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7"/>
  </p:notesMasterIdLst>
  <p:sldIdLst>
    <p:sldId id="632" r:id="rId2"/>
    <p:sldId id="258" r:id="rId3"/>
    <p:sldId id="264" r:id="rId4"/>
    <p:sldId id="326" r:id="rId5"/>
    <p:sldId id="335" r:id="rId6"/>
    <p:sldId id="721" r:id="rId7"/>
    <p:sldId id="334" r:id="rId8"/>
    <p:sldId id="336" r:id="rId9"/>
    <p:sldId id="722" r:id="rId10"/>
    <p:sldId id="373" r:id="rId11"/>
    <p:sldId id="374" r:id="rId12"/>
    <p:sldId id="443" r:id="rId13"/>
    <p:sldId id="435" r:id="rId14"/>
    <p:sldId id="417" r:id="rId15"/>
    <p:sldId id="378" r:id="rId16"/>
    <p:sldId id="382" r:id="rId17"/>
    <p:sldId id="450" r:id="rId18"/>
    <p:sldId id="704" r:id="rId19"/>
    <p:sldId id="451" r:id="rId20"/>
    <p:sldId id="633" r:id="rId21"/>
    <p:sldId id="634" r:id="rId22"/>
    <p:sldId id="379" r:id="rId23"/>
    <p:sldId id="453" r:id="rId24"/>
    <p:sldId id="449" r:id="rId25"/>
    <p:sldId id="454" r:id="rId26"/>
    <p:sldId id="455" r:id="rId27"/>
    <p:sldId id="461" r:id="rId28"/>
    <p:sldId id="413" r:id="rId29"/>
    <p:sldId id="414" r:id="rId30"/>
    <p:sldId id="462" r:id="rId31"/>
    <p:sldId id="460" r:id="rId32"/>
    <p:sldId id="467" r:id="rId33"/>
    <p:sldId id="465" r:id="rId34"/>
    <p:sldId id="470" r:id="rId35"/>
    <p:sldId id="468" r:id="rId36"/>
    <p:sldId id="464" r:id="rId37"/>
    <p:sldId id="463" r:id="rId38"/>
    <p:sldId id="473" r:id="rId39"/>
    <p:sldId id="471" r:id="rId40"/>
    <p:sldId id="472" r:id="rId41"/>
    <p:sldId id="479" r:id="rId42"/>
    <p:sldId id="482" r:id="rId43"/>
    <p:sldId id="480" r:id="rId44"/>
    <p:sldId id="415" r:id="rId45"/>
    <p:sldId id="418" r:id="rId46"/>
    <p:sldId id="481" r:id="rId47"/>
    <p:sldId id="705" r:id="rId48"/>
    <p:sldId id="398" r:id="rId49"/>
    <p:sldId id="409" r:id="rId50"/>
    <p:sldId id="400" r:id="rId51"/>
    <p:sldId id="399" r:id="rId52"/>
    <p:sldId id="486" r:id="rId53"/>
    <p:sldId id="485" r:id="rId54"/>
    <p:sldId id="497" r:id="rId55"/>
    <p:sldId id="494" r:id="rId56"/>
    <p:sldId id="706" r:id="rId57"/>
    <p:sldId id="500" r:id="rId58"/>
    <p:sldId id="488" r:id="rId59"/>
    <p:sldId id="501" r:id="rId60"/>
    <p:sldId id="505" r:id="rId61"/>
    <p:sldId id="707" r:id="rId62"/>
    <p:sldId id="487" r:id="rId63"/>
    <p:sldId id="474" r:id="rId64"/>
    <p:sldId id="496" r:id="rId65"/>
    <p:sldId id="724" r:id="rId66"/>
    <p:sldId id="507" r:id="rId67"/>
    <p:sldId id="508" r:id="rId68"/>
    <p:sldId id="509" r:id="rId69"/>
    <p:sldId id="510" r:id="rId70"/>
    <p:sldId id="514" r:id="rId71"/>
    <p:sldId id="515" r:id="rId72"/>
    <p:sldId id="536" r:id="rId73"/>
    <p:sldId id="512" r:id="rId74"/>
    <p:sldId id="708" r:id="rId75"/>
    <p:sldId id="548" r:id="rId76"/>
    <p:sldId id="537" r:id="rId77"/>
    <p:sldId id="538" r:id="rId78"/>
    <p:sldId id="544" r:id="rId79"/>
    <p:sldId id="563" r:id="rId80"/>
    <p:sldId id="552" r:id="rId81"/>
    <p:sldId id="578" r:id="rId82"/>
    <p:sldId id="542" r:id="rId83"/>
    <p:sldId id="547" r:id="rId84"/>
    <p:sldId id="546" r:id="rId85"/>
    <p:sldId id="518" r:id="rId86"/>
    <p:sldId id="709" r:id="rId87"/>
    <p:sldId id="710" r:id="rId88"/>
    <p:sldId id="556" r:id="rId89"/>
    <p:sldId id="557" r:id="rId90"/>
    <p:sldId id="558" r:id="rId91"/>
    <p:sldId id="551" r:id="rId92"/>
    <p:sldId id="711" r:id="rId93"/>
    <p:sldId id="566" r:id="rId94"/>
    <p:sldId id="522" r:id="rId95"/>
    <p:sldId id="568" r:id="rId96"/>
    <p:sldId id="553" r:id="rId97"/>
    <p:sldId id="569" r:id="rId98"/>
    <p:sldId id="571" r:id="rId99"/>
    <p:sldId id="570" r:id="rId100"/>
    <p:sldId id="572" r:id="rId101"/>
    <p:sldId id="574" r:id="rId102"/>
    <p:sldId id="573" r:id="rId103"/>
    <p:sldId id="575" r:id="rId104"/>
    <p:sldId id="564" r:id="rId105"/>
    <p:sldId id="598" r:id="rId106"/>
    <p:sldId id="525" r:id="rId107"/>
    <p:sldId id="577" r:id="rId108"/>
    <p:sldId id="602" r:id="rId109"/>
    <p:sldId id="712" r:id="rId110"/>
    <p:sldId id="725" r:id="rId111"/>
    <p:sldId id="713" r:id="rId112"/>
    <p:sldId id="603" r:id="rId113"/>
    <p:sldId id="593" r:id="rId114"/>
    <p:sldId id="597" r:id="rId115"/>
    <p:sldId id="714" r:id="rId116"/>
    <p:sldId id="604" r:id="rId117"/>
    <p:sldId id="582" r:id="rId118"/>
    <p:sldId id="605" r:id="rId119"/>
    <p:sldId id="584" r:id="rId120"/>
    <p:sldId id="606" r:id="rId121"/>
    <p:sldId id="607" r:id="rId122"/>
    <p:sldId id="594" r:id="rId123"/>
    <p:sldId id="610" r:id="rId124"/>
    <p:sldId id="609" r:id="rId125"/>
    <p:sldId id="611" r:id="rId126"/>
    <p:sldId id="612" r:id="rId127"/>
    <p:sldId id="608" r:id="rId128"/>
    <p:sldId id="720" r:id="rId129"/>
    <p:sldId id="613" r:id="rId130"/>
    <p:sldId id="590" r:id="rId131"/>
    <p:sldId id="616" r:id="rId132"/>
    <p:sldId id="617" r:id="rId133"/>
    <p:sldId id="618" r:id="rId134"/>
    <p:sldId id="620" r:id="rId135"/>
    <p:sldId id="716" r:id="rId136"/>
    <p:sldId id="717" r:id="rId137"/>
    <p:sldId id="718" r:id="rId138"/>
    <p:sldId id="628" r:id="rId139"/>
    <p:sldId id="719" r:id="rId140"/>
    <p:sldId id="561" r:id="rId141"/>
    <p:sldId id="636" r:id="rId142"/>
    <p:sldId id="637" r:id="rId143"/>
    <p:sldId id="638" r:id="rId144"/>
    <p:sldId id="639" r:id="rId145"/>
    <p:sldId id="640" r:id="rId146"/>
    <p:sldId id="641" r:id="rId147"/>
    <p:sldId id="642" r:id="rId148"/>
    <p:sldId id="643" r:id="rId149"/>
    <p:sldId id="644" r:id="rId150"/>
    <p:sldId id="645" r:id="rId151"/>
    <p:sldId id="646" r:id="rId152"/>
    <p:sldId id="647" r:id="rId153"/>
    <p:sldId id="648" r:id="rId154"/>
    <p:sldId id="649" r:id="rId155"/>
    <p:sldId id="650" r:id="rId156"/>
    <p:sldId id="651" r:id="rId157"/>
    <p:sldId id="652" r:id="rId158"/>
    <p:sldId id="653" r:id="rId159"/>
    <p:sldId id="654" r:id="rId160"/>
    <p:sldId id="655" r:id="rId161"/>
    <p:sldId id="656" r:id="rId162"/>
    <p:sldId id="657" r:id="rId163"/>
    <p:sldId id="658" r:id="rId164"/>
    <p:sldId id="659" r:id="rId165"/>
    <p:sldId id="660" r:id="rId166"/>
    <p:sldId id="661" r:id="rId167"/>
    <p:sldId id="662" r:id="rId168"/>
    <p:sldId id="663" r:id="rId169"/>
    <p:sldId id="664" r:id="rId170"/>
    <p:sldId id="665" r:id="rId171"/>
    <p:sldId id="666" r:id="rId172"/>
    <p:sldId id="667" r:id="rId173"/>
    <p:sldId id="668" r:id="rId174"/>
    <p:sldId id="669" r:id="rId175"/>
    <p:sldId id="670" r:id="rId176"/>
    <p:sldId id="671" r:id="rId177"/>
    <p:sldId id="672" r:id="rId178"/>
    <p:sldId id="673" r:id="rId179"/>
    <p:sldId id="674" r:id="rId180"/>
    <p:sldId id="675" r:id="rId181"/>
    <p:sldId id="676" r:id="rId182"/>
    <p:sldId id="677" r:id="rId183"/>
    <p:sldId id="678" r:id="rId184"/>
    <p:sldId id="679" r:id="rId185"/>
    <p:sldId id="680" r:id="rId186"/>
    <p:sldId id="681" r:id="rId187"/>
    <p:sldId id="682" r:id="rId188"/>
    <p:sldId id="683" r:id="rId189"/>
    <p:sldId id="684" r:id="rId190"/>
    <p:sldId id="685" r:id="rId191"/>
    <p:sldId id="686" r:id="rId192"/>
    <p:sldId id="687" r:id="rId193"/>
    <p:sldId id="688" r:id="rId194"/>
    <p:sldId id="689" r:id="rId195"/>
    <p:sldId id="690" r:id="rId196"/>
    <p:sldId id="691" r:id="rId197"/>
    <p:sldId id="692" r:id="rId198"/>
    <p:sldId id="693" r:id="rId199"/>
    <p:sldId id="694" r:id="rId200"/>
    <p:sldId id="695" r:id="rId201"/>
    <p:sldId id="696" r:id="rId202"/>
    <p:sldId id="699" r:id="rId203"/>
    <p:sldId id="701" r:id="rId204"/>
    <p:sldId id="324" r:id="rId205"/>
    <p:sldId id="703" r:id="rId20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7E7"/>
    <a:srgbClr val="FFDDDD"/>
    <a:srgbClr val="FFCCCC"/>
    <a:srgbClr val="FFCC99"/>
    <a:srgbClr val="FFCCFF"/>
    <a:srgbClr val="FFD1FF"/>
    <a:srgbClr val="6666FF"/>
    <a:srgbClr val="9797FF"/>
    <a:srgbClr val="944606"/>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6161" autoAdjust="0"/>
    <p:restoredTop sz="88741" autoAdjust="0"/>
  </p:normalViewPr>
  <p:slideViewPr>
    <p:cSldViewPr>
      <p:cViewPr varScale="1">
        <p:scale>
          <a:sx n="43" d="100"/>
          <a:sy n="43" d="100"/>
        </p:scale>
        <p:origin x="-619" y="-77"/>
      </p:cViewPr>
      <p:guideLst>
        <p:guide orient="horz" pos="2160"/>
        <p:guide pos="2880"/>
      </p:guideLst>
    </p:cSldViewPr>
  </p:slideViewPr>
  <p:notesTextViewPr>
    <p:cViewPr>
      <p:scale>
        <a:sx n="125" d="100"/>
        <a:sy n="125" d="100"/>
      </p:scale>
      <p:origin x="0" y="0"/>
    </p:cViewPr>
  </p:notesTextViewPr>
  <p:sorterViewPr>
    <p:cViewPr>
      <p:scale>
        <a:sx n="66" d="100"/>
        <a:sy n="66" d="100"/>
      </p:scale>
      <p:origin x="0" y="9038"/>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1"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viewProps" Target="viewProps.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2800"/>
            </a:pPr>
            <a:r>
              <a:rPr lang="en-US" sz="2800"/>
              <a:t>OKLAHOMA POPULATION</a:t>
            </a:r>
          </a:p>
        </c:rich>
      </c:tx>
      <c:layout>
        <c:manualLayout>
          <c:xMode val="edge"/>
          <c:yMode val="edge"/>
          <c:x val="0.24594152814231696"/>
          <c:y val="0.17241379310344948"/>
        </c:manualLayout>
      </c:layout>
    </c:title>
    <c:plotArea>
      <c:layout>
        <c:manualLayout>
          <c:layoutTarget val="inner"/>
          <c:xMode val="edge"/>
          <c:yMode val="edge"/>
          <c:x val="0.54433595800524937"/>
          <c:y val="0.32500911344415512"/>
          <c:w val="0.35299496937883229"/>
          <c:h val="0.58832494896471188"/>
        </c:manualLayout>
      </c:layout>
      <c:pieChart>
        <c:varyColors val="1"/>
        <c:ser>
          <c:idx val="0"/>
          <c:order val="0"/>
          <c:dPt>
            <c:idx val="2"/>
            <c:explosion val="44"/>
          </c:dPt>
          <c:dLbls>
            <c:dLbl>
              <c:idx val="3"/>
              <c:delete val="1"/>
            </c:dLbl>
            <c:dLbl>
              <c:idx val="4"/>
              <c:layout>
                <c:manualLayout>
                  <c:x val="5.9855424321960206E-2"/>
                  <c:y val="7.8749270924467832E-2"/>
                </c:manualLayout>
              </c:layout>
              <c:showPercent val="1"/>
            </c:dLbl>
            <c:txPr>
              <a:bodyPr/>
              <a:lstStyle/>
              <a:p>
                <a:pPr>
                  <a:defRPr sz="2000" b="1"/>
                </a:pPr>
                <a:endParaRPr lang="en-US"/>
              </a:p>
            </c:txPr>
            <c:showPercent val="1"/>
            <c:showLeaderLines val="1"/>
          </c:dLbls>
          <c:cat>
            <c:strRef>
              <c:f>Sheet1!$A$1:$A$6</c:f>
              <c:strCache>
                <c:ptCount val="6"/>
                <c:pt idx="0">
                  <c:v>White</c:v>
                </c:pt>
                <c:pt idx="1">
                  <c:v>Black </c:v>
                </c:pt>
                <c:pt idx="2">
                  <c:v>Native Am</c:v>
                </c:pt>
                <c:pt idx="3">
                  <c:v>Asian</c:v>
                </c:pt>
                <c:pt idx="4">
                  <c:v>mixed</c:v>
                </c:pt>
                <c:pt idx="5">
                  <c:v>other</c:v>
                </c:pt>
              </c:strCache>
            </c:strRef>
          </c:cat>
          <c:val>
            <c:numRef>
              <c:f>Sheet1!$B$1:$B$6</c:f>
              <c:numCache>
                <c:formatCode>0%</c:formatCode>
                <c:ptCount val="6"/>
                <c:pt idx="0">
                  <c:v>0.65000000000000402</c:v>
                </c:pt>
                <c:pt idx="1">
                  <c:v>0.1</c:v>
                </c:pt>
                <c:pt idx="2">
                  <c:v>6.0000000000000352E-2</c:v>
                </c:pt>
                <c:pt idx="3">
                  <c:v>2.0000000000000052E-2</c:v>
                </c:pt>
                <c:pt idx="4">
                  <c:v>5.0000000000000114E-2</c:v>
                </c:pt>
                <c:pt idx="5">
                  <c:v>0.12000000000000002</c:v>
                </c:pt>
              </c:numCache>
            </c:numRef>
          </c:val>
        </c:ser>
        <c:dLbls>
          <c:showPercent val="1"/>
        </c:dLbls>
        <c:firstSliceAng val="0"/>
      </c:pieChart>
    </c:plotArea>
    <c:legend>
      <c:legendPos val="t"/>
      <c:layout>
        <c:manualLayout>
          <c:xMode val="edge"/>
          <c:yMode val="edge"/>
          <c:x val="0.16388888888888944"/>
          <c:y val="0.330344148791748"/>
          <c:w val="0.28981481481481913"/>
          <c:h val="0.54205052493438322"/>
        </c:manualLayout>
      </c:layout>
      <c:txPr>
        <a:bodyPr/>
        <a:lstStyle/>
        <a:p>
          <a:pPr>
            <a:defRPr sz="2400" b="1"/>
          </a:pPr>
          <a:endParaRPr lang="en-US"/>
        </a:p>
      </c:txPr>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2800"/>
            </a:pPr>
            <a:r>
              <a:rPr lang="en-US" sz="2800"/>
              <a:t>OKLAHOMA POPULATION</a:t>
            </a:r>
          </a:p>
        </c:rich>
      </c:tx>
      <c:layout>
        <c:manualLayout>
          <c:xMode val="edge"/>
          <c:yMode val="edge"/>
          <c:x val="0.24594152814231701"/>
          <c:y val="0.17241379310344954"/>
        </c:manualLayout>
      </c:layout>
    </c:title>
    <c:plotArea>
      <c:layout>
        <c:manualLayout>
          <c:layoutTarget val="inner"/>
          <c:xMode val="edge"/>
          <c:yMode val="edge"/>
          <c:x val="0.54433595800524937"/>
          <c:y val="0.32500911344415523"/>
          <c:w val="0.35299496937883257"/>
          <c:h val="0.58832494896471133"/>
        </c:manualLayout>
      </c:layout>
      <c:pieChart>
        <c:varyColors val="1"/>
        <c:ser>
          <c:idx val="0"/>
          <c:order val="0"/>
          <c:dPt>
            <c:idx val="2"/>
            <c:explosion val="44"/>
          </c:dPt>
          <c:dLbls>
            <c:dLbl>
              <c:idx val="3"/>
              <c:delete val="1"/>
            </c:dLbl>
            <c:dLbl>
              <c:idx val="4"/>
              <c:layout>
                <c:manualLayout>
                  <c:x val="5.9855424321960206E-2"/>
                  <c:y val="7.8749270924467832E-2"/>
                </c:manualLayout>
              </c:layout>
              <c:showPercent val="1"/>
            </c:dLbl>
            <c:txPr>
              <a:bodyPr/>
              <a:lstStyle/>
              <a:p>
                <a:pPr>
                  <a:defRPr sz="2000" b="1"/>
                </a:pPr>
                <a:endParaRPr lang="en-US"/>
              </a:p>
            </c:txPr>
            <c:showPercent val="1"/>
            <c:showLeaderLines val="1"/>
          </c:dLbls>
          <c:cat>
            <c:strRef>
              <c:f>Sheet1!$A$1:$A$6</c:f>
              <c:strCache>
                <c:ptCount val="6"/>
                <c:pt idx="0">
                  <c:v>White</c:v>
                </c:pt>
                <c:pt idx="1">
                  <c:v>Black </c:v>
                </c:pt>
                <c:pt idx="2">
                  <c:v>Native Am</c:v>
                </c:pt>
                <c:pt idx="3">
                  <c:v>Asian</c:v>
                </c:pt>
                <c:pt idx="4">
                  <c:v>mixed</c:v>
                </c:pt>
                <c:pt idx="5">
                  <c:v>other</c:v>
                </c:pt>
              </c:strCache>
            </c:strRef>
          </c:cat>
          <c:val>
            <c:numRef>
              <c:f>Sheet1!$B$1:$B$6</c:f>
              <c:numCache>
                <c:formatCode>0%</c:formatCode>
                <c:ptCount val="6"/>
                <c:pt idx="0">
                  <c:v>0.65000000000000424</c:v>
                </c:pt>
                <c:pt idx="1">
                  <c:v>0.1</c:v>
                </c:pt>
                <c:pt idx="2">
                  <c:v>6.0000000000000324E-2</c:v>
                </c:pt>
                <c:pt idx="3">
                  <c:v>2.0000000000000052E-2</c:v>
                </c:pt>
                <c:pt idx="4">
                  <c:v>5.0000000000000114E-2</c:v>
                </c:pt>
                <c:pt idx="5">
                  <c:v>0.12000000000000002</c:v>
                </c:pt>
              </c:numCache>
            </c:numRef>
          </c:val>
        </c:ser>
        <c:dLbls>
          <c:showPercent val="1"/>
        </c:dLbls>
        <c:firstSliceAng val="0"/>
      </c:pieChart>
    </c:plotArea>
    <c:legend>
      <c:legendPos val="t"/>
      <c:layout>
        <c:manualLayout>
          <c:xMode val="edge"/>
          <c:yMode val="edge"/>
          <c:x val="0.16388888888888942"/>
          <c:y val="0.33034414879174812"/>
          <c:w val="0.28981481481481941"/>
          <c:h val="0.54205052493438322"/>
        </c:manualLayout>
      </c:layout>
      <c:txPr>
        <a:bodyPr/>
        <a:lstStyle/>
        <a:p>
          <a:pPr>
            <a:defRPr sz="2400" b="1"/>
          </a:pPr>
          <a:endParaRPr lang="en-US"/>
        </a:p>
      </c:txPr>
    </c:legend>
    <c:plotVisOnly val="1"/>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A365A0-200D-4B0B-B0F8-A8A792E9D3F6}" type="datetimeFigureOut">
              <a:rPr lang="en-US" smtClean="0"/>
              <a:pPr/>
              <a:t>2/13/2019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33EDA9-FCFB-4E84-B54E-00187646727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en.wikipedia.org/wiki/Mixed-race" TargetMode="External"/><Relationship Id="rId2" Type="http://schemas.openxmlformats.org/officeDocument/2006/relationships/slide" Target="../slides/slide153.xml"/><Relationship Id="rId1" Type="http://schemas.openxmlformats.org/officeDocument/2006/relationships/notesMaster" Target="../notesMasters/notesMaster1.xml"/><Relationship Id="rId4" Type="http://schemas.openxmlformats.org/officeDocument/2006/relationships/hyperlink" Target="https://en.wikipedia.org/wiki/Blackfoot_Confederacy"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s://en.wikipedia.org/wiki/Ryan_Aeronautical" TargetMode="External"/><Relationship Id="rId3" Type="http://schemas.openxmlformats.org/officeDocument/2006/relationships/hyperlink" Target="https://en.wikipedia.org/wiki/World_War_I" TargetMode="External"/><Relationship Id="rId7" Type="http://schemas.openxmlformats.org/officeDocument/2006/relationships/hyperlink" Target="https://en.wikipedia.org/wiki/U.S._Public_Health_Service" TargetMode="External"/><Relationship Id="rId2" Type="http://schemas.openxmlformats.org/officeDocument/2006/relationships/slide" Target="../slides/slide165.xml"/><Relationship Id="rId1" Type="http://schemas.openxmlformats.org/officeDocument/2006/relationships/notesMaster" Target="../notesMasters/notesMaster1.xml"/><Relationship Id="rId6" Type="http://schemas.openxmlformats.org/officeDocument/2006/relationships/hyperlink" Target="https://en.wikipedia.org/wiki/Joseph_E._Kuhn" TargetMode="External"/><Relationship Id="rId5" Type="http://schemas.openxmlformats.org/officeDocument/2006/relationships/hyperlink" Target="https://en.wikipedia.org/wiki/James_Stuart_McKnight" TargetMode="External"/><Relationship Id="rId10" Type="http://schemas.openxmlformats.org/officeDocument/2006/relationships/hyperlink" Target="https://en.wikipedia.org/wiki/Charles_A._Lindbergh" TargetMode="External"/><Relationship Id="rId4" Type="http://schemas.openxmlformats.org/officeDocument/2006/relationships/hyperlink" Target="https://en.wikipedia.org/wiki/Camp_Kearny" TargetMode="External"/><Relationship Id="rId9" Type="http://schemas.openxmlformats.org/officeDocument/2006/relationships/hyperlink" Target="https://en.wikipedia.org/wiki/The_Spirit_of_St._Louis"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8" Type="http://schemas.openxmlformats.org/officeDocument/2006/relationships/hyperlink" Target="https://en.wikipedia.org/wiki/Indigenous_peoples_of_the_Americas" TargetMode="External"/><Relationship Id="rId13" Type="http://schemas.openxmlformats.org/officeDocument/2006/relationships/hyperlink" Target="https://en.wikipedia.org/wiki/Ernest_L._Blumenschein" TargetMode="External"/><Relationship Id="rId3" Type="http://schemas.openxmlformats.org/officeDocument/2006/relationships/hyperlink" Target="https://en.wikipedia.org/wiki/Havana,_Cuba" TargetMode="External"/><Relationship Id="rId7" Type="http://schemas.openxmlformats.org/officeDocument/2006/relationships/hyperlink" Target="https://en.wikipedia.org/wiki/Social_scientist" TargetMode="External"/><Relationship Id="rId12" Type="http://schemas.openxmlformats.org/officeDocument/2006/relationships/hyperlink" Target="https://en.wikipedia.org/wiki/W._Herbert_Dunton" TargetMode="External"/><Relationship Id="rId2" Type="http://schemas.openxmlformats.org/officeDocument/2006/relationships/slide" Target="../slides/slide198.xml"/><Relationship Id="rId1" Type="http://schemas.openxmlformats.org/officeDocument/2006/relationships/notesMaster" Target="../notesMasters/notesMaster1.xml"/><Relationship Id="rId6" Type="http://schemas.openxmlformats.org/officeDocument/2006/relationships/hyperlink" Target="https://en.wikipedia.org/wiki/Anthropologist" TargetMode="External"/><Relationship Id="rId11" Type="http://schemas.openxmlformats.org/officeDocument/2006/relationships/hyperlink" Target="https://en.wikipedia.org/wiki/Oscar_E._Berninghaus" TargetMode="External"/><Relationship Id="rId5" Type="http://schemas.openxmlformats.org/officeDocument/2006/relationships/hyperlink" Target="https://en.wikipedia.org/wiki/Ethnologist" TargetMode="External"/><Relationship Id="rId10" Type="http://schemas.openxmlformats.org/officeDocument/2006/relationships/hyperlink" Target="https://en.wikipedia.org/wiki/E._Irving_Couse" TargetMode="External"/><Relationship Id="rId4" Type="http://schemas.openxmlformats.org/officeDocument/2006/relationships/hyperlink" Target="https://en.wikipedia.org/wiki/Washington,_D.C." TargetMode="External"/><Relationship Id="rId9" Type="http://schemas.openxmlformats.org/officeDocument/2006/relationships/hyperlink" Target="https://en.wikipedia.org/wiki/Joseph_Henry_Sharp" TargetMode="External"/><Relationship Id="rId14" Type="http://schemas.openxmlformats.org/officeDocument/2006/relationships/hyperlink" Target="https://en.wikipedia.org/wiki/Bert_Geer_Phillips"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9</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39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933EDA9-FCFB-4E84-B54E-001876467272}" type="slidenum">
              <a:rPr lang="en-US" smtClean="0"/>
              <a:pPr/>
              <a:t>40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933EDA9-FCFB-4E84-B54E-001876467272}" type="slidenum">
              <a:rPr lang="en-US" smtClean="0"/>
              <a:pPr/>
              <a:t>47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933EDA9-FCFB-4E84-B54E-001876467272}" type="slidenum">
              <a:rPr lang="en-US" smtClean="0"/>
              <a:pPr/>
              <a:t>52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933EDA9-FCFB-4E84-B54E-001876467272}" type="slidenum">
              <a:rPr lang="en-US" smtClean="0"/>
              <a:pPr/>
              <a:t>53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933EDA9-FCFB-4E84-B54E-001876467272}" type="slidenum">
              <a:rPr lang="en-US" smtClean="0"/>
              <a:pPr/>
              <a:t>55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r>
              <a:rPr lang="en-US" dirty="0" smtClean="0"/>
              <a:t>The next day, June 22, 1839, the Cherokee Nation was shocked by the killings of Major Ridge, John Ridge and Elias </a:t>
            </a:r>
            <a:r>
              <a:rPr lang="en-US" dirty="0" err="1" smtClean="0"/>
              <a:t>Boudinot</a:t>
            </a:r>
            <a:r>
              <a:rPr lang="en-US" dirty="0" smtClean="0"/>
              <a:t>. John was stabbed to death outside his home on Honey Creek, in what is now Delaware County. His father, on his way to Vineyard in Washington County, Ark., was killed near the state line. </a:t>
            </a:r>
            <a:br>
              <a:rPr lang="en-US" dirty="0" smtClean="0"/>
            </a:br>
            <a:r>
              <a:rPr lang="en-US" dirty="0" smtClean="0"/>
              <a:t>	</a:t>
            </a:r>
            <a:r>
              <a:rPr lang="en-US" dirty="0" err="1" smtClean="0"/>
              <a:t>Boudinot</a:t>
            </a:r>
            <a:r>
              <a:rPr lang="en-US" dirty="0" smtClean="0"/>
              <a:t> was building his house at Park Hill but left with three men for the home of Rev. Samuel Worcester to secure medicine for them. On the way, his companions killed him near the present-day Little Mission Cemetery and Park Hill Creek. </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933EDA9-FCFB-4E84-B54E-001876467272}" type="slidenum">
              <a:rPr lang="en-US" smtClean="0"/>
              <a:pPr/>
              <a:t>56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933EDA9-FCFB-4E84-B54E-001876467272}" type="slidenum">
              <a:rPr lang="en-US" smtClean="0"/>
              <a:pPr/>
              <a:t>61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933EDA9-FCFB-4E84-B54E-001876467272}" type="slidenum">
              <a:rPr lang="en-US" smtClean="0"/>
              <a:pPr/>
              <a:t>64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933EDA9-FCFB-4E84-B54E-001876467272}" type="slidenum">
              <a:rPr lang="en-US" smtClean="0"/>
              <a:pPr/>
              <a:t>65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10</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933EDA9-FCFB-4E84-B54E-001876467272}" type="slidenum">
              <a:rPr lang="en-US" smtClean="0"/>
              <a:pPr/>
              <a:t>66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933EDA9-FCFB-4E84-B54E-001876467272}" type="slidenum">
              <a:rPr lang="en-US" smtClean="0"/>
              <a:pPr/>
              <a:t>67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933EDA9-FCFB-4E84-B54E-001876467272}" type="slidenum">
              <a:rPr lang="en-US" smtClean="0"/>
              <a:pPr/>
              <a:t>69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933EDA9-FCFB-4E84-B54E-001876467272}" type="slidenum">
              <a:rPr lang="en-US" smtClean="0"/>
              <a:pPr/>
              <a:t>73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933EDA9-FCFB-4E84-B54E-001876467272}" type="slidenum">
              <a:rPr lang="en-US" smtClean="0"/>
              <a:pPr/>
              <a:t>74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933EDA9-FCFB-4E84-B54E-001876467272}" type="slidenum">
              <a:rPr lang="en-US" smtClean="0"/>
              <a:pPr/>
              <a:t>76</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86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200 Centennial Ave, Oklahoma City, OK 73102</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I-235 Exit 1C – less</a:t>
            </a:r>
            <a:r>
              <a:rPr lang="en-US" sz="1200" b="0" i="0" kern="1200" baseline="0" dirty="0" smtClean="0">
                <a:solidFill>
                  <a:schemeClr val="tx1"/>
                </a:solidFill>
                <a:latin typeface="+mn-lt"/>
                <a:ea typeface="+mn-ea"/>
                <a:cs typeface="+mn-cs"/>
              </a:rPr>
              <a:t> than 2 miles off freeway</a:t>
            </a:r>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95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Cherokee capitol</a:t>
            </a:r>
            <a:r>
              <a:rPr lang="en-US" baseline="0" dirty="0" smtClean="0"/>
              <a:t> – </a:t>
            </a:r>
            <a:r>
              <a:rPr lang="en-US" baseline="0" dirty="0" err="1" smtClean="0"/>
              <a:t>Talaquah</a:t>
            </a:r>
            <a:endParaRPr lang="en-US" baseline="0" dirty="0" smtClean="0"/>
          </a:p>
          <a:p>
            <a:r>
              <a:rPr lang="en-US" baseline="0" dirty="0" smtClean="0"/>
              <a:t>Creek capitol – </a:t>
            </a:r>
            <a:r>
              <a:rPr lang="en-US" baseline="0" dirty="0" err="1" smtClean="0"/>
              <a:t>Okmugee</a:t>
            </a:r>
            <a:endParaRPr lang="en-US" baseline="0" dirty="0" smtClean="0"/>
          </a:p>
          <a:p>
            <a:r>
              <a:rPr lang="en-US" baseline="0" dirty="0" smtClean="0"/>
              <a:t>Choctaw – Durant</a:t>
            </a:r>
          </a:p>
          <a:p>
            <a:r>
              <a:rPr lang="en-US" baseline="0" dirty="0" smtClean="0"/>
              <a:t>Chickasaw – </a:t>
            </a:r>
            <a:r>
              <a:rPr lang="en-US" baseline="0" dirty="0" err="1" smtClean="0"/>
              <a:t>Ada</a:t>
            </a:r>
            <a:r>
              <a:rPr lang="en-US" baseline="0" dirty="0" smtClean="0"/>
              <a:t> </a:t>
            </a:r>
          </a:p>
          <a:p>
            <a:r>
              <a:rPr lang="en-US" baseline="0" dirty="0" smtClean="0"/>
              <a:t>Seminole – Seminole County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111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Cherokee capitol</a:t>
            </a:r>
            <a:r>
              <a:rPr lang="en-US" baseline="0" dirty="0" smtClean="0"/>
              <a:t> – </a:t>
            </a:r>
            <a:r>
              <a:rPr lang="en-US" baseline="0" dirty="0" err="1" smtClean="0"/>
              <a:t>Talaquah</a:t>
            </a:r>
            <a:endParaRPr lang="en-US" baseline="0" dirty="0" smtClean="0"/>
          </a:p>
          <a:p>
            <a:r>
              <a:rPr lang="en-US" baseline="0" dirty="0" smtClean="0"/>
              <a:t>Creek capitol – </a:t>
            </a:r>
            <a:r>
              <a:rPr lang="en-US" baseline="0" dirty="0" err="1" smtClean="0"/>
              <a:t>Okmugee</a:t>
            </a:r>
            <a:endParaRPr lang="en-US" baseline="0" dirty="0" smtClean="0"/>
          </a:p>
          <a:p>
            <a:r>
              <a:rPr lang="en-US" baseline="0" dirty="0" smtClean="0"/>
              <a:t>Choctaw – Durant</a:t>
            </a:r>
          </a:p>
          <a:p>
            <a:r>
              <a:rPr lang="en-US" baseline="0" dirty="0" smtClean="0"/>
              <a:t>Chickasaw – </a:t>
            </a:r>
            <a:r>
              <a:rPr lang="en-US" baseline="0" dirty="0" err="1" smtClean="0"/>
              <a:t>Ada</a:t>
            </a:r>
            <a:r>
              <a:rPr lang="en-US" baseline="0" dirty="0" smtClean="0"/>
              <a:t> </a:t>
            </a:r>
          </a:p>
          <a:p>
            <a:r>
              <a:rPr lang="en-US" baseline="0" dirty="0" smtClean="0"/>
              <a:t>Seminole – Seminole County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115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11</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119</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Estimates of REVENUE made using average</a:t>
            </a:r>
            <a:r>
              <a:rPr lang="en-US" baseline="0" dirty="0" smtClean="0"/>
              <a:t> fees of 6% to calculate</a:t>
            </a:r>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127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Estimates of REVENUE made using average</a:t>
            </a:r>
            <a:r>
              <a:rPr lang="en-US" baseline="0" dirty="0" smtClean="0"/>
              <a:t> fees of 6% to calculate</a:t>
            </a:r>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128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140</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Distances are from Kansas City; add 10 mile from Independence; </a:t>
            </a:r>
          </a:p>
          <a:p>
            <a:r>
              <a:rPr lang="en-US" dirty="0" smtClean="0"/>
              <a:t>Cimarron meant “wild” in Spanish; </a:t>
            </a:r>
          </a:p>
          <a:p>
            <a:r>
              <a:rPr lang="en-US" sz="1200" b="0" i="0" kern="1200" dirty="0" smtClean="0">
                <a:solidFill>
                  <a:schemeClr val="tx1"/>
                </a:solidFill>
                <a:latin typeface="+mn-lt"/>
                <a:ea typeface="+mn-ea"/>
                <a:cs typeface="+mn-cs"/>
              </a:rPr>
              <a:t>This route was also known as the “dry” route because of the total lack of water for some 60 miles after it departed from the Arkansas River to head southwest. And that was during the normal years. If the year was a drought year, which it often was, the availability of water at the Cimarron River (Wagon Bed ) springs was often in doubt and the next expected water was some 20 more miles further south west along the trail. To put things into perspective, a typical wagon train could manage 12 to 20 miles per day. So, just to make it to Wagon Bed springs meant a dry four to five day journey . Each wagon carried two barrels of water for the animals. The people carried canteens. Normally the two barrels, together, would be consumed in two to three days by the animals. So by the end of a five day journey the animals would be desperate for water after having gone one to two days without water. If Wagon Bed springs was dry then they would have go an additional two days more without water. Most mules or oxen could not last that long without water to sustain them. The history of that part of the Trail was replete with stories of the number of abandoned wagons and dead animals along side of the trail. (http://williambecknell.com/?page_id=277)</a:t>
            </a:r>
          </a:p>
          <a:p>
            <a:endParaRPr lang="en-US" sz="1200" b="0" i="0" kern="1200" dirty="0" smtClean="0">
              <a:solidFill>
                <a:schemeClr val="tx1"/>
              </a:solidFill>
              <a:latin typeface="+mn-lt"/>
              <a:ea typeface="+mn-ea"/>
              <a:cs typeface="+mn-cs"/>
            </a:endParaRPr>
          </a:p>
          <a:p>
            <a:pPr fontAlgn="base"/>
            <a:r>
              <a:rPr lang="en-US" sz="1200" b="0" i="0" kern="1200" dirty="0" smtClean="0">
                <a:solidFill>
                  <a:schemeClr val="tx1"/>
                </a:solidFill>
                <a:latin typeface="+mn-lt"/>
                <a:ea typeface="+mn-ea"/>
                <a:cs typeface="+mn-cs"/>
              </a:rPr>
              <a:t>Mountain Route officially began near the Arkansas River Crossing area. Instead of crossing the river the Mountain Route took the trains along the river westward to Bents Fort. Most wagons traveled on the north side of the river.</a:t>
            </a:r>
          </a:p>
          <a:p>
            <a:pPr fontAlgn="base"/>
            <a:r>
              <a:rPr lang="en-US" sz="1200" b="0" i="0" kern="1200" dirty="0" smtClean="0">
                <a:solidFill>
                  <a:schemeClr val="tx1"/>
                </a:solidFill>
                <a:latin typeface="+mn-lt"/>
                <a:ea typeface="+mn-ea"/>
                <a:cs typeface="+mn-cs"/>
              </a:rPr>
              <a:t>The Mountain Route, while usually providing more reliable access to rivers and springs, was not only some 100 miles longer but the rugged 3,000 foot elevation gain in just 32 miles, as it passed from Bent’s Fort Colorado over the Raton Mountains, exerted a physical toll upon men and draft animals alike. The passage over Raton Pass alone required a five day ordeal as the teams struggled up a steep 2,000 foot elevation gain in only twenty seven miles. Until that road was somewhat improved in 1863 by Dick Wooton and turned into a toll road, the previous trail was so narrow at times that it had to be propped-up by long poles supported by the mountainside below and was quite dangerous. Many wagons and draft animals as well as people were lost when one of those prop poles gave way.</a:t>
            </a:r>
          </a:p>
          <a:p>
            <a:pPr fontAlgn="base"/>
            <a:r>
              <a:rPr lang="en-US" sz="1200" b="0" i="0" kern="1200" dirty="0" smtClean="0">
                <a:solidFill>
                  <a:schemeClr val="tx1"/>
                </a:solidFill>
                <a:latin typeface="+mn-lt"/>
                <a:ea typeface="+mn-ea"/>
                <a:cs typeface="+mn-cs"/>
              </a:rPr>
              <a:t>Then, once up to the summit of the pass the wagons had to have their wheels chained tight to avoid their turning. This was done, as well as chaining  some of the draft animals at the rear of the wagons, in order to control the wagon as it descended some 1,100 feet down into the town of Raton. Quite often the draft animals, which had survived the Raton Mountains passage, were so worn-out that they had to be exchanged at Fort Union for healthier animals. And a profitable business existed at Ft. Union repairing wagons and trading draft animals.</a:t>
            </a:r>
          </a:p>
          <a:p>
            <a:endParaRPr lang="en-US" dirty="0"/>
          </a:p>
        </p:txBody>
      </p:sp>
      <p:sp>
        <p:nvSpPr>
          <p:cNvPr id="4" name="Slide Number Placeholder 3"/>
          <p:cNvSpPr>
            <a:spLocks noGrp="1"/>
          </p:cNvSpPr>
          <p:nvPr>
            <p:ph type="sldNum" sz="quarter" idx="10"/>
          </p:nvPr>
        </p:nvSpPr>
        <p:spPr/>
        <p:txBody>
          <a:bodyPr/>
          <a:lstStyle/>
          <a:p>
            <a:fld id="{3C34FE78-74FD-4DBB-A3E6-2171C11C3983}" type="slidenum">
              <a:rPr lang="en-US" smtClean="0"/>
              <a:pPr/>
              <a:t>143</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Distances are from Kansas City; add 10 mile from Independence; </a:t>
            </a:r>
          </a:p>
          <a:p>
            <a:r>
              <a:rPr lang="en-US" dirty="0" smtClean="0"/>
              <a:t>Cimarron meant “wild” in Spanish; </a:t>
            </a:r>
          </a:p>
          <a:p>
            <a:r>
              <a:rPr lang="en-US" sz="1200" b="0" i="0" kern="1200" dirty="0" smtClean="0">
                <a:solidFill>
                  <a:schemeClr val="tx1"/>
                </a:solidFill>
                <a:latin typeface="+mn-lt"/>
                <a:ea typeface="+mn-ea"/>
                <a:cs typeface="+mn-cs"/>
              </a:rPr>
              <a:t>This route was also known as the “dry” route because of the total lack of water for some 60 miles after it departed from the Arkansas River to head southwest. And that was during the normal years. If the year was a drought year, which it often was, the availability of water at the Cimarron River (Wagon Bed ) springs was often in doubt and the next expected water was some 20 more miles further south west along the trail. To put things into perspective, a typical wagon train could manage 12 to 20 miles per day. So, just to make it to Wagon Bed springs meant a dry four to five day journey . Each wagon carried two barrels of water for the animals. The people carried canteens. Normally the two barrels, together, would be consumed in two to three days by the animals. So by the end of a five day journey the animals would be desperate for water after having gone one to two days without water. If Wagon Bed springs was dry then they would have go an additional two days more without water. Most mules or oxen could not last that long without water to sustain them. The history of that part of the Trail was replete with stories of the number of abandoned wagons and dead animals along side of the trail. (http://williambecknell.com/?page_id=277)</a:t>
            </a:r>
          </a:p>
          <a:p>
            <a:endParaRPr lang="en-US" sz="1200" b="0" i="0" kern="1200" dirty="0" smtClean="0">
              <a:solidFill>
                <a:schemeClr val="tx1"/>
              </a:solidFill>
              <a:latin typeface="+mn-lt"/>
              <a:ea typeface="+mn-ea"/>
              <a:cs typeface="+mn-cs"/>
            </a:endParaRPr>
          </a:p>
          <a:p>
            <a:pPr fontAlgn="base"/>
            <a:r>
              <a:rPr lang="en-US" sz="1200" b="0" i="0" kern="1200" dirty="0" smtClean="0">
                <a:solidFill>
                  <a:schemeClr val="tx1"/>
                </a:solidFill>
                <a:latin typeface="+mn-lt"/>
                <a:ea typeface="+mn-ea"/>
                <a:cs typeface="+mn-cs"/>
              </a:rPr>
              <a:t>Mountain Route officially began near the Arkansas River Crossing area. Instead of crossing the river the Mountain Route took the trains along the river westward to Bents Fort. Most wagons traveled on the north side of the river.</a:t>
            </a:r>
          </a:p>
          <a:p>
            <a:pPr fontAlgn="base"/>
            <a:r>
              <a:rPr lang="en-US" sz="1200" b="0" i="0" kern="1200" dirty="0" smtClean="0">
                <a:solidFill>
                  <a:schemeClr val="tx1"/>
                </a:solidFill>
                <a:latin typeface="+mn-lt"/>
                <a:ea typeface="+mn-ea"/>
                <a:cs typeface="+mn-cs"/>
              </a:rPr>
              <a:t>The Mountain Route, while usually providing more reliable access to rivers and springs, was not only some 100 miles longer but the rugged 3,000 foot elevation gain in just 32 miles, as it passed from Bent’s Fort Colorado over the Raton Mountains, exerted a physical toll upon men and draft animals alike. The passage over Raton Pass alone required a five day ordeal as the teams struggled up a steep 2,000 foot elevation gain in only twenty seven miles. Until that road was somewhat improved in 1863 by Dick Wooton and turned into a toll road, the previous trail was so narrow at times that it had to be propped-up by long poles supported by the mountainside below and was quite dangerous. Many wagons and draft animals as well as people were lost when one of those prop poles gave way.</a:t>
            </a:r>
          </a:p>
          <a:p>
            <a:pPr fontAlgn="base"/>
            <a:r>
              <a:rPr lang="en-US" sz="1200" b="0" i="0" kern="1200" dirty="0" smtClean="0">
                <a:solidFill>
                  <a:schemeClr val="tx1"/>
                </a:solidFill>
                <a:latin typeface="+mn-lt"/>
                <a:ea typeface="+mn-ea"/>
                <a:cs typeface="+mn-cs"/>
              </a:rPr>
              <a:t>Then, once up to the summit of the pass the wagons had to have their wheels chained tight to avoid their turning. This was done, as well as chaining  some of the draft animals at the rear of the wagons, in order to control the wagon as it descended some 1,100 feet down into the town of Raton. Quite often the draft animals, which had survived the Raton Mountains passage, were so worn-out that they had to be exchanged at Fort Union for healthier animals. And a profitable business existed at Ft. Union repairing wagons and trading draft animals.</a:t>
            </a:r>
          </a:p>
          <a:p>
            <a:endParaRPr lang="en-US" dirty="0"/>
          </a:p>
        </p:txBody>
      </p:sp>
      <p:sp>
        <p:nvSpPr>
          <p:cNvPr id="4" name="Slide Number Placeholder 3"/>
          <p:cNvSpPr>
            <a:spLocks noGrp="1"/>
          </p:cNvSpPr>
          <p:nvPr>
            <p:ph type="sldNum" sz="quarter" idx="10"/>
          </p:nvPr>
        </p:nvSpPr>
        <p:spPr/>
        <p:txBody>
          <a:bodyPr/>
          <a:lstStyle/>
          <a:p>
            <a:fld id="{3C34FE78-74FD-4DBB-A3E6-2171C11C3983}" type="slidenum">
              <a:rPr lang="en-US" smtClean="0"/>
              <a:pPr/>
              <a:t>144</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https://www.legendsofamerica.com/we-santafetrailinternationaltrade4.html</a:t>
            </a:r>
          </a:p>
          <a:p>
            <a:r>
              <a:rPr lang="en-US" sz="1200" b="0" i="0" kern="1200" dirty="0" smtClean="0">
                <a:solidFill>
                  <a:schemeClr val="tx1"/>
                </a:solidFill>
                <a:latin typeface="+mn-lt"/>
                <a:ea typeface="+mn-ea"/>
                <a:cs typeface="+mn-cs"/>
              </a:rPr>
              <a:t>Pony express – 1860-1861</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first of six Santa Fe Trail escorts preceding the Mexican-American War was assigned to the Army in 1829. Although the US government’s policing of the trail suggested that every man carry a gun, in 1829 newly elected president Andrew Jackson declared that an escort or outriders should be provided. This first military escort was comprised of Brevet Major Bennet Riley and 200 troops from Companies A, B, F, and H of the 6th US Infantry. Riley's party hauled a six-pound cannon pulled on a mule-drawn carriage and 20 wagons and four carts of supplies and rations drawn by oxen. This was the first documented use of oxen on the Santa Fe Trail. After rendezvousing with traders at Round Grove in Johnson County, Kansas, the soldiers marched ahead of the civilian freight wagons to the vicinity of Chouteau's Island in the Arkansas River in Kearny County, Kansas. At that time the river in this vicinity marked the boundary between the United States and Mexico, so the soldiers could not continue the escort farther down the trail. The caravan experienced some conflict with Indians, most likely Comanche or Pawnee, soon after departing from the Arkansas River and continued to experience harassment for the next month until a group of approximately 120 Mexican hunters joined the party. On the return trip, the caravan was escorted by a group of Mexican soldiers.</a:t>
            </a:r>
            <a:endParaRPr lang="en-US" dirty="0"/>
          </a:p>
        </p:txBody>
      </p:sp>
      <p:sp>
        <p:nvSpPr>
          <p:cNvPr id="4" name="Slide Number Placeholder 3"/>
          <p:cNvSpPr>
            <a:spLocks noGrp="1"/>
          </p:cNvSpPr>
          <p:nvPr>
            <p:ph type="sldNum" sz="quarter" idx="10"/>
          </p:nvPr>
        </p:nvSpPr>
        <p:spPr/>
        <p:txBody>
          <a:bodyPr/>
          <a:lstStyle/>
          <a:p>
            <a:fld id="{3D613B0D-364E-482F-B210-73F48DC708CB}" type="slidenum">
              <a:rPr lang="en-US" smtClean="0"/>
              <a:pPr/>
              <a:t>148</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https://www.legendsofamerica.com/we-santafetrailinternationaltrade4.html</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first of six Santa Fe Trail escorts preceding the Mexican-American War was assigned to the Army in 1829. Although the US government’s policing of the trail suggested that every man carry a gun, in 1829 newly elected president Andrew Jackson declared that an escort or outriders should be provided. This first military escort was comprised of Brevet Major Bennet Riley and 200 troops from Companies A, B, F, and H of the 6th US Infantry. Riley's party hauled a six-pound cannon pulled on a mule-drawn carriage and 20 wagons and four carts of supplies and rations drawn by oxen. This was the first documented use of oxen on the Santa Fe Trail. After rendezvousing with traders at Round Grove in Johnson County, Kansas, the soldiers marched ahead of the civilian freight wagons to the vicinity of Chouteau's Island in the Arkansas River in Kearny County, Kansas. At that time the river in this vicinity marked the boundary between the United States and Mexico, so the soldiers could not continue the escort farther down the trail. The caravan experienced some conflict with Indians, most likely Comanche or Pawnee, soon after departing from the Arkansas River and continued to experience harassment for the next month until a group of approximately 120 Mexican hunters joined the party. On the return trip, the caravan was escorted by a group of Mexican soldiers.</a:t>
            </a:r>
            <a:endParaRPr lang="en-US" dirty="0"/>
          </a:p>
        </p:txBody>
      </p:sp>
      <p:sp>
        <p:nvSpPr>
          <p:cNvPr id="4" name="Slide Number Placeholder 3"/>
          <p:cNvSpPr>
            <a:spLocks noGrp="1"/>
          </p:cNvSpPr>
          <p:nvPr>
            <p:ph type="sldNum" sz="quarter" idx="10"/>
          </p:nvPr>
        </p:nvSpPr>
        <p:spPr/>
        <p:txBody>
          <a:bodyPr/>
          <a:lstStyle/>
          <a:p>
            <a:fld id="{3D613B0D-364E-482F-B210-73F48DC708CB}" type="slidenum">
              <a:rPr lang="en-US" smtClean="0"/>
              <a:pPr/>
              <a:t>149</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https://www.legendsofamerica.com/we-santafetrailinternationaltrade4.html</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first of six Santa Fe Trail escorts preceding the Mexican-American War was assigned to the Army in 1829. Although the US government’s policing of the trail suggested that every man carry a gun, in 1829 newly elected president Andrew Jackson declared that an escort or outriders should be provided. This first military escort was comprised of Brevet Major Bennet Riley and 200 troops from Companies A, B, F, and H of the 6th US Infantry. Riley's party hauled a six-pound cannon pulled on a mule-drawn carriage and 20 wagons and four carts of supplies and rations drawn by oxen. This was the first documented use of oxen on the Santa Fe Trail. After rendezvousing with traders at Round Grove in Johnson County, Kansas, the soldiers marched ahead of the civilian freight wagons to the vicinity of Chouteau's Island in the Arkansas River in Kearny County, Kansas. At that time the river in this vicinity marked the boundary between the United States and Mexico, so the soldiers could not continue the escort farther down the trail. The caravan experienced some conflict with Indians, most likely Comanche or Pawnee, soon after departing from the Arkansas River and continued to experience harassment for the next month until a group of approximately 120 Mexican hunters joined the party. On the return trip, the caravan was escorted by a group of Mexican soldiers.</a:t>
            </a:r>
            <a:endParaRPr lang="en-US" dirty="0"/>
          </a:p>
        </p:txBody>
      </p:sp>
      <p:sp>
        <p:nvSpPr>
          <p:cNvPr id="4" name="Slide Number Placeholder 3"/>
          <p:cNvSpPr>
            <a:spLocks noGrp="1"/>
          </p:cNvSpPr>
          <p:nvPr>
            <p:ph type="sldNum" sz="quarter" idx="10"/>
          </p:nvPr>
        </p:nvSpPr>
        <p:spPr/>
        <p:txBody>
          <a:bodyPr/>
          <a:lstStyle/>
          <a:p>
            <a:fld id="{3D613B0D-364E-482F-B210-73F48DC708CB}" type="slidenum">
              <a:rPr lang="en-US" smtClean="0"/>
              <a:pPr/>
              <a:t>150</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https://www.legendsofamerica.com/bent-brothers/</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first of six Santa Fe Trail escorts preceding the Mexican-American War was assigned to the Army in 1829. Although the US government’s policing of the trail suggested that every man carry a gun, in 1829 newly elected president Andrew Jackson declared that an escort or outriders should be provided. This first military escort was comprised of Brevet Major Bennet Riley and 200 troops from Companies A, B, F, and H of the 6th US Infantry. Riley's party hauled a six-pound cannon pulled on a mule-drawn carriage and 20 wagons and four carts of supplies and rations drawn by oxen. This was the first documented use of oxen on the Santa Fe Trail. After rendezvousing with traders at Round Grove in Johnson County, Kansas, the soldiers marched ahead of the civilian freight wagons to the vicinity of Chouteau's Island in the Arkansas River in Kearny County, Kansas. At that time the river in this vicinity marked the boundary between the United States and Mexico, so the soldiers could not continue the escort farther down the trail. The caravan experienced some conflict with Indians, most likely Comanche or Pawnee, soon after departing from the Arkansas River and continued to experience harassment for the next month until a group of approximately 120 Mexican hunters joined the party. On the return trip, the caravan was escorted by a group of Mexican soldiers.</a:t>
            </a:r>
            <a:endParaRPr lang="en-US" dirty="0"/>
          </a:p>
        </p:txBody>
      </p:sp>
      <p:sp>
        <p:nvSpPr>
          <p:cNvPr id="4" name="Slide Number Placeholder 3"/>
          <p:cNvSpPr>
            <a:spLocks noGrp="1"/>
          </p:cNvSpPr>
          <p:nvPr>
            <p:ph type="sldNum" sz="quarter" idx="10"/>
          </p:nvPr>
        </p:nvSpPr>
        <p:spPr/>
        <p:txBody>
          <a:bodyPr/>
          <a:lstStyle/>
          <a:p>
            <a:fld id="{3D613B0D-364E-482F-B210-73F48DC708CB}" type="slidenum">
              <a:rPr lang="en-US" smtClean="0"/>
              <a:pPr/>
              <a:t>151</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13</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D613B0D-364E-482F-B210-73F48DC708CB}" type="slidenum">
              <a:rPr lang="en-US" smtClean="0"/>
              <a:pPr/>
              <a:t>152</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err="1" smtClean="0">
                <a:solidFill>
                  <a:schemeClr val="tx1"/>
                </a:solidFill>
                <a:latin typeface="+mn-lt"/>
                <a:ea typeface="+mn-ea"/>
                <a:cs typeface="+mn-cs"/>
              </a:rPr>
              <a:t>Adaline</a:t>
            </a:r>
            <a:r>
              <a:rPr lang="en-US" sz="1200" b="1" i="0" kern="1200" dirty="0" smtClean="0">
                <a:solidFill>
                  <a:schemeClr val="tx1"/>
                </a:solidFill>
                <a:latin typeface="+mn-lt"/>
                <a:ea typeface="+mn-ea"/>
                <a:cs typeface="+mn-cs"/>
              </a:rPr>
              <a:t> Harvey</a:t>
            </a:r>
            <a:r>
              <a:rPr lang="en-US" sz="1200" b="0" i="0" kern="1200" dirty="0" smtClean="0">
                <a:solidFill>
                  <a:schemeClr val="tx1"/>
                </a:solidFill>
                <a:latin typeface="+mn-lt"/>
                <a:ea typeface="+mn-ea"/>
                <a:cs typeface="+mn-cs"/>
              </a:rPr>
              <a:t> </a:t>
            </a:r>
          </a:p>
          <a:p>
            <a:r>
              <a:rPr lang="en-US" sz="1200" b="0" i="0" kern="1200" dirty="0" smtClean="0">
                <a:solidFill>
                  <a:schemeClr val="tx1"/>
                </a:solidFill>
                <a:latin typeface="+mn-lt"/>
                <a:ea typeface="+mn-ea"/>
                <a:cs typeface="+mn-cs"/>
              </a:rPr>
              <a:t>After Yellow Woman and Island had both left him, Bent married </a:t>
            </a:r>
            <a:r>
              <a:rPr lang="en-US" sz="1200" b="0" i="0" kern="1200" dirty="0" err="1" smtClean="0">
                <a:solidFill>
                  <a:schemeClr val="tx1"/>
                </a:solidFill>
                <a:latin typeface="+mn-lt"/>
                <a:ea typeface="+mn-ea"/>
                <a:cs typeface="+mn-cs"/>
              </a:rPr>
              <a:t>Adaline</a:t>
            </a:r>
            <a:r>
              <a:rPr lang="en-US" sz="1200" b="0" i="0" kern="1200" dirty="0" smtClean="0">
                <a:solidFill>
                  <a:schemeClr val="tx1"/>
                </a:solidFill>
                <a:latin typeface="+mn-lt"/>
                <a:ea typeface="+mn-ea"/>
                <a:cs typeface="+mn-cs"/>
              </a:rPr>
              <a:t> Harvey, the 20-year-old </a:t>
            </a:r>
            <a:r>
              <a:rPr lang="en-US" sz="1200" b="0" i="0" u="none" strike="noStrike" kern="1200" dirty="0" smtClean="0">
                <a:solidFill>
                  <a:schemeClr val="tx1"/>
                </a:solidFill>
                <a:latin typeface="+mn-lt"/>
                <a:ea typeface="+mn-ea"/>
                <a:cs typeface="+mn-cs"/>
                <a:hlinkClick r:id="rId3" tooltip="Mixed-race"/>
              </a:rPr>
              <a:t>mixed-race</a:t>
            </a:r>
            <a:r>
              <a:rPr lang="en-US" sz="1200" b="0" i="0" kern="1200" dirty="0" smtClean="0">
                <a:solidFill>
                  <a:schemeClr val="tx1"/>
                </a:solidFill>
                <a:latin typeface="+mn-lt"/>
                <a:ea typeface="+mn-ea"/>
                <a:cs typeface="+mn-cs"/>
              </a:rPr>
              <a:t> daughter of his friend Alexander Harvey, a fur trader based in Kansas City and a </a:t>
            </a:r>
            <a:r>
              <a:rPr lang="en-US" sz="1200" b="0" i="0" u="none" strike="noStrike" kern="1200" dirty="0" smtClean="0">
                <a:solidFill>
                  <a:schemeClr val="tx1"/>
                </a:solidFill>
                <a:latin typeface="+mn-lt"/>
                <a:ea typeface="+mn-ea"/>
                <a:cs typeface="+mn-cs"/>
                <a:hlinkClick r:id="rId4" tooltip="Blackfoot Confederacy"/>
              </a:rPr>
              <a:t>Blackfeet</a:t>
            </a:r>
            <a:r>
              <a:rPr lang="en-US" sz="1200" b="0" i="0" kern="1200" dirty="0" smtClean="0">
                <a:solidFill>
                  <a:schemeClr val="tx1"/>
                </a:solidFill>
                <a:latin typeface="+mn-lt"/>
                <a:ea typeface="+mn-ea"/>
                <a:cs typeface="+mn-cs"/>
              </a:rPr>
              <a:t> mother</a:t>
            </a:r>
            <a:endParaRPr lang="en-US" dirty="0"/>
          </a:p>
        </p:txBody>
      </p:sp>
      <p:sp>
        <p:nvSpPr>
          <p:cNvPr id="4" name="Slide Number Placeholder 3"/>
          <p:cNvSpPr>
            <a:spLocks noGrp="1"/>
          </p:cNvSpPr>
          <p:nvPr>
            <p:ph type="sldNum" sz="quarter" idx="10"/>
          </p:nvPr>
        </p:nvSpPr>
        <p:spPr/>
        <p:txBody>
          <a:bodyPr/>
          <a:lstStyle/>
          <a:p>
            <a:fld id="{3D613B0D-364E-482F-B210-73F48DC708CB}" type="slidenum">
              <a:rPr lang="en-US" smtClean="0"/>
              <a:pPr/>
              <a:t>153</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Magoffin train is 85 wagons, with military it’s 100-150 wagons</a:t>
            </a:r>
            <a:endParaRPr lang="en-US" dirty="0"/>
          </a:p>
        </p:txBody>
      </p:sp>
      <p:sp>
        <p:nvSpPr>
          <p:cNvPr id="4" name="Slide Number Placeholder 3"/>
          <p:cNvSpPr>
            <a:spLocks noGrp="1"/>
          </p:cNvSpPr>
          <p:nvPr>
            <p:ph type="sldNum" sz="quarter" idx="10"/>
          </p:nvPr>
        </p:nvSpPr>
        <p:spPr/>
        <p:txBody>
          <a:bodyPr/>
          <a:lstStyle/>
          <a:p>
            <a:fld id="{2447A1F4-5DCA-4EB6-B6B8-47C67A13449A}" type="slidenum">
              <a:rPr lang="en-US" smtClean="0"/>
              <a:pPr/>
              <a:t>158</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https://www.legendsofamerica.com/we-santafetrailinternationaltrade4.html</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first of six Santa Fe Trail escorts preceding the Mexican-American War was assigned to the Army in 1829. Although the US government’s policing of the trail suggested that every man carry a gun, in 1829 newly elected president Andrew Jackson declared that an escort or outriders should be provided. This first military escort was comprised of Brevet Major Bennet Riley and 200 troops from Companies A, B, F, and H of the 6th US Infantry. Riley's party hauled a six-pound cannon pulled on a mule-drawn carriage and 20 wagons and four carts of supplies and rations drawn by oxen. This was the first documented use of oxen on the Santa Fe Trail. After rendezvousing with traders at Round Grove in Johnson County, Kansas, the soldiers marched ahead of the civilian freight wagons to the vicinity of Chouteau's Island in the Arkansas River in Kearny County, Kansas. At that time the river in this vicinity marked the boundary between the United States and Mexico, so the soldiers could not continue the escort farther down the trail. The caravan experienced some conflict with Indians, most likely Comanche or Pawnee, soon after departing from the Arkansas River and continued to experience harassment for the next month until a group of approximately 120 Mexican hunters joined the party. On the return trip, the caravan was escorted by a group of Mexican soldiers.</a:t>
            </a:r>
            <a:endParaRPr lang="en-US" dirty="0"/>
          </a:p>
        </p:txBody>
      </p:sp>
      <p:sp>
        <p:nvSpPr>
          <p:cNvPr id="4" name="Slide Number Placeholder 3"/>
          <p:cNvSpPr>
            <a:spLocks noGrp="1"/>
          </p:cNvSpPr>
          <p:nvPr>
            <p:ph type="sldNum" sz="quarter" idx="10"/>
          </p:nvPr>
        </p:nvSpPr>
        <p:spPr/>
        <p:txBody>
          <a:bodyPr/>
          <a:lstStyle/>
          <a:p>
            <a:fld id="{3D613B0D-364E-482F-B210-73F48DC708CB}" type="slidenum">
              <a:rPr lang="en-US" smtClean="0"/>
              <a:pPr/>
              <a:t>160</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Camp Kearny was one of 32 new camps created by the Army in 1917 as a mobilization and training facility for troops on their way to battlegrounds of </a:t>
            </a:r>
            <a:r>
              <a:rPr lang="en-US" sz="1200" b="0" i="0" u="none" strike="noStrike" kern="1200" dirty="0" smtClean="0">
                <a:solidFill>
                  <a:schemeClr val="tx1"/>
                </a:solidFill>
                <a:latin typeface="+mn-lt"/>
                <a:ea typeface="+mn-ea"/>
                <a:cs typeface="+mn-cs"/>
                <a:hlinkClick r:id="rId3" tooltip="World War I"/>
              </a:rPr>
              <a:t>World War I</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4"/>
              </a:rPr>
              <a:t>[5]</a:t>
            </a:r>
            <a:r>
              <a:rPr lang="en-US" sz="1200" b="0" i="0" kern="1200" dirty="0" smtClean="0">
                <a:solidFill>
                  <a:schemeClr val="tx1"/>
                </a:solidFill>
                <a:latin typeface="+mn-lt"/>
                <a:ea typeface="+mn-ea"/>
                <a:cs typeface="+mn-cs"/>
              </a:rPr>
              <a:t> The first commander was Major </a:t>
            </a:r>
            <a:r>
              <a:rPr lang="en-US" sz="1200" b="0" i="0" u="none" strike="noStrike" kern="1200" dirty="0" smtClean="0">
                <a:solidFill>
                  <a:schemeClr val="tx1"/>
                </a:solidFill>
                <a:latin typeface="+mn-lt"/>
                <a:ea typeface="+mn-ea"/>
                <a:cs typeface="+mn-cs"/>
                <a:hlinkClick r:id="rId5" tooltip="James Stuart McKnight"/>
              </a:rPr>
              <a:t>James Stuart McKnight</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4"/>
              </a:rPr>
              <a:t>[6]</a:t>
            </a:r>
            <a:r>
              <a:rPr lang="en-US" sz="1200" b="0" i="0" kern="1200" dirty="0" smtClean="0">
                <a:solidFill>
                  <a:schemeClr val="tx1"/>
                </a:solidFill>
                <a:latin typeface="+mn-lt"/>
                <a:ea typeface="+mn-ea"/>
                <a:cs typeface="+mn-cs"/>
              </a:rPr>
              <a:t> Army aircraft occasionally landed on the parade ground, but an actual airfield was not established during World War I.</a:t>
            </a:r>
          </a:p>
          <a:p>
            <a:r>
              <a:rPr lang="en-US" sz="1200" b="0" i="0" kern="1200" dirty="0" smtClean="0">
                <a:solidFill>
                  <a:schemeClr val="tx1"/>
                </a:solidFill>
                <a:latin typeface="+mn-lt"/>
                <a:ea typeface="+mn-ea"/>
                <a:cs typeface="+mn-cs"/>
              </a:rPr>
              <a:t>After the war, the camp was used as a demobilization center; </a:t>
            </a:r>
            <a:r>
              <a:rPr lang="en-US" sz="1200" b="0" i="0" u="none" strike="noStrike" kern="1200" dirty="0" smtClean="0">
                <a:solidFill>
                  <a:schemeClr val="tx1"/>
                </a:solidFill>
                <a:latin typeface="+mn-lt"/>
                <a:ea typeface="+mn-ea"/>
                <a:cs typeface="+mn-cs"/>
                <a:hlinkClick r:id="rId6" tooltip="Joseph E. Kuhn"/>
              </a:rPr>
              <a:t>Joseph E. Kuhn</a:t>
            </a:r>
            <a:r>
              <a:rPr lang="en-US" sz="1200" b="0" i="0" kern="1200" dirty="0" smtClean="0">
                <a:solidFill>
                  <a:schemeClr val="tx1"/>
                </a:solidFill>
                <a:latin typeface="+mn-lt"/>
                <a:ea typeface="+mn-ea"/>
                <a:cs typeface="+mn-cs"/>
              </a:rPr>
              <a:t> commanded the post until it was closed in 1920.</a:t>
            </a:r>
            <a:r>
              <a:rPr lang="en-US" sz="1200" b="0" i="0" u="none" strike="noStrike" kern="1200" baseline="30000" dirty="0" smtClean="0">
                <a:solidFill>
                  <a:schemeClr val="tx1"/>
                </a:solidFill>
                <a:latin typeface="+mn-lt"/>
                <a:ea typeface="+mn-ea"/>
                <a:cs typeface="+mn-cs"/>
                <a:hlinkClick r:id="rId4"/>
              </a:rPr>
              <a:t>[2][7]</a:t>
            </a:r>
            <a:r>
              <a:rPr lang="en-US" sz="1200" b="0" i="0" kern="1200" dirty="0" smtClean="0">
                <a:solidFill>
                  <a:schemeClr val="tx1"/>
                </a:solidFill>
                <a:latin typeface="+mn-lt"/>
                <a:ea typeface="+mn-ea"/>
                <a:cs typeface="+mn-cs"/>
              </a:rPr>
              <a:t> It was largely abandoned after 1920 but was retained by the government for use as a military and civilian airfield. The </a:t>
            </a:r>
            <a:r>
              <a:rPr lang="en-US" sz="1200" b="0" i="0" u="none" strike="noStrike" kern="1200" dirty="0" smtClean="0">
                <a:solidFill>
                  <a:schemeClr val="tx1"/>
                </a:solidFill>
                <a:latin typeface="+mn-lt"/>
                <a:ea typeface="+mn-ea"/>
                <a:cs typeface="+mn-cs"/>
                <a:hlinkClick r:id="rId7" tooltip="U.S. Public Health Service"/>
              </a:rPr>
              <a:t>U.S. Public Health Service</a:t>
            </a:r>
            <a:r>
              <a:rPr lang="en-US" sz="1200" b="0" i="0" kern="1200" dirty="0" smtClean="0">
                <a:solidFill>
                  <a:schemeClr val="tx1"/>
                </a:solidFill>
                <a:latin typeface="+mn-lt"/>
                <a:ea typeface="+mn-ea"/>
                <a:cs typeface="+mn-cs"/>
              </a:rPr>
              <a:t> used it for a time.</a:t>
            </a:r>
            <a:r>
              <a:rPr lang="en-US" sz="1200" b="0" i="0" u="none" strike="noStrike" kern="1200" baseline="30000" dirty="0" smtClean="0">
                <a:solidFill>
                  <a:schemeClr val="tx1"/>
                </a:solidFill>
                <a:latin typeface="+mn-lt"/>
                <a:ea typeface="+mn-ea"/>
                <a:cs typeface="+mn-cs"/>
                <a:hlinkClick r:id="rId4"/>
              </a:rPr>
              <a:t>[3]</a:t>
            </a:r>
            <a:r>
              <a:rPr lang="en-US" sz="1200" b="0" i="0" kern="1200" dirty="0" smtClean="0">
                <a:solidFill>
                  <a:schemeClr val="tx1"/>
                </a:solidFill>
                <a:latin typeface="+mn-lt"/>
                <a:ea typeface="+mn-ea"/>
                <a:cs typeface="+mn-cs"/>
              </a:rPr>
              <a:t> In 1927 the </a:t>
            </a:r>
            <a:r>
              <a:rPr lang="en-US" sz="1200" b="0" i="0" u="none" strike="noStrike" kern="1200" dirty="0" smtClean="0">
                <a:solidFill>
                  <a:schemeClr val="tx1"/>
                </a:solidFill>
                <a:latin typeface="+mn-lt"/>
                <a:ea typeface="+mn-ea"/>
                <a:cs typeface="+mn-cs"/>
                <a:hlinkClick r:id="rId8" tooltip="Ryan Aeronautical"/>
              </a:rPr>
              <a:t>Ryan Aircraft Company</a:t>
            </a:r>
            <a:r>
              <a:rPr lang="en-US" sz="1200" b="0" i="0" kern="1200" dirty="0" smtClean="0">
                <a:solidFill>
                  <a:schemeClr val="tx1"/>
                </a:solidFill>
                <a:latin typeface="+mn-lt"/>
                <a:ea typeface="+mn-ea"/>
                <a:cs typeface="+mn-cs"/>
              </a:rPr>
              <a:t> used the field to weight-test the plane </a:t>
            </a:r>
            <a:r>
              <a:rPr lang="en-US" sz="1200" b="0" i="0" u="none" strike="noStrike" kern="1200" dirty="0" smtClean="0">
                <a:solidFill>
                  <a:schemeClr val="tx1"/>
                </a:solidFill>
                <a:latin typeface="+mn-lt"/>
                <a:ea typeface="+mn-ea"/>
                <a:cs typeface="+mn-cs"/>
                <a:hlinkClick r:id="rId9" tooltip="The Spirit of St. Louis"/>
              </a:rPr>
              <a:t>The Spirit of St. Louis</a:t>
            </a:r>
            <a:r>
              <a:rPr lang="en-US" sz="1200" b="0" i="0" kern="1200" dirty="0" smtClean="0">
                <a:solidFill>
                  <a:schemeClr val="tx1"/>
                </a:solidFill>
                <a:latin typeface="+mn-lt"/>
                <a:ea typeface="+mn-ea"/>
                <a:cs typeface="+mn-cs"/>
              </a:rPr>
              <a:t> which they were then building for </a:t>
            </a:r>
            <a:r>
              <a:rPr lang="en-US" sz="1200" b="0" i="0" u="none" strike="noStrike" kern="1200" dirty="0" smtClean="0">
                <a:solidFill>
                  <a:schemeClr val="tx1"/>
                </a:solidFill>
                <a:latin typeface="+mn-lt"/>
                <a:ea typeface="+mn-ea"/>
                <a:cs typeface="+mn-cs"/>
                <a:hlinkClick r:id="rId10" tooltip="Charles A. Lindbergh"/>
              </a:rPr>
              <a:t>Charles A. Lindbergh</a:t>
            </a:r>
            <a:r>
              <a:rPr lang="en-US" sz="1200" b="0" i="0" kern="1200" dirty="0" smtClean="0">
                <a:solidFill>
                  <a:schemeClr val="tx1"/>
                </a:solidFill>
                <a:latin typeface="+mn-lt"/>
                <a:ea typeface="+mn-ea"/>
                <a:cs typeface="+mn-cs"/>
              </a:rPr>
              <a:t>. During 1929–1930 the facility was known as </a:t>
            </a:r>
            <a:r>
              <a:rPr lang="en-US" sz="1200" b="0" i="0" kern="1200" dirty="0" err="1" smtClean="0">
                <a:solidFill>
                  <a:schemeClr val="tx1"/>
                </a:solidFill>
                <a:latin typeface="+mn-lt"/>
                <a:ea typeface="+mn-ea"/>
                <a:cs typeface="+mn-cs"/>
              </a:rPr>
              <a:t>Airtech</a:t>
            </a:r>
            <a:r>
              <a:rPr lang="en-US" sz="1200" b="0" i="0" kern="1200" dirty="0" smtClean="0">
                <a:solidFill>
                  <a:schemeClr val="tx1"/>
                </a:solidFill>
                <a:latin typeface="+mn-lt"/>
                <a:ea typeface="+mn-ea"/>
                <a:cs typeface="+mn-cs"/>
              </a:rPr>
              <a:t> Field, operated by the San Diego Air Service Corp.</a:t>
            </a:r>
          </a:p>
          <a:p>
            <a:endParaRPr lang="en-US" dirty="0"/>
          </a:p>
        </p:txBody>
      </p:sp>
      <p:sp>
        <p:nvSpPr>
          <p:cNvPr id="4" name="Slide Number Placeholder 3"/>
          <p:cNvSpPr>
            <a:spLocks noGrp="1"/>
          </p:cNvSpPr>
          <p:nvPr>
            <p:ph type="sldNum" sz="quarter" idx="10"/>
          </p:nvPr>
        </p:nvSpPr>
        <p:spPr/>
        <p:txBody>
          <a:bodyPr/>
          <a:lstStyle/>
          <a:p>
            <a:fld id="{2447A1F4-5DCA-4EB6-B6B8-47C67A13449A}" type="slidenum">
              <a:rPr lang="en-US" smtClean="0"/>
              <a:pPr/>
              <a:t>165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Magoffin train is 85 wagons, with military it’s 100-150 wagons</a:t>
            </a:r>
            <a:endParaRPr lang="en-US" dirty="0"/>
          </a:p>
        </p:txBody>
      </p:sp>
      <p:sp>
        <p:nvSpPr>
          <p:cNvPr id="4" name="Slide Number Placeholder 3"/>
          <p:cNvSpPr>
            <a:spLocks noGrp="1"/>
          </p:cNvSpPr>
          <p:nvPr>
            <p:ph type="sldNum" sz="quarter" idx="10"/>
          </p:nvPr>
        </p:nvSpPr>
        <p:spPr/>
        <p:txBody>
          <a:bodyPr/>
          <a:lstStyle/>
          <a:p>
            <a:fld id="{2447A1F4-5DCA-4EB6-B6B8-47C67A13449A}" type="slidenum">
              <a:rPr lang="en-US" smtClean="0"/>
              <a:pPr/>
              <a:t>166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https://www.legendsofamerica.com/we-santafetrailinternationaltrade4.html</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first of six Santa Fe Trail escorts preceding the Mexican-American War was assigned to the Army in 1829. Although the US government’s policing of the trail suggested that every man carry a gun, in 1829 newly elected president Andrew Jackson declared that an escort or outriders should be provided. This first military escort was comprised of Brevet Major Bennet Riley and 200 troops from Companies A, B, F, and H of the 6th US Infantry. Riley's party hauled a six-pound cannon pulled on a mule-drawn carriage and 20 wagons and four carts of supplies and rations drawn by oxen. This was the first documented use of oxen on the Santa Fe Trail. After rendezvousing with traders at Round Grove in Johnson County, Kansas, the soldiers marched ahead of the civilian freight wagons to the vicinity of Chouteau's Island in the Arkansas River in Kearny County, Kansas. At that time the river in this vicinity marked the boundary between the United States and Mexico, so the soldiers could not continue the escort farther down the trail. The caravan experienced some conflict with Indians, most likely Comanche or Pawnee, soon after departing from the Arkansas River and continued to experience harassment for the next month until a group of approximately 120 Mexican hunters joined the party. On the return trip, the caravan was escorted by a group of Mexican soldiers.</a:t>
            </a:r>
            <a:endParaRPr lang="en-US" dirty="0"/>
          </a:p>
        </p:txBody>
      </p:sp>
      <p:sp>
        <p:nvSpPr>
          <p:cNvPr id="4" name="Slide Number Placeholder 3"/>
          <p:cNvSpPr>
            <a:spLocks noGrp="1"/>
          </p:cNvSpPr>
          <p:nvPr>
            <p:ph type="sldNum" sz="quarter" idx="10"/>
          </p:nvPr>
        </p:nvSpPr>
        <p:spPr/>
        <p:txBody>
          <a:bodyPr/>
          <a:lstStyle/>
          <a:p>
            <a:fld id="{3D613B0D-364E-482F-B210-73F48DC708CB}" type="slidenum">
              <a:rPr lang="en-US" smtClean="0"/>
              <a:pPr/>
              <a:t>167</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D613B0D-364E-482F-B210-73F48DC708CB}" type="slidenum">
              <a:rPr lang="en-US" smtClean="0"/>
              <a:pPr/>
              <a:t>171</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D613B0D-364E-482F-B210-73F48DC708CB}" type="slidenum">
              <a:rPr lang="en-US" smtClean="0"/>
              <a:pPr/>
              <a:t>172</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D613B0D-364E-482F-B210-73F48DC708CB}" type="slidenum">
              <a:rPr lang="en-US" smtClean="0"/>
              <a:pPr/>
              <a:t>173</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1822 – arrives Ft Smith</a:t>
            </a:r>
          </a:p>
          <a:p>
            <a:r>
              <a:rPr lang="en-US" dirty="0" smtClean="0"/>
              <a:t>1824 – builds F. Gibson, Towson</a:t>
            </a:r>
          </a:p>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18</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https://www.legendsofamerica.com/we-santafetrailinternationaltrade4.html</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first of six Santa Fe Trail escorts preceding the Mexican-American War was assigned to the Army in 1829. Although the US government’s policing of the trail suggested that every man carry a gun, in 1829 newly elected president Andrew Jackson declared that an escort or outriders should be provided. This first military escort was comprised of Brevet Major Bennet Riley and 200 troops from Companies A, B, F, and H of the 6th US Infantry. Riley's party hauled a six-pound cannon pulled on a mule-drawn carriage and 20 wagons and four carts of supplies and rations drawn by oxen. This was the first documented use of oxen on the Santa Fe Trail. After rendezvousing with traders at Round Grove in Johnson County, Kansas, the soldiers marched ahead of the civilian freight wagons to the vicinity of Chouteau's Island in the Arkansas River in Kearny County, Kansas. At that time the river in this vicinity marked the boundary between the United States and Mexico, so the soldiers could not continue the escort farther down the trail. The caravan experienced some conflict with Indians, most likely Comanche or Pawnee, soon after departing from the Arkansas River and continued to experience harassment for the next month until a group of approximately 120 Mexican hunters joined the party. On the return trip, the caravan was escorted by a group of Mexican soldiers.</a:t>
            </a:r>
            <a:endParaRPr lang="en-US" dirty="0"/>
          </a:p>
        </p:txBody>
      </p:sp>
      <p:sp>
        <p:nvSpPr>
          <p:cNvPr id="4" name="Slide Number Placeholder 3"/>
          <p:cNvSpPr>
            <a:spLocks noGrp="1"/>
          </p:cNvSpPr>
          <p:nvPr>
            <p:ph type="sldNum" sz="quarter" idx="10"/>
          </p:nvPr>
        </p:nvSpPr>
        <p:spPr/>
        <p:txBody>
          <a:bodyPr/>
          <a:lstStyle/>
          <a:p>
            <a:fld id="{3D613B0D-364E-482F-B210-73F48DC708CB}" type="slidenum">
              <a:rPr lang="en-US" smtClean="0"/>
              <a:pPr/>
              <a:t>174</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D613B0D-364E-482F-B210-73F48DC708CB}" type="slidenum">
              <a:rPr lang="en-US" smtClean="0"/>
              <a:pPr/>
              <a:t>188</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https://www.legendsofamerica.com/we-santafetrailinternationaltrade4.html</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first of six Santa Fe Trail escorts preceding the Mexican-American War was assigned to the Army in 1829. Although the US government’s policing of the trail suggested that every man carry a gun, in 1829 newly elected president Andrew Jackson declared that an escort or outriders should be provided. This first military escort was comprised of Brevet Major Bennet Riley and 200 troops from Companies A, B, F, and H of the 6th US Infantry. Riley's party hauled a six-pound cannon pulled on a mule-drawn carriage and 20 wagons and four carts of supplies and rations drawn by oxen. This was the first documented use of oxen on the Santa Fe Trail. After rendezvousing with traders at Round Grove in Johnson County, Kansas, the soldiers marched ahead of the civilian freight wagons to the vicinity of Chouteau's Island in the Arkansas River in Kearny County, Kansas. At that time the river in this vicinity marked the boundary between the United States and Mexico, so the soldiers could not continue the escort farther down the trail. The caravan experienced some conflict with Indians, most likely Comanche or Pawnee, soon after departing from the Arkansas River and continued to experience harassment for the next month until a group of approximately 120 Mexican hunters joined the party. On the return trip, the caravan was escorted by a group of Mexican soldiers.</a:t>
            </a:r>
            <a:endParaRPr lang="en-US" dirty="0"/>
          </a:p>
        </p:txBody>
      </p:sp>
      <p:sp>
        <p:nvSpPr>
          <p:cNvPr id="4" name="Slide Number Placeholder 3"/>
          <p:cNvSpPr>
            <a:spLocks noGrp="1"/>
          </p:cNvSpPr>
          <p:nvPr>
            <p:ph type="sldNum" sz="quarter" idx="10"/>
          </p:nvPr>
        </p:nvSpPr>
        <p:spPr/>
        <p:txBody>
          <a:bodyPr/>
          <a:lstStyle/>
          <a:p>
            <a:fld id="{3D613B0D-364E-482F-B210-73F48DC708CB}" type="slidenum">
              <a:rPr lang="en-US" smtClean="0"/>
              <a:pPr/>
              <a:t>195</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https://www.legendsofamerica.com/we-santafetrailinternationaltrade4.html</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first of six Santa Fe Trail escorts preceding the Mexican-American War was assigned to the Army in 1829. Although the US government’s policing of the trail suggested that every man carry a gun, in 1829 newly elected president Andrew Jackson declared that an escort or outriders should be provided. This first military escort was comprised of Brevet Major Bennet Riley and 200 troops from Companies A, B, F, and H of the 6th US Infantry. Riley's party hauled a six-pound cannon pulled on a mule-drawn carriage and 20 wagons and four carts of supplies and rations drawn by oxen. This was the first documented use of oxen on the Santa Fe Trail. After rendezvousing with traders at Round Grove in Johnson County, Kansas, the soldiers marched ahead of the civilian freight wagons to the vicinity of Chouteau's Island in the Arkansas River in Kearny County, Kansas. At that time the river in this vicinity marked the boundary between the United States and Mexico, so the soldiers could not continue the escort farther down the trail. The caravan experienced some conflict with Indians, most likely Comanche or Pawnee, soon after departing from the Arkansas River and continued to experience harassment for the next month until a group of approximately 120 Mexican hunters joined the party. On the return trip, the caravan was escorted by a group of Mexican soldiers.</a:t>
            </a:r>
            <a:endParaRPr lang="en-US" dirty="0"/>
          </a:p>
        </p:txBody>
      </p:sp>
      <p:sp>
        <p:nvSpPr>
          <p:cNvPr id="4" name="Slide Number Placeholder 3"/>
          <p:cNvSpPr>
            <a:spLocks noGrp="1"/>
          </p:cNvSpPr>
          <p:nvPr>
            <p:ph type="sldNum" sz="quarter" idx="10"/>
          </p:nvPr>
        </p:nvSpPr>
        <p:spPr/>
        <p:txBody>
          <a:bodyPr/>
          <a:lstStyle/>
          <a:p>
            <a:fld id="{3D613B0D-364E-482F-B210-73F48DC708CB}" type="slidenum">
              <a:rPr lang="en-US" smtClean="0"/>
              <a:pPr/>
              <a:t>196</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https://www.legendsofamerica.com/we-santafetrailinternationaltrade4.html</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first of six Santa Fe Trail escorts preceding the Mexican-American War was assigned to the Army in 1829. Although the US government’s policing of the trail suggested that every man carry a gun, in 1829 newly elected president Andrew Jackson declared that an escort or outriders should be provided. This first military escort was comprised of Brevet Major Bennet Riley and 200 troops from Companies A, B, F, and H of the 6th US Infantry. Riley's party hauled a six-pound cannon pulled on a mule-drawn carriage and 20 wagons and four carts of supplies and rations drawn by oxen. This was the first documented use of oxen on the Santa Fe Trail. After rendezvousing with traders at Round Grove in Johnson County, Kansas, the soldiers marched ahead of the civilian freight wagons to the vicinity of Chouteau's Island in the Arkansas River in Kearny County, Kansas. At that time the river in this vicinity marked the boundary between the United States and Mexico, so the soldiers could not continue the escort farther down the trail. The caravan experienced some conflict with Indians, most likely Comanche or Pawnee, soon after departing from the Arkansas River and continued to experience harassment for the next month until a group of approximately 120 Mexican hunters joined the party. On the return trip, the caravan was escorted by a group of Mexican soldiers.</a:t>
            </a:r>
            <a:endParaRPr lang="en-US" dirty="0"/>
          </a:p>
        </p:txBody>
      </p:sp>
      <p:sp>
        <p:nvSpPr>
          <p:cNvPr id="4" name="Slide Number Placeholder 3"/>
          <p:cNvSpPr>
            <a:spLocks noGrp="1"/>
          </p:cNvSpPr>
          <p:nvPr>
            <p:ph type="sldNum" sz="quarter" idx="10"/>
          </p:nvPr>
        </p:nvSpPr>
        <p:spPr/>
        <p:txBody>
          <a:bodyPr/>
          <a:lstStyle/>
          <a:p>
            <a:fld id="{3D613B0D-364E-482F-B210-73F48DC708CB}" type="slidenum">
              <a:rPr lang="en-US" smtClean="0"/>
              <a:pPr/>
              <a:t>197</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smtClean="0">
                <a:solidFill>
                  <a:schemeClr val="tx1"/>
                </a:solidFill>
                <a:latin typeface="+mn-lt"/>
                <a:ea typeface="+mn-ea"/>
                <a:cs typeface="+mn-cs"/>
              </a:rPr>
              <a:t>Alice Cunningham Fletcher</a:t>
            </a:r>
            <a:r>
              <a:rPr lang="en-US" sz="1200" b="0" i="0" kern="1200" dirty="0" smtClean="0">
                <a:solidFill>
                  <a:schemeClr val="tx1"/>
                </a:solidFill>
                <a:latin typeface="+mn-lt"/>
                <a:ea typeface="+mn-ea"/>
                <a:cs typeface="+mn-cs"/>
              </a:rPr>
              <a:t> (March 15, 1838 in </a:t>
            </a:r>
            <a:r>
              <a:rPr lang="en-US" sz="1200" b="0" i="0" u="none" strike="noStrike" kern="1200" dirty="0" smtClean="0">
                <a:solidFill>
                  <a:schemeClr val="tx1"/>
                </a:solidFill>
                <a:latin typeface="+mn-lt"/>
                <a:ea typeface="+mn-ea"/>
                <a:cs typeface="+mn-cs"/>
                <a:hlinkClick r:id="rId3" tooltip="Havana, Cuba"/>
              </a:rPr>
              <a:t>Havana</a:t>
            </a:r>
            <a:r>
              <a:rPr lang="en-US" sz="1200" b="0" i="0" kern="1200" dirty="0" smtClean="0">
                <a:solidFill>
                  <a:schemeClr val="tx1"/>
                </a:solidFill>
                <a:latin typeface="+mn-lt"/>
                <a:ea typeface="+mn-ea"/>
                <a:cs typeface="+mn-cs"/>
              </a:rPr>
              <a:t> – April 6, 1923 in </a:t>
            </a:r>
            <a:r>
              <a:rPr lang="en-US" sz="1200" b="0" i="0" u="none" strike="noStrike" kern="1200" dirty="0" smtClean="0">
                <a:solidFill>
                  <a:schemeClr val="tx1"/>
                </a:solidFill>
                <a:latin typeface="+mn-lt"/>
                <a:ea typeface="+mn-ea"/>
                <a:cs typeface="+mn-cs"/>
                <a:hlinkClick r:id="rId4" tooltip="Washington, D.C."/>
              </a:rPr>
              <a:t>Washington, D.C.</a:t>
            </a:r>
            <a:r>
              <a:rPr lang="en-US" sz="1200" b="0" i="0" kern="1200" dirty="0" smtClean="0">
                <a:solidFill>
                  <a:schemeClr val="tx1"/>
                </a:solidFill>
                <a:latin typeface="+mn-lt"/>
                <a:ea typeface="+mn-ea"/>
                <a:cs typeface="+mn-cs"/>
              </a:rPr>
              <a:t>) was an American </a:t>
            </a:r>
            <a:r>
              <a:rPr lang="en-US" sz="1200" b="0" i="0" u="none" strike="noStrike" kern="1200" dirty="0" smtClean="0">
                <a:solidFill>
                  <a:schemeClr val="tx1"/>
                </a:solidFill>
                <a:latin typeface="+mn-lt"/>
                <a:ea typeface="+mn-ea"/>
                <a:cs typeface="+mn-cs"/>
                <a:hlinkClick r:id="rId5" tooltip="Ethnologist"/>
              </a:rPr>
              <a:t>ethnologist</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6" tooltip="Anthropologist"/>
              </a:rPr>
              <a:t>anthropologist</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7" tooltip="Social scientist"/>
              </a:rPr>
              <a:t>social scientist</a:t>
            </a:r>
            <a:r>
              <a:rPr lang="en-US" sz="1200" b="0" i="0" kern="1200" dirty="0" smtClean="0">
                <a:solidFill>
                  <a:schemeClr val="tx1"/>
                </a:solidFill>
                <a:latin typeface="+mn-lt"/>
                <a:ea typeface="+mn-ea"/>
                <a:cs typeface="+mn-cs"/>
              </a:rPr>
              <a:t> who studied and documented </a:t>
            </a:r>
            <a:r>
              <a:rPr lang="en-US" sz="1200" b="0" i="0" u="none" strike="noStrike" kern="1200" dirty="0" smtClean="0">
                <a:solidFill>
                  <a:schemeClr val="tx1"/>
                </a:solidFill>
                <a:latin typeface="+mn-lt"/>
                <a:ea typeface="+mn-ea"/>
                <a:cs typeface="+mn-cs"/>
                <a:hlinkClick r:id="rId8" tooltip="Indigenous peoples of the Americas"/>
              </a:rPr>
              <a:t>American Indian</a:t>
            </a:r>
            <a:r>
              <a:rPr lang="en-US" sz="1200" b="0" i="0" kern="1200" dirty="0" smtClean="0">
                <a:solidFill>
                  <a:schemeClr val="tx1"/>
                </a:solidFill>
                <a:latin typeface="+mn-lt"/>
                <a:ea typeface="+mn-ea"/>
                <a:cs typeface="+mn-cs"/>
              </a:rPr>
              <a:t> culture.</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On July 19, 1915 </a:t>
            </a:r>
            <a:r>
              <a:rPr lang="en-US" sz="1200" b="0" i="0" u="none" strike="noStrike" kern="1200" dirty="0" smtClean="0">
                <a:solidFill>
                  <a:schemeClr val="tx1"/>
                </a:solidFill>
                <a:latin typeface="+mn-lt"/>
                <a:ea typeface="+mn-ea"/>
                <a:cs typeface="+mn-cs"/>
                <a:hlinkClick r:id="rId9" tooltip="Joseph Henry Sharp"/>
              </a:rPr>
              <a:t>Joseph Henry Sharp</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0" tooltip="E. Irving Couse"/>
              </a:rPr>
              <a:t>E. Irving </a:t>
            </a:r>
            <a:r>
              <a:rPr lang="en-US" sz="1200" b="0" i="0" u="none" strike="noStrike" kern="1200" dirty="0" err="1" smtClean="0">
                <a:solidFill>
                  <a:schemeClr val="tx1"/>
                </a:solidFill>
                <a:latin typeface="+mn-lt"/>
                <a:ea typeface="+mn-ea"/>
                <a:cs typeface="+mn-cs"/>
                <a:hlinkClick r:id="rId10" tooltip="E. Irving Couse"/>
              </a:rPr>
              <a:t>Couse</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1" tooltip="Oscar E. Berninghaus"/>
              </a:rPr>
              <a:t>Oscar E. </a:t>
            </a:r>
            <a:r>
              <a:rPr lang="en-US" sz="1200" b="0" i="0" u="none" strike="noStrike" kern="1200" dirty="0" err="1" smtClean="0">
                <a:solidFill>
                  <a:schemeClr val="tx1"/>
                </a:solidFill>
                <a:latin typeface="+mn-lt"/>
                <a:ea typeface="+mn-ea"/>
                <a:cs typeface="+mn-cs"/>
                <a:hlinkClick r:id="rId11" tooltip="Oscar E. Berninghaus"/>
              </a:rPr>
              <a:t>Berninghaus</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2" tooltip="W. Herbert Dunton"/>
              </a:rPr>
              <a:t>W. Herbert </a:t>
            </a:r>
            <a:r>
              <a:rPr lang="en-US" sz="1200" b="0" i="0" u="none" strike="noStrike" kern="1200" dirty="0" err="1" smtClean="0">
                <a:solidFill>
                  <a:schemeClr val="tx1"/>
                </a:solidFill>
                <a:latin typeface="+mn-lt"/>
                <a:ea typeface="+mn-ea"/>
                <a:cs typeface="+mn-cs"/>
                <a:hlinkClick r:id="rId12" tooltip="W. Herbert Dunton"/>
              </a:rPr>
              <a:t>Dunton</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3" tooltip="Ernest L. Blumenschein"/>
              </a:rPr>
              <a:t>Ernest </a:t>
            </a:r>
            <a:r>
              <a:rPr lang="en-US" sz="1200" b="0" i="0" u="none" strike="noStrike" kern="1200" dirty="0" err="1" smtClean="0">
                <a:solidFill>
                  <a:schemeClr val="tx1"/>
                </a:solidFill>
                <a:latin typeface="+mn-lt"/>
                <a:ea typeface="+mn-ea"/>
                <a:cs typeface="+mn-cs"/>
                <a:hlinkClick r:id="rId13" tooltip="Ernest L. Blumenschein"/>
              </a:rPr>
              <a:t>Blumenschein</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14" tooltip="Bert Geer Phillips"/>
              </a:rPr>
              <a:t>Bert Phillips</a:t>
            </a:r>
            <a:r>
              <a:rPr lang="en-US" sz="1200" b="0" i="0" kern="1200" dirty="0" smtClean="0">
                <a:solidFill>
                  <a:schemeClr val="tx1"/>
                </a:solidFill>
                <a:latin typeface="+mn-lt"/>
                <a:ea typeface="+mn-ea"/>
                <a:cs typeface="+mn-cs"/>
              </a:rPr>
              <a:t> formed the Taos Society of Artists. The six founding members were known as the "Taos Six". </a:t>
            </a:r>
            <a:r>
              <a:rPr lang="en-US" sz="1200" b="0" i="0" u="none" strike="noStrike" kern="1200" dirty="0" smtClean="0">
                <a:solidFill>
                  <a:schemeClr val="tx1"/>
                </a:solidFill>
                <a:latin typeface="+mn-lt"/>
                <a:ea typeface="+mn-ea"/>
                <a:cs typeface="+mn-cs"/>
                <a:hlinkClick r:id="rId10" tooltip="E. Irving Couse"/>
              </a:rPr>
              <a:t>E. Irving </a:t>
            </a:r>
            <a:r>
              <a:rPr lang="en-US" sz="1200" b="0" i="0" u="none" strike="noStrike" kern="1200" dirty="0" err="1" smtClean="0">
                <a:solidFill>
                  <a:schemeClr val="tx1"/>
                </a:solidFill>
                <a:latin typeface="+mn-lt"/>
                <a:ea typeface="+mn-ea"/>
                <a:cs typeface="+mn-cs"/>
                <a:hlinkClick r:id="rId10" tooltip="E. Irving Couse"/>
              </a:rPr>
              <a:t>Couse</a:t>
            </a:r>
            <a:r>
              <a:rPr lang="en-US" sz="1200" b="0" i="0" kern="1200" dirty="0" smtClean="0">
                <a:solidFill>
                  <a:schemeClr val="tx1"/>
                </a:solidFill>
                <a:latin typeface="+mn-lt"/>
                <a:ea typeface="+mn-ea"/>
                <a:cs typeface="+mn-cs"/>
              </a:rPr>
              <a:t> was the Society's first president.</a:t>
            </a:r>
            <a:endParaRPr lang="en-US" dirty="0"/>
          </a:p>
        </p:txBody>
      </p:sp>
      <p:sp>
        <p:nvSpPr>
          <p:cNvPr id="4" name="Slide Number Placeholder 3"/>
          <p:cNvSpPr>
            <a:spLocks noGrp="1"/>
          </p:cNvSpPr>
          <p:nvPr>
            <p:ph type="sldNum" sz="quarter" idx="10"/>
          </p:nvPr>
        </p:nvSpPr>
        <p:spPr/>
        <p:txBody>
          <a:bodyPr/>
          <a:lstStyle/>
          <a:p>
            <a:fld id="{3D613B0D-364E-482F-B210-73F48DC708CB}" type="slidenum">
              <a:rPr lang="en-US" smtClean="0"/>
              <a:pPr/>
              <a:t>198</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n-ea"/>
                <a:cs typeface="+mn-cs"/>
              </a:rPr>
              <a:t>#1 Austin </a:t>
            </a:r>
            <a:r>
              <a:rPr lang="en-US" sz="1200" b="0" i="0" kern="1200" dirty="0" smtClean="0">
                <a:solidFill>
                  <a:schemeClr val="tx1"/>
                </a:solidFill>
                <a:latin typeface="+mn-lt"/>
                <a:ea typeface="+mn-ea"/>
                <a:cs typeface="+mn-cs"/>
              </a:rPr>
              <a:t>is a big city in small town disguise. With a population of 790,400, the Texas capital is bigger than all of the "big cities" on the list. But it has managed to maintain the "Keep Austin Weird" credo that has made it a favorite among both retirees and young people. The outdoors is the biggest attraction. The staggeringly beautiful, rough-hewn Hill Country, spring-fed swimming holes, a string of lakes along the Colorado River, and 10 months of warm temperatures (too warm in the summer) draw hikers and boaters and bikers outdoors. For the practical retiree, housing costs (median price: $235,000), good medical facilities, the many programs at the University of Texas, plus no state income tax are the cake</a:t>
            </a:r>
            <a:endParaRPr lang="en-US" dirty="0"/>
          </a:p>
        </p:txBody>
      </p:sp>
      <p:sp>
        <p:nvSpPr>
          <p:cNvPr id="4" name="Slide Number Placeholder 3"/>
          <p:cNvSpPr>
            <a:spLocks noGrp="1"/>
          </p:cNvSpPr>
          <p:nvPr>
            <p:ph type="sldNum" sz="quarter" idx="10"/>
          </p:nvPr>
        </p:nvSpPr>
        <p:spPr/>
        <p:txBody>
          <a:bodyPr/>
          <a:lstStyle/>
          <a:p>
            <a:fld id="{3D613B0D-364E-482F-B210-73F48DC708CB}" type="slidenum">
              <a:rPr lang="en-US" smtClean="0"/>
              <a:pPr/>
              <a:t>199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1822 – arrives Ft Smith</a:t>
            </a:r>
          </a:p>
          <a:p>
            <a:r>
              <a:rPr lang="en-US" dirty="0" smtClean="0"/>
              <a:t>1824 – builds F. Gibson, Towson</a:t>
            </a:r>
          </a:p>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26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1822 – arrives Ft Smith</a:t>
            </a:r>
          </a:p>
          <a:p>
            <a:r>
              <a:rPr lang="en-US" dirty="0" smtClean="0"/>
              <a:t>1824 – builds F. Gibson, Towson</a:t>
            </a:r>
          </a:p>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30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Choctaw and Chickasaw</a:t>
            </a:r>
            <a:r>
              <a:rPr lang="en-US" baseline="0" dirty="0" smtClean="0"/>
              <a:t> stay on eastern edge of their new lands.  </a:t>
            </a:r>
          </a:p>
          <a:p>
            <a:r>
              <a:rPr lang="en-US" baseline="0" smtClean="0"/>
              <a:t>Fort Coffee -- 1834</a:t>
            </a:r>
            <a:endParaRPr lang="en-US" baseline="0" dirty="0" smtClean="0"/>
          </a:p>
          <a:p>
            <a:r>
              <a:rPr lang="en-US" baseline="0" dirty="0" smtClean="0"/>
              <a:t>East of Cross Timbers and away from the Plains </a:t>
            </a:r>
            <a:r>
              <a:rPr lang="en-US" baseline="0" dirty="0" err="1" smtClean="0"/>
              <a:t>mauraders</a:t>
            </a:r>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32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r>
              <a:rPr lang="en-US" sz="1200" kern="1200" dirty="0" smtClean="0">
                <a:solidFill>
                  <a:schemeClr val="tx1"/>
                </a:solidFill>
                <a:latin typeface="+mn-lt"/>
                <a:ea typeface="+mn-ea"/>
                <a:cs typeface="+mn-cs"/>
              </a:rPr>
              <a:t>https://en.wikipedia.org/wiki/Treaty_of_Washington_(1855)</a:t>
            </a:r>
          </a:p>
          <a:p>
            <a:pPr rtl="0" eaLnBrk="1" latinLnBrk="0" hangingPunct="1"/>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Treaty of Washington</a:t>
            </a:r>
            <a:r>
              <a:rPr lang="en-US" sz="1200" kern="1200" dirty="0" smtClean="0">
                <a:solidFill>
                  <a:schemeClr val="tx1"/>
                </a:solidFill>
                <a:latin typeface="+mn-lt"/>
                <a:ea typeface="+mn-ea"/>
                <a:cs typeface="+mn-cs"/>
              </a:rPr>
              <a:t> also known as the </a:t>
            </a:r>
            <a:r>
              <a:rPr lang="en-US" sz="1200" b="1" kern="1200" dirty="0" smtClean="0">
                <a:solidFill>
                  <a:schemeClr val="tx1"/>
                </a:solidFill>
                <a:latin typeface="+mn-lt"/>
                <a:ea typeface="+mn-ea"/>
                <a:cs typeface="+mn-cs"/>
              </a:rPr>
              <a:t>Treaty with the Choctaw and Chickasaw</a:t>
            </a:r>
            <a:r>
              <a:rPr lang="en-US" sz="1200" kern="1200" dirty="0" smtClean="0">
                <a:solidFill>
                  <a:schemeClr val="tx1"/>
                </a:solidFill>
                <a:latin typeface="+mn-lt"/>
                <a:ea typeface="+mn-ea"/>
                <a:cs typeface="+mn-cs"/>
              </a:rPr>
              <a:t> was a treaty conducted in on June 22, 1855, in Washington, DC between the United States, the Choctaws and the Chickasaws. The treaty was ratified on February 21, 1856, and proclaimed by the President on March 4, 1856</a:t>
            </a:r>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2B2E55-5D82-4D19-9C01-ADBBEBF3A65F}" type="datetimeFigureOut">
              <a:rPr lang="en-US" smtClean="0"/>
              <a:pPr/>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B2E55-5D82-4D19-9C01-ADBBEBF3A65F}" type="datetimeFigureOut">
              <a:rPr lang="en-US" smtClean="0"/>
              <a:pPr/>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B2E55-5D82-4D19-9C01-ADBBEBF3A65F}" type="datetimeFigureOut">
              <a:rPr lang="en-US" smtClean="0"/>
              <a:pPr/>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0" y="0"/>
            <a:ext cx="9144000" cy="609600"/>
          </a:xfrm>
          <a:prstGeom prst="rect">
            <a:avLst/>
          </a:prstGeom>
          <a:solidFill>
            <a:srgbClr val="FFFF00"/>
          </a:solidFill>
        </p:spPr>
        <p:txBody>
          <a:bodyPr>
            <a:normAutofit/>
          </a:bodyPr>
          <a:lstStyle>
            <a:lvl1pPr>
              <a:defRPr sz="3600" b="1">
                <a:solidFill>
                  <a:schemeClr val="tx1"/>
                </a:solidFill>
              </a:defRPr>
            </a:lvl1pPr>
          </a:lstStyle>
          <a:p>
            <a:r>
              <a:rPr lang="en-US" dirty="0" smtClean="0"/>
              <a:t>Click to edit Master title style</a:t>
            </a:r>
            <a:endParaRPr lang="en-US" dirty="0"/>
          </a:p>
        </p:txBody>
      </p:sp>
      <p:sp>
        <p:nvSpPr>
          <p:cNvPr id="6"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3FE499B-8422-41DA-ABC6-F3FC694DA840}" type="datetime1">
              <a:rPr lang="en-US" smtClean="0"/>
              <a:pPr>
                <a:defRPr/>
              </a:pPr>
              <a:t>2/13/2019</a:t>
            </a:fld>
            <a:endParaRPr lang="en-US" dirty="0"/>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cs typeface="+mn-cs"/>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6D98560A-1953-4F77-869E-5D1EE0598C44}"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7" name="Title 1"/>
          <p:cNvSpPr txBox="1">
            <a:spLocks/>
          </p:cNvSpPr>
          <p:nvPr userDrawn="1"/>
        </p:nvSpPr>
        <p:spPr>
          <a:xfrm>
            <a:off x="0" y="0"/>
            <a:ext cx="9144000" cy="609600"/>
          </a:xfrm>
          <a:prstGeom prst="rect">
            <a:avLst/>
          </a:prstGeom>
          <a:solidFill>
            <a:srgbClr val="FFFF00"/>
          </a:solidFill>
        </p:spPr>
        <p:txBody>
          <a:bodyPr vert="horz" lIns="91440" tIns="45720" rIns="91440" bIns="45720" rtlCol="0" anchor="ctr">
            <a:normAutofit lnSpcReduction="10000"/>
          </a:bodyPr>
          <a:lstStyle>
            <a:lvl1pPr>
              <a:defRPr sz="3600" b="1"/>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mj-lt"/>
                <a:ea typeface="+mj-ea"/>
                <a:cs typeface="+mj-cs"/>
              </a:rPr>
              <a:t>Click to edit Master title style</a:t>
            </a:r>
            <a:endParaRPr kumimoji="0" lang="en-US" sz="36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B2E55-5D82-4D19-9C01-ADBBEBF3A65F}" type="datetimeFigureOut">
              <a:rPr lang="en-US" smtClean="0"/>
              <a:pPr/>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2B2E55-5D82-4D19-9C01-ADBBEBF3A65F}" type="datetimeFigureOut">
              <a:rPr lang="en-US" smtClean="0"/>
              <a:pPr/>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2B2E55-5D82-4D19-9C01-ADBBEBF3A65F}" type="datetimeFigureOut">
              <a:rPr lang="en-US" smtClean="0"/>
              <a:pPr/>
              <a:t>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2B2E55-5D82-4D19-9C01-ADBBEBF3A65F}" type="datetimeFigureOut">
              <a:rPr lang="en-US" smtClean="0"/>
              <a:pPr/>
              <a:t>2/13/2019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2B2E55-5D82-4D19-9C01-ADBBEBF3A65F}" type="datetimeFigureOut">
              <a:rPr lang="en-US" smtClean="0"/>
              <a:pPr/>
              <a:t>2/13/2019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B2E55-5D82-4D19-9C01-ADBBEBF3A65F}" type="datetimeFigureOut">
              <a:rPr lang="en-US" smtClean="0"/>
              <a:pPr/>
              <a:t>2/13/2019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2B2E55-5D82-4D19-9C01-ADBBEBF3A65F}" type="datetimeFigureOut">
              <a:rPr lang="en-US" smtClean="0"/>
              <a:pPr/>
              <a:t>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2B2E55-5D82-4D19-9C01-ADBBEBF3A65F}" type="datetimeFigureOut">
              <a:rPr lang="en-US" smtClean="0"/>
              <a:pPr/>
              <a:t>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B2E55-5D82-4D19-9C01-ADBBEBF3A65F}" type="datetimeFigureOut">
              <a:rPr lang="en-US" smtClean="0"/>
              <a:pPr/>
              <a:t>2/13/2019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8BAF7-FC63-4AE8-88EC-B09FA27F940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jpeg"/><Relationship Id="rId3" Type="http://schemas.openxmlformats.org/officeDocument/2006/relationships/slideLayout" Target="../slideLayouts/slideLayout2.xml"/><Relationship Id="rId7" Type="http://schemas.openxmlformats.org/officeDocument/2006/relationships/image" Target="../media/image4.jpeg"/><Relationship Id="rId12" Type="http://schemas.openxmlformats.org/officeDocument/2006/relationships/image" Target="../media/image9.png"/><Relationship Id="rId2" Type="http://schemas.openxmlformats.org/officeDocument/2006/relationships/audio" Target="file:///E:\07%20Where%20The%20West%20Begins.mp3" TargetMode="External"/><Relationship Id="rId1" Type="http://schemas.openxmlformats.org/officeDocument/2006/relationships/audio" Target="file:///C:\Users\Sandra\Music\santa%20fe%20and%20trail%20of%20tears\07%20Where%20The%20West%20Begins.mp3" TargetMode="External"/><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image" Target="../media/image1.jpeg"/><Relationship Id="rId9" Type="http://schemas.openxmlformats.org/officeDocument/2006/relationships/image" Target="../media/image6.jpe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5.jpe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4.gif"/></Relationships>
</file>

<file path=ppt/slides/_rels/slide10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hyperlink" Target="https://en.wikipedia.org/wiki/Indian_Citizenship_Act" TargetMode="Externa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hyperlink" Target="https://en.wikipedia.org/wiki/Indian_Reorganization_Act" TargetMode="Externa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hyperlink" Target="https://indiancountrymedianetwork.com/history/events/lyndon-b-johnson-indians-are-forgotten-americans/" TargetMode="Externa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hyperlink" Target="https://en.wikipedia.org/wiki/Indian_Civil_Rights_Act_of_1968" TargetMode="Externa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hyperlink" Target="https://en.wikipedia.org/wiki/History_of_Oklahoma" TargetMode="Externa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hyperlink" Target="https://en.wikipedia.org/wiki/Choctaw_Nation_of_Oklahoma" TargetMode="Externa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hyperlink" Target="https://en.wikipedia.org/wiki/Dawes_Rolls" TargetMode="Externa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119.xml.rels><?xml version="1.0" encoding="UTF-8" standalone="yes"?>
<Relationships xmlns="http://schemas.openxmlformats.org/package/2006/relationships"><Relationship Id="rId3" Type="http://schemas.openxmlformats.org/officeDocument/2006/relationships/hyperlink" Target="https://en.wikipedia.org/wiki/Blood_quantum_laws"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britannica.com/topic/Five-Civilized-Tribes" TargetMode="Externa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12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hyperlink" Target="https://leonkwasichronicles.com/2016/04/28/black-history-spotlight-the-black-seminoles/" TargetMode="Externa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hyperlink" Target="https://ccrjustice.org/home/press-center/press-releases/ccr-files-amicus-brief-behalf-black-seminoles" TargetMode="Externa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hyperlink" Target="http://www.nytimes.com/2001/01/29/us/who-is-a-seminole-and-who-gets-to-decide.html" TargetMode="Externa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hyperlink" Target="https://www.wired.com/2005/09/seminoles/" TargetMode="Externa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1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129.xml.rels><?xml version="1.0" encoding="UTF-8" standalone="yes"?>
<Relationships xmlns="http://schemas.openxmlformats.org/package/2006/relationships"><Relationship Id="rId2" Type="http://schemas.openxmlformats.org/officeDocument/2006/relationships/hyperlink" Target="https://en.wikipedia.org/wiki/Native_American_gaming"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30.xml.rels><?xml version="1.0" encoding="UTF-8" standalone="yes"?>
<Relationships xmlns="http://schemas.openxmlformats.org/package/2006/relationships"><Relationship Id="rId2" Type="http://schemas.openxmlformats.org/officeDocument/2006/relationships/hyperlink" Target="http://newsok.com/article/5522808" TargetMode="Externa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hyperlink" Target="https://en.wikipedia.org/wiki/Impact_of_Native_American_gaming" TargetMode="Externa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hyperlink" Target="http://oiga.org/wp-content/uploads/2018/01/OIGA-2015-Annual-Impact-Report-singlepg2.pdf" TargetMode="Externa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hyperlink" Target="https://www.indianz.com/IndianGaming/2017/08/08/tribes-leave-72-billion-impact-on-econom.asp" TargetMode="External"/><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gif"/><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138.xml.rels><?xml version="1.0" encoding="UTF-8" standalone="yes"?>
<Relationships xmlns="http://schemas.openxmlformats.org/package/2006/relationships"><Relationship Id="rId3" Type="http://schemas.openxmlformats.org/officeDocument/2006/relationships/hyperlink" Target="https://en.wikipedia.org/wiki/State_of_Sequoyah" TargetMode="External"/><Relationship Id="rId7" Type="http://schemas.openxmlformats.org/officeDocument/2006/relationships/image" Target="../media/image120.png"/><Relationship Id="rId2" Type="http://schemas.openxmlformats.org/officeDocument/2006/relationships/hyperlink" Target="https://en.wikipedia.org/wiki/File:Sequoyahstateseal.png" TargetMode="External"/><Relationship Id="rId1" Type="http://schemas.openxmlformats.org/officeDocument/2006/relationships/slideLayout" Target="../slideLayouts/slideLayout7.xml"/><Relationship Id="rId6" Type="http://schemas.openxmlformats.org/officeDocument/2006/relationships/hyperlink" Target="https://en.wikipedia.org/wiki/Indian_Territory" TargetMode="External"/><Relationship Id="rId5" Type="http://schemas.openxmlformats.org/officeDocument/2006/relationships/hyperlink" Target="https://en.wikipedia.org/wiki/Cherokee_syllabary" TargetMode="External"/><Relationship Id="rId4" Type="http://schemas.openxmlformats.org/officeDocument/2006/relationships/hyperlink" Target="https://en.wikipedia.org/wiki/Seal_of_Oklahoma" TargetMode="External"/></Relationships>
</file>

<file path=ppt/slides/_rels/slide139.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0.png"/><Relationship Id="rId7" Type="http://schemas.openxmlformats.org/officeDocument/2006/relationships/image" Target="../media/image121.png"/><Relationship Id="rId12" Type="http://schemas.openxmlformats.org/officeDocument/2006/relationships/image" Target="../media/image18.jpe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7.png"/><Relationship Id="rId11" Type="http://schemas.openxmlformats.org/officeDocument/2006/relationships/image" Target="../media/image17.jpeg"/><Relationship Id="rId5" Type="http://schemas.openxmlformats.org/officeDocument/2006/relationships/image" Target="../media/image116.png"/><Relationship Id="rId10" Type="http://schemas.openxmlformats.org/officeDocument/2006/relationships/image" Target="../media/image16.jpeg"/><Relationship Id="rId4" Type="http://schemas.openxmlformats.org/officeDocument/2006/relationships/image" Target="../media/image115.gif"/><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dougdawg.blogspot.com/2010/10/maps-and-history-of-oklahoma-county.html" TargetMode="Externa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3.jpeg"/><Relationship Id="rId7" Type="http://schemas.openxmlformats.org/officeDocument/2006/relationships/image" Target="../media/image121.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10" Type="http://schemas.openxmlformats.org/officeDocument/2006/relationships/image" Target="../media/image124.png"/><Relationship Id="rId4" Type="http://schemas.openxmlformats.org/officeDocument/2006/relationships/image" Target="../media/image115.gif"/><Relationship Id="rId9" Type="http://schemas.openxmlformats.org/officeDocument/2006/relationships/image" Target="../media/image120.png"/></Relationships>
</file>

<file path=ppt/slides/_rels/slide14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jpe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129.jpeg"/><Relationship Id="rId5" Type="http://schemas.openxmlformats.org/officeDocument/2006/relationships/image" Target="../media/image128.jpeg"/><Relationship Id="rId10" Type="http://schemas.openxmlformats.org/officeDocument/2006/relationships/image" Target="../media/image133.gif"/><Relationship Id="rId4" Type="http://schemas.openxmlformats.org/officeDocument/2006/relationships/image" Target="../media/image127.png"/><Relationship Id="rId9" Type="http://schemas.openxmlformats.org/officeDocument/2006/relationships/image" Target="../media/image132.png"/></Relationships>
</file>

<file path=ppt/slides/_rels/slide145.xml.rels><?xml version="1.0" encoding="UTF-8" standalone="yes"?>
<Relationships xmlns="http://schemas.openxmlformats.org/package/2006/relationships"><Relationship Id="rId3" Type="http://schemas.openxmlformats.org/officeDocument/2006/relationships/hyperlink" Target="https://chribbs.files.wordpress.com/2014/12/1856-apr-26-obituary.jpg" TargetMode="External"/><Relationship Id="rId2" Type="http://schemas.openxmlformats.org/officeDocument/2006/relationships/image" Target="../media/image126.png"/><Relationship Id="rId1" Type="http://schemas.openxmlformats.org/officeDocument/2006/relationships/slideLayout" Target="../slideLayouts/slideLayout12.xml"/><Relationship Id="rId5" Type="http://schemas.openxmlformats.org/officeDocument/2006/relationships/image" Target="../media/image125.png"/><Relationship Id="rId4" Type="http://schemas.openxmlformats.org/officeDocument/2006/relationships/image" Target="../media/image134.jpeg"/></Relationships>
</file>

<file path=ppt/slides/_rels/slide14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136.png"/></Relationships>
</file>

<file path=ppt/slides/_rels/slide14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138.jpeg"/><Relationship Id="rId4" Type="http://schemas.openxmlformats.org/officeDocument/2006/relationships/image" Target="../media/image1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138.jpeg"/><Relationship Id="rId4" Type="http://schemas.openxmlformats.org/officeDocument/2006/relationships/image" Target="../media/image137.jpeg"/></Relationships>
</file>

<file path=ppt/slides/_rels/slide15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15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15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144.jpeg"/><Relationship Id="rId5" Type="http://schemas.openxmlformats.org/officeDocument/2006/relationships/image" Target="../media/image138.jpeg"/><Relationship Id="rId4" Type="http://schemas.openxmlformats.org/officeDocument/2006/relationships/image" Target="../media/image143.jpeg"/></Relationships>
</file>

<file path=ppt/slides/_rels/slide15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6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12.xml"/><Relationship Id="rId4" Type="http://schemas.openxmlformats.org/officeDocument/2006/relationships/image" Target="../media/image150.jpeg"/></Relationships>
</file>

<file path=ppt/slides/_rels/slide16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3" Type="http://schemas.openxmlformats.org/officeDocument/2006/relationships/image" Target="../media/image149.jpeg"/><Relationship Id="rId7" Type="http://schemas.openxmlformats.org/officeDocument/2006/relationships/image" Target="../media/image156.jpeg"/><Relationship Id="rId2" Type="http://schemas.openxmlformats.org/officeDocument/2006/relationships/image" Target="../media/image148.jpeg"/><Relationship Id="rId1" Type="http://schemas.openxmlformats.org/officeDocument/2006/relationships/slideLayout" Target="../slideLayouts/slideLayout12.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16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12.xml"/><Relationship Id="rId6" Type="http://schemas.openxmlformats.org/officeDocument/2006/relationships/image" Target="../media/image161.jpeg"/><Relationship Id="rId5" Type="http://schemas.openxmlformats.org/officeDocument/2006/relationships/image" Target="../media/image160.png"/><Relationship Id="rId4" Type="http://schemas.openxmlformats.org/officeDocument/2006/relationships/image" Target="../media/image159.png"/></Relationships>
</file>

<file path=ppt/slides/_rels/slide165.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148.jpeg"/><Relationship Id="rId7" Type="http://schemas.openxmlformats.org/officeDocument/2006/relationships/image" Target="../media/image165.jpe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slides/_rels/slide16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3" Type="http://schemas.openxmlformats.org/officeDocument/2006/relationships/image" Target="../media/image147.jpeg"/><Relationship Id="rId7" Type="http://schemas.openxmlformats.org/officeDocument/2006/relationships/image" Target="../media/image170.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168.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7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174.xml.rels><?xml version="1.0" encoding="UTF-8" standalone="yes"?>
<Relationships xmlns="http://schemas.openxmlformats.org/package/2006/relationships"><Relationship Id="rId3" Type="http://schemas.openxmlformats.org/officeDocument/2006/relationships/image" Target="../media/image173.jpeg"/><Relationship Id="rId7" Type="http://schemas.openxmlformats.org/officeDocument/2006/relationships/image" Target="../media/image177.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176.png"/><Relationship Id="rId5" Type="http://schemas.openxmlformats.org/officeDocument/2006/relationships/image" Target="../media/image175.jpeg"/><Relationship Id="rId4" Type="http://schemas.openxmlformats.org/officeDocument/2006/relationships/image" Target="../media/image174.jpeg"/></Relationships>
</file>

<file path=ppt/slides/_rels/slide175.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0.png"/><Relationship Id="rId1" Type="http://schemas.openxmlformats.org/officeDocument/2006/relationships/slideLayout" Target="../slideLayouts/slideLayout12.xml"/><Relationship Id="rId4" Type="http://schemas.openxmlformats.org/officeDocument/2006/relationships/image" Target="../media/image179.jpeg"/></Relationships>
</file>

<file path=ppt/slides/_rels/slide176.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2.xml"/></Relationships>
</file>

<file path=ppt/slides/_rels/slide17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2.xml"/></Relationships>
</file>

<file path=ppt/slides/_rels/slide178.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2.xml"/></Relationships>
</file>

<file path=ppt/slides/_rels/slide179.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2.png"/></Relationships>
</file>

<file path=ppt/slides/_rels/slide18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2.xml"/></Relationships>
</file>

<file path=ppt/slides/_rels/slide181.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0.png"/><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45.jpeg"/><Relationship Id="rId1" Type="http://schemas.openxmlformats.org/officeDocument/2006/relationships/slideLayout" Target="../slideLayouts/slideLayout12.xml"/><Relationship Id="rId4" Type="http://schemas.openxmlformats.org/officeDocument/2006/relationships/image" Target="../media/image181.jpeg"/></Relationships>
</file>

<file path=ppt/slides/_rels/slide185.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184.png"/></Relationships>
</file>

<file path=ppt/slides/_rels/slide189.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www.fortwiki.com/Fort_Smith,_AR_Commanders" TargetMode="External"/><Relationship Id="rId2" Type="http://schemas.openxmlformats.org/officeDocument/2006/relationships/hyperlink" Target="https://www.legendsofamerica.com/ar-fortsmith/" TargetMode="Externa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2.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12.xml"/><Relationship Id="rId5" Type="http://schemas.openxmlformats.org/officeDocument/2006/relationships/image" Target="../media/image190.jpeg"/><Relationship Id="rId4" Type="http://schemas.openxmlformats.org/officeDocument/2006/relationships/image" Target="../media/image189.jpeg"/></Relationships>
</file>

<file path=ppt/slides/_rels/slide19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12.xml"/><Relationship Id="rId5" Type="http://schemas.openxmlformats.org/officeDocument/2006/relationships/image" Target="../media/image194.png"/><Relationship Id="rId4" Type="http://schemas.openxmlformats.org/officeDocument/2006/relationships/image" Target="../media/image193.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196.xml.rels><?xml version="1.0" encoding="UTF-8" standalone="yes"?>
<Relationships xmlns="http://schemas.openxmlformats.org/package/2006/relationships"><Relationship Id="rId3" Type="http://schemas.openxmlformats.org/officeDocument/2006/relationships/image" Target="../media/image147.jpeg"/><Relationship Id="rId7" Type="http://schemas.openxmlformats.org/officeDocument/2006/relationships/image" Target="../media/image198.png"/><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197.png"/><Relationship Id="rId5" Type="http://schemas.openxmlformats.org/officeDocument/2006/relationships/image" Target="../media/image196.jpeg"/><Relationship Id="rId4" Type="http://schemas.openxmlformats.org/officeDocument/2006/relationships/image" Target="../media/image195.png"/></Relationships>
</file>

<file path=ppt/slides/_rels/slide197.xml.rels><?xml version="1.0" encoding="UTF-8" standalone="yes"?>
<Relationships xmlns="http://schemas.openxmlformats.org/package/2006/relationships"><Relationship Id="rId3" Type="http://schemas.openxmlformats.org/officeDocument/2006/relationships/image" Target="../media/image199.jpeg"/><Relationship Id="rId7" Type="http://schemas.openxmlformats.org/officeDocument/2006/relationships/image" Target="../media/image203.jpe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202.jpeg"/><Relationship Id="rId5" Type="http://schemas.openxmlformats.org/officeDocument/2006/relationships/image" Target="../media/image201.jpeg"/><Relationship Id="rId4" Type="http://schemas.openxmlformats.org/officeDocument/2006/relationships/image" Target="../media/image200.jpeg"/></Relationships>
</file>

<file path=ppt/slides/_rels/slide198.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04.jpeg"/><Relationship Id="rId7" Type="http://schemas.openxmlformats.org/officeDocument/2006/relationships/image" Target="../media/image208.jpeg"/><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image" Target="../media/image207.jpeg"/><Relationship Id="rId5" Type="http://schemas.openxmlformats.org/officeDocument/2006/relationships/image" Target="../media/image206.jpeg"/><Relationship Id="rId4" Type="http://schemas.openxmlformats.org/officeDocument/2006/relationships/image" Target="../media/image205.jpeg"/><Relationship Id="rId9" Type="http://schemas.openxmlformats.org/officeDocument/2006/relationships/image" Target="../media/image210.jpeg"/></Relationships>
</file>

<file path=ppt/slides/_rels/slide199.xml.rels><?xml version="1.0" encoding="UTF-8" standalone="yes"?>
<Relationships xmlns="http://schemas.openxmlformats.org/package/2006/relationships"><Relationship Id="rId3" Type="http://schemas.openxmlformats.org/officeDocument/2006/relationships/image" Target="../media/image205.jpeg"/><Relationship Id="rId7" Type="http://schemas.openxmlformats.org/officeDocument/2006/relationships/image" Target="../media/image214.pn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7.jpeg"/></Relationships>
</file>

<file path=ppt/slides/_rels/slide200.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1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gif"/><Relationship Id="rId1" Type="http://schemas.openxmlformats.org/officeDocument/2006/relationships/slideLayout" Target="../slideLayouts/slideLayout2.xml"/><Relationship Id="rId5" Type="http://schemas.openxmlformats.org/officeDocument/2006/relationships/image" Target="../media/image220.jpeg"/><Relationship Id="rId4" Type="http://schemas.openxmlformats.org/officeDocument/2006/relationships/image" Target="../media/image219.png"/></Relationships>
</file>

<file path=ppt/slides/_rels/slide203.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8" Type="http://schemas.openxmlformats.org/officeDocument/2006/relationships/hyperlink" Target="http://www.let.rug.nl/usa/outlines/history-2005/early-america/native-american-cultures.php" TargetMode="External"/><Relationship Id="rId13" Type="http://schemas.openxmlformats.org/officeDocument/2006/relationships/hyperlink" Target="http://www.newsok.com/article/2735006" TargetMode="External"/><Relationship Id="rId18" Type="http://schemas.openxmlformats.org/officeDocument/2006/relationships/hyperlink" Target="http://www.history.com/topics/manifest-destiny" TargetMode="External"/><Relationship Id="rId26" Type="http://schemas.openxmlformats.org/officeDocument/2006/relationships/hyperlink" Target="https://en.wikipedia.org/wiki/Names_for_United_States_citizens" TargetMode="External"/><Relationship Id="rId39" Type="http://schemas.openxmlformats.org/officeDocument/2006/relationships/image" Target="../media/image221.jpeg"/><Relationship Id="rId3" Type="http://schemas.openxmlformats.org/officeDocument/2006/relationships/hyperlink" Target="http://www.encyclopedia.com/history/news-wires-white-papers-and-books/1600-1754-native-americans-overview" TargetMode="External"/><Relationship Id="rId21" Type="http://schemas.openxmlformats.org/officeDocument/2006/relationships/hyperlink" Target="https://en.wikipedia.org/wiki/List_of_archaeological_periods_(North_America)" TargetMode="External"/><Relationship Id="rId34" Type="http://schemas.openxmlformats.org/officeDocument/2006/relationships/hyperlink" Target="https://history.state.gov/milestones/1750-1775/treaty-of-paris" TargetMode="External"/><Relationship Id="rId7" Type="http://schemas.openxmlformats.org/officeDocument/2006/relationships/hyperlink" Target="http://www.lehrmaninstitute.org/history/founders-land.html" TargetMode="External"/><Relationship Id="rId12" Type="http://schemas.openxmlformats.org/officeDocument/2006/relationships/hyperlink" Target="http://www.news.ku.dk/all_news/2012/2012.7/clovis_eske_science/" TargetMode="External"/><Relationship Id="rId17" Type="http://schemas.openxmlformats.org/officeDocument/2006/relationships/hyperlink" Target="http://www.williambecknell.com/?page_id=202" TargetMode="External"/><Relationship Id="rId25" Type="http://schemas.openxmlformats.org/officeDocument/2006/relationships/hyperlink" Target="https://en.wikipedia.org/wiki/Mississippian_culture" TargetMode="External"/><Relationship Id="rId33" Type="http://schemas.openxmlformats.org/officeDocument/2006/relationships/hyperlink" Target="https://en.wikipedia.org/wiki/William_Becknell" TargetMode="External"/><Relationship Id="rId38" Type="http://schemas.openxmlformats.org/officeDocument/2006/relationships/hyperlink" Target="https://www.hindawi.com/archive/2011/549521/" TargetMode="External"/><Relationship Id="rId2" Type="http://schemas.openxmlformats.org/officeDocument/2006/relationships/slideLayout" Target="../slideLayouts/slideLayout1.xml"/><Relationship Id="rId16" Type="http://schemas.openxmlformats.org/officeDocument/2006/relationships/hyperlink" Target="http://www.u-s-history.com/pages/h1004.html" TargetMode="External"/><Relationship Id="rId20" Type="http://schemas.openxmlformats.org/officeDocument/2006/relationships/hyperlink" Target="https://en.wikipedia.org/wiki/Charles_Bent" TargetMode="External"/><Relationship Id="rId29" Type="http://schemas.openxmlformats.org/officeDocument/2006/relationships/hyperlink" Target="https://en.wikipedia.org/wiki/Population_history_of_indigenous_peoples_of_the_Americas" TargetMode="External"/><Relationship Id="rId1" Type="http://schemas.openxmlformats.org/officeDocument/2006/relationships/audio" Target="file:///E:\08%20Fandango.mp3" TargetMode="External"/><Relationship Id="rId6" Type="http://schemas.openxmlformats.org/officeDocument/2006/relationships/hyperlink" Target="http://www.legendsofamerica.com/na-timeline.html" TargetMode="External"/><Relationship Id="rId11" Type="http://schemas.openxmlformats.org/officeDocument/2006/relationships/hyperlink" Target="http://www.mix-d.org/files/resources/Terminology_Chart_09.pdf" TargetMode="External"/><Relationship Id="rId24" Type="http://schemas.openxmlformats.org/officeDocument/2006/relationships/hyperlink" Target="https://en.wikipedia.org/wiki/Matthew_Arbuckle_Jr" TargetMode="External"/><Relationship Id="rId32" Type="http://schemas.openxmlformats.org/officeDocument/2006/relationships/hyperlink" Target="https://en.wikipedia.org/wiki/Treaty_of_Paris_(1783)" TargetMode="External"/><Relationship Id="rId37" Type="http://schemas.openxmlformats.org/officeDocument/2006/relationships/hyperlink" Target="https://www.crowcanyon.org/EducationProducts/peoples_mesa_verde/archaic_overview.asp" TargetMode="External"/><Relationship Id="rId40" Type="http://schemas.openxmlformats.org/officeDocument/2006/relationships/image" Target="../media/image222.png"/><Relationship Id="rId5" Type="http://schemas.openxmlformats.org/officeDocument/2006/relationships/hyperlink" Target="http://www.helios.acomp.usf.edu/~esearfos/archaeology.htm" TargetMode="External"/><Relationship Id="rId15" Type="http://schemas.openxmlformats.org/officeDocument/2006/relationships/hyperlink" Target="http://www.unc.edu/depts/diplomat/item/2008/1012/comm/sempa_visionaries.html" TargetMode="External"/><Relationship Id="rId23" Type="http://schemas.openxmlformats.org/officeDocument/2006/relationships/hyperlink" Target="https://en.wikipedia.org/wiki/Manifest_destiny" TargetMode="External"/><Relationship Id="rId28" Type="http://schemas.openxmlformats.org/officeDocument/2006/relationships/hyperlink" Target="https://en.wikipedia.org/wiki/Paleo-Indians" TargetMode="External"/><Relationship Id="rId36" Type="http://schemas.openxmlformats.org/officeDocument/2006/relationships/hyperlink" Target="https://www.accessgenealogy.com/native/chronology-of-plains-tribes-culture.htm" TargetMode="External"/><Relationship Id="rId10" Type="http://schemas.openxmlformats.org/officeDocument/2006/relationships/hyperlink" Target="http://www.mcclungmuseum.utk.edu/2009/01/01/prehistoric-american-indians/" TargetMode="External"/><Relationship Id="rId19" Type="http://schemas.openxmlformats.org/officeDocument/2006/relationships/hyperlink" Target="https://en.wikipedia.org/wiki/Archaic_period_in_North_America" TargetMode="External"/><Relationship Id="rId31" Type="http://schemas.openxmlformats.org/officeDocument/2006/relationships/hyperlink" Target="https://en.wikipedia.org/wiki/Susan_Shelby_Magoffin" TargetMode="External"/><Relationship Id="rId4" Type="http://schemas.openxmlformats.org/officeDocument/2006/relationships/hyperlink" Target="http://www.exploresouthernhistory.com/millyfrancis.html" TargetMode="External"/><Relationship Id="rId9" Type="http://schemas.openxmlformats.org/officeDocument/2006/relationships/hyperlink" Target="http://www.let.rug.nl/usa/presidents/thomas-jefferson/letters-of-thomas-jefferson/jefl142.php" TargetMode="External"/><Relationship Id="rId14" Type="http://schemas.openxmlformats.org/officeDocument/2006/relationships/hyperlink" Target="http://www.theamericanindiancenter.org/oklahoma-tribal-history" TargetMode="External"/><Relationship Id="rId22" Type="http://schemas.openxmlformats.org/officeDocument/2006/relationships/hyperlink" Target="https://en.wikipedia.org/wiki/Major_Ridge" TargetMode="External"/><Relationship Id="rId27" Type="http://schemas.openxmlformats.org/officeDocument/2006/relationships/hyperlink" Target="https://en.wikipedia.org/wiki/Native_American_name_controversy" TargetMode="External"/><Relationship Id="rId30" Type="http://schemas.openxmlformats.org/officeDocument/2006/relationships/hyperlink" Target="https://en.wikipedia.org/wiki/Sequoyah" TargetMode="External"/><Relationship Id="rId35" Type="http://schemas.openxmlformats.org/officeDocument/2006/relationships/hyperlink" Target="https://wjccschools.org/wp-content/uploads/2014/10/Native-American-Similarities-and-Differences.pdf" TargetMode="External"/></Relationships>
</file>

<file path=ppt/slides/_rels/slide205.xml.rels><?xml version="1.0" encoding="UTF-8" standalone="yes"?>
<Relationships xmlns="http://schemas.openxmlformats.org/package/2006/relationships"><Relationship Id="rId26" Type="http://schemas.openxmlformats.org/officeDocument/2006/relationships/hyperlink" Target="https://en.wikipedia.org/wiki/Marco_Polo" TargetMode="External"/><Relationship Id="rId117" Type="http://schemas.openxmlformats.org/officeDocument/2006/relationships/hyperlink" Target="https://en.wikipedia.org/wiki/Chihuahuan_Desert" TargetMode="External"/><Relationship Id="rId21" Type="http://schemas.openxmlformats.org/officeDocument/2006/relationships/hyperlink" Target="https://en.wikipedia.org/wiki/Diego_Columbus" TargetMode="External"/><Relationship Id="rId42" Type="http://schemas.openxmlformats.org/officeDocument/2006/relationships/hyperlink" Target="https://en.wikipedia.org/wiki/List_of_pre-Columbian_cultures" TargetMode="External"/><Relationship Id="rId47" Type="http://schemas.openxmlformats.org/officeDocument/2006/relationships/hyperlink" Target="https://en.wikipedia.org/wiki/Pico_de_Orizaba" TargetMode="External"/><Relationship Id="rId63" Type="http://schemas.openxmlformats.org/officeDocument/2006/relationships/hyperlink" Target="http://www.amerika.estranky.cz/img/original/11/mapa-usa.jpg" TargetMode="External"/><Relationship Id="rId68" Type="http://schemas.openxmlformats.org/officeDocument/2006/relationships/hyperlink" Target="http://www.latinamericanstudies.org/colonization.htm" TargetMode="External"/><Relationship Id="rId84" Type="http://schemas.openxmlformats.org/officeDocument/2006/relationships/hyperlink" Target="http://www.elcaminorealdelostejas.org/wp-content/uploads/2016/02/Los_Caminos_Reales_DQ.jpg" TargetMode="External"/><Relationship Id="rId89" Type="http://schemas.openxmlformats.org/officeDocument/2006/relationships/hyperlink" Target="https://en.wikipedia.org/wiki/Bernal_D%C3%ADaz_del_Castillo" TargetMode="External"/><Relationship Id="rId112" Type="http://schemas.openxmlformats.org/officeDocument/2006/relationships/hyperlink" Target="http://www.santafetrail.org/the-trail/history/history-of-the-sft/" TargetMode="External"/><Relationship Id="rId133" Type="http://schemas.openxmlformats.org/officeDocument/2006/relationships/hyperlink" Target="http://www.santafetrailnm.org/site64.html" TargetMode="External"/><Relationship Id="rId138" Type="http://schemas.openxmlformats.org/officeDocument/2006/relationships/hyperlink" Target="https://en.wikipedia.org/wiki/Conestoga_wagon" TargetMode="External"/><Relationship Id="rId154" Type="http://schemas.openxmlformats.org/officeDocument/2006/relationships/hyperlink" Target="http://www.exploresouthernhistory.com/millyfrancis.html" TargetMode="External"/><Relationship Id="rId159" Type="http://schemas.openxmlformats.org/officeDocument/2006/relationships/hyperlink" Target="http://www.let.rug.nl/usa/presidents/thomas-jefferson/letters-of-thomas-jefferson/jefl142.php" TargetMode="External"/><Relationship Id="rId175" Type="http://schemas.openxmlformats.org/officeDocument/2006/relationships/hyperlink" Target="https://en.wikipedia.org/wiki/Mississippian_culture" TargetMode="External"/><Relationship Id="rId170" Type="http://schemas.openxmlformats.org/officeDocument/2006/relationships/hyperlink" Target="https://en.wikipedia.org/wiki/Charles_Bent" TargetMode="External"/><Relationship Id="rId16" Type="http://schemas.openxmlformats.org/officeDocument/2006/relationships/hyperlink" Target="https://en.wikipedia.org/wiki/American_frontier" TargetMode="External"/><Relationship Id="rId107" Type="http://schemas.openxmlformats.org/officeDocument/2006/relationships/hyperlink" Target="https://en.wikipedia.org/wiki/Pueblo_Revolt" TargetMode="External"/><Relationship Id="rId11" Type="http://schemas.openxmlformats.org/officeDocument/2006/relationships/hyperlink" Target="https://www.census.gov/history/www/reference/maps/1790_population_map.html" TargetMode="External"/><Relationship Id="rId32" Type="http://schemas.openxmlformats.org/officeDocument/2006/relationships/hyperlink" Target="https://en.wikipedia.org/wiki/History_of_North_America" TargetMode="External"/><Relationship Id="rId37" Type="http://schemas.openxmlformats.org/officeDocument/2006/relationships/hyperlink" Target="https://en.wikipedia.org/wiki/Three_Sisters_(agriculture)" TargetMode="External"/><Relationship Id="rId53" Type="http://schemas.openxmlformats.org/officeDocument/2006/relationships/hyperlink" Target="https://www.smithsonianmag.com/science-nature/dna-search-first-americans-links-amazon-indigenous-australians-180955976/" TargetMode="External"/><Relationship Id="rId58" Type="http://schemas.openxmlformats.org/officeDocument/2006/relationships/hyperlink" Target="https://en.wikipedia.org/wiki/Mogollon_culture" TargetMode="External"/><Relationship Id="rId74" Type="http://schemas.openxmlformats.org/officeDocument/2006/relationships/hyperlink" Target="https://en.wikipedia.org/wiki/Seven_Cities_of_Gold_(myth)" TargetMode="External"/><Relationship Id="rId79" Type="http://schemas.openxmlformats.org/officeDocument/2006/relationships/hyperlink" Target="https://www.geni.com/projects/Juan-de-O%C3%B1ate-Expedition-1598/5321" TargetMode="External"/><Relationship Id="rId102" Type="http://schemas.openxmlformats.org/officeDocument/2006/relationships/hyperlink" Target="https://www.nps.gov/nr/travel/caneriver/los.htm" TargetMode="External"/><Relationship Id="rId123" Type="http://schemas.openxmlformats.org/officeDocument/2006/relationships/hyperlink" Target="https://www.barnesandnoble.com/w/wagons-on-the-santa-fe-trail-1822-1880-national-park-service/1119123680?ean=9781497529212" TargetMode="External"/><Relationship Id="rId128" Type="http://schemas.openxmlformats.org/officeDocument/2006/relationships/hyperlink" Target="http://santafetrailresearch.com/spacepix/0ur-space-link-page.html" TargetMode="External"/><Relationship Id="rId144" Type="http://schemas.openxmlformats.org/officeDocument/2006/relationships/hyperlink" Target="http://womenoftaos.org/women/profiles-legends?/item/74/Josefa-Carson-and-Ignacia-Bent" TargetMode="External"/><Relationship Id="rId149" Type="http://schemas.openxmlformats.org/officeDocument/2006/relationships/hyperlink" Target="https://en.wikipedia.org/wiki/Camp_Kearny" TargetMode="External"/><Relationship Id="rId5" Type="http://schemas.openxmlformats.org/officeDocument/2006/relationships/hyperlink" Target="https://en.wikipedia.org/wiki/Francisco_V%C3%A1zquez_de_Coronado" TargetMode="External"/><Relationship Id="rId90" Type="http://schemas.openxmlformats.org/officeDocument/2006/relationships/hyperlink" Target="https://www.reference.com/history/were-lasting-effects-spanish-conquest-latin-america-271bf7c47420171c" TargetMode="External"/><Relationship Id="rId95" Type="http://schemas.openxmlformats.org/officeDocument/2006/relationships/hyperlink" Target="https://tshaonline.org/handbook/online/browse/what/exploration/biographies/spanish-explorers" TargetMode="External"/><Relationship Id="rId160" Type="http://schemas.openxmlformats.org/officeDocument/2006/relationships/hyperlink" Target="http://www.mcclungmuseum.utk.edu/2009/01/01/prehistoric-american-indians/" TargetMode="External"/><Relationship Id="rId165" Type="http://schemas.openxmlformats.org/officeDocument/2006/relationships/hyperlink" Target="http://www.unc.edu/depts/diplomat/item/2008/1012/comm/sempa_visionaries.html" TargetMode="External"/><Relationship Id="rId181" Type="http://schemas.openxmlformats.org/officeDocument/2006/relationships/hyperlink" Target="https://en.wikipedia.org/wiki/Susan_Shelby_Magoffin" TargetMode="External"/><Relationship Id="rId186" Type="http://schemas.openxmlformats.org/officeDocument/2006/relationships/hyperlink" Target="https://www.crowcanyon.org/EducationProducts/peoples_mesa_verde/archaic_overview.asp" TargetMode="External"/><Relationship Id="rId22" Type="http://schemas.openxmlformats.org/officeDocument/2006/relationships/hyperlink" Target="https://en.wikipedia.org/wiki/Christopher_Columbus" TargetMode="External"/><Relationship Id="rId27" Type="http://schemas.openxmlformats.org/officeDocument/2006/relationships/hyperlink" Target="https://en.wikipedia.org/wiki/Codex" TargetMode="External"/><Relationship Id="rId43" Type="http://schemas.openxmlformats.org/officeDocument/2006/relationships/hyperlink" Target="https://en.wikipedia.org/wiki/Mokaya" TargetMode="External"/><Relationship Id="rId48" Type="http://schemas.openxmlformats.org/officeDocument/2006/relationships/hyperlink" Target="https://en.wikipedia.org/wiki/List_of_peaks_by_prominence" TargetMode="External"/><Relationship Id="rId64" Type="http://schemas.openxmlformats.org/officeDocument/2006/relationships/hyperlink" Target="http://williambecknell.com/?page_id=277" TargetMode="External"/><Relationship Id="rId69" Type="http://schemas.openxmlformats.org/officeDocument/2006/relationships/hyperlink" Target="https://www.desertusa.com/desert-people/coronado.html" TargetMode="External"/><Relationship Id="rId113" Type="http://schemas.openxmlformats.org/officeDocument/2006/relationships/hyperlink" Target="http://www.mapcruzin.com/historical-prism-precipitaion-maps/" TargetMode="External"/><Relationship Id="rId118" Type="http://schemas.openxmlformats.org/officeDocument/2006/relationships/hyperlink" Target="https://en.wikipedia.org/wiki/Southwestern_Tablelands" TargetMode="External"/><Relationship Id="rId134" Type="http://schemas.openxmlformats.org/officeDocument/2006/relationships/hyperlink" Target="https://www.nps.gov/parkhistory/online_books/foun/images/map9.jpg" TargetMode="External"/><Relationship Id="rId139" Type="http://schemas.openxmlformats.org/officeDocument/2006/relationships/hyperlink" Target="http://newmexicohistory.org/events/1821-santa-fe-trail-opens" TargetMode="External"/><Relationship Id="rId80" Type="http://schemas.openxmlformats.org/officeDocument/2006/relationships/hyperlink" Target="http://www.santafetrailresearch.com/wet/books-of-the-sft.html" TargetMode="External"/><Relationship Id="rId85" Type="http://schemas.openxmlformats.org/officeDocument/2006/relationships/hyperlink" Target="http://www.uintahbasintah.org/swest/swsf.jpg" TargetMode="External"/><Relationship Id="rId150" Type="http://schemas.openxmlformats.org/officeDocument/2006/relationships/hyperlink" Target="https://encyclopedia2.thefreedictionary.com/Stephen+W.+Kearny" TargetMode="External"/><Relationship Id="rId155" Type="http://schemas.openxmlformats.org/officeDocument/2006/relationships/hyperlink" Target="http://www.helios.acomp.usf.edu/~esearfos/archaeology.htm" TargetMode="External"/><Relationship Id="rId171" Type="http://schemas.openxmlformats.org/officeDocument/2006/relationships/hyperlink" Target="https://en.wikipedia.org/wiki/List_of_archaeological_periods_(North_America)" TargetMode="External"/><Relationship Id="rId176" Type="http://schemas.openxmlformats.org/officeDocument/2006/relationships/hyperlink" Target="https://en.wikipedia.org/wiki/Names_for_United_States_citizens" TargetMode="External"/><Relationship Id="rId12" Type="http://schemas.openxmlformats.org/officeDocument/2006/relationships/hyperlink" Target="http://etc.usf.edu/maps/galleries/us/demographics/index.php?pageNum_Recordset1=1" TargetMode="External"/><Relationship Id="rId17" Type="http://schemas.openxmlformats.org/officeDocument/2006/relationships/hyperlink" Target="https://mapcollection.wordpress.com/2012/06/20/aztec-mayan-and-inca-empires/" TargetMode="External"/><Relationship Id="rId33" Type="http://schemas.openxmlformats.org/officeDocument/2006/relationships/hyperlink" Target="https://en.wikipedia.org/wiki/Mexicans" TargetMode="External"/><Relationship Id="rId38" Type="http://schemas.openxmlformats.org/officeDocument/2006/relationships/hyperlink" Target="https://en.wikipedia.org/wiki/Phaseolus_acutifolius" TargetMode="External"/><Relationship Id="rId59" Type="http://schemas.openxmlformats.org/officeDocument/2006/relationships/hyperlink" Target="https://en.wikipedia.org/wiki/Southwestern_archaeology" TargetMode="External"/><Relationship Id="rId103" Type="http://schemas.openxmlformats.org/officeDocument/2006/relationships/hyperlink" Target="https://en.wikipedia.org/wiki/Spanish_missions_in_the_Americas" TargetMode="External"/><Relationship Id="rId108" Type="http://schemas.openxmlformats.org/officeDocument/2006/relationships/hyperlink" Target="http://global.oup.com/us/companion.websites/9780199389315/map/maps/mapsch10/" TargetMode="External"/><Relationship Id="rId124" Type="http://schemas.openxmlformats.org/officeDocument/2006/relationships/hyperlink" Target="https://www.legendsofamerica.com/santa-fe-trail/" TargetMode="External"/><Relationship Id="rId129" Type="http://schemas.openxmlformats.org/officeDocument/2006/relationships/hyperlink" Target="http://www.canadianheritage.org/images/large/20061.jpg" TargetMode="External"/><Relationship Id="rId54" Type="http://schemas.openxmlformats.org/officeDocument/2006/relationships/hyperlink" Target="https://en.wikipedia.org/wiki/Ancestral_Puebloans" TargetMode="External"/><Relationship Id="rId70" Type="http://schemas.openxmlformats.org/officeDocument/2006/relationships/hyperlink" Target="https://historyofponcedeleon.weebly.com/travel-route.html" TargetMode="External"/><Relationship Id="rId75" Type="http://schemas.openxmlformats.org/officeDocument/2006/relationships/hyperlink" Target="https://en.wikipedia.org/wiki/New_Spain" TargetMode="External"/><Relationship Id="rId91" Type="http://schemas.openxmlformats.org/officeDocument/2006/relationships/hyperlink" Target="https://www.reference.com/history/were-effects-spanish-imperialism-latin-america-50eabbf91c7ad7f?qo=contentSimilarQuestions" TargetMode="External"/><Relationship Id="rId96" Type="http://schemas.openxmlformats.org/officeDocument/2006/relationships/hyperlink" Target="https://tshaonline.org/handbook/online/articles/its02" TargetMode="External"/><Relationship Id="rId140" Type="http://schemas.openxmlformats.org/officeDocument/2006/relationships/hyperlink" Target="https://tshaonline.org/handbook/online/articles/fbe17" TargetMode="External"/><Relationship Id="rId145" Type="http://schemas.openxmlformats.org/officeDocument/2006/relationships/hyperlink" Target="http://www.santafetrailresearch.com/cimarron-cutoff/middle-springs.html" TargetMode="External"/><Relationship Id="rId161" Type="http://schemas.openxmlformats.org/officeDocument/2006/relationships/hyperlink" Target="http://www.mix-d.org/files/resources/Terminology_Chart_09.pdf" TargetMode="External"/><Relationship Id="rId166" Type="http://schemas.openxmlformats.org/officeDocument/2006/relationships/hyperlink" Target="http://www.u-s-history.com/pages/h1004.html" TargetMode="External"/><Relationship Id="rId182" Type="http://schemas.openxmlformats.org/officeDocument/2006/relationships/hyperlink" Target="https://en.wikipedia.org/wiki/Treaty_of_Paris_(1783)" TargetMode="External"/><Relationship Id="rId187" Type="http://schemas.openxmlformats.org/officeDocument/2006/relationships/hyperlink" Target="https://www.hindawi.com/archive/2011/549521/" TargetMode="External"/><Relationship Id="rId1" Type="http://schemas.openxmlformats.org/officeDocument/2006/relationships/slideLayout" Target="../slideLayouts/slideLayout13.xml"/><Relationship Id="rId6" Type="http://schemas.openxmlformats.org/officeDocument/2006/relationships/hyperlink" Target="https://en.wikipedia.org/wiki/Hern%C3%A1n_Cort%C3%A9s" TargetMode="External"/><Relationship Id="rId23" Type="http://schemas.openxmlformats.org/officeDocument/2006/relationships/hyperlink" Target="https://en.wikipedia.org/wiki/Prehistory" TargetMode="External"/><Relationship Id="rId28" Type="http://schemas.openxmlformats.org/officeDocument/2006/relationships/hyperlink" Target="https://en.wikipedia.org/wiki/Amerigo_Vespucci" TargetMode="External"/><Relationship Id="rId49" Type="http://schemas.openxmlformats.org/officeDocument/2006/relationships/hyperlink" Target="https://www.huffingtonpost.com/2013/02/01/dna-evidence-aztec-genetic-otomi_n_2597996.html" TargetMode="External"/><Relationship Id="rId114" Type="http://schemas.openxmlformats.org/officeDocument/2006/relationships/hyperlink" Target="http://onlinemaps.blogspot.com/2012/12/united-states-precipitation-map.html" TargetMode="External"/><Relationship Id="rId119" Type="http://schemas.openxmlformats.org/officeDocument/2006/relationships/hyperlink" Target="https://en.wikipedia.org/wiki/Central_Great_Plains_(ecoregion)" TargetMode="External"/><Relationship Id="rId44" Type="http://schemas.openxmlformats.org/officeDocument/2006/relationships/hyperlink" Target="https://en.wikipedia.org/wiki/Monte_Alto_culture" TargetMode="External"/><Relationship Id="rId60" Type="http://schemas.openxmlformats.org/officeDocument/2006/relationships/hyperlink" Target="https://en.wikipedia.org/wiki/Younger_Dryas" TargetMode="External"/><Relationship Id="rId65" Type="http://schemas.openxmlformats.org/officeDocument/2006/relationships/hyperlink" Target="http://williambecknell.com/?page_id=380" TargetMode="External"/><Relationship Id="rId81" Type="http://schemas.openxmlformats.org/officeDocument/2006/relationships/hyperlink" Target="https://tshaonline.org/handbook/online/articles/hdelu" TargetMode="External"/><Relationship Id="rId86" Type="http://schemas.openxmlformats.org/officeDocument/2006/relationships/hyperlink" Target="https://en.wikipedia.org/wiki/Juan_de_O%C3%B1ate" TargetMode="External"/><Relationship Id="rId130" Type="http://schemas.openxmlformats.org/officeDocument/2006/relationships/hyperlink" Target="https://www.santafetrailresearch.com/research/eightteen-hundered-miles-aggregate.html" TargetMode="External"/><Relationship Id="rId135" Type="http://schemas.openxmlformats.org/officeDocument/2006/relationships/hyperlink" Target="https://www.nps.gov/parkhistory/online_books/foun/chap6.htm" TargetMode="External"/><Relationship Id="rId151" Type="http://schemas.openxmlformats.org/officeDocument/2006/relationships/hyperlink" Target="http://www.thc.texas.gov/historic-sites/magoffin-home/history/james-wiley-magoffin" TargetMode="External"/><Relationship Id="rId156" Type="http://schemas.openxmlformats.org/officeDocument/2006/relationships/hyperlink" Target="http://www.legendsofamerica.com/na-timeline.html" TargetMode="External"/><Relationship Id="rId177" Type="http://schemas.openxmlformats.org/officeDocument/2006/relationships/hyperlink" Target="https://en.wikipedia.org/wiki/Native_American_name_controversy" TargetMode="External"/><Relationship Id="rId172" Type="http://schemas.openxmlformats.org/officeDocument/2006/relationships/hyperlink" Target="https://en.wikipedia.org/wiki/Major_Ridge" TargetMode="External"/><Relationship Id="rId13" Type="http://schemas.openxmlformats.org/officeDocument/2006/relationships/hyperlink" Target="http://www.u-s-history.com/pages/h980.html" TargetMode="External"/><Relationship Id="rId18" Type="http://schemas.openxmlformats.org/officeDocument/2006/relationships/hyperlink" Target="https://en.wikipedia.org/wiki/Aztec_Empire" TargetMode="External"/><Relationship Id="rId39" Type="http://schemas.openxmlformats.org/officeDocument/2006/relationships/hyperlink" Target="https://en.wikipedia.org/wiki/Aridoamerica" TargetMode="External"/><Relationship Id="rId109" Type="http://schemas.openxmlformats.org/officeDocument/2006/relationships/hyperlink" Target="https://www.davidrumsey.com/luna/servlet/detail/RUMSEY~8~1~1304~90115:Reyno-de-la-Nueva-Espana-a-Principi" TargetMode="External"/><Relationship Id="rId34" Type="http://schemas.openxmlformats.org/officeDocument/2006/relationships/hyperlink" Target="https://en.wikipedia.org/wiki/Chichimeca" TargetMode="External"/><Relationship Id="rId50" Type="http://schemas.openxmlformats.org/officeDocument/2006/relationships/hyperlink" Target="https://dna-explained.com/2013/08/30/mexican-womens-mitochondrial-dna-primarily-native-american/" TargetMode="External"/><Relationship Id="rId55" Type="http://schemas.openxmlformats.org/officeDocument/2006/relationships/hyperlink" Target="https://www.britannica.com/topic/Ancestral-Pueblo-culture" TargetMode="External"/><Relationship Id="rId76" Type="http://schemas.openxmlformats.org/officeDocument/2006/relationships/hyperlink" Target="https://www.flickr.com/photos/povdocs/6902469140/?ytcheck=1&amp;new_session=1" TargetMode="External"/><Relationship Id="rId97" Type="http://schemas.openxmlformats.org/officeDocument/2006/relationships/hyperlink" Target="http://archive.worldhistoria.com/the-legacy-of-spain-in-the-americas_topic20859.html" TargetMode="External"/><Relationship Id="rId104" Type="http://schemas.openxmlformats.org/officeDocument/2006/relationships/hyperlink" Target="https://en.wikipedia.org/wiki/Spanish_missions_in_New_Mexico" TargetMode="External"/><Relationship Id="rId120" Type="http://schemas.openxmlformats.org/officeDocument/2006/relationships/hyperlink" Target="https://en.wikipedia.org/wiki/High_Plains_(United_States)" TargetMode="External"/><Relationship Id="rId125" Type="http://schemas.openxmlformats.org/officeDocument/2006/relationships/hyperlink" Target="https://www.legendsofamerica.com/we-santafetrailtraders.html" TargetMode="External"/><Relationship Id="rId141" Type="http://schemas.openxmlformats.org/officeDocument/2006/relationships/hyperlink" Target="https://www.atlasobscura.com/places/becknell-cemtery" TargetMode="External"/><Relationship Id="rId146" Type="http://schemas.openxmlformats.org/officeDocument/2006/relationships/hyperlink" Target="http://williambecknell.com/?page_id=202" TargetMode="External"/><Relationship Id="rId167" Type="http://schemas.openxmlformats.org/officeDocument/2006/relationships/hyperlink" Target="http://www.williambecknell.com/?page_id=202" TargetMode="External"/><Relationship Id="rId7" Type="http://schemas.openxmlformats.org/officeDocument/2006/relationships/hyperlink" Target="https://en.wikipedia.org/wiki/Spanish_colonization_of_the_Americas" TargetMode="External"/><Relationship Id="rId71" Type="http://schemas.openxmlformats.org/officeDocument/2006/relationships/hyperlink" Target="https://en.wikipedia.org/wiki/Juan_Ponce_de_Le%C3%B3n" TargetMode="External"/><Relationship Id="rId92" Type="http://schemas.openxmlformats.org/officeDocument/2006/relationships/hyperlink" Target="https://www.shmoop.com/spanish-colonization/summary.html" TargetMode="External"/><Relationship Id="rId162" Type="http://schemas.openxmlformats.org/officeDocument/2006/relationships/hyperlink" Target="http://www.news.ku.dk/all_news/2012/2012.7/clovis_eske_science/" TargetMode="External"/><Relationship Id="rId183" Type="http://schemas.openxmlformats.org/officeDocument/2006/relationships/hyperlink" Target="https://history.state.gov/milestones/1750-1775/treaty-of-paris" TargetMode="External"/><Relationship Id="rId2" Type="http://schemas.openxmlformats.org/officeDocument/2006/relationships/hyperlink" Target="https://mostateparks.com/park/boones-lick-state-historic-site" TargetMode="External"/><Relationship Id="rId29" Type="http://schemas.openxmlformats.org/officeDocument/2006/relationships/hyperlink" Target="https://en.wikipedia.org/wiki/Timeline_of_imperialism" TargetMode="External"/><Relationship Id="rId24" Type="http://schemas.openxmlformats.org/officeDocument/2006/relationships/hyperlink" Target="https://en.wikipedia.org/wiki/Mesoamerica" TargetMode="External"/><Relationship Id="rId40" Type="http://schemas.openxmlformats.org/officeDocument/2006/relationships/hyperlink" Target="http://www.history.com/topics/mexico/mexico-timeline" TargetMode="External"/><Relationship Id="rId45" Type="http://schemas.openxmlformats.org/officeDocument/2006/relationships/hyperlink" Target="https://www.revolvy.com/topic/Mokaya%20culture&amp;item_type=topic" TargetMode="External"/><Relationship Id="rId66" Type="http://schemas.openxmlformats.org/officeDocument/2006/relationships/hyperlink" Target="https://commons.wikimedia.org/w/index.php?curid=205879" TargetMode="External"/><Relationship Id="rId87" Type="http://schemas.openxmlformats.org/officeDocument/2006/relationships/hyperlink" Target="https://en.wikipedia.org/wiki/El_Camino_Real_de_Tierra_Adentro" TargetMode="External"/><Relationship Id="rId110" Type="http://schemas.openxmlformats.org/officeDocument/2006/relationships/hyperlink" Target="https://en.wikipedia.org/wiki/Timeline_of_Christian_missions" TargetMode="External"/><Relationship Id="rId115" Type="http://schemas.openxmlformats.org/officeDocument/2006/relationships/hyperlink" Target="http://www.enchantedlearning.com/usa/rivers/" TargetMode="External"/><Relationship Id="rId131" Type="http://schemas.openxmlformats.org/officeDocument/2006/relationships/hyperlink" Target="https://www.legendsofamerica.com/we-santafetrailinternationaltrade4.html" TargetMode="External"/><Relationship Id="rId136" Type="http://schemas.openxmlformats.org/officeDocument/2006/relationships/hyperlink" Target="https://www.encyclopedia.com/history/united-states-and-canada/us-history/wagon-train" TargetMode="External"/><Relationship Id="rId157" Type="http://schemas.openxmlformats.org/officeDocument/2006/relationships/hyperlink" Target="http://www.lehrmaninstitute.org/history/founders-land.html" TargetMode="External"/><Relationship Id="rId178" Type="http://schemas.openxmlformats.org/officeDocument/2006/relationships/hyperlink" Target="https://en.wikipedia.org/wiki/Paleo-Indians" TargetMode="External"/><Relationship Id="rId61" Type="http://schemas.openxmlformats.org/officeDocument/2006/relationships/hyperlink" Target="https://en.wikipedia.org/wiki/Clovis_culture" TargetMode="External"/><Relationship Id="rId82" Type="http://schemas.openxmlformats.org/officeDocument/2006/relationships/hyperlink" Target="http://shebbyleetours.com/wp-content/uploads/2011/08/El-Camino-Real-map.gif" TargetMode="External"/><Relationship Id="rId152" Type="http://schemas.openxmlformats.org/officeDocument/2006/relationships/hyperlink" Target="https://www.findagrave.com/memorial/115450692/james-wiley-magoffin" TargetMode="External"/><Relationship Id="rId173" Type="http://schemas.openxmlformats.org/officeDocument/2006/relationships/hyperlink" Target="https://en.wikipedia.org/wiki/Manifest_destiny" TargetMode="External"/><Relationship Id="rId19" Type="http://schemas.openxmlformats.org/officeDocument/2006/relationships/hyperlink" Target="https://en.wikipedia.org/wiki/Lake_Texcoco" TargetMode="External"/><Relationship Id="rId14" Type="http://schemas.openxmlformats.org/officeDocument/2006/relationships/hyperlink" Target="https://en.wikipedia.org/wiki/Missouri_Compromise" TargetMode="External"/><Relationship Id="rId30" Type="http://schemas.openxmlformats.org/officeDocument/2006/relationships/hyperlink" Target="http://pages.uoregon.edu/dluebke/301ModernEurope/European-exploration.jpg" TargetMode="External"/><Relationship Id="rId35" Type="http://schemas.openxmlformats.org/officeDocument/2006/relationships/hyperlink" Target="https://www.britannica.com/topic/Chichimec" TargetMode="External"/><Relationship Id="rId56" Type="http://schemas.openxmlformats.org/officeDocument/2006/relationships/hyperlink" Target="https://www.scholastic.com/teachers/articles/teaching-content/anasazi/" TargetMode="External"/><Relationship Id="rId77" Type="http://schemas.openxmlformats.org/officeDocument/2006/relationships/hyperlink" Target="http://explorersdieck.weebly.com/uploads/1/0/8/5/10853489/3713861_orig.png" TargetMode="External"/><Relationship Id="rId100" Type="http://schemas.openxmlformats.org/officeDocument/2006/relationships/hyperlink" Target="https://www.nps.gov/elca/learn/photosmultimedia/traveling-the-trail.htm" TargetMode="External"/><Relationship Id="rId105" Type="http://schemas.openxmlformats.org/officeDocument/2006/relationships/hyperlink" Target="https://www.nps.gov/subjects/travelspanishmissions/spanish-missions-in-the-united-states-cultural-and-historical-significance.htm" TargetMode="External"/><Relationship Id="rId126" Type="http://schemas.openxmlformats.org/officeDocument/2006/relationships/hyperlink" Target="http://pueblos-sf2.nm-unlimited.net/" TargetMode="External"/><Relationship Id="rId147" Type="http://schemas.openxmlformats.org/officeDocument/2006/relationships/hyperlink" Target="https://www.nps.gov/safe/learn/historyculture/upload/Wagons-on-the-Santa-Fe-Trail-by-Mark-Gardner-508.pdf" TargetMode="External"/><Relationship Id="rId168" Type="http://schemas.openxmlformats.org/officeDocument/2006/relationships/hyperlink" Target="http://www.history.com/topics/manifest-destiny" TargetMode="External"/><Relationship Id="rId8" Type="http://schemas.openxmlformats.org/officeDocument/2006/relationships/hyperlink" Target="https://i.pinimg.com/736x/cf/60/18/cf601894b54a10c6cd410eee2c2eb04b.jpg" TargetMode="External"/><Relationship Id="rId51" Type="http://schemas.openxmlformats.org/officeDocument/2006/relationships/hyperlink" Target="http://www.newsweek.com/dna-proves-not-all-mexicans-are-created-equal-254642" TargetMode="External"/><Relationship Id="rId72" Type="http://schemas.openxmlformats.org/officeDocument/2006/relationships/hyperlink" Target="https://en.wikipedia.org/wiki/Fountain_of_Youth" TargetMode="External"/><Relationship Id="rId93" Type="http://schemas.openxmlformats.org/officeDocument/2006/relationships/hyperlink" Target="https://www.thestoryoftexas.com/discover/campfire-stories/conquistadors" TargetMode="External"/><Relationship Id="rId98" Type="http://schemas.openxmlformats.org/officeDocument/2006/relationships/hyperlink" Target="http://www.historyworld.net/wrldhis/PlainTextHistories.asp?historyid=ab49" TargetMode="External"/><Relationship Id="rId121" Type="http://schemas.openxmlformats.org/officeDocument/2006/relationships/hyperlink" Target="https://en.wikipedia.org/wiki/William_Becknell" TargetMode="External"/><Relationship Id="rId142" Type="http://schemas.openxmlformats.org/officeDocument/2006/relationships/hyperlink" Target="https://shsmo.org/historicmissourians/name/m/magoffin/" TargetMode="External"/><Relationship Id="rId163" Type="http://schemas.openxmlformats.org/officeDocument/2006/relationships/hyperlink" Target="http://www.newsok.com/article/2735006" TargetMode="External"/><Relationship Id="rId184" Type="http://schemas.openxmlformats.org/officeDocument/2006/relationships/hyperlink" Target="https://wjccschools.org/wp-content/uploads/2014/10/Native-American-Similarities-and-Differences.pdf" TargetMode="External"/><Relationship Id="rId3" Type="http://schemas.openxmlformats.org/officeDocument/2006/relationships/hyperlink" Target="https://en.wikipedia.org/wiki/Daniel_Boone" TargetMode="External"/><Relationship Id="rId25" Type="http://schemas.openxmlformats.org/officeDocument/2006/relationships/hyperlink" Target="https://en.wikipedia.org/wiki/Olmec" TargetMode="External"/><Relationship Id="rId46" Type="http://schemas.openxmlformats.org/officeDocument/2006/relationships/hyperlink" Target="https://en.wikipedia.org/wiki/Geography_of_Mexico" TargetMode="External"/><Relationship Id="rId67" Type="http://schemas.openxmlformats.org/officeDocument/2006/relationships/hyperlink" Target="http://slideplayer.com/slide/10677380/" TargetMode="External"/><Relationship Id="rId116" Type="http://schemas.openxmlformats.org/officeDocument/2006/relationships/hyperlink" Target="https://en.wikipedia.org/wiki/List_of_ecoregions_in_the_United_States_(EPA)" TargetMode="External"/><Relationship Id="rId137" Type="http://schemas.openxmlformats.org/officeDocument/2006/relationships/hyperlink" Target="http://www.cowboycooking.com/wagon-restoration.html" TargetMode="External"/><Relationship Id="rId158" Type="http://schemas.openxmlformats.org/officeDocument/2006/relationships/hyperlink" Target="http://www.let.rug.nl/usa/outlines/history-2005/early-america/native-american-cultures.php" TargetMode="External"/><Relationship Id="rId20" Type="http://schemas.openxmlformats.org/officeDocument/2006/relationships/hyperlink" Target="https://en.wikipedia.org/wiki/Spanish_conquest_of_the_Aztec_Empire" TargetMode="External"/><Relationship Id="rId41" Type="http://schemas.openxmlformats.org/officeDocument/2006/relationships/hyperlink" Target="http://www.latinamericanstudies.org/colonial/explorers-map.jpg" TargetMode="External"/><Relationship Id="rId62" Type="http://schemas.openxmlformats.org/officeDocument/2006/relationships/hyperlink" Target="http://www.differencebetween.com/difference-between-race-and-ethnicity/" TargetMode="External"/><Relationship Id="rId83" Type="http://schemas.openxmlformats.org/officeDocument/2006/relationships/hyperlink" Target="https://www.worldatlas.com/aatlas/infopage/caminoreal.jpg" TargetMode="External"/><Relationship Id="rId88" Type="http://schemas.openxmlformats.org/officeDocument/2006/relationships/hyperlink" Target="https://en.wikipedia.org/wiki/Santa_Fe_de_Nuevo_M%C3%A9xico" TargetMode="External"/><Relationship Id="rId111" Type="http://schemas.openxmlformats.org/officeDocument/2006/relationships/hyperlink" Target="https://en.wikipedia.org/wiki/Pedro_Vial" TargetMode="External"/><Relationship Id="rId132" Type="http://schemas.openxmlformats.org/officeDocument/2006/relationships/hyperlink" Target="http://www.santafetrailresearch.com/research/sft-crossings-arkansas-river.html" TargetMode="External"/><Relationship Id="rId153" Type="http://schemas.openxmlformats.org/officeDocument/2006/relationships/hyperlink" Target="http://www.encyclopedia.com/history/news-wires-white-papers-and-books/1600-1754-native-americans-overview" TargetMode="External"/><Relationship Id="rId174" Type="http://schemas.openxmlformats.org/officeDocument/2006/relationships/hyperlink" Target="https://en.wikipedia.org/wiki/Matthew_Arbuckle_Jr" TargetMode="External"/><Relationship Id="rId179" Type="http://schemas.openxmlformats.org/officeDocument/2006/relationships/hyperlink" Target="https://en.wikipedia.org/wiki/Population_history_of_indigenous_peoples_of_the_Americas" TargetMode="External"/><Relationship Id="rId15" Type="http://schemas.openxmlformats.org/officeDocument/2006/relationships/hyperlink" Target="https://en.wikipedia.org/wiki/History_of_Florida" TargetMode="External"/><Relationship Id="rId36" Type="http://schemas.openxmlformats.org/officeDocument/2006/relationships/hyperlink" Target="https://en.wikipedia.org/wiki/Maya_civilization" TargetMode="External"/><Relationship Id="rId57" Type="http://schemas.openxmlformats.org/officeDocument/2006/relationships/hyperlink" Target="http://www.latimes.com/la-op-rodriguez21oct21-column.html" TargetMode="External"/><Relationship Id="rId106" Type="http://schemas.openxmlformats.org/officeDocument/2006/relationships/hyperlink" Target="https://www.scholastic.com/teachers/articles/teaching-content/spanish-missions-us-history/" TargetMode="External"/><Relationship Id="rId127" Type="http://schemas.openxmlformats.org/officeDocument/2006/relationships/hyperlink" Target="http://a-to-z2-sf2.nm-unlimited.net/w_page.html" TargetMode="External"/><Relationship Id="rId10" Type="http://schemas.openxmlformats.org/officeDocument/2006/relationships/hyperlink" Target="https://www.census.gov/history/www/reference/maps/1820_population_map.html" TargetMode="External"/><Relationship Id="rId31" Type="http://schemas.openxmlformats.org/officeDocument/2006/relationships/hyperlink" Target="http://mappinghistory.uoregon.edu/english/US/US11-00.html" TargetMode="External"/><Relationship Id="rId52" Type="http://schemas.openxmlformats.org/officeDocument/2006/relationships/hyperlink" Target="https://www.ucsf.edu/news/2014/06/115251/mexican-genetics-study-reveals-huge-variation-ancestry" TargetMode="External"/><Relationship Id="rId73" Type="http://schemas.openxmlformats.org/officeDocument/2006/relationships/hyperlink" Target="https://en.wikipedia.org/wiki/File:DeSoto_Map_HRoe_2008.jpg" TargetMode="External"/><Relationship Id="rId78" Type="http://schemas.openxmlformats.org/officeDocument/2006/relationships/hyperlink" Target="https://tshaonline.org/handbook/online/articles/fon02" TargetMode="External"/><Relationship Id="rId94" Type="http://schemas.openxmlformats.org/officeDocument/2006/relationships/hyperlink" Target="http://www.learnnc.org/lp/editions/nchist-twoworlds/1677" TargetMode="External"/><Relationship Id="rId99" Type="http://schemas.openxmlformats.org/officeDocument/2006/relationships/hyperlink" Target="http://www.nationsencyclopedia.com/Americas/Mexico-TOPOGRAPHY.html" TargetMode="External"/><Relationship Id="rId101" Type="http://schemas.openxmlformats.org/officeDocument/2006/relationships/hyperlink" Target="https://tshaonline.org/handbook/online/articles/nfl01" TargetMode="External"/><Relationship Id="rId122" Type="http://schemas.openxmlformats.org/officeDocument/2006/relationships/hyperlink" Target="https://www.redbubble.com/people/backroadsphotog/works/10585024-santa-fe-trail-wagons?p=poster" TargetMode="External"/><Relationship Id="rId143" Type="http://schemas.openxmlformats.org/officeDocument/2006/relationships/hyperlink" Target="http://genealogytrails.com/newmex/NM_History/history131-158.htm" TargetMode="External"/><Relationship Id="rId148" Type="http://schemas.openxmlformats.org/officeDocument/2006/relationships/hyperlink" Target="https://www.railyardsantafe.com/history/" TargetMode="External"/><Relationship Id="rId164" Type="http://schemas.openxmlformats.org/officeDocument/2006/relationships/hyperlink" Target="http://www.theamericanindiancenter.org/oklahoma-tribal-history" TargetMode="External"/><Relationship Id="rId169" Type="http://schemas.openxmlformats.org/officeDocument/2006/relationships/hyperlink" Target="https://en.wikipedia.org/wiki/Archaic_period_in_North_America" TargetMode="External"/><Relationship Id="rId185" Type="http://schemas.openxmlformats.org/officeDocument/2006/relationships/hyperlink" Target="https://www.accessgenealogy.com/native/chronology-of-plains-tribes-culture.htm" TargetMode="External"/><Relationship Id="rId4" Type="http://schemas.openxmlformats.org/officeDocument/2006/relationships/hyperlink" Target="http://www.americanjourneys.org/aj-086/summary/" TargetMode="External"/><Relationship Id="rId9" Type="http://schemas.openxmlformats.org/officeDocument/2006/relationships/hyperlink" Target="http://www.hyperhistory.com/online_n2/civil_n2/civ_timetable.html" TargetMode="External"/><Relationship Id="rId180" Type="http://schemas.openxmlformats.org/officeDocument/2006/relationships/hyperlink" Target="https://en.wikipedia.org/wiki/Sequoyah" TargetMode="External"/></Relationships>
</file>

<file path=ppt/slides/_rels/slide21.xml.rels><?xml version="1.0" encoding="UTF-8" standalone="yes"?>
<Relationships xmlns="http://schemas.openxmlformats.org/package/2006/relationships"><Relationship Id="rId2" Type="http://schemas.openxmlformats.org/officeDocument/2006/relationships/hyperlink" Target="https://en.wikipedia.org/wiki/Fort_Gibson"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hyperlink" Target="https://en.wikipedia.org/wiki/Fort_Towson" TargetMode="External"/><Relationship Id="rId2" Type="http://schemas.openxmlformats.org/officeDocument/2006/relationships/hyperlink" Target="http://www.okhistory.org/sites/forttowson"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hyperlink" Target="http://www.okhistory.org/publications/enc/entry.php?entry=FO031"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40.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en.wikipedia.org/wiki/Matthew_Arbuckle_Jr" TargetMode="Externa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2" Type="http://schemas.openxmlformats.org/officeDocument/2006/relationships/hyperlink" Target="https://en.wikipedia.org/wiki/Fort_Washita"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okhistory.org/publications/enc/entry.php?entry=CR016"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2" Type="http://schemas.openxmlformats.org/officeDocument/2006/relationships/hyperlink" Target="https://www.accessgenealogy.com/native/history-of-the-choctaw-and-chickasaw-in-indian-territory.htm"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hyperlink" Target="https://en.wikipedia.org/wiki/Grady_County,_Oklahoma" TargetMode="External"/><Relationship Id="rId13" Type="http://schemas.openxmlformats.org/officeDocument/2006/relationships/hyperlink" Target="https://en.wikipedia.org/wiki/Marshall_County,_Oklahoma" TargetMode="External"/><Relationship Id="rId18" Type="http://schemas.openxmlformats.org/officeDocument/2006/relationships/hyperlink" Target="https://en.wikipedia.org/wiki/Charles_W._Blackwell" TargetMode="External"/><Relationship Id="rId26" Type="http://schemas.openxmlformats.org/officeDocument/2006/relationships/hyperlink" Target="https://en.wikipedia.org/wiki/KADA-FM" TargetMode="External"/><Relationship Id="rId39" Type="http://schemas.openxmlformats.org/officeDocument/2006/relationships/hyperlink" Target="https://en.wikipedia.org/wiki/Lone_Star_Park" TargetMode="External"/><Relationship Id="rId3" Type="http://schemas.openxmlformats.org/officeDocument/2006/relationships/hyperlink" Target="https://en.wikipedia.org/wiki/Ada,_Oklahoma" TargetMode="External"/><Relationship Id="rId21" Type="http://schemas.openxmlformats.org/officeDocument/2006/relationships/hyperlink" Target="https://en.wikipedia.org/wiki/Bedre_Fine_Chocolate" TargetMode="External"/><Relationship Id="rId34" Type="http://schemas.openxmlformats.org/officeDocument/2006/relationships/hyperlink" Target="https://en.wikipedia.org/wiki/Newcastle_Casino" TargetMode="External"/><Relationship Id="rId42" Type="http://schemas.openxmlformats.org/officeDocument/2006/relationships/hyperlink" Target="https://en.wikipedia.org/wiki/Oklahoma_City" TargetMode="External"/><Relationship Id="rId7" Type="http://schemas.openxmlformats.org/officeDocument/2006/relationships/hyperlink" Target="https://en.wikipedia.org/wiki/Garvin_County,_Oklahoma" TargetMode="External"/><Relationship Id="rId12" Type="http://schemas.openxmlformats.org/officeDocument/2006/relationships/hyperlink" Target="https://en.wikipedia.org/wiki/McClain_County,_Oklahoma" TargetMode="External"/><Relationship Id="rId17" Type="http://schemas.openxmlformats.org/officeDocument/2006/relationships/hyperlink" Target="https://en.wikipedia.org/wiki/Bill_Anoatubby" TargetMode="External"/><Relationship Id="rId25" Type="http://schemas.openxmlformats.org/officeDocument/2006/relationships/hyperlink" Target="https://en.wikipedia.org/wiki/KADA_(AM)" TargetMode="External"/><Relationship Id="rId33" Type="http://schemas.openxmlformats.org/officeDocument/2006/relationships/hyperlink" Target="https://en.wikipedia.org/wiki/Gold_Mountain_Casino" TargetMode="External"/><Relationship Id="rId38" Type="http://schemas.openxmlformats.org/officeDocument/2006/relationships/hyperlink" Target="https://en.wikipedia.org/wiki/WinStar_World_Casino" TargetMode="External"/><Relationship Id="rId2" Type="http://schemas.openxmlformats.org/officeDocument/2006/relationships/hyperlink" Target="https://en.wikipedia.org/wiki/Chickasaw_Nation" TargetMode="External"/><Relationship Id="rId16" Type="http://schemas.openxmlformats.org/officeDocument/2006/relationships/hyperlink" Target="https://en.wikipedia.org/wiki/Stephens_County,_Oklahoma" TargetMode="External"/><Relationship Id="rId20" Type="http://schemas.openxmlformats.org/officeDocument/2006/relationships/hyperlink" Target="https://en.wikipedia.org/w/index.php?title=Chickasaw_Nation&amp;action=edit&amp;section=3" TargetMode="External"/><Relationship Id="rId29" Type="http://schemas.openxmlformats.org/officeDocument/2006/relationships/hyperlink" Target="https://en.wikipedia.org/wiki/Chickasaw_Nation_Capitols" TargetMode="External"/><Relationship Id="rId41" Type="http://schemas.openxmlformats.org/officeDocument/2006/relationships/hyperlink" Target="https://en.wikipedia.org/wiki/Remington_Park_Race_Track" TargetMode="External"/><Relationship Id="rId1" Type="http://schemas.openxmlformats.org/officeDocument/2006/relationships/slideLayout" Target="../slideLayouts/slideLayout7.xml"/><Relationship Id="rId6" Type="http://schemas.openxmlformats.org/officeDocument/2006/relationships/hyperlink" Target="https://en.wikipedia.org/wiki/Coal_County,_Oklahoma" TargetMode="External"/><Relationship Id="rId11" Type="http://schemas.openxmlformats.org/officeDocument/2006/relationships/hyperlink" Target="https://en.wikipedia.org/wiki/Love_County,_Oklahoma" TargetMode="External"/><Relationship Id="rId24" Type="http://schemas.openxmlformats.org/officeDocument/2006/relationships/hyperlink" Target="https://en.wikipedia.org/wiki/Southlake,_Texas" TargetMode="External"/><Relationship Id="rId32" Type="http://schemas.openxmlformats.org/officeDocument/2006/relationships/hyperlink" Target="https://en.wikipedia.org/wiki/Chisholm_Trail_Casino" TargetMode="External"/><Relationship Id="rId37" Type="http://schemas.openxmlformats.org/officeDocument/2006/relationships/hyperlink" Target="https://en.wikipedia.org/wiki/SaltCreek_Casino" TargetMode="External"/><Relationship Id="rId40" Type="http://schemas.openxmlformats.org/officeDocument/2006/relationships/hyperlink" Target="https://en.wikipedia.org/wiki/Grand_Prairie,_Texas" TargetMode="External"/><Relationship Id="rId5" Type="http://schemas.openxmlformats.org/officeDocument/2006/relationships/hyperlink" Target="https://en.wikipedia.org/wiki/Carter_County,_Oklahoma" TargetMode="External"/><Relationship Id="rId15" Type="http://schemas.openxmlformats.org/officeDocument/2006/relationships/hyperlink" Target="https://en.wikipedia.org/wiki/Pontotoc_County,_Oklahoma" TargetMode="External"/><Relationship Id="rId23" Type="http://schemas.openxmlformats.org/officeDocument/2006/relationships/hyperlink" Target="https://en.wikipedia.org/wiki/Thackerville,_Oklahoma" TargetMode="External"/><Relationship Id="rId28" Type="http://schemas.openxmlformats.org/officeDocument/2006/relationships/hyperlink" Target="https://en.wikipedia.org/wiki/Chickasaw_Cultural_Center" TargetMode="External"/><Relationship Id="rId36" Type="http://schemas.openxmlformats.org/officeDocument/2006/relationships/hyperlink" Target="https://en.wikipedia.org/wiki/Treasure_Valley_Casino" TargetMode="External"/><Relationship Id="rId10" Type="http://schemas.openxmlformats.org/officeDocument/2006/relationships/hyperlink" Target="https://en.wikipedia.org/wiki/Johnston_County,_Oklahoma" TargetMode="External"/><Relationship Id="rId19" Type="http://schemas.openxmlformats.org/officeDocument/2006/relationships/hyperlink" Target="https://en.wikipedia.org/wiki/Native_Americans_in_the_United_States" TargetMode="External"/><Relationship Id="rId31" Type="http://schemas.openxmlformats.org/officeDocument/2006/relationships/hyperlink" Target="https://en.wikipedia.org/wiki/Ada_Gaming_Center" TargetMode="External"/><Relationship Id="rId4" Type="http://schemas.openxmlformats.org/officeDocument/2006/relationships/hyperlink" Target="https://en.wikipedia.org/wiki/Bryan_County,_Oklahoma" TargetMode="External"/><Relationship Id="rId9" Type="http://schemas.openxmlformats.org/officeDocument/2006/relationships/hyperlink" Target="https://en.wikipedia.org/wiki/Jefferson_County,_Oklahoma" TargetMode="External"/><Relationship Id="rId14" Type="http://schemas.openxmlformats.org/officeDocument/2006/relationships/hyperlink" Target="https://en.wikipedia.org/wiki/Murray_County,_Oklahoma" TargetMode="External"/><Relationship Id="rId22" Type="http://schemas.openxmlformats.org/officeDocument/2006/relationships/hyperlink" Target="https://en.wikipedia.org/wiki/Davis,_Oklahoma" TargetMode="External"/><Relationship Id="rId27" Type="http://schemas.openxmlformats.org/officeDocument/2006/relationships/hyperlink" Target="https://en.wikipedia.org/wiki/KCNP" TargetMode="External"/><Relationship Id="rId30" Type="http://schemas.openxmlformats.org/officeDocument/2006/relationships/hyperlink" Target="https://en.wikipedia.org/wiki/Kullihoma_Grounds" TargetMode="External"/><Relationship Id="rId35" Type="http://schemas.openxmlformats.org/officeDocument/2006/relationships/hyperlink" Target="https://en.wikipedia.org/wiki/Riverwind_Casino"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en.wikipedia.org/wiki/Ed_Edmondson_(politician)" TargetMode="External"/><Relationship Id="rId13" Type="http://schemas.openxmlformats.org/officeDocument/2006/relationships/hyperlink" Target="https://en.wikipedia.org/wiki/Choctaw_Youth_Movement" TargetMode="External"/><Relationship Id="rId18" Type="http://schemas.openxmlformats.org/officeDocument/2006/relationships/hyperlink" Target="https://en.wikipedia.org/wiki/Arkansas_River" TargetMode="External"/><Relationship Id="rId3" Type="http://schemas.openxmlformats.org/officeDocument/2006/relationships/hyperlink" Target="https://en.wikipedia.org/wiki/Indian_termination_policy" TargetMode="External"/><Relationship Id="rId7" Type="http://schemas.openxmlformats.org/officeDocument/2006/relationships/hyperlink" Target="https://en.wikipedia.org/wiki/Carl_Albert" TargetMode="External"/><Relationship Id="rId12" Type="http://schemas.openxmlformats.org/officeDocument/2006/relationships/hyperlink" Target="https://en.wikipedia.org/wiki/Modoc_Tribe_of_Oklahoma" TargetMode="External"/><Relationship Id="rId17" Type="http://schemas.openxmlformats.org/officeDocument/2006/relationships/hyperlink" Target="https://en.wikipedia.org/wiki/Wikipedia:Citation_needed" TargetMode="External"/><Relationship Id="rId2" Type="http://schemas.openxmlformats.org/officeDocument/2006/relationships/hyperlink" Target="https://en.wikipedia.org/wiki/Choctaw_Nation_of_Oklahoma" TargetMode="External"/><Relationship Id="rId16" Type="http://schemas.openxmlformats.org/officeDocument/2006/relationships/hyperlink" Target="https://en.wikipedia.org/wiki/Indian_Self-Determination_and_Education_Assistance_Act" TargetMode="External"/><Relationship Id="rId20" Type="http://schemas.openxmlformats.org/officeDocument/2006/relationships/hyperlink" Target="https://en.wikipedia.org/wiki/Summer_Wesley" TargetMode="External"/><Relationship Id="rId1" Type="http://schemas.openxmlformats.org/officeDocument/2006/relationships/slideLayout" Target="../slideLayouts/slideLayout7.xml"/><Relationship Id="rId6" Type="http://schemas.openxmlformats.org/officeDocument/2006/relationships/hyperlink" Target="https://en.wikipedia.org/wiki/Bureau_of_Indian_Affairs" TargetMode="External"/><Relationship Id="rId11" Type="http://schemas.openxmlformats.org/officeDocument/2006/relationships/hyperlink" Target="https://en.wikipedia.org/wiki/Ottawa_Tribe_of_Oklahoma" TargetMode="External"/><Relationship Id="rId5" Type="http://schemas.openxmlformats.org/officeDocument/2006/relationships/hyperlink" Target="https://en.wikipedia.org/wiki/Harry_J._W._Belvin" TargetMode="External"/><Relationship Id="rId15" Type="http://schemas.openxmlformats.org/officeDocument/2006/relationships/hyperlink" Target="https://en.wikipedia.org/wiki/Wikipedia:Please_clarify" TargetMode="External"/><Relationship Id="rId10" Type="http://schemas.openxmlformats.org/officeDocument/2006/relationships/hyperlink" Target="https://en.wikipedia.org/wiki/Peoria_tribe" TargetMode="External"/><Relationship Id="rId19" Type="http://schemas.openxmlformats.org/officeDocument/2006/relationships/hyperlink" Target="https://en.wikipedia.org/wiki/Mary_Fallin" TargetMode="External"/><Relationship Id="rId4" Type="http://schemas.openxmlformats.org/officeDocument/2006/relationships/hyperlink" Target="https://en.wikipedia.org/wiki/Indian_Claims_Commission" TargetMode="External"/><Relationship Id="rId9" Type="http://schemas.openxmlformats.org/officeDocument/2006/relationships/hyperlink" Target="https://en.wikipedia.org/wiki/Wyandotte_Nation" TargetMode="External"/><Relationship Id="rId14" Type="http://schemas.openxmlformats.org/officeDocument/2006/relationships/hyperlink" Target="https://en.wikipedia.org/wiki/Richard_Nixon"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2" Type="http://schemas.openxmlformats.org/officeDocument/2006/relationships/hyperlink" Target="https://www.seminolenationmuseum.org/history/seminole-nation/into-the-west/"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hyperlink" Target="http://www.firstpeople.us/FP-Html-Treaties/TreatyWithTheCreeksetc1856.html"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2" Type="http://schemas.openxmlformats.org/officeDocument/2006/relationships/hyperlink" Target="https://en.wikipedia.org/wiki/Seminole_Nation_of_Oklahoma"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hyperlink" Target="https://www.nps.gov/trte/learn/management/upload/North%20Little%20Rock%20Site%20Report%2080303.pdf"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en.wikipedia.org/wiki/Muscogee_(Creek)_Nation" TargetMode="External"/><Relationship Id="rId2" Type="http://schemas.openxmlformats.org/officeDocument/2006/relationships/hyperlink" Target="http://newsok.com/article/3472197"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1.png"/><Relationship Id="rId7"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15.png"/><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books.google.com/books?id=W7DpCAAAQBAJ&amp;pg=PA338&amp;dq=colonel+hitchcock+and+milly+francis&amp;hl=en&amp;sa=X&amp;ved=0ahUKEwj_sKSq7r7ZAhUSRK0KHWUYBuMQ6AEIMzAC"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www.exploresouthernhistory.com/millyfrancis2.html" TargetMode="External"/><Relationship Id="rId2" Type="http://schemas.openxmlformats.org/officeDocument/2006/relationships/hyperlink" Target="http://www.exploresouthernhistory.com/millyfrancis.html" TargetMode="Externa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jpe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png"/><Relationship Id="rId7"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hyperlink" Target="http://www.exploresouthernhistory.com/millyfrancis2.html" TargetMode="External"/><Relationship Id="rId7" Type="http://schemas.openxmlformats.org/officeDocument/2006/relationships/image" Target="../media/image65.jpeg"/><Relationship Id="rId2" Type="http://schemas.openxmlformats.org/officeDocument/2006/relationships/hyperlink" Target="http://www.exploresouthernhistory.com/millyfrancis.html" TargetMode="Externa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58.jpeg"/></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2" Type="http://schemas.openxmlformats.org/officeDocument/2006/relationships/hyperlink" Target="https://en.wikipedia.org/wiki/Cherokee_Outlet"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69.png"/><Relationship Id="rId4" Type="http://schemas.openxmlformats.org/officeDocument/2006/relationships/image" Target="../media/image68.jpeg"/></Relationships>
</file>

<file path=ppt/slides/_rels/slide56.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68.jpeg"/><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2" Type="http://schemas.openxmlformats.org/officeDocument/2006/relationships/hyperlink" Target="http://georgiahistory.com/education-outreach/online-exhibits/featured-historical-figures/sequoyah/the-trail-of-tears-and-life-in-the-west/"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en.wikipedia.org/wiki/Major_Ridge"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hyperlink" Target="http://www.cherokeephoenix.org/Article/index/6214"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en.wikipedia.org/wiki/Tahlequah,_Oklahoma" TargetMode="Externa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75.png"/><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en.wikipedia.org/wiki/Sequoyah" TargetMode="External"/><Relationship Id="rId1" Type="http://schemas.openxmlformats.org/officeDocument/2006/relationships/slideLayout" Target="../slideLayouts/slideLayout7.xml"/><Relationship Id="rId4" Type="http://schemas.openxmlformats.org/officeDocument/2006/relationships/hyperlink" Target="http://www.cherokee.org/About-The-Nation/History/Biographies/Sequoyah"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www.cherokee.org/About-The-Nation/History/Biographies/Sequoyah" TargetMode="External"/><Relationship Id="rId2" Type="http://schemas.openxmlformats.org/officeDocument/2006/relationships/hyperlink" Target="http://nativenorthamericancherokeenationofsequoyah.com/"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32.png"/></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0.gif"/><Relationship Id="rId5" Type="http://schemas.openxmlformats.org/officeDocument/2006/relationships/image" Target="../media/image79.gif"/><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7.jpeg"/><Relationship Id="rId12" Type="http://schemas.openxmlformats.org/officeDocument/2006/relationships/image" Target="../media/image21.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image" Target="../media/image18.jpeg"/><Relationship Id="rId4" Type="http://schemas.openxmlformats.org/officeDocument/2006/relationships/image" Target="../media/image19.jpeg"/><Relationship Id="rId9" Type="http://schemas.openxmlformats.org/officeDocument/2006/relationships/image" Target="../media/image22.jpeg"/></Relationships>
</file>

<file path=ppt/slides/_rels/slide70.xml.rels><?xml version="1.0" encoding="UTF-8" standalone="yes"?>
<Relationships xmlns="http://schemas.openxmlformats.org/package/2006/relationships"><Relationship Id="rId3" Type="http://schemas.openxmlformats.org/officeDocument/2006/relationships/hyperlink" Target="http://www.okhistory.org/publications/enc/entry.php?entry=CI011" TargetMode="External"/><Relationship Id="rId2" Type="http://schemas.openxmlformats.org/officeDocument/2006/relationships/hyperlink" Target="https://en.wikipedia.org/wiki/Five_Civilized_Tribes"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hyperlink" Target="https://en.wikipedia.org/wiki/Opothleyahola" TargetMode="Externa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hyperlink" Target="https://ipjournal.wordpress.com/2009/12/16/the-indian-policy-of-abraham-lincoln/" TargetMode="Externa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75.xml.rels><?xml version="1.0" encoding="UTF-8" standalone="yes"?>
<Relationships xmlns="http://schemas.openxmlformats.org/package/2006/relationships"><Relationship Id="rId2" Type="http://schemas.openxmlformats.org/officeDocument/2006/relationships/hyperlink" Target="http://www.okhistory.org/publications/enc/entry.php?entry=CI011"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7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hyperlink" Target="https://tshaonline.org/sites/default/files/images/handbook/CC/cherokee_reservations.jpg" TargetMode="External"/><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4.png"/><Relationship Id="rId7" Type="http://schemas.openxmlformats.org/officeDocument/2006/relationships/image" Target="../media/image17.jpeg"/><Relationship Id="rId12" Type="http://schemas.openxmlformats.org/officeDocument/2006/relationships/image" Target="../media/image21.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image" Target="../media/image18.jpeg"/><Relationship Id="rId4" Type="http://schemas.openxmlformats.org/officeDocument/2006/relationships/image" Target="../media/image13.png"/><Relationship Id="rId9" Type="http://schemas.openxmlformats.org/officeDocument/2006/relationships/image" Target="../media/image22.jpeg"/></Relationships>
</file>

<file path=ppt/slides/_rels/slide80.xml.rels><?xml version="1.0" encoding="UTF-8" standalone="yes"?>
<Relationships xmlns="http://schemas.openxmlformats.org/package/2006/relationships"><Relationship Id="rId3" Type="http://schemas.openxmlformats.org/officeDocument/2006/relationships/hyperlink" Target="http://apushcanvas.pbworks.com/w/page/72810365/Oklahoma%20Territory%20on%20unoccupied%20lands%20in%20the%20Indian%20Territory" TargetMode="External"/><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hyperlink" Target="http://www.okhistory.org/publications/enc/entry.php?entry=RE001" TargetMode="Externa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hyperlink" Target="https://en.wikipedia.org/wiki/Reconstruction_Treaties" TargetMode="Externa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hyperlink" Target="https://en.wikipedia.org/wiki/Indian_Appropriations_Act" TargetMode="Externa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8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hyperlink" Target="https://en.wikipedia.org/wiki/Dawes_Act" TargetMode="Externa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hyperlink" Target="https://en.wikipedia.org/wiki/Curtis_Act_of_1898"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4.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0.xml.rels><?xml version="1.0" encoding="UTF-8" standalone="yes"?>
<Relationships xmlns="http://schemas.openxmlformats.org/package/2006/relationships"><Relationship Id="rId2" Type="http://schemas.openxmlformats.org/officeDocument/2006/relationships/hyperlink" Target="https://en.wikipedia.org/wiki/Burke_Act" TargetMode="Externa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93.xml.rels><?xml version="1.0" encoding="UTF-8" standalone="yes"?>
<Relationships xmlns="http://schemas.openxmlformats.org/package/2006/relationships"><Relationship Id="rId8" Type="http://schemas.openxmlformats.org/officeDocument/2006/relationships/hyperlink" Target="http://www.geocaching.com/seek/cache_details.aspx?guid=fc7c43ce-dd79-4bf7-b4b7-5ee2c24c14ca" TargetMode="External"/><Relationship Id="rId3" Type="http://schemas.openxmlformats.org/officeDocument/2006/relationships/hyperlink" Target="http://www.89erdays.com/" TargetMode="External"/><Relationship Id="rId7" Type="http://schemas.openxmlformats.org/officeDocument/2006/relationships/hyperlink" Target="http://www.okc.gov/landrun/index.html" TargetMode="External"/><Relationship Id="rId2" Type="http://schemas.openxmlformats.org/officeDocument/2006/relationships/hyperlink" Target="https://culturequarks.wordpress.com/2012/04/22/the-1889-land-rush/" TargetMode="External"/><Relationship Id="rId1" Type="http://schemas.openxmlformats.org/officeDocument/2006/relationships/slideLayout" Target="../slideLayouts/slideLayout7.xml"/><Relationship Id="rId6" Type="http://schemas.openxmlformats.org/officeDocument/2006/relationships/hyperlink" Target="http://newsok.com/wagons-roll-toward-norman-in-annual-land-run-ride/article/3666395" TargetMode="External"/><Relationship Id="rId5" Type="http://schemas.openxmlformats.org/officeDocument/2006/relationships/hyperlink" Target="http://www.choctawfestival.org/Landrun.html" TargetMode="External"/><Relationship Id="rId4" Type="http://schemas.openxmlformats.org/officeDocument/2006/relationships/hyperlink" Target="http://www.norman89.com/" TargetMode="External"/><Relationship Id="rId9" Type="http://schemas.openxmlformats.org/officeDocument/2006/relationships/hyperlink" Target="http://www.oudaily.com/news/2012/apr/19/editorial-parade-honor-land-run-settlers-and-genoc/" TargetMode="External"/></Relationships>
</file>

<file path=ppt/slides/_rels/slide94.xml.rels><?xml version="1.0" encoding="UTF-8" standalone="yes"?>
<Relationships xmlns="http://schemas.openxmlformats.org/package/2006/relationships"><Relationship Id="rId2" Type="http://schemas.openxmlformats.org/officeDocument/2006/relationships/hyperlink" Target="https://en.wikipedia.org/wiki/History_of_Oklahoma" TargetMode="Externa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96.xml.rels><?xml version="1.0" encoding="UTF-8" standalone="yes"?>
<Relationships xmlns="http://schemas.openxmlformats.org/package/2006/relationships"><Relationship Id="rId2" Type="http://schemas.openxmlformats.org/officeDocument/2006/relationships/hyperlink" Target="https://uhoklahoma.wikispaces.com/Statehood" TargetMode="Externa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94.gi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gif"/><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99.xml.rels><?xml version="1.0" encoding="UTF-8" standalone="yes"?>
<Relationships xmlns="http://schemas.openxmlformats.org/package/2006/relationships"><Relationship Id="rId2" Type="http://schemas.openxmlformats.org/officeDocument/2006/relationships/hyperlink" Target="https://en.wikipedia.org/wiki/History_of_Oklahoma"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8" descr="Image result for santa fe trail"/>
          <p:cNvPicPr>
            <a:picLocks noChangeAspect="1" noChangeArrowheads="1"/>
          </p:cNvPicPr>
          <p:nvPr/>
        </p:nvPicPr>
        <p:blipFill>
          <a:blip r:embed="rId4" cstate="print"/>
          <a:srcRect l="7734" t="14967" r="7333" b="15588"/>
          <a:stretch>
            <a:fillRect/>
          </a:stretch>
        </p:blipFill>
        <p:spPr bwMode="auto">
          <a:xfrm>
            <a:off x="0" y="0"/>
            <a:ext cx="9144000" cy="6858000"/>
          </a:xfrm>
          <a:prstGeom prst="rect">
            <a:avLst/>
          </a:prstGeom>
          <a:noFill/>
        </p:spPr>
      </p:pic>
      <p:sp>
        <p:nvSpPr>
          <p:cNvPr id="12" name="Rectangle 3"/>
          <p:cNvSpPr>
            <a:spLocks noChangeArrowheads="1"/>
          </p:cNvSpPr>
          <p:nvPr/>
        </p:nvSpPr>
        <p:spPr bwMode="auto">
          <a:xfrm>
            <a:off x="0" y="0"/>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South</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west </a:t>
            </a: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Journeys . . . . </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a:t>
            </a:r>
            <a:endPar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endParaRPr>
          </a:p>
        </p:txBody>
      </p:sp>
      <p:pic>
        <p:nvPicPr>
          <p:cNvPr id="8" name="07 Where The West Begins.mp3">
            <a:hlinkClick r:id="" action="ppaction://media"/>
          </p:cNvPr>
          <p:cNvPicPr>
            <a:picLocks noRot="1" noChangeAspect="1"/>
          </p:cNvPicPr>
          <p:nvPr>
            <a:audioFile r:link="rId1"/>
          </p:nvPr>
        </p:nvPicPr>
        <p:blipFill>
          <a:blip r:embed="rId5" cstate="print"/>
          <a:stretch>
            <a:fillRect/>
          </a:stretch>
        </p:blipFill>
        <p:spPr>
          <a:xfrm>
            <a:off x="9372600" y="6324600"/>
            <a:ext cx="244475" cy="244475"/>
          </a:xfrm>
          <a:prstGeom prst="rect">
            <a:avLst/>
          </a:prstGeom>
        </p:spPr>
      </p:pic>
      <p:pic>
        <p:nvPicPr>
          <p:cNvPr id="5" name="Picture 2" descr="Image result for prairie  paintings"/>
          <p:cNvPicPr>
            <a:picLocks noChangeAspect="1" noChangeArrowheads="1"/>
          </p:cNvPicPr>
          <p:nvPr/>
        </p:nvPicPr>
        <p:blipFill>
          <a:blip r:embed="rId6" cstate="print"/>
          <a:srcRect l="7533" b="14652"/>
          <a:stretch>
            <a:fillRect/>
          </a:stretch>
        </p:blipFill>
        <p:spPr bwMode="auto">
          <a:xfrm>
            <a:off x="0" y="0"/>
            <a:ext cx="9144000" cy="6858001"/>
          </a:xfrm>
          <a:prstGeom prst="rect">
            <a:avLst/>
          </a:prstGeom>
          <a:noFill/>
        </p:spPr>
      </p:pic>
      <p:pic>
        <p:nvPicPr>
          <p:cNvPr id="6" name="Picture 2" descr="Image result for painting of coyote"/>
          <p:cNvPicPr>
            <a:picLocks noChangeAspect="1" noChangeArrowheads="1"/>
          </p:cNvPicPr>
          <p:nvPr/>
        </p:nvPicPr>
        <p:blipFill>
          <a:blip r:embed="rId7" cstate="print"/>
          <a:srcRect l="6667" t="5756" r="18667" b="5355"/>
          <a:stretch>
            <a:fillRect/>
          </a:stretch>
        </p:blipFill>
        <p:spPr bwMode="auto">
          <a:xfrm>
            <a:off x="-2697296" y="-633413"/>
            <a:ext cx="12679496" cy="9396413"/>
          </a:xfrm>
          <a:prstGeom prst="rect">
            <a:avLst/>
          </a:prstGeom>
          <a:noFill/>
        </p:spPr>
      </p:pic>
      <p:pic>
        <p:nvPicPr>
          <p:cNvPr id="7" name="Picture 2" descr="Image result for western  paintings"/>
          <p:cNvPicPr>
            <a:picLocks noChangeAspect="1" noChangeArrowheads="1"/>
          </p:cNvPicPr>
          <p:nvPr/>
        </p:nvPicPr>
        <p:blipFill>
          <a:blip r:embed="rId8" cstate="print"/>
          <a:srcRect/>
          <a:stretch>
            <a:fillRect/>
          </a:stretch>
        </p:blipFill>
        <p:spPr bwMode="auto">
          <a:xfrm>
            <a:off x="-2895600" y="-1676400"/>
            <a:ext cx="14173200" cy="10058400"/>
          </a:xfrm>
          <a:prstGeom prst="rect">
            <a:avLst/>
          </a:prstGeom>
          <a:noFill/>
        </p:spPr>
      </p:pic>
      <p:pic>
        <p:nvPicPr>
          <p:cNvPr id="9" name="Picture 2" descr="Related image"/>
          <p:cNvPicPr>
            <a:picLocks noChangeAspect="1" noChangeArrowheads="1"/>
          </p:cNvPicPr>
          <p:nvPr/>
        </p:nvPicPr>
        <p:blipFill>
          <a:blip r:embed="rId9" cstate="print"/>
          <a:srcRect/>
          <a:stretch>
            <a:fillRect/>
          </a:stretch>
        </p:blipFill>
        <p:spPr bwMode="auto">
          <a:xfrm>
            <a:off x="0" y="-54864"/>
            <a:ext cx="10972800" cy="6912864"/>
          </a:xfrm>
          <a:prstGeom prst="rect">
            <a:avLst/>
          </a:prstGeom>
          <a:noFill/>
        </p:spPr>
      </p:pic>
      <p:pic>
        <p:nvPicPr>
          <p:cNvPr id="11" name="Picture 2" descr="Image result for western  paintings"/>
          <p:cNvPicPr>
            <a:picLocks noChangeAspect="1" noChangeArrowheads="1"/>
          </p:cNvPicPr>
          <p:nvPr/>
        </p:nvPicPr>
        <p:blipFill>
          <a:blip r:embed="rId10" cstate="print"/>
          <a:srcRect l="26851" b="12222"/>
          <a:stretch>
            <a:fillRect/>
          </a:stretch>
        </p:blipFill>
        <p:spPr bwMode="auto">
          <a:xfrm>
            <a:off x="0" y="0"/>
            <a:ext cx="9499600" cy="7124700"/>
          </a:xfrm>
          <a:prstGeom prst="rect">
            <a:avLst/>
          </a:prstGeom>
          <a:noFill/>
        </p:spPr>
      </p:pic>
      <p:pic>
        <p:nvPicPr>
          <p:cNvPr id="13" name="Picture 2" descr="Related image"/>
          <p:cNvPicPr>
            <a:picLocks noChangeAspect="1" noChangeArrowheads="1"/>
          </p:cNvPicPr>
          <p:nvPr/>
        </p:nvPicPr>
        <p:blipFill>
          <a:blip r:embed="rId11" cstate="print"/>
          <a:srcRect b="1941"/>
          <a:stretch>
            <a:fillRect/>
          </a:stretch>
        </p:blipFill>
        <p:spPr bwMode="auto">
          <a:xfrm>
            <a:off x="0" y="-57365"/>
            <a:ext cx="14846808" cy="6915365"/>
          </a:xfrm>
          <a:prstGeom prst="rect">
            <a:avLst/>
          </a:prstGeom>
          <a:noFill/>
        </p:spPr>
      </p:pic>
      <p:pic>
        <p:nvPicPr>
          <p:cNvPr id="14" name="Picture 1"/>
          <p:cNvPicPr>
            <a:picLocks noChangeAspect="1" noChangeArrowheads="1"/>
          </p:cNvPicPr>
          <p:nvPr/>
        </p:nvPicPr>
        <p:blipFill>
          <a:blip r:embed="rId12" cstate="print"/>
          <a:srcRect/>
          <a:stretch>
            <a:fillRect/>
          </a:stretch>
        </p:blipFill>
        <p:spPr bwMode="auto">
          <a:xfrm>
            <a:off x="-5105400" y="-1828800"/>
            <a:ext cx="14249400" cy="10692609"/>
          </a:xfrm>
          <a:prstGeom prst="rect">
            <a:avLst/>
          </a:prstGeom>
          <a:noFill/>
          <a:ln w="9525">
            <a:noFill/>
            <a:miter lim="800000"/>
            <a:headEnd/>
            <a:tailEnd/>
          </a:ln>
          <a:effectLst/>
        </p:spPr>
      </p:pic>
      <p:pic>
        <p:nvPicPr>
          <p:cNvPr id="15" name="Picture 2" descr="Image result for painting of coyote"/>
          <p:cNvPicPr>
            <a:picLocks noChangeAspect="1" noChangeArrowheads="1"/>
          </p:cNvPicPr>
          <p:nvPr/>
        </p:nvPicPr>
        <p:blipFill>
          <a:blip r:embed="rId13" cstate="print"/>
          <a:srcRect/>
          <a:stretch>
            <a:fillRect/>
          </a:stretch>
        </p:blipFill>
        <p:spPr bwMode="auto">
          <a:xfrm>
            <a:off x="-25400" y="0"/>
            <a:ext cx="9245600" cy="6934200"/>
          </a:xfrm>
          <a:prstGeom prst="rect">
            <a:avLst/>
          </a:prstGeom>
          <a:noFill/>
        </p:spPr>
      </p:pic>
      <p:pic>
        <p:nvPicPr>
          <p:cNvPr id="18" name="07 Where The West Begins.mp3">
            <a:hlinkClick r:id="" action="ppaction://media"/>
          </p:cNvPr>
          <p:cNvPicPr>
            <a:picLocks noRot="1" noChangeAspect="1"/>
          </p:cNvPicPr>
          <p:nvPr>
            <a:audioFile r:link="rId2"/>
          </p:nvPr>
        </p:nvPicPr>
        <p:blipFill>
          <a:blip r:embed="rId14" cstate="print"/>
          <a:stretch>
            <a:fillRect/>
          </a:stretch>
        </p:blipFill>
        <p:spPr>
          <a:xfrm>
            <a:off x="11811000" y="7391400"/>
            <a:ext cx="244475" cy="2444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0"/>
                                        <p:tgtEl>
                                          <p:spTgt spid="12"/>
                                        </p:tgtEl>
                                      </p:cBhvr>
                                    </p:animEffect>
                                    <p:set>
                                      <p:cBhvr>
                                        <p:cTn id="7" dur="1" fill="hold">
                                          <p:stCondLst>
                                            <p:cond delay="4999"/>
                                          </p:stCondLst>
                                        </p:cTn>
                                        <p:tgtEl>
                                          <p:spTgt spid="12"/>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3176" fill="hold"/>
                                        <p:tgtEl>
                                          <p:spTgt spid="18"/>
                                        </p:tgtEl>
                                      </p:cBhvr>
                                    </p:cmd>
                                  </p:childTnLst>
                                </p:cTn>
                              </p:par>
                              <p:par>
                                <p:cTn id="10" presetID="6" presetClass="emph" presetSubtype="0" accel="50000" decel="50000" fill="hold" nodeType="withEffect">
                                  <p:stCondLst>
                                    <p:cond delay="500"/>
                                  </p:stCondLst>
                                  <p:childTnLst>
                                    <p:animScale>
                                      <p:cBhvr>
                                        <p:cTn id="11" dur="13500" fill="hold"/>
                                        <p:tgtEl>
                                          <p:spTgt spid="14344"/>
                                        </p:tgtEl>
                                      </p:cBhvr>
                                      <p:by x="150000" y="150000"/>
                                    </p:animScale>
                                  </p:childTnLst>
                                </p:cTn>
                              </p:par>
                              <p:par>
                                <p:cTn id="12" presetID="35" presetClass="path" presetSubtype="0" accel="50000" decel="50000" fill="hold" nodeType="withEffect">
                                  <p:stCondLst>
                                    <p:cond delay="500"/>
                                  </p:stCondLst>
                                  <p:childTnLst>
                                    <p:animMotion origin="layout" path="M 0 -1.96532E-6 L -0.23333 -0.08878 " pathEditMode="relative" rAng="0" ptsTypes="AA">
                                      <p:cBhvr>
                                        <p:cTn id="13" dur="13500" fill="hold"/>
                                        <p:tgtEl>
                                          <p:spTgt spid="14344"/>
                                        </p:tgtEl>
                                        <p:attrNameLst>
                                          <p:attrName>ppt_x</p:attrName>
                                          <p:attrName>ppt_y</p:attrName>
                                        </p:attrNameLst>
                                      </p:cBhvr>
                                      <p:rCtr x="-117" y="-44"/>
                                    </p:animMotion>
                                  </p:childTnLst>
                                </p:cTn>
                              </p:par>
                              <p:par>
                                <p:cTn id="14" presetID="10" presetClass="entr" presetSubtype="0" fill="hold" nodeType="withEffect">
                                  <p:stCondLst>
                                    <p:cond delay="14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par>
                                <p:cTn id="17" presetID="6" presetClass="emph" presetSubtype="0" accel="50000" decel="50000" fill="hold" nodeType="withEffect">
                                  <p:stCondLst>
                                    <p:cond delay="14000"/>
                                  </p:stCondLst>
                                  <p:childTnLst>
                                    <p:animScale>
                                      <p:cBhvr>
                                        <p:cTn id="18" dur="14000" fill="hold"/>
                                        <p:tgtEl>
                                          <p:spTgt spid="5"/>
                                        </p:tgtEl>
                                      </p:cBhvr>
                                      <p:by x="150000" y="150000"/>
                                    </p:animScale>
                                  </p:childTnLst>
                                </p:cTn>
                              </p:par>
                              <p:par>
                                <p:cTn id="19" presetID="10" presetClass="exit" presetSubtype="0" fill="hold" nodeType="withEffect">
                                  <p:stCondLst>
                                    <p:cond delay="16000"/>
                                  </p:stCondLst>
                                  <p:childTnLst>
                                    <p:animEffect transition="out" filter="fade">
                                      <p:cBhvr>
                                        <p:cTn id="20" dur="2000"/>
                                        <p:tgtEl>
                                          <p:spTgt spid="14344"/>
                                        </p:tgtEl>
                                      </p:cBhvr>
                                    </p:animEffect>
                                    <p:set>
                                      <p:cBhvr>
                                        <p:cTn id="21" dur="1" fill="hold">
                                          <p:stCondLst>
                                            <p:cond delay="1999"/>
                                          </p:stCondLst>
                                        </p:cTn>
                                        <p:tgtEl>
                                          <p:spTgt spid="14344"/>
                                        </p:tgtEl>
                                        <p:attrNameLst>
                                          <p:attrName>style.visibility</p:attrName>
                                        </p:attrNameLst>
                                      </p:cBhvr>
                                      <p:to>
                                        <p:strVal val="hidden"/>
                                      </p:to>
                                    </p:set>
                                  </p:childTnLst>
                                </p:cTn>
                              </p:par>
                              <p:par>
                                <p:cTn id="22" presetID="10" presetClass="entr" presetSubtype="0" fill="hold" nodeType="withEffect">
                                  <p:stCondLst>
                                    <p:cond delay="280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000"/>
                                        <p:tgtEl>
                                          <p:spTgt spid="6"/>
                                        </p:tgtEl>
                                      </p:cBhvr>
                                    </p:animEffect>
                                  </p:childTnLst>
                                </p:cTn>
                              </p:par>
                              <p:par>
                                <p:cTn id="25" presetID="6" presetClass="emph" presetSubtype="0" fill="hold" nodeType="withEffect">
                                  <p:stCondLst>
                                    <p:cond delay="28000"/>
                                  </p:stCondLst>
                                  <p:childTnLst>
                                    <p:animScale>
                                      <p:cBhvr>
                                        <p:cTn id="26" dur="14000" fill="hold"/>
                                        <p:tgtEl>
                                          <p:spTgt spid="6"/>
                                        </p:tgtEl>
                                      </p:cBhvr>
                                      <p:by x="75000" y="75000"/>
                                    </p:animScale>
                                  </p:childTnLst>
                                </p:cTn>
                              </p:par>
                              <p:par>
                                <p:cTn id="27" presetID="64" presetClass="path" presetSubtype="0" accel="50000" decel="50000" fill="hold" nodeType="withEffect">
                                  <p:stCondLst>
                                    <p:cond delay="28000"/>
                                  </p:stCondLst>
                                  <p:childTnLst>
                                    <p:animMotion origin="layout" path="M 5.55112E-17 4.07407E-6 L 0.08177 -0.10718 " pathEditMode="relative" rAng="0" ptsTypes="AA">
                                      <p:cBhvr>
                                        <p:cTn id="28" dur="14000" fill="hold"/>
                                        <p:tgtEl>
                                          <p:spTgt spid="6"/>
                                        </p:tgtEl>
                                        <p:attrNameLst>
                                          <p:attrName>ppt_x</p:attrName>
                                          <p:attrName>ppt_y</p:attrName>
                                        </p:attrNameLst>
                                      </p:cBhvr>
                                      <p:rCtr x="41" y="-54"/>
                                    </p:animMotion>
                                  </p:childTnLst>
                                </p:cTn>
                              </p:par>
                              <p:par>
                                <p:cTn id="29" presetID="10" presetClass="exit" presetSubtype="0" fill="hold" nodeType="withEffect">
                                  <p:stCondLst>
                                    <p:cond delay="30000"/>
                                  </p:stCondLst>
                                  <p:childTnLst>
                                    <p:animEffect transition="out" filter="fade">
                                      <p:cBhvr>
                                        <p:cTn id="30" dur="2000"/>
                                        <p:tgtEl>
                                          <p:spTgt spid="5"/>
                                        </p:tgtEl>
                                      </p:cBhvr>
                                    </p:animEffect>
                                    <p:set>
                                      <p:cBhvr>
                                        <p:cTn id="31" dur="1" fill="hold">
                                          <p:stCondLst>
                                            <p:cond delay="1999"/>
                                          </p:stCondLst>
                                        </p:cTn>
                                        <p:tgtEl>
                                          <p:spTgt spid="5"/>
                                        </p:tgtEl>
                                        <p:attrNameLst>
                                          <p:attrName>style.visibility</p:attrName>
                                        </p:attrNameLst>
                                      </p:cBhvr>
                                      <p:to>
                                        <p:strVal val="hidden"/>
                                      </p:to>
                                    </p:set>
                                  </p:childTnLst>
                                </p:cTn>
                              </p:par>
                              <p:par>
                                <p:cTn id="32" presetID="10" presetClass="entr" presetSubtype="0" fill="hold" nodeType="withEffect">
                                  <p:stCondLst>
                                    <p:cond delay="4200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2000"/>
                                        <p:tgtEl>
                                          <p:spTgt spid="7"/>
                                        </p:tgtEl>
                                      </p:cBhvr>
                                    </p:animEffect>
                                  </p:childTnLst>
                                </p:cTn>
                              </p:par>
                              <p:par>
                                <p:cTn id="35" presetID="6" presetClass="emph" presetSubtype="0" fill="hold" nodeType="withEffect">
                                  <p:stCondLst>
                                    <p:cond delay="42000"/>
                                  </p:stCondLst>
                                  <p:childTnLst>
                                    <p:animScale>
                                      <p:cBhvr>
                                        <p:cTn id="36" dur="21000" fill="hold"/>
                                        <p:tgtEl>
                                          <p:spTgt spid="7"/>
                                        </p:tgtEl>
                                      </p:cBhvr>
                                      <p:by x="70000" y="70000"/>
                                    </p:animScale>
                                  </p:childTnLst>
                                </p:cTn>
                              </p:par>
                              <p:par>
                                <p:cTn id="37" presetID="10" presetClass="exit" presetSubtype="0" fill="hold" nodeType="withEffect">
                                  <p:stCondLst>
                                    <p:cond delay="44000"/>
                                  </p:stCondLst>
                                  <p:childTnLst>
                                    <p:animEffect transition="out" filter="fade">
                                      <p:cBhvr>
                                        <p:cTn id="38" dur="2000"/>
                                        <p:tgtEl>
                                          <p:spTgt spid="6"/>
                                        </p:tgtEl>
                                      </p:cBhvr>
                                    </p:animEffect>
                                    <p:set>
                                      <p:cBhvr>
                                        <p:cTn id="39" dur="1" fill="hold">
                                          <p:stCondLst>
                                            <p:cond delay="1999"/>
                                          </p:stCondLst>
                                        </p:cTn>
                                        <p:tgtEl>
                                          <p:spTgt spid="6"/>
                                        </p:tgtEl>
                                        <p:attrNameLst>
                                          <p:attrName>style.visibility</p:attrName>
                                        </p:attrNameLst>
                                      </p:cBhvr>
                                      <p:to>
                                        <p:strVal val="hidden"/>
                                      </p:to>
                                    </p:set>
                                  </p:childTnLst>
                                </p:cTn>
                              </p:par>
                              <p:par>
                                <p:cTn id="40" presetID="10" presetClass="entr" presetSubtype="0" fill="hold" nodeType="withEffect">
                                  <p:stCondLst>
                                    <p:cond delay="6300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000"/>
                                        <p:tgtEl>
                                          <p:spTgt spid="9"/>
                                        </p:tgtEl>
                                      </p:cBhvr>
                                    </p:animEffect>
                                  </p:childTnLst>
                                </p:cTn>
                              </p:par>
                              <p:par>
                                <p:cTn id="43" presetID="35" presetClass="path" presetSubtype="0" accel="50000" decel="50000" fill="hold" nodeType="withEffect">
                                  <p:stCondLst>
                                    <p:cond delay="63000"/>
                                  </p:stCondLst>
                                  <p:childTnLst>
                                    <p:animMotion origin="layout" path="M -3.33333E-6 -2.22222E-6 L -0.16666 0.01528 " pathEditMode="relative" rAng="0" ptsTypes="AA">
                                      <p:cBhvr>
                                        <p:cTn id="44" dur="7500" fill="hold"/>
                                        <p:tgtEl>
                                          <p:spTgt spid="9"/>
                                        </p:tgtEl>
                                        <p:attrNameLst>
                                          <p:attrName>ppt_x</p:attrName>
                                          <p:attrName>ppt_y</p:attrName>
                                        </p:attrNameLst>
                                      </p:cBhvr>
                                      <p:rCtr x="-83" y="8"/>
                                    </p:animMotion>
                                  </p:childTnLst>
                                </p:cTn>
                              </p:par>
                              <p:par>
                                <p:cTn id="45" presetID="6" presetClass="emph" presetSubtype="0" accel="50000" decel="50000" fill="hold" nodeType="withEffect">
                                  <p:stCondLst>
                                    <p:cond delay="70000"/>
                                  </p:stCondLst>
                                  <p:childTnLst>
                                    <p:animScale>
                                      <p:cBhvr>
                                        <p:cTn id="46" dur="24000" fill="hold"/>
                                        <p:tgtEl>
                                          <p:spTgt spid="9"/>
                                        </p:tgtEl>
                                      </p:cBhvr>
                                      <p:by x="150000" y="150000"/>
                                    </p:animScale>
                                  </p:childTnLst>
                                </p:cTn>
                              </p:par>
                              <p:par>
                                <p:cTn id="47" presetID="35" presetClass="path" presetSubtype="0" accel="50000" decel="50000" fill="hold" nodeType="withEffect">
                                  <p:stCondLst>
                                    <p:cond delay="70000"/>
                                  </p:stCondLst>
                                  <p:childTnLst>
                                    <p:animMotion origin="layout" path="M -0.16667 0.01528 L -0.40834 -0.11805 " pathEditMode="relative" rAng="0" ptsTypes="AA">
                                      <p:cBhvr>
                                        <p:cTn id="48" dur="24000" fill="hold"/>
                                        <p:tgtEl>
                                          <p:spTgt spid="9"/>
                                        </p:tgtEl>
                                        <p:attrNameLst>
                                          <p:attrName>ppt_x</p:attrName>
                                          <p:attrName>ppt_y</p:attrName>
                                        </p:attrNameLst>
                                      </p:cBhvr>
                                      <p:rCtr x="-121" y="-67"/>
                                    </p:animMotion>
                                  </p:childTnLst>
                                </p:cTn>
                              </p:par>
                              <p:par>
                                <p:cTn id="49" presetID="10" presetClass="exit" presetSubtype="0" fill="hold" nodeType="withEffect">
                                  <p:stCondLst>
                                    <p:cond delay="65000"/>
                                  </p:stCondLst>
                                  <p:childTnLst>
                                    <p:animEffect transition="out" filter="fade">
                                      <p:cBhvr>
                                        <p:cTn id="50" dur="2000"/>
                                        <p:tgtEl>
                                          <p:spTgt spid="7"/>
                                        </p:tgtEl>
                                      </p:cBhvr>
                                    </p:animEffect>
                                    <p:set>
                                      <p:cBhvr>
                                        <p:cTn id="51" dur="1" fill="hold">
                                          <p:stCondLst>
                                            <p:cond delay="1999"/>
                                          </p:stCondLst>
                                        </p:cTn>
                                        <p:tgtEl>
                                          <p:spTgt spid="7"/>
                                        </p:tgtEl>
                                        <p:attrNameLst>
                                          <p:attrName>style.visibility</p:attrName>
                                        </p:attrNameLst>
                                      </p:cBhvr>
                                      <p:to>
                                        <p:strVal val="hidden"/>
                                      </p:to>
                                    </p:set>
                                  </p:childTnLst>
                                </p:cTn>
                              </p:par>
                              <p:par>
                                <p:cTn id="52" presetID="10" presetClass="entr" presetSubtype="0" fill="hold" nodeType="withEffect">
                                  <p:stCondLst>
                                    <p:cond delay="9200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2000"/>
                                        <p:tgtEl>
                                          <p:spTgt spid="11"/>
                                        </p:tgtEl>
                                      </p:cBhvr>
                                    </p:animEffect>
                                  </p:childTnLst>
                                </p:cTn>
                              </p:par>
                              <p:par>
                                <p:cTn id="55" presetID="6" presetClass="emph" presetSubtype="0" accel="50000" decel="50000" fill="hold" nodeType="withEffect">
                                  <p:stCondLst>
                                    <p:cond delay="92000"/>
                                  </p:stCondLst>
                                  <p:childTnLst>
                                    <p:animScale>
                                      <p:cBhvr>
                                        <p:cTn id="56" dur="29000" fill="hold"/>
                                        <p:tgtEl>
                                          <p:spTgt spid="11"/>
                                        </p:tgtEl>
                                      </p:cBhvr>
                                      <p:by x="160000" y="160000"/>
                                    </p:animScale>
                                  </p:childTnLst>
                                </p:cTn>
                              </p:par>
                              <p:par>
                                <p:cTn id="57" presetID="63" presetClass="path" presetSubtype="0" accel="50000" decel="50000" fill="hold" nodeType="withEffect">
                                  <p:stCondLst>
                                    <p:cond delay="92000"/>
                                  </p:stCondLst>
                                  <p:childTnLst>
                                    <p:animMotion origin="layout" path="M 0 0 L -0.29167 -0.05556 " pathEditMode="relative" rAng="0" ptsTypes="AA">
                                      <p:cBhvr>
                                        <p:cTn id="58" dur="29000" fill="hold"/>
                                        <p:tgtEl>
                                          <p:spTgt spid="11"/>
                                        </p:tgtEl>
                                        <p:attrNameLst>
                                          <p:attrName>ppt_x</p:attrName>
                                          <p:attrName>ppt_y</p:attrName>
                                        </p:attrNameLst>
                                      </p:cBhvr>
                                      <p:rCtr x="-146" y="-28"/>
                                    </p:animMotion>
                                  </p:childTnLst>
                                </p:cTn>
                              </p:par>
                              <p:par>
                                <p:cTn id="59" presetID="10" presetClass="exit" presetSubtype="0" fill="hold" nodeType="withEffect">
                                  <p:stCondLst>
                                    <p:cond delay="94000"/>
                                  </p:stCondLst>
                                  <p:childTnLst>
                                    <p:animEffect transition="out" filter="fade">
                                      <p:cBhvr>
                                        <p:cTn id="60" dur="2000"/>
                                        <p:tgtEl>
                                          <p:spTgt spid="9"/>
                                        </p:tgtEl>
                                      </p:cBhvr>
                                    </p:animEffect>
                                    <p:set>
                                      <p:cBhvr>
                                        <p:cTn id="61" dur="1" fill="hold">
                                          <p:stCondLst>
                                            <p:cond delay="1999"/>
                                          </p:stCondLst>
                                        </p:cTn>
                                        <p:tgtEl>
                                          <p:spTgt spid="9"/>
                                        </p:tgtEl>
                                        <p:attrNameLst>
                                          <p:attrName>style.visibility</p:attrName>
                                        </p:attrNameLst>
                                      </p:cBhvr>
                                      <p:to>
                                        <p:strVal val="hidden"/>
                                      </p:to>
                                    </p:set>
                                  </p:childTnLst>
                                </p:cTn>
                              </p:par>
                              <p:par>
                                <p:cTn id="62" presetID="10" presetClass="entr" presetSubtype="0" fill="hold" nodeType="withEffect">
                                  <p:stCondLst>
                                    <p:cond delay="12000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2000"/>
                                        <p:tgtEl>
                                          <p:spTgt spid="13"/>
                                        </p:tgtEl>
                                      </p:cBhvr>
                                    </p:animEffect>
                                  </p:childTnLst>
                                </p:cTn>
                              </p:par>
                              <p:par>
                                <p:cTn id="65" presetID="35" presetClass="path" presetSubtype="0" accel="50000" decel="50000" fill="hold" nodeType="withEffect">
                                  <p:stCondLst>
                                    <p:cond delay="120000"/>
                                  </p:stCondLst>
                                  <p:childTnLst>
                                    <p:animMotion origin="layout" path="M 4.44444E-6 -3.33333E-6 L -0.81181 0.08195 " pathEditMode="relative" rAng="0" ptsTypes="AA">
                                      <p:cBhvr>
                                        <p:cTn id="66" dur="29000" fill="hold"/>
                                        <p:tgtEl>
                                          <p:spTgt spid="13"/>
                                        </p:tgtEl>
                                        <p:attrNameLst>
                                          <p:attrName>ppt_x</p:attrName>
                                          <p:attrName>ppt_y</p:attrName>
                                        </p:attrNameLst>
                                      </p:cBhvr>
                                      <p:rCtr x="-406" y="41"/>
                                    </p:animMotion>
                                  </p:childTnLst>
                                </p:cTn>
                              </p:par>
                              <p:par>
                                <p:cTn id="67" presetID="6" presetClass="emph" presetSubtype="0" accel="50000" decel="50000" fill="hold" nodeType="withEffect">
                                  <p:stCondLst>
                                    <p:cond delay="120000"/>
                                  </p:stCondLst>
                                  <p:childTnLst>
                                    <p:animScale>
                                      <p:cBhvr>
                                        <p:cTn id="68" dur="29000" fill="hold"/>
                                        <p:tgtEl>
                                          <p:spTgt spid="13"/>
                                        </p:tgtEl>
                                      </p:cBhvr>
                                      <p:by x="130000" y="130000"/>
                                    </p:animScale>
                                  </p:childTnLst>
                                </p:cTn>
                              </p:par>
                              <p:par>
                                <p:cTn id="69" presetID="10" presetClass="exit" presetSubtype="0" fill="hold" nodeType="withEffect">
                                  <p:stCondLst>
                                    <p:cond delay="122000"/>
                                  </p:stCondLst>
                                  <p:childTnLst>
                                    <p:animEffect transition="out" filter="fade">
                                      <p:cBhvr>
                                        <p:cTn id="70" dur="2000"/>
                                        <p:tgtEl>
                                          <p:spTgt spid="11"/>
                                        </p:tgtEl>
                                      </p:cBhvr>
                                    </p:animEffect>
                                    <p:set>
                                      <p:cBhvr>
                                        <p:cTn id="71" dur="1" fill="hold">
                                          <p:stCondLst>
                                            <p:cond delay="1999"/>
                                          </p:stCondLst>
                                        </p:cTn>
                                        <p:tgtEl>
                                          <p:spTgt spid="11"/>
                                        </p:tgtEl>
                                        <p:attrNameLst>
                                          <p:attrName>style.visibility</p:attrName>
                                        </p:attrNameLst>
                                      </p:cBhvr>
                                      <p:to>
                                        <p:strVal val="hidden"/>
                                      </p:to>
                                    </p:set>
                                  </p:childTnLst>
                                </p:cTn>
                              </p:par>
                              <p:par>
                                <p:cTn id="72" presetID="10" presetClass="entr" presetSubtype="0" fill="hold" nodeType="withEffect">
                                  <p:stCondLst>
                                    <p:cond delay="14800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2000"/>
                                        <p:tgtEl>
                                          <p:spTgt spid="14"/>
                                        </p:tgtEl>
                                      </p:cBhvr>
                                    </p:animEffect>
                                  </p:childTnLst>
                                </p:cTn>
                              </p:par>
                              <p:par>
                                <p:cTn id="75" presetID="6" presetClass="emph" presetSubtype="0" accel="50000" decel="50000" fill="hold" nodeType="withEffect">
                                  <p:stCondLst>
                                    <p:cond delay="148000"/>
                                  </p:stCondLst>
                                  <p:childTnLst>
                                    <p:animScale>
                                      <p:cBhvr>
                                        <p:cTn id="76" dur="12000" fill="hold"/>
                                        <p:tgtEl>
                                          <p:spTgt spid="14"/>
                                        </p:tgtEl>
                                      </p:cBhvr>
                                      <p:by x="70000" y="70000"/>
                                    </p:animScale>
                                  </p:childTnLst>
                                </p:cTn>
                              </p:par>
                              <p:par>
                                <p:cTn id="77" presetID="63" presetClass="path" presetSubtype="0" accel="50000" decel="50000" fill="hold" nodeType="withEffect">
                                  <p:stCondLst>
                                    <p:cond delay="148000"/>
                                  </p:stCondLst>
                                  <p:childTnLst>
                                    <p:animMotion origin="layout" path="M -3.33333E-6 -2.27116E-6 L 0.27917 -0.04611 " pathEditMode="relative" rAng="0" ptsTypes="AA">
                                      <p:cBhvr>
                                        <p:cTn id="78" dur="12000" fill="hold"/>
                                        <p:tgtEl>
                                          <p:spTgt spid="14"/>
                                        </p:tgtEl>
                                        <p:attrNameLst>
                                          <p:attrName>ppt_x</p:attrName>
                                          <p:attrName>ppt_y</p:attrName>
                                        </p:attrNameLst>
                                      </p:cBhvr>
                                      <p:rCtr x="140" y="-23"/>
                                    </p:animMotion>
                                  </p:childTnLst>
                                </p:cTn>
                              </p:par>
                              <p:par>
                                <p:cTn id="79" presetID="10" presetClass="exit" presetSubtype="0" fill="hold" nodeType="withEffect">
                                  <p:stCondLst>
                                    <p:cond delay="150000"/>
                                  </p:stCondLst>
                                  <p:childTnLst>
                                    <p:animEffect transition="out" filter="fade">
                                      <p:cBhvr>
                                        <p:cTn id="80" dur="2000"/>
                                        <p:tgtEl>
                                          <p:spTgt spid="13"/>
                                        </p:tgtEl>
                                      </p:cBhvr>
                                    </p:animEffect>
                                    <p:set>
                                      <p:cBhvr>
                                        <p:cTn id="81" dur="1" fill="hold">
                                          <p:stCondLst>
                                            <p:cond delay="1999"/>
                                          </p:stCondLst>
                                        </p:cTn>
                                        <p:tgtEl>
                                          <p:spTgt spid="13"/>
                                        </p:tgtEl>
                                        <p:attrNameLst>
                                          <p:attrName>style.visibility</p:attrName>
                                        </p:attrNameLst>
                                      </p:cBhvr>
                                      <p:to>
                                        <p:strVal val="hidden"/>
                                      </p:to>
                                    </p:set>
                                  </p:childTnLst>
                                </p:cTn>
                              </p:par>
                              <p:par>
                                <p:cTn id="82" presetID="10" presetClass="entr" presetSubtype="0" fill="hold" nodeType="withEffect">
                                  <p:stCondLst>
                                    <p:cond delay="16200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2000"/>
                                        <p:tgtEl>
                                          <p:spTgt spid="15"/>
                                        </p:tgtEl>
                                      </p:cBhvr>
                                    </p:animEffect>
                                  </p:childTnLst>
                                </p:cTn>
                              </p:par>
                              <p:par>
                                <p:cTn id="85" presetID="6" presetClass="emph" presetSubtype="0" accel="50000" decel="50000" fill="hold" nodeType="withEffect">
                                  <p:stCondLst>
                                    <p:cond delay="162000"/>
                                  </p:stCondLst>
                                  <p:childTnLst>
                                    <p:animScale>
                                      <p:cBhvr>
                                        <p:cTn id="86" dur="32000" fill="hold"/>
                                        <p:tgtEl>
                                          <p:spTgt spid="15"/>
                                        </p:tgtEl>
                                      </p:cBhvr>
                                      <p:by x="200000" y="200000"/>
                                    </p:animScale>
                                  </p:childTnLst>
                                </p:cTn>
                              </p:par>
                              <p:par>
                                <p:cTn id="87" presetID="64" presetClass="path" presetSubtype="0" accel="50000" decel="50000" fill="hold" nodeType="withEffect">
                                  <p:stCondLst>
                                    <p:cond delay="162000"/>
                                  </p:stCondLst>
                                  <p:childTnLst>
                                    <p:animMotion origin="layout" path="M 0 -1.96532E-6 L 0.3 -0.39954 " pathEditMode="relative" rAng="0" ptsTypes="AA">
                                      <p:cBhvr>
                                        <p:cTn id="88" dur="32000" fill="hold"/>
                                        <p:tgtEl>
                                          <p:spTgt spid="15"/>
                                        </p:tgtEl>
                                        <p:attrNameLst>
                                          <p:attrName>ppt_x</p:attrName>
                                          <p:attrName>ppt_y</p:attrName>
                                        </p:attrNameLst>
                                      </p:cBhvr>
                                      <p:rCtr x="150" y="-200"/>
                                    </p:animMotion>
                                  </p:childTnLst>
                                </p:cTn>
                              </p:par>
                              <p:par>
                                <p:cTn id="89" presetID="10" presetClass="exit" presetSubtype="0" fill="hold" nodeType="withEffect">
                                  <p:stCondLst>
                                    <p:cond delay="164000"/>
                                  </p:stCondLst>
                                  <p:childTnLst>
                                    <p:animEffect transition="out" filter="fade">
                                      <p:cBhvr>
                                        <p:cTn id="90" dur="2000"/>
                                        <p:tgtEl>
                                          <p:spTgt spid="14"/>
                                        </p:tgtEl>
                                      </p:cBhvr>
                                    </p:animEffect>
                                    <p:set>
                                      <p:cBhvr>
                                        <p:cTn id="91" dur="1" fill="hold">
                                          <p:stCondLst>
                                            <p:cond delay="1999"/>
                                          </p:stCondLst>
                                        </p:cTn>
                                        <p:tgtEl>
                                          <p:spTgt spid="14"/>
                                        </p:tgtEl>
                                        <p:attrNameLst>
                                          <p:attrName>style.visibility</p:attrName>
                                        </p:attrNameLst>
                                      </p:cBhvr>
                                      <p:to>
                                        <p:strVal val="hidden"/>
                                      </p:to>
                                    </p:set>
                                  </p:childTnLst>
                                </p:cTn>
                              </p:par>
                              <p:par>
                                <p:cTn id="92" presetID="10" presetClass="entr" presetSubtype="0" fill="hold" grpId="1" nodeType="withEffect">
                                  <p:stCondLst>
                                    <p:cond delay="193000"/>
                                  </p:stCondLst>
                                  <p:childTnLst>
                                    <p:set>
                                      <p:cBhvr>
                                        <p:cTn id="93" dur="1" fill="hold">
                                          <p:stCondLst>
                                            <p:cond delay="0"/>
                                          </p:stCondLst>
                                        </p:cTn>
                                        <p:tgtEl>
                                          <p:spTgt spid="12"/>
                                        </p:tgtEl>
                                        <p:attrNameLst>
                                          <p:attrName>style.visibility</p:attrName>
                                        </p:attrNameLst>
                                      </p:cBhvr>
                                      <p:to>
                                        <p:strVal val="visible"/>
                                      </p:to>
                                    </p:set>
                                    <p:animEffect transition="in" filter="fade">
                                      <p:cBhvr>
                                        <p:cTn id="94" dur="2000"/>
                                        <p:tgtEl>
                                          <p:spTgt spid="12"/>
                                        </p:tgtEl>
                                      </p:cBhvr>
                                    </p:animEffect>
                                  </p:childTnLst>
                                </p:cTn>
                              </p:par>
                              <p:par>
                                <p:cTn id="95" presetID="10" presetClass="entr" presetSubtype="0" fill="hold" nodeType="withEffect">
                                  <p:stCondLst>
                                    <p:cond delay="193000"/>
                                  </p:stCondLst>
                                  <p:childTnLst>
                                    <p:set>
                                      <p:cBhvr>
                                        <p:cTn id="96" dur="1" fill="hold">
                                          <p:stCondLst>
                                            <p:cond delay="0"/>
                                          </p:stCondLst>
                                        </p:cTn>
                                        <p:tgtEl>
                                          <p:spTgt spid="14344"/>
                                        </p:tgtEl>
                                        <p:attrNameLst>
                                          <p:attrName>style.visibility</p:attrName>
                                        </p:attrNameLst>
                                      </p:cBhvr>
                                      <p:to>
                                        <p:strVal val="visible"/>
                                      </p:to>
                                    </p:set>
                                    <p:animEffect transition="in" filter="fade">
                                      <p:cBhvr>
                                        <p:cTn id="97" dur="2000"/>
                                        <p:tgtEl>
                                          <p:spTgt spid="14344"/>
                                        </p:tgtEl>
                                      </p:cBhvr>
                                    </p:animEffect>
                                  </p:childTnLst>
                                </p:cTn>
                              </p:par>
                              <p:par>
                                <p:cTn id="98" presetID="10" presetClass="exit" presetSubtype="0" fill="hold" nodeType="withEffect">
                                  <p:stCondLst>
                                    <p:cond delay="193000"/>
                                  </p:stCondLst>
                                  <p:childTnLst>
                                    <p:animEffect transition="out" filter="fade">
                                      <p:cBhvr>
                                        <p:cTn id="99" dur="2000"/>
                                        <p:tgtEl>
                                          <p:spTgt spid="15"/>
                                        </p:tgtEl>
                                      </p:cBhvr>
                                    </p:animEffect>
                                    <p:set>
                                      <p:cBhvr>
                                        <p:cTn id="100" dur="1" fill="hold">
                                          <p:stCondLst>
                                            <p:cond delay="1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101"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p:cTn id="102"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childTnLst>
        </p:cTn>
      </p:par>
    </p:tnLst>
    <p:bldLst>
      <p:bldP spid="12" grpId="0"/>
      <p:bldP spid="1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3"/>
          <p:cNvSpPr txBox="1">
            <a:spLocks noChangeArrowheads="1"/>
          </p:cNvSpPr>
          <p:nvPr/>
        </p:nvSpPr>
        <p:spPr bwMode="auto">
          <a:xfrm>
            <a:off x="-228600" y="91440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Five Tribes</a:t>
            </a:r>
            <a:endParaRPr lang="en-US" sz="4800" b="1" dirty="0">
              <a:solidFill>
                <a:srgbClr val="00B050"/>
              </a:solidFill>
              <a:effectLst>
                <a:outerShdw dist="50800" dir="5400000" algn="ctr" rotWithShape="0">
                  <a:schemeClr val="tx1"/>
                </a:outerShdw>
              </a:effectLst>
              <a:latin typeface="Tempus Sans ITC" pitchFamily="82" charset="0"/>
            </a:endParaRPr>
          </a:p>
        </p:txBody>
      </p:sp>
      <p:pic>
        <p:nvPicPr>
          <p:cNvPr id="21" name="Picture 2" descr="File:United States 1854-1858.png"/>
          <p:cNvPicPr>
            <a:picLocks noChangeAspect="1" noChangeArrowheads="1"/>
          </p:cNvPicPr>
          <p:nvPr/>
        </p:nvPicPr>
        <p:blipFill>
          <a:blip r:embed="rId3" cstate="print"/>
          <a:srcRect/>
          <a:stretch>
            <a:fillRect/>
          </a:stretch>
        </p:blipFill>
        <p:spPr bwMode="auto">
          <a:xfrm>
            <a:off x="0" y="662940"/>
            <a:ext cx="9144000" cy="6195060"/>
          </a:xfrm>
          <a:prstGeom prst="rect">
            <a:avLst/>
          </a:prstGeom>
          <a:noFill/>
        </p:spPr>
      </p:pic>
      <p:sp>
        <p:nvSpPr>
          <p:cNvPr id="53" name="Freeform 52"/>
          <p:cNvSpPr/>
          <p:nvPr/>
        </p:nvSpPr>
        <p:spPr>
          <a:xfrm>
            <a:off x="5109556" y="1961804"/>
            <a:ext cx="759229" cy="3574472"/>
          </a:xfrm>
          <a:custGeom>
            <a:avLst/>
            <a:gdLst>
              <a:gd name="connsiteX0" fmla="*/ 160713 w 759229"/>
              <a:gd name="connsiteY0" fmla="*/ 0 h 3574472"/>
              <a:gd name="connsiteX1" fmla="*/ 77586 w 759229"/>
              <a:gd name="connsiteY1" fmla="*/ 166254 h 3574472"/>
              <a:gd name="connsiteX2" fmla="*/ 27709 w 759229"/>
              <a:gd name="connsiteY2" fmla="*/ 182880 h 3574472"/>
              <a:gd name="connsiteX3" fmla="*/ 27709 w 759229"/>
              <a:gd name="connsiteY3" fmla="*/ 349134 h 3574472"/>
              <a:gd name="connsiteX4" fmla="*/ 193964 w 759229"/>
              <a:gd name="connsiteY4" fmla="*/ 515389 h 3574472"/>
              <a:gd name="connsiteX5" fmla="*/ 310342 w 759229"/>
              <a:gd name="connsiteY5" fmla="*/ 581891 h 3574472"/>
              <a:gd name="connsiteX6" fmla="*/ 310342 w 759229"/>
              <a:gd name="connsiteY6" fmla="*/ 748145 h 3574472"/>
              <a:gd name="connsiteX7" fmla="*/ 426720 w 759229"/>
              <a:gd name="connsiteY7" fmla="*/ 881149 h 3574472"/>
              <a:gd name="connsiteX8" fmla="*/ 476597 w 759229"/>
              <a:gd name="connsiteY8" fmla="*/ 1047403 h 3574472"/>
              <a:gd name="connsiteX9" fmla="*/ 376844 w 759229"/>
              <a:gd name="connsiteY9" fmla="*/ 1097280 h 3574472"/>
              <a:gd name="connsiteX10" fmla="*/ 360219 w 759229"/>
              <a:gd name="connsiteY10" fmla="*/ 1180407 h 3574472"/>
              <a:gd name="connsiteX11" fmla="*/ 293717 w 759229"/>
              <a:gd name="connsiteY11" fmla="*/ 1313411 h 3574472"/>
              <a:gd name="connsiteX12" fmla="*/ 360219 w 759229"/>
              <a:gd name="connsiteY12" fmla="*/ 1479665 h 3574472"/>
              <a:gd name="connsiteX13" fmla="*/ 393469 w 759229"/>
              <a:gd name="connsiteY13" fmla="*/ 1562792 h 3574472"/>
              <a:gd name="connsiteX14" fmla="*/ 543099 w 759229"/>
              <a:gd name="connsiteY14" fmla="*/ 1612669 h 3574472"/>
              <a:gd name="connsiteX15" fmla="*/ 459971 w 759229"/>
              <a:gd name="connsiteY15" fmla="*/ 1679171 h 3574472"/>
              <a:gd name="connsiteX16" fmla="*/ 543099 w 759229"/>
              <a:gd name="connsiteY16" fmla="*/ 1778923 h 3574472"/>
              <a:gd name="connsiteX17" fmla="*/ 642851 w 759229"/>
              <a:gd name="connsiteY17" fmla="*/ 1928552 h 3574472"/>
              <a:gd name="connsiteX18" fmla="*/ 709353 w 759229"/>
              <a:gd name="connsiteY18" fmla="*/ 2044931 h 3574472"/>
              <a:gd name="connsiteX19" fmla="*/ 609600 w 759229"/>
              <a:gd name="connsiteY19" fmla="*/ 2194560 h 3574472"/>
              <a:gd name="connsiteX20" fmla="*/ 543099 w 759229"/>
              <a:gd name="connsiteY20" fmla="*/ 2310938 h 3574472"/>
              <a:gd name="connsiteX21" fmla="*/ 393469 w 759229"/>
              <a:gd name="connsiteY21" fmla="*/ 2676698 h 3574472"/>
              <a:gd name="connsiteX22" fmla="*/ 376844 w 759229"/>
              <a:gd name="connsiteY22" fmla="*/ 2793076 h 3574472"/>
              <a:gd name="connsiteX23" fmla="*/ 410095 w 759229"/>
              <a:gd name="connsiteY23" fmla="*/ 2876203 h 3574472"/>
              <a:gd name="connsiteX24" fmla="*/ 426720 w 759229"/>
              <a:gd name="connsiteY24" fmla="*/ 2959331 h 3574472"/>
              <a:gd name="connsiteX25" fmla="*/ 376844 w 759229"/>
              <a:gd name="connsiteY25" fmla="*/ 3092334 h 3574472"/>
              <a:gd name="connsiteX26" fmla="*/ 326968 w 759229"/>
              <a:gd name="connsiteY26" fmla="*/ 3192087 h 3574472"/>
              <a:gd name="connsiteX27" fmla="*/ 376844 w 759229"/>
              <a:gd name="connsiteY27" fmla="*/ 3391592 h 3574472"/>
              <a:gd name="connsiteX28" fmla="*/ 526473 w 759229"/>
              <a:gd name="connsiteY28" fmla="*/ 3474720 h 3574472"/>
              <a:gd name="connsiteX29" fmla="*/ 759229 w 759229"/>
              <a:gd name="connsiteY29" fmla="*/ 3574472 h 357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9229" h="3574472">
                <a:moveTo>
                  <a:pt x="160713" y="0"/>
                </a:moveTo>
                <a:cubicBezTo>
                  <a:pt x="130233" y="67887"/>
                  <a:pt x="99753" y="135774"/>
                  <a:pt x="77586" y="166254"/>
                </a:cubicBezTo>
                <a:cubicBezTo>
                  <a:pt x="55419" y="196734"/>
                  <a:pt x="36022" y="152400"/>
                  <a:pt x="27709" y="182880"/>
                </a:cubicBezTo>
                <a:cubicBezTo>
                  <a:pt x="19396" y="213360"/>
                  <a:pt x="0" y="293716"/>
                  <a:pt x="27709" y="349134"/>
                </a:cubicBezTo>
                <a:cubicBezTo>
                  <a:pt x="55418" y="404552"/>
                  <a:pt x="146859" y="476596"/>
                  <a:pt x="193964" y="515389"/>
                </a:cubicBezTo>
                <a:cubicBezTo>
                  <a:pt x="241069" y="554182"/>
                  <a:pt x="290946" y="543098"/>
                  <a:pt x="310342" y="581891"/>
                </a:cubicBezTo>
                <a:cubicBezTo>
                  <a:pt x="329738" y="620684"/>
                  <a:pt x="290946" y="698269"/>
                  <a:pt x="310342" y="748145"/>
                </a:cubicBezTo>
                <a:cubicBezTo>
                  <a:pt x="329738" y="798021"/>
                  <a:pt x="399011" y="831273"/>
                  <a:pt x="426720" y="881149"/>
                </a:cubicBezTo>
                <a:cubicBezTo>
                  <a:pt x="454429" y="931025"/>
                  <a:pt x="484910" y="1011381"/>
                  <a:pt x="476597" y="1047403"/>
                </a:cubicBezTo>
                <a:cubicBezTo>
                  <a:pt x="468284" y="1083425"/>
                  <a:pt x="396240" y="1075113"/>
                  <a:pt x="376844" y="1097280"/>
                </a:cubicBezTo>
                <a:cubicBezTo>
                  <a:pt x="357448" y="1119447"/>
                  <a:pt x="374073" y="1144385"/>
                  <a:pt x="360219" y="1180407"/>
                </a:cubicBezTo>
                <a:cubicBezTo>
                  <a:pt x="346365" y="1216429"/>
                  <a:pt x="293717" y="1263535"/>
                  <a:pt x="293717" y="1313411"/>
                </a:cubicBezTo>
                <a:cubicBezTo>
                  <a:pt x="293717" y="1363287"/>
                  <a:pt x="360219" y="1479665"/>
                  <a:pt x="360219" y="1479665"/>
                </a:cubicBezTo>
                <a:cubicBezTo>
                  <a:pt x="376844" y="1521229"/>
                  <a:pt x="362989" y="1540625"/>
                  <a:pt x="393469" y="1562792"/>
                </a:cubicBezTo>
                <a:cubicBezTo>
                  <a:pt x="423949" y="1584959"/>
                  <a:pt x="532015" y="1593272"/>
                  <a:pt x="543099" y="1612669"/>
                </a:cubicBezTo>
                <a:cubicBezTo>
                  <a:pt x="554183" y="1632066"/>
                  <a:pt x="459971" y="1651462"/>
                  <a:pt x="459971" y="1679171"/>
                </a:cubicBezTo>
                <a:cubicBezTo>
                  <a:pt x="459971" y="1706880"/>
                  <a:pt x="512619" y="1737360"/>
                  <a:pt x="543099" y="1778923"/>
                </a:cubicBezTo>
                <a:cubicBezTo>
                  <a:pt x="573579" y="1820486"/>
                  <a:pt x="615142" y="1884217"/>
                  <a:pt x="642851" y="1928552"/>
                </a:cubicBezTo>
                <a:cubicBezTo>
                  <a:pt x="670560" y="1972887"/>
                  <a:pt x="714895" y="2000596"/>
                  <a:pt x="709353" y="2044931"/>
                </a:cubicBezTo>
                <a:cubicBezTo>
                  <a:pt x="703811" y="2089266"/>
                  <a:pt x="637309" y="2150226"/>
                  <a:pt x="609600" y="2194560"/>
                </a:cubicBezTo>
                <a:cubicBezTo>
                  <a:pt x="581891" y="2238894"/>
                  <a:pt x="579121" y="2230582"/>
                  <a:pt x="543099" y="2310938"/>
                </a:cubicBezTo>
                <a:cubicBezTo>
                  <a:pt x="507077" y="2391294"/>
                  <a:pt x="421178" y="2596342"/>
                  <a:pt x="393469" y="2676698"/>
                </a:cubicBezTo>
                <a:cubicBezTo>
                  <a:pt x="365760" y="2757054"/>
                  <a:pt x="374073" y="2759825"/>
                  <a:pt x="376844" y="2793076"/>
                </a:cubicBezTo>
                <a:cubicBezTo>
                  <a:pt x="379615" y="2826327"/>
                  <a:pt x="401782" y="2848494"/>
                  <a:pt x="410095" y="2876203"/>
                </a:cubicBezTo>
                <a:cubicBezTo>
                  <a:pt x="418408" y="2903912"/>
                  <a:pt x="432262" y="2923309"/>
                  <a:pt x="426720" y="2959331"/>
                </a:cubicBezTo>
                <a:cubicBezTo>
                  <a:pt x="421178" y="2995353"/>
                  <a:pt x="393469" y="3053542"/>
                  <a:pt x="376844" y="3092334"/>
                </a:cubicBezTo>
                <a:cubicBezTo>
                  <a:pt x="360219" y="3131126"/>
                  <a:pt x="326968" y="3142211"/>
                  <a:pt x="326968" y="3192087"/>
                </a:cubicBezTo>
                <a:cubicBezTo>
                  <a:pt x="326968" y="3241963"/>
                  <a:pt x="343593" y="3344487"/>
                  <a:pt x="376844" y="3391592"/>
                </a:cubicBezTo>
                <a:cubicBezTo>
                  <a:pt x="410095" y="3438698"/>
                  <a:pt x="462742" y="3444240"/>
                  <a:pt x="526473" y="3474720"/>
                </a:cubicBezTo>
                <a:cubicBezTo>
                  <a:pt x="590204" y="3505200"/>
                  <a:pt x="674716" y="3539836"/>
                  <a:pt x="759229" y="3574472"/>
                </a:cubicBezTo>
              </a:path>
            </a:pathLst>
          </a:custGeom>
          <a:ln w="50800"/>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7" name="Group 66"/>
          <p:cNvGrpSpPr/>
          <p:nvPr/>
        </p:nvGrpSpPr>
        <p:grpSpPr>
          <a:xfrm>
            <a:off x="3968241" y="3961144"/>
            <a:ext cx="1019762" cy="687056"/>
            <a:chOff x="3968241" y="3961144"/>
            <a:chExt cx="1019762" cy="687056"/>
          </a:xfrm>
        </p:grpSpPr>
        <p:sp>
          <p:nvSpPr>
            <p:cNvPr id="68" name="Freeform 67"/>
            <p:cNvSpPr/>
            <p:nvPr/>
          </p:nvSpPr>
          <p:spPr>
            <a:xfrm rot="60000">
              <a:off x="3968241" y="3961144"/>
              <a:ext cx="1019762" cy="678208"/>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8"/>
            <p:cNvCxnSpPr/>
            <p:nvPr/>
          </p:nvCxnSpPr>
          <p:spPr>
            <a:xfrm rot="60000" flipV="1">
              <a:off x="3986275" y="4154986"/>
              <a:ext cx="950392" cy="849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Freeform 69"/>
            <p:cNvSpPr/>
            <p:nvPr/>
          </p:nvSpPr>
          <p:spPr>
            <a:xfrm rot="60000">
              <a:off x="3980271" y="4280447"/>
              <a:ext cx="981498" cy="152156"/>
            </a:xfrm>
            <a:custGeom>
              <a:avLst/>
              <a:gdLst>
                <a:gd name="connsiteX0" fmla="*/ 0 w 4170784"/>
                <a:gd name="connsiteY0" fmla="*/ 0 h 668693"/>
                <a:gd name="connsiteX1" fmla="*/ 475862 w 4170784"/>
                <a:gd name="connsiteY1" fmla="*/ 223934 h 668693"/>
                <a:gd name="connsiteX2" fmla="*/ 765110 w 4170784"/>
                <a:gd name="connsiteY2" fmla="*/ 149289 h 668693"/>
                <a:gd name="connsiteX3" fmla="*/ 951723 w 4170784"/>
                <a:gd name="connsiteY3" fmla="*/ 167951 h 668693"/>
                <a:gd name="connsiteX4" fmla="*/ 1129004 w 4170784"/>
                <a:gd name="connsiteY4" fmla="*/ 335902 h 668693"/>
                <a:gd name="connsiteX5" fmla="*/ 1278294 w 4170784"/>
                <a:gd name="connsiteY5" fmla="*/ 307910 h 668693"/>
                <a:gd name="connsiteX6" fmla="*/ 1315617 w 4170784"/>
                <a:gd name="connsiteY6" fmla="*/ 363894 h 668693"/>
                <a:gd name="connsiteX7" fmla="*/ 1418253 w 4170784"/>
                <a:gd name="connsiteY7" fmla="*/ 373224 h 668693"/>
                <a:gd name="connsiteX8" fmla="*/ 1492898 w 4170784"/>
                <a:gd name="connsiteY8" fmla="*/ 475861 h 668693"/>
                <a:gd name="connsiteX9" fmla="*/ 1707502 w 4170784"/>
                <a:gd name="connsiteY9" fmla="*/ 531845 h 668693"/>
                <a:gd name="connsiteX10" fmla="*/ 2080727 w 4170784"/>
                <a:gd name="connsiteY10" fmla="*/ 550506 h 668693"/>
                <a:gd name="connsiteX11" fmla="*/ 2295331 w 4170784"/>
                <a:gd name="connsiteY11" fmla="*/ 634481 h 668693"/>
                <a:gd name="connsiteX12" fmla="*/ 2509935 w 4170784"/>
                <a:gd name="connsiteY12" fmla="*/ 643812 h 668693"/>
                <a:gd name="connsiteX13" fmla="*/ 2920482 w 4170784"/>
                <a:gd name="connsiteY13" fmla="*/ 485192 h 668693"/>
                <a:gd name="connsiteX14" fmla="*/ 2985796 w 4170784"/>
                <a:gd name="connsiteY14" fmla="*/ 363894 h 668693"/>
                <a:gd name="connsiteX15" fmla="*/ 3349690 w 4170784"/>
                <a:gd name="connsiteY15" fmla="*/ 242596 h 668693"/>
                <a:gd name="connsiteX16" fmla="*/ 3517641 w 4170784"/>
                <a:gd name="connsiteY16" fmla="*/ 205273 h 668693"/>
                <a:gd name="connsiteX17" fmla="*/ 3685592 w 4170784"/>
                <a:gd name="connsiteY17" fmla="*/ 55983 h 668693"/>
                <a:gd name="connsiteX18" fmla="*/ 3928188 w 4170784"/>
                <a:gd name="connsiteY18" fmla="*/ 74645 h 668693"/>
                <a:gd name="connsiteX19" fmla="*/ 4086808 w 4170784"/>
                <a:gd name="connsiteY19" fmla="*/ 83975 h 668693"/>
                <a:gd name="connsiteX20" fmla="*/ 4170784 w 4170784"/>
                <a:gd name="connsiteY20" fmla="*/ 83975 h 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0784" h="668693">
                  <a:moveTo>
                    <a:pt x="0" y="0"/>
                  </a:moveTo>
                  <a:cubicBezTo>
                    <a:pt x="174172" y="99526"/>
                    <a:pt x="348344" y="199053"/>
                    <a:pt x="475862" y="223934"/>
                  </a:cubicBezTo>
                  <a:cubicBezTo>
                    <a:pt x="603380" y="248816"/>
                    <a:pt x="685800" y="158619"/>
                    <a:pt x="765110" y="149289"/>
                  </a:cubicBezTo>
                  <a:cubicBezTo>
                    <a:pt x="844420" y="139959"/>
                    <a:pt x="891074" y="136849"/>
                    <a:pt x="951723" y="167951"/>
                  </a:cubicBezTo>
                  <a:cubicBezTo>
                    <a:pt x="1012372" y="199053"/>
                    <a:pt x="1074576" y="312576"/>
                    <a:pt x="1129004" y="335902"/>
                  </a:cubicBezTo>
                  <a:cubicBezTo>
                    <a:pt x="1183432" y="359228"/>
                    <a:pt x="1247192" y="303245"/>
                    <a:pt x="1278294" y="307910"/>
                  </a:cubicBezTo>
                  <a:cubicBezTo>
                    <a:pt x="1309396" y="312575"/>
                    <a:pt x="1292291" y="353008"/>
                    <a:pt x="1315617" y="363894"/>
                  </a:cubicBezTo>
                  <a:cubicBezTo>
                    <a:pt x="1338943" y="374780"/>
                    <a:pt x="1388706" y="354563"/>
                    <a:pt x="1418253" y="373224"/>
                  </a:cubicBezTo>
                  <a:cubicBezTo>
                    <a:pt x="1447800" y="391885"/>
                    <a:pt x="1444690" y="449424"/>
                    <a:pt x="1492898" y="475861"/>
                  </a:cubicBezTo>
                  <a:cubicBezTo>
                    <a:pt x="1541106" y="502298"/>
                    <a:pt x="1609531" y="519404"/>
                    <a:pt x="1707502" y="531845"/>
                  </a:cubicBezTo>
                  <a:cubicBezTo>
                    <a:pt x="1805473" y="544286"/>
                    <a:pt x="1982756" y="533400"/>
                    <a:pt x="2080727" y="550506"/>
                  </a:cubicBezTo>
                  <a:cubicBezTo>
                    <a:pt x="2178698" y="567612"/>
                    <a:pt x="2223796" y="618930"/>
                    <a:pt x="2295331" y="634481"/>
                  </a:cubicBezTo>
                  <a:cubicBezTo>
                    <a:pt x="2366866" y="650032"/>
                    <a:pt x="2405743" y="668693"/>
                    <a:pt x="2509935" y="643812"/>
                  </a:cubicBezTo>
                  <a:cubicBezTo>
                    <a:pt x="2614127" y="618931"/>
                    <a:pt x="2841172" y="531845"/>
                    <a:pt x="2920482" y="485192"/>
                  </a:cubicBezTo>
                  <a:cubicBezTo>
                    <a:pt x="2999792" y="438539"/>
                    <a:pt x="2914261" y="404327"/>
                    <a:pt x="2985796" y="363894"/>
                  </a:cubicBezTo>
                  <a:cubicBezTo>
                    <a:pt x="3057331" y="323461"/>
                    <a:pt x="3261049" y="269033"/>
                    <a:pt x="3349690" y="242596"/>
                  </a:cubicBezTo>
                  <a:cubicBezTo>
                    <a:pt x="3438331" y="216159"/>
                    <a:pt x="3461657" y="236375"/>
                    <a:pt x="3517641" y="205273"/>
                  </a:cubicBezTo>
                  <a:cubicBezTo>
                    <a:pt x="3573625" y="174171"/>
                    <a:pt x="3617168" y="77754"/>
                    <a:pt x="3685592" y="55983"/>
                  </a:cubicBezTo>
                  <a:cubicBezTo>
                    <a:pt x="3754016" y="34212"/>
                    <a:pt x="3861319" y="69980"/>
                    <a:pt x="3928188" y="74645"/>
                  </a:cubicBezTo>
                  <a:cubicBezTo>
                    <a:pt x="3995057" y="79310"/>
                    <a:pt x="4046375" y="82420"/>
                    <a:pt x="4086808" y="83975"/>
                  </a:cubicBezTo>
                  <a:cubicBezTo>
                    <a:pt x="4127241" y="85530"/>
                    <a:pt x="4149012" y="84752"/>
                    <a:pt x="4170784" y="83975"/>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Freeform 70"/>
            <p:cNvSpPr/>
            <p:nvPr/>
          </p:nvSpPr>
          <p:spPr>
            <a:xfrm rot="60000">
              <a:off x="4515586" y="4303928"/>
              <a:ext cx="290204" cy="117832"/>
            </a:xfrm>
            <a:custGeom>
              <a:avLst/>
              <a:gdLst>
                <a:gd name="connsiteX0" fmla="*/ 1233196 w 1233196"/>
                <a:gd name="connsiteY0" fmla="*/ 97971 h 517848"/>
                <a:gd name="connsiteX1" fmla="*/ 1111899 w 1233196"/>
                <a:gd name="connsiteY1" fmla="*/ 60648 h 517848"/>
                <a:gd name="connsiteX2" fmla="*/ 822650 w 1233196"/>
                <a:gd name="connsiteY2" fmla="*/ 60648 h 517848"/>
                <a:gd name="connsiteX3" fmla="*/ 645368 w 1233196"/>
                <a:gd name="connsiteY3" fmla="*/ 4665 h 517848"/>
                <a:gd name="connsiteX4" fmla="*/ 533401 w 1233196"/>
                <a:gd name="connsiteY4" fmla="*/ 88640 h 517848"/>
                <a:gd name="connsiteX5" fmla="*/ 402772 w 1233196"/>
                <a:gd name="connsiteY5" fmla="*/ 97971 h 517848"/>
                <a:gd name="connsiteX6" fmla="*/ 272143 w 1233196"/>
                <a:gd name="connsiteY6" fmla="*/ 153955 h 517848"/>
                <a:gd name="connsiteX7" fmla="*/ 178837 w 1233196"/>
                <a:gd name="connsiteY7" fmla="*/ 181946 h 517848"/>
                <a:gd name="connsiteX8" fmla="*/ 66870 w 1233196"/>
                <a:gd name="connsiteY8" fmla="*/ 135293 h 517848"/>
                <a:gd name="connsiteX9" fmla="*/ 10886 w 1233196"/>
                <a:gd name="connsiteY9" fmla="*/ 116632 h 517848"/>
                <a:gd name="connsiteX10" fmla="*/ 1556 w 1233196"/>
                <a:gd name="connsiteY10" fmla="*/ 219269 h 517848"/>
                <a:gd name="connsiteX11" fmla="*/ 1556 w 1233196"/>
                <a:gd name="connsiteY11" fmla="*/ 517848 h 5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3196" h="517848">
                  <a:moveTo>
                    <a:pt x="1233196" y="97971"/>
                  </a:moveTo>
                  <a:cubicBezTo>
                    <a:pt x="1206759" y="82419"/>
                    <a:pt x="1180323" y="66868"/>
                    <a:pt x="1111899" y="60648"/>
                  </a:cubicBezTo>
                  <a:cubicBezTo>
                    <a:pt x="1043475" y="54428"/>
                    <a:pt x="900405" y="69978"/>
                    <a:pt x="822650" y="60648"/>
                  </a:cubicBezTo>
                  <a:cubicBezTo>
                    <a:pt x="744895" y="51318"/>
                    <a:pt x="693576" y="0"/>
                    <a:pt x="645368" y="4665"/>
                  </a:cubicBezTo>
                  <a:cubicBezTo>
                    <a:pt x="597160" y="9330"/>
                    <a:pt x="573834" y="73089"/>
                    <a:pt x="533401" y="88640"/>
                  </a:cubicBezTo>
                  <a:cubicBezTo>
                    <a:pt x="492968" y="104191"/>
                    <a:pt x="446315" y="87085"/>
                    <a:pt x="402772" y="97971"/>
                  </a:cubicBezTo>
                  <a:cubicBezTo>
                    <a:pt x="359229" y="108857"/>
                    <a:pt x="309465" y="139959"/>
                    <a:pt x="272143" y="153955"/>
                  </a:cubicBezTo>
                  <a:cubicBezTo>
                    <a:pt x="234821" y="167951"/>
                    <a:pt x="213049" y="185056"/>
                    <a:pt x="178837" y="181946"/>
                  </a:cubicBezTo>
                  <a:cubicBezTo>
                    <a:pt x="144625" y="178836"/>
                    <a:pt x="94862" y="146179"/>
                    <a:pt x="66870" y="135293"/>
                  </a:cubicBezTo>
                  <a:cubicBezTo>
                    <a:pt x="38878" y="124407"/>
                    <a:pt x="21772" y="102636"/>
                    <a:pt x="10886" y="116632"/>
                  </a:cubicBezTo>
                  <a:cubicBezTo>
                    <a:pt x="0" y="130628"/>
                    <a:pt x="3111" y="152400"/>
                    <a:pt x="1556" y="219269"/>
                  </a:cubicBezTo>
                  <a:cubicBezTo>
                    <a:pt x="1" y="286138"/>
                    <a:pt x="1556" y="517848"/>
                    <a:pt x="1556" y="517848"/>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Oval 71"/>
            <p:cNvSpPr/>
            <p:nvPr/>
          </p:nvSpPr>
          <p:spPr>
            <a:xfrm>
              <a:off x="4572000" y="41148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4495800" y="44958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4724400" y="42672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Freeform 58"/>
          <p:cNvSpPr/>
          <p:nvPr/>
        </p:nvSpPr>
        <p:spPr>
          <a:xfrm>
            <a:off x="1087315" y="3537439"/>
            <a:ext cx="2488223" cy="1515208"/>
          </a:xfrm>
          <a:custGeom>
            <a:avLst/>
            <a:gdLst>
              <a:gd name="connsiteX0" fmla="*/ 231531 w 2508739"/>
              <a:gd name="connsiteY0" fmla="*/ 49823 h 1667607"/>
              <a:gd name="connsiteX1" fmla="*/ 1567962 w 2508739"/>
              <a:gd name="connsiteY1" fmla="*/ 313592 h 1667607"/>
              <a:gd name="connsiteX2" fmla="*/ 1831731 w 2508739"/>
              <a:gd name="connsiteY2" fmla="*/ 348761 h 1667607"/>
              <a:gd name="connsiteX3" fmla="*/ 1778977 w 2508739"/>
              <a:gd name="connsiteY3" fmla="*/ 190499 h 1667607"/>
              <a:gd name="connsiteX4" fmla="*/ 2376854 w 2508739"/>
              <a:gd name="connsiteY4" fmla="*/ 260838 h 1667607"/>
              <a:gd name="connsiteX5" fmla="*/ 2447193 w 2508739"/>
              <a:gd name="connsiteY5" fmla="*/ 260838 h 1667607"/>
              <a:gd name="connsiteX6" fmla="*/ 2394439 w 2508739"/>
              <a:gd name="connsiteY6" fmla="*/ 1474176 h 1667607"/>
              <a:gd name="connsiteX7" fmla="*/ 1761393 w 2508739"/>
              <a:gd name="connsiteY7" fmla="*/ 1421423 h 1667607"/>
              <a:gd name="connsiteX8" fmla="*/ 1743808 w 2508739"/>
              <a:gd name="connsiteY8" fmla="*/ 1421423 h 1667607"/>
              <a:gd name="connsiteX9" fmla="*/ 1462454 w 2508739"/>
              <a:gd name="connsiteY9" fmla="*/ 1421423 h 1667607"/>
              <a:gd name="connsiteX10" fmla="*/ 1462454 w 2508739"/>
              <a:gd name="connsiteY10" fmla="*/ 1509346 h 1667607"/>
              <a:gd name="connsiteX11" fmla="*/ 934916 w 2508739"/>
              <a:gd name="connsiteY11" fmla="*/ 1386253 h 1667607"/>
              <a:gd name="connsiteX12" fmla="*/ 424962 w 2508739"/>
              <a:gd name="connsiteY12" fmla="*/ 1087315 h 1667607"/>
              <a:gd name="connsiteX13" fmla="*/ 460131 w 2508739"/>
              <a:gd name="connsiteY13" fmla="*/ 841130 h 1667607"/>
              <a:gd name="connsiteX14" fmla="*/ 512885 w 2508739"/>
              <a:gd name="connsiteY14" fmla="*/ 612530 h 1667607"/>
              <a:gd name="connsiteX15" fmla="*/ 389793 w 2508739"/>
              <a:gd name="connsiteY15" fmla="*/ 401515 h 1667607"/>
              <a:gd name="connsiteX16" fmla="*/ 196362 w 2508739"/>
              <a:gd name="connsiteY16" fmla="*/ 137746 h 1667607"/>
              <a:gd name="connsiteX17" fmla="*/ 178777 w 2508739"/>
              <a:gd name="connsiteY17" fmla="*/ 14653 h 1667607"/>
              <a:gd name="connsiteX18" fmla="*/ 231531 w 2508739"/>
              <a:gd name="connsiteY18" fmla="*/ 49823 h 1667607"/>
              <a:gd name="connsiteX0" fmla="*/ 231531 w 2488223"/>
              <a:gd name="connsiteY0" fmla="*/ 49823 h 1667607"/>
              <a:gd name="connsiteX1" fmla="*/ 1567962 w 2488223"/>
              <a:gd name="connsiteY1" fmla="*/ 313592 h 1667607"/>
              <a:gd name="connsiteX2" fmla="*/ 1831731 w 2488223"/>
              <a:gd name="connsiteY2" fmla="*/ 348761 h 1667607"/>
              <a:gd name="connsiteX3" fmla="*/ 1778977 w 2488223"/>
              <a:gd name="connsiteY3" fmla="*/ 190499 h 1667607"/>
              <a:gd name="connsiteX4" fmla="*/ 2376854 w 2488223"/>
              <a:gd name="connsiteY4" fmla="*/ 260838 h 1667607"/>
              <a:gd name="connsiteX5" fmla="*/ 2447193 w 2488223"/>
              <a:gd name="connsiteY5" fmla="*/ 260838 h 1667607"/>
              <a:gd name="connsiteX6" fmla="*/ 2394439 w 2488223"/>
              <a:gd name="connsiteY6" fmla="*/ 1474176 h 1667607"/>
              <a:gd name="connsiteX7" fmla="*/ 1761393 w 2488223"/>
              <a:gd name="connsiteY7" fmla="*/ 1421423 h 1667607"/>
              <a:gd name="connsiteX8" fmla="*/ 1743808 w 2488223"/>
              <a:gd name="connsiteY8" fmla="*/ 1421423 h 1667607"/>
              <a:gd name="connsiteX9" fmla="*/ 1462454 w 2488223"/>
              <a:gd name="connsiteY9" fmla="*/ 1421423 h 1667607"/>
              <a:gd name="connsiteX10" fmla="*/ 1462454 w 2488223"/>
              <a:gd name="connsiteY10" fmla="*/ 1509346 h 1667607"/>
              <a:gd name="connsiteX11" fmla="*/ 934916 w 2488223"/>
              <a:gd name="connsiteY11" fmla="*/ 1386253 h 1667607"/>
              <a:gd name="connsiteX12" fmla="*/ 424962 w 2488223"/>
              <a:gd name="connsiteY12" fmla="*/ 1087315 h 1667607"/>
              <a:gd name="connsiteX13" fmla="*/ 460131 w 2488223"/>
              <a:gd name="connsiteY13" fmla="*/ 841130 h 1667607"/>
              <a:gd name="connsiteX14" fmla="*/ 512885 w 2488223"/>
              <a:gd name="connsiteY14" fmla="*/ 612530 h 1667607"/>
              <a:gd name="connsiteX15" fmla="*/ 389793 w 2488223"/>
              <a:gd name="connsiteY15" fmla="*/ 401515 h 1667607"/>
              <a:gd name="connsiteX16" fmla="*/ 196362 w 2488223"/>
              <a:gd name="connsiteY16" fmla="*/ 137746 h 1667607"/>
              <a:gd name="connsiteX17" fmla="*/ 178777 w 2488223"/>
              <a:gd name="connsiteY17" fmla="*/ 14653 h 1667607"/>
              <a:gd name="connsiteX18" fmla="*/ 231531 w 2488223"/>
              <a:gd name="connsiteY18" fmla="*/ 49823 h 1667607"/>
              <a:gd name="connsiteX0" fmla="*/ 231531 w 2488223"/>
              <a:gd name="connsiteY0" fmla="*/ 49823 h 1515208"/>
              <a:gd name="connsiteX1" fmla="*/ 1567962 w 2488223"/>
              <a:gd name="connsiteY1" fmla="*/ 313592 h 1515208"/>
              <a:gd name="connsiteX2" fmla="*/ 1831731 w 2488223"/>
              <a:gd name="connsiteY2" fmla="*/ 348761 h 1515208"/>
              <a:gd name="connsiteX3" fmla="*/ 1778977 w 2488223"/>
              <a:gd name="connsiteY3" fmla="*/ 190499 h 1515208"/>
              <a:gd name="connsiteX4" fmla="*/ 2376854 w 2488223"/>
              <a:gd name="connsiteY4" fmla="*/ 260838 h 1515208"/>
              <a:gd name="connsiteX5" fmla="*/ 2447193 w 2488223"/>
              <a:gd name="connsiteY5" fmla="*/ 260838 h 1515208"/>
              <a:gd name="connsiteX6" fmla="*/ 2394439 w 2488223"/>
              <a:gd name="connsiteY6" fmla="*/ 1474176 h 1515208"/>
              <a:gd name="connsiteX7" fmla="*/ 1761393 w 2488223"/>
              <a:gd name="connsiteY7" fmla="*/ 1421423 h 1515208"/>
              <a:gd name="connsiteX8" fmla="*/ 1743808 w 2488223"/>
              <a:gd name="connsiteY8" fmla="*/ 1421423 h 1515208"/>
              <a:gd name="connsiteX9" fmla="*/ 1462454 w 2488223"/>
              <a:gd name="connsiteY9" fmla="*/ 1421423 h 1515208"/>
              <a:gd name="connsiteX10" fmla="*/ 1462454 w 2488223"/>
              <a:gd name="connsiteY10" fmla="*/ 1509346 h 1515208"/>
              <a:gd name="connsiteX11" fmla="*/ 934916 w 2488223"/>
              <a:gd name="connsiteY11" fmla="*/ 1386253 h 1515208"/>
              <a:gd name="connsiteX12" fmla="*/ 424962 w 2488223"/>
              <a:gd name="connsiteY12" fmla="*/ 1087315 h 1515208"/>
              <a:gd name="connsiteX13" fmla="*/ 460131 w 2488223"/>
              <a:gd name="connsiteY13" fmla="*/ 841130 h 1515208"/>
              <a:gd name="connsiteX14" fmla="*/ 512885 w 2488223"/>
              <a:gd name="connsiteY14" fmla="*/ 612530 h 1515208"/>
              <a:gd name="connsiteX15" fmla="*/ 389793 w 2488223"/>
              <a:gd name="connsiteY15" fmla="*/ 401515 h 1515208"/>
              <a:gd name="connsiteX16" fmla="*/ 196362 w 2488223"/>
              <a:gd name="connsiteY16" fmla="*/ 137746 h 1515208"/>
              <a:gd name="connsiteX17" fmla="*/ 178777 w 2488223"/>
              <a:gd name="connsiteY17" fmla="*/ 14653 h 1515208"/>
              <a:gd name="connsiteX18" fmla="*/ 231531 w 2488223"/>
              <a:gd name="connsiteY18" fmla="*/ 49823 h 151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88223" h="1515208">
                <a:moveTo>
                  <a:pt x="231531" y="49823"/>
                </a:moveTo>
                <a:cubicBezTo>
                  <a:pt x="463062" y="99646"/>
                  <a:pt x="1301262" y="263769"/>
                  <a:pt x="1567962" y="313592"/>
                </a:cubicBezTo>
                <a:cubicBezTo>
                  <a:pt x="1834662" y="363415"/>
                  <a:pt x="1796562" y="369277"/>
                  <a:pt x="1831731" y="348761"/>
                </a:cubicBezTo>
                <a:cubicBezTo>
                  <a:pt x="1866900" y="328246"/>
                  <a:pt x="1688123" y="205153"/>
                  <a:pt x="1778977" y="190499"/>
                </a:cubicBezTo>
                <a:cubicBezTo>
                  <a:pt x="1869831" y="175845"/>
                  <a:pt x="2265485" y="249115"/>
                  <a:pt x="2376854" y="260838"/>
                </a:cubicBezTo>
                <a:cubicBezTo>
                  <a:pt x="2488223" y="272561"/>
                  <a:pt x="2444262" y="58615"/>
                  <a:pt x="2447193" y="260838"/>
                </a:cubicBezTo>
                <a:cubicBezTo>
                  <a:pt x="2450124" y="463061"/>
                  <a:pt x="2391508" y="1052145"/>
                  <a:pt x="2394439" y="1474176"/>
                </a:cubicBezTo>
                <a:cubicBezTo>
                  <a:pt x="1846385" y="1439007"/>
                  <a:pt x="1869831" y="1430215"/>
                  <a:pt x="1761393" y="1421423"/>
                </a:cubicBezTo>
                <a:cubicBezTo>
                  <a:pt x="1652955" y="1412631"/>
                  <a:pt x="1743808" y="1421423"/>
                  <a:pt x="1743808" y="1421423"/>
                </a:cubicBezTo>
                <a:cubicBezTo>
                  <a:pt x="1693985" y="1421423"/>
                  <a:pt x="1509346" y="1406769"/>
                  <a:pt x="1462454" y="1421423"/>
                </a:cubicBezTo>
                <a:cubicBezTo>
                  <a:pt x="1415562" y="1436077"/>
                  <a:pt x="1550377" y="1515208"/>
                  <a:pt x="1462454" y="1509346"/>
                </a:cubicBezTo>
                <a:cubicBezTo>
                  <a:pt x="1374531" y="1503484"/>
                  <a:pt x="1107831" y="1456592"/>
                  <a:pt x="934916" y="1386253"/>
                </a:cubicBezTo>
                <a:cubicBezTo>
                  <a:pt x="762001" y="1315915"/>
                  <a:pt x="504093" y="1178169"/>
                  <a:pt x="424962" y="1087315"/>
                </a:cubicBezTo>
                <a:cubicBezTo>
                  <a:pt x="345831" y="996461"/>
                  <a:pt x="445477" y="920261"/>
                  <a:pt x="460131" y="841130"/>
                </a:cubicBezTo>
                <a:cubicBezTo>
                  <a:pt x="474785" y="761999"/>
                  <a:pt x="524608" y="685799"/>
                  <a:pt x="512885" y="612530"/>
                </a:cubicBezTo>
                <a:cubicBezTo>
                  <a:pt x="501162" y="539261"/>
                  <a:pt x="442547" y="480646"/>
                  <a:pt x="389793" y="401515"/>
                </a:cubicBezTo>
                <a:cubicBezTo>
                  <a:pt x="337039" y="322384"/>
                  <a:pt x="231531" y="202223"/>
                  <a:pt x="196362" y="137746"/>
                </a:cubicBezTo>
                <a:cubicBezTo>
                  <a:pt x="161193" y="73269"/>
                  <a:pt x="178777" y="26376"/>
                  <a:pt x="178777" y="14653"/>
                </a:cubicBezTo>
                <a:cubicBezTo>
                  <a:pt x="178777" y="2930"/>
                  <a:pt x="0" y="0"/>
                  <a:pt x="231531" y="49823"/>
                </a:cubicBezTo>
                <a:close/>
              </a:path>
            </a:pathLst>
          </a:cu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     </a:t>
            </a:r>
            <a:r>
              <a:rPr lang="en-US" sz="2400" b="1" dirty="0" smtClean="0"/>
              <a:t>New Mexico</a:t>
            </a:r>
          </a:p>
          <a:p>
            <a:pPr algn="ctr"/>
            <a:r>
              <a:rPr lang="en-US" sz="2400" b="1" dirty="0" smtClean="0"/>
              <a:t>Territory</a:t>
            </a:r>
            <a:endParaRPr lang="en-US" sz="2400" b="1" dirty="0"/>
          </a:p>
        </p:txBody>
      </p:sp>
      <p:grpSp>
        <p:nvGrpSpPr>
          <p:cNvPr id="2" name="Group 15"/>
          <p:cNvGrpSpPr/>
          <p:nvPr/>
        </p:nvGrpSpPr>
        <p:grpSpPr>
          <a:xfrm>
            <a:off x="0" y="762000"/>
            <a:ext cx="9756370" cy="6181897"/>
            <a:chOff x="0" y="803565"/>
            <a:chExt cx="9756370" cy="6181897"/>
          </a:xfrm>
        </p:grpSpPr>
        <p:grpSp>
          <p:nvGrpSpPr>
            <p:cNvPr id="3" name="Group 34"/>
            <p:cNvGrpSpPr/>
            <p:nvPr/>
          </p:nvGrpSpPr>
          <p:grpSpPr>
            <a:xfrm>
              <a:off x="0" y="803565"/>
              <a:ext cx="9756370" cy="6181897"/>
              <a:chOff x="0" y="803565"/>
              <a:chExt cx="9756370" cy="6181897"/>
            </a:xfrm>
          </p:grpSpPr>
          <p:grpSp>
            <p:nvGrpSpPr>
              <p:cNvPr id="6" name="Group 33"/>
              <p:cNvGrpSpPr/>
              <p:nvPr/>
            </p:nvGrpSpPr>
            <p:grpSpPr>
              <a:xfrm>
                <a:off x="3391593" y="803565"/>
                <a:ext cx="6364777" cy="6181897"/>
                <a:chOff x="3391593" y="803565"/>
                <a:chExt cx="6364777" cy="6181897"/>
              </a:xfrm>
            </p:grpSpPr>
            <p:sp>
              <p:nvSpPr>
                <p:cNvPr id="10" name="Freeform 9"/>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3440084" y="803565"/>
                  <a:ext cx="5688676" cy="1227511"/>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288473 w 5547360"/>
                    <a:gd name="connsiteY11" fmla="*/ 665017 h 1330035"/>
                    <a:gd name="connsiteX12" fmla="*/ 1388225 w 5547360"/>
                    <a:gd name="connsiteY12" fmla="*/ 665017 h 1330035"/>
                    <a:gd name="connsiteX13" fmla="*/ 1687483 w 5547360"/>
                    <a:gd name="connsiteY13" fmla="*/ 731519 h 1330035"/>
                    <a:gd name="connsiteX14" fmla="*/ 1986742 w 5547360"/>
                    <a:gd name="connsiteY14" fmla="*/ 731519 h 1330035"/>
                    <a:gd name="connsiteX15" fmla="*/ 2136371 w 5547360"/>
                    <a:gd name="connsiteY15" fmla="*/ 731519 h 1330035"/>
                    <a:gd name="connsiteX16" fmla="*/ 2202873 w 5547360"/>
                    <a:gd name="connsiteY16" fmla="*/ 847897 h 1330035"/>
                    <a:gd name="connsiteX17" fmla="*/ 2851265 w 5547360"/>
                    <a:gd name="connsiteY17" fmla="*/ 864523 h 1330035"/>
                    <a:gd name="connsiteX18" fmla="*/ 3682538 w 5547360"/>
                    <a:gd name="connsiteY18" fmla="*/ 864523 h 1330035"/>
                    <a:gd name="connsiteX19" fmla="*/ 3948545 w 5547360"/>
                    <a:gd name="connsiteY19" fmla="*/ 1180406 h 1330035"/>
                    <a:gd name="connsiteX20" fmla="*/ 4197927 w 5547360"/>
                    <a:gd name="connsiteY20" fmla="*/ 1147155 h 1330035"/>
                    <a:gd name="connsiteX21" fmla="*/ 4530436 w 5547360"/>
                    <a:gd name="connsiteY21" fmla="*/ 1113904 h 1330035"/>
                    <a:gd name="connsiteX22" fmla="*/ 4746567 w 5547360"/>
                    <a:gd name="connsiteY22" fmla="*/ 1113904 h 1330035"/>
                    <a:gd name="connsiteX23" fmla="*/ 4813069 w 5547360"/>
                    <a:gd name="connsiteY23" fmla="*/ 897773 h 1330035"/>
                    <a:gd name="connsiteX24" fmla="*/ 4813069 w 5547360"/>
                    <a:gd name="connsiteY24" fmla="*/ 681643 h 1330035"/>
                    <a:gd name="connsiteX25" fmla="*/ 4946073 w 5547360"/>
                    <a:gd name="connsiteY25" fmla="*/ 465512 h 1330035"/>
                    <a:gd name="connsiteX26" fmla="*/ 5062451 w 5547360"/>
                    <a:gd name="connsiteY26" fmla="*/ 382384 h 1330035"/>
                    <a:gd name="connsiteX27" fmla="*/ 5145578 w 5547360"/>
                    <a:gd name="connsiteY27" fmla="*/ 266006 h 1330035"/>
                    <a:gd name="connsiteX28" fmla="*/ 5178829 w 5547360"/>
                    <a:gd name="connsiteY28" fmla="*/ 133003 h 1330035"/>
                    <a:gd name="connsiteX29" fmla="*/ 5178829 w 5547360"/>
                    <a:gd name="connsiteY29" fmla="*/ 49875 h 1330035"/>
                    <a:gd name="connsiteX30" fmla="*/ 2320635 w 5547360"/>
                    <a:gd name="connsiteY30" fmla="*/ 0 h 1330035"/>
                    <a:gd name="connsiteX31" fmla="*/ 0 w 5547360"/>
                    <a:gd name="connsiteY31"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1055716 w 5547360"/>
                    <a:gd name="connsiteY5" fmla="*/ 1064028 h 1330035"/>
                    <a:gd name="connsiteX6" fmla="*/ 1122218 w 5547360"/>
                    <a:gd name="connsiteY6" fmla="*/ 1296784 h 1330035"/>
                    <a:gd name="connsiteX7" fmla="*/ 1221971 w 5547360"/>
                    <a:gd name="connsiteY7" fmla="*/ 1263533 h 1330035"/>
                    <a:gd name="connsiteX8" fmla="*/ 1271847 w 5547360"/>
                    <a:gd name="connsiteY8" fmla="*/ 1113904 h 1330035"/>
                    <a:gd name="connsiteX9" fmla="*/ 1338349 w 5547360"/>
                    <a:gd name="connsiteY9" fmla="*/ 1030777 h 1330035"/>
                    <a:gd name="connsiteX10" fmla="*/ 1288473 w 5547360"/>
                    <a:gd name="connsiteY10" fmla="*/ 665017 h 1330035"/>
                    <a:gd name="connsiteX11" fmla="*/ 1388225 w 5547360"/>
                    <a:gd name="connsiteY11" fmla="*/ 665017 h 1330035"/>
                    <a:gd name="connsiteX12" fmla="*/ 1687483 w 5547360"/>
                    <a:gd name="connsiteY12" fmla="*/ 731519 h 1330035"/>
                    <a:gd name="connsiteX13" fmla="*/ 1986742 w 5547360"/>
                    <a:gd name="connsiteY13" fmla="*/ 731519 h 1330035"/>
                    <a:gd name="connsiteX14" fmla="*/ 2136371 w 5547360"/>
                    <a:gd name="connsiteY14" fmla="*/ 731519 h 1330035"/>
                    <a:gd name="connsiteX15" fmla="*/ 2202873 w 5547360"/>
                    <a:gd name="connsiteY15" fmla="*/ 847897 h 1330035"/>
                    <a:gd name="connsiteX16" fmla="*/ 2851265 w 5547360"/>
                    <a:gd name="connsiteY16" fmla="*/ 864523 h 1330035"/>
                    <a:gd name="connsiteX17" fmla="*/ 3682538 w 5547360"/>
                    <a:gd name="connsiteY17" fmla="*/ 864523 h 1330035"/>
                    <a:gd name="connsiteX18" fmla="*/ 3948545 w 5547360"/>
                    <a:gd name="connsiteY18" fmla="*/ 1180406 h 1330035"/>
                    <a:gd name="connsiteX19" fmla="*/ 4197927 w 5547360"/>
                    <a:gd name="connsiteY19" fmla="*/ 1147155 h 1330035"/>
                    <a:gd name="connsiteX20" fmla="*/ 4530436 w 5547360"/>
                    <a:gd name="connsiteY20" fmla="*/ 1113904 h 1330035"/>
                    <a:gd name="connsiteX21" fmla="*/ 4746567 w 5547360"/>
                    <a:gd name="connsiteY21" fmla="*/ 1113904 h 1330035"/>
                    <a:gd name="connsiteX22" fmla="*/ 4813069 w 5547360"/>
                    <a:gd name="connsiteY22" fmla="*/ 897773 h 1330035"/>
                    <a:gd name="connsiteX23" fmla="*/ 4813069 w 5547360"/>
                    <a:gd name="connsiteY23" fmla="*/ 681643 h 1330035"/>
                    <a:gd name="connsiteX24" fmla="*/ 4946073 w 5547360"/>
                    <a:gd name="connsiteY24" fmla="*/ 465512 h 1330035"/>
                    <a:gd name="connsiteX25" fmla="*/ 5062451 w 5547360"/>
                    <a:gd name="connsiteY25" fmla="*/ 382384 h 1330035"/>
                    <a:gd name="connsiteX26" fmla="*/ 5145578 w 5547360"/>
                    <a:gd name="connsiteY26" fmla="*/ 266006 h 1330035"/>
                    <a:gd name="connsiteX27" fmla="*/ 5178829 w 5547360"/>
                    <a:gd name="connsiteY27" fmla="*/ 133003 h 1330035"/>
                    <a:gd name="connsiteX28" fmla="*/ 5178829 w 5547360"/>
                    <a:gd name="connsiteY28" fmla="*/ 49875 h 1330035"/>
                    <a:gd name="connsiteX29" fmla="*/ 2320635 w 5547360"/>
                    <a:gd name="connsiteY29" fmla="*/ 0 h 1330035"/>
                    <a:gd name="connsiteX30" fmla="*/ 0 w 5547360"/>
                    <a:gd name="connsiteY30" fmla="*/ 224443 h 1330035"/>
                    <a:gd name="connsiteX0" fmla="*/ 0 w 5547360"/>
                    <a:gd name="connsiteY0" fmla="*/ 224443 h 1360515"/>
                    <a:gd name="connsiteX1" fmla="*/ 606829 w 5547360"/>
                    <a:gd name="connsiteY1" fmla="*/ 781395 h 1360515"/>
                    <a:gd name="connsiteX2" fmla="*/ 723207 w 5547360"/>
                    <a:gd name="connsiteY2" fmla="*/ 847897 h 1360515"/>
                    <a:gd name="connsiteX3" fmla="*/ 739833 w 5547360"/>
                    <a:gd name="connsiteY3" fmla="*/ 864523 h 1360515"/>
                    <a:gd name="connsiteX4" fmla="*/ 889462 w 5547360"/>
                    <a:gd name="connsiteY4" fmla="*/ 881148 h 1360515"/>
                    <a:gd name="connsiteX5" fmla="*/ 1122218 w 5547360"/>
                    <a:gd name="connsiteY5" fmla="*/ 1296784 h 1360515"/>
                    <a:gd name="connsiteX6" fmla="*/ 1221971 w 5547360"/>
                    <a:gd name="connsiteY6" fmla="*/ 1263533 h 1360515"/>
                    <a:gd name="connsiteX7" fmla="*/ 1271847 w 5547360"/>
                    <a:gd name="connsiteY7" fmla="*/ 1113904 h 1360515"/>
                    <a:gd name="connsiteX8" fmla="*/ 1338349 w 5547360"/>
                    <a:gd name="connsiteY8" fmla="*/ 1030777 h 1360515"/>
                    <a:gd name="connsiteX9" fmla="*/ 1288473 w 5547360"/>
                    <a:gd name="connsiteY9" fmla="*/ 665017 h 1360515"/>
                    <a:gd name="connsiteX10" fmla="*/ 1388225 w 5547360"/>
                    <a:gd name="connsiteY10" fmla="*/ 665017 h 1360515"/>
                    <a:gd name="connsiteX11" fmla="*/ 1687483 w 5547360"/>
                    <a:gd name="connsiteY11" fmla="*/ 731519 h 1360515"/>
                    <a:gd name="connsiteX12" fmla="*/ 1986742 w 5547360"/>
                    <a:gd name="connsiteY12" fmla="*/ 731519 h 1360515"/>
                    <a:gd name="connsiteX13" fmla="*/ 2136371 w 5547360"/>
                    <a:gd name="connsiteY13" fmla="*/ 731519 h 1360515"/>
                    <a:gd name="connsiteX14" fmla="*/ 2202873 w 5547360"/>
                    <a:gd name="connsiteY14" fmla="*/ 847897 h 1360515"/>
                    <a:gd name="connsiteX15" fmla="*/ 2851265 w 5547360"/>
                    <a:gd name="connsiteY15" fmla="*/ 864523 h 1360515"/>
                    <a:gd name="connsiteX16" fmla="*/ 3682538 w 5547360"/>
                    <a:gd name="connsiteY16" fmla="*/ 864523 h 1360515"/>
                    <a:gd name="connsiteX17" fmla="*/ 3948545 w 5547360"/>
                    <a:gd name="connsiteY17" fmla="*/ 1180406 h 1360515"/>
                    <a:gd name="connsiteX18" fmla="*/ 4197927 w 5547360"/>
                    <a:gd name="connsiteY18" fmla="*/ 1147155 h 1360515"/>
                    <a:gd name="connsiteX19" fmla="*/ 4530436 w 5547360"/>
                    <a:gd name="connsiteY19" fmla="*/ 1113904 h 1360515"/>
                    <a:gd name="connsiteX20" fmla="*/ 4746567 w 5547360"/>
                    <a:gd name="connsiteY20" fmla="*/ 1113904 h 1360515"/>
                    <a:gd name="connsiteX21" fmla="*/ 4813069 w 5547360"/>
                    <a:gd name="connsiteY21" fmla="*/ 897773 h 1360515"/>
                    <a:gd name="connsiteX22" fmla="*/ 4813069 w 5547360"/>
                    <a:gd name="connsiteY22" fmla="*/ 681643 h 1360515"/>
                    <a:gd name="connsiteX23" fmla="*/ 4946073 w 5547360"/>
                    <a:gd name="connsiteY23" fmla="*/ 465512 h 1360515"/>
                    <a:gd name="connsiteX24" fmla="*/ 5062451 w 5547360"/>
                    <a:gd name="connsiteY24" fmla="*/ 382384 h 1360515"/>
                    <a:gd name="connsiteX25" fmla="*/ 5145578 w 5547360"/>
                    <a:gd name="connsiteY25" fmla="*/ 266006 h 1360515"/>
                    <a:gd name="connsiteX26" fmla="*/ 5178829 w 5547360"/>
                    <a:gd name="connsiteY26" fmla="*/ 133003 h 1360515"/>
                    <a:gd name="connsiteX27" fmla="*/ 5178829 w 5547360"/>
                    <a:gd name="connsiteY27" fmla="*/ 49875 h 1360515"/>
                    <a:gd name="connsiteX28" fmla="*/ 2320635 w 5547360"/>
                    <a:gd name="connsiteY28" fmla="*/ 0 h 1360515"/>
                    <a:gd name="connsiteX29" fmla="*/ 0 w 5547360"/>
                    <a:gd name="connsiteY29" fmla="*/ 224443 h 1360515"/>
                    <a:gd name="connsiteX0" fmla="*/ 0 w 5547360"/>
                    <a:gd name="connsiteY0" fmla="*/ 224443 h 1360515"/>
                    <a:gd name="connsiteX1" fmla="*/ 606829 w 5547360"/>
                    <a:gd name="connsiteY1" fmla="*/ 781395 h 1360515"/>
                    <a:gd name="connsiteX2" fmla="*/ 723207 w 5547360"/>
                    <a:gd name="connsiteY2" fmla="*/ 847897 h 1360515"/>
                    <a:gd name="connsiteX3" fmla="*/ 739833 w 5547360"/>
                    <a:gd name="connsiteY3" fmla="*/ 864523 h 1360515"/>
                    <a:gd name="connsiteX4" fmla="*/ 889462 w 5547360"/>
                    <a:gd name="connsiteY4" fmla="*/ 881148 h 1360515"/>
                    <a:gd name="connsiteX5" fmla="*/ 1122218 w 5547360"/>
                    <a:gd name="connsiteY5" fmla="*/ 1296784 h 1360515"/>
                    <a:gd name="connsiteX6" fmla="*/ 1221971 w 5547360"/>
                    <a:gd name="connsiteY6" fmla="*/ 1263533 h 1360515"/>
                    <a:gd name="connsiteX7" fmla="*/ 1271847 w 5547360"/>
                    <a:gd name="connsiteY7" fmla="*/ 1113904 h 1360515"/>
                    <a:gd name="connsiteX8" fmla="*/ 1338349 w 5547360"/>
                    <a:gd name="connsiteY8" fmla="*/ 1030777 h 1360515"/>
                    <a:gd name="connsiteX9" fmla="*/ 1339735 w 5547360"/>
                    <a:gd name="connsiteY9" fmla="*/ 788324 h 1360515"/>
                    <a:gd name="connsiteX10" fmla="*/ 1288473 w 5547360"/>
                    <a:gd name="connsiteY10" fmla="*/ 665017 h 1360515"/>
                    <a:gd name="connsiteX11" fmla="*/ 1388225 w 5547360"/>
                    <a:gd name="connsiteY11" fmla="*/ 665017 h 1360515"/>
                    <a:gd name="connsiteX12" fmla="*/ 1687483 w 5547360"/>
                    <a:gd name="connsiteY12" fmla="*/ 731519 h 1360515"/>
                    <a:gd name="connsiteX13" fmla="*/ 1986742 w 5547360"/>
                    <a:gd name="connsiteY13" fmla="*/ 731519 h 1360515"/>
                    <a:gd name="connsiteX14" fmla="*/ 2136371 w 5547360"/>
                    <a:gd name="connsiteY14" fmla="*/ 731519 h 1360515"/>
                    <a:gd name="connsiteX15" fmla="*/ 2202873 w 5547360"/>
                    <a:gd name="connsiteY15" fmla="*/ 847897 h 1360515"/>
                    <a:gd name="connsiteX16" fmla="*/ 2851265 w 5547360"/>
                    <a:gd name="connsiteY16" fmla="*/ 864523 h 1360515"/>
                    <a:gd name="connsiteX17" fmla="*/ 3682538 w 5547360"/>
                    <a:gd name="connsiteY17" fmla="*/ 864523 h 1360515"/>
                    <a:gd name="connsiteX18" fmla="*/ 3948545 w 5547360"/>
                    <a:gd name="connsiteY18" fmla="*/ 1180406 h 1360515"/>
                    <a:gd name="connsiteX19" fmla="*/ 4197927 w 5547360"/>
                    <a:gd name="connsiteY19" fmla="*/ 1147155 h 1360515"/>
                    <a:gd name="connsiteX20" fmla="*/ 4530436 w 5547360"/>
                    <a:gd name="connsiteY20" fmla="*/ 1113904 h 1360515"/>
                    <a:gd name="connsiteX21" fmla="*/ 4746567 w 5547360"/>
                    <a:gd name="connsiteY21" fmla="*/ 1113904 h 1360515"/>
                    <a:gd name="connsiteX22" fmla="*/ 4813069 w 5547360"/>
                    <a:gd name="connsiteY22" fmla="*/ 897773 h 1360515"/>
                    <a:gd name="connsiteX23" fmla="*/ 4813069 w 5547360"/>
                    <a:gd name="connsiteY23" fmla="*/ 681643 h 1360515"/>
                    <a:gd name="connsiteX24" fmla="*/ 4946073 w 5547360"/>
                    <a:gd name="connsiteY24" fmla="*/ 465512 h 1360515"/>
                    <a:gd name="connsiteX25" fmla="*/ 5062451 w 5547360"/>
                    <a:gd name="connsiteY25" fmla="*/ 382384 h 1360515"/>
                    <a:gd name="connsiteX26" fmla="*/ 5145578 w 5547360"/>
                    <a:gd name="connsiteY26" fmla="*/ 266006 h 1360515"/>
                    <a:gd name="connsiteX27" fmla="*/ 5178829 w 5547360"/>
                    <a:gd name="connsiteY27" fmla="*/ 133003 h 1360515"/>
                    <a:gd name="connsiteX28" fmla="*/ 5178829 w 5547360"/>
                    <a:gd name="connsiteY28" fmla="*/ 49875 h 1360515"/>
                    <a:gd name="connsiteX29" fmla="*/ 2320635 w 5547360"/>
                    <a:gd name="connsiteY29" fmla="*/ 0 h 1360515"/>
                    <a:gd name="connsiteX30" fmla="*/ 0 w 5547360"/>
                    <a:gd name="connsiteY30" fmla="*/ 224443 h 1360515"/>
                    <a:gd name="connsiteX0" fmla="*/ 0 w 5547360"/>
                    <a:gd name="connsiteY0" fmla="*/ 224443 h 1360515"/>
                    <a:gd name="connsiteX1" fmla="*/ 606829 w 5547360"/>
                    <a:gd name="connsiteY1" fmla="*/ 781395 h 1360515"/>
                    <a:gd name="connsiteX2" fmla="*/ 723207 w 5547360"/>
                    <a:gd name="connsiteY2" fmla="*/ 847897 h 1360515"/>
                    <a:gd name="connsiteX3" fmla="*/ 739833 w 5547360"/>
                    <a:gd name="connsiteY3" fmla="*/ 864523 h 1360515"/>
                    <a:gd name="connsiteX4" fmla="*/ 889462 w 5547360"/>
                    <a:gd name="connsiteY4" fmla="*/ 881148 h 1360515"/>
                    <a:gd name="connsiteX5" fmla="*/ 1122218 w 5547360"/>
                    <a:gd name="connsiteY5" fmla="*/ 1296784 h 1360515"/>
                    <a:gd name="connsiteX6" fmla="*/ 1221971 w 5547360"/>
                    <a:gd name="connsiteY6" fmla="*/ 1263533 h 1360515"/>
                    <a:gd name="connsiteX7" fmla="*/ 1271847 w 5547360"/>
                    <a:gd name="connsiteY7" fmla="*/ 1113904 h 1360515"/>
                    <a:gd name="connsiteX8" fmla="*/ 1339735 w 5547360"/>
                    <a:gd name="connsiteY8" fmla="*/ 788324 h 1360515"/>
                    <a:gd name="connsiteX9" fmla="*/ 1288473 w 5547360"/>
                    <a:gd name="connsiteY9" fmla="*/ 665017 h 1360515"/>
                    <a:gd name="connsiteX10" fmla="*/ 1388225 w 5547360"/>
                    <a:gd name="connsiteY10" fmla="*/ 665017 h 1360515"/>
                    <a:gd name="connsiteX11" fmla="*/ 1687483 w 5547360"/>
                    <a:gd name="connsiteY11" fmla="*/ 731519 h 1360515"/>
                    <a:gd name="connsiteX12" fmla="*/ 1986742 w 5547360"/>
                    <a:gd name="connsiteY12" fmla="*/ 731519 h 1360515"/>
                    <a:gd name="connsiteX13" fmla="*/ 2136371 w 5547360"/>
                    <a:gd name="connsiteY13" fmla="*/ 731519 h 1360515"/>
                    <a:gd name="connsiteX14" fmla="*/ 2202873 w 5547360"/>
                    <a:gd name="connsiteY14" fmla="*/ 847897 h 1360515"/>
                    <a:gd name="connsiteX15" fmla="*/ 2851265 w 5547360"/>
                    <a:gd name="connsiteY15" fmla="*/ 864523 h 1360515"/>
                    <a:gd name="connsiteX16" fmla="*/ 3682538 w 5547360"/>
                    <a:gd name="connsiteY16" fmla="*/ 864523 h 1360515"/>
                    <a:gd name="connsiteX17" fmla="*/ 3948545 w 5547360"/>
                    <a:gd name="connsiteY17" fmla="*/ 1180406 h 1360515"/>
                    <a:gd name="connsiteX18" fmla="*/ 4197927 w 5547360"/>
                    <a:gd name="connsiteY18" fmla="*/ 1147155 h 1360515"/>
                    <a:gd name="connsiteX19" fmla="*/ 4530436 w 5547360"/>
                    <a:gd name="connsiteY19" fmla="*/ 1113904 h 1360515"/>
                    <a:gd name="connsiteX20" fmla="*/ 4746567 w 5547360"/>
                    <a:gd name="connsiteY20" fmla="*/ 1113904 h 1360515"/>
                    <a:gd name="connsiteX21" fmla="*/ 4813069 w 5547360"/>
                    <a:gd name="connsiteY21" fmla="*/ 897773 h 1360515"/>
                    <a:gd name="connsiteX22" fmla="*/ 4813069 w 5547360"/>
                    <a:gd name="connsiteY22" fmla="*/ 681643 h 1360515"/>
                    <a:gd name="connsiteX23" fmla="*/ 4946073 w 5547360"/>
                    <a:gd name="connsiteY23" fmla="*/ 465512 h 1360515"/>
                    <a:gd name="connsiteX24" fmla="*/ 5062451 w 5547360"/>
                    <a:gd name="connsiteY24" fmla="*/ 382384 h 1360515"/>
                    <a:gd name="connsiteX25" fmla="*/ 5145578 w 5547360"/>
                    <a:gd name="connsiteY25" fmla="*/ 266006 h 1360515"/>
                    <a:gd name="connsiteX26" fmla="*/ 5178829 w 5547360"/>
                    <a:gd name="connsiteY26" fmla="*/ 133003 h 1360515"/>
                    <a:gd name="connsiteX27" fmla="*/ 5178829 w 5547360"/>
                    <a:gd name="connsiteY27" fmla="*/ 49875 h 1360515"/>
                    <a:gd name="connsiteX28" fmla="*/ 2320635 w 5547360"/>
                    <a:gd name="connsiteY28" fmla="*/ 0 h 1360515"/>
                    <a:gd name="connsiteX29" fmla="*/ 0 w 5547360"/>
                    <a:gd name="connsiteY29" fmla="*/ 224443 h 1360515"/>
                    <a:gd name="connsiteX0" fmla="*/ 0 w 5547360"/>
                    <a:gd name="connsiteY0" fmla="*/ 224443 h 1360515"/>
                    <a:gd name="connsiteX1" fmla="*/ 606829 w 5547360"/>
                    <a:gd name="connsiteY1" fmla="*/ 781395 h 1360515"/>
                    <a:gd name="connsiteX2" fmla="*/ 723207 w 5547360"/>
                    <a:gd name="connsiteY2" fmla="*/ 847897 h 1360515"/>
                    <a:gd name="connsiteX3" fmla="*/ 739833 w 5547360"/>
                    <a:gd name="connsiteY3" fmla="*/ 864523 h 1360515"/>
                    <a:gd name="connsiteX4" fmla="*/ 889462 w 5547360"/>
                    <a:gd name="connsiteY4" fmla="*/ 881148 h 1360515"/>
                    <a:gd name="connsiteX5" fmla="*/ 1122218 w 5547360"/>
                    <a:gd name="connsiteY5" fmla="*/ 1296784 h 1360515"/>
                    <a:gd name="connsiteX6" fmla="*/ 1221971 w 5547360"/>
                    <a:gd name="connsiteY6" fmla="*/ 1263533 h 1360515"/>
                    <a:gd name="connsiteX7" fmla="*/ 1339735 w 5547360"/>
                    <a:gd name="connsiteY7" fmla="*/ 788324 h 1360515"/>
                    <a:gd name="connsiteX8" fmla="*/ 1288473 w 5547360"/>
                    <a:gd name="connsiteY8" fmla="*/ 665017 h 1360515"/>
                    <a:gd name="connsiteX9" fmla="*/ 1388225 w 5547360"/>
                    <a:gd name="connsiteY9" fmla="*/ 665017 h 1360515"/>
                    <a:gd name="connsiteX10" fmla="*/ 1687483 w 5547360"/>
                    <a:gd name="connsiteY10" fmla="*/ 731519 h 1360515"/>
                    <a:gd name="connsiteX11" fmla="*/ 1986742 w 5547360"/>
                    <a:gd name="connsiteY11" fmla="*/ 731519 h 1360515"/>
                    <a:gd name="connsiteX12" fmla="*/ 2136371 w 5547360"/>
                    <a:gd name="connsiteY12" fmla="*/ 731519 h 1360515"/>
                    <a:gd name="connsiteX13" fmla="*/ 2202873 w 5547360"/>
                    <a:gd name="connsiteY13" fmla="*/ 847897 h 1360515"/>
                    <a:gd name="connsiteX14" fmla="*/ 2851265 w 5547360"/>
                    <a:gd name="connsiteY14" fmla="*/ 864523 h 1360515"/>
                    <a:gd name="connsiteX15" fmla="*/ 3682538 w 5547360"/>
                    <a:gd name="connsiteY15" fmla="*/ 864523 h 1360515"/>
                    <a:gd name="connsiteX16" fmla="*/ 3948545 w 5547360"/>
                    <a:gd name="connsiteY16" fmla="*/ 1180406 h 1360515"/>
                    <a:gd name="connsiteX17" fmla="*/ 4197927 w 5547360"/>
                    <a:gd name="connsiteY17" fmla="*/ 1147155 h 1360515"/>
                    <a:gd name="connsiteX18" fmla="*/ 4530436 w 5547360"/>
                    <a:gd name="connsiteY18" fmla="*/ 1113904 h 1360515"/>
                    <a:gd name="connsiteX19" fmla="*/ 4746567 w 5547360"/>
                    <a:gd name="connsiteY19" fmla="*/ 1113904 h 1360515"/>
                    <a:gd name="connsiteX20" fmla="*/ 4813069 w 5547360"/>
                    <a:gd name="connsiteY20" fmla="*/ 897773 h 1360515"/>
                    <a:gd name="connsiteX21" fmla="*/ 4813069 w 5547360"/>
                    <a:gd name="connsiteY21" fmla="*/ 681643 h 1360515"/>
                    <a:gd name="connsiteX22" fmla="*/ 4946073 w 5547360"/>
                    <a:gd name="connsiteY22" fmla="*/ 465512 h 1360515"/>
                    <a:gd name="connsiteX23" fmla="*/ 5062451 w 5547360"/>
                    <a:gd name="connsiteY23" fmla="*/ 382384 h 1360515"/>
                    <a:gd name="connsiteX24" fmla="*/ 5145578 w 5547360"/>
                    <a:gd name="connsiteY24" fmla="*/ 266006 h 1360515"/>
                    <a:gd name="connsiteX25" fmla="*/ 5178829 w 5547360"/>
                    <a:gd name="connsiteY25" fmla="*/ 133003 h 1360515"/>
                    <a:gd name="connsiteX26" fmla="*/ 5178829 w 5547360"/>
                    <a:gd name="connsiteY26" fmla="*/ 49875 h 1360515"/>
                    <a:gd name="connsiteX27" fmla="*/ 2320635 w 5547360"/>
                    <a:gd name="connsiteY27" fmla="*/ 0 h 1360515"/>
                    <a:gd name="connsiteX28" fmla="*/ 0 w 5547360"/>
                    <a:gd name="connsiteY28" fmla="*/ 224443 h 1360515"/>
                    <a:gd name="connsiteX0" fmla="*/ 0 w 5547360"/>
                    <a:gd name="connsiteY0" fmla="*/ 224443 h 1312255"/>
                    <a:gd name="connsiteX1" fmla="*/ 606829 w 5547360"/>
                    <a:gd name="connsiteY1" fmla="*/ 781395 h 1312255"/>
                    <a:gd name="connsiteX2" fmla="*/ 723207 w 5547360"/>
                    <a:gd name="connsiteY2" fmla="*/ 847897 h 1312255"/>
                    <a:gd name="connsiteX3" fmla="*/ 739833 w 5547360"/>
                    <a:gd name="connsiteY3" fmla="*/ 864523 h 1312255"/>
                    <a:gd name="connsiteX4" fmla="*/ 889462 w 5547360"/>
                    <a:gd name="connsiteY4" fmla="*/ 881148 h 1312255"/>
                    <a:gd name="connsiteX5" fmla="*/ 1122218 w 5547360"/>
                    <a:gd name="connsiteY5" fmla="*/ 1296784 h 1312255"/>
                    <a:gd name="connsiteX6" fmla="*/ 1339735 w 5547360"/>
                    <a:gd name="connsiteY6" fmla="*/ 788324 h 1312255"/>
                    <a:gd name="connsiteX7" fmla="*/ 1288473 w 5547360"/>
                    <a:gd name="connsiteY7" fmla="*/ 665017 h 1312255"/>
                    <a:gd name="connsiteX8" fmla="*/ 1388225 w 5547360"/>
                    <a:gd name="connsiteY8" fmla="*/ 665017 h 1312255"/>
                    <a:gd name="connsiteX9" fmla="*/ 1687483 w 5547360"/>
                    <a:gd name="connsiteY9" fmla="*/ 731519 h 1312255"/>
                    <a:gd name="connsiteX10" fmla="*/ 1986742 w 5547360"/>
                    <a:gd name="connsiteY10" fmla="*/ 731519 h 1312255"/>
                    <a:gd name="connsiteX11" fmla="*/ 2136371 w 5547360"/>
                    <a:gd name="connsiteY11" fmla="*/ 731519 h 1312255"/>
                    <a:gd name="connsiteX12" fmla="*/ 2202873 w 5547360"/>
                    <a:gd name="connsiteY12" fmla="*/ 847897 h 1312255"/>
                    <a:gd name="connsiteX13" fmla="*/ 2851265 w 5547360"/>
                    <a:gd name="connsiteY13" fmla="*/ 864523 h 1312255"/>
                    <a:gd name="connsiteX14" fmla="*/ 3682538 w 5547360"/>
                    <a:gd name="connsiteY14" fmla="*/ 864523 h 1312255"/>
                    <a:gd name="connsiteX15" fmla="*/ 3948545 w 5547360"/>
                    <a:gd name="connsiteY15" fmla="*/ 1180406 h 1312255"/>
                    <a:gd name="connsiteX16" fmla="*/ 4197927 w 5547360"/>
                    <a:gd name="connsiteY16" fmla="*/ 1147155 h 1312255"/>
                    <a:gd name="connsiteX17" fmla="*/ 4530436 w 5547360"/>
                    <a:gd name="connsiteY17" fmla="*/ 1113904 h 1312255"/>
                    <a:gd name="connsiteX18" fmla="*/ 4746567 w 5547360"/>
                    <a:gd name="connsiteY18" fmla="*/ 1113904 h 1312255"/>
                    <a:gd name="connsiteX19" fmla="*/ 4813069 w 5547360"/>
                    <a:gd name="connsiteY19" fmla="*/ 897773 h 1312255"/>
                    <a:gd name="connsiteX20" fmla="*/ 4813069 w 5547360"/>
                    <a:gd name="connsiteY20" fmla="*/ 681643 h 1312255"/>
                    <a:gd name="connsiteX21" fmla="*/ 4946073 w 5547360"/>
                    <a:gd name="connsiteY21" fmla="*/ 465512 h 1312255"/>
                    <a:gd name="connsiteX22" fmla="*/ 5062451 w 5547360"/>
                    <a:gd name="connsiteY22" fmla="*/ 382384 h 1312255"/>
                    <a:gd name="connsiteX23" fmla="*/ 5145578 w 5547360"/>
                    <a:gd name="connsiteY23" fmla="*/ 266006 h 1312255"/>
                    <a:gd name="connsiteX24" fmla="*/ 5178829 w 5547360"/>
                    <a:gd name="connsiteY24" fmla="*/ 133003 h 1312255"/>
                    <a:gd name="connsiteX25" fmla="*/ 5178829 w 5547360"/>
                    <a:gd name="connsiteY25" fmla="*/ 49875 h 1312255"/>
                    <a:gd name="connsiteX26" fmla="*/ 2320635 w 5547360"/>
                    <a:gd name="connsiteY26" fmla="*/ 0 h 1312255"/>
                    <a:gd name="connsiteX27" fmla="*/ 0 w 5547360"/>
                    <a:gd name="connsiteY27" fmla="*/ 224443 h 1312255"/>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1339735 w 5547360"/>
                    <a:gd name="connsiteY5" fmla="*/ 788324 h 1227511"/>
                    <a:gd name="connsiteX6" fmla="*/ 1288473 w 5547360"/>
                    <a:gd name="connsiteY6" fmla="*/ 665017 h 1227511"/>
                    <a:gd name="connsiteX7" fmla="*/ 1388225 w 5547360"/>
                    <a:gd name="connsiteY7" fmla="*/ 665017 h 1227511"/>
                    <a:gd name="connsiteX8" fmla="*/ 1687483 w 5547360"/>
                    <a:gd name="connsiteY8" fmla="*/ 731519 h 1227511"/>
                    <a:gd name="connsiteX9" fmla="*/ 1986742 w 5547360"/>
                    <a:gd name="connsiteY9" fmla="*/ 731519 h 1227511"/>
                    <a:gd name="connsiteX10" fmla="*/ 2136371 w 5547360"/>
                    <a:gd name="connsiteY10" fmla="*/ 731519 h 1227511"/>
                    <a:gd name="connsiteX11" fmla="*/ 2202873 w 5547360"/>
                    <a:gd name="connsiteY11" fmla="*/ 847897 h 1227511"/>
                    <a:gd name="connsiteX12" fmla="*/ 2851265 w 5547360"/>
                    <a:gd name="connsiteY12" fmla="*/ 864523 h 1227511"/>
                    <a:gd name="connsiteX13" fmla="*/ 3682538 w 5547360"/>
                    <a:gd name="connsiteY13" fmla="*/ 864523 h 1227511"/>
                    <a:gd name="connsiteX14" fmla="*/ 3948545 w 5547360"/>
                    <a:gd name="connsiteY14" fmla="*/ 1180406 h 1227511"/>
                    <a:gd name="connsiteX15" fmla="*/ 4197927 w 5547360"/>
                    <a:gd name="connsiteY15" fmla="*/ 1147155 h 1227511"/>
                    <a:gd name="connsiteX16" fmla="*/ 4530436 w 5547360"/>
                    <a:gd name="connsiteY16" fmla="*/ 1113904 h 1227511"/>
                    <a:gd name="connsiteX17" fmla="*/ 4746567 w 5547360"/>
                    <a:gd name="connsiteY17" fmla="*/ 1113904 h 1227511"/>
                    <a:gd name="connsiteX18" fmla="*/ 4813069 w 5547360"/>
                    <a:gd name="connsiteY18" fmla="*/ 897773 h 1227511"/>
                    <a:gd name="connsiteX19" fmla="*/ 4813069 w 5547360"/>
                    <a:gd name="connsiteY19" fmla="*/ 681643 h 1227511"/>
                    <a:gd name="connsiteX20" fmla="*/ 4946073 w 5547360"/>
                    <a:gd name="connsiteY20" fmla="*/ 465512 h 1227511"/>
                    <a:gd name="connsiteX21" fmla="*/ 5062451 w 5547360"/>
                    <a:gd name="connsiteY21" fmla="*/ 382384 h 1227511"/>
                    <a:gd name="connsiteX22" fmla="*/ 5145578 w 5547360"/>
                    <a:gd name="connsiteY22" fmla="*/ 266006 h 1227511"/>
                    <a:gd name="connsiteX23" fmla="*/ 5178829 w 5547360"/>
                    <a:gd name="connsiteY23" fmla="*/ 133003 h 1227511"/>
                    <a:gd name="connsiteX24" fmla="*/ 5178829 w 5547360"/>
                    <a:gd name="connsiteY24" fmla="*/ 49875 h 1227511"/>
                    <a:gd name="connsiteX25" fmla="*/ 2320635 w 5547360"/>
                    <a:gd name="connsiteY25" fmla="*/ 0 h 1227511"/>
                    <a:gd name="connsiteX26" fmla="*/ 0 w 5547360"/>
                    <a:gd name="connsiteY26"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1339735 w 5547360"/>
                    <a:gd name="connsiteY4" fmla="*/ 788324 h 1227511"/>
                    <a:gd name="connsiteX5" fmla="*/ 1288473 w 5547360"/>
                    <a:gd name="connsiteY5" fmla="*/ 665017 h 1227511"/>
                    <a:gd name="connsiteX6" fmla="*/ 1388225 w 5547360"/>
                    <a:gd name="connsiteY6" fmla="*/ 665017 h 1227511"/>
                    <a:gd name="connsiteX7" fmla="*/ 1687483 w 5547360"/>
                    <a:gd name="connsiteY7" fmla="*/ 731519 h 1227511"/>
                    <a:gd name="connsiteX8" fmla="*/ 1986742 w 5547360"/>
                    <a:gd name="connsiteY8" fmla="*/ 731519 h 1227511"/>
                    <a:gd name="connsiteX9" fmla="*/ 2136371 w 5547360"/>
                    <a:gd name="connsiteY9" fmla="*/ 731519 h 1227511"/>
                    <a:gd name="connsiteX10" fmla="*/ 2202873 w 5547360"/>
                    <a:gd name="connsiteY10" fmla="*/ 847897 h 1227511"/>
                    <a:gd name="connsiteX11" fmla="*/ 2851265 w 5547360"/>
                    <a:gd name="connsiteY11" fmla="*/ 864523 h 1227511"/>
                    <a:gd name="connsiteX12" fmla="*/ 3682538 w 5547360"/>
                    <a:gd name="connsiteY12" fmla="*/ 864523 h 1227511"/>
                    <a:gd name="connsiteX13" fmla="*/ 3948545 w 5547360"/>
                    <a:gd name="connsiteY13" fmla="*/ 1180406 h 1227511"/>
                    <a:gd name="connsiteX14" fmla="*/ 4197927 w 5547360"/>
                    <a:gd name="connsiteY14" fmla="*/ 1147155 h 1227511"/>
                    <a:gd name="connsiteX15" fmla="*/ 4530436 w 5547360"/>
                    <a:gd name="connsiteY15" fmla="*/ 1113904 h 1227511"/>
                    <a:gd name="connsiteX16" fmla="*/ 4746567 w 5547360"/>
                    <a:gd name="connsiteY16" fmla="*/ 1113904 h 1227511"/>
                    <a:gd name="connsiteX17" fmla="*/ 4813069 w 5547360"/>
                    <a:gd name="connsiteY17" fmla="*/ 897773 h 1227511"/>
                    <a:gd name="connsiteX18" fmla="*/ 4813069 w 5547360"/>
                    <a:gd name="connsiteY18" fmla="*/ 681643 h 1227511"/>
                    <a:gd name="connsiteX19" fmla="*/ 4946073 w 5547360"/>
                    <a:gd name="connsiteY19" fmla="*/ 465512 h 1227511"/>
                    <a:gd name="connsiteX20" fmla="*/ 5062451 w 5547360"/>
                    <a:gd name="connsiteY20" fmla="*/ 382384 h 1227511"/>
                    <a:gd name="connsiteX21" fmla="*/ 5145578 w 5547360"/>
                    <a:gd name="connsiteY21" fmla="*/ 266006 h 1227511"/>
                    <a:gd name="connsiteX22" fmla="*/ 5178829 w 5547360"/>
                    <a:gd name="connsiteY22" fmla="*/ 133003 h 1227511"/>
                    <a:gd name="connsiteX23" fmla="*/ 5178829 w 5547360"/>
                    <a:gd name="connsiteY23" fmla="*/ 49875 h 1227511"/>
                    <a:gd name="connsiteX24" fmla="*/ 2320635 w 5547360"/>
                    <a:gd name="connsiteY24" fmla="*/ 0 h 1227511"/>
                    <a:gd name="connsiteX25" fmla="*/ 0 w 5547360"/>
                    <a:gd name="connsiteY25"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1339735 w 5547360"/>
                    <a:gd name="connsiteY3" fmla="*/ 788324 h 1227511"/>
                    <a:gd name="connsiteX4" fmla="*/ 1288473 w 5547360"/>
                    <a:gd name="connsiteY4" fmla="*/ 665017 h 1227511"/>
                    <a:gd name="connsiteX5" fmla="*/ 1388225 w 5547360"/>
                    <a:gd name="connsiteY5" fmla="*/ 665017 h 1227511"/>
                    <a:gd name="connsiteX6" fmla="*/ 1687483 w 5547360"/>
                    <a:gd name="connsiteY6" fmla="*/ 731519 h 1227511"/>
                    <a:gd name="connsiteX7" fmla="*/ 1986742 w 5547360"/>
                    <a:gd name="connsiteY7" fmla="*/ 731519 h 1227511"/>
                    <a:gd name="connsiteX8" fmla="*/ 2136371 w 5547360"/>
                    <a:gd name="connsiteY8" fmla="*/ 731519 h 1227511"/>
                    <a:gd name="connsiteX9" fmla="*/ 2202873 w 5547360"/>
                    <a:gd name="connsiteY9" fmla="*/ 847897 h 1227511"/>
                    <a:gd name="connsiteX10" fmla="*/ 2851265 w 5547360"/>
                    <a:gd name="connsiteY10" fmla="*/ 864523 h 1227511"/>
                    <a:gd name="connsiteX11" fmla="*/ 3682538 w 5547360"/>
                    <a:gd name="connsiteY11" fmla="*/ 864523 h 1227511"/>
                    <a:gd name="connsiteX12" fmla="*/ 3948545 w 5547360"/>
                    <a:gd name="connsiteY12" fmla="*/ 1180406 h 1227511"/>
                    <a:gd name="connsiteX13" fmla="*/ 4197927 w 5547360"/>
                    <a:gd name="connsiteY13" fmla="*/ 1147155 h 1227511"/>
                    <a:gd name="connsiteX14" fmla="*/ 4530436 w 5547360"/>
                    <a:gd name="connsiteY14" fmla="*/ 1113904 h 1227511"/>
                    <a:gd name="connsiteX15" fmla="*/ 4746567 w 5547360"/>
                    <a:gd name="connsiteY15" fmla="*/ 1113904 h 1227511"/>
                    <a:gd name="connsiteX16" fmla="*/ 4813069 w 5547360"/>
                    <a:gd name="connsiteY16" fmla="*/ 897773 h 1227511"/>
                    <a:gd name="connsiteX17" fmla="*/ 4813069 w 5547360"/>
                    <a:gd name="connsiteY17" fmla="*/ 681643 h 1227511"/>
                    <a:gd name="connsiteX18" fmla="*/ 4946073 w 5547360"/>
                    <a:gd name="connsiteY18" fmla="*/ 465512 h 1227511"/>
                    <a:gd name="connsiteX19" fmla="*/ 5062451 w 5547360"/>
                    <a:gd name="connsiteY19" fmla="*/ 382384 h 1227511"/>
                    <a:gd name="connsiteX20" fmla="*/ 5145578 w 5547360"/>
                    <a:gd name="connsiteY20" fmla="*/ 266006 h 1227511"/>
                    <a:gd name="connsiteX21" fmla="*/ 5178829 w 5547360"/>
                    <a:gd name="connsiteY21" fmla="*/ 133003 h 1227511"/>
                    <a:gd name="connsiteX22" fmla="*/ 5178829 w 5547360"/>
                    <a:gd name="connsiteY22" fmla="*/ 49875 h 1227511"/>
                    <a:gd name="connsiteX23" fmla="*/ 2320635 w 5547360"/>
                    <a:gd name="connsiteY23" fmla="*/ 0 h 1227511"/>
                    <a:gd name="connsiteX24" fmla="*/ 0 w 5547360"/>
                    <a:gd name="connsiteY24" fmla="*/ 224443 h 1227511"/>
                    <a:gd name="connsiteX0" fmla="*/ 0 w 5547360"/>
                    <a:gd name="connsiteY0" fmla="*/ 224443 h 1227511"/>
                    <a:gd name="connsiteX1" fmla="*/ 606829 w 5547360"/>
                    <a:gd name="connsiteY1" fmla="*/ 781395 h 1227511"/>
                    <a:gd name="connsiteX2" fmla="*/ 1339735 w 5547360"/>
                    <a:gd name="connsiteY2" fmla="*/ 788324 h 1227511"/>
                    <a:gd name="connsiteX3" fmla="*/ 1288473 w 5547360"/>
                    <a:gd name="connsiteY3" fmla="*/ 665017 h 1227511"/>
                    <a:gd name="connsiteX4" fmla="*/ 1388225 w 5547360"/>
                    <a:gd name="connsiteY4" fmla="*/ 665017 h 1227511"/>
                    <a:gd name="connsiteX5" fmla="*/ 1687483 w 5547360"/>
                    <a:gd name="connsiteY5" fmla="*/ 731519 h 1227511"/>
                    <a:gd name="connsiteX6" fmla="*/ 1986742 w 5547360"/>
                    <a:gd name="connsiteY6" fmla="*/ 731519 h 1227511"/>
                    <a:gd name="connsiteX7" fmla="*/ 2136371 w 5547360"/>
                    <a:gd name="connsiteY7" fmla="*/ 731519 h 1227511"/>
                    <a:gd name="connsiteX8" fmla="*/ 2202873 w 5547360"/>
                    <a:gd name="connsiteY8" fmla="*/ 847897 h 1227511"/>
                    <a:gd name="connsiteX9" fmla="*/ 2851265 w 5547360"/>
                    <a:gd name="connsiteY9" fmla="*/ 864523 h 1227511"/>
                    <a:gd name="connsiteX10" fmla="*/ 3682538 w 5547360"/>
                    <a:gd name="connsiteY10" fmla="*/ 864523 h 1227511"/>
                    <a:gd name="connsiteX11" fmla="*/ 3948545 w 5547360"/>
                    <a:gd name="connsiteY11" fmla="*/ 1180406 h 1227511"/>
                    <a:gd name="connsiteX12" fmla="*/ 4197927 w 5547360"/>
                    <a:gd name="connsiteY12" fmla="*/ 1147155 h 1227511"/>
                    <a:gd name="connsiteX13" fmla="*/ 4530436 w 5547360"/>
                    <a:gd name="connsiteY13" fmla="*/ 1113904 h 1227511"/>
                    <a:gd name="connsiteX14" fmla="*/ 4746567 w 5547360"/>
                    <a:gd name="connsiteY14" fmla="*/ 1113904 h 1227511"/>
                    <a:gd name="connsiteX15" fmla="*/ 4813069 w 5547360"/>
                    <a:gd name="connsiteY15" fmla="*/ 897773 h 1227511"/>
                    <a:gd name="connsiteX16" fmla="*/ 4813069 w 5547360"/>
                    <a:gd name="connsiteY16" fmla="*/ 681643 h 1227511"/>
                    <a:gd name="connsiteX17" fmla="*/ 4946073 w 5547360"/>
                    <a:gd name="connsiteY17" fmla="*/ 465512 h 1227511"/>
                    <a:gd name="connsiteX18" fmla="*/ 5062451 w 5547360"/>
                    <a:gd name="connsiteY18" fmla="*/ 382384 h 1227511"/>
                    <a:gd name="connsiteX19" fmla="*/ 5145578 w 5547360"/>
                    <a:gd name="connsiteY19" fmla="*/ 266006 h 1227511"/>
                    <a:gd name="connsiteX20" fmla="*/ 5178829 w 5547360"/>
                    <a:gd name="connsiteY20" fmla="*/ 133003 h 1227511"/>
                    <a:gd name="connsiteX21" fmla="*/ 5178829 w 5547360"/>
                    <a:gd name="connsiteY21" fmla="*/ 49875 h 1227511"/>
                    <a:gd name="connsiteX22" fmla="*/ 2320635 w 5547360"/>
                    <a:gd name="connsiteY22" fmla="*/ 0 h 1227511"/>
                    <a:gd name="connsiteX23" fmla="*/ 0 w 5547360"/>
                    <a:gd name="connsiteY23" fmla="*/ 224443 h 1227511"/>
                    <a:gd name="connsiteX0" fmla="*/ 0 w 5547360"/>
                    <a:gd name="connsiteY0" fmla="*/ 224443 h 1227511"/>
                    <a:gd name="connsiteX1" fmla="*/ 606829 w 5547360"/>
                    <a:gd name="connsiteY1" fmla="*/ 781395 h 1227511"/>
                    <a:gd name="connsiteX2" fmla="*/ 1288473 w 5547360"/>
                    <a:gd name="connsiteY2" fmla="*/ 665017 h 1227511"/>
                    <a:gd name="connsiteX3" fmla="*/ 1388225 w 5547360"/>
                    <a:gd name="connsiteY3" fmla="*/ 665017 h 1227511"/>
                    <a:gd name="connsiteX4" fmla="*/ 1687483 w 5547360"/>
                    <a:gd name="connsiteY4" fmla="*/ 731519 h 1227511"/>
                    <a:gd name="connsiteX5" fmla="*/ 1986742 w 5547360"/>
                    <a:gd name="connsiteY5" fmla="*/ 731519 h 1227511"/>
                    <a:gd name="connsiteX6" fmla="*/ 2136371 w 5547360"/>
                    <a:gd name="connsiteY6" fmla="*/ 731519 h 1227511"/>
                    <a:gd name="connsiteX7" fmla="*/ 2202873 w 5547360"/>
                    <a:gd name="connsiteY7" fmla="*/ 847897 h 1227511"/>
                    <a:gd name="connsiteX8" fmla="*/ 2851265 w 5547360"/>
                    <a:gd name="connsiteY8" fmla="*/ 864523 h 1227511"/>
                    <a:gd name="connsiteX9" fmla="*/ 3682538 w 5547360"/>
                    <a:gd name="connsiteY9" fmla="*/ 864523 h 1227511"/>
                    <a:gd name="connsiteX10" fmla="*/ 3948545 w 5547360"/>
                    <a:gd name="connsiteY10" fmla="*/ 1180406 h 1227511"/>
                    <a:gd name="connsiteX11" fmla="*/ 4197927 w 5547360"/>
                    <a:gd name="connsiteY11" fmla="*/ 1147155 h 1227511"/>
                    <a:gd name="connsiteX12" fmla="*/ 4530436 w 5547360"/>
                    <a:gd name="connsiteY12" fmla="*/ 1113904 h 1227511"/>
                    <a:gd name="connsiteX13" fmla="*/ 4746567 w 5547360"/>
                    <a:gd name="connsiteY13" fmla="*/ 1113904 h 1227511"/>
                    <a:gd name="connsiteX14" fmla="*/ 4813069 w 5547360"/>
                    <a:gd name="connsiteY14" fmla="*/ 897773 h 1227511"/>
                    <a:gd name="connsiteX15" fmla="*/ 4813069 w 5547360"/>
                    <a:gd name="connsiteY15" fmla="*/ 681643 h 1227511"/>
                    <a:gd name="connsiteX16" fmla="*/ 4946073 w 5547360"/>
                    <a:gd name="connsiteY16" fmla="*/ 4655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 name="connsiteX0" fmla="*/ 0 w 5547360"/>
                    <a:gd name="connsiteY0" fmla="*/ 224443 h 1227511"/>
                    <a:gd name="connsiteX1" fmla="*/ 302029 w 5547360"/>
                    <a:gd name="connsiteY1" fmla="*/ 552795 h 1227511"/>
                    <a:gd name="connsiteX2" fmla="*/ 1288473 w 5547360"/>
                    <a:gd name="connsiteY2" fmla="*/ 665017 h 1227511"/>
                    <a:gd name="connsiteX3" fmla="*/ 1388225 w 5547360"/>
                    <a:gd name="connsiteY3" fmla="*/ 665017 h 1227511"/>
                    <a:gd name="connsiteX4" fmla="*/ 1687483 w 5547360"/>
                    <a:gd name="connsiteY4" fmla="*/ 731519 h 1227511"/>
                    <a:gd name="connsiteX5" fmla="*/ 1986742 w 5547360"/>
                    <a:gd name="connsiteY5" fmla="*/ 731519 h 1227511"/>
                    <a:gd name="connsiteX6" fmla="*/ 2136371 w 5547360"/>
                    <a:gd name="connsiteY6" fmla="*/ 731519 h 1227511"/>
                    <a:gd name="connsiteX7" fmla="*/ 2202873 w 5547360"/>
                    <a:gd name="connsiteY7" fmla="*/ 847897 h 1227511"/>
                    <a:gd name="connsiteX8" fmla="*/ 2851265 w 5547360"/>
                    <a:gd name="connsiteY8" fmla="*/ 864523 h 1227511"/>
                    <a:gd name="connsiteX9" fmla="*/ 3682538 w 5547360"/>
                    <a:gd name="connsiteY9" fmla="*/ 864523 h 1227511"/>
                    <a:gd name="connsiteX10" fmla="*/ 3948545 w 5547360"/>
                    <a:gd name="connsiteY10" fmla="*/ 1180406 h 1227511"/>
                    <a:gd name="connsiteX11" fmla="*/ 4197927 w 5547360"/>
                    <a:gd name="connsiteY11" fmla="*/ 1147155 h 1227511"/>
                    <a:gd name="connsiteX12" fmla="*/ 4530436 w 5547360"/>
                    <a:gd name="connsiteY12" fmla="*/ 1113904 h 1227511"/>
                    <a:gd name="connsiteX13" fmla="*/ 4746567 w 5547360"/>
                    <a:gd name="connsiteY13" fmla="*/ 1113904 h 1227511"/>
                    <a:gd name="connsiteX14" fmla="*/ 4813069 w 5547360"/>
                    <a:gd name="connsiteY14" fmla="*/ 897773 h 1227511"/>
                    <a:gd name="connsiteX15" fmla="*/ 4813069 w 5547360"/>
                    <a:gd name="connsiteY15" fmla="*/ 681643 h 1227511"/>
                    <a:gd name="connsiteX16" fmla="*/ 4946073 w 5547360"/>
                    <a:gd name="connsiteY16" fmla="*/ 4655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 name="connsiteX0" fmla="*/ 141316 w 5688676"/>
                    <a:gd name="connsiteY0" fmla="*/ 224443 h 1227511"/>
                    <a:gd name="connsiteX1" fmla="*/ 214745 w 5688676"/>
                    <a:gd name="connsiteY1" fmla="*/ 552795 h 1227511"/>
                    <a:gd name="connsiteX2" fmla="*/ 1429789 w 5688676"/>
                    <a:gd name="connsiteY2" fmla="*/ 665017 h 1227511"/>
                    <a:gd name="connsiteX3" fmla="*/ 1529541 w 5688676"/>
                    <a:gd name="connsiteY3" fmla="*/ 665017 h 1227511"/>
                    <a:gd name="connsiteX4" fmla="*/ 1828799 w 5688676"/>
                    <a:gd name="connsiteY4" fmla="*/ 731519 h 1227511"/>
                    <a:gd name="connsiteX5" fmla="*/ 2128058 w 5688676"/>
                    <a:gd name="connsiteY5" fmla="*/ 731519 h 1227511"/>
                    <a:gd name="connsiteX6" fmla="*/ 2277687 w 5688676"/>
                    <a:gd name="connsiteY6" fmla="*/ 731519 h 1227511"/>
                    <a:gd name="connsiteX7" fmla="*/ 2344189 w 5688676"/>
                    <a:gd name="connsiteY7" fmla="*/ 847897 h 1227511"/>
                    <a:gd name="connsiteX8" fmla="*/ 2992581 w 5688676"/>
                    <a:gd name="connsiteY8" fmla="*/ 864523 h 1227511"/>
                    <a:gd name="connsiteX9" fmla="*/ 3823854 w 5688676"/>
                    <a:gd name="connsiteY9" fmla="*/ 864523 h 1227511"/>
                    <a:gd name="connsiteX10" fmla="*/ 4089861 w 5688676"/>
                    <a:gd name="connsiteY10" fmla="*/ 1180406 h 1227511"/>
                    <a:gd name="connsiteX11" fmla="*/ 4339243 w 5688676"/>
                    <a:gd name="connsiteY11" fmla="*/ 1147155 h 1227511"/>
                    <a:gd name="connsiteX12" fmla="*/ 4671752 w 5688676"/>
                    <a:gd name="connsiteY12" fmla="*/ 1113904 h 1227511"/>
                    <a:gd name="connsiteX13" fmla="*/ 4887883 w 5688676"/>
                    <a:gd name="connsiteY13" fmla="*/ 1113904 h 1227511"/>
                    <a:gd name="connsiteX14" fmla="*/ 4954385 w 5688676"/>
                    <a:gd name="connsiteY14" fmla="*/ 897773 h 1227511"/>
                    <a:gd name="connsiteX15" fmla="*/ 4954385 w 5688676"/>
                    <a:gd name="connsiteY15" fmla="*/ 681643 h 1227511"/>
                    <a:gd name="connsiteX16" fmla="*/ 5087389 w 5688676"/>
                    <a:gd name="connsiteY16" fmla="*/ 465512 h 1227511"/>
                    <a:gd name="connsiteX17" fmla="*/ 5203767 w 5688676"/>
                    <a:gd name="connsiteY17" fmla="*/ 382384 h 1227511"/>
                    <a:gd name="connsiteX18" fmla="*/ 5286894 w 5688676"/>
                    <a:gd name="connsiteY18" fmla="*/ 266006 h 1227511"/>
                    <a:gd name="connsiteX19" fmla="*/ 5320145 w 5688676"/>
                    <a:gd name="connsiteY19" fmla="*/ 133003 h 1227511"/>
                    <a:gd name="connsiteX20" fmla="*/ 5320145 w 5688676"/>
                    <a:gd name="connsiteY20" fmla="*/ 49875 h 1227511"/>
                    <a:gd name="connsiteX21" fmla="*/ 2461951 w 5688676"/>
                    <a:gd name="connsiteY21" fmla="*/ 0 h 1227511"/>
                    <a:gd name="connsiteX22" fmla="*/ 141316 w 5688676"/>
                    <a:gd name="connsiteY22" fmla="*/ 224443 h 122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88676" h="1227511">
                      <a:moveTo>
                        <a:pt x="141316" y="224443"/>
                      </a:moveTo>
                      <a:cubicBezTo>
                        <a:pt x="193963" y="260464"/>
                        <a:pt x="0" y="479366"/>
                        <a:pt x="214745" y="552795"/>
                      </a:cubicBezTo>
                      <a:cubicBezTo>
                        <a:pt x="429491" y="626224"/>
                        <a:pt x="1210656" y="646313"/>
                        <a:pt x="1429789" y="665017"/>
                      </a:cubicBezTo>
                      <a:cubicBezTo>
                        <a:pt x="1648922" y="683721"/>
                        <a:pt x="1463039" y="653933"/>
                        <a:pt x="1529541" y="665017"/>
                      </a:cubicBezTo>
                      <a:cubicBezTo>
                        <a:pt x="1596043" y="676101"/>
                        <a:pt x="1729046" y="720435"/>
                        <a:pt x="1828799" y="731519"/>
                      </a:cubicBezTo>
                      <a:cubicBezTo>
                        <a:pt x="1928552" y="742603"/>
                        <a:pt x="2128058" y="731519"/>
                        <a:pt x="2128058" y="731519"/>
                      </a:cubicBezTo>
                      <a:cubicBezTo>
                        <a:pt x="2202873" y="731519"/>
                        <a:pt x="2241665" y="712123"/>
                        <a:pt x="2277687" y="731519"/>
                      </a:cubicBezTo>
                      <a:cubicBezTo>
                        <a:pt x="2313709" y="750915"/>
                        <a:pt x="2225040" y="825730"/>
                        <a:pt x="2344189" y="847897"/>
                      </a:cubicBezTo>
                      <a:cubicBezTo>
                        <a:pt x="2463338" y="870064"/>
                        <a:pt x="2745970" y="861752"/>
                        <a:pt x="2992581" y="864523"/>
                      </a:cubicBezTo>
                      <a:cubicBezTo>
                        <a:pt x="3239192" y="867294"/>
                        <a:pt x="3640974" y="811876"/>
                        <a:pt x="3823854" y="864523"/>
                      </a:cubicBezTo>
                      <a:cubicBezTo>
                        <a:pt x="4006734" y="917170"/>
                        <a:pt x="4003963" y="1133301"/>
                        <a:pt x="4089861" y="1180406"/>
                      </a:cubicBezTo>
                      <a:cubicBezTo>
                        <a:pt x="4175759" y="1227511"/>
                        <a:pt x="4242261" y="1158239"/>
                        <a:pt x="4339243" y="1147155"/>
                      </a:cubicBezTo>
                      <a:cubicBezTo>
                        <a:pt x="4436225" y="1136071"/>
                        <a:pt x="4580312" y="1119446"/>
                        <a:pt x="4671752" y="1113904"/>
                      </a:cubicBezTo>
                      <a:cubicBezTo>
                        <a:pt x="4763192" y="1108362"/>
                        <a:pt x="4840778" y="1149926"/>
                        <a:pt x="4887883" y="1113904"/>
                      </a:cubicBezTo>
                      <a:cubicBezTo>
                        <a:pt x="4934988" y="1077882"/>
                        <a:pt x="4943301" y="969816"/>
                        <a:pt x="4954385" y="897773"/>
                      </a:cubicBezTo>
                      <a:cubicBezTo>
                        <a:pt x="4965469" y="825730"/>
                        <a:pt x="4932218" y="753686"/>
                        <a:pt x="4954385" y="681643"/>
                      </a:cubicBezTo>
                      <a:cubicBezTo>
                        <a:pt x="4976552" y="609600"/>
                        <a:pt x="5045825" y="515388"/>
                        <a:pt x="5087389" y="465512"/>
                      </a:cubicBezTo>
                      <a:cubicBezTo>
                        <a:pt x="5128953" y="415636"/>
                        <a:pt x="5170516" y="415635"/>
                        <a:pt x="5203767" y="382384"/>
                      </a:cubicBezTo>
                      <a:cubicBezTo>
                        <a:pt x="5237018" y="349133"/>
                        <a:pt x="5267498" y="307569"/>
                        <a:pt x="5286894" y="266006"/>
                      </a:cubicBezTo>
                      <a:cubicBezTo>
                        <a:pt x="5306290" y="224443"/>
                        <a:pt x="5314603" y="169025"/>
                        <a:pt x="5320145" y="133003"/>
                      </a:cubicBezTo>
                      <a:cubicBezTo>
                        <a:pt x="5325687" y="96981"/>
                        <a:pt x="5688676" y="33250"/>
                        <a:pt x="5320145" y="49875"/>
                      </a:cubicBezTo>
                      <a:lnTo>
                        <a:pt x="2461951" y="0"/>
                      </a:lnTo>
                      <a:lnTo>
                        <a:pt x="141316"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 name="Group 11"/>
              <p:cNvGrpSpPr/>
              <p:nvPr/>
            </p:nvGrpSpPr>
            <p:grpSpPr>
              <a:xfrm>
                <a:off x="0" y="5105400"/>
                <a:ext cx="3352800" cy="1794165"/>
                <a:chOff x="0" y="5105400"/>
                <a:chExt cx="3352800" cy="1794165"/>
              </a:xfrm>
            </p:grpSpPr>
            <p:sp>
              <p:nvSpPr>
                <p:cNvPr id="8" name="Rectangle 7"/>
                <p:cNvSpPr/>
                <p:nvPr/>
              </p:nvSpPr>
              <p:spPr>
                <a:xfrm>
                  <a:off x="0" y="51054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209800" y="5832765"/>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Freeform 3"/>
            <p:cNvSpPr/>
            <p:nvPr/>
          </p:nvSpPr>
          <p:spPr>
            <a:xfrm>
              <a:off x="4652356" y="5588925"/>
              <a:ext cx="1313411" cy="548640"/>
            </a:xfrm>
            <a:custGeom>
              <a:avLst/>
              <a:gdLst>
                <a:gd name="connsiteX0" fmla="*/ 36022 w 1313411"/>
                <a:gd name="connsiteY0" fmla="*/ 387927 h 548640"/>
                <a:gd name="connsiteX1" fmla="*/ 302029 w 1313411"/>
                <a:gd name="connsiteY1" fmla="*/ 55418 h 548640"/>
                <a:gd name="connsiteX2" fmla="*/ 551411 w 1313411"/>
                <a:gd name="connsiteY2" fmla="*/ 55418 h 548640"/>
                <a:gd name="connsiteX3" fmla="*/ 800793 w 1313411"/>
                <a:gd name="connsiteY3" fmla="*/ 88669 h 548640"/>
                <a:gd name="connsiteX4" fmla="*/ 1100051 w 1313411"/>
                <a:gd name="connsiteY4" fmla="*/ 155171 h 548640"/>
                <a:gd name="connsiteX5" fmla="*/ 1233055 w 1313411"/>
                <a:gd name="connsiteY5" fmla="*/ 171796 h 548640"/>
                <a:gd name="connsiteX6" fmla="*/ 1233055 w 1313411"/>
                <a:gd name="connsiteY6" fmla="*/ 387927 h 548640"/>
                <a:gd name="connsiteX7" fmla="*/ 750917 w 1313411"/>
                <a:gd name="connsiteY7" fmla="*/ 520931 h 548640"/>
                <a:gd name="connsiteX8" fmla="*/ 518160 w 1313411"/>
                <a:gd name="connsiteY8" fmla="*/ 520931 h 548640"/>
                <a:gd name="connsiteX9" fmla="*/ 36022 w 1313411"/>
                <a:gd name="connsiteY9" fmla="*/ 387927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411" h="548640">
                  <a:moveTo>
                    <a:pt x="36022" y="387927"/>
                  </a:moveTo>
                  <a:cubicBezTo>
                    <a:pt x="0" y="310342"/>
                    <a:pt x="216131" y="110836"/>
                    <a:pt x="302029" y="55418"/>
                  </a:cubicBezTo>
                  <a:cubicBezTo>
                    <a:pt x="387927" y="0"/>
                    <a:pt x="468284" y="49876"/>
                    <a:pt x="551411" y="55418"/>
                  </a:cubicBezTo>
                  <a:cubicBezTo>
                    <a:pt x="634538" y="60960"/>
                    <a:pt x="709353" y="72044"/>
                    <a:pt x="800793" y="88669"/>
                  </a:cubicBezTo>
                  <a:cubicBezTo>
                    <a:pt x="892233" y="105294"/>
                    <a:pt x="1028007" y="141317"/>
                    <a:pt x="1100051" y="155171"/>
                  </a:cubicBezTo>
                  <a:cubicBezTo>
                    <a:pt x="1172095" y="169026"/>
                    <a:pt x="1210888" y="133003"/>
                    <a:pt x="1233055" y="171796"/>
                  </a:cubicBezTo>
                  <a:cubicBezTo>
                    <a:pt x="1255222" y="210589"/>
                    <a:pt x="1313411" y="329738"/>
                    <a:pt x="1233055" y="387927"/>
                  </a:cubicBezTo>
                  <a:cubicBezTo>
                    <a:pt x="1152699" y="446116"/>
                    <a:pt x="870066" y="498764"/>
                    <a:pt x="750917" y="520931"/>
                  </a:cubicBezTo>
                  <a:cubicBezTo>
                    <a:pt x="631768" y="543098"/>
                    <a:pt x="637309" y="548640"/>
                    <a:pt x="518160" y="520931"/>
                  </a:cubicBezTo>
                  <a:cubicBezTo>
                    <a:pt x="399011" y="493222"/>
                    <a:pt x="72044" y="465513"/>
                    <a:pt x="36022" y="3879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965960" y="1054100"/>
              <a:ext cx="2092960" cy="424180"/>
            </a:xfrm>
            <a:custGeom>
              <a:avLst/>
              <a:gdLst>
                <a:gd name="connsiteX0" fmla="*/ 228600 w 2092960"/>
                <a:gd name="connsiteY0" fmla="*/ 210820 h 424180"/>
                <a:gd name="connsiteX1" fmla="*/ 1813560 w 2092960"/>
                <a:gd name="connsiteY1" fmla="*/ 393700 h 424180"/>
                <a:gd name="connsiteX2" fmla="*/ 1905000 w 2092960"/>
                <a:gd name="connsiteY2" fmla="*/ 393700 h 424180"/>
                <a:gd name="connsiteX3" fmla="*/ 1905000 w 2092960"/>
                <a:gd name="connsiteY3" fmla="*/ 317500 h 424180"/>
                <a:gd name="connsiteX4" fmla="*/ 1066800 w 2092960"/>
                <a:gd name="connsiteY4" fmla="*/ 43180 h 424180"/>
                <a:gd name="connsiteX5" fmla="*/ 441960 w 2092960"/>
                <a:gd name="connsiteY5" fmla="*/ 58420 h 424180"/>
                <a:gd name="connsiteX6" fmla="*/ 228600 w 2092960"/>
                <a:gd name="connsiteY6" fmla="*/ 210820 h 42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960" h="424180">
                  <a:moveTo>
                    <a:pt x="228600" y="210820"/>
                  </a:moveTo>
                  <a:cubicBezTo>
                    <a:pt x="457200" y="266700"/>
                    <a:pt x="1534160" y="363220"/>
                    <a:pt x="1813560" y="393700"/>
                  </a:cubicBezTo>
                  <a:cubicBezTo>
                    <a:pt x="2092960" y="424180"/>
                    <a:pt x="1889760" y="406400"/>
                    <a:pt x="1905000" y="393700"/>
                  </a:cubicBezTo>
                  <a:cubicBezTo>
                    <a:pt x="1920240" y="381000"/>
                    <a:pt x="2044700" y="375920"/>
                    <a:pt x="1905000" y="317500"/>
                  </a:cubicBezTo>
                  <a:cubicBezTo>
                    <a:pt x="1765300" y="259080"/>
                    <a:pt x="1310640" y="86360"/>
                    <a:pt x="1066800" y="43180"/>
                  </a:cubicBezTo>
                  <a:cubicBezTo>
                    <a:pt x="822960" y="0"/>
                    <a:pt x="584200" y="30480"/>
                    <a:pt x="441960" y="58420"/>
                  </a:cubicBezTo>
                  <a:cubicBezTo>
                    <a:pt x="299720" y="86360"/>
                    <a:pt x="0" y="154940"/>
                    <a:pt x="228600" y="2108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0" y="-76200"/>
            <a:ext cx="9144000" cy="4724400"/>
            <a:chOff x="0" y="-76200"/>
            <a:chExt cx="9144000" cy="4724400"/>
          </a:xfrm>
        </p:grpSpPr>
        <p:sp>
          <p:nvSpPr>
            <p:cNvPr id="40" name="TextBox 3"/>
            <p:cNvSpPr txBox="1">
              <a:spLocks noChangeArrowheads="1"/>
            </p:cNvSpPr>
            <p:nvPr/>
          </p:nvSpPr>
          <p:spPr bwMode="auto">
            <a:xfrm>
              <a:off x="0" y="0"/>
              <a:ext cx="9144000" cy="707886"/>
            </a:xfrm>
            <a:prstGeom prst="rect">
              <a:avLst/>
            </a:prstGeom>
            <a:noFill/>
            <a:ln w="9525">
              <a:noFill/>
              <a:miter lim="800000"/>
              <a:headEnd/>
              <a:tailEnd/>
            </a:ln>
          </p:spPr>
          <p:txBody>
            <a:bodyPr wrap="square">
              <a:spAutoFit/>
            </a:bodyPr>
            <a:lstStyle/>
            <a:p>
              <a:pPr algn="ctr">
                <a:defRPr/>
              </a:pPr>
              <a:r>
                <a:rPr lang="en-US" sz="4000" b="1" dirty="0" smtClean="0">
                  <a:solidFill>
                    <a:srgbClr val="00B050"/>
                  </a:solidFill>
                  <a:effectLst>
                    <a:outerShdw dist="50800" dir="5400000" algn="ctr" rotWithShape="0">
                      <a:schemeClr val="tx1"/>
                    </a:outerShdw>
                  </a:effectLst>
                  <a:latin typeface="Calibri" pitchFamily="34" charset="0"/>
                </a:rPr>
                <a:t>50 YEARS!!</a:t>
              </a:r>
              <a:endParaRPr lang="en-US" sz="4000" b="1" dirty="0">
                <a:solidFill>
                  <a:srgbClr val="00B050"/>
                </a:solidFill>
                <a:effectLst>
                  <a:outerShdw dist="50800" dir="5400000" algn="ctr" rotWithShape="0">
                    <a:schemeClr val="tx1"/>
                  </a:outerShdw>
                </a:effectLst>
                <a:latin typeface="Calibri" pitchFamily="34" charset="0"/>
              </a:endParaRPr>
            </a:p>
          </p:txBody>
        </p:sp>
        <p:sp>
          <p:nvSpPr>
            <p:cNvPr id="14" name="TextBox 13"/>
            <p:cNvSpPr txBox="1"/>
            <p:nvPr/>
          </p:nvSpPr>
          <p:spPr>
            <a:xfrm>
              <a:off x="7620000" y="-76200"/>
              <a:ext cx="1435008" cy="830997"/>
            </a:xfrm>
            <a:prstGeom prst="rect">
              <a:avLst/>
            </a:prstGeom>
            <a:noFill/>
          </p:spPr>
          <p:txBody>
            <a:bodyPr wrap="none" rtlCol="0">
              <a:spAutoFit/>
            </a:bodyPr>
            <a:lstStyle/>
            <a:p>
              <a:r>
                <a:rPr lang="en-US" sz="4800" b="1" dirty="0" smtClean="0">
                  <a:solidFill>
                    <a:srgbClr val="00B050"/>
                  </a:solidFill>
                  <a:effectLst>
                    <a:outerShdw dist="50800" dir="7200000" algn="ctr" rotWithShape="0">
                      <a:schemeClr val="tx1"/>
                    </a:outerShdw>
                  </a:effectLst>
                </a:rPr>
                <a:t>1856</a:t>
              </a:r>
              <a:endParaRPr lang="en-US" sz="4800" b="1" dirty="0">
                <a:solidFill>
                  <a:srgbClr val="00B050"/>
                </a:solidFill>
                <a:effectLst>
                  <a:outerShdw dist="50800" dir="7200000" algn="ctr" rotWithShape="0">
                    <a:schemeClr val="tx1"/>
                  </a:outerShdw>
                </a:effectLst>
              </a:endParaRPr>
            </a:p>
          </p:txBody>
        </p:sp>
        <p:sp>
          <p:nvSpPr>
            <p:cNvPr id="13" name="TextBox 12"/>
            <p:cNvSpPr txBox="1"/>
            <p:nvPr/>
          </p:nvSpPr>
          <p:spPr>
            <a:xfrm>
              <a:off x="88992" y="-76200"/>
              <a:ext cx="1435008" cy="830997"/>
            </a:xfrm>
            <a:prstGeom prst="rect">
              <a:avLst/>
            </a:prstGeom>
            <a:noFill/>
          </p:spPr>
          <p:txBody>
            <a:bodyPr wrap="none" rtlCol="0">
              <a:spAutoFit/>
            </a:bodyPr>
            <a:lstStyle/>
            <a:p>
              <a:r>
                <a:rPr lang="en-US" sz="4800" b="1" dirty="0" smtClean="0">
                  <a:solidFill>
                    <a:srgbClr val="00B050"/>
                  </a:solidFill>
                  <a:effectLst>
                    <a:outerShdw dist="50800" dir="7200000" algn="ctr" rotWithShape="0">
                      <a:schemeClr val="tx1"/>
                    </a:outerShdw>
                  </a:effectLst>
                </a:rPr>
                <a:t>1806</a:t>
              </a:r>
              <a:endParaRPr lang="en-US" sz="4800" b="1" dirty="0">
                <a:solidFill>
                  <a:srgbClr val="00B050"/>
                </a:solidFill>
                <a:effectLst>
                  <a:outerShdw dist="50800" dir="7200000" algn="ctr" rotWithShape="0">
                    <a:schemeClr val="tx1"/>
                  </a:outerShdw>
                </a:effectLst>
              </a:endParaRPr>
            </a:p>
          </p:txBody>
        </p:sp>
        <p:sp>
          <p:nvSpPr>
            <p:cNvPr id="49" name="Rectangle 48"/>
            <p:cNvSpPr/>
            <p:nvPr/>
          </p:nvSpPr>
          <p:spPr>
            <a:xfrm>
              <a:off x="3962400" y="3962400"/>
              <a:ext cx="990600" cy="609600"/>
            </a:xfrm>
            <a:prstGeom prst="rect">
              <a:avLst/>
            </a:prstGeom>
            <a:solidFill>
              <a:srgbClr val="FF0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5"/>
            <p:cNvGrpSpPr>
              <a:grpSpLocks noChangeAspect="1"/>
            </p:cNvGrpSpPr>
            <p:nvPr/>
          </p:nvGrpSpPr>
          <p:grpSpPr>
            <a:xfrm rot="60000">
              <a:off x="3968241" y="3961144"/>
              <a:ext cx="1019762" cy="678208"/>
              <a:chOff x="2296015" y="3642534"/>
              <a:chExt cx="4333382" cy="2980576"/>
            </a:xfrm>
            <a:effectLst>
              <a:outerShdw dist="25400" dir="6600000" algn="ctr" rotWithShape="0">
                <a:schemeClr val="tx1"/>
              </a:outerShdw>
            </a:effectLst>
          </p:grpSpPr>
          <p:sp>
            <p:nvSpPr>
              <p:cNvPr id="41" name="Freeform 40"/>
              <p:cNvSpPr/>
              <p:nvPr/>
            </p:nvSpPr>
            <p:spPr>
              <a:xfrm>
                <a:off x="2296015" y="3642534"/>
                <a:ext cx="4333382" cy="2980576"/>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p:nvPr/>
            </p:nvCxnSpPr>
            <p:spPr>
              <a:xfrm flipV="1">
                <a:off x="2362200" y="4495800"/>
                <a:ext cx="4038600" cy="3732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Freeform 42"/>
              <p:cNvSpPr/>
              <p:nvPr/>
            </p:nvSpPr>
            <p:spPr>
              <a:xfrm>
                <a:off x="2351314" y="5046307"/>
                <a:ext cx="4170784" cy="668693"/>
              </a:xfrm>
              <a:custGeom>
                <a:avLst/>
                <a:gdLst>
                  <a:gd name="connsiteX0" fmla="*/ 0 w 4170784"/>
                  <a:gd name="connsiteY0" fmla="*/ 0 h 668693"/>
                  <a:gd name="connsiteX1" fmla="*/ 475862 w 4170784"/>
                  <a:gd name="connsiteY1" fmla="*/ 223934 h 668693"/>
                  <a:gd name="connsiteX2" fmla="*/ 765110 w 4170784"/>
                  <a:gd name="connsiteY2" fmla="*/ 149289 h 668693"/>
                  <a:gd name="connsiteX3" fmla="*/ 951723 w 4170784"/>
                  <a:gd name="connsiteY3" fmla="*/ 167951 h 668693"/>
                  <a:gd name="connsiteX4" fmla="*/ 1129004 w 4170784"/>
                  <a:gd name="connsiteY4" fmla="*/ 335902 h 668693"/>
                  <a:gd name="connsiteX5" fmla="*/ 1278294 w 4170784"/>
                  <a:gd name="connsiteY5" fmla="*/ 307910 h 668693"/>
                  <a:gd name="connsiteX6" fmla="*/ 1315617 w 4170784"/>
                  <a:gd name="connsiteY6" fmla="*/ 363894 h 668693"/>
                  <a:gd name="connsiteX7" fmla="*/ 1418253 w 4170784"/>
                  <a:gd name="connsiteY7" fmla="*/ 373224 h 668693"/>
                  <a:gd name="connsiteX8" fmla="*/ 1492898 w 4170784"/>
                  <a:gd name="connsiteY8" fmla="*/ 475861 h 668693"/>
                  <a:gd name="connsiteX9" fmla="*/ 1707502 w 4170784"/>
                  <a:gd name="connsiteY9" fmla="*/ 531845 h 668693"/>
                  <a:gd name="connsiteX10" fmla="*/ 2080727 w 4170784"/>
                  <a:gd name="connsiteY10" fmla="*/ 550506 h 668693"/>
                  <a:gd name="connsiteX11" fmla="*/ 2295331 w 4170784"/>
                  <a:gd name="connsiteY11" fmla="*/ 634481 h 668693"/>
                  <a:gd name="connsiteX12" fmla="*/ 2509935 w 4170784"/>
                  <a:gd name="connsiteY12" fmla="*/ 643812 h 668693"/>
                  <a:gd name="connsiteX13" fmla="*/ 2920482 w 4170784"/>
                  <a:gd name="connsiteY13" fmla="*/ 485192 h 668693"/>
                  <a:gd name="connsiteX14" fmla="*/ 2985796 w 4170784"/>
                  <a:gd name="connsiteY14" fmla="*/ 363894 h 668693"/>
                  <a:gd name="connsiteX15" fmla="*/ 3349690 w 4170784"/>
                  <a:gd name="connsiteY15" fmla="*/ 242596 h 668693"/>
                  <a:gd name="connsiteX16" fmla="*/ 3517641 w 4170784"/>
                  <a:gd name="connsiteY16" fmla="*/ 205273 h 668693"/>
                  <a:gd name="connsiteX17" fmla="*/ 3685592 w 4170784"/>
                  <a:gd name="connsiteY17" fmla="*/ 55983 h 668693"/>
                  <a:gd name="connsiteX18" fmla="*/ 3928188 w 4170784"/>
                  <a:gd name="connsiteY18" fmla="*/ 74645 h 668693"/>
                  <a:gd name="connsiteX19" fmla="*/ 4086808 w 4170784"/>
                  <a:gd name="connsiteY19" fmla="*/ 83975 h 668693"/>
                  <a:gd name="connsiteX20" fmla="*/ 4170784 w 4170784"/>
                  <a:gd name="connsiteY20" fmla="*/ 83975 h 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0784" h="668693">
                    <a:moveTo>
                      <a:pt x="0" y="0"/>
                    </a:moveTo>
                    <a:cubicBezTo>
                      <a:pt x="174172" y="99526"/>
                      <a:pt x="348344" y="199053"/>
                      <a:pt x="475862" y="223934"/>
                    </a:cubicBezTo>
                    <a:cubicBezTo>
                      <a:pt x="603380" y="248816"/>
                      <a:pt x="685800" y="158619"/>
                      <a:pt x="765110" y="149289"/>
                    </a:cubicBezTo>
                    <a:cubicBezTo>
                      <a:pt x="844420" y="139959"/>
                      <a:pt x="891074" y="136849"/>
                      <a:pt x="951723" y="167951"/>
                    </a:cubicBezTo>
                    <a:cubicBezTo>
                      <a:pt x="1012372" y="199053"/>
                      <a:pt x="1074576" y="312576"/>
                      <a:pt x="1129004" y="335902"/>
                    </a:cubicBezTo>
                    <a:cubicBezTo>
                      <a:pt x="1183432" y="359228"/>
                      <a:pt x="1247192" y="303245"/>
                      <a:pt x="1278294" y="307910"/>
                    </a:cubicBezTo>
                    <a:cubicBezTo>
                      <a:pt x="1309396" y="312575"/>
                      <a:pt x="1292291" y="353008"/>
                      <a:pt x="1315617" y="363894"/>
                    </a:cubicBezTo>
                    <a:cubicBezTo>
                      <a:pt x="1338943" y="374780"/>
                      <a:pt x="1388706" y="354563"/>
                      <a:pt x="1418253" y="373224"/>
                    </a:cubicBezTo>
                    <a:cubicBezTo>
                      <a:pt x="1447800" y="391885"/>
                      <a:pt x="1444690" y="449424"/>
                      <a:pt x="1492898" y="475861"/>
                    </a:cubicBezTo>
                    <a:cubicBezTo>
                      <a:pt x="1541106" y="502298"/>
                      <a:pt x="1609531" y="519404"/>
                      <a:pt x="1707502" y="531845"/>
                    </a:cubicBezTo>
                    <a:cubicBezTo>
                      <a:pt x="1805473" y="544286"/>
                      <a:pt x="1982756" y="533400"/>
                      <a:pt x="2080727" y="550506"/>
                    </a:cubicBezTo>
                    <a:cubicBezTo>
                      <a:pt x="2178698" y="567612"/>
                      <a:pt x="2223796" y="618930"/>
                      <a:pt x="2295331" y="634481"/>
                    </a:cubicBezTo>
                    <a:cubicBezTo>
                      <a:pt x="2366866" y="650032"/>
                      <a:pt x="2405743" y="668693"/>
                      <a:pt x="2509935" y="643812"/>
                    </a:cubicBezTo>
                    <a:cubicBezTo>
                      <a:pt x="2614127" y="618931"/>
                      <a:pt x="2841172" y="531845"/>
                      <a:pt x="2920482" y="485192"/>
                    </a:cubicBezTo>
                    <a:cubicBezTo>
                      <a:pt x="2999792" y="438539"/>
                      <a:pt x="2914261" y="404327"/>
                      <a:pt x="2985796" y="363894"/>
                    </a:cubicBezTo>
                    <a:cubicBezTo>
                      <a:pt x="3057331" y="323461"/>
                      <a:pt x="3261049" y="269033"/>
                      <a:pt x="3349690" y="242596"/>
                    </a:cubicBezTo>
                    <a:cubicBezTo>
                      <a:pt x="3438331" y="216159"/>
                      <a:pt x="3461657" y="236375"/>
                      <a:pt x="3517641" y="205273"/>
                    </a:cubicBezTo>
                    <a:cubicBezTo>
                      <a:pt x="3573625" y="174171"/>
                      <a:pt x="3617168" y="77754"/>
                      <a:pt x="3685592" y="55983"/>
                    </a:cubicBezTo>
                    <a:cubicBezTo>
                      <a:pt x="3754016" y="34212"/>
                      <a:pt x="3861319" y="69980"/>
                      <a:pt x="3928188" y="74645"/>
                    </a:cubicBezTo>
                    <a:cubicBezTo>
                      <a:pt x="3995057" y="79310"/>
                      <a:pt x="4046375" y="82420"/>
                      <a:pt x="4086808" y="83975"/>
                    </a:cubicBezTo>
                    <a:cubicBezTo>
                      <a:pt x="4127241" y="85530"/>
                      <a:pt x="4149012" y="84752"/>
                      <a:pt x="4170784" y="83975"/>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4626428" y="5134948"/>
                <a:ext cx="1233196" cy="517848"/>
              </a:xfrm>
              <a:custGeom>
                <a:avLst/>
                <a:gdLst>
                  <a:gd name="connsiteX0" fmla="*/ 1233196 w 1233196"/>
                  <a:gd name="connsiteY0" fmla="*/ 97971 h 517848"/>
                  <a:gd name="connsiteX1" fmla="*/ 1111899 w 1233196"/>
                  <a:gd name="connsiteY1" fmla="*/ 60648 h 517848"/>
                  <a:gd name="connsiteX2" fmla="*/ 822650 w 1233196"/>
                  <a:gd name="connsiteY2" fmla="*/ 60648 h 517848"/>
                  <a:gd name="connsiteX3" fmla="*/ 645368 w 1233196"/>
                  <a:gd name="connsiteY3" fmla="*/ 4665 h 517848"/>
                  <a:gd name="connsiteX4" fmla="*/ 533401 w 1233196"/>
                  <a:gd name="connsiteY4" fmla="*/ 88640 h 517848"/>
                  <a:gd name="connsiteX5" fmla="*/ 402772 w 1233196"/>
                  <a:gd name="connsiteY5" fmla="*/ 97971 h 517848"/>
                  <a:gd name="connsiteX6" fmla="*/ 272143 w 1233196"/>
                  <a:gd name="connsiteY6" fmla="*/ 153955 h 517848"/>
                  <a:gd name="connsiteX7" fmla="*/ 178837 w 1233196"/>
                  <a:gd name="connsiteY7" fmla="*/ 181946 h 517848"/>
                  <a:gd name="connsiteX8" fmla="*/ 66870 w 1233196"/>
                  <a:gd name="connsiteY8" fmla="*/ 135293 h 517848"/>
                  <a:gd name="connsiteX9" fmla="*/ 10886 w 1233196"/>
                  <a:gd name="connsiteY9" fmla="*/ 116632 h 517848"/>
                  <a:gd name="connsiteX10" fmla="*/ 1556 w 1233196"/>
                  <a:gd name="connsiteY10" fmla="*/ 219269 h 517848"/>
                  <a:gd name="connsiteX11" fmla="*/ 1556 w 1233196"/>
                  <a:gd name="connsiteY11" fmla="*/ 517848 h 5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3196" h="517848">
                    <a:moveTo>
                      <a:pt x="1233196" y="97971"/>
                    </a:moveTo>
                    <a:cubicBezTo>
                      <a:pt x="1206759" y="82419"/>
                      <a:pt x="1180323" y="66868"/>
                      <a:pt x="1111899" y="60648"/>
                    </a:cubicBezTo>
                    <a:cubicBezTo>
                      <a:pt x="1043475" y="54428"/>
                      <a:pt x="900405" y="69978"/>
                      <a:pt x="822650" y="60648"/>
                    </a:cubicBezTo>
                    <a:cubicBezTo>
                      <a:pt x="744895" y="51318"/>
                      <a:pt x="693576" y="0"/>
                      <a:pt x="645368" y="4665"/>
                    </a:cubicBezTo>
                    <a:cubicBezTo>
                      <a:pt x="597160" y="9330"/>
                      <a:pt x="573834" y="73089"/>
                      <a:pt x="533401" y="88640"/>
                    </a:cubicBezTo>
                    <a:cubicBezTo>
                      <a:pt x="492968" y="104191"/>
                      <a:pt x="446315" y="87085"/>
                      <a:pt x="402772" y="97971"/>
                    </a:cubicBezTo>
                    <a:cubicBezTo>
                      <a:pt x="359229" y="108857"/>
                      <a:pt x="309465" y="139959"/>
                      <a:pt x="272143" y="153955"/>
                    </a:cubicBezTo>
                    <a:cubicBezTo>
                      <a:pt x="234821" y="167951"/>
                      <a:pt x="213049" y="185056"/>
                      <a:pt x="178837" y="181946"/>
                    </a:cubicBezTo>
                    <a:cubicBezTo>
                      <a:pt x="144625" y="178836"/>
                      <a:pt x="94862" y="146179"/>
                      <a:pt x="66870" y="135293"/>
                    </a:cubicBezTo>
                    <a:cubicBezTo>
                      <a:pt x="38878" y="124407"/>
                      <a:pt x="21772" y="102636"/>
                      <a:pt x="10886" y="116632"/>
                    </a:cubicBezTo>
                    <a:cubicBezTo>
                      <a:pt x="0" y="130628"/>
                      <a:pt x="3111" y="152400"/>
                      <a:pt x="1556" y="219269"/>
                    </a:cubicBezTo>
                    <a:cubicBezTo>
                      <a:pt x="1" y="286138"/>
                      <a:pt x="1556" y="517848"/>
                      <a:pt x="1556" y="517848"/>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 name="Group 44"/>
            <p:cNvGrpSpPr/>
            <p:nvPr/>
          </p:nvGrpSpPr>
          <p:grpSpPr>
            <a:xfrm>
              <a:off x="4495800" y="4114800"/>
              <a:ext cx="381000" cy="533400"/>
              <a:chOff x="4495800" y="4114800"/>
              <a:chExt cx="381000" cy="533400"/>
            </a:xfrm>
          </p:grpSpPr>
          <p:sp>
            <p:nvSpPr>
              <p:cNvPr id="46" name="Oval 45"/>
              <p:cNvSpPr/>
              <p:nvPr/>
            </p:nvSpPr>
            <p:spPr>
              <a:xfrm>
                <a:off x="4724400" y="42672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572000" y="41148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495800" y="44958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5"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Session 6:  After the Trails</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60"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Five Tribes</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54" name="Rectangle 53"/>
          <p:cNvSpPr/>
          <p:nvPr/>
        </p:nvSpPr>
        <p:spPr>
          <a:xfrm>
            <a:off x="0" y="609600"/>
            <a:ext cx="9144000" cy="6248400"/>
          </a:xfrm>
          <a:prstGeom prst="rect">
            <a:avLst/>
          </a:prstGeom>
          <a:solidFill>
            <a:srgbClr val="FFE1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3"/>
          <p:cNvSpPr txBox="1">
            <a:spLocks noChangeArrowheads="1"/>
          </p:cNvSpPr>
          <p:nvPr/>
        </p:nvSpPr>
        <p:spPr bwMode="auto">
          <a:xfrm>
            <a:off x="0" y="1117699"/>
            <a:ext cx="9144000" cy="2616101"/>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The New Lands . . . .</a:t>
            </a:r>
          </a:p>
          <a:p>
            <a:pPr>
              <a:defRPr/>
            </a:pPr>
            <a:endParaRPr lang="en-US" sz="1000" b="1" dirty="0" smtClean="0">
              <a:solidFill>
                <a:srgbClr val="00B050"/>
              </a:solidFill>
              <a:effectLst>
                <a:outerShdw dist="50800" dir="5400000" algn="ctr" rotWithShape="0">
                  <a:schemeClr val="tx1"/>
                </a:outerShdw>
              </a:effectLst>
              <a:latin typeface="Tempus Sans ITC" pitchFamily="82" charset="0"/>
            </a:endParaRPr>
          </a:p>
          <a:p>
            <a:pPr>
              <a:defRPr/>
            </a:pPr>
            <a:r>
              <a:rPr lang="en-US" sz="4800" b="1" dirty="0" smtClean="0">
                <a:solidFill>
                  <a:srgbClr val="00B050"/>
                </a:solidFill>
                <a:effectLst>
                  <a:outerShdw dist="50800" dir="5400000" algn="ctr" rotWithShape="0">
                    <a:schemeClr val="tx1"/>
                  </a:outerShdw>
                </a:effectLst>
                <a:latin typeface="Tempus Sans ITC" pitchFamily="82" charset="0"/>
              </a:rPr>
              <a:t>			- Oklahoma</a:t>
            </a:r>
          </a:p>
          <a:p>
            <a:pPr>
              <a:defRPr/>
            </a:pPr>
            <a:endParaRPr lang="en-US" sz="1000" b="1" dirty="0" smtClean="0">
              <a:solidFill>
                <a:srgbClr val="00B050"/>
              </a:solidFill>
              <a:effectLst>
                <a:outerShdw dist="50800" dir="5400000" algn="ctr" rotWithShape="0">
                  <a:schemeClr val="tx1"/>
                </a:outerShdw>
              </a:effectLst>
              <a:latin typeface="Tempus Sans ITC" pitchFamily="82" charset="0"/>
            </a:endParaRPr>
          </a:p>
          <a:p>
            <a:pPr>
              <a:defRPr/>
            </a:pPr>
            <a:r>
              <a:rPr lang="en-US" sz="4800" b="1" dirty="0" smtClean="0">
                <a:solidFill>
                  <a:srgbClr val="00B050"/>
                </a:solidFill>
                <a:effectLst>
                  <a:outerShdw dist="50800" dir="5400000" algn="ctr" rotWithShape="0">
                    <a:schemeClr val="tx1"/>
                  </a:outerShdw>
                </a:effectLst>
                <a:latin typeface="Tempus Sans ITC" pitchFamily="82" charset="0"/>
              </a:rPr>
              <a:t>			- New Mexico</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57" name="Oval 56"/>
          <p:cNvSpPr/>
          <p:nvPr/>
        </p:nvSpPr>
        <p:spPr>
          <a:xfrm>
            <a:off x="1752600" y="1905000"/>
            <a:ext cx="5257800" cy="914400"/>
          </a:xfrm>
          <a:prstGeom prst="ellipse">
            <a:avLst/>
          </a:prstGeom>
          <a:noFill/>
          <a:ln w="762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67"/>
                                        </p:tgtEl>
                                        <p:attrNameLst>
                                          <p:attrName>style.opacity</p:attrName>
                                        </p:attrNameLst>
                                      </p:cBhvr>
                                      <p:to>
                                        <p:strVal val="0.5"/>
                                      </p:to>
                                    </p:set>
                                    <p:animEffect filter="image" prLst="opacity: 0.5">
                                      <p:cBhvr rctx="IE">
                                        <p:cTn id="7" dur="indefinite"/>
                                        <p:tgtEl>
                                          <p:spTgt spid="67"/>
                                        </p:tgtEl>
                                      </p:cBhvr>
                                    </p:animEffect>
                                  </p:childTnLst>
                                </p:cTn>
                              </p:par>
                            </p:childTnLst>
                          </p:cTn>
                        </p:par>
                        <p:par>
                          <p:cTn id="8" fill="hold">
                            <p:stCondLst>
                              <p:cond delay="0"/>
                            </p:stCondLst>
                            <p:childTnLst>
                              <p:par>
                                <p:cTn id="9" presetID="9" presetClass="emph" presetSubtype="0" grpId="0" nodeType="afterEffect">
                                  <p:stCondLst>
                                    <p:cond delay="0"/>
                                  </p:stCondLst>
                                  <p:childTnLst>
                                    <p:set>
                                      <p:cBhvr rctx="PPT">
                                        <p:cTn id="10" dur="indefinite"/>
                                        <p:tgtEl>
                                          <p:spTgt spid="59"/>
                                        </p:tgtEl>
                                        <p:attrNameLst>
                                          <p:attrName>style.opacity</p:attrName>
                                        </p:attrNameLst>
                                      </p:cBhvr>
                                      <p:to>
                                        <p:strVal val="0.5"/>
                                      </p:to>
                                    </p:set>
                                    <p:animEffect filter="image" prLst="opacity: 0.5">
                                      <p:cBhvr rctx="IE">
                                        <p:cTn id="11" dur="indefinite"/>
                                        <p:tgtEl>
                                          <p:spTgt spid="59"/>
                                        </p:tgtEl>
                                      </p:cBhvr>
                                    </p:animEffect>
                                  </p:childTnLst>
                                </p:cTn>
                              </p:par>
                              <p:par>
                                <p:cTn id="12" presetID="10" presetClass="exit" presetSubtype="0" fill="hold" nodeType="withEffect">
                                  <p:stCondLst>
                                    <p:cond delay="0"/>
                                  </p:stCondLst>
                                  <p:childTnLst>
                                    <p:animEffect transition="out" filter="fade">
                                      <p:cBhvr>
                                        <p:cTn id="13" dur="1000"/>
                                        <p:tgtEl>
                                          <p:spTgt spid="51"/>
                                        </p:tgtEl>
                                      </p:cBhvr>
                                    </p:animEffect>
                                    <p:set>
                                      <p:cBhvr>
                                        <p:cTn id="14" dur="1" fill="hold">
                                          <p:stCondLst>
                                            <p:cond delay="999"/>
                                          </p:stCondLst>
                                        </p:cTn>
                                        <p:tgtEl>
                                          <p:spTgt spid="51"/>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1000"/>
                                        <p:tgtEl>
                                          <p:spTgt spid="5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1000"/>
                                        <p:tgtEl>
                                          <p:spTgt spid="55"/>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0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left)">
                                      <p:cBhvr>
                                        <p:cTn id="28" dur="1000"/>
                                        <p:tgtEl>
                                          <p:spTgt spid="5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2" nodeType="clickEffect">
                                  <p:stCondLst>
                                    <p:cond delay="0"/>
                                  </p:stCondLst>
                                  <p:childTnLst>
                                    <p:animEffect transition="out" filter="fade">
                                      <p:cBhvr>
                                        <p:cTn id="32" dur="1000"/>
                                        <p:tgtEl>
                                          <p:spTgt spid="57"/>
                                        </p:tgtEl>
                                      </p:cBhvr>
                                    </p:animEffect>
                                    <p:set>
                                      <p:cBhvr>
                                        <p:cTn id="33" dur="1" fill="hold">
                                          <p:stCondLst>
                                            <p:cond delay="999"/>
                                          </p:stCondLst>
                                        </p:cTn>
                                        <p:tgtEl>
                                          <p:spTgt spid="57"/>
                                        </p:tgtEl>
                                        <p:attrNameLst>
                                          <p:attrName>style.visibility</p:attrName>
                                        </p:attrNameLst>
                                      </p:cBhvr>
                                      <p:to>
                                        <p:strVal val="hidden"/>
                                      </p:to>
                                    </p:set>
                                  </p:childTnLst>
                                </p:cTn>
                              </p:par>
                              <p:par>
                                <p:cTn id="34" presetID="10" presetClass="exit" presetSubtype="0" fill="hold" grpId="1" nodeType="withEffect">
                                  <p:stCondLst>
                                    <p:cond delay="500"/>
                                  </p:stCondLst>
                                  <p:childTnLst>
                                    <p:animEffect transition="out" filter="fade">
                                      <p:cBhvr>
                                        <p:cTn id="35" dur="1000"/>
                                        <p:tgtEl>
                                          <p:spTgt spid="55"/>
                                        </p:tgtEl>
                                      </p:cBhvr>
                                    </p:animEffect>
                                    <p:set>
                                      <p:cBhvr>
                                        <p:cTn id="36" dur="1" fill="hold">
                                          <p:stCondLst>
                                            <p:cond delay="999"/>
                                          </p:stCondLst>
                                        </p:cTn>
                                        <p:tgtEl>
                                          <p:spTgt spid="55"/>
                                        </p:tgtEl>
                                        <p:attrNameLst>
                                          <p:attrName>style.visibility</p:attrName>
                                        </p:attrNameLst>
                                      </p:cBhvr>
                                      <p:to>
                                        <p:strVal val="hidden"/>
                                      </p:to>
                                    </p:set>
                                  </p:childTnLst>
                                </p:cTn>
                              </p:par>
                              <p:par>
                                <p:cTn id="37" presetID="42" presetClass="entr" presetSubtype="0" fill="hold" grpId="0" nodeType="withEffect">
                                  <p:stCondLst>
                                    <p:cond delay="500"/>
                                  </p:stCondLst>
                                  <p:childTnLst>
                                    <p:set>
                                      <p:cBhvr>
                                        <p:cTn id="38" dur="1" fill="hold">
                                          <p:stCondLst>
                                            <p:cond delay="0"/>
                                          </p:stCondLst>
                                        </p:cTn>
                                        <p:tgtEl>
                                          <p:spTgt spid="58"/>
                                        </p:tgtEl>
                                        <p:attrNameLst>
                                          <p:attrName>style.visibility</p:attrName>
                                        </p:attrNameLst>
                                      </p:cBhvr>
                                      <p:to>
                                        <p:strVal val="visible"/>
                                      </p:to>
                                    </p:set>
                                    <p:animEffect transition="in" filter="fade">
                                      <p:cBhvr>
                                        <p:cTn id="39" dur="1000"/>
                                        <p:tgtEl>
                                          <p:spTgt spid="58"/>
                                        </p:tgtEl>
                                      </p:cBhvr>
                                    </p:animEffect>
                                    <p:anim calcmode="lin" valueType="num">
                                      <p:cBhvr>
                                        <p:cTn id="40" dur="1000" fill="hold"/>
                                        <p:tgtEl>
                                          <p:spTgt spid="58"/>
                                        </p:tgtEl>
                                        <p:attrNameLst>
                                          <p:attrName>ppt_x</p:attrName>
                                        </p:attrNameLst>
                                      </p:cBhvr>
                                      <p:tavLst>
                                        <p:tav tm="0">
                                          <p:val>
                                            <p:strVal val="#ppt_x"/>
                                          </p:val>
                                        </p:tav>
                                        <p:tav tm="100000">
                                          <p:val>
                                            <p:strVal val="#ppt_x"/>
                                          </p:val>
                                        </p:tav>
                                      </p:tavLst>
                                    </p:anim>
                                    <p:anim calcmode="lin" valueType="num">
                                      <p:cBhvr>
                                        <p:cTn id="41" dur="1000" fill="hold"/>
                                        <p:tgtEl>
                                          <p:spTgt spid="58"/>
                                        </p:tgtEl>
                                        <p:attrNameLst>
                                          <p:attrName>ppt_y</p:attrName>
                                        </p:attrNameLst>
                                      </p:cBhvr>
                                      <p:tavLst>
                                        <p:tav tm="0">
                                          <p:val>
                                            <p:strVal val="#ppt_y+.1"/>
                                          </p:val>
                                        </p:tav>
                                        <p:tav tm="100000">
                                          <p:val>
                                            <p:strVal val="#ppt_y"/>
                                          </p:val>
                                        </p:tav>
                                      </p:tavLst>
                                    </p:anim>
                                  </p:childTnLst>
                                </p:cTn>
                              </p:par>
                              <p:par>
                                <p:cTn id="42" presetID="10" presetClass="exit" presetSubtype="0" fill="hold" grpId="0" nodeType="withEffect">
                                  <p:stCondLst>
                                    <p:cond delay="500"/>
                                  </p:stCondLst>
                                  <p:childTnLst>
                                    <p:animEffect transition="out" filter="fade">
                                      <p:cBhvr>
                                        <p:cTn id="43" dur="1000"/>
                                        <p:tgtEl>
                                          <p:spTgt spid="50"/>
                                        </p:tgtEl>
                                      </p:cBhvr>
                                    </p:animEffect>
                                    <p:set>
                                      <p:cBhvr>
                                        <p:cTn id="44" dur="1" fill="hold">
                                          <p:stCondLst>
                                            <p:cond delay="999"/>
                                          </p:stCondLst>
                                        </p:cTn>
                                        <p:tgtEl>
                                          <p:spTgt spid="50"/>
                                        </p:tgtEl>
                                        <p:attrNameLst>
                                          <p:attrName>style.visibility</p:attrName>
                                        </p:attrNameLst>
                                      </p:cBhvr>
                                      <p:to>
                                        <p:strVal val="hidden"/>
                                      </p:to>
                                    </p:set>
                                  </p:childTnLst>
                                </p:cTn>
                              </p:par>
                              <p:par>
                                <p:cTn id="45" presetID="10" presetClass="exit" presetSubtype="0" fill="hold" grpId="1" nodeType="withEffect">
                                  <p:stCondLst>
                                    <p:cond delay="500"/>
                                  </p:stCondLst>
                                  <p:childTnLst>
                                    <p:animEffect transition="out" filter="fade">
                                      <p:cBhvr>
                                        <p:cTn id="46" dur="1000"/>
                                        <p:tgtEl>
                                          <p:spTgt spid="59"/>
                                        </p:tgtEl>
                                      </p:cBhvr>
                                    </p:animEffect>
                                    <p:set>
                                      <p:cBhvr>
                                        <p:cTn id="47" dur="1" fill="hold">
                                          <p:stCondLst>
                                            <p:cond delay="999"/>
                                          </p:stCondLst>
                                        </p:cTn>
                                        <p:tgtEl>
                                          <p:spTgt spid="59"/>
                                        </p:tgtEl>
                                        <p:attrNameLst>
                                          <p:attrName>style.visibility</p:attrName>
                                        </p:attrNameLst>
                                      </p:cBhvr>
                                      <p:to>
                                        <p:strVal val="hidden"/>
                                      </p:to>
                                    </p:set>
                                  </p:childTnLst>
                                </p:cTn>
                              </p:par>
                              <p:par>
                                <p:cTn id="48" presetID="9" presetClass="emph" presetSubtype="0" nodeType="withEffect">
                                  <p:stCondLst>
                                    <p:cond delay="500"/>
                                  </p:stCondLst>
                                  <p:childTnLst>
                                    <p:set>
                                      <p:cBhvr rctx="PPT">
                                        <p:cTn id="49" dur="indefinite"/>
                                        <p:tgtEl>
                                          <p:spTgt spid="67"/>
                                        </p:tgtEl>
                                        <p:attrNameLst>
                                          <p:attrName>style.opacity</p:attrName>
                                        </p:attrNameLst>
                                      </p:cBhvr>
                                      <p:to>
                                        <p:strVal val="1"/>
                                      </p:to>
                                    </p:set>
                                    <p:animEffect filter="image" prLst="opacity: 1">
                                      <p:cBhvr rctx="IE">
                                        <p:cTn id="50" dur="indefinite"/>
                                        <p:tgtEl>
                                          <p:spTgt spid="67"/>
                                        </p:tgtEl>
                                      </p:cBhvr>
                                    </p:animEffect>
                                  </p:childTnLst>
                                </p:cTn>
                              </p:par>
                              <p:par>
                                <p:cTn id="51" presetID="10" presetClass="exit" presetSubtype="0" fill="hold" grpId="1" nodeType="withEffect">
                                  <p:stCondLst>
                                    <p:cond delay="500"/>
                                  </p:stCondLst>
                                  <p:childTnLst>
                                    <p:animEffect transition="out" filter="fade">
                                      <p:cBhvr>
                                        <p:cTn id="52" dur="1000"/>
                                        <p:tgtEl>
                                          <p:spTgt spid="54"/>
                                        </p:tgtEl>
                                      </p:cBhvr>
                                    </p:animEffect>
                                    <p:set>
                                      <p:cBhvr>
                                        <p:cTn id="53" dur="1" fill="hold">
                                          <p:stCondLst>
                                            <p:cond delay="999"/>
                                          </p:stCondLst>
                                        </p:cTn>
                                        <p:tgtEl>
                                          <p:spTgt spid="54"/>
                                        </p:tgtEl>
                                        <p:attrNameLst>
                                          <p:attrName>style.visibility</p:attrName>
                                        </p:attrNameLst>
                                      </p:cBhvr>
                                      <p:to>
                                        <p:strVal val="hidden"/>
                                      </p:to>
                                    </p:set>
                                  </p:childTnLst>
                                </p:cTn>
                              </p:par>
                            </p:childTnLst>
                          </p:cTn>
                        </p:par>
                        <p:par>
                          <p:cTn id="54" fill="hold">
                            <p:stCondLst>
                              <p:cond delay="1500"/>
                            </p:stCondLst>
                            <p:childTnLst>
                              <p:par>
                                <p:cTn id="55" presetID="53" presetClass="entr" presetSubtype="0" fill="hold" grpId="0" nodeType="afterEffect">
                                  <p:stCondLst>
                                    <p:cond delay="0"/>
                                  </p:stCondLst>
                                  <p:childTnLst>
                                    <p:set>
                                      <p:cBhvr>
                                        <p:cTn id="56" dur="1" fill="hold">
                                          <p:stCondLst>
                                            <p:cond delay="0"/>
                                          </p:stCondLst>
                                        </p:cTn>
                                        <p:tgtEl>
                                          <p:spTgt spid="60"/>
                                        </p:tgtEl>
                                        <p:attrNameLst>
                                          <p:attrName>style.visibility</p:attrName>
                                        </p:attrNameLst>
                                      </p:cBhvr>
                                      <p:to>
                                        <p:strVal val="visible"/>
                                      </p:to>
                                    </p:set>
                                    <p:anim calcmode="lin" valueType="num">
                                      <p:cBhvr>
                                        <p:cTn id="57" dur="1000" fill="hold"/>
                                        <p:tgtEl>
                                          <p:spTgt spid="60"/>
                                        </p:tgtEl>
                                        <p:attrNameLst>
                                          <p:attrName>ppt_w</p:attrName>
                                        </p:attrNameLst>
                                      </p:cBhvr>
                                      <p:tavLst>
                                        <p:tav tm="0">
                                          <p:val>
                                            <p:fltVal val="0"/>
                                          </p:val>
                                        </p:tav>
                                        <p:tav tm="100000">
                                          <p:val>
                                            <p:strVal val="#ppt_w"/>
                                          </p:val>
                                        </p:tav>
                                      </p:tavLst>
                                    </p:anim>
                                    <p:anim calcmode="lin" valueType="num">
                                      <p:cBhvr>
                                        <p:cTn id="58" dur="1000" fill="hold"/>
                                        <p:tgtEl>
                                          <p:spTgt spid="60"/>
                                        </p:tgtEl>
                                        <p:attrNameLst>
                                          <p:attrName>ppt_h</p:attrName>
                                        </p:attrNameLst>
                                      </p:cBhvr>
                                      <p:tavLst>
                                        <p:tav tm="0">
                                          <p:val>
                                            <p:fltVal val="0"/>
                                          </p:val>
                                        </p:tav>
                                        <p:tav tm="100000">
                                          <p:val>
                                            <p:strVal val="#ppt_h"/>
                                          </p:val>
                                        </p:tav>
                                      </p:tavLst>
                                    </p:anim>
                                    <p:animEffect transition="in" filter="fade">
                                      <p:cBhvr>
                                        <p:cTn id="59"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animBg="1"/>
      <p:bldP spid="59" grpId="1" animBg="1"/>
      <p:bldP spid="55" grpId="0"/>
      <p:bldP spid="55" grpId="1"/>
      <p:bldP spid="60" grpId="0"/>
      <p:bldP spid="54" grpId="0" animBg="1"/>
      <p:bldP spid="54" grpId="1" animBg="1"/>
      <p:bldP spid="50" grpId="0"/>
      <p:bldP spid="50" grpId="1"/>
      <p:bldP spid="57" grpId="0" animBg="1"/>
      <p:bldP spid="57" grpId="2"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676400"/>
            <a:ext cx="9144000" cy="5170646"/>
            <a:chOff x="0" y="1676400"/>
            <a:chExt cx="9144000" cy="5170646"/>
          </a:xfrm>
        </p:grpSpPr>
        <p:sp useBgFill="1">
          <p:nvSpPr>
            <p:cNvPr id="6" name="TextBox 5"/>
            <p:cNvSpPr txBox="1"/>
            <p:nvPr/>
          </p:nvSpPr>
          <p:spPr>
            <a:xfrm>
              <a:off x="0" y="1676400"/>
              <a:ext cx="9144000" cy="5170646"/>
            </a:xfrm>
            <a:prstGeom prst="rect">
              <a:avLst/>
            </a:prstGeom>
          </p:spPr>
          <p:txBody>
            <a:bodyPr wrap="square" rtlCol="0">
              <a:spAutoFit/>
            </a:bodyPr>
            <a:lstStyle/>
            <a:p>
              <a:r>
                <a:rPr lang="en-US" sz="3000" dirty="0" smtClean="0"/>
                <a:t>   - delegates from the Five Tribes meet at the new</a:t>
              </a:r>
            </a:p>
            <a:p>
              <a:r>
                <a:rPr lang="en-US" sz="3000" dirty="0" smtClean="0"/>
                <a:t>     Hinton Hotel in Muscogee</a:t>
              </a:r>
            </a:p>
            <a:p>
              <a:r>
                <a:rPr lang="en-US" sz="3000" dirty="0" smtClean="0"/>
                <a:t> 	 - draft a constitution </a:t>
              </a:r>
            </a:p>
            <a:p>
              <a:r>
                <a:rPr lang="en-US" sz="3000" dirty="0" smtClean="0"/>
                <a:t> 	 - establish an organizational plan for a government</a:t>
              </a:r>
            </a:p>
            <a:p>
              <a:r>
                <a:rPr lang="en-US" sz="3000" dirty="0" smtClean="0"/>
                <a:t> 	 - propose county designations for their new state</a:t>
              </a:r>
            </a:p>
            <a:p>
              <a:r>
                <a:rPr lang="en-US" sz="3000" dirty="0" smtClean="0"/>
                <a:t>				 	 - elect delegates to petition					    U.S. Congress for 						   “Sequoyah” statehood</a:t>
              </a:r>
            </a:p>
            <a:p>
              <a:r>
                <a:rPr lang="en-US" sz="3000" dirty="0" smtClean="0"/>
                <a:t>					</a:t>
              </a:r>
              <a:r>
                <a:rPr lang="en-US" sz="3000" b="1" dirty="0" smtClean="0"/>
                <a:t> </a:t>
              </a:r>
              <a:r>
                <a:rPr lang="en-US" sz="3000" dirty="0" smtClean="0"/>
                <a:t>- Congress/President want </a:t>
              </a:r>
            </a:p>
            <a:p>
              <a:r>
                <a:rPr lang="en-US" sz="3000" dirty="0" smtClean="0"/>
                <a:t>					    one-state solution</a:t>
              </a:r>
            </a:p>
            <a:p>
              <a:r>
                <a:rPr lang="en-US" sz="3000" b="1" dirty="0" smtClean="0"/>
                <a:t>						</a:t>
              </a:r>
              <a:r>
                <a:rPr lang="en-US" sz="3000" b="1" dirty="0" smtClean="0">
                  <a:solidFill>
                    <a:srgbClr val="FF0000"/>
                  </a:solidFill>
                  <a:effectLst>
                    <a:outerShdw dist="50800" dir="5400000" algn="ctr" rotWithShape="0">
                      <a:schemeClr val="tx1"/>
                    </a:outerShdw>
                  </a:effectLst>
                </a:rPr>
                <a:t>OKLAHOMA</a:t>
              </a:r>
            </a:p>
          </p:txBody>
        </p:sp>
        <p:pic>
          <p:nvPicPr>
            <p:cNvPr id="5" name="Picture 4"/>
            <p:cNvPicPr>
              <a:picLocks noChangeAspect="1" noChangeArrowheads="1"/>
            </p:cNvPicPr>
            <p:nvPr/>
          </p:nvPicPr>
          <p:blipFill>
            <a:blip r:embed="rId2" cstate="print"/>
            <a:srcRect/>
            <a:stretch>
              <a:fillRect/>
            </a:stretch>
          </p:blipFill>
          <p:spPr bwMode="auto">
            <a:xfrm>
              <a:off x="152401" y="4087273"/>
              <a:ext cx="4267199" cy="2725678"/>
            </a:xfrm>
            <a:prstGeom prst="rect">
              <a:avLst/>
            </a:prstGeom>
            <a:noFill/>
            <a:ln w="25400">
              <a:solidFill>
                <a:schemeClr val="tx1"/>
              </a:solidFill>
              <a:miter lim="800000"/>
              <a:headEnd/>
              <a:tailEnd/>
            </a:ln>
            <a:effectLst/>
          </p:spPr>
        </p:pic>
        <p:pic>
          <p:nvPicPr>
            <p:cNvPr id="7" name="Picture 5"/>
            <p:cNvPicPr preferRelativeResize="0">
              <a:picLocks noChangeAspect="1" noChangeArrowheads="1"/>
            </p:cNvPicPr>
            <p:nvPr/>
          </p:nvPicPr>
          <p:blipFill>
            <a:blip r:embed="rId3" cstate="print">
              <a:lum bright="-14000" contrast="56000"/>
            </a:blip>
            <a:srcRect l="8678" t="7870" r="19421" b="5093"/>
            <a:stretch>
              <a:fillRect/>
            </a:stretch>
          </p:blipFill>
          <p:spPr bwMode="auto">
            <a:xfrm rot="1576933">
              <a:off x="3236976" y="4178808"/>
              <a:ext cx="1133276" cy="1836689"/>
            </a:xfrm>
            <a:prstGeom prst="rect">
              <a:avLst/>
            </a:prstGeom>
            <a:noFill/>
            <a:ln w="9525">
              <a:noFill/>
              <a:miter lim="800000"/>
              <a:headEnd/>
              <a:tailEnd/>
            </a:ln>
            <a:effectLst/>
          </p:spPr>
        </p:pic>
      </p:grpSp>
      <p:grpSp>
        <p:nvGrpSpPr>
          <p:cNvPr id="9" name="Group 8"/>
          <p:cNvGrpSpPr>
            <a:grpSpLocks noChangeAspect="1"/>
          </p:cNvGrpSpPr>
          <p:nvPr/>
        </p:nvGrpSpPr>
        <p:grpSpPr>
          <a:xfrm>
            <a:off x="-611522" y="2056053"/>
            <a:ext cx="9374534" cy="5029200"/>
            <a:chOff x="-153047" y="1065535"/>
            <a:chExt cx="9297059" cy="4724400"/>
          </a:xfrm>
        </p:grpSpPr>
        <p:pic>
          <p:nvPicPr>
            <p:cNvPr id="10" name="Picture 6" descr="Related image"/>
            <p:cNvPicPr>
              <a:picLocks noChangeAspect="1" noChangeArrowheads="1"/>
            </p:cNvPicPr>
            <p:nvPr/>
          </p:nvPicPr>
          <p:blipFill>
            <a:blip r:embed="rId4" cstate="print"/>
            <a:srcRect t="16023" r="1193" b="13019"/>
            <a:stretch>
              <a:fillRect/>
            </a:stretch>
          </p:blipFill>
          <p:spPr bwMode="auto">
            <a:xfrm rot="60000">
              <a:off x="-153047" y="1065535"/>
              <a:ext cx="9297059" cy="4724400"/>
            </a:xfrm>
            <a:prstGeom prst="rect">
              <a:avLst/>
            </a:prstGeom>
            <a:noFill/>
          </p:spPr>
        </p:pic>
        <p:sp>
          <p:nvSpPr>
            <p:cNvPr id="11" name="Rectangle 10"/>
            <p:cNvSpPr/>
            <p:nvPr/>
          </p:nvSpPr>
          <p:spPr>
            <a:xfrm>
              <a:off x="0" y="1981200"/>
              <a:ext cx="3048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 name="TextBox 1"/>
          <p:cNvSpPr txBox="1"/>
          <p:nvPr/>
        </p:nvSpPr>
        <p:spPr>
          <a:xfrm>
            <a:off x="0" y="0"/>
            <a:ext cx="9144000" cy="584775"/>
          </a:xfrm>
          <a:prstGeom prst="rect">
            <a:avLst/>
          </a:prstGeom>
        </p:spPr>
        <p:txBody>
          <a:bodyPr wrap="square" rtlCol="0">
            <a:spAutoFit/>
          </a:bodyPr>
          <a:lstStyle/>
          <a:p>
            <a:pPr algn="ctr"/>
            <a:r>
              <a:rPr lang="en-US" sz="3200" b="1" dirty="0" smtClean="0"/>
              <a:t>1865-1907: TERMINATION OF THE FIVE NATIONS</a:t>
            </a:r>
            <a:endParaRPr lang="en-US" sz="3200" b="1" dirty="0"/>
          </a:p>
        </p:txBody>
      </p:sp>
      <p:sp useBgFill="1">
        <p:nvSpPr>
          <p:cNvPr id="3" name="TextBox 2"/>
          <p:cNvSpPr txBox="1"/>
          <p:nvPr/>
        </p:nvSpPr>
        <p:spPr>
          <a:xfrm>
            <a:off x="0" y="589002"/>
            <a:ext cx="9144000" cy="553998"/>
          </a:xfrm>
          <a:prstGeom prst="rect">
            <a:avLst/>
          </a:prstGeom>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Move toward Statehood – 1889-1907</a:t>
            </a:r>
          </a:p>
        </p:txBody>
      </p:sp>
      <p:sp useBgFill="1">
        <p:nvSpPr>
          <p:cNvPr id="4" name="TextBox 3"/>
          <p:cNvSpPr txBox="1"/>
          <p:nvPr/>
        </p:nvSpPr>
        <p:spPr>
          <a:xfrm>
            <a:off x="0" y="1143000"/>
            <a:ext cx="9144000" cy="584775"/>
          </a:xfrm>
          <a:prstGeom prst="rect">
            <a:avLst/>
          </a:prstGeom>
        </p:spPr>
        <p:txBody>
          <a:bodyPr wrap="square" rtlCol="0">
            <a:spAutoFit/>
          </a:bodyPr>
          <a:lstStyle/>
          <a:p>
            <a:pPr algn="ctr"/>
            <a:r>
              <a:rPr lang="en-US" sz="3200" b="1" dirty="0" smtClean="0"/>
              <a:t>1905:  ‘Sequoyah’ statehood attempt</a:t>
            </a:r>
            <a:endParaRPr lang="en-US" sz="3000" b="1" dirty="0" smtClean="0">
              <a:solidFill>
                <a:srgbClr val="FF0000"/>
              </a:solidFill>
              <a:effectLst>
                <a:outerShdw dist="38100" dir="5400000" algn="ctr" rotWithShape="0">
                  <a:schemeClr val="tx1"/>
                </a:outerShdw>
              </a:effectLst>
            </a:endParaRPr>
          </a:p>
        </p:txBody>
      </p:sp>
      <p:sp>
        <p:nvSpPr>
          <p:cNvPr id="8" name="TextBox 7"/>
          <p:cNvSpPr txBox="1"/>
          <p:nvPr/>
        </p:nvSpPr>
        <p:spPr>
          <a:xfrm rot="20831740">
            <a:off x="2332272" y="2118430"/>
            <a:ext cx="3880165" cy="1200329"/>
          </a:xfrm>
          <a:prstGeom prst="rect">
            <a:avLst/>
          </a:prstGeom>
          <a:noFill/>
          <a:ln w="101600">
            <a:solidFill>
              <a:schemeClr val="tx1"/>
            </a:solidFill>
          </a:ln>
        </p:spPr>
        <p:txBody>
          <a:bodyPr wrap="none" rtlCol="0">
            <a:spAutoFit/>
          </a:bodyPr>
          <a:lstStyle/>
          <a:p>
            <a:r>
              <a:rPr lang="en-US" sz="7200" b="1" dirty="0" smtClean="0">
                <a:ln>
                  <a:solidFill>
                    <a:schemeClr val="tx1"/>
                  </a:solidFill>
                </a:ln>
                <a:solidFill>
                  <a:srgbClr val="FF0000"/>
                </a:solidFill>
              </a:rPr>
              <a:t>REJECTED</a:t>
            </a:r>
            <a:endParaRPr lang="en-US" sz="7200" b="1" dirty="0">
              <a:ln>
                <a:solidFill>
                  <a:schemeClr val="tx1"/>
                </a:solidFill>
              </a:ln>
              <a:solidFill>
                <a:srgbClr val="FF0000"/>
              </a:solidFill>
            </a:endParaRPr>
          </a:p>
        </p:txBody>
      </p:sp>
      <p:sp useBgFill="1">
        <p:nvSpPr>
          <p:cNvPr id="13" name="TextBox 12"/>
          <p:cNvSpPr txBox="1"/>
          <p:nvPr/>
        </p:nvSpPr>
        <p:spPr>
          <a:xfrm>
            <a:off x="0" y="609600"/>
            <a:ext cx="9144000" cy="553998"/>
          </a:xfrm>
          <a:prstGeom prst="rect">
            <a:avLst/>
          </a:prstGeom>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November 16, 1907:  OKLAHOMA BECOMES 46</a:t>
            </a:r>
            <a:r>
              <a:rPr lang="en-US" sz="3000" b="1" baseline="30000" dirty="0" smtClean="0">
                <a:solidFill>
                  <a:srgbClr val="FF0000"/>
                </a:solidFill>
                <a:effectLst>
                  <a:outerShdw dist="38100" dir="7200000" algn="ctr" rotWithShape="0">
                    <a:schemeClr val="tx1"/>
                  </a:outerShdw>
                </a:effectLst>
              </a:rPr>
              <a:t>th</a:t>
            </a:r>
            <a:r>
              <a:rPr lang="en-US" sz="3000" b="1" dirty="0" smtClean="0">
                <a:solidFill>
                  <a:srgbClr val="FF0000"/>
                </a:solidFill>
                <a:effectLst>
                  <a:outerShdw dist="38100" dir="7200000" algn="ctr" rotWithShape="0">
                    <a:schemeClr val="tx1"/>
                  </a:outerShdw>
                </a:effectLst>
              </a:rPr>
              <a:t> STATE</a:t>
            </a:r>
          </a:p>
        </p:txBody>
      </p:sp>
      <p:grpSp>
        <p:nvGrpSpPr>
          <p:cNvPr id="16" name="Group 15"/>
          <p:cNvGrpSpPr/>
          <p:nvPr/>
        </p:nvGrpSpPr>
        <p:grpSpPr>
          <a:xfrm>
            <a:off x="-1005486" y="2091117"/>
            <a:ext cx="10149603" cy="5049487"/>
            <a:chOff x="-1005486" y="2091117"/>
            <a:chExt cx="10149603" cy="5049487"/>
          </a:xfrm>
        </p:grpSpPr>
        <p:sp>
          <p:nvSpPr>
            <p:cNvPr id="17" name="Rectangle 16"/>
            <p:cNvSpPr/>
            <p:nvPr/>
          </p:nvSpPr>
          <p:spPr>
            <a:xfrm rot="60000">
              <a:off x="8625404" y="2137746"/>
              <a:ext cx="518713" cy="5002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5"/>
            <p:cNvGrpSpPr>
              <a:grpSpLocks noChangeAspect="1"/>
            </p:cNvGrpSpPr>
            <p:nvPr/>
          </p:nvGrpSpPr>
          <p:grpSpPr>
            <a:xfrm rot="60000">
              <a:off x="-1005486" y="2091117"/>
              <a:ext cx="9810653" cy="4910247"/>
              <a:chOff x="0" y="2281414"/>
              <a:chExt cx="9144000" cy="4576586"/>
            </a:xfrm>
          </p:grpSpPr>
          <p:pic>
            <p:nvPicPr>
              <p:cNvPr id="19" name="Picture 3"/>
              <p:cNvPicPr>
                <a:picLocks noChangeAspect="1" noChangeArrowheads="1"/>
              </p:cNvPicPr>
              <p:nvPr/>
            </p:nvPicPr>
            <p:blipFill>
              <a:blip r:embed="rId5" cstate="print"/>
              <a:srcRect/>
              <a:stretch>
                <a:fillRect/>
              </a:stretch>
            </p:blipFill>
            <p:spPr bwMode="auto">
              <a:xfrm>
                <a:off x="0" y="2281414"/>
                <a:ext cx="9144000" cy="4500386"/>
              </a:xfrm>
              <a:prstGeom prst="rect">
                <a:avLst/>
              </a:prstGeom>
              <a:noFill/>
              <a:ln w="9525">
                <a:noFill/>
                <a:miter lim="800000"/>
                <a:headEnd/>
                <a:tailEnd/>
              </a:ln>
              <a:effectLst/>
            </p:spPr>
          </p:pic>
          <p:sp>
            <p:nvSpPr>
              <p:cNvPr id="20" name="Rectangle 3"/>
              <p:cNvSpPr/>
              <p:nvPr/>
            </p:nvSpPr>
            <p:spPr>
              <a:xfrm>
                <a:off x="0" y="3276600"/>
                <a:ext cx="3048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6553200"/>
                <a:ext cx="5943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21"/>
          <p:cNvGrpSpPr/>
          <p:nvPr/>
        </p:nvGrpSpPr>
        <p:grpSpPr>
          <a:xfrm>
            <a:off x="3810000" y="4038600"/>
            <a:ext cx="3886200" cy="838200"/>
            <a:chOff x="3810000" y="3810000"/>
            <a:chExt cx="3886200" cy="838200"/>
          </a:xfrm>
        </p:grpSpPr>
        <p:sp>
          <p:nvSpPr>
            <p:cNvPr id="23" name="Rounded Rectangle 22"/>
            <p:cNvSpPr/>
            <p:nvPr/>
          </p:nvSpPr>
          <p:spPr>
            <a:xfrm>
              <a:off x="3810000" y="3810000"/>
              <a:ext cx="3886200" cy="838200"/>
            </a:xfrm>
            <a:prstGeom prst="roundRect">
              <a:avLst/>
            </a:prstGeom>
            <a:solidFill>
              <a:srgbClr val="DBDBDB"/>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114800" y="3810000"/>
              <a:ext cx="3288080" cy="830997"/>
            </a:xfrm>
            <a:prstGeom prst="rect">
              <a:avLst/>
            </a:prstGeom>
            <a:noFill/>
          </p:spPr>
          <p:txBody>
            <a:bodyPr wrap="none" rtlCol="0">
              <a:spAutoFit/>
            </a:bodyPr>
            <a:lstStyle/>
            <a:p>
              <a:r>
                <a:rPr lang="en-US" sz="4800" b="1" dirty="0" smtClean="0"/>
                <a:t>OKLAHOMA</a:t>
              </a:r>
              <a:endParaRPr lang="en-US" sz="4800" b="1"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xit" presetSubtype="0" fill="hold" nodeType="withEffect">
                                  <p:stCondLst>
                                    <p:cond delay="0"/>
                                  </p:stCondLst>
                                  <p:childTnLst>
                                    <p:animEffect transition="out" filter="fade">
                                      <p:cBhvr>
                                        <p:cTn id="9" dur="1000"/>
                                        <p:tgtEl>
                                          <p:spTgt spid="15"/>
                                        </p:tgtEl>
                                      </p:cBhvr>
                                    </p:animEffect>
                                    <p:set>
                                      <p:cBhvr>
                                        <p:cTn id="10" dur="1" fill="hold">
                                          <p:stCondLst>
                                            <p:cond delay="999"/>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3" presetClass="exit" presetSubtype="0" fill="hold" grpId="0" nodeType="clickEffect">
                                  <p:stCondLst>
                                    <p:cond delay="0"/>
                                  </p:stCondLst>
                                  <p:childTnLst>
                                    <p:anim calcmode="lin" valueType="num">
                                      <p:cBhvr>
                                        <p:cTn id="14" dur="1000"/>
                                        <p:tgtEl>
                                          <p:spTgt spid="3"/>
                                        </p:tgtEl>
                                        <p:attrNameLst>
                                          <p:attrName>ppt_w</p:attrName>
                                        </p:attrNameLst>
                                      </p:cBhvr>
                                      <p:tavLst>
                                        <p:tav tm="0">
                                          <p:val>
                                            <p:strVal val="ppt_w"/>
                                          </p:val>
                                        </p:tav>
                                        <p:tav tm="100000">
                                          <p:val>
                                            <p:fltVal val="0"/>
                                          </p:val>
                                        </p:tav>
                                      </p:tavLst>
                                    </p:anim>
                                    <p:anim calcmode="lin" valueType="num">
                                      <p:cBhvr>
                                        <p:cTn id="15" dur="1000"/>
                                        <p:tgtEl>
                                          <p:spTgt spid="3"/>
                                        </p:tgtEl>
                                        <p:attrNameLst>
                                          <p:attrName>ppt_h</p:attrName>
                                        </p:attrNameLst>
                                      </p:cBhvr>
                                      <p:tavLst>
                                        <p:tav tm="0">
                                          <p:val>
                                            <p:strVal val="ppt_h"/>
                                          </p:val>
                                        </p:tav>
                                        <p:tav tm="100000">
                                          <p:val>
                                            <p:fltVal val="0"/>
                                          </p:val>
                                        </p:tav>
                                      </p:tavLst>
                                    </p:anim>
                                    <p:animEffect transition="out" filter="fade">
                                      <p:cBhvr>
                                        <p:cTn id="16" dur="1000"/>
                                        <p:tgtEl>
                                          <p:spTgt spid="3"/>
                                        </p:tgtEl>
                                      </p:cBhvr>
                                    </p:animEffect>
                                    <p:set>
                                      <p:cBhvr>
                                        <p:cTn id="17" dur="1" fill="hold">
                                          <p:stCondLst>
                                            <p:cond delay="999"/>
                                          </p:stCondLst>
                                        </p:cTn>
                                        <p:tgtEl>
                                          <p:spTgt spid="3"/>
                                        </p:tgtEl>
                                        <p:attrNameLst>
                                          <p:attrName>style.visibility</p:attrName>
                                        </p:attrNameLst>
                                      </p:cBhvr>
                                      <p:to>
                                        <p:strVal val="hidden"/>
                                      </p:to>
                                    </p:set>
                                  </p:childTnLst>
                                </p:cTn>
                              </p:par>
                              <p:par>
                                <p:cTn id="18" presetID="53"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fltVal val="0"/>
                                          </p:val>
                                        </p:tav>
                                        <p:tav tm="100000">
                                          <p:val>
                                            <p:strVal val="#ppt_w"/>
                                          </p:val>
                                        </p:tav>
                                      </p:tavLst>
                                    </p:anim>
                                    <p:anim calcmode="lin" valueType="num">
                                      <p:cBhvr>
                                        <p:cTn id="21" dur="1000" fill="hold"/>
                                        <p:tgtEl>
                                          <p:spTgt spid="13"/>
                                        </p:tgtEl>
                                        <p:attrNameLst>
                                          <p:attrName>ppt_h</p:attrName>
                                        </p:attrNameLst>
                                      </p:cBhvr>
                                      <p:tavLst>
                                        <p:tav tm="0">
                                          <p:val>
                                            <p:fltVal val="0"/>
                                          </p:val>
                                        </p:tav>
                                        <p:tav tm="100000">
                                          <p:val>
                                            <p:strVal val="#ppt_h"/>
                                          </p:val>
                                        </p:tav>
                                      </p:tavLst>
                                    </p:anim>
                                    <p:animEffect transition="in" filter="fade">
                                      <p:cBhvr>
                                        <p:cTn id="22" dur="1000"/>
                                        <p:tgtEl>
                                          <p:spTgt spid="13"/>
                                        </p:tgtEl>
                                      </p:cBhvr>
                                    </p:animEffect>
                                  </p:childTnLst>
                                </p:cTn>
                              </p:par>
                              <p:par>
                                <p:cTn id="23" presetID="10" presetClass="exit" presetSubtype="0" fill="hold" grpId="0" nodeType="withEffect">
                                  <p:stCondLst>
                                    <p:cond delay="0"/>
                                  </p:stCondLst>
                                  <p:childTnLst>
                                    <p:animEffect transition="out" filter="fade">
                                      <p:cBhvr>
                                        <p:cTn id="24" dur="1000"/>
                                        <p:tgtEl>
                                          <p:spTgt spid="8"/>
                                        </p:tgtEl>
                                      </p:cBhvr>
                                    </p:animEffect>
                                    <p:set>
                                      <p:cBhvr>
                                        <p:cTn id="25" dur="1" fill="hold">
                                          <p:stCondLst>
                                            <p:cond delay="999"/>
                                          </p:stCondLst>
                                        </p:cTn>
                                        <p:tgtEl>
                                          <p:spTgt spid="8"/>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00"/>
                                        <p:tgtEl>
                                          <p:spTgt spid="4"/>
                                        </p:tgtEl>
                                      </p:cBhvr>
                                    </p:animEffect>
                                    <p:set>
                                      <p:cBhvr>
                                        <p:cTn id="28" dur="1" fill="hold">
                                          <p:stCondLst>
                                            <p:cond delay="999"/>
                                          </p:stCondLst>
                                        </p:cTn>
                                        <p:tgtEl>
                                          <p:spTgt spid="4"/>
                                        </p:tgtEl>
                                        <p:attrNameLst>
                                          <p:attrName>style.visibility</p:attrName>
                                        </p:attrNameLst>
                                      </p:cBhvr>
                                      <p:to>
                                        <p:strVal val="hidden"/>
                                      </p:to>
                                    </p:set>
                                  </p:child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1000"/>
                                        <p:tgtEl>
                                          <p:spTgt spid="9"/>
                                        </p:tgtEl>
                                      </p:cBhvr>
                                    </p:animEffect>
                                    <p:set>
                                      <p:cBhvr>
                                        <p:cTn id="32" dur="1" fill="hold">
                                          <p:stCondLst>
                                            <p:cond delay="999"/>
                                          </p:stCondLst>
                                        </p:cTn>
                                        <p:tgtEl>
                                          <p:spTgt spid="9"/>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childTnLst>
                                </p:cTn>
                              </p:par>
                            </p:childTnLst>
                          </p:cTn>
                        </p:par>
                        <p:par>
                          <p:cTn id="36" fill="hold">
                            <p:stCondLst>
                              <p:cond delay="2000"/>
                            </p:stCondLst>
                            <p:childTnLst>
                              <p:par>
                                <p:cTn id="37" presetID="53"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1000" fill="hold"/>
                                        <p:tgtEl>
                                          <p:spTgt spid="22"/>
                                        </p:tgtEl>
                                        <p:attrNameLst>
                                          <p:attrName>ppt_w</p:attrName>
                                        </p:attrNameLst>
                                      </p:cBhvr>
                                      <p:tavLst>
                                        <p:tav tm="0">
                                          <p:val>
                                            <p:fltVal val="0"/>
                                          </p:val>
                                        </p:tav>
                                        <p:tav tm="100000">
                                          <p:val>
                                            <p:strVal val="#ppt_w"/>
                                          </p:val>
                                        </p:tav>
                                      </p:tavLst>
                                    </p:anim>
                                    <p:anim calcmode="lin" valueType="num">
                                      <p:cBhvr>
                                        <p:cTn id="40" dur="1000" fill="hold"/>
                                        <p:tgtEl>
                                          <p:spTgt spid="22"/>
                                        </p:tgtEl>
                                        <p:attrNameLst>
                                          <p:attrName>ppt_h</p:attrName>
                                        </p:attrNameLst>
                                      </p:cBhvr>
                                      <p:tavLst>
                                        <p:tav tm="0">
                                          <p:val>
                                            <p:fltVal val="0"/>
                                          </p:val>
                                        </p:tav>
                                        <p:tav tm="100000">
                                          <p:val>
                                            <p:strVal val="#ppt_h"/>
                                          </p:val>
                                        </p:tav>
                                      </p:tavLst>
                                    </p:anim>
                                    <p:animEffect transition="in" filter="fade">
                                      <p:cBhvr>
                                        <p:cTn id="41"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1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05486" y="2091117"/>
            <a:ext cx="10149603" cy="5049487"/>
            <a:chOff x="-1005486" y="2091117"/>
            <a:chExt cx="10149603" cy="5049487"/>
          </a:xfrm>
        </p:grpSpPr>
        <p:grpSp>
          <p:nvGrpSpPr>
            <p:cNvPr id="2" name="Group 1"/>
            <p:cNvGrpSpPr/>
            <p:nvPr/>
          </p:nvGrpSpPr>
          <p:grpSpPr>
            <a:xfrm>
              <a:off x="-1005486" y="2091117"/>
              <a:ext cx="10149603" cy="5049487"/>
              <a:chOff x="-1005486" y="2091117"/>
              <a:chExt cx="10149603" cy="5049487"/>
            </a:xfrm>
          </p:grpSpPr>
          <p:sp>
            <p:nvSpPr>
              <p:cNvPr id="3" name="Rectangle 2"/>
              <p:cNvSpPr/>
              <p:nvPr/>
            </p:nvSpPr>
            <p:spPr>
              <a:xfrm rot="60000">
                <a:off x="8625404" y="2137746"/>
                <a:ext cx="518713" cy="5002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5"/>
              <p:cNvGrpSpPr>
                <a:grpSpLocks noChangeAspect="1"/>
              </p:cNvGrpSpPr>
              <p:nvPr/>
            </p:nvGrpSpPr>
            <p:grpSpPr>
              <a:xfrm rot="60000">
                <a:off x="-1005486" y="2091117"/>
                <a:ext cx="9810653" cy="4910247"/>
                <a:chOff x="0" y="2281414"/>
                <a:chExt cx="9144000" cy="4576586"/>
              </a:xfrm>
            </p:grpSpPr>
            <p:pic>
              <p:nvPicPr>
                <p:cNvPr id="5" name="Picture 3"/>
                <p:cNvPicPr>
                  <a:picLocks noChangeAspect="1" noChangeArrowheads="1"/>
                </p:cNvPicPr>
                <p:nvPr/>
              </p:nvPicPr>
              <p:blipFill>
                <a:blip r:embed="rId2" cstate="print"/>
                <a:srcRect/>
                <a:stretch>
                  <a:fillRect/>
                </a:stretch>
              </p:blipFill>
              <p:spPr bwMode="auto">
                <a:xfrm>
                  <a:off x="0" y="2281414"/>
                  <a:ext cx="9144000" cy="4500386"/>
                </a:xfrm>
                <a:prstGeom prst="rect">
                  <a:avLst/>
                </a:prstGeom>
                <a:noFill/>
                <a:ln w="9525">
                  <a:noFill/>
                  <a:miter lim="800000"/>
                  <a:headEnd/>
                  <a:tailEnd/>
                </a:ln>
                <a:effectLst/>
              </p:spPr>
            </p:pic>
            <p:sp>
              <p:nvSpPr>
                <p:cNvPr id="6" name="Rectangle 3"/>
                <p:cNvSpPr/>
                <p:nvPr/>
              </p:nvSpPr>
              <p:spPr>
                <a:xfrm>
                  <a:off x="0" y="3276600"/>
                  <a:ext cx="3048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6553200"/>
                  <a:ext cx="5943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 name="Group 7"/>
            <p:cNvGrpSpPr/>
            <p:nvPr/>
          </p:nvGrpSpPr>
          <p:grpSpPr>
            <a:xfrm>
              <a:off x="3810000" y="4038600"/>
              <a:ext cx="3886200" cy="838200"/>
              <a:chOff x="3810000" y="3810000"/>
              <a:chExt cx="3886200" cy="838200"/>
            </a:xfrm>
          </p:grpSpPr>
          <p:sp>
            <p:nvSpPr>
              <p:cNvPr id="9" name="Rounded Rectangle 8"/>
              <p:cNvSpPr/>
              <p:nvPr/>
            </p:nvSpPr>
            <p:spPr>
              <a:xfrm>
                <a:off x="3810000" y="3810000"/>
                <a:ext cx="3886200" cy="838200"/>
              </a:xfrm>
              <a:prstGeom prst="roundRect">
                <a:avLst/>
              </a:prstGeom>
              <a:solidFill>
                <a:srgbClr val="DBDBDB"/>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114800" y="3810000"/>
                <a:ext cx="3288080" cy="830997"/>
              </a:xfrm>
              <a:prstGeom prst="rect">
                <a:avLst/>
              </a:prstGeom>
              <a:noFill/>
            </p:spPr>
            <p:txBody>
              <a:bodyPr wrap="none" rtlCol="0">
                <a:spAutoFit/>
              </a:bodyPr>
              <a:lstStyle/>
              <a:p>
                <a:r>
                  <a:rPr lang="en-US" sz="4800" b="1" dirty="0" smtClean="0"/>
                  <a:t>OKLAHOMA</a:t>
                </a:r>
                <a:endParaRPr lang="en-US" sz="4800" b="1" dirty="0"/>
              </a:p>
            </p:txBody>
          </p:sp>
        </p:grpSp>
      </p:grpSp>
      <p:sp useBgFill="1">
        <p:nvSpPr>
          <p:cNvPr id="12" name="TextBox 11"/>
          <p:cNvSpPr txBox="1"/>
          <p:nvPr/>
        </p:nvSpPr>
        <p:spPr>
          <a:xfrm>
            <a:off x="0" y="0"/>
            <a:ext cx="9144000" cy="584775"/>
          </a:xfrm>
          <a:prstGeom prst="rect">
            <a:avLst/>
          </a:prstGeom>
        </p:spPr>
        <p:txBody>
          <a:bodyPr wrap="square" rtlCol="0">
            <a:spAutoFit/>
          </a:bodyPr>
          <a:lstStyle/>
          <a:p>
            <a:pPr algn="ctr"/>
            <a:r>
              <a:rPr lang="en-US" sz="3200" b="1" dirty="0" smtClean="0"/>
              <a:t>1865-1907: TERMINATION OF THE FIVE NATIONS</a:t>
            </a:r>
            <a:endParaRPr lang="en-US" sz="3200" b="1" dirty="0"/>
          </a:p>
        </p:txBody>
      </p:sp>
      <p:sp useBgFill="1">
        <p:nvSpPr>
          <p:cNvPr id="13" name="TextBox 12"/>
          <p:cNvSpPr txBox="1"/>
          <p:nvPr/>
        </p:nvSpPr>
        <p:spPr>
          <a:xfrm>
            <a:off x="0" y="609600"/>
            <a:ext cx="9144000" cy="553998"/>
          </a:xfrm>
          <a:prstGeom prst="rect">
            <a:avLst/>
          </a:prstGeom>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November 16, 1907:  OKLAHOMA BECOMES 46</a:t>
            </a:r>
            <a:r>
              <a:rPr lang="en-US" sz="3000" b="1" baseline="30000" dirty="0" smtClean="0">
                <a:solidFill>
                  <a:srgbClr val="FF0000"/>
                </a:solidFill>
                <a:effectLst>
                  <a:outerShdw dist="38100" dir="7200000" algn="ctr" rotWithShape="0">
                    <a:schemeClr val="tx1"/>
                  </a:outerShdw>
                </a:effectLst>
              </a:rPr>
              <a:t>th</a:t>
            </a:r>
            <a:r>
              <a:rPr lang="en-US" sz="3000" b="1" dirty="0" smtClean="0">
                <a:solidFill>
                  <a:srgbClr val="FF0000"/>
                </a:solidFill>
                <a:effectLst>
                  <a:outerShdw dist="38100" dir="7200000" algn="ctr" rotWithShape="0">
                    <a:schemeClr val="tx1"/>
                  </a:outerShdw>
                </a:effectLst>
              </a:rPr>
              <a:t> STATE</a:t>
            </a:r>
          </a:p>
        </p:txBody>
      </p:sp>
      <p:sp useBgFill="1">
        <p:nvSpPr>
          <p:cNvPr id="14" name="TextBox 13"/>
          <p:cNvSpPr txBox="1"/>
          <p:nvPr/>
        </p:nvSpPr>
        <p:spPr>
          <a:xfrm>
            <a:off x="0" y="0"/>
            <a:ext cx="9144000" cy="584775"/>
          </a:xfrm>
          <a:prstGeom prst="rect">
            <a:avLst/>
          </a:prstGeom>
        </p:spPr>
        <p:txBody>
          <a:bodyPr wrap="square" rtlCol="0">
            <a:spAutoFit/>
          </a:bodyPr>
          <a:lstStyle/>
          <a:p>
            <a:pPr algn="ctr"/>
            <a:r>
              <a:rPr lang="en-US" sz="3200" b="1" dirty="0" smtClean="0"/>
              <a:t>1907-TODAY: TRIBAL RENAISSANCE </a:t>
            </a:r>
            <a:endParaRPr lang="en-US" sz="3200" b="1" dirty="0"/>
          </a:p>
        </p:txBody>
      </p:sp>
      <p:sp useBgFill="1">
        <p:nvSpPr>
          <p:cNvPr id="15" name="TextBox 14"/>
          <p:cNvSpPr txBox="1"/>
          <p:nvPr/>
        </p:nvSpPr>
        <p:spPr>
          <a:xfrm>
            <a:off x="0" y="685800"/>
            <a:ext cx="9144000" cy="584775"/>
          </a:xfrm>
          <a:prstGeom prst="rect">
            <a:avLst/>
          </a:prstGeom>
        </p:spPr>
        <p:txBody>
          <a:bodyPr wrap="square" rtlCol="0">
            <a:spAutoFit/>
          </a:bodyPr>
          <a:lstStyle/>
          <a:p>
            <a:r>
              <a:rPr lang="en-US" sz="3200" b="1" dirty="0" smtClean="0"/>
              <a:t>  1924:  Indian Citizenship Act</a:t>
            </a:r>
            <a:endParaRPr lang="en-US" sz="3000" b="1" dirty="0" smtClean="0">
              <a:solidFill>
                <a:srgbClr val="FF0000"/>
              </a:solidFill>
              <a:effectLst>
                <a:outerShdw dist="38100" dir="5400000" algn="ctr" rotWithShape="0">
                  <a:schemeClr val="tx1"/>
                </a:outerShdw>
              </a:effectLst>
            </a:endParaRPr>
          </a:p>
        </p:txBody>
      </p:sp>
      <p:sp useBgFill="1">
        <p:nvSpPr>
          <p:cNvPr id="16" name="Rectangle 15"/>
          <p:cNvSpPr/>
          <p:nvPr/>
        </p:nvSpPr>
        <p:spPr>
          <a:xfrm>
            <a:off x="0" y="1354752"/>
            <a:ext cx="9144000" cy="3416320"/>
          </a:xfrm>
          <a:prstGeom prst="rect">
            <a:avLst/>
          </a:prstGeom>
        </p:spPr>
        <p:txBody>
          <a:bodyPr wrap="square">
            <a:spAutoFit/>
          </a:bodyPr>
          <a:lstStyle/>
          <a:p>
            <a:pPr algn="ctr"/>
            <a:r>
              <a:rPr lang="en-US" sz="3600" b="1" i="1" spc="100" dirty="0" smtClean="0">
                <a:latin typeface="Times New Roman" pitchFamily="18" charset="0"/>
                <a:cs typeface="Times New Roman" pitchFamily="18" charset="0"/>
              </a:rPr>
              <a:t>“ Be it enacted by . . . Congress assembled,</a:t>
            </a:r>
          </a:p>
          <a:p>
            <a:pPr algn="ctr"/>
            <a:r>
              <a:rPr lang="en-US" sz="3600" b="1" i="1" spc="100" dirty="0" smtClean="0">
                <a:latin typeface="Times New Roman" pitchFamily="18" charset="0"/>
                <a:cs typeface="Times New Roman" pitchFamily="18" charset="0"/>
              </a:rPr>
              <a:t>that all non citizen Indians</a:t>
            </a:r>
          </a:p>
          <a:p>
            <a:pPr algn="ctr"/>
            <a:r>
              <a:rPr lang="en-US" sz="3600" b="1" i="1" spc="100" dirty="0" smtClean="0">
                <a:latin typeface="Times New Roman" pitchFamily="18" charset="0"/>
                <a:cs typeface="Times New Roman" pitchFamily="18" charset="0"/>
              </a:rPr>
              <a:t> born within the territorial limits</a:t>
            </a:r>
          </a:p>
          <a:p>
            <a:pPr algn="ctr"/>
            <a:r>
              <a:rPr lang="en-US" sz="3600" b="1" i="1" spc="100" dirty="0" smtClean="0">
                <a:latin typeface="Times New Roman" pitchFamily="18" charset="0"/>
                <a:cs typeface="Times New Roman" pitchFamily="18" charset="0"/>
              </a:rPr>
              <a:t> of the United States </a:t>
            </a:r>
          </a:p>
          <a:p>
            <a:pPr algn="ctr"/>
            <a:r>
              <a:rPr lang="en-US" sz="3600" b="1" i="1" spc="100" dirty="0" smtClean="0">
                <a:latin typeface="Times New Roman" pitchFamily="18" charset="0"/>
                <a:cs typeface="Times New Roman" pitchFamily="18" charset="0"/>
              </a:rPr>
              <a:t>be, and they are hereby, declared to be</a:t>
            </a:r>
          </a:p>
          <a:p>
            <a:pPr algn="ctr"/>
            <a:r>
              <a:rPr lang="en-US" sz="3600" b="1" i="1" spc="100" dirty="0" smtClean="0">
                <a:latin typeface="Times New Roman" pitchFamily="18" charset="0"/>
                <a:cs typeface="Times New Roman" pitchFamily="18" charset="0"/>
              </a:rPr>
              <a:t>citizens of the United States”</a:t>
            </a:r>
            <a:endParaRPr lang="en-US" sz="3600" b="1" i="1" spc="100" dirty="0">
              <a:latin typeface="Times New Roman" pitchFamily="18" charset="0"/>
              <a:cs typeface="Times New Roman" pitchFamily="18" charset="0"/>
            </a:endParaRPr>
          </a:p>
        </p:txBody>
      </p:sp>
      <p:sp useBgFill="1">
        <p:nvSpPr>
          <p:cNvPr id="17" name="TextBox 16"/>
          <p:cNvSpPr txBox="1"/>
          <p:nvPr/>
        </p:nvSpPr>
        <p:spPr>
          <a:xfrm>
            <a:off x="0" y="4923472"/>
            <a:ext cx="9144000" cy="1477328"/>
          </a:xfrm>
          <a:prstGeom prst="rect">
            <a:avLst/>
          </a:prstGeom>
        </p:spPr>
        <p:txBody>
          <a:bodyPr wrap="square" rtlCol="0">
            <a:spAutoFit/>
          </a:bodyPr>
          <a:lstStyle/>
          <a:p>
            <a:r>
              <a:rPr lang="en-US" sz="3000" dirty="0" smtClean="0"/>
              <a:t>                the Act stipulates that native Americans </a:t>
            </a:r>
          </a:p>
          <a:p>
            <a:r>
              <a:rPr lang="en-US" sz="3000" dirty="0" smtClean="0"/>
              <a:t>		- do not have to apply for citizenship</a:t>
            </a:r>
          </a:p>
          <a:p>
            <a:r>
              <a:rPr lang="en-US" sz="3000" dirty="0" smtClean="0"/>
              <a:t>  		- do not have to give up tribal citizenship</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3"/>
                                        </p:tgtEl>
                                      </p:cBhvr>
                                    </p:animEffect>
                                    <p:set>
                                      <p:cBhvr>
                                        <p:cTn id="7" dur="1" fill="hold">
                                          <p:stCondLst>
                                            <p:cond delay="999"/>
                                          </p:stCondLst>
                                        </p:cTn>
                                        <p:tgtEl>
                                          <p:spTgt spid="13"/>
                                        </p:tgtEl>
                                        <p:attrNameLst>
                                          <p:attrName>style.visibility</p:attrName>
                                        </p:attrNameLst>
                                      </p:cBhvr>
                                      <p:to>
                                        <p:strVal val="hidden"/>
                                      </p:to>
                                    </p:set>
                                  </p:childTnLst>
                                </p:cTn>
                              </p:par>
                            </p:childTnLst>
                          </p:cTn>
                        </p:par>
                        <p:par>
                          <p:cTn id="8" fill="hold">
                            <p:stCondLst>
                              <p:cond delay="1000"/>
                            </p:stCondLst>
                            <p:childTnLst>
                              <p:par>
                                <p:cTn id="9" presetID="53" presetClass="exit" presetSubtype="0" fill="hold" grpId="0" nodeType="afterEffect">
                                  <p:stCondLst>
                                    <p:cond delay="0"/>
                                  </p:stCondLst>
                                  <p:childTnLst>
                                    <p:anim calcmode="lin" valueType="num">
                                      <p:cBhvr>
                                        <p:cTn id="10" dur="1000"/>
                                        <p:tgtEl>
                                          <p:spTgt spid="12"/>
                                        </p:tgtEl>
                                        <p:attrNameLst>
                                          <p:attrName>ppt_w</p:attrName>
                                        </p:attrNameLst>
                                      </p:cBhvr>
                                      <p:tavLst>
                                        <p:tav tm="0">
                                          <p:val>
                                            <p:strVal val="ppt_w"/>
                                          </p:val>
                                        </p:tav>
                                        <p:tav tm="100000">
                                          <p:val>
                                            <p:fltVal val="0"/>
                                          </p:val>
                                        </p:tav>
                                      </p:tavLst>
                                    </p:anim>
                                    <p:anim calcmode="lin" valueType="num">
                                      <p:cBhvr>
                                        <p:cTn id="11" dur="1000"/>
                                        <p:tgtEl>
                                          <p:spTgt spid="12"/>
                                        </p:tgtEl>
                                        <p:attrNameLst>
                                          <p:attrName>ppt_h</p:attrName>
                                        </p:attrNameLst>
                                      </p:cBhvr>
                                      <p:tavLst>
                                        <p:tav tm="0">
                                          <p:val>
                                            <p:strVal val="ppt_h"/>
                                          </p:val>
                                        </p:tav>
                                        <p:tav tm="100000">
                                          <p:val>
                                            <p:fltVal val="0"/>
                                          </p:val>
                                        </p:tav>
                                      </p:tavLst>
                                    </p:anim>
                                    <p:animEffect transition="out" filter="fade">
                                      <p:cBhvr>
                                        <p:cTn id="12" dur="1000"/>
                                        <p:tgtEl>
                                          <p:spTgt spid="12"/>
                                        </p:tgtEl>
                                      </p:cBhvr>
                                    </p:animEffect>
                                    <p:set>
                                      <p:cBhvr>
                                        <p:cTn id="13" dur="1" fill="hold">
                                          <p:stCondLst>
                                            <p:cond delay="999"/>
                                          </p:stCondLst>
                                        </p:cTn>
                                        <p:tgtEl>
                                          <p:spTgt spid="12"/>
                                        </p:tgtEl>
                                        <p:attrNameLst>
                                          <p:attrName>style.visibility</p:attrName>
                                        </p:attrNameLst>
                                      </p:cBhvr>
                                      <p:to>
                                        <p:strVal val="hidden"/>
                                      </p:to>
                                    </p:set>
                                  </p:childTnLst>
                                </p:cTn>
                              </p:par>
                              <p:par>
                                <p:cTn id="14" presetID="53"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1000"/>
                                        <p:tgtEl>
                                          <p:spTgt spid="11"/>
                                        </p:tgtEl>
                                      </p:cBhvr>
                                    </p:animEffect>
                                    <p:set>
                                      <p:cBhvr>
                                        <p:cTn id="28" dur="1" fill="hold">
                                          <p:stCondLst>
                                            <p:cond delay="999"/>
                                          </p:stCondLst>
                                        </p:cTn>
                                        <p:tgtEl>
                                          <p:spTgt spid="11"/>
                                        </p:tgtEl>
                                        <p:attrNameLst>
                                          <p:attrName>style.visibility</p:attrName>
                                        </p:attrNameLst>
                                      </p:cBhvr>
                                      <p:to>
                                        <p:strVal val="hidden"/>
                                      </p:to>
                                    </p:se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6">
                                            <p:bg/>
                                          </p:spTgt>
                                        </p:tgtEl>
                                        <p:attrNameLst>
                                          <p:attrName>style.visibility</p:attrName>
                                        </p:attrNameLst>
                                      </p:cBhvr>
                                      <p:to>
                                        <p:strVal val="visible"/>
                                      </p:to>
                                    </p:set>
                                    <p:animEffect transition="in" filter="fade">
                                      <p:cBhvr>
                                        <p:cTn id="32" dur="1000"/>
                                        <p:tgtEl>
                                          <p:spTgt spid="16">
                                            <p:bg/>
                                          </p:spTgt>
                                        </p:tgtEl>
                                      </p:cBhvr>
                                    </p:animEffect>
                                  </p:childTnLst>
                                </p:cTn>
                              </p:par>
                              <p:par>
                                <p:cTn id="33" presetID="22" presetClass="entr" presetSubtype="8" fill="hold" nodeType="with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wipe(left)">
                                      <p:cBhvr>
                                        <p:cTn id="35" dur="1000"/>
                                        <p:tgtEl>
                                          <p:spTgt spid="16">
                                            <p:txEl>
                                              <p:pRg st="0" end="0"/>
                                            </p:txEl>
                                          </p:spTgt>
                                        </p:tgtEl>
                                      </p:cBhvr>
                                    </p:animEffect>
                                  </p:childTnLst>
                                </p:cTn>
                              </p:par>
                            </p:childTnLst>
                          </p:cTn>
                        </p:par>
                        <p:par>
                          <p:cTn id="36" fill="hold">
                            <p:stCondLst>
                              <p:cond delay="2000"/>
                            </p:stCondLst>
                            <p:childTnLst>
                              <p:par>
                                <p:cTn id="37" presetID="22" presetClass="entr" presetSubtype="8" fill="hold" nodeType="afterEffect">
                                  <p:stCondLst>
                                    <p:cond delay="0"/>
                                  </p:stCondLst>
                                  <p:childTnLst>
                                    <p:set>
                                      <p:cBhvr>
                                        <p:cTn id="38" dur="1" fill="hold">
                                          <p:stCondLst>
                                            <p:cond delay="0"/>
                                          </p:stCondLst>
                                        </p:cTn>
                                        <p:tgtEl>
                                          <p:spTgt spid="16">
                                            <p:txEl>
                                              <p:pRg st="1" end="1"/>
                                            </p:txEl>
                                          </p:spTgt>
                                        </p:tgtEl>
                                        <p:attrNameLst>
                                          <p:attrName>style.visibility</p:attrName>
                                        </p:attrNameLst>
                                      </p:cBhvr>
                                      <p:to>
                                        <p:strVal val="visible"/>
                                      </p:to>
                                    </p:set>
                                    <p:animEffect transition="in" filter="wipe(left)">
                                      <p:cBhvr>
                                        <p:cTn id="39" dur="1000"/>
                                        <p:tgtEl>
                                          <p:spTgt spid="16">
                                            <p:txEl>
                                              <p:pRg st="1" end="1"/>
                                            </p:txEl>
                                          </p:spTgt>
                                        </p:tgtEl>
                                      </p:cBhvr>
                                    </p:animEffect>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16">
                                            <p:txEl>
                                              <p:pRg st="2" end="2"/>
                                            </p:txEl>
                                          </p:spTgt>
                                        </p:tgtEl>
                                        <p:attrNameLst>
                                          <p:attrName>style.visibility</p:attrName>
                                        </p:attrNameLst>
                                      </p:cBhvr>
                                      <p:to>
                                        <p:strVal val="visible"/>
                                      </p:to>
                                    </p:set>
                                    <p:animEffect transition="in" filter="wipe(left)">
                                      <p:cBhvr>
                                        <p:cTn id="43" dur="1000"/>
                                        <p:tgtEl>
                                          <p:spTgt spid="16">
                                            <p:txEl>
                                              <p:pRg st="2" end="2"/>
                                            </p:txEl>
                                          </p:spTgt>
                                        </p:tgtEl>
                                      </p:cBhvr>
                                    </p:animEffect>
                                  </p:childTnLst>
                                </p:cTn>
                              </p:par>
                            </p:childTnLst>
                          </p:cTn>
                        </p:par>
                        <p:par>
                          <p:cTn id="44" fill="hold">
                            <p:stCondLst>
                              <p:cond delay="4000"/>
                            </p:stCondLst>
                            <p:childTnLst>
                              <p:par>
                                <p:cTn id="45" presetID="22" presetClass="entr" presetSubtype="8" fill="hold" nodeType="afterEffect">
                                  <p:stCondLst>
                                    <p:cond delay="0"/>
                                  </p:stCondLst>
                                  <p:childTnLst>
                                    <p:set>
                                      <p:cBhvr>
                                        <p:cTn id="46" dur="1" fill="hold">
                                          <p:stCondLst>
                                            <p:cond delay="0"/>
                                          </p:stCondLst>
                                        </p:cTn>
                                        <p:tgtEl>
                                          <p:spTgt spid="16">
                                            <p:txEl>
                                              <p:pRg st="3" end="3"/>
                                            </p:txEl>
                                          </p:spTgt>
                                        </p:tgtEl>
                                        <p:attrNameLst>
                                          <p:attrName>style.visibility</p:attrName>
                                        </p:attrNameLst>
                                      </p:cBhvr>
                                      <p:to>
                                        <p:strVal val="visible"/>
                                      </p:to>
                                    </p:set>
                                    <p:animEffect transition="in" filter="wipe(left)">
                                      <p:cBhvr>
                                        <p:cTn id="47" dur="1000"/>
                                        <p:tgtEl>
                                          <p:spTgt spid="16">
                                            <p:txEl>
                                              <p:pRg st="3" end="3"/>
                                            </p:txEl>
                                          </p:spTgt>
                                        </p:tgtEl>
                                      </p:cBhvr>
                                    </p:animEffect>
                                  </p:childTnLst>
                                </p:cTn>
                              </p:par>
                            </p:childTnLst>
                          </p:cTn>
                        </p:par>
                        <p:par>
                          <p:cTn id="48" fill="hold">
                            <p:stCondLst>
                              <p:cond delay="5000"/>
                            </p:stCondLst>
                            <p:childTnLst>
                              <p:par>
                                <p:cTn id="49" presetID="22" presetClass="entr" presetSubtype="8" fill="hold" nodeType="afterEffect">
                                  <p:stCondLst>
                                    <p:cond delay="0"/>
                                  </p:stCondLst>
                                  <p:childTnLst>
                                    <p:set>
                                      <p:cBhvr>
                                        <p:cTn id="50" dur="1" fill="hold">
                                          <p:stCondLst>
                                            <p:cond delay="0"/>
                                          </p:stCondLst>
                                        </p:cTn>
                                        <p:tgtEl>
                                          <p:spTgt spid="16">
                                            <p:txEl>
                                              <p:pRg st="4" end="4"/>
                                            </p:txEl>
                                          </p:spTgt>
                                        </p:tgtEl>
                                        <p:attrNameLst>
                                          <p:attrName>style.visibility</p:attrName>
                                        </p:attrNameLst>
                                      </p:cBhvr>
                                      <p:to>
                                        <p:strVal val="visible"/>
                                      </p:to>
                                    </p:set>
                                    <p:animEffect transition="in" filter="wipe(left)">
                                      <p:cBhvr>
                                        <p:cTn id="51" dur="1000"/>
                                        <p:tgtEl>
                                          <p:spTgt spid="16">
                                            <p:txEl>
                                              <p:pRg st="4" end="4"/>
                                            </p:txEl>
                                          </p:spTgt>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16">
                                            <p:txEl>
                                              <p:pRg st="5" end="5"/>
                                            </p:txEl>
                                          </p:spTgt>
                                        </p:tgtEl>
                                        <p:attrNameLst>
                                          <p:attrName>style.visibility</p:attrName>
                                        </p:attrNameLst>
                                      </p:cBhvr>
                                      <p:to>
                                        <p:strVal val="visible"/>
                                      </p:to>
                                    </p:set>
                                    <p:animEffect transition="in" filter="wipe(left)">
                                      <p:cBhvr>
                                        <p:cTn id="55" dur="1000"/>
                                        <p:tgtEl>
                                          <p:spTgt spid="16">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7">
                                            <p:bg/>
                                          </p:spTgt>
                                        </p:tgtEl>
                                        <p:attrNameLst>
                                          <p:attrName>style.visibility</p:attrName>
                                        </p:attrNameLst>
                                      </p:cBhvr>
                                      <p:to>
                                        <p:strVal val="visible"/>
                                      </p:to>
                                    </p:set>
                                    <p:animEffect transition="in" filter="fade">
                                      <p:cBhvr>
                                        <p:cTn id="60" dur="1000"/>
                                        <p:tgtEl>
                                          <p:spTgt spid="17">
                                            <p:bg/>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7">
                                            <p:txEl>
                                              <p:pRg st="0" end="0"/>
                                            </p:txEl>
                                          </p:spTgt>
                                        </p:tgtEl>
                                        <p:attrNameLst>
                                          <p:attrName>style.visibility</p:attrName>
                                        </p:attrNameLst>
                                      </p:cBhvr>
                                      <p:to>
                                        <p:strVal val="visible"/>
                                      </p:to>
                                    </p:set>
                                    <p:animEffect transition="in" filter="fade">
                                      <p:cBhvr>
                                        <p:cTn id="63" dur="1000"/>
                                        <p:tgtEl>
                                          <p:spTgt spid="17">
                                            <p:txEl>
                                              <p:pRg st="0" end="0"/>
                                            </p:txEl>
                                          </p:spTgt>
                                        </p:tgtEl>
                                      </p:cBhvr>
                                    </p:animEffec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7">
                                            <p:txEl>
                                              <p:pRg st="1" end="1"/>
                                            </p:txEl>
                                          </p:spTgt>
                                        </p:tgtEl>
                                        <p:attrNameLst>
                                          <p:attrName>style.visibility</p:attrName>
                                        </p:attrNameLst>
                                      </p:cBhvr>
                                      <p:to>
                                        <p:strVal val="visible"/>
                                      </p:to>
                                    </p:set>
                                    <p:animEffect transition="in" filter="fade">
                                      <p:cBhvr>
                                        <p:cTn id="67" dur="1000"/>
                                        <p:tgtEl>
                                          <p:spTgt spid="17">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xEl>
                                              <p:pRg st="2" end="2"/>
                                            </p:txEl>
                                          </p:spTgt>
                                        </p:tgtEl>
                                        <p:attrNameLst>
                                          <p:attrName>style.visibility</p:attrName>
                                        </p:attrNameLst>
                                      </p:cBhvr>
                                      <p:to>
                                        <p:strVal val="visible"/>
                                      </p:to>
                                    </p:set>
                                    <p:animEffect transition="in" filter="fade">
                                      <p:cBhvr>
                                        <p:cTn id="72" dur="10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uiExpand="1" build="allAtOnce" animBg="1"/>
      <p:bldP spid="17" grpId="0" uiExpand="1" build="allAtOnce" animBg="1"/>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6961227"/>
          </a:xfrm>
          <a:prstGeom prst="rect">
            <a:avLst/>
          </a:prstGeom>
        </p:spPr>
        <p:txBody>
          <a:bodyPr wrap="square">
            <a:spAutoFit/>
          </a:bodyPr>
          <a:lstStyle/>
          <a:p>
            <a:r>
              <a:rPr lang="en-US" dirty="0" smtClean="0">
                <a:hlinkClick r:id="rId2"/>
              </a:rPr>
              <a:t>https://en.wikipedia.org/wiki/Indian_Citizenship_Act</a:t>
            </a:r>
            <a:endParaRPr lang="en-US" dirty="0" smtClean="0"/>
          </a:p>
          <a:p>
            <a:r>
              <a:rPr lang="en-US" dirty="0" smtClean="0"/>
              <a:t>	The </a:t>
            </a:r>
            <a:r>
              <a:rPr lang="en-US" b="1" dirty="0" smtClean="0"/>
              <a:t>Indian Citizenship Act</a:t>
            </a:r>
            <a:r>
              <a:rPr lang="en-US" dirty="0" smtClean="0"/>
              <a:t> of 1924 was proposed by Representative Homer P. Snyder (R) of New York and granted full U.S. citizenship to the indigenous peoples of the United States, called "Indians" in this Act. While the Fourteenth Amendment to the United States Constitution defined as citizens any person born in the U.S., the amendment had been interpreted to restrict the citizenship rights of most Native people. The act was signed into law by President Calvin Coolidge on June 2, 1924. It was enacted partially in recognition of the thousands of Indians who served in the armed forces during World War I.</a:t>
            </a:r>
          </a:p>
          <a:p>
            <a:r>
              <a:rPr lang="en-US" dirty="0" smtClean="0"/>
              <a:t>	The text of the 1924 Indian Citizenship Act (43 U.S. Stats. At Large, Ch. 233, p. 253 (1924)) reads as follows:</a:t>
            </a:r>
          </a:p>
          <a:p>
            <a:r>
              <a:rPr lang="en-US" i="1" dirty="0" smtClean="0"/>
              <a:t>BE IT ENACTED by the Senate and house of Representatives of the United States of America in Congress assembled, That all non citizen Indians born within the territorial limits of the United States be, and they are hereby, declared to be citizens of the United States: Provided That the granting of such citizenship shall not in any manner impair or otherwise affect the right of any Indian to tribal or other property.“    </a:t>
            </a:r>
            <a:r>
              <a:rPr lang="en-US" dirty="0" smtClean="0"/>
              <a:t>Approved, June 2, 1924. June 2, 1924</a:t>
            </a:r>
          </a:p>
          <a:p>
            <a:r>
              <a:rPr lang="en-US" b="1" dirty="0" smtClean="0"/>
              <a:t>History and background</a:t>
            </a:r>
          </a:p>
          <a:p>
            <a:r>
              <a:rPr lang="en-US" dirty="0" smtClean="0"/>
              <a:t>	Under Article One of the United States Constitution, "Indians not taxed" were not counted in assessing the population of a state for purposes of apportionment. Some Native people could become citizens. The </a:t>
            </a:r>
            <a:r>
              <a:rPr lang="en-US" dirty="0" err="1" smtClean="0"/>
              <a:t>Dred</a:t>
            </a:r>
            <a:r>
              <a:rPr lang="en-US" dirty="0" smtClean="0"/>
              <a:t> Scott decision acknowledged that but linked it to naturalization:</a:t>
            </a:r>
          </a:p>
          <a:p>
            <a:r>
              <a:rPr lang="en-US" dirty="0" smtClean="0"/>
              <a:t>"They [the Indian tribes] may without doubt, like the subjects of any foreign government, be naturalized by the authority of Congress and become citizens of a state and of the United States, and if an individual should leave his nation or tribe, and take up his abode among the white population, he would be entitled to all the rights and privileges which would belong to an emigrant from any other foreign people."</a:t>
            </a:r>
          </a:p>
          <a:p>
            <a:r>
              <a:rPr lang="en-US" dirty="0" smtClean="0"/>
              <a:t>	In 1868, under the 14th Amendment, all persons "born or naturalized in the United States, and subject to the jurisdiction thereof" were declared citizens. However, the jurisdiction requirement was interpreted to exclude most Native Americans, and in 1870, the Senate Judiciary committee further clarified the matter: "the 14th amendment to the Constitution has no effect whatever upon the status of the Indian tribes within the limits of the United States." About eight percent of the Native population at the time qualified for U.S. citizenship due to being "taxed.“</a:t>
            </a:r>
            <a:r>
              <a:rPr lang="en-US" baseline="30000" dirty="0" smtClean="0"/>
              <a:t> </a:t>
            </a:r>
            <a:r>
              <a:rPr lang="en-US" dirty="0" smtClean="0"/>
              <a:t>Others obtained citizenship by serving in the military, marrying whites or accepting land allotments,</a:t>
            </a:r>
            <a:r>
              <a:rPr lang="en-US" baseline="30000" dirty="0" smtClean="0"/>
              <a:t> </a:t>
            </a:r>
            <a:r>
              <a:rPr lang="en-US" dirty="0" smtClean="0"/>
              <a:t> such as those granted under the Dawes Act.</a:t>
            </a:r>
            <a:r>
              <a:rPr lang="en-US" baseline="30000" dirty="0" smtClean="0"/>
              <a:t> </a:t>
            </a:r>
            <a:r>
              <a:rPr lang="en-US" dirty="0" smtClean="0"/>
              <a:t>The exclusion of Native people from US citizenship was further established by </a:t>
            </a:r>
            <a:r>
              <a:rPr lang="en-US" i="1" dirty="0" smtClean="0"/>
              <a:t>Elk v. Wilkins</a:t>
            </a:r>
            <a:r>
              <a:rPr lang="en-US" dirty="0" smtClean="0"/>
              <a:t>, (1884), when the Court held that a Native person born a citizen of a recognized tribal nation was not born an American citizen and did not become one simply by voluntarily leaving his tribe and settling among whites. The syllabus of the decision explained that a Native person "who has not been naturalized, or taxed, or recognized as a citizen either by the United States or by the state, is not a citizen of the United States within the meaning of the first section of the Fourteenth Article of Amendment of the Constitution."</a:t>
            </a:r>
          </a:p>
          <a:p>
            <a:r>
              <a:rPr lang="en-US" dirty="0" smtClean="0"/>
              <a:t>	The Indian Citizenship Act granted citizenship to about 125,000 of 300,000 indigenous people in the United States. To put the numbers in perspective, the U.S. population at that time was less than 125 million. The indigenous people who were not included in citizenship numbers had already become citizens by other means; entering the armed forces, giving up tribal affiliations, and assimilating into mainstream American life were some ways that was done.</a:t>
            </a:r>
            <a:r>
              <a:rPr lang="en-US" baseline="30000" dirty="0" smtClean="0"/>
              <a:t> </a:t>
            </a:r>
            <a:r>
              <a:rPr lang="en-US" dirty="0" smtClean="0"/>
              <a:t> Citizenship was granted in a piecemeal fashion before the Act, which was the first more inclusive method of granting Native American citizenship. The Act did not include citizens born before the effective date of the 1924 act, or outside of the United States as an indigenous person, however, and it was not until the Nationality Act of 1940 that all born on U.S. soil were citizens.</a:t>
            </a:r>
          </a:p>
          <a:p>
            <a:r>
              <a:rPr lang="en-US" dirty="0" smtClean="0"/>
              <a:t>	Even Native Americans who were granted citizenship rights under the 1924 Act may not have had full citizenship and suffrage rights until 1948. According to a survey by the Department of Interior, seven states still refused to grant Indians voting rights in 1938. Discrepancies between federal and state control provided loopholes in the Act’s enforcement. States justified discrimination based on state statutes and constitutions. Three main </a:t>
            </a:r>
            <a:r>
              <a:rPr lang="en-US" b="1" dirty="0" smtClean="0"/>
              <a:t>arguments for Indian voting exclusion</a:t>
            </a:r>
            <a:r>
              <a:rPr lang="en-US" dirty="0" smtClean="0"/>
              <a:t> were Indian exemption from real estate taxes; maintenance of tribal affiliation; and the notion that Indians were under guardianship, or lived on lands controlled by federal trusteeship.</a:t>
            </a:r>
            <a:r>
              <a:rPr lang="en-US" baseline="30000" dirty="0" smtClean="0"/>
              <a:t> </a:t>
            </a:r>
            <a:r>
              <a:rPr lang="en-US" dirty="0" smtClean="0"/>
              <a:t>  By 1947 all states with large Indian populations, except Arizona and New Mexico, had extended voting rights to Native Americans who qualified under the 1924 Act. Finally, in 1948, the states withdrew their prohibition on Indian voting because of a judicial decision.</a:t>
            </a:r>
          </a:p>
          <a:p>
            <a:r>
              <a:rPr lang="en-US" dirty="0" smtClean="0"/>
              <a:t>	</a:t>
            </a:r>
            <a:r>
              <a:rPr lang="en-US" b="1" dirty="0" smtClean="0"/>
              <a:t>Under the 1924 Act, indigenous people did not have to apply for citizenship, nor did they have to give up their tribal citizenship to become a U.S. citizen. </a:t>
            </a:r>
            <a:r>
              <a:rPr lang="en-US" dirty="0" smtClean="0"/>
              <a:t>Most tribes had communal property, and to have a right to the land, individual Indian people needed to belong to the tribe. Thus, dual citizenship was allowed. Earlier views on granting Indian citizenship had suggested allocating land to individuals. Of such efforts, the Dawes Act was the most prominent. That Act allocated once-tribally-owned land to individual tribal members, and because they were landowners and eventually would pay taxes on the land and become "proficient members of society", they could be granted citizenship. This idea was presented by a group of white American citizens, called "Friends of the Indian," who lobbied for the assimilation of indigenous people into American society. They specifically hoped to do that by elevating indigenous people to the status of US citizens. Though the Dawes Act allocated land, the notion that this should be directly tied to citizenship was abandoned in the early 20th century in favor of a more direct path to American citizenship.</a:t>
            </a:r>
          </a:p>
          <a:p>
            <a:r>
              <a:rPr lang="en-US" dirty="0" smtClean="0"/>
              <a:t>	Although some white citizen groups were supportive of Indian citizenship, Indians themselves were mixed in the debate. Those who supported it considered the Act a way to secure a long-standing political identity. Those who rejected it were worried about tribal sovereignty and citizenship. Many leaders in the Native American community at the time, like Charles Santee, a Santee Sioux, were interested in Native American integration into the larger society but adamant about preserving the Native American identity. Many were also reluctant to trust the government that had taken their land and discriminated so violently against them.</a:t>
            </a:r>
            <a:r>
              <a:rPr lang="en-US" baseline="30000" dirty="0" smtClean="0">
                <a:hlinkClick r:id="rId2"/>
              </a:rPr>
              <a:t>[8]</a:t>
            </a:r>
            <a:endParaRPr lang="en-US" dirty="0" smtClean="0"/>
          </a:p>
          <a:p>
            <a:r>
              <a:rPr lang="en-US" dirty="0" smtClean="0"/>
              <a:t>With little lobbying effort from Native Americans themselves, two primarily white groups shaped the law: Progressive senators and activists, like the "Friends of the Indians". Progressive senators on the Senate Indian Affairs Committee were for the Act because they thought it would reduce corruption and inefficiency in the Department of Interior and the Bureau of Indian Affairs. Such institutions would no longer be in control of citizenship regulations if citizenship were automatically granted to all indigenous people. They also hoped to empower Indians by citizenship.</a:t>
            </a:r>
          </a:p>
          <a:p>
            <a:r>
              <a:rPr lang="en-US" dirty="0" smtClean="0"/>
              <a:t>	Other groups for Native American citizenship supported it because of the "guardianship" status they felt the US government should take to protect indigenous people. They worried Indians were being taken advantage by non-indigenous Americans for their land. They advocated that the government had an obligation to supervise and protect native citizens. The Indian Rights Association, a key group in the development of this legislation, advocated that federal guardianship was a necessary component of citizenship. They pushed for the clause "tribal rights and property" in the Indian Citizenship Act to preserve Indian identity but gain citizenship rights and protection.</a:t>
            </a: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1"/>
          <p:cNvSpPr txBox="1"/>
          <p:nvPr/>
        </p:nvSpPr>
        <p:spPr>
          <a:xfrm>
            <a:off x="0" y="0"/>
            <a:ext cx="9144000" cy="584775"/>
          </a:xfrm>
          <a:prstGeom prst="rect">
            <a:avLst/>
          </a:prstGeom>
        </p:spPr>
        <p:txBody>
          <a:bodyPr wrap="square" rtlCol="0">
            <a:spAutoFit/>
          </a:bodyPr>
          <a:lstStyle/>
          <a:p>
            <a:pPr algn="ctr"/>
            <a:r>
              <a:rPr lang="en-US" sz="3200" b="1" dirty="0" smtClean="0"/>
              <a:t>1907-TODAY: TRIBAL RENAISSANCE </a:t>
            </a:r>
            <a:endParaRPr lang="en-US" sz="3200" b="1" dirty="0"/>
          </a:p>
        </p:txBody>
      </p:sp>
      <p:sp useBgFill="1">
        <p:nvSpPr>
          <p:cNvPr id="3" name="TextBox 2"/>
          <p:cNvSpPr txBox="1"/>
          <p:nvPr/>
        </p:nvSpPr>
        <p:spPr>
          <a:xfrm>
            <a:off x="0" y="685800"/>
            <a:ext cx="9144000" cy="584775"/>
          </a:xfrm>
          <a:prstGeom prst="rect">
            <a:avLst/>
          </a:prstGeom>
        </p:spPr>
        <p:txBody>
          <a:bodyPr wrap="square" rtlCol="0">
            <a:spAutoFit/>
          </a:bodyPr>
          <a:lstStyle/>
          <a:p>
            <a:r>
              <a:rPr lang="en-US" sz="3200" b="1" dirty="0" smtClean="0"/>
              <a:t>  1924:  Indian Citizenship Act</a:t>
            </a:r>
            <a:endParaRPr lang="en-US" sz="3000" b="1" dirty="0" smtClean="0">
              <a:solidFill>
                <a:srgbClr val="FF0000"/>
              </a:solidFill>
              <a:effectLst>
                <a:outerShdw dist="38100" dir="5400000" algn="ctr" rotWithShape="0">
                  <a:schemeClr val="tx1"/>
                </a:outerShdw>
              </a:effectLst>
            </a:endParaRPr>
          </a:p>
        </p:txBody>
      </p:sp>
      <p:sp useBgFill="1">
        <p:nvSpPr>
          <p:cNvPr id="4" name="Rectangle 3"/>
          <p:cNvSpPr/>
          <p:nvPr/>
        </p:nvSpPr>
        <p:spPr>
          <a:xfrm>
            <a:off x="0" y="1354752"/>
            <a:ext cx="9144000" cy="3416320"/>
          </a:xfrm>
          <a:prstGeom prst="rect">
            <a:avLst/>
          </a:prstGeom>
        </p:spPr>
        <p:txBody>
          <a:bodyPr wrap="square">
            <a:spAutoFit/>
          </a:bodyPr>
          <a:lstStyle/>
          <a:p>
            <a:pPr algn="ctr"/>
            <a:r>
              <a:rPr lang="en-US" sz="3600" b="1" i="1" spc="100" dirty="0" smtClean="0">
                <a:latin typeface="Times New Roman" pitchFamily="18" charset="0"/>
                <a:cs typeface="Times New Roman" pitchFamily="18" charset="0"/>
              </a:rPr>
              <a:t>“ Be it enacted by . . . Congress assembled,</a:t>
            </a:r>
          </a:p>
          <a:p>
            <a:pPr algn="ctr"/>
            <a:r>
              <a:rPr lang="en-US" sz="3600" b="1" i="1" spc="100" dirty="0" smtClean="0">
                <a:latin typeface="Times New Roman" pitchFamily="18" charset="0"/>
                <a:cs typeface="Times New Roman" pitchFamily="18" charset="0"/>
              </a:rPr>
              <a:t>that all non citizen Indians</a:t>
            </a:r>
          </a:p>
          <a:p>
            <a:pPr algn="ctr"/>
            <a:r>
              <a:rPr lang="en-US" sz="3600" b="1" i="1" spc="100" dirty="0" smtClean="0">
                <a:latin typeface="Times New Roman" pitchFamily="18" charset="0"/>
                <a:cs typeface="Times New Roman" pitchFamily="18" charset="0"/>
              </a:rPr>
              <a:t> born within the territorial limits</a:t>
            </a:r>
          </a:p>
          <a:p>
            <a:pPr algn="ctr"/>
            <a:r>
              <a:rPr lang="en-US" sz="3600" b="1" i="1" spc="100" dirty="0" smtClean="0">
                <a:latin typeface="Times New Roman" pitchFamily="18" charset="0"/>
                <a:cs typeface="Times New Roman" pitchFamily="18" charset="0"/>
              </a:rPr>
              <a:t> of the United States </a:t>
            </a:r>
          </a:p>
          <a:p>
            <a:pPr algn="ctr"/>
            <a:r>
              <a:rPr lang="en-US" sz="3600" b="1" i="1" spc="100" dirty="0" smtClean="0">
                <a:latin typeface="Times New Roman" pitchFamily="18" charset="0"/>
                <a:cs typeface="Times New Roman" pitchFamily="18" charset="0"/>
              </a:rPr>
              <a:t>be, and they are hereby, declared to be</a:t>
            </a:r>
          </a:p>
          <a:p>
            <a:pPr algn="ctr"/>
            <a:r>
              <a:rPr lang="en-US" sz="3600" b="1" i="1" spc="100" dirty="0" smtClean="0">
                <a:latin typeface="Times New Roman" pitchFamily="18" charset="0"/>
                <a:cs typeface="Times New Roman" pitchFamily="18" charset="0"/>
              </a:rPr>
              <a:t>citizens of the United States”</a:t>
            </a:r>
            <a:endParaRPr lang="en-US" sz="3600" b="1" i="1" spc="100" dirty="0">
              <a:latin typeface="Times New Roman" pitchFamily="18" charset="0"/>
              <a:cs typeface="Times New Roman" pitchFamily="18" charset="0"/>
            </a:endParaRPr>
          </a:p>
        </p:txBody>
      </p:sp>
      <p:sp useBgFill="1">
        <p:nvSpPr>
          <p:cNvPr id="6" name="Rectangle 5"/>
          <p:cNvSpPr/>
          <p:nvPr/>
        </p:nvSpPr>
        <p:spPr>
          <a:xfrm>
            <a:off x="0" y="1371600"/>
            <a:ext cx="9144000" cy="350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5" name="TextBox 4"/>
          <p:cNvSpPr txBox="1"/>
          <p:nvPr/>
        </p:nvSpPr>
        <p:spPr>
          <a:xfrm>
            <a:off x="0" y="4923472"/>
            <a:ext cx="9144000" cy="1477328"/>
          </a:xfrm>
          <a:prstGeom prst="rect">
            <a:avLst/>
          </a:prstGeom>
        </p:spPr>
        <p:txBody>
          <a:bodyPr wrap="square" rtlCol="0">
            <a:spAutoFit/>
          </a:bodyPr>
          <a:lstStyle/>
          <a:p>
            <a:r>
              <a:rPr lang="en-US" sz="3000" dirty="0" smtClean="0"/>
              <a:t>                the Act stipulates that native Americans </a:t>
            </a:r>
          </a:p>
          <a:p>
            <a:r>
              <a:rPr lang="en-US" sz="3000" dirty="0" smtClean="0"/>
              <a:t>		- do not have to apply for citizenship</a:t>
            </a:r>
          </a:p>
          <a:p>
            <a:r>
              <a:rPr lang="en-US" sz="3000" dirty="0" smtClean="0"/>
              <a:t>  		- do not have to give up tribal citizenship</a:t>
            </a:r>
          </a:p>
        </p:txBody>
      </p:sp>
      <p:sp useBgFill="1">
        <p:nvSpPr>
          <p:cNvPr id="7" name="TextBox 6"/>
          <p:cNvSpPr txBox="1"/>
          <p:nvPr/>
        </p:nvSpPr>
        <p:spPr>
          <a:xfrm>
            <a:off x="0" y="2590800"/>
            <a:ext cx="9144000" cy="584775"/>
          </a:xfrm>
          <a:prstGeom prst="rect">
            <a:avLst/>
          </a:prstGeom>
        </p:spPr>
        <p:txBody>
          <a:bodyPr wrap="square" rtlCol="0">
            <a:spAutoFit/>
          </a:bodyPr>
          <a:lstStyle/>
          <a:p>
            <a:r>
              <a:rPr lang="en-US" sz="3200" b="1" dirty="0" smtClean="0"/>
              <a:t>  1934:  Indian Reorganization Act</a:t>
            </a:r>
            <a:endParaRPr lang="en-US" sz="3000" b="1" dirty="0" smtClean="0">
              <a:solidFill>
                <a:srgbClr val="FF0000"/>
              </a:solidFill>
              <a:effectLst>
                <a:outerShdw dist="38100" dir="5400000" algn="ctr" rotWithShape="0">
                  <a:schemeClr val="tx1"/>
                </a:outerShdw>
              </a:effectLst>
            </a:endParaRPr>
          </a:p>
        </p:txBody>
      </p:sp>
      <p:sp useBgFill="1">
        <p:nvSpPr>
          <p:cNvPr id="8" name="TextBox 7"/>
          <p:cNvSpPr txBox="1"/>
          <p:nvPr/>
        </p:nvSpPr>
        <p:spPr>
          <a:xfrm>
            <a:off x="0" y="3094672"/>
            <a:ext cx="9144000" cy="1477328"/>
          </a:xfrm>
          <a:prstGeom prst="rect">
            <a:avLst/>
          </a:prstGeom>
        </p:spPr>
        <p:txBody>
          <a:bodyPr wrap="square" rtlCol="0">
            <a:spAutoFit/>
          </a:bodyPr>
          <a:lstStyle/>
          <a:p>
            <a:pPr algn="ctr"/>
            <a:r>
              <a:rPr lang="en-US" sz="3000" b="1" u="sng" dirty="0" smtClean="0"/>
              <a:t>GOALS</a:t>
            </a:r>
          </a:p>
          <a:p>
            <a:r>
              <a:rPr lang="en-US" sz="3000" dirty="0" smtClean="0"/>
              <a:t>   	- reverse the traditional goal of assimilation </a:t>
            </a:r>
          </a:p>
          <a:p>
            <a:r>
              <a:rPr lang="en-US" sz="3000" dirty="0" smtClean="0"/>
              <a:t>   	- strengthen, encourage and perpetuate the tribes </a:t>
            </a:r>
          </a:p>
        </p:txBody>
      </p:sp>
      <p:sp useBgFill="1">
        <p:nvSpPr>
          <p:cNvPr id="9" name="TextBox 8"/>
          <p:cNvSpPr txBox="1"/>
          <p:nvPr/>
        </p:nvSpPr>
        <p:spPr>
          <a:xfrm>
            <a:off x="0" y="4457343"/>
            <a:ext cx="9144000" cy="2400657"/>
          </a:xfrm>
          <a:prstGeom prst="rect">
            <a:avLst/>
          </a:prstGeom>
        </p:spPr>
        <p:txBody>
          <a:bodyPr wrap="square" rtlCol="0">
            <a:spAutoFit/>
          </a:bodyPr>
          <a:lstStyle/>
          <a:p>
            <a:pPr algn="ctr"/>
            <a:r>
              <a:rPr lang="en-US" sz="3000" b="1" u="sng" dirty="0" smtClean="0"/>
              <a:t>PROVISIONS</a:t>
            </a:r>
          </a:p>
          <a:p>
            <a:r>
              <a:rPr lang="en-US" sz="3000" dirty="0" smtClean="0"/>
              <a:t>- re-establish sovereignty and self-government</a:t>
            </a:r>
          </a:p>
          <a:p>
            <a:r>
              <a:rPr lang="en-US" sz="3000" dirty="0" smtClean="0"/>
              <a:t>- provide a structure for self-government</a:t>
            </a:r>
          </a:p>
          <a:p>
            <a:r>
              <a:rPr lang="en-US" sz="3000" dirty="0" smtClean="0"/>
              <a:t>- protect Indian traditional religious practices</a:t>
            </a:r>
          </a:p>
          <a:p>
            <a:r>
              <a:rPr lang="en-US" sz="3000" dirty="0" smtClean="0"/>
              <a:t>- provide development money for reservations</a:t>
            </a:r>
          </a:p>
        </p:txBody>
      </p:sp>
      <p:sp>
        <p:nvSpPr>
          <p:cNvPr id="215042" name="AutoShape 2" descr="Image result for franklin roosevelt as presiden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5867400" y="2690812"/>
            <a:ext cx="3140075" cy="4090988"/>
          </a:xfrm>
          <a:prstGeom prst="rect">
            <a:avLst/>
          </a:prstGeom>
          <a:noFill/>
          <a:ln w="9525">
            <a:noFill/>
            <a:miter lim="800000"/>
            <a:headEnd/>
            <a:tailEnd/>
          </a:ln>
          <a:effectLst/>
        </p:spPr>
      </p:pic>
      <p:sp>
        <p:nvSpPr>
          <p:cNvPr id="15" name="TextBox 14"/>
          <p:cNvSpPr txBox="1"/>
          <p:nvPr/>
        </p:nvSpPr>
        <p:spPr>
          <a:xfrm rot="20450078">
            <a:off x="1068260" y="3430256"/>
            <a:ext cx="2237216" cy="707886"/>
          </a:xfrm>
          <a:prstGeom prst="rect">
            <a:avLst/>
          </a:prstGeom>
          <a:solidFill>
            <a:srgbClr val="FF0000"/>
          </a:solidFill>
        </p:spPr>
        <p:txBody>
          <a:bodyPr wrap="none" rtlCol="0">
            <a:spAutoFit/>
          </a:bodyPr>
          <a:lstStyle/>
          <a:p>
            <a:pPr algn="ctr"/>
            <a:r>
              <a:rPr lang="en-US" sz="4000" b="1" dirty="0" smtClean="0">
                <a:solidFill>
                  <a:schemeClr val="bg1"/>
                </a:solidFill>
              </a:rPr>
              <a:t>New Deal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64" presetClass="path" presetSubtype="0" accel="50000" decel="50000" fill="hold" grpId="0" nodeType="withEffect">
                                  <p:stCondLst>
                                    <p:cond delay="0"/>
                                  </p:stCondLst>
                                  <p:childTnLst>
                                    <p:animMotion origin="layout" path="M 0 -2.96296E-6 L 0 -0.54768 " pathEditMode="relative" rAng="0" ptsTypes="AA">
                                      <p:cBhvr>
                                        <p:cTn id="12" dur="1000" fill="hold"/>
                                        <p:tgtEl>
                                          <p:spTgt spid="5"/>
                                        </p:tgtEl>
                                        <p:attrNameLst>
                                          <p:attrName>ppt_x</p:attrName>
                                          <p:attrName>ppt_y</p:attrName>
                                        </p:attrNameLst>
                                      </p:cBhvr>
                                      <p:rCtr x="0" y="-274"/>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10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1000"/>
                                        <p:tgtEl>
                                          <p:spTgt spid="1026"/>
                                        </p:tgtEl>
                                      </p:cBhvr>
                                    </p:animEffect>
                                  </p:childTnLst>
                                </p:cTn>
                              </p:par>
                            </p:childTnLst>
                          </p:cTn>
                        </p:par>
                        <p:par>
                          <p:cTn id="21" fill="hold">
                            <p:stCondLst>
                              <p:cond delay="1000"/>
                            </p:stCondLst>
                            <p:childTnLst>
                              <p:par>
                                <p:cTn id="22" presetID="53"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1000" fill="hold"/>
                                        <p:tgtEl>
                                          <p:spTgt spid="15"/>
                                        </p:tgtEl>
                                        <p:attrNameLst>
                                          <p:attrName>ppt_w</p:attrName>
                                        </p:attrNameLst>
                                      </p:cBhvr>
                                      <p:tavLst>
                                        <p:tav tm="0">
                                          <p:val>
                                            <p:fltVal val="0"/>
                                          </p:val>
                                        </p:tav>
                                        <p:tav tm="100000">
                                          <p:val>
                                            <p:strVal val="#ppt_w"/>
                                          </p:val>
                                        </p:tav>
                                      </p:tavLst>
                                    </p:anim>
                                    <p:anim calcmode="lin" valueType="num">
                                      <p:cBhvr>
                                        <p:cTn id="25" dur="1000" fill="hold"/>
                                        <p:tgtEl>
                                          <p:spTgt spid="15"/>
                                        </p:tgtEl>
                                        <p:attrNameLst>
                                          <p:attrName>ppt_h</p:attrName>
                                        </p:attrNameLst>
                                      </p:cBhvr>
                                      <p:tavLst>
                                        <p:tav tm="0">
                                          <p:val>
                                            <p:fltVal val="0"/>
                                          </p:val>
                                        </p:tav>
                                        <p:tav tm="100000">
                                          <p:val>
                                            <p:strVal val="#ppt_h"/>
                                          </p:val>
                                        </p:tav>
                                      </p:tavLst>
                                    </p:anim>
                                    <p:animEffect transition="in" filter="fade">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bg/>
                                          </p:spTgt>
                                        </p:tgtEl>
                                        <p:attrNameLst>
                                          <p:attrName>style.visibility</p:attrName>
                                        </p:attrNameLst>
                                      </p:cBhvr>
                                      <p:to>
                                        <p:strVal val="visible"/>
                                      </p:to>
                                    </p:set>
                                    <p:animEffect transition="in" filter="fade">
                                      <p:cBhvr>
                                        <p:cTn id="31" dur="1000"/>
                                        <p:tgtEl>
                                          <p:spTgt spid="8">
                                            <p:bg/>
                                          </p:spTgt>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 calcmode="lin" valueType="num">
                                      <p:cBhvr>
                                        <p:cTn id="34"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35" dur="1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36" dur="1000"/>
                                        <p:tgtEl>
                                          <p:spTgt spid="8">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1000"/>
                                        <p:tgtEl>
                                          <p:spTgt spid="15"/>
                                        </p:tgtEl>
                                      </p:cBhvr>
                                    </p:animEffect>
                                    <p:set>
                                      <p:cBhvr>
                                        <p:cTn id="41" dur="1" fill="hold">
                                          <p:stCondLst>
                                            <p:cond delay="999"/>
                                          </p:stCondLst>
                                        </p:cTn>
                                        <p:tgtEl>
                                          <p:spTgt spid="15"/>
                                        </p:tgtEl>
                                        <p:attrNameLst>
                                          <p:attrName>style.visibility</p:attrName>
                                        </p:attrNameLst>
                                      </p:cBhvr>
                                      <p:to>
                                        <p:strVal val="hidden"/>
                                      </p:to>
                                    </p:set>
                                  </p:childTnLst>
                                </p:cTn>
                              </p:par>
                              <p:par>
                                <p:cTn id="42" presetID="6" presetClass="emph" presetSubtype="0" fill="hold" nodeType="withEffect">
                                  <p:stCondLst>
                                    <p:cond delay="0"/>
                                  </p:stCondLst>
                                  <p:childTnLst>
                                    <p:animScale>
                                      <p:cBhvr>
                                        <p:cTn id="43" dur="1000" fill="hold"/>
                                        <p:tgtEl>
                                          <p:spTgt spid="1026"/>
                                        </p:tgtEl>
                                      </p:cBhvr>
                                      <p:by x="50000" y="50000"/>
                                    </p:animScale>
                                  </p:childTnLst>
                                </p:cTn>
                              </p:par>
                              <p:par>
                                <p:cTn id="44" presetID="42" presetClass="path" presetSubtype="0" accel="50000" decel="50000" fill="hold" nodeType="withEffect">
                                  <p:stCondLst>
                                    <p:cond delay="0"/>
                                  </p:stCondLst>
                                  <p:childTnLst>
                                    <p:animMotion origin="layout" path="M 1.94444E-6 -9.82659E-7 L 0.0783 0.15376 " pathEditMode="relative" rAng="0" ptsTypes="AA">
                                      <p:cBhvr>
                                        <p:cTn id="45" dur="1000" fill="hold"/>
                                        <p:tgtEl>
                                          <p:spTgt spid="1026"/>
                                        </p:tgtEl>
                                        <p:attrNameLst>
                                          <p:attrName>ppt_x</p:attrName>
                                          <p:attrName>ppt_y</p:attrName>
                                        </p:attrNameLst>
                                      </p:cBhvr>
                                      <p:rCtr x="39" y="77"/>
                                    </p:animMotion>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8">
                                            <p:txEl>
                                              <p:pRg st="1" end="1"/>
                                            </p:txEl>
                                          </p:spTgt>
                                        </p:tgtEl>
                                        <p:attrNameLst>
                                          <p:attrName>style.visibility</p:attrName>
                                        </p:attrNameLst>
                                      </p:cBhvr>
                                      <p:to>
                                        <p:strVal val="visible"/>
                                      </p:to>
                                    </p:set>
                                    <p:animEffect transition="in" filter="wipe(left)">
                                      <p:cBhvr>
                                        <p:cTn id="49" dur="1000"/>
                                        <p:tgtEl>
                                          <p:spTgt spid="8">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8">
                                            <p:txEl>
                                              <p:pRg st="2" end="2"/>
                                            </p:txEl>
                                          </p:spTgt>
                                        </p:tgtEl>
                                        <p:attrNameLst>
                                          <p:attrName>style.visibility</p:attrName>
                                        </p:attrNameLst>
                                      </p:cBhvr>
                                      <p:to>
                                        <p:strVal val="visible"/>
                                      </p:to>
                                    </p:set>
                                    <p:animEffect transition="in" filter="wipe(left)">
                                      <p:cBhvr>
                                        <p:cTn id="54" dur="1000"/>
                                        <p:tgtEl>
                                          <p:spTgt spid="8">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
                                            <p:bg/>
                                          </p:spTgt>
                                        </p:tgtEl>
                                        <p:attrNameLst>
                                          <p:attrName>style.visibility</p:attrName>
                                        </p:attrNameLst>
                                      </p:cBhvr>
                                      <p:to>
                                        <p:strVal val="visible"/>
                                      </p:to>
                                    </p:set>
                                    <p:animEffect transition="in" filter="fade">
                                      <p:cBhvr>
                                        <p:cTn id="59" dur="1000"/>
                                        <p:tgtEl>
                                          <p:spTgt spid="9">
                                            <p:bg/>
                                          </p:spTgt>
                                        </p:tgtEl>
                                      </p:cBhvr>
                                    </p:animEffect>
                                  </p:childTnLst>
                                </p:cTn>
                              </p:par>
                              <p:par>
                                <p:cTn id="60" presetID="53" presetClass="entr" presetSubtype="0" fill="hold" nodeType="withEffect">
                                  <p:stCondLst>
                                    <p:cond delay="0"/>
                                  </p:stCondLst>
                                  <p:childTnLst>
                                    <p:set>
                                      <p:cBhvr>
                                        <p:cTn id="61" dur="1" fill="hold">
                                          <p:stCondLst>
                                            <p:cond delay="0"/>
                                          </p:stCondLst>
                                        </p:cTn>
                                        <p:tgtEl>
                                          <p:spTgt spid="9">
                                            <p:txEl>
                                              <p:pRg st="0" end="0"/>
                                            </p:txEl>
                                          </p:spTgt>
                                        </p:tgtEl>
                                        <p:attrNameLst>
                                          <p:attrName>style.visibility</p:attrName>
                                        </p:attrNameLst>
                                      </p:cBhvr>
                                      <p:to>
                                        <p:strVal val="visible"/>
                                      </p:to>
                                    </p:set>
                                    <p:anim calcmode="lin" valueType="num">
                                      <p:cBhvr>
                                        <p:cTn id="62"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63" dur="10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64" dur="1000"/>
                                        <p:tgtEl>
                                          <p:spTgt spid="9">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9">
                                            <p:txEl>
                                              <p:pRg st="1" end="1"/>
                                            </p:txEl>
                                          </p:spTgt>
                                        </p:tgtEl>
                                        <p:attrNameLst>
                                          <p:attrName>style.visibility</p:attrName>
                                        </p:attrNameLst>
                                      </p:cBhvr>
                                      <p:to>
                                        <p:strVal val="visible"/>
                                      </p:to>
                                    </p:set>
                                    <p:animEffect transition="in" filter="fade">
                                      <p:cBhvr>
                                        <p:cTn id="69" dur="1000"/>
                                        <p:tgtEl>
                                          <p:spTgt spid="9">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9">
                                            <p:txEl>
                                              <p:pRg st="2" end="2"/>
                                            </p:txEl>
                                          </p:spTgt>
                                        </p:tgtEl>
                                        <p:attrNameLst>
                                          <p:attrName>style.visibility</p:attrName>
                                        </p:attrNameLst>
                                      </p:cBhvr>
                                      <p:to>
                                        <p:strVal val="visible"/>
                                      </p:to>
                                    </p:set>
                                    <p:animEffect transition="in" filter="fade">
                                      <p:cBhvr>
                                        <p:cTn id="74" dur="1000"/>
                                        <p:tgtEl>
                                          <p:spTgt spid="9">
                                            <p:txEl>
                                              <p:pRg st="2" end="2"/>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9">
                                            <p:txEl>
                                              <p:pRg st="3" end="3"/>
                                            </p:txEl>
                                          </p:spTgt>
                                        </p:tgtEl>
                                        <p:attrNameLst>
                                          <p:attrName>style.visibility</p:attrName>
                                        </p:attrNameLst>
                                      </p:cBhvr>
                                      <p:to>
                                        <p:strVal val="visible"/>
                                      </p:to>
                                    </p:set>
                                    <p:animEffect transition="in" filter="fade">
                                      <p:cBhvr>
                                        <p:cTn id="79" dur="1000"/>
                                        <p:tgtEl>
                                          <p:spTgt spid="9">
                                            <p:txEl>
                                              <p:pRg st="3" end="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9">
                                            <p:txEl>
                                              <p:pRg st="4" end="4"/>
                                            </p:txEl>
                                          </p:spTgt>
                                        </p:tgtEl>
                                        <p:attrNameLst>
                                          <p:attrName>style.visibility</p:attrName>
                                        </p:attrNameLst>
                                      </p:cBhvr>
                                      <p:to>
                                        <p:strVal val="visible"/>
                                      </p:to>
                                    </p:set>
                                    <p:animEffect transition="in" filter="fade">
                                      <p:cBhvr>
                                        <p:cTn id="84" dur="1000"/>
                                        <p:tgtEl>
                                          <p:spTgt spid="9">
                                            <p:txEl>
                                              <p:pRg st="4" end="4"/>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1000"/>
                                        <p:tgtEl>
                                          <p:spTgt spid="8">
                                            <p:txEl>
                                              <p:pRg st="0" end="0"/>
                                            </p:txEl>
                                          </p:spTgt>
                                        </p:tgtEl>
                                      </p:cBhvr>
                                    </p:animEffect>
                                    <p:set>
                                      <p:cBhvr>
                                        <p:cTn id="89" dur="1" fill="hold">
                                          <p:stCondLst>
                                            <p:cond delay="999"/>
                                          </p:stCondLst>
                                        </p:cTn>
                                        <p:tgtEl>
                                          <p:spTgt spid="8">
                                            <p:txEl>
                                              <p:pRg st="0" end="0"/>
                                            </p:txEl>
                                          </p:spTgt>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1000"/>
                                        <p:tgtEl>
                                          <p:spTgt spid="8">
                                            <p:txEl>
                                              <p:pRg st="1" end="1"/>
                                            </p:txEl>
                                          </p:spTgt>
                                        </p:tgtEl>
                                      </p:cBhvr>
                                    </p:animEffect>
                                    <p:set>
                                      <p:cBhvr>
                                        <p:cTn id="92" dur="1" fill="hold">
                                          <p:stCondLst>
                                            <p:cond delay="999"/>
                                          </p:stCondLst>
                                        </p:cTn>
                                        <p:tgtEl>
                                          <p:spTgt spid="8">
                                            <p:txEl>
                                              <p:pRg st="1" end="1"/>
                                            </p:txEl>
                                          </p:spTgt>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1000"/>
                                        <p:tgtEl>
                                          <p:spTgt spid="8">
                                            <p:txEl>
                                              <p:pRg st="2" end="2"/>
                                            </p:txEl>
                                          </p:spTgt>
                                        </p:tgtEl>
                                      </p:cBhvr>
                                    </p:animEffect>
                                    <p:set>
                                      <p:cBhvr>
                                        <p:cTn id="95" dur="1" fill="hold">
                                          <p:stCondLst>
                                            <p:cond delay="999"/>
                                          </p:stCondLst>
                                        </p:cTn>
                                        <p:tgtEl>
                                          <p:spTgt spid="8">
                                            <p:txEl>
                                              <p:pRg st="2" end="2"/>
                                            </p:txEl>
                                          </p:spTgt>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1000"/>
                                        <p:tgtEl>
                                          <p:spTgt spid="8">
                                            <p:bg/>
                                          </p:spTgt>
                                        </p:tgtEl>
                                      </p:cBhvr>
                                    </p:animEffect>
                                    <p:set>
                                      <p:cBhvr>
                                        <p:cTn id="98" dur="1" fill="hold">
                                          <p:stCondLst>
                                            <p:cond delay="999"/>
                                          </p:stCondLst>
                                        </p:cTn>
                                        <p:tgtEl>
                                          <p:spTgt spid="8">
                                            <p:bg/>
                                          </p:spTgt>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1000"/>
                                        <p:tgtEl>
                                          <p:spTgt spid="9">
                                            <p:txEl>
                                              <p:pRg st="0" end="0"/>
                                            </p:txEl>
                                          </p:spTgt>
                                        </p:tgtEl>
                                      </p:cBhvr>
                                    </p:animEffect>
                                    <p:set>
                                      <p:cBhvr>
                                        <p:cTn id="101" dur="1" fill="hold">
                                          <p:stCondLst>
                                            <p:cond delay="999"/>
                                          </p:stCondLst>
                                        </p:cTn>
                                        <p:tgtEl>
                                          <p:spTgt spid="9">
                                            <p:txEl>
                                              <p:pRg st="0" end="0"/>
                                            </p:txEl>
                                          </p:spTgt>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1000"/>
                                        <p:tgtEl>
                                          <p:spTgt spid="9">
                                            <p:txEl>
                                              <p:pRg st="1" end="1"/>
                                            </p:txEl>
                                          </p:spTgt>
                                        </p:tgtEl>
                                      </p:cBhvr>
                                    </p:animEffect>
                                    <p:set>
                                      <p:cBhvr>
                                        <p:cTn id="104" dur="1" fill="hold">
                                          <p:stCondLst>
                                            <p:cond delay="999"/>
                                          </p:stCondLst>
                                        </p:cTn>
                                        <p:tgtEl>
                                          <p:spTgt spid="9">
                                            <p:txEl>
                                              <p:pRg st="1" end="1"/>
                                            </p:txEl>
                                          </p:spTgt>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1000"/>
                                        <p:tgtEl>
                                          <p:spTgt spid="9">
                                            <p:txEl>
                                              <p:pRg st="2" end="2"/>
                                            </p:txEl>
                                          </p:spTgt>
                                        </p:tgtEl>
                                      </p:cBhvr>
                                    </p:animEffect>
                                    <p:set>
                                      <p:cBhvr>
                                        <p:cTn id="107" dur="1" fill="hold">
                                          <p:stCondLst>
                                            <p:cond delay="999"/>
                                          </p:stCondLst>
                                        </p:cTn>
                                        <p:tgtEl>
                                          <p:spTgt spid="9">
                                            <p:txEl>
                                              <p:pRg st="2" end="2"/>
                                            </p:txEl>
                                          </p:spTgt>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1000"/>
                                        <p:tgtEl>
                                          <p:spTgt spid="9">
                                            <p:txEl>
                                              <p:pRg st="3" end="3"/>
                                            </p:txEl>
                                          </p:spTgt>
                                        </p:tgtEl>
                                      </p:cBhvr>
                                    </p:animEffect>
                                    <p:set>
                                      <p:cBhvr>
                                        <p:cTn id="110" dur="1" fill="hold">
                                          <p:stCondLst>
                                            <p:cond delay="999"/>
                                          </p:stCondLst>
                                        </p:cTn>
                                        <p:tgtEl>
                                          <p:spTgt spid="9">
                                            <p:txEl>
                                              <p:pRg st="3" end="3"/>
                                            </p:txEl>
                                          </p:spTgt>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1000"/>
                                        <p:tgtEl>
                                          <p:spTgt spid="9">
                                            <p:txEl>
                                              <p:pRg st="4" end="4"/>
                                            </p:txEl>
                                          </p:spTgt>
                                        </p:tgtEl>
                                      </p:cBhvr>
                                    </p:animEffect>
                                    <p:set>
                                      <p:cBhvr>
                                        <p:cTn id="113" dur="1" fill="hold">
                                          <p:stCondLst>
                                            <p:cond delay="999"/>
                                          </p:stCondLst>
                                        </p:cTn>
                                        <p:tgtEl>
                                          <p:spTgt spid="9">
                                            <p:txEl>
                                              <p:pRg st="4" end="4"/>
                                            </p:txEl>
                                          </p:spTgt>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1000"/>
                                        <p:tgtEl>
                                          <p:spTgt spid="9">
                                            <p:bg/>
                                          </p:spTgt>
                                        </p:tgtEl>
                                      </p:cBhvr>
                                    </p:animEffect>
                                    <p:set>
                                      <p:cBhvr>
                                        <p:cTn id="116" dur="1" fill="hold">
                                          <p:stCondLst>
                                            <p:cond delay="999"/>
                                          </p:stCondLst>
                                        </p:cTn>
                                        <p:tgtEl>
                                          <p:spTgt spid="9">
                                            <p:bg/>
                                          </p:spTgt>
                                        </p:tgtEl>
                                        <p:attrNameLst>
                                          <p:attrName>style.visibility</p:attrName>
                                        </p:attrNameLst>
                                      </p:cBhvr>
                                      <p:to>
                                        <p:strVal val="hidden"/>
                                      </p:to>
                                    </p:set>
                                  </p:childTnLst>
                                </p:cTn>
                              </p:par>
                              <p:par>
                                <p:cTn id="117" presetID="64" presetClass="path" presetSubtype="0" accel="50000" decel="50000" fill="hold" grpId="1" nodeType="withEffect">
                                  <p:stCondLst>
                                    <p:cond delay="0"/>
                                  </p:stCondLst>
                                  <p:childTnLst>
                                    <p:animMotion origin="layout" path="M 0 -3.7037E-7 L 0 -0.19815 " pathEditMode="relative" rAng="0" ptsTypes="AA">
                                      <p:cBhvr>
                                        <p:cTn id="118" dur="1000" fill="hold"/>
                                        <p:tgtEl>
                                          <p:spTgt spid="7"/>
                                        </p:tgtEl>
                                        <p:attrNameLst>
                                          <p:attrName>ppt_x</p:attrName>
                                          <p:attrName>ppt_y</p:attrName>
                                        </p:attrNameLst>
                                      </p:cBhvr>
                                      <p:rCtr x="0" y="-99"/>
                                    </p:animMotion>
                                  </p:childTnLst>
                                </p:cTn>
                              </p:par>
                              <p:par>
                                <p:cTn id="119" presetID="10" presetClass="exit" presetSubtype="0" fill="hold" grpId="1" nodeType="withEffect">
                                  <p:stCondLst>
                                    <p:cond delay="0"/>
                                  </p:stCondLst>
                                  <p:childTnLst>
                                    <p:animEffect transition="out" filter="fade">
                                      <p:cBhvr>
                                        <p:cTn id="120" dur="1000"/>
                                        <p:tgtEl>
                                          <p:spTgt spid="5"/>
                                        </p:tgtEl>
                                      </p:cBhvr>
                                    </p:animEffect>
                                    <p:set>
                                      <p:cBhvr>
                                        <p:cTn id="121" dur="1" fill="hold">
                                          <p:stCondLst>
                                            <p:cond delay="999"/>
                                          </p:stCondLst>
                                        </p:cTn>
                                        <p:tgtEl>
                                          <p:spTgt spid="5"/>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1000"/>
                                        <p:tgtEl>
                                          <p:spTgt spid="1026"/>
                                        </p:tgtEl>
                                      </p:cBhvr>
                                    </p:animEffect>
                                    <p:set>
                                      <p:cBhvr>
                                        <p:cTn id="124" dur="1" fill="hold">
                                          <p:stCondLst>
                                            <p:cond delay="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P spid="5" grpId="1" animBg="1"/>
      <p:bldP spid="7" grpId="0" animBg="1"/>
      <p:bldP spid="7" grpId="1" animBg="1"/>
      <p:bldP spid="8" grpId="0" uiExpand="1" build="allAtOnce" animBg="1"/>
      <p:bldP spid="8" grpId="1" build="allAtOnce" animBg="1"/>
      <p:bldP spid="9" grpId="0" uiExpand="1" build="allAtOnce" animBg="1"/>
      <p:bldP spid="9" grpId="1" build="allAtOnce" animBg="1"/>
      <p:bldP spid="15" grpId="0" animBg="1"/>
      <p:bldP spid="15" grpId="1" animBg="1"/>
    </p:bld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826" name="AutoShape 2" descr="Image result for counties in 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828" name="AutoShape 4" descr="Image result for counties in 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830" name="AutoShape 6" descr="Image result for counties in 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832" name="AutoShape 8" descr="Image result for counties in 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834" name="AutoShape 10" descr="Image result for counties in 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useBgFill="1">
        <p:nvSpPr>
          <p:cNvPr id="8" name="Rectangle 7"/>
          <p:cNvSpPr/>
          <p:nvPr/>
        </p:nvSpPr>
        <p:spPr>
          <a:xfrm>
            <a:off x="0" y="0"/>
            <a:ext cx="9144000" cy="52722125"/>
          </a:xfrm>
          <a:prstGeom prst="rect">
            <a:avLst/>
          </a:prstGeom>
        </p:spPr>
        <p:txBody>
          <a:bodyPr wrap="square">
            <a:spAutoFit/>
          </a:bodyPr>
          <a:lstStyle/>
          <a:p>
            <a:r>
              <a:rPr lang="en-US" dirty="0" smtClean="0">
                <a:hlinkClick r:id="rId2"/>
              </a:rPr>
              <a:t>https://en.wikipedia.org/wiki/Indian_Reorganization_Act</a:t>
            </a:r>
            <a:endParaRPr lang="en-US" dirty="0" smtClean="0"/>
          </a:p>
          <a:p>
            <a:r>
              <a:rPr lang="en-US" dirty="0" smtClean="0"/>
              <a:t>	The </a:t>
            </a:r>
            <a:r>
              <a:rPr lang="en-US" b="1" dirty="0" smtClean="0"/>
              <a:t>Indian Reorganization Act</a:t>
            </a:r>
            <a:r>
              <a:rPr lang="en-US" dirty="0" smtClean="0"/>
              <a:t> of June 18, 1934, or the </a:t>
            </a:r>
            <a:r>
              <a:rPr lang="en-US" b="1" dirty="0" smtClean="0"/>
              <a:t>Wheeler-Howard Act</a:t>
            </a:r>
            <a:r>
              <a:rPr lang="en-US" dirty="0" smtClean="0"/>
              <a:t>, was U.S. federal legislation that dealt with the status of Native Americans(known in law as American Indians or Indians). It was the centerpiece of what has been often called the </a:t>
            </a:r>
            <a:r>
              <a:rPr lang="en-US" b="1" dirty="0" smtClean="0"/>
              <a:t>"Indian New Deal"</a:t>
            </a:r>
            <a:r>
              <a:rPr lang="en-US" dirty="0" smtClean="0"/>
              <a:t>. The major </a:t>
            </a:r>
            <a:r>
              <a:rPr lang="en-US" b="1" dirty="0" smtClean="0"/>
              <a:t>goal was to reverse the traditional goal of assimilation </a:t>
            </a:r>
            <a:r>
              <a:rPr lang="en-US" dirty="0" smtClean="0"/>
              <a:t>of Indians into American society and </a:t>
            </a:r>
            <a:r>
              <a:rPr lang="en-US" b="1" dirty="0" smtClean="0"/>
              <a:t>to strengthen, encourage and perpetuate the tribes </a:t>
            </a:r>
            <a:r>
              <a:rPr lang="en-US" dirty="0" smtClean="0"/>
              <a:t>and their historic traditions and culture.</a:t>
            </a:r>
          </a:p>
          <a:p>
            <a:r>
              <a:rPr lang="en-US" dirty="0" smtClean="0"/>
              <a:t>	The Act also </a:t>
            </a:r>
            <a:r>
              <a:rPr lang="en-US" b="1" dirty="0" smtClean="0"/>
              <a:t>restored to Indians the management of their assets—land and mineral rights</a:t>
            </a:r>
            <a:r>
              <a:rPr lang="en-US" dirty="0" smtClean="0"/>
              <a:t>—and included provisions intended to create a sound economic foundation for the inhabitants of Indian reservations. The law did not apply to Hawaii; Alaska and Oklahoma were added under another law in 1936. (Native American tribes in Oklahoma had their land allotted and land title extinguished, so did not have any reservations left.) The census counted 332,000 Indians in 1930 and 334,000 in 1940, including those on and off reservations in the 48 states. Total spending on Indians averaged $38 million a year in the late 1920s, dropping to an all time low of $23 million in 1933, and reaching $38 million in 1940.</a:t>
            </a:r>
          </a:p>
          <a:p>
            <a:r>
              <a:rPr lang="en-US" dirty="0" smtClean="0"/>
              <a:t>	The IRA was the most significant initiative of John Collier, who was President Franklin D. Roosevelt's Commissioner of the Bureau of Indian Affairs (BIA) from 1933 to 1945. He had long studied Indian issues and worked for change since the 1920s, particularly with the American Indian Defense Association. He intended to reverse the </a:t>
            </a:r>
            <a:r>
              <a:rPr lang="en-US" dirty="0" err="1" smtClean="0"/>
              <a:t>assimilationist</a:t>
            </a:r>
            <a:r>
              <a:rPr lang="en-US" dirty="0" smtClean="0"/>
              <a:t> policies that had resulted in considerable damage to Native American cultures, and to provide a means for American Indians to </a:t>
            </a:r>
            <a:r>
              <a:rPr lang="en-US" b="1" dirty="0" smtClean="0"/>
              <a:t>re-establish sovereignty and self-government, to reduce the losses of reservation lands, and to build economic self-sufficiency</a:t>
            </a:r>
            <a:r>
              <a:rPr lang="en-US" dirty="0" smtClean="0"/>
              <a:t>. He believed that Indian traditional culture was superior to that of modern America, and thought it worthy of emulation. His proposals were considered highly controversial, as numerous powerful interests had profited from the sale and management of Native lands. Congress revised Collier's proposals and preserved oversight of tribes and reservations by the Bureau of Indian Affairs within the Department of Interior.</a:t>
            </a:r>
          </a:p>
          <a:p>
            <a:r>
              <a:rPr lang="en-US" dirty="0" smtClean="0"/>
              <a:t>	The self-government provisions would automatically go into effect for a tribe unless a clear majority of the eligible Indians voted it down. When approved, a tribe would adopt a variation of the model constitution drafted by BIA lawyers.</a:t>
            </a:r>
          </a:p>
          <a:p>
            <a:r>
              <a:rPr lang="en-US" b="1" dirty="0" smtClean="0"/>
              <a:t>Background</a:t>
            </a:r>
          </a:p>
          <a:p>
            <a:r>
              <a:rPr lang="en-US" dirty="0" smtClean="0"/>
              <a:t>	At the time the Act passed, it was United States policy to eliminate Indian reservations, dividing the communal territory and allotting 160-acre plots to individual heads of households, to be owned in severalty. Before allotment, reservation territory was not owned in the usual European-American sense, but was reserved for the benefit of entire Indian tribes. The communal benefits were apportioned to tribe members according to tribal law and custom. Generally, Indians held the land in a communal fashion. Non-Indians were not allowed to own land on reservations, a fact which limited the value of the land to the Indians. (It reduced the market for it).</a:t>
            </a:r>
          </a:p>
          <a:p>
            <a:r>
              <a:rPr lang="en-US" dirty="0" smtClean="0"/>
              <a:t>	The process of allotment started with the General Allotment Act of 1887. By 1934, two thirds of Indian land had converted to traditional private ownership (i.e. it was owned in fee simple). Most of that had been sold by Indian </a:t>
            </a:r>
            <a:r>
              <a:rPr lang="en-US" dirty="0" err="1" smtClean="0"/>
              <a:t>allottees</a:t>
            </a:r>
            <a:r>
              <a:rPr lang="en-US" dirty="0" smtClean="0"/>
              <a:t>, often because they had no means to pay local taxes on the lands, for which they were newly responsible. The IRA provided a mechanism for the recovery of land that had been sold—including land that had been sold to tribal Indians. They would lose individual property under the law.</a:t>
            </a:r>
          </a:p>
          <a:p>
            <a:r>
              <a:rPr lang="en-US" dirty="0" smtClean="0"/>
              <a:t>	John Collier was appointed Commissioner of the Indian Bureau (it is now called the Bureau of Indian Affairs, BIA) in April 1933 by President Franklin Delano Roosevelt. He had the full support of his boss, Secretary of the Interior Harold L. Ickes, who was also an expert on Indian issues.</a:t>
            </a:r>
          </a:p>
          <a:p>
            <a:r>
              <a:rPr lang="en-US" dirty="0" smtClean="0"/>
              <a:t>	The federal government held land in trust for many tribes. Numerous claims cases had been presented to Congress because of failures in the government's management of such lands. There were particular grievances and claims due to the government's failure to provide for sustainable forestry. The Indian Claims Act included a requirement that the Interior Department manage Indian forest resources "on the principle of sustained-yield management." Representative Edgar Howard of Nebraska, co-sponsor of the Act and Chairman of the House Committee on Indian Affairs, explained that the purpose of the provision was "to assure a proper and permanent management of the Indian Forest" under modern sustained-yield methods so as to "assure that the Indian forests will be permanently productive and will yield continuous revenues to the tribes."</a:t>
            </a:r>
          </a:p>
          <a:p>
            <a:r>
              <a:rPr lang="en-US" b="1" dirty="0" smtClean="0"/>
              <a:t>Implementation and results</a:t>
            </a:r>
          </a:p>
          <a:p>
            <a:r>
              <a:rPr lang="en-US" dirty="0" smtClean="0"/>
              <a:t>	The act slowed the practice of allotting communal tribal lands to individual tribal members. It did not restore to Indians land that had already been patented to individuals, but much land at the time was still </a:t>
            </a:r>
            <a:r>
              <a:rPr lang="en-US" dirty="0" err="1" smtClean="0"/>
              <a:t>unallotted</a:t>
            </a:r>
            <a:r>
              <a:rPr lang="en-US" dirty="0" smtClean="0"/>
              <a:t> or was allotted to an individual but still held in trust for that individual by the U.S. government. Because the Act did not disturb existing private ownership of Indian reservation lands, it left reservations as a checkerboard of tribal or individual trust and fee land, which remains the case today. .</a:t>
            </a:r>
          </a:p>
          <a:p>
            <a:r>
              <a:rPr lang="en-US" dirty="0" smtClean="0"/>
              <a:t>	However, the Act also allowed the U.S. to purchase some of the fee land and restore it to tribal trust status. Due to the Act and other actions of federal courts and the government, more than two million acres (8,000 km²) of land were returned to various tribes in the first 20 years after passage.</a:t>
            </a:r>
          </a:p>
          <a:p>
            <a:r>
              <a:rPr lang="en-US" dirty="0" smtClean="0"/>
              <a:t>	In 1954, the United States Department of the Interior (DOI) began implementing the termination and relocation phases of the Act, which had been added by Congress. These provisions were the result of the continuing interest by some members of Congress in having American Indians assimilate to the majority society. Among other effects, termination resulted in the legal dismantling of 61 tribal nations within the United States and ending their recognized relationships with the federal government. This also ended the eligibility of the tribal nations and their members for various government programs to assist American Indians.</a:t>
            </a:r>
            <a:r>
              <a:rPr lang="en-US" baseline="30000" dirty="0" smtClean="0"/>
              <a:t> </a:t>
            </a:r>
            <a:r>
              <a:rPr lang="en-US" dirty="0" smtClean="0"/>
              <a:t> Of the "Dismantled Tribes" 46 regained their legal status as indigenous communities.</a:t>
            </a:r>
          </a:p>
          <a:p>
            <a:r>
              <a:rPr lang="en-US" b="1" dirty="0" smtClean="0"/>
              <a:t>Approval by tribes</a:t>
            </a:r>
          </a:p>
          <a:p>
            <a:r>
              <a:rPr lang="en-US" dirty="0" smtClean="0"/>
              <a:t>	Section 18 of the IRA required that members of the affected Indian nation or tribe vote on whether to accept it within one year of the effective date of the act (25 U.S.C. 478), and had to approve it by a majority. There was confusion about who should be allowed to vote on creating new governments, as many non-Indians lived on reservations many Indians owned no land there, and also over the effect of abstentions. Under the voting rules, abstentions were counted as yes votes,</a:t>
            </a:r>
            <a:r>
              <a:rPr lang="en-US" baseline="30000" dirty="0" smtClean="0"/>
              <a:t> </a:t>
            </a:r>
            <a:r>
              <a:rPr lang="en-US" dirty="0" smtClean="0"/>
              <a:t>but in Oglala Lakota culture, for example, abstention had traditionally equaled a no vote. The resulting confusion caused disputes on many reservations about the results. When the final results were in, 172 tribes had accepted the act, and 73 had rejected it.</a:t>
            </a:r>
            <a:r>
              <a:rPr lang="en-US" baseline="30000" dirty="0" smtClean="0"/>
              <a:t> </a:t>
            </a:r>
            <a:r>
              <a:rPr lang="en-US" dirty="0" smtClean="0"/>
              <a:t>The largest tribe, the Navajo, had been badly hurt by the federal Navajo Livestock Reduction Program, which took away half their livestock and jailed dissenters. They strongly opposed the act, John Collier the chief promoter, and the entire Indian New Deal.</a:t>
            </a:r>
            <a:r>
              <a:rPr lang="en-US" baseline="30000" dirty="0" smtClean="0"/>
              <a:t> </a:t>
            </a:r>
            <a:r>
              <a:rPr lang="en-US" dirty="0" smtClean="0"/>
              <a:t>Historian Brian </a:t>
            </a:r>
            <a:r>
              <a:rPr lang="en-US" dirty="0" err="1" smtClean="0"/>
              <a:t>Dippie</a:t>
            </a:r>
            <a:r>
              <a:rPr lang="en-US" dirty="0" smtClean="0"/>
              <a:t> notes that the Indian Rights Association denounced Collier as a 'dictator' and accused him of a "near reign of terror" on the Navajo reservation. </a:t>
            </a:r>
            <a:r>
              <a:rPr lang="en-US" dirty="0" err="1" smtClean="0"/>
              <a:t>Dippie</a:t>
            </a:r>
            <a:r>
              <a:rPr lang="en-US" dirty="0" smtClean="0"/>
              <a:t> adds that, "He became an object of 'burning hatred' among the very people whose problems so preoccupied him."</a:t>
            </a:r>
          </a:p>
          <a:p>
            <a:r>
              <a:rPr lang="en-US" b="1" dirty="0" smtClean="0"/>
              <a:t>Legacy</a:t>
            </a:r>
          </a:p>
          <a:p>
            <a:r>
              <a:rPr lang="en-US" dirty="0" smtClean="0"/>
              <a:t>	Historians have mixed reactions to the Indian New Deal. Many praise Collier's energy and his initiative. Philip praised Collier's Indian New Deal for </a:t>
            </a:r>
            <a:r>
              <a:rPr lang="en-US" b="1" dirty="0" smtClean="0"/>
              <a:t>protecting Indian freedom to engage in traditional religious practices, obtaining additional relief money for reservations, providing a structure for self-government, and enlisting the help of anthropologists </a:t>
            </a:r>
            <a:r>
              <a:rPr lang="en-US" dirty="0" smtClean="0"/>
              <a:t>who respected traditional cultures. However, he concludes that the Indian New Deal was unable to stimulate economic progress nor did it provide a usable structure for Indian politics. Philip argues these failures gave ammunition to the return to the previous policy of termination that took place after Collier resigned in 1945. In surveying the scholarly literature, Schwartz concludes that there is:</a:t>
            </a:r>
          </a:p>
          <a:p>
            <a:r>
              <a:rPr lang="en-US" dirty="0" smtClean="0"/>
              <a:t>“a near consensus among historians of the Indian New Deal that Collier temporarily rescued Indian communities from federal abuses and helped Indian people survive the Depression but also damaged Indian communities by imposing his own social and political ideas on them.</a:t>
            </a:r>
            <a:r>
              <a:rPr lang="en-US" baseline="30000" dirty="0" smtClean="0"/>
              <a:t> </a:t>
            </a:r>
            <a:r>
              <a:rPr lang="en-US" dirty="0" smtClean="0"/>
              <a:t>Collier's reputation among the Indians was mixed—praised by some, vilified by others.</a:t>
            </a:r>
            <a:r>
              <a:rPr lang="en-US" baseline="30000" dirty="0" smtClean="0"/>
              <a:t> </a:t>
            </a:r>
            <a:r>
              <a:rPr lang="en-US" dirty="0" smtClean="0"/>
              <a:t> He antagonized the Navajo, the largest tribe, as well as the Seneca people, Iroquois, and many others.</a:t>
            </a:r>
            <a:r>
              <a:rPr lang="en-US" baseline="30000" dirty="0" smtClean="0"/>
              <a:t> </a:t>
            </a:r>
            <a:r>
              <a:rPr lang="en-US" dirty="0" smtClean="0"/>
              <a:t>Anthropologists criticized him for not recognizing the diversity of Native American lifestyles.</a:t>
            </a:r>
            <a:r>
              <a:rPr lang="en-US" baseline="30000" dirty="0" smtClean="0"/>
              <a:t> </a:t>
            </a:r>
            <a:r>
              <a:rPr lang="en-US" dirty="0" smtClean="0"/>
              <a:t> Hauptman argues that his emphasis on Northern Pueblo arts and crafts and the uniformity of his approach to all tribes are partly explained by his belief that his tenure as Commissioner would be short, meaning that packaging large, lengthy legislative reforms seemed politically necessary.</a:t>
            </a:r>
          </a:p>
          <a:p>
            <a:r>
              <a:rPr lang="en-US" dirty="0" smtClean="0"/>
              <a:t>	The Reorganization Act was wide-ranging legislation authorizing tribal self-rule under federal supervision, putting an end to land allotment and generally promoting measures to enhance tribes and encouraging education.</a:t>
            </a:r>
          </a:p>
          <a:p>
            <a:r>
              <a:rPr lang="en-US" dirty="0" smtClean="0"/>
              <a:t>	Having described the American society as "physically, religiously, socially, and aesthetically shattered, dismembered, directionless",</a:t>
            </a:r>
            <a:r>
              <a:rPr lang="en-US" baseline="30000" dirty="0" smtClean="0"/>
              <a:t> </a:t>
            </a:r>
            <a:r>
              <a:rPr lang="en-US" dirty="0" smtClean="0"/>
              <a:t>Collier was later criticized for his romantic views about the moral superiority of traditional society as opposed to modernity.</a:t>
            </a:r>
            <a:r>
              <a:rPr lang="en-US" baseline="30000" dirty="0" smtClean="0"/>
              <a:t> </a:t>
            </a:r>
            <a:r>
              <a:rPr lang="en-US" dirty="0" smtClean="0"/>
              <a:t> </a:t>
            </a:r>
            <a:r>
              <a:rPr lang="en-US" dirty="0" err="1" smtClean="0"/>
              <a:t>Philp</a:t>
            </a:r>
            <a:r>
              <a:rPr lang="en-US" dirty="0" smtClean="0"/>
              <a:t> says after his experience at the Taos Pueblo, Collier "made a lifelong commitment to preserve tribal community life because it offered a cultural alternative to modernity....His romantic stereotyping of Indians often did not fit the reality of contemporary tribal life."</a:t>
            </a:r>
          </a:p>
          <a:p>
            <a:r>
              <a:rPr lang="en-US" dirty="0" smtClean="0"/>
              <a:t>	The act has helped conserve the communal tribal land bases. Collier supporters blame Congress for altering the legislation proposed by Collier, so that it has not been as successful as possible. On many reservations, its provisions exacerbated longstanding differences between </a:t>
            </a:r>
            <a:r>
              <a:rPr lang="en-US" dirty="0" err="1" smtClean="0"/>
              <a:t>traditionals</a:t>
            </a:r>
            <a:r>
              <a:rPr lang="en-US" dirty="0" smtClean="0"/>
              <a:t> and those who had adopted more European-American ways. Many Native Americans believe their traditional systems of government were better for their culture.</a:t>
            </a:r>
          </a:p>
          <a:p>
            <a:r>
              <a:rPr lang="en-US" b="1" dirty="0" smtClean="0"/>
              <a:t>Constitutional challenges</a:t>
            </a:r>
          </a:p>
          <a:p>
            <a:r>
              <a:rPr lang="en-US" dirty="0" smtClean="0"/>
              <a:t>	Since the late 20th century and the rise of Indian activism over sovereignty issues, as well as many tribes' establishment of casino gambling on reservations as a revenue source, the US Supreme Court has been repeatedly asked to address the IRA's constitutionality. The provision of the Act that is controversial is the one that allows the US government to acquire non-Indian land (by voluntary transfer) and convert it to Indian land ("take it into trust"). In so doing, the US government partially removes the land from the jurisdiction of the state, which makes certain activities, such as casino gambling, possible on the land for the first time. It also makes the land exempt from state property taxes and some other state taxes. Consequently, many people oppose implementation of this part of the Act and, typically represented by state or local governments, they sue to prevent it.</a:t>
            </a:r>
          </a:p>
          <a:p>
            <a:r>
              <a:rPr lang="en-US" dirty="0" smtClean="0"/>
              <a:t>	In 1995, South Dakota challenged the authority of the Interior Secretary, under the IRA, to take 91 acres (370,000 m</a:t>
            </a:r>
            <a:r>
              <a:rPr lang="en-US" baseline="30000" dirty="0" smtClean="0"/>
              <a:t>2</a:t>
            </a:r>
            <a:r>
              <a:rPr lang="en-US" dirty="0" smtClean="0"/>
              <a:t>) of land into trust on behalf of the Lower Brule Sioux Tribe (based on the Lower Brule Indian Reservation), in </a:t>
            </a:r>
            <a:r>
              <a:rPr lang="en-US" i="1" dirty="0" smtClean="0"/>
              <a:t>South Dakota v. United States Dep't of the Interior</a:t>
            </a:r>
            <a:r>
              <a:rPr lang="en-US" dirty="0" smtClean="0"/>
              <a:t>, 69 F.3d 878, 881-85 (8th Cir. 1995). The Eighth Circuit Court of Appeals found Section 5 of the IRA to be unconstitutional, ruling that it violated the non-delegation doctrine and that the Secretary of Interior did not have the authority to take the land into trust.</a:t>
            </a:r>
          </a:p>
          <a:p>
            <a:r>
              <a:rPr lang="en-US" dirty="0" smtClean="0"/>
              <a:t>The US Department of the Interior (DOI) sought U.S. Supreme Court review. But, as DOI was implementing new regulations related to land trusts, the agency asked the Court to remand the case to the lower court, to be reconsidered with the decision to be based on the new regulations. The US Supreme Court granted Interior's petition, vacated the lower court's ruling, and remanded the case back to the lower court.</a:t>
            </a:r>
          </a:p>
          <a:p>
            <a:r>
              <a:rPr lang="en-US" dirty="0" smtClean="0"/>
              <a:t>	Justices Scalia, O'Connor and Thomas dissented, stating that "[t]he decision today—to grant, vacate, and remand in light of the Government's changed position—is both unprecedented and inexplicable." They went on, "[W]hat makes today's action inexplicable as well as unprecedented is the fact that the Government's change of legal position does not even purport to be applicable to the present case." Seven months after the Supreme Court's decision to grant, vacate, and remand, the DOI removed the land in question from trust.</a:t>
            </a:r>
          </a:p>
          <a:p>
            <a:r>
              <a:rPr lang="en-US" dirty="0" smtClean="0"/>
              <a:t>	In 1997, the Lower </a:t>
            </a:r>
            <a:r>
              <a:rPr lang="en-US" dirty="0" err="1" smtClean="0"/>
              <a:t>Brulé</a:t>
            </a:r>
            <a:r>
              <a:rPr lang="en-US" dirty="0" smtClean="0"/>
              <a:t> Sioux submitted an amended trust application to DOI, requesting that the United States take the 91 acres (370,000 m</a:t>
            </a:r>
            <a:r>
              <a:rPr lang="en-US" baseline="30000" dirty="0" smtClean="0"/>
              <a:t>2</a:t>
            </a:r>
            <a:r>
              <a:rPr lang="en-US" dirty="0" smtClean="0"/>
              <a:t>) of land into trust on the Tribe's behalf. South Dakota challenged this in 2004 in district court, which upheld DOI's authority to take the land in trust. The state appealed to the Eighth Circuit, but when the court reexamined the constitutionality issue, it upheld the constitutionality of Section 5 in agreement with the lower court. The US Supreme Court denied the State's petition for </a:t>
            </a:r>
            <a:r>
              <a:rPr lang="en-US" i="1" dirty="0" smtClean="0"/>
              <a:t>certiorari</a:t>
            </a:r>
            <a:r>
              <a:rPr lang="en-US" dirty="0" smtClean="0"/>
              <a:t>. Since then, district and circuit courts have rejected non-delegation claims by states. The Supreme Court refused to hear the issue in 2008.</a:t>
            </a:r>
          </a:p>
          <a:p>
            <a:r>
              <a:rPr lang="en-US" dirty="0" smtClean="0"/>
              <a:t>	In 2008 (before the US Supreme Court heard the </a:t>
            </a:r>
            <a:r>
              <a:rPr lang="en-US" i="1" dirty="0" err="1" smtClean="0"/>
              <a:t>Carcieri</a:t>
            </a:r>
            <a:r>
              <a:rPr lang="en-US" dirty="0" smtClean="0"/>
              <a:t> case below), in </a:t>
            </a:r>
            <a:r>
              <a:rPr lang="en-US" i="1" dirty="0" err="1" smtClean="0"/>
              <a:t>MichGO</a:t>
            </a:r>
            <a:r>
              <a:rPr lang="en-US" i="1" dirty="0" smtClean="0"/>
              <a:t> v </a:t>
            </a:r>
            <a:r>
              <a:rPr lang="en-US" i="1" dirty="0" err="1" smtClean="0"/>
              <a:t>Kempthorne</a:t>
            </a:r>
            <a:r>
              <a:rPr lang="en-US" dirty="0" smtClean="0"/>
              <a:t>, Judge Janice Rogers Brown of the D.C. Circuit Court of Appeals wrote a dissent stating that she would have struck down key provisions of the IRA. Of the three circuit courts to address the IRA's constitutionality, Judge Brown is the only judge to dissent on the IRA's constitutionality. The majority opinion upheld its constitutionality.</a:t>
            </a:r>
            <a:r>
              <a:rPr lang="en-US" baseline="30000" dirty="0" smtClean="0"/>
              <a:t> </a:t>
            </a:r>
            <a:r>
              <a:rPr lang="en-US" dirty="0" smtClean="0"/>
              <a:t>The U.S. Supreme Court did not accept the </a:t>
            </a:r>
            <a:r>
              <a:rPr lang="en-US" i="1" dirty="0" err="1" smtClean="0"/>
              <a:t>MichGO</a:t>
            </a:r>
            <a:r>
              <a:rPr lang="en-US" dirty="0" smtClean="0"/>
              <a:t> case for review, thus keeping the previous precedent in place. The First, Eighth and Tenth Circuits of the U.S. Court of Appeals have upheld the constitutionality of the IRA.</a:t>
            </a:r>
          </a:p>
          <a:p>
            <a:r>
              <a:rPr lang="en-US" dirty="0" smtClean="0"/>
              <a:t>	In 2008, </a:t>
            </a:r>
            <a:r>
              <a:rPr lang="en-US" i="1" dirty="0" err="1" smtClean="0"/>
              <a:t>Carcieri</a:t>
            </a:r>
            <a:r>
              <a:rPr lang="en-US" i="1" dirty="0" smtClean="0"/>
              <a:t> v </a:t>
            </a:r>
            <a:r>
              <a:rPr lang="en-US" i="1" dirty="0" err="1" smtClean="0"/>
              <a:t>Kempthorne</a:t>
            </a:r>
            <a:r>
              <a:rPr lang="en-US" dirty="0" smtClean="0"/>
              <a:t> was argued before the U.S. Supreme Court; the Court ruled on it in 2009, with the decision called </a:t>
            </a:r>
            <a:r>
              <a:rPr lang="en-US" i="1" dirty="0" err="1" smtClean="0"/>
              <a:t>Carcieri</a:t>
            </a:r>
            <a:r>
              <a:rPr lang="en-US" i="1" dirty="0" smtClean="0"/>
              <a:t> v. Salazar</a:t>
            </a:r>
            <a:r>
              <a:rPr lang="en-US" dirty="0" smtClean="0"/>
              <a:t>. In 1991, the Narragansett Indian tribe bought 31 acres (130,000 m</a:t>
            </a:r>
            <a:r>
              <a:rPr lang="en-US" baseline="30000" dirty="0" smtClean="0"/>
              <a:t>2</a:t>
            </a:r>
            <a:r>
              <a:rPr lang="en-US" dirty="0" smtClean="0"/>
              <a:t>) of land. They requested that the DOI take it into trust, which the agency did in 1998, thus exempting it from many state laws. The State was concerned that the tribe would open a casino or tax-free business on the land and sued to block the transfer. The state argued that the IRA did not apply because the Narragansett was not "now under federal jurisdiction" as of 1934, as distinguished from "federally recognized."</a:t>
            </a:r>
            <a:r>
              <a:rPr lang="en-US" baseline="30000" dirty="0" smtClean="0">
                <a:hlinkClick r:id="rId2"/>
              </a:rPr>
              <a:t>[10]</a:t>
            </a:r>
            <a:r>
              <a:rPr lang="en-US" dirty="0" smtClean="0"/>
              <a:t> In fact, the Narragansett had been placed under Rhode Island guardianship since 1709. In 1880, the tribe relinquished its tribal authority to Rhode Island. The tribe did not receive federal recognition until 1980, after the 1934 passage of the IRA. The US Supreme Court agreed with the State.</a:t>
            </a:r>
          </a:p>
          <a:p>
            <a:r>
              <a:rPr lang="en-US" dirty="0" smtClean="0"/>
              <a:t>	In a challenge to the U.S. DOI's decision to take land into trust for the Oneida Indian Nation in present-day New York, Upstate Citizens for Equality (UCE), New York, Oneida County, Madison County, the town of Verona, the town of Vernon, and others argue that the IRA is unconstitutional.</a:t>
            </a:r>
            <a:r>
              <a:rPr lang="en-US" baseline="30000" dirty="0" smtClean="0"/>
              <a:t> </a:t>
            </a:r>
            <a:r>
              <a:rPr lang="en-US" dirty="0" smtClean="0"/>
              <a:t> Most recently, Judge Kahn dismissed UCE's complaint, including the failed theory that the IRA is unconstitutional, on the basis of longstanding and settled law on this issue.</a:t>
            </a:r>
            <a:r>
              <a:rPr lang="en-US" baseline="30000" dirty="0" smtClean="0"/>
              <a:t> </a:t>
            </a:r>
            <a:r>
              <a:rPr lang="en-US" dirty="0" smtClean="0"/>
              <a:t> The US Court of Appeals for the Second Circuit affirmed the dismissal. Upstate Citizens for Equality v. United States, No. 15-1688 (2d Cir. 2016).</a:t>
            </a:r>
          </a:p>
          <a:p>
            <a:endParaRPr lang="en-US" dirty="0" smtClean="0"/>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1"/>
          <p:cNvSpPr txBox="1"/>
          <p:nvPr/>
        </p:nvSpPr>
        <p:spPr>
          <a:xfrm>
            <a:off x="0" y="0"/>
            <a:ext cx="9144000" cy="584775"/>
          </a:xfrm>
          <a:prstGeom prst="rect">
            <a:avLst/>
          </a:prstGeom>
        </p:spPr>
        <p:txBody>
          <a:bodyPr wrap="square" rtlCol="0">
            <a:spAutoFit/>
          </a:bodyPr>
          <a:lstStyle/>
          <a:p>
            <a:pPr algn="ctr"/>
            <a:r>
              <a:rPr lang="en-US" sz="3200" b="1" dirty="0" smtClean="0"/>
              <a:t>1907-TODAY: TRIBAL RENAISSANCE </a:t>
            </a:r>
            <a:endParaRPr lang="en-US" sz="3200" b="1" dirty="0"/>
          </a:p>
        </p:txBody>
      </p:sp>
      <p:sp useBgFill="1">
        <p:nvSpPr>
          <p:cNvPr id="14" name="TextBox 13"/>
          <p:cNvSpPr txBox="1"/>
          <p:nvPr/>
        </p:nvSpPr>
        <p:spPr>
          <a:xfrm>
            <a:off x="0" y="4267200"/>
            <a:ext cx="9144000" cy="2554545"/>
          </a:xfrm>
          <a:prstGeom prst="rect">
            <a:avLst/>
          </a:prstGeom>
        </p:spPr>
        <p:txBody>
          <a:bodyPr wrap="square" rtlCol="0">
            <a:spAutoFit/>
          </a:bodyPr>
          <a:lstStyle/>
          <a:p>
            <a:r>
              <a:rPr lang="en-US" sz="3000" dirty="0" smtClean="0"/>
              <a:t>   - </a:t>
            </a:r>
            <a:r>
              <a:rPr lang="en-US" sz="3200" dirty="0" smtClean="0"/>
              <a:t>gives Tribes most of guarantees of the Bill of Rights  </a:t>
            </a:r>
          </a:p>
          <a:p>
            <a:r>
              <a:rPr lang="en-US" sz="3000" dirty="0" smtClean="0"/>
              <a:t>   -</a:t>
            </a:r>
            <a:r>
              <a:rPr lang="en-US" sz="3200" dirty="0" smtClean="0"/>
              <a:t> Act does not  </a:t>
            </a:r>
            <a:r>
              <a:rPr lang="en-US" sz="2400" dirty="0" smtClean="0"/>
              <a:t>- forbid religious establishment </a:t>
            </a:r>
          </a:p>
          <a:p>
            <a:pPr lvl="1"/>
            <a:r>
              <a:rPr lang="en-US" sz="2400" dirty="0" smtClean="0"/>
              <a:t>			- guarantee a republican form of government,</a:t>
            </a:r>
          </a:p>
          <a:p>
            <a:pPr lvl="6">
              <a:buFontTx/>
              <a:buChar char="-"/>
            </a:pPr>
            <a:r>
              <a:rPr lang="en-US" sz="2400" dirty="0" smtClean="0"/>
              <a:t> require separation of church and state </a:t>
            </a:r>
          </a:p>
          <a:p>
            <a:pPr lvl="6">
              <a:buFontTx/>
              <a:buChar char="-"/>
            </a:pPr>
            <a:r>
              <a:rPr lang="en-US" sz="2400" dirty="0" smtClean="0"/>
              <a:t> require right to a jury trial in civil cases</a:t>
            </a:r>
          </a:p>
          <a:p>
            <a:pPr lvl="6">
              <a:buFontTx/>
              <a:buChar char="-"/>
            </a:pPr>
            <a:r>
              <a:rPr lang="en-US" sz="2400" dirty="0" smtClean="0"/>
              <a:t> require right of indigents to appointed counsel</a:t>
            </a:r>
          </a:p>
        </p:txBody>
      </p:sp>
      <p:sp useBgFill="1">
        <p:nvSpPr>
          <p:cNvPr id="12" name="TextBox 11"/>
          <p:cNvSpPr txBox="1"/>
          <p:nvPr/>
        </p:nvSpPr>
        <p:spPr>
          <a:xfrm>
            <a:off x="0" y="2261175"/>
            <a:ext cx="9144000" cy="1477328"/>
          </a:xfrm>
          <a:prstGeom prst="rect">
            <a:avLst/>
          </a:prstGeom>
        </p:spPr>
        <p:txBody>
          <a:bodyPr wrap="square" rtlCol="0">
            <a:spAutoFit/>
          </a:bodyPr>
          <a:lstStyle/>
          <a:p>
            <a:r>
              <a:rPr lang="en-US" sz="3000" dirty="0" smtClean="0"/>
              <a:t>    Tribes can by-pass Bureau of Indian Affairs </a:t>
            </a:r>
          </a:p>
          <a:p>
            <a:r>
              <a:rPr lang="en-US" sz="3000" dirty="0" smtClean="0"/>
              <a:t>         - implement social, educational, economic initiatives</a:t>
            </a:r>
          </a:p>
          <a:p>
            <a:r>
              <a:rPr lang="en-US" sz="3000" dirty="0" smtClean="0"/>
              <a:t>         - beginnings of economic self-determination </a:t>
            </a:r>
          </a:p>
        </p:txBody>
      </p:sp>
      <p:sp useBgFill="1">
        <p:nvSpPr>
          <p:cNvPr id="3" name="TextBox 2"/>
          <p:cNvSpPr txBox="1"/>
          <p:nvPr/>
        </p:nvSpPr>
        <p:spPr>
          <a:xfrm>
            <a:off x="0" y="685800"/>
            <a:ext cx="9144000" cy="584775"/>
          </a:xfrm>
          <a:prstGeom prst="rect">
            <a:avLst/>
          </a:prstGeom>
        </p:spPr>
        <p:txBody>
          <a:bodyPr wrap="square" rtlCol="0">
            <a:spAutoFit/>
          </a:bodyPr>
          <a:lstStyle/>
          <a:p>
            <a:r>
              <a:rPr lang="en-US" sz="3200" b="1" dirty="0" smtClean="0"/>
              <a:t>  1924:  Indian Citizenship Act</a:t>
            </a:r>
            <a:endParaRPr lang="en-US" sz="3000" b="1" dirty="0" smtClean="0">
              <a:solidFill>
                <a:srgbClr val="FF0000"/>
              </a:solidFill>
              <a:effectLst>
                <a:outerShdw dist="38100" dir="5400000" algn="ctr" rotWithShape="0">
                  <a:schemeClr val="tx1"/>
                </a:outerShdw>
              </a:effectLst>
            </a:endParaRPr>
          </a:p>
        </p:txBody>
      </p:sp>
      <p:sp useBgFill="1">
        <p:nvSpPr>
          <p:cNvPr id="7" name="TextBox 6"/>
          <p:cNvSpPr txBox="1"/>
          <p:nvPr/>
        </p:nvSpPr>
        <p:spPr>
          <a:xfrm>
            <a:off x="0" y="1219200"/>
            <a:ext cx="9144000" cy="584775"/>
          </a:xfrm>
          <a:prstGeom prst="rect">
            <a:avLst/>
          </a:prstGeom>
        </p:spPr>
        <p:txBody>
          <a:bodyPr wrap="square" rtlCol="0">
            <a:spAutoFit/>
          </a:bodyPr>
          <a:lstStyle/>
          <a:p>
            <a:r>
              <a:rPr lang="en-US" sz="3200" b="1" dirty="0" smtClean="0"/>
              <a:t>  1934:  Indian Reorganization Act</a:t>
            </a:r>
            <a:endParaRPr lang="en-US" sz="3000" b="1" dirty="0" smtClean="0">
              <a:solidFill>
                <a:srgbClr val="FF0000"/>
              </a:solidFill>
              <a:effectLst>
                <a:outerShdw dist="38100" dir="5400000" algn="ctr" rotWithShape="0">
                  <a:schemeClr val="tx1"/>
                </a:outerShdw>
              </a:effectLst>
            </a:endParaRPr>
          </a:p>
        </p:txBody>
      </p:sp>
      <p:sp useBgFill="1">
        <p:nvSpPr>
          <p:cNvPr id="11" name="TextBox 10"/>
          <p:cNvSpPr txBox="1"/>
          <p:nvPr/>
        </p:nvSpPr>
        <p:spPr>
          <a:xfrm>
            <a:off x="0" y="1755648"/>
            <a:ext cx="9144000" cy="584775"/>
          </a:xfrm>
          <a:prstGeom prst="rect">
            <a:avLst/>
          </a:prstGeom>
        </p:spPr>
        <p:txBody>
          <a:bodyPr wrap="square" rtlCol="0">
            <a:spAutoFit/>
          </a:bodyPr>
          <a:lstStyle/>
          <a:p>
            <a:r>
              <a:rPr lang="en-US" sz="3200" b="1" dirty="0" smtClean="0"/>
              <a:t>  1965:  Equal Opportunity Act</a:t>
            </a:r>
            <a:endParaRPr lang="en-US" sz="3000" b="1" dirty="0" smtClean="0">
              <a:solidFill>
                <a:srgbClr val="FF0000"/>
              </a:solidFill>
              <a:effectLst>
                <a:outerShdw dist="38100" dir="5400000" algn="ctr" rotWithShape="0">
                  <a:schemeClr val="tx1"/>
                </a:outerShdw>
              </a:effectLst>
            </a:endParaRPr>
          </a:p>
        </p:txBody>
      </p:sp>
      <p:sp useBgFill="1">
        <p:nvSpPr>
          <p:cNvPr id="13" name="TextBox 12"/>
          <p:cNvSpPr txBox="1"/>
          <p:nvPr/>
        </p:nvSpPr>
        <p:spPr>
          <a:xfrm>
            <a:off x="0" y="3708975"/>
            <a:ext cx="9144000" cy="584775"/>
          </a:xfrm>
          <a:prstGeom prst="rect">
            <a:avLst/>
          </a:prstGeom>
        </p:spPr>
        <p:txBody>
          <a:bodyPr wrap="square" rtlCol="0">
            <a:spAutoFit/>
          </a:bodyPr>
          <a:lstStyle/>
          <a:p>
            <a:r>
              <a:rPr lang="en-US" sz="3200" b="1" dirty="0" smtClean="0"/>
              <a:t>  1968:  Indian Civil Rights Act</a:t>
            </a:r>
            <a:endParaRPr lang="en-US" sz="3000" b="1" dirty="0" smtClean="0">
              <a:solidFill>
                <a:srgbClr val="FF0000"/>
              </a:solidFill>
              <a:effectLst>
                <a:outerShdw dist="38100" dir="5400000" algn="ctr" rotWithShape="0">
                  <a:schemeClr val="tx1"/>
                </a:outerShdw>
              </a:effectLst>
            </a:endParaRPr>
          </a:p>
        </p:txBody>
      </p:sp>
      <p:pic>
        <p:nvPicPr>
          <p:cNvPr id="2050" name="Picture 2"/>
          <p:cNvPicPr>
            <a:picLocks noChangeAspect="1" noChangeArrowheads="1"/>
          </p:cNvPicPr>
          <p:nvPr/>
        </p:nvPicPr>
        <p:blipFill>
          <a:blip r:embed="rId2" cstate="print"/>
          <a:srcRect/>
          <a:stretch>
            <a:fillRect/>
          </a:stretch>
        </p:blipFill>
        <p:spPr bwMode="auto">
          <a:xfrm>
            <a:off x="6211887" y="2846387"/>
            <a:ext cx="2779713" cy="3859213"/>
          </a:xfrm>
          <a:prstGeom prst="rect">
            <a:avLst/>
          </a:prstGeom>
          <a:noFill/>
          <a:ln w="9525">
            <a:noFill/>
            <a:miter lim="800000"/>
            <a:headEnd/>
            <a:tailEnd/>
          </a:ln>
          <a:effectLst/>
        </p:spPr>
      </p:pic>
      <p:sp>
        <p:nvSpPr>
          <p:cNvPr id="16" name="TextBox 15"/>
          <p:cNvSpPr txBox="1"/>
          <p:nvPr/>
        </p:nvSpPr>
        <p:spPr>
          <a:xfrm rot="20450078">
            <a:off x="674885" y="3430256"/>
            <a:ext cx="3023969" cy="707886"/>
          </a:xfrm>
          <a:prstGeom prst="rect">
            <a:avLst/>
          </a:prstGeom>
          <a:solidFill>
            <a:srgbClr val="FF0000"/>
          </a:solidFill>
        </p:spPr>
        <p:txBody>
          <a:bodyPr wrap="none" rtlCol="0">
            <a:spAutoFit/>
          </a:bodyPr>
          <a:lstStyle/>
          <a:p>
            <a:pPr algn="ctr"/>
            <a:r>
              <a:rPr lang="en-US" sz="4000" b="1" dirty="0" smtClean="0">
                <a:solidFill>
                  <a:schemeClr val="bg1"/>
                </a:solidFill>
              </a:rPr>
              <a:t>Great Society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1000"/>
                                        <p:tgtEl>
                                          <p:spTgt spid="2050"/>
                                        </p:tgtEl>
                                      </p:cBhvr>
                                    </p:animEffect>
                                  </p:childTnLst>
                                </p:cTn>
                              </p:par>
                            </p:childTnLst>
                          </p:cTn>
                        </p:par>
                        <p:par>
                          <p:cTn id="11" fill="hold">
                            <p:stCondLst>
                              <p:cond delay="1000"/>
                            </p:stCondLst>
                            <p:childTnLst>
                              <p:par>
                                <p:cTn id="12" presetID="53"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Effect transition="in" filter="fade">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Effect transition="in" filter="fade">
                                      <p:cBhvr>
                                        <p:cTn id="21" dur="1000"/>
                                        <p:tgtEl>
                                          <p:spTgt spid="12">
                                            <p:bg/>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10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1000"/>
                                        <p:tgtEl>
                                          <p:spTgt spid="16"/>
                                        </p:tgtEl>
                                      </p:cBhvr>
                                    </p:animEffect>
                                    <p:set>
                                      <p:cBhvr>
                                        <p:cTn id="29" dur="1" fill="hold">
                                          <p:stCondLst>
                                            <p:cond delay="999"/>
                                          </p:stCondLst>
                                        </p:cTn>
                                        <p:tgtEl>
                                          <p:spTgt spid="16"/>
                                        </p:tgtEl>
                                        <p:attrNameLst>
                                          <p:attrName>style.visibility</p:attrName>
                                        </p:attrNameLst>
                                      </p:cBhvr>
                                      <p:to>
                                        <p:strVal val="hidden"/>
                                      </p:to>
                                    </p:set>
                                  </p:childTnLst>
                                </p:cTn>
                              </p:par>
                              <p:par>
                                <p:cTn id="30" presetID="6" presetClass="emph" presetSubtype="0" fill="hold" nodeType="withEffect">
                                  <p:stCondLst>
                                    <p:cond delay="0"/>
                                  </p:stCondLst>
                                  <p:childTnLst>
                                    <p:animScale>
                                      <p:cBhvr>
                                        <p:cTn id="31" dur="1000" fill="hold"/>
                                        <p:tgtEl>
                                          <p:spTgt spid="2050"/>
                                        </p:tgtEl>
                                      </p:cBhvr>
                                      <p:by x="50000" y="50000"/>
                                    </p:animScale>
                                  </p:childTnLst>
                                </p:cTn>
                              </p:par>
                              <p:par>
                                <p:cTn id="32" presetID="64" presetClass="path" presetSubtype="0" accel="50000" decel="50000" fill="hold" nodeType="withEffect">
                                  <p:stCondLst>
                                    <p:cond delay="0"/>
                                  </p:stCondLst>
                                  <p:childTnLst>
                                    <p:animMotion origin="layout" path="M 0 3.7037E-6 L 0.04375 -0.46297 " pathEditMode="relative" rAng="0" ptsTypes="AA">
                                      <p:cBhvr>
                                        <p:cTn id="33" dur="1000" fill="hold"/>
                                        <p:tgtEl>
                                          <p:spTgt spid="2050"/>
                                        </p:tgtEl>
                                        <p:attrNameLst>
                                          <p:attrName>ppt_x</p:attrName>
                                          <p:attrName>ppt_y</p:attrName>
                                        </p:attrNameLst>
                                      </p:cBhvr>
                                      <p:rCtr x="22" y="-231"/>
                                    </p:animMotion>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Effect transition="in" filter="fade">
                                      <p:cBhvr>
                                        <p:cTn id="37" dur="1000"/>
                                        <p:tgtEl>
                                          <p:spTgt spid="1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xEl>
                                              <p:pRg st="2" end="2"/>
                                            </p:txEl>
                                          </p:spTgt>
                                        </p:tgtEl>
                                        <p:attrNameLst>
                                          <p:attrName>style.visibility</p:attrName>
                                        </p:attrNameLst>
                                      </p:cBhvr>
                                      <p:to>
                                        <p:strVal val="visible"/>
                                      </p:to>
                                    </p:set>
                                    <p:animEffect transition="in" filter="fade">
                                      <p:cBhvr>
                                        <p:cTn id="42" dur="1000"/>
                                        <p:tgtEl>
                                          <p:spTgt spid="12">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1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fade">
                                      <p:cBhvr>
                                        <p:cTn id="52" dur="1000"/>
                                        <p:tgtEl>
                                          <p:spTgt spid="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animEffect transition="in" filter="fade">
                                      <p:cBhvr>
                                        <p:cTn id="57" dur="1000"/>
                                        <p:tgtEl>
                                          <p:spTgt spid="14">
                                            <p:txEl>
                                              <p:pRg st="1" end="1"/>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14">
                                            <p:txEl>
                                              <p:pRg st="2" end="2"/>
                                            </p:txEl>
                                          </p:spTgt>
                                        </p:tgtEl>
                                        <p:attrNameLst>
                                          <p:attrName>style.visibility</p:attrName>
                                        </p:attrNameLst>
                                      </p:cBhvr>
                                      <p:to>
                                        <p:strVal val="visible"/>
                                      </p:to>
                                    </p:set>
                                    <p:animEffect transition="in" filter="fade">
                                      <p:cBhvr>
                                        <p:cTn id="60" dur="1000"/>
                                        <p:tgtEl>
                                          <p:spTgt spid="14">
                                            <p:txEl>
                                              <p:pRg st="2" end="2"/>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14">
                                            <p:txEl>
                                              <p:pRg st="3" end="3"/>
                                            </p:txEl>
                                          </p:spTgt>
                                        </p:tgtEl>
                                        <p:attrNameLst>
                                          <p:attrName>style.visibility</p:attrName>
                                        </p:attrNameLst>
                                      </p:cBhvr>
                                      <p:to>
                                        <p:strVal val="visible"/>
                                      </p:to>
                                    </p:set>
                                    <p:animEffect transition="in" filter="fade">
                                      <p:cBhvr>
                                        <p:cTn id="63" dur="1000"/>
                                        <p:tgtEl>
                                          <p:spTgt spid="14">
                                            <p:txEl>
                                              <p:pRg st="3" end="3"/>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14">
                                            <p:txEl>
                                              <p:pRg st="4" end="4"/>
                                            </p:txEl>
                                          </p:spTgt>
                                        </p:tgtEl>
                                        <p:attrNameLst>
                                          <p:attrName>style.visibility</p:attrName>
                                        </p:attrNameLst>
                                      </p:cBhvr>
                                      <p:to>
                                        <p:strVal val="visible"/>
                                      </p:to>
                                    </p:set>
                                    <p:animEffect transition="in" filter="fade">
                                      <p:cBhvr>
                                        <p:cTn id="66" dur="1000"/>
                                        <p:tgtEl>
                                          <p:spTgt spid="14">
                                            <p:txEl>
                                              <p:pRg st="4" end="4"/>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14">
                                            <p:txEl>
                                              <p:pRg st="5" end="5"/>
                                            </p:txEl>
                                          </p:spTgt>
                                        </p:tgtEl>
                                        <p:attrNameLst>
                                          <p:attrName>style.visibility</p:attrName>
                                        </p:attrNameLst>
                                      </p:cBhvr>
                                      <p:to>
                                        <p:strVal val="visible"/>
                                      </p:to>
                                    </p:set>
                                    <p:animEffect transition="in" filter="fade">
                                      <p:cBhvr>
                                        <p:cTn id="69" dur="1000"/>
                                        <p:tgtEl>
                                          <p:spTgt spid="14">
                                            <p:txEl>
                                              <p:pRg st="5" end="5"/>
                                            </p:txEl>
                                          </p:spTgt>
                                        </p:tgtEl>
                                      </p:cBhvr>
                                    </p:animEffect>
                                  </p:childTnLst>
                                </p:cTn>
                              </p:par>
                              <p:par>
                                <p:cTn id="70" presetID="10" presetClass="exit" presetSubtype="0" fill="hold" nodeType="withEffect">
                                  <p:stCondLst>
                                    <p:cond delay="500"/>
                                  </p:stCondLst>
                                  <p:childTnLst>
                                    <p:animEffect transition="out" filter="fade">
                                      <p:cBhvr>
                                        <p:cTn id="71" dur="1000"/>
                                        <p:tgtEl>
                                          <p:spTgt spid="2050"/>
                                        </p:tgtEl>
                                      </p:cBhvr>
                                    </p:animEffect>
                                    <p:set>
                                      <p:cBhvr>
                                        <p:cTn id="72" dur="1" fill="hold">
                                          <p:stCondLst>
                                            <p:cond delay="9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animBg="1"/>
      <p:bldP spid="11" grpId="0" animBg="1"/>
      <p:bldP spid="13" grpId="0" animBg="1"/>
      <p:bldP spid="16" grpId="0" animBg="1"/>
      <p:bldP spid="16" grpId="1" animBg="1"/>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3083242"/>
          </a:xfrm>
          <a:prstGeom prst="rect">
            <a:avLst/>
          </a:prstGeom>
        </p:spPr>
        <p:txBody>
          <a:bodyPr wrap="square">
            <a:spAutoFit/>
          </a:bodyPr>
          <a:lstStyle/>
          <a:p>
            <a:r>
              <a:rPr lang="en-US" dirty="0" smtClean="0">
                <a:hlinkClick r:id="rId2"/>
              </a:rPr>
              <a:t>https://indiancountrymedianetwork.com/history/events/lyndon-b-johnson-indians-are-forgotten-americans/</a:t>
            </a:r>
            <a:endParaRPr lang="en-US" dirty="0" smtClean="0"/>
          </a:p>
          <a:p>
            <a:r>
              <a:rPr lang="en-US" b="1" dirty="0" smtClean="0"/>
              <a:t>EQUAL OPPORTUNITY ACT 1965</a:t>
            </a:r>
          </a:p>
          <a:p>
            <a:r>
              <a:rPr lang="en-US" dirty="0" smtClean="0"/>
              <a:t>	Within months after Lyndon Baines Johnson took office as the 36th president of the United States, he pledged to put Indians at the “forefront” of his war on poverty.</a:t>
            </a:r>
          </a:p>
          <a:p>
            <a:r>
              <a:rPr lang="en-US" dirty="0" smtClean="0"/>
              <a:t>	The statistics were grim for the 400,000 Indians living on reservations, Johnson told members of the National Congress of American Indians during a January 1964 speech. The average family income was less than one-third the national average; unemployment rates ranged between 50 and 85 percent; the average young adult had an eighth-grade education; the high school dropout rate was 60 percent; and the average lifespan of an Indian on a reservation was 42, compared with the national average of 62.</a:t>
            </a:r>
          </a:p>
          <a:p>
            <a:r>
              <a:rPr lang="en-US" dirty="0" smtClean="0"/>
              <a:t>	“Both in terms of statistics and in terms of human welfare, it is a fact that America’s first citizens, our Indian people, suffer more from poverty than any other group in America,” Johnson said. “That is a shameful fact.”</a:t>
            </a:r>
          </a:p>
          <a:p>
            <a:r>
              <a:rPr lang="en-US" dirty="0" smtClean="0"/>
              <a:t>	The speech came 12 days after Johnson, in his first State of the Union address, urged Congress to declare “all-out war on human poverty and unemployment” and to prioritize civil rights.</a:t>
            </a:r>
          </a:p>
          <a:p>
            <a:r>
              <a:rPr lang="en-US" dirty="0" smtClean="0"/>
              <a:t>	“Unfortunately, many Americans live on the outskirts of hope—some because of their poverty, and some because of their color, and all too many because of both,” he said. “Our task is to help replace their despair with opportunity.”</a:t>
            </a:r>
          </a:p>
          <a:p>
            <a:r>
              <a:rPr lang="en-US" dirty="0" smtClean="0"/>
              <a:t>	This War on Poverty was part of Johnson’s plan to “build a great society, a place where the meaning of man’s life matches the marvels of man’s labor.” This utopia or “Great Society” became Johnson’s central goal, and he pushed for sweeping socio-economic reform that improved education, health care, conservation and economic development.</a:t>
            </a:r>
          </a:p>
          <a:p>
            <a:r>
              <a:rPr lang="en-US" dirty="0" smtClean="0"/>
              <a:t>	Two years and 10 months (into his term as Vice-President), Johnson was thrust into the role of president when John F. Kennedy was assassinated. A Democrat, Johnson completed Kennedy’s term and won re-election in 1964. He served just over five years in office, from 1963 to 1969.</a:t>
            </a:r>
          </a:p>
          <a:p>
            <a:r>
              <a:rPr lang="en-US" dirty="0" smtClean="0"/>
              <a:t>	Johnson inherited a country embroiled in the Vietnam War, racing to put a man on the moon and buzzing with activism from the Civil Rights Movement. He also inherited ideals from Kennedy that he sought to continue. When Johnson signed the Civil Rights Act on July 2, 1964, he fulfilled Kennedy’s pleas for legislation “giving all Americans the right to be served in facilities which are open to the public.”</a:t>
            </a:r>
          </a:p>
          <a:p>
            <a:r>
              <a:rPr lang="en-US" dirty="0" smtClean="0"/>
              <a:t>	The Civil Rights Act of 1964, the first of several landmark pieces of legislation passed during Johnson’s presidency, outlawed discrimination based on race, color, religion, sex or national origin. Designed with African Americans in mind, the act ended racial segregation in schools, workplaces and public accommodations. It also ended unequal application of voter registration requirements, paving the way for all citizens to have equal access to polls.</a:t>
            </a:r>
          </a:p>
          <a:p>
            <a:r>
              <a:rPr lang="en-US" dirty="0" smtClean="0"/>
              <a:t>	“Johnson became president upon a tragedy when Kennedy was assassinated, and that impacted just about everything he did,” said Anne Wheeler, communications director at the Lyndon B. Johnson Presidential Library. “The first thing he wanted to do was honor Kennedy’s legacy by passing the Civil Rights Act. That became his first priority.”</a:t>
            </a:r>
          </a:p>
          <a:p>
            <a:r>
              <a:rPr lang="en-US" dirty="0" smtClean="0"/>
              <a:t>	Six weeks after signing the Civil Rights Act, on August 20, 1964, Johnson signed the</a:t>
            </a:r>
            <a:r>
              <a:rPr lang="en-US" b="1" dirty="0" smtClean="0"/>
              <a:t> Economic Opportunity Act</a:t>
            </a:r>
            <a:r>
              <a:rPr lang="en-US" dirty="0" smtClean="0"/>
              <a:t>, which stood as the centerpiece of his War on Poverty. Designed to “eliminate the paradox of poverty in the midst of plenty,” the act established job and youth corps, work-study and adult education programs, community action agencies and assistance programs for needy families and children.  Johnson called the act “an opportunity, not an opiate” that would “reach into all the pockets of poverty and help our people find their footing for a long climb toward a better way of life.”</a:t>
            </a:r>
          </a:p>
          <a:p>
            <a:r>
              <a:rPr lang="en-US" dirty="0" smtClean="0"/>
              <a:t>	Most of Johnson’s Great Society reforms did not directly identify Indians as recipients but, as economically disadvantaged people, Indians benefited. Amid increasing pressure from the National Congress of American Indians, however, an Indian desk was established in the Office of Economic Opportunity and it began to earmark funds for federally recognized tribes.</a:t>
            </a:r>
          </a:p>
          <a:p>
            <a:r>
              <a:rPr lang="en-US" dirty="0" smtClean="0"/>
              <a:t>	In 1966, Johnson broke with tradition when he appointed Robert Bennett as commissioner of Indian Affairs. Bennett, an Oneida Indian, was only the second Native to hold that office. (Ely S. Parker served as commissioner under President Ulysses S. Grant).</a:t>
            </a:r>
          </a:p>
          <a:p>
            <a:r>
              <a:rPr lang="en-US" dirty="0" smtClean="0"/>
              <a:t>In March 1968, Johnson again made history when he became the first president to deliver a special message to Congress on the problems of Native Americans. In the message, titled “The Forgotten American,” Johnson proposed “a new goal that ends the old debate about ‘termination’ of Indian programs and stresses self-determination; a goal that erases old attitudes of paternalism and promotes partnership.”</a:t>
            </a:r>
          </a:p>
          <a:p>
            <a:r>
              <a:rPr lang="en-US" dirty="0" smtClean="0"/>
              <a:t>	Johnson pointed to “the words of the Indian” that had become “the names of our states and streams and landmarks.” For more than 200 years, “the American Indian has been a symbol of the drama and excitement of the earliest America,” he said. “But for two centuries, he has been an alien in his own land.”</a:t>
            </a:r>
          </a:p>
          <a:p>
            <a:r>
              <a:rPr lang="en-US" dirty="0" smtClean="0"/>
              <a:t>	In his message, Johnson outlined his goals for Indians, including living standards equal to those of other Americans. He declared that Indians should be allowed to choose whether they wanted to live on reservations or in cities, and he called for “full participation in the life of modern America,” along with equal access to economic opportunity.</a:t>
            </a:r>
          </a:p>
          <a:p>
            <a:r>
              <a:rPr lang="en-US" dirty="0" smtClean="0"/>
              <a:t>	In short, Johnson proposed an Indian policy of “maximum choice” for Indians, “expressed in programs of self-help, self-development, self-determination.” He also issued an executive order establishing the National Council on Indian Opportunity.</a:t>
            </a:r>
          </a:p>
          <a:p>
            <a:r>
              <a:rPr lang="en-US" dirty="0" smtClean="0"/>
              <a:t>	“In our efforts to meet that responsibility, we must pledge to respect fully the dignity and the uniqueness of the Indian citizen,” he said. “That means partnership—not paternalism. We must affirm the right of the first Americans to remain Indians while exercising their rights as Americans.”</a:t>
            </a:r>
          </a:p>
          <a:p>
            <a:r>
              <a:rPr lang="en-US" dirty="0" smtClean="0"/>
              <a:t>	Finally, in April 1968, Johnson signed the Indian Civil Rights Act, which granted individual Indians “equal protection of the law” by extending to them the provisions laid out in the Bill of Rights.</a:t>
            </a:r>
          </a:p>
          <a:p>
            <a:endParaRPr lang="en-US" dirty="0" smtClean="0"/>
          </a:p>
          <a:p>
            <a:r>
              <a:rPr lang="en-US" dirty="0" smtClean="0"/>
              <a:t/>
            </a:r>
            <a:br>
              <a:rPr lang="en-US" dirty="0" smtClean="0"/>
            </a:br>
            <a:endParaRPr lang="en-US" dirty="0"/>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8097262"/>
          </a:xfrm>
          <a:prstGeom prst="rect">
            <a:avLst/>
          </a:prstGeom>
        </p:spPr>
        <p:txBody>
          <a:bodyPr wrap="square">
            <a:spAutoFit/>
          </a:bodyPr>
          <a:lstStyle/>
          <a:p>
            <a:r>
              <a:rPr lang="en-US" dirty="0" smtClean="0">
                <a:hlinkClick r:id="rId2"/>
              </a:rPr>
              <a:t>https://en.wikipedia.org/wiki/Indian_Civil_Rights_Act_of_1968</a:t>
            </a:r>
            <a:endParaRPr lang="en-US" dirty="0" smtClean="0"/>
          </a:p>
          <a:p>
            <a:r>
              <a:rPr lang="en-US" b="1" dirty="0" smtClean="0"/>
              <a:t>Indian Civil Rights Act of 1968</a:t>
            </a:r>
            <a:r>
              <a:rPr lang="en-US" dirty="0" smtClean="0"/>
              <a:t> applies to the Indian tribes of the United States and makes many, but not all, of the guarantees of the Bill of Rights applicable within the tribes.</a:t>
            </a:r>
            <a:r>
              <a:rPr lang="en-US" baseline="30000" dirty="0" smtClean="0"/>
              <a:t> </a:t>
            </a:r>
            <a:r>
              <a:rPr lang="en-US" dirty="0" smtClean="0"/>
              <a:t>The Act appears today in Title 25, sections 1301 to 1303 of the United States Code.</a:t>
            </a:r>
          </a:p>
          <a:p>
            <a:r>
              <a:rPr lang="en-US" dirty="0" smtClean="0"/>
              <a:t>The H.R. 2516 legislation was passed by the 90th U.S. Congressional session and endorsed by the 36th President of the United States Lyndon Johnson on April 11, 1968.</a:t>
            </a:r>
            <a:r>
              <a:rPr lang="en-US" baseline="30000" dirty="0" smtClean="0"/>
              <a:t>[</a:t>
            </a:r>
            <a:endParaRPr lang="en-US" dirty="0" smtClean="0"/>
          </a:p>
          <a:p>
            <a:r>
              <a:rPr lang="en-US" b="1" dirty="0" smtClean="0"/>
              <a:t>Events before passage of ICRA</a:t>
            </a:r>
          </a:p>
          <a:p>
            <a:r>
              <a:rPr lang="en-US" dirty="0" smtClean="0"/>
              <a:t>The US Supreme Court had made clear that tribal internal affairs concerning tribal members' individual rights were not covered by the Fifth Amendment to the US constitution. However, the tribes were ultimately subjected to the power of Congress and the Constitution. The court case </a:t>
            </a:r>
            <a:r>
              <a:rPr lang="en-US" i="1" dirty="0" err="1" smtClean="0"/>
              <a:t>Talton</a:t>
            </a:r>
            <a:r>
              <a:rPr lang="en-US" i="1" dirty="0" smtClean="0"/>
              <a:t> v. Mayes</a:t>
            </a:r>
            <a:r>
              <a:rPr lang="en-US" dirty="0" smtClean="0"/>
              <a:t> helped establish the principles. There were other court cases over the following years to continue the thoughts "that tribes were not arms of the federal government when punishing tribal members for criminal acts and that Indian tribes were exempt from many of the constitutional protections governing the actions of state and federal governments".</a:t>
            </a:r>
          </a:p>
          <a:p>
            <a:r>
              <a:rPr lang="en-US" dirty="0" smtClean="0"/>
              <a:t>Later, in the 1960s, Congress held a series of hearings on the subject of the authority of tribal governments. These hearings told about the abuses that many tribal members had endured from the "sometimes corrupt, incompetent, or tyrannical tribal officials". In response, the Indian Civil Rights Act was enacted.</a:t>
            </a:r>
          </a:p>
          <a:p>
            <a:r>
              <a:rPr lang="en-US" dirty="0" smtClean="0"/>
              <a:t>Provisions of the Indian Civil Rights Act</a:t>
            </a:r>
          </a:p>
          <a:p>
            <a:r>
              <a:rPr lang="en-US" dirty="0" smtClean="0"/>
              <a:t>No Indian tribe in exercising powers of self-government – </a:t>
            </a:r>
          </a:p>
          <a:p>
            <a:pPr marL="342900" indent="-342900">
              <a:buAutoNum type="arabicPeriod"/>
            </a:pPr>
            <a:r>
              <a:rPr lang="en-US" dirty="0" smtClean="0"/>
              <a:t>Shall make or enforce any law prohibiting the free exercise of religion, or abridging the freedom of speech, or of the press, or the right of the people peaceably to assemble and to petition for a redress of grievances;</a:t>
            </a:r>
          </a:p>
          <a:p>
            <a:pPr marL="342900" indent="-342900">
              <a:buAutoNum type="arabicPeriod"/>
            </a:pPr>
            <a:r>
              <a:rPr lang="en-US" dirty="0" smtClean="0"/>
              <a:t>Can violate the right of the people to be secure in their persons, houses, papers, and effects against unreasonable search and seizures, nor issue warrants, but upon probable cause, supported by oath or affirmation, and particularly describing the place to be searched and the person or thing to be seized; </a:t>
            </a:r>
          </a:p>
          <a:p>
            <a:pPr marL="342900" indent="-342900">
              <a:buAutoNum type="arabicPeriod"/>
            </a:pPr>
            <a:r>
              <a:rPr lang="en-US" dirty="0" smtClean="0"/>
              <a:t> subject any person for the same offense to be twice put in jeopardy </a:t>
            </a:r>
          </a:p>
          <a:p>
            <a:pPr marL="342900" indent="-342900">
              <a:buAutoNum type="arabicPeriod"/>
            </a:pPr>
            <a:r>
              <a:rPr lang="en-US" dirty="0" smtClean="0"/>
              <a:t>compel any person in any criminal case to be a witness against himself; </a:t>
            </a:r>
          </a:p>
          <a:p>
            <a:pPr marL="342900" indent="-342900">
              <a:buAutoNum type="arabicPeriod"/>
            </a:pPr>
            <a:r>
              <a:rPr lang="en-US" dirty="0" smtClean="0"/>
              <a:t>take any private property for a public use without just compensation; </a:t>
            </a:r>
            <a:endParaRPr lang="en-US" b="1" dirty="0" smtClean="0"/>
          </a:p>
          <a:p>
            <a:pPr marL="342900" indent="-342900">
              <a:buAutoNum type="arabicPeriod"/>
            </a:pPr>
            <a:r>
              <a:rPr lang="en-US" dirty="0" smtClean="0"/>
              <a:t>deny to any person in a criminal proceeding the right to a speedy and public trial, to be informed of the nature and cause of the accusation, to be confronted with the witness against him, to have compulsory process for obtaining witnesses in his favor, and at his own expense to have the assistance of a counsel for his </a:t>
            </a:r>
            <a:r>
              <a:rPr lang="en-US" dirty="0" err="1" smtClean="0"/>
              <a:t>defense;this</a:t>
            </a:r>
            <a:r>
              <a:rPr lang="en-US" dirty="0" smtClean="0"/>
              <a:t> queer </a:t>
            </a:r>
          </a:p>
          <a:p>
            <a:pPr marL="342900" indent="-342900">
              <a:buAutoNum type="arabicPeriod"/>
            </a:pPr>
            <a:r>
              <a:rPr lang="en-US" dirty="0" smtClean="0"/>
              <a:t>require excessive bail, impose excessive fines, inflict cruel and unusual punishments, and in no event impose for conviction of any one offense any penalty or punishment greater than imprisonment for a term of one year and a fine of $5,000, or both </a:t>
            </a:r>
          </a:p>
          <a:p>
            <a:pPr marL="342900" indent="-342900">
              <a:buAutoNum type="arabicPeriod"/>
            </a:pPr>
            <a:r>
              <a:rPr lang="en-US" dirty="0" smtClean="0"/>
              <a:t>deny to any person within its jurisdiction the equal protection of its laws or deprive any person of liberty or property without due process of law </a:t>
            </a:r>
          </a:p>
          <a:p>
            <a:pPr marL="342900" indent="-342900">
              <a:buAutoNum type="arabicPeriod"/>
            </a:pPr>
            <a:r>
              <a:rPr lang="en-US" dirty="0" smtClean="0"/>
              <a:t>pass any bill of attainder or ex post facto law; or </a:t>
            </a:r>
          </a:p>
          <a:p>
            <a:pPr marL="342900" indent="-342900">
              <a:buAutoNum type="arabicPeriod"/>
            </a:pPr>
            <a:r>
              <a:rPr lang="en-US" dirty="0" smtClean="0"/>
              <a:t>deny to any person accused of an offense punishable by imprisonment the right, upon request, to a trial by jury of not less than six persons.</a:t>
            </a:r>
          </a:p>
          <a:p>
            <a:r>
              <a:rPr lang="en-US" dirty="0" smtClean="0"/>
              <a:t>	The act also requires tribal courts to afford due process and other civil liberties. Also, Native American courts try to provide a setting similar to that of a US courtroom, which is familiar to lawyers. That aided the attorneys, and it helped divert non-Indian ridicule and established the view that tribal courts were legitimate courts. Tribal courts adopted rules of evidence, pleading, and other requirements similar to those in state and federal courts.</a:t>
            </a:r>
          </a:p>
          <a:p>
            <a:r>
              <a:rPr lang="en-US" dirty="0" smtClean="0"/>
              <a:t>	The ICRA incorporated many constitutional protections but it modified others or did not include them at all. "The law did not impose the establishment clause, the guarantee of a republican form of government, the requirement of a separation of church and state, the right to a jury trial in civil cases, or the right of indigents to appointed counsel in criminal cases." The provisions were excluded because the government recognized the different political and cultural status of the tribes.</a:t>
            </a:r>
          </a:p>
          <a:p>
            <a:r>
              <a:rPr lang="en-US" dirty="0" smtClean="0"/>
              <a:t>	Even though the federal government respected their individuality in this respect, the establishment of the ICRA caused the tribal governments to "mirror" modern American courts and procedures.</a:t>
            </a:r>
          </a:p>
          <a:p>
            <a:r>
              <a:rPr lang="en-US" dirty="0" smtClean="0"/>
              <a:t>	The impact of ICRA was greatly limited by the Supreme Court by the </a:t>
            </a:r>
            <a:r>
              <a:rPr lang="en-US" i="1" dirty="0" smtClean="0"/>
              <a:t>Santa Clara Pueblo v. Martinez</a:t>
            </a:r>
            <a:r>
              <a:rPr lang="en-US" dirty="0" smtClean="0"/>
              <a:t> court case (1978). </a:t>
            </a:r>
            <a:r>
              <a:rPr lang="en-US" i="1" dirty="0" smtClean="0"/>
              <a:t>Martinez</a:t>
            </a:r>
            <a:r>
              <a:rPr lang="en-US" dirty="0" smtClean="0"/>
              <a:t> involved a request to stop denying tribal membership to those children born to female (not male) tribal members who married outside of the tribe. The mother who brought the case pleaded that the discrimination against her child was solely based on sex, which violated the ICRA. The courts decided that "tribal common-law sovereign immunity prevented a suit against the tribe."</a:t>
            </a:r>
            <a:r>
              <a:rPr lang="en-US" i="1" dirty="0" smtClean="0"/>
              <a:t>Martinez</a:t>
            </a:r>
            <a:r>
              <a:rPr lang="en-US" dirty="0" smtClean="0"/>
              <a:t> ultimately strengthened tribal self-determination by further proving that generally, the federal government played no enforcement role over the tribal governments.</a:t>
            </a:r>
          </a:p>
          <a:p>
            <a:endParaRPr lang="en-US" dirty="0"/>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1726287"/>
          </a:xfrm>
          <a:prstGeom prst="rect">
            <a:avLst/>
          </a:prstGeom>
        </p:spPr>
        <p:txBody>
          <a:bodyPr wrap="square">
            <a:spAutoFit/>
          </a:bodyPr>
          <a:lstStyle/>
          <a:p>
            <a:r>
              <a:rPr lang="en-US" dirty="0" smtClean="0">
                <a:hlinkClick r:id="rId2"/>
              </a:rPr>
              <a:t>https://en.wikipedia.org/wiki/History_of_Oklahoma</a:t>
            </a:r>
            <a:endParaRPr lang="en-US" dirty="0" smtClean="0"/>
          </a:p>
          <a:p>
            <a:r>
              <a:rPr lang="en-US" b="1" dirty="0" smtClean="0"/>
              <a:t>After statehood</a:t>
            </a:r>
          </a:p>
          <a:p>
            <a:r>
              <a:rPr lang="en-US" dirty="0" smtClean="0"/>
              <a:t>	The early years of statehood were marked with political activity. In 1910, the Democrats moved the capital to Oklahoma City, three years before the Oklahoma Organic Act allowed, in order to move away from the Republican hotbed of Guthrie. Socialism became a growing force among struggling farmers, and Oklahoma grew to have the largest Socialist population in the United States at the time, with the Socialist vote doubling in every election until the American entry into World War I in 1917. However, the war drove food prices up, allowing the farmers to prosper, and the movement faded away. By the 1920s, the Republican Party, taking advantage of rifts within the Democratic Party, gained control in the state. The economy continued to improve, in the areas of cattle ranching, cotton, wheat, and especially, oil.</a:t>
            </a:r>
          </a:p>
          <a:p>
            <a:r>
              <a:rPr lang="en-US" b="1" dirty="0" smtClean="0"/>
              <a:t>OIL</a:t>
            </a:r>
          </a:p>
          <a:p>
            <a:r>
              <a:rPr lang="en-US" dirty="0" smtClean="0"/>
              <a:t>	Although the first oil well in the United States was completed July 1850 in the old Cherokee Nation near Salina, it was in the early 20th century the oil business really began to get underway. Huge pools of underground oil were discovered in places like Glenpool near Tulsa. Many whites flooded into the state to make money. Many of the "old money" elite families of Oklahoma can date their rise to this time.</a:t>
            </a:r>
          </a:p>
          <a:p>
            <a:r>
              <a:rPr lang="en-US" dirty="0" smtClean="0"/>
              <a:t>	Throughout the 1920s, new oil fields were continually discovered and Oklahoma produced over 1.8 billion barrels of petroleum, valued at over 3.5 million dollars for the decade. In 1920 the spectacular Osage County oil field was opened, followed in 1926 by the Greater Seminole Oil Field. When the Great Depression started, Oklahoma and Texas oil was flooding the market and prices fell to pennies a gallon. In 1931 Governor William H. Murray, acting with characteristic decisiveness, used the National Guard to shut down all of Oklahoma's oil wells in an effort to stabilize prices. National policy became using the Texas Railroad Commission to set allotments in Texas, which raised prices as well for Oklahoma crude.</a:t>
            </a:r>
          </a:p>
          <a:p>
            <a:r>
              <a:rPr lang="en-US" b="1" dirty="0" smtClean="0"/>
              <a:t>Prosperous 1920s</a:t>
            </a:r>
          </a:p>
          <a:p>
            <a:r>
              <a:rPr lang="en-US" dirty="0" smtClean="0"/>
              <a:t>The prosperity of the 1920s can be seen in the surviving architecture from the period, such as the Tulsa mansion which was converted into the </a:t>
            </a:r>
            <a:r>
              <a:rPr lang="en-US" dirty="0" err="1" smtClean="0"/>
              <a:t>Philbrook</a:t>
            </a:r>
            <a:r>
              <a:rPr lang="en-US" dirty="0" smtClean="0"/>
              <a:t> Museum of Art or the art deco architecture of downtown Tulsa.</a:t>
            </a:r>
          </a:p>
          <a:p>
            <a:r>
              <a:rPr lang="en-US" b="1" dirty="0" smtClean="0"/>
              <a:t>African Americans</a:t>
            </a:r>
          </a:p>
          <a:p>
            <a:r>
              <a:rPr lang="en-US" b="1" dirty="0" smtClean="0"/>
              <a:t>	</a:t>
            </a:r>
            <a:r>
              <a:rPr lang="en-US" dirty="0" smtClean="0"/>
              <a:t>For Oklahoma, the early quarter of the 20th century was politically turbulent. Many different groups had flooded into the state; "black towns", or towns made of groups of African Americans choosing to live separately from whites, sprouted all over the state, while most of the state abided by the Jim Crow laws within each individual city, racially separating people with a bias against any non-white "race". Greenwood, a neighborhood in Northern Tulsa, was known as Black Wall Street because of the vibrant business, cultural, and religious community there. The area was destroyed in the 1921 Tulsa race riot, one of the United States' deadliest race riots.</a:t>
            </a:r>
          </a:p>
          <a:p>
            <a:r>
              <a:rPr lang="en-US" dirty="0" smtClean="0"/>
              <a:t>While many all-black towns sprang up in the early days of Oklahoma, many have disappeared. </a:t>
            </a:r>
          </a:p>
          <a:p>
            <a:r>
              <a:rPr lang="en-US" b="1" dirty="0" smtClean="0"/>
              <a:t> CONTINUED ON-LINE. . .</a:t>
            </a:r>
          </a:p>
          <a:p>
            <a:r>
              <a:rPr lang="en-US" b="1" dirty="0" smtClean="0"/>
              <a:t>	</a:t>
            </a:r>
            <a:endParaRPr lang="en-US" b="1" dirty="0"/>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p:nvPr/>
        </p:nvGrpSpPr>
        <p:grpSpPr>
          <a:xfrm>
            <a:off x="0" y="685800"/>
            <a:ext cx="9144000" cy="6135945"/>
            <a:chOff x="0" y="685800"/>
            <a:chExt cx="9144000" cy="6135945"/>
          </a:xfrm>
        </p:grpSpPr>
        <p:sp useBgFill="1">
          <p:nvSpPr>
            <p:cNvPr id="18" name="TextBox 17"/>
            <p:cNvSpPr txBox="1"/>
            <p:nvPr/>
          </p:nvSpPr>
          <p:spPr>
            <a:xfrm>
              <a:off x="0" y="4267200"/>
              <a:ext cx="9144000" cy="2554545"/>
            </a:xfrm>
            <a:prstGeom prst="rect">
              <a:avLst/>
            </a:prstGeom>
          </p:spPr>
          <p:txBody>
            <a:bodyPr wrap="square" rtlCol="0">
              <a:spAutoFit/>
            </a:bodyPr>
            <a:lstStyle/>
            <a:p>
              <a:r>
                <a:rPr lang="en-US" sz="3000" dirty="0" smtClean="0"/>
                <a:t>   - </a:t>
              </a:r>
              <a:r>
                <a:rPr lang="en-US" sz="3200" dirty="0" smtClean="0"/>
                <a:t>gives Tribes most of guarantees of the Bill of Rights  </a:t>
              </a:r>
            </a:p>
            <a:p>
              <a:r>
                <a:rPr lang="en-US" sz="3000" dirty="0" smtClean="0"/>
                <a:t>   -</a:t>
              </a:r>
              <a:r>
                <a:rPr lang="en-US" sz="3200" dirty="0" smtClean="0"/>
                <a:t> Act does not  </a:t>
              </a:r>
              <a:r>
                <a:rPr lang="en-US" sz="2400" dirty="0" smtClean="0"/>
                <a:t>- forbid religious establishment </a:t>
              </a:r>
            </a:p>
            <a:p>
              <a:pPr lvl="1"/>
              <a:r>
                <a:rPr lang="en-US" sz="2400" dirty="0" smtClean="0"/>
                <a:t>			- guarantee a republican form of government,</a:t>
              </a:r>
            </a:p>
            <a:p>
              <a:pPr lvl="6">
                <a:buFontTx/>
                <a:buChar char="-"/>
              </a:pPr>
              <a:r>
                <a:rPr lang="en-US" sz="2400" dirty="0" smtClean="0"/>
                <a:t> require separation of church and state </a:t>
              </a:r>
            </a:p>
            <a:p>
              <a:pPr lvl="6">
                <a:buFontTx/>
                <a:buChar char="-"/>
              </a:pPr>
              <a:r>
                <a:rPr lang="en-US" sz="2400" dirty="0" smtClean="0"/>
                <a:t> require right to a jury trial in civil cases</a:t>
              </a:r>
            </a:p>
            <a:p>
              <a:pPr lvl="6">
                <a:buFontTx/>
                <a:buChar char="-"/>
              </a:pPr>
              <a:r>
                <a:rPr lang="en-US" sz="2400" dirty="0" smtClean="0"/>
                <a:t> require right of indigents to appointed counsel</a:t>
              </a:r>
            </a:p>
          </p:txBody>
        </p:sp>
        <p:sp useBgFill="1">
          <p:nvSpPr>
            <p:cNvPr id="19" name="TextBox 18"/>
            <p:cNvSpPr txBox="1"/>
            <p:nvPr/>
          </p:nvSpPr>
          <p:spPr>
            <a:xfrm>
              <a:off x="0" y="2261175"/>
              <a:ext cx="9144000" cy="1477328"/>
            </a:xfrm>
            <a:prstGeom prst="rect">
              <a:avLst/>
            </a:prstGeom>
          </p:spPr>
          <p:txBody>
            <a:bodyPr wrap="square" rtlCol="0">
              <a:spAutoFit/>
            </a:bodyPr>
            <a:lstStyle/>
            <a:p>
              <a:r>
                <a:rPr lang="en-US" sz="3000" dirty="0" smtClean="0"/>
                <a:t>    Tribes can by-pass Bureau of Indian Affairs</a:t>
              </a:r>
            </a:p>
            <a:p>
              <a:r>
                <a:rPr lang="en-US" sz="3000" dirty="0" smtClean="0"/>
                <a:t>         - implement social, educational, economic initiatives</a:t>
              </a:r>
            </a:p>
            <a:p>
              <a:r>
                <a:rPr lang="en-US" sz="3000" dirty="0" smtClean="0"/>
                <a:t>         - beginnings of economic self-determination </a:t>
              </a:r>
            </a:p>
          </p:txBody>
        </p:sp>
        <p:sp useBgFill="1">
          <p:nvSpPr>
            <p:cNvPr id="20" name="TextBox 19"/>
            <p:cNvSpPr txBox="1"/>
            <p:nvPr/>
          </p:nvSpPr>
          <p:spPr>
            <a:xfrm>
              <a:off x="0" y="685800"/>
              <a:ext cx="9144000" cy="584775"/>
            </a:xfrm>
            <a:prstGeom prst="rect">
              <a:avLst/>
            </a:prstGeom>
          </p:spPr>
          <p:txBody>
            <a:bodyPr wrap="square" rtlCol="0">
              <a:spAutoFit/>
            </a:bodyPr>
            <a:lstStyle/>
            <a:p>
              <a:r>
                <a:rPr lang="en-US" sz="3200" b="1" dirty="0" smtClean="0"/>
                <a:t>  1924:  Indian Citizenship Act</a:t>
              </a:r>
              <a:endParaRPr lang="en-US" sz="3000" b="1" dirty="0" smtClean="0">
                <a:solidFill>
                  <a:srgbClr val="FF0000"/>
                </a:solidFill>
                <a:effectLst>
                  <a:outerShdw dist="38100" dir="5400000" algn="ctr" rotWithShape="0">
                    <a:schemeClr val="tx1"/>
                  </a:outerShdw>
                </a:effectLst>
              </a:endParaRPr>
            </a:p>
          </p:txBody>
        </p:sp>
        <p:sp useBgFill="1">
          <p:nvSpPr>
            <p:cNvPr id="21" name="TextBox 20"/>
            <p:cNvSpPr txBox="1"/>
            <p:nvPr/>
          </p:nvSpPr>
          <p:spPr>
            <a:xfrm>
              <a:off x="0" y="1219200"/>
              <a:ext cx="9144000" cy="584775"/>
            </a:xfrm>
            <a:prstGeom prst="rect">
              <a:avLst/>
            </a:prstGeom>
          </p:spPr>
          <p:txBody>
            <a:bodyPr wrap="square" rtlCol="0">
              <a:spAutoFit/>
            </a:bodyPr>
            <a:lstStyle/>
            <a:p>
              <a:r>
                <a:rPr lang="en-US" sz="3200" b="1" dirty="0" smtClean="0"/>
                <a:t>  1934:  Indian Reorganization Act</a:t>
              </a:r>
              <a:endParaRPr lang="en-US" sz="3000" b="1" dirty="0" smtClean="0">
                <a:solidFill>
                  <a:srgbClr val="FF0000"/>
                </a:solidFill>
                <a:effectLst>
                  <a:outerShdw dist="38100" dir="5400000" algn="ctr" rotWithShape="0">
                    <a:schemeClr val="tx1"/>
                  </a:outerShdw>
                </a:effectLst>
              </a:endParaRPr>
            </a:p>
          </p:txBody>
        </p:sp>
        <p:sp useBgFill="1">
          <p:nvSpPr>
            <p:cNvPr id="22" name="TextBox 21"/>
            <p:cNvSpPr txBox="1"/>
            <p:nvPr/>
          </p:nvSpPr>
          <p:spPr>
            <a:xfrm>
              <a:off x="0" y="1755648"/>
              <a:ext cx="9144000" cy="584775"/>
            </a:xfrm>
            <a:prstGeom prst="rect">
              <a:avLst/>
            </a:prstGeom>
          </p:spPr>
          <p:txBody>
            <a:bodyPr wrap="square" rtlCol="0">
              <a:spAutoFit/>
            </a:bodyPr>
            <a:lstStyle/>
            <a:p>
              <a:r>
                <a:rPr lang="en-US" sz="3200" b="1" dirty="0" smtClean="0"/>
                <a:t>  1965:  Equal Opportunity Act</a:t>
              </a:r>
              <a:endParaRPr lang="en-US" sz="3000" b="1" dirty="0" smtClean="0">
                <a:solidFill>
                  <a:srgbClr val="FF0000"/>
                </a:solidFill>
                <a:effectLst>
                  <a:outerShdw dist="38100" dir="5400000" algn="ctr" rotWithShape="0">
                    <a:schemeClr val="tx1"/>
                  </a:outerShdw>
                </a:effectLst>
              </a:endParaRPr>
            </a:p>
          </p:txBody>
        </p:sp>
        <p:sp useBgFill="1">
          <p:nvSpPr>
            <p:cNvPr id="23" name="TextBox 22"/>
            <p:cNvSpPr txBox="1"/>
            <p:nvPr/>
          </p:nvSpPr>
          <p:spPr>
            <a:xfrm>
              <a:off x="0" y="3708975"/>
              <a:ext cx="9144000" cy="584775"/>
            </a:xfrm>
            <a:prstGeom prst="rect">
              <a:avLst/>
            </a:prstGeom>
          </p:spPr>
          <p:txBody>
            <a:bodyPr wrap="square" rtlCol="0">
              <a:spAutoFit/>
            </a:bodyPr>
            <a:lstStyle/>
            <a:p>
              <a:r>
                <a:rPr lang="en-US" sz="3200" b="1" dirty="0" smtClean="0"/>
                <a:t>  1968:  Indian Civil Rights Act</a:t>
              </a:r>
              <a:endParaRPr lang="en-US" sz="3000" b="1" dirty="0" smtClean="0">
                <a:solidFill>
                  <a:srgbClr val="FF0000"/>
                </a:solidFill>
                <a:effectLst>
                  <a:outerShdw dist="38100" dir="5400000" algn="ctr" rotWithShape="0">
                    <a:schemeClr val="tx1"/>
                  </a:outerShdw>
                </a:effectLst>
              </a:endParaRPr>
            </a:p>
          </p:txBody>
        </p:sp>
      </p:grpSp>
      <p:sp useBgFill="1">
        <p:nvSpPr>
          <p:cNvPr id="26" name="TextBox 25"/>
          <p:cNvSpPr txBox="1"/>
          <p:nvPr/>
        </p:nvSpPr>
        <p:spPr>
          <a:xfrm>
            <a:off x="0" y="0"/>
            <a:ext cx="9144000" cy="584775"/>
          </a:xfrm>
          <a:prstGeom prst="rect">
            <a:avLst/>
          </a:prstGeom>
        </p:spPr>
        <p:txBody>
          <a:bodyPr wrap="square" rtlCol="0">
            <a:spAutoFit/>
          </a:bodyPr>
          <a:lstStyle/>
          <a:p>
            <a:pPr algn="ctr"/>
            <a:r>
              <a:rPr lang="en-US" sz="3200" b="1" dirty="0" smtClean="0"/>
              <a:t>1907-TODAY: TRIBAL RENAISSANCE </a:t>
            </a:r>
            <a:endParaRPr lang="en-US" sz="3200" b="1" dirty="0"/>
          </a:p>
        </p:txBody>
      </p:sp>
      <p:grpSp>
        <p:nvGrpSpPr>
          <p:cNvPr id="3" name="Group 9"/>
          <p:cNvGrpSpPr/>
          <p:nvPr/>
        </p:nvGrpSpPr>
        <p:grpSpPr>
          <a:xfrm>
            <a:off x="-700803" y="2091117"/>
            <a:ext cx="10149603" cy="5049487"/>
            <a:chOff x="-1005486" y="2091117"/>
            <a:chExt cx="10149603" cy="5049487"/>
          </a:xfrm>
        </p:grpSpPr>
        <p:sp>
          <p:nvSpPr>
            <p:cNvPr id="11" name="Rectangle 10"/>
            <p:cNvSpPr/>
            <p:nvPr/>
          </p:nvSpPr>
          <p:spPr>
            <a:xfrm rot="60000">
              <a:off x="8625404" y="2137746"/>
              <a:ext cx="518713" cy="5002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5"/>
            <p:cNvGrpSpPr>
              <a:grpSpLocks noChangeAspect="1"/>
            </p:cNvGrpSpPr>
            <p:nvPr/>
          </p:nvGrpSpPr>
          <p:grpSpPr>
            <a:xfrm rot="60000">
              <a:off x="-1005486" y="2091117"/>
              <a:ext cx="9810653" cy="4910247"/>
              <a:chOff x="0" y="2281414"/>
              <a:chExt cx="9144000" cy="4576586"/>
            </a:xfrm>
          </p:grpSpPr>
          <p:pic>
            <p:nvPicPr>
              <p:cNvPr id="13" name="Picture 3"/>
              <p:cNvPicPr>
                <a:picLocks noChangeAspect="1" noChangeArrowheads="1"/>
              </p:cNvPicPr>
              <p:nvPr/>
            </p:nvPicPr>
            <p:blipFill>
              <a:blip r:embed="rId2" cstate="print"/>
              <a:srcRect/>
              <a:stretch>
                <a:fillRect/>
              </a:stretch>
            </p:blipFill>
            <p:spPr bwMode="auto">
              <a:xfrm>
                <a:off x="0" y="2281414"/>
                <a:ext cx="9144000" cy="4500386"/>
              </a:xfrm>
              <a:prstGeom prst="rect">
                <a:avLst/>
              </a:prstGeom>
              <a:noFill/>
              <a:ln w="9525">
                <a:noFill/>
                <a:miter lim="800000"/>
                <a:headEnd/>
                <a:tailEnd/>
              </a:ln>
              <a:effectLst/>
            </p:spPr>
          </p:pic>
          <p:sp>
            <p:nvSpPr>
              <p:cNvPr id="14" name="Rectangle 3"/>
              <p:cNvSpPr/>
              <p:nvPr/>
            </p:nvSpPr>
            <p:spPr>
              <a:xfrm>
                <a:off x="0" y="3276600"/>
                <a:ext cx="3048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0" y="6553200"/>
                <a:ext cx="5943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 name="Group 6"/>
          <p:cNvGrpSpPr/>
          <p:nvPr/>
        </p:nvGrpSpPr>
        <p:grpSpPr>
          <a:xfrm>
            <a:off x="-838200" y="76200"/>
            <a:ext cx="6858000" cy="4419600"/>
            <a:chOff x="1600200" y="1143000"/>
            <a:chExt cx="6858000" cy="4419600"/>
          </a:xfrm>
        </p:grpSpPr>
        <p:sp useBgFill="1">
          <p:nvSpPr>
            <p:cNvPr id="8" name="Rectangle 7"/>
            <p:cNvSpPr/>
            <p:nvPr/>
          </p:nvSpPr>
          <p:spPr>
            <a:xfrm>
              <a:off x="2590800" y="1752600"/>
              <a:ext cx="5334000" cy="3657600"/>
            </a:xfrm>
            <a:prstGeom prst="rect">
              <a:avLst/>
            </a:prstGeom>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hart 8"/>
            <p:cNvGraphicFramePr/>
            <p:nvPr/>
          </p:nvGraphicFramePr>
          <p:xfrm>
            <a:off x="1600200" y="1143000"/>
            <a:ext cx="6858000" cy="4419600"/>
          </p:xfrm>
          <a:graphic>
            <a:graphicData uri="http://schemas.openxmlformats.org/drawingml/2006/chart">
              <c:chart xmlns:c="http://schemas.openxmlformats.org/drawingml/2006/chart" xmlns:r="http://schemas.openxmlformats.org/officeDocument/2006/relationships" r:id="rId3"/>
            </a:graphicData>
          </a:graphic>
        </p:graphicFrame>
      </p:grpSp>
      <p:sp useBgFill="1">
        <p:nvSpPr>
          <p:cNvPr id="16" name="TextBox 15"/>
          <p:cNvSpPr txBox="1"/>
          <p:nvPr/>
        </p:nvSpPr>
        <p:spPr>
          <a:xfrm>
            <a:off x="0" y="0"/>
            <a:ext cx="9144000" cy="584775"/>
          </a:xfrm>
          <a:prstGeom prst="rect">
            <a:avLst/>
          </a:prstGeom>
        </p:spPr>
        <p:txBody>
          <a:bodyPr wrap="square" rtlCol="0">
            <a:spAutoFit/>
          </a:bodyPr>
          <a:lstStyle/>
          <a:p>
            <a:r>
              <a:rPr lang="en-US" sz="3200" b="1" dirty="0" smtClean="0"/>
              <a:t>		     </a:t>
            </a:r>
            <a:r>
              <a:rPr lang="en-US" sz="2200" b="1" dirty="0" smtClean="0"/>
              <a:t>   </a:t>
            </a:r>
            <a:r>
              <a:rPr lang="en-US" sz="3200" b="1" dirty="0" smtClean="0"/>
              <a:t>TODAY: THE FIVE NATIONS</a:t>
            </a:r>
            <a:endParaRPr lang="en-US" sz="3200" b="1" dirty="0"/>
          </a:p>
        </p:txBody>
      </p:sp>
      <p:sp>
        <p:nvSpPr>
          <p:cNvPr id="24" name="Rectangle 23"/>
          <p:cNvSpPr/>
          <p:nvPr/>
        </p:nvSpPr>
        <p:spPr>
          <a:xfrm>
            <a:off x="2514600" y="0"/>
            <a:ext cx="1295400" cy="533400"/>
          </a:xfrm>
          <a:prstGeom prst="rect">
            <a:avLst/>
          </a:prstGeom>
          <a:noFill/>
          <a:ln w="508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TextBox 27"/>
          <p:cNvSpPr txBox="1"/>
          <p:nvPr/>
        </p:nvSpPr>
        <p:spPr>
          <a:xfrm rot="21193108">
            <a:off x="1553788" y="4402843"/>
            <a:ext cx="5952270" cy="1077218"/>
          </a:xfrm>
          <a:prstGeom prst="rect">
            <a:avLst/>
          </a:prstGeom>
          <a:ln w="25400">
            <a:solidFill>
              <a:schemeClr val="tx1"/>
            </a:solidFill>
          </a:ln>
        </p:spPr>
        <p:txBody>
          <a:bodyPr wrap="none" rtlCol="0">
            <a:spAutoFit/>
          </a:bodyPr>
          <a:lstStyle/>
          <a:p>
            <a:pPr algn="ctr"/>
            <a:r>
              <a:rPr lang="en-US" sz="3200" b="1" dirty="0" smtClean="0">
                <a:ln>
                  <a:solidFill>
                    <a:schemeClr val="tx1"/>
                  </a:solidFill>
                </a:ln>
                <a:latin typeface="Tempus Sans ITC" pitchFamily="82" charset="0"/>
              </a:rPr>
              <a:t>How many members of </a:t>
            </a:r>
          </a:p>
          <a:p>
            <a:pPr algn="ctr"/>
            <a:r>
              <a:rPr lang="en-US" sz="3200" b="1" dirty="0" smtClean="0">
                <a:ln>
                  <a:solidFill>
                    <a:schemeClr val="tx1"/>
                  </a:solidFill>
                </a:ln>
                <a:latin typeface="Tempus Sans ITC" pitchFamily="82" charset="0"/>
              </a:rPr>
              <a:t> the Five Tribes live in Oklahoma?</a:t>
            </a:r>
            <a:endParaRPr lang="en-US" sz="3200" b="1" dirty="0">
              <a:ln>
                <a:solidFill>
                  <a:schemeClr val="tx1"/>
                </a:solidFill>
              </a:ln>
              <a:latin typeface="Tempus Sans ITC" pitchFamily="82" charset="0"/>
            </a:endParaRPr>
          </a:p>
        </p:txBody>
      </p:sp>
      <p:sp>
        <p:nvSpPr>
          <p:cNvPr id="29" name="5-Point Star 28"/>
          <p:cNvSpPr/>
          <p:nvPr/>
        </p:nvSpPr>
        <p:spPr>
          <a:xfrm>
            <a:off x="7696200" y="2819400"/>
            <a:ext cx="1219200" cy="1371600"/>
          </a:xfrm>
          <a:prstGeom prst="star5">
            <a:avLst/>
          </a:prstGeom>
          <a:solidFill>
            <a:srgbClr val="FF0000"/>
          </a:solidFill>
          <a:ln>
            <a:solidFill>
              <a:schemeClr val="tx1"/>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9"/>
          <p:cNvGrpSpPr/>
          <p:nvPr/>
        </p:nvGrpSpPr>
        <p:grpSpPr>
          <a:xfrm>
            <a:off x="6172200" y="748605"/>
            <a:ext cx="2895600" cy="2375595"/>
            <a:chOff x="6172200" y="748605"/>
            <a:chExt cx="2895600" cy="2375595"/>
          </a:xfrm>
        </p:grpSpPr>
        <p:sp useBgFill="1">
          <p:nvSpPr>
            <p:cNvPr id="31" name="TextBox 30"/>
            <p:cNvSpPr txBox="1"/>
            <p:nvPr/>
          </p:nvSpPr>
          <p:spPr>
            <a:xfrm>
              <a:off x="6172200" y="748605"/>
              <a:ext cx="2895600" cy="1384995"/>
            </a:xfrm>
            <a:prstGeom prst="rect">
              <a:avLst/>
            </a:prstGeom>
            <a:ln w="25400">
              <a:solidFill>
                <a:schemeClr val="tx1"/>
              </a:solidFill>
            </a:ln>
          </p:spPr>
          <p:txBody>
            <a:bodyPr wrap="square" rtlCol="0">
              <a:spAutoFit/>
            </a:bodyPr>
            <a:lstStyle/>
            <a:p>
              <a:pPr algn="ctr"/>
              <a:r>
                <a:rPr lang="en-US" sz="2800" b="1" u="sng" dirty="0" smtClean="0"/>
                <a:t>Cherokee Nation</a:t>
              </a:r>
            </a:p>
            <a:p>
              <a:pPr algn="ctr"/>
              <a:r>
                <a:rPr lang="en-US" sz="2800" dirty="0" smtClean="0"/>
                <a:t>300,000 enrolled</a:t>
              </a:r>
            </a:p>
            <a:p>
              <a:pPr algn="ctr"/>
              <a:r>
                <a:rPr lang="en-US" sz="2800" dirty="0" smtClean="0"/>
                <a:t>290,000 in OK</a:t>
              </a:r>
            </a:p>
          </p:txBody>
        </p:sp>
        <p:cxnSp>
          <p:nvCxnSpPr>
            <p:cNvPr id="32" name="Straight Arrow Connector 31"/>
            <p:cNvCxnSpPr/>
            <p:nvPr/>
          </p:nvCxnSpPr>
          <p:spPr>
            <a:xfrm rot="5400000">
              <a:off x="7811294" y="2628900"/>
              <a:ext cx="989806" cy="794"/>
            </a:xfrm>
            <a:prstGeom prst="straightConnector1">
              <a:avLst/>
            </a:prstGeom>
            <a:ln w="50800">
              <a:solidFill>
                <a:srgbClr val="FFFF00"/>
              </a:solidFill>
              <a:tailEnd type="arrow"/>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7" name="Group 44"/>
          <p:cNvGrpSpPr/>
          <p:nvPr/>
        </p:nvGrpSpPr>
        <p:grpSpPr>
          <a:xfrm>
            <a:off x="457200" y="2263914"/>
            <a:ext cx="2514600" cy="707886"/>
            <a:chOff x="457200" y="2263914"/>
            <a:chExt cx="2514600" cy="707886"/>
          </a:xfrm>
        </p:grpSpPr>
        <p:cxnSp>
          <p:nvCxnSpPr>
            <p:cNvPr id="35" name="Straight Connector 34"/>
            <p:cNvCxnSpPr/>
            <p:nvPr/>
          </p:nvCxnSpPr>
          <p:spPr>
            <a:xfrm>
              <a:off x="457200" y="2667000"/>
              <a:ext cx="1752600" cy="1588"/>
            </a:xfrm>
            <a:prstGeom prst="line">
              <a:avLst/>
            </a:prstGeom>
            <a:ln w="76200">
              <a:solidFill>
                <a:srgbClr val="92D05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153947" y="2263914"/>
              <a:ext cx="817853" cy="707886"/>
            </a:xfrm>
            <a:prstGeom prst="rect">
              <a:avLst/>
            </a:prstGeom>
            <a:solidFill>
              <a:srgbClr val="78B832"/>
            </a:solidFill>
          </p:spPr>
          <p:txBody>
            <a:bodyPr wrap="none" rtlCol="0">
              <a:spAutoFit/>
            </a:bodyPr>
            <a:lstStyle/>
            <a:p>
              <a:pPr algn="ctr"/>
              <a:r>
                <a:rPr lang="en-US" sz="4000" b="1" dirty="0" smtClean="0"/>
                <a:t>6%</a:t>
              </a:r>
            </a:p>
          </p:txBody>
        </p:sp>
      </p:grpSp>
      <p:grpSp>
        <p:nvGrpSpPr>
          <p:cNvPr id="10" name="Group 43"/>
          <p:cNvGrpSpPr/>
          <p:nvPr/>
        </p:nvGrpSpPr>
        <p:grpSpPr>
          <a:xfrm>
            <a:off x="533400" y="1730514"/>
            <a:ext cx="3048000" cy="1776274"/>
            <a:chOff x="533400" y="1730514"/>
            <a:chExt cx="3048000" cy="1776274"/>
          </a:xfrm>
        </p:grpSpPr>
        <p:cxnSp>
          <p:nvCxnSpPr>
            <p:cNvPr id="37" name="Straight Connector 36"/>
            <p:cNvCxnSpPr/>
            <p:nvPr/>
          </p:nvCxnSpPr>
          <p:spPr>
            <a:xfrm>
              <a:off x="533400" y="3505200"/>
              <a:ext cx="2362200" cy="1588"/>
            </a:xfrm>
            <a:prstGeom prst="line">
              <a:avLst/>
            </a:prstGeom>
            <a:ln w="76200">
              <a:solidFill>
                <a:schemeClr val="tx2">
                  <a:lumMod val="40000"/>
                  <a:lumOff val="60000"/>
                </a:schemeClr>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763547" y="1730514"/>
              <a:ext cx="817853" cy="707886"/>
            </a:xfrm>
            <a:prstGeom prst="rect">
              <a:avLst/>
            </a:prstGeom>
            <a:solidFill>
              <a:schemeClr val="tx2">
                <a:lumMod val="40000"/>
                <a:lumOff val="60000"/>
              </a:schemeClr>
            </a:solidFill>
          </p:spPr>
          <p:txBody>
            <a:bodyPr wrap="none" rtlCol="0">
              <a:spAutoFit/>
            </a:bodyPr>
            <a:lstStyle/>
            <a:p>
              <a:pPr algn="ctr"/>
              <a:r>
                <a:rPr lang="en-US" sz="4000" b="1" dirty="0" smtClean="0"/>
                <a:t>5%</a:t>
              </a:r>
            </a:p>
          </p:txBody>
        </p:sp>
        <p:cxnSp>
          <p:nvCxnSpPr>
            <p:cNvPr id="40" name="Straight Connector 39"/>
            <p:cNvCxnSpPr/>
            <p:nvPr/>
          </p:nvCxnSpPr>
          <p:spPr>
            <a:xfrm rot="5400000" flipH="1" flipV="1">
              <a:off x="2424437" y="2757163"/>
              <a:ext cx="1143000" cy="353074"/>
            </a:xfrm>
            <a:prstGeom prst="line">
              <a:avLst/>
            </a:prstGeom>
            <a:ln w="76200">
              <a:solidFill>
                <a:schemeClr val="tx2">
                  <a:lumMod val="40000"/>
                  <a:lumOff val="60000"/>
                </a:schemeClr>
              </a:solidFill>
            </a:ln>
            <a:effectLst>
              <a:outerShdw dist="50800" dir="2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22" presetClass="entr" presetSubtype="8" fill="hold" grpId="0" nodeType="withEffect">
                                  <p:stCondLst>
                                    <p:cond delay="50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1000"/>
                                        <p:tgtEl>
                                          <p:spTgt spid="24"/>
                                        </p:tgtEl>
                                      </p:cBhvr>
                                    </p:animEffect>
                                  </p:childTnLst>
                                </p:cTn>
                              </p:par>
                            </p:childTnLst>
                          </p:cTn>
                        </p:par>
                        <p:par>
                          <p:cTn id="11" fill="hold">
                            <p:stCondLst>
                              <p:cond delay="1500"/>
                            </p:stCondLst>
                            <p:childTnLst>
                              <p:par>
                                <p:cTn id="12" presetID="10" presetClass="exit" presetSubtype="0" fill="hold" nodeType="afterEffect">
                                  <p:stCondLst>
                                    <p:cond delay="0"/>
                                  </p:stCondLst>
                                  <p:childTnLst>
                                    <p:animEffect transition="out" filter="fade">
                                      <p:cBhvr>
                                        <p:cTn id="13" dur="1000"/>
                                        <p:tgtEl>
                                          <p:spTgt spid="26"/>
                                        </p:tgtEl>
                                      </p:cBhvr>
                                    </p:animEffect>
                                    <p:set>
                                      <p:cBhvr>
                                        <p:cTn id="14" dur="1" fill="hold">
                                          <p:stCondLst>
                                            <p:cond delay="999"/>
                                          </p:stCondLst>
                                        </p:cTn>
                                        <p:tgtEl>
                                          <p:spTgt spid="26"/>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2000"/>
                                        <p:tgtEl>
                                          <p:spTgt spid="16"/>
                                        </p:tgtEl>
                                      </p:cBhvr>
                                    </p:animEffect>
                                  </p:childTnLst>
                                </p:cTn>
                              </p:par>
                            </p:childTnLst>
                          </p:cTn>
                        </p:par>
                        <p:par>
                          <p:cTn id="18" fill="hold">
                            <p:stCondLst>
                              <p:cond delay="3500"/>
                            </p:stCondLst>
                            <p:childTnLst>
                              <p:par>
                                <p:cTn id="19" presetID="10" presetClass="exit" presetSubtype="0" fill="hold" grpId="1" nodeType="afterEffect">
                                  <p:stCondLst>
                                    <p:cond delay="0"/>
                                  </p:stCondLst>
                                  <p:childTnLst>
                                    <p:animEffect transition="out" filter="fade">
                                      <p:cBhvr>
                                        <p:cTn id="20" dur="1000"/>
                                        <p:tgtEl>
                                          <p:spTgt spid="24"/>
                                        </p:tgtEl>
                                      </p:cBhvr>
                                    </p:animEffect>
                                    <p:set>
                                      <p:cBhvr>
                                        <p:cTn id="21" dur="1" fill="hold">
                                          <p:stCondLst>
                                            <p:cond delay="999"/>
                                          </p:stCondLst>
                                        </p:cTn>
                                        <p:tgtEl>
                                          <p:spTgt spid="2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10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10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1000" fill="hold"/>
                                        <p:tgtEl>
                                          <p:spTgt spid="28"/>
                                        </p:tgtEl>
                                        <p:attrNameLst>
                                          <p:attrName>ppt_w</p:attrName>
                                        </p:attrNameLst>
                                      </p:cBhvr>
                                      <p:tavLst>
                                        <p:tav tm="0">
                                          <p:val>
                                            <p:fltVal val="0"/>
                                          </p:val>
                                        </p:tav>
                                        <p:tav tm="100000">
                                          <p:val>
                                            <p:strVal val="#ppt_w"/>
                                          </p:val>
                                        </p:tav>
                                      </p:tavLst>
                                    </p:anim>
                                    <p:anim calcmode="lin" valueType="num">
                                      <p:cBhvr>
                                        <p:cTn id="47" dur="1000" fill="hold"/>
                                        <p:tgtEl>
                                          <p:spTgt spid="28"/>
                                        </p:tgtEl>
                                        <p:attrNameLst>
                                          <p:attrName>ppt_h</p:attrName>
                                        </p:attrNameLst>
                                      </p:cBhvr>
                                      <p:tavLst>
                                        <p:tav tm="0">
                                          <p:val>
                                            <p:fltVal val="0"/>
                                          </p:val>
                                        </p:tav>
                                        <p:tav tm="100000">
                                          <p:val>
                                            <p:strVal val="#ppt_h"/>
                                          </p:val>
                                        </p:tav>
                                      </p:tavLst>
                                    </p:anim>
                                    <p:animEffect transition="in" filter="fade">
                                      <p:cBhvr>
                                        <p:cTn id="48" dur="10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1000"/>
                                        <p:tgtEl>
                                          <p:spTgt spid="5"/>
                                        </p:tgtEl>
                                      </p:cBhvr>
                                    </p:animEffect>
                                    <p:set>
                                      <p:cBhvr>
                                        <p:cTn id="53" dur="1" fill="hold">
                                          <p:stCondLst>
                                            <p:cond delay="999"/>
                                          </p:stCondLst>
                                        </p:cTn>
                                        <p:tgtEl>
                                          <p:spTgt spid="5"/>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28"/>
                                        </p:tgtEl>
                                      </p:cBhvr>
                                    </p:animEffect>
                                    <p:set>
                                      <p:cBhvr>
                                        <p:cTn id="56" dur="1" fill="hold">
                                          <p:stCondLst>
                                            <p:cond delay="999"/>
                                          </p:stCondLst>
                                        </p:cTn>
                                        <p:tgtEl>
                                          <p:spTgt spid="28"/>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00"/>
                                        <p:tgtEl>
                                          <p:spTgt spid="10"/>
                                        </p:tgtEl>
                                      </p:cBhvr>
                                    </p:animEffect>
                                    <p:set>
                                      <p:cBhvr>
                                        <p:cTn id="59" dur="1" fill="hold">
                                          <p:stCondLst>
                                            <p:cond delay="999"/>
                                          </p:stCondLst>
                                        </p:cTn>
                                        <p:tgtEl>
                                          <p:spTgt spid="10"/>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7"/>
                                        </p:tgtEl>
                                      </p:cBhvr>
                                    </p:animEffect>
                                    <p:set>
                                      <p:cBhvr>
                                        <p:cTn id="62" dur="1" fill="hold">
                                          <p:stCondLst>
                                            <p:cond delay="999"/>
                                          </p:stCondLst>
                                        </p:cTn>
                                        <p:tgtEl>
                                          <p:spTgt spid="7"/>
                                        </p:tgtEl>
                                        <p:attrNameLst>
                                          <p:attrName>style.visibility</p:attrName>
                                        </p:attrNameLst>
                                      </p:cBhvr>
                                      <p:to>
                                        <p:strVal val="hidden"/>
                                      </p:to>
                                    </p:set>
                                  </p:childTnLst>
                                </p:cTn>
                              </p:par>
                            </p:childTnLst>
                          </p:cTn>
                        </p:par>
                        <p:par>
                          <p:cTn id="63" fill="hold">
                            <p:stCondLst>
                              <p:cond delay="1000"/>
                            </p:stCondLst>
                            <p:childTnLst>
                              <p:par>
                                <p:cTn id="64" presetID="22" presetClass="entr" presetSubtype="1" fill="hold" nodeType="after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wipe(up)">
                                      <p:cBhvr>
                                        <p:cTn id="66" dur="1000"/>
                                        <p:tgtEl>
                                          <p:spTgt spid="6"/>
                                        </p:tgtEl>
                                      </p:cBhvr>
                                    </p:animEffect>
                                  </p:childTnLst>
                                </p:cTn>
                              </p:par>
                              <p:par>
                                <p:cTn id="67" presetID="35" presetClass="entr" presetSubtype="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1000"/>
                                        <p:tgtEl>
                                          <p:spTgt spid="29"/>
                                        </p:tgtEl>
                                      </p:cBhvr>
                                    </p:animEffect>
                                    <p:anim calcmode="lin" valueType="num">
                                      <p:cBhvr>
                                        <p:cTn id="70" dur="1000" fill="hold"/>
                                        <p:tgtEl>
                                          <p:spTgt spid="29"/>
                                        </p:tgtEl>
                                        <p:attrNameLst>
                                          <p:attrName>style.rotation</p:attrName>
                                        </p:attrNameLst>
                                      </p:cBhvr>
                                      <p:tavLst>
                                        <p:tav tm="0">
                                          <p:val>
                                            <p:fltVal val="720"/>
                                          </p:val>
                                        </p:tav>
                                        <p:tav tm="100000">
                                          <p:val>
                                            <p:fltVal val="0"/>
                                          </p:val>
                                        </p:tav>
                                      </p:tavLst>
                                    </p:anim>
                                    <p:anim calcmode="lin" valueType="num">
                                      <p:cBhvr>
                                        <p:cTn id="71" dur="1000" fill="hold"/>
                                        <p:tgtEl>
                                          <p:spTgt spid="29"/>
                                        </p:tgtEl>
                                        <p:attrNameLst>
                                          <p:attrName>ppt_h</p:attrName>
                                        </p:attrNameLst>
                                      </p:cBhvr>
                                      <p:tavLst>
                                        <p:tav tm="0">
                                          <p:val>
                                            <p:fltVal val="0"/>
                                          </p:val>
                                        </p:tav>
                                        <p:tav tm="100000">
                                          <p:val>
                                            <p:strVal val="#ppt_h"/>
                                          </p:val>
                                        </p:tav>
                                      </p:tavLst>
                                    </p:anim>
                                    <p:anim calcmode="lin" valueType="num">
                                      <p:cBhvr>
                                        <p:cTn id="72" dur="1000" fill="hold"/>
                                        <p:tgtEl>
                                          <p:spTgt spid="29"/>
                                        </p:tgtEl>
                                        <p:attrNameLst>
                                          <p:attrName>ppt_w</p:attrName>
                                        </p:attrNameLst>
                                      </p:cBhvr>
                                      <p:tavLst>
                                        <p:tav tm="0">
                                          <p:val>
                                            <p:fltVal val="0"/>
                                          </p:val>
                                        </p:tav>
                                        <p:tav tm="100000">
                                          <p:val>
                                            <p:strVal val="#ppt_w"/>
                                          </p:val>
                                        </p:tav>
                                      </p:tavLst>
                                    </p:anim>
                                  </p:childTnLst>
                                </p:cTn>
                              </p:par>
                              <p:par>
                                <p:cTn id="73" presetID="8" presetClass="emph" presetSubtype="0" fill="hold" grpId="1" nodeType="withEffect">
                                  <p:stCondLst>
                                    <p:cond delay="0"/>
                                  </p:stCondLst>
                                  <p:childTnLst>
                                    <p:animRot by="21600000">
                                      <p:cBhvr>
                                        <p:cTn id="74" dur="1000" fill="hold"/>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8" grpId="0" animBg="1"/>
      <p:bldP spid="28" grpId="1" animBg="1"/>
      <p:bldP spid="29" grpId="0" animBg="1"/>
      <p:bldP spid="2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Five Tribes</a:t>
            </a:r>
            <a:endParaRPr lang="en-US" sz="4800" b="1" dirty="0">
              <a:solidFill>
                <a:srgbClr val="00B050"/>
              </a:solidFill>
              <a:effectLst>
                <a:outerShdw dist="50800" dir="5400000" algn="ctr" rotWithShape="0">
                  <a:schemeClr val="tx1"/>
                </a:outerShdw>
              </a:effectLst>
              <a:latin typeface="Tempus Sans ITC" pitchFamily="82" charset="0"/>
            </a:endParaRPr>
          </a:p>
        </p:txBody>
      </p:sp>
      <p:pic>
        <p:nvPicPr>
          <p:cNvPr id="21" name="Picture 2" descr="File:United States 1854-1858.png"/>
          <p:cNvPicPr>
            <a:picLocks noChangeAspect="1" noChangeArrowheads="1"/>
          </p:cNvPicPr>
          <p:nvPr/>
        </p:nvPicPr>
        <p:blipFill>
          <a:blip r:embed="rId3" cstate="print"/>
          <a:srcRect/>
          <a:stretch>
            <a:fillRect/>
          </a:stretch>
        </p:blipFill>
        <p:spPr bwMode="auto">
          <a:xfrm>
            <a:off x="0" y="662940"/>
            <a:ext cx="9144000" cy="6195060"/>
          </a:xfrm>
          <a:prstGeom prst="rect">
            <a:avLst/>
          </a:prstGeom>
          <a:noFill/>
        </p:spPr>
      </p:pic>
      <p:grpSp>
        <p:nvGrpSpPr>
          <p:cNvPr id="2" name="Group 15"/>
          <p:cNvGrpSpPr/>
          <p:nvPr/>
        </p:nvGrpSpPr>
        <p:grpSpPr>
          <a:xfrm>
            <a:off x="0" y="762000"/>
            <a:ext cx="9756370" cy="6181897"/>
            <a:chOff x="0" y="803565"/>
            <a:chExt cx="9756370" cy="6181897"/>
          </a:xfrm>
        </p:grpSpPr>
        <p:grpSp>
          <p:nvGrpSpPr>
            <p:cNvPr id="3" name="Group 34"/>
            <p:cNvGrpSpPr/>
            <p:nvPr/>
          </p:nvGrpSpPr>
          <p:grpSpPr>
            <a:xfrm>
              <a:off x="0" y="803565"/>
              <a:ext cx="9756370" cy="6181897"/>
              <a:chOff x="0" y="803565"/>
              <a:chExt cx="9756370" cy="6181897"/>
            </a:xfrm>
          </p:grpSpPr>
          <p:grpSp>
            <p:nvGrpSpPr>
              <p:cNvPr id="6" name="Group 33"/>
              <p:cNvGrpSpPr/>
              <p:nvPr/>
            </p:nvGrpSpPr>
            <p:grpSpPr>
              <a:xfrm>
                <a:off x="3391593" y="803565"/>
                <a:ext cx="6364777" cy="6181897"/>
                <a:chOff x="3391593" y="803565"/>
                <a:chExt cx="6364777" cy="6181897"/>
              </a:xfrm>
            </p:grpSpPr>
            <p:sp>
              <p:nvSpPr>
                <p:cNvPr id="10" name="Freeform 9"/>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3440084" y="803565"/>
                  <a:ext cx="5688676" cy="1227511"/>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288473 w 5547360"/>
                    <a:gd name="connsiteY11" fmla="*/ 665017 h 1330035"/>
                    <a:gd name="connsiteX12" fmla="*/ 1388225 w 5547360"/>
                    <a:gd name="connsiteY12" fmla="*/ 665017 h 1330035"/>
                    <a:gd name="connsiteX13" fmla="*/ 1687483 w 5547360"/>
                    <a:gd name="connsiteY13" fmla="*/ 731519 h 1330035"/>
                    <a:gd name="connsiteX14" fmla="*/ 1986742 w 5547360"/>
                    <a:gd name="connsiteY14" fmla="*/ 731519 h 1330035"/>
                    <a:gd name="connsiteX15" fmla="*/ 2136371 w 5547360"/>
                    <a:gd name="connsiteY15" fmla="*/ 731519 h 1330035"/>
                    <a:gd name="connsiteX16" fmla="*/ 2202873 w 5547360"/>
                    <a:gd name="connsiteY16" fmla="*/ 847897 h 1330035"/>
                    <a:gd name="connsiteX17" fmla="*/ 2851265 w 5547360"/>
                    <a:gd name="connsiteY17" fmla="*/ 864523 h 1330035"/>
                    <a:gd name="connsiteX18" fmla="*/ 3682538 w 5547360"/>
                    <a:gd name="connsiteY18" fmla="*/ 864523 h 1330035"/>
                    <a:gd name="connsiteX19" fmla="*/ 3948545 w 5547360"/>
                    <a:gd name="connsiteY19" fmla="*/ 1180406 h 1330035"/>
                    <a:gd name="connsiteX20" fmla="*/ 4197927 w 5547360"/>
                    <a:gd name="connsiteY20" fmla="*/ 1147155 h 1330035"/>
                    <a:gd name="connsiteX21" fmla="*/ 4530436 w 5547360"/>
                    <a:gd name="connsiteY21" fmla="*/ 1113904 h 1330035"/>
                    <a:gd name="connsiteX22" fmla="*/ 4746567 w 5547360"/>
                    <a:gd name="connsiteY22" fmla="*/ 1113904 h 1330035"/>
                    <a:gd name="connsiteX23" fmla="*/ 4813069 w 5547360"/>
                    <a:gd name="connsiteY23" fmla="*/ 897773 h 1330035"/>
                    <a:gd name="connsiteX24" fmla="*/ 4813069 w 5547360"/>
                    <a:gd name="connsiteY24" fmla="*/ 681643 h 1330035"/>
                    <a:gd name="connsiteX25" fmla="*/ 4946073 w 5547360"/>
                    <a:gd name="connsiteY25" fmla="*/ 465512 h 1330035"/>
                    <a:gd name="connsiteX26" fmla="*/ 5062451 w 5547360"/>
                    <a:gd name="connsiteY26" fmla="*/ 382384 h 1330035"/>
                    <a:gd name="connsiteX27" fmla="*/ 5145578 w 5547360"/>
                    <a:gd name="connsiteY27" fmla="*/ 266006 h 1330035"/>
                    <a:gd name="connsiteX28" fmla="*/ 5178829 w 5547360"/>
                    <a:gd name="connsiteY28" fmla="*/ 133003 h 1330035"/>
                    <a:gd name="connsiteX29" fmla="*/ 5178829 w 5547360"/>
                    <a:gd name="connsiteY29" fmla="*/ 49875 h 1330035"/>
                    <a:gd name="connsiteX30" fmla="*/ 2320635 w 5547360"/>
                    <a:gd name="connsiteY30" fmla="*/ 0 h 1330035"/>
                    <a:gd name="connsiteX31" fmla="*/ 0 w 5547360"/>
                    <a:gd name="connsiteY31"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1055716 w 5547360"/>
                    <a:gd name="connsiteY5" fmla="*/ 1064028 h 1330035"/>
                    <a:gd name="connsiteX6" fmla="*/ 1122218 w 5547360"/>
                    <a:gd name="connsiteY6" fmla="*/ 1296784 h 1330035"/>
                    <a:gd name="connsiteX7" fmla="*/ 1221971 w 5547360"/>
                    <a:gd name="connsiteY7" fmla="*/ 1263533 h 1330035"/>
                    <a:gd name="connsiteX8" fmla="*/ 1271847 w 5547360"/>
                    <a:gd name="connsiteY8" fmla="*/ 1113904 h 1330035"/>
                    <a:gd name="connsiteX9" fmla="*/ 1338349 w 5547360"/>
                    <a:gd name="connsiteY9" fmla="*/ 1030777 h 1330035"/>
                    <a:gd name="connsiteX10" fmla="*/ 1288473 w 5547360"/>
                    <a:gd name="connsiteY10" fmla="*/ 665017 h 1330035"/>
                    <a:gd name="connsiteX11" fmla="*/ 1388225 w 5547360"/>
                    <a:gd name="connsiteY11" fmla="*/ 665017 h 1330035"/>
                    <a:gd name="connsiteX12" fmla="*/ 1687483 w 5547360"/>
                    <a:gd name="connsiteY12" fmla="*/ 731519 h 1330035"/>
                    <a:gd name="connsiteX13" fmla="*/ 1986742 w 5547360"/>
                    <a:gd name="connsiteY13" fmla="*/ 731519 h 1330035"/>
                    <a:gd name="connsiteX14" fmla="*/ 2136371 w 5547360"/>
                    <a:gd name="connsiteY14" fmla="*/ 731519 h 1330035"/>
                    <a:gd name="connsiteX15" fmla="*/ 2202873 w 5547360"/>
                    <a:gd name="connsiteY15" fmla="*/ 847897 h 1330035"/>
                    <a:gd name="connsiteX16" fmla="*/ 2851265 w 5547360"/>
                    <a:gd name="connsiteY16" fmla="*/ 864523 h 1330035"/>
                    <a:gd name="connsiteX17" fmla="*/ 3682538 w 5547360"/>
                    <a:gd name="connsiteY17" fmla="*/ 864523 h 1330035"/>
                    <a:gd name="connsiteX18" fmla="*/ 3948545 w 5547360"/>
                    <a:gd name="connsiteY18" fmla="*/ 1180406 h 1330035"/>
                    <a:gd name="connsiteX19" fmla="*/ 4197927 w 5547360"/>
                    <a:gd name="connsiteY19" fmla="*/ 1147155 h 1330035"/>
                    <a:gd name="connsiteX20" fmla="*/ 4530436 w 5547360"/>
                    <a:gd name="connsiteY20" fmla="*/ 1113904 h 1330035"/>
                    <a:gd name="connsiteX21" fmla="*/ 4746567 w 5547360"/>
                    <a:gd name="connsiteY21" fmla="*/ 1113904 h 1330035"/>
                    <a:gd name="connsiteX22" fmla="*/ 4813069 w 5547360"/>
                    <a:gd name="connsiteY22" fmla="*/ 897773 h 1330035"/>
                    <a:gd name="connsiteX23" fmla="*/ 4813069 w 5547360"/>
                    <a:gd name="connsiteY23" fmla="*/ 681643 h 1330035"/>
                    <a:gd name="connsiteX24" fmla="*/ 4946073 w 5547360"/>
                    <a:gd name="connsiteY24" fmla="*/ 465512 h 1330035"/>
                    <a:gd name="connsiteX25" fmla="*/ 5062451 w 5547360"/>
                    <a:gd name="connsiteY25" fmla="*/ 382384 h 1330035"/>
                    <a:gd name="connsiteX26" fmla="*/ 5145578 w 5547360"/>
                    <a:gd name="connsiteY26" fmla="*/ 266006 h 1330035"/>
                    <a:gd name="connsiteX27" fmla="*/ 5178829 w 5547360"/>
                    <a:gd name="connsiteY27" fmla="*/ 133003 h 1330035"/>
                    <a:gd name="connsiteX28" fmla="*/ 5178829 w 5547360"/>
                    <a:gd name="connsiteY28" fmla="*/ 49875 h 1330035"/>
                    <a:gd name="connsiteX29" fmla="*/ 2320635 w 5547360"/>
                    <a:gd name="connsiteY29" fmla="*/ 0 h 1330035"/>
                    <a:gd name="connsiteX30" fmla="*/ 0 w 5547360"/>
                    <a:gd name="connsiteY30" fmla="*/ 224443 h 1330035"/>
                    <a:gd name="connsiteX0" fmla="*/ 0 w 5547360"/>
                    <a:gd name="connsiteY0" fmla="*/ 224443 h 1360515"/>
                    <a:gd name="connsiteX1" fmla="*/ 606829 w 5547360"/>
                    <a:gd name="connsiteY1" fmla="*/ 781395 h 1360515"/>
                    <a:gd name="connsiteX2" fmla="*/ 723207 w 5547360"/>
                    <a:gd name="connsiteY2" fmla="*/ 847897 h 1360515"/>
                    <a:gd name="connsiteX3" fmla="*/ 739833 w 5547360"/>
                    <a:gd name="connsiteY3" fmla="*/ 864523 h 1360515"/>
                    <a:gd name="connsiteX4" fmla="*/ 889462 w 5547360"/>
                    <a:gd name="connsiteY4" fmla="*/ 881148 h 1360515"/>
                    <a:gd name="connsiteX5" fmla="*/ 1122218 w 5547360"/>
                    <a:gd name="connsiteY5" fmla="*/ 1296784 h 1360515"/>
                    <a:gd name="connsiteX6" fmla="*/ 1221971 w 5547360"/>
                    <a:gd name="connsiteY6" fmla="*/ 1263533 h 1360515"/>
                    <a:gd name="connsiteX7" fmla="*/ 1271847 w 5547360"/>
                    <a:gd name="connsiteY7" fmla="*/ 1113904 h 1360515"/>
                    <a:gd name="connsiteX8" fmla="*/ 1338349 w 5547360"/>
                    <a:gd name="connsiteY8" fmla="*/ 1030777 h 1360515"/>
                    <a:gd name="connsiteX9" fmla="*/ 1288473 w 5547360"/>
                    <a:gd name="connsiteY9" fmla="*/ 665017 h 1360515"/>
                    <a:gd name="connsiteX10" fmla="*/ 1388225 w 5547360"/>
                    <a:gd name="connsiteY10" fmla="*/ 665017 h 1360515"/>
                    <a:gd name="connsiteX11" fmla="*/ 1687483 w 5547360"/>
                    <a:gd name="connsiteY11" fmla="*/ 731519 h 1360515"/>
                    <a:gd name="connsiteX12" fmla="*/ 1986742 w 5547360"/>
                    <a:gd name="connsiteY12" fmla="*/ 731519 h 1360515"/>
                    <a:gd name="connsiteX13" fmla="*/ 2136371 w 5547360"/>
                    <a:gd name="connsiteY13" fmla="*/ 731519 h 1360515"/>
                    <a:gd name="connsiteX14" fmla="*/ 2202873 w 5547360"/>
                    <a:gd name="connsiteY14" fmla="*/ 847897 h 1360515"/>
                    <a:gd name="connsiteX15" fmla="*/ 2851265 w 5547360"/>
                    <a:gd name="connsiteY15" fmla="*/ 864523 h 1360515"/>
                    <a:gd name="connsiteX16" fmla="*/ 3682538 w 5547360"/>
                    <a:gd name="connsiteY16" fmla="*/ 864523 h 1360515"/>
                    <a:gd name="connsiteX17" fmla="*/ 3948545 w 5547360"/>
                    <a:gd name="connsiteY17" fmla="*/ 1180406 h 1360515"/>
                    <a:gd name="connsiteX18" fmla="*/ 4197927 w 5547360"/>
                    <a:gd name="connsiteY18" fmla="*/ 1147155 h 1360515"/>
                    <a:gd name="connsiteX19" fmla="*/ 4530436 w 5547360"/>
                    <a:gd name="connsiteY19" fmla="*/ 1113904 h 1360515"/>
                    <a:gd name="connsiteX20" fmla="*/ 4746567 w 5547360"/>
                    <a:gd name="connsiteY20" fmla="*/ 1113904 h 1360515"/>
                    <a:gd name="connsiteX21" fmla="*/ 4813069 w 5547360"/>
                    <a:gd name="connsiteY21" fmla="*/ 897773 h 1360515"/>
                    <a:gd name="connsiteX22" fmla="*/ 4813069 w 5547360"/>
                    <a:gd name="connsiteY22" fmla="*/ 681643 h 1360515"/>
                    <a:gd name="connsiteX23" fmla="*/ 4946073 w 5547360"/>
                    <a:gd name="connsiteY23" fmla="*/ 465512 h 1360515"/>
                    <a:gd name="connsiteX24" fmla="*/ 5062451 w 5547360"/>
                    <a:gd name="connsiteY24" fmla="*/ 382384 h 1360515"/>
                    <a:gd name="connsiteX25" fmla="*/ 5145578 w 5547360"/>
                    <a:gd name="connsiteY25" fmla="*/ 266006 h 1360515"/>
                    <a:gd name="connsiteX26" fmla="*/ 5178829 w 5547360"/>
                    <a:gd name="connsiteY26" fmla="*/ 133003 h 1360515"/>
                    <a:gd name="connsiteX27" fmla="*/ 5178829 w 5547360"/>
                    <a:gd name="connsiteY27" fmla="*/ 49875 h 1360515"/>
                    <a:gd name="connsiteX28" fmla="*/ 2320635 w 5547360"/>
                    <a:gd name="connsiteY28" fmla="*/ 0 h 1360515"/>
                    <a:gd name="connsiteX29" fmla="*/ 0 w 5547360"/>
                    <a:gd name="connsiteY29" fmla="*/ 224443 h 1360515"/>
                    <a:gd name="connsiteX0" fmla="*/ 0 w 5547360"/>
                    <a:gd name="connsiteY0" fmla="*/ 224443 h 1360515"/>
                    <a:gd name="connsiteX1" fmla="*/ 606829 w 5547360"/>
                    <a:gd name="connsiteY1" fmla="*/ 781395 h 1360515"/>
                    <a:gd name="connsiteX2" fmla="*/ 723207 w 5547360"/>
                    <a:gd name="connsiteY2" fmla="*/ 847897 h 1360515"/>
                    <a:gd name="connsiteX3" fmla="*/ 739833 w 5547360"/>
                    <a:gd name="connsiteY3" fmla="*/ 864523 h 1360515"/>
                    <a:gd name="connsiteX4" fmla="*/ 889462 w 5547360"/>
                    <a:gd name="connsiteY4" fmla="*/ 881148 h 1360515"/>
                    <a:gd name="connsiteX5" fmla="*/ 1122218 w 5547360"/>
                    <a:gd name="connsiteY5" fmla="*/ 1296784 h 1360515"/>
                    <a:gd name="connsiteX6" fmla="*/ 1221971 w 5547360"/>
                    <a:gd name="connsiteY6" fmla="*/ 1263533 h 1360515"/>
                    <a:gd name="connsiteX7" fmla="*/ 1271847 w 5547360"/>
                    <a:gd name="connsiteY7" fmla="*/ 1113904 h 1360515"/>
                    <a:gd name="connsiteX8" fmla="*/ 1338349 w 5547360"/>
                    <a:gd name="connsiteY8" fmla="*/ 1030777 h 1360515"/>
                    <a:gd name="connsiteX9" fmla="*/ 1339735 w 5547360"/>
                    <a:gd name="connsiteY9" fmla="*/ 788324 h 1360515"/>
                    <a:gd name="connsiteX10" fmla="*/ 1288473 w 5547360"/>
                    <a:gd name="connsiteY10" fmla="*/ 665017 h 1360515"/>
                    <a:gd name="connsiteX11" fmla="*/ 1388225 w 5547360"/>
                    <a:gd name="connsiteY11" fmla="*/ 665017 h 1360515"/>
                    <a:gd name="connsiteX12" fmla="*/ 1687483 w 5547360"/>
                    <a:gd name="connsiteY12" fmla="*/ 731519 h 1360515"/>
                    <a:gd name="connsiteX13" fmla="*/ 1986742 w 5547360"/>
                    <a:gd name="connsiteY13" fmla="*/ 731519 h 1360515"/>
                    <a:gd name="connsiteX14" fmla="*/ 2136371 w 5547360"/>
                    <a:gd name="connsiteY14" fmla="*/ 731519 h 1360515"/>
                    <a:gd name="connsiteX15" fmla="*/ 2202873 w 5547360"/>
                    <a:gd name="connsiteY15" fmla="*/ 847897 h 1360515"/>
                    <a:gd name="connsiteX16" fmla="*/ 2851265 w 5547360"/>
                    <a:gd name="connsiteY16" fmla="*/ 864523 h 1360515"/>
                    <a:gd name="connsiteX17" fmla="*/ 3682538 w 5547360"/>
                    <a:gd name="connsiteY17" fmla="*/ 864523 h 1360515"/>
                    <a:gd name="connsiteX18" fmla="*/ 3948545 w 5547360"/>
                    <a:gd name="connsiteY18" fmla="*/ 1180406 h 1360515"/>
                    <a:gd name="connsiteX19" fmla="*/ 4197927 w 5547360"/>
                    <a:gd name="connsiteY19" fmla="*/ 1147155 h 1360515"/>
                    <a:gd name="connsiteX20" fmla="*/ 4530436 w 5547360"/>
                    <a:gd name="connsiteY20" fmla="*/ 1113904 h 1360515"/>
                    <a:gd name="connsiteX21" fmla="*/ 4746567 w 5547360"/>
                    <a:gd name="connsiteY21" fmla="*/ 1113904 h 1360515"/>
                    <a:gd name="connsiteX22" fmla="*/ 4813069 w 5547360"/>
                    <a:gd name="connsiteY22" fmla="*/ 897773 h 1360515"/>
                    <a:gd name="connsiteX23" fmla="*/ 4813069 w 5547360"/>
                    <a:gd name="connsiteY23" fmla="*/ 681643 h 1360515"/>
                    <a:gd name="connsiteX24" fmla="*/ 4946073 w 5547360"/>
                    <a:gd name="connsiteY24" fmla="*/ 465512 h 1360515"/>
                    <a:gd name="connsiteX25" fmla="*/ 5062451 w 5547360"/>
                    <a:gd name="connsiteY25" fmla="*/ 382384 h 1360515"/>
                    <a:gd name="connsiteX26" fmla="*/ 5145578 w 5547360"/>
                    <a:gd name="connsiteY26" fmla="*/ 266006 h 1360515"/>
                    <a:gd name="connsiteX27" fmla="*/ 5178829 w 5547360"/>
                    <a:gd name="connsiteY27" fmla="*/ 133003 h 1360515"/>
                    <a:gd name="connsiteX28" fmla="*/ 5178829 w 5547360"/>
                    <a:gd name="connsiteY28" fmla="*/ 49875 h 1360515"/>
                    <a:gd name="connsiteX29" fmla="*/ 2320635 w 5547360"/>
                    <a:gd name="connsiteY29" fmla="*/ 0 h 1360515"/>
                    <a:gd name="connsiteX30" fmla="*/ 0 w 5547360"/>
                    <a:gd name="connsiteY30" fmla="*/ 224443 h 1360515"/>
                    <a:gd name="connsiteX0" fmla="*/ 0 w 5547360"/>
                    <a:gd name="connsiteY0" fmla="*/ 224443 h 1360515"/>
                    <a:gd name="connsiteX1" fmla="*/ 606829 w 5547360"/>
                    <a:gd name="connsiteY1" fmla="*/ 781395 h 1360515"/>
                    <a:gd name="connsiteX2" fmla="*/ 723207 w 5547360"/>
                    <a:gd name="connsiteY2" fmla="*/ 847897 h 1360515"/>
                    <a:gd name="connsiteX3" fmla="*/ 739833 w 5547360"/>
                    <a:gd name="connsiteY3" fmla="*/ 864523 h 1360515"/>
                    <a:gd name="connsiteX4" fmla="*/ 889462 w 5547360"/>
                    <a:gd name="connsiteY4" fmla="*/ 881148 h 1360515"/>
                    <a:gd name="connsiteX5" fmla="*/ 1122218 w 5547360"/>
                    <a:gd name="connsiteY5" fmla="*/ 1296784 h 1360515"/>
                    <a:gd name="connsiteX6" fmla="*/ 1221971 w 5547360"/>
                    <a:gd name="connsiteY6" fmla="*/ 1263533 h 1360515"/>
                    <a:gd name="connsiteX7" fmla="*/ 1271847 w 5547360"/>
                    <a:gd name="connsiteY7" fmla="*/ 1113904 h 1360515"/>
                    <a:gd name="connsiteX8" fmla="*/ 1339735 w 5547360"/>
                    <a:gd name="connsiteY8" fmla="*/ 788324 h 1360515"/>
                    <a:gd name="connsiteX9" fmla="*/ 1288473 w 5547360"/>
                    <a:gd name="connsiteY9" fmla="*/ 665017 h 1360515"/>
                    <a:gd name="connsiteX10" fmla="*/ 1388225 w 5547360"/>
                    <a:gd name="connsiteY10" fmla="*/ 665017 h 1360515"/>
                    <a:gd name="connsiteX11" fmla="*/ 1687483 w 5547360"/>
                    <a:gd name="connsiteY11" fmla="*/ 731519 h 1360515"/>
                    <a:gd name="connsiteX12" fmla="*/ 1986742 w 5547360"/>
                    <a:gd name="connsiteY12" fmla="*/ 731519 h 1360515"/>
                    <a:gd name="connsiteX13" fmla="*/ 2136371 w 5547360"/>
                    <a:gd name="connsiteY13" fmla="*/ 731519 h 1360515"/>
                    <a:gd name="connsiteX14" fmla="*/ 2202873 w 5547360"/>
                    <a:gd name="connsiteY14" fmla="*/ 847897 h 1360515"/>
                    <a:gd name="connsiteX15" fmla="*/ 2851265 w 5547360"/>
                    <a:gd name="connsiteY15" fmla="*/ 864523 h 1360515"/>
                    <a:gd name="connsiteX16" fmla="*/ 3682538 w 5547360"/>
                    <a:gd name="connsiteY16" fmla="*/ 864523 h 1360515"/>
                    <a:gd name="connsiteX17" fmla="*/ 3948545 w 5547360"/>
                    <a:gd name="connsiteY17" fmla="*/ 1180406 h 1360515"/>
                    <a:gd name="connsiteX18" fmla="*/ 4197927 w 5547360"/>
                    <a:gd name="connsiteY18" fmla="*/ 1147155 h 1360515"/>
                    <a:gd name="connsiteX19" fmla="*/ 4530436 w 5547360"/>
                    <a:gd name="connsiteY19" fmla="*/ 1113904 h 1360515"/>
                    <a:gd name="connsiteX20" fmla="*/ 4746567 w 5547360"/>
                    <a:gd name="connsiteY20" fmla="*/ 1113904 h 1360515"/>
                    <a:gd name="connsiteX21" fmla="*/ 4813069 w 5547360"/>
                    <a:gd name="connsiteY21" fmla="*/ 897773 h 1360515"/>
                    <a:gd name="connsiteX22" fmla="*/ 4813069 w 5547360"/>
                    <a:gd name="connsiteY22" fmla="*/ 681643 h 1360515"/>
                    <a:gd name="connsiteX23" fmla="*/ 4946073 w 5547360"/>
                    <a:gd name="connsiteY23" fmla="*/ 465512 h 1360515"/>
                    <a:gd name="connsiteX24" fmla="*/ 5062451 w 5547360"/>
                    <a:gd name="connsiteY24" fmla="*/ 382384 h 1360515"/>
                    <a:gd name="connsiteX25" fmla="*/ 5145578 w 5547360"/>
                    <a:gd name="connsiteY25" fmla="*/ 266006 h 1360515"/>
                    <a:gd name="connsiteX26" fmla="*/ 5178829 w 5547360"/>
                    <a:gd name="connsiteY26" fmla="*/ 133003 h 1360515"/>
                    <a:gd name="connsiteX27" fmla="*/ 5178829 w 5547360"/>
                    <a:gd name="connsiteY27" fmla="*/ 49875 h 1360515"/>
                    <a:gd name="connsiteX28" fmla="*/ 2320635 w 5547360"/>
                    <a:gd name="connsiteY28" fmla="*/ 0 h 1360515"/>
                    <a:gd name="connsiteX29" fmla="*/ 0 w 5547360"/>
                    <a:gd name="connsiteY29" fmla="*/ 224443 h 1360515"/>
                    <a:gd name="connsiteX0" fmla="*/ 0 w 5547360"/>
                    <a:gd name="connsiteY0" fmla="*/ 224443 h 1360515"/>
                    <a:gd name="connsiteX1" fmla="*/ 606829 w 5547360"/>
                    <a:gd name="connsiteY1" fmla="*/ 781395 h 1360515"/>
                    <a:gd name="connsiteX2" fmla="*/ 723207 w 5547360"/>
                    <a:gd name="connsiteY2" fmla="*/ 847897 h 1360515"/>
                    <a:gd name="connsiteX3" fmla="*/ 739833 w 5547360"/>
                    <a:gd name="connsiteY3" fmla="*/ 864523 h 1360515"/>
                    <a:gd name="connsiteX4" fmla="*/ 889462 w 5547360"/>
                    <a:gd name="connsiteY4" fmla="*/ 881148 h 1360515"/>
                    <a:gd name="connsiteX5" fmla="*/ 1122218 w 5547360"/>
                    <a:gd name="connsiteY5" fmla="*/ 1296784 h 1360515"/>
                    <a:gd name="connsiteX6" fmla="*/ 1221971 w 5547360"/>
                    <a:gd name="connsiteY6" fmla="*/ 1263533 h 1360515"/>
                    <a:gd name="connsiteX7" fmla="*/ 1339735 w 5547360"/>
                    <a:gd name="connsiteY7" fmla="*/ 788324 h 1360515"/>
                    <a:gd name="connsiteX8" fmla="*/ 1288473 w 5547360"/>
                    <a:gd name="connsiteY8" fmla="*/ 665017 h 1360515"/>
                    <a:gd name="connsiteX9" fmla="*/ 1388225 w 5547360"/>
                    <a:gd name="connsiteY9" fmla="*/ 665017 h 1360515"/>
                    <a:gd name="connsiteX10" fmla="*/ 1687483 w 5547360"/>
                    <a:gd name="connsiteY10" fmla="*/ 731519 h 1360515"/>
                    <a:gd name="connsiteX11" fmla="*/ 1986742 w 5547360"/>
                    <a:gd name="connsiteY11" fmla="*/ 731519 h 1360515"/>
                    <a:gd name="connsiteX12" fmla="*/ 2136371 w 5547360"/>
                    <a:gd name="connsiteY12" fmla="*/ 731519 h 1360515"/>
                    <a:gd name="connsiteX13" fmla="*/ 2202873 w 5547360"/>
                    <a:gd name="connsiteY13" fmla="*/ 847897 h 1360515"/>
                    <a:gd name="connsiteX14" fmla="*/ 2851265 w 5547360"/>
                    <a:gd name="connsiteY14" fmla="*/ 864523 h 1360515"/>
                    <a:gd name="connsiteX15" fmla="*/ 3682538 w 5547360"/>
                    <a:gd name="connsiteY15" fmla="*/ 864523 h 1360515"/>
                    <a:gd name="connsiteX16" fmla="*/ 3948545 w 5547360"/>
                    <a:gd name="connsiteY16" fmla="*/ 1180406 h 1360515"/>
                    <a:gd name="connsiteX17" fmla="*/ 4197927 w 5547360"/>
                    <a:gd name="connsiteY17" fmla="*/ 1147155 h 1360515"/>
                    <a:gd name="connsiteX18" fmla="*/ 4530436 w 5547360"/>
                    <a:gd name="connsiteY18" fmla="*/ 1113904 h 1360515"/>
                    <a:gd name="connsiteX19" fmla="*/ 4746567 w 5547360"/>
                    <a:gd name="connsiteY19" fmla="*/ 1113904 h 1360515"/>
                    <a:gd name="connsiteX20" fmla="*/ 4813069 w 5547360"/>
                    <a:gd name="connsiteY20" fmla="*/ 897773 h 1360515"/>
                    <a:gd name="connsiteX21" fmla="*/ 4813069 w 5547360"/>
                    <a:gd name="connsiteY21" fmla="*/ 681643 h 1360515"/>
                    <a:gd name="connsiteX22" fmla="*/ 4946073 w 5547360"/>
                    <a:gd name="connsiteY22" fmla="*/ 465512 h 1360515"/>
                    <a:gd name="connsiteX23" fmla="*/ 5062451 w 5547360"/>
                    <a:gd name="connsiteY23" fmla="*/ 382384 h 1360515"/>
                    <a:gd name="connsiteX24" fmla="*/ 5145578 w 5547360"/>
                    <a:gd name="connsiteY24" fmla="*/ 266006 h 1360515"/>
                    <a:gd name="connsiteX25" fmla="*/ 5178829 w 5547360"/>
                    <a:gd name="connsiteY25" fmla="*/ 133003 h 1360515"/>
                    <a:gd name="connsiteX26" fmla="*/ 5178829 w 5547360"/>
                    <a:gd name="connsiteY26" fmla="*/ 49875 h 1360515"/>
                    <a:gd name="connsiteX27" fmla="*/ 2320635 w 5547360"/>
                    <a:gd name="connsiteY27" fmla="*/ 0 h 1360515"/>
                    <a:gd name="connsiteX28" fmla="*/ 0 w 5547360"/>
                    <a:gd name="connsiteY28" fmla="*/ 224443 h 1360515"/>
                    <a:gd name="connsiteX0" fmla="*/ 0 w 5547360"/>
                    <a:gd name="connsiteY0" fmla="*/ 224443 h 1312255"/>
                    <a:gd name="connsiteX1" fmla="*/ 606829 w 5547360"/>
                    <a:gd name="connsiteY1" fmla="*/ 781395 h 1312255"/>
                    <a:gd name="connsiteX2" fmla="*/ 723207 w 5547360"/>
                    <a:gd name="connsiteY2" fmla="*/ 847897 h 1312255"/>
                    <a:gd name="connsiteX3" fmla="*/ 739833 w 5547360"/>
                    <a:gd name="connsiteY3" fmla="*/ 864523 h 1312255"/>
                    <a:gd name="connsiteX4" fmla="*/ 889462 w 5547360"/>
                    <a:gd name="connsiteY4" fmla="*/ 881148 h 1312255"/>
                    <a:gd name="connsiteX5" fmla="*/ 1122218 w 5547360"/>
                    <a:gd name="connsiteY5" fmla="*/ 1296784 h 1312255"/>
                    <a:gd name="connsiteX6" fmla="*/ 1339735 w 5547360"/>
                    <a:gd name="connsiteY6" fmla="*/ 788324 h 1312255"/>
                    <a:gd name="connsiteX7" fmla="*/ 1288473 w 5547360"/>
                    <a:gd name="connsiteY7" fmla="*/ 665017 h 1312255"/>
                    <a:gd name="connsiteX8" fmla="*/ 1388225 w 5547360"/>
                    <a:gd name="connsiteY8" fmla="*/ 665017 h 1312255"/>
                    <a:gd name="connsiteX9" fmla="*/ 1687483 w 5547360"/>
                    <a:gd name="connsiteY9" fmla="*/ 731519 h 1312255"/>
                    <a:gd name="connsiteX10" fmla="*/ 1986742 w 5547360"/>
                    <a:gd name="connsiteY10" fmla="*/ 731519 h 1312255"/>
                    <a:gd name="connsiteX11" fmla="*/ 2136371 w 5547360"/>
                    <a:gd name="connsiteY11" fmla="*/ 731519 h 1312255"/>
                    <a:gd name="connsiteX12" fmla="*/ 2202873 w 5547360"/>
                    <a:gd name="connsiteY12" fmla="*/ 847897 h 1312255"/>
                    <a:gd name="connsiteX13" fmla="*/ 2851265 w 5547360"/>
                    <a:gd name="connsiteY13" fmla="*/ 864523 h 1312255"/>
                    <a:gd name="connsiteX14" fmla="*/ 3682538 w 5547360"/>
                    <a:gd name="connsiteY14" fmla="*/ 864523 h 1312255"/>
                    <a:gd name="connsiteX15" fmla="*/ 3948545 w 5547360"/>
                    <a:gd name="connsiteY15" fmla="*/ 1180406 h 1312255"/>
                    <a:gd name="connsiteX16" fmla="*/ 4197927 w 5547360"/>
                    <a:gd name="connsiteY16" fmla="*/ 1147155 h 1312255"/>
                    <a:gd name="connsiteX17" fmla="*/ 4530436 w 5547360"/>
                    <a:gd name="connsiteY17" fmla="*/ 1113904 h 1312255"/>
                    <a:gd name="connsiteX18" fmla="*/ 4746567 w 5547360"/>
                    <a:gd name="connsiteY18" fmla="*/ 1113904 h 1312255"/>
                    <a:gd name="connsiteX19" fmla="*/ 4813069 w 5547360"/>
                    <a:gd name="connsiteY19" fmla="*/ 897773 h 1312255"/>
                    <a:gd name="connsiteX20" fmla="*/ 4813069 w 5547360"/>
                    <a:gd name="connsiteY20" fmla="*/ 681643 h 1312255"/>
                    <a:gd name="connsiteX21" fmla="*/ 4946073 w 5547360"/>
                    <a:gd name="connsiteY21" fmla="*/ 465512 h 1312255"/>
                    <a:gd name="connsiteX22" fmla="*/ 5062451 w 5547360"/>
                    <a:gd name="connsiteY22" fmla="*/ 382384 h 1312255"/>
                    <a:gd name="connsiteX23" fmla="*/ 5145578 w 5547360"/>
                    <a:gd name="connsiteY23" fmla="*/ 266006 h 1312255"/>
                    <a:gd name="connsiteX24" fmla="*/ 5178829 w 5547360"/>
                    <a:gd name="connsiteY24" fmla="*/ 133003 h 1312255"/>
                    <a:gd name="connsiteX25" fmla="*/ 5178829 w 5547360"/>
                    <a:gd name="connsiteY25" fmla="*/ 49875 h 1312255"/>
                    <a:gd name="connsiteX26" fmla="*/ 2320635 w 5547360"/>
                    <a:gd name="connsiteY26" fmla="*/ 0 h 1312255"/>
                    <a:gd name="connsiteX27" fmla="*/ 0 w 5547360"/>
                    <a:gd name="connsiteY27" fmla="*/ 224443 h 1312255"/>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1339735 w 5547360"/>
                    <a:gd name="connsiteY5" fmla="*/ 788324 h 1227511"/>
                    <a:gd name="connsiteX6" fmla="*/ 1288473 w 5547360"/>
                    <a:gd name="connsiteY6" fmla="*/ 665017 h 1227511"/>
                    <a:gd name="connsiteX7" fmla="*/ 1388225 w 5547360"/>
                    <a:gd name="connsiteY7" fmla="*/ 665017 h 1227511"/>
                    <a:gd name="connsiteX8" fmla="*/ 1687483 w 5547360"/>
                    <a:gd name="connsiteY8" fmla="*/ 731519 h 1227511"/>
                    <a:gd name="connsiteX9" fmla="*/ 1986742 w 5547360"/>
                    <a:gd name="connsiteY9" fmla="*/ 731519 h 1227511"/>
                    <a:gd name="connsiteX10" fmla="*/ 2136371 w 5547360"/>
                    <a:gd name="connsiteY10" fmla="*/ 731519 h 1227511"/>
                    <a:gd name="connsiteX11" fmla="*/ 2202873 w 5547360"/>
                    <a:gd name="connsiteY11" fmla="*/ 847897 h 1227511"/>
                    <a:gd name="connsiteX12" fmla="*/ 2851265 w 5547360"/>
                    <a:gd name="connsiteY12" fmla="*/ 864523 h 1227511"/>
                    <a:gd name="connsiteX13" fmla="*/ 3682538 w 5547360"/>
                    <a:gd name="connsiteY13" fmla="*/ 864523 h 1227511"/>
                    <a:gd name="connsiteX14" fmla="*/ 3948545 w 5547360"/>
                    <a:gd name="connsiteY14" fmla="*/ 1180406 h 1227511"/>
                    <a:gd name="connsiteX15" fmla="*/ 4197927 w 5547360"/>
                    <a:gd name="connsiteY15" fmla="*/ 1147155 h 1227511"/>
                    <a:gd name="connsiteX16" fmla="*/ 4530436 w 5547360"/>
                    <a:gd name="connsiteY16" fmla="*/ 1113904 h 1227511"/>
                    <a:gd name="connsiteX17" fmla="*/ 4746567 w 5547360"/>
                    <a:gd name="connsiteY17" fmla="*/ 1113904 h 1227511"/>
                    <a:gd name="connsiteX18" fmla="*/ 4813069 w 5547360"/>
                    <a:gd name="connsiteY18" fmla="*/ 897773 h 1227511"/>
                    <a:gd name="connsiteX19" fmla="*/ 4813069 w 5547360"/>
                    <a:gd name="connsiteY19" fmla="*/ 681643 h 1227511"/>
                    <a:gd name="connsiteX20" fmla="*/ 4946073 w 5547360"/>
                    <a:gd name="connsiteY20" fmla="*/ 465512 h 1227511"/>
                    <a:gd name="connsiteX21" fmla="*/ 5062451 w 5547360"/>
                    <a:gd name="connsiteY21" fmla="*/ 382384 h 1227511"/>
                    <a:gd name="connsiteX22" fmla="*/ 5145578 w 5547360"/>
                    <a:gd name="connsiteY22" fmla="*/ 266006 h 1227511"/>
                    <a:gd name="connsiteX23" fmla="*/ 5178829 w 5547360"/>
                    <a:gd name="connsiteY23" fmla="*/ 133003 h 1227511"/>
                    <a:gd name="connsiteX24" fmla="*/ 5178829 w 5547360"/>
                    <a:gd name="connsiteY24" fmla="*/ 49875 h 1227511"/>
                    <a:gd name="connsiteX25" fmla="*/ 2320635 w 5547360"/>
                    <a:gd name="connsiteY25" fmla="*/ 0 h 1227511"/>
                    <a:gd name="connsiteX26" fmla="*/ 0 w 5547360"/>
                    <a:gd name="connsiteY26"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1339735 w 5547360"/>
                    <a:gd name="connsiteY4" fmla="*/ 788324 h 1227511"/>
                    <a:gd name="connsiteX5" fmla="*/ 1288473 w 5547360"/>
                    <a:gd name="connsiteY5" fmla="*/ 665017 h 1227511"/>
                    <a:gd name="connsiteX6" fmla="*/ 1388225 w 5547360"/>
                    <a:gd name="connsiteY6" fmla="*/ 665017 h 1227511"/>
                    <a:gd name="connsiteX7" fmla="*/ 1687483 w 5547360"/>
                    <a:gd name="connsiteY7" fmla="*/ 731519 h 1227511"/>
                    <a:gd name="connsiteX8" fmla="*/ 1986742 w 5547360"/>
                    <a:gd name="connsiteY8" fmla="*/ 731519 h 1227511"/>
                    <a:gd name="connsiteX9" fmla="*/ 2136371 w 5547360"/>
                    <a:gd name="connsiteY9" fmla="*/ 731519 h 1227511"/>
                    <a:gd name="connsiteX10" fmla="*/ 2202873 w 5547360"/>
                    <a:gd name="connsiteY10" fmla="*/ 847897 h 1227511"/>
                    <a:gd name="connsiteX11" fmla="*/ 2851265 w 5547360"/>
                    <a:gd name="connsiteY11" fmla="*/ 864523 h 1227511"/>
                    <a:gd name="connsiteX12" fmla="*/ 3682538 w 5547360"/>
                    <a:gd name="connsiteY12" fmla="*/ 864523 h 1227511"/>
                    <a:gd name="connsiteX13" fmla="*/ 3948545 w 5547360"/>
                    <a:gd name="connsiteY13" fmla="*/ 1180406 h 1227511"/>
                    <a:gd name="connsiteX14" fmla="*/ 4197927 w 5547360"/>
                    <a:gd name="connsiteY14" fmla="*/ 1147155 h 1227511"/>
                    <a:gd name="connsiteX15" fmla="*/ 4530436 w 5547360"/>
                    <a:gd name="connsiteY15" fmla="*/ 1113904 h 1227511"/>
                    <a:gd name="connsiteX16" fmla="*/ 4746567 w 5547360"/>
                    <a:gd name="connsiteY16" fmla="*/ 1113904 h 1227511"/>
                    <a:gd name="connsiteX17" fmla="*/ 4813069 w 5547360"/>
                    <a:gd name="connsiteY17" fmla="*/ 897773 h 1227511"/>
                    <a:gd name="connsiteX18" fmla="*/ 4813069 w 5547360"/>
                    <a:gd name="connsiteY18" fmla="*/ 681643 h 1227511"/>
                    <a:gd name="connsiteX19" fmla="*/ 4946073 w 5547360"/>
                    <a:gd name="connsiteY19" fmla="*/ 465512 h 1227511"/>
                    <a:gd name="connsiteX20" fmla="*/ 5062451 w 5547360"/>
                    <a:gd name="connsiteY20" fmla="*/ 382384 h 1227511"/>
                    <a:gd name="connsiteX21" fmla="*/ 5145578 w 5547360"/>
                    <a:gd name="connsiteY21" fmla="*/ 266006 h 1227511"/>
                    <a:gd name="connsiteX22" fmla="*/ 5178829 w 5547360"/>
                    <a:gd name="connsiteY22" fmla="*/ 133003 h 1227511"/>
                    <a:gd name="connsiteX23" fmla="*/ 5178829 w 5547360"/>
                    <a:gd name="connsiteY23" fmla="*/ 49875 h 1227511"/>
                    <a:gd name="connsiteX24" fmla="*/ 2320635 w 5547360"/>
                    <a:gd name="connsiteY24" fmla="*/ 0 h 1227511"/>
                    <a:gd name="connsiteX25" fmla="*/ 0 w 5547360"/>
                    <a:gd name="connsiteY25"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1339735 w 5547360"/>
                    <a:gd name="connsiteY3" fmla="*/ 788324 h 1227511"/>
                    <a:gd name="connsiteX4" fmla="*/ 1288473 w 5547360"/>
                    <a:gd name="connsiteY4" fmla="*/ 665017 h 1227511"/>
                    <a:gd name="connsiteX5" fmla="*/ 1388225 w 5547360"/>
                    <a:gd name="connsiteY5" fmla="*/ 665017 h 1227511"/>
                    <a:gd name="connsiteX6" fmla="*/ 1687483 w 5547360"/>
                    <a:gd name="connsiteY6" fmla="*/ 731519 h 1227511"/>
                    <a:gd name="connsiteX7" fmla="*/ 1986742 w 5547360"/>
                    <a:gd name="connsiteY7" fmla="*/ 731519 h 1227511"/>
                    <a:gd name="connsiteX8" fmla="*/ 2136371 w 5547360"/>
                    <a:gd name="connsiteY8" fmla="*/ 731519 h 1227511"/>
                    <a:gd name="connsiteX9" fmla="*/ 2202873 w 5547360"/>
                    <a:gd name="connsiteY9" fmla="*/ 847897 h 1227511"/>
                    <a:gd name="connsiteX10" fmla="*/ 2851265 w 5547360"/>
                    <a:gd name="connsiteY10" fmla="*/ 864523 h 1227511"/>
                    <a:gd name="connsiteX11" fmla="*/ 3682538 w 5547360"/>
                    <a:gd name="connsiteY11" fmla="*/ 864523 h 1227511"/>
                    <a:gd name="connsiteX12" fmla="*/ 3948545 w 5547360"/>
                    <a:gd name="connsiteY12" fmla="*/ 1180406 h 1227511"/>
                    <a:gd name="connsiteX13" fmla="*/ 4197927 w 5547360"/>
                    <a:gd name="connsiteY13" fmla="*/ 1147155 h 1227511"/>
                    <a:gd name="connsiteX14" fmla="*/ 4530436 w 5547360"/>
                    <a:gd name="connsiteY14" fmla="*/ 1113904 h 1227511"/>
                    <a:gd name="connsiteX15" fmla="*/ 4746567 w 5547360"/>
                    <a:gd name="connsiteY15" fmla="*/ 1113904 h 1227511"/>
                    <a:gd name="connsiteX16" fmla="*/ 4813069 w 5547360"/>
                    <a:gd name="connsiteY16" fmla="*/ 897773 h 1227511"/>
                    <a:gd name="connsiteX17" fmla="*/ 4813069 w 5547360"/>
                    <a:gd name="connsiteY17" fmla="*/ 681643 h 1227511"/>
                    <a:gd name="connsiteX18" fmla="*/ 4946073 w 5547360"/>
                    <a:gd name="connsiteY18" fmla="*/ 465512 h 1227511"/>
                    <a:gd name="connsiteX19" fmla="*/ 5062451 w 5547360"/>
                    <a:gd name="connsiteY19" fmla="*/ 382384 h 1227511"/>
                    <a:gd name="connsiteX20" fmla="*/ 5145578 w 5547360"/>
                    <a:gd name="connsiteY20" fmla="*/ 266006 h 1227511"/>
                    <a:gd name="connsiteX21" fmla="*/ 5178829 w 5547360"/>
                    <a:gd name="connsiteY21" fmla="*/ 133003 h 1227511"/>
                    <a:gd name="connsiteX22" fmla="*/ 5178829 w 5547360"/>
                    <a:gd name="connsiteY22" fmla="*/ 49875 h 1227511"/>
                    <a:gd name="connsiteX23" fmla="*/ 2320635 w 5547360"/>
                    <a:gd name="connsiteY23" fmla="*/ 0 h 1227511"/>
                    <a:gd name="connsiteX24" fmla="*/ 0 w 5547360"/>
                    <a:gd name="connsiteY24" fmla="*/ 224443 h 1227511"/>
                    <a:gd name="connsiteX0" fmla="*/ 0 w 5547360"/>
                    <a:gd name="connsiteY0" fmla="*/ 224443 h 1227511"/>
                    <a:gd name="connsiteX1" fmla="*/ 606829 w 5547360"/>
                    <a:gd name="connsiteY1" fmla="*/ 781395 h 1227511"/>
                    <a:gd name="connsiteX2" fmla="*/ 1339735 w 5547360"/>
                    <a:gd name="connsiteY2" fmla="*/ 788324 h 1227511"/>
                    <a:gd name="connsiteX3" fmla="*/ 1288473 w 5547360"/>
                    <a:gd name="connsiteY3" fmla="*/ 665017 h 1227511"/>
                    <a:gd name="connsiteX4" fmla="*/ 1388225 w 5547360"/>
                    <a:gd name="connsiteY4" fmla="*/ 665017 h 1227511"/>
                    <a:gd name="connsiteX5" fmla="*/ 1687483 w 5547360"/>
                    <a:gd name="connsiteY5" fmla="*/ 731519 h 1227511"/>
                    <a:gd name="connsiteX6" fmla="*/ 1986742 w 5547360"/>
                    <a:gd name="connsiteY6" fmla="*/ 731519 h 1227511"/>
                    <a:gd name="connsiteX7" fmla="*/ 2136371 w 5547360"/>
                    <a:gd name="connsiteY7" fmla="*/ 731519 h 1227511"/>
                    <a:gd name="connsiteX8" fmla="*/ 2202873 w 5547360"/>
                    <a:gd name="connsiteY8" fmla="*/ 847897 h 1227511"/>
                    <a:gd name="connsiteX9" fmla="*/ 2851265 w 5547360"/>
                    <a:gd name="connsiteY9" fmla="*/ 864523 h 1227511"/>
                    <a:gd name="connsiteX10" fmla="*/ 3682538 w 5547360"/>
                    <a:gd name="connsiteY10" fmla="*/ 864523 h 1227511"/>
                    <a:gd name="connsiteX11" fmla="*/ 3948545 w 5547360"/>
                    <a:gd name="connsiteY11" fmla="*/ 1180406 h 1227511"/>
                    <a:gd name="connsiteX12" fmla="*/ 4197927 w 5547360"/>
                    <a:gd name="connsiteY12" fmla="*/ 1147155 h 1227511"/>
                    <a:gd name="connsiteX13" fmla="*/ 4530436 w 5547360"/>
                    <a:gd name="connsiteY13" fmla="*/ 1113904 h 1227511"/>
                    <a:gd name="connsiteX14" fmla="*/ 4746567 w 5547360"/>
                    <a:gd name="connsiteY14" fmla="*/ 1113904 h 1227511"/>
                    <a:gd name="connsiteX15" fmla="*/ 4813069 w 5547360"/>
                    <a:gd name="connsiteY15" fmla="*/ 897773 h 1227511"/>
                    <a:gd name="connsiteX16" fmla="*/ 4813069 w 5547360"/>
                    <a:gd name="connsiteY16" fmla="*/ 681643 h 1227511"/>
                    <a:gd name="connsiteX17" fmla="*/ 4946073 w 5547360"/>
                    <a:gd name="connsiteY17" fmla="*/ 465512 h 1227511"/>
                    <a:gd name="connsiteX18" fmla="*/ 5062451 w 5547360"/>
                    <a:gd name="connsiteY18" fmla="*/ 382384 h 1227511"/>
                    <a:gd name="connsiteX19" fmla="*/ 5145578 w 5547360"/>
                    <a:gd name="connsiteY19" fmla="*/ 266006 h 1227511"/>
                    <a:gd name="connsiteX20" fmla="*/ 5178829 w 5547360"/>
                    <a:gd name="connsiteY20" fmla="*/ 133003 h 1227511"/>
                    <a:gd name="connsiteX21" fmla="*/ 5178829 w 5547360"/>
                    <a:gd name="connsiteY21" fmla="*/ 49875 h 1227511"/>
                    <a:gd name="connsiteX22" fmla="*/ 2320635 w 5547360"/>
                    <a:gd name="connsiteY22" fmla="*/ 0 h 1227511"/>
                    <a:gd name="connsiteX23" fmla="*/ 0 w 5547360"/>
                    <a:gd name="connsiteY23" fmla="*/ 224443 h 1227511"/>
                    <a:gd name="connsiteX0" fmla="*/ 0 w 5547360"/>
                    <a:gd name="connsiteY0" fmla="*/ 224443 h 1227511"/>
                    <a:gd name="connsiteX1" fmla="*/ 606829 w 5547360"/>
                    <a:gd name="connsiteY1" fmla="*/ 781395 h 1227511"/>
                    <a:gd name="connsiteX2" fmla="*/ 1288473 w 5547360"/>
                    <a:gd name="connsiteY2" fmla="*/ 665017 h 1227511"/>
                    <a:gd name="connsiteX3" fmla="*/ 1388225 w 5547360"/>
                    <a:gd name="connsiteY3" fmla="*/ 665017 h 1227511"/>
                    <a:gd name="connsiteX4" fmla="*/ 1687483 w 5547360"/>
                    <a:gd name="connsiteY4" fmla="*/ 731519 h 1227511"/>
                    <a:gd name="connsiteX5" fmla="*/ 1986742 w 5547360"/>
                    <a:gd name="connsiteY5" fmla="*/ 731519 h 1227511"/>
                    <a:gd name="connsiteX6" fmla="*/ 2136371 w 5547360"/>
                    <a:gd name="connsiteY6" fmla="*/ 731519 h 1227511"/>
                    <a:gd name="connsiteX7" fmla="*/ 2202873 w 5547360"/>
                    <a:gd name="connsiteY7" fmla="*/ 847897 h 1227511"/>
                    <a:gd name="connsiteX8" fmla="*/ 2851265 w 5547360"/>
                    <a:gd name="connsiteY8" fmla="*/ 864523 h 1227511"/>
                    <a:gd name="connsiteX9" fmla="*/ 3682538 w 5547360"/>
                    <a:gd name="connsiteY9" fmla="*/ 864523 h 1227511"/>
                    <a:gd name="connsiteX10" fmla="*/ 3948545 w 5547360"/>
                    <a:gd name="connsiteY10" fmla="*/ 1180406 h 1227511"/>
                    <a:gd name="connsiteX11" fmla="*/ 4197927 w 5547360"/>
                    <a:gd name="connsiteY11" fmla="*/ 1147155 h 1227511"/>
                    <a:gd name="connsiteX12" fmla="*/ 4530436 w 5547360"/>
                    <a:gd name="connsiteY12" fmla="*/ 1113904 h 1227511"/>
                    <a:gd name="connsiteX13" fmla="*/ 4746567 w 5547360"/>
                    <a:gd name="connsiteY13" fmla="*/ 1113904 h 1227511"/>
                    <a:gd name="connsiteX14" fmla="*/ 4813069 w 5547360"/>
                    <a:gd name="connsiteY14" fmla="*/ 897773 h 1227511"/>
                    <a:gd name="connsiteX15" fmla="*/ 4813069 w 5547360"/>
                    <a:gd name="connsiteY15" fmla="*/ 681643 h 1227511"/>
                    <a:gd name="connsiteX16" fmla="*/ 4946073 w 5547360"/>
                    <a:gd name="connsiteY16" fmla="*/ 4655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 name="connsiteX0" fmla="*/ 0 w 5547360"/>
                    <a:gd name="connsiteY0" fmla="*/ 224443 h 1227511"/>
                    <a:gd name="connsiteX1" fmla="*/ 302029 w 5547360"/>
                    <a:gd name="connsiteY1" fmla="*/ 552795 h 1227511"/>
                    <a:gd name="connsiteX2" fmla="*/ 1288473 w 5547360"/>
                    <a:gd name="connsiteY2" fmla="*/ 665017 h 1227511"/>
                    <a:gd name="connsiteX3" fmla="*/ 1388225 w 5547360"/>
                    <a:gd name="connsiteY3" fmla="*/ 665017 h 1227511"/>
                    <a:gd name="connsiteX4" fmla="*/ 1687483 w 5547360"/>
                    <a:gd name="connsiteY4" fmla="*/ 731519 h 1227511"/>
                    <a:gd name="connsiteX5" fmla="*/ 1986742 w 5547360"/>
                    <a:gd name="connsiteY5" fmla="*/ 731519 h 1227511"/>
                    <a:gd name="connsiteX6" fmla="*/ 2136371 w 5547360"/>
                    <a:gd name="connsiteY6" fmla="*/ 731519 h 1227511"/>
                    <a:gd name="connsiteX7" fmla="*/ 2202873 w 5547360"/>
                    <a:gd name="connsiteY7" fmla="*/ 847897 h 1227511"/>
                    <a:gd name="connsiteX8" fmla="*/ 2851265 w 5547360"/>
                    <a:gd name="connsiteY8" fmla="*/ 864523 h 1227511"/>
                    <a:gd name="connsiteX9" fmla="*/ 3682538 w 5547360"/>
                    <a:gd name="connsiteY9" fmla="*/ 864523 h 1227511"/>
                    <a:gd name="connsiteX10" fmla="*/ 3948545 w 5547360"/>
                    <a:gd name="connsiteY10" fmla="*/ 1180406 h 1227511"/>
                    <a:gd name="connsiteX11" fmla="*/ 4197927 w 5547360"/>
                    <a:gd name="connsiteY11" fmla="*/ 1147155 h 1227511"/>
                    <a:gd name="connsiteX12" fmla="*/ 4530436 w 5547360"/>
                    <a:gd name="connsiteY12" fmla="*/ 1113904 h 1227511"/>
                    <a:gd name="connsiteX13" fmla="*/ 4746567 w 5547360"/>
                    <a:gd name="connsiteY13" fmla="*/ 1113904 h 1227511"/>
                    <a:gd name="connsiteX14" fmla="*/ 4813069 w 5547360"/>
                    <a:gd name="connsiteY14" fmla="*/ 897773 h 1227511"/>
                    <a:gd name="connsiteX15" fmla="*/ 4813069 w 5547360"/>
                    <a:gd name="connsiteY15" fmla="*/ 681643 h 1227511"/>
                    <a:gd name="connsiteX16" fmla="*/ 4946073 w 5547360"/>
                    <a:gd name="connsiteY16" fmla="*/ 4655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 name="connsiteX0" fmla="*/ 141316 w 5688676"/>
                    <a:gd name="connsiteY0" fmla="*/ 224443 h 1227511"/>
                    <a:gd name="connsiteX1" fmla="*/ 214745 w 5688676"/>
                    <a:gd name="connsiteY1" fmla="*/ 552795 h 1227511"/>
                    <a:gd name="connsiteX2" fmla="*/ 1429789 w 5688676"/>
                    <a:gd name="connsiteY2" fmla="*/ 665017 h 1227511"/>
                    <a:gd name="connsiteX3" fmla="*/ 1529541 w 5688676"/>
                    <a:gd name="connsiteY3" fmla="*/ 665017 h 1227511"/>
                    <a:gd name="connsiteX4" fmla="*/ 1828799 w 5688676"/>
                    <a:gd name="connsiteY4" fmla="*/ 731519 h 1227511"/>
                    <a:gd name="connsiteX5" fmla="*/ 2128058 w 5688676"/>
                    <a:gd name="connsiteY5" fmla="*/ 731519 h 1227511"/>
                    <a:gd name="connsiteX6" fmla="*/ 2277687 w 5688676"/>
                    <a:gd name="connsiteY6" fmla="*/ 731519 h 1227511"/>
                    <a:gd name="connsiteX7" fmla="*/ 2344189 w 5688676"/>
                    <a:gd name="connsiteY7" fmla="*/ 847897 h 1227511"/>
                    <a:gd name="connsiteX8" fmla="*/ 2992581 w 5688676"/>
                    <a:gd name="connsiteY8" fmla="*/ 864523 h 1227511"/>
                    <a:gd name="connsiteX9" fmla="*/ 3823854 w 5688676"/>
                    <a:gd name="connsiteY9" fmla="*/ 864523 h 1227511"/>
                    <a:gd name="connsiteX10" fmla="*/ 4089861 w 5688676"/>
                    <a:gd name="connsiteY10" fmla="*/ 1180406 h 1227511"/>
                    <a:gd name="connsiteX11" fmla="*/ 4339243 w 5688676"/>
                    <a:gd name="connsiteY11" fmla="*/ 1147155 h 1227511"/>
                    <a:gd name="connsiteX12" fmla="*/ 4671752 w 5688676"/>
                    <a:gd name="connsiteY12" fmla="*/ 1113904 h 1227511"/>
                    <a:gd name="connsiteX13" fmla="*/ 4887883 w 5688676"/>
                    <a:gd name="connsiteY13" fmla="*/ 1113904 h 1227511"/>
                    <a:gd name="connsiteX14" fmla="*/ 4954385 w 5688676"/>
                    <a:gd name="connsiteY14" fmla="*/ 897773 h 1227511"/>
                    <a:gd name="connsiteX15" fmla="*/ 4954385 w 5688676"/>
                    <a:gd name="connsiteY15" fmla="*/ 681643 h 1227511"/>
                    <a:gd name="connsiteX16" fmla="*/ 5087389 w 5688676"/>
                    <a:gd name="connsiteY16" fmla="*/ 465512 h 1227511"/>
                    <a:gd name="connsiteX17" fmla="*/ 5203767 w 5688676"/>
                    <a:gd name="connsiteY17" fmla="*/ 382384 h 1227511"/>
                    <a:gd name="connsiteX18" fmla="*/ 5286894 w 5688676"/>
                    <a:gd name="connsiteY18" fmla="*/ 266006 h 1227511"/>
                    <a:gd name="connsiteX19" fmla="*/ 5320145 w 5688676"/>
                    <a:gd name="connsiteY19" fmla="*/ 133003 h 1227511"/>
                    <a:gd name="connsiteX20" fmla="*/ 5320145 w 5688676"/>
                    <a:gd name="connsiteY20" fmla="*/ 49875 h 1227511"/>
                    <a:gd name="connsiteX21" fmla="*/ 2461951 w 5688676"/>
                    <a:gd name="connsiteY21" fmla="*/ 0 h 1227511"/>
                    <a:gd name="connsiteX22" fmla="*/ 141316 w 5688676"/>
                    <a:gd name="connsiteY22" fmla="*/ 224443 h 122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88676" h="1227511">
                      <a:moveTo>
                        <a:pt x="141316" y="224443"/>
                      </a:moveTo>
                      <a:cubicBezTo>
                        <a:pt x="193963" y="260464"/>
                        <a:pt x="0" y="479366"/>
                        <a:pt x="214745" y="552795"/>
                      </a:cubicBezTo>
                      <a:cubicBezTo>
                        <a:pt x="429491" y="626224"/>
                        <a:pt x="1210656" y="646313"/>
                        <a:pt x="1429789" y="665017"/>
                      </a:cubicBezTo>
                      <a:cubicBezTo>
                        <a:pt x="1648922" y="683721"/>
                        <a:pt x="1463039" y="653933"/>
                        <a:pt x="1529541" y="665017"/>
                      </a:cubicBezTo>
                      <a:cubicBezTo>
                        <a:pt x="1596043" y="676101"/>
                        <a:pt x="1729046" y="720435"/>
                        <a:pt x="1828799" y="731519"/>
                      </a:cubicBezTo>
                      <a:cubicBezTo>
                        <a:pt x="1928552" y="742603"/>
                        <a:pt x="2128058" y="731519"/>
                        <a:pt x="2128058" y="731519"/>
                      </a:cubicBezTo>
                      <a:cubicBezTo>
                        <a:pt x="2202873" y="731519"/>
                        <a:pt x="2241665" y="712123"/>
                        <a:pt x="2277687" y="731519"/>
                      </a:cubicBezTo>
                      <a:cubicBezTo>
                        <a:pt x="2313709" y="750915"/>
                        <a:pt x="2225040" y="825730"/>
                        <a:pt x="2344189" y="847897"/>
                      </a:cubicBezTo>
                      <a:cubicBezTo>
                        <a:pt x="2463338" y="870064"/>
                        <a:pt x="2745970" y="861752"/>
                        <a:pt x="2992581" y="864523"/>
                      </a:cubicBezTo>
                      <a:cubicBezTo>
                        <a:pt x="3239192" y="867294"/>
                        <a:pt x="3640974" y="811876"/>
                        <a:pt x="3823854" y="864523"/>
                      </a:cubicBezTo>
                      <a:cubicBezTo>
                        <a:pt x="4006734" y="917170"/>
                        <a:pt x="4003963" y="1133301"/>
                        <a:pt x="4089861" y="1180406"/>
                      </a:cubicBezTo>
                      <a:cubicBezTo>
                        <a:pt x="4175759" y="1227511"/>
                        <a:pt x="4242261" y="1158239"/>
                        <a:pt x="4339243" y="1147155"/>
                      </a:cubicBezTo>
                      <a:cubicBezTo>
                        <a:pt x="4436225" y="1136071"/>
                        <a:pt x="4580312" y="1119446"/>
                        <a:pt x="4671752" y="1113904"/>
                      </a:cubicBezTo>
                      <a:cubicBezTo>
                        <a:pt x="4763192" y="1108362"/>
                        <a:pt x="4840778" y="1149926"/>
                        <a:pt x="4887883" y="1113904"/>
                      </a:cubicBezTo>
                      <a:cubicBezTo>
                        <a:pt x="4934988" y="1077882"/>
                        <a:pt x="4943301" y="969816"/>
                        <a:pt x="4954385" y="897773"/>
                      </a:cubicBezTo>
                      <a:cubicBezTo>
                        <a:pt x="4965469" y="825730"/>
                        <a:pt x="4932218" y="753686"/>
                        <a:pt x="4954385" y="681643"/>
                      </a:cubicBezTo>
                      <a:cubicBezTo>
                        <a:pt x="4976552" y="609600"/>
                        <a:pt x="5045825" y="515388"/>
                        <a:pt x="5087389" y="465512"/>
                      </a:cubicBezTo>
                      <a:cubicBezTo>
                        <a:pt x="5128953" y="415636"/>
                        <a:pt x="5170516" y="415635"/>
                        <a:pt x="5203767" y="382384"/>
                      </a:cubicBezTo>
                      <a:cubicBezTo>
                        <a:pt x="5237018" y="349133"/>
                        <a:pt x="5267498" y="307569"/>
                        <a:pt x="5286894" y="266006"/>
                      </a:cubicBezTo>
                      <a:cubicBezTo>
                        <a:pt x="5306290" y="224443"/>
                        <a:pt x="5314603" y="169025"/>
                        <a:pt x="5320145" y="133003"/>
                      </a:cubicBezTo>
                      <a:cubicBezTo>
                        <a:pt x="5325687" y="96981"/>
                        <a:pt x="5688676" y="33250"/>
                        <a:pt x="5320145" y="49875"/>
                      </a:cubicBezTo>
                      <a:lnTo>
                        <a:pt x="2461951" y="0"/>
                      </a:lnTo>
                      <a:lnTo>
                        <a:pt x="141316"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 name="Group 11"/>
              <p:cNvGrpSpPr/>
              <p:nvPr/>
            </p:nvGrpSpPr>
            <p:grpSpPr>
              <a:xfrm>
                <a:off x="0" y="5105400"/>
                <a:ext cx="3352800" cy="1794165"/>
                <a:chOff x="0" y="5105400"/>
                <a:chExt cx="3352800" cy="1794165"/>
              </a:xfrm>
            </p:grpSpPr>
            <p:sp>
              <p:nvSpPr>
                <p:cNvPr id="8" name="Rectangle 7"/>
                <p:cNvSpPr/>
                <p:nvPr/>
              </p:nvSpPr>
              <p:spPr>
                <a:xfrm>
                  <a:off x="0" y="51054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209800" y="5832765"/>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Freeform 3"/>
            <p:cNvSpPr/>
            <p:nvPr/>
          </p:nvSpPr>
          <p:spPr>
            <a:xfrm>
              <a:off x="4652356" y="5588925"/>
              <a:ext cx="1313411" cy="548640"/>
            </a:xfrm>
            <a:custGeom>
              <a:avLst/>
              <a:gdLst>
                <a:gd name="connsiteX0" fmla="*/ 36022 w 1313411"/>
                <a:gd name="connsiteY0" fmla="*/ 387927 h 548640"/>
                <a:gd name="connsiteX1" fmla="*/ 302029 w 1313411"/>
                <a:gd name="connsiteY1" fmla="*/ 55418 h 548640"/>
                <a:gd name="connsiteX2" fmla="*/ 551411 w 1313411"/>
                <a:gd name="connsiteY2" fmla="*/ 55418 h 548640"/>
                <a:gd name="connsiteX3" fmla="*/ 800793 w 1313411"/>
                <a:gd name="connsiteY3" fmla="*/ 88669 h 548640"/>
                <a:gd name="connsiteX4" fmla="*/ 1100051 w 1313411"/>
                <a:gd name="connsiteY4" fmla="*/ 155171 h 548640"/>
                <a:gd name="connsiteX5" fmla="*/ 1233055 w 1313411"/>
                <a:gd name="connsiteY5" fmla="*/ 171796 h 548640"/>
                <a:gd name="connsiteX6" fmla="*/ 1233055 w 1313411"/>
                <a:gd name="connsiteY6" fmla="*/ 387927 h 548640"/>
                <a:gd name="connsiteX7" fmla="*/ 750917 w 1313411"/>
                <a:gd name="connsiteY7" fmla="*/ 520931 h 548640"/>
                <a:gd name="connsiteX8" fmla="*/ 518160 w 1313411"/>
                <a:gd name="connsiteY8" fmla="*/ 520931 h 548640"/>
                <a:gd name="connsiteX9" fmla="*/ 36022 w 1313411"/>
                <a:gd name="connsiteY9" fmla="*/ 387927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411" h="548640">
                  <a:moveTo>
                    <a:pt x="36022" y="387927"/>
                  </a:moveTo>
                  <a:cubicBezTo>
                    <a:pt x="0" y="310342"/>
                    <a:pt x="216131" y="110836"/>
                    <a:pt x="302029" y="55418"/>
                  </a:cubicBezTo>
                  <a:cubicBezTo>
                    <a:pt x="387927" y="0"/>
                    <a:pt x="468284" y="49876"/>
                    <a:pt x="551411" y="55418"/>
                  </a:cubicBezTo>
                  <a:cubicBezTo>
                    <a:pt x="634538" y="60960"/>
                    <a:pt x="709353" y="72044"/>
                    <a:pt x="800793" y="88669"/>
                  </a:cubicBezTo>
                  <a:cubicBezTo>
                    <a:pt x="892233" y="105294"/>
                    <a:pt x="1028007" y="141317"/>
                    <a:pt x="1100051" y="155171"/>
                  </a:cubicBezTo>
                  <a:cubicBezTo>
                    <a:pt x="1172095" y="169026"/>
                    <a:pt x="1210888" y="133003"/>
                    <a:pt x="1233055" y="171796"/>
                  </a:cubicBezTo>
                  <a:cubicBezTo>
                    <a:pt x="1255222" y="210589"/>
                    <a:pt x="1313411" y="329738"/>
                    <a:pt x="1233055" y="387927"/>
                  </a:cubicBezTo>
                  <a:cubicBezTo>
                    <a:pt x="1152699" y="446116"/>
                    <a:pt x="870066" y="498764"/>
                    <a:pt x="750917" y="520931"/>
                  </a:cubicBezTo>
                  <a:cubicBezTo>
                    <a:pt x="631768" y="543098"/>
                    <a:pt x="637309" y="548640"/>
                    <a:pt x="518160" y="520931"/>
                  </a:cubicBezTo>
                  <a:cubicBezTo>
                    <a:pt x="399011" y="493222"/>
                    <a:pt x="72044" y="465513"/>
                    <a:pt x="36022" y="3879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965960" y="1054100"/>
              <a:ext cx="2092960" cy="424180"/>
            </a:xfrm>
            <a:custGeom>
              <a:avLst/>
              <a:gdLst>
                <a:gd name="connsiteX0" fmla="*/ 228600 w 2092960"/>
                <a:gd name="connsiteY0" fmla="*/ 210820 h 424180"/>
                <a:gd name="connsiteX1" fmla="*/ 1813560 w 2092960"/>
                <a:gd name="connsiteY1" fmla="*/ 393700 h 424180"/>
                <a:gd name="connsiteX2" fmla="*/ 1905000 w 2092960"/>
                <a:gd name="connsiteY2" fmla="*/ 393700 h 424180"/>
                <a:gd name="connsiteX3" fmla="*/ 1905000 w 2092960"/>
                <a:gd name="connsiteY3" fmla="*/ 317500 h 424180"/>
                <a:gd name="connsiteX4" fmla="*/ 1066800 w 2092960"/>
                <a:gd name="connsiteY4" fmla="*/ 43180 h 424180"/>
                <a:gd name="connsiteX5" fmla="*/ 441960 w 2092960"/>
                <a:gd name="connsiteY5" fmla="*/ 58420 h 424180"/>
                <a:gd name="connsiteX6" fmla="*/ 228600 w 2092960"/>
                <a:gd name="connsiteY6" fmla="*/ 210820 h 42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960" h="424180">
                  <a:moveTo>
                    <a:pt x="228600" y="210820"/>
                  </a:moveTo>
                  <a:cubicBezTo>
                    <a:pt x="457200" y="266700"/>
                    <a:pt x="1534160" y="363220"/>
                    <a:pt x="1813560" y="393700"/>
                  </a:cubicBezTo>
                  <a:cubicBezTo>
                    <a:pt x="2092960" y="424180"/>
                    <a:pt x="1889760" y="406400"/>
                    <a:pt x="1905000" y="393700"/>
                  </a:cubicBezTo>
                  <a:cubicBezTo>
                    <a:pt x="1920240" y="381000"/>
                    <a:pt x="2044700" y="375920"/>
                    <a:pt x="1905000" y="317500"/>
                  </a:cubicBezTo>
                  <a:cubicBezTo>
                    <a:pt x="1765300" y="259080"/>
                    <a:pt x="1310640" y="86360"/>
                    <a:pt x="1066800" y="43180"/>
                  </a:cubicBezTo>
                  <a:cubicBezTo>
                    <a:pt x="822960" y="0"/>
                    <a:pt x="584200" y="30480"/>
                    <a:pt x="441960" y="58420"/>
                  </a:cubicBezTo>
                  <a:cubicBezTo>
                    <a:pt x="299720" y="86360"/>
                    <a:pt x="0" y="154940"/>
                    <a:pt x="228600" y="2108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5" name="TextBox 24"/>
          <p:cNvSpPr txBox="1"/>
          <p:nvPr/>
        </p:nvSpPr>
        <p:spPr>
          <a:xfrm>
            <a:off x="0" y="649224"/>
            <a:ext cx="9144000" cy="584775"/>
          </a:xfrm>
          <a:prstGeom prst="rect">
            <a:avLst/>
          </a:prstGeom>
        </p:spPr>
        <p:txBody>
          <a:bodyPr wrap="square" rtlCol="0">
            <a:spAutoFit/>
          </a:bodyPr>
          <a:lstStyle/>
          <a:p>
            <a:pPr algn="ctr"/>
            <a:r>
              <a:rPr lang="en-US" sz="3200" b="1" dirty="0" smtClean="0">
                <a:effectLst>
                  <a:outerShdw dist="50800" dir="7200000" algn="ctr" rotWithShape="0">
                    <a:schemeClr val="bg1"/>
                  </a:outerShdw>
                </a:effectLst>
              </a:rPr>
              <a:t>Other tribes also are moved west of Miss. R.</a:t>
            </a:r>
            <a:endParaRPr lang="en-US" sz="3200" b="1" dirty="0">
              <a:effectLst>
                <a:outerShdw dist="50800" dir="7200000" algn="ctr" rotWithShape="0">
                  <a:schemeClr val="bg1"/>
                </a:outerShdw>
              </a:effectLst>
            </a:endParaRPr>
          </a:p>
        </p:txBody>
      </p:sp>
      <p:sp>
        <p:nvSpPr>
          <p:cNvPr id="109" name="TextBox 3"/>
          <p:cNvSpPr txBox="1">
            <a:spLocks noChangeArrowheads="1"/>
          </p:cNvSpPr>
          <p:nvPr/>
        </p:nvSpPr>
        <p:spPr bwMode="auto">
          <a:xfrm>
            <a:off x="4572000" y="0"/>
            <a:ext cx="4572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a:t>
            </a:r>
            <a:r>
              <a:rPr lang="en-US" sz="4800" b="1" dirty="0" smtClean="0">
                <a:solidFill>
                  <a:srgbClr val="FF0000"/>
                </a:solidFill>
                <a:effectLst>
                  <a:outerShdw dist="50800" dir="5400000" algn="ctr" rotWithShape="0">
                    <a:schemeClr val="tx1"/>
                  </a:outerShdw>
                </a:effectLst>
                <a:latin typeface="Tempus Sans ITC" pitchFamily="82" charset="0"/>
              </a:rPr>
              <a:t>NEW LANDS</a:t>
            </a:r>
            <a:endParaRPr lang="en-US" sz="4800" b="1" dirty="0">
              <a:solidFill>
                <a:srgbClr val="FF0000"/>
              </a:solidFill>
              <a:effectLst>
                <a:outerShdw dist="50800" dir="5400000" algn="ctr" rotWithShape="0">
                  <a:schemeClr val="tx1"/>
                </a:outerShdw>
              </a:effectLst>
              <a:latin typeface="Tempus Sans ITC" pitchFamily="82" charset="0"/>
            </a:endParaRPr>
          </a:p>
        </p:txBody>
      </p:sp>
      <p:grpSp>
        <p:nvGrpSpPr>
          <p:cNvPr id="18" name="Group 66"/>
          <p:cNvGrpSpPr/>
          <p:nvPr/>
        </p:nvGrpSpPr>
        <p:grpSpPr>
          <a:xfrm>
            <a:off x="3968241" y="3961144"/>
            <a:ext cx="1019762" cy="687056"/>
            <a:chOff x="3968241" y="3961144"/>
            <a:chExt cx="1019762" cy="687056"/>
          </a:xfrm>
        </p:grpSpPr>
        <p:sp>
          <p:nvSpPr>
            <p:cNvPr id="68" name="Freeform 67"/>
            <p:cNvSpPr/>
            <p:nvPr/>
          </p:nvSpPr>
          <p:spPr>
            <a:xfrm rot="60000">
              <a:off x="3968241" y="3961144"/>
              <a:ext cx="1019762" cy="678208"/>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8"/>
            <p:cNvCxnSpPr/>
            <p:nvPr/>
          </p:nvCxnSpPr>
          <p:spPr>
            <a:xfrm rot="60000" flipV="1">
              <a:off x="3986275" y="4154986"/>
              <a:ext cx="950392" cy="849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Freeform 69"/>
            <p:cNvSpPr/>
            <p:nvPr/>
          </p:nvSpPr>
          <p:spPr>
            <a:xfrm rot="60000">
              <a:off x="3980271" y="4280447"/>
              <a:ext cx="981498" cy="152156"/>
            </a:xfrm>
            <a:custGeom>
              <a:avLst/>
              <a:gdLst>
                <a:gd name="connsiteX0" fmla="*/ 0 w 4170784"/>
                <a:gd name="connsiteY0" fmla="*/ 0 h 668693"/>
                <a:gd name="connsiteX1" fmla="*/ 475862 w 4170784"/>
                <a:gd name="connsiteY1" fmla="*/ 223934 h 668693"/>
                <a:gd name="connsiteX2" fmla="*/ 765110 w 4170784"/>
                <a:gd name="connsiteY2" fmla="*/ 149289 h 668693"/>
                <a:gd name="connsiteX3" fmla="*/ 951723 w 4170784"/>
                <a:gd name="connsiteY3" fmla="*/ 167951 h 668693"/>
                <a:gd name="connsiteX4" fmla="*/ 1129004 w 4170784"/>
                <a:gd name="connsiteY4" fmla="*/ 335902 h 668693"/>
                <a:gd name="connsiteX5" fmla="*/ 1278294 w 4170784"/>
                <a:gd name="connsiteY5" fmla="*/ 307910 h 668693"/>
                <a:gd name="connsiteX6" fmla="*/ 1315617 w 4170784"/>
                <a:gd name="connsiteY6" fmla="*/ 363894 h 668693"/>
                <a:gd name="connsiteX7" fmla="*/ 1418253 w 4170784"/>
                <a:gd name="connsiteY7" fmla="*/ 373224 h 668693"/>
                <a:gd name="connsiteX8" fmla="*/ 1492898 w 4170784"/>
                <a:gd name="connsiteY8" fmla="*/ 475861 h 668693"/>
                <a:gd name="connsiteX9" fmla="*/ 1707502 w 4170784"/>
                <a:gd name="connsiteY9" fmla="*/ 531845 h 668693"/>
                <a:gd name="connsiteX10" fmla="*/ 2080727 w 4170784"/>
                <a:gd name="connsiteY10" fmla="*/ 550506 h 668693"/>
                <a:gd name="connsiteX11" fmla="*/ 2295331 w 4170784"/>
                <a:gd name="connsiteY11" fmla="*/ 634481 h 668693"/>
                <a:gd name="connsiteX12" fmla="*/ 2509935 w 4170784"/>
                <a:gd name="connsiteY12" fmla="*/ 643812 h 668693"/>
                <a:gd name="connsiteX13" fmla="*/ 2920482 w 4170784"/>
                <a:gd name="connsiteY13" fmla="*/ 485192 h 668693"/>
                <a:gd name="connsiteX14" fmla="*/ 2985796 w 4170784"/>
                <a:gd name="connsiteY14" fmla="*/ 363894 h 668693"/>
                <a:gd name="connsiteX15" fmla="*/ 3349690 w 4170784"/>
                <a:gd name="connsiteY15" fmla="*/ 242596 h 668693"/>
                <a:gd name="connsiteX16" fmla="*/ 3517641 w 4170784"/>
                <a:gd name="connsiteY16" fmla="*/ 205273 h 668693"/>
                <a:gd name="connsiteX17" fmla="*/ 3685592 w 4170784"/>
                <a:gd name="connsiteY17" fmla="*/ 55983 h 668693"/>
                <a:gd name="connsiteX18" fmla="*/ 3928188 w 4170784"/>
                <a:gd name="connsiteY18" fmla="*/ 74645 h 668693"/>
                <a:gd name="connsiteX19" fmla="*/ 4086808 w 4170784"/>
                <a:gd name="connsiteY19" fmla="*/ 83975 h 668693"/>
                <a:gd name="connsiteX20" fmla="*/ 4170784 w 4170784"/>
                <a:gd name="connsiteY20" fmla="*/ 83975 h 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0784" h="668693">
                  <a:moveTo>
                    <a:pt x="0" y="0"/>
                  </a:moveTo>
                  <a:cubicBezTo>
                    <a:pt x="174172" y="99526"/>
                    <a:pt x="348344" y="199053"/>
                    <a:pt x="475862" y="223934"/>
                  </a:cubicBezTo>
                  <a:cubicBezTo>
                    <a:pt x="603380" y="248816"/>
                    <a:pt x="685800" y="158619"/>
                    <a:pt x="765110" y="149289"/>
                  </a:cubicBezTo>
                  <a:cubicBezTo>
                    <a:pt x="844420" y="139959"/>
                    <a:pt x="891074" y="136849"/>
                    <a:pt x="951723" y="167951"/>
                  </a:cubicBezTo>
                  <a:cubicBezTo>
                    <a:pt x="1012372" y="199053"/>
                    <a:pt x="1074576" y="312576"/>
                    <a:pt x="1129004" y="335902"/>
                  </a:cubicBezTo>
                  <a:cubicBezTo>
                    <a:pt x="1183432" y="359228"/>
                    <a:pt x="1247192" y="303245"/>
                    <a:pt x="1278294" y="307910"/>
                  </a:cubicBezTo>
                  <a:cubicBezTo>
                    <a:pt x="1309396" y="312575"/>
                    <a:pt x="1292291" y="353008"/>
                    <a:pt x="1315617" y="363894"/>
                  </a:cubicBezTo>
                  <a:cubicBezTo>
                    <a:pt x="1338943" y="374780"/>
                    <a:pt x="1388706" y="354563"/>
                    <a:pt x="1418253" y="373224"/>
                  </a:cubicBezTo>
                  <a:cubicBezTo>
                    <a:pt x="1447800" y="391885"/>
                    <a:pt x="1444690" y="449424"/>
                    <a:pt x="1492898" y="475861"/>
                  </a:cubicBezTo>
                  <a:cubicBezTo>
                    <a:pt x="1541106" y="502298"/>
                    <a:pt x="1609531" y="519404"/>
                    <a:pt x="1707502" y="531845"/>
                  </a:cubicBezTo>
                  <a:cubicBezTo>
                    <a:pt x="1805473" y="544286"/>
                    <a:pt x="1982756" y="533400"/>
                    <a:pt x="2080727" y="550506"/>
                  </a:cubicBezTo>
                  <a:cubicBezTo>
                    <a:pt x="2178698" y="567612"/>
                    <a:pt x="2223796" y="618930"/>
                    <a:pt x="2295331" y="634481"/>
                  </a:cubicBezTo>
                  <a:cubicBezTo>
                    <a:pt x="2366866" y="650032"/>
                    <a:pt x="2405743" y="668693"/>
                    <a:pt x="2509935" y="643812"/>
                  </a:cubicBezTo>
                  <a:cubicBezTo>
                    <a:pt x="2614127" y="618931"/>
                    <a:pt x="2841172" y="531845"/>
                    <a:pt x="2920482" y="485192"/>
                  </a:cubicBezTo>
                  <a:cubicBezTo>
                    <a:pt x="2999792" y="438539"/>
                    <a:pt x="2914261" y="404327"/>
                    <a:pt x="2985796" y="363894"/>
                  </a:cubicBezTo>
                  <a:cubicBezTo>
                    <a:pt x="3057331" y="323461"/>
                    <a:pt x="3261049" y="269033"/>
                    <a:pt x="3349690" y="242596"/>
                  </a:cubicBezTo>
                  <a:cubicBezTo>
                    <a:pt x="3438331" y="216159"/>
                    <a:pt x="3461657" y="236375"/>
                    <a:pt x="3517641" y="205273"/>
                  </a:cubicBezTo>
                  <a:cubicBezTo>
                    <a:pt x="3573625" y="174171"/>
                    <a:pt x="3617168" y="77754"/>
                    <a:pt x="3685592" y="55983"/>
                  </a:cubicBezTo>
                  <a:cubicBezTo>
                    <a:pt x="3754016" y="34212"/>
                    <a:pt x="3861319" y="69980"/>
                    <a:pt x="3928188" y="74645"/>
                  </a:cubicBezTo>
                  <a:cubicBezTo>
                    <a:pt x="3995057" y="79310"/>
                    <a:pt x="4046375" y="82420"/>
                    <a:pt x="4086808" y="83975"/>
                  </a:cubicBezTo>
                  <a:cubicBezTo>
                    <a:pt x="4127241" y="85530"/>
                    <a:pt x="4149012" y="84752"/>
                    <a:pt x="4170784" y="83975"/>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Freeform 70"/>
            <p:cNvSpPr/>
            <p:nvPr/>
          </p:nvSpPr>
          <p:spPr>
            <a:xfrm rot="60000">
              <a:off x="4515586" y="4303928"/>
              <a:ext cx="290204" cy="117832"/>
            </a:xfrm>
            <a:custGeom>
              <a:avLst/>
              <a:gdLst>
                <a:gd name="connsiteX0" fmla="*/ 1233196 w 1233196"/>
                <a:gd name="connsiteY0" fmla="*/ 97971 h 517848"/>
                <a:gd name="connsiteX1" fmla="*/ 1111899 w 1233196"/>
                <a:gd name="connsiteY1" fmla="*/ 60648 h 517848"/>
                <a:gd name="connsiteX2" fmla="*/ 822650 w 1233196"/>
                <a:gd name="connsiteY2" fmla="*/ 60648 h 517848"/>
                <a:gd name="connsiteX3" fmla="*/ 645368 w 1233196"/>
                <a:gd name="connsiteY3" fmla="*/ 4665 h 517848"/>
                <a:gd name="connsiteX4" fmla="*/ 533401 w 1233196"/>
                <a:gd name="connsiteY4" fmla="*/ 88640 h 517848"/>
                <a:gd name="connsiteX5" fmla="*/ 402772 w 1233196"/>
                <a:gd name="connsiteY5" fmla="*/ 97971 h 517848"/>
                <a:gd name="connsiteX6" fmla="*/ 272143 w 1233196"/>
                <a:gd name="connsiteY6" fmla="*/ 153955 h 517848"/>
                <a:gd name="connsiteX7" fmla="*/ 178837 w 1233196"/>
                <a:gd name="connsiteY7" fmla="*/ 181946 h 517848"/>
                <a:gd name="connsiteX8" fmla="*/ 66870 w 1233196"/>
                <a:gd name="connsiteY8" fmla="*/ 135293 h 517848"/>
                <a:gd name="connsiteX9" fmla="*/ 10886 w 1233196"/>
                <a:gd name="connsiteY9" fmla="*/ 116632 h 517848"/>
                <a:gd name="connsiteX10" fmla="*/ 1556 w 1233196"/>
                <a:gd name="connsiteY10" fmla="*/ 219269 h 517848"/>
                <a:gd name="connsiteX11" fmla="*/ 1556 w 1233196"/>
                <a:gd name="connsiteY11" fmla="*/ 517848 h 5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3196" h="517848">
                  <a:moveTo>
                    <a:pt x="1233196" y="97971"/>
                  </a:moveTo>
                  <a:cubicBezTo>
                    <a:pt x="1206759" y="82419"/>
                    <a:pt x="1180323" y="66868"/>
                    <a:pt x="1111899" y="60648"/>
                  </a:cubicBezTo>
                  <a:cubicBezTo>
                    <a:pt x="1043475" y="54428"/>
                    <a:pt x="900405" y="69978"/>
                    <a:pt x="822650" y="60648"/>
                  </a:cubicBezTo>
                  <a:cubicBezTo>
                    <a:pt x="744895" y="51318"/>
                    <a:pt x="693576" y="0"/>
                    <a:pt x="645368" y="4665"/>
                  </a:cubicBezTo>
                  <a:cubicBezTo>
                    <a:pt x="597160" y="9330"/>
                    <a:pt x="573834" y="73089"/>
                    <a:pt x="533401" y="88640"/>
                  </a:cubicBezTo>
                  <a:cubicBezTo>
                    <a:pt x="492968" y="104191"/>
                    <a:pt x="446315" y="87085"/>
                    <a:pt x="402772" y="97971"/>
                  </a:cubicBezTo>
                  <a:cubicBezTo>
                    <a:pt x="359229" y="108857"/>
                    <a:pt x="309465" y="139959"/>
                    <a:pt x="272143" y="153955"/>
                  </a:cubicBezTo>
                  <a:cubicBezTo>
                    <a:pt x="234821" y="167951"/>
                    <a:pt x="213049" y="185056"/>
                    <a:pt x="178837" y="181946"/>
                  </a:cubicBezTo>
                  <a:cubicBezTo>
                    <a:pt x="144625" y="178836"/>
                    <a:pt x="94862" y="146179"/>
                    <a:pt x="66870" y="135293"/>
                  </a:cubicBezTo>
                  <a:cubicBezTo>
                    <a:pt x="38878" y="124407"/>
                    <a:pt x="21772" y="102636"/>
                    <a:pt x="10886" y="116632"/>
                  </a:cubicBezTo>
                  <a:cubicBezTo>
                    <a:pt x="0" y="130628"/>
                    <a:pt x="3111" y="152400"/>
                    <a:pt x="1556" y="219269"/>
                  </a:cubicBezTo>
                  <a:cubicBezTo>
                    <a:pt x="1" y="286138"/>
                    <a:pt x="1556" y="517848"/>
                    <a:pt x="1556" y="517848"/>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Oval 71"/>
            <p:cNvSpPr/>
            <p:nvPr/>
          </p:nvSpPr>
          <p:spPr>
            <a:xfrm>
              <a:off x="4572000" y="41148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4495800" y="44958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4724400" y="42672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Freeform 52"/>
          <p:cNvSpPr/>
          <p:nvPr/>
        </p:nvSpPr>
        <p:spPr>
          <a:xfrm>
            <a:off x="5109556" y="1961804"/>
            <a:ext cx="759229" cy="3574472"/>
          </a:xfrm>
          <a:custGeom>
            <a:avLst/>
            <a:gdLst>
              <a:gd name="connsiteX0" fmla="*/ 160713 w 759229"/>
              <a:gd name="connsiteY0" fmla="*/ 0 h 3574472"/>
              <a:gd name="connsiteX1" fmla="*/ 77586 w 759229"/>
              <a:gd name="connsiteY1" fmla="*/ 166254 h 3574472"/>
              <a:gd name="connsiteX2" fmla="*/ 27709 w 759229"/>
              <a:gd name="connsiteY2" fmla="*/ 182880 h 3574472"/>
              <a:gd name="connsiteX3" fmla="*/ 27709 w 759229"/>
              <a:gd name="connsiteY3" fmla="*/ 349134 h 3574472"/>
              <a:gd name="connsiteX4" fmla="*/ 193964 w 759229"/>
              <a:gd name="connsiteY4" fmla="*/ 515389 h 3574472"/>
              <a:gd name="connsiteX5" fmla="*/ 310342 w 759229"/>
              <a:gd name="connsiteY5" fmla="*/ 581891 h 3574472"/>
              <a:gd name="connsiteX6" fmla="*/ 310342 w 759229"/>
              <a:gd name="connsiteY6" fmla="*/ 748145 h 3574472"/>
              <a:gd name="connsiteX7" fmla="*/ 426720 w 759229"/>
              <a:gd name="connsiteY7" fmla="*/ 881149 h 3574472"/>
              <a:gd name="connsiteX8" fmla="*/ 476597 w 759229"/>
              <a:gd name="connsiteY8" fmla="*/ 1047403 h 3574472"/>
              <a:gd name="connsiteX9" fmla="*/ 376844 w 759229"/>
              <a:gd name="connsiteY9" fmla="*/ 1097280 h 3574472"/>
              <a:gd name="connsiteX10" fmla="*/ 360219 w 759229"/>
              <a:gd name="connsiteY10" fmla="*/ 1180407 h 3574472"/>
              <a:gd name="connsiteX11" fmla="*/ 293717 w 759229"/>
              <a:gd name="connsiteY11" fmla="*/ 1313411 h 3574472"/>
              <a:gd name="connsiteX12" fmla="*/ 360219 w 759229"/>
              <a:gd name="connsiteY12" fmla="*/ 1479665 h 3574472"/>
              <a:gd name="connsiteX13" fmla="*/ 393469 w 759229"/>
              <a:gd name="connsiteY13" fmla="*/ 1562792 h 3574472"/>
              <a:gd name="connsiteX14" fmla="*/ 543099 w 759229"/>
              <a:gd name="connsiteY14" fmla="*/ 1612669 h 3574472"/>
              <a:gd name="connsiteX15" fmla="*/ 459971 w 759229"/>
              <a:gd name="connsiteY15" fmla="*/ 1679171 h 3574472"/>
              <a:gd name="connsiteX16" fmla="*/ 543099 w 759229"/>
              <a:gd name="connsiteY16" fmla="*/ 1778923 h 3574472"/>
              <a:gd name="connsiteX17" fmla="*/ 642851 w 759229"/>
              <a:gd name="connsiteY17" fmla="*/ 1928552 h 3574472"/>
              <a:gd name="connsiteX18" fmla="*/ 709353 w 759229"/>
              <a:gd name="connsiteY18" fmla="*/ 2044931 h 3574472"/>
              <a:gd name="connsiteX19" fmla="*/ 609600 w 759229"/>
              <a:gd name="connsiteY19" fmla="*/ 2194560 h 3574472"/>
              <a:gd name="connsiteX20" fmla="*/ 543099 w 759229"/>
              <a:gd name="connsiteY20" fmla="*/ 2310938 h 3574472"/>
              <a:gd name="connsiteX21" fmla="*/ 393469 w 759229"/>
              <a:gd name="connsiteY21" fmla="*/ 2676698 h 3574472"/>
              <a:gd name="connsiteX22" fmla="*/ 376844 w 759229"/>
              <a:gd name="connsiteY22" fmla="*/ 2793076 h 3574472"/>
              <a:gd name="connsiteX23" fmla="*/ 410095 w 759229"/>
              <a:gd name="connsiteY23" fmla="*/ 2876203 h 3574472"/>
              <a:gd name="connsiteX24" fmla="*/ 426720 w 759229"/>
              <a:gd name="connsiteY24" fmla="*/ 2959331 h 3574472"/>
              <a:gd name="connsiteX25" fmla="*/ 376844 w 759229"/>
              <a:gd name="connsiteY25" fmla="*/ 3092334 h 3574472"/>
              <a:gd name="connsiteX26" fmla="*/ 326968 w 759229"/>
              <a:gd name="connsiteY26" fmla="*/ 3192087 h 3574472"/>
              <a:gd name="connsiteX27" fmla="*/ 376844 w 759229"/>
              <a:gd name="connsiteY27" fmla="*/ 3391592 h 3574472"/>
              <a:gd name="connsiteX28" fmla="*/ 526473 w 759229"/>
              <a:gd name="connsiteY28" fmla="*/ 3474720 h 3574472"/>
              <a:gd name="connsiteX29" fmla="*/ 759229 w 759229"/>
              <a:gd name="connsiteY29" fmla="*/ 3574472 h 357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9229" h="3574472">
                <a:moveTo>
                  <a:pt x="160713" y="0"/>
                </a:moveTo>
                <a:cubicBezTo>
                  <a:pt x="130233" y="67887"/>
                  <a:pt x="99753" y="135774"/>
                  <a:pt x="77586" y="166254"/>
                </a:cubicBezTo>
                <a:cubicBezTo>
                  <a:pt x="55419" y="196734"/>
                  <a:pt x="36022" y="152400"/>
                  <a:pt x="27709" y="182880"/>
                </a:cubicBezTo>
                <a:cubicBezTo>
                  <a:pt x="19396" y="213360"/>
                  <a:pt x="0" y="293716"/>
                  <a:pt x="27709" y="349134"/>
                </a:cubicBezTo>
                <a:cubicBezTo>
                  <a:pt x="55418" y="404552"/>
                  <a:pt x="146859" y="476596"/>
                  <a:pt x="193964" y="515389"/>
                </a:cubicBezTo>
                <a:cubicBezTo>
                  <a:pt x="241069" y="554182"/>
                  <a:pt x="290946" y="543098"/>
                  <a:pt x="310342" y="581891"/>
                </a:cubicBezTo>
                <a:cubicBezTo>
                  <a:pt x="329738" y="620684"/>
                  <a:pt x="290946" y="698269"/>
                  <a:pt x="310342" y="748145"/>
                </a:cubicBezTo>
                <a:cubicBezTo>
                  <a:pt x="329738" y="798021"/>
                  <a:pt x="399011" y="831273"/>
                  <a:pt x="426720" y="881149"/>
                </a:cubicBezTo>
                <a:cubicBezTo>
                  <a:pt x="454429" y="931025"/>
                  <a:pt x="484910" y="1011381"/>
                  <a:pt x="476597" y="1047403"/>
                </a:cubicBezTo>
                <a:cubicBezTo>
                  <a:pt x="468284" y="1083425"/>
                  <a:pt x="396240" y="1075113"/>
                  <a:pt x="376844" y="1097280"/>
                </a:cubicBezTo>
                <a:cubicBezTo>
                  <a:pt x="357448" y="1119447"/>
                  <a:pt x="374073" y="1144385"/>
                  <a:pt x="360219" y="1180407"/>
                </a:cubicBezTo>
                <a:cubicBezTo>
                  <a:pt x="346365" y="1216429"/>
                  <a:pt x="293717" y="1263535"/>
                  <a:pt x="293717" y="1313411"/>
                </a:cubicBezTo>
                <a:cubicBezTo>
                  <a:pt x="293717" y="1363287"/>
                  <a:pt x="360219" y="1479665"/>
                  <a:pt x="360219" y="1479665"/>
                </a:cubicBezTo>
                <a:cubicBezTo>
                  <a:pt x="376844" y="1521229"/>
                  <a:pt x="362989" y="1540625"/>
                  <a:pt x="393469" y="1562792"/>
                </a:cubicBezTo>
                <a:cubicBezTo>
                  <a:pt x="423949" y="1584959"/>
                  <a:pt x="532015" y="1593272"/>
                  <a:pt x="543099" y="1612669"/>
                </a:cubicBezTo>
                <a:cubicBezTo>
                  <a:pt x="554183" y="1632066"/>
                  <a:pt x="459971" y="1651462"/>
                  <a:pt x="459971" y="1679171"/>
                </a:cubicBezTo>
                <a:cubicBezTo>
                  <a:pt x="459971" y="1706880"/>
                  <a:pt x="512619" y="1737360"/>
                  <a:pt x="543099" y="1778923"/>
                </a:cubicBezTo>
                <a:cubicBezTo>
                  <a:pt x="573579" y="1820486"/>
                  <a:pt x="615142" y="1884217"/>
                  <a:pt x="642851" y="1928552"/>
                </a:cubicBezTo>
                <a:cubicBezTo>
                  <a:pt x="670560" y="1972887"/>
                  <a:pt x="714895" y="2000596"/>
                  <a:pt x="709353" y="2044931"/>
                </a:cubicBezTo>
                <a:cubicBezTo>
                  <a:pt x="703811" y="2089266"/>
                  <a:pt x="637309" y="2150226"/>
                  <a:pt x="609600" y="2194560"/>
                </a:cubicBezTo>
                <a:cubicBezTo>
                  <a:pt x="581891" y="2238894"/>
                  <a:pt x="579121" y="2230582"/>
                  <a:pt x="543099" y="2310938"/>
                </a:cubicBezTo>
                <a:cubicBezTo>
                  <a:pt x="507077" y="2391294"/>
                  <a:pt x="421178" y="2596342"/>
                  <a:pt x="393469" y="2676698"/>
                </a:cubicBezTo>
                <a:cubicBezTo>
                  <a:pt x="365760" y="2757054"/>
                  <a:pt x="374073" y="2759825"/>
                  <a:pt x="376844" y="2793076"/>
                </a:cubicBezTo>
                <a:cubicBezTo>
                  <a:pt x="379615" y="2826327"/>
                  <a:pt x="401782" y="2848494"/>
                  <a:pt x="410095" y="2876203"/>
                </a:cubicBezTo>
                <a:cubicBezTo>
                  <a:pt x="418408" y="2903912"/>
                  <a:pt x="432262" y="2923309"/>
                  <a:pt x="426720" y="2959331"/>
                </a:cubicBezTo>
                <a:cubicBezTo>
                  <a:pt x="421178" y="2995353"/>
                  <a:pt x="393469" y="3053542"/>
                  <a:pt x="376844" y="3092334"/>
                </a:cubicBezTo>
                <a:cubicBezTo>
                  <a:pt x="360219" y="3131126"/>
                  <a:pt x="326968" y="3142211"/>
                  <a:pt x="326968" y="3192087"/>
                </a:cubicBezTo>
                <a:cubicBezTo>
                  <a:pt x="326968" y="3241963"/>
                  <a:pt x="343593" y="3344487"/>
                  <a:pt x="376844" y="3391592"/>
                </a:cubicBezTo>
                <a:cubicBezTo>
                  <a:pt x="410095" y="3438698"/>
                  <a:pt x="462742" y="3444240"/>
                  <a:pt x="526473" y="3474720"/>
                </a:cubicBezTo>
                <a:cubicBezTo>
                  <a:pt x="590204" y="3505200"/>
                  <a:pt x="674716" y="3539836"/>
                  <a:pt x="759229" y="3574472"/>
                </a:cubicBezTo>
              </a:path>
            </a:pathLst>
          </a:custGeom>
          <a:ln w="50800"/>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Rectangle 74"/>
          <p:cNvSpPr/>
          <p:nvPr/>
        </p:nvSpPr>
        <p:spPr>
          <a:xfrm>
            <a:off x="3810000" y="1447800"/>
            <a:ext cx="2362200" cy="32766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2362200" y="1219200"/>
            <a:ext cx="4394243" cy="5638800"/>
            <a:chOff x="2362200" y="1219200"/>
            <a:chExt cx="4394243" cy="5638800"/>
          </a:xfrm>
        </p:grpSpPr>
        <p:pic>
          <p:nvPicPr>
            <p:cNvPr id="26" name="Picture 2"/>
            <p:cNvPicPr>
              <a:picLocks noChangeAspect="1" noChangeArrowheads="1"/>
            </p:cNvPicPr>
            <p:nvPr/>
          </p:nvPicPr>
          <p:blipFill>
            <a:blip r:embed="rId4" cstate="print"/>
            <a:srcRect/>
            <a:stretch>
              <a:fillRect/>
            </a:stretch>
          </p:blipFill>
          <p:spPr bwMode="auto">
            <a:xfrm>
              <a:off x="2362200" y="1219200"/>
              <a:ext cx="4394243" cy="5638800"/>
            </a:xfrm>
            <a:prstGeom prst="rect">
              <a:avLst/>
            </a:prstGeom>
            <a:noFill/>
            <a:ln w="25400">
              <a:solidFill>
                <a:schemeClr val="tx1"/>
              </a:solidFill>
              <a:miter lim="800000"/>
              <a:headEnd/>
              <a:tailEnd/>
            </a:ln>
            <a:effectLst/>
          </p:spPr>
        </p:pic>
        <p:sp>
          <p:nvSpPr>
            <p:cNvPr id="32" name="Freeform 31"/>
            <p:cNvSpPr/>
            <p:nvPr/>
          </p:nvSpPr>
          <p:spPr>
            <a:xfrm>
              <a:off x="4648200" y="1803400"/>
              <a:ext cx="1545771" cy="4989286"/>
            </a:xfrm>
            <a:custGeom>
              <a:avLst/>
              <a:gdLst>
                <a:gd name="connsiteX0" fmla="*/ 78922 w 1472293"/>
                <a:gd name="connsiteY0" fmla="*/ 0 h 4474029"/>
                <a:gd name="connsiteX1" fmla="*/ 29936 w 1472293"/>
                <a:gd name="connsiteY1" fmla="*/ 228600 h 4474029"/>
                <a:gd name="connsiteX2" fmla="*/ 258536 w 1472293"/>
                <a:gd name="connsiteY2" fmla="*/ 408214 h 4474029"/>
                <a:gd name="connsiteX3" fmla="*/ 568779 w 1472293"/>
                <a:gd name="connsiteY3" fmla="*/ 653143 h 4474029"/>
                <a:gd name="connsiteX4" fmla="*/ 699408 w 1472293"/>
                <a:gd name="connsiteY4" fmla="*/ 767443 h 4474029"/>
                <a:gd name="connsiteX5" fmla="*/ 813708 w 1472293"/>
                <a:gd name="connsiteY5" fmla="*/ 1159329 h 4474029"/>
                <a:gd name="connsiteX6" fmla="*/ 928008 w 1472293"/>
                <a:gd name="connsiteY6" fmla="*/ 1240972 h 4474029"/>
                <a:gd name="connsiteX7" fmla="*/ 1058636 w 1472293"/>
                <a:gd name="connsiteY7" fmla="*/ 1436914 h 4474029"/>
                <a:gd name="connsiteX8" fmla="*/ 1009650 w 1472293"/>
                <a:gd name="connsiteY8" fmla="*/ 1567543 h 4474029"/>
                <a:gd name="connsiteX9" fmla="*/ 895350 w 1472293"/>
                <a:gd name="connsiteY9" fmla="*/ 1616529 h 4474029"/>
                <a:gd name="connsiteX10" fmla="*/ 813708 w 1472293"/>
                <a:gd name="connsiteY10" fmla="*/ 1649186 h 4474029"/>
                <a:gd name="connsiteX11" fmla="*/ 895350 w 1472293"/>
                <a:gd name="connsiteY11" fmla="*/ 1698172 h 4474029"/>
                <a:gd name="connsiteX12" fmla="*/ 846365 w 1472293"/>
                <a:gd name="connsiteY12" fmla="*/ 1910443 h 4474029"/>
                <a:gd name="connsiteX13" fmla="*/ 813708 w 1472293"/>
                <a:gd name="connsiteY13" fmla="*/ 2139043 h 4474029"/>
                <a:gd name="connsiteX14" fmla="*/ 1025979 w 1472293"/>
                <a:gd name="connsiteY14" fmla="*/ 2383972 h 4474029"/>
                <a:gd name="connsiteX15" fmla="*/ 1074965 w 1472293"/>
                <a:gd name="connsiteY15" fmla="*/ 2481943 h 4474029"/>
                <a:gd name="connsiteX16" fmla="*/ 1205593 w 1472293"/>
                <a:gd name="connsiteY16" fmla="*/ 2481943 h 4474029"/>
                <a:gd name="connsiteX17" fmla="*/ 1107622 w 1472293"/>
                <a:gd name="connsiteY17" fmla="*/ 2628900 h 4474029"/>
                <a:gd name="connsiteX18" fmla="*/ 1254579 w 1472293"/>
                <a:gd name="connsiteY18" fmla="*/ 2775857 h 4474029"/>
                <a:gd name="connsiteX19" fmla="*/ 1401536 w 1472293"/>
                <a:gd name="connsiteY19" fmla="*/ 3020786 h 4474029"/>
                <a:gd name="connsiteX20" fmla="*/ 1434193 w 1472293"/>
                <a:gd name="connsiteY20" fmla="*/ 3086100 h 4474029"/>
                <a:gd name="connsiteX21" fmla="*/ 1466850 w 1472293"/>
                <a:gd name="connsiteY21" fmla="*/ 3151414 h 4474029"/>
                <a:gd name="connsiteX22" fmla="*/ 1401536 w 1472293"/>
                <a:gd name="connsiteY22" fmla="*/ 3249386 h 4474029"/>
                <a:gd name="connsiteX23" fmla="*/ 1401536 w 1472293"/>
                <a:gd name="connsiteY23" fmla="*/ 3445329 h 4474029"/>
                <a:gd name="connsiteX24" fmla="*/ 1352550 w 1472293"/>
                <a:gd name="connsiteY24" fmla="*/ 3543300 h 4474029"/>
                <a:gd name="connsiteX25" fmla="*/ 1287236 w 1472293"/>
                <a:gd name="connsiteY25" fmla="*/ 3869872 h 4474029"/>
                <a:gd name="connsiteX26" fmla="*/ 1238250 w 1472293"/>
                <a:gd name="connsiteY26" fmla="*/ 4000500 h 4474029"/>
                <a:gd name="connsiteX27" fmla="*/ 1156608 w 1472293"/>
                <a:gd name="connsiteY27" fmla="*/ 4098472 h 4474029"/>
                <a:gd name="connsiteX28" fmla="*/ 1107622 w 1472293"/>
                <a:gd name="connsiteY28" fmla="*/ 4196443 h 4474029"/>
                <a:gd name="connsiteX29" fmla="*/ 1107622 w 1472293"/>
                <a:gd name="connsiteY29" fmla="*/ 4310743 h 4474029"/>
                <a:gd name="connsiteX30" fmla="*/ 1123950 w 1472293"/>
                <a:gd name="connsiteY30" fmla="*/ 4474029 h 4474029"/>
                <a:gd name="connsiteX0" fmla="*/ 39461 w 1585232"/>
                <a:gd name="connsiteY0" fmla="*/ 0 h 4855029"/>
                <a:gd name="connsiteX1" fmla="*/ 142875 w 1585232"/>
                <a:gd name="connsiteY1" fmla="*/ 609600 h 4855029"/>
                <a:gd name="connsiteX2" fmla="*/ 371475 w 1585232"/>
                <a:gd name="connsiteY2" fmla="*/ 789214 h 4855029"/>
                <a:gd name="connsiteX3" fmla="*/ 681718 w 1585232"/>
                <a:gd name="connsiteY3" fmla="*/ 1034143 h 4855029"/>
                <a:gd name="connsiteX4" fmla="*/ 812347 w 1585232"/>
                <a:gd name="connsiteY4" fmla="*/ 1148443 h 4855029"/>
                <a:gd name="connsiteX5" fmla="*/ 926647 w 1585232"/>
                <a:gd name="connsiteY5" fmla="*/ 1540329 h 4855029"/>
                <a:gd name="connsiteX6" fmla="*/ 1040947 w 1585232"/>
                <a:gd name="connsiteY6" fmla="*/ 1621972 h 4855029"/>
                <a:gd name="connsiteX7" fmla="*/ 1171575 w 1585232"/>
                <a:gd name="connsiteY7" fmla="*/ 1817914 h 4855029"/>
                <a:gd name="connsiteX8" fmla="*/ 1122589 w 1585232"/>
                <a:gd name="connsiteY8" fmla="*/ 1948543 h 4855029"/>
                <a:gd name="connsiteX9" fmla="*/ 1008289 w 1585232"/>
                <a:gd name="connsiteY9" fmla="*/ 1997529 h 4855029"/>
                <a:gd name="connsiteX10" fmla="*/ 926647 w 1585232"/>
                <a:gd name="connsiteY10" fmla="*/ 2030186 h 4855029"/>
                <a:gd name="connsiteX11" fmla="*/ 1008289 w 1585232"/>
                <a:gd name="connsiteY11" fmla="*/ 2079172 h 4855029"/>
                <a:gd name="connsiteX12" fmla="*/ 959304 w 1585232"/>
                <a:gd name="connsiteY12" fmla="*/ 2291443 h 4855029"/>
                <a:gd name="connsiteX13" fmla="*/ 926647 w 1585232"/>
                <a:gd name="connsiteY13" fmla="*/ 2520043 h 4855029"/>
                <a:gd name="connsiteX14" fmla="*/ 1138918 w 1585232"/>
                <a:gd name="connsiteY14" fmla="*/ 2764972 h 4855029"/>
                <a:gd name="connsiteX15" fmla="*/ 1187904 w 1585232"/>
                <a:gd name="connsiteY15" fmla="*/ 2862943 h 4855029"/>
                <a:gd name="connsiteX16" fmla="*/ 1318532 w 1585232"/>
                <a:gd name="connsiteY16" fmla="*/ 2862943 h 4855029"/>
                <a:gd name="connsiteX17" fmla="*/ 1220561 w 1585232"/>
                <a:gd name="connsiteY17" fmla="*/ 3009900 h 4855029"/>
                <a:gd name="connsiteX18" fmla="*/ 1367518 w 1585232"/>
                <a:gd name="connsiteY18" fmla="*/ 3156857 h 4855029"/>
                <a:gd name="connsiteX19" fmla="*/ 1514475 w 1585232"/>
                <a:gd name="connsiteY19" fmla="*/ 3401786 h 4855029"/>
                <a:gd name="connsiteX20" fmla="*/ 1547132 w 1585232"/>
                <a:gd name="connsiteY20" fmla="*/ 3467100 h 4855029"/>
                <a:gd name="connsiteX21" fmla="*/ 1579789 w 1585232"/>
                <a:gd name="connsiteY21" fmla="*/ 3532414 h 4855029"/>
                <a:gd name="connsiteX22" fmla="*/ 1514475 w 1585232"/>
                <a:gd name="connsiteY22" fmla="*/ 3630386 h 4855029"/>
                <a:gd name="connsiteX23" fmla="*/ 1514475 w 1585232"/>
                <a:gd name="connsiteY23" fmla="*/ 3826329 h 4855029"/>
                <a:gd name="connsiteX24" fmla="*/ 1465489 w 1585232"/>
                <a:gd name="connsiteY24" fmla="*/ 3924300 h 4855029"/>
                <a:gd name="connsiteX25" fmla="*/ 1400175 w 1585232"/>
                <a:gd name="connsiteY25" fmla="*/ 4250872 h 4855029"/>
                <a:gd name="connsiteX26" fmla="*/ 1351189 w 1585232"/>
                <a:gd name="connsiteY26" fmla="*/ 4381500 h 4855029"/>
                <a:gd name="connsiteX27" fmla="*/ 1269547 w 1585232"/>
                <a:gd name="connsiteY27" fmla="*/ 4479472 h 4855029"/>
                <a:gd name="connsiteX28" fmla="*/ 1220561 w 1585232"/>
                <a:gd name="connsiteY28" fmla="*/ 4577443 h 4855029"/>
                <a:gd name="connsiteX29" fmla="*/ 1220561 w 1585232"/>
                <a:gd name="connsiteY29" fmla="*/ 4691743 h 4855029"/>
                <a:gd name="connsiteX30" fmla="*/ 1236889 w 1585232"/>
                <a:gd name="connsiteY30" fmla="*/ 4855029 h 4855029"/>
                <a:gd name="connsiteX0" fmla="*/ 0 w 1545771"/>
                <a:gd name="connsiteY0" fmla="*/ 0 h 4855029"/>
                <a:gd name="connsiteX1" fmla="*/ 34095 w 1545771"/>
                <a:gd name="connsiteY1" fmla="*/ 348343 h 4855029"/>
                <a:gd name="connsiteX2" fmla="*/ 103414 w 1545771"/>
                <a:gd name="connsiteY2" fmla="*/ 609600 h 4855029"/>
                <a:gd name="connsiteX3" fmla="*/ 332014 w 1545771"/>
                <a:gd name="connsiteY3" fmla="*/ 789214 h 4855029"/>
                <a:gd name="connsiteX4" fmla="*/ 642257 w 1545771"/>
                <a:gd name="connsiteY4" fmla="*/ 1034143 h 4855029"/>
                <a:gd name="connsiteX5" fmla="*/ 772886 w 1545771"/>
                <a:gd name="connsiteY5" fmla="*/ 1148443 h 4855029"/>
                <a:gd name="connsiteX6" fmla="*/ 887186 w 1545771"/>
                <a:gd name="connsiteY6" fmla="*/ 1540329 h 4855029"/>
                <a:gd name="connsiteX7" fmla="*/ 1001486 w 1545771"/>
                <a:gd name="connsiteY7" fmla="*/ 1621972 h 4855029"/>
                <a:gd name="connsiteX8" fmla="*/ 1132114 w 1545771"/>
                <a:gd name="connsiteY8" fmla="*/ 1817914 h 4855029"/>
                <a:gd name="connsiteX9" fmla="*/ 1083128 w 1545771"/>
                <a:gd name="connsiteY9" fmla="*/ 1948543 h 4855029"/>
                <a:gd name="connsiteX10" fmla="*/ 968828 w 1545771"/>
                <a:gd name="connsiteY10" fmla="*/ 1997529 h 4855029"/>
                <a:gd name="connsiteX11" fmla="*/ 887186 w 1545771"/>
                <a:gd name="connsiteY11" fmla="*/ 2030186 h 4855029"/>
                <a:gd name="connsiteX12" fmla="*/ 968828 w 1545771"/>
                <a:gd name="connsiteY12" fmla="*/ 2079172 h 4855029"/>
                <a:gd name="connsiteX13" fmla="*/ 919843 w 1545771"/>
                <a:gd name="connsiteY13" fmla="*/ 2291443 h 4855029"/>
                <a:gd name="connsiteX14" fmla="*/ 887186 w 1545771"/>
                <a:gd name="connsiteY14" fmla="*/ 2520043 h 4855029"/>
                <a:gd name="connsiteX15" fmla="*/ 1099457 w 1545771"/>
                <a:gd name="connsiteY15" fmla="*/ 2764972 h 4855029"/>
                <a:gd name="connsiteX16" fmla="*/ 1148443 w 1545771"/>
                <a:gd name="connsiteY16" fmla="*/ 2862943 h 4855029"/>
                <a:gd name="connsiteX17" fmla="*/ 1279071 w 1545771"/>
                <a:gd name="connsiteY17" fmla="*/ 2862943 h 4855029"/>
                <a:gd name="connsiteX18" fmla="*/ 1181100 w 1545771"/>
                <a:gd name="connsiteY18" fmla="*/ 3009900 h 4855029"/>
                <a:gd name="connsiteX19" fmla="*/ 1328057 w 1545771"/>
                <a:gd name="connsiteY19" fmla="*/ 3156857 h 4855029"/>
                <a:gd name="connsiteX20" fmla="*/ 1475014 w 1545771"/>
                <a:gd name="connsiteY20" fmla="*/ 3401786 h 4855029"/>
                <a:gd name="connsiteX21" fmla="*/ 1507671 w 1545771"/>
                <a:gd name="connsiteY21" fmla="*/ 3467100 h 4855029"/>
                <a:gd name="connsiteX22" fmla="*/ 1540328 w 1545771"/>
                <a:gd name="connsiteY22" fmla="*/ 3532414 h 4855029"/>
                <a:gd name="connsiteX23" fmla="*/ 1475014 w 1545771"/>
                <a:gd name="connsiteY23" fmla="*/ 3630386 h 4855029"/>
                <a:gd name="connsiteX24" fmla="*/ 1475014 w 1545771"/>
                <a:gd name="connsiteY24" fmla="*/ 3826329 h 4855029"/>
                <a:gd name="connsiteX25" fmla="*/ 1426028 w 1545771"/>
                <a:gd name="connsiteY25" fmla="*/ 3924300 h 4855029"/>
                <a:gd name="connsiteX26" fmla="*/ 1360714 w 1545771"/>
                <a:gd name="connsiteY26" fmla="*/ 4250872 h 4855029"/>
                <a:gd name="connsiteX27" fmla="*/ 1311728 w 1545771"/>
                <a:gd name="connsiteY27" fmla="*/ 4381500 h 4855029"/>
                <a:gd name="connsiteX28" fmla="*/ 1230086 w 1545771"/>
                <a:gd name="connsiteY28" fmla="*/ 4479472 h 4855029"/>
                <a:gd name="connsiteX29" fmla="*/ 1181100 w 1545771"/>
                <a:gd name="connsiteY29" fmla="*/ 4577443 h 4855029"/>
                <a:gd name="connsiteX30" fmla="*/ 1181100 w 1545771"/>
                <a:gd name="connsiteY30" fmla="*/ 4691743 h 4855029"/>
                <a:gd name="connsiteX31" fmla="*/ 1197428 w 1545771"/>
                <a:gd name="connsiteY31" fmla="*/ 4855029 h 4855029"/>
                <a:gd name="connsiteX0" fmla="*/ 0 w 1545771"/>
                <a:gd name="connsiteY0" fmla="*/ 0 h 4855029"/>
                <a:gd name="connsiteX1" fmla="*/ 34095 w 1545771"/>
                <a:gd name="connsiteY1" fmla="*/ 348343 h 4855029"/>
                <a:gd name="connsiteX2" fmla="*/ 271321 w 1545771"/>
                <a:gd name="connsiteY2" fmla="*/ 154249 h 4855029"/>
                <a:gd name="connsiteX3" fmla="*/ 103414 w 1545771"/>
                <a:gd name="connsiteY3" fmla="*/ 609600 h 4855029"/>
                <a:gd name="connsiteX4" fmla="*/ 332014 w 1545771"/>
                <a:gd name="connsiteY4" fmla="*/ 789214 h 4855029"/>
                <a:gd name="connsiteX5" fmla="*/ 642257 w 1545771"/>
                <a:gd name="connsiteY5" fmla="*/ 1034143 h 4855029"/>
                <a:gd name="connsiteX6" fmla="*/ 772886 w 1545771"/>
                <a:gd name="connsiteY6" fmla="*/ 1148443 h 4855029"/>
                <a:gd name="connsiteX7" fmla="*/ 887186 w 1545771"/>
                <a:gd name="connsiteY7" fmla="*/ 1540329 h 4855029"/>
                <a:gd name="connsiteX8" fmla="*/ 1001486 w 1545771"/>
                <a:gd name="connsiteY8" fmla="*/ 1621972 h 4855029"/>
                <a:gd name="connsiteX9" fmla="*/ 1132114 w 1545771"/>
                <a:gd name="connsiteY9" fmla="*/ 1817914 h 4855029"/>
                <a:gd name="connsiteX10" fmla="*/ 1083128 w 1545771"/>
                <a:gd name="connsiteY10" fmla="*/ 1948543 h 4855029"/>
                <a:gd name="connsiteX11" fmla="*/ 968828 w 1545771"/>
                <a:gd name="connsiteY11" fmla="*/ 1997529 h 4855029"/>
                <a:gd name="connsiteX12" fmla="*/ 887186 w 1545771"/>
                <a:gd name="connsiteY12" fmla="*/ 2030186 h 4855029"/>
                <a:gd name="connsiteX13" fmla="*/ 968828 w 1545771"/>
                <a:gd name="connsiteY13" fmla="*/ 2079172 h 4855029"/>
                <a:gd name="connsiteX14" fmla="*/ 919843 w 1545771"/>
                <a:gd name="connsiteY14" fmla="*/ 2291443 h 4855029"/>
                <a:gd name="connsiteX15" fmla="*/ 887186 w 1545771"/>
                <a:gd name="connsiteY15" fmla="*/ 2520043 h 4855029"/>
                <a:gd name="connsiteX16" fmla="*/ 1099457 w 1545771"/>
                <a:gd name="connsiteY16" fmla="*/ 2764972 h 4855029"/>
                <a:gd name="connsiteX17" fmla="*/ 1148443 w 1545771"/>
                <a:gd name="connsiteY17" fmla="*/ 2862943 h 4855029"/>
                <a:gd name="connsiteX18" fmla="*/ 1279071 w 1545771"/>
                <a:gd name="connsiteY18" fmla="*/ 2862943 h 4855029"/>
                <a:gd name="connsiteX19" fmla="*/ 1181100 w 1545771"/>
                <a:gd name="connsiteY19" fmla="*/ 3009900 h 4855029"/>
                <a:gd name="connsiteX20" fmla="*/ 1328057 w 1545771"/>
                <a:gd name="connsiteY20" fmla="*/ 3156857 h 4855029"/>
                <a:gd name="connsiteX21" fmla="*/ 1475014 w 1545771"/>
                <a:gd name="connsiteY21" fmla="*/ 3401786 h 4855029"/>
                <a:gd name="connsiteX22" fmla="*/ 1507671 w 1545771"/>
                <a:gd name="connsiteY22" fmla="*/ 3467100 h 4855029"/>
                <a:gd name="connsiteX23" fmla="*/ 1540328 w 1545771"/>
                <a:gd name="connsiteY23" fmla="*/ 3532414 h 4855029"/>
                <a:gd name="connsiteX24" fmla="*/ 1475014 w 1545771"/>
                <a:gd name="connsiteY24" fmla="*/ 3630386 h 4855029"/>
                <a:gd name="connsiteX25" fmla="*/ 1475014 w 1545771"/>
                <a:gd name="connsiteY25" fmla="*/ 3826329 h 4855029"/>
                <a:gd name="connsiteX26" fmla="*/ 1426028 w 1545771"/>
                <a:gd name="connsiteY26" fmla="*/ 3924300 h 4855029"/>
                <a:gd name="connsiteX27" fmla="*/ 1360714 w 1545771"/>
                <a:gd name="connsiteY27" fmla="*/ 4250872 h 4855029"/>
                <a:gd name="connsiteX28" fmla="*/ 1311728 w 1545771"/>
                <a:gd name="connsiteY28" fmla="*/ 4381500 h 4855029"/>
                <a:gd name="connsiteX29" fmla="*/ 1230086 w 1545771"/>
                <a:gd name="connsiteY29" fmla="*/ 4479472 h 4855029"/>
                <a:gd name="connsiteX30" fmla="*/ 1181100 w 1545771"/>
                <a:gd name="connsiteY30" fmla="*/ 4577443 h 4855029"/>
                <a:gd name="connsiteX31" fmla="*/ 1181100 w 1545771"/>
                <a:gd name="connsiteY31" fmla="*/ 4691743 h 4855029"/>
                <a:gd name="connsiteX32" fmla="*/ 1197428 w 1545771"/>
                <a:gd name="connsiteY32" fmla="*/ 4855029 h 4855029"/>
                <a:gd name="connsiteX0" fmla="*/ 0 w 1545771"/>
                <a:gd name="connsiteY0" fmla="*/ 0 h 4855029"/>
                <a:gd name="connsiteX1" fmla="*/ 34095 w 1545771"/>
                <a:gd name="connsiteY1" fmla="*/ 348343 h 4855029"/>
                <a:gd name="connsiteX2" fmla="*/ 118921 w 1545771"/>
                <a:gd name="connsiteY2" fmla="*/ 43543 h 4855029"/>
                <a:gd name="connsiteX3" fmla="*/ 271321 w 1545771"/>
                <a:gd name="connsiteY3" fmla="*/ 154249 h 4855029"/>
                <a:gd name="connsiteX4" fmla="*/ 103414 w 1545771"/>
                <a:gd name="connsiteY4" fmla="*/ 609600 h 4855029"/>
                <a:gd name="connsiteX5" fmla="*/ 332014 w 1545771"/>
                <a:gd name="connsiteY5" fmla="*/ 789214 h 4855029"/>
                <a:gd name="connsiteX6" fmla="*/ 642257 w 1545771"/>
                <a:gd name="connsiteY6" fmla="*/ 1034143 h 4855029"/>
                <a:gd name="connsiteX7" fmla="*/ 772886 w 1545771"/>
                <a:gd name="connsiteY7" fmla="*/ 1148443 h 4855029"/>
                <a:gd name="connsiteX8" fmla="*/ 887186 w 1545771"/>
                <a:gd name="connsiteY8" fmla="*/ 1540329 h 4855029"/>
                <a:gd name="connsiteX9" fmla="*/ 1001486 w 1545771"/>
                <a:gd name="connsiteY9" fmla="*/ 1621972 h 4855029"/>
                <a:gd name="connsiteX10" fmla="*/ 1132114 w 1545771"/>
                <a:gd name="connsiteY10" fmla="*/ 1817914 h 4855029"/>
                <a:gd name="connsiteX11" fmla="*/ 1083128 w 1545771"/>
                <a:gd name="connsiteY11" fmla="*/ 1948543 h 4855029"/>
                <a:gd name="connsiteX12" fmla="*/ 968828 w 1545771"/>
                <a:gd name="connsiteY12" fmla="*/ 1997529 h 4855029"/>
                <a:gd name="connsiteX13" fmla="*/ 887186 w 1545771"/>
                <a:gd name="connsiteY13" fmla="*/ 2030186 h 4855029"/>
                <a:gd name="connsiteX14" fmla="*/ 968828 w 1545771"/>
                <a:gd name="connsiteY14" fmla="*/ 2079172 h 4855029"/>
                <a:gd name="connsiteX15" fmla="*/ 919843 w 1545771"/>
                <a:gd name="connsiteY15" fmla="*/ 2291443 h 4855029"/>
                <a:gd name="connsiteX16" fmla="*/ 887186 w 1545771"/>
                <a:gd name="connsiteY16" fmla="*/ 2520043 h 4855029"/>
                <a:gd name="connsiteX17" fmla="*/ 1099457 w 1545771"/>
                <a:gd name="connsiteY17" fmla="*/ 2764972 h 4855029"/>
                <a:gd name="connsiteX18" fmla="*/ 1148443 w 1545771"/>
                <a:gd name="connsiteY18" fmla="*/ 2862943 h 4855029"/>
                <a:gd name="connsiteX19" fmla="*/ 1279071 w 1545771"/>
                <a:gd name="connsiteY19" fmla="*/ 2862943 h 4855029"/>
                <a:gd name="connsiteX20" fmla="*/ 1181100 w 1545771"/>
                <a:gd name="connsiteY20" fmla="*/ 3009900 h 4855029"/>
                <a:gd name="connsiteX21" fmla="*/ 1328057 w 1545771"/>
                <a:gd name="connsiteY21" fmla="*/ 3156857 h 4855029"/>
                <a:gd name="connsiteX22" fmla="*/ 1475014 w 1545771"/>
                <a:gd name="connsiteY22" fmla="*/ 3401786 h 4855029"/>
                <a:gd name="connsiteX23" fmla="*/ 1507671 w 1545771"/>
                <a:gd name="connsiteY23" fmla="*/ 3467100 h 4855029"/>
                <a:gd name="connsiteX24" fmla="*/ 1540328 w 1545771"/>
                <a:gd name="connsiteY24" fmla="*/ 3532414 h 4855029"/>
                <a:gd name="connsiteX25" fmla="*/ 1475014 w 1545771"/>
                <a:gd name="connsiteY25" fmla="*/ 3630386 h 4855029"/>
                <a:gd name="connsiteX26" fmla="*/ 1475014 w 1545771"/>
                <a:gd name="connsiteY26" fmla="*/ 3826329 h 4855029"/>
                <a:gd name="connsiteX27" fmla="*/ 1426028 w 1545771"/>
                <a:gd name="connsiteY27" fmla="*/ 3924300 h 4855029"/>
                <a:gd name="connsiteX28" fmla="*/ 1360714 w 1545771"/>
                <a:gd name="connsiteY28" fmla="*/ 4250872 h 4855029"/>
                <a:gd name="connsiteX29" fmla="*/ 1311728 w 1545771"/>
                <a:gd name="connsiteY29" fmla="*/ 4381500 h 4855029"/>
                <a:gd name="connsiteX30" fmla="*/ 1230086 w 1545771"/>
                <a:gd name="connsiteY30" fmla="*/ 4479472 h 4855029"/>
                <a:gd name="connsiteX31" fmla="*/ 1181100 w 1545771"/>
                <a:gd name="connsiteY31" fmla="*/ 4577443 h 4855029"/>
                <a:gd name="connsiteX32" fmla="*/ 1181100 w 1545771"/>
                <a:gd name="connsiteY32" fmla="*/ 4691743 h 4855029"/>
                <a:gd name="connsiteX33" fmla="*/ 1197428 w 1545771"/>
                <a:gd name="connsiteY33" fmla="*/ 4855029 h 4855029"/>
                <a:gd name="connsiteX0" fmla="*/ 0 w 1545771"/>
                <a:gd name="connsiteY0" fmla="*/ 134257 h 4989286"/>
                <a:gd name="connsiteX1" fmla="*/ 34095 w 1545771"/>
                <a:gd name="connsiteY1" fmla="*/ 101600 h 4989286"/>
                <a:gd name="connsiteX2" fmla="*/ 118921 w 1545771"/>
                <a:gd name="connsiteY2" fmla="*/ 177800 h 4989286"/>
                <a:gd name="connsiteX3" fmla="*/ 271321 w 1545771"/>
                <a:gd name="connsiteY3" fmla="*/ 288506 h 4989286"/>
                <a:gd name="connsiteX4" fmla="*/ 103414 w 1545771"/>
                <a:gd name="connsiteY4" fmla="*/ 743857 h 4989286"/>
                <a:gd name="connsiteX5" fmla="*/ 332014 w 1545771"/>
                <a:gd name="connsiteY5" fmla="*/ 923471 h 4989286"/>
                <a:gd name="connsiteX6" fmla="*/ 642257 w 1545771"/>
                <a:gd name="connsiteY6" fmla="*/ 1168400 h 4989286"/>
                <a:gd name="connsiteX7" fmla="*/ 772886 w 1545771"/>
                <a:gd name="connsiteY7" fmla="*/ 1282700 h 4989286"/>
                <a:gd name="connsiteX8" fmla="*/ 887186 w 1545771"/>
                <a:gd name="connsiteY8" fmla="*/ 1674586 h 4989286"/>
                <a:gd name="connsiteX9" fmla="*/ 1001486 w 1545771"/>
                <a:gd name="connsiteY9" fmla="*/ 1756229 h 4989286"/>
                <a:gd name="connsiteX10" fmla="*/ 1132114 w 1545771"/>
                <a:gd name="connsiteY10" fmla="*/ 1952171 h 4989286"/>
                <a:gd name="connsiteX11" fmla="*/ 1083128 w 1545771"/>
                <a:gd name="connsiteY11" fmla="*/ 2082800 h 4989286"/>
                <a:gd name="connsiteX12" fmla="*/ 968828 w 1545771"/>
                <a:gd name="connsiteY12" fmla="*/ 2131786 h 4989286"/>
                <a:gd name="connsiteX13" fmla="*/ 887186 w 1545771"/>
                <a:gd name="connsiteY13" fmla="*/ 2164443 h 4989286"/>
                <a:gd name="connsiteX14" fmla="*/ 968828 w 1545771"/>
                <a:gd name="connsiteY14" fmla="*/ 2213429 h 4989286"/>
                <a:gd name="connsiteX15" fmla="*/ 919843 w 1545771"/>
                <a:gd name="connsiteY15" fmla="*/ 2425700 h 4989286"/>
                <a:gd name="connsiteX16" fmla="*/ 887186 w 1545771"/>
                <a:gd name="connsiteY16" fmla="*/ 2654300 h 4989286"/>
                <a:gd name="connsiteX17" fmla="*/ 1099457 w 1545771"/>
                <a:gd name="connsiteY17" fmla="*/ 2899229 h 4989286"/>
                <a:gd name="connsiteX18" fmla="*/ 1148443 w 1545771"/>
                <a:gd name="connsiteY18" fmla="*/ 2997200 h 4989286"/>
                <a:gd name="connsiteX19" fmla="*/ 1279071 w 1545771"/>
                <a:gd name="connsiteY19" fmla="*/ 2997200 h 4989286"/>
                <a:gd name="connsiteX20" fmla="*/ 1181100 w 1545771"/>
                <a:gd name="connsiteY20" fmla="*/ 3144157 h 4989286"/>
                <a:gd name="connsiteX21" fmla="*/ 1328057 w 1545771"/>
                <a:gd name="connsiteY21" fmla="*/ 3291114 h 4989286"/>
                <a:gd name="connsiteX22" fmla="*/ 1475014 w 1545771"/>
                <a:gd name="connsiteY22" fmla="*/ 3536043 h 4989286"/>
                <a:gd name="connsiteX23" fmla="*/ 1507671 w 1545771"/>
                <a:gd name="connsiteY23" fmla="*/ 3601357 h 4989286"/>
                <a:gd name="connsiteX24" fmla="*/ 1540328 w 1545771"/>
                <a:gd name="connsiteY24" fmla="*/ 3666671 h 4989286"/>
                <a:gd name="connsiteX25" fmla="*/ 1475014 w 1545771"/>
                <a:gd name="connsiteY25" fmla="*/ 3764643 h 4989286"/>
                <a:gd name="connsiteX26" fmla="*/ 1475014 w 1545771"/>
                <a:gd name="connsiteY26" fmla="*/ 3960586 h 4989286"/>
                <a:gd name="connsiteX27" fmla="*/ 1426028 w 1545771"/>
                <a:gd name="connsiteY27" fmla="*/ 4058557 h 4989286"/>
                <a:gd name="connsiteX28" fmla="*/ 1360714 w 1545771"/>
                <a:gd name="connsiteY28" fmla="*/ 4385129 h 4989286"/>
                <a:gd name="connsiteX29" fmla="*/ 1311728 w 1545771"/>
                <a:gd name="connsiteY29" fmla="*/ 4515757 h 4989286"/>
                <a:gd name="connsiteX30" fmla="*/ 1230086 w 1545771"/>
                <a:gd name="connsiteY30" fmla="*/ 4613729 h 4989286"/>
                <a:gd name="connsiteX31" fmla="*/ 1181100 w 1545771"/>
                <a:gd name="connsiteY31" fmla="*/ 4711700 h 4989286"/>
                <a:gd name="connsiteX32" fmla="*/ 1181100 w 1545771"/>
                <a:gd name="connsiteY32" fmla="*/ 4826000 h 4989286"/>
                <a:gd name="connsiteX33" fmla="*/ 1197428 w 1545771"/>
                <a:gd name="connsiteY33" fmla="*/ 4989286 h 4989286"/>
                <a:gd name="connsiteX0" fmla="*/ 0 w 1545771"/>
                <a:gd name="connsiteY0" fmla="*/ 134257 h 4989286"/>
                <a:gd name="connsiteX1" fmla="*/ 34095 w 1545771"/>
                <a:gd name="connsiteY1" fmla="*/ 101600 h 4989286"/>
                <a:gd name="connsiteX2" fmla="*/ 118921 w 1545771"/>
                <a:gd name="connsiteY2" fmla="*/ 177800 h 4989286"/>
                <a:gd name="connsiteX3" fmla="*/ 271321 w 1545771"/>
                <a:gd name="connsiteY3" fmla="*/ 288506 h 4989286"/>
                <a:gd name="connsiteX4" fmla="*/ 197997 w 1545771"/>
                <a:gd name="connsiteY4" fmla="*/ 508479 h 4989286"/>
                <a:gd name="connsiteX5" fmla="*/ 103414 w 1545771"/>
                <a:gd name="connsiteY5" fmla="*/ 743857 h 4989286"/>
                <a:gd name="connsiteX6" fmla="*/ 332014 w 1545771"/>
                <a:gd name="connsiteY6" fmla="*/ 923471 h 4989286"/>
                <a:gd name="connsiteX7" fmla="*/ 642257 w 1545771"/>
                <a:gd name="connsiteY7" fmla="*/ 1168400 h 4989286"/>
                <a:gd name="connsiteX8" fmla="*/ 772886 w 1545771"/>
                <a:gd name="connsiteY8" fmla="*/ 1282700 h 4989286"/>
                <a:gd name="connsiteX9" fmla="*/ 887186 w 1545771"/>
                <a:gd name="connsiteY9" fmla="*/ 1674586 h 4989286"/>
                <a:gd name="connsiteX10" fmla="*/ 1001486 w 1545771"/>
                <a:gd name="connsiteY10" fmla="*/ 1756229 h 4989286"/>
                <a:gd name="connsiteX11" fmla="*/ 1132114 w 1545771"/>
                <a:gd name="connsiteY11" fmla="*/ 1952171 h 4989286"/>
                <a:gd name="connsiteX12" fmla="*/ 1083128 w 1545771"/>
                <a:gd name="connsiteY12" fmla="*/ 2082800 h 4989286"/>
                <a:gd name="connsiteX13" fmla="*/ 968828 w 1545771"/>
                <a:gd name="connsiteY13" fmla="*/ 2131786 h 4989286"/>
                <a:gd name="connsiteX14" fmla="*/ 887186 w 1545771"/>
                <a:gd name="connsiteY14" fmla="*/ 2164443 h 4989286"/>
                <a:gd name="connsiteX15" fmla="*/ 968828 w 1545771"/>
                <a:gd name="connsiteY15" fmla="*/ 2213429 h 4989286"/>
                <a:gd name="connsiteX16" fmla="*/ 919843 w 1545771"/>
                <a:gd name="connsiteY16" fmla="*/ 2425700 h 4989286"/>
                <a:gd name="connsiteX17" fmla="*/ 887186 w 1545771"/>
                <a:gd name="connsiteY17" fmla="*/ 2654300 h 4989286"/>
                <a:gd name="connsiteX18" fmla="*/ 1099457 w 1545771"/>
                <a:gd name="connsiteY18" fmla="*/ 2899229 h 4989286"/>
                <a:gd name="connsiteX19" fmla="*/ 1148443 w 1545771"/>
                <a:gd name="connsiteY19" fmla="*/ 2997200 h 4989286"/>
                <a:gd name="connsiteX20" fmla="*/ 1279071 w 1545771"/>
                <a:gd name="connsiteY20" fmla="*/ 2997200 h 4989286"/>
                <a:gd name="connsiteX21" fmla="*/ 1181100 w 1545771"/>
                <a:gd name="connsiteY21" fmla="*/ 3144157 h 4989286"/>
                <a:gd name="connsiteX22" fmla="*/ 1328057 w 1545771"/>
                <a:gd name="connsiteY22" fmla="*/ 3291114 h 4989286"/>
                <a:gd name="connsiteX23" fmla="*/ 1475014 w 1545771"/>
                <a:gd name="connsiteY23" fmla="*/ 3536043 h 4989286"/>
                <a:gd name="connsiteX24" fmla="*/ 1507671 w 1545771"/>
                <a:gd name="connsiteY24" fmla="*/ 3601357 h 4989286"/>
                <a:gd name="connsiteX25" fmla="*/ 1540328 w 1545771"/>
                <a:gd name="connsiteY25" fmla="*/ 3666671 h 4989286"/>
                <a:gd name="connsiteX26" fmla="*/ 1475014 w 1545771"/>
                <a:gd name="connsiteY26" fmla="*/ 3764643 h 4989286"/>
                <a:gd name="connsiteX27" fmla="*/ 1475014 w 1545771"/>
                <a:gd name="connsiteY27" fmla="*/ 3960586 h 4989286"/>
                <a:gd name="connsiteX28" fmla="*/ 1426028 w 1545771"/>
                <a:gd name="connsiteY28" fmla="*/ 4058557 h 4989286"/>
                <a:gd name="connsiteX29" fmla="*/ 1360714 w 1545771"/>
                <a:gd name="connsiteY29" fmla="*/ 4385129 h 4989286"/>
                <a:gd name="connsiteX30" fmla="*/ 1311728 w 1545771"/>
                <a:gd name="connsiteY30" fmla="*/ 4515757 h 4989286"/>
                <a:gd name="connsiteX31" fmla="*/ 1230086 w 1545771"/>
                <a:gd name="connsiteY31" fmla="*/ 4613729 h 4989286"/>
                <a:gd name="connsiteX32" fmla="*/ 1181100 w 1545771"/>
                <a:gd name="connsiteY32" fmla="*/ 4711700 h 4989286"/>
                <a:gd name="connsiteX33" fmla="*/ 1181100 w 1545771"/>
                <a:gd name="connsiteY33" fmla="*/ 4826000 h 4989286"/>
                <a:gd name="connsiteX34" fmla="*/ 1197428 w 1545771"/>
                <a:gd name="connsiteY34" fmla="*/ 4989286 h 4989286"/>
                <a:gd name="connsiteX0" fmla="*/ 0 w 1545771"/>
                <a:gd name="connsiteY0" fmla="*/ 134257 h 4989286"/>
                <a:gd name="connsiteX1" fmla="*/ 34095 w 1545771"/>
                <a:gd name="connsiteY1" fmla="*/ 101600 h 4989286"/>
                <a:gd name="connsiteX2" fmla="*/ 118921 w 1545771"/>
                <a:gd name="connsiteY2" fmla="*/ 177800 h 4989286"/>
                <a:gd name="connsiteX3" fmla="*/ 271321 w 1545771"/>
                <a:gd name="connsiteY3" fmla="*/ 288506 h 4989286"/>
                <a:gd name="connsiteX4" fmla="*/ 197997 w 1545771"/>
                <a:gd name="connsiteY4" fmla="*/ 508479 h 4989286"/>
                <a:gd name="connsiteX5" fmla="*/ 28344 w 1545771"/>
                <a:gd name="connsiteY5" fmla="*/ 525732 h 4989286"/>
                <a:gd name="connsiteX6" fmla="*/ 103414 w 1545771"/>
                <a:gd name="connsiteY6" fmla="*/ 743857 h 4989286"/>
                <a:gd name="connsiteX7" fmla="*/ 332014 w 1545771"/>
                <a:gd name="connsiteY7" fmla="*/ 923471 h 4989286"/>
                <a:gd name="connsiteX8" fmla="*/ 642257 w 1545771"/>
                <a:gd name="connsiteY8" fmla="*/ 1168400 h 4989286"/>
                <a:gd name="connsiteX9" fmla="*/ 772886 w 1545771"/>
                <a:gd name="connsiteY9" fmla="*/ 1282700 h 4989286"/>
                <a:gd name="connsiteX10" fmla="*/ 887186 w 1545771"/>
                <a:gd name="connsiteY10" fmla="*/ 1674586 h 4989286"/>
                <a:gd name="connsiteX11" fmla="*/ 1001486 w 1545771"/>
                <a:gd name="connsiteY11" fmla="*/ 1756229 h 4989286"/>
                <a:gd name="connsiteX12" fmla="*/ 1132114 w 1545771"/>
                <a:gd name="connsiteY12" fmla="*/ 1952171 h 4989286"/>
                <a:gd name="connsiteX13" fmla="*/ 1083128 w 1545771"/>
                <a:gd name="connsiteY13" fmla="*/ 2082800 h 4989286"/>
                <a:gd name="connsiteX14" fmla="*/ 968828 w 1545771"/>
                <a:gd name="connsiteY14" fmla="*/ 2131786 h 4989286"/>
                <a:gd name="connsiteX15" fmla="*/ 887186 w 1545771"/>
                <a:gd name="connsiteY15" fmla="*/ 2164443 h 4989286"/>
                <a:gd name="connsiteX16" fmla="*/ 968828 w 1545771"/>
                <a:gd name="connsiteY16" fmla="*/ 2213429 h 4989286"/>
                <a:gd name="connsiteX17" fmla="*/ 919843 w 1545771"/>
                <a:gd name="connsiteY17" fmla="*/ 2425700 h 4989286"/>
                <a:gd name="connsiteX18" fmla="*/ 887186 w 1545771"/>
                <a:gd name="connsiteY18" fmla="*/ 2654300 h 4989286"/>
                <a:gd name="connsiteX19" fmla="*/ 1099457 w 1545771"/>
                <a:gd name="connsiteY19" fmla="*/ 2899229 h 4989286"/>
                <a:gd name="connsiteX20" fmla="*/ 1148443 w 1545771"/>
                <a:gd name="connsiteY20" fmla="*/ 2997200 h 4989286"/>
                <a:gd name="connsiteX21" fmla="*/ 1279071 w 1545771"/>
                <a:gd name="connsiteY21" fmla="*/ 2997200 h 4989286"/>
                <a:gd name="connsiteX22" fmla="*/ 1181100 w 1545771"/>
                <a:gd name="connsiteY22" fmla="*/ 3144157 h 4989286"/>
                <a:gd name="connsiteX23" fmla="*/ 1328057 w 1545771"/>
                <a:gd name="connsiteY23" fmla="*/ 3291114 h 4989286"/>
                <a:gd name="connsiteX24" fmla="*/ 1475014 w 1545771"/>
                <a:gd name="connsiteY24" fmla="*/ 3536043 h 4989286"/>
                <a:gd name="connsiteX25" fmla="*/ 1507671 w 1545771"/>
                <a:gd name="connsiteY25" fmla="*/ 3601357 h 4989286"/>
                <a:gd name="connsiteX26" fmla="*/ 1540328 w 1545771"/>
                <a:gd name="connsiteY26" fmla="*/ 3666671 h 4989286"/>
                <a:gd name="connsiteX27" fmla="*/ 1475014 w 1545771"/>
                <a:gd name="connsiteY27" fmla="*/ 3764643 h 4989286"/>
                <a:gd name="connsiteX28" fmla="*/ 1475014 w 1545771"/>
                <a:gd name="connsiteY28" fmla="*/ 3960586 h 4989286"/>
                <a:gd name="connsiteX29" fmla="*/ 1426028 w 1545771"/>
                <a:gd name="connsiteY29" fmla="*/ 4058557 h 4989286"/>
                <a:gd name="connsiteX30" fmla="*/ 1360714 w 1545771"/>
                <a:gd name="connsiteY30" fmla="*/ 4385129 h 4989286"/>
                <a:gd name="connsiteX31" fmla="*/ 1311728 w 1545771"/>
                <a:gd name="connsiteY31" fmla="*/ 4515757 h 4989286"/>
                <a:gd name="connsiteX32" fmla="*/ 1230086 w 1545771"/>
                <a:gd name="connsiteY32" fmla="*/ 4613729 h 4989286"/>
                <a:gd name="connsiteX33" fmla="*/ 1181100 w 1545771"/>
                <a:gd name="connsiteY33" fmla="*/ 4711700 h 4989286"/>
                <a:gd name="connsiteX34" fmla="*/ 1181100 w 1545771"/>
                <a:gd name="connsiteY34" fmla="*/ 4826000 h 4989286"/>
                <a:gd name="connsiteX35" fmla="*/ 1197428 w 1545771"/>
                <a:gd name="connsiteY35" fmla="*/ 4989286 h 4989286"/>
                <a:gd name="connsiteX0" fmla="*/ 0 w 1545771"/>
                <a:gd name="connsiteY0" fmla="*/ 134257 h 4989286"/>
                <a:gd name="connsiteX1" fmla="*/ 34095 w 1545771"/>
                <a:gd name="connsiteY1" fmla="*/ 101600 h 4989286"/>
                <a:gd name="connsiteX2" fmla="*/ 118921 w 1545771"/>
                <a:gd name="connsiteY2" fmla="*/ 177800 h 4989286"/>
                <a:gd name="connsiteX3" fmla="*/ 271321 w 1545771"/>
                <a:gd name="connsiteY3" fmla="*/ 288506 h 4989286"/>
                <a:gd name="connsiteX4" fmla="*/ 197997 w 1545771"/>
                <a:gd name="connsiteY4" fmla="*/ 508479 h 4989286"/>
                <a:gd name="connsiteX5" fmla="*/ 28344 w 1545771"/>
                <a:gd name="connsiteY5" fmla="*/ 525732 h 4989286"/>
                <a:gd name="connsiteX6" fmla="*/ 103414 w 1545771"/>
                <a:gd name="connsiteY6" fmla="*/ 743857 h 4989286"/>
                <a:gd name="connsiteX7" fmla="*/ 332014 w 1545771"/>
                <a:gd name="connsiteY7" fmla="*/ 923471 h 4989286"/>
                <a:gd name="connsiteX8" fmla="*/ 642257 w 1545771"/>
                <a:gd name="connsiteY8" fmla="*/ 1168400 h 4989286"/>
                <a:gd name="connsiteX9" fmla="*/ 772886 w 1545771"/>
                <a:gd name="connsiteY9" fmla="*/ 1282700 h 4989286"/>
                <a:gd name="connsiteX10" fmla="*/ 887186 w 1545771"/>
                <a:gd name="connsiteY10" fmla="*/ 1674586 h 4989286"/>
                <a:gd name="connsiteX11" fmla="*/ 1001486 w 1545771"/>
                <a:gd name="connsiteY11" fmla="*/ 1756229 h 4989286"/>
                <a:gd name="connsiteX12" fmla="*/ 1132114 w 1545771"/>
                <a:gd name="connsiteY12" fmla="*/ 1952171 h 4989286"/>
                <a:gd name="connsiteX13" fmla="*/ 1083128 w 1545771"/>
                <a:gd name="connsiteY13" fmla="*/ 2082800 h 4989286"/>
                <a:gd name="connsiteX14" fmla="*/ 968828 w 1545771"/>
                <a:gd name="connsiteY14" fmla="*/ 2131786 h 4989286"/>
                <a:gd name="connsiteX15" fmla="*/ 887186 w 1545771"/>
                <a:gd name="connsiteY15" fmla="*/ 2164443 h 4989286"/>
                <a:gd name="connsiteX16" fmla="*/ 968828 w 1545771"/>
                <a:gd name="connsiteY16" fmla="*/ 2213429 h 4989286"/>
                <a:gd name="connsiteX17" fmla="*/ 919843 w 1545771"/>
                <a:gd name="connsiteY17" fmla="*/ 2425700 h 4989286"/>
                <a:gd name="connsiteX18" fmla="*/ 887186 w 1545771"/>
                <a:gd name="connsiteY18" fmla="*/ 2654300 h 4989286"/>
                <a:gd name="connsiteX19" fmla="*/ 1099457 w 1545771"/>
                <a:gd name="connsiteY19" fmla="*/ 2899229 h 4989286"/>
                <a:gd name="connsiteX20" fmla="*/ 1148443 w 1545771"/>
                <a:gd name="connsiteY20" fmla="*/ 2997200 h 4989286"/>
                <a:gd name="connsiteX21" fmla="*/ 1279071 w 1545771"/>
                <a:gd name="connsiteY21" fmla="*/ 2997200 h 4989286"/>
                <a:gd name="connsiteX22" fmla="*/ 1181100 w 1545771"/>
                <a:gd name="connsiteY22" fmla="*/ 3144157 h 4989286"/>
                <a:gd name="connsiteX23" fmla="*/ 1328057 w 1545771"/>
                <a:gd name="connsiteY23" fmla="*/ 3291114 h 4989286"/>
                <a:gd name="connsiteX24" fmla="*/ 1475014 w 1545771"/>
                <a:gd name="connsiteY24" fmla="*/ 3536043 h 4989286"/>
                <a:gd name="connsiteX25" fmla="*/ 1507671 w 1545771"/>
                <a:gd name="connsiteY25" fmla="*/ 3601357 h 4989286"/>
                <a:gd name="connsiteX26" fmla="*/ 1540328 w 1545771"/>
                <a:gd name="connsiteY26" fmla="*/ 3666671 h 4989286"/>
                <a:gd name="connsiteX27" fmla="*/ 1475014 w 1545771"/>
                <a:gd name="connsiteY27" fmla="*/ 3764643 h 4989286"/>
                <a:gd name="connsiteX28" fmla="*/ 1475014 w 1545771"/>
                <a:gd name="connsiteY28" fmla="*/ 3960586 h 4989286"/>
                <a:gd name="connsiteX29" fmla="*/ 1426028 w 1545771"/>
                <a:gd name="connsiteY29" fmla="*/ 4058557 h 4989286"/>
                <a:gd name="connsiteX30" fmla="*/ 1360714 w 1545771"/>
                <a:gd name="connsiteY30" fmla="*/ 4385129 h 4989286"/>
                <a:gd name="connsiteX31" fmla="*/ 1311728 w 1545771"/>
                <a:gd name="connsiteY31" fmla="*/ 4515757 h 4989286"/>
                <a:gd name="connsiteX32" fmla="*/ 1230086 w 1545771"/>
                <a:gd name="connsiteY32" fmla="*/ 4613729 h 4989286"/>
                <a:gd name="connsiteX33" fmla="*/ 1181100 w 1545771"/>
                <a:gd name="connsiteY33" fmla="*/ 4711700 h 4989286"/>
                <a:gd name="connsiteX34" fmla="*/ 1181100 w 1545771"/>
                <a:gd name="connsiteY34" fmla="*/ 4826000 h 4989286"/>
                <a:gd name="connsiteX35" fmla="*/ 1197428 w 1545771"/>
                <a:gd name="connsiteY35" fmla="*/ 4989286 h 4989286"/>
                <a:gd name="connsiteX0" fmla="*/ 0 w 1545771"/>
                <a:gd name="connsiteY0" fmla="*/ 134257 h 4989286"/>
                <a:gd name="connsiteX1" fmla="*/ 34095 w 1545771"/>
                <a:gd name="connsiteY1" fmla="*/ 101600 h 4989286"/>
                <a:gd name="connsiteX2" fmla="*/ 118921 w 1545771"/>
                <a:gd name="connsiteY2" fmla="*/ 177800 h 4989286"/>
                <a:gd name="connsiteX3" fmla="*/ 271321 w 1545771"/>
                <a:gd name="connsiteY3" fmla="*/ 288506 h 4989286"/>
                <a:gd name="connsiteX4" fmla="*/ 197997 w 1545771"/>
                <a:gd name="connsiteY4" fmla="*/ 432279 h 4989286"/>
                <a:gd name="connsiteX5" fmla="*/ 28344 w 1545771"/>
                <a:gd name="connsiteY5" fmla="*/ 525732 h 4989286"/>
                <a:gd name="connsiteX6" fmla="*/ 103414 w 1545771"/>
                <a:gd name="connsiteY6" fmla="*/ 743857 h 4989286"/>
                <a:gd name="connsiteX7" fmla="*/ 332014 w 1545771"/>
                <a:gd name="connsiteY7" fmla="*/ 923471 h 4989286"/>
                <a:gd name="connsiteX8" fmla="*/ 642257 w 1545771"/>
                <a:gd name="connsiteY8" fmla="*/ 1168400 h 4989286"/>
                <a:gd name="connsiteX9" fmla="*/ 772886 w 1545771"/>
                <a:gd name="connsiteY9" fmla="*/ 1282700 h 4989286"/>
                <a:gd name="connsiteX10" fmla="*/ 887186 w 1545771"/>
                <a:gd name="connsiteY10" fmla="*/ 1674586 h 4989286"/>
                <a:gd name="connsiteX11" fmla="*/ 1001486 w 1545771"/>
                <a:gd name="connsiteY11" fmla="*/ 1756229 h 4989286"/>
                <a:gd name="connsiteX12" fmla="*/ 1132114 w 1545771"/>
                <a:gd name="connsiteY12" fmla="*/ 1952171 h 4989286"/>
                <a:gd name="connsiteX13" fmla="*/ 1083128 w 1545771"/>
                <a:gd name="connsiteY13" fmla="*/ 2082800 h 4989286"/>
                <a:gd name="connsiteX14" fmla="*/ 968828 w 1545771"/>
                <a:gd name="connsiteY14" fmla="*/ 2131786 h 4989286"/>
                <a:gd name="connsiteX15" fmla="*/ 887186 w 1545771"/>
                <a:gd name="connsiteY15" fmla="*/ 2164443 h 4989286"/>
                <a:gd name="connsiteX16" fmla="*/ 968828 w 1545771"/>
                <a:gd name="connsiteY16" fmla="*/ 2213429 h 4989286"/>
                <a:gd name="connsiteX17" fmla="*/ 919843 w 1545771"/>
                <a:gd name="connsiteY17" fmla="*/ 2425700 h 4989286"/>
                <a:gd name="connsiteX18" fmla="*/ 887186 w 1545771"/>
                <a:gd name="connsiteY18" fmla="*/ 2654300 h 4989286"/>
                <a:gd name="connsiteX19" fmla="*/ 1099457 w 1545771"/>
                <a:gd name="connsiteY19" fmla="*/ 2899229 h 4989286"/>
                <a:gd name="connsiteX20" fmla="*/ 1148443 w 1545771"/>
                <a:gd name="connsiteY20" fmla="*/ 2997200 h 4989286"/>
                <a:gd name="connsiteX21" fmla="*/ 1279071 w 1545771"/>
                <a:gd name="connsiteY21" fmla="*/ 2997200 h 4989286"/>
                <a:gd name="connsiteX22" fmla="*/ 1181100 w 1545771"/>
                <a:gd name="connsiteY22" fmla="*/ 3144157 h 4989286"/>
                <a:gd name="connsiteX23" fmla="*/ 1328057 w 1545771"/>
                <a:gd name="connsiteY23" fmla="*/ 3291114 h 4989286"/>
                <a:gd name="connsiteX24" fmla="*/ 1475014 w 1545771"/>
                <a:gd name="connsiteY24" fmla="*/ 3536043 h 4989286"/>
                <a:gd name="connsiteX25" fmla="*/ 1507671 w 1545771"/>
                <a:gd name="connsiteY25" fmla="*/ 3601357 h 4989286"/>
                <a:gd name="connsiteX26" fmla="*/ 1540328 w 1545771"/>
                <a:gd name="connsiteY26" fmla="*/ 3666671 h 4989286"/>
                <a:gd name="connsiteX27" fmla="*/ 1475014 w 1545771"/>
                <a:gd name="connsiteY27" fmla="*/ 3764643 h 4989286"/>
                <a:gd name="connsiteX28" fmla="*/ 1475014 w 1545771"/>
                <a:gd name="connsiteY28" fmla="*/ 3960586 h 4989286"/>
                <a:gd name="connsiteX29" fmla="*/ 1426028 w 1545771"/>
                <a:gd name="connsiteY29" fmla="*/ 4058557 h 4989286"/>
                <a:gd name="connsiteX30" fmla="*/ 1360714 w 1545771"/>
                <a:gd name="connsiteY30" fmla="*/ 4385129 h 4989286"/>
                <a:gd name="connsiteX31" fmla="*/ 1311728 w 1545771"/>
                <a:gd name="connsiteY31" fmla="*/ 4515757 h 4989286"/>
                <a:gd name="connsiteX32" fmla="*/ 1230086 w 1545771"/>
                <a:gd name="connsiteY32" fmla="*/ 4613729 h 4989286"/>
                <a:gd name="connsiteX33" fmla="*/ 1181100 w 1545771"/>
                <a:gd name="connsiteY33" fmla="*/ 4711700 h 4989286"/>
                <a:gd name="connsiteX34" fmla="*/ 1181100 w 1545771"/>
                <a:gd name="connsiteY34" fmla="*/ 4826000 h 4989286"/>
                <a:gd name="connsiteX35" fmla="*/ 1197428 w 1545771"/>
                <a:gd name="connsiteY35" fmla="*/ 4989286 h 498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45771" h="4989286">
                  <a:moveTo>
                    <a:pt x="0" y="134257"/>
                  </a:moveTo>
                  <a:cubicBezTo>
                    <a:pt x="5683" y="192314"/>
                    <a:pt x="16859" y="0"/>
                    <a:pt x="34095" y="101600"/>
                  </a:cubicBezTo>
                  <a:cubicBezTo>
                    <a:pt x="41215" y="159657"/>
                    <a:pt x="79383" y="146649"/>
                    <a:pt x="118921" y="177800"/>
                  </a:cubicBezTo>
                  <a:cubicBezTo>
                    <a:pt x="158459" y="208951"/>
                    <a:pt x="258142" y="246093"/>
                    <a:pt x="271321" y="288506"/>
                  </a:cubicBezTo>
                  <a:cubicBezTo>
                    <a:pt x="284500" y="330919"/>
                    <a:pt x="238493" y="392741"/>
                    <a:pt x="197997" y="432279"/>
                  </a:cubicBezTo>
                  <a:cubicBezTo>
                    <a:pt x="157501" y="471817"/>
                    <a:pt x="44108" y="473802"/>
                    <a:pt x="28344" y="525732"/>
                  </a:cubicBezTo>
                  <a:cubicBezTo>
                    <a:pt x="12580" y="577662"/>
                    <a:pt x="52802" y="677567"/>
                    <a:pt x="103414" y="743857"/>
                  </a:cubicBezTo>
                  <a:cubicBezTo>
                    <a:pt x="154026" y="810147"/>
                    <a:pt x="332014" y="923471"/>
                    <a:pt x="332014" y="923471"/>
                  </a:cubicBezTo>
                  <a:lnTo>
                    <a:pt x="642257" y="1168400"/>
                  </a:lnTo>
                  <a:cubicBezTo>
                    <a:pt x="715736" y="1228271"/>
                    <a:pt x="732065" y="1198336"/>
                    <a:pt x="772886" y="1282700"/>
                  </a:cubicBezTo>
                  <a:cubicBezTo>
                    <a:pt x="813707" y="1367064"/>
                    <a:pt x="849086" y="1595665"/>
                    <a:pt x="887186" y="1674586"/>
                  </a:cubicBezTo>
                  <a:cubicBezTo>
                    <a:pt x="925286" y="1753507"/>
                    <a:pt x="960665" y="1709965"/>
                    <a:pt x="1001486" y="1756229"/>
                  </a:cubicBezTo>
                  <a:cubicBezTo>
                    <a:pt x="1042307" y="1802493"/>
                    <a:pt x="1118507" y="1897743"/>
                    <a:pt x="1132114" y="1952171"/>
                  </a:cubicBezTo>
                  <a:cubicBezTo>
                    <a:pt x="1145721" y="2006599"/>
                    <a:pt x="1110342" y="2052864"/>
                    <a:pt x="1083128" y="2082800"/>
                  </a:cubicBezTo>
                  <a:cubicBezTo>
                    <a:pt x="1055914" y="2112736"/>
                    <a:pt x="1001485" y="2118179"/>
                    <a:pt x="968828" y="2131786"/>
                  </a:cubicBezTo>
                  <a:cubicBezTo>
                    <a:pt x="936171" y="2145393"/>
                    <a:pt x="887186" y="2150836"/>
                    <a:pt x="887186" y="2164443"/>
                  </a:cubicBezTo>
                  <a:cubicBezTo>
                    <a:pt x="887186" y="2178050"/>
                    <a:pt x="963385" y="2169886"/>
                    <a:pt x="968828" y="2213429"/>
                  </a:cubicBezTo>
                  <a:cubicBezTo>
                    <a:pt x="974271" y="2256972"/>
                    <a:pt x="933450" y="2352222"/>
                    <a:pt x="919843" y="2425700"/>
                  </a:cubicBezTo>
                  <a:cubicBezTo>
                    <a:pt x="906236" y="2499178"/>
                    <a:pt x="857250" y="2575379"/>
                    <a:pt x="887186" y="2654300"/>
                  </a:cubicBezTo>
                  <a:cubicBezTo>
                    <a:pt x="917122" y="2733222"/>
                    <a:pt x="1055914" y="2842079"/>
                    <a:pt x="1099457" y="2899229"/>
                  </a:cubicBezTo>
                  <a:cubicBezTo>
                    <a:pt x="1143000" y="2956379"/>
                    <a:pt x="1118507" y="2980872"/>
                    <a:pt x="1148443" y="2997200"/>
                  </a:cubicBezTo>
                  <a:cubicBezTo>
                    <a:pt x="1178379" y="3013528"/>
                    <a:pt x="1273628" y="2972707"/>
                    <a:pt x="1279071" y="2997200"/>
                  </a:cubicBezTo>
                  <a:cubicBezTo>
                    <a:pt x="1284514" y="3021693"/>
                    <a:pt x="1172936" y="3095171"/>
                    <a:pt x="1181100" y="3144157"/>
                  </a:cubicBezTo>
                  <a:cubicBezTo>
                    <a:pt x="1189264" y="3193143"/>
                    <a:pt x="1279071" y="3225800"/>
                    <a:pt x="1328057" y="3291114"/>
                  </a:cubicBezTo>
                  <a:cubicBezTo>
                    <a:pt x="1377043" y="3356428"/>
                    <a:pt x="1445078" y="3484336"/>
                    <a:pt x="1475014" y="3536043"/>
                  </a:cubicBezTo>
                  <a:cubicBezTo>
                    <a:pt x="1504950" y="3587750"/>
                    <a:pt x="1507671" y="3601357"/>
                    <a:pt x="1507671" y="3601357"/>
                  </a:cubicBezTo>
                  <a:cubicBezTo>
                    <a:pt x="1518557" y="3623128"/>
                    <a:pt x="1545771" y="3639457"/>
                    <a:pt x="1540328" y="3666671"/>
                  </a:cubicBezTo>
                  <a:cubicBezTo>
                    <a:pt x="1534885" y="3693885"/>
                    <a:pt x="1485900" y="3715657"/>
                    <a:pt x="1475014" y="3764643"/>
                  </a:cubicBezTo>
                  <a:cubicBezTo>
                    <a:pt x="1464128" y="3813629"/>
                    <a:pt x="1483178" y="3911600"/>
                    <a:pt x="1475014" y="3960586"/>
                  </a:cubicBezTo>
                  <a:cubicBezTo>
                    <a:pt x="1466850" y="4009572"/>
                    <a:pt x="1445078" y="3987800"/>
                    <a:pt x="1426028" y="4058557"/>
                  </a:cubicBezTo>
                  <a:cubicBezTo>
                    <a:pt x="1406978" y="4129314"/>
                    <a:pt x="1379764" y="4308929"/>
                    <a:pt x="1360714" y="4385129"/>
                  </a:cubicBezTo>
                  <a:cubicBezTo>
                    <a:pt x="1341664" y="4461329"/>
                    <a:pt x="1333499" y="4477657"/>
                    <a:pt x="1311728" y="4515757"/>
                  </a:cubicBezTo>
                  <a:cubicBezTo>
                    <a:pt x="1289957" y="4553857"/>
                    <a:pt x="1251857" y="4581072"/>
                    <a:pt x="1230086" y="4613729"/>
                  </a:cubicBezTo>
                  <a:cubicBezTo>
                    <a:pt x="1208315" y="4646386"/>
                    <a:pt x="1189264" y="4676322"/>
                    <a:pt x="1181100" y="4711700"/>
                  </a:cubicBezTo>
                  <a:cubicBezTo>
                    <a:pt x="1172936" y="4747078"/>
                    <a:pt x="1178379" y="4779736"/>
                    <a:pt x="1181100" y="4826000"/>
                  </a:cubicBezTo>
                  <a:cubicBezTo>
                    <a:pt x="1183821" y="4872264"/>
                    <a:pt x="1190624" y="4930775"/>
                    <a:pt x="1197428" y="4989286"/>
                  </a:cubicBezTo>
                </a:path>
              </a:pathLst>
            </a:custGeom>
            <a:ln w="50800"/>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7" name="Freeform 26"/>
          <p:cNvSpPr/>
          <p:nvPr/>
        </p:nvSpPr>
        <p:spPr>
          <a:xfrm rot="60000">
            <a:off x="3470578" y="5561864"/>
            <a:ext cx="1498721" cy="1130746"/>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 name="connsiteX0" fmla="*/ 663081 w 4906340"/>
              <a:gd name="connsiteY0" fmla="*/ 36335 h 3026146"/>
              <a:gd name="connsiteX1" fmla="*/ 4585323 w 4906340"/>
              <a:gd name="connsiteY1" fmla="*/ 0 h 3026146"/>
              <a:gd name="connsiteX2" fmla="*/ 4660923 w 4906340"/>
              <a:gd name="connsiteY2" fmla="*/ 567963 h 3026146"/>
              <a:gd name="connsiteX3" fmla="*/ 4809779 w 4906340"/>
              <a:gd name="connsiteY3" fmla="*/ 1312242 h 3026146"/>
              <a:gd name="connsiteX4" fmla="*/ 4873574 w 4906340"/>
              <a:gd name="connsiteY4" fmla="*/ 1886400 h 3026146"/>
              <a:gd name="connsiteX5" fmla="*/ 4824751 w 4906340"/>
              <a:gd name="connsiteY5" fmla="*/ 2893563 h 3026146"/>
              <a:gd name="connsiteX6" fmla="*/ 4533332 w 4906340"/>
              <a:gd name="connsiteY6" fmla="*/ 2949656 h 3026146"/>
              <a:gd name="connsiteX7" fmla="*/ 4129295 w 4906340"/>
              <a:gd name="connsiteY7" fmla="*/ 2779535 h 3026146"/>
              <a:gd name="connsiteX8" fmla="*/ 3725258 w 4906340"/>
              <a:gd name="connsiteY8" fmla="*/ 2864596 h 3026146"/>
              <a:gd name="connsiteX9" fmla="*/ 3257425 w 4906340"/>
              <a:gd name="connsiteY9" fmla="*/ 2779535 h 3026146"/>
              <a:gd name="connsiteX10" fmla="*/ 3023509 w 4906340"/>
              <a:gd name="connsiteY10" fmla="*/ 2885861 h 3026146"/>
              <a:gd name="connsiteX11" fmla="*/ 2789593 w 4906340"/>
              <a:gd name="connsiteY11" fmla="*/ 2779535 h 3026146"/>
              <a:gd name="connsiteX12" fmla="*/ 2406820 w 4906340"/>
              <a:gd name="connsiteY12" fmla="*/ 2907126 h 3026146"/>
              <a:gd name="connsiteX13" fmla="*/ 1960253 w 4906340"/>
              <a:gd name="connsiteY13" fmla="*/ 2779535 h 3026146"/>
              <a:gd name="connsiteX14" fmla="*/ 1662541 w 4906340"/>
              <a:gd name="connsiteY14" fmla="*/ 2651944 h 3026146"/>
              <a:gd name="connsiteX15" fmla="*/ 1237239 w 4906340"/>
              <a:gd name="connsiteY15" fmla="*/ 2822065 h 3026146"/>
              <a:gd name="connsiteX16" fmla="*/ 641816 w 4906340"/>
              <a:gd name="connsiteY16" fmla="*/ 2970921 h 3026146"/>
              <a:gd name="connsiteX17" fmla="*/ 726027 w 4906340"/>
              <a:gd name="connsiteY17" fmla="*/ 2490711 h 3026146"/>
              <a:gd name="connsiteX18" fmla="*/ 663081 w 4906340"/>
              <a:gd name="connsiteY18" fmla="*/ 36335 h 3026146"/>
              <a:gd name="connsiteX0" fmla="*/ 663081 w 4906340"/>
              <a:gd name="connsiteY0" fmla="*/ 36335 h 3028919"/>
              <a:gd name="connsiteX1" fmla="*/ 4585323 w 4906340"/>
              <a:gd name="connsiteY1" fmla="*/ 0 h 3028919"/>
              <a:gd name="connsiteX2" fmla="*/ 4660923 w 4906340"/>
              <a:gd name="connsiteY2" fmla="*/ 567963 h 3028919"/>
              <a:gd name="connsiteX3" fmla="*/ 4809779 w 4906340"/>
              <a:gd name="connsiteY3" fmla="*/ 1312242 h 3028919"/>
              <a:gd name="connsiteX4" fmla="*/ 4873574 w 4906340"/>
              <a:gd name="connsiteY4" fmla="*/ 1886400 h 3028919"/>
              <a:gd name="connsiteX5" fmla="*/ 4824751 w 4906340"/>
              <a:gd name="connsiteY5" fmla="*/ 2893563 h 3028919"/>
              <a:gd name="connsiteX6" fmla="*/ 4533332 w 4906340"/>
              <a:gd name="connsiteY6" fmla="*/ 2949656 h 3028919"/>
              <a:gd name="connsiteX7" fmla="*/ 4129295 w 4906340"/>
              <a:gd name="connsiteY7" fmla="*/ 2779535 h 3028919"/>
              <a:gd name="connsiteX8" fmla="*/ 3725258 w 4906340"/>
              <a:gd name="connsiteY8" fmla="*/ 2864596 h 3028919"/>
              <a:gd name="connsiteX9" fmla="*/ 3257425 w 4906340"/>
              <a:gd name="connsiteY9" fmla="*/ 2779535 h 3028919"/>
              <a:gd name="connsiteX10" fmla="*/ 3023509 w 4906340"/>
              <a:gd name="connsiteY10" fmla="*/ 2885861 h 3028919"/>
              <a:gd name="connsiteX11" fmla="*/ 2789593 w 4906340"/>
              <a:gd name="connsiteY11" fmla="*/ 2779535 h 3028919"/>
              <a:gd name="connsiteX12" fmla="*/ 2406820 w 4906340"/>
              <a:gd name="connsiteY12" fmla="*/ 2907126 h 3028919"/>
              <a:gd name="connsiteX13" fmla="*/ 1960253 w 4906340"/>
              <a:gd name="connsiteY13" fmla="*/ 2779535 h 3028919"/>
              <a:gd name="connsiteX14" fmla="*/ 1662541 w 4906340"/>
              <a:gd name="connsiteY14" fmla="*/ 2651944 h 3028919"/>
              <a:gd name="connsiteX15" fmla="*/ 1237239 w 4906340"/>
              <a:gd name="connsiteY15" fmla="*/ 2822065 h 3028919"/>
              <a:gd name="connsiteX16" fmla="*/ 641816 w 4906340"/>
              <a:gd name="connsiteY16" fmla="*/ 2970921 h 3028919"/>
              <a:gd name="connsiteX17" fmla="*/ 852363 w 4906340"/>
              <a:gd name="connsiteY17" fmla="*/ 2474073 h 3028919"/>
              <a:gd name="connsiteX18" fmla="*/ 663081 w 4906340"/>
              <a:gd name="connsiteY18" fmla="*/ 36335 h 3028919"/>
              <a:gd name="connsiteX0" fmla="*/ 663081 w 4906340"/>
              <a:gd name="connsiteY0" fmla="*/ 36335 h 3000567"/>
              <a:gd name="connsiteX1" fmla="*/ 4585323 w 4906340"/>
              <a:gd name="connsiteY1" fmla="*/ 0 h 3000567"/>
              <a:gd name="connsiteX2" fmla="*/ 4660923 w 4906340"/>
              <a:gd name="connsiteY2" fmla="*/ 567963 h 3000567"/>
              <a:gd name="connsiteX3" fmla="*/ 4809779 w 4906340"/>
              <a:gd name="connsiteY3" fmla="*/ 1312242 h 3000567"/>
              <a:gd name="connsiteX4" fmla="*/ 4873574 w 4906340"/>
              <a:gd name="connsiteY4" fmla="*/ 1886400 h 3000567"/>
              <a:gd name="connsiteX5" fmla="*/ 4824751 w 4906340"/>
              <a:gd name="connsiteY5" fmla="*/ 2893563 h 3000567"/>
              <a:gd name="connsiteX6" fmla="*/ 4533332 w 4906340"/>
              <a:gd name="connsiteY6" fmla="*/ 2949656 h 3000567"/>
              <a:gd name="connsiteX7" fmla="*/ 4129295 w 4906340"/>
              <a:gd name="connsiteY7" fmla="*/ 2779535 h 3000567"/>
              <a:gd name="connsiteX8" fmla="*/ 3725258 w 4906340"/>
              <a:gd name="connsiteY8" fmla="*/ 2864596 h 3000567"/>
              <a:gd name="connsiteX9" fmla="*/ 3257425 w 4906340"/>
              <a:gd name="connsiteY9" fmla="*/ 2779535 h 3000567"/>
              <a:gd name="connsiteX10" fmla="*/ 3023509 w 4906340"/>
              <a:gd name="connsiteY10" fmla="*/ 2885861 h 3000567"/>
              <a:gd name="connsiteX11" fmla="*/ 2789593 w 4906340"/>
              <a:gd name="connsiteY11" fmla="*/ 2779535 h 3000567"/>
              <a:gd name="connsiteX12" fmla="*/ 2406820 w 4906340"/>
              <a:gd name="connsiteY12" fmla="*/ 2907126 h 3000567"/>
              <a:gd name="connsiteX13" fmla="*/ 1960253 w 4906340"/>
              <a:gd name="connsiteY13" fmla="*/ 2779535 h 3000567"/>
              <a:gd name="connsiteX14" fmla="*/ 1662541 w 4906340"/>
              <a:gd name="connsiteY14" fmla="*/ 2651944 h 3000567"/>
              <a:gd name="connsiteX15" fmla="*/ 641816 w 4906340"/>
              <a:gd name="connsiteY15" fmla="*/ 2970921 h 3000567"/>
              <a:gd name="connsiteX16" fmla="*/ 852363 w 4906340"/>
              <a:gd name="connsiteY16" fmla="*/ 2474073 h 3000567"/>
              <a:gd name="connsiteX17" fmla="*/ 663081 w 4906340"/>
              <a:gd name="connsiteY17" fmla="*/ 36335 h 3000567"/>
              <a:gd name="connsiteX0" fmla="*/ 663081 w 4906340"/>
              <a:gd name="connsiteY0" fmla="*/ 36335 h 2980576"/>
              <a:gd name="connsiteX1" fmla="*/ 4585323 w 4906340"/>
              <a:gd name="connsiteY1" fmla="*/ 0 h 2980576"/>
              <a:gd name="connsiteX2" fmla="*/ 4660923 w 4906340"/>
              <a:gd name="connsiteY2" fmla="*/ 567963 h 2980576"/>
              <a:gd name="connsiteX3" fmla="*/ 4809779 w 4906340"/>
              <a:gd name="connsiteY3" fmla="*/ 1312242 h 2980576"/>
              <a:gd name="connsiteX4" fmla="*/ 4873574 w 4906340"/>
              <a:gd name="connsiteY4" fmla="*/ 1886400 h 2980576"/>
              <a:gd name="connsiteX5" fmla="*/ 4824751 w 4906340"/>
              <a:gd name="connsiteY5" fmla="*/ 2893563 h 2980576"/>
              <a:gd name="connsiteX6" fmla="*/ 4533332 w 4906340"/>
              <a:gd name="connsiteY6" fmla="*/ 2949656 h 2980576"/>
              <a:gd name="connsiteX7" fmla="*/ 4129295 w 4906340"/>
              <a:gd name="connsiteY7" fmla="*/ 2779535 h 2980576"/>
              <a:gd name="connsiteX8" fmla="*/ 3725258 w 4906340"/>
              <a:gd name="connsiteY8" fmla="*/ 2864596 h 2980576"/>
              <a:gd name="connsiteX9" fmla="*/ 3257425 w 4906340"/>
              <a:gd name="connsiteY9" fmla="*/ 2779535 h 2980576"/>
              <a:gd name="connsiteX10" fmla="*/ 3023509 w 4906340"/>
              <a:gd name="connsiteY10" fmla="*/ 2885861 h 2980576"/>
              <a:gd name="connsiteX11" fmla="*/ 2789593 w 4906340"/>
              <a:gd name="connsiteY11" fmla="*/ 2779535 h 2980576"/>
              <a:gd name="connsiteX12" fmla="*/ 2406820 w 4906340"/>
              <a:gd name="connsiteY12" fmla="*/ 2907126 h 2980576"/>
              <a:gd name="connsiteX13" fmla="*/ 1960253 w 4906340"/>
              <a:gd name="connsiteY13" fmla="*/ 2779535 h 2980576"/>
              <a:gd name="connsiteX14" fmla="*/ 1662541 w 4906340"/>
              <a:gd name="connsiteY14" fmla="*/ 2651944 h 2980576"/>
              <a:gd name="connsiteX15" fmla="*/ 852363 w 4906340"/>
              <a:gd name="connsiteY15" fmla="*/ 2474073 h 2980576"/>
              <a:gd name="connsiteX16" fmla="*/ 663081 w 4906340"/>
              <a:gd name="connsiteY16" fmla="*/ 36335 h 2980576"/>
              <a:gd name="connsiteX0" fmla="*/ 1 w 4243260"/>
              <a:gd name="connsiteY0" fmla="*/ 36335 h 2980576"/>
              <a:gd name="connsiteX1" fmla="*/ 3922243 w 4243260"/>
              <a:gd name="connsiteY1" fmla="*/ 0 h 2980576"/>
              <a:gd name="connsiteX2" fmla="*/ 3997843 w 4243260"/>
              <a:gd name="connsiteY2" fmla="*/ 567963 h 2980576"/>
              <a:gd name="connsiteX3" fmla="*/ 4146699 w 4243260"/>
              <a:gd name="connsiteY3" fmla="*/ 1312242 h 2980576"/>
              <a:gd name="connsiteX4" fmla="*/ 4210494 w 4243260"/>
              <a:gd name="connsiteY4" fmla="*/ 1886400 h 2980576"/>
              <a:gd name="connsiteX5" fmla="*/ 4161671 w 4243260"/>
              <a:gd name="connsiteY5" fmla="*/ 2893563 h 2980576"/>
              <a:gd name="connsiteX6" fmla="*/ 3870252 w 4243260"/>
              <a:gd name="connsiteY6" fmla="*/ 2949656 h 2980576"/>
              <a:gd name="connsiteX7" fmla="*/ 3466215 w 4243260"/>
              <a:gd name="connsiteY7" fmla="*/ 2779535 h 2980576"/>
              <a:gd name="connsiteX8" fmla="*/ 3062178 w 4243260"/>
              <a:gd name="connsiteY8" fmla="*/ 2864596 h 2980576"/>
              <a:gd name="connsiteX9" fmla="*/ 2594345 w 4243260"/>
              <a:gd name="connsiteY9" fmla="*/ 2779535 h 2980576"/>
              <a:gd name="connsiteX10" fmla="*/ 2360429 w 4243260"/>
              <a:gd name="connsiteY10" fmla="*/ 2885861 h 2980576"/>
              <a:gd name="connsiteX11" fmla="*/ 2126513 w 4243260"/>
              <a:gd name="connsiteY11" fmla="*/ 2779535 h 2980576"/>
              <a:gd name="connsiteX12" fmla="*/ 1743740 w 4243260"/>
              <a:gd name="connsiteY12" fmla="*/ 2907126 h 2980576"/>
              <a:gd name="connsiteX13" fmla="*/ 1297173 w 4243260"/>
              <a:gd name="connsiteY13" fmla="*/ 2779535 h 2980576"/>
              <a:gd name="connsiteX14" fmla="*/ 999461 w 4243260"/>
              <a:gd name="connsiteY14" fmla="*/ 2651944 h 2980576"/>
              <a:gd name="connsiteX15" fmla="*/ 189283 w 4243260"/>
              <a:gd name="connsiteY15" fmla="*/ 2474073 h 2980576"/>
              <a:gd name="connsiteX16" fmla="*/ 1 w 4243260"/>
              <a:gd name="connsiteY16" fmla="*/ 36335 h 2980576"/>
              <a:gd name="connsiteX0" fmla="*/ 1 w 4243260"/>
              <a:gd name="connsiteY0" fmla="*/ 36335 h 2980576"/>
              <a:gd name="connsiteX1" fmla="*/ 3922243 w 4243260"/>
              <a:gd name="connsiteY1" fmla="*/ 0 h 2980576"/>
              <a:gd name="connsiteX2" fmla="*/ 3997843 w 4243260"/>
              <a:gd name="connsiteY2" fmla="*/ 567963 h 2980576"/>
              <a:gd name="connsiteX3" fmla="*/ 4146699 w 4243260"/>
              <a:gd name="connsiteY3" fmla="*/ 1312242 h 2980576"/>
              <a:gd name="connsiteX4" fmla="*/ 4210494 w 4243260"/>
              <a:gd name="connsiteY4" fmla="*/ 1886400 h 2980576"/>
              <a:gd name="connsiteX5" fmla="*/ 4161671 w 4243260"/>
              <a:gd name="connsiteY5" fmla="*/ 2893563 h 2980576"/>
              <a:gd name="connsiteX6" fmla="*/ 3870252 w 4243260"/>
              <a:gd name="connsiteY6" fmla="*/ 2949656 h 2980576"/>
              <a:gd name="connsiteX7" fmla="*/ 3466215 w 4243260"/>
              <a:gd name="connsiteY7" fmla="*/ 2779535 h 2980576"/>
              <a:gd name="connsiteX8" fmla="*/ 3062178 w 4243260"/>
              <a:gd name="connsiteY8" fmla="*/ 2864596 h 2980576"/>
              <a:gd name="connsiteX9" fmla="*/ 2594345 w 4243260"/>
              <a:gd name="connsiteY9" fmla="*/ 2779535 h 2980576"/>
              <a:gd name="connsiteX10" fmla="*/ 2360429 w 4243260"/>
              <a:gd name="connsiteY10" fmla="*/ 2885861 h 2980576"/>
              <a:gd name="connsiteX11" fmla="*/ 2126513 w 4243260"/>
              <a:gd name="connsiteY11" fmla="*/ 2779535 h 2980576"/>
              <a:gd name="connsiteX12" fmla="*/ 1743740 w 4243260"/>
              <a:gd name="connsiteY12" fmla="*/ 2907126 h 2980576"/>
              <a:gd name="connsiteX13" fmla="*/ 1297173 w 4243260"/>
              <a:gd name="connsiteY13" fmla="*/ 2779535 h 2980576"/>
              <a:gd name="connsiteX14" fmla="*/ 999461 w 4243260"/>
              <a:gd name="connsiteY14" fmla="*/ 2651944 h 2980576"/>
              <a:gd name="connsiteX15" fmla="*/ 189283 w 4243260"/>
              <a:gd name="connsiteY15" fmla="*/ 2474073 h 2980576"/>
              <a:gd name="connsiteX16" fmla="*/ 1 w 4243260"/>
              <a:gd name="connsiteY16"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260" h="2980576">
                <a:moveTo>
                  <a:pt x="1" y="36335"/>
                </a:moveTo>
                <a:lnTo>
                  <a:pt x="3922243" y="0"/>
                </a:lnTo>
                <a:cubicBezTo>
                  <a:pt x="3967016" y="361869"/>
                  <a:pt x="3960434" y="349256"/>
                  <a:pt x="3997843" y="567963"/>
                </a:cubicBezTo>
                <a:cubicBezTo>
                  <a:pt x="4035252" y="786670"/>
                  <a:pt x="4111257" y="1092503"/>
                  <a:pt x="4146699" y="1312242"/>
                </a:cubicBezTo>
                <a:cubicBezTo>
                  <a:pt x="4182141" y="1531981"/>
                  <a:pt x="4207999" y="1622847"/>
                  <a:pt x="4210494" y="1886400"/>
                </a:cubicBezTo>
                <a:cubicBezTo>
                  <a:pt x="4212989" y="2149953"/>
                  <a:pt x="4243260" y="2279370"/>
                  <a:pt x="4161671" y="2893563"/>
                </a:cubicBezTo>
                <a:cubicBezTo>
                  <a:pt x="4010103" y="2980576"/>
                  <a:pt x="3986161" y="2968661"/>
                  <a:pt x="3870252" y="2949656"/>
                </a:cubicBezTo>
                <a:cubicBezTo>
                  <a:pt x="3754343" y="2930651"/>
                  <a:pt x="3600894" y="2793712"/>
                  <a:pt x="3466215" y="2779535"/>
                </a:cubicBezTo>
                <a:cubicBezTo>
                  <a:pt x="3331536" y="2765358"/>
                  <a:pt x="3207490" y="2864596"/>
                  <a:pt x="3062178" y="2864596"/>
                </a:cubicBezTo>
                <a:cubicBezTo>
                  <a:pt x="2916866" y="2864596"/>
                  <a:pt x="2711303" y="2775991"/>
                  <a:pt x="2594345" y="2779535"/>
                </a:cubicBezTo>
                <a:cubicBezTo>
                  <a:pt x="2477387" y="2783079"/>
                  <a:pt x="2438401" y="2885861"/>
                  <a:pt x="2360429" y="2885861"/>
                </a:cubicBezTo>
                <a:cubicBezTo>
                  <a:pt x="2282457" y="2885861"/>
                  <a:pt x="2229294" y="2775991"/>
                  <a:pt x="2126513" y="2779535"/>
                </a:cubicBezTo>
                <a:cubicBezTo>
                  <a:pt x="2023732" y="2783079"/>
                  <a:pt x="1881963" y="2907126"/>
                  <a:pt x="1743740" y="2907126"/>
                </a:cubicBezTo>
                <a:cubicBezTo>
                  <a:pt x="1605517" y="2907126"/>
                  <a:pt x="1421219" y="2822065"/>
                  <a:pt x="1297173" y="2779535"/>
                </a:cubicBezTo>
                <a:cubicBezTo>
                  <a:pt x="1173127" y="2737005"/>
                  <a:pt x="1184109" y="2702854"/>
                  <a:pt x="999461" y="2651944"/>
                </a:cubicBezTo>
                <a:cubicBezTo>
                  <a:pt x="814813" y="2601034"/>
                  <a:pt x="609323" y="2409147"/>
                  <a:pt x="189283" y="2474073"/>
                </a:cubicBezTo>
                <a:cubicBezTo>
                  <a:pt x="192827" y="1984975"/>
                  <a:pt x="26718" y="1111849"/>
                  <a:pt x="1" y="36335"/>
                </a:cubicBezTo>
                <a:close/>
              </a:path>
            </a:pathLst>
          </a:custGeom>
          <a:noFill/>
          <a:ln w="635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2340864" y="1197864"/>
            <a:ext cx="4449763" cy="5700713"/>
            <a:chOff x="2484437" y="1143000"/>
            <a:chExt cx="4449763" cy="5700713"/>
          </a:xfrm>
        </p:grpSpPr>
        <p:pic>
          <p:nvPicPr>
            <p:cNvPr id="2050" name="Picture 2"/>
            <p:cNvPicPr>
              <a:picLocks noChangeAspect="1" noChangeArrowheads="1"/>
            </p:cNvPicPr>
            <p:nvPr/>
          </p:nvPicPr>
          <p:blipFill>
            <a:blip r:embed="rId5" cstate="print"/>
            <a:srcRect/>
            <a:stretch>
              <a:fillRect/>
            </a:stretch>
          </p:blipFill>
          <p:spPr bwMode="auto">
            <a:xfrm>
              <a:off x="2484437" y="1143000"/>
              <a:ext cx="4449763" cy="5700713"/>
            </a:xfrm>
            <a:prstGeom prst="rect">
              <a:avLst/>
            </a:prstGeom>
            <a:noFill/>
            <a:ln w="9525">
              <a:noFill/>
              <a:miter lim="800000"/>
              <a:headEnd/>
              <a:tailEnd/>
            </a:ln>
            <a:effectLst/>
          </p:spPr>
        </p:pic>
        <p:sp>
          <p:nvSpPr>
            <p:cNvPr id="34" name="Freeform 33"/>
            <p:cNvSpPr/>
            <p:nvPr/>
          </p:nvSpPr>
          <p:spPr>
            <a:xfrm>
              <a:off x="4778829" y="1752600"/>
              <a:ext cx="1545771" cy="4989286"/>
            </a:xfrm>
            <a:custGeom>
              <a:avLst/>
              <a:gdLst>
                <a:gd name="connsiteX0" fmla="*/ 78922 w 1472293"/>
                <a:gd name="connsiteY0" fmla="*/ 0 h 4474029"/>
                <a:gd name="connsiteX1" fmla="*/ 29936 w 1472293"/>
                <a:gd name="connsiteY1" fmla="*/ 228600 h 4474029"/>
                <a:gd name="connsiteX2" fmla="*/ 258536 w 1472293"/>
                <a:gd name="connsiteY2" fmla="*/ 408214 h 4474029"/>
                <a:gd name="connsiteX3" fmla="*/ 568779 w 1472293"/>
                <a:gd name="connsiteY3" fmla="*/ 653143 h 4474029"/>
                <a:gd name="connsiteX4" fmla="*/ 699408 w 1472293"/>
                <a:gd name="connsiteY4" fmla="*/ 767443 h 4474029"/>
                <a:gd name="connsiteX5" fmla="*/ 813708 w 1472293"/>
                <a:gd name="connsiteY5" fmla="*/ 1159329 h 4474029"/>
                <a:gd name="connsiteX6" fmla="*/ 928008 w 1472293"/>
                <a:gd name="connsiteY6" fmla="*/ 1240972 h 4474029"/>
                <a:gd name="connsiteX7" fmla="*/ 1058636 w 1472293"/>
                <a:gd name="connsiteY7" fmla="*/ 1436914 h 4474029"/>
                <a:gd name="connsiteX8" fmla="*/ 1009650 w 1472293"/>
                <a:gd name="connsiteY8" fmla="*/ 1567543 h 4474029"/>
                <a:gd name="connsiteX9" fmla="*/ 895350 w 1472293"/>
                <a:gd name="connsiteY9" fmla="*/ 1616529 h 4474029"/>
                <a:gd name="connsiteX10" fmla="*/ 813708 w 1472293"/>
                <a:gd name="connsiteY10" fmla="*/ 1649186 h 4474029"/>
                <a:gd name="connsiteX11" fmla="*/ 895350 w 1472293"/>
                <a:gd name="connsiteY11" fmla="*/ 1698172 h 4474029"/>
                <a:gd name="connsiteX12" fmla="*/ 846365 w 1472293"/>
                <a:gd name="connsiteY12" fmla="*/ 1910443 h 4474029"/>
                <a:gd name="connsiteX13" fmla="*/ 813708 w 1472293"/>
                <a:gd name="connsiteY13" fmla="*/ 2139043 h 4474029"/>
                <a:gd name="connsiteX14" fmla="*/ 1025979 w 1472293"/>
                <a:gd name="connsiteY14" fmla="*/ 2383972 h 4474029"/>
                <a:gd name="connsiteX15" fmla="*/ 1074965 w 1472293"/>
                <a:gd name="connsiteY15" fmla="*/ 2481943 h 4474029"/>
                <a:gd name="connsiteX16" fmla="*/ 1205593 w 1472293"/>
                <a:gd name="connsiteY16" fmla="*/ 2481943 h 4474029"/>
                <a:gd name="connsiteX17" fmla="*/ 1107622 w 1472293"/>
                <a:gd name="connsiteY17" fmla="*/ 2628900 h 4474029"/>
                <a:gd name="connsiteX18" fmla="*/ 1254579 w 1472293"/>
                <a:gd name="connsiteY18" fmla="*/ 2775857 h 4474029"/>
                <a:gd name="connsiteX19" fmla="*/ 1401536 w 1472293"/>
                <a:gd name="connsiteY19" fmla="*/ 3020786 h 4474029"/>
                <a:gd name="connsiteX20" fmla="*/ 1434193 w 1472293"/>
                <a:gd name="connsiteY20" fmla="*/ 3086100 h 4474029"/>
                <a:gd name="connsiteX21" fmla="*/ 1466850 w 1472293"/>
                <a:gd name="connsiteY21" fmla="*/ 3151414 h 4474029"/>
                <a:gd name="connsiteX22" fmla="*/ 1401536 w 1472293"/>
                <a:gd name="connsiteY22" fmla="*/ 3249386 h 4474029"/>
                <a:gd name="connsiteX23" fmla="*/ 1401536 w 1472293"/>
                <a:gd name="connsiteY23" fmla="*/ 3445329 h 4474029"/>
                <a:gd name="connsiteX24" fmla="*/ 1352550 w 1472293"/>
                <a:gd name="connsiteY24" fmla="*/ 3543300 h 4474029"/>
                <a:gd name="connsiteX25" fmla="*/ 1287236 w 1472293"/>
                <a:gd name="connsiteY25" fmla="*/ 3869872 h 4474029"/>
                <a:gd name="connsiteX26" fmla="*/ 1238250 w 1472293"/>
                <a:gd name="connsiteY26" fmla="*/ 4000500 h 4474029"/>
                <a:gd name="connsiteX27" fmla="*/ 1156608 w 1472293"/>
                <a:gd name="connsiteY27" fmla="*/ 4098472 h 4474029"/>
                <a:gd name="connsiteX28" fmla="*/ 1107622 w 1472293"/>
                <a:gd name="connsiteY28" fmla="*/ 4196443 h 4474029"/>
                <a:gd name="connsiteX29" fmla="*/ 1107622 w 1472293"/>
                <a:gd name="connsiteY29" fmla="*/ 4310743 h 4474029"/>
                <a:gd name="connsiteX30" fmla="*/ 1123950 w 1472293"/>
                <a:gd name="connsiteY30" fmla="*/ 4474029 h 4474029"/>
                <a:gd name="connsiteX0" fmla="*/ 39461 w 1585232"/>
                <a:gd name="connsiteY0" fmla="*/ 0 h 4855029"/>
                <a:gd name="connsiteX1" fmla="*/ 142875 w 1585232"/>
                <a:gd name="connsiteY1" fmla="*/ 609600 h 4855029"/>
                <a:gd name="connsiteX2" fmla="*/ 371475 w 1585232"/>
                <a:gd name="connsiteY2" fmla="*/ 789214 h 4855029"/>
                <a:gd name="connsiteX3" fmla="*/ 681718 w 1585232"/>
                <a:gd name="connsiteY3" fmla="*/ 1034143 h 4855029"/>
                <a:gd name="connsiteX4" fmla="*/ 812347 w 1585232"/>
                <a:gd name="connsiteY4" fmla="*/ 1148443 h 4855029"/>
                <a:gd name="connsiteX5" fmla="*/ 926647 w 1585232"/>
                <a:gd name="connsiteY5" fmla="*/ 1540329 h 4855029"/>
                <a:gd name="connsiteX6" fmla="*/ 1040947 w 1585232"/>
                <a:gd name="connsiteY6" fmla="*/ 1621972 h 4855029"/>
                <a:gd name="connsiteX7" fmla="*/ 1171575 w 1585232"/>
                <a:gd name="connsiteY7" fmla="*/ 1817914 h 4855029"/>
                <a:gd name="connsiteX8" fmla="*/ 1122589 w 1585232"/>
                <a:gd name="connsiteY8" fmla="*/ 1948543 h 4855029"/>
                <a:gd name="connsiteX9" fmla="*/ 1008289 w 1585232"/>
                <a:gd name="connsiteY9" fmla="*/ 1997529 h 4855029"/>
                <a:gd name="connsiteX10" fmla="*/ 926647 w 1585232"/>
                <a:gd name="connsiteY10" fmla="*/ 2030186 h 4855029"/>
                <a:gd name="connsiteX11" fmla="*/ 1008289 w 1585232"/>
                <a:gd name="connsiteY11" fmla="*/ 2079172 h 4855029"/>
                <a:gd name="connsiteX12" fmla="*/ 959304 w 1585232"/>
                <a:gd name="connsiteY12" fmla="*/ 2291443 h 4855029"/>
                <a:gd name="connsiteX13" fmla="*/ 926647 w 1585232"/>
                <a:gd name="connsiteY13" fmla="*/ 2520043 h 4855029"/>
                <a:gd name="connsiteX14" fmla="*/ 1138918 w 1585232"/>
                <a:gd name="connsiteY14" fmla="*/ 2764972 h 4855029"/>
                <a:gd name="connsiteX15" fmla="*/ 1187904 w 1585232"/>
                <a:gd name="connsiteY15" fmla="*/ 2862943 h 4855029"/>
                <a:gd name="connsiteX16" fmla="*/ 1318532 w 1585232"/>
                <a:gd name="connsiteY16" fmla="*/ 2862943 h 4855029"/>
                <a:gd name="connsiteX17" fmla="*/ 1220561 w 1585232"/>
                <a:gd name="connsiteY17" fmla="*/ 3009900 h 4855029"/>
                <a:gd name="connsiteX18" fmla="*/ 1367518 w 1585232"/>
                <a:gd name="connsiteY18" fmla="*/ 3156857 h 4855029"/>
                <a:gd name="connsiteX19" fmla="*/ 1514475 w 1585232"/>
                <a:gd name="connsiteY19" fmla="*/ 3401786 h 4855029"/>
                <a:gd name="connsiteX20" fmla="*/ 1547132 w 1585232"/>
                <a:gd name="connsiteY20" fmla="*/ 3467100 h 4855029"/>
                <a:gd name="connsiteX21" fmla="*/ 1579789 w 1585232"/>
                <a:gd name="connsiteY21" fmla="*/ 3532414 h 4855029"/>
                <a:gd name="connsiteX22" fmla="*/ 1514475 w 1585232"/>
                <a:gd name="connsiteY22" fmla="*/ 3630386 h 4855029"/>
                <a:gd name="connsiteX23" fmla="*/ 1514475 w 1585232"/>
                <a:gd name="connsiteY23" fmla="*/ 3826329 h 4855029"/>
                <a:gd name="connsiteX24" fmla="*/ 1465489 w 1585232"/>
                <a:gd name="connsiteY24" fmla="*/ 3924300 h 4855029"/>
                <a:gd name="connsiteX25" fmla="*/ 1400175 w 1585232"/>
                <a:gd name="connsiteY25" fmla="*/ 4250872 h 4855029"/>
                <a:gd name="connsiteX26" fmla="*/ 1351189 w 1585232"/>
                <a:gd name="connsiteY26" fmla="*/ 4381500 h 4855029"/>
                <a:gd name="connsiteX27" fmla="*/ 1269547 w 1585232"/>
                <a:gd name="connsiteY27" fmla="*/ 4479472 h 4855029"/>
                <a:gd name="connsiteX28" fmla="*/ 1220561 w 1585232"/>
                <a:gd name="connsiteY28" fmla="*/ 4577443 h 4855029"/>
                <a:gd name="connsiteX29" fmla="*/ 1220561 w 1585232"/>
                <a:gd name="connsiteY29" fmla="*/ 4691743 h 4855029"/>
                <a:gd name="connsiteX30" fmla="*/ 1236889 w 1585232"/>
                <a:gd name="connsiteY30" fmla="*/ 4855029 h 4855029"/>
                <a:gd name="connsiteX0" fmla="*/ 0 w 1545771"/>
                <a:gd name="connsiteY0" fmla="*/ 0 h 4855029"/>
                <a:gd name="connsiteX1" fmla="*/ 34095 w 1545771"/>
                <a:gd name="connsiteY1" fmla="*/ 348343 h 4855029"/>
                <a:gd name="connsiteX2" fmla="*/ 103414 w 1545771"/>
                <a:gd name="connsiteY2" fmla="*/ 609600 h 4855029"/>
                <a:gd name="connsiteX3" fmla="*/ 332014 w 1545771"/>
                <a:gd name="connsiteY3" fmla="*/ 789214 h 4855029"/>
                <a:gd name="connsiteX4" fmla="*/ 642257 w 1545771"/>
                <a:gd name="connsiteY4" fmla="*/ 1034143 h 4855029"/>
                <a:gd name="connsiteX5" fmla="*/ 772886 w 1545771"/>
                <a:gd name="connsiteY5" fmla="*/ 1148443 h 4855029"/>
                <a:gd name="connsiteX6" fmla="*/ 887186 w 1545771"/>
                <a:gd name="connsiteY6" fmla="*/ 1540329 h 4855029"/>
                <a:gd name="connsiteX7" fmla="*/ 1001486 w 1545771"/>
                <a:gd name="connsiteY7" fmla="*/ 1621972 h 4855029"/>
                <a:gd name="connsiteX8" fmla="*/ 1132114 w 1545771"/>
                <a:gd name="connsiteY8" fmla="*/ 1817914 h 4855029"/>
                <a:gd name="connsiteX9" fmla="*/ 1083128 w 1545771"/>
                <a:gd name="connsiteY9" fmla="*/ 1948543 h 4855029"/>
                <a:gd name="connsiteX10" fmla="*/ 968828 w 1545771"/>
                <a:gd name="connsiteY10" fmla="*/ 1997529 h 4855029"/>
                <a:gd name="connsiteX11" fmla="*/ 887186 w 1545771"/>
                <a:gd name="connsiteY11" fmla="*/ 2030186 h 4855029"/>
                <a:gd name="connsiteX12" fmla="*/ 968828 w 1545771"/>
                <a:gd name="connsiteY12" fmla="*/ 2079172 h 4855029"/>
                <a:gd name="connsiteX13" fmla="*/ 919843 w 1545771"/>
                <a:gd name="connsiteY13" fmla="*/ 2291443 h 4855029"/>
                <a:gd name="connsiteX14" fmla="*/ 887186 w 1545771"/>
                <a:gd name="connsiteY14" fmla="*/ 2520043 h 4855029"/>
                <a:gd name="connsiteX15" fmla="*/ 1099457 w 1545771"/>
                <a:gd name="connsiteY15" fmla="*/ 2764972 h 4855029"/>
                <a:gd name="connsiteX16" fmla="*/ 1148443 w 1545771"/>
                <a:gd name="connsiteY16" fmla="*/ 2862943 h 4855029"/>
                <a:gd name="connsiteX17" fmla="*/ 1279071 w 1545771"/>
                <a:gd name="connsiteY17" fmla="*/ 2862943 h 4855029"/>
                <a:gd name="connsiteX18" fmla="*/ 1181100 w 1545771"/>
                <a:gd name="connsiteY18" fmla="*/ 3009900 h 4855029"/>
                <a:gd name="connsiteX19" fmla="*/ 1328057 w 1545771"/>
                <a:gd name="connsiteY19" fmla="*/ 3156857 h 4855029"/>
                <a:gd name="connsiteX20" fmla="*/ 1475014 w 1545771"/>
                <a:gd name="connsiteY20" fmla="*/ 3401786 h 4855029"/>
                <a:gd name="connsiteX21" fmla="*/ 1507671 w 1545771"/>
                <a:gd name="connsiteY21" fmla="*/ 3467100 h 4855029"/>
                <a:gd name="connsiteX22" fmla="*/ 1540328 w 1545771"/>
                <a:gd name="connsiteY22" fmla="*/ 3532414 h 4855029"/>
                <a:gd name="connsiteX23" fmla="*/ 1475014 w 1545771"/>
                <a:gd name="connsiteY23" fmla="*/ 3630386 h 4855029"/>
                <a:gd name="connsiteX24" fmla="*/ 1475014 w 1545771"/>
                <a:gd name="connsiteY24" fmla="*/ 3826329 h 4855029"/>
                <a:gd name="connsiteX25" fmla="*/ 1426028 w 1545771"/>
                <a:gd name="connsiteY25" fmla="*/ 3924300 h 4855029"/>
                <a:gd name="connsiteX26" fmla="*/ 1360714 w 1545771"/>
                <a:gd name="connsiteY26" fmla="*/ 4250872 h 4855029"/>
                <a:gd name="connsiteX27" fmla="*/ 1311728 w 1545771"/>
                <a:gd name="connsiteY27" fmla="*/ 4381500 h 4855029"/>
                <a:gd name="connsiteX28" fmla="*/ 1230086 w 1545771"/>
                <a:gd name="connsiteY28" fmla="*/ 4479472 h 4855029"/>
                <a:gd name="connsiteX29" fmla="*/ 1181100 w 1545771"/>
                <a:gd name="connsiteY29" fmla="*/ 4577443 h 4855029"/>
                <a:gd name="connsiteX30" fmla="*/ 1181100 w 1545771"/>
                <a:gd name="connsiteY30" fmla="*/ 4691743 h 4855029"/>
                <a:gd name="connsiteX31" fmla="*/ 1197428 w 1545771"/>
                <a:gd name="connsiteY31" fmla="*/ 4855029 h 4855029"/>
                <a:gd name="connsiteX0" fmla="*/ 0 w 1545771"/>
                <a:gd name="connsiteY0" fmla="*/ 0 h 4855029"/>
                <a:gd name="connsiteX1" fmla="*/ 34095 w 1545771"/>
                <a:gd name="connsiteY1" fmla="*/ 348343 h 4855029"/>
                <a:gd name="connsiteX2" fmla="*/ 271321 w 1545771"/>
                <a:gd name="connsiteY2" fmla="*/ 154249 h 4855029"/>
                <a:gd name="connsiteX3" fmla="*/ 103414 w 1545771"/>
                <a:gd name="connsiteY3" fmla="*/ 609600 h 4855029"/>
                <a:gd name="connsiteX4" fmla="*/ 332014 w 1545771"/>
                <a:gd name="connsiteY4" fmla="*/ 789214 h 4855029"/>
                <a:gd name="connsiteX5" fmla="*/ 642257 w 1545771"/>
                <a:gd name="connsiteY5" fmla="*/ 1034143 h 4855029"/>
                <a:gd name="connsiteX6" fmla="*/ 772886 w 1545771"/>
                <a:gd name="connsiteY6" fmla="*/ 1148443 h 4855029"/>
                <a:gd name="connsiteX7" fmla="*/ 887186 w 1545771"/>
                <a:gd name="connsiteY7" fmla="*/ 1540329 h 4855029"/>
                <a:gd name="connsiteX8" fmla="*/ 1001486 w 1545771"/>
                <a:gd name="connsiteY8" fmla="*/ 1621972 h 4855029"/>
                <a:gd name="connsiteX9" fmla="*/ 1132114 w 1545771"/>
                <a:gd name="connsiteY9" fmla="*/ 1817914 h 4855029"/>
                <a:gd name="connsiteX10" fmla="*/ 1083128 w 1545771"/>
                <a:gd name="connsiteY10" fmla="*/ 1948543 h 4855029"/>
                <a:gd name="connsiteX11" fmla="*/ 968828 w 1545771"/>
                <a:gd name="connsiteY11" fmla="*/ 1997529 h 4855029"/>
                <a:gd name="connsiteX12" fmla="*/ 887186 w 1545771"/>
                <a:gd name="connsiteY12" fmla="*/ 2030186 h 4855029"/>
                <a:gd name="connsiteX13" fmla="*/ 968828 w 1545771"/>
                <a:gd name="connsiteY13" fmla="*/ 2079172 h 4855029"/>
                <a:gd name="connsiteX14" fmla="*/ 919843 w 1545771"/>
                <a:gd name="connsiteY14" fmla="*/ 2291443 h 4855029"/>
                <a:gd name="connsiteX15" fmla="*/ 887186 w 1545771"/>
                <a:gd name="connsiteY15" fmla="*/ 2520043 h 4855029"/>
                <a:gd name="connsiteX16" fmla="*/ 1099457 w 1545771"/>
                <a:gd name="connsiteY16" fmla="*/ 2764972 h 4855029"/>
                <a:gd name="connsiteX17" fmla="*/ 1148443 w 1545771"/>
                <a:gd name="connsiteY17" fmla="*/ 2862943 h 4855029"/>
                <a:gd name="connsiteX18" fmla="*/ 1279071 w 1545771"/>
                <a:gd name="connsiteY18" fmla="*/ 2862943 h 4855029"/>
                <a:gd name="connsiteX19" fmla="*/ 1181100 w 1545771"/>
                <a:gd name="connsiteY19" fmla="*/ 3009900 h 4855029"/>
                <a:gd name="connsiteX20" fmla="*/ 1328057 w 1545771"/>
                <a:gd name="connsiteY20" fmla="*/ 3156857 h 4855029"/>
                <a:gd name="connsiteX21" fmla="*/ 1475014 w 1545771"/>
                <a:gd name="connsiteY21" fmla="*/ 3401786 h 4855029"/>
                <a:gd name="connsiteX22" fmla="*/ 1507671 w 1545771"/>
                <a:gd name="connsiteY22" fmla="*/ 3467100 h 4855029"/>
                <a:gd name="connsiteX23" fmla="*/ 1540328 w 1545771"/>
                <a:gd name="connsiteY23" fmla="*/ 3532414 h 4855029"/>
                <a:gd name="connsiteX24" fmla="*/ 1475014 w 1545771"/>
                <a:gd name="connsiteY24" fmla="*/ 3630386 h 4855029"/>
                <a:gd name="connsiteX25" fmla="*/ 1475014 w 1545771"/>
                <a:gd name="connsiteY25" fmla="*/ 3826329 h 4855029"/>
                <a:gd name="connsiteX26" fmla="*/ 1426028 w 1545771"/>
                <a:gd name="connsiteY26" fmla="*/ 3924300 h 4855029"/>
                <a:gd name="connsiteX27" fmla="*/ 1360714 w 1545771"/>
                <a:gd name="connsiteY27" fmla="*/ 4250872 h 4855029"/>
                <a:gd name="connsiteX28" fmla="*/ 1311728 w 1545771"/>
                <a:gd name="connsiteY28" fmla="*/ 4381500 h 4855029"/>
                <a:gd name="connsiteX29" fmla="*/ 1230086 w 1545771"/>
                <a:gd name="connsiteY29" fmla="*/ 4479472 h 4855029"/>
                <a:gd name="connsiteX30" fmla="*/ 1181100 w 1545771"/>
                <a:gd name="connsiteY30" fmla="*/ 4577443 h 4855029"/>
                <a:gd name="connsiteX31" fmla="*/ 1181100 w 1545771"/>
                <a:gd name="connsiteY31" fmla="*/ 4691743 h 4855029"/>
                <a:gd name="connsiteX32" fmla="*/ 1197428 w 1545771"/>
                <a:gd name="connsiteY32" fmla="*/ 4855029 h 4855029"/>
                <a:gd name="connsiteX0" fmla="*/ 0 w 1545771"/>
                <a:gd name="connsiteY0" fmla="*/ 0 h 4855029"/>
                <a:gd name="connsiteX1" fmla="*/ 34095 w 1545771"/>
                <a:gd name="connsiteY1" fmla="*/ 348343 h 4855029"/>
                <a:gd name="connsiteX2" fmla="*/ 118921 w 1545771"/>
                <a:gd name="connsiteY2" fmla="*/ 43543 h 4855029"/>
                <a:gd name="connsiteX3" fmla="*/ 271321 w 1545771"/>
                <a:gd name="connsiteY3" fmla="*/ 154249 h 4855029"/>
                <a:gd name="connsiteX4" fmla="*/ 103414 w 1545771"/>
                <a:gd name="connsiteY4" fmla="*/ 609600 h 4855029"/>
                <a:gd name="connsiteX5" fmla="*/ 332014 w 1545771"/>
                <a:gd name="connsiteY5" fmla="*/ 789214 h 4855029"/>
                <a:gd name="connsiteX6" fmla="*/ 642257 w 1545771"/>
                <a:gd name="connsiteY6" fmla="*/ 1034143 h 4855029"/>
                <a:gd name="connsiteX7" fmla="*/ 772886 w 1545771"/>
                <a:gd name="connsiteY7" fmla="*/ 1148443 h 4855029"/>
                <a:gd name="connsiteX8" fmla="*/ 887186 w 1545771"/>
                <a:gd name="connsiteY8" fmla="*/ 1540329 h 4855029"/>
                <a:gd name="connsiteX9" fmla="*/ 1001486 w 1545771"/>
                <a:gd name="connsiteY9" fmla="*/ 1621972 h 4855029"/>
                <a:gd name="connsiteX10" fmla="*/ 1132114 w 1545771"/>
                <a:gd name="connsiteY10" fmla="*/ 1817914 h 4855029"/>
                <a:gd name="connsiteX11" fmla="*/ 1083128 w 1545771"/>
                <a:gd name="connsiteY11" fmla="*/ 1948543 h 4855029"/>
                <a:gd name="connsiteX12" fmla="*/ 968828 w 1545771"/>
                <a:gd name="connsiteY12" fmla="*/ 1997529 h 4855029"/>
                <a:gd name="connsiteX13" fmla="*/ 887186 w 1545771"/>
                <a:gd name="connsiteY13" fmla="*/ 2030186 h 4855029"/>
                <a:gd name="connsiteX14" fmla="*/ 968828 w 1545771"/>
                <a:gd name="connsiteY14" fmla="*/ 2079172 h 4855029"/>
                <a:gd name="connsiteX15" fmla="*/ 919843 w 1545771"/>
                <a:gd name="connsiteY15" fmla="*/ 2291443 h 4855029"/>
                <a:gd name="connsiteX16" fmla="*/ 887186 w 1545771"/>
                <a:gd name="connsiteY16" fmla="*/ 2520043 h 4855029"/>
                <a:gd name="connsiteX17" fmla="*/ 1099457 w 1545771"/>
                <a:gd name="connsiteY17" fmla="*/ 2764972 h 4855029"/>
                <a:gd name="connsiteX18" fmla="*/ 1148443 w 1545771"/>
                <a:gd name="connsiteY18" fmla="*/ 2862943 h 4855029"/>
                <a:gd name="connsiteX19" fmla="*/ 1279071 w 1545771"/>
                <a:gd name="connsiteY19" fmla="*/ 2862943 h 4855029"/>
                <a:gd name="connsiteX20" fmla="*/ 1181100 w 1545771"/>
                <a:gd name="connsiteY20" fmla="*/ 3009900 h 4855029"/>
                <a:gd name="connsiteX21" fmla="*/ 1328057 w 1545771"/>
                <a:gd name="connsiteY21" fmla="*/ 3156857 h 4855029"/>
                <a:gd name="connsiteX22" fmla="*/ 1475014 w 1545771"/>
                <a:gd name="connsiteY22" fmla="*/ 3401786 h 4855029"/>
                <a:gd name="connsiteX23" fmla="*/ 1507671 w 1545771"/>
                <a:gd name="connsiteY23" fmla="*/ 3467100 h 4855029"/>
                <a:gd name="connsiteX24" fmla="*/ 1540328 w 1545771"/>
                <a:gd name="connsiteY24" fmla="*/ 3532414 h 4855029"/>
                <a:gd name="connsiteX25" fmla="*/ 1475014 w 1545771"/>
                <a:gd name="connsiteY25" fmla="*/ 3630386 h 4855029"/>
                <a:gd name="connsiteX26" fmla="*/ 1475014 w 1545771"/>
                <a:gd name="connsiteY26" fmla="*/ 3826329 h 4855029"/>
                <a:gd name="connsiteX27" fmla="*/ 1426028 w 1545771"/>
                <a:gd name="connsiteY27" fmla="*/ 3924300 h 4855029"/>
                <a:gd name="connsiteX28" fmla="*/ 1360714 w 1545771"/>
                <a:gd name="connsiteY28" fmla="*/ 4250872 h 4855029"/>
                <a:gd name="connsiteX29" fmla="*/ 1311728 w 1545771"/>
                <a:gd name="connsiteY29" fmla="*/ 4381500 h 4855029"/>
                <a:gd name="connsiteX30" fmla="*/ 1230086 w 1545771"/>
                <a:gd name="connsiteY30" fmla="*/ 4479472 h 4855029"/>
                <a:gd name="connsiteX31" fmla="*/ 1181100 w 1545771"/>
                <a:gd name="connsiteY31" fmla="*/ 4577443 h 4855029"/>
                <a:gd name="connsiteX32" fmla="*/ 1181100 w 1545771"/>
                <a:gd name="connsiteY32" fmla="*/ 4691743 h 4855029"/>
                <a:gd name="connsiteX33" fmla="*/ 1197428 w 1545771"/>
                <a:gd name="connsiteY33" fmla="*/ 4855029 h 4855029"/>
                <a:gd name="connsiteX0" fmla="*/ 0 w 1545771"/>
                <a:gd name="connsiteY0" fmla="*/ 134257 h 4989286"/>
                <a:gd name="connsiteX1" fmla="*/ 34095 w 1545771"/>
                <a:gd name="connsiteY1" fmla="*/ 101600 h 4989286"/>
                <a:gd name="connsiteX2" fmla="*/ 118921 w 1545771"/>
                <a:gd name="connsiteY2" fmla="*/ 177800 h 4989286"/>
                <a:gd name="connsiteX3" fmla="*/ 271321 w 1545771"/>
                <a:gd name="connsiteY3" fmla="*/ 288506 h 4989286"/>
                <a:gd name="connsiteX4" fmla="*/ 103414 w 1545771"/>
                <a:gd name="connsiteY4" fmla="*/ 743857 h 4989286"/>
                <a:gd name="connsiteX5" fmla="*/ 332014 w 1545771"/>
                <a:gd name="connsiteY5" fmla="*/ 923471 h 4989286"/>
                <a:gd name="connsiteX6" fmla="*/ 642257 w 1545771"/>
                <a:gd name="connsiteY6" fmla="*/ 1168400 h 4989286"/>
                <a:gd name="connsiteX7" fmla="*/ 772886 w 1545771"/>
                <a:gd name="connsiteY7" fmla="*/ 1282700 h 4989286"/>
                <a:gd name="connsiteX8" fmla="*/ 887186 w 1545771"/>
                <a:gd name="connsiteY8" fmla="*/ 1674586 h 4989286"/>
                <a:gd name="connsiteX9" fmla="*/ 1001486 w 1545771"/>
                <a:gd name="connsiteY9" fmla="*/ 1756229 h 4989286"/>
                <a:gd name="connsiteX10" fmla="*/ 1132114 w 1545771"/>
                <a:gd name="connsiteY10" fmla="*/ 1952171 h 4989286"/>
                <a:gd name="connsiteX11" fmla="*/ 1083128 w 1545771"/>
                <a:gd name="connsiteY11" fmla="*/ 2082800 h 4989286"/>
                <a:gd name="connsiteX12" fmla="*/ 968828 w 1545771"/>
                <a:gd name="connsiteY12" fmla="*/ 2131786 h 4989286"/>
                <a:gd name="connsiteX13" fmla="*/ 887186 w 1545771"/>
                <a:gd name="connsiteY13" fmla="*/ 2164443 h 4989286"/>
                <a:gd name="connsiteX14" fmla="*/ 968828 w 1545771"/>
                <a:gd name="connsiteY14" fmla="*/ 2213429 h 4989286"/>
                <a:gd name="connsiteX15" fmla="*/ 919843 w 1545771"/>
                <a:gd name="connsiteY15" fmla="*/ 2425700 h 4989286"/>
                <a:gd name="connsiteX16" fmla="*/ 887186 w 1545771"/>
                <a:gd name="connsiteY16" fmla="*/ 2654300 h 4989286"/>
                <a:gd name="connsiteX17" fmla="*/ 1099457 w 1545771"/>
                <a:gd name="connsiteY17" fmla="*/ 2899229 h 4989286"/>
                <a:gd name="connsiteX18" fmla="*/ 1148443 w 1545771"/>
                <a:gd name="connsiteY18" fmla="*/ 2997200 h 4989286"/>
                <a:gd name="connsiteX19" fmla="*/ 1279071 w 1545771"/>
                <a:gd name="connsiteY19" fmla="*/ 2997200 h 4989286"/>
                <a:gd name="connsiteX20" fmla="*/ 1181100 w 1545771"/>
                <a:gd name="connsiteY20" fmla="*/ 3144157 h 4989286"/>
                <a:gd name="connsiteX21" fmla="*/ 1328057 w 1545771"/>
                <a:gd name="connsiteY21" fmla="*/ 3291114 h 4989286"/>
                <a:gd name="connsiteX22" fmla="*/ 1475014 w 1545771"/>
                <a:gd name="connsiteY22" fmla="*/ 3536043 h 4989286"/>
                <a:gd name="connsiteX23" fmla="*/ 1507671 w 1545771"/>
                <a:gd name="connsiteY23" fmla="*/ 3601357 h 4989286"/>
                <a:gd name="connsiteX24" fmla="*/ 1540328 w 1545771"/>
                <a:gd name="connsiteY24" fmla="*/ 3666671 h 4989286"/>
                <a:gd name="connsiteX25" fmla="*/ 1475014 w 1545771"/>
                <a:gd name="connsiteY25" fmla="*/ 3764643 h 4989286"/>
                <a:gd name="connsiteX26" fmla="*/ 1475014 w 1545771"/>
                <a:gd name="connsiteY26" fmla="*/ 3960586 h 4989286"/>
                <a:gd name="connsiteX27" fmla="*/ 1426028 w 1545771"/>
                <a:gd name="connsiteY27" fmla="*/ 4058557 h 4989286"/>
                <a:gd name="connsiteX28" fmla="*/ 1360714 w 1545771"/>
                <a:gd name="connsiteY28" fmla="*/ 4385129 h 4989286"/>
                <a:gd name="connsiteX29" fmla="*/ 1311728 w 1545771"/>
                <a:gd name="connsiteY29" fmla="*/ 4515757 h 4989286"/>
                <a:gd name="connsiteX30" fmla="*/ 1230086 w 1545771"/>
                <a:gd name="connsiteY30" fmla="*/ 4613729 h 4989286"/>
                <a:gd name="connsiteX31" fmla="*/ 1181100 w 1545771"/>
                <a:gd name="connsiteY31" fmla="*/ 4711700 h 4989286"/>
                <a:gd name="connsiteX32" fmla="*/ 1181100 w 1545771"/>
                <a:gd name="connsiteY32" fmla="*/ 4826000 h 4989286"/>
                <a:gd name="connsiteX33" fmla="*/ 1197428 w 1545771"/>
                <a:gd name="connsiteY33" fmla="*/ 4989286 h 4989286"/>
                <a:gd name="connsiteX0" fmla="*/ 0 w 1545771"/>
                <a:gd name="connsiteY0" fmla="*/ 134257 h 4989286"/>
                <a:gd name="connsiteX1" fmla="*/ 34095 w 1545771"/>
                <a:gd name="connsiteY1" fmla="*/ 101600 h 4989286"/>
                <a:gd name="connsiteX2" fmla="*/ 118921 w 1545771"/>
                <a:gd name="connsiteY2" fmla="*/ 177800 h 4989286"/>
                <a:gd name="connsiteX3" fmla="*/ 271321 w 1545771"/>
                <a:gd name="connsiteY3" fmla="*/ 288506 h 4989286"/>
                <a:gd name="connsiteX4" fmla="*/ 197997 w 1545771"/>
                <a:gd name="connsiteY4" fmla="*/ 508479 h 4989286"/>
                <a:gd name="connsiteX5" fmla="*/ 103414 w 1545771"/>
                <a:gd name="connsiteY5" fmla="*/ 743857 h 4989286"/>
                <a:gd name="connsiteX6" fmla="*/ 332014 w 1545771"/>
                <a:gd name="connsiteY6" fmla="*/ 923471 h 4989286"/>
                <a:gd name="connsiteX7" fmla="*/ 642257 w 1545771"/>
                <a:gd name="connsiteY7" fmla="*/ 1168400 h 4989286"/>
                <a:gd name="connsiteX8" fmla="*/ 772886 w 1545771"/>
                <a:gd name="connsiteY8" fmla="*/ 1282700 h 4989286"/>
                <a:gd name="connsiteX9" fmla="*/ 887186 w 1545771"/>
                <a:gd name="connsiteY9" fmla="*/ 1674586 h 4989286"/>
                <a:gd name="connsiteX10" fmla="*/ 1001486 w 1545771"/>
                <a:gd name="connsiteY10" fmla="*/ 1756229 h 4989286"/>
                <a:gd name="connsiteX11" fmla="*/ 1132114 w 1545771"/>
                <a:gd name="connsiteY11" fmla="*/ 1952171 h 4989286"/>
                <a:gd name="connsiteX12" fmla="*/ 1083128 w 1545771"/>
                <a:gd name="connsiteY12" fmla="*/ 2082800 h 4989286"/>
                <a:gd name="connsiteX13" fmla="*/ 968828 w 1545771"/>
                <a:gd name="connsiteY13" fmla="*/ 2131786 h 4989286"/>
                <a:gd name="connsiteX14" fmla="*/ 887186 w 1545771"/>
                <a:gd name="connsiteY14" fmla="*/ 2164443 h 4989286"/>
                <a:gd name="connsiteX15" fmla="*/ 968828 w 1545771"/>
                <a:gd name="connsiteY15" fmla="*/ 2213429 h 4989286"/>
                <a:gd name="connsiteX16" fmla="*/ 919843 w 1545771"/>
                <a:gd name="connsiteY16" fmla="*/ 2425700 h 4989286"/>
                <a:gd name="connsiteX17" fmla="*/ 887186 w 1545771"/>
                <a:gd name="connsiteY17" fmla="*/ 2654300 h 4989286"/>
                <a:gd name="connsiteX18" fmla="*/ 1099457 w 1545771"/>
                <a:gd name="connsiteY18" fmla="*/ 2899229 h 4989286"/>
                <a:gd name="connsiteX19" fmla="*/ 1148443 w 1545771"/>
                <a:gd name="connsiteY19" fmla="*/ 2997200 h 4989286"/>
                <a:gd name="connsiteX20" fmla="*/ 1279071 w 1545771"/>
                <a:gd name="connsiteY20" fmla="*/ 2997200 h 4989286"/>
                <a:gd name="connsiteX21" fmla="*/ 1181100 w 1545771"/>
                <a:gd name="connsiteY21" fmla="*/ 3144157 h 4989286"/>
                <a:gd name="connsiteX22" fmla="*/ 1328057 w 1545771"/>
                <a:gd name="connsiteY22" fmla="*/ 3291114 h 4989286"/>
                <a:gd name="connsiteX23" fmla="*/ 1475014 w 1545771"/>
                <a:gd name="connsiteY23" fmla="*/ 3536043 h 4989286"/>
                <a:gd name="connsiteX24" fmla="*/ 1507671 w 1545771"/>
                <a:gd name="connsiteY24" fmla="*/ 3601357 h 4989286"/>
                <a:gd name="connsiteX25" fmla="*/ 1540328 w 1545771"/>
                <a:gd name="connsiteY25" fmla="*/ 3666671 h 4989286"/>
                <a:gd name="connsiteX26" fmla="*/ 1475014 w 1545771"/>
                <a:gd name="connsiteY26" fmla="*/ 3764643 h 4989286"/>
                <a:gd name="connsiteX27" fmla="*/ 1475014 w 1545771"/>
                <a:gd name="connsiteY27" fmla="*/ 3960586 h 4989286"/>
                <a:gd name="connsiteX28" fmla="*/ 1426028 w 1545771"/>
                <a:gd name="connsiteY28" fmla="*/ 4058557 h 4989286"/>
                <a:gd name="connsiteX29" fmla="*/ 1360714 w 1545771"/>
                <a:gd name="connsiteY29" fmla="*/ 4385129 h 4989286"/>
                <a:gd name="connsiteX30" fmla="*/ 1311728 w 1545771"/>
                <a:gd name="connsiteY30" fmla="*/ 4515757 h 4989286"/>
                <a:gd name="connsiteX31" fmla="*/ 1230086 w 1545771"/>
                <a:gd name="connsiteY31" fmla="*/ 4613729 h 4989286"/>
                <a:gd name="connsiteX32" fmla="*/ 1181100 w 1545771"/>
                <a:gd name="connsiteY32" fmla="*/ 4711700 h 4989286"/>
                <a:gd name="connsiteX33" fmla="*/ 1181100 w 1545771"/>
                <a:gd name="connsiteY33" fmla="*/ 4826000 h 4989286"/>
                <a:gd name="connsiteX34" fmla="*/ 1197428 w 1545771"/>
                <a:gd name="connsiteY34" fmla="*/ 4989286 h 4989286"/>
                <a:gd name="connsiteX0" fmla="*/ 0 w 1545771"/>
                <a:gd name="connsiteY0" fmla="*/ 134257 h 4989286"/>
                <a:gd name="connsiteX1" fmla="*/ 34095 w 1545771"/>
                <a:gd name="connsiteY1" fmla="*/ 101600 h 4989286"/>
                <a:gd name="connsiteX2" fmla="*/ 118921 w 1545771"/>
                <a:gd name="connsiteY2" fmla="*/ 177800 h 4989286"/>
                <a:gd name="connsiteX3" fmla="*/ 271321 w 1545771"/>
                <a:gd name="connsiteY3" fmla="*/ 288506 h 4989286"/>
                <a:gd name="connsiteX4" fmla="*/ 197997 w 1545771"/>
                <a:gd name="connsiteY4" fmla="*/ 508479 h 4989286"/>
                <a:gd name="connsiteX5" fmla="*/ 28344 w 1545771"/>
                <a:gd name="connsiteY5" fmla="*/ 525732 h 4989286"/>
                <a:gd name="connsiteX6" fmla="*/ 103414 w 1545771"/>
                <a:gd name="connsiteY6" fmla="*/ 743857 h 4989286"/>
                <a:gd name="connsiteX7" fmla="*/ 332014 w 1545771"/>
                <a:gd name="connsiteY7" fmla="*/ 923471 h 4989286"/>
                <a:gd name="connsiteX8" fmla="*/ 642257 w 1545771"/>
                <a:gd name="connsiteY8" fmla="*/ 1168400 h 4989286"/>
                <a:gd name="connsiteX9" fmla="*/ 772886 w 1545771"/>
                <a:gd name="connsiteY9" fmla="*/ 1282700 h 4989286"/>
                <a:gd name="connsiteX10" fmla="*/ 887186 w 1545771"/>
                <a:gd name="connsiteY10" fmla="*/ 1674586 h 4989286"/>
                <a:gd name="connsiteX11" fmla="*/ 1001486 w 1545771"/>
                <a:gd name="connsiteY11" fmla="*/ 1756229 h 4989286"/>
                <a:gd name="connsiteX12" fmla="*/ 1132114 w 1545771"/>
                <a:gd name="connsiteY12" fmla="*/ 1952171 h 4989286"/>
                <a:gd name="connsiteX13" fmla="*/ 1083128 w 1545771"/>
                <a:gd name="connsiteY13" fmla="*/ 2082800 h 4989286"/>
                <a:gd name="connsiteX14" fmla="*/ 968828 w 1545771"/>
                <a:gd name="connsiteY14" fmla="*/ 2131786 h 4989286"/>
                <a:gd name="connsiteX15" fmla="*/ 887186 w 1545771"/>
                <a:gd name="connsiteY15" fmla="*/ 2164443 h 4989286"/>
                <a:gd name="connsiteX16" fmla="*/ 968828 w 1545771"/>
                <a:gd name="connsiteY16" fmla="*/ 2213429 h 4989286"/>
                <a:gd name="connsiteX17" fmla="*/ 919843 w 1545771"/>
                <a:gd name="connsiteY17" fmla="*/ 2425700 h 4989286"/>
                <a:gd name="connsiteX18" fmla="*/ 887186 w 1545771"/>
                <a:gd name="connsiteY18" fmla="*/ 2654300 h 4989286"/>
                <a:gd name="connsiteX19" fmla="*/ 1099457 w 1545771"/>
                <a:gd name="connsiteY19" fmla="*/ 2899229 h 4989286"/>
                <a:gd name="connsiteX20" fmla="*/ 1148443 w 1545771"/>
                <a:gd name="connsiteY20" fmla="*/ 2997200 h 4989286"/>
                <a:gd name="connsiteX21" fmla="*/ 1279071 w 1545771"/>
                <a:gd name="connsiteY21" fmla="*/ 2997200 h 4989286"/>
                <a:gd name="connsiteX22" fmla="*/ 1181100 w 1545771"/>
                <a:gd name="connsiteY22" fmla="*/ 3144157 h 4989286"/>
                <a:gd name="connsiteX23" fmla="*/ 1328057 w 1545771"/>
                <a:gd name="connsiteY23" fmla="*/ 3291114 h 4989286"/>
                <a:gd name="connsiteX24" fmla="*/ 1475014 w 1545771"/>
                <a:gd name="connsiteY24" fmla="*/ 3536043 h 4989286"/>
                <a:gd name="connsiteX25" fmla="*/ 1507671 w 1545771"/>
                <a:gd name="connsiteY25" fmla="*/ 3601357 h 4989286"/>
                <a:gd name="connsiteX26" fmla="*/ 1540328 w 1545771"/>
                <a:gd name="connsiteY26" fmla="*/ 3666671 h 4989286"/>
                <a:gd name="connsiteX27" fmla="*/ 1475014 w 1545771"/>
                <a:gd name="connsiteY27" fmla="*/ 3764643 h 4989286"/>
                <a:gd name="connsiteX28" fmla="*/ 1475014 w 1545771"/>
                <a:gd name="connsiteY28" fmla="*/ 3960586 h 4989286"/>
                <a:gd name="connsiteX29" fmla="*/ 1426028 w 1545771"/>
                <a:gd name="connsiteY29" fmla="*/ 4058557 h 4989286"/>
                <a:gd name="connsiteX30" fmla="*/ 1360714 w 1545771"/>
                <a:gd name="connsiteY30" fmla="*/ 4385129 h 4989286"/>
                <a:gd name="connsiteX31" fmla="*/ 1311728 w 1545771"/>
                <a:gd name="connsiteY31" fmla="*/ 4515757 h 4989286"/>
                <a:gd name="connsiteX32" fmla="*/ 1230086 w 1545771"/>
                <a:gd name="connsiteY32" fmla="*/ 4613729 h 4989286"/>
                <a:gd name="connsiteX33" fmla="*/ 1181100 w 1545771"/>
                <a:gd name="connsiteY33" fmla="*/ 4711700 h 4989286"/>
                <a:gd name="connsiteX34" fmla="*/ 1181100 w 1545771"/>
                <a:gd name="connsiteY34" fmla="*/ 4826000 h 4989286"/>
                <a:gd name="connsiteX35" fmla="*/ 1197428 w 1545771"/>
                <a:gd name="connsiteY35" fmla="*/ 4989286 h 4989286"/>
                <a:gd name="connsiteX0" fmla="*/ 0 w 1545771"/>
                <a:gd name="connsiteY0" fmla="*/ 134257 h 4989286"/>
                <a:gd name="connsiteX1" fmla="*/ 34095 w 1545771"/>
                <a:gd name="connsiteY1" fmla="*/ 101600 h 4989286"/>
                <a:gd name="connsiteX2" fmla="*/ 118921 w 1545771"/>
                <a:gd name="connsiteY2" fmla="*/ 177800 h 4989286"/>
                <a:gd name="connsiteX3" fmla="*/ 271321 w 1545771"/>
                <a:gd name="connsiteY3" fmla="*/ 288506 h 4989286"/>
                <a:gd name="connsiteX4" fmla="*/ 197997 w 1545771"/>
                <a:gd name="connsiteY4" fmla="*/ 508479 h 4989286"/>
                <a:gd name="connsiteX5" fmla="*/ 28344 w 1545771"/>
                <a:gd name="connsiteY5" fmla="*/ 525732 h 4989286"/>
                <a:gd name="connsiteX6" fmla="*/ 103414 w 1545771"/>
                <a:gd name="connsiteY6" fmla="*/ 743857 h 4989286"/>
                <a:gd name="connsiteX7" fmla="*/ 332014 w 1545771"/>
                <a:gd name="connsiteY7" fmla="*/ 923471 h 4989286"/>
                <a:gd name="connsiteX8" fmla="*/ 642257 w 1545771"/>
                <a:gd name="connsiteY8" fmla="*/ 1168400 h 4989286"/>
                <a:gd name="connsiteX9" fmla="*/ 772886 w 1545771"/>
                <a:gd name="connsiteY9" fmla="*/ 1282700 h 4989286"/>
                <a:gd name="connsiteX10" fmla="*/ 887186 w 1545771"/>
                <a:gd name="connsiteY10" fmla="*/ 1674586 h 4989286"/>
                <a:gd name="connsiteX11" fmla="*/ 1001486 w 1545771"/>
                <a:gd name="connsiteY11" fmla="*/ 1756229 h 4989286"/>
                <a:gd name="connsiteX12" fmla="*/ 1132114 w 1545771"/>
                <a:gd name="connsiteY12" fmla="*/ 1952171 h 4989286"/>
                <a:gd name="connsiteX13" fmla="*/ 1083128 w 1545771"/>
                <a:gd name="connsiteY13" fmla="*/ 2082800 h 4989286"/>
                <a:gd name="connsiteX14" fmla="*/ 968828 w 1545771"/>
                <a:gd name="connsiteY14" fmla="*/ 2131786 h 4989286"/>
                <a:gd name="connsiteX15" fmla="*/ 887186 w 1545771"/>
                <a:gd name="connsiteY15" fmla="*/ 2164443 h 4989286"/>
                <a:gd name="connsiteX16" fmla="*/ 968828 w 1545771"/>
                <a:gd name="connsiteY16" fmla="*/ 2213429 h 4989286"/>
                <a:gd name="connsiteX17" fmla="*/ 919843 w 1545771"/>
                <a:gd name="connsiteY17" fmla="*/ 2425700 h 4989286"/>
                <a:gd name="connsiteX18" fmla="*/ 887186 w 1545771"/>
                <a:gd name="connsiteY18" fmla="*/ 2654300 h 4989286"/>
                <a:gd name="connsiteX19" fmla="*/ 1099457 w 1545771"/>
                <a:gd name="connsiteY19" fmla="*/ 2899229 h 4989286"/>
                <a:gd name="connsiteX20" fmla="*/ 1148443 w 1545771"/>
                <a:gd name="connsiteY20" fmla="*/ 2997200 h 4989286"/>
                <a:gd name="connsiteX21" fmla="*/ 1279071 w 1545771"/>
                <a:gd name="connsiteY21" fmla="*/ 2997200 h 4989286"/>
                <a:gd name="connsiteX22" fmla="*/ 1181100 w 1545771"/>
                <a:gd name="connsiteY22" fmla="*/ 3144157 h 4989286"/>
                <a:gd name="connsiteX23" fmla="*/ 1328057 w 1545771"/>
                <a:gd name="connsiteY23" fmla="*/ 3291114 h 4989286"/>
                <a:gd name="connsiteX24" fmla="*/ 1475014 w 1545771"/>
                <a:gd name="connsiteY24" fmla="*/ 3536043 h 4989286"/>
                <a:gd name="connsiteX25" fmla="*/ 1507671 w 1545771"/>
                <a:gd name="connsiteY25" fmla="*/ 3601357 h 4989286"/>
                <a:gd name="connsiteX26" fmla="*/ 1540328 w 1545771"/>
                <a:gd name="connsiteY26" fmla="*/ 3666671 h 4989286"/>
                <a:gd name="connsiteX27" fmla="*/ 1475014 w 1545771"/>
                <a:gd name="connsiteY27" fmla="*/ 3764643 h 4989286"/>
                <a:gd name="connsiteX28" fmla="*/ 1475014 w 1545771"/>
                <a:gd name="connsiteY28" fmla="*/ 3960586 h 4989286"/>
                <a:gd name="connsiteX29" fmla="*/ 1426028 w 1545771"/>
                <a:gd name="connsiteY29" fmla="*/ 4058557 h 4989286"/>
                <a:gd name="connsiteX30" fmla="*/ 1360714 w 1545771"/>
                <a:gd name="connsiteY30" fmla="*/ 4385129 h 4989286"/>
                <a:gd name="connsiteX31" fmla="*/ 1311728 w 1545771"/>
                <a:gd name="connsiteY31" fmla="*/ 4515757 h 4989286"/>
                <a:gd name="connsiteX32" fmla="*/ 1230086 w 1545771"/>
                <a:gd name="connsiteY32" fmla="*/ 4613729 h 4989286"/>
                <a:gd name="connsiteX33" fmla="*/ 1181100 w 1545771"/>
                <a:gd name="connsiteY33" fmla="*/ 4711700 h 4989286"/>
                <a:gd name="connsiteX34" fmla="*/ 1181100 w 1545771"/>
                <a:gd name="connsiteY34" fmla="*/ 4826000 h 4989286"/>
                <a:gd name="connsiteX35" fmla="*/ 1197428 w 1545771"/>
                <a:gd name="connsiteY35" fmla="*/ 4989286 h 4989286"/>
                <a:gd name="connsiteX0" fmla="*/ 0 w 1545771"/>
                <a:gd name="connsiteY0" fmla="*/ 134257 h 4989286"/>
                <a:gd name="connsiteX1" fmla="*/ 34095 w 1545771"/>
                <a:gd name="connsiteY1" fmla="*/ 101600 h 4989286"/>
                <a:gd name="connsiteX2" fmla="*/ 118921 w 1545771"/>
                <a:gd name="connsiteY2" fmla="*/ 177800 h 4989286"/>
                <a:gd name="connsiteX3" fmla="*/ 271321 w 1545771"/>
                <a:gd name="connsiteY3" fmla="*/ 288506 h 4989286"/>
                <a:gd name="connsiteX4" fmla="*/ 197997 w 1545771"/>
                <a:gd name="connsiteY4" fmla="*/ 432279 h 4989286"/>
                <a:gd name="connsiteX5" fmla="*/ 28344 w 1545771"/>
                <a:gd name="connsiteY5" fmla="*/ 525732 h 4989286"/>
                <a:gd name="connsiteX6" fmla="*/ 103414 w 1545771"/>
                <a:gd name="connsiteY6" fmla="*/ 743857 h 4989286"/>
                <a:gd name="connsiteX7" fmla="*/ 332014 w 1545771"/>
                <a:gd name="connsiteY7" fmla="*/ 923471 h 4989286"/>
                <a:gd name="connsiteX8" fmla="*/ 642257 w 1545771"/>
                <a:gd name="connsiteY8" fmla="*/ 1168400 h 4989286"/>
                <a:gd name="connsiteX9" fmla="*/ 772886 w 1545771"/>
                <a:gd name="connsiteY9" fmla="*/ 1282700 h 4989286"/>
                <a:gd name="connsiteX10" fmla="*/ 887186 w 1545771"/>
                <a:gd name="connsiteY10" fmla="*/ 1674586 h 4989286"/>
                <a:gd name="connsiteX11" fmla="*/ 1001486 w 1545771"/>
                <a:gd name="connsiteY11" fmla="*/ 1756229 h 4989286"/>
                <a:gd name="connsiteX12" fmla="*/ 1132114 w 1545771"/>
                <a:gd name="connsiteY12" fmla="*/ 1952171 h 4989286"/>
                <a:gd name="connsiteX13" fmla="*/ 1083128 w 1545771"/>
                <a:gd name="connsiteY13" fmla="*/ 2082800 h 4989286"/>
                <a:gd name="connsiteX14" fmla="*/ 968828 w 1545771"/>
                <a:gd name="connsiteY14" fmla="*/ 2131786 h 4989286"/>
                <a:gd name="connsiteX15" fmla="*/ 887186 w 1545771"/>
                <a:gd name="connsiteY15" fmla="*/ 2164443 h 4989286"/>
                <a:gd name="connsiteX16" fmla="*/ 968828 w 1545771"/>
                <a:gd name="connsiteY16" fmla="*/ 2213429 h 4989286"/>
                <a:gd name="connsiteX17" fmla="*/ 919843 w 1545771"/>
                <a:gd name="connsiteY17" fmla="*/ 2425700 h 4989286"/>
                <a:gd name="connsiteX18" fmla="*/ 887186 w 1545771"/>
                <a:gd name="connsiteY18" fmla="*/ 2654300 h 4989286"/>
                <a:gd name="connsiteX19" fmla="*/ 1099457 w 1545771"/>
                <a:gd name="connsiteY19" fmla="*/ 2899229 h 4989286"/>
                <a:gd name="connsiteX20" fmla="*/ 1148443 w 1545771"/>
                <a:gd name="connsiteY20" fmla="*/ 2997200 h 4989286"/>
                <a:gd name="connsiteX21" fmla="*/ 1279071 w 1545771"/>
                <a:gd name="connsiteY21" fmla="*/ 2997200 h 4989286"/>
                <a:gd name="connsiteX22" fmla="*/ 1181100 w 1545771"/>
                <a:gd name="connsiteY22" fmla="*/ 3144157 h 4989286"/>
                <a:gd name="connsiteX23" fmla="*/ 1328057 w 1545771"/>
                <a:gd name="connsiteY23" fmla="*/ 3291114 h 4989286"/>
                <a:gd name="connsiteX24" fmla="*/ 1475014 w 1545771"/>
                <a:gd name="connsiteY24" fmla="*/ 3536043 h 4989286"/>
                <a:gd name="connsiteX25" fmla="*/ 1507671 w 1545771"/>
                <a:gd name="connsiteY25" fmla="*/ 3601357 h 4989286"/>
                <a:gd name="connsiteX26" fmla="*/ 1540328 w 1545771"/>
                <a:gd name="connsiteY26" fmla="*/ 3666671 h 4989286"/>
                <a:gd name="connsiteX27" fmla="*/ 1475014 w 1545771"/>
                <a:gd name="connsiteY27" fmla="*/ 3764643 h 4989286"/>
                <a:gd name="connsiteX28" fmla="*/ 1475014 w 1545771"/>
                <a:gd name="connsiteY28" fmla="*/ 3960586 h 4989286"/>
                <a:gd name="connsiteX29" fmla="*/ 1426028 w 1545771"/>
                <a:gd name="connsiteY29" fmla="*/ 4058557 h 4989286"/>
                <a:gd name="connsiteX30" fmla="*/ 1360714 w 1545771"/>
                <a:gd name="connsiteY30" fmla="*/ 4385129 h 4989286"/>
                <a:gd name="connsiteX31" fmla="*/ 1311728 w 1545771"/>
                <a:gd name="connsiteY31" fmla="*/ 4515757 h 4989286"/>
                <a:gd name="connsiteX32" fmla="*/ 1230086 w 1545771"/>
                <a:gd name="connsiteY32" fmla="*/ 4613729 h 4989286"/>
                <a:gd name="connsiteX33" fmla="*/ 1181100 w 1545771"/>
                <a:gd name="connsiteY33" fmla="*/ 4711700 h 4989286"/>
                <a:gd name="connsiteX34" fmla="*/ 1181100 w 1545771"/>
                <a:gd name="connsiteY34" fmla="*/ 4826000 h 4989286"/>
                <a:gd name="connsiteX35" fmla="*/ 1197428 w 1545771"/>
                <a:gd name="connsiteY35" fmla="*/ 4989286 h 498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45771" h="4989286">
                  <a:moveTo>
                    <a:pt x="0" y="134257"/>
                  </a:moveTo>
                  <a:cubicBezTo>
                    <a:pt x="5683" y="192314"/>
                    <a:pt x="16859" y="0"/>
                    <a:pt x="34095" y="101600"/>
                  </a:cubicBezTo>
                  <a:cubicBezTo>
                    <a:pt x="41215" y="159657"/>
                    <a:pt x="79383" y="146649"/>
                    <a:pt x="118921" y="177800"/>
                  </a:cubicBezTo>
                  <a:cubicBezTo>
                    <a:pt x="158459" y="208951"/>
                    <a:pt x="258142" y="246093"/>
                    <a:pt x="271321" y="288506"/>
                  </a:cubicBezTo>
                  <a:cubicBezTo>
                    <a:pt x="284500" y="330919"/>
                    <a:pt x="238493" y="392741"/>
                    <a:pt x="197997" y="432279"/>
                  </a:cubicBezTo>
                  <a:cubicBezTo>
                    <a:pt x="157501" y="471817"/>
                    <a:pt x="44108" y="473802"/>
                    <a:pt x="28344" y="525732"/>
                  </a:cubicBezTo>
                  <a:cubicBezTo>
                    <a:pt x="12580" y="577662"/>
                    <a:pt x="52802" y="677567"/>
                    <a:pt x="103414" y="743857"/>
                  </a:cubicBezTo>
                  <a:cubicBezTo>
                    <a:pt x="154026" y="810147"/>
                    <a:pt x="332014" y="923471"/>
                    <a:pt x="332014" y="923471"/>
                  </a:cubicBezTo>
                  <a:lnTo>
                    <a:pt x="642257" y="1168400"/>
                  </a:lnTo>
                  <a:cubicBezTo>
                    <a:pt x="715736" y="1228271"/>
                    <a:pt x="732065" y="1198336"/>
                    <a:pt x="772886" y="1282700"/>
                  </a:cubicBezTo>
                  <a:cubicBezTo>
                    <a:pt x="813707" y="1367064"/>
                    <a:pt x="849086" y="1595665"/>
                    <a:pt x="887186" y="1674586"/>
                  </a:cubicBezTo>
                  <a:cubicBezTo>
                    <a:pt x="925286" y="1753507"/>
                    <a:pt x="960665" y="1709965"/>
                    <a:pt x="1001486" y="1756229"/>
                  </a:cubicBezTo>
                  <a:cubicBezTo>
                    <a:pt x="1042307" y="1802493"/>
                    <a:pt x="1118507" y="1897743"/>
                    <a:pt x="1132114" y="1952171"/>
                  </a:cubicBezTo>
                  <a:cubicBezTo>
                    <a:pt x="1145721" y="2006599"/>
                    <a:pt x="1110342" y="2052864"/>
                    <a:pt x="1083128" y="2082800"/>
                  </a:cubicBezTo>
                  <a:cubicBezTo>
                    <a:pt x="1055914" y="2112736"/>
                    <a:pt x="1001485" y="2118179"/>
                    <a:pt x="968828" y="2131786"/>
                  </a:cubicBezTo>
                  <a:cubicBezTo>
                    <a:pt x="936171" y="2145393"/>
                    <a:pt x="887186" y="2150836"/>
                    <a:pt x="887186" y="2164443"/>
                  </a:cubicBezTo>
                  <a:cubicBezTo>
                    <a:pt x="887186" y="2178050"/>
                    <a:pt x="963385" y="2169886"/>
                    <a:pt x="968828" y="2213429"/>
                  </a:cubicBezTo>
                  <a:cubicBezTo>
                    <a:pt x="974271" y="2256972"/>
                    <a:pt x="933450" y="2352222"/>
                    <a:pt x="919843" y="2425700"/>
                  </a:cubicBezTo>
                  <a:cubicBezTo>
                    <a:pt x="906236" y="2499178"/>
                    <a:pt x="857250" y="2575379"/>
                    <a:pt x="887186" y="2654300"/>
                  </a:cubicBezTo>
                  <a:cubicBezTo>
                    <a:pt x="917122" y="2733222"/>
                    <a:pt x="1055914" y="2842079"/>
                    <a:pt x="1099457" y="2899229"/>
                  </a:cubicBezTo>
                  <a:cubicBezTo>
                    <a:pt x="1143000" y="2956379"/>
                    <a:pt x="1118507" y="2980872"/>
                    <a:pt x="1148443" y="2997200"/>
                  </a:cubicBezTo>
                  <a:cubicBezTo>
                    <a:pt x="1178379" y="3013528"/>
                    <a:pt x="1273628" y="2972707"/>
                    <a:pt x="1279071" y="2997200"/>
                  </a:cubicBezTo>
                  <a:cubicBezTo>
                    <a:pt x="1284514" y="3021693"/>
                    <a:pt x="1172936" y="3095171"/>
                    <a:pt x="1181100" y="3144157"/>
                  </a:cubicBezTo>
                  <a:cubicBezTo>
                    <a:pt x="1189264" y="3193143"/>
                    <a:pt x="1279071" y="3225800"/>
                    <a:pt x="1328057" y="3291114"/>
                  </a:cubicBezTo>
                  <a:cubicBezTo>
                    <a:pt x="1377043" y="3356428"/>
                    <a:pt x="1445078" y="3484336"/>
                    <a:pt x="1475014" y="3536043"/>
                  </a:cubicBezTo>
                  <a:cubicBezTo>
                    <a:pt x="1504950" y="3587750"/>
                    <a:pt x="1507671" y="3601357"/>
                    <a:pt x="1507671" y="3601357"/>
                  </a:cubicBezTo>
                  <a:cubicBezTo>
                    <a:pt x="1518557" y="3623128"/>
                    <a:pt x="1545771" y="3639457"/>
                    <a:pt x="1540328" y="3666671"/>
                  </a:cubicBezTo>
                  <a:cubicBezTo>
                    <a:pt x="1534885" y="3693885"/>
                    <a:pt x="1485900" y="3715657"/>
                    <a:pt x="1475014" y="3764643"/>
                  </a:cubicBezTo>
                  <a:cubicBezTo>
                    <a:pt x="1464128" y="3813629"/>
                    <a:pt x="1483178" y="3911600"/>
                    <a:pt x="1475014" y="3960586"/>
                  </a:cubicBezTo>
                  <a:cubicBezTo>
                    <a:pt x="1466850" y="4009572"/>
                    <a:pt x="1445078" y="3987800"/>
                    <a:pt x="1426028" y="4058557"/>
                  </a:cubicBezTo>
                  <a:cubicBezTo>
                    <a:pt x="1406978" y="4129314"/>
                    <a:pt x="1379764" y="4308929"/>
                    <a:pt x="1360714" y="4385129"/>
                  </a:cubicBezTo>
                  <a:cubicBezTo>
                    <a:pt x="1341664" y="4461329"/>
                    <a:pt x="1333499" y="4477657"/>
                    <a:pt x="1311728" y="4515757"/>
                  </a:cubicBezTo>
                  <a:cubicBezTo>
                    <a:pt x="1289957" y="4553857"/>
                    <a:pt x="1251857" y="4581072"/>
                    <a:pt x="1230086" y="4613729"/>
                  </a:cubicBezTo>
                  <a:cubicBezTo>
                    <a:pt x="1208315" y="4646386"/>
                    <a:pt x="1189264" y="4676322"/>
                    <a:pt x="1181100" y="4711700"/>
                  </a:cubicBezTo>
                  <a:cubicBezTo>
                    <a:pt x="1172936" y="4747078"/>
                    <a:pt x="1178379" y="4779736"/>
                    <a:pt x="1181100" y="4826000"/>
                  </a:cubicBezTo>
                  <a:cubicBezTo>
                    <a:pt x="1183821" y="4872264"/>
                    <a:pt x="1190624" y="4930775"/>
                    <a:pt x="1197428" y="4989286"/>
                  </a:cubicBezTo>
                </a:path>
              </a:pathLst>
            </a:custGeom>
            <a:ln w="50800"/>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Oval 35"/>
          <p:cNvSpPr/>
          <p:nvPr/>
        </p:nvSpPr>
        <p:spPr>
          <a:xfrm>
            <a:off x="457200" y="304800"/>
            <a:ext cx="3276600" cy="533400"/>
          </a:xfrm>
          <a:prstGeom prst="ellipse">
            <a:avLst/>
          </a:prstGeom>
          <a:noFill/>
          <a:ln w="762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1828800" y="4533741"/>
            <a:ext cx="2308260" cy="876459"/>
            <a:chOff x="4976433" y="4378752"/>
            <a:chExt cx="2308260" cy="876459"/>
          </a:xfrm>
        </p:grpSpPr>
        <p:sp>
          <p:nvSpPr>
            <p:cNvPr id="38" name="TextBox 37"/>
            <p:cNvSpPr txBox="1"/>
            <p:nvPr/>
          </p:nvSpPr>
          <p:spPr>
            <a:xfrm rot="20413756">
              <a:off x="4976433" y="4670436"/>
              <a:ext cx="1537600" cy="584775"/>
            </a:xfrm>
            <a:prstGeom prst="rect">
              <a:avLst/>
            </a:prstGeom>
            <a:noFill/>
          </p:spPr>
          <p:txBody>
            <a:bodyPr wrap="none" rtlCol="0">
              <a:spAutoFit/>
            </a:bodyPr>
            <a:lstStyle/>
            <a:p>
              <a:r>
                <a:rPr lang="en-US" sz="3200" b="1" dirty="0" smtClean="0"/>
                <a:t>&gt;50,000</a:t>
              </a:r>
              <a:endParaRPr lang="en-US" sz="3200" b="1" dirty="0"/>
            </a:p>
          </p:txBody>
        </p:sp>
        <p:cxnSp>
          <p:nvCxnSpPr>
            <p:cNvPr id="39" name="Straight Arrow Connector 38"/>
            <p:cNvCxnSpPr/>
            <p:nvPr/>
          </p:nvCxnSpPr>
          <p:spPr>
            <a:xfrm flipV="1">
              <a:off x="6459388" y="4378752"/>
              <a:ext cx="825305" cy="331524"/>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0" y="6248400"/>
            <a:ext cx="9144000" cy="584775"/>
          </a:xfrm>
          <a:prstGeom prst="rect">
            <a:avLst/>
          </a:prstGeom>
          <a:solidFill>
            <a:schemeClr val="bg1"/>
          </a:solidFill>
        </p:spPr>
        <p:txBody>
          <a:bodyPr wrap="square" rtlCol="0">
            <a:spAutoFit/>
          </a:bodyPr>
          <a:lstStyle/>
          <a:p>
            <a:pPr algn="ctr"/>
            <a:r>
              <a:rPr lang="en-US" sz="3200" b="1" dirty="0" smtClean="0">
                <a:effectLst>
                  <a:outerShdw dist="50800" dir="7200000" algn="ctr" rotWithShape="0">
                    <a:schemeClr val="bg1"/>
                  </a:outerShdw>
                </a:effectLst>
              </a:rPr>
              <a:t>Total </a:t>
            </a:r>
            <a:r>
              <a:rPr lang="en-US" sz="3200" b="1" dirty="0" smtClean="0">
                <a:solidFill>
                  <a:srgbClr val="FF0000"/>
                </a:solidFill>
                <a:effectLst>
                  <a:outerShdw dist="50800" dir="7200000" algn="ctr" rotWithShape="0">
                    <a:schemeClr val="tx1"/>
                  </a:outerShdw>
                </a:effectLst>
              </a:rPr>
              <a:t>100,000</a:t>
            </a:r>
            <a:r>
              <a:rPr lang="en-US" sz="3200" b="1" dirty="0" smtClean="0">
                <a:effectLst>
                  <a:outerShdw dist="50800" dir="7200000" algn="ctr" rotWithShape="0">
                    <a:schemeClr val="bg1"/>
                  </a:outerShdw>
                </a:effectLst>
              </a:rPr>
              <a:t> move following 1830 Removal Act</a:t>
            </a:r>
            <a:endParaRPr lang="en-US" sz="3200" b="1" dirty="0">
              <a:effectLst>
                <a:outerShdw dist="50800" dir="7200000" algn="ctr" rotWithShape="0">
                  <a:schemeClr val="bg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wipe(left)">
                                      <p:cBhvr>
                                        <p:cTn id="7" dur="10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1000" fill="hold"/>
                                        <p:tgtEl>
                                          <p:spTgt spid="25"/>
                                        </p:tgtEl>
                                        <p:attrNameLst>
                                          <p:attrName>ppt_w</p:attrName>
                                        </p:attrNameLst>
                                      </p:cBhvr>
                                      <p:tavLst>
                                        <p:tav tm="0">
                                          <p:val>
                                            <p:fltVal val="0"/>
                                          </p:val>
                                        </p:tav>
                                        <p:tav tm="100000">
                                          <p:val>
                                            <p:strVal val="#ppt_w"/>
                                          </p:val>
                                        </p:tav>
                                      </p:tavLst>
                                    </p:anim>
                                    <p:anim calcmode="lin" valueType="num">
                                      <p:cBhvr>
                                        <p:cTn id="13" dur="1000" fill="hold"/>
                                        <p:tgtEl>
                                          <p:spTgt spid="25"/>
                                        </p:tgtEl>
                                        <p:attrNameLst>
                                          <p:attrName>ppt_h</p:attrName>
                                        </p:attrNameLst>
                                      </p:cBhvr>
                                      <p:tavLst>
                                        <p:tav tm="0">
                                          <p:val>
                                            <p:fltVal val="0"/>
                                          </p:val>
                                        </p:tav>
                                        <p:tav tm="100000">
                                          <p:val>
                                            <p:strVal val="#ppt_h"/>
                                          </p:val>
                                        </p:tav>
                                      </p:tavLst>
                                    </p:anim>
                                    <p:animEffect transition="in" filter="fade">
                                      <p:cBhvr>
                                        <p:cTn id="14" dur="10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2" nodeType="click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wipe(down)">
                                      <p:cBhvr>
                                        <p:cTn id="19" dur="1000"/>
                                        <p:tgtEl>
                                          <p:spTgt spid="7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mph" presetSubtype="0" accel="50000" decel="50000" fill="hold" grpId="0" nodeType="clickEffect">
                                  <p:stCondLst>
                                    <p:cond delay="0"/>
                                  </p:stCondLst>
                                  <p:childTnLst>
                                    <p:animScale>
                                      <p:cBhvr>
                                        <p:cTn id="23" dur="1000" fill="hold"/>
                                        <p:tgtEl>
                                          <p:spTgt spid="75"/>
                                        </p:tgtEl>
                                      </p:cBhvr>
                                      <p:by x="150000" y="150000"/>
                                    </p:animScale>
                                  </p:childTnLst>
                                </p:cTn>
                              </p:par>
                              <p:par>
                                <p:cTn id="24" presetID="64" presetClass="path" presetSubtype="0" accel="50000" decel="50000" fill="hold" grpId="3" nodeType="withEffect">
                                  <p:stCondLst>
                                    <p:cond delay="0"/>
                                  </p:stCondLst>
                                  <p:childTnLst>
                                    <p:animMotion origin="layout" path="M 0 3.33333E-6 L -0.0375 0.12777 " pathEditMode="relative" rAng="0" ptsTypes="AA">
                                      <p:cBhvr>
                                        <p:cTn id="25" dur="1000" fill="hold"/>
                                        <p:tgtEl>
                                          <p:spTgt spid="75"/>
                                        </p:tgtEl>
                                        <p:attrNameLst>
                                          <p:attrName>ppt_x</p:attrName>
                                          <p:attrName>ppt_y</p:attrName>
                                        </p:attrNameLst>
                                      </p:cBhvr>
                                      <p:rCtr x="-19" y="64"/>
                                    </p:animMotion>
                                  </p:childTnLst>
                                </p:cTn>
                              </p:par>
                              <p:par>
                                <p:cTn id="26" presetID="10" presetClass="exit" presetSubtype="0" fill="hold" grpId="1" nodeType="withEffect">
                                  <p:stCondLst>
                                    <p:cond delay="500"/>
                                  </p:stCondLst>
                                  <p:childTnLst>
                                    <p:animEffect transition="out" filter="fade">
                                      <p:cBhvr>
                                        <p:cTn id="27" dur="1000"/>
                                        <p:tgtEl>
                                          <p:spTgt spid="75"/>
                                        </p:tgtEl>
                                      </p:cBhvr>
                                    </p:animEffect>
                                    <p:set>
                                      <p:cBhvr>
                                        <p:cTn id="28" dur="1" fill="hold">
                                          <p:stCondLst>
                                            <p:cond delay="999"/>
                                          </p:stCondLst>
                                        </p:cTn>
                                        <p:tgtEl>
                                          <p:spTgt spid="75"/>
                                        </p:tgtEl>
                                        <p:attrNameLst>
                                          <p:attrName>style.visibility</p:attrName>
                                        </p:attrNameLst>
                                      </p:cBhvr>
                                      <p:to>
                                        <p:strVal val="hidden"/>
                                      </p:to>
                                    </p:set>
                                  </p:childTnLst>
                                </p:cTn>
                              </p:par>
                              <p:par>
                                <p:cTn id="29" presetID="10" presetClass="exit" presetSubtype="0" fill="hold" nodeType="withEffect">
                                  <p:stCondLst>
                                    <p:cond delay="500"/>
                                  </p:stCondLst>
                                  <p:childTnLst>
                                    <p:animEffect transition="out" filter="fade">
                                      <p:cBhvr>
                                        <p:cTn id="30" dur="1000"/>
                                        <p:tgtEl>
                                          <p:spTgt spid="21"/>
                                        </p:tgtEl>
                                      </p:cBhvr>
                                    </p:animEffect>
                                    <p:set>
                                      <p:cBhvr>
                                        <p:cTn id="31" dur="1" fill="hold">
                                          <p:stCondLst>
                                            <p:cond delay="999"/>
                                          </p:stCondLst>
                                        </p:cTn>
                                        <p:tgtEl>
                                          <p:spTgt spid="21"/>
                                        </p:tgtEl>
                                        <p:attrNameLst>
                                          <p:attrName>style.visibility</p:attrName>
                                        </p:attrNameLst>
                                      </p:cBhvr>
                                      <p:to>
                                        <p:strVal val="hidden"/>
                                      </p:to>
                                    </p:set>
                                  </p:childTnLst>
                                </p:cTn>
                              </p:par>
                              <p:par>
                                <p:cTn id="32" presetID="10" presetClass="exit" presetSubtype="0" fill="hold" grpId="0" nodeType="withEffect">
                                  <p:stCondLst>
                                    <p:cond delay="500"/>
                                  </p:stCondLst>
                                  <p:childTnLst>
                                    <p:animEffect transition="out" filter="fade">
                                      <p:cBhvr>
                                        <p:cTn id="33" dur="1000"/>
                                        <p:tgtEl>
                                          <p:spTgt spid="53"/>
                                        </p:tgtEl>
                                      </p:cBhvr>
                                    </p:animEffect>
                                    <p:set>
                                      <p:cBhvr>
                                        <p:cTn id="34" dur="1" fill="hold">
                                          <p:stCondLst>
                                            <p:cond delay="999"/>
                                          </p:stCondLst>
                                        </p:cTn>
                                        <p:tgtEl>
                                          <p:spTgt spid="53"/>
                                        </p:tgtEl>
                                        <p:attrNameLst>
                                          <p:attrName>style.visibility</p:attrName>
                                        </p:attrNameLst>
                                      </p:cBhvr>
                                      <p:to>
                                        <p:strVal val="hidden"/>
                                      </p:to>
                                    </p:set>
                                  </p:childTnLst>
                                </p:cTn>
                              </p:par>
                              <p:par>
                                <p:cTn id="35" presetID="10" presetClass="exit" presetSubtype="0" fill="hold" nodeType="withEffect">
                                  <p:stCondLst>
                                    <p:cond delay="500"/>
                                  </p:stCondLst>
                                  <p:childTnLst>
                                    <p:animEffect transition="out" filter="fade">
                                      <p:cBhvr>
                                        <p:cTn id="36" dur="1000"/>
                                        <p:tgtEl>
                                          <p:spTgt spid="18"/>
                                        </p:tgtEl>
                                      </p:cBhvr>
                                    </p:animEffect>
                                    <p:set>
                                      <p:cBhvr>
                                        <p:cTn id="37" dur="1" fill="hold">
                                          <p:stCondLst>
                                            <p:cond delay="999"/>
                                          </p:stCondLst>
                                        </p:cTn>
                                        <p:tgtEl>
                                          <p:spTgt spid="18"/>
                                        </p:tgtEl>
                                        <p:attrNameLst>
                                          <p:attrName>style.visibility</p:attrName>
                                        </p:attrNameLst>
                                      </p:cBhvr>
                                      <p:to>
                                        <p:strVal val="hidden"/>
                                      </p:to>
                                    </p:set>
                                  </p:childTnLst>
                                </p:cTn>
                              </p:par>
                              <p:par>
                                <p:cTn id="38" presetID="10" presetClass="entr" presetSubtype="0" fill="hold" nodeType="withEffect">
                                  <p:stCondLst>
                                    <p:cond delay="50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1000"/>
                                        <p:tgtEl>
                                          <p:spTgt spid="33"/>
                                        </p:tgtEl>
                                      </p:cBhvr>
                                    </p:animEffect>
                                  </p:childTnLst>
                                </p:cTn>
                              </p:par>
                              <p:par>
                                <p:cTn id="41" presetID="10" presetClass="exit" presetSubtype="0" fill="hold" nodeType="withEffect">
                                  <p:stCondLst>
                                    <p:cond delay="1000"/>
                                  </p:stCondLst>
                                  <p:childTnLst>
                                    <p:animEffect transition="out" filter="fade">
                                      <p:cBhvr>
                                        <p:cTn id="42" dur="1000"/>
                                        <p:tgtEl>
                                          <p:spTgt spid="2"/>
                                        </p:tgtEl>
                                      </p:cBhvr>
                                    </p:animEffect>
                                    <p:set>
                                      <p:cBhvr>
                                        <p:cTn id="43" dur="1" fill="hold">
                                          <p:stCondLst>
                                            <p:cond delay="999"/>
                                          </p:stCondLst>
                                        </p:cTn>
                                        <p:tgtEl>
                                          <p:spTgt spid="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left)">
                                      <p:cBhvr>
                                        <p:cTn id="48" dur="10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0" presetClass="exit" presetSubtype="0" fill="hold" nodeType="withEffect">
                                  <p:stCondLst>
                                    <p:cond delay="0"/>
                                  </p:stCondLst>
                                  <p:childTnLst>
                                    <p:animEffect transition="out" filter="fade">
                                      <p:cBhvr>
                                        <p:cTn id="54" dur="1000"/>
                                        <p:tgtEl>
                                          <p:spTgt spid="33"/>
                                        </p:tgtEl>
                                      </p:cBhvr>
                                    </p:animEffect>
                                    <p:set>
                                      <p:cBhvr>
                                        <p:cTn id="55" dur="1" fill="hold">
                                          <p:stCondLst>
                                            <p:cond delay="999"/>
                                          </p:stCondLst>
                                        </p:cTn>
                                        <p:tgtEl>
                                          <p:spTgt spid="33"/>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27"/>
                                        </p:tgtEl>
                                      </p:cBhvr>
                                    </p:animEffect>
                                    <p:set>
                                      <p:cBhvr>
                                        <p:cTn id="58" dur="1" fill="hold">
                                          <p:stCondLst>
                                            <p:cond delay="999"/>
                                          </p:stCondLst>
                                        </p:cTn>
                                        <p:tgtEl>
                                          <p:spTgt spid="27"/>
                                        </p:tgtEl>
                                        <p:attrNameLst>
                                          <p:attrName>style.visibility</p:attrName>
                                        </p:attrNameLst>
                                      </p:cBhvr>
                                      <p:to>
                                        <p:strVal val="hidden"/>
                                      </p:to>
                                    </p:set>
                                  </p:childTnLst>
                                </p:cTn>
                              </p:par>
                              <p:par>
                                <p:cTn id="59" presetID="6" presetClass="emph" presetSubtype="0" accel="50000" decel="50000" fill="hold" nodeType="withEffect">
                                  <p:stCondLst>
                                    <p:cond delay="0"/>
                                  </p:stCondLst>
                                  <p:childTnLst>
                                    <p:animScale>
                                      <p:cBhvr>
                                        <p:cTn id="60" dur="1000" fill="hold"/>
                                        <p:tgtEl>
                                          <p:spTgt spid="35"/>
                                        </p:tgtEl>
                                      </p:cBhvr>
                                      <p:by x="200000" y="200000"/>
                                    </p:animScale>
                                  </p:childTnLst>
                                </p:cTn>
                              </p:par>
                              <p:par>
                                <p:cTn id="61" presetID="64" presetClass="path" presetSubtype="0" accel="50000" decel="50000" fill="hold" nodeType="withEffect">
                                  <p:stCondLst>
                                    <p:cond delay="0"/>
                                  </p:stCondLst>
                                  <p:childTnLst>
                                    <p:animMotion origin="layout" path="M 0.00069 2.22222E-6 L 0.00069 -0.36667 " pathEditMode="relative" rAng="0" ptsTypes="AA">
                                      <p:cBhvr>
                                        <p:cTn id="62" dur="1000" fill="hold"/>
                                        <p:tgtEl>
                                          <p:spTgt spid="35"/>
                                        </p:tgtEl>
                                        <p:attrNameLst>
                                          <p:attrName>ppt_x</p:attrName>
                                          <p:attrName>ppt_y</p:attrName>
                                        </p:attrNameLst>
                                      </p:cBhvr>
                                      <p:rCtr x="0" y="-183"/>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0.00069 -0.36667 L 0.00069 0.19861 " pathEditMode="relative" rAng="0" ptsTypes="AA">
                                      <p:cBhvr>
                                        <p:cTn id="66" dur="8000" fill="hold"/>
                                        <p:tgtEl>
                                          <p:spTgt spid="35"/>
                                        </p:tgtEl>
                                        <p:attrNameLst>
                                          <p:attrName>ppt_x</p:attrName>
                                          <p:attrName>ppt_y</p:attrName>
                                        </p:attrNameLst>
                                      </p:cBhvr>
                                      <p:rCtr x="0" y="283"/>
                                    </p:animMotion>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wipe(left)">
                                      <p:cBhvr>
                                        <p:cTn id="71" dur="1000"/>
                                        <p:tgtEl>
                                          <p:spTgt spid="36"/>
                                        </p:tgtEl>
                                      </p:cBhvr>
                                    </p:animEffect>
                                  </p:childTnLst>
                                </p:cTn>
                              </p:par>
                            </p:childTnLst>
                          </p:cTn>
                        </p:par>
                        <p:par>
                          <p:cTn id="72" fill="hold">
                            <p:stCondLst>
                              <p:cond delay="1000"/>
                            </p:stCondLst>
                            <p:childTnLst>
                              <p:par>
                                <p:cTn id="73" presetID="64" presetClass="path" presetSubtype="0" accel="50000" decel="50000" fill="hold" nodeType="afterEffect">
                                  <p:stCondLst>
                                    <p:cond delay="0"/>
                                  </p:stCondLst>
                                  <p:childTnLst>
                                    <p:animMotion origin="layout" path="M 0.00069 0.19861 L 0.00069 -0.34584 " pathEditMode="relative" rAng="0" ptsTypes="AA">
                                      <p:cBhvr>
                                        <p:cTn id="74" dur="5000" fill="hold"/>
                                        <p:tgtEl>
                                          <p:spTgt spid="35"/>
                                        </p:tgtEl>
                                        <p:attrNameLst>
                                          <p:attrName>ppt_x</p:attrName>
                                          <p:attrName>ppt_y</p:attrName>
                                        </p:attrNameLst>
                                      </p:cBhvr>
                                      <p:rCtr x="0" y="-272"/>
                                    </p:animMotion>
                                  </p:childTnLst>
                                </p:cTn>
                              </p:par>
                              <p:par>
                                <p:cTn id="75" presetID="10" presetClass="exit" presetSubtype="0" fill="hold" grpId="2" nodeType="withEffect">
                                  <p:stCondLst>
                                    <p:cond delay="0"/>
                                  </p:stCondLst>
                                  <p:childTnLst>
                                    <p:animEffect transition="out" filter="fade">
                                      <p:cBhvr>
                                        <p:cTn id="76" dur="1000"/>
                                        <p:tgtEl>
                                          <p:spTgt spid="36"/>
                                        </p:tgtEl>
                                      </p:cBhvr>
                                    </p:animEffect>
                                    <p:set>
                                      <p:cBhvr>
                                        <p:cTn id="77" dur="1" fill="hold">
                                          <p:stCondLst>
                                            <p:cond delay="999"/>
                                          </p:stCondLst>
                                        </p:cTn>
                                        <p:tgtEl>
                                          <p:spTgt spid="36"/>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53" presetClass="exit" presetSubtype="0" fill="hold" nodeType="clickEffect">
                                  <p:stCondLst>
                                    <p:cond delay="0"/>
                                  </p:stCondLst>
                                  <p:childTnLst>
                                    <p:anim calcmode="lin" valueType="num">
                                      <p:cBhvr>
                                        <p:cTn id="81" dur="1000"/>
                                        <p:tgtEl>
                                          <p:spTgt spid="35"/>
                                        </p:tgtEl>
                                        <p:attrNameLst>
                                          <p:attrName>ppt_w</p:attrName>
                                        </p:attrNameLst>
                                      </p:cBhvr>
                                      <p:tavLst>
                                        <p:tav tm="0">
                                          <p:val>
                                            <p:strVal val="ppt_w"/>
                                          </p:val>
                                        </p:tav>
                                        <p:tav tm="100000">
                                          <p:val>
                                            <p:fltVal val="0"/>
                                          </p:val>
                                        </p:tav>
                                      </p:tavLst>
                                    </p:anim>
                                    <p:anim calcmode="lin" valueType="num">
                                      <p:cBhvr>
                                        <p:cTn id="82" dur="1000"/>
                                        <p:tgtEl>
                                          <p:spTgt spid="35"/>
                                        </p:tgtEl>
                                        <p:attrNameLst>
                                          <p:attrName>ppt_h</p:attrName>
                                        </p:attrNameLst>
                                      </p:cBhvr>
                                      <p:tavLst>
                                        <p:tav tm="0">
                                          <p:val>
                                            <p:strVal val="ppt_h"/>
                                          </p:val>
                                        </p:tav>
                                        <p:tav tm="100000">
                                          <p:val>
                                            <p:fltVal val="0"/>
                                          </p:val>
                                        </p:tav>
                                      </p:tavLst>
                                    </p:anim>
                                    <p:animEffect transition="out" filter="fade">
                                      <p:cBhvr>
                                        <p:cTn id="83" dur="1000"/>
                                        <p:tgtEl>
                                          <p:spTgt spid="35"/>
                                        </p:tgtEl>
                                      </p:cBhvr>
                                    </p:animEffect>
                                    <p:set>
                                      <p:cBhvr>
                                        <p:cTn id="84" dur="1" fill="hold">
                                          <p:stCondLst>
                                            <p:cond delay="999"/>
                                          </p:stCondLst>
                                        </p:cTn>
                                        <p:tgtEl>
                                          <p:spTgt spid="35"/>
                                        </p:tgtEl>
                                        <p:attrNameLst>
                                          <p:attrName>style.visibility</p:attrName>
                                        </p:attrNameLst>
                                      </p:cBhvr>
                                      <p:to>
                                        <p:strVal val="hidden"/>
                                      </p:to>
                                    </p:set>
                                  </p:childTnLst>
                                </p:cTn>
                              </p:par>
                              <p:par>
                                <p:cTn id="85" presetID="10" presetClass="entr" presetSubtype="0" fill="hold" grpId="1" nodeType="withEffect">
                                  <p:stCondLst>
                                    <p:cond delay="0"/>
                                  </p:stCondLst>
                                  <p:childTnLst>
                                    <p:set>
                                      <p:cBhvr>
                                        <p:cTn id="86" dur="1" fill="hold">
                                          <p:stCondLst>
                                            <p:cond delay="0"/>
                                          </p:stCondLst>
                                        </p:cTn>
                                        <p:tgtEl>
                                          <p:spTgt spid="53"/>
                                        </p:tgtEl>
                                        <p:attrNameLst>
                                          <p:attrName>style.visibility</p:attrName>
                                        </p:attrNameLst>
                                      </p:cBhvr>
                                      <p:to>
                                        <p:strVal val="visible"/>
                                      </p:to>
                                    </p:set>
                                    <p:animEffect transition="in" filter="fade">
                                      <p:cBhvr>
                                        <p:cTn id="87" dur="1000"/>
                                        <p:tgtEl>
                                          <p:spTgt spid="53"/>
                                        </p:tgtEl>
                                      </p:cBhvr>
                                    </p:animEffect>
                                  </p:childTnLst>
                                </p:cTn>
                              </p:par>
                              <p:par>
                                <p:cTn id="88" presetID="10" presetClass="entr" presetSubtype="0" fill="hold" nodeType="with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fade">
                                      <p:cBhvr>
                                        <p:cTn id="90" dur="1000"/>
                                        <p:tgtEl>
                                          <p:spTgt spid="21"/>
                                        </p:tgtEl>
                                      </p:cBhvr>
                                    </p:animEffect>
                                  </p:childTnLst>
                                </p:cTn>
                              </p:par>
                              <p:par>
                                <p:cTn id="91" presetID="10" presetClass="entr" presetSubtype="0" fill="hold" nodeType="with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fade">
                                      <p:cBhvr>
                                        <p:cTn id="93" dur="1000"/>
                                        <p:tgtEl>
                                          <p:spTgt spid="18"/>
                                        </p:tgtEl>
                                      </p:cBhvr>
                                    </p:animEffect>
                                  </p:childTnLst>
                                </p:cTn>
                              </p:par>
                              <p:par>
                                <p:cTn id="94" presetID="10" presetClass="entr" presetSubtype="0" fill="hold" nodeType="withEffect">
                                  <p:stCondLst>
                                    <p:cond delay="0"/>
                                  </p:stCondLst>
                                  <p:childTnLst>
                                    <p:set>
                                      <p:cBhvr>
                                        <p:cTn id="95" dur="1" fill="hold">
                                          <p:stCondLst>
                                            <p:cond delay="0"/>
                                          </p:stCondLst>
                                        </p:cTn>
                                        <p:tgtEl>
                                          <p:spTgt spid="2"/>
                                        </p:tgtEl>
                                        <p:attrNameLst>
                                          <p:attrName>style.visibility</p:attrName>
                                        </p:attrNameLst>
                                      </p:cBhvr>
                                      <p:to>
                                        <p:strVal val="visible"/>
                                      </p:to>
                                    </p:set>
                                    <p:animEffect transition="in" filter="fade">
                                      <p:cBhvr>
                                        <p:cTn id="96" dur="1000"/>
                                        <p:tgtEl>
                                          <p:spTgt spid="2"/>
                                        </p:tgtEl>
                                      </p:cBhvr>
                                    </p:animEffect>
                                  </p:childTnLst>
                                </p:cTn>
                              </p:par>
                              <p:par>
                                <p:cTn id="97" presetID="10" presetClass="exit" presetSubtype="0" fill="hold" grpId="1" nodeType="withEffect">
                                  <p:stCondLst>
                                    <p:cond delay="0"/>
                                  </p:stCondLst>
                                  <p:childTnLst>
                                    <p:animEffect transition="out" filter="fade">
                                      <p:cBhvr>
                                        <p:cTn id="98" dur="1000"/>
                                        <p:tgtEl>
                                          <p:spTgt spid="25"/>
                                        </p:tgtEl>
                                      </p:cBhvr>
                                    </p:animEffect>
                                    <p:set>
                                      <p:cBhvr>
                                        <p:cTn id="99" dur="1" fill="hold">
                                          <p:stCondLst>
                                            <p:cond delay="999"/>
                                          </p:stCondLst>
                                        </p:cTn>
                                        <p:tgtEl>
                                          <p:spTgt spid="25"/>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53" presetClass="entr" presetSubtype="0" fill="hold" grpId="0" nodeType="clickEffect">
                                  <p:stCondLst>
                                    <p:cond delay="0"/>
                                  </p:stCondLst>
                                  <p:childTnLst>
                                    <p:set>
                                      <p:cBhvr>
                                        <p:cTn id="103" dur="1" fill="hold">
                                          <p:stCondLst>
                                            <p:cond delay="0"/>
                                          </p:stCondLst>
                                        </p:cTn>
                                        <p:tgtEl>
                                          <p:spTgt spid="41"/>
                                        </p:tgtEl>
                                        <p:attrNameLst>
                                          <p:attrName>style.visibility</p:attrName>
                                        </p:attrNameLst>
                                      </p:cBhvr>
                                      <p:to>
                                        <p:strVal val="visible"/>
                                      </p:to>
                                    </p:set>
                                    <p:anim calcmode="lin" valueType="num">
                                      <p:cBhvr>
                                        <p:cTn id="104" dur="1000" fill="hold"/>
                                        <p:tgtEl>
                                          <p:spTgt spid="41"/>
                                        </p:tgtEl>
                                        <p:attrNameLst>
                                          <p:attrName>ppt_w</p:attrName>
                                        </p:attrNameLst>
                                      </p:cBhvr>
                                      <p:tavLst>
                                        <p:tav tm="0">
                                          <p:val>
                                            <p:fltVal val="0"/>
                                          </p:val>
                                        </p:tav>
                                        <p:tav tm="100000">
                                          <p:val>
                                            <p:strVal val="#ppt_w"/>
                                          </p:val>
                                        </p:tav>
                                      </p:tavLst>
                                    </p:anim>
                                    <p:anim calcmode="lin" valueType="num">
                                      <p:cBhvr>
                                        <p:cTn id="105" dur="1000" fill="hold"/>
                                        <p:tgtEl>
                                          <p:spTgt spid="41"/>
                                        </p:tgtEl>
                                        <p:attrNameLst>
                                          <p:attrName>ppt_h</p:attrName>
                                        </p:attrNameLst>
                                      </p:cBhvr>
                                      <p:tavLst>
                                        <p:tav tm="0">
                                          <p:val>
                                            <p:fltVal val="0"/>
                                          </p:val>
                                        </p:tav>
                                        <p:tav tm="100000">
                                          <p:val>
                                            <p:strVal val="#ppt_h"/>
                                          </p:val>
                                        </p:tav>
                                      </p:tavLst>
                                    </p:anim>
                                    <p:animEffect transition="in" filter="fade">
                                      <p:cBhvr>
                                        <p:cTn id="106" dur="1000"/>
                                        <p:tgtEl>
                                          <p:spTgt spid="41"/>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37"/>
                                        </p:tgtEl>
                                        <p:attrNameLst>
                                          <p:attrName>style.visibility</p:attrName>
                                        </p:attrNameLst>
                                      </p:cBhvr>
                                      <p:to>
                                        <p:strVal val="visible"/>
                                      </p:to>
                                    </p:set>
                                    <p:animEffect transition="in" filter="wipe(left)">
                                      <p:cBhvr>
                                        <p:cTn id="111"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109" grpId="0"/>
      <p:bldP spid="53" grpId="0" animBg="1"/>
      <p:bldP spid="53" grpId="1" animBg="1"/>
      <p:bldP spid="75" grpId="0" animBg="1"/>
      <p:bldP spid="75" grpId="1" animBg="1"/>
      <p:bldP spid="75" grpId="2" animBg="1"/>
      <p:bldP spid="75" grpId="3" animBg="1"/>
      <p:bldP spid="27" grpId="0" animBg="1"/>
      <p:bldP spid="27" grpId="1" animBg="1"/>
      <p:bldP spid="36" grpId="0" animBg="1"/>
      <p:bldP spid="36" grpId="2" animBg="1"/>
      <p:bldP spid="41"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
          <p:cNvGrpSpPr/>
          <p:nvPr/>
        </p:nvGrpSpPr>
        <p:grpSpPr>
          <a:xfrm>
            <a:off x="-700803" y="2091117"/>
            <a:ext cx="10149603" cy="5049487"/>
            <a:chOff x="-1005486" y="2091117"/>
            <a:chExt cx="10149603" cy="5049487"/>
          </a:xfrm>
        </p:grpSpPr>
        <p:sp>
          <p:nvSpPr>
            <p:cNvPr id="11" name="Rectangle 10"/>
            <p:cNvSpPr/>
            <p:nvPr/>
          </p:nvSpPr>
          <p:spPr>
            <a:xfrm rot="60000">
              <a:off x="8625404" y="2137746"/>
              <a:ext cx="518713" cy="5002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5"/>
            <p:cNvGrpSpPr>
              <a:grpSpLocks noChangeAspect="1"/>
            </p:cNvGrpSpPr>
            <p:nvPr/>
          </p:nvGrpSpPr>
          <p:grpSpPr>
            <a:xfrm rot="60000">
              <a:off x="-1005486" y="2091117"/>
              <a:ext cx="9810653" cy="4910247"/>
              <a:chOff x="0" y="2281414"/>
              <a:chExt cx="9144000" cy="4576586"/>
            </a:xfrm>
          </p:grpSpPr>
          <p:pic>
            <p:nvPicPr>
              <p:cNvPr id="13" name="Picture 3"/>
              <p:cNvPicPr>
                <a:picLocks noChangeAspect="1" noChangeArrowheads="1"/>
              </p:cNvPicPr>
              <p:nvPr/>
            </p:nvPicPr>
            <p:blipFill>
              <a:blip r:embed="rId2" cstate="print"/>
              <a:srcRect/>
              <a:stretch>
                <a:fillRect/>
              </a:stretch>
            </p:blipFill>
            <p:spPr bwMode="auto">
              <a:xfrm>
                <a:off x="0" y="2281414"/>
                <a:ext cx="9144000" cy="4500386"/>
              </a:xfrm>
              <a:prstGeom prst="rect">
                <a:avLst/>
              </a:prstGeom>
              <a:noFill/>
              <a:ln w="9525">
                <a:noFill/>
                <a:miter lim="800000"/>
                <a:headEnd/>
                <a:tailEnd/>
              </a:ln>
              <a:effectLst/>
            </p:spPr>
          </p:pic>
          <p:sp>
            <p:nvSpPr>
              <p:cNvPr id="14" name="Rectangle 3"/>
              <p:cNvSpPr/>
              <p:nvPr/>
            </p:nvSpPr>
            <p:spPr>
              <a:xfrm>
                <a:off x="0" y="3276600"/>
                <a:ext cx="3048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0" y="6553200"/>
                <a:ext cx="5943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useBgFill="1">
        <p:nvSpPr>
          <p:cNvPr id="16" name="TextBox 15"/>
          <p:cNvSpPr txBox="1"/>
          <p:nvPr/>
        </p:nvSpPr>
        <p:spPr>
          <a:xfrm>
            <a:off x="0" y="0"/>
            <a:ext cx="9144000" cy="584775"/>
          </a:xfrm>
          <a:prstGeom prst="rect">
            <a:avLst/>
          </a:prstGeom>
        </p:spPr>
        <p:txBody>
          <a:bodyPr wrap="square" rtlCol="0">
            <a:spAutoFit/>
          </a:bodyPr>
          <a:lstStyle/>
          <a:p>
            <a:r>
              <a:rPr lang="en-US" sz="3200" b="1" dirty="0" smtClean="0"/>
              <a:t>		     </a:t>
            </a:r>
            <a:r>
              <a:rPr lang="en-US" sz="2200" b="1" dirty="0" smtClean="0"/>
              <a:t>   </a:t>
            </a:r>
            <a:r>
              <a:rPr lang="en-US" sz="3200" b="1" dirty="0" smtClean="0"/>
              <a:t>TODAY: THE FIVE NATIONS</a:t>
            </a:r>
            <a:endParaRPr lang="en-US" sz="3200" b="1" dirty="0"/>
          </a:p>
        </p:txBody>
      </p:sp>
      <p:grpSp>
        <p:nvGrpSpPr>
          <p:cNvPr id="5" name="Group 6"/>
          <p:cNvGrpSpPr/>
          <p:nvPr/>
        </p:nvGrpSpPr>
        <p:grpSpPr>
          <a:xfrm>
            <a:off x="-838200" y="76200"/>
            <a:ext cx="6858000" cy="4419600"/>
            <a:chOff x="1600200" y="1143000"/>
            <a:chExt cx="6858000" cy="4419600"/>
          </a:xfrm>
        </p:grpSpPr>
        <p:sp useBgFill="1">
          <p:nvSpPr>
            <p:cNvPr id="8" name="Rectangle 7"/>
            <p:cNvSpPr/>
            <p:nvPr/>
          </p:nvSpPr>
          <p:spPr>
            <a:xfrm>
              <a:off x="2590800" y="1752600"/>
              <a:ext cx="5334000" cy="3657600"/>
            </a:xfrm>
            <a:prstGeom prst="rect">
              <a:avLst/>
            </a:prstGeom>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hart 8"/>
            <p:cNvGraphicFramePr/>
            <p:nvPr/>
          </p:nvGraphicFramePr>
          <p:xfrm>
            <a:off x="1600200" y="1143000"/>
            <a:ext cx="6858000" cy="4419600"/>
          </p:xfrm>
          <a:graphic>
            <a:graphicData uri="http://schemas.openxmlformats.org/drawingml/2006/chart">
              <c:chart xmlns:c="http://schemas.openxmlformats.org/drawingml/2006/chart" xmlns:r="http://schemas.openxmlformats.org/officeDocument/2006/relationships" r:id="rId3"/>
            </a:graphicData>
          </a:graphic>
        </p:graphicFrame>
      </p:grpSp>
      <p:sp useBgFill="1">
        <p:nvSpPr>
          <p:cNvPr id="28" name="TextBox 27"/>
          <p:cNvSpPr txBox="1"/>
          <p:nvPr/>
        </p:nvSpPr>
        <p:spPr>
          <a:xfrm rot="21193108">
            <a:off x="1553788" y="4402843"/>
            <a:ext cx="5952270" cy="1077218"/>
          </a:xfrm>
          <a:prstGeom prst="rect">
            <a:avLst/>
          </a:prstGeom>
          <a:ln w="25400">
            <a:solidFill>
              <a:schemeClr val="tx1"/>
            </a:solidFill>
          </a:ln>
        </p:spPr>
        <p:txBody>
          <a:bodyPr wrap="none" rtlCol="0">
            <a:spAutoFit/>
          </a:bodyPr>
          <a:lstStyle/>
          <a:p>
            <a:pPr algn="ctr"/>
            <a:r>
              <a:rPr lang="en-US" sz="3200" b="1" dirty="0" smtClean="0">
                <a:ln>
                  <a:solidFill>
                    <a:schemeClr val="tx1"/>
                  </a:solidFill>
                </a:ln>
                <a:latin typeface="Tempus Sans ITC" pitchFamily="82" charset="0"/>
              </a:rPr>
              <a:t>How many members of </a:t>
            </a:r>
          </a:p>
          <a:p>
            <a:pPr algn="ctr"/>
            <a:r>
              <a:rPr lang="en-US" sz="3200" b="1" dirty="0" smtClean="0">
                <a:ln>
                  <a:solidFill>
                    <a:schemeClr val="tx1"/>
                  </a:solidFill>
                </a:ln>
                <a:latin typeface="Tempus Sans ITC" pitchFamily="82" charset="0"/>
              </a:rPr>
              <a:t> the Five Tribes live in Oklahoma?</a:t>
            </a:r>
            <a:endParaRPr lang="en-US" sz="3200" b="1" dirty="0">
              <a:ln>
                <a:solidFill>
                  <a:schemeClr val="tx1"/>
                </a:solidFill>
              </a:ln>
              <a:latin typeface="Tempus Sans ITC" pitchFamily="82" charset="0"/>
            </a:endParaRPr>
          </a:p>
        </p:txBody>
      </p:sp>
      <p:sp>
        <p:nvSpPr>
          <p:cNvPr id="29" name="5-Point Star 28"/>
          <p:cNvSpPr/>
          <p:nvPr/>
        </p:nvSpPr>
        <p:spPr>
          <a:xfrm>
            <a:off x="7696200" y="2819400"/>
            <a:ext cx="1219200" cy="1371600"/>
          </a:xfrm>
          <a:prstGeom prst="star5">
            <a:avLst/>
          </a:prstGeom>
          <a:solidFill>
            <a:srgbClr val="FF0000"/>
          </a:solidFill>
          <a:ln>
            <a:solidFill>
              <a:schemeClr val="tx1"/>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9"/>
          <p:cNvGrpSpPr/>
          <p:nvPr/>
        </p:nvGrpSpPr>
        <p:grpSpPr>
          <a:xfrm>
            <a:off x="6172200" y="748605"/>
            <a:ext cx="2895600" cy="2375595"/>
            <a:chOff x="6172200" y="748605"/>
            <a:chExt cx="2895600" cy="2375595"/>
          </a:xfrm>
        </p:grpSpPr>
        <p:sp useBgFill="1">
          <p:nvSpPr>
            <p:cNvPr id="31" name="TextBox 30"/>
            <p:cNvSpPr txBox="1"/>
            <p:nvPr/>
          </p:nvSpPr>
          <p:spPr>
            <a:xfrm>
              <a:off x="6172200" y="748605"/>
              <a:ext cx="2895600" cy="1384995"/>
            </a:xfrm>
            <a:prstGeom prst="rect">
              <a:avLst/>
            </a:prstGeom>
            <a:ln w="25400">
              <a:solidFill>
                <a:schemeClr val="tx1"/>
              </a:solidFill>
            </a:ln>
          </p:spPr>
          <p:txBody>
            <a:bodyPr wrap="square" rtlCol="0">
              <a:spAutoFit/>
            </a:bodyPr>
            <a:lstStyle/>
            <a:p>
              <a:pPr algn="ctr"/>
              <a:r>
                <a:rPr lang="en-US" sz="2800" b="1" u="sng" dirty="0" smtClean="0"/>
                <a:t>Cherokee Nation</a:t>
              </a:r>
            </a:p>
            <a:p>
              <a:pPr algn="ctr"/>
              <a:r>
                <a:rPr lang="en-US" sz="2800" dirty="0" smtClean="0"/>
                <a:t>300,000 enrolled</a:t>
              </a:r>
            </a:p>
            <a:p>
              <a:pPr algn="ctr"/>
              <a:r>
                <a:rPr lang="en-US" sz="2800" dirty="0" smtClean="0"/>
                <a:t>290,000 in OK</a:t>
              </a:r>
            </a:p>
          </p:txBody>
        </p:sp>
        <p:cxnSp>
          <p:nvCxnSpPr>
            <p:cNvPr id="32" name="Straight Arrow Connector 31"/>
            <p:cNvCxnSpPr/>
            <p:nvPr/>
          </p:nvCxnSpPr>
          <p:spPr>
            <a:xfrm rot="5400000">
              <a:off x="7811294" y="2628900"/>
              <a:ext cx="989806" cy="794"/>
            </a:xfrm>
            <a:prstGeom prst="straightConnector1">
              <a:avLst/>
            </a:prstGeom>
            <a:ln w="50800">
              <a:solidFill>
                <a:srgbClr val="FFFF00"/>
              </a:solidFill>
              <a:tailEnd type="arrow"/>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7" name="Group 44"/>
          <p:cNvGrpSpPr/>
          <p:nvPr/>
        </p:nvGrpSpPr>
        <p:grpSpPr>
          <a:xfrm>
            <a:off x="457200" y="2263914"/>
            <a:ext cx="2514600" cy="707886"/>
            <a:chOff x="457200" y="2263914"/>
            <a:chExt cx="2514600" cy="707886"/>
          </a:xfrm>
        </p:grpSpPr>
        <p:cxnSp>
          <p:nvCxnSpPr>
            <p:cNvPr id="35" name="Straight Connector 34"/>
            <p:cNvCxnSpPr/>
            <p:nvPr/>
          </p:nvCxnSpPr>
          <p:spPr>
            <a:xfrm>
              <a:off x="457200" y="2667000"/>
              <a:ext cx="1752600" cy="1588"/>
            </a:xfrm>
            <a:prstGeom prst="line">
              <a:avLst/>
            </a:prstGeom>
            <a:ln w="76200">
              <a:solidFill>
                <a:srgbClr val="92D05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153947" y="2263914"/>
              <a:ext cx="817853" cy="707886"/>
            </a:xfrm>
            <a:prstGeom prst="rect">
              <a:avLst/>
            </a:prstGeom>
            <a:solidFill>
              <a:srgbClr val="78B832"/>
            </a:solidFill>
          </p:spPr>
          <p:txBody>
            <a:bodyPr wrap="none" rtlCol="0">
              <a:spAutoFit/>
            </a:bodyPr>
            <a:lstStyle/>
            <a:p>
              <a:pPr algn="ctr"/>
              <a:r>
                <a:rPr lang="en-US" sz="4000" b="1" dirty="0" smtClean="0"/>
                <a:t>6%</a:t>
              </a:r>
            </a:p>
          </p:txBody>
        </p:sp>
      </p:grpSp>
      <p:grpSp>
        <p:nvGrpSpPr>
          <p:cNvPr id="10" name="Group 43"/>
          <p:cNvGrpSpPr/>
          <p:nvPr/>
        </p:nvGrpSpPr>
        <p:grpSpPr>
          <a:xfrm>
            <a:off x="533400" y="1730514"/>
            <a:ext cx="3048000" cy="1776274"/>
            <a:chOff x="533400" y="1730514"/>
            <a:chExt cx="3048000" cy="1776274"/>
          </a:xfrm>
        </p:grpSpPr>
        <p:cxnSp>
          <p:nvCxnSpPr>
            <p:cNvPr id="37" name="Straight Connector 36"/>
            <p:cNvCxnSpPr/>
            <p:nvPr/>
          </p:nvCxnSpPr>
          <p:spPr>
            <a:xfrm>
              <a:off x="533400" y="3505200"/>
              <a:ext cx="2362200" cy="1588"/>
            </a:xfrm>
            <a:prstGeom prst="line">
              <a:avLst/>
            </a:prstGeom>
            <a:ln w="76200">
              <a:solidFill>
                <a:schemeClr val="tx2">
                  <a:lumMod val="40000"/>
                  <a:lumOff val="60000"/>
                </a:schemeClr>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763547" y="1730514"/>
              <a:ext cx="817853" cy="707886"/>
            </a:xfrm>
            <a:prstGeom prst="rect">
              <a:avLst/>
            </a:prstGeom>
            <a:solidFill>
              <a:schemeClr val="tx2">
                <a:lumMod val="40000"/>
                <a:lumOff val="60000"/>
              </a:schemeClr>
            </a:solidFill>
          </p:spPr>
          <p:txBody>
            <a:bodyPr wrap="none" rtlCol="0">
              <a:spAutoFit/>
            </a:bodyPr>
            <a:lstStyle/>
            <a:p>
              <a:pPr algn="ctr"/>
              <a:r>
                <a:rPr lang="en-US" sz="4000" b="1" dirty="0" smtClean="0"/>
                <a:t>5%</a:t>
              </a:r>
            </a:p>
          </p:txBody>
        </p:sp>
        <p:cxnSp>
          <p:nvCxnSpPr>
            <p:cNvPr id="40" name="Straight Connector 39"/>
            <p:cNvCxnSpPr/>
            <p:nvPr/>
          </p:nvCxnSpPr>
          <p:spPr>
            <a:xfrm rot="5400000" flipH="1" flipV="1">
              <a:off x="2424437" y="2757163"/>
              <a:ext cx="1143000" cy="353074"/>
            </a:xfrm>
            <a:prstGeom prst="line">
              <a:avLst/>
            </a:prstGeom>
            <a:ln w="76200">
              <a:solidFill>
                <a:schemeClr val="tx2">
                  <a:lumMod val="40000"/>
                  <a:lumOff val="60000"/>
                </a:schemeClr>
              </a:solidFill>
            </a:ln>
            <a:effectLst>
              <a:outerShdw dist="50800" dir="2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1000" fill="hold"/>
                                        <p:tgtEl>
                                          <p:spTgt spid="28"/>
                                        </p:tgtEl>
                                        <p:attrNameLst>
                                          <p:attrName>ppt_w</p:attrName>
                                        </p:attrNameLst>
                                      </p:cBhvr>
                                      <p:tavLst>
                                        <p:tav tm="0">
                                          <p:val>
                                            <p:fltVal val="0"/>
                                          </p:val>
                                        </p:tav>
                                        <p:tav tm="100000">
                                          <p:val>
                                            <p:strVal val="#ppt_w"/>
                                          </p:val>
                                        </p:tav>
                                      </p:tavLst>
                                    </p:anim>
                                    <p:anim calcmode="lin" valueType="num">
                                      <p:cBhvr>
                                        <p:cTn id="28" dur="1000" fill="hold"/>
                                        <p:tgtEl>
                                          <p:spTgt spid="28"/>
                                        </p:tgtEl>
                                        <p:attrNameLst>
                                          <p:attrName>ppt_h</p:attrName>
                                        </p:attrNameLst>
                                      </p:cBhvr>
                                      <p:tavLst>
                                        <p:tav tm="0">
                                          <p:val>
                                            <p:fltVal val="0"/>
                                          </p:val>
                                        </p:tav>
                                        <p:tav tm="100000">
                                          <p:val>
                                            <p:strVal val="#ppt_h"/>
                                          </p:val>
                                        </p:tav>
                                      </p:tavLst>
                                    </p:anim>
                                    <p:animEffect transition="in" filter="fade">
                                      <p:cBhvr>
                                        <p:cTn id="29" dur="10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1000"/>
                                        <p:tgtEl>
                                          <p:spTgt spid="5"/>
                                        </p:tgtEl>
                                      </p:cBhvr>
                                    </p:animEffect>
                                    <p:set>
                                      <p:cBhvr>
                                        <p:cTn id="34" dur="1" fill="hold">
                                          <p:stCondLst>
                                            <p:cond delay="999"/>
                                          </p:stCondLst>
                                        </p:cTn>
                                        <p:tgtEl>
                                          <p:spTgt spid="5"/>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1000"/>
                                        <p:tgtEl>
                                          <p:spTgt spid="28"/>
                                        </p:tgtEl>
                                      </p:cBhvr>
                                    </p:animEffect>
                                    <p:set>
                                      <p:cBhvr>
                                        <p:cTn id="37" dur="1" fill="hold">
                                          <p:stCondLst>
                                            <p:cond delay="999"/>
                                          </p:stCondLst>
                                        </p:cTn>
                                        <p:tgtEl>
                                          <p:spTgt spid="28"/>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10"/>
                                        </p:tgtEl>
                                      </p:cBhvr>
                                    </p:animEffect>
                                    <p:set>
                                      <p:cBhvr>
                                        <p:cTn id="40" dur="1" fill="hold">
                                          <p:stCondLst>
                                            <p:cond delay="999"/>
                                          </p:stCondLst>
                                        </p:cTn>
                                        <p:tgtEl>
                                          <p:spTgt spid="10"/>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1000"/>
                                        <p:tgtEl>
                                          <p:spTgt spid="7"/>
                                        </p:tgtEl>
                                      </p:cBhvr>
                                    </p:animEffect>
                                    <p:set>
                                      <p:cBhvr>
                                        <p:cTn id="43" dur="1" fill="hold">
                                          <p:stCondLst>
                                            <p:cond delay="999"/>
                                          </p:stCondLst>
                                        </p:cTn>
                                        <p:tgtEl>
                                          <p:spTgt spid="7"/>
                                        </p:tgtEl>
                                        <p:attrNameLst>
                                          <p:attrName>style.visibility</p:attrName>
                                        </p:attrNameLst>
                                      </p:cBhvr>
                                      <p:to>
                                        <p:strVal val="hidden"/>
                                      </p:to>
                                    </p:set>
                                  </p:childTnLst>
                                </p:cTn>
                              </p:par>
                            </p:childTnLst>
                          </p:cTn>
                        </p:par>
                        <p:par>
                          <p:cTn id="44" fill="hold">
                            <p:stCondLst>
                              <p:cond delay="1000"/>
                            </p:stCondLst>
                            <p:childTnLst>
                              <p:par>
                                <p:cTn id="45" presetID="22" presetClass="entr" presetSubtype="1"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up)">
                                      <p:cBhvr>
                                        <p:cTn id="47" dur="1000"/>
                                        <p:tgtEl>
                                          <p:spTgt spid="6"/>
                                        </p:tgtEl>
                                      </p:cBhvr>
                                    </p:animEffect>
                                  </p:childTnLst>
                                </p:cTn>
                              </p:par>
                              <p:par>
                                <p:cTn id="48" presetID="35"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1000"/>
                                        <p:tgtEl>
                                          <p:spTgt spid="29"/>
                                        </p:tgtEl>
                                      </p:cBhvr>
                                    </p:animEffect>
                                    <p:anim calcmode="lin" valueType="num">
                                      <p:cBhvr>
                                        <p:cTn id="51" dur="1000" fill="hold"/>
                                        <p:tgtEl>
                                          <p:spTgt spid="29"/>
                                        </p:tgtEl>
                                        <p:attrNameLst>
                                          <p:attrName>style.rotation</p:attrName>
                                        </p:attrNameLst>
                                      </p:cBhvr>
                                      <p:tavLst>
                                        <p:tav tm="0">
                                          <p:val>
                                            <p:fltVal val="720"/>
                                          </p:val>
                                        </p:tav>
                                        <p:tav tm="100000">
                                          <p:val>
                                            <p:fltVal val="0"/>
                                          </p:val>
                                        </p:tav>
                                      </p:tavLst>
                                    </p:anim>
                                    <p:anim calcmode="lin" valueType="num">
                                      <p:cBhvr>
                                        <p:cTn id="52" dur="1000" fill="hold"/>
                                        <p:tgtEl>
                                          <p:spTgt spid="29"/>
                                        </p:tgtEl>
                                        <p:attrNameLst>
                                          <p:attrName>ppt_h</p:attrName>
                                        </p:attrNameLst>
                                      </p:cBhvr>
                                      <p:tavLst>
                                        <p:tav tm="0">
                                          <p:val>
                                            <p:fltVal val="0"/>
                                          </p:val>
                                        </p:tav>
                                        <p:tav tm="100000">
                                          <p:val>
                                            <p:strVal val="#ppt_h"/>
                                          </p:val>
                                        </p:tav>
                                      </p:tavLst>
                                    </p:anim>
                                    <p:anim calcmode="lin" valueType="num">
                                      <p:cBhvr>
                                        <p:cTn id="53" dur="1000" fill="hold"/>
                                        <p:tgtEl>
                                          <p:spTgt spid="29"/>
                                        </p:tgtEl>
                                        <p:attrNameLst>
                                          <p:attrName>ppt_w</p:attrName>
                                        </p:attrNameLst>
                                      </p:cBhvr>
                                      <p:tavLst>
                                        <p:tav tm="0">
                                          <p:val>
                                            <p:fltVal val="0"/>
                                          </p:val>
                                        </p:tav>
                                        <p:tav tm="100000">
                                          <p:val>
                                            <p:strVal val="#ppt_w"/>
                                          </p:val>
                                        </p:tav>
                                      </p:tavLst>
                                    </p:anim>
                                  </p:childTnLst>
                                </p:cTn>
                              </p:par>
                              <p:par>
                                <p:cTn id="54" presetID="8" presetClass="emph" presetSubtype="0" fill="hold" grpId="1" nodeType="withEffect">
                                  <p:stCondLst>
                                    <p:cond delay="0"/>
                                  </p:stCondLst>
                                  <p:childTnLst>
                                    <p:animRot by="21600000">
                                      <p:cBhvr>
                                        <p:cTn id="55" dur="1000" fill="hold"/>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TextBox 16"/>
          <p:cNvSpPr txBox="1"/>
          <p:nvPr/>
        </p:nvSpPr>
        <p:spPr>
          <a:xfrm>
            <a:off x="0" y="0"/>
            <a:ext cx="9144000" cy="584775"/>
          </a:xfrm>
          <a:prstGeom prst="rect">
            <a:avLst/>
          </a:prstGeom>
        </p:spPr>
        <p:txBody>
          <a:bodyPr wrap="square" rtlCol="0">
            <a:spAutoFit/>
          </a:bodyPr>
          <a:lstStyle/>
          <a:p>
            <a:r>
              <a:rPr lang="en-US" sz="3200" b="1" dirty="0" smtClean="0"/>
              <a:t>		     </a:t>
            </a:r>
            <a:r>
              <a:rPr lang="en-US" sz="2200" b="1" dirty="0" smtClean="0"/>
              <a:t>   </a:t>
            </a:r>
            <a:r>
              <a:rPr lang="en-US" sz="3200" b="1" dirty="0" smtClean="0"/>
              <a:t>TODAY: THE FIVE NATIONS</a:t>
            </a:r>
            <a:endParaRPr lang="en-US" sz="3200" b="1" dirty="0"/>
          </a:p>
        </p:txBody>
      </p:sp>
      <p:grpSp>
        <p:nvGrpSpPr>
          <p:cNvPr id="2" name="Group 18"/>
          <p:cNvGrpSpPr/>
          <p:nvPr/>
        </p:nvGrpSpPr>
        <p:grpSpPr>
          <a:xfrm>
            <a:off x="-700803" y="2091117"/>
            <a:ext cx="10149603" cy="5049487"/>
            <a:chOff x="-1005486" y="2091117"/>
            <a:chExt cx="10149603" cy="5049487"/>
          </a:xfrm>
        </p:grpSpPr>
        <p:sp>
          <p:nvSpPr>
            <p:cNvPr id="20" name="Rectangle 19"/>
            <p:cNvSpPr/>
            <p:nvPr/>
          </p:nvSpPr>
          <p:spPr>
            <a:xfrm rot="60000">
              <a:off x="8625404" y="2137746"/>
              <a:ext cx="518713" cy="5002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5"/>
            <p:cNvGrpSpPr>
              <a:grpSpLocks noChangeAspect="1"/>
            </p:cNvGrpSpPr>
            <p:nvPr/>
          </p:nvGrpSpPr>
          <p:grpSpPr>
            <a:xfrm rot="60000">
              <a:off x="-1005486" y="2091117"/>
              <a:ext cx="9810653" cy="4910247"/>
              <a:chOff x="0" y="2281414"/>
              <a:chExt cx="9144000" cy="4576586"/>
            </a:xfrm>
          </p:grpSpPr>
          <p:pic>
            <p:nvPicPr>
              <p:cNvPr id="22" name="Picture 3"/>
              <p:cNvPicPr>
                <a:picLocks noChangeAspect="1" noChangeArrowheads="1"/>
              </p:cNvPicPr>
              <p:nvPr/>
            </p:nvPicPr>
            <p:blipFill>
              <a:blip r:embed="rId3" cstate="print"/>
              <a:srcRect/>
              <a:stretch>
                <a:fillRect/>
              </a:stretch>
            </p:blipFill>
            <p:spPr bwMode="auto">
              <a:xfrm>
                <a:off x="0" y="2281414"/>
                <a:ext cx="9144000" cy="4500386"/>
              </a:xfrm>
              <a:prstGeom prst="rect">
                <a:avLst/>
              </a:prstGeom>
              <a:noFill/>
              <a:ln w="9525">
                <a:noFill/>
                <a:miter lim="800000"/>
                <a:headEnd/>
                <a:tailEnd/>
              </a:ln>
              <a:effectLst/>
            </p:spPr>
          </p:pic>
          <p:sp>
            <p:nvSpPr>
              <p:cNvPr id="23" name="Rectangle 3"/>
              <p:cNvSpPr/>
              <p:nvPr/>
            </p:nvSpPr>
            <p:spPr>
              <a:xfrm>
                <a:off x="0" y="3276600"/>
                <a:ext cx="3048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3200"/>
                <a:ext cx="5943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8" name="5-Point Star 27"/>
          <p:cNvSpPr/>
          <p:nvPr/>
        </p:nvSpPr>
        <p:spPr>
          <a:xfrm>
            <a:off x="7696200" y="2819400"/>
            <a:ext cx="1219200" cy="1371600"/>
          </a:xfrm>
          <a:prstGeom prst="star5">
            <a:avLst/>
          </a:prstGeom>
          <a:solidFill>
            <a:srgbClr val="FF0000"/>
          </a:solidFill>
          <a:ln>
            <a:solidFill>
              <a:schemeClr val="tx1"/>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0"/>
          <p:cNvGrpSpPr/>
          <p:nvPr/>
        </p:nvGrpSpPr>
        <p:grpSpPr>
          <a:xfrm>
            <a:off x="6172200" y="748605"/>
            <a:ext cx="2895600" cy="2375595"/>
            <a:chOff x="6172200" y="748605"/>
            <a:chExt cx="2895600" cy="2375595"/>
          </a:xfrm>
        </p:grpSpPr>
        <p:sp useBgFill="1">
          <p:nvSpPr>
            <p:cNvPr id="29" name="TextBox 28"/>
            <p:cNvSpPr txBox="1"/>
            <p:nvPr/>
          </p:nvSpPr>
          <p:spPr>
            <a:xfrm>
              <a:off x="6172200" y="748605"/>
              <a:ext cx="2895600" cy="1384995"/>
            </a:xfrm>
            <a:prstGeom prst="rect">
              <a:avLst/>
            </a:prstGeom>
            <a:ln w="25400">
              <a:solidFill>
                <a:schemeClr val="tx1"/>
              </a:solidFill>
            </a:ln>
          </p:spPr>
          <p:txBody>
            <a:bodyPr wrap="square" rtlCol="0">
              <a:spAutoFit/>
            </a:bodyPr>
            <a:lstStyle/>
            <a:p>
              <a:pPr algn="ctr"/>
              <a:r>
                <a:rPr lang="en-US" sz="2800" b="1" u="sng" dirty="0" smtClean="0"/>
                <a:t>Cherokee Nation</a:t>
              </a:r>
            </a:p>
            <a:p>
              <a:pPr algn="ctr"/>
              <a:r>
                <a:rPr lang="en-US" sz="2800" dirty="0" smtClean="0"/>
                <a:t>300,000 enrolled</a:t>
              </a:r>
            </a:p>
            <a:p>
              <a:pPr algn="ctr"/>
              <a:r>
                <a:rPr lang="en-US" sz="2800" dirty="0" smtClean="0"/>
                <a:t>290,000 in OK</a:t>
              </a:r>
            </a:p>
          </p:txBody>
        </p:sp>
        <p:cxnSp>
          <p:nvCxnSpPr>
            <p:cNvPr id="31" name="Straight Arrow Connector 30"/>
            <p:cNvCxnSpPr/>
            <p:nvPr/>
          </p:nvCxnSpPr>
          <p:spPr>
            <a:xfrm rot="5400000">
              <a:off x="7811294" y="2628900"/>
              <a:ext cx="989806" cy="794"/>
            </a:xfrm>
            <a:prstGeom prst="straightConnector1">
              <a:avLst/>
            </a:prstGeom>
            <a:ln w="50800">
              <a:solidFill>
                <a:srgbClr val="FFFF00"/>
              </a:solidFill>
              <a:tailEnd type="arrow"/>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5" name="Group 41"/>
          <p:cNvGrpSpPr/>
          <p:nvPr/>
        </p:nvGrpSpPr>
        <p:grpSpPr>
          <a:xfrm>
            <a:off x="2286000" y="1062902"/>
            <a:ext cx="5334001" cy="2280401"/>
            <a:chOff x="2590800" y="1129605"/>
            <a:chExt cx="5334001" cy="2280401"/>
          </a:xfrm>
        </p:grpSpPr>
        <p:sp useBgFill="1">
          <p:nvSpPr>
            <p:cNvPr id="38" name="TextBox 37"/>
            <p:cNvSpPr txBox="1"/>
            <p:nvPr/>
          </p:nvSpPr>
          <p:spPr>
            <a:xfrm>
              <a:off x="2590800" y="1129605"/>
              <a:ext cx="3657600" cy="1384995"/>
            </a:xfrm>
            <a:prstGeom prst="rect">
              <a:avLst/>
            </a:prstGeom>
            <a:ln w="25400">
              <a:solidFill>
                <a:schemeClr val="tx1"/>
              </a:solidFill>
            </a:ln>
          </p:spPr>
          <p:txBody>
            <a:bodyPr wrap="square" rtlCol="0">
              <a:spAutoFit/>
            </a:bodyPr>
            <a:lstStyle/>
            <a:p>
              <a:pPr algn="ctr"/>
              <a:r>
                <a:rPr lang="en-US" sz="2800" b="1" u="sng" dirty="0" smtClean="0"/>
                <a:t>Keetoowah Cherokee</a:t>
              </a:r>
            </a:p>
            <a:p>
              <a:pPr algn="ctr"/>
              <a:r>
                <a:rPr lang="en-US" sz="2800" dirty="0" smtClean="0"/>
                <a:t>14,300 enrolled</a:t>
              </a:r>
            </a:p>
            <a:p>
              <a:pPr algn="ctr"/>
              <a:r>
                <a:rPr lang="en-US" sz="2800" dirty="0" smtClean="0"/>
                <a:t>13,300 in OK</a:t>
              </a:r>
            </a:p>
          </p:txBody>
        </p:sp>
        <p:cxnSp>
          <p:nvCxnSpPr>
            <p:cNvPr id="39" name="Straight Arrow Connector 38"/>
            <p:cNvCxnSpPr/>
            <p:nvPr/>
          </p:nvCxnSpPr>
          <p:spPr>
            <a:xfrm>
              <a:off x="6248400" y="2428903"/>
              <a:ext cx="1676401" cy="981103"/>
            </a:xfrm>
            <a:prstGeom prst="straightConnector1">
              <a:avLst/>
            </a:prstGeom>
            <a:ln w="50800">
              <a:solidFill>
                <a:srgbClr val="FFFF00"/>
              </a:solidFill>
              <a:tailEnd type="arrow"/>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46" name="5-Point Star 45"/>
          <p:cNvSpPr/>
          <p:nvPr/>
        </p:nvSpPr>
        <p:spPr>
          <a:xfrm>
            <a:off x="6934200" y="3657600"/>
            <a:ext cx="762000" cy="685800"/>
          </a:xfrm>
          <a:prstGeom prst="star5">
            <a:avLst/>
          </a:prstGeom>
          <a:solidFill>
            <a:srgbClr val="FF0000"/>
          </a:solidFill>
          <a:ln>
            <a:solidFill>
              <a:schemeClr val="tx1"/>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46"/>
          <p:cNvGrpSpPr/>
          <p:nvPr/>
        </p:nvGrpSpPr>
        <p:grpSpPr>
          <a:xfrm>
            <a:off x="3200400" y="2590800"/>
            <a:ext cx="3962401" cy="1452046"/>
            <a:chOff x="5791200" y="1358205"/>
            <a:chExt cx="3962401" cy="1452046"/>
          </a:xfrm>
        </p:grpSpPr>
        <p:cxnSp>
          <p:nvCxnSpPr>
            <p:cNvPr id="49" name="Straight Arrow Connector 48"/>
            <p:cNvCxnSpPr/>
            <p:nvPr/>
          </p:nvCxnSpPr>
          <p:spPr>
            <a:xfrm>
              <a:off x="8001000" y="1739205"/>
              <a:ext cx="1752601" cy="1071046"/>
            </a:xfrm>
            <a:prstGeom prst="straightConnector1">
              <a:avLst/>
            </a:prstGeom>
            <a:ln w="50800">
              <a:solidFill>
                <a:srgbClr val="FFFF00"/>
              </a:solidFill>
              <a:tailEnd type="arrow"/>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useBgFill="1">
          <p:nvSpPr>
            <p:cNvPr id="48" name="TextBox 47"/>
            <p:cNvSpPr txBox="1"/>
            <p:nvPr/>
          </p:nvSpPr>
          <p:spPr>
            <a:xfrm>
              <a:off x="5791200" y="1358205"/>
              <a:ext cx="2514600" cy="954107"/>
            </a:xfrm>
            <a:prstGeom prst="rect">
              <a:avLst/>
            </a:prstGeom>
            <a:ln w="25400">
              <a:solidFill>
                <a:schemeClr val="tx1"/>
              </a:solidFill>
            </a:ln>
          </p:spPr>
          <p:txBody>
            <a:bodyPr wrap="square" rtlCol="0">
              <a:spAutoFit/>
            </a:bodyPr>
            <a:lstStyle/>
            <a:p>
              <a:pPr algn="ctr"/>
              <a:r>
                <a:rPr lang="en-US" sz="2800" b="1" u="sng" dirty="0" smtClean="0"/>
                <a:t>Creek Nation</a:t>
              </a:r>
            </a:p>
            <a:p>
              <a:pPr algn="ctr"/>
              <a:r>
                <a:rPr lang="en-US" sz="2800" dirty="0" smtClean="0"/>
                <a:t>81,000</a:t>
              </a:r>
            </a:p>
          </p:txBody>
        </p:sp>
      </p:grpSp>
      <p:grpSp>
        <p:nvGrpSpPr>
          <p:cNvPr id="7" name="Group 49"/>
          <p:cNvGrpSpPr/>
          <p:nvPr/>
        </p:nvGrpSpPr>
        <p:grpSpPr>
          <a:xfrm>
            <a:off x="0" y="5244405"/>
            <a:ext cx="6705600" cy="1384995"/>
            <a:chOff x="6477000" y="811410"/>
            <a:chExt cx="6705600" cy="1384995"/>
          </a:xfrm>
        </p:grpSpPr>
        <p:cxnSp>
          <p:nvCxnSpPr>
            <p:cNvPr id="52" name="Straight Arrow Connector 51"/>
            <p:cNvCxnSpPr/>
            <p:nvPr/>
          </p:nvCxnSpPr>
          <p:spPr>
            <a:xfrm>
              <a:off x="9296400" y="1663005"/>
              <a:ext cx="3886200" cy="1588"/>
            </a:xfrm>
            <a:prstGeom prst="straightConnector1">
              <a:avLst/>
            </a:prstGeom>
            <a:ln w="50800">
              <a:solidFill>
                <a:srgbClr val="FFFF00"/>
              </a:solidFill>
              <a:tailEnd type="arrow"/>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useBgFill="1">
          <p:nvSpPr>
            <p:cNvPr id="51" name="TextBox 50"/>
            <p:cNvSpPr txBox="1"/>
            <p:nvPr/>
          </p:nvSpPr>
          <p:spPr>
            <a:xfrm>
              <a:off x="6477000" y="811410"/>
              <a:ext cx="2895600" cy="1384995"/>
            </a:xfrm>
            <a:prstGeom prst="rect">
              <a:avLst/>
            </a:prstGeom>
            <a:ln w="25400">
              <a:solidFill>
                <a:schemeClr val="tx1"/>
              </a:solidFill>
            </a:ln>
          </p:spPr>
          <p:txBody>
            <a:bodyPr wrap="square" rtlCol="0">
              <a:spAutoFit/>
            </a:bodyPr>
            <a:lstStyle/>
            <a:p>
              <a:pPr algn="ctr"/>
              <a:r>
                <a:rPr lang="en-US" sz="2800" b="1" u="sng" dirty="0" smtClean="0"/>
                <a:t>Choctaw Nation</a:t>
              </a:r>
            </a:p>
            <a:p>
              <a:pPr algn="ctr"/>
              <a:r>
                <a:rPr lang="en-US" sz="2800" dirty="0" smtClean="0"/>
                <a:t>224,000 enrolled</a:t>
              </a:r>
            </a:p>
            <a:p>
              <a:pPr algn="ctr"/>
              <a:r>
                <a:rPr lang="en-US" sz="2800" dirty="0" smtClean="0"/>
                <a:t>85,000 in OK</a:t>
              </a:r>
            </a:p>
          </p:txBody>
        </p:sp>
      </p:grpSp>
      <p:sp>
        <p:nvSpPr>
          <p:cNvPr id="53" name="5-Point Star 52"/>
          <p:cNvSpPr/>
          <p:nvPr/>
        </p:nvSpPr>
        <p:spPr>
          <a:xfrm>
            <a:off x="6629400" y="5638800"/>
            <a:ext cx="990600" cy="1066800"/>
          </a:xfrm>
          <a:prstGeom prst="star5">
            <a:avLst/>
          </a:prstGeom>
          <a:solidFill>
            <a:srgbClr val="FF0000"/>
          </a:solidFill>
          <a:ln>
            <a:solidFill>
              <a:schemeClr val="tx1"/>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5-Point Star 58"/>
          <p:cNvSpPr/>
          <p:nvPr/>
        </p:nvSpPr>
        <p:spPr>
          <a:xfrm>
            <a:off x="6248400" y="4953000"/>
            <a:ext cx="609600" cy="609600"/>
          </a:xfrm>
          <a:prstGeom prst="star5">
            <a:avLst/>
          </a:prstGeom>
          <a:solidFill>
            <a:srgbClr val="FF0000"/>
          </a:solidFill>
          <a:ln>
            <a:solidFill>
              <a:schemeClr val="tx1"/>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59"/>
          <p:cNvGrpSpPr/>
          <p:nvPr/>
        </p:nvGrpSpPr>
        <p:grpSpPr>
          <a:xfrm>
            <a:off x="381000" y="4191000"/>
            <a:ext cx="5867401" cy="994846"/>
            <a:chOff x="5562600" y="2044005"/>
            <a:chExt cx="5867401" cy="994846"/>
          </a:xfrm>
        </p:grpSpPr>
        <p:cxnSp>
          <p:nvCxnSpPr>
            <p:cNvPr id="62" name="Straight Arrow Connector 61"/>
            <p:cNvCxnSpPr>
              <a:stCxn id="61" idx="3"/>
              <a:endCxn id="59" idx="1"/>
            </p:cNvCxnSpPr>
            <p:nvPr/>
          </p:nvCxnSpPr>
          <p:spPr>
            <a:xfrm>
              <a:off x="8382000" y="2521059"/>
              <a:ext cx="3048001" cy="517792"/>
            </a:xfrm>
            <a:prstGeom prst="straightConnector1">
              <a:avLst/>
            </a:prstGeom>
            <a:ln w="50800">
              <a:solidFill>
                <a:srgbClr val="FFFF00"/>
              </a:solidFill>
              <a:tailEnd type="arrow"/>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useBgFill="1">
          <p:nvSpPr>
            <p:cNvPr id="61" name="TextBox 60"/>
            <p:cNvSpPr txBox="1"/>
            <p:nvPr/>
          </p:nvSpPr>
          <p:spPr>
            <a:xfrm>
              <a:off x="5562600" y="2044005"/>
              <a:ext cx="2819400" cy="954107"/>
            </a:xfrm>
            <a:prstGeom prst="rect">
              <a:avLst/>
            </a:prstGeom>
            <a:ln w="25400">
              <a:solidFill>
                <a:schemeClr val="tx1"/>
              </a:solidFill>
            </a:ln>
          </p:spPr>
          <p:txBody>
            <a:bodyPr wrap="square" rtlCol="0">
              <a:spAutoFit/>
            </a:bodyPr>
            <a:lstStyle/>
            <a:p>
              <a:pPr algn="ctr"/>
              <a:r>
                <a:rPr lang="en-US" sz="2800" b="1" u="sng" dirty="0" smtClean="0"/>
                <a:t>Chickasaw Nation</a:t>
              </a:r>
            </a:p>
            <a:p>
              <a:pPr algn="ctr"/>
              <a:r>
                <a:rPr lang="en-US" sz="2800" dirty="0" smtClean="0"/>
                <a:t>49,000</a:t>
              </a:r>
            </a:p>
          </p:txBody>
        </p:sp>
      </p:grpSp>
      <p:grpSp>
        <p:nvGrpSpPr>
          <p:cNvPr id="9" name="Group 67"/>
          <p:cNvGrpSpPr/>
          <p:nvPr/>
        </p:nvGrpSpPr>
        <p:grpSpPr>
          <a:xfrm>
            <a:off x="76200" y="3124200"/>
            <a:ext cx="6248400" cy="1470034"/>
            <a:chOff x="5181600" y="2044005"/>
            <a:chExt cx="6248400" cy="1470034"/>
          </a:xfrm>
        </p:grpSpPr>
        <p:cxnSp>
          <p:nvCxnSpPr>
            <p:cNvPr id="70" name="Straight Arrow Connector 69"/>
            <p:cNvCxnSpPr>
              <a:stCxn id="69" idx="3"/>
              <a:endCxn id="72" idx="1"/>
            </p:cNvCxnSpPr>
            <p:nvPr/>
          </p:nvCxnSpPr>
          <p:spPr>
            <a:xfrm>
              <a:off x="8153400" y="2521059"/>
              <a:ext cx="3276600" cy="992980"/>
            </a:xfrm>
            <a:prstGeom prst="straightConnector1">
              <a:avLst/>
            </a:prstGeom>
            <a:ln w="50800">
              <a:solidFill>
                <a:srgbClr val="FFFF00"/>
              </a:solidFill>
              <a:tailEnd type="arrow"/>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useBgFill="1">
          <p:nvSpPr>
            <p:cNvPr id="69" name="TextBox 68"/>
            <p:cNvSpPr txBox="1"/>
            <p:nvPr/>
          </p:nvSpPr>
          <p:spPr>
            <a:xfrm>
              <a:off x="5181600" y="2044005"/>
              <a:ext cx="2971800" cy="954107"/>
            </a:xfrm>
            <a:prstGeom prst="rect">
              <a:avLst/>
            </a:prstGeom>
            <a:ln w="25400">
              <a:solidFill>
                <a:schemeClr val="tx1"/>
              </a:solidFill>
            </a:ln>
          </p:spPr>
          <p:txBody>
            <a:bodyPr wrap="square" rtlCol="0">
              <a:spAutoFit/>
            </a:bodyPr>
            <a:lstStyle/>
            <a:p>
              <a:pPr algn="ctr"/>
              <a:r>
                <a:rPr lang="en-US" sz="2800" b="1" u="sng" dirty="0" smtClean="0"/>
                <a:t>Seminole Nation</a:t>
              </a:r>
            </a:p>
            <a:p>
              <a:pPr algn="ctr"/>
              <a:r>
                <a:rPr lang="en-US" sz="2800" dirty="0" smtClean="0"/>
                <a:t>17,000</a:t>
              </a:r>
            </a:p>
          </p:txBody>
        </p:sp>
      </p:grpSp>
      <p:sp>
        <p:nvSpPr>
          <p:cNvPr id="72" name="5-Point Star 71"/>
          <p:cNvSpPr/>
          <p:nvPr/>
        </p:nvSpPr>
        <p:spPr>
          <a:xfrm>
            <a:off x="6324600" y="4419600"/>
            <a:ext cx="381000" cy="457200"/>
          </a:xfrm>
          <a:prstGeom prst="star5">
            <a:avLst/>
          </a:prstGeom>
          <a:solidFill>
            <a:srgbClr val="FF0000"/>
          </a:solidFill>
          <a:ln>
            <a:solidFill>
              <a:schemeClr val="tx1"/>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87"/>
          <p:cNvGrpSpPr/>
          <p:nvPr/>
        </p:nvGrpSpPr>
        <p:grpSpPr>
          <a:xfrm>
            <a:off x="3886200" y="1447800"/>
            <a:ext cx="2133600" cy="646331"/>
            <a:chOff x="3886200" y="1487269"/>
            <a:chExt cx="2133600" cy="646331"/>
          </a:xfrm>
        </p:grpSpPr>
        <p:sp>
          <p:nvSpPr>
            <p:cNvPr id="86" name="Oval 85"/>
            <p:cNvSpPr/>
            <p:nvPr/>
          </p:nvSpPr>
          <p:spPr>
            <a:xfrm>
              <a:off x="3886200" y="1524000"/>
              <a:ext cx="2133600" cy="533400"/>
            </a:xfrm>
            <a:prstGeom prst="ellipse">
              <a:avLst/>
            </a:prstGeom>
            <a:noFill/>
            <a:ln w="508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p:cNvSpPr txBox="1"/>
            <p:nvPr/>
          </p:nvSpPr>
          <p:spPr>
            <a:xfrm>
              <a:off x="5240934" y="1487269"/>
              <a:ext cx="397866" cy="646331"/>
            </a:xfrm>
            <a:prstGeom prst="rect">
              <a:avLst/>
            </a:prstGeom>
            <a:noFill/>
          </p:spPr>
          <p:txBody>
            <a:bodyPr wrap="none" rtlCol="0">
              <a:spAutoFit/>
            </a:bodyPr>
            <a:lstStyle/>
            <a:p>
              <a:r>
                <a:rPr lang="en-US" sz="3600" dirty="0" smtClean="0">
                  <a:solidFill>
                    <a:srgbClr val="FF0000"/>
                  </a:solidFill>
                  <a:effectLst>
                    <a:outerShdw dist="50800" dir="5400000" algn="ctr" rotWithShape="0">
                      <a:schemeClr val="tx1"/>
                    </a:outerShdw>
                  </a:effectLst>
                </a:rPr>
                <a:t>?</a:t>
              </a:r>
              <a:endParaRPr lang="en-US" sz="3600" dirty="0">
                <a:solidFill>
                  <a:srgbClr val="FF0000"/>
                </a:solidFill>
                <a:effectLst>
                  <a:outerShdw dist="50800" dir="5400000" algn="ctr" rotWithShape="0">
                    <a:schemeClr val="tx1"/>
                  </a:outerShdw>
                </a:effectLst>
              </a:endParaRPr>
            </a:p>
          </p:txBody>
        </p:sp>
      </p:grpSp>
      <p:sp>
        <p:nvSpPr>
          <p:cNvPr id="90" name="Oval 89"/>
          <p:cNvSpPr/>
          <p:nvPr/>
        </p:nvSpPr>
        <p:spPr>
          <a:xfrm>
            <a:off x="7086600" y="1179731"/>
            <a:ext cx="2133600" cy="533400"/>
          </a:xfrm>
          <a:prstGeom prst="ellipse">
            <a:avLst/>
          </a:prstGeom>
          <a:noFill/>
          <a:ln w="508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91"/>
          <p:cNvGrpSpPr/>
          <p:nvPr/>
        </p:nvGrpSpPr>
        <p:grpSpPr>
          <a:xfrm>
            <a:off x="1219200" y="5602069"/>
            <a:ext cx="2133600" cy="646331"/>
            <a:chOff x="3886200" y="1487269"/>
            <a:chExt cx="2133600" cy="646331"/>
          </a:xfrm>
        </p:grpSpPr>
        <p:sp>
          <p:nvSpPr>
            <p:cNvPr id="93" name="Oval 92"/>
            <p:cNvSpPr/>
            <p:nvPr/>
          </p:nvSpPr>
          <p:spPr>
            <a:xfrm>
              <a:off x="3886200" y="1524000"/>
              <a:ext cx="2133600" cy="533400"/>
            </a:xfrm>
            <a:prstGeom prst="ellipse">
              <a:avLst/>
            </a:prstGeom>
            <a:noFill/>
            <a:ln w="508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93"/>
            <p:cNvSpPr txBox="1"/>
            <p:nvPr/>
          </p:nvSpPr>
          <p:spPr>
            <a:xfrm>
              <a:off x="5317134" y="1487269"/>
              <a:ext cx="397866" cy="646331"/>
            </a:xfrm>
            <a:prstGeom prst="rect">
              <a:avLst/>
            </a:prstGeom>
            <a:noFill/>
          </p:spPr>
          <p:txBody>
            <a:bodyPr wrap="none" rtlCol="0">
              <a:spAutoFit/>
            </a:bodyPr>
            <a:lstStyle/>
            <a:p>
              <a:r>
                <a:rPr lang="en-US" sz="3600" dirty="0" smtClean="0">
                  <a:solidFill>
                    <a:srgbClr val="FF0000"/>
                  </a:solidFill>
                  <a:effectLst>
                    <a:outerShdw dist="50800" dir="5400000" algn="ctr" rotWithShape="0">
                      <a:schemeClr val="tx1"/>
                    </a:outerShdw>
                  </a:effectLst>
                </a:rPr>
                <a:t>?</a:t>
              </a:r>
              <a:endParaRPr lang="en-US" sz="3600" dirty="0">
                <a:solidFill>
                  <a:srgbClr val="FF0000"/>
                </a:solidFill>
                <a:effectLst>
                  <a:outerShdw dist="50800" dir="5400000" algn="ctr" rotWithShape="0">
                    <a:schemeClr val="tx1"/>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par>
                                <p:cTn id="8" presetID="8" presetClass="emph" presetSubtype="0" fill="hold" grpId="0" nodeType="withEffect">
                                  <p:stCondLst>
                                    <p:cond delay="500"/>
                                  </p:stCondLst>
                                  <p:childTnLst>
                                    <p:animRot by="21600000">
                                      <p:cBhvr>
                                        <p:cTn id="9" dur="1000" fill="hold"/>
                                        <p:tgtEl>
                                          <p:spTgt spid="28"/>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1000"/>
                                        <p:tgtEl>
                                          <p:spTgt spid="6"/>
                                        </p:tgtEl>
                                      </p:cBhvr>
                                    </p:animEffect>
                                  </p:childTnLst>
                                </p:cTn>
                              </p:par>
                              <p:par>
                                <p:cTn id="15" presetID="35"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style.rotation</p:attrName>
                                        </p:attrNameLst>
                                      </p:cBhvr>
                                      <p:tavLst>
                                        <p:tav tm="0">
                                          <p:val>
                                            <p:fltVal val="720"/>
                                          </p:val>
                                        </p:tav>
                                        <p:tav tm="100000">
                                          <p:val>
                                            <p:fltVal val="0"/>
                                          </p:val>
                                        </p:tav>
                                      </p:tavLst>
                                    </p:anim>
                                    <p:anim calcmode="lin" valueType="num">
                                      <p:cBhvr>
                                        <p:cTn id="19" dur="1000" fill="hold"/>
                                        <p:tgtEl>
                                          <p:spTgt spid="46"/>
                                        </p:tgtEl>
                                        <p:attrNameLst>
                                          <p:attrName>ppt_h</p:attrName>
                                        </p:attrNameLst>
                                      </p:cBhvr>
                                      <p:tavLst>
                                        <p:tav tm="0">
                                          <p:val>
                                            <p:fltVal val="0"/>
                                          </p:val>
                                        </p:tav>
                                        <p:tav tm="100000">
                                          <p:val>
                                            <p:strVal val="#ppt_h"/>
                                          </p:val>
                                        </p:tav>
                                      </p:tavLst>
                                    </p:anim>
                                    <p:anim calcmode="lin" valueType="num">
                                      <p:cBhvr>
                                        <p:cTn id="20" dur="1000" fill="hold"/>
                                        <p:tgtEl>
                                          <p:spTgt spid="46"/>
                                        </p:tgtEl>
                                        <p:attrNameLst>
                                          <p:attrName>ppt_w</p:attrName>
                                        </p:attrNameLst>
                                      </p:cBhvr>
                                      <p:tavLst>
                                        <p:tav tm="0">
                                          <p:val>
                                            <p:fltVal val="0"/>
                                          </p:val>
                                        </p:tav>
                                        <p:tav tm="100000">
                                          <p:val>
                                            <p:strVal val="#ppt_w"/>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1000"/>
                                        <p:tgtEl>
                                          <p:spTgt spid="9"/>
                                        </p:tgtEl>
                                      </p:cBhvr>
                                    </p:animEffect>
                                  </p:childTnLst>
                                </p:cTn>
                              </p:par>
                              <p:par>
                                <p:cTn id="26" presetID="35" presetClass="entr" presetSubtype="0" fill="hold" grpId="0" nodeType="withEffect">
                                  <p:stCondLst>
                                    <p:cond delay="0"/>
                                  </p:stCondLst>
                                  <p:childTnLst>
                                    <p:set>
                                      <p:cBhvr>
                                        <p:cTn id="27" dur="1" fill="hold">
                                          <p:stCondLst>
                                            <p:cond delay="0"/>
                                          </p:stCondLst>
                                        </p:cTn>
                                        <p:tgtEl>
                                          <p:spTgt spid="72"/>
                                        </p:tgtEl>
                                        <p:attrNameLst>
                                          <p:attrName>style.visibility</p:attrName>
                                        </p:attrNameLst>
                                      </p:cBhvr>
                                      <p:to>
                                        <p:strVal val="visible"/>
                                      </p:to>
                                    </p:set>
                                    <p:animEffect transition="in" filter="fade">
                                      <p:cBhvr>
                                        <p:cTn id="28" dur="1000"/>
                                        <p:tgtEl>
                                          <p:spTgt spid="72"/>
                                        </p:tgtEl>
                                      </p:cBhvr>
                                    </p:animEffect>
                                    <p:anim calcmode="lin" valueType="num">
                                      <p:cBhvr>
                                        <p:cTn id="29" dur="1000" fill="hold"/>
                                        <p:tgtEl>
                                          <p:spTgt spid="72"/>
                                        </p:tgtEl>
                                        <p:attrNameLst>
                                          <p:attrName>style.rotation</p:attrName>
                                        </p:attrNameLst>
                                      </p:cBhvr>
                                      <p:tavLst>
                                        <p:tav tm="0">
                                          <p:val>
                                            <p:fltVal val="720"/>
                                          </p:val>
                                        </p:tav>
                                        <p:tav tm="100000">
                                          <p:val>
                                            <p:fltVal val="0"/>
                                          </p:val>
                                        </p:tav>
                                      </p:tavLst>
                                    </p:anim>
                                    <p:anim calcmode="lin" valueType="num">
                                      <p:cBhvr>
                                        <p:cTn id="30" dur="1000" fill="hold"/>
                                        <p:tgtEl>
                                          <p:spTgt spid="72"/>
                                        </p:tgtEl>
                                        <p:attrNameLst>
                                          <p:attrName>ppt_h</p:attrName>
                                        </p:attrNameLst>
                                      </p:cBhvr>
                                      <p:tavLst>
                                        <p:tav tm="0">
                                          <p:val>
                                            <p:fltVal val="0"/>
                                          </p:val>
                                        </p:tav>
                                        <p:tav tm="100000">
                                          <p:val>
                                            <p:strVal val="#ppt_h"/>
                                          </p:val>
                                        </p:tav>
                                      </p:tavLst>
                                    </p:anim>
                                    <p:anim calcmode="lin" valueType="num">
                                      <p:cBhvr>
                                        <p:cTn id="31" dur="1000" fill="hold"/>
                                        <p:tgtEl>
                                          <p:spTgt spid="72"/>
                                        </p:tgtEl>
                                        <p:attrNameLst>
                                          <p:attrName>ppt_w</p:attrName>
                                        </p:attrNameLst>
                                      </p:cBhvr>
                                      <p:tavLst>
                                        <p:tav tm="0">
                                          <p:val>
                                            <p:fltVal val="0"/>
                                          </p:val>
                                        </p:tav>
                                        <p:tav tm="100000">
                                          <p:val>
                                            <p:strVal val="#ppt_w"/>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1000"/>
                                        <p:tgtEl>
                                          <p:spTgt spid="8"/>
                                        </p:tgtEl>
                                      </p:cBhvr>
                                    </p:animEffect>
                                  </p:childTnLst>
                                </p:cTn>
                              </p:par>
                              <p:par>
                                <p:cTn id="37" presetID="35"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1000"/>
                                        <p:tgtEl>
                                          <p:spTgt spid="59"/>
                                        </p:tgtEl>
                                      </p:cBhvr>
                                    </p:animEffect>
                                    <p:anim calcmode="lin" valueType="num">
                                      <p:cBhvr>
                                        <p:cTn id="40" dur="1000" fill="hold"/>
                                        <p:tgtEl>
                                          <p:spTgt spid="59"/>
                                        </p:tgtEl>
                                        <p:attrNameLst>
                                          <p:attrName>style.rotation</p:attrName>
                                        </p:attrNameLst>
                                      </p:cBhvr>
                                      <p:tavLst>
                                        <p:tav tm="0">
                                          <p:val>
                                            <p:fltVal val="720"/>
                                          </p:val>
                                        </p:tav>
                                        <p:tav tm="100000">
                                          <p:val>
                                            <p:fltVal val="0"/>
                                          </p:val>
                                        </p:tav>
                                      </p:tavLst>
                                    </p:anim>
                                    <p:anim calcmode="lin" valueType="num">
                                      <p:cBhvr>
                                        <p:cTn id="41" dur="1000" fill="hold"/>
                                        <p:tgtEl>
                                          <p:spTgt spid="59"/>
                                        </p:tgtEl>
                                        <p:attrNameLst>
                                          <p:attrName>ppt_h</p:attrName>
                                        </p:attrNameLst>
                                      </p:cBhvr>
                                      <p:tavLst>
                                        <p:tav tm="0">
                                          <p:val>
                                            <p:fltVal val="0"/>
                                          </p:val>
                                        </p:tav>
                                        <p:tav tm="100000">
                                          <p:val>
                                            <p:strVal val="#ppt_h"/>
                                          </p:val>
                                        </p:tav>
                                      </p:tavLst>
                                    </p:anim>
                                    <p:anim calcmode="lin" valueType="num">
                                      <p:cBhvr>
                                        <p:cTn id="42" dur="1000" fill="hold"/>
                                        <p:tgtEl>
                                          <p:spTgt spid="59"/>
                                        </p:tgtEl>
                                        <p:attrNameLst>
                                          <p:attrName>ppt_w</p:attrName>
                                        </p:attrNameLst>
                                      </p:cBhvr>
                                      <p:tavLst>
                                        <p:tav tm="0">
                                          <p:val>
                                            <p:fltVal val="0"/>
                                          </p:val>
                                        </p:tav>
                                        <p:tav tm="100000">
                                          <p:val>
                                            <p:strVal val="#ppt_w"/>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1000"/>
                                        <p:tgtEl>
                                          <p:spTgt spid="7"/>
                                        </p:tgtEl>
                                      </p:cBhvr>
                                    </p:animEffect>
                                  </p:childTnLst>
                                </p:cTn>
                              </p:par>
                              <p:par>
                                <p:cTn id="48" presetID="35" presetClass="entr" presetSubtype="0" fill="hold" grpId="0"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1000"/>
                                        <p:tgtEl>
                                          <p:spTgt spid="53"/>
                                        </p:tgtEl>
                                      </p:cBhvr>
                                    </p:animEffect>
                                    <p:anim calcmode="lin" valueType="num">
                                      <p:cBhvr>
                                        <p:cTn id="51" dur="1000" fill="hold"/>
                                        <p:tgtEl>
                                          <p:spTgt spid="53"/>
                                        </p:tgtEl>
                                        <p:attrNameLst>
                                          <p:attrName>style.rotation</p:attrName>
                                        </p:attrNameLst>
                                      </p:cBhvr>
                                      <p:tavLst>
                                        <p:tav tm="0">
                                          <p:val>
                                            <p:fltVal val="720"/>
                                          </p:val>
                                        </p:tav>
                                        <p:tav tm="100000">
                                          <p:val>
                                            <p:fltVal val="0"/>
                                          </p:val>
                                        </p:tav>
                                      </p:tavLst>
                                    </p:anim>
                                    <p:anim calcmode="lin" valueType="num">
                                      <p:cBhvr>
                                        <p:cTn id="52" dur="1000" fill="hold"/>
                                        <p:tgtEl>
                                          <p:spTgt spid="53"/>
                                        </p:tgtEl>
                                        <p:attrNameLst>
                                          <p:attrName>ppt_h</p:attrName>
                                        </p:attrNameLst>
                                      </p:cBhvr>
                                      <p:tavLst>
                                        <p:tav tm="0">
                                          <p:val>
                                            <p:fltVal val="0"/>
                                          </p:val>
                                        </p:tav>
                                        <p:tav tm="100000">
                                          <p:val>
                                            <p:strVal val="#ppt_h"/>
                                          </p:val>
                                        </p:tav>
                                      </p:tavLst>
                                    </p:anim>
                                    <p:anim calcmode="lin" valueType="num">
                                      <p:cBhvr>
                                        <p:cTn id="53" dur="1000" fill="hold"/>
                                        <p:tgtEl>
                                          <p:spTgt spid="53"/>
                                        </p:tgtEl>
                                        <p:attrNameLst>
                                          <p:attrName>ppt_w</p:attrName>
                                        </p:attrNameLst>
                                      </p:cBhvr>
                                      <p:tavLst>
                                        <p:tav tm="0">
                                          <p:val>
                                            <p:fltVal val="0"/>
                                          </p:val>
                                        </p:tav>
                                        <p:tav tm="100000">
                                          <p:val>
                                            <p:strVal val="#ppt_w"/>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left)">
                                      <p:cBhvr>
                                        <p:cTn id="58" dur="1000"/>
                                        <p:tgtEl>
                                          <p:spTgt spid="10"/>
                                        </p:tgtEl>
                                      </p:cBhvr>
                                    </p:animEffect>
                                  </p:childTnLst>
                                </p:cTn>
                              </p:par>
                              <p:par>
                                <p:cTn id="59" presetID="22" presetClass="entr" presetSubtype="8"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1000"/>
                                        <p:tgtEl>
                                          <p:spTgt spid="11"/>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90"/>
                                        </p:tgtEl>
                                        <p:attrNameLst>
                                          <p:attrName>style.visibility</p:attrName>
                                        </p:attrNameLst>
                                      </p:cBhvr>
                                      <p:to>
                                        <p:strVal val="visible"/>
                                      </p:to>
                                    </p:set>
                                    <p:animEffect transition="in" filter="wipe(left)">
                                      <p:cBhvr>
                                        <p:cTn id="64" dur="1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6" grpId="0" animBg="1"/>
      <p:bldP spid="53" grpId="0" animBg="1"/>
      <p:bldP spid="59" grpId="0" animBg="1"/>
      <p:bldP spid="72" grpId="0" animBg="1"/>
      <p:bldP spid="90" grpId="0" animBg="1"/>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3474" name="AutoShape 2" descr="https://www.chickasaw.net/getattachment/a5271db5-e143-42f5-a27a-67809d51b7af/Capitol.aspx"/>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33475" name="Picture 3"/>
          <p:cNvPicPr>
            <a:picLocks noChangeAspect="1" noChangeArrowheads="1"/>
          </p:cNvPicPr>
          <p:nvPr/>
        </p:nvPicPr>
        <p:blipFill>
          <a:blip r:embed="rId2" cstate="print"/>
          <a:srcRect/>
          <a:stretch>
            <a:fillRect/>
          </a:stretch>
        </p:blipFill>
        <p:spPr bwMode="auto">
          <a:xfrm>
            <a:off x="0" y="660242"/>
            <a:ext cx="4191000" cy="2795746"/>
          </a:xfrm>
          <a:prstGeom prst="rect">
            <a:avLst/>
          </a:prstGeom>
          <a:noFill/>
          <a:ln w="9525">
            <a:noFill/>
            <a:miter lim="800000"/>
            <a:headEnd/>
            <a:tailEnd/>
          </a:ln>
          <a:effectLst/>
        </p:spPr>
      </p:pic>
      <p:sp>
        <p:nvSpPr>
          <p:cNvPr id="4" name="TextBox 3"/>
          <p:cNvSpPr txBox="1"/>
          <p:nvPr/>
        </p:nvSpPr>
        <p:spPr>
          <a:xfrm>
            <a:off x="381000" y="228600"/>
            <a:ext cx="3498009" cy="369332"/>
          </a:xfrm>
          <a:prstGeom prst="rect">
            <a:avLst/>
          </a:prstGeom>
          <a:noFill/>
        </p:spPr>
        <p:txBody>
          <a:bodyPr wrap="none" rtlCol="0">
            <a:spAutoFit/>
          </a:bodyPr>
          <a:lstStyle/>
          <a:p>
            <a:r>
              <a:rPr lang="en-US" dirty="0" smtClean="0"/>
              <a:t>Chickasaw capital – Tishomingo, Ok</a:t>
            </a:r>
            <a:endParaRPr lang="en-US" dirty="0"/>
          </a:p>
        </p:txBody>
      </p:sp>
      <p:sp>
        <p:nvSpPr>
          <p:cNvPr id="5" name="TextBox 4"/>
          <p:cNvSpPr txBox="1"/>
          <p:nvPr/>
        </p:nvSpPr>
        <p:spPr>
          <a:xfrm>
            <a:off x="0" y="3581400"/>
            <a:ext cx="3026021" cy="369332"/>
          </a:xfrm>
          <a:prstGeom prst="rect">
            <a:avLst/>
          </a:prstGeom>
          <a:noFill/>
        </p:spPr>
        <p:txBody>
          <a:bodyPr wrap="none" rtlCol="0">
            <a:spAutoFit/>
          </a:bodyPr>
          <a:lstStyle/>
          <a:p>
            <a:r>
              <a:rPr lang="en-US" dirty="0" smtClean="0"/>
              <a:t>Creek Capitol – Okmulgee, Ok </a:t>
            </a:r>
            <a:endParaRPr lang="en-US" dirty="0"/>
          </a:p>
        </p:txBody>
      </p:sp>
      <p:pic>
        <p:nvPicPr>
          <p:cNvPr id="233476" name="Picture 4"/>
          <p:cNvPicPr>
            <a:picLocks noChangeAspect="1" noChangeArrowheads="1"/>
          </p:cNvPicPr>
          <p:nvPr/>
        </p:nvPicPr>
        <p:blipFill>
          <a:blip r:embed="rId3" cstate="print"/>
          <a:srcRect/>
          <a:stretch>
            <a:fillRect/>
          </a:stretch>
        </p:blipFill>
        <p:spPr bwMode="auto">
          <a:xfrm>
            <a:off x="228600" y="4034028"/>
            <a:ext cx="3124200" cy="2061972"/>
          </a:xfrm>
          <a:prstGeom prst="rect">
            <a:avLst/>
          </a:prstGeom>
          <a:noFill/>
          <a:ln w="9525">
            <a:noFill/>
            <a:miter lim="800000"/>
            <a:headEnd/>
            <a:tailEnd/>
          </a:ln>
          <a:effectLst/>
        </p:spPr>
      </p:pic>
      <p:pic>
        <p:nvPicPr>
          <p:cNvPr id="233477" name="Picture 5"/>
          <p:cNvPicPr>
            <a:picLocks noChangeAspect="1" noChangeArrowheads="1"/>
          </p:cNvPicPr>
          <p:nvPr/>
        </p:nvPicPr>
        <p:blipFill>
          <a:blip r:embed="rId4" cstate="print"/>
          <a:srcRect/>
          <a:stretch>
            <a:fillRect/>
          </a:stretch>
        </p:blipFill>
        <p:spPr bwMode="auto">
          <a:xfrm>
            <a:off x="5359400" y="3962400"/>
            <a:ext cx="3352800" cy="2514600"/>
          </a:xfrm>
          <a:prstGeom prst="rect">
            <a:avLst/>
          </a:prstGeom>
          <a:noFill/>
          <a:ln w="9525">
            <a:noFill/>
            <a:miter lim="800000"/>
            <a:headEnd/>
            <a:tailEnd/>
          </a:ln>
          <a:effectLst/>
        </p:spPr>
      </p:pic>
      <p:sp>
        <p:nvSpPr>
          <p:cNvPr id="8" name="TextBox 7"/>
          <p:cNvSpPr txBox="1"/>
          <p:nvPr/>
        </p:nvSpPr>
        <p:spPr>
          <a:xfrm>
            <a:off x="6019800" y="3429000"/>
            <a:ext cx="2556790" cy="369332"/>
          </a:xfrm>
          <a:prstGeom prst="rect">
            <a:avLst/>
          </a:prstGeom>
          <a:noFill/>
        </p:spPr>
        <p:txBody>
          <a:bodyPr wrap="none" rtlCol="0">
            <a:spAutoFit/>
          </a:bodyPr>
          <a:lstStyle/>
          <a:p>
            <a:r>
              <a:rPr lang="en-US" dirty="0" smtClean="0"/>
              <a:t>Cherokee – </a:t>
            </a:r>
            <a:r>
              <a:rPr lang="en-US" dirty="0" err="1" smtClean="0"/>
              <a:t>Talaquah</a:t>
            </a:r>
            <a:r>
              <a:rPr lang="en-US" dirty="0" smtClean="0"/>
              <a:t>, Ok </a:t>
            </a:r>
            <a:endParaRPr lang="en-US" dirty="0"/>
          </a:p>
        </p:txBody>
      </p:sp>
      <p:sp>
        <p:nvSpPr>
          <p:cNvPr id="233479" name="AutoShape 7" descr="Dancer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33480" name="Picture 8"/>
          <p:cNvPicPr>
            <a:picLocks noChangeAspect="1" noChangeArrowheads="1"/>
          </p:cNvPicPr>
          <p:nvPr/>
        </p:nvPicPr>
        <p:blipFill>
          <a:blip r:embed="rId5" cstate="print"/>
          <a:srcRect/>
          <a:stretch>
            <a:fillRect/>
          </a:stretch>
        </p:blipFill>
        <p:spPr bwMode="auto">
          <a:xfrm>
            <a:off x="5105400" y="609600"/>
            <a:ext cx="3810000" cy="2674937"/>
          </a:xfrm>
          <a:prstGeom prst="rect">
            <a:avLst/>
          </a:prstGeom>
          <a:noFill/>
          <a:ln w="9525">
            <a:noFill/>
            <a:miter lim="800000"/>
            <a:headEnd/>
            <a:tailEnd/>
          </a:ln>
          <a:effectLst/>
        </p:spPr>
      </p:pic>
      <p:sp>
        <p:nvSpPr>
          <p:cNvPr id="11" name="TextBox 10"/>
          <p:cNvSpPr txBox="1"/>
          <p:nvPr/>
        </p:nvSpPr>
        <p:spPr>
          <a:xfrm>
            <a:off x="5867400" y="228600"/>
            <a:ext cx="2697918" cy="369332"/>
          </a:xfrm>
          <a:prstGeom prst="rect">
            <a:avLst/>
          </a:prstGeom>
          <a:noFill/>
        </p:spPr>
        <p:txBody>
          <a:bodyPr wrap="none" rtlCol="0">
            <a:spAutoFit/>
          </a:bodyPr>
          <a:lstStyle/>
          <a:p>
            <a:r>
              <a:rPr lang="en-US" dirty="0" smtClean="0"/>
              <a:t>Choctaw – </a:t>
            </a:r>
            <a:r>
              <a:rPr lang="en-US" dirty="0" err="1" smtClean="0"/>
              <a:t>Tuskahoma</a:t>
            </a:r>
            <a:r>
              <a:rPr lang="en-US" dirty="0" smtClean="0"/>
              <a:t>, Ok </a:t>
            </a:r>
            <a:endParaRPr lang="en-US" dirty="0"/>
          </a:p>
        </p:txBody>
      </p:sp>
      <p:sp>
        <p:nvSpPr>
          <p:cNvPr id="12" name="Rectangle 11"/>
          <p:cNvSpPr/>
          <p:nvPr/>
        </p:nvSpPr>
        <p:spPr>
          <a:xfrm>
            <a:off x="457200" y="6248400"/>
            <a:ext cx="2982227" cy="369332"/>
          </a:xfrm>
          <a:prstGeom prst="rect">
            <a:avLst/>
          </a:prstGeom>
        </p:spPr>
        <p:txBody>
          <a:bodyPr wrap="none">
            <a:spAutoFit/>
          </a:bodyPr>
          <a:lstStyle/>
          <a:p>
            <a:r>
              <a:rPr lang="en-US" b="1" dirty="0" smtClean="0"/>
              <a:t>Seminole – Wewoka no </a:t>
            </a:r>
            <a:r>
              <a:rPr lang="en-US" b="1" dirty="0" err="1" smtClean="0"/>
              <a:t>Photl</a:t>
            </a:r>
            <a:endParaRPr lang="en-US" dirty="0"/>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4247317"/>
          </a:xfrm>
          <a:prstGeom prst="rect">
            <a:avLst/>
          </a:prstGeom>
        </p:spPr>
        <p:txBody>
          <a:bodyPr wrap="square">
            <a:spAutoFit/>
          </a:bodyPr>
          <a:lstStyle/>
          <a:p>
            <a:r>
              <a:rPr lang="en-US" b="1" dirty="0" smtClean="0"/>
              <a:t>CHEROKEE NATION:</a:t>
            </a:r>
          </a:p>
          <a:p>
            <a:r>
              <a:rPr lang="en-US" dirty="0" smtClean="0"/>
              <a:t>	Race and blood quantum are not factors in Cherokee Nation tribal citizenship eligibility. To be considered a citizen in the Cherokee Nation, an individual needs a direct ancestor listed on the Dawes Rolls as a citizen of the Nation, whether as a Cherokee Indian or as one of the Cherokee Freedmen. Over 299,862 people are enrolled in the Cherokee Nation, with 189,228 living within the state of Oklahoma. </a:t>
            </a:r>
          </a:p>
          <a:p>
            <a:r>
              <a:rPr lang="en-US" dirty="0" smtClean="0"/>
              <a:t>The Cherokee Nation controls Cherokee Nation Businesses, a holding company which owns companies in gaming, construction, aerospace and defense, manufacturing, technology, real estate, and healthcare industries. The Nation also operate its own housing authority and issues Tribal vehicle and boat tags. The Cherokee Nation's estimated annual economic impact is $1.06 billion on the state’s economy, $401 million in salaries, and supports 13,527 Cherokee and non-Cherokee jobs. In recent times, the modern Cherokee Nation has experienced an almost unprecedented expansion in economic growth and prosperity for its citizens. The Cherokee Nation has significant business, corporate, real estate, and agricultural interests, helping to produce revenue for economic development and welfare.</a:t>
            </a:r>
            <a:endParaRPr lang="en-US" dirty="0"/>
          </a:p>
        </p:txBody>
      </p:sp>
      <p:sp useBgFill="1">
        <p:nvSpPr>
          <p:cNvPr id="4" name="Rectangle 3"/>
          <p:cNvSpPr/>
          <p:nvPr/>
        </p:nvSpPr>
        <p:spPr>
          <a:xfrm>
            <a:off x="0" y="4419600"/>
            <a:ext cx="9144000" cy="3693319"/>
          </a:xfrm>
          <a:prstGeom prst="rect">
            <a:avLst/>
          </a:prstGeom>
        </p:spPr>
        <p:txBody>
          <a:bodyPr wrap="square">
            <a:spAutoFit/>
          </a:bodyPr>
          <a:lstStyle/>
          <a:p>
            <a:r>
              <a:rPr lang="en-US" dirty="0" smtClean="0"/>
              <a:t>	The </a:t>
            </a:r>
            <a:r>
              <a:rPr lang="en-US" b="1" dirty="0" smtClean="0"/>
              <a:t>United Keetoowah Band of Cherokee Indians in Oklahoma</a:t>
            </a:r>
            <a:r>
              <a:rPr lang="en-US" dirty="0" smtClean="0"/>
              <a:t> is a federally recognized tribe of Cherokee Native Americans headquartered in Tahlequah, Oklahoma. According to the UKB website, its members are mostly descendants of "Old Settlers" or "Western Cherokee,“</a:t>
            </a:r>
          </a:p>
          <a:p>
            <a:r>
              <a:rPr lang="en-US" dirty="0" smtClean="0"/>
              <a:t>	Today the UKB has over 14,300 members, with 13,300 living within the state of Oklahoma. </a:t>
            </a:r>
          </a:p>
          <a:p>
            <a:r>
              <a:rPr lang="en-US" dirty="0" smtClean="0"/>
              <a:t>	The tribe owns and operates Keetoowah Construction in Tahlequah, and the Keetoowah Cherokee Treatment Center in Tulsa, Oklahoma. They have an arts and crafts gallery, showcasing members' work. They run the Keetoowah Cherokee Casino, with over 500 gaming machines, in Tahlequah. The UKB issue their own tribal vehicle tags. Their estimated annual economic impact is $267 million. They host an annual homecoming festival over the first weekend of October.</a:t>
            </a:r>
            <a:endParaRPr lang="en-US" baseline="30000" dirty="0" smtClean="0"/>
          </a:p>
          <a:p>
            <a:endParaRPr lang="en-US" dirty="0"/>
          </a:p>
        </p:txBody>
      </p:sp>
      <p:sp useBgFill="1">
        <p:nvSpPr>
          <p:cNvPr id="3" name="Rectangle 2"/>
          <p:cNvSpPr/>
          <p:nvPr/>
        </p:nvSpPr>
        <p:spPr>
          <a:xfrm>
            <a:off x="0" y="8153400"/>
            <a:ext cx="9144000" cy="3693319"/>
          </a:xfrm>
          <a:prstGeom prst="rect">
            <a:avLst/>
          </a:prstGeom>
        </p:spPr>
        <p:txBody>
          <a:bodyPr wrap="square">
            <a:spAutoFit/>
          </a:bodyPr>
          <a:lstStyle/>
          <a:p>
            <a:r>
              <a:rPr lang="en-US" dirty="0" smtClean="0"/>
              <a:t>	The </a:t>
            </a:r>
            <a:r>
              <a:rPr lang="en-US" b="1" dirty="0" smtClean="0"/>
              <a:t>Eastern Band of Cherokee Indians</a:t>
            </a:r>
            <a:r>
              <a:rPr lang="en-US" dirty="0" smtClean="0"/>
              <a:t> (</a:t>
            </a:r>
            <a:r>
              <a:rPr lang="en-US" b="1" dirty="0" smtClean="0"/>
              <a:t>EBCI</a:t>
            </a:r>
            <a:r>
              <a:rPr lang="en-US" dirty="0" smtClean="0"/>
              <a:t>) is a federally recognized Native American tribe in the United States of America, who are descended from the small group of 800 Cherokee who remained in the Eastern United States after the Indian Removal Act.</a:t>
            </a:r>
          </a:p>
          <a:p>
            <a:r>
              <a:rPr lang="en-US" dirty="0" smtClean="0"/>
              <a:t>	The total land area of these parts is 213.934 km² (82.600 sq mi), with a 2000 census resident population of 8,092 persons.</a:t>
            </a:r>
            <a:endParaRPr lang="en-US" baseline="30000" dirty="0" smtClean="0"/>
          </a:p>
          <a:p>
            <a:r>
              <a:rPr lang="en-US" dirty="0" smtClean="0"/>
              <a:t>	The </a:t>
            </a:r>
            <a:r>
              <a:rPr lang="en-US" dirty="0" err="1" smtClean="0"/>
              <a:t>Qualla</a:t>
            </a:r>
            <a:r>
              <a:rPr lang="en-US" dirty="0" smtClean="0"/>
              <a:t> Boundary is not strictly a reservation, but rather a "land trust" supervised by the United States Bureau of Indian Affairs. The land was a fragment of the extensive original homeland of the Cherokee Nation. The people had to purchase their land to regain it after it was taken over by the US government through treaty cessions.</a:t>
            </a:r>
          </a:p>
          <a:p>
            <a:r>
              <a:rPr lang="en-US" dirty="0" smtClean="0"/>
              <a:t>	Today the tribe earns most of its revenue from a combination of Federal/State funds, tourism, and the Harrah's Cherokee Casino, established in the early 1990s. The casino earned $155 million in yearly profit in 2004, which yielded approximately $6,000 to each tribal member in that same year</a:t>
            </a: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186309"/>
          </a:xfrm>
          <a:prstGeom prst="rect">
            <a:avLst/>
          </a:prstGeom>
        </p:spPr>
        <p:txBody>
          <a:bodyPr wrap="square">
            <a:spAutoFit/>
          </a:bodyPr>
          <a:lstStyle/>
          <a:p>
            <a:r>
              <a:rPr lang="en-US" dirty="0" smtClean="0">
                <a:hlinkClick r:id="rId2"/>
              </a:rPr>
              <a:t>https://en.wikipedia.org/wiki/Choctaw_Nation_of_Oklahoma</a:t>
            </a:r>
            <a:endParaRPr lang="en-US" dirty="0" smtClean="0"/>
          </a:p>
          <a:p>
            <a:r>
              <a:rPr lang="en-US" dirty="0" smtClean="0"/>
              <a:t>	The </a:t>
            </a:r>
            <a:r>
              <a:rPr lang="en-US" b="1" dirty="0" smtClean="0"/>
              <a:t>Choctaw Nation</a:t>
            </a:r>
            <a:r>
              <a:rPr lang="en-US" dirty="0" smtClean="0"/>
              <a:t> officially referred to as the </a:t>
            </a:r>
            <a:r>
              <a:rPr lang="en-US" b="1" dirty="0" smtClean="0"/>
              <a:t>Choctaw Nation of Oklahoma,</a:t>
            </a:r>
            <a:r>
              <a:rPr lang="en-US" dirty="0" smtClean="0"/>
              <a:t> is a Native American territory and a federally recognized tribe with a tribal jurisdictional area comprising twelve tribal districts. The Choctaw Nation maintains a special relationship with both the United States and Oklahoma governments.</a:t>
            </a:r>
          </a:p>
          <a:p>
            <a:r>
              <a:rPr lang="en-US" dirty="0" smtClean="0"/>
              <a:t>	As of 2011, the tribe has 223,279 enrolled members, of which 84,670 live within the state of Oklahoma</a:t>
            </a:r>
            <a:r>
              <a:rPr lang="en-US" baseline="30000" dirty="0" smtClean="0"/>
              <a:t> </a:t>
            </a:r>
            <a:r>
              <a:rPr lang="en-US" dirty="0" smtClean="0"/>
              <a:t>and 41,616 live within the Choctaw Nation's jurisdiction.</a:t>
            </a:r>
            <a:r>
              <a:rPr lang="en-US" baseline="30000" dirty="0" smtClean="0">
                <a:hlinkClick r:id="rId2"/>
              </a:rPr>
              <a:t>[3]</a:t>
            </a:r>
            <a:r>
              <a:rPr lang="en-US" dirty="0" smtClean="0"/>
              <a:t> A total of 233,126 people live within these boundaries. The tribal jurisdictional area is 10,864 square miles (28,140 km</a:t>
            </a:r>
            <a:r>
              <a:rPr lang="en-US" baseline="30000" dirty="0" smtClean="0"/>
              <a:t>2</a:t>
            </a:r>
            <a:r>
              <a:rPr lang="en-US" dirty="0" smtClean="0"/>
              <a:t>). The tribe has jurisdiction over its own members.</a:t>
            </a:r>
          </a:p>
          <a:p>
            <a:r>
              <a:rPr lang="en-US" dirty="0" smtClean="0"/>
              <a:t>	The chief of the Choctaw Nation is Gary </a:t>
            </a:r>
            <a:r>
              <a:rPr lang="en-US" dirty="0" err="1" smtClean="0"/>
              <a:t>Batton</a:t>
            </a:r>
            <a:r>
              <a:rPr lang="en-US" dirty="0" smtClean="0"/>
              <a:t>, who took office on April 29, 2014, after the resignation of Gregory E. Pyle. The Choctaw Nation Headquarters is located in Durant. The Choctaw Capitol Building is in </a:t>
            </a:r>
            <a:r>
              <a:rPr lang="en-US" dirty="0" err="1" smtClean="0"/>
              <a:t>Tuskahoma</a:t>
            </a:r>
            <a:r>
              <a:rPr lang="en-US" dirty="0" smtClean="0"/>
              <a:t>; it is now used as the Choctaw Museum and home to the Judicial Department Court System.</a:t>
            </a:r>
          </a:p>
          <a:p>
            <a:r>
              <a:rPr lang="en-US" dirty="0" smtClean="0"/>
              <a:t>	The Choctaw Nation is one of three federally recognized Choctaw tribes; the others are the Jena Band of Choctaw Indians and Mississippi Band of Choctaw Indians. The latter two bands are descendants of Choctaw who resisted the forced relocation to Indian Territory. The Mississippi Choctaw preserved much of their culture in small communities and reorganized as a tribal government under new laws after the Indian Reorganization Act of 1934.</a:t>
            </a:r>
          </a:p>
          <a:p>
            <a:r>
              <a:rPr lang="en-US" dirty="0" smtClean="0"/>
              <a:t>	Those Choctaw who removed to the Indian Territory, a process that went on into the early 20th century, are federally recognized as the Choctaw Nation of Oklahoma.</a:t>
            </a:r>
            <a:r>
              <a:rPr lang="en-US" baseline="30000" dirty="0" smtClean="0"/>
              <a:t> </a:t>
            </a:r>
            <a:r>
              <a:rPr lang="en-US" dirty="0" smtClean="0"/>
              <a:t>The removals became known as the "Trail of Tears."</a:t>
            </a:r>
          </a:p>
          <a:p>
            <a:endParaRPr lang="en-US" dirty="0"/>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TextBox 16"/>
          <p:cNvSpPr txBox="1"/>
          <p:nvPr/>
        </p:nvSpPr>
        <p:spPr>
          <a:xfrm>
            <a:off x="0" y="0"/>
            <a:ext cx="9144000" cy="584775"/>
          </a:xfrm>
          <a:prstGeom prst="rect">
            <a:avLst/>
          </a:prstGeom>
        </p:spPr>
        <p:txBody>
          <a:bodyPr wrap="square" rtlCol="0">
            <a:spAutoFit/>
          </a:bodyPr>
          <a:lstStyle/>
          <a:p>
            <a:r>
              <a:rPr lang="en-US" sz="3200" b="1" dirty="0" smtClean="0"/>
              <a:t>		     </a:t>
            </a:r>
            <a:r>
              <a:rPr lang="en-US" sz="2200" b="1" dirty="0" smtClean="0"/>
              <a:t>   </a:t>
            </a:r>
            <a:r>
              <a:rPr lang="en-US" sz="3200" b="1" dirty="0" smtClean="0"/>
              <a:t>TODAY: THE FIVE NATIONS</a:t>
            </a:r>
            <a:endParaRPr lang="en-US" sz="3200" b="1" dirty="0"/>
          </a:p>
        </p:txBody>
      </p:sp>
      <p:grpSp>
        <p:nvGrpSpPr>
          <p:cNvPr id="2" name="Group 39"/>
          <p:cNvGrpSpPr/>
          <p:nvPr/>
        </p:nvGrpSpPr>
        <p:grpSpPr>
          <a:xfrm>
            <a:off x="-700803" y="748605"/>
            <a:ext cx="10149603" cy="6391999"/>
            <a:chOff x="-700803" y="748605"/>
            <a:chExt cx="10149603" cy="6391999"/>
          </a:xfrm>
        </p:grpSpPr>
        <p:grpSp>
          <p:nvGrpSpPr>
            <p:cNvPr id="3" name="Group 18"/>
            <p:cNvGrpSpPr/>
            <p:nvPr/>
          </p:nvGrpSpPr>
          <p:grpSpPr>
            <a:xfrm>
              <a:off x="-700803" y="2091117"/>
              <a:ext cx="10149603" cy="5049487"/>
              <a:chOff x="-1005486" y="2091117"/>
              <a:chExt cx="10149603" cy="5049487"/>
            </a:xfrm>
          </p:grpSpPr>
          <p:sp>
            <p:nvSpPr>
              <p:cNvPr id="20" name="Rectangle 19"/>
              <p:cNvSpPr/>
              <p:nvPr/>
            </p:nvSpPr>
            <p:spPr>
              <a:xfrm rot="60000">
                <a:off x="8625404" y="2137746"/>
                <a:ext cx="518713" cy="5002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5"/>
              <p:cNvGrpSpPr>
                <a:grpSpLocks noChangeAspect="1"/>
              </p:cNvGrpSpPr>
              <p:nvPr/>
            </p:nvGrpSpPr>
            <p:grpSpPr>
              <a:xfrm rot="60000">
                <a:off x="-1005486" y="2091117"/>
                <a:ext cx="9810653" cy="4910247"/>
                <a:chOff x="0" y="2281414"/>
                <a:chExt cx="9144000" cy="4576586"/>
              </a:xfrm>
            </p:grpSpPr>
            <p:pic>
              <p:nvPicPr>
                <p:cNvPr id="22" name="Picture 3"/>
                <p:cNvPicPr>
                  <a:picLocks noChangeAspect="1" noChangeArrowheads="1"/>
                </p:cNvPicPr>
                <p:nvPr/>
              </p:nvPicPr>
              <p:blipFill>
                <a:blip r:embed="rId3" cstate="print"/>
                <a:srcRect/>
                <a:stretch>
                  <a:fillRect/>
                </a:stretch>
              </p:blipFill>
              <p:spPr bwMode="auto">
                <a:xfrm>
                  <a:off x="0" y="2281414"/>
                  <a:ext cx="9144000" cy="4500386"/>
                </a:xfrm>
                <a:prstGeom prst="rect">
                  <a:avLst/>
                </a:prstGeom>
                <a:noFill/>
                <a:ln w="9525">
                  <a:noFill/>
                  <a:miter lim="800000"/>
                  <a:headEnd/>
                  <a:tailEnd/>
                </a:ln>
                <a:effectLst/>
              </p:spPr>
            </p:pic>
            <p:sp>
              <p:nvSpPr>
                <p:cNvPr id="23" name="Rectangle 3"/>
                <p:cNvSpPr/>
                <p:nvPr/>
              </p:nvSpPr>
              <p:spPr>
                <a:xfrm>
                  <a:off x="0" y="3276600"/>
                  <a:ext cx="3048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3200"/>
                  <a:ext cx="5943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8" name="5-Point Star 27"/>
            <p:cNvSpPr/>
            <p:nvPr/>
          </p:nvSpPr>
          <p:spPr>
            <a:xfrm>
              <a:off x="7696200" y="2819400"/>
              <a:ext cx="1219200" cy="1371600"/>
            </a:xfrm>
            <a:prstGeom prst="star5">
              <a:avLst/>
            </a:prstGeom>
            <a:solidFill>
              <a:srgbClr val="FF0000"/>
            </a:solidFill>
            <a:ln>
              <a:solidFill>
                <a:schemeClr val="tx1"/>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0"/>
            <p:cNvGrpSpPr/>
            <p:nvPr/>
          </p:nvGrpSpPr>
          <p:grpSpPr>
            <a:xfrm>
              <a:off x="6172200" y="748605"/>
              <a:ext cx="2895600" cy="2375595"/>
              <a:chOff x="6172200" y="748605"/>
              <a:chExt cx="2895600" cy="2375595"/>
            </a:xfrm>
          </p:grpSpPr>
          <p:sp useBgFill="1">
            <p:nvSpPr>
              <p:cNvPr id="29" name="TextBox 28"/>
              <p:cNvSpPr txBox="1"/>
              <p:nvPr/>
            </p:nvSpPr>
            <p:spPr>
              <a:xfrm>
                <a:off x="6172200" y="748605"/>
                <a:ext cx="2895600" cy="1384995"/>
              </a:xfrm>
              <a:prstGeom prst="rect">
                <a:avLst/>
              </a:prstGeom>
              <a:ln w="25400">
                <a:solidFill>
                  <a:schemeClr val="tx1"/>
                </a:solidFill>
              </a:ln>
            </p:spPr>
            <p:txBody>
              <a:bodyPr wrap="square" rtlCol="0">
                <a:spAutoFit/>
              </a:bodyPr>
              <a:lstStyle/>
              <a:p>
                <a:pPr algn="ctr"/>
                <a:r>
                  <a:rPr lang="en-US" sz="2800" b="1" u="sng" dirty="0" smtClean="0"/>
                  <a:t>Cherokee Nation</a:t>
                </a:r>
              </a:p>
              <a:p>
                <a:pPr algn="ctr"/>
                <a:r>
                  <a:rPr lang="en-US" sz="2800" dirty="0" smtClean="0"/>
                  <a:t>300,000 enrolled</a:t>
                </a:r>
              </a:p>
              <a:p>
                <a:pPr algn="ctr"/>
                <a:r>
                  <a:rPr lang="en-US" sz="2800" dirty="0" smtClean="0"/>
                  <a:t>290,000 in OK</a:t>
                </a:r>
              </a:p>
            </p:txBody>
          </p:sp>
          <p:cxnSp>
            <p:nvCxnSpPr>
              <p:cNvPr id="31" name="Straight Arrow Connector 30"/>
              <p:cNvCxnSpPr/>
              <p:nvPr/>
            </p:nvCxnSpPr>
            <p:spPr>
              <a:xfrm rot="5400000">
                <a:off x="7811294" y="2628900"/>
                <a:ext cx="989806" cy="794"/>
              </a:xfrm>
              <a:prstGeom prst="straightConnector1">
                <a:avLst/>
              </a:prstGeom>
              <a:ln w="50800">
                <a:solidFill>
                  <a:srgbClr val="FFFF00"/>
                </a:solidFill>
                <a:tailEnd type="arrow"/>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6" name="Group 41"/>
            <p:cNvGrpSpPr/>
            <p:nvPr/>
          </p:nvGrpSpPr>
          <p:grpSpPr>
            <a:xfrm>
              <a:off x="2286000" y="1062902"/>
              <a:ext cx="5334001" cy="2280401"/>
              <a:chOff x="2590800" y="1129605"/>
              <a:chExt cx="5334001" cy="2280401"/>
            </a:xfrm>
          </p:grpSpPr>
          <p:sp useBgFill="1">
            <p:nvSpPr>
              <p:cNvPr id="38" name="TextBox 37"/>
              <p:cNvSpPr txBox="1"/>
              <p:nvPr/>
            </p:nvSpPr>
            <p:spPr>
              <a:xfrm>
                <a:off x="2590800" y="1129605"/>
                <a:ext cx="3657600" cy="1384995"/>
              </a:xfrm>
              <a:prstGeom prst="rect">
                <a:avLst/>
              </a:prstGeom>
              <a:ln w="25400">
                <a:solidFill>
                  <a:schemeClr val="tx1"/>
                </a:solidFill>
              </a:ln>
            </p:spPr>
            <p:txBody>
              <a:bodyPr wrap="square" rtlCol="0">
                <a:spAutoFit/>
              </a:bodyPr>
              <a:lstStyle/>
              <a:p>
                <a:pPr algn="ctr"/>
                <a:r>
                  <a:rPr lang="en-US" sz="2800" b="1" u="sng" dirty="0" smtClean="0"/>
                  <a:t>Keetoowah Cherokee</a:t>
                </a:r>
              </a:p>
              <a:p>
                <a:pPr algn="ctr"/>
                <a:r>
                  <a:rPr lang="en-US" sz="2800" dirty="0" smtClean="0"/>
                  <a:t>14,300 enrolled</a:t>
                </a:r>
              </a:p>
              <a:p>
                <a:pPr algn="ctr"/>
                <a:r>
                  <a:rPr lang="en-US" sz="2800" dirty="0" smtClean="0"/>
                  <a:t>13,300 in OK</a:t>
                </a:r>
              </a:p>
            </p:txBody>
          </p:sp>
          <p:cxnSp>
            <p:nvCxnSpPr>
              <p:cNvPr id="39" name="Straight Arrow Connector 38"/>
              <p:cNvCxnSpPr/>
              <p:nvPr/>
            </p:nvCxnSpPr>
            <p:spPr>
              <a:xfrm>
                <a:off x="6248400" y="2428903"/>
                <a:ext cx="1676401" cy="981103"/>
              </a:xfrm>
              <a:prstGeom prst="straightConnector1">
                <a:avLst/>
              </a:prstGeom>
              <a:ln w="50800">
                <a:solidFill>
                  <a:srgbClr val="FFFF00"/>
                </a:solidFill>
                <a:tailEnd type="arrow"/>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46" name="5-Point Star 45"/>
            <p:cNvSpPr/>
            <p:nvPr/>
          </p:nvSpPr>
          <p:spPr>
            <a:xfrm>
              <a:off x="6934200" y="3657600"/>
              <a:ext cx="762000" cy="685800"/>
            </a:xfrm>
            <a:prstGeom prst="star5">
              <a:avLst/>
            </a:prstGeom>
            <a:solidFill>
              <a:srgbClr val="FF0000"/>
            </a:solidFill>
            <a:ln>
              <a:solidFill>
                <a:schemeClr val="tx1"/>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46"/>
            <p:cNvGrpSpPr/>
            <p:nvPr/>
          </p:nvGrpSpPr>
          <p:grpSpPr>
            <a:xfrm>
              <a:off x="3200400" y="2590800"/>
              <a:ext cx="3962401" cy="1452046"/>
              <a:chOff x="5791200" y="1358205"/>
              <a:chExt cx="3962401" cy="1452046"/>
            </a:xfrm>
          </p:grpSpPr>
          <p:cxnSp>
            <p:nvCxnSpPr>
              <p:cNvPr id="49" name="Straight Arrow Connector 48"/>
              <p:cNvCxnSpPr/>
              <p:nvPr/>
            </p:nvCxnSpPr>
            <p:spPr>
              <a:xfrm>
                <a:off x="8001000" y="1739205"/>
                <a:ext cx="1752601" cy="1071046"/>
              </a:xfrm>
              <a:prstGeom prst="straightConnector1">
                <a:avLst/>
              </a:prstGeom>
              <a:ln w="50800">
                <a:solidFill>
                  <a:srgbClr val="FFFF00"/>
                </a:solidFill>
                <a:tailEnd type="arrow"/>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useBgFill="1">
            <p:nvSpPr>
              <p:cNvPr id="48" name="TextBox 47"/>
              <p:cNvSpPr txBox="1"/>
              <p:nvPr/>
            </p:nvSpPr>
            <p:spPr>
              <a:xfrm>
                <a:off x="5791200" y="1358205"/>
                <a:ext cx="2514600" cy="954107"/>
              </a:xfrm>
              <a:prstGeom prst="rect">
                <a:avLst/>
              </a:prstGeom>
              <a:ln w="25400">
                <a:solidFill>
                  <a:schemeClr val="tx1"/>
                </a:solidFill>
              </a:ln>
            </p:spPr>
            <p:txBody>
              <a:bodyPr wrap="square" rtlCol="0">
                <a:spAutoFit/>
              </a:bodyPr>
              <a:lstStyle/>
              <a:p>
                <a:pPr algn="ctr"/>
                <a:r>
                  <a:rPr lang="en-US" sz="2800" b="1" u="sng" dirty="0" smtClean="0"/>
                  <a:t>Creek Nation</a:t>
                </a:r>
              </a:p>
              <a:p>
                <a:pPr algn="ctr"/>
                <a:r>
                  <a:rPr lang="en-US" sz="2800" dirty="0" smtClean="0"/>
                  <a:t>81,000</a:t>
                </a:r>
              </a:p>
            </p:txBody>
          </p:sp>
        </p:grpSp>
        <p:grpSp>
          <p:nvGrpSpPr>
            <p:cNvPr id="8" name="Group 49"/>
            <p:cNvGrpSpPr/>
            <p:nvPr/>
          </p:nvGrpSpPr>
          <p:grpSpPr>
            <a:xfrm>
              <a:off x="0" y="5244405"/>
              <a:ext cx="6705600" cy="1384995"/>
              <a:chOff x="6477000" y="811410"/>
              <a:chExt cx="6705600" cy="1384995"/>
            </a:xfrm>
          </p:grpSpPr>
          <p:cxnSp>
            <p:nvCxnSpPr>
              <p:cNvPr id="52" name="Straight Arrow Connector 51"/>
              <p:cNvCxnSpPr/>
              <p:nvPr/>
            </p:nvCxnSpPr>
            <p:spPr>
              <a:xfrm>
                <a:off x="9296400" y="1663005"/>
                <a:ext cx="3886200" cy="1588"/>
              </a:xfrm>
              <a:prstGeom prst="straightConnector1">
                <a:avLst/>
              </a:prstGeom>
              <a:ln w="50800">
                <a:solidFill>
                  <a:srgbClr val="FFFF00"/>
                </a:solidFill>
                <a:tailEnd type="arrow"/>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useBgFill="1">
            <p:nvSpPr>
              <p:cNvPr id="51" name="TextBox 50"/>
              <p:cNvSpPr txBox="1"/>
              <p:nvPr/>
            </p:nvSpPr>
            <p:spPr>
              <a:xfrm>
                <a:off x="6477000" y="811410"/>
                <a:ext cx="2895600" cy="1384995"/>
              </a:xfrm>
              <a:prstGeom prst="rect">
                <a:avLst/>
              </a:prstGeom>
              <a:ln w="25400">
                <a:solidFill>
                  <a:schemeClr val="tx1"/>
                </a:solidFill>
              </a:ln>
            </p:spPr>
            <p:txBody>
              <a:bodyPr wrap="square" rtlCol="0">
                <a:spAutoFit/>
              </a:bodyPr>
              <a:lstStyle/>
              <a:p>
                <a:pPr algn="ctr"/>
                <a:r>
                  <a:rPr lang="en-US" sz="2800" b="1" u="sng" dirty="0" smtClean="0"/>
                  <a:t>Choctaw Nation</a:t>
                </a:r>
              </a:p>
              <a:p>
                <a:pPr algn="ctr"/>
                <a:r>
                  <a:rPr lang="en-US" sz="2800" dirty="0" smtClean="0"/>
                  <a:t>224,000 enrolled</a:t>
                </a:r>
              </a:p>
              <a:p>
                <a:pPr algn="ctr"/>
                <a:r>
                  <a:rPr lang="en-US" sz="2800" dirty="0" smtClean="0"/>
                  <a:t>85,000 in OK</a:t>
                </a:r>
              </a:p>
            </p:txBody>
          </p:sp>
        </p:grpSp>
        <p:sp>
          <p:nvSpPr>
            <p:cNvPr id="53" name="5-Point Star 52"/>
            <p:cNvSpPr/>
            <p:nvPr/>
          </p:nvSpPr>
          <p:spPr>
            <a:xfrm>
              <a:off x="6629400" y="5638800"/>
              <a:ext cx="990600" cy="1066800"/>
            </a:xfrm>
            <a:prstGeom prst="star5">
              <a:avLst/>
            </a:prstGeom>
            <a:solidFill>
              <a:srgbClr val="FF0000"/>
            </a:solidFill>
            <a:ln>
              <a:solidFill>
                <a:schemeClr val="tx1"/>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5-Point Star 58"/>
            <p:cNvSpPr/>
            <p:nvPr/>
          </p:nvSpPr>
          <p:spPr>
            <a:xfrm>
              <a:off x="6248400" y="4953000"/>
              <a:ext cx="609600" cy="609600"/>
            </a:xfrm>
            <a:prstGeom prst="star5">
              <a:avLst/>
            </a:prstGeom>
            <a:solidFill>
              <a:srgbClr val="FF0000"/>
            </a:solidFill>
            <a:ln>
              <a:solidFill>
                <a:schemeClr val="tx1"/>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59"/>
            <p:cNvGrpSpPr/>
            <p:nvPr/>
          </p:nvGrpSpPr>
          <p:grpSpPr>
            <a:xfrm>
              <a:off x="381000" y="4191000"/>
              <a:ext cx="5867401" cy="994846"/>
              <a:chOff x="5562600" y="2044005"/>
              <a:chExt cx="5867401" cy="994846"/>
            </a:xfrm>
          </p:grpSpPr>
          <p:cxnSp>
            <p:nvCxnSpPr>
              <p:cNvPr id="62" name="Straight Arrow Connector 61"/>
              <p:cNvCxnSpPr>
                <a:stCxn id="61" idx="3"/>
                <a:endCxn id="59" idx="1"/>
              </p:cNvCxnSpPr>
              <p:nvPr/>
            </p:nvCxnSpPr>
            <p:spPr>
              <a:xfrm>
                <a:off x="8382000" y="2521059"/>
                <a:ext cx="3048001" cy="517792"/>
              </a:xfrm>
              <a:prstGeom prst="straightConnector1">
                <a:avLst/>
              </a:prstGeom>
              <a:ln w="50800">
                <a:solidFill>
                  <a:srgbClr val="FFFF00"/>
                </a:solidFill>
                <a:tailEnd type="arrow"/>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useBgFill="1">
            <p:nvSpPr>
              <p:cNvPr id="61" name="TextBox 60"/>
              <p:cNvSpPr txBox="1"/>
              <p:nvPr/>
            </p:nvSpPr>
            <p:spPr>
              <a:xfrm>
                <a:off x="5562600" y="2044005"/>
                <a:ext cx="2819400" cy="954107"/>
              </a:xfrm>
              <a:prstGeom prst="rect">
                <a:avLst/>
              </a:prstGeom>
              <a:ln w="25400">
                <a:solidFill>
                  <a:schemeClr val="tx1"/>
                </a:solidFill>
              </a:ln>
            </p:spPr>
            <p:txBody>
              <a:bodyPr wrap="square" rtlCol="0">
                <a:spAutoFit/>
              </a:bodyPr>
              <a:lstStyle/>
              <a:p>
                <a:pPr algn="ctr"/>
                <a:r>
                  <a:rPr lang="en-US" sz="2800" b="1" u="sng" dirty="0" smtClean="0"/>
                  <a:t>Chickasaw Nation</a:t>
                </a:r>
              </a:p>
              <a:p>
                <a:pPr algn="ctr"/>
                <a:r>
                  <a:rPr lang="en-US" sz="2800" dirty="0" smtClean="0"/>
                  <a:t>49,000</a:t>
                </a:r>
              </a:p>
            </p:txBody>
          </p:sp>
        </p:grpSp>
        <p:grpSp>
          <p:nvGrpSpPr>
            <p:cNvPr id="10" name="Group 67"/>
            <p:cNvGrpSpPr/>
            <p:nvPr/>
          </p:nvGrpSpPr>
          <p:grpSpPr>
            <a:xfrm>
              <a:off x="76200" y="3124200"/>
              <a:ext cx="6248400" cy="1470034"/>
              <a:chOff x="5181600" y="2044005"/>
              <a:chExt cx="6248400" cy="1470034"/>
            </a:xfrm>
          </p:grpSpPr>
          <p:cxnSp>
            <p:nvCxnSpPr>
              <p:cNvPr id="70" name="Straight Arrow Connector 69"/>
              <p:cNvCxnSpPr>
                <a:stCxn id="69" idx="3"/>
                <a:endCxn id="72" idx="1"/>
              </p:cNvCxnSpPr>
              <p:nvPr/>
            </p:nvCxnSpPr>
            <p:spPr>
              <a:xfrm>
                <a:off x="8153400" y="2521059"/>
                <a:ext cx="3276600" cy="992980"/>
              </a:xfrm>
              <a:prstGeom prst="straightConnector1">
                <a:avLst/>
              </a:prstGeom>
              <a:ln w="50800">
                <a:solidFill>
                  <a:srgbClr val="FFFF00"/>
                </a:solidFill>
                <a:tailEnd type="arrow"/>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useBgFill="1">
            <p:nvSpPr>
              <p:cNvPr id="69" name="TextBox 68"/>
              <p:cNvSpPr txBox="1"/>
              <p:nvPr/>
            </p:nvSpPr>
            <p:spPr>
              <a:xfrm>
                <a:off x="5181600" y="2044005"/>
                <a:ext cx="2971800" cy="954107"/>
              </a:xfrm>
              <a:prstGeom prst="rect">
                <a:avLst/>
              </a:prstGeom>
              <a:ln w="25400">
                <a:solidFill>
                  <a:schemeClr val="tx1"/>
                </a:solidFill>
              </a:ln>
            </p:spPr>
            <p:txBody>
              <a:bodyPr wrap="square" rtlCol="0">
                <a:spAutoFit/>
              </a:bodyPr>
              <a:lstStyle/>
              <a:p>
                <a:pPr algn="ctr"/>
                <a:r>
                  <a:rPr lang="en-US" sz="2800" b="1" u="sng" dirty="0" smtClean="0"/>
                  <a:t>Seminole Nation</a:t>
                </a:r>
              </a:p>
              <a:p>
                <a:pPr algn="ctr"/>
                <a:r>
                  <a:rPr lang="en-US" sz="2800" dirty="0" smtClean="0"/>
                  <a:t>17,000</a:t>
                </a:r>
              </a:p>
            </p:txBody>
          </p:sp>
        </p:grpSp>
        <p:sp>
          <p:nvSpPr>
            <p:cNvPr id="72" name="5-Point Star 71"/>
            <p:cNvSpPr/>
            <p:nvPr/>
          </p:nvSpPr>
          <p:spPr>
            <a:xfrm>
              <a:off x="6324600" y="4419600"/>
              <a:ext cx="381000" cy="457200"/>
            </a:xfrm>
            <a:prstGeom prst="star5">
              <a:avLst/>
            </a:prstGeom>
            <a:solidFill>
              <a:srgbClr val="FF0000"/>
            </a:solidFill>
            <a:ln>
              <a:solidFill>
                <a:schemeClr val="tx1"/>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87"/>
            <p:cNvGrpSpPr/>
            <p:nvPr/>
          </p:nvGrpSpPr>
          <p:grpSpPr>
            <a:xfrm>
              <a:off x="3886200" y="1447800"/>
              <a:ext cx="2133600" cy="646331"/>
              <a:chOff x="3886200" y="1487269"/>
              <a:chExt cx="2133600" cy="646331"/>
            </a:xfrm>
          </p:grpSpPr>
          <p:sp>
            <p:nvSpPr>
              <p:cNvPr id="86" name="Oval 85"/>
              <p:cNvSpPr/>
              <p:nvPr/>
            </p:nvSpPr>
            <p:spPr>
              <a:xfrm>
                <a:off x="3886200" y="1524000"/>
                <a:ext cx="2133600" cy="533400"/>
              </a:xfrm>
              <a:prstGeom prst="ellipse">
                <a:avLst/>
              </a:prstGeom>
              <a:noFill/>
              <a:ln w="508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p:cNvSpPr txBox="1"/>
              <p:nvPr/>
            </p:nvSpPr>
            <p:spPr>
              <a:xfrm>
                <a:off x="5240934" y="1487269"/>
                <a:ext cx="397866" cy="646331"/>
              </a:xfrm>
              <a:prstGeom prst="rect">
                <a:avLst/>
              </a:prstGeom>
              <a:noFill/>
            </p:spPr>
            <p:txBody>
              <a:bodyPr wrap="none" rtlCol="0">
                <a:spAutoFit/>
              </a:bodyPr>
              <a:lstStyle/>
              <a:p>
                <a:r>
                  <a:rPr lang="en-US" sz="3600" dirty="0" smtClean="0">
                    <a:solidFill>
                      <a:srgbClr val="FF0000"/>
                    </a:solidFill>
                    <a:effectLst>
                      <a:outerShdw dist="50800" dir="5400000" algn="ctr" rotWithShape="0">
                        <a:schemeClr val="tx1"/>
                      </a:outerShdw>
                    </a:effectLst>
                  </a:rPr>
                  <a:t>?</a:t>
                </a:r>
                <a:endParaRPr lang="en-US" sz="3600" dirty="0">
                  <a:solidFill>
                    <a:srgbClr val="FF0000"/>
                  </a:solidFill>
                  <a:effectLst>
                    <a:outerShdw dist="50800" dir="5400000" algn="ctr" rotWithShape="0">
                      <a:schemeClr val="tx1"/>
                    </a:outerShdw>
                  </a:effectLst>
                </a:endParaRPr>
              </a:p>
            </p:txBody>
          </p:sp>
        </p:grpSp>
        <p:sp>
          <p:nvSpPr>
            <p:cNvPr id="90" name="Oval 89"/>
            <p:cNvSpPr/>
            <p:nvPr/>
          </p:nvSpPr>
          <p:spPr>
            <a:xfrm>
              <a:off x="7086600" y="1179731"/>
              <a:ext cx="2133600" cy="533400"/>
            </a:xfrm>
            <a:prstGeom prst="ellipse">
              <a:avLst/>
            </a:prstGeom>
            <a:noFill/>
            <a:ln w="508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91"/>
            <p:cNvGrpSpPr/>
            <p:nvPr/>
          </p:nvGrpSpPr>
          <p:grpSpPr>
            <a:xfrm>
              <a:off x="1219200" y="5602069"/>
              <a:ext cx="2133600" cy="646331"/>
              <a:chOff x="3886200" y="1487269"/>
              <a:chExt cx="2133600" cy="646331"/>
            </a:xfrm>
          </p:grpSpPr>
          <p:sp>
            <p:nvSpPr>
              <p:cNvPr id="93" name="Oval 92"/>
              <p:cNvSpPr/>
              <p:nvPr/>
            </p:nvSpPr>
            <p:spPr>
              <a:xfrm>
                <a:off x="3886200" y="1524000"/>
                <a:ext cx="2133600" cy="533400"/>
              </a:xfrm>
              <a:prstGeom prst="ellipse">
                <a:avLst/>
              </a:prstGeom>
              <a:noFill/>
              <a:ln w="508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93"/>
              <p:cNvSpPr txBox="1"/>
              <p:nvPr/>
            </p:nvSpPr>
            <p:spPr>
              <a:xfrm>
                <a:off x="5317134" y="1487269"/>
                <a:ext cx="397866" cy="646331"/>
              </a:xfrm>
              <a:prstGeom prst="rect">
                <a:avLst/>
              </a:prstGeom>
              <a:noFill/>
            </p:spPr>
            <p:txBody>
              <a:bodyPr wrap="none" rtlCol="0">
                <a:spAutoFit/>
              </a:bodyPr>
              <a:lstStyle/>
              <a:p>
                <a:r>
                  <a:rPr lang="en-US" sz="3600" dirty="0" smtClean="0">
                    <a:solidFill>
                      <a:srgbClr val="FF0000"/>
                    </a:solidFill>
                    <a:effectLst>
                      <a:outerShdw dist="50800" dir="5400000" algn="ctr" rotWithShape="0">
                        <a:schemeClr val="tx1"/>
                      </a:outerShdw>
                    </a:effectLst>
                  </a:rPr>
                  <a:t>?</a:t>
                </a:r>
                <a:endParaRPr lang="en-US" sz="3600" dirty="0">
                  <a:solidFill>
                    <a:srgbClr val="FF0000"/>
                  </a:solidFill>
                  <a:effectLst>
                    <a:outerShdw dist="50800" dir="5400000" algn="ctr" rotWithShape="0">
                      <a:schemeClr val="tx1"/>
                    </a:outerShdw>
                  </a:effectLst>
                </a:endParaRPr>
              </a:p>
            </p:txBody>
          </p:sp>
        </p:grpSp>
      </p:grpSp>
      <p:sp useBgFill="1">
        <p:nvSpPr>
          <p:cNvPr id="41" name="TextBox 40"/>
          <p:cNvSpPr txBox="1"/>
          <p:nvPr/>
        </p:nvSpPr>
        <p:spPr>
          <a:xfrm>
            <a:off x="0" y="609600"/>
            <a:ext cx="9144000" cy="553998"/>
          </a:xfrm>
          <a:prstGeom prst="rect">
            <a:avLst/>
          </a:prstGeom>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The Dawes Rolls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53"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 calcmode="lin" valueType="num">
                                      <p:cBhvr>
                                        <p:cTn id="10" dur="1000" fill="hold"/>
                                        <p:tgtEl>
                                          <p:spTgt spid="41"/>
                                        </p:tgtEl>
                                        <p:attrNameLst>
                                          <p:attrName>ppt_w</p:attrName>
                                        </p:attrNameLst>
                                      </p:cBhvr>
                                      <p:tavLst>
                                        <p:tav tm="0">
                                          <p:val>
                                            <p:fltVal val="0"/>
                                          </p:val>
                                        </p:tav>
                                        <p:tav tm="100000">
                                          <p:val>
                                            <p:strVal val="#ppt_w"/>
                                          </p:val>
                                        </p:tav>
                                      </p:tavLst>
                                    </p:anim>
                                    <p:anim calcmode="lin" valueType="num">
                                      <p:cBhvr>
                                        <p:cTn id="11" dur="1000" fill="hold"/>
                                        <p:tgtEl>
                                          <p:spTgt spid="41"/>
                                        </p:tgtEl>
                                        <p:attrNameLst>
                                          <p:attrName>ppt_h</p:attrName>
                                        </p:attrNameLst>
                                      </p:cBhvr>
                                      <p:tavLst>
                                        <p:tav tm="0">
                                          <p:val>
                                            <p:fltVal val="0"/>
                                          </p:val>
                                        </p:tav>
                                        <p:tav tm="100000">
                                          <p:val>
                                            <p:strVal val="#ppt_h"/>
                                          </p:val>
                                        </p:tav>
                                      </p:tavLst>
                                    </p:anim>
                                    <p:animEffect transition="in" filter="fade">
                                      <p:cBhvr>
                                        <p:cTn id="12"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TextBox 1"/>
          <p:cNvSpPr txBox="1"/>
          <p:nvPr/>
        </p:nvSpPr>
        <p:spPr>
          <a:xfrm>
            <a:off x="0" y="0"/>
            <a:ext cx="9144000" cy="584775"/>
          </a:xfrm>
          <a:prstGeom prst="rect">
            <a:avLst/>
          </a:prstGeom>
        </p:spPr>
        <p:txBody>
          <a:bodyPr wrap="square" rtlCol="0">
            <a:spAutoFit/>
          </a:bodyPr>
          <a:lstStyle/>
          <a:p>
            <a:r>
              <a:rPr lang="en-US" sz="3200" b="1" dirty="0" smtClean="0"/>
              <a:t>		     </a:t>
            </a:r>
            <a:r>
              <a:rPr lang="en-US" sz="2200" b="1" dirty="0" smtClean="0"/>
              <a:t>   </a:t>
            </a:r>
            <a:r>
              <a:rPr lang="en-US" sz="3200" b="1" dirty="0" smtClean="0"/>
              <a:t>TODAY: THE FIVE NATIONS</a:t>
            </a:r>
            <a:endParaRPr lang="en-US" sz="3200" b="1" dirty="0"/>
          </a:p>
        </p:txBody>
      </p:sp>
      <p:sp useBgFill="1">
        <p:nvSpPr>
          <p:cNvPr id="3" name="TextBox 2"/>
          <p:cNvSpPr txBox="1"/>
          <p:nvPr/>
        </p:nvSpPr>
        <p:spPr>
          <a:xfrm>
            <a:off x="0" y="609600"/>
            <a:ext cx="9144000" cy="553998"/>
          </a:xfrm>
          <a:prstGeom prst="rect">
            <a:avLst/>
          </a:prstGeom>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The Dawes Rolls</a:t>
            </a:r>
          </a:p>
        </p:txBody>
      </p:sp>
      <p:sp useBgFill="1">
        <p:nvSpPr>
          <p:cNvPr id="4" name="TextBox 3"/>
          <p:cNvSpPr txBox="1"/>
          <p:nvPr/>
        </p:nvSpPr>
        <p:spPr>
          <a:xfrm>
            <a:off x="0" y="1219200"/>
            <a:ext cx="9144000" cy="553998"/>
          </a:xfrm>
          <a:prstGeom prst="rect">
            <a:avLst/>
          </a:prstGeom>
        </p:spPr>
        <p:txBody>
          <a:bodyPr wrap="square" rtlCol="0">
            <a:spAutoFit/>
          </a:bodyPr>
          <a:lstStyle/>
          <a:p>
            <a:r>
              <a:rPr lang="en-US" sz="3000" b="1" dirty="0" smtClean="0"/>
              <a:t> U.S. government list of authorized members of 5 Tribes</a:t>
            </a:r>
          </a:p>
        </p:txBody>
      </p:sp>
      <p:cxnSp>
        <p:nvCxnSpPr>
          <p:cNvPr id="6" name="Straight Connector 5"/>
          <p:cNvCxnSpPr/>
          <p:nvPr/>
        </p:nvCxnSpPr>
        <p:spPr>
          <a:xfrm>
            <a:off x="3886200" y="1676400"/>
            <a:ext cx="3276600" cy="1588"/>
          </a:xfrm>
          <a:prstGeom prst="line">
            <a:avLst/>
          </a:pr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useBgFill="1">
        <p:nvSpPr>
          <p:cNvPr id="7" name="TextBox 6"/>
          <p:cNvSpPr txBox="1"/>
          <p:nvPr/>
        </p:nvSpPr>
        <p:spPr>
          <a:xfrm>
            <a:off x="0" y="1752600"/>
            <a:ext cx="9144000" cy="553998"/>
          </a:xfrm>
          <a:prstGeom prst="rect">
            <a:avLst/>
          </a:prstGeom>
        </p:spPr>
        <p:txBody>
          <a:bodyPr wrap="square" rtlCol="0">
            <a:spAutoFit/>
          </a:bodyPr>
          <a:lstStyle/>
          <a:p>
            <a:r>
              <a:rPr lang="en-US" sz="3000" dirty="0" smtClean="0"/>
              <a:t>  - to receive land allotment required by 1898 Curtis Act</a:t>
            </a:r>
          </a:p>
        </p:txBody>
      </p:sp>
      <p:sp useBgFill="1">
        <p:nvSpPr>
          <p:cNvPr id="9" name="TextBox 8"/>
          <p:cNvSpPr txBox="1"/>
          <p:nvPr/>
        </p:nvSpPr>
        <p:spPr>
          <a:xfrm>
            <a:off x="0" y="2286000"/>
            <a:ext cx="9144000" cy="553998"/>
          </a:xfrm>
          <a:prstGeom prst="rect">
            <a:avLst/>
          </a:prstGeom>
        </p:spPr>
        <p:txBody>
          <a:bodyPr wrap="square" rtlCol="0">
            <a:spAutoFit/>
          </a:bodyPr>
          <a:lstStyle/>
          <a:p>
            <a:r>
              <a:rPr lang="en-US" sz="3000" dirty="0" smtClean="0"/>
              <a:t>  - to share in monies from sale of surplus lands</a:t>
            </a:r>
          </a:p>
        </p:txBody>
      </p:sp>
      <p:sp useBgFill="1">
        <p:nvSpPr>
          <p:cNvPr id="10" name="TextBox 9"/>
          <p:cNvSpPr txBox="1"/>
          <p:nvPr/>
        </p:nvSpPr>
        <p:spPr>
          <a:xfrm>
            <a:off x="0" y="2819400"/>
            <a:ext cx="9144000" cy="553998"/>
          </a:xfrm>
          <a:prstGeom prst="rect">
            <a:avLst/>
          </a:prstGeom>
        </p:spPr>
        <p:txBody>
          <a:bodyPr wrap="square" rtlCol="0">
            <a:spAutoFit/>
          </a:bodyPr>
          <a:lstStyle/>
          <a:p>
            <a:r>
              <a:rPr lang="en-US" sz="3000" b="1" dirty="0" smtClean="0"/>
              <a:t> Categories on the Dawes Rolls</a:t>
            </a:r>
          </a:p>
        </p:txBody>
      </p:sp>
      <p:sp useBgFill="1">
        <p:nvSpPr>
          <p:cNvPr id="11" name="TextBox 10"/>
          <p:cNvSpPr txBox="1"/>
          <p:nvPr/>
        </p:nvSpPr>
        <p:spPr>
          <a:xfrm>
            <a:off x="0" y="3352800"/>
            <a:ext cx="9144000" cy="1477328"/>
          </a:xfrm>
          <a:prstGeom prst="rect">
            <a:avLst/>
          </a:prstGeom>
        </p:spPr>
        <p:txBody>
          <a:bodyPr wrap="square" rtlCol="0">
            <a:spAutoFit/>
          </a:bodyPr>
          <a:lstStyle/>
          <a:p>
            <a:r>
              <a:rPr lang="en-US" sz="3000" dirty="0" smtClean="0"/>
              <a:t>  - citizen by blood</a:t>
            </a:r>
          </a:p>
          <a:p>
            <a:r>
              <a:rPr lang="en-US" sz="3000" dirty="0" smtClean="0"/>
              <a:t>  - citizen by marriage</a:t>
            </a:r>
          </a:p>
          <a:p>
            <a:r>
              <a:rPr lang="en-US" sz="3000" dirty="0" smtClean="0"/>
              <a:t>  - freedman – former slave of tribes, or adopted by Cher.</a:t>
            </a:r>
          </a:p>
        </p:txBody>
      </p:sp>
      <p:sp useBgFill="1">
        <p:nvSpPr>
          <p:cNvPr id="13" name="TextBox 12"/>
          <p:cNvSpPr txBox="1"/>
          <p:nvPr/>
        </p:nvSpPr>
        <p:spPr>
          <a:xfrm>
            <a:off x="0" y="4800600"/>
            <a:ext cx="9144000" cy="553998"/>
          </a:xfrm>
          <a:prstGeom prst="rect">
            <a:avLst/>
          </a:prstGeom>
        </p:spPr>
        <p:txBody>
          <a:bodyPr wrap="square" rtlCol="0">
            <a:spAutoFit/>
          </a:bodyPr>
          <a:lstStyle/>
          <a:p>
            <a:r>
              <a:rPr lang="en-US" sz="3000" b="1" dirty="0" smtClean="0"/>
              <a:t> Rolls are used today:</a:t>
            </a:r>
          </a:p>
        </p:txBody>
      </p:sp>
      <p:sp useBgFill="1">
        <p:nvSpPr>
          <p:cNvPr id="14" name="TextBox 13"/>
          <p:cNvSpPr txBox="1"/>
          <p:nvPr/>
        </p:nvSpPr>
        <p:spPr>
          <a:xfrm>
            <a:off x="0" y="5334000"/>
            <a:ext cx="9144000" cy="1477328"/>
          </a:xfrm>
          <a:prstGeom prst="rect">
            <a:avLst/>
          </a:prstGeom>
        </p:spPr>
        <p:txBody>
          <a:bodyPr wrap="square" rtlCol="0">
            <a:spAutoFit/>
          </a:bodyPr>
          <a:lstStyle/>
          <a:p>
            <a:r>
              <a:rPr lang="en-US" sz="3000" dirty="0" smtClean="0"/>
              <a:t>  - determine direct descent for applications to Tribes</a:t>
            </a:r>
          </a:p>
          <a:p>
            <a:r>
              <a:rPr lang="en-US" sz="3000" dirty="0" smtClean="0"/>
              <a:t>  - determine ‘blood quantum’ for applications and</a:t>
            </a:r>
          </a:p>
          <a:p>
            <a:r>
              <a:rPr lang="en-US" sz="3000" dirty="0" smtClean="0"/>
              <a:t>     U.S.  government </a:t>
            </a:r>
            <a:r>
              <a:rPr lang="en-US" sz="3000" i="1" dirty="0" smtClean="0"/>
              <a:t>Certificate of Indian Blood </a:t>
            </a:r>
          </a:p>
        </p:txBody>
      </p:sp>
      <p:sp>
        <p:nvSpPr>
          <p:cNvPr id="15" name="TextBox 14"/>
          <p:cNvSpPr txBox="1"/>
          <p:nvPr/>
        </p:nvSpPr>
        <p:spPr>
          <a:xfrm>
            <a:off x="-762000" y="3581400"/>
            <a:ext cx="184731" cy="369332"/>
          </a:xfrm>
          <a:prstGeom prst="rect">
            <a:avLst/>
          </a:prstGeom>
          <a:noFill/>
        </p:spPr>
        <p:txBody>
          <a:bodyPr wrap="none" rtlCol="0">
            <a:spAutoFit/>
          </a:bodyPr>
          <a:lstStyle/>
          <a:p>
            <a:endParaRPr lang="en-US"/>
          </a:p>
        </p:txBody>
      </p:sp>
      <p:sp>
        <p:nvSpPr>
          <p:cNvPr id="18" name="TextBox 17"/>
          <p:cNvSpPr txBox="1"/>
          <p:nvPr/>
        </p:nvSpPr>
        <p:spPr>
          <a:xfrm>
            <a:off x="5690298" y="0"/>
            <a:ext cx="3453702" cy="646331"/>
          </a:xfrm>
          <a:prstGeom prst="rect">
            <a:avLst/>
          </a:prstGeom>
          <a:noFill/>
        </p:spPr>
        <p:txBody>
          <a:bodyPr wrap="none" rtlCol="0">
            <a:spAutoFit/>
          </a:bodyPr>
          <a:lstStyle/>
          <a:p>
            <a:r>
              <a:rPr lang="en-US" sz="3600" b="1" dirty="0" smtClean="0">
                <a:solidFill>
                  <a:srgbClr val="FF0000"/>
                </a:solidFill>
                <a:effectLst>
                  <a:outerShdw dist="50800" dir="5400000" algn="ctr" rotWithShape="0">
                    <a:schemeClr val="tx1"/>
                  </a:outerShdw>
                </a:effectLst>
              </a:rPr>
              <a:t>‘Blood Quantum’</a:t>
            </a:r>
            <a:endParaRPr lang="en-US" sz="3600" b="1" dirty="0">
              <a:solidFill>
                <a:srgbClr val="FF0000"/>
              </a:solidFill>
              <a:effectLst>
                <a:outerShdw dist="50800" dir="5400000" algn="ctr" rotWithShape="0">
                  <a:schemeClr val="tx1"/>
                </a:outerShdw>
              </a:effectLst>
            </a:endParaRPr>
          </a:p>
        </p:txBody>
      </p:sp>
      <p:sp>
        <p:nvSpPr>
          <p:cNvPr id="19" name="TextBox 18"/>
          <p:cNvSpPr txBox="1"/>
          <p:nvPr/>
        </p:nvSpPr>
        <p:spPr>
          <a:xfrm>
            <a:off x="2026724" y="5770602"/>
            <a:ext cx="2850076" cy="553998"/>
          </a:xfrm>
          <a:prstGeom prst="rect">
            <a:avLst/>
          </a:prstGeom>
          <a:noFill/>
        </p:spPr>
        <p:txBody>
          <a:bodyPr wrap="none" rtlCol="0">
            <a:spAutoFit/>
          </a:bodyPr>
          <a:lstStyle/>
          <a:p>
            <a:r>
              <a:rPr lang="en-US" sz="3000" b="1" dirty="0" smtClean="0">
                <a:solidFill>
                  <a:srgbClr val="FF0000"/>
                </a:solidFill>
                <a:effectLst>
                  <a:outerShdw dist="50800" dir="5400000" algn="ctr" rotWithShape="0">
                    <a:schemeClr val="tx1"/>
                  </a:outerShdw>
                </a:effectLst>
              </a:rPr>
              <a:t>‘blood quantum’</a:t>
            </a:r>
            <a:endParaRPr lang="en-US" sz="3000" b="1" dirty="0">
              <a:solidFill>
                <a:srgbClr val="FF0000"/>
              </a:solidFill>
              <a:effectLst>
                <a:outerShdw dist="50800" dir="5400000" algn="ctr" rotWithShape="0">
                  <a:schemeClr val="tx1"/>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1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fade">
                                      <p:cBhvr>
                                        <p:cTn id="41" dur="1000"/>
                                        <p:tgtEl>
                                          <p:spTgt spid="1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xEl>
                                              <p:pRg st="1" end="1"/>
                                            </p:txEl>
                                          </p:spTgt>
                                        </p:tgtEl>
                                        <p:attrNameLst>
                                          <p:attrName>style.visibility</p:attrName>
                                        </p:attrNameLst>
                                      </p:cBhvr>
                                      <p:to>
                                        <p:strVal val="visible"/>
                                      </p:to>
                                    </p:set>
                                    <p:animEffect transition="in" filter="fade">
                                      <p:cBhvr>
                                        <p:cTn id="46" dur="1000"/>
                                        <p:tgtEl>
                                          <p:spTgt spid="14">
                                            <p:txEl>
                                              <p:pRg st="1" end="1"/>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
                                            <p:txEl>
                                              <p:pRg st="2" end="2"/>
                                            </p:txEl>
                                          </p:spTgt>
                                        </p:tgtEl>
                                        <p:attrNameLst>
                                          <p:attrName>style.visibility</p:attrName>
                                        </p:attrNameLst>
                                      </p:cBhvr>
                                      <p:to>
                                        <p:strVal val="visible"/>
                                      </p:to>
                                    </p:set>
                                    <p:animEffect transition="in" filter="fade">
                                      <p:cBhvr>
                                        <p:cTn id="49" dur="1000"/>
                                        <p:tgtEl>
                                          <p:spTgt spid="14">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childTnLst>
                                </p:cTn>
                              </p:par>
                            </p:childTnLst>
                          </p:cTn>
                        </p:par>
                        <p:par>
                          <p:cTn id="55" fill="hold">
                            <p:stCondLst>
                              <p:cond delay="1000"/>
                            </p:stCondLst>
                            <p:childTnLst>
                              <p:par>
                                <p:cTn id="56" presetID="64" presetClass="path" presetSubtype="0" accel="50000" decel="50000" fill="hold" grpId="1" nodeType="afterEffect">
                                  <p:stCondLst>
                                    <p:cond delay="0"/>
                                  </p:stCondLst>
                                  <p:childTnLst>
                                    <p:animMotion origin="layout" path="M 4.44444E-6 -4.07407E-6 L 0.38611 -0.80254 " pathEditMode="relative" rAng="0" ptsTypes="AA">
                                      <p:cBhvr>
                                        <p:cTn id="57" dur="1000" fill="hold"/>
                                        <p:tgtEl>
                                          <p:spTgt spid="19"/>
                                        </p:tgtEl>
                                        <p:attrNameLst>
                                          <p:attrName>ppt_x</p:attrName>
                                          <p:attrName>ppt_y</p:attrName>
                                        </p:attrNameLst>
                                      </p:cBhvr>
                                      <p:rCtr x="193" y="-401"/>
                                    </p:animMotion>
                                  </p:childTnLst>
                                </p:cTn>
                              </p:par>
                              <p:par>
                                <p:cTn id="58" presetID="10" presetClass="entr" presetSubtype="0" fill="hold" grpId="0" nodeType="withEffect">
                                  <p:stCondLst>
                                    <p:cond delay="50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childTnLst>
                                </p:cTn>
                              </p:par>
                              <p:par>
                                <p:cTn id="61" presetID="10" presetClass="exit" presetSubtype="0" fill="hold" grpId="0" nodeType="withEffect">
                                  <p:stCondLst>
                                    <p:cond delay="500"/>
                                  </p:stCondLst>
                                  <p:childTnLst>
                                    <p:animEffect transition="out" filter="fade">
                                      <p:cBhvr>
                                        <p:cTn id="62" dur="1000"/>
                                        <p:tgtEl>
                                          <p:spTgt spid="2"/>
                                        </p:tgtEl>
                                      </p:cBhvr>
                                    </p:animEffect>
                                    <p:set>
                                      <p:cBhvr>
                                        <p:cTn id="63" dur="1" fill="hold">
                                          <p:stCondLst>
                                            <p:cond delay="999"/>
                                          </p:stCondLst>
                                        </p:cTn>
                                        <p:tgtEl>
                                          <p:spTgt spid="2"/>
                                        </p:tgtEl>
                                        <p:attrNameLst>
                                          <p:attrName>style.visibility</p:attrName>
                                        </p:attrNameLst>
                                      </p:cBhvr>
                                      <p:to>
                                        <p:strVal val="hidden"/>
                                      </p:to>
                                    </p:set>
                                  </p:childTnLst>
                                </p:cTn>
                              </p:par>
                              <p:par>
                                <p:cTn id="64" presetID="10" presetClass="exit" presetSubtype="0" fill="hold" grpId="2" nodeType="withEffect">
                                  <p:stCondLst>
                                    <p:cond delay="500"/>
                                  </p:stCondLst>
                                  <p:childTnLst>
                                    <p:animEffect transition="out" filter="fade">
                                      <p:cBhvr>
                                        <p:cTn id="65" dur="1000"/>
                                        <p:tgtEl>
                                          <p:spTgt spid="19"/>
                                        </p:tgtEl>
                                      </p:cBhvr>
                                    </p:animEffect>
                                    <p:set>
                                      <p:cBhvr>
                                        <p:cTn id="66" dur="1" fill="hold">
                                          <p:stCondLst>
                                            <p:cond delay="999"/>
                                          </p:stCondLst>
                                        </p:cTn>
                                        <p:tgtEl>
                                          <p:spTgt spid="19"/>
                                        </p:tgtEl>
                                        <p:attrNameLst>
                                          <p:attrName>style.visibility</p:attrName>
                                        </p:attrNameLst>
                                      </p:cBhvr>
                                      <p:to>
                                        <p:strVal val="hidden"/>
                                      </p:to>
                                    </p:set>
                                  </p:childTnLst>
                                </p:cTn>
                              </p:par>
                            </p:childTnLst>
                          </p:cTn>
                        </p:par>
                        <p:par>
                          <p:cTn id="67" fill="hold">
                            <p:stCondLst>
                              <p:cond delay="2500"/>
                            </p:stCondLst>
                            <p:childTnLst>
                              <p:par>
                                <p:cTn id="68" presetID="10" presetClass="exit" presetSubtype="0" fill="hold" grpId="0" nodeType="afterEffect">
                                  <p:stCondLst>
                                    <p:cond delay="0"/>
                                  </p:stCondLst>
                                  <p:childTnLst>
                                    <p:animEffect transition="out" filter="fade">
                                      <p:cBhvr>
                                        <p:cTn id="69" dur="1000"/>
                                        <p:tgtEl>
                                          <p:spTgt spid="3"/>
                                        </p:tgtEl>
                                      </p:cBhvr>
                                    </p:animEffect>
                                    <p:set>
                                      <p:cBhvr>
                                        <p:cTn id="70" dur="1" fill="hold">
                                          <p:stCondLst>
                                            <p:cond delay="999"/>
                                          </p:stCondLst>
                                        </p:cTn>
                                        <p:tgtEl>
                                          <p:spTgt spid="3"/>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0"/>
                                        <p:tgtEl>
                                          <p:spTgt spid="4">
                                            <p:txEl>
                                              <p:pRg st="0" end="0"/>
                                            </p:txEl>
                                          </p:spTgt>
                                        </p:tgtEl>
                                      </p:cBhvr>
                                    </p:animEffect>
                                    <p:set>
                                      <p:cBhvr>
                                        <p:cTn id="73" dur="1" fill="hold">
                                          <p:stCondLst>
                                            <p:cond delay="999"/>
                                          </p:stCondLst>
                                        </p:cTn>
                                        <p:tgtEl>
                                          <p:spTgt spid="4">
                                            <p:txEl>
                                              <p:pRg st="0" end="0"/>
                                            </p:txEl>
                                          </p:spTgt>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4">
                                            <p:bg/>
                                          </p:spTgt>
                                        </p:tgtEl>
                                      </p:cBhvr>
                                    </p:animEffect>
                                    <p:set>
                                      <p:cBhvr>
                                        <p:cTn id="76" dur="1" fill="hold">
                                          <p:stCondLst>
                                            <p:cond delay="999"/>
                                          </p:stCondLst>
                                        </p:cTn>
                                        <p:tgtEl>
                                          <p:spTgt spid="4">
                                            <p:bg/>
                                          </p:spTgt>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7"/>
                                        </p:tgtEl>
                                      </p:cBhvr>
                                    </p:animEffect>
                                    <p:set>
                                      <p:cBhvr>
                                        <p:cTn id="79" dur="1" fill="hold">
                                          <p:stCondLst>
                                            <p:cond delay="999"/>
                                          </p:stCondLst>
                                        </p:cTn>
                                        <p:tgtEl>
                                          <p:spTgt spid="7"/>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0"/>
                                        <p:tgtEl>
                                          <p:spTgt spid="9"/>
                                        </p:tgtEl>
                                      </p:cBhvr>
                                    </p:animEffect>
                                    <p:set>
                                      <p:cBhvr>
                                        <p:cTn id="82" dur="1" fill="hold">
                                          <p:stCondLst>
                                            <p:cond delay="999"/>
                                          </p:stCondLst>
                                        </p:cTn>
                                        <p:tgtEl>
                                          <p:spTgt spid="9"/>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10"/>
                                        </p:tgtEl>
                                      </p:cBhvr>
                                    </p:animEffect>
                                    <p:set>
                                      <p:cBhvr>
                                        <p:cTn id="85" dur="1" fill="hold">
                                          <p:stCondLst>
                                            <p:cond delay="999"/>
                                          </p:stCondLst>
                                        </p:cTn>
                                        <p:tgtEl>
                                          <p:spTgt spid="10"/>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1000"/>
                                        <p:tgtEl>
                                          <p:spTgt spid="11"/>
                                        </p:tgtEl>
                                      </p:cBhvr>
                                    </p:animEffect>
                                    <p:set>
                                      <p:cBhvr>
                                        <p:cTn id="88" dur="1" fill="hold">
                                          <p:stCondLst>
                                            <p:cond delay="999"/>
                                          </p:stCondLst>
                                        </p:cTn>
                                        <p:tgtEl>
                                          <p:spTgt spid="11"/>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1000"/>
                                        <p:tgtEl>
                                          <p:spTgt spid="13"/>
                                        </p:tgtEl>
                                      </p:cBhvr>
                                    </p:animEffect>
                                    <p:set>
                                      <p:cBhvr>
                                        <p:cTn id="91" dur="1" fill="hold">
                                          <p:stCondLst>
                                            <p:cond delay="999"/>
                                          </p:stCondLst>
                                        </p:cTn>
                                        <p:tgtEl>
                                          <p:spTgt spid="13"/>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14">
                                            <p:txEl>
                                              <p:pRg st="0" end="0"/>
                                            </p:txEl>
                                          </p:spTgt>
                                        </p:tgtEl>
                                      </p:cBhvr>
                                    </p:animEffect>
                                    <p:set>
                                      <p:cBhvr>
                                        <p:cTn id="94" dur="1" fill="hold">
                                          <p:stCondLst>
                                            <p:cond delay="999"/>
                                          </p:stCondLst>
                                        </p:cTn>
                                        <p:tgtEl>
                                          <p:spTgt spid="14">
                                            <p:txEl>
                                              <p:pRg st="0" end="0"/>
                                            </p:txEl>
                                          </p:spTgt>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14">
                                            <p:txEl>
                                              <p:pRg st="1" end="1"/>
                                            </p:txEl>
                                          </p:spTgt>
                                        </p:tgtEl>
                                      </p:cBhvr>
                                    </p:animEffect>
                                    <p:set>
                                      <p:cBhvr>
                                        <p:cTn id="97" dur="1" fill="hold">
                                          <p:stCondLst>
                                            <p:cond delay="999"/>
                                          </p:stCondLst>
                                        </p:cTn>
                                        <p:tgtEl>
                                          <p:spTgt spid="14">
                                            <p:txEl>
                                              <p:pRg st="1" end="1"/>
                                            </p:txEl>
                                          </p:spTgt>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1000"/>
                                        <p:tgtEl>
                                          <p:spTgt spid="14">
                                            <p:txEl>
                                              <p:pRg st="2" end="2"/>
                                            </p:txEl>
                                          </p:spTgt>
                                        </p:tgtEl>
                                      </p:cBhvr>
                                    </p:animEffect>
                                    <p:set>
                                      <p:cBhvr>
                                        <p:cTn id="100" dur="1" fill="hold">
                                          <p:stCondLst>
                                            <p:cond delay="999"/>
                                          </p:stCondLst>
                                        </p:cTn>
                                        <p:tgtEl>
                                          <p:spTgt spid="14">
                                            <p:txEl>
                                              <p:pRg st="2" end="2"/>
                                            </p:txEl>
                                          </p:spTgt>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1000"/>
                                        <p:tgtEl>
                                          <p:spTgt spid="14">
                                            <p:bg/>
                                          </p:spTgt>
                                        </p:tgtEl>
                                      </p:cBhvr>
                                    </p:animEffect>
                                    <p:set>
                                      <p:cBhvr>
                                        <p:cTn id="103" dur="1" fill="hold">
                                          <p:stCondLst>
                                            <p:cond delay="999"/>
                                          </p:stCondLst>
                                        </p:cTn>
                                        <p:tgtEl>
                                          <p:spTgt spid="14">
                                            <p:bg/>
                                          </p:spTgt>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1000"/>
                                        <p:tgtEl>
                                          <p:spTgt spid="6"/>
                                        </p:tgtEl>
                                      </p:cBhvr>
                                    </p:animEffect>
                                    <p:set>
                                      <p:cBhvr>
                                        <p:cTn id="106"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uiExpand="1" build="allAtOnce"/>
      <p:bldP spid="4" grpId="1" build="allAtOnce" animBg="1"/>
      <p:bldP spid="7" grpId="0" animBg="1"/>
      <p:bldP spid="7" grpId="1" animBg="1"/>
      <p:bldP spid="9" grpId="0" animBg="1"/>
      <p:bldP spid="9" grpId="1" animBg="1"/>
      <p:bldP spid="10" grpId="0" animBg="1"/>
      <p:bldP spid="10" grpId="1" animBg="1"/>
      <p:bldP spid="11" grpId="0" animBg="1"/>
      <p:bldP spid="11" grpId="1" animBg="1"/>
      <p:bldP spid="13" grpId="0" animBg="1"/>
      <p:bldP spid="13" grpId="1" animBg="1"/>
      <p:bldP spid="14" grpId="0" uiExpand="1" build="allAtOnce"/>
      <p:bldP spid="14" grpId="1" build="allAtOnce" animBg="1"/>
      <p:bldP spid="18" grpId="0"/>
      <p:bldP spid="19" grpId="0"/>
      <p:bldP spid="19" grpId="1"/>
      <p:bldP spid="19" grpId="2"/>
    </p:bld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1449288"/>
          </a:xfrm>
          <a:prstGeom prst="rect">
            <a:avLst/>
          </a:prstGeom>
        </p:spPr>
        <p:txBody>
          <a:bodyPr wrap="square">
            <a:spAutoFit/>
          </a:bodyPr>
          <a:lstStyle/>
          <a:p>
            <a:r>
              <a:rPr lang="en-US" dirty="0" smtClean="0">
                <a:hlinkClick r:id="rId2"/>
              </a:rPr>
              <a:t>https://en.wikipedia.org/wiki/Dawes_Rolls</a:t>
            </a:r>
            <a:endParaRPr lang="en-US" dirty="0" smtClean="0"/>
          </a:p>
          <a:p>
            <a:r>
              <a:rPr lang="en-US" dirty="0" smtClean="0"/>
              <a:t>	The </a:t>
            </a:r>
            <a:r>
              <a:rPr lang="en-US" b="1" dirty="0" smtClean="0"/>
              <a:t>Dawes Rolls</a:t>
            </a:r>
            <a:r>
              <a:rPr lang="en-US" dirty="0" smtClean="0"/>
              <a:t> (or Final Rolls of Citizens and Freedmen of the Five Civilized Tribes, or Dawes Commission of Final Rolls) were created by the United States Dawes Commission. The Commission, authorized by United States Congress in 1893, forced the Five Civilized Tribes to agree to a land allotment plan and dissolution of the reservation system.</a:t>
            </a:r>
          </a:p>
          <a:p>
            <a:r>
              <a:rPr lang="en-US" dirty="0" smtClean="0"/>
              <a:t>	In order to allot the communal lands, all the citizens of the five tribes (Cherokee, </a:t>
            </a:r>
          </a:p>
          <a:p>
            <a:r>
              <a:rPr lang="en-US" dirty="0" smtClean="0"/>
              <a:t>Choctaw, Creek, Chickasaw, and Seminole) had to be registered, including freedmen who had been emancipated after the American Civil War and their descendants. The rolls were needed as the basis to assign the allotments to heads of household and to provide an equitable division of all monies obtained from sales of surplus lands. These rolls became known as the </a:t>
            </a:r>
            <a:r>
              <a:rPr lang="en-US" i="1" dirty="0" smtClean="0"/>
              <a:t>Dawes Rolls</a:t>
            </a:r>
            <a:r>
              <a:rPr lang="en-US" dirty="0" smtClean="0"/>
              <a:t>. The Dawes Commission was quickly flooded by applicants from all over the country trying to get on the rolls.</a:t>
            </a:r>
          </a:p>
          <a:p>
            <a:r>
              <a:rPr lang="en-US" dirty="0" smtClean="0"/>
              <a:t>	The Commission went to the individual tribes to obtain the membership lists but the first attempts were inadequate. Finally Congress passed the Curtis Act of 1898; it provided that a new roll would be taken and supersede all previous rolls.</a:t>
            </a:r>
          </a:p>
          <a:p>
            <a:endParaRPr lang="en-US" dirty="0" smtClean="0"/>
          </a:p>
          <a:p>
            <a:r>
              <a:rPr lang="en-US" dirty="0" smtClean="0"/>
              <a:t>Tribal citizens were enrolled under several categories:</a:t>
            </a:r>
          </a:p>
          <a:p>
            <a:r>
              <a:rPr lang="en-US" u="sng" dirty="0" smtClean="0"/>
              <a:t>Citizen by Blood</a:t>
            </a:r>
          </a:p>
          <a:p>
            <a:pPr lvl="1"/>
            <a:r>
              <a:rPr lang="en-US" dirty="0" smtClean="0"/>
              <a:t>New Born Citizen by Blood</a:t>
            </a:r>
          </a:p>
          <a:p>
            <a:pPr lvl="1"/>
            <a:r>
              <a:rPr lang="en-US" dirty="0" smtClean="0"/>
              <a:t>Minor Citizens by Blood</a:t>
            </a:r>
          </a:p>
          <a:p>
            <a:r>
              <a:rPr lang="en-US" dirty="0" smtClean="0"/>
              <a:t>Citizen by Marriage</a:t>
            </a:r>
          </a:p>
          <a:p>
            <a:r>
              <a:rPr lang="en-US" dirty="0" smtClean="0"/>
              <a:t>Freedmen (formerly enslaved by Native Americans and/or adopted by the Cherokee tribe)</a:t>
            </a:r>
          </a:p>
          <a:p>
            <a:pPr lvl="1"/>
            <a:r>
              <a:rPr lang="en-US" dirty="0" smtClean="0"/>
              <a:t>New Born Freedmen</a:t>
            </a:r>
          </a:p>
          <a:p>
            <a:pPr lvl="1"/>
            <a:r>
              <a:rPr lang="en-US" dirty="0" smtClean="0"/>
              <a:t>Minor Freedmen</a:t>
            </a:r>
          </a:p>
          <a:p>
            <a:r>
              <a:rPr lang="en-US" dirty="0" smtClean="0"/>
              <a:t>Delaware Indians (those adopted by the Cherokee tribe were enrolled as a separate group within the Cherokee)</a:t>
            </a:r>
          </a:p>
          <a:p>
            <a:endParaRPr lang="en-US" dirty="0" smtClean="0"/>
          </a:p>
          <a:p>
            <a:r>
              <a:rPr lang="en-US" dirty="0" smtClean="0"/>
              <a:t>	More than 250,000 people applied for membership, and the Dawes Commission enrolled just over 100,000. An act of Congress on April 26, 1906, closed the rolls on March 5, 1907. An additional 312 persons were enrolled under an act approved August 1, 1914.</a:t>
            </a:r>
          </a:p>
          <a:p>
            <a:r>
              <a:rPr lang="en-US" dirty="0" smtClean="0"/>
              <a:t> 	Since that period, the tribes have relied on the Dawes Rolls as part of the membership qualification process, using them as records of citizens at a particular time, and requiring new members to document direct descent from a person or persons on these rolls. Courts have upheld this rule even when it has been proven that a brother or sister of an ancestor was listed on the rolls but not the direct ancestor himself/herself.</a:t>
            </a:r>
          </a:p>
          <a:p>
            <a:r>
              <a:rPr lang="en-US" dirty="0" smtClean="0"/>
              <a:t>	The Rolls remain important today, as several tribes use descent from Dawes Roll members as a requirement for tribal membership. The federal government uses them in determining blood-quantum status of individuals for Certificate of Degree of Indian Blood.</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 name="AutoShape 12" descr="Image result for cherokee indian man carto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40" name="AutoShape 16" descr="Image result for scotsman carto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useBgFill="1">
        <p:nvSpPr>
          <p:cNvPr id="80" name="TextBox 79"/>
          <p:cNvSpPr txBox="1"/>
          <p:nvPr/>
        </p:nvSpPr>
        <p:spPr>
          <a:xfrm>
            <a:off x="3200400" y="3657600"/>
            <a:ext cx="2514600" cy="523220"/>
          </a:xfrm>
          <a:prstGeom prst="rect">
            <a:avLst/>
          </a:prstGeom>
        </p:spPr>
        <p:txBody>
          <a:bodyPr wrap="square" rtlCol="0">
            <a:spAutoFit/>
          </a:bodyPr>
          <a:lstStyle/>
          <a:p>
            <a:r>
              <a:rPr lang="en-US" sz="2800" b="1" dirty="0" smtClean="0"/>
              <a:t>grandparents </a:t>
            </a:r>
          </a:p>
        </p:txBody>
      </p:sp>
      <p:sp>
        <p:nvSpPr>
          <p:cNvPr id="51" name="TextBox 50"/>
          <p:cNvSpPr txBox="1"/>
          <p:nvPr/>
        </p:nvSpPr>
        <p:spPr>
          <a:xfrm>
            <a:off x="4105656" y="4016514"/>
            <a:ext cx="925253" cy="707886"/>
          </a:xfrm>
          <a:prstGeom prst="rect">
            <a:avLst/>
          </a:prstGeom>
          <a:noFill/>
        </p:spPr>
        <p:txBody>
          <a:bodyPr wrap="none" rtlCol="0">
            <a:spAutoFit/>
          </a:bodyPr>
          <a:lstStyle/>
          <a:p>
            <a:r>
              <a:rPr lang="en-US" sz="4000" b="1" dirty="0" smtClean="0"/>
              <a:t>1/4</a:t>
            </a:r>
            <a:endParaRPr lang="en-US" sz="4000" b="1" dirty="0"/>
          </a:p>
        </p:txBody>
      </p:sp>
      <p:sp>
        <p:nvSpPr>
          <p:cNvPr id="57" name="TextBox 56"/>
          <p:cNvSpPr txBox="1"/>
          <p:nvPr/>
        </p:nvSpPr>
        <p:spPr>
          <a:xfrm>
            <a:off x="3951547" y="2721114"/>
            <a:ext cx="925253" cy="707886"/>
          </a:xfrm>
          <a:prstGeom prst="rect">
            <a:avLst/>
          </a:prstGeom>
          <a:noFill/>
        </p:spPr>
        <p:txBody>
          <a:bodyPr wrap="none" rtlCol="0">
            <a:spAutoFit/>
          </a:bodyPr>
          <a:lstStyle/>
          <a:p>
            <a:r>
              <a:rPr lang="en-US" sz="4000" b="1" dirty="0" smtClean="0"/>
              <a:t>1/8</a:t>
            </a:r>
            <a:endParaRPr lang="en-US" sz="4000" b="1" dirty="0"/>
          </a:p>
        </p:txBody>
      </p:sp>
      <p:sp useBgFill="1">
        <p:nvSpPr>
          <p:cNvPr id="100" name="TextBox 99"/>
          <p:cNvSpPr txBox="1"/>
          <p:nvPr/>
        </p:nvSpPr>
        <p:spPr>
          <a:xfrm>
            <a:off x="3962400" y="2296180"/>
            <a:ext cx="1066800" cy="523220"/>
          </a:xfrm>
          <a:prstGeom prst="rect">
            <a:avLst/>
          </a:prstGeom>
        </p:spPr>
        <p:txBody>
          <a:bodyPr wrap="square" rtlCol="0">
            <a:spAutoFit/>
          </a:bodyPr>
          <a:lstStyle/>
          <a:p>
            <a:r>
              <a:rPr lang="en-US" sz="2800" b="1" dirty="0" smtClean="0"/>
              <a:t>great </a:t>
            </a:r>
          </a:p>
        </p:txBody>
      </p:sp>
      <p:sp>
        <p:nvSpPr>
          <p:cNvPr id="101" name="TextBox 100"/>
          <p:cNvSpPr txBox="1"/>
          <p:nvPr/>
        </p:nvSpPr>
        <p:spPr>
          <a:xfrm>
            <a:off x="3886200" y="358914"/>
            <a:ext cx="1184940" cy="707886"/>
          </a:xfrm>
          <a:prstGeom prst="rect">
            <a:avLst/>
          </a:prstGeom>
          <a:noFill/>
        </p:spPr>
        <p:txBody>
          <a:bodyPr wrap="none" rtlCol="0">
            <a:spAutoFit/>
          </a:bodyPr>
          <a:lstStyle/>
          <a:p>
            <a:r>
              <a:rPr lang="en-US" sz="4000" b="1" dirty="0" smtClean="0"/>
              <a:t>1/16</a:t>
            </a:r>
            <a:endParaRPr lang="en-US" sz="4000" b="1" dirty="0"/>
          </a:p>
        </p:txBody>
      </p:sp>
      <p:sp useBgFill="1">
        <p:nvSpPr>
          <p:cNvPr id="102" name="TextBox 101"/>
          <p:cNvSpPr txBox="1"/>
          <p:nvPr/>
        </p:nvSpPr>
        <p:spPr>
          <a:xfrm>
            <a:off x="3429000" y="0"/>
            <a:ext cx="2133600" cy="523220"/>
          </a:xfrm>
          <a:prstGeom prst="rect">
            <a:avLst/>
          </a:prstGeom>
        </p:spPr>
        <p:txBody>
          <a:bodyPr wrap="square" rtlCol="0">
            <a:spAutoFit/>
          </a:bodyPr>
          <a:lstStyle/>
          <a:p>
            <a:r>
              <a:rPr lang="en-US" sz="2800" b="1" dirty="0" smtClean="0"/>
              <a:t>great-great </a:t>
            </a:r>
          </a:p>
        </p:txBody>
      </p:sp>
      <p:grpSp>
        <p:nvGrpSpPr>
          <p:cNvPr id="134" name="Group 133"/>
          <p:cNvGrpSpPr/>
          <p:nvPr/>
        </p:nvGrpSpPr>
        <p:grpSpPr>
          <a:xfrm>
            <a:off x="2225040" y="2286000"/>
            <a:ext cx="1508760" cy="1295400"/>
            <a:chOff x="2225040" y="2286000"/>
            <a:chExt cx="1508760" cy="1295400"/>
          </a:xfrm>
        </p:grpSpPr>
        <p:cxnSp>
          <p:nvCxnSpPr>
            <p:cNvPr id="126" name="Straight Connector 125"/>
            <p:cNvCxnSpPr>
              <a:endCxn id="68" idx="0"/>
            </p:cNvCxnSpPr>
            <p:nvPr/>
          </p:nvCxnSpPr>
          <p:spPr>
            <a:xfrm rot="5400000">
              <a:off x="2164080" y="3281680"/>
              <a:ext cx="508000" cy="4064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74" idx="2"/>
            </p:cNvCxnSpPr>
            <p:nvPr/>
          </p:nvCxnSpPr>
          <p:spPr>
            <a:xfrm rot="5400000">
              <a:off x="2766060" y="2948940"/>
              <a:ext cx="457200" cy="80772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71" name="Picture 3"/>
            <p:cNvPicPr>
              <a:picLocks noChangeAspect="1" noChangeArrowheads="1"/>
            </p:cNvPicPr>
            <p:nvPr/>
          </p:nvPicPr>
          <p:blipFill>
            <a:blip r:embed="rId2" cstate="print"/>
            <a:srcRect l="54889" t="21556" r="29112" b="57111"/>
            <a:stretch>
              <a:fillRect/>
            </a:stretch>
          </p:blipFill>
          <p:spPr bwMode="auto">
            <a:xfrm>
              <a:off x="2225040" y="2286000"/>
              <a:ext cx="628650" cy="838200"/>
            </a:xfrm>
            <a:prstGeom prst="rect">
              <a:avLst/>
            </a:prstGeom>
            <a:noFill/>
            <a:ln w="25400">
              <a:solidFill>
                <a:schemeClr val="tx1"/>
              </a:solidFill>
              <a:miter lim="800000"/>
              <a:headEnd/>
              <a:tailEnd/>
            </a:ln>
            <a:effectLst/>
          </p:spPr>
        </p:pic>
        <p:pic>
          <p:nvPicPr>
            <p:cNvPr id="74" name="Picture 73"/>
            <p:cNvPicPr>
              <a:picLocks noChangeAspect="1" noChangeArrowheads="1"/>
            </p:cNvPicPr>
            <p:nvPr/>
          </p:nvPicPr>
          <p:blipFill>
            <a:blip r:embed="rId2" cstate="print"/>
            <a:srcRect l="29215" t="24771" r="53529" b="53660"/>
            <a:stretch>
              <a:fillRect/>
            </a:stretch>
          </p:blipFill>
          <p:spPr bwMode="auto">
            <a:xfrm>
              <a:off x="3063240" y="2286000"/>
              <a:ext cx="670560" cy="838200"/>
            </a:xfrm>
            <a:prstGeom prst="rect">
              <a:avLst/>
            </a:prstGeom>
            <a:noFill/>
            <a:ln w="25400">
              <a:solidFill>
                <a:schemeClr val="tx1"/>
              </a:solidFill>
              <a:miter lim="800000"/>
              <a:headEnd/>
              <a:tailEnd/>
            </a:ln>
            <a:effectLst/>
          </p:spPr>
        </p:pic>
      </p:grpSp>
      <p:grpSp>
        <p:nvGrpSpPr>
          <p:cNvPr id="177" name="Group 176"/>
          <p:cNvGrpSpPr/>
          <p:nvPr/>
        </p:nvGrpSpPr>
        <p:grpSpPr>
          <a:xfrm>
            <a:off x="0" y="1066800"/>
            <a:ext cx="944880" cy="1219200"/>
            <a:chOff x="0" y="1066800"/>
            <a:chExt cx="944880" cy="1219200"/>
          </a:xfrm>
        </p:grpSpPr>
        <p:cxnSp>
          <p:nvCxnSpPr>
            <p:cNvPr id="167" name="Straight Connector 166"/>
            <p:cNvCxnSpPr/>
            <p:nvPr/>
          </p:nvCxnSpPr>
          <p:spPr>
            <a:xfrm rot="16200000" flipH="1">
              <a:off x="210503" y="1923099"/>
              <a:ext cx="685798" cy="40004"/>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pic>
          <p:nvPicPr>
            <p:cNvPr id="84" name="Picture 83"/>
            <p:cNvPicPr>
              <a:picLocks noChangeAspect="1" noChangeArrowheads="1"/>
            </p:cNvPicPr>
            <p:nvPr/>
          </p:nvPicPr>
          <p:blipFill>
            <a:blip r:embed="rId2" cstate="print"/>
            <a:srcRect l="29215" t="24771" r="53529" b="53660"/>
            <a:stretch>
              <a:fillRect/>
            </a:stretch>
          </p:blipFill>
          <p:spPr bwMode="auto">
            <a:xfrm>
              <a:off x="457200" y="1066800"/>
              <a:ext cx="487680" cy="609600"/>
            </a:xfrm>
            <a:prstGeom prst="rect">
              <a:avLst/>
            </a:prstGeom>
            <a:noFill/>
            <a:ln w="25400">
              <a:solidFill>
                <a:schemeClr val="tx1"/>
              </a:solidFill>
              <a:miter lim="800000"/>
              <a:headEnd/>
              <a:tailEnd/>
            </a:ln>
            <a:effectLst/>
          </p:spPr>
        </p:pic>
        <p:pic>
          <p:nvPicPr>
            <p:cNvPr id="85" name="Picture 3"/>
            <p:cNvPicPr>
              <a:picLocks noChangeAspect="1" noChangeArrowheads="1"/>
            </p:cNvPicPr>
            <p:nvPr/>
          </p:nvPicPr>
          <p:blipFill>
            <a:blip r:embed="rId2" cstate="print"/>
            <a:srcRect l="54889" t="21556" r="29112" b="57111"/>
            <a:stretch>
              <a:fillRect/>
            </a:stretch>
          </p:blipFill>
          <p:spPr bwMode="auto">
            <a:xfrm>
              <a:off x="0" y="1066800"/>
              <a:ext cx="457200" cy="609600"/>
            </a:xfrm>
            <a:prstGeom prst="rect">
              <a:avLst/>
            </a:prstGeom>
            <a:noFill/>
            <a:ln w="25400">
              <a:solidFill>
                <a:schemeClr val="tx1"/>
              </a:solidFill>
              <a:miter lim="800000"/>
              <a:headEnd/>
              <a:tailEnd/>
            </a:ln>
            <a:effectLst/>
          </p:spPr>
        </p:pic>
      </p:grpSp>
      <p:grpSp>
        <p:nvGrpSpPr>
          <p:cNvPr id="178" name="Group 177"/>
          <p:cNvGrpSpPr/>
          <p:nvPr/>
        </p:nvGrpSpPr>
        <p:grpSpPr>
          <a:xfrm>
            <a:off x="1112520" y="1066800"/>
            <a:ext cx="944880" cy="1143795"/>
            <a:chOff x="1112520" y="1066800"/>
            <a:chExt cx="944880" cy="1143795"/>
          </a:xfrm>
        </p:grpSpPr>
        <p:cxnSp>
          <p:nvCxnSpPr>
            <p:cNvPr id="168" name="Straight Connector 167"/>
            <p:cNvCxnSpPr/>
            <p:nvPr/>
          </p:nvCxnSpPr>
          <p:spPr>
            <a:xfrm rot="5400000">
              <a:off x="1295400" y="1905001"/>
              <a:ext cx="609601" cy="1588"/>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pic>
          <p:nvPicPr>
            <p:cNvPr id="83" name="Picture 3"/>
            <p:cNvPicPr>
              <a:picLocks noChangeAspect="1" noChangeArrowheads="1"/>
            </p:cNvPicPr>
            <p:nvPr/>
          </p:nvPicPr>
          <p:blipFill>
            <a:blip r:embed="rId2" cstate="print"/>
            <a:srcRect l="54889" t="21556" r="29112" b="57111"/>
            <a:stretch>
              <a:fillRect/>
            </a:stretch>
          </p:blipFill>
          <p:spPr bwMode="auto">
            <a:xfrm>
              <a:off x="1112520" y="1066800"/>
              <a:ext cx="457200" cy="609600"/>
            </a:xfrm>
            <a:prstGeom prst="rect">
              <a:avLst/>
            </a:prstGeom>
            <a:noFill/>
            <a:ln w="25400">
              <a:solidFill>
                <a:schemeClr val="tx1"/>
              </a:solidFill>
              <a:miter lim="800000"/>
              <a:headEnd/>
              <a:tailEnd/>
            </a:ln>
            <a:effectLst/>
          </p:spPr>
        </p:pic>
        <p:pic>
          <p:nvPicPr>
            <p:cNvPr id="86" name="Picture 85"/>
            <p:cNvPicPr>
              <a:picLocks noChangeAspect="1" noChangeArrowheads="1"/>
            </p:cNvPicPr>
            <p:nvPr/>
          </p:nvPicPr>
          <p:blipFill>
            <a:blip r:embed="rId2" cstate="print"/>
            <a:srcRect l="29215" t="24771" r="53529" b="53660"/>
            <a:stretch>
              <a:fillRect/>
            </a:stretch>
          </p:blipFill>
          <p:spPr bwMode="auto">
            <a:xfrm>
              <a:off x="1569720" y="1066800"/>
              <a:ext cx="487680" cy="609600"/>
            </a:xfrm>
            <a:prstGeom prst="rect">
              <a:avLst/>
            </a:prstGeom>
            <a:noFill/>
            <a:ln w="25400">
              <a:solidFill>
                <a:schemeClr val="tx1"/>
              </a:solidFill>
              <a:miter lim="800000"/>
              <a:headEnd/>
              <a:tailEnd/>
            </a:ln>
            <a:effectLst/>
          </p:spPr>
        </p:pic>
      </p:grpSp>
      <p:grpSp>
        <p:nvGrpSpPr>
          <p:cNvPr id="183" name="Group 182"/>
          <p:cNvGrpSpPr/>
          <p:nvPr/>
        </p:nvGrpSpPr>
        <p:grpSpPr>
          <a:xfrm>
            <a:off x="7056120" y="1066800"/>
            <a:ext cx="944880" cy="1219199"/>
            <a:chOff x="7056120" y="1066800"/>
            <a:chExt cx="944880" cy="1219199"/>
          </a:xfrm>
        </p:grpSpPr>
        <p:cxnSp>
          <p:nvCxnSpPr>
            <p:cNvPr id="160" name="Straight Connector 159"/>
            <p:cNvCxnSpPr/>
            <p:nvPr/>
          </p:nvCxnSpPr>
          <p:spPr>
            <a:xfrm rot="16200000" flipH="1">
              <a:off x="7297104" y="1923097"/>
              <a:ext cx="609598" cy="116205"/>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pic>
          <p:nvPicPr>
            <p:cNvPr id="88" name="Picture 87"/>
            <p:cNvPicPr>
              <a:picLocks noChangeAspect="1" noChangeArrowheads="1"/>
            </p:cNvPicPr>
            <p:nvPr/>
          </p:nvPicPr>
          <p:blipFill>
            <a:blip r:embed="rId2" cstate="print"/>
            <a:srcRect l="29215" t="24771" r="53529" b="53660"/>
            <a:stretch>
              <a:fillRect/>
            </a:stretch>
          </p:blipFill>
          <p:spPr bwMode="auto">
            <a:xfrm>
              <a:off x="7513320" y="1066800"/>
              <a:ext cx="487680" cy="609600"/>
            </a:xfrm>
            <a:prstGeom prst="rect">
              <a:avLst/>
            </a:prstGeom>
            <a:noFill/>
            <a:ln w="25400">
              <a:solidFill>
                <a:schemeClr val="tx1"/>
              </a:solidFill>
              <a:miter lim="800000"/>
              <a:headEnd/>
              <a:tailEnd/>
            </a:ln>
            <a:effectLst/>
          </p:spPr>
        </p:pic>
        <p:pic>
          <p:nvPicPr>
            <p:cNvPr id="89" name="Picture 3"/>
            <p:cNvPicPr>
              <a:picLocks noChangeAspect="1" noChangeArrowheads="1"/>
            </p:cNvPicPr>
            <p:nvPr/>
          </p:nvPicPr>
          <p:blipFill>
            <a:blip r:embed="rId2" cstate="print"/>
            <a:srcRect l="54889" t="21556" r="29112" b="57111"/>
            <a:stretch>
              <a:fillRect/>
            </a:stretch>
          </p:blipFill>
          <p:spPr bwMode="auto">
            <a:xfrm>
              <a:off x="7056120" y="1066800"/>
              <a:ext cx="457200" cy="609600"/>
            </a:xfrm>
            <a:prstGeom prst="rect">
              <a:avLst/>
            </a:prstGeom>
            <a:noFill/>
            <a:ln w="25400">
              <a:solidFill>
                <a:schemeClr val="tx1"/>
              </a:solidFill>
              <a:miter lim="800000"/>
              <a:headEnd/>
              <a:tailEnd/>
            </a:ln>
            <a:effectLst/>
          </p:spPr>
        </p:pic>
      </p:grpSp>
      <p:grpSp>
        <p:nvGrpSpPr>
          <p:cNvPr id="184" name="Group 183"/>
          <p:cNvGrpSpPr/>
          <p:nvPr/>
        </p:nvGrpSpPr>
        <p:grpSpPr>
          <a:xfrm>
            <a:off x="8229600" y="1066800"/>
            <a:ext cx="914400" cy="1239078"/>
            <a:chOff x="8229600" y="1066800"/>
            <a:chExt cx="914400" cy="1239078"/>
          </a:xfrm>
        </p:grpSpPr>
        <p:cxnSp>
          <p:nvCxnSpPr>
            <p:cNvPr id="161" name="Straight Connector 160"/>
            <p:cNvCxnSpPr>
              <a:endCxn id="82" idx="0"/>
            </p:cNvCxnSpPr>
            <p:nvPr/>
          </p:nvCxnSpPr>
          <p:spPr>
            <a:xfrm rot="5400000">
              <a:off x="8224742" y="1920020"/>
              <a:ext cx="629476" cy="142240"/>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pic>
          <p:nvPicPr>
            <p:cNvPr id="87" name="Picture 3"/>
            <p:cNvPicPr>
              <a:picLocks noChangeAspect="1" noChangeArrowheads="1"/>
            </p:cNvPicPr>
            <p:nvPr/>
          </p:nvPicPr>
          <p:blipFill>
            <a:blip r:embed="rId2" cstate="print"/>
            <a:srcRect l="54889" t="21556" r="29112" b="57111"/>
            <a:stretch>
              <a:fillRect/>
            </a:stretch>
          </p:blipFill>
          <p:spPr bwMode="auto">
            <a:xfrm>
              <a:off x="8229600" y="1066800"/>
              <a:ext cx="457200" cy="609600"/>
            </a:xfrm>
            <a:prstGeom prst="rect">
              <a:avLst/>
            </a:prstGeom>
            <a:noFill/>
            <a:ln w="25400">
              <a:solidFill>
                <a:schemeClr val="tx1"/>
              </a:solidFill>
              <a:miter lim="800000"/>
              <a:headEnd/>
              <a:tailEnd/>
            </a:ln>
            <a:effectLst/>
          </p:spPr>
        </p:pic>
        <p:pic>
          <p:nvPicPr>
            <p:cNvPr id="90" name="Picture 13"/>
            <p:cNvPicPr>
              <a:picLocks noChangeAspect="1" noChangeArrowheads="1"/>
            </p:cNvPicPr>
            <p:nvPr/>
          </p:nvPicPr>
          <p:blipFill>
            <a:blip r:embed="rId3" cstate="print"/>
            <a:srcRect l="12258" t="45312" r="79011" b="34433"/>
            <a:stretch>
              <a:fillRect/>
            </a:stretch>
          </p:blipFill>
          <p:spPr bwMode="auto">
            <a:xfrm>
              <a:off x="8687724" y="1081256"/>
              <a:ext cx="456276" cy="595143"/>
            </a:xfrm>
            <a:prstGeom prst="rect">
              <a:avLst/>
            </a:prstGeom>
            <a:noFill/>
            <a:ln w="25400">
              <a:solidFill>
                <a:schemeClr val="tx1"/>
              </a:solidFill>
              <a:miter lim="800000"/>
              <a:headEnd/>
              <a:tailEnd/>
            </a:ln>
            <a:effectLst/>
          </p:spPr>
        </p:pic>
      </p:grpSp>
      <p:grpSp>
        <p:nvGrpSpPr>
          <p:cNvPr id="179" name="Group 178"/>
          <p:cNvGrpSpPr/>
          <p:nvPr/>
        </p:nvGrpSpPr>
        <p:grpSpPr>
          <a:xfrm>
            <a:off x="2331720" y="1066800"/>
            <a:ext cx="944880" cy="1219200"/>
            <a:chOff x="2331720" y="1066800"/>
            <a:chExt cx="944880" cy="1219200"/>
          </a:xfrm>
        </p:grpSpPr>
        <p:cxnSp>
          <p:nvCxnSpPr>
            <p:cNvPr id="169" name="Straight Connector 168"/>
            <p:cNvCxnSpPr>
              <a:endCxn id="71" idx="0"/>
            </p:cNvCxnSpPr>
            <p:nvPr/>
          </p:nvCxnSpPr>
          <p:spPr>
            <a:xfrm rot="5400000">
              <a:off x="2260284" y="1803083"/>
              <a:ext cx="761999" cy="203835"/>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pic>
          <p:nvPicPr>
            <p:cNvPr id="92" name="Picture 91"/>
            <p:cNvPicPr>
              <a:picLocks noChangeAspect="1" noChangeArrowheads="1"/>
            </p:cNvPicPr>
            <p:nvPr/>
          </p:nvPicPr>
          <p:blipFill>
            <a:blip r:embed="rId2" cstate="print"/>
            <a:srcRect l="29215" t="24771" r="53529" b="53660"/>
            <a:stretch>
              <a:fillRect/>
            </a:stretch>
          </p:blipFill>
          <p:spPr bwMode="auto">
            <a:xfrm>
              <a:off x="2788920" y="1066800"/>
              <a:ext cx="487680" cy="609600"/>
            </a:xfrm>
            <a:prstGeom prst="rect">
              <a:avLst/>
            </a:prstGeom>
            <a:noFill/>
            <a:ln w="25400">
              <a:solidFill>
                <a:schemeClr val="tx1"/>
              </a:solidFill>
              <a:miter lim="800000"/>
              <a:headEnd/>
              <a:tailEnd/>
            </a:ln>
            <a:effectLst/>
          </p:spPr>
        </p:pic>
        <p:pic>
          <p:nvPicPr>
            <p:cNvPr id="93" name="Picture 3"/>
            <p:cNvPicPr>
              <a:picLocks noChangeAspect="1" noChangeArrowheads="1"/>
            </p:cNvPicPr>
            <p:nvPr/>
          </p:nvPicPr>
          <p:blipFill>
            <a:blip r:embed="rId2" cstate="print"/>
            <a:srcRect l="54889" t="21556" r="29112" b="57111"/>
            <a:stretch>
              <a:fillRect/>
            </a:stretch>
          </p:blipFill>
          <p:spPr bwMode="auto">
            <a:xfrm>
              <a:off x="2331720" y="1066800"/>
              <a:ext cx="457200" cy="609600"/>
            </a:xfrm>
            <a:prstGeom prst="rect">
              <a:avLst/>
            </a:prstGeom>
            <a:noFill/>
            <a:ln w="25400">
              <a:solidFill>
                <a:schemeClr val="tx1"/>
              </a:solidFill>
              <a:miter lim="800000"/>
              <a:headEnd/>
              <a:tailEnd/>
            </a:ln>
            <a:effectLst/>
          </p:spPr>
        </p:pic>
      </p:grpSp>
      <p:grpSp>
        <p:nvGrpSpPr>
          <p:cNvPr id="180" name="Group 179"/>
          <p:cNvGrpSpPr/>
          <p:nvPr/>
        </p:nvGrpSpPr>
        <p:grpSpPr>
          <a:xfrm>
            <a:off x="3474720" y="1066800"/>
            <a:ext cx="944880" cy="1219200"/>
            <a:chOff x="3474720" y="1066800"/>
            <a:chExt cx="944880" cy="1219200"/>
          </a:xfrm>
        </p:grpSpPr>
        <p:cxnSp>
          <p:nvCxnSpPr>
            <p:cNvPr id="170" name="Straight Connector 169"/>
            <p:cNvCxnSpPr/>
            <p:nvPr/>
          </p:nvCxnSpPr>
          <p:spPr>
            <a:xfrm rot="5400000">
              <a:off x="3314700" y="1866900"/>
              <a:ext cx="685800" cy="152400"/>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pic>
          <p:nvPicPr>
            <p:cNvPr id="91" name="Picture 3"/>
            <p:cNvPicPr>
              <a:picLocks noChangeAspect="1" noChangeArrowheads="1"/>
            </p:cNvPicPr>
            <p:nvPr/>
          </p:nvPicPr>
          <p:blipFill>
            <a:blip r:embed="rId2" cstate="print"/>
            <a:srcRect l="54889" t="21556" r="29112" b="57111"/>
            <a:stretch>
              <a:fillRect/>
            </a:stretch>
          </p:blipFill>
          <p:spPr bwMode="auto">
            <a:xfrm>
              <a:off x="3474720" y="1066800"/>
              <a:ext cx="457200" cy="609600"/>
            </a:xfrm>
            <a:prstGeom prst="rect">
              <a:avLst/>
            </a:prstGeom>
            <a:noFill/>
            <a:ln w="25400">
              <a:solidFill>
                <a:schemeClr val="tx1"/>
              </a:solidFill>
              <a:miter lim="800000"/>
              <a:headEnd/>
              <a:tailEnd/>
            </a:ln>
            <a:effectLst/>
          </p:spPr>
        </p:pic>
        <p:pic>
          <p:nvPicPr>
            <p:cNvPr id="94" name="Picture 93"/>
            <p:cNvPicPr>
              <a:picLocks noChangeAspect="1" noChangeArrowheads="1"/>
            </p:cNvPicPr>
            <p:nvPr/>
          </p:nvPicPr>
          <p:blipFill>
            <a:blip r:embed="rId2" cstate="print"/>
            <a:srcRect l="29215" t="24771" r="53529" b="53660"/>
            <a:stretch>
              <a:fillRect/>
            </a:stretch>
          </p:blipFill>
          <p:spPr bwMode="auto">
            <a:xfrm>
              <a:off x="3931920" y="1066800"/>
              <a:ext cx="487680" cy="609600"/>
            </a:xfrm>
            <a:prstGeom prst="rect">
              <a:avLst/>
            </a:prstGeom>
            <a:noFill/>
            <a:ln w="25400">
              <a:solidFill>
                <a:schemeClr val="tx1"/>
              </a:solidFill>
              <a:miter lim="800000"/>
              <a:headEnd/>
              <a:tailEnd/>
            </a:ln>
            <a:effectLst/>
          </p:spPr>
        </p:pic>
      </p:grpSp>
      <p:grpSp>
        <p:nvGrpSpPr>
          <p:cNvPr id="181" name="Group 180"/>
          <p:cNvGrpSpPr/>
          <p:nvPr/>
        </p:nvGrpSpPr>
        <p:grpSpPr>
          <a:xfrm>
            <a:off x="4648200" y="1066800"/>
            <a:ext cx="1005840" cy="1219198"/>
            <a:chOff x="4648200" y="1066800"/>
            <a:chExt cx="1005840" cy="1219198"/>
          </a:xfrm>
        </p:grpSpPr>
        <p:cxnSp>
          <p:nvCxnSpPr>
            <p:cNvPr id="158" name="Straight Connector 157"/>
            <p:cNvCxnSpPr/>
            <p:nvPr/>
          </p:nvCxnSpPr>
          <p:spPr>
            <a:xfrm rot="16200000" flipH="1">
              <a:off x="5011105" y="1846898"/>
              <a:ext cx="685797" cy="192403"/>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pic>
          <p:nvPicPr>
            <p:cNvPr id="96" name="Picture 95"/>
            <p:cNvPicPr>
              <a:picLocks noChangeAspect="1" noChangeArrowheads="1"/>
            </p:cNvPicPr>
            <p:nvPr/>
          </p:nvPicPr>
          <p:blipFill>
            <a:blip r:embed="rId2" cstate="print"/>
            <a:srcRect l="29215" t="24771" r="53529" b="53660"/>
            <a:stretch>
              <a:fillRect/>
            </a:stretch>
          </p:blipFill>
          <p:spPr bwMode="auto">
            <a:xfrm>
              <a:off x="5166360" y="1066800"/>
              <a:ext cx="487680" cy="609600"/>
            </a:xfrm>
            <a:prstGeom prst="rect">
              <a:avLst/>
            </a:prstGeom>
            <a:noFill/>
            <a:ln w="25400">
              <a:solidFill>
                <a:schemeClr val="tx1"/>
              </a:solidFill>
              <a:miter lim="800000"/>
              <a:headEnd/>
              <a:tailEnd/>
            </a:ln>
            <a:effectLst/>
          </p:spPr>
        </p:pic>
        <p:pic>
          <p:nvPicPr>
            <p:cNvPr id="97" name="Picture 3"/>
            <p:cNvPicPr>
              <a:picLocks noChangeAspect="1" noChangeArrowheads="1"/>
            </p:cNvPicPr>
            <p:nvPr/>
          </p:nvPicPr>
          <p:blipFill>
            <a:blip r:embed="rId2" cstate="print"/>
            <a:srcRect l="54889" t="21556" r="29112" b="57111"/>
            <a:stretch>
              <a:fillRect/>
            </a:stretch>
          </p:blipFill>
          <p:spPr bwMode="auto">
            <a:xfrm>
              <a:off x="4648200" y="1066800"/>
              <a:ext cx="457200" cy="609600"/>
            </a:xfrm>
            <a:prstGeom prst="rect">
              <a:avLst/>
            </a:prstGeom>
            <a:noFill/>
            <a:ln w="25400">
              <a:solidFill>
                <a:schemeClr val="tx1"/>
              </a:solidFill>
              <a:miter lim="800000"/>
              <a:headEnd/>
              <a:tailEnd/>
            </a:ln>
            <a:effectLst/>
          </p:spPr>
        </p:pic>
      </p:grpSp>
      <p:grpSp>
        <p:nvGrpSpPr>
          <p:cNvPr id="182" name="Group 181"/>
          <p:cNvGrpSpPr/>
          <p:nvPr/>
        </p:nvGrpSpPr>
        <p:grpSpPr>
          <a:xfrm>
            <a:off x="5867400" y="1066800"/>
            <a:ext cx="944880" cy="1295398"/>
            <a:chOff x="5867400" y="1066800"/>
            <a:chExt cx="944880" cy="1295398"/>
          </a:xfrm>
        </p:grpSpPr>
        <p:cxnSp>
          <p:nvCxnSpPr>
            <p:cNvPr id="159" name="Straight Connector 158"/>
            <p:cNvCxnSpPr/>
            <p:nvPr/>
          </p:nvCxnSpPr>
          <p:spPr>
            <a:xfrm rot="16200000" flipH="1">
              <a:off x="6039803" y="1961196"/>
              <a:ext cx="761998" cy="40005"/>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pic>
          <p:nvPicPr>
            <p:cNvPr id="95" name="Picture 3"/>
            <p:cNvPicPr>
              <a:picLocks noChangeAspect="1" noChangeArrowheads="1"/>
            </p:cNvPicPr>
            <p:nvPr/>
          </p:nvPicPr>
          <p:blipFill>
            <a:blip r:embed="rId2" cstate="print"/>
            <a:srcRect l="54889" t="21556" r="29112" b="57111"/>
            <a:stretch>
              <a:fillRect/>
            </a:stretch>
          </p:blipFill>
          <p:spPr bwMode="auto">
            <a:xfrm>
              <a:off x="5867400" y="1066800"/>
              <a:ext cx="457200" cy="609600"/>
            </a:xfrm>
            <a:prstGeom prst="rect">
              <a:avLst/>
            </a:prstGeom>
            <a:noFill/>
            <a:ln w="25400">
              <a:solidFill>
                <a:schemeClr val="tx1"/>
              </a:solidFill>
              <a:miter lim="800000"/>
              <a:headEnd/>
              <a:tailEnd/>
            </a:ln>
            <a:effectLst/>
          </p:spPr>
        </p:pic>
        <p:pic>
          <p:nvPicPr>
            <p:cNvPr id="99" name="Picture 98"/>
            <p:cNvPicPr>
              <a:picLocks noChangeAspect="1" noChangeArrowheads="1"/>
            </p:cNvPicPr>
            <p:nvPr/>
          </p:nvPicPr>
          <p:blipFill>
            <a:blip r:embed="rId2" cstate="print"/>
            <a:srcRect l="29215" t="24771" r="53529" b="53660"/>
            <a:stretch>
              <a:fillRect/>
            </a:stretch>
          </p:blipFill>
          <p:spPr bwMode="auto">
            <a:xfrm>
              <a:off x="6324600" y="1066800"/>
              <a:ext cx="487680" cy="609600"/>
            </a:xfrm>
            <a:prstGeom prst="rect">
              <a:avLst/>
            </a:prstGeom>
            <a:noFill/>
            <a:ln w="25400">
              <a:solidFill>
                <a:schemeClr val="tx1"/>
              </a:solidFill>
              <a:miter lim="800000"/>
              <a:headEnd/>
              <a:tailEnd/>
            </a:ln>
            <a:effectLst/>
          </p:spPr>
        </p:pic>
      </p:grpSp>
      <p:grpSp>
        <p:nvGrpSpPr>
          <p:cNvPr id="133" name="Group 132"/>
          <p:cNvGrpSpPr/>
          <p:nvPr/>
        </p:nvGrpSpPr>
        <p:grpSpPr>
          <a:xfrm>
            <a:off x="259080" y="2286000"/>
            <a:ext cx="1493520" cy="1295400"/>
            <a:chOff x="259080" y="2286000"/>
            <a:chExt cx="1493520" cy="1295400"/>
          </a:xfrm>
        </p:grpSpPr>
        <p:cxnSp>
          <p:nvCxnSpPr>
            <p:cNvPr id="117" name="Straight Connector 116"/>
            <p:cNvCxnSpPr/>
            <p:nvPr/>
          </p:nvCxnSpPr>
          <p:spPr>
            <a:xfrm rot="16200000" flipH="1">
              <a:off x="381000" y="3276600"/>
              <a:ext cx="457200" cy="1524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5400000" flipH="1" flipV="1">
              <a:off x="952500" y="3238500"/>
              <a:ext cx="457200" cy="2286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72" name="Picture 71"/>
            <p:cNvPicPr>
              <a:picLocks noChangeAspect="1" noChangeArrowheads="1"/>
            </p:cNvPicPr>
            <p:nvPr/>
          </p:nvPicPr>
          <p:blipFill>
            <a:blip r:embed="rId2" cstate="print"/>
            <a:srcRect l="29215" t="24771" r="53529" b="53660"/>
            <a:stretch>
              <a:fillRect/>
            </a:stretch>
          </p:blipFill>
          <p:spPr bwMode="auto">
            <a:xfrm>
              <a:off x="1082040" y="2286000"/>
              <a:ext cx="670560" cy="838200"/>
            </a:xfrm>
            <a:prstGeom prst="rect">
              <a:avLst/>
            </a:prstGeom>
            <a:noFill/>
            <a:ln w="25400">
              <a:solidFill>
                <a:schemeClr val="tx1"/>
              </a:solidFill>
              <a:miter lim="800000"/>
              <a:headEnd/>
              <a:tailEnd/>
            </a:ln>
            <a:effectLst/>
          </p:spPr>
        </p:pic>
        <p:pic>
          <p:nvPicPr>
            <p:cNvPr id="73" name="Picture 3"/>
            <p:cNvPicPr>
              <a:picLocks noChangeAspect="1" noChangeArrowheads="1"/>
            </p:cNvPicPr>
            <p:nvPr/>
          </p:nvPicPr>
          <p:blipFill>
            <a:blip r:embed="rId2" cstate="print"/>
            <a:srcRect l="54889" t="21556" r="29112" b="57111"/>
            <a:stretch>
              <a:fillRect/>
            </a:stretch>
          </p:blipFill>
          <p:spPr bwMode="auto">
            <a:xfrm>
              <a:off x="259080" y="2286000"/>
              <a:ext cx="628650" cy="838200"/>
            </a:xfrm>
            <a:prstGeom prst="rect">
              <a:avLst/>
            </a:prstGeom>
            <a:noFill/>
            <a:ln w="25400">
              <a:solidFill>
                <a:schemeClr val="tx1"/>
              </a:solidFill>
              <a:miter lim="800000"/>
              <a:headEnd/>
              <a:tailEnd/>
            </a:ln>
            <a:effectLst/>
          </p:spPr>
        </p:pic>
      </p:grpSp>
      <p:grpSp>
        <p:nvGrpSpPr>
          <p:cNvPr id="110" name="Group 109"/>
          <p:cNvGrpSpPr/>
          <p:nvPr/>
        </p:nvGrpSpPr>
        <p:grpSpPr>
          <a:xfrm>
            <a:off x="361950" y="3556000"/>
            <a:ext cx="2533650" cy="1778000"/>
            <a:chOff x="361950" y="3556000"/>
            <a:chExt cx="2533650" cy="1778000"/>
          </a:xfrm>
        </p:grpSpPr>
        <p:cxnSp>
          <p:nvCxnSpPr>
            <p:cNvPr id="104" name="Straight Connector 103"/>
            <p:cNvCxnSpPr/>
            <p:nvPr/>
          </p:nvCxnSpPr>
          <p:spPr>
            <a:xfrm>
              <a:off x="762000" y="4648200"/>
              <a:ext cx="762000" cy="6096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rot="5400000" flipH="1" flipV="1">
              <a:off x="1866900" y="4686300"/>
              <a:ext cx="685800" cy="6096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68" name="Picture 67"/>
            <p:cNvPicPr>
              <a:picLocks noChangeAspect="1" noChangeArrowheads="1"/>
            </p:cNvPicPr>
            <p:nvPr/>
          </p:nvPicPr>
          <p:blipFill>
            <a:blip r:embed="rId2" cstate="print"/>
            <a:srcRect l="29215" t="24771" r="53529" b="53660"/>
            <a:stretch>
              <a:fillRect/>
            </a:stretch>
          </p:blipFill>
          <p:spPr bwMode="auto">
            <a:xfrm>
              <a:off x="1899920" y="3556000"/>
              <a:ext cx="995680" cy="1244600"/>
            </a:xfrm>
            <a:prstGeom prst="rect">
              <a:avLst/>
            </a:prstGeom>
            <a:noFill/>
            <a:ln w="25400">
              <a:solidFill>
                <a:schemeClr val="tx1"/>
              </a:solidFill>
              <a:miter lim="800000"/>
              <a:headEnd/>
              <a:tailEnd/>
            </a:ln>
            <a:effectLst/>
          </p:spPr>
        </p:pic>
        <p:pic>
          <p:nvPicPr>
            <p:cNvPr id="69" name="Picture 3"/>
            <p:cNvPicPr>
              <a:picLocks noChangeAspect="1" noChangeArrowheads="1"/>
            </p:cNvPicPr>
            <p:nvPr/>
          </p:nvPicPr>
          <p:blipFill>
            <a:blip r:embed="rId2" cstate="print"/>
            <a:srcRect l="54889" t="21556" r="29112" b="57111"/>
            <a:stretch>
              <a:fillRect/>
            </a:stretch>
          </p:blipFill>
          <p:spPr bwMode="auto">
            <a:xfrm>
              <a:off x="361950" y="3556000"/>
              <a:ext cx="933450" cy="1244600"/>
            </a:xfrm>
            <a:prstGeom prst="rect">
              <a:avLst/>
            </a:prstGeom>
            <a:noFill/>
            <a:ln w="25400">
              <a:solidFill>
                <a:schemeClr val="tx1"/>
              </a:solidFill>
              <a:miter lim="800000"/>
              <a:headEnd/>
              <a:tailEnd/>
            </a:ln>
            <a:effectLst/>
          </p:spPr>
        </p:pic>
      </p:grpSp>
      <p:grpSp>
        <p:nvGrpSpPr>
          <p:cNvPr id="103" name="Group 102"/>
          <p:cNvGrpSpPr/>
          <p:nvPr/>
        </p:nvGrpSpPr>
        <p:grpSpPr>
          <a:xfrm>
            <a:off x="1238250" y="5159044"/>
            <a:ext cx="2114550" cy="1317956"/>
            <a:chOff x="1238250" y="5159044"/>
            <a:chExt cx="2114550" cy="1317956"/>
          </a:xfrm>
        </p:grpSpPr>
        <p:cxnSp>
          <p:nvCxnSpPr>
            <p:cNvPr id="60" name="Straight Connector 59"/>
            <p:cNvCxnSpPr/>
            <p:nvPr/>
          </p:nvCxnSpPr>
          <p:spPr>
            <a:xfrm>
              <a:off x="2133600" y="5763768"/>
              <a:ext cx="1219200" cy="71323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67" name="Picture 3"/>
            <p:cNvPicPr>
              <a:picLocks noChangeAspect="1" noChangeArrowheads="1"/>
            </p:cNvPicPr>
            <p:nvPr/>
          </p:nvPicPr>
          <p:blipFill>
            <a:blip r:embed="rId2" cstate="print"/>
            <a:srcRect l="54889" t="21556" r="29112" b="57111"/>
            <a:stretch>
              <a:fillRect/>
            </a:stretch>
          </p:blipFill>
          <p:spPr bwMode="auto">
            <a:xfrm>
              <a:off x="1238250" y="5159044"/>
              <a:ext cx="971550" cy="1295400"/>
            </a:xfrm>
            <a:prstGeom prst="rect">
              <a:avLst/>
            </a:prstGeom>
            <a:noFill/>
            <a:ln w="25400">
              <a:solidFill>
                <a:schemeClr val="tx1"/>
              </a:solidFill>
              <a:miter lim="800000"/>
              <a:headEnd/>
              <a:tailEnd/>
            </a:ln>
            <a:effectLst/>
          </p:spPr>
        </p:pic>
      </p:grpSp>
      <p:grpSp>
        <p:nvGrpSpPr>
          <p:cNvPr id="141" name="Group 140"/>
          <p:cNvGrpSpPr/>
          <p:nvPr/>
        </p:nvGrpSpPr>
        <p:grpSpPr>
          <a:xfrm>
            <a:off x="5288280" y="2286000"/>
            <a:ext cx="1493520" cy="1295400"/>
            <a:chOff x="5288280" y="2286000"/>
            <a:chExt cx="1493520" cy="1295400"/>
          </a:xfrm>
        </p:grpSpPr>
        <p:cxnSp>
          <p:nvCxnSpPr>
            <p:cNvPr id="135" name="Straight Connector 134"/>
            <p:cNvCxnSpPr>
              <a:endCxn id="70" idx="0"/>
            </p:cNvCxnSpPr>
            <p:nvPr/>
          </p:nvCxnSpPr>
          <p:spPr>
            <a:xfrm rot="16200000" flipH="1">
              <a:off x="6446839" y="3306764"/>
              <a:ext cx="431798" cy="6667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76" name="Picture 75"/>
            <p:cNvPicPr>
              <a:picLocks noChangeAspect="1" noChangeArrowheads="1"/>
            </p:cNvPicPr>
            <p:nvPr/>
          </p:nvPicPr>
          <p:blipFill>
            <a:blip r:embed="rId2" cstate="print"/>
            <a:srcRect l="29215" t="24771" r="53529" b="53660"/>
            <a:stretch>
              <a:fillRect/>
            </a:stretch>
          </p:blipFill>
          <p:spPr bwMode="auto">
            <a:xfrm>
              <a:off x="6111240" y="2286000"/>
              <a:ext cx="670560" cy="838200"/>
            </a:xfrm>
            <a:prstGeom prst="rect">
              <a:avLst/>
            </a:prstGeom>
            <a:noFill/>
            <a:ln w="25400">
              <a:solidFill>
                <a:schemeClr val="tx1"/>
              </a:solidFill>
              <a:miter lim="800000"/>
              <a:headEnd/>
              <a:tailEnd/>
            </a:ln>
            <a:effectLst/>
          </p:spPr>
        </p:pic>
        <p:pic>
          <p:nvPicPr>
            <p:cNvPr id="77" name="Picture 3"/>
            <p:cNvPicPr>
              <a:picLocks noChangeAspect="1" noChangeArrowheads="1"/>
            </p:cNvPicPr>
            <p:nvPr/>
          </p:nvPicPr>
          <p:blipFill>
            <a:blip r:embed="rId2" cstate="print"/>
            <a:srcRect l="54889" t="21556" r="29112" b="57111"/>
            <a:stretch>
              <a:fillRect/>
            </a:stretch>
          </p:blipFill>
          <p:spPr bwMode="auto">
            <a:xfrm>
              <a:off x="5288280" y="2286000"/>
              <a:ext cx="628650" cy="838200"/>
            </a:xfrm>
            <a:prstGeom prst="rect">
              <a:avLst/>
            </a:prstGeom>
            <a:noFill/>
            <a:ln w="25400">
              <a:solidFill>
                <a:schemeClr val="tx1"/>
              </a:solidFill>
              <a:miter lim="800000"/>
              <a:headEnd/>
              <a:tailEnd/>
            </a:ln>
            <a:effectLst/>
          </p:spPr>
        </p:pic>
        <p:cxnSp>
          <p:nvCxnSpPr>
            <p:cNvPr id="136" name="Straight Connector 135"/>
            <p:cNvCxnSpPr/>
            <p:nvPr/>
          </p:nvCxnSpPr>
          <p:spPr>
            <a:xfrm>
              <a:off x="5608320" y="3124200"/>
              <a:ext cx="944880" cy="4572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1" name="Group 150"/>
          <p:cNvGrpSpPr/>
          <p:nvPr/>
        </p:nvGrpSpPr>
        <p:grpSpPr>
          <a:xfrm>
            <a:off x="7315200" y="2286000"/>
            <a:ext cx="1466850" cy="1295403"/>
            <a:chOff x="7315200" y="2286000"/>
            <a:chExt cx="1466850" cy="1295403"/>
          </a:xfrm>
        </p:grpSpPr>
        <p:cxnSp>
          <p:nvCxnSpPr>
            <p:cNvPr id="142" name="Straight Connector 141"/>
            <p:cNvCxnSpPr/>
            <p:nvPr/>
          </p:nvCxnSpPr>
          <p:spPr>
            <a:xfrm rot="16200000" flipH="1">
              <a:off x="7543801" y="3276600"/>
              <a:ext cx="533402" cy="7620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a:stCxn id="82" idx="2"/>
            </p:cNvCxnSpPr>
            <p:nvPr/>
          </p:nvCxnSpPr>
          <p:spPr>
            <a:xfrm rot="5400000">
              <a:off x="8158480" y="3271522"/>
              <a:ext cx="457202" cy="16255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75" name="Picture 3"/>
            <p:cNvPicPr>
              <a:picLocks noChangeAspect="1" noChangeArrowheads="1"/>
            </p:cNvPicPr>
            <p:nvPr/>
          </p:nvPicPr>
          <p:blipFill>
            <a:blip r:embed="rId2" cstate="print"/>
            <a:srcRect l="54889" t="21556" r="29112" b="57111"/>
            <a:stretch>
              <a:fillRect/>
            </a:stretch>
          </p:blipFill>
          <p:spPr bwMode="auto">
            <a:xfrm>
              <a:off x="7315200" y="2286000"/>
              <a:ext cx="628650" cy="838200"/>
            </a:xfrm>
            <a:prstGeom prst="rect">
              <a:avLst/>
            </a:prstGeom>
            <a:noFill/>
            <a:ln w="25400">
              <a:solidFill>
                <a:schemeClr val="tx1"/>
              </a:solidFill>
              <a:miter lim="800000"/>
              <a:headEnd/>
              <a:tailEnd/>
            </a:ln>
            <a:effectLst/>
          </p:spPr>
        </p:pic>
        <p:pic>
          <p:nvPicPr>
            <p:cNvPr id="82" name="Picture 13"/>
            <p:cNvPicPr>
              <a:picLocks noChangeAspect="1" noChangeArrowheads="1"/>
            </p:cNvPicPr>
            <p:nvPr/>
          </p:nvPicPr>
          <p:blipFill>
            <a:blip r:embed="rId3" cstate="print"/>
            <a:srcRect l="12258" t="45312" r="79011" b="34433"/>
            <a:stretch>
              <a:fillRect/>
            </a:stretch>
          </p:blipFill>
          <p:spPr bwMode="auto">
            <a:xfrm>
              <a:off x="8154670" y="2305878"/>
              <a:ext cx="627380" cy="818322"/>
            </a:xfrm>
            <a:prstGeom prst="rect">
              <a:avLst/>
            </a:prstGeom>
            <a:noFill/>
            <a:ln w="25400">
              <a:solidFill>
                <a:schemeClr val="tx1"/>
              </a:solidFill>
              <a:miter lim="800000"/>
              <a:headEnd/>
              <a:tailEnd/>
            </a:ln>
            <a:effectLst/>
          </p:spPr>
        </p:pic>
      </p:grpSp>
      <p:grpSp>
        <p:nvGrpSpPr>
          <p:cNvPr id="115" name="Group 114"/>
          <p:cNvGrpSpPr/>
          <p:nvPr/>
        </p:nvGrpSpPr>
        <p:grpSpPr>
          <a:xfrm>
            <a:off x="6229350" y="3556000"/>
            <a:ext cx="2401083" cy="1701800"/>
            <a:chOff x="6229350" y="3556000"/>
            <a:chExt cx="2401083" cy="1701800"/>
          </a:xfrm>
        </p:grpSpPr>
        <p:cxnSp>
          <p:nvCxnSpPr>
            <p:cNvPr id="111" name="Straight Connector 110"/>
            <p:cNvCxnSpPr/>
            <p:nvPr/>
          </p:nvCxnSpPr>
          <p:spPr>
            <a:xfrm>
              <a:off x="6477000" y="4648200"/>
              <a:ext cx="762000" cy="6096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flipH="1" flipV="1">
              <a:off x="7505700" y="4610100"/>
              <a:ext cx="685800" cy="6096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13"/>
            <p:cNvPicPr>
              <a:picLocks noChangeAspect="1" noChangeArrowheads="1"/>
            </p:cNvPicPr>
            <p:nvPr/>
          </p:nvPicPr>
          <p:blipFill>
            <a:blip r:embed="rId3" cstate="print"/>
            <a:srcRect l="12258" t="45312" r="79011" b="34433"/>
            <a:stretch>
              <a:fillRect/>
            </a:stretch>
          </p:blipFill>
          <p:spPr bwMode="auto">
            <a:xfrm>
              <a:off x="7620000" y="3556000"/>
              <a:ext cx="1010433" cy="1317956"/>
            </a:xfrm>
            <a:prstGeom prst="rect">
              <a:avLst/>
            </a:prstGeom>
            <a:noFill/>
            <a:ln w="25400">
              <a:solidFill>
                <a:schemeClr val="tx1"/>
              </a:solidFill>
              <a:miter lim="800000"/>
              <a:headEnd/>
              <a:tailEnd/>
            </a:ln>
            <a:effectLst/>
          </p:spPr>
        </p:pic>
        <p:pic>
          <p:nvPicPr>
            <p:cNvPr id="70" name="Picture 3"/>
            <p:cNvPicPr>
              <a:picLocks noChangeAspect="1" noChangeArrowheads="1"/>
            </p:cNvPicPr>
            <p:nvPr/>
          </p:nvPicPr>
          <p:blipFill>
            <a:blip r:embed="rId2" cstate="print"/>
            <a:srcRect l="54889" t="21556" r="29112" b="57111"/>
            <a:stretch>
              <a:fillRect/>
            </a:stretch>
          </p:blipFill>
          <p:spPr bwMode="auto">
            <a:xfrm>
              <a:off x="6229350" y="3556000"/>
              <a:ext cx="933450" cy="1244600"/>
            </a:xfrm>
            <a:prstGeom prst="rect">
              <a:avLst/>
            </a:prstGeom>
            <a:noFill/>
            <a:ln w="25400">
              <a:solidFill>
                <a:schemeClr val="tx1"/>
              </a:solidFill>
              <a:miter lim="800000"/>
              <a:headEnd/>
              <a:tailEnd/>
            </a:ln>
            <a:effectLst/>
          </p:spPr>
        </p:pic>
      </p:grpSp>
      <p:grpSp>
        <p:nvGrpSpPr>
          <p:cNvPr id="64" name="Group 63"/>
          <p:cNvGrpSpPr/>
          <p:nvPr/>
        </p:nvGrpSpPr>
        <p:grpSpPr>
          <a:xfrm>
            <a:off x="4953000" y="5181600"/>
            <a:ext cx="2839233" cy="1317956"/>
            <a:chOff x="4953000" y="5051756"/>
            <a:chExt cx="2839233" cy="1317956"/>
          </a:xfrm>
        </p:grpSpPr>
        <p:cxnSp>
          <p:nvCxnSpPr>
            <p:cNvPr id="61" name="Straight Connector 60"/>
            <p:cNvCxnSpPr/>
            <p:nvPr/>
          </p:nvCxnSpPr>
          <p:spPr>
            <a:xfrm flipV="1">
              <a:off x="4953000" y="5889956"/>
              <a:ext cx="1905000" cy="40721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35" name="Picture 13"/>
            <p:cNvPicPr>
              <a:picLocks noChangeAspect="1" noChangeArrowheads="1"/>
            </p:cNvPicPr>
            <p:nvPr/>
          </p:nvPicPr>
          <p:blipFill>
            <a:blip r:embed="rId3" cstate="print"/>
            <a:srcRect l="12258" t="45312" r="79011" b="34433"/>
            <a:stretch>
              <a:fillRect/>
            </a:stretch>
          </p:blipFill>
          <p:spPr bwMode="auto">
            <a:xfrm>
              <a:off x="6781800" y="5051756"/>
              <a:ext cx="1010433" cy="1317956"/>
            </a:xfrm>
            <a:prstGeom prst="rect">
              <a:avLst/>
            </a:prstGeom>
            <a:noFill/>
            <a:ln w="25400">
              <a:solidFill>
                <a:schemeClr val="tx1"/>
              </a:solidFill>
              <a:miter lim="800000"/>
              <a:headEnd/>
              <a:tailEnd/>
            </a:ln>
            <a:effectLst/>
          </p:spPr>
        </p:pic>
      </p:grpSp>
      <p:pic>
        <p:nvPicPr>
          <p:cNvPr id="1026" name="Picture 2"/>
          <p:cNvPicPr>
            <a:picLocks noChangeAspect="1" noChangeArrowheads="1"/>
          </p:cNvPicPr>
          <p:nvPr/>
        </p:nvPicPr>
        <p:blipFill>
          <a:blip r:embed="rId4" cstate="print"/>
          <a:srcRect l="16665" r="13895" b="28948"/>
          <a:stretch>
            <a:fillRect/>
          </a:stretch>
        </p:blipFill>
        <p:spPr bwMode="auto">
          <a:xfrm>
            <a:off x="3352800" y="4800600"/>
            <a:ext cx="1905000" cy="2057400"/>
          </a:xfrm>
          <a:prstGeom prst="rect">
            <a:avLst/>
          </a:prstGeom>
          <a:noFill/>
          <a:ln w="12700">
            <a:solidFill>
              <a:schemeClr val="tx1"/>
            </a:solidFill>
            <a:miter lim="800000"/>
            <a:headEnd/>
            <a:tailEnd/>
          </a:ln>
          <a:effectLst/>
        </p:spPr>
      </p:pic>
      <p:sp>
        <p:nvSpPr>
          <p:cNvPr id="185" name="Oval 184"/>
          <p:cNvSpPr/>
          <p:nvPr/>
        </p:nvSpPr>
        <p:spPr>
          <a:xfrm>
            <a:off x="3810000" y="4876800"/>
            <a:ext cx="1066800" cy="12954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3886200" y="5105400"/>
            <a:ext cx="925253" cy="707886"/>
          </a:xfrm>
          <a:prstGeom prst="rect">
            <a:avLst/>
          </a:prstGeom>
          <a:noFill/>
        </p:spPr>
        <p:txBody>
          <a:bodyPr wrap="none" rtlCol="0">
            <a:spAutoFit/>
          </a:bodyPr>
          <a:lstStyle/>
          <a:p>
            <a:r>
              <a:rPr lang="en-US" sz="4000" b="1" dirty="0" smtClean="0">
                <a:solidFill>
                  <a:schemeClr val="bg1"/>
                </a:solidFill>
                <a:effectLst>
                  <a:outerShdw blurRad="12700" dist="50800" dir="5400000" algn="ctr" rotWithShape="0">
                    <a:schemeClr val="tx1"/>
                  </a:outerShdw>
                </a:effectLst>
              </a:rPr>
              <a:t>1/2</a:t>
            </a:r>
            <a:endParaRPr lang="en-US" sz="4000" b="1" dirty="0">
              <a:solidFill>
                <a:schemeClr val="bg1"/>
              </a:solidFill>
              <a:effectLst>
                <a:outerShdw blurRad="12700" dist="50800" dir="5400000" algn="ctr" rotWithShape="0">
                  <a:schemeClr val="tx1"/>
                </a:outerShdw>
              </a:effectLst>
            </a:endParaRPr>
          </a:p>
        </p:txBody>
      </p:sp>
      <p:sp>
        <p:nvSpPr>
          <p:cNvPr id="116" name="TextBox 115"/>
          <p:cNvSpPr txBox="1"/>
          <p:nvPr/>
        </p:nvSpPr>
        <p:spPr>
          <a:xfrm>
            <a:off x="3505200" y="6334780"/>
            <a:ext cx="1524000" cy="523220"/>
          </a:xfrm>
          <a:prstGeom prst="rect">
            <a:avLst/>
          </a:prstGeom>
          <a:solidFill>
            <a:schemeClr val="tx1"/>
          </a:solidFill>
        </p:spPr>
        <p:txBody>
          <a:bodyPr wrap="square" rtlCol="0">
            <a:spAutoFit/>
          </a:bodyPr>
          <a:lstStyle/>
          <a:p>
            <a:pPr algn="ctr"/>
            <a:r>
              <a:rPr lang="en-US" sz="2800" b="1" dirty="0" smtClean="0">
                <a:solidFill>
                  <a:schemeClr val="bg1"/>
                </a:solidFill>
                <a:effectLst>
                  <a:outerShdw dist="50800" dir="5400000" algn="ctr" rotWithShape="0">
                    <a:schemeClr val="tx1"/>
                  </a:outerShdw>
                </a:effectLst>
              </a:rPr>
              <a:t>parent </a:t>
            </a:r>
          </a:p>
        </p:txBody>
      </p:sp>
      <p:sp>
        <p:nvSpPr>
          <p:cNvPr id="186" name="Rectangle 185"/>
          <p:cNvSpPr/>
          <p:nvPr/>
        </p:nvSpPr>
        <p:spPr>
          <a:xfrm>
            <a:off x="6629400" y="5029200"/>
            <a:ext cx="1295400" cy="1600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p:cNvSpPr txBox="1"/>
          <p:nvPr/>
        </p:nvSpPr>
        <p:spPr>
          <a:xfrm>
            <a:off x="5690298" y="0"/>
            <a:ext cx="3453702" cy="646331"/>
          </a:xfrm>
          <a:prstGeom prst="rect">
            <a:avLst/>
          </a:prstGeom>
          <a:noFill/>
        </p:spPr>
        <p:txBody>
          <a:bodyPr wrap="none" rtlCol="0">
            <a:spAutoFit/>
          </a:bodyPr>
          <a:lstStyle/>
          <a:p>
            <a:r>
              <a:rPr lang="en-US" sz="3600" b="1" dirty="0" smtClean="0">
                <a:solidFill>
                  <a:srgbClr val="FF0000"/>
                </a:solidFill>
                <a:effectLst>
                  <a:outerShdw dist="50800" dir="5400000" algn="ctr" rotWithShape="0">
                    <a:schemeClr val="tx1"/>
                  </a:outerShdw>
                </a:effectLst>
              </a:rPr>
              <a:t>‘Blood Quantum’</a:t>
            </a:r>
            <a:endParaRPr lang="en-US" sz="3600" b="1" dirty="0">
              <a:solidFill>
                <a:srgbClr val="FF0000"/>
              </a:solidFill>
              <a:effectLst>
                <a:outerShdw dist="50800" dir="5400000" algn="ctr" rotWithShape="0">
                  <a:schemeClr val="tx1"/>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85"/>
                                        </p:tgtEl>
                                        <p:attrNameLst>
                                          <p:attrName>style.visibility</p:attrName>
                                        </p:attrNameLst>
                                      </p:cBhvr>
                                      <p:to>
                                        <p:strVal val="visible"/>
                                      </p:to>
                                    </p:set>
                                    <p:anim calcmode="lin" valueType="num">
                                      <p:cBhvr>
                                        <p:cTn id="12" dur="1000" fill="hold"/>
                                        <p:tgtEl>
                                          <p:spTgt spid="185"/>
                                        </p:tgtEl>
                                        <p:attrNameLst>
                                          <p:attrName>ppt_w</p:attrName>
                                        </p:attrNameLst>
                                      </p:cBhvr>
                                      <p:tavLst>
                                        <p:tav tm="0">
                                          <p:val>
                                            <p:fltVal val="0"/>
                                          </p:val>
                                        </p:tav>
                                        <p:tav tm="100000">
                                          <p:val>
                                            <p:strVal val="#ppt_w"/>
                                          </p:val>
                                        </p:tav>
                                      </p:tavLst>
                                    </p:anim>
                                    <p:anim calcmode="lin" valueType="num">
                                      <p:cBhvr>
                                        <p:cTn id="13" dur="1000" fill="hold"/>
                                        <p:tgtEl>
                                          <p:spTgt spid="185"/>
                                        </p:tgtEl>
                                        <p:attrNameLst>
                                          <p:attrName>ppt_h</p:attrName>
                                        </p:attrNameLst>
                                      </p:cBhvr>
                                      <p:tavLst>
                                        <p:tav tm="0">
                                          <p:val>
                                            <p:fltVal val="0"/>
                                          </p:val>
                                        </p:tav>
                                        <p:tav tm="100000">
                                          <p:val>
                                            <p:strVal val="#ppt_h"/>
                                          </p:val>
                                        </p:tav>
                                      </p:tavLst>
                                    </p:anim>
                                    <p:animEffect transition="in" filter="fade">
                                      <p:cBhvr>
                                        <p:cTn id="14" dur="1000"/>
                                        <p:tgtEl>
                                          <p:spTgt spid="18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16"/>
                                        </p:tgtEl>
                                        <p:attrNameLst>
                                          <p:attrName>style.visibility</p:attrName>
                                        </p:attrNameLst>
                                      </p:cBhvr>
                                      <p:to>
                                        <p:strVal val="visible"/>
                                      </p:to>
                                    </p:set>
                                    <p:anim calcmode="lin" valueType="num">
                                      <p:cBhvr>
                                        <p:cTn id="19" dur="1000" fill="hold"/>
                                        <p:tgtEl>
                                          <p:spTgt spid="116"/>
                                        </p:tgtEl>
                                        <p:attrNameLst>
                                          <p:attrName>ppt_w</p:attrName>
                                        </p:attrNameLst>
                                      </p:cBhvr>
                                      <p:tavLst>
                                        <p:tav tm="0">
                                          <p:val>
                                            <p:fltVal val="0"/>
                                          </p:val>
                                        </p:tav>
                                        <p:tav tm="100000">
                                          <p:val>
                                            <p:strVal val="#ppt_w"/>
                                          </p:val>
                                        </p:tav>
                                      </p:tavLst>
                                    </p:anim>
                                    <p:anim calcmode="lin" valueType="num">
                                      <p:cBhvr>
                                        <p:cTn id="20" dur="1000" fill="hold"/>
                                        <p:tgtEl>
                                          <p:spTgt spid="116"/>
                                        </p:tgtEl>
                                        <p:attrNameLst>
                                          <p:attrName>ppt_h</p:attrName>
                                        </p:attrNameLst>
                                      </p:cBhvr>
                                      <p:tavLst>
                                        <p:tav tm="0">
                                          <p:val>
                                            <p:fltVal val="0"/>
                                          </p:val>
                                        </p:tav>
                                        <p:tav tm="100000">
                                          <p:val>
                                            <p:strVal val="#ppt_h"/>
                                          </p:val>
                                        </p:tav>
                                      </p:tavLst>
                                    </p:anim>
                                    <p:animEffect transition="in" filter="fade">
                                      <p:cBhvr>
                                        <p:cTn id="21" dur="1000"/>
                                        <p:tgtEl>
                                          <p:spTgt spid="1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03"/>
                                        </p:tgtEl>
                                        <p:attrNameLst>
                                          <p:attrName>style.visibility</p:attrName>
                                        </p:attrNameLst>
                                      </p:cBhvr>
                                      <p:to>
                                        <p:strVal val="visible"/>
                                      </p:to>
                                    </p:set>
                                    <p:animEffect transition="in" filter="wipe(left)">
                                      <p:cBhvr>
                                        <p:cTn id="26" dur="1000"/>
                                        <p:tgtEl>
                                          <p:spTgt spid="103"/>
                                        </p:tgtEl>
                                      </p:cBhvr>
                                    </p:animEffect>
                                  </p:childTnLst>
                                </p:cTn>
                              </p:par>
                              <p:par>
                                <p:cTn id="27" presetID="22" presetClass="entr" presetSubtype="2" fill="hold" nodeType="with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wipe(right)">
                                      <p:cBhvr>
                                        <p:cTn id="29" dur="1000"/>
                                        <p:tgtEl>
                                          <p:spTgt spid="6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86"/>
                                        </p:tgtEl>
                                        <p:attrNameLst>
                                          <p:attrName>style.visibility</p:attrName>
                                        </p:attrNameLst>
                                      </p:cBhvr>
                                      <p:to>
                                        <p:strVal val="visible"/>
                                      </p:to>
                                    </p:set>
                                    <p:animEffect transition="in" filter="wipe(left)">
                                      <p:cBhvr>
                                        <p:cTn id="34" dur="1000"/>
                                        <p:tgtEl>
                                          <p:spTgt spid="186"/>
                                        </p:tgtEl>
                                      </p:cBhvr>
                                    </p:animEffect>
                                  </p:childTnLst>
                                </p:cTn>
                              </p:par>
                            </p:childTnLst>
                          </p:cTn>
                        </p:par>
                        <p:par>
                          <p:cTn id="35" fill="hold">
                            <p:stCondLst>
                              <p:cond delay="1000"/>
                            </p:stCondLst>
                            <p:childTnLst>
                              <p:par>
                                <p:cTn id="36" presetID="53" presetClass="entr" presetSubtype="0"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 calcmode="lin" valueType="num">
                                      <p:cBhvr>
                                        <p:cTn id="38" dur="1000" fill="hold"/>
                                        <p:tgtEl>
                                          <p:spTgt spid="50"/>
                                        </p:tgtEl>
                                        <p:attrNameLst>
                                          <p:attrName>ppt_w</p:attrName>
                                        </p:attrNameLst>
                                      </p:cBhvr>
                                      <p:tavLst>
                                        <p:tav tm="0">
                                          <p:val>
                                            <p:fltVal val="0"/>
                                          </p:val>
                                        </p:tav>
                                        <p:tav tm="100000">
                                          <p:val>
                                            <p:strVal val="#ppt_w"/>
                                          </p:val>
                                        </p:tav>
                                      </p:tavLst>
                                    </p:anim>
                                    <p:anim calcmode="lin" valueType="num">
                                      <p:cBhvr>
                                        <p:cTn id="39" dur="1000" fill="hold"/>
                                        <p:tgtEl>
                                          <p:spTgt spid="50"/>
                                        </p:tgtEl>
                                        <p:attrNameLst>
                                          <p:attrName>ppt_h</p:attrName>
                                        </p:attrNameLst>
                                      </p:cBhvr>
                                      <p:tavLst>
                                        <p:tav tm="0">
                                          <p:val>
                                            <p:fltVal val="0"/>
                                          </p:val>
                                        </p:tav>
                                        <p:tav tm="100000">
                                          <p:val>
                                            <p:strVal val="#ppt_h"/>
                                          </p:val>
                                        </p:tav>
                                      </p:tavLst>
                                    </p:anim>
                                    <p:animEffect transition="in" filter="fade">
                                      <p:cBhvr>
                                        <p:cTn id="40" dur="1000"/>
                                        <p:tgtEl>
                                          <p:spTgt spid="5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grpId="0" nodeType="clickEffect">
                                  <p:stCondLst>
                                    <p:cond delay="0"/>
                                  </p:stCondLst>
                                  <p:childTnLst>
                                    <p:set>
                                      <p:cBhvr>
                                        <p:cTn id="44" dur="1" fill="hold">
                                          <p:stCondLst>
                                            <p:cond delay="0"/>
                                          </p:stCondLst>
                                        </p:cTn>
                                        <p:tgtEl>
                                          <p:spTgt spid="80"/>
                                        </p:tgtEl>
                                        <p:attrNameLst>
                                          <p:attrName>style.visibility</p:attrName>
                                        </p:attrNameLst>
                                      </p:cBhvr>
                                      <p:to>
                                        <p:strVal val="visible"/>
                                      </p:to>
                                    </p:set>
                                    <p:anim calcmode="lin" valueType="num">
                                      <p:cBhvr>
                                        <p:cTn id="45" dur="1000" fill="hold"/>
                                        <p:tgtEl>
                                          <p:spTgt spid="80"/>
                                        </p:tgtEl>
                                        <p:attrNameLst>
                                          <p:attrName>ppt_w</p:attrName>
                                        </p:attrNameLst>
                                      </p:cBhvr>
                                      <p:tavLst>
                                        <p:tav tm="0">
                                          <p:val>
                                            <p:fltVal val="0"/>
                                          </p:val>
                                        </p:tav>
                                        <p:tav tm="100000">
                                          <p:val>
                                            <p:strVal val="#ppt_w"/>
                                          </p:val>
                                        </p:tav>
                                      </p:tavLst>
                                    </p:anim>
                                    <p:anim calcmode="lin" valueType="num">
                                      <p:cBhvr>
                                        <p:cTn id="46" dur="1000" fill="hold"/>
                                        <p:tgtEl>
                                          <p:spTgt spid="80"/>
                                        </p:tgtEl>
                                        <p:attrNameLst>
                                          <p:attrName>ppt_h</p:attrName>
                                        </p:attrNameLst>
                                      </p:cBhvr>
                                      <p:tavLst>
                                        <p:tav tm="0">
                                          <p:val>
                                            <p:fltVal val="0"/>
                                          </p:val>
                                        </p:tav>
                                        <p:tav tm="100000">
                                          <p:val>
                                            <p:strVal val="#ppt_h"/>
                                          </p:val>
                                        </p:tav>
                                      </p:tavLst>
                                    </p:anim>
                                    <p:animEffect transition="in" filter="fade">
                                      <p:cBhvr>
                                        <p:cTn id="47" dur="1000"/>
                                        <p:tgtEl>
                                          <p:spTgt spid="8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10"/>
                                        </p:tgtEl>
                                        <p:attrNameLst>
                                          <p:attrName>style.visibility</p:attrName>
                                        </p:attrNameLst>
                                      </p:cBhvr>
                                      <p:to>
                                        <p:strVal val="visible"/>
                                      </p:to>
                                    </p:set>
                                    <p:animEffect transition="in" filter="wipe(down)">
                                      <p:cBhvr>
                                        <p:cTn id="52" dur="1000"/>
                                        <p:tgtEl>
                                          <p:spTgt spid="110"/>
                                        </p:tgtEl>
                                      </p:cBhvr>
                                    </p:animEffect>
                                  </p:childTnLst>
                                </p:cTn>
                              </p:par>
                              <p:par>
                                <p:cTn id="53" presetID="22" presetClass="entr" presetSubtype="4" fill="hold" nodeType="withEffect">
                                  <p:stCondLst>
                                    <p:cond delay="0"/>
                                  </p:stCondLst>
                                  <p:childTnLst>
                                    <p:set>
                                      <p:cBhvr>
                                        <p:cTn id="54" dur="1" fill="hold">
                                          <p:stCondLst>
                                            <p:cond delay="0"/>
                                          </p:stCondLst>
                                        </p:cTn>
                                        <p:tgtEl>
                                          <p:spTgt spid="115"/>
                                        </p:tgtEl>
                                        <p:attrNameLst>
                                          <p:attrName>style.visibility</p:attrName>
                                        </p:attrNameLst>
                                      </p:cBhvr>
                                      <p:to>
                                        <p:strVal val="visible"/>
                                      </p:to>
                                    </p:set>
                                    <p:animEffect transition="in" filter="wipe(down)">
                                      <p:cBhvr>
                                        <p:cTn id="55" dur="1000"/>
                                        <p:tgtEl>
                                          <p:spTgt spid="115"/>
                                        </p:tgtEl>
                                      </p:cBhvr>
                                    </p:animEffect>
                                  </p:childTnLst>
                                </p:cTn>
                              </p:par>
                            </p:childTnLst>
                          </p:cTn>
                        </p:par>
                      </p:childTnLst>
                    </p:cTn>
                  </p:par>
                  <p:par>
                    <p:cTn id="56" fill="hold">
                      <p:stCondLst>
                        <p:cond delay="indefinite"/>
                      </p:stCondLst>
                      <p:childTnLst>
                        <p:par>
                          <p:cTn id="57" fill="hold">
                            <p:stCondLst>
                              <p:cond delay="0"/>
                            </p:stCondLst>
                            <p:childTnLst>
                              <p:par>
                                <p:cTn id="58" presetID="64" presetClass="path" presetSubtype="0" accel="50000" decel="50000" fill="hold" grpId="1" nodeType="clickEffect">
                                  <p:stCondLst>
                                    <p:cond delay="0"/>
                                  </p:stCondLst>
                                  <p:childTnLst>
                                    <p:animMotion origin="layout" path="M -3.33333E-6 1.11022E-16 L 0.09584 -0.23889 " pathEditMode="relative" rAng="0" ptsTypes="AA">
                                      <p:cBhvr>
                                        <p:cTn id="59" dur="1000" fill="hold"/>
                                        <p:tgtEl>
                                          <p:spTgt spid="186"/>
                                        </p:tgtEl>
                                        <p:attrNameLst>
                                          <p:attrName>ppt_x</p:attrName>
                                          <p:attrName>ppt_y</p:attrName>
                                        </p:attrNameLst>
                                      </p:cBhvr>
                                      <p:rCtr x="48" y="-119"/>
                                    </p:animMotion>
                                  </p:childTnLst>
                                </p:cTn>
                              </p:par>
                            </p:childTnLst>
                          </p:cTn>
                        </p:par>
                        <p:par>
                          <p:cTn id="60" fill="hold">
                            <p:stCondLst>
                              <p:cond delay="1000"/>
                            </p:stCondLst>
                            <p:childTnLst>
                              <p:par>
                                <p:cTn id="61" presetID="10" presetClass="entr" presetSubtype="0" fill="hold" grpId="0" nodeType="after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fade">
                                      <p:cBhvr>
                                        <p:cTn id="63" dur="1000"/>
                                        <p:tgtEl>
                                          <p:spTgt spid="51"/>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0" fill="hold" grpId="0" nodeType="clickEffect">
                                  <p:stCondLst>
                                    <p:cond delay="0"/>
                                  </p:stCondLst>
                                  <p:childTnLst>
                                    <p:set>
                                      <p:cBhvr>
                                        <p:cTn id="67" dur="1" fill="hold">
                                          <p:stCondLst>
                                            <p:cond delay="0"/>
                                          </p:stCondLst>
                                        </p:cTn>
                                        <p:tgtEl>
                                          <p:spTgt spid="100"/>
                                        </p:tgtEl>
                                        <p:attrNameLst>
                                          <p:attrName>style.visibility</p:attrName>
                                        </p:attrNameLst>
                                      </p:cBhvr>
                                      <p:to>
                                        <p:strVal val="visible"/>
                                      </p:to>
                                    </p:set>
                                    <p:anim calcmode="lin" valueType="num">
                                      <p:cBhvr>
                                        <p:cTn id="68" dur="1000" fill="hold"/>
                                        <p:tgtEl>
                                          <p:spTgt spid="100"/>
                                        </p:tgtEl>
                                        <p:attrNameLst>
                                          <p:attrName>ppt_w</p:attrName>
                                        </p:attrNameLst>
                                      </p:cBhvr>
                                      <p:tavLst>
                                        <p:tav tm="0">
                                          <p:val>
                                            <p:fltVal val="0"/>
                                          </p:val>
                                        </p:tav>
                                        <p:tav tm="100000">
                                          <p:val>
                                            <p:strVal val="#ppt_w"/>
                                          </p:val>
                                        </p:tav>
                                      </p:tavLst>
                                    </p:anim>
                                    <p:anim calcmode="lin" valueType="num">
                                      <p:cBhvr>
                                        <p:cTn id="69" dur="1000" fill="hold"/>
                                        <p:tgtEl>
                                          <p:spTgt spid="100"/>
                                        </p:tgtEl>
                                        <p:attrNameLst>
                                          <p:attrName>ppt_h</p:attrName>
                                        </p:attrNameLst>
                                      </p:cBhvr>
                                      <p:tavLst>
                                        <p:tav tm="0">
                                          <p:val>
                                            <p:fltVal val="0"/>
                                          </p:val>
                                        </p:tav>
                                        <p:tav tm="100000">
                                          <p:val>
                                            <p:strVal val="#ppt_h"/>
                                          </p:val>
                                        </p:tav>
                                      </p:tavLst>
                                    </p:anim>
                                    <p:animEffect transition="in" filter="fade">
                                      <p:cBhvr>
                                        <p:cTn id="70" dur="1000"/>
                                        <p:tgtEl>
                                          <p:spTgt spid="100"/>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133"/>
                                        </p:tgtEl>
                                        <p:attrNameLst>
                                          <p:attrName>style.visibility</p:attrName>
                                        </p:attrNameLst>
                                      </p:cBhvr>
                                      <p:to>
                                        <p:strVal val="visible"/>
                                      </p:to>
                                    </p:set>
                                    <p:animEffect transition="in" filter="wipe(down)">
                                      <p:cBhvr>
                                        <p:cTn id="75" dur="1000"/>
                                        <p:tgtEl>
                                          <p:spTgt spid="133"/>
                                        </p:tgtEl>
                                      </p:cBhvr>
                                    </p:animEffect>
                                  </p:childTnLst>
                                </p:cTn>
                              </p:par>
                              <p:par>
                                <p:cTn id="76" presetID="22" presetClass="entr" presetSubtype="4" fill="hold" nodeType="withEffect">
                                  <p:stCondLst>
                                    <p:cond delay="0"/>
                                  </p:stCondLst>
                                  <p:childTnLst>
                                    <p:set>
                                      <p:cBhvr>
                                        <p:cTn id="77" dur="1" fill="hold">
                                          <p:stCondLst>
                                            <p:cond delay="0"/>
                                          </p:stCondLst>
                                        </p:cTn>
                                        <p:tgtEl>
                                          <p:spTgt spid="134"/>
                                        </p:tgtEl>
                                        <p:attrNameLst>
                                          <p:attrName>style.visibility</p:attrName>
                                        </p:attrNameLst>
                                      </p:cBhvr>
                                      <p:to>
                                        <p:strVal val="visible"/>
                                      </p:to>
                                    </p:set>
                                    <p:animEffect transition="in" filter="wipe(down)">
                                      <p:cBhvr>
                                        <p:cTn id="78" dur="1000"/>
                                        <p:tgtEl>
                                          <p:spTgt spid="134"/>
                                        </p:tgtEl>
                                      </p:cBhvr>
                                    </p:animEffect>
                                  </p:childTnLst>
                                </p:cTn>
                              </p:par>
                              <p:par>
                                <p:cTn id="79" presetID="22" presetClass="entr" presetSubtype="4" fill="hold" nodeType="withEffect">
                                  <p:stCondLst>
                                    <p:cond delay="0"/>
                                  </p:stCondLst>
                                  <p:childTnLst>
                                    <p:set>
                                      <p:cBhvr>
                                        <p:cTn id="80" dur="1" fill="hold">
                                          <p:stCondLst>
                                            <p:cond delay="0"/>
                                          </p:stCondLst>
                                        </p:cTn>
                                        <p:tgtEl>
                                          <p:spTgt spid="141"/>
                                        </p:tgtEl>
                                        <p:attrNameLst>
                                          <p:attrName>style.visibility</p:attrName>
                                        </p:attrNameLst>
                                      </p:cBhvr>
                                      <p:to>
                                        <p:strVal val="visible"/>
                                      </p:to>
                                    </p:set>
                                    <p:animEffect transition="in" filter="wipe(down)">
                                      <p:cBhvr>
                                        <p:cTn id="81" dur="1000"/>
                                        <p:tgtEl>
                                          <p:spTgt spid="141"/>
                                        </p:tgtEl>
                                      </p:cBhvr>
                                    </p:animEffect>
                                  </p:childTnLst>
                                </p:cTn>
                              </p:par>
                              <p:par>
                                <p:cTn id="82" presetID="22" presetClass="entr" presetSubtype="4" fill="hold" nodeType="withEffect">
                                  <p:stCondLst>
                                    <p:cond delay="0"/>
                                  </p:stCondLst>
                                  <p:childTnLst>
                                    <p:set>
                                      <p:cBhvr>
                                        <p:cTn id="83" dur="1" fill="hold">
                                          <p:stCondLst>
                                            <p:cond delay="0"/>
                                          </p:stCondLst>
                                        </p:cTn>
                                        <p:tgtEl>
                                          <p:spTgt spid="151"/>
                                        </p:tgtEl>
                                        <p:attrNameLst>
                                          <p:attrName>style.visibility</p:attrName>
                                        </p:attrNameLst>
                                      </p:cBhvr>
                                      <p:to>
                                        <p:strVal val="visible"/>
                                      </p:to>
                                    </p:set>
                                    <p:animEffect transition="in" filter="wipe(down)">
                                      <p:cBhvr>
                                        <p:cTn id="84" dur="1000"/>
                                        <p:tgtEl>
                                          <p:spTgt spid="151"/>
                                        </p:tgtEl>
                                      </p:cBhvr>
                                    </p:animEffect>
                                  </p:childTnLst>
                                </p:cTn>
                              </p:par>
                            </p:childTnLst>
                          </p:cTn>
                        </p:par>
                      </p:childTnLst>
                    </p:cTn>
                  </p:par>
                  <p:par>
                    <p:cTn id="85" fill="hold">
                      <p:stCondLst>
                        <p:cond delay="indefinite"/>
                      </p:stCondLst>
                      <p:childTnLst>
                        <p:par>
                          <p:cTn id="86" fill="hold">
                            <p:stCondLst>
                              <p:cond delay="0"/>
                            </p:stCondLst>
                            <p:childTnLst>
                              <p:par>
                                <p:cTn id="87" presetID="6" presetClass="emph" presetSubtype="0" fill="hold" grpId="2" nodeType="clickEffect">
                                  <p:stCondLst>
                                    <p:cond delay="0"/>
                                  </p:stCondLst>
                                  <p:childTnLst>
                                    <p:animScale>
                                      <p:cBhvr>
                                        <p:cTn id="88" dur="1000" fill="hold"/>
                                        <p:tgtEl>
                                          <p:spTgt spid="186"/>
                                        </p:tgtEl>
                                      </p:cBhvr>
                                      <p:by x="60000" y="60000"/>
                                    </p:animScale>
                                  </p:childTnLst>
                                </p:cTn>
                              </p:par>
                              <p:par>
                                <p:cTn id="89" presetID="64" presetClass="path" presetSubtype="0" accel="50000" decel="50000" fill="hold" grpId="3" nodeType="withEffect">
                                  <p:stCondLst>
                                    <p:cond delay="0"/>
                                  </p:stCondLst>
                                  <p:childTnLst>
                                    <p:animMotion origin="layout" path="M 0.09584 -0.23889 L 0.12917 -0.45 " pathEditMode="relative" rAng="0" ptsTypes="AA">
                                      <p:cBhvr>
                                        <p:cTn id="90" dur="1000" fill="hold"/>
                                        <p:tgtEl>
                                          <p:spTgt spid="186"/>
                                        </p:tgtEl>
                                        <p:attrNameLst>
                                          <p:attrName>ppt_x</p:attrName>
                                          <p:attrName>ppt_y</p:attrName>
                                        </p:attrNameLst>
                                      </p:cBhvr>
                                      <p:rCtr x="17" y="-106"/>
                                    </p:animMotion>
                                  </p:childTnLst>
                                </p:cTn>
                              </p:par>
                            </p:childTnLst>
                          </p:cTn>
                        </p:par>
                        <p:par>
                          <p:cTn id="91" fill="hold">
                            <p:stCondLst>
                              <p:cond delay="1000"/>
                            </p:stCondLst>
                            <p:childTnLst>
                              <p:par>
                                <p:cTn id="92" presetID="10" presetClass="entr" presetSubtype="0" fill="hold" grpId="0" nodeType="afterEffect">
                                  <p:stCondLst>
                                    <p:cond delay="0"/>
                                  </p:stCondLst>
                                  <p:childTnLst>
                                    <p:set>
                                      <p:cBhvr>
                                        <p:cTn id="93" dur="1" fill="hold">
                                          <p:stCondLst>
                                            <p:cond delay="0"/>
                                          </p:stCondLst>
                                        </p:cTn>
                                        <p:tgtEl>
                                          <p:spTgt spid="57"/>
                                        </p:tgtEl>
                                        <p:attrNameLst>
                                          <p:attrName>style.visibility</p:attrName>
                                        </p:attrNameLst>
                                      </p:cBhvr>
                                      <p:to>
                                        <p:strVal val="visible"/>
                                      </p:to>
                                    </p:set>
                                    <p:animEffect transition="in" filter="fade">
                                      <p:cBhvr>
                                        <p:cTn id="94" dur="1000"/>
                                        <p:tgtEl>
                                          <p:spTgt spid="57"/>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0" fill="hold" grpId="0" nodeType="clickEffect">
                                  <p:stCondLst>
                                    <p:cond delay="0"/>
                                  </p:stCondLst>
                                  <p:childTnLst>
                                    <p:set>
                                      <p:cBhvr>
                                        <p:cTn id="98" dur="1" fill="hold">
                                          <p:stCondLst>
                                            <p:cond delay="0"/>
                                          </p:stCondLst>
                                        </p:cTn>
                                        <p:tgtEl>
                                          <p:spTgt spid="102"/>
                                        </p:tgtEl>
                                        <p:attrNameLst>
                                          <p:attrName>style.visibility</p:attrName>
                                        </p:attrNameLst>
                                      </p:cBhvr>
                                      <p:to>
                                        <p:strVal val="visible"/>
                                      </p:to>
                                    </p:set>
                                    <p:anim calcmode="lin" valueType="num">
                                      <p:cBhvr>
                                        <p:cTn id="99" dur="1000" fill="hold"/>
                                        <p:tgtEl>
                                          <p:spTgt spid="102"/>
                                        </p:tgtEl>
                                        <p:attrNameLst>
                                          <p:attrName>ppt_w</p:attrName>
                                        </p:attrNameLst>
                                      </p:cBhvr>
                                      <p:tavLst>
                                        <p:tav tm="0">
                                          <p:val>
                                            <p:fltVal val="0"/>
                                          </p:val>
                                        </p:tav>
                                        <p:tav tm="100000">
                                          <p:val>
                                            <p:strVal val="#ppt_w"/>
                                          </p:val>
                                        </p:tav>
                                      </p:tavLst>
                                    </p:anim>
                                    <p:anim calcmode="lin" valueType="num">
                                      <p:cBhvr>
                                        <p:cTn id="100" dur="1000" fill="hold"/>
                                        <p:tgtEl>
                                          <p:spTgt spid="102"/>
                                        </p:tgtEl>
                                        <p:attrNameLst>
                                          <p:attrName>ppt_h</p:attrName>
                                        </p:attrNameLst>
                                      </p:cBhvr>
                                      <p:tavLst>
                                        <p:tav tm="0">
                                          <p:val>
                                            <p:fltVal val="0"/>
                                          </p:val>
                                        </p:tav>
                                        <p:tav tm="100000">
                                          <p:val>
                                            <p:strVal val="#ppt_h"/>
                                          </p:val>
                                        </p:tav>
                                      </p:tavLst>
                                    </p:anim>
                                    <p:animEffect transition="in" filter="fade">
                                      <p:cBhvr>
                                        <p:cTn id="101" dur="1000"/>
                                        <p:tgtEl>
                                          <p:spTgt spid="102"/>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nodeType="clickEffect">
                                  <p:stCondLst>
                                    <p:cond delay="0"/>
                                  </p:stCondLst>
                                  <p:childTnLst>
                                    <p:set>
                                      <p:cBhvr>
                                        <p:cTn id="105" dur="1" fill="hold">
                                          <p:stCondLst>
                                            <p:cond delay="0"/>
                                          </p:stCondLst>
                                        </p:cTn>
                                        <p:tgtEl>
                                          <p:spTgt spid="177"/>
                                        </p:tgtEl>
                                        <p:attrNameLst>
                                          <p:attrName>style.visibility</p:attrName>
                                        </p:attrNameLst>
                                      </p:cBhvr>
                                      <p:to>
                                        <p:strVal val="visible"/>
                                      </p:to>
                                    </p:set>
                                    <p:animEffect transition="in" filter="wipe(down)">
                                      <p:cBhvr>
                                        <p:cTn id="106" dur="1000"/>
                                        <p:tgtEl>
                                          <p:spTgt spid="177"/>
                                        </p:tgtEl>
                                      </p:cBhvr>
                                    </p:animEffect>
                                  </p:childTnLst>
                                </p:cTn>
                              </p:par>
                              <p:par>
                                <p:cTn id="107" presetID="22" presetClass="entr" presetSubtype="4" fill="hold" nodeType="withEffect">
                                  <p:stCondLst>
                                    <p:cond delay="0"/>
                                  </p:stCondLst>
                                  <p:childTnLst>
                                    <p:set>
                                      <p:cBhvr>
                                        <p:cTn id="108" dur="1" fill="hold">
                                          <p:stCondLst>
                                            <p:cond delay="0"/>
                                          </p:stCondLst>
                                        </p:cTn>
                                        <p:tgtEl>
                                          <p:spTgt spid="178"/>
                                        </p:tgtEl>
                                        <p:attrNameLst>
                                          <p:attrName>style.visibility</p:attrName>
                                        </p:attrNameLst>
                                      </p:cBhvr>
                                      <p:to>
                                        <p:strVal val="visible"/>
                                      </p:to>
                                    </p:set>
                                    <p:animEffect transition="in" filter="wipe(down)">
                                      <p:cBhvr>
                                        <p:cTn id="109" dur="1000"/>
                                        <p:tgtEl>
                                          <p:spTgt spid="178"/>
                                        </p:tgtEl>
                                      </p:cBhvr>
                                    </p:animEffect>
                                  </p:childTnLst>
                                </p:cTn>
                              </p:par>
                              <p:par>
                                <p:cTn id="110" presetID="22" presetClass="entr" presetSubtype="4" fill="hold" nodeType="withEffect">
                                  <p:stCondLst>
                                    <p:cond delay="0"/>
                                  </p:stCondLst>
                                  <p:childTnLst>
                                    <p:set>
                                      <p:cBhvr>
                                        <p:cTn id="111" dur="1" fill="hold">
                                          <p:stCondLst>
                                            <p:cond delay="0"/>
                                          </p:stCondLst>
                                        </p:cTn>
                                        <p:tgtEl>
                                          <p:spTgt spid="179"/>
                                        </p:tgtEl>
                                        <p:attrNameLst>
                                          <p:attrName>style.visibility</p:attrName>
                                        </p:attrNameLst>
                                      </p:cBhvr>
                                      <p:to>
                                        <p:strVal val="visible"/>
                                      </p:to>
                                    </p:set>
                                    <p:animEffect transition="in" filter="wipe(down)">
                                      <p:cBhvr>
                                        <p:cTn id="112" dur="1000"/>
                                        <p:tgtEl>
                                          <p:spTgt spid="179"/>
                                        </p:tgtEl>
                                      </p:cBhvr>
                                    </p:animEffect>
                                  </p:childTnLst>
                                </p:cTn>
                              </p:par>
                              <p:par>
                                <p:cTn id="113" presetID="22" presetClass="entr" presetSubtype="4" fill="hold" nodeType="withEffect">
                                  <p:stCondLst>
                                    <p:cond delay="0"/>
                                  </p:stCondLst>
                                  <p:childTnLst>
                                    <p:set>
                                      <p:cBhvr>
                                        <p:cTn id="114" dur="1" fill="hold">
                                          <p:stCondLst>
                                            <p:cond delay="0"/>
                                          </p:stCondLst>
                                        </p:cTn>
                                        <p:tgtEl>
                                          <p:spTgt spid="180"/>
                                        </p:tgtEl>
                                        <p:attrNameLst>
                                          <p:attrName>style.visibility</p:attrName>
                                        </p:attrNameLst>
                                      </p:cBhvr>
                                      <p:to>
                                        <p:strVal val="visible"/>
                                      </p:to>
                                    </p:set>
                                    <p:animEffect transition="in" filter="wipe(down)">
                                      <p:cBhvr>
                                        <p:cTn id="115" dur="1000"/>
                                        <p:tgtEl>
                                          <p:spTgt spid="180"/>
                                        </p:tgtEl>
                                      </p:cBhvr>
                                    </p:animEffect>
                                  </p:childTnLst>
                                </p:cTn>
                              </p:par>
                              <p:par>
                                <p:cTn id="116" presetID="22" presetClass="entr" presetSubtype="4" fill="hold" nodeType="withEffect">
                                  <p:stCondLst>
                                    <p:cond delay="0"/>
                                  </p:stCondLst>
                                  <p:childTnLst>
                                    <p:set>
                                      <p:cBhvr>
                                        <p:cTn id="117" dur="1" fill="hold">
                                          <p:stCondLst>
                                            <p:cond delay="0"/>
                                          </p:stCondLst>
                                        </p:cTn>
                                        <p:tgtEl>
                                          <p:spTgt spid="181"/>
                                        </p:tgtEl>
                                        <p:attrNameLst>
                                          <p:attrName>style.visibility</p:attrName>
                                        </p:attrNameLst>
                                      </p:cBhvr>
                                      <p:to>
                                        <p:strVal val="visible"/>
                                      </p:to>
                                    </p:set>
                                    <p:animEffect transition="in" filter="wipe(down)">
                                      <p:cBhvr>
                                        <p:cTn id="118" dur="1000"/>
                                        <p:tgtEl>
                                          <p:spTgt spid="181"/>
                                        </p:tgtEl>
                                      </p:cBhvr>
                                    </p:animEffect>
                                  </p:childTnLst>
                                </p:cTn>
                              </p:par>
                              <p:par>
                                <p:cTn id="119" presetID="22" presetClass="entr" presetSubtype="4" fill="hold" nodeType="withEffect">
                                  <p:stCondLst>
                                    <p:cond delay="0"/>
                                  </p:stCondLst>
                                  <p:childTnLst>
                                    <p:set>
                                      <p:cBhvr>
                                        <p:cTn id="120" dur="1" fill="hold">
                                          <p:stCondLst>
                                            <p:cond delay="0"/>
                                          </p:stCondLst>
                                        </p:cTn>
                                        <p:tgtEl>
                                          <p:spTgt spid="182"/>
                                        </p:tgtEl>
                                        <p:attrNameLst>
                                          <p:attrName>style.visibility</p:attrName>
                                        </p:attrNameLst>
                                      </p:cBhvr>
                                      <p:to>
                                        <p:strVal val="visible"/>
                                      </p:to>
                                    </p:set>
                                    <p:animEffect transition="in" filter="wipe(down)">
                                      <p:cBhvr>
                                        <p:cTn id="121" dur="1000"/>
                                        <p:tgtEl>
                                          <p:spTgt spid="182"/>
                                        </p:tgtEl>
                                      </p:cBhvr>
                                    </p:animEffect>
                                  </p:childTnLst>
                                </p:cTn>
                              </p:par>
                              <p:par>
                                <p:cTn id="122" presetID="22" presetClass="entr" presetSubtype="4" fill="hold" nodeType="withEffect">
                                  <p:stCondLst>
                                    <p:cond delay="0"/>
                                  </p:stCondLst>
                                  <p:childTnLst>
                                    <p:set>
                                      <p:cBhvr>
                                        <p:cTn id="123" dur="1" fill="hold">
                                          <p:stCondLst>
                                            <p:cond delay="0"/>
                                          </p:stCondLst>
                                        </p:cTn>
                                        <p:tgtEl>
                                          <p:spTgt spid="183"/>
                                        </p:tgtEl>
                                        <p:attrNameLst>
                                          <p:attrName>style.visibility</p:attrName>
                                        </p:attrNameLst>
                                      </p:cBhvr>
                                      <p:to>
                                        <p:strVal val="visible"/>
                                      </p:to>
                                    </p:set>
                                    <p:animEffect transition="in" filter="wipe(down)">
                                      <p:cBhvr>
                                        <p:cTn id="124" dur="1000"/>
                                        <p:tgtEl>
                                          <p:spTgt spid="183"/>
                                        </p:tgtEl>
                                      </p:cBhvr>
                                    </p:animEffect>
                                  </p:childTnLst>
                                </p:cTn>
                              </p:par>
                              <p:par>
                                <p:cTn id="125" presetID="22" presetClass="entr" presetSubtype="4" fill="hold" nodeType="withEffect">
                                  <p:stCondLst>
                                    <p:cond delay="0"/>
                                  </p:stCondLst>
                                  <p:childTnLst>
                                    <p:set>
                                      <p:cBhvr>
                                        <p:cTn id="126" dur="1" fill="hold">
                                          <p:stCondLst>
                                            <p:cond delay="0"/>
                                          </p:stCondLst>
                                        </p:cTn>
                                        <p:tgtEl>
                                          <p:spTgt spid="184"/>
                                        </p:tgtEl>
                                        <p:attrNameLst>
                                          <p:attrName>style.visibility</p:attrName>
                                        </p:attrNameLst>
                                      </p:cBhvr>
                                      <p:to>
                                        <p:strVal val="visible"/>
                                      </p:to>
                                    </p:set>
                                    <p:animEffect transition="in" filter="wipe(down)">
                                      <p:cBhvr>
                                        <p:cTn id="127" dur="1000"/>
                                        <p:tgtEl>
                                          <p:spTgt spid="184"/>
                                        </p:tgtEl>
                                      </p:cBhvr>
                                    </p:animEffect>
                                  </p:childTnLst>
                                </p:cTn>
                              </p:par>
                            </p:childTnLst>
                          </p:cTn>
                        </p:par>
                      </p:childTnLst>
                    </p:cTn>
                  </p:par>
                  <p:par>
                    <p:cTn id="128" fill="hold">
                      <p:stCondLst>
                        <p:cond delay="indefinite"/>
                      </p:stCondLst>
                      <p:childTnLst>
                        <p:par>
                          <p:cTn id="129" fill="hold">
                            <p:stCondLst>
                              <p:cond delay="0"/>
                            </p:stCondLst>
                            <p:childTnLst>
                              <p:par>
                                <p:cTn id="130" presetID="6" presetClass="emph" presetSubtype="0" fill="hold" grpId="4" nodeType="clickEffect">
                                  <p:stCondLst>
                                    <p:cond delay="0"/>
                                  </p:stCondLst>
                                  <p:childTnLst>
                                    <p:animScale>
                                      <p:cBhvr>
                                        <p:cTn id="131" dur="1000" fill="hold"/>
                                        <p:tgtEl>
                                          <p:spTgt spid="186"/>
                                        </p:tgtEl>
                                      </p:cBhvr>
                                      <p:by x="80000" y="80000"/>
                                    </p:animScale>
                                  </p:childTnLst>
                                </p:cTn>
                              </p:par>
                              <p:par>
                                <p:cTn id="132" presetID="64" presetClass="path" presetSubtype="0" accel="50000" decel="50000" fill="hold" grpId="5" nodeType="withEffect">
                                  <p:stCondLst>
                                    <p:cond delay="0"/>
                                  </p:stCondLst>
                                  <p:childTnLst>
                                    <p:animMotion origin="layout" path="M 0.12917 -0.45 L 0.17084 -0.63889 " pathEditMode="relative" rAng="0" ptsTypes="AA">
                                      <p:cBhvr>
                                        <p:cTn id="133" dur="1000" fill="hold"/>
                                        <p:tgtEl>
                                          <p:spTgt spid="186"/>
                                        </p:tgtEl>
                                        <p:attrNameLst>
                                          <p:attrName>ppt_x</p:attrName>
                                          <p:attrName>ppt_y</p:attrName>
                                        </p:attrNameLst>
                                      </p:cBhvr>
                                      <p:rCtr x="21" y="-94"/>
                                    </p:animMotion>
                                  </p:childTnLst>
                                </p:cTn>
                              </p:par>
                            </p:childTnLst>
                          </p:cTn>
                        </p:par>
                        <p:par>
                          <p:cTn id="134" fill="hold">
                            <p:stCondLst>
                              <p:cond delay="1000"/>
                            </p:stCondLst>
                            <p:childTnLst>
                              <p:par>
                                <p:cTn id="135" presetID="10" presetClass="entr" presetSubtype="0" fill="hold" grpId="0" nodeType="afterEffect">
                                  <p:stCondLst>
                                    <p:cond delay="0"/>
                                  </p:stCondLst>
                                  <p:childTnLst>
                                    <p:set>
                                      <p:cBhvr>
                                        <p:cTn id="136" dur="1" fill="hold">
                                          <p:stCondLst>
                                            <p:cond delay="0"/>
                                          </p:stCondLst>
                                        </p:cTn>
                                        <p:tgtEl>
                                          <p:spTgt spid="101"/>
                                        </p:tgtEl>
                                        <p:attrNameLst>
                                          <p:attrName>style.visibility</p:attrName>
                                        </p:attrNameLst>
                                      </p:cBhvr>
                                      <p:to>
                                        <p:strVal val="visible"/>
                                      </p:to>
                                    </p:set>
                                    <p:animEffect transition="in" filter="fade">
                                      <p:cBhvr>
                                        <p:cTn id="137" dur="1000"/>
                                        <p:tgtEl>
                                          <p:spTgt spid="101"/>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1000"/>
                                        <p:tgtEl>
                                          <p:spTgt spid="103"/>
                                        </p:tgtEl>
                                      </p:cBhvr>
                                    </p:animEffect>
                                    <p:set>
                                      <p:cBhvr>
                                        <p:cTn id="142" dur="1" fill="hold">
                                          <p:stCondLst>
                                            <p:cond delay="999"/>
                                          </p:stCondLst>
                                        </p:cTn>
                                        <p:tgtEl>
                                          <p:spTgt spid="103"/>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1000"/>
                                        <p:tgtEl>
                                          <p:spTgt spid="110"/>
                                        </p:tgtEl>
                                      </p:cBhvr>
                                    </p:animEffect>
                                    <p:set>
                                      <p:cBhvr>
                                        <p:cTn id="145" dur="1" fill="hold">
                                          <p:stCondLst>
                                            <p:cond delay="999"/>
                                          </p:stCondLst>
                                        </p:cTn>
                                        <p:tgtEl>
                                          <p:spTgt spid="110"/>
                                        </p:tgtEl>
                                        <p:attrNameLst>
                                          <p:attrName>style.visibility</p:attrName>
                                        </p:attrNameLst>
                                      </p:cBhvr>
                                      <p:to>
                                        <p:strVal val="hidden"/>
                                      </p:to>
                                    </p:set>
                                  </p:childTnLst>
                                </p:cTn>
                              </p:par>
                              <p:par>
                                <p:cTn id="146" presetID="10" presetClass="exit" presetSubtype="0" fill="hold" nodeType="withEffect">
                                  <p:stCondLst>
                                    <p:cond delay="0"/>
                                  </p:stCondLst>
                                  <p:childTnLst>
                                    <p:animEffect transition="out" filter="fade">
                                      <p:cBhvr>
                                        <p:cTn id="147" dur="1000"/>
                                        <p:tgtEl>
                                          <p:spTgt spid="134"/>
                                        </p:tgtEl>
                                      </p:cBhvr>
                                    </p:animEffect>
                                    <p:set>
                                      <p:cBhvr>
                                        <p:cTn id="148" dur="1" fill="hold">
                                          <p:stCondLst>
                                            <p:cond delay="999"/>
                                          </p:stCondLst>
                                        </p:cTn>
                                        <p:tgtEl>
                                          <p:spTgt spid="134"/>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1000"/>
                                        <p:tgtEl>
                                          <p:spTgt spid="133"/>
                                        </p:tgtEl>
                                      </p:cBhvr>
                                    </p:animEffect>
                                    <p:set>
                                      <p:cBhvr>
                                        <p:cTn id="151" dur="1" fill="hold">
                                          <p:stCondLst>
                                            <p:cond delay="999"/>
                                          </p:stCondLst>
                                        </p:cTn>
                                        <p:tgtEl>
                                          <p:spTgt spid="133"/>
                                        </p:tgtEl>
                                        <p:attrNameLst>
                                          <p:attrName>style.visibility</p:attrName>
                                        </p:attrNameLst>
                                      </p:cBhvr>
                                      <p:to>
                                        <p:strVal val="hidden"/>
                                      </p:to>
                                    </p:set>
                                  </p:childTnLst>
                                </p:cTn>
                              </p:par>
                              <p:par>
                                <p:cTn id="152" presetID="10" presetClass="exit" presetSubtype="0" fill="hold" nodeType="withEffect">
                                  <p:stCondLst>
                                    <p:cond delay="0"/>
                                  </p:stCondLst>
                                  <p:childTnLst>
                                    <p:animEffect transition="out" filter="fade">
                                      <p:cBhvr>
                                        <p:cTn id="153" dur="1000"/>
                                        <p:tgtEl>
                                          <p:spTgt spid="177"/>
                                        </p:tgtEl>
                                      </p:cBhvr>
                                    </p:animEffect>
                                    <p:set>
                                      <p:cBhvr>
                                        <p:cTn id="154" dur="1" fill="hold">
                                          <p:stCondLst>
                                            <p:cond delay="999"/>
                                          </p:stCondLst>
                                        </p:cTn>
                                        <p:tgtEl>
                                          <p:spTgt spid="177"/>
                                        </p:tgtEl>
                                        <p:attrNameLst>
                                          <p:attrName>style.visibility</p:attrName>
                                        </p:attrNameLst>
                                      </p:cBhvr>
                                      <p:to>
                                        <p:strVal val="hidden"/>
                                      </p:to>
                                    </p:set>
                                  </p:childTnLst>
                                </p:cTn>
                              </p:par>
                              <p:par>
                                <p:cTn id="155" presetID="10" presetClass="exit" presetSubtype="0" fill="hold" nodeType="withEffect">
                                  <p:stCondLst>
                                    <p:cond delay="0"/>
                                  </p:stCondLst>
                                  <p:childTnLst>
                                    <p:animEffect transition="out" filter="fade">
                                      <p:cBhvr>
                                        <p:cTn id="156" dur="1000"/>
                                        <p:tgtEl>
                                          <p:spTgt spid="178"/>
                                        </p:tgtEl>
                                      </p:cBhvr>
                                    </p:animEffect>
                                    <p:set>
                                      <p:cBhvr>
                                        <p:cTn id="157" dur="1" fill="hold">
                                          <p:stCondLst>
                                            <p:cond delay="999"/>
                                          </p:stCondLst>
                                        </p:cTn>
                                        <p:tgtEl>
                                          <p:spTgt spid="178"/>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1000"/>
                                        <p:tgtEl>
                                          <p:spTgt spid="179"/>
                                        </p:tgtEl>
                                      </p:cBhvr>
                                    </p:animEffect>
                                    <p:set>
                                      <p:cBhvr>
                                        <p:cTn id="160" dur="1" fill="hold">
                                          <p:stCondLst>
                                            <p:cond delay="999"/>
                                          </p:stCondLst>
                                        </p:cTn>
                                        <p:tgtEl>
                                          <p:spTgt spid="179"/>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1000"/>
                                        <p:tgtEl>
                                          <p:spTgt spid="180"/>
                                        </p:tgtEl>
                                      </p:cBhvr>
                                    </p:animEffect>
                                    <p:set>
                                      <p:cBhvr>
                                        <p:cTn id="163" dur="1" fill="hold">
                                          <p:stCondLst>
                                            <p:cond delay="999"/>
                                          </p:stCondLst>
                                        </p:cTn>
                                        <p:tgtEl>
                                          <p:spTgt spid="180"/>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1000"/>
                                        <p:tgtEl>
                                          <p:spTgt spid="102"/>
                                        </p:tgtEl>
                                      </p:cBhvr>
                                    </p:animEffect>
                                    <p:set>
                                      <p:cBhvr>
                                        <p:cTn id="166" dur="1" fill="hold">
                                          <p:stCondLst>
                                            <p:cond delay="999"/>
                                          </p:stCondLst>
                                        </p:cTn>
                                        <p:tgtEl>
                                          <p:spTgt spid="102"/>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1000"/>
                                        <p:tgtEl>
                                          <p:spTgt spid="100"/>
                                        </p:tgtEl>
                                      </p:cBhvr>
                                    </p:animEffect>
                                    <p:set>
                                      <p:cBhvr>
                                        <p:cTn id="169" dur="1" fill="hold">
                                          <p:stCondLst>
                                            <p:cond delay="999"/>
                                          </p:stCondLst>
                                        </p:cTn>
                                        <p:tgtEl>
                                          <p:spTgt spid="100"/>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1000"/>
                                        <p:tgtEl>
                                          <p:spTgt spid="80"/>
                                        </p:tgtEl>
                                      </p:cBhvr>
                                    </p:animEffect>
                                    <p:set>
                                      <p:cBhvr>
                                        <p:cTn id="172" dur="1" fill="hold">
                                          <p:stCondLst>
                                            <p:cond delay="999"/>
                                          </p:stCondLst>
                                        </p:cTn>
                                        <p:tgtEl>
                                          <p:spTgt spid="80"/>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1000"/>
                                        <p:tgtEl>
                                          <p:spTgt spid="116"/>
                                        </p:tgtEl>
                                      </p:cBhvr>
                                    </p:animEffect>
                                    <p:set>
                                      <p:cBhvr>
                                        <p:cTn id="175" dur="1" fill="hold">
                                          <p:stCondLst>
                                            <p:cond delay="999"/>
                                          </p:stCondLst>
                                        </p:cTn>
                                        <p:tgtEl>
                                          <p:spTgt spid="1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51" grpId="0"/>
      <p:bldP spid="57" grpId="0"/>
      <p:bldP spid="100" grpId="0" animBg="1"/>
      <p:bldP spid="100" grpId="1" animBg="1"/>
      <p:bldP spid="101" grpId="0"/>
      <p:bldP spid="102" grpId="0" animBg="1"/>
      <p:bldP spid="102" grpId="1" animBg="1"/>
      <p:bldP spid="185" grpId="0" animBg="1"/>
      <p:bldP spid="50" grpId="0"/>
      <p:bldP spid="116" grpId="0" animBg="1"/>
      <p:bldP spid="116" grpId="1" animBg="1"/>
      <p:bldP spid="186" grpId="0" animBg="1"/>
      <p:bldP spid="186" grpId="1" animBg="1"/>
      <p:bldP spid="186" grpId="2" animBg="1"/>
      <p:bldP spid="186" grpId="3" animBg="1"/>
      <p:bldP spid="186" grpId="4" animBg="1"/>
      <p:bldP spid="186" grpId="5" animBg="1"/>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8097262"/>
          </a:xfrm>
          <a:prstGeom prst="rect">
            <a:avLst/>
          </a:prstGeom>
        </p:spPr>
        <p:txBody>
          <a:bodyPr wrap="square">
            <a:spAutoFit/>
          </a:bodyPr>
          <a:lstStyle/>
          <a:p>
            <a:r>
              <a:rPr lang="en-US" dirty="0" smtClean="0">
                <a:hlinkClick r:id="rId3"/>
              </a:rPr>
              <a:t>https://en.wikipedia.org/wiki/Blood_quantum_laws</a:t>
            </a:r>
            <a:endParaRPr lang="en-US" dirty="0" smtClean="0"/>
          </a:p>
          <a:p>
            <a:r>
              <a:rPr lang="en-US" b="1" dirty="0" smtClean="0"/>
              <a:t>	Blood quantum laws</a:t>
            </a:r>
            <a:r>
              <a:rPr lang="en-US" dirty="0" smtClean="0"/>
              <a:t> or </a:t>
            </a:r>
            <a:r>
              <a:rPr lang="en-US" b="1" dirty="0" smtClean="0"/>
              <a:t>Indian blood laws</a:t>
            </a:r>
            <a:r>
              <a:rPr lang="en-US" dirty="0" smtClean="0"/>
              <a:t> are those enacted in the United States and the former colonies to define qualification by ancestry as Native American, sometimes in relation to tribal membership. These laws were developed by Euro-Americans and thus did not necessarily reflect how Native Americans had traditionally identified themselves or members of their in-group, and thus ignored the Native American practices of absorbing other peoples by adoption, beginning with other Native Americans, and extending to children and young adults of European and African ancestry. Blood quantum laws also ignored tribal cultural continuity after tribes had absorbed such adoptees and multiracial children.</a:t>
            </a:r>
          </a:p>
          <a:p>
            <a:r>
              <a:rPr lang="en-US" dirty="0" smtClean="0"/>
              <a:t>	A person's blood quantum (abbreviated as BQ) is defined as the percentage of their ancestors, out of their total ancestors, who are documented as full-blood Native Americans. </a:t>
            </a:r>
          </a:p>
          <a:p>
            <a:r>
              <a:rPr lang="en-US" dirty="0" smtClean="0"/>
              <a:t>In some cases, individuals may qualify as tribal members, but not as American Indian for the purposes of certain federal benefits, which are still defined in relation to blood quantum. In the early 21st century some tribes tightened their membership rules and excluded persons who had previously been considered members, as have the Cherokee and Wampanoag. Challenges to such policies have been pursued by those excluded.</a:t>
            </a:r>
          </a:p>
          <a:p>
            <a:r>
              <a:rPr lang="en-US" dirty="0" smtClean="0"/>
              <a:t>	Each federally recognized tribe has established its own criteria for membership. Given the new revenues that many tribes are realizing from gambling casinos and other economic development, or from settlement of 19th-century land claims, some have established more restrictive rules to limit membership.</a:t>
            </a:r>
          </a:p>
          <a:p>
            <a:r>
              <a:rPr lang="en-US" dirty="0" smtClean="0"/>
              <a:t>	In 2007 the Cherokee Nation voted in the majority to exclude as members those Cherokee Freedmen who had no documented ancestors on the Cherokee-by-blood list of the Dawes Rolls.  But, the Cherokee Supreme Court ruled in 2005 that they were legitimate members of the tribe at that time. After the Civil War, the US required the Cherokee and other Indian tribes that had supported the Confederacy to make new treaties. They also required them to emancipate their slaves, and to give full tribal membership to those freedmen who wanted to stay in tribal territory. The Cherokee Freedmen often had intermarried and some had Cherokee ancestry at the time of the Dawes Rolls, qualifying as Cherokee by blood, but registrars typically classified them as Freedmen; registration was often inaccurate.</a:t>
            </a:r>
          </a:p>
          <a:p>
            <a:r>
              <a:rPr lang="en-US" dirty="0" smtClean="0"/>
              <a:t>	Similarly, in 2000, the Seminole Nation of Oklahoma attempted to exclude two bands of Seminole Freedmen from membership to avoid including them in settlement of land claims in Florida, where Seminole Freedmen had also owned land taken by the US government.</a:t>
            </a:r>
          </a:p>
          <a:p>
            <a:r>
              <a:rPr lang="en-US" dirty="0" smtClean="0"/>
              <a:t>Since 1942, the Seminole have at times tried to exclude Black Seminoles from the tribe. The freedmen were listed separately on the Dawes Rolls and suffered segregation in Oklahoma. 	More recently, the Seminole refused to share with them the revenues of 20th-century US government settlements of land claims. The Center for Constitutional Rights has filed an </a:t>
            </a:r>
            <a:r>
              <a:rPr lang="en-US" i="1" dirty="0" smtClean="0"/>
              <a:t>amicus</a:t>
            </a:r>
            <a:r>
              <a:rPr lang="en-US" dirty="0" smtClean="0"/>
              <a:t> brief, taking up the legal case of the Black Seminoles and criticizing some officials of the Bureau of Indian Affairs for collaborating in this discrimination by supporting tribal autonomy in lawsuits. By treaty, after the American Civil War, the Seminole were required to emancipate slaves and provide Black Seminoles with all the rights of full-blood Indian members.</a:t>
            </a:r>
            <a:endParaRPr lang="en-US" baseline="30000" dirty="0" smtClean="0"/>
          </a:p>
          <a:p>
            <a:endParaRPr lang="en-US" b="1" dirty="0" smtClean="0"/>
          </a:p>
          <a:p>
            <a:r>
              <a:rPr lang="en-US" b="1" dirty="0" smtClean="0"/>
              <a:t>Tribes requiring 1/2 degree blood quantum for membership</a:t>
            </a:r>
          </a:p>
          <a:p>
            <a:r>
              <a:rPr lang="en-US" dirty="0" smtClean="0"/>
              <a:t>	(equivalent to one parent)</a:t>
            </a:r>
          </a:p>
          <a:p>
            <a:r>
              <a:rPr lang="en-US" dirty="0" smtClean="0"/>
              <a:t>	Mississippi Band of Choctaw Indians, Mississippi</a:t>
            </a:r>
          </a:p>
          <a:p>
            <a:r>
              <a:rPr lang="en-US" b="1" dirty="0" smtClean="0"/>
              <a:t>Tribes requiring 1/4 degree blood quantum for membership</a:t>
            </a:r>
          </a:p>
          <a:p>
            <a:r>
              <a:rPr lang="en-US" dirty="0" smtClean="0"/>
              <a:t>	(equivalent to one grandparent)</a:t>
            </a:r>
          </a:p>
          <a:p>
            <a:r>
              <a:rPr lang="en-US" dirty="0" smtClean="0"/>
              <a:t>	Poarch Band of Creek Indians, Alabama</a:t>
            </a:r>
          </a:p>
          <a:p>
            <a:r>
              <a:rPr lang="en-US" dirty="0" smtClean="0"/>
              <a:t>	Seminole Tribe of Florida, Florida</a:t>
            </a:r>
          </a:p>
          <a:p>
            <a:r>
              <a:rPr lang="en-US" dirty="0" smtClean="0"/>
              <a:t>	United Keetoowah Band of Cherokee Indians, Oklahoma</a:t>
            </a:r>
            <a:endParaRPr lang="en-US" b="1" dirty="0" smtClean="0"/>
          </a:p>
          <a:p>
            <a:r>
              <a:rPr lang="en-US" b="1" dirty="0" smtClean="0"/>
              <a:t>Tribes requiring 1/16 degree blood quantum for membership</a:t>
            </a:r>
          </a:p>
          <a:p>
            <a:r>
              <a:rPr lang="en-US" dirty="0" smtClean="0"/>
              <a:t>(equivalent to one great-great-grandparent)</a:t>
            </a:r>
          </a:p>
          <a:p>
            <a:r>
              <a:rPr lang="en-US" dirty="0" smtClean="0"/>
              <a:t>	Eastern Band of Cherokee Indians, North Carolina</a:t>
            </a:r>
          </a:p>
          <a:p>
            <a:r>
              <a:rPr lang="en-US" b="1" dirty="0" smtClean="0"/>
              <a:t>Tribes determining membership by lineal descent</a:t>
            </a:r>
          </a:p>
          <a:p>
            <a:r>
              <a:rPr lang="en-US" dirty="0" smtClean="0"/>
              <a:t>These tribes do not have a minimum blood quantum requirement, but members must be able to document descent from original enrollees of tribal rolls.</a:t>
            </a:r>
          </a:p>
          <a:p>
            <a:r>
              <a:rPr lang="en-US" dirty="0" smtClean="0"/>
              <a:t>	Cherokee Nation</a:t>
            </a:r>
          </a:p>
          <a:p>
            <a:r>
              <a:rPr lang="en-US" dirty="0" smtClean="0"/>
              <a:t>	Chickasaw Nation</a:t>
            </a:r>
          </a:p>
          <a:p>
            <a:r>
              <a:rPr lang="en-US" dirty="0" smtClean="0"/>
              <a:t>	Choctaw Nation</a:t>
            </a:r>
          </a:p>
          <a:p>
            <a:r>
              <a:rPr lang="en-US" dirty="0" smtClean="0"/>
              <a:t>	Muscogee Creek Nation</a:t>
            </a:r>
            <a:endParaRPr lang="en-US" baseline="30000" dirty="0" smtClean="0"/>
          </a:p>
          <a:p>
            <a:r>
              <a:rPr lang="en-US" dirty="0" smtClean="0"/>
              <a:t>	Seminole Nation</a:t>
            </a:r>
          </a:p>
          <a:p>
            <a:endParaRPr lang="en-US" dirty="0" smtClean="0"/>
          </a:p>
          <a:p>
            <a:endParaRPr lang="en-US" dirty="0" smtClean="0"/>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1200329"/>
          </a:xfrm>
          <a:prstGeom prst="rect">
            <a:avLst/>
          </a:prstGeom>
        </p:spPr>
        <p:txBody>
          <a:bodyPr wrap="square">
            <a:spAutoFit/>
          </a:bodyPr>
          <a:lstStyle/>
          <a:p>
            <a:r>
              <a:rPr lang="en-US" dirty="0" smtClean="0">
                <a:hlinkClick r:id="rId2"/>
              </a:rPr>
              <a:t>https://www.britannica.com/topic/Five-Civilized-Tribes</a:t>
            </a:r>
            <a:endParaRPr lang="en-US" dirty="0" smtClean="0"/>
          </a:p>
          <a:p>
            <a:endParaRPr lang="en-US" dirty="0" smtClean="0"/>
          </a:p>
          <a:p>
            <a:r>
              <a:rPr lang="en-US" dirty="0" smtClean="0"/>
              <a:t>Map showing the movement of some 100,000 Native Americans forcibly relocated to the trans-Mississippi West under the terms of the U.S. Indian Removal Act (1830).</a:t>
            </a:r>
            <a:endParaRPr lang="en-US" dirty="0"/>
          </a:p>
        </p:txBody>
      </p:sp>
      <p:pic>
        <p:nvPicPr>
          <p:cNvPr id="2" name="Picture 2"/>
          <p:cNvPicPr>
            <a:picLocks noChangeAspect="1" noChangeArrowheads="1"/>
          </p:cNvPicPr>
          <p:nvPr/>
        </p:nvPicPr>
        <p:blipFill>
          <a:blip r:embed="rId3" cstate="print"/>
          <a:srcRect/>
          <a:stretch>
            <a:fillRect/>
          </a:stretch>
        </p:blipFill>
        <p:spPr bwMode="auto">
          <a:xfrm>
            <a:off x="1905000" y="1219201"/>
            <a:ext cx="4394243" cy="5638800"/>
          </a:xfrm>
          <a:prstGeom prst="rect">
            <a:avLst/>
          </a:prstGeom>
          <a:noFill/>
          <a:ln w="25400">
            <a:solidFill>
              <a:schemeClr val="tx1"/>
            </a:solidFill>
            <a:miter lim="800000"/>
            <a:headEnd/>
            <a:tailEnd/>
          </a:ln>
          <a:effectLst/>
        </p:spPr>
      </p:pic>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 name="AutoShape 12" descr="Image result for cherokee indian man carto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40" name="AutoShape 16" descr="Image result for scotsman carto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TextBox 50"/>
          <p:cNvSpPr txBox="1"/>
          <p:nvPr/>
        </p:nvSpPr>
        <p:spPr>
          <a:xfrm>
            <a:off x="4103947" y="4016514"/>
            <a:ext cx="925253" cy="707886"/>
          </a:xfrm>
          <a:prstGeom prst="rect">
            <a:avLst/>
          </a:prstGeom>
          <a:noFill/>
        </p:spPr>
        <p:txBody>
          <a:bodyPr wrap="none" rtlCol="0">
            <a:spAutoFit/>
          </a:bodyPr>
          <a:lstStyle/>
          <a:p>
            <a:r>
              <a:rPr lang="en-US" sz="4000" b="1" dirty="0" smtClean="0"/>
              <a:t>1/4</a:t>
            </a:r>
            <a:endParaRPr lang="en-US" sz="4000" b="1" dirty="0"/>
          </a:p>
        </p:txBody>
      </p:sp>
      <p:sp>
        <p:nvSpPr>
          <p:cNvPr id="57" name="TextBox 56"/>
          <p:cNvSpPr txBox="1"/>
          <p:nvPr/>
        </p:nvSpPr>
        <p:spPr>
          <a:xfrm>
            <a:off x="3951547" y="2721114"/>
            <a:ext cx="925253" cy="707886"/>
          </a:xfrm>
          <a:prstGeom prst="rect">
            <a:avLst/>
          </a:prstGeom>
          <a:noFill/>
        </p:spPr>
        <p:txBody>
          <a:bodyPr wrap="none" rtlCol="0">
            <a:spAutoFit/>
          </a:bodyPr>
          <a:lstStyle/>
          <a:p>
            <a:r>
              <a:rPr lang="en-US" sz="4000" b="1" dirty="0" smtClean="0"/>
              <a:t>1/8</a:t>
            </a:r>
            <a:endParaRPr lang="en-US" sz="4000" b="1" dirty="0"/>
          </a:p>
        </p:txBody>
      </p:sp>
      <p:sp>
        <p:nvSpPr>
          <p:cNvPr id="101" name="TextBox 100"/>
          <p:cNvSpPr txBox="1"/>
          <p:nvPr/>
        </p:nvSpPr>
        <p:spPr>
          <a:xfrm>
            <a:off x="3886200" y="358914"/>
            <a:ext cx="1184940" cy="707886"/>
          </a:xfrm>
          <a:prstGeom prst="rect">
            <a:avLst/>
          </a:prstGeom>
          <a:noFill/>
        </p:spPr>
        <p:txBody>
          <a:bodyPr wrap="none" rtlCol="0">
            <a:spAutoFit/>
          </a:bodyPr>
          <a:lstStyle/>
          <a:p>
            <a:r>
              <a:rPr lang="en-US" sz="4000" b="1" dirty="0" smtClean="0"/>
              <a:t>1/16</a:t>
            </a:r>
            <a:endParaRPr lang="en-US" sz="4000" b="1" dirty="0"/>
          </a:p>
        </p:txBody>
      </p:sp>
      <p:grpSp>
        <p:nvGrpSpPr>
          <p:cNvPr id="125" name="Group 124"/>
          <p:cNvGrpSpPr/>
          <p:nvPr/>
        </p:nvGrpSpPr>
        <p:grpSpPr>
          <a:xfrm>
            <a:off x="4648200" y="1066800"/>
            <a:ext cx="4495800" cy="5432756"/>
            <a:chOff x="4648200" y="1066800"/>
            <a:chExt cx="4495800" cy="5432756"/>
          </a:xfrm>
        </p:grpSpPr>
        <p:grpSp>
          <p:nvGrpSpPr>
            <p:cNvPr id="5" name="Group 182"/>
            <p:cNvGrpSpPr/>
            <p:nvPr/>
          </p:nvGrpSpPr>
          <p:grpSpPr>
            <a:xfrm>
              <a:off x="7056120" y="1066800"/>
              <a:ext cx="944880" cy="1219199"/>
              <a:chOff x="7056120" y="1066800"/>
              <a:chExt cx="944880" cy="1219199"/>
            </a:xfrm>
          </p:grpSpPr>
          <p:cxnSp>
            <p:nvCxnSpPr>
              <p:cNvPr id="160" name="Straight Connector 159"/>
              <p:cNvCxnSpPr/>
              <p:nvPr/>
            </p:nvCxnSpPr>
            <p:spPr>
              <a:xfrm rot="16200000" flipH="1">
                <a:off x="7297104" y="1923097"/>
                <a:ext cx="609598" cy="116205"/>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pic>
            <p:nvPicPr>
              <p:cNvPr id="88" name="Picture 87"/>
              <p:cNvPicPr>
                <a:picLocks noChangeAspect="1" noChangeArrowheads="1"/>
              </p:cNvPicPr>
              <p:nvPr/>
            </p:nvPicPr>
            <p:blipFill>
              <a:blip r:embed="rId2" cstate="print"/>
              <a:srcRect l="29215" t="24771" r="53529" b="53660"/>
              <a:stretch>
                <a:fillRect/>
              </a:stretch>
            </p:blipFill>
            <p:spPr bwMode="auto">
              <a:xfrm>
                <a:off x="7513320" y="1066800"/>
                <a:ext cx="487680" cy="609600"/>
              </a:xfrm>
              <a:prstGeom prst="rect">
                <a:avLst/>
              </a:prstGeom>
              <a:noFill/>
              <a:ln w="25400">
                <a:solidFill>
                  <a:schemeClr val="tx1"/>
                </a:solidFill>
                <a:miter lim="800000"/>
                <a:headEnd/>
                <a:tailEnd/>
              </a:ln>
              <a:effectLst/>
            </p:spPr>
          </p:pic>
          <p:pic>
            <p:nvPicPr>
              <p:cNvPr id="89" name="Picture 3"/>
              <p:cNvPicPr>
                <a:picLocks noChangeAspect="1" noChangeArrowheads="1"/>
              </p:cNvPicPr>
              <p:nvPr/>
            </p:nvPicPr>
            <p:blipFill>
              <a:blip r:embed="rId2" cstate="print"/>
              <a:srcRect l="54889" t="21556" r="29112" b="57111"/>
              <a:stretch>
                <a:fillRect/>
              </a:stretch>
            </p:blipFill>
            <p:spPr bwMode="auto">
              <a:xfrm>
                <a:off x="7056120" y="1066800"/>
                <a:ext cx="457200" cy="609600"/>
              </a:xfrm>
              <a:prstGeom prst="rect">
                <a:avLst/>
              </a:prstGeom>
              <a:noFill/>
              <a:ln w="25400">
                <a:solidFill>
                  <a:schemeClr val="tx1"/>
                </a:solidFill>
                <a:miter lim="800000"/>
                <a:headEnd/>
                <a:tailEnd/>
              </a:ln>
              <a:effectLst/>
            </p:spPr>
          </p:pic>
        </p:grpSp>
        <p:grpSp>
          <p:nvGrpSpPr>
            <p:cNvPr id="6" name="Group 183"/>
            <p:cNvGrpSpPr/>
            <p:nvPr/>
          </p:nvGrpSpPr>
          <p:grpSpPr>
            <a:xfrm>
              <a:off x="8229600" y="1066800"/>
              <a:ext cx="914400" cy="1239078"/>
              <a:chOff x="8229600" y="1066800"/>
              <a:chExt cx="914400" cy="1239078"/>
            </a:xfrm>
          </p:grpSpPr>
          <p:cxnSp>
            <p:nvCxnSpPr>
              <p:cNvPr id="161" name="Straight Connector 160"/>
              <p:cNvCxnSpPr>
                <a:endCxn id="82" idx="0"/>
              </p:cNvCxnSpPr>
              <p:nvPr/>
            </p:nvCxnSpPr>
            <p:spPr>
              <a:xfrm rot="5400000">
                <a:off x="8224742" y="1920020"/>
                <a:ext cx="629476" cy="142240"/>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pic>
            <p:nvPicPr>
              <p:cNvPr id="87" name="Picture 3"/>
              <p:cNvPicPr>
                <a:picLocks noChangeAspect="1" noChangeArrowheads="1"/>
              </p:cNvPicPr>
              <p:nvPr/>
            </p:nvPicPr>
            <p:blipFill>
              <a:blip r:embed="rId2" cstate="print"/>
              <a:srcRect l="54889" t="21556" r="29112" b="57111"/>
              <a:stretch>
                <a:fillRect/>
              </a:stretch>
            </p:blipFill>
            <p:spPr bwMode="auto">
              <a:xfrm>
                <a:off x="8229600" y="1066800"/>
                <a:ext cx="457200" cy="609600"/>
              </a:xfrm>
              <a:prstGeom prst="rect">
                <a:avLst/>
              </a:prstGeom>
              <a:noFill/>
              <a:ln w="25400">
                <a:solidFill>
                  <a:schemeClr val="tx1"/>
                </a:solidFill>
                <a:miter lim="800000"/>
                <a:headEnd/>
                <a:tailEnd/>
              </a:ln>
              <a:effectLst/>
            </p:spPr>
          </p:pic>
          <p:pic>
            <p:nvPicPr>
              <p:cNvPr id="90" name="Picture 13"/>
              <p:cNvPicPr>
                <a:picLocks noChangeAspect="1" noChangeArrowheads="1"/>
              </p:cNvPicPr>
              <p:nvPr/>
            </p:nvPicPr>
            <p:blipFill>
              <a:blip r:embed="rId3" cstate="print"/>
              <a:srcRect l="12258" t="45312" r="79011" b="34433"/>
              <a:stretch>
                <a:fillRect/>
              </a:stretch>
            </p:blipFill>
            <p:spPr bwMode="auto">
              <a:xfrm>
                <a:off x="8687724" y="1081256"/>
                <a:ext cx="456276" cy="595143"/>
              </a:xfrm>
              <a:prstGeom prst="rect">
                <a:avLst/>
              </a:prstGeom>
              <a:noFill/>
              <a:ln w="25400">
                <a:solidFill>
                  <a:schemeClr val="tx1"/>
                </a:solidFill>
                <a:miter lim="800000"/>
                <a:headEnd/>
                <a:tailEnd/>
              </a:ln>
              <a:effectLst/>
            </p:spPr>
          </p:pic>
        </p:grpSp>
        <p:grpSp>
          <p:nvGrpSpPr>
            <p:cNvPr id="9" name="Group 180"/>
            <p:cNvGrpSpPr/>
            <p:nvPr/>
          </p:nvGrpSpPr>
          <p:grpSpPr>
            <a:xfrm>
              <a:off x="4648200" y="1066800"/>
              <a:ext cx="1005840" cy="1219198"/>
              <a:chOff x="4648200" y="1066800"/>
              <a:chExt cx="1005840" cy="1219198"/>
            </a:xfrm>
          </p:grpSpPr>
          <p:cxnSp>
            <p:nvCxnSpPr>
              <p:cNvPr id="158" name="Straight Connector 157"/>
              <p:cNvCxnSpPr/>
              <p:nvPr/>
            </p:nvCxnSpPr>
            <p:spPr>
              <a:xfrm rot="16200000" flipH="1">
                <a:off x="5011105" y="1846898"/>
                <a:ext cx="685797" cy="192403"/>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pic>
            <p:nvPicPr>
              <p:cNvPr id="96" name="Picture 95"/>
              <p:cNvPicPr>
                <a:picLocks noChangeAspect="1" noChangeArrowheads="1"/>
              </p:cNvPicPr>
              <p:nvPr/>
            </p:nvPicPr>
            <p:blipFill>
              <a:blip r:embed="rId2" cstate="print"/>
              <a:srcRect l="29215" t="24771" r="53529" b="53660"/>
              <a:stretch>
                <a:fillRect/>
              </a:stretch>
            </p:blipFill>
            <p:spPr bwMode="auto">
              <a:xfrm>
                <a:off x="5166360" y="1066800"/>
                <a:ext cx="487680" cy="609600"/>
              </a:xfrm>
              <a:prstGeom prst="rect">
                <a:avLst/>
              </a:prstGeom>
              <a:noFill/>
              <a:ln w="25400">
                <a:solidFill>
                  <a:schemeClr val="tx1"/>
                </a:solidFill>
                <a:miter lim="800000"/>
                <a:headEnd/>
                <a:tailEnd/>
              </a:ln>
              <a:effectLst/>
            </p:spPr>
          </p:pic>
          <p:pic>
            <p:nvPicPr>
              <p:cNvPr id="97" name="Picture 3"/>
              <p:cNvPicPr>
                <a:picLocks noChangeAspect="1" noChangeArrowheads="1"/>
              </p:cNvPicPr>
              <p:nvPr/>
            </p:nvPicPr>
            <p:blipFill>
              <a:blip r:embed="rId2" cstate="print"/>
              <a:srcRect l="54889" t="21556" r="29112" b="57111"/>
              <a:stretch>
                <a:fillRect/>
              </a:stretch>
            </p:blipFill>
            <p:spPr bwMode="auto">
              <a:xfrm>
                <a:off x="4648200" y="1066800"/>
                <a:ext cx="457200" cy="609600"/>
              </a:xfrm>
              <a:prstGeom prst="rect">
                <a:avLst/>
              </a:prstGeom>
              <a:noFill/>
              <a:ln w="25400">
                <a:solidFill>
                  <a:schemeClr val="tx1"/>
                </a:solidFill>
                <a:miter lim="800000"/>
                <a:headEnd/>
                <a:tailEnd/>
              </a:ln>
              <a:effectLst/>
            </p:spPr>
          </p:pic>
        </p:grpSp>
        <p:grpSp>
          <p:nvGrpSpPr>
            <p:cNvPr id="10" name="Group 181"/>
            <p:cNvGrpSpPr/>
            <p:nvPr/>
          </p:nvGrpSpPr>
          <p:grpSpPr>
            <a:xfrm>
              <a:off x="5867400" y="1066800"/>
              <a:ext cx="944880" cy="1295398"/>
              <a:chOff x="5867400" y="1066800"/>
              <a:chExt cx="944880" cy="1295398"/>
            </a:xfrm>
          </p:grpSpPr>
          <p:cxnSp>
            <p:nvCxnSpPr>
              <p:cNvPr id="159" name="Straight Connector 158"/>
              <p:cNvCxnSpPr/>
              <p:nvPr/>
            </p:nvCxnSpPr>
            <p:spPr>
              <a:xfrm rot="16200000" flipH="1">
                <a:off x="6039803" y="1961196"/>
                <a:ext cx="761998" cy="40005"/>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pic>
            <p:nvPicPr>
              <p:cNvPr id="95" name="Picture 3"/>
              <p:cNvPicPr>
                <a:picLocks noChangeAspect="1" noChangeArrowheads="1"/>
              </p:cNvPicPr>
              <p:nvPr/>
            </p:nvPicPr>
            <p:blipFill>
              <a:blip r:embed="rId2" cstate="print"/>
              <a:srcRect l="54889" t="21556" r="29112" b="57111"/>
              <a:stretch>
                <a:fillRect/>
              </a:stretch>
            </p:blipFill>
            <p:spPr bwMode="auto">
              <a:xfrm>
                <a:off x="5867400" y="1066800"/>
                <a:ext cx="457200" cy="609600"/>
              </a:xfrm>
              <a:prstGeom prst="rect">
                <a:avLst/>
              </a:prstGeom>
              <a:noFill/>
              <a:ln w="25400">
                <a:solidFill>
                  <a:schemeClr val="tx1"/>
                </a:solidFill>
                <a:miter lim="800000"/>
                <a:headEnd/>
                <a:tailEnd/>
              </a:ln>
              <a:effectLst/>
            </p:spPr>
          </p:pic>
          <p:pic>
            <p:nvPicPr>
              <p:cNvPr id="99" name="Picture 98"/>
              <p:cNvPicPr>
                <a:picLocks noChangeAspect="1" noChangeArrowheads="1"/>
              </p:cNvPicPr>
              <p:nvPr/>
            </p:nvPicPr>
            <p:blipFill>
              <a:blip r:embed="rId2" cstate="print"/>
              <a:srcRect l="29215" t="24771" r="53529" b="53660"/>
              <a:stretch>
                <a:fillRect/>
              </a:stretch>
            </p:blipFill>
            <p:spPr bwMode="auto">
              <a:xfrm>
                <a:off x="6324600" y="1066800"/>
                <a:ext cx="487680" cy="609600"/>
              </a:xfrm>
              <a:prstGeom prst="rect">
                <a:avLst/>
              </a:prstGeom>
              <a:noFill/>
              <a:ln w="25400">
                <a:solidFill>
                  <a:schemeClr val="tx1"/>
                </a:solidFill>
                <a:miter lim="800000"/>
                <a:headEnd/>
                <a:tailEnd/>
              </a:ln>
              <a:effectLst/>
            </p:spPr>
          </p:pic>
        </p:grpSp>
        <p:grpSp>
          <p:nvGrpSpPr>
            <p:cNvPr id="14" name="Group 140"/>
            <p:cNvGrpSpPr/>
            <p:nvPr/>
          </p:nvGrpSpPr>
          <p:grpSpPr>
            <a:xfrm>
              <a:off x="5288280" y="2286000"/>
              <a:ext cx="1493520" cy="1295400"/>
              <a:chOff x="5288280" y="2286000"/>
              <a:chExt cx="1493520" cy="1295400"/>
            </a:xfrm>
          </p:grpSpPr>
          <p:cxnSp>
            <p:nvCxnSpPr>
              <p:cNvPr id="135" name="Straight Connector 134"/>
              <p:cNvCxnSpPr>
                <a:endCxn id="70" idx="0"/>
              </p:cNvCxnSpPr>
              <p:nvPr/>
            </p:nvCxnSpPr>
            <p:spPr>
              <a:xfrm rot="16200000" flipH="1">
                <a:off x="6446839" y="3306764"/>
                <a:ext cx="431798" cy="6667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76" name="Picture 75"/>
              <p:cNvPicPr>
                <a:picLocks noChangeAspect="1" noChangeArrowheads="1"/>
              </p:cNvPicPr>
              <p:nvPr/>
            </p:nvPicPr>
            <p:blipFill>
              <a:blip r:embed="rId2" cstate="print"/>
              <a:srcRect l="29215" t="24771" r="53529" b="53660"/>
              <a:stretch>
                <a:fillRect/>
              </a:stretch>
            </p:blipFill>
            <p:spPr bwMode="auto">
              <a:xfrm>
                <a:off x="6111240" y="2286000"/>
                <a:ext cx="670560" cy="838200"/>
              </a:xfrm>
              <a:prstGeom prst="rect">
                <a:avLst/>
              </a:prstGeom>
              <a:noFill/>
              <a:ln w="25400">
                <a:solidFill>
                  <a:schemeClr val="tx1"/>
                </a:solidFill>
                <a:miter lim="800000"/>
                <a:headEnd/>
                <a:tailEnd/>
              </a:ln>
              <a:effectLst/>
            </p:spPr>
          </p:pic>
          <p:pic>
            <p:nvPicPr>
              <p:cNvPr id="77" name="Picture 3"/>
              <p:cNvPicPr>
                <a:picLocks noChangeAspect="1" noChangeArrowheads="1"/>
              </p:cNvPicPr>
              <p:nvPr/>
            </p:nvPicPr>
            <p:blipFill>
              <a:blip r:embed="rId2" cstate="print"/>
              <a:srcRect l="54889" t="21556" r="29112" b="57111"/>
              <a:stretch>
                <a:fillRect/>
              </a:stretch>
            </p:blipFill>
            <p:spPr bwMode="auto">
              <a:xfrm>
                <a:off x="5288280" y="2286000"/>
                <a:ext cx="628650" cy="838200"/>
              </a:xfrm>
              <a:prstGeom prst="rect">
                <a:avLst/>
              </a:prstGeom>
              <a:noFill/>
              <a:ln w="25400">
                <a:solidFill>
                  <a:schemeClr val="tx1"/>
                </a:solidFill>
                <a:miter lim="800000"/>
                <a:headEnd/>
                <a:tailEnd/>
              </a:ln>
              <a:effectLst/>
            </p:spPr>
          </p:pic>
          <p:cxnSp>
            <p:nvCxnSpPr>
              <p:cNvPr id="136" name="Straight Connector 135"/>
              <p:cNvCxnSpPr/>
              <p:nvPr/>
            </p:nvCxnSpPr>
            <p:spPr>
              <a:xfrm>
                <a:off x="5608320" y="3124200"/>
                <a:ext cx="944880" cy="4572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50"/>
            <p:cNvGrpSpPr/>
            <p:nvPr/>
          </p:nvGrpSpPr>
          <p:grpSpPr>
            <a:xfrm>
              <a:off x="7315200" y="2286000"/>
              <a:ext cx="1466850" cy="1295403"/>
              <a:chOff x="7315200" y="2286000"/>
              <a:chExt cx="1466850" cy="1295403"/>
            </a:xfrm>
          </p:grpSpPr>
          <p:cxnSp>
            <p:nvCxnSpPr>
              <p:cNvPr id="142" name="Straight Connector 141"/>
              <p:cNvCxnSpPr/>
              <p:nvPr/>
            </p:nvCxnSpPr>
            <p:spPr>
              <a:xfrm rot="16200000" flipH="1">
                <a:off x="7543801" y="3276600"/>
                <a:ext cx="533402" cy="7620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a:stCxn id="82" idx="2"/>
              </p:cNvCxnSpPr>
              <p:nvPr/>
            </p:nvCxnSpPr>
            <p:spPr>
              <a:xfrm rot="5400000">
                <a:off x="8158480" y="3271522"/>
                <a:ext cx="457202" cy="16255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75" name="Picture 3"/>
              <p:cNvPicPr>
                <a:picLocks noChangeAspect="1" noChangeArrowheads="1"/>
              </p:cNvPicPr>
              <p:nvPr/>
            </p:nvPicPr>
            <p:blipFill>
              <a:blip r:embed="rId2" cstate="print"/>
              <a:srcRect l="54889" t="21556" r="29112" b="57111"/>
              <a:stretch>
                <a:fillRect/>
              </a:stretch>
            </p:blipFill>
            <p:spPr bwMode="auto">
              <a:xfrm>
                <a:off x="7315200" y="2286000"/>
                <a:ext cx="628650" cy="838200"/>
              </a:xfrm>
              <a:prstGeom prst="rect">
                <a:avLst/>
              </a:prstGeom>
              <a:noFill/>
              <a:ln w="25400">
                <a:solidFill>
                  <a:schemeClr val="tx1"/>
                </a:solidFill>
                <a:miter lim="800000"/>
                <a:headEnd/>
                <a:tailEnd/>
              </a:ln>
              <a:effectLst/>
            </p:spPr>
          </p:pic>
          <p:pic>
            <p:nvPicPr>
              <p:cNvPr id="82" name="Picture 13"/>
              <p:cNvPicPr>
                <a:picLocks noChangeAspect="1" noChangeArrowheads="1"/>
              </p:cNvPicPr>
              <p:nvPr/>
            </p:nvPicPr>
            <p:blipFill>
              <a:blip r:embed="rId3" cstate="print"/>
              <a:srcRect l="12258" t="45312" r="79011" b="34433"/>
              <a:stretch>
                <a:fillRect/>
              </a:stretch>
            </p:blipFill>
            <p:spPr bwMode="auto">
              <a:xfrm>
                <a:off x="8154670" y="2305878"/>
                <a:ext cx="627380" cy="818322"/>
              </a:xfrm>
              <a:prstGeom prst="rect">
                <a:avLst/>
              </a:prstGeom>
              <a:noFill/>
              <a:ln w="25400">
                <a:solidFill>
                  <a:schemeClr val="tx1"/>
                </a:solidFill>
                <a:miter lim="800000"/>
                <a:headEnd/>
                <a:tailEnd/>
              </a:ln>
              <a:effectLst/>
            </p:spPr>
          </p:pic>
        </p:grpSp>
        <p:grpSp>
          <p:nvGrpSpPr>
            <p:cNvPr id="16" name="Group 114"/>
            <p:cNvGrpSpPr/>
            <p:nvPr/>
          </p:nvGrpSpPr>
          <p:grpSpPr>
            <a:xfrm>
              <a:off x="6229350" y="3556000"/>
              <a:ext cx="2401083" cy="1701800"/>
              <a:chOff x="6229350" y="3556000"/>
              <a:chExt cx="2401083" cy="1701800"/>
            </a:xfrm>
          </p:grpSpPr>
          <p:cxnSp>
            <p:nvCxnSpPr>
              <p:cNvPr id="111" name="Straight Connector 110"/>
              <p:cNvCxnSpPr/>
              <p:nvPr/>
            </p:nvCxnSpPr>
            <p:spPr>
              <a:xfrm>
                <a:off x="6477000" y="4648200"/>
                <a:ext cx="762000" cy="6096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flipH="1" flipV="1">
                <a:off x="7505700" y="4610100"/>
                <a:ext cx="685800" cy="6096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13"/>
              <p:cNvPicPr>
                <a:picLocks noChangeAspect="1" noChangeArrowheads="1"/>
              </p:cNvPicPr>
              <p:nvPr/>
            </p:nvPicPr>
            <p:blipFill>
              <a:blip r:embed="rId3" cstate="print"/>
              <a:srcRect l="12258" t="45312" r="79011" b="34433"/>
              <a:stretch>
                <a:fillRect/>
              </a:stretch>
            </p:blipFill>
            <p:spPr bwMode="auto">
              <a:xfrm>
                <a:off x="7620000" y="3556000"/>
                <a:ext cx="1010433" cy="1317956"/>
              </a:xfrm>
              <a:prstGeom prst="rect">
                <a:avLst/>
              </a:prstGeom>
              <a:noFill/>
              <a:ln w="25400">
                <a:solidFill>
                  <a:schemeClr val="tx1"/>
                </a:solidFill>
                <a:miter lim="800000"/>
                <a:headEnd/>
                <a:tailEnd/>
              </a:ln>
              <a:effectLst/>
            </p:spPr>
          </p:pic>
          <p:pic>
            <p:nvPicPr>
              <p:cNvPr id="70" name="Picture 3"/>
              <p:cNvPicPr>
                <a:picLocks noChangeAspect="1" noChangeArrowheads="1"/>
              </p:cNvPicPr>
              <p:nvPr/>
            </p:nvPicPr>
            <p:blipFill>
              <a:blip r:embed="rId2" cstate="print"/>
              <a:srcRect l="54889" t="21556" r="29112" b="57111"/>
              <a:stretch>
                <a:fillRect/>
              </a:stretch>
            </p:blipFill>
            <p:spPr bwMode="auto">
              <a:xfrm>
                <a:off x="6229350" y="3556000"/>
                <a:ext cx="933450" cy="1244600"/>
              </a:xfrm>
              <a:prstGeom prst="rect">
                <a:avLst/>
              </a:prstGeom>
              <a:noFill/>
              <a:ln w="25400">
                <a:solidFill>
                  <a:schemeClr val="tx1"/>
                </a:solidFill>
                <a:miter lim="800000"/>
                <a:headEnd/>
                <a:tailEnd/>
              </a:ln>
              <a:effectLst/>
            </p:spPr>
          </p:pic>
        </p:grpSp>
        <p:grpSp>
          <p:nvGrpSpPr>
            <p:cNvPr id="17" name="Group 63"/>
            <p:cNvGrpSpPr/>
            <p:nvPr/>
          </p:nvGrpSpPr>
          <p:grpSpPr>
            <a:xfrm>
              <a:off x="4953000" y="5181600"/>
              <a:ext cx="2839233" cy="1317956"/>
              <a:chOff x="4953000" y="5051756"/>
              <a:chExt cx="2839233" cy="1317956"/>
            </a:xfrm>
          </p:grpSpPr>
          <p:cxnSp>
            <p:nvCxnSpPr>
              <p:cNvPr id="61" name="Straight Connector 60"/>
              <p:cNvCxnSpPr/>
              <p:nvPr/>
            </p:nvCxnSpPr>
            <p:spPr>
              <a:xfrm flipV="1">
                <a:off x="4953000" y="5889956"/>
                <a:ext cx="1905000" cy="40721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35" name="Picture 13"/>
              <p:cNvPicPr>
                <a:picLocks noChangeAspect="1" noChangeArrowheads="1"/>
              </p:cNvPicPr>
              <p:nvPr/>
            </p:nvPicPr>
            <p:blipFill>
              <a:blip r:embed="rId3" cstate="print"/>
              <a:srcRect l="12258" t="45312" r="79011" b="34433"/>
              <a:stretch>
                <a:fillRect/>
              </a:stretch>
            </p:blipFill>
            <p:spPr bwMode="auto">
              <a:xfrm>
                <a:off x="6781800" y="5051756"/>
                <a:ext cx="1010433" cy="1317956"/>
              </a:xfrm>
              <a:prstGeom prst="rect">
                <a:avLst/>
              </a:prstGeom>
              <a:noFill/>
              <a:ln w="25400">
                <a:solidFill>
                  <a:schemeClr val="tx1"/>
                </a:solidFill>
                <a:miter lim="800000"/>
                <a:headEnd/>
                <a:tailEnd/>
              </a:ln>
              <a:effectLst/>
            </p:spPr>
          </p:pic>
        </p:grpSp>
      </p:grpSp>
      <p:pic>
        <p:nvPicPr>
          <p:cNvPr id="1026" name="Picture 2"/>
          <p:cNvPicPr>
            <a:picLocks noChangeAspect="1" noChangeArrowheads="1"/>
          </p:cNvPicPr>
          <p:nvPr/>
        </p:nvPicPr>
        <p:blipFill>
          <a:blip r:embed="rId4" cstate="print"/>
          <a:srcRect l="16665" r="13895" b="28948"/>
          <a:stretch>
            <a:fillRect/>
          </a:stretch>
        </p:blipFill>
        <p:spPr bwMode="auto">
          <a:xfrm>
            <a:off x="3352800" y="4800600"/>
            <a:ext cx="1905000" cy="2057400"/>
          </a:xfrm>
          <a:prstGeom prst="rect">
            <a:avLst/>
          </a:prstGeom>
          <a:noFill/>
          <a:ln w="12700">
            <a:solidFill>
              <a:schemeClr val="tx1"/>
            </a:solidFill>
            <a:miter lim="800000"/>
            <a:headEnd/>
            <a:tailEnd/>
          </a:ln>
          <a:effectLst/>
        </p:spPr>
      </p:pic>
      <p:sp>
        <p:nvSpPr>
          <p:cNvPr id="185" name="Oval 184"/>
          <p:cNvSpPr/>
          <p:nvPr/>
        </p:nvSpPr>
        <p:spPr>
          <a:xfrm>
            <a:off x="3810000" y="4876800"/>
            <a:ext cx="1066800" cy="12954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3886200" y="5105400"/>
            <a:ext cx="925253" cy="707886"/>
          </a:xfrm>
          <a:prstGeom prst="rect">
            <a:avLst/>
          </a:prstGeom>
          <a:noFill/>
        </p:spPr>
        <p:txBody>
          <a:bodyPr wrap="none" rtlCol="0">
            <a:spAutoFit/>
          </a:bodyPr>
          <a:lstStyle/>
          <a:p>
            <a:r>
              <a:rPr lang="en-US" sz="4000" b="1" dirty="0" smtClean="0">
                <a:solidFill>
                  <a:schemeClr val="bg1"/>
                </a:solidFill>
                <a:effectLst>
                  <a:outerShdw blurRad="12700" dist="50800" dir="5400000" algn="ctr" rotWithShape="0">
                    <a:schemeClr val="tx1"/>
                  </a:outerShdw>
                </a:effectLst>
              </a:rPr>
              <a:t>1/2</a:t>
            </a:r>
            <a:endParaRPr lang="en-US" sz="4000" b="1" dirty="0">
              <a:solidFill>
                <a:schemeClr val="bg1"/>
              </a:solidFill>
              <a:effectLst>
                <a:outerShdw blurRad="12700" dist="50800" dir="5400000" algn="ctr" rotWithShape="0">
                  <a:schemeClr val="tx1"/>
                </a:outerShdw>
              </a:effectLst>
            </a:endParaRPr>
          </a:p>
        </p:txBody>
      </p:sp>
      <p:grpSp>
        <p:nvGrpSpPr>
          <p:cNvPr id="110" name="Group 109"/>
          <p:cNvGrpSpPr/>
          <p:nvPr/>
        </p:nvGrpSpPr>
        <p:grpSpPr>
          <a:xfrm>
            <a:off x="304800" y="457200"/>
            <a:ext cx="3581400" cy="523220"/>
            <a:chOff x="304800" y="457200"/>
            <a:chExt cx="3581400" cy="523220"/>
          </a:xfrm>
        </p:grpSpPr>
        <p:sp>
          <p:nvSpPr>
            <p:cNvPr id="107" name="TextBox 106"/>
            <p:cNvSpPr txBox="1"/>
            <p:nvPr/>
          </p:nvSpPr>
          <p:spPr>
            <a:xfrm>
              <a:off x="304800" y="457200"/>
              <a:ext cx="2781467" cy="523220"/>
            </a:xfrm>
            <a:prstGeom prst="rect">
              <a:avLst/>
            </a:prstGeom>
            <a:noFill/>
            <a:ln w="25400">
              <a:solidFill>
                <a:schemeClr val="tx1"/>
              </a:solidFill>
            </a:ln>
          </p:spPr>
          <p:txBody>
            <a:bodyPr wrap="none" rtlCol="0">
              <a:spAutoFit/>
            </a:bodyPr>
            <a:lstStyle/>
            <a:p>
              <a:r>
                <a:rPr lang="en-US" sz="2800" b="1" dirty="0" smtClean="0"/>
                <a:t>Eastern Cherokee</a:t>
              </a:r>
              <a:endParaRPr lang="en-US" sz="2800" b="1" dirty="0"/>
            </a:p>
          </p:txBody>
        </p:sp>
        <p:cxnSp>
          <p:nvCxnSpPr>
            <p:cNvPr id="109" name="Straight Arrow Connector 108"/>
            <p:cNvCxnSpPr>
              <a:stCxn id="107" idx="3"/>
              <a:endCxn id="101" idx="1"/>
            </p:cNvCxnSpPr>
            <p:nvPr/>
          </p:nvCxnSpPr>
          <p:spPr>
            <a:xfrm flipV="1">
              <a:off x="3086267" y="712857"/>
              <a:ext cx="799933" cy="5953"/>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p:nvGrpSpPr>
        <p:grpSpPr>
          <a:xfrm>
            <a:off x="76200" y="3352800"/>
            <a:ext cx="4114800" cy="1384995"/>
            <a:chOff x="76200" y="3352800"/>
            <a:chExt cx="4114800" cy="1384995"/>
          </a:xfrm>
        </p:grpSpPr>
        <p:cxnSp>
          <p:nvCxnSpPr>
            <p:cNvPr id="113" name="Straight Arrow Connector 112"/>
            <p:cNvCxnSpPr/>
            <p:nvPr/>
          </p:nvCxnSpPr>
          <p:spPr>
            <a:xfrm flipV="1">
              <a:off x="3048000" y="4413645"/>
              <a:ext cx="1143000" cy="5955"/>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useBgFill="1">
          <p:nvSpPr>
            <p:cNvPr id="105" name="Rectangle 104"/>
            <p:cNvSpPr/>
            <p:nvPr/>
          </p:nvSpPr>
          <p:spPr>
            <a:xfrm>
              <a:off x="76200" y="3352800"/>
              <a:ext cx="3429000" cy="1384995"/>
            </a:xfrm>
            <a:prstGeom prst="rect">
              <a:avLst/>
            </a:prstGeom>
            <a:ln w="25400">
              <a:solidFill>
                <a:schemeClr val="tx1"/>
              </a:solidFill>
            </a:ln>
          </p:spPr>
          <p:txBody>
            <a:bodyPr wrap="square">
              <a:spAutoFit/>
            </a:bodyPr>
            <a:lstStyle/>
            <a:p>
              <a:r>
                <a:rPr lang="en-US" sz="2800" b="1" dirty="0" smtClean="0"/>
                <a:t>Creek (AL)</a:t>
              </a:r>
            </a:p>
            <a:p>
              <a:r>
                <a:rPr lang="en-US" sz="2800" b="1" dirty="0" smtClean="0"/>
                <a:t>Seminole (FL)</a:t>
              </a:r>
            </a:p>
            <a:p>
              <a:r>
                <a:rPr lang="en-US" sz="2800" b="1" dirty="0" smtClean="0"/>
                <a:t>Keetoowah Cherokee</a:t>
              </a:r>
            </a:p>
          </p:txBody>
        </p:sp>
      </p:grpSp>
      <p:grpSp>
        <p:nvGrpSpPr>
          <p:cNvPr id="122" name="Group 121"/>
          <p:cNvGrpSpPr/>
          <p:nvPr/>
        </p:nvGrpSpPr>
        <p:grpSpPr>
          <a:xfrm>
            <a:off x="381000" y="5181600"/>
            <a:ext cx="3505200" cy="523220"/>
            <a:chOff x="381000" y="5181600"/>
            <a:chExt cx="3505200" cy="523220"/>
          </a:xfrm>
        </p:grpSpPr>
        <p:sp>
          <p:nvSpPr>
            <p:cNvPr id="103" name="TextBox 102"/>
            <p:cNvSpPr txBox="1"/>
            <p:nvPr/>
          </p:nvSpPr>
          <p:spPr>
            <a:xfrm>
              <a:off x="381000" y="5181600"/>
              <a:ext cx="2265428" cy="523220"/>
            </a:xfrm>
            <a:prstGeom prst="rect">
              <a:avLst/>
            </a:prstGeom>
            <a:noFill/>
            <a:ln w="25400">
              <a:solidFill>
                <a:schemeClr val="tx1"/>
              </a:solidFill>
            </a:ln>
          </p:spPr>
          <p:txBody>
            <a:bodyPr wrap="none" rtlCol="0">
              <a:spAutoFit/>
            </a:bodyPr>
            <a:lstStyle/>
            <a:p>
              <a:r>
                <a:rPr lang="en-US" sz="2800" b="1" dirty="0" smtClean="0"/>
                <a:t>Choctaw (MS)</a:t>
              </a:r>
              <a:endParaRPr lang="en-US" sz="2800" b="1" dirty="0"/>
            </a:p>
          </p:txBody>
        </p:sp>
        <p:cxnSp>
          <p:nvCxnSpPr>
            <p:cNvPr id="120" name="Straight Arrow Connector 119"/>
            <p:cNvCxnSpPr>
              <a:endCxn id="50" idx="1"/>
            </p:cNvCxnSpPr>
            <p:nvPr/>
          </p:nvCxnSpPr>
          <p:spPr>
            <a:xfrm flipV="1">
              <a:off x="2590800" y="5459343"/>
              <a:ext cx="1295400" cy="33011"/>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24" name="TextBox 123"/>
          <p:cNvSpPr txBox="1"/>
          <p:nvPr/>
        </p:nvSpPr>
        <p:spPr>
          <a:xfrm>
            <a:off x="5690298" y="0"/>
            <a:ext cx="3453702" cy="646331"/>
          </a:xfrm>
          <a:prstGeom prst="rect">
            <a:avLst/>
          </a:prstGeom>
          <a:noFill/>
        </p:spPr>
        <p:txBody>
          <a:bodyPr wrap="none" rtlCol="0">
            <a:spAutoFit/>
          </a:bodyPr>
          <a:lstStyle/>
          <a:p>
            <a:r>
              <a:rPr lang="en-US" sz="3600" b="1" dirty="0" smtClean="0">
                <a:solidFill>
                  <a:srgbClr val="FF0000"/>
                </a:solidFill>
                <a:effectLst>
                  <a:outerShdw dist="50800" dir="5400000" algn="ctr" rotWithShape="0">
                    <a:schemeClr val="tx1"/>
                  </a:outerShdw>
                </a:effectLst>
              </a:rPr>
              <a:t>‘Blood Quantum’</a:t>
            </a:r>
            <a:endParaRPr lang="en-US" sz="3600" b="1" dirty="0">
              <a:solidFill>
                <a:srgbClr val="FF0000"/>
              </a:solidFill>
              <a:effectLst>
                <a:outerShdw dist="50800" dir="5400000" algn="ctr" rotWithShape="0">
                  <a:schemeClr val="tx1"/>
                </a:outerShdw>
              </a:effectLst>
            </a:endParaRPr>
          </a:p>
        </p:txBody>
      </p:sp>
      <p:grpSp>
        <p:nvGrpSpPr>
          <p:cNvPr id="139" name="Group 138"/>
          <p:cNvGrpSpPr/>
          <p:nvPr/>
        </p:nvGrpSpPr>
        <p:grpSpPr>
          <a:xfrm>
            <a:off x="5410200" y="1371600"/>
            <a:ext cx="3733800" cy="3262432"/>
            <a:chOff x="5410200" y="1371600"/>
            <a:chExt cx="3733800" cy="3262432"/>
          </a:xfrm>
        </p:grpSpPr>
        <p:sp useBgFill="1">
          <p:nvSpPr>
            <p:cNvPr id="137" name="Rectangle 136"/>
            <p:cNvSpPr/>
            <p:nvPr/>
          </p:nvSpPr>
          <p:spPr>
            <a:xfrm>
              <a:off x="5410200" y="1371600"/>
              <a:ext cx="3733800" cy="3262432"/>
            </a:xfrm>
            <a:prstGeom prst="rect">
              <a:avLst/>
            </a:prstGeom>
            <a:ln w="50800">
              <a:solidFill>
                <a:schemeClr val="tx1"/>
              </a:solidFill>
            </a:ln>
          </p:spPr>
          <p:txBody>
            <a:bodyPr wrap="square">
              <a:spAutoFit/>
            </a:bodyPr>
            <a:lstStyle/>
            <a:p>
              <a:r>
                <a:rPr lang="en-US" sz="2800" b="1" dirty="0" smtClean="0"/>
                <a:t>Descent on tribal rolls;</a:t>
              </a:r>
            </a:p>
            <a:p>
              <a:r>
                <a:rPr lang="en-US" sz="2800" b="1" dirty="0" smtClean="0"/>
                <a:t>no minimum quantum </a:t>
              </a:r>
            </a:p>
            <a:p>
              <a:endParaRPr lang="en-US" sz="1000" dirty="0" smtClean="0"/>
            </a:p>
            <a:p>
              <a:r>
                <a:rPr lang="en-US" sz="2800" dirty="0" smtClean="0"/>
                <a:t>    Cherokee Nation</a:t>
              </a:r>
            </a:p>
            <a:p>
              <a:r>
                <a:rPr lang="en-US" sz="2800" dirty="0" smtClean="0"/>
                <a:t>    Chickasaw Nation</a:t>
              </a:r>
            </a:p>
            <a:p>
              <a:r>
                <a:rPr lang="en-US" sz="2800" dirty="0" smtClean="0"/>
                <a:t>    Choctaw Nation</a:t>
              </a:r>
            </a:p>
            <a:p>
              <a:r>
                <a:rPr lang="en-US" sz="2800" dirty="0" smtClean="0"/>
                <a:t>    Creek Nation</a:t>
              </a:r>
              <a:endParaRPr lang="en-US" sz="2800" baseline="30000" dirty="0" smtClean="0"/>
            </a:p>
            <a:p>
              <a:r>
                <a:rPr lang="en-US" sz="2800" dirty="0" smtClean="0"/>
                <a:t>    Seminole Nation</a:t>
              </a:r>
            </a:p>
          </p:txBody>
        </p:sp>
        <p:cxnSp>
          <p:nvCxnSpPr>
            <p:cNvPr id="138" name="Straight Connector 137"/>
            <p:cNvCxnSpPr/>
            <p:nvPr/>
          </p:nvCxnSpPr>
          <p:spPr>
            <a:xfrm>
              <a:off x="5410200" y="2362200"/>
              <a:ext cx="37338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wipe(left)">
                                      <p:cBhvr>
                                        <p:cTn id="7" dur="10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wipe(left)">
                                      <p:cBhvr>
                                        <p:cTn id="12" dur="1000"/>
                                        <p:tgtEl>
                                          <p:spTgt spid="1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0"/>
                                        </p:tgtEl>
                                        <p:attrNameLst>
                                          <p:attrName>style.visibility</p:attrName>
                                        </p:attrNameLst>
                                      </p:cBhvr>
                                      <p:to>
                                        <p:strVal val="visible"/>
                                      </p:to>
                                    </p:set>
                                    <p:animEffect transition="in" filter="wipe(left)">
                                      <p:cBhvr>
                                        <p:cTn id="17" dur="1000"/>
                                        <p:tgtEl>
                                          <p:spTgt spid="1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125"/>
                                        </p:tgtEl>
                                      </p:cBhvr>
                                    </p:animEffect>
                                    <p:set>
                                      <p:cBhvr>
                                        <p:cTn id="22" dur="1" fill="hold">
                                          <p:stCondLst>
                                            <p:cond delay="999"/>
                                          </p:stCondLst>
                                        </p:cTn>
                                        <p:tgtEl>
                                          <p:spTgt spid="125"/>
                                        </p:tgtEl>
                                        <p:attrNameLst>
                                          <p:attrName>style.visibility</p:attrName>
                                        </p:attrNameLst>
                                      </p:cBhvr>
                                      <p:to>
                                        <p:strVal val="hidden"/>
                                      </p:to>
                                    </p:se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39"/>
                                        </p:tgtEl>
                                        <p:attrNameLst>
                                          <p:attrName>style.visibility</p:attrName>
                                        </p:attrNameLst>
                                      </p:cBhvr>
                                      <p:to>
                                        <p:strVal val="visible"/>
                                      </p:to>
                                    </p:set>
                                    <p:animEffect transition="in" filter="fade">
                                      <p:cBhvr>
                                        <p:cTn id="26" dur="10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 name="AutoShape 12" descr="Image result for cherokee indian man carto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40" name="AutoShape 16" descr="Image result for scotsman carto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58" name="Group 57"/>
          <p:cNvGrpSpPr/>
          <p:nvPr/>
        </p:nvGrpSpPr>
        <p:grpSpPr>
          <a:xfrm>
            <a:off x="76200" y="0"/>
            <a:ext cx="9067800" cy="6858000"/>
            <a:chOff x="76200" y="0"/>
            <a:chExt cx="9067800" cy="6858000"/>
          </a:xfrm>
        </p:grpSpPr>
        <p:sp>
          <p:nvSpPr>
            <p:cNvPr id="51" name="TextBox 50"/>
            <p:cNvSpPr txBox="1"/>
            <p:nvPr/>
          </p:nvSpPr>
          <p:spPr>
            <a:xfrm>
              <a:off x="4103947" y="4016514"/>
              <a:ext cx="925253" cy="707886"/>
            </a:xfrm>
            <a:prstGeom prst="rect">
              <a:avLst/>
            </a:prstGeom>
            <a:noFill/>
          </p:spPr>
          <p:txBody>
            <a:bodyPr wrap="none" rtlCol="0">
              <a:spAutoFit/>
            </a:bodyPr>
            <a:lstStyle/>
            <a:p>
              <a:r>
                <a:rPr lang="en-US" sz="4000" b="1" dirty="0" smtClean="0"/>
                <a:t>1/4</a:t>
              </a:r>
              <a:endParaRPr lang="en-US" sz="4000" b="1" dirty="0"/>
            </a:p>
          </p:txBody>
        </p:sp>
        <p:sp>
          <p:nvSpPr>
            <p:cNvPr id="57" name="TextBox 56"/>
            <p:cNvSpPr txBox="1"/>
            <p:nvPr/>
          </p:nvSpPr>
          <p:spPr>
            <a:xfrm>
              <a:off x="3951547" y="2721114"/>
              <a:ext cx="925253" cy="707886"/>
            </a:xfrm>
            <a:prstGeom prst="rect">
              <a:avLst/>
            </a:prstGeom>
            <a:noFill/>
          </p:spPr>
          <p:txBody>
            <a:bodyPr wrap="none" rtlCol="0">
              <a:spAutoFit/>
            </a:bodyPr>
            <a:lstStyle/>
            <a:p>
              <a:r>
                <a:rPr lang="en-US" sz="4000" b="1" dirty="0" smtClean="0"/>
                <a:t>1/8</a:t>
              </a:r>
              <a:endParaRPr lang="en-US" sz="4000" b="1" dirty="0"/>
            </a:p>
          </p:txBody>
        </p:sp>
        <p:sp>
          <p:nvSpPr>
            <p:cNvPr id="101" name="TextBox 100"/>
            <p:cNvSpPr txBox="1"/>
            <p:nvPr/>
          </p:nvSpPr>
          <p:spPr>
            <a:xfrm>
              <a:off x="3886200" y="358914"/>
              <a:ext cx="1184940" cy="707886"/>
            </a:xfrm>
            <a:prstGeom prst="rect">
              <a:avLst/>
            </a:prstGeom>
            <a:noFill/>
          </p:spPr>
          <p:txBody>
            <a:bodyPr wrap="none" rtlCol="0">
              <a:spAutoFit/>
            </a:bodyPr>
            <a:lstStyle/>
            <a:p>
              <a:r>
                <a:rPr lang="en-US" sz="4000" b="1" dirty="0" smtClean="0"/>
                <a:t>1/16</a:t>
              </a:r>
              <a:endParaRPr lang="en-US" sz="4000" b="1" dirty="0"/>
            </a:p>
          </p:txBody>
        </p:sp>
        <p:pic>
          <p:nvPicPr>
            <p:cNvPr id="1026" name="Picture 2"/>
            <p:cNvPicPr>
              <a:picLocks noChangeAspect="1" noChangeArrowheads="1"/>
            </p:cNvPicPr>
            <p:nvPr/>
          </p:nvPicPr>
          <p:blipFill>
            <a:blip r:embed="rId2" cstate="print"/>
            <a:srcRect l="16665" r="13895" b="28948"/>
            <a:stretch>
              <a:fillRect/>
            </a:stretch>
          </p:blipFill>
          <p:spPr bwMode="auto">
            <a:xfrm>
              <a:off x="3352800" y="4800600"/>
              <a:ext cx="1905000" cy="2057400"/>
            </a:xfrm>
            <a:prstGeom prst="rect">
              <a:avLst/>
            </a:prstGeom>
            <a:noFill/>
            <a:ln w="12700">
              <a:solidFill>
                <a:schemeClr val="tx1"/>
              </a:solidFill>
              <a:miter lim="800000"/>
              <a:headEnd/>
              <a:tailEnd/>
            </a:ln>
            <a:effectLst/>
          </p:spPr>
        </p:pic>
        <p:sp>
          <p:nvSpPr>
            <p:cNvPr id="185" name="Oval 184"/>
            <p:cNvSpPr/>
            <p:nvPr/>
          </p:nvSpPr>
          <p:spPr>
            <a:xfrm>
              <a:off x="3810000" y="4876800"/>
              <a:ext cx="1066800" cy="12954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3886200" y="5105400"/>
              <a:ext cx="925253" cy="707886"/>
            </a:xfrm>
            <a:prstGeom prst="rect">
              <a:avLst/>
            </a:prstGeom>
            <a:noFill/>
          </p:spPr>
          <p:txBody>
            <a:bodyPr wrap="none" rtlCol="0">
              <a:spAutoFit/>
            </a:bodyPr>
            <a:lstStyle/>
            <a:p>
              <a:r>
                <a:rPr lang="en-US" sz="4000" b="1" dirty="0" smtClean="0">
                  <a:solidFill>
                    <a:schemeClr val="bg1"/>
                  </a:solidFill>
                  <a:effectLst>
                    <a:outerShdw blurRad="12700" dist="50800" dir="5400000" algn="ctr" rotWithShape="0">
                      <a:schemeClr val="tx1"/>
                    </a:outerShdw>
                  </a:effectLst>
                </a:rPr>
                <a:t>1/2</a:t>
              </a:r>
              <a:endParaRPr lang="en-US" sz="4000" b="1" dirty="0">
                <a:solidFill>
                  <a:schemeClr val="bg1"/>
                </a:solidFill>
                <a:effectLst>
                  <a:outerShdw blurRad="12700" dist="50800" dir="5400000" algn="ctr" rotWithShape="0">
                    <a:schemeClr val="tx1"/>
                  </a:outerShdw>
                </a:effectLst>
              </a:endParaRPr>
            </a:p>
          </p:txBody>
        </p:sp>
        <p:grpSp>
          <p:nvGrpSpPr>
            <p:cNvPr id="11" name="Group 109"/>
            <p:cNvGrpSpPr/>
            <p:nvPr/>
          </p:nvGrpSpPr>
          <p:grpSpPr>
            <a:xfrm>
              <a:off x="304800" y="457200"/>
              <a:ext cx="3581400" cy="523220"/>
              <a:chOff x="304800" y="457200"/>
              <a:chExt cx="3581400" cy="523220"/>
            </a:xfrm>
          </p:grpSpPr>
          <p:sp>
            <p:nvSpPr>
              <p:cNvPr id="107" name="TextBox 106"/>
              <p:cNvSpPr txBox="1"/>
              <p:nvPr/>
            </p:nvSpPr>
            <p:spPr>
              <a:xfrm>
                <a:off x="304800" y="457200"/>
                <a:ext cx="2781467" cy="523220"/>
              </a:xfrm>
              <a:prstGeom prst="rect">
                <a:avLst/>
              </a:prstGeom>
              <a:noFill/>
              <a:ln w="25400">
                <a:solidFill>
                  <a:schemeClr val="tx1"/>
                </a:solidFill>
              </a:ln>
            </p:spPr>
            <p:txBody>
              <a:bodyPr wrap="none" rtlCol="0">
                <a:spAutoFit/>
              </a:bodyPr>
              <a:lstStyle/>
              <a:p>
                <a:r>
                  <a:rPr lang="en-US" sz="2800" b="1" dirty="0" smtClean="0"/>
                  <a:t>Eastern Cherokee</a:t>
                </a:r>
                <a:endParaRPr lang="en-US" sz="2800" b="1" dirty="0"/>
              </a:p>
            </p:txBody>
          </p:sp>
          <p:cxnSp>
            <p:nvCxnSpPr>
              <p:cNvPr id="109" name="Straight Arrow Connector 108"/>
              <p:cNvCxnSpPr>
                <a:stCxn id="107" idx="3"/>
                <a:endCxn id="101" idx="1"/>
              </p:cNvCxnSpPr>
              <p:nvPr/>
            </p:nvCxnSpPr>
            <p:spPr>
              <a:xfrm flipV="1">
                <a:off x="3086267" y="712857"/>
                <a:ext cx="799933" cy="5953"/>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 name="Group 122"/>
            <p:cNvGrpSpPr/>
            <p:nvPr/>
          </p:nvGrpSpPr>
          <p:grpSpPr>
            <a:xfrm>
              <a:off x="76200" y="3352800"/>
              <a:ext cx="4114800" cy="1384995"/>
              <a:chOff x="76200" y="3352800"/>
              <a:chExt cx="4114800" cy="1384995"/>
            </a:xfrm>
          </p:grpSpPr>
          <p:cxnSp>
            <p:nvCxnSpPr>
              <p:cNvPr id="113" name="Straight Arrow Connector 112"/>
              <p:cNvCxnSpPr/>
              <p:nvPr/>
            </p:nvCxnSpPr>
            <p:spPr>
              <a:xfrm flipV="1">
                <a:off x="3048000" y="4413645"/>
                <a:ext cx="1143000" cy="5955"/>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useBgFill="1">
            <p:nvSpPr>
              <p:cNvPr id="105" name="Rectangle 104"/>
              <p:cNvSpPr/>
              <p:nvPr/>
            </p:nvSpPr>
            <p:spPr>
              <a:xfrm>
                <a:off x="76200" y="3352800"/>
                <a:ext cx="3429000" cy="1384995"/>
              </a:xfrm>
              <a:prstGeom prst="rect">
                <a:avLst/>
              </a:prstGeom>
              <a:ln w="25400">
                <a:solidFill>
                  <a:schemeClr val="tx1"/>
                </a:solidFill>
              </a:ln>
            </p:spPr>
            <p:txBody>
              <a:bodyPr wrap="square">
                <a:spAutoFit/>
              </a:bodyPr>
              <a:lstStyle/>
              <a:p>
                <a:r>
                  <a:rPr lang="en-US" sz="2800" b="1" dirty="0" smtClean="0"/>
                  <a:t>Creek (AL)</a:t>
                </a:r>
              </a:p>
              <a:p>
                <a:r>
                  <a:rPr lang="en-US" sz="2800" b="1" dirty="0" smtClean="0"/>
                  <a:t>Seminole (FL)</a:t>
                </a:r>
              </a:p>
              <a:p>
                <a:r>
                  <a:rPr lang="en-US" sz="2800" b="1" dirty="0" smtClean="0"/>
                  <a:t>Keetoowah Cherokee</a:t>
                </a:r>
              </a:p>
            </p:txBody>
          </p:sp>
        </p:grpSp>
        <p:grpSp>
          <p:nvGrpSpPr>
            <p:cNvPr id="13" name="Group 121"/>
            <p:cNvGrpSpPr/>
            <p:nvPr/>
          </p:nvGrpSpPr>
          <p:grpSpPr>
            <a:xfrm>
              <a:off x="381000" y="5181600"/>
              <a:ext cx="3505200" cy="523220"/>
              <a:chOff x="381000" y="5181600"/>
              <a:chExt cx="3505200" cy="523220"/>
            </a:xfrm>
          </p:grpSpPr>
          <p:sp>
            <p:nvSpPr>
              <p:cNvPr id="103" name="TextBox 102"/>
              <p:cNvSpPr txBox="1"/>
              <p:nvPr/>
            </p:nvSpPr>
            <p:spPr>
              <a:xfrm>
                <a:off x="381000" y="5181600"/>
                <a:ext cx="2265428" cy="523220"/>
              </a:xfrm>
              <a:prstGeom prst="rect">
                <a:avLst/>
              </a:prstGeom>
              <a:noFill/>
              <a:ln w="25400">
                <a:solidFill>
                  <a:schemeClr val="tx1"/>
                </a:solidFill>
              </a:ln>
            </p:spPr>
            <p:txBody>
              <a:bodyPr wrap="none" rtlCol="0">
                <a:spAutoFit/>
              </a:bodyPr>
              <a:lstStyle/>
              <a:p>
                <a:r>
                  <a:rPr lang="en-US" sz="2800" b="1" dirty="0" smtClean="0"/>
                  <a:t>Choctaw (MS)</a:t>
                </a:r>
                <a:endParaRPr lang="en-US" sz="2800" b="1" dirty="0"/>
              </a:p>
            </p:txBody>
          </p:sp>
          <p:cxnSp>
            <p:nvCxnSpPr>
              <p:cNvPr id="120" name="Straight Arrow Connector 119"/>
              <p:cNvCxnSpPr>
                <a:endCxn id="50" idx="1"/>
              </p:cNvCxnSpPr>
              <p:nvPr/>
            </p:nvCxnSpPr>
            <p:spPr>
              <a:xfrm flipV="1">
                <a:off x="2590800" y="5459343"/>
                <a:ext cx="1295400" cy="33011"/>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24" name="TextBox 123"/>
            <p:cNvSpPr txBox="1"/>
            <p:nvPr/>
          </p:nvSpPr>
          <p:spPr>
            <a:xfrm>
              <a:off x="5690298" y="0"/>
              <a:ext cx="3453702" cy="646331"/>
            </a:xfrm>
            <a:prstGeom prst="rect">
              <a:avLst/>
            </a:prstGeom>
            <a:noFill/>
          </p:spPr>
          <p:txBody>
            <a:bodyPr wrap="none" rtlCol="0">
              <a:spAutoFit/>
            </a:bodyPr>
            <a:lstStyle/>
            <a:p>
              <a:r>
                <a:rPr lang="en-US" sz="3600" b="1" dirty="0" smtClean="0">
                  <a:solidFill>
                    <a:srgbClr val="FF0000"/>
                  </a:solidFill>
                  <a:effectLst>
                    <a:outerShdw dist="50800" dir="5400000" algn="ctr" rotWithShape="0">
                      <a:schemeClr val="tx1"/>
                    </a:outerShdw>
                  </a:effectLst>
                </a:rPr>
                <a:t>‘Blood Quantum’</a:t>
              </a:r>
              <a:endParaRPr lang="en-US" sz="3600" b="1" dirty="0">
                <a:solidFill>
                  <a:srgbClr val="FF0000"/>
                </a:solidFill>
                <a:effectLst>
                  <a:outerShdw dist="50800" dir="5400000" algn="ctr" rotWithShape="0">
                    <a:schemeClr val="tx1"/>
                  </a:outerShdw>
                </a:effectLst>
              </a:endParaRPr>
            </a:p>
          </p:txBody>
        </p:sp>
        <p:grpSp>
          <p:nvGrpSpPr>
            <p:cNvPr id="14" name="Group 133"/>
            <p:cNvGrpSpPr/>
            <p:nvPr/>
          </p:nvGrpSpPr>
          <p:grpSpPr>
            <a:xfrm>
              <a:off x="5410200" y="1371600"/>
              <a:ext cx="3733800" cy="3262432"/>
              <a:chOff x="5410200" y="1371600"/>
              <a:chExt cx="3733800" cy="3262432"/>
            </a:xfrm>
          </p:grpSpPr>
          <p:sp useBgFill="1">
            <p:nvSpPr>
              <p:cNvPr id="128" name="Rectangle 127"/>
              <p:cNvSpPr/>
              <p:nvPr/>
            </p:nvSpPr>
            <p:spPr>
              <a:xfrm>
                <a:off x="5410200" y="1371600"/>
                <a:ext cx="3733800" cy="3262432"/>
              </a:xfrm>
              <a:prstGeom prst="rect">
                <a:avLst/>
              </a:prstGeom>
              <a:ln w="50800">
                <a:solidFill>
                  <a:schemeClr val="tx1"/>
                </a:solidFill>
              </a:ln>
            </p:spPr>
            <p:txBody>
              <a:bodyPr wrap="square">
                <a:spAutoFit/>
              </a:bodyPr>
              <a:lstStyle/>
              <a:p>
                <a:r>
                  <a:rPr lang="en-US" sz="2800" b="1" dirty="0" smtClean="0"/>
                  <a:t>Descent on tribal rolls;</a:t>
                </a:r>
              </a:p>
              <a:p>
                <a:r>
                  <a:rPr lang="en-US" sz="2800" b="1" dirty="0" smtClean="0"/>
                  <a:t>no minimum quantum </a:t>
                </a:r>
              </a:p>
              <a:p>
                <a:endParaRPr lang="en-US" sz="1000" dirty="0" smtClean="0"/>
              </a:p>
              <a:p>
                <a:r>
                  <a:rPr lang="en-US" sz="2800" dirty="0" smtClean="0"/>
                  <a:t>    Cherokee Nation</a:t>
                </a:r>
              </a:p>
              <a:p>
                <a:r>
                  <a:rPr lang="en-US" sz="2800" dirty="0" smtClean="0"/>
                  <a:t>    Chickasaw Nation</a:t>
                </a:r>
              </a:p>
              <a:p>
                <a:r>
                  <a:rPr lang="en-US" sz="2800" dirty="0" smtClean="0"/>
                  <a:t>    Choctaw Nation</a:t>
                </a:r>
              </a:p>
              <a:p>
                <a:r>
                  <a:rPr lang="en-US" sz="2800" dirty="0" smtClean="0"/>
                  <a:t>    Creek Nation</a:t>
                </a:r>
                <a:endParaRPr lang="en-US" sz="2800" baseline="30000" dirty="0" smtClean="0"/>
              </a:p>
              <a:p>
                <a:r>
                  <a:rPr lang="en-US" sz="2800" dirty="0" smtClean="0"/>
                  <a:t>    Seminole Nation</a:t>
                </a:r>
              </a:p>
            </p:txBody>
          </p:sp>
          <p:cxnSp>
            <p:nvCxnSpPr>
              <p:cNvPr id="130" name="Straight Connector 129"/>
              <p:cNvCxnSpPr/>
              <p:nvPr/>
            </p:nvCxnSpPr>
            <p:spPr>
              <a:xfrm>
                <a:off x="5410200" y="2362200"/>
                <a:ext cx="37338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sp useBgFill="1">
        <p:nvSpPr>
          <p:cNvPr id="62" name="TextBox 61"/>
          <p:cNvSpPr txBox="1"/>
          <p:nvPr/>
        </p:nvSpPr>
        <p:spPr>
          <a:xfrm>
            <a:off x="0" y="0"/>
            <a:ext cx="9144000" cy="584775"/>
          </a:xfrm>
          <a:prstGeom prst="rect">
            <a:avLst/>
          </a:prstGeom>
        </p:spPr>
        <p:txBody>
          <a:bodyPr wrap="square" rtlCol="0">
            <a:spAutoFit/>
          </a:bodyPr>
          <a:lstStyle/>
          <a:p>
            <a:r>
              <a:rPr lang="en-US" sz="3200" b="1" dirty="0" smtClean="0"/>
              <a:t>		     </a:t>
            </a:r>
            <a:r>
              <a:rPr lang="en-US" sz="2200" b="1" dirty="0" smtClean="0"/>
              <a:t>   </a:t>
            </a:r>
            <a:r>
              <a:rPr lang="en-US" sz="3200" b="1" dirty="0" smtClean="0"/>
              <a:t>TODAY: THE FIVE NATIONS</a:t>
            </a:r>
            <a:endParaRPr lang="en-US" sz="3200" b="1" dirty="0"/>
          </a:p>
        </p:txBody>
      </p:sp>
      <p:grpSp>
        <p:nvGrpSpPr>
          <p:cNvPr id="38" name="Group 37"/>
          <p:cNvGrpSpPr/>
          <p:nvPr/>
        </p:nvGrpSpPr>
        <p:grpSpPr>
          <a:xfrm>
            <a:off x="-762000" y="609600"/>
            <a:ext cx="9906000" cy="6201728"/>
            <a:chOff x="-762000" y="609600"/>
            <a:chExt cx="9906000" cy="6201728"/>
          </a:xfrm>
        </p:grpSpPr>
        <p:sp useBgFill="1">
          <p:nvSpPr>
            <p:cNvPr id="63" name="TextBox 62"/>
            <p:cNvSpPr txBox="1"/>
            <p:nvPr/>
          </p:nvSpPr>
          <p:spPr>
            <a:xfrm>
              <a:off x="0" y="609600"/>
              <a:ext cx="9144000" cy="553998"/>
            </a:xfrm>
            <a:prstGeom prst="rect">
              <a:avLst/>
            </a:prstGeom>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The Dawes Rolls</a:t>
              </a:r>
            </a:p>
          </p:txBody>
        </p:sp>
        <p:sp useBgFill="1">
          <p:nvSpPr>
            <p:cNvPr id="64" name="TextBox 63"/>
            <p:cNvSpPr txBox="1"/>
            <p:nvPr/>
          </p:nvSpPr>
          <p:spPr>
            <a:xfrm>
              <a:off x="0" y="1219200"/>
              <a:ext cx="9144000" cy="553998"/>
            </a:xfrm>
            <a:prstGeom prst="rect">
              <a:avLst/>
            </a:prstGeom>
          </p:spPr>
          <p:txBody>
            <a:bodyPr wrap="square" rtlCol="0">
              <a:spAutoFit/>
            </a:bodyPr>
            <a:lstStyle/>
            <a:p>
              <a:r>
                <a:rPr lang="en-US" sz="3000" b="1" dirty="0" smtClean="0"/>
                <a:t> U.S. government list of authorized members of 5 Tribes</a:t>
              </a:r>
            </a:p>
          </p:txBody>
        </p:sp>
        <p:cxnSp>
          <p:nvCxnSpPr>
            <p:cNvPr id="65" name="Straight Connector 64"/>
            <p:cNvCxnSpPr/>
            <p:nvPr/>
          </p:nvCxnSpPr>
          <p:spPr>
            <a:xfrm>
              <a:off x="3886200" y="1676400"/>
              <a:ext cx="3200400" cy="1588"/>
            </a:xfrm>
            <a:prstGeom prst="line">
              <a:avLst/>
            </a:pr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useBgFill="1">
          <p:nvSpPr>
            <p:cNvPr id="66" name="TextBox 65"/>
            <p:cNvSpPr txBox="1"/>
            <p:nvPr/>
          </p:nvSpPr>
          <p:spPr>
            <a:xfrm>
              <a:off x="0" y="1752600"/>
              <a:ext cx="9144000" cy="553998"/>
            </a:xfrm>
            <a:prstGeom prst="rect">
              <a:avLst/>
            </a:prstGeom>
          </p:spPr>
          <p:txBody>
            <a:bodyPr wrap="square" rtlCol="0">
              <a:spAutoFit/>
            </a:bodyPr>
            <a:lstStyle/>
            <a:p>
              <a:r>
                <a:rPr lang="en-US" sz="3000" dirty="0" smtClean="0"/>
                <a:t>  - to receive land allotment required by 1898 Curtis Act</a:t>
              </a:r>
            </a:p>
          </p:txBody>
        </p:sp>
        <p:sp useBgFill="1">
          <p:nvSpPr>
            <p:cNvPr id="67" name="TextBox 66"/>
            <p:cNvSpPr txBox="1"/>
            <p:nvPr/>
          </p:nvSpPr>
          <p:spPr>
            <a:xfrm>
              <a:off x="0" y="2286000"/>
              <a:ext cx="9144000" cy="553998"/>
            </a:xfrm>
            <a:prstGeom prst="rect">
              <a:avLst/>
            </a:prstGeom>
          </p:spPr>
          <p:txBody>
            <a:bodyPr wrap="square" rtlCol="0">
              <a:spAutoFit/>
            </a:bodyPr>
            <a:lstStyle/>
            <a:p>
              <a:r>
                <a:rPr lang="en-US" sz="3000" dirty="0" smtClean="0"/>
                <a:t>  - to share in monies from sale of surplus lands</a:t>
              </a:r>
            </a:p>
          </p:txBody>
        </p:sp>
        <p:sp useBgFill="1">
          <p:nvSpPr>
            <p:cNvPr id="68" name="TextBox 67"/>
            <p:cNvSpPr txBox="1"/>
            <p:nvPr/>
          </p:nvSpPr>
          <p:spPr>
            <a:xfrm>
              <a:off x="0" y="2819400"/>
              <a:ext cx="9144000" cy="553998"/>
            </a:xfrm>
            <a:prstGeom prst="rect">
              <a:avLst/>
            </a:prstGeom>
          </p:spPr>
          <p:txBody>
            <a:bodyPr wrap="square" rtlCol="0">
              <a:spAutoFit/>
            </a:bodyPr>
            <a:lstStyle/>
            <a:p>
              <a:r>
                <a:rPr lang="en-US" sz="3000" b="1" dirty="0" smtClean="0"/>
                <a:t> Categories on the Dawes Rolls</a:t>
              </a:r>
            </a:p>
          </p:txBody>
        </p:sp>
        <p:sp useBgFill="1">
          <p:nvSpPr>
            <p:cNvPr id="69" name="TextBox 68"/>
            <p:cNvSpPr txBox="1"/>
            <p:nvPr/>
          </p:nvSpPr>
          <p:spPr>
            <a:xfrm>
              <a:off x="0" y="3352800"/>
              <a:ext cx="9144000" cy="1477328"/>
            </a:xfrm>
            <a:prstGeom prst="rect">
              <a:avLst/>
            </a:prstGeom>
          </p:spPr>
          <p:txBody>
            <a:bodyPr wrap="square" rtlCol="0">
              <a:spAutoFit/>
            </a:bodyPr>
            <a:lstStyle/>
            <a:p>
              <a:r>
                <a:rPr lang="en-US" sz="3000" dirty="0" smtClean="0"/>
                <a:t>  - citizen by blood</a:t>
              </a:r>
            </a:p>
            <a:p>
              <a:r>
                <a:rPr lang="en-US" sz="3000" dirty="0" smtClean="0"/>
                <a:t>  - citizen by marriage</a:t>
              </a:r>
            </a:p>
            <a:p>
              <a:r>
                <a:rPr lang="en-US" sz="3000" dirty="0" smtClean="0"/>
                <a:t>  - freedman – former slave of tribes, or adopted by Cher.</a:t>
              </a:r>
            </a:p>
          </p:txBody>
        </p:sp>
        <p:sp useBgFill="1">
          <p:nvSpPr>
            <p:cNvPr id="71" name="TextBox 70"/>
            <p:cNvSpPr txBox="1"/>
            <p:nvPr/>
          </p:nvSpPr>
          <p:spPr>
            <a:xfrm>
              <a:off x="0" y="4800600"/>
              <a:ext cx="9144000" cy="553998"/>
            </a:xfrm>
            <a:prstGeom prst="rect">
              <a:avLst/>
            </a:prstGeom>
          </p:spPr>
          <p:txBody>
            <a:bodyPr wrap="square" rtlCol="0">
              <a:spAutoFit/>
            </a:bodyPr>
            <a:lstStyle/>
            <a:p>
              <a:r>
                <a:rPr lang="en-US" sz="3000" b="1" dirty="0" smtClean="0"/>
                <a:t> Rolls are used today:</a:t>
              </a:r>
            </a:p>
          </p:txBody>
        </p:sp>
        <p:sp useBgFill="1">
          <p:nvSpPr>
            <p:cNvPr id="72" name="TextBox 71"/>
            <p:cNvSpPr txBox="1"/>
            <p:nvPr/>
          </p:nvSpPr>
          <p:spPr>
            <a:xfrm>
              <a:off x="0" y="5334000"/>
              <a:ext cx="9144000" cy="1477328"/>
            </a:xfrm>
            <a:prstGeom prst="rect">
              <a:avLst/>
            </a:prstGeom>
          </p:spPr>
          <p:txBody>
            <a:bodyPr wrap="square" rtlCol="0">
              <a:spAutoFit/>
            </a:bodyPr>
            <a:lstStyle/>
            <a:p>
              <a:r>
                <a:rPr lang="en-US" sz="3000" dirty="0" smtClean="0"/>
                <a:t>  - determine direct descent for applications to Tribes</a:t>
              </a:r>
            </a:p>
            <a:p>
              <a:r>
                <a:rPr lang="en-US" sz="3000" dirty="0" smtClean="0"/>
                <a:t>  - determine ‘blood quantum’ for applications and</a:t>
              </a:r>
            </a:p>
            <a:p>
              <a:r>
                <a:rPr lang="en-US" sz="3000" dirty="0" smtClean="0"/>
                <a:t>     U.S.  government </a:t>
              </a:r>
              <a:r>
                <a:rPr lang="en-US" sz="3000" i="1" dirty="0" smtClean="0"/>
                <a:t>Certificate of Indian Blood </a:t>
              </a:r>
            </a:p>
          </p:txBody>
        </p:sp>
        <p:sp>
          <p:nvSpPr>
            <p:cNvPr id="73" name="TextBox 72"/>
            <p:cNvSpPr txBox="1"/>
            <p:nvPr/>
          </p:nvSpPr>
          <p:spPr>
            <a:xfrm>
              <a:off x="-762000" y="3581400"/>
              <a:ext cx="184731" cy="369332"/>
            </a:xfrm>
            <a:prstGeom prst="rect">
              <a:avLst/>
            </a:prstGeom>
            <a:noFill/>
          </p:spPr>
          <p:txBody>
            <a:bodyPr wrap="none" rtlCol="0">
              <a:spAutoFit/>
            </a:bodyPr>
            <a:lstStyle/>
            <a:p>
              <a:endParaRPr lang="en-US"/>
            </a:p>
          </p:txBody>
        </p:sp>
      </p:grpSp>
      <p:sp useBgFill="1">
        <p:nvSpPr>
          <p:cNvPr id="37" name="TextBox 36"/>
          <p:cNvSpPr txBox="1"/>
          <p:nvPr/>
        </p:nvSpPr>
        <p:spPr>
          <a:xfrm rot="20701873">
            <a:off x="1030092" y="4354015"/>
            <a:ext cx="7178568" cy="584775"/>
          </a:xfrm>
          <a:prstGeom prst="rect">
            <a:avLst/>
          </a:prstGeom>
          <a:ln w="25400">
            <a:solidFill>
              <a:schemeClr val="tx1"/>
            </a:solidFill>
          </a:ln>
        </p:spPr>
        <p:txBody>
          <a:bodyPr wrap="none" rtlCol="0">
            <a:spAutoFit/>
          </a:bodyPr>
          <a:lstStyle/>
          <a:p>
            <a:pPr algn="ctr"/>
            <a:r>
              <a:rPr lang="en-US" sz="3200" b="1" dirty="0" smtClean="0">
                <a:ln>
                  <a:solidFill>
                    <a:schemeClr val="tx1"/>
                  </a:solidFill>
                </a:ln>
                <a:latin typeface="Tempus Sans ITC" pitchFamily="82" charset="0"/>
              </a:rPr>
              <a:t>What’s happens to the ‘Black Seminoles’?</a:t>
            </a:r>
            <a:endParaRPr lang="en-US" sz="3200" b="1" dirty="0">
              <a:ln>
                <a:solidFill>
                  <a:schemeClr val="tx1"/>
                </a:solidFill>
              </a:ln>
              <a:latin typeface="Tempus Sans ITC" pitchFamily="82" charset="0"/>
            </a:endParaRPr>
          </a:p>
        </p:txBody>
      </p:sp>
      <p:grpSp>
        <p:nvGrpSpPr>
          <p:cNvPr id="46" name="Group 45"/>
          <p:cNvGrpSpPr/>
          <p:nvPr/>
        </p:nvGrpSpPr>
        <p:grpSpPr>
          <a:xfrm>
            <a:off x="228600" y="1752600"/>
            <a:ext cx="5867400" cy="3124200"/>
            <a:chOff x="228600" y="1752600"/>
            <a:chExt cx="5867400" cy="3124200"/>
          </a:xfrm>
        </p:grpSpPr>
        <p:grpSp>
          <p:nvGrpSpPr>
            <p:cNvPr id="42" name="Group 41"/>
            <p:cNvGrpSpPr/>
            <p:nvPr/>
          </p:nvGrpSpPr>
          <p:grpSpPr>
            <a:xfrm>
              <a:off x="228600" y="2819400"/>
              <a:ext cx="4800600" cy="2057400"/>
              <a:chOff x="228600" y="2819400"/>
              <a:chExt cx="4800600" cy="2057400"/>
            </a:xfrm>
          </p:grpSpPr>
          <p:sp>
            <p:nvSpPr>
              <p:cNvPr id="74" name="Rectangle 73"/>
              <p:cNvSpPr/>
              <p:nvPr/>
            </p:nvSpPr>
            <p:spPr>
              <a:xfrm>
                <a:off x="228600" y="4343400"/>
                <a:ext cx="1828800" cy="533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895600" y="2819400"/>
                <a:ext cx="2133600" cy="533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p:nvPr/>
            </p:nvCxnSpPr>
            <p:spPr>
              <a:xfrm rot="5400000">
                <a:off x="2019300" y="3390900"/>
                <a:ext cx="990600" cy="9144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p:cNvCxnSpPr/>
            <p:nvPr/>
          </p:nvCxnSpPr>
          <p:spPr>
            <a:xfrm rot="5400000">
              <a:off x="5029200" y="1752600"/>
              <a:ext cx="1066800" cy="10668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58"/>
                                        </p:tgtEl>
                                      </p:cBhvr>
                                    </p:animEffect>
                                    <p:set>
                                      <p:cBhvr>
                                        <p:cTn id="7" dur="1" fill="hold">
                                          <p:stCondLst>
                                            <p:cond delay="999"/>
                                          </p:stCondLst>
                                        </p:cTn>
                                        <p:tgtEl>
                                          <p:spTgt spid="5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10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1000"/>
                                        <p:tgtEl>
                                          <p:spTgt spid="6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up)">
                                      <p:cBhvr>
                                        <p:cTn id="18" dur="2000"/>
                                        <p:tgtEl>
                                          <p:spTgt spid="4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1000" fill="hold"/>
                                        <p:tgtEl>
                                          <p:spTgt spid="37"/>
                                        </p:tgtEl>
                                        <p:attrNameLst>
                                          <p:attrName>ppt_w</p:attrName>
                                        </p:attrNameLst>
                                      </p:cBhvr>
                                      <p:tavLst>
                                        <p:tav tm="0">
                                          <p:val>
                                            <p:fltVal val="0"/>
                                          </p:val>
                                        </p:tav>
                                        <p:tav tm="100000">
                                          <p:val>
                                            <p:strVal val="#ppt_w"/>
                                          </p:val>
                                        </p:tav>
                                      </p:tavLst>
                                    </p:anim>
                                    <p:anim calcmode="lin" valueType="num">
                                      <p:cBhvr>
                                        <p:cTn id="24" dur="1000" fill="hold"/>
                                        <p:tgtEl>
                                          <p:spTgt spid="37"/>
                                        </p:tgtEl>
                                        <p:attrNameLst>
                                          <p:attrName>ppt_h</p:attrName>
                                        </p:attrNameLst>
                                      </p:cBhvr>
                                      <p:tavLst>
                                        <p:tav tm="0">
                                          <p:val>
                                            <p:fltVal val="0"/>
                                          </p:val>
                                        </p:tav>
                                        <p:tav tm="100000">
                                          <p:val>
                                            <p:strVal val="#ppt_h"/>
                                          </p:val>
                                        </p:tav>
                                      </p:tavLst>
                                    </p:anim>
                                    <p:animEffect transition="in" filter="fade">
                                      <p:cBhvr>
                                        <p:cTn id="25" dur="10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mph" presetSubtype="0" fill="hold" grpId="1" nodeType="clickEffect">
                                  <p:stCondLst>
                                    <p:cond delay="0"/>
                                  </p:stCondLst>
                                  <p:childTnLst>
                                    <p:animRot by="900000">
                                      <p:cBhvr>
                                        <p:cTn id="29" dur="1000" fill="hold"/>
                                        <p:tgtEl>
                                          <p:spTgt spid="37"/>
                                        </p:tgtEl>
                                        <p:attrNameLst>
                                          <p:attrName>r</p:attrName>
                                        </p:attrNameLst>
                                      </p:cBhvr>
                                    </p:animRot>
                                  </p:childTnLst>
                                </p:cTn>
                              </p:par>
                              <p:par>
                                <p:cTn id="30" presetID="64" presetClass="path" presetSubtype="0" accel="50000" decel="50000" fill="hold" grpId="2" nodeType="withEffect">
                                  <p:stCondLst>
                                    <p:cond delay="0"/>
                                  </p:stCondLst>
                                  <p:childTnLst>
                                    <p:animMotion origin="layout" path="M 1.66667E-6 3.7037E-6 L -0.01354 -0.54422 " pathEditMode="relative" rAng="0" ptsTypes="AA">
                                      <p:cBhvr>
                                        <p:cTn id="31" dur="1000" fill="hold"/>
                                        <p:tgtEl>
                                          <p:spTgt spid="37"/>
                                        </p:tgtEl>
                                        <p:attrNameLst>
                                          <p:attrName>ppt_x</p:attrName>
                                          <p:attrName>ppt_y</p:attrName>
                                        </p:attrNameLst>
                                      </p:cBhvr>
                                      <p:rCtr x="-7" y="-272"/>
                                    </p:animMotion>
                                  </p:childTnLst>
                                </p:cTn>
                              </p:par>
                              <p:par>
                                <p:cTn id="32" presetID="10" presetClass="exit" presetSubtype="0" fill="hold" nodeType="withEffect">
                                  <p:stCondLst>
                                    <p:cond delay="500"/>
                                  </p:stCondLst>
                                  <p:childTnLst>
                                    <p:animEffect transition="out" filter="fade">
                                      <p:cBhvr>
                                        <p:cTn id="33" dur="1000"/>
                                        <p:tgtEl>
                                          <p:spTgt spid="38"/>
                                        </p:tgtEl>
                                      </p:cBhvr>
                                    </p:animEffect>
                                    <p:set>
                                      <p:cBhvr>
                                        <p:cTn id="34" dur="1" fill="hold">
                                          <p:stCondLst>
                                            <p:cond delay="999"/>
                                          </p:stCondLst>
                                        </p:cTn>
                                        <p:tgtEl>
                                          <p:spTgt spid="38"/>
                                        </p:tgtEl>
                                        <p:attrNameLst>
                                          <p:attrName>style.visibility</p:attrName>
                                        </p:attrNameLst>
                                      </p:cBhvr>
                                      <p:to>
                                        <p:strVal val="hidden"/>
                                      </p:to>
                                    </p:set>
                                  </p:childTnLst>
                                </p:cTn>
                              </p:par>
                              <p:par>
                                <p:cTn id="35" presetID="10" presetClass="exit" presetSubtype="0" fill="hold" nodeType="withEffect">
                                  <p:stCondLst>
                                    <p:cond delay="500"/>
                                  </p:stCondLst>
                                  <p:childTnLst>
                                    <p:animEffect transition="out" filter="fade">
                                      <p:cBhvr>
                                        <p:cTn id="36" dur="1000"/>
                                        <p:tgtEl>
                                          <p:spTgt spid="46"/>
                                        </p:tgtEl>
                                      </p:cBhvr>
                                    </p:animEffect>
                                    <p:set>
                                      <p:cBhvr>
                                        <p:cTn id="37" dur="1" fill="hold">
                                          <p:stCondLst>
                                            <p:cond delay="9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37" grpId="0" animBg="1"/>
      <p:bldP spid="37" grpId="1" animBg="1"/>
      <p:bldP spid="37" grpId="2"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TextBox 3"/>
          <p:cNvSpPr txBox="1"/>
          <p:nvPr/>
        </p:nvSpPr>
        <p:spPr>
          <a:xfrm>
            <a:off x="914400" y="630936"/>
            <a:ext cx="7178568" cy="584775"/>
          </a:xfrm>
          <a:prstGeom prst="rect">
            <a:avLst/>
          </a:prstGeom>
          <a:ln w="25400">
            <a:solidFill>
              <a:schemeClr val="tx1"/>
            </a:solidFill>
          </a:ln>
        </p:spPr>
        <p:txBody>
          <a:bodyPr wrap="none" rtlCol="0">
            <a:spAutoFit/>
          </a:bodyPr>
          <a:lstStyle/>
          <a:p>
            <a:pPr algn="ctr"/>
            <a:r>
              <a:rPr lang="en-US" sz="3200" b="1" dirty="0" smtClean="0">
                <a:ln>
                  <a:solidFill>
                    <a:schemeClr val="tx1"/>
                  </a:solidFill>
                </a:ln>
                <a:latin typeface="Tempus Sans ITC" pitchFamily="82" charset="0"/>
              </a:rPr>
              <a:t>What’s happens to the ‘Black Seminoles’?</a:t>
            </a:r>
            <a:endParaRPr lang="en-US" sz="3200" b="1" dirty="0">
              <a:ln>
                <a:solidFill>
                  <a:schemeClr val="tx1"/>
                </a:solidFill>
              </a:ln>
              <a:latin typeface="Tempus Sans ITC" pitchFamily="82" charset="0"/>
            </a:endParaRPr>
          </a:p>
        </p:txBody>
      </p:sp>
      <p:sp>
        <p:nvSpPr>
          <p:cNvPr id="51202" name="AutoShape 2" descr="Image result for CARTOON SCOT WOM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useBgFill="1">
        <p:nvSpPr>
          <p:cNvPr id="3" name="TextBox 2"/>
          <p:cNvSpPr txBox="1"/>
          <p:nvPr/>
        </p:nvSpPr>
        <p:spPr>
          <a:xfrm>
            <a:off x="0" y="0"/>
            <a:ext cx="9144000" cy="584775"/>
          </a:xfrm>
          <a:prstGeom prst="rect">
            <a:avLst/>
          </a:prstGeom>
        </p:spPr>
        <p:txBody>
          <a:bodyPr wrap="square" rtlCol="0">
            <a:spAutoFit/>
          </a:bodyPr>
          <a:lstStyle/>
          <a:p>
            <a:r>
              <a:rPr lang="en-US" sz="3200" b="1" dirty="0" smtClean="0"/>
              <a:t>		     </a:t>
            </a:r>
            <a:r>
              <a:rPr lang="en-US" sz="2200" b="1" dirty="0" smtClean="0"/>
              <a:t>   </a:t>
            </a:r>
            <a:r>
              <a:rPr lang="en-US" sz="3200" b="1" dirty="0" smtClean="0"/>
              <a:t>TODAY: THE FIVE NATIONS</a:t>
            </a:r>
            <a:endParaRPr lang="en-US" sz="3200" b="1" dirty="0"/>
          </a:p>
        </p:txBody>
      </p:sp>
      <p:sp>
        <p:nvSpPr>
          <p:cNvPr id="6" name="Rectangle 5"/>
          <p:cNvSpPr/>
          <p:nvPr/>
        </p:nvSpPr>
        <p:spPr>
          <a:xfrm>
            <a:off x="0" y="1295400"/>
            <a:ext cx="9144000" cy="1477328"/>
          </a:xfrm>
          <a:prstGeom prst="rect">
            <a:avLst/>
          </a:prstGeom>
        </p:spPr>
        <p:txBody>
          <a:bodyPr wrap="square">
            <a:spAutoFit/>
          </a:bodyPr>
          <a:lstStyle/>
          <a:p>
            <a:r>
              <a:rPr lang="en-US" sz="3000" dirty="0" smtClean="0"/>
              <a:t>REMINDER: Treaty 1866 – Seminoles are required to free</a:t>
            </a:r>
          </a:p>
          <a:p>
            <a:r>
              <a:rPr lang="en-US" sz="3000" dirty="0" smtClean="0"/>
              <a:t> 	         	 slaves &amp; provide Black Seminoles with same</a:t>
            </a:r>
          </a:p>
          <a:p>
            <a:r>
              <a:rPr lang="en-US" sz="3000" dirty="0" smtClean="0"/>
              <a:t>		 rights as full-blood Seminole Indian members</a:t>
            </a:r>
            <a:endParaRPr lang="en-US" sz="3000" baseline="30000" dirty="0" smtClean="0"/>
          </a:p>
        </p:txBody>
      </p:sp>
      <p:sp>
        <p:nvSpPr>
          <p:cNvPr id="9" name="Rectangle 8"/>
          <p:cNvSpPr/>
          <p:nvPr/>
        </p:nvSpPr>
        <p:spPr>
          <a:xfrm>
            <a:off x="0" y="2718137"/>
            <a:ext cx="9144000" cy="1015663"/>
          </a:xfrm>
          <a:prstGeom prst="rect">
            <a:avLst/>
          </a:prstGeom>
        </p:spPr>
        <p:txBody>
          <a:bodyPr wrap="square">
            <a:spAutoFit/>
          </a:bodyPr>
          <a:lstStyle/>
          <a:p>
            <a:r>
              <a:rPr lang="en-US" sz="3000" dirty="0" smtClean="0"/>
              <a:t>2000: Seminole Nation (Ok) attempts to exclude 2000 </a:t>
            </a:r>
          </a:p>
          <a:p>
            <a:r>
              <a:rPr lang="en-US" sz="3000" dirty="0" smtClean="0"/>
              <a:t> 	Seminole Freedmen from tribal membership</a:t>
            </a:r>
            <a:endParaRPr lang="en-US" sz="3000" dirty="0"/>
          </a:p>
        </p:txBody>
      </p:sp>
      <p:sp useBgFill="1">
        <p:nvSpPr>
          <p:cNvPr id="5" name="Rectangle 4"/>
          <p:cNvSpPr/>
          <p:nvPr/>
        </p:nvSpPr>
        <p:spPr>
          <a:xfrm>
            <a:off x="-685800" y="7924800"/>
            <a:ext cx="9144000" cy="3139321"/>
          </a:xfrm>
          <a:prstGeom prst="rect">
            <a:avLst/>
          </a:prstGeom>
        </p:spPr>
        <p:txBody>
          <a:bodyPr wrap="square">
            <a:spAutoFit/>
          </a:bodyPr>
          <a:lstStyle/>
          <a:p>
            <a:r>
              <a:rPr lang="en-US" dirty="0" smtClean="0"/>
              <a:t>Each federally recognized tribe has established its own criteria for membership. Given the new revenues that many tribes are realizing from gambling casinos and other economic development, or from settlement of 19th-century land claims, some have established more restrictive rules to limit membership.</a:t>
            </a:r>
          </a:p>
          <a:p>
            <a:r>
              <a:rPr lang="en-US" dirty="0" smtClean="0"/>
              <a:t>	More recently, the </a:t>
            </a:r>
            <a:r>
              <a:rPr lang="en-US" dirty="0" err="1" smtClean="0"/>
              <a:t>The</a:t>
            </a:r>
            <a:r>
              <a:rPr lang="en-US" dirty="0" smtClean="0"/>
              <a:t> Center for Constitutional Rights has filed an </a:t>
            </a:r>
            <a:r>
              <a:rPr lang="en-US" i="1" dirty="0" smtClean="0"/>
              <a:t>amicus</a:t>
            </a:r>
            <a:r>
              <a:rPr lang="en-US" dirty="0" smtClean="0"/>
              <a:t> brief, taking up the legal case of the Black Seminoles and criticizing some officials of the Bureau of Indian Affairs for collaborating in this discrimination by supporting tribal autonomy in lawsuits. </a:t>
            </a:r>
          </a:p>
          <a:p>
            <a:endParaRPr lang="en-US" dirty="0" smtClean="0"/>
          </a:p>
          <a:p>
            <a:endParaRPr lang="en-US" dirty="0" smtClean="0"/>
          </a:p>
          <a:p>
            <a:endParaRPr lang="en-US" dirty="0"/>
          </a:p>
        </p:txBody>
      </p:sp>
      <p:sp>
        <p:nvSpPr>
          <p:cNvPr id="12" name="Rectangle 11"/>
          <p:cNvSpPr/>
          <p:nvPr/>
        </p:nvSpPr>
        <p:spPr>
          <a:xfrm>
            <a:off x="-685800" y="9917668"/>
            <a:ext cx="8382000" cy="369332"/>
          </a:xfrm>
          <a:prstGeom prst="rect">
            <a:avLst/>
          </a:prstGeom>
        </p:spPr>
        <p:txBody>
          <a:bodyPr wrap="square">
            <a:spAutoFit/>
          </a:bodyPr>
          <a:lstStyle/>
          <a:p>
            <a:r>
              <a:rPr lang="en-US" dirty="0" smtClean="0"/>
              <a:t>to avoid including them in settlement of land claims in Florida</a:t>
            </a:r>
            <a:endParaRPr lang="en-US" dirty="0"/>
          </a:p>
        </p:txBody>
      </p:sp>
      <p:sp>
        <p:nvSpPr>
          <p:cNvPr id="13" name="Rectangle 12"/>
          <p:cNvSpPr/>
          <p:nvPr/>
        </p:nvSpPr>
        <p:spPr>
          <a:xfrm>
            <a:off x="0" y="3657600"/>
            <a:ext cx="9144000" cy="1015663"/>
          </a:xfrm>
          <a:prstGeom prst="rect">
            <a:avLst/>
          </a:prstGeom>
        </p:spPr>
        <p:txBody>
          <a:bodyPr wrap="square">
            <a:spAutoFit/>
          </a:bodyPr>
          <a:lstStyle/>
          <a:p>
            <a:r>
              <a:rPr lang="en-US" sz="3000" dirty="0" smtClean="0"/>
              <a:t>		- claim Freedmen are not ‘blood’ Seminole</a:t>
            </a:r>
          </a:p>
          <a:p>
            <a:r>
              <a:rPr lang="en-US" sz="3000" dirty="0" smtClean="0"/>
              <a:t>		- freedmen claim Dawes Rolls give legitimacy</a:t>
            </a:r>
            <a:endParaRPr lang="en-US" sz="3000" dirty="0"/>
          </a:p>
        </p:txBody>
      </p:sp>
      <p:pic>
        <p:nvPicPr>
          <p:cNvPr id="14" name="Picture 2" descr="image"/>
          <p:cNvPicPr>
            <a:picLocks noChangeAspect="1" noChangeArrowheads="1"/>
          </p:cNvPicPr>
          <p:nvPr/>
        </p:nvPicPr>
        <p:blipFill>
          <a:blip r:embed="rId2" cstate="print"/>
          <a:srcRect/>
          <a:stretch>
            <a:fillRect/>
          </a:stretch>
        </p:blipFill>
        <p:spPr bwMode="auto">
          <a:xfrm>
            <a:off x="2667000" y="2820947"/>
            <a:ext cx="3657600" cy="3960853"/>
          </a:xfrm>
          <a:prstGeom prst="rect">
            <a:avLst/>
          </a:prstGeom>
          <a:noFill/>
          <a:ln w="25400">
            <a:solidFill>
              <a:schemeClr val="bg2">
                <a:lumMod val="25000"/>
              </a:schemeClr>
            </a:solidFill>
          </a:ln>
        </p:spPr>
      </p:pic>
      <p:sp>
        <p:nvSpPr>
          <p:cNvPr id="15" name="TextBox 14"/>
          <p:cNvSpPr txBox="1"/>
          <p:nvPr/>
        </p:nvSpPr>
        <p:spPr>
          <a:xfrm rot="20608248">
            <a:off x="71836" y="3917879"/>
            <a:ext cx="1396857" cy="707886"/>
          </a:xfrm>
          <a:prstGeom prst="rect">
            <a:avLst/>
          </a:prstGeom>
          <a:noFill/>
        </p:spPr>
        <p:txBody>
          <a:bodyPr wrap="none" rtlCol="0">
            <a:spAutoFit/>
          </a:bodyPr>
          <a:lstStyle/>
          <a:p>
            <a:r>
              <a:rPr lang="en-US" sz="4000" b="1" dirty="0" smtClean="0">
                <a:solidFill>
                  <a:srgbClr val="FF0000"/>
                </a:solidFill>
                <a:effectLst>
                  <a:outerShdw dist="50800" dir="5400000" algn="ctr" rotWithShape="0">
                    <a:schemeClr val="tx1"/>
                  </a:outerShdw>
                </a:effectLst>
              </a:rPr>
              <a:t>Why?</a:t>
            </a:r>
            <a:endParaRPr lang="en-US" sz="4000" b="1" dirty="0">
              <a:solidFill>
                <a:srgbClr val="FF0000"/>
              </a:solidFill>
              <a:effectLst>
                <a:outerShdw dist="50800" dir="5400000" algn="ctr" rotWithShape="0">
                  <a:schemeClr val="tx1"/>
                </a:outerShdw>
              </a:effectLst>
            </a:endParaRPr>
          </a:p>
        </p:txBody>
      </p:sp>
      <p:sp>
        <p:nvSpPr>
          <p:cNvPr id="11" name="Rectangle 10"/>
          <p:cNvSpPr/>
          <p:nvPr/>
        </p:nvSpPr>
        <p:spPr>
          <a:xfrm>
            <a:off x="-533400" y="10210800"/>
            <a:ext cx="9144000" cy="646331"/>
          </a:xfrm>
          <a:prstGeom prst="rect">
            <a:avLst/>
          </a:prstGeom>
        </p:spPr>
        <p:txBody>
          <a:bodyPr wrap="square">
            <a:spAutoFit/>
          </a:bodyPr>
          <a:lstStyle/>
          <a:p>
            <a:r>
              <a:rPr lang="en-US" dirty="0" smtClean="0"/>
              <a:t>the new revenues that many tribes are realizing from gambling casinos and other economic development, or from settlement of 19th-century land claims, </a:t>
            </a:r>
            <a:endParaRPr lang="en-US" dirty="0"/>
          </a:p>
        </p:txBody>
      </p:sp>
      <p:sp>
        <p:nvSpPr>
          <p:cNvPr id="16" name="Rectangle 15"/>
          <p:cNvSpPr/>
          <p:nvPr/>
        </p:nvSpPr>
        <p:spPr>
          <a:xfrm>
            <a:off x="0" y="5156537"/>
            <a:ext cx="9144000" cy="1015663"/>
          </a:xfrm>
          <a:prstGeom prst="rect">
            <a:avLst/>
          </a:prstGeom>
        </p:spPr>
        <p:txBody>
          <a:bodyPr wrap="square">
            <a:spAutoFit/>
          </a:bodyPr>
          <a:lstStyle/>
          <a:p>
            <a:r>
              <a:rPr lang="en-US" sz="3000" dirty="0" smtClean="0"/>
              <a:t> 	- cash distributions from land claims</a:t>
            </a:r>
          </a:p>
          <a:p>
            <a:r>
              <a:rPr lang="en-US" sz="3000" dirty="0" smtClean="0"/>
              <a:t>	- sharing in tribal gaming profits</a:t>
            </a:r>
            <a:endParaRPr lang="en-US" sz="3000" dirty="0"/>
          </a:p>
        </p:txBody>
      </p:sp>
      <p:sp>
        <p:nvSpPr>
          <p:cNvPr id="17" name="Rectangle 16"/>
          <p:cNvSpPr/>
          <p:nvPr/>
        </p:nvSpPr>
        <p:spPr>
          <a:xfrm>
            <a:off x="0" y="4648200"/>
            <a:ext cx="9144000" cy="553998"/>
          </a:xfrm>
          <a:prstGeom prst="rect">
            <a:avLst/>
          </a:prstGeom>
        </p:spPr>
        <p:txBody>
          <a:bodyPr wrap="square">
            <a:spAutoFit/>
          </a:bodyPr>
          <a:lstStyle/>
          <a:p>
            <a:r>
              <a:rPr lang="en-US" sz="3000" dirty="0" smtClean="0"/>
              <a:t>To exclude Freedmen/Black Seminole from:</a:t>
            </a:r>
            <a:endParaRPr lang="en-US" sz="3000" dirty="0"/>
          </a:p>
        </p:txBody>
      </p:sp>
      <p:sp>
        <p:nvSpPr>
          <p:cNvPr id="18" name="Rectangle 17"/>
          <p:cNvSpPr/>
          <p:nvPr/>
        </p:nvSpPr>
        <p:spPr>
          <a:xfrm>
            <a:off x="0" y="6096000"/>
            <a:ext cx="9144000" cy="553998"/>
          </a:xfrm>
          <a:prstGeom prst="rect">
            <a:avLst/>
          </a:prstGeom>
        </p:spPr>
        <p:txBody>
          <a:bodyPr wrap="square">
            <a:spAutoFit/>
          </a:bodyPr>
          <a:lstStyle/>
          <a:p>
            <a:r>
              <a:rPr lang="en-US" sz="3000" dirty="0" smtClean="0"/>
              <a:t>    NEW HOPE:  DNA testing for lineage</a:t>
            </a:r>
            <a:endParaRPr lang="en-US" sz="3000" dirty="0"/>
          </a:p>
        </p:txBody>
      </p:sp>
      <p:grpSp>
        <p:nvGrpSpPr>
          <p:cNvPr id="21" name="Group 20"/>
          <p:cNvGrpSpPr/>
          <p:nvPr/>
        </p:nvGrpSpPr>
        <p:grpSpPr>
          <a:xfrm>
            <a:off x="3276600" y="5602069"/>
            <a:ext cx="3429000" cy="646331"/>
            <a:chOff x="3352800" y="5602069"/>
            <a:chExt cx="3429000" cy="646331"/>
          </a:xfrm>
        </p:grpSpPr>
        <p:sp>
          <p:nvSpPr>
            <p:cNvPr id="19" name="Oval 18"/>
            <p:cNvSpPr/>
            <p:nvPr/>
          </p:nvSpPr>
          <p:spPr>
            <a:xfrm>
              <a:off x="3352800" y="5638800"/>
              <a:ext cx="3429000" cy="533400"/>
            </a:xfrm>
            <a:prstGeom prst="ellipse">
              <a:avLst/>
            </a:prstGeom>
            <a:noFill/>
            <a:ln w="508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5970610" y="5602069"/>
              <a:ext cx="582590" cy="646331"/>
            </a:xfrm>
            <a:prstGeom prst="rect">
              <a:avLst/>
            </a:prstGeom>
            <a:noFill/>
          </p:spPr>
          <p:txBody>
            <a:bodyPr wrap="square" rtlCol="0">
              <a:spAutoFit/>
            </a:bodyPr>
            <a:lstStyle/>
            <a:p>
              <a:r>
                <a:rPr lang="en-US" sz="3600" dirty="0" smtClean="0">
                  <a:solidFill>
                    <a:srgbClr val="FF0000"/>
                  </a:solidFill>
                  <a:effectLst>
                    <a:outerShdw dist="50800" dir="5400000" algn="ctr" rotWithShape="0">
                      <a:schemeClr val="tx1"/>
                    </a:outerShdw>
                  </a:effectLst>
                </a:rPr>
                <a:t>?</a:t>
              </a:r>
              <a:endParaRPr lang="en-US" sz="3600" dirty="0">
                <a:solidFill>
                  <a:srgbClr val="FF0000"/>
                </a:solidFill>
                <a:effectLst>
                  <a:outerShdw dist="50800" dir="5400000" algn="ctr" rotWithShape="0">
                    <a:schemeClr val="tx1"/>
                  </a:outerShdw>
                </a:effectLst>
              </a:endParaRPr>
            </a:p>
          </p:txBody>
        </p:sp>
      </p:grpSp>
      <p:sp useBgFill="1">
        <p:nvSpPr>
          <p:cNvPr id="22" name="TextBox 21"/>
          <p:cNvSpPr txBox="1"/>
          <p:nvPr/>
        </p:nvSpPr>
        <p:spPr>
          <a:xfrm>
            <a:off x="0" y="533400"/>
            <a:ext cx="9144000" cy="584775"/>
          </a:xfrm>
          <a:prstGeom prst="rect">
            <a:avLst/>
          </a:prstGeom>
        </p:spPr>
        <p:txBody>
          <a:bodyPr wrap="square" rtlCol="0">
            <a:spAutoFit/>
          </a:bodyPr>
          <a:lstStyle/>
          <a:p>
            <a:pPr algn="ctr"/>
            <a:r>
              <a:rPr lang="en-US" sz="3200" b="1" dirty="0" smtClean="0">
                <a:solidFill>
                  <a:srgbClr val="FF0000"/>
                </a:solidFill>
                <a:effectLst>
                  <a:outerShdw dist="38100" dir="7200000" algn="ctr" rotWithShape="0">
                    <a:schemeClr val="tx1"/>
                  </a:outerShdw>
                </a:effectLst>
              </a:rPr>
              <a:t>Tribal Casinos: an Economic Windfall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1000" fill="hold"/>
                                        <p:tgtEl>
                                          <p:spTgt spid="14"/>
                                        </p:tgtEl>
                                      </p:cBhvr>
                                      <p:by x="50000" y="50000"/>
                                    </p:animScale>
                                  </p:childTnLst>
                                </p:cTn>
                              </p:par>
                              <p:par>
                                <p:cTn id="15" presetID="42" presetClass="path" presetSubtype="0" accel="50000" decel="50000" fill="hold" nodeType="withEffect">
                                  <p:stCondLst>
                                    <p:cond delay="0"/>
                                  </p:stCondLst>
                                  <p:childTnLst>
                                    <p:animMotion origin="layout" path="M 3.33333E-6 0 L 0.36666 0.13333 " pathEditMode="relative" rAng="0" ptsTypes="AA">
                                      <p:cBhvr>
                                        <p:cTn id="16" dur="1000" fill="hold"/>
                                        <p:tgtEl>
                                          <p:spTgt spid="14"/>
                                        </p:tgtEl>
                                        <p:attrNameLst>
                                          <p:attrName>ppt_x</p:attrName>
                                          <p:attrName>ppt_y</p:attrName>
                                        </p:attrNameLst>
                                      </p:cBhvr>
                                      <p:rCtr x="183" y="67"/>
                                    </p:animMotion>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wipe(left)">
                                      <p:cBhvr>
                                        <p:cTn id="25" dur="1000"/>
                                        <p:tgtEl>
                                          <p:spTgt spid="1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xEl>
                                              <p:pRg st="1" end="1"/>
                                            </p:txEl>
                                          </p:spTgt>
                                        </p:tgtEl>
                                        <p:attrNameLst>
                                          <p:attrName>style.visibility</p:attrName>
                                        </p:attrNameLst>
                                      </p:cBhvr>
                                      <p:to>
                                        <p:strVal val="visible"/>
                                      </p:to>
                                    </p:set>
                                    <p:animEffect transition="in" filter="wipe(left)">
                                      <p:cBhvr>
                                        <p:cTn id="30" dur="1000"/>
                                        <p:tgtEl>
                                          <p:spTgt spid="1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1000" fill="hold"/>
                                        <p:tgtEl>
                                          <p:spTgt spid="15"/>
                                        </p:tgtEl>
                                        <p:attrNameLst>
                                          <p:attrName>ppt_w</p:attrName>
                                        </p:attrNameLst>
                                      </p:cBhvr>
                                      <p:tavLst>
                                        <p:tav tm="0">
                                          <p:val>
                                            <p:fltVal val="0"/>
                                          </p:val>
                                        </p:tav>
                                        <p:tav tm="100000">
                                          <p:val>
                                            <p:strVal val="#ppt_w"/>
                                          </p:val>
                                        </p:tav>
                                      </p:tavLst>
                                    </p:anim>
                                    <p:anim calcmode="lin" valueType="num">
                                      <p:cBhvr>
                                        <p:cTn id="36" dur="1000" fill="hold"/>
                                        <p:tgtEl>
                                          <p:spTgt spid="15"/>
                                        </p:tgtEl>
                                        <p:attrNameLst>
                                          <p:attrName>ppt_h</p:attrName>
                                        </p:attrNameLst>
                                      </p:cBhvr>
                                      <p:tavLst>
                                        <p:tav tm="0">
                                          <p:val>
                                            <p:fltVal val="0"/>
                                          </p:val>
                                        </p:tav>
                                        <p:tav tm="100000">
                                          <p:val>
                                            <p:strVal val="#ppt_h"/>
                                          </p:val>
                                        </p:tav>
                                      </p:tavLst>
                                    </p:anim>
                                    <p:animEffect transition="in" filter="fade">
                                      <p:cBhvr>
                                        <p:cTn id="37" dur="1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6">
                                            <p:txEl>
                                              <p:pRg st="0" end="0"/>
                                            </p:txEl>
                                          </p:spTgt>
                                        </p:tgtEl>
                                        <p:attrNameLst>
                                          <p:attrName>style.visibility</p:attrName>
                                        </p:attrNameLst>
                                      </p:cBhvr>
                                      <p:to>
                                        <p:strVal val="visible"/>
                                      </p:to>
                                    </p:set>
                                    <p:animEffect transition="in" filter="wipe(left)">
                                      <p:cBhvr>
                                        <p:cTn id="47" dur="1000"/>
                                        <p:tgtEl>
                                          <p:spTgt spid="1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6">
                                            <p:txEl>
                                              <p:pRg st="1" end="1"/>
                                            </p:txEl>
                                          </p:spTgt>
                                        </p:tgtEl>
                                        <p:attrNameLst>
                                          <p:attrName>style.visibility</p:attrName>
                                        </p:attrNameLst>
                                      </p:cBhvr>
                                      <p:to>
                                        <p:strVal val="visible"/>
                                      </p:to>
                                    </p:set>
                                    <p:animEffect transition="in" filter="wipe(left)">
                                      <p:cBhvr>
                                        <p:cTn id="52" dur="1000"/>
                                        <p:tgtEl>
                                          <p:spTgt spid="16">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1000" fill="hold"/>
                                        <p:tgtEl>
                                          <p:spTgt spid="18"/>
                                        </p:tgtEl>
                                        <p:attrNameLst>
                                          <p:attrName>ppt_w</p:attrName>
                                        </p:attrNameLst>
                                      </p:cBhvr>
                                      <p:tavLst>
                                        <p:tav tm="0">
                                          <p:val>
                                            <p:fltVal val="0"/>
                                          </p:val>
                                        </p:tav>
                                        <p:tav tm="100000">
                                          <p:val>
                                            <p:strVal val="#ppt_w"/>
                                          </p:val>
                                        </p:tav>
                                      </p:tavLst>
                                    </p:anim>
                                    <p:anim calcmode="lin" valueType="num">
                                      <p:cBhvr>
                                        <p:cTn id="58" dur="1000" fill="hold"/>
                                        <p:tgtEl>
                                          <p:spTgt spid="18"/>
                                        </p:tgtEl>
                                        <p:attrNameLst>
                                          <p:attrName>ppt_h</p:attrName>
                                        </p:attrNameLst>
                                      </p:cBhvr>
                                      <p:tavLst>
                                        <p:tav tm="0">
                                          <p:val>
                                            <p:fltVal val="0"/>
                                          </p:val>
                                        </p:tav>
                                        <p:tav tm="100000">
                                          <p:val>
                                            <p:strVal val="#ppt_h"/>
                                          </p:val>
                                        </p:tav>
                                      </p:tavLst>
                                    </p:anim>
                                    <p:animEffect transition="in" filter="fade">
                                      <p:cBhvr>
                                        <p:cTn id="59" dur="10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10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1000"/>
                                        <p:tgtEl>
                                          <p:spTgt spid="14"/>
                                        </p:tgtEl>
                                      </p:cBhvr>
                                    </p:animEffect>
                                    <p:set>
                                      <p:cBhvr>
                                        <p:cTn id="69" dur="1" fill="hold">
                                          <p:stCondLst>
                                            <p:cond delay="999"/>
                                          </p:stCondLst>
                                        </p:cTn>
                                        <p:tgtEl>
                                          <p:spTgt spid="14"/>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18"/>
                                        </p:tgtEl>
                                      </p:cBhvr>
                                    </p:animEffect>
                                    <p:set>
                                      <p:cBhvr>
                                        <p:cTn id="72" dur="1" fill="hold">
                                          <p:stCondLst>
                                            <p:cond delay="999"/>
                                          </p:stCondLst>
                                        </p:cTn>
                                        <p:tgtEl>
                                          <p:spTgt spid="18"/>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1000"/>
                                        <p:tgtEl>
                                          <p:spTgt spid="16">
                                            <p:txEl>
                                              <p:pRg st="0" end="0"/>
                                            </p:txEl>
                                          </p:spTgt>
                                        </p:tgtEl>
                                      </p:cBhvr>
                                    </p:animEffect>
                                    <p:set>
                                      <p:cBhvr>
                                        <p:cTn id="75" dur="1" fill="hold">
                                          <p:stCondLst>
                                            <p:cond delay="999"/>
                                          </p:stCondLst>
                                        </p:cTn>
                                        <p:tgtEl>
                                          <p:spTgt spid="16">
                                            <p:txEl>
                                              <p:pRg st="0" end="0"/>
                                            </p:txEl>
                                          </p:spTgt>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1000"/>
                                        <p:tgtEl>
                                          <p:spTgt spid="16">
                                            <p:txEl>
                                              <p:pRg st="1" end="1"/>
                                            </p:txEl>
                                          </p:spTgt>
                                        </p:tgtEl>
                                      </p:cBhvr>
                                    </p:animEffect>
                                    <p:set>
                                      <p:cBhvr>
                                        <p:cTn id="78" dur="1" fill="hold">
                                          <p:stCondLst>
                                            <p:cond delay="999"/>
                                          </p:stCondLst>
                                        </p:cTn>
                                        <p:tgtEl>
                                          <p:spTgt spid="16">
                                            <p:txEl>
                                              <p:pRg st="1" end="1"/>
                                            </p:txEl>
                                          </p:spTgt>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000"/>
                                        <p:tgtEl>
                                          <p:spTgt spid="17"/>
                                        </p:tgtEl>
                                      </p:cBhvr>
                                    </p:animEffect>
                                    <p:set>
                                      <p:cBhvr>
                                        <p:cTn id="81" dur="1" fill="hold">
                                          <p:stCondLst>
                                            <p:cond delay="999"/>
                                          </p:stCondLst>
                                        </p:cTn>
                                        <p:tgtEl>
                                          <p:spTgt spid="17"/>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1000"/>
                                        <p:tgtEl>
                                          <p:spTgt spid="13">
                                            <p:txEl>
                                              <p:pRg st="0" end="0"/>
                                            </p:txEl>
                                          </p:spTgt>
                                        </p:tgtEl>
                                      </p:cBhvr>
                                    </p:animEffect>
                                    <p:set>
                                      <p:cBhvr>
                                        <p:cTn id="84" dur="1" fill="hold">
                                          <p:stCondLst>
                                            <p:cond delay="999"/>
                                          </p:stCondLst>
                                        </p:cTn>
                                        <p:tgtEl>
                                          <p:spTgt spid="13">
                                            <p:txEl>
                                              <p:pRg st="0" end="0"/>
                                            </p:txEl>
                                          </p:spTgt>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1000"/>
                                        <p:tgtEl>
                                          <p:spTgt spid="13">
                                            <p:txEl>
                                              <p:pRg st="1" end="1"/>
                                            </p:txEl>
                                          </p:spTgt>
                                        </p:tgtEl>
                                      </p:cBhvr>
                                    </p:animEffect>
                                    <p:set>
                                      <p:cBhvr>
                                        <p:cTn id="87" dur="1" fill="hold">
                                          <p:stCondLst>
                                            <p:cond delay="999"/>
                                          </p:stCondLst>
                                        </p:cTn>
                                        <p:tgtEl>
                                          <p:spTgt spid="13">
                                            <p:txEl>
                                              <p:pRg st="1" end="1"/>
                                            </p:txEl>
                                          </p:spTgt>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1000"/>
                                        <p:tgtEl>
                                          <p:spTgt spid="9"/>
                                        </p:tgtEl>
                                      </p:cBhvr>
                                    </p:animEffect>
                                    <p:set>
                                      <p:cBhvr>
                                        <p:cTn id="90" dur="1" fill="hold">
                                          <p:stCondLst>
                                            <p:cond delay="999"/>
                                          </p:stCondLst>
                                        </p:cTn>
                                        <p:tgtEl>
                                          <p:spTgt spid="9"/>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1000"/>
                                        <p:tgtEl>
                                          <p:spTgt spid="6"/>
                                        </p:tgtEl>
                                      </p:cBhvr>
                                    </p:animEffect>
                                    <p:set>
                                      <p:cBhvr>
                                        <p:cTn id="93" dur="1" fill="hold">
                                          <p:stCondLst>
                                            <p:cond delay="999"/>
                                          </p:stCondLst>
                                        </p:cTn>
                                        <p:tgtEl>
                                          <p:spTgt spid="6"/>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000"/>
                                        <p:tgtEl>
                                          <p:spTgt spid="15"/>
                                        </p:tgtEl>
                                      </p:cBhvr>
                                    </p:animEffect>
                                    <p:set>
                                      <p:cBhvr>
                                        <p:cTn id="96" dur="1" fill="hold">
                                          <p:stCondLst>
                                            <p:cond delay="999"/>
                                          </p:stCondLst>
                                        </p:cTn>
                                        <p:tgtEl>
                                          <p:spTgt spid="15"/>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1000"/>
                                        <p:tgtEl>
                                          <p:spTgt spid="21"/>
                                        </p:tgtEl>
                                      </p:cBhvr>
                                    </p:animEffect>
                                    <p:set>
                                      <p:cBhvr>
                                        <p:cTn id="99" dur="1" fill="hold">
                                          <p:stCondLst>
                                            <p:cond delay="999"/>
                                          </p:stCondLst>
                                        </p:cTn>
                                        <p:tgtEl>
                                          <p:spTgt spid="21"/>
                                        </p:tgtEl>
                                        <p:attrNameLst>
                                          <p:attrName>style.visibility</p:attrName>
                                        </p:attrNameLst>
                                      </p:cBhvr>
                                      <p:to>
                                        <p:strVal val="hidden"/>
                                      </p:to>
                                    </p:set>
                                  </p:childTnLst>
                                </p:cTn>
                              </p:par>
                              <p:par>
                                <p:cTn id="100" presetID="53" presetClass="entr" presetSubtype="0" fill="hold" grpId="0" nodeType="withEffect">
                                  <p:stCondLst>
                                    <p:cond delay="500"/>
                                  </p:stCondLst>
                                  <p:childTnLst>
                                    <p:set>
                                      <p:cBhvr>
                                        <p:cTn id="101" dur="1" fill="hold">
                                          <p:stCondLst>
                                            <p:cond delay="0"/>
                                          </p:stCondLst>
                                        </p:cTn>
                                        <p:tgtEl>
                                          <p:spTgt spid="22"/>
                                        </p:tgtEl>
                                        <p:attrNameLst>
                                          <p:attrName>style.visibility</p:attrName>
                                        </p:attrNameLst>
                                      </p:cBhvr>
                                      <p:to>
                                        <p:strVal val="visible"/>
                                      </p:to>
                                    </p:set>
                                    <p:anim calcmode="lin" valueType="num">
                                      <p:cBhvr>
                                        <p:cTn id="102" dur="1000" fill="hold"/>
                                        <p:tgtEl>
                                          <p:spTgt spid="22"/>
                                        </p:tgtEl>
                                        <p:attrNameLst>
                                          <p:attrName>ppt_w</p:attrName>
                                        </p:attrNameLst>
                                      </p:cBhvr>
                                      <p:tavLst>
                                        <p:tav tm="0">
                                          <p:val>
                                            <p:fltVal val="0"/>
                                          </p:val>
                                        </p:tav>
                                        <p:tav tm="100000">
                                          <p:val>
                                            <p:strVal val="#ppt_w"/>
                                          </p:val>
                                        </p:tav>
                                      </p:tavLst>
                                    </p:anim>
                                    <p:anim calcmode="lin" valueType="num">
                                      <p:cBhvr>
                                        <p:cTn id="103" dur="1000" fill="hold"/>
                                        <p:tgtEl>
                                          <p:spTgt spid="22"/>
                                        </p:tgtEl>
                                        <p:attrNameLst>
                                          <p:attrName>ppt_h</p:attrName>
                                        </p:attrNameLst>
                                      </p:cBhvr>
                                      <p:tavLst>
                                        <p:tav tm="0">
                                          <p:val>
                                            <p:fltVal val="0"/>
                                          </p:val>
                                        </p:tav>
                                        <p:tav tm="100000">
                                          <p:val>
                                            <p:strVal val="#ppt_h"/>
                                          </p:val>
                                        </p:tav>
                                      </p:tavLst>
                                    </p:anim>
                                    <p:animEffect transition="in" filter="fade">
                                      <p:cBhvr>
                                        <p:cTn id="104" dur="1000"/>
                                        <p:tgtEl>
                                          <p:spTgt spid="22"/>
                                        </p:tgtEl>
                                      </p:cBhvr>
                                    </p:animEffect>
                                  </p:childTnLst>
                                </p:cTn>
                              </p:par>
                              <p:par>
                                <p:cTn id="105" presetID="53" presetClass="exit" presetSubtype="0" fill="hold" grpId="0" nodeType="withEffect">
                                  <p:stCondLst>
                                    <p:cond delay="500"/>
                                  </p:stCondLst>
                                  <p:childTnLst>
                                    <p:anim calcmode="lin" valueType="num">
                                      <p:cBhvr>
                                        <p:cTn id="106" dur="1000"/>
                                        <p:tgtEl>
                                          <p:spTgt spid="4"/>
                                        </p:tgtEl>
                                        <p:attrNameLst>
                                          <p:attrName>ppt_w</p:attrName>
                                        </p:attrNameLst>
                                      </p:cBhvr>
                                      <p:tavLst>
                                        <p:tav tm="0">
                                          <p:val>
                                            <p:strVal val="ppt_w"/>
                                          </p:val>
                                        </p:tav>
                                        <p:tav tm="100000">
                                          <p:val>
                                            <p:fltVal val="0"/>
                                          </p:val>
                                        </p:tav>
                                      </p:tavLst>
                                    </p:anim>
                                    <p:anim calcmode="lin" valueType="num">
                                      <p:cBhvr>
                                        <p:cTn id="107" dur="1000"/>
                                        <p:tgtEl>
                                          <p:spTgt spid="4"/>
                                        </p:tgtEl>
                                        <p:attrNameLst>
                                          <p:attrName>ppt_h</p:attrName>
                                        </p:attrNameLst>
                                      </p:cBhvr>
                                      <p:tavLst>
                                        <p:tav tm="0">
                                          <p:val>
                                            <p:strVal val="ppt_h"/>
                                          </p:val>
                                        </p:tav>
                                        <p:tav tm="100000">
                                          <p:val>
                                            <p:fltVal val="0"/>
                                          </p:val>
                                        </p:tav>
                                      </p:tavLst>
                                    </p:anim>
                                    <p:animEffect transition="out" filter="fade">
                                      <p:cBhvr>
                                        <p:cTn id="108" dur="1000"/>
                                        <p:tgtEl>
                                          <p:spTgt spid="4"/>
                                        </p:tgtEl>
                                      </p:cBhvr>
                                    </p:animEffect>
                                    <p:set>
                                      <p:cBhvr>
                                        <p:cTn id="109"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P spid="9" grpId="0"/>
      <p:bldP spid="9" grpId="1"/>
      <p:bldP spid="13" grpId="0" build="allAtOnce"/>
      <p:bldP spid="15" grpId="0"/>
      <p:bldP spid="15" grpId="1"/>
      <p:bldP spid="16" grpId="0" build="allAtOnce"/>
      <p:bldP spid="17" grpId="0"/>
      <p:bldP spid="17" grpId="1"/>
      <p:bldP spid="18" grpId="0"/>
      <p:bldP spid="18" grpId="1"/>
      <p:bldP spid="22" grpId="0" animBg="1"/>
    </p:bld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4524315"/>
          </a:xfrm>
          <a:prstGeom prst="rect">
            <a:avLst/>
          </a:prstGeom>
        </p:spPr>
        <p:txBody>
          <a:bodyPr wrap="square">
            <a:spAutoFit/>
          </a:bodyPr>
          <a:lstStyle/>
          <a:p>
            <a:r>
              <a:rPr lang="en-US" dirty="0" smtClean="0">
                <a:hlinkClick r:id="rId2"/>
              </a:rPr>
              <a:t>https://leonkwasichronicles.com/2016/04/28/black-history-spotlight-the-black-seminoles/</a:t>
            </a:r>
            <a:endParaRPr lang="en-US" dirty="0" smtClean="0"/>
          </a:p>
          <a:p>
            <a:pPr fontAlgn="base"/>
            <a:r>
              <a:rPr lang="en-US" dirty="0" smtClean="0"/>
              <a:t>	The black Seminoles are the descendants of both free blacks and escaped slaves, known as the Maroon people. They are black Indians, mostly associated with the Seminole Native Americans of Florida and Oklahoma, but there are members living in Texas, the Bahamas and Mexico.</a:t>
            </a:r>
          </a:p>
          <a:p>
            <a:pPr fontAlgn="base"/>
            <a:r>
              <a:rPr lang="en-US" dirty="0" smtClean="0"/>
              <a:t>	The black Seminoles lived in their own groups, called freedman bands, that were closely associated with the Seminole Nation.  The Black Seminoles and the Native Seminole people united in both of the Seminole wars.</a:t>
            </a:r>
          </a:p>
          <a:p>
            <a:pPr fontAlgn="base"/>
            <a:r>
              <a:rPr lang="en-US" dirty="0" smtClean="0"/>
              <a:t>	Today the two Freedmen bands of the Black Seminoles; the Caesar Bruner Band and </a:t>
            </a:r>
            <a:r>
              <a:rPr lang="en-US" dirty="0" err="1" smtClean="0"/>
              <a:t>Dosar</a:t>
            </a:r>
            <a:r>
              <a:rPr lang="en-US" dirty="0" smtClean="0"/>
              <a:t> </a:t>
            </a:r>
            <a:r>
              <a:rPr lang="en-US" dirty="0" err="1" smtClean="0"/>
              <a:t>Barkus</a:t>
            </a:r>
            <a:r>
              <a:rPr lang="en-US" dirty="0" smtClean="0"/>
              <a:t> Band are represented on the General Council of the Seminole Nation.</a:t>
            </a:r>
          </a:p>
          <a:p>
            <a:pPr fontAlgn="base"/>
            <a:r>
              <a:rPr lang="en-US" dirty="0" smtClean="0"/>
              <a:t>	Despite being on the General Council of the Nation, as a collective Black Seminoles still deal with racial discrimination from the Native Americans of the Seminole Nation. Since the 1930’s many black Seminoles have had to deal with being excluded from the tribe.</a:t>
            </a:r>
          </a:p>
          <a:p>
            <a:pPr fontAlgn="base"/>
            <a:r>
              <a:rPr lang="en-US" dirty="0" smtClean="0"/>
              <a:t>	In 2000, approximately twelve hundred Black Seminoles were excluded from the tribe they were previously members of.</a:t>
            </a:r>
          </a:p>
          <a:p>
            <a:endParaRPr lang="en-US" dirty="0"/>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51733"/>
            <a:ext cx="9144000" cy="16989266"/>
          </a:xfrm>
          <a:prstGeom prst="rect">
            <a:avLst/>
          </a:prstGeom>
        </p:spPr>
        <p:txBody>
          <a:bodyPr wrap="square">
            <a:spAutoFit/>
          </a:bodyPr>
          <a:lstStyle/>
          <a:p>
            <a:r>
              <a:rPr lang="en-US" dirty="0" smtClean="0">
                <a:hlinkClick r:id="rId2"/>
              </a:rPr>
              <a:t>https://ccrjustice.org/home/press-center/press-releases/ccr-files-amicus-brief-behalf-black-seminoles</a:t>
            </a:r>
            <a:endParaRPr lang="en-US" dirty="0" smtClean="0"/>
          </a:p>
          <a:p>
            <a:r>
              <a:rPr lang="en-US" dirty="0" smtClean="0"/>
              <a:t>	Center for Constitutional Rights filed an amicus brief with the Supreme Court on May 21, 2004, urging the Court to grant a writ of certiorari and review the decision of the Court of Appeals for the Tenth Circuit in Davis v. United States, 343 F.3d 1282 (10th Cir. 2003). The Seminole tribal council determined not to share the millions of dollars that the tribe received in compensation for property confiscated in the 1820s with the African American members of the tribe, and did so in a blatant conspiracy with the federal government’s Bureau of Indian Affairs. CCR’s amicus brief urges the Supreme Court to pierce the veil of tribal sovereign immunity protecting such discriminatory actions by federal officials from the oversight of the federal courts.</a:t>
            </a:r>
          </a:p>
          <a:p>
            <a:r>
              <a:rPr lang="en-US" dirty="0" smtClean="0"/>
              <a:t>	Unique among Indian tribes, the Seminoles are not aboriginal. Instead, they were comprised of a group of separatists, refugees and runaways from various Native and African American groups, including many runaway slaves from nearby southern states. In part to cut off the flow of escaped slaves, Americans frequently launched incursions into Spanish Florida and eventually purchased the territory from that flagging imperial power in 1821. Shortly thereafter the tribal lands in Florida were ceded to the United States by Treaty, and by 1842 Presidents Jackson and Van Buren had forcibly removed most of the Seminoles to Oklahoma along the now-infamous “Trail of Tears.” In 1866 Congress imposed treaties on the Seminoles and several other Oklahoma tribes which had large black populations but had been aligned with the Confederacy, mandating among other things that these tribes ban slavery. This was done by treaty, as the post-civil war amendments did not by their terms apply to the tribes. (Thus, for example, challenges to racial discrimination by Indian tribal governments cannot be brought under the same post-Fourteenth Amendment statutes available to plaintiffs challenging similar discrimination by state governments.) The 1866 treaty with the Seminoles specifically mandated that “persons of African descent and blood” among the tribe (known as the “</a:t>
            </a:r>
            <a:r>
              <a:rPr lang="en-US" dirty="0" err="1" smtClean="0"/>
              <a:t>Estelusti</a:t>
            </a:r>
            <a:r>
              <a:rPr lang="en-US" dirty="0" smtClean="0"/>
              <a:t>,” meaning “Black Seminoles”) “and their descendants … shall have and enjoy all the rights of native citizens.”</a:t>
            </a:r>
          </a:p>
          <a:p>
            <a:r>
              <a:rPr lang="en-US" dirty="0" smtClean="0"/>
              <a:t>	Unfortunately, the modern history of the tribe has been one of unrelenting racial discrimination against the </a:t>
            </a:r>
            <a:r>
              <a:rPr lang="en-US" dirty="0" err="1" smtClean="0"/>
              <a:t>Estelusti</a:t>
            </a:r>
            <a:r>
              <a:rPr lang="en-US" dirty="0" smtClean="0"/>
              <a:t>. Although the African American tribe members had historically lived among and mixed with the other members, the 1906 Dawes Commission (established by Congress to create authoritative rolls of tribal members) created two rosters of tribe members, Natives and Freedmen. The 1907 Oklahoma State Constitution mandated pervasive segregation of blacks throughout civil society, exacerbating the separation. By 1942 the Tribal government was actively attempting to disenfranchise the black members of the tribe.</a:t>
            </a:r>
          </a:p>
          <a:p>
            <a:r>
              <a:rPr lang="en-US" dirty="0" smtClean="0"/>
              <a:t>	The current lawsuit challenges the distribution of some 56 million dollars provided by the federal government in 1976 in settlement of claims for lands lost by the tribal members—including </a:t>
            </a:r>
            <a:r>
              <a:rPr lang="en-US" dirty="0" err="1" smtClean="0"/>
              <a:t>Estelusti</a:t>
            </a:r>
            <a:r>
              <a:rPr lang="en-US" dirty="0" smtClean="0"/>
              <a:t> members—in the 1820s. The district court essentially found that federal officials at the Bureau of Indian Affairs had conspired with the Tribal government to slip past Congress a plan for distributing the funds which excluded the </a:t>
            </a:r>
            <a:r>
              <a:rPr lang="en-US" dirty="0" err="1" smtClean="0"/>
              <a:t>Estelusti</a:t>
            </a:r>
            <a:r>
              <a:rPr lang="en-US" dirty="0" smtClean="0"/>
              <a:t>. The Tribe enjoys sovereign immunity from suit in federal court, so the only named defendants in the suit were federal officials. However, the Court of Appeals held that since the tribe was an “indispensable party” (under Federal Rule of Civil Procedure 19) to Davis’ lawsuit against the federal government defendants, the suit could not proceed. (A party is indispensable under Rule 19 if it has legitimate interests that might be prejudiced by its absence—say, if the tribe would lose funds despite not being involved as a defendant in the suit—or if complete relief cannot be granted to plaintiffs without the party present.) Usually, under Rule 19 analysis, if a plaintiff has no other way to bring its claims than the lawsuit at hand, a suit will not be thrown out simply because an indispensable party cannot be brought into court as a defendant. However, where Indian tribes are concerned, several Courts of Appeals have ruled that a public policy in favor of tribal autonomy trumps the rights of plaintiffs to vindicate discrimination claims—even where those claims cannot be brought in any other forum if the suit is dismissed under Rule 19.</a:t>
            </a:r>
          </a:p>
          <a:p>
            <a:r>
              <a:rPr lang="en-US" dirty="0" smtClean="0"/>
              <a:t>	This ruling essentially means that sovereign immunity shields Tribal governments (and Bureau of Indian Affairs officials who conspire with them) from liability for the sorts of discrimination that are prohibited to state governments under the Fourteenth Amendment. CCR’s amicus brief argues that this violates the intent of Congress in the 1866 treaty; that it abdicates the fiduciary duty of the federal government towards tribal members; and that the tribal government’s interest in racially discriminating against its black members is not a legitimate tribal interest that might be prejudiced by the tribe’s absence from the litigation under Rule 19.</a:t>
            </a:r>
          </a:p>
          <a:p>
            <a:endParaRPr lang="en-US" dirty="0"/>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42196167"/>
          </a:xfrm>
          <a:prstGeom prst="rect">
            <a:avLst/>
          </a:prstGeom>
        </p:spPr>
        <p:txBody>
          <a:bodyPr wrap="square">
            <a:spAutoFit/>
          </a:bodyPr>
          <a:lstStyle/>
          <a:p>
            <a:r>
              <a:rPr lang="en-US" dirty="0" smtClean="0">
                <a:hlinkClick r:id="rId2"/>
              </a:rPr>
              <a:t>http://www.nytimes.com/2001/01/29/us/who-is-a-seminole-and-who-gets-to-decide.html</a:t>
            </a:r>
            <a:endParaRPr lang="en-US" dirty="0" smtClean="0"/>
          </a:p>
          <a:p>
            <a:r>
              <a:rPr lang="en-US" dirty="0" smtClean="0"/>
              <a:t>	Polly Gentry's skin is black. But she says she is an Indian. A black Indian.</a:t>
            </a:r>
          </a:p>
          <a:p>
            <a:r>
              <a:rPr lang="en-US" dirty="0" smtClean="0"/>
              <a:t>For generations, a little-known chapter of America's racial history shows, she and other descendants of escaped slaves have been members of the Seminole Nation of Oklahoma. Even on the tribal council, descendants of slaves have sat alongside descendants of native people.</a:t>
            </a:r>
          </a:p>
          <a:p>
            <a:r>
              <a:rPr lang="en-US" dirty="0" smtClean="0"/>
              <a:t>Until last summer. Then, in the middle of a bitter legal battle over $56 million in federal funds, Seminoles with native blood voted to strip the people who call themselves black Seminoles of tribal membership.  Suddenly, Ms. Gentry said, ''My skin makes a difference.''</a:t>
            </a:r>
          </a:p>
          <a:p>
            <a:r>
              <a:rPr lang="en-US" dirty="0" smtClean="0"/>
              <a:t>	The battle over the place of the black Seminoles is now at the center of two federal lawsuits that challenge basic notions about race in America. Although the issue has been addressed before, the cases give new currency to the question of who is an Indian. Experts in Indian law say the Seminole cases provide a view of often hidden battles over tribal membership across the country, as gambling revenues and federal land payments have given Indians something to fight over.</a:t>
            </a:r>
          </a:p>
          <a:p>
            <a:r>
              <a:rPr lang="en-US" dirty="0" smtClean="0"/>
              <a:t>	''This has become one of the major hot-button issues in Indian Country: Who is an Indian? And, just as important, who decides who is an Indian?'' said Robert A. Williams Jr., director of the Indigenous Peoples Law and Policy Program at the University of Arizona College of Law.</a:t>
            </a:r>
          </a:p>
          <a:p>
            <a:r>
              <a:rPr lang="en-US" dirty="0" smtClean="0"/>
              <a:t>	Few tribes share the Seminoles' unusual history. But many are split by race conflicts, which sometimes pit members with more Indian blood against those with less, said Robert B. Porter, director of the Tribal Law and Government Center at the University of Kansas School of Law.  ''The future,'' Mr. Porter said, ''has to be tribes clarifying what it means to be an Indian.''</a:t>
            </a:r>
          </a:p>
          <a:p>
            <a:r>
              <a:rPr lang="en-US" dirty="0" smtClean="0"/>
              <a:t>	Here, along the dirt roads in the scrubby countryside east of Oklahoma City, the end of a 200-year-old racial partnership is a raw subject. It was here that both black and blood Seminoles were forced to move from Florida by the federal government in the 1840's. So it is here that cousins of different colors, who still live side by side, accuse each other of racism, opportunism and betrayal.</a:t>
            </a:r>
          </a:p>
          <a:p>
            <a:r>
              <a:rPr lang="en-US" dirty="0" smtClean="0"/>
              <a:t>	The argument is much the same in courts in Oklahoma City and Washington. The Seminoles' legal battle centers on the $56 million that Congress paid to the tribe in the early 1990's to compensate for the federal government's seizure of much of Florida in the 1820's.</a:t>
            </a:r>
          </a:p>
          <a:p>
            <a:r>
              <a:rPr lang="en-US" dirty="0" smtClean="0"/>
              <a:t>When the government of the 15,000-member tribe began distributing the money a few years ago, only Indians by blood were permitted to receive benefits for such things as school lunches, health care and job training. Black and blood Indians say that decision was guided by Interior Department officials. Interior Department lawyers say they were doing nothing more than advising the tribe as it made its own sovereign decisions.</a:t>
            </a:r>
          </a:p>
          <a:p>
            <a:r>
              <a:rPr lang="en-US" dirty="0" smtClean="0"/>
              <a:t>	The other day, Roosevelt W. Davis Sr. pushed up on the collapsed roof of his two-bedroom shack and said that was what it meant to be a black Indian. Mr. Davis, 75, is a retired laborer who collects old cans to add to his $500 monthly Social Security check.</a:t>
            </a:r>
          </a:p>
          <a:p>
            <a:r>
              <a:rPr lang="en-US" dirty="0" smtClean="0"/>
              <a:t>Not long ago, he said, the tribe sent him $5,000 in housing assistance and then demanded he return the check when its officials realized his family was listed on the tribal roll of black Seminoles, not on the roll of blood Seminoles.</a:t>
            </a:r>
          </a:p>
          <a:p>
            <a:r>
              <a:rPr lang="en-US" dirty="0" smtClean="0"/>
              <a:t>	Black and blood Seminoles have intermarried over the generations. But some blacks who say they have Seminole blood cannot prove their link to registered blood Seminoles. Others insist on preserving their identity as descendants of Africans.</a:t>
            </a:r>
          </a:p>
          <a:p>
            <a:r>
              <a:rPr lang="en-US" dirty="0" smtClean="0"/>
              <a:t>	The eyes of Sylvia M. Davis, Mr. Davis's 46-year-old daughter, filled with tears as she described how the roof collapsed after a storm last summer, forcing her father out of the shack.</a:t>
            </a:r>
          </a:p>
          <a:p>
            <a:r>
              <a:rPr lang="en-US" dirty="0" smtClean="0"/>
              <a:t>Her father, who is staying at a friend's apartment, ''calls me every night,'' she said. ''He just talks about how long does he have to wait till he can get his house fixed.''</a:t>
            </a:r>
          </a:p>
          <a:p>
            <a:r>
              <a:rPr lang="en-US" dirty="0" smtClean="0"/>
              <a:t>	The answer to that may depend on how the courts view the claims by the 2,000 black Seminoles that their history shows that they, too, owned the Florida land. Some historians say the escaped slaves lived free as farmers, warriors and political leaders among the Indians, who were themselves exiles and runaways from other tribes. The name Seminole itself, some historians say, meant pioneer or </a:t>
            </a:r>
            <a:r>
              <a:rPr lang="en-US" dirty="0" err="1" smtClean="0"/>
              <a:t>seceder</a:t>
            </a:r>
            <a:r>
              <a:rPr lang="en-US" dirty="0" smtClean="0"/>
              <a:t>.  But Justice Department lawyers and some blood Seminoles argue that some Seminoles owned black slaves before the Civil War.</a:t>
            </a:r>
          </a:p>
          <a:p>
            <a:r>
              <a:rPr lang="en-US" dirty="0" smtClean="0"/>
              <a:t>	Because the tribe has sovereign immunity from lawsuits, the black Seminoles sued the Interior Department alone in the first suit, which was filed in 1996. The department's Bureau of Indian Affairs acts as trustee of the $56 million fund, and the black Seminoles said the bureau should assure that they were not the victims of discrimination.</a:t>
            </a:r>
          </a:p>
          <a:p>
            <a:r>
              <a:rPr lang="en-US" dirty="0" smtClean="0"/>
              <a:t>	The black Seminoles are represented by a New York lawyer, Franklin B. </a:t>
            </a:r>
            <a:r>
              <a:rPr lang="en-US" dirty="0" err="1" smtClean="0"/>
              <a:t>Velie</a:t>
            </a:r>
            <a:r>
              <a:rPr lang="en-US" dirty="0" smtClean="0"/>
              <a:t> of </a:t>
            </a:r>
            <a:r>
              <a:rPr lang="en-US" dirty="0" err="1" smtClean="0"/>
              <a:t>Salans</a:t>
            </a:r>
            <a:r>
              <a:rPr lang="en-US" dirty="0" smtClean="0"/>
              <a:t> </a:t>
            </a:r>
            <a:r>
              <a:rPr lang="en-US" dirty="0" err="1" smtClean="0"/>
              <a:t>Hertzfeld</a:t>
            </a:r>
            <a:r>
              <a:rPr lang="en-US" dirty="0" smtClean="0"/>
              <a:t> Heilbronn Christy &amp; </a:t>
            </a:r>
            <a:r>
              <a:rPr lang="en-US" dirty="0" err="1" smtClean="0"/>
              <a:t>Viener</a:t>
            </a:r>
            <a:r>
              <a:rPr lang="en-US" dirty="0" smtClean="0"/>
              <a:t>, and two of his nephews, Jonathan T. </a:t>
            </a:r>
            <a:r>
              <a:rPr lang="en-US" dirty="0" err="1" smtClean="0"/>
              <a:t>Velie</a:t>
            </a:r>
            <a:r>
              <a:rPr lang="en-US" dirty="0" smtClean="0"/>
              <a:t> and William </a:t>
            </a:r>
            <a:r>
              <a:rPr lang="en-US" dirty="0" err="1" smtClean="0"/>
              <a:t>Velie</a:t>
            </a:r>
            <a:r>
              <a:rPr lang="en-US" dirty="0" smtClean="0"/>
              <a:t>, lawyers in Norman, Okla.</a:t>
            </a:r>
          </a:p>
          <a:p>
            <a:r>
              <a:rPr lang="en-US" dirty="0" smtClean="0"/>
              <a:t>	In legal papers, the black Seminoles' lawyers say federal officials and blood Seminole leaders motivated by racism ''plotted to exclude'' the black Seminoles. Interior Department lawyers and Seminole leaders denied those assertions in interviews, saying that there was no plot and that all decisions had been made in an effort to distribute the money as Congress intended.</a:t>
            </a:r>
          </a:p>
          <a:p>
            <a:r>
              <a:rPr lang="en-US" dirty="0" smtClean="0"/>
              <a:t>	But the black Seminoles' lawyers discovered a series of memorandums written by federal officials from the 1970's to the 1990's that they say show an effort to deceive Congress.</a:t>
            </a:r>
          </a:p>
          <a:p>
            <a:r>
              <a:rPr lang="en-US" dirty="0" smtClean="0"/>
              <a:t>In 1976, as the tribe pressed its land claim, Bureau of Indian Affairs officials prepared a history of the black Seminoles. It concluded that in the 1700's some of the blacks ''became essentially free under the Seminoles'' and that the ''very close relationship'' continued in the 1800's.</a:t>
            </a:r>
          </a:p>
          <a:p>
            <a:r>
              <a:rPr lang="en-US" dirty="0" smtClean="0"/>
              <a:t>But that report, which was the basis of the battle to follow, concluded that the former slaves did not own the Florida land at the time the federal government seized it in 1823. The black Seminoles were recognized as members of the tribe in a treaty with the federal government in 1866. Their lawyers now say that simply acknowledged a relationship that already existed, while some blood Seminoles say the post-Civil War federal government forced the tribe to accept the blacks.</a:t>
            </a:r>
          </a:p>
          <a:p>
            <a:r>
              <a:rPr lang="en-US" dirty="0" smtClean="0"/>
              <a:t>	The status of the black Seminoles in 1823 is critical. In 1976 the federal Indian Claims Commission concluded that 1823 was the date of the federal seizure of the Florida land. The commission said Congress should make a compensation payment to the ''Seminole Nation as it existed in Florida'' in 1823.</a:t>
            </a:r>
          </a:p>
          <a:p>
            <a:r>
              <a:rPr lang="en-US" dirty="0" smtClean="0"/>
              <a:t>	The Bureau of Indian Affairs memorandums show that beginning in the 1970's, blood Seminoles expressed concerns about sharing any eventual payment with the blacks. In an interview, the Seminoles' chief, Jerry G. Haney, described the issue as political rather than racial in nature.</a:t>
            </a:r>
          </a:p>
          <a:p>
            <a:r>
              <a:rPr lang="en-US" dirty="0" smtClean="0"/>
              <a:t>	He said the tribe had moved to exclude the black Seminoles partly because modern blacks -- unlike their ancestors, who had dressed as Indians and learned the Seminole language -- had drifted away from cultural identification as Indians.  Interior Department officials, he added, had told the blood Indians that the money was to compensate for the stolen lands and ''the blacks were not landowners.''</a:t>
            </a:r>
          </a:p>
          <a:p>
            <a:r>
              <a:rPr lang="en-US" dirty="0" smtClean="0"/>
              <a:t>	Dwayne Miller, a full-blood Seminole and a tribal council member, said in an interview that he believed the blacks should be paid by the federal government for their hardship in the forced removal from Florida. But, he said, ''I don't think they should take it out of our money.''</a:t>
            </a:r>
          </a:p>
          <a:p>
            <a:r>
              <a:rPr lang="en-US" dirty="0" smtClean="0"/>
              <a:t>By 1990, the lawyers for the black Seminoles contend, maneuvering to cut the blacks out of the $56 million had become explicit.</a:t>
            </a:r>
          </a:p>
          <a:p>
            <a:r>
              <a:rPr lang="en-US" dirty="0" smtClean="0"/>
              <a:t>	A Bureau of Indian Affairs official in Oklahoma wrote a report of a meeting that September in which an Interior Department lawyer named Janet Spaulding conferred with Seminoles. The memorandum said the treatment of the black Seminoles was ''a very sensitive matter'' and hinted that an effort to exclude them might draw resistance in Congress.</a:t>
            </a:r>
          </a:p>
          <a:p>
            <a:r>
              <a:rPr lang="en-US" dirty="0" smtClean="0"/>
              <a:t>The report said Ms. Spaulding outlined ''options'' regarding the black Seminoles. One of them, said the memorandum, was ''Possibility of plan slipping through if Congress is busy with the Middle East crisis on their mind'' -- an apparent reference to the tensions that would soon lead to the Persian Gulf war. That, the black Seminoles' lawyers say in legal papers, suggested an effort to keep Congress from realizing that the tribe planned to exclude the blacks.</a:t>
            </a:r>
          </a:p>
          <a:p>
            <a:r>
              <a:rPr lang="en-US" dirty="0" smtClean="0"/>
              <a:t>In the end, the act appropriating the money said it was ''for the benefit of the Seminole Nation of Oklahoma,'' leaving the status of the black Seminoles murky.</a:t>
            </a:r>
          </a:p>
          <a:p>
            <a:r>
              <a:rPr lang="en-US" dirty="0" smtClean="0"/>
              <a:t>	In an interview, Ms. Spaulding, who is still an Interior Department lawyer, denied that she had worked to hide anything from Congress or to exclude the black Seminoles. She said the writer of the 1990 memorandum might have misunderstood the advice she gave the tribe. ''I certainly didn't plot with them in any fashion,'' she said.</a:t>
            </a:r>
          </a:p>
          <a:p>
            <a:r>
              <a:rPr lang="en-US" dirty="0" smtClean="0"/>
              <a:t>	A supervising Interior Department lawyer, Robert J. McCarthy, said federal officials always believed that the black Seminoles should share in the money if they could prove that ''their ancestors were members of the tribe in 1823.'' He pointed to a 1991 memorandum suggesting that the tribe be encouraged to permit the black Seminoles to try to prove such membership.</a:t>
            </a:r>
          </a:p>
          <a:p>
            <a:r>
              <a:rPr lang="en-US" dirty="0" smtClean="0"/>
              <a:t>	But in the black Seminoles' lawsuit in federal court in Oklahoma last year, Justice Department lawyers representing the Interior Department took a sharply different position.</a:t>
            </a:r>
          </a:p>
          <a:p>
            <a:r>
              <a:rPr lang="en-US" dirty="0" smtClean="0"/>
              <a:t>They suggested that only Seminoles by blood could have been members in 1823. ''Presuming the plaintiffs have no Seminole Indian blood,'' the lawyers wrote, ''they cannot legitimately claim harm from exclusion of funds to which they are not entitled.''</a:t>
            </a:r>
          </a:p>
          <a:p>
            <a:r>
              <a:rPr lang="en-US" dirty="0" smtClean="0"/>
              <a:t>	In fact, the federal government lawyers have fought the black Seminoles' case aggressively. In 1998 the government won a trial court ruling that dismissed the case on the grounds that the Seminole tribe was an indispensable party that could not be sued because of its sovereign immunity.</a:t>
            </a:r>
          </a:p>
          <a:p>
            <a:r>
              <a:rPr lang="en-US" dirty="0" smtClean="0"/>
              <a:t>	In 1999, the federal appeals court in Denver reversed that ruling and said the trial court had to decide whether in ''good conscience'' the case should proceed even without the tribe.</a:t>
            </a:r>
          </a:p>
          <a:p>
            <a:r>
              <a:rPr lang="en-US" dirty="0" smtClean="0"/>
              <a:t>	The trial judge in that case had taken no new action when the battle grew more heated with last summer's referendum stripping the black Seminoles of tribal membership. After the referendum passed, the Interior Department declared that this disenfranchisement was illegal and said the department would not recognize any tribal government that did not include the black Seminoles. Eventually, that action could mean the federal government could freeze payment of federal funds to the tribe.</a:t>
            </a:r>
          </a:p>
          <a:p>
            <a:r>
              <a:rPr lang="en-US" dirty="0" smtClean="0"/>
              <a:t>	In October, the tribe responded with its own suit against the Interior Department in federal court in Washington.</a:t>
            </a:r>
          </a:p>
          <a:p>
            <a:r>
              <a:rPr lang="en-US" dirty="0" smtClean="0"/>
              <a:t>	In December, with the Seminoles in court because of their own suit, the lawyers for the black Seminoles filed to enter the case, asking the federal court in Washington to use the Seminoles' case as a route around the sovereign immunity barrier. They asked the court in Washington to declare once and for all not only whether the black Seminoles were members of the tribe but also whether they should share the $56 million.</a:t>
            </a:r>
          </a:p>
          <a:p>
            <a:r>
              <a:rPr lang="en-US" dirty="0" smtClean="0"/>
              <a:t>	This month, the tribe's lawyers filed papers in that suit arguing, among other things, that it was ''pure fiction'' for the black Seminoles to suggest the vote to exclude them from the tribe was related to the $56 million fund. Instead, the tribe said, it was part of a broader reorganization of the tribe's government structure.</a:t>
            </a:r>
          </a:p>
          <a:p>
            <a:r>
              <a:rPr lang="en-US" dirty="0" smtClean="0"/>
              <a:t>	The court in Washington has yet to rule on the black Seminoles' request. But here in Oklahoma, some of the black Seminoles said that whatever happens in court, the racial harmony of their ancestors may be lost forever.</a:t>
            </a:r>
          </a:p>
          <a:p>
            <a:r>
              <a:rPr lang="en-US" dirty="0" smtClean="0"/>
              <a:t>	''It takes your pride away,'' said Donnell E. Davis, Roosevelt Davis's 18-year-old grandson. ''You know they don't want you to be part of them. They tell you you're nothing to them.''</a:t>
            </a:r>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34994195"/>
          </a:xfrm>
          <a:prstGeom prst="rect">
            <a:avLst/>
          </a:prstGeom>
        </p:spPr>
        <p:txBody>
          <a:bodyPr wrap="square">
            <a:spAutoFit/>
          </a:bodyPr>
          <a:lstStyle/>
          <a:p>
            <a:r>
              <a:rPr lang="en-US" dirty="0" smtClean="0">
                <a:hlinkClick r:id="rId2"/>
              </a:rPr>
              <a:t>https://www.wired.com/2005/09/seminoles/</a:t>
            </a:r>
            <a:endParaRPr lang="en-US" dirty="0" smtClean="0"/>
          </a:p>
          <a:p>
            <a:pPr fontAlgn="base"/>
            <a:r>
              <a:rPr lang="en-US" dirty="0" smtClean="0"/>
              <a:t>	Even by the pancake-flat standards of Middle America, Stick Ross Mountain is an unimpressive peak. It's more of a gentle hill, really, poking out from behind the Wal-Mart just west of Tahlequah, the capital of the Cherokee Nation of Oklahoma.</a:t>
            </a:r>
          </a:p>
          <a:p>
            <a:pPr fontAlgn="base"/>
            <a:r>
              <a:rPr lang="en-US" dirty="0" smtClean="0"/>
              <a:t>	But to the Cherokee, the 900-foot crest was remarkable enough to be named for a revered 19th-century member of the tribal council. Stick Ross is thought to be the illegitimate grandson of Chief John Ross, who led the tribe along the Trail of Tears. Ross the younger was a respected Native American and a skilled diplomat who acted as a liaison between tribes and local townsfolk. "He knew sign language and spoke Cherokee and Seminole. He was a trapper and a farmer and a rancher," says Stick's great-grandson, Leslie Ross, a 56-year-old retired civil servant whose greatest joy is recounting the Stick trivia he learned from his family in Muskogee. "And he was sheriff at one time, too. He was pretty renowned in Tahlequah."</a:t>
            </a:r>
          </a:p>
          <a:p>
            <a:pPr fontAlgn="base"/>
            <a:r>
              <a:rPr lang="en-US" dirty="0" smtClean="0"/>
              <a:t>	Stick may have died an exemplary citizen of the Cherokee Nation, but he was born into slavery. The Cherokee kept black slaves until 1866, when an emancipation treaty freed them from bondage and granted them full tribal citizenship. Known as the Freedmen, these men and women were embraced by the Cherokee as equals, and often married the offspring of their former masters. Like Stick, they identified with local cultures, spoke tribal languages, and took part in tribal religious rites.</a:t>
            </a:r>
          </a:p>
          <a:p>
            <a:pPr fontAlgn="base"/>
            <a:r>
              <a:rPr lang="en-US" dirty="0" smtClean="0"/>
              <a:t>	And yet, three-quarters of a century after the death of Cherokee legend Stick Ross, there's no room for his great-grandson in the Cherokee Nation. Leslie Ross has been denied citizenship in the tribe on the grounds that he is not truly Indian. "They said I don't have any Indian blood. They say blacks have never had a part in the Cherokee Nation," says Ross, his usually calm voice swelling with anger. "The thing is, there wouldn't be a Cherokee Nation if it weren't for my great-grandfather. Jesus, he was more Indian than the Indians!"</a:t>
            </a:r>
          </a:p>
          <a:p>
            <a:pPr fontAlgn="base"/>
            <a:r>
              <a:rPr lang="en-US" dirty="0" smtClean="0"/>
              <a:t>	Ross is just one of at least 25,000 direct descendants of Freedmen who cannot join Oklahoma's largest tribes. Once paragons of racial inclusion and assimilation, the Native American sovereign nations have done an about-face and systematically pushed out people of African descent. "There's never been any stigma about intermarriage," says Stu Phillips, editor of The Seminole Producer, a local newspaper in central Oklahoma. "You've got Indians marrying whites, Indians marrying blacks. It was never a problem until they got some money."</a:t>
            </a:r>
          </a:p>
          <a:p>
            <a:pPr fontAlgn="base"/>
            <a:r>
              <a:rPr lang="en-US" dirty="0" smtClean="0"/>
              <a:t>	These are boom times for the Five Civilized Tribes of Oklahoma – the Cherokee, </a:t>
            </a:r>
          </a:p>
          <a:p>
            <a:pPr fontAlgn="base"/>
            <a:r>
              <a:rPr lang="en-US" dirty="0" smtClean="0"/>
              <a:t>Chickasaw, Choctaw, Creek, and Seminole – due in no small part to the 1988 Indian Gaming Regulatory Act that allowed the tribes to construct their own casinos. The Chickasaw's net assets have more than doubled to $315 million in the two years since it opened the mammoth </a:t>
            </a:r>
            <a:r>
              <a:rPr lang="en-US" dirty="0" err="1" smtClean="0"/>
              <a:t>WinStar</a:t>
            </a:r>
            <a:r>
              <a:rPr lang="en-US" dirty="0" smtClean="0"/>
              <a:t> Casinos complex in </a:t>
            </a:r>
            <a:r>
              <a:rPr lang="en-US" dirty="0" err="1" smtClean="0"/>
              <a:t>Thackerville</a:t>
            </a:r>
            <a:r>
              <a:rPr lang="en-US" dirty="0" smtClean="0"/>
              <a:t>. The corporate arm of the Cherokee Nation, Cherokee Nation Enterprises, is on track to make nearly $70 million this year thanks to a new casino in Catoosa. Then there's the government reparations fund. In 1990, the Seminoles received a $56 million settlement as compensation for the seizure of the tribe's ancestral lands in Florida almost 200 years ago.</a:t>
            </a:r>
          </a:p>
          <a:p>
            <a:pPr fontAlgn="base"/>
            <a:r>
              <a:rPr lang="en-US" dirty="0" smtClean="0"/>
              <a:t>	The casino profits and make-good money have increased the standard of living for the recognized members of the tribes who make their homes in some of the poorest areas in the US. Cherokee Nation Enterprises allocates 25 percent of profits to the Cherokee government, which distributes the money in ways designed to help end the cycle of poverty – college scholarships, health care, and low-interest home loans. And the Seminole Nation offers grants for home repairs, which many of the ramshackle structures in Seminole County can sorely use. On the outskirts of Wewoka, the county seat, families loll on wooden porches that seem one gust of wind away from collapse.</a:t>
            </a:r>
          </a:p>
          <a:p>
            <a:pPr fontAlgn="base"/>
            <a:r>
              <a:rPr lang="en-US" dirty="0" smtClean="0"/>
              <a:t>	And so, in recent years, a rush of Indians has come forward to claim tribal citizenship and get their share of the benefits. In 1980, there were 50,000 members of the Cherokee Nation of Oklahoma; today, there are more than a quarter million. But even as the official ranks of the Five Civilized Tribes have swelled, they've revised membership guidelines to exclude the Freedmen.</a:t>
            </a:r>
          </a:p>
          <a:p>
            <a:pPr fontAlgn="base"/>
            <a:r>
              <a:rPr lang="en-US" dirty="0" smtClean="0"/>
              <a:t>	For the better part of the 20th century, black Indians were permitted to vote in elections, sit on tribal councils, and receive benefits. Tribal leaders now insist that the Freedmen were never actually citizens and that they will never attain the honor of membership because they don't have Native American blood. In 1983, the Cherokee tribe established a rule requiring citizens to carry a Certificate of Degree of Indian Blood. This federal document is available to anyone whose ancestors are listed on the Dawes Roll – a 1906 Indian census that excludes Freedmen. In 2000, the Seminoles expelled all 2,000 black members and denied their families a cut of the reparations money – never mind that their ancestors joined the tribe in the 18th century, endured the march from Florida to Oklahoma in the 1830s, and have considered themselves Indian for generations.</a:t>
            </a:r>
          </a:p>
          <a:p>
            <a:pPr fontAlgn="base"/>
            <a:r>
              <a:rPr lang="en-US" dirty="0" smtClean="0"/>
              <a:t>	Outraged, numerous Freedmen have turned to the courts for help. In the most celebrated case, a black tribal leader named Sylvia Davis filed suit against the Seminole tribe in 1994 to get her son a $125 clothing stipend from the Seminole reparations money. But US courts have repeatedly refused to meddle in Indian affairs, noting that the sovereign nations determine their own membership criteria. Davis suffered a serious – and perhaps final – setback last year, when the Supreme Court refused to consider her appeal of a lower court's ruling that the Seminoles could not be sued in federal court. (The Bush administration filed a brief on behalf of the tribe.)</a:t>
            </a:r>
          </a:p>
          <a:p>
            <a:pPr fontAlgn="base"/>
            <a:r>
              <a:rPr lang="en-US" dirty="0" smtClean="0"/>
              <a:t>	Now, just as the Freedmen's struggle appears all but lost, new hope is emerging from an unlikely place – the front lines of genetic science. Last year, several Freedmen leaders were approached by a molecular biology professor named Rick Kittles. As head of African Ancestry, a company he had recently founded to sell DNA testing services to amateur genealogists, Kittles promised to reveal any customer's pre-slavery roots, whether they stretch to the </a:t>
            </a:r>
            <a:r>
              <a:rPr lang="en-US" dirty="0" err="1" smtClean="0"/>
              <a:t>Tikar</a:t>
            </a:r>
            <a:r>
              <a:rPr lang="en-US" dirty="0" smtClean="0"/>
              <a:t> of Cameroon or the </a:t>
            </a:r>
            <a:r>
              <a:rPr lang="en-US" dirty="0" err="1" smtClean="0"/>
              <a:t>Mende</a:t>
            </a:r>
            <a:r>
              <a:rPr lang="en-US" dirty="0" smtClean="0"/>
              <a:t> of Sierra Leone.</a:t>
            </a:r>
          </a:p>
          <a:p>
            <a:pPr fontAlgn="base"/>
            <a:r>
              <a:rPr lang="en-US" dirty="0" smtClean="0"/>
              <a:t>	Kittles heard about the Freedmen's plight from a friend at the University of Oklahoma and wondered how the black Indians' genetic makeup would compare to other subsets of the African-American population, such as the isolated residents of South Carolina's Gullah Islands. He visited the 2004 conference of the Descendants of the Freedmen of the Five Civilized Tribes, an organization dedicated to ending "discrimination against people of mixed Indian African descent," and offered free DNA tests. There are many light-skinned tribal citizens with less than 1 percent Indian genetic material; most Freedmen claim to have at least that much. So they began taking Kittles' test in hopes that science would succeed where rhetoric, litigation, and historical documents have failed.</a:t>
            </a:r>
          </a:p>
          <a:p>
            <a:pPr fontAlgn="base"/>
            <a:r>
              <a:rPr lang="en-US" dirty="0" smtClean="0"/>
              <a:t>	"It's important that we be able to establish that we are Indian people, not just African people who were adopted into the tribe," says Marilyn Vann, who is suing the Cherokee Nation for citizenship. "If you're the average tribal member, you don't want to be discriminated against because you look Indian. So how can you discriminate against other people just because they have some African features?"</a:t>
            </a:r>
          </a:p>
          <a:p>
            <a:pPr fontAlgn="base"/>
            <a:r>
              <a:rPr lang="en-US" dirty="0" smtClean="0"/>
              <a:t>	A linebacker-sized man with a shaved head and a disarming smile, Ron Graham is holding a manila envelope stuffed with hundreds of fuzzy photocopies bearing lists of names and numbers in chicken-scratch script. He ushers me to an empty table in Dale Hall, on the University of Oklahoma campus in Norman. We're here for the third annual meeting of the Descendants, the highlight of which will be Kittles' presentation on the results of last year's DNA tests.</a:t>
            </a:r>
          </a:p>
          <a:p>
            <a:pPr fontAlgn="base"/>
            <a:r>
              <a:rPr lang="en-US" dirty="0" smtClean="0"/>
              <a:t>	When he's not working in a nearby </a:t>
            </a:r>
            <a:r>
              <a:rPr lang="en-US" dirty="0" err="1" smtClean="0"/>
              <a:t>xanthan</a:t>
            </a:r>
            <a:r>
              <a:rPr lang="en-US" dirty="0" smtClean="0"/>
              <a:t> gum factory, Graham moonlights as a genealogist-for-hire and vice president of the Descendants. He specializes in helping African-Americans who believe their Native American roots have been obscured by a combination of government racism and tribal avarice. Like Vann, Ross, and Davis, Graham took a DNA test to help prove his heritage and is in the midst of suing the Creeks to gain membership. In the final days of August, just as this issue of Wired hits newsstands, he will present his case, complete with DNA test results, to the tribal council. Graham believes that, in the face of scientific evidence, the Creeks will return his birthright.</a:t>
            </a:r>
          </a:p>
          <a:p>
            <a:pPr fontAlgn="base"/>
            <a:r>
              <a:rPr lang="en-US" dirty="0" smtClean="0"/>
              <a:t>	Graham admits that money is a factor in his crusade: His three college-age sons could benefit from federal scholarships reserved for Native Americans. But he's not just looking for a handout. He seeks recognition as a Creek because that's how he has always identified himself. Graham fondly remembers his late father, Theodore "Blue" Graham, dancing at the stomp grounds near the town of </a:t>
            </a:r>
            <a:r>
              <a:rPr lang="en-US" dirty="0" err="1" smtClean="0"/>
              <a:t>Arbeka</a:t>
            </a:r>
            <a:r>
              <a:rPr lang="en-US" dirty="0" smtClean="0"/>
              <a:t>, where Creeks in traditional dress would gather for sacred ceremonies. Blue spoke Creek fluently and handed down some knowledge of the language to his son. During one of his citizenship hearings with Creek Nation officials, Ron was shocked to learn that he was one of the only people in the room who could recognize the word for </a:t>
            </a:r>
            <a:r>
              <a:rPr lang="en-US" dirty="0" err="1" smtClean="0"/>
              <a:t>girlwritten</a:t>
            </a:r>
            <a:r>
              <a:rPr lang="en-US" dirty="0" smtClean="0"/>
              <a:t> in the tribe's ancestral language. "My nation won't accept me because of skin color," he says, shaking his head.</a:t>
            </a:r>
          </a:p>
          <a:p>
            <a:pPr fontAlgn="base"/>
            <a:r>
              <a:rPr lang="en-US" dirty="0" smtClean="0"/>
              <a:t>	Graham leafs through documents that he believes will demonstrate his ancestors had considerable Creek blood. He shows me a handwritten testimonial from Keeper Johnson, a full-blooded Creek and member of the Creek National Council, recognizing Blue as a fellow citizen. "I have known Theodore Graham since 1946 as a Creek Indian," the note reads. "He was traditional and spoke our language fluently. I always assumed he was Creek decent [sic]." Graham also dredged up documents known as Proofs of Death and </a:t>
            </a:r>
            <a:r>
              <a:rPr lang="en-US" dirty="0" err="1" smtClean="0"/>
              <a:t>Heirship</a:t>
            </a:r>
            <a:r>
              <a:rPr lang="en-US" dirty="0" smtClean="0"/>
              <a:t>, which list his father as one-eighth Indian – 12.5 percent.</a:t>
            </a:r>
          </a:p>
          <a:p>
            <a:pPr fontAlgn="base"/>
            <a:r>
              <a:rPr lang="en-US" dirty="0" smtClean="0"/>
              <a:t>	Then he flips to his trump card. It reads, "Creek Nation, Creek Roll, Card No. 191." The date stamp: Approved by the Secretary of the Interior March 3, 1902. Above the seal is the name Rose </a:t>
            </a:r>
            <a:r>
              <a:rPr lang="en-US" dirty="0" err="1" smtClean="0"/>
              <a:t>McGilbray</a:t>
            </a:r>
            <a:r>
              <a:rPr lang="en-US" dirty="0" smtClean="0"/>
              <a:t>. When it was completed, likely by a clerk working for the Department of the Interior, </a:t>
            </a:r>
            <a:r>
              <a:rPr lang="en-US" dirty="0" err="1" smtClean="0"/>
              <a:t>McGilbray</a:t>
            </a:r>
            <a:r>
              <a:rPr lang="en-US" dirty="0" smtClean="0"/>
              <a:t> was 35 years old. In a column headed "Blood," the notation says "Full." "See, this is my great-great-grandmother on my mother's side," Graham says.</a:t>
            </a:r>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p:cNvPicPr>
            <a:picLocks noChangeAspect="1" noChangeArrowheads="1"/>
          </p:cNvPicPr>
          <p:nvPr/>
        </p:nvPicPr>
        <p:blipFill>
          <a:blip r:embed="rId3" cstate="print"/>
          <a:srcRect/>
          <a:stretch>
            <a:fillRect/>
          </a:stretch>
        </p:blipFill>
        <p:spPr bwMode="auto">
          <a:xfrm>
            <a:off x="0" y="1143000"/>
            <a:ext cx="9144000" cy="24437450"/>
          </a:xfrm>
          <a:prstGeom prst="rect">
            <a:avLst/>
          </a:prstGeom>
          <a:noFill/>
          <a:ln w="9525">
            <a:noFill/>
            <a:miter lim="800000"/>
            <a:headEnd/>
            <a:tailEnd/>
          </a:ln>
          <a:effectLst/>
        </p:spPr>
      </p:pic>
      <p:sp useBgFill="1">
        <p:nvSpPr>
          <p:cNvPr id="14" name="TextBox 13"/>
          <p:cNvSpPr txBox="1"/>
          <p:nvPr/>
        </p:nvSpPr>
        <p:spPr>
          <a:xfrm>
            <a:off x="0" y="0"/>
            <a:ext cx="9144000" cy="584775"/>
          </a:xfrm>
          <a:prstGeom prst="rect">
            <a:avLst/>
          </a:prstGeom>
        </p:spPr>
        <p:txBody>
          <a:bodyPr wrap="square" rtlCol="0">
            <a:spAutoFit/>
          </a:bodyPr>
          <a:lstStyle/>
          <a:p>
            <a:r>
              <a:rPr lang="en-US" sz="3200" b="1" dirty="0" smtClean="0"/>
              <a:t>		     </a:t>
            </a:r>
            <a:r>
              <a:rPr lang="en-US" sz="2200" b="1" dirty="0" smtClean="0"/>
              <a:t>   </a:t>
            </a:r>
            <a:r>
              <a:rPr lang="en-US" sz="3200" b="1" dirty="0" smtClean="0"/>
              <a:t>TODAY: THE FIVE NATIONS</a:t>
            </a:r>
            <a:endParaRPr lang="en-US" sz="3200" b="1" dirty="0"/>
          </a:p>
        </p:txBody>
      </p:sp>
      <p:sp useBgFill="1">
        <p:nvSpPr>
          <p:cNvPr id="15" name="TextBox 14"/>
          <p:cNvSpPr txBox="1"/>
          <p:nvPr/>
        </p:nvSpPr>
        <p:spPr>
          <a:xfrm>
            <a:off x="0" y="533400"/>
            <a:ext cx="9144000" cy="584775"/>
          </a:xfrm>
          <a:prstGeom prst="rect">
            <a:avLst/>
          </a:prstGeom>
        </p:spPr>
        <p:txBody>
          <a:bodyPr wrap="square" rtlCol="0">
            <a:spAutoFit/>
          </a:bodyPr>
          <a:lstStyle/>
          <a:p>
            <a:pPr algn="ctr"/>
            <a:r>
              <a:rPr lang="en-US" sz="3200" b="1" dirty="0" smtClean="0">
                <a:solidFill>
                  <a:srgbClr val="FF0000"/>
                </a:solidFill>
                <a:effectLst>
                  <a:outerShdw dist="38100" dir="7200000" algn="ctr" rotWithShape="0">
                    <a:schemeClr val="tx1"/>
                  </a:outerShdw>
                </a:effectLst>
              </a:rPr>
              <a:t>Tribal Casinos: an Economic Windfall</a:t>
            </a:r>
          </a:p>
        </p:txBody>
      </p:sp>
      <p:grpSp>
        <p:nvGrpSpPr>
          <p:cNvPr id="18" name="Group 17"/>
          <p:cNvGrpSpPr/>
          <p:nvPr/>
        </p:nvGrpSpPr>
        <p:grpSpPr>
          <a:xfrm>
            <a:off x="1143000" y="1143000"/>
            <a:ext cx="6858000" cy="5715000"/>
            <a:chOff x="533400" y="278459"/>
            <a:chExt cx="10990263" cy="10999141"/>
          </a:xfrm>
        </p:grpSpPr>
        <p:pic>
          <p:nvPicPr>
            <p:cNvPr id="19" name="Picture 1"/>
            <p:cNvPicPr>
              <a:picLocks noChangeAspect="1" noChangeArrowheads="1"/>
            </p:cNvPicPr>
            <p:nvPr/>
          </p:nvPicPr>
          <p:blipFill>
            <a:blip r:embed="rId4" cstate="print"/>
            <a:srcRect l="4629" t="2455" b="560"/>
            <a:stretch>
              <a:fillRect/>
            </a:stretch>
          </p:blipFill>
          <p:spPr bwMode="auto">
            <a:xfrm>
              <a:off x="533400" y="278459"/>
              <a:ext cx="10990263" cy="10999141"/>
            </a:xfrm>
            <a:prstGeom prst="rect">
              <a:avLst/>
            </a:prstGeom>
            <a:noFill/>
            <a:ln w="9525">
              <a:noFill/>
              <a:miter lim="800000"/>
              <a:headEnd/>
              <a:tailEnd/>
            </a:ln>
            <a:effectLst/>
          </p:spPr>
        </p:pic>
        <p:sp>
          <p:nvSpPr>
            <p:cNvPr id="31" name="Rectangle 30"/>
            <p:cNvSpPr>
              <a:spLocks noChangeAspect="1"/>
            </p:cNvSpPr>
            <p:nvPr/>
          </p:nvSpPr>
          <p:spPr>
            <a:xfrm>
              <a:off x="533400" y="10533888"/>
              <a:ext cx="5638800" cy="728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p:cNvSpPr txBox="1"/>
          <p:nvPr/>
        </p:nvSpPr>
        <p:spPr>
          <a:xfrm>
            <a:off x="3429000" y="2667000"/>
            <a:ext cx="2209800" cy="584775"/>
          </a:xfrm>
          <a:prstGeom prst="rect">
            <a:avLst/>
          </a:prstGeom>
          <a:solidFill>
            <a:schemeClr val="bg1"/>
          </a:solidFill>
        </p:spPr>
        <p:txBody>
          <a:bodyPr wrap="square" rtlCol="0">
            <a:spAutoFit/>
          </a:bodyPr>
          <a:lstStyle/>
          <a:p>
            <a:pPr algn="ctr"/>
            <a:r>
              <a:rPr lang="en-US" sz="3200" b="1" dirty="0" smtClean="0"/>
              <a:t>STATE FEES</a:t>
            </a:r>
          </a:p>
        </p:txBody>
      </p:sp>
      <p:sp>
        <p:nvSpPr>
          <p:cNvPr id="33" name="TextBox 32"/>
          <p:cNvSpPr txBox="1"/>
          <p:nvPr/>
        </p:nvSpPr>
        <p:spPr>
          <a:xfrm rot="21000000">
            <a:off x="1254277" y="3693613"/>
            <a:ext cx="1124280" cy="523220"/>
          </a:xfrm>
          <a:prstGeom prst="rect">
            <a:avLst/>
          </a:prstGeom>
          <a:solidFill>
            <a:schemeClr val="bg1"/>
          </a:solidFill>
        </p:spPr>
        <p:txBody>
          <a:bodyPr wrap="square" rtlCol="0">
            <a:spAutoFit/>
          </a:bodyPr>
          <a:lstStyle/>
          <a:p>
            <a:r>
              <a:rPr lang="en-US" sz="2800" b="1" dirty="0" smtClean="0"/>
              <a:t>$47M</a:t>
            </a:r>
          </a:p>
        </p:txBody>
      </p:sp>
      <p:sp>
        <p:nvSpPr>
          <p:cNvPr id="34" name="TextBox 33"/>
          <p:cNvSpPr txBox="1"/>
          <p:nvPr/>
        </p:nvSpPr>
        <p:spPr>
          <a:xfrm rot="21000000">
            <a:off x="5750075" y="1535783"/>
            <a:ext cx="1124282" cy="523220"/>
          </a:xfrm>
          <a:prstGeom prst="rect">
            <a:avLst/>
          </a:prstGeom>
          <a:solidFill>
            <a:schemeClr val="bg1"/>
          </a:solidFill>
        </p:spPr>
        <p:txBody>
          <a:bodyPr wrap="square" rtlCol="0">
            <a:spAutoFit/>
          </a:bodyPr>
          <a:lstStyle/>
          <a:p>
            <a:r>
              <a:rPr lang="en-US" sz="2800" b="1" dirty="0" smtClean="0"/>
              <a:t>$22M</a:t>
            </a:r>
          </a:p>
        </p:txBody>
      </p:sp>
      <p:sp>
        <p:nvSpPr>
          <p:cNvPr id="35" name="TextBox 34"/>
          <p:cNvSpPr txBox="1"/>
          <p:nvPr/>
        </p:nvSpPr>
        <p:spPr>
          <a:xfrm rot="21000000">
            <a:off x="6055249" y="4345632"/>
            <a:ext cx="949113" cy="523220"/>
          </a:xfrm>
          <a:prstGeom prst="rect">
            <a:avLst/>
          </a:prstGeom>
          <a:solidFill>
            <a:schemeClr val="bg1"/>
          </a:solidFill>
        </p:spPr>
        <p:txBody>
          <a:bodyPr wrap="square" rtlCol="0">
            <a:spAutoFit/>
          </a:bodyPr>
          <a:lstStyle/>
          <a:p>
            <a:pPr algn="ctr"/>
            <a:r>
              <a:rPr lang="en-US" sz="2800" b="1" dirty="0" smtClean="0"/>
              <a:t>$9M</a:t>
            </a:r>
          </a:p>
        </p:txBody>
      </p:sp>
      <p:sp>
        <p:nvSpPr>
          <p:cNvPr id="36" name="TextBox 35"/>
          <p:cNvSpPr txBox="1"/>
          <p:nvPr/>
        </p:nvSpPr>
        <p:spPr>
          <a:xfrm rot="21000000">
            <a:off x="6513363" y="5890837"/>
            <a:ext cx="1193344" cy="523220"/>
          </a:xfrm>
          <a:prstGeom prst="rect">
            <a:avLst/>
          </a:prstGeom>
          <a:solidFill>
            <a:schemeClr val="bg1"/>
          </a:solidFill>
        </p:spPr>
        <p:txBody>
          <a:bodyPr wrap="square" rtlCol="0">
            <a:spAutoFit/>
          </a:bodyPr>
          <a:lstStyle/>
          <a:p>
            <a:pPr algn="ctr"/>
            <a:r>
              <a:rPr lang="en-US" sz="2800" b="1" dirty="0" smtClean="0"/>
              <a:t>&lt; $2M</a:t>
            </a:r>
          </a:p>
        </p:txBody>
      </p:sp>
      <p:sp>
        <p:nvSpPr>
          <p:cNvPr id="37" name="TextBox 36"/>
          <p:cNvSpPr txBox="1"/>
          <p:nvPr/>
        </p:nvSpPr>
        <p:spPr>
          <a:xfrm rot="21000000">
            <a:off x="1635695" y="1530674"/>
            <a:ext cx="1061494" cy="523220"/>
          </a:xfrm>
          <a:prstGeom prst="rect">
            <a:avLst/>
          </a:prstGeom>
          <a:solidFill>
            <a:schemeClr val="bg1"/>
          </a:solidFill>
        </p:spPr>
        <p:txBody>
          <a:bodyPr wrap="square" rtlCol="0">
            <a:spAutoFit/>
          </a:bodyPr>
          <a:lstStyle/>
          <a:p>
            <a:pPr algn="ctr"/>
            <a:r>
              <a:rPr lang="en-US" sz="2800" b="1" dirty="0" smtClean="0"/>
              <a:t>$15M</a:t>
            </a:r>
          </a:p>
        </p:txBody>
      </p:sp>
      <p:sp>
        <p:nvSpPr>
          <p:cNvPr id="38" name="TextBox 37"/>
          <p:cNvSpPr txBox="1"/>
          <p:nvPr/>
        </p:nvSpPr>
        <p:spPr>
          <a:xfrm>
            <a:off x="1143000" y="3124200"/>
            <a:ext cx="1524000" cy="461665"/>
          </a:xfrm>
          <a:prstGeom prst="rect">
            <a:avLst/>
          </a:prstGeom>
          <a:solidFill>
            <a:schemeClr val="bg1"/>
          </a:solidFill>
        </p:spPr>
        <p:txBody>
          <a:bodyPr wrap="square" rtlCol="0">
            <a:spAutoFit/>
          </a:bodyPr>
          <a:lstStyle/>
          <a:p>
            <a:r>
              <a:rPr lang="en-US" sz="2400" b="1" dirty="0" smtClean="0">
                <a:solidFill>
                  <a:srgbClr val="0000FF"/>
                </a:solidFill>
                <a:effectLst>
                  <a:outerShdw dist="38100" dir="7200000" algn="ctr" rotWithShape="0">
                    <a:schemeClr val="tx1"/>
                  </a:outerShdw>
                </a:effectLst>
              </a:rPr>
              <a:t>Chickasaw</a:t>
            </a:r>
          </a:p>
        </p:txBody>
      </p:sp>
      <p:sp>
        <p:nvSpPr>
          <p:cNvPr id="39" name="TextBox 38"/>
          <p:cNvSpPr txBox="1"/>
          <p:nvPr/>
        </p:nvSpPr>
        <p:spPr>
          <a:xfrm>
            <a:off x="4953000" y="1066800"/>
            <a:ext cx="1371600" cy="461665"/>
          </a:xfrm>
          <a:prstGeom prst="rect">
            <a:avLst/>
          </a:prstGeom>
          <a:solidFill>
            <a:schemeClr val="bg1"/>
          </a:solidFill>
        </p:spPr>
        <p:txBody>
          <a:bodyPr wrap="square" rtlCol="0">
            <a:spAutoFit/>
          </a:bodyPr>
          <a:lstStyle/>
          <a:p>
            <a:r>
              <a:rPr lang="en-US" sz="2400" b="1" dirty="0" smtClean="0">
                <a:solidFill>
                  <a:srgbClr val="0000FF"/>
                </a:solidFill>
                <a:effectLst>
                  <a:outerShdw dist="38100" dir="7200000" algn="ctr" rotWithShape="0">
                    <a:schemeClr val="tx1"/>
                  </a:outerShdw>
                </a:effectLst>
              </a:rPr>
              <a:t>Choctaw</a:t>
            </a:r>
          </a:p>
        </p:txBody>
      </p:sp>
      <p:sp>
        <p:nvSpPr>
          <p:cNvPr id="40" name="TextBox 39"/>
          <p:cNvSpPr txBox="1"/>
          <p:nvPr/>
        </p:nvSpPr>
        <p:spPr>
          <a:xfrm>
            <a:off x="1219200" y="1066800"/>
            <a:ext cx="1524000" cy="461665"/>
          </a:xfrm>
          <a:prstGeom prst="rect">
            <a:avLst/>
          </a:prstGeom>
          <a:solidFill>
            <a:schemeClr val="bg1"/>
          </a:solidFill>
        </p:spPr>
        <p:txBody>
          <a:bodyPr wrap="square" rtlCol="0">
            <a:spAutoFit/>
          </a:bodyPr>
          <a:lstStyle/>
          <a:p>
            <a:r>
              <a:rPr lang="en-US" sz="2400" b="1" dirty="0" smtClean="0">
                <a:solidFill>
                  <a:srgbClr val="0000FF"/>
                </a:solidFill>
                <a:effectLst>
                  <a:outerShdw dist="38100" dir="7200000" algn="ctr" rotWithShape="0">
                    <a:schemeClr val="tx1"/>
                  </a:outerShdw>
                </a:effectLst>
              </a:rPr>
              <a:t>Cherokee</a:t>
            </a:r>
          </a:p>
        </p:txBody>
      </p:sp>
      <p:sp>
        <p:nvSpPr>
          <p:cNvPr id="41" name="TextBox 40"/>
          <p:cNvSpPr txBox="1"/>
          <p:nvPr/>
        </p:nvSpPr>
        <p:spPr>
          <a:xfrm>
            <a:off x="5029200" y="4191000"/>
            <a:ext cx="990600" cy="461665"/>
          </a:xfrm>
          <a:prstGeom prst="rect">
            <a:avLst/>
          </a:prstGeom>
          <a:solidFill>
            <a:schemeClr val="bg1"/>
          </a:solidFill>
        </p:spPr>
        <p:txBody>
          <a:bodyPr wrap="square" rtlCol="0">
            <a:spAutoFit/>
          </a:bodyPr>
          <a:lstStyle/>
          <a:p>
            <a:r>
              <a:rPr lang="en-US" sz="2400" b="1" dirty="0" smtClean="0">
                <a:solidFill>
                  <a:srgbClr val="0000FF"/>
                </a:solidFill>
                <a:effectLst>
                  <a:outerShdw dist="38100" dir="7200000" algn="ctr" rotWithShape="0">
                    <a:schemeClr val="tx1"/>
                  </a:outerShdw>
                </a:effectLst>
              </a:rPr>
              <a:t>Creek</a:t>
            </a:r>
          </a:p>
        </p:txBody>
      </p:sp>
      <p:sp>
        <p:nvSpPr>
          <p:cNvPr id="42" name="TextBox 41"/>
          <p:cNvSpPr txBox="1"/>
          <p:nvPr/>
        </p:nvSpPr>
        <p:spPr>
          <a:xfrm>
            <a:off x="4876800" y="6019800"/>
            <a:ext cx="1524000" cy="461665"/>
          </a:xfrm>
          <a:prstGeom prst="rect">
            <a:avLst/>
          </a:prstGeom>
          <a:solidFill>
            <a:schemeClr val="bg1"/>
          </a:solidFill>
        </p:spPr>
        <p:txBody>
          <a:bodyPr wrap="square" rtlCol="0">
            <a:spAutoFit/>
          </a:bodyPr>
          <a:lstStyle/>
          <a:p>
            <a:r>
              <a:rPr lang="en-US" sz="2400" b="1" dirty="0" smtClean="0">
                <a:solidFill>
                  <a:srgbClr val="0000FF"/>
                </a:solidFill>
                <a:effectLst>
                  <a:outerShdw dist="38100" dir="7200000" algn="ctr" rotWithShape="0">
                    <a:schemeClr val="tx1"/>
                  </a:outerShdw>
                </a:effectLst>
              </a:rPr>
              <a:t>Seminole</a:t>
            </a:r>
          </a:p>
        </p:txBody>
      </p:sp>
      <p:sp>
        <p:nvSpPr>
          <p:cNvPr id="43" name="TextBox 42"/>
          <p:cNvSpPr txBox="1"/>
          <p:nvPr/>
        </p:nvSpPr>
        <p:spPr>
          <a:xfrm>
            <a:off x="3429000" y="3225225"/>
            <a:ext cx="2209800" cy="584775"/>
          </a:xfrm>
          <a:prstGeom prst="rect">
            <a:avLst/>
          </a:prstGeom>
          <a:solidFill>
            <a:schemeClr val="bg1"/>
          </a:solidFill>
        </p:spPr>
        <p:txBody>
          <a:bodyPr wrap="square" rtlCol="0">
            <a:spAutoFit/>
          </a:bodyPr>
          <a:lstStyle/>
          <a:p>
            <a:pPr algn="ctr"/>
            <a:r>
              <a:rPr lang="en-US" sz="3200" b="1" dirty="0" smtClean="0">
                <a:solidFill>
                  <a:srgbClr val="FF0000"/>
                </a:solidFill>
                <a:effectLst>
                  <a:outerShdw dist="50800" dir="5400000" algn="ctr" rotWithShape="0">
                    <a:schemeClr val="tx1"/>
                  </a:outerShdw>
                </a:effectLst>
              </a:rPr>
              <a:t>~ REVENUE</a:t>
            </a:r>
          </a:p>
        </p:txBody>
      </p:sp>
      <p:sp>
        <p:nvSpPr>
          <p:cNvPr id="44" name="TextBox 43"/>
          <p:cNvSpPr txBox="1"/>
          <p:nvPr/>
        </p:nvSpPr>
        <p:spPr>
          <a:xfrm rot="21000000">
            <a:off x="1142797" y="1915301"/>
            <a:ext cx="2943802" cy="584775"/>
          </a:xfrm>
          <a:prstGeom prst="rect">
            <a:avLst/>
          </a:prstGeom>
          <a:solidFill>
            <a:schemeClr val="bg1"/>
          </a:solidFill>
        </p:spPr>
        <p:txBody>
          <a:bodyPr wrap="square" rtlCol="0">
            <a:spAutoFit/>
          </a:bodyPr>
          <a:lstStyle/>
          <a:p>
            <a:pPr algn="ctr"/>
            <a:r>
              <a:rPr lang="en-US" sz="3200" b="1" dirty="0" smtClean="0">
                <a:solidFill>
                  <a:srgbClr val="FF0000"/>
                </a:solidFill>
                <a:effectLst>
                  <a:outerShdw dist="50800" dir="5400000" algn="ctr" rotWithShape="0">
                    <a:schemeClr val="tx1"/>
                  </a:outerShdw>
                </a:effectLst>
              </a:rPr>
              <a:t>$250,000,000</a:t>
            </a:r>
          </a:p>
        </p:txBody>
      </p:sp>
      <p:sp>
        <p:nvSpPr>
          <p:cNvPr id="45" name="TextBox 44"/>
          <p:cNvSpPr txBox="1"/>
          <p:nvPr/>
        </p:nvSpPr>
        <p:spPr>
          <a:xfrm rot="21000000">
            <a:off x="1094417" y="4036656"/>
            <a:ext cx="2943802" cy="584775"/>
          </a:xfrm>
          <a:prstGeom prst="rect">
            <a:avLst/>
          </a:prstGeom>
          <a:solidFill>
            <a:schemeClr val="bg1"/>
          </a:solidFill>
        </p:spPr>
        <p:txBody>
          <a:bodyPr wrap="square" rtlCol="0">
            <a:spAutoFit/>
          </a:bodyPr>
          <a:lstStyle/>
          <a:p>
            <a:pPr algn="ctr"/>
            <a:r>
              <a:rPr lang="en-US" sz="3200" b="1" dirty="0" smtClean="0">
                <a:solidFill>
                  <a:srgbClr val="FF0000"/>
                </a:solidFill>
                <a:effectLst>
                  <a:outerShdw dist="50800" dir="5400000" algn="ctr" rotWithShape="0">
                    <a:schemeClr val="tx1"/>
                  </a:outerShdw>
                </a:effectLst>
              </a:rPr>
              <a:t>$785,000,000</a:t>
            </a:r>
          </a:p>
        </p:txBody>
      </p:sp>
      <p:sp>
        <p:nvSpPr>
          <p:cNvPr id="46" name="TextBox 45"/>
          <p:cNvSpPr txBox="1"/>
          <p:nvPr/>
        </p:nvSpPr>
        <p:spPr>
          <a:xfrm rot="21000000">
            <a:off x="5410580" y="1927551"/>
            <a:ext cx="2943802" cy="584775"/>
          </a:xfrm>
          <a:prstGeom prst="rect">
            <a:avLst/>
          </a:prstGeom>
          <a:solidFill>
            <a:schemeClr val="bg1"/>
          </a:solidFill>
        </p:spPr>
        <p:txBody>
          <a:bodyPr wrap="square" rtlCol="0">
            <a:spAutoFit/>
          </a:bodyPr>
          <a:lstStyle/>
          <a:p>
            <a:pPr algn="ctr"/>
            <a:r>
              <a:rPr lang="en-US" sz="3200" b="1" dirty="0" smtClean="0">
                <a:solidFill>
                  <a:srgbClr val="FF0000"/>
                </a:solidFill>
                <a:effectLst>
                  <a:outerShdw dist="50800" dir="5400000" algn="ctr" rotWithShape="0">
                    <a:schemeClr val="tx1"/>
                  </a:outerShdw>
                </a:effectLst>
              </a:rPr>
              <a:t>$367,000,000</a:t>
            </a:r>
          </a:p>
        </p:txBody>
      </p:sp>
      <p:sp>
        <p:nvSpPr>
          <p:cNvPr id="47" name="TextBox 46"/>
          <p:cNvSpPr txBox="1"/>
          <p:nvPr/>
        </p:nvSpPr>
        <p:spPr>
          <a:xfrm rot="21000000">
            <a:off x="5333586" y="4727157"/>
            <a:ext cx="2943802" cy="584775"/>
          </a:xfrm>
          <a:prstGeom prst="rect">
            <a:avLst/>
          </a:prstGeom>
          <a:solidFill>
            <a:schemeClr val="bg1"/>
          </a:solidFill>
        </p:spPr>
        <p:txBody>
          <a:bodyPr wrap="square" rtlCol="0">
            <a:spAutoFit/>
          </a:bodyPr>
          <a:lstStyle/>
          <a:p>
            <a:pPr algn="ctr"/>
            <a:r>
              <a:rPr lang="en-US" sz="3200" b="1" dirty="0" smtClean="0">
                <a:solidFill>
                  <a:srgbClr val="FF0000"/>
                </a:solidFill>
                <a:effectLst>
                  <a:outerShdw dist="50800" dir="5400000" algn="ctr" rotWithShape="0">
                    <a:schemeClr val="tx1"/>
                  </a:outerShdw>
                </a:effectLst>
              </a:rPr>
              <a:t>$150,000,000</a:t>
            </a:r>
          </a:p>
        </p:txBody>
      </p:sp>
      <p:sp>
        <p:nvSpPr>
          <p:cNvPr id="48" name="TextBox 47"/>
          <p:cNvSpPr txBox="1"/>
          <p:nvPr/>
        </p:nvSpPr>
        <p:spPr>
          <a:xfrm rot="21000000">
            <a:off x="6662900" y="6288986"/>
            <a:ext cx="2273876" cy="584775"/>
          </a:xfrm>
          <a:prstGeom prst="rect">
            <a:avLst/>
          </a:prstGeom>
          <a:solidFill>
            <a:schemeClr val="bg1"/>
          </a:solidFill>
        </p:spPr>
        <p:txBody>
          <a:bodyPr wrap="square" rtlCol="0">
            <a:spAutoFit/>
          </a:bodyPr>
          <a:lstStyle/>
          <a:p>
            <a:r>
              <a:rPr lang="en-US" sz="3200" b="1" dirty="0" smtClean="0">
                <a:solidFill>
                  <a:srgbClr val="FF0000"/>
                </a:solidFill>
                <a:effectLst>
                  <a:outerShdw dist="50800" dir="5400000" algn="ctr" rotWithShape="0">
                    <a:schemeClr val="tx1"/>
                  </a:outerShdw>
                </a:effectLst>
              </a:rPr>
              <a:t>$33,000,000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41"/>
                                        </p:tgtEl>
                                        <p:attrNameLst>
                                          <p:attrName>style.visibility</p:attrName>
                                        </p:attrNameLst>
                                      </p:cBhvr>
                                      <p:to>
                                        <p:strVal val="visible"/>
                                      </p:to>
                                    </p:set>
                                    <p:animEffect transition="in" filter="fade">
                                      <p:cBhvr>
                                        <p:cTn id="7" dur="1000"/>
                                        <p:tgtEl>
                                          <p:spTgt spid="61441"/>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0 2.39982E-6 L 0.00833 -2.73446 " pathEditMode="relative" rAng="0" ptsTypes="AA">
                                      <p:cBhvr>
                                        <p:cTn id="11" dur="20000" fill="hold"/>
                                        <p:tgtEl>
                                          <p:spTgt spid="61441"/>
                                        </p:tgtEl>
                                        <p:attrNameLst>
                                          <p:attrName>ppt_x</p:attrName>
                                          <p:attrName>ppt_y</p:attrName>
                                        </p:attrNameLst>
                                      </p:cBhvr>
                                      <p:rCtr x="4" y="-1367"/>
                                    </p:animMotion>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00"/>
                                        <p:tgtEl>
                                          <p:spTgt spid="61441"/>
                                        </p:tgtEl>
                                      </p:cBhvr>
                                    </p:animEffect>
                                    <p:set>
                                      <p:cBhvr>
                                        <p:cTn id="16" dur="1" fill="hold">
                                          <p:stCondLst>
                                            <p:cond delay="999"/>
                                          </p:stCondLst>
                                        </p:cTn>
                                        <p:tgtEl>
                                          <p:spTgt spid="61441"/>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1000"/>
                                        <p:tgtEl>
                                          <p:spTgt spid="4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1000"/>
                                        <p:tgtEl>
                                          <p:spTgt spid="38"/>
                                        </p:tgtEl>
                                      </p:cBhvr>
                                    </p:animEffect>
                                  </p:childTnLst>
                                </p:cTn>
                              </p:par>
                            </p:childTnLst>
                          </p:cTn>
                        </p:par>
                        <p:par>
                          <p:cTn id="34" fill="hold">
                            <p:stCondLst>
                              <p:cond delay="1000"/>
                            </p:stCondLst>
                            <p:childTnLst>
                              <p:par>
                                <p:cTn id="35" presetID="53"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Effect transition="in" filter="fade">
                                      <p:cBhvr>
                                        <p:cTn id="39" dur="1000"/>
                                        <p:tgtEl>
                                          <p:spTgt spid="33"/>
                                        </p:tgtEl>
                                      </p:cBhvr>
                                    </p:animEffect>
                                  </p:childTnLst>
                                </p:cTn>
                              </p:par>
                            </p:childTnLst>
                          </p:cTn>
                        </p:par>
                        <p:par>
                          <p:cTn id="40" fill="hold">
                            <p:stCondLst>
                              <p:cond delay="2000"/>
                            </p:stCondLst>
                            <p:childTnLst>
                              <p:par>
                                <p:cTn id="41" presetID="53" presetClass="entr" presetSubtype="0" fill="hold" grpId="0" nodeType="after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p:cTn id="43" dur="1000" fill="hold"/>
                                        <p:tgtEl>
                                          <p:spTgt spid="45"/>
                                        </p:tgtEl>
                                        <p:attrNameLst>
                                          <p:attrName>ppt_w</p:attrName>
                                        </p:attrNameLst>
                                      </p:cBhvr>
                                      <p:tavLst>
                                        <p:tav tm="0">
                                          <p:val>
                                            <p:fltVal val="0"/>
                                          </p:val>
                                        </p:tav>
                                        <p:tav tm="100000">
                                          <p:val>
                                            <p:strVal val="#ppt_w"/>
                                          </p:val>
                                        </p:tav>
                                      </p:tavLst>
                                    </p:anim>
                                    <p:anim calcmode="lin" valueType="num">
                                      <p:cBhvr>
                                        <p:cTn id="44" dur="1000" fill="hold"/>
                                        <p:tgtEl>
                                          <p:spTgt spid="45"/>
                                        </p:tgtEl>
                                        <p:attrNameLst>
                                          <p:attrName>ppt_h</p:attrName>
                                        </p:attrNameLst>
                                      </p:cBhvr>
                                      <p:tavLst>
                                        <p:tav tm="0">
                                          <p:val>
                                            <p:fltVal val="0"/>
                                          </p:val>
                                        </p:tav>
                                        <p:tav tm="100000">
                                          <p:val>
                                            <p:strVal val="#ppt_h"/>
                                          </p:val>
                                        </p:tav>
                                      </p:tavLst>
                                    </p:anim>
                                    <p:animEffect transition="in" filter="fade">
                                      <p:cBhvr>
                                        <p:cTn id="45" dur="1000"/>
                                        <p:tgtEl>
                                          <p:spTgt spid="4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1000"/>
                                        <p:tgtEl>
                                          <p:spTgt spid="39"/>
                                        </p:tgtEl>
                                      </p:cBhvr>
                                    </p:animEffect>
                                  </p:childTnLst>
                                </p:cTn>
                              </p:par>
                            </p:childTnLst>
                          </p:cTn>
                        </p:par>
                        <p:par>
                          <p:cTn id="51" fill="hold">
                            <p:stCondLst>
                              <p:cond delay="1000"/>
                            </p:stCondLst>
                            <p:childTnLst>
                              <p:par>
                                <p:cTn id="52" presetID="53" presetClass="entr" presetSubtype="0" fill="hold" grpId="0" nodeType="afterEffect">
                                  <p:stCondLst>
                                    <p:cond delay="0"/>
                                  </p:stCondLst>
                                  <p:childTnLst>
                                    <p:set>
                                      <p:cBhvr>
                                        <p:cTn id="53" dur="1" fill="hold">
                                          <p:stCondLst>
                                            <p:cond delay="0"/>
                                          </p:stCondLst>
                                        </p:cTn>
                                        <p:tgtEl>
                                          <p:spTgt spid="34"/>
                                        </p:tgtEl>
                                        <p:attrNameLst>
                                          <p:attrName>style.visibility</p:attrName>
                                        </p:attrNameLst>
                                      </p:cBhvr>
                                      <p:to>
                                        <p:strVal val="visible"/>
                                      </p:to>
                                    </p:set>
                                    <p:anim calcmode="lin" valueType="num">
                                      <p:cBhvr>
                                        <p:cTn id="54" dur="1000" fill="hold"/>
                                        <p:tgtEl>
                                          <p:spTgt spid="34"/>
                                        </p:tgtEl>
                                        <p:attrNameLst>
                                          <p:attrName>ppt_w</p:attrName>
                                        </p:attrNameLst>
                                      </p:cBhvr>
                                      <p:tavLst>
                                        <p:tav tm="0">
                                          <p:val>
                                            <p:fltVal val="0"/>
                                          </p:val>
                                        </p:tav>
                                        <p:tav tm="100000">
                                          <p:val>
                                            <p:strVal val="#ppt_w"/>
                                          </p:val>
                                        </p:tav>
                                      </p:tavLst>
                                    </p:anim>
                                    <p:anim calcmode="lin" valueType="num">
                                      <p:cBhvr>
                                        <p:cTn id="55" dur="1000" fill="hold"/>
                                        <p:tgtEl>
                                          <p:spTgt spid="34"/>
                                        </p:tgtEl>
                                        <p:attrNameLst>
                                          <p:attrName>ppt_h</p:attrName>
                                        </p:attrNameLst>
                                      </p:cBhvr>
                                      <p:tavLst>
                                        <p:tav tm="0">
                                          <p:val>
                                            <p:fltVal val="0"/>
                                          </p:val>
                                        </p:tav>
                                        <p:tav tm="100000">
                                          <p:val>
                                            <p:strVal val="#ppt_h"/>
                                          </p:val>
                                        </p:tav>
                                      </p:tavLst>
                                    </p:anim>
                                    <p:animEffect transition="in" filter="fade">
                                      <p:cBhvr>
                                        <p:cTn id="56" dur="1000"/>
                                        <p:tgtEl>
                                          <p:spTgt spid="34"/>
                                        </p:tgtEl>
                                      </p:cBhvr>
                                    </p:animEffect>
                                  </p:childTnLst>
                                </p:cTn>
                              </p:par>
                            </p:childTnLst>
                          </p:cTn>
                        </p:par>
                        <p:par>
                          <p:cTn id="57" fill="hold">
                            <p:stCondLst>
                              <p:cond delay="2000"/>
                            </p:stCondLst>
                            <p:childTnLst>
                              <p:par>
                                <p:cTn id="58" presetID="53" presetClass="entr" presetSubtype="0" fill="hold" grpId="0" nodeType="afterEffect">
                                  <p:stCondLst>
                                    <p:cond delay="0"/>
                                  </p:stCondLst>
                                  <p:childTnLst>
                                    <p:set>
                                      <p:cBhvr>
                                        <p:cTn id="59" dur="1" fill="hold">
                                          <p:stCondLst>
                                            <p:cond delay="0"/>
                                          </p:stCondLst>
                                        </p:cTn>
                                        <p:tgtEl>
                                          <p:spTgt spid="46"/>
                                        </p:tgtEl>
                                        <p:attrNameLst>
                                          <p:attrName>style.visibility</p:attrName>
                                        </p:attrNameLst>
                                      </p:cBhvr>
                                      <p:to>
                                        <p:strVal val="visible"/>
                                      </p:to>
                                    </p:set>
                                    <p:anim calcmode="lin" valueType="num">
                                      <p:cBhvr>
                                        <p:cTn id="60" dur="1000" fill="hold"/>
                                        <p:tgtEl>
                                          <p:spTgt spid="46"/>
                                        </p:tgtEl>
                                        <p:attrNameLst>
                                          <p:attrName>ppt_w</p:attrName>
                                        </p:attrNameLst>
                                      </p:cBhvr>
                                      <p:tavLst>
                                        <p:tav tm="0">
                                          <p:val>
                                            <p:fltVal val="0"/>
                                          </p:val>
                                        </p:tav>
                                        <p:tav tm="100000">
                                          <p:val>
                                            <p:strVal val="#ppt_w"/>
                                          </p:val>
                                        </p:tav>
                                      </p:tavLst>
                                    </p:anim>
                                    <p:anim calcmode="lin" valueType="num">
                                      <p:cBhvr>
                                        <p:cTn id="61" dur="1000" fill="hold"/>
                                        <p:tgtEl>
                                          <p:spTgt spid="46"/>
                                        </p:tgtEl>
                                        <p:attrNameLst>
                                          <p:attrName>ppt_h</p:attrName>
                                        </p:attrNameLst>
                                      </p:cBhvr>
                                      <p:tavLst>
                                        <p:tav tm="0">
                                          <p:val>
                                            <p:fltVal val="0"/>
                                          </p:val>
                                        </p:tav>
                                        <p:tav tm="100000">
                                          <p:val>
                                            <p:strVal val="#ppt_h"/>
                                          </p:val>
                                        </p:tav>
                                      </p:tavLst>
                                    </p:anim>
                                    <p:animEffect transition="in" filter="fade">
                                      <p:cBhvr>
                                        <p:cTn id="62" dur="1000"/>
                                        <p:tgtEl>
                                          <p:spTgt spid="4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1000"/>
                                        <p:tgtEl>
                                          <p:spTgt spid="40"/>
                                        </p:tgtEl>
                                      </p:cBhvr>
                                    </p:animEffect>
                                  </p:childTnLst>
                                </p:cTn>
                              </p:par>
                            </p:childTnLst>
                          </p:cTn>
                        </p:par>
                        <p:par>
                          <p:cTn id="68" fill="hold">
                            <p:stCondLst>
                              <p:cond delay="1000"/>
                            </p:stCondLst>
                            <p:childTnLst>
                              <p:par>
                                <p:cTn id="69" presetID="53" presetClass="entr" presetSubtype="0" fill="hold" grpId="0" nodeType="afterEffect">
                                  <p:stCondLst>
                                    <p:cond delay="0"/>
                                  </p:stCondLst>
                                  <p:childTnLst>
                                    <p:set>
                                      <p:cBhvr>
                                        <p:cTn id="70" dur="1" fill="hold">
                                          <p:stCondLst>
                                            <p:cond delay="0"/>
                                          </p:stCondLst>
                                        </p:cTn>
                                        <p:tgtEl>
                                          <p:spTgt spid="37"/>
                                        </p:tgtEl>
                                        <p:attrNameLst>
                                          <p:attrName>style.visibility</p:attrName>
                                        </p:attrNameLst>
                                      </p:cBhvr>
                                      <p:to>
                                        <p:strVal val="visible"/>
                                      </p:to>
                                    </p:set>
                                    <p:anim calcmode="lin" valueType="num">
                                      <p:cBhvr>
                                        <p:cTn id="71" dur="1000" fill="hold"/>
                                        <p:tgtEl>
                                          <p:spTgt spid="37"/>
                                        </p:tgtEl>
                                        <p:attrNameLst>
                                          <p:attrName>ppt_w</p:attrName>
                                        </p:attrNameLst>
                                      </p:cBhvr>
                                      <p:tavLst>
                                        <p:tav tm="0">
                                          <p:val>
                                            <p:fltVal val="0"/>
                                          </p:val>
                                        </p:tav>
                                        <p:tav tm="100000">
                                          <p:val>
                                            <p:strVal val="#ppt_w"/>
                                          </p:val>
                                        </p:tav>
                                      </p:tavLst>
                                    </p:anim>
                                    <p:anim calcmode="lin" valueType="num">
                                      <p:cBhvr>
                                        <p:cTn id="72" dur="1000" fill="hold"/>
                                        <p:tgtEl>
                                          <p:spTgt spid="37"/>
                                        </p:tgtEl>
                                        <p:attrNameLst>
                                          <p:attrName>ppt_h</p:attrName>
                                        </p:attrNameLst>
                                      </p:cBhvr>
                                      <p:tavLst>
                                        <p:tav tm="0">
                                          <p:val>
                                            <p:fltVal val="0"/>
                                          </p:val>
                                        </p:tav>
                                        <p:tav tm="100000">
                                          <p:val>
                                            <p:strVal val="#ppt_h"/>
                                          </p:val>
                                        </p:tav>
                                      </p:tavLst>
                                    </p:anim>
                                    <p:animEffect transition="in" filter="fade">
                                      <p:cBhvr>
                                        <p:cTn id="73" dur="1000"/>
                                        <p:tgtEl>
                                          <p:spTgt spid="37"/>
                                        </p:tgtEl>
                                      </p:cBhvr>
                                    </p:animEffect>
                                  </p:childTnLst>
                                </p:cTn>
                              </p:par>
                            </p:childTnLst>
                          </p:cTn>
                        </p:par>
                        <p:par>
                          <p:cTn id="74" fill="hold">
                            <p:stCondLst>
                              <p:cond delay="2000"/>
                            </p:stCondLst>
                            <p:childTnLst>
                              <p:par>
                                <p:cTn id="75" presetID="53" presetClass="entr" presetSubtype="0" fill="hold" grpId="0" nodeType="afterEffect">
                                  <p:stCondLst>
                                    <p:cond delay="0"/>
                                  </p:stCondLst>
                                  <p:childTnLst>
                                    <p:set>
                                      <p:cBhvr>
                                        <p:cTn id="76" dur="1" fill="hold">
                                          <p:stCondLst>
                                            <p:cond delay="0"/>
                                          </p:stCondLst>
                                        </p:cTn>
                                        <p:tgtEl>
                                          <p:spTgt spid="44"/>
                                        </p:tgtEl>
                                        <p:attrNameLst>
                                          <p:attrName>style.visibility</p:attrName>
                                        </p:attrNameLst>
                                      </p:cBhvr>
                                      <p:to>
                                        <p:strVal val="visible"/>
                                      </p:to>
                                    </p:set>
                                    <p:anim calcmode="lin" valueType="num">
                                      <p:cBhvr>
                                        <p:cTn id="77" dur="1000" fill="hold"/>
                                        <p:tgtEl>
                                          <p:spTgt spid="44"/>
                                        </p:tgtEl>
                                        <p:attrNameLst>
                                          <p:attrName>ppt_w</p:attrName>
                                        </p:attrNameLst>
                                      </p:cBhvr>
                                      <p:tavLst>
                                        <p:tav tm="0">
                                          <p:val>
                                            <p:fltVal val="0"/>
                                          </p:val>
                                        </p:tav>
                                        <p:tav tm="100000">
                                          <p:val>
                                            <p:strVal val="#ppt_w"/>
                                          </p:val>
                                        </p:tav>
                                      </p:tavLst>
                                    </p:anim>
                                    <p:anim calcmode="lin" valueType="num">
                                      <p:cBhvr>
                                        <p:cTn id="78" dur="1000" fill="hold"/>
                                        <p:tgtEl>
                                          <p:spTgt spid="44"/>
                                        </p:tgtEl>
                                        <p:attrNameLst>
                                          <p:attrName>ppt_h</p:attrName>
                                        </p:attrNameLst>
                                      </p:cBhvr>
                                      <p:tavLst>
                                        <p:tav tm="0">
                                          <p:val>
                                            <p:fltVal val="0"/>
                                          </p:val>
                                        </p:tav>
                                        <p:tav tm="100000">
                                          <p:val>
                                            <p:strVal val="#ppt_h"/>
                                          </p:val>
                                        </p:tav>
                                      </p:tavLst>
                                    </p:anim>
                                    <p:animEffect transition="in" filter="fade">
                                      <p:cBhvr>
                                        <p:cTn id="79" dur="1000"/>
                                        <p:tgtEl>
                                          <p:spTgt spid="4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1000"/>
                                        <p:tgtEl>
                                          <p:spTgt spid="41"/>
                                        </p:tgtEl>
                                      </p:cBhvr>
                                    </p:animEffect>
                                  </p:childTnLst>
                                </p:cTn>
                              </p:par>
                            </p:childTnLst>
                          </p:cTn>
                        </p:par>
                        <p:par>
                          <p:cTn id="85" fill="hold">
                            <p:stCondLst>
                              <p:cond delay="1000"/>
                            </p:stCondLst>
                            <p:childTnLst>
                              <p:par>
                                <p:cTn id="86" presetID="53" presetClass="entr" presetSubtype="0" fill="hold" grpId="0" nodeType="afterEffect">
                                  <p:stCondLst>
                                    <p:cond delay="0"/>
                                  </p:stCondLst>
                                  <p:childTnLst>
                                    <p:set>
                                      <p:cBhvr>
                                        <p:cTn id="87" dur="1" fill="hold">
                                          <p:stCondLst>
                                            <p:cond delay="0"/>
                                          </p:stCondLst>
                                        </p:cTn>
                                        <p:tgtEl>
                                          <p:spTgt spid="35"/>
                                        </p:tgtEl>
                                        <p:attrNameLst>
                                          <p:attrName>style.visibility</p:attrName>
                                        </p:attrNameLst>
                                      </p:cBhvr>
                                      <p:to>
                                        <p:strVal val="visible"/>
                                      </p:to>
                                    </p:set>
                                    <p:anim calcmode="lin" valueType="num">
                                      <p:cBhvr>
                                        <p:cTn id="88" dur="1000" fill="hold"/>
                                        <p:tgtEl>
                                          <p:spTgt spid="35"/>
                                        </p:tgtEl>
                                        <p:attrNameLst>
                                          <p:attrName>ppt_w</p:attrName>
                                        </p:attrNameLst>
                                      </p:cBhvr>
                                      <p:tavLst>
                                        <p:tav tm="0">
                                          <p:val>
                                            <p:fltVal val="0"/>
                                          </p:val>
                                        </p:tav>
                                        <p:tav tm="100000">
                                          <p:val>
                                            <p:strVal val="#ppt_w"/>
                                          </p:val>
                                        </p:tav>
                                      </p:tavLst>
                                    </p:anim>
                                    <p:anim calcmode="lin" valueType="num">
                                      <p:cBhvr>
                                        <p:cTn id="89" dur="1000" fill="hold"/>
                                        <p:tgtEl>
                                          <p:spTgt spid="35"/>
                                        </p:tgtEl>
                                        <p:attrNameLst>
                                          <p:attrName>ppt_h</p:attrName>
                                        </p:attrNameLst>
                                      </p:cBhvr>
                                      <p:tavLst>
                                        <p:tav tm="0">
                                          <p:val>
                                            <p:fltVal val="0"/>
                                          </p:val>
                                        </p:tav>
                                        <p:tav tm="100000">
                                          <p:val>
                                            <p:strVal val="#ppt_h"/>
                                          </p:val>
                                        </p:tav>
                                      </p:tavLst>
                                    </p:anim>
                                    <p:animEffect transition="in" filter="fade">
                                      <p:cBhvr>
                                        <p:cTn id="90" dur="1000"/>
                                        <p:tgtEl>
                                          <p:spTgt spid="35"/>
                                        </p:tgtEl>
                                      </p:cBhvr>
                                    </p:animEffect>
                                  </p:childTnLst>
                                </p:cTn>
                              </p:par>
                            </p:childTnLst>
                          </p:cTn>
                        </p:par>
                        <p:par>
                          <p:cTn id="91" fill="hold">
                            <p:stCondLst>
                              <p:cond delay="2000"/>
                            </p:stCondLst>
                            <p:childTnLst>
                              <p:par>
                                <p:cTn id="92" presetID="53" presetClass="entr" presetSubtype="0" fill="hold" grpId="0" nodeType="afterEffect">
                                  <p:stCondLst>
                                    <p:cond delay="0"/>
                                  </p:stCondLst>
                                  <p:childTnLst>
                                    <p:set>
                                      <p:cBhvr>
                                        <p:cTn id="93" dur="1" fill="hold">
                                          <p:stCondLst>
                                            <p:cond delay="0"/>
                                          </p:stCondLst>
                                        </p:cTn>
                                        <p:tgtEl>
                                          <p:spTgt spid="47"/>
                                        </p:tgtEl>
                                        <p:attrNameLst>
                                          <p:attrName>style.visibility</p:attrName>
                                        </p:attrNameLst>
                                      </p:cBhvr>
                                      <p:to>
                                        <p:strVal val="visible"/>
                                      </p:to>
                                    </p:set>
                                    <p:anim calcmode="lin" valueType="num">
                                      <p:cBhvr>
                                        <p:cTn id="94" dur="1000" fill="hold"/>
                                        <p:tgtEl>
                                          <p:spTgt spid="47"/>
                                        </p:tgtEl>
                                        <p:attrNameLst>
                                          <p:attrName>ppt_w</p:attrName>
                                        </p:attrNameLst>
                                      </p:cBhvr>
                                      <p:tavLst>
                                        <p:tav tm="0">
                                          <p:val>
                                            <p:fltVal val="0"/>
                                          </p:val>
                                        </p:tav>
                                        <p:tav tm="100000">
                                          <p:val>
                                            <p:strVal val="#ppt_w"/>
                                          </p:val>
                                        </p:tav>
                                      </p:tavLst>
                                    </p:anim>
                                    <p:anim calcmode="lin" valueType="num">
                                      <p:cBhvr>
                                        <p:cTn id="95" dur="1000" fill="hold"/>
                                        <p:tgtEl>
                                          <p:spTgt spid="47"/>
                                        </p:tgtEl>
                                        <p:attrNameLst>
                                          <p:attrName>ppt_h</p:attrName>
                                        </p:attrNameLst>
                                      </p:cBhvr>
                                      <p:tavLst>
                                        <p:tav tm="0">
                                          <p:val>
                                            <p:fltVal val="0"/>
                                          </p:val>
                                        </p:tav>
                                        <p:tav tm="100000">
                                          <p:val>
                                            <p:strVal val="#ppt_h"/>
                                          </p:val>
                                        </p:tav>
                                      </p:tavLst>
                                    </p:anim>
                                    <p:animEffect transition="in" filter="fade">
                                      <p:cBhvr>
                                        <p:cTn id="96" dur="1000"/>
                                        <p:tgtEl>
                                          <p:spTgt spid="47"/>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fade">
                                      <p:cBhvr>
                                        <p:cTn id="101" dur="1000"/>
                                        <p:tgtEl>
                                          <p:spTgt spid="42"/>
                                        </p:tgtEl>
                                      </p:cBhvr>
                                    </p:animEffect>
                                  </p:childTnLst>
                                </p:cTn>
                              </p:par>
                            </p:childTnLst>
                          </p:cTn>
                        </p:par>
                        <p:par>
                          <p:cTn id="102" fill="hold">
                            <p:stCondLst>
                              <p:cond delay="1000"/>
                            </p:stCondLst>
                            <p:childTnLst>
                              <p:par>
                                <p:cTn id="103" presetID="53" presetClass="entr" presetSubtype="0" fill="hold" grpId="0" nodeType="afterEffect">
                                  <p:stCondLst>
                                    <p:cond delay="0"/>
                                  </p:stCondLst>
                                  <p:childTnLst>
                                    <p:set>
                                      <p:cBhvr>
                                        <p:cTn id="104" dur="1" fill="hold">
                                          <p:stCondLst>
                                            <p:cond delay="0"/>
                                          </p:stCondLst>
                                        </p:cTn>
                                        <p:tgtEl>
                                          <p:spTgt spid="36"/>
                                        </p:tgtEl>
                                        <p:attrNameLst>
                                          <p:attrName>style.visibility</p:attrName>
                                        </p:attrNameLst>
                                      </p:cBhvr>
                                      <p:to>
                                        <p:strVal val="visible"/>
                                      </p:to>
                                    </p:set>
                                    <p:anim calcmode="lin" valueType="num">
                                      <p:cBhvr>
                                        <p:cTn id="105" dur="1000" fill="hold"/>
                                        <p:tgtEl>
                                          <p:spTgt spid="36"/>
                                        </p:tgtEl>
                                        <p:attrNameLst>
                                          <p:attrName>ppt_w</p:attrName>
                                        </p:attrNameLst>
                                      </p:cBhvr>
                                      <p:tavLst>
                                        <p:tav tm="0">
                                          <p:val>
                                            <p:fltVal val="0"/>
                                          </p:val>
                                        </p:tav>
                                        <p:tav tm="100000">
                                          <p:val>
                                            <p:strVal val="#ppt_w"/>
                                          </p:val>
                                        </p:tav>
                                      </p:tavLst>
                                    </p:anim>
                                    <p:anim calcmode="lin" valueType="num">
                                      <p:cBhvr>
                                        <p:cTn id="106" dur="1000" fill="hold"/>
                                        <p:tgtEl>
                                          <p:spTgt spid="36"/>
                                        </p:tgtEl>
                                        <p:attrNameLst>
                                          <p:attrName>ppt_h</p:attrName>
                                        </p:attrNameLst>
                                      </p:cBhvr>
                                      <p:tavLst>
                                        <p:tav tm="0">
                                          <p:val>
                                            <p:fltVal val="0"/>
                                          </p:val>
                                        </p:tav>
                                        <p:tav tm="100000">
                                          <p:val>
                                            <p:strVal val="#ppt_h"/>
                                          </p:val>
                                        </p:tav>
                                      </p:tavLst>
                                    </p:anim>
                                    <p:animEffect transition="in" filter="fade">
                                      <p:cBhvr>
                                        <p:cTn id="107" dur="1000"/>
                                        <p:tgtEl>
                                          <p:spTgt spid="36"/>
                                        </p:tgtEl>
                                      </p:cBhvr>
                                    </p:animEffect>
                                  </p:childTnLst>
                                </p:cTn>
                              </p:par>
                            </p:childTnLst>
                          </p:cTn>
                        </p:par>
                        <p:par>
                          <p:cTn id="108" fill="hold">
                            <p:stCondLst>
                              <p:cond delay="2000"/>
                            </p:stCondLst>
                            <p:childTnLst>
                              <p:par>
                                <p:cTn id="109" presetID="53" presetClass="entr" presetSubtype="0" fill="hold" grpId="0" nodeType="afterEffect">
                                  <p:stCondLst>
                                    <p:cond delay="0"/>
                                  </p:stCondLst>
                                  <p:childTnLst>
                                    <p:set>
                                      <p:cBhvr>
                                        <p:cTn id="110" dur="1" fill="hold">
                                          <p:stCondLst>
                                            <p:cond delay="0"/>
                                          </p:stCondLst>
                                        </p:cTn>
                                        <p:tgtEl>
                                          <p:spTgt spid="48"/>
                                        </p:tgtEl>
                                        <p:attrNameLst>
                                          <p:attrName>style.visibility</p:attrName>
                                        </p:attrNameLst>
                                      </p:cBhvr>
                                      <p:to>
                                        <p:strVal val="visible"/>
                                      </p:to>
                                    </p:set>
                                    <p:anim calcmode="lin" valueType="num">
                                      <p:cBhvr>
                                        <p:cTn id="111" dur="1000" fill="hold"/>
                                        <p:tgtEl>
                                          <p:spTgt spid="48"/>
                                        </p:tgtEl>
                                        <p:attrNameLst>
                                          <p:attrName>ppt_w</p:attrName>
                                        </p:attrNameLst>
                                      </p:cBhvr>
                                      <p:tavLst>
                                        <p:tav tm="0">
                                          <p:val>
                                            <p:fltVal val="0"/>
                                          </p:val>
                                        </p:tav>
                                        <p:tav tm="100000">
                                          <p:val>
                                            <p:strVal val="#ppt_w"/>
                                          </p:val>
                                        </p:tav>
                                      </p:tavLst>
                                    </p:anim>
                                    <p:anim calcmode="lin" valueType="num">
                                      <p:cBhvr>
                                        <p:cTn id="112" dur="1000" fill="hold"/>
                                        <p:tgtEl>
                                          <p:spTgt spid="48"/>
                                        </p:tgtEl>
                                        <p:attrNameLst>
                                          <p:attrName>ppt_h</p:attrName>
                                        </p:attrNameLst>
                                      </p:cBhvr>
                                      <p:tavLst>
                                        <p:tav tm="0">
                                          <p:val>
                                            <p:fltVal val="0"/>
                                          </p:val>
                                        </p:tav>
                                        <p:tav tm="100000">
                                          <p:val>
                                            <p:strVal val="#ppt_h"/>
                                          </p:val>
                                        </p:tav>
                                      </p:tavLst>
                                    </p:anim>
                                    <p:animEffect transition="in" filter="fade">
                                      <p:cBhvr>
                                        <p:cTn id="113"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TextBox 13"/>
          <p:cNvSpPr txBox="1"/>
          <p:nvPr/>
        </p:nvSpPr>
        <p:spPr>
          <a:xfrm>
            <a:off x="0" y="0"/>
            <a:ext cx="9144000" cy="584775"/>
          </a:xfrm>
          <a:prstGeom prst="rect">
            <a:avLst/>
          </a:prstGeom>
        </p:spPr>
        <p:txBody>
          <a:bodyPr wrap="square" rtlCol="0">
            <a:spAutoFit/>
          </a:bodyPr>
          <a:lstStyle/>
          <a:p>
            <a:r>
              <a:rPr lang="en-US" sz="3200" b="1" dirty="0" smtClean="0"/>
              <a:t>		     </a:t>
            </a:r>
            <a:r>
              <a:rPr lang="en-US" sz="2200" b="1" dirty="0" smtClean="0"/>
              <a:t>   </a:t>
            </a:r>
            <a:r>
              <a:rPr lang="en-US" sz="3200" b="1" dirty="0" smtClean="0"/>
              <a:t>TODAY: THE FIVE NATIONS</a:t>
            </a:r>
            <a:endParaRPr lang="en-US" sz="3200" b="1" dirty="0"/>
          </a:p>
        </p:txBody>
      </p:sp>
      <p:grpSp>
        <p:nvGrpSpPr>
          <p:cNvPr id="2" name="Group 48"/>
          <p:cNvGrpSpPr/>
          <p:nvPr/>
        </p:nvGrpSpPr>
        <p:grpSpPr>
          <a:xfrm>
            <a:off x="1143000" y="1066800"/>
            <a:ext cx="6858000" cy="5791200"/>
            <a:chOff x="1143000" y="1066800"/>
            <a:chExt cx="6858000" cy="5791200"/>
          </a:xfrm>
        </p:grpSpPr>
        <p:grpSp>
          <p:nvGrpSpPr>
            <p:cNvPr id="3" name="Group 17"/>
            <p:cNvGrpSpPr/>
            <p:nvPr/>
          </p:nvGrpSpPr>
          <p:grpSpPr>
            <a:xfrm>
              <a:off x="1143000" y="1143000"/>
              <a:ext cx="6858000" cy="5715000"/>
              <a:chOff x="533400" y="278459"/>
              <a:chExt cx="10990263" cy="10999141"/>
            </a:xfrm>
          </p:grpSpPr>
          <p:pic>
            <p:nvPicPr>
              <p:cNvPr id="19" name="Picture 1"/>
              <p:cNvPicPr>
                <a:picLocks noChangeAspect="1" noChangeArrowheads="1"/>
              </p:cNvPicPr>
              <p:nvPr/>
            </p:nvPicPr>
            <p:blipFill>
              <a:blip r:embed="rId3" cstate="print"/>
              <a:srcRect l="4629" t="2455" b="560"/>
              <a:stretch>
                <a:fillRect/>
              </a:stretch>
            </p:blipFill>
            <p:spPr bwMode="auto">
              <a:xfrm>
                <a:off x="533400" y="278459"/>
                <a:ext cx="10990263" cy="10999141"/>
              </a:xfrm>
              <a:prstGeom prst="rect">
                <a:avLst/>
              </a:prstGeom>
              <a:noFill/>
              <a:ln w="9525">
                <a:noFill/>
                <a:miter lim="800000"/>
                <a:headEnd/>
                <a:tailEnd/>
              </a:ln>
              <a:effectLst/>
            </p:spPr>
          </p:pic>
          <p:sp>
            <p:nvSpPr>
              <p:cNvPr id="31" name="Rectangle 30"/>
              <p:cNvSpPr>
                <a:spLocks noChangeAspect="1"/>
              </p:cNvSpPr>
              <p:nvPr/>
            </p:nvSpPr>
            <p:spPr>
              <a:xfrm>
                <a:off x="533400" y="10533888"/>
                <a:ext cx="5638800" cy="728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p:cNvSpPr txBox="1"/>
            <p:nvPr/>
          </p:nvSpPr>
          <p:spPr>
            <a:xfrm>
              <a:off x="3429000" y="2667000"/>
              <a:ext cx="2209800" cy="584775"/>
            </a:xfrm>
            <a:prstGeom prst="rect">
              <a:avLst/>
            </a:prstGeom>
            <a:solidFill>
              <a:schemeClr val="bg1"/>
            </a:solidFill>
          </p:spPr>
          <p:txBody>
            <a:bodyPr wrap="square" rtlCol="0">
              <a:spAutoFit/>
            </a:bodyPr>
            <a:lstStyle/>
            <a:p>
              <a:pPr algn="ctr"/>
              <a:r>
                <a:rPr lang="en-US" sz="3200" b="1" dirty="0" smtClean="0"/>
                <a:t>STATE FEES</a:t>
              </a:r>
            </a:p>
          </p:txBody>
        </p:sp>
        <p:sp>
          <p:nvSpPr>
            <p:cNvPr id="33" name="TextBox 32"/>
            <p:cNvSpPr txBox="1"/>
            <p:nvPr/>
          </p:nvSpPr>
          <p:spPr>
            <a:xfrm rot="21000000">
              <a:off x="1254277" y="3693613"/>
              <a:ext cx="1124280" cy="523220"/>
            </a:xfrm>
            <a:prstGeom prst="rect">
              <a:avLst/>
            </a:prstGeom>
            <a:solidFill>
              <a:schemeClr val="bg1"/>
            </a:solidFill>
          </p:spPr>
          <p:txBody>
            <a:bodyPr wrap="square" rtlCol="0">
              <a:spAutoFit/>
            </a:bodyPr>
            <a:lstStyle/>
            <a:p>
              <a:r>
                <a:rPr lang="en-US" sz="2800" b="1" dirty="0" smtClean="0"/>
                <a:t>$47M</a:t>
              </a:r>
            </a:p>
          </p:txBody>
        </p:sp>
        <p:sp>
          <p:nvSpPr>
            <p:cNvPr id="34" name="TextBox 33"/>
            <p:cNvSpPr txBox="1"/>
            <p:nvPr/>
          </p:nvSpPr>
          <p:spPr>
            <a:xfrm rot="21000000">
              <a:off x="5750075" y="1535783"/>
              <a:ext cx="1124282" cy="523220"/>
            </a:xfrm>
            <a:prstGeom prst="rect">
              <a:avLst/>
            </a:prstGeom>
            <a:solidFill>
              <a:schemeClr val="bg1"/>
            </a:solidFill>
          </p:spPr>
          <p:txBody>
            <a:bodyPr wrap="square" rtlCol="0">
              <a:spAutoFit/>
            </a:bodyPr>
            <a:lstStyle/>
            <a:p>
              <a:r>
                <a:rPr lang="en-US" sz="2800" b="1" dirty="0" smtClean="0"/>
                <a:t>$22M</a:t>
              </a:r>
            </a:p>
          </p:txBody>
        </p:sp>
        <p:sp>
          <p:nvSpPr>
            <p:cNvPr id="35" name="TextBox 34"/>
            <p:cNvSpPr txBox="1"/>
            <p:nvPr/>
          </p:nvSpPr>
          <p:spPr>
            <a:xfrm rot="21000000">
              <a:off x="6055249" y="4345632"/>
              <a:ext cx="949113" cy="523220"/>
            </a:xfrm>
            <a:prstGeom prst="rect">
              <a:avLst/>
            </a:prstGeom>
            <a:solidFill>
              <a:schemeClr val="bg1"/>
            </a:solidFill>
          </p:spPr>
          <p:txBody>
            <a:bodyPr wrap="square" rtlCol="0">
              <a:spAutoFit/>
            </a:bodyPr>
            <a:lstStyle/>
            <a:p>
              <a:pPr algn="ctr"/>
              <a:r>
                <a:rPr lang="en-US" sz="2800" b="1" dirty="0" smtClean="0"/>
                <a:t>$9M</a:t>
              </a:r>
            </a:p>
          </p:txBody>
        </p:sp>
        <p:sp>
          <p:nvSpPr>
            <p:cNvPr id="36" name="TextBox 35"/>
            <p:cNvSpPr txBox="1"/>
            <p:nvPr/>
          </p:nvSpPr>
          <p:spPr>
            <a:xfrm rot="21000000">
              <a:off x="6513363" y="5890837"/>
              <a:ext cx="1193344" cy="523220"/>
            </a:xfrm>
            <a:prstGeom prst="rect">
              <a:avLst/>
            </a:prstGeom>
            <a:solidFill>
              <a:schemeClr val="bg1"/>
            </a:solidFill>
          </p:spPr>
          <p:txBody>
            <a:bodyPr wrap="square" rtlCol="0">
              <a:spAutoFit/>
            </a:bodyPr>
            <a:lstStyle/>
            <a:p>
              <a:pPr algn="ctr"/>
              <a:r>
                <a:rPr lang="en-US" sz="2800" b="1" dirty="0" smtClean="0"/>
                <a:t>&lt; $2M</a:t>
              </a:r>
            </a:p>
          </p:txBody>
        </p:sp>
        <p:sp>
          <p:nvSpPr>
            <p:cNvPr id="37" name="TextBox 36"/>
            <p:cNvSpPr txBox="1"/>
            <p:nvPr/>
          </p:nvSpPr>
          <p:spPr>
            <a:xfrm rot="21000000">
              <a:off x="1635695" y="1530674"/>
              <a:ext cx="1061494" cy="523220"/>
            </a:xfrm>
            <a:prstGeom prst="rect">
              <a:avLst/>
            </a:prstGeom>
            <a:solidFill>
              <a:schemeClr val="bg1"/>
            </a:solidFill>
          </p:spPr>
          <p:txBody>
            <a:bodyPr wrap="square" rtlCol="0">
              <a:spAutoFit/>
            </a:bodyPr>
            <a:lstStyle/>
            <a:p>
              <a:pPr algn="ctr"/>
              <a:r>
                <a:rPr lang="en-US" sz="2800" b="1" dirty="0" smtClean="0"/>
                <a:t>$15M</a:t>
              </a:r>
            </a:p>
          </p:txBody>
        </p:sp>
        <p:sp>
          <p:nvSpPr>
            <p:cNvPr id="38" name="TextBox 37"/>
            <p:cNvSpPr txBox="1"/>
            <p:nvPr/>
          </p:nvSpPr>
          <p:spPr>
            <a:xfrm>
              <a:off x="1143000" y="3124200"/>
              <a:ext cx="1524000" cy="461665"/>
            </a:xfrm>
            <a:prstGeom prst="rect">
              <a:avLst/>
            </a:prstGeom>
            <a:solidFill>
              <a:schemeClr val="bg1"/>
            </a:solidFill>
          </p:spPr>
          <p:txBody>
            <a:bodyPr wrap="square" rtlCol="0">
              <a:spAutoFit/>
            </a:bodyPr>
            <a:lstStyle/>
            <a:p>
              <a:r>
                <a:rPr lang="en-US" sz="2400" b="1" dirty="0" smtClean="0">
                  <a:solidFill>
                    <a:srgbClr val="0070C0"/>
                  </a:solidFill>
                  <a:effectLst>
                    <a:outerShdw dist="38100" dir="7200000" algn="ctr" rotWithShape="0">
                      <a:schemeClr val="tx1"/>
                    </a:outerShdw>
                  </a:effectLst>
                </a:rPr>
                <a:t>Chickasaw</a:t>
              </a:r>
            </a:p>
          </p:txBody>
        </p:sp>
        <p:sp>
          <p:nvSpPr>
            <p:cNvPr id="39" name="TextBox 38"/>
            <p:cNvSpPr txBox="1"/>
            <p:nvPr/>
          </p:nvSpPr>
          <p:spPr>
            <a:xfrm>
              <a:off x="4953000" y="1066800"/>
              <a:ext cx="1371600" cy="461665"/>
            </a:xfrm>
            <a:prstGeom prst="rect">
              <a:avLst/>
            </a:prstGeom>
            <a:solidFill>
              <a:schemeClr val="bg1"/>
            </a:solidFill>
          </p:spPr>
          <p:txBody>
            <a:bodyPr wrap="square" rtlCol="0">
              <a:spAutoFit/>
            </a:bodyPr>
            <a:lstStyle/>
            <a:p>
              <a:r>
                <a:rPr lang="en-US" sz="2400" b="1" dirty="0" smtClean="0">
                  <a:solidFill>
                    <a:srgbClr val="0070C0"/>
                  </a:solidFill>
                  <a:effectLst>
                    <a:outerShdw dist="38100" dir="7200000" algn="ctr" rotWithShape="0">
                      <a:schemeClr val="tx1"/>
                    </a:outerShdw>
                  </a:effectLst>
                </a:rPr>
                <a:t>Choctaw</a:t>
              </a:r>
            </a:p>
          </p:txBody>
        </p:sp>
        <p:sp>
          <p:nvSpPr>
            <p:cNvPr id="40" name="TextBox 39"/>
            <p:cNvSpPr txBox="1"/>
            <p:nvPr/>
          </p:nvSpPr>
          <p:spPr>
            <a:xfrm>
              <a:off x="1219200" y="1066800"/>
              <a:ext cx="1524000" cy="461665"/>
            </a:xfrm>
            <a:prstGeom prst="rect">
              <a:avLst/>
            </a:prstGeom>
            <a:solidFill>
              <a:schemeClr val="bg1"/>
            </a:solidFill>
          </p:spPr>
          <p:txBody>
            <a:bodyPr wrap="square" rtlCol="0">
              <a:spAutoFit/>
            </a:bodyPr>
            <a:lstStyle/>
            <a:p>
              <a:r>
                <a:rPr lang="en-US" sz="2400" b="1" dirty="0" smtClean="0">
                  <a:solidFill>
                    <a:srgbClr val="0070C0"/>
                  </a:solidFill>
                  <a:effectLst>
                    <a:outerShdw dist="38100" dir="7200000" algn="ctr" rotWithShape="0">
                      <a:schemeClr val="tx1"/>
                    </a:outerShdw>
                  </a:effectLst>
                </a:rPr>
                <a:t>Cherokee</a:t>
              </a:r>
            </a:p>
          </p:txBody>
        </p:sp>
        <p:sp>
          <p:nvSpPr>
            <p:cNvPr id="41" name="TextBox 40"/>
            <p:cNvSpPr txBox="1"/>
            <p:nvPr/>
          </p:nvSpPr>
          <p:spPr>
            <a:xfrm>
              <a:off x="5029200" y="4191000"/>
              <a:ext cx="990600" cy="461665"/>
            </a:xfrm>
            <a:prstGeom prst="rect">
              <a:avLst/>
            </a:prstGeom>
            <a:solidFill>
              <a:schemeClr val="bg1"/>
            </a:solidFill>
          </p:spPr>
          <p:txBody>
            <a:bodyPr wrap="square" rtlCol="0">
              <a:spAutoFit/>
            </a:bodyPr>
            <a:lstStyle/>
            <a:p>
              <a:r>
                <a:rPr lang="en-US" sz="2400" b="1" dirty="0" smtClean="0">
                  <a:solidFill>
                    <a:srgbClr val="0070C0"/>
                  </a:solidFill>
                  <a:effectLst>
                    <a:outerShdw dist="38100" dir="7200000" algn="ctr" rotWithShape="0">
                      <a:schemeClr val="tx1"/>
                    </a:outerShdw>
                  </a:effectLst>
                </a:rPr>
                <a:t>Creek</a:t>
              </a:r>
            </a:p>
          </p:txBody>
        </p:sp>
        <p:sp>
          <p:nvSpPr>
            <p:cNvPr id="42" name="TextBox 41"/>
            <p:cNvSpPr txBox="1"/>
            <p:nvPr/>
          </p:nvSpPr>
          <p:spPr>
            <a:xfrm>
              <a:off x="4876800" y="6019800"/>
              <a:ext cx="1524000" cy="461665"/>
            </a:xfrm>
            <a:prstGeom prst="rect">
              <a:avLst/>
            </a:prstGeom>
            <a:solidFill>
              <a:schemeClr val="bg1"/>
            </a:solidFill>
          </p:spPr>
          <p:txBody>
            <a:bodyPr wrap="square" rtlCol="0">
              <a:spAutoFit/>
            </a:bodyPr>
            <a:lstStyle/>
            <a:p>
              <a:r>
                <a:rPr lang="en-US" sz="2400" b="1" dirty="0" smtClean="0">
                  <a:solidFill>
                    <a:srgbClr val="0070C0"/>
                  </a:solidFill>
                  <a:effectLst>
                    <a:outerShdw dist="38100" dir="7200000" algn="ctr" rotWithShape="0">
                      <a:schemeClr val="tx1"/>
                    </a:outerShdw>
                  </a:effectLst>
                </a:rPr>
                <a:t>Seminole</a:t>
              </a:r>
            </a:p>
          </p:txBody>
        </p:sp>
        <p:sp>
          <p:nvSpPr>
            <p:cNvPr id="43" name="TextBox 42"/>
            <p:cNvSpPr txBox="1"/>
            <p:nvPr/>
          </p:nvSpPr>
          <p:spPr>
            <a:xfrm>
              <a:off x="3429000" y="3225225"/>
              <a:ext cx="2209800" cy="584775"/>
            </a:xfrm>
            <a:prstGeom prst="rect">
              <a:avLst/>
            </a:prstGeom>
            <a:solidFill>
              <a:schemeClr val="bg1"/>
            </a:solidFill>
          </p:spPr>
          <p:txBody>
            <a:bodyPr wrap="square" rtlCol="0">
              <a:spAutoFit/>
            </a:bodyPr>
            <a:lstStyle/>
            <a:p>
              <a:pPr algn="ctr"/>
              <a:r>
                <a:rPr lang="en-US" sz="3200" b="1" dirty="0" smtClean="0">
                  <a:solidFill>
                    <a:srgbClr val="FF0000"/>
                  </a:solidFill>
                  <a:effectLst>
                    <a:outerShdw dist="50800" dir="5400000" algn="ctr" rotWithShape="0">
                      <a:schemeClr val="tx1"/>
                    </a:outerShdw>
                  </a:effectLst>
                </a:rPr>
                <a:t>~ REVENUE</a:t>
              </a:r>
            </a:p>
          </p:txBody>
        </p:sp>
      </p:grpSp>
      <p:sp>
        <p:nvSpPr>
          <p:cNvPr id="44" name="TextBox 43"/>
          <p:cNvSpPr txBox="1"/>
          <p:nvPr/>
        </p:nvSpPr>
        <p:spPr>
          <a:xfrm rot="21000000">
            <a:off x="1142797" y="1915301"/>
            <a:ext cx="2943802" cy="584775"/>
          </a:xfrm>
          <a:prstGeom prst="rect">
            <a:avLst/>
          </a:prstGeom>
          <a:solidFill>
            <a:schemeClr val="bg1"/>
          </a:solidFill>
        </p:spPr>
        <p:txBody>
          <a:bodyPr wrap="square" rtlCol="0">
            <a:spAutoFit/>
          </a:bodyPr>
          <a:lstStyle/>
          <a:p>
            <a:pPr algn="ctr"/>
            <a:r>
              <a:rPr lang="en-US" sz="3200" b="1" dirty="0" smtClean="0">
                <a:solidFill>
                  <a:srgbClr val="FF0000"/>
                </a:solidFill>
                <a:effectLst>
                  <a:outerShdw dist="50800" dir="5400000" algn="ctr" rotWithShape="0">
                    <a:schemeClr val="tx1"/>
                  </a:outerShdw>
                </a:effectLst>
              </a:rPr>
              <a:t>$250,000,000</a:t>
            </a:r>
          </a:p>
        </p:txBody>
      </p:sp>
      <p:sp>
        <p:nvSpPr>
          <p:cNvPr id="45" name="TextBox 44"/>
          <p:cNvSpPr txBox="1"/>
          <p:nvPr/>
        </p:nvSpPr>
        <p:spPr>
          <a:xfrm rot="21000000">
            <a:off x="1094417" y="4036656"/>
            <a:ext cx="2943802" cy="584775"/>
          </a:xfrm>
          <a:prstGeom prst="rect">
            <a:avLst/>
          </a:prstGeom>
          <a:solidFill>
            <a:schemeClr val="bg1"/>
          </a:solidFill>
        </p:spPr>
        <p:txBody>
          <a:bodyPr wrap="square" rtlCol="0">
            <a:spAutoFit/>
          </a:bodyPr>
          <a:lstStyle/>
          <a:p>
            <a:pPr algn="ctr"/>
            <a:r>
              <a:rPr lang="en-US" sz="3200" b="1" dirty="0" smtClean="0">
                <a:solidFill>
                  <a:srgbClr val="FF0000"/>
                </a:solidFill>
                <a:effectLst>
                  <a:outerShdw dist="50800" dir="5400000" algn="ctr" rotWithShape="0">
                    <a:schemeClr val="tx1"/>
                  </a:outerShdw>
                </a:effectLst>
              </a:rPr>
              <a:t>$785,000,000</a:t>
            </a:r>
          </a:p>
        </p:txBody>
      </p:sp>
      <p:sp>
        <p:nvSpPr>
          <p:cNvPr id="46" name="TextBox 45"/>
          <p:cNvSpPr txBox="1"/>
          <p:nvPr/>
        </p:nvSpPr>
        <p:spPr>
          <a:xfrm rot="21000000">
            <a:off x="5410580" y="1927551"/>
            <a:ext cx="2943802" cy="584775"/>
          </a:xfrm>
          <a:prstGeom prst="rect">
            <a:avLst/>
          </a:prstGeom>
          <a:solidFill>
            <a:schemeClr val="bg1"/>
          </a:solidFill>
        </p:spPr>
        <p:txBody>
          <a:bodyPr wrap="square" rtlCol="0">
            <a:spAutoFit/>
          </a:bodyPr>
          <a:lstStyle/>
          <a:p>
            <a:pPr algn="ctr"/>
            <a:r>
              <a:rPr lang="en-US" sz="3200" b="1" dirty="0" smtClean="0">
                <a:solidFill>
                  <a:srgbClr val="FF0000"/>
                </a:solidFill>
                <a:effectLst>
                  <a:outerShdw dist="50800" dir="5400000" algn="ctr" rotWithShape="0">
                    <a:schemeClr val="tx1"/>
                  </a:outerShdw>
                </a:effectLst>
              </a:rPr>
              <a:t>$367,000,000</a:t>
            </a:r>
          </a:p>
        </p:txBody>
      </p:sp>
      <p:sp>
        <p:nvSpPr>
          <p:cNvPr id="47" name="TextBox 46"/>
          <p:cNvSpPr txBox="1"/>
          <p:nvPr/>
        </p:nvSpPr>
        <p:spPr>
          <a:xfrm rot="21000000">
            <a:off x="5333586" y="4727157"/>
            <a:ext cx="2943802" cy="584775"/>
          </a:xfrm>
          <a:prstGeom prst="rect">
            <a:avLst/>
          </a:prstGeom>
          <a:solidFill>
            <a:schemeClr val="bg1"/>
          </a:solidFill>
        </p:spPr>
        <p:txBody>
          <a:bodyPr wrap="square" rtlCol="0">
            <a:spAutoFit/>
          </a:bodyPr>
          <a:lstStyle/>
          <a:p>
            <a:pPr algn="ctr"/>
            <a:r>
              <a:rPr lang="en-US" sz="3200" b="1" dirty="0" smtClean="0">
                <a:solidFill>
                  <a:srgbClr val="FF0000"/>
                </a:solidFill>
                <a:effectLst>
                  <a:outerShdw dist="50800" dir="5400000" algn="ctr" rotWithShape="0">
                    <a:schemeClr val="tx1"/>
                  </a:outerShdw>
                </a:effectLst>
              </a:rPr>
              <a:t>$150,000,000</a:t>
            </a:r>
          </a:p>
        </p:txBody>
      </p:sp>
      <p:sp>
        <p:nvSpPr>
          <p:cNvPr id="48" name="TextBox 47"/>
          <p:cNvSpPr txBox="1"/>
          <p:nvPr/>
        </p:nvSpPr>
        <p:spPr>
          <a:xfrm rot="21000000">
            <a:off x="6662900" y="6288986"/>
            <a:ext cx="2273876" cy="584775"/>
          </a:xfrm>
          <a:prstGeom prst="rect">
            <a:avLst/>
          </a:prstGeom>
          <a:solidFill>
            <a:schemeClr val="bg1"/>
          </a:solidFill>
        </p:spPr>
        <p:txBody>
          <a:bodyPr wrap="square" rtlCol="0">
            <a:spAutoFit/>
          </a:bodyPr>
          <a:lstStyle/>
          <a:p>
            <a:r>
              <a:rPr lang="en-US" sz="3200" b="1" dirty="0" smtClean="0">
                <a:solidFill>
                  <a:srgbClr val="FF0000"/>
                </a:solidFill>
                <a:effectLst>
                  <a:outerShdw dist="50800" dir="5400000" algn="ctr" rotWithShape="0">
                    <a:schemeClr val="tx1"/>
                  </a:outerShdw>
                </a:effectLst>
              </a:rPr>
              <a:t>$33,000,000</a:t>
            </a:r>
          </a:p>
        </p:txBody>
      </p:sp>
      <p:sp useBgFill="1">
        <p:nvSpPr>
          <p:cNvPr id="15" name="TextBox 14"/>
          <p:cNvSpPr txBox="1"/>
          <p:nvPr/>
        </p:nvSpPr>
        <p:spPr>
          <a:xfrm>
            <a:off x="0" y="533400"/>
            <a:ext cx="9144000" cy="584775"/>
          </a:xfrm>
          <a:prstGeom prst="rect">
            <a:avLst/>
          </a:prstGeom>
        </p:spPr>
        <p:txBody>
          <a:bodyPr wrap="square" rtlCol="0">
            <a:spAutoFit/>
          </a:bodyPr>
          <a:lstStyle/>
          <a:p>
            <a:pPr algn="ctr"/>
            <a:r>
              <a:rPr lang="en-US" sz="3200" b="1" dirty="0" smtClean="0">
                <a:solidFill>
                  <a:srgbClr val="FF0000"/>
                </a:solidFill>
                <a:effectLst>
                  <a:outerShdw dist="38100" dir="7200000" algn="ctr" rotWithShape="0">
                    <a:schemeClr val="tx1"/>
                  </a:outerShdw>
                </a:effectLst>
              </a:rPr>
              <a:t>Tribal Casinos: an Economic Windfall</a:t>
            </a:r>
          </a:p>
        </p:txBody>
      </p:sp>
      <p:sp>
        <p:nvSpPr>
          <p:cNvPr id="50" name="TextBox 49"/>
          <p:cNvSpPr txBox="1"/>
          <p:nvPr/>
        </p:nvSpPr>
        <p:spPr>
          <a:xfrm rot="21000000">
            <a:off x="2099804" y="3229285"/>
            <a:ext cx="3915926" cy="830997"/>
          </a:xfrm>
          <a:prstGeom prst="rect">
            <a:avLst/>
          </a:prstGeom>
          <a:noFill/>
        </p:spPr>
        <p:txBody>
          <a:bodyPr wrap="square" rtlCol="0">
            <a:spAutoFit/>
          </a:bodyPr>
          <a:lstStyle/>
          <a:p>
            <a:pPr algn="ctr"/>
            <a:r>
              <a:rPr lang="en-US" sz="4800" b="1" dirty="0" smtClean="0">
                <a:solidFill>
                  <a:srgbClr val="FF0000"/>
                </a:solidFill>
                <a:effectLst>
                  <a:outerShdw dist="50800" dir="5400000" algn="ctr" rotWithShape="0">
                    <a:schemeClr val="tx1"/>
                  </a:outerShdw>
                </a:effectLst>
              </a:rPr>
              <a:t>$1.5 BILLION</a:t>
            </a:r>
          </a:p>
        </p:txBody>
      </p:sp>
      <p:sp useBgFill="1">
        <p:nvSpPr>
          <p:cNvPr id="28" name="Rectangle 27"/>
          <p:cNvSpPr/>
          <p:nvPr/>
        </p:nvSpPr>
        <p:spPr>
          <a:xfrm>
            <a:off x="0" y="1155918"/>
            <a:ext cx="9144000" cy="4031873"/>
          </a:xfrm>
          <a:prstGeom prst="rect">
            <a:avLst/>
          </a:prstGeom>
        </p:spPr>
        <p:txBody>
          <a:bodyPr wrap="square">
            <a:spAutoFit/>
          </a:bodyPr>
          <a:lstStyle/>
          <a:p>
            <a:r>
              <a:rPr lang="en-US" sz="3000" dirty="0" smtClean="0"/>
              <a:t>  - single largest amount of income in Native community</a:t>
            </a:r>
          </a:p>
          <a:p>
            <a:r>
              <a:rPr lang="en-US" sz="3000" dirty="0" smtClean="0"/>
              <a:t>  - legal uses by tribal nations:</a:t>
            </a:r>
          </a:p>
          <a:p>
            <a:pPr marL="407988">
              <a:buFont typeface="Arial" pitchFamily="34" charset="0"/>
              <a:buChar char="•"/>
            </a:pPr>
            <a:r>
              <a:rPr lang="en-US" sz="2800" dirty="0" smtClean="0"/>
              <a:t> fund tribal </a:t>
            </a:r>
            <a:r>
              <a:rPr lang="en-US" sz="2800" dirty="0" err="1" smtClean="0"/>
              <a:t>gov’t</a:t>
            </a:r>
            <a:r>
              <a:rPr lang="en-US" sz="2800" dirty="0" smtClean="0"/>
              <a:t> operations, agencies, programs</a:t>
            </a:r>
          </a:p>
          <a:p>
            <a:pPr marL="407988">
              <a:buFont typeface="Arial" pitchFamily="34" charset="0"/>
              <a:buChar char="•"/>
            </a:pPr>
            <a:r>
              <a:rPr lang="en-US" sz="2800" dirty="0" smtClean="0"/>
              <a:t> provide for general welfare of members</a:t>
            </a:r>
          </a:p>
          <a:p>
            <a:pPr marL="407988">
              <a:buFont typeface="Arial" pitchFamily="34" charset="0"/>
              <a:buChar char="•"/>
            </a:pPr>
            <a:r>
              <a:rPr lang="en-US" sz="2800" dirty="0" smtClean="0"/>
              <a:t> promote tribal economic development</a:t>
            </a:r>
          </a:p>
          <a:p>
            <a:pPr marL="407988">
              <a:buFont typeface="Arial" pitchFamily="34" charset="0"/>
              <a:buChar char="•"/>
            </a:pPr>
            <a:r>
              <a:rPr lang="en-US" sz="2800" dirty="0" smtClean="0"/>
              <a:t> donate to charitable organizations</a:t>
            </a:r>
          </a:p>
          <a:p>
            <a:pPr marL="407988">
              <a:buFont typeface="Arial" pitchFamily="34" charset="0"/>
              <a:buChar char="•"/>
            </a:pPr>
            <a:r>
              <a:rPr lang="en-US" sz="2800" dirty="0" smtClean="0"/>
              <a:t> cash disbursal to tribe members</a:t>
            </a:r>
          </a:p>
          <a:p>
            <a:pPr marL="407988"/>
            <a:r>
              <a:rPr lang="en-US" sz="2800" dirty="0" smtClean="0"/>
              <a:t>  (hundreds to thousands of dollars)</a:t>
            </a:r>
          </a:p>
          <a:p>
            <a:pPr marL="407988">
              <a:buFontTx/>
              <a:buChar char="-"/>
            </a:pPr>
            <a:endParaRPr lang="en-US" sz="2800" dirty="0"/>
          </a:p>
        </p:txBody>
      </p:sp>
      <p:pic>
        <p:nvPicPr>
          <p:cNvPr id="30" name="Picture 5" descr="C:\Users\Sandra\AppData\Local\Microsoft\Windows\INetCache\IE\LZLMKB9A\dollar-bag[1].png"/>
          <p:cNvPicPr>
            <a:picLocks noChangeAspect="1" noChangeArrowheads="1"/>
          </p:cNvPicPr>
          <p:nvPr/>
        </p:nvPicPr>
        <p:blipFill>
          <a:blip r:embed="rId4" cstate="print"/>
          <a:srcRect/>
          <a:stretch>
            <a:fillRect/>
          </a:stretch>
        </p:blipFill>
        <p:spPr bwMode="auto">
          <a:xfrm>
            <a:off x="5918200" y="2375118"/>
            <a:ext cx="3454499" cy="2590874"/>
          </a:xfrm>
          <a:prstGeom prst="rect">
            <a:avLst/>
          </a:prstGeom>
          <a:noFill/>
        </p:spPr>
      </p:pic>
      <p:sp useBgFill="1">
        <p:nvSpPr>
          <p:cNvPr id="29" name="Rectangle 28"/>
          <p:cNvSpPr/>
          <p:nvPr/>
        </p:nvSpPr>
        <p:spPr>
          <a:xfrm>
            <a:off x="228600" y="4737318"/>
            <a:ext cx="8839200" cy="1815882"/>
          </a:xfrm>
          <a:prstGeom prst="rect">
            <a:avLst/>
          </a:prstGeom>
        </p:spPr>
        <p:txBody>
          <a:bodyPr wrap="square">
            <a:spAutoFit/>
          </a:bodyPr>
          <a:lstStyle/>
          <a:p>
            <a:r>
              <a:rPr lang="en-US" sz="2800" dirty="0" smtClean="0"/>
              <a:t>NOTE: some tribes have abandoned cash disbursal . . .</a:t>
            </a:r>
          </a:p>
          <a:p>
            <a:pPr algn="ctr"/>
            <a:r>
              <a:rPr lang="en-US" sz="2800" dirty="0" smtClean="0"/>
              <a:t> “large per capita payments lead to dependence on</a:t>
            </a:r>
          </a:p>
          <a:p>
            <a:pPr algn="ctr"/>
            <a:r>
              <a:rPr lang="en-US" sz="2800" dirty="0" smtClean="0"/>
              <a:t>tribal governments, undermine the work ethic, and </a:t>
            </a:r>
          </a:p>
          <a:p>
            <a:pPr algn="ctr"/>
            <a:r>
              <a:rPr lang="en-US" sz="2800" dirty="0" smtClean="0"/>
              <a:t>discourage young citizens from finishing their educations.”</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44"/>
                                        </p:tgtEl>
                                        <p:attrNameLst>
                                          <p:attrName>ppt_w</p:attrName>
                                        </p:attrNameLst>
                                      </p:cBhvr>
                                      <p:tavLst>
                                        <p:tav tm="0">
                                          <p:val>
                                            <p:strVal val="ppt_w"/>
                                          </p:val>
                                        </p:tav>
                                        <p:tav tm="100000">
                                          <p:val>
                                            <p:fltVal val="0"/>
                                          </p:val>
                                        </p:tav>
                                      </p:tavLst>
                                    </p:anim>
                                    <p:anim calcmode="lin" valueType="num">
                                      <p:cBhvr>
                                        <p:cTn id="10" dur="1000"/>
                                        <p:tgtEl>
                                          <p:spTgt spid="44"/>
                                        </p:tgtEl>
                                        <p:attrNameLst>
                                          <p:attrName>ppt_h</p:attrName>
                                        </p:attrNameLst>
                                      </p:cBhvr>
                                      <p:tavLst>
                                        <p:tav tm="0">
                                          <p:val>
                                            <p:strVal val="ppt_h"/>
                                          </p:val>
                                        </p:tav>
                                        <p:tav tm="100000">
                                          <p:val>
                                            <p:fltVal val="0"/>
                                          </p:val>
                                        </p:tav>
                                      </p:tavLst>
                                    </p:anim>
                                    <p:anim calcmode="lin" valueType="num">
                                      <p:cBhvr>
                                        <p:cTn id="11" dur="1000"/>
                                        <p:tgtEl>
                                          <p:spTgt spid="44"/>
                                        </p:tgtEl>
                                        <p:attrNameLst>
                                          <p:attrName>style.rotation</p:attrName>
                                        </p:attrNameLst>
                                      </p:cBhvr>
                                      <p:tavLst>
                                        <p:tav tm="0">
                                          <p:val>
                                            <p:fltVal val="0"/>
                                          </p:val>
                                        </p:tav>
                                        <p:tav tm="100000">
                                          <p:val>
                                            <p:fltVal val="360"/>
                                          </p:val>
                                        </p:tav>
                                      </p:tavLst>
                                    </p:anim>
                                    <p:animEffect transition="out" filter="fade">
                                      <p:cBhvr>
                                        <p:cTn id="12" dur="1000"/>
                                        <p:tgtEl>
                                          <p:spTgt spid="44"/>
                                        </p:tgtEl>
                                      </p:cBhvr>
                                    </p:animEffect>
                                    <p:set>
                                      <p:cBhvr>
                                        <p:cTn id="13" dur="1" fill="hold">
                                          <p:stCondLst>
                                            <p:cond delay="999"/>
                                          </p:stCondLst>
                                        </p:cTn>
                                        <p:tgtEl>
                                          <p:spTgt spid="44"/>
                                        </p:tgtEl>
                                        <p:attrNameLst>
                                          <p:attrName>style.visibility</p:attrName>
                                        </p:attrNameLst>
                                      </p:cBhvr>
                                      <p:to>
                                        <p:strVal val="hidden"/>
                                      </p:to>
                                    </p:set>
                                  </p:childTnLst>
                                </p:cTn>
                              </p:par>
                              <p:par>
                                <p:cTn id="14" presetID="49" presetClass="exit" presetSubtype="0" accel="100000" fill="hold" grpId="0" nodeType="withEffect">
                                  <p:stCondLst>
                                    <p:cond delay="0"/>
                                  </p:stCondLst>
                                  <p:childTnLst>
                                    <p:anim calcmode="lin" valueType="num">
                                      <p:cBhvr>
                                        <p:cTn id="15" dur="1000"/>
                                        <p:tgtEl>
                                          <p:spTgt spid="45"/>
                                        </p:tgtEl>
                                        <p:attrNameLst>
                                          <p:attrName>ppt_w</p:attrName>
                                        </p:attrNameLst>
                                      </p:cBhvr>
                                      <p:tavLst>
                                        <p:tav tm="0">
                                          <p:val>
                                            <p:strVal val="ppt_w"/>
                                          </p:val>
                                        </p:tav>
                                        <p:tav tm="100000">
                                          <p:val>
                                            <p:fltVal val="0"/>
                                          </p:val>
                                        </p:tav>
                                      </p:tavLst>
                                    </p:anim>
                                    <p:anim calcmode="lin" valueType="num">
                                      <p:cBhvr>
                                        <p:cTn id="16" dur="1000"/>
                                        <p:tgtEl>
                                          <p:spTgt spid="45"/>
                                        </p:tgtEl>
                                        <p:attrNameLst>
                                          <p:attrName>ppt_h</p:attrName>
                                        </p:attrNameLst>
                                      </p:cBhvr>
                                      <p:tavLst>
                                        <p:tav tm="0">
                                          <p:val>
                                            <p:strVal val="ppt_h"/>
                                          </p:val>
                                        </p:tav>
                                        <p:tav tm="100000">
                                          <p:val>
                                            <p:fltVal val="0"/>
                                          </p:val>
                                        </p:tav>
                                      </p:tavLst>
                                    </p:anim>
                                    <p:anim calcmode="lin" valueType="num">
                                      <p:cBhvr>
                                        <p:cTn id="17" dur="1000"/>
                                        <p:tgtEl>
                                          <p:spTgt spid="45"/>
                                        </p:tgtEl>
                                        <p:attrNameLst>
                                          <p:attrName>style.rotation</p:attrName>
                                        </p:attrNameLst>
                                      </p:cBhvr>
                                      <p:tavLst>
                                        <p:tav tm="0">
                                          <p:val>
                                            <p:fltVal val="0"/>
                                          </p:val>
                                        </p:tav>
                                        <p:tav tm="100000">
                                          <p:val>
                                            <p:fltVal val="360"/>
                                          </p:val>
                                        </p:tav>
                                      </p:tavLst>
                                    </p:anim>
                                    <p:animEffect transition="out" filter="fade">
                                      <p:cBhvr>
                                        <p:cTn id="18" dur="1000"/>
                                        <p:tgtEl>
                                          <p:spTgt spid="45"/>
                                        </p:tgtEl>
                                      </p:cBhvr>
                                    </p:animEffect>
                                    <p:set>
                                      <p:cBhvr>
                                        <p:cTn id="19" dur="1" fill="hold">
                                          <p:stCondLst>
                                            <p:cond delay="999"/>
                                          </p:stCondLst>
                                        </p:cTn>
                                        <p:tgtEl>
                                          <p:spTgt spid="45"/>
                                        </p:tgtEl>
                                        <p:attrNameLst>
                                          <p:attrName>style.visibility</p:attrName>
                                        </p:attrNameLst>
                                      </p:cBhvr>
                                      <p:to>
                                        <p:strVal val="hidden"/>
                                      </p:to>
                                    </p:set>
                                  </p:childTnLst>
                                </p:cTn>
                              </p:par>
                              <p:par>
                                <p:cTn id="20" presetID="49" presetClass="exit" presetSubtype="0" accel="100000" fill="hold" grpId="0" nodeType="withEffect">
                                  <p:stCondLst>
                                    <p:cond delay="0"/>
                                  </p:stCondLst>
                                  <p:childTnLst>
                                    <p:anim calcmode="lin" valueType="num">
                                      <p:cBhvr>
                                        <p:cTn id="21" dur="1000"/>
                                        <p:tgtEl>
                                          <p:spTgt spid="46"/>
                                        </p:tgtEl>
                                        <p:attrNameLst>
                                          <p:attrName>ppt_w</p:attrName>
                                        </p:attrNameLst>
                                      </p:cBhvr>
                                      <p:tavLst>
                                        <p:tav tm="0">
                                          <p:val>
                                            <p:strVal val="ppt_w"/>
                                          </p:val>
                                        </p:tav>
                                        <p:tav tm="100000">
                                          <p:val>
                                            <p:fltVal val="0"/>
                                          </p:val>
                                        </p:tav>
                                      </p:tavLst>
                                    </p:anim>
                                    <p:anim calcmode="lin" valueType="num">
                                      <p:cBhvr>
                                        <p:cTn id="22" dur="1000"/>
                                        <p:tgtEl>
                                          <p:spTgt spid="46"/>
                                        </p:tgtEl>
                                        <p:attrNameLst>
                                          <p:attrName>ppt_h</p:attrName>
                                        </p:attrNameLst>
                                      </p:cBhvr>
                                      <p:tavLst>
                                        <p:tav tm="0">
                                          <p:val>
                                            <p:strVal val="ppt_h"/>
                                          </p:val>
                                        </p:tav>
                                        <p:tav tm="100000">
                                          <p:val>
                                            <p:fltVal val="0"/>
                                          </p:val>
                                        </p:tav>
                                      </p:tavLst>
                                    </p:anim>
                                    <p:anim calcmode="lin" valueType="num">
                                      <p:cBhvr>
                                        <p:cTn id="23" dur="1000"/>
                                        <p:tgtEl>
                                          <p:spTgt spid="46"/>
                                        </p:tgtEl>
                                        <p:attrNameLst>
                                          <p:attrName>style.rotation</p:attrName>
                                        </p:attrNameLst>
                                      </p:cBhvr>
                                      <p:tavLst>
                                        <p:tav tm="0">
                                          <p:val>
                                            <p:fltVal val="0"/>
                                          </p:val>
                                        </p:tav>
                                        <p:tav tm="100000">
                                          <p:val>
                                            <p:fltVal val="360"/>
                                          </p:val>
                                        </p:tav>
                                      </p:tavLst>
                                    </p:anim>
                                    <p:animEffect transition="out" filter="fade">
                                      <p:cBhvr>
                                        <p:cTn id="24" dur="1000"/>
                                        <p:tgtEl>
                                          <p:spTgt spid="46"/>
                                        </p:tgtEl>
                                      </p:cBhvr>
                                    </p:animEffect>
                                    <p:set>
                                      <p:cBhvr>
                                        <p:cTn id="25" dur="1" fill="hold">
                                          <p:stCondLst>
                                            <p:cond delay="999"/>
                                          </p:stCondLst>
                                        </p:cTn>
                                        <p:tgtEl>
                                          <p:spTgt spid="46"/>
                                        </p:tgtEl>
                                        <p:attrNameLst>
                                          <p:attrName>style.visibility</p:attrName>
                                        </p:attrNameLst>
                                      </p:cBhvr>
                                      <p:to>
                                        <p:strVal val="hidden"/>
                                      </p:to>
                                    </p:set>
                                  </p:childTnLst>
                                </p:cTn>
                              </p:par>
                              <p:par>
                                <p:cTn id="26" presetID="49" presetClass="exit" presetSubtype="0" accel="100000" fill="hold" grpId="0" nodeType="withEffect">
                                  <p:stCondLst>
                                    <p:cond delay="0"/>
                                  </p:stCondLst>
                                  <p:childTnLst>
                                    <p:anim calcmode="lin" valueType="num">
                                      <p:cBhvr>
                                        <p:cTn id="27" dur="1000"/>
                                        <p:tgtEl>
                                          <p:spTgt spid="47"/>
                                        </p:tgtEl>
                                        <p:attrNameLst>
                                          <p:attrName>ppt_w</p:attrName>
                                        </p:attrNameLst>
                                      </p:cBhvr>
                                      <p:tavLst>
                                        <p:tav tm="0">
                                          <p:val>
                                            <p:strVal val="ppt_w"/>
                                          </p:val>
                                        </p:tav>
                                        <p:tav tm="100000">
                                          <p:val>
                                            <p:fltVal val="0"/>
                                          </p:val>
                                        </p:tav>
                                      </p:tavLst>
                                    </p:anim>
                                    <p:anim calcmode="lin" valueType="num">
                                      <p:cBhvr>
                                        <p:cTn id="28" dur="1000"/>
                                        <p:tgtEl>
                                          <p:spTgt spid="47"/>
                                        </p:tgtEl>
                                        <p:attrNameLst>
                                          <p:attrName>ppt_h</p:attrName>
                                        </p:attrNameLst>
                                      </p:cBhvr>
                                      <p:tavLst>
                                        <p:tav tm="0">
                                          <p:val>
                                            <p:strVal val="ppt_h"/>
                                          </p:val>
                                        </p:tav>
                                        <p:tav tm="100000">
                                          <p:val>
                                            <p:fltVal val="0"/>
                                          </p:val>
                                        </p:tav>
                                      </p:tavLst>
                                    </p:anim>
                                    <p:anim calcmode="lin" valueType="num">
                                      <p:cBhvr>
                                        <p:cTn id="29" dur="1000"/>
                                        <p:tgtEl>
                                          <p:spTgt spid="47"/>
                                        </p:tgtEl>
                                        <p:attrNameLst>
                                          <p:attrName>style.rotation</p:attrName>
                                        </p:attrNameLst>
                                      </p:cBhvr>
                                      <p:tavLst>
                                        <p:tav tm="0">
                                          <p:val>
                                            <p:fltVal val="0"/>
                                          </p:val>
                                        </p:tav>
                                        <p:tav tm="100000">
                                          <p:val>
                                            <p:fltVal val="360"/>
                                          </p:val>
                                        </p:tav>
                                      </p:tavLst>
                                    </p:anim>
                                    <p:animEffect transition="out" filter="fade">
                                      <p:cBhvr>
                                        <p:cTn id="30" dur="1000"/>
                                        <p:tgtEl>
                                          <p:spTgt spid="47"/>
                                        </p:tgtEl>
                                      </p:cBhvr>
                                    </p:animEffect>
                                    <p:set>
                                      <p:cBhvr>
                                        <p:cTn id="31" dur="1" fill="hold">
                                          <p:stCondLst>
                                            <p:cond delay="999"/>
                                          </p:stCondLst>
                                        </p:cTn>
                                        <p:tgtEl>
                                          <p:spTgt spid="47"/>
                                        </p:tgtEl>
                                        <p:attrNameLst>
                                          <p:attrName>style.visibility</p:attrName>
                                        </p:attrNameLst>
                                      </p:cBhvr>
                                      <p:to>
                                        <p:strVal val="hidden"/>
                                      </p:to>
                                    </p:set>
                                  </p:childTnLst>
                                </p:cTn>
                              </p:par>
                              <p:par>
                                <p:cTn id="32" presetID="49" presetClass="exit" presetSubtype="0" accel="100000" fill="hold" grpId="0" nodeType="withEffect">
                                  <p:stCondLst>
                                    <p:cond delay="0"/>
                                  </p:stCondLst>
                                  <p:childTnLst>
                                    <p:anim calcmode="lin" valueType="num">
                                      <p:cBhvr>
                                        <p:cTn id="33" dur="1000"/>
                                        <p:tgtEl>
                                          <p:spTgt spid="48"/>
                                        </p:tgtEl>
                                        <p:attrNameLst>
                                          <p:attrName>ppt_w</p:attrName>
                                        </p:attrNameLst>
                                      </p:cBhvr>
                                      <p:tavLst>
                                        <p:tav tm="0">
                                          <p:val>
                                            <p:strVal val="ppt_w"/>
                                          </p:val>
                                        </p:tav>
                                        <p:tav tm="100000">
                                          <p:val>
                                            <p:fltVal val="0"/>
                                          </p:val>
                                        </p:tav>
                                      </p:tavLst>
                                    </p:anim>
                                    <p:anim calcmode="lin" valueType="num">
                                      <p:cBhvr>
                                        <p:cTn id="34" dur="1000"/>
                                        <p:tgtEl>
                                          <p:spTgt spid="48"/>
                                        </p:tgtEl>
                                        <p:attrNameLst>
                                          <p:attrName>ppt_h</p:attrName>
                                        </p:attrNameLst>
                                      </p:cBhvr>
                                      <p:tavLst>
                                        <p:tav tm="0">
                                          <p:val>
                                            <p:strVal val="ppt_h"/>
                                          </p:val>
                                        </p:tav>
                                        <p:tav tm="100000">
                                          <p:val>
                                            <p:fltVal val="0"/>
                                          </p:val>
                                        </p:tav>
                                      </p:tavLst>
                                    </p:anim>
                                    <p:anim calcmode="lin" valueType="num">
                                      <p:cBhvr>
                                        <p:cTn id="35" dur="1000"/>
                                        <p:tgtEl>
                                          <p:spTgt spid="48"/>
                                        </p:tgtEl>
                                        <p:attrNameLst>
                                          <p:attrName>style.rotation</p:attrName>
                                        </p:attrNameLst>
                                      </p:cBhvr>
                                      <p:tavLst>
                                        <p:tav tm="0">
                                          <p:val>
                                            <p:fltVal val="0"/>
                                          </p:val>
                                        </p:tav>
                                        <p:tav tm="100000">
                                          <p:val>
                                            <p:fltVal val="360"/>
                                          </p:val>
                                        </p:tav>
                                      </p:tavLst>
                                    </p:anim>
                                    <p:animEffect transition="out" filter="fade">
                                      <p:cBhvr>
                                        <p:cTn id="36" dur="1000"/>
                                        <p:tgtEl>
                                          <p:spTgt spid="48"/>
                                        </p:tgtEl>
                                      </p:cBhvr>
                                    </p:animEffect>
                                    <p:set>
                                      <p:cBhvr>
                                        <p:cTn id="37" dur="1" fill="hold">
                                          <p:stCondLst>
                                            <p:cond delay="999"/>
                                          </p:stCondLst>
                                        </p:cTn>
                                        <p:tgtEl>
                                          <p:spTgt spid="48"/>
                                        </p:tgtEl>
                                        <p:attrNameLst>
                                          <p:attrName>style.visibility</p:attrName>
                                        </p:attrNameLst>
                                      </p:cBhvr>
                                      <p:to>
                                        <p:strVal val="hidden"/>
                                      </p:to>
                                    </p:set>
                                  </p:childTnLst>
                                </p:cTn>
                              </p:par>
                              <p:par>
                                <p:cTn id="38" presetID="42" presetClass="path" presetSubtype="0" accel="50000" decel="50000" fill="hold" grpId="1" nodeType="withEffect">
                                  <p:stCondLst>
                                    <p:cond delay="0"/>
                                  </p:stCondLst>
                                  <p:childTnLst>
                                    <p:animMotion origin="layout" path="M 2.5E-6 2.71676E-6 L 0.16406 0.24462 " pathEditMode="relative" rAng="0" ptsTypes="AA">
                                      <p:cBhvr>
                                        <p:cTn id="39" dur="1000" fill="hold"/>
                                        <p:tgtEl>
                                          <p:spTgt spid="44"/>
                                        </p:tgtEl>
                                        <p:attrNameLst>
                                          <p:attrName>ppt_x</p:attrName>
                                          <p:attrName>ppt_y</p:attrName>
                                        </p:attrNameLst>
                                      </p:cBhvr>
                                      <p:rCtr x="82" y="122"/>
                                    </p:animMotion>
                                  </p:childTnLst>
                                </p:cTn>
                              </p:par>
                              <p:par>
                                <p:cTn id="40" presetID="42" presetClass="path" presetSubtype="0" accel="50000" decel="50000" fill="hold" grpId="1" nodeType="withEffect">
                                  <p:stCondLst>
                                    <p:cond delay="0"/>
                                  </p:stCondLst>
                                  <p:childTnLst>
                                    <p:animMotion origin="layout" path="M -0.08889 0.02431 L 0.16319 -0.09977 " pathEditMode="relative" rAng="0" ptsTypes="AA">
                                      <p:cBhvr>
                                        <p:cTn id="41" dur="1000" fill="hold"/>
                                        <p:tgtEl>
                                          <p:spTgt spid="45"/>
                                        </p:tgtEl>
                                        <p:attrNameLst>
                                          <p:attrName>ppt_x</p:attrName>
                                          <p:attrName>ppt_y</p:attrName>
                                        </p:attrNameLst>
                                      </p:cBhvr>
                                      <p:rCtr x="126" y="-62"/>
                                    </p:animMotion>
                                  </p:childTnLst>
                                </p:cTn>
                              </p:par>
                              <p:par>
                                <p:cTn id="42" presetID="42" presetClass="path" presetSubtype="0" accel="50000" decel="50000" fill="hold" grpId="1" nodeType="withEffect">
                                  <p:stCondLst>
                                    <p:cond delay="0"/>
                                  </p:stCondLst>
                                  <p:childTnLst>
                                    <p:animMotion origin="layout" path="M -4.16667E-6 3.00578E-6 L -0.28593 0.25387 " pathEditMode="relative" rAng="0" ptsTypes="AA">
                                      <p:cBhvr>
                                        <p:cTn id="43" dur="1000" fill="hold"/>
                                        <p:tgtEl>
                                          <p:spTgt spid="46"/>
                                        </p:tgtEl>
                                        <p:attrNameLst>
                                          <p:attrName>ppt_x</p:attrName>
                                          <p:attrName>ppt_y</p:attrName>
                                        </p:attrNameLst>
                                      </p:cBhvr>
                                      <p:rCtr x="-143" y="127"/>
                                    </p:animMotion>
                                  </p:childTnLst>
                                </p:cTn>
                              </p:par>
                              <p:par>
                                <p:cTn id="44" presetID="42" presetClass="path" presetSubtype="0" accel="50000" decel="50000" fill="hold" grpId="1" nodeType="withEffect">
                                  <p:stCondLst>
                                    <p:cond delay="0"/>
                                  </p:stCondLst>
                                  <p:childTnLst>
                                    <p:animMotion origin="layout" path="M -8.33333E-7 1.7341E-6 L -0.2776 -0.15399 " pathEditMode="relative" rAng="0" ptsTypes="AA">
                                      <p:cBhvr>
                                        <p:cTn id="45" dur="1000" fill="hold"/>
                                        <p:tgtEl>
                                          <p:spTgt spid="47"/>
                                        </p:tgtEl>
                                        <p:attrNameLst>
                                          <p:attrName>ppt_x</p:attrName>
                                          <p:attrName>ppt_y</p:attrName>
                                        </p:attrNameLst>
                                      </p:cBhvr>
                                      <p:rCtr x="-139" y="-77"/>
                                    </p:animMotion>
                                  </p:childTnLst>
                                </p:cTn>
                              </p:par>
                              <p:par>
                                <p:cTn id="46" presetID="42" presetClass="path" presetSubtype="0" accel="50000" decel="50000" fill="hold" grpId="1" nodeType="withEffect">
                                  <p:stCondLst>
                                    <p:cond delay="0"/>
                                  </p:stCondLst>
                                  <p:childTnLst>
                                    <p:animMotion origin="layout" path="M 1.11022E-16 4.44444E-6 L -0.40625 -0.42408 " pathEditMode="relative" rAng="0" ptsTypes="AA">
                                      <p:cBhvr>
                                        <p:cTn id="47" dur="1000" fill="hold"/>
                                        <p:tgtEl>
                                          <p:spTgt spid="48"/>
                                        </p:tgtEl>
                                        <p:attrNameLst>
                                          <p:attrName>ppt_x</p:attrName>
                                          <p:attrName>ppt_y</p:attrName>
                                        </p:attrNameLst>
                                      </p:cBhvr>
                                      <p:rCtr x="-203" y="-212"/>
                                    </p:animMotion>
                                  </p:childTnLst>
                                </p:cTn>
                              </p:par>
                              <p:par>
                                <p:cTn id="48" presetID="49" presetClass="entr" presetSubtype="0" decel="100000" fill="hold" grpId="2" nodeType="withEffect">
                                  <p:stCondLst>
                                    <p:cond delay="500"/>
                                  </p:stCondLst>
                                  <p:childTnLst>
                                    <p:set>
                                      <p:cBhvr>
                                        <p:cTn id="49" dur="1" fill="hold">
                                          <p:stCondLst>
                                            <p:cond delay="0"/>
                                          </p:stCondLst>
                                        </p:cTn>
                                        <p:tgtEl>
                                          <p:spTgt spid="50"/>
                                        </p:tgtEl>
                                        <p:attrNameLst>
                                          <p:attrName>style.visibility</p:attrName>
                                        </p:attrNameLst>
                                      </p:cBhvr>
                                      <p:to>
                                        <p:strVal val="visible"/>
                                      </p:to>
                                    </p:set>
                                    <p:anim calcmode="lin" valueType="num">
                                      <p:cBhvr>
                                        <p:cTn id="50" dur="1000" fill="hold"/>
                                        <p:tgtEl>
                                          <p:spTgt spid="50"/>
                                        </p:tgtEl>
                                        <p:attrNameLst>
                                          <p:attrName>ppt_w</p:attrName>
                                        </p:attrNameLst>
                                      </p:cBhvr>
                                      <p:tavLst>
                                        <p:tav tm="0">
                                          <p:val>
                                            <p:fltVal val="0"/>
                                          </p:val>
                                        </p:tav>
                                        <p:tav tm="100000">
                                          <p:val>
                                            <p:strVal val="#ppt_w"/>
                                          </p:val>
                                        </p:tav>
                                      </p:tavLst>
                                    </p:anim>
                                    <p:anim calcmode="lin" valueType="num">
                                      <p:cBhvr>
                                        <p:cTn id="51" dur="1000" fill="hold"/>
                                        <p:tgtEl>
                                          <p:spTgt spid="50"/>
                                        </p:tgtEl>
                                        <p:attrNameLst>
                                          <p:attrName>ppt_h</p:attrName>
                                        </p:attrNameLst>
                                      </p:cBhvr>
                                      <p:tavLst>
                                        <p:tav tm="0">
                                          <p:val>
                                            <p:fltVal val="0"/>
                                          </p:val>
                                        </p:tav>
                                        <p:tav tm="100000">
                                          <p:val>
                                            <p:strVal val="#ppt_h"/>
                                          </p:val>
                                        </p:tav>
                                      </p:tavLst>
                                    </p:anim>
                                    <p:anim calcmode="lin" valueType="num">
                                      <p:cBhvr>
                                        <p:cTn id="52" dur="1000" fill="hold"/>
                                        <p:tgtEl>
                                          <p:spTgt spid="50"/>
                                        </p:tgtEl>
                                        <p:attrNameLst>
                                          <p:attrName>style.rotation</p:attrName>
                                        </p:attrNameLst>
                                      </p:cBhvr>
                                      <p:tavLst>
                                        <p:tav tm="0">
                                          <p:val>
                                            <p:fltVal val="360"/>
                                          </p:val>
                                        </p:tav>
                                        <p:tav tm="100000">
                                          <p:val>
                                            <p:fltVal val="0"/>
                                          </p:val>
                                        </p:tav>
                                      </p:tavLst>
                                    </p:anim>
                                    <p:animEffect transition="in" filter="fade">
                                      <p:cBhvr>
                                        <p:cTn id="53" dur="1000"/>
                                        <p:tgtEl>
                                          <p:spTgt spid="50"/>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exit" presetSubtype="0" accel="100000" fill="hold" grpId="0" nodeType="clickEffect">
                                  <p:stCondLst>
                                    <p:cond delay="0"/>
                                  </p:stCondLst>
                                  <p:childTnLst>
                                    <p:anim calcmode="lin" valueType="num">
                                      <p:cBhvr>
                                        <p:cTn id="57" dur="1000"/>
                                        <p:tgtEl>
                                          <p:spTgt spid="50"/>
                                        </p:tgtEl>
                                        <p:attrNameLst>
                                          <p:attrName>ppt_w</p:attrName>
                                        </p:attrNameLst>
                                      </p:cBhvr>
                                      <p:tavLst>
                                        <p:tav tm="0">
                                          <p:val>
                                            <p:strVal val="ppt_w"/>
                                          </p:val>
                                        </p:tav>
                                        <p:tav tm="100000">
                                          <p:val>
                                            <p:fltVal val="0"/>
                                          </p:val>
                                        </p:tav>
                                      </p:tavLst>
                                    </p:anim>
                                    <p:anim calcmode="lin" valueType="num">
                                      <p:cBhvr>
                                        <p:cTn id="58" dur="1000"/>
                                        <p:tgtEl>
                                          <p:spTgt spid="50"/>
                                        </p:tgtEl>
                                        <p:attrNameLst>
                                          <p:attrName>ppt_h</p:attrName>
                                        </p:attrNameLst>
                                      </p:cBhvr>
                                      <p:tavLst>
                                        <p:tav tm="0">
                                          <p:val>
                                            <p:strVal val="ppt_h"/>
                                          </p:val>
                                        </p:tav>
                                        <p:tav tm="100000">
                                          <p:val>
                                            <p:fltVal val="0"/>
                                          </p:val>
                                        </p:tav>
                                      </p:tavLst>
                                    </p:anim>
                                    <p:anim calcmode="lin" valueType="num">
                                      <p:cBhvr>
                                        <p:cTn id="59" dur="1000"/>
                                        <p:tgtEl>
                                          <p:spTgt spid="50"/>
                                        </p:tgtEl>
                                        <p:attrNameLst>
                                          <p:attrName>style.rotation</p:attrName>
                                        </p:attrNameLst>
                                      </p:cBhvr>
                                      <p:tavLst>
                                        <p:tav tm="0">
                                          <p:val>
                                            <p:fltVal val="0"/>
                                          </p:val>
                                        </p:tav>
                                        <p:tav tm="100000">
                                          <p:val>
                                            <p:fltVal val="360"/>
                                          </p:val>
                                        </p:tav>
                                      </p:tavLst>
                                    </p:anim>
                                    <p:animEffect transition="out" filter="fade">
                                      <p:cBhvr>
                                        <p:cTn id="60" dur="1000"/>
                                        <p:tgtEl>
                                          <p:spTgt spid="50"/>
                                        </p:tgtEl>
                                      </p:cBhvr>
                                    </p:animEffect>
                                    <p:set>
                                      <p:cBhvr>
                                        <p:cTn id="61" dur="1" fill="hold">
                                          <p:stCondLst>
                                            <p:cond delay="999"/>
                                          </p:stCondLst>
                                        </p:cTn>
                                        <p:tgtEl>
                                          <p:spTgt spid="50"/>
                                        </p:tgtEl>
                                        <p:attrNameLst>
                                          <p:attrName>style.visibility</p:attrName>
                                        </p:attrNameLst>
                                      </p:cBhvr>
                                      <p:to>
                                        <p:strVal val="hidden"/>
                                      </p:to>
                                    </p:set>
                                  </p:childTnLst>
                                </p:cTn>
                              </p:par>
                              <p:par>
                                <p:cTn id="62" presetID="42" presetClass="path" presetSubtype="0" accel="50000" decel="50000" fill="hold" grpId="1" nodeType="withEffect">
                                  <p:stCondLst>
                                    <p:cond delay="0"/>
                                  </p:stCondLst>
                                  <p:childTnLst>
                                    <p:animMotion origin="layout" path="M 3.33333E-6 -1.15607E-7 L 0.31458 0.09064 " pathEditMode="relative" rAng="0" ptsTypes="AA">
                                      <p:cBhvr>
                                        <p:cTn id="63" dur="1000" fill="hold"/>
                                        <p:tgtEl>
                                          <p:spTgt spid="50"/>
                                        </p:tgtEl>
                                        <p:attrNameLst>
                                          <p:attrName>ppt_x</p:attrName>
                                          <p:attrName>ppt_y</p:attrName>
                                        </p:attrNameLst>
                                      </p:cBhvr>
                                      <p:rCtr x="157" y="45"/>
                                    </p:animMotion>
                                  </p:childTnLst>
                                </p:cTn>
                              </p:par>
                              <p:par>
                                <p:cTn id="64" presetID="30" presetClass="entr" presetSubtype="0" fill="hold"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800" decel="100000"/>
                                        <p:tgtEl>
                                          <p:spTgt spid="30"/>
                                        </p:tgtEl>
                                      </p:cBhvr>
                                    </p:animEffect>
                                    <p:anim calcmode="lin" valueType="num">
                                      <p:cBhvr>
                                        <p:cTn id="67" dur="800" decel="100000" fill="hold"/>
                                        <p:tgtEl>
                                          <p:spTgt spid="30"/>
                                        </p:tgtEl>
                                        <p:attrNameLst>
                                          <p:attrName>style.rotation</p:attrName>
                                        </p:attrNameLst>
                                      </p:cBhvr>
                                      <p:tavLst>
                                        <p:tav tm="0">
                                          <p:val>
                                            <p:fltVal val="-90"/>
                                          </p:val>
                                        </p:tav>
                                        <p:tav tm="100000">
                                          <p:val>
                                            <p:fltVal val="0"/>
                                          </p:val>
                                        </p:tav>
                                      </p:tavLst>
                                    </p:anim>
                                    <p:anim calcmode="lin" valueType="num">
                                      <p:cBhvr>
                                        <p:cTn id="68" dur="800" decel="100000" fill="hold"/>
                                        <p:tgtEl>
                                          <p:spTgt spid="30"/>
                                        </p:tgtEl>
                                        <p:attrNameLst>
                                          <p:attrName>ppt_x</p:attrName>
                                        </p:attrNameLst>
                                      </p:cBhvr>
                                      <p:tavLst>
                                        <p:tav tm="0">
                                          <p:val>
                                            <p:strVal val="#ppt_x+0.4"/>
                                          </p:val>
                                        </p:tav>
                                        <p:tav tm="100000">
                                          <p:val>
                                            <p:strVal val="#ppt_x-0.05"/>
                                          </p:val>
                                        </p:tav>
                                      </p:tavLst>
                                    </p:anim>
                                    <p:anim calcmode="lin" valueType="num">
                                      <p:cBhvr>
                                        <p:cTn id="69" dur="800" decel="100000" fill="hold"/>
                                        <p:tgtEl>
                                          <p:spTgt spid="30"/>
                                        </p:tgtEl>
                                        <p:attrNameLst>
                                          <p:attrName>ppt_y</p:attrName>
                                        </p:attrNameLst>
                                      </p:cBhvr>
                                      <p:tavLst>
                                        <p:tav tm="0">
                                          <p:val>
                                            <p:strVal val="#ppt_y-0.4"/>
                                          </p:val>
                                        </p:tav>
                                        <p:tav tm="100000">
                                          <p:val>
                                            <p:strVal val="#ppt_y+0.1"/>
                                          </p:val>
                                        </p:tav>
                                      </p:tavLst>
                                    </p:anim>
                                    <p:anim calcmode="lin" valueType="num">
                                      <p:cBhvr>
                                        <p:cTn id="70"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71"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28">
                                            <p:bg/>
                                          </p:spTgt>
                                        </p:tgtEl>
                                        <p:attrNameLst>
                                          <p:attrName>style.visibility</p:attrName>
                                        </p:attrNameLst>
                                      </p:cBhvr>
                                      <p:to>
                                        <p:strVal val="visible"/>
                                      </p:to>
                                    </p:set>
                                    <p:animEffect transition="in" filter="fade">
                                      <p:cBhvr>
                                        <p:cTn id="75" dur="1000"/>
                                        <p:tgtEl>
                                          <p:spTgt spid="28">
                                            <p:bg/>
                                          </p:spTgt>
                                        </p:tgtEl>
                                      </p:cBhvr>
                                    </p:animEffect>
                                  </p:childTnLst>
                                </p:cTn>
                              </p:par>
                              <p:par>
                                <p:cTn id="76" presetID="22" presetClass="entr" presetSubtype="8" fill="hold" nodeType="withEffect">
                                  <p:stCondLst>
                                    <p:cond delay="0"/>
                                  </p:stCondLst>
                                  <p:childTnLst>
                                    <p:set>
                                      <p:cBhvr>
                                        <p:cTn id="77" dur="1" fill="hold">
                                          <p:stCondLst>
                                            <p:cond delay="0"/>
                                          </p:stCondLst>
                                        </p:cTn>
                                        <p:tgtEl>
                                          <p:spTgt spid="28">
                                            <p:txEl>
                                              <p:pRg st="0" end="0"/>
                                            </p:txEl>
                                          </p:spTgt>
                                        </p:tgtEl>
                                        <p:attrNameLst>
                                          <p:attrName>style.visibility</p:attrName>
                                        </p:attrNameLst>
                                      </p:cBhvr>
                                      <p:to>
                                        <p:strVal val="visible"/>
                                      </p:to>
                                    </p:set>
                                    <p:animEffect transition="in" filter="wipe(left)">
                                      <p:cBhvr>
                                        <p:cTn id="78" dur="1000"/>
                                        <p:tgtEl>
                                          <p:spTgt spid="28">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28">
                                            <p:txEl>
                                              <p:pRg st="1" end="1"/>
                                            </p:txEl>
                                          </p:spTgt>
                                        </p:tgtEl>
                                        <p:attrNameLst>
                                          <p:attrName>style.visibility</p:attrName>
                                        </p:attrNameLst>
                                      </p:cBhvr>
                                      <p:to>
                                        <p:strVal val="visible"/>
                                      </p:to>
                                    </p:set>
                                    <p:animEffect transition="in" filter="wipe(left)">
                                      <p:cBhvr>
                                        <p:cTn id="83" dur="1000"/>
                                        <p:tgtEl>
                                          <p:spTgt spid="28">
                                            <p:txEl>
                                              <p:pRg st="1" end="1"/>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8">
                                            <p:txEl>
                                              <p:pRg st="2" end="2"/>
                                            </p:txEl>
                                          </p:spTgt>
                                        </p:tgtEl>
                                        <p:attrNameLst>
                                          <p:attrName>style.visibility</p:attrName>
                                        </p:attrNameLst>
                                      </p:cBhvr>
                                      <p:to>
                                        <p:strVal val="visible"/>
                                      </p:to>
                                    </p:set>
                                    <p:animEffect transition="in" filter="fade">
                                      <p:cBhvr>
                                        <p:cTn id="88" dur="1000"/>
                                        <p:tgtEl>
                                          <p:spTgt spid="28">
                                            <p:txEl>
                                              <p:pRg st="2" end="2"/>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28">
                                            <p:txEl>
                                              <p:pRg st="3" end="3"/>
                                            </p:txEl>
                                          </p:spTgt>
                                        </p:tgtEl>
                                        <p:attrNameLst>
                                          <p:attrName>style.visibility</p:attrName>
                                        </p:attrNameLst>
                                      </p:cBhvr>
                                      <p:to>
                                        <p:strVal val="visible"/>
                                      </p:to>
                                    </p:set>
                                    <p:animEffect transition="in" filter="fade">
                                      <p:cBhvr>
                                        <p:cTn id="93" dur="1000"/>
                                        <p:tgtEl>
                                          <p:spTgt spid="28">
                                            <p:txEl>
                                              <p:pRg st="3" end="3"/>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28">
                                            <p:txEl>
                                              <p:pRg st="4" end="4"/>
                                            </p:txEl>
                                          </p:spTgt>
                                        </p:tgtEl>
                                        <p:attrNameLst>
                                          <p:attrName>style.visibility</p:attrName>
                                        </p:attrNameLst>
                                      </p:cBhvr>
                                      <p:to>
                                        <p:strVal val="visible"/>
                                      </p:to>
                                    </p:set>
                                    <p:animEffect transition="in" filter="fade">
                                      <p:cBhvr>
                                        <p:cTn id="98" dur="1000"/>
                                        <p:tgtEl>
                                          <p:spTgt spid="28">
                                            <p:txEl>
                                              <p:pRg st="4" end="4"/>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28">
                                            <p:txEl>
                                              <p:pRg st="5" end="5"/>
                                            </p:txEl>
                                          </p:spTgt>
                                        </p:tgtEl>
                                        <p:attrNameLst>
                                          <p:attrName>style.visibility</p:attrName>
                                        </p:attrNameLst>
                                      </p:cBhvr>
                                      <p:to>
                                        <p:strVal val="visible"/>
                                      </p:to>
                                    </p:set>
                                    <p:animEffect transition="in" filter="fade">
                                      <p:cBhvr>
                                        <p:cTn id="103" dur="1000"/>
                                        <p:tgtEl>
                                          <p:spTgt spid="28">
                                            <p:txEl>
                                              <p:pRg st="5" end="5"/>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28">
                                            <p:txEl>
                                              <p:pRg st="6" end="6"/>
                                            </p:txEl>
                                          </p:spTgt>
                                        </p:tgtEl>
                                        <p:attrNameLst>
                                          <p:attrName>style.visibility</p:attrName>
                                        </p:attrNameLst>
                                      </p:cBhvr>
                                      <p:to>
                                        <p:strVal val="visible"/>
                                      </p:to>
                                    </p:set>
                                    <p:animEffect transition="in" filter="fade">
                                      <p:cBhvr>
                                        <p:cTn id="108" dur="1000"/>
                                        <p:tgtEl>
                                          <p:spTgt spid="28">
                                            <p:txEl>
                                              <p:pRg st="6" end="6"/>
                                            </p:txEl>
                                          </p:spTgt>
                                        </p:tgtEl>
                                      </p:cBhvr>
                                    </p:animEffect>
                                  </p:childTnLst>
                                </p:cTn>
                              </p:par>
                              <p:par>
                                <p:cTn id="109" presetID="10" presetClass="entr" presetSubtype="0" fill="hold" nodeType="withEffect">
                                  <p:stCondLst>
                                    <p:cond delay="0"/>
                                  </p:stCondLst>
                                  <p:childTnLst>
                                    <p:set>
                                      <p:cBhvr>
                                        <p:cTn id="110" dur="1" fill="hold">
                                          <p:stCondLst>
                                            <p:cond delay="0"/>
                                          </p:stCondLst>
                                        </p:cTn>
                                        <p:tgtEl>
                                          <p:spTgt spid="28">
                                            <p:txEl>
                                              <p:pRg st="7" end="7"/>
                                            </p:txEl>
                                          </p:spTgt>
                                        </p:tgtEl>
                                        <p:attrNameLst>
                                          <p:attrName>style.visibility</p:attrName>
                                        </p:attrNameLst>
                                      </p:cBhvr>
                                      <p:to>
                                        <p:strVal val="visible"/>
                                      </p:to>
                                    </p:set>
                                    <p:animEffect transition="in" filter="fade">
                                      <p:cBhvr>
                                        <p:cTn id="111" dur="1000"/>
                                        <p:tgtEl>
                                          <p:spTgt spid="28">
                                            <p:txEl>
                                              <p:pRg st="7" end="7"/>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29">
                                            <p:bg/>
                                          </p:spTgt>
                                        </p:tgtEl>
                                        <p:attrNameLst>
                                          <p:attrName>style.visibility</p:attrName>
                                        </p:attrNameLst>
                                      </p:cBhvr>
                                      <p:to>
                                        <p:strVal val="visible"/>
                                      </p:to>
                                    </p:set>
                                    <p:animEffect transition="in" filter="fade">
                                      <p:cBhvr>
                                        <p:cTn id="116" dur="1000"/>
                                        <p:tgtEl>
                                          <p:spTgt spid="29">
                                            <p:bg/>
                                          </p:spTgt>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29">
                                            <p:txEl>
                                              <p:pRg st="0" end="0"/>
                                            </p:txEl>
                                          </p:spTgt>
                                        </p:tgtEl>
                                        <p:attrNameLst>
                                          <p:attrName>style.visibility</p:attrName>
                                        </p:attrNameLst>
                                      </p:cBhvr>
                                      <p:to>
                                        <p:strVal val="visible"/>
                                      </p:to>
                                    </p:set>
                                    <p:animEffect transition="in" filter="fade">
                                      <p:cBhvr>
                                        <p:cTn id="119" dur="1000"/>
                                        <p:tgtEl>
                                          <p:spTgt spid="29">
                                            <p:txEl>
                                              <p:pRg st="0" end="0"/>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29">
                                            <p:txEl>
                                              <p:pRg st="1" end="1"/>
                                            </p:txEl>
                                          </p:spTgt>
                                        </p:tgtEl>
                                        <p:attrNameLst>
                                          <p:attrName>style.visibility</p:attrName>
                                        </p:attrNameLst>
                                      </p:cBhvr>
                                      <p:to>
                                        <p:strVal val="visible"/>
                                      </p:to>
                                    </p:set>
                                    <p:animEffect transition="in" filter="wipe(left)">
                                      <p:cBhvr>
                                        <p:cTn id="124" dur="1000"/>
                                        <p:tgtEl>
                                          <p:spTgt spid="29">
                                            <p:txEl>
                                              <p:pRg st="1" end="1"/>
                                            </p:txEl>
                                          </p:spTgt>
                                        </p:tgtEl>
                                      </p:cBhvr>
                                    </p:animEffect>
                                  </p:childTnLst>
                                </p:cTn>
                              </p:par>
                            </p:childTnLst>
                          </p:cTn>
                        </p:par>
                        <p:par>
                          <p:cTn id="125" fill="hold">
                            <p:stCondLst>
                              <p:cond delay="1000"/>
                            </p:stCondLst>
                            <p:childTnLst>
                              <p:par>
                                <p:cTn id="126" presetID="22" presetClass="entr" presetSubtype="8" fill="hold" grpId="0" nodeType="afterEffect">
                                  <p:stCondLst>
                                    <p:cond delay="0"/>
                                  </p:stCondLst>
                                  <p:childTnLst>
                                    <p:set>
                                      <p:cBhvr>
                                        <p:cTn id="127" dur="1" fill="hold">
                                          <p:stCondLst>
                                            <p:cond delay="0"/>
                                          </p:stCondLst>
                                        </p:cTn>
                                        <p:tgtEl>
                                          <p:spTgt spid="29">
                                            <p:txEl>
                                              <p:pRg st="2" end="2"/>
                                            </p:txEl>
                                          </p:spTgt>
                                        </p:tgtEl>
                                        <p:attrNameLst>
                                          <p:attrName>style.visibility</p:attrName>
                                        </p:attrNameLst>
                                      </p:cBhvr>
                                      <p:to>
                                        <p:strVal val="visible"/>
                                      </p:to>
                                    </p:set>
                                    <p:animEffect transition="in" filter="wipe(left)">
                                      <p:cBhvr>
                                        <p:cTn id="128" dur="1000"/>
                                        <p:tgtEl>
                                          <p:spTgt spid="29">
                                            <p:txEl>
                                              <p:pRg st="2" end="2"/>
                                            </p:txEl>
                                          </p:spTgt>
                                        </p:tgtEl>
                                      </p:cBhvr>
                                    </p:animEffect>
                                  </p:childTnLst>
                                </p:cTn>
                              </p:par>
                            </p:childTnLst>
                          </p:cTn>
                        </p:par>
                        <p:par>
                          <p:cTn id="129" fill="hold">
                            <p:stCondLst>
                              <p:cond delay="2000"/>
                            </p:stCondLst>
                            <p:childTnLst>
                              <p:par>
                                <p:cTn id="130" presetID="22" presetClass="entr" presetSubtype="8" fill="hold" grpId="0" nodeType="afterEffect">
                                  <p:stCondLst>
                                    <p:cond delay="0"/>
                                  </p:stCondLst>
                                  <p:childTnLst>
                                    <p:set>
                                      <p:cBhvr>
                                        <p:cTn id="131" dur="1" fill="hold">
                                          <p:stCondLst>
                                            <p:cond delay="0"/>
                                          </p:stCondLst>
                                        </p:cTn>
                                        <p:tgtEl>
                                          <p:spTgt spid="29">
                                            <p:txEl>
                                              <p:pRg st="3" end="3"/>
                                            </p:txEl>
                                          </p:spTgt>
                                        </p:tgtEl>
                                        <p:attrNameLst>
                                          <p:attrName>style.visibility</p:attrName>
                                        </p:attrNameLst>
                                      </p:cBhvr>
                                      <p:to>
                                        <p:strVal val="visible"/>
                                      </p:to>
                                    </p:set>
                                    <p:animEffect transition="in" filter="wipe(left)">
                                      <p:cBhvr>
                                        <p:cTn id="132" dur="10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50" grpId="0"/>
      <p:bldP spid="50" grpId="1"/>
      <p:bldP spid="50" grpId="2"/>
      <p:bldP spid="28" grpId="0" build="allAtOnce" animBg="1"/>
      <p:bldP spid="29" grpId="0" build="allAtOnce" animBg="1"/>
    </p:bld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58816101"/>
          </a:xfrm>
          <a:prstGeom prst="rect">
            <a:avLst/>
          </a:prstGeom>
        </p:spPr>
        <p:txBody>
          <a:bodyPr wrap="square">
            <a:spAutoFit/>
          </a:bodyPr>
          <a:lstStyle/>
          <a:p>
            <a:r>
              <a:rPr lang="en-US" dirty="0" smtClean="0">
                <a:hlinkClick r:id="rId2"/>
              </a:rPr>
              <a:t>https://en.wikipedia.org/wiki/Native_American_gaming</a:t>
            </a:r>
            <a:endParaRPr lang="en-US" dirty="0" smtClean="0"/>
          </a:p>
          <a:p>
            <a:r>
              <a:rPr lang="en-US" dirty="0" smtClean="0"/>
              <a:t>	In the early 1970s, Russell and Helen Bryan, a married Chippewa couple living in a mobile home on Indian lands in northern Minnesota, received a property tax bill from the local county, Itasca </a:t>
            </a:r>
            <a:r>
              <a:rPr lang="en-US" dirty="0" err="1" smtClean="0"/>
              <a:t>County.The</a:t>
            </a:r>
            <a:r>
              <a:rPr lang="en-US" dirty="0" smtClean="0"/>
              <a:t> Bryans had never received a property tax bill from the county before. Unwilling to pay it, they took the tax notice to local legal aid attorneys at Leech Lake Legal Services, who brought suit to challenge the tax in the state courts. The Bryans lost their case in the state district court, and they lost again on appeal in a unanimous decision by the Minnesota Supreme Court. They then sought review in the United States Supreme Court. The Supreme Court granted review, and in a sweeping and unanimous decision authored by Justice Brennan, the Supreme Court held not only that states do not have authority to tax Natives on their reservations, but that they also lack the authority to </a:t>
            </a:r>
            <a:r>
              <a:rPr lang="en-US" i="1" dirty="0" smtClean="0"/>
              <a:t>regulate</a:t>
            </a:r>
            <a:r>
              <a:rPr lang="en-US" dirty="0" smtClean="0"/>
              <a:t> Native activities on their reservations.</a:t>
            </a:r>
            <a:r>
              <a:rPr lang="en-US" baseline="30000" dirty="0" smtClean="0"/>
              <a:t> </a:t>
            </a:r>
            <a:r>
              <a:rPr lang="en-US" dirty="0" smtClean="0"/>
              <a:t>As Gaming Law Professor Kevin K. Washburn has explained, the stage was now set for Native gaming. Within a few years,</a:t>
            </a:r>
            <a:r>
              <a:rPr lang="en-US" baseline="30000" dirty="0" smtClean="0"/>
              <a:t> </a:t>
            </a:r>
            <a:r>
              <a:rPr lang="en-US" dirty="0" smtClean="0"/>
              <a:t>enterprising Natives and tribes began to operate Indian bingo operations in numerous different locations around the United States.</a:t>
            </a:r>
          </a:p>
          <a:p>
            <a:r>
              <a:rPr lang="en-US" dirty="0" smtClean="0"/>
              <a:t>	Under the leadership of Howard Tommie, the Seminole Tribe of Florida built a large high-stakes bingo building on their reservation near Fort Lauderdale, Florida. The tribe planned for the bingo hall to be open six days a week, contrary to Florida state law which only allows two days a week for bingo halls to be open, as well as going over the maximum limit of $100 jackpots. The law was enacted from the charity bingo limits set by Catholic Churches. The sheriff of Broward County, where the Native reservation lies, made arrests the minute the bingo hall opened, and the tribe sued the county (</a:t>
            </a:r>
            <a:r>
              <a:rPr lang="en-US" i="1" dirty="0" smtClean="0"/>
              <a:t>Seminole Tribe v. Butterworth</a:t>
            </a:r>
            <a:r>
              <a:rPr lang="en-US" dirty="0" smtClean="0"/>
              <a:t>), stating that Native tribes have sovereignty rights that are protected by the federal government from interference by state government. A District court ruled in favor of the Natives, citing Chief Justice John Marshall </a:t>
            </a:r>
          </a:p>
          <a:p>
            <a:r>
              <a:rPr lang="en-US" dirty="0" smtClean="0"/>
              <a:t>in </a:t>
            </a:r>
            <a:r>
              <a:rPr lang="en-US" i="1" dirty="0" smtClean="0"/>
              <a:t>Worcester v. Georgia</a:t>
            </a:r>
            <a:r>
              <a:rPr lang="en-US" dirty="0" smtClean="0"/>
              <a:t>. Here began the legal war of Native gaming with a win for the Seminoles.</a:t>
            </a:r>
          </a:p>
          <a:p>
            <a:r>
              <a:rPr lang="en-US" dirty="0" smtClean="0"/>
              <a:t>	Controversy arose when Natives began putting private casinos, bingo rooms, and lotteries on reservation lands and began setting gaming prizes which were above the maximum legal limit of the state. The Natives argued for sovereignty over their reservations to make them immune from state laws such as Public Law 280, which granted states to have criminal jurisdiction over Native reservations. States were afraid that Natives would have a significant competitive advantage over other gambling establishments in the state which were regulated, which would thus generate a vast amount of income for tribes.</a:t>
            </a:r>
          </a:p>
          <a:p>
            <a:r>
              <a:rPr lang="en-US" dirty="0" smtClean="0"/>
              <a:t>	In the late 1970s and continuing into the next decade, the delicate question concerning the legality of tribal gaming and immunity from state law hovered over the Supreme Court.</a:t>
            </a:r>
            <a:r>
              <a:rPr lang="en-US" baseline="30000" dirty="0" smtClean="0"/>
              <a:t> </a:t>
            </a:r>
            <a:r>
              <a:rPr lang="en-US" dirty="0" smtClean="0"/>
              <a:t>The Court addressed the potential gambling had for organized crime through the Organized Crime Control Act of 1970. A report by the Department of Justice presented to the Senate Select Committee on Indian Affairs on March 18, 1992 concluded that through several years of FBI investigation, organized crime had failed to infiltrate Native gaming and that there was no link between criminal activity in Native gaming and organized crime</a:t>
            </a:r>
            <a:r>
              <a:rPr lang="en-US" baseline="30000" dirty="0" smtClean="0">
                <a:hlinkClick r:id="rId2"/>
              </a:rPr>
              <a:t>[7]</a:t>
            </a:r>
            <a:endParaRPr lang="en-US" dirty="0" smtClean="0"/>
          </a:p>
          <a:p>
            <a:r>
              <a:rPr lang="en-US" b="1" dirty="0" smtClean="0"/>
              <a:t>Cabazon Band, 1980</a:t>
            </a:r>
          </a:p>
          <a:p>
            <a:r>
              <a:rPr lang="en-US" dirty="0" smtClean="0"/>
              <a:t>	In the early 1960s, the Cabazon Band of Mission Indians, near Indio, California, were extremely poor and did not have much land because of neglected treaties in the 1850s by state senators. As Stuart Banner states, the Cabazon Band and the neighboring Morongo Reservation had "some HUD buildings and a few trailers, but that was about it.</a:t>
            </a:r>
            <a:r>
              <a:rPr lang="en-US" baseline="30000" dirty="0" smtClean="0">
                <a:hlinkClick r:id="rId2"/>
              </a:rPr>
              <a:t>[9]</a:t>
            </a:r>
            <a:r>
              <a:rPr lang="en-US" dirty="0" smtClean="0"/>
              <a:t> There was nothing really there. The people simply didn't have a lot." The Cabazon Band turned to casino operations, opening bingo and poker halls in 1980. Shortly thereafter, the Indio police and the Riverside County Sheriff shut down the gambling halls and arrested numerous Natives while seizing any cash and merchandise held in the tribe's possession. The Cabazon Band sued in federal court (</a:t>
            </a:r>
            <a:r>
              <a:rPr lang="en-US" i="1" dirty="0" smtClean="0"/>
              <a:t>California v. Cabazon Band</a:t>
            </a:r>
            <a:r>
              <a:rPr lang="en-US" dirty="0" smtClean="0"/>
              <a:t>) and won, as did the Seminole Tribe in Florida.</a:t>
            </a:r>
            <a:r>
              <a:rPr lang="en-US" baseline="30000" dirty="0" smtClean="0">
                <a:hlinkClick r:id="rId2"/>
              </a:rPr>
              <a:t>[9]</a:t>
            </a:r>
            <a:r>
              <a:rPr lang="en-US" dirty="0" smtClean="0"/>
              <a:t> Although the tribe won in the lower courts, the Supreme Court reviewed the case in 1986 to reach a decision over whether Native reservations are controlled by state law. The Court again ruled that Native gaming was to be regulated exclusively by Congress and the federal government, not state government; with tribal sovereignty upheld, the benefits of gaming became available to many tribes.</a:t>
            </a:r>
          </a:p>
          <a:p>
            <a:r>
              <a:rPr lang="en-US" b="1" dirty="0" smtClean="0"/>
              <a:t>Indian Gaming Regulatory Act</a:t>
            </a:r>
          </a:p>
          <a:p>
            <a:r>
              <a:rPr lang="en-US" dirty="0" smtClean="0"/>
              <a:t>	In 1988 Congress passed the Indian Gaming Regulatory Act (IGRA) (signed by President Ronald Reagan) which kept tribal sovereignty to create casino-like halls, but the states and Natives must be in Tribal-State compacts and the federal government has the power to regulate the gaming.</a:t>
            </a:r>
            <a:r>
              <a:rPr lang="en-US" baseline="30000" dirty="0" smtClean="0"/>
              <a:t> </a:t>
            </a:r>
            <a:r>
              <a:rPr lang="en-US" dirty="0" smtClean="0"/>
              <a:t>These compacts have been used by state officials to confiscate Native casino revenue which serves as a "special" tax on Native reservations. Essentially, the tribes still have "exclusive right" to all classes of gaming except when states do not accept that class or it clashes with federal law.</a:t>
            </a:r>
          </a:p>
          <a:p>
            <a:r>
              <a:rPr lang="en-US" dirty="0" smtClean="0"/>
              <a:t>	Class III Native gaming became a large issue for the states and federal government, because of these court cases, as Congress debated over a bill for Native gaming called the Indian Gaming Regulatory Act. Currently all attempts to challenge the Indian Gaming Regulatory Act on constitutional grounds have failed.</a:t>
            </a:r>
          </a:p>
          <a:p>
            <a:r>
              <a:rPr lang="en-US" dirty="0" smtClean="0"/>
              <a:t>	After President Reagan signed the IGRA, Native gaming revenue skyrocketed from $100 million in 1988 to $16.7 billion in 2006.</a:t>
            </a:r>
            <a:r>
              <a:rPr lang="en-US" baseline="30000" dirty="0" smtClean="0"/>
              <a:t> </a:t>
            </a:r>
            <a:r>
              <a:rPr lang="en-US" dirty="0" smtClean="0"/>
              <a:t> Following the IGRA, the National Indian Gaming Commission was created as a federal agency in 1988 to regulate high-stakes Native gaming.</a:t>
            </a:r>
          </a:p>
          <a:p>
            <a:r>
              <a:rPr lang="en-US" dirty="0" smtClean="0"/>
              <a:t>The Commission consists of three members: a chairman who is appointed by the US President with consent of the Senate, and two associate members appointed by the Secretary of the Interior.</a:t>
            </a:r>
            <a:r>
              <a:rPr lang="en-US" baseline="30000" dirty="0" smtClean="0"/>
              <a:t> </a:t>
            </a:r>
            <a:r>
              <a:rPr lang="en-US" dirty="0" smtClean="0"/>
              <a:t> Each member serves a three-year term and must pass a detailed background check by the US Attorney General.</a:t>
            </a:r>
          </a:p>
          <a:p>
            <a:r>
              <a:rPr lang="en-US" dirty="0" smtClean="0"/>
              <a:t>	The NIGC withholds certain powers over Class II and Class III gaming. These include budget approval, civil fines, fees, subpoenas, and permanent orders. The NIGC monitors Class II gaming on Native lands on a continuing basis through inspection, investigation, access to records, and contracts.</a:t>
            </a:r>
            <a:r>
              <a:rPr lang="en-US" baseline="30000" dirty="0" smtClean="0"/>
              <a:t> </a:t>
            </a:r>
            <a:r>
              <a:rPr lang="en-US" dirty="0" smtClean="0"/>
              <a:t>As for Class III gaming, all contracts must be approved by the chairman of the NIGC. 200 of the 562 federally recognized tribes created Class III gaming of large casinos and high jackpots.</a:t>
            </a:r>
          </a:p>
          <a:p>
            <a:r>
              <a:rPr lang="en-US" dirty="0" smtClean="0"/>
              <a:t>	This rise of gaming not only brought great revenue, but also corruption. In January 2006, a court case involving lobbyists convicted of felonies such as conspiracy, fraud, and tax evasion. This was known as the Jack Abramoff Indian lobbying scandal. These lobbyists, Jack Abramoff, Ralph Reed, Jr., Grover </a:t>
            </a:r>
            <a:r>
              <a:rPr lang="en-US" dirty="0" err="1" smtClean="0"/>
              <a:t>Norquist</a:t>
            </a:r>
            <a:r>
              <a:rPr lang="en-US" dirty="0" smtClean="0"/>
              <a:t>, and Michael Scanlon, bribed members of Congress when lobbying for Native casinos, then overcharged their Native clients; this generated around $90 million in fees from the Natives.</a:t>
            </a:r>
          </a:p>
          <a:p>
            <a:r>
              <a:rPr lang="en-US" b="1" dirty="0" smtClean="0"/>
              <a:t>2006 legislation</a:t>
            </a:r>
          </a:p>
          <a:p>
            <a:r>
              <a:rPr lang="en-US" dirty="0" smtClean="0"/>
              <a:t>	In 2006, Congress introduced legislation to protect their own casino interests from those tribes that are outside reservations.</a:t>
            </a:r>
            <a:r>
              <a:rPr lang="en-US" baseline="30000" dirty="0" smtClean="0"/>
              <a:t> </a:t>
            </a:r>
            <a:r>
              <a:rPr lang="en-US" dirty="0" smtClean="0"/>
              <a:t> Further, the Bureau of Indian Affairs (BIA) has faced increasing pressure to tighten regulatory policy and oversight of casino approvals. In particular, the BIA has been instructed by Congress to implement new procedures after two decades of IGRA's existence. These procedures would allow local communities to have more influence in the </a:t>
            </a:r>
            <a:r>
              <a:rPr lang="en-US" dirty="0" err="1" smtClean="0"/>
              <a:t>siting</a:t>
            </a:r>
            <a:r>
              <a:rPr lang="en-US" dirty="0" smtClean="0"/>
              <a:t> of casinos in their community, and would make the process of casino approval more transparent. To many tribes, however, the proposed regulations will further encroach on tribal sovereignty.</a:t>
            </a:r>
          </a:p>
          <a:p>
            <a:r>
              <a:rPr lang="en-US" b="1" dirty="0" smtClean="0"/>
              <a:t>Industry</a:t>
            </a:r>
          </a:p>
          <a:p>
            <a:r>
              <a:rPr lang="en-US" dirty="0" smtClean="0"/>
              <a:t>	Statistics provided by the National Indian Gaming Commission (NIGC), indicate that there are 460 Native gaming establishments in the US.</a:t>
            </a:r>
            <a:r>
              <a:rPr lang="en-US" baseline="30000" dirty="0" smtClean="0"/>
              <a:t> </a:t>
            </a:r>
            <a:r>
              <a:rPr lang="en-US" dirty="0" smtClean="0"/>
              <a:t>These casinos are operated by 240 federally recognized tribes and offer Class I, Class II and Class III gaming. Gaming is divided into 3 classes. Class I and Class II are traditional Native gaming such as bingo halls, poker halls, and lotteries, and requires no license. Class III gambling has high jackpots and high-stake games such as casinos, jai alai, and racetracks, and states feared that organized crime would infiltrate the Class III gaming on their reservations. The revenue generated in these establishments was close to $27.1 billion in 2011 up from $12.8 billion in 2001. The regions with largest revenues in 2011 were Sacramento ($6.9 billion) and Washington D. C. ($6.7 billion).</a:t>
            </a:r>
            <a:r>
              <a:rPr lang="en-US" baseline="30000" dirty="0" smtClean="0"/>
              <a:t> </a:t>
            </a:r>
            <a:r>
              <a:rPr lang="en-US" dirty="0" smtClean="0"/>
              <a:t> The Native American gaming industry has been described as "recession-resistant", although tribes in many states (including Arizona, California, Connecticut and New Mexico) saw revenues fall at a similar rate to commercial casinos during the Great Recession of 2007-2009.</a:t>
            </a:r>
          </a:p>
          <a:p>
            <a:r>
              <a:rPr lang="en-US" dirty="0" smtClean="0"/>
              <a:t>	Tribal casinos in the eastern US generated roughly $3.8 billion in FY02. Those in the Central US recorded gross revenues of approximately $5.9 billion, while those in the Western US generated nearly $4.8 billion. Most of the revenues generated in the Native gaming are from casinos located in or near large metropolitan areas. Currently, 12% of Native gaming establishments generate 65% of Native gaming revenues. Native gaming operations located in the populous areas of the West Coast (primarily California) represent the fastest growing sector of the Native gaming industry. As suggested by the above figures, the vast majority of tribal casinos are much less financially successful, particularly those in the Midwest and Great Plains. Many tribes see this limited financial success as being tempered by decreases in reservation unemployment and poverty rates, although socioeconomic deficits remain.</a:t>
            </a:r>
          </a:p>
          <a:p>
            <a:r>
              <a:rPr lang="en-US" dirty="0" smtClean="0"/>
              <a:t>	As of 2008 there are 562 federally recognized tribes in the United States, many of which have chosen not to game.</a:t>
            </a:r>
          </a:p>
          <a:p>
            <a:r>
              <a:rPr lang="en-US" b="1" dirty="0" smtClean="0"/>
              <a:t>Oklahoma gaming</a:t>
            </a:r>
          </a:p>
          <a:p>
            <a:r>
              <a:rPr lang="en-US" dirty="0" smtClean="0"/>
              <a:t>	Native gaming revenues in Oklahoma rose to $3.23 billion in 2010, representing 44 percent of all U.S. casinos. Oklahoma surpassed Connecticut as second in the United States for gaming revenue, according to Alan Meister, an economist with Nathan Associates Inc.</a:t>
            </a:r>
            <a:r>
              <a:rPr lang="en-US" baseline="30000" dirty="0" smtClean="0"/>
              <a:t> </a:t>
            </a:r>
            <a:r>
              <a:rPr lang="en-US" dirty="0" smtClean="0"/>
              <a:t> Oklahoma has 113 tribal casinos, more than any other state in the U.S.</a:t>
            </a:r>
            <a:r>
              <a:rPr lang="en-US" baseline="30000" dirty="0" smtClean="0"/>
              <a:t> </a:t>
            </a:r>
            <a:r>
              <a:rPr lang="en-US" dirty="0" smtClean="0"/>
              <a:t>A 2015 report on U.S. Gaming says that Oklahoma has the most gaming machines.</a:t>
            </a:r>
            <a:r>
              <a:rPr lang="en-US" baseline="30000" dirty="0" smtClean="0"/>
              <a:t> </a:t>
            </a:r>
            <a:r>
              <a:rPr lang="en-US" dirty="0" smtClean="0"/>
              <a:t> </a:t>
            </a:r>
            <a:r>
              <a:rPr lang="en-US" dirty="0" err="1" smtClean="0"/>
              <a:t>WinStar</a:t>
            </a:r>
            <a:r>
              <a:rPr lang="en-US" dirty="0" smtClean="0"/>
              <a:t> World Casino in </a:t>
            </a:r>
            <a:r>
              <a:rPr lang="en-US" dirty="0" err="1" smtClean="0"/>
              <a:t>Thackerville</a:t>
            </a:r>
            <a:r>
              <a:rPr lang="en-US" dirty="0" smtClean="0"/>
              <a:t>, Oklahoma, is the third largest casino in North America with more than 500,000 square feet of gaming floor.</a:t>
            </a:r>
            <a:r>
              <a:rPr lang="en-US" baseline="30000" dirty="0" smtClean="0"/>
              <a:t> 	</a:t>
            </a:r>
          </a:p>
          <a:p>
            <a:r>
              <a:rPr lang="en-US" baseline="30000" dirty="0" smtClean="0"/>
              <a:t>	</a:t>
            </a:r>
            <a:r>
              <a:rPr lang="en-US" dirty="0" smtClean="0"/>
              <a:t>The Indian Gaming Regulatory Act of 1988 mandates that net revenues of such gaming be directed to tribes for government, economic development and general welfare use; to charitable organizations and to help fund local governments. Approved by voters in 2004, Oklahoma’s State-Tribal Gaming Act created a tribal gaming compact allowing federally recognized American Indian tribes to operate, electronic bonanza-style bingo games, electronic amusement games, electronic instant bingo games and non house-banked card games. The current compact expires Jan. 1, 2020.</a:t>
            </a:r>
            <a:r>
              <a:rPr lang="en-US" baseline="30000" dirty="0" smtClean="0"/>
              <a:t> </a:t>
            </a:r>
            <a:r>
              <a:rPr lang="en-US" dirty="0" smtClean="0"/>
              <a:t> The Oklahoma Indian Welfare Act allowed any recognized tribe in Oklahoma to be federally incorporated, have the right to self-determination and make their own bylaws.</a:t>
            </a:r>
          </a:p>
          <a:p>
            <a:r>
              <a:rPr lang="en-US" b="1" dirty="0" smtClean="0"/>
              <a:t>Impact on Native American economics</a:t>
            </a:r>
          </a:p>
          <a:p>
            <a:r>
              <a:rPr lang="en-US" dirty="0" smtClean="0"/>
              <a:t>	Native American gaming has, in some instances, changed the face of tribal economies, but it has also proven to be very ineffective in other situations. Although tribal victories over the governmental and cultural oppression in the 1950s yielded a dynamic transformation, economic success fell short in comparison.</a:t>
            </a:r>
            <a:r>
              <a:rPr lang="en-US" baseline="30000" dirty="0" smtClean="0"/>
              <a:t> </a:t>
            </a:r>
            <a:r>
              <a:rPr lang="en-US" dirty="0" smtClean="0"/>
              <a:t> Unemployment was down and personal income had increased, but only a handful of tribes had made economic changes. Their strides were spotty and fluctuated greatly from each Native reservation. This was happening because, for most tribes, their lands were not economically productive, infrastructure was poor, and they were far away from prospering markets of large populations. In order to address the issue of poverty, Native tribes were required to fuel some type of economic development. Natives sold some of their tribal land to prospecting non-Natives in order to stimulate economic growth, but tribal gaming has proved to be </a:t>
            </a:r>
            <a:r>
              <a:rPr lang="en-US" b="1" dirty="0" smtClean="0"/>
              <a:t>the single largest amount of income in the Native community</a:t>
            </a:r>
            <a:r>
              <a:rPr lang="en-US" dirty="0" smtClean="0"/>
              <a:t>. However, the United States government intervened in tribal affairs throughout the rise of Native gaming.</a:t>
            </a:r>
          </a:p>
          <a:p>
            <a:r>
              <a:rPr lang="en-US" dirty="0" smtClean="0"/>
              <a:t>	Many tribal governments have seen substantial improvements in their ability to provide public services to their members, such as building schools, improving infrastructure, and shoring up the loss of native traditions. Tribal gaming operations have not been without controversy, however. A small number of tribes have been able to distribute large per-capita payments, generating considerable public attention. Additionally, the national expansion of Native Gaming has led to a practice critics call </a:t>
            </a:r>
            <a:r>
              <a:rPr lang="en-US" i="1" dirty="0" smtClean="0"/>
              <a:t>reservation shopping</a:t>
            </a:r>
            <a:r>
              <a:rPr lang="en-US" dirty="0" smtClean="0"/>
              <a:t>.</a:t>
            </a:r>
            <a:r>
              <a:rPr lang="en-US" baseline="30000" dirty="0" smtClean="0"/>
              <a:t> </a:t>
            </a:r>
            <a:r>
              <a:rPr lang="en-US" dirty="0" smtClean="0"/>
              <a:t> This term describes tribes that, with the backing of casino investors, attempt to locate a casino off their reservation, usually near a large urban center. However, although authorized by the Indian Gaming Regulatory Act, only three "off-reservation" casinos have been built to date.</a:t>
            </a:r>
          </a:p>
          <a:p>
            <a:r>
              <a:rPr lang="en-US" b="1" dirty="0" smtClean="0"/>
              <a:t>Indian Gaming Working Group</a:t>
            </a:r>
          </a:p>
          <a:p>
            <a:r>
              <a:rPr lang="en-US" dirty="0" smtClean="0"/>
              <a:t>	In June 2004, in an effort to identify and direct resources to Native gaming matters, the FBI and NIGC created the Indian Gaming Working Group (IGWG). The IGWG's purpose is to identify resources to address the most pressing criminal violations in the area of Native gaming. This group consists of representatives from a variety of FBI subprograms (i.e. Economic Crimes Unit, Money Laundering Unit, LCN/Organized Crime Unit, Asian Organized Crime Unit, Public Corruption/Government Fraud Unit, Cryptographic Racketeering Analysis Unit, and Indian Country Special Jurisdiction Unit) and other federal agencies, which include Department of Interior Office of Inspector General (DOI-OIG), NIGC, Internal Revenue Service Tribal Government Section (IRS-TGS), Department of Treasure Financial Crimes Enforcement Network (FINCEN), Department of Justice (DOJ), and Bureau of Indian Affairs Office of Law Enforcement Services (BIA-OLES). The IGWG meets monthly to review Native gaming cases deemed to have a significant impact on the Native gaming industry. As a result of these meetings, several investigations have been initiated and the IGWG, through its member agencies, has provided financial resources, travel funds, liaison assistance, personnel resources, coordination assistance and consultation.</a:t>
            </a:r>
          </a:p>
          <a:p>
            <a:r>
              <a:rPr lang="en-US" dirty="0" smtClean="0"/>
              <a:t>	The IGWG works in the following manner:</a:t>
            </a:r>
          </a:p>
          <a:p>
            <a:r>
              <a:rPr lang="en-US" dirty="0" smtClean="0"/>
              <a:t>If suspected criminal activities are taking place in the Native gaming industry and the interested office/agency does not have adequate resources to investigate this matter, the office/agency contacts the Indian Country Special Jurisdiction Unit, FBIHQ. This contact may come from the FBI or an outside source or agency.</a:t>
            </a:r>
          </a:p>
          <a:p>
            <a:r>
              <a:rPr lang="en-US" dirty="0" smtClean="0"/>
              <a:t>	A small group of IGWG members will convene to determine if the alleged criminal violation is a matter of "national importance" in its effect(s) on the Native gaming industry. If so, the IGWG will invite representatives from the affected FBI division, other federal agencies (if appropriate), the affected United States Attorney's office, and IGWG member agencies to meet and further review the case.</a:t>
            </a:r>
          </a:p>
          <a:p>
            <a:r>
              <a:rPr lang="en-US" dirty="0" smtClean="0"/>
              <a:t>	During this review, the agency eliciting the support of the IGWG will make a case presentation. Following a full review, the IGWG will assist the requesting office/agency to identify and obtain resources to assist in the investigation.</a:t>
            </a:r>
          </a:p>
          <a:p>
            <a:r>
              <a:rPr lang="en-US" dirty="0" smtClean="0"/>
              <a:t>	Throughout the investigation, the IGWG will assist by providing "experts" to assist in the investigation; allocating special funding (i.e. facilitating TDY travel, Title III support, special forensic examination, etc.); conducting liaison with other federal agencies; facilitating the establishment of Native gaming task forces, and/or providing consultation.</a:t>
            </a:r>
          </a:p>
          <a:p>
            <a:r>
              <a:rPr lang="en-US" dirty="0" smtClean="0"/>
              <a:t>	In order to properly detect the presence of illegal activity in the Native gaming industry law enforcement offices with jurisdiction in Native gaming violations should:</a:t>
            </a:r>
          </a:p>
          <a:p>
            <a:r>
              <a:rPr lang="en-US" dirty="0" smtClean="0"/>
              <a:t>- Identify the Native gaming establishments in their territory.</a:t>
            </a:r>
          </a:p>
          <a:p>
            <a:r>
              <a:rPr lang="en-US" dirty="0" smtClean="0"/>
              <a:t>- Establish appropriate liaison with Tribal Gaming Commission (TGC) members, State Gaming Commission Representatives, State Gaming Regulatory Agency Representatives, and Casino Security Personnel.</a:t>
            </a:r>
          </a:p>
          <a:p>
            <a:r>
              <a:rPr lang="en-US" dirty="0" smtClean="0"/>
              <a:t>- Establish liaison with representatives from the NIGC and regional Native gaming intelligence committees. Both will provide valuable information on scams, allegations of criminal wrongdoing, and other patterns of illegal activity.</a:t>
            </a:r>
          </a:p>
          <a:p>
            <a:r>
              <a:rPr lang="en-US" dirty="0" smtClean="0"/>
              <a:t>- Make proactive attempts during crime surveys to identify criminal activity in Native gaming establishments.</a:t>
            </a:r>
          </a:p>
          <a:p>
            <a:r>
              <a:rPr lang="en-US" dirty="0" smtClean="0"/>
              <a:t>- Send investigators and financial analysts to training which provides them with the knowledge and skills they need to effectively investigate criminal activity in Native gaming establishments.</a:t>
            </a:r>
          </a:p>
          <a:p>
            <a:endParaRPr lang="en-US"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File:United States 1854-1858.png"/>
          <p:cNvPicPr>
            <a:picLocks noChangeAspect="1" noChangeArrowheads="1"/>
          </p:cNvPicPr>
          <p:nvPr/>
        </p:nvPicPr>
        <p:blipFill>
          <a:blip r:embed="rId3" cstate="print"/>
          <a:srcRect/>
          <a:stretch>
            <a:fillRect/>
          </a:stretch>
        </p:blipFill>
        <p:spPr bwMode="auto">
          <a:xfrm>
            <a:off x="0" y="662940"/>
            <a:ext cx="9144000" cy="6195060"/>
          </a:xfrm>
          <a:prstGeom prst="rect">
            <a:avLst/>
          </a:prstGeom>
          <a:noFill/>
        </p:spPr>
      </p:pic>
      <p:grpSp>
        <p:nvGrpSpPr>
          <p:cNvPr id="2" name="Group 15"/>
          <p:cNvGrpSpPr/>
          <p:nvPr/>
        </p:nvGrpSpPr>
        <p:grpSpPr>
          <a:xfrm>
            <a:off x="0" y="762000"/>
            <a:ext cx="9756370" cy="6181897"/>
            <a:chOff x="0" y="803565"/>
            <a:chExt cx="9756370" cy="6181897"/>
          </a:xfrm>
        </p:grpSpPr>
        <p:grpSp>
          <p:nvGrpSpPr>
            <p:cNvPr id="3" name="Group 34"/>
            <p:cNvGrpSpPr/>
            <p:nvPr/>
          </p:nvGrpSpPr>
          <p:grpSpPr>
            <a:xfrm>
              <a:off x="0" y="803565"/>
              <a:ext cx="9756370" cy="6181897"/>
              <a:chOff x="0" y="803565"/>
              <a:chExt cx="9756370" cy="6181897"/>
            </a:xfrm>
          </p:grpSpPr>
          <p:grpSp>
            <p:nvGrpSpPr>
              <p:cNvPr id="6" name="Group 33"/>
              <p:cNvGrpSpPr/>
              <p:nvPr/>
            </p:nvGrpSpPr>
            <p:grpSpPr>
              <a:xfrm>
                <a:off x="3391593" y="803565"/>
                <a:ext cx="6364777" cy="6181897"/>
                <a:chOff x="3391593" y="803565"/>
                <a:chExt cx="6364777" cy="6181897"/>
              </a:xfrm>
            </p:grpSpPr>
            <p:sp>
              <p:nvSpPr>
                <p:cNvPr id="10" name="Freeform 9"/>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3440084" y="803565"/>
                  <a:ext cx="5688676" cy="1227511"/>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288473 w 5547360"/>
                    <a:gd name="connsiteY11" fmla="*/ 665017 h 1330035"/>
                    <a:gd name="connsiteX12" fmla="*/ 1388225 w 5547360"/>
                    <a:gd name="connsiteY12" fmla="*/ 665017 h 1330035"/>
                    <a:gd name="connsiteX13" fmla="*/ 1687483 w 5547360"/>
                    <a:gd name="connsiteY13" fmla="*/ 731519 h 1330035"/>
                    <a:gd name="connsiteX14" fmla="*/ 1986742 w 5547360"/>
                    <a:gd name="connsiteY14" fmla="*/ 731519 h 1330035"/>
                    <a:gd name="connsiteX15" fmla="*/ 2136371 w 5547360"/>
                    <a:gd name="connsiteY15" fmla="*/ 731519 h 1330035"/>
                    <a:gd name="connsiteX16" fmla="*/ 2202873 w 5547360"/>
                    <a:gd name="connsiteY16" fmla="*/ 847897 h 1330035"/>
                    <a:gd name="connsiteX17" fmla="*/ 2851265 w 5547360"/>
                    <a:gd name="connsiteY17" fmla="*/ 864523 h 1330035"/>
                    <a:gd name="connsiteX18" fmla="*/ 3682538 w 5547360"/>
                    <a:gd name="connsiteY18" fmla="*/ 864523 h 1330035"/>
                    <a:gd name="connsiteX19" fmla="*/ 3948545 w 5547360"/>
                    <a:gd name="connsiteY19" fmla="*/ 1180406 h 1330035"/>
                    <a:gd name="connsiteX20" fmla="*/ 4197927 w 5547360"/>
                    <a:gd name="connsiteY20" fmla="*/ 1147155 h 1330035"/>
                    <a:gd name="connsiteX21" fmla="*/ 4530436 w 5547360"/>
                    <a:gd name="connsiteY21" fmla="*/ 1113904 h 1330035"/>
                    <a:gd name="connsiteX22" fmla="*/ 4746567 w 5547360"/>
                    <a:gd name="connsiteY22" fmla="*/ 1113904 h 1330035"/>
                    <a:gd name="connsiteX23" fmla="*/ 4813069 w 5547360"/>
                    <a:gd name="connsiteY23" fmla="*/ 897773 h 1330035"/>
                    <a:gd name="connsiteX24" fmla="*/ 4813069 w 5547360"/>
                    <a:gd name="connsiteY24" fmla="*/ 681643 h 1330035"/>
                    <a:gd name="connsiteX25" fmla="*/ 4946073 w 5547360"/>
                    <a:gd name="connsiteY25" fmla="*/ 465512 h 1330035"/>
                    <a:gd name="connsiteX26" fmla="*/ 5062451 w 5547360"/>
                    <a:gd name="connsiteY26" fmla="*/ 382384 h 1330035"/>
                    <a:gd name="connsiteX27" fmla="*/ 5145578 w 5547360"/>
                    <a:gd name="connsiteY27" fmla="*/ 266006 h 1330035"/>
                    <a:gd name="connsiteX28" fmla="*/ 5178829 w 5547360"/>
                    <a:gd name="connsiteY28" fmla="*/ 133003 h 1330035"/>
                    <a:gd name="connsiteX29" fmla="*/ 5178829 w 5547360"/>
                    <a:gd name="connsiteY29" fmla="*/ 49875 h 1330035"/>
                    <a:gd name="connsiteX30" fmla="*/ 2320635 w 5547360"/>
                    <a:gd name="connsiteY30" fmla="*/ 0 h 1330035"/>
                    <a:gd name="connsiteX31" fmla="*/ 0 w 5547360"/>
                    <a:gd name="connsiteY31"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1055716 w 5547360"/>
                    <a:gd name="connsiteY5" fmla="*/ 1064028 h 1330035"/>
                    <a:gd name="connsiteX6" fmla="*/ 1122218 w 5547360"/>
                    <a:gd name="connsiteY6" fmla="*/ 1296784 h 1330035"/>
                    <a:gd name="connsiteX7" fmla="*/ 1221971 w 5547360"/>
                    <a:gd name="connsiteY7" fmla="*/ 1263533 h 1330035"/>
                    <a:gd name="connsiteX8" fmla="*/ 1271847 w 5547360"/>
                    <a:gd name="connsiteY8" fmla="*/ 1113904 h 1330035"/>
                    <a:gd name="connsiteX9" fmla="*/ 1338349 w 5547360"/>
                    <a:gd name="connsiteY9" fmla="*/ 1030777 h 1330035"/>
                    <a:gd name="connsiteX10" fmla="*/ 1288473 w 5547360"/>
                    <a:gd name="connsiteY10" fmla="*/ 665017 h 1330035"/>
                    <a:gd name="connsiteX11" fmla="*/ 1388225 w 5547360"/>
                    <a:gd name="connsiteY11" fmla="*/ 665017 h 1330035"/>
                    <a:gd name="connsiteX12" fmla="*/ 1687483 w 5547360"/>
                    <a:gd name="connsiteY12" fmla="*/ 731519 h 1330035"/>
                    <a:gd name="connsiteX13" fmla="*/ 1986742 w 5547360"/>
                    <a:gd name="connsiteY13" fmla="*/ 731519 h 1330035"/>
                    <a:gd name="connsiteX14" fmla="*/ 2136371 w 5547360"/>
                    <a:gd name="connsiteY14" fmla="*/ 731519 h 1330035"/>
                    <a:gd name="connsiteX15" fmla="*/ 2202873 w 5547360"/>
                    <a:gd name="connsiteY15" fmla="*/ 847897 h 1330035"/>
                    <a:gd name="connsiteX16" fmla="*/ 2851265 w 5547360"/>
                    <a:gd name="connsiteY16" fmla="*/ 864523 h 1330035"/>
                    <a:gd name="connsiteX17" fmla="*/ 3682538 w 5547360"/>
                    <a:gd name="connsiteY17" fmla="*/ 864523 h 1330035"/>
                    <a:gd name="connsiteX18" fmla="*/ 3948545 w 5547360"/>
                    <a:gd name="connsiteY18" fmla="*/ 1180406 h 1330035"/>
                    <a:gd name="connsiteX19" fmla="*/ 4197927 w 5547360"/>
                    <a:gd name="connsiteY19" fmla="*/ 1147155 h 1330035"/>
                    <a:gd name="connsiteX20" fmla="*/ 4530436 w 5547360"/>
                    <a:gd name="connsiteY20" fmla="*/ 1113904 h 1330035"/>
                    <a:gd name="connsiteX21" fmla="*/ 4746567 w 5547360"/>
                    <a:gd name="connsiteY21" fmla="*/ 1113904 h 1330035"/>
                    <a:gd name="connsiteX22" fmla="*/ 4813069 w 5547360"/>
                    <a:gd name="connsiteY22" fmla="*/ 897773 h 1330035"/>
                    <a:gd name="connsiteX23" fmla="*/ 4813069 w 5547360"/>
                    <a:gd name="connsiteY23" fmla="*/ 681643 h 1330035"/>
                    <a:gd name="connsiteX24" fmla="*/ 4946073 w 5547360"/>
                    <a:gd name="connsiteY24" fmla="*/ 465512 h 1330035"/>
                    <a:gd name="connsiteX25" fmla="*/ 5062451 w 5547360"/>
                    <a:gd name="connsiteY25" fmla="*/ 382384 h 1330035"/>
                    <a:gd name="connsiteX26" fmla="*/ 5145578 w 5547360"/>
                    <a:gd name="connsiteY26" fmla="*/ 266006 h 1330035"/>
                    <a:gd name="connsiteX27" fmla="*/ 5178829 w 5547360"/>
                    <a:gd name="connsiteY27" fmla="*/ 133003 h 1330035"/>
                    <a:gd name="connsiteX28" fmla="*/ 5178829 w 5547360"/>
                    <a:gd name="connsiteY28" fmla="*/ 49875 h 1330035"/>
                    <a:gd name="connsiteX29" fmla="*/ 2320635 w 5547360"/>
                    <a:gd name="connsiteY29" fmla="*/ 0 h 1330035"/>
                    <a:gd name="connsiteX30" fmla="*/ 0 w 5547360"/>
                    <a:gd name="connsiteY30" fmla="*/ 224443 h 1330035"/>
                    <a:gd name="connsiteX0" fmla="*/ 0 w 5547360"/>
                    <a:gd name="connsiteY0" fmla="*/ 224443 h 1360515"/>
                    <a:gd name="connsiteX1" fmla="*/ 606829 w 5547360"/>
                    <a:gd name="connsiteY1" fmla="*/ 781395 h 1360515"/>
                    <a:gd name="connsiteX2" fmla="*/ 723207 w 5547360"/>
                    <a:gd name="connsiteY2" fmla="*/ 847897 h 1360515"/>
                    <a:gd name="connsiteX3" fmla="*/ 739833 w 5547360"/>
                    <a:gd name="connsiteY3" fmla="*/ 864523 h 1360515"/>
                    <a:gd name="connsiteX4" fmla="*/ 889462 w 5547360"/>
                    <a:gd name="connsiteY4" fmla="*/ 881148 h 1360515"/>
                    <a:gd name="connsiteX5" fmla="*/ 1122218 w 5547360"/>
                    <a:gd name="connsiteY5" fmla="*/ 1296784 h 1360515"/>
                    <a:gd name="connsiteX6" fmla="*/ 1221971 w 5547360"/>
                    <a:gd name="connsiteY6" fmla="*/ 1263533 h 1360515"/>
                    <a:gd name="connsiteX7" fmla="*/ 1271847 w 5547360"/>
                    <a:gd name="connsiteY7" fmla="*/ 1113904 h 1360515"/>
                    <a:gd name="connsiteX8" fmla="*/ 1338349 w 5547360"/>
                    <a:gd name="connsiteY8" fmla="*/ 1030777 h 1360515"/>
                    <a:gd name="connsiteX9" fmla="*/ 1288473 w 5547360"/>
                    <a:gd name="connsiteY9" fmla="*/ 665017 h 1360515"/>
                    <a:gd name="connsiteX10" fmla="*/ 1388225 w 5547360"/>
                    <a:gd name="connsiteY10" fmla="*/ 665017 h 1360515"/>
                    <a:gd name="connsiteX11" fmla="*/ 1687483 w 5547360"/>
                    <a:gd name="connsiteY11" fmla="*/ 731519 h 1360515"/>
                    <a:gd name="connsiteX12" fmla="*/ 1986742 w 5547360"/>
                    <a:gd name="connsiteY12" fmla="*/ 731519 h 1360515"/>
                    <a:gd name="connsiteX13" fmla="*/ 2136371 w 5547360"/>
                    <a:gd name="connsiteY13" fmla="*/ 731519 h 1360515"/>
                    <a:gd name="connsiteX14" fmla="*/ 2202873 w 5547360"/>
                    <a:gd name="connsiteY14" fmla="*/ 847897 h 1360515"/>
                    <a:gd name="connsiteX15" fmla="*/ 2851265 w 5547360"/>
                    <a:gd name="connsiteY15" fmla="*/ 864523 h 1360515"/>
                    <a:gd name="connsiteX16" fmla="*/ 3682538 w 5547360"/>
                    <a:gd name="connsiteY16" fmla="*/ 864523 h 1360515"/>
                    <a:gd name="connsiteX17" fmla="*/ 3948545 w 5547360"/>
                    <a:gd name="connsiteY17" fmla="*/ 1180406 h 1360515"/>
                    <a:gd name="connsiteX18" fmla="*/ 4197927 w 5547360"/>
                    <a:gd name="connsiteY18" fmla="*/ 1147155 h 1360515"/>
                    <a:gd name="connsiteX19" fmla="*/ 4530436 w 5547360"/>
                    <a:gd name="connsiteY19" fmla="*/ 1113904 h 1360515"/>
                    <a:gd name="connsiteX20" fmla="*/ 4746567 w 5547360"/>
                    <a:gd name="connsiteY20" fmla="*/ 1113904 h 1360515"/>
                    <a:gd name="connsiteX21" fmla="*/ 4813069 w 5547360"/>
                    <a:gd name="connsiteY21" fmla="*/ 897773 h 1360515"/>
                    <a:gd name="connsiteX22" fmla="*/ 4813069 w 5547360"/>
                    <a:gd name="connsiteY22" fmla="*/ 681643 h 1360515"/>
                    <a:gd name="connsiteX23" fmla="*/ 4946073 w 5547360"/>
                    <a:gd name="connsiteY23" fmla="*/ 465512 h 1360515"/>
                    <a:gd name="connsiteX24" fmla="*/ 5062451 w 5547360"/>
                    <a:gd name="connsiteY24" fmla="*/ 382384 h 1360515"/>
                    <a:gd name="connsiteX25" fmla="*/ 5145578 w 5547360"/>
                    <a:gd name="connsiteY25" fmla="*/ 266006 h 1360515"/>
                    <a:gd name="connsiteX26" fmla="*/ 5178829 w 5547360"/>
                    <a:gd name="connsiteY26" fmla="*/ 133003 h 1360515"/>
                    <a:gd name="connsiteX27" fmla="*/ 5178829 w 5547360"/>
                    <a:gd name="connsiteY27" fmla="*/ 49875 h 1360515"/>
                    <a:gd name="connsiteX28" fmla="*/ 2320635 w 5547360"/>
                    <a:gd name="connsiteY28" fmla="*/ 0 h 1360515"/>
                    <a:gd name="connsiteX29" fmla="*/ 0 w 5547360"/>
                    <a:gd name="connsiteY29" fmla="*/ 224443 h 1360515"/>
                    <a:gd name="connsiteX0" fmla="*/ 0 w 5547360"/>
                    <a:gd name="connsiteY0" fmla="*/ 224443 h 1360515"/>
                    <a:gd name="connsiteX1" fmla="*/ 606829 w 5547360"/>
                    <a:gd name="connsiteY1" fmla="*/ 781395 h 1360515"/>
                    <a:gd name="connsiteX2" fmla="*/ 723207 w 5547360"/>
                    <a:gd name="connsiteY2" fmla="*/ 847897 h 1360515"/>
                    <a:gd name="connsiteX3" fmla="*/ 739833 w 5547360"/>
                    <a:gd name="connsiteY3" fmla="*/ 864523 h 1360515"/>
                    <a:gd name="connsiteX4" fmla="*/ 889462 w 5547360"/>
                    <a:gd name="connsiteY4" fmla="*/ 881148 h 1360515"/>
                    <a:gd name="connsiteX5" fmla="*/ 1122218 w 5547360"/>
                    <a:gd name="connsiteY5" fmla="*/ 1296784 h 1360515"/>
                    <a:gd name="connsiteX6" fmla="*/ 1221971 w 5547360"/>
                    <a:gd name="connsiteY6" fmla="*/ 1263533 h 1360515"/>
                    <a:gd name="connsiteX7" fmla="*/ 1271847 w 5547360"/>
                    <a:gd name="connsiteY7" fmla="*/ 1113904 h 1360515"/>
                    <a:gd name="connsiteX8" fmla="*/ 1338349 w 5547360"/>
                    <a:gd name="connsiteY8" fmla="*/ 1030777 h 1360515"/>
                    <a:gd name="connsiteX9" fmla="*/ 1339735 w 5547360"/>
                    <a:gd name="connsiteY9" fmla="*/ 788324 h 1360515"/>
                    <a:gd name="connsiteX10" fmla="*/ 1288473 w 5547360"/>
                    <a:gd name="connsiteY10" fmla="*/ 665017 h 1360515"/>
                    <a:gd name="connsiteX11" fmla="*/ 1388225 w 5547360"/>
                    <a:gd name="connsiteY11" fmla="*/ 665017 h 1360515"/>
                    <a:gd name="connsiteX12" fmla="*/ 1687483 w 5547360"/>
                    <a:gd name="connsiteY12" fmla="*/ 731519 h 1360515"/>
                    <a:gd name="connsiteX13" fmla="*/ 1986742 w 5547360"/>
                    <a:gd name="connsiteY13" fmla="*/ 731519 h 1360515"/>
                    <a:gd name="connsiteX14" fmla="*/ 2136371 w 5547360"/>
                    <a:gd name="connsiteY14" fmla="*/ 731519 h 1360515"/>
                    <a:gd name="connsiteX15" fmla="*/ 2202873 w 5547360"/>
                    <a:gd name="connsiteY15" fmla="*/ 847897 h 1360515"/>
                    <a:gd name="connsiteX16" fmla="*/ 2851265 w 5547360"/>
                    <a:gd name="connsiteY16" fmla="*/ 864523 h 1360515"/>
                    <a:gd name="connsiteX17" fmla="*/ 3682538 w 5547360"/>
                    <a:gd name="connsiteY17" fmla="*/ 864523 h 1360515"/>
                    <a:gd name="connsiteX18" fmla="*/ 3948545 w 5547360"/>
                    <a:gd name="connsiteY18" fmla="*/ 1180406 h 1360515"/>
                    <a:gd name="connsiteX19" fmla="*/ 4197927 w 5547360"/>
                    <a:gd name="connsiteY19" fmla="*/ 1147155 h 1360515"/>
                    <a:gd name="connsiteX20" fmla="*/ 4530436 w 5547360"/>
                    <a:gd name="connsiteY20" fmla="*/ 1113904 h 1360515"/>
                    <a:gd name="connsiteX21" fmla="*/ 4746567 w 5547360"/>
                    <a:gd name="connsiteY21" fmla="*/ 1113904 h 1360515"/>
                    <a:gd name="connsiteX22" fmla="*/ 4813069 w 5547360"/>
                    <a:gd name="connsiteY22" fmla="*/ 897773 h 1360515"/>
                    <a:gd name="connsiteX23" fmla="*/ 4813069 w 5547360"/>
                    <a:gd name="connsiteY23" fmla="*/ 681643 h 1360515"/>
                    <a:gd name="connsiteX24" fmla="*/ 4946073 w 5547360"/>
                    <a:gd name="connsiteY24" fmla="*/ 465512 h 1360515"/>
                    <a:gd name="connsiteX25" fmla="*/ 5062451 w 5547360"/>
                    <a:gd name="connsiteY25" fmla="*/ 382384 h 1360515"/>
                    <a:gd name="connsiteX26" fmla="*/ 5145578 w 5547360"/>
                    <a:gd name="connsiteY26" fmla="*/ 266006 h 1360515"/>
                    <a:gd name="connsiteX27" fmla="*/ 5178829 w 5547360"/>
                    <a:gd name="connsiteY27" fmla="*/ 133003 h 1360515"/>
                    <a:gd name="connsiteX28" fmla="*/ 5178829 w 5547360"/>
                    <a:gd name="connsiteY28" fmla="*/ 49875 h 1360515"/>
                    <a:gd name="connsiteX29" fmla="*/ 2320635 w 5547360"/>
                    <a:gd name="connsiteY29" fmla="*/ 0 h 1360515"/>
                    <a:gd name="connsiteX30" fmla="*/ 0 w 5547360"/>
                    <a:gd name="connsiteY30" fmla="*/ 224443 h 1360515"/>
                    <a:gd name="connsiteX0" fmla="*/ 0 w 5547360"/>
                    <a:gd name="connsiteY0" fmla="*/ 224443 h 1360515"/>
                    <a:gd name="connsiteX1" fmla="*/ 606829 w 5547360"/>
                    <a:gd name="connsiteY1" fmla="*/ 781395 h 1360515"/>
                    <a:gd name="connsiteX2" fmla="*/ 723207 w 5547360"/>
                    <a:gd name="connsiteY2" fmla="*/ 847897 h 1360515"/>
                    <a:gd name="connsiteX3" fmla="*/ 739833 w 5547360"/>
                    <a:gd name="connsiteY3" fmla="*/ 864523 h 1360515"/>
                    <a:gd name="connsiteX4" fmla="*/ 889462 w 5547360"/>
                    <a:gd name="connsiteY4" fmla="*/ 881148 h 1360515"/>
                    <a:gd name="connsiteX5" fmla="*/ 1122218 w 5547360"/>
                    <a:gd name="connsiteY5" fmla="*/ 1296784 h 1360515"/>
                    <a:gd name="connsiteX6" fmla="*/ 1221971 w 5547360"/>
                    <a:gd name="connsiteY6" fmla="*/ 1263533 h 1360515"/>
                    <a:gd name="connsiteX7" fmla="*/ 1271847 w 5547360"/>
                    <a:gd name="connsiteY7" fmla="*/ 1113904 h 1360515"/>
                    <a:gd name="connsiteX8" fmla="*/ 1339735 w 5547360"/>
                    <a:gd name="connsiteY8" fmla="*/ 788324 h 1360515"/>
                    <a:gd name="connsiteX9" fmla="*/ 1288473 w 5547360"/>
                    <a:gd name="connsiteY9" fmla="*/ 665017 h 1360515"/>
                    <a:gd name="connsiteX10" fmla="*/ 1388225 w 5547360"/>
                    <a:gd name="connsiteY10" fmla="*/ 665017 h 1360515"/>
                    <a:gd name="connsiteX11" fmla="*/ 1687483 w 5547360"/>
                    <a:gd name="connsiteY11" fmla="*/ 731519 h 1360515"/>
                    <a:gd name="connsiteX12" fmla="*/ 1986742 w 5547360"/>
                    <a:gd name="connsiteY12" fmla="*/ 731519 h 1360515"/>
                    <a:gd name="connsiteX13" fmla="*/ 2136371 w 5547360"/>
                    <a:gd name="connsiteY13" fmla="*/ 731519 h 1360515"/>
                    <a:gd name="connsiteX14" fmla="*/ 2202873 w 5547360"/>
                    <a:gd name="connsiteY14" fmla="*/ 847897 h 1360515"/>
                    <a:gd name="connsiteX15" fmla="*/ 2851265 w 5547360"/>
                    <a:gd name="connsiteY15" fmla="*/ 864523 h 1360515"/>
                    <a:gd name="connsiteX16" fmla="*/ 3682538 w 5547360"/>
                    <a:gd name="connsiteY16" fmla="*/ 864523 h 1360515"/>
                    <a:gd name="connsiteX17" fmla="*/ 3948545 w 5547360"/>
                    <a:gd name="connsiteY17" fmla="*/ 1180406 h 1360515"/>
                    <a:gd name="connsiteX18" fmla="*/ 4197927 w 5547360"/>
                    <a:gd name="connsiteY18" fmla="*/ 1147155 h 1360515"/>
                    <a:gd name="connsiteX19" fmla="*/ 4530436 w 5547360"/>
                    <a:gd name="connsiteY19" fmla="*/ 1113904 h 1360515"/>
                    <a:gd name="connsiteX20" fmla="*/ 4746567 w 5547360"/>
                    <a:gd name="connsiteY20" fmla="*/ 1113904 h 1360515"/>
                    <a:gd name="connsiteX21" fmla="*/ 4813069 w 5547360"/>
                    <a:gd name="connsiteY21" fmla="*/ 897773 h 1360515"/>
                    <a:gd name="connsiteX22" fmla="*/ 4813069 w 5547360"/>
                    <a:gd name="connsiteY22" fmla="*/ 681643 h 1360515"/>
                    <a:gd name="connsiteX23" fmla="*/ 4946073 w 5547360"/>
                    <a:gd name="connsiteY23" fmla="*/ 465512 h 1360515"/>
                    <a:gd name="connsiteX24" fmla="*/ 5062451 w 5547360"/>
                    <a:gd name="connsiteY24" fmla="*/ 382384 h 1360515"/>
                    <a:gd name="connsiteX25" fmla="*/ 5145578 w 5547360"/>
                    <a:gd name="connsiteY25" fmla="*/ 266006 h 1360515"/>
                    <a:gd name="connsiteX26" fmla="*/ 5178829 w 5547360"/>
                    <a:gd name="connsiteY26" fmla="*/ 133003 h 1360515"/>
                    <a:gd name="connsiteX27" fmla="*/ 5178829 w 5547360"/>
                    <a:gd name="connsiteY27" fmla="*/ 49875 h 1360515"/>
                    <a:gd name="connsiteX28" fmla="*/ 2320635 w 5547360"/>
                    <a:gd name="connsiteY28" fmla="*/ 0 h 1360515"/>
                    <a:gd name="connsiteX29" fmla="*/ 0 w 5547360"/>
                    <a:gd name="connsiteY29" fmla="*/ 224443 h 1360515"/>
                    <a:gd name="connsiteX0" fmla="*/ 0 w 5547360"/>
                    <a:gd name="connsiteY0" fmla="*/ 224443 h 1360515"/>
                    <a:gd name="connsiteX1" fmla="*/ 606829 w 5547360"/>
                    <a:gd name="connsiteY1" fmla="*/ 781395 h 1360515"/>
                    <a:gd name="connsiteX2" fmla="*/ 723207 w 5547360"/>
                    <a:gd name="connsiteY2" fmla="*/ 847897 h 1360515"/>
                    <a:gd name="connsiteX3" fmla="*/ 739833 w 5547360"/>
                    <a:gd name="connsiteY3" fmla="*/ 864523 h 1360515"/>
                    <a:gd name="connsiteX4" fmla="*/ 889462 w 5547360"/>
                    <a:gd name="connsiteY4" fmla="*/ 881148 h 1360515"/>
                    <a:gd name="connsiteX5" fmla="*/ 1122218 w 5547360"/>
                    <a:gd name="connsiteY5" fmla="*/ 1296784 h 1360515"/>
                    <a:gd name="connsiteX6" fmla="*/ 1221971 w 5547360"/>
                    <a:gd name="connsiteY6" fmla="*/ 1263533 h 1360515"/>
                    <a:gd name="connsiteX7" fmla="*/ 1339735 w 5547360"/>
                    <a:gd name="connsiteY7" fmla="*/ 788324 h 1360515"/>
                    <a:gd name="connsiteX8" fmla="*/ 1288473 w 5547360"/>
                    <a:gd name="connsiteY8" fmla="*/ 665017 h 1360515"/>
                    <a:gd name="connsiteX9" fmla="*/ 1388225 w 5547360"/>
                    <a:gd name="connsiteY9" fmla="*/ 665017 h 1360515"/>
                    <a:gd name="connsiteX10" fmla="*/ 1687483 w 5547360"/>
                    <a:gd name="connsiteY10" fmla="*/ 731519 h 1360515"/>
                    <a:gd name="connsiteX11" fmla="*/ 1986742 w 5547360"/>
                    <a:gd name="connsiteY11" fmla="*/ 731519 h 1360515"/>
                    <a:gd name="connsiteX12" fmla="*/ 2136371 w 5547360"/>
                    <a:gd name="connsiteY12" fmla="*/ 731519 h 1360515"/>
                    <a:gd name="connsiteX13" fmla="*/ 2202873 w 5547360"/>
                    <a:gd name="connsiteY13" fmla="*/ 847897 h 1360515"/>
                    <a:gd name="connsiteX14" fmla="*/ 2851265 w 5547360"/>
                    <a:gd name="connsiteY14" fmla="*/ 864523 h 1360515"/>
                    <a:gd name="connsiteX15" fmla="*/ 3682538 w 5547360"/>
                    <a:gd name="connsiteY15" fmla="*/ 864523 h 1360515"/>
                    <a:gd name="connsiteX16" fmla="*/ 3948545 w 5547360"/>
                    <a:gd name="connsiteY16" fmla="*/ 1180406 h 1360515"/>
                    <a:gd name="connsiteX17" fmla="*/ 4197927 w 5547360"/>
                    <a:gd name="connsiteY17" fmla="*/ 1147155 h 1360515"/>
                    <a:gd name="connsiteX18" fmla="*/ 4530436 w 5547360"/>
                    <a:gd name="connsiteY18" fmla="*/ 1113904 h 1360515"/>
                    <a:gd name="connsiteX19" fmla="*/ 4746567 w 5547360"/>
                    <a:gd name="connsiteY19" fmla="*/ 1113904 h 1360515"/>
                    <a:gd name="connsiteX20" fmla="*/ 4813069 w 5547360"/>
                    <a:gd name="connsiteY20" fmla="*/ 897773 h 1360515"/>
                    <a:gd name="connsiteX21" fmla="*/ 4813069 w 5547360"/>
                    <a:gd name="connsiteY21" fmla="*/ 681643 h 1360515"/>
                    <a:gd name="connsiteX22" fmla="*/ 4946073 w 5547360"/>
                    <a:gd name="connsiteY22" fmla="*/ 465512 h 1360515"/>
                    <a:gd name="connsiteX23" fmla="*/ 5062451 w 5547360"/>
                    <a:gd name="connsiteY23" fmla="*/ 382384 h 1360515"/>
                    <a:gd name="connsiteX24" fmla="*/ 5145578 w 5547360"/>
                    <a:gd name="connsiteY24" fmla="*/ 266006 h 1360515"/>
                    <a:gd name="connsiteX25" fmla="*/ 5178829 w 5547360"/>
                    <a:gd name="connsiteY25" fmla="*/ 133003 h 1360515"/>
                    <a:gd name="connsiteX26" fmla="*/ 5178829 w 5547360"/>
                    <a:gd name="connsiteY26" fmla="*/ 49875 h 1360515"/>
                    <a:gd name="connsiteX27" fmla="*/ 2320635 w 5547360"/>
                    <a:gd name="connsiteY27" fmla="*/ 0 h 1360515"/>
                    <a:gd name="connsiteX28" fmla="*/ 0 w 5547360"/>
                    <a:gd name="connsiteY28" fmla="*/ 224443 h 1360515"/>
                    <a:gd name="connsiteX0" fmla="*/ 0 w 5547360"/>
                    <a:gd name="connsiteY0" fmla="*/ 224443 h 1312255"/>
                    <a:gd name="connsiteX1" fmla="*/ 606829 w 5547360"/>
                    <a:gd name="connsiteY1" fmla="*/ 781395 h 1312255"/>
                    <a:gd name="connsiteX2" fmla="*/ 723207 w 5547360"/>
                    <a:gd name="connsiteY2" fmla="*/ 847897 h 1312255"/>
                    <a:gd name="connsiteX3" fmla="*/ 739833 w 5547360"/>
                    <a:gd name="connsiteY3" fmla="*/ 864523 h 1312255"/>
                    <a:gd name="connsiteX4" fmla="*/ 889462 w 5547360"/>
                    <a:gd name="connsiteY4" fmla="*/ 881148 h 1312255"/>
                    <a:gd name="connsiteX5" fmla="*/ 1122218 w 5547360"/>
                    <a:gd name="connsiteY5" fmla="*/ 1296784 h 1312255"/>
                    <a:gd name="connsiteX6" fmla="*/ 1339735 w 5547360"/>
                    <a:gd name="connsiteY6" fmla="*/ 788324 h 1312255"/>
                    <a:gd name="connsiteX7" fmla="*/ 1288473 w 5547360"/>
                    <a:gd name="connsiteY7" fmla="*/ 665017 h 1312255"/>
                    <a:gd name="connsiteX8" fmla="*/ 1388225 w 5547360"/>
                    <a:gd name="connsiteY8" fmla="*/ 665017 h 1312255"/>
                    <a:gd name="connsiteX9" fmla="*/ 1687483 w 5547360"/>
                    <a:gd name="connsiteY9" fmla="*/ 731519 h 1312255"/>
                    <a:gd name="connsiteX10" fmla="*/ 1986742 w 5547360"/>
                    <a:gd name="connsiteY10" fmla="*/ 731519 h 1312255"/>
                    <a:gd name="connsiteX11" fmla="*/ 2136371 w 5547360"/>
                    <a:gd name="connsiteY11" fmla="*/ 731519 h 1312255"/>
                    <a:gd name="connsiteX12" fmla="*/ 2202873 w 5547360"/>
                    <a:gd name="connsiteY12" fmla="*/ 847897 h 1312255"/>
                    <a:gd name="connsiteX13" fmla="*/ 2851265 w 5547360"/>
                    <a:gd name="connsiteY13" fmla="*/ 864523 h 1312255"/>
                    <a:gd name="connsiteX14" fmla="*/ 3682538 w 5547360"/>
                    <a:gd name="connsiteY14" fmla="*/ 864523 h 1312255"/>
                    <a:gd name="connsiteX15" fmla="*/ 3948545 w 5547360"/>
                    <a:gd name="connsiteY15" fmla="*/ 1180406 h 1312255"/>
                    <a:gd name="connsiteX16" fmla="*/ 4197927 w 5547360"/>
                    <a:gd name="connsiteY16" fmla="*/ 1147155 h 1312255"/>
                    <a:gd name="connsiteX17" fmla="*/ 4530436 w 5547360"/>
                    <a:gd name="connsiteY17" fmla="*/ 1113904 h 1312255"/>
                    <a:gd name="connsiteX18" fmla="*/ 4746567 w 5547360"/>
                    <a:gd name="connsiteY18" fmla="*/ 1113904 h 1312255"/>
                    <a:gd name="connsiteX19" fmla="*/ 4813069 w 5547360"/>
                    <a:gd name="connsiteY19" fmla="*/ 897773 h 1312255"/>
                    <a:gd name="connsiteX20" fmla="*/ 4813069 w 5547360"/>
                    <a:gd name="connsiteY20" fmla="*/ 681643 h 1312255"/>
                    <a:gd name="connsiteX21" fmla="*/ 4946073 w 5547360"/>
                    <a:gd name="connsiteY21" fmla="*/ 465512 h 1312255"/>
                    <a:gd name="connsiteX22" fmla="*/ 5062451 w 5547360"/>
                    <a:gd name="connsiteY22" fmla="*/ 382384 h 1312255"/>
                    <a:gd name="connsiteX23" fmla="*/ 5145578 w 5547360"/>
                    <a:gd name="connsiteY23" fmla="*/ 266006 h 1312255"/>
                    <a:gd name="connsiteX24" fmla="*/ 5178829 w 5547360"/>
                    <a:gd name="connsiteY24" fmla="*/ 133003 h 1312255"/>
                    <a:gd name="connsiteX25" fmla="*/ 5178829 w 5547360"/>
                    <a:gd name="connsiteY25" fmla="*/ 49875 h 1312255"/>
                    <a:gd name="connsiteX26" fmla="*/ 2320635 w 5547360"/>
                    <a:gd name="connsiteY26" fmla="*/ 0 h 1312255"/>
                    <a:gd name="connsiteX27" fmla="*/ 0 w 5547360"/>
                    <a:gd name="connsiteY27" fmla="*/ 224443 h 1312255"/>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1339735 w 5547360"/>
                    <a:gd name="connsiteY5" fmla="*/ 788324 h 1227511"/>
                    <a:gd name="connsiteX6" fmla="*/ 1288473 w 5547360"/>
                    <a:gd name="connsiteY6" fmla="*/ 665017 h 1227511"/>
                    <a:gd name="connsiteX7" fmla="*/ 1388225 w 5547360"/>
                    <a:gd name="connsiteY7" fmla="*/ 665017 h 1227511"/>
                    <a:gd name="connsiteX8" fmla="*/ 1687483 w 5547360"/>
                    <a:gd name="connsiteY8" fmla="*/ 731519 h 1227511"/>
                    <a:gd name="connsiteX9" fmla="*/ 1986742 w 5547360"/>
                    <a:gd name="connsiteY9" fmla="*/ 731519 h 1227511"/>
                    <a:gd name="connsiteX10" fmla="*/ 2136371 w 5547360"/>
                    <a:gd name="connsiteY10" fmla="*/ 731519 h 1227511"/>
                    <a:gd name="connsiteX11" fmla="*/ 2202873 w 5547360"/>
                    <a:gd name="connsiteY11" fmla="*/ 847897 h 1227511"/>
                    <a:gd name="connsiteX12" fmla="*/ 2851265 w 5547360"/>
                    <a:gd name="connsiteY12" fmla="*/ 864523 h 1227511"/>
                    <a:gd name="connsiteX13" fmla="*/ 3682538 w 5547360"/>
                    <a:gd name="connsiteY13" fmla="*/ 864523 h 1227511"/>
                    <a:gd name="connsiteX14" fmla="*/ 3948545 w 5547360"/>
                    <a:gd name="connsiteY14" fmla="*/ 1180406 h 1227511"/>
                    <a:gd name="connsiteX15" fmla="*/ 4197927 w 5547360"/>
                    <a:gd name="connsiteY15" fmla="*/ 1147155 h 1227511"/>
                    <a:gd name="connsiteX16" fmla="*/ 4530436 w 5547360"/>
                    <a:gd name="connsiteY16" fmla="*/ 1113904 h 1227511"/>
                    <a:gd name="connsiteX17" fmla="*/ 4746567 w 5547360"/>
                    <a:gd name="connsiteY17" fmla="*/ 1113904 h 1227511"/>
                    <a:gd name="connsiteX18" fmla="*/ 4813069 w 5547360"/>
                    <a:gd name="connsiteY18" fmla="*/ 897773 h 1227511"/>
                    <a:gd name="connsiteX19" fmla="*/ 4813069 w 5547360"/>
                    <a:gd name="connsiteY19" fmla="*/ 681643 h 1227511"/>
                    <a:gd name="connsiteX20" fmla="*/ 4946073 w 5547360"/>
                    <a:gd name="connsiteY20" fmla="*/ 465512 h 1227511"/>
                    <a:gd name="connsiteX21" fmla="*/ 5062451 w 5547360"/>
                    <a:gd name="connsiteY21" fmla="*/ 382384 h 1227511"/>
                    <a:gd name="connsiteX22" fmla="*/ 5145578 w 5547360"/>
                    <a:gd name="connsiteY22" fmla="*/ 266006 h 1227511"/>
                    <a:gd name="connsiteX23" fmla="*/ 5178829 w 5547360"/>
                    <a:gd name="connsiteY23" fmla="*/ 133003 h 1227511"/>
                    <a:gd name="connsiteX24" fmla="*/ 5178829 w 5547360"/>
                    <a:gd name="connsiteY24" fmla="*/ 49875 h 1227511"/>
                    <a:gd name="connsiteX25" fmla="*/ 2320635 w 5547360"/>
                    <a:gd name="connsiteY25" fmla="*/ 0 h 1227511"/>
                    <a:gd name="connsiteX26" fmla="*/ 0 w 5547360"/>
                    <a:gd name="connsiteY26"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1339735 w 5547360"/>
                    <a:gd name="connsiteY4" fmla="*/ 788324 h 1227511"/>
                    <a:gd name="connsiteX5" fmla="*/ 1288473 w 5547360"/>
                    <a:gd name="connsiteY5" fmla="*/ 665017 h 1227511"/>
                    <a:gd name="connsiteX6" fmla="*/ 1388225 w 5547360"/>
                    <a:gd name="connsiteY6" fmla="*/ 665017 h 1227511"/>
                    <a:gd name="connsiteX7" fmla="*/ 1687483 w 5547360"/>
                    <a:gd name="connsiteY7" fmla="*/ 731519 h 1227511"/>
                    <a:gd name="connsiteX8" fmla="*/ 1986742 w 5547360"/>
                    <a:gd name="connsiteY8" fmla="*/ 731519 h 1227511"/>
                    <a:gd name="connsiteX9" fmla="*/ 2136371 w 5547360"/>
                    <a:gd name="connsiteY9" fmla="*/ 731519 h 1227511"/>
                    <a:gd name="connsiteX10" fmla="*/ 2202873 w 5547360"/>
                    <a:gd name="connsiteY10" fmla="*/ 847897 h 1227511"/>
                    <a:gd name="connsiteX11" fmla="*/ 2851265 w 5547360"/>
                    <a:gd name="connsiteY11" fmla="*/ 864523 h 1227511"/>
                    <a:gd name="connsiteX12" fmla="*/ 3682538 w 5547360"/>
                    <a:gd name="connsiteY12" fmla="*/ 864523 h 1227511"/>
                    <a:gd name="connsiteX13" fmla="*/ 3948545 w 5547360"/>
                    <a:gd name="connsiteY13" fmla="*/ 1180406 h 1227511"/>
                    <a:gd name="connsiteX14" fmla="*/ 4197927 w 5547360"/>
                    <a:gd name="connsiteY14" fmla="*/ 1147155 h 1227511"/>
                    <a:gd name="connsiteX15" fmla="*/ 4530436 w 5547360"/>
                    <a:gd name="connsiteY15" fmla="*/ 1113904 h 1227511"/>
                    <a:gd name="connsiteX16" fmla="*/ 4746567 w 5547360"/>
                    <a:gd name="connsiteY16" fmla="*/ 1113904 h 1227511"/>
                    <a:gd name="connsiteX17" fmla="*/ 4813069 w 5547360"/>
                    <a:gd name="connsiteY17" fmla="*/ 897773 h 1227511"/>
                    <a:gd name="connsiteX18" fmla="*/ 4813069 w 5547360"/>
                    <a:gd name="connsiteY18" fmla="*/ 681643 h 1227511"/>
                    <a:gd name="connsiteX19" fmla="*/ 4946073 w 5547360"/>
                    <a:gd name="connsiteY19" fmla="*/ 465512 h 1227511"/>
                    <a:gd name="connsiteX20" fmla="*/ 5062451 w 5547360"/>
                    <a:gd name="connsiteY20" fmla="*/ 382384 h 1227511"/>
                    <a:gd name="connsiteX21" fmla="*/ 5145578 w 5547360"/>
                    <a:gd name="connsiteY21" fmla="*/ 266006 h 1227511"/>
                    <a:gd name="connsiteX22" fmla="*/ 5178829 w 5547360"/>
                    <a:gd name="connsiteY22" fmla="*/ 133003 h 1227511"/>
                    <a:gd name="connsiteX23" fmla="*/ 5178829 w 5547360"/>
                    <a:gd name="connsiteY23" fmla="*/ 49875 h 1227511"/>
                    <a:gd name="connsiteX24" fmla="*/ 2320635 w 5547360"/>
                    <a:gd name="connsiteY24" fmla="*/ 0 h 1227511"/>
                    <a:gd name="connsiteX25" fmla="*/ 0 w 5547360"/>
                    <a:gd name="connsiteY25"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1339735 w 5547360"/>
                    <a:gd name="connsiteY3" fmla="*/ 788324 h 1227511"/>
                    <a:gd name="connsiteX4" fmla="*/ 1288473 w 5547360"/>
                    <a:gd name="connsiteY4" fmla="*/ 665017 h 1227511"/>
                    <a:gd name="connsiteX5" fmla="*/ 1388225 w 5547360"/>
                    <a:gd name="connsiteY5" fmla="*/ 665017 h 1227511"/>
                    <a:gd name="connsiteX6" fmla="*/ 1687483 w 5547360"/>
                    <a:gd name="connsiteY6" fmla="*/ 731519 h 1227511"/>
                    <a:gd name="connsiteX7" fmla="*/ 1986742 w 5547360"/>
                    <a:gd name="connsiteY7" fmla="*/ 731519 h 1227511"/>
                    <a:gd name="connsiteX8" fmla="*/ 2136371 w 5547360"/>
                    <a:gd name="connsiteY8" fmla="*/ 731519 h 1227511"/>
                    <a:gd name="connsiteX9" fmla="*/ 2202873 w 5547360"/>
                    <a:gd name="connsiteY9" fmla="*/ 847897 h 1227511"/>
                    <a:gd name="connsiteX10" fmla="*/ 2851265 w 5547360"/>
                    <a:gd name="connsiteY10" fmla="*/ 864523 h 1227511"/>
                    <a:gd name="connsiteX11" fmla="*/ 3682538 w 5547360"/>
                    <a:gd name="connsiteY11" fmla="*/ 864523 h 1227511"/>
                    <a:gd name="connsiteX12" fmla="*/ 3948545 w 5547360"/>
                    <a:gd name="connsiteY12" fmla="*/ 1180406 h 1227511"/>
                    <a:gd name="connsiteX13" fmla="*/ 4197927 w 5547360"/>
                    <a:gd name="connsiteY13" fmla="*/ 1147155 h 1227511"/>
                    <a:gd name="connsiteX14" fmla="*/ 4530436 w 5547360"/>
                    <a:gd name="connsiteY14" fmla="*/ 1113904 h 1227511"/>
                    <a:gd name="connsiteX15" fmla="*/ 4746567 w 5547360"/>
                    <a:gd name="connsiteY15" fmla="*/ 1113904 h 1227511"/>
                    <a:gd name="connsiteX16" fmla="*/ 4813069 w 5547360"/>
                    <a:gd name="connsiteY16" fmla="*/ 897773 h 1227511"/>
                    <a:gd name="connsiteX17" fmla="*/ 4813069 w 5547360"/>
                    <a:gd name="connsiteY17" fmla="*/ 681643 h 1227511"/>
                    <a:gd name="connsiteX18" fmla="*/ 4946073 w 5547360"/>
                    <a:gd name="connsiteY18" fmla="*/ 465512 h 1227511"/>
                    <a:gd name="connsiteX19" fmla="*/ 5062451 w 5547360"/>
                    <a:gd name="connsiteY19" fmla="*/ 382384 h 1227511"/>
                    <a:gd name="connsiteX20" fmla="*/ 5145578 w 5547360"/>
                    <a:gd name="connsiteY20" fmla="*/ 266006 h 1227511"/>
                    <a:gd name="connsiteX21" fmla="*/ 5178829 w 5547360"/>
                    <a:gd name="connsiteY21" fmla="*/ 133003 h 1227511"/>
                    <a:gd name="connsiteX22" fmla="*/ 5178829 w 5547360"/>
                    <a:gd name="connsiteY22" fmla="*/ 49875 h 1227511"/>
                    <a:gd name="connsiteX23" fmla="*/ 2320635 w 5547360"/>
                    <a:gd name="connsiteY23" fmla="*/ 0 h 1227511"/>
                    <a:gd name="connsiteX24" fmla="*/ 0 w 5547360"/>
                    <a:gd name="connsiteY24" fmla="*/ 224443 h 1227511"/>
                    <a:gd name="connsiteX0" fmla="*/ 0 w 5547360"/>
                    <a:gd name="connsiteY0" fmla="*/ 224443 h 1227511"/>
                    <a:gd name="connsiteX1" fmla="*/ 606829 w 5547360"/>
                    <a:gd name="connsiteY1" fmla="*/ 781395 h 1227511"/>
                    <a:gd name="connsiteX2" fmla="*/ 1339735 w 5547360"/>
                    <a:gd name="connsiteY2" fmla="*/ 788324 h 1227511"/>
                    <a:gd name="connsiteX3" fmla="*/ 1288473 w 5547360"/>
                    <a:gd name="connsiteY3" fmla="*/ 665017 h 1227511"/>
                    <a:gd name="connsiteX4" fmla="*/ 1388225 w 5547360"/>
                    <a:gd name="connsiteY4" fmla="*/ 665017 h 1227511"/>
                    <a:gd name="connsiteX5" fmla="*/ 1687483 w 5547360"/>
                    <a:gd name="connsiteY5" fmla="*/ 731519 h 1227511"/>
                    <a:gd name="connsiteX6" fmla="*/ 1986742 w 5547360"/>
                    <a:gd name="connsiteY6" fmla="*/ 731519 h 1227511"/>
                    <a:gd name="connsiteX7" fmla="*/ 2136371 w 5547360"/>
                    <a:gd name="connsiteY7" fmla="*/ 731519 h 1227511"/>
                    <a:gd name="connsiteX8" fmla="*/ 2202873 w 5547360"/>
                    <a:gd name="connsiteY8" fmla="*/ 847897 h 1227511"/>
                    <a:gd name="connsiteX9" fmla="*/ 2851265 w 5547360"/>
                    <a:gd name="connsiteY9" fmla="*/ 864523 h 1227511"/>
                    <a:gd name="connsiteX10" fmla="*/ 3682538 w 5547360"/>
                    <a:gd name="connsiteY10" fmla="*/ 864523 h 1227511"/>
                    <a:gd name="connsiteX11" fmla="*/ 3948545 w 5547360"/>
                    <a:gd name="connsiteY11" fmla="*/ 1180406 h 1227511"/>
                    <a:gd name="connsiteX12" fmla="*/ 4197927 w 5547360"/>
                    <a:gd name="connsiteY12" fmla="*/ 1147155 h 1227511"/>
                    <a:gd name="connsiteX13" fmla="*/ 4530436 w 5547360"/>
                    <a:gd name="connsiteY13" fmla="*/ 1113904 h 1227511"/>
                    <a:gd name="connsiteX14" fmla="*/ 4746567 w 5547360"/>
                    <a:gd name="connsiteY14" fmla="*/ 1113904 h 1227511"/>
                    <a:gd name="connsiteX15" fmla="*/ 4813069 w 5547360"/>
                    <a:gd name="connsiteY15" fmla="*/ 897773 h 1227511"/>
                    <a:gd name="connsiteX16" fmla="*/ 4813069 w 5547360"/>
                    <a:gd name="connsiteY16" fmla="*/ 681643 h 1227511"/>
                    <a:gd name="connsiteX17" fmla="*/ 4946073 w 5547360"/>
                    <a:gd name="connsiteY17" fmla="*/ 465512 h 1227511"/>
                    <a:gd name="connsiteX18" fmla="*/ 5062451 w 5547360"/>
                    <a:gd name="connsiteY18" fmla="*/ 382384 h 1227511"/>
                    <a:gd name="connsiteX19" fmla="*/ 5145578 w 5547360"/>
                    <a:gd name="connsiteY19" fmla="*/ 266006 h 1227511"/>
                    <a:gd name="connsiteX20" fmla="*/ 5178829 w 5547360"/>
                    <a:gd name="connsiteY20" fmla="*/ 133003 h 1227511"/>
                    <a:gd name="connsiteX21" fmla="*/ 5178829 w 5547360"/>
                    <a:gd name="connsiteY21" fmla="*/ 49875 h 1227511"/>
                    <a:gd name="connsiteX22" fmla="*/ 2320635 w 5547360"/>
                    <a:gd name="connsiteY22" fmla="*/ 0 h 1227511"/>
                    <a:gd name="connsiteX23" fmla="*/ 0 w 5547360"/>
                    <a:gd name="connsiteY23" fmla="*/ 224443 h 1227511"/>
                    <a:gd name="connsiteX0" fmla="*/ 0 w 5547360"/>
                    <a:gd name="connsiteY0" fmla="*/ 224443 h 1227511"/>
                    <a:gd name="connsiteX1" fmla="*/ 606829 w 5547360"/>
                    <a:gd name="connsiteY1" fmla="*/ 781395 h 1227511"/>
                    <a:gd name="connsiteX2" fmla="*/ 1288473 w 5547360"/>
                    <a:gd name="connsiteY2" fmla="*/ 665017 h 1227511"/>
                    <a:gd name="connsiteX3" fmla="*/ 1388225 w 5547360"/>
                    <a:gd name="connsiteY3" fmla="*/ 665017 h 1227511"/>
                    <a:gd name="connsiteX4" fmla="*/ 1687483 w 5547360"/>
                    <a:gd name="connsiteY4" fmla="*/ 731519 h 1227511"/>
                    <a:gd name="connsiteX5" fmla="*/ 1986742 w 5547360"/>
                    <a:gd name="connsiteY5" fmla="*/ 731519 h 1227511"/>
                    <a:gd name="connsiteX6" fmla="*/ 2136371 w 5547360"/>
                    <a:gd name="connsiteY6" fmla="*/ 731519 h 1227511"/>
                    <a:gd name="connsiteX7" fmla="*/ 2202873 w 5547360"/>
                    <a:gd name="connsiteY7" fmla="*/ 847897 h 1227511"/>
                    <a:gd name="connsiteX8" fmla="*/ 2851265 w 5547360"/>
                    <a:gd name="connsiteY8" fmla="*/ 864523 h 1227511"/>
                    <a:gd name="connsiteX9" fmla="*/ 3682538 w 5547360"/>
                    <a:gd name="connsiteY9" fmla="*/ 864523 h 1227511"/>
                    <a:gd name="connsiteX10" fmla="*/ 3948545 w 5547360"/>
                    <a:gd name="connsiteY10" fmla="*/ 1180406 h 1227511"/>
                    <a:gd name="connsiteX11" fmla="*/ 4197927 w 5547360"/>
                    <a:gd name="connsiteY11" fmla="*/ 1147155 h 1227511"/>
                    <a:gd name="connsiteX12" fmla="*/ 4530436 w 5547360"/>
                    <a:gd name="connsiteY12" fmla="*/ 1113904 h 1227511"/>
                    <a:gd name="connsiteX13" fmla="*/ 4746567 w 5547360"/>
                    <a:gd name="connsiteY13" fmla="*/ 1113904 h 1227511"/>
                    <a:gd name="connsiteX14" fmla="*/ 4813069 w 5547360"/>
                    <a:gd name="connsiteY14" fmla="*/ 897773 h 1227511"/>
                    <a:gd name="connsiteX15" fmla="*/ 4813069 w 5547360"/>
                    <a:gd name="connsiteY15" fmla="*/ 681643 h 1227511"/>
                    <a:gd name="connsiteX16" fmla="*/ 4946073 w 5547360"/>
                    <a:gd name="connsiteY16" fmla="*/ 4655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 name="connsiteX0" fmla="*/ 0 w 5547360"/>
                    <a:gd name="connsiteY0" fmla="*/ 224443 h 1227511"/>
                    <a:gd name="connsiteX1" fmla="*/ 302029 w 5547360"/>
                    <a:gd name="connsiteY1" fmla="*/ 552795 h 1227511"/>
                    <a:gd name="connsiteX2" fmla="*/ 1288473 w 5547360"/>
                    <a:gd name="connsiteY2" fmla="*/ 665017 h 1227511"/>
                    <a:gd name="connsiteX3" fmla="*/ 1388225 w 5547360"/>
                    <a:gd name="connsiteY3" fmla="*/ 665017 h 1227511"/>
                    <a:gd name="connsiteX4" fmla="*/ 1687483 w 5547360"/>
                    <a:gd name="connsiteY4" fmla="*/ 731519 h 1227511"/>
                    <a:gd name="connsiteX5" fmla="*/ 1986742 w 5547360"/>
                    <a:gd name="connsiteY5" fmla="*/ 731519 h 1227511"/>
                    <a:gd name="connsiteX6" fmla="*/ 2136371 w 5547360"/>
                    <a:gd name="connsiteY6" fmla="*/ 731519 h 1227511"/>
                    <a:gd name="connsiteX7" fmla="*/ 2202873 w 5547360"/>
                    <a:gd name="connsiteY7" fmla="*/ 847897 h 1227511"/>
                    <a:gd name="connsiteX8" fmla="*/ 2851265 w 5547360"/>
                    <a:gd name="connsiteY8" fmla="*/ 864523 h 1227511"/>
                    <a:gd name="connsiteX9" fmla="*/ 3682538 w 5547360"/>
                    <a:gd name="connsiteY9" fmla="*/ 864523 h 1227511"/>
                    <a:gd name="connsiteX10" fmla="*/ 3948545 w 5547360"/>
                    <a:gd name="connsiteY10" fmla="*/ 1180406 h 1227511"/>
                    <a:gd name="connsiteX11" fmla="*/ 4197927 w 5547360"/>
                    <a:gd name="connsiteY11" fmla="*/ 1147155 h 1227511"/>
                    <a:gd name="connsiteX12" fmla="*/ 4530436 w 5547360"/>
                    <a:gd name="connsiteY12" fmla="*/ 1113904 h 1227511"/>
                    <a:gd name="connsiteX13" fmla="*/ 4746567 w 5547360"/>
                    <a:gd name="connsiteY13" fmla="*/ 1113904 h 1227511"/>
                    <a:gd name="connsiteX14" fmla="*/ 4813069 w 5547360"/>
                    <a:gd name="connsiteY14" fmla="*/ 897773 h 1227511"/>
                    <a:gd name="connsiteX15" fmla="*/ 4813069 w 5547360"/>
                    <a:gd name="connsiteY15" fmla="*/ 681643 h 1227511"/>
                    <a:gd name="connsiteX16" fmla="*/ 4946073 w 5547360"/>
                    <a:gd name="connsiteY16" fmla="*/ 4655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 name="connsiteX0" fmla="*/ 141316 w 5688676"/>
                    <a:gd name="connsiteY0" fmla="*/ 224443 h 1227511"/>
                    <a:gd name="connsiteX1" fmla="*/ 214745 w 5688676"/>
                    <a:gd name="connsiteY1" fmla="*/ 552795 h 1227511"/>
                    <a:gd name="connsiteX2" fmla="*/ 1429789 w 5688676"/>
                    <a:gd name="connsiteY2" fmla="*/ 665017 h 1227511"/>
                    <a:gd name="connsiteX3" fmla="*/ 1529541 w 5688676"/>
                    <a:gd name="connsiteY3" fmla="*/ 665017 h 1227511"/>
                    <a:gd name="connsiteX4" fmla="*/ 1828799 w 5688676"/>
                    <a:gd name="connsiteY4" fmla="*/ 731519 h 1227511"/>
                    <a:gd name="connsiteX5" fmla="*/ 2128058 w 5688676"/>
                    <a:gd name="connsiteY5" fmla="*/ 731519 h 1227511"/>
                    <a:gd name="connsiteX6" fmla="*/ 2277687 w 5688676"/>
                    <a:gd name="connsiteY6" fmla="*/ 731519 h 1227511"/>
                    <a:gd name="connsiteX7" fmla="*/ 2344189 w 5688676"/>
                    <a:gd name="connsiteY7" fmla="*/ 847897 h 1227511"/>
                    <a:gd name="connsiteX8" fmla="*/ 2992581 w 5688676"/>
                    <a:gd name="connsiteY8" fmla="*/ 864523 h 1227511"/>
                    <a:gd name="connsiteX9" fmla="*/ 3823854 w 5688676"/>
                    <a:gd name="connsiteY9" fmla="*/ 864523 h 1227511"/>
                    <a:gd name="connsiteX10" fmla="*/ 4089861 w 5688676"/>
                    <a:gd name="connsiteY10" fmla="*/ 1180406 h 1227511"/>
                    <a:gd name="connsiteX11" fmla="*/ 4339243 w 5688676"/>
                    <a:gd name="connsiteY11" fmla="*/ 1147155 h 1227511"/>
                    <a:gd name="connsiteX12" fmla="*/ 4671752 w 5688676"/>
                    <a:gd name="connsiteY12" fmla="*/ 1113904 h 1227511"/>
                    <a:gd name="connsiteX13" fmla="*/ 4887883 w 5688676"/>
                    <a:gd name="connsiteY13" fmla="*/ 1113904 h 1227511"/>
                    <a:gd name="connsiteX14" fmla="*/ 4954385 w 5688676"/>
                    <a:gd name="connsiteY14" fmla="*/ 897773 h 1227511"/>
                    <a:gd name="connsiteX15" fmla="*/ 4954385 w 5688676"/>
                    <a:gd name="connsiteY15" fmla="*/ 681643 h 1227511"/>
                    <a:gd name="connsiteX16" fmla="*/ 5087389 w 5688676"/>
                    <a:gd name="connsiteY16" fmla="*/ 465512 h 1227511"/>
                    <a:gd name="connsiteX17" fmla="*/ 5203767 w 5688676"/>
                    <a:gd name="connsiteY17" fmla="*/ 382384 h 1227511"/>
                    <a:gd name="connsiteX18" fmla="*/ 5286894 w 5688676"/>
                    <a:gd name="connsiteY18" fmla="*/ 266006 h 1227511"/>
                    <a:gd name="connsiteX19" fmla="*/ 5320145 w 5688676"/>
                    <a:gd name="connsiteY19" fmla="*/ 133003 h 1227511"/>
                    <a:gd name="connsiteX20" fmla="*/ 5320145 w 5688676"/>
                    <a:gd name="connsiteY20" fmla="*/ 49875 h 1227511"/>
                    <a:gd name="connsiteX21" fmla="*/ 2461951 w 5688676"/>
                    <a:gd name="connsiteY21" fmla="*/ 0 h 1227511"/>
                    <a:gd name="connsiteX22" fmla="*/ 141316 w 5688676"/>
                    <a:gd name="connsiteY22" fmla="*/ 224443 h 122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88676" h="1227511">
                      <a:moveTo>
                        <a:pt x="141316" y="224443"/>
                      </a:moveTo>
                      <a:cubicBezTo>
                        <a:pt x="193963" y="260464"/>
                        <a:pt x="0" y="479366"/>
                        <a:pt x="214745" y="552795"/>
                      </a:cubicBezTo>
                      <a:cubicBezTo>
                        <a:pt x="429491" y="626224"/>
                        <a:pt x="1210656" y="646313"/>
                        <a:pt x="1429789" y="665017"/>
                      </a:cubicBezTo>
                      <a:cubicBezTo>
                        <a:pt x="1648922" y="683721"/>
                        <a:pt x="1463039" y="653933"/>
                        <a:pt x="1529541" y="665017"/>
                      </a:cubicBezTo>
                      <a:cubicBezTo>
                        <a:pt x="1596043" y="676101"/>
                        <a:pt x="1729046" y="720435"/>
                        <a:pt x="1828799" y="731519"/>
                      </a:cubicBezTo>
                      <a:cubicBezTo>
                        <a:pt x="1928552" y="742603"/>
                        <a:pt x="2128058" y="731519"/>
                        <a:pt x="2128058" y="731519"/>
                      </a:cubicBezTo>
                      <a:cubicBezTo>
                        <a:pt x="2202873" y="731519"/>
                        <a:pt x="2241665" y="712123"/>
                        <a:pt x="2277687" y="731519"/>
                      </a:cubicBezTo>
                      <a:cubicBezTo>
                        <a:pt x="2313709" y="750915"/>
                        <a:pt x="2225040" y="825730"/>
                        <a:pt x="2344189" y="847897"/>
                      </a:cubicBezTo>
                      <a:cubicBezTo>
                        <a:pt x="2463338" y="870064"/>
                        <a:pt x="2745970" y="861752"/>
                        <a:pt x="2992581" y="864523"/>
                      </a:cubicBezTo>
                      <a:cubicBezTo>
                        <a:pt x="3239192" y="867294"/>
                        <a:pt x="3640974" y="811876"/>
                        <a:pt x="3823854" y="864523"/>
                      </a:cubicBezTo>
                      <a:cubicBezTo>
                        <a:pt x="4006734" y="917170"/>
                        <a:pt x="4003963" y="1133301"/>
                        <a:pt x="4089861" y="1180406"/>
                      </a:cubicBezTo>
                      <a:cubicBezTo>
                        <a:pt x="4175759" y="1227511"/>
                        <a:pt x="4242261" y="1158239"/>
                        <a:pt x="4339243" y="1147155"/>
                      </a:cubicBezTo>
                      <a:cubicBezTo>
                        <a:pt x="4436225" y="1136071"/>
                        <a:pt x="4580312" y="1119446"/>
                        <a:pt x="4671752" y="1113904"/>
                      </a:cubicBezTo>
                      <a:cubicBezTo>
                        <a:pt x="4763192" y="1108362"/>
                        <a:pt x="4840778" y="1149926"/>
                        <a:pt x="4887883" y="1113904"/>
                      </a:cubicBezTo>
                      <a:cubicBezTo>
                        <a:pt x="4934988" y="1077882"/>
                        <a:pt x="4943301" y="969816"/>
                        <a:pt x="4954385" y="897773"/>
                      </a:cubicBezTo>
                      <a:cubicBezTo>
                        <a:pt x="4965469" y="825730"/>
                        <a:pt x="4932218" y="753686"/>
                        <a:pt x="4954385" y="681643"/>
                      </a:cubicBezTo>
                      <a:cubicBezTo>
                        <a:pt x="4976552" y="609600"/>
                        <a:pt x="5045825" y="515388"/>
                        <a:pt x="5087389" y="465512"/>
                      </a:cubicBezTo>
                      <a:cubicBezTo>
                        <a:pt x="5128953" y="415636"/>
                        <a:pt x="5170516" y="415635"/>
                        <a:pt x="5203767" y="382384"/>
                      </a:cubicBezTo>
                      <a:cubicBezTo>
                        <a:pt x="5237018" y="349133"/>
                        <a:pt x="5267498" y="307569"/>
                        <a:pt x="5286894" y="266006"/>
                      </a:cubicBezTo>
                      <a:cubicBezTo>
                        <a:pt x="5306290" y="224443"/>
                        <a:pt x="5314603" y="169025"/>
                        <a:pt x="5320145" y="133003"/>
                      </a:cubicBezTo>
                      <a:cubicBezTo>
                        <a:pt x="5325687" y="96981"/>
                        <a:pt x="5688676" y="33250"/>
                        <a:pt x="5320145" y="49875"/>
                      </a:cubicBezTo>
                      <a:lnTo>
                        <a:pt x="2461951" y="0"/>
                      </a:lnTo>
                      <a:lnTo>
                        <a:pt x="141316"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 name="Group 11"/>
              <p:cNvGrpSpPr/>
              <p:nvPr/>
            </p:nvGrpSpPr>
            <p:grpSpPr>
              <a:xfrm>
                <a:off x="0" y="5105400"/>
                <a:ext cx="3352800" cy="1794165"/>
                <a:chOff x="0" y="5105400"/>
                <a:chExt cx="3352800" cy="1794165"/>
              </a:xfrm>
            </p:grpSpPr>
            <p:sp>
              <p:nvSpPr>
                <p:cNvPr id="8" name="Rectangle 7"/>
                <p:cNvSpPr/>
                <p:nvPr/>
              </p:nvSpPr>
              <p:spPr>
                <a:xfrm>
                  <a:off x="0" y="51054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209800" y="5832765"/>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Freeform 3"/>
            <p:cNvSpPr/>
            <p:nvPr/>
          </p:nvSpPr>
          <p:spPr>
            <a:xfrm>
              <a:off x="4652356" y="5588925"/>
              <a:ext cx="1313411" cy="548640"/>
            </a:xfrm>
            <a:custGeom>
              <a:avLst/>
              <a:gdLst>
                <a:gd name="connsiteX0" fmla="*/ 36022 w 1313411"/>
                <a:gd name="connsiteY0" fmla="*/ 387927 h 548640"/>
                <a:gd name="connsiteX1" fmla="*/ 302029 w 1313411"/>
                <a:gd name="connsiteY1" fmla="*/ 55418 h 548640"/>
                <a:gd name="connsiteX2" fmla="*/ 551411 w 1313411"/>
                <a:gd name="connsiteY2" fmla="*/ 55418 h 548640"/>
                <a:gd name="connsiteX3" fmla="*/ 800793 w 1313411"/>
                <a:gd name="connsiteY3" fmla="*/ 88669 h 548640"/>
                <a:gd name="connsiteX4" fmla="*/ 1100051 w 1313411"/>
                <a:gd name="connsiteY4" fmla="*/ 155171 h 548640"/>
                <a:gd name="connsiteX5" fmla="*/ 1233055 w 1313411"/>
                <a:gd name="connsiteY5" fmla="*/ 171796 h 548640"/>
                <a:gd name="connsiteX6" fmla="*/ 1233055 w 1313411"/>
                <a:gd name="connsiteY6" fmla="*/ 387927 h 548640"/>
                <a:gd name="connsiteX7" fmla="*/ 750917 w 1313411"/>
                <a:gd name="connsiteY7" fmla="*/ 520931 h 548640"/>
                <a:gd name="connsiteX8" fmla="*/ 518160 w 1313411"/>
                <a:gd name="connsiteY8" fmla="*/ 520931 h 548640"/>
                <a:gd name="connsiteX9" fmla="*/ 36022 w 1313411"/>
                <a:gd name="connsiteY9" fmla="*/ 387927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411" h="548640">
                  <a:moveTo>
                    <a:pt x="36022" y="387927"/>
                  </a:moveTo>
                  <a:cubicBezTo>
                    <a:pt x="0" y="310342"/>
                    <a:pt x="216131" y="110836"/>
                    <a:pt x="302029" y="55418"/>
                  </a:cubicBezTo>
                  <a:cubicBezTo>
                    <a:pt x="387927" y="0"/>
                    <a:pt x="468284" y="49876"/>
                    <a:pt x="551411" y="55418"/>
                  </a:cubicBezTo>
                  <a:cubicBezTo>
                    <a:pt x="634538" y="60960"/>
                    <a:pt x="709353" y="72044"/>
                    <a:pt x="800793" y="88669"/>
                  </a:cubicBezTo>
                  <a:cubicBezTo>
                    <a:pt x="892233" y="105294"/>
                    <a:pt x="1028007" y="141317"/>
                    <a:pt x="1100051" y="155171"/>
                  </a:cubicBezTo>
                  <a:cubicBezTo>
                    <a:pt x="1172095" y="169026"/>
                    <a:pt x="1210888" y="133003"/>
                    <a:pt x="1233055" y="171796"/>
                  </a:cubicBezTo>
                  <a:cubicBezTo>
                    <a:pt x="1255222" y="210589"/>
                    <a:pt x="1313411" y="329738"/>
                    <a:pt x="1233055" y="387927"/>
                  </a:cubicBezTo>
                  <a:cubicBezTo>
                    <a:pt x="1152699" y="446116"/>
                    <a:pt x="870066" y="498764"/>
                    <a:pt x="750917" y="520931"/>
                  </a:cubicBezTo>
                  <a:cubicBezTo>
                    <a:pt x="631768" y="543098"/>
                    <a:pt x="637309" y="548640"/>
                    <a:pt x="518160" y="520931"/>
                  </a:cubicBezTo>
                  <a:cubicBezTo>
                    <a:pt x="399011" y="493222"/>
                    <a:pt x="72044" y="465513"/>
                    <a:pt x="36022" y="3879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965960" y="1054100"/>
              <a:ext cx="2092960" cy="424180"/>
            </a:xfrm>
            <a:custGeom>
              <a:avLst/>
              <a:gdLst>
                <a:gd name="connsiteX0" fmla="*/ 228600 w 2092960"/>
                <a:gd name="connsiteY0" fmla="*/ 210820 h 424180"/>
                <a:gd name="connsiteX1" fmla="*/ 1813560 w 2092960"/>
                <a:gd name="connsiteY1" fmla="*/ 393700 h 424180"/>
                <a:gd name="connsiteX2" fmla="*/ 1905000 w 2092960"/>
                <a:gd name="connsiteY2" fmla="*/ 393700 h 424180"/>
                <a:gd name="connsiteX3" fmla="*/ 1905000 w 2092960"/>
                <a:gd name="connsiteY3" fmla="*/ 317500 h 424180"/>
                <a:gd name="connsiteX4" fmla="*/ 1066800 w 2092960"/>
                <a:gd name="connsiteY4" fmla="*/ 43180 h 424180"/>
                <a:gd name="connsiteX5" fmla="*/ 441960 w 2092960"/>
                <a:gd name="connsiteY5" fmla="*/ 58420 h 424180"/>
                <a:gd name="connsiteX6" fmla="*/ 228600 w 2092960"/>
                <a:gd name="connsiteY6" fmla="*/ 210820 h 42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960" h="424180">
                  <a:moveTo>
                    <a:pt x="228600" y="210820"/>
                  </a:moveTo>
                  <a:cubicBezTo>
                    <a:pt x="457200" y="266700"/>
                    <a:pt x="1534160" y="363220"/>
                    <a:pt x="1813560" y="393700"/>
                  </a:cubicBezTo>
                  <a:cubicBezTo>
                    <a:pt x="2092960" y="424180"/>
                    <a:pt x="1889760" y="406400"/>
                    <a:pt x="1905000" y="393700"/>
                  </a:cubicBezTo>
                  <a:cubicBezTo>
                    <a:pt x="1920240" y="381000"/>
                    <a:pt x="2044700" y="375920"/>
                    <a:pt x="1905000" y="317500"/>
                  </a:cubicBezTo>
                  <a:cubicBezTo>
                    <a:pt x="1765300" y="259080"/>
                    <a:pt x="1310640" y="86360"/>
                    <a:pt x="1066800" y="43180"/>
                  </a:cubicBezTo>
                  <a:cubicBezTo>
                    <a:pt x="822960" y="0"/>
                    <a:pt x="584200" y="30480"/>
                    <a:pt x="441960" y="58420"/>
                  </a:cubicBezTo>
                  <a:cubicBezTo>
                    <a:pt x="299720" y="86360"/>
                    <a:pt x="0" y="154940"/>
                    <a:pt x="228600" y="2108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66"/>
          <p:cNvGrpSpPr/>
          <p:nvPr/>
        </p:nvGrpSpPr>
        <p:grpSpPr>
          <a:xfrm>
            <a:off x="3968241" y="3961144"/>
            <a:ext cx="1019762" cy="687056"/>
            <a:chOff x="3968241" y="3961144"/>
            <a:chExt cx="1019762" cy="687056"/>
          </a:xfrm>
        </p:grpSpPr>
        <p:sp>
          <p:nvSpPr>
            <p:cNvPr id="68" name="Freeform 67"/>
            <p:cNvSpPr/>
            <p:nvPr/>
          </p:nvSpPr>
          <p:spPr>
            <a:xfrm rot="60000">
              <a:off x="3968241" y="3961144"/>
              <a:ext cx="1019762" cy="678208"/>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8"/>
            <p:cNvCxnSpPr/>
            <p:nvPr/>
          </p:nvCxnSpPr>
          <p:spPr>
            <a:xfrm rot="60000" flipV="1">
              <a:off x="3986275" y="4154986"/>
              <a:ext cx="950392" cy="849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Freeform 69"/>
            <p:cNvSpPr/>
            <p:nvPr/>
          </p:nvSpPr>
          <p:spPr>
            <a:xfrm rot="60000">
              <a:off x="3980271" y="4280447"/>
              <a:ext cx="981498" cy="152156"/>
            </a:xfrm>
            <a:custGeom>
              <a:avLst/>
              <a:gdLst>
                <a:gd name="connsiteX0" fmla="*/ 0 w 4170784"/>
                <a:gd name="connsiteY0" fmla="*/ 0 h 668693"/>
                <a:gd name="connsiteX1" fmla="*/ 475862 w 4170784"/>
                <a:gd name="connsiteY1" fmla="*/ 223934 h 668693"/>
                <a:gd name="connsiteX2" fmla="*/ 765110 w 4170784"/>
                <a:gd name="connsiteY2" fmla="*/ 149289 h 668693"/>
                <a:gd name="connsiteX3" fmla="*/ 951723 w 4170784"/>
                <a:gd name="connsiteY3" fmla="*/ 167951 h 668693"/>
                <a:gd name="connsiteX4" fmla="*/ 1129004 w 4170784"/>
                <a:gd name="connsiteY4" fmla="*/ 335902 h 668693"/>
                <a:gd name="connsiteX5" fmla="*/ 1278294 w 4170784"/>
                <a:gd name="connsiteY5" fmla="*/ 307910 h 668693"/>
                <a:gd name="connsiteX6" fmla="*/ 1315617 w 4170784"/>
                <a:gd name="connsiteY6" fmla="*/ 363894 h 668693"/>
                <a:gd name="connsiteX7" fmla="*/ 1418253 w 4170784"/>
                <a:gd name="connsiteY7" fmla="*/ 373224 h 668693"/>
                <a:gd name="connsiteX8" fmla="*/ 1492898 w 4170784"/>
                <a:gd name="connsiteY8" fmla="*/ 475861 h 668693"/>
                <a:gd name="connsiteX9" fmla="*/ 1707502 w 4170784"/>
                <a:gd name="connsiteY9" fmla="*/ 531845 h 668693"/>
                <a:gd name="connsiteX10" fmla="*/ 2080727 w 4170784"/>
                <a:gd name="connsiteY10" fmla="*/ 550506 h 668693"/>
                <a:gd name="connsiteX11" fmla="*/ 2295331 w 4170784"/>
                <a:gd name="connsiteY11" fmla="*/ 634481 h 668693"/>
                <a:gd name="connsiteX12" fmla="*/ 2509935 w 4170784"/>
                <a:gd name="connsiteY12" fmla="*/ 643812 h 668693"/>
                <a:gd name="connsiteX13" fmla="*/ 2920482 w 4170784"/>
                <a:gd name="connsiteY13" fmla="*/ 485192 h 668693"/>
                <a:gd name="connsiteX14" fmla="*/ 2985796 w 4170784"/>
                <a:gd name="connsiteY14" fmla="*/ 363894 h 668693"/>
                <a:gd name="connsiteX15" fmla="*/ 3349690 w 4170784"/>
                <a:gd name="connsiteY15" fmla="*/ 242596 h 668693"/>
                <a:gd name="connsiteX16" fmla="*/ 3517641 w 4170784"/>
                <a:gd name="connsiteY16" fmla="*/ 205273 h 668693"/>
                <a:gd name="connsiteX17" fmla="*/ 3685592 w 4170784"/>
                <a:gd name="connsiteY17" fmla="*/ 55983 h 668693"/>
                <a:gd name="connsiteX18" fmla="*/ 3928188 w 4170784"/>
                <a:gd name="connsiteY18" fmla="*/ 74645 h 668693"/>
                <a:gd name="connsiteX19" fmla="*/ 4086808 w 4170784"/>
                <a:gd name="connsiteY19" fmla="*/ 83975 h 668693"/>
                <a:gd name="connsiteX20" fmla="*/ 4170784 w 4170784"/>
                <a:gd name="connsiteY20" fmla="*/ 83975 h 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0784" h="668693">
                  <a:moveTo>
                    <a:pt x="0" y="0"/>
                  </a:moveTo>
                  <a:cubicBezTo>
                    <a:pt x="174172" y="99526"/>
                    <a:pt x="348344" y="199053"/>
                    <a:pt x="475862" y="223934"/>
                  </a:cubicBezTo>
                  <a:cubicBezTo>
                    <a:pt x="603380" y="248816"/>
                    <a:pt x="685800" y="158619"/>
                    <a:pt x="765110" y="149289"/>
                  </a:cubicBezTo>
                  <a:cubicBezTo>
                    <a:pt x="844420" y="139959"/>
                    <a:pt x="891074" y="136849"/>
                    <a:pt x="951723" y="167951"/>
                  </a:cubicBezTo>
                  <a:cubicBezTo>
                    <a:pt x="1012372" y="199053"/>
                    <a:pt x="1074576" y="312576"/>
                    <a:pt x="1129004" y="335902"/>
                  </a:cubicBezTo>
                  <a:cubicBezTo>
                    <a:pt x="1183432" y="359228"/>
                    <a:pt x="1247192" y="303245"/>
                    <a:pt x="1278294" y="307910"/>
                  </a:cubicBezTo>
                  <a:cubicBezTo>
                    <a:pt x="1309396" y="312575"/>
                    <a:pt x="1292291" y="353008"/>
                    <a:pt x="1315617" y="363894"/>
                  </a:cubicBezTo>
                  <a:cubicBezTo>
                    <a:pt x="1338943" y="374780"/>
                    <a:pt x="1388706" y="354563"/>
                    <a:pt x="1418253" y="373224"/>
                  </a:cubicBezTo>
                  <a:cubicBezTo>
                    <a:pt x="1447800" y="391885"/>
                    <a:pt x="1444690" y="449424"/>
                    <a:pt x="1492898" y="475861"/>
                  </a:cubicBezTo>
                  <a:cubicBezTo>
                    <a:pt x="1541106" y="502298"/>
                    <a:pt x="1609531" y="519404"/>
                    <a:pt x="1707502" y="531845"/>
                  </a:cubicBezTo>
                  <a:cubicBezTo>
                    <a:pt x="1805473" y="544286"/>
                    <a:pt x="1982756" y="533400"/>
                    <a:pt x="2080727" y="550506"/>
                  </a:cubicBezTo>
                  <a:cubicBezTo>
                    <a:pt x="2178698" y="567612"/>
                    <a:pt x="2223796" y="618930"/>
                    <a:pt x="2295331" y="634481"/>
                  </a:cubicBezTo>
                  <a:cubicBezTo>
                    <a:pt x="2366866" y="650032"/>
                    <a:pt x="2405743" y="668693"/>
                    <a:pt x="2509935" y="643812"/>
                  </a:cubicBezTo>
                  <a:cubicBezTo>
                    <a:pt x="2614127" y="618931"/>
                    <a:pt x="2841172" y="531845"/>
                    <a:pt x="2920482" y="485192"/>
                  </a:cubicBezTo>
                  <a:cubicBezTo>
                    <a:pt x="2999792" y="438539"/>
                    <a:pt x="2914261" y="404327"/>
                    <a:pt x="2985796" y="363894"/>
                  </a:cubicBezTo>
                  <a:cubicBezTo>
                    <a:pt x="3057331" y="323461"/>
                    <a:pt x="3261049" y="269033"/>
                    <a:pt x="3349690" y="242596"/>
                  </a:cubicBezTo>
                  <a:cubicBezTo>
                    <a:pt x="3438331" y="216159"/>
                    <a:pt x="3461657" y="236375"/>
                    <a:pt x="3517641" y="205273"/>
                  </a:cubicBezTo>
                  <a:cubicBezTo>
                    <a:pt x="3573625" y="174171"/>
                    <a:pt x="3617168" y="77754"/>
                    <a:pt x="3685592" y="55983"/>
                  </a:cubicBezTo>
                  <a:cubicBezTo>
                    <a:pt x="3754016" y="34212"/>
                    <a:pt x="3861319" y="69980"/>
                    <a:pt x="3928188" y="74645"/>
                  </a:cubicBezTo>
                  <a:cubicBezTo>
                    <a:pt x="3995057" y="79310"/>
                    <a:pt x="4046375" y="82420"/>
                    <a:pt x="4086808" y="83975"/>
                  </a:cubicBezTo>
                  <a:cubicBezTo>
                    <a:pt x="4127241" y="85530"/>
                    <a:pt x="4149012" y="84752"/>
                    <a:pt x="4170784" y="83975"/>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Freeform 70"/>
            <p:cNvSpPr/>
            <p:nvPr/>
          </p:nvSpPr>
          <p:spPr>
            <a:xfrm rot="60000">
              <a:off x="4515586" y="4303928"/>
              <a:ext cx="290204" cy="117832"/>
            </a:xfrm>
            <a:custGeom>
              <a:avLst/>
              <a:gdLst>
                <a:gd name="connsiteX0" fmla="*/ 1233196 w 1233196"/>
                <a:gd name="connsiteY0" fmla="*/ 97971 h 517848"/>
                <a:gd name="connsiteX1" fmla="*/ 1111899 w 1233196"/>
                <a:gd name="connsiteY1" fmla="*/ 60648 h 517848"/>
                <a:gd name="connsiteX2" fmla="*/ 822650 w 1233196"/>
                <a:gd name="connsiteY2" fmla="*/ 60648 h 517848"/>
                <a:gd name="connsiteX3" fmla="*/ 645368 w 1233196"/>
                <a:gd name="connsiteY3" fmla="*/ 4665 h 517848"/>
                <a:gd name="connsiteX4" fmla="*/ 533401 w 1233196"/>
                <a:gd name="connsiteY4" fmla="*/ 88640 h 517848"/>
                <a:gd name="connsiteX5" fmla="*/ 402772 w 1233196"/>
                <a:gd name="connsiteY5" fmla="*/ 97971 h 517848"/>
                <a:gd name="connsiteX6" fmla="*/ 272143 w 1233196"/>
                <a:gd name="connsiteY6" fmla="*/ 153955 h 517848"/>
                <a:gd name="connsiteX7" fmla="*/ 178837 w 1233196"/>
                <a:gd name="connsiteY7" fmla="*/ 181946 h 517848"/>
                <a:gd name="connsiteX8" fmla="*/ 66870 w 1233196"/>
                <a:gd name="connsiteY8" fmla="*/ 135293 h 517848"/>
                <a:gd name="connsiteX9" fmla="*/ 10886 w 1233196"/>
                <a:gd name="connsiteY9" fmla="*/ 116632 h 517848"/>
                <a:gd name="connsiteX10" fmla="*/ 1556 w 1233196"/>
                <a:gd name="connsiteY10" fmla="*/ 219269 h 517848"/>
                <a:gd name="connsiteX11" fmla="*/ 1556 w 1233196"/>
                <a:gd name="connsiteY11" fmla="*/ 517848 h 5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3196" h="517848">
                  <a:moveTo>
                    <a:pt x="1233196" y="97971"/>
                  </a:moveTo>
                  <a:cubicBezTo>
                    <a:pt x="1206759" y="82419"/>
                    <a:pt x="1180323" y="66868"/>
                    <a:pt x="1111899" y="60648"/>
                  </a:cubicBezTo>
                  <a:cubicBezTo>
                    <a:pt x="1043475" y="54428"/>
                    <a:pt x="900405" y="69978"/>
                    <a:pt x="822650" y="60648"/>
                  </a:cubicBezTo>
                  <a:cubicBezTo>
                    <a:pt x="744895" y="51318"/>
                    <a:pt x="693576" y="0"/>
                    <a:pt x="645368" y="4665"/>
                  </a:cubicBezTo>
                  <a:cubicBezTo>
                    <a:pt x="597160" y="9330"/>
                    <a:pt x="573834" y="73089"/>
                    <a:pt x="533401" y="88640"/>
                  </a:cubicBezTo>
                  <a:cubicBezTo>
                    <a:pt x="492968" y="104191"/>
                    <a:pt x="446315" y="87085"/>
                    <a:pt x="402772" y="97971"/>
                  </a:cubicBezTo>
                  <a:cubicBezTo>
                    <a:pt x="359229" y="108857"/>
                    <a:pt x="309465" y="139959"/>
                    <a:pt x="272143" y="153955"/>
                  </a:cubicBezTo>
                  <a:cubicBezTo>
                    <a:pt x="234821" y="167951"/>
                    <a:pt x="213049" y="185056"/>
                    <a:pt x="178837" y="181946"/>
                  </a:cubicBezTo>
                  <a:cubicBezTo>
                    <a:pt x="144625" y="178836"/>
                    <a:pt x="94862" y="146179"/>
                    <a:pt x="66870" y="135293"/>
                  </a:cubicBezTo>
                  <a:cubicBezTo>
                    <a:pt x="38878" y="124407"/>
                    <a:pt x="21772" y="102636"/>
                    <a:pt x="10886" y="116632"/>
                  </a:cubicBezTo>
                  <a:cubicBezTo>
                    <a:pt x="0" y="130628"/>
                    <a:pt x="3111" y="152400"/>
                    <a:pt x="1556" y="219269"/>
                  </a:cubicBezTo>
                  <a:cubicBezTo>
                    <a:pt x="1" y="286138"/>
                    <a:pt x="1556" y="517848"/>
                    <a:pt x="1556" y="517848"/>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Oval 71"/>
            <p:cNvSpPr/>
            <p:nvPr/>
          </p:nvSpPr>
          <p:spPr>
            <a:xfrm>
              <a:off x="4572000" y="41148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4495800" y="44958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4724400" y="42672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Freeform 52"/>
          <p:cNvSpPr/>
          <p:nvPr/>
        </p:nvSpPr>
        <p:spPr>
          <a:xfrm>
            <a:off x="5109556" y="1961804"/>
            <a:ext cx="759229" cy="3574472"/>
          </a:xfrm>
          <a:custGeom>
            <a:avLst/>
            <a:gdLst>
              <a:gd name="connsiteX0" fmla="*/ 160713 w 759229"/>
              <a:gd name="connsiteY0" fmla="*/ 0 h 3574472"/>
              <a:gd name="connsiteX1" fmla="*/ 77586 w 759229"/>
              <a:gd name="connsiteY1" fmla="*/ 166254 h 3574472"/>
              <a:gd name="connsiteX2" fmla="*/ 27709 w 759229"/>
              <a:gd name="connsiteY2" fmla="*/ 182880 h 3574472"/>
              <a:gd name="connsiteX3" fmla="*/ 27709 w 759229"/>
              <a:gd name="connsiteY3" fmla="*/ 349134 h 3574472"/>
              <a:gd name="connsiteX4" fmla="*/ 193964 w 759229"/>
              <a:gd name="connsiteY4" fmla="*/ 515389 h 3574472"/>
              <a:gd name="connsiteX5" fmla="*/ 310342 w 759229"/>
              <a:gd name="connsiteY5" fmla="*/ 581891 h 3574472"/>
              <a:gd name="connsiteX6" fmla="*/ 310342 w 759229"/>
              <a:gd name="connsiteY6" fmla="*/ 748145 h 3574472"/>
              <a:gd name="connsiteX7" fmla="*/ 426720 w 759229"/>
              <a:gd name="connsiteY7" fmla="*/ 881149 h 3574472"/>
              <a:gd name="connsiteX8" fmla="*/ 476597 w 759229"/>
              <a:gd name="connsiteY8" fmla="*/ 1047403 h 3574472"/>
              <a:gd name="connsiteX9" fmla="*/ 376844 w 759229"/>
              <a:gd name="connsiteY9" fmla="*/ 1097280 h 3574472"/>
              <a:gd name="connsiteX10" fmla="*/ 360219 w 759229"/>
              <a:gd name="connsiteY10" fmla="*/ 1180407 h 3574472"/>
              <a:gd name="connsiteX11" fmla="*/ 293717 w 759229"/>
              <a:gd name="connsiteY11" fmla="*/ 1313411 h 3574472"/>
              <a:gd name="connsiteX12" fmla="*/ 360219 w 759229"/>
              <a:gd name="connsiteY12" fmla="*/ 1479665 h 3574472"/>
              <a:gd name="connsiteX13" fmla="*/ 393469 w 759229"/>
              <a:gd name="connsiteY13" fmla="*/ 1562792 h 3574472"/>
              <a:gd name="connsiteX14" fmla="*/ 543099 w 759229"/>
              <a:gd name="connsiteY14" fmla="*/ 1612669 h 3574472"/>
              <a:gd name="connsiteX15" fmla="*/ 459971 w 759229"/>
              <a:gd name="connsiteY15" fmla="*/ 1679171 h 3574472"/>
              <a:gd name="connsiteX16" fmla="*/ 543099 w 759229"/>
              <a:gd name="connsiteY16" fmla="*/ 1778923 h 3574472"/>
              <a:gd name="connsiteX17" fmla="*/ 642851 w 759229"/>
              <a:gd name="connsiteY17" fmla="*/ 1928552 h 3574472"/>
              <a:gd name="connsiteX18" fmla="*/ 709353 w 759229"/>
              <a:gd name="connsiteY18" fmla="*/ 2044931 h 3574472"/>
              <a:gd name="connsiteX19" fmla="*/ 609600 w 759229"/>
              <a:gd name="connsiteY19" fmla="*/ 2194560 h 3574472"/>
              <a:gd name="connsiteX20" fmla="*/ 543099 w 759229"/>
              <a:gd name="connsiteY20" fmla="*/ 2310938 h 3574472"/>
              <a:gd name="connsiteX21" fmla="*/ 393469 w 759229"/>
              <a:gd name="connsiteY21" fmla="*/ 2676698 h 3574472"/>
              <a:gd name="connsiteX22" fmla="*/ 376844 w 759229"/>
              <a:gd name="connsiteY22" fmla="*/ 2793076 h 3574472"/>
              <a:gd name="connsiteX23" fmla="*/ 410095 w 759229"/>
              <a:gd name="connsiteY23" fmla="*/ 2876203 h 3574472"/>
              <a:gd name="connsiteX24" fmla="*/ 426720 w 759229"/>
              <a:gd name="connsiteY24" fmla="*/ 2959331 h 3574472"/>
              <a:gd name="connsiteX25" fmla="*/ 376844 w 759229"/>
              <a:gd name="connsiteY25" fmla="*/ 3092334 h 3574472"/>
              <a:gd name="connsiteX26" fmla="*/ 326968 w 759229"/>
              <a:gd name="connsiteY26" fmla="*/ 3192087 h 3574472"/>
              <a:gd name="connsiteX27" fmla="*/ 376844 w 759229"/>
              <a:gd name="connsiteY27" fmla="*/ 3391592 h 3574472"/>
              <a:gd name="connsiteX28" fmla="*/ 526473 w 759229"/>
              <a:gd name="connsiteY28" fmla="*/ 3474720 h 3574472"/>
              <a:gd name="connsiteX29" fmla="*/ 759229 w 759229"/>
              <a:gd name="connsiteY29" fmla="*/ 3574472 h 357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9229" h="3574472">
                <a:moveTo>
                  <a:pt x="160713" y="0"/>
                </a:moveTo>
                <a:cubicBezTo>
                  <a:pt x="130233" y="67887"/>
                  <a:pt x="99753" y="135774"/>
                  <a:pt x="77586" y="166254"/>
                </a:cubicBezTo>
                <a:cubicBezTo>
                  <a:pt x="55419" y="196734"/>
                  <a:pt x="36022" y="152400"/>
                  <a:pt x="27709" y="182880"/>
                </a:cubicBezTo>
                <a:cubicBezTo>
                  <a:pt x="19396" y="213360"/>
                  <a:pt x="0" y="293716"/>
                  <a:pt x="27709" y="349134"/>
                </a:cubicBezTo>
                <a:cubicBezTo>
                  <a:pt x="55418" y="404552"/>
                  <a:pt x="146859" y="476596"/>
                  <a:pt x="193964" y="515389"/>
                </a:cubicBezTo>
                <a:cubicBezTo>
                  <a:pt x="241069" y="554182"/>
                  <a:pt x="290946" y="543098"/>
                  <a:pt x="310342" y="581891"/>
                </a:cubicBezTo>
                <a:cubicBezTo>
                  <a:pt x="329738" y="620684"/>
                  <a:pt x="290946" y="698269"/>
                  <a:pt x="310342" y="748145"/>
                </a:cubicBezTo>
                <a:cubicBezTo>
                  <a:pt x="329738" y="798021"/>
                  <a:pt x="399011" y="831273"/>
                  <a:pt x="426720" y="881149"/>
                </a:cubicBezTo>
                <a:cubicBezTo>
                  <a:pt x="454429" y="931025"/>
                  <a:pt x="484910" y="1011381"/>
                  <a:pt x="476597" y="1047403"/>
                </a:cubicBezTo>
                <a:cubicBezTo>
                  <a:pt x="468284" y="1083425"/>
                  <a:pt x="396240" y="1075113"/>
                  <a:pt x="376844" y="1097280"/>
                </a:cubicBezTo>
                <a:cubicBezTo>
                  <a:pt x="357448" y="1119447"/>
                  <a:pt x="374073" y="1144385"/>
                  <a:pt x="360219" y="1180407"/>
                </a:cubicBezTo>
                <a:cubicBezTo>
                  <a:pt x="346365" y="1216429"/>
                  <a:pt x="293717" y="1263535"/>
                  <a:pt x="293717" y="1313411"/>
                </a:cubicBezTo>
                <a:cubicBezTo>
                  <a:pt x="293717" y="1363287"/>
                  <a:pt x="360219" y="1479665"/>
                  <a:pt x="360219" y="1479665"/>
                </a:cubicBezTo>
                <a:cubicBezTo>
                  <a:pt x="376844" y="1521229"/>
                  <a:pt x="362989" y="1540625"/>
                  <a:pt x="393469" y="1562792"/>
                </a:cubicBezTo>
                <a:cubicBezTo>
                  <a:pt x="423949" y="1584959"/>
                  <a:pt x="532015" y="1593272"/>
                  <a:pt x="543099" y="1612669"/>
                </a:cubicBezTo>
                <a:cubicBezTo>
                  <a:pt x="554183" y="1632066"/>
                  <a:pt x="459971" y="1651462"/>
                  <a:pt x="459971" y="1679171"/>
                </a:cubicBezTo>
                <a:cubicBezTo>
                  <a:pt x="459971" y="1706880"/>
                  <a:pt x="512619" y="1737360"/>
                  <a:pt x="543099" y="1778923"/>
                </a:cubicBezTo>
                <a:cubicBezTo>
                  <a:pt x="573579" y="1820486"/>
                  <a:pt x="615142" y="1884217"/>
                  <a:pt x="642851" y="1928552"/>
                </a:cubicBezTo>
                <a:cubicBezTo>
                  <a:pt x="670560" y="1972887"/>
                  <a:pt x="714895" y="2000596"/>
                  <a:pt x="709353" y="2044931"/>
                </a:cubicBezTo>
                <a:cubicBezTo>
                  <a:pt x="703811" y="2089266"/>
                  <a:pt x="637309" y="2150226"/>
                  <a:pt x="609600" y="2194560"/>
                </a:cubicBezTo>
                <a:cubicBezTo>
                  <a:pt x="581891" y="2238894"/>
                  <a:pt x="579121" y="2230582"/>
                  <a:pt x="543099" y="2310938"/>
                </a:cubicBezTo>
                <a:cubicBezTo>
                  <a:pt x="507077" y="2391294"/>
                  <a:pt x="421178" y="2596342"/>
                  <a:pt x="393469" y="2676698"/>
                </a:cubicBezTo>
                <a:cubicBezTo>
                  <a:pt x="365760" y="2757054"/>
                  <a:pt x="374073" y="2759825"/>
                  <a:pt x="376844" y="2793076"/>
                </a:cubicBezTo>
                <a:cubicBezTo>
                  <a:pt x="379615" y="2826327"/>
                  <a:pt x="401782" y="2848494"/>
                  <a:pt x="410095" y="2876203"/>
                </a:cubicBezTo>
                <a:cubicBezTo>
                  <a:pt x="418408" y="2903912"/>
                  <a:pt x="432262" y="2923309"/>
                  <a:pt x="426720" y="2959331"/>
                </a:cubicBezTo>
                <a:cubicBezTo>
                  <a:pt x="421178" y="2995353"/>
                  <a:pt x="393469" y="3053542"/>
                  <a:pt x="376844" y="3092334"/>
                </a:cubicBezTo>
                <a:cubicBezTo>
                  <a:pt x="360219" y="3131126"/>
                  <a:pt x="326968" y="3142211"/>
                  <a:pt x="326968" y="3192087"/>
                </a:cubicBezTo>
                <a:cubicBezTo>
                  <a:pt x="326968" y="3241963"/>
                  <a:pt x="343593" y="3344487"/>
                  <a:pt x="376844" y="3391592"/>
                </a:cubicBezTo>
                <a:cubicBezTo>
                  <a:pt x="410095" y="3438698"/>
                  <a:pt x="462742" y="3444240"/>
                  <a:pt x="526473" y="3474720"/>
                </a:cubicBezTo>
                <a:cubicBezTo>
                  <a:pt x="590204" y="3505200"/>
                  <a:pt x="674716" y="3539836"/>
                  <a:pt x="759229" y="3574472"/>
                </a:cubicBezTo>
              </a:path>
            </a:pathLst>
          </a:custGeom>
          <a:ln w="50800"/>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Rectangle 74"/>
          <p:cNvSpPr/>
          <p:nvPr/>
        </p:nvSpPr>
        <p:spPr>
          <a:xfrm>
            <a:off x="3733800" y="3886200"/>
            <a:ext cx="1371600" cy="9144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49"/>
          <p:cNvGrpSpPr/>
          <p:nvPr/>
        </p:nvGrpSpPr>
        <p:grpSpPr>
          <a:xfrm>
            <a:off x="523875" y="762000"/>
            <a:ext cx="8162925" cy="6072188"/>
            <a:chOff x="523875" y="762000"/>
            <a:chExt cx="8162925" cy="6072188"/>
          </a:xfrm>
        </p:grpSpPr>
        <p:grpSp>
          <p:nvGrpSpPr>
            <p:cNvPr id="14" name="Group 61"/>
            <p:cNvGrpSpPr/>
            <p:nvPr/>
          </p:nvGrpSpPr>
          <p:grpSpPr>
            <a:xfrm>
              <a:off x="523875" y="762000"/>
              <a:ext cx="8162925" cy="6072188"/>
              <a:chOff x="523875" y="762000"/>
              <a:chExt cx="8162925" cy="6072188"/>
            </a:xfrm>
          </p:grpSpPr>
          <p:pic>
            <p:nvPicPr>
              <p:cNvPr id="85" name="Picture 3"/>
              <p:cNvPicPr>
                <a:picLocks noChangeAspect="1" noChangeArrowheads="1"/>
              </p:cNvPicPr>
              <p:nvPr/>
            </p:nvPicPr>
            <p:blipFill>
              <a:blip r:embed="rId4" cstate="print"/>
              <a:srcRect/>
              <a:stretch>
                <a:fillRect/>
              </a:stretch>
            </p:blipFill>
            <p:spPr bwMode="auto">
              <a:xfrm>
                <a:off x="523875" y="762000"/>
                <a:ext cx="8162925" cy="6072188"/>
              </a:xfrm>
              <a:prstGeom prst="rect">
                <a:avLst/>
              </a:prstGeom>
              <a:noFill/>
              <a:ln w="9525">
                <a:noFill/>
                <a:miter lim="800000"/>
                <a:headEnd/>
                <a:tailEnd/>
              </a:ln>
              <a:effectLst/>
            </p:spPr>
          </p:pic>
          <p:grpSp>
            <p:nvGrpSpPr>
              <p:cNvPr id="15" name="Group 14"/>
              <p:cNvGrpSpPr/>
              <p:nvPr/>
            </p:nvGrpSpPr>
            <p:grpSpPr>
              <a:xfrm>
                <a:off x="3581400" y="1338943"/>
                <a:ext cx="4419600" cy="2090057"/>
                <a:chOff x="3581400" y="1338943"/>
                <a:chExt cx="4419600" cy="2090057"/>
              </a:xfrm>
            </p:grpSpPr>
            <p:grpSp>
              <p:nvGrpSpPr>
                <p:cNvPr id="16" name="Group 13"/>
                <p:cNvGrpSpPr/>
                <p:nvPr/>
              </p:nvGrpSpPr>
              <p:grpSpPr>
                <a:xfrm>
                  <a:off x="3581400" y="1338943"/>
                  <a:ext cx="4419600" cy="2090057"/>
                  <a:chOff x="3581400" y="1338943"/>
                  <a:chExt cx="4419600" cy="2090057"/>
                </a:xfrm>
              </p:grpSpPr>
              <p:sp>
                <p:nvSpPr>
                  <p:cNvPr id="89" name="Rectangle 5"/>
                  <p:cNvSpPr/>
                  <p:nvPr/>
                </p:nvSpPr>
                <p:spPr>
                  <a:xfrm>
                    <a:off x="3581400" y="30480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2"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8" name="Freeform 87"/>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59" name="Picture 3"/>
            <p:cNvPicPr>
              <a:picLocks noChangeAspect="1" noChangeArrowheads="1"/>
            </p:cNvPicPr>
            <p:nvPr/>
          </p:nvPicPr>
          <p:blipFill>
            <a:blip r:embed="rId4" cstate="print"/>
            <a:srcRect l="16919" t="16314" r="52276" b="77412"/>
            <a:stretch>
              <a:fillRect/>
            </a:stretch>
          </p:blipFill>
          <p:spPr bwMode="auto">
            <a:xfrm>
              <a:off x="1981200" y="1371600"/>
              <a:ext cx="3733800" cy="381001"/>
            </a:xfrm>
            <a:prstGeom prst="rect">
              <a:avLst/>
            </a:prstGeom>
            <a:noFill/>
            <a:ln w="9525">
              <a:noFill/>
              <a:miter lim="800000"/>
              <a:headEnd/>
              <a:tailEnd/>
            </a:ln>
            <a:effectLst/>
          </p:spPr>
        </p:pic>
        <p:grpSp>
          <p:nvGrpSpPr>
            <p:cNvPr id="17" name="Group 45"/>
            <p:cNvGrpSpPr/>
            <p:nvPr/>
          </p:nvGrpSpPr>
          <p:grpSpPr>
            <a:xfrm>
              <a:off x="914400" y="1219200"/>
              <a:ext cx="7396842" cy="2879271"/>
              <a:chOff x="914400" y="1219200"/>
              <a:chExt cx="7396842" cy="2879271"/>
            </a:xfrm>
          </p:grpSpPr>
          <p:sp>
            <p:nvSpPr>
              <p:cNvPr id="66" name="Freeform 65"/>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8" name="Group 30"/>
              <p:cNvGrpSpPr/>
              <p:nvPr/>
            </p:nvGrpSpPr>
            <p:grpSpPr>
              <a:xfrm>
                <a:off x="914400" y="1219200"/>
                <a:ext cx="7396842" cy="2879271"/>
                <a:chOff x="914400" y="1219200"/>
                <a:chExt cx="7396842" cy="2879271"/>
              </a:xfrm>
            </p:grpSpPr>
            <p:sp>
              <p:nvSpPr>
                <p:cNvPr id="76" name="Freeform 75"/>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Freeform 76"/>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9" name="Group 25"/>
                <p:cNvGrpSpPr/>
                <p:nvPr/>
              </p:nvGrpSpPr>
              <p:grpSpPr>
                <a:xfrm>
                  <a:off x="6248400" y="1219200"/>
                  <a:ext cx="2062842" cy="2803072"/>
                  <a:chOff x="6248400" y="1219200"/>
                  <a:chExt cx="2062842" cy="2803072"/>
                </a:xfrm>
              </p:grpSpPr>
              <p:sp>
                <p:nvSpPr>
                  <p:cNvPr id="83" name="Rectangle 8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9" name="Picture 3"/>
                <p:cNvPicPr>
                  <a:picLocks noChangeAspect="1" noChangeArrowheads="1"/>
                </p:cNvPicPr>
                <p:nvPr/>
              </p:nvPicPr>
              <p:blipFill>
                <a:blip r:embed="rId4" cstate="print"/>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80" name="Picture 3"/>
                <p:cNvPicPr>
                  <a:picLocks noChangeAspect="1" noChangeArrowheads="1"/>
                </p:cNvPicPr>
                <p:nvPr/>
              </p:nvPicPr>
              <p:blipFill>
                <a:blip r:embed="rId4" cstate="print"/>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81" name="Picture 3"/>
                <p:cNvPicPr preferRelativeResize="0">
                  <a:picLocks noChangeArrowheads="1"/>
                </p:cNvPicPr>
                <p:nvPr/>
              </p:nvPicPr>
              <p:blipFill>
                <a:blip r:embed="rId4" cstate="print"/>
                <a:srcRect l="23454" t="16314" r="53209" b="74902"/>
                <a:stretch>
                  <a:fillRect/>
                </a:stretch>
              </p:blipFill>
              <p:spPr bwMode="auto">
                <a:xfrm>
                  <a:off x="4495800" y="1295400"/>
                  <a:ext cx="1524000" cy="1173480"/>
                </a:xfrm>
                <a:prstGeom prst="rect">
                  <a:avLst/>
                </a:prstGeom>
                <a:noFill/>
                <a:ln w="9525">
                  <a:noFill/>
                  <a:miter lim="800000"/>
                  <a:headEnd/>
                  <a:tailEnd/>
                </a:ln>
                <a:effectLst/>
              </p:spPr>
            </p:pic>
            <p:pic>
              <p:nvPicPr>
                <p:cNvPr id="82" name="Picture 3"/>
                <p:cNvPicPr>
                  <a:picLocks noChangeAspect="1" noChangeArrowheads="1"/>
                </p:cNvPicPr>
                <p:nvPr/>
              </p:nvPicPr>
              <p:blipFill>
                <a:blip r:embed="rId5"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grpSp>
          <p:nvGrpSpPr>
            <p:cNvPr id="20" name="Group 70"/>
            <p:cNvGrpSpPr/>
            <p:nvPr/>
          </p:nvGrpSpPr>
          <p:grpSpPr>
            <a:xfrm>
              <a:off x="1905000" y="2590800"/>
              <a:ext cx="5943600" cy="2895600"/>
              <a:chOff x="1905000" y="2590800"/>
              <a:chExt cx="5943600" cy="2895600"/>
            </a:xfrm>
          </p:grpSpPr>
          <p:sp>
            <p:nvSpPr>
              <p:cNvPr id="62"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5"/>
              <p:cNvSpPr/>
              <p:nvPr/>
            </p:nvSpPr>
            <p:spPr>
              <a:xfrm>
                <a:off x="3581400" y="30480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3"/>
              <p:cNvPicPr>
                <a:picLocks noChangeAspect="1" noChangeArrowheads="1"/>
              </p:cNvPicPr>
              <p:nvPr/>
            </p:nvPicPr>
            <p:blipFill>
              <a:blip r:embed="rId4" cstate="print"/>
              <a:srcRect l="13186" t="66510" r="14002" b="28470"/>
              <a:stretch>
                <a:fillRect/>
              </a:stretch>
            </p:blipFill>
            <p:spPr bwMode="auto">
              <a:xfrm>
                <a:off x="1905000" y="5105400"/>
                <a:ext cx="5943600" cy="381000"/>
              </a:xfrm>
              <a:prstGeom prst="rect">
                <a:avLst/>
              </a:prstGeom>
              <a:noFill/>
              <a:ln w="9525">
                <a:noFill/>
                <a:miter lim="800000"/>
                <a:headEnd/>
                <a:tailEnd/>
              </a:ln>
              <a:effectLst/>
            </p:spPr>
          </p:pic>
          <p:sp>
            <p:nvSpPr>
              <p:cNvPr id="65" name="Rectangle 64"/>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8"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Five Tribes</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93" name="Freeform 92"/>
          <p:cNvSpPr/>
          <p:nvPr/>
        </p:nvSpPr>
        <p:spPr>
          <a:xfrm>
            <a:off x="783770" y="1151163"/>
            <a:ext cx="7652657" cy="5608865"/>
          </a:xfrm>
          <a:custGeom>
            <a:avLst/>
            <a:gdLst>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46" fmla="*/ 1113064 w 9573986"/>
              <a:gd name="connsiteY46" fmla="*/ 4705350 h 6738258"/>
              <a:gd name="connsiteX0" fmla="*/ 1113064 w 9573986"/>
              <a:gd name="connsiteY0" fmla="*/ 4171950 h 6204858"/>
              <a:gd name="connsiteX1" fmla="*/ 1211036 w 9573986"/>
              <a:gd name="connsiteY1" fmla="*/ 138793 h 6204858"/>
              <a:gd name="connsiteX2" fmla="*/ 8379279 w 9573986"/>
              <a:gd name="connsiteY2" fmla="*/ 138793 h 6204858"/>
              <a:gd name="connsiteX3" fmla="*/ 8379279 w 9573986"/>
              <a:gd name="connsiteY3" fmla="*/ 971550 h 6204858"/>
              <a:gd name="connsiteX4" fmla="*/ 8673193 w 9573986"/>
              <a:gd name="connsiteY4" fmla="*/ 2735036 h 6204858"/>
              <a:gd name="connsiteX5" fmla="*/ 8738507 w 9573986"/>
              <a:gd name="connsiteY5" fmla="*/ 5723165 h 6204858"/>
              <a:gd name="connsiteX6" fmla="*/ 8509907 w 9573986"/>
              <a:gd name="connsiteY6" fmla="*/ 5625193 h 6204858"/>
              <a:gd name="connsiteX7" fmla="*/ 8118022 w 9573986"/>
              <a:gd name="connsiteY7" fmla="*/ 5494565 h 6204858"/>
              <a:gd name="connsiteX8" fmla="*/ 7954736 w 9573986"/>
              <a:gd name="connsiteY8" fmla="*/ 5363936 h 6204858"/>
              <a:gd name="connsiteX9" fmla="*/ 7824107 w 9573986"/>
              <a:gd name="connsiteY9" fmla="*/ 5200650 h 6204858"/>
              <a:gd name="connsiteX10" fmla="*/ 7628164 w 9573986"/>
              <a:gd name="connsiteY10" fmla="*/ 5184322 h 6204858"/>
              <a:gd name="connsiteX11" fmla="*/ 7513864 w 9573986"/>
              <a:gd name="connsiteY11" fmla="*/ 5298622 h 6204858"/>
              <a:gd name="connsiteX12" fmla="*/ 7236279 w 9573986"/>
              <a:gd name="connsiteY12" fmla="*/ 5282293 h 6204858"/>
              <a:gd name="connsiteX13" fmla="*/ 6926036 w 9573986"/>
              <a:gd name="connsiteY13" fmla="*/ 5396593 h 6204858"/>
              <a:gd name="connsiteX14" fmla="*/ 6697436 w 9573986"/>
              <a:gd name="connsiteY14" fmla="*/ 5314950 h 6204858"/>
              <a:gd name="connsiteX15" fmla="*/ 6272893 w 9573986"/>
              <a:gd name="connsiteY15" fmla="*/ 5527222 h 6204858"/>
              <a:gd name="connsiteX16" fmla="*/ 6223907 w 9573986"/>
              <a:gd name="connsiteY16" fmla="*/ 5657850 h 6204858"/>
              <a:gd name="connsiteX17" fmla="*/ 5913664 w 9573986"/>
              <a:gd name="connsiteY17" fmla="*/ 5396593 h 6204858"/>
              <a:gd name="connsiteX18" fmla="*/ 5668736 w 9573986"/>
              <a:gd name="connsiteY18" fmla="*/ 5298622 h 6204858"/>
              <a:gd name="connsiteX19" fmla="*/ 5570764 w 9573986"/>
              <a:gd name="connsiteY19" fmla="*/ 5478236 h 6204858"/>
              <a:gd name="connsiteX20" fmla="*/ 5407479 w 9573986"/>
              <a:gd name="connsiteY20" fmla="*/ 5363936 h 6204858"/>
              <a:gd name="connsiteX21" fmla="*/ 5309507 w 9573986"/>
              <a:gd name="connsiteY21" fmla="*/ 5265965 h 6204858"/>
              <a:gd name="connsiteX22" fmla="*/ 5211536 w 9573986"/>
              <a:gd name="connsiteY22" fmla="*/ 5380265 h 6204858"/>
              <a:gd name="connsiteX23" fmla="*/ 5113564 w 9573986"/>
              <a:gd name="connsiteY23" fmla="*/ 5641522 h 6204858"/>
              <a:gd name="connsiteX24" fmla="*/ 4999264 w 9573986"/>
              <a:gd name="connsiteY24" fmla="*/ 5510893 h 6204858"/>
              <a:gd name="connsiteX25" fmla="*/ 4868636 w 9573986"/>
              <a:gd name="connsiteY25" fmla="*/ 5249636 h 6204858"/>
              <a:gd name="connsiteX26" fmla="*/ 4803322 w 9573986"/>
              <a:gd name="connsiteY26" fmla="*/ 5380265 h 6204858"/>
              <a:gd name="connsiteX27" fmla="*/ 4705350 w 9573986"/>
              <a:gd name="connsiteY27" fmla="*/ 5396593 h 6204858"/>
              <a:gd name="connsiteX28" fmla="*/ 4476750 w 9573986"/>
              <a:gd name="connsiteY28" fmla="*/ 5249636 h 6204858"/>
              <a:gd name="connsiteX29" fmla="*/ 4182836 w 9573986"/>
              <a:gd name="connsiteY29" fmla="*/ 5119007 h 6204858"/>
              <a:gd name="connsiteX30" fmla="*/ 4068536 w 9573986"/>
              <a:gd name="connsiteY30" fmla="*/ 5314950 h 6204858"/>
              <a:gd name="connsiteX31" fmla="*/ 3986893 w 9573986"/>
              <a:gd name="connsiteY31" fmla="*/ 5167993 h 6204858"/>
              <a:gd name="connsiteX32" fmla="*/ 3660322 w 9573986"/>
              <a:gd name="connsiteY32" fmla="*/ 5004707 h 6204858"/>
              <a:gd name="connsiteX33" fmla="*/ 3578679 w 9573986"/>
              <a:gd name="connsiteY33" fmla="*/ 4906736 h 6204858"/>
              <a:gd name="connsiteX34" fmla="*/ 3317422 w 9573986"/>
              <a:gd name="connsiteY34" fmla="*/ 4890407 h 6204858"/>
              <a:gd name="connsiteX35" fmla="*/ 3284764 w 9573986"/>
              <a:gd name="connsiteY35" fmla="*/ 4939393 h 6204858"/>
              <a:gd name="connsiteX36" fmla="*/ 3007179 w 9573986"/>
              <a:gd name="connsiteY36" fmla="*/ 4792436 h 6204858"/>
              <a:gd name="connsiteX37" fmla="*/ 2794907 w 9573986"/>
              <a:gd name="connsiteY37" fmla="*/ 4906736 h 6204858"/>
              <a:gd name="connsiteX38" fmla="*/ 2549979 w 9573986"/>
              <a:gd name="connsiteY38" fmla="*/ 4792436 h 6204858"/>
              <a:gd name="connsiteX39" fmla="*/ 2305050 w 9573986"/>
              <a:gd name="connsiteY39" fmla="*/ 4792436 h 6204858"/>
              <a:gd name="connsiteX40" fmla="*/ 2125436 w 9573986"/>
              <a:gd name="connsiteY40" fmla="*/ 4612822 h 6204858"/>
              <a:gd name="connsiteX41" fmla="*/ 2076450 w 9573986"/>
              <a:gd name="connsiteY41" fmla="*/ 4433207 h 6204858"/>
              <a:gd name="connsiteX42" fmla="*/ 1978479 w 9573986"/>
              <a:gd name="connsiteY42" fmla="*/ 4433207 h 6204858"/>
              <a:gd name="connsiteX43" fmla="*/ 1570264 w 9573986"/>
              <a:gd name="connsiteY43" fmla="*/ 4384222 h 6204858"/>
              <a:gd name="connsiteX44" fmla="*/ 1292679 w 9573986"/>
              <a:gd name="connsiteY44" fmla="*/ 4220936 h 6204858"/>
              <a:gd name="connsiteX45" fmla="*/ 1113064 w 9573986"/>
              <a:gd name="connsiteY45" fmla="*/ 4057650 h 6204858"/>
              <a:gd name="connsiteX46" fmla="*/ 1113064 w 9573986"/>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8209189"/>
              <a:gd name="connsiteY0" fmla="*/ 4171950 h 6204858"/>
              <a:gd name="connsiteX1" fmla="*/ 654504 w 8209189"/>
              <a:gd name="connsiteY1" fmla="*/ 138793 h 6204858"/>
              <a:gd name="connsiteX2" fmla="*/ 7822747 w 8209189"/>
              <a:gd name="connsiteY2" fmla="*/ 138793 h 6204858"/>
              <a:gd name="connsiteX3" fmla="*/ 7822747 w 8209189"/>
              <a:gd name="connsiteY3" fmla="*/ 971550 h 6204858"/>
              <a:gd name="connsiteX4" fmla="*/ 8116661 w 8209189"/>
              <a:gd name="connsiteY4" fmla="*/ 2735036 h 6204858"/>
              <a:gd name="connsiteX5" fmla="*/ 8181975 w 8209189"/>
              <a:gd name="connsiteY5" fmla="*/ 5723165 h 6204858"/>
              <a:gd name="connsiteX6" fmla="*/ 7953375 w 8209189"/>
              <a:gd name="connsiteY6" fmla="*/ 5625193 h 6204858"/>
              <a:gd name="connsiteX7" fmla="*/ 7561490 w 8209189"/>
              <a:gd name="connsiteY7" fmla="*/ 5494565 h 6204858"/>
              <a:gd name="connsiteX8" fmla="*/ 7398204 w 8209189"/>
              <a:gd name="connsiteY8" fmla="*/ 5363936 h 6204858"/>
              <a:gd name="connsiteX9" fmla="*/ 7267575 w 8209189"/>
              <a:gd name="connsiteY9" fmla="*/ 5200650 h 6204858"/>
              <a:gd name="connsiteX10" fmla="*/ 7071632 w 8209189"/>
              <a:gd name="connsiteY10" fmla="*/ 5184322 h 6204858"/>
              <a:gd name="connsiteX11" fmla="*/ 6957332 w 8209189"/>
              <a:gd name="connsiteY11" fmla="*/ 5298622 h 6204858"/>
              <a:gd name="connsiteX12" fmla="*/ 6679747 w 8209189"/>
              <a:gd name="connsiteY12" fmla="*/ 5282293 h 6204858"/>
              <a:gd name="connsiteX13" fmla="*/ 6369504 w 8209189"/>
              <a:gd name="connsiteY13" fmla="*/ 5396593 h 6204858"/>
              <a:gd name="connsiteX14" fmla="*/ 6140904 w 8209189"/>
              <a:gd name="connsiteY14" fmla="*/ 5314950 h 6204858"/>
              <a:gd name="connsiteX15" fmla="*/ 5716361 w 8209189"/>
              <a:gd name="connsiteY15" fmla="*/ 5527222 h 6204858"/>
              <a:gd name="connsiteX16" fmla="*/ 5667375 w 8209189"/>
              <a:gd name="connsiteY16" fmla="*/ 5657850 h 6204858"/>
              <a:gd name="connsiteX17" fmla="*/ 5357132 w 8209189"/>
              <a:gd name="connsiteY17" fmla="*/ 5396593 h 6204858"/>
              <a:gd name="connsiteX18" fmla="*/ 5112204 w 8209189"/>
              <a:gd name="connsiteY18" fmla="*/ 5298622 h 6204858"/>
              <a:gd name="connsiteX19" fmla="*/ 5014232 w 8209189"/>
              <a:gd name="connsiteY19" fmla="*/ 5478236 h 6204858"/>
              <a:gd name="connsiteX20" fmla="*/ 4850947 w 8209189"/>
              <a:gd name="connsiteY20" fmla="*/ 5363936 h 6204858"/>
              <a:gd name="connsiteX21" fmla="*/ 4752975 w 8209189"/>
              <a:gd name="connsiteY21" fmla="*/ 5265965 h 6204858"/>
              <a:gd name="connsiteX22" fmla="*/ 4655004 w 8209189"/>
              <a:gd name="connsiteY22" fmla="*/ 5380265 h 6204858"/>
              <a:gd name="connsiteX23" fmla="*/ 4557032 w 8209189"/>
              <a:gd name="connsiteY23" fmla="*/ 5641522 h 6204858"/>
              <a:gd name="connsiteX24" fmla="*/ 4442732 w 8209189"/>
              <a:gd name="connsiteY24" fmla="*/ 5510893 h 6204858"/>
              <a:gd name="connsiteX25" fmla="*/ 4312104 w 8209189"/>
              <a:gd name="connsiteY25" fmla="*/ 5249636 h 6204858"/>
              <a:gd name="connsiteX26" fmla="*/ 4246790 w 8209189"/>
              <a:gd name="connsiteY26" fmla="*/ 5380265 h 6204858"/>
              <a:gd name="connsiteX27" fmla="*/ 4148818 w 8209189"/>
              <a:gd name="connsiteY27" fmla="*/ 5396593 h 6204858"/>
              <a:gd name="connsiteX28" fmla="*/ 3920218 w 8209189"/>
              <a:gd name="connsiteY28" fmla="*/ 5249636 h 6204858"/>
              <a:gd name="connsiteX29" fmla="*/ 3626304 w 8209189"/>
              <a:gd name="connsiteY29" fmla="*/ 5119007 h 6204858"/>
              <a:gd name="connsiteX30" fmla="*/ 3512004 w 8209189"/>
              <a:gd name="connsiteY30" fmla="*/ 5314950 h 6204858"/>
              <a:gd name="connsiteX31" fmla="*/ 3430361 w 8209189"/>
              <a:gd name="connsiteY31" fmla="*/ 5167993 h 6204858"/>
              <a:gd name="connsiteX32" fmla="*/ 3103790 w 8209189"/>
              <a:gd name="connsiteY32" fmla="*/ 5004707 h 6204858"/>
              <a:gd name="connsiteX33" fmla="*/ 3022147 w 8209189"/>
              <a:gd name="connsiteY33" fmla="*/ 4906736 h 6204858"/>
              <a:gd name="connsiteX34" fmla="*/ 2760890 w 8209189"/>
              <a:gd name="connsiteY34" fmla="*/ 4890407 h 6204858"/>
              <a:gd name="connsiteX35" fmla="*/ 2728232 w 8209189"/>
              <a:gd name="connsiteY35" fmla="*/ 4939393 h 6204858"/>
              <a:gd name="connsiteX36" fmla="*/ 2450647 w 8209189"/>
              <a:gd name="connsiteY36" fmla="*/ 4792436 h 6204858"/>
              <a:gd name="connsiteX37" fmla="*/ 2238375 w 8209189"/>
              <a:gd name="connsiteY37" fmla="*/ 4906736 h 6204858"/>
              <a:gd name="connsiteX38" fmla="*/ 1993447 w 8209189"/>
              <a:gd name="connsiteY38" fmla="*/ 4792436 h 6204858"/>
              <a:gd name="connsiteX39" fmla="*/ 1748518 w 8209189"/>
              <a:gd name="connsiteY39" fmla="*/ 4792436 h 6204858"/>
              <a:gd name="connsiteX40" fmla="*/ 1568904 w 8209189"/>
              <a:gd name="connsiteY40" fmla="*/ 4612822 h 6204858"/>
              <a:gd name="connsiteX41" fmla="*/ 1519918 w 8209189"/>
              <a:gd name="connsiteY41" fmla="*/ 4433207 h 6204858"/>
              <a:gd name="connsiteX42" fmla="*/ 1421947 w 8209189"/>
              <a:gd name="connsiteY42" fmla="*/ 4433207 h 6204858"/>
              <a:gd name="connsiteX43" fmla="*/ 1013732 w 8209189"/>
              <a:gd name="connsiteY43" fmla="*/ 4384222 h 6204858"/>
              <a:gd name="connsiteX44" fmla="*/ 736147 w 8209189"/>
              <a:gd name="connsiteY44" fmla="*/ 4220936 h 6204858"/>
              <a:gd name="connsiteX45" fmla="*/ 556532 w 8209189"/>
              <a:gd name="connsiteY45" fmla="*/ 4057650 h 6204858"/>
              <a:gd name="connsiteX46" fmla="*/ 556532 w 8209189"/>
              <a:gd name="connsiteY46" fmla="*/ 4171950 h 6204858"/>
              <a:gd name="connsiteX0" fmla="*/ 556532 w 8209189"/>
              <a:gd name="connsiteY0" fmla="*/ 4057650 h 6090558"/>
              <a:gd name="connsiteX1" fmla="*/ 654504 w 8209189"/>
              <a:gd name="connsiteY1" fmla="*/ 24493 h 6090558"/>
              <a:gd name="connsiteX2" fmla="*/ 7822747 w 8209189"/>
              <a:gd name="connsiteY2" fmla="*/ 24493 h 6090558"/>
              <a:gd name="connsiteX3" fmla="*/ 7822747 w 8209189"/>
              <a:gd name="connsiteY3" fmla="*/ 857250 h 6090558"/>
              <a:gd name="connsiteX4" fmla="*/ 8116661 w 8209189"/>
              <a:gd name="connsiteY4" fmla="*/ 2620736 h 6090558"/>
              <a:gd name="connsiteX5" fmla="*/ 8181975 w 8209189"/>
              <a:gd name="connsiteY5" fmla="*/ 5608865 h 6090558"/>
              <a:gd name="connsiteX6" fmla="*/ 7953375 w 8209189"/>
              <a:gd name="connsiteY6" fmla="*/ 5510893 h 6090558"/>
              <a:gd name="connsiteX7" fmla="*/ 7561490 w 8209189"/>
              <a:gd name="connsiteY7" fmla="*/ 5380265 h 6090558"/>
              <a:gd name="connsiteX8" fmla="*/ 7398204 w 8209189"/>
              <a:gd name="connsiteY8" fmla="*/ 5249636 h 6090558"/>
              <a:gd name="connsiteX9" fmla="*/ 7267575 w 8209189"/>
              <a:gd name="connsiteY9" fmla="*/ 5086350 h 6090558"/>
              <a:gd name="connsiteX10" fmla="*/ 7071632 w 8209189"/>
              <a:gd name="connsiteY10" fmla="*/ 5070022 h 6090558"/>
              <a:gd name="connsiteX11" fmla="*/ 6957332 w 8209189"/>
              <a:gd name="connsiteY11" fmla="*/ 5184322 h 6090558"/>
              <a:gd name="connsiteX12" fmla="*/ 6679747 w 8209189"/>
              <a:gd name="connsiteY12" fmla="*/ 5167993 h 6090558"/>
              <a:gd name="connsiteX13" fmla="*/ 6369504 w 8209189"/>
              <a:gd name="connsiteY13" fmla="*/ 5282293 h 6090558"/>
              <a:gd name="connsiteX14" fmla="*/ 6140904 w 8209189"/>
              <a:gd name="connsiteY14" fmla="*/ 5200650 h 6090558"/>
              <a:gd name="connsiteX15" fmla="*/ 5716361 w 8209189"/>
              <a:gd name="connsiteY15" fmla="*/ 5412922 h 6090558"/>
              <a:gd name="connsiteX16" fmla="*/ 5667375 w 8209189"/>
              <a:gd name="connsiteY16" fmla="*/ 5543550 h 6090558"/>
              <a:gd name="connsiteX17" fmla="*/ 5357132 w 8209189"/>
              <a:gd name="connsiteY17" fmla="*/ 5282293 h 6090558"/>
              <a:gd name="connsiteX18" fmla="*/ 5112204 w 8209189"/>
              <a:gd name="connsiteY18" fmla="*/ 5184322 h 6090558"/>
              <a:gd name="connsiteX19" fmla="*/ 5014232 w 8209189"/>
              <a:gd name="connsiteY19" fmla="*/ 5363936 h 6090558"/>
              <a:gd name="connsiteX20" fmla="*/ 4850947 w 8209189"/>
              <a:gd name="connsiteY20" fmla="*/ 5249636 h 6090558"/>
              <a:gd name="connsiteX21" fmla="*/ 4752975 w 8209189"/>
              <a:gd name="connsiteY21" fmla="*/ 5151665 h 6090558"/>
              <a:gd name="connsiteX22" fmla="*/ 4655004 w 8209189"/>
              <a:gd name="connsiteY22" fmla="*/ 5265965 h 6090558"/>
              <a:gd name="connsiteX23" fmla="*/ 4557032 w 8209189"/>
              <a:gd name="connsiteY23" fmla="*/ 5527222 h 6090558"/>
              <a:gd name="connsiteX24" fmla="*/ 4442732 w 8209189"/>
              <a:gd name="connsiteY24" fmla="*/ 5396593 h 6090558"/>
              <a:gd name="connsiteX25" fmla="*/ 4312104 w 8209189"/>
              <a:gd name="connsiteY25" fmla="*/ 5135336 h 6090558"/>
              <a:gd name="connsiteX26" fmla="*/ 4246790 w 8209189"/>
              <a:gd name="connsiteY26" fmla="*/ 5265965 h 6090558"/>
              <a:gd name="connsiteX27" fmla="*/ 4148818 w 8209189"/>
              <a:gd name="connsiteY27" fmla="*/ 5282293 h 6090558"/>
              <a:gd name="connsiteX28" fmla="*/ 3920218 w 8209189"/>
              <a:gd name="connsiteY28" fmla="*/ 5135336 h 6090558"/>
              <a:gd name="connsiteX29" fmla="*/ 3626304 w 8209189"/>
              <a:gd name="connsiteY29" fmla="*/ 5004707 h 6090558"/>
              <a:gd name="connsiteX30" fmla="*/ 3512004 w 8209189"/>
              <a:gd name="connsiteY30" fmla="*/ 5200650 h 6090558"/>
              <a:gd name="connsiteX31" fmla="*/ 3430361 w 8209189"/>
              <a:gd name="connsiteY31" fmla="*/ 5053693 h 6090558"/>
              <a:gd name="connsiteX32" fmla="*/ 3103790 w 8209189"/>
              <a:gd name="connsiteY32" fmla="*/ 4890407 h 6090558"/>
              <a:gd name="connsiteX33" fmla="*/ 3022147 w 8209189"/>
              <a:gd name="connsiteY33" fmla="*/ 4792436 h 6090558"/>
              <a:gd name="connsiteX34" fmla="*/ 2760890 w 8209189"/>
              <a:gd name="connsiteY34" fmla="*/ 4776107 h 6090558"/>
              <a:gd name="connsiteX35" fmla="*/ 2728232 w 8209189"/>
              <a:gd name="connsiteY35" fmla="*/ 4825093 h 6090558"/>
              <a:gd name="connsiteX36" fmla="*/ 2450647 w 8209189"/>
              <a:gd name="connsiteY36" fmla="*/ 4678136 h 6090558"/>
              <a:gd name="connsiteX37" fmla="*/ 2238375 w 8209189"/>
              <a:gd name="connsiteY37" fmla="*/ 4792436 h 6090558"/>
              <a:gd name="connsiteX38" fmla="*/ 1993447 w 8209189"/>
              <a:gd name="connsiteY38" fmla="*/ 4678136 h 6090558"/>
              <a:gd name="connsiteX39" fmla="*/ 1748518 w 8209189"/>
              <a:gd name="connsiteY39" fmla="*/ 4678136 h 6090558"/>
              <a:gd name="connsiteX40" fmla="*/ 1568904 w 8209189"/>
              <a:gd name="connsiteY40" fmla="*/ 4498522 h 6090558"/>
              <a:gd name="connsiteX41" fmla="*/ 1519918 w 8209189"/>
              <a:gd name="connsiteY41" fmla="*/ 4318907 h 6090558"/>
              <a:gd name="connsiteX42" fmla="*/ 1421947 w 8209189"/>
              <a:gd name="connsiteY42" fmla="*/ 4318907 h 6090558"/>
              <a:gd name="connsiteX43" fmla="*/ 1013732 w 8209189"/>
              <a:gd name="connsiteY43" fmla="*/ 4269922 h 6090558"/>
              <a:gd name="connsiteX44" fmla="*/ 736147 w 8209189"/>
              <a:gd name="connsiteY44" fmla="*/ 4106636 h 6090558"/>
              <a:gd name="connsiteX45" fmla="*/ 556532 w 8209189"/>
              <a:gd name="connsiteY45" fmla="*/ 3943350 h 6090558"/>
              <a:gd name="connsiteX46" fmla="*/ 556532 w 8209189"/>
              <a:gd name="connsiteY46" fmla="*/ 4057650 h 6090558"/>
              <a:gd name="connsiteX0" fmla="*/ 556532 w 8209189"/>
              <a:gd name="connsiteY0" fmla="*/ 4057650 h 5690508"/>
              <a:gd name="connsiteX1" fmla="*/ 654504 w 8209189"/>
              <a:gd name="connsiteY1" fmla="*/ 24493 h 5690508"/>
              <a:gd name="connsiteX2" fmla="*/ 7822747 w 8209189"/>
              <a:gd name="connsiteY2" fmla="*/ 24493 h 5690508"/>
              <a:gd name="connsiteX3" fmla="*/ 7822747 w 8209189"/>
              <a:gd name="connsiteY3" fmla="*/ 857250 h 5690508"/>
              <a:gd name="connsiteX4" fmla="*/ 8116661 w 8209189"/>
              <a:gd name="connsiteY4" fmla="*/ 2620736 h 5690508"/>
              <a:gd name="connsiteX5" fmla="*/ 8181975 w 8209189"/>
              <a:gd name="connsiteY5" fmla="*/ 5608865 h 5690508"/>
              <a:gd name="connsiteX6" fmla="*/ 7953375 w 8209189"/>
              <a:gd name="connsiteY6" fmla="*/ 5510893 h 5690508"/>
              <a:gd name="connsiteX7" fmla="*/ 7561490 w 8209189"/>
              <a:gd name="connsiteY7" fmla="*/ 5380265 h 5690508"/>
              <a:gd name="connsiteX8" fmla="*/ 7398204 w 8209189"/>
              <a:gd name="connsiteY8" fmla="*/ 5249636 h 5690508"/>
              <a:gd name="connsiteX9" fmla="*/ 7267575 w 8209189"/>
              <a:gd name="connsiteY9" fmla="*/ 5086350 h 5690508"/>
              <a:gd name="connsiteX10" fmla="*/ 7071632 w 8209189"/>
              <a:gd name="connsiteY10" fmla="*/ 5070022 h 5690508"/>
              <a:gd name="connsiteX11" fmla="*/ 6957332 w 8209189"/>
              <a:gd name="connsiteY11" fmla="*/ 5184322 h 5690508"/>
              <a:gd name="connsiteX12" fmla="*/ 6679747 w 8209189"/>
              <a:gd name="connsiteY12" fmla="*/ 5167993 h 5690508"/>
              <a:gd name="connsiteX13" fmla="*/ 6369504 w 8209189"/>
              <a:gd name="connsiteY13" fmla="*/ 5282293 h 5690508"/>
              <a:gd name="connsiteX14" fmla="*/ 6140904 w 8209189"/>
              <a:gd name="connsiteY14" fmla="*/ 5200650 h 5690508"/>
              <a:gd name="connsiteX15" fmla="*/ 5716361 w 8209189"/>
              <a:gd name="connsiteY15" fmla="*/ 5412922 h 5690508"/>
              <a:gd name="connsiteX16" fmla="*/ 5667375 w 8209189"/>
              <a:gd name="connsiteY16" fmla="*/ 5543550 h 5690508"/>
              <a:gd name="connsiteX17" fmla="*/ 5357132 w 8209189"/>
              <a:gd name="connsiteY17" fmla="*/ 5282293 h 5690508"/>
              <a:gd name="connsiteX18" fmla="*/ 5112204 w 8209189"/>
              <a:gd name="connsiteY18" fmla="*/ 5184322 h 5690508"/>
              <a:gd name="connsiteX19" fmla="*/ 5014232 w 8209189"/>
              <a:gd name="connsiteY19" fmla="*/ 5363936 h 5690508"/>
              <a:gd name="connsiteX20" fmla="*/ 4850947 w 8209189"/>
              <a:gd name="connsiteY20" fmla="*/ 5249636 h 5690508"/>
              <a:gd name="connsiteX21" fmla="*/ 4752975 w 8209189"/>
              <a:gd name="connsiteY21" fmla="*/ 5151665 h 5690508"/>
              <a:gd name="connsiteX22" fmla="*/ 4655004 w 8209189"/>
              <a:gd name="connsiteY22" fmla="*/ 5265965 h 5690508"/>
              <a:gd name="connsiteX23" fmla="*/ 4557032 w 8209189"/>
              <a:gd name="connsiteY23" fmla="*/ 5527222 h 5690508"/>
              <a:gd name="connsiteX24" fmla="*/ 4442732 w 8209189"/>
              <a:gd name="connsiteY24" fmla="*/ 5396593 h 5690508"/>
              <a:gd name="connsiteX25" fmla="*/ 4312104 w 8209189"/>
              <a:gd name="connsiteY25" fmla="*/ 5135336 h 5690508"/>
              <a:gd name="connsiteX26" fmla="*/ 4246790 w 8209189"/>
              <a:gd name="connsiteY26" fmla="*/ 5265965 h 5690508"/>
              <a:gd name="connsiteX27" fmla="*/ 4148818 w 8209189"/>
              <a:gd name="connsiteY27" fmla="*/ 5282293 h 5690508"/>
              <a:gd name="connsiteX28" fmla="*/ 3920218 w 8209189"/>
              <a:gd name="connsiteY28" fmla="*/ 5135336 h 5690508"/>
              <a:gd name="connsiteX29" fmla="*/ 3626304 w 8209189"/>
              <a:gd name="connsiteY29" fmla="*/ 5004707 h 5690508"/>
              <a:gd name="connsiteX30" fmla="*/ 3512004 w 8209189"/>
              <a:gd name="connsiteY30" fmla="*/ 5200650 h 5690508"/>
              <a:gd name="connsiteX31" fmla="*/ 3430361 w 8209189"/>
              <a:gd name="connsiteY31" fmla="*/ 5053693 h 5690508"/>
              <a:gd name="connsiteX32" fmla="*/ 3103790 w 8209189"/>
              <a:gd name="connsiteY32" fmla="*/ 4890407 h 5690508"/>
              <a:gd name="connsiteX33" fmla="*/ 3022147 w 8209189"/>
              <a:gd name="connsiteY33" fmla="*/ 4792436 h 5690508"/>
              <a:gd name="connsiteX34" fmla="*/ 2760890 w 8209189"/>
              <a:gd name="connsiteY34" fmla="*/ 4776107 h 5690508"/>
              <a:gd name="connsiteX35" fmla="*/ 2728232 w 8209189"/>
              <a:gd name="connsiteY35" fmla="*/ 4825093 h 5690508"/>
              <a:gd name="connsiteX36" fmla="*/ 2450647 w 8209189"/>
              <a:gd name="connsiteY36" fmla="*/ 4678136 h 5690508"/>
              <a:gd name="connsiteX37" fmla="*/ 2238375 w 8209189"/>
              <a:gd name="connsiteY37" fmla="*/ 4792436 h 5690508"/>
              <a:gd name="connsiteX38" fmla="*/ 1993447 w 8209189"/>
              <a:gd name="connsiteY38" fmla="*/ 4678136 h 5690508"/>
              <a:gd name="connsiteX39" fmla="*/ 1748518 w 8209189"/>
              <a:gd name="connsiteY39" fmla="*/ 4678136 h 5690508"/>
              <a:gd name="connsiteX40" fmla="*/ 1568904 w 8209189"/>
              <a:gd name="connsiteY40" fmla="*/ 4498522 h 5690508"/>
              <a:gd name="connsiteX41" fmla="*/ 1519918 w 8209189"/>
              <a:gd name="connsiteY41" fmla="*/ 4318907 h 5690508"/>
              <a:gd name="connsiteX42" fmla="*/ 1421947 w 8209189"/>
              <a:gd name="connsiteY42" fmla="*/ 4318907 h 5690508"/>
              <a:gd name="connsiteX43" fmla="*/ 1013732 w 8209189"/>
              <a:gd name="connsiteY43" fmla="*/ 4269922 h 5690508"/>
              <a:gd name="connsiteX44" fmla="*/ 736147 w 8209189"/>
              <a:gd name="connsiteY44" fmla="*/ 4106636 h 5690508"/>
              <a:gd name="connsiteX45" fmla="*/ 556532 w 8209189"/>
              <a:gd name="connsiteY45" fmla="*/ 3943350 h 5690508"/>
              <a:gd name="connsiteX46" fmla="*/ 556532 w 8209189"/>
              <a:gd name="connsiteY46" fmla="*/ 4057650 h 5690508"/>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0 w 7652657"/>
              <a:gd name="connsiteY0" fmla="*/ 4057650 h 5608865"/>
              <a:gd name="connsiteX1" fmla="*/ 97972 w 7652657"/>
              <a:gd name="connsiteY1" fmla="*/ 24493 h 5608865"/>
              <a:gd name="connsiteX2" fmla="*/ 7266215 w 7652657"/>
              <a:gd name="connsiteY2" fmla="*/ 24493 h 5608865"/>
              <a:gd name="connsiteX3" fmla="*/ 7266215 w 7652657"/>
              <a:gd name="connsiteY3" fmla="*/ 857250 h 5608865"/>
              <a:gd name="connsiteX4" fmla="*/ 7560129 w 7652657"/>
              <a:gd name="connsiteY4" fmla="*/ 2620736 h 5608865"/>
              <a:gd name="connsiteX5" fmla="*/ 7625443 w 7652657"/>
              <a:gd name="connsiteY5" fmla="*/ 5608865 h 5608865"/>
              <a:gd name="connsiteX6" fmla="*/ 7396843 w 7652657"/>
              <a:gd name="connsiteY6" fmla="*/ 5510893 h 5608865"/>
              <a:gd name="connsiteX7" fmla="*/ 7004958 w 7652657"/>
              <a:gd name="connsiteY7" fmla="*/ 5380265 h 5608865"/>
              <a:gd name="connsiteX8" fmla="*/ 6841672 w 7652657"/>
              <a:gd name="connsiteY8" fmla="*/ 5249636 h 5608865"/>
              <a:gd name="connsiteX9" fmla="*/ 6711043 w 7652657"/>
              <a:gd name="connsiteY9" fmla="*/ 5086350 h 5608865"/>
              <a:gd name="connsiteX10" fmla="*/ 6515100 w 7652657"/>
              <a:gd name="connsiteY10" fmla="*/ 5070022 h 5608865"/>
              <a:gd name="connsiteX11" fmla="*/ 6400800 w 7652657"/>
              <a:gd name="connsiteY11" fmla="*/ 5184322 h 5608865"/>
              <a:gd name="connsiteX12" fmla="*/ 6123215 w 7652657"/>
              <a:gd name="connsiteY12" fmla="*/ 5167993 h 5608865"/>
              <a:gd name="connsiteX13" fmla="*/ 5812972 w 7652657"/>
              <a:gd name="connsiteY13" fmla="*/ 5282293 h 5608865"/>
              <a:gd name="connsiteX14" fmla="*/ 5584372 w 7652657"/>
              <a:gd name="connsiteY14" fmla="*/ 5200650 h 5608865"/>
              <a:gd name="connsiteX15" fmla="*/ 5159829 w 7652657"/>
              <a:gd name="connsiteY15" fmla="*/ 5412922 h 5608865"/>
              <a:gd name="connsiteX16" fmla="*/ 5110843 w 7652657"/>
              <a:gd name="connsiteY16" fmla="*/ 5543550 h 5608865"/>
              <a:gd name="connsiteX17" fmla="*/ 4800600 w 7652657"/>
              <a:gd name="connsiteY17" fmla="*/ 5282293 h 5608865"/>
              <a:gd name="connsiteX18" fmla="*/ 4555672 w 7652657"/>
              <a:gd name="connsiteY18" fmla="*/ 5184322 h 5608865"/>
              <a:gd name="connsiteX19" fmla="*/ 4457700 w 7652657"/>
              <a:gd name="connsiteY19" fmla="*/ 5363936 h 5608865"/>
              <a:gd name="connsiteX20" fmla="*/ 4294415 w 7652657"/>
              <a:gd name="connsiteY20" fmla="*/ 5249636 h 5608865"/>
              <a:gd name="connsiteX21" fmla="*/ 4196443 w 7652657"/>
              <a:gd name="connsiteY21" fmla="*/ 5151665 h 5608865"/>
              <a:gd name="connsiteX22" fmla="*/ 4098472 w 7652657"/>
              <a:gd name="connsiteY22" fmla="*/ 5265965 h 5608865"/>
              <a:gd name="connsiteX23" fmla="*/ 4000500 w 7652657"/>
              <a:gd name="connsiteY23" fmla="*/ 5527222 h 5608865"/>
              <a:gd name="connsiteX24" fmla="*/ 3886200 w 7652657"/>
              <a:gd name="connsiteY24" fmla="*/ 5396593 h 5608865"/>
              <a:gd name="connsiteX25" fmla="*/ 3755572 w 7652657"/>
              <a:gd name="connsiteY25" fmla="*/ 5135336 h 5608865"/>
              <a:gd name="connsiteX26" fmla="*/ 3690258 w 7652657"/>
              <a:gd name="connsiteY26" fmla="*/ 5265965 h 5608865"/>
              <a:gd name="connsiteX27" fmla="*/ 3592286 w 7652657"/>
              <a:gd name="connsiteY27" fmla="*/ 5282293 h 5608865"/>
              <a:gd name="connsiteX28" fmla="*/ 3363686 w 7652657"/>
              <a:gd name="connsiteY28" fmla="*/ 5135336 h 5608865"/>
              <a:gd name="connsiteX29" fmla="*/ 3069772 w 7652657"/>
              <a:gd name="connsiteY29" fmla="*/ 5004707 h 5608865"/>
              <a:gd name="connsiteX30" fmla="*/ 2955472 w 7652657"/>
              <a:gd name="connsiteY30" fmla="*/ 5200650 h 5608865"/>
              <a:gd name="connsiteX31" fmla="*/ 2873829 w 7652657"/>
              <a:gd name="connsiteY31" fmla="*/ 5053693 h 5608865"/>
              <a:gd name="connsiteX32" fmla="*/ 2547258 w 7652657"/>
              <a:gd name="connsiteY32" fmla="*/ 4890407 h 5608865"/>
              <a:gd name="connsiteX33" fmla="*/ 2465615 w 7652657"/>
              <a:gd name="connsiteY33" fmla="*/ 4792436 h 5608865"/>
              <a:gd name="connsiteX34" fmla="*/ 2204358 w 7652657"/>
              <a:gd name="connsiteY34" fmla="*/ 4776107 h 5608865"/>
              <a:gd name="connsiteX35" fmla="*/ 2171700 w 7652657"/>
              <a:gd name="connsiteY35" fmla="*/ 4825093 h 5608865"/>
              <a:gd name="connsiteX36" fmla="*/ 1894115 w 7652657"/>
              <a:gd name="connsiteY36" fmla="*/ 4678136 h 5608865"/>
              <a:gd name="connsiteX37" fmla="*/ 1681843 w 7652657"/>
              <a:gd name="connsiteY37" fmla="*/ 4792436 h 5608865"/>
              <a:gd name="connsiteX38" fmla="*/ 1436915 w 7652657"/>
              <a:gd name="connsiteY38" fmla="*/ 4678136 h 5608865"/>
              <a:gd name="connsiteX39" fmla="*/ 1191986 w 7652657"/>
              <a:gd name="connsiteY39" fmla="*/ 4678136 h 5608865"/>
              <a:gd name="connsiteX40" fmla="*/ 1012372 w 7652657"/>
              <a:gd name="connsiteY40" fmla="*/ 4498522 h 5608865"/>
              <a:gd name="connsiteX41" fmla="*/ 963386 w 7652657"/>
              <a:gd name="connsiteY41" fmla="*/ 4318907 h 5608865"/>
              <a:gd name="connsiteX42" fmla="*/ 865415 w 7652657"/>
              <a:gd name="connsiteY42" fmla="*/ 4318907 h 5608865"/>
              <a:gd name="connsiteX43" fmla="*/ 457200 w 7652657"/>
              <a:gd name="connsiteY43" fmla="*/ 4269922 h 5608865"/>
              <a:gd name="connsiteX44" fmla="*/ 179615 w 7652657"/>
              <a:gd name="connsiteY44" fmla="*/ 4106636 h 5608865"/>
              <a:gd name="connsiteX45" fmla="*/ 0 w 7652657"/>
              <a:gd name="connsiteY45" fmla="*/ 3943350 h 5608865"/>
              <a:gd name="connsiteX46" fmla="*/ 0 w 7652657"/>
              <a:gd name="connsiteY46" fmla="*/ 4057650 h 560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52657" h="5608865">
                <a:moveTo>
                  <a:pt x="0" y="4057650"/>
                </a:moveTo>
                <a:cubicBezTo>
                  <a:pt x="110218" y="2415268"/>
                  <a:pt x="106136" y="2084615"/>
                  <a:pt x="97972" y="24493"/>
                </a:cubicBezTo>
                <a:cubicBezTo>
                  <a:pt x="1755322" y="0"/>
                  <a:pt x="5761265" y="59871"/>
                  <a:pt x="7266215" y="24493"/>
                </a:cubicBezTo>
                <a:cubicBezTo>
                  <a:pt x="7383236" y="892629"/>
                  <a:pt x="7217229" y="424543"/>
                  <a:pt x="7266215" y="857250"/>
                </a:cubicBezTo>
                <a:cubicBezTo>
                  <a:pt x="7315201" y="1289957"/>
                  <a:pt x="7500258" y="1828800"/>
                  <a:pt x="7560129" y="2620736"/>
                </a:cubicBezTo>
                <a:cubicBezTo>
                  <a:pt x="7620000" y="3412672"/>
                  <a:pt x="7652657" y="5127172"/>
                  <a:pt x="7625443" y="5608865"/>
                </a:cubicBezTo>
                <a:cubicBezTo>
                  <a:pt x="7369629" y="5366658"/>
                  <a:pt x="7500257" y="5548993"/>
                  <a:pt x="7396843" y="5510893"/>
                </a:cubicBezTo>
                <a:cubicBezTo>
                  <a:pt x="7293429" y="5472793"/>
                  <a:pt x="7097487" y="5423808"/>
                  <a:pt x="7004958" y="5380265"/>
                </a:cubicBezTo>
                <a:cubicBezTo>
                  <a:pt x="6912430" y="5336722"/>
                  <a:pt x="6890658" y="5298622"/>
                  <a:pt x="6841672" y="5249636"/>
                </a:cubicBezTo>
                <a:cubicBezTo>
                  <a:pt x="6792686" y="5200650"/>
                  <a:pt x="6765472" y="5116286"/>
                  <a:pt x="6711043" y="5086350"/>
                </a:cubicBezTo>
                <a:cubicBezTo>
                  <a:pt x="6656614" y="5056414"/>
                  <a:pt x="6566807" y="5053693"/>
                  <a:pt x="6515100" y="5070022"/>
                </a:cubicBezTo>
                <a:cubicBezTo>
                  <a:pt x="6463393" y="5086351"/>
                  <a:pt x="6466114" y="5167994"/>
                  <a:pt x="6400800" y="5184322"/>
                </a:cubicBezTo>
                <a:cubicBezTo>
                  <a:pt x="6335486" y="5200650"/>
                  <a:pt x="6221186" y="5151665"/>
                  <a:pt x="6123215" y="5167993"/>
                </a:cubicBezTo>
                <a:cubicBezTo>
                  <a:pt x="6025244" y="5184321"/>
                  <a:pt x="5902779" y="5276850"/>
                  <a:pt x="5812972" y="5282293"/>
                </a:cubicBezTo>
                <a:cubicBezTo>
                  <a:pt x="5723165" y="5287736"/>
                  <a:pt x="5693229" y="5178879"/>
                  <a:pt x="5584372" y="5200650"/>
                </a:cubicBezTo>
                <a:cubicBezTo>
                  <a:pt x="5475515" y="5222421"/>
                  <a:pt x="5238751" y="5355772"/>
                  <a:pt x="5159829" y="5412922"/>
                </a:cubicBezTo>
                <a:cubicBezTo>
                  <a:pt x="5080908" y="5470072"/>
                  <a:pt x="5170715" y="5565322"/>
                  <a:pt x="5110843" y="5543550"/>
                </a:cubicBezTo>
                <a:cubicBezTo>
                  <a:pt x="5050971" y="5521778"/>
                  <a:pt x="4893129" y="5342164"/>
                  <a:pt x="4800600" y="5282293"/>
                </a:cubicBezTo>
                <a:cubicBezTo>
                  <a:pt x="4708072" y="5222422"/>
                  <a:pt x="4612822" y="5170715"/>
                  <a:pt x="4555672" y="5184322"/>
                </a:cubicBezTo>
                <a:cubicBezTo>
                  <a:pt x="4498522" y="5197929"/>
                  <a:pt x="4501243" y="5353050"/>
                  <a:pt x="4457700" y="5363936"/>
                </a:cubicBezTo>
                <a:cubicBezTo>
                  <a:pt x="4414157" y="5374822"/>
                  <a:pt x="4337958" y="5285014"/>
                  <a:pt x="4294415" y="5249636"/>
                </a:cubicBezTo>
                <a:cubicBezTo>
                  <a:pt x="4250872" y="5214258"/>
                  <a:pt x="4229100" y="5148944"/>
                  <a:pt x="4196443" y="5151665"/>
                </a:cubicBezTo>
                <a:cubicBezTo>
                  <a:pt x="4163786" y="5154387"/>
                  <a:pt x="4131129" y="5203372"/>
                  <a:pt x="4098472" y="5265965"/>
                </a:cubicBezTo>
                <a:cubicBezTo>
                  <a:pt x="4065815" y="5328558"/>
                  <a:pt x="4035879" y="5505451"/>
                  <a:pt x="4000500" y="5527222"/>
                </a:cubicBezTo>
                <a:cubicBezTo>
                  <a:pt x="3965121" y="5548993"/>
                  <a:pt x="3927021" y="5461907"/>
                  <a:pt x="3886200" y="5396593"/>
                </a:cubicBezTo>
                <a:cubicBezTo>
                  <a:pt x="3845379" y="5331279"/>
                  <a:pt x="3788229" y="5157107"/>
                  <a:pt x="3755572" y="5135336"/>
                </a:cubicBezTo>
                <a:cubicBezTo>
                  <a:pt x="3722915" y="5113565"/>
                  <a:pt x="3717472" y="5241472"/>
                  <a:pt x="3690258" y="5265965"/>
                </a:cubicBezTo>
                <a:cubicBezTo>
                  <a:pt x="3663044" y="5290458"/>
                  <a:pt x="3646715" y="5304064"/>
                  <a:pt x="3592286" y="5282293"/>
                </a:cubicBezTo>
                <a:cubicBezTo>
                  <a:pt x="3537857" y="5260522"/>
                  <a:pt x="3450772" y="5181600"/>
                  <a:pt x="3363686" y="5135336"/>
                </a:cubicBezTo>
                <a:cubicBezTo>
                  <a:pt x="3276600" y="5089072"/>
                  <a:pt x="3137808" y="4993821"/>
                  <a:pt x="3069772" y="5004707"/>
                </a:cubicBezTo>
                <a:cubicBezTo>
                  <a:pt x="3001736" y="5015593"/>
                  <a:pt x="2988129" y="5192486"/>
                  <a:pt x="2955472" y="5200650"/>
                </a:cubicBezTo>
                <a:cubicBezTo>
                  <a:pt x="2922815" y="5208814"/>
                  <a:pt x="2941865" y="5105400"/>
                  <a:pt x="2873829" y="5053693"/>
                </a:cubicBezTo>
                <a:cubicBezTo>
                  <a:pt x="2805793" y="5001986"/>
                  <a:pt x="2615294" y="4933950"/>
                  <a:pt x="2547258" y="4890407"/>
                </a:cubicBezTo>
                <a:cubicBezTo>
                  <a:pt x="2479222" y="4846864"/>
                  <a:pt x="2522765" y="4811486"/>
                  <a:pt x="2465615" y="4792436"/>
                </a:cubicBezTo>
                <a:cubicBezTo>
                  <a:pt x="2408465" y="4773386"/>
                  <a:pt x="2253344" y="4770664"/>
                  <a:pt x="2204358" y="4776107"/>
                </a:cubicBezTo>
                <a:cubicBezTo>
                  <a:pt x="2155372" y="4781550"/>
                  <a:pt x="2223407" y="4841422"/>
                  <a:pt x="2171700" y="4825093"/>
                </a:cubicBezTo>
                <a:cubicBezTo>
                  <a:pt x="2119993" y="4808765"/>
                  <a:pt x="1975758" y="4683579"/>
                  <a:pt x="1894115" y="4678136"/>
                </a:cubicBezTo>
                <a:cubicBezTo>
                  <a:pt x="1812472" y="4672693"/>
                  <a:pt x="1758043" y="4792436"/>
                  <a:pt x="1681843" y="4792436"/>
                </a:cubicBezTo>
                <a:cubicBezTo>
                  <a:pt x="1605643" y="4792436"/>
                  <a:pt x="1518558" y="4697186"/>
                  <a:pt x="1436915" y="4678136"/>
                </a:cubicBezTo>
                <a:cubicBezTo>
                  <a:pt x="1355272" y="4659086"/>
                  <a:pt x="1262743" y="4708072"/>
                  <a:pt x="1191986" y="4678136"/>
                </a:cubicBezTo>
                <a:cubicBezTo>
                  <a:pt x="1121229" y="4648200"/>
                  <a:pt x="1050472" y="4558394"/>
                  <a:pt x="1012372" y="4498522"/>
                </a:cubicBezTo>
                <a:cubicBezTo>
                  <a:pt x="974272" y="4438651"/>
                  <a:pt x="987879" y="4348843"/>
                  <a:pt x="963386" y="4318907"/>
                </a:cubicBezTo>
                <a:cubicBezTo>
                  <a:pt x="938893" y="4288971"/>
                  <a:pt x="949779" y="4327071"/>
                  <a:pt x="865415" y="4318907"/>
                </a:cubicBezTo>
                <a:cubicBezTo>
                  <a:pt x="781051" y="4310743"/>
                  <a:pt x="571500" y="4305300"/>
                  <a:pt x="457200" y="4269922"/>
                </a:cubicBezTo>
                <a:cubicBezTo>
                  <a:pt x="342900" y="4234544"/>
                  <a:pt x="255815" y="4161065"/>
                  <a:pt x="179615" y="4106636"/>
                </a:cubicBezTo>
                <a:cubicBezTo>
                  <a:pt x="103415" y="4052207"/>
                  <a:pt x="416378" y="4329792"/>
                  <a:pt x="0" y="3943350"/>
                </a:cubicBezTo>
                <a:cubicBezTo>
                  <a:pt x="48986" y="3690257"/>
                  <a:pt x="0" y="4019550"/>
                  <a:pt x="0" y="4057650"/>
                </a:cubicBezTo>
                <a:close/>
              </a:path>
            </a:pathLst>
          </a:custGeom>
          <a:ln w="76200">
            <a:solidFill>
              <a:srgbClr val="FF0000"/>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2" name="Group 47"/>
          <p:cNvGrpSpPr/>
          <p:nvPr/>
        </p:nvGrpSpPr>
        <p:grpSpPr>
          <a:xfrm>
            <a:off x="609600" y="5181600"/>
            <a:ext cx="8077200" cy="1556657"/>
            <a:chOff x="609600" y="5334000"/>
            <a:chExt cx="8077200" cy="1556657"/>
          </a:xfrm>
        </p:grpSpPr>
        <p:sp>
          <p:nvSpPr>
            <p:cNvPr id="95" name="Freeform 94"/>
            <p:cNvSpPr/>
            <p:nvPr/>
          </p:nvSpPr>
          <p:spPr>
            <a:xfrm>
              <a:off x="609600" y="5334000"/>
              <a:ext cx="8077200" cy="1556657"/>
            </a:xfrm>
            <a:custGeom>
              <a:avLst/>
              <a:gdLst>
                <a:gd name="connsiteX0" fmla="*/ 0 w 7696201"/>
                <a:gd name="connsiteY0" fmla="*/ 0 h 1632857"/>
                <a:gd name="connsiteX1" fmla="*/ 391886 w 7696201"/>
                <a:gd name="connsiteY1" fmla="*/ 65314 h 1632857"/>
                <a:gd name="connsiteX2" fmla="*/ 506186 w 7696201"/>
                <a:gd name="connsiteY2" fmla="*/ 277585 h 1632857"/>
                <a:gd name="connsiteX3" fmla="*/ 653143 w 7696201"/>
                <a:gd name="connsiteY3" fmla="*/ 326571 h 1632857"/>
                <a:gd name="connsiteX4" fmla="*/ 734786 w 7696201"/>
                <a:gd name="connsiteY4" fmla="*/ 277585 h 1632857"/>
                <a:gd name="connsiteX5" fmla="*/ 963386 w 7696201"/>
                <a:gd name="connsiteY5" fmla="*/ 342900 h 1632857"/>
                <a:gd name="connsiteX6" fmla="*/ 1045029 w 7696201"/>
                <a:gd name="connsiteY6" fmla="*/ 228600 h 1632857"/>
                <a:gd name="connsiteX7" fmla="*/ 1175658 w 7696201"/>
                <a:gd name="connsiteY7" fmla="*/ 391885 h 1632857"/>
                <a:gd name="connsiteX8" fmla="*/ 1208315 w 7696201"/>
                <a:gd name="connsiteY8" fmla="*/ 555171 h 1632857"/>
                <a:gd name="connsiteX9" fmla="*/ 1322615 w 7696201"/>
                <a:gd name="connsiteY9" fmla="*/ 636814 h 1632857"/>
                <a:gd name="connsiteX10" fmla="*/ 1502229 w 7696201"/>
                <a:gd name="connsiteY10" fmla="*/ 636814 h 1632857"/>
                <a:gd name="connsiteX11" fmla="*/ 1665515 w 7696201"/>
                <a:gd name="connsiteY11" fmla="*/ 702128 h 1632857"/>
                <a:gd name="connsiteX12" fmla="*/ 1828800 w 7696201"/>
                <a:gd name="connsiteY12" fmla="*/ 751114 h 1632857"/>
                <a:gd name="connsiteX13" fmla="*/ 1926772 w 7696201"/>
                <a:gd name="connsiteY13" fmla="*/ 734785 h 1632857"/>
                <a:gd name="connsiteX14" fmla="*/ 2155372 w 7696201"/>
                <a:gd name="connsiteY14" fmla="*/ 865414 h 1632857"/>
                <a:gd name="connsiteX15" fmla="*/ 2286000 w 7696201"/>
                <a:gd name="connsiteY15" fmla="*/ 718457 h 1632857"/>
                <a:gd name="connsiteX16" fmla="*/ 2498272 w 7696201"/>
                <a:gd name="connsiteY16" fmla="*/ 751114 h 1632857"/>
                <a:gd name="connsiteX17" fmla="*/ 2596243 w 7696201"/>
                <a:gd name="connsiteY17" fmla="*/ 718457 h 1632857"/>
                <a:gd name="connsiteX18" fmla="*/ 2596243 w 7696201"/>
                <a:gd name="connsiteY18" fmla="*/ 832757 h 1632857"/>
                <a:gd name="connsiteX19" fmla="*/ 2775858 w 7696201"/>
                <a:gd name="connsiteY19" fmla="*/ 947057 h 1632857"/>
                <a:gd name="connsiteX20" fmla="*/ 2873829 w 7696201"/>
                <a:gd name="connsiteY20" fmla="*/ 979714 h 1632857"/>
                <a:gd name="connsiteX21" fmla="*/ 2857500 w 7696201"/>
                <a:gd name="connsiteY21" fmla="*/ 1143000 h 1632857"/>
                <a:gd name="connsiteX22" fmla="*/ 2955472 w 7696201"/>
                <a:gd name="connsiteY22" fmla="*/ 1191985 h 1632857"/>
                <a:gd name="connsiteX23" fmla="*/ 3135086 w 7696201"/>
                <a:gd name="connsiteY23" fmla="*/ 963385 h 1632857"/>
                <a:gd name="connsiteX24" fmla="*/ 3347358 w 7696201"/>
                <a:gd name="connsiteY24" fmla="*/ 1012371 h 1632857"/>
                <a:gd name="connsiteX25" fmla="*/ 3347358 w 7696201"/>
                <a:gd name="connsiteY25" fmla="*/ 1126671 h 1632857"/>
                <a:gd name="connsiteX26" fmla="*/ 3429000 w 7696201"/>
                <a:gd name="connsiteY26" fmla="*/ 1077685 h 1632857"/>
                <a:gd name="connsiteX27" fmla="*/ 3494315 w 7696201"/>
                <a:gd name="connsiteY27" fmla="*/ 1191985 h 1632857"/>
                <a:gd name="connsiteX28" fmla="*/ 3608615 w 7696201"/>
                <a:gd name="connsiteY28" fmla="*/ 1257300 h 1632857"/>
                <a:gd name="connsiteX29" fmla="*/ 3755572 w 7696201"/>
                <a:gd name="connsiteY29" fmla="*/ 1094014 h 1632857"/>
                <a:gd name="connsiteX30" fmla="*/ 3804558 w 7696201"/>
                <a:gd name="connsiteY30" fmla="*/ 1143000 h 1632857"/>
                <a:gd name="connsiteX31" fmla="*/ 3853543 w 7696201"/>
                <a:gd name="connsiteY31" fmla="*/ 1273628 h 1632857"/>
                <a:gd name="connsiteX32" fmla="*/ 3951515 w 7696201"/>
                <a:gd name="connsiteY32" fmla="*/ 1338943 h 1632857"/>
                <a:gd name="connsiteX33" fmla="*/ 4033158 w 7696201"/>
                <a:gd name="connsiteY33" fmla="*/ 1175657 h 1632857"/>
                <a:gd name="connsiteX34" fmla="*/ 4180115 w 7696201"/>
                <a:gd name="connsiteY34" fmla="*/ 1012371 h 1632857"/>
                <a:gd name="connsiteX35" fmla="*/ 4261758 w 7696201"/>
                <a:gd name="connsiteY35" fmla="*/ 1175657 h 1632857"/>
                <a:gd name="connsiteX36" fmla="*/ 4392386 w 7696201"/>
                <a:gd name="connsiteY36" fmla="*/ 1175657 h 1632857"/>
                <a:gd name="connsiteX37" fmla="*/ 4506686 w 7696201"/>
                <a:gd name="connsiteY37" fmla="*/ 1094014 h 1632857"/>
                <a:gd name="connsiteX38" fmla="*/ 4588329 w 7696201"/>
                <a:gd name="connsiteY38" fmla="*/ 1159328 h 1632857"/>
                <a:gd name="connsiteX39" fmla="*/ 4653643 w 7696201"/>
                <a:gd name="connsiteY39" fmla="*/ 1257300 h 1632857"/>
                <a:gd name="connsiteX40" fmla="*/ 4784272 w 7696201"/>
                <a:gd name="connsiteY40" fmla="*/ 1257300 h 1632857"/>
                <a:gd name="connsiteX41" fmla="*/ 4914900 w 7696201"/>
                <a:gd name="connsiteY41" fmla="*/ 1387928 h 1632857"/>
                <a:gd name="connsiteX42" fmla="*/ 5078186 w 7696201"/>
                <a:gd name="connsiteY42" fmla="*/ 1355271 h 1632857"/>
                <a:gd name="connsiteX43" fmla="*/ 5192486 w 7696201"/>
                <a:gd name="connsiteY43" fmla="*/ 1240971 h 1632857"/>
                <a:gd name="connsiteX44" fmla="*/ 5437415 w 7696201"/>
                <a:gd name="connsiteY44" fmla="*/ 1175657 h 1632857"/>
                <a:gd name="connsiteX45" fmla="*/ 5600700 w 7696201"/>
                <a:gd name="connsiteY45" fmla="*/ 1289957 h 1632857"/>
                <a:gd name="connsiteX46" fmla="*/ 5861958 w 7696201"/>
                <a:gd name="connsiteY46" fmla="*/ 1077685 h 1632857"/>
                <a:gd name="connsiteX47" fmla="*/ 6139543 w 7696201"/>
                <a:gd name="connsiteY47" fmla="*/ 1175657 h 1632857"/>
                <a:gd name="connsiteX48" fmla="*/ 6368143 w 7696201"/>
                <a:gd name="connsiteY48" fmla="*/ 1110343 h 1632857"/>
                <a:gd name="connsiteX49" fmla="*/ 6400800 w 7696201"/>
                <a:gd name="connsiteY49" fmla="*/ 1045028 h 1632857"/>
                <a:gd name="connsiteX50" fmla="*/ 6547758 w 7696201"/>
                <a:gd name="connsiteY50" fmla="*/ 1110343 h 1632857"/>
                <a:gd name="connsiteX51" fmla="*/ 6890658 w 7696201"/>
                <a:gd name="connsiteY51" fmla="*/ 1273628 h 1632857"/>
                <a:gd name="connsiteX52" fmla="*/ 7021286 w 7696201"/>
                <a:gd name="connsiteY52" fmla="*/ 1306285 h 1632857"/>
                <a:gd name="connsiteX53" fmla="*/ 7168243 w 7696201"/>
                <a:gd name="connsiteY53" fmla="*/ 1355271 h 1632857"/>
                <a:gd name="connsiteX54" fmla="*/ 7298872 w 7696201"/>
                <a:gd name="connsiteY54" fmla="*/ 1453243 h 1632857"/>
                <a:gd name="connsiteX55" fmla="*/ 7511143 w 7696201"/>
                <a:gd name="connsiteY55" fmla="*/ 1502228 h 1632857"/>
                <a:gd name="connsiteX56" fmla="*/ 7690758 w 7696201"/>
                <a:gd name="connsiteY56" fmla="*/ 1632857 h 16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696201" h="1632857">
                  <a:moveTo>
                    <a:pt x="0" y="0"/>
                  </a:moveTo>
                  <a:cubicBezTo>
                    <a:pt x="153761" y="9525"/>
                    <a:pt x="307522" y="19050"/>
                    <a:pt x="391886" y="65314"/>
                  </a:cubicBezTo>
                  <a:cubicBezTo>
                    <a:pt x="476250" y="111578"/>
                    <a:pt x="462643" y="234042"/>
                    <a:pt x="506186" y="277585"/>
                  </a:cubicBezTo>
                  <a:cubicBezTo>
                    <a:pt x="549729" y="321128"/>
                    <a:pt x="615043" y="326571"/>
                    <a:pt x="653143" y="326571"/>
                  </a:cubicBezTo>
                  <a:cubicBezTo>
                    <a:pt x="691243" y="326571"/>
                    <a:pt x="683079" y="274864"/>
                    <a:pt x="734786" y="277585"/>
                  </a:cubicBezTo>
                  <a:cubicBezTo>
                    <a:pt x="786493" y="280307"/>
                    <a:pt x="911679" y="351064"/>
                    <a:pt x="963386" y="342900"/>
                  </a:cubicBezTo>
                  <a:cubicBezTo>
                    <a:pt x="1015093" y="334736"/>
                    <a:pt x="1009650" y="220436"/>
                    <a:pt x="1045029" y="228600"/>
                  </a:cubicBezTo>
                  <a:cubicBezTo>
                    <a:pt x="1080408" y="236764"/>
                    <a:pt x="1148444" y="337457"/>
                    <a:pt x="1175658" y="391885"/>
                  </a:cubicBezTo>
                  <a:cubicBezTo>
                    <a:pt x="1202872" y="446313"/>
                    <a:pt x="1183822" y="514350"/>
                    <a:pt x="1208315" y="555171"/>
                  </a:cubicBezTo>
                  <a:cubicBezTo>
                    <a:pt x="1232808" y="595992"/>
                    <a:pt x="1273629" y="623207"/>
                    <a:pt x="1322615" y="636814"/>
                  </a:cubicBezTo>
                  <a:cubicBezTo>
                    <a:pt x="1371601" y="650421"/>
                    <a:pt x="1445079" y="625928"/>
                    <a:pt x="1502229" y="636814"/>
                  </a:cubicBezTo>
                  <a:cubicBezTo>
                    <a:pt x="1559379" y="647700"/>
                    <a:pt x="1611087" y="683078"/>
                    <a:pt x="1665515" y="702128"/>
                  </a:cubicBezTo>
                  <a:cubicBezTo>
                    <a:pt x="1719944" y="721178"/>
                    <a:pt x="1785257" y="745671"/>
                    <a:pt x="1828800" y="751114"/>
                  </a:cubicBezTo>
                  <a:cubicBezTo>
                    <a:pt x="1872343" y="756557"/>
                    <a:pt x="1872343" y="715735"/>
                    <a:pt x="1926772" y="734785"/>
                  </a:cubicBezTo>
                  <a:cubicBezTo>
                    <a:pt x="1981201" y="753835"/>
                    <a:pt x="2095501" y="868135"/>
                    <a:pt x="2155372" y="865414"/>
                  </a:cubicBezTo>
                  <a:cubicBezTo>
                    <a:pt x="2215243" y="862693"/>
                    <a:pt x="2228850" y="737507"/>
                    <a:pt x="2286000" y="718457"/>
                  </a:cubicBezTo>
                  <a:cubicBezTo>
                    <a:pt x="2343150" y="699407"/>
                    <a:pt x="2446565" y="751114"/>
                    <a:pt x="2498272" y="751114"/>
                  </a:cubicBezTo>
                  <a:cubicBezTo>
                    <a:pt x="2549979" y="751114"/>
                    <a:pt x="2579915" y="704850"/>
                    <a:pt x="2596243" y="718457"/>
                  </a:cubicBezTo>
                  <a:cubicBezTo>
                    <a:pt x="2612571" y="732064"/>
                    <a:pt x="2566307" y="794657"/>
                    <a:pt x="2596243" y="832757"/>
                  </a:cubicBezTo>
                  <a:cubicBezTo>
                    <a:pt x="2626179" y="870857"/>
                    <a:pt x="2729594" y="922564"/>
                    <a:pt x="2775858" y="947057"/>
                  </a:cubicBezTo>
                  <a:cubicBezTo>
                    <a:pt x="2822122" y="971550"/>
                    <a:pt x="2860222" y="947057"/>
                    <a:pt x="2873829" y="979714"/>
                  </a:cubicBezTo>
                  <a:cubicBezTo>
                    <a:pt x="2887436" y="1012371"/>
                    <a:pt x="2843893" y="1107622"/>
                    <a:pt x="2857500" y="1143000"/>
                  </a:cubicBezTo>
                  <a:cubicBezTo>
                    <a:pt x="2871107" y="1178378"/>
                    <a:pt x="2909208" y="1221921"/>
                    <a:pt x="2955472" y="1191985"/>
                  </a:cubicBezTo>
                  <a:cubicBezTo>
                    <a:pt x="3001736" y="1162049"/>
                    <a:pt x="3069772" y="993321"/>
                    <a:pt x="3135086" y="963385"/>
                  </a:cubicBezTo>
                  <a:cubicBezTo>
                    <a:pt x="3200400" y="933449"/>
                    <a:pt x="3311979" y="985157"/>
                    <a:pt x="3347358" y="1012371"/>
                  </a:cubicBezTo>
                  <a:cubicBezTo>
                    <a:pt x="3382737" y="1039585"/>
                    <a:pt x="3333751" y="1115785"/>
                    <a:pt x="3347358" y="1126671"/>
                  </a:cubicBezTo>
                  <a:cubicBezTo>
                    <a:pt x="3360965" y="1137557"/>
                    <a:pt x="3404507" y="1066799"/>
                    <a:pt x="3429000" y="1077685"/>
                  </a:cubicBezTo>
                  <a:cubicBezTo>
                    <a:pt x="3453493" y="1088571"/>
                    <a:pt x="3464379" y="1162049"/>
                    <a:pt x="3494315" y="1191985"/>
                  </a:cubicBezTo>
                  <a:cubicBezTo>
                    <a:pt x="3524251" y="1221921"/>
                    <a:pt x="3565072" y="1273629"/>
                    <a:pt x="3608615" y="1257300"/>
                  </a:cubicBezTo>
                  <a:cubicBezTo>
                    <a:pt x="3652158" y="1240971"/>
                    <a:pt x="3722915" y="1113064"/>
                    <a:pt x="3755572" y="1094014"/>
                  </a:cubicBezTo>
                  <a:cubicBezTo>
                    <a:pt x="3788229" y="1074964"/>
                    <a:pt x="3788230" y="1113064"/>
                    <a:pt x="3804558" y="1143000"/>
                  </a:cubicBezTo>
                  <a:cubicBezTo>
                    <a:pt x="3820886" y="1172936"/>
                    <a:pt x="3829050" y="1240971"/>
                    <a:pt x="3853543" y="1273628"/>
                  </a:cubicBezTo>
                  <a:cubicBezTo>
                    <a:pt x="3878036" y="1306285"/>
                    <a:pt x="3921579" y="1355271"/>
                    <a:pt x="3951515" y="1338943"/>
                  </a:cubicBezTo>
                  <a:cubicBezTo>
                    <a:pt x="3981451" y="1322615"/>
                    <a:pt x="3995058" y="1230086"/>
                    <a:pt x="4033158" y="1175657"/>
                  </a:cubicBezTo>
                  <a:cubicBezTo>
                    <a:pt x="4071258" y="1121228"/>
                    <a:pt x="4142015" y="1012371"/>
                    <a:pt x="4180115" y="1012371"/>
                  </a:cubicBezTo>
                  <a:cubicBezTo>
                    <a:pt x="4218215" y="1012371"/>
                    <a:pt x="4226380" y="1148443"/>
                    <a:pt x="4261758" y="1175657"/>
                  </a:cubicBezTo>
                  <a:cubicBezTo>
                    <a:pt x="4297137" y="1202871"/>
                    <a:pt x="4351565" y="1189264"/>
                    <a:pt x="4392386" y="1175657"/>
                  </a:cubicBezTo>
                  <a:cubicBezTo>
                    <a:pt x="4433207" y="1162050"/>
                    <a:pt x="4474029" y="1096736"/>
                    <a:pt x="4506686" y="1094014"/>
                  </a:cubicBezTo>
                  <a:cubicBezTo>
                    <a:pt x="4539343" y="1091293"/>
                    <a:pt x="4563836" y="1132114"/>
                    <a:pt x="4588329" y="1159328"/>
                  </a:cubicBezTo>
                  <a:cubicBezTo>
                    <a:pt x="4612822" y="1186542"/>
                    <a:pt x="4620986" y="1240971"/>
                    <a:pt x="4653643" y="1257300"/>
                  </a:cubicBezTo>
                  <a:cubicBezTo>
                    <a:pt x="4686300" y="1273629"/>
                    <a:pt x="4740729" y="1235529"/>
                    <a:pt x="4784272" y="1257300"/>
                  </a:cubicBezTo>
                  <a:cubicBezTo>
                    <a:pt x="4827815" y="1279071"/>
                    <a:pt x="4865914" y="1371600"/>
                    <a:pt x="4914900" y="1387928"/>
                  </a:cubicBezTo>
                  <a:cubicBezTo>
                    <a:pt x="4963886" y="1404256"/>
                    <a:pt x="5031922" y="1379764"/>
                    <a:pt x="5078186" y="1355271"/>
                  </a:cubicBezTo>
                  <a:cubicBezTo>
                    <a:pt x="5124450" y="1330778"/>
                    <a:pt x="5132615" y="1270907"/>
                    <a:pt x="5192486" y="1240971"/>
                  </a:cubicBezTo>
                  <a:cubicBezTo>
                    <a:pt x="5252357" y="1211035"/>
                    <a:pt x="5369379" y="1167493"/>
                    <a:pt x="5437415" y="1175657"/>
                  </a:cubicBezTo>
                  <a:cubicBezTo>
                    <a:pt x="5505451" y="1183821"/>
                    <a:pt x="5529943" y="1306286"/>
                    <a:pt x="5600700" y="1289957"/>
                  </a:cubicBezTo>
                  <a:cubicBezTo>
                    <a:pt x="5671457" y="1273628"/>
                    <a:pt x="5772151" y="1096735"/>
                    <a:pt x="5861958" y="1077685"/>
                  </a:cubicBezTo>
                  <a:cubicBezTo>
                    <a:pt x="5951765" y="1058635"/>
                    <a:pt x="6055179" y="1170214"/>
                    <a:pt x="6139543" y="1175657"/>
                  </a:cubicBezTo>
                  <a:cubicBezTo>
                    <a:pt x="6223907" y="1181100"/>
                    <a:pt x="6324600" y="1132114"/>
                    <a:pt x="6368143" y="1110343"/>
                  </a:cubicBezTo>
                  <a:cubicBezTo>
                    <a:pt x="6411686" y="1088572"/>
                    <a:pt x="6370864" y="1045028"/>
                    <a:pt x="6400800" y="1045028"/>
                  </a:cubicBezTo>
                  <a:cubicBezTo>
                    <a:pt x="6430736" y="1045028"/>
                    <a:pt x="6547758" y="1110343"/>
                    <a:pt x="6547758" y="1110343"/>
                  </a:cubicBezTo>
                  <a:cubicBezTo>
                    <a:pt x="6629401" y="1148443"/>
                    <a:pt x="6811737" y="1240971"/>
                    <a:pt x="6890658" y="1273628"/>
                  </a:cubicBezTo>
                  <a:cubicBezTo>
                    <a:pt x="6969579" y="1306285"/>
                    <a:pt x="6975022" y="1292678"/>
                    <a:pt x="7021286" y="1306285"/>
                  </a:cubicBezTo>
                  <a:cubicBezTo>
                    <a:pt x="7067550" y="1319892"/>
                    <a:pt x="7121979" y="1330778"/>
                    <a:pt x="7168243" y="1355271"/>
                  </a:cubicBezTo>
                  <a:cubicBezTo>
                    <a:pt x="7214507" y="1379764"/>
                    <a:pt x="7241722" y="1428750"/>
                    <a:pt x="7298872" y="1453243"/>
                  </a:cubicBezTo>
                  <a:cubicBezTo>
                    <a:pt x="7356022" y="1477736"/>
                    <a:pt x="7445829" y="1472292"/>
                    <a:pt x="7511143" y="1502228"/>
                  </a:cubicBezTo>
                  <a:cubicBezTo>
                    <a:pt x="7576457" y="1532164"/>
                    <a:pt x="7696201" y="1619250"/>
                    <a:pt x="7690758" y="1632857"/>
                  </a:cubicBezTo>
                </a:path>
              </a:pathLst>
            </a:custGeom>
            <a:ln w="101600">
              <a:solidFill>
                <a:srgbClr val="0070C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TextBox 95"/>
            <p:cNvSpPr txBox="1"/>
            <p:nvPr/>
          </p:nvSpPr>
          <p:spPr>
            <a:xfrm rot="1166279">
              <a:off x="1352858" y="6011389"/>
              <a:ext cx="1270669" cy="584775"/>
            </a:xfrm>
            <a:prstGeom prst="rect">
              <a:avLst/>
            </a:prstGeom>
            <a:noFill/>
          </p:spPr>
          <p:txBody>
            <a:bodyPr wrap="none" rtlCol="0">
              <a:spAutoFit/>
            </a:bodyPr>
            <a:lstStyle/>
            <a:p>
              <a:pPr algn="ctr"/>
              <a:r>
                <a:rPr lang="en-US" sz="3200" b="1" dirty="0" smtClean="0">
                  <a:solidFill>
                    <a:srgbClr val="0070C0"/>
                  </a:solidFill>
                  <a:effectLst>
                    <a:outerShdw dist="50800" dir="7200000" algn="ctr" rotWithShape="0">
                      <a:schemeClr val="tx1"/>
                    </a:outerShdw>
                  </a:effectLst>
                </a:rPr>
                <a:t>Red R.</a:t>
              </a:r>
            </a:p>
          </p:txBody>
        </p:sp>
      </p:grpSp>
      <p:grpSp>
        <p:nvGrpSpPr>
          <p:cNvPr id="23" name="Group 50"/>
          <p:cNvGrpSpPr/>
          <p:nvPr/>
        </p:nvGrpSpPr>
        <p:grpSpPr>
          <a:xfrm>
            <a:off x="620486" y="2759528"/>
            <a:ext cx="8055428" cy="2008415"/>
            <a:chOff x="620486" y="2759528"/>
            <a:chExt cx="8055428" cy="2008415"/>
          </a:xfrm>
        </p:grpSpPr>
        <p:sp>
          <p:nvSpPr>
            <p:cNvPr id="98" name="Freeform 97"/>
            <p:cNvSpPr/>
            <p:nvPr/>
          </p:nvSpPr>
          <p:spPr>
            <a:xfrm>
              <a:off x="620486" y="2759528"/>
              <a:ext cx="8055428" cy="2008415"/>
            </a:xfrm>
            <a:custGeom>
              <a:avLst/>
              <a:gdLst>
                <a:gd name="connsiteX0" fmla="*/ 0 w 6302828"/>
                <a:gd name="connsiteY0" fmla="*/ 212272 h 2008415"/>
                <a:gd name="connsiteX1" fmla="*/ 195943 w 6302828"/>
                <a:gd name="connsiteY1" fmla="*/ 277586 h 2008415"/>
                <a:gd name="connsiteX2" fmla="*/ 473528 w 6302828"/>
                <a:gd name="connsiteY2" fmla="*/ 114301 h 2008415"/>
                <a:gd name="connsiteX3" fmla="*/ 620485 w 6302828"/>
                <a:gd name="connsiteY3" fmla="*/ 277586 h 2008415"/>
                <a:gd name="connsiteX4" fmla="*/ 767443 w 6302828"/>
                <a:gd name="connsiteY4" fmla="*/ 212272 h 2008415"/>
                <a:gd name="connsiteX5" fmla="*/ 1077685 w 6302828"/>
                <a:gd name="connsiteY5" fmla="*/ 81643 h 2008415"/>
                <a:gd name="connsiteX6" fmla="*/ 1240971 w 6302828"/>
                <a:gd name="connsiteY6" fmla="*/ 195943 h 2008415"/>
                <a:gd name="connsiteX7" fmla="*/ 1338943 w 6302828"/>
                <a:gd name="connsiteY7" fmla="*/ 277586 h 2008415"/>
                <a:gd name="connsiteX8" fmla="*/ 1485900 w 6302828"/>
                <a:gd name="connsiteY8" fmla="*/ 130629 h 2008415"/>
                <a:gd name="connsiteX9" fmla="*/ 1551214 w 6302828"/>
                <a:gd name="connsiteY9" fmla="*/ 48986 h 2008415"/>
                <a:gd name="connsiteX10" fmla="*/ 1681843 w 6302828"/>
                <a:gd name="connsiteY10" fmla="*/ 16329 h 2008415"/>
                <a:gd name="connsiteX11" fmla="*/ 1828800 w 6302828"/>
                <a:gd name="connsiteY11" fmla="*/ 146958 h 2008415"/>
                <a:gd name="connsiteX12" fmla="*/ 2024743 w 6302828"/>
                <a:gd name="connsiteY12" fmla="*/ 522515 h 2008415"/>
                <a:gd name="connsiteX13" fmla="*/ 2188028 w 6302828"/>
                <a:gd name="connsiteY13" fmla="*/ 734786 h 2008415"/>
                <a:gd name="connsiteX14" fmla="*/ 2367643 w 6302828"/>
                <a:gd name="connsiteY14" fmla="*/ 800101 h 2008415"/>
                <a:gd name="connsiteX15" fmla="*/ 2677885 w 6302828"/>
                <a:gd name="connsiteY15" fmla="*/ 947058 h 2008415"/>
                <a:gd name="connsiteX16" fmla="*/ 2824843 w 6302828"/>
                <a:gd name="connsiteY16" fmla="*/ 1126672 h 2008415"/>
                <a:gd name="connsiteX17" fmla="*/ 3200400 w 6302828"/>
                <a:gd name="connsiteY17" fmla="*/ 1224643 h 2008415"/>
                <a:gd name="connsiteX18" fmla="*/ 3510643 w 6302828"/>
                <a:gd name="connsiteY18" fmla="*/ 1289958 h 2008415"/>
                <a:gd name="connsiteX19" fmla="*/ 3706585 w 6302828"/>
                <a:gd name="connsiteY19" fmla="*/ 1534886 h 2008415"/>
                <a:gd name="connsiteX20" fmla="*/ 3788228 w 6302828"/>
                <a:gd name="connsiteY20" fmla="*/ 1812472 h 2008415"/>
                <a:gd name="connsiteX21" fmla="*/ 3984171 w 6302828"/>
                <a:gd name="connsiteY21" fmla="*/ 1943101 h 2008415"/>
                <a:gd name="connsiteX22" fmla="*/ 4245428 w 6302828"/>
                <a:gd name="connsiteY22" fmla="*/ 1926772 h 2008415"/>
                <a:gd name="connsiteX23" fmla="*/ 4425043 w 6302828"/>
                <a:gd name="connsiteY23" fmla="*/ 1812472 h 2008415"/>
                <a:gd name="connsiteX24" fmla="*/ 4637314 w 6302828"/>
                <a:gd name="connsiteY24" fmla="*/ 1943101 h 2008415"/>
                <a:gd name="connsiteX25" fmla="*/ 4849585 w 6302828"/>
                <a:gd name="connsiteY25" fmla="*/ 1975758 h 2008415"/>
                <a:gd name="connsiteX26" fmla="*/ 5061857 w 6302828"/>
                <a:gd name="connsiteY26" fmla="*/ 1747158 h 2008415"/>
                <a:gd name="connsiteX27" fmla="*/ 5339443 w 6302828"/>
                <a:gd name="connsiteY27" fmla="*/ 1861458 h 2008415"/>
                <a:gd name="connsiteX28" fmla="*/ 5584371 w 6302828"/>
                <a:gd name="connsiteY28" fmla="*/ 1534886 h 2008415"/>
                <a:gd name="connsiteX29" fmla="*/ 5698671 w 6302828"/>
                <a:gd name="connsiteY29" fmla="*/ 1518558 h 2008415"/>
                <a:gd name="connsiteX30" fmla="*/ 5992585 w 6302828"/>
                <a:gd name="connsiteY30" fmla="*/ 1436915 h 2008415"/>
                <a:gd name="connsiteX31" fmla="*/ 6221185 w 6302828"/>
                <a:gd name="connsiteY31" fmla="*/ 1289958 h 2008415"/>
                <a:gd name="connsiteX32" fmla="*/ 6286500 w 6302828"/>
                <a:gd name="connsiteY32" fmla="*/ 1224643 h 2008415"/>
                <a:gd name="connsiteX33" fmla="*/ 6302828 w 6302828"/>
                <a:gd name="connsiteY33"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8055428 w 8055428"/>
                <a:gd name="connsiteY33"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591300 w 8055428"/>
                <a:gd name="connsiteY33" fmla="*/ 1208315 h 2008415"/>
                <a:gd name="connsiteX34" fmla="*/ 8055428 w 8055428"/>
                <a:gd name="connsiteY34"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7734300 w 8055428"/>
                <a:gd name="connsiteY33" fmla="*/ 979715 h 2008415"/>
                <a:gd name="connsiteX34" fmla="*/ 8055428 w 8055428"/>
                <a:gd name="connsiteY34"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890657 w 8055428"/>
                <a:gd name="connsiteY33" fmla="*/ 1143001 h 2008415"/>
                <a:gd name="connsiteX34" fmla="*/ 7734300 w 8055428"/>
                <a:gd name="connsiteY34" fmla="*/ 979715 h 2008415"/>
                <a:gd name="connsiteX35" fmla="*/ 8055428 w 8055428"/>
                <a:gd name="connsiteY35"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890657 w 8055428"/>
                <a:gd name="connsiteY33" fmla="*/ 1143001 h 2008415"/>
                <a:gd name="connsiteX34" fmla="*/ 7473043 w 8055428"/>
                <a:gd name="connsiteY34" fmla="*/ 1143001 h 2008415"/>
                <a:gd name="connsiteX35" fmla="*/ 7734300 w 8055428"/>
                <a:gd name="connsiteY35" fmla="*/ 979715 h 2008415"/>
                <a:gd name="connsiteX36" fmla="*/ 8055428 w 8055428"/>
                <a:gd name="connsiteY36"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890657 w 8055428"/>
                <a:gd name="connsiteY33" fmla="*/ 1143001 h 2008415"/>
                <a:gd name="connsiteX34" fmla="*/ 7473043 w 8055428"/>
                <a:gd name="connsiteY34" fmla="*/ 1143001 h 2008415"/>
                <a:gd name="connsiteX35" fmla="*/ 7734300 w 8055428"/>
                <a:gd name="connsiteY35" fmla="*/ 979715 h 2008415"/>
                <a:gd name="connsiteX36" fmla="*/ 8055428 w 8055428"/>
                <a:gd name="connsiteY36"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890657 w 8055428"/>
                <a:gd name="connsiteY33" fmla="*/ 914401 h 2008415"/>
                <a:gd name="connsiteX34" fmla="*/ 7473043 w 8055428"/>
                <a:gd name="connsiteY34" fmla="*/ 1143001 h 2008415"/>
                <a:gd name="connsiteX35" fmla="*/ 7734300 w 8055428"/>
                <a:gd name="connsiteY35" fmla="*/ 979715 h 2008415"/>
                <a:gd name="connsiteX36" fmla="*/ 8055428 w 8055428"/>
                <a:gd name="connsiteY36"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7119257 w 8055428"/>
                <a:gd name="connsiteY33" fmla="*/ 1143001 h 2008415"/>
                <a:gd name="connsiteX34" fmla="*/ 7473043 w 8055428"/>
                <a:gd name="connsiteY34" fmla="*/ 1143001 h 2008415"/>
                <a:gd name="connsiteX35" fmla="*/ 7734300 w 8055428"/>
                <a:gd name="connsiteY35" fmla="*/ 979715 h 2008415"/>
                <a:gd name="connsiteX36" fmla="*/ 8055428 w 8055428"/>
                <a:gd name="connsiteY36"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638153 w 8055428"/>
                <a:gd name="connsiteY33" fmla="*/ 1190303 h 2008415"/>
                <a:gd name="connsiteX34" fmla="*/ 7119257 w 8055428"/>
                <a:gd name="connsiteY34" fmla="*/ 1143001 h 2008415"/>
                <a:gd name="connsiteX35" fmla="*/ 7473043 w 8055428"/>
                <a:gd name="connsiteY35" fmla="*/ 1143001 h 2008415"/>
                <a:gd name="connsiteX36" fmla="*/ 7734300 w 8055428"/>
                <a:gd name="connsiteY36" fmla="*/ 979715 h 2008415"/>
                <a:gd name="connsiteX37" fmla="*/ 8055428 w 8055428"/>
                <a:gd name="connsiteY37"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790553 w 8055428"/>
                <a:gd name="connsiteY33" fmla="*/ 1037903 h 2008415"/>
                <a:gd name="connsiteX34" fmla="*/ 7119257 w 8055428"/>
                <a:gd name="connsiteY34" fmla="*/ 1143001 h 2008415"/>
                <a:gd name="connsiteX35" fmla="*/ 7473043 w 8055428"/>
                <a:gd name="connsiteY35" fmla="*/ 1143001 h 2008415"/>
                <a:gd name="connsiteX36" fmla="*/ 7734300 w 8055428"/>
                <a:gd name="connsiteY36" fmla="*/ 979715 h 2008415"/>
                <a:gd name="connsiteX37" fmla="*/ 8055428 w 8055428"/>
                <a:gd name="connsiteY37"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667500 w 8055428"/>
                <a:gd name="connsiteY32" fmla="*/ 1224643 h 2008415"/>
                <a:gd name="connsiteX33" fmla="*/ 6790553 w 8055428"/>
                <a:gd name="connsiteY33" fmla="*/ 1037903 h 2008415"/>
                <a:gd name="connsiteX34" fmla="*/ 7119257 w 8055428"/>
                <a:gd name="connsiteY34" fmla="*/ 1143001 h 2008415"/>
                <a:gd name="connsiteX35" fmla="*/ 7473043 w 8055428"/>
                <a:gd name="connsiteY35" fmla="*/ 1143001 h 2008415"/>
                <a:gd name="connsiteX36" fmla="*/ 7734300 w 8055428"/>
                <a:gd name="connsiteY36" fmla="*/ 979715 h 2008415"/>
                <a:gd name="connsiteX37" fmla="*/ 8055428 w 8055428"/>
                <a:gd name="connsiteY37"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068785 w 8055428"/>
                <a:gd name="connsiteY31" fmla="*/ 1137558 h 2008415"/>
                <a:gd name="connsiteX32" fmla="*/ 6667500 w 8055428"/>
                <a:gd name="connsiteY32" fmla="*/ 1224643 h 2008415"/>
                <a:gd name="connsiteX33" fmla="*/ 6790553 w 8055428"/>
                <a:gd name="connsiteY33" fmla="*/ 1037903 h 2008415"/>
                <a:gd name="connsiteX34" fmla="*/ 7119257 w 8055428"/>
                <a:gd name="connsiteY34" fmla="*/ 1143001 h 2008415"/>
                <a:gd name="connsiteX35" fmla="*/ 7473043 w 8055428"/>
                <a:gd name="connsiteY35" fmla="*/ 1143001 h 2008415"/>
                <a:gd name="connsiteX36" fmla="*/ 7734300 w 8055428"/>
                <a:gd name="connsiteY36" fmla="*/ 979715 h 2008415"/>
                <a:gd name="connsiteX37" fmla="*/ 8055428 w 8055428"/>
                <a:gd name="connsiteY37"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068785 w 8055428"/>
                <a:gd name="connsiteY31" fmla="*/ 1366158 h 2008415"/>
                <a:gd name="connsiteX32" fmla="*/ 6667500 w 8055428"/>
                <a:gd name="connsiteY32" fmla="*/ 1224643 h 2008415"/>
                <a:gd name="connsiteX33" fmla="*/ 6790553 w 8055428"/>
                <a:gd name="connsiteY33" fmla="*/ 1037903 h 2008415"/>
                <a:gd name="connsiteX34" fmla="*/ 7119257 w 8055428"/>
                <a:gd name="connsiteY34" fmla="*/ 1143001 h 2008415"/>
                <a:gd name="connsiteX35" fmla="*/ 7473043 w 8055428"/>
                <a:gd name="connsiteY35" fmla="*/ 1143001 h 2008415"/>
                <a:gd name="connsiteX36" fmla="*/ 7734300 w 8055428"/>
                <a:gd name="connsiteY36" fmla="*/ 979715 h 2008415"/>
                <a:gd name="connsiteX37" fmla="*/ 8055428 w 8055428"/>
                <a:gd name="connsiteY37"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068785 w 8055428"/>
                <a:gd name="connsiteY31" fmla="*/ 1366158 h 2008415"/>
                <a:gd name="connsiteX32" fmla="*/ 6327069 w 8055428"/>
                <a:gd name="connsiteY32" fmla="*/ 1312851 h 2008415"/>
                <a:gd name="connsiteX33" fmla="*/ 6667500 w 8055428"/>
                <a:gd name="connsiteY33" fmla="*/ 1224643 h 2008415"/>
                <a:gd name="connsiteX34" fmla="*/ 6790553 w 8055428"/>
                <a:gd name="connsiteY34" fmla="*/ 1037903 h 2008415"/>
                <a:gd name="connsiteX35" fmla="*/ 7119257 w 8055428"/>
                <a:gd name="connsiteY35" fmla="*/ 1143001 h 2008415"/>
                <a:gd name="connsiteX36" fmla="*/ 7473043 w 8055428"/>
                <a:gd name="connsiteY36" fmla="*/ 1143001 h 2008415"/>
                <a:gd name="connsiteX37" fmla="*/ 7734300 w 8055428"/>
                <a:gd name="connsiteY37" fmla="*/ 979715 h 2008415"/>
                <a:gd name="connsiteX38" fmla="*/ 8055428 w 8055428"/>
                <a:gd name="connsiteY38"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068785 w 8055428"/>
                <a:gd name="connsiteY31" fmla="*/ 1366158 h 2008415"/>
                <a:gd name="connsiteX32" fmla="*/ 6327069 w 8055428"/>
                <a:gd name="connsiteY32" fmla="*/ 1160451 h 2008415"/>
                <a:gd name="connsiteX33" fmla="*/ 6667500 w 8055428"/>
                <a:gd name="connsiteY33" fmla="*/ 1224643 h 2008415"/>
                <a:gd name="connsiteX34" fmla="*/ 6790553 w 8055428"/>
                <a:gd name="connsiteY34" fmla="*/ 1037903 h 2008415"/>
                <a:gd name="connsiteX35" fmla="*/ 7119257 w 8055428"/>
                <a:gd name="connsiteY35" fmla="*/ 1143001 h 2008415"/>
                <a:gd name="connsiteX36" fmla="*/ 7473043 w 8055428"/>
                <a:gd name="connsiteY36" fmla="*/ 1143001 h 2008415"/>
                <a:gd name="connsiteX37" fmla="*/ 7734300 w 8055428"/>
                <a:gd name="connsiteY37" fmla="*/ 979715 h 2008415"/>
                <a:gd name="connsiteX38" fmla="*/ 8055428 w 8055428"/>
                <a:gd name="connsiteY38" fmla="*/ 1224643 h 200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055428" h="2008415">
                  <a:moveTo>
                    <a:pt x="0" y="212272"/>
                  </a:moveTo>
                  <a:cubicBezTo>
                    <a:pt x="58511" y="253093"/>
                    <a:pt x="117022" y="293914"/>
                    <a:pt x="195943" y="277586"/>
                  </a:cubicBezTo>
                  <a:cubicBezTo>
                    <a:pt x="274864" y="261258"/>
                    <a:pt x="402771" y="114301"/>
                    <a:pt x="473528" y="114301"/>
                  </a:cubicBezTo>
                  <a:cubicBezTo>
                    <a:pt x="544285" y="114301"/>
                    <a:pt x="571499" y="261258"/>
                    <a:pt x="620485" y="277586"/>
                  </a:cubicBezTo>
                  <a:cubicBezTo>
                    <a:pt x="669471" y="293914"/>
                    <a:pt x="767443" y="212272"/>
                    <a:pt x="767443" y="212272"/>
                  </a:cubicBezTo>
                  <a:cubicBezTo>
                    <a:pt x="843643" y="179615"/>
                    <a:pt x="998764" y="84364"/>
                    <a:pt x="1077685" y="81643"/>
                  </a:cubicBezTo>
                  <a:cubicBezTo>
                    <a:pt x="1156606" y="78922"/>
                    <a:pt x="1197428" y="163286"/>
                    <a:pt x="1240971" y="195943"/>
                  </a:cubicBezTo>
                  <a:cubicBezTo>
                    <a:pt x="1284514" y="228600"/>
                    <a:pt x="1298122" y="288472"/>
                    <a:pt x="1338943" y="277586"/>
                  </a:cubicBezTo>
                  <a:cubicBezTo>
                    <a:pt x="1379764" y="266700"/>
                    <a:pt x="1450522" y="168729"/>
                    <a:pt x="1485900" y="130629"/>
                  </a:cubicBezTo>
                  <a:cubicBezTo>
                    <a:pt x="1521278" y="92529"/>
                    <a:pt x="1518557" y="68036"/>
                    <a:pt x="1551214" y="48986"/>
                  </a:cubicBezTo>
                  <a:cubicBezTo>
                    <a:pt x="1583871" y="29936"/>
                    <a:pt x="1635579" y="0"/>
                    <a:pt x="1681843" y="16329"/>
                  </a:cubicBezTo>
                  <a:cubicBezTo>
                    <a:pt x="1728107" y="32658"/>
                    <a:pt x="1771650" y="62594"/>
                    <a:pt x="1828800" y="146958"/>
                  </a:cubicBezTo>
                  <a:cubicBezTo>
                    <a:pt x="1885950" y="231322"/>
                    <a:pt x="1964872" y="424544"/>
                    <a:pt x="2024743" y="522515"/>
                  </a:cubicBezTo>
                  <a:cubicBezTo>
                    <a:pt x="2084614" y="620486"/>
                    <a:pt x="2130878" y="688522"/>
                    <a:pt x="2188028" y="734786"/>
                  </a:cubicBezTo>
                  <a:cubicBezTo>
                    <a:pt x="2245178" y="781050"/>
                    <a:pt x="2286000" y="764722"/>
                    <a:pt x="2367643" y="800101"/>
                  </a:cubicBezTo>
                  <a:cubicBezTo>
                    <a:pt x="2449286" y="835480"/>
                    <a:pt x="2601685" y="892630"/>
                    <a:pt x="2677885" y="947058"/>
                  </a:cubicBezTo>
                  <a:cubicBezTo>
                    <a:pt x="2754085" y="1001487"/>
                    <a:pt x="2737757" y="1080408"/>
                    <a:pt x="2824843" y="1126672"/>
                  </a:cubicBezTo>
                  <a:cubicBezTo>
                    <a:pt x="2911929" y="1172936"/>
                    <a:pt x="3086100" y="1197429"/>
                    <a:pt x="3200400" y="1224643"/>
                  </a:cubicBezTo>
                  <a:cubicBezTo>
                    <a:pt x="3314700" y="1251857"/>
                    <a:pt x="3426279" y="1238251"/>
                    <a:pt x="3510643" y="1289958"/>
                  </a:cubicBezTo>
                  <a:cubicBezTo>
                    <a:pt x="3595007" y="1341665"/>
                    <a:pt x="3660321" y="1447800"/>
                    <a:pt x="3706585" y="1534886"/>
                  </a:cubicBezTo>
                  <a:cubicBezTo>
                    <a:pt x="3752849" y="1621972"/>
                    <a:pt x="3741964" y="1744436"/>
                    <a:pt x="3788228" y="1812472"/>
                  </a:cubicBezTo>
                  <a:cubicBezTo>
                    <a:pt x="3834492" y="1880508"/>
                    <a:pt x="3907971" y="1924051"/>
                    <a:pt x="3984171" y="1943101"/>
                  </a:cubicBezTo>
                  <a:cubicBezTo>
                    <a:pt x="4060371" y="1962151"/>
                    <a:pt x="4171949" y="1948544"/>
                    <a:pt x="4245428" y="1926772"/>
                  </a:cubicBezTo>
                  <a:cubicBezTo>
                    <a:pt x="4318907" y="1905001"/>
                    <a:pt x="4359729" y="1809751"/>
                    <a:pt x="4425043" y="1812472"/>
                  </a:cubicBezTo>
                  <a:cubicBezTo>
                    <a:pt x="4490357" y="1815194"/>
                    <a:pt x="4566557" y="1915887"/>
                    <a:pt x="4637314" y="1943101"/>
                  </a:cubicBezTo>
                  <a:cubicBezTo>
                    <a:pt x="4708071" y="1970315"/>
                    <a:pt x="4778828" y="2008415"/>
                    <a:pt x="4849585" y="1975758"/>
                  </a:cubicBezTo>
                  <a:cubicBezTo>
                    <a:pt x="4920342" y="1943101"/>
                    <a:pt x="4980214" y="1766208"/>
                    <a:pt x="5061857" y="1747158"/>
                  </a:cubicBezTo>
                  <a:cubicBezTo>
                    <a:pt x="5143500" y="1728108"/>
                    <a:pt x="5252357" y="1896837"/>
                    <a:pt x="5339443" y="1861458"/>
                  </a:cubicBezTo>
                  <a:cubicBezTo>
                    <a:pt x="5426529" y="1826079"/>
                    <a:pt x="5524500" y="1592036"/>
                    <a:pt x="5584371" y="1534886"/>
                  </a:cubicBezTo>
                  <a:cubicBezTo>
                    <a:pt x="5644242" y="1477736"/>
                    <a:pt x="5630635" y="1534887"/>
                    <a:pt x="5698671" y="1518558"/>
                  </a:cubicBezTo>
                  <a:cubicBezTo>
                    <a:pt x="5766707" y="1502230"/>
                    <a:pt x="5930899" y="1462315"/>
                    <a:pt x="5992585" y="1436915"/>
                  </a:cubicBezTo>
                  <a:cubicBezTo>
                    <a:pt x="6054271" y="1411515"/>
                    <a:pt x="6013038" y="1412235"/>
                    <a:pt x="6068785" y="1366158"/>
                  </a:cubicBezTo>
                  <a:cubicBezTo>
                    <a:pt x="6124532" y="1320081"/>
                    <a:pt x="6227283" y="1184037"/>
                    <a:pt x="6327069" y="1160451"/>
                  </a:cubicBezTo>
                  <a:cubicBezTo>
                    <a:pt x="6426855" y="1136865"/>
                    <a:pt x="6590253" y="1245068"/>
                    <a:pt x="6667500" y="1224643"/>
                  </a:cubicBezTo>
                  <a:cubicBezTo>
                    <a:pt x="6744747" y="1204218"/>
                    <a:pt x="6715260" y="1051510"/>
                    <a:pt x="6790553" y="1037903"/>
                  </a:cubicBezTo>
                  <a:cubicBezTo>
                    <a:pt x="6865846" y="1024296"/>
                    <a:pt x="7005509" y="1125485"/>
                    <a:pt x="7119257" y="1143001"/>
                  </a:cubicBezTo>
                  <a:cubicBezTo>
                    <a:pt x="7233005" y="1160517"/>
                    <a:pt x="7370536" y="1170215"/>
                    <a:pt x="7473043" y="1143001"/>
                  </a:cubicBezTo>
                  <a:cubicBezTo>
                    <a:pt x="7575550" y="1115787"/>
                    <a:pt x="7548336" y="966108"/>
                    <a:pt x="7734300" y="979715"/>
                  </a:cubicBezTo>
                  <a:lnTo>
                    <a:pt x="8055428" y="1224643"/>
                  </a:lnTo>
                </a:path>
              </a:pathLst>
            </a:custGeom>
            <a:ln w="101600">
              <a:solidFill>
                <a:srgbClr val="0070C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TextBox 98"/>
            <p:cNvSpPr txBox="1"/>
            <p:nvPr/>
          </p:nvSpPr>
          <p:spPr>
            <a:xfrm rot="2097337">
              <a:off x="1714182" y="3561211"/>
              <a:ext cx="2203232" cy="584775"/>
            </a:xfrm>
            <a:prstGeom prst="rect">
              <a:avLst/>
            </a:prstGeom>
            <a:noFill/>
          </p:spPr>
          <p:txBody>
            <a:bodyPr wrap="none" rtlCol="0">
              <a:spAutoFit/>
            </a:bodyPr>
            <a:lstStyle/>
            <a:p>
              <a:pPr algn="ctr"/>
              <a:r>
                <a:rPr lang="en-US" sz="3200" b="1" dirty="0" smtClean="0">
                  <a:solidFill>
                    <a:srgbClr val="0070C0"/>
                  </a:solidFill>
                  <a:effectLst>
                    <a:outerShdw dist="50800" dir="7200000" algn="ctr" rotWithShape="0">
                      <a:schemeClr val="tx1"/>
                    </a:outerShdw>
                  </a:effectLst>
                </a:rPr>
                <a:t>Canadian R.</a:t>
              </a:r>
            </a:p>
          </p:txBody>
        </p:sp>
      </p:grpSp>
      <p:sp>
        <p:nvSpPr>
          <p:cNvPr id="100" name="TextBox 99"/>
          <p:cNvSpPr txBox="1"/>
          <p:nvPr/>
        </p:nvSpPr>
        <p:spPr>
          <a:xfrm>
            <a:off x="5334000" y="4800600"/>
            <a:ext cx="755335" cy="1569660"/>
          </a:xfrm>
          <a:prstGeom prst="rect">
            <a:avLst/>
          </a:prstGeom>
          <a:noFill/>
        </p:spPr>
        <p:txBody>
          <a:bodyPr wrap="none" rtlCol="0">
            <a:spAutoFit/>
          </a:bodyPr>
          <a:lstStyle/>
          <a:p>
            <a:r>
              <a:rPr lang="en-US" sz="9600" dirty="0" smtClean="0">
                <a:solidFill>
                  <a:srgbClr val="FF0000"/>
                </a:solidFill>
                <a:effectLst>
                  <a:outerShdw dist="50800" dir="5400000" algn="ctr" rotWithShape="0">
                    <a:schemeClr val="tx1"/>
                  </a:outerShdw>
                </a:effectLst>
              </a:rPr>
              <a:t>?</a:t>
            </a:r>
            <a:endParaRPr lang="en-US" sz="9600" dirty="0">
              <a:solidFill>
                <a:srgbClr val="FF0000"/>
              </a:solidFill>
              <a:effectLst>
                <a:outerShdw dist="50800" dir="5400000" algn="ctr" rotWithShape="0">
                  <a:schemeClr val="tx1"/>
                </a:outerShdw>
              </a:effectLst>
            </a:endParaRPr>
          </a:p>
        </p:txBody>
      </p:sp>
      <p:sp>
        <p:nvSpPr>
          <p:cNvPr id="101" name="TextBox 100"/>
          <p:cNvSpPr txBox="1"/>
          <p:nvPr/>
        </p:nvSpPr>
        <p:spPr>
          <a:xfrm>
            <a:off x="4876800" y="2743200"/>
            <a:ext cx="755335" cy="1569660"/>
          </a:xfrm>
          <a:prstGeom prst="rect">
            <a:avLst/>
          </a:prstGeom>
          <a:noFill/>
        </p:spPr>
        <p:txBody>
          <a:bodyPr wrap="none" rtlCol="0">
            <a:spAutoFit/>
          </a:bodyPr>
          <a:lstStyle/>
          <a:p>
            <a:r>
              <a:rPr lang="en-US" sz="9600" dirty="0" smtClean="0">
                <a:solidFill>
                  <a:srgbClr val="FF0000"/>
                </a:solidFill>
                <a:effectLst>
                  <a:outerShdw dist="50800" dir="5400000" algn="ctr" rotWithShape="0">
                    <a:schemeClr val="tx1"/>
                  </a:outerShdw>
                </a:effectLst>
              </a:rPr>
              <a:t>?</a:t>
            </a:r>
            <a:endParaRPr lang="en-US" sz="9600" dirty="0">
              <a:solidFill>
                <a:srgbClr val="FF0000"/>
              </a:solidFill>
              <a:effectLst>
                <a:outerShdw dist="50800" dir="5400000" algn="ctr" rotWithShape="0">
                  <a:schemeClr val="tx1"/>
                </a:outerShdw>
              </a:effectLst>
            </a:endParaRPr>
          </a:p>
        </p:txBody>
      </p:sp>
      <p:sp>
        <p:nvSpPr>
          <p:cNvPr id="102" name="TextBox 101"/>
          <p:cNvSpPr txBox="1"/>
          <p:nvPr/>
        </p:nvSpPr>
        <p:spPr>
          <a:xfrm>
            <a:off x="7086600" y="1676400"/>
            <a:ext cx="755335" cy="1569660"/>
          </a:xfrm>
          <a:prstGeom prst="rect">
            <a:avLst/>
          </a:prstGeom>
          <a:noFill/>
        </p:spPr>
        <p:txBody>
          <a:bodyPr wrap="none" rtlCol="0">
            <a:spAutoFit/>
          </a:bodyPr>
          <a:lstStyle/>
          <a:p>
            <a:r>
              <a:rPr lang="en-US" sz="9600" dirty="0" smtClean="0">
                <a:solidFill>
                  <a:srgbClr val="FF0000"/>
                </a:solidFill>
                <a:effectLst>
                  <a:outerShdw dist="50800" dir="5400000" algn="ctr" rotWithShape="0">
                    <a:schemeClr val="tx1"/>
                  </a:outerShdw>
                </a:effectLst>
              </a:rPr>
              <a:t>?</a:t>
            </a:r>
            <a:endParaRPr lang="en-US" sz="9600" dirty="0">
              <a:solidFill>
                <a:srgbClr val="FF0000"/>
              </a:solidFill>
              <a:effectLst>
                <a:outerShdw dist="50800" dir="5400000" algn="ctr" rotWithShape="0">
                  <a:schemeClr val="tx1"/>
                </a:outerShdw>
              </a:effectLst>
            </a:endParaRPr>
          </a:p>
        </p:txBody>
      </p:sp>
      <p:sp>
        <p:nvSpPr>
          <p:cNvPr id="109" name="TextBox 3"/>
          <p:cNvSpPr txBox="1">
            <a:spLocks noChangeArrowheads="1"/>
          </p:cNvSpPr>
          <p:nvPr/>
        </p:nvSpPr>
        <p:spPr bwMode="auto">
          <a:xfrm>
            <a:off x="4572000" y="0"/>
            <a:ext cx="4572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a:t>
            </a:r>
            <a:r>
              <a:rPr lang="en-US" sz="4800" b="1" dirty="0" smtClean="0">
                <a:solidFill>
                  <a:srgbClr val="FF0000"/>
                </a:solidFill>
                <a:effectLst>
                  <a:outerShdw dist="50800" dir="5400000" algn="ctr" rotWithShape="0">
                    <a:schemeClr val="tx1"/>
                  </a:outerShdw>
                </a:effectLst>
                <a:latin typeface="Tempus Sans ITC" pitchFamily="82" charset="0"/>
              </a:rPr>
              <a:t>NEW LANDS</a:t>
            </a:r>
            <a:endParaRPr lang="en-US" sz="4800" b="1" dirty="0">
              <a:solidFill>
                <a:srgbClr val="FF0000"/>
              </a:solidFill>
              <a:effectLst>
                <a:outerShdw dist="50800" dir="5400000" algn="ctr" rotWithShape="0">
                  <a:schemeClr val="tx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2"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left)">
                                      <p:cBhvr>
                                        <p:cTn id="7" dur="10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0"/>
                                  </p:stCondLst>
                                  <p:childTnLst>
                                    <p:animScale>
                                      <p:cBhvr>
                                        <p:cTn id="11" dur="500" fill="hold"/>
                                        <p:tgtEl>
                                          <p:spTgt spid="75"/>
                                        </p:tgtEl>
                                      </p:cBhvr>
                                      <p:by x="400000" y="400000"/>
                                    </p:animScale>
                                  </p:childTnLst>
                                </p:cTn>
                              </p:par>
                              <p:par>
                                <p:cTn id="12" presetID="10" presetClass="entr" presetSubtype="0" fill="hold" nodeType="withEffect">
                                  <p:stCondLst>
                                    <p:cond delay="5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1000"/>
                                        <p:tgtEl>
                                          <p:spTgt spid="93"/>
                                        </p:tgtEl>
                                      </p:cBhvr>
                                    </p:animEffect>
                                  </p:childTnLst>
                                </p:cTn>
                              </p:par>
                              <p:par>
                                <p:cTn id="18" presetID="10" presetClass="exit" presetSubtype="0" fill="hold" grpId="1" nodeType="withEffect">
                                  <p:stCondLst>
                                    <p:cond delay="500"/>
                                  </p:stCondLst>
                                  <p:childTnLst>
                                    <p:animEffect transition="out" filter="fade">
                                      <p:cBhvr>
                                        <p:cTn id="19" dur="1000"/>
                                        <p:tgtEl>
                                          <p:spTgt spid="75"/>
                                        </p:tgtEl>
                                      </p:cBhvr>
                                    </p:animEffect>
                                    <p:set>
                                      <p:cBhvr>
                                        <p:cTn id="20" dur="1" fill="hold">
                                          <p:stCondLst>
                                            <p:cond delay="999"/>
                                          </p:stCondLst>
                                        </p:cTn>
                                        <p:tgtEl>
                                          <p:spTgt spid="75"/>
                                        </p:tgtEl>
                                        <p:attrNameLst>
                                          <p:attrName>style.visibility</p:attrName>
                                        </p:attrNameLst>
                                      </p:cBhvr>
                                      <p:to>
                                        <p:strVal val="hidden"/>
                                      </p:to>
                                    </p:set>
                                  </p:childTnLst>
                                </p:cTn>
                              </p:par>
                              <p:par>
                                <p:cTn id="21" presetID="10" presetClass="exit" presetSubtype="0" fill="hold" nodeType="withEffect">
                                  <p:stCondLst>
                                    <p:cond delay="500"/>
                                  </p:stCondLst>
                                  <p:childTnLst>
                                    <p:animEffect transition="out" filter="fade">
                                      <p:cBhvr>
                                        <p:cTn id="22" dur="1000"/>
                                        <p:tgtEl>
                                          <p:spTgt spid="21"/>
                                        </p:tgtEl>
                                      </p:cBhvr>
                                    </p:animEffect>
                                    <p:set>
                                      <p:cBhvr>
                                        <p:cTn id="23" dur="1" fill="hold">
                                          <p:stCondLst>
                                            <p:cond delay="999"/>
                                          </p:stCondLst>
                                        </p:cTn>
                                        <p:tgtEl>
                                          <p:spTgt spid="21"/>
                                        </p:tgtEl>
                                        <p:attrNameLst>
                                          <p:attrName>style.visibility</p:attrName>
                                        </p:attrNameLst>
                                      </p:cBhvr>
                                      <p:to>
                                        <p:strVal val="hidden"/>
                                      </p:to>
                                    </p:set>
                                  </p:childTnLst>
                                </p:cTn>
                              </p:par>
                              <p:par>
                                <p:cTn id="24" presetID="10" presetClass="exit" presetSubtype="0" fill="hold" grpId="0" nodeType="withEffect">
                                  <p:stCondLst>
                                    <p:cond delay="500"/>
                                  </p:stCondLst>
                                  <p:childTnLst>
                                    <p:animEffect transition="out" filter="fade">
                                      <p:cBhvr>
                                        <p:cTn id="25" dur="1000"/>
                                        <p:tgtEl>
                                          <p:spTgt spid="53"/>
                                        </p:tgtEl>
                                      </p:cBhvr>
                                    </p:animEffect>
                                    <p:set>
                                      <p:cBhvr>
                                        <p:cTn id="26" dur="1" fill="hold">
                                          <p:stCondLst>
                                            <p:cond delay="999"/>
                                          </p:stCondLst>
                                        </p:cTn>
                                        <p:tgtEl>
                                          <p:spTgt spid="53"/>
                                        </p:tgtEl>
                                        <p:attrNameLst>
                                          <p:attrName>style.visibility</p:attrName>
                                        </p:attrNameLst>
                                      </p:cBhvr>
                                      <p:to>
                                        <p:strVal val="hidden"/>
                                      </p:to>
                                    </p:set>
                                  </p:childTnLst>
                                </p:cTn>
                              </p:par>
                              <p:par>
                                <p:cTn id="27" presetID="10" presetClass="exit" presetSubtype="0" fill="hold" nodeType="withEffect">
                                  <p:stCondLst>
                                    <p:cond delay="500"/>
                                  </p:stCondLst>
                                  <p:childTnLst>
                                    <p:animEffect transition="out" filter="fade">
                                      <p:cBhvr>
                                        <p:cTn id="28" dur="1000"/>
                                        <p:tgtEl>
                                          <p:spTgt spid="12"/>
                                        </p:tgtEl>
                                      </p:cBhvr>
                                    </p:animEffect>
                                    <p:set>
                                      <p:cBhvr>
                                        <p:cTn id="29" dur="1" fill="hold">
                                          <p:stCondLst>
                                            <p:cond delay="999"/>
                                          </p:stCondLst>
                                        </p:cTn>
                                        <p:tgtEl>
                                          <p:spTgt spid="1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10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10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grpId="0" nodeType="clickEffect">
                                  <p:stCondLst>
                                    <p:cond delay="0"/>
                                  </p:stCondLst>
                                  <p:childTnLst>
                                    <p:set>
                                      <p:cBhvr>
                                        <p:cTn id="43" dur="1" fill="hold">
                                          <p:stCondLst>
                                            <p:cond delay="0"/>
                                          </p:stCondLst>
                                        </p:cTn>
                                        <p:tgtEl>
                                          <p:spTgt spid="100"/>
                                        </p:tgtEl>
                                        <p:attrNameLst>
                                          <p:attrName>style.visibility</p:attrName>
                                        </p:attrNameLst>
                                      </p:cBhvr>
                                      <p:to>
                                        <p:strVal val="visible"/>
                                      </p:to>
                                    </p:set>
                                    <p:anim calcmode="lin" valueType="num">
                                      <p:cBhvr>
                                        <p:cTn id="44" dur="500" fill="hold"/>
                                        <p:tgtEl>
                                          <p:spTgt spid="100"/>
                                        </p:tgtEl>
                                        <p:attrNameLst>
                                          <p:attrName>ppt_w</p:attrName>
                                        </p:attrNameLst>
                                      </p:cBhvr>
                                      <p:tavLst>
                                        <p:tav tm="0">
                                          <p:val>
                                            <p:fltVal val="0"/>
                                          </p:val>
                                        </p:tav>
                                        <p:tav tm="100000">
                                          <p:val>
                                            <p:strVal val="#ppt_w"/>
                                          </p:val>
                                        </p:tav>
                                      </p:tavLst>
                                    </p:anim>
                                    <p:anim calcmode="lin" valueType="num">
                                      <p:cBhvr>
                                        <p:cTn id="45" dur="500" fill="hold"/>
                                        <p:tgtEl>
                                          <p:spTgt spid="100"/>
                                        </p:tgtEl>
                                        <p:attrNameLst>
                                          <p:attrName>ppt_h</p:attrName>
                                        </p:attrNameLst>
                                      </p:cBhvr>
                                      <p:tavLst>
                                        <p:tav tm="0">
                                          <p:val>
                                            <p:fltVal val="0"/>
                                          </p:val>
                                        </p:tav>
                                        <p:tav tm="100000">
                                          <p:val>
                                            <p:strVal val="#ppt_h"/>
                                          </p:val>
                                        </p:tav>
                                      </p:tavLst>
                                    </p:anim>
                                    <p:animEffect transition="in" filter="fade">
                                      <p:cBhvr>
                                        <p:cTn id="46" dur="500"/>
                                        <p:tgtEl>
                                          <p:spTgt spid="100"/>
                                        </p:tgtEl>
                                      </p:cBhvr>
                                    </p:animEffect>
                                  </p:childTnLst>
                                </p:cTn>
                              </p:par>
                            </p:childTnLst>
                          </p:cTn>
                        </p:par>
                        <p:par>
                          <p:cTn id="47" fill="hold">
                            <p:stCondLst>
                              <p:cond delay="500"/>
                            </p:stCondLst>
                            <p:childTnLst>
                              <p:par>
                                <p:cTn id="48" presetID="53" presetClass="entr" presetSubtype="0" fill="hold" grpId="0" nodeType="afterEffect">
                                  <p:stCondLst>
                                    <p:cond delay="0"/>
                                  </p:stCondLst>
                                  <p:childTnLst>
                                    <p:set>
                                      <p:cBhvr>
                                        <p:cTn id="49" dur="1" fill="hold">
                                          <p:stCondLst>
                                            <p:cond delay="0"/>
                                          </p:stCondLst>
                                        </p:cTn>
                                        <p:tgtEl>
                                          <p:spTgt spid="101"/>
                                        </p:tgtEl>
                                        <p:attrNameLst>
                                          <p:attrName>style.visibility</p:attrName>
                                        </p:attrNameLst>
                                      </p:cBhvr>
                                      <p:to>
                                        <p:strVal val="visible"/>
                                      </p:to>
                                    </p:set>
                                    <p:anim calcmode="lin" valueType="num">
                                      <p:cBhvr>
                                        <p:cTn id="50" dur="500" fill="hold"/>
                                        <p:tgtEl>
                                          <p:spTgt spid="101"/>
                                        </p:tgtEl>
                                        <p:attrNameLst>
                                          <p:attrName>ppt_w</p:attrName>
                                        </p:attrNameLst>
                                      </p:cBhvr>
                                      <p:tavLst>
                                        <p:tav tm="0">
                                          <p:val>
                                            <p:fltVal val="0"/>
                                          </p:val>
                                        </p:tav>
                                        <p:tav tm="100000">
                                          <p:val>
                                            <p:strVal val="#ppt_w"/>
                                          </p:val>
                                        </p:tav>
                                      </p:tavLst>
                                    </p:anim>
                                    <p:anim calcmode="lin" valueType="num">
                                      <p:cBhvr>
                                        <p:cTn id="51" dur="500" fill="hold"/>
                                        <p:tgtEl>
                                          <p:spTgt spid="101"/>
                                        </p:tgtEl>
                                        <p:attrNameLst>
                                          <p:attrName>ppt_h</p:attrName>
                                        </p:attrNameLst>
                                      </p:cBhvr>
                                      <p:tavLst>
                                        <p:tav tm="0">
                                          <p:val>
                                            <p:fltVal val="0"/>
                                          </p:val>
                                        </p:tav>
                                        <p:tav tm="100000">
                                          <p:val>
                                            <p:strVal val="#ppt_h"/>
                                          </p:val>
                                        </p:tav>
                                      </p:tavLst>
                                    </p:anim>
                                    <p:animEffect transition="in" filter="fade">
                                      <p:cBhvr>
                                        <p:cTn id="52" dur="500"/>
                                        <p:tgtEl>
                                          <p:spTgt spid="101"/>
                                        </p:tgtEl>
                                      </p:cBhvr>
                                    </p:animEffect>
                                  </p:childTnLst>
                                </p:cTn>
                              </p:par>
                            </p:childTnLst>
                          </p:cTn>
                        </p:par>
                        <p:par>
                          <p:cTn id="53" fill="hold">
                            <p:stCondLst>
                              <p:cond delay="1000"/>
                            </p:stCondLst>
                            <p:childTnLst>
                              <p:par>
                                <p:cTn id="54" presetID="53" presetClass="entr" presetSubtype="0" fill="hold" grpId="0" nodeType="afterEffect">
                                  <p:stCondLst>
                                    <p:cond delay="0"/>
                                  </p:stCondLst>
                                  <p:childTnLst>
                                    <p:set>
                                      <p:cBhvr>
                                        <p:cTn id="55" dur="1" fill="hold">
                                          <p:stCondLst>
                                            <p:cond delay="0"/>
                                          </p:stCondLst>
                                        </p:cTn>
                                        <p:tgtEl>
                                          <p:spTgt spid="102"/>
                                        </p:tgtEl>
                                        <p:attrNameLst>
                                          <p:attrName>style.visibility</p:attrName>
                                        </p:attrNameLst>
                                      </p:cBhvr>
                                      <p:to>
                                        <p:strVal val="visible"/>
                                      </p:to>
                                    </p:set>
                                    <p:anim calcmode="lin" valueType="num">
                                      <p:cBhvr>
                                        <p:cTn id="56" dur="500" fill="hold"/>
                                        <p:tgtEl>
                                          <p:spTgt spid="102"/>
                                        </p:tgtEl>
                                        <p:attrNameLst>
                                          <p:attrName>ppt_w</p:attrName>
                                        </p:attrNameLst>
                                      </p:cBhvr>
                                      <p:tavLst>
                                        <p:tav tm="0">
                                          <p:val>
                                            <p:fltVal val="0"/>
                                          </p:val>
                                        </p:tav>
                                        <p:tav tm="100000">
                                          <p:val>
                                            <p:strVal val="#ppt_w"/>
                                          </p:val>
                                        </p:tav>
                                      </p:tavLst>
                                    </p:anim>
                                    <p:anim calcmode="lin" valueType="num">
                                      <p:cBhvr>
                                        <p:cTn id="57" dur="500" fill="hold"/>
                                        <p:tgtEl>
                                          <p:spTgt spid="102"/>
                                        </p:tgtEl>
                                        <p:attrNameLst>
                                          <p:attrName>ppt_h</p:attrName>
                                        </p:attrNameLst>
                                      </p:cBhvr>
                                      <p:tavLst>
                                        <p:tav tm="0">
                                          <p:val>
                                            <p:fltVal val="0"/>
                                          </p:val>
                                        </p:tav>
                                        <p:tav tm="100000">
                                          <p:val>
                                            <p:strVal val="#ppt_h"/>
                                          </p:val>
                                        </p:tav>
                                      </p:tavLst>
                                    </p:anim>
                                    <p:animEffect transition="in" filter="fade">
                                      <p:cBhvr>
                                        <p:cTn id="58"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75" grpId="0" animBg="1"/>
      <p:bldP spid="75" grpId="1" animBg="1"/>
      <p:bldP spid="75" grpId="2" animBg="1"/>
      <p:bldP spid="93" grpId="0" animBg="1"/>
      <p:bldP spid="100" grpId="0"/>
      <p:bldP spid="101" grpId="0"/>
      <p:bldP spid="102" grpId="0"/>
    </p:bld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7820263"/>
          </a:xfrm>
          <a:prstGeom prst="rect">
            <a:avLst/>
          </a:prstGeom>
        </p:spPr>
        <p:txBody>
          <a:bodyPr wrap="square">
            <a:spAutoFit/>
          </a:bodyPr>
          <a:lstStyle/>
          <a:p>
            <a:r>
              <a:rPr lang="en-US" dirty="0" smtClean="0">
                <a:hlinkClick r:id="rId2"/>
              </a:rPr>
              <a:t>http://newsok.com/article/5522808</a:t>
            </a:r>
            <a:endParaRPr lang="en-US" dirty="0" smtClean="0"/>
          </a:p>
          <a:p>
            <a:r>
              <a:rPr lang="en-US" b="1" dirty="0" smtClean="0"/>
              <a:t>Revenue from tribal gaming in Oklahoma sets record</a:t>
            </a:r>
          </a:p>
          <a:p>
            <a:r>
              <a:rPr lang="en-US" dirty="0" smtClean="0"/>
              <a:t>	Thirty Oklahoma Indian tribes conducted casino-style gaming in the state last fiscal year, but nearly two-thirds of the record-breaking $132 million in exclusivity fees paid to the state came from just three tribes.</a:t>
            </a:r>
          </a:p>
          <a:p>
            <a:r>
              <a:rPr lang="en-US" dirty="0" smtClean="0"/>
              <a:t>	Leading the way were the Chickasaw Nation, which paid the state nearly $46.9 million in fees, the Choctaw Nation, which paid about $22.4 million, and the Cherokee Nation, which paid nearly $15.3 million.</a:t>
            </a:r>
          </a:p>
          <a:p>
            <a:r>
              <a:rPr lang="en-US" dirty="0" smtClean="0"/>
              <a:t>	“The record amount is not only good news for Oklahoma education funding, but also continues an upward trend since the first decline two years ago,” the Oklahoma Office of Management and Enterprise Services stated in an annual report prepared by its gaming compliance unit.</a:t>
            </a:r>
          </a:p>
          <a:p>
            <a:r>
              <a:rPr lang="en-US" dirty="0" smtClean="0"/>
              <a:t>	The $132 million in fees was nearly 3 percent more than the $128.4 million that tribes paid the prior fiscal year.</a:t>
            </a:r>
          </a:p>
          <a:p>
            <a:r>
              <a:rPr lang="en-US" dirty="0" smtClean="0"/>
              <a:t>	Indian gaming revenues received by the state go to support education, mental health services and state agencies.</a:t>
            </a:r>
          </a:p>
          <a:p>
            <a:r>
              <a:rPr lang="en-US" dirty="0" smtClean="0"/>
              <a:t>	The Oklahoma Department of Mental Health and Substance Abuse Services receives $250,000 each year from the exclusivity fees. The Education Reform Revolving Fund (1017 Fund) receives 88 percent of the remainder, and the state's General Revenue Fund receives 12 percent. This past fiscal year, the education fund received nearly $116 million, while about $16 million went into the General Revenue Fund, where it can be appropriated by the Oklahoma Legislature.</a:t>
            </a:r>
          </a:p>
          <a:p>
            <a:r>
              <a:rPr lang="en-US" dirty="0" smtClean="0"/>
              <a:t>	The exclusivity fees paid to the state were derived from nearly $2.2 billion in revenue that Oklahoma tribes generated last fiscal year through the operation of Class III, casino-style games.</a:t>
            </a:r>
          </a:p>
          <a:p>
            <a:r>
              <a:rPr lang="en-US" b="1" dirty="0" smtClean="0"/>
              <a:t>Classes of games</a:t>
            </a:r>
            <a:endParaRPr lang="en-US" dirty="0" smtClean="0"/>
          </a:p>
          <a:p>
            <a:r>
              <a:rPr lang="en-US" dirty="0" smtClean="0"/>
              <a:t>	Based on the terms of negotiated compacts, Oklahoma tribes are required to pay fees to the state based on the amount of revenue they derive from Class III games like slot machines, blackjack, craps and roulette.</a:t>
            </a:r>
          </a:p>
          <a:p>
            <a:r>
              <a:rPr lang="en-US" dirty="0" smtClean="0"/>
              <a:t>	Many tribes also operate Class II and Class I games but do not have to share any revenues derived from those games with the state.</a:t>
            </a:r>
          </a:p>
          <a:p>
            <a:r>
              <a:rPr lang="en-US" dirty="0" smtClean="0"/>
              <a:t>	Class II games are bingo and bingo-style games, and include electronic versions of bingo that resemble slot machines. Class I games include traditional Indian games that may be a part of tribal ceremonies and celebrations and social gaming for minimal prizes.</a:t>
            </a:r>
          </a:p>
          <a:p>
            <a:r>
              <a:rPr lang="en-US" dirty="0" smtClean="0"/>
              <a:t>The mix between Class III and Class II machines can vary from tribe to tribe, so the relative profitability of the gaming operations of various tribes cannot be accurately determined just by looking at how much they pay the state in fees.</a:t>
            </a:r>
          </a:p>
          <a:p>
            <a:r>
              <a:rPr lang="en-US" dirty="0" smtClean="0"/>
              <a:t>	The number of Class III gaming machines operating in the state has risen slightly in recent years, but the number of Class II games has been growing even faster, the state report indicated.</a:t>
            </a:r>
          </a:p>
          <a:p>
            <a:r>
              <a:rPr lang="en-US" dirty="0" smtClean="0"/>
              <a:t>	The number of Class III gaming machines in Oklahoma's Indian casinos increased from a monthly average of 40,667 in fiscal year 2015 to 41,099 in fiscal year 20l6, the report said.</a:t>
            </a:r>
          </a:p>
          <a:p>
            <a:r>
              <a:rPr lang="en-US" dirty="0" smtClean="0"/>
              <a:t>In recent years, about 58 percent of the electronic gaming machines in Oklahoma's Indian casinos have been Class III machines, the report indicated, citing data from Casino City's Indian Gaming Industry reports.</a:t>
            </a:r>
          </a:p>
          <a:p>
            <a:r>
              <a:rPr lang="en-US" dirty="0" smtClean="0"/>
              <a:t>	Under compacts with the state, tribes are required to pay the state 4 percent of the first $10 million in revenue they receive from Class III electronic games. They pay 5 percent on the next $10 million and 6 percent on any revenue above that. They pay 10 percent of the monthly net win from table games.</a:t>
            </a:r>
          </a:p>
          <a:p>
            <a:endParaRPr lang="en-US" dirty="0" smtClean="0"/>
          </a:p>
          <a:p>
            <a:r>
              <a:rPr lang="en-US" dirty="0" smtClean="0"/>
              <a:t>Here is a list of the 10 tribes that paid the most money in exclusivity fees to the state last fiscal year and the amounts they paid:</a:t>
            </a:r>
          </a:p>
          <a:p>
            <a:r>
              <a:rPr lang="en-US" dirty="0" smtClean="0"/>
              <a:t>•Chickasaw Nation, $46,861,383</a:t>
            </a:r>
          </a:p>
          <a:p>
            <a:r>
              <a:rPr lang="en-US" dirty="0" smtClean="0"/>
              <a:t>•Choctaw Nation, $22,444,606</a:t>
            </a:r>
          </a:p>
          <a:p>
            <a:r>
              <a:rPr lang="en-US" dirty="0" smtClean="0"/>
              <a:t>•Cherokee Nation, $15,290,046</a:t>
            </a:r>
          </a:p>
          <a:p>
            <a:r>
              <a:rPr lang="en-US" dirty="0" smtClean="0"/>
              <a:t>•Muscogee (Creek) Nation, $8,531,353</a:t>
            </a:r>
          </a:p>
          <a:p>
            <a:r>
              <a:rPr lang="en-US" dirty="0" smtClean="0"/>
              <a:t>•Quapaw Tribe, $5,923,005</a:t>
            </a:r>
          </a:p>
          <a:p>
            <a:r>
              <a:rPr lang="en-US" dirty="0" smtClean="0"/>
              <a:t>•Osage Nation, $5,775,990</a:t>
            </a:r>
          </a:p>
          <a:p>
            <a:r>
              <a:rPr lang="en-US" dirty="0" smtClean="0"/>
              <a:t>•Citizen Potawatomi Nation, $4,079,849</a:t>
            </a:r>
          </a:p>
          <a:p>
            <a:r>
              <a:rPr lang="en-US" dirty="0" smtClean="0"/>
              <a:t>•Comanche Nation, $3,992,720</a:t>
            </a:r>
          </a:p>
          <a:p>
            <a:r>
              <a:rPr lang="en-US" dirty="0" smtClean="0"/>
              <a:t>•Cheyenne &amp; Arapaho Tribes, $2,898,332</a:t>
            </a:r>
          </a:p>
          <a:p>
            <a:r>
              <a:rPr lang="en-US" dirty="0" smtClean="0"/>
              <a:t>•Eastern Shawnee Tribe, $2,593,546</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9787295"/>
          </a:xfrm>
          <a:prstGeom prst="rect">
            <a:avLst/>
          </a:prstGeom>
        </p:spPr>
        <p:txBody>
          <a:bodyPr wrap="square">
            <a:spAutoFit/>
          </a:bodyPr>
          <a:lstStyle/>
          <a:p>
            <a:r>
              <a:rPr lang="en-US" dirty="0" smtClean="0">
                <a:hlinkClick r:id="rId2"/>
              </a:rPr>
              <a:t>https://en.wikipedia.org/wiki/Impact_of_Native_American_gaming</a:t>
            </a:r>
            <a:endParaRPr lang="en-US" dirty="0" smtClean="0"/>
          </a:p>
          <a:p>
            <a:r>
              <a:rPr lang="en-US" dirty="0" smtClean="0"/>
              <a:t>	Gaming can be extremely successful because it </a:t>
            </a:r>
            <a:r>
              <a:rPr lang="en-US" b="1" dirty="0" smtClean="0"/>
              <a:t>stimulates the economy, increases</a:t>
            </a:r>
          </a:p>
          <a:p>
            <a:r>
              <a:rPr lang="en-US" b="1" dirty="0" smtClean="0"/>
              <a:t> tourism to reservations, reduces unemployment, raises incomes, and increases tribal independence while reducing dependence upon welfare</a:t>
            </a:r>
            <a:r>
              <a:rPr lang="en-US" dirty="0" smtClean="0"/>
              <a:t>. Native American gaming has created over 300,000 jobs in the United States.</a:t>
            </a:r>
            <a:endParaRPr lang="en-US" baseline="30000" dirty="0" smtClean="0"/>
          </a:p>
          <a:p>
            <a:r>
              <a:rPr lang="en-US" dirty="0" smtClean="0"/>
              <a:t>	Revenues, by law, must go toward improving reservation communities. The Indian Gaming Regulatory Act requires that revenues go toward: tribal government operations, promotion of the welfare of the tribe and its citizens, economic development, support of charitable organizations, and compensation to local non-Native governments for support of services provided by those governments.</a:t>
            </a:r>
          </a:p>
          <a:p>
            <a:r>
              <a:rPr lang="en-US" dirty="0" smtClean="0"/>
              <a:t>	Tribes sometimes </a:t>
            </a:r>
            <a:r>
              <a:rPr lang="en-US" b="1" dirty="0" smtClean="0"/>
              <a:t>distribute funds on a per capita basis in order to directly benefit </a:t>
            </a:r>
            <a:r>
              <a:rPr lang="en-US" dirty="0" smtClean="0"/>
              <a:t>its citizens. Because "per caps" have sometimes shown negative effects such as a dependence on tribal government, low attendance in school, and an unwillingness to work, some tribes have experimented with decreasing per caps as punishment. </a:t>
            </a:r>
          </a:p>
          <a:p>
            <a:r>
              <a:rPr lang="en-US" dirty="0" smtClean="0"/>
              <a:t>	States also benefit from Native American gaming enterprises. States cannot tax reservations, but they can, under IGRA, negotiate a compact and demand compact payments. Tribes usually pay approximately or less than 10% of profits to states in order to compensate for strains put on the state.</a:t>
            </a:r>
          </a:p>
          <a:p>
            <a:r>
              <a:rPr lang="en-US" dirty="0" smtClean="0"/>
              <a:t>	With Native American gaming has come the image of a "rich Indian." This depiction contrasts other images of Native Americans portrayed as savage, pure, connected to nature, and spiritual. The reality (that some Native Americans are powerful entrepreneurs) contradicts the notion of what a Native American is "supposed to be." "Rich Indian" propaganda even circulated in response to Proposition 5 in California in 1998 that perpetuated the stereotype that "the only good Indian is a poor Indian."</a:t>
            </a:r>
          </a:p>
          <a:p>
            <a:r>
              <a:rPr lang="en-US" dirty="0" smtClean="0"/>
              <a:t>	Eve </a:t>
            </a:r>
            <a:r>
              <a:rPr lang="en-US" dirty="0" err="1" smtClean="0"/>
              <a:t>Darian</a:t>
            </a:r>
            <a:r>
              <a:rPr lang="en-US" dirty="0" smtClean="0"/>
              <a:t>-Smith and others have asserted that the impact of gaming on Indian culture in general is a loss of a cultural myth. According to Ronald Wright, these ideas are based on stereotypes and are "construed by the dominant society in an effort to control and justify the enduring inequalities and injustices that permeate our legal system and social landscape." </a:t>
            </a:r>
          </a:p>
          <a:p>
            <a:r>
              <a:rPr lang="en-US" dirty="0" smtClean="0"/>
              <a:t>	One perspective is that Native American gaming is not so much damaging Native culture as it is merely changing a cultural myth, the way the general population perceives Native Americans. Additionally, Native American gaming can be viewed as a means to rejuvenate and preserve tribal culture. For instance, many tribes use revenues generated from gaming toward museums and cultural centers. Tribes are not only able to fund themselves independently but can also afford to preserve their individual histories.</a:t>
            </a:r>
          </a:p>
          <a:p>
            <a:endParaRPr lang="en-US" dirty="0"/>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5078313"/>
          </a:xfrm>
          <a:prstGeom prst="rect">
            <a:avLst/>
          </a:prstGeom>
        </p:spPr>
        <p:txBody>
          <a:bodyPr wrap="square">
            <a:spAutoFit/>
          </a:bodyPr>
          <a:lstStyle/>
          <a:p>
            <a:r>
              <a:rPr lang="en-US" dirty="0" smtClean="0">
                <a:hlinkClick r:id="rId2"/>
              </a:rPr>
              <a:t>http://oiga.org/wp-content/uploads/2018/01/OIGA-2015-Annual-Impact-Report-singlepg2.pdf</a:t>
            </a:r>
            <a:endParaRPr lang="en-US" dirty="0" smtClean="0"/>
          </a:p>
          <a:p>
            <a:r>
              <a:rPr lang="en-US" dirty="0" smtClean="0"/>
              <a:t>	Oklahoma Tribal Government Gaming output was $4.2 billion in 2014, representing 2.5% of private production in the Oklahoma economy •</a:t>
            </a:r>
          </a:p>
          <a:p>
            <a:r>
              <a:rPr lang="en-US" dirty="0" smtClean="0"/>
              <a:t>	Tribal Gaming Operations and Related Facilities supported 23,277 ongoing jobs in 2014 of which 83.2 percent were full-time positions • Annual wages, salaries, and tips of almost $910 million • </a:t>
            </a:r>
          </a:p>
          <a:p>
            <a:r>
              <a:rPr lang="en-US" dirty="0" smtClean="0"/>
              <a:t>	Annual employee benefits of almost $255 million including healthcare, dental, and life insurance, as well as retirement plans • I</a:t>
            </a:r>
          </a:p>
          <a:p>
            <a:r>
              <a:rPr lang="en-US" dirty="0" smtClean="0"/>
              <a:t>	In 2014, Oklahoma Tribal Gaming Operations and their employees paid out more than $264 million in payroll related taxes including almost $30 million in income taxes to the State of Oklahoma • </a:t>
            </a:r>
          </a:p>
          <a:p>
            <a:r>
              <a:rPr lang="en-US" dirty="0" smtClean="0"/>
              <a:t>	Oklahoma Tribal Gaming Operations had more than 38.2 million visits in 2014, including more than 14.6 million visits from out-of-state • </a:t>
            </a:r>
          </a:p>
          <a:p>
            <a:r>
              <a:rPr lang="en-US" dirty="0" smtClean="0"/>
              <a:t>	Oklahoma Tribes have paid the State a total of $980 million in Exclusivity Fees since 2006 • </a:t>
            </a:r>
          </a:p>
          <a:p>
            <a:r>
              <a:rPr lang="en-US" dirty="0" smtClean="0"/>
              <a:t>	In 2014 alone, Oklahoma Tribal Gaming Operations spent over $405 million in capital expenditures and improvements, creating an estimated 2,883 jobs and earnings of almost $155 million in the construction industry</a:t>
            </a:r>
            <a:endParaRPr lang="en-US" dirty="0"/>
          </a:p>
        </p:txBody>
      </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3234" name="AutoShape 2" descr="https://www.indianz.com/IndianGaming/2017/07/26/2016grossgamingrevenuesbyregionnigc.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3236" name="AutoShape 4" descr="https://www.indianz.com/IndianGaming/2017/07/26/2016grossgamingrevenuesbyregionnigc.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23237" name="Picture 5"/>
          <p:cNvPicPr>
            <a:picLocks noChangeAspect="1" noChangeArrowheads="1"/>
          </p:cNvPicPr>
          <p:nvPr/>
        </p:nvPicPr>
        <p:blipFill>
          <a:blip r:embed="rId2" cstate="print"/>
          <a:srcRect/>
          <a:stretch>
            <a:fillRect/>
          </a:stretch>
        </p:blipFill>
        <p:spPr bwMode="auto">
          <a:xfrm>
            <a:off x="381000" y="609600"/>
            <a:ext cx="8458200" cy="5847436"/>
          </a:xfrm>
          <a:prstGeom prst="rect">
            <a:avLst/>
          </a:prstGeom>
          <a:noFill/>
          <a:ln w="9525">
            <a:noFill/>
            <a:miter lim="800000"/>
            <a:headEnd/>
            <a:tailEnd/>
          </a:ln>
          <a:effectLst/>
        </p:spPr>
      </p:pic>
      <p:sp>
        <p:nvSpPr>
          <p:cNvPr id="5" name="Rectangle 4"/>
          <p:cNvSpPr/>
          <p:nvPr/>
        </p:nvSpPr>
        <p:spPr>
          <a:xfrm>
            <a:off x="381000" y="6488668"/>
            <a:ext cx="8229600" cy="369332"/>
          </a:xfrm>
          <a:prstGeom prst="rect">
            <a:avLst/>
          </a:prstGeom>
        </p:spPr>
        <p:txBody>
          <a:bodyPr wrap="square">
            <a:spAutoFit/>
          </a:bodyPr>
          <a:lstStyle/>
          <a:p>
            <a:r>
              <a:rPr lang="en-US" i="1" dirty="0" smtClean="0"/>
              <a:t>Gross gaming revenues in 2016 by region. Source: National Indian Gaming Commission</a:t>
            </a:r>
            <a:endParaRPr lang="en-US" dirty="0"/>
          </a:p>
        </p:txBody>
      </p:sp>
      <p:sp>
        <p:nvSpPr>
          <p:cNvPr id="6" name="Rectangle 5"/>
          <p:cNvSpPr/>
          <p:nvPr/>
        </p:nvSpPr>
        <p:spPr>
          <a:xfrm>
            <a:off x="0" y="0"/>
            <a:ext cx="9144000" cy="923330"/>
          </a:xfrm>
          <a:prstGeom prst="rect">
            <a:avLst/>
          </a:prstGeom>
        </p:spPr>
        <p:txBody>
          <a:bodyPr wrap="square">
            <a:spAutoFit/>
          </a:bodyPr>
          <a:lstStyle/>
          <a:p>
            <a:r>
              <a:rPr lang="en-US" dirty="0" smtClean="0">
                <a:hlinkClick r:id="rId3"/>
              </a:rPr>
              <a:t>https://www.indianz.com/IndianGaming/2017/08/08/tribes-leave-72-billion-impact-on-econom.asp</a:t>
            </a:r>
            <a:endParaRPr lang="en-US" dirty="0" smtClean="0"/>
          </a:p>
          <a:p>
            <a:endParaRPr lang="en-US" dirty="0"/>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33400"/>
            <a:ext cx="9372699" cy="6019800"/>
            <a:chOff x="0" y="533400"/>
            <a:chExt cx="9372699" cy="6019800"/>
          </a:xfrm>
        </p:grpSpPr>
        <p:sp useBgFill="1">
          <p:nvSpPr>
            <p:cNvPr id="2" name="TextBox 1"/>
            <p:cNvSpPr txBox="1"/>
            <p:nvPr/>
          </p:nvSpPr>
          <p:spPr>
            <a:xfrm>
              <a:off x="0" y="533400"/>
              <a:ext cx="9144000" cy="584775"/>
            </a:xfrm>
            <a:prstGeom prst="rect">
              <a:avLst/>
            </a:prstGeom>
          </p:spPr>
          <p:txBody>
            <a:bodyPr wrap="square" rtlCol="0">
              <a:spAutoFit/>
            </a:bodyPr>
            <a:lstStyle/>
            <a:p>
              <a:pPr algn="ctr"/>
              <a:r>
                <a:rPr lang="en-US" sz="3200" b="1" dirty="0" smtClean="0">
                  <a:solidFill>
                    <a:srgbClr val="FF0000"/>
                  </a:solidFill>
                  <a:effectLst>
                    <a:outerShdw dist="38100" dir="7200000" algn="ctr" rotWithShape="0">
                      <a:schemeClr val="tx1"/>
                    </a:outerShdw>
                  </a:effectLst>
                </a:rPr>
                <a:t>Tribal Casinos: an Economic Windfall</a:t>
              </a:r>
            </a:p>
          </p:txBody>
        </p:sp>
        <p:sp useBgFill="1">
          <p:nvSpPr>
            <p:cNvPr id="3" name="Rectangle 2"/>
            <p:cNvSpPr/>
            <p:nvPr/>
          </p:nvSpPr>
          <p:spPr>
            <a:xfrm>
              <a:off x="0" y="1155918"/>
              <a:ext cx="9144000" cy="4031873"/>
            </a:xfrm>
            <a:prstGeom prst="rect">
              <a:avLst/>
            </a:prstGeom>
          </p:spPr>
          <p:txBody>
            <a:bodyPr wrap="square">
              <a:spAutoFit/>
            </a:bodyPr>
            <a:lstStyle/>
            <a:p>
              <a:r>
                <a:rPr lang="en-US" sz="3000" dirty="0" smtClean="0"/>
                <a:t>  - single largest amount of income in Native community</a:t>
              </a:r>
            </a:p>
            <a:p>
              <a:r>
                <a:rPr lang="en-US" sz="3000" dirty="0" smtClean="0"/>
                <a:t>  - legal uses by tribal nations:</a:t>
              </a:r>
            </a:p>
            <a:p>
              <a:pPr marL="407988">
                <a:buFont typeface="Arial" pitchFamily="34" charset="0"/>
                <a:buChar char="•"/>
              </a:pPr>
              <a:r>
                <a:rPr lang="en-US" sz="2800" dirty="0" smtClean="0"/>
                <a:t> fund tribal </a:t>
              </a:r>
              <a:r>
                <a:rPr lang="en-US" sz="2800" dirty="0" err="1" smtClean="0"/>
                <a:t>gov’t</a:t>
              </a:r>
              <a:r>
                <a:rPr lang="en-US" sz="2800" dirty="0" smtClean="0"/>
                <a:t> operations, agencies, programs</a:t>
              </a:r>
            </a:p>
            <a:p>
              <a:pPr marL="407988">
                <a:buFont typeface="Arial" pitchFamily="34" charset="0"/>
                <a:buChar char="•"/>
              </a:pPr>
              <a:r>
                <a:rPr lang="en-US" sz="2800" dirty="0" smtClean="0"/>
                <a:t> provide for general welfare of members</a:t>
              </a:r>
            </a:p>
            <a:p>
              <a:pPr marL="407988">
                <a:buFont typeface="Arial" pitchFamily="34" charset="0"/>
                <a:buChar char="•"/>
              </a:pPr>
              <a:r>
                <a:rPr lang="en-US" sz="2800" dirty="0" smtClean="0"/>
                <a:t> promote tribal economic development</a:t>
              </a:r>
            </a:p>
            <a:p>
              <a:pPr marL="407988">
                <a:buFont typeface="Arial" pitchFamily="34" charset="0"/>
                <a:buChar char="•"/>
              </a:pPr>
              <a:r>
                <a:rPr lang="en-US" sz="2800" dirty="0" smtClean="0"/>
                <a:t> donate to charitable organizations</a:t>
              </a:r>
            </a:p>
            <a:p>
              <a:pPr marL="407988">
                <a:buFont typeface="Arial" pitchFamily="34" charset="0"/>
                <a:buChar char="•"/>
              </a:pPr>
              <a:r>
                <a:rPr lang="en-US" sz="2800" dirty="0" smtClean="0"/>
                <a:t> cash disbursal to tribe members</a:t>
              </a:r>
            </a:p>
            <a:p>
              <a:pPr marL="407988"/>
              <a:r>
                <a:rPr lang="en-US" sz="2800" dirty="0" smtClean="0"/>
                <a:t>  (hundreds to thousands of dollars)</a:t>
              </a:r>
            </a:p>
            <a:p>
              <a:pPr marL="407988">
                <a:buFontTx/>
                <a:buChar char="-"/>
              </a:pPr>
              <a:endParaRPr lang="en-US" sz="2800" dirty="0"/>
            </a:p>
          </p:txBody>
        </p:sp>
        <p:sp useBgFill="1">
          <p:nvSpPr>
            <p:cNvPr id="4" name="Rectangle 3"/>
            <p:cNvSpPr/>
            <p:nvPr/>
          </p:nvSpPr>
          <p:spPr>
            <a:xfrm>
              <a:off x="228600" y="4737318"/>
              <a:ext cx="8839200" cy="1815882"/>
            </a:xfrm>
            <a:prstGeom prst="rect">
              <a:avLst/>
            </a:prstGeom>
          </p:spPr>
          <p:txBody>
            <a:bodyPr wrap="square">
              <a:spAutoFit/>
            </a:bodyPr>
            <a:lstStyle/>
            <a:p>
              <a:r>
                <a:rPr lang="en-US" sz="2800" dirty="0" smtClean="0"/>
                <a:t>NOTE: some tribes have abandoned cash disbursal . . .</a:t>
              </a:r>
            </a:p>
            <a:p>
              <a:pPr algn="ctr"/>
              <a:r>
                <a:rPr lang="en-US" sz="2800" dirty="0" smtClean="0"/>
                <a:t> “large per capita payments lead to dependence on</a:t>
              </a:r>
            </a:p>
            <a:p>
              <a:pPr algn="ctr"/>
              <a:r>
                <a:rPr lang="en-US" sz="2800" dirty="0" smtClean="0"/>
                <a:t>tribal governments, undermine the work ethic, and discourage young citizens from finishing their educations.”</a:t>
              </a:r>
              <a:endParaRPr lang="en-US" sz="2800" dirty="0"/>
            </a:p>
          </p:txBody>
        </p:sp>
        <p:pic>
          <p:nvPicPr>
            <p:cNvPr id="5" name="Picture 5" descr="C:\Users\Sandra\AppData\Local\Microsoft\Windows\INetCache\IE\LZLMKB9A\dollar-bag[1].png"/>
            <p:cNvPicPr>
              <a:picLocks noChangeAspect="1" noChangeArrowheads="1"/>
            </p:cNvPicPr>
            <p:nvPr/>
          </p:nvPicPr>
          <p:blipFill>
            <a:blip r:embed="rId2" cstate="print"/>
            <a:srcRect/>
            <a:stretch>
              <a:fillRect/>
            </a:stretch>
          </p:blipFill>
          <p:spPr bwMode="auto">
            <a:xfrm>
              <a:off x="5918200" y="2375118"/>
              <a:ext cx="3454499" cy="2590874"/>
            </a:xfrm>
            <a:prstGeom prst="rect">
              <a:avLst/>
            </a:prstGeom>
            <a:noFill/>
          </p:spPr>
        </p:pic>
      </p:grpSp>
      <p:sp useBgFill="1">
        <p:nvSpPr>
          <p:cNvPr id="7" name="TextBox 6"/>
          <p:cNvSpPr txBox="1"/>
          <p:nvPr/>
        </p:nvSpPr>
        <p:spPr>
          <a:xfrm>
            <a:off x="0" y="0"/>
            <a:ext cx="9144000" cy="584775"/>
          </a:xfrm>
          <a:prstGeom prst="rect">
            <a:avLst/>
          </a:prstGeom>
        </p:spPr>
        <p:txBody>
          <a:bodyPr wrap="square" rtlCol="0">
            <a:spAutoFit/>
          </a:bodyPr>
          <a:lstStyle/>
          <a:p>
            <a:r>
              <a:rPr lang="en-US" sz="3200" b="1" dirty="0" smtClean="0"/>
              <a:t>		     </a:t>
            </a:r>
            <a:r>
              <a:rPr lang="en-US" sz="2200" b="1" dirty="0" smtClean="0"/>
              <a:t>   </a:t>
            </a:r>
            <a:r>
              <a:rPr lang="en-US" sz="3200" b="1" dirty="0" smtClean="0"/>
              <a:t>TODAY: THE FIVE NATIONS</a:t>
            </a:r>
            <a:endParaRPr lang="en-US" sz="3200" b="1" dirty="0"/>
          </a:p>
        </p:txBody>
      </p:sp>
      <p:grpSp>
        <p:nvGrpSpPr>
          <p:cNvPr id="14" name="Group 13"/>
          <p:cNvGrpSpPr/>
          <p:nvPr/>
        </p:nvGrpSpPr>
        <p:grpSpPr>
          <a:xfrm>
            <a:off x="-5444" y="762000"/>
            <a:ext cx="9187247" cy="6395980"/>
            <a:chOff x="-5444" y="762000"/>
            <a:chExt cx="9187247" cy="6395980"/>
          </a:xfrm>
        </p:grpSpPr>
        <p:pic>
          <p:nvPicPr>
            <p:cNvPr id="15" name="Picture 4"/>
            <p:cNvPicPr>
              <a:picLocks noChangeAspect="1" noChangeArrowheads="1"/>
            </p:cNvPicPr>
            <p:nvPr/>
          </p:nvPicPr>
          <p:blipFill>
            <a:blip r:embed="rId3" cstate="print"/>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sp useBgFill="1">
          <p:nvSpPr>
            <p:cNvPr id="16" name="TextBox 15"/>
            <p:cNvSpPr txBox="1"/>
            <p:nvPr/>
          </p:nvSpPr>
          <p:spPr>
            <a:xfrm>
              <a:off x="0" y="762000"/>
              <a:ext cx="9144000" cy="707886"/>
            </a:xfrm>
            <a:prstGeom prst="rect">
              <a:avLst/>
            </a:prstGeom>
          </p:spPr>
          <p:txBody>
            <a:bodyPr wrap="square" rtlCol="0">
              <a:spAutoFit/>
            </a:bodyPr>
            <a:lstStyle/>
            <a:p>
              <a:pPr marL="0" lvl="3" algn="ctr"/>
              <a:r>
                <a:rPr lang="en-US" sz="4000" b="1" spc="100" dirty="0" smtClean="0">
                  <a:ln>
                    <a:solidFill>
                      <a:schemeClr val="tx1"/>
                    </a:solidFill>
                  </a:ln>
                  <a:cs typeface="Arial" pitchFamily="34" charset="0"/>
                </a:rPr>
                <a:t>Indian Removal 1830-1839</a:t>
              </a:r>
            </a:p>
          </p:txBody>
        </p:sp>
        <p:sp>
          <p:nvSpPr>
            <p:cNvPr id="17" name="Freeform 16"/>
            <p:cNvSpPr/>
            <p:nvPr/>
          </p:nvSpPr>
          <p:spPr>
            <a:xfrm>
              <a:off x="5225143" y="36576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665220"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5257800" y="37338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3530139" y="3399905"/>
              <a:ext cx="1072341" cy="958735"/>
            </a:xfrm>
            <a:custGeom>
              <a:avLst/>
              <a:gdLst>
                <a:gd name="connsiteX0" fmla="*/ 110836 w 1072341"/>
                <a:gd name="connsiteY0" fmla="*/ 224444 h 958735"/>
                <a:gd name="connsiteX1" fmla="*/ 210588 w 1072341"/>
                <a:gd name="connsiteY1" fmla="*/ 58190 h 958735"/>
                <a:gd name="connsiteX2" fmla="*/ 451657 w 1072341"/>
                <a:gd name="connsiteY2" fmla="*/ 16626 h 958735"/>
                <a:gd name="connsiteX3" fmla="*/ 950421 w 1072341"/>
                <a:gd name="connsiteY3" fmla="*/ 0 h 958735"/>
                <a:gd name="connsiteX4" fmla="*/ 1041861 w 1072341"/>
                <a:gd name="connsiteY4" fmla="*/ 16626 h 958735"/>
                <a:gd name="connsiteX5" fmla="*/ 1008610 w 1072341"/>
                <a:gd name="connsiteY5" fmla="*/ 74815 h 958735"/>
                <a:gd name="connsiteX6" fmla="*/ 1025236 w 1072341"/>
                <a:gd name="connsiteY6" fmla="*/ 216131 h 958735"/>
                <a:gd name="connsiteX7" fmla="*/ 1050174 w 1072341"/>
                <a:gd name="connsiteY7" fmla="*/ 307571 h 958735"/>
                <a:gd name="connsiteX8" fmla="*/ 1000297 w 1072341"/>
                <a:gd name="connsiteY8" fmla="*/ 423950 h 958735"/>
                <a:gd name="connsiteX9" fmla="*/ 1041861 w 1072341"/>
                <a:gd name="connsiteY9" fmla="*/ 473826 h 958735"/>
                <a:gd name="connsiteX10" fmla="*/ 1058486 w 1072341"/>
                <a:gd name="connsiteY10" fmla="*/ 581891 h 958735"/>
                <a:gd name="connsiteX11" fmla="*/ 958734 w 1072341"/>
                <a:gd name="connsiteY11" fmla="*/ 739833 h 958735"/>
                <a:gd name="connsiteX12" fmla="*/ 875606 w 1072341"/>
                <a:gd name="connsiteY12" fmla="*/ 872837 h 958735"/>
                <a:gd name="connsiteX13" fmla="*/ 110836 w 1072341"/>
                <a:gd name="connsiteY13" fmla="*/ 224444 h 9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341" h="958735">
                  <a:moveTo>
                    <a:pt x="110836" y="224444"/>
                  </a:moveTo>
                  <a:cubicBezTo>
                    <a:pt x="0" y="88670"/>
                    <a:pt x="153785" y="92826"/>
                    <a:pt x="210588" y="58190"/>
                  </a:cubicBezTo>
                  <a:cubicBezTo>
                    <a:pt x="267391" y="23554"/>
                    <a:pt x="328352" y="26324"/>
                    <a:pt x="451657" y="16626"/>
                  </a:cubicBezTo>
                  <a:cubicBezTo>
                    <a:pt x="574963" y="6928"/>
                    <a:pt x="852054" y="0"/>
                    <a:pt x="950421" y="0"/>
                  </a:cubicBezTo>
                  <a:cubicBezTo>
                    <a:pt x="1048788" y="0"/>
                    <a:pt x="1032163" y="4157"/>
                    <a:pt x="1041861" y="16626"/>
                  </a:cubicBezTo>
                  <a:cubicBezTo>
                    <a:pt x="1051559" y="29095"/>
                    <a:pt x="1011381" y="41564"/>
                    <a:pt x="1008610" y="74815"/>
                  </a:cubicBezTo>
                  <a:cubicBezTo>
                    <a:pt x="1005839" y="108066"/>
                    <a:pt x="1018309" y="177338"/>
                    <a:pt x="1025236" y="216131"/>
                  </a:cubicBezTo>
                  <a:cubicBezTo>
                    <a:pt x="1032163" y="254924"/>
                    <a:pt x="1054330" y="272935"/>
                    <a:pt x="1050174" y="307571"/>
                  </a:cubicBezTo>
                  <a:cubicBezTo>
                    <a:pt x="1046018" y="342207"/>
                    <a:pt x="1001682" y="396241"/>
                    <a:pt x="1000297" y="423950"/>
                  </a:cubicBezTo>
                  <a:cubicBezTo>
                    <a:pt x="998912" y="451659"/>
                    <a:pt x="1032163" y="447503"/>
                    <a:pt x="1041861" y="473826"/>
                  </a:cubicBezTo>
                  <a:cubicBezTo>
                    <a:pt x="1051559" y="500150"/>
                    <a:pt x="1072341" y="537557"/>
                    <a:pt x="1058486" y="581891"/>
                  </a:cubicBezTo>
                  <a:cubicBezTo>
                    <a:pt x="1044632" y="626226"/>
                    <a:pt x="958734" y="739833"/>
                    <a:pt x="958734" y="739833"/>
                  </a:cubicBezTo>
                  <a:cubicBezTo>
                    <a:pt x="928254" y="788324"/>
                    <a:pt x="1016922" y="958735"/>
                    <a:pt x="875606" y="872837"/>
                  </a:cubicBezTo>
                  <a:cubicBezTo>
                    <a:pt x="734290" y="786939"/>
                    <a:pt x="221672" y="360218"/>
                    <a:pt x="110836" y="2244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rot="223955">
              <a:off x="6959834" y="5562281"/>
              <a:ext cx="1295400" cy="1595699"/>
            </a:xfrm>
            <a:custGeom>
              <a:avLst/>
              <a:gdLst>
                <a:gd name="connsiteX0" fmla="*/ 163286 w 993322"/>
                <a:gd name="connsiteY0" fmla="*/ 19050 h 1115787"/>
                <a:gd name="connsiteX1" fmla="*/ 457200 w 993322"/>
                <a:gd name="connsiteY1" fmla="*/ 247650 h 1115787"/>
                <a:gd name="connsiteX2" fmla="*/ 783772 w 993322"/>
                <a:gd name="connsiteY2" fmla="*/ 639536 h 1115787"/>
                <a:gd name="connsiteX3" fmla="*/ 947058 w 993322"/>
                <a:gd name="connsiteY3" fmla="*/ 884465 h 1115787"/>
                <a:gd name="connsiteX4" fmla="*/ 947058 w 993322"/>
                <a:gd name="connsiteY4" fmla="*/ 998765 h 1115787"/>
                <a:gd name="connsiteX5" fmla="*/ 669472 w 993322"/>
                <a:gd name="connsiteY5" fmla="*/ 1113065 h 1115787"/>
                <a:gd name="connsiteX6" fmla="*/ 342900 w 993322"/>
                <a:gd name="connsiteY6" fmla="*/ 982436 h 1115787"/>
                <a:gd name="connsiteX7" fmla="*/ 48986 w 993322"/>
                <a:gd name="connsiteY7" fmla="*/ 541565 h 1115787"/>
                <a:gd name="connsiteX8" fmla="*/ 48986 w 993322"/>
                <a:gd name="connsiteY8" fmla="*/ 133350 h 1115787"/>
                <a:gd name="connsiteX9" fmla="*/ 163286 w 993322"/>
                <a:gd name="connsiteY9" fmla="*/ 19050 h 11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3322" h="1115787">
                  <a:moveTo>
                    <a:pt x="163286" y="19050"/>
                  </a:moveTo>
                  <a:cubicBezTo>
                    <a:pt x="231322" y="38100"/>
                    <a:pt x="353786" y="144236"/>
                    <a:pt x="457200" y="247650"/>
                  </a:cubicBezTo>
                  <a:cubicBezTo>
                    <a:pt x="560614" y="351064"/>
                    <a:pt x="702129" y="533400"/>
                    <a:pt x="783772" y="639536"/>
                  </a:cubicBezTo>
                  <a:cubicBezTo>
                    <a:pt x="865415" y="745672"/>
                    <a:pt x="919844" y="824593"/>
                    <a:pt x="947058" y="884465"/>
                  </a:cubicBezTo>
                  <a:cubicBezTo>
                    <a:pt x="974272" y="944337"/>
                    <a:pt x="993322" y="960665"/>
                    <a:pt x="947058" y="998765"/>
                  </a:cubicBezTo>
                  <a:cubicBezTo>
                    <a:pt x="900794" y="1036865"/>
                    <a:pt x="770165" y="1115787"/>
                    <a:pt x="669472" y="1113065"/>
                  </a:cubicBezTo>
                  <a:cubicBezTo>
                    <a:pt x="568779" y="1110344"/>
                    <a:pt x="446314" y="1077686"/>
                    <a:pt x="342900" y="982436"/>
                  </a:cubicBezTo>
                  <a:cubicBezTo>
                    <a:pt x="239486" y="887186"/>
                    <a:pt x="97972" y="683079"/>
                    <a:pt x="48986" y="541565"/>
                  </a:cubicBezTo>
                  <a:cubicBezTo>
                    <a:pt x="0" y="400051"/>
                    <a:pt x="35379" y="225879"/>
                    <a:pt x="48986" y="133350"/>
                  </a:cubicBezTo>
                  <a:cubicBezTo>
                    <a:pt x="62593" y="40821"/>
                    <a:pt x="95250" y="0"/>
                    <a:pt x="163286"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5181600" y="2784022"/>
              <a:ext cx="1352550" cy="1102178"/>
            </a:xfrm>
            <a:custGeom>
              <a:avLst/>
              <a:gdLst>
                <a:gd name="connsiteX0" fmla="*/ 19050 w 1317172"/>
                <a:gd name="connsiteY0" fmla="*/ 650421 h 1001485"/>
                <a:gd name="connsiteX1" fmla="*/ 149679 w 1317172"/>
                <a:gd name="connsiteY1" fmla="*/ 650421 h 1001485"/>
                <a:gd name="connsiteX2" fmla="*/ 280307 w 1317172"/>
                <a:gd name="connsiteY2" fmla="*/ 454478 h 1001485"/>
                <a:gd name="connsiteX3" fmla="*/ 476250 w 1317172"/>
                <a:gd name="connsiteY3" fmla="*/ 356507 h 1001485"/>
                <a:gd name="connsiteX4" fmla="*/ 639536 w 1317172"/>
                <a:gd name="connsiteY4" fmla="*/ 209549 h 1001485"/>
                <a:gd name="connsiteX5" fmla="*/ 721179 w 1317172"/>
                <a:gd name="connsiteY5" fmla="*/ 62592 h 1001485"/>
                <a:gd name="connsiteX6" fmla="*/ 917121 w 1317172"/>
                <a:gd name="connsiteY6" fmla="*/ 62592 h 1001485"/>
                <a:gd name="connsiteX7" fmla="*/ 1015093 w 1317172"/>
                <a:gd name="connsiteY7" fmla="*/ 13607 h 1001485"/>
                <a:gd name="connsiteX8" fmla="*/ 1243693 w 1317172"/>
                <a:gd name="connsiteY8" fmla="*/ 144235 h 1001485"/>
                <a:gd name="connsiteX9" fmla="*/ 1243693 w 1317172"/>
                <a:gd name="connsiteY9" fmla="*/ 454478 h 1001485"/>
                <a:gd name="connsiteX10" fmla="*/ 1243693 w 1317172"/>
                <a:gd name="connsiteY10" fmla="*/ 650421 h 1001485"/>
                <a:gd name="connsiteX11" fmla="*/ 802821 w 1317172"/>
                <a:gd name="connsiteY11" fmla="*/ 960664 h 1001485"/>
                <a:gd name="connsiteX12" fmla="*/ 639536 w 1317172"/>
                <a:gd name="connsiteY12" fmla="*/ 895349 h 1001485"/>
                <a:gd name="connsiteX13" fmla="*/ 312964 w 1317172"/>
                <a:gd name="connsiteY13" fmla="*/ 960664 h 1001485"/>
                <a:gd name="connsiteX14" fmla="*/ 280307 w 1317172"/>
                <a:gd name="connsiteY14" fmla="*/ 911678 h 1001485"/>
                <a:gd name="connsiteX15" fmla="*/ 51707 w 1317172"/>
                <a:gd name="connsiteY15" fmla="*/ 928007 h 1001485"/>
                <a:gd name="connsiteX16" fmla="*/ 35379 w 1317172"/>
                <a:gd name="connsiteY16" fmla="*/ 732064 h 1001485"/>
                <a:gd name="connsiteX17" fmla="*/ 19050 w 1317172"/>
                <a:gd name="connsiteY17" fmla="*/ 650421 h 100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7172" h="1001485">
                  <a:moveTo>
                    <a:pt x="19050" y="650421"/>
                  </a:moveTo>
                  <a:cubicBezTo>
                    <a:pt x="38100" y="636814"/>
                    <a:pt x="106136" y="683078"/>
                    <a:pt x="149679" y="650421"/>
                  </a:cubicBezTo>
                  <a:cubicBezTo>
                    <a:pt x="193222" y="617764"/>
                    <a:pt x="225879" y="503464"/>
                    <a:pt x="280307" y="454478"/>
                  </a:cubicBezTo>
                  <a:cubicBezTo>
                    <a:pt x="334735" y="405492"/>
                    <a:pt x="416379" y="397329"/>
                    <a:pt x="476250" y="356507"/>
                  </a:cubicBezTo>
                  <a:cubicBezTo>
                    <a:pt x="536122" y="315686"/>
                    <a:pt x="598715" y="258535"/>
                    <a:pt x="639536" y="209549"/>
                  </a:cubicBezTo>
                  <a:cubicBezTo>
                    <a:pt x="680357" y="160563"/>
                    <a:pt x="674915" y="87085"/>
                    <a:pt x="721179" y="62592"/>
                  </a:cubicBezTo>
                  <a:cubicBezTo>
                    <a:pt x="767443" y="38099"/>
                    <a:pt x="868135" y="70756"/>
                    <a:pt x="917121" y="62592"/>
                  </a:cubicBezTo>
                  <a:cubicBezTo>
                    <a:pt x="966107" y="54428"/>
                    <a:pt x="960664" y="0"/>
                    <a:pt x="1015093" y="13607"/>
                  </a:cubicBezTo>
                  <a:cubicBezTo>
                    <a:pt x="1069522" y="27214"/>
                    <a:pt x="1205593" y="70757"/>
                    <a:pt x="1243693" y="144235"/>
                  </a:cubicBezTo>
                  <a:cubicBezTo>
                    <a:pt x="1281793" y="217713"/>
                    <a:pt x="1243693" y="454478"/>
                    <a:pt x="1243693" y="454478"/>
                  </a:cubicBezTo>
                  <a:cubicBezTo>
                    <a:pt x="1243693" y="538842"/>
                    <a:pt x="1317172" y="566057"/>
                    <a:pt x="1243693" y="650421"/>
                  </a:cubicBezTo>
                  <a:cubicBezTo>
                    <a:pt x="1170214" y="734785"/>
                    <a:pt x="903514" y="919843"/>
                    <a:pt x="802821" y="960664"/>
                  </a:cubicBezTo>
                  <a:cubicBezTo>
                    <a:pt x="702128" y="1001485"/>
                    <a:pt x="721179" y="895349"/>
                    <a:pt x="639536" y="895349"/>
                  </a:cubicBezTo>
                  <a:cubicBezTo>
                    <a:pt x="557893" y="895349"/>
                    <a:pt x="372835" y="957943"/>
                    <a:pt x="312964" y="960664"/>
                  </a:cubicBezTo>
                  <a:cubicBezTo>
                    <a:pt x="253093" y="963385"/>
                    <a:pt x="323850" y="917121"/>
                    <a:pt x="280307" y="911678"/>
                  </a:cubicBezTo>
                  <a:cubicBezTo>
                    <a:pt x="236764" y="906235"/>
                    <a:pt x="92528" y="957943"/>
                    <a:pt x="51707" y="928007"/>
                  </a:cubicBezTo>
                  <a:cubicBezTo>
                    <a:pt x="10886" y="898071"/>
                    <a:pt x="32658" y="778328"/>
                    <a:pt x="35379" y="732064"/>
                  </a:cubicBezTo>
                  <a:cubicBezTo>
                    <a:pt x="38100" y="685800"/>
                    <a:pt x="0" y="664028"/>
                    <a:pt x="19050" y="6504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3320143" y="1583871"/>
              <a:ext cx="1153886" cy="4599215"/>
            </a:xfrm>
            <a:custGeom>
              <a:avLst/>
              <a:gdLst>
                <a:gd name="connsiteX0" fmla="*/ 125186 w 1153886"/>
                <a:gd name="connsiteY0" fmla="*/ 0 h 4599215"/>
                <a:gd name="connsiteX1" fmla="*/ 272143 w 1153886"/>
                <a:gd name="connsiteY1" fmla="*/ 65315 h 4599215"/>
                <a:gd name="connsiteX2" fmla="*/ 272143 w 1153886"/>
                <a:gd name="connsiteY2" fmla="*/ 244929 h 4599215"/>
                <a:gd name="connsiteX3" fmla="*/ 321128 w 1153886"/>
                <a:gd name="connsiteY3" fmla="*/ 473529 h 4599215"/>
                <a:gd name="connsiteX4" fmla="*/ 647700 w 1153886"/>
                <a:gd name="connsiteY4" fmla="*/ 653143 h 4599215"/>
                <a:gd name="connsiteX5" fmla="*/ 696686 w 1153886"/>
                <a:gd name="connsiteY5" fmla="*/ 865415 h 4599215"/>
                <a:gd name="connsiteX6" fmla="*/ 810986 w 1153886"/>
                <a:gd name="connsiteY6" fmla="*/ 979715 h 4599215"/>
                <a:gd name="connsiteX7" fmla="*/ 680357 w 1153886"/>
                <a:gd name="connsiteY7" fmla="*/ 1224643 h 4599215"/>
                <a:gd name="connsiteX8" fmla="*/ 517071 w 1153886"/>
                <a:gd name="connsiteY8" fmla="*/ 1681843 h 4599215"/>
                <a:gd name="connsiteX9" fmla="*/ 386443 w 1153886"/>
                <a:gd name="connsiteY9" fmla="*/ 1894115 h 4599215"/>
                <a:gd name="connsiteX10" fmla="*/ 304800 w 1153886"/>
                <a:gd name="connsiteY10" fmla="*/ 2204358 h 4599215"/>
                <a:gd name="connsiteX11" fmla="*/ 174171 w 1153886"/>
                <a:gd name="connsiteY11" fmla="*/ 2318658 h 4599215"/>
                <a:gd name="connsiteX12" fmla="*/ 59871 w 1153886"/>
                <a:gd name="connsiteY12" fmla="*/ 2612572 h 4599215"/>
                <a:gd name="connsiteX13" fmla="*/ 27214 w 1153886"/>
                <a:gd name="connsiteY13" fmla="*/ 2792186 h 4599215"/>
                <a:gd name="connsiteX14" fmla="*/ 141514 w 1153886"/>
                <a:gd name="connsiteY14" fmla="*/ 3004458 h 4599215"/>
                <a:gd name="connsiteX15" fmla="*/ 223157 w 1153886"/>
                <a:gd name="connsiteY15" fmla="*/ 3167743 h 4599215"/>
                <a:gd name="connsiteX16" fmla="*/ 27214 w 1153886"/>
                <a:gd name="connsiteY16" fmla="*/ 3494315 h 4599215"/>
                <a:gd name="connsiteX17" fmla="*/ 59871 w 1153886"/>
                <a:gd name="connsiteY17" fmla="*/ 3657600 h 4599215"/>
                <a:gd name="connsiteX18" fmla="*/ 141514 w 1153886"/>
                <a:gd name="connsiteY18" fmla="*/ 3951515 h 4599215"/>
                <a:gd name="connsiteX19" fmla="*/ 288471 w 1153886"/>
                <a:gd name="connsiteY19" fmla="*/ 4196443 h 4599215"/>
                <a:gd name="connsiteX20" fmla="*/ 664028 w 1153886"/>
                <a:gd name="connsiteY20" fmla="*/ 4408715 h 4599215"/>
                <a:gd name="connsiteX21" fmla="*/ 908957 w 1153886"/>
                <a:gd name="connsiteY21" fmla="*/ 4588329 h 4599215"/>
                <a:gd name="connsiteX22" fmla="*/ 1153886 w 1153886"/>
                <a:gd name="connsiteY22" fmla="*/ 4474029 h 459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3886" h="4599215">
                  <a:moveTo>
                    <a:pt x="125186" y="0"/>
                  </a:moveTo>
                  <a:cubicBezTo>
                    <a:pt x="186418" y="12247"/>
                    <a:pt x="247650" y="24494"/>
                    <a:pt x="272143" y="65315"/>
                  </a:cubicBezTo>
                  <a:cubicBezTo>
                    <a:pt x="296636" y="106136"/>
                    <a:pt x="263979" y="176893"/>
                    <a:pt x="272143" y="244929"/>
                  </a:cubicBezTo>
                  <a:cubicBezTo>
                    <a:pt x="280307" y="312965"/>
                    <a:pt x="258535" y="405493"/>
                    <a:pt x="321128" y="473529"/>
                  </a:cubicBezTo>
                  <a:cubicBezTo>
                    <a:pt x="383721" y="541565"/>
                    <a:pt x="585107" y="587829"/>
                    <a:pt x="647700" y="653143"/>
                  </a:cubicBezTo>
                  <a:cubicBezTo>
                    <a:pt x="710293" y="718457"/>
                    <a:pt x="669472" y="810986"/>
                    <a:pt x="696686" y="865415"/>
                  </a:cubicBezTo>
                  <a:cubicBezTo>
                    <a:pt x="723900" y="919844"/>
                    <a:pt x="813707" y="919844"/>
                    <a:pt x="810986" y="979715"/>
                  </a:cubicBezTo>
                  <a:cubicBezTo>
                    <a:pt x="808265" y="1039586"/>
                    <a:pt x="729343" y="1107622"/>
                    <a:pt x="680357" y="1224643"/>
                  </a:cubicBezTo>
                  <a:cubicBezTo>
                    <a:pt x="631371" y="1341664"/>
                    <a:pt x="566057" y="1570264"/>
                    <a:pt x="517071" y="1681843"/>
                  </a:cubicBezTo>
                  <a:cubicBezTo>
                    <a:pt x="468085" y="1793422"/>
                    <a:pt x="421821" y="1807029"/>
                    <a:pt x="386443" y="1894115"/>
                  </a:cubicBezTo>
                  <a:cubicBezTo>
                    <a:pt x="351065" y="1981201"/>
                    <a:pt x="340179" y="2133601"/>
                    <a:pt x="304800" y="2204358"/>
                  </a:cubicBezTo>
                  <a:cubicBezTo>
                    <a:pt x="269421" y="2275115"/>
                    <a:pt x="214993" y="2250622"/>
                    <a:pt x="174171" y="2318658"/>
                  </a:cubicBezTo>
                  <a:cubicBezTo>
                    <a:pt x="133350" y="2386694"/>
                    <a:pt x="84364" y="2533651"/>
                    <a:pt x="59871" y="2612572"/>
                  </a:cubicBezTo>
                  <a:cubicBezTo>
                    <a:pt x="35378" y="2691493"/>
                    <a:pt x="13607" y="2726872"/>
                    <a:pt x="27214" y="2792186"/>
                  </a:cubicBezTo>
                  <a:cubicBezTo>
                    <a:pt x="40821" y="2857500"/>
                    <a:pt x="108857" y="2941865"/>
                    <a:pt x="141514" y="3004458"/>
                  </a:cubicBezTo>
                  <a:cubicBezTo>
                    <a:pt x="174171" y="3067051"/>
                    <a:pt x="242207" y="3086100"/>
                    <a:pt x="223157" y="3167743"/>
                  </a:cubicBezTo>
                  <a:cubicBezTo>
                    <a:pt x="204107" y="3249386"/>
                    <a:pt x="54428" y="3412672"/>
                    <a:pt x="27214" y="3494315"/>
                  </a:cubicBezTo>
                  <a:cubicBezTo>
                    <a:pt x="0" y="3575958"/>
                    <a:pt x="40821" y="3581400"/>
                    <a:pt x="59871" y="3657600"/>
                  </a:cubicBezTo>
                  <a:cubicBezTo>
                    <a:pt x="78921" y="3733800"/>
                    <a:pt x="103414" y="3861708"/>
                    <a:pt x="141514" y="3951515"/>
                  </a:cubicBezTo>
                  <a:cubicBezTo>
                    <a:pt x="179614" y="4041322"/>
                    <a:pt x="201385" y="4120243"/>
                    <a:pt x="288471" y="4196443"/>
                  </a:cubicBezTo>
                  <a:cubicBezTo>
                    <a:pt x="375557" y="4272643"/>
                    <a:pt x="560614" y="4343401"/>
                    <a:pt x="664028" y="4408715"/>
                  </a:cubicBezTo>
                  <a:cubicBezTo>
                    <a:pt x="767442" y="4474029"/>
                    <a:pt x="827314" y="4577443"/>
                    <a:pt x="908957" y="4588329"/>
                  </a:cubicBezTo>
                  <a:cubicBezTo>
                    <a:pt x="990600" y="4599215"/>
                    <a:pt x="1118508" y="4517572"/>
                    <a:pt x="1153886" y="4474029"/>
                  </a:cubicBezTo>
                </a:path>
              </a:pathLst>
            </a:custGeom>
            <a:ln w="50800">
              <a:solidFill>
                <a:schemeClr val="accent1">
                  <a:lumMod val="60000"/>
                  <a:lumOff val="40000"/>
                </a:schemeClr>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5444" y="2514600"/>
              <a:ext cx="2139044" cy="808263"/>
            </a:xfrm>
            <a:custGeom>
              <a:avLst/>
              <a:gdLst>
                <a:gd name="connsiteX0" fmla="*/ 2030187 w 2212522"/>
                <a:gd name="connsiteY0" fmla="*/ 759278 h 857249"/>
                <a:gd name="connsiteX1" fmla="*/ 2079172 w 2212522"/>
                <a:gd name="connsiteY1" fmla="*/ 106136 h 857249"/>
                <a:gd name="connsiteX2" fmla="*/ 1230087 w 2212522"/>
                <a:gd name="connsiteY2" fmla="*/ 122464 h 857249"/>
                <a:gd name="connsiteX3" fmla="*/ 462644 w 2212522"/>
                <a:gd name="connsiteY3" fmla="*/ 122464 h 857249"/>
                <a:gd name="connsiteX4" fmla="*/ 136072 w 2212522"/>
                <a:gd name="connsiteY4" fmla="*/ 89807 h 857249"/>
                <a:gd name="connsiteX5" fmla="*/ 54429 w 2212522"/>
                <a:gd name="connsiteY5" fmla="*/ 367393 h 857249"/>
                <a:gd name="connsiteX6" fmla="*/ 462644 w 2212522"/>
                <a:gd name="connsiteY6" fmla="*/ 432707 h 857249"/>
                <a:gd name="connsiteX7" fmla="*/ 462644 w 2212522"/>
                <a:gd name="connsiteY7" fmla="*/ 693964 h 857249"/>
                <a:gd name="connsiteX8" fmla="*/ 1426029 w 2212522"/>
                <a:gd name="connsiteY8" fmla="*/ 693964 h 857249"/>
                <a:gd name="connsiteX9" fmla="*/ 2030187 w 2212522"/>
                <a:gd name="connsiteY9" fmla="*/ 759278 h 857249"/>
                <a:gd name="connsiteX0" fmla="*/ 2030187 w 2139044"/>
                <a:gd name="connsiteY0" fmla="*/ 759278 h 857249"/>
                <a:gd name="connsiteX1" fmla="*/ 2079172 w 2139044"/>
                <a:gd name="connsiteY1" fmla="*/ 106136 h 857249"/>
                <a:gd name="connsiteX2" fmla="*/ 1230087 w 2139044"/>
                <a:gd name="connsiteY2" fmla="*/ 122464 h 857249"/>
                <a:gd name="connsiteX3" fmla="*/ 462644 w 2139044"/>
                <a:gd name="connsiteY3" fmla="*/ 122464 h 857249"/>
                <a:gd name="connsiteX4" fmla="*/ 136072 w 2139044"/>
                <a:gd name="connsiteY4" fmla="*/ 89807 h 857249"/>
                <a:gd name="connsiteX5" fmla="*/ 54429 w 2139044"/>
                <a:gd name="connsiteY5" fmla="*/ 367393 h 857249"/>
                <a:gd name="connsiteX6" fmla="*/ 462644 w 2139044"/>
                <a:gd name="connsiteY6" fmla="*/ 432707 h 857249"/>
                <a:gd name="connsiteX7" fmla="*/ 462644 w 2139044"/>
                <a:gd name="connsiteY7" fmla="*/ 693964 h 857249"/>
                <a:gd name="connsiteX8" fmla="*/ 1426029 w 2139044"/>
                <a:gd name="connsiteY8" fmla="*/ 693964 h 857249"/>
                <a:gd name="connsiteX9" fmla="*/ 2030187 w 2139044"/>
                <a:gd name="connsiteY9" fmla="*/ 759278 h 857249"/>
                <a:gd name="connsiteX0" fmla="*/ 2030187 w 2139044"/>
                <a:gd name="connsiteY0" fmla="*/ 710292 h 808263"/>
                <a:gd name="connsiteX1" fmla="*/ 2079172 w 2139044"/>
                <a:gd name="connsiteY1" fmla="*/ 57150 h 808263"/>
                <a:gd name="connsiteX2" fmla="*/ 1230087 w 2139044"/>
                <a:gd name="connsiteY2" fmla="*/ 73478 h 808263"/>
                <a:gd name="connsiteX3" fmla="*/ 462644 w 2139044"/>
                <a:gd name="connsiteY3" fmla="*/ 73478 h 808263"/>
                <a:gd name="connsiteX4" fmla="*/ 136072 w 2139044"/>
                <a:gd name="connsiteY4" fmla="*/ 40821 h 808263"/>
                <a:gd name="connsiteX5" fmla="*/ 54429 w 2139044"/>
                <a:gd name="connsiteY5" fmla="*/ 318407 h 808263"/>
                <a:gd name="connsiteX6" fmla="*/ 462644 w 2139044"/>
                <a:gd name="connsiteY6" fmla="*/ 383721 h 808263"/>
                <a:gd name="connsiteX7" fmla="*/ 462644 w 2139044"/>
                <a:gd name="connsiteY7" fmla="*/ 644978 h 808263"/>
                <a:gd name="connsiteX8" fmla="*/ 1426029 w 2139044"/>
                <a:gd name="connsiteY8" fmla="*/ 644978 h 808263"/>
                <a:gd name="connsiteX9" fmla="*/ 2030187 w 2139044"/>
                <a:gd name="connsiteY9" fmla="*/ 710292 h 808263"/>
                <a:gd name="connsiteX0" fmla="*/ 2030187 w 2139044"/>
                <a:gd name="connsiteY0" fmla="*/ 710292 h 808263"/>
                <a:gd name="connsiteX1" fmla="*/ 2079172 w 2139044"/>
                <a:gd name="connsiteY1" fmla="*/ 57150 h 808263"/>
                <a:gd name="connsiteX2" fmla="*/ 1230087 w 2139044"/>
                <a:gd name="connsiteY2" fmla="*/ 73478 h 808263"/>
                <a:gd name="connsiteX3" fmla="*/ 462644 w 2139044"/>
                <a:gd name="connsiteY3" fmla="*/ 73478 h 808263"/>
                <a:gd name="connsiteX4" fmla="*/ 136072 w 2139044"/>
                <a:gd name="connsiteY4" fmla="*/ 40821 h 808263"/>
                <a:gd name="connsiteX5" fmla="*/ 54429 w 2139044"/>
                <a:gd name="connsiteY5" fmla="*/ 318407 h 808263"/>
                <a:gd name="connsiteX6" fmla="*/ 462644 w 2139044"/>
                <a:gd name="connsiteY6" fmla="*/ 383721 h 808263"/>
                <a:gd name="connsiteX7" fmla="*/ 462644 w 2139044"/>
                <a:gd name="connsiteY7" fmla="*/ 644978 h 808263"/>
                <a:gd name="connsiteX8" fmla="*/ 1426029 w 2139044"/>
                <a:gd name="connsiteY8" fmla="*/ 644978 h 808263"/>
                <a:gd name="connsiteX9" fmla="*/ 2030187 w 2139044"/>
                <a:gd name="connsiteY9" fmla="*/ 710292 h 80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044" h="808263">
                  <a:moveTo>
                    <a:pt x="2030187" y="710292"/>
                  </a:moveTo>
                  <a:cubicBezTo>
                    <a:pt x="2139044" y="612321"/>
                    <a:pt x="2049236" y="386443"/>
                    <a:pt x="2079172" y="57150"/>
                  </a:cubicBezTo>
                  <a:cubicBezTo>
                    <a:pt x="1597479" y="76200"/>
                    <a:pt x="1499508" y="70757"/>
                    <a:pt x="1230087" y="73478"/>
                  </a:cubicBezTo>
                  <a:cubicBezTo>
                    <a:pt x="960666" y="76199"/>
                    <a:pt x="644980" y="78921"/>
                    <a:pt x="462644" y="73478"/>
                  </a:cubicBezTo>
                  <a:cubicBezTo>
                    <a:pt x="280308" y="68035"/>
                    <a:pt x="204108" y="0"/>
                    <a:pt x="136072" y="40821"/>
                  </a:cubicBezTo>
                  <a:cubicBezTo>
                    <a:pt x="68036" y="81643"/>
                    <a:pt x="0" y="261257"/>
                    <a:pt x="54429" y="318407"/>
                  </a:cubicBezTo>
                  <a:cubicBezTo>
                    <a:pt x="108858" y="375557"/>
                    <a:pt x="394608" y="329293"/>
                    <a:pt x="462644" y="383721"/>
                  </a:cubicBezTo>
                  <a:cubicBezTo>
                    <a:pt x="530680" y="438150"/>
                    <a:pt x="459923" y="465364"/>
                    <a:pt x="462644" y="644978"/>
                  </a:cubicBezTo>
                  <a:cubicBezTo>
                    <a:pt x="623208" y="688521"/>
                    <a:pt x="1164772" y="642257"/>
                    <a:pt x="1426029" y="644978"/>
                  </a:cubicBezTo>
                  <a:cubicBezTo>
                    <a:pt x="1687286" y="647699"/>
                    <a:pt x="1921330" y="808263"/>
                    <a:pt x="2030187" y="710292"/>
                  </a:cubicBezTo>
                  <a:close/>
                </a:path>
              </a:pathLst>
            </a:cu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019800" y="4322802"/>
              <a:ext cx="1371600" cy="553998"/>
            </a:xfrm>
            <a:prstGeom prst="rect">
              <a:avLst/>
            </a:prstGeom>
            <a:solidFill>
              <a:schemeClr val="bg1">
                <a:alpha val="57000"/>
              </a:schemeClr>
            </a:solidFill>
          </p:spPr>
          <p:txBody>
            <a:bodyPr wrap="square" rtlCol="0">
              <a:spAutoFit/>
            </a:bodyPr>
            <a:lstStyle/>
            <a:p>
              <a:pPr algn="ctr"/>
              <a:r>
                <a:rPr lang="en-US" sz="3000" b="1" dirty="0" smtClean="0"/>
                <a:t>  --- </a:t>
              </a:r>
              <a:endParaRPr lang="en-US" sz="30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2" name="TextBox 31"/>
          <p:cNvSpPr txBox="1"/>
          <p:nvPr/>
        </p:nvSpPr>
        <p:spPr>
          <a:xfrm>
            <a:off x="0" y="762000"/>
            <a:ext cx="9144000" cy="707886"/>
          </a:xfrm>
          <a:prstGeom prst="rect">
            <a:avLst/>
          </a:prstGeom>
        </p:spPr>
        <p:txBody>
          <a:bodyPr wrap="square" rtlCol="0">
            <a:spAutoFit/>
          </a:bodyPr>
          <a:lstStyle/>
          <a:p>
            <a:pPr marL="0" lvl="3" algn="ctr"/>
            <a:r>
              <a:rPr lang="en-US" sz="4000" b="1" spc="100" dirty="0" smtClean="0">
                <a:ln>
                  <a:solidFill>
                    <a:schemeClr val="tx1"/>
                  </a:solidFill>
                </a:ln>
                <a:cs typeface="Arial" pitchFamily="34" charset="0"/>
              </a:rPr>
              <a:t>Indian Removal 1830-1839</a:t>
            </a:r>
          </a:p>
        </p:txBody>
      </p:sp>
      <p:pic>
        <p:nvPicPr>
          <p:cNvPr id="21" name="Picture 4"/>
          <p:cNvPicPr>
            <a:picLocks noChangeAspect="1" noChangeArrowheads="1"/>
          </p:cNvPicPr>
          <p:nvPr/>
        </p:nvPicPr>
        <p:blipFill>
          <a:blip r:embed="rId2" cstate="print"/>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sp>
        <p:nvSpPr>
          <p:cNvPr id="17" name="Freeform 16"/>
          <p:cNvSpPr/>
          <p:nvPr/>
        </p:nvSpPr>
        <p:spPr>
          <a:xfrm>
            <a:off x="5225143" y="36576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3665220"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5257800" y="37338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530139" y="3399905"/>
            <a:ext cx="1072341" cy="958735"/>
          </a:xfrm>
          <a:custGeom>
            <a:avLst/>
            <a:gdLst>
              <a:gd name="connsiteX0" fmla="*/ 110836 w 1072341"/>
              <a:gd name="connsiteY0" fmla="*/ 224444 h 958735"/>
              <a:gd name="connsiteX1" fmla="*/ 210588 w 1072341"/>
              <a:gd name="connsiteY1" fmla="*/ 58190 h 958735"/>
              <a:gd name="connsiteX2" fmla="*/ 451657 w 1072341"/>
              <a:gd name="connsiteY2" fmla="*/ 16626 h 958735"/>
              <a:gd name="connsiteX3" fmla="*/ 950421 w 1072341"/>
              <a:gd name="connsiteY3" fmla="*/ 0 h 958735"/>
              <a:gd name="connsiteX4" fmla="*/ 1041861 w 1072341"/>
              <a:gd name="connsiteY4" fmla="*/ 16626 h 958735"/>
              <a:gd name="connsiteX5" fmla="*/ 1008610 w 1072341"/>
              <a:gd name="connsiteY5" fmla="*/ 74815 h 958735"/>
              <a:gd name="connsiteX6" fmla="*/ 1025236 w 1072341"/>
              <a:gd name="connsiteY6" fmla="*/ 216131 h 958735"/>
              <a:gd name="connsiteX7" fmla="*/ 1050174 w 1072341"/>
              <a:gd name="connsiteY7" fmla="*/ 307571 h 958735"/>
              <a:gd name="connsiteX8" fmla="*/ 1000297 w 1072341"/>
              <a:gd name="connsiteY8" fmla="*/ 423950 h 958735"/>
              <a:gd name="connsiteX9" fmla="*/ 1041861 w 1072341"/>
              <a:gd name="connsiteY9" fmla="*/ 473826 h 958735"/>
              <a:gd name="connsiteX10" fmla="*/ 1058486 w 1072341"/>
              <a:gd name="connsiteY10" fmla="*/ 581891 h 958735"/>
              <a:gd name="connsiteX11" fmla="*/ 958734 w 1072341"/>
              <a:gd name="connsiteY11" fmla="*/ 739833 h 958735"/>
              <a:gd name="connsiteX12" fmla="*/ 875606 w 1072341"/>
              <a:gd name="connsiteY12" fmla="*/ 872837 h 958735"/>
              <a:gd name="connsiteX13" fmla="*/ 110836 w 1072341"/>
              <a:gd name="connsiteY13" fmla="*/ 224444 h 9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341" h="958735">
                <a:moveTo>
                  <a:pt x="110836" y="224444"/>
                </a:moveTo>
                <a:cubicBezTo>
                  <a:pt x="0" y="88670"/>
                  <a:pt x="153785" y="92826"/>
                  <a:pt x="210588" y="58190"/>
                </a:cubicBezTo>
                <a:cubicBezTo>
                  <a:pt x="267391" y="23554"/>
                  <a:pt x="328352" y="26324"/>
                  <a:pt x="451657" y="16626"/>
                </a:cubicBezTo>
                <a:cubicBezTo>
                  <a:pt x="574963" y="6928"/>
                  <a:pt x="852054" y="0"/>
                  <a:pt x="950421" y="0"/>
                </a:cubicBezTo>
                <a:cubicBezTo>
                  <a:pt x="1048788" y="0"/>
                  <a:pt x="1032163" y="4157"/>
                  <a:pt x="1041861" y="16626"/>
                </a:cubicBezTo>
                <a:cubicBezTo>
                  <a:pt x="1051559" y="29095"/>
                  <a:pt x="1011381" y="41564"/>
                  <a:pt x="1008610" y="74815"/>
                </a:cubicBezTo>
                <a:cubicBezTo>
                  <a:pt x="1005839" y="108066"/>
                  <a:pt x="1018309" y="177338"/>
                  <a:pt x="1025236" y="216131"/>
                </a:cubicBezTo>
                <a:cubicBezTo>
                  <a:pt x="1032163" y="254924"/>
                  <a:pt x="1054330" y="272935"/>
                  <a:pt x="1050174" y="307571"/>
                </a:cubicBezTo>
                <a:cubicBezTo>
                  <a:pt x="1046018" y="342207"/>
                  <a:pt x="1001682" y="396241"/>
                  <a:pt x="1000297" y="423950"/>
                </a:cubicBezTo>
                <a:cubicBezTo>
                  <a:pt x="998912" y="451659"/>
                  <a:pt x="1032163" y="447503"/>
                  <a:pt x="1041861" y="473826"/>
                </a:cubicBezTo>
                <a:cubicBezTo>
                  <a:pt x="1051559" y="500150"/>
                  <a:pt x="1072341" y="537557"/>
                  <a:pt x="1058486" y="581891"/>
                </a:cubicBezTo>
                <a:cubicBezTo>
                  <a:pt x="1044632" y="626226"/>
                  <a:pt x="958734" y="739833"/>
                  <a:pt x="958734" y="739833"/>
                </a:cubicBezTo>
                <a:cubicBezTo>
                  <a:pt x="928254" y="788324"/>
                  <a:pt x="1016922" y="958735"/>
                  <a:pt x="875606" y="872837"/>
                </a:cubicBezTo>
                <a:cubicBezTo>
                  <a:pt x="734290" y="786939"/>
                  <a:pt x="221672" y="360218"/>
                  <a:pt x="110836" y="2244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rot="223955">
            <a:off x="6959834" y="5562281"/>
            <a:ext cx="1295400" cy="1595699"/>
          </a:xfrm>
          <a:custGeom>
            <a:avLst/>
            <a:gdLst>
              <a:gd name="connsiteX0" fmla="*/ 163286 w 993322"/>
              <a:gd name="connsiteY0" fmla="*/ 19050 h 1115787"/>
              <a:gd name="connsiteX1" fmla="*/ 457200 w 993322"/>
              <a:gd name="connsiteY1" fmla="*/ 247650 h 1115787"/>
              <a:gd name="connsiteX2" fmla="*/ 783772 w 993322"/>
              <a:gd name="connsiteY2" fmla="*/ 639536 h 1115787"/>
              <a:gd name="connsiteX3" fmla="*/ 947058 w 993322"/>
              <a:gd name="connsiteY3" fmla="*/ 884465 h 1115787"/>
              <a:gd name="connsiteX4" fmla="*/ 947058 w 993322"/>
              <a:gd name="connsiteY4" fmla="*/ 998765 h 1115787"/>
              <a:gd name="connsiteX5" fmla="*/ 669472 w 993322"/>
              <a:gd name="connsiteY5" fmla="*/ 1113065 h 1115787"/>
              <a:gd name="connsiteX6" fmla="*/ 342900 w 993322"/>
              <a:gd name="connsiteY6" fmla="*/ 982436 h 1115787"/>
              <a:gd name="connsiteX7" fmla="*/ 48986 w 993322"/>
              <a:gd name="connsiteY7" fmla="*/ 541565 h 1115787"/>
              <a:gd name="connsiteX8" fmla="*/ 48986 w 993322"/>
              <a:gd name="connsiteY8" fmla="*/ 133350 h 1115787"/>
              <a:gd name="connsiteX9" fmla="*/ 163286 w 993322"/>
              <a:gd name="connsiteY9" fmla="*/ 19050 h 11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3322" h="1115787">
                <a:moveTo>
                  <a:pt x="163286" y="19050"/>
                </a:moveTo>
                <a:cubicBezTo>
                  <a:pt x="231322" y="38100"/>
                  <a:pt x="353786" y="144236"/>
                  <a:pt x="457200" y="247650"/>
                </a:cubicBezTo>
                <a:cubicBezTo>
                  <a:pt x="560614" y="351064"/>
                  <a:pt x="702129" y="533400"/>
                  <a:pt x="783772" y="639536"/>
                </a:cubicBezTo>
                <a:cubicBezTo>
                  <a:pt x="865415" y="745672"/>
                  <a:pt x="919844" y="824593"/>
                  <a:pt x="947058" y="884465"/>
                </a:cubicBezTo>
                <a:cubicBezTo>
                  <a:pt x="974272" y="944337"/>
                  <a:pt x="993322" y="960665"/>
                  <a:pt x="947058" y="998765"/>
                </a:cubicBezTo>
                <a:cubicBezTo>
                  <a:pt x="900794" y="1036865"/>
                  <a:pt x="770165" y="1115787"/>
                  <a:pt x="669472" y="1113065"/>
                </a:cubicBezTo>
                <a:cubicBezTo>
                  <a:pt x="568779" y="1110344"/>
                  <a:pt x="446314" y="1077686"/>
                  <a:pt x="342900" y="982436"/>
                </a:cubicBezTo>
                <a:cubicBezTo>
                  <a:pt x="239486" y="887186"/>
                  <a:pt x="97972" y="683079"/>
                  <a:pt x="48986" y="541565"/>
                </a:cubicBezTo>
                <a:cubicBezTo>
                  <a:pt x="0" y="400051"/>
                  <a:pt x="35379" y="225879"/>
                  <a:pt x="48986" y="133350"/>
                </a:cubicBezTo>
                <a:cubicBezTo>
                  <a:pt x="62593" y="40821"/>
                  <a:pt x="95250" y="0"/>
                  <a:pt x="163286"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5181600" y="2784022"/>
            <a:ext cx="1352550" cy="1102178"/>
          </a:xfrm>
          <a:custGeom>
            <a:avLst/>
            <a:gdLst>
              <a:gd name="connsiteX0" fmla="*/ 19050 w 1317172"/>
              <a:gd name="connsiteY0" fmla="*/ 650421 h 1001485"/>
              <a:gd name="connsiteX1" fmla="*/ 149679 w 1317172"/>
              <a:gd name="connsiteY1" fmla="*/ 650421 h 1001485"/>
              <a:gd name="connsiteX2" fmla="*/ 280307 w 1317172"/>
              <a:gd name="connsiteY2" fmla="*/ 454478 h 1001485"/>
              <a:gd name="connsiteX3" fmla="*/ 476250 w 1317172"/>
              <a:gd name="connsiteY3" fmla="*/ 356507 h 1001485"/>
              <a:gd name="connsiteX4" fmla="*/ 639536 w 1317172"/>
              <a:gd name="connsiteY4" fmla="*/ 209549 h 1001485"/>
              <a:gd name="connsiteX5" fmla="*/ 721179 w 1317172"/>
              <a:gd name="connsiteY5" fmla="*/ 62592 h 1001485"/>
              <a:gd name="connsiteX6" fmla="*/ 917121 w 1317172"/>
              <a:gd name="connsiteY6" fmla="*/ 62592 h 1001485"/>
              <a:gd name="connsiteX7" fmla="*/ 1015093 w 1317172"/>
              <a:gd name="connsiteY7" fmla="*/ 13607 h 1001485"/>
              <a:gd name="connsiteX8" fmla="*/ 1243693 w 1317172"/>
              <a:gd name="connsiteY8" fmla="*/ 144235 h 1001485"/>
              <a:gd name="connsiteX9" fmla="*/ 1243693 w 1317172"/>
              <a:gd name="connsiteY9" fmla="*/ 454478 h 1001485"/>
              <a:gd name="connsiteX10" fmla="*/ 1243693 w 1317172"/>
              <a:gd name="connsiteY10" fmla="*/ 650421 h 1001485"/>
              <a:gd name="connsiteX11" fmla="*/ 802821 w 1317172"/>
              <a:gd name="connsiteY11" fmla="*/ 960664 h 1001485"/>
              <a:gd name="connsiteX12" fmla="*/ 639536 w 1317172"/>
              <a:gd name="connsiteY12" fmla="*/ 895349 h 1001485"/>
              <a:gd name="connsiteX13" fmla="*/ 312964 w 1317172"/>
              <a:gd name="connsiteY13" fmla="*/ 960664 h 1001485"/>
              <a:gd name="connsiteX14" fmla="*/ 280307 w 1317172"/>
              <a:gd name="connsiteY14" fmla="*/ 911678 h 1001485"/>
              <a:gd name="connsiteX15" fmla="*/ 51707 w 1317172"/>
              <a:gd name="connsiteY15" fmla="*/ 928007 h 1001485"/>
              <a:gd name="connsiteX16" fmla="*/ 35379 w 1317172"/>
              <a:gd name="connsiteY16" fmla="*/ 732064 h 1001485"/>
              <a:gd name="connsiteX17" fmla="*/ 19050 w 1317172"/>
              <a:gd name="connsiteY17" fmla="*/ 650421 h 100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7172" h="1001485">
                <a:moveTo>
                  <a:pt x="19050" y="650421"/>
                </a:moveTo>
                <a:cubicBezTo>
                  <a:pt x="38100" y="636814"/>
                  <a:pt x="106136" y="683078"/>
                  <a:pt x="149679" y="650421"/>
                </a:cubicBezTo>
                <a:cubicBezTo>
                  <a:pt x="193222" y="617764"/>
                  <a:pt x="225879" y="503464"/>
                  <a:pt x="280307" y="454478"/>
                </a:cubicBezTo>
                <a:cubicBezTo>
                  <a:pt x="334735" y="405492"/>
                  <a:pt x="416379" y="397329"/>
                  <a:pt x="476250" y="356507"/>
                </a:cubicBezTo>
                <a:cubicBezTo>
                  <a:pt x="536122" y="315686"/>
                  <a:pt x="598715" y="258535"/>
                  <a:pt x="639536" y="209549"/>
                </a:cubicBezTo>
                <a:cubicBezTo>
                  <a:pt x="680357" y="160563"/>
                  <a:pt x="674915" y="87085"/>
                  <a:pt x="721179" y="62592"/>
                </a:cubicBezTo>
                <a:cubicBezTo>
                  <a:pt x="767443" y="38099"/>
                  <a:pt x="868135" y="70756"/>
                  <a:pt x="917121" y="62592"/>
                </a:cubicBezTo>
                <a:cubicBezTo>
                  <a:pt x="966107" y="54428"/>
                  <a:pt x="960664" y="0"/>
                  <a:pt x="1015093" y="13607"/>
                </a:cubicBezTo>
                <a:cubicBezTo>
                  <a:pt x="1069522" y="27214"/>
                  <a:pt x="1205593" y="70757"/>
                  <a:pt x="1243693" y="144235"/>
                </a:cubicBezTo>
                <a:cubicBezTo>
                  <a:pt x="1281793" y="217713"/>
                  <a:pt x="1243693" y="454478"/>
                  <a:pt x="1243693" y="454478"/>
                </a:cubicBezTo>
                <a:cubicBezTo>
                  <a:pt x="1243693" y="538842"/>
                  <a:pt x="1317172" y="566057"/>
                  <a:pt x="1243693" y="650421"/>
                </a:cubicBezTo>
                <a:cubicBezTo>
                  <a:pt x="1170214" y="734785"/>
                  <a:pt x="903514" y="919843"/>
                  <a:pt x="802821" y="960664"/>
                </a:cubicBezTo>
                <a:cubicBezTo>
                  <a:pt x="702128" y="1001485"/>
                  <a:pt x="721179" y="895349"/>
                  <a:pt x="639536" y="895349"/>
                </a:cubicBezTo>
                <a:cubicBezTo>
                  <a:pt x="557893" y="895349"/>
                  <a:pt x="372835" y="957943"/>
                  <a:pt x="312964" y="960664"/>
                </a:cubicBezTo>
                <a:cubicBezTo>
                  <a:pt x="253093" y="963385"/>
                  <a:pt x="323850" y="917121"/>
                  <a:pt x="280307" y="911678"/>
                </a:cubicBezTo>
                <a:cubicBezTo>
                  <a:pt x="236764" y="906235"/>
                  <a:pt x="92528" y="957943"/>
                  <a:pt x="51707" y="928007"/>
                </a:cubicBezTo>
                <a:cubicBezTo>
                  <a:pt x="10886" y="898071"/>
                  <a:pt x="32658" y="778328"/>
                  <a:pt x="35379" y="732064"/>
                </a:cubicBezTo>
                <a:cubicBezTo>
                  <a:pt x="38100" y="685800"/>
                  <a:pt x="0" y="664028"/>
                  <a:pt x="19050" y="6504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3320143" y="1583871"/>
            <a:ext cx="1153886" cy="4599215"/>
          </a:xfrm>
          <a:custGeom>
            <a:avLst/>
            <a:gdLst>
              <a:gd name="connsiteX0" fmla="*/ 125186 w 1153886"/>
              <a:gd name="connsiteY0" fmla="*/ 0 h 4599215"/>
              <a:gd name="connsiteX1" fmla="*/ 272143 w 1153886"/>
              <a:gd name="connsiteY1" fmla="*/ 65315 h 4599215"/>
              <a:gd name="connsiteX2" fmla="*/ 272143 w 1153886"/>
              <a:gd name="connsiteY2" fmla="*/ 244929 h 4599215"/>
              <a:gd name="connsiteX3" fmla="*/ 321128 w 1153886"/>
              <a:gd name="connsiteY3" fmla="*/ 473529 h 4599215"/>
              <a:gd name="connsiteX4" fmla="*/ 647700 w 1153886"/>
              <a:gd name="connsiteY4" fmla="*/ 653143 h 4599215"/>
              <a:gd name="connsiteX5" fmla="*/ 696686 w 1153886"/>
              <a:gd name="connsiteY5" fmla="*/ 865415 h 4599215"/>
              <a:gd name="connsiteX6" fmla="*/ 810986 w 1153886"/>
              <a:gd name="connsiteY6" fmla="*/ 979715 h 4599215"/>
              <a:gd name="connsiteX7" fmla="*/ 680357 w 1153886"/>
              <a:gd name="connsiteY7" fmla="*/ 1224643 h 4599215"/>
              <a:gd name="connsiteX8" fmla="*/ 517071 w 1153886"/>
              <a:gd name="connsiteY8" fmla="*/ 1681843 h 4599215"/>
              <a:gd name="connsiteX9" fmla="*/ 386443 w 1153886"/>
              <a:gd name="connsiteY9" fmla="*/ 1894115 h 4599215"/>
              <a:gd name="connsiteX10" fmla="*/ 304800 w 1153886"/>
              <a:gd name="connsiteY10" fmla="*/ 2204358 h 4599215"/>
              <a:gd name="connsiteX11" fmla="*/ 174171 w 1153886"/>
              <a:gd name="connsiteY11" fmla="*/ 2318658 h 4599215"/>
              <a:gd name="connsiteX12" fmla="*/ 59871 w 1153886"/>
              <a:gd name="connsiteY12" fmla="*/ 2612572 h 4599215"/>
              <a:gd name="connsiteX13" fmla="*/ 27214 w 1153886"/>
              <a:gd name="connsiteY13" fmla="*/ 2792186 h 4599215"/>
              <a:gd name="connsiteX14" fmla="*/ 141514 w 1153886"/>
              <a:gd name="connsiteY14" fmla="*/ 3004458 h 4599215"/>
              <a:gd name="connsiteX15" fmla="*/ 223157 w 1153886"/>
              <a:gd name="connsiteY15" fmla="*/ 3167743 h 4599215"/>
              <a:gd name="connsiteX16" fmla="*/ 27214 w 1153886"/>
              <a:gd name="connsiteY16" fmla="*/ 3494315 h 4599215"/>
              <a:gd name="connsiteX17" fmla="*/ 59871 w 1153886"/>
              <a:gd name="connsiteY17" fmla="*/ 3657600 h 4599215"/>
              <a:gd name="connsiteX18" fmla="*/ 141514 w 1153886"/>
              <a:gd name="connsiteY18" fmla="*/ 3951515 h 4599215"/>
              <a:gd name="connsiteX19" fmla="*/ 288471 w 1153886"/>
              <a:gd name="connsiteY19" fmla="*/ 4196443 h 4599215"/>
              <a:gd name="connsiteX20" fmla="*/ 664028 w 1153886"/>
              <a:gd name="connsiteY20" fmla="*/ 4408715 h 4599215"/>
              <a:gd name="connsiteX21" fmla="*/ 908957 w 1153886"/>
              <a:gd name="connsiteY21" fmla="*/ 4588329 h 4599215"/>
              <a:gd name="connsiteX22" fmla="*/ 1153886 w 1153886"/>
              <a:gd name="connsiteY22" fmla="*/ 4474029 h 459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3886" h="4599215">
                <a:moveTo>
                  <a:pt x="125186" y="0"/>
                </a:moveTo>
                <a:cubicBezTo>
                  <a:pt x="186418" y="12247"/>
                  <a:pt x="247650" y="24494"/>
                  <a:pt x="272143" y="65315"/>
                </a:cubicBezTo>
                <a:cubicBezTo>
                  <a:pt x="296636" y="106136"/>
                  <a:pt x="263979" y="176893"/>
                  <a:pt x="272143" y="244929"/>
                </a:cubicBezTo>
                <a:cubicBezTo>
                  <a:pt x="280307" y="312965"/>
                  <a:pt x="258535" y="405493"/>
                  <a:pt x="321128" y="473529"/>
                </a:cubicBezTo>
                <a:cubicBezTo>
                  <a:pt x="383721" y="541565"/>
                  <a:pt x="585107" y="587829"/>
                  <a:pt x="647700" y="653143"/>
                </a:cubicBezTo>
                <a:cubicBezTo>
                  <a:pt x="710293" y="718457"/>
                  <a:pt x="669472" y="810986"/>
                  <a:pt x="696686" y="865415"/>
                </a:cubicBezTo>
                <a:cubicBezTo>
                  <a:pt x="723900" y="919844"/>
                  <a:pt x="813707" y="919844"/>
                  <a:pt x="810986" y="979715"/>
                </a:cubicBezTo>
                <a:cubicBezTo>
                  <a:pt x="808265" y="1039586"/>
                  <a:pt x="729343" y="1107622"/>
                  <a:pt x="680357" y="1224643"/>
                </a:cubicBezTo>
                <a:cubicBezTo>
                  <a:pt x="631371" y="1341664"/>
                  <a:pt x="566057" y="1570264"/>
                  <a:pt x="517071" y="1681843"/>
                </a:cubicBezTo>
                <a:cubicBezTo>
                  <a:pt x="468085" y="1793422"/>
                  <a:pt x="421821" y="1807029"/>
                  <a:pt x="386443" y="1894115"/>
                </a:cubicBezTo>
                <a:cubicBezTo>
                  <a:pt x="351065" y="1981201"/>
                  <a:pt x="340179" y="2133601"/>
                  <a:pt x="304800" y="2204358"/>
                </a:cubicBezTo>
                <a:cubicBezTo>
                  <a:pt x="269421" y="2275115"/>
                  <a:pt x="214993" y="2250622"/>
                  <a:pt x="174171" y="2318658"/>
                </a:cubicBezTo>
                <a:cubicBezTo>
                  <a:pt x="133350" y="2386694"/>
                  <a:pt x="84364" y="2533651"/>
                  <a:pt x="59871" y="2612572"/>
                </a:cubicBezTo>
                <a:cubicBezTo>
                  <a:pt x="35378" y="2691493"/>
                  <a:pt x="13607" y="2726872"/>
                  <a:pt x="27214" y="2792186"/>
                </a:cubicBezTo>
                <a:cubicBezTo>
                  <a:pt x="40821" y="2857500"/>
                  <a:pt x="108857" y="2941865"/>
                  <a:pt x="141514" y="3004458"/>
                </a:cubicBezTo>
                <a:cubicBezTo>
                  <a:pt x="174171" y="3067051"/>
                  <a:pt x="242207" y="3086100"/>
                  <a:pt x="223157" y="3167743"/>
                </a:cubicBezTo>
                <a:cubicBezTo>
                  <a:pt x="204107" y="3249386"/>
                  <a:pt x="54428" y="3412672"/>
                  <a:pt x="27214" y="3494315"/>
                </a:cubicBezTo>
                <a:cubicBezTo>
                  <a:pt x="0" y="3575958"/>
                  <a:pt x="40821" y="3581400"/>
                  <a:pt x="59871" y="3657600"/>
                </a:cubicBezTo>
                <a:cubicBezTo>
                  <a:pt x="78921" y="3733800"/>
                  <a:pt x="103414" y="3861708"/>
                  <a:pt x="141514" y="3951515"/>
                </a:cubicBezTo>
                <a:cubicBezTo>
                  <a:pt x="179614" y="4041322"/>
                  <a:pt x="201385" y="4120243"/>
                  <a:pt x="288471" y="4196443"/>
                </a:cubicBezTo>
                <a:cubicBezTo>
                  <a:pt x="375557" y="4272643"/>
                  <a:pt x="560614" y="4343401"/>
                  <a:pt x="664028" y="4408715"/>
                </a:cubicBezTo>
                <a:cubicBezTo>
                  <a:pt x="767442" y="4474029"/>
                  <a:pt x="827314" y="4577443"/>
                  <a:pt x="908957" y="4588329"/>
                </a:cubicBezTo>
                <a:cubicBezTo>
                  <a:pt x="990600" y="4599215"/>
                  <a:pt x="1118508" y="4517572"/>
                  <a:pt x="1153886" y="4474029"/>
                </a:cubicBezTo>
              </a:path>
            </a:pathLst>
          </a:custGeom>
          <a:ln w="50800">
            <a:solidFill>
              <a:schemeClr val="accent1">
                <a:lumMod val="60000"/>
                <a:lumOff val="40000"/>
              </a:schemeClr>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1000" y="3861137"/>
            <a:ext cx="1845698" cy="1015663"/>
          </a:xfrm>
          <a:prstGeom prst="rect">
            <a:avLst/>
          </a:prstGeom>
          <a:solidFill>
            <a:srgbClr val="FFFF00">
              <a:alpha val="45000"/>
            </a:srgbClr>
          </a:solidFill>
          <a:ln w="38100">
            <a:noFill/>
            <a:prstDash val="sysDot"/>
          </a:ln>
        </p:spPr>
        <p:txBody>
          <a:bodyPr wrap="none">
            <a:spAutoFit/>
          </a:bodyPr>
          <a:lstStyle/>
          <a:p>
            <a:r>
              <a:rPr lang="en-US" sz="3000" b="1" dirty="0" smtClean="0"/>
              <a:t>Choctaw</a:t>
            </a:r>
          </a:p>
          <a:p>
            <a:r>
              <a:rPr lang="en-US" sz="3000" b="1" dirty="0" smtClean="0"/>
              <a:t>Chickasaw</a:t>
            </a:r>
            <a:endParaRPr lang="en-US" sz="3000" b="1" dirty="0"/>
          </a:p>
        </p:txBody>
      </p:sp>
      <p:sp>
        <p:nvSpPr>
          <p:cNvPr id="43" name="TextBox 42"/>
          <p:cNvSpPr txBox="1"/>
          <p:nvPr/>
        </p:nvSpPr>
        <p:spPr>
          <a:xfrm>
            <a:off x="3957476" y="2895600"/>
            <a:ext cx="5186524" cy="553998"/>
          </a:xfrm>
          <a:prstGeom prst="rect">
            <a:avLst/>
          </a:prstGeom>
          <a:solidFill>
            <a:schemeClr val="bg1">
              <a:alpha val="80000"/>
            </a:schemeClr>
          </a:solidFill>
        </p:spPr>
        <p:txBody>
          <a:bodyPr wrap="square" rtlCol="0">
            <a:spAutoFit/>
          </a:bodyPr>
          <a:lstStyle/>
          <a:p>
            <a:r>
              <a:rPr lang="en-US" sz="3000" b="1" dirty="0" smtClean="0"/>
              <a:t>. . . . . . . . . . . . . . . . . . . . . . 3500</a:t>
            </a:r>
          </a:p>
        </p:txBody>
      </p:sp>
      <p:sp>
        <p:nvSpPr>
          <p:cNvPr id="44" name="TextBox 43"/>
          <p:cNvSpPr txBox="1"/>
          <p:nvPr/>
        </p:nvSpPr>
        <p:spPr>
          <a:xfrm>
            <a:off x="3810000" y="2341602"/>
            <a:ext cx="5333999" cy="553998"/>
          </a:xfrm>
          <a:prstGeom prst="rect">
            <a:avLst/>
          </a:prstGeom>
          <a:solidFill>
            <a:schemeClr val="bg1">
              <a:alpha val="80000"/>
            </a:schemeClr>
          </a:solidFill>
        </p:spPr>
        <p:txBody>
          <a:bodyPr wrap="square" rtlCol="0">
            <a:spAutoFit/>
          </a:bodyPr>
          <a:lstStyle/>
          <a:p>
            <a:r>
              <a:rPr lang="en-US" sz="3000" b="1" dirty="0" smtClean="0"/>
              <a:t> . . . . . . . . . . . .. . . . . . . . . . . 1000</a:t>
            </a:r>
          </a:p>
        </p:txBody>
      </p:sp>
      <p:sp>
        <p:nvSpPr>
          <p:cNvPr id="45" name="TextBox 44"/>
          <p:cNvSpPr txBox="1"/>
          <p:nvPr/>
        </p:nvSpPr>
        <p:spPr>
          <a:xfrm>
            <a:off x="3962701" y="3332202"/>
            <a:ext cx="5181299" cy="553998"/>
          </a:xfrm>
          <a:prstGeom prst="rect">
            <a:avLst/>
          </a:prstGeom>
          <a:solidFill>
            <a:schemeClr val="bg1">
              <a:alpha val="80000"/>
            </a:schemeClr>
          </a:solidFill>
        </p:spPr>
        <p:txBody>
          <a:bodyPr wrap="square" rtlCol="0">
            <a:spAutoFit/>
          </a:bodyPr>
          <a:lstStyle/>
          <a:p>
            <a:r>
              <a:rPr lang="en-US" sz="3000" b="1" dirty="0" smtClean="0"/>
              <a:t> . . . . . . . . . . . . . . . . . . . . . .  750</a:t>
            </a:r>
          </a:p>
        </p:txBody>
      </p:sp>
      <p:sp>
        <p:nvSpPr>
          <p:cNvPr id="46" name="TextBox 45"/>
          <p:cNvSpPr txBox="1"/>
          <p:nvPr/>
        </p:nvSpPr>
        <p:spPr>
          <a:xfrm>
            <a:off x="3963140" y="3865602"/>
            <a:ext cx="5180860" cy="553998"/>
          </a:xfrm>
          <a:prstGeom prst="rect">
            <a:avLst/>
          </a:prstGeom>
          <a:solidFill>
            <a:schemeClr val="bg1">
              <a:alpha val="80000"/>
            </a:schemeClr>
          </a:solidFill>
        </p:spPr>
        <p:txBody>
          <a:bodyPr wrap="square" rtlCol="0">
            <a:spAutoFit/>
          </a:bodyPr>
          <a:lstStyle/>
          <a:p>
            <a:r>
              <a:rPr lang="en-US" sz="3000" b="1" dirty="0" smtClean="0"/>
              <a:t> . . . . . . . . . . . . . . . . . . . . . 7,000</a:t>
            </a:r>
          </a:p>
        </p:txBody>
      </p:sp>
      <p:sp>
        <p:nvSpPr>
          <p:cNvPr id="47" name="TextBox 46"/>
          <p:cNvSpPr txBox="1"/>
          <p:nvPr/>
        </p:nvSpPr>
        <p:spPr>
          <a:xfrm>
            <a:off x="3962400" y="4322802"/>
            <a:ext cx="5181600" cy="553998"/>
          </a:xfrm>
          <a:prstGeom prst="rect">
            <a:avLst/>
          </a:prstGeom>
          <a:solidFill>
            <a:schemeClr val="bg1">
              <a:alpha val="80000"/>
            </a:schemeClr>
          </a:solidFill>
        </p:spPr>
        <p:txBody>
          <a:bodyPr wrap="square" rtlCol="0">
            <a:spAutoFit/>
          </a:bodyPr>
          <a:lstStyle/>
          <a:p>
            <a:r>
              <a:rPr lang="en-US" sz="3000" b="1" dirty="0" smtClean="0"/>
              <a:t> . . . . . . . . . . . . . . . . . . . . . . 100s</a:t>
            </a:r>
          </a:p>
        </p:txBody>
      </p:sp>
      <p:sp>
        <p:nvSpPr>
          <p:cNvPr id="25" name="Freeform 24"/>
          <p:cNvSpPr/>
          <p:nvPr/>
        </p:nvSpPr>
        <p:spPr>
          <a:xfrm>
            <a:off x="-5444" y="2514600"/>
            <a:ext cx="2139044" cy="808263"/>
          </a:xfrm>
          <a:custGeom>
            <a:avLst/>
            <a:gdLst>
              <a:gd name="connsiteX0" fmla="*/ 2030187 w 2212522"/>
              <a:gd name="connsiteY0" fmla="*/ 759278 h 857249"/>
              <a:gd name="connsiteX1" fmla="*/ 2079172 w 2212522"/>
              <a:gd name="connsiteY1" fmla="*/ 106136 h 857249"/>
              <a:gd name="connsiteX2" fmla="*/ 1230087 w 2212522"/>
              <a:gd name="connsiteY2" fmla="*/ 122464 h 857249"/>
              <a:gd name="connsiteX3" fmla="*/ 462644 w 2212522"/>
              <a:gd name="connsiteY3" fmla="*/ 122464 h 857249"/>
              <a:gd name="connsiteX4" fmla="*/ 136072 w 2212522"/>
              <a:gd name="connsiteY4" fmla="*/ 89807 h 857249"/>
              <a:gd name="connsiteX5" fmla="*/ 54429 w 2212522"/>
              <a:gd name="connsiteY5" fmla="*/ 367393 h 857249"/>
              <a:gd name="connsiteX6" fmla="*/ 462644 w 2212522"/>
              <a:gd name="connsiteY6" fmla="*/ 432707 h 857249"/>
              <a:gd name="connsiteX7" fmla="*/ 462644 w 2212522"/>
              <a:gd name="connsiteY7" fmla="*/ 693964 h 857249"/>
              <a:gd name="connsiteX8" fmla="*/ 1426029 w 2212522"/>
              <a:gd name="connsiteY8" fmla="*/ 693964 h 857249"/>
              <a:gd name="connsiteX9" fmla="*/ 2030187 w 2212522"/>
              <a:gd name="connsiteY9" fmla="*/ 759278 h 857249"/>
              <a:gd name="connsiteX0" fmla="*/ 2030187 w 2139044"/>
              <a:gd name="connsiteY0" fmla="*/ 759278 h 857249"/>
              <a:gd name="connsiteX1" fmla="*/ 2079172 w 2139044"/>
              <a:gd name="connsiteY1" fmla="*/ 106136 h 857249"/>
              <a:gd name="connsiteX2" fmla="*/ 1230087 w 2139044"/>
              <a:gd name="connsiteY2" fmla="*/ 122464 h 857249"/>
              <a:gd name="connsiteX3" fmla="*/ 462644 w 2139044"/>
              <a:gd name="connsiteY3" fmla="*/ 122464 h 857249"/>
              <a:gd name="connsiteX4" fmla="*/ 136072 w 2139044"/>
              <a:gd name="connsiteY4" fmla="*/ 89807 h 857249"/>
              <a:gd name="connsiteX5" fmla="*/ 54429 w 2139044"/>
              <a:gd name="connsiteY5" fmla="*/ 367393 h 857249"/>
              <a:gd name="connsiteX6" fmla="*/ 462644 w 2139044"/>
              <a:gd name="connsiteY6" fmla="*/ 432707 h 857249"/>
              <a:gd name="connsiteX7" fmla="*/ 462644 w 2139044"/>
              <a:gd name="connsiteY7" fmla="*/ 693964 h 857249"/>
              <a:gd name="connsiteX8" fmla="*/ 1426029 w 2139044"/>
              <a:gd name="connsiteY8" fmla="*/ 693964 h 857249"/>
              <a:gd name="connsiteX9" fmla="*/ 2030187 w 2139044"/>
              <a:gd name="connsiteY9" fmla="*/ 759278 h 857249"/>
              <a:gd name="connsiteX0" fmla="*/ 2030187 w 2139044"/>
              <a:gd name="connsiteY0" fmla="*/ 710292 h 808263"/>
              <a:gd name="connsiteX1" fmla="*/ 2079172 w 2139044"/>
              <a:gd name="connsiteY1" fmla="*/ 57150 h 808263"/>
              <a:gd name="connsiteX2" fmla="*/ 1230087 w 2139044"/>
              <a:gd name="connsiteY2" fmla="*/ 73478 h 808263"/>
              <a:gd name="connsiteX3" fmla="*/ 462644 w 2139044"/>
              <a:gd name="connsiteY3" fmla="*/ 73478 h 808263"/>
              <a:gd name="connsiteX4" fmla="*/ 136072 w 2139044"/>
              <a:gd name="connsiteY4" fmla="*/ 40821 h 808263"/>
              <a:gd name="connsiteX5" fmla="*/ 54429 w 2139044"/>
              <a:gd name="connsiteY5" fmla="*/ 318407 h 808263"/>
              <a:gd name="connsiteX6" fmla="*/ 462644 w 2139044"/>
              <a:gd name="connsiteY6" fmla="*/ 383721 h 808263"/>
              <a:gd name="connsiteX7" fmla="*/ 462644 w 2139044"/>
              <a:gd name="connsiteY7" fmla="*/ 644978 h 808263"/>
              <a:gd name="connsiteX8" fmla="*/ 1426029 w 2139044"/>
              <a:gd name="connsiteY8" fmla="*/ 644978 h 808263"/>
              <a:gd name="connsiteX9" fmla="*/ 2030187 w 2139044"/>
              <a:gd name="connsiteY9" fmla="*/ 710292 h 808263"/>
              <a:gd name="connsiteX0" fmla="*/ 2030187 w 2139044"/>
              <a:gd name="connsiteY0" fmla="*/ 710292 h 808263"/>
              <a:gd name="connsiteX1" fmla="*/ 2079172 w 2139044"/>
              <a:gd name="connsiteY1" fmla="*/ 57150 h 808263"/>
              <a:gd name="connsiteX2" fmla="*/ 1230087 w 2139044"/>
              <a:gd name="connsiteY2" fmla="*/ 73478 h 808263"/>
              <a:gd name="connsiteX3" fmla="*/ 462644 w 2139044"/>
              <a:gd name="connsiteY3" fmla="*/ 73478 h 808263"/>
              <a:gd name="connsiteX4" fmla="*/ 136072 w 2139044"/>
              <a:gd name="connsiteY4" fmla="*/ 40821 h 808263"/>
              <a:gd name="connsiteX5" fmla="*/ 54429 w 2139044"/>
              <a:gd name="connsiteY5" fmla="*/ 318407 h 808263"/>
              <a:gd name="connsiteX6" fmla="*/ 462644 w 2139044"/>
              <a:gd name="connsiteY6" fmla="*/ 383721 h 808263"/>
              <a:gd name="connsiteX7" fmla="*/ 462644 w 2139044"/>
              <a:gd name="connsiteY7" fmla="*/ 644978 h 808263"/>
              <a:gd name="connsiteX8" fmla="*/ 1426029 w 2139044"/>
              <a:gd name="connsiteY8" fmla="*/ 644978 h 808263"/>
              <a:gd name="connsiteX9" fmla="*/ 2030187 w 2139044"/>
              <a:gd name="connsiteY9" fmla="*/ 710292 h 80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044" h="808263">
                <a:moveTo>
                  <a:pt x="2030187" y="710292"/>
                </a:moveTo>
                <a:cubicBezTo>
                  <a:pt x="2139044" y="612321"/>
                  <a:pt x="2049236" y="386443"/>
                  <a:pt x="2079172" y="57150"/>
                </a:cubicBezTo>
                <a:cubicBezTo>
                  <a:pt x="1597479" y="76200"/>
                  <a:pt x="1499508" y="70757"/>
                  <a:pt x="1230087" y="73478"/>
                </a:cubicBezTo>
                <a:cubicBezTo>
                  <a:pt x="960666" y="76199"/>
                  <a:pt x="644980" y="78921"/>
                  <a:pt x="462644" y="73478"/>
                </a:cubicBezTo>
                <a:cubicBezTo>
                  <a:pt x="280308" y="68035"/>
                  <a:pt x="204108" y="0"/>
                  <a:pt x="136072" y="40821"/>
                </a:cubicBezTo>
                <a:cubicBezTo>
                  <a:pt x="68036" y="81643"/>
                  <a:pt x="0" y="261257"/>
                  <a:pt x="54429" y="318407"/>
                </a:cubicBezTo>
                <a:cubicBezTo>
                  <a:pt x="108858" y="375557"/>
                  <a:pt x="394608" y="329293"/>
                  <a:pt x="462644" y="383721"/>
                </a:cubicBezTo>
                <a:cubicBezTo>
                  <a:pt x="530680" y="438150"/>
                  <a:pt x="459923" y="465364"/>
                  <a:pt x="462644" y="644978"/>
                </a:cubicBezTo>
                <a:cubicBezTo>
                  <a:pt x="623208" y="688521"/>
                  <a:pt x="1164772" y="642257"/>
                  <a:pt x="1426029" y="644978"/>
                </a:cubicBezTo>
                <a:cubicBezTo>
                  <a:pt x="1687286" y="647699"/>
                  <a:pt x="1921330" y="808263"/>
                  <a:pt x="2030187" y="710292"/>
                </a:cubicBezTo>
                <a:close/>
              </a:path>
            </a:pathLst>
          </a:cu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2270053" y="1654314"/>
            <a:ext cx="1616147" cy="707886"/>
          </a:xfrm>
          <a:prstGeom prst="rect">
            <a:avLst/>
          </a:prstGeom>
          <a:solidFill>
            <a:schemeClr val="bg1"/>
          </a:solidFill>
        </p:spPr>
        <p:txBody>
          <a:bodyPr wrap="none" rtlCol="0">
            <a:spAutoFit/>
          </a:bodyPr>
          <a:lstStyle/>
          <a:p>
            <a:pPr algn="ctr"/>
            <a:r>
              <a:rPr lang="en-US" sz="4000" b="1" dirty="0" smtClean="0"/>
              <a:t>52,000</a:t>
            </a:r>
          </a:p>
        </p:txBody>
      </p:sp>
      <p:sp>
        <p:nvSpPr>
          <p:cNvPr id="30" name="TextBox 29"/>
          <p:cNvSpPr txBox="1"/>
          <p:nvPr/>
        </p:nvSpPr>
        <p:spPr>
          <a:xfrm>
            <a:off x="7527853" y="1654314"/>
            <a:ext cx="1616147" cy="707886"/>
          </a:xfrm>
          <a:prstGeom prst="rect">
            <a:avLst/>
          </a:prstGeom>
          <a:solidFill>
            <a:schemeClr val="bg1"/>
          </a:solidFill>
        </p:spPr>
        <p:txBody>
          <a:bodyPr wrap="none" rtlCol="0">
            <a:spAutoFit/>
          </a:bodyPr>
          <a:lstStyle/>
          <a:p>
            <a:pPr algn="ctr"/>
            <a:r>
              <a:rPr lang="en-US" sz="4000" b="1" dirty="0" smtClean="0"/>
              <a:t>12,350</a:t>
            </a:r>
          </a:p>
        </p:txBody>
      </p:sp>
      <p:sp>
        <p:nvSpPr>
          <p:cNvPr id="40" name="Rectangle 39"/>
          <p:cNvSpPr/>
          <p:nvPr/>
        </p:nvSpPr>
        <p:spPr>
          <a:xfrm>
            <a:off x="381000" y="2870537"/>
            <a:ext cx="1822936" cy="1015663"/>
          </a:xfrm>
          <a:prstGeom prst="rect">
            <a:avLst/>
          </a:prstGeom>
          <a:solidFill>
            <a:srgbClr val="FF3399">
              <a:alpha val="66000"/>
            </a:srgbClr>
          </a:solidFill>
          <a:ln w="38100">
            <a:noFill/>
            <a:prstDash val="sysDot"/>
          </a:ln>
        </p:spPr>
        <p:txBody>
          <a:bodyPr wrap="none">
            <a:spAutoFit/>
          </a:bodyPr>
          <a:lstStyle/>
          <a:p>
            <a:r>
              <a:rPr lang="en-US" sz="3000" b="1" dirty="0" smtClean="0"/>
              <a:t>Creek</a:t>
            </a:r>
          </a:p>
          <a:p>
            <a:r>
              <a:rPr lang="en-US" sz="3000" b="1" dirty="0" smtClean="0"/>
              <a:t>Seminoles</a:t>
            </a:r>
            <a:endParaRPr lang="en-US" sz="3000" b="1" dirty="0"/>
          </a:p>
        </p:txBody>
      </p:sp>
      <p:sp>
        <p:nvSpPr>
          <p:cNvPr id="50" name="TextBox 49"/>
          <p:cNvSpPr txBox="1"/>
          <p:nvPr/>
        </p:nvSpPr>
        <p:spPr>
          <a:xfrm>
            <a:off x="6019800" y="2362200"/>
            <a:ext cx="1371600" cy="553998"/>
          </a:xfrm>
          <a:prstGeom prst="rect">
            <a:avLst/>
          </a:prstGeom>
          <a:solidFill>
            <a:schemeClr val="bg1">
              <a:alpha val="57000"/>
            </a:schemeClr>
          </a:solidFill>
        </p:spPr>
        <p:txBody>
          <a:bodyPr wrap="square" rtlCol="0">
            <a:spAutoFit/>
          </a:bodyPr>
          <a:lstStyle/>
          <a:p>
            <a:pPr algn="r"/>
            <a:r>
              <a:rPr lang="en-US" sz="3000" b="1" dirty="0" smtClean="0"/>
              <a:t>   8100</a:t>
            </a:r>
            <a:endParaRPr lang="en-US" sz="3000" b="1" dirty="0"/>
          </a:p>
        </p:txBody>
      </p:sp>
      <p:sp>
        <p:nvSpPr>
          <p:cNvPr id="51" name="TextBox 50"/>
          <p:cNvSpPr txBox="1"/>
          <p:nvPr/>
        </p:nvSpPr>
        <p:spPr>
          <a:xfrm>
            <a:off x="6096000" y="2895600"/>
            <a:ext cx="1295400" cy="553998"/>
          </a:xfrm>
          <a:prstGeom prst="rect">
            <a:avLst/>
          </a:prstGeom>
          <a:solidFill>
            <a:schemeClr val="bg1">
              <a:alpha val="57000"/>
            </a:schemeClr>
          </a:solidFill>
        </p:spPr>
        <p:txBody>
          <a:bodyPr wrap="square" rtlCol="0">
            <a:spAutoFit/>
          </a:bodyPr>
          <a:lstStyle/>
          <a:p>
            <a:pPr algn="r"/>
            <a:r>
              <a:rPr lang="en-US" sz="3000" b="1" dirty="0" smtClean="0"/>
              <a:t>   2400</a:t>
            </a:r>
            <a:endParaRPr lang="en-US" sz="3000" b="1" dirty="0"/>
          </a:p>
        </p:txBody>
      </p:sp>
      <p:sp>
        <p:nvSpPr>
          <p:cNvPr id="52" name="TextBox 51"/>
          <p:cNvSpPr txBox="1"/>
          <p:nvPr/>
        </p:nvSpPr>
        <p:spPr>
          <a:xfrm>
            <a:off x="6019800" y="3332202"/>
            <a:ext cx="1379018" cy="553998"/>
          </a:xfrm>
          <a:prstGeom prst="rect">
            <a:avLst/>
          </a:prstGeom>
          <a:solidFill>
            <a:schemeClr val="bg1">
              <a:alpha val="57000"/>
            </a:schemeClr>
          </a:solidFill>
        </p:spPr>
        <p:txBody>
          <a:bodyPr wrap="square" rtlCol="0">
            <a:spAutoFit/>
          </a:bodyPr>
          <a:lstStyle/>
          <a:p>
            <a:pPr algn="r"/>
            <a:r>
              <a:rPr lang="en-US" sz="3000" b="1" dirty="0" smtClean="0"/>
              <a:t>   4000</a:t>
            </a:r>
            <a:endParaRPr lang="en-US" sz="3000" b="1" dirty="0"/>
          </a:p>
        </p:txBody>
      </p:sp>
      <p:sp>
        <p:nvSpPr>
          <p:cNvPr id="53" name="TextBox 52"/>
          <p:cNvSpPr txBox="1"/>
          <p:nvPr/>
        </p:nvSpPr>
        <p:spPr>
          <a:xfrm>
            <a:off x="5943600" y="3865602"/>
            <a:ext cx="1447800" cy="553998"/>
          </a:xfrm>
          <a:prstGeom prst="rect">
            <a:avLst/>
          </a:prstGeom>
          <a:solidFill>
            <a:schemeClr val="bg1">
              <a:alpha val="57000"/>
            </a:schemeClr>
          </a:solidFill>
        </p:spPr>
        <p:txBody>
          <a:bodyPr wrap="square" rtlCol="0">
            <a:spAutoFit/>
          </a:bodyPr>
          <a:lstStyle/>
          <a:p>
            <a:pPr algn="r"/>
            <a:r>
              <a:rPr lang="en-US" sz="3000" b="1" dirty="0" smtClean="0"/>
              <a:t>  10,000</a:t>
            </a:r>
            <a:endParaRPr lang="en-US" sz="3000" b="1" dirty="0"/>
          </a:p>
        </p:txBody>
      </p:sp>
      <p:sp>
        <p:nvSpPr>
          <p:cNvPr id="54" name="TextBox 53"/>
          <p:cNvSpPr txBox="1"/>
          <p:nvPr/>
        </p:nvSpPr>
        <p:spPr>
          <a:xfrm>
            <a:off x="6019800" y="4322802"/>
            <a:ext cx="1371600" cy="553998"/>
          </a:xfrm>
          <a:prstGeom prst="rect">
            <a:avLst/>
          </a:prstGeom>
          <a:solidFill>
            <a:schemeClr val="bg1">
              <a:alpha val="57000"/>
            </a:schemeClr>
          </a:solidFill>
        </p:spPr>
        <p:txBody>
          <a:bodyPr wrap="square" rtlCol="0">
            <a:spAutoFit/>
          </a:bodyPr>
          <a:lstStyle/>
          <a:p>
            <a:pPr algn="ctr"/>
            <a:r>
              <a:rPr lang="en-US" sz="3000" b="1" dirty="0" smtClean="0"/>
              <a:t>  --- </a:t>
            </a:r>
            <a:endParaRPr lang="en-US" sz="3000" b="1" dirty="0"/>
          </a:p>
        </p:txBody>
      </p:sp>
      <p:sp>
        <p:nvSpPr>
          <p:cNvPr id="55" name="TextBox 54"/>
          <p:cNvSpPr txBox="1"/>
          <p:nvPr/>
        </p:nvSpPr>
        <p:spPr>
          <a:xfrm>
            <a:off x="4067765" y="4876800"/>
            <a:ext cx="1875835" cy="707886"/>
          </a:xfrm>
          <a:prstGeom prst="rect">
            <a:avLst/>
          </a:prstGeom>
          <a:solidFill>
            <a:srgbClr val="FF0000"/>
          </a:solidFill>
        </p:spPr>
        <p:txBody>
          <a:bodyPr wrap="none" rtlCol="0">
            <a:spAutoFit/>
          </a:bodyPr>
          <a:lstStyle/>
          <a:p>
            <a:pPr algn="ctr"/>
            <a:r>
              <a:rPr lang="en-US" sz="4000" b="1" dirty="0" smtClean="0">
                <a:solidFill>
                  <a:schemeClr val="bg1"/>
                </a:solidFill>
              </a:rPr>
              <a:t>686,000</a:t>
            </a:r>
          </a:p>
        </p:txBody>
      </p:sp>
      <p:sp>
        <p:nvSpPr>
          <p:cNvPr id="56" name="TextBox 55"/>
          <p:cNvSpPr txBox="1"/>
          <p:nvPr/>
        </p:nvSpPr>
        <p:spPr>
          <a:xfrm>
            <a:off x="6019800" y="4876800"/>
            <a:ext cx="1616147" cy="707886"/>
          </a:xfrm>
          <a:prstGeom prst="rect">
            <a:avLst/>
          </a:prstGeom>
          <a:solidFill>
            <a:srgbClr val="FF0000"/>
          </a:solidFill>
        </p:spPr>
        <p:txBody>
          <a:bodyPr wrap="none" rtlCol="0">
            <a:spAutoFit/>
          </a:bodyPr>
          <a:lstStyle/>
          <a:p>
            <a:pPr algn="ctr"/>
            <a:r>
              <a:rPr lang="en-US" sz="4000" b="1" dirty="0" smtClean="0">
                <a:solidFill>
                  <a:schemeClr val="bg1"/>
                </a:solidFill>
              </a:rPr>
              <a:t>24,500</a:t>
            </a:r>
          </a:p>
        </p:txBody>
      </p:sp>
      <p:sp useBgFill="1">
        <p:nvSpPr>
          <p:cNvPr id="57" name="TextBox 56"/>
          <p:cNvSpPr txBox="1"/>
          <p:nvPr/>
        </p:nvSpPr>
        <p:spPr>
          <a:xfrm>
            <a:off x="0" y="6150114"/>
            <a:ext cx="9144000" cy="707886"/>
          </a:xfrm>
          <a:prstGeom prst="rect">
            <a:avLst/>
          </a:prstGeom>
          <a:ln w="50800">
            <a:solidFill>
              <a:schemeClr val="tx1"/>
            </a:solidFill>
          </a:ln>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TODAY -  21</a:t>
            </a:r>
            <a:r>
              <a:rPr lang="en-US" sz="4000" b="1" spc="100" baseline="30000" dirty="0" smtClean="0">
                <a:solidFill>
                  <a:srgbClr val="FF0000"/>
                </a:solidFill>
                <a:effectLst>
                  <a:outerShdw dist="50800" dir="7200000" algn="ctr" rotWithShape="0">
                    <a:schemeClr val="tx1"/>
                  </a:outerShdw>
                </a:effectLst>
                <a:cs typeface="Arial" pitchFamily="34" charset="0"/>
              </a:rPr>
              <a:t>ST</a:t>
            </a:r>
            <a:r>
              <a:rPr lang="en-US" sz="4000" b="1" spc="100" dirty="0" smtClean="0">
                <a:solidFill>
                  <a:srgbClr val="FF0000"/>
                </a:solidFill>
                <a:effectLst>
                  <a:outerShdw dist="50800" dir="7200000" algn="ctr" rotWithShape="0">
                    <a:schemeClr val="tx1"/>
                  </a:outerShdw>
                </a:effectLst>
                <a:cs typeface="Arial" pitchFamily="34" charset="0"/>
              </a:rPr>
              <a:t> CENTURY</a:t>
            </a:r>
          </a:p>
        </p:txBody>
      </p:sp>
      <p:cxnSp>
        <p:nvCxnSpPr>
          <p:cNvPr id="60" name="Straight Arrow Connector 59"/>
          <p:cNvCxnSpPr/>
          <p:nvPr/>
        </p:nvCxnSpPr>
        <p:spPr>
          <a:xfrm rot="5400000" flipH="1" flipV="1">
            <a:off x="6668294" y="3542506"/>
            <a:ext cx="2514600" cy="1588"/>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886200" y="2870537"/>
            <a:ext cx="2209800" cy="1015663"/>
          </a:xfrm>
          <a:prstGeom prst="rect">
            <a:avLst/>
          </a:prstGeom>
          <a:solidFill>
            <a:srgbClr val="FF33CC"/>
          </a:solidFill>
        </p:spPr>
        <p:txBody>
          <a:bodyPr wrap="square" rtlCol="0">
            <a:spAutoFit/>
          </a:bodyPr>
          <a:lstStyle/>
          <a:p>
            <a:r>
              <a:rPr lang="en-US" sz="3000" b="1" dirty="0" smtClean="0">
                <a:solidFill>
                  <a:schemeClr val="bg1"/>
                </a:solidFill>
                <a:effectLst>
                  <a:outerShdw dist="38100" dir="7200000" algn="ctr" rotWithShape="0">
                    <a:schemeClr val="tx1"/>
                  </a:outerShdw>
                </a:effectLst>
              </a:rPr>
              <a:t>. . . . . 81,000 </a:t>
            </a:r>
          </a:p>
          <a:p>
            <a:r>
              <a:rPr lang="en-US" sz="3000" b="1" dirty="0" smtClean="0">
                <a:solidFill>
                  <a:schemeClr val="bg1"/>
                </a:solidFill>
                <a:effectLst>
                  <a:outerShdw dist="38100" dir="7200000" algn="ctr" rotWithShape="0">
                    <a:schemeClr val="tx1"/>
                  </a:outerShdw>
                </a:effectLst>
              </a:rPr>
              <a:t>. . . . . 17,000</a:t>
            </a:r>
          </a:p>
        </p:txBody>
      </p:sp>
      <p:sp>
        <p:nvSpPr>
          <p:cNvPr id="33" name="TextBox 32"/>
          <p:cNvSpPr txBox="1"/>
          <p:nvPr/>
        </p:nvSpPr>
        <p:spPr>
          <a:xfrm>
            <a:off x="3886200" y="2337137"/>
            <a:ext cx="2209800" cy="553998"/>
          </a:xfrm>
          <a:prstGeom prst="rect">
            <a:avLst/>
          </a:prstGeom>
          <a:solidFill>
            <a:schemeClr val="accent6">
              <a:lumMod val="75000"/>
            </a:schemeClr>
          </a:solidFill>
        </p:spPr>
        <p:txBody>
          <a:bodyPr wrap="square" rtlCol="0">
            <a:spAutoFit/>
          </a:bodyPr>
          <a:lstStyle/>
          <a:p>
            <a:r>
              <a:rPr lang="en-US" sz="3000" b="1" dirty="0" smtClean="0">
                <a:solidFill>
                  <a:schemeClr val="bg1"/>
                </a:solidFill>
                <a:effectLst>
                  <a:outerShdw dist="38100" dir="7200000" algn="ctr" rotWithShape="0">
                    <a:schemeClr val="tx1"/>
                  </a:outerShdw>
                </a:effectLst>
              </a:rPr>
              <a:t>. . . . 315,000</a:t>
            </a:r>
          </a:p>
        </p:txBody>
      </p:sp>
      <p:sp>
        <p:nvSpPr>
          <p:cNvPr id="48" name="TextBox 47"/>
          <p:cNvSpPr txBox="1"/>
          <p:nvPr/>
        </p:nvSpPr>
        <p:spPr>
          <a:xfrm>
            <a:off x="3962400" y="3861137"/>
            <a:ext cx="2133601" cy="1015663"/>
          </a:xfrm>
          <a:prstGeom prst="rect">
            <a:avLst/>
          </a:prstGeom>
          <a:solidFill>
            <a:srgbClr val="FFFF00"/>
          </a:solidFill>
        </p:spPr>
        <p:txBody>
          <a:bodyPr wrap="square" rtlCol="0">
            <a:spAutoFit/>
          </a:bodyPr>
          <a:lstStyle/>
          <a:p>
            <a:r>
              <a:rPr lang="en-US" sz="3000" b="1" dirty="0" smtClean="0">
                <a:effectLst>
                  <a:outerShdw dist="38100" dir="7200000" algn="ctr" rotWithShape="0">
                    <a:schemeClr val="bg1"/>
                  </a:outerShdw>
                </a:effectLst>
              </a:rPr>
              <a:t>. . . 224,000</a:t>
            </a:r>
          </a:p>
          <a:p>
            <a:r>
              <a:rPr lang="en-US" sz="3000" b="1" dirty="0" smtClean="0">
                <a:effectLst>
                  <a:outerShdw dist="38100" dir="7200000" algn="ctr" rotWithShape="0">
                    <a:schemeClr val="bg1"/>
                  </a:outerShdw>
                </a:effectLst>
              </a:rPr>
              <a:t>. . . . 49,000</a:t>
            </a:r>
          </a:p>
        </p:txBody>
      </p:sp>
      <p:sp>
        <p:nvSpPr>
          <p:cNvPr id="41" name="TextBox 40"/>
          <p:cNvSpPr txBox="1"/>
          <p:nvPr/>
        </p:nvSpPr>
        <p:spPr>
          <a:xfrm>
            <a:off x="2133600" y="3861137"/>
            <a:ext cx="1829347" cy="1015663"/>
          </a:xfrm>
          <a:prstGeom prst="rect">
            <a:avLst/>
          </a:prstGeom>
          <a:solidFill>
            <a:srgbClr val="FFFF00"/>
          </a:solidFill>
        </p:spPr>
        <p:txBody>
          <a:bodyPr wrap="none" rtlCol="0">
            <a:spAutoFit/>
          </a:bodyPr>
          <a:lstStyle/>
          <a:p>
            <a:r>
              <a:rPr lang="en-US" sz="3000" b="1" dirty="0" smtClean="0">
                <a:effectLst>
                  <a:outerShdw dist="38100" dir="7200000" algn="ctr" rotWithShape="0">
                    <a:schemeClr val="bg1"/>
                  </a:outerShdw>
                </a:effectLst>
              </a:rPr>
              <a:t>. . . 10,500</a:t>
            </a:r>
          </a:p>
          <a:p>
            <a:r>
              <a:rPr lang="en-US" sz="3000" b="1" dirty="0" smtClean="0">
                <a:effectLst>
                  <a:outerShdw dist="38100" dir="7200000" algn="ctr" rotWithShape="0">
                    <a:schemeClr val="bg1"/>
                  </a:outerShdw>
                </a:effectLst>
              </a:rPr>
              <a:t> . . .. 3,600</a:t>
            </a:r>
          </a:p>
        </p:txBody>
      </p:sp>
      <p:sp>
        <p:nvSpPr>
          <p:cNvPr id="39" name="TextBox 38"/>
          <p:cNvSpPr txBox="1"/>
          <p:nvPr/>
        </p:nvSpPr>
        <p:spPr>
          <a:xfrm>
            <a:off x="2138895" y="2870537"/>
            <a:ext cx="1828799" cy="1015663"/>
          </a:xfrm>
          <a:prstGeom prst="rect">
            <a:avLst/>
          </a:prstGeom>
          <a:solidFill>
            <a:srgbClr val="FF33CC"/>
          </a:solidFill>
        </p:spPr>
        <p:txBody>
          <a:bodyPr wrap="square" rtlCol="0">
            <a:spAutoFit/>
          </a:bodyPr>
          <a:lstStyle/>
          <a:p>
            <a:r>
              <a:rPr lang="en-US" sz="3000" b="1" dirty="0" smtClean="0">
                <a:solidFill>
                  <a:schemeClr val="bg1"/>
                </a:solidFill>
                <a:effectLst>
                  <a:outerShdw dist="38100" dir="7200000" algn="ctr" rotWithShape="0">
                    <a:schemeClr val="tx1"/>
                  </a:outerShdw>
                </a:effectLst>
              </a:rPr>
              <a:t>. . . 16,100 </a:t>
            </a:r>
          </a:p>
          <a:p>
            <a:r>
              <a:rPr lang="en-US" sz="3000" b="1" dirty="0" smtClean="0">
                <a:solidFill>
                  <a:schemeClr val="bg1"/>
                </a:solidFill>
                <a:effectLst>
                  <a:outerShdw dist="38100" dir="7200000" algn="ctr" rotWithShape="0">
                    <a:schemeClr val="tx1"/>
                  </a:outerShdw>
                </a:effectLst>
              </a:rPr>
              <a:t>. . .   4,000</a:t>
            </a:r>
          </a:p>
        </p:txBody>
      </p:sp>
      <p:sp>
        <p:nvSpPr>
          <p:cNvPr id="29" name="TextBox 28"/>
          <p:cNvSpPr txBox="1"/>
          <p:nvPr/>
        </p:nvSpPr>
        <p:spPr>
          <a:xfrm>
            <a:off x="2084832" y="2341602"/>
            <a:ext cx="1875067" cy="553998"/>
          </a:xfrm>
          <a:prstGeom prst="rect">
            <a:avLst/>
          </a:prstGeom>
          <a:solidFill>
            <a:schemeClr val="accent6">
              <a:lumMod val="75000"/>
            </a:schemeClr>
          </a:solidFill>
        </p:spPr>
        <p:txBody>
          <a:bodyPr wrap="square" rtlCol="0">
            <a:spAutoFit/>
          </a:bodyPr>
          <a:lstStyle/>
          <a:p>
            <a:r>
              <a:rPr lang="en-US" sz="3000" b="1" dirty="0" smtClean="0">
                <a:solidFill>
                  <a:schemeClr val="bg1"/>
                </a:solidFill>
                <a:effectLst>
                  <a:outerShdw dist="38100" dir="7200000" algn="ctr" rotWithShape="0">
                    <a:schemeClr val="tx1"/>
                  </a:outerShdw>
                </a:effectLst>
              </a:rPr>
              <a:t>. . . 22,000</a:t>
            </a:r>
          </a:p>
        </p:txBody>
      </p:sp>
      <p:cxnSp>
        <p:nvCxnSpPr>
          <p:cNvPr id="59" name="Straight Arrow Connector 58"/>
          <p:cNvCxnSpPr/>
          <p:nvPr/>
        </p:nvCxnSpPr>
        <p:spPr>
          <a:xfrm rot="5400000" flipH="1" flipV="1">
            <a:off x="1181894" y="3542506"/>
            <a:ext cx="2514600" cy="1588"/>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a:off x="4915694" y="3619500"/>
            <a:ext cx="2514600" cy="1588"/>
          </a:xfrm>
          <a:prstGeom prst="straightConnector1">
            <a:avLst/>
          </a:prstGeom>
          <a:ln w="76200">
            <a:solidFill>
              <a:srgbClr val="FF0000"/>
            </a:solidFill>
            <a:tailEnd type="triangle" w="lg" len="lg"/>
          </a:ln>
          <a:effectLst>
            <a:outerShdw dist="38100" dir="90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rot="5400000">
            <a:off x="3163094" y="3619500"/>
            <a:ext cx="2514600" cy="1588"/>
          </a:xfrm>
          <a:prstGeom prst="straightConnector1">
            <a:avLst/>
          </a:prstGeom>
          <a:ln w="76200">
            <a:solidFill>
              <a:srgbClr val="FF0000"/>
            </a:solidFill>
            <a:tailEnd type="triangle" w="lg" len="lg"/>
          </a:ln>
          <a:effectLst>
            <a:outerShdw dist="38100" dir="9000000" algn="ctr" rotWithShape="0">
              <a:schemeClr val="tx1"/>
            </a:outerShdw>
          </a:effectLst>
        </p:spPr>
        <p:style>
          <a:lnRef idx="1">
            <a:schemeClr val="accent1"/>
          </a:lnRef>
          <a:fillRef idx="0">
            <a:schemeClr val="accent1"/>
          </a:fillRef>
          <a:effectRef idx="0">
            <a:schemeClr val="accent1"/>
          </a:effectRef>
          <a:fontRef idx="minor">
            <a:schemeClr val="tx1"/>
          </a:fontRef>
        </p:style>
      </p:cxnSp>
      <p:sp useBgFill="1">
        <p:nvSpPr>
          <p:cNvPr id="67" name="TextBox 66"/>
          <p:cNvSpPr txBox="1"/>
          <p:nvPr/>
        </p:nvSpPr>
        <p:spPr>
          <a:xfrm>
            <a:off x="0" y="0"/>
            <a:ext cx="9144000" cy="584775"/>
          </a:xfrm>
          <a:prstGeom prst="rect">
            <a:avLst/>
          </a:prstGeom>
        </p:spPr>
        <p:txBody>
          <a:bodyPr wrap="square" rtlCol="0">
            <a:spAutoFit/>
          </a:bodyPr>
          <a:lstStyle/>
          <a:p>
            <a:r>
              <a:rPr lang="en-US" sz="3200" b="1" dirty="0" smtClean="0"/>
              <a:t>		     </a:t>
            </a:r>
            <a:r>
              <a:rPr lang="en-US" sz="2200" b="1" dirty="0" smtClean="0"/>
              <a:t>   </a:t>
            </a:r>
            <a:r>
              <a:rPr lang="en-US" sz="3200" b="1" dirty="0" smtClean="0"/>
              <a:t>TODAY: THE FIVE NATIONS</a:t>
            </a:r>
            <a:endParaRPr lang="en-US" sz="3200" b="1" dirty="0"/>
          </a:p>
        </p:txBody>
      </p:sp>
      <p:sp>
        <p:nvSpPr>
          <p:cNvPr id="27" name="Rectangle 26"/>
          <p:cNvSpPr/>
          <p:nvPr/>
        </p:nvSpPr>
        <p:spPr>
          <a:xfrm>
            <a:off x="381000" y="2341602"/>
            <a:ext cx="1689117" cy="553998"/>
          </a:xfrm>
          <a:prstGeom prst="rect">
            <a:avLst/>
          </a:prstGeom>
          <a:solidFill>
            <a:srgbClr val="FF6600">
              <a:alpha val="54000"/>
            </a:srgbClr>
          </a:solidFill>
          <a:ln w="38100">
            <a:noFill/>
            <a:prstDash val="sysDot"/>
          </a:ln>
        </p:spPr>
        <p:txBody>
          <a:bodyPr wrap="none">
            <a:spAutoFit/>
          </a:bodyPr>
          <a:lstStyle/>
          <a:p>
            <a:r>
              <a:rPr lang="en-US" sz="3000" b="1" dirty="0" smtClean="0"/>
              <a:t>Cherokee</a:t>
            </a:r>
            <a:endParaRPr lang="en-US" sz="3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1000"/>
                                        <p:tgtEl>
                                          <p:spTgt spid="27"/>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up)">
                                      <p:cBhvr>
                                        <p:cTn id="11" dur="2000"/>
                                        <p:tgtEl>
                                          <p:spTgt spid="40"/>
                                        </p:tgtEl>
                                      </p:cBhvr>
                                    </p:animEffect>
                                  </p:childTnLst>
                                </p:cTn>
                              </p:par>
                            </p:childTnLst>
                          </p:cTn>
                        </p:par>
                        <p:par>
                          <p:cTn id="12" fill="hold">
                            <p:stCondLst>
                              <p:cond delay="3000"/>
                            </p:stCondLst>
                            <p:childTnLst>
                              <p:par>
                                <p:cTn id="13" presetID="2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left)">
                                      <p:cBhvr>
                                        <p:cTn id="24" dur="10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9">
                                            <p:bg/>
                                          </p:spTgt>
                                        </p:tgtEl>
                                        <p:attrNameLst>
                                          <p:attrName>style.visibility</p:attrName>
                                        </p:attrNameLst>
                                      </p:cBhvr>
                                      <p:to>
                                        <p:strVal val="visible"/>
                                      </p:to>
                                    </p:set>
                                    <p:animEffect transition="in" filter="fade">
                                      <p:cBhvr>
                                        <p:cTn id="29" dur="1000"/>
                                        <p:tgtEl>
                                          <p:spTgt spid="39">
                                            <p:bg/>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9">
                                            <p:txEl>
                                              <p:pRg st="0" end="0"/>
                                            </p:txEl>
                                          </p:spTgt>
                                        </p:tgtEl>
                                        <p:attrNameLst>
                                          <p:attrName>style.visibility</p:attrName>
                                        </p:attrNameLst>
                                      </p:cBhvr>
                                      <p:to>
                                        <p:strVal val="visible"/>
                                      </p:to>
                                    </p:set>
                                    <p:animEffect transition="in" filter="wipe(left)">
                                      <p:cBhvr>
                                        <p:cTn id="32" dur="1000"/>
                                        <p:tgtEl>
                                          <p:spTgt spid="39">
                                            <p:txEl>
                                              <p:pRg st="0" end="0"/>
                                            </p:txEl>
                                          </p:spTgt>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left)">
                                      <p:cBhvr>
                                        <p:cTn id="36" dur="10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9">
                                            <p:txEl>
                                              <p:pRg st="1" end="1"/>
                                            </p:txEl>
                                          </p:spTgt>
                                        </p:tgtEl>
                                        <p:attrNameLst>
                                          <p:attrName>style.visibility</p:attrName>
                                        </p:attrNameLst>
                                      </p:cBhvr>
                                      <p:to>
                                        <p:strVal val="visible"/>
                                      </p:to>
                                    </p:set>
                                    <p:animEffect transition="in" filter="wipe(left)">
                                      <p:cBhvr>
                                        <p:cTn id="41" dur="1000"/>
                                        <p:tgtEl>
                                          <p:spTgt spid="39">
                                            <p:txEl>
                                              <p:pRg st="1" end="1"/>
                                            </p:txEl>
                                          </p:spTgt>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left)">
                                      <p:cBhvr>
                                        <p:cTn id="45" dur="2000"/>
                                        <p:tgtEl>
                                          <p:spTgt spid="4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1">
                                            <p:bg/>
                                          </p:spTgt>
                                        </p:tgtEl>
                                        <p:attrNameLst>
                                          <p:attrName>style.visibility</p:attrName>
                                        </p:attrNameLst>
                                      </p:cBhvr>
                                      <p:to>
                                        <p:strVal val="visible"/>
                                      </p:to>
                                    </p:set>
                                    <p:animEffect transition="in" filter="fade">
                                      <p:cBhvr>
                                        <p:cTn id="50" dur="1000"/>
                                        <p:tgtEl>
                                          <p:spTgt spid="41">
                                            <p:bg/>
                                          </p:spTgt>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41">
                                            <p:txEl>
                                              <p:pRg st="0" end="0"/>
                                            </p:txEl>
                                          </p:spTgt>
                                        </p:tgtEl>
                                        <p:attrNameLst>
                                          <p:attrName>style.visibility</p:attrName>
                                        </p:attrNameLst>
                                      </p:cBhvr>
                                      <p:to>
                                        <p:strVal val="visible"/>
                                      </p:to>
                                    </p:set>
                                    <p:animEffect transition="in" filter="wipe(left)">
                                      <p:cBhvr>
                                        <p:cTn id="53" dur="1000"/>
                                        <p:tgtEl>
                                          <p:spTgt spid="41">
                                            <p:txEl>
                                              <p:pRg st="0" end="0"/>
                                            </p:txEl>
                                          </p:spTgt>
                                        </p:tgtEl>
                                      </p:cBhvr>
                                    </p:animEffect>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wipe(left)">
                                      <p:cBhvr>
                                        <p:cTn id="57" dur="1000"/>
                                        <p:tgtEl>
                                          <p:spTgt spid="4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1">
                                            <p:txEl>
                                              <p:pRg st="1" end="1"/>
                                            </p:txEl>
                                          </p:spTgt>
                                        </p:tgtEl>
                                        <p:attrNameLst>
                                          <p:attrName>style.visibility</p:attrName>
                                        </p:attrNameLst>
                                      </p:cBhvr>
                                      <p:to>
                                        <p:strVal val="visible"/>
                                      </p:to>
                                    </p:set>
                                    <p:animEffect transition="in" filter="wipe(left)">
                                      <p:cBhvr>
                                        <p:cTn id="62" dur="1000"/>
                                        <p:tgtEl>
                                          <p:spTgt spid="41">
                                            <p:txEl>
                                              <p:pRg st="1" end="1"/>
                                            </p:txEl>
                                          </p:spTgt>
                                        </p:tgtEl>
                                      </p:cBhvr>
                                    </p:animEffect>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wipe(left)">
                                      <p:cBhvr>
                                        <p:cTn id="66" dur="1000"/>
                                        <p:tgtEl>
                                          <p:spTgt spid="4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59"/>
                                        </p:tgtEl>
                                        <p:attrNameLst>
                                          <p:attrName>style.visibility</p:attrName>
                                        </p:attrNameLst>
                                      </p:cBhvr>
                                      <p:to>
                                        <p:strVal val="visible"/>
                                      </p:to>
                                    </p:set>
                                    <p:animEffect transition="in" filter="wipe(down)">
                                      <p:cBhvr>
                                        <p:cTn id="71" dur="1000"/>
                                        <p:tgtEl>
                                          <p:spTgt spid="59"/>
                                        </p:tgtEl>
                                      </p:cBhvr>
                                    </p:animEffect>
                                  </p:childTnLst>
                                </p:cTn>
                              </p:par>
                            </p:childTnLst>
                          </p:cTn>
                        </p:par>
                        <p:par>
                          <p:cTn id="72" fill="hold">
                            <p:stCondLst>
                              <p:cond delay="1000"/>
                            </p:stCondLst>
                            <p:childTnLst>
                              <p:par>
                                <p:cTn id="73" presetID="53" presetClass="entr" presetSubtype="0" fill="hold" grpId="0" nodeType="afterEffect">
                                  <p:stCondLst>
                                    <p:cond delay="0"/>
                                  </p:stCondLst>
                                  <p:childTnLst>
                                    <p:set>
                                      <p:cBhvr>
                                        <p:cTn id="74" dur="1" fill="hold">
                                          <p:stCondLst>
                                            <p:cond delay="0"/>
                                          </p:stCondLst>
                                        </p:cTn>
                                        <p:tgtEl>
                                          <p:spTgt spid="42"/>
                                        </p:tgtEl>
                                        <p:attrNameLst>
                                          <p:attrName>style.visibility</p:attrName>
                                        </p:attrNameLst>
                                      </p:cBhvr>
                                      <p:to>
                                        <p:strVal val="visible"/>
                                      </p:to>
                                    </p:set>
                                    <p:anim calcmode="lin" valueType="num">
                                      <p:cBhvr>
                                        <p:cTn id="75" dur="1000" fill="hold"/>
                                        <p:tgtEl>
                                          <p:spTgt spid="42"/>
                                        </p:tgtEl>
                                        <p:attrNameLst>
                                          <p:attrName>ppt_w</p:attrName>
                                        </p:attrNameLst>
                                      </p:cBhvr>
                                      <p:tavLst>
                                        <p:tav tm="0">
                                          <p:val>
                                            <p:fltVal val="0"/>
                                          </p:val>
                                        </p:tav>
                                        <p:tav tm="100000">
                                          <p:val>
                                            <p:strVal val="#ppt_w"/>
                                          </p:val>
                                        </p:tav>
                                      </p:tavLst>
                                    </p:anim>
                                    <p:anim calcmode="lin" valueType="num">
                                      <p:cBhvr>
                                        <p:cTn id="76" dur="1000" fill="hold"/>
                                        <p:tgtEl>
                                          <p:spTgt spid="42"/>
                                        </p:tgtEl>
                                        <p:attrNameLst>
                                          <p:attrName>ppt_h</p:attrName>
                                        </p:attrNameLst>
                                      </p:cBhvr>
                                      <p:tavLst>
                                        <p:tav tm="0">
                                          <p:val>
                                            <p:fltVal val="0"/>
                                          </p:val>
                                        </p:tav>
                                        <p:tav tm="100000">
                                          <p:val>
                                            <p:strVal val="#ppt_h"/>
                                          </p:val>
                                        </p:tav>
                                      </p:tavLst>
                                    </p:anim>
                                    <p:animEffect transition="in" filter="fade">
                                      <p:cBhvr>
                                        <p:cTn id="77" dur="1000"/>
                                        <p:tgtEl>
                                          <p:spTgt spid="4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wipe(down)">
                                      <p:cBhvr>
                                        <p:cTn id="82" dur="1000"/>
                                        <p:tgtEl>
                                          <p:spTgt spid="60"/>
                                        </p:tgtEl>
                                      </p:cBhvr>
                                    </p:animEffect>
                                  </p:childTnLst>
                                </p:cTn>
                              </p:par>
                            </p:childTnLst>
                          </p:cTn>
                        </p:par>
                        <p:par>
                          <p:cTn id="83" fill="hold">
                            <p:stCondLst>
                              <p:cond delay="1000"/>
                            </p:stCondLst>
                            <p:childTnLst>
                              <p:par>
                                <p:cTn id="84" presetID="53" presetClass="entr" presetSubtype="0" fill="hold" grpId="0" nodeType="after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p:cTn id="86" dur="1000" fill="hold"/>
                                        <p:tgtEl>
                                          <p:spTgt spid="30"/>
                                        </p:tgtEl>
                                        <p:attrNameLst>
                                          <p:attrName>ppt_w</p:attrName>
                                        </p:attrNameLst>
                                      </p:cBhvr>
                                      <p:tavLst>
                                        <p:tav tm="0">
                                          <p:val>
                                            <p:fltVal val="0"/>
                                          </p:val>
                                        </p:tav>
                                        <p:tav tm="100000">
                                          <p:val>
                                            <p:strVal val="#ppt_w"/>
                                          </p:val>
                                        </p:tav>
                                      </p:tavLst>
                                    </p:anim>
                                    <p:anim calcmode="lin" valueType="num">
                                      <p:cBhvr>
                                        <p:cTn id="87" dur="1000" fill="hold"/>
                                        <p:tgtEl>
                                          <p:spTgt spid="30"/>
                                        </p:tgtEl>
                                        <p:attrNameLst>
                                          <p:attrName>ppt_h</p:attrName>
                                        </p:attrNameLst>
                                      </p:cBhvr>
                                      <p:tavLst>
                                        <p:tav tm="0">
                                          <p:val>
                                            <p:fltVal val="0"/>
                                          </p:val>
                                        </p:tav>
                                        <p:tav tm="100000">
                                          <p:val>
                                            <p:strVal val="#ppt_h"/>
                                          </p:val>
                                        </p:tav>
                                      </p:tavLst>
                                    </p:anim>
                                    <p:animEffect transition="in" filter="fade">
                                      <p:cBhvr>
                                        <p:cTn id="88" dur="1000"/>
                                        <p:tgtEl>
                                          <p:spTgt spid="30"/>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mph" presetSubtype="0" grpId="1" nodeType="clickEffect">
                                  <p:stCondLst>
                                    <p:cond delay="0"/>
                                  </p:stCondLst>
                                  <p:childTnLst>
                                    <p:set>
                                      <p:cBhvr rctx="PPT">
                                        <p:cTn id="92" dur="indefinite"/>
                                        <p:tgtEl>
                                          <p:spTgt spid="29"/>
                                        </p:tgtEl>
                                        <p:attrNameLst>
                                          <p:attrName>style.opacity</p:attrName>
                                        </p:attrNameLst>
                                      </p:cBhvr>
                                      <p:to>
                                        <p:strVal val="0.5"/>
                                      </p:to>
                                    </p:set>
                                    <p:animEffect filter="image" prLst="opacity: 0.5">
                                      <p:cBhvr rctx="IE">
                                        <p:cTn id="93" dur="indefinite"/>
                                        <p:tgtEl>
                                          <p:spTgt spid="29"/>
                                        </p:tgtEl>
                                      </p:cBhvr>
                                    </p:animEffect>
                                  </p:childTnLst>
                                </p:cTn>
                              </p:par>
                              <p:par>
                                <p:cTn id="94" presetID="9" presetClass="emph" presetSubtype="0" grpId="1" nodeType="withEffect">
                                  <p:stCondLst>
                                    <p:cond delay="0"/>
                                  </p:stCondLst>
                                  <p:childTnLst>
                                    <p:set>
                                      <p:cBhvr rctx="PPT">
                                        <p:cTn id="95" dur="indefinite"/>
                                        <p:tgtEl>
                                          <p:spTgt spid="39">
                                            <p:bg/>
                                          </p:spTgt>
                                        </p:tgtEl>
                                        <p:attrNameLst>
                                          <p:attrName>style.opacity</p:attrName>
                                        </p:attrNameLst>
                                      </p:cBhvr>
                                      <p:to>
                                        <p:strVal val="0.5"/>
                                      </p:to>
                                    </p:set>
                                    <p:animEffect filter="image" prLst="opacity: 0.5">
                                      <p:cBhvr rctx="IE">
                                        <p:cTn id="96" dur="indefinite"/>
                                        <p:tgtEl>
                                          <p:spTgt spid="39">
                                            <p:bg/>
                                          </p:spTgt>
                                        </p:tgtEl>
                                      </p:cBhvr>
                                    </p:animEffect>
                                  </p:childTnLst>
                                </p:cTn>
                              </p:par>
                              <p:par>
                                <p:cTn id="97" presetID="9" presetClass="emph" presetSubtype="0" grpId="1" nodeType="withEffect">
                                  <p:stCondLst>
                                    <p:cond delay="0"/>
                                  </p:stCondLst>
                                  <p:childTnLst>
                                    <p:set>
                                      <p:cBhvr rctx="PPT">
                                        <p:cTn id="98" dur="indefinite"/>
                                        <p:tgtEl>
                                          <p:spTgt spid="39">
                                            <p:txEl>
                                              <p:pRg st="0" end="0"/>
                                            </p:txEl>
                                          </p:spTgt>
                                        </p:tgtEl>
                                        <p:attrNameLst>
                                          <p:attrName>style.opacity</p:attrName>
                                        </p:attrNameLst>
                                      </p:cBhvr>
                                      <p:to>
                                        <p:strVal val="0.5"/>
                                      </p:to>
                                    </p:set>
                                    <p:animEffect filter="image" prLst="opacity: 0.5">
                                      <p:cBhvr rctx="IE">
                                        <p:cTn id="99" dur="indefinite"/>
                                        <p:tgtEl>
                                          <p:spTgt spid="39">
                                            <p:txEl>
                                              <p:pRg st="0" end="0"/>
                                            </p:txEl>
                                          </p:spTgt>
                                        </p:tgtEl>
                                      </p:cBhvr>
                                    </p:animEffect>
                                  </p:childTnLst>
                                </p:cTn>
                              </p:par>
                              <p:par>
                                <p:cTn id="100" presetID="9" presetClass="emph" presetSubtype="0" grpId="1" nodeType="withEffect">
                                  <p:stCondLst>
                                    <p:cond delay="0"/>
                                  </p:stCondLst>
                                  <p:childTnLst>
                                    <p:set>
                                      <p:cBhvr rctx="PPT">
                                        <p:cTn id="101" dur="indefinite"/>
                                        <p:tgtEl>
                                          <p:spTgt spid="39">
                                            <p:txEl>
                                              <p:pRg st="1" end="1"/>
                                            </p:txEl>
                                          </p:spTgt>
                                        </p:tgtEl>
                                        <p:attrNameLst>
                                          <p:attrName>style.opacity</p:attrName>
                                        </p:attrNameLst>
                                      </p:cBhvr>
                                      <p:to>
                                        <p:strVal val="0.5"/>
                                      </p:to>
                                    </p:set>
                                    <p:animEffect filter="image" prLst="opacity: 0.5">
                                      <p:cBhvr rctx="IE">
                                        <p:cTn id="102" dur="indefinite"/>
                                        <p:tgtEl>
                                          <p:spTgt spid="39">
                                            <p:txEl>
                                              <p:pRg st="1" end="1"/>
                                            </p:txEl>
                                          </p:spTgt>
                                        </p:tgtEl>
                                      </p:cBhvr>
                                    </p:animEffect>
                                  </p:childTnLst>
                                </p:cTn>
                              </p:par>
                              <p:par>
                                <p:cTn id="103" presetID="9" presetClass="emph" presetSubtype="0" grpId="1" nodeType="withEffect">
                                  <p:stCondLst>
                                    <p:cond delay="0"/>
                                  </p:stCondLst>
                                  <p:childTnLst>
                                    <p:set>
                                      <p:cBhvr rctx="PPT">
                                        <p:cTn id="104" dur="indefinite"/>
                                        <p:tgtEl>
                                          <p:spTgt spid="41">
                                            <p:bg/>
                                          </p:spTgt>
                                        </p:tgtEl>
                                        <p:attrNameLst>
                                          <p:attrName>style.opacity</p:attrName>
                                        </p:attrNameLst>
                                      </p:cBhvr>
                                      <p:to>
                                        <p:strVal val="0.5"/>
                                      </p:to>
                                    </p:set>
                                    <p:animEffect filter="image" prLst="opacity: 0.5">
                                      <p:cBhvr rctx="IE">
                                        <p:cTn id="105" dur="indefinite"/>
                                        <p:tgtEl>
                                          <p:spTgt spid="41">
                                            <p:bg/>
                                          </p:spTgt>
                                        </p:tgtEl>
                                      </p:cBhvr>
                                    </p:animEffect>
                                  </p:childTnLst>
                                </p:cTn>
                              </p:par>
                              <p:par>
                                <p:cTn id="106" presetID="9" presetClass="emph" presetSubtype="0" grpId="1" nodeType="withEffect">
                                  <p:stCondLst>
                                    <p:cond delay="0"/>
                                  </p:stCondLst>
                                  <p:childTnLst>
                                    <p:set>
                                      <p:cBhvr rctx="PPT">
                                        <p:cTn id="107" dur="indefinite"/>
                                        <p:tgtEl>
                                          <p:spTgt spid="41">
                                            <p:txEl>
                                              <p:pRg st="0" end="0"/>
                                            </p:txEl>
                                          </p:spTgt>
                                        </p:tgtEl>
                                        <p:attrNameLst>
                                          <p:attrName>style.opacity</p:attrName>
                                        </p:attrNameLst>
                                      </p:cBhvr>
                                      <p:to>
                                        <p:strVal val="0.5"/>
                                      </p:to>
                                    </p:set>
                                    <p:animEffect filter="image" prLst="opacity: 0.5">
                                      <p:cBhvr rctx="IE">
                                        <p:cTn id="108" dur="indefinite"/>
                                        <p:tgtEl>
                                          <p:spTgt spid="41">
                                            <p:txEl>
                                              <p:pRg st="0" end="0"/>
                                            </p:txEl>
                                          </p:spTgt>
                                        </p:tgtEl>
                                      </p:cBhvr>
                                    </p:animEffect>
                                  </p:childTnLst>
                                </p:cTn>
                              </p:par>
                              <p:par>
                                <p:cTn id="109" presetID="9" presetClass="emph" presetSubtype="0" grpId="1" nodeType="withEffect">
                                  <p:stCondLst>
                                    <p:cond delay="0"/>
                                  </p:stCondLst>
                                  <p:childTnLst>
                                    <p:set>
                                      <p:cBhvr rctx="PPT">
                                        <p:cTn id="110" dur="indefinite"/>
                                        <p:tgtEl>
                                          <p:spTgt spid="41">
                                            <p:txEl>
                                              <p:pRg st="1" end="1"/>
                                            </p:txEl>
                                          </p:spTgt>
                                        </p:tgtEl>
                                        <p:attrNameLst>
                                          <p:attrName>style.opacity</p:attrName>
                                        </p:attrNameLst>
                                      </p:cBhvr>
                                      <p:to>
                                        <p:strVal val="0.5"/>
                                      </p:to>
                                    </p:set>
                                    <p:animEffect filter="image" prLst="opacity: 0.5">
                                      <p:cBhvr rctx="IE">
                                        <p:cTn id="111" dur="indefinite"/>
                                        <p:tgtEl>
                                          <p:spTgt spid="41">
                                            <p:txEl>
                                              <p:pRg st="1" end="1"/>
                                            </p:txEl>
                                          </p:spTgt>
                                        </p:tgtEl>
                                      </p:cBhvr>
                                    </p:animEffect>
                                  </p:childTnLst>
                                </p:cTn>
                              </p:par>
                              <p:par>
                                <p:cTn id="112" presetID="9" presetClass="emph" presetSubtype="0" grpId="1" nodeType="withEffect">
                                  <p:stCondLst>
                                    <p:cond delay="0"/>
                                  </p:stCondLst>
                                  <p:childTnLst>
                                    <p:set>
                                      <p:cBhvr rctx="PPT">
                                        <p:cTn id="113" dur="indefinite"/>
                                        <p:tgtEl>
                                          <p:spTgt spid="44"/>
                                        </p:tgtEl>
                                        <p:attrNameLst>
                                          <p:attrName>style.opacity</p:attrName>
                                        </p:attrNameLst>
                                      </p:cBhvr>
                                      <p:to>
                                        <p:strVal val="0.5"/>
                                      </p:to>
                                    </p:set>
                                    <p:animEffect filter="image" prLst="opacity: 0.5">
                                      <p:cBhvr rctx="IE">
                                        <p:cTn id="114" dur="indefinite"/>
                                        <p:tgtEl>
                                          <p:spTgt spid="44"/>
                                        </p:tgtEl>
                                      </p:cBhvr>
                                    </p:animEffect>
                                  </p:childTnLst>
                                </p:cTn>
                              </p:par>
                              <p:par>
                                <p:cTn id="115" presetID="9" presetClass="emph" presetSubtype="0" grpId="1" nodeType="withEffect">
                                  <p:stCondLst>
                                    <p:cond delay="0"/>
                                  </p:stCondLst>
                                  <p:childTnLst>
                                    <p:set>
                                      <p:cBhvr rctx="PPT">
                                        <p:cTn id="116" dur="indefinite"/>
                                        <p:tgtEl>
                                          <p:spTgt spid="43"/>
                                        </p:tgtEl>
                                        <p:attrNameLst>
                                          <p:attrName>style.opacity</p:attrName>
                                        </p:attrNameLst>
                                      </p:cBhvr>
                                      <p:to>
                                        <p:strVal val="0.5"/>
                                      </p:to>
                                    </p:set>
                                    <p:animEffect filter="image" prLst="opacity: 0.5">
                                      <p:cBhvr rctx="IE">
                                        <p:cTn id="117" dur="indefinite"/>
                                        <p:tgtEl>
                                          <p:spTgt spid="43"/>
                                        </p:tgtEl>
                                      </p:cBhvr>
                                    </p:animEffect>
                                  </p:childTnLst>
                                </p:cTn>
                              </p:par>
                              <p:par>
                                <p:cTn id="118" presetID="9" presetClass="emph" presetSubtype="0" grpId="1" nodeType="withEffect">
                                  <p:stCondLst>
                                    <p:cond delay="0"/>
                                  </p:stCondLst>
                                  <p:childTnLst>
                                    <p:set>
                                      <p:cBhvr rctx="PPT">
                                        <p:cTn id="119" dur="indefinite"/>
                                        <p:tgtEl>
                                          <p:spTgt spid="45"/>
                                        </p:tgtEl>
                                        <p:attrNameLst>
                                          <p:attrName>style.opacity</p:attrName>
                                        </p:attrNameLst>
                                      </p:cBhvr>
                                      <p:to>
                                        <p:strVal val="0.5"/>
                                      </p:to>
                                    </p:set>
                                    <p:animEffect filter="image" prLst="opacity: 0.5">
                                      <p:cBhvr rctx="IE">
                                        <p:cTn id="120" dur="indefinite"/>
                                        <p:tgtEl>
                                          <p:spTgt spid="45"/>
                                        </p:tgtEl>
                                      </p:cBhvr>
                                    </p:animEffect>
                                  </p:childTnLst>
                                </p:cTn>
                              </p:par>
                              <p:par>
                                <p:cTn id="121" presetID="9" presetClass="emph" presetSubtype="0" grpId="1" nodeType="withEffect">
                                  <p:stCondLst>
                                    <p:cond delay="0"/>
                                  </p:stCondLst>
                                  <p:childTnLst>
                                    <p:set>
                                      <p:cBhvr rctx="PPT">
                                        <p:cTn id="122" dur="indefinite"/>
                                        <p:tgtEl>
                                          <p:spTgt spid="46"/>
                                        </p:tgtEl>
                                        <p:attrNameLst>
                                          <p:attrName>style.opacity</p:attrName>
                                        </p:attrNameLst>
                                      </p:cBhvr>
                                      <p:to>
                                        <p:strVal val="0.5"/>
                                      </p:to>
                                    </p:set>
                                    <p:animEffect filter="image" prLst="opacity: 0.5">
                                      <p:cBhvr rctx="IE">
                                        <p:cTn id="123" dur="indefinite"/>
                                        <p:tgtEl>
                                          <p:spTgt spid="46"/>
                                        </p:tgtEl>
                                      </p:cBhvr>
                                    </p:animEffect>
                                  </p:childTnLst>
                                </p:cTn>
                              </p:par>
                              <p:par>
                                <p:cTn id="124" presetID="9" presetClass="emph" presetSubtype="0" grpId="1" nodeType="withEffect">
                                  <p:stCondLst>
                                    <p:cond delay="0"/>
                                  </p:stCondLst>
                                  <p:childTnLst>
                                    <p:set>
                                      <p:cBhvr rctx="PPT">
                                        <p:cTn id="125" dur="indefinite"/>
                                        <p:tgtEl>
                                          <p:spTgt spid="47"/>
                                        </p:tgtEl>
                                        <p:attrNameLst>
                                          <p:attrName>style.opacity</p:attrName>
                                        </p:attrNameLst>
                                      </p:cBhvr>
                                      <p:to>
                                        <p:strVal val="0.5"/>
                                      </p:to>
                                    </p:set>
                                    <p:animEffect filter="image" prLst="opacity: 0.5">
                                      <p:cBhvr rctx="IE">
                                        <p:cTn id="126" dur="indefinite"/>
                                        <p:tgtEl>
                                          <p:spTgt spid="47"/>
                                        </p:tgtEl>
                                      </p:cBhvr>
                                    </p:animEffect>
                                  </p:childTnLst>
                                </p:cTn>
                              </p:par>
                              <p:par>
                                <p:cTn id="127" presetID="9" presetClass="emph" presetSubtype="0" grpId="2" nodeType="withEffect">
                                  <p:stCondLst>
                                    <p:cond delay="0"/>
                                  </p:stCondLst>
                                  <p:childTnLst>
                                    <p:set>
                                      <p:cBhvr rctx="PPT">
                                        <p:cTn id="128" dur="indefinite"/>
                                        <p:tgtEl>
                                          <p:spTgt spid="29"/>
                                        </p:tgtEl>
                                        <p:attrNameLst>
                                          <p:attrName>style.opacity</p:attrName>
                                        </p:attrNameLst>
                                      </p:cBhvr>
                                      <p:to>
                                        <p:strVal val="0.5"/>
                                      </p:to>
                                    </p:set>
                                    <p:animEffect filter="image" prLst="opacity: 0.5">
                                      <p:cBhvr rctx="IE">
                                        <p:cTn id="129" dur="indefinite"/>
                                        <p:tgtEl>
                                          <p:spTgt spid="29"/>
                                        </p:tgtEl>
                                      </p:cBhvr>
                                    </p:animEffect>
                                  </p:childTnLst>
                                </p:cTn>
                              </p:par>
                              <p:par>
                                <p:cTn id="130" presetID="9" presetClass="emph" presetSubtype="0" grpId="2" nodeType="withEffect">
                                  <p:stCondLst>
                                    <p:cond delay="0"/>
                                  </p:stCondLst>
                                  <p:childTnLst>
                                    <p:set>
                                      <p:cBhvr rctx="PPT">
                                        <p:cTn id="131" dur="indefinite"/>
                                        <p:tgtEl>
                                          <p:spTgt spid="39">
                                            <p:bg/>
                                          </p:spTgt>
                                        </p:tgtEl>
                                        <p:attrNameLst>
                                          <p:attrName>style.opacity</p:attrName>
                                        </p:attrNameLst>
                                      </p:cBhvr>
                                      <p:to>
                                        <p:strVal val="0.5"/>
                                      </p:to>
                                    </p:set>
                                    <p:animEffect filter="image" prLst="opacity: 0.5">
                                      <p:cBhvr rctx="IE">
                                        <p:cTn id="132" dur="indefinite"/>
                                        <p:tgtEl>
                                          <p:spTgt spid="39">
                                            <p:bg/>
                                          </p:spTgt>
                                        </p:tgtEl>
                                      </p:cBhvr>
                                    </p:animEffect>
                                  </p:childTnLst>
                                </p:cTn>
                              </p:par>
                              <p:par>
                                <p:cTn id="133" presetID="9" presetClass="emph" presetSubtype="0" grpId="2" nodeType="withEffect">
                                  <p:stCondLst>
                                    <p:cond delay="0"/>
                                  </p:stCondLst>
                                  <p:childTnLst>
                                    <p:set>
                                      <p:cBhvr rctx="PPT">
                                        <p:cTn id="134" dur="indefinite"/>
                                        <p:tgtEl>
                                          <p:spTgt spid="39">
                                            <p:txEl>
                                              <p:pRg st="0" end="0"/>
                                            </p:txEl>
                                          </p:spTgt>
                                        </p:tgtEl>
                                        <p:attrNameLst>
                                          <p:attrName>style.opacity</p:attrName>
                                        </p:attrNameLst>
                                      </p:cBhvr>
                                      <p:to>
                                        <p:strVal val="0.5"/>
                                      </p:to>
                                    </p:set>
                                    <p:animEffect filter="image" prLst="opacity: 0.5">
                                      <p:cBhvr rctx="IE">
                                        <p:cTn id="135" dur="indefinite"/>
                                        <p:tgtEl>
                                          <p:spTgt spid="39">
                                            <p:txEl>
                                              <p:pRg st="0" end="0"/>
                                            </p:txEl>
                                          </p:spTgt>
                                        </p:tgtEl>
                                      </p:cBhvr>
                                    </p:animEffect>
                                  </p:childTnLst>
                                </p:cTn>
                              </p:par>
                              <p:par>
                                <p:cTn id="136" presetID="9" presetClass="emph" presetSubtype="0" grpId="2" nodeType="withEffect">
                                  <p:stCondLst>
                                    <p:cond delay="0"/>
                                  </p:stCondLst>
                                  <p:childTnLst>
                                    <p:set>
                                      <p:cBhvr rctx="PPT">
                                        <p:cTn id="137" dur="indefinite"/>
                                        <p:tgtEl>
                                          <p:spTgt spid="39">
                                            <p:txEl>
                                              <p:pRg st="1" end="1"/>
                                            </p:txEl>
                                          </p:spTgt>
                                        </p:tgtEl>
                                        <p:attrNameLst>
                                          <p:attrName>style.opacity</p:attrName>
                                        </p:attrNameLst>
                                      </p:cBhvr>
                                      <p:to>
                                        <p:strVal val="0.5"/>
                                      </p:to>
                                    </p:set>
                                    <p:animEffect filter="image" prLst="opacity: 0.5">
                                      <p:cBhvr rctx="IE">
                                        <p:cTn id="138" dur="indefinite"/>
                                        <p:tgtEl>
                                          <p:spTgt spid="39">
                                            <p:txEl>
                                              <p:pRg st="1" end="1"/>
                                            </p:txEl>
                                          </p:spTgt>
                                        </p:tgtEl>
                                      </p:cBhvr>
                                    </p:animEffect>
                                  </p:childTnLst>
                                </p:cTn>
                              </p:par>
                              <p:par>
                                <p:cTn id="139" presetID="9" presetClass="emph" presetSubtype="0" grpId="2" nodeType="withEffect">
                                  <p:stCondLst>
                                    <p:cond delay="0"/>
                                  </p:stCondLst>
                                  <p:childTnLst>
                                    <p:set>
                                      <p:cBhvr rctx="PPT">
                                        <p:cTn id="140" dur="indefinite"/>
                                        <p:tgtEl>
                                          <p:spTgt spid="41">
                                            <p:bg/>
                                          </p:spTgt>
                                        </p:tgtEl>
                                        <p:attrNameLst>
                                          <p:attrName>style.opacity</p:attrName>
                                        </p:attrNameLst>
                                      </p:cBhvr>
                                      <p:to>
                                        <p:strVal val="0.5"/>
                                      </p:to>
                                    </p:set>
                                    <p:animEffect filter="image" prLst="opacity: 0.5">
                                      <p:cBhvr rctx="IE">
                                        <p:cTn id="141" dur="indefinite"/>
                                        <p:tgtEl>
                                          <p:spTgt spid="41">
                                            <p:bg/>
                                          </p:spTgt>
                                        </p:tgtEl>
                                      </p:cBhvr>
                                    </p:animEffect>
                                  </p:childTnLst>
                                </p:cTn>
                              </p:par>
                              <p:par>
                                <p:cTn id="142" presetID="9" presetClass="emph" presetSubtype="0" grpId="2" nodeType="withEffect">
                                  <p:stCondLst>
                                    <p:cond delay="0"/>
                                  </p:stCondLst>
                                  <p:childTnLst>
                                    <p:set>
                                      <p:cBhvr rctx="PPT">
                                        <p:cTn id="143" dur="indefinite"/>
                                        <p:tgtEl>
                                          <p:spTgt spid="41">
                                            <p:txEl>
                                              <p:pRg st="0" end="0"/>
                                            </p:txEl>
                                          </p:spTgt>
                                        </p:tgtEl>
                                        <p:attrNameLst>
                                          <p:attrName>style.opacity</p:attrName>
                                        </p:attrNameLst>
                                      </p:cBhvr>
                                      <p:to>
                                        <p:strVal val="0.5"/>
                                      </p:to>
                                    </p:set>
                                    <p:animEffect filter="image" prLst="opacity: 0.5">
                                      <p:cBhvr rctx="IE">
                                        <p:cTn id="144" dur="indefinite"/>
                                        <p:tgtEl>
                                          <p:spTgt spid="41">
                                            <p:txEl>
                                              <p:pRg st="0" end="0"/>
                                            </p:txEl>
                                          </p:spTgt>
                                        </p:tgtEl>
                                      </p:cBhvr>
                                    </p:animEffect>
                                  </p:childTnLst>
                                </p:cTn>
                              </p:par>
                              <p:par>
                                <p:cTn id="145" presetID="9" presetClass="emph" presetSubtype="0" grpId="2" nodeType="withEffect">
                                  <p:stCondLst>
                                    <p:cond delay="0"/>
                                  </p:stCondLst>
                                  <p:childTnLst>
                                    <p:set>
                                      <p:cBhvr rctx="PPT">
                                        <p:cTn id="146" dur="indefinite"/>
                                        <p:tgtEl>
                                          <p:spTgt spid="41">
                                            <p:txEl>
                                              <p:pRg st="1" end="1"/>
                                            </p:txEl>
                                          </p:spTgt>
                                        </p:tgtEl>
                                        <p:attrNameLst>
                                          <p:attrName>style.opacity</p:attrName>
                                        </p:attrNameLst>
                                      </p:cBhvr>
                                      <p:to>
                                        <p:strVal val="0.5"/>
                                      </p:to>
                                    </p:set>
                                    <p:animEffect filter="image" prLst="opacity: 0.5">
                                      <p:cBhvr rctx="IE">
                                        <p:cTn id="147" dur="indefinite"/>
                                        <p:tgtEl>
                                          <p:spTgt spid="41">
                                            <p:txEl>
                                              <p:pRg st="1" end="1"/>
                                            </p:txEl>
                                          </p:spTgt>
                                        </p:tgtEl>
                                      </p:cBhvr>
                                    </p:animEffect>
                                  </p:childTnLst>
                                </p:cTn>
                              </p:par>
                            </p:childTnLst>
                          </p:cTn>
                        </p:par>
                        <p:par>
                          <p:cTn id="148" fill="hold">
                            <p:stCondLst>
                              <p:cond delay="0"/>
                            </p:stCondLst>
                            <p:childTnLst>
                              <p:par>
                                <p:cTn id="149" presetID="53" presetClass="entr" presetSubtype="0" fill="hold" grpId="0" nodeType="afterEffect">
                                  <p:stCondLst>
                                    <p:cond delay="0"/>
                                  </p:stCondLst>
                                  <p:childTnLst>
                                    <p:set>
                                      <p:cBhvr>
                                        <p:cTn id="150" dur="1" fill="hold">
                                          <p:stCondLst>
                                            <p:cond delay="0"/>
                                          </p:stCondLst>
                                        </p:cTn>
                                        <p:tgtEl>
                                          <p:spTgt spid="57"/>
                                        </p:tgtEl>
                                        <p:attrNameLst>
                                          <p:attrName>style.visibility</p:attrName>
                                        </p:attrNameLst>
                                      </p:cBhvr>
                                      <p:to>
                                        <p:strVal val="visible"/>
                                      </p:to>
                                    </p:set>
                                    <p:anim calcmode="lin" valueType="num">
                                      <p:cBhvr>
                                        <p:cTn id="151" dur="1000" fill="hold"/>
                                        <p:tgtEl>
                                          <p:spTgt spid="57"/>
                                        </p:tgtEl>
                                        <p:attrNameLst>
                                          <p:attrName>ppt_w</p:attrName>
                                        </p:attrNameLst>
                                      </p:cBhvr>
                                      <p:tavLst>
                                        <p:tav tm="0">
                                          <p:val>
                                            <p:fltVal val="0"/>
                                          </p:val>
                                        </p:tav>
                                        <p:tav tm="100000">
                                          <p:val>
                                            <p:strVal val="#ppt_w"/>
                                          </p:val>
                                        </p:tav>
                                      </p:tavLst>
                                    </p:anim>
                                    <p:anim calcmode="lin" valueType="num">
                                      <p:cBhvr>
                                        <p:cTn id="152" dur="1000" fill="hold"/>
                                        <p:tgtEl>
                                          <p:spTgt spid="57"/>
                                        </p:tgtEl>
                                        <p:attrNameLst>
                                          <p:attrName>ppt_h</p:attrName>
                                        </p:attrNameLst>
                                      </p:cBhvr>
                                      <p:tavLst>
                                        <p:tav tm="0">
                                          <p:val>
                                            <p:fltVal val="0"/>
                                          </p:val>
                                        </p:tav>
                                        <p:tav tm="100000">
                                          <p:val>
                                            <p:strVal val="#ppt_h"/>
                                          </p:val>
                                        </p:tav>
                                      </p:tavLst>
                                    </p:anim>
                                    <p:animEffect transition="in" filter="fade">
                                      <p:cBhvr>
                                        <p:cTn id="153" dur="1000"/>
                                        <p:tgtEl>
                                          <p:spTgt spid="57"/>
                                        </p:tgtEl>
                                      </p:cBhvr>
                                    </p:animEffect>
                                  </p:childTnLst>
                                </p:cTn>
                              </p:par>
                            </p:childTnLst>
                          </p:cTn>
                        </p:par>
                      </p:childTnLst>
                    </p:cTn>
                  </p:par>
                  <p:par>
                    <p:cTn id="154" fill="hold">
                      <p:stCondLst>
                        <p:cond delay="indefinite"/>
                      </p:stCondLst>
                      <p:childTnLst>
                        <p:par>
                          <p:cTn id="155" fill="hold">
                            <p:stCondLst>
                              <p:cond delay="0"/>
                            </p:stCondLst>
                            <p:childTnLst>
                              <p:par>
                                <p:cTn id="156" presetID="22" presetClass="entr" presetSubtype="8" fill="hold" grpId="0" nodeType="clickEffect">
                                  <p:stCondLst>
                                    <p:cond delay="0"/>
                                  </p:stCondLst>
                                  <p:childTnLst>
                                    <p:set>
                                      <p:cBhvr>
                                        <p:cTn id="157" dur="1" fill="hold">
                                          <p:stCondLst>
                                            <p:cond delay="0"/>
                                          </p:stCondLst>
                                        </p:cTn>
                                        <p:tgtEl>
                                          <p:spTgt spid="33"/>
                                        </p:tgtEl>
                                        <p:attrNameLst>
                                          <p:attrName>style.visibility</p:attrName>
                                        </p:attrNameLst>
                                      </p:cBhvr>
                                      <p:to>
                                        <p:strVal val="visible"/>
                                      </p:to>
                                    </p:set>
                                    <p:animEffect transition="in" filter="wipe(left)">
                                      <p:cBhvr>
                                        <p:cTn id="158" dur="1000"/>
                                        <p:tgtEl>
                                          <p:spTgt spid="33"/>
                                        </p:tgtEl>
                                      </p:cBhvr>
                                    </p:animEffect>
                                  </p:childTnLst>
                                </p:cTn>
                              </p:par>
                              <p:par>
                                <p:cTn id="159" presetID="22" presetClass="entr" presetSubtype="8" fill="hold" grpId="0" nodeType="withEffect">
                                  <p:stCondLst>
                                    <p:cond delay="0"/>
                                  </p:stCondLst>
                                  <p:childTnLst>
                                    <p:set>
                                      <p:cBhvr>
                                        <p:cTn id="160" dur="1" fill="hold">
                                          <p:stCondLst>
                                            <p:cond delay="0"/>
                                          </p:stCondLst>
                                        </p:cTn>
                                        <p:tgtEl>
                                          <p:spTgt spid="37"/>
                                        </p:tgtEl>
                                        <p:attrNameLst>
                                          <p:attrName>style.visibility</p:attrName>
                                        </p:attrNameLst>
                                      </p:cBhvr>
                                      <p:to>
                                        <p:strVal val="visible"/>
                                      </p:to>
                                    </p:set>
                                    <p:animEffect transition="in" filter="wipe(left)">
                                      <p:cBhvr>
                                        <p:cTn id="161" dur="1000"/>
                                        <p:tgtEl>
                                          <p:spTgt spid="37"/>
                                        </p:tgtEl>
                                      </p:cBhvr>
                                    </p:animEffect>
                                  </p:childTnLst>
                                </p:cTn>
                              </p:par>
                              <p:par>
                                <p:cTn id="162" presetID="22" presetClass="entr" presetSubtype="8" fill="hold" grpId="0" nodeType="withEffect">
                                  <p:stCondLst>
                                    <p:cond delay="0"/>
                                  </p:stCondLst>
                                  <p:childTnLst>
                                    <p:set>
                                      <p:cBhvr>
                                        <p:cTn id="163" dur="1" fill="hold">
                                          <p:stCondLst>
                                            <p:cond delay="0"/>
                                          </p:stCondLst>
                                        </p:cTn>
                                        <p:tgtEl>
                                          <p:spTgt spid="48"/>
                                        </p:tgtEl>
                                        <p:attrNameLst>
                                          <p:attrName>style.visibility</p:attrName>
                                        </p:attrNameLst>
                                      </p:cBhvr>
                                      <p:to>
                                        <p:strVal val="visible"/>
                                      </p:to>
                                    </p:set>
                                    <p:animEffect transition="in" filter="wipe(left)">
                                      <p:cBhvr>
                                        <p:cTn id="164" dur="1000"/>
                                        <p:tgtEl>
                                          <p:spTgt spid="48"/>
                                        </p:tgtEl>
                                      </p:cBhvr>
                                    </p:animEffect>
                                  </p:childTnLst>
                                </p:cTn>
                              </p:par>
                            </p:childTnLst>
                          </p:cTn>
                        </p:par>
                        <p:par>
                          <p:cTn id="165" fill="hold">
                            <p:stCondLst>
                              <p:cond delay="1000"/>
                            </p:stCondLst>
                            <p:childTnLst>
                              <p:par>
                                <p:cTn id="166" presetID="22" presetClass="entr" presetSubtype="8" fill="hold" grpId="0" nodeType="afterEffect">
                                  <p:stCondLst>
                                    <p:cond delay="0"/>
                                  </p:stCondLst>
                                  <p:childTnLst>
                                    <p:set>
                                      <p:cBhvr>
                                        <p:cTn id="167" dur="1" fill="hold">
                                          <p:stCondLst>
                                            <p:cond delay="0"/>
                                          </p:stCondLst>
                                        </p:cTn>
                                        <p:tgtEl>
                                          <p:spTgt spid="50"/>
                                        </p:tgtEl>
                                        <p:attrNameLst>
                                          <p:attrName>style.visibility</p:attrName>
                                        </p:attrNameLst>
                                      </p:cBhvr>
                                      <p:to>
                                        <p:strVal val="visible"/>
                                      </p:to>
                                    </p:set>
                                    <p:animEffect transition="in" filter="wipe(left)">
                                      <p:cBhvr>
                                        <p:cTn id="168" dur="1000"/>
                                        <p:tgtEl>
                                          <p:spTgt spid="50"/>
                                        </p:tgtEl>
                                      </p:cBhvr>
                                    </p:animEffect>
                                  </p:childTnLst>
                                </p:cTn>
                              </p:par>
                              <p:par>
                                <p:cTn id="169" presetID="22" presetClass="entr" presetSubtype="8" fill="hold" grpId="0" nodeType="withEffect">
                                  <p:stCondLst>
                                    <p:cond delay="0"/>
                                  </p:stCondLst>
                                  <p:childTnLst>
                                    <p:set>
                                      <p:cBhvr>
                                        <p:cTn id="170" dur="1" fill="hold">
                                          <p:stCondLst>
                                            <p:cond delay="0"/>
                                          </p:stCondLst>
                                        </p:cTn>
                                        <p:tgtEl>
                                          <p:spTgt spid="51"/>
                                        </p:tgtEl>
                                        <p:attrNameLst>
                                          <p:attrName>style.visibility</p:attrName>
                                        </p:attrNameLst>
                                      </p:cBhvr>
                                      <p:to>
                                        <p:strVal val="visible"/>
                                      </p:to>
                                    </p:set>
                                    <p:animEffect transition="in" filter="wipe(left)">
                                      <p:cBhvr>
                                        <p:cTn id="171" dur="1000"/>
                                        <p:tgtEl>
                                          <p:spTgt spid="51"/>
                                        </p:tgtEl>
                                      </p:cBhvr>
                                    </p:animEffect>
                                  </p:childTnLst>
                                </p:cTn>
                              </p:par>
                              <p:par>
                                <p:cTn id="172" presetID="22" presetClass="entr" presetSubtype="8" fill="hold" grpId="0" nodeType="withEffect">
                                  <p:stCondLst>
                                    <p:cond delay="0"/>
                                  </p:stCondLst>
                                  <p:childTnLst>
                                    <p:set>
                                      <p:cBhvr>
                                        <p:cTn id="173" dur="1" fill="hold">
                                          <p:stCondLst>
                                            <p:cond delay="0"/>
                                          </p:stCondLst>
                                        </p:cTn>
                                        <p:tgtEl>
                                          <p:spTgt spid="52"/>
                                        </p:tgtEl>
                                        <p:attrNameLst>
                                          <p:attrName>style.visibility</p:attrName>
                                        </p:attrNameLst>
                                      </p:cBhvr>
                                      <p:to>
                                        <p:strVal val="visible"/>
                                      </p:to>
                                    </p:set>
                                    <p:animEffect transition="in" filter="wipe(left)">
                                      <p:cBhvr>
                                        <p:cTn id="174" dur="1000"/>
                                        <p:tgtEl>
                                          <p:spTgt spid="52"/>
                                        </p:tgtEl>
                                      </p:cBhvr>
                                    </p:animEffect>
                                  </p:childTnLst>
                                </p:cTn>
                              </p:par>
                              <p:par>
                                <p:cTn id="175" presetID="22" presetClass="entr" presetSubtype="8" fill="hold" grpId="0" nodeType="withEffect">
                                  <p:stCondLst>
                                    <p:cond delay="0"/>
                                  </p:stCondLst>
                                  <p:childTnLst>
                                    <p:set>
                                      <p:cBhvr>
                                        <p:cTn id="176" dur="1" fill="hold">
                                          <p:stCondLst>
                                            <p:cond delay="0"/>
                                          </p:stCondLst>
                                        </p:cTn>
                                        <p:tgtEl>
                                          <p:spTgt spid="53"/>
                                        </p:tgtEl>
                                        <p:attrNameLst>
                                          <p:attrName>style.visibility</p:attrName>
                                        </p:attrNameLst>
                                      </p:cBhvr>
                                      <p:to>
                                        <p:strVal val="visible"/>
                                      </p:to>
                                    </p:set>
                                    <p:animEffect transition="in" filter="wipe(left)">
                                      <p:cBhvr>
                                        <p:cTn id="177" dur="1000"/>
                                        <p:tgtEl>
                                          <p:spTgt spid="53"/>
                                        </p:tgtEl>
                                      </p:cBhvr>
                                    </p:animEffect>
                                  </p:childTnLst>
                                </p:cTn>
                              </p:par>
                              <p:par>
                                <p:cTn id="178" presetID="22" presetClass="entr" presetSubtype="8" fill="hold" grpId="0" nodeType="withEffect">
                                  <p:stCondLst>
                                    <p:cond delay="0"/>
                                  </p:stCondLst>
                                  <p:childTnLst>
                                    <p:set>
                                      <p:cBhvr>
                                        <p:cTn id="179" dur="1" fill="hold">
                                          <p:stCondLst>
                                            <p:cond delay="0"/>
                                          </p:stCondLst>
                                        </p:cTn>
                                        <p:tgtEl>
                                          <p:spTgt spid="54"/>
                                        </p:tgtEl>
                                        <p:attrNameLst>
                                          <p:attrName>style.visibility</p:attrName>
                                        </p:attrNameLst>
                                      </p:cBhvr>
                                      <p:to>
                                        <p:strVal val="visible"/>
                                      </p:to>
                                    </p:set>
                                    <p:animEffect transition="in" filter="wipe(left)">
                                      <p:cBhvr>
                                        <p:cTn id="180" dur="1000"/>
                                        <p:tgtEl>
                                          <p:spTgt spid="54"/>
                                        </p:tgtEl>
                                      </p:cBhvr>
                                    </p:animEffect>
                                  </p:childTnLst>
                                </p:cTn>
                              </p:par>
                            </p:childTnLst>
                          </p:cTn>
                        </p:par>
                      </p:childTnLst>
                    </p:cTn>
                  </p:par>
                  <p:par>
                    <p:cTn id="181" fill="hold">
                      <p:stCondLst>
                        <p:cond delay="indefinite"/>
                      </p:stCondLst>
                      <p:childTnLst>
                        <p:par>
                          <p:cTn id="182" fill="hold">
                            <p:stCondLst>
                              <p:cond delay="0"/>
                            </p:stCondLst>
                            <p:childTnLst>
                              <p:par>
                                <p:cTn id="183" presetID="22" presetClass="entr" presetSubtype="1" fill="hold" nodeType="clickEffect">
                                  <p:stCondLst>
                                    <p:cond delay="0"/>
                                  </p:stCondLst>
                                  <p:childTnLst>
                                    <p:set>
                                      <p:cBhvr>
                                        <p:cTn id="184" dur="1" fill="hold">
                                          <p:stCondLst>
                                            <p:cond delay="0"/>
                                          </p:stCondLst>
                                        </p:cTn>
                                        <p:tgtEl>
                                          <p:spTgt spid="61"/>
                                        </p:tgtEl>
                                        <p:attrNameLst>
                                          <p:attrName>style.visibility</p:attrName>
                                        </p:attrNameLst>
                                      </p:cBhvr>
                                      <p:to>
                                        <p:strVal val="visible"/>
                                      </p:to>
                                    </p:set>
                                    <p:animEffect transition="in" filter="wipe(up)">
                                      <p:cBhvr>
                                        <p:cTn id="185" dur="1000"/>
                                        <p:tgtEl>
                                          <p:spTgt spid="61"/>
                                        </p:tgtEl>
                                      </p:cBhvr>
                                    </p:animEffect>
                                  </p:childTnLst>
                                </p:cTn>
                              </p:par>
                            </p:childTnLst>
                          </p:cTn>
                        </p:par>
                        <p:par>
                          <p:cTn id="186" fill="hold">
                            <p:stCondLst>
                              <p:cond delay="1000"/>
                            </p:stCondLst>
                            <p:childTnLst>
                              <p:par>
                                <p:cTn id="187" presetID="53" presetClass="entr" presetSubtype="0" fill="hold" grpId="0" nodeType="afterEffect">
                                  <p:stCondLst>
                                    <p:cond delay="0"/>
                                  </p:stCondLst>
                                  <p:childTnLst>
                                    <p:set>
                                      <p:cBhvr>
                                        <p:cTn id="188" dur="1" fill="hold">
                                          <p:stCondLst>
                                            <p:cond delay="0"/>
                                          </p:stCondLst>
                                        </p:cTn>
                                        <p:tgtEl>
                                          <p:spTgt spid="55"/>
                                        </p:tgtEl>
                                        <p:attrNameLst>
                                          <p:attrName>style.visibility</p:attrName>
                                        </p:attrNameLst>
                                      </p:cBhvr>
                                      <p:to>
                                        <p:strVal val="visible"/>
                                      </p:to>
                                    </p:set>
                                    <p:anim calcmode="lin" valueType="num">
                                      <p:cBhvr>
                                        <p:cTn id="189" dur="1000" fill="hold"/>
                                        <p:tgtEl>
                                          <p:spTgt spid="55"/>
                                        </p:tgtEl>
                                        <p:attrNameLst>
                                          <p:attrName>ppt_w</p:attrName>
                                        </p:attrNameLst>
                                      </p:cBhvr>
                                      <p:tavLst>
                                        <p:tav tm="0">
                                          <p:val>
                                            <p:fltVal val="0"/>
                                          </p:val>
                                        </p:tav>
                                        <p:tav tm="100000">
                                          <p:val>
                                            <p:strVal val="#ppt_w"/>
                                          </p:val>
                                        </p:tav>
                                      </p:tavLst>
                                    </p:anim>
                                    <p:anim calcmode="lin" valueType="num">
                                      <p:cBhvr>
                                        <p:cTn id="190" dur="1000" fill="hold"/>
                                        <p:tgtEl>
                                          <p:spTgt spid="55"/>
                                        </p:tgtEl>
                                        <p:attrNameLst>
                                          <p:attrName>ppt_h</p:attrName>
                                        </p:attrNameLst>
                                      </p:cBhvr>
                                      <p:tavLst>
                                        <p:tav tm="0">
                                          <p:val>
                                            <p:fltVal val="0"/>
                                          </p:val>
                                        </p:tav>
                                        <p:tav tm="100000">
                                          <p:val>
                                            <p:strVal val="#ppt_h"/>
                                          </p:val>
                                        </p:tav>
                                      </p:tavLst>
                                    </p:anim>
                                    <p:animEffect transition="in" filter="fade">
                                      <p:cBhvr>
                                        <p:cTn id="191" dur="1000"/>
                                        <p:tgtEl>
                                          <p:spTgt spid="55"/>
                                        </p:tgtEl>
                                      </p:cBhvr>
                                    </p:animEffect>
                                  </p:childTnLst>
                                </p:cTn>
                              </p:par>
                            </p:childTnLst>
                          </p:cTn>
                        </p:par>
                      </p:childTnLst>
                    </p:cTn>
                  </p:par>
                  <p:par>
                    <p:cTn id="192" fill="hold">
                      <p:stCondLst>
                        <p:cond delay="indefinite"/>
                      </p:stCondLst>
                      <p:childTnLst>
                        <p:par>
                          <p:cTn id="193" fill="hold">
                            <p:stCondLst>
                              <p:cond delay="0"/>
                            </p:stCondLst>
                            <p:childTnLst>
                              <p:par>
                                <p:cTn id="194" presetID="22" presetClass="entr" presetSubtype="1" fill="hold" nodeType="clickEffect">
                                  <p:stCondLst>
                                    <p:cond delay="0"/>
                                  </p:stCondLst>
                                  <p:childTnLst>
                                    <p:set>
                                      <p:cBhvr>
                                        <p:cTn id="195" dur="1" fill="hold">
                                          <p:stCondLst>
                                            <p:cond delay="0"/>
                                          </p:stCondLst>
                                        </p:cTn>
                                        <p:tgtEl>
                                          <p:spTgt spid="64"/>
                                        </p:tgtEl>
                                        <p:attrNameLst>
                                          <p:attrName>style.visibility</p:attrName>
                                        </p:attrNameLst>
                                      </p:cBhvr>
                                      <p:to>
                                        <p:strVal val="visible"/>
                                      </p:to>
                                    </p:set>
                                    <p:animEffect transition="in" filter="wipe(up)">
                                      <p:cBhvr>
                                        <p:cTn id="196" dur="1000"/>
                                        <p:tgtEl>
                                          <p:spTgt spid="64"/>
                                        </p:tgtEl>
                                      </p:cBhvr>
                                    </p:animEffect>
                                  </p:childTnLst>
                                </p:cTn>
                              </p:par>
                            </p:childTnLst>
                          </p:cTn>
                        </p:par>
                        <p:par>
                          <p:cTn id="197" fill="hold">
                            <p:stCondLst>
                              <p:cond delay="1000"/>
                            </p:stCondLst>
                            <p:childTnLst>
                              <p:par>
                                <p:cTn id="198" presetID="53" presetClass="entr" presetSubtype="0" fill="hold" grpId="0" nodeType="afterEffect">
                                  <p:stCondLst>
                                    <p:cond delay="0"/>
                                  </p:stCondLst>
                                  <p:childTnLst>
                                    <p:set>
                                      <p:cBhvr>
                                        <p:cTn id="199" dur="1" fill="hold">
                                          <p:stCondLst>
                                            <p:cond delay="0"/>
                                          </p:stCondLst>
                                        </p:cTn>
                                        <p:tgtEl>
                                          <p:spTgt spid="56"/>
                                        </p:tgtEl>
                                        <p:attrNameLst>
                                          <p:attrName>style.visibility</p:attrName>
                                        </p:attrNameLst>
                                      </p:cBhvr>
                                      <p:to>
                                        <p:strVal val="visible"/>
                                      </p:to>
                                    </p:set>
                                    <p:anim calcmode="lin" valueType="num">
                                      <p:cBhvr>
                                        <p:cTn id="200" dur="1000" fill="hold"/>
                                        <p:tgtEl>
                                          <p:spTgt spid="56"/>
                                        </p:tgtEl>
                                        <p:attrNameLst>
                                          <p:attrName>ppt_w</p:attrName>
                                        </p:attrNameLst>
                                      </p:cBhvr>
                                      <p:tavLst>
                                        <p:tav tm="0">
                                          <p:val>
                                            <p:fltVal val="0"/>
                                          </p:val>
                                        </p:tav>
                                        <p:tav tm="100000">
                                          <p:val>
                                            <p:strVal val="#ppt_w"/>
                                          </p:val>
                                        </p:tav>
                                      </p:tavLst>
                                    </p:anim>
                                    <p:anim calcmode="lin" valueType="num">
                                      <p:cBhvr>
                                        <p:cTn id="201" dur="1000" fill="hold"/>
                                        <p:tgtEl>
                                          <p:spTgt spid="56"/>
                                        </p:tgtEl>
                                        <p:attrNameLst>
                                          <p:attrName>ppt_h</p:attrName>
                                        </p:attrNameLst>
                                      </p:cBhvr>
                                      <p:tavLst>
                                        <p:tav tm="0">
                                          <p:val>
                                            <p:fltVal val="0"/>
                                          </p:val>
                                        </p:tav>
                                        <p:tav tm="100000">
                                          <p:val>
                                            <p:strVal val="#ppt_h"/>
                                          </p:val>
                                        </p:tav>
                                      </p:tavLst>
                                    </p:anim>
                                    <p:animEffect transition="in" filter="fade">
                                      <p:cBhvr>
                                        <p:cTn id="202"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2" grpId="0" animBg="1"/>
      <p:bldP spid="30" grpId="0" animBg="1"/>
      <p:bldP spid="40" grpId="0" animBg="1"/>
      <p:bldP spid="50" grpId="0" animBg="1"/>
      <p:bldP spid="51" grpId="0" animBg="1"/>
      <p:bldP spid="52" grpId="0" animBg="1"/>
      <p:bldP spid="53" grpId="0" animBg="1"/>
      <p:bldP spid="54" grpId="0" animBg="1"/>
      <p:bldP spid="55" grpId="0" animBg="1"/>
      <p:bldP spid="56" grpId="0" animBg="1"/>
      <p:bldP spid="57" grpId="0" animBg="1"/>
      <p:bldP spid="37" grpId="0" animBg="1"/>
      <p:bldP spid="33" grpId="0" animBg="1"/>
      <p:bldP spid="48" grpId="0" animBg="1"/>
      <p:bldP spid="41" grpId="0" build="allAtOnce" animBg="1"/>
      <p:bldP spid="41" grpId="1" build="allAtOnce" animBg="1"/>
      <p:bldP spid="41" grpId="2" build="allAtOnce" animBg="1"/>
      <p:bldP spid="39" grpId="0" build="allAtOnce" animBg="1"/>
      <p:bldP spid="39" grpId="1" build="allAtOnce" animBg="1"/>
      <p:bldP spid="39" grpId="2" build="allAtOnce" animBg="1"/>
      <p:bldP spid="29" grpId="0" animBg="1"/>
      <p:bldP spid="29" grpId="1" animBg="1"/>
      <p:bldP spid="29" grpId="2" animBg="1"/>
      <p:bldP spid="2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2"/>
          <p:cNvPicPr>
            <a:picLocks noChangeAspect="1" noChangeArrowheads="1"/>
          </p:cNvPicPr>
          <p:nvPr/>
        </p:nvPicPr>
        <p:blipFill>
          <a:blip r:embed="rId2" cstate="print"/>
          <a:srcRect l="40369" t="44606" r="13893" b="11786"/>
          <a:stretch>
            <a:fillRect/>
          </a:stretch>
        </p:blipFill>
        <p:spPr bwMode="auto">
          <a:xfrm>
            <a:off x="-273424" y="1600200"/>
            <a:ext cx="9417424" cy="5984905"/>
          </a:xfrm>
          <a:prstGeom prst="rect">
            <a:avLst/>
          </a:prstGeom>
          <a:noFill/>
          <a:ln w="9525">
            <a:noFill/>
            <a:miter lim="800000"/>
            <a:headEnd/>
            <a:tailEnd/>
          </a:ln>
          <a:effectLst/>
        </p:spPr>
      </p:pic>
      <p:grpSp>
        <p:nvGrpSpPr>
          <p:cNvPr id="2" name="Group 65"/>
          <p:cNvGrpSpPr/>
          <p:nvPr/>
        </p:nvGrpSpPr>
        <p:grpSpPr>
          <a:xfrm>
            <a:off x="0" y="1600200"/>
            <a:ext cx="9181803" cy="5557780"/>
            <a:chOff x="0" y="1600200"/>
            <a:chExt cx="9181803" cy="5557780"/>
          </a:xfrm>
        </p:grpSpPr>
        <p:pic>
          <p:nvPicPr>
            <p:cNvPr id="21" name="Picture 4"/>
            <p:cNvPicPr>
              <a:picLocks noChangeAspect="1" noChangeArrowheads="1"/>
            </p:cNvPicPr>
            <p:nvPr/>
          </p:nvPicPr>
          <p:blipFill>
            <a:blip r:embed="rId3" cstate="print"/>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sp>
          <p:nvSpPr>
            <p:cNvPr id="20" name="Freeform 19"/>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5257800" y="37338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530139" y="3399905"/>
              <a:ext cx="1072341" cy="958735"/>
            </a:xfrm>
            <a:custGeom>
              <a:avLst/>
              <a:gdLst>
                <a:gd name="connsiteX0" fmla="*/ 110836 w 1072341"/>
                <a:gd name="connsiteY0" fmla="*/ 224444 h 958735"/>
                <a:gd name="connsiteX1" fmla="*/ 210588 w 1072341"/>
                <a:gd name="connsiteY1" fmla="*/ 58190 h 958735"/>
                <a:gd name="connsiteX2" fmla="*/ 451657 w 1072341"/>
                <a:gd name="connsiteY2" fmla="*/ 16626 h 958735"/>
                <a:gd name="connsiteX3" fmla="*/ 950421 w 1072341"/>
                <a:gd name="connsiteY3" fmla="*/ 0 h 958735"/>
                <a:gd name="connsiteX4" fmla="*/ 1041861 w 1072341"/>
                <a:gd name="connsiteY4" fmla="*/ 16626 h 958735"/>
                <a:gd name="connsiteX5" fmla="*/ 1008610 w 1072341"/>
                <a:gd name="connsiteY5" fmla="*/ 74815 h 958735"/>
                <a:gd name="connsiteX6" fmla="*/ 1025236 w 1072341"/>
                <a:gd name="connsiteY6" fmla="*/ 216131 h 958735"/>
                <a:gd name="connsiteX7" fmla="*/ 1050174 w 1072341"/>
                <a:gd name="connsiteY7" fmla="*/ 307571 h 958735"/>
                <a:gd name="connsiteX8" fmla="*/ 1000297 w 1072341"/>
                <a:gd name="connsiteY8" fmla="*/ 423950 h 958735"/>
                <a:gd name="connsiteX9" fmla="*/ 1041861 w 1072341"/>
                <a:gd name="connsiteY9" fmla="*/ 473826 h 958735"/>
                <a:gd name="connsiteX10" fmla="*/ 1058486 w 1072341"/>
                <a:gd name="connsiteY10" fmla="*/ 581891 h 958735"/>
                <a:gd name="connsiteX11" fmla="*/ 958734 w 1072341"/>
                <a:gd name="connsiteY11" fmla="*/ 739833 h 958735"/>
                <a:gd name="connsiteX12" fmla="*/ 875606 w 1072341"/>
                <a:gd name="connsiteY12" fmla="*/ 872837 h 958735"/>
                <a:gd name="connsiteX13" fmla="*/ 110836 w 1072341"/>
                <a:gd name="connsiteY13" fmla="*/ 224444 h 9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341" h="958735">
                  <a:moveTo>
                    <a:pt x="110836" y="224444"/>
                  </a:moveTo>
                  <a:cubicBezTo>
                    <a:pt x="0" y="88670"/>
                    <a:pt x="153785" y="92826"/>
                    <a:pt x="210588" y="58190"/>
                  </a:cubicBezTo>
                  <a:cubicBezTo>
                    <a:pt x="267391" y="23554"/>
                    <a:pt x="328352" y="26324"/>
                    <a:pt x="451657" y="16626"/>
                  </a:cubicBezTo>
                  <a:cubicBezTo>
                    <a:pt x="574963" y="6928"/>
                    <a:pt x="852054" y="0"/>
                    <a:pt x="950421" y="0"/>
                  </a:cubicBezTo>
                  <a:cubicBezTo>
                    <a:pt x="1048788" y="0"/>
                    <a:pt x="1032163" y="4157"/>
                    <a:pt x="1041861" y="16626"/>
                  </a:cubicBezTo>
                  <a:cubicBezTo>
                    <a:pt x="1051559" y="29095"/>
                    <a:pt x="1011381" y="41564"/>
                    <a:pt x="1008610" y="74815"/>
                  </a:cubicBezTo>
                  <a:cubicBezTo>
                    <a:pt x="1005839" y="108066"/>
                    <a:pt x="1018309" y="177338"/>
                    <a:pt x="1025236" y="216131"/>
                  </a:cubicBezTo>
                  <a:cubicBezTo>
                    <a:pt x="1032163" y="254924"/>
                    <a:pt x="1054330" y="272935"/>
                    <a:pt x="1050174" y="307571"/>
                  </a:cubicBezTo>
                  <a:cubicBezTo>
                    <a:pt x="1046018" y="342207"/>
                    <a:pt x="1001682" y="396241"/>
                    <a:pt x="1000297" y="423950"/>
                  </a:cubicBezTo>
                  <a:cubicBezTo>
                    <a:pt x="998912" y="451659"/>
                    <a:pt x="1032163" y="447503"/>
                    <a:pt x="1041861" y="473826"/>
                  </a:cubicBezTo>
                  <a:cubicBezTo>
                    <a:pt x="1051559" y="500150"/>
                    <a:pt x="1072341" y="537557"/>
                    <a:pt x="1058486" y="581891"/>
                  </a:cubicBezTo>
                  <a:cubicBezTo>
                    <a:pt x="1044632" y="626226"/>
                    <a:pt x="958734" y="739833"/>
                    <a:pt x="958734" y="739833"/>
                  </a:cubicBezTo>
                  <a:cubicBezTo>
                    <a:pt x="928254" y="788324"/>
                    <a:pt x="1016922" y="958735"/>
                    <a:pt x="875606" y="872837"/>
                  </a:cubicBezTo>
                  <a:cubicBezTo>
                    <a:pt x="734290" y="786939"/>
                    <a:pt x="221672" y="360218"/>
                    <a:pt x="110836" y="2244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rot="223955">
              <a:off x="6959834" y="5562281"/>
              <a:ext cx="1295400" cy="1595699"/>
            </a:xfrm>
            <a:custGeom>
              <a:avLst/>
              <a:gdLst>
                <a:gd name="connsiteX0" fmla="*/ 163286 w 993322"/>
                <a:gd name="connsiteY0" fmla="*/ 19050 h 1115787"/>
                <a:gd name="connsiteX1" fmla="*/ 457200 w 993322"/>
                <a:gd name="connsiteY1" fmla="*/ 247650 h 1115787"/>
                <a:gd name="connsiteX2" fmla="*/ 783772 w 993322"/>
                <a:gd name="connsiteY2" fmla="*/ 639536 h 1115787"/>
                <a:gd name="connsiteX3" fmla="*/ 947058 w 993322"/>
                <a:gd name="connsiteY3" fmla="*/ 884465 h 1115787"/>
                <a:gd name="connsiteX4" fmla="*/ 947058 w 993322"/>
                <a:gd name="connsiteY4" fmla="*/ 998765 h 1115787"/>
                <a:gd name="connsiteX5" fmla="*/ 669472 w 993322"/>
                <a:gd name="connsiteY5" fmla="*/ 1113065 h 1115787"/>
                <a:gd name="connsiteX6" fmla="*/ 342900 w 993322"/>
                <a:gd name="connsiteY6" fmla="*/ 982436 h 1115787"/>
                <a:gd name="connsiteX7" fmla="*/ 48986 w 993322"/>
                <a:gd name="connsiteY7" fmla="*/ 541565 h 1115787"/>
                <a:gd name="connsiteX8" fmla="*/ 48986 w 993322"/>
                <a:gd name="connsiteY8" fmla="*/ 133350 h 1115787"/>
                <a:gd name="connsiteX9" fmla="*/ 163286 w 993322"/>
                <a:gd name="connsiteY9" fmla="*/ 19050 h 11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3322" h="1115787">
                  <a:moveTo>
                    <a:pt x="163286" y="19050"/>
                  </a:moveTo>
                  <a:cubicBezTo>
                    <a:pt x="231322" y="38100"/>
                    <a:pt x="353786" y="144236"/>
                    <a:pt x="457200" y="247650"/>
                  </a:cubicBezTo>
                  <a:cubicBezTo>
                    <a:pt x="560614" y="351064"/>
                    <a:pt x="702129" y="533400"/>
                    <a:pt x="783772" y="639536"/>
                  </a:cubicBezTo>
                  <a:cubicBezTo>
                    <a:pt x="865415" y="745672"/>
                    <a:pt x="919844" y="824593"/>
                    <a:pt x="947058" y="884465"/>
                  </a:cubicBezTo>
                  <a:cubicBezTo>
                    <a:pt x="974272" y="944337"/>
                    <a:pt x="993322" y="960665"/>
                    <a:pt x="947058" y="998765"/>
                  </a:cubicBezTo>
                  <a:cubicBezTo>
                    <a:pt x="900794" y="1036865"/>
                    <a:pt x="770165" y="1115787"/>
                    <a:pt x="669472" y="1113065"/>
                  </a:cubicBezTo>
                  <a:cubicBezTo>
                    <a:pt x="568779" y="1110344"/>
                    <a:pt x="446314" y="1077686"/>
                    <a:pt x="342900" y="982436"/>
                  </a:cubicBezTo>
                  <a:cubicBezTo>
                    <a:pt x="239486" y="887186"/>
                    <a:pt x="97972" y="683079"/>
                    <a:pt x="48986" y="541565"/>
                  </a:cubicBezTo>
                  <a:cubicBezTo>
                    <a:pt x="0" y="400051"/>
                    <a:pt x="35379" y="225879"/>
                    <a:pt x="48986" y="133350"/>
                  </a:cubicBezTo>
                  <a:cubicBezTo>
                    <a:pt x="62593" y="40821"/>
                    <a:pt x="95250" y="0"/>
                    <a:pt x="163286"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5181600" y="2784022"/>
              <a:ext cx="1352550" cy="1102178"/>
            </a:xfrm>
            <a:custGeom>
              <a:avLst/>
              <a:gdLst>
                <a:gd name="connsiteX0" fmla="*/ 19050 w 1317172"/>
                <a:gd name="connsiteY0" fmla="*/ 650421 h 1001485"/>
                <a:gd name="connsiteX1" fmla="*/ 149679 w 1317172"/>
                <a:gd name="connsiteY1" fmla="*/ 650421 h 1001485"/>
                <a:gd name="connsiteX2" fmla="*/ 280307 w 1317172"/>
                <a:gd name="connsiteY2" fmla="*/ 454478 h 1001485"/>
                <a:gd name="connsiteX3" fmla="*/ 476250 w 1317172"/>
                <a:gd name="connsiteY3" fmla="*/ 356507 h 1001485"/>
                <a:gd name="connsiteX4" fmla="*/ 639536 w 1317172"/>
                <a:gd name="connsiteY4" fmla="*/ 209549 h 1001485"/>
                <a:gd name="connsiteX5" fmla="*/ 721179 w 1317172"/>
                <a:gd name="connsiteY5" fmla="*/ 62592 h 1001485"/>
                <a:gd name="connsiteX6" fmla="*/ 917121 w 1317172"/>
                <a:gd name="connsiteY6" fmla="*/ 62592 h 1001485"/>
                <a:gd name="connsiteX7" fmla="*/ 1015093 w 1317172"/>
                <a:gd name="connsiteY7" fmla="*/ 13607 h 1001485"/>
                <a:gd name="connsiteX8" fmla="*/ 1243693 w 1317172"/>
                <a:gd name="connsiteY8" fmla="*/ 144235 h 1001485"/>
                <a:gd name="connsiteX9" fmla="*/ 1243693 w 1317172"/>
                <a:gd name="connsiteY9" fmla="*/ 454478 h 1001485"/>
                <a:gd name="connsiteX10" fmla="*/ 1243693 w 1317172"/>
                <a:gd name="connsiteY10" fmla="*/ 650421 h 1001485"/>
                <a:gd name="connsiteX11" fmla="*/ 802821 w 1317172"/>
                <a:gd name="connsiteY11" fmla="*/ 960664 h 1001485"/>
                <a:gd name="connsiteX12" fmla="*/ 639536 w 1317172"/>
                <a:gd name="connsiteY12" fmla="*/ 895349 h 1001485"/>
                <a:gd name="connsiteX13" fmla="*/ 312964 w 1317172"/>
                <a:gd name="connsiteY13" fmla="*/ 960664 h 1001485"/>
                <a:gd name="connsiteX14" fmla="*/ 280307 w 1317172"/>
                <a:gd name="connsiteY14" fmla="*/ 911678 h 1001485"/>
                <a:gd name="connsiteX15" fmla="*/ 51707 w 1317172"/>
                <a:gd name="connsiteY15" fmla="*/ 928007 h 1001485"/>
                <a:gd name="connsiteX16" fmla="*/ 35379 w 1317172"/>
                <a:gd name="connsiteY16" fmla="*/ 732064 h 1001485"/>
                <a:gd name="connsiteX17" fmla="*/ 19050 w 1317172"/>
                <a:gd name="connsiteY17" fmla="*/ 650421 h 100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7172" h="1001485">
                  <a:moveTo>
                    <a:pt x="19050" y="650421"/>
                  </a:moveTo>
                  <a:cubicBezTo>
                    <a:pt x="38100" y="636814"/>
                    <a:pt x="106136" y="683078"/>
                    <a:pt x="149679" y="650421"/>
                  </a:cubicBezTo>
                  <a:cubicBezTo>
                    <a:pt x="193222" y="617764"/>
                    <a:pt x="225879" y="503464"/>
                    <a:pt x="280307" y="454478"/>
                  </a:cubicBezTo>
                  <a:cubicBezTo>
                    <a:pt x="334735" y="405492"/>
                    <a:pt x="416379" y="397329"/>
                    <a:pt x="476250" y="356507"/>
                  </a:cubicBezTo>
                  <a:cubicBezTo>
                    <a:pt x="536122" y="315686"/>
                    <a:pt x="598715" y="258535"/>
                    <a:pt x="639536" y="209549"/>
                  </a:cubicBezTo>
                  <a:cubicBezTo>
                    <a:pt x="680357" y="160563"/>
                    <a:pt x="674915" y="87085"/>
                    <a:pt x="721179" y="62592"/>
                  </a:cubicBezTo>
                  <a:cubicBezTo>
                    <a:pt x="767443" y="38099"/>
                    <a:pt x="868135" y="70756"/>
                    <a:pt x="917121" y="62592"/>
                  </a:cubicBezTo>
                  <a:cubicBezTo>
                    <a:pt x="966107" y="54428"/>
                    <a:pt x="960664" y="0"/>
                    <a:pt x="1015093" y="13607"/>
                  </a:cubicBezTo>
                  <a:cubicBezTo>
                    <a:pt x="1069522" y="27214"/>
                    <a:pt x="1205593" y="70757"/>
                    <a:pt x="1243693" y="144235"/>
                  </a:cubicBezTo>
                  <a:cubicBezTo>
                    <a:pt x="1281793" y="217713"/>
                    <a:pt x="1243693" y="454478"/>
                    <a:pt x="1243693" y="454478"/>
                  </a:cubicBezTo>
                  <a:cubicBezTo>
                    <a:pt x="1243693" y="538842"/>
                    <a:pt x="1317172" y="566057"/>
                    <a:pt x="1243693" y="650421"/>
                  </a:cubicBezTo>
                  <a:cubicBezTo>
                    <a:pt x="1170214" y="734785"/>
                    <a:pt x="903514" y="919843"/>
                    <a:pt x="802821" y="960664"/>
                  </a:cubicBezTo>
                  <a:cubicBezTo>
                    <a:pt x="702128" y="1001485"/>
                    <a:pt x="721179" y="895349"/>
                    <a:pt x="639536" y="895349"/>
                  </a:cubicBezTo>
                  <a:cubicBezTo>
                    <a:pt x="557893" y="895349"/>
                    <a:pt x="372835" y="957943"/>
                    <a:pt x="312964" y="960664"/>
                  </a:cubicBezTo>
                  <a:cubicBezTo>
                    <a:pt x="253093" y="963385"/>
                    <a:pt x="323850" y="917121"/>
                    <a:pt x="280307" y="911678"/>
                  </a:cubicBezTo>
                  <a:cubicBezTo>
                    <a:pt x="236764" y="906235"/>
                    <a:pt x="92528" y="957943"/>
                    <a:pt x="51707" y="928007"/>
                  </a:cubicBezTo>
                  <a:cubicBezTo>
                    <a:pt x="10886" y="898071"/>
                    <a:pt x="32658" y="778328"/>
                    <a:pt x="35379" y="732064"/>
                  </a:cubicBezTo>
                  <a:cubicBezTo>
                    <a:pt x="38100" y="685800"/>
                    <a:pt x="0" y="664028"/>
                    <a:pt x="19050" y="6504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61"/>
          <p:cNvGrpSpPr/>
          <p:nvPr/>
        </p:nvGrpSpPr>
        <p:grpSpPr>
          <a:xfrm>
            <a:off x="-5444" y="2514600"/>
            <a:ext cx="2215244" cy="1600200"/>
            <a:chOff x="-5444" y="2514600"/>
            <a:chExt cx="2215244" cy="1600200"/>
          </a:xfrm>
        </p:grpSpPr>
        <p:sp>
          <p:nvSpPr>
            <p:cNvPr id="15" name="Freeform 14"/>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5444" y="2514600"/>
              <a:ext cx="2139044" cy="808263"/>
            </a:xfrm>
            <a:custGeom>
              <a:avLst/>
              <a:gdLst>
                <a:gd name="connsiteX0" fmla="*/ 2030187 w 2212522"/>
                <a:gd name="connsiteY0" fmla="*/ 759278 h 857249"/>
                <a:gd name="connsiteX1" fmla="*/ 2079172 w 2212522"/>
                <a:gd name="connsiteY1" fmla="*/ 106136 h 857249"/>
                <a:gd name="connsiteX2" fmla="*/ 1230087 w 2212522"/>
                <a:gd name="connsiteY2" fmla="*/ 122464 h 857249"/>
                <a:gd name="connsiteX3" fmla="*/ 462644 w 2212522"/>
                <a:gd name="connsiteY3" fmla="*/ 122464 h 857249"/>
                <a:gd name="connsiteX4" fmla="*/ 136072 w 2212522"/>
                <a:gd name="connsiteY4" fmla="*/ 89807 h 857249"/>
                <a:gd name="connsiteX5" fmla="*/ 54429 w 2212522"/>
                <a:gd name="connsiteY5" fmla="*/ 367393 h 857249"/>
                <a:gd name="connsiteX6" fmla="*/ 462644 w 2212522"/>
                <a:gd name="connsiteY6" fmla="*/ 432707 h 857249"/>
                <a:gd name="connsiteX7" fmla="*/ 462644 w 2212522"/>
                <a:gd name="connsiteY7" fmla="*/ 693964 h 857249"/>
                <a:gd name="connsiteX8" fmla="*/ 1426029 w 2212522"/>
                <a:gd name="connsiteY8" fmla="*/ 693964 h 857249"/>
                <a:gd name="connsiteX9" fmla="*/ 2030187 w 2212522"/>
                <a:gd name="connsiteY9" fmla="*/ 759278 h 857249"/>
                <a:gd name="connsiteX0" fmla="*/ 2030187 w 2139044"/>
                <a:gd name="connsiteY0" fmla="*/ 759278 h 857249"/>
                <a:gd name="connsiteX1" fmla="*/ 2079172 w 2139044"/>
                <a:gd name="connsiteY1" fmla="*/ 106136 h 857249"/>
                <a:gd name="connsiteX2" fmla="*/ 1230087 w 2139044"/>
                <a:gd name="connsiteY2" fmla="*/ 122464 h 857249"/>
                <a:gd name="connsiteX3" fmla="*/ 462644 w 2139044"/>
                <a:gd name="connsiteY3" fmla="*/ 122464 h 857249"/>
                <a:gd name="connsiteX4" fmla="*/ 136072 w 2139044"/>
                <a:gd name="connsiteY4" fmla="*/ 89807 h 857249"/>
                <a:gd name="connsiteX5" fmla="*/ 54429 w 2139044"/>
                <a:gd name="connsiteY5" fmla="*/ 367393 h 857249"/>
                <a:gd name="connsiteX6" fmla="*/ 462644 w 2139044"/>
                <a:gd name="connsiteY6" fmla="*/ 432707 h 857249"/>
                <a:gd name="connsiteX7" fmla="*/ 462644 w 2139044"/>
                <a:gd name="connsiteY7" fmla="*/ 693964 h 857249"/>
                <a:gd name="connsiteX8" fmla="*/ 1426029 w 2139044"/>
                <a:gd name="connsiteY8" fmla="*/ 693964 h 857249"/>
                <a:gd name="connsiteX9" fmla="*/ 2030187 w 2139044"/>
                <a:gd name="connsiteY9" fmla="*/ 759278 h 857249"/>
                <a:gd name="connsiteX0" fmla="*/ 2030187 w 2139044"/>
                <a:gd name="connsiteY0" fmla="*/ 710292 h 808263"/>
                <a:gd name="connsiteX1" fmla="*/ 2079172 w 2139044"/>
                <a:gd name="connsiteY1" fmla="*/ 57150 h 808263"/>
                <a:gd name="connsiteX2" fmla="*/ 1230087 w 2139044"/>
                <a:gd name="connsiteY2" fmla="*/ 73478 h 808263"/>
                <a:gd name="connsiteX3" fmla="*/ 462644 w 2139044"/>
                <a:gd name="connsiteY3" fmla="*/ 73478 h 808263"/>
                <a:gd name="connsiteX4" fmla="*/ 136072 w 2139044"/>
                <a:gd name="connsiteY4" fmla="*/ 40821 h 808263"/>
                <a:gd name="connsiteX5" fmla="*/ 54429 w 2139044"/>
                <a:gd name="connsiteY5" fmla="*/ 318407 h 808263"/>
                <a:gd name="connsiteX6" fmla="*/ 462644 w 2139044"/>
                <a:gd name="connsiteY6" fmla="*/ 383721 h 808263"/>
                <a:gd name="connsiteX7" fmla="*/ 462644 w 2139044"/>
                <a:gd name="connsiteY7" fmla="*/ 644978 h 808263"/>
                <a:gd name="connsiteX8" fmla="*/ 1426029 w 2139044"/>
                <a:gd name="connsiteY8" fmla="*/ 644978 h 808263"/>
                <a:gd name="connsiteX9" fmla="*/ 2030187 w 2139044"/>
                <a:gd name="connsiteY9" fmla="*/ 710292 h 808263"/>
                <a:gd name="connsiteX0" fmla="*/ 2030187 w 2139044"/>
                <a:gd name="connsiteY0" fmla="*/ 710292 h 808263"/>
                <a:gd name="connsiteX1" fmla="*/ 2079172 w 2139044"/>
                <a:gd name="connsiteY1" fmla="*/ 57150 h 808263"/>
                <a:gd name="connsiteX2" fmla="*/ 1230087 w 2139044"/>
                <a:gd name="connsiteY2" fmla="*/ 73478 h 808263"/>
                <a:gd name="connsiteX3" fmla="*/ 462644 w 2139044"/>
                <a:gd name="connsiteY3" fmla="*/ 73478 h 808263"/>
                <a:gd name="connsiteX4" fmla="*/ 136072 w 2139044"/>
                <a:gd name="connsiteY4" fmla="*/ 40821 h 808263"/>
                <a:gd name="connsiteX5" fmla="*/ 54429 w 2139044"/>
                <a:gd name="connsiteY5" fmla="*/ 318407 h 808263"/>
                <a:gd name="connsiteX6" fmla="*/ 462644 w 2139044"/>
                <a:gd name="connsiteY6" fmla="*/ 383721 h 808263"/>
                <a:gd name="connsiteX7" fmla="*/ 462644 w 2139044"/>
                <a:gd name="connsiteY7" fmla="*/ 644978 h 808263"/>
                <a:gd name="connsiteX8" fmla="*/ 1426029 w 2139044"/>
                <a:gd name="connsiteY8" fmla="*/ 644978 h 808263"/>
                <a:gd name="connsiteX9" fmla="*/ 2030187 w 2139044"/>
                <a:gd name="connsiteY9" fmla="*/ 710292 h 80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044" h="808263">
                  <a:moveTo>
                    <a:pt x="2030187" y="710292"/>
                  </a:moveTo>
                  <a:cubicBezTo>
                    <a:pt x="2139044" y="612321"/>
                    <a:pt x="2049236" y="386443"/>
                    <a:pt x="2079172" y="57150"/>
                  </a:cubicBezTo>
                  <a:cubicBezTo>
                    <a:pt x="1597479" y="76200"/>
                    <a:pt x="1499508" y="70757"/>
                    <a:pt x="1230087" y="73478"/>
                  </a:cubicBezTo>
                  <a:cubicBezTo>
                    <a:pt x="960666" y="76199"/>
                    <a:pt x="644980" y="78921"/>
                    <a:pt x="462644" y="73478"/>
                  </a:cubicBezTo>
                  <a:cubicBezTo>
                    <a:pt x="280308" y="68035"/>
                    <a:pt x="204108" y="0"/>
                    <a:pt x="136072" y="40821"/>
                  </a:cubicBezTo>
                  <a:cubicBezTo>
                    <a:pt x="68036" y="81643"/>
                    <a:pt x="0" y="261257"/>
                    <a:pt x="54429" y="318407"/>
                  </a:cubicBezTo>
                  <a:cubicBezTo>
                    <a:pt x="108858" y="375557"/>
                    <a:pt x="394608" y="329293"/>
                    <a:pt x="462644" y="383721"/>
                  </a:cubicBezTo>
                  <a:cubicBezTo>
                    <a:pt x="530680" y="438150"/>
                    <a:pt x="459923" y="465364"/>
                    <a:pt x="462644" y="644978"/>
                  </a:cubicBezTo>
                  <a:cubicBezTo>
                    <a:pt x="623208" y="688521"/>
                    <a:pt x="1164772" y="642257"/>
                    <a:pt x="1426029" y="644978"/>
                  </a:cubicBezTo>
                  <a:cubicBezTo>
                    <a:pt x="1687286" y="647699"/>
                    <a:pt x="1921330" y="808263"/>
                    <a:pt x="2030187" y="710292"/>
                  </a:cubicBezTo>
                  <a:close/>
                </a:path>
              </a:pathLst>
            </a:cu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8" name="Freeform 37"/>
          <p:cNvSpPr/>
          <p:nvPr/>
        </p:nvSpPr>
        <p:spPr>
          <a:xfrm>
            <a:off x="3320143" y="1583871"/>
            <a:ext cx="1153886" cy="4599215"/>
          </a:xfrm>
          <a:custGeom>
            <a:avLst/>
            <a:gdLst>
              <a:gd name="connsiteX0" fmla="*/ 125186 w 1153886"/>
              <a:gd name="connsiteY0" fmla="*/ 0 h 4599215"/>
              <a:gd name="connsiteX1" fmla="*/ 272143 w 1153886"/>
              <a:gd name="connsiteY1" fmla="*/ 65315 h 4599215"/>
              <a:gd name="connsiteX2" fmla="*/ 272143 w 1153886"/>
              <a:gd name="connsiteY2" fmla="*/ 244929 h 4599215"/>
              <a:gd name="connsiteX3" fmla="*/ 321128 w 1153886"/>
              <a:gd name="connsiteY3" fmla="*/ 473529 h 4599215"/>
              <a:gd name="connsiteX4" fmla="*/ 647700 w 1153886"/>
              <a:gd name="connsiteY4" fmla="*/ 653143 h 4599215"/>
              <a:gd name="connsiteX5" fmla="*/ 696686 w 1153886"/>
              <a:gd name="connsiteY5" fmla="*/ 865415 h 4599215"/>
              <a:gd name="connsiteX6" fmla="*/ 810986 w 1153886"/>
              <a:gd name="connsiteY6" fmla="*/ 979715 h 4599215"/>
              <a:gd name="connsiteX7" fmla="*/ 680357 w 1153886"/>
              <a:gd name="connsiteY7" fmla="*/ 1224643 h 4599215"/>
              <a:gd name="connsiteX8" fmla="*/ 517071 w 1153886"/>
              <a:gd name="connsiteY8" fmla="*/ 1681843 h 4599215"/>
              <a:gd name="connsiteX9" fmla="*/ 386443 w 1153886"/>
              <a:gd name="connsiteY9" fmla="*/ 1894115 h 4599215"/>
              <a:gd name="connsiteX10" fmla="*/ 304800 w 1153886"/>
              <a:gd name="connsiteY10" fmla="*/ 2204358 h 4599215"/>
              <a:gd name="connsiteX11" fmla="*/ 174171 w 1153886"/>
              <a:gd name="connsiteY11" fmla="*/ 2318658 h 4599215"/>
              <a:gd name="connsiteX12" fmla="*/ 59871 w 1153886"/>
              <a:gd name="connsiteY12" fmla="*/ 2612572 h 4599215"/>
              <a:gd name="connsiteX13" fmla="*/ 27214 w 1153886"/>
              <a:gd name="connsiteY13" fmla="*/ 2792186 h 4599215"/>
              <a:gd name="connsiteX14" fmla="*/ 141514 w 1153886"/>
              <a:gd name="connsiteY14" fmla="*/ 3004458 h 4599215"/>
              <a:gd name="connsiteX15" fmla="*/ 223157 w 1153886"/>
              <a:gd name="connsiteY15" fmla="*/ 3167743 h 4599215"/>
              <a:gd name="connsiteX16" fmla="*/ 27214 w 1153886"/>
              <a:gd name="connsiteY16" fmla="*/ 3494315 h 4599215"/>
              <a:gd name="connsiteX17" fmla="*/ 59871 w 1153886"/>
              <a:gd name="connsiteY17" fmla="*/ 3657600 h 4599215"/>
              <a:gd name="connsiteX18" fmla="*/ 141514 w 1153886"/>
              <a:gd name="connsiteY18" fmla="*/ 3951515 h 4599215"/>
              <a:gd name="connsiteX19" fmla="*/ 288471 w 1153886"/>
              <a:gd name="connsiteY19" fmla="*/ 4196443 h 4599215"/>
              <a:gd name="connsiteX20" fmla="*/ 664028 w 1153886"/>
              <a:gd name="connsiteY20" fmla="*/ 4408715 h 4599215"/>
              <a:gd name="connsiteX21" fmla="*/ 908957 w 1153886"/>
              <a:gd name="connsiteY21" fmla="*/ 4588329 h 4599215"/>
              <a:gd name="connsiteX22" fmla="*/ 1153886 w 1153886"/>
              <a:gd name="connsiteY22" fmla="*/ 4474029 h 459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3886" h="4599215">
                <a:moveTo>
                  <a:pt x="125186" y="0"/>
                </a:moveTo>
                <a:cubicBezTo>
                  <a:pt x="186418" y="12247"/>
                  <a:pt x="247650" y="24494"/>
                  <a:pt x="272143" y="65315"/>
                </a:cubicBezTo>
                <a:cubicBezTo>
                  <a:pt x="296636" y="106136"/>
                  <a:pt x="263979" y="176893"/>
                  <a:pt x="272143" y="244929"/>
                </a:cubicBezTo>
                <a:cubicBezTo>
                  <a:pt x="280307" y="312965"/>
                  <a:pt x="258535" y="405493"/>
                  <a:pt x="321128" y="473529"/>
                </a:cubicBezTo>
                <a:cubicBezTo>
                  <a:pt x="383721" y="541565"/>
                  <a:pt x="585107" y="587829"/>
                  <a:pt x="647700" y="653143"/>
                </a:cubicBezTo>
                <a:cubicBezTo>
                  <a:pt x="710293" y="718457"/>
                  <a:pt x="669472" y="810986"/>
                  <a:pt x="696686" y="865415"/>
                </a:cubicBezTo>
                <a:cubicBezTo>
                  <a:pt x="723900" y="919844"/>
                  <a:pt x="813707" y="919844"/>
                  <a:pt x="810986" y="979715"/>
                </a:cubicBezTo>
                <a:cubicBezTo>
                  <a:pt x="808265" y="1039586"/>
                  <a:pt x="729343" y="1107622"/>
                  <a:pt x="680357" y="1224643"/>
                </a:cubicBezTo>
                <a:cubicBezTo>
                  <a:pt x="631371" y="1341664"/>
                  <a:pt x="566057" y="1570264"/>
                  <a:pt x="517071" y="1681843"/>
                </a:cubicBezTo>
                <a:cubicBezTo>
                  <a:pt x="468085" y="1793422"/>
                  <a:pt x="421821" y="1807029"/>
                  <a:pt x="386443" y="1894115"/>
                </a:cubicBezTo>
                <a:cubicBezTo>
                  <a:pt x="351065" y="1981201"/>
                  <a:pt x="340179" y="2133601"/>
                  <a:pt x="304800" y="2204358"/>
                </a:cubicBezTo>
                <a:cubicBezTo>
                  <a:pt x="269421" y="2275115"/>
                  <a:pt x="214993" y="2250622"/>
                  <a:pt x="174171" y="2318658"/>
                </a:cubicBezTo>
                <a:cubicBezTo>
                  <a:pt x="133350" y="2386694"/>
                  <a:pt x="84364" y="2533651"/>
                  <a:pt x="59871" y="2612572"/>
                </a:cubicBezTo>
                <a:cubicBezTo>
                  <a:pt x="35378" y="2691493"/>
                  <a:pt x="13607" y="2726872"/>
                  <a:pt x="27214" y="2792186"/>
                </a:cubicBezTo>
                <a:cubicBezTo>
                  <a:pt x="40821" y="2857500"/>
                  <a:pt x="108857" y="2941865"/>
                  <a:pt x="141514" y="3004458"/>
                </a:cubicBezTo>
                <a:cubicBezTo>
                  <a:pt x="174171" y="3067051"/>
                  <a:pt x="242207" y="3086100"/>
                  <a:pt x="223157" y="3167743"/>
                </a:cubicBezTo>
                <a:cubicBezTo>
                  <a:pt x="204107" y="3249386"/>
                  <a:pt x="54428" y="3412672"/>
                  <a:pt x="27214" y="3494315"/>
                </a:cubicBezTo>
                <a:cubicBezTo>
                  <a:pt x="0" y="3575958"/>
                  <a:pt x="40821" y="3581400"/>
                  <a:pt x="59871" y="3657600"/>
                </a:cubicBezTo>
                <a:cubicBezTo>
                  <a:pt x="78921" y="3733800"/>
                  <a:pt x="103414" y="3861708"/>
                  <a:pt x="141514" y="3951515"/>
                </a:cubicBezTo>
                <a:cubicBezTo>
                  <a:pt x="179614" y="4041322"/>
                  <a:pt x="201385" y="4120243"/>
                  <a:pt x="288471" y="4196443"/>
                </a:cubicBezTo>
                <a:cubicBezTo>
                  <a:pt x="375557" y="4272643"/>
                  <a:pt x="560614" y="4343401"/>
                  <a:pt x="664028" y="4408715"/>
                </a:cubicBezTo>
                <a:cubicBezTo>
                  <a:pt x="767442" y="4474029"/>
                  <a:pt x="827314" y="4577443"/>
                  <a:pt x="908957" y="4588329"/>
                </a:cubicBezTo>
                <a:cubicBezTo>
                  <a:pt x="990600" y="4599215"/>
                  <a:pt x="1118508" y="4517572"/>
                  <a:pt x="1153886" y="4474029"/>
                </a:cubicBezTo>
              </a:path>
            </a:pathLst>
          </a:custGeom>
          <a:ln w="50800">
            <a:solidFill>
              <a:schemeClr val="accent1">
                <a:lumMod val="60000"/>
                <a:lumOff val="40000"/>
              </a:schemeClr>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64"/>
          <p:cNvGrpSpPr/>
          <p:nvPr/>
        </p:nvGrpSpPr>
        <p:grpSpPr>
          <a:xfrm>
            <a:off x="0" y="762000"/>
            <a:ext cx="9144000" cy="4115594"/>
            <a:chOff x="0" y="762000"/>
            <a:chExt cx="9144000" cy="4115594"/>
          </a:xfrm>
        </p:grpSpPr>
        <p:sp useBgFill="1">
          <p:nvSpPr>
            <p:cNvPr id="32" name="TextBox 31"/>
            <p:cNvSpPr txBox="1"/>
            <p:nvPr/>
          </p:nvSpPr>
          <p:spPr>
            <a:xfrm>
              <a:off x="0" y="762000"/>
              <a:ext cx="9144000" cy="707886"/>
            </a:xfrm>
            <a:prstGeom prst="rect">
              <a:avLst/>
            </a:prstGeom>
          </p:spPr>
          <p:txBody>
            <a:bodyPr wrap="square" rtlCol="0">
              <a:spAutoFit/>
            </a:bodyPr>
            <a:lstStyle/>
            <a:p>
              <a:pPr marL="0" lvl="3" algn="ctr"/>
              <a:r>
                <a:rPr lang="en-US" sz="4000" b="1" spc="100" dirty="0" smtClean="0">
                  <a:ln>
                    <a:solidFill>
                      <a:schemeClr val="tx1"/>
                    </a:solidFill>
                  </a:ln>
                  <a:cs typeface="Arial" pitchFamily="34" charset="0"/>
                </a:rPr>
                <a:t>Indian Removal 1830-1839</a:t>
              </a:r>
            </a:p>
          </p:txBody>
        </p:sp>
        <p:grpSp>
          <p:nvGrpSpPr>
            <p:cNvPr id="5" name="Group 57"/>
            <p:cNvGrpSpPr/>
            <p:nvPr/>
          </p:nvGrpSpPr>
          <p:grpSpPr>
            <a:xfrm>
              <a:off x="381000" y="1654314"/>
              <a:ext cx="8763000" cy="3223280"/>
              <a:chOff x="381000" y="1654314"/>
              <a:chExt cx="8763000" cy="3223280"/>
            </a:xfrm>
          </p:grpSpPr>
          <p:sp>
            <p:nvSpPr>
              <p:cNvPr id="11" name="Rectangle 10"/>
              <p:cNvSpPr/>
              <p:nvPr/>
            </p:nvSpPr>
            <p:spPr>
              <a:xfrm>
                <a:off x="381000" y="3861137"/>
                <a:ext cx="1845698" cy="1015663"/>
              </a:xfrm>
              <a:prstGeom prst="rect">
                <a:avLst/>
              </a:prstGeom>
              <a:solidFill>
                <a:srgbClr val="FFFF00">
                  <a:alpha val="45000"/>
                </a:srgbClr>
              </a:solidFill>
              <a:ln w="38100">
                <a:noFill/>
                <a:prstDash val="sysDot"/>
              </a:ln>
            </p:spPr>
            <p:txBody>
              <a:bodyPr wrap="none">
                <a:spAutoFit/>
              </a:bodyPr>
              <a:lstStyle/>
              <a:p>
                <a:r>
                  <a:rPr lang="en-US" sz="3000" b="1" dirty="0" smtClean="0"/>
                  <a:t>Choctaw</a:t>
                </a:r>
              </a:p>
              <a:p>
                <a:r>
                  <a:rPr lang="en-US" sz="3000" b="1" dirty="0" smtClean="0"/>
                  <a:t>Chickasaw</a:t>
                </a:r>
                <a:endParaRPr lang="en-US" sz="3000" b="1" dirty="0"/>
              </a:p>
            </p:txBody>
          </p:sp>
          <p:sp>
            <p:nvSpPr>
              <p:cNvPr id="43" name="TextBox 42"/>
              <p:cNvSpPr txBox="1"/>
              <p:nvPr/>
            </p:nvSpPr>
            <p:spPr>
              <a:xfrm>
                <a:off x="3957476" y="2895600"/>
                <a:ext cx="5186524" cy="553998"/>
              </a:xfrm>
              <a:prstGeom prst="rect">
                <a:avLst/>
              </a:prstGeom>
              <a:solidFill>
                <a:schemeClr val="bg1">
                  <a:alpha val="80000"/>
                </a:schemeClr>
              </a:solidFill>
            </p:spPr>
            <p:txBody>
              <a:bodyPr wrap="square" rtlCol="0">
                <a:spAutoFit/>
              </a:bodyPr>
              <a:lstStyle/>
              <a:p>
                <a:r>
                  <a:rPr lang="en-US" sz="3000" b="1" dirty="0" smtClean="0"/>
                  <a:t>. . . . . . . . . . . . . . . . . . . . . . 3500</a:t>
                </a:r>
              </a:p>
            </p:txBody>
          </p:sp>
          <p:sp>
            <p:nvSpPr>
              <p:cNvPr id="44" name="TextBox 43"/>
              <p:cNvSpPr txBox="1"/>
              <p:nvPr/>
            </p:nvSpPr>
            <p:spPr>
              <a:xfrm>
                <a:off x="3810000" y="2341602"/>
                <a:ext cx="5333999" cy="553998"/>
              </a:xfrm>
              <a:prstGeom prst="rect">
                <a:avLst/>
              </a:prstGeom>
              <a:solidFill>
                <a:schemeClr val="bg1">
                  <a:alpha val="80000"/>
                </a:schemeClr>
              </a:solidFill>
            </p:spPr>
            <p:txBody>
              <a:bodyPr wrap="square" rtlCol="0">
                <a:spAutoFit/>
              </a:bodyPr>
              <a:lstStyle/>
              <a:p>
                <a:r>
                  <a:rPr lang="en-US" sz="3000" b="1" dirty="0" smtClean="0"/>
                  <a:t> . . . . . . . . . . . .. . . . . . . . . . . 1000</a:t>
                </a:r>
              </a:p>
            </p:txBody>
          </p:sp>
          <p:sp>
            <p:nvSpPr>
              <p:cNvPr id="45" name="TextBox 44"/>
              <p:cNvSpPr txBox="1"/>
              <p:nvPr/>
            </p:nvSpPr>
            <p:spPr>
              <a:xfrm>
                <a:off x="3962701" y="3332202"/>
                <a:ext cx="5181299" cy="553998"/>
              </a:xfrm>
              <a:prstGeom prst="rect">
                <a:avLst/>
              </a:prstGeom>
              <a:solidFill>
                <a:schemeClr val="bg1">
                  <a:alpha val="80000"/>
                </a:schemeClr>
              </a:solidFill>
            </p:spPr>
            <p:txBody>
              <a:bodyPr wrap="square" rtlCol="0">
                <a:spAutoFit/>
              </a:bodyPr>
              <a:lstStyle/>
              <a:p>
                <a:r>
                  <a:rPr lang="en-US" sz="3000" b="1" dirty="0" smtClean="0"/>
                  <a:t> . . . . . . . . . . . . . . . . . . . . . .  750</a:t>
                </a:r>
              </a:p>
            </p:txBody>
          </p:sp>
          <p:sp>
            <p:nvSpPr>
              <p:cNvPr id="46" name="TextBox 45"/>
              <p:cNvSpPr txBox="1"/>
              <p:nvPr/>
            </p:nvSpPr>
            <p:spPr>
              <a:xfrm>
                <a:off x="3963140" y="3865602"/>
                <a:ext cx="5180860" cy="553998"/>
              </a:xfrm>
              <a:prstGeom prst="rect">
                <a:avLst/>
              </a:prstGeom>
              <a:solidFill>
                <a:schemeClr val="bg1">
                  <a:alpha val="80000"/>
                </a:schemeClr>
              </a:solidFill>
            </p:spPr>
            <p:txBody>
              <a:bodyPr wrap="square" rtlCol="0">
                <a:spAutoFit/>
              </a:bodyPr>
              <a:lstStyle/>
              <a:p>
                <a:r>
                  <a:rPr lang="en-US" sz="3000" b="1" dirty="0" smtClean="0"/>
                  <a:t> . . . . . . . . . . . . . . . . . . . . . 7,000</a:t>
                </a:r>
              </a:p>
            </p:txBody>
          </p:sp>
          <p:sp>
            <p:nvSpPr>
              <p:cNvPr id="47" name="TextBox 46"/>
              <p:cNvSpPr txBox="1"/>
              <p:nvPr/>
            </p:nvSpPr>
            <p:spPr>
              <a:xfrm>
                <a:off x="3962400" y="4322802"/>
                <a:ext cx="5181600" cy="553998"/>
              </a:xfrm>
              <a:prstGeom prst="rect">
                <a:avLst/>
              </a:prstGeom>
              <a:solidFill>
                <a:schemeClr val="bg1">
                  <a:alpha val="80000"/>
                </a:schemeClr>
              </a:solidFill>
            </p:spPr>
            <p:txBody>
              <a:bodyPr wrap="square" rtlCol="0">
                <a:spAutoFit/>
              </a:bodyPr>
              <a:lstStyle/>
              <a:p>
                <a:r>
                  <a:rPr lang="en-US" sz="3000" b="1" dirty="0" smtClean="0"/>
                  <a:t> . . . . . . . . . . . . . . . . . . . . . . 100s</a:t>
                </a:r>
              </a:p>
            </p:txBody>
          </p:sp>
          <p:sp>
            <p:nvSpPr>
              <p:cNvPr id="27" name="Rectangle 26"/>
              <p:cNvSpPr/>
              <p:nvPr/>
            </p:nvSpPr>
            <p:spPr>
              <a:xfrm>
                <a:off x="381000" y="2341602"/>
                <a:ext cx="1689117" cy="553998"/>
              </a:xfrm>
              <a:prstGeom prst="rect">
                <a:avLst/>
              </a:prstGeom>
              <a:solidFill>
                <a:srgbClr val="FF6600">
                  <a:alpha val="54000"/>
                </a:srgbClr>
              </a:solidFill>
              <a:ln w="38100">
                <a:noFill/>
                <a:prstDash val="sysDot"/>
              </a:ln>
            </p:spPr>
            <p:txBody>
              <a:bodyPr wrap="none">
                <a:spAutoFit/>
              </a:bodyPr>
              <a:lstStyle/>
              <a:p>
                <a:r>
                  <a:rPr lang="en-US" sz="3000" b="1" dirty="0" smtClean="0"/>
                  <a:t>Cherokee</a:t>
                </a:r>
                <a:endParaRPr lang="en-US" sz="3000" b="1" dirty="0"/>
              </a:p>
            </p:txBody>
          </p:sp>
          <p:sp>
            <p:nvSpPr>
              <p:cNvPr id="42" name="TextBox 41"/>
              <p:cNvSpPr txBox="1"/>
              <p:nvPr/>
            </p:nvSpPr>
            <p:spPr>
              <a:xfrm>
                <a:off x="2270053" y="1654314"/>
                <a:ext cx="1616147" cy="707886"/>
              </a:xfrm>
              <a:prstGeom prst="rect">
                <a:avLst/>
              </a:prstGeom>
              <a:solidFill>
                <a:schemeClr val="bg1"/>
              </a:solidFill>
            </p:spPr>
            <p:txBody>
              <a:bodyPr wrap="none" rtlCol="0">
                <a:spAutoFit/>
              </a:bodyPr>
              <a:lstStyle/>
              <a:p>
                <a:pPr algn="ctr"/>
                <a:r>
                  <a:rPr lang="en-US" sz="4000" b="1" dirty="0" smtClean="0"/>
                  <a:t>52,000</a:t>
                </a:r>
              </a:p>
            </p:txBody>
          </p:sp>
          <p:sp>
            <p:nvSpPr>
              <p:cNvPr id="30" name="TextBox 29"/>
              <p:cNvSpPr txBox="1"/>
              <p:nvPr/>
            </p:nvSpPr>
            <p:spPr>
              <a:xfrm>
                <a:off x="7527853" y="1654314"/>
                <a:ext cx="1616147" cy="707886"/>
              </a:xfrm>
              <a:prstGeom prst="rect">
                <a:avLst/>
              </a:prstGeom>
              <a:solidFill>
                <a:schemeClr val="bg1"/>
              </a:solidFill>
            </p:spPr>
            <p:txBody>
              <a:bodyPr wrap="none" rtlCol="0">
                <a:spAutoFit/>
              </a:bodyPr>
              <a:lstStyle/>
              <a:p>
                <a:pPr algn="ctr"/>
                <a:r>
                  <a:rPr lang="en-US" sz="4000" b="1" dirty="0" smtClean="0"/>
                  <a:t>12,350</a:t>
                </a:r>
              </a:p>
            </p:txBody>
          </p:sp>
          <p:sp>
            <p:nvSpPr>
              <p:cNvPr id="40" name="Rectangle 39"/>
              <p:cNvSpPr/>
              <p:nvPr/>
            </p:nvSpPr>
            <p:spPr>
              <a:xfrm>
                <a:off x="381000" y="2870537"/>
                <a:ext cx="1822936" cy="1015663"/>
              </a:xfrm>
              <a:prstGeom prst="rect">
                <a:avLst/>
              </a:prstGeom>
              <a:solidFill>
                <a:srgbClr val="FF3399">
                  <a:alpha val="66000"/>
                </a:srgbClr>
              </a:solidFill>
              <a:ln w="38100">
                <a:noFill/>
                <a:prstDash val="sysDot"/>
              </a:ln>
            </p:spPr>
            <p:txBody>
              <a:bodyPr wrap="none">
                <a:spAutoFit/>
              </a:bodyPr>
              <a:lstStyle/>
              <a:p>
                <a:r>
                  <a:rPr lang="en-US" sz="3000" b="1" dirty="0" smtClean="0"/>
                  <a:t>Creek</a:t>
                </a:r>
              </a:p>
              <a:p>
                <a:r>
                  <a:rPr lang="en-US" sz="3000" b="1" dirty="0" smtClean="0"/>
                  <a:t>Seminoles</a:t>
                </a:r>
                <a:endParaRPr lang="en-US" sz="3000" b="1" dirty="0"/>
              </a:p>
            </p:txBody>
          </p:sp>
          <p:sp>
            <p:nvSpPr>
              <p:cNvPr id="50" name="TextBox 49"/>
              <p:cNvSpPr txBox="1"/>
              <p:nvPr/>
            </p:nvSpPr>
            <p:spPr>
              <a:xfrm>
                <a:off x="6019800" y="2362200"/>
                <a:ext cx="1371600" cy="553998"/>
              </a:xfrm>
              <a:prstGeom prst="rect">
                <a:avLst/>
              </a:prstGeom>
              <a:solidFill>
                <a:schemeClr val="bg1">
                  <a:alpha val="57000"/>
                </a:schemeClr>
              </a:solidFill>
            </p:spPr>
            <p:txBody>
              <a:bodyPr wrap="square" rtlCol="0">
                <a:spAutoFit/>
              </a:bodyPr>
              <a:lstStyle/>
              <a:p>
                <a:pPr algn="r"/>
                <a:r>
                  <a:rPr lang="en-US" sz="3000" b="1" dirty="0" smtClean="0"/>
                  <a:t>   8100</a:t>
                </a:r>
                <a:endParaRPr lang="en-US" sz="3000" b="1" dirty="0"/>
              </a:p>
            </p:txBody>
          </p:sp>
          <p:sp>
            <p:nvSpPr>
              <p:cNvPr id="51" name="TextBox 50"/>
              <p:cNvSpPr txBox="1"/>
              <p:nvPr/>
            </p:nvSpPr>
            <p:spPr>
              <a:xfrm>
                <a:off x="6096000" y="2895600"/>
                <a:ext cx="1295400" cy="553998"/>
              </a:xfrm>
              <a:prstGeom prst="rect">
                <a:avLst/>
              </a:prstGeom>
              <a:solidFill>
                <a:schemeClr val="bg1">
                  <a:alpha val="57000"/>
                </a:schemeClr>
              </a:solidFill>
            </p:spPr>
            <p:txBody>
              <a:bodyPr wrap="square" rtlCol="0">
                <a:spAutoFit/>
              </a:bodyPr>
              <a:lstStyle/>
              <a:p>
                <a:pPr algn="r"/>
                <a:r>
                  <a:rPr lang="en-US" sz="3000" b="1" dirty="0" smtClean="0"/>
                  <a:t>   2400</a:t>
                </a:r>
                <a:endParaRPr lang="en-US" sz="3000" b="1" dirty="0"/>
              </a:p>
            </p:txBody>
          </p:sp>
          <p:sp>
            <p:nvSpPr>
              <p:cNvPr id="52" name="TextBox 51"/>
              <p:cNvSpPr txBox="1"/>
              <p:nvPr/>
            </p:nvSpPr>
            <p:spPr>
              <a:xfrm>
                <a:off x="6019800" y="3332202"/>
                <a:ext cx="1379018" cy="553998"/>
              </a:xfrm>
              <a:prstGeom prst="rect">
                <a:avLst/>
              </a:prstGeom>
              <a:solidFill>
                <a:schemeClr val="bg1">
                  <a:alpha val="57000"/>
                </a:schemeClr>
              </a:solidFill>
            </p:spPr>
            <p:txBody>
              <a:bodyPr wrap="square" rtlCol="0">
                <a:spAutoFit/>
              </a:bodyPr>
              <a:lstStyle/>
              <a:p>
                <a:pPr algn="r"/>
                <a:r>
                  <a:rPr lang="en-US" sz="3000" b="1" dirty="0" smtClean="0"/>
                  <a:t>   4000</a:t>
                </a:r>
                <a:endParaRPr lang="en-US" sz="3000" b="1" dirty="0"/>
              </a:p>
            </p:txBody>
          </p:sp>
          <p:sp>
            <p:nvSpPr>
              <p:cNvPr id="53" name="TextBox 52"/>
              <p:cNvSpPr txBox="1"/>
              <p:nvPr/>
            </p:nvSpPr>
            <p:spPr>
              <a:xfrm>
                <a:off x="5943600" y="3865602"/>
                <a:ext cx="1447800" cy="553998"/>
              </a:xfrm>
              <a:prstGeom prst="rect">
                <a:avLst/>
              </a:prstGeom>
              <a:solidFill>
                <a:schemeClr val="bg1">
                  <a:alpha val="57000"/>
                </a:schemeClr>
              </a:solidFill>
            </p:spPr>
            <p:txBody>
              <a:bodyPr wrap="square" rtlCol="0">
                <a:spAutoFit/>
              </a:bodyPr>
              <a:lstStyle/>
              <a:p>
                <a:pPr algn="r"/>
                <a:r>
                  <a:rPr lang="en-US" sz="3000" b="1" dirty="0" smtClean="0"/>
                  <a:t>  10,000</a:t>
                </a:r>
                <a:endParaRPr lang="en-US" sz="3000" b="1" dirty="0"/>
              </a:p>
            </p:txBody>
          </p:sp>
          <p:sp>
            <p:nvSpPr>
              <p:cNvPr id="54" name="TextBox 53"/>
              <p:cNvSpPr txBox="1"/>
              <p:nvPr/>
            </p:nvSpPr>
            <p:spPr>
              <a:xfrm>
                <a:off x="6019800" y="4322802"/>
                <a:ext cx="1371600" cy="553998"/>
              </a:xfrm>
              <a:prstGeom prst="rect">
                <a:avLst/>
              </a:prstGeom>
              <a:solidFill>
                <a:schemeClr val="bg1">
                  <a:alpha val="57000"/>
                </a:schemeClr>
              </a:solidFill>
            </p:spPr>
            <p:txBody>
              <a:bodyPr wrap="square" rtlCol="0">
                <a:spAutoFit/>
              </a:bodyPr>
              <a:lstStyle/>
              <a:p>
                <a:pPr algn="ctr"/>
                <a:r>
                  <a:rPr lang="en-US" sz="3000" b="1" dirty="0" smtClean="0"/>
                  <a:t>  --- </a:t>
                </a:r>
                <a:endParaRPr lang="en-US" sz="3000" b="1" dirty="0"/>
              </a:p>
            </p:txBody>
          </p:sp>
          <p:cxnSp>
            <p:nvCxnSpPr>
              <p:cNvPr id="60" name="Straight Arrow Connector 59"/>
              <p:cNvCxnSpPr/>
              <p:nvPr/>
            </p:nvCxnSpPr>
            <p:spPr>
              <a:xfrm rot="5400000" flipH="1" flipV="1">
                <a:off x="6668294" y="3542506"/>
                <a:ext cx="2514600" cy="1588"/>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886200" y="2870537"/>
                <a:ext cx="2209800" cy="1015663"/>
              </a:xfrm>
              <a:prstGeom prst="rect">
                <a:avLst/>
              </a:prstGeom>
              <a:solidFill>
                <a:srgbClr val="FF33CC"/>
              </a:solidFill>
            </p:spPr>
            <p:txBody>
              <a:bodyPr wrap="square" rtlCol="0">
                <a:spAutoFit/>
              </a:bodyPr>
              <a:lstStyle/>
              <a:p>
                <a:r>
                  <a:rPr lang="en-US" sz="3000" b="1" dirty="0" smtClean="0">
                    <a:solidFill>
                      <a:schemeClr val="bg1"/>
                    </a:solidFill>
                    <a:effectLst>
                      <a:outerShdw dist="38100" dir="7200000" algn="ctr" rotWithShape="0">
                        <a:schemeClr val="tx1"/>
                      </a:outerShdw>
                    </a:effectLst>
                  </a:rPr>
                  <a:t>. . . . . 81,000 </a:t>
                </a:r>
              </a:p>
              <a:p>
                <a:r>
                  <a:rPr lang="en-US" sz="3000" b="1" dirty="0" smtClean="0">
                    <a:solidFill>
                      <a:schemeClr val="bg1"/>
                    </a:solidFill>
                    <a:effectLst>
                      <a:outerShdw dist="38100" dir="7200000" algn="ctr" rotWithShape="0">
                        <a:schemeClr val="tx1"/>
                      </a:outerShdw>
                    </a:effectLst>
                  </a:rPr>
                  <a:t>. . . . . 17,000</a:t>
                </a:r>
              </a:p>
            </p:txBody>
          </p:sp>
          <p:sp>
            <p:nvSpPr>
              <p:cNvPr id="33" name="TextBox 32"/>
              <p:cNvSpPr txBox="1"/>
              <p:nvPr/>
            </p:nvSpPr>
            <p:spPr>
              <a:xfrm>
                <a:off x="3886200" y="2337137"/>
                <a:ext cx="2209800" cy="553998"/>
              </a:xfrm>
              <a:prstGeom prst="rect">
                <a:avLst/>
              </a:prstGeom>
              <a:solidFill>
                <a:schemeClr val="accent6">
                  <a:lumMod val="75000"/>
                </a:schemeClr>
              </a:solidFill>
            </p:spPr>
            <p:txBody>
              <a:bodyPr wrap="square" rtlCol="0">
                <a:spAutoFit/>
              </a:bodyPr>
              <a:lstStyle/>
              <a:p>
                <a:r>
                  <a:rPr lang="en-US" sz="3000" b="1" dirty="0" smtClean="0">
                    <a:solidFill>
                      <a:schemeClr val="bg1"/>
                    </a:solidFill>
                    <a:effectLst>
                      <a:outerShdw dist="38100" dir="7200000" algn="ctr" rotWithShape="0">
                        <a:schemeClr val="tx1"/>
                      </a:outerShdw>
                    </a:effectLst>
                  </a:rPr>
                  <a:t>. . . . 315,000</a:t>
                </a:r>
              </a:p>
            </p:txBody>
          </p:sp>
          <p:sp>
            <p:nvSpPr>
              <p:cNvPr id="48" name="TextBox 47"/>
              <p:cNvSpPr txBox="1"/>
              <p:nvPr/>
            </p:nvSpPr>
            <p:spPr>
              <a:xfrm>
                <a:off x="3962400" y="3861137"/>
                <a:ext cx="2133601" cy="1015663"/>
              </a:xfrm>
              <a:prstGeom prst="rect">
                <a:avLst/>
              </a:prstGeom>
              <a:solidFill>
                <a:srgbClr val="FFFF00"/>
              </a:solidFill>
            </p:spPr>
            <p:txBody>
              <a:bodyPr wrap="square" rtlCol="0">
                <a:spAutoFit/>
              </a:bodyPr>
              <a:lstStyle/>
              <a:p>
                <a:r>
                  <a:rPr lang="en-US" sz="3000" b="1" dirty="0" smtClean="0">
                    <a:effectLst>
                      <a:outerShdw dist="38100" dir="7200000" algn="ctr" rotWithShape="0">
                        <a:schemeClr val="bg1"/>
                      </a:outerShdw>
                    </a:effectLst>
                  </a:rPr>
                  <a:t>. . . 224,000</a:t>
                </a:r>
              </a:p>
              <a:p>
                <a:r>
                  <a:rPr lang="en-US" sz="3000" b="1" dirty="0" smtClean="0">
                    <a:effectLst>
                      <a:outerShdw dist="38100" dir="7200000" algn="ctr" rotWithShape="0">
                        <a:schemeClr val="bg1"/>
                      </a:outerShdw>
                    </a:effectLst>
                  </a:rPr>
                  <a:t>. . . . 49,000</a:t>
                </a:r>
              </a:p>
            </p:txBody>
          </p:sp>
          <p:sp>
            <p:nvSpPr>
              <p:cNvPr id="41" name="TextBox 40"/>
              <p:cNvSpPr txBox="1"/>
              <p:nvPr/>
            </p:nvSpPr>
            <p:spPr>
              <a:xfrm>
                <a:off x="2133600" y="3861137"/>
                <a:ext cx="1829347" cy="1015663"/>
              </a:xfrm>
              <a:prstGeom prst="rect">
                <a:avLst/>
              </a:prstGeom>
              <a:solidFill>
                <a:srgbClr val="FFFF00"/>
              </a:solidFill>
            </p:spPr>
            <p:txBody>
              <a:bodyPr wrap="none" rtlCol="0">
                <a:spAutoFit/>
              </a:bodyPr>
              <a:lstStyle/>
              <a:p>
                <a:r>
                  <a:rPr lang="en-US" sz="3000" b="1" dirty="0" smtClean="0">
                    <a:effectLst>
                      <a:outerShdw dist="38100" dir="7200000" algn="ctr" rotWithShape="0">
                        <a:schemeClr val="bg1"/>
                      </a:outerShdw>
                    </a:effectLst>
                  </a:rPr>
                  <a:t>. . . 10,500</a:t>
                </a:r>
              </a:p>
              <a:p>
                <a:r>
                  <a:rPr lang="en-US" sz="3000" b="1" dirty="0" smtClean="0">
                    <a:effectLst>
                      <a:outerShdw dist="38100" dir="7200000" algn="ctr" rotWithShape="0">
                        <a:schemeClr val="bg1"/>
                      </a:outerShdw>
                    </a:effectLst>
                  </a:rPr>
                  <a:t> . . .. 3,600</a:t>
                </a:r>
              </a:p>
            </p:txBody>
          </p:sp>
          <p:sp>
            <p:nvSpPr>
              <p:cNvPr id="39" name="TextBox 38"/>
              <p:cNvSpPr txBox="1"/>
              <p:nvPr/>
            </p:nvSpPr>
            <p:spPr>
              <a:xfrm>
                <a:off x="2138895" y="2870537"/>
                <a:ext cx="1828799" cy="1015663"/>
              </a:xfrm>
              <a:prstGeom prst="rect">
                <a:avLst/>
              </a:prstGeom>
              <a:solidFill>
                <a:srgbClr val="FF33CC"/>
              </a:solidFill>
            </p:spPr>
            <p:txBody>
              <a:bodyPr wrap="square" rtlCol="0">
                <a:spAutoFit/>
              </a:bodyPr>
              <a:lstStyle/>
              <a:p>
                <a:r>
                  <a:rPr lang="en-US" sz="3000" b="1" dirty="0" smtClean="0">
                    <a:solidFill>
                      <a:schemeClr val="bg1"/>
                    </a:solidFill>
                    <a:effectLst>
                      <a:outerShdw dist="38100" dir="7200000" algn="ctr" rotWithShape="0">
                        <a:schemeClr val="tx1"/>
                      </a:outerShdw>
                    </a:effectLst>
                  </a:rPr>
                  <a:t>. . . 16,100 </a:t>
                </a:r>
              </a:p>
              <a:p>
                <a:r>
                  <a:rPr lang="en-US" sz="3000" b="1" dirty="0" smtClean="0">
                    <a:solidFill>
                      <a:schemeClr val="bg1"/>
                    </a:solidFill>
                    <a:effectLst>
                      <a:outerShdw dist="38100" dir="7200000" algn="ctr" rotWithShape="0">
                        <a:schemeClr val="tx1"/>
                      </a:outerShdw>
                    </a:effectLst>
                  </a:rPr>
                  <a:t>. . .   4,000</a:t>
                </a:r>
              </a:p>
            </p:txBody>
          </p:sp>
          <p:sp>
            <p:nvSpPr>
              <p:cNvPr id="29" name="TextBox 28"/>
              <p:cNvSpPr txBox="1"/>
              <p:nvPr/>
            </p:nvSpPr>
            <p:spPr>
              <a:xfrm>
                <a:off x="2084832" y="2341602"/>
                <a:ext cx="1875067" cy="553998"/>
              </a:xfrm>
              <a:prstGeom prst="rect">
                <a:avLst/>
              </a:prstGeom>
              <a:solidFill>
                <a:schemeClr val="accent6">
                  <a:lumMod val="75000"/>
                </a:schemeClr>
              </a:solidFill>
            </p:spPr>
            <p:txBody>
              <a:bodyPr wrap="square" rtlCol="0">
                <a:spAutoFit/>
              </a:bodyPr>
              <a:lstStyle/>
              <a:p>
                <a:r>
                  <a:rPr lang="en-US" sz="3000" b="1" dirty="0" smtClean="0">
                    <a:solidFill>
                      <a:schemeClr val="bg1"/>
                    </a:solidFill>
                    <a:effectLst>
                      <a:outerShdw dist="38100" dir="7200000" algn="ctr" rotWithShape="0">
                        <a:schemeClr val="tx1"/>
                      </a:outerShdw>
                    </a:effectLst>
                  </a:rPr>
                  <a:t>. . . 22,000</a:t>
                </a:r>
              </a:p>
            </p:txBody>
          </p:sp>
          <p:cxnSp>
            <p:nvCxnSpPr>
              <p:cNvPr id="59" name="Straight Arrow Connector 58"/>
              <p:cNvCxnSpPr/>
              <p:nvPr/>
            </p:nvCxnSpPr>
            <p:spPr>
              <a:xfrm rot="5400000" flipH="1" flipV="1">
                <a:off x="1181894" y="3542506"/>
                <a:ext cx="2514600" cy="1588"/>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a:off x="4915694" y="3619500"/>
                <a:ext cx="2514600" cy="1588"/>
              </a:xfrm>
              <a:prstGeom prst="straightConnector1">
                <a:avLst/>
              </a:prstGeom>
              <a:ln w="76200">
                <a:solidFill>
                  <a:srgbClr val="FF0000"/>
                </a:solidFill>
                <a:tailEnd type="triangle" w="lg" len="lg"/>
              </a:ln>
              <a:effectLst>
                <a:outerShdw dist="38100" dir="90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rot="5400000">
                <a:off x="3163094" y="3619500"/>
                <a:ext cx="2514600" cy="1588"/>
              </a:xfrm>
              <a:prstGeom prst="straightConnector1">
                <a:avLst/>
              </a:prstGeom>
              <a:ln w="76200">
                <a:solidFill>
                  <a:srgbClr val="FF0000"/>
                </a:solidFill>
                <a:tailEnd type="triangle" w="lg" len="lg"/>
              </a:ln>
              <a:effectLst>
                <a:outerShdw dist="38100" dir="90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sp>
        <p:nvSpPr>
          <p:cNvPr id="55" name="TextBox 54"/>
          <p:cNvSpPr txBox="1"/>
          <p:nvPr/>
        </p:nvSpPr>
        <p:spPr>
          <a:xfrm>
            <a:off x="4067765" y="4876800"/>
            <a:ext cx="1875835" cy="707886"/>
          </a:xfrm>
          <a:prstGeom prst="rect">
            <a:avLst/>
          </a:prstGeom>
          <a:solidFill>
            <a:srgbClr val="FF0000"/>
          </a:solidFill>
        </p:spPr>
        <p:txBody>
          <a:bodyPr wrap="none" rtlCol="0">
            <a:spAutoFit/>
          </a:bodyPr>
          <a:lstStyle/>
          <a:p>
            <a:pPr algn="ctr"/>
            <a:r>
              <a:rPr lang="en-US" sz="4000" b="1" dirty="0" smtClean="0">
                <a:solidFill>
                  <a:schemeClr val="bg1"/>
                </a:solidFill>
              </a:rPr>
              <a:t>686,000</a:t>
            </a:r>
          </a:p>
        </p:txBody>
      </p:sp>
      <p:sp>
        <p:nvSpPr>
          <p:cNvPr id="56" name="TextBox 55"/>
          <p:cNvSpPr txBox="1"/>
          <p:nvPr/>
        </p:nvSpPr>
        <p:spPr>
          <a:xfrm>
            <a:off x="6019800" y="4876800"/>
            <a:ext cx="1616147" cy="707886"/>
          </a:xfrm>
          <a:prstGeom prst="rect">
            <a:avLst/>
          </a:prstGeom>
          <a:solidFill>
            <a:srgbClr val="FF0000"/>
          </a:solidFill>
        </p:spPr>
        <p:txBody>
          <a:bodyPr wrap="none" rtlCol="0">
            <a:spAutoFit/>
          </a:bodyPr>
          <a:lstStyle/>
          <a:p>
            <a:pPr algn="ctr"/>
            <a:r>
              <a:rPr lang="en-US" sz="4000" b="1" dirty="0" smtClean="0">
                <a:solidFill>
                  <a:schemeClr val="bg1"/>
                </a:solidFill>
              </a:rPr>
              <a:t>24,500</a:t>
            </a:r>
          </a:p>
        </p:txBody>
      </p:sp>
      <p:sp useBgFill="1">
        <p:nvSpPr>
          <p:cNvPr id="57" name="TextBox 56"/>
          <p:cNvSpPr txBox="1"/>
          <p:nvPr/>
        </p:nvSpPr>
        <p:spPr>
          <a:xfrm>
            <a:off x="0" y="6150114"/>
            <a:ext cx="9144000" cy="707886"/>
          </a:xfrm>
          <a:prstGeom prst="rect">
            <a:avLst/>
          </a:prstGeom>
          <a:ln w="50800">
            <a:solidFill>
              <a:schemeClr val="tx1"/>
            </a:solidFill>
          </a:ln>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TODAY -  21</a:t>
            </a:r>
            <a:r>
              <a:rPr lang="en-US" sz="4000" b="1" spc="100" baseline="30000" dirty="0" smtClean="0">
                <a:solidFill>
                  <a:srgbClr val="FF0000"/>
                </a:solidFill>
                <a:effectLst>
                  <a:outerShdw dist="50800" dir="7200000" algn="ctr" rotWithShape="0">
                    <a:schemeClr val="tx1"/>
                  </a:outerShdw>
                </a:effectLst>
                <a:cs typeface="Arial" pitchFamily="34" charset="0"/>
              </a:rPr>
              <a:t>ST</a:t>
            </a:r>
            <a:r>
              <a:rPr lang="en-US" sz="4000" b="1" spc="100" dirty="0" smtClean="0">
                <a:solidFill>
                  <a:srgbClr val="FF0000"/>
                </a:solidFill>
                <a:effectLst>
                  <a:outerShdw dist="50800" dir="7200000" algn="ctr" rotWithShape="0">
                    <a:schemeClr val="tx1"/>
                  </a:outerShdw>
                </a:effectLst>
                <a:cs typeface="Arial" pitchFamily="34" charset="0"/>
              </a:rPr>
              <a:t> CENTURY</a:t>
            </a:r>
          </a:p>
        </p:txBody>
      </p:sp>
      <p:sp useBgFill="1">
        <p:nvSpPr>
          <p:cNvPr id="67" name="TextBox 66"/>
          <p:cNvSpPr txBox="1"/>
          <p:nvPr/>
        </p:nvSpPr>
        <p:spPr>
          <a:xfrm>
            <a:off x="0" y="0"/>
            <a:ext cx="9144000" cy="584775"/>
          </a:xfrm>
          <a:prstGeom prst="rect">
            <a:avLst/>
          </a:prstGeom>
        </p:spPr>
        <p:txBody>
          <a:bodyPr wrap="square" rtlCol="0">
            <a:spAutoFit/>
          </a:bodyPr>
          <a:lstStyle/>
          <a:p>
            <a:r>
              <a:rPr lang="en-US" sz="3200" b="1" dirty="0" smtClean="0"/>
              <a:t>		     </a:t>
            </a:r>
            <a:r>
              <a:rPr lang="en-US" sz="2200" b="1" dirty="0" smtClean="0"/>
              <a:t>   </a:t>
            </a:r>
            <a:r>
              <a:rPr lang="en-US" sz="3200" b="1" dirty="0" smtClean="0"/>
              <a:t>TODAY: THE FIVE NATIONS</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0 3.7037E-7 L 0 -0.7706 " pathEditMode="relative" rAng="0" ptsTypes="AA">
                                      <p:cBhvr>
                                        <p:cTn id="6" dur="2000" fill="hold"/>
                                        <p:tgtEl>
                                          <p:spTgt spid="57"/>
                                        </p:tgtEl>
                                        <p:attrNameLst>
                                          <p:attrName>ppt_x</p:attrName>
                                          <p:attrName>ppt_y</p:attrName>
                                        </p:attrNameLst>
                                      </p:cBhvr>
                                      <p:rCtr x="0" y="-385"/>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4"/>
                                        </p:tgtEl>
                                      </p:cBhvr>
                                    </p:animEffect>
                                    <p:set>
                                      <p:cBhvr>
                                        <p:cTn id="13" dur="1" fill="hold">
                                          <p:stCondLst>
                                            <p:cond delay="999"/>
                                          </p:stCondLst>
                                        </p:cTn>
                                        <p:tgtEl>
                                          <p:spTgt spid="4"/>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1000"/>
                                        <p:tgtEl>
                                          <p:spTgt spid="63"/>
                                        </p:tgtEl>
                                      </p:cBhvr>
                                    </p:animEffect>
                                  </p:childTnLst>
                                </p:cTn>
                              </p:par>
                              <p:par>
                                <p:cTn id="17" presetID="10" presetClass="exit" presetSubtype="0" fill="hold" nodeType="withEffect">
                                  <p:stCondLst>
                                    <p:cond delay="0"/>
                                  </p:stCondLst>
                                  <p:childTnLst>
                                    <p:animEffect transition="out" filter="fade">
                                      <p:cBhvr>
                                        <p:cTn id="18" dur="1000"/>
                                        <p:tgtEl>
                                          <p:spTgt spid="2"/>
                                        </p:tgtEl>
                                      </p:cBhvr>
                                    </p:animEffect>
                                    <p:set>
                                      <p:cBhvr>
                                        <p:cTn id="19" dur="1" fill="hold">
                                          <p:stCondLst>
                                            <p:cond delay="999"/>
                                          </p:stCondLst>
                                        </p:cTn>
                                        <p:tgtEl>
                                          <p:spTgt spid="2"/>
                                        </p:tgtEl>
                                        <p:attrNameLst>
                                          <p:attrName>style.visibility</p:attrName>
                                        </p:attrNameLst>
                                      </p:cBhvr>
                                      <p:to>
                                        <p:strVal val="hidden"/>
                                      </p:to>
                                    </p:set>
                                  </p:childTnLst>
                                </p:cTn>
                              </p:par>
                            </p:childTnLst>
                          </p:cTn>
                        </p:par>
                        <p:par>
                          <p:cTn id="20" fill="hold">
                            <p:stCondLst>
                              <p:cond delay="3000"/>
                            </p:stCondLst>
                            <p:childTnLst>
                              <p:par>
                                <p:cTn id="21" presetID="64" presetClass="path" presetSubtype="0" accel="50000" decel="50000" fill="hold" grpId="0" nodeType="afterEffect">
                                  <p:stCondLst>
                                    <p:cond delay="0"/>
                                  </p:stCondLst>
                                  <p:childTnLst>
                                    <p:animMotion origin="layout" path="M 4.16667E-6 -1.48148E-6 L -0.3974 -0.26273 " pathEditMode="relative" rAng="0" ptsTypes="AA">
                                      <p:cBhvr>
                                        <p:cTn id="22" dur="1000" fill="hold"/>
                                        <p:tgtEl>
                                          <p:spTgt spid="55"/>
                                        </p:tgtEl>
                                        <p:attrNameLst>
                                          <p:attrName>ppt_x</p:attrName>
                                          <p:attrName>ppt_y</p:attrName>
                                        </p:attrNameLst>
                                      </p:cBhvr>
                                      <p:rCtr x="-199" y="-131"/>
                                    </p:animMotion>
                                  </p:childTnLst>
                                </p:cTn>
                              </p:par>
                              <p:par>
                                <p:cTn id="23" presetID="64" presetClass="path" presetSubtype="0" accel="50000" decel="50000" fill="hold" grpId="0" nodeType="withEffect">
                                  <p:stCondLst>
                                    <p:cond delay="0"/>
                                  </p:stCondLst>
                                  <p:childTnLst>
                                    <p:animMotion origin="layout" path="M -1.38889E-6 -1.48148E-6 L -0.11337 -0.2294 " pathEditMode="relative" rAng="0" ptsTypes="AA">
                                      <p:cBhvr>
                                        <p:cTn id="24" dur="1000" fill="hold"/>
                                        <p:tgtEl>
                                          <p:spTgt spid="56"/>
                                        </p:tgtEl>
                                        <p:attrNameLst>
                                          <p:attrName>ppt_x</p:attrName>
                                          <p:attrName>ppt_y</p:attrName>
                                        </p:attrNameLst>
                                      </p:cBhvr>
                                      <p:rCtr x="-57" y="-1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cstate="print"/>
          <a:srcRect l="41697" t="44606" r="13893" b="17084"/>
          <a:stretch>
            <a:fillRect/>
          </a:stretch>
        </p:blipFill>
        <p:spPr bwMode="auto">
          <a:xfrm>
            <a:off x="0" y="1600200"/>
            <a:ext cx="9144000" cy="5257800"/>
          </a:xfrm>
          <a:prstGeom prst="rect">
            <a:avLst/>
          </a:prstGeom>
          <a:noFill/>
          <a:ln w="9525">
            <a:noFill/>
            <a:miter lim="800000"/>
            <a:headEnd/>
            <a:tailEnd/>
          </a:ln>
          <a:effectLst/>
        </p:spPr>
      </p:pic>
      <p:sp>
        <p:nvSpPr>
          <p:cNvPr id="19" name="TextBox 18"/>
          <p:cNvSpPr txBox="1"/>
          <p:nvPr/>
        </p:nvSpPr>
        <p:spPr>
          <a:xfrm>
            <a:off x="438912" y="3072384"/>
            <a:ext cx="1875835" cy="707886"/>
          </a:xfrm>
          <a:prstGeom prst="rect">
            <a:avLst/>
          </a:prstGeom>
          <a:solidFill>
            <a:srgbClr val="FF0000"/>
          </a:solidFill>
        </p:spPr>
        <p:txBody>
          <a:bodyPr wrap="none" rtlCol="0">
            <a:spAutoFit/>
          </a:bodyPr>
          <a:lstStyle/>
          <a:p>
            <a:pPr algn="ctr"/>
            <a:r>
              <a:rPr lang="en-US" sz="4000" b="1" dirty="0" smtClean="0">
                <a:solidFill>
                  <a:schemeClr val="bg1"/>
                </a:solidFill>
              </a:rPr>
              <a:t>686,000</a:t>
            </a:r>
          </a:p>
        </p:txBody>
      </p:sp>
      <p:sp>
        <p:nvSpPr>
          <p:cNvPr id="20" name="TextBox 19"/>
          <p:cNvSpPr txBox="1"/>
          <p:nvPr/>
        </p:nvSpPr>
        <p:spPr>
          <a:xfrm>
            <a:off x="4974336" y="3291840"/>
            <a:ext cx="1616147" cy="707886"/>
          </a:xfrm>
          <a:prstGeom prst="rect">
            <a:avLst/>
          </a:prstGeom>
          <a:solidFill>
            <a:srgbClr val="FF0000"/>
          </a:solidFill>
        </p:spPr>
        <p:txBody>
          <a:bodyPr wrap="none" rtlCol="0">
            <a:spAutoFit/>
          </a:bodyPr>
          <a:lstStyle/>
          <a:p>
            <a:pPr algn="ctr"/>
            <a:r>
              <a:rPr lang="en-US" sz="4000" b="1" dirty="0" smtClean="0">
                <a:solidFill>
                  <a:schemeClr val="bg1"/>
                </a:solidFill>
              </a:rPr>
              <a:t>24,500</a:t>
            </a:r>
          </a:p>
        </p:txBody>
      </p:sp>
      <p:sp useBgFill="1">
        <p:nvSpPr>
          <p:cNvPr id="22" name="TextBox 21"/>
          <p:cNvSpPr txBox="1"/>
          <p:nvPr/>
        </p:nvSpPr>
        <p:spPr>
          <a:xfrm>
            <a:off x="0" y="0"/>
            <a:ext cx="9144000" cy="584775"/>
          </a:xfrm>
          <a:prstGeom prst="rect">
            <a:avLst/>
          </a:prstGeom>
        </p:spPr>
        <p:txBody>
          <a:bodyPr wrap="square" rtlCol="0">
            <a:spAutoFit/>
          </a:bodyPr>
          <a:lstStyle/>
          <a:p>
            <a:r>
              <a:rPr lang="en-US" sz="3200" b="1" dirty="0" smtClean="0"/>
              <a:t>		     </a:t>
            </a:r>
            <a:r>
              <a:rPr lang="en-US" sz="2200" b="1" dirty="0" smtClean="0"/>
              <a:t>   </a:t>
            </a:r>
            <a:r>
              <a:rPr lang="en-US" sz="3200" b="1" dirty="0" smtClean="0"/>
              <a:t>TODAY: THE FIVE NATIONS</a:t>
            </a:r>
            <a:endParaRPr lang="en-US" sz="3200" b="1" dirty="0"/>
          </a:p>
        </p:txBody>
      </p:sp>
      <p:sp>
        <p:nvSpPr>
          <p:cNvPr id="23" name="Freeform 22"/>
          <p:cNvSpPr/>
          <p:nvPr/>
        </p:nvSpPr>
        <p:spPr>
          <a:xfrm>
            <a:off x="3320143" y="1583871"/>
            <a:ext cx="1153886" cy="4599215"/>
          </a:xfrm>
          <a:custGeom>
            <a:avLst/>
            <a:gdLst>
              <a:gd name="connsiteX0" fmla="*/ 125186 w 1153886"/>
              <a:gd name="connsiteY0" fmla="*/ 0 h 4599215"/>
              <a:gd name="connsiteX1" fmla="*/ 272143 w 1153886"/>
              <a:gd name="connsiteY1" fmla="*/ 65315 h 4599215"/>
              <a:gd name="connsiteX2" fmla="*/ 272143 w 1153886"/>
              <a:gd name="connsiteY2" fmla="*/ 244929 h 4599215"/>
              <a:gd name="connsiteX3" fmla="*/ 321128 w 1153886"/>
              <a:gd name="connsiteY3" fmla="*/ 473529 h 4599215"/>
              <a:gd name="connsiteX4" fmla="*/ 647700 w 1153886"/>
              <a:gd name="connsiteY4" fmla="*/ 653143 h 4599215"/>
              <a:gd name="connsiteX5" fmla="*/ 696686 w 1153886"/>
              <a:gd name="connsiteY5" fmla="*/ 865415 h 4599215"/>
              <a:gd name="connsiteX6" fmla="*/ 810986 w 1153886"/>
              <a:gd name="connsiteY6" fmla="*/ 979715 h 4599215"/>
              <a:gd name="connsiteX7" fmla="*/ 680357 w 1153886"/>
              <a:gd name="connsiteY7" fmla="*/ 1224643 h 4599215"/>
              <a:gd name="connsiteX8" fmla="*/ 517071 w 1153886"/>
              <a:gd name="connsiteY8" fmla="*/ 1681843 h 4599215"/>
              <a:gd name="connsiteX9" fmla="*/ 386443 w 1153886"/>
              <a:gd name="connsiteY9" fmla="*/ 1894115 h 4599215"/>
              <a:gd name="connsiteX10" fmla="*/ 304800 w 1153886"/>
              <a:gd name="connsiteY10" fmla="*/ 2204358 h 4599215"/>
              <a:gd name="connsiteX11" fmla="*/ 174171 w 1153886"/>
              <a:gd name="connsiteY11" fmla="*/ 2318658 h 4599215"/>
              <a:gd name="connsiteX12" fmla="*/ 59871 w 1153886"/>
              <a:gd name="connsiteY12" fmla="*/ 2612572 h 4599215"/>
              <a:gd name="connsiteX13" fmla="*/ 27214 w 1153886"/>
              <a:gd name="connsiteY13" fmla="*/ 2792186 h 4599215"/>
              <a:gd name="connsiteX14" fmla="*/ 141514 w 1153886"/>
              <a:gd name="connsiteY14" fmla="*/ 3004458 h 4599215"/>
              <a:gd name="connsiteX15" fmla="*/ 223157 w 1153886"/>
              <a:gd name="connsiteY15" fmla="*/ 3167743 h 4599215"/>
              <a:gd name="connsiteX16" fmla="*/ 27214 w 1153886"/>
              <a:gd name="connsiteY16" fmla="*/ 3494315 h 4599215"/>
              <a:gd name="connsiteX17" fmla="*/ 59871 w 1153886"/>
              <a:gd name="connsiteY17" fmla="*/ 3657600 h 4599215"/>
              <a:gd name="connsiteX18" fmla="*/ 141514 w 1153886"/>
              <a:gd name="connsiteY18" fmla="*/ 3951515 h 4599215"/>
              <a:gd name="connsiteX19" fmla="*/ 288471 w 1153886"/>
              <a:gd name="connsiteY19" fmla="*/ 4196443 h 4599215"/>
              <a:gd name="connsiteX20" fmla="*/ 664028 w 1153886"/>
              <a:gd name="connsiteY20" fmla="*/ 4408715 h 4599215"/>
              <a:gd name="connsiteX21" fmla="*/ 908957 w 1153886"/>
              <a:gd name="connsiteY21" fmla="*/ 4588329 h 4599215"/>
              <a:gd name="connsiteX22" fmla="*/ 1153886 w 1153886"/>
              <a:gd name="connsiteY22" fmla="*/ 4474029 h 459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3886" h="4599215">
                <a:moveTo>
                  <a:pt x="125186" y="0"/>
                </a:moveTo>
                <a:cubicBezTo>
                  <a:pt x="186418" y="12247"/>
                  <a:pt x="247650" y="24494"/>
                  <a:pt x="272143" y="65315"/>
                </a:cubicBezTo>
                <a:cubicBezTo>
                  <a:pt x="296636" y="106136"/>
                  <a:pt x="263979" y="176893"/>
                  <a:pt x="272143" y="244929"/>
                </a:cubicBezTo>
                <a:cubicBezTo>
                  <a:pt x="280307" y="312965"/>
                  <a:pt x="258535" y="405493"/>
                  <a:pt x="321128" y="473529"/>
                </a:cubicBezTo>
                <a:cubicBezTo>
                  <a:pt x="383721" y="541565"/>
                  <a:pt x="585107" y="587829"/>
                  <a:pt x="647700" y="653143"/>
                </a:cubicBezTo>
                <a:cubicBezTo>
                  <a:pt x="710293" y="718457"/>
                  <a:pt x="669472" y="810986"/>
                  <a:pt x="696686" y="865415"/>
                </a:cubicBezTo>
                <a:cubicBezTo>
                  <a:pt x="723900" y="919844"/>
                  <a:pt x="813707" y="919844"/>
                  <a:pt x="810986" y="979715"/>
                </a:cubicBezTo>
                <a:cubicBezTo>
                  <a:pt x="808265" y="1039586"/>
                  <a:pt x="729343" y="1107622"/>
                  <a:pt x="680357" y="1224643"/>
                </a:cubicBezTo>
                <a:cubicBezTo>
                  <a:pt x="631371" y="1341664"/>
                  <a:pt x="566057" y="1570264"/>
                  <a:pt x="517071" y="1681843"/>
                </a:cubicBezTo>
                <a:cubicBezTo>
                  <a:pt x="468085" y="1793422"/>
                  <a:pt x="421821" y="1807029"/>
                  <a:pt x="386443" y="1894115"/>
                </a:cubicBezTo>
                <a:cubicBezTo>
                  <a:pt x="351065" y="1981201"/>
                  <a:pt x="340179" y="2133601"/>
                  <a:pt x="304800" y="2204358"/>
                </a:cubicBezTo>
                <a:cubicBezTo>
                  <a:pt x="269421" y="2275115"/>
                  <a:pt x="214993" y="2250622"/>
                  <a:pt x="174171" y="2318658"/>
                </a:cubicBezTo>
                <a:cubicBezTo>
                  <a:pt x="133350" y="2386694"/>
                  <a:pt x="84364" y="2533651"/>
                  <a:pt x="59871" y="2612572"/>
                </a:cubicBezTo>
                <a:cubicBezTo>
                  <a:pt x="35378" y="2691493"/>
                  <a:pt x="13607" y="2726872"/>
                  <a:pt x="27214" y="2792186"/>
                </a:cubicBezTo>
                <a:cubicBezTo>
                  <a:pt x="40821" y="2857500"/>
                  <a:pt x="108857" y="2941865"/>
                  <a:pt x="141514" y="3004458"/>
                </a:cubicBezTo>
                <a:cubicBezTo>
                  <a:pt x="174171" y="3067051"/>
                  <a:pt x="242207" y="3086100"/>
                  <a:pt x="223157" y="3167743"/>
                </a:cubicBezTo>
                <a:cubicBezTo>
                  <a:pt x="204107" y="3249386"/>
                  <a:pt x="54428" y="3412672"/>
                  <a:pt x="27214" y="3494315"/>
                </a:cubicBezTo>
                <a:cubicBezTo>
                  <a:pt x="0" y="3575958"/>
                  <a:pt x="40821" y="3581400"/>
                  <a:pt x="59871" y="3657600"/>
                </a:cubicBezTo>
                <a:cubicBezTo>
                  <a:pt x="78921" y="3733800"/>
                  <a:pt x="103414" y="3861708"/>
                  <a:pt x="141514" y="3951515"/>
                </a:cubicBezTo>
                <a:cubicBezTo>
                  <a:pt x="179614" y="4041322"/>
                  <a:pt x="201385" y="4120243"/>
                  <a:pt x="288471" y="4196443"/>
                </a:cubicBezTo>
                <a:cubicBezTo>
                  <a:pt x="375557" y="4272643"/>
                  <a:pt x="560614" y="4343401"/>
                  <a:pt x="664028" y="4408715"/>
                </a:cubicBezTo>
                <a:cubicBezTo>
                  <a:pt x="767442" y="4474029"/>
                  <a:pt x="827314" y="4577443"/>
                  <a:pt x="908957" y="4588329"/>
                </a:cubicBezTo>
                <a:cubicBezTo>
                  <a:pt x="990600" y="4599215"/>
                  <a:pt x="1118508" y="4517572"/>
                  <a:pt x="1153886" y="4474029"/>
                </a:cubicBezTo>
              </a:path>
            </a:pathLst>
          </a:custGeom>
          <a:ln w="50800">
            <a:solidFill>
              <a:schemeClr val="accent1">
                <a:lumMod val="60000"/>
                <a:lumOff val="40000"/>
              </a:schemeClr>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1" name="TextBox 20"/>
          <p:cNvSpPr txBox="1"/>
          <p:nvPr/>
        </p:nvSpPr>
        <p:spPr>
          <a:xfrm>
            <a:off x="0" y="868680"/>
            <a:ext cx="9144000" cy="707886"/>
          </a:xfrm>
          <a:prstGeom prst="rect">
            <a:avLst/>
          </a:prstGeom>
          <a:ln w="50800">
            <a:solidFill>
              <a:schemeClr val="tx1"/>
            </a:solidFill>
          </a:ln>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TODAY -  21</a:t>
            </a:r>
            <a:r>
              <a:rPr lang="en-US" sz="4000" b="1" spc="100" baseline="30000" dirty="0" smtClean="0">
                <a:solidFill>
                  <a:srgbClr val="FF0000"/>
                </a:solidFill>
                <a:effectLst>
                  <a:outerShdw dist="50800" dir="7200000" algn="ctr" rotWithShape="0">
                    <a:schemeClr val="tx1"/>
                  </a:outerShdw>
                </a:effectLst>
                <a:cs typeface="Arial" pitchFamily="34" charset="0"/>
              </a:rPr>
              <a:t>ST</a:t>
            </a:r>
            <a:r>
              <a:rPr lang="en-US" sz="4000" b="1" spc="100" dirty="0" smtClean="0">
                <a:solidFill>
                  <a:srgbClr val="FF0000"/>
                </a:solidFill>
                <a:effectLst>
                  <a:outerShdw dist="50800" dir="7200000" algn="ctr" rotWithShape="0">
                    <a:schemeClr val="tx1"/>
                  </a:outerShdw>
                </a:effectLst>
                <a:cs typeface="Arial" pitchFamily="34" charset="0"/>
              </a:rPr>
              <a:t> CENTURY</a:t>
            </a:r>
          </a:p>
        </p:txBody>
      </p:sp>
      <p:pic>
        <p:nvPicPr>
          <p:cNvPr id="9" name="Picture 14" descr="Image result for great seal of seminole nation"/>
          <p:cNvPicPr>
            <a:picLocks noChangeAspect="1" noChangeArrowheads="1"/>
          </p:cNvPicPr>
          <p:nvPr/>
        </p:nvPicPr>
        <p:blipFill>
          <a:blip r:embed="rId3" cstate="print"/>
          <a:srcRect/>
          <a:stretch>
            <a:fillRect/>
          </a:stretch>
        </p:blipFill>
        <p:spPr bwMode="auto">
          <a:xfrm>
            <a:off x="6789422" y="2895600"/>
            <a:ext cx="2354578" cy="2354579"/>
          </a:xfrm>
          <a:prstGeom prst="rect">
            <a:avLst/>
          </a:prstGeom>
          <a:noFill/>
        </p:spPr>
      </p:pic>
      <p:pic>
        <p:nvPicPr>
          <p:cNvPr id="10" name="Picture 6" descr="Image result for great seal of creek nation"/>
          <p:cNvPicPr>
            <a:picLocks noChangeAspect="1" noChangeArrowheads="1"/>
          </p:cNvPicPr>
          <p:nvPr/>
        </p:nvPicPr>
        <p:blipFill>
          <a:blip r:embed="rId4" cstate="print"/>
          <a:srcRect/>
          <a:stretch>
            <a:fillRect/>
          </a:stretch>
        </p:blipFill>
        <p:spPr bwMode="auto">
          <a:xfrm>
            <a:off x="6172200" y="4438014"/>
            <a:ext cx="2419985" cy="2419986"/>
          </a:xfrm>
          <a:prstGeom prst="rect">
            <a:avLst/>
          </a:prstGeom>
          <a:noFill/>
        </p:spPr>
      </p:pic>
      <p:pic>
        <p:nvPicPr>
          <p:cNvPr id="11" name="Picture 8" descr="Image result for great seal of choctaw nation"/>
          <p:cNvPicPr>
            <a:picLocks noChangeAspect="1" noChangeArrowheads="1"/>
          </p:cNvPicPr>
          <p:nvPr/>
        </p:nvPicPr>
        <p:blipFill>
          <a:blip r:embed="rId5" cstate="print"/>
          <a:srcRect/>
          <a:stretch>
            <a:fillRect/>
          </a:stretch>
        </p:blipFill>
        <p:spPr bwMode="auto">
          <a:xfrm>
            <a:off x="3962400" y="4241800"/>
            <a:ext cx="2616200" cy="2616200"/>
          </a:xfrm>
          <a:prstGeom prst="rect">
            <a:avLst/>
          </a:prstGeom>
          <a:noFill/>
        </p:spPr>
      </p:pic>
      <p:pic>
        <p:nvPicPr>
          <p:cNvPr id="12" name="Picture 10" descr="Image result for great seal of chickasaw nation"/>
          <p:cNvPicPr>
            <a:picLocks noChangeAspect="1" noChangeArrowheads="1"/>
          </p:cNvPicPr>
          <p:nvPr/>
        </p:nvPicPr>
        <p:blipFill>
          <a:blip r:embed="rId6" cstate="print"/>
          <a:srcRect/>
          <a:stretch>
            <a:fillRect/>
          </a:stretch>
        </p:blipFill>
        <p:spPr bwMode="auto">
          <a:xfrm>
            <a:off x="2514600" y="3352800"/>
            <a:ext cx="2362455" cy="2354580"/>
          </a:xfrm>
          <a:prstGeom prst="rect">
            <a:avLst/>
          </a:prstGeom>
          <a:noFill/>
        </p:spPr>
      </p:pic>
      <p:pic>
        <p:nvPicPr>
          <p:cNvPr id="13" name="Picture 4" descr="Related image"/>
          <p:cNvPicPr>
            <a:picLocks noChangeAspect="1" noChangeArrowheads="1"/>
          </p:cNvPicPr>
          <p:nvPr/>
        </p:nvPicPr>
        <p:blipFill>
          <a:blip r:embed="rId7" cstate="print"/>
          <a:srcRect/>
          <a:stretch>
            <a:fillRect/>
          </a:stretch>
        </p:blipFill>
        <p:spPr bwMode="auto">
          <a:xfrm>
            <a:off x="762000" y="4503420"/>
            <a:ext cx="2382173" cy="2354580"/>
          </a:xfrm>
          <a:prstGeom prst="rect">
            <a:avLst/>
          </a:prstGeom>
          <a:noFill/>
        </p:spPr>
      </p:pic>
      <p:pic>
        <p:nvPicPr>
          <p:cNvPr id="14" name="Picture 2" descr="Seal of Oklahoma.svg"/>
          <p:cNvPicPr>
            <a:picLocks noChangeAspect="1" noChangeArrowheads="1"/>
          </p:cNvPicPr>
          <p:nvPr/>
        </p:nvPicPr>
        <p:blipFill>
          <a:blip r:embed="rId8" cstate="print"/>
          <a:srcRect/>
          <a:stretch>
            <a:fillRect/>
          </a:stretch>
        </p:blipFill>
        <p:spPr bwMode="auto">
          <a:xfrm>
            <a:off x="2618936" y="1561418"/>
            <a:ext cx="5398856" cy="54393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Effect transition="in" filter="fade">
                                      <p:cBhvr>
                                        <p:cTn id="15" dur="1000"/>
                                        <p:tgtEl>
                                          <p:spTgt spid="10"/>
                                        </p:tgtEl>
                                      </p:cBhvr>
                                    </p:animEffect>
                                  </p:childTnLst>
                                </p:cTn>
                              </p:par>
                            </p:childTnLst>
                          </p:cTn>
                        </p:par>
                        <p:par>
                          <p:cTn id="16" fill="hold">
                            <p:stCondLst>
                              <p:cond delay="2000"/>
                            </p:stCondLst>
                            <p:childTnLst>
                              <p:par>
                                <p:cTn id="17" presetID="53"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Effect transition="in" filter="fade">
                                      <p:cBhvr>
                                        <p:cTn id="21" dur="1000"/>
                                        <p:tgtEl>
                                          <p:spTgt spid="11"/>
                                        </p:tgtEl>
                                      </p:cBhvr>
                                    </p:animEffect>
                                  </p:childTnLst>
                                </p:cTn>
                              </p:par>
                            </p:childTnLst>
                          </p:cTn>
                        </p:par>
                        <p:par>
                          <p:cTn id="22" fill="hold">
                            <p:stCondLst>
                              <p:cond delay="3000"/>
                            </p:stCondLst>
                            <p:childTnLst>
                              <p:par>
                                <p:cTn id="23" presetID="53"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fltVal val="0"/>
                                          </p:val>
                                        </p:tav>
                                        <p:tav tm="100000">
                                          <p:val>
                                            <p:strVal val="#ppt_w"/>
                                          </p:val>
                                        </p:tav>
                                      </p:tavLst>
                                    </p:anim>
                                    <p:anim calcmode="lin" valueType="num">
                                      <p:cBhvr>
                                        <p:cTn id="26" dur="1000" fill="hold"/>
                                        <p:tgtEl>
                                          <p:spTgt spid="12"/>
                                        </p:tgtEl>
                                        <p:attrNameLst>
                                          <p:attrName>ppt_h</p:attrName>
                                        </p:attrNameLst>
                                      </p:cBhvr>
                                      <p:tavLst>
                                        <p:tav tm="0">
                                          <p:val>
                                            <p:fltVal val="0"/>
                                          </p:val>
                                        </p:tav>
                                        <p:tav tm="100000">
                                          <p:val>
                                            <p:strVal val="#ppt_h"/>
                                          </p:val>
                                        </p:tav>
                                      </p:tavLst>
                                    </p:anim>
                                    <p:animEffect transition="in" filter="fade">
                                      <p:cBhvr>
                                        <p:cTn id="27" dur="1000"/>
                                        <p:tgtEl>
                                          <p:spTgt spid="12"/>
                                        </p:tgtEl>
                                      </p:cBhvr>
                                    </p:animEffect>
                                  </p:childTnLst>
                                </p:cTn>
                              </p:par>
                            </p:childTnLst>
                          </p:cTn>
                        </p:par>
                        <p:par>
                          <p:cTn id="28" fill="hold">
                            <p:stCondLst>
                              <p:cond delay="4000"/>
                            </p:stCondLst>
                            <p:childTnLst>
                              <p:par>
                                <p:cTn id="29" presetID="53"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1000"/>
                                        <p:tgtEl>
                                          <p:spTgt spid="20"/>
                                        </p:tgtEl>
                                      </p:cBhvr>
                                    </p:animEffect>
                                    <p:set>
                                      <p:cBhvr>
                                        <p:cTn id="38" dur="1" fill="hold">
                                          <p:stCondLst>
                                            <p:cond delay="999"/>
                                          </p:stCondLst>
                                        </p:cTn>
                                        <p:tgtEl>
                                          <p:spTgt spid="20"/>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0"/>
                                        <p:tgtEl>
                                          <p:spTgt spid="19"/>
                                        </p:tgtEl>
                                      </p:cBhvr>
                                    </p:animEffect>
                                    <p:set>
                                      <p:cBhvr>
                                        <p:cTn id="41" dur="1" fill="hold">
                                          <p:stCondLst>
                                            <p:cond delay="999"/>
                                          </p:stCondLst>
                                        </p:cTn>
                                        <p:tgtEl>
                                          <p:spTgt spid="19"/>
                                        </p:tgtEl>
                                        <p:attrNameLst>
                                          <p:attrName>style.visibility</p:attrName>
                                        </p:attrNameLst>
                                      </p:cBhvr>
                                      <p:to>
                                        <p:strVal val="hidden"/>
                                      </p:to>
                                    </p:set>
                                  </p:childTnLst>
                                </p:cTn>
                              </p:par>
                              <p:par>
                                <p:cTn id="42" presetID="35" presetClass="exit" presetSubtype="0" fill="hold" nodeType="withEffect">
                                  <p:stCondLst>
                                    <p:cond delay="0"/>
                                  </p:stCondLst>
                                  <p:childTnLst>
                                    <p:animEffect transition="out" filter="fade">
                                      <p:cBhvr>
                                        <p:cTn id="43" dur="2000"/>
                                        <p:tgtEl>
                                          <p:spTgt spid="13"/>
                                        </p:tgtEl>
                                      </p:cBhvr>
                                    </p:animEffect>
                                    <p:anim calcmode="lin" valueType="num">
                                      <p:cBhvr>
                                        <p:cTn id="44" dur="2000"/>
                                        <p:tgtEl>
                                          <p:spTgt spid="13"/>
                                        </p:tgtEl>
                                        <p:attrNameLst>
                                          <p:attrName>style.rotation</p:attrName>
                                        </p:attrNameLst>
                                      </p:cBhvr>
                                      <p:tavLst>
                                        <p:tav tm="0">
                                          <p:val>
                                            <p:fltVal val="0"/>
                                          </p:val>
                                        </p:tav>
                                        <p:tav tm="100000">
                                          <p:val>
                                            <p:fltVal val="720"/>
                                          </p:val>
                                        </p:tav>
                                      </p:tavLst>
                                    </p:anim>
                                    <p:anim calcmode="lin" valueType="num">
                                      <p:cBhvr>
                                        <p:cTn id="45" dur="2000"/>
                                        <p:tgtEl>
                                          <p:spTgt spid="13"/>
                                        </p:tgtEl>
                                        <p:attrNameLst>
                                          <p:attrName>ppt_h</p:attrName>
                                        </p:attrNameLst>
                                      </p:cBhvr>
                                      <p:tavLst>
                                        <p:tav tm="0">
                                          <p:val>
                                            <p:strVal val="ppt_h"/>
                                          </p:val>
                                        </p:tav>
                                        <p:tav tm="100000">
                                          <p:val>
                                            <p:fltVal val="0"/>
                                          </p:val>
                                        </p:tav>
                                      </p:tavLst>
                                    </p:anim>
                                    <p:anim calcmode="lin" valueType="num">
                                      <p:cBhvr>
                                        <p:cTn id="46" dur="2000"/>
                                        <p:tgtEl>
                                          <p:spTgt spid="13"/>
                                        </p:tgtEl>
                                        <p:attrNameLst>
                                          <p:attrName>ppt_w</p:attrName>
                                        </p:attrNameLst>
                                      </p:cBhvr>
                                      <p:tavLst>
                                        <p:tav tm="0">
                                          <p:val>
                                            <p:strVal val="ppt_w"/>
                                          </p:val>
                                        </p:tav>
                                        <p:tav tm="100000">
                                          <p:val>
                                            <p:fltVal val="0"/>
                                          </p:val>
                                        </p:tav>
                                      </p:tavLst>
                                    </p:anim>
                                    <p:set>
                                      <p:cBhvr>
                                        <p:cTn id="47" dur="1" fill="hold">
                                          <p:stCondLst>
                                            <p:cond delay="1999"/>
                                          </p:stCondLst>
                                        </p:cTn>
                                        <p:tgtEl>
                                          <p:spTgt spid="13"/>
                                        </p:tgtEl>
                                        <p:attrNameLst>
                                          <p:attrName>style.visibility</p:attrName>
                                        </p:attrNameLst>
                                      </p:cBhvr>
                                      <p:to>
                                        <p:strVal val="hidden"/>
                                      </p:to>
                                    </p:set>
                                  </p:childTnLst>
                                </p:cTn>
                              </p:par>
                              <p:par>
                                <p:cTn id="48" presetID="35" presetClass="exit" presetSubtype="0" fill="hold" nodeType="withEffect">
                                  <p:stCondLst>
                                    <p:cond delay="0"/>
                                  </p:stCondLst>
                                  <p:childTnLst>
                                    <p:animEffect transition="out" filter="fade">
                                      <p:cBhvr>
                                        <p:cTn id="49" dur="2000"/>
                                        <p:tgtEl>
                                          <p:spTgt spid="12"/>
                                        </p:tgtEl>
                                      </p:cBhvr>
                                    </p:animEffect>
                                    <p:anim calcmode="lin" valueType="num">
                                      <p:cBhvr>
                                        <p:cTn id="50" dur="2000"/>
                                        <p:tgtEl>
                                          <p:spTgt spid="12"/>
                                        </p:tgtEl>
                                        <p:attrNameLst>
                                          <p:attrName>style.rotation</p:attrName>
                                        </p:attrNameLst>
                                      </p:cBhvr>
                                      <p:tavLst>
                                        <p:tav tm="0">
                                          <p:val>
                                            <p:fltVal val="0"/>
                                          </p:val>
                                        </p:tav>
                                        <p:tav tm="100000">
                                          <p:val>
                                            <p:fltVal val="720"/>
                                          </p:val>
                                        </p:tav>
                                      </p:tavLst>
                                    </p:anim>
                                    <p:anim calcmode="lin" valueType="num">
                                      <p:cBhvr>
                                        <p:cTn id="51" dur="2000"/>
                                        <p:tgtEl>
                                          <p:spTgt spid="12"/>
                                        </p:tgtEl>
                                        <p:attrNameLst>
                                          <p:attrName>ppt_h</p:attrName>
                                        </p:attrNameLst>
                                      </p:cBhvr>
                                      <p:tavLst>
                                        <p:tav tm="0">
                                          <p:val>
                                            <p:strVal val="ppt_h"/>
                                          </p:val>
                                        </p:tav>
                                        <p:tav tm="100000">
                                          <p:val>
                                            <p:fltVal val="0"/>
                                          </p:val>
                                        </p:tav>
                                      </p:tavLst>
                                    </p:anim>
                                    <p:anim calcmode="lin" valueType="num">
                                      <p:cBhvr>
                                        <p:cTn id="52" dur="2000"/>
                                        <p:tgtEl>
                                          <p:spTgt spid="12"/>
                                        </p:tgtEl>
                                        <p:attrNameLst>
                                          <p:attrName>ppt_w</p:attrName>
                                        </p:attrNameLst>
                                      </p:cBhvr>
                                      <p:tavLst>
                                        <p:tav tm="0">
                                          <p:val>
                                            <p:strVal val="ppt_w"/>
                                          </p:val>
                                        </p:tav>
                                        <p:tav tm="100000">
                                          <p:val>
                                            <p:fltVal val="0"/>
                                          </p:val>
                                        </p:tav>
                                      </p:tavLst>
                                    </p:anim>
                                    <p:set>
                                      <p:cBhvr>
                                        <p:cTn id="53" dur="1" fill="hold">
                                          <p:stCondLst>
                                            <p:cond delay="1999"/>
                                          </p:stCondLst>
                                        </p:cTn>
                                        <p:tgtEl>
                                          <p:spTgt spid="12"/>
                                        </p:tgtEl>
                                        <p:attrNameLst>
                                          <p:attrName>style.visibility</p:attrName>
                                        </p:attrNameLst>
                                      </p:cBhvr>
                                      <p:to>
                                        <p:strVal val="hidden"/>
                                      </p:to>
                                    </p:set>
                                  </p:childTnLst>
                                </p:cTn>
                              </p:par>
                              <p:par>
                                <p:cTn id="54" presetID="35" presetClass="exit" presetSubtype="0" fill="hold" nodeType="withEffect">
                                  <p:stCondLst>
                                    <p:cond delay="0"/>
                                  </p:stCondLst>
                                  <p:childTnLst>
                                    <p:animEffect transition="out" filter="fade">
                                      <p:cBhvr>
                                        <p:cTn id="55" dur="2000"/>
                                        <p:tgtEl>
                                          <p:spTgt spid="11"/>
                                        </p:tgtEl>
                                      </p:cBhvr>
                                    </p:animEffect>
                                    <p:anim calcmode="lin" valueType="num">
                                      <p:cBhvr>
                                        <p:cTn id="56" dur="2000"/>
                                        <p:tgtEl>
                                          <p:spTgt spid="11"/>
                                        </p:tgtEl>
                                        <p:attrNameLst>
                                          <p:attrName>style.rotation</p:attrName>
                                        </p:attrNameLst>
                                      </p:cBhvr>
                                      <p:tavLst>
                                        <p:tav tm="0">
                                          <p:val>
                                            <p:fltVal val="0"/>
                                          </p:val>
                                        </p:tav>
                                        <p:tav tm="100000">
                                          <p:val>
                                            <p:fltVal val="720"/>
                                          </p:val>
                                        </p:tav>
                                      </p:tavLst>
                                    </p:anim>
                                    <p:anim calcmode="lin" valueType="num">
                                      <p:cBhvr>
                                        <p:cTn id="57" dur="2000"/>
                                        <p:tgtEl>
                                          <p:spTgt spid="11"/>
                                        </p:tgtEl>
                                        <p:attrNameLst>
                                          <p:attrName>ppt_h</p:attrName>
                                        </p:attrNameLst>
                                      </p:cBhvr>
                                      <p:tavLst>
                                        <p:tav tm="0">
                                          <p:val>
                                            <p:strVal val="ppt_h"/>
                                          </p:val>
                                        </p:tav>
                                        <p:tav tm="100000">
                                          <p:val>
                                            <p:fltVal val="0"/>
                                          </p:val>
                                        </p:tav>
                                      </p:tavLst>
                                    </p:anim>
                                    <p:anim calcmode="lin" valueType="num">
                                      <p:cBhvr>
                                        <p:cTn id="58" dur="2000"/>
                                        <p:tgtEl>
                                          <p:spTgt spid="11"/>
                                        </p:tgtEl>
                                        <p:attrNameLst>
                                          <p:attrName>ppt_w</p:attrName>
                                        </p:attrNameLst>
                                      </p:cBhvr>
                                      <p:tavLst>
                                        <p:tav tm="0">
                                          <p:val>
                                            <p:strVal val="ppt_w"/>
                                          </p:val>
                                        </p:tav>
                                        <p:tav tm="100000">
                                          <p:val>
                                            <p:fltVal val="0"/>
                                          </p:val>
                                        </p:tav>
                                      </p:tavLst>
                                    </p:anim>
                                    <p:set>
                                      <p:cBhvr>
                                        <p:cTn id="59" dur="1" fill="hold">
                                          <p:stCondLst>
                                            <p:cond delay="1999"/>
                                          </p:stCondLst>
                                        </p:cTn>
                                        <p:tgtEl>
                                          <p:spTgt spid="11"/>
                                        </p:tgtEl>
                                        <p:attrNameLst>
                                          <p:attrName>style.visibility</p:attrName>
                                        </p:attrNameLst>
                                      </p:cBhvr>
                                      <p:to>
                                        <p:strVal val="hidden"/>
                                      </p:to>
                                    </p:set>
                                  </p:childTnLst>
                                </p:cTn>
                              </p:par>
                              <p:par>
                                <p:cTn id="60" presetID="35" presetClass="exit" presetSubtype="0" fill="hold" nodeType="withEffect">
                                  <p:stCondLst>
                                    <p:cond delay="0"/>
                                  </p:stCondLst>
                                  <p:childTnLst>
                                    <p:animEffect transition="out" filter="fade">
                                      <p:cBhvr>
                                        <p:cTn id="61" dur="2000"/>
                                        <p:tgtEl>
                                          <p:spTgt spid="10"/>
                                        </p:tgtEl>
                                      </p:cBhvr>
                                    </p:animEffect>
                                    <p:anim calcmode="lin" valueType="num">
                                      <p:cBhvr>
                                        <p:cTn id="62" dur="2000"/>
                                        <p:tgtEl>
                                          <p:spTgt spid="10"/>
                                        </p:tgtEl>
                                        <p:attrNameLst>
                                          <p:attrName>style.rotation</p:attrName>
                                        </p:attrNameLst>
                                      </p:cBhvr>
                                      <p:tavLst>
                                        <p:tav tm="0">
                                          <p:val>
                                            <p:fltVal val="0"/>
                                          </p:val>
                                        </p:tav>
                                        <p:tav tm="100000">
                                          <p:val>
                                            <p:fltVal val="720"/>
                                          </p:val>
                                        </p:tav>
                                      </p:tavLst>
                                    </p:anim>
                                    <p:anim calcmode="lin" valueType="num">
                                      <p:cBhvr>
                                        <p:cTn id="63" dur="2000"/>
                                        <p:tgtEl>
                                          <p:spTgt spid="10"/>
                                        </p:tgtEl>
                                        <p:attrNameLst>
                                          <p:attrName>ppt_h</p:attrName>
                                        </p:attrNameLst>
                                      </p:cBhvr>
                                      <p:tavLst>
                                        <p:tav tm="0">
                                          <p:val>
                                            <p:strVal val="ppt_h"/>
                                          </p:val>
                                        </p:tav>
                                        <p:tav tm="100000">
                                          <p:val>
                                            <p:fltVal val="0"/>
                                          </p:val>
                                        </p:tav>
                                      </p:tavLst>
                                    </p:anim>
                                    <p:anim calcmode="lin" valueType="num">
                                      <p:cBhvr>
                                        <p:cTn id="64" dur="2000"/>
                                        <p:tgtEl>
                                          <p:spTgt spid="10"/>
                                        </p:tgtEl>
                                        <p:attrNameLst>
                                          <p:attrName>ppt_w</p:attrName>
                                        </p:attrNameLst>
                                      </p:cBhvr>
                                      <p:tavLst>
                                        <p:tav tm="0">
                                          <p:val>
                                            <p:strVal val="ppt_w"/>
                                          </p:val>
                                        </p:tav>
                                        <p:tav tm="100000">
                                          <p:val>
                                            <p:fltVal val="0"/>
                                          </p:val>
                                        </p:tav>
                                      </p:tavLst>
                                    </p:anim>
                                    <p:set>
                                      <p:cBhvr>
                                        <p:cTn id="65" dur="1" fill="hold">
                                          <p:stCondLst>
                                            <p:cond delay="1999"/>
                                          </p:stCondLst>
                                        </p:cTn>
                                        <p:tgtEl>
                                          <p:spTgt spid="10"/>
                                        </p:tgtEl>
                                        <p:attrNameLst>
                                          <p:attrName>style.visibility</p:attrName>
                                        </p:attrNameLst>
                                      </p:cBhvr>
                                      <p:to>
                                        <p:strVal val="hidden"/>
                                      </p:to>
                                    </p:set>
                                  </p:childTnLst>
                                </p:cTn>
                              </p:par>
                              <p:par>
                                <p:cTn id="66" presetID="35" presetClass="exit" presetSubtype="0" fill="hold" nodeType="withEffect">
                                  <p:stCondLst>
                                    <p:cond delay="0"/>
                                  </p:stCondLst>
                                  <p:childTnLst>
                                    <p:animEffect transition="out" filter="fade">
                                      <p:cBhvr>
                                        <p:cTn id="67" dur="2000"/>
                                        <p:tgtEl>
                                          <p:spTgt spid="9"/>
                                        </p:tgtEl>
                                      </p:cBhvr>
                                    </p:animEffect>
                                    <p:anim calcmode="lin" valueType="num">
                                      <p:cBhvr>
                                        <p:cTn id="68" dur="2000"/>
                                        <p:tgtEl>
                                          <p:spTgt spid="9"/>
                                        </p:tgtEl>
                                        <p:attrNameLst>
                                          <p:attrName>style.rotation</p:attrName>
                                        </p:attrNameLst>
                                      </p:cBhvr>
                                      <p:tavLst>
                                        <p:tav tm="0">
                                          <p:val>
                                            <p:fltVal val="0"/>
                                          </p:val>
                                        </p:tav>
                                        <p:tav tm="100000">
                                          <p:val>
                                            <p:fltVal val="720"/>
                                          </p:val>
                                        </p:tav>
                                      </p:tavLst>
                                    </p:anim>
                                    <p:anim calcmode="lin" valueType="num">
                                      <p:cBhvr>
                                        <p:cTn id="69" dur="2000"/>
                                        <p:tgtEl>
                                          <p:spTgt spid="9"/>
                                        </p:tgtEl>
                                        <p:attrNameLst>
                                          <p:attrName>ppt_h</p:attrName>
                                        </p:attrNameLst>
                                      </p:cBhvr>
                                      <p:tavLst>
                                        <p:tav tm="0">
                                          <p:val>
                                            <p:strVal val="ppt_h"/>
                                          </p:val>
                                        </p:tav>
                                        <p:tav tm="100000">
                                          <p:val>
                                            <p:fltVal val="0"/>
                                          </p:val>
                                        </p:tav>
                                      </p:tavLst>
                                    </p:anim>
                                    <p:anim calcmode="lin" valueType="num">
                                      <p:cBhvr>
                                        <p:cTn id="70" dur="2000"/>
                                        <p:tgtEl>
                                          <p:spTgt spid="9"/>
                                        </p:tgtEl>
                                        <p:attrNameLst>
                                          <p:attrName>ppt_w</p:attrName>
                                        </p:attrNameLst>
                                      </p:cBhvr>
                                      <p:tavLst>
                                        <p:tav tm="0">
                                          <p:val>
                                            <p:strVal val="ppt_w"/>
                                          </p:val>
                                        </p:tav>
                                        <p:tav tm="100000">
                                          <p:val>
                                            <p:fltVal val="0"/>
                                          </p:val>
                                        </p:tav>
                                      </p:tavLst>
                                    </p:anim>
                                    <p:set>
                                      <p:cBhvr>
                                        <p:cTn id="71" dur="1" fill="hold">
                                          <p:stCondLst>
                                            <p:cond delay="1999"/>
                                          </p:stCondLst>
                                        </p:cTn>
                                        <p:tgtEl>
                                          <p:spTgt spid="9"/>
                                        </p:tgtEl>
                                        <p:attrNameLst>
                                          <p:attrName>style.visibility</p:attrName>
                                        </p:attrNameLst>
                                      </p:cBhvr>
                                      <p:to>
                                        <p:strVal val="hidden"/>
                                      </p:to>
                                    </p:set>
                                  </p:childTnLst>
                                </p:cTn>
                              </p:par>
                              <p:par>
                                <p:cTn id="72" presetID="64" presetClass="path" presetSubtype="0" accel="50000" decel="50000" fill="hold" nodeType="withEffect">
                                  <p:stCondLst>
                                    <p:cond delay="0"/>
                                  </p:stCondLst>
                                  <p:childTnLst>
                                    <p:animMotion origin="layout" path="M 0 2.95612E-6 L 0.37813 -0.26097 " pathEditMode="relative" rAng="0" ptsTypes="AA">
                                      <p:cBhvr>
                                        <p:cTn id="73" dur="1000" fill="hold"/>
                                        <p:tgtEl>
                                          <p:spTgt spid="13"/>
                                        </p:tgtEl>
                                        <p:attrNameLst>
                                          <p:attrName>ppt_x</p:attrName>
                                          <p:attrName>ppt_y</p:attrName>
                                        </p:attrNameLst>
                                      </p:cBhvr>
                                      <p:rCtr x="189" y="-130"/>
                                    </p:animMotion>
                                  </p:childTnLst>
                                </p:cTn>
                              </p:par>
                              <p:par>
                                <p:cTn id="74" presetID="64" presetClass="path" presetSubtype="0" accel="50000" decel="50000" fill="hold" nodeType="withEffect">
                                  <p:stCondLst>
                                    <p:cond delay="0"/>
                                  </p:stCondLst>
                                  <p:childTnLst>
                                    <p:animMotion origin="layout" path="M 3.33333E-6 -1.45497E-6 L 0.2125 -0.13787 " pathEditMode="relative" rAng="0" ptsTypes="AA">
                                      <p:cBhvr>
                                        <p:cTn id="75" dur="1000" fill="hold"/>
                                        <p:tgtEl>
                                          <p:spTgt spid="12"/>
                                        </p:tgtEl>
                                        <p:attrNameLst>
                                          <p:attrName>ppt_x</p:attrName>
                                          <p:attrName>ppt_y</p:attrName>
                                        </p:attrNameLst>
                                      </p:cBhvr>
                                      <p:rCtr x="106" y="-69"/>
                                    </p:animMotion>
                                  </p:childTnLst>
                                </p:cTn>
                              </p:par>
                              <p:par>
                                <p:cTn id="76" presetID="64" presetClass="path" presetSubtype="0" accel="50000" decel="50000" fill="hold" nodeType="withEffect">
                                  <p:stCondLst>
                                    <p:cond delay="0"/>
                                  </p:stCondLst>
                                  <p:childTnLst>
                                    <p:animMotion origin="layout" path="M -1.66667E-6 9.93072E-7 L -0.21562 -0.30069 " pathEditMode="relative" rAng="0" ptsTypes="AA">
                                      <p:cBhvr>
                                        <p:cTn id="77" dur="1000" fill="hold"/>
                                        <p:tgtEl>
                                          <p:spTgt spid="10"/>
                                        </p:tgtEl>
                                        <p:attrNameLst>
                                          <p:attrName>ppt_x</p:attrName>
                                          <p:attrName>ppt_y</p:attrName>
                                        </p:attrNameLst>
                                      </p:cBhvr>
                                      <p:rCtr x="-108" y="-150"/>
                                    </p:animMotion>
                                  </p:childTnLst>
                                </p:cTn>
                              </p:par>
                              <p:par>
                                <p:cTn id="78" presetID="64" presetClass="path" presetSubtype="0" accel="50000" decel="50000" fill="hold" nodeType="withEffect">
                                  <p:stCondLst>
                                    <p:cond delay="0"/>
                                  </p:stCondLst>
                                  <p:childTnLst>
                                    <p:animMotion origin="layout" path="M -3.88889E-6 3.4642E-7 L -0.32951 -0.08245 " pathEditMode="relative" rAng="0" ptsTypes="AA">
                                      <p:cBhvr>
                                        <p:cTn id="79" dur="1000" fill="hold"/>
                                        <p:tgtEl>
                                          <p:spTgt spid="9"/>
                                        </p:tgtEl>
                                        <p:attrNameLst>
                                          <p:attrName>ppt_x</p:attrName>
                                          <p:attrName>ppt_y</p:attrName>
                                        </p:attrNameLst>
                                      </p:cBhvr>
                                      <p:rCtr x="-165" y="-41"/>
                                    </p:animMotion>
                                  </p:childTnLst>
                                </p:cTn>
                              </p:par>
                              <p:par>
                                <p:cTn id="80" presetID="64" presetClass="path" presetSubtype="0" accel="50000" decel="50000" fill="hold" nodeType="withEffect">
                                  <p:stCondLst>
                                    <p:cond delay="0"/>
                                  </p:stCondLst>
                                  <p:childTnLst>
                                    <p:animMotion origin="layout" path="M 0 0  L 0 -0.33256  E" pathEditMode="relative" ptsTypes="">
                                      <p:cBhvr>
                                        <p:cTn id="81" dur="1000" fill="hold"/>
                                        <p:tgtEl>
                                          <p:spTgt spid="11"/>
                                        </p:tgtEl>
                                        <p:attrNameLst>
                                          <p:attrName>ppt_x</p:attrName>
                                          <p:attrName>ppt_y</p:attrName>
                                        </p:attrNameLst>
                                      </p:cBhvr>
                                    </p:animMotion>
                                  </p:childTnLst>
                                </p:cTn>
                              </p:par>
                              <p:par>
                                <p:cTn id="82" presetID="10" presetClass="entr" presetSubtype="0" fill="hold" nodeType="withEffect">
                                  <p:stCondLst>
                                    <p:cond delay="50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7" name="Rectangle 3"/>
          <p:cNvSpPr>
            <a:spLocks noChangeArrowheads="1"/>
          </p:cNvSpPr>
          <p:nvPr/>
        </p:nvSpPr>
        <p:spPr bwMode="auto">
          <a:xfrm>
            <a:off x="0" y="0"/>
            <a:ext cx="9144000" cy="13590244"/>
          </a:xfrm>
          <a:prstGeom prst="rect">
            <a:avLst/>
          </a:prstGeom>
          <a:solidFill>
            <a:srgbClr val="FFFFFF"/>
          </a:solidFill>
          <a:ln w="9525">
            <a:noFill/>
            <a:miter lim="800000"/>
            <a:headEnd/>
            <a:tailEnd/>
          </a:ln>
          <a:effectLst/>
        </p:spPr>
        <p:txBody>
          <a:bodyPr vert="horz" wrap="square" lIns="253920" tIns="4761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smtClean="0">
                <a:ln>
                  <a:noFill/>
                </a:ln>
                <a:effectLst/>
                <a:latin typeface="Arial" charset="0"/>
                <a:cs typeface="Arial" charset="0"/>
              </a:rPr>
              <a:t>The Great Seal of the State of Oklahoma consists of a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smtClean="0">
                <a:ln>
                  <a:noFill/>
                </a:ln>
                <a:effectLst/>
                <a:latin typeface="Arial" charset="0"/>
                <a:cs typeface="Arial" charset="0"/>
              </a:rPr>
              <a:t>five-pointed star in a circle. According to a statute adopted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smtClean="0">
                <a:ln>
                  <a:noFill/>
                </a:ln>
                <a:effectLst/>
                <a:latin typeface="Arial" charset="0"/>
                <a:cs typeface="Arial" charset="0"/>
              </a:rPr>
              <a:t> in 1957, the flag of the governor of Oklahoma consists of</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smtClean="0">
                <a:ln>
                  <a:noFill/>
                </a:ln>
                <a:effectLst/>
                <a:latin typeface="Arial" charset="0"/>
                <a:cs typeface="Arial" charset="0"/>
              </a:rPr>
              <a:t> a forest green field, fringed in gold, charged with the state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smtClean="0">
                <a:ln>
                  <a:noFill/>
                </a:ln>
                <a:effectLst/>
                <a:latin typeface="Arial" charset="0"/>
                <a:cs typeface="Arial" charset="0"/>
              </a:rPr>
              <a:t> seal surrounded by a pentagram of five white stars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i="0" u="none" strike="noStrike" cap="none" normalizeH="0" baseline="0" dirty="0" smtClean="0">
                <a:ln>
                  <a:noFill/>
                </a:ln>
                <a:effectLst/>
                <a:latin typeface="Arial" charset="0"/>
                <a:cs typeface="Arial" charset="0"/>
              </a:rPr>
              <a:t>The seal itself contains six seals: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i="0" u="none" strike="noStrike" cap="none" normalizeH="0" baseline="0" dirty="0" smtClean="0">
                <a:ln>
                  <a:noFill/>
                </a:ln>
                <a:effectLst/>
                <a:latin typeface="Arial" charset="0"/>
                <a:cs typeface="Arial" charset="0"/>
              </a:rPr>
              <a:t>The center of the star contains the seal of the original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i="0" u="none" strike="noStrike" cap="none" normalizeH="0" baseline="0" dirty="0" smtClean="0">
                <a:ln>
                  <a:noFill/>
                </a:ln>
                <a:effectLst/>
                <a:latin typeface="Arial" charset="0"/>
                <a:cs typeface="Arial" charset="0"/>
              </a:rPr>
              <a:t>Territory of Oklahoma. The seal contains the words </a:t>
            </a:r>
            <a:r>
              <a:rPr kumimoji="0" lang="en-US" sz="1600" i="1" u="none" strike="noStrike" cap="none" normalizeH="0" baseline="0" dirty="0" smtClean="0">
                <a:ln>
                  <a:noFill/>
                </a:ln>
                <a:effectLst/>
                <a:latin typeface="Arial" charset="0"/>
                <a:cs typeface="Arial" charset="0"/>
              </a:rPr>
              <a:t>Labor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i="1" u="none" strike="noStrike" cap="none" normalizeH="0" baseline="0" dirty="0" smtClean="0">
                <a:ln>
                  <a:noFill/>
                </a:ln>
                <a:effectLst/>
                <a:latin typeface="Arial" charset="0"/>
                <a:cs typeface="Arial" charset="0"/>
              </a:rPr>
              <a:t> </a:t>
            </a:r>
            <a:r>
              <a:rPr kumimoji="0" lang="en-US" sz="1600" i="1" u="none" strike="noStrike" cap="none" normalizeH="0" baseline="0" dirty="0" err="1" smtClean="0">
                <a:ln>
                  <a:noFill/>
                </a:ln>
                <a:effectLst/>
                <a:latin typeface="Arial" charset="0"/>
                <a:cs typeface="Arial" charset="0"/>
              </a:rPr>
              <a:t>Omnia</a:t>
            </a:r>
            <a:r>
              <a:rPr kumimoji="0" lang="en-US" sz="1600" i="1" u="none" strike="noStrike" cap="none" normalizeH="0" baseline="0" dirty="0" smtClean="0">
                <a:ln>
                  <a:noFill/>
                </a:ln>
                <a:effectLst/>
                <a:latin typeface="Arial" charset="0"/>
                <a:cs typeface="Arial" charset="0"/>
              </a:rPr>
              <a:t> </a:t>
            </a:r>
            <a:r>
              <a:rPr kumimoji="0" lang="en-US" sz="1600" i="1" u="none" strike="noStrike" cap="none" normalizeH="0" baseline="0" dirty="0" err="1" smtClean="0">
                <a:ln>
                  <a:noFill/>
                </a:ln>
                <a:effectLst/>
                <a:latin typeface="Arial" charset="0"/>
                <a:cs typeface="Arial" charset="0"/>
              </a:rPr>
              <a:t>Vincit</a:t>
            </a:r>
            <a:r>
              <a:rPr kumimoji="0" lang="en-US" sz="1600" i="0" u="none" strike="noStrike" cap="none" normalizeH="0" baseline="0" dirty="0" smtClean="0">
                <a:ln>
                  <a:noFill/>
                </a:ln>
                <a:effectLst/>
                <a:latin typeface="Arial" charset="0"/>
                <a:cs typeface="Arial" charset="0"/>
              </a:rPr>
              <a:t>, meaning “Labor Conquers All Things”.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i="0" u="none" strike="noStrike" cap="none" normalizeH="0" baseline="0" dirty="0" smtClean="0">
                <a:ln>
                  <a:noFill/>
                </a:ln>
                <a:effectLst/>
                <a:latin typeface="Arial" charset="0"/>
                <a:cs typeface="Arial" charset="0"/>
              </a:rPr>
              <a:t>Columbia is the central figure, representing justice and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i="0" u="none" strike="noStrike" cap="none" normalizeH="0" baseline="0" dirty="0" smtClean="0">
                <a:ln>
                  <a:noFill/>
                </a:ln>
                <a:effectLst/>
                <a:latin typeface="Arial" charset="0"/>
                <a:cs typeface="Arial" charset="0"/>
              </a:rPr>
              <a:t>statehood. She is surrounded by an image of the American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i="0" u="none" strike="noStrike" cap="none" normalizeH="0" baseline="0" dirty="0" smtClean="0">
                <a:ln>
                  <a:noFill/>
                </a:ln>
                <a:effectLst/>
                <a:latin typeface="Arial" charset="0"/>
                <a:cs typeface="Arial" charset="0"/>
              </a:rPr>
              <a:t> pioneer farmer on her right and the aboriginal American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i="0" u="none" strike="noStrike" cap="none" normalizeH="0" baseline="0" dirty="0" smtClean="0">
                <a:ln>
                  <a:noFill/>
                </a:ln>
                <a:effectLst/>
                <a:latin typeface="Arial" charset="0"/>
                <a:cs typeface="Arial" charset="0"/>
              </a:rPr>
              <a:t> Indian on her left, both of whom are shaking hands beneath</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i="0" u="none" strike="noStrike" cap="none" normalizeH="0" baseline="0" dirty="0" smtClean="0">
                <a:ln>
                  <a:noFill/>
                </a:ln>
                <a:effectLst/>
                <a:latin typeface="Arial" charset="0"/>
                <a:cs typeface="Arial" charset="0"/>
              </a:rPr>
              <a:t> the scales of Justice, symbolizing equal justice between the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i="0" u="none" strike="noStrike" cap="none" normalizeH="0" baseline="0" dirty="0" smtClean="0">
                <a:ln>
                  <a:noFill/>
                </a:ln>
                <a:effectLst/>
                <a:latin typeface="Arial" charset="0"/>
                <a:cs typeface="Arial" charset="0"/>
              </a:rPr>
              <a:t> Anglo and Native American races in Oklahoma and on the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i="0" u="none" strike="noStrike" cap="none" normalizeH="0" baseline="0" dirty="0" smtClean="0">
                <a:ln>
                  <a:noFill/>
                </a:ln>
                <a:effectLst/>
                <a:latin typeface="Arial" charset="0"/>
                <a:cs typeface="Arial" charset="0"/>
              </a:rPr>
              <a:t>part of the federal government. Beneath the trio is the cornucopia of plenty and the olive branch of peace, and behind is the sun of progress and civilization.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i="0" u="none" strike="noStrike" cap="none" normalizeH="0" baseline="0" dirty="0" smtClean="0">
                <a:ln>
                  <a:noFill/>
                </a:ln>
                <a:effectLst/>
                <a:latin typeface="Arial" charset="0"/>
                <a:cs typeface="Arial" charset="0"/>
              </a:rPr>
              <a:t>The five rays of the star hold the seals of the Five Civilized Tribes – Cherokee, Chickasaw, </a:t>
            </a:r>
          </a:p>
          <a:p>
            <a:pPr marL="0" marR="0" lvl="0" indent="0" algn="l" defTabSz="914400" rtl="0" eaLnBrk="0" fontAlgn="base" latinLnBrk="0" hangingPunct="0">
              <a:lnSpc>
                <a:spcPct val="100000"/>
              </a:lnSpc>
              <a:spcBef>
                <a:spcPct val="0"/>
              </a:spcBef>
              <a:spcAft>
                <a:spcPct val="0"/>
              </a:spcAft>
              <a:buClrTx/>
              <a:buSzTx/>
              <a:tabLst/>
            </a:pPr>
            <a:r>
              <a:rPr kumimoji="0" lang="en-US" sz="1600" i="0" u="none" strike="noStrike" cap="none" normalizeH="0" baseline="0" dirty="0" smtClean="0">
                <a:ln>
                  <a:noFill/>
                </a:ln>
                <a:effectLst/>
                <a:latin typeface="Arial" charset="0"/>
                <a:cs typeface="Arial" charset="0"/>
              </a:rPr>
              <a:t>Choctaw, Creek, and Seminole, all of whom have a major presence in the state.</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sz="1600" i="0" u="none" strike="noStrike" cap="none" normalizeH="0" baseline="0" dirty="0" smtClean="0">
                <a:ln>
                  <a:noFill/>
                </a:ln>
                <a:effectLst/>
                <a:latin typeface="Arial" charset="0"/>
                <a:cs typeface="Arial" charset="0"/>
              </a:rPr>
              <a:t>The Seal of the Cherokee Nation is in the upper left-hand ray. It consists of a large, seven-pointed star surrounded by a wreath of oak leaves. The seven-pointed star represents the seven ancient clans of the Cherokee people. The wreath of oak leaves refers to oak wood, the principal hardwood in the old Cherokee country in the Carolinas that was used in maintaining the perpetually burning sacred fire. In this connection, oak was a symbol of strength and everlasting life.</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sz="1600" i="0" u="none" strike="noStrike" cap="none" normalizeH="0" baseline="0" dirty="0" smtClean="0">
                <a:ln>
                  <a:noFill/>
                </a:ln>
                <a:effectLst/>
                <a:latin typeface="Arial" charset="0"/>
                <a:cs typeface="Arial" charset="0"/>
              </a:rPr>
              <a:t>The Seal of the Chickasaw Nation is in the top ray. It consists of an Indian warrior standing in ancient regalia, carrying two arrows in his right hand, a long bow in his left, and a shield on his left shoulder. The two arrows represent his guard over the two ancient tribal divisions, from which all Chickasaw clan and house names originated. According to old tribal lore, the bow and the shield represent the insignia of the Chickasaw warrior by right of his descent from the “House of Warriors”.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sz="1600" i="0" u="none" strike="noStrike" cap="none" normalizeH="0" baseline="0" dirty="0" smtClean="0">
                <a:ln>
                  <a:noFill/>
                </a:ln>
                <a:effectLst/>
                <a:latin typeface="Arial" charset="0"/>
                <a:cs typeface="Arial" charset="0"/>
              </a:rPr>
              <a:t>The Seal of the Choctaw Nation is in the upper right-hand ray. It consists of an unstrung bow with three arrows and a pipe-hatchet blended together. The ceremonial pipe-hatchet was passed around and smoked in council when deliberating important tribal matters. Though a peaceable people, the Choctaws were noted for great strength in defending their homes and country. The unstrung bow represents peace yet instant preparedness for defense. The three arrows, always ready, stood for the three great Choctaw chiefs.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sz="1600" i="0" u="none" strike="noStrike" cap="none" normalizeH="0" baseline="0" dirty="0" smtClean="0">
                <a:ln>
                  <a:noFill/>
                </a:ln>
                <a:effectLst/>
                <a:latin typeface="Arial" charset="0"/>
                <a:cs typeface="Arial" charset="0"/>
              </a:rPr>
              <a:t>The Seal of the Creek (Muscogee) Nation is in the lower left-hand ray. It consists of a sheaf of wheat and a plow. The plow and sheaf of wheat were chosen as modern symbols of agricultural industry, for which the Creeks were noted from earliest times. It is a reference to the prosperity that agriculture brought to the Creek people.</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sz="1600" i="0" u="none" strike="noStrike" cap="none" normalizeH="0" baseline="0" dirty="0" smtClean="0">
                <a:ln>
                  <a:noFill/>
                </a:ln>
                <a:effectLst/>
                <a:latin typeface="Arial" charset="0"/>
                <a:cs typeface="Arial" charset="0"/>
              </a:rPr>
              <a:t>The Seal of the Seminole Nation is in the lower right-hand ray. It consists of a plumed tribesman shown paddling a canoe across the lake to a village with a trading post standing near the shore. This scene represents some of the early customs surrounding the act of gathering, preserving and trading plants that were held sacred in connection with their ancient tribal religious rites and ceremonies. It is symbolic of peace and plenty.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i="0" u="none" strike="noStrike" cap="none" normalizeH="0" baseline="0" dirty="0" smtClean="0">
                <a:ln>
                  <a:noFill/>
                </a:ln>
                <a:effectLst/>
                <a:latin typeface="Arial" charset="0"/>
                <a:cs typeface="Arial" charset="0"/>
              </a:rPr>
              <a:t>Around the large star are 45 smaller stars, representing the 45 U.S. states that existed prior to Oklahoma's statehood (the large star would be the 46th star in the seal, representing Oklahoma's admission as the 46th state).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B0080"/>
                </a:solidFill>
                <a:effectLst/>
                <a:latin typeface="Arial" charset="0"/>
                <a:cs typeface="Arial" charset="0"/>
                <a:hlinkClick r:id="rId2"/>
              </a:rPr>
              <a:t>  </a:t>
            </a:r>
            <a:endParaRPr kumimoji="0" lang="en-US" sz="1600" b="0" i="0" u="none" strike="noStrike" cap="none" normalizeH="0" baseline="0" dirty="0" smtClean="0">
              <a:ln>
                <a:noFill/>
              </a:ln>
              <a:solidFill>
                <a:srgbClr val="222222"/>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222222"/>
                </a:solidFill>
                <a:effectLst/>
                <a:latin typeface="Arial" charset="0"/>
                <a:cs typeface="Arial" charset="0"/>
              </a:rPr>
              <a:t>The Great Seal of the proposed </a:t>
            </a:r>
            <a:r>
              <a:rPr kumimoji="0" lang="en-US" sz="1600" b="0" i="0" u="none" strike="noStrike" cap="none" normalizeH="0" baseline="0" dirty="0" smtClean="0">
                <a:ln>
                  <a:noFill/>
                </a:ln>
                <a:solidFill>
                  <a:srgbClr val="0B0080"/>
                </a:solidFill>
                <a:effectLst/>
                <a:latin typeface="Arial" charset="0"/>
                <a:cs typeface="Arial" charset="0"/>
                <a:hlinkClick r:id="rId3" tooltip="State of Sequoyah"/>
              </a:rPr>
              <a:t>State of Sequoyah</a:t>
            </a:r>
            <a:endParaRPr kumimoji="0" lang="en-US" sz="16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222222"/>
                </a:solidFill>
                <a:effectLst/>
                <a:latin typeface="Arial" charset="0"/>
                <a:cs typeface="Arial" charset="0"/>
              </a:rPr>
              <a:t>The seal was adopted by the 1905 constitutional convention of the proposed </a:t>
            </a:r>
            <a:r>
              <a:rPr kumimoji="0" lang="en-US" sz="1600" b="0" i="0" u="none" strike="noStrike" cap="none" normalizeH="0" baseline="0" dirty="0" smtClean="0">
                <a:ln>
                  <a:noFill/>
                </a:ln>
                <a:solidFill>
                  <a:srgbClr val="0B0080"/>
                </a:solidFill>
                <a:effectLst/>
                <a:latin typeface="Arial" charset="0"/>
                <a:cs typeface="Arial" charset="0"/>
                <a:hlinkClick r:id="rId3" tooltip="State of Sequoyah"/>
              </a:rPr>
              <a:t>state of Sequoyah</a:t>
            </a:r>
            <a:r>
              <a:rPr kumimoji="0" lang="en-US" sz="1600" b="0" i="0" u="none" strike="noStrike" cap="none" normalizeH="0" baseline="0" dirty="0" smtClean="0">
                <a:ln>
                  <a:noFill/>
                </a:ln>
                <a:solidFill>
                  <a:srgbClr val="222222"/>
                </a:solidFill>
                <a:effectLst/>
                <a:latin typeface="Arial" charset="0"/>
                <a:cs typeface="Arial" charset="0"/>
              </a:rPr>
              <a:t>.</a:t>
            </a:r>
            <a:r>
              <a:rPr kumimoji="0" lang="en-US" sz="1600" b="0" i="0" u="none" strike="noStrike" cap="none" normalizeH="0" baseline="30000" dirty="0" smtClean="0">
                <a:ln>
                  <a:noFill/>
                </a:ln>
                <a:solidFill>
                  <a:srgbClr val="0B0080"/>
                </a:solidFill>
                <a:effectLst/>
                <a:latin typeface="Arial" charset="0"/>
                <a:cs typeface="Arial" charset="0"/>
                <a:hlinkClick r:id="rId4"/>
              </a:rPr>
              <a:t>[3]</a:t>
            </a:r>
            <a:r>
              <a:rPr kumimoji="0" lang="en-US" sz="1600" b="0" i="0" u="none" strike="noStrike" cap="none" normalizeH="0" baseline="0" dirty="0" smtClean="0">
                <a:ln>
                  <a:noFill/>
                </a:ln>
                <a:solidFill>
                  <a:srgbClr val="222222"/>
                </a:solidFill>
                <a:effectLst/>
                <a:latin typeface="Arial" charset="0"/>
                <a:cs typeface="Arial" charset="0"/>
              </a:rPr>
              <a:t> Sequoyah, named for the inventor of the </a:t>
            </a:r>
            <a:r>
              <a:rPr kumimoji="0" lang="en-US" sz="1600" b="0" i="0" u="none" strike="noStrike" cap="none" normalizeH="0" baseline="0" dirty="0" smtClean="0">
                <a:ln>
                  <a:noFill/>
                </a:ln>
                <a:solidFill>
                  <a:srgbClr val="0B0080"/>
                </a:solidFill>
                <a:effectLst/>
                <a:latin typeface="Arial" charset="0"/>
                <a:cs typeface="Arial" charset="0"/>
                <a:hlinkClick r:id="rId5" tooltip="Cherokee syllabary"/>
              </a:rPr>
              <a:t>Cherokee </a:t>
            </a:r>
            <a:r>
              <a:rPr kumimoji="0" lang="en-US" sz="1600" b="0" i="0" u="none" strike="noStrike" cap="none" normalizeH="0" baseline="0" dirty="0" err="1" smtClean="0">
                <a:ln>
                  <a:noFill/>
                </a:ln>
                <a:solidFill>
                  <a:srgbClr val="0B0080"/>
                </a:solidFill>
                <a:effectLst/>
                <a:latin typeface="Arial" charset="0"/>
                <a:cs typeface="Arial" charset="0"/>
                <a:hlinkClick r:id="rId5" tooltip="Cherokee syllabary"/>
              </a:rPr>
              <a:t>syllabary</a:t>
            </a:r>
            <a:r>
              <a:rPr kumimoji="0" lang="en-US" sz="1600" b="0" i="0" u="none" strike="noStrike" cap="none" normalizeH="0" baseline="0" dirty="0" smtClean="0">
                <a:ln>
                  <a:noFill/>
                </a:ln>
                <a:solidFill>
                  <a:srgbClr val="222222"/>
                </a:solidFill>
                <a:effectLst/>
                <a:latin typeface="Arial" charset="0"/>
                <a:cs typeface="Arial" charset="0"/>
              </a:rPr>
              <a:t>, was a bid for statehood by </a:t>
            </a:r>
            <a:r>
              <a:rPr kumimoji="0" lang="en-US" sz="1600" b="0" i="0" u="none" strike="noStrike" cap="none" normalizeH="0" baseline="0" dirty="0" smtClean="0">
                <a:ln>
                  <a:noFill/>
                </a:ln>
                <a:solidFill>
                  <a:srgbClr val="0B0080"/>
                </a:solidFill>
                <a:effectLst/>
                <a:latin typeface="Arial" charset="0"/>
                <a:cs typeface="Arial" charset="0"/>
                <a:hlinkClick r:id="rId6" tooltip="Indian Territory"/>
              </a:rPr>
              <a:t>Indian Territory</a:t>
            </a:r>
            <a:r>
              <a:rPr kumimoji="0" lang="en-US" sz="1600" b="0" i="0" u="none" strike="noStrike" cap="none" normalizeH="0" baseline="0" dirty="0" smtClean="0">
                <a:ln>
                  <a:noFill/>
                </a:ln>
                <a:solidFill>
                  <a:srgbClr val="222222"/>
                </a:solidFill>
                <a:effectLst/>
                <a:latin typeface="Arial" charset="0"/>
                <a:cs typeface="Arial" charset="0"/>
              </a:rPr>
              <a:t>, which comprised the eastern half of present-day Oklahoma.</a:t>
            </a:r>
            <a:endParaRPr kumimoji="0" lang="en-US" sz="1600" b="0" i="0" u="none" strike="noStrike" cap="none" normalizeH="0" baseline="0" dirty="0" smtClean="0">
              <a:ln>
                <a:noFill/>
              </a:ln>
              <a:solidFill>
                <a:srgbClr val="0B0080"/>
              </a:solidFill>
              <a:effectLst/>
              <a:latin typeface="Arial" charset="0"/>
              <a:cs typeface="Arial" charset="0"/>
            </a:endParaRPr>
          </a:p>
        </p:txBody>
      </p:sp>
      <p:pic>
        <p:nvPicPr>
          <p:cNvPr id="1026" name="Picture 2" descr="Seal of Oklahoma.svg"/>
          <p:cNvPicPr>
            <a:picLocks noChangeAspect="1" noChangeArrowheads="1"/>
          </p:cNvPicPr>
          <p:nvPr/>
        </p:nvPicPr>
        <p:blipFill>
          <a:blip r:embed="rId7" cstate="print"/>
          <a:srcRect/>
          <a:stretch>
            <a:fillRect/>
          </a:stretch>
        </p:blipFill>
        <p:spPr bwMode="auto">
          <a:xfrm>
            <a:off x="5638800" y="126682"/>
            <a:ext cx="3429000" cy="3454718"/>
          </a:xfrm>
          <a:prstGeom prst="rect">
            <a:avLst/>
          </a:prstGeom>
          <a:noFill/>
        </p:spPr>
      </p:pic>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p:nvPr/>
        </p:nvGrpSpPr>
        <p:grpSpPr>
          <a:xfrm>
            <a:off x="0" y="0"/>
            <a:ext cx="9144000" cy="6858000"/>
            <a:chOff x="0" y="0"/>
            <a:chExt cx="9144000" cy="6858000"/>
          </a:xfrm>
        </p:grpSpPr>
        <p:pic>
          <p:nvPicPr>
            <p:cNvPr id="15" name="Picture 2"/>
            <p:cNvPicPr>
              <a:picLocks noChangeAspect="1" noChangeArrowheads="1"/>
            </p:cNvPicPr>
            <p:nvPr/>
          </p:nvPicPr>
          <p:blipFill>
            <a:blip r:embed="rId2" cstate="print"/>
            <a:srcRect l="41697" t="44606" r="13893" b="17084"/>
            <a:stretch>
              <a:fillRect/>
            </a:stretch>
          </p:blipFill>
          <p:spPr bwMode="auto">
            <a:xfrm>
              <a:off x="0" y="1600200"/>
              <a:ext cx="9144000" cy="5257800"/>
            </a:xfrm>
            <a:prstGeom prst="rect">
              <a:avLst/>
            </a:prstGeom>
            <a:noFill/>
            <a:ln w="9525">
              <a:noFill/>
              <a:miter lim="800000"/>
              <a:headEnd/>
              <a:tailEnd/>
            </a:ln>
            <a:effectLst/>
          </p:spPr>
        </p:pic>
        <p:sp useBgFill="1">
          <p:nvSpPr>
            <p:cNvPr id="17" name="TextBox 16"/>
            <p:cNvSpPr txBox="1"/>
            <p:nvPr/>
          </p:nvSpPr>
          <p:spPr>
            <a:xfrm>
              <a:off x="0" y="0"/>
              <a:ext cx="9144000" cy="584775"/>
            </a:xfrm>
            <a:prstGeom prst="rect">
              <a:avLst/>
            </a:prstGeom>
          </p:spPr>
          <p:txBody>
            <a:bodyPr wrap="square" rtlCol="0">
              <a:spAutoFit/>
            </a:bodyPr>
            <a:lstStyle/>
            <a:p>
              <a:r>
                <a:rPr lang="en-US" sz="3200" b="1" dirty="0" smtClean="0"/>
                <a:t>		     </a:t>
              </a:r>
              <a:r>
                <a:rPr lang="en-US" sz="2200" b="1" dirty="0" smtClean="0"/>
                <a:t>   </a:t>
              </a:r>
              <a:r>
                <a:rPr lang="en-US" sz="3200" b="1" dirty="0" smtClean="0"/>
                <a:t>TODAY: THE FIVE NATIONS</a:t>
              </a:r>
              <a:endParaRPr lang="en-US" sz="3200" b="1" dirty="0"/>
            </a:p>
          </p:txBody>
        </p:sp>
        <p:sp useBgFill="1">
          <p:nvSpPr>
            <p:cNvPr id="18" name="TextBox 17"/>
            <p:cNvSpPr txBox="1"/>
            <p:nvPr/>
          </p:nvSpPr>
          <p:spPr>
            <a:xfrm>
              <a:off x="0" y="868680"/>
              <a:ext cx="9144000" cy="707886"/>
            </a:xfrm>
            <a:prstGeom prst="rect">
              <a:avLst/>
            </a:prstGeom>
            <a:ln w="50800">
              <a:solidFill>
                <a:schemeClr val="tx1"/>
              </a:solidFill>
            </a:ln>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TODAY -  21</a:t>
              </a:r>
              <a:r>
                <a:rPr lang="en-US" sz="4000" b="1" spc="100" baseline="30000" dirty="0" smtClean="0">
                  <a:solidFill>
                    <a:srgbClr val="FF0000"/>
                  </a:solidFill>
                  <a:effectLst>
                    <a:outerShdw dist="50800" dir="7200000" algn="ctr" rotWithShape="0">
                      <a:schemeClr val="tx1"/>
                    </a:outerShdw>
                  </a:effectLst>
                  <a:cs typeface="Arial" pitchFamily="34" charset="0"/>
                </a:rPr>
                <a:t>ST</a:t>
              </a:r>
              <a:r>
                <a:rPr lang="en-US" sz="4000" b="1" spc="100" dirty="0" smtClean="0">
                  <a:solidFill>
                    <a:srgbClr val="FF0000"/>
                  </a:solidFill>
                  <a:effectLst>
                    <a:outerShdw dist="50800" dir="7200000" algn="ctr" rotWithShape="0">
                      <a:schemeClr val="tx1"/>
                    </a:outerShdw>
                  </a:effectLst>
                  <a:cs typeface="Arial" pitchFamily="34" charset="0"/>
                </a:rPr>
                <a:t> CENTURY</a:t>
              </a:r>
            </a:p>
          </p:txBody>
        </p:sp>
      </p:grpSp>
      <p:pic>
        <p:nvPicPr>
          <p:cNvPr id="23" name="Picture 2" descr="Seal of Oklahoma.svg"/>
          <p:cNvPicPr>
            <a:picLocks noChangeAspect="1" noChangeArrowheads="1"/>
          </p:cNvPicPr>
          <p:nvPr/>
        </p:nvPicPr>
        <p:blipFill>
          <a:blip r:embed="rId3" cstate="print"/>
          <a:srcRect/>
          <a:stretch>
            <a:fillRect/>
          </a:stretch>
        </p:blipFill>
        <p:spPr bwMode="auto">
          <a:xfrm>
            <a:off x="2615184" y="1563624"/>
            <a:ext cx="5398856" cy="5439348"/>
          </a:xfrm>
          <a:prstGeom prst="rect">
            <a:avLst/>
          </a:prstGeom>
          <a:noFill/>
        </p:spPr>
      </p:pic>
      <p:sp useBgFill="1">
        <p:nvSpPr>
          <p:cNvPr id="48" name="TextBox 47"/>
          <p:cNvSpPr txBox="1"/>
          <p:nvPr/>
        </p:nvSpPr>
        <p:spPr>
          <a:xfrm>
            <a:off x="0" y="0"/>
            <a:ext cx="9144000" cy="830997"/>
          </a:xfrm>
          <a:prstGeom prst="rect">
            <a:avLst/>
          </a:prstGeom>
        </p:spPr>
        <p:txBody>
          <a:bodyPr wrap="square" rtlCol="0">
            <a:spAutoFit/>
          </a:bodyPr>
          <a:lstStyle/>
          <a:p>
            <a:pPr algn="ctr"/>
            <a:r>
              <a:rPr lang="en-US" sz="4800" b="1" dirty="0" smtClean="0">
                <a:solidFill>
                  <a:srgbClr val="FF0000"/>
                </a:solidFill>
                <a:effectLst>
                  <a:outerShdw dist="50800" dir="5400000" algn="ctr" rotWithShape="0">
                    <a:schemeClr val="tx1"/>
                  </a:outerShdw>
                </a:effectLst>
              </a:rPr>
              <a:t>OKLAHOMA &amp; THE FIVE TRIBES</a:t>
            </a:r>
            <a:endParaRPr lang="en-US" sz="4800" b="1" dirty="0">
              <a:solidFill>
                <a:srgbClr val="FF0000"/>
              </a:solidFill>
              <a:effectLst>
                <a:outerShdw dist="50800" dir="5400000" algn="ctr" rotWithShape="0">
                  <a:schemeClr val="tx1"/>
                </a:outerShdw>
              </a:effectLst>
            </a:endParaRPr>
          </a:p>
        </p:txBody>
      </p:sp>
      <p:grpSp>
        <p:nvGrpSpPr>
          <p:cNvPr id="3" name="Group 41"/>
          <p:cNvGrpSpPr>
            <a:grpSpLocks noChangeAspect="1"/>
          </p:cNvGrpSpPr>
          <p:nvPr/>
        </p:nvGrpSpPr>
        <p:grpSpPr>
          <a:xfrm rot="20092152">
            <a:off x="2906816" y="1331537"/>
            <a:ext cx="6439054" cy="5668770"/>
            <a:chOff x="1838172" y="1981200"/>
            <a:chExt cx="7305828" cy="6431854"/>
          </a:xfrm>
        </p:grpSpPr>
        <p:pic>
          <p:nvPicPr>
            <p:cNvPr id="43" name="Picture 14" descr="Image result for great seal of seminole nation"/>
            <p:cNvPicPr>
              <a:picLocks noChangeAspect="1" noChangeArrowheads="1"/>
            </p:cNvPicPr>
            <p:nvPr/>
          </p:nvPicPr>
          <p:blipFill>
            <a:blip r:embed="rId4" cstate="print"/>
            <a:srcRect/>
            <a:stretch>
              <a:fillRect/>
            </a:stretch>
          </p:blipFill>
          <p:spPr bwMode="auto">
            <a:xfrm>
              <a:off x="6248400" y="1981200"/>
              <a:ext cx="2743198" cy="2743199"/>
            </a:xfrm>
            <a:prstGeom prst="rect">
              <a:avLst/>
            </a:prstGeom>
            <a:noFill/>
          </p:spPr>
        </p:pic>
        <p:pic>
          <p:nvPicPr>
            <p:cNvPr id="44" name="Picture 6" descr="Image result for great seal of creek nation"/>
            <p:cNvPicPr>
              <a:picLocks noChangeAspect="1" noChangeArrowheads="1"/>
            </p:cNvPicPr>
            <p:nvPr/>
          </p:nvPicPr>
          <p:blipFill>
            <a:blip r:embed="rId5" cstate="print"/>
            <a:srcRect/>
            <a:stretch>
              <a:fillRect/>
            </a:stretch>
          </p:blipFill>
          <p:spPr bwMode="auto">
            <a:xfrm>
              <a:off x="6324600" y="4038599"/>
              <a:ext cx="2819400" cy="2819401"/>
            </a:xfrm>
            <a:prstGeom prst="rect">
              <a:avLst/>
            </a:prstGeom>
            <a:noFill/>
          </p:spPr>
        </p:pic>
        <p:pic>
          <p:nvPicPr>
            <p:cNvPr id="45" name="Picture 8" descr="Image result for great seal of choctaw nation"/>
            <p:cNvPicPr>
              <a:picLocks noChangeAspect="1" noChangeArrowheads="1"/>
            </p:cNvPicPr>
            <p:nvPr/>
          </p:nvPicPr>
          <p:blipFill>
            <a:blip r:embed="rId6" cstate="print"/>
            <a:srcRect/>
            <a:stretch>
              <a:fillRect/>
            </a:stretch>
          </p:blipFill>
          <p:spPr bwMode="auto">
            <a:xfrm>
              <a:off x="4047905" y="5365054"/>
              <a:ext cx="3048000" cy="3048000"/>
            </a:xfrm>
            <a:prstGeom prst="rect">
              <a:avLst/>
            </a:prstGeom>
            <a:noFill/>
          </p:spPr>
        </p:pic>
        <p:pic>
          <p:nvPicPr>
            <p:cNvPr id="46" name="Picture 4" descr="Related image"/>
            <p:cNvPicPr>
              <a:picLocks noChangeAspect="1" noChangeArrowheads="1"/>
            </p:cNvPicPr>
            <p:nvPr/>
          </p:nvPicPr>
          <p:blipFill>
            <a:blip r:embed="rId7" cstate="print"/>
            <a:srcRect/>
            <a:stretch>
              <a:fillRect/>
            </a:stretch>
          </p:blipFill>
          <p:spPr bwMode="auto">
            <a:xfrm>
              <a:off x="3783567" y="3131103"/>
              <a:ext cx="2775346" cy="2743200"/>
            </a:xfrm>
            <a:prstGeom prst="rect">
              <a:avLst/>
            </a:prstGeom>
            <a:noFill/>
          </p:spPr>
        </p:pic>
        <p:pic>
          <p:nvPicPr>
            <p:cNvPr id="47" name="Picture 10" descr="Image result for great seal of chickasaw nation"/>
            <p:cNvPicPr>
              <a:picLocks noChangeAspect="1" noChangeArrowheads="1"/>
            </p:cNvPicPr>
            <p:nvPr/>
          </p:nvPicPr>
          <p:blipFill>
            <a:blip r:embed="rId8" cstate="print"/>
            <a:srcRect/>
            <a:stretch>
              <a:fillRect/>
            </a:stretch>
          </p:blipFill>
          <p:spPr bwMode="auto">
            <a:xfrm>
              <a:off x="1838172" y="4496199"/>
              <a:ext cx="2752374" cy="2743200"/>
            </a:xfrm>
            <a:prstGeom prst="rect">
              <a:avLst/>
            </a:prstGeom>
            <a:noFill/>
          </p:spPr>
        </p:pic>
      </p:grpSp>
      <p:grpSp>
        <p:nvGrpSpPr>
          <p:cNvPr id="4" name="Group 75"/>
          <p:cNvGrpSpPr/>
          <p:nvPr/>
        </p:nvGrpSpPr>
        <p:grpSpPr>
          <a:xfrm>
            <a:off x="4648200" y="4038600"/>
            <a:ext cx="1306286" cy="1985665"/>
            <a:chOff x="2514600" y="2971800"/>
            <a:chExt cx="1306286" cy="1985665"/>
          </a:xfrm>
        </p:grpSpPr>
        <p:pic>
          <p:nvPicPr>
            <p:cNvPr id="24" name="Picture 2"/>
            <p:cNvPicPr>
              <a:picLocks noChangeAspect="1" noChangeArrowheads="1"/>
            </p:cNvPicPr>
            <p:nvPr/>
          </p:nvPicPr>
          <p:blipFill>
            <a:blip r:embed="rId9" cstate="print"/>
            <a:srcRect r="11677" b="54997"/>
            <a:stretch>
              <a:fillRect/>
            </a:stretch>
          </p:blipFill>
          <p:spPr bwMode="auto">
            <a:xfrm>
              <a:off x="2514600" y="2971800"/>
              <a:ext cx="1306286" cy="1524000"/>
            </a:xfrm>
            <a:prstGeom prst="rect">
              <a:avLst/>
            </a:prstGeom>
            <a:noFill/>
            <a:ln w="25400">
              <a:solidFill>
                <a:schemeClr val="tx1"/>
              </a:solidFill>
              <a:miter lim="800000"/>
              <a:headEnd/>
              <a:tailEnd/>
            </a:ln>
            <a:effectLst/>
          </p:spPr>
        </p:pic>
        <p:sp>
          <p:nvSpPr>
            <p:cNvPr id="21" name="TextBox 20"/>
            <p:cNvSpPr txBox="1"/>
            <p:nvPr/>
          </p:nvSpPr>
          <p:spPr>
            <a:xfrm>
              <a:off x="2514600" y="4495800"/>
              <a:ext cx="1295400" cy="461665"/>
            </a:xfrm>
            <a:prstGeom prst="rect">
              <a:avLst/>
            </a:prstGeom>
            <a:solidFill>
              <a:schemeClr val="bg1"/>
            </a:solidFill>
            <a:ln w="25400">
              <a:solidFill>
                <a:schemeClr val="tx1"/>
              </a:solidFill>
            </a:ln>
          </p:spPr>
          <p:txBody>
            <a:bodyPr wrap="square" rtlCol="0">
              <a:spAutoFit/>
            </a:bodyPr>
            <a:lstStyle/>
            <a:p>
              <a:pPr algn="ctr"/>
              <a:r>
                <a:rPr lang="en-US" sz="2400" b="1" dirty="0" err="1" smtClean="0">
                  <a:latin typeface="Tempus Sans ITC" pitchFamily="82" charset="0"/>
                </a:rPr>
                <a:t>Milly</a:t>
              </a:r>
              <a:endParaRPr lang="en-US" sz="2400" b="1" dirty="0">
                <a:latin typeface="Tempus Sans ITC" pitchFamily="82" charset="0"/>
              </a:endParaRPr>
            </a:p>
          </p:txBody>
        </p:sp>
      </p:grpSp>
      <p:grpSp>
        <p:nvGrpSpPr>
          <p:cNvPr id="5" name="Group 76"/>
          <p:cNvGrpSpPr/>
          <p:nvPr/>
        </p:nvGrpSpPr>
        <p:grpSpPr>
          <a:xfrm>
            <a:off x="4419600" y="1143000"/>
            <a:ext cx="1449022" cy="1918478"/>
            <a:chOff x="4342585" y="4334387"/>
            <a:chExt cx="1449022" cy="1918478"/>
          </a:xfrm>
        </p:grpSpPr>
        <p:pic>
          <p:nvPicPr>
            <p:cNvPr id="30" name="Picture 6" descr="Image result for sequoyah"/>
            <p:cNvPicPr>
              <a:picLocks noChangeAspect="1" noChangeArrowheads="1"/>
            </p:cNvPicPr>
            <p:nvPr/>
          </p:nvPicPr>
          <p:blipFill>
            <a:blip r:embed="rId10" cstate="print"/>
            <a:srcRect r="35862" b="51680"/>
            <a:stretch>
              <a:fillRect/>
            </a:stretch>
          </p:blipFill>
          <p:spPr bwMode="auto">
            <a:xfrm>
              <a:off x="4342585" y="4334387"/>
              <a:ext cx="1449022" cy="1456813"/>
            </a:xfrm>
            <a:prstGeom prst="rect">
              <a:avLst/>
            </a:prstGeom>
            <a:noFill/>
            <a:ln w="25400">
              <a:solidFill>
                <a:schemeClr val="tx1"/>
              </a:solidFill>
            </a:ln>
          </p:spPr>
        </p:pic>
        <p:sp>
          <p:nvSpPr>
            <p:cNvPr id="28" name="TextBox 27"/>
            <p:cNvSpPr txBox="1"/>
            <p:nvPr/>
          </p:nvSpPr>
          <p:spPr>
            <a:xfrm>
              <a:off x="4343400" y="5791200"/>
              <a:ext cx="1447800" cy="461665"/>
            </a:xfrm>
            <a:prstGeom prst="rect">
              <a:avLst/>
            </a:prstGeom>
            <a:solidFill>
              <a:schemeClr val="bg1"/>
            </a:solidFill>
            <a:ln w="25400">
              <a:solidFill>
                <a:schemeClr val="tx1"/>
              </a:solidFill>
            </a:ln>
          </p:spPr>
          <p:txBody>
            <a:bodyPr wrap="square" rtlCol="0">
              <a:spAutoFit/>
            </a:bodyPr>
            <a:lstStyle/>
            <a:p>
              <a:pPr algn="ctr"/>
              <a:r>
                <a:rPr lang="en-US" sz="2300" b="1" dirty="0" smtClean="0">
                  <a:latin typeface="Tempus Sans ITC" pitchFamily="82" charset="0"/>
                </a:rPr>
                <a:t>Sequoyah</a:t>
              </a:r>
              <a:endParaRPr lang="en-US" sz="2300" b="1" dirty="0">
                <a:latin typeface="Tempus Sans ITC" pitchFamily="82" charset="0"/>
              </a:endParaRPr>
            </a:p>
          </p:txBody>
        </p:sp>
      </p:grpSp>
      <p:grpSp>
        <p:nvGrpSpPr>
          <p:cNvPr id="6" name="Group 77"/>
          <p:cNvGrpSpPr/>
          <p:nvPr/>
        </p:nvGrpSpPr>
        <p:grpSpPr>
          <a:xfrm>
            <a:off x="6096000" y="2362200"/>
            <a:ext cx="1325880" cy="1832543"/>
            <a:chOff x="6163056" y="4267200"/>
            <a:chExt cx="1325880" cy="1832543"/>
          </a:xfrm>
        </p:grpSpPr>
        <p:pic>
          <p:nvPicPr>
            <p:cNvPr id="36" name="Picture 2" descr="Major ridge.jpg"/>
            <p:cNvPicPr>
              <a:picLocks noChangeAspect="1" noChangeArrowheads="1"/>
            </p:cNvPicPr>
            <p:nvPr/>
          </p:nvPicPr>
          <p:blipFill>
            <a:blip r:embed="rId11" cstate="print"/>
            <a:srcRect l="9039" t="6452" r="5455" b="16129"/>
            <a:stretch>
              <a:fillRect/>
            </a:stretch>
          </p:blipFill>
          <p:spPr bwMode="auto">
            <a:xfrm>
              <a:off x="6172201" y="4267200"/>
              <a:ext cx="1298834" cy="1373008"/>
            </a:xfrm>
            <a:prstGeom prst="rect">
              <a:avLst/>
            </a:prstGeom>
            <a:noFill/>
            <a:ln w="25400">
              <a:solidFill>
                <a:schemeClr val="tx1"/>
              </a:solidFill>
            </a:ln>
          </p:spPr>
        </p:pic>
        <p:sp>
          <p:nvSpPr>
            <p:cNvPr id="34" name="TextBox 33"/>
            <p:cNvSpPr txBox="1"/>
            <p:nvPr/>
          </p:nvSpPr>
          <p:spPr>
            <a:xfrm>
              <a:off x="6163056" y="5638078"/>
              <a:ext cx="132588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Ridge</a:t>
              </a:r>
              <a:endParaRPr lang="en-US" sz="2400" b="1" dirty="0">
                <a:latin typeface="Tempus Sans ITC" pitchFamily="82" charset="0"/>
              </a:endParaRPr>
            </a:p>
          </p:txBody>
        </p:sp>
      </p:grpSp>
      <p:grpSp>
        <p:nvGrpSpPr>
          <p:cNvPr id="7" name="Group 80"/>
          <p:cNvGrpSpPr/>
          <p:nvPr/>
        </p:nvGrpSpPr>
        <p:grpSpPr>
          <a:xfrm>
            <a:off x="3276600" y="5044589"/>
            <a:ext cx="1243584" cy="1737211"/>
            <a:chOff x="6848856" y="2362200"/>
            <a:chExt cx="1243584" cy="1737211"/>
          </a:xfrm>
        </p:grpSpPr>
        <p:pic>
          <p:nvPicPr>
            <p:cNvPr id="49" name="Picture 2" descr="https://history.army.mil/LC/The%20Mission/Facts/3fixa.JPG"/>
            <p:cNvPicPr>
              <a:picLocks noChangeAspect="1" noChangeArrowheads="1"/>
            </p:cNvPicPr>
            <p:nvPr/>
          </p:nvPicPr>
          <p:blipFill>
            <a:blip r:embed="rId12" cstate="print"/>
            <a:srcRect l="21152" t="9876" r="27379" b="65603"/>
            <a:stretch>
              <a:fillRect/>
            </a:stretch>
          </p:blipFill>
          <p:spPr bwMode="auto">
            <a:xfrm>
              <a:off x="6858000" y="2362200"/>
              <a:ext cx="1219200" cy="1330036"/>
            </a:xfrm>
            <a:prstGeom prst="rect">
              <a:avLst/>
            </a:prstGeom>
            <a:noFill/>
            <a:ln w="25400">
              <a:solidFill>
                <a:schemeClr val="tx1"/>
              </a:solidFill>
            </a:ln>
          </p:spPr>
        </p:pic>
        <p:sp>
          <p:nvSpPr>
            <p:cNvPr id="40" name="TextBox 39"/>
            <p:cNvSpPr txBox="1"/>
            <p:nvPr/>
          </p:nvSpPr>
          <p:spPr>
            <a:xfrm>
              <a:off x="6848856" y="3683913"/>
              <a:ext cx="1243584" cy="415498"/>
            </a:xfrm>
            <a:prstGeom prst="rect">
              <a:avLst/>
            </a:prstGeom>
            <a:solidFill>
              <a:schemeClr val="bg1"/>
            </a:solidFill>
            <a:ln w="25400">
              <a:solidFill>
                <a:schemeClr val="tx1"/>
              </a:solidFill>
            </a:ln>
          </p:spPr>
          <p:txBody>
            <a:bodyPr wrap="square" rtlCol="0">
              <a:spAutoFit/>
            </a:bodyPr>
            <a:lstStyle/>
            <a:p>
              <a:pPr algn="ctr"/>
              <a:r>
                <a:rPr lang="en-US" sz="2100" b="1" dirty="0" smtClean="0">
                  <a:latin typeface="Tempus Sans ITC" pitchFamily="82" charset="0"/>
                </a:rPr>
                <a:t>Arbuckle</a:t>
              </a:r>
              <a:endParaRPr lang="en-US" sz="2100" b="1" dirty="0">
                <a:latin typeface="Tempus Sans ITC" pitchFamily="8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1000"/>
                                        <p:tgtEl>
                                          <p:spTgt spid="48"/>
                                        </p:tgtEl>
                                      </p:cBhvr>
                                    </p:animEffect>
                                  </p:childTnLst>
                                </p:cTn>
                              </p:par>
                            </p:childTnLst>
                          </p:cTn>
                        </p:par>
                        <p:par>
                          <p:cTn id="11" fill="hold">
                            <p:stCondLst>
                              <p:cond delay="1000"/>
                            </p:stCondLst>
                            <p:childTnLst>
                              <p:par>
                                <p:cTn id="12" presetID="6" presetClass="emph" presetSubtype="0" fill="hold" nodeType="afterEffect">
                                  <p:stCondLst>
                                    <p:cond delay="0"/>
                                  </p:stCondLst>
                                  <p:childTnLst>
                                    <p:animScale>
                                      <p:cBhvr>
                                        <p:cTn id="13" dur="1000" fill="hold"/>
                                        <p:tgtEl>
                                          <p:spTgt spid="23"/>
                                        </p:tgtEl>
                                      </p:cBhvr>
                                      <p:by x="80000" y="80000"/>
                                    </p:animScale>
                                  </p:childTnLst>
                                </p:cTn>
                              </p:par>
                              <p:par>
                                <p:cTn id="14" presetID="35" presetClass="path" presetSubtype="0" accel="50000" decel="50000" fill="hold" nodeType="withEffect">
                                  <p:stCondLst>
                                    <p:cond delay="0"/>
                                  </p:stCondLst>
                                  <p:childTnLst>
                                    <p:animMotion origin="layout" path="M 3.61111E-6 2.96296E-6 L -0.33941 -0.1801 " pathEditMode="relative" rAng="0" ptsTypes="AA">
                                      <p:cBhvr>
                                        <p:cTn id="15" dur="1000" fill="hold"/>
                                        <p:tgtEl>
                                          <p:spTgt spid="23"/>
                                        </p:tgtEl>
                                        <p:attrNameLst>
                                          <p:attrName>ppt_x</p:attrName>
                                          <p:attrName>ppt_y</p:attrName>
                                        </p:attrNameLst>
                                      </p:cBhvr>
                                      <p:rCtr x="-170" y="-90"/>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xit" presetSubtype="0" fill="hold" nodeType="clickEffect">
                                  <p:stCondLst>
                                    <p:cond delay="0"/>
                                  </p:stCondLst>
                                  <p:childTnLst>
                                    <p:anim calcmode="lin" valueType="num">
                                      <p:cBhvr>
                                        <p:cTn id="36" dur="2000"/>
                                        <p:tgtEl>
                                          <p:spTgt spid="4"/>
                                        </p:tgtEl>
                                        <p:attrNameLst>
                                          <p:attrName>ppt_w</p:attrName>
                                        </p:attrNameLst>
                                      </p:cBhvr>
                                      <p:tavLst>
                                        <p:tav tm="0">
                                          <p:val>
                                            <p:strVal val="ppt_w"/>
                                          </p:val>
                                        </p:tav>
                                        <p:tav tm="100000">
                                          <p:val>
                                            <p:fltVal val="0"/>
                                          </p:val>
                                        </p:tav>
                                      </p:tavLst>
                                    </p:anim>
                                    <p:anim calcmode="lin" valueType="num">
                                      <p:cBhvr>
                                        <p:cTn id="37" dur="2000"/>
                                        <p:tgtEl>
                                          <p:spTgt spid="4"/>
                                        </p:tgtEl>
                                        <p:attrNameLst>
                                          <p:attrName>ppt_h</p:attrName>
                                        </p:attrNameLst>
                                      </p:cBhvr>
                                      <p:tavLst>
                                        <p:tav tm="0">
                                          <p:val>
                                            <p:strVal val="ppt_h"/>
                                          </p:val>
                                        </p:tav>
                                        <p:tav tm="100000">
                                          <p:val>
                                            <p:fltVal val="0"/>
                                          </p:val>
                                        </p:tav>
                                      </p:tavLst>
                                    </p:anim>
                                    <p:animEffect transition="out" filter="fade">
                                      <p:cBhvr>
                                        <p:cTn id="38" dur="2000"/>
                                        <p:tgtEl>
                                          <p:spTgt spid="4"/>
                                        </p:tgtEl>
                                      </p:cBhvr>
                                    </p:animEffect>
                                    <p:set>
                                      <p:cBhvr>
                                        <p:cTn id="39" dur="1" fill="hold">
                                          <p:stCondLst>
                                            <p:cond delay="1999"/>
                                          </p:stCondLst>
                                        </p:cTn>
                                        <p:tgtEl>
                                          <p:spTgt spid="4"/>
                                        </p:tgtEl>
                                        <p:attrNameLst>
                                          <p:attrName>style.visibility</p:attrName>
                                        </p:attrNameLst>
                                      </p:cBhvr>
                                      <p:to>
                                        <p:strVal val="hidden"/>
                                      </p:to>
                                    </p:set>
                                  </p:childTnLst>
                                </p:cTn>
                              </p:par>
                              <p:par>
                                <p:cTn id="40" presetID="53" presetClass="exit" presetSubtype="0" fill="hold" nodeType="withEffect">
                                  <p:stCondLst>
                                    <p:cond delay="0"/>
                                  </p:stCondLst>
                                  <p:childTnLst>
                                    <p:anim calcmode="lin" valueType="num">
                                      <p:cBhvr>
                                        <p:cTn id="41" dur="2000"/>
                                        <p:tgtEl>
                                          <p:spTgt spid="5"/>
                                        </p:tgtEl>
                                        <p:attrNameLst>
                                          <p:attrName>ppt_w</p:attrName>
                                        </p:attrNameLst>
                                      </p:cBhvr>
                                      <p:tavLst>
                                        <p:tav tm="0">
                                          <p:val>
                                            <p:strVal val="ppt_w"/>
                                          </p:val>
                                        </p:tav>
                                        <p:tav tm="100000">
                                          <p:val>
                                            <p:fltVal val="0"/>
                                          </p:val>
                                        </p:tav>
                                      </p:tavLst>
                                    </p:anim>
                                    <p:anim calcmode="lin" valueType="num">
                                      <p:cBhvr>
                                        <p:cTn id="42" dur="2000"/>
                                        <p:tgtEl>
                                          <p:spTgt spid="5"/>
                                        </p:tgtEl>
                                        <p:attrNameLst>
                                          <p:attrName>ppt_h</p:attrName>
                                        </p:attrNameLst>
                                      </p:cBhvr>
                                      <p:tavLst>
                                        <p:tav tm="0">
                                          <p:val>
                                            <p:strVal val="ppt_h"/>
                                          </p:val>
                                        </p:tav>
                                        <p:tav tm="100000">
                                          <p:val>
                                            <p:fltVal val="0"/>
                                          </p:val>
                                        </p:tav>
                                      </p:tavLst>
                                    </p:anim>
                                    <p:animEffect transition="out" filter="fade">
                                      <p:cBhvr>
                                        <p:cTn id="43" dur="2000"/>
                                        <p:tgtEl>
                                          <p:spTgt spid="5"/>
                                        </p:tgtEl>
                                      </p:cBhvr>
                                    </p:animEffect>
                                    <p:set>
                                      <p:cBhvr>
                                        <p:cTn id="44" dur="1" fill="hold">
                                          <p:stCondLst>
                                            <p:cond delay="1999"/>
                                          </p:stCondLst>
                                        </p:cTn>
                                        <p:tgtEl>
                                          <p:spTgt spid="5"/>
                                        </p:tgtEl>
                                        <p:attrNameLst>
                                          <p:attrName>style.visibility</p:attrName>
                                        </p:attrNameLst>
                                      </p:cBhvr>
                                      <p:to>
                                        <p:strVal val="hidden"/>
                                      </p:to>
                                    </p:set>
                                  </p:childTnLst>
                                </p:cTn>
                              </p:par>
                              <p:par>
                                <p:cTn id="45" presetID="53" presetClass="exit" presetSubtype="0" fill="hold" nodeType="withEffect">
                                  <p:stCondLst>
                                    <p:cond delay="0"/>
                                  </p:stCondLst>
                                  <p:childTnLst>
                                    <p:anim calcmode="lin" valueType="num">
                                      <p:cBhvr>
                                        <p:cTn id="46" dur="2000"/>
                                        <p:tgtEl>
                                          <p:spTgt spid="6"/>
                                        </p:tgtEl>
                                        <p:attrNameLst>
                                          <p:attrName>ppt_w</p:attrName>
                                        </p:attrNameLst>
                                      </p:cBhvr>
                                      <p:tavLst>
                                        <p:tav tm="0">
                                          <p:val>
                                            <p:strVal val="ppt_w"/>
                                          </p:val>
                                        </p:tav>
                                        <p:tav tm="100000">
                                          <p:val>
                                            <p:fltVal val="0"/>
                                          </p:val>
                                        </p:tav>
                                      </p:tavLst>
                                    </p:anim>
                                    <p:anim calcmode="lin" valueType="num">
                                      <p:cBhvr>
                                        <p:cTn id="47" dur="2000"/>
                                        <p:tgtEl>
                                          <p:spTgt spid="6"/>
                                        </p:tgtEl>
                                        <p:attrNameLst>
                                          <p:attrName>ppt_h</p:attrName>
                                        </p:attrNameLst>
                                      </p:cBhvr>
                                      <p:tavLst>
                                        <p:tav tm="0">
                                          <p:val>
                                            <p:strVal val="ppt_h"/>
                                          </p:val>
                                        </p:tav>
                                        <p:tav tm="100000">
                                          <p:val>
                                            <p:fltVal val="0"/>
                                          </p:val>
                                        </p:tav>
                                      </p:tavLst>
                                    </p:anim>
                                    <p:animEffect transition="out" filter="fade">
                                      <p:cBhvr>
                                        <p:cTn id="48" dur="2000"/>
                                        <p:tgtEl>
                                          <p:spTgt spid="6"/>
                                        </p:tgtEl>
                                      </p:cBhvr>
                                    </p:animEffect>
                                    <p:set>
                                      <p:cBhvr>
                                        <p:cTn id="49" dur="1" fill="hold">
                                          <p:stCondLst>
                                            <p:cond delay="1999"/>
                                          </p:stCondLst>
                                        </p:cTn>
                                        <p:tgtEl>
                                          <p:spTgt spid="6"/>
                                        </p:tgtEl>
                                        <p:attrNameLst>
                                          <p:attrName>style.visibility</p:attrName>
                                        </p:attrNameLst>
                                      </p:cBhvr>
                                      <p:to>
                                        <p:strVal val="hidden"/>
                                      </p:to>
                                    </p:set>
                                  </p:childTnLst>
                                </p:cTn>
                              </p:par>
                              <p:par>
                                <p:cTn id="50" presetID="53" presetClass="exit" presetSubtype="0" fill="hold" nodeType="withEffect">
                                  <p:stCondLst>
                                    <p:cond delay="0"/>
                                  </p:stCondLst>
                                  <p:childTnLst>
                                    <p:anim calcmode="lin" valueType="num">
                                      <p:cBhvr>
                                        <p:cTn id="51" dur="2000"/>
                                        <p:tgtEl>
                                          <p:spTgt spid="7"/>
                                        </p:tgtEl>
                                        <p:attrNameLst>
                                          <p:attrName>ppt_w</p:attrName>
                                        </p:attrNameLst>
                                      </p:cBhvr>
                                      <p:tavLst>
                                        <p:tav tm="0">
                                          <p:val>
                                            <p:strVal val="ppt_w"/>
                                          </p:val>
                                        </p:tav>
                                        <p:tav tm="100000">
                                          <p:val>
                                            <p:fltVal val="0"/>
                                          </p:val>
                                        </p:tav>
                                      </p:tavLst>
                                    </p:anim>
                                    <p:anim calcmode="lin" valueType="num">
                                      <p:cBhvr>
                                        <p:cTn id="52" dur="2000"/>
                                        <p:tgtEl>
                                          <p:spTgt spid="7"/>
                                        </p:tgtEl>
                                        <p:attrNameLst>
                                          <p:attrName>ppt_h</p:attrName>
                                        </p:attrNameLst>
                                      </p:cBhvr>
                                      <p:tavLst>
                                        <p:tav tm="0">
                                          <p:val>
                                            <p:strVal val="ppt_h"/>
                                          </p:val>
                                        </p:tav>
                                        <p:tav tm="100000">
                                          <p:val>
                                            <p:fltVal val="0"/>
                                          </p:val>
                                        </p:tav>
                                      </p:tavLst>
                                    </p:anim>
                                    <p:animEffect transition="out" filter="fade">
                                      <p:cBhvr>
                                        <p:cTn id="53" dur="2000"/>
                                        <p:tgtEl>
                                          <p:spTgt spid="7"/>
                                        </p:tgtEl>
                                      </p:cBhvr>
                                    </p:animEffect>
                                    <p:set>
                                      <p:cBhvr>
                                        <p:cTn id="54" dur="1" fill="hold">
                                          <p:stCondLst>
                                            <p:cond delay="1999"/>
                                          </p:stCondLst>
                                        </p:cTn>
                                        <p:tgtEl>
                                          <p:spTgt spid="7"/>
                                        </p:tgtEl>
                                        <p:attrNameLst>
                                          <p:attrName>style.visibility</p:attrName>
                                        </p:attrNameLst>
                                      </p:cBhvr>
                                      <p:to>
                                        <p:strVal val="hidden"/>
                                      </p:to>
                                    </p:set>
                                  </p:childTnLst>
                                </p:cTn>
                              </p:par>
                              <p:par>
                                <p:cTn id="55" presetID="35" presetClass="path" presetSubtype="0" accel="50000" decel="50000" fill="hold" nodeType="withEffect">
                                  <p:stCondLst>
                                    <p:cond delay="0"/>
                                  </p:stCondLst>
                                  <p:childTnLst>
                                    <p:animMotion origin="layout" path="M 2.5E-6 -4.81481E-6 L -0.32969 -0.28912 " pathEditMode="relative" rAng="0" ptsTypes="AA">
                                      <p:cBhvr>
                                        <p:cTn id="56" dur="2000" fill="hold"/>
                                        <p:tgtEl>
                                          <p:spTgt spid="4"/>
                                        </p:tgtEl>
                                        <p:attrNameLst>
                                          <p:attrName>ppt_x</p:attrName>
                                          <p:attrName>ppt_y</p:attrName>
                                        </p:attrNameLst>
                                      </p:cBhvr>
                                      <p:rCtr x="-165" y="-145"/>
                                    </p:animMotion>
                                  </p:childTnLst>
                                </p:cTn>
                              </p:par>
                              <p:par>
                                <p:cTn id="57" presetID="35" presetClass="path" presetSubtype="0" accel="50000" decel="50000" fill="hold" nodeType="withEffect">
                                  <p:stCondLst>
                                    <p:cond delay="0"/>
                                  </p:stCondLst>
                                  <p:childTnLst>
                                    <p:animMotion origin="layout" path="M 0 -1.48148E-6 L -0.3375 0.14908 " pathEditMode="relative" rAng="0" ptsTypes="AA">
                                      <p:cBhvr>
                                        <p:cTn id="58" dur="2000" fill="hold"/>
                                        <p:tgtEl>
                                          <p:spTgt spid="5"/>
                                        </p:tgtEl>
                                        <p:attrNameLst>
                                          <p:attrName>ppt_x</p:attrName>
                                          <p:attrName>ppt_y</p:attrName>
                                        </p:attrNameLst>
                                      </p:cBhvr>
                                      <p:rCtr x="-169" y="75"/>
                                    </p:animMotion>
                                  </p:childTnLst>
                                </p:cTn>
                              </p:par>
                              <p:par>
                                <p:cTn id="59" presetID="35" presetClass="path" presetSubtype="0" accel="50000" decel="50000" fill="hold" nodeType="withEffect">
                                  <p:stCondLst>
                                    <p:cond delay="0"/>
                                  </p:stCondLst>
                                  <p:childTnLst>
                                    <p:animMotion origin="layout" path="M -2.5E-6 7.40741E-7 L -0.48906 -0.02245 " pathEditMode="relative" rAng="0" ptsTypes="AA">
                                      <p:cBhvr>
                                        <p:cTn id="60" dur="2000" fill="hold"/>
                                        <p:tgtEl>
                                          <p:spTgt spid="6"/>
                                        </p:tgtEl>
                                        <p:attrNameLst>
                                          <p:attrName>ppt_x</p:attrName>
                                          <p:attrName>ppt_y</p:attrName>
                                        </p:attrNameLst>
                                      </p:cBhvr>
                                      <p:rCtr x="-245" y="-11"/>
                                    </p:animMotion>
                                  </p:childTnLst>
                                </p:cTn>
                              </p:par>
                              <p:par>
                                <p:cTn id="61" presetID="35" presetClass="path" presetSubtype="0" accel="50000" decel="50000" fill="hold" nodeType="withEffect">
                                  <p:stCondLst>
                                    <p:cond delay="0"/>
                                  </p:stCondLst>
                                  <p:childTnLst>
                                    <p:animMotion origin="layout" path="M 4.72222E-6 1.48148E-6 L -0.17622 -0.41783 " pathEditMode="relative" rAng="0" ptsTypes="AA">
                                      <p:cBhvr>
                                        <p:cTn id="62" dur="2000" fill="hold"/>
                                        <p:tgtEl>
                                          <p:spTgt spid="7"/>
                                        </p:tgtEl>
                                        <p:attrNameLst>
                                          <p:attrName>ppt_x</p:attrName>
                                          <p:attrName>ppt_y</p:attrName>
                                        </p:attrNameLst>
                                      </p:cBhvr>
                                      <p:rCtr x="-88" y="-209"/>
                                    </p:animMotion>
                                  </p:childTnLst>
                                </p:cTn>
                              </p:par>
                            </p:childTnLst>
                          </p:cTn>
                        </p:par>
                        <p:par>
                          <p:cTn id="63" fill="hold">
                            <p:stCondLst>
                              <p:cond delay="2000"/>
                            </p:stCondLst>
                            <p:childTnLst>
                              <p:par>
                                <p:cTn id="64" presetID="10" presetClass="entr" presetSubtype="0" fill="hold" nodeType="after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2585323"/>
          </a:xfrm>
          <a:prstGeom prst="rect">
            <a:avLst/>
          </a:prstGeom>
        </p:spPr>
        <p:txBody>
          <a:bodyPr wrap="square">
            <a:spAutoFit/>
          </a:bodyPr>
          <a:lstStyle/>
          <a:p>
            <a:r>
              <a:rPr lang="en-US" dirty="0" smtClean="0">
                <a:hlinkClick r:id="rId2"/>
              </a:rPr>
              <a:t>http://dougdawg.blogspot.com/2010/10/maps-and-history-of-oklahoma-county.html</a:t>
            </a:r>
            <a:endParaRPr lang="en-US" dirty="0" smtClean="0"/>
          </a:p>
          <a:p>
            <a:r>
              <a:rPr lang="en-US" dirty="0" smtClean="0"/>
              <a:t>	The drawing at right from the </a:t>
            </a:r>
            <a:r>
              <a:rPr lang="en-US" i="1" dirty="0" smtClean="0"/>
              <a:t>Historical Atlas of Oklahoma</a:t>
            </a:r>
            <a:r>
              <a:rPr lang="en-US" dirty="0" smtClean="0"/>
              <a:t> (2006) purports to show Indian Territory circa 1830, inclusive of the portions of Seminole and Creek Nations which would shortly become parts of what would come to be called the "Unassigned Lands." This drawing is </a:t>
            </a:r>
            <a:r>
              <a:rPr lang="en-US" i="1" dirty="0" smtClean="0"/>
              <a:t>NOT</a:t>
            </a:r>
            <a:r>
              <a:rPr lang="en-US" dirty="0" smtClean="0"/>
              <a:t> representative of Indian Territory as of 1830 but is more accurately what Indian Territory looked like circa 1837-38. It presents in graphic form the areas which the Five Tribes came to occupy before the original Choctaw area was divided between the Choctaws and Chickasaws in 1855 and the original Creek area was divided between the Creeks and Seminoles in 1856.</a:t>
            </a:r>
            <a:br>
              <a:rPr lang="en-US" dirty="0" smtClean="0"/>
            </a:br>
            <a:endParaRPr lang="en-US" dirty="0"/>
          </a:p>
        </p:txBody>
      </p:sp>
      <p:pic>
        <p:nvPicPr>
          <p:cNvPr id="112642" name="Picture 2" descr="http://i8.photobucket.com/albums/a49/DougLoudenback/maps/1830_atlas_indianterritory_250.jpg"/>
          <p:cNvPicPr>
            <a:picLocks noChangeAspect="1" noChangeArrowheads="1"/>
          </p:cNvPicPr>
          <p:nvPr/>
        </p:nvPicPr>
        <p:blipFill>
          <a:blip r:embed="rId3" cstate="print"/>
          <a:srcRect/>
          <a:stretch>
            <a:fillRect/>
          </a:stretch>
        </p:blipFill>
        <p:spPr bwMode="auto">
          <a:xfrm>
            <a:off x="2362200" y="2590800"/>
            <a:ext cx="5181600" cy="3958745"/>
          </a:xfrm>
          <a:prstGeom prst="rect">
            <a:avLst/>
          </a:prstGeom>
          <a:noFill/>
        </p:spPr>
      </p:pic>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7"/>
          <p:cNvGrpSpPr/>
          <p:nvPr/>
        </p:nvGrpSpPr>
        <p:grpSpPr>
          <a:xfrm>
            <a:off x="0" y="623453"/>
            <a:ext cx="9144000" cy="6234547"/>
            <a:chOff x="0" y="623453"/>
            <a:chExt cx="9144000" cy="6234547"/>
          </a:xfrm>
        </p:grpSpPr>
        <p:grpSp>
          <p:nvGrpSpPr>
            <p:cNvPr id="17" name="Group 4"/>
            <p:cNvGrpSpPr/>
            <p:nvPr/>
          </p:nvGrpSpPr>
          <p:grpSpPr>
            <a:xfrm>
              <a:off x="0" y="1980892"/>
              <a:ext cx="9144000" cy="4877108"/>
              <a:chOff x="789238" y="835943"/>
              <a:chExt cx="7620000" cy="4233693"/>
            </a:xfrm>
          </p:grpSpPr>
          <p:pic>
            <p:nvPicPr>
              <p:cNvPr id="19" name="Picture 2" descr="http://ih0.redbubble.net/image.14363367.5024/flat,800x800,070,f.u1.jpg"/>
              <p:cNvPicPr>
                <a:picLocks noChangeAspect="1" noChangeArrowheads="1"/>
              </p:cNvPicPr>
              <p:nvPr/>
            </p:nvPicPr>
            <p:blipFill>
              <a:blip r:embed="rId3" cstate="print"/>
              <a:srcRect b="22157"/>
              <a:stretch>
                <a:fillRect/>
              </a:stretch>
            </p:blipFill>
            <p:spPr bwMode="auto">
              <a:xfrm>
                <a:off x="789238" y="835943"/>
                <a:ext cx="7620000" cy="4233693"/>
              </a:xfrm>
              <a:prstGeom prst="rect">
                <a:avLst/>
              </a:prstGeom>
              <a:noFill/>
            </p:spPr>
          </p:pic>
          <p:sp>
            <p:nvSpPr>
              <p:cNvPr id="20" name="Rectangle 3"/>
              <p:cNvSpPr/>
              <p:nvPr/>
            </p:nvSpPr>
            <p:spPr>
              <a:xfrm>
                <a:off x="789238" y="4884970"/>
                <a:ext cx="4572000" cy="184666"/>
              </a:xfrm>
              <a:prstGeom prst="rect">
                <a:avLst/>
              </a:prstGeom>
            </p:spPr>
            <p:txBody>
              <a:bodyPr>
                <a:spAutoFit/>
              </a:bodyPr>
              <a:lstStyle/>
              <a:p>
                <a:r>
                  <a:rPr lang="en-US" sz="600" dirty="0" smtClean="0">
                    <a:solidFill>
                      <a:schemeClr val="tx1">
                        <a:lumMod val="75000"/>
                        <a:lumOff val="25000"/>
                      </a:schemeClr>
                    </a:solidFill>
                  </a:rPr>
                  <a:t>https://www.redbubble.com/people/backroadsphotog/works/10585024-santa-fe-trail-wagons?p=poster</a:t>
                </a:r>
                <a:endParaRPr lang="en-US" sz="600" dirty="0">
                  <a:solidFill>
                    <a:schemeClr val="tx1">
                      <a:lumMod val="75000"/>
                      <a:lumOff val="25000"/>
                    </a:schemeClr>
                  </a:solidFill>
                </a:endParaRPr>
              </a:p>
            </p:txBody>
          </p:sp>
        </p:grpSp>
        <p:pic>
          <p:nvPicPr>
            <p:cNvPr id="18" name="Picture 2" descr="http://ih0.redbubble.net/image.14363367.5024/flat,800x800,070,f.u1.jpg"/>
            <p:cNvPicPr>
              <a:picLocks noChangeAspect="1" noChangeArrowheads="1"/>
            </p:cNvPicPr>
            <p:nvPr/>
          </p:nvPicPr>
          <p:blipFill>
            <a:blip r:embed="rId3" cstate="print"/>
            <a:srcRect t="182" b="80447"/>
            <a:stretch>
              <a:fillRect/>
            </a:stretch>
          </p:blipFill>
          <p:spPr bwMode="auto">
            <a:xfrm>
              <a:off x="0" y="623453"/>
              <a:ext cx="9144000" cy="1579419"/>
            </a:xfrm>
            <a:prstGeom prst="rect">
              <a:avLst/>
            </a:prstGeom>
            <a:noFill/>
          </p:spPr>
        </p:pic>
      </p:grpSp>
      <p:grpSp>
        <p:nvGrpSpPr>
          <p:cNvPr id="6" name="Group 5"/>
          <p:cNvGrpSpPr/>
          <p:nvPr/>
        </p:nvGrpSpPr>
        <p:grpSpPr>
          <a:xfrm>
            <a:off x="0" y="0"/>
            <a:ext cx="9345870" cy="7000307"/>
            <a:chOff x="0" y="0"/>
            <a:chExt cx="9345870" cy="7000307"/>
          </a:xfrm>
        </p:grpSpPr>
        <p:sp useBgFill="1">
          <p:nvSpPr>
            <p:cNvPr id="7" name="TextBox 6"/>
            <p:cNvSpPr txBox="1"/>
            <p:nvPr/>
          </p:nvSpPr>
          <p:spPr>
            <a:xfrm>
              <a:off x="0" y="0"/>
              <a:ext cx="9144000" cy="830997"/>
            </a:xfrm>
            <a:prstGeom prst="rect">
              <a:avLst/>
            </a:prstGeom>
          </p:spPr>
          <p:txBody>
            <a:bodyPr wrap="square" rtlCol="0">
              <a:spAutoFit/>
            </a:bodyPr>
            <a:lstStyle/>
            <a:p>
              <a:pPr algn="ctr"/>
              <a:r>
                <a:rPr lang="en-US" sz="4800" b="1" dirty="0" smtClean="0">
                  <a:solidFill>
                    <a:srgbClr val="FF0000"/>
                  </a:solidFill>
                  <a:effectLst>
                    <a:outerShdw dist="50800" dir="5400000" algn="ctr" rotWithShape="0">
                      <a:schemeClr val="tx1"/>
                    </a:outerShdw>
                  </a:effectLst>
                </a:rPr>
                <a:t>OKLAHOMA &amp; THE FIVE TRIBES</a:t>
              </a:r>
              <a:endParaRPr lang="en-US" sz="4800" b="1" dirty="0">
                <a:solidFill>
                  <a:srgbClr val="FF0000"/>
                </a:solidFill>
                <a:effectLst>
                  <a:outerShdw dist="50800" dir="5400000" algn="ctr" rotWithShape="0">
                    <a:schemeClr val="tx1"/>
                  </a:outerShdw>
                </a:effectLst>
              </a:endParaRPr>
            </a:p>
          </p:txBody>
        </p:sp>
        <p:grpSp>
          <p:nvGrpSpPr>
            <p:cNvPr id="8" name="Group 9"/>
            <p:cNvGrpSpPr>
              <a:grpSpLocks noChangeAspect="1"/>
            </p:cNvGrpSpPr>
            <p:nvPr/>
          </p:nvGrpSpPr>
          <p:grpSpPr>
            <a:xfrm rot="20092152">
              <a:off x="2906814" y="1331536"/>
              <a:ext cx="6439055" cy="5668770"/>
              <a:chOff x="1838172" y="1981200"/>
              <a:chExt cx="7305828" cy="6431854"/>
            </a:xfrm>
          </p:grpSpPr>
          <p:pic>
            <p:nvPicPr>
              <p:cNvPr id="10" name="Picture 14" descr="Image result for great seal of seminole nation"/>
              <p:cNvPicPr>
                <a:picLocks noChangeAspect="1" noChangeArrowheads="1"/>
              </p:cNvPicPr>
              <p:nvPr/>
            </p:nvPicPr>
            <p:blipFill>
              <a:blip r:embed="rId4" cstate="print"/>
              <a:srcRect/>
              <a:stretch>
                <a:fillRect/>
              </a:stretch>
            </p:blipFill>
            <p:spPr bwMode="auto">
              <a:xfrm>
                <a:off x="6248400" y="1981200"/>
                <a:ext cx="2743198" cy="2743199"/>
              </a:xfrm>
              <a:prstGeom prst="rect">
                <a:avLst/>
              </a:prstGeom>
              <a:noFill/>
            </p:spPr>
          </p:pic>
          <p:pic>
            <p:nvPicPr>
              <p:cNvPr id="11" name="Picture 6" descr="Image result for great seal of creek nation"/>
              <p:cNvPicPr>
                <a:picLocks noChangeAspect="1" noChangeArrowheads="1"/>
              </p:cNvPicPr>
              <p:nvPr/>
            </p:nvPicPr>
            <p:blipFill>
              <a:blip r:embed="rId5" cstate="print"/>
              <a:srcRect/>
              <a:stretch>
                <a:fillRect/>
              </a:stretch>
            </p:blipFill>
            <p:spPr bwMode="auto">
              <a:xfrm>
                <a:off x="6324600" y="4038599"/>
                <a:ext cx="2819400" cy="2819401"/>
              </a:xfrm>
              <a:prstGeom prst="rect">
                <a:avLst/>
              </a:prstGeom>
              <a:noFill/>
            </p:spPr>
          </p:pic>
          <p:pic>
            <p:nvPicPr>
              <p:cNvPr id="12" name="Picture 8" descr="Image result for great seal of choctaw nation"/>
              <p:cNvPicPr>
                <a:picLocks noChangeAspect="1" noChangeArrowheads="1"/>
              </p:cNvPicPr>
              <p:nvPr/>
            </p:nvPicPr>
            <p:blipFill>
              <a:blip r:embed="rId6" cstate="print"/>
              <a:srcRect/>
              <a:stretch>
                <a:fillRect/>
              </a:stretch>
            </p:blipFill>
            <p:spPr bwMode="auto">
              <a:xfrm>
                <a:off x="4047905" y="5365054"/>
                <a:ext cx="3048000" cy="3048000"/>
              </a:xfrm>
              <a:prstGeom prst="rect">
                <a:avLst/>
              </a:prstGeom>
              <a:noFill/>
            </p:spPr>
          </p:pic>
          <p:pic>
            <p:nvPicPr>
              <p:cNvPr id="13" name="Picture 4" descr="Related image"/>
              <p:cNvPicPr>
                <a:picLocks noChangeAspect="1" noChangeArrowheads="1"/>
              </p:cNvPicPr>
              <p:nvPr/>
            </p:nvPicPr>
            <p:blipFill>
              <a:blip r:embed="rId7" cstate="print"/>
              <a:srcRect/>
              <a:stretch>
                <a:fillRect/>
              </a:stretch>
            </p:blipFill>
            <p:spPr bwMode="auto">
              <a:xfrm>
                <a:off x="3783567" y="3131103"/>
                <a:ext cx="2775346" cy="2743200"/>
              </a:xfrm>
              <a:prstGeom prst="rect">
                <a:avLst/>
              </a:prstGeom>
              <a:noFill/>
            </p:spPr>
          </p:pic>
          <p:pic>
            <p:nvPicPr>
              <p:cNvPr id="14" name="Picture 10" descr="Image result for great seal of chickasaw nation"/>
              <p:cNvPicPr>
                <a:picLocks noChangeAspect="1" noChangeArrowheads="1"/>
              </p:cNvPicPr>
              <p:nvPr/>
            </p:nvPicPr>
            <p:blipFill>
              <a:blip r:embed="rId8" cstate="print"/>
              <a:srcRect/>
              <a:stretch>
                <a:fillRect/>
              </a:stretch>
            </p:blipFill>
            <p:spPr bwMode="auto">
              <a:xfrm>
                <a:off x="1838172" y="4496200"/>
                <a:ext cx="2752374" cy="2743200"/>
              </a:xfrm>
              <a:prstGeom prst="rect">
                <a:avLst/>
              </a:prstGeom>
              <a:noFill/>
            </p:spPr>
          </p:pic>
        </p:grpSp>
        <p:pic>
          <p:nvPicPr>
            <p:cNvPr id="9" name="Picture 2" descr="Seal of Oklahoma.svg"/>
            <p:cNvPicPr preferRelativeResize="0">
              <a:picLocks noChangeAspect="1" noChangeArrowheads="1"/>
            </p:cNvPicPr>
            <p:nvPr/>
          </p:nvPicPr>
          <p:blipFill>
            <a:blip r:embed="rId9" cstate="print"/>
            <a:srcRect/>
            <a:stretch>
              <a:fillRect/>
            </a:stretch>
          </p:blipFill>
          <p:spPr bwMode="auto">
            <a:xfrm>
              <a:off x="45720" y="877824"/>
              <a:ext cx="4319085" cy="4351478"/>
            </a:xfrm>
            <a:prstGeom prst="rect">
              <a:avLst/>
            </a:prstGeom>
            <a:noFill/>
          </p:spPr>
        </p:pic>
      </p:grpSp>
      <p:sp>
        <p:nvSpPr>
          <p:cNvPr id="15" name="Rectangle 14"/>
          <p:cNvSpPr/>
          <p:nvPr/>
        </p:nvSpPr>
        <p:spPr>
          <a:xfrm>
            <a:off x="0" y="0"/>
            <a:ext cx="9144000" cy="6858000"/>
          </a:xfrm>
          <a:prstGeom prst="rect">
            <a:avLst/>
          </a:prstGeom>
          <a:solidFill>
            <a:srgbClr val="FFD1FF">
              <a:alpha val="8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a:spLocks noChangeArrowheads="1"/>
          </p:cNvSpPr>
          <p:nvPr/>
        </p:nvSpPr>
        <p:spPr bwMode="auto">
          <a:xfrm>
            <a:off x="0" y="2057400"/>
            <a:ext cx="9144000" cy="2616101"/>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a:t>
            </a:r>
            <a:r>
              <a:rPr lang="en-US" sz="4800" b="1" dirty="0" smtClean="0">
                <a:solidFill>
                  <a:srgbClr val="FF0000"/>
                </a:solidFill>
                <a:effectLst>
                  <a:outerShdw dist="50800" dir="5400000" algn="ctr" rotWithShape="0">
                    <a:schemeClr val="tx1"/>
                  </a:outerShdw>
                </a:effectLst>
                <a:latin typeface="Tempus Sans ITC" pitchFamily="82" charset="0"/>
              </a:rPr>
              <a:t>- The New Lands</a:t>
            </a:r>
          </a:p>
          <a:p>
            <a:pPr>
              <a:defRPr/>
            </a:pPr>
            <a:endParaRPr lang="en-US" sz="1000" b="1" dirty="0" smtClean="0">
              <a:solidFill>
                <a:srgbClr val="FF0000"/>
              </a:solidFill>
              <a:effectLst>
                <a:outerShdw dist="50800" dir="5400000" algn="ctr" rotWithShape="0">
                  <a:schemeClr val="tx1"/>
                </a:outerShdw>
              </a:effectLst>
              <a:latin typeface="Tempus Sans ITC" pitchFamily="82" charset="0"/>
            </a:endParaRPr>
          </a:p>
          <a:p>
            <a:pPr>
              <a:defRPr/>
            </a:pPr>
            <a:r>
              <a:rPr lang="en-US" sz="4800" b="1" dirty="0" smtClean="0">
                <a:solidFill>
                  <a:srgbClr val="00B050"/>
                </a:solidFill>
                <a:effectLst>
                  <a:outerShdw dist="50800" dir="5400000" algn="ctr" rotWithShape="0">
                    <a:schemeClr val="tx1"/>
                  </a:outerShdw>
                </a:effectLst>
                <a:latin typeface="Tempus Sans ITC" pitchFamily="82" charset="0"/>
              </a:rPr>
              <a:t>				Oklahoma</a:t>
            </a:r>
          </a:p>
          <a:p>
            <a:pPr>
              <a:defRPr/>
            </a:pPr>
            <a:endParaRPr lang="en-US" sz="1000" b="1" dirty="0" smtClean="0">
              <a:solidFill>
                <a:srgbClr val="00B050"/>
              </a:solidFill>
              <a:effectLst>
                <a:outerShdw dist="50800" dir="5400000" algn="ctr" rotWithShape="0">
                  <a:schemeClr val="tx1"/>
                </a:outerShdw>
              </a:effectLst>
              <a:latin typeface="Tempus Sans ITC" pitchFamily="82" charset="0"/>
            </a:endParaRPr>
          </a:p>
          <a:p>
            <a:pPr>
              <a:defRPr/>
            </a:pPr>
            <a:r>
              <a:rPr lang="en-US" sz="4800" b="1" dirty="0" smtClean="0">
                <a:solidFill>
                  <a:srgbClr val="00B050"/>
                </a:solidFill>
                <a:effectLst>
                  <a:outerShdw dist="50800" dir="5400000" algn="ctr" rotWithShape="0">
                    <a:schemeClr val="tx1"/>
                  </a:outerShdw>
                </a:effectLst>
                <a:latin typeface="Tempus Sans ITC" pitchFamily="82" charset="0"/>
              </a:rPr>
              <a:t>				New Mexico</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55" name="TextBox 3"/>
          <p:cNvSpPr txBox="1">
            <a:spLocks noChangeArrowheads="1"/>
          </p:cNvSpPr>
          <p:nvPr/>
        </p:nvSpPr>
        <p:spPr bwMode="auto">
          <a:xfrm>
            <a:off x="0" y="99060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Session 6:  After the Trails</a:t>
            </a:r>
            <a:endParaRPr lang="en-US" sz="4800" b="1" dirty="0">
              <a:solidFill>
                <a:srgbClr val="00B050"/>
              </a:solidFill>
              <a:effectLst>
                <a:outerShdw dist="50800" dir="5400000" algn="ctr" rotWithShape="0">
                  <a:schemeClr val="tx1"/>
                </a:outerShdw>
              </a:effectLst>
              <a:latin typeface="Tempus Sans ITC" pitchFamily="82" charset="0"/>
            </a:endParaRPr>
          </a:p>
        </p:txBody>
      </p:sp>
      <p:pic>
        <p:nvPicPr>
          <p:cNvPr id="1026" name="Picture 2" descr="C:\Users\Sandra\AppData\Local\Microsoft\Windows\INetCache\IE\4R66FJPI\117px-Bueno-verde[1].png"/>
          <p:cNvPicPr>
            <a:picLocks noChangeAspect="1" noChangeArrowheads="1"/>
          </p:cNvPicPr>
          <p:nvPr/>
        </p:nvPicPr>
        <p:blipFill>
          <a:blip r:embed="rId10" cstate="print"/>
          <a:srcRect/>
          <a:stretch>
            <a:fillRect/>
          </a:stretch>
        </p:blipFill>
        <p:spPr bwMode="auto">
          <a:xfrm>
            <a:off x="2819400" y="2667000"/>
            <a:ext cx="1066800" cy="1094154"/>
          </a:xfrm>
          <a:prstGeom prst="rect">
            <a:avLst/>
          </a:prstGeom>
          <a:noFill/>
        </p:spPr>
      </p:pic>
      <p:sp>
        <p:nvSpPr>
          <p:cNvPr id="57" name="Oval 56"/>
          <p:cNvSpPr/>
          <p:nvPr/>
        </p:nvSpPr>
        <p:spPr>
          <a:xfrm>
            <a:off x="2667000" y="3733800"/>
            <a:ext cx="5257800" cy="914400"/>
          </a:xfrm>
          <a:prstGeom prst="ellipse">
            <a:avLst/>
          </a:prstGeom>
          <a:noFill/>
          <a:ln w="762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p:cNvSpPr txBox="1">
            <a:spLocks/>
          </p:cNvSpPr>
          <p:nvPr/>
        </p:nvSpPr>
        <p:spPr>
          <a:xfrm>
            <a:off x="0" y="0"/>
            <a:ext cx="9144000" cy="609600"/>
          </a:xfrm>
          <a:prstGeom prst="rect">
            <a:avLst/>
          </a:prstGeom>
          <a:solidFill>
            <a:srgbClr val="FFFF00"/>
          </a:solidFill>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solidFill>
                  <a:schemeClr val="tx1"/>
                </a:solidFill>
                <a:effectLst/>
                <a:uLnTx/>
                <a:uFillTx/>
                <a:latin typeface="+mj-lt"/>
                <a:ea typeface="+mj-ea"/>
                <a:cs typeface="+mj-cs"/>
              </a:rPr>
              <a:t>MYSTERY ON THE SANTA FE TRAIL…</a:t>
            </a:r>
            <a:endParaRPr kumimoji="0" lang="en-US" sz="3200" b="1" i="0" u="none" strike="noStrike" kern="1200" cap="none" spc="0" normalizeH="0" baseline="0" noProof="0" dirty="0">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1000"/>
                                        <p:tgtEl>
                                          <p:spTgt spid="55"/>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6">
                                            <p:txEl>
                                              <p:pRg st="0" end="0"/>
                                            </p:txEl>
                                          </p:spTgt>
                                        </p:tgtEl>
                                        <p:attrNameLst>
                                          <p:attrName>style.visibility</p:attrName>
                                        </p:attrNameLst>
                                      </p:cBhvr>
                                      <p:to>
                                        <p:strVal val="visible"/>
                                      </p:to>
                                    </p:set>
                                    <p:animEffect transition="in" filter="fade">
                                      <p:cBhvr>
                                        <p:cTn id="13" dur="1000"/>
                                        <p:tgtEl>
                                          <p:spTgt spid="56">
                                            <p:txEl>
                                              <p:pRg st="0" end="0"/>
                                            </p:txEl>
                                          </p:spTgt>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56">
                                            <p:txEl>
                                              <p:pRg st="2" end="2"/>
                                            </p:txEl>
                                          </p:spTgt>
                                        </p:tgtEl>
                                        <p:attrNameLst>
                                          <p:attrName>style.visibility</p:attrName>
                                        </p:attrNameLst>
                                      </p:cBhvr>
                                      <p:to>
                                        <p:strVal val="visible"/>
                                      </p:to>
                                    </p:set>
                                    <p:animEffect transition="in" filter="fade">
                                      <p:cBhvr>
                                        <p:cTn id="16" dur="1000"/>
                                        <p:tgtEl>
                                          <p:spTgt spid="56">
                                            <p:txEl>
                                              <p:pRg st="2" end="2"/>
                                            </p:txEl>
                                          </p:spTgt>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56">
                                            <p:txEl>
                                              <p:pRg st="4" end="4"/>
                                            </p:txEl>
                                          </p:spTgt>
                                        </p:tgtEl>
                                        <p:attrNameLst>
                                          <p:attrName>style.visibility</p:attrName>
                                        </p:attrNameLst>
                                      </p:cBhvr>
                                      <p:to>
                                        <p:strVal val="visible"/>
                                      </p:to>
                                    </p:set>
                                    <p:animEffect transition="in" filter="fade">
                                      <p:cBhvr>
                                        <p:cTn id="19" dur="1000"/>
                                        <p:tgtEl>
                                          <p:spTgt spid="5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ipe(left)">
                                      <p:cBhvr>
                                        <p:cTn id="24" dur="10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wipe(left)">
                                      <p:cBhvr>
                                        <p:cTn id="29" dur="1000"/>
                                        <p:tgtEl>
                                          <p:spTgt spid="57"/>
                                        </p:tgtEl>
                                      </p:cBhvr>
                                    </p:animEffect>
                                  </p:childTnLst>
                                </p:cTn>
                              </p:par>
                              <p:par>
                                <p:cTn id="30" presetID="10" presetClass="exit" presetSubtype="0" fill="hold" nodeType="withEffect">
                                  <p:stCondLst>
                                    <p:cond delay="0"/>
                                  </p:stCondLst>
                                  <p:childTnLst>
                                    <p:animEffect transition="out" filter="fade">
                                      <p:cBhvr>
                                        <p:cTn id="31" dur="1000"/>
                                        <p:tgtEl>
                                          <p:spTgt spid="6"/>
                                        </p:tgtEl>
                                      </p:cBhvr>
                                    </p:animEffect>
                                    <p:set>
                                      <p:cBhvr>
                                        <p:cTn id="32" dur="1" fill="hold">
                                          <p:stCondLst>
                                            <p:cond delay="9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1000"/>
                                        <p:tgtEl>
                                          <p:spTgt spid="56">
                                            <p:txEl>
                                              <p:pRg st="0" end="0"/>
                                            </p:txEl>
                                          </p:spTgt>
                                        </p:tgtEl>
                                      </p:cBhvr>
                                    </p:animEffect>
                                    <p:set>
                                      <p:cBhvr>
                                        <p:cTn id="37" dur="1" fill="hold">
                                          <p:stCondLst>
                                            <p:cond delay="999"/>
                                          </p:stCondLst>
                                        </p:cTn>
                                        <p:tgtEl>
                                          <p:spTgt spid="56">
                                            <p:txEl>
                                              <p:pRg st="0" end="0"/>
                                            </p:txEl>
                                          </p:spTgt>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1000"/>
                                        <p:tgtEl>
                                          <p:spTgt spid="56">
                                            <p:txEl>
                                              <p:pRg st="2" end="2"/>
                                            </p:txEl>
                                          </p:spTgt>
                                        </p:tgtEl>
                                      </p:cBhvr>
                                    </p:animEffect>
                                    <p:set>
                                      <p:cBhvr>
                                        <p:cTn id="40" dur="1" fill="hold">
                                          <p:stCondLst>
                                            <p:cond delay="999"/>
                                          </p:stCondLst>
                                        </p:cTn>
                                        <p:tgtEl>
                                          <p:spTgt spid="56">
                                            <p:txEl>
                                              <p:pRg st="2" end="2"/>
                                            </p:txEl>
                                          </p:spTgt>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1000"/>
                                        <p:tgtEl>
                                          <p:spTgt spid="56">
                                            <p:txEl>
                                              <p:pRg st="4" end="4"/>
                                            </p:txEl>
                                          </p:spTgt>
                                        </p:tgtEl>
                                      </p:cBhvr>
                                    </p:animEffect>
                                    <p:set>
                                      <p:cBhvr>
                                        <p:cTn id="43" dur="1" fill="hold">
                                          <p:stCondLst>
                                            <p:cond delay="999"/>
                                          </p:stCondLst>
                                        </p:cTn>
                                        <p:tgtEl>
                                          <p:spTgt spid="56">
                                            <p:txEl>
                                              <p:pRg st="4" end="4"/>
                                            </p:txEl>
                                          </p:spTgt>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1000"/>
                                        <p:tgtEl>
                                          <p:spTgt spid="57"/>
                                        </p:tgtEl>
                                      </p:cBhvr>
                                    </p:animEffect>
                                    <p:set>
                                      <p:cBhvr>
                                        <p:cTn id="46" dur="1" fill="hold">
                                          <p:stCondLst>
                                            <p:cond delay="999"/>
                                          </p:stCondLst>
                                        </p:cTn>
                                        <p:tgtEl>
                                          <p:spTgt spid="5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000"/>
                                        <p:tgtEl>
                                          <p:spTgt spid="1026"/>
                                        </p:tgtEl>
                                      </p:cBhvr>
                                    </p:animEffect>
                                    <p:set>
                                      <p:cBhvr>
                                        <p:cTn id="49" dur="1" fill="hold">
                                          <p:stCondLst>
                                            <p:cond delay="999"/>
                                          </p:stCondLst>
                                        </p:cTn>
                                        <p:tgtEl>
                                          <p:spTgt spid="1026"/>
                                        </p:tgtEl>
                                        <p:attrNameLst>
                                          <p:attrName>style.visibility</p:attrName>
                                        </p:attrNameLst>
                                      </p:cBhvr>
                                      <p:to>
                                        <p:strVal val="hidden"/>
                                      </p:to>
                                    </p:set>
                                  </p:childTnLst>
                                </p:cTn>
                              </p:par>
                              <p:par>
                                <p:cTn id="50" presetID="10" presetClass="exit" presetSubtype="0" fill="hold" grpId="1" nodeType="withEffect">
                                  <p:stCondLst>
                                    <p:cond delay="500"/>
                                  </p:stCondLst>
                                  <p:childTnLst>
                                    <p:animEffect transition="out" filter="fade">
                                      <p:cBhvr>
                                        <p:cTn id="51" dur="1000"/>
                                        <p:tgtEl>
                                          <p:spTgt spid="55"/>
                                        </p:tgtEl>
                                      </p:cBhvr>
                                    </p:animEffect>
                                    <p:set>
                                      <p:cBhvr>
                                        <p:cTn id="52" dur="1" fill="hold">
                                          <p:stCondLst>
                                            <p:cond delay="999"/>
                                          </p:stCondLst>
                                        </p:cTn>
                                        <p:tgtEl>
                                          <p:spTgt spid="55"/>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childTnLst>
                                </p:cTn>
                              </p:par>
                              <p:par>
                                <p:cTn id="56" presetID="10" presetClass="exit" presetSubtype="0" fill="hold" grpId="1" nodeType="withEffect">
                                  <p:stCondLst>
                                    <p:cond delay="0"/>
                                  </p:stCondLst>
                                  <p:childTnLst>
                                    <p:animEffect transition="out" filter="fade">
                                      <p:cBhvr>
                                        <p:cTn id="57" dur="1000"/>
                                        <p:tgtEl>
                                          <p:spTgt spid="15"/>
                                        </p:tgtEl>
                                      </p:cBhvr>
                                    </p:animEffect>
                                    <p:set>
                                      <p:cBhvr>
                                        <p:cTn id="58" dur="1" fill="hold">
                                          <p:stCondLst>
                                            <p:cond delay="999"/>
                                          </p:stCondLst>
                                        </p:cTn>
                                        <p:tgtEl>
                                          <p:spTgt spid="15"/>
                                        </p:tgtEl>
                                        <p:attrNameLst>
                                          <p:attrName>style.visibility</p:attrName>
                                        </p:attrNameLst>
                                      </p:cBhvr>
                                      <p:to>
                                        <p:strVal val="hidden"/>
                                      </p:to>
                                    </p:set>
                                  </p:childTnLst>
                                </p:cTn>
                              </p:par>
                            </p:childTnLst>
                          </p:cTn>
                        </p:par>
                        <p:par>
                          <p:cTn id="59" fill="hold">
                            <p:stCondLst>
                              <p:cond delay="1500"/>
                            </p:stCondLst>
                            <p:childTnLst>
                              <p:par>
                                <p:cTn id="60" presetID="53" presetClass="entr" presetSubtype="0"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p:cTn id="62" dur="1000" fill="hold"/>
                                        <p:tgtEl>
                                          <p:spTgt spid="21"/>
                                        </p:tgtEl>
                                        <p:attrNameLst>
                                          <p:attrName>ppt_w</p:attrName>
                                        </p:attrNameLst>
                                      </p:cBhvr>
                                      <p:tavLst>
                                        <p:tav tm="0">
                                          <p:val>
                                            <p:fltVal val="0"/>
                                          </p:val>
                                        </p:tav>
                                        <p:tav tm="100000">
                                          <p:val>
                                            <p:strVal val="#ppt_w"/>
                                          </p:val>
                                        </p:tav>
                                      </p:tavLst>
                                    </p:anim>
                                    <p:anim calcmode="lin" valueType="num">
                                      <p:cBhvr>
                                        <p:cTn id="63" dur="1000" fill="hold"/>
                                        <p:tgtEl>
                                          <p:spTgt spid="21"/>
                                        </p:tgtEl>
                                        <p:attrNameLst>
                                          <p:attrName>ppt_h</p:attrName>
                                        </p:attrNameLst>
                                      </p:cBhvr>
                                      <p:tavLst>
                                        <p:tav tm="0">
                                          <p:val>
                                            <p:fltVal val="0"/>
                                          </p:val>
                                        </p:tav>
                                        <p:tav tm="100000">
                                          <p:val>
                                            <p:strVal val="#ppt_h"/>
                                          </p:val>
                                        </p:tav>
                                      </p:tavLst>
                                    </p:anim>
                                    <p:animEffect transition="in" filter="fade">
                                      <p:cBhvr>
                                        <p:cTn id="6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56" grpId="0" build="allAtOnce"/>
      <p:bldP spid="56" grpId="1" build="allAtOnce"/>
      <p:bldP spid="55" grpId="0"/>
      <p:bldP spid="55" grpId="1"/>
      <p:bldP spid="57" grpId="0" animBg="1"/>
      <p:bldP spid="57" grpId="2" animBg="1"/>
      <p:bldP spid="21"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MYSTERY ON THE SANTA FE TRAIL…</a:t>
            </a:r>
            <a:endParaRPr lang="en-US" dirty="0"/>
          </a:p>
        </p:txBody>
      </p:sp>
      <p:grpSp>
        <p:nvGrpSpPr>
          <p:cNvPr id="3" name="Group 7"/>
          <p:cNvGrpSpPr/>
          <p:nvPr/>
        </p:nvGrpSpPr>
        <p:grpSpPr>
          <a:xfrm>
            <a:off x="0" y="623453"/>
            <a:ext cx="9144000" cy="6234547"/>
            <a:chOff x="0" y="623453"/>
            <a:chExt cx="9144000" cy="6234547"/>
          </a:xfrm>
        </p:grpSpPr>
        <p:grpSp>
          <p:nvGrpSpPr>
            <p:cNvPr id="5" name="Group 4"/>
            <p:cNvGrpSpPr/>
            <p:nvPr/>
          </p:nvGrpSpPr>
          <p:grpSpPr>
            <a:xfrm>
              <a:off x="0" y="1980892"/>
              <a:ext cx="9144000" cy="4877108"/>
              <a:chOff x="789238" y="835943"/>
              <a:chExt cx="7620000" cy="4233693"/>
            </a:xfrm>
          </p:grpSpPr>
          <p:pic>
            <p:nvPicPr>
              <p:cNvPr id="1026" name="Picture 2" descr="http://ih0.redbubble.net/image.14363367.5024/flat,800x800,070,f.u1.jpg"/>
              <p:cNvPicPr>
                <a:picLocks noChangeAspect="1" noChangeArrowheads="1"/>
              </p:cNvPicPr>
              <p:nvPr/>
            </p:nvPicPr>
            <p:blipFill>
              <a:blip r:embed="rId2" cstate="print"/>
              <a:srcRect b="22157"/>
              <a:stretch>
                <a:fillRect/>
              </a:stretch>
            </p:blipFill>
            <p:spPr bwMode="auto">
              <a:xfrm>
                <a:off x="789238" y="835943"/>
                <a:ext cx="7620000" cy="4233693"/>
              </a:xfrm>
              <a:prstGeom prst="rect">
                <a:avLst/>
              </a:prstGeom>
              <a:noFill/>
            </p:spPr>
          </p:pic>
          <p:sp>
            <p:nvSpPr>
              <p:cNvPr id="4" name="Rectangle 3"/>
              <p:cNvSpPr/>
              <p:nvPr/>
            </p:nvSpPr>
            <p:spPr>
              <a:xfrm>
                <a:off x="789238" y="4884970"/>
                <a:ext cx="4572000" cy="184666"/>
              </a:xfrm>
              <a:prstGeom prst="rect">
                <a:avLst/>
              </a:prstGeom>
            </p:spPr>
            <p:txBody>
              <a:bodyPr>
                <a:spAutoFit/>
              </a:bodyPr>
              <a:lstStyle/>
              <a:p>
                <a:r>
                  <a:rPr lang="en-US" sz="600" dirty="0" smtClean="0">
                    <a:solidFill>
                      <a:schemeClr val="tx1">
                        <a:lumMod val="75000"/>
                        <a:lumOff val="25000"/>
                      </a:schemeClr>
                    </a:solidFill>
                  </a:rPr>
                  <a:t>https://www.redbubble.com/people/backroadsphotog/works/10585024-santa-fe-trail-wagons?p=poster</a:t>
                </a:r>
                <a:endParaRPr lang="en-US" sz="600" dirty="0">
                  <a:solidFill>
                    <a:schemeClr val="tx1">
                      <a:lumMod val="75000"/>
                      <a:lumOff val="25000"/>
                    </a:schemeClr>
                  </a:solidFill>
                </a:endParaRPr>
              </a:p>
            </p:txBody>
          </p:sp>
        </p:grpSp>
        <p:pic>
          <p:nvPicPr>
            <p:cNvPr id="7" name="Picture 2" descr="http://ih0.redbubble.net/image.14363367.5024/flat,800x800,070,f.u1.jpg"/>
            <p:cNvPicPr>
              <a:picLocks noChangeAspect="1" noChangeArrowheads="1"/>
            </p:cNvPicPr>
            <p:nvPr/>
          </p:nvPicPr>
          <p:blipFill>
            <a:blip r:embed="rId2" cstate="print"/>
            <a:srcRect t="182" b="80447"/>
            <a:stretch>
              <a:fillRect/>
            </a:stretch>
          </p:blipFill>
          <p:spPr bwMode="auto">
            <a:xfrm>
              <a:off x="0" y="623453"/>
              <a:ext cx="9144000" cy="1579419"/>
            </a:xfrm>
            <a:prstGeom prst="rect">
              <a:avLst/>
            </a:prstGeom>
            <a:noFill/>
          </p:spPr>
        </p:pic>
      </p:grpSp>
      <p:sp>
        <p:nvSpPr>
          <p:cNvPr id="6" name="TextBox 5"/>
          <p:cNvSpPr txBox="1"/>
          <p:nvPr/>
        </p:nvSpPr>
        <p:spPr>
          <a:xfrm>
            <a:off x="0" y="804950"/>
            <a:ext cx="9144000" cy="4154984"/>
          </a:xfrm>
          <a:prstGeom prst="rect">
            <a:avLst/>
          </a:prstGeom>
          <a:noFill/>
        </p:spPr>
        <p:txBody>
          <a:bodyPr wrap="square" rtlCol="0">
            <a:spAutoFit/>
          </a:bodyPr>
          <a:lstStyle/>
          <a:p>
            <a:pPr algn="ctr">
              <a:spcAft>
                <a:spcPts val="1800"/>
              </a:spcAft>
            </a:pPr>
            <a:r>
              <a:rPr lang="en-US" sz="2700" b="1" dirty="0" smtClean="0">
                <a:ln>
                  <a:solidFill>
                    <a:sysClr val="windowText" lastClr="000000"/>
                  </a:solidFill>
                </a:ln>
                <a:solidFill>
                  <a:schemeClr val="bg1"/>
                </a:solidFill>
              </a:rPr>
              <a:t>What becomes of William Becknell, “Father of the Santa Fe Trail?”</a:t>
            </a:r>
            <a:endParaRPr lang="en-US" sz="2800" dirty="0" smtClean="0"/>
          </a:p>
          <a:p>
            <a:pPr algn="ctr">
              <a:spcAft>
                <a:spcPts val="1800"/>
              </a:spcAft>
            </a:pPr>
            <a:r>
              <a:rPr lang="en-US" sz="2700" b="1" dirty="0" smtClean="0">
                <a:ln>
                  <a:solidFill>
                    <a:sysClr val="windowText" lastClr="000000"/>
                  </a:solidFill>
                </a:ln>
                <a:solidFill>
                  <a:schemeClr val="bg1"/>
                </a:solidFill>
              </a:rPr>
              <a:t>What will happen to Bent’s Old fort??</a:t>
            </a:r>
          </a:p>
          <a:p>
            <a:pPr algn="ctr">
              <a:spcAft>
                <a:spcPts val="1800"/>
              </a:spcAft>
            </a:pPr>
            <a:r>
              <a:rPr lang="en-US" sz="2700" b="1" dirty="0" smtClean="0">
                <a:ln>
                  <a:solidFill>
                    <a:sysClr val="windowText" lastClr="000000"/>
                  </a:solidFill>
                </a:ln>
                <a:solidFill>
                  <a:schemeClr val="bg1"/>
                </a:solidFill>
              </a:rPr>
              <a:t>What will happen to William Bent’s wives and his children</a:t>
            </a:r>
          </a:p>
          <a:p>
            <a:pPr algn="ctr">
              <a:spcAft>
                <a:spcPts val="1800"/>
              </a:spcAft>
            </a:pPr>
            <a:r>
              <a:rPr lang="en-US" sz="2700" b="1" dirty="0" smtClean="0">
                <a:ln>
                  <a:solidFill>
                    <a:sysClr val="windowText" lastClr="000000"/>
                  </a:solidFill>
                </a:ln>
                <a:solidFill>
                  <a:schemeClr val="bg1"/>
                </a:solidFill>
              </a:rPr>
              <a:t>Who is Col. Kearny &amp; what are the rumors all about??</a:t>
            </a:r>
          </a:p>
          <a:p>
            <a:pPr algn="ctr">
              <a:spcAft>
                <a:spcPts val="1800"/>
              </a:spcAft>
            </a:pPr>
            <a:r>
              <a:rPr lang="en-US" sz="2700" b="1" dirty="0" smtClean="0">
                <a:ln>
                  <a:solidFill>
                    <a:sysClr val="windowText" lastClr="000000"/>
                  </a:solidFill>
                </a:ln>
                <a:solidFill>
                  <a:schemeClr val="bg1"/>
                </a:solidFill>
              </a:rPr>
              <a:t>What horror will Charles Bent’s daughter, Teresina, witness??</a:t>
            </a:r>
          </a:p>
          <a:p>
            <a:pPr algn="ctr">
              <a:spcAft>
                <a:spcPts val="1800"/>
              </a:spcAft>
            </a:pPr>
            <a:r>
              <a:rPr lang="en-US" sz="2700" b="1" dirty="0" smtClean="0">
                <a:ln>
                  <a:solidFill>
                    <a:sysClr val="windowText" lastClr="000000"/>
                  </a:solidFill>
                </a:ln>
                <a:solidFill>
                  <a:schemeClr val="bg1"/>
                </a:solidFill>
              </a:rPr>
              <a:t>Will Susan Shelby Magoffin complete her 5,000 mile trip?</a:t>
            </a:r>
          </a:p>
        </p:txBody>
      </p:sp>
      <p:sp>
        <p:nvSpPr>
          <p:cNvPr id="9" name="Rounded Rectangle 8"/>
          <p:cNvSpPr/>
          <p:nvPr/>
        </p:nvSpPr>
        <p:spPr>
          <a:xfrm>
            <a:off x="241069" y="798022"/>
            <a:ext cx="8603673" cy="972589"/>
          </a:xfrm>
          <a:prstGeom prst="roundRect">
            <a:avLst/>
          </a:prstGeom>
          <a:noFill/>
          <a:ln w="57150">
            <a:solidFill>
              <a:schemeClr val="tx1"/>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p:cNvSpPr>
            <a:spLocks noGrp="1"/>
          </p:cNvSpPr>
          <p:nvPr>
            <p:ph type="sldNum" sz="quarter" idx="12"/>
          </p:nvPr>
        </p:nvSpPr>
        <p:spPr/>
        <p:txBody>
          <a:bodyPr/>
          <a:lstStyle/>
          <a:p>
            <a:pPr>
              <a:defRPr/>
            </a:pPr>
            <a:fld id="{6D98560A-1953-4F77-869E-5D1EE0598C44}" type="slidenum">
              <a:rPr lang="en-US" smtClean="0"/>
              <a:pPr>
                <a:defRPr/>
              </a:pPr>
              <a:t>141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2000"/>
                                        <p:tgtEl>
                                          <p:spTgt spid="6">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2000"/>
                                        <p:tgtEl>
                                          <p:spTgt spid="6">
                                            <p:txEl>
                                              <p:pRg st="1" end="1"/>
                                            </p:txEl>
                                          </p:spTgt>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2000"/>
                                        <p:tgtEl>
                                          <p:spTgt spid="6">
                                            <p:txEl>
                                              <p:pRg st="2" end="2"/>
                                            </p:txEl>
                                          </p:spTgt>
                                        </p:tgtEl>
                                      </p:cBhvr>
                                    </p:animEffect>
                                  </p:childTnLst>
                                </p:cTn>
                              </p:par>
                            </p:childTnLst>
                          </p:cTn>
                        </p:par>
                        <p:par>
                          <p:cTn id="16" fill="hold">
                            <p:stCondLst>
                              <p:cond delay="6000"/>
                            </p:stCondLst>
                            <p:childTnLst>
                              <p:par>
                                <p:cTn id="17" presetID="22" presetClass="entr" presetSubtype="8"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wipe(left)">
                                      <p:cBhvr>
                                        <p:cTn id="19" dur="2000"/>
                                        <p:tgtEl>
                                          <p:spTgt spid="6">
                                            <p:txEl>
                                              <p:pRg st="3" end="3"/>
                                            </p:txEl>
                                          </p:spTgt>
                                        </p:tgtEl>
                                      </p:cBhvr>
                                    </p:animEffect>
                                  </p:childTnLst>
                                </p:cTn>
                              </p:par>
                            </p:childTnLst>
                          </p:cTn>
                        </p:par>
                        <p:par>
                          <p:cTn id="20" fill="hold">
                            <p:stCondLst>
                              <p:cond delay="8000"/>
                            </p:stCondLst>
                            <p:childTnLst>
                              <p:par>
                                <p:cTn id="21" presetID="22" presetClass="entr" presetSubtype="8"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wipe(left)">
                                      <p:cBhvr>
                                        <p:cTn id="23" dur="2000"/>
                                        <p:tgtEl>
                                          <p:spTgt spid="6">
                                            <p:txEl>
                                              <p:pRg st="4" end="4"/>
                                            </p:txEl>
                                          </p:spTgt>
                                        </p:tgtEl>
                                      </p:cBhvr>
                                    </p:animEffect>
                                  </p:childTnLst>
                                </p:cTn>
                              </p:par>
                            </p:childTnLst>
                          </p:cTn>
                        </p:par>
                        <p:par>
                          <p:cTn id="24" fill="hold">
                            <p:stCondLst>
                              <p:cond delay="10000"/>
                            </p:stCondLst>
                            <p:childTnLst>
                              <p:par>
                                <p:cTn id="25" presetID="22" presetClass="entr" presetSubtype="8" fill="hold"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left)">
                                      <p:cBhvr>
                                        <p:cTn id="27" dur="20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WILLIAM BECKNELL</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From last week - William Alexander Becknell</a:t>
            </a:r>
            <a:endParaRPr lang="en-US" dirty="0"/>
          </a:p>
        </p:txBody>
      </p:sp>
      <p:sp>
        <p:nvSpPr>
          <p:cNvPr id="3" name="Slide Number Placeholder 2"/>
          <p:cNvSpPr>
            <a:spLocks noGrp="1"/>
          </p:cNvSpPr>
          <p:nvPr>
            <p:ph type="sldNum" sz="quarter" idx="12"/>
          </p:nvPr>
        </p:nvSpPr>
        <p:spPr/>
        <p:txBody>
          <a:bodyPr/>
          <a:lstStyle/>
          <a:p>
            <a:pPr>
              <a:defRPr/>
            </a:pPr>
            <a:fld id="{6D98560A-1953-4F77-869E-5D1EE0598C44}" type="slidenum">
              <a:rPr lang="en-US" smtClean="0"/>
              <a:pPr>
                <a:defRPr/>
              </a:pPr>
              <a:t>143</a:t>
            </a:fld>
            <a:endParaRPr lang="en-US" dirty="0"/>
          </a:p>
        </p:txBody>
      </p:sp>
      <p:sp>
        <p:nvSpPr>
          <p:cNvPr id="7" name="TextBox 6"/>
          <p:cNvSpPr txBox="1"/>
          <p:nvPr/>
        </p:nvSpPr>
        <p:spPr>
          <a:xfrm>
            <a:off x="0" y="507077"/>
            <a:ext cx="4663440" cy="3262432"/>
          </a:xfrm>
          <a:prstGeom prst="rect">
            <a:avLst/>
          </a:prstGeom>
          <a:noFill/>
        </p:spPr>
        <p:txBody>
          <a:bodyPr wrap="square" rtlCol="0">
            <a:spAutoFit/>
          </a:bodyPr>
          <a:lstStyle/>
          <a:p>
            <a:pPr marL="233363" indent="-233363">
              <a:spcAft>
                <a:spcPts val="1200"/>
              </a:spcAft>
              <a:buFont typeface="Arial" pitchFamily="34" charset="0"/>
              <a:buChar char="•"/>
            </a:pPr>
            <a:r>
              <a:rPr lang="en-US" sz="2800" b="1" dirty="0" smtClean="0"/>
              <a:t>Arrived in Santa Fe eighty-four days later. </a:t>
            </a:r>
          </a:p>
          <a:p>
            <a:pPr marL="233363" indent="-233363">
              <a:spcAft>
                <a:spcPts val="1200"/>
              </a:spcAft>
              <a:buFont typeface="Arial" pitchFamily="34" charset="0"/>
              <a:buChar char="•"/>
            </a:pPr>
            <a:r>
              <a:rPr lang="en-US" sz="2800" b="1" dirty="0" smtClean="0"/>
              <a:t>The second trip proved to be even more profitable than the first; est $3,000 in goods to Santa Fe, returned a profit of $91,000 dollars</a:t>
            </a:r>
          </a:p>
        </p:txBody>
      </p:sp>
      <p:sp>
        <p:nvSpPr>
          <p:cNvPr id="10" name="Rectangle 9"/>
          <p:cNvSpPr/>
          <p:nvPr/>
        </p:nvSpPr>
        <p:spPr>
          <a:xfrm>
            <a:off x="0" y="3867807"/>
            <a:ext cx="9144000" cy="2616101"/>
          </a:xfrm>
          <a:prstGeom prst="rect">
            <a:avLst/>
          </a:prstGeom>
        </p:spPr>
        <p:txBody>
          <a:bodyPr wrap="square">
            <a:spAutoFit/>
          </a:bodyPr>
          <a:lstStyle/>
          <a:p>
            <a:pPr marL="233363" indent="-233363">
              <a:spcAft>
                <a:spcPts val="1200"/>
              </a:spcAft>
              <a:buFont typeface="Arial" pitchFamily="34" charset="0"/>
              <a:buChar char="•"/>
            </a:pPr>
            <a:r>
              <a:rPr lang="en-US" sz="2800" b="1" dirty="0" smtClean="0"/>
              <a:t>1824 - Becknell made a third profitable trip to Santa Fe</a:t>
            </a:r>
          </a:p>
          <a:p>
            <a:pPr marL="233363" indent="-233363">
              <a:spcAft>
                <a:spcPts val="1200"/>
              </a:spcAft>
              <a:buFont typeface="Arial" pitchFamily="34" charset="0"/>
              <a:buChar char="•"/>
            </a:pPr>
            <a:r>
              <a:rPr lang="en-US" sz="2800" b="1" dirty="0" smtClean="0"/>
              <a:t>1825 - helped map the trail for surveyors hired by the U.S. </a:t>
            </a:r>
          </a:p>
          <a:p>
            <a:pPr marL="233363" indent="-233363">
              <a:spcAft>
                <a:spcPts val="1200"/>
              </a:spcAft>
              <a:buFont typeface="Arial" pitchFamily="34" charset="0"/>
              <a:buChar char="•"/>
            </a:pPr>
            <a:r>
              <a:rPr lang="en-US" sz="2800" b="1" dirty="0" smtClean="0"/>
              <a:t>For his efforts in opening up an improved route for regular traffic and military movement, William Becknell became known as the </a:t>
            </a:r>
            <a:r>
              <a:rPr lang="en-US" sz="3200" b="1" dirty="0">
                <a:solidFill>
                  <a:srgbClr val="FF0000"/>
                </a:solidFill>
                <a:effectLst>
                  <a:outerShdw blurRad="38100" dist="38100" dir="2700000" algn="tl">
                    <a:srgbClr val="000000"/>
                  </a:outerShdw>
                </a:effectLst>
              </a:rPr>
              <a:t>Father of the Santa Fe Trail</a:t>
            </a:r>
          </a:p>
        </p:txBody>
      </p:sp>
      <p:sp>
        <p:nvSpPr>
          <p:cNvPr id="17" name="Rectangle 16"/>
          <p:cNvSpPr/>
          <p:nvPr/>
        </p:nvSpPr>
        <p:spPr>
          <a:xfrm>
            <a:off x="9144000" y="6273225"/>
            <a:ext cx="393056" cy="584775"/>
          </a:xfrm>
          <a:prstGeom prst="rect">
            <a:avLst/>
          </a:prstGeom>
        </p:spPr>
        <p:txBody>
          <a:bodyPr wrap="none">
            <a:spAutoFit/>
          </a:bodyPr>
          <a:lstStyle/>
          <a:p>
            <a:r>
              <a:rPr lang="en-US" sz="3200" b="1" dirty="0" smtClean="0">
                <a:solidFill>
                  <a:srgbClr val="FF0000"/>
                </a:solidFill>
                <a:effectLst>
                  <a:outerShdw blurRad="38100" dist="38100" dir="2700000" algn="tl">
                    <a:srgbClr val="000000"/>
                  </a:outerShdw>
                </a:effectLst>
              </a:rPr>
              <a:t>5</a:t>
            </a:r>
            <a:endParaRPr lang="en-US" sz="3200" dirty="0"/>
          </a:p>
        </p:txBody>
      </p:sp>
      <p:grpSp>
        <p:nvGrpSpPr>
          <p:cNvPr id="4" name="Group 19"/>
          <p:cNvGrpSpPr/>
          <p:nvPr/>
        </p:nvGrpSpPr>
        <p:grpSpPr>
          <a:xfrm>
            <a:off x="4538133" y="601785"/>
            <a:ext cx="4605867" cy="3360614"/>
            <a:chOff x="1155940" y="650844"/>
            <a:chExt cx="6832121" cy="4372557"/>
          </a:xfrm>
        </p:grpSpPr>
        <p:pic>
          <p:nvPicPr>
            <p:cNvPr id="11" name="Picture 2"/>
            <p:cNvPicPr>
              <a:picLocks noChangeAspect="1" noChangeArrowheads="1"/>
            </p:cNvPicPr>
            <p:nvPr/>
          </p:nvPicPr>
          <p:blipFill>
            <a:blip r:embed="rId3" cstate="print"/>
            <a:srcRect/>
            <a:stretch>
              <a:fillRect/>
            </a:stretch>
          </p:blipFill>
          <p:spPr bwMode="auto">
            <a:xfrm>
              <a:off x="1155940" y="650844"/>
              <a:ext cx="6832121" cy="4372557"/>
            </a:xfrm>
            <a:prstGeom prst="rect">
              <a:avLst/>
            </a:prstGeom>
            <a:noFill/>
            <a:ln w="9525">
              <a:noFill/>
              <a:miter lim="800000"/>
              <a:headEnd/>
              <a:tailEnd/>
            </a:ln>
          </p:spPr>
        </p:pic>
        <p:cxnSp>
          <p:nvCxnSpPr>
            <p:cNvPr id="15" name="Straight Connector 14"/>
            <p:cNvCxnSpPr/>
            <p:nvPr/>
          </p:nvCxnSpPr>
          <p:spPr>
            <a:xfrm flipH="1">
              <a:off x="5227608" y="2932982"/>
              <a:ext cx="27000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368726" y="3171645"/>
              <a:ext cx="5894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175">
            <a:solidFill>
              <a:schemeClr val="tx1"/>
            </a:solidFill>
          </a:ln>
        </p:spPr>
        <p:txBody>
          <a:bodyPr>
            <a:noAutofit/>
          </a:bodyPr>
          <a:lstStyle/>
          <a:p>
            <a:r>
              <a:rPr lang="en-US" dirty="0" smtClean="0"/>
              <a:t>William Alexander Becknell</a:t>
            </a:r>
            <a:endParaRPr lang="en-US" dirty="0"/>
          </a:p>
        </p:txBody>
      </p:sp>
      <p:sp>
        <p:nvSpPr>
          <p:cNvPr id="3" name="Slide Number Placeholder 2"/>
          <p:cNvSpPr>
            <a:spLocks noGrp="1"/>
          </p:cNvSpPr>
          <p:nvPr>
            <p:ph type="sldNum" sz="quarter" idx="12"/>
          </p:nvPr>
        </p:nvSpPr>
        <p:spPr/>
        <p:txBody>
          <a:bodyPr/>
          <a:lstStyle/>
          <a:p>
            <a:pPr>
              <a:defRPr/>
            </a:pPr>
            <a:fld id="{6D98560A-1953-4F77-869E-5D1EE0598C44}" type="slidenum">
              <a:rPr lang="en-US" smtClean="0"/>
              <a:pPr>
                <a:defRPr/>
              </a:pPr>
              <a:t>144</a:t>
            </a:fld>
            <a:endParaRPr lang="en-US" dirty="0"/>
          </a:p>
        </p:txBody>
      </p:sp>
      <p:sp>
        <p:nvSpPr>
          <p:cNvPr id="7" name="TextBox 6"/>
          <p:cNvSpPr txBox="1"/>
          <p:nvPr/>
        </p:nvSpPr>
        <p:spPr>
          <a:xfrm>
            <a:off x="0" y="3811012"/>
            <a:ext cx="9144000" cy="2985433"/>
          </a:xfrm>
          <a:prstGeom prst="rect">
            <a:avLst/>
          </a:prstGeom>
          <a:noFill/>
        </p:spPr>
        <p:txBody>
          <a:bodyPr wrap="square" rtlCol="0">
            <a:spAutoFit/>
          </a:bodyPr>
          <a:lstStyle/>
          <a:p>
            <a:pPr marL="233363" indent="-233363">
              <a:spcAft>
                <a:spcPts val="1200"/>
              </a:spcAft>
              <a:buFont typeface="Arial" pitchFamily="34" charset="0"/>
              <a:buChar char="•"/>
            </a:pPr>
            <a:r>
              <a:rPr lang="en-US" sz="2800" b="1" dirty="0" smtClean="0"/>
              <a:t>During </a:t>
            </a:r>
            <a:r>
              <a:rPr lang="en-US" sz="2800" b="1" dirty="0" smtClean="0">
                <a:solidFill>
                  <a:srgbClr val="FF0000"/>
                </a:solidFill>
                <a:effectLst>
                  <a:outerShdw blurRad="38100" dist="38100" dir="2700000" algn="tl">
                    <a:srgbClr val="000000"/>
                  </a:outerShdw>
                </a:effectLst>
              </a:rPr>
              <a:t>Texas War of Independence</a:t>
            </a:r>
            <a:r>
              <a:rPr lang="en-US" sz="2800" b="1" dirty="0" smtClean="0"/>
              <a:t>, Becknell organized and </a:t>
            </a:r>
            <a:r>
              <a:rPr lang="en-US" sz="2800" b="1" dirty="0" smtClean="0">
                <a:solidFill>
                  <a:srgbClr val="FF0000"/>
                </a:solidFill>
                <a:effectLst>
                  <a:outerShdw blurRad="38100" dist="38100" dir="2700000" algn="tl">
                    <a:srgbClr val="000000"/>
                  </a:outerShdw>
                </a:effectLst>
              </a:rPr>
              <a:t>led a cavalry unit </a:t>
            </a:r>
            <a:r>
              <a:rPr lang="en-US" sz="2800" b="1" dirty="0" smtClean="0"/>
              <a:t>known as the Red River Blues</a:t>
            </a:r>
          </a:p>
          <a:p>
            <a:pPr marL="233363" indent="-233363">
              <a:spcAft>
                <a:spcPts val="1200"/>
              </a:spcAft>
              <a:buFont typeface="Arial" pitchFamily="34" charset="0"/>
              <a:buChar char="•"/>
            </a:pPr>
            <a:r>
              <a:rPr lang="en-US" sz="2800" b="1" dirty="0" smtClean="0"/>
              <a:t>Served briefly as a </a:t>
            </a:r>
            <a:r>
              <a:rPr lang="en-US" sz="2800" b="1" dirty="0" smtClean="0">
                <a:solidFill>
                  <a:srgbClr val="FF0000"/>
                </a:solidFill>
                <a:effectLst>
                  <a:outerShdw blurRad="38100" dist="38100" dir="2700000" algn="tl">
                    <a:srgbClr val="000000"/>
                  </a:outerShdw>
                </a:effectLst>
              </a:rPr>
              <a:t>Texas Ranger</a:t>
            </a:r>
            <a:r>
              <a:rPr lang="en-US" sz="2800" b="1" dirty="0" smtClean="0"/>
              <a:t>;</a:t>
            </a:r>
            <a:r>
              <a:rPr lang="en-US" sz="2800" b="1" dirty="0" smtClean="0">
                <a:solidFill>
                  <a:srgbClr val="FF0000"/>
                </a:solidFill>
                <a:effectLst>
                  <a:outerShdw blurRad="38100" dist="38100" dir="2700000" algn="tl">
                    <a:srgbClr val="000000"/>
                  </a:outerShdw>
                </a:effectLst>
              </a:rPr>
              <a:t> </a:t>
            </a:r>
            <a:r>
              <a:rPr lang="en-US" sz="2800" b="1" dirty="0" smtClean="0"/>
              <a:t>member of the legislature in the newly established Republic of Texas</a:t>
            </a:r>
          </a:p>
          <a:p>
            <a:pPr marL="233363" indent="-233363">
              <a:spcAft>
                <a:spcPts val="1200"/>
              </a:spcAft>
              <a:buFont typeface="Arial" pitchFamily="34" charset="0"/>
              <a:buChar char="•"/>
            </a:pPr>
            <a:r>
              <a:rPr lang="en-US" sz="2800" b="1" dirty="0" smtClean="0"/>
              <a:t>Becknell </a:t>
            </a:r>
            <a:r>
              <a:rPr lang="en-US" sz="2800" b="1" dirty="0" smtClean="0">
                <a:solidFill>
                  <a:srgbClr val="FF0000"/>
                </a:solidFill>
                <a:effectLst>
                  <a:outerShdw blurRad="38100" dist="38100" dir="2700000" algn="tl">
                    <a:srgbClr val="000000"/>
                  </a:outerShdw>
                </a:effectLst>
              </a:rPr>
              <a:t>died on April 30, 1865 </a:t>
            </a:r>
            <a:r>
              <a:rPr lang="en-US" sz="2800" b="1" dirty="0" smtClean="0"/>
              <a:t>and is buried in a private family cemetery a few miles west of </a:t>
            </a:r>
            <a:r>
              <a:rPr lang="en-US" sz="2800" b="1" dirty="0" smtClean="0">
                <a:solidFill>
                  <a:srgbClr val="FF0000"/>
                </a:solidFill>
                <a:effectLst>
                  <a:outerShdw blurRad="38100" dist="38100" dir="2700000" algn="tl">
                    <a:srgbClr val="000000"/>
                  </a:outerShdw>
                </a:effectLst>
              </a:rPr>
              <a:t>Clarksville, Texas</a:t>
            </a:r>
          </a:p>
        </p:txBody>
      </p:sp>
      <p:sp>
        <p:nvSpPr>
          <p:cNvPr id="17" name="Rectangle 16"/>
          <p:cNvSpPr/>
          <p:nvPr/>
        </p:nvSpPr>
        <p:spPr>
          <a:xfrm>
            <a:off x="9144000" y="6212124"/>
            <a:ext cx="393056" cy="584775"/>
          </a:xfrm>
          <a:prstGeom prst="rect">
            <a:avLst/>
          </a:prstGeom>
        </p:spPr>
        <p:txBody>
          <a:bodyPr wrap="none">
            <a:spAutoFit/>
          </a:bodyPr>
          <a:lstStyle/>
          <a:p>
            <a:r>
              <a:rPr lang="en-US" sz="3200" b="1" dirty="0" smtClean="0">
                <a:solidFill>
                  <a:srgbClr val="FF0000"/>
                </a:solidFill>
                <a:effectLst>
                  <a:outerShdw blurRad="38100" dist="38100" dir="2700000" algn="tl">
                    <a:srgbClr val="000000"/>
                  </a:outerShdw>
                </a:effectLst>
              </a:rPr>
              <a:t>5</a:t>
            </a:r>
            <a:endParaRPr lang="en-US" sz="3200" dirty="0"/>
          </a:p>
        </p:txBody>
      </p:sp>
      <p:sp>
        <p:nvSpPr>
          <p:cNvPr id="9" name="TextBox 8"/>
          <p:cNvSpPr txBox="1"/>
          <p:nvPr/>
        </p:nvSpPr>
        <p:spPr>
          <a:xfrm>
            <a:off x="-1" y="595222"/>
            <a:ext cx="4735903" cy="3262432"/>
          </a:xfrm>
          <a:prstGeom prst="rect">
            <a:avLst/>
          </a:prstGeom>
          <a:noFill/>
        </p:spPr>
        <p:txBody>
          <a:bodyPr wrap="square" rtlCol="0">
            <a:spAutoFit/>
          </a:bodyPr>
          <a:lstStyle/>
          <a:p>
            <a:pPr marL="233363" indent="-233363">
              <a:spcAft>
                <a:spcPts val="1200"/>
              </a:spcAft>
              <a:buFont typeface="Arial" pitchFamily="34" charset="0"/>
              <a:buChar char="•"/>
            </a:pPr>
            <a:r>
              <a:rPr lang="en-US" sz="2800" b="1" dirty="0" smtClean="0"/>
              <a:t>1828 elected to the first of </a:t>
            </a:r>
            <a:r>
              <a:rPr lang="en-US" sz="2800" b="1" dirty="0" smtClean="0">
                <a:solidFill>
                  <a:srgbClr val="FF0000"/>
                </a:solidFill>
                <a:effectLst>
                  <a:outerShdw blurRad="38100" dist="38100" dir="2700000" algn="tl">
                    <a:srgbClr val="000000"/>
                  </a:outerShdw>
                </a:effectLst>
              </a:rPr>
              <a:t>two terms </a:t>
            </a:r>
            <a:r>
              <a:rPr lang="en-US" sz="2800" b="1" dirty="0" smtClean="0"/>
              <a:t>in the Missouri </a:t>
            </a:r>
            <a:r>
              <a:rPr lang="en-US" sz="2800" b="1" dirty="0" smtClean="0">
                <a:solidFill>
                  <a:srgbClr val="FF0000"/>
                </a:solidFill>
                <a:effectLst>
                  <a:outerShdw blurRad="38100" dist="38100" dir="2700000" algn="tl">
                    <a:srgbClr val="000000"/>
                  </a:outerShdw>
                </a:effectLst>
              </a:rPr>
              <a:t>House of Representatives</a:t>
            </a:r>
          </a:p>
          <a:p>
            <a:pPr marL="233363" indent="-233363">
              <a:buFont typeface="Arial" pitchFamily="34" charset="0"/>
              <a:buChar char="•"/>
            </a:pPr>
            <a:r>
              <a:rPr lang="en-US" sz="2800" b="1" dirty="0" smtClean="0"/>
              <a:t>1835 he </a:t>
            </a:r>
            <a:r>
              <a:rPr lang="en-US" sz="2800" b="1" dirty="0" smtClean="0">
                <a:solidFill>
                  <a:srgbClr val="FF0000"/>
                </a:solidFill>
                <a:effectLst>
                  <a:outerShdw blurRad="38100" dist="38100" dir="2700000" algn="tl">
                    <a:srgbClr val="000000"/>
                  </a:outerShdw>
                </a:effectLst>
              </a:rPr>
              <a:t>sold all </a:t>
            </a:r>
            <a:r>
              <a:rPr lang="en-US" sz="2800" b="1" dirty="0" smtClean="0"/>
              <a:t>his Missouri property and business interests and </a:t>
            </a:r>
            <a:r>
              <a:rPr lang="en-US" sz="2800" b="1" dirty="0" smtClean="0">
                <a:solidFill>
                  <a:srgbClr val="FF0000"/>
                </a:solidFill>
                <a:effectLst>
                  <a:outerShdw blurRad="38100" dist="38100" dir="2700000" algn="tl">
                    <a:srgbClr val="000000"/>
                  </a:outerShdw>
                </a:effectLst>
              </a:rPr>
              <a:t>moved to northeast Texas </a:t>
            </a:r>
            <a:endParaRPr lang="en-US" sz="2800" b="1" dirty="0" smtClean="0"/>
          </a:p>
        </p:txBody>
      </p:sp>
      <p:pic>
        <p:nvPicPr>
          <p:cNvPr id="12" name="Picture 6"/>
          <p:cNvPicPr>
            <a:picLocks noChangeAspect="1" noChangeArrowheads="1"/>
          </p:cNvPicPr>
          <p:nvPr/>
        </p:nvPicPr>
        <p:blipFill>
          <a:blip r:embed="rId3" cstate="print"/>
          <a:srcRect/>
          <a:stretch>
            <a:fillRect/>
          </a:stretch>
        </p:blipFill>
        <p:spPr bwMode="auto">
          <a:xfrm>
            <a:off x="5497363" y="634042"/>
            <a:ext cx="2496987" cy="3034313"/>
          </a:xfrm>
          <a:prstGeom prst="rect">
            <a:avLst/>
          </a:prstGeom>
          <a:noFill/>
          <a:ln w="9525">
            <a:noFill/>
            <a:miter lim="800000"/>
            <a:headEnd/>
            <a:tailEnd/>
          </a:ln>
        </p:spPr>
      </p:pic>
      <p:grpSp>
        <p:nvGrpSpPr>
          <p:cNvPr id="4" name="Group 10"/>
          <p:cNvGrpSpPr/>
          <p:nvPr/>
        </p:nvGrpSpPr>
        <p:grpSpPr>
          <a:xfrm>
            <a:off x="4648200" y="685800"/>
            <a:ext cx="4495800" cy="3246136"/>
            <a:chOff x="4648200" y="583992"/>
            <a:chExt cx="4495800" cy="3246136"/>
          </a:xfrm>
        </p:grpSpPr>
        <p:pic>
          <p:nvPicPr>
            <p:cNvPr id="96257" name="Picture 1"/>
            <p:cNvPicPr>
              <a:picLocks noChangeAspect="1" noChangeArrowheads="1"/>
            </p:cNvPicPr>
            <p:nvPr/>
          </p:nvPicPr>
          <p:blipFill>
            <a:blip r:embed="rId4" cstate="print"/>
            <a:srcRect/>
            <a:stretch>
              <a:fillRect/>
            </a:stretch>
          </p:blipFill>
          <p:spPr bwMode="auto">
            <a:xfrm>
              <a:off x="4648200" y="583992"/>
              <a:ext cx="4495800" cy="3246136"/>
            </a:xfrm>
            <a:prstGeom prst="rect">
              <a:avLst/>
            </a:prstGeom>
            <a:noFill/>
            <a:ln w="9525">
              <a:solidFill>
                <a:schemeClr val="tx1"/>
              </a:solidFill>
              <a:miter lim="800000"/>
              <a:headEnd/>
              <a:tailEnd/>
            </a:ln>
          </p:spPr>
        </p:pic>
        <p:sp>
          <p:nvSpPr>
            <p:cNvPr id="10" name="TextBox 9"/>
            <p:cNvSpPr txBox="1"/>
            <p:nvPr/>
          </p:nvSpPr>
          <p:spPr>
            <a:xfrm>
              <a:off x="5650302" y="1285336"/>
              <a:ext cx="2432649" cy="1661993"/>
            </a:xfrm>
            <a:prstGeom prst="rect">
              <a:avLst/>
            </a:prstGeom>
            <a:noFill/>
          </p:spPr>
          <p:txBody>
            <a:bodyPr wrap="square" rtlCol="0">
              <a:spAutoFit/>
            </a:bodyPr>
            <a:lstStyle/>
            <a:p>
              <a:pPr algn="ctr"/>
              <a:r>
                <a:rPr lang="en-US" sz="3200" b="1" dirty="0" smtClean="0">
                  <a:solidFill>
                    <a:schemeClr val="tx1">
                      <a:lumMod val="65000"/>
                      <a:lumOff val="35000"/>
                    </a:schemeClr>
                  </a:solidFill>
                </a:rPr>
                <a:t>Vote</a:t>
              </a:r>
            </a:p>
            <a:p>
              <a:pPr algn="ctr"/>
              <a:r>
                <a:rPr lang="en-US" sz="3200" b="1" dirty="0" smtClean="0">
                  <a:solidFill>
                    <a:schemeClr val="tx1">
                      <a:lumMod val="65000"/>
                      <a:lumOff val="35000"/>
                    </a:schemeClr>
                  </a:solidFill>
                </a:rPr>
                <a:t>Becknell</a:t>
              </a:r>
            </a:p>
            <a:p>
              <a:pPr algn="ctr"/>
              <a:endParaRPr lang="en-US" sz="600" b="1" dirty="0" smtClean="0">
                <a:solidFill>
                  <a:schemeClr val="tx1">
                    <a:lumMod val="65000"/>
                    <a:lumOff val="35000"/>
                  </a:schemeClr>
                </a:solidFill>
              </a:endParaRPr>
            </a:p>
            <a:p>
              <a:pPr algn="ctr"/>
              <a:r>
                <a:rPr lang="en-US" sz="2400" b="1" dirty="0" smtClean="0">
                  <a:solidFill>
                    <a:schemeClr val="tx1">
                      <a:lumMod val="65000"/>
                      <a:lumOff val="35000"/>
                    </a:schemeClr>
                  </a:solidFill>
                </a:rPr>
                <a:t>He’s your man</a:t>
              </a:r>
              <a:r>
                <a:rPr lang="en-US" sz="2800" b="1" dirty="0" smtClean="0">
                  <a:solidFill>
                    <a:schemeClr val="tx1">
                      <a:lumMod val="65000"/>
                      <a:lumOff val="35000"/>
                    </a:schemeClr>
                  </a:solidFill>
                </a:rPr>
                <a:t>!</a:t>
              </a:r>
              <a:endParaRPr lang="en-US" sz="2800" b="1" dirty="0">
                <a:solidFill>
                  <a:schemeClr val="tx1">
                    <a:lumMod val="65000"/>
                    <a:lumOff val="35000"/>
                  </a:schemeClr>
                </a:solidFill>
              </a:endParaRPr>
            </a:p>
          </p:txBody>
        </p:sp>
      </p:grpSp>
      <p:pic>
        <p:nvPicPr>
          <p:cNvPr id="96265" name="Picture 9" descr="http://usgwarchives.net/maps/cessions/ilcmap38.jpg"/>
          <p:cNvPicPr>
            <a:picLocks noChangeAspect="1" noChangeArrowheads="1"/>
          </p:cNvPicPr>
          <p:nvPr/>
        </p:nvPicPr>
        <p:blipFill>
          <a:blip r:embed="rId5" cstate="print"/>
          <a:srcRect/>
          <a:stretch>
            <a:fillRect/>
          </a:stretch>
        </p:blipFill>
        <p:spPr bwMode="auto">
          <a:xfrm>
            <a:off x="4648200" y="609600"/>
            <a:ext cx="4495800" cy="4040857"/>
          </a:xfrm>
          <a:prstGeom prst="rect">
            <a:avLst/>
          </a:prstGeom>
          <a:noFill/>
        </p:spPr>
      </p:pic>
      <p:pic>
        <p:nvPicPr>
          <p:cNvPr id="96261" name="Picture 5" descr="https://history.army.mil/images/artphoto/pripos/amsoldier/1/1847.jpg"/>
          <p:cNvPicPr>
            <a:picLocks noChangeAspect="1" noChangeArrowheads="1"/>
          </p:cNvPicPr>
          <p:nvPr/>
        </p:nvPicPr>
        <p:blipFill>
          <a:blip r:embed="rId6" cstate="print"/>
          <a:srcRect/>
          <a:stretch>
            <a:fillRect/>
          </a:stretch>
        </p:blipFill>
        <p:spPr bwMode="auto">
          <a:xfrm>
            <a:off x="5442155" y="1"/>
            <a:ext cx="2890684" cy="3886200"/>
          </a:xfrm>
          <a:prstGeom prst="rect">
            <a:avLst/>
          </a:prstGeom>
          <a:noFill/>
          <a:ln>
            <a:solidFill>
              <a:schemeClr val="tx1"/>
            </a:solidFill>
          </a:ln>
        </p:spPr>
      </p:pic>
      <p:pic>
        <p:nvPicPr>
          <p:cNvPr id="96263" name="Picture 7" descr="http://www.oldwesttexasrangers.com/site_data/albums/R2/full/robertscamp_tr.jpg"/>
          <p:cNvPicPr>
            <a:picLocks noChangeAspect="1" noChangeArrowheads="1"/>
          </p:cNvPicPr>
          <p:nvPr/>
        </p:nvPicPr>
        <p:blipFill>
          <a:blip r:embed="rId7" cstate="print"/>
          <a:srcRect/>
          <a:stretch>
            <a:fillRect/>
          </a:stretch>
        </p:blipFill>
        <p:spPr bwMode="auto">
          <a:xfrm>
            <a:off x="4648200" y="649737"/>
            <a:ext cx="4495800" cy="3225471"/>
          </a:xfrm>
          <a:prstGeom prst="rect">
            <a:avLst/>
          </a:prstGeom>
          <a:noFill/>
          <a:ln>
            <a:solidFill>
              <a:schemeClr val="tx1"/>
            </a:solidFill>
          </a:ln>
        </p:spPr>
      </p:pic>
      <p:pic>
        <p:nvPicPr>
          <p:cNvPr id="96268" name="Picture 12"/>
          <p:cNvPicPr>
            <a:picLocks noChangeAspect="1" noChangeArrowheads="1"/>
          </p:cNvPicPr>
          <p:nvPr/>
        </p:nvPicPr>
        <p:blipFill>
          <a:blip r:embed="rId8" cstate="print"/>
          <a:srcRect/>
          <a:stretch>
            <a:fillRect/>
          </a:stretch>
        </p:blipFill>
        <p:spPr bwMode="auto">
          <a:xfrm>
            <a:off x="796157" y="609600"/>
            <a:ext cx="7551686" cy="5303224"/>
          </a:xfrm>
          <a:prstGeom prst="rect">
            <a:avLst/>
          </a:prstGeom>
          <a:noFill/>
          <a:ln w="9525">
            <a:noFill/>
            <a:miter lim="800000"/>
            <a:headEnd/>
            <a:tailEnd/>
          </a:ln>
        </p:spPr>
      </p:pic>
      <p:pic>
        <p:nvPicPr>
          <p:cNvPr id="96269" name="Picture 13"/>
          <p:cNvPicPr>
            <a:picLocks noChangeAspect="1" noChangeArrowheads="1"/>
          </p:cNvPicPr>
          <p:nvPr/>
        </p:nvPicPr>
        <p:blipFill>
          <a:blip r:embed="rId9" cstate="print"/>
          <a:srcRect/>
          <a:stretch>
            <a:fillRect/>
          </a:stretch>
        </p:blipFill>
        <p:spPr bwMode="auto">
          <a:xfrm>
            <a:off x="31752" y="2286000"/>
            <a:ext cx="9080497" cy="3499773"/>
          </a:xfrm>
          <a:prstGeom prst="rect">
            <a:avLst/>
          </a:prstGeom>
          <a:noFill/>
          <a:ln w="9525">
            <a:noFill/>
            <a:miter lim="800000"/>
            <a:headEnd/>
            <a:tailEnd/>
          </a:ln>
        </p:spPr>
      </p:pic>
      <p:pic>
        <p:nvPicPr>
          <p:cNvPr id="96267" name="Picture 11" descr="http://www.usbeacon.com/images/Texas/maps/Clarksville_o.gif"/>
          <p:cNvPicPr>
            <a:picLocks noChangeAspect="1" noChangeArrowheads="1"/>
          </p:cNvPicPr>
          <p:nvPr/>
        </p:nvPicPr>
        <p:blipFill>
          <a:blip r:embed="rId10" cstate="print">
            <a:duotone>
              <a:prstClr val="black"/>
              <a:srgbClr val="D9C3A5">
                <a:tint val="50000"/>
                <a:satMod val="180000"/>
              </a:srgbClr>
            </a:duotone>
          </a:blip>
          <a:srcRect/>
          <a:stretch>
            <a:fillRect/>
          </a:stretch>
        </p:blipFill>
        <p:spPr bwMode="auto">
          <a:xfrm>
            <a:off x="0" y="2256090"/>
            <a:ext cx="9144000" cy="4601910"/>
          </a:xfrm>
          <a:prstGeom prst="rect">
            <a:avLst/>
          </a:prstGeom>
          <a:noFill/>
          <a:ln>
            <a:solidFill>
              <a:schemeClr val="tx1"/>
            </a:solidFill>
          </a:ln>
        </p:spPr>
      </p:pic>
      <p:sp>
        <p:nvSpPr>
          <p:cNvPr id="23" name="Rectangle 22"/>
          <p:cNvSpPr/>
          <p:nvPr/>
        </p:nvSpPr>
        <p:spPr>
          <a:xfrm>
            <a:off x="0" y="620486"/>
            <a:ext cx="9144000" cy="1639019"/>
          </a:xfrm>
          <a:prstGeom prst="rect">
            <a:avLst/>
          </a:prstGeom>
          <a:solidFill>
            <a:schemeClr val="bg1"/>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lumMod val="65000"/>
                    <a:lumOff val="35000"/>
                  </a:schemeClr>
                </a:solidFill>
              </a:rPr>
              <a:t>WILLIAM BECKNELL</a:t>
            </a:r>
          </a:p>
          <a:p>
            <a:pPr algn="ctr"/>
            <a:r>
              <a:rPr lang="en-US" b="1" dirty="0" smtClean="0">
                <a:solidFill>
                  <a:schemeClr val="tx1">
                    <a:lumMod val="65000"/>
                    <a:lumOff val="35000"/>
                  </a:schemeClr>
                </a:solidFill>
              </a:rPr>
              <a:t>BORN IN VIRGINIA, 1797</a:t>
            </a:r>
          </a:p>
          <a:p>
            <a:pPr algn="ctr"/>
            <a:r>
              <a:rPr lang="en-US" b="1" dirty="0" smtClean="0">
                <a:solidFill>
                  <a:schemeClr val="tx1">
                    <a:lumMod val="65000"/>
                    <a:lumOff val="35000"/>
                  </a:schemeClr>
                </a:solidFill>
              </a:rPr>
              <a:t>PIONEERED THE SANTA FE TRAIL</a:t>
            </a:r>
          </a:p>
          <a:p>
            <a:pPr algn="ctr"/>
            <a:r>
              <a:rPr lang="en-US" b="1" dirty="0" smtClean="0">
                <a:solidFill>
                  <a:schemeClr val="tx1">
                    <a:lumMod val="65000"/>
                    <a:lumOff val="35000"/>
                  </a:schemeClr>
                </a:solidFill>
              </a:rPr>
              <a:t>SERVED IN THE ARMY OF THE REPUBLIC OF TEXAS</a:t>
            </a:r>
          </a:p>
          <a:p>
            <a:pPr algn="ctr"/>
            <a:r>
              <a:rPr lang="en-US" b="1" dirty="0" smtClean="0">
                <a:solidFill>
                  <a:schemeClr val="tx1">
                    <a:lumMod val="65000"/>
                    <a:lumOff val="35000"/>
                  </a:schemeClr>
                </a:solidFill>
              </a:rPr>
              <a:t>DIED 1865</a:t>
            </a:r>
            <a:endParaRPr lang="en-US" b="1" dirty="0">
              <a:solidFill>
                <a:schemeClr val="tx1">
                  <a:lumMod val="65000"/>
                  <a:lumOff val="35000"/>
                </a:schemeClr>
              </a:solidFill>
            </a:endParaRPr>
          </a:p>
        </p:txBody>
      </p:sp>
      <p:sp>
        <p:nvSpPr>
          <p:cNvPr id="21" name="Rectangle 20"/>
          <p:cNvSpPr/>
          <p:nvPr/>
        </p:nvSpPr>
        <p:spPr>
          <a:xfrm>
            <a:off x="-9787466" y="-1951669"/>
            <a:ext cx="4572000" cy="369332"/>
          </a:xfrm>
          <a:prstGeom prst="rect">
            <a:avLst/>
          </a:prstGeom>
        </p:spPr>
        <p:txBody>
          <a:bodyPr>
            <a:spAutoFit/>
          </a:bodyPr>
          <a:lstStyle/>
          <a:p>
            <a:pPr fontAlgn="base"/>
            <a:r>
              <a:rPr lang="en-US" dirty="0" smtClean="0"/>
              <a:t>acres</a:t>
            </a:r>
            <a:r>
              <a:rPr lang="en-US" dirty="0"/>
              <a:t>.</a:t>
            </a:r>
          </a:p>
        </p:txBody>
      </p:sp>
      <p:sp>
        <p:nvSpPr>
          <p:cNvPr id="27" name="Oval 26"/>
          <p:cNvSpPr/>
          <p:nvPr/>
        </p:nvSpPr>
        <p:spPr>
          <a:xfrm>
            <a:off x="3979333" y="4097867"/>
            <a:ext cx="3589867" cy="982133"/>
          </a:xfrm>
          <a:prstGeom prst="ellipse">
            <a:avLst/>
          </a:prstGeom>
          <a:noFill/>
          <a:ln w="57150">
            <a:solidFill>
              <a:srgbClr val="FF0000"/>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1000"/>
                                        <p:tgtEl>
                                          <p:spTgt spid="9">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22" presetClass="entr" presetSubtype="8" fill="hold"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wipe(left)">
                                      <p:cBhvr>
                                        <p:cTn id="23" dur="1000"/>
                                        <p:tgtEl>
                                          <p:spTgt spid="9">
                                            <p:txEl>
                                              <p:pRg st="1" end="1"/>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96265"/>
                                        </p:tgtEl>
                                        <p:attrNameLst>
                                          <p:attrName>style.visibility</p:attrName>
                                        </p:attrNameLst>
                                      </p:cBhvr>
                                      <p:to>
                                        <p:strVal val="visible"/>
                                      </p:to>
                                    </p:set>
                                    <p:animEffect transition="in" filter="wipe(down)">
                                      <p:cBhvr>
                                        <p:cTn id="26" dur="1000"/>
                                        <p:tgtEl>
                                          <p:spTgt spid="9626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96265"/>
                                        </p:tgtEl>
                                      </p:cBhvr>
                                    </p:animEffect>
                                    <p:set>
                                      <p:cBhvr>
                                        <p:cTn id="31" dur="1" fill="hold">
                                          <p:stCondLst>
                                            <p:cond delay="499"/>
                                          </p:stCondLst>
                                        </p:cTn>
                                        <p:tgtEl>
                                          <p:spTgt spid="96265"/>
                                        </p:tgtEl>
                                        <p:attrNameLst>
                                          <p:attrName>style.visibility</p:attrName>
                                        </p:attrNameLst>
                                      </p:cBhvr>
                                      <p:to>
                                        <p:strVal val="hidden"/>
                                      </p:to>
                                    </p:set>
                                  </p:childTnLst>
                                </p:cTn>
                              </p:par>
                              <p:par>
                                <p:cTn id="32" presetID="22" presetClass="entr" presetSubtype="8" fill="hold" nodeType="with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wipe(left)">
                                      <p:cBhvr>
                                        <p:cTn id="34" dur="1000"/>
                                        <p:tgtEl>
                                          <p:spTgt spid="7">
                                            <p:txEl>
                                              <p:pRg st="0" end="0"/>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96261"/>
                                        </p:tgtEl>
                                        <p:attrNameLst>
                                          <p:attrName>style.visibility</p:attrName>
                                        </p:attrNameLst>
                                      </p:cBhvr>
                                      <p:to>
                                        <p:strVal val="visible"/>
                                      </p:to>
                                    </p:set>
                                    <p:animEffect transition="in" filter="wipe(down)">
                                      <p:cBhvr>
                                        <p:cTn id="37" dur="1000"/>
                                        <p:tgtEl>
                                          <p:spTgt spid="9626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96261"/>
                                        </p:tgtEl>
                                      </p:cBhvr>
                                    </p:animEffect>
                                    <p:set>
                                      <p:cBhvr>
                                        <p:cTn id="42" dur="1" fill="hold">
                                          <p:stCondLst>
                                            <p:cond delay="499"/>
                                          </p:stCondLst>
                                        </p:cTn>
                                        <p:tgtEl>
                                          <p:spTgt spid="96261"/>
                                        </p:tgtEl>
                                        <p:attrNameLst>
                                          <p:attrName>style.visibility</p:attrName>
                                        </p:attrNameLst>
                                      </p:cBhvr>
                                      <p:to>
                                        <p:strVal val="hidden"/>
                                      </p:to>
                                    </p:set>
                                  </p:childTnLst>
                                </p:cTn>
                              </p:par>
                              <p:par>
                                <p:cTn id="43" presetID="22" presetClass="entr" presetSubtype="8" fill="hold" nodeType="withEffect">
                                  <p:stCondLst>
                                    <p:cond delay="0"/>
                                  </p:stCondLst>
                                  <p:childTnLst>
                                    <p:set>
                                      <p:cBhvr>
                                        <p:cTn id="44" dur="1" fill="hold">
                                          <p:stCondLst>
                                            <p:cond delay="0"/>
                                          </p:stCondLst>
                                        </p:cTn>
                                        <p:tgtEl>
                                          <p:spTgt spid="7">
                                            <p:txEl>
                                              <p:pRg st="1" end="1"/>
                                            </p:txEl>
                                          </p:spTgt>
                                        </p:tgtEl>
                                        <p:attrNameLst>
                                          <p:attrName>style.visibility</p:attrName>
                                        </p:attrNameLst>
                                      </p:cBhvr>
                                      <p:to>
                                        <p:strVal val="visible"/>
                                      </p:to>
                                    </p:set>
                                    <p:animEffect transition="in" filter="wipe(left)">
                                      <p:cBhvr>
                                        <p:cTn id="45" dur="1000"/>
                                        <p:tgtEl>
                                          <p:spTgt spid="7">
                                            <p:txEl>
                                              <p:pRg st="1" end="1"/>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96263"/>
                                        </p:tgtEl>
                                        <p:attrNameLst>
                                          <p:attrName>style.visibility</p:attrName>
                                        </p:attrNameLst>
                                      </p:cBhvr>
                                      <p:to>
                                        <p:strVal val="visible"/>
                                      </p:to>
                                    </p:set>
                                    <p:animEffect transition="in" filter="wipe(down)">
                                      <p:cBhvr>
                                        <p:cTn id="48" dur="1000"/>
                                        <p:tgtEl>
                                          <p:spTgt spid="9626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96263"/>
                                        </p:tgtEl>
                                      </p:cBhvr>
                                    </p:animEffect>
                                    <p:set>
                                      <p:cBhvr>
                                        <p:cTn id="53" dur="1" fill="hold">
                                          <p:stCondLst>
                                            <p:cond delay="499"/>
                                          </p:stCondLst>
                                        </p:cTn>
                                        <p:tgtEl>
                                          <p:spTgt spid="96263"/>
                                        </p:tgtEl>
                                        <p:attrNameLst>
                                          <p:attrName>style.visibility</p:attrName>
                                        </p:attrNameLst>
                                      </p:cBhvr>
                                      <p:to>
                                        <p:strVal val="hidden"/>
                                      </p:to>
                                    </p:set>
                                  </p:childTnLst>
                                </p:cTn>
                              </p:par>
                              <p:par>
                                <p:cTn id="54" presetID="22" presetClass="entr" presetSubtype="8" fill="hold" nodeType="withEffect">
                                  <p:stCondLst>
                                    <p:cond delay="0"/>
                                  </p:stCondLst>
                                  <p:childTnLst>
                                    <p:set>
                                      <p:cBhvr>
                                        <p:cTn id="55" dur="1" fill="hold">
                                          <p:stCondLst>
                                            <p:cond delay="0"/>
                                          </p:stCondLst>
                                        </p:cTn>
                                        <p:tgtEl>
                                          <p:spTgt spid="7">
                                            <p:txEl>
                                              <p:pRg st="2" end="2"/>
                                            </p:txEl>
                                          </p:spTgt>
                                        </p:tgtEl>
                                        <p:attrNameLst>
                                          <p:attrName>style.visibility</p:attrName>
                                        </p:attrNameLst>
                                      </p:cBhvr>
                                      <p:to>
                                        <p:strVal val="visible"/>
                                      </p:to>
                                    </p:set>
                                    <p:animEffect transition="in" filter="wipe(left)">
                                      <p:cBhvr>
                                        <p:cTn id="56" dur="1000"/>
                                        <p:tgtEl>
                                          <p:spTgt spid="7">
                                            <p:txEl>
                                              <p:pRg st="2" end="2"/>
                                            </p:txEl>
                                          </p:spTgt>
                                        </p:tgtEl>
                                      </p:cBhvr>
                                    </p:animEffect>
                                  </p:childTnLst>
                                </p:cTn>
                              </p:par>
                              <p:par>
                                <p:cTn id="57" presetID="22" presetClass="entr" presetSubtype="4" fill="hold" nodeType="withEffect">
                                  <p:stCondLst>
                                    <p:cond delay="0"/>
                                  </p:stCondLst>
                                  <p:childTnLst>
                                    <p:set>
                                      <p:cBhvr>
                                        <p:cTn id="58" dur="1" fill="hold">
                                          <p:stCondLst>
                                            <p:cond delay="0"/>
                                          </p:stCondLst>
                                        </p:cTn>
                                        <p:tgtEl>
                                          <p:spTgt spid="96268"/>
                                        </p:tgtEl>
                                        <p:attrNameLst>
                                          <p:attrName>style.visibility</p:attrName>
                                        </p:attrNameLst>
                                      </p:cBhvr>
                                      <p:to>
                                        <p:strVal val="visible"/>
                                      </p:to>
                                    </p:set>
                                    <p:animEffect transition="in" filter="wipe(down)">
                                      <p:cBhvr>
                                        <p:cTn id="59" dur="1000"/>
                                        <p:tgtEl>
                                          <p:spTgt spid="9626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96268"/>
                                        </p:tgtEl>
                                      </p:cBhvr>
                                    </p:animEffect>
                                    <p:set>
                                      <p:cBhvr>
                                        <p:cTn id="64" dur="1" fill="hold">
                                          <p:stCondLst>
                                            <p:cond delay="499"/>
                                          </p:stCondLst>
                                        </p:cTn>
                                        <p:tgtEl>
                                          <p:spTgt spid="96268"/>
                                        </p:tgtEl>
                                        <p:attrNameLst>
                                          <p:attrName>style.visibility</p:attrName>
                                        </p:attrNameLst>
                                      </p:cBhvr>
                                      <p:to>
                                        <p:strVal val="hidden"/>
                                      </p:to>
                                    </p:set>
                                  </p:childTnLst>
                                </p:cTn>
                              </p:par>
                              <p:par>
                                <p:cTn id="65" presetID="22" presetClass="entr" presetSubtype="4" fill="hold" nodeType="withEffect">
                                  <p:stCondLst>
                                    <p:cond delay="0"/>
                                  </p:stCondLst>
                                  <p:childTnLst>
                                    <p:set>
                                      <p:cBhvr>
                                        <p:cTn id="66" dur="1" fill="hold">
                                          <p:stCondLst>
                                            <p:cond delay="0"/>
                                          </p:stCondLst>
                                        </p:cTn>
                                        <p:tgtEl>
                                          <p:spTgt spid="96269"/>
                                        </p:tgtEl>
                                        <p:attrNameLst>
                                          <p:attrName>style.visibility</p:attrName>
                                        </p:attrNameLst>
                                      </p:cBhvr>
                                      <p:to>
                                        <p:strVal val="visible"/>
                                      </p:to>
                                    </p:set>
                                    <p:animEffect transition="in" filter="wipe(down)">
                                      <p:cBhvr>
                                        <p:cTn id="67" dur="1000"/>
                                        <p:tgtEl>
                                          <p:spTgt spid="96269"/>
                                        </p:tgtEl>
                                      </p:cBhvr>
                                    </p:animEffec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left)">
                                      <p:cBhvr>
                                        <p:cTn id="71" dur="10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96267"/>
                                        </p:tgtEl>
                                        <p:attrNameLst>
                                          <p:attrName>style.visibility</p:attrName>
                                        </p:attrNameLst>
                                      </p:cBhvr>
                                      <p:to>
                                        <p:strVal val="visible"/>
                                      </p:to>
                                    </p:set>
                                    <p:animEffect transition="in" filter="wipe(down)">
                                      <p:cBhvr>
                                        <p:cTn id="76" dur="1000"/>
                                        <p:tgtEl>
                                          <p:spTgt spid="96267"/>
                                        </p:tgtEl>
                                      </p:cBhvr>
                                    </p:animEffect>
                                  </p:childTnLst>
                                </p:cTn>
                              </p:par>
                            </p:childTnLst>
                          </p:cTn>
                        </p:par>
                      </p:childTnLst>
                    </p:cTn>
                  </p:par>
                  <p:par>
                    <p:cTn id="77" fill="hold">
                      <p:stCondLst>
                        <p:cond delay="indefinite"/>
                      </p:stCondLst>
                      <p:childTnLst>
                        <p:par>
                          <p:cTn id="78" fill="hold">
                            <p:stCondLst>
                              <p:cond delay="0"/>
                            </p:stCondLst>
                            <p:childTnLst>
                              <p:par>
                                <p:cTn id="79" presetID="26" presetClass="entr"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down)">
                                      <p:cBhvr>
                                        <p:cTn id="81" dur="290">
                                          <p:stCondLst>
                                            <p:cond delay="0"/>
                                          </p:stCondLst>
                                        </p:cTn>
                                        <p:tgtEl>
                                          <p:spTgt spid="27"/>
                                        </p:tgtEl>
                                      </p:cBhvr>
                                    </p:animEffect>
                                    <p:anim calcmode="lin" valueType="num">
                                      <p:cBhvr>
                                        <p:cTn id="82" dur="911"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83" dur="332"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84" dur="332" tmFilter="0, 0; 0.125,0.2665; 0.25,0.4; 0.375,0.465; 0.5,0.5;  0.625,0.535; 0.75,0.6; 0.875,0.7335; 1,1">
                                          <p:stCondLst>
                                            <p:cond delay="332"/>
                                          </p:stCondLst>
                                        </p:cTn>
                                        <p:tgtEl>
                                          <p:spTgt spid="27"/>
                                        </p:tgtEl>
                                        <p:attrNameLst>
                                          <p:attrName>ppt_y</p:attrName>
                                        </p:attrNameLst>
                                      </p:cBhvr>
                                      <p:tavLst>
                                        <p:tav tm="0" fmla="#ppt_y-sin(pi*$)/9">
                                          <p:val>
                                            <p:fltVal val="0"/>
                                          </p:val>
                                        </p:tav>
                                        <p:tav tm="100000">
                                          <p:val>
                                            <p:fltVal val="1"/>
                                          </p:val>
                                        </p:tav>
                                      </p:tavLst>
                                    </p:anim>
                                    <p:anim calcmode="lin" valueType="num">
                                      <p:cBhvr>
                                        <p:cTn id="85" dur="166" tmFilter="0, 0; 0.125,0.2665; 0.25,0.4; 0.375,0.465; 0.5,0.5;  0.625,0.535; 0.75,0.6; 0.875,0.7335; 1,1">
                                          <p:stCondLst>
                                            <p:cond delay="662"/>
                                          </p:stCondLst>
                                        </p:cTn>
                                        <p:tgtEl>
                                          <p:spTgt spid="27"/>
                                        </p:tgtEl>
                                        <p:attrNameLst>
                                          <p:attrName>ppt_y</p:attrName>
                                        </p:attrNameLst>
                                      </p:cBhvr>
                                      <p:tavLst>
                                        <p:tav tm="0" fmla="#ppt_y-sin(pi*$)/27">
                                          <p:val>
                                            <p:fltVal val="0"/>
                                          </p:val>
                                        </p:tav>
                                        <p:tav tm="100000">
                                          <p:val>
                                            <p:fltVal val="1"/>
                                          </p:val>
                                        </p:tav>
                                      </p:tavLst>
                                    </p:anim>
                                    <p:anim calcmode="lin" valueType="num">
                                      <p:cBhvr>
                                        <p:cTn id="86" dur="82" tmFilter="0, 0; 0.125,0.2665; 0.25,0.4; 0.375,0.465; 0.5,0.5;  0.625,0.535; 0.75,0.6; 0.875,0.7335; 1,1">
                                          <p:stCondLst>
                                            <p:cond delay="828"/>
                                          </p:stCondLst>
                                        </p:cTn>
                                        <p:tgtEl>
                                          <p:spTgt spid="27"/>
                                        </p:tgtEl>
                                        <p:attrNameLst>
                                          <p:attrName>ppt_y</p:attrName>
                                        </p:attrNameLst>
                                      </p:cBhvr>
                                      <p:tavLst>
                                        <p:tav tm="0" fmla="#ppt_y-sin(pi*$)/81">
                                          <p:val>
                                            <p:fltVal val="0"/>
                                          </p:val>
                                        </p:tav>
                                        <p:tav tm="100000">
                                          <p:val>
                                            <p:fltVal val="1"/>
                                          </p:val>
                                        </p:tav>
                                      </p:tavLst>
                                    </p:anim>
                                    <p:animScale>
                                      <p:cBhvr>
                                        <p:cTn id="87" dur="13">
                                          <p:stCondLst>
                                            <p:cond delay="325"/>
                                          </p:stCondLst>
                                        </p:cTn>
                                        <p:tgtEl>
                                          <p:spTgt spid="27"/>
                                        </p:tgtEl>
                                      </p:cBhvr>
                                      <p:to x="100000" y="60000"/>
                                    </p:animScale>
                                    <p:animScale>
                                      <p:cBhvr>
                                        <p:cTn id="88" dur="83" decel="50000">
                                          <p:stCondLst>
                                            <p:cond delay="338"/>
                                          </p:stCondLst>
                                        </p:cTn>
                                        <p:tgtEl>
                                          <p:spTgt spid="27"/>
                                        </p:tgtEl>
                                      </p:cBhvr>
                                      <p:to x="100000" y="100000"/>
                                    </p:animScale>
                                    <p:animScale>
                                      <p:cBhvr>
                                        <p:cTn id="89" dur="13">
                                          <p:stCondLst>
                                            <p:cond delay="656"/>
                                          </p:stCondLst>
                                        </p:cTn>
                                        <p:tgtEl>
                                          <p:spTgt spid="27"/>
                                        </p:tgtEl>
                                      </p:cBhvr>
                                      <p:to x="100000" y="80000"/>
                                    </p:animScale>
                                    <p:animScale>
                                      <p:cBhvr>
                                        <p:cTn id="90" dur="83" decel="50000">
                                          <p:stCondLst>
                                            <p:cond delay="669"/>
                                          </p:stCondLst>
                                        </p:cTn>
                                        <p:tgtEl>
                                          <p:spTgt spid="27"/>
                                        </p:tgtEl>
                                      </p:cBhvr>
                                      <p:to x="100000" y="100000"/>
                                    </p:animScale>
                                    <p:animScale>
                                      <p:cBhvr>
                                        <p:cTn id="91" dur="13">
                                          <p:stCondLst>
                                            <p:cond delay="821"/>
                                          </p:stCondLst>
                                        </p:cTn>
                                        <p:tgtEl>
                                          <p:spTgt spid="27"/>
                                        </p:tgtEl>
                                      </p:cBhvr>
                                      <p:to x="100000" y="90000"/>
                                    </p:animScale>
                                    <p:animScale>
                                      <p:cBhvr>
                                        <p:cTn id="92" dur="83" decel="50000">
                                          <p:stCondLst>
                                            <p:cond delay="834"/>
                                          </p:stCondLst>
                                        </p:cTn>
                                        <p:tgtEl>
                                          <p:spTgt spid="27"/>
                                        </p:tgtEl>
                                      </p:cBhvr>
                                      <p:to x="100000" y="100000"/>
                                    </p:animScale>
                                    <p:animScale>
                                      <p:cBhvr>
                                        <p:cTn id="93" dur="13">
                                          <p:stCondLst>
                                            <p:cond delay="904"/>
                                          </p:stCondLst>
                                        </p:cTn>
                                        <p:tgtEl>
                                          <p:spTgt spid="27"/>
                                        </p:tgtEl>
                                      </p:cBhvr>
                                      <p:to x="100000" y="95000"/>
                                    </p:animScale>
                                    <p:animScale>
                                      <p:cBhvr>
                                        <p:cTn id="94" dur="83" decel="50000">
                                          <p:stCondLst>
                                            <p:cond delay="917"/>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2"/>
          <p:cNvGrpSpPr/>
          <p:nvPr/>
        </p:nvGrpSpPr>
        <p:grpSpPr>
          <a:xfrm>
            <a:off x="592667" y="558800"/>
            <a:ext cx="5215466" cy="6299200"/>
            <a:chOff x="-2861733" y="-1693333"/>
            <a:chExt cx="5215466" cy="6299200"/>
          </a:xfrm>
        </p:grpSpPr>
        <p:pic>
          <p:nvPicPr>
            <p:cNvPr id="8" name="Picture 6"/>
            <p:cNvPicPr>
              <a:picLocks noChangeAspect="1" noChangeArrowheads="1"/>
            </p:cNvPicPr>
            <p:nvPr/>
          </p:nvPicPr>
          <p:blipFill>
            <a:blip r:embed="rId2" cstate="print"/>
            <a:srcRect/>
            <a:stretch>
              <a:fillRect/>
            </a:stretch>
          </p:blipFill>
          <p:spPr bwMode="auto">
            <a:xfrm>
              <a:off x="-2810932" y="-1649606"/>
              <a:ext cx="5147733" cy="6255472"/>
            </a:xfrm>
            <a:prstGeom prst="rect">
              <a:avLst/>
            </a:prstGeom>
            <a:noFill/>
            <a:ln w="9525">
              <a:noFill/>
              <a:miter lim="800000"/>
              <a:headEnd/>
              <a:tailEnd/>
            </a:ln>
          </p:spPr>
        </p:pic>
        <p:sp>
          <p:nvSpPr>
            <p:cNvPr id="12" name="Rectangle 11"/>
            <p:cNvSpPr/>
            <p:nvPr/>
          </p:nvSpPr>
          <p:spPr>
            <a:xfrm>
              <a:off x="-2861733" y="-1693333"/>
              <a:ext cx="5215466" cy="62992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r>
              <a:rPr lang="en-US" dirty="0" smtClean="0"/>
              <a:t>OBITUARY OF WILLIAM BECKNELL</a:t>
            </a:r>
            <a:endParaRPr lang="en-US" dirty="0"/>
          </a:p>
        </p:txBody>
      </p:sp>
      <p:sp>
        <p:nvSpPr>
          <p:cNvPr id="3" name="Rectangle 1"/>
          <p:cNvSpPr>
            <a:spLocks noChangeArrowheads="1"/>
          </p:cNvSpPr>
          <p:nvPr/>
        </p:nvSpPr>
        <p:spPr bwMode="auto">
          <a:xfrm>
            <a:off x="0" y="615811"/>
            <a:ext cx="6316133" cy="3323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36538" indent="-236538" fontAlgn="base">
              <a:spcBef>
                <a:spcPct val="0"/>
              </a:spcBef>
              <a:spcAft>
                <a:spcPts val="1200"/>
              </a:spcAft>
              <a:buFont typeface="Arial" pitchFamily="34" charset="0"/>
              <a:buChar char="•"/>
            </a:pPr>
            <a:r>
              <a:rPr kumimoji="0" lang="en-US" sz="2000" b="1" u="none" strike="noStrike" cap="none" normalizeH="0" baseline="0" dirty="0" smtClean="0">
                <a:ln>
                  <a:noFill/>
                </a:ln>
                <a:solidFill>
                  <a:srgbClr val="373737"/>
                </a:solidFill>
                <a:effectLst/>
                <a:latin typeface="Arial" pitchFamily="34" charset="0"/>
                <a:ea typeface="Times New Roman" pitchFamily="18" charset="0"/>
                <a:cs typeface="Arial" pitchFamily="34" charset="0"/>
              </a:rPr>
              <a:t>[Capt. William BECKNELL]</a:t>
            </a:r>
            <a:r>
              <a:rPr kumimoji="0" lang="en-US" sz="2000" b="1" u="none" strike="noStrike" cap="none" normalizeH="0" dirty="0" smtClean="0">
                <a:ln>
                  <a:noFill/>
                </a:ln>
                <a:solidFill>
                  <a:srgbClr val="373737"/>
                </a:solidFill>
                <a:effectLst/>
                <a:latin typeface="Arial" pitchFamily="34" charset="0"/>
                <a:ea typeface="Times New Roman" pitchFamily="18" charset="0"/>
                <a:cs typeface="Arial" pitchFamily="34" charset="0"/>
              </a:rPr>
              <a:t> </a:t>
            </a:r>
            <a:r>
              <a:rPr lang="en-US" sz="2000" b="1" dirty="0" smtClean="0">
                <a:latin typeface="Arial" pitchFamily="34" charset="0"/>
                <a:cs typeface="Arial" pitchFamily="34" charset="0"/>
              </a:rPr>
              <a:t>DIED a</a:t>
            </a:r>
            <a:r>
              <a:rPr kumimoji="0" lang="en-US" sz="2000" b="1" u="none" strike="noStrike" cap="none" normalizeH="0" baseline="0" dirty="0" smtClean="0">
                <a:ln>
                  <a:noFill/>
                </a:ln>
                <a:solidFill>
                  <a:srgbClr val="373737"/>
                </a:solidFill>
                <a:effectLst/>
                <a:latin typeface="Arial" pitchFamily="34" charset="0"/>
                <a:ea typeface="Times New Roman" pitchFamily="18" charset="0"/>
                <a:cs typeface="Arial" pitchFamily="34" charset="0"/>
              </a:rPr>
              <a:t>t his residence </a:t>
            </a:r>
            <a:r>
              <a:rPr kumimoji="0" lang="en-US" sz="2000" b="1" i="1" u="none" strike="noStrike" cap="none" normalizeH="0" baseline="0" dirty="0" smtClean="0">
                <a:ln>
                  <a:noFill/>
                </a:ln>
                <a:solidFill>
                  <a:srgbClr val="373737"/>
                </a:solidFill>
                <a:effectLst/>
                <a:latin typeface="Arial" pitchFamily="34" charset="0"/>
                <a:ea typeface="Times New Roman" pitchFamily="18" charset="0"/>
                <a:cs typeface="Arial" pitchFamily="34" charset="0"/>
              </a:rPr>
              <a:t>(</a:t>
            </a:r>
            <a:r>
              <a:rPr lang="en-US" sz="2000" b="1" i="1" dirty="0" smtClean="0">
                <a:solidFill>
                  <a:srgbClr val="373737"/>
                </a:solidFill>
                <a:latin typeface="Arial" pitchFamily="34" charset="0"/>
                <a:ea typeface="Times New Roman" pitchFamily="18" charset="0"/>
                <a:cs typeface="Arial" pitchFamily="34" charset="0"/>
              </a:rPr>
              <a:t>Clarksville, TX)… </a:t>
            </a:r>
            <a:r>
              <a:rPr kumimoji="0" lang="en-US" sz="2000" b="1" u="none" strike="noStrike" cap="none" normalizeH="0" baseline="0" dirty="0" smtClean="0">
                <a:ln>
                  <a:noFill/>
                </a:ln>
                <a:solidFill>
                  <a:srgbClr val="373737"/>
                </a:solidFill>
                <a:effectLst/>
                <a:latin typeface="Arial" pitchFamily="34" charset="0"/>
                <a:ea typeface="Times New Roman" pitchFamily="18" charset="0"/>
                <a:cs typeface="Arial" pitchFamily="34" charset="0"/>
              </a:rPr>
              <a:t>on yesterday evening,…</a:t>
            </a:r>
            <a:endParaRPr kumimoji="0" lang="en-US" sz="20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236538" marR="0" lvl="0" indent="-236538" algn="l" defTabSz="914400" rtl="0" eaLnBrk="0" fontAlgn="base" latinLnBrk="0" hangingPunct="0">
              <a:spcBef>
                <a:spcPct val="0"/>
              </a:spcBef>
              <a:spcAft>
                <a:spcPts val="1200"/>
              </a:spcAft>
              <a:buClrTx/>
              <a:buSzTx/>
              <a:buFont typeface="Arial" pitchFamily="34" charset="0"/>
              <a:buChar char="•"/>
              <a:tabLst/>
            </a:pPr>
            <a:r>
              <a:rPr kumimoji="0" lang="en-US" sz="2000" b="1" u="none" strike="noStrike" cap="none" normalizeH="0" baseline="0" dirty="0" smtClean="0">
                <a:ln>
                  <a:noFill/>
                </a:ln>
                <a:solidFill>
                  <a:srgbClr val="373737"/>
                </a:solidFill>
                <a:effectLst/>
                <a:latin typeface="Arial" pitchFamily="34" charset="0"/>
                <a:ea typeface="Times New Roman" pitchFamily="18" charset="0"/>
                <a:cs typeface="Arial" pitchFamily="34" charset="0"/>
              </a:rPr>
              <a:t>The above announcement will cause feelings of regret to the first settlers of this County, as well as all acquainted with the deceased.</a:t>
            </a:r>
            <a:endParaRPr kumimoji="0" lang="en-US" sz="2000" b="1"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236538" marR="0" lvl="0" indent="-236538" algn="l" defTabSz="914400" rtl="0" eaLnBrk="0" fontAlgn="base" latinLnBrk="0" hangingPunct="0">
              <a:spcBef>
                <a:spcPct val="0"/>
              </a:spcBef>
              <a:spcAft>
                <a:spcPts val="1200"/>
              </a:spcAft>
              <a:buClrTx/>
              <a:buSzTx/>
              <a:buFont typeface="Arial" pitchFamily="34" charset="0"/>
              <a:buChar char="•"/>
              <a:tabLst/>
            </a:pPr>
            <a:r>
              <a:rPr kumimoji="0" lang="en-US" sz="2000" b="1" u="none" strike="noStrike" cap="none" normalizeH="0" baseline="0" dirty="0" smtClean="0">
                <a:ln>
                  <a:noFill/>
                </a:ln>
                <a:solidFill>
                  <a:srgbClr val="373737"/>
                </a:solidFill>
                <a:effectLst/>
                <a:latin typeface="Arial" pitchFamily="34" charset="0"/>
                <a:ea typeface="Times New Roman" pitchFamily="18" charset="0"/>
                <a:cs typeface="Arial" pitchFamily="34" charset="0"/>
              </a:rPr>
              <a:t>Capt. Becknell was the first that crossed the plains to Santa Fe…</a:t>
            </a:r>
          </a:p>
          <a:p>
            <a:pPr marL="236538" marR="0" lvl="0" indent="-236538" algn="l" defTabSz="914400" rtl="0" eaLnBrk="0" fontAlgn="base" latinLnBrk="0" hangingPunct="0">
              <a:spcBef>
                <a:spcPct val="0"/>
              </a:spcBef>
              <a:spcAft>
                <a:spcPts val="1200"/>
              </a:spcAft>
              <a:buClrTx/>
              <a:buSzTx/>
              <a:buFont typeface="Arial" pitchFamily="34" charset="0"/>
              <a:buChar char="•"/>
              <a:tabLst/>
            </a:pPr>
            <a:r>
              <a:rPr lang="en-US" sz="2000" b="1" dirty="0">
                <a:solidFill>
                  <a:srgbClr val="373737"/>
                </a:solidFill>
                <a:latin typeface="Arial" pitchFamily="34" charset="0"/>
                <a:ea typeface="Times New Roman" pitchFamily="18" charset="0"/>
                <a:cs typeface="Arial" pitchFamily="34" charset="0"/>
              </a:rPr>
              <a:t> </a:t>
            </a:r>
            <a:r>
              <a:rPr lang="en-US" sz="2000" b="1" dirty="0" smtClean="0">
                <a:solidFill>
                  <a:srgbClr val="373737"/>
                </a:solidFill>
                <a:latin typeface="Arial" pitchFamily="34" charset="0"/>
                <a:ea typeface="Times New Roman" pitchFamily="18" charset="0"/>
                <a:cs typeface="Arial" pitchFamily="34" charset="0"/>
              </a:rPr>
              <a:t>He </a:t>
            </a:r>
            <a:r>
              <a:rPr kumimoji="0" lang="en-US" sz="2000" b="1" u="none" strike="noStrike" cap="none" normalizeH="0" baseline="0" dirty="0" smtClean="0">
                <a:ln>
                  <a:noFill/>
                </a:ln>
                <a:solidFill>
                  <a:srgbClr val="373737"/>
                </a:solidFill>
                <a:effectLst/>
                <a:latin typeface="Arial" pitchFamily="34" charset="0"/>
                <a:ea typeface="Times New Roman" pitchFamily="18" charset="0"/>
                <a:cs typeface="Arial" pitchFamily="34" charset="0"/>
              </a:rPr>
              <a:t>was elected Captain of the first Company that was formed in Northern Texas in 1836, and </a:t>
            </a:r>
          </a:p>
        </p:txBody>
      </p:sp>
      <p:sp>
        <p:nvSpPr>
          <p:cNvPr id="4" name="Rectangle 1"/>
          <p:cNvSpPr>
            <a:spLocks noChangeArrowheads="1"/>
          </p:cNvSpPr>
          <p:nvPr/>
        </p:nvSpPr>
        <p:spPr bwMode="auto">
          <a:xfrm>
            <a:off x="0" y="3995678"/>
            <a:ext cx="91440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36538" marR="0" lvl="0" indent="-236538" algn="l" defTabSz="914400" rtl="0" eaLnBrk="0" fontAlgn="base" latinLnBrk="0" hangingPunct="0">
              <a:spcBef>
                <a:spcPct val="0"/>
              </a:spcBef>
              <a:spcAft>
                <a:spcPts val="1200"/>
              </a:spcAft>
              <a:buClrTx/>
              <a:buSzTx/>
              <a:buFont typeface="Arial" pitchFamily="34" charset="0"/>
              <a:buChar char="•"/>
              <a:tabLst/>
            </a:pPr>
            <a:r>
              <a:rPr lang="en-US" sz="2000" b="1" dirty="0" smtClean="0">
                <a:solidFill>
                  <a:srgbClr val="373737"/>
                </a:solidFill>
                <a:latin typeface="Arial" pitchFamily="34" charset="0"/>
                <a:ea typeface="Times New Roman" pitchFamily="18" charset="0"/>
                <a:cs typeface="Arial" pitchFamily="34" charset="0"/>
              </a:rPr>
              <a:t>W</a:t>
            </a:r>
            <a:r>
              <a:rPr kumimoji="0" lang="en-US" sz="2000" b="1" u="none" strike="noStrike" cap="none" normalizeH="0" baseline="0" dirty="0" smtClean="0">
                <a:ln>
                  <a:noFill/>
                </a:ln>
                <a:solidFill>
                  <a:srgbClr val="373737"/>
                </a:solidFill>
                <a:effectLst/>
                <a:latin typeface="Arial" pitchFamily="34" charset="0"/>
                <a:ea typeface="Times New Roman" pitchFamily="18" charset="0"/>
                <a:cs typeface="Arial" pitchFamily="34" charset="0"/>
              </a:rPr>
              <a:t>hile in the Military service was elected Representative to Congress. Though his old age exempted him from military service, he was present and participated in most of the battles of the country…</a:t>
            </a:r>
          </a:p>
          <a:p>
            <a:pPr marL="236538" marR="0" lvl="0" indent="-236538" algn="l" defTabSz="914400" rtl="0" eaLnBrk="0" fontAlgn="base" latinLnBrk="0" hangingPunct="0">
              <a:spcBef>
                <a:spcPct val="0"/>
              </a:spcBef>
              <a:spcAft>
                <a:spcPts val="1200"/>
              </a:spcAft>
              <a:buClrTx/>
              <a:buSzTx/>
              <a:buFont typeface="Arial" pitchFamily="34" charset="0"/>
              <a:buChar char="•"/>
              <a:tabLst/>
            </a:pPr>
            <a:r>
              <a:rPr kumimoji="0" lang="en-US" sz="2000" b="1" u="none" strike="noStrike" cap="none" normalizeH="0" baseline="0" dirty="0" smtClean="0">
                <a:ln>
                  <a:noFill/>
                </a:ln>
                <a:solidFill>
                  <a:srgbClr val="373737"/>
                </a:solidFill>
                <a:effectLst/>
                <a:latin typeface="Arial" pitchFamily="34" charset="0"/>
                <a:ea typeface="Times New Roman" pitchFamily="18" charset="0"/>
                <a:cs typeface="Arial" pitchFamily="34" charset="0"/>
              </a:rPr>
              <a:t>…We knew Capt. Becknell well for many years. He was a man of decided character great [ ] and firmness—a model of a pioneer…Long before this, in the War of 1812, and in the Black Hawk war, we believe he did stout service. </a:t>
            </a:r>
          </a:p>
          <a:p>
            <a:pPr marL="236538" marR="0" lvl="0" indent="-236538" algn="l" defTabSz="914400" rtl="0" eaLnBrk="0" fontAlgn="base" latinLnBrk="0" hangingPunct="0">
              <a:spcBef>
                <a:spcPct val="0"/>
              </a:spcBef>
              <a:spcAft>
                <a:spcPts val="1200"/>
              </a:spcAft>
              <a:buClrTx/>
              <a:buSzTx/>
              <a:buFont typeface="Arial" pitchFamily="34" charset="0"/>
              <a:buChar char="•"/>
              <a:tabLst/>
            </a:pPr>
            <a:r>
              <a:rPr kumimoji="0" lang="en-US" sz="2000" b="1" u="none" strike="noStrike" cap="none" normalizeH="0" baseline="0" dirty="0" smtClean="0">
                <a:ln>
                  <a:noFill/>
                </a:ln>
                <a:solidFill>
                  <a:srgbClr val="373737"/>
                </a:solidFill>
                <a:effectLst/>
                <a:latin typeface="Arial" pitchFamily="34" charset="0"/>
                <a:ea typeface="Times New Roman" pitchFamily="18" charset="0"/>
                <a:cs typeface="Arial" pitchFamily="34" charset="0"/>
              </a:rPr>
              <a:t>The old pioneer is gone, peace to his ashes!</a:t>
            </a:r>
            <a:endParaRPr kumimoji="0" lang="en-US" sz="2000" b="1" u="none" strike="noStrike" cap="none" normalizeH="0" baseline="0" dirty="0" smtClean="0">
              <a:ln>
                <a:noFill/>
              </a:ln>
              <a:solidFill>
                <a:schemeClr val="tx1"/>
              </a:solidFill>
              <a:effectLst/>
              <a:latin typeface="Arial" pitchFamily="34" charset="0"/>
              <a:cs typeface="Arial" pitchFamily="34" charset="0"/>
            </a:endParaRPr>
          </a:p>
        </p:txBody>
      </p:sp>
      <p:grpSp>
        <p:nvGrpSpPr>
          <p:cNvPr id="10" name="Group 16"/>
          <p:cNvGrpSpPr/>
          <p:nvPr/>
        </p:nvGrpSpPr>
        <p:grpSpPr>
          <a:xfrm>
            <a:off x="6265332" y="609601"/>
            <a:ext cx="2878667" cy="3496276"/>
            <a:chOff x="9144000" y="1049867"/>
            <a:chExt cx="2912534" cy="3537409"/>
          </a:xfrm>
        </p:grpSpPr>
        <p:grpSp>
          <p:nvGrpSpPr>
            <p:cNvPr id="11" name="Group 14"/>
            <p:cNvGrpSpPr/>
            <p:nvPr/>
          </p:nvGrpSpPr>
          <p:grpSpPr>
            <a:xfrm>
              <a:off x="9144000" y="1049868"/>
              <a:ext cx="2912534" cy="3537408"/>
              <a:chOff x="9872133" y="846667"/>
              <a:chExt cx="2912534" cy="3537408"/>
            </a:xfrm>
          </p:grpSpPr>
          <p:sp>
            <p:nvSpPr>
              <p:cNvPr id="14" name="Rectangle 13"/>
              <p:cNvSpPr/>
              <p:nvPr/>
            </p:nvSpPr>
            <p:spPr>
              <a:xfrm>
                <a:off x="9872133" y="846667"/>
                <a:ext cx="2912534" cy="3505200"/>
              </a:xfrm>
              <a:prstGeom prst="rect">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6"/>
              <p:cNvGrpSpPr/>
              <p:nvPr/>
            </p:nvGrpSpPr>
            <p:grpSpPr>
              <a:xfrm>
                <a:off x="9872134" y="1187766"/>
                <a:ext cx="2895600" cy="3196309"/>
                <a:chOff x="6383867" y="747500"/>
                <a:chExt cx="2895600" cy="3196309"/>
              </a:xfrm>
            </p:grpSpPr>
            <p:pic>
              <p:nvPicPr>
                <p:cNvPr id="5" name="Picture 4" descr="Obituary of William Becknell (The Standard, Clarksville, Tex., April 26, 1856, p.2)">
                  <a:hlinkClick r:id="rId3" tgtFrame="&quot;_blank&quot;"/>
                </p:cNvPr>
                <p:cNvPicPr/>
                <p:nvPr/>
              </p:nvPicPr>
              <p:blipFill>
                <a:blip r:embed="rId4" cstate="print"/>
                <a:srcRect/>
                <a:stretch>
                  <a:fillRect/>
                </a:stretch>
              </p:blipFill>
              <p:spPr bwMode="auto">
                <a:xfrm>
                  <a:off x="6995583" y="747500"/>
                  <a:ext cx="1689100" cy="2856865"/>
                </a:xfrm>
                <a:prstGeom prst="rect">
                  <a:avLst/>
                </a:prstGeom>
                <a:noFill/>
                <a:ln w="9525">
                  <a:noFill/>
                  <a:miter lim="800000"/>
                  <a:headEnd/>
                  <a:tailEnd/>
                </a:ln>
              </p:spPr>
            </p:pic>
            <p:sp>
              <p:nvSpPr>
                <p:cNvPr id="6" name="TextBox 5"/>
                <p:cNvSpPr txBox="1"/>
                <p:nvPr/>
              </p:nvSpPr>
              <p:spPr>
                <a:xfrm>
                  <a:off x="6383867" y="3589866"/>
                  <a:ext cx="2895600" cy="353943"/>
                </a:xfrm>
                <a:prstGeom prst="rect">
                  <a:avLst/>
                </a:prstGeom>
                <a:noFill/>
              </p:spPr>
              <p:txBody>
                <a:bodyPr wrap="square" rtlCol="0">
                  <a:spAutoFit/>
                </a:bodyPr>
                <a:lstStyle/>
                <a:p>
                  <a:pPr algn="ctr"/>
                  <a:r>
                    <a:rPr lang="en-US" sz="1700" b="1" dirty="0" smtClean="0"/>
                    <a:t>Clarksville’s “The Standard”</a:t>
                  </a:r>
                  <a:endParaRPr lang="en-US" sz="1700" b="1" dirty="0"/>
                </a:p>
              </p:txBody>
            </p:sp>
          </p:grpSp>
        </p:grpSp>
        <p:sp>
          <p:nvSpPr>
            <p:cNvPr id="16" name="TextBox 15"/>
            <p:cNvSpPr txBox="1"/>
            <p:nvPr/>
          </p:nvSpPr>
          <p:spPr>
            <a:xfrm>
              <a:off x="9144000" y="1049867"/>
              <a:ext cx="2878667" cy="353943"/>
            </a:xfrm>
            <a:prstGeom prst="rect">
              <a:avLst/>
            </a:prstGeom>
            <a:noFill/>
          </p:spPr>
          <p:txBody>
            <a:bodyPr wrap="square" rtlCol="0">
              <a:spAutoFit/>
            </a:bodyPr>
            <a:lstStyle/>
            <a:p>
              <a:pPr algn="ctr"/>
              <a:r>
                <a:rPr lang="en-US" sz="1700" b="1" dirty="0" smtClean="0"/>
                <a:t>OBITUARY</a:t>
              </a:r>
              <a:endParaRPr lang="en-US" sz="1700" b="1" dirty="0"/>
            </a:p>
          </p:txBody>
        </p:sp>
      </p:grpSp>
      <p:sp>
        <p:nvSpPr>
          <p:cNvPr id="18" name="Rectangle 17"/>
          <p:cNvSpPr/>
          <p:nvPr/>
        </p:nvSpPr>
        <p:spPr>
          <a:xfrm>
            <a:off x="9144000" y="6212124"/>
            <a:ext cx="393056" cy="584775"/>
          </a:xfrm>
          <a:prstGeom prst="rect">
            <a:avLst/>
          </a:prstGeom>
        </p:spPr>
        <p:txBody>
          <a:bodyPr wrap="none">
            <a:spAutoFit/>
          </a:bodyPr>
          <a:lstStyle/>
          <a:p>
            <a:r>
              <a:rPr lang="en-US" sz="3200" b="1" dirty="0" smtClean="0">
                <a:solidFill>
                  <a:srgbClr val="FF0000"/>
                </a:solidFill>
                <a:effectLst>
                  <a:outerShdw blurRad="38100" dist="38100" dir="2700000" algn="tl">
                    <a:srgbClr val="000000"/>
                  </a:outerShdw>
                </a:effectLst>
              </a:rPr>
              <a:t>5</a:t>
            </a:r>
            <a:endParaRPr lang="en-US" sz="3200" dirty="0"/>
          </a:p>
        </p:txBody>
      </p:sp>
      <p:sp>
        <p:nvSpPr>
          <p:cNvPr id="20" name="Slide Number Placeholder 19"/>
          <p:cNvSpPr>
            <a:spLocks noGrp="1"/>
          </p:cNvSpPr>
          <p:nvPr>
            <p:ph type="sldNum" sz="quarter" idx="12"/>
          </p:nvPr>
        </p:nvSpPr>
        <p:spPr/>
        <p:txBody>
          <a:bodyPr/>
          <a:lstStyle/>
          <a:p>
            <a:pPr>
              <a:defRPr/>
            </a:pPr>
            <a:fld id="{6D98560A-1953-4F77-869E-5D1EE0598C44}" type="slidenum">
              <a:rPr lang="en-US" smtClean="0"/>
              <a:pPr>
                <a:defRPr/>
              </a:pPr>
              <a:t>145</a:t>
            </a:fld>
            <a:endParaRPr lang="en-US" dirty="0"/>
          </a:p>
        </p:txBody>
      </p:sp>
      <p:grpSp>
        <p:nvGrpSpPr>
          <p:cNvPr id="30" name="Group 29"/>
          <p:cNvGrpSpPr/>
          <p:nvPr/>
        </p:nvGrpSpPr>
        <p:grpSpPr>
          <a:xfrm>
            <a:off x="0" y="609600"/>
            <a:ext cx="9144000" cy="6248400"/>
            <a:chOff x="0" y="609600"/>
            <a:chExt cx="9144000" cy="6248400"/>
          </a:xfrm>
        </p:grpSpPr>
        <p:sp>
          <p:nvSpPr>
            <p:cNvPr id="29" name="Rectangle 28"/>
            <p:cNvSpPr/>
            <p:nvPr/>
          </p:nvSpPr>
          <p:spPr>
            <a:xfrm>
              <a:off x="0" y="609600"/>
              <a:ext cx="9144000" cy="6248400"/>
            </a:xfrm>
            <a:prstGeom prst="rect">
              <a:avLst/>
            </a:prstGeom>
            <a:solidFill>
              <a:schemeClr val="bg1">
                <a:alpha val="7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1219200" y="1143000"/>
              <a:ext cx="6699087" cy="4884615"/>
              <a:chOff x="1606713" y="836817"/>
              <a:chExt cx="6699087" cy="4884615"/>
            </a:xfrm>
          </p:grpSpPr>
          <p:pic>
            <p:nvPicPr>
              <p:cNvPr id="21" name="Picture 2"/>
              <p:cNvPicPr>
                <a:picLocks noChangeAspect="1" noChangeArrowheads="1"/>
              </p:cNvPicPr>
              <p:nvPr/>
            </p:nvPicPr>
            <p:blipFill>
              <a:blip r:embed="rId5" cstate="print"/>
              <a:srcRect/>
              <a:stretch>
                <a:fillRect/>
              </a:stretch>
            </p:blipFill>
            <p:spPr bwMode="auto">
              <a:xfrm>
                <a:off x="1606713" y="836817"/>
                <a:ext cx="6694576" cy="4884615"/>
              </a:xfrm>
              <a:prstGeom prst="rect">
                <a:avLst/>
              </a:prstGeom>
              <a:noFill/>
              <a:ln w="9525">
                <a:noFill/>
                <a:miter lim="800000"/>
                <a:headEnd/>
                <a:tailEnd/>
              </a:ln>
            </p:spPr>
          </p:pic>
          <p:cxnSp>
            <p:nvCxnSpPr>
              <p:cNvPr id="22" name="Straight Connector 21"/>
              <p:cNvCxnSpPr/>
              <p:nvPr/>
            </p:nvCxnSpPr>
            <p:spPr>
              <a:xfrm>
                <a:off x="5638800" y="3396342"/>
                <a:ext cx="2667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828800" y="3657600"/>
                <a:ext cx="533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1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up)">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up)">
                                      <p:cBhvr>
                                        <p:cTn id="19" dur="1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up)">
                                      <p:cBhvr>
                                        <p:cTn id="24" dur="1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up)">
                                      <p:cBhvr>
                                        <p:cTn id="29" dur="10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wipe(up)">
                                      <p:cBhvr>
                                        <p:cTn id="34" dur="1000"/>
                                        <p:tgtEl>
                                          <p:spTgt spid="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Effect transition="in" filter="wipe(up)">
                                      <p:cBhvr>
                                        <p:cTn id="39" dur="1000"/>
                                        <p:tgtEl>
                                          <p:spTgt spid="4">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Effect transition="in" filter="wipe(up)">
                                      <p:cBhvr>
                                        <p:cTn id="44" dur="1000"/>
                                        <p:tgtEl>
                                          <p:spTgt spid="4">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MYSTERY ON THE SANTA FE TRAIL…</a:t>
            </a:r>
            <a:endParaRPr lang="en-US" dirty="0"/>
          </a:p>
        </p:txBody>
      </p:sp>
      <p:grpSp>
        <p:nvGrpSpPr>
          <p:cNvPr id="3" name="Group 7"/>
          <p:cNvGrpSpPr/>
          <p:nvPr/>
        </p:nvGrpSpPr>
        <p:grpSpPr>
          <a:xfrm>
            <a:off x="0" y="623453"/>
            <a:ext cx="9144000" cy="7622771"/>
            <a:chOff x="0" y="623453"/>
            <a:chExt cx="9144000" cy="7622771"/>
          </a:xfrm>
        </p:grpSpPr>
        <p:grpSp>
          <p:nvGrpSpPr>
            <p:cNvPr id="5" name="Group 4"/>
            <p:cNvGrpSpPr/>
            <p:nvPr/>
          </p:nvGrpSpPr>
          <p:grpSpPr>
            <a:xfrm>
              <a:off x="0" y="1980892"/>
              <a:ext cx="9144000" cy="6265332"/>
              <a:chOff x="789238" y="835943"/>
              <a:chExt cx="7620000" cy="5438775"/>
            </a:xfrm>
          </p:grpSpPr>
          <p:pic>
            <p:nvPicPr>
              <p:cNvPr id="1026" name="Picture 2" descr="http://ih0.redbubble.net/image.14363367.5024/flat,800x800,070,f.u1.jpg"/>
              <p:cNvPicPr>
                <a:picLocks noChangeAspect="1" noChangeArrowheads="1"/>
              </p:cNvPicPr>
              <p:nvPr/>
            </p:nvPicPr>
            <p:blipFill>
              <a:blip r:embed="rId2" cstate="print"/>
              <a:srcRect/>
              <a:stretch>
                <a:fillRect/>
              </a:stretch>
            </p:blipFill>
            <p:spPr bwMode="auto">
              <a:xfrm>
                <a:off x="789238" y="835943"/>
                <a:ext cx="7620000" cy="5438775"/>
              </a:xfrm>
              <a:prstGeom prst="rect">
                <a:avLst/>
              </a:prstGeom>
              <a:noFill/>
            </p:spPr>
          </p:pic>
          <p:sp>
            <p:nvSpPr>
              <p:cNvPr id="4" name="Rectangle 3"/>
              <p:cNvSpPr/>
              <p:nvPr/>
            </p:nvSpPr>
            <p:spPr>
              <a:xfrm>
                <a:off x="794084" y="6087525"/>
                <a:ext cx="4572000" cy="184666"/>
              </a:xfrm>
              <a:prstGeom prst="rect">
                <a:avLst/>
              </a:prstGeom>
            </p:spPr>
            <p:txBody>
              <a:bodyPr>
                <a:spAutoFit/>
              </a:bodyPr>
              <a:lstStyle/>
              <a:p>
                <a:r>
                  <a:rPr lang="en-US" sz="600" dirty="0" smtClean="0">
                    <a:solidFill>
                      <a:schemeClr val="tx1">
                        <a:lumMod val="75000"/>
                        <a:lumOff val="25000"/>
                      </a:schemeClr>
                    </a:solidFill>
                  </a:rPr>
                  <a:t>https://www.redbubble.com/people/backroadsphotog/works/10585024-santa-fe-trail-wagons?p=poster</a:t>
                </a:r>
                <a:endParaRPr lang="en-US" sz="600" dirty="0">
                  <a:solidFill>
                    <a:schemeClr val="tx1">
                      <a:lumMod val="75000"/>
                      <a:lumOff val="25000"/>
                    </a:schemeClr>
                  </a:solidFill>
                </a:endParaRPr>
              </a:p>
            </p:txBody>
          </p:sp>
        </p:grpSp>
        <p:pic>
          <p:nvPicPr>
            <p:cNvPr id="7" name="Picture 2" descr="http://ih0.redbubble.net/image.14363367.5024/flat,800x800,070,f.u1.jpg"/>
            <p:cNvPicPr>
              <a:picLocks noChangeAspect="1" noChangeArrowheads="1"/>
            </p:cNvPicPr>
            <p:nvPr/>
          </p:nvPicPr>
          <p:blipFill>
            <a:blip r:embed="rId2" cstate="print"/>
            <a:srcRect t="182" b="80447"/>
            <a:stretch>
              <a:fillRect/>
            </a:stretch>
          </p:blipFill>
          <p:spPr bwMode="auto">
            <a:xfrm>
              <a:off x="0" y="623453"/>
              <a:ext cx="9144000" cy="1579419"/>
            </a:xfrm>
            <a:prstGeom prst="rect">
              <a:avLst/>
            </a:prstGeom>
            <a:noFill/>
          </p:spPr>
        </p:pic>
      </p:grpSp>
      <p:sp>
        <p:nvSpPr>
          <p:cNvPr id="6" name="TextBox 5"/>
          <p:cNvSpPr txBox="1"/>
          <p:nvPr/>
        </p:nvSpPr>
        <p:spPr>
          <a:xfrm>
            <a:off x="0" y="804950"/>
            <a:ext cx="9144000" cy="4154984"/>
          </a:xfrm>
          <a:prstGeom prst="rect">
            <a:avLst/>
          </a:prstGeom>
          <a:noFill/>
        </p:spPr>
        <p:txBody>
          <a:bodyPr wrap="square" rtlCol="0">
            <a:spAutoFit/>
          </a:bodyPr>
          <a:lstStyle/>
          <a:p>
            <a:pPr algn="ctr">
              <a:spcAft>
                <a:spcPts val="1800"/>
              </a:spcAft>
            </a:pPr>
            <a:r>
              <a:rPr lang="en-US" sz="2700" b="1" dirty="0" smtClean="0">
                <a:ln>
                  <a:solidFill>
                    <a:sysClr val="windowText" lastClr="000000"/>
                  </a:solidFill>
                </a:ln>
                <a:solidFill>
                  <a:schemeClr val="bg1"/>
                </a:solidFill>
              </a:rPr>
              <a:t>What becomes of William Becknell, “Father of the Santa Fe Trail?”</a:t>
            </a:r>
            <a:endParaRPr lang="en-US" sz="2800" dirty="0" smtClean="0"/>
          </a:p>
          <a:p>
            <a:pPr algn="ctr">
              <a:spcAft>
                <a:spcPts val="1800"/>
              </a:spcAft>
            </a:pPr>
            <a:r>
              <a:rPr lang="en-US" sz="2700" b="1" dirty="0" smtClean="0">
                <a:ln>
                  <a:solidFill>
                    <a:sysClr val="windowText" lastClr="000000"/>
                  </a:solidFill>
                </a:ln>
                <a:solidFill>
                  <a:schemeClr val="bg1"/>
                </a:solidFill>
              </a:rPr>
              <a:t>What will happen to Bent’s Old fort??</a:t>
            </a:r>
          </a:p>
          <a:p>
            <a:pPr algn="ctr">
              <a:spcAft>
                <a:spcPts val="1800"/>
              </a:spcAft>
            </a:pPr>
            <a:r>
              <a:rPr lang="en-US" sz="2700" b="1" dirty="0" smtClean="0">
                <a:ln>
                  <a:solidFill>
                    <a:sysClr val="windowText" lastClr="000000"/>
                  </a:solidFill>
                </a:ln>
                <a:solidFill>
                  <a:schemeClr val="bg1"/>
                </a:solidFill>
              </a:rPr>
              <a:t>What will happen to William Bent’s wives and his children</a:t>
            </a:r>
          </a:p>
          <a:p>
            <a:pPr algn="ctr">
              <a:spcAft>
                <a:spcPts val="1800"/>
              </a:spcAft>
            </a:pPr>
            <a:r>
              <a:rPr lang="en-US" sz="2700" b="1" dirty="0" smtClean="0">
                <a:ln>
                  <a:solidFill>
                    <a:sysClr val="windowText" lastClr="000000"/>
                  </a:solidFill>
                </a:ln>
                <a:solidFill>
                  <a:schemeClr val="bg1"/>
                </a:solidFill>
              </a:rPr>
              <a:t>Who is Col. Kearny &amp; what are the rumors all about??</a:t>
            </a:r>
          </a:p>
          <a:p>
            <a:pPr algn="ctr">
              <a:spcAft>
                <a:spcPts val="1800"/>
              </a:spcAft>
            </a:pPr>
            <a:r>
              <a:rPr lang="en-US" sz="2700" b="1" dirty="0" smtClean="0">
                <a:ln>
                  <a:solidFill>
                    <a:sysClr val="windowText" lastClr="000000"/>
                  </a:solidFill>
                </a:ln>
                <a:solidFill>
                  <a:schemeClr val="bg1"/>
                </a:solidFill>
              </a:rPr>
              <a:t>What horror will Charles Bent’s daughter, Teresina, witness??</a:t>
            </a:r>
          </a:p>
          <a:p>
            <a:pPr algn="ctr">
              <a:spcAft>
                <a:spcPts val="1800"/>
              </a:spcAft>
            </a:pPr>
            <a:r>
              <a:rPr lang="en-US" sz="2700" b="1" dirty="0" smtClean="0">
                <a:ln>
                  <a:solidFill>
                    <a:sysClr val="windowText" lastClr="000000"/>
                  </a:solidFill>
                </a:ln>
                <a:solidFill>
                  <a:schemeClr val="bg1"/>
                </a:solidFill>
              </a:rPr>
              <a:t>Will Susan Shelby Magoffin complete her 5,000 mile trip?</a:t>
            </a:r>
          </a:p>
        </p:txBody>
      </p:sp>
      <p:sp>
        <p:nvSpPr>
          <p:cNvPr id="9" name="Rounded Rectangle 8"/>
          <p:cNvSpPr/>
          <p:nvPr/>
        </p:nvSpPr>
        <p:spPr>
          <a:xfrm>
            <a:off x="241069" y="798022"/>
            <a:ext cx="8603673" cy="972589"/>
          </a:xfrm>
          <a:prstGeom prst="roundRect">
            <a:avLst/>
          </a:prstGeom>
          <a:noFill/>
          <a:ln w="57150">
            <a:solidFill>
              <a:schemeClr val="tx1"/>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60465" y="1886988"/>
            <a:ext cx="8603673" cy="1083425"/>
          </a:xfrm>
          <a:prstGeom prst="roundRect">
            <a:avLst/>
          </a:prstGeom>
          <a:noFill/>
          <a:ln w="57150">
            <a:solidFill>
              <a:schemeClr val="tx1"/>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0"/>
          <p:cNvSpPr>
            <a:spLocks noGrp="1"/>
          </p:cNvSpPr>
          <p:nvPr>
            <p:ph type="sldNum" sz="quarter" idx="12"/>
          </p:nvPr>
        </p:nvSpPr>
        <p:spPr/>
        <p:txBody>
          <a:bodyPr/>
          <a:lstStyle/>
          <a:p>
            <a:pPr>
              <a:defRPr/>
            </a:pPr>
            <a:fld id="{6D98560A-1953-4F77-869E-5D1EE0598C44}" type="slidenum">
              <a:rPr lang="en-US" smtClean="0"/>
              <a:pPr>
                <a:defRPr/>
              </a:pPr>
              <a:t>146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1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mph" presetSubtype="2" fill="hold" nodeType="clickEffect">
                                  <p:stCondLst>
                                    <p:cond delay="0"/>
                                  </p:stCondLst>
                                  <p:childTnLst>
                                    <p:animClr clrSpc="rgb">
                                      <p:cBhvr override="childStyle">
                                        <p:cTn id="36" dur="1000" fill="hold"/>
                                        <p:tgtEl>
                                          <p:spTgt spid="6">
                                            <p:txEl>
                                              <p:pRg st="0" end="0"/>
                                            </p:txEl>
                                          </p:spTgt>
                                        </p:tgtEl>
                                        <p:attrNameLst>
                                          <p:attrName>style.color</p:attrName>
                                        </p:attrNameLst>
                                      </p:cBhvr>
                                      <p:to>
                                        <a:srgbClr val="969696"/>
                                      </p:to>
                                    </p:animClr>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2000"/>
                                        <p:tgtEl>
                                          <p:spTgt spid="9"/>
                                        </p:tgtEl>
                                      </p:cBhvr>
                                    </p:animEffect>
                                    <p:set>
                                      <p:cBhvr>
                                        <p:cTn id="41" dur="1" fill="hold">
                                          <p:stCondLst>
                                            <p:cond delay="1999"/>
                                          </p:stCondLst>
                                        </p:cTn>
                                        <p:tgtEl>
                                          <p:spTgt spid="9"/>
                                        </p:tgtEl>
                                        <p:attrNameLst>
                                          <p:attrName>style.visibility</p:attrName>
                                        </p:attrNameLst>
                                      </p:cBhvr>
                                      <p:to>
                                        <p:strVal val="hidden"/>
                                      </p:to>
                                    </p:set>
                                  </p:childTnLst>
                                </p:cTn>
                              </p:par>
                              <p:par>
                                <p:cTn id="42" presetID="22" presetClass="entr" presetSubtype="8"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Box 2"/>
          <p:cNvSpPr txBox="1"/>
          <p:nvPr/>
        </p:nvSpPr>
        <p:spPr>
          <a:xfrm>
            <a:off x="0" y="2875002"/>
            <a:ext cx="9144000" cy="1107996"/>
          </a:xfrm>
          <a:prstGeom prst="rect">
            <a:avLst/>
          </a:prstGeom>
          <a:noFill/>
        </p:spPr>
        <p:txBody>
          <a:bodyPr wrap="square" rtlCol="0">
            <a:spAutoFit/>
          </a:bodyPr>
          <a:lstStyle/>
          <a:p>
            <a:pPr algn="ctr"/>
            <a:r>
              <a:rPr lang="en-US" sz="6600" dirty="0" smtClean="0"/>
              <a:t>WILLIAM BENT</a:t>
            </a:r>
            <a:endParaRPr lang="en-US" sz="6600" dirty="0"/>
          </a:p>
        </p:txBody>
      </p:sp>
      <p:sp>
        <p:nvSpPr>
          <p:cNvPr id="4" name="Rectangle 3"/>
          <p:cNvSpPr/>
          <p:nvPr/>
        </p:nvSpPr>
        <p:spPr>
          <a:xfrm>
            <a:off x="9144000" y="6212124"/>
            <a:ext cx="393056" cy="584775"/>
          </a:xfrm>
          <a:prstGeom prst="rect">
            <a:avLst/>
          </a:prstGeom>
        </p:spPr>
        <p:txBody>
          <a:bodyPr wrap="none">
            <a:spAutoFit/>
          </a:bodyPr>
          <a:lstStyle/>
          <a:p>
            <a:r>
              <a:rPr lang="en-US" sz="3200" b="1" dirty="0" smtClean="0">
                <a:solidFill>
                  <a:srgbClr val="FF0000"/>
                </a:solidFill>
                <a:effectLst>
                  <a:outerShdw blurRad="38100" dist="38100" dir="2700000" algn="tl">
                    <a:srgbClr val="000000"/>
                  </a:outerShdw>
                </a:effectLst>
              </a:rPr>
              <a:t>5</a:t>
            </a:r>
            <a:endParaRPr lang="en-US" sz="3200" dirty="0"/>
          </a:p>
        </p:txBody>
      </p:sp>
      <p:sp>
        <p:nvSpPr>
          <p:cNvPr id="5" name="Slide Number Placeholder 4"/>
          <p:cNvSpPr>
            <a:spLocks noGrp="1"/>
          </p:cNvSpPr>
          <p:nvPr>
            <p:ph type="sldNum" sz="quarter" idx="12"/>
          </p:nvPr>
        </p:nvSpPr>
        <p:spPr/>
        <p:txBody>
          <a:bodyPr/>
          <a:lstStyle/>
          <a:p>
            <a:pPr>
              <a:defRPr/>
            </a:pPr>
            <a:fld id="{6D98560A-1953-4F77-869E-5D1EE0598C44}" type="slidenum">
              <a:rPr lang="en-US" smtClean="0"/>
              <a:pPr>
                <a:defRPr/>
              </a:pPr>
              <a:t>147</a:t>
            </a:fld>
            <a:endParaRPr lang="en-US" dirty="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Last Week - BENT BROTHERS</a:t>
            </a:r>
            <a:endParaRPr lang="en-US" dirty="0"/>
          </a:p>
        </p:txBody>
      </p:sp>
      <p:sp>
        <p:nvSpPr>
          <p:cNvPr id="3" name="TextBox 2"/>
          <p:cNvSpPr txBox="1"/>
          <p:nvPr/>
        </p:nvSpPr>
        <p:spPr>
          <a:xfrm>
            <a:off x="-2" y="665747"/>
            <a:ext cx="4650379" cy="2939266"/>
          </a:xfrm>
          <a:prstGeom prst="rect">
            <a:avLst/>
          </a:prstGeom>
          <a:noFill/>
        </p:spPr>
        <p:txBody>
          <a:bodyPr wrap="square" rtlCol="0">
            <a:spAutoFit/>
          </a:bodyPr>
          <a:lstStyle/>
          <a:p>
            <a:pPr marL="233363" indent="-233363">
              <a:spcAft>
                <a:spcPts val="600"/>
              </a:spcAft>
              <a:buFont typeface="Arial" pitchFamily="34" charset="0"/>
              <a:buChar char="•"/>
            </a:pPr>
            <a:r>
              <a:rPr lang="en-US" sz="3000" b="1" dirty="0" smtClean="0"/>
              <a:t>1828 – Charles &amp; younger brother, William, take 93 wagon, wagon train to Santa Fe from St. Louis</a:t>
            </a:r>
          </a:p>
          <a:p>
            <a:pPr marL="233363" indent="-233363">
              <a:spcAft>
                <a:spcPts val="600"/>
              </a:spcAft>
              <a:buFont typeface="Arial" pitchFamily="34" charset="0"/>
              <a:buChar char="•"/>
            </a:pPr>
            <a:r>
              <a:rPr lang="en-US" sz="3000" b="1" dirty="0" smtClean="0"/>
              <a:t>Sell their wares and make mercantile contacts</a:t>
            </a:r>
          </a:p>
        </p:txBody>
      </p:sp>
      <p:sp>
        <p:nvSpPr>
          <p:cNvPr id="6" name="TextBox 5"/>
          <p:cNvSpPr txBox="1"/>
          <p:nvPr/>
        </p:nvSpPr>
        <p:spPr>
          <a:xfrm>
            <a:off x="0" y="3565928"/>
            <a:ext cx="9144000" cy="3970318"/>
          </a:xfrm>
          <a:prstGeom prst="rect">
            <a:avLst/>
          </a:prstGeom>
          <a:noFill/>
        </p:spPr>
        <p:txBody>
          <a:bodyPr wrap="square" rtlCol="0">
            <a:spAutoFit/>
          </a:bodyPr>
          <a:lstStyle/>
          <a:p>
            <a:pPr marL="233363" indent="-233363">
              <a:spcAft>
                <a:spcPts val="1200"/>
              </a:spcAft>
              <a:buFont typeface="Arial" pitchFamily="34" charset="0"/>
              <a:buChar char="•"/>
            </a:pPr>
            <a:r>
              <a:rPr lang="en-US" sz="3000" b="1" dirty="0" smtClean="0"/>
              <a:t>Begin a series of trading trips over the SFT</a:t>
            </a:r>
          </a:p>
          <a:p>
            <a:pPr marL="233363" indent="-233363">
              <a:spcAft>
                <a:spcPts val="1200"/>
              </a:spcAft>
              <a:buFont typeface="Arial" pitchFamily="34" charset="0"/>
              <a:buChar char="•"/>
            </a:pPr>
            <a:r>
              <a:rPr lang="en-US" sz="3000" b="1" dirty="0" smtClean="0"/>
              <a:t>Establish partnership with Ceran St. Vrain of St. Louis</a:t>
            </a:r>
          </a:p>
          <a:p>
            <a:pPr marL="233363" indent="-233363">
              <a:spcAft>
                <a:spcPts val="1200"/>
              </a:spcAft>
              <a:buFont typeface="Arial" pitchFamily="34" charset="0"/>
              <a:buChar char="•"/>
            </a:pPr>
            <a:r>
              <a:rPr lang="en-US" sz="3000" b="1" dirty="0" smtClean="0"/>
              <a:t>Later they establish store in Taos, NM and a series of fortified trading posts, “Forts”, to facilitate trade with Plains Indians</a:t>
            </a:r>
          </a:p>
          <a:p>
            <a:pPr marL="233363" indent="-233363">
              <a:spcAft>
                <a:spcPts val="1200"/>
              </a:spcAft>
              <a:buFont typeface="Arial" pitchFamily="34" charset="0"/>
              <a:buChar char="•"/>
            </a:pPr>
            <a:r>
              <a:rPr lang="en-US" sz="3000" b="1" dirty="0" smtClean="0"/>
              <a:t>One of these “forts” is Bent’s Old Fort</a:t>
            </a:r>
          </a:p>
          <a:p>
            <a:pPr marL="233363" indent="-233363">
              <a:spcAft>
                <a:spcPts val="1200"/>
              </a:spcAft>
              <a:buFont typeface="Arial" pitchFamily="34" charset="0"/>
              <a:buChar char="•"/>
            </a:pPr>
            <a:endParaRPr lang="en-US" sz="3200" b="1" dirty="0" smtClean="0"/>
          </a:p>
        </p:txBody>
      </p:sp>
      <p:pic>
        <p:nvPicPr>
          <p:cNvPr id="5" name="Picture 4"/>
          <p:cNvPicPr>
            <a:picLocks noChangeAspect="1" noChangeArrowheads="1"/>
          </p:cNvPicPr>
          <p:nvPr/>
        </p:nvPicPr>
        <p:blipFill>
          <a:blip r:embed="rId3" cstate="print"/>
          <a:stretch>
            <a:fillRect/>
          </a:stretch>
        </p:blipFill>
        <p:spPr bwMode="auto">
          <a:xfrm>
            <a:off x="4582496" y="598207"/>
            <a:ext cx="4551007" cy="3095595"/>
          </a:xfrm>
          <a:prstGeom prst="rect">
            <a:avLst/>
          </a:prstGeom>
          <a:noFill/>
          <a:ln w="9525">
            <a:noFill/>
            <a:miter lim="800000"/>
            <a:headEnd/>
            <a:tailEnd/>
          </a:ln>
        </p:spPr>
      </p:pic>
      <p:sp>
        <p:nvSpPr>
          <p:cNvPr id="8" name="5-Point Star 7"/>
          <p:cNvSpPr/>
          <p:nvPr/>
        </p:nvSpPr>
        <p:spPr>
          <a:xfrm>
            <a:off x="5478308" y="1739788"/>
            <a:ext cx="137565" cy="129472"/>
          </a:xfrm>
          <a:prstGeom prst="star5">
            <a:avLst/>
          </a:prstGeom>
          <a:ln w="57150">
            <a:solidFill>
              <a:srgbClr val="FFFF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3251" name="Picture 3"/>
          <p:cNvPicPr>
            <a:picLocks noChangeAspect="1" noChangeArrowheads="1"/>
          </p:cNvPicPr>
          <p:nvPr/>
        </p:nvPicPr>
        <p:blipFill>
          <a:blip r:embed="rId4" cstate="print"/>
          <a:srcRect/>
          <a:stretch>
            <a:fillRect/>
          </a:stretch>
        </p:blipFill>
        <p:spPr bwMode="auto">
          <a:xfrm>
            <a:off x="4544585" y="603601"/>
            <a:ext cx="4599415" cy="3068271"/>
          </a:xfrm>
          <a:prstGeom prst="rect">
            <a:avLst/>
          </a:prstGeom>
          <a:noFill/>
          <a:ln w="9525">
            <a:noFill/>
            <a:miter lim="800000"/>
            <a:headEnd/>
            <a:tailEnd/>
          </a:ln>
        </p:spPr>
      </p:pic>
      <p:sp>
        <p:nvSpPr>
          <p:cNvPr id="9" name="Rectangle 8"/>
          <p:cNvSpPr/>
          <p:nvPr/>
        </p:nvSpPr>
        <p:spPr>
          <a:xfrm>
            <a:off x="9144000" y="6212124"/>
            <a:ext cx="393056" cy="584775"/>
          </a:xfrm>
          <a:prstGeom prst="rect">
            <a:avLst/>
          </a:prstGeom>
        </p:spPr>
        <p:txBody>
          <a:bodyPr wrap="none">
            <a:spAutoFit/>
          </a:bodyPr>
          <a:lstStyle/>
          <a:p>
            <a:r>
              <a:rPr lang="en-US" sz="3200" b="1" dirty="0" smtClean="0">
                <a:solidFill>
                  <a:srgbClr val="FF0000"/>
                </a:solidFill>
                <a:effectLst>
                  <a:outerShdw blurRad="38100" dist="38100" dir="2700000" algn="tl">
                    <a:srgbClr val="000000"/>
                  </a:outerShdw>
                </a:effectLst>
              </a:rPr>
              <a:t>5</a:t>
            </a:r>
            <a:endParaRPr lang="en-US" sz="3200" dirty="0"/>
          </a:p>
        </p:txBody>
      </p:sp>
      <p:sp>
        <p:nvSpPr>
          <p:cNvPr id="10" name="Slide Number Placeholder 9"/>
          <p:cNvSpPr>
            <a:spLocks noGrp="1"/>
          </p:cNvSpPr>
          <p:nvPr>
            <p:ph type="sldNum" sz="quarter" idx="12"/>
          </p:nvPr>
        </p:nvSpPr>
        <p:spPr/>
        <p:txBody>
          <a:bodyPr/>
          <a:lstStyle/>
          <a:p>
            <a:pPr>
              <a:defRPr/>
            </a:pPr>
            <a:fld id="{6D98560A-1953-4F77-869E-5D1EE0598C44}" type="slidenum">
              <a:rPr lang="en-US" smtClean="0"/>
              <a:pPr>
                <a:defRPr/>
              </a:pPr>
              <a:t>148</a:t>
            </a:fld>
            <a:endParaRPr lang="en-US" dirty="0"/>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Last Week - BENT BROTHERS</a:t>
            </a:r>
            <a:endParaRPr lang="en-US" dirty="0"/>
          </a:p>
        </p:txBody>
      </p:sp>
      <p:sp>
        <p:nvSpPr>
          <p:cNvPr id="3" name="TextBox 2"/>
          <p:cNvSpPr txBox="1"/>
          <p:nvPr/>
        </p:nvSpPr>
        <p:spPr>
          <a:xfrm>
            <a:off x="-2" y="665747"/>
            <a:ext cx="4650379" cy="2862322"/>
          </a:xfrm>
          <a:prstGeom prst="rect">
            <a:avLst/>
          </a:prstGeom>
          <a:noFill/>
        </p:spPr>
        <p:txBody>
          <a:bodyPr wrap="square" rtlCol="0">
            <a:spAutoFit/>
          </a:bodyPr>
          <a:lstStyle/>
          <a:p>
            <a:pPr marL="233363" indent="-233363">
              <a:spcAft>
                <a:spcPts val="600"/>
              </a:spcAft>
              <a:buFont typeface="Arial" pitchFamily="34" charset="0"/>
              <a:buChar char="•"/>
            </a:pPr>
            <a:r>
              <a:rPr lang="en-US" sz="3000" b="1" dirty="0" smtClean="0"/>
              <a:t>By 1844 William Bent is a successful businessman &amp; consistent with Cheyenne customs, marries the two sisters of Owl Woman; Yellow Woman &amp; Island</a:t>
            </a:r>
          </a:p>
        </p:txBody>
      </p:sp>
      <p:sp>
        <p:nvSpPr>
          <p:cNvPr id="6" name="TextBox 5"/>
          <p:cNvSpPr txBox="1"/>
          <p:nvPr/>
        </p:nvSpPr>
        <p:spPr>
          <a:xfrm>
            <a:off x="0" y="3565928"/>
            <a:ext cx="9144000" cy="3293209"/>
          </a:xfrm>
          <a:prstGeom prst="rect">
            <a:avLst/>
          </a:prstGeom>
          <a:noFill/>
        </p:spPr>
        <p:txBody>
          <a:bodyPr wrap="square" rtlCol="0">
            <a:spAutoFit/>
          </a:bodyPr>
          <a:lstStyle/>
          <a:p>
            <a:pPr marL="233363" indent="-233363">
              <a:spcAft>
                <a:spcPts val="1200"/>
              </a:spcAft>
              <a:buFont typeface="Arial" pitchFamily="34" charset="0"/>
              <a:buChar char="•"/>
            </a:pPr>
            <a:r>
              <a:rPr lang="en-US" sz="3000" b="1" dirty="0" smtClean="0"/>
              <a:t>William has 4 children with Owl Woman &amp; 1 child with Yellow Woman, this </a:t>
            </a:r>
            <a:r>
              <a:rPr lang="en-US" sz="3000" b="1" dirty="0" smtClean="0">
                <a:solidFill>
                  <a:srgbClr val="FF0000"/>
                </a:solidFill>
                <a:effectLst>
                  <a:outerShdw blurRad="38100" dist="38100" dir="2700000" algn="tl">
                    <a:srgbClr val="000000"/>
                  </a:outerShdw>
                </a:effectLst>
              </a:rPr>
              <a:t>child grows up to later join the Cheyenne Dog Soldiers after tragic events</a:t>
            </a:r>
          </a:p>
          <a:p>
            <a:pPr marL="233363" indent="-233363">
              <a:spcAft>
                <a:spcPts val="1200"/>
              </a:spcAft>
              <a:buFont typeface="Arial" pitchFamily="34" charset="0"/>
              <a:buChar char="•"/>
            </a:pPr>
            <a:r>
              <a:rPr lang="en-US" sz="3000" b="1" dirty="0" smtClean="0"/>
              <a:t>William will marry one more time and </a:t>
            </a:r>
            <a:r>
              <a:rPr lang="en-US" sz="3000" b="1" dirty="0" smtClean="0">
                <a:solidFill>
                  <a:srgbClr val="FF0000"/>
                </a:solidFill>
                <a:effectLst>
                  <a:outerShdw blurRad="38100" dist="38100" dir="2700000" algn="tl">
                    <a:srgbClr val="000000"/>
                  </a:outerShdw>
                </a:effectLst>
              </a:rPr>
              <a:t>will never see the child from this union</a:t>
            </a:r>
          </a:p>
          <a:p>
            <a:pPr marL="233363" indent="-233363">
              <a:spcAft>
                <a:spcPts val="1200"/>
              </a:spcAft>
              <a:buFont typeface="Arial" pitchFamily="34" charset="0"/>
              <a:buChar char="•"/>
            </a:pPr>
            <a:r>
              <a:rPr lang="en-US" sz="3000" b="1" dirty="0" smtClean="0"/>
              <a:t>Charles’ daughter, </a:t>
            </a:r>
            <a:r>
              <a:rPr lang="en-US" sz="3000" b="1" dirty="0" smtClean="0">
                <a:solidFill>
                  <a:srgbClr val="FF0000"/>
                </a:solidFill>
                <a:effectLst>
                  <a:outerShdw blurRad="38100" dist="38100" dir="2700000" algn="tl">
                    <a:srgbClr val="000000"/>
                  </a:outerShdw>
                </a:effectLst>
              </a:rPr>
              <a:t>Teresina, will witness horror</a:t>
            </a:r>
          </a:p>
        </p:txBody>
      </p:sp>
      <p:pic>
        <p:nvPicPr>
          <p:cNvPr id="5" name="Picture 4"/>
          <p:cNvPicPr>
            <a:picLocks noChangeAspect="1" noChangeArrowheads="1"/>
          </p:cNvPicPr>
          <p:nvPr/>
        </p:nvPicPr>
        <p:blipFill>
          <a:blip r:embed="rId3" cstate="print"/>
          <a:stretch>
            <a:fillRect/>
          </a:stretch>
        </p:blipFill>
        <p:spPr bwMode="auto">
          <a:xfrm>
            <a:off x="4582496" y="598207"/>
            <a:ext cx="4551007" cy="3095595"/>
          </a:xfrm>
          <a:prstGeom prst="rect">
            <a:avLst/>
          </a:prstGeom>
          <a:noFill/>
          <a:ln w="9525">
            <a:noFill/>
            <a:miter lim="800000"/>
            <a:headEnd/>
            <a:tailEnd/>
          </a:ln>
        </p:spPr>
      </p:pic>
      <p:sp>
        <p:nvSpPr>
          <p:cNvPr id="7" name="5-Point Star 6"/>
          <p:cNvSpPr/>
          <p:nvPr/>
        </p:nvSpPr>
        <p:spPr>
          <a:xfrm>
            <a:off x="5494492" y="1739788"/>
            <a:ext cx="113288" cy="121381"/>
          </a:xfrm>
          <a:prstGeom prst="star5">
            <a:avLst/>
          </a:prstGeom>
          <a:solidFill>
            <a:srgbClr val="FFFF00"/>
          </a:solidFill>
          <a:ln w="57150">
            <a:solidFill>
              <a:srgbClr val="FFFF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90466" name="Picture 2" descr="Related image"/>
          <p:cNvPicPr>
            <a:picLocks noChangeAspect="1" noChangeArrowheads="1"/>
          </p:cNvPicPr>
          <p:nvPr/>
        </p:nvPicPr>
        <p:blipFill>
          <a:blip r:embed="rId4" cstate="print"/>
          <a:srcRect l="3040" t="13775" r="10632" b="39732"/>
          <a:stretch>
            <a:fillRect/>
          </a:stretch>
        </p:blipFill>
        <p:spPr bwMode="auto">
          <a:xfrm>
            <a:off x="4588625" y="598812"/>
            <a:ext cx="4555375" cy="3099911"/>
          </a:xfrm>
          <a:prstGeom prst="rect">
            <a:avLst/>
          </a:prstGeom>
          <a:noFill/>
        </p:spPr>
      </p:pic>
      <p:pic>
        <p:nvPicPr>
          <p:cNvPr id="190468" name="Picture 4" descr="Image result for Cheyenne dog soldier"/>
          <p:cNvPicPr>
            <a:picLocks noChangeAspect="1" noChangeArrowheads="1"/>
          </p:cNvPicPr>
          <p:nvPr/>
        </p:nvPicPr>
        <p:blipFill>
          <a:blip r:embed="rId5" cstate="print"/>
          <a:srcRect t="2110" b="8930"/>
          <a:stretch>
            <a:fillRect/>
          </a:stretch>
        </p:blipFill>
        <p:spPr bwMode="auto">
          <a:xfrm>
            <a:off x="4588184" y="606903"/>
            <a:ext cx="4555816" cy="3083065"/>
          </a:xfrm>
          <a:prstGeom prst="rect">
            <a:avLst/>
          </a:prstGeom>
          <a:noFill/>
        </p:spPr>
      </p:pic>
      <p:sp>
        <p:nvSpPr>
          <p:cNvPr id="10" name="Rectangle 9"/>
          <p:cNvSpPr/>
          <p:nvPr/>
        </p:nvSpPr>
        <p:spPr>
          <a:xfrm>
            <a:off x="9144000" y="6212124"/>
            <a:ext cx="393056" cy="584775"/>
          </a:xfrm>
          <a:prstGeom prst="rect">
            <a:avLst/>
          </a:prstGeom>
        </p:spPr>
        <p:txBody>
          <a:bodyPr wrap="none">
            <a:spAutoFit/>
          </a:bodyPr>
          <a:lstStyle/>
          <a:p>
            <a:r>
              <a:rPr lang="en-US" sz="3200" b="1" dirty="0" smtClean="0">
                <a:solidFill>
                  <a:srgbClr val="FF0000"/>
                </a:solidFill>
                <a:effectLst>
                  <a:outerShdw blurRad="38100" dist="38100" dir="2700000" algn="tl">
                    <a:srgbClr val="000000"/>
                  </a:outerShdw>
                </a:effectLst>
              </a:rPr>
              <a:t>5</a:t>
            </a:r>
            <a:endParaRPr lang="en-US" sz="3200" dirty="0"/>
          </a:p>
        </p:txBody>
      </p:sp>
      <p:sp>
        <p:nvSpPr>
          <p:cNvPr id="11" name="Slide Number Placeholder 10"/>
          <p:cNvSpPr>
            <a:spLocks noGrp="1"/>
          </p:cNvSpPr>
          <p:nvPr>
            <p:ph type="sldNum" sz="quarter" idx="12"/>
          </p:nvPr>
        </p:nvSpPr>
        <p:spPr/>
        <p:txBody>
          <a:bodyPr/>
          <a:lstStyle/>
          <a:p>
            <a:pPr>
              <a:defRPr/>
            </a:pPr>
            <a:fld id="{6D98560A-1953-4F77-869E-5D1EE0598C44}" type="slidenum">
              <a:rPr lang="en-US" smtClean="0"/>
              <a:pPr>
                <a:defRPr/>
              </a:pPr>
              <a:t>149</a:t>
            </a:fld>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1"/>
          <p:cNvGrpSpPr/>
          <p:nvPr/>
        </p:nvGrpSpPr>
        <p:grpSpPr>
          <a:xfrm>
            <a:off x="523875" y="762000"/>
            <a:ext cx="8162925" cy="6072188"/>
            <a:chOff x="523875" y="762000"/>
            <a:chExt cx="8162925" cy="6072188"/>
          </a:xfrm>
        </p:grpSpPr>
        <p:pic>
          <p:nvPicPr>
            <p:cNvPr id="63" name="Picture 3"/>
            <p:cNvPicPr>
              <a:picLocks noChangeAspect="1" noChangeArrowheads="1"/>
            </p:cNvPicPr>
            <p:nvPr/>
          </p:nvPicPr>
          <p:blipFill>
            <a:blip r:embed="rId2" cstate="print"/>
            <a:srcRect/>
            <a:stretch>
              <a:fillRect/>
            </a:stretch>
          </p:blipFill>
          <p:spPr bwMode="auto">
            <a:xfrm>
              <a:off x="523875" y="762000"/>
              <a:ext cx="8162925" cy="6072188"/>
            </a:xfrm>
            <a:prstGeom prst="rect">
              <a:avLst/>
            </a:prstGeom>
            <a:noFill/>
            <a:ln w="9525">
              <a:noFill/>
              <a:miter lim="800000"/>
              <a:headEnd/>
              <a:tailEnd/>
            </a:ln>
            <a:effectLst/>
          </p:spPr>
        </p:pic>
        <p:grpSp>
          <p:nvGrpSpPr>
            <p:cNvPr id="3" name="Group 14"/>
            <p:cNvGrpSpPr/>
            <p:nvPr/>
          </p:nvGrpSpPr>
          <p:grpSpPr>
            <a:xfrm>
              <a:off x="4852307" y="1338943"/>
              <a:ext cx="3148693" cy="1191986"/>
              <a:chOff x="4852307" y="1338943"/>
              <a:chExt cx="3148693" cy="1191986"/>
            </a:xfrm>
          </p:grpSpPr>
          <p:grpSp>
            <p:nvGrpSpPr>
              <p:cNvPr id="4" name="Group 13"/>
              <p:cNvGrpSpPr/>
              <p:nvPr/>
            </p:nvGrpSpPr>
            <p:grpSpPr>
              <a:xfrm>
                <a:off x="4852307" y="1338943"/>
                <a:ext cx="3148693" cy="1191986"/>
                <a:chOff x="4852307" y="1338943"/>
                <a:chExt cx="3148693" cy="1191986"/>
              </a:xfrm>
            </p:grpSpPr>
            <p:sp>
              <p:nvSpPr>
                <p:cNvPr id="68"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0"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6" name="Freeform 65"/>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78" name="Picture 3"/>
          <p:cNvPicPr>
            <a:picLocks noChangeAspect="1" noChangeArrowheads="1"/>
          </p:cNvPicPr>
          <p:nvPr/>
        </p:nvPicPr>
        <p:blipFill>
          <a:blip r:embed="rId2" cstate="print"/>
          <a:srcRect l="16919" t="16314" r="52276" b="77412"/>
          <a:stretch>
            <a:fillRect/>
          </a:stretch>
        </p:blipFill>
        <p:spPr bwMode="auto">
          <a:xfrm>
            <a:off x="1981200" y="1371600"/>
            <a:ext cx="3733800" cy="381001"/>
          </a:xfrm>
          <a:prstGeom prst="rect">
            <a:avLst/>
          </a:prstGeom>
          <a:noFill/>
          <a:ln w="9525">
            <a:noFill/>
            <a:miter lim="800000"/>
            <a:headEnd/>
            <a:tailEnd/>
          </a:ln>
          <a:effectLst/>
        </p:spPr>
      </p:pic>
      <p:grpSp>
        <p:nvGrpSpPr>
          <p:cNvPr id="5" name="Group 45"/>
          <p:cNvGrpSpPr/>
          <p:nvPr/>
        </p:nvGrpSpPr>
        <p:grpSpPr>
          <a:xfrm>
            <a:off x="914400" y="1219200"/>
            <a:ext cx="7396842" cy="2879271"/>
            <a:chOff x="914400" y="1219200"/>
            <a:chExt cx="7396842" cy="2879271"/>
          </a:xfrm>
        </p:grpSpPr>
        <p:sp>
          <p:nvSpPr>
            <p:cNvPr id="22" name="Freeform 21"/>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30"/>
            <p:cNvGrpSpPr/>
            <p:nvPr/>
          </p:nvGrpSpPr>
          <p:grpSpPr>
            <a:xfrm>
              <a:off x="914400" y="1219200"/>
              <a:ext cx="7396842" cy="2879271"/>
              <a:chOff x="914400" y="1219200"/>
              <a:chExt cx="7396842" cy="2879271"/>
            </a:xfrm>
          </p:grpSpPr>
          <p:sp>
            <p:nvSpPr>
              <p:cNvPr id="17" name="Freeform 16"/>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25"/>
              <p:cNvGrpSpPr/>
              <p:nvPr/>
            </p:nvGrpSpPr>
            <p:grpSpPr>
              <a:xfrm>
                <a:off x="6248400" y="1219200"/>
                <a:ext cx="2062842" cy="2803072"/>
                <a:chOff x="6248400" y="1219200"/>
                <a:chExt cx="2062842" cy="2803072"/>
              </a:xfrm>
            </p:grpSpPr>
            <p:sp>
              <p:nvSpPr>
                <p:cNvPr id="23" name="Rectangle 2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3"/>
              <p:cNvPicPr>
                <a:picLocks noChangeAspect="1" noChangeArrowheads="1"/>
              </p:cNvPicPr>
              <p:nvPr/>
            </p:nvPicPr>
            <p:blipFill>
              <a:blip r:embed="rId2" cstate="print"/>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28" name="Picture 3"/>
              <p:cNvPicPr>
                <a:picLocks noChangeAspect="1" noChangeArrowheads="1"/>
              </p:cNvPicPr>
              <p:nvPr/>
            </p:nvPicPr>
            <p:blipFill>
              <a:blip r:embed="rId2" cstate="print"/>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29" name="Picture 3"/>
              <p:cNvPicPr preferRelativeResize="0">
                <a:picLocks noChangeArrowheads="1"/>
              </p:cNvPicPr>
              <p:nvPr/>
            </p:nvPicPr>
            <p:blipFill>
              <a:blip r:embed="rId2" cstate="print"/>
              <a:srcRect l="23454" t="16314" r="53209" b="74902"/>
              <a:stretch>
                <a:fillRect/>
              </a:stretch>
            </p:blipFill>
            <p:spPr bwMode="auto">
              <a:xfrm>
                <a:off x="4495800" y="1295400"/>
                <a:ext cx="1524000" cy="1173480"/>
              </a:xfrm>
              <a:prstGeom prst="rect">
                <a:avLst/>
              </a:prstGeom>
              <a:noFill/>
              <a:ln w="9525">
                <a:noFill/>
                <a:miter lim="800000"/>
                <a:headEnd/>
                <a:tailEnd/>
              </a:ln>
              <a:effectLst/>
            </p:spPr>
          </p:pic>
          <p:pic>
            <p:nvPicPr>
              <p:cNvPr id="30" name="Picture 3"/>
              <p:cNvPicPr>
                <a:picLocks noChangeAspect="1" noChangeArrowheads="1"/>
              </p:cNvPicPr>
              <p:nvPr/>
            </p:nvPicPr>
            <p:blipFill>
              <a:blip r:embed="rId3"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pic>
        <p:nvPicPr>
          <p:cNvPr id="75" name="Picture 3"/>
          <p:cNvPicPr>
            <a:picLocks noChangeAspect="1" noChangeArrowheads="1"/>
          </p:cNvPicPr>
          <p:nvPr/>
        </p:nvPicPr>
        <p:blipFill>
          <a:blip r:embed="rId2" cstate="print"/>
          <a:srcRect l="13186" t="66510" r="14002" b="28470"/>
          <a:stretch>
            <a:fillRect/>
          </a:stretch>
        </p:blipFill>
        <p:spPr bwMode="auto">
          <a:xfrm>
            <a:off x="1905000" y="5105400"/>
            <a:ext cx="5943600" cy="381000"/>
          </a:xfrm>
          <a:prstGeom prst="rect">
            <a:avLst/>
          </a:prstGeom>
          <a:noFill/>
          <a:ln w="9525">
            <a:noFill/>
            <a:miter lim="800000"/>
            <a:headEnd/>
            <a:tailEnd/>
          </a:ln>
          <a:effectLst/>
        </p:spPr>
      </p:pic>
      <p:sp>
        <p:nvSpPr>
          <p:cNvPr id="77" name="TextBox 76"/>
          <p:cNvSpPr txBox="1"/>
          <p:nvPr/>
        </p:nvSpPr>
        <p:spPr>
          <a:xfrm>
            <a:off x="6172200" y="1524000"/>
            <a:ext cx="1962397" cy="892552"/>
          </a:xfrm>
          <a:prstGeom prst="rect">
            <a:avLst/>
          </a:prstGeom>
          <a:noFill/>
        </p:spPr>
        <p:txBody>
          <a:bodyPr wrap="none" rtlCol="0">
            <a:spAutoFit/>
          </a:bodyPr>
          <a:lstStyle/>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a:t>
            </a:r>
          </a:p>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NATION</a:t>
            </a:r>
          </a:p>
        </p:txBody>
      </p:sp>
      <p:sp>
        <p:nvSpPr>
          <p:cNvPr id="31"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Five Tribes</a:t>
            </a:r>
            <a:endParaRPr lang="en-US" sz="4800" b="1" dirty="0">
              <a:solidFill>
                <a:srgbClr val="00B050"/>
              </a:solidFill>
              <a:effectLst>
                <a:outerShdw dist="50800" dir="5400000" algn="ctr" rotWithShape="0">
                  <a:schemeClr val="tx1"/>
                </a:outerShdw>
              </a:effectLst>
              <a:latin typeface="Tempus Sans ITC" pitchFamily="82" charset="0"/>
            </a:endParaRPr>
          </a:p>
        </p:txBody>
      </p:sp>
      <p:grpSp>
        <p:nvGrpSpPr>
          <p:cNvPr id="36" name="Group 50"/>
          <p:cNvGrpSpPr/>
          <p:nvPr/>
        </p:nvGrpSpPr>
        <p:grpSpPr>
          <a:xfrm>
            <a:off x="620486" y="2759528"/>
            <a:ext cx="8055428" cy="2008415"/>
            <a:chOff x="620486" y="2759528"/>
            <a:chExt cx="8055428" cy="2008415"/>
          </a:xfrm>
        </p:grpSpPr>
        <p:sp>
          <p:nvSpPr>
            <p:cNvPr id="37" name="Freeform 36"/>
            <p:cNvSpPr/>
            <p:nvPr/>
          </p:nvSpPr>
          <p:spPr>
            <a:xfrm>
              <a:off x="620486" y="2759528"/>
              <a:ext cx="8055428" cy="2008415"/>
            </a:xfrm>
            <a:custGeom>
              <a:avLst/>
              <a:gdLst>
                <a:gd name="connsiteX0" fmla="*/ 0 w 6302828"/>
                <a:gd name="connsiteY0" fmla="*/ 212272 h 2008415"/>
                <a:gd name="connsiteX1" fmla="*/ 195943 w 6302828"/>
                <a:gd name="connsiteY1" fmla="*/ 277586 h 2008415"/>
                <a:gd name="connsiteX2" fmla="*/ 473528 w 6302828"/>
                <a:gd name="connsiteY2" fmla="*/ 114301 h 2008415"/>
                <a:gd name="connsiteX3" fmla="*/ 620485 w 6302828"/>
                <a:gd name="connsiteY3" fmla="*/ 277586 h 2008415"/>
                <a:gd name="connsiteX4" fmla="*/ 767443 w 6302828"/>
                <a:gd name="connsiteY4" fmla="*/ 212272 h 2008415"/>
                <a:gd name="connsiteX5" fmla="*/ 1077685 w 6302828"/>
                <a:gd name="connsiteY5" fmla="*/ 81643 h 2008415"/>
                <a:gd name="connsiteX6" fmla="*/ 1240971 w 6302828"/>
                <a:gd name="connsiteY6" fmla="*/ 195943 h 2008415"/>
                <a:gd name="connsiteX7" fmla="*/ 1338943 w 6302828"/>
                <a:gd name="connsiteY7" fmla="*/ 277586 h 2008415"/>
                <a:gd name="connsiteX8" fmla="*/ 1485900 w 6302828"/>
                <a:gd name="connsiteY8" fmla="*/ 130629 h 2008415"/>
                <a:gd name="connsiteX9" fmla="*/ 1551214 w 6302828"/>
                <a:gd name="connsiteY9" fmla="*/ 48986 h 2008415"/>
                <a:gd name="connsiteX10" fmla="*/ 1681843 w 6302828"/>
                <a:gd name="connsiteY10" fmla="*/ 16329 h 2008415"/>
                <a:gd name="connsiteX11" fmla="*/ 1828800 w 6302828"/>
                <a:gd name="connsiteY11" fmla="*/ 146958 h 2008415"/>
                <a:gd name="connsiteX12" fmla="*/ 2024743 w 6302828"/>
                <a:gd name="connsiteY12" fmla="*/ 522515 h 2008415"/>
                <a:gd name="connsiteX13" fmla="*/ 2188028 w 6302828"/>
                <a:gd name="connsiteY13" fmla="*/ 734786 h 2008415"/>
                <a:gd name="connsiteX14" fmla="*/ 2367643 w 6302828"/>
                <a:gd name="connsiteY14" fmla="*/ 800101 h 2008415"/>
                <a:gd name="connsiteX15" fmla="*/ 2677885 w 6302828"/>
                <a:gd name="connsiteY15" fmla="*/ 947058 h 2008415"/>
                <a:gd name="connsiteX16" fmla="*/ 2824843 w 6302828"/>
                <a:gd name="connsiteY16" fmla="*/ 1126672 h 2008415"/>
                <a:gd name="connsiteX17" fmla="*/ 3200400 w 6302828"/>
                <a:gd name="connsiteY17" fmla="*/ 1224643 h 2008415"/>
                <a:gd name="connsiteX18" fmla="*/ 3510643 w 6302828"/>
                <a:gd name="connsiteY18" fmla="*/ 1289958 h 2008415"/>
                <a:gd name="connsiteX19" fmla="*/ 3706585 w 6302828"/>
                <a:gd name="connsiteY19" fmla="*/ 1534886 h 2008415"/>
                <a:gd name="connsiteX20" fmla="*/ 3788228 w 6302828"/>
                <a:gd name="connsiteY20" fmla="*/ 1812472 h 2008415"/>
                <a:gd name="connsiteX21" fmla="*/ 3984171 w 6302828"/>
                <a:gd name="connsiteY21" fmla="*/ 1943101 h 2008415"/>
                <a:gd name="connsiteX22" fmla="*/ 4245428 w 6302828"/>
                <a:gd name="connsiteY22" fmla="*/ 1926772 h 2008415"/>
                <a:gd name="connsiteX23" fmla="*/ 4425043 w 6302828"/>
                <a:gd name="connsiteY23" fmla="*/ 1812472 h 2008415"/>
                <a:gd name="connsiteX24" fmla="*/ 4637314 w 6302828"/>
                <a:gd name="connsiteY24" fmla="*/ 1943101 h 2008415"/>
                <a:gd name="connsiteX25" fmla="*/ 4849585 w 6302828"/>
                <a:gd name="connsiteY25" fmla="*/ 1975758 h 2008415"/>
                <a:gd name="connsiteX26" fmla="*/ 5061857 w 6302828"/>
                <a:gd name="connsiteY26" fmla="*/ 1747158 h 2008415"/>
                <a:gd name="connsiteX27" fmla="*/ 5339443 w 6302828"/>
                <a:gd name="connsiteY27" fmla="*/ 1861458 h 2008415"/>
                <a:gd name="connsiteX28" fmla="*/ 5584371 w 6302828"/>
                <a:gd name="connsiteY28" fmla="*/ 1534886 h 2008415"/>
                <a:gd name="connsiteX29" fmla="*/ 5698671 w 6302828"/>
                <a:gd name="connsiteY29" fmla="*/ 1518558 h 2008415"/>
                <a:gd name="connsiteX30" fmla="*/ 5992585 w 6302828"/>
                <a:gd name="connsiteY30" fmla="*/ 1436915 h 2008415"/>
                <a:gd name="connsiteX31" fmla="*/ 6221185 w 6302828"/>
                <a:gd name="connsiteY31" fmla="*/ 1289958 h 2008415"/>
                <a:gd name="connsiteX32" fmla="*/ 6286500 w 6302828"/>
                <a:gd name="connsiteY32" fmla="*/ 1224643 h 2008415"/>
                <a:gd name="connsiteX33" fmla="*/ 6302828 w 6302828"/>
                <a:gd name="connsiteY33"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8055428 w 8055428"/>
                <a:gd name="connsiteY33"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591300 w 8055428"/>
                <a:gd name="connsiteY33" fmla="*/ 1208315 h 2008415"/>
                <a:gd name="connsiteX34" fmla="*/ 8055428 w 8055428"/>
                <a:gd name="connsiteY34"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7734300 w 8055428"/>
                <a:gd name="connsiteY33" fmla="*/ 979715 h 2008415"/>
                <a:gd name="connsiteX34" fmla="*/ 8055428 w 8055428"/>
                <a:gd name="connsiteY34"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890657 w 8055428"/>
                <a:gd name="connsiteY33" fmla="*/ 1143001 h 2008415"/>
                <a:gd name="connsiteX34" fmla="*/ 7734300 w 8055428"/>
                <a:gd name="connsiteY34" fmla="*/ 979715 h 2008415"/>
                <a:gd name="connsiteX35" fmla="*/ 8055428 w 8055428"/>
                <a:gd name="connsiteY35"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890657 w 8055428"/>
                <a:gd name="connsiteY33" fmla="*/ 1143001 h 2008415"/>
                <a:gd name="connsiteX34" fmla="*/ 7473043 w 8055428"/>
                <a:gd name="connsiteY34" fmla="*/ 1143001 h 2008415"/>
                <a:gd name="connsiteX35" fmla="*/ 7734300 w 8055428"/>
                <a:gd name="connsiteY35" fmla="*/ 979715 h 2008415"/>
                <a:gd name="connsiteX36" fmla="*/ 8055428 w 8055428"/>
                <a:gd name="connsiteY36"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890657 w 8055428"/>
                <a:gd name="connsiteY33" fmla="*/ 1143001 h 2008415"/>
                <a:gd name="connsiteX34" fmla="*/ 7473043 w 8055428"/>
                <a:gd name="connsiteY34" fmla="*/ 1143001 h 2008415"/>
                <a:gd name="connsiteX35" fmla="*/ 7734300 w 8055428"/>
                <a:gd name="connsiteY35" fmla="*/ 979715 h 2008415"/>
                <a:gd name="connsiteX36" fmla="*/ 8055428 w 8055428"/>
                <a:gd name="connsiteY36"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890657 w 8055428"/>
                <a:gd name="connsiteY33" fmla="*/ 914401 h 2008415"/>
                <a:gd name="connsiteX34" fmla="*/ 7473043 w 8055428"/>
                <a:gd name="connsiteY34" fmla="*/ 1143001 h 2008415"/>
                <a:gd name="connsiteX35" fmla="*/ 7734300 w 8055428"/>
                <a:gd name="connsiteY35" fmla="*/ 979715 h 2008415"/>
                <a:gd name="connsiteX36" fmla="*/ 8055428 w 8055428"/>
                <a:gd name="connsiteY36"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7119257 w 8055428"/>
                <a:gd name="connsiteY33" fmla="*/ 1143001 h 2008415"/>
                <a:gd name="connsiteX34" fmla="*/ 7473043 w 8055428"/>
                <a:gd name="connsiteY34" fmla="*/ 1143001 h 2008415"/>
                <a:gd name="connsiteX35" fmla="*/ 7734300 w 8055428"/>
                <a:gd name="connsiteY35" fmla="*/ 979715 h 2008415"/>
                <a:gd name="connsiteX36" fmla="*/ 8055428 w 8055428"/>
                <a:gd name="connsiteY36"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638153 w 8055428"/>
                <a:gd name="connsiteY33" fmla="*/ 1190303 h 2008415"/>
                <a:gd name="connsiteX34" fmla="*/ 7119257 w 8055428"/>
                <a:gd name="connsiteY34" fmla="*/ 1143001 h 2008415"/>
                <a:gd name="connsiteX35" fmla="*/ 7473043 w 8055428"/>
                <a:gd name="connsiteY35" fmla="*/ 1143001 h 2008415"/>
                <a:gd name="connsiteX36" fmla="*/ 7734300 w 8055428"/>
                <a:gd name="connsiteY36" fmla="*/ 979715 h 2008415"/>
                <a:gd name="connsiteX37" fmla="*/ 8055428 w 8055428"/>
                <a:gd name="connsiteY37"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790553 w 8055428"/>
                <a:gd name="connsiteY33" fmla="*/ 1037903 h 2008415"/>
                <a:gd name="connsiteX34" fmla="*/ 7119257 w 8055428"/>
                <a:gd name="connsiteY34" fmla="*/ 1143001 h 2008415"/>
                <a:gd name="connsiteX35" fmla="*/ 7473043 w 8055428"/>
                <a:gd name="connsiteY35" fmla="*/ 1143001 h 2008415"/>
                <a:gd name="connsiteX36" fmla="*/ 7734300 w 8055428"/>
                <a:gd name="connsiteY36" fmla="*/ 979715 h 2008415"/>
                <a:gd name="connsiteX37" fmla="*/ 8055428 w 8055428"/>
                <a:gd name="connsiteY37"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667500 w 8055428"/>
                <a:gd name="connsiteY32" fmla="*/ 1224643 h 2008415"/>
                <a:gd name="connsiteX33" fmla="*/ 6790553 w 8055428"/>
                <a:gd name="connsiteY33" fmla="*/ 1037903 h 2008415"/>
                <a:gd name="connsiteX34" fmla="*/ 7119257 w 8055428"/>
                <a:gd name="connsiteY34" fmla="*/ 1143001 h 2008415"/>
                <a:gd name="connsiteX35" fmla="*/ 7473043 w 8055428"/>
                <a:gd name="connsiteY35" fmla="*/ 1143001 h 2008415"/>
                <a:gd name="connsiteX36" fmla="*/ 7734300 w 8055428"/>
                <a:gd name="connsiteY36" fmla="*/ 979715 h 2008415"/>
                <a:gd name="connsiteX37" fmla="*/ 8055428 w 8055428"/>
                <a:gd name="connsiteY37"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068785 w 8055428"/>
                <a:gd name="connsiteY31" fmla="*/ 1137558 h 2008415"/>
                <a:gd name="connsiteX32" fmla="*/ 6667500 w 8055428"/>
                <a:gd name="connsiteY32" fmla="*/ 1224643 h 2008415"/>
                <a:gd name="connsiteX33" fmla="*/ 6790553 w 8055428"/>
                <a:gd name="connsiteY33" fmla="*/ 1037903 h 2008415"/>
                <a:gd name="connsiteX34" fmla="*/ 7119257 w 8055428"/>
                <a:gd name="connsiteY34" fmla="*/ 1143001 h 2008415"/>
                <a:gd name="connsiteX35" fmla="*/ 7473043 w 8055428"/>
                <a:gd name="connsiteY35" fmla="*/ 1143001 h 2008415"/>
                <a:gd name="connsiteX36" fmla="*/ 7734300 w 8055428"/>
                <a:gd name="connsiteY36" fmla="*/ 979715 h 2008415"/>
                <a:gd name="connsiteX37" fmla="*/ 8055428 w 8055428"/>
                <a:gd name="connsiteY37"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068785 w 8055428"/>
                <a:gd name="connsiteY31" fmla="*/ 1366158 h 2008415"/>
                <a:gd name="connsiteX32" fmla="*/ 6667500 w 8055428"/>
                <a:gd name="connsiteY32" fmla="*/ 1224643 h 2008415"/>
                <a:gd name="connsiteX33" fmla="*/ 6790553 w 8055428"/>
                <a:gd name="connsiteY33" fmla="*/ 1037903 h 2008415"/>
                <a:gd name="connsiteX34" fmla="*/ 7119257 w 8055428"/>
                <a:gd name="connsiteY34" fmla="*/ 1143001 h 2008415"/>
                <a:gd name="connsiteX35" fmla="*/ 7473043 w 8055428"/>
                <a:gd name="connsiteY35" fmla="*/ 1143001 h 2008415"/>
                <a:gd name="connsiteX36" fmla="*/ 7734300 w 8055428"/>
                <a:gd name="connsiteY36" fmla="*/ 979715 h 2008415"/>
                <a:gd name="connsiteX37" fmla="*/ 8055428 w 8055428"/>
                <a:gd name="connsiteY37"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068785 w 8055428"/>
                <a:gd name="connsiteY31" fmla="*/ 1366158 h 2008415"/>
                <a:gd name="connsiteX32" fmla="*/ 6327069 w 8055428"/>
                <a:gd name="connsiteY32" fmla="*/ 1312851 h 2008415"/>
                <a:gd name="connsiteX33" fmla="*/ 6667500 w 8055428"/>
                <a:gd name="connsiteY33" fmla="*/ 1224643 h 2008415"/>
                <a:gd name="connsiteX34" fmla="*/ 6790553 w 8055428"/>
                <a:gd name="connsiteY34" fmla="*/ 1037903 h 2008415"/>
                <a:gd name="connsiteX35" fmla="*/ 7119257 w 8055428"/>
                <a:gd name="connsiteY35" fmla="*/ 1143001 h 2008415"/>
                <a:gd name="connsiteX36" fmla="*/ 7473043 w 8055428"/>
                <a:gd name="connsiteY36" fmla="*/ 1143001 h 2008415"/>
                <a:gd name="connsiteX37" fmla="*/ 7734300 w 8055428"/>
                <a:gd name="connsiteY37" fmla="*/ 979715 h 2008415"/>
                <a:gd name="connsiteX38" fmla="*/ 8055428 w 8055428"/>
                <a:gd name="connsiteY38"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068785 w 8055428"/>
                <a:gd name="connsiteY31" fmla="*/ 1366158 h 2008415"/>
                <a:gd name="connsiteX32" fmla="*/ 6327069 w 8055428"/>
                <a:gd name="connsiteY32" fmla="*/ 1160451 h 2008415"/>
                <a:gd name="connsiteX33" fmla="*/ 6667500 w 8055428"/>
                <a:gd name="connsiteY33" fmla="*/ 1224643 h 2008415"/>
                <a:gd name="connsiteX34" fmla="*/ 6790553 w 8055428"/>
                <a:gd name="connsiteY34" fmla="*/ 1037903 h 2008415"/>
                <a:gd name="connsiteX35" fmla="*/ 7119257 w 8055428"/>
                <a:gd name="connsiteY35" fmla="*/ 1143001 h 2008415"/>
                <a:gd name="connsiteX36" fmla="*/ 7473043 w 8055428"/>
                <a:gd name="connsiteY36" fmla="*/ 1143001 h 2008415"/>
                <a:gd name="connsiteX37" fmla="*/ 7734300 w 8055428"/>
                <a:gd name="connsiteY37" fmla="*/ 979715 h 2008415"/>
                <a:gd name="connsiteX38" fmla="*/ 8055428 w 8055428"/>
                <a:gd name="connsiteY38" fmla="*/ 1224643 h 200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055428" h="2008415">
                  <a:moveTo>
                    <a:pt x="0" y="212272"/>
                  </a:moveTo>
                  <a:cubicBezTo>
                    <a:pt x="58511" y="253093"/>
                    <a:pt x="117022" y="293914"/>
                    <a:pt x="195943" y="277586"/>
                  </a:cubicBezTo>
                  <a:cubicBezTo>
                    <a:pt x="274864" y="261258"/>
                    <a:pt x="402771" y="114301"/>
                    <a:pt x="473528" y="114301"/>
                  </a:cubicBezTo>
                  <a:cubicBezTo>
                    <a:pt x="544285" y="114301"/>
                    <a:pt x="571499" y="261258"/>
                    <a:pt x="620485" y="277586"/>
                  </a:cubicBezTo>
                  <a:cubicBezTo>
                    <a:pt x="669471" y="293914"/>
                    <a:pt x="767443" y="212272"/>
                    <a:pt x="767443" y="212272"/>
                  </a:cubicBezTo>
                  <a:cubicBezTo>
                    <a:pt x="843643" y="179615"/>
                    <a:pt x="998764" y="84364"/>
                    <a:pt x="1077685" y="81643"/>
                  </a:cubicBezTo>
                  <a:cubicBezTo>
                    <a:pt x="1156606" y="78922"/>
                    <a:pt x="1197428" y="163286"/>
                    <a:pt x="1240971" y="195943"/>
                  </a:cubicBezTo>
                  <a:cubicBezTo>
                    <a:pt x="1284514" y="228600"/>
                    <a:pt x="1298122" y="288472"/>
                    <a:pt x="1338943" y="277586"/>
                  </a:cubicBezTo>
                  <a:cubicBezTo>
                    <a:pt x="1379764" y="266700"/>
                    <a:pt x="1450522" y="168729"/>
                    <a:pt x="1485900" y="130629"/>
                  </a:cubicBezTo>
                  <a:cubicBezTo>
                    <a:pt x="1521278" y="92529"/>
                    <a:pt x="1518557" y="68036"/>
                    <a:pt x="1551214" y="48986"/>
                  </a:cubicBezTo>
                  <a:cubicBezTo>
                    <a:pt x="1583871" y="29936"/>
                    <a:pt x="1635579" y="0"/>
                    <a:pt x="1681843" y="16329"/>
                  </a:cubicBezTo>
                  <a:cubicBezTo>
                    <a:pt x="1728107" y="32658"/>
                    <a:pt x="1771650" y="62594"/>
                    <a:pt x="1828800" y="146958"/>
                  </a:cubicBezTo>
                  <a:cubicBezTo>
                    <a:pt x="1885950" y="231322"/>
                    <a:pt x="1964872" y="424544"/>
                    <a:pt x="2024743" y="522515"/>
                  </a:cubicBezTo>
                  <a:cubicBezTo>
                    <a:pt x="2084614" y="620486"/>
                    <a:pt x="2130878" y="688522"/>
                    <a:pt x="2188028" y="734786"/>
                  </a:cubicBezTo>
                  <a:cubicBezTo>
                    <a:pt x="2245178" y="781050"/>
                    <a:pt x="2286000" y="764722"/>
                    <a:pt x="2367643" y="800101"/>
                  </a:cubicBezTo>
                  <a:cubicBezTo>
                    <a:pt x="2449286" y="835480"/>
                    <a:pt x="2601685" y="892630"/>
                    <a:pt x="2677885" y="947058"/>
                  </a:cubicBezTo>
                  <a:cubicBezTo>
                    <a:pt x="2754085" y="1001487"/>
                    <a:pt x="2737757" y="1080408"/>
                    <a:pt x="2824843" y="1126672"/>
                  </a:cubicBezTo>
                  <a:cubicBezTo>
                    <a:pt x="2911929" y="1172936"/>
                    <a:pt x="3086100" y="1197429"/>
                    <a:pt x="3200400" y="1224643"/>
                  </a:cubicBezTo>
                  <a:cubicBezTo>
                    <a:pt x="3314700" y="1251857"/>
                    <a:pt x="3426279" y="1238251"/>
                    <a:pt x="3510643" y="1289958"/>
                  </a:cubicBezTo>
                  <a:cubicBezTo>
                    <a:pt x="3595007" y="1341665"/>
                    <a:pt x="3660321" y="1447800"/>
                    <a:pt x="3706585" y="1534886"/>
                  </a:cubicBezTo>
                  <a:cubicBezTo>
                    <a:pt x="3752849" y="1621972"/>
                    <a:pt x="3741964" y="1744436"/>
                    <a:pt x="3788228" y="1812472"/>
                  </a:cubicBezTo>
                  <a:cubicBezTo>
                    <a:pt x="3834492" y="1880508"/>
                    <a:pt x="3907971" y="1924051"/>
                    <a:pt x="3984171" y="1943101"/>
                  </a:cubicBezTo>
                  <a:cubicBezTo>
                    <a:pt x="4060371" y="1962151"/>
                    <a:pt x="4171949" y="1948544"/>
                    <a:pt x="4245428" y="1926772"/>
                  </a:cubicBezTo>
                  <a:cubicBezTo>
                    <a:pt x="4318907" y="1905001"/>
                    <a:pt x="4359729" y="1809751"/>
                    <a:pt x="4425043" y="1812472"/>
                  </a:cubicBezTo>
                  <a:cubicBezTo>
                    <a:pt x="4490357" y="1815194"/>
                    <a:pt x="4566557" y="1915887"/>
                    <a:pt x="4637314" y="1943101"/>
                  </a:cubicBezTo>
                  <a:cubicBezTo>
                    <a:pt x="4708071" y="1970315"/>
                    <a:pt x="4778828" y="2008415"/>
                    <a:pt x="4849585" y="1975758"/>
                  </a:cubicBezTo>
                  <a:cubicBezTo>
                    <a:pt x="4920342" y="1943101"/>
                    <a:pt x="4980214" y="1766208"/>
                    <a:pt x="5061857" y="1747158"/>
                  </a:cubicBezTo>
                  <a:cubicBezTo>
                    <a:pt x="5143500" y="1728108"/>
                    <a:pt x="5252357" y="1896837"/>
                    <a:pt x="5339443" y="1861458"/>
                  </a:cubicBezTo>
                  <a:cubicBezTo>
                    <a:pt x="5426529" y="1826079"/>
                    <a:pt x="5524500" y="1592036"/>
                    <a:pt x="5584371" y="1534886"/>
                  </a:cubicBezTo>
                  <a:cubicBezTo>
                    <a:pt x="5644242" y="1477736"/>
                    <a:pt x="5630635" y="1534887"/>
                    <a:pt x="5698671" y="1518558"/>
                  </a:cubicBezTo>
                  <a:cubicBezTo>
                    <a:pt x="5766707" y="1502230"/>
                    <a:pt x="5930899" y="1462315"/>
                    <a:pt x="5992585" y="1436915"/>
                  </a:cubicBezTo>
                  <a:cubicBezTo>
                    <a:pt x="6054271" y="1411515"/>
                    <a:pt x="6013038" y="1412235"/>
                    <a:pt x="6068785" y="1366158"/>
                  </a:cubicBezTo>
                  <a:cubicBezTo>
                    <a:pt x="6124532" y="1320081"/>
                    <a:pt x="6227283" y="1184037"/>
                    <a:pt x="6327069" y="1160451"/>
                  </a:cubicBezTo>
                  <a:cubicBezTo>
                    <a:pt x="6426855" y="1136865"/>
                    <a:pt x="6590253" y="1245068"/>
                    <a:pt x="6667500" y="1224643"/>
                  </a:cubicBezTo>
                  <a:cubicBezTo>
                    <a:pt x="6744747" y="1204218"/>
                    <a:pt x="6715260" y="1051510"/>
                    <a:pt x="6790553" y="1037903"/>
                  </a:cubicBezTo>
                  <a:cubicBezTo>
                    <a:pt x="6865846" y="1024296"/>
                    <a:pt x="7005509" y="1125485"/>
                    <a:pt x="7119257" y="1143001"/>
                  </a:cubicBezTo>
                  <a:cubicBezTo>
                    <a:pt x="7233005" y="1160517"/>
                    <a:pt x="7370536" y="1170215"/>
                    <a:pt x="7473043" y="1143001"/>
                  </a:cubicBezTo>
                  <a:cubicBezTo>
                    <a:pt x="7575550" y="1115787"/>
                    <a:pt x="7548336" y="966108"/>
                    <a:pt x="7734300" y="979715"/>
                  </a:cubicBezTo>
                  <a:lnTo>
                    <a:pt x="8055428" y="1224643"/>
                  </a:lnTo>
                </a:path>
              </a:pathLst>
            </a:custGeom>
            <a:ln w="101600">
              <a:solidFill>
                <a:srgbClr val="0070C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rot="2097337">
              <a:off x="1714182" y="3561211"/>
              <a:ext cx="2203232" cy="584775"/>
            </a:xfrm>
            <a:prstGeom prst="rect">
              <a:avLst/>
            </a:prstGeom>
            <a:noFill/>
          </p:spPr>
          <p:txBody>
            <a:bodyPr wrap="none" rtlCol="0">
              <a:spAutoFit/>
            </a:bodyPr>
            <a:lstStyle/>
            <a:p>
              <a:pPr algn="ctr"/>
              <a:r>
                <a:rPr lang="en-US" sz="3200" b="1" dirty="0" smtClean="0">
                  <a:solidFill>
                    <a:srgbClr val="0070C0"/>
                  </a:solidFill>
                  <a:effectLst>
                    <a:outerShdw dist="50800" dir="7200000" algn="ctr" rotWithShape="0">
                      <a:schemeClr val="tx1"/>
                    </a:outerShdw>
                  </a:effectLst>
                </a:rPr>
                <a:t>Canadian R.</a:t>
              </a:r>
            </a:p>
          </p:txBody>
        </p:sp>
      </p:grpSp>
      <p:sp>
        <p:nvSpPr>
          <p:cNvPr id="39" name="TextBox 38"/>
          <p:cNvSpPr txBox="1"/>
          <p:nvPr/>
        </p:nvSpPr>
        <p:spPr>
          <a:xfrm>
            <a:off x="5334000" y="4800600"/>
            <a:ext cx="755335" cy="1569660"/>
          </a:xfrm>
          <a:prstGeom prst="rect">
            <a:avLst/>
          </a:prstGeom>
          <a:noFill/>
        </p:spPr>
        <p:txBody>
          <a:bodyPr wrap="none" rtlCol="0">
            <a:spAutoFit/>
          </a:bodyPr>
          <a:lstStyle/>
          <a:p>
            <a:r>
              <a:rPr lang="en-US" sz="9600" dirty="0" smtClean="0">
                <a:solidFill>
                  <a:srgbClr val="FF0000"/>
                </a:solidFill>
                <a:effectLst>
                  <a:outerShdw dist="50800" dir="5400000" algn="ctr" rotWithShape="0">
                    <a:schemeClr val="tx1"/>
                  </a:outerShdw>
                </a:effectLst>
              </a:rPr>
              <a:t>?</a:t>
            </a:r>
            <a:endParaRPr lang="en-US" sz="9600" dirty="0">
              <a:solidFill>
                <a:srgbClr val="FF0000"/>
              </a:solidFill>
              <a:effectLst>
                <a:outerShdw dist="50800" dir="5400000" algn="ctr" rotWithShape="0">
                  <a:schemeClr val="tx1"/>
                </a:outerShdw>
              </a:effectLst>
            </a:endParaRPr>
          </a:p>
        </p:txBody>
      </p:sp>
      <p:sp>
        <p:nvSpPr>
          <p:cNvPr id="41" name="TextBox 40"/>
          <p:cNvSpPr txBox="1"/>
          <p:nvPr/>
        </p:nvSpPr>
        <p:spPr>
          <a:xfrm>
            <a:off x="7086600" y="1676400"/>
            <a:ext cx="755335" cy="1569660"/>
          </a:xfrm>
          <a:prstGeom prst="rect">
            <a:avLst/>
          </a:prstGeom>
          <a:noFill/>
        </p:spPr>
        <p:txBody>
          <a:bodyPr wrap="none" rtlCol="0">
            <a:spAutoFit/>
          </a:bodyPr>
          <a:lstStyle/>
          <a:p>
            <a:r>
              <a:rPr lang="en-US" sz="9600" dirty="0" smtClean="0">
                <a:solidFill>
                  <a:srgbClr val="FF0000"/>
                </a:solidFill>
                <a:effectLst>
                  <a:outerShdw dist="50800" dir="5400000" algn="ctr" rotWithShape="0">
                    <a:schemeClr val="tx1"/>
                  </a:outerShdw>
                </a:effectLst>
              </a:rPr>
              <a:t>?</a:t>
            </a:r>
            <a:endParaRPr lang="en-US" sz="9600" dirty="0">
              <a:solidFill>
                <a:srgbClr val="FF0000"/>
              </a:solidFill>
              <a:effectLst>
                <a:outerShdw dist="50800" dir="5400000" algn="ctr" rotWithShape="0">
                  <a:schemeClr val="tx1"/>
                </a:outerShdw>
              </a:effectLst>
            </a:endParaRPr>
          </a:p>
        </p:txBody>
      </p:sp>
      <p:sp>
        <p:nvSpPr>
          <p:cNvPr id="42" name="Freeform 41"/>
          <p:cNvSpPr/>
          <p:nvPr/>
        </p:nvSpPr>
        <p:spPr>
          <a:xfrm>
            <a:off x="783770" y="1151163"/>
            <a:ext cx="7652657" cy="5608865"/>
          </a:xfrm>
          <a:custGeom>
            <a:avLst/>
            <a:gdLst>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46" fmla="*/ 1113064 w 9573986"/>
              <a:gd name="connsiteY46" fmla="*/ 4705350 h 6738258"/>
              <a:gd name="connsiteX0" fmla="*/ 1113064 w 9573986"/>
              <a:gd name="connsiteY0" fmla="*/ 4171950 h 6204858"/>
              <a:gd name="connsiteX1" fmla="*/ 1211036 w 9573986"/>
              <a:gd name="connsiteY1" fmla="*/ 138793 h 6204858"/>
              <a:gd name="connsiteX2" fmla="*/ 8379279 w 9573986"/>
              <a:gd name="connsiteY2" fmla="*/ 138793 h 6204858"/>
              <a:gd name="connsiteX3" fmla="*/ 8379279 w 9573986"/>
              <a:gd name="connsiteY3" fmla="*/ 971550 h 6204858"/>
              <a:gd name="connsiteX4" fmla="*/ 8673193 w 9573986"/>
              <a:gd name="connsiteY4" fmla="*/ 2735036 h 6204858"/>
              <a:gd name="connsiteX5" fmla="*/ 8738507 w 9573986"/>
              <a:gd name="connsiteY5" fmla="*/ 5723165 h 6204858"/>
              <a:gd name="connsiteX6" fmla="*/ 8509907 w 9573986"/>
              <a:gd name="connsiteY6" fmla="*/ 5625193 h 6204858"/>
              <a:gd name="connsiteX7" fmla="*/ 8118022 w 9573986"/>
              <a:gd name="connsiteY7" fmla="*/ 5494565 h 6204858"/>
              <a:gd name="connsiteX8" fmla="*/ 7954736 w 9573986"/>
              <a:gd name="connsiteY8" fmla="*/ 5363936 h 6204858"/>
              <a:gd name="connsiteX9" fmla="*/ 7824107 w 9573986"/>
              <a:gd name="connsiteY9" fmla="*/ 5200650 h 6204858"/>
              <a:gd name="connsiteX10" fmla="*/ 7628164 w 9573986"/>
              <a:gd name="connsiteY10" fmla="*/ 5184322 h 6204858"/>
              <a:gd name="connsiteX11" fmla="*/ 7513864 w 9573986"/>
              <a:gd name="connsiteY11" fmla="*/ 5298622 h 6204858"/>
              <a:gd name="connsiteX12" fmla="*/ 7236279 w 9573986"/>
              <a:gd name="connsiteY12" fmla="*/ 5282293 h 6204858"/>
              <a:gd name="connsiteX13" fmla="*/ 6926036 w 9573986"/>
              <a:gd name="connsiteY13" fmla="*/ 5396593 h 6204858"/>
              <a:gd name="connsiteX14" fmla="*/ 6697436 w 9573986"/>
              <a:gd name="connsiteY14" fmla="*/ 5314950 h 6204858"/>
              <a:gd name="connsiteX15" fmla="*/ 6272893 w 9573986"/>
              <a:gd name="connsiteY15" fmla="*/ 5527222 h 6204858"/>
              <a:gd name="connsiteX16" fmla="*/ 6223907 w 9573986"/>
              <a:gd name="connsiteY16" fmla="*/ 5657850 h 6204858"/>
              <a:gd name="connsiteX17" fmla="*/ 5913664 w 9573986"/>
              <a:gd name="connsiteY17" fmla="*/ 5396593 h 6204858"/>
              <a:gd name="connsiteX18" fmla="*/ 5668736 w 9573986"/>
              <a:gd name="connsiteY18" fmla="*/ 5298622 h 6204858"/>
              <a:gd name="connsiteX19" fmla="*/ 5570764 w 9573986"/>
              <a:gd name="connsiteY19" fmla="*/ 5478236 h 6204858"/>
              <a:gd name="connsiteX20" fmla="*/ 5407479 w 9573986"/>
              <a:gd name="connsiteY20" fmla="*/ 5363936 h 6204858"/>
              <a:gd name="connsiteX21" fmla="*/ 5309507 w 9573986"/>
              <a:gd name="connsiteY21" fmla="*/ 5265965 h 6204858"/>
              <a:gd name="connsiteX22" fmla="*/ 5211536 w 9573986"/>
              <a:gd name="connsiteY22" fmla="*/ 5380265 h 6204858"/>
              <a:gd name="connsiteX23" fmla="*/ 5113564 w 9573986"/>
              <a:gd name="connsiteY23" fmla="*/ 5641522 h 6204858"/>
              <a:gd name="connsiteX24" fmla="*/ 4999264 w 9573986"/>
              <a:gd name="connsiteY24" fmla="*/ 5510893 h 6204858"/>
              <a:gd name="connsiteX25" fmla="*/ 4868636 w 9573986"/>
              <a:gd name="connsiteY25" fmla="*/ 5249636 h 6204858"/>
              <a:gd name="connsiteX26" fmla="*/ 4803322 w 9573986"/>
              <a:gd name="connsiteY26" fmla="*/ 5380265 h 6204858"/>
              <a:gd name="connsiteX27" fmla="*/ 4705350 w 9573986"/>
              <a:gd name="connsiteY27" fmla="*/ 5396593 h 6204858"/>
              <a:gd name="connsiteX28" fmla="*/ 4476750 w 9573986"/>
              <a:gd name="connsiteY28" fmla="*/ 5249636 h 6204858"/>
              <a:gd name="connsiteX29" fmla="*/ 4182836 w 9573986"/>
              <a:gd name="connsiteY29" fmla="*/ 5119007 h 6204858"/>
              <a:gd name="connsiteX30" fmla="*/ 4068536 w 9573986"/>
              <a:gd name="connsiteY30" fmla="*/ 5314950 h 6204858"/>
              <a:gd name="connsiteX31" fmla="*/ 3986893 w 9573986"/>
              <a:gd name="connsiteY31" fmla="*/ 5167993 h 6204858"/>
              <a:gd name="connsiteX32" fmla="*/ 3660322 w 9573986"/>
              <a:gd name="connsiteY32" fmla="*/ 5004707 h 6204858"/>
              <a:gd name="connsiteX33" fmla="*/ 3578679 w 9573986"/>
              <a:gd name="connsiteY33" fmla="*/ 4906736 h 6204858"/>
              <a:gd name="connsiteX34" fmla="*/ 3317422 w 9573986"/>
              <a:gd name="connsiteY34" fmla="*/ 4890407 h 6204858"/>
              <a:gd name="connsiteX35" fmla="*/ 3284764 w 9573986"/>
              <a:gd name="connsiteY35" fmla="*/ 4939393 h 6204858"/>
              <a:gd name="connsiteX36" fmla="*/ 3007179 w 9573986"/>
              <a:gd name="connsiteY36" fmla="*/ 4792436 h 6204858"/>
              <a:gd name="connsiteX37" fmla="*/ 2794907 w 9573986"/>
              <a:gd name="connsiteY37" fmla="*/ 4906736 h 6204858"/>
              <a:gd name="connsiteX38" fmla="*/ 2549979 w 9573986"/>
              <a:gd name="connsiteY38" fmla="*/ 4792436 h 6204858"/>
              <a:gd name="connsiteX39" fmla="*/ 2305050 w 9573986"/>
              <a:gd name="connsiteY39" fmla="*/ 4792436 h 6204858"/>
              <a:gd name="connsiteX40" fmla="*/ 2125436 w 9573986"/>
              <a:gd name="connsiteY40" fmla="*/ 4612822 h 6204858"/>
              <a:gd name="connsiteX41" fmla="*/ 2076450 w 9573986"/>
              <a:gd name="connsiteY41" fmla="*/ 4433207 h 6204858"/>
              <a:gd name="connsiteX42" fmla="*/ 1978479 w 9573986"/>
              <a:gd name="connsiteY42" fmla="*/ 4433207 h 6204858"/>
              <a:gd name="connsiteX43" fmla="*/ 1570264 w 9573986"/>
              <a:gd name="connsiteY43" fmla="*/ 4384222 h 6204858"/>
              <a:gd name="connsiteX44" fmla="*/ 1292679 w 9573986"/>
              <a:gd name="connsiteY44" fmla="*/ 4220936 h 6204858"/>
              <a:gd name="connsiteX45" fmla="*/ 1113064 w 9573986"/>
              <a:gd name="connsiteY45" fmla="*/ 4057650 h 6204858"/>
              <a:gd name="connsiteX46" fmla="*/ 1113064 w 9573986"/>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8209189"/>
              <a:gd name="connsiteY0" fmla="*/ 4171950 h 6204858"/>
              <a:gd name="connsiteX1" fmla="*/ 654504 w 8209189"/>
              <a:gd name="connsiteY1" fmla="*/ 138793 h 6204858"/>
              <a:gd name="connsiteX2" fmla="*/ 7822747 w 8209189"/>
              <a:gd name="connsiteY2" fmla="*/ 138793 h 6204858"/>
              <a:gd name="connsiteX3" fmla="*/ 7822747 w 8209189"/>
              <a:gd name="connsiteY3" fmla="*/ 971550 h 6204858"/>
              <a:gd name="connsiteX4" fmla="*/ 8116661 w 8209189"/>
              <a:gd name="connsiteY4" fmla="*/ 2735036 h 6204858"/>
              <a:gd name="connsiteX5" fmla="*/ 8181975 w 8209189"/>
              <a:gd name="connsiteY5" fmla="*/ 5723165 h 6204858"/>
              <a:gd name="connsiteX6" fmla="*/ 7953375 w 8209189"/>
              <a:gd name="connsiteY6" fmla="*/ 5625193 h 6204858"/>
              <a:gd name="connsiteX7" fmla="*/ 7561490 w 8209189"/>
              <a:gd name="connsiteY7" fmla="*/ 5494565 h 6204858"/>
              <a:gd name="connsiteX8" fmla="*/ 7398204 w 8209189"/>
              <a:gd name="connsiteY8" fmla="*/ 5363936 h 6204858"/>
              <a:gd name="connsiteX9" fmla="*/ 7267575 w 8209189"/>
              <a:gd name="connsiteY9" fmla="*/ 5200650 h 6204858"/>
              <a:gd name="connsiteX10" fmla="*/ 7071632 w 8209189"/>
              <a:gd name="connsiteY10" fmla="*/ 5184322 h 6204858"/>
              <a:gd name="connsiteX11" fmla="*/ 6957332 w 8209189"/>
              <a:gd name="connsiteY11" fmla="*/ 5298622 h 6204858"/>
              <a:gd name="connsiteX12" fmla="*/ 6679747 w 8209189"/>
              <a:gd name="connsiteY12" fmla="*/ 5282293 h 6204858"/>
              <a:gd name="connsiteX13" fmla="*/ 6369504 w 8209189"/>
              <a:gd name="connsiteY13" fmla="*/ 5396593 h 6204858"/>
              <a:gd name="connsiteX14" fmla="*/ 6140904 w 8209189"/>
              <a:gd name="connsiteY14" fmla="*/ 5314950 h 6204858"/>
              <a:gd name="connsiteX15" fmla="*/ 5716361 w 8209189"/>
              <a:gd name="connsiteY15" fmla="*/ 5527222 h 6204858"/>
              <a:gd name="connsiteX16" fmla="*/ 5667375 w 8209189"/>
              <a:gd name="connsiteY16" fmla="*/ 5657850 h 6204858"/>
              <a:gd name="connsiteX17" fmla="*/ 5357132 w 8209189"/>
              <a:gd name="connsiteY17" fmla="*/ 5396593 h 6204858"/>
              <a:gd name="connsiteX18" fmla="*/ 5112204 w 8209189"/>
              <a:gd name="connsiteY18" fmla="*/ 5298622 h 6204858"/>
              <a:gd name="connsiteX19" fmla="*/ 5014232 w 8209189"/>
              <a:gd name="connsiteY19" fmla="*/ 5478236 h 6204858"/>
              <a:gd name="connsiteX20" fmla="*/ 4850947 w 8209189"/>
              <a:gd name="connsiteY20" fmla="*/ 5363936 h 6204858"/>
              <a:gd name="connsiteX21" fmla="*/ 4752975 w 8209189"/>
              <a:gd name="connsiteY21" fmla="*/ 5265965 h 6204858"/>
              <a:gd name="connsiteX22" fmla="*/ 4655004 w 8209189"/>
              <a:gd name="connsiteY22" fmla="*/ 5380265 h 6204858"/>
              <a:gd name="connsiteX23" fmla="*/ 4557032 w 8209189"/>
              <a:gd name="connsiteY23" fmla="*/ 5641522 h 6204858"/>
              <a:gd name="connsiteX24" fmla="*/ 4442732 w 8209189"/>
              <a:gd name="connsiteY24" fmla="*/ 5510893 h 6204858"/>
              <a:gd name="connsiteX25" fmla="*/ 4312104 w 8209189"/>
              <a:gd name="connsiteY25" fmla="*/ 5249636 h 6204858"/>
              <a:gd name="connsiteX26" fmla="*/ 4246790 w 8209189"/>
              <a:gd name="connsiteY26" fmla="*/ 5380265 h 6204858"/>
              <a:gd name="connsiteX27" fmla="*/ 4148818 w 8209189"/>
              <a:gd name="connsiteY27" fmla="*/ 5396593 h 6204858"/>
              <a:gd name="connsiteX28" fmla="*/ 3920218 w 8209189"/>
              <a:gd name="connsiteY28" fmla="*/ 5249636 h 6204858"/>
              <a:gd name="connsiteX29" fmla="*/ 3626304 w 8209189"/>
              <a:gd name="connsiteY29" fmla="*/ 5119007 h 6204858"/>
              <a:gd name="connsiteX30" fmla="*/ 3512004 w 8209189"/>
              <a:gd name="connsiteY30" fmla="*/ 5314950 h 6204858"/>
              <a:gd name="connsiteX31" fmla="*/ 3430361 w 8209189"/>
              <a:gd name="connsiteY31" fmla="*/ 5167993 h 6204858"/>
              <a:gd name="connsiteX32" fmla="*/ 3103790 w 8209189"/>
              <a:gd name="connsiteY32" fmla="*/ 5004707 h 6204858"/>
              <a:gd name="connsiteX33" fmla="*/ 3022147 w 8209189"/>
              <a:gd name="connsiteY33" fmla="*/ 4906736 h 6204858"/>
              <a:gd name="connsiteX34" fmla="*/ 2760890 w 8209189"/>
              <a:gd name="connsiteY34" fmla="*/ 4890407 h 6204858"/>
              <a:gd name="connsiteX35" fmla="*/ 2728232 w 8209189"/>
              <a:gd name="connsiteY35" fmla="*/ 4939393 h 6204858"/>
              <a:gd name="connsiteX36" fmla="*/ 2450647 w 8209189"/>
              <a:gd name="connsiteY36" fmla="*/ 4792436 h 6204858"/>
              <a:gd name="connsiteX37" fmla="*/ 2238375 w 8209189"/>
              <a:gd name="connsiteY37" fmla="*/ 4906736 h 6204858"/>
              <a:gd name="connsiteX38" fmla="*/ 1993447 w 8209189"/>
              <a:gd name="connsiteY38" fmla="*/ 4792436 h 6204858"/>
              <a:gd name="connsiteX39" fmla="*/ 1748518 w 8209189"/>
              <a:gd name="connsiteY39" fmla="*/ 4792436 h 6204858"/>
              <a:gd name="connsiteX40" fmla="*/ 1568904 w 8209189"/>
              <a:gd name="connsiteY40" fmla="*/ 4612822 h 6204858"/>
              <a:gd name="connsiteX41" fmla="*/ 1519918 w 8209189"/>
              <a:gd name="connsiteY41" fmla="*/ 4433207 h 6204858"/>
              <a:gd name="connsiteX42" fmla="*/ 1421947 w 8209189"/>
              <a:gd name="connsiteY42" fmla="*/ 4433207 h 6204858"/>
              <a:gd name="connsiteX43" fmla="*/ 1013732 w 8209189"/>
              <a:gd name="connsiteY43" fmla="*/ 4384222 h 6204858"/>
              <a:gd name="connsiteX44" fmla="*/ 736147 w 8209189"/>
              <a:gd name="connsiteY44" fmla="*/ 4220936 h 6204858"/>
              <a:gd name="connsiteX45" fmla="*/ 556532 w 8209189"/>
              <a:gd name="connsiteY45" fmla="*/ 4057650 h 6204858"/>
              <a:gd name="connsiteX46" fmla="*/ 556532 w 8209189"/>
              <a:gd name="connsiteY46" fmla="*/ 4171950 h 6204858"/>
              <a:gd name="connsiteX0" fmla="*/ 556532 w 8209189"/>
              <a:gd name="connsiteY0" fmla="*/ 4057650 h 6090558"/>
              <a:gd name="connsiteX1" fmla="*/ 654504 w 8209189"/>
              <a:gd name="connsiteY1" fmla="*/ 24493 h 6090558"/>
              <a:gd name="connsiteX2" fmla="*/ 7822747 w 8209189"/>
              <a:gd name="connsiteY2" fmla="*/ 24493 h 6090558"/>
              <a:gd name="connsiteX3" fmla="*/ 7822747 w 8209189"/>
              <a:gd name="connsiteY3" fmla="*/ 857250 h 6090558"/>
              <a:gd name="connsiteX4" fmla="*/ 8116661 w 8209189"/>
              <a:gd name="connsiteY4" fmla="*/ 2620736 h 6090558"/>
              <a:gd name="connsiteX5" fmla="*/ 8181975 w 8209189"/>
              <a:gd name="connsiteY5" fmla="*/ 5608865 h 6090558"/>
              <a:gd name="connsiteX6" fmla="*/ 7953375 w 8209189"/>
              <a:gd name="connsiteY6" fmla="*/ 5510893 h 6090558"/>
              <a:gd name="connsiteX7" fmla="*/ 7561490 w 8209189"/>
              <a:gd name="connsiteY7" fmla="*/ 5380265 h 6090558"/>
              <a:gd name="connsiteX8" fmla="*/ 7398204 w 8209189"/>
              <a:gd name="connsiteY8" fmla="*/ 5249636 h 6090558"/>
              <a:gd name="connsiteX9" fmla="*/ 7267575 w 8209189"/>
              <a:gd name="connsiteY9" fmla="*/ 5086350 h 6090558"/>
              <a:gd name="connsiteX10" fmla="*/ 7071632 w 8209189"/>
              <a:gd name="connsiteY10" fmla="*/ 5070022 h 6090558"/>
              <a:gd name="connsiteX11" fmla="*/ 6957332 w 8209189"/>
              <a:gd name="connsiteY11" fmla="*/ 5184322 h 6090558"/>
              <a:gd name="connsiteX12" fmla="*/ 6679747 w 8209189"/>
              <a:gd name="connsiteY12" fmla="*/ 5167993 h 6090558"/>
              <a:gd name="connsiteX13" fmla="*/ 6369504 w 8209189"/>
              <a:gd name="connsiteY13" fmla="*/ 5282293 h 6090558"/>
              <a:gd name="connsiteX14" fmla="*/ 6140904 w 8209189"/>
              <a:gd name="connsiteY14" fmla="*/ 5200650 h 6090558"/>
              <a:gd name="connsiteX15" fmla="*/ 5716361 w 8209189"/>
              <a:gd name="connsiteY15" fmla="*/ 5412922 h 6090558"/>
              <a:gd name="connsiteX16" fmla="*/ 5667375 w 8209189"/>
              <a:gd name="connsiteY16" fmla="*/ 5543550 h 6090558"/>
              <a:gd name="connsiteX17" fmla="*/ 5357132 w 8209189"/>
              <a:gd name="connsiteY17" fmla="*/ 5282293 h 6090558"/>
              <a:gd name="connsiteX18" fmla="*/ 5112204 w 8209189"/>
              <a:gd name="connsiteY18" fmla="*/ 5184322 h 6090558"/>
              <a:gd name="connsiteX19" fmla="*/ 5014232 w 8209189"/>
              <a:gd name="connsiteY19" fmla="*/ 5363936 h 6090558"/>
              <a:gd name="connsiteX20" fmla="*/ 4850947 w 8209189"/>
              <a:gd name="connsiteY20" fmla="*/ 5249636 h 6090558"/>
              <a:gd name="connsiteX21" fmla="*/ 4752975 w 8209189"/>
              <a:gd name="connsiteY21" fmla="*/ 5151665 h 6090558"/>
              <a:gd name="connsiteX22" fmla="*/ 4655004 w 8209189"/>
              <a:gd name="connsiteY22" fmla="*/ 5265965 h 6090558"/>
              <a:gd name="connsiteX23" fmla="*/ 4557032 w 8209189"/>
              <a:gd name="connsiteY23" fmla="*/ 5527222 h 6090558"/>
              <a:gd name="connsiteX24" fmla="*/ 4442732 w 8209189"/>
              <a:gd name="connsiteY24" fmla="*/ 5396593 h 6090558"/>
              <a:gd name="connsiteX25" fmla="*/ 4312104 w 8209189"/>
              <a:gd name="connsiteY25" fmla="*/ 5135336 h 6090558"/>
              <a:gd name="connsiteX26" fmla="*/ 4246790 w 8209189"/>
              <a:gd name="connsiteY26" fmla="*/ 5265965 h 6090558"/>
              <a:gd name="connsiteX27" fmla="*/ 4148818 w 8209189"/>
              <a:gd name="connsiteY27" fmla="*/ 5282293 h 6090558"/>
              <a:gd name="connsiteX28" fmla="*/ 3920218 w 8209189"/>
              <a:gd name="connsiteY28" fmla="*/ 5135336 h 6090558"/>
              <a:gd name="connsiteX29" fmla="*/ 3626304 w 8209189"/>
              <a:gd name="connsiteY29" fmla="*/ 5004707 h 6090558"/>
              <a:gd name="connsiteX30" fmla="*/ 3512004 w 8209189"/>
              <a:gd name="connsiteY30" fmla="*/ 5200650 h 6090558"/>
              <a:gd name="connsiteX31" fmla="*/ 3430361 w 8209189"/>
              <a:gd name="connsiteY31" fmla="*/ 5053693 h 6090558"/>
              <a:gd name="connsiteX32" fmla="*/ 3103790 w 8209189"/>
              <a:gd name="connsiteY32" fmla="*/ 4890407 h 6090558"/>
              <a:gd name="connsiteX33" fmla="*/ 3022147 w 8209189"/>
              <a:gd name="connsiteY33" fmla="*/ 4792436 h 6090558"/>
              <a:gd name="connsiteX34" fmla="*/ 2760890 w 8209189"/>
              <a:gd name="connsiteY34" fmla="*/ 4776107 h 6090558"/>
              <a:gd name="connsiteX35" fmla="*/ 2728232 w 8209189"/>
              <a:gd name="connsiteY35" fmla="*/ 4825093 h 6090558"/>
              <a:gd name="connsiteX36" fmla="*/ 2450647 w 8209189"/>
              <a:gd name="connsiteY36" fmla="*/ 4678136 h 6090558"/>
              <a:gd name="connsiteX37" fmla="*/ 2238375 w 8209189"/>
              <a:gd name="connsiteY37" fmla="*/ 4792436 h 6090558"/>
              <a:gd name="connsiteX38" fmla="*/ 1993447 w 8209189"/>
              <a:gd name="connsiteY38" fmla="*/ 4678136 h 6090558"/>
              <a:gd name="connsiteX39" fmla="*/ 1748518 w 8209189"/>
              <a:gd name="connsiteY39" fmla="*/ 4678136 h 6090558"/>
              <a:gd name="connsiteX40" fmla="*/ 1568904 w 8209189"/>
              <a:gd name="connsiteY40" fmla="*/ 4498522 h 6090558"/>
              <a:gd name="connsiteX41" fmla="*/ 1519918 w 8209189"/>
              <a:gd name="connsiteY41" fmla="*/ 4318907 h 6090558"/>
              <a:gd name="connsiteX42" fmla="*/ 1421947 w 8209189"/>
              <a:gd name="connsiteY42" fmla="*/ 4318907 h 6090558"/>
              <a:gd name="connsiteX43" fmla="*/ 1013732 w 8209189"/>
              <a:gd name="connsiteY43" fmla="*/ 4269922 h 6090558"/>
              <a:gd name="connsiteX44" fmla="*/ 736147 w 8209189"/>
              <a:gd name="connsiteY44" fmla="*/ 4106636 h 6090558"/>
              <a:gd name="connsiteX45" fmla="*/ 556532 w 8209189"/>
              <a:gd name="connsiteY45" fmla="*/ 3943350 h 6090558"/>
              <a:gd name="connsiteX46" fmla="*/ 556532 w 8209189"/>
              <a:gd name="connsiteY46" fmla="*/ 4057650 h 6090558"/>
              <a:gd name="connsiteX0" fmla="*/ 556532 w 8209189"/>
              <a:gd name="connsiteY0" fmla="*/ 4057650 h 5690508"/>
              <a:gd name="connsiteX1" fmla="*/ 654504 w 8209189"/>
              <a:gd name="connsiteY1" fmla="*/ 24493 h 5690508"/>
              <a:gd name="connsiteX2" fmla="*/ 7822747 w 8209189"/>
              <a:gd name="connsiteY2" fmla="*/ 24493 h 5690508"/>
              <a:gd name="connsiteX3" fmla="*/ 7822747 w 8209189"/>
              <a:gd name="connsiteY3" fmla="*/ 857250 h 5690508"/>
              <a:gd name="connsiteX4" fmla="*/ 8116661 w 8209189"/>
              <a:gd name="connsiteY4" fmla="*/ 2620736 h 5690508"/>
              <a:gd name="connsiteX5" fmla="*/ 8181975 w 8209189"/>
              <a:gd name="connsiteY5" fmla="*/ 5608865 h 5690508"/>
              <a:gd name="connsiteX6" fmla="*/ 7953375 w 8209189"/>
              <a:gd name="connsiteY6" fmla="*/ 5510893 h 5690508"/>
              <a:gd name="connsiteX7" fmla="*/ 7561490 w 8209189"/>
              <a:gd name="connsiteY7" fmla="*/ 5380265 h 5690508"/>
              <a:gd name="connsiteX8" fmla="*/ 7398204 w 8209189"/>
              <a:gd name="connsiteY8" fmla="*/ 5249636 h 5690508"/>
              <a:gd name="connsiteX9" fmla="*/ 7267575 w 8209189"/>
              <a:gd name="connsiteY9" fmla="*/ 5086350 h 5690508"/>
              <a:gd name="connsiteX10" fmla="*/ 7071632 w 8209189"/>
              <a:gd name="connsiteY10" fmla="*/ 5070022 h 5690508"/>
              <a:gd name="connsiteX11" fmla="*/ 6957332 w 8209189"/>
              <a:gd name="connsiteY11" fmla="*/ 5184322 h 5690508"/>
              <a:gd name="connsiteX12" fmla="*/ 6679747 w 8209189"/>
              <a:gd name="connsiteY12" fmla="*/ 5167993 h 5690508"/>
              <a:gd name="connsiteX13" fmla="*/ 6369504 w 8209189"/>
              <a:gd name="connsiteY13" fmla="*/ 5282293 h 5690508"/>
              <a:gd name="connsiteX14" fmla="*/ 6140904 w 8209189"/>
              <a:gd name="connsiteY14" fmla="*/ 5200650 h 5690508"/>
              <a:gd name="connsiteX15" fmla="*/ 5716361 w 8209189"/>
              <a:gd name="connsiteY15" fmla="*/ 5412922 h 5690508"/>
              <a:gd name="connsiteX16" fmla="*/ 5667375 w 8209189"/>
              <a:gd name="connsiteY16" fmla="*/ 5543550 h 5690508"/>
              <a:gd name="connsiteX17" fmla="*/ 5357132 w 8209189"/>
              <a:gd name="connsiteY17" fmla="*/ 5282293 h 5690508"/>
              <a:gd name="connsiteX18" fmla="*/ 5112204 w 8209189"/>
              <a:gd name="connsiteY18" fmla="*/ 5184322 h 5690508"/>
              <a:gd name="connsiteX19" fmla="*/ 5014232 w 8209189"/>
              <a:gd name="connsiteY19" fmla="*/ 5363936 h 5690508"/>
              <a:gd name="connsiteX20" fmla="*/ 4850947 w 8209189"/>
              <a:gd name="connsiteY20" fmla="*/ 5249636 h 5690508"/>
              <a:gd name="connsiteX21" fmla="*/ 4752975 w 8209189"/>
              <a:gd name="connsiteY21" fmla="*/ 5151665 h 5690508"/>
              <a:gd name="connsiteX22" fmla="*/ 4655004 w 8209189"/>
              <a:gd name="connsiteY22" fmla="*/ 5265965 h 5690508"/>
              <a:gd name="connsiteX23" fmla="*/ 4557032 w 8209189"/>
              <a:gd name="connsiteY23" fmla="*/ 5527222 h 5690508"/>
              <a:gd name="connsiteX24" fmla="*/ 4442732 w 8209189"/>
              <a:gd name="connsiteY24" fmla="*/ 5396593 h 5690508"/>
              <a:gd name="connsiteX25" fmla="*/ 4312104 w 8209189"/>
              <a:gd name="connsiteY25" fmla="*/ 5135336 h 5690508"/>
              <a:gd name="connsiteX26" fmla="*/ 4246790 w 8209189"/>
              <a:gd name="connsiteY26" fmla="*/ 5265965 h 5690508"/>
              <a:gd name="connsiteX27" fmla="*/ 4148818 w 8209189"/>
              <a:gd name="connsiteY27" fmla="*/ 5282293 h 5690508"/>
              <a:gd name="connsiteX28" fmla="*/ 3920218 w 8209189"/>
              <a:gd name="connsiteY28" fmla="*/ 5135336 h 5690508"/>
              <a:gd name="connsiteX29" fmla="*/ 3626304 w 8209189"/>
              <a:gd name="connsiteY29" fmla="*/ 5004707 h 5690508"/>
              <a:gd name="connsiteX30" fmla="*/ 3512004 w 8209189"/>
              <a:gd name="connsiteY30" fmla="*/ 5200650 h 5690508"/>
              <a:gd name="connsiteX31" fmla="*/ 3430361 w 8209189"/>
              <a:gd name="connsiteY31" fmla="*/ 5053693 h 5690508"/>
              <a:gd name="connsiteX32" fmla="*/ 3103790 w 8209189"/>
              <a:gd name="connsiteY32" fmla="*/ 4890407 h 5690508"/>
              <a:gd name="connsiteX33" fmla="*/ 3022147 w 8209189"/>
              <a:gd name="connsiteY33" fmla="*/ 4792436 h 5690508"/>
              <a:gd name="connsiteX34" fmla="*/ 2760890 w 8209189"/>
              <a:gd name="connsiteY34" fmla="*/ 4776107 h 5690508"/>
              <a:gd name="connsiteX35" fmla="*/ 2728232 w 8209189"/>
              <a:gd name="connsiteY35" fmla="*/ 4825093 h 5690508"/>
              <a:gd name="connsiteX36" fmla="*/ 2450647 w 8209189"/>
              <a:gd name="connsiteY36" fmla="*/ 4678136 h 5690508"/>
              <a:gd name="connsiteX37" fmla="*/ 2238375 w 8209189"/>
              <a:gd name="connsiteY37" fmla="*/ 4792436 h 5690508"/>
              <a:gd name="connsiteX38" fmla="*/ 1993447 w 8209189"/>
              <a:gd name="connsiteY38" fmla="*/ 4678136 h 5690508"/>
              <a:gd name="connsiteX39" fmla="*/ 1748518 w 8209189"/>
              <a:gd name="connsiteY39" fmla="*/ 4678136 h 5690508"/>
              <a:gd name="connsiteX40" fmla="*/ 1568904 w 8209189"/>
              <a:gd name="connsiteY40" fmla="*/ 4498522 h 5690508"/>
              <a:gd name="connsiteX41" fmla="*/ 1519918 w 8209189"/>
              <a:gd name="connsiteY41" fmla="*/ 4318907 h 5690508"/>
              <a:gd name="connsiteX42" fmla="*/ 1421947 w 8209189"/>
              <a:gd name="connsiteY42" fmla="*/ 4318907 h 5690508"/>
              <a:gd name="connsiteX43" fmla="*/ 1013732 w 8209189"/>
              <a:gd name="connsiteY43" fmla="*/ 4269922 h 5690508"/>
              <a:gd name="connsiteX44" fmla="*/ 736147 w 8209189"/>
              <a:gd name="connsiteY44" fmla="*/ 4106636 h 5690508"/>
              <a:gd name="connsiteX45" fmla="*/ 556532 w 8209189"/>
              <a:gd name="connsiteY45" fmla="*/ 3943350 h 5690508"/>
              <a:gd name="connsiteX46" fmla="*/ 556532 w 8209189"/>
              <a:gd name="connsiteY46" fmla="*/ 4057650 h 5690508"/>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0 w 7652657"/>
              <a:gd name="connsiteY0" fmla="*/ 4057650 h 5608865"/>
              <a:gd name="connsiteX1" fmla="*/ 97972 w 7652657"/>
              <a:gd name="connsiteY1" fmla="*/ 24493 h 5608865"/>
              <a:gd name="connsiteX2" fmla="*/ 7266215 w 7652657"/>
              <a:gd name="connsiteY2" fmla="*/ 24493 h 5608865"/>
              <a:gd name="connsiteX3" fmla="*/ 7266215 w 7652657"/>
              <a:gd name="connsiteY3" fmla="*/ 857250 h 5608865"/>
              <a:gd name="connsiteX4" fmla="*/ 7560129 w 7652657"/>
              <a:gd name="connsiteY4" fmla="*/ 2620736 h 5608865"/>
              <a:gd name="connsiteX5" fmla="*/ 7625443 w 7652657"/>
              <a:gd name="connsiteY5" fmla="*/ 5608865 h 5608865"/>
              <a:gd name="connsiteX6" fmla="*/ 7396843 w 7652657"/>
              <a:gd name="connsiteY6" fmla="*/ 5510893 h 5608865"/>
              <a:gd name="connsiteX7" fmla="*/ 7004958 w 7652657"/>
              <a:gd name="connsiteY7" fmla="*/ 5380265 h 5608865"/>
              <a:gd name="connsiteX8" fmla="*/ 6841672 w 7652657"/>
              <a:gd name="connsiteY8" fmla="*/ 5249636 h 5608865"/>
              <a:gd name="connsiteX9" fmla="*/ 6711043 w 7652657"/>
              <a:gd name="connsiteY9" fmla="*/ 5086350 h 5608865"/>
              <a:gd name="connsiteX10" fmla="*/ 6515100 w 7652657"/>
              <a:gd name="connsiteY10" fmla="*/ 5070022 h 5608865"/>
              <a:gd name="connsiteX11" fmla="*/ 6400800 w 7652657"/>
              <a:gd name="connsiteY11" fmla="*/ 5184322 h 5608865"/>
              <a:gd name="connsiteX12" fmla="*/ 6123215 w 7652657"/>
              <a:gd name="connsiteY12" fmla="*/ 5167993 h 5608865"/>
              <a:gd name="connsiteX13" fmla="*/ 5812972 w 7652657"/>
              <a:gd name="connsiteY13" fmla="*/ 5282293 h 5608865"/>
              <a:gd name="connsiteX14" fmla="*/ 5584372 w 7652657"/>
              <a:gd name="connsiteY14" fmla="*/ 5200650 h 5608865"/>
              <a:gd name="connsiteX15" fmla="*/ 5159829 w 7652657"/>
              <a:gd name="connsiteY15" fmla="*/ 5412922 h 5608865"/>
              <a:gd name="connsiteX16" fmla="*/ 5110843 w 7652657"/>
              <a:gd name="connsiteY16" fmla="*/ 5543550 h 5608865"/>
              <a:gd name="connsiteX17" fmla="*/ 4800600 w 7652657"/>
              <a:gd name="connsiteY17" fmla="*/ 5282293 h 5608865"/>
              <a:gd name="connsiteX18" fmla="*/ 4555672 w 7652657"/>
              <a:gd name="connsiteY18" fmla="*/ 5184322 h 5608865"/>
              <a:gd name="connsiteX19" fmla="*/ 4457700 w 7652657"/>
              <a:gd name="connsiteY19" fmla="*/ 5363936 h 5608865"/>
              <a:gd name="connsiteX20" fmla="*/ 4294415 w 7652657"/>
              <a:gd name="connsiteY20" fmla="*/ 5249636 h 5608865"/>
              <a:gd name="connsiteX21" fmla="*/ 4196443 w 7652657"/>
              <a:gd name="connsiteY21" fmla="*/ 5151665 h 5608865"/>
              <a:gd name="connsiteX22" fmla="*/ 4098472 w 7652657"/>
              <a:gd name="connsiteY22" fmla="*/ 5265965 h 5608865"/>
              <a:gd name="connsiteX23" fmla="*/ 4000500 w 7652657"/>
              <a:gd name="connsiteY23" fmla="*/ 5527222 h 5608865"/>
              <a:gd name="connsiteX24" fmla="*/ 3886200 w 7652657"/>
              <a:gd name="connsiteY24" fmla="*/ 5396593 h 5608865"/>
              <a:gd name="connsiteX25" fmla="*/ 3755572 w 7652657"/>
              <a:gd name="connsiteY25" fmla="*/ 5135336 h 5608865"/>
              <a:gd name="connsiteX26" fmla="*/ 3690258 w 7652657"/>
              <a:gd name="connsiteY26" fmla="*/ 5265965 h 5608865"/>
              <a:gd name="connsiteX27" fmla="*/ 3592286 w 7652657"/>
              <a:gd name="connsiteY27" fmla="*/ 5282293 h 5608865"/>
              <a:gd name="connsiteX28" fmla="*/ 3363686 w 7652657"/>
              <a:gd name="connsiteY28" fmla="*/ 5135336 h 5608865"/>
              <a:gd name="connsiteX29" fmla="*/ 3069772 w 7652657"/>
              <a:gd name="connsiteY29" fmla="*/ 5004707 h 5608865"/>
              <a:gd name="connsiteX30" fmla="*/ 2955472 w 7652657"/>
              <a:gd name="connsiteY30" fmla="*/ 5200650 h 5608865"/>
              <a:gd name="connsiteX31" fmla="*/ 2873829 w 7652657"/>
              <a:gd name="connsiteY31" fmla="*/ 5053693 h 5608865"/>
              <a:gd name="connsiteX32" fmla="*/ 2547258 w 7652657"/>
              <a:gd name="connsiteY32" fmla="*/ 4890407 h 5608865"/>
              <a:gd name="connsiteX33" fmla="*/ 2465615 w 7652657"/>
              <a:gd name="connsiteY33" fmla="*/ 4792436 h 5608865"/>
              <a:gd name="connsiteX34" fmla="*/ 2204358 w 7652657"/>
              <a:gd name="connsiteY34" fmla="*/ 4776107 h 5608865"/>
              <a:gd name="connsiteX35" fmla="*/ 2171700 w 7652657"/>
              <a:gd name="connsiteY35" fmla="*/ 4825093 h 5608865"/>
              <a:gd name="connsiteX36" fmla="*/ 1894115 w 7652657"/>
              <a:gd name="connsiteY36" fmla="*/ 4678136 h 5608865"/>
              <a:gd name="connsiteX37" fmla="*/ 1681843 w 7652657"/>
              <a:gd name="connsiteY37" fmla="*/ 4792436 h 5608865"/>
              <a:gd name="connsiteX38" fmla="*/ 1436915 w 7652657"/>
              <a:gd name="connsiteY38" fmla="*/ 4678136 h 5608865"/>
              <a:gd name="connsiteX39" fmla="*/ 1191986 w 7652657"/>
              <a:gd name="connsiteY39" fmla="*/ 4678136 h 5608865"/>
              <a:gd name="connsiteX40" fmla="*/ 1012372 w 7652657"/>
              <a:gd name="connsiteY40" fmla="*/ 4498522 h 5608865"/>
              <a:gd name="connsiteX41" fmla="*/ 963386 w 7652657"/>
              <a:gd name="connsiteY41" fmla="*/ 4318907 h 5608865"/>
              <a:gd name="connsiteX42" fmla="*/ 865415 w 7652657"/>
              <a:gd name="connsiteY42" fmla="*/ 4318907 h 5608865"/>
              <a:gd name="connsiteX43" fmla="*/ 457200 w 7652657"/>
              <a:gd name="connsiteY43" fmla="*/ 4269922 h 5608865"/>
              <a:gd name="connsiteX44" fmla="*/ 179615 w 7652657"/>
              <a:gd name="connsiteY44" fmla="*/ 4106636 h 5608865"/>
              <a:gd name="connsiteX45" fmla="*/ 0 w 7652657"/>
              <a:gd name="connsiteY45" fmla="*/ 3943350 h 5608865"/>
              <a:gd name="connsiteX46" fmla="*/ 0 w 7652657"/>
              <a:gd name="connsiteY46" fmla="*/ 4057650 h 560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52657" h="5608865">
                <a:moveTo>
                  <a:pt x="0" y="4057650"/>
                </a:moveTo>
                <a:cubicBezTo>
                  <a:pt x="110218" y="2415268"/>
                  <a:pt x="106136" y="2084615"/>
                  <a:pt x="97972" y="24493"/>
                </a:cubicBezTo>
                <a:cubicBezTo>
                  <a:pt x="1755322" y="0"/>
                  <a:pt x="5761265" y="59871"/>
                  <a:pt x="7266215" y="24493"/>
                </a:cubicBezTo>
                <a:cubicBezTo>
                  <a:pt x="7383236" y="892629"/>
                  <a:pt x="7217229" y="424543"/>
                  <a:pt x="7266215" y="857250"/>
                </a:cubicBezTo>
                <a:cubicBezTo>
                  <a:pt x="7315201" y="1289957"/>
                  <a:pt x="7500258" y="1828800"/>
                  <a:pt x="7560129" y="2620736"/>
                </a:cubicBezTo>
                <a:cubicBezTo>
                  <a:pt x="7620000" y="3412672"/>
                  <a:pt x="7652657" y="5127172"/>
                  <a:pt x="7625443" y="5608865"/>
                </a:cubicBezTo>
                <a:cubicBezTo>
                  <a:pt x="7369629" y="5366658"/>
                  <a:pt x="7500257" y="5548993"/>
                  <a:pt x="7396843" y="5510893"/>
                </a:cubicBezTo>
                <a:cubicBezTo>
                  <a:pt x="7293429" y="5472793"/>
                  <a:pt x="7097487" y="5423808"/>
                  <a:pt x="7004958" y="5380265"/>
                </a:cubicBezTo>
                <a:cubicBezTo>
                  <a:pt x="6912430" y="5336722"/>
                  <a:pt x="6890658" y="5298622"/>
                  <a:pt x="6841672" y="5249636"/>
                </a:cubicBezTo>
                <a:cubicBezTo>
                  <a:pt x="6792686" y="5200650"/>
                  <a:pt x="6765472" y="5116286"/>
                  <a:pt x="6711043" y="5086350"/>
                </a:cubicBezTo>
                <a:cubicBezTo>
                  <a:pt x="6656614" y="5056414"/>
                  <a:pt x="6566807" y="5053693"/>
                  <a:pt x="6515100" y="5070022"/>
                </a:cubicBezTo>
                <a:cubicBezTo>
                  <a:pt x="6463393" y="5086351"/>
                  <a:pt x="6466114" y="5167994"/>
                  <a:pt x="6400800" y="5184322"/>
                </a:cubicBezTo>
                <a:cubicBezTo>
                  <a:pt x="6335486" y="5200650"/>
                  <a:pt x="6221186" y="5151665"/>
                  <a:pt x="6123215" y="5167993"/>
                </a:cubicBezTo>
                <a:cubicBezTo>
                  <a:pt x="6025244" y="5184321"/>
                  <a:pt x="5902779" y="5276850"/>
                  <a:pt x="5812972" y="5282293"/>
                </a:cubicBezTo>
                <a:cubicBezTo>
                  <a:pt x="5723165" y="5287736"/>
                  <a:pt x="5693229" y="5178879"/>
                  <a:pt x="5584372" y="5200650"/>
                </a:cubicBezTo>
                <a:cubicBezTo>
                  <a:pt x="5475515" y="5222421"/>
                  <a:pt x="5238751" y="5355772"/>
                  <a:pt x="5159829" y="5412922"/>
                </a:cubicBezTo>
                <a:cubicBezTo>
                  <a:pt x="5080908" y="5470072"/>
                  <a:pt x="5170715" y="5565322"/>
                  <a:pt x="5110843" y="5543550"/>
                </a:cubicBezTo>
                <a:cubicBezTo>
                  <a:pt x="5050971" y="5521778"/>
                  <a:pt x="4893129" y="5342164"/>
                  <a:pt x="4800600" y="5282293"/>
                </a:cubicBezTo>
                <a:cubicBezTo>
                  <a:pt x="4708072" y="5222422"/>
                  <a:pt x="4612822" y="5170715"/>
                  <a:pt x="4555672" y="5184322"/>
                </a:cubicBezTo>
                <a:cubicBezTo>
                  <a:pt x="4498522" y="5197929"/>
                  <a:pt x="4501243" y="5353050"/>
                  <a:pt x="4457700" y="5363936"/>
                </a:cubicBezTo>
                <a:cubicBezTo>
                  <a:pt x="4414157" y="5374822"/>
                  <a:pt x="4337958" y="5285014"/>
                  <a:pt x="4294415" y="5249636"/>
                </a:cubicBezTo>
                <a:cubicBezTo>
                  <a:pt x="4250872" y="5214258"/>
                  <a:pt x="4229100" y="5148944"/>
                  <a:pt x="4196443" y="5151665"/>
                </a:cubicBezTo>
                <a:cubicBezTo>
                  <a:pt x="4163786" y="5154387"/>
                  <a:pt x="4131129" y="5203372"/>
                  <a:pt x="4098472" y="5265965"/>
                </a:cubicBezTo>
                <a:cubicBezTo>
                  <a:pt x="4065815" y="5328558"/>
                  <a:pt x="4035879" y="5505451"/>
                  <a:pt x="4000500" y="5527222"/>
                </a:cubicBezTo>
                <a:cubicBezTo>
                  <a:pt x="3965121" y="5548993"/>
                  <a:pt x="3927021" y="5461907"/>
                  <a:pt x="3886200" y="5396593"/>
                </a:cubicBezTo>
                <a:cubicBezTo>
                  <a:pt x="3845379" y="5331279"/>
                  <a:pt x="3788229" y="5157107"/>
                  <a:pt x="3755572" y="5135336"/>
                </a:cubicBezTo>
                <a:cubicBezTo>
                  <a:pt x="3722915" y="5113565"/>
                  <a:pt x="3717472" y="5241472"/>
                  <a:pt x="3690258" y="5265965"/>
                </a:cubicBezTo>
                <a:cubicBezTo>
                  <a:pt x="3663044" y="5290458"/>
                  <a:pt x="3646715" y="5304064"/>
                  <a:pt x="3592286" y="5282293"/>
                </a:cubicBezTo>
                <a:cubicBezTo>
                  <a:pt x="3537857" y="5260522"/>
                  <a:pt x="3450772" y="5181600"/>
                  <a:pt x="3363686" y="5135336"/>
                </a:cubicBezTo>
                <a:cubicBezTo>
                  <a:pt x="3276600" y="5089072"/>
                  <a:pt x="3137808" y="4993821"/>
                  <a:pt x="3069772" y="5004707"/>
                </a:cubicBezTo>
                <a:cubicBezTo>
                  <a:pt x="3001736" y="5015593"/>
                  <a:pt x="2988129" y="5192486"/>
                  <a:pt x="2955472" y="5200650"/>
                </a:cubicBezTo>
                <a:cubicBezTo>
                  <a:pt x="2922815" y="5208814"/>
                  <a:pt x="2941865" y="5105400"/>
                  <a:pt x="2873829" y="5053693"/>
                </a:cubicBezTo>
                <a:cubicBezTo>
                  <a:pt x="2805793" y="5001986"/>
                  <a:pt x="2615294" y="4933950"/>
                  <a:pt x="2547258" y="4890407"/>
                </a:cubicBezTo>
                <a:cubicBezTo>
                  <a:pt x="2479222" y="4846864"/>
                  <a:pt x="2522765" y="4811486"/>
                  <a:pt x="2465615" y="4792436"/>
                </a:cubicBezTo>
                <a:cubicBezTo>
                  <a:pt x="2408465" y="4773386"/>
                  <a:pt x="2253344" y="4770664"/>
                  <a:pt x="2204358" y="4776107"/>
                </a:cubicBezTo>
                <a:cubicBezTo>
                  <a:pt x="2155372" y="4781550"/>
                  <a:pt x="2223407" y="4841422"/>
                  <a:pt x="2171700" y="4825093"/>
                </a:cubicBezTo>
                <a:cubicBezTo>
                  <a:pt x="2119993" y="4808765"/>
                  <a:pt x="1975758" y="4683579"/>
                  <a:pt x="1894115" y="4678136"/>
                </a:cubicBezTo>
                <a:cubicBezTo>
                  <a:pt x="1812472" y="4672693"/>
                  <a:pt x="1758043" y="4792436"/>
                  <a:pt x="1681843" y="4792436"/>
                </a:cubicBezTo>
                <a:cubicBezTo>
                  <a:pt x="1605643" y="4792436"/>
                  <a:pt x="1518558" y="4697186"/>
                  <a:pt x="1436915" y="4678136"/>
                </a:cubicBezTo>
                <a:cubicBezTo>
                  <a:pt x="1355272" y="4659086"/>
                  <a:pt x="1262743" y="4708072"/>
                  <a:pt x="1191986" y="4678136"/>
                </a:cubicBezTo>
                <a:cubicBezTo>
                  <a:pt x="1121229" y="4648200"/>
                  <a:pt x="1050472" y="4558394"/>
                  <a:pt x="1012372" y="4498522"/>
                </a:cubicBezTo>
                <a:cubicBezTo>
                  <a:pt x="974272" y="4438651"/>
                  <a:pt x="987879" y="4348843"/>
                  <a:pt x="963386" y="4318907"/>
                </a:cubicBezTo>
                <a:cubicBezTo>
                  <a:pt x="938893" y="4288971"/>
                  <a:pt x="949779" y="4327071"/>
                  <a:pt x="865415" y="4318907"/>
                </a:cubicBezTo>
                <a:cubicBezTo>
                  <a:pt x="781051" y="4310743"/>
                  <a:pt x="571500" y="4305300"/>
                  <a:pt x="457200" y="4269922"/>
                </a:cubicBezTo>
                <a:cubicBezTo>
                  <a:pt x="342900" y="4234544"/>
                  <a:pt x="255815" y="4161065"/>
                  <a:pt x="179615" y="4106636"/>
                </a:cubicBezTo>
                <a:cubicBezTo>
                  <a:pt x="103415" y="4052207"/>
                  <a:pt x="416378" y="4329792"/>
                  <a:pt x="0" y="3943350"/>
                </a:cubicBezTo>
                <a:cubicBezTo>
                  <a:pt x="48986" y="3690257"/>
                  <a:pt x="0" y="4019550"/>
                  <a:pt x="0" y="4057650"/>
                </a:cubicBezTo>
                <a:close/>
              </a:path>
            </a:pathLst>
          </a:custGeom>
          <a:ln w="76200">
            <a:solidFill>
              <a:srgbClr val="FF0000"/>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3" name="Group 47"/>
          <p:cNvGrpSpPr/>
          <p:nvPr/>
        </p:nvGrpSpPr>
        <p:grpSpPr>
          <a:xfrm>
            <a:off x="609600" y="5181600"/>
            <a:ext cx="8077200" cy="1556657"/>
            <a:chOff x="609600" y="5334000"/>
            <a:chExt cx="8077200" cy="1556657"/>
          </a:xfrm>
        </p:grpSpPr>
        <p:sp>
          <p:nvSpPr>
            <p:cNvPr id="34" name="Freeform 33"/>
            <p:cNvSpPr/>
            <p:nvPr/>
          </p:nvSpPr>
          <p:spPr>
            <a:xfrm>
              <a:off x="609600" y="5334000"/>
              <a:ext cx="8077200" cy="1556657"/>
            </a:xfrm>
            <a:custGeom>
              <a:avLst/>
              <a:gdLst>
                <a:gd name="connsiteX0" fmla="*/ 0 w 7696201"/>
                <a:gd name="connsiteY0" fmla="*/ 0 h 1632857"/>
                <a:gd name="connsiteX1" fmla="*/ 391886 w 7696201"/>
                <a:gd name="connsiteY1" fmla="*/ 65314 h 1632857"/>
                <a:gd name="connsiteX2" fmla="*/ 506186 w 7696201"/>
                <a:gd name="connsiteY2" fmla="*/ 277585 h 1632857"/>
                <a:gd name="connsiteX3" fmla="*/ 653143 w 7696201"/>
                <a:gd name="connsiteY3" fmla="*/ 326571 h 1632857"/>
                <a:gd name="connsiteX4" fmla="*/ 734786 w 7696201"/>
                <a:gd name="connsiteY4" fmla="*/ 277585 h 1632857"/>
                <a:gd name="connsiteX5" fmla="*/ 963386 w 7696201"/>
                <a:gd name="connsiteY5" fmla="*/ 342900 h 1632857"/>
                <a:gd name="connsiteX6" fmla="*/ 1045029 w 7696201"/>
                <a:gd name="connsiteY6" fmla="*/ 228600 h 1632857"/>
                <a:gd name="connsiteX7" fmla="*/ 1175658 w 7696201"/>
                <a:gd name="connsiteY7" fmla="*/ 391885 h 1632857"/>
                <a:gd name="connsiteX8" fmla="*/ 1208315 w 7696201"/>
                <a:gd name="connsiteY8" fmla="*/ 555171 h 1632857"/>
                <a:gd name="connsiteX9" fmla="*/ 1322615 w 7696201"/>
                <a:gd name="connsiteY9" fmla="*/ 636814 h 1632857"/>
                <a:gd name="connsiteX10" fmla="*/ 1502229 w 7696201"/>
                <a:gd name="connsiteY10" fmla="*/ 636814 h 1632857"/>
                <a:gd name="connsiteX11" fmla="*/ 1665515 w 7696201"/>
                <a:gd name="connsiteY11" fmla="*/ 702128 h 1632857"/>
                <a:gd name="connsiteX12" fmla="*/ 1828800 w 7696201"/>
                <a:gd name="connsiteY12" fmla="*/ 751114 h 1632857"/>
                <a:gd name="connsiteX13" fmla="*/ 1926772 w 7696201"/>
                <a:gd name="connsiteY13" fmla="*/ 734785 h 1632857"/>
                <a:gd name="connsiteX14" fmla="*/ 2155372 w 7696201"/>
                <a:gd name="connsiteY14" fmla="*/ 865414 h 1632857"/>
                <a:gd name="connsiteX15" fmla="*/ 2286000 w 7696201"/>
                <a:gd name="connsiteY15" fmla="*/ 718457 h 1632857"/>
                <a:gd name="connsiteX16" fmla="*/ 2498272 w 7696201"/>
                <a:gd name="connsiteY16" fmla="*/ 751114 h 1632857"/>
                <a:gd name="connsiteX17" fmla="*/ 2596243 w 7696201"/>
                <a:gd name="connsiteY17" fmla="*/ 718457 h 1632857"/>
                <a:gd name="connsiteX18" fmla="*/ 2596243 w 7696201"/>
                <a:gd name="connsiteY18" fmla="*/ 832757 h 1632857"/>
                <a:gd name="connsiteX19" fmla="*/ 2775858 w 7696201"/>
                <a:gd name="connsiteY19" fmla="*/ 947057 h 1632857"/>
                <a:gd name="connsiteX20" fmla="*/ 2873829 w 7696201"/>
                <a:gd name="connsiteY20" fmla="*/ 979714 h 1632857"/>
                <a:gd name="connsiteX21" fmla="*/ 2857500 w 7696201"/>
                <a:gd name="connsiteY21" fmla="*/ 1143000 h 1632857"/>
                <a:gd name="connsiteX22" fmla="*/ 2955472 w 7696201"/>
                <a:gd name="connsiteY22" fmla="*/ 1191985 h 1632857"/>
                <a:gd name="connsiteX23" fmla="*/ 3135086 w 7696201"/>
                <a:gd name="connsiteY23" fmla="*/ 963385 h 1632857"/>
                <a:gd name="connsiteX24" fmla="*/ 3347358 w 7696201"/>
                <a:gd name="connsiteY24" fmla="*/ 1012371 h 1632857"/>
                <a:gd name="connsiteX25" fmla="*/ 3347358 w 7696201"/>
                <a:gd name="connsiteY25" fmla="*/ 1126671 h 1632857"/>
                <a:gd name="connsiteX26" fmla="*/ 3429000 w 7696201"/>
                <a:gd name="connsiteY26" fmla="*/ 1077685 h 1632857"/>
                <a:gd name="connsiteX27" fmla="*/ 3494315 w 7696201"/>
                <a:gd name="connsiteY27" fmla="*/ 1191985 h 1632857"/>
                <a:gd name="connsiteX28" fmla="*/ 3608615 w 7696201"/>
                <a:gd name="connsiteY28" fmla="*/ 1257300 h 1632857"/>
                <a:gd name="connsiteX29" fmla="*/ 3755572 w 7696201"/>
                <a:gd name="connsiteY29" fmla="*/ 1094014 h 1632857"/>
                <a:gd name="connsiteX30" fmla="*/ 3804558 w 7696201"/>
                <a:gd name="connsiteY30" fmla="*/ 1143000 h 1632857"/>
                <a:gd name="connsiteX31" fmla="*/ 3853543 w 7696201"/>
                <a:gd name="connsiteY31" fmla="*/ 1273628 h 1632857"/>
                <a:gd name="connsiteX32" fmla="*/ 3951515 w 7696201"/>
                <a:gd name="connsiteY32" fmla="*/ 1338943 h 1632857"/>
                <a:gd name="connsiteX33" fmla="*/ 4033158 w 7696201"/>
                <a:gd name="connsiteY33" fmla="*/ 1175657 h 1632857"/>
                <a:gd name="connsiteX34" fmla="*/ 4180115 w 7696201"/>
                <a:gd name="connsiteY34" fmla="*/ 1012371 h 1632857"/>
                <a:gd name="connsiteX35" fmla="*/ 4261758 w 7696201"/>
                <a:gd name="connsiteY35" fmla="*/ 1175657 h 1632857"/>
                <a:gd name="connsiteX36" fmla="*/ 4392386 w 7696201"/>
                <a:gd name="connsiteY36" fmla="*/ 1175657 h 1632857"/>
                <a:gd name="connsiteX37" fmla="*/ 4506686 w 7696201"/>
                <a:gd name="connsiteY37" fmla="*/ 1094014 h 1632857"/>
                <a:gd name="connsiteX38" fmla="*/ 4588329 w 7696201"/>
                <a:gd name="connsiteY38" fmla="*/ 1159328 h 1632857"/>
                <a:gd name="connsiteX39" fmla="*/ 4653643 w 7696201"/>
                <a:gd name="connsiteY39" fmla="*/ 1257300 h 1632857"/>
                <a:gd name="connsiteX40" fmla="*/ 4784272 w 7696201"/>
                <a:gd name="connsiteY40" fmla="*/ 1257300 h 1632857"/>
                <a:gd name="connsiteX41" fmla="*/ 4914900 w 7696201"/>
                <a:gd name="connsiteY41" fmla="*/ 1387928 h 1632857"/>
                <a:gd name="connsiteX42" fmla="*/ 5078186 w 7696201"/>
                <a:gd name="connsiteY42" fmla="*/ 1355271 h 1632857"/>
                <a:gd name="connsiteX43" fmla="*/ 5192486 w 7696201"/>
                <a:gd name="connsiteY43" fmla="*/ 1240971 h 1632857"/>
                <a:gd name="connsiteX44" fmla="*/ 5437415 w 7696201"/>
                <a:gd name="connsiteY44" fmla="*/ 1175657 h 1632857"/>
                <a:gd name="connsiteX45" fmla="*/ 5600700 w 7696201"/>
                <a:gd name="connsiteY45" fmla="*/ 1289957 h 1632857"/>
                <a:gd name="connsiteX46" fmla="*/ 5861958 w 7696201"/>
                <a:gd name="connsiteY46" fmla="*/ 1077685 h 1632857"/>
                <a:gd name="connsiteX47" fmla="*/ 6139543 w 7696201"/>
                <a:gd name="connsiteY47" fmla="*/ 1175657 h 1632857"/>
                <a:gd name="connsiteX48" fmla="*/ 6368143 w 7696201"/>
                <a:gd name="connsiteY48" fmla="*/ 1110343 h 1632857"/>
                <a:gd name="connsiteX49" fmla="*/ 6400800 w 7696201"/>
                <a:gd name="connsiteY49" fmla="*/ 1045028 h 1632857"/>
                <a:gd name="connsiteX50" fmla="*/ 6547758 w 7696201"/>
                <a:gd name="connsiteY50" fmla="*/ 1110343 h 1632857"/>
                <a:gd name="connsiteX51" fmla="*/ 6890658 w 7696201"/>
                <a:gd name="connsiteY51" fmla="*/ 1273628 h 1632857"/>
                <a:gd name="connsiteX52" fmla="*/ 7021286 w 7696201"/>
                <a:gd name="connsiteY52" fmla="*/ 1306285 h 1632857"/>
                <a:gd name="connsiteX53" fmla="*/ 7168243 w 7696201"/>
                <a:gd name="connsiteY53" fmla="*/ 1355271 h 1632857"/>
                <a:gd name="connsiteX54" fmla="*/ 7298872 w 7696201"/>
                <a:gd name="connsiteY54" fmla="*/ 1453243 h 1632857"/>
                <a:gd name="connsiteX55" fmla="*/ 7511143 w 7696201"/>
                <a:gd name="connsiteY55" fmla="*/ 1502228 h 1632857"/>
                <a:gd name="connsiteX56" fmla="*/ 7690758 w 7696201"/>
                <a:gd name="connsiteY56" fmla="*/ 1632857 h 16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696201" h="1632857">
                  <a:moveTo>
                    <a:pt x="0" y="0"/>
                  </a:moveTo>
                  <a:cubicBezTo>
                    <a:pt x="153761" y="9525"/>
                    <a:pt x="307522" y="19050"/>
                    <a:pt x="391886" y="65314"/>
                  </a:cubicBezTo>
                  <a:cubicBezTo>
                    <a:pt x="476250" y="111578"/>
                    <a:pt x="462643" y="234042"/>
                    <a:pt x="506186" y="277585"/>
                  </a:cubicBezTo>
                  <a:cubicBezTo>
                    <a:pt x="549729" y="321128"/>
                    <a:pt x="615043" y="326571"/>
                    <a:pt x="653143" y="326571"/>
                  </a:cubicBezTo>
                  <a:cubicBezTo>
                    <a:pt x="691243" y="326571"/>
                    <a:pt x="683079" y="274864"/>
                    <a:pt x="734786" y="277585"/>
                  </a:cubicBezTo>
                  <a:cubicBezTo>
                    <a:pt x="786493" y="280307"/>
                    <a:pt x="911679" y="351064"/>
                    <a:pt x="963386" y="342900"/>
                  </a:cubicBezTo>
                  <a:cubicBezTo>
                    <a:pt x="1015093" y="334736"/>
                    <a:pt x="1009650" y="220436"/>
                    <a:pt x="1045029" y="228600"/>
                  </a:cubicBezTo>
                  <a:cubicBezTo>
                    <a:pt x="1080408" y="236764"/>
                    <a:pt x="1148444" y="337457"/>
                    <a:pt x="1175658" y="391885"/>
                  </a:cubicBezTo>
                  <a:cubicBezTo>
                    <a:pt x="1202872" y="446313"/>
                    <a:pt x="1183822" y="514350"/>
                    <a:pt x="1208315" y="555171"/>
                  </a:cubicBezTo>
                  <a:cubicBezTo>
                    <a:pt x="1232808" y="595992"/>
                    <a:pt x="1273629" y="623207"/>
                    <a:pt x="1322615" y="636814"/>
                  </a:cubicBezTo>
                  <a:cubicBezTo>
                    <a:pt x="1371601" y="650421"/>
                    <a:pt x="1445079" y="625928"/>
                    <a:pt x="1502229" y="636814"/>
                  </a:cubicBezTo>
                  <a:cubicBezTo>
                    <a:pt x="1559379" y="647700"/>
                    <a:pt x="1611087" y="683078"/>
                    <a:pt x="1665515" y="702128"/>
                  </a:cubicBezTo>
                  <a:cubicBezTo>
                    <a:pt x="1719944" y="721178"/>
                    <a:pt x="1785257" y="745671"/>
                    <a:pt x="1828800" y="751114"/>
                  </a:cubicBezTo>
                  <a:cubicBezTo>
                    <a:pt x="1872343" y="756557"/>
                    <a:pt x="1872343" y="715735"/>
                    <a:pt x="1926772" y="734785"/>
                  </a:cubicBezTo>
                  <a:cubicBezTo>
                    <a:pt x="1981201" y="753835"/>
                    <a:pt x="2095501" y="868135"/>
                    <a:pt x="2155372" y="865414"/>
                  </a:cubicBezTo>
                  <a:cubicBezTo>
                    <a:pt x="2215243" y="862693"/>
                    <a:pt x="2228850" y="737507"/>
                    <a:pt x="2286000" y="718457"/>
                  </a:cubicBezTo>
                  <a:cubicBezTo>
                    <a:pt x="2343150" y="699407"/>
                    <a:pt x="2446565" y="751114"/>
                    <a:pt x="2498272" y="751114"/>
                  </a:cubicBezTo>
                  <a:cubicBezTo>
                    <a:pt x="2549979" y="751114"/>
                    <a:pt x="2579915" y="704850"/>
                    <a:pt x="2596243" y="718457"/>
                  </a:cubicBezTo>
                  <a:cubicBezTo>
                    <a:pt x="2612571" y="732064"/>
                    <a:pt x="2566307" y="794657"/>
                    <a:pt x="2596243" y="832757"/>
                  </a:cubicBezTo>
                  <a:cubicBezTo>
                    <a:pt x="2626179" y="870857"/>
                    <a:pt x="2729594" y="922564"/>
                    <a:pt x="2775858" y="947057"/>
                  </a:cubicBezTo>
                  <a:cubicBezTo>
                    <a:pt x="2822122" y="971550"/>
                    <a:pt x="2860222" y="947057"/>
                    <a:pt x="2873829" y="979714"/>
                  </a:cubicBezTo>
                  <a:cubicBezTo>
                    <a:pt x="2887436" y="1012371"/>
                    <a:pt x="2843893" y="1107622"/>
                    <a:pt x="2857500" y="1143000"/>
                  </a:cubicBezTo>
                  <a:cubicBezTo>
                    <a:pt x="2871107" y="1178378"/>
                    <a:pt x="2909208" y="1221921"/>
                    <a:pt x="2955472" y="1191985"/>
                  </a:cubicBezTo>
                  <a:cubicBezTo>
                    <a:pt x="3001736" y="1162049"/>
                    <a:pt x="3069772" y="993321"/>
                    <a:pt x="3135086" y="963385"/>
                  </a:cubicBezTo>
                  <a:cubicBezTo>
                    <a:pt x="3200400" y="933449"/>
                    <a:pt x="3311979" y="985157"/>
                    <a:pt x="3347358" y="1012371"/>
                  </a:cubicBezTo>
                  <a:cubicBezTo>
                    <a:pt x="3382737" y="1039585"/>
                    <a:pt x="3333751" y="1115785"/>
                    <a:pt x="3347358" y="1126671"/>
                  </a:cubicBezTo>
                  <a:cubicBezTo>
                    <a:pt x="3360965" y="1137557"/>
                    <a:pt x="3404507" y="1066799"/>
                    <a:pt x="3429000" y="1077685"/>
                  </a:cubicBezTo>
                  <a:cubicBezTo>
                    <a:pt x="3453493" y="1088571"/>
                    <a:pt x="3464379" y="1162049"/>
                    <a:pt x="3494315" y="1191985"/>
                  </a:cubicBezTo>
                  <a:cubicBezTo>
                    <a:pt x="3524251" y="1221921"/>
                    <a:pt x="3565072" y="1273629"/>
                    <a:pt x="3608615" y="1257300"/>
                  </a:cubicBezTo>
                  <a:cubicBezTo>
                    <a:pt x="3652158" y="1240971"/>
                    <a:pt x="3722915" y="1113064"/>
                    <a:pt x="3755572" y="1094014"/>
                  </a:cubicBezTo>
                  <a:cubicBezTo>
                    <a:pt x="3788229" y="1074964"/>
                    <a:pt x="3788230" y="1113064"/>
                    <a:pt x="3804558" y="1143000"/>
                  </a:cubicBezTo>
                  <a:cubicBezTo>
                    <a:pt x="3820886" y="1172936"/>
                    <a:pt x="3829050" y="1240971"/>
                    <a:pt x="3853543" y="1273628"/>
                  </a:cubicBezTo>
                  <a:cubicBezTo>
                    <a:pt x="3878036" y="1306285"/>
                    <a:pt x="3921579" y="1355271"/>
                    <a:pt x="3951515" y="1338943"/>
                  </a:cubicBezTo>
                  <a:cubicBezTo>
                    <a:pt x="3981451" y="1322615"/>
                    <a:pt x="3995058" y="1230086"/>
                    <a:pt x="4033158" y="1175657"/>
                  </a:cubicBezTo>
                  <a:cubicBezTo>
                    <a:pt x="4071258" y="1121228"/>
                    <a:pt x="4142015" y="1012371"/>
                    <a:pt x="4180115" y="1012371"/>
                  </a:cubicBezTo>
                  <a:cubicBezTo>
                    <a:pt x="4218215" y="1012371"/>
                    <a:pt x="4226380" y="1148443"/>
                    <a:pt x="4261758" y="1175657"/>
                  </a:cubicBezTo>
                  <a:cubicBezTo>
                    <a:pt x="4297137" y="1202871"/>
                    <a:pt x="4351565" y="1189264"/>
                    <a:pt x="4392386" y="1175657"/>
                  </a:cubicBezTo>
                  <a:cubicBezTo>
                    <a:pt x="4433207" y="1162050"/>
                    <a:pt x="4474029" y="1096736"/>
                    <a:pt x="4506686" y="1094014"/>
                  </a:cubicBezTo>
                  <a:cubicBezTo>
                    <a:pt x="4539343" y="1091293"/>
                    <a:pt x="4563836" y="1132114"/>
                    <a:pt x="4588329" y="1159328"/>
                  </a:cubicBezTo>
                  <a:cubicBezTo>
                    <a:pt x="4612822" y="1186542"/>
                    <a:pt x="4620986" y="1240971"/>
                    <a:pt x="4653643" y="1257300"/>
                  </a:cubicBezTo>
                  <a:cubicBezTo>
                    <a:pt x="4686300" y="1273629"/>
                    <a:pt x="4740729" y="1235529"/>
                    <a:pt x="4784272" y="1257300"/>
                  </a:cubicBezTo>
                  <a:cubicBezTo>
                    <a:pt x="4827815" y="1279071"/>
                    <a:pt x="4865914" y="1371600"/>
                    <a:pt x="4914900" y="1387928"/>
                  </a:cubicBezTo>
                  <a:cubicBezTo>
                    <a:pt x="4963886" y="1404256"/>
                    <a:pt x="5031922" y="1379764"/>
                    <a:pt x="5078186" y="1355271"/>
                  </a:cubicBezTo>
                  <a:cubicBezTo>
                    <a:pt x="5124450" y="1330778"/>
                    <a:pt x="5132615" y="1270907"/>
                    <a:pt x="5192486" y="1240971"/>
                  </a:cubicBezTo>
                  <a:cubicBezTo>
                    <a:pt x="5252357" y="1211035"/>
                    <a:pt x="5369379" y="1167493"/>
                    <a:pt x="5437415" y="1175657"/>
                  </a:cubicBezTo>
                  <a:cubicBezTo>
                    <a:pt x="5505451" y="1183821"/>
                    <a:pt x="5529943" y="1306286"/>
                    <a:pt x="5600700" y="1289957"/>
                  </a:cubicBezTo>
                  <a:cubicBezTo>
                    <a:pt x="5671457" y="1273628"/>
                    <a:pt x="5772151" y="1096735"/>
                    <a:pt x="5861958" y="1077685"/>
                  </a:cubicBezTo>
                  <a:cubicBezTo>
                    <a:pt x="5951765" y="1058635"/>
                    <a:pt x="6055179" y="1170214"/>
                    <a:pt x="6139543" y="1175657"/>
                  </a:cubicBezTo>
                  <a:cubicBezTo>
                    <a:pt x="6223907" y="1181100"/>
                    <a:pt x="6324600" y="1132114"/>
                    <a:pt x="6368143" y="1110343"/>
                  </a:cubicBezTo>
                  <a:cubicBezTo>
                    <a:pt x="6411686" y="1088572"/>
                    <a:pt x="6370864" y="1045028"/>
                    <a:pt x="6400800" y="1045028"/>
                  </a:cubicBezTo>
                  <a:cubicBezTo>
                    <a:pt x="6430736" y="1045028"/>
                    <a:pt x="6547758" y="1110343"/>
                    <a:pt x="6547758" y="1110343"/>
                  </a:cubicBezTo>
                  <a:cubicBezTo>
                    <a:pt x="6629401" y="1148443"/>
                    <a:pt x="6811737" y="1240971"/>
                    <a:pt x="6890658" y="1273628"/>
                  </a:cubicBezTo>
                  <a:cubicBezTo>
                    <a:pt x="6969579" y="1306285"/>
                    <a:pt x="6975022" y="1292678"/>
                    <a:pt x="7021286" y="1306285"/>
                  </a:cubicBezTo>
                  <a:cubicBezTo>
                    <a:pt x="7067550" y="1319892"/>
                    <a:pt x="7121979" y="1330778"/>
                    <a:pt x="7168243" y="1355271"/>
                  </a:cubicBezTo>
                  <a:cubicBezTo>
                    <a:pt x="7214507" y="1379764"/>
                    <a:pt x="7241722" y="1428750"/>
                    <a:pt x="7298872" y="1453243"/>
                  </a:cubicBezTo>
                  <a:cubicBezTo>
                    <a:pt x="7356022" y="1477736"/>
                    <a:pt x="7445829" y="1472292"/>
                    <a:pt x="7511143" y="1502228"/>
                  </a:cubicBezTo>
                  <a:cubicBezTo>
                    <a:pt x="7576457" y="1532164"/>
                    <a:pt x="7696201" y="1619250"/>
                    <a:pt x="7690758" y="1632857"/>
                  </a:cubicBezTo>
                </a:path>
              </a:pathLst>
            </a:custGeom>
            <a:ln w="101600">
              <a:solidFill>
                <a:srgbClr val="0070C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p:cNvSpPr txBox="1"/>
            <p:nvPr/>
          </p:nvSpPr>
          <p:spPr>
            <a:xfrm rot="1166279">
              <a:off x="1352858" y="6011389"/>
              <a:ext cx="1270669" cy="584775"/>
            </a:xfrm>
            <a:prstGeom prst="rect">
              <a:avLst/>
            </a:prstGeom>
            <a:noFill/>
          </p:spPr>
          <p:txBody>
            <a:bodyPr wrap="none" rtlCol="0">
              <a:spAutoFit/>
            </a:bodyPr>
            <a:lstStyle/>
            <a:p>
              <a:pPr algn="ctr"/>
              <a:r>
                <a:rPr lang="en-US" sz="3200" b="1" dirty="0" smtClean="0">
                  <a:solidFill>
                    <a:srgbClr val="0070C0"/>
                  </a:solidFill>
                  <a:effectLst>
                    <a:outerShdw dist="50800" dir="7200000" algn="ctr" rotWithShape="0">
                      <a:schemeClr val="tx1"/>
                    </a:outerShdw>
                  </a:effectLst>
                </a:rPr>
                <a:t>Red R.</a:t>
              </a:r>
            </a:p>
          </p:txBody>
        </p:sp>
      </p:grpSp>
      <p:sp>
        <p:nvSpPr>
          <p:cNvPr id="43" name="TextBox 42"/>
          <p:cNvSpPr txBox="1"/>
          <p:nvPr/>
        </p:nvSpPr>
        <p:spPr>
          <a:xfrm>
            <a:off x="1981200" y="1524000"/>
            <a:ext cx="3352800" cy="492443"/>
          </a:xfrm>
          <a:prstGeom prst="rect">
            <a:avLst/>
          </a:prstGeom>
          <a:noFill/>
        </p:spPr>
        <p:txBody>
          <a:bodyPr wrap="square" rtlCol="0">
            <a:spAutoFit/>
          </a:bodyPr>
          <a:lstStyle/>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 OUTLET</a:t>
            </a:r>
          </a:p>
        </p:txBody>
      </p:sp>
      <p:grpSp>
        <p:nvGrpSpPr>
          <p:cNvPr id="45" name="Group 44"/>
          <p:cNvGrpSpPr/>
          <p:nvPr/>
        </p:nvGrpSpPr>
        <p:grpSpPr>
          <a:xfrm>
            <a:off x="2895600" y="2590800"/>
            <a:ext cx="3276600" cy="762000"/>
            <a:chOff x="2895600" y="2590800"/>
            <a:chExt cx="3276600" cy="762000"/>
          </a:xfrm>
        </p:grpSpPr>
        <p:grpSp>
          <p:nvGrpSpPr>
            <p:cNvPr id="32" name="Group 31"/>
            <p:cNvGrpSpPr/>
            <p:nvPr/>
          </p:nvGrpSpPr>
          <p:grpSpPr>
            <a:xfrm>
              <a:off x="2895600" y="2590800"/>
              <a:ext cx="3276600" cy="411480"/>
              <a:chOff x="2895600" y="2590800"/>
              <a:chExt cx="3276600" cy="411480"/>
            </a:xfrm>
          </p:grpSpPr>
          <p:sp>
            <p:nvSpPr>
              <p:cNvPr id="73"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5"/>
            <p:cNvSpPr/>
            <p:nvPr/>
          </p:nvSpPr>
          <p:spPr>
            <a:xfrm>
              <a:off x="3352800" y="29718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p:cNvSpPr txBox="1"/>
          <p:nvPr/>
        </p:nvSpPr>
        <p:spPr>
          <a:xfrm>
            <a:off x="4876800" y="2743200"/>
            <a:ext cx="755335" cy="1569660"/>
          </a:xfrm>
          <a:prstGeom prst="rect">
            <a:avLst/>
          </a:prstGeom>
          <a:noFill/>
        </p:spPr>
        <p:txBody>
          <a:bodyPr wrap="none" rtlCol="0">
            <a:spAutoFit/>
          </a:bodyPr>
          <a:lstStyle/>
          <a:p>
            <a:r>
              <a:rPr lang="en-US" sz="9600" dirty="0" smtClean="0">
                <a:solidFill>
                  <a:srgbClr val="FF0000"/>
                </a:solidFill>
                <a:effectLst>
                  <a:outerShdw dist="50800" dir="5400000" algn="ctr" rotWithShape="0">
                    <a:schemeClr val="tx1"/>
                  </a:outerShdw>
                </a:effectLst>
              </a:rPr>
              <a:t>?</a:t>
            </a:r>
            <a:endParaRPr lang="en-US" sz="9600" dirty="0">
              <a:solidFill>
                <a:srgbClr val="FF0000"/>
              </a:solidFill>
              <a:effectLst>
                <a:outerShdw dist="50800" dir="5400000" algn="ctr" rotWithShape="0">
                  <a:schemeClr val="tx1"/>
                </a:outerShdw>
              </a:effectLst>
            </a:endParaRPr>
          </a:p>
        </p:txBody>
      </p:sp>
      <p:sp>
        <p:nvSpPr>
          <p:cNvPr id="46" name="TextBox 3"/>
          <p:cNvSpPr txBox="1">
            <a:spLocks noChangeArrowheads="1"/>
          </p:cNvSpPr>
          <p:nvPr/>
        </p:nvSpPr>
        <p:spPr bwMode="auto">
          <a:xfrm>
            <a:off x="4572000" y="0"/>
            <a:ext cx="4572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a:t>
            </a:r>
            <a:r>
              <a:rPr lang="en-US" sz="4800" b="1" dirty="0" smtClean="0">
                <a:solidFill>
                  <a:srgbClr val="FF0000"/>
                </a:solidFill>
                <a:effectLst>
                  <a:outerShdw dist="50800" dir="5400000" algn="ctr" rotWithShape="0">
                    <a:schemeClr val="tx1"/>
                  </a:outerShdw>
                </a:effectLst>
                <a:latin typeface="Tempus Sans ITC" pitchFamily="82" charset="0"/>
              </a:rPr>
              <a:t>NEW LANDS</a:t>
            </a:r>
            <a:endParaRPr lang="en-US" sz="4800" b="1" dirty="0">
              <a:solidFill>
                <a:srgbClr val="FF0000"/>
              </a:solidFill>
              <a:effectLst>
                <a:outerShdw dist="50800" dir="5400000" algn="ctr" rotWithShape="0">
                  <a:schemeClr val="tx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2" nodeType="withEffect">
                                  <p:stCondLst>
                                    <p:cond delay="0"/>
                                  </p:stCondLst>
                                  <p:childTnLst>
                                    <p:animRot by="21600000">
                                      <p:cBhvr>
                                        <p:cTn id="6" dur="500" fill="hold"/>
                                        <p:tgtEl>
                                          <p:spTgt spid="39"/>
                                        </p:tgtEl>
                                        <p:attrNameLst>
                                          <p:attrName>r</p:attrName>
                                        </p:attrNameLst>
                                      </p:cBhvr>
                                    </p:animRot>
                                  </p:childTnLst>
                                </p:cTn>
                              </p:par>
                              <p:par>
                                <p:cTn id="7" presetID="6" presetClass="emph" presetSubtype="0" fill="hold" grpId="1" nodeType="withEffect">
                                  <p:stCondLst>
                                    <p:cond delay="0"/>
                                  </p:stCondLst>
                                  <p:childTnLst>
                                    <p:animScale>
                                      <p:cBhvr>
                                        <p:cTn id="8" dur="500" fill="hold"/>
                                        <p:tgtEl>
                                          <p:spTgt spid="39"/>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1000"/>
                                        <p:tgtEl>
                                          <p:spTgt spid="39"/>
                                        </p:tgtEl>
                                      </p:cBhvr>
                                    </p:animEffect>
                                    <p:set>
                                      <p:cBhvr>
                                        <p:cTn id="13" dur="1" fill="hold">
                                          <p:stCondLst>
                                            <p:cond delay="999"/>
                                          </p:stCondLst>
                                        </p:cTn>
                                        <p:tgtEl>
                                          <p:spTgt spid="39"/>
                                        </p:tgtEl>
                                        <p:attrNameLst>
                                          <p:attrName>style.visibility</p:attrName>
                                        </p:attrNameLst>
                                      </p:cBhvr>
                                      <p:to>
                                        <p:strVal val="hidden"/>
                                      </p:to>
                                    </p:set>
                                  </p:childTnLst>
                                </p:cTn>
                              </p:par>
                            </p:childTnLst>
                          </p:cTn>
                        </p:par>
                        <p:par>
                          <p:cTn id="14" fill="hold">
                            <p:stCondLst>
                              <p:cond delay="1000"/>
                            </p:stCondLst>
                            <p:childTnLst>
                              <p:par>
                                <p:cTn id="15" presetID="22" presetClass="exit" presetSubtype="8" fill="hold" nodeType="afterEffect">
                                  <p:stCondLst>
                                    <p:cond delay="0"/>
                                  </p:stCondLst>
                                  <p:childTnLst>
                                    <p:animEffect transition="out" filter="wipe(left)">
                                      <p:cBhvr>
                                        <p:cTn id="16" dur="1000"/>
                                        <p:tgtEl>
                                          <p:spTgt spid="75"/>
                                        </p:tgtEl>
                                      </p:cBhvr>
                                    </p:animEffect>
                                    <p:set>
                                      <p:cBhvr>
                                        <p:cTn id="17" dur="1" fill="hold">
                                          <p:stCondLst>
                                            <p:cond delay="999"/>
                                          </p:stCondLst>
                                        </p:cTn>
                                        <p:tgtEl>
                                          <p:spTgt spid="7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mph" presetSubtype="0" fill="hold" grpId="1" nodeType="clickEffect">
                                  <p:stCondLst>
                                    <p:cond delay="0"/>
                                  </p:stCondLst>
                                  <p:childTnLst>
                                    <p:animScale>
                                      <p:cBhvr>
                                        <p:cTn id="21" dur="500" fill="hold"/>
                                        <p:tgtEl>
                                          <p:spTgt spid="40"/>
                                        </p:tgtEl>
                                      </p:cBhvr>
                                      <p:by x="150000" y="150000"/>
                                    </p:animScale>
                                  </p:childTnLst>
                                </p:cTn>
                              </p:par>
                              <p:par>
                                <p:cTn id="22" presetID="8" presetClass="emph" presetSubtype="0" fill="hold" grpId="2" nodeType="withEffect">
                                  <p:stCondLst>
                                    <p:cond delay="0"/>
                                  </p:stCondLst>
                                  <p:childTnLst>
                                    <p:animRot by="21600000">
                                      <p:cBhvr>
                                        <p:cTn id="23" dur="500" fill="hold"/>
                                        <p:tgtEl>
                                          <p:spTgt spid="40"/>
                                        </p:tgtEl>
                                        <p:attrNameLst>
                                          <p:attrName>r</p:attrName>
                                        </p:attrNameLst>
                                      </p:cBhvr>
                                    </p:animRot>
                                  </p:childTnLst>
                                </p:cTn>
                              </p:par>
                              <p:par>
                                <p:cTn id="24" presetID="10" presetClass="exit" presetSubtype="0" fill="hold" nodeType="withEffect">
                                  <p:stCondLst>
                                    <p:cond delay="0"/>
                                  </p:stCondLst>
                                  <p:childTnLst>
                                    <p:animEffect transition="out" filter="fade">
                                      <p:cBhvr>
                                        <p:cTn id="25" dur="500"/>
                                        <p:tgtEl>
                                          <p:spTgt spid="33"/>
                                        </p:tgtEl>
                                      </p:cBhvr>
                                    </p:animEffect>
                                    <p:set>
                                      <p:cBhvr>
                                        <p:cTn id="26" dur="1" fill="hold">
                                          <p:stCondLst>
                                            <p:cond delay="499"/>
                                          </p:stCondLst>
                                        </p:cTn>
                                        <p:tgtEl>
                                          <p:spTgt spid="3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1000"/>
                                        <p:tgtEl>
                                          <p:spTgt spid="40"/>
                                        </p:tgtEl>
                                      </p:cBhvr>
                                    </p:animEffect>
                                    <p:set>
                                      <p:cBhvr>
                                        <p:cTn id="31" dur="1" fill="hold">
                                          <p:stCondLst>
                                            <p:cond delay="999"/>
                                          </p:stCondLst>
                                        </p:cTn>
                                        <p:tgtEl>
                                          <p:spTgt spid="40"/>
                                        </p:tgtEl>
                                        <p:attrNameLst>
                                          <p:attrName>style.visibility</p:attrName>
                                        </p:attrNameLst>
                                      </p:cBhvr>
                                      <p:to>
                                        <p:strVal val="hidden"/>
                                      </p:to>
                                    </p:set>
                                  </p:childTnLst>
                                </p:cTn>
                              </p:par>
                            </p:childTnLst>
                          </p:cTn>
                        </p:par>
                        <p:par>
                          <p:cTn id="32" fill="hold">
                            <p:stCondLst>
                              <p:cond delay="1000"/>
                            </p:stCondLst>
                            <p:childTnLst>
                              <p:par>
                                <p:cTn id="33" presetID="22" presetClass="exit" presetSubtype="8" fill="hold" nodeType="afterEffect">
                                  <p:stCondLst>
                                    <p:cond delay="0"/>
                                  </p:stCondLst>
                                  <p:childTnLst>
                                    <p:animEffect transition="out" filter="wipe(left)">
                                      <p:cBhvr>
                                        <p:cTn id="34" dur="1000"/>
                                        <p:tgtEl>
                                          <p:spTgt spid="45"/>
                                        </p:tgtEl>
                                      </p:cBhvr>
                                    </p:animEffect>
                                    <p:set>
                                      <p:cBhvr>
                                        <p:cTn id="35" dur="1" fill="hold">
                                          <p:stCondLst>
                                            <p:cond delay="999"/>
                                          </p:stCondLst>
                                        </p:cTn>
                                        <p:tgtEl>
                                          <p:spTgt spid="4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1000"/>
                                        <p:tgtEl>
                                          <p:spTgt spid="36"/>
                                        </p:tgtEl>
                                      </p:cBhvr>
                                    </p:animEffect>
                                    <p:set>
                                      <p:cBhvr>
                                        <p:cTn id="40" dur="1" fill="hold">
                                          <p:stCondLst>
                                            <p:cond delay="999"/>
                                          </p:stCondLst>
                                        </p:cTn>
                                        <p:tgtEl>
                                          <p:spTgt spid="36"/>
                                        </p:tgtEl>
                                        <p:attrNameLst>
                                          <p:attrName>style.visibility</p:attrName>
                                        </p:attrNameLst>
                                      </p:cBhvr>
                                      <p:to>
                                        <p:strVal val="hidden"/>
                                      </p:to>
                                    </p:set>
                                  </p:childTnLst>
                                </p:cTn>
                              </p:par>
                            </p:childTnLst>
                          </p:cTn>
                        </p:par>
                        <p:par>
                          <p:cTn id="41" fill="hold">
                            <p:stCondLst>
                              <p:cond delay="1000"/>
                            </p:stCondLst>
                            <p:childTnLst>
                              <p:par>
                                <p:cTn id="42" presetID="6" presetClass="emph" presetSubtype="0" fill="hold" grpId="1" nodeType="afterEffect">
                                  <p:stCondLst>
                                    <p:cond delay="0"/>
                                  </p:stCondLst>
                                  <p:childTnLst>
                                    <p:animScale>
                                      <p:cBhvr>
                                        <p:cTn id="43" dur="500" fill="hold"/>
                                        <p:tgtEl>
                                          <p:spTgt spid="41"/>
                                        </p:tgtEl>
                                      </p:cBhvr>
                                      <p:by x="150000" y="150000"/>
                                    </p:animScale>
                                  </p:childTnLst>
                                </p:cTn>
                              </p:par>
                              <p:par>
                                <p:cTn id="44" presetID="8" presetClass="emph" presetSubtype="0" fill="hold" grpId="2" nodeType="withEffect">
                                  <p:stCondLst>
                                    <p:cond delay="0"/>
                                  </p:stCondLst>
                                  <p:childTnLst>
                                    <p:animRot by="21600000">
                                      <p:cBhvr>
                                        <p:cTn id="45" dur="500" fill="hold"/>
                                        <p:tgtEl>
                                          <p:spTgt spid="41"/>
                                        </p:tgtEl>
                                        <p:attrNameLst>
                                          <p:attrName>r</p:attrName>
                                        </p:attrNameLst>
                                      </p:cBhvr>
                                    </p:animRo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1000"/>
                                        <p:tgtEl>
                                          <p:spTgt spid="41"/>
                                        </p:tgtEl>
                                      </p:cBhvr>
                                    </p:animEffect>
                                    <p:set>
                                      <p:cBhvr>
                                        <p:cTn id="50" dur="1" fill="hold">
                                          <p:stCondLst>
                                            <p:cond delay="999"/>
                                          </p:stCondLst>
                                        </p:cTn>
                                        <p:tgtEl>
                                          <p:spTgt spid="41"/>
                                        </p:tgtEl>
                                        <p:attrNameLst>
                                          <p:attrName>style.visibility</p:attrName>
                                        </p:attrNameLst>
                                      </p:cBhvr>
                                      <p:to>
                                        <p:strVal val="hidden"/>
                                      </p:to>
                                    </p:set>
                                  </p:childTnLst>
                                </p:cTn>
                              </p:par>
                              <p:par>
                                <p:cTn id="51" presetID="53" presetClass="entr" presetSubtype="0" fill="hold" grpId="0" nodeType="withEffect">
                                  <p:stCondLst>
                                    <p:cond delay="0"/>
                                  </p:stCondLst>
                                  <p:childTnLst>
                                    <p:set>
                                      <p:cBhvr>
                                        <p:cTn id="52" dur="1" fill="hold">
                                          <p:stCondLst>
                                            <p:cond delay="0"/>
                                          </p:stCondLst>
                                        </p:cTn>
                                        <p:tgtEl>
                                          <p:spTgt spid="77"/>
                                        </p:tgtEl>
                                        <p:attrNameLst>
                                          <p:attrName>style.visibility</p:attrName>
                                        </p:attrNameLst>
                                      </p:cBhvr>
                                      <p:to>
                                        <p:strVal val="visible"/>
                                      </p:to>
                                    </p:set>
                                    <p:anim calcmode="lin" valueType="num">
                                      <p:cBhvr>
                                        <p:cTn id="53" dur="1000" fill="hold"/>
                                        <p:tgtEl>
                                          <p:spTgt spid="77"/>
                                        </p:tgtEl>
                                        <p:attrNameLst>
                                          <p:attrName>ppt_w</p:attrName>
                                        </p:attrNameLst>
                                      </p:cBhvr>
                                      <p:tavLst>
                                        <p:tav tm="0">
                                          <p:val>
                                            <p:fltVal val="0"/>
                                          </p:val>
                                        </p:tav>
                                        <p:tav tm="100000">
                                          <p:val>
                                            <p:strVal val="#ppt_w"/>
                                          </p:val>
                                        </p:tav>
                                      </p:tavLst>
                                    </p:anim>
                                    <p:anim calcmode="lin" valueType="num">
                                      <p:cBhvr>
                                        <p:cTn id="54" dur="1000" fill="hold"/>
                                        <p:tgtEl>
                                          <p:spTgt spid="77"/>
                                        </p:tgtEl>
                                        <p:attrNameLst>
                                          <p:attrName>ppt_h</p:attrName>
                                        </p:attrNameLst>
                                      </p:cBhvr>
                                      <p:tavLst>
                                        <p:tav tm="0">
                                          <p:val>
                                            <p:fltVal val="0"/>
                                          </p:val>
                                        </p:tav>
                                        <p:tav tm="100000">
                                          <p:val>
                                            <p:strVal val="#ppt_h"/>
                                          </p:val>
                                        </p:tav>
                                      </p:tavLst>
                                    </p:anim>
                                    <p:animEffect transition="in" filter="fade">
                                      <p:cBhvr>
                                        <p:cTn id="55" dur="1000"/>
                                        <p:tgtEl>
                                          <p:spTgt spid="77"/>
                                        </p:tgtEl>
                                      </p:cBhvr>
                                    </p:animEffect>
                                  </p:childTnLst>
                                </p:cTn>
                              </p:par>
                              <p:par>
                                <p:cTn id="56" presetID="53" presetClass="entr" presetSubtype="0" fill="hold" grpId="0" nodeType="withEffect">
                                  <p:stCondLst>
                                    <p:cond delay="0"/>
                                  </p:stCondLst>
                                  <p:childTnLst>
                                    <p:set>
                                      <p:cBhvr>
                                        <p:cTn id="57" dur="1" fill="hold">
                                          <p:stCondLst>
                                            <p:cond delay="0"/>
                                          </p:stCondLst>
                                        </p:cTn>
                                        <p:tgtEl>
                                          <p:spTgt spid="43"/>
                                        </p:tgtEl>
                                        <p:attrNameLst>
                                          <p:attrName>style.visibility</p:attrName>
                                        </p:attrNameLst>
                                      </p:cBhvr>
                                      <p:to>
                                        <p:strVal val="visible"/>
                                      </p:to>
                                    </p:set>
                                    <p:anim calcmode="lin" valueType="num">
                                      <p:cBhvr>
                                        <p:cTn id="58" dur="1000" fill="hold"/>
                                        <p:tgtEl>
                                          <p:spTgt spid="43"/>
                                        </p:tgtEl>
                                        <p:attrNameLst>
                                          <p:attrName>ppt_w</p:attrName>
                                        </p:attrNameLst>
                                      </p:cBhvr>
                                      <p:tavLst>
                                        <p:tav tm="0">
                                          <p:val>
                                            <p:fltVal val="0"/>
                                          </p:val>
                                        </p:tav>
                                        <p:tav tm="100000">
                                          <p:val>
                                            <p:strVal val="#ppt_w"/>
                                          </p:val>
                                        </p:tav>
                                      </p:tavLst>
                                    </p:anim>
                                    <p:anim calcmode="lin" valueType="num">
                                      <p:cBhvr>
                                        <p:cTn id="59" dur="1000" fill="hold"/>
                                        <p:tgtEl>
                                          <p:spTgt spid="43"/>
                                        </p:tgtEl>
                                        <p:attrNameLst>
                                          <p:attrName>ppt_h</p:attrName>
                                        </p:attrNameLst>
                                      </p:cBhvr>
                                      <p:tavLst>
                                        <p:tav tm="0">
                                          <p:val>
                                            <p:fltVal val="0"/>
                                          </p:val>
                                        </p:tav>
                                        <p:tav tm="100000">
                                          <p:val>
                                            <p:strVal val="#ppt_h"/>
                                          </p:val>
                                        </p:tav>
                                      </p:tavLst>
                                    </p:anim>
                                    <p:animEffect transition="in" filter="fade">
                                      <p:cBhvr>
                                        <p:cTn id="60"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39" grpId="0"/>
      <p:bldP spid="39" grpId="1"/>
      <p:bldP spid="39" grpId="2"/>
      <p:bldP spid="41" grpId="0"/>
      <p:bldP spid="41" grpId="1"/>
      <p:bldP spid="41" grpId="2"/>
      <p:bldP spid="43" grpId="0"/>
      <p:bldP spid="40" grpId="0"/>
      <p:bldP spid="40" grpId="1"/>
      <p:bldP spid="40" grpId="2"/>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WILLIAM BENT</a:t>
            </a:r>
            <a:endParaRPr lang="en-US" dirty="0"/>
          </a:p>
        </p:txBody>
      </p:sp>
      <p:sp>
        <p:nvSpPr>
          <p:cNvPr id="3" name="TextBox 2"/>
          <p:cNvSpPr txBox="1"/>
          <p:nvPr/>
        </p:nvSpPr>
        <p:spPr>
          <a:xfrm>
            <a:off x="-2" y="665747"/>
            <a:ext cx="4650379" cy="3108543"/>
          </a:xfrm>
          <a:prstGeom prst="rect">
            <a:avLst/>
          </a:prstGeom>
          <a:noFill/>
        </p:spPr>
        <p:txBody>
          <a:bodyPr wrap="square" rtlCol="0">
            <a:spAutoFit/>
          </a:bodyPr>
          <a:lstStyle/>
          <a:p>
            <a:pPr marL="233363" indent="-233363">
              <a:spcAft>
                <a:spcPts val="600"/>
              </a:spcAft>
              <a:buFont typeface="Arial" pitchFamily="34" charset="0"/>
              <a:buChar char="•"/>
            </a:pPr>
            <a:r>
              <a:rPr lang="en-US" sz="2800" b="1" dirty="0" smtClean="0"/>
              <a:t>1846 William </a:t>
            </a:r>
            <a:r>
              <a:rPr lang="en-US" sz="2800" b="1" dirty="0" smtClean="0">
                <a:solidFill>
                  <a:srgbClr val="FF0000"/>
                </a:solidFill>
                <a:effectLst>
                  <a:outerShdw blurRad="38100" dist="38100" dir="2700000" algn="tl">
                    <a:srgbClr val="000000"/>
                  </a:outerShdw>
                </a:effectLst>
              </a:rPr>
              <a:t>given the title of "Colonel" </a:t>
            </a:r>
            <a:r>
              <a:rPr lang="en-US" sz="2800" b="1" dirty="0" smtClean="0"/>
              <a:t>by the United States (US) Army after </a:t>
            </a:r>
            <a:r>
              <a:rPr lang="en-US" sz="2800" b="1" dirty="0" smtClean="0">
                <a:solidFill>
                  <a:srgbClr val="FF0000"/>
                </a:solidFill>
                <a:effectLst>
                  <a:outerShdw blurRad="38100" dist="38100" dir="2700000" algn="tl">
                    <a:srgbClr val="000000"/>
                  </a:outerShdw>
                </a:effectLst>
              </a:rPr>
              <a:t>supplying US troops &amp; guiding them into New Mexico </a:t>
            </a:r>
            <a:r>
              <a:rPr lang="en-US" sz="2800" b="1" dirty="0" smtClean="0"/>
              <a:t>during the Mexican-American War</a:t>
            </a:r>
          </a:p>
        </p:txBody>
      </p:sp>
      <p:sp>
        <p:nvSpPr>
          <p:cNvPr id="6" name="TextBox 5"/>
          <p:cNvSpPr txBox="1"/>
          <p:nvPr/>
        </p:nvSpPr>
        <p:spPr>
          <a:xfrm>
            <a:off x="0" y="3796664"/>
            <a:ext cx="9144000" cy="2985433"/>
          </a:xfrm>
          <a:prstGeom prst="rect">
            <a:avLst/>
          </a:prstGeom>
          <a:noFill/>
        </p:spPr>
        <p:txBody>
          <a:bodyPr wrap="square" rtlCol="0">
            <a:spAutoFit/>
          </a:bodyPr>
          <a:lstStyle/>
          <a:p>
            <a:pPr marL="233363" indent="-233363">
              <a:spcAft>
                <a:spcPts val="1200"/>
              </a:spcAft>
              <a:buFont typeface="Arial" pitchFamily="34" charset="0"/>
              <a:buChar char="•"/>
            </a:pPr>
            <a:r>
              <a:rPr lang="en-US" sz="2800" b="1" dirty="0" smtClean="0"/>
              <a:t>1847 </a:t>
            </a:r>
            <a:r>
              <a:rPr lang="en-US" sz="2800" b="1" dirty="0" smtClean="0">
                <a:solidFill>
                  <a:srgbClr val="FF0000"/>
                </a:solidFill>
                <a:effectLst>
                  <a:outerShdw blurRad="38100" dist="38100" dir="2700000" algn="tl">
                    <a:srgbClr val="000000"/>
                  </a:outerShdw>
                </a:effectLst>
              </a:rPr>
              <a:t>frees his slave </a:t>
            </a:r>
            <a:r>
              <a:rPr lang="en-US" sz="2800" b="1" dirty="0" smtClean="0"/>
              <a:t>for his </a:t>
            </a:r>
            <a:r>
              <a:rPr lang="en-US" sz="2800" b="1" dirty="0" smtClean="0">
                <a:solidFill>
                  <a:srgbClr val="FF0000"/>
                </a:solidFill>
                <a:effectLst>
                  <a:outerShdw blurRad="38100" dist="38100" dir="2700000" algn="tl">
                    <a:srgbClr val="000000"/>
                  </a:outerShdw>
                </a:effectLst>
              </a:rPr>
              <a:t>heroic efforts </a:t>
            </a:r>
            <a:r>
              <a:rPr lang="en-US" sz="2800" b="1" dirty="0" smtClean="0"/>
              <a:t>in an Indian revolt at Taos, during which his </a:t>
            </a:r>
            <a:r>
              <a:rPr lang="en-US" sz="2800" b="1" dirty="0" smtClean="0">
                <a:solidFill>
                  <a:srgbClr val="FF0000"/>
                </a:solidFill>
                <a:effectLst>
                  <a:outerShdw blurRad="38100" dist="38100" dir="2700000" algn="tl">
                    <a:srgbClr val="000000"/>
                  </a:outerShdw>
                </a:effectLst>
              </a:rPr>
              <a:t>brother Charles was killed</a:t>
            </a:r>
          </a:p>
          <a:p>
            <a:pPr marL="233363" indent="-233363">
              <a:spcAft>
                <a:spcPts val="1200"/>
              </a:spcAft>
              <a:buFont typeface="Arial" pitchFamily="34" charset="0"/>
              <a:buChar char="•"/>
            </a:pPr>
            <a:r>
              <a:rPr lang="en-US" sz="2800" b="1" dirty="0" smtClean="0"/>
              <a:t>1849 </a:t>
            </a:r>
            <a:r>
              <a:rPr lang="en-US" sz="2800" b="1" dirty="0" smtClean="0">
                <a:solidFill>
                  <a:srgbClr val="FF0000"/>
                </a:solidFill>
                <a:effectLst>
                  <a:outerShdw blurRad="38100" dist="38100" dir="2700000" algn="tl">
                    <a:srgbClr val="000000"/>
                  </a:outerShdw>
                </a:effectLst>
              </a:rPr>
              <a:t>Cholera epidemic </a:t>
            </a:r>
            <a:r>
              <a:rPr lang="en-US" sz="2800" b="1" dirty="0" smtClean="0"/>
              <a:t>among the Cheyenne </a:t>
            </a:r>
            <a:r>
              <a:rPr lang="en-US" sz="2800" b="1" dirty="0" smtClean="0">
                <a:solidFill>
                  <a:srgbClr val="FF0000"/>
                </a:solidFill>
                <a:effectLst>
                  <a:outerShdw blurRad="38100" dist="38100" dir="2700000" algn="tl">
                    <a:srgbClr val="000000"/>
                  </a:outerShdw>
                </a:effectLst>
              </a:rPr>
              <a:t>takes lives of half the tribe</a:t>
            </a:r>
            <a:r>
              <a:rPr lang="en-US" sz="2800" b="1" dirty="0" smtClean="0"/>
              <a:t>, including Tall Woman, Bent's mother-in-law</a:t>
            </a:r>
          </a:p>
          <a:p>
            <a:pPr marL="233363" indent="-23336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Reduced </a:t>
            </a:r>
            <a:r>
              <a:rPr lang="en-US" sz="2800" b="1" dirty="0" err="1" smtClean="0">
                <a:solidFill>
                  <a:srgbClr val="FF0000"/>
                </a:solidFill>
                <a:effectLst>
                  <a:outerShdw blurRad="38100" dist="38100" dir="2700000" algn="tl">
                    <a:srgbClr val="000000"/>
                  </a:outerShdw>
                </a:effectLst>
              </a:rPr>
              <a:t>Cheyennes</a:t>
            </a:r>
            <a:r>
              <a:rPr lang="en-US" sz="2800" b="1" dirty="0" smtClean="0">
                <a:solidFill>
                  <a:srgbClr val="FF0000"/>
                </a:solidFill>
                <a:effectLst>
                  <a:outerShdw blurRad="38100" dist="38100" dir="2700000" algn="tl">
                    <a:srgbClr val="000000"/>
                  </a:outerShdw>
                </a:effectLst>
              </a:rPr>
              <a:t> </a:t>
            </a:r>
            <a:r>
              <a:rPr lang="en-US" sz="2800" b="1" dirty="0" smtClean="0"/>
              <a:t>means </a:t>
            </a:r>
            <a:r>
              <a:rPr lang="en-US" sz="2800" b="1" dirty="0" smtClean="0">
                <a:solidFill>
                  <a:srgbClr val="FF0000"/>
                </a:solidFill>
                <a:effectLst>
                  <a:outerShdw blurRad="38100" dist="38100" dir="2700000" algn="tl">
                    <a:srgbClr val="000000"/>
                  </a:outerShdw>
                </a:effectLst>
              </a:rPr>
              <a:t>reduced trading opportunities</a:t>
            </a:r>
            <a:r>
              <a:rPr lang="en-US" sz="2800" b="1" dirty="0" smtClean="0"/>
              <a:t>; also demand for furs is declining; </a:t>
            </a:r>
            <a:r>
              <a:rPr lang="en-US" sz="2800" b="1" dirty="0" smtClean="0">
                <a:solidFill>
                  <a:srgbClr val="FF0000"/>
                </a:solidFill>
                <a:effectLst>
                  <a:outerShdw blurRad="38100" dist="38100" dir="2700000" algn="tl">
                    <a:srgbClr val="000000"/>
                  </a:outerShdw>
                </a:effectLst>
              </a:rPr>
              <a:t>time to move</a:t>
            </a:r>
          </a:p>
        </p:txBody>
      </p:sp>
      <p:pic>
        <p:nvPicPr>
          <p:cNvPr id="5" name="Picture 4"/>
          <p:cNvPicPr>
            <a:picLocks noChangeAspect="1" noChangeArrowheads="1"/>
          </p:cNvPicPr>
          <p:nvPr/>
        </p:nvPicPr>
        <p:blipFill>
          <a:blip r:embed="rId3" cstate="print"/>
          <a:stretch>
            <a:fillRect/>
          </a:stretch>
        </p:blipFill>
        <p:spPr bwMode="auto">
          <a:xfrm>
            <a:off x="4582496" y="598207"/>
            <a:ext cx="4551007" cy="3095595"/>
          </a:xfrm>
          <a:prstGeom prst="rect">
            <a:avLst/>
          </a:prstGeom>
          <a:noFill/>
          <a:ln w="9525">
            <a:noFill/>
            <a:miter lim="800000"/>
            <a:headEnd/>
            <a:tailEnd/>
          </a:ln>
        </p:spPr>
      </p:pic>
      <p:sp>
        <p:nvSpPr>
          <p:cNvPr id="7" name="5-Point Star 6"/>
          <p:cNvSpPr/>
          <p:nvPr/>
        </p:nvSpPr>
        <p:spPr>
          <a:xfrm>
            <a:off x="5494492" y="1739788"/>
            <a:ext cx="113288" cy="121381"/>
          </a:xfrm>
          <a:prstGeom prst="star5">
            <a:avLst/>
          </a:prstGeom>
          <a:solidFill>
            <a:srgbClr val="FFFF00"/>
          </a:solidFill>
          <a:ln w="57150">
            <a:solidFill>
              <a:srgbClr val="FFFF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90466" name="Picture 2" descr="Related image"/>
          <p:cNvPicPr>
            <a:picLocks noChangeAspect="1" noChangeArrowheads="1"/>
          </p:cNvPicPr>
          <p:nvPr/>
        </p:nvPicPr>
        <p:blipFill>
          <a:blip r:embed="rId4" cstate="print"/>
          <a:srcRect l="3040" t="13775" r="10632" b="39732"/>
          <a:stretch>
            <a:fillRect/>
          </a:stretch>
        </p:blipFill>
        <p:spPr bwMode="auto">
          <a:xfrm>
            <a:off x="4588625" y="598812"/>
            <a:ext cx="4555375" cy="3099911"/>
          </a:xfrm>
          <a:prstGeom prst="rect">
            <a:avLst/>
          </a:prstGeom>
          <a:noFill/>
        </p:spPr>
      </p:pic>
      <p:pic>
        <p:nvPicPr>
          <p:cNvPr id="190468" name="Picture 4" descr="Image result for Cheyenne dog soldier"/>
          <p:cNvPicPr>
            <a:picLocks noChangeAspect="1" noChangeArrowheads="1"/>
          </p:cNvPicPr>
          <p:nvPr/>
        </p:nvPicPr>
        <p:blipFill>
          <a:blip r:embed="rId5" cstate="print"/>
          <a:srcRect t="2110" b="8930"/>
          <a:stretch>
            <a:fillRect/>
          </a:stretch>
        </p:blipFill>
        <p:spPr bwMode="auto">
          <a:xfrm>
            <a:off x="4588184" y="606903"/>
            <a:ext cx="4555816" cy="3083065"/>
          </a:xfrm>
          <a:prstGeom prst="rect">
            <a:avLst/>
          </a:prstGeom>
          <a:noFill/>
        </p:spPr>
      </p:pic>
      <p:sp>
        <p:nvSpPr>
          <p:cNvPr id="10" name="Rectangle 9"/>
          <p:cNvSpPr/>
          <p:nvPr/>
        </p:nvSpPr>
        <p:spPr>
          <a:xfrm>
            <a:off x="9144000" y="6212124"/>
            <a:ext cx="367408" cy="523220"/>
          </a:xfrm>
          <a:prstGeom prst="rect">
            <a:avLst/>
          </a:prstGeom>
        </p:spPr>
        <p:txBody>
          <a:bodyPr wrap="none">
            <a:spAutoFit/>
          </a:bodyPr>
          <a:lstStyle/>
          <a:p>
            <a:r>
              <a:rPr lang="en-US" sz="2800" b="1" dirty="0" smtClean="0">
                <a:solidFill>
                  <a:srgbClr val="FF0000"/>
                </a:solidFill>
                <a:effectLst>
                  <a:outerShdw blurRad="38100" dist="38100" dir="2700000" algn="tl">
                    <a:srgbClr val="000000"/>
                  </a:outerShdw>
                </a:effectLst>
              </a:rPr>
              <a:t>5</a:t>
            </a:r>
            <a:endParaRPr lang="en-US" sz="2800" dirty="0"/>
          </a:p>
        </p:txBody>
      </p:sp>
      <p:sp>
        <p:nvSpPr>
          <p:cNvPr id="11" name="Slide Number Placeholder 10"/>
          <p:cNvSpPr>
            <a:spLocks noGrp="1"/>
          </p:cNvSpPr>
          <p:nvPr>
            <p:ph type="sldNum" sz="quarter" idx="12"/>
          </p:nvPr>
        </p:nvSpPr>
        <p:spPr/>
        <p:txBody>
          <a:bodyPr/>
          <a:lstStyle/>
          <a:p>
            <a:pPr>
              <a:defRPr/>
            </a:pPr>
            <a:fld id="{6D98560A-1953-4F77-869E-5D1EE0598C44}" type="slidenum">
              <a:rPr lang="en-US" smtClean="0"/>
              <a:pPr>
                <a:defRPr/>
              </a:pPr>
              <a:t>150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1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up)">
                                      <p:cBhvr>
                                        <p:cTn id="17" dur="10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up)">
                                      <p:cBhvr>
                                        <p:cTn id="22"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WILLIAM BENT</a:t>
            </a:r>
            <a:endParaRPr lang="en-US" dirty="0"/>
          </a:p>
        </p:txBody>
      </p:sp>
      <p:sp>
        <p:nvSpPr>
          <p:cNvPr id="3" name="TextBox 2"/>
          <p:cNvSpPr txBox="1"/>
          <p:nvPr/>
        </p:nvSpPr>
        <p:spPr>
          <a:xfrm>
            <a:off x="-2" y="665747"/>
            <a:ext cx="4650379" cy="3185487"/>
          </a:xfrm>
          <a:prstGeom prst="rect">
            <a:avLst/>
          </a:prstGeom>
          <a:noFill/>
        </p:spPr>
        <p:txBody>
          <a:bodyPr wrap="square" rtlCol="0">
            <a:spAutoFit/>
          </a:bodyPr>
          <a:lstStyle/>
          <a:p>
            <a:pPr marL="233363" indent="-233363">
              <a:spcAft>
                <a:spcPts val="600"/>
              </a:spcAft>
              <a:buFont typeface="Arial" pitchFamily="34" charset="0"/>
              <a:buChar char="•"/>
            </a:pPr>
            <a:r>
              <a:rPr lang="en-US" sz="2800" b="1" dirty="0" smtClean="0"/>
              <a:t>Bent wants to </a:t>
            </a:r>
            <a:r>
              <a:rPr lang="en-US" sz="2800" b="1" dirty="0" smtClean="0">
                <a:solidFill>
                  <a:srgbClr val="FF0000"/>
                </a:solidFill>
                <a:effectLst>
                  <a:outerShdw blurRad="38100" dist="38100" dir="2700000" algn="tl">
                    <a:srgbClr val="000000"/>
                  </a:outerShdw>
                </a:effectLst>
              </a:rPr>
              <a:t>build a new fort</a:t>
            </a:r>
            <a:r>
              <a:rPr lang="en-US" sz="2800" b="1" dirty="0" smtClean="0"/>
              <a:t> closer to Big Timbers, </a:t>
            </a:r>
            <a:r>
              <a:rPr lang="en-US" sz="2800" b="1" dirty="0" smtClean="0">
                <a:solidFill>
                  <a:srgbClr val="FF0000"/>
                </a:solidFill>
                <a:effectLst>
                  <a:outerShdw blurRad="38100" dist="38100" dir="2700000" algn="tl">
                    <a:srgbClr val="000000"/>
                  </a:outerShdw>
                </a:effectLst>
              </a:rPr>
              <a:t>near the winter hunting grounds for many tribes </a:t>
            </a:r>
          </a:p>
          <a:p>
            <a:pPr marL="233363" indent="-233363">
              <a:spcAft>
                <a:spcPts val="600"/>
              </a:spcAft>
              <a:buFont typeface="Arial" pitchFamily="34" charset="0"/>
              <a:buChar char="•"/>
            </a:pPr>
            <a:r>
              <a:rPr lang="en-US" sz="2800" b="1" dirty="0" smtClean="0">
                <a:solidFill>
                  <a:srgbClr val="FF0000"/>
                </a:solidFill>
                <a:effectLst>
                  <a:outerShdw blurRad="38100" dist="38100" dir="2700000" algn="tl">
                    <a:srgbClr val="000000"/>
                  </a:outerShdw>
                </a:effectLst>
              </a:rPr>
              <a:t>Unable to agree on a selling price </a:t>
            </a:r>
            <a:r>
              <a:rPr lang="en-US" sz="2800" b="1" dirty="0" smtClean="0"/>
              <a:t>for the old fort, after removing his inventory of</a:t>
            </a:r>
          </a:p>
        </p:txBody>
      </p:sp>
      <p:sp>
        <p:nvSpPr>
          <p:cNvPr id="6" name="TextBox 5"/>
          <p:cNvSpPr txBox="1"/>
          <p:nvPr/>
        </p:nvSpPr>
        <p:spPr>
          <a:xfrm>
            <a:off x="0" y="3728298"/>
            <a:ext cx="9144000" cy="2831544"/>
          </a:xfrm>
          <a:prstGeom prst="rect">
            <a:avLst/>
          </a:prstGeom>
          <a:noFill/>
        </p:spPr>
        <p:txBody>
          <a:bodyPr wrap="square" rtlCol="0">
            <a:spAutoFit/>
          </a:bodyPr>
          <a:lstStyle/>
          <a:p>
            <a:pPr marL="233363" indent="-233363">
              <a:spcAft>
                <a:spcPts val="1200"/>
              </a:spcAft>
            </a:pPr>
            <a:r>
              <a:rPr lang="en-US" sz="2800" b="1" dirty="0" smtClean="0"/>
              <a:t>	goods, </a:t>
            </a:r>
            <a:r>
              <a:rPr lang="en-US" sz="2800" b="1" dirty="0" smtClean="0">
                <a:solidFill>
                  <a:srgbClr val="FF0000"/>
                </a:solidFill>
                <a:effectLst>
                  <a:outerShdw blurRad="38100" dist="38100" dir="2700000" algn="tl">
                    <a:srgbClr val="000000"/>
                  </a:outerShdw>
                </a:effectLst>
              </a:rPr>
              <a:t>Bent blows up and sets fire to the old fort </a:t>
            </a:r>
            <a:r>
              <a:rPr lang="en-US" sz="2800" b="1" dirty="0" smtClean="0"/>
              <a:t>(it has been rebuilt as a National Heritage Site)</a:t>
            </a:r>
          </a:p>
          <a:p>
            <a:pPr marL="233363" indent="-233363">
              <a:spcAft>
                <a:spcPts val="1200"/>
              </a:spcAft>
              <a:buFont typeface="Arial" pitchFamily="34" charset="0"/>
              <a:buChar char="•"/>
            </a:pPr>
            <a:r>
              <a:rPr lang="en-US" sz="2800" b="1" dirty="0" smtClean="0"/>
              <a:t>1864-a tragedy, called the </a:t>
            </a:r>
            <a:r>
              <a:rPr lang="en-US" sz="2800" b="1" dirty="0" smtClean="0">
                <a:solidFill>
                  <a:srgbClr val="FF0000"/>
                </a:solidFill>
                <a:effectLst>
                  <a:outerShdw blurRad="38100" dist="38100" dir="2700000" algn="tl">
                    <a:srgbClr val="000000"/>
                  </a:outerShdw>
                </a:effectLst>
              </a:rPr>
              <a:t>Sand Creek Massacre</a:t>
            </a:r>
            <a:r>
              <a:rPr lang="en-US" sz="2800" b="1" dirty="0" smtClean="0"/>
              <a:t>, takes place near Bent’s Fort where the </a:t>
            </a:r>
            <a:r>
              <a:rPr lang="en-US" sz="2800" b="1" dirty="0" smtClean="0">
                <a:solidFill>
                  <a:srgbClr val="FF0000"/>
                </a:solidFill>
                <a:effectLst>
                  <a:outerShdw blurRad="38100" dist="38100" dir="2700000" algn="tl">
                    <a:srgbClr val="000000"/>
                  </a:outerShdw>
                </a:effectLst>
              </a:rPr>
              <a:t>US Military </a:t>
            </a:r>
            <a:r>
              <a:rPr lang="en-US" sz="2800" b="1" dirty="0" smtClean="0"/>
              <a:t>attacked and destroyed a </a:t>
            </a:r>
            <a:r>
              <a:rPr lang="en-US" sz="2800" b="1" dirty="0" smtClean="0">
                <a:solidFill>
                  <a:srgbClr val="FF0000"/>
                </a:solidFill>
                <a:effectLst>
                  <a:outerShdw blurRad="38100" dist="38100" dir="2700000" algn="tl">
                    <a:srgbClr val="000000"/>
                  </a:outerShdw>
                </a:effectLst>
              </a:rPr>
              <a:t>village of Cheyenne and Arapaho</a:t>
            </a:r>
            <a:r>
              <a:rPr lang="en-US" sz="2800" b="1" dirty="0" smtClean="0"/>
              <a:t> in southeastern Colorado Territory</a:t>
            </a:r>
          </a:p>
        </p:txBody>
      </p:sp>
      <p:pic>
        <p:nvPicPr>
          <p:cNvPr id="5" name="Picture 4"/>
          <p:cNvPicPr>
            <a:picLocks noChangeAspect="1" noChangeArrowheads="1"/>
          </p:cNvPicPr>
          <p:nvPr/>
        </p:nvPicPr>
        <p:blipFill>
          <a:blip r:embed="rId3" cstate="print"/>
          <a:stretch>
            <a:fillRect/>
          </a:stretch>
        </p:blipFill>
        <p:spPr bwMode="auto">
          <a:xfrm>
            <a:off x="4582496" y="598207"/>
            <a:ext cx="4551007" cy="3095595"/>
          </a:xfrm>
          <a:prstGeom prst="rect">
            <a:avLst/>
          </a:prstGeom>
          <a:noFill/>
          <a:ln w="9525">
            <a:noFill/>
            <a:miter lim="800000"/>
            <a:headEnd/>
            <a:tailEnd/>
          </a:ln>
        </p:spPr>
      </p:pic>
      <p:sp>
        <p:nvSpPr>
          <p:cNvPr id="7" name="5-Point Star 6"/>
          <p:cNvSpPr/>
          <p:nvPr/>
        </p:nvSpPr>
        <p:spPr>
          <a:xfrm>
            <a:off x="5494492" y="1739788"/>
            <a:ext cx="113288" cy="121381"/>
          </a:xfrm>
          <a:prstGeom prst="star5">
            <a:avLst/>
          </a:prstGeom>
          <a:solidFill>
            <a:srgbClr val="FFFF00"/>
          </a:solidFill>
          <a:ln w="57150">
            <a:solidFill>
              <a:srgbClr val="FFFF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90466" name="Picture 2" descr="Related image"/>
          <p:cNvPicPr>
            <a:picLocks noChangeAspect="1" noChangeArrowheads="1"/>
          </p:cNvPicPr>
          <p:nvPr/>
        </p:nvPicPr>
        <p:blipFill>
          <a:blip r:embed="rId4" cstate="print"/>
          <a:srcRect l="3040" t="13775" r="10632" b="39732"/>
          <a:stretch>
            <a:fillRect/>
          </a:stretch>
        </p:blipFill>
        <p:spPr bwMode="auto">
          <a:xfrm>
            <a:off x="4588625" y="598812"/>
            <a:ext cx="4555375" cy="3099911"/>
          </a:xfrm>
          <a:prstGeom prst="rect">
            <a:avLst/>
          </a:prstGeom>
          <a:noFill/>
        </p:spPr>
      </p:pic>
      <p:pic>
        <p:nvPicPr>
          <p:cNvPr id="190468" name="Picture 4" descr="Image result for Cheyenne dog soldier"/>
          <p:cNvPicPr>
            <a:picLocks noChangeAspect="1" noChangeArrowheads="1"/>
          </p:cNvPicPr>
          <p:nvPr/>
        </p:nvPicPr>
        <p:blipFill>
          <a:blip r:embed="rId5" cstate="print"/>
          <a:srcRect t="2110" b="8930"/>
          <a:stretch>
            <a:fillRect/>
          </a:stretch>
        </p:blipFill>
        <p:spPr bwMode="auto">
          <a:xfrm>
            <a:off x="4588184" y="606903"/>
            <a:ext cx="4555816" cy="3083065"/>
          </a:xfrm>
          <a:prstGeom prst="rect">
            <a:avLst/>
          </a:prstGeom>
          <a:noFill/>
        </p:spPr>
      </p:pic>
      <p:sp>
        <p:nvSpPr>
          <p:cNvPr id="10" name="Rectangle 9"/>
          <p:cNvSpPr/>
          <p:nvPr/>
        </p:nvSpPr>
        <p:spPr>
          <a:xfrm>
            <a:off x="9144000" y="6212124"/>
            <a:ext cx="367408" cy="523220"/>
          </a:xfrm>
          <a:prstGeom prst="rect">
            <a:avLst/>
          </a:prstGeom>
        </p:spPr>
        <p:txBody>
          <a:bodyPr wrap="none">
            <a:spAutoFit/>
          </a:bodyPr>
          <a:lstStyle/>
          <a:p>
            <a:r>
              <a:rPr lang="en-US" sz="2800" b="1" dirty="0" smtClean="0">
                <a:solidFill>
                  <a:srgbClr val="FF0000"/>
                </a:solidFill>
                <a:effectLst>
                  <a:outerShdw blurRad="38100" dist="38100" dir="2700000" algn="tl">
                    <a:srgbClr val="000000"/>
                  </a:outerShdw>
                </a:effectLst>
              </a:rPr>
              <a:t>5</a:t>
            </a:r>
            <a:endParaRPr lang="en-US" sz="2800" dirty="0"/>
          </a:p>
        </p:txBody>
      </p:sp>
      <p:pic>
        <p:nvPicPr>
          <p:cNvPr id="9218" name="Picture 2" descr="Image result for sand creek massacre"/>
          <p:cNvPicPr>
            <a:picLocks noChangeAspect="1" noChangeArrowheads="1"/>
          </p:cNvPicPr>
          <p:nvPr/>
        </p:nvPicPr>
        <p:blipFill>
          <a:blip r:embed="rId6" cstate="print"/>
          <a:srcRect t="13271" b="19626"/>
          <a:stretch>
            <a:fillRect/>
          </a:stretch>
        </p:blipFill>
        <p:spPr bwMode="auto">
          <a:xfrm>
            <a:off x="4572000" y="606751"/>
            <a:ext cx="4572000" cy="3067941"/>
          </a:xfrm>
          <a:prstGeom prst="rect">
            <a:avLst/>
          </a:prstGeom>
          <a:noFill/>
          <a:ln>
            <a:solidFill>
              <a:schemeClr val="tx1"/>
            </a:solidFill>
          </a:ln>
        </p:spPr>
      </p:pic>
      <p:sp>
        <p:nvSpPr>
          <p:cNvPr id="11" name="Slide Number Placeholder 10"/>
          <p:cNvSpPr>
            <a:spLocks noGrp="1"/>
          </p:cNvSpPr>
          <p:nvPr>
            <p:ph type="sldNum" sz="quarter" idx="12"/>
          </p:nvPr>
        </p:nvSpPr>
        <p:spPr/>
        <p:txBody>
          <a:bodyPr/>
          <a:lstStyle/>
          <a:p>
            <a:pPr>
              <a:defRPr/>
            </a:pPr>
            <a:fld id="{6D98560A-1953-4F77-869E-5D1EE0598C44}" type="slidenum">
              <a:rPr lang="en-US" smtClean="0"/>
              <a:pPr>
                <a:defRPr/>
              </a:pPr>
              <a:t>151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10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1000"/>
                                        <p:tgtEl>
                                          <p:spTgt spid="6">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9218"/>
                                        </p:tgtEl>
                                        <p:attrNameLst>
                                          <p:attrName>style.visibility</p:attrName>
                                        </p:attrNameLst>
                                      </p:cBhvr>
                                      <p:to>
                                        <p:strVal val="visible"/>
                                      </p:to>
                                    </p:set>
                                    <p:animEffect transition="in" filter="wipe(down)">
                                      <p:cBhvr>
                                        <p:cTn id="24" dur="1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WILLIAM BENT</a:t>
            </a:r>
            <a:endParaRPr lang="en-US" dirty="0"/>
          </a:p>
        </p:txBody>
      </p:sp>
      <p:sp>
        <p:nvSpPr>
          <p:cNvPr id="3" name="TextBox 2"/>
          <p:cNvSpPr txBox="1"/>
          <p:nvPr/>
        </p:nvSpPr>
        <p:spPr>
          <a:xfrm>
            <a:off x="-2" y="665747"/>
            <a:ext cx="4650379" cy="3262432"/>
          </a:xfrm>
          <a:prstGeom prst="rect">
            <a:avLst/>
          </a:prstGeom>
          <a:noFill/>
        </p:spPr>
        <p:txBody>
          <a:bodyPr wrap="square" rtlCol="0">
            <a:spAutoFit/>
          </a:bodyPr>
          <a:lstStyle/>
          <a:p>
            <a:pPr marL="233363" indent="-233363">
              <a:spcAft>
                <a:spcPts val="1200"/>
              </a:spcAft>
              <a:buFont typeface="Arial" pitchFamily="34" charset="0"/>
              <a:buChar char="•"/>
            </a:pPr>
            <a:r>
              <a:rPr lang="en-US" sz="2800" b="1" dirty="0" smtClean="0"/>
              <a:t>Estimated </a:t>
            </a:r>
            <a:r>
              <a:rPr lang="en-US" sz="2800" b="1" dirty="0" smtClean="0">
                <a:solidFill>
                  <a:srgbClr val="FF0000"/>
                </a:solidFill>
                <a:effectLst>
                  <a:outerShdw blurRad="38100" dist="38100" dir="2700000" algn="tl">
                    <a:srgbClr val="000000"/>
                  </a:outerShdw>
                </a:effectLst>
              </a:rPr>
              <a:t>70–160 Native Americans are killed, </a:t>
            </a:r>
            <a:r>
              <a:rPr lang="en-US" sz="2800" b="1" dirty="0" smtClean="0"/>
              <a:t>about two-thirds of whom are women and children</a:t>
            </a:r>
          </a:p>
          <a:p>
            <a:pPr marL="233363" indent="-23336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Three Indians </a:t>
            </a:r>
            <a:r>
              <a:rPr lang="en-US" sz="2800" b="1" dirty="0" smtClean="0"/>
              <a:t>who remain in the village are known to </a:t>
            </a:r>
            <a:r>
              <a:rPr lang="en-US" sz="2800" b="1" dirty="0" smtClean="0">
                <a:solidFill>
                  <a:srgbClr val="FF0000"/>
                </a:solidFill>
                <a:effectLst>
                  <a:outerShdw blurRad="38100" dist="38100" dir="2700000" algn="tl">
                    <a:srgbClr val="000000"/>
                  </a:outerShdw>
                </a:effectLst>
              </a:rPr>
              <a:t>have survived the massacre</a:t>
            </a:r>
            <a:r>
              <a:rPr lang="en-US" sz="2800" b="1" dirty="0" smtClean="0"/>
              <a:t>: </a:t>
            </a:r>
          </a:p>
        </p:txBody>
      </p:sp>
      <p:sp>
        <p:nvSpPr>
          <p:cNvPr id="6" name="TextBox 5"/>
          <p:cNvSpPr txBox="1"/>
          <p:nvPr/>
        </p:nvSpPr>
        <p:spPr>
          <a:xfrm>
            <a:off x="0" y="3806160"/>
            <a:ext cx="9144000" cy="2985433"/>
          </a:xfrm>
          <a:prstGeom prst="rect">
            <a:avLst/>
          </a:prstGeom>
          <a:noFill/>
        </p:spPr>
        <p:txBody>
          <a:bodyPr wrap="square" rtlCol="0">
            <a:spAutoFit/>
          </a:bodyPr>
          <a:lstStyle/>
          <a:p>
            <a:pPr marL="233363" indent="-233363">
              <a:spcAft>
                <a:spcPts val="1200"/>
              </a:spcAft>
            </a:pPr>
            <a:r>
              <a:rPr lang="en-US" sz="2800" b="1" dirty="0" smtClean="0"/>
              <a:t>	William’s son, Charlie Bent, and two of William’s Cheyenne wives</a:t>
            </a:r>
          </a:p>
          <a:p>
            <a:pPr marL="233363" indent="-233363">
              <a:spcAft>
                <a:spcPts val="1200"/>
              </a:spcAft>
              <a:buFont typeface="Arial" pitchFamily="34" charset="0"/>
              <a:buChar char="•"/>
            </a:pPr>
            <a:r>
              <a:rPr lang="en-US" sz="2800" b="1" dirty="0" smtClean="0"/>
              <a:t>Both </a:t>
            </a:r>
            <a:r>
              <a:rPr lang="en-US" sz="2800" b="1" dirty="0" smtClean="0">
                <a:solidFill>
                  <a:srgbClr val="FF0000"/>
                </a:solidFill>
                <a:effectLst>
                  <a:outerShdw blurRad="38100" dist="38100" dir="2700000" algn="tl">
                    <a:srgbClr val="000000"/>
                  </a:outerShdw>
                </a:effectLst>
              </a:rPr>
              <a:t>wives leave William </a:t>
            </a:r>
            <a:r>
              <a:rPr lang="en-US" sz="2800" b="1" dirty="0" smtClean="0"/>
              <a:t>after this incident</a:t>
            </a:r>
            <a:endParaRPr lang="en-US" sz="2800" dirty="0" smtClean="0"/>
          </a:p>
          <a:p>
            <a:pPr marL="233363" indent="-233363">
              <a:spcAft>
                <a:spcPts val="1200"/>
              </a:spcAft>
              <a:buFont typeface="Arial" pitchFamily="34" charset="0"/>
              <a:buChar char="•"/>
            </a:pPr>
            <a:r>
              <a:rPr lang="en-US" sz="2800" b="1" dirty="0" smtClean="0"/>
              <a:t>Charlie Bent &amp; his mother, Yellow Woman, </a:t>
            </a:r>
            <a:r>
              <a:rPr lang="en-US" sz="2800" b="1" dirty="0" smtClean="0">
                <a:solidFill>
                  <a:srgbClr val="FF0000"/>
                </a:solidFill>
                <a:effectLst>
                  <a:outerShdw blurRad="38100" dist="38100" dir="2700000" algn="tl">
                    <a:srgbClr val="000000"/>
                  </a:outerShdw>
                </a:effectLst>
              </a:rPr>
              <a:t>join the famed Dog Soldiers</a:t>
            </a:r>
            <a:r>
              <a:rPr lang="en-US" sz="2800" b="1" dirty="0" smtClean="0"/>
              <a:t>, a </a:t>
            </a:r>
            <a:r>
              <a:rPr lang="en-US" sz="2800" b="1" dirty="0" smtClean="0">
                <a:solidFill>
                  <a:srgbClr val="FF0000"/>
                </a:solidFill>
                <a:effectLst>
                  <a:outerShdw blurRad="38100" dist="38100" dir="2700000" algn="tl">
                    <a:srgbClr val="000000"/>
                  </a:outerShdw>
                </a:effectLst>
              </a:rPr>
              <a:t>militant band of Cheyenne</a:t>
            </a:r>
            <a:r>
              <a:rPr lang="en-US" sz="2800" b="1" dirty="0" smtClean="0"/>
              <a:t>, who step up their </a:t>
            </a:r>
            <a:r>
              <a:rPr lang="en-US" sz="2800" b="1" dirty="0" smtClean="0">
                <a:solidFill>
                  <a:srgbClr val="FF0000"/>
                </a:solidFill>
                <a:effectLst>
                  <a:outerShdw blurRad="38100" dist="38100" dir="2700000" algn="tl">
                    <a:srgbClr val="000000"/>
                  </a:outerShdw>
                </a:effectLst>
              </a:rPr>
              <a:t>raids and murders </a:t>
            </a:r>
            <a:r>
              <a:rPr lang="en-US" sz="2800" b="1" dirty="0" smtClean="0"/>
              <a:t>of wagon train traders</a:t>
            </a:r>
          </a:p>
        </p:txBody>
      </p:sp>
      <p:sp>
        <p:nvSpPr>
          <p:cNvPr id="10" name="Rectangle 9"/>
          <p:cNvSpPr/>
          <p:nvPr/>
        </p:nvSpPr>
        <p:spPr>
          <a:xfrm>
            <a:off x="9144000" y="6212124"/>
            <a:ext cx="367408" cy="523220"/>
          </a:xfrm>
          <a:prstGeom prst="rect">
            <a:avLst/>
          </a:prstGeom>
        </p:spPr>
        <p:txBody>
          <a:bodyPr wrap="none">
            <a:spAutoFit/>
          </a:bodyPr>
          <a:lstStyle/>
          <a:p>
            <a:r>
              <a:rPr lang="en-US" sz="2800" b="1" dirty="0" smtClean="0">
                <a:solidFill>
                  <a:srgbClr val="FF0000"/>
                </a:solidFill>
                <a:effectLst>
                  <a:outerShdw blurRad="38100" dist="38100" dir="2700000" algn="tl">
                    <a:srgbClr val="000000"/>
                  </a:outerShdw>
                </a:effectLst>
              </a:rPr>
              <a:t>5</a:t>
            </a:r>
            <a:endParaRPr lang="en-US" sz="2800" dirty="0"/>
          </a:p>
        </p:txBody>
      </p:sp>
      <p:pic>
        <p:nvPicPr>
          <p:cNvPr id="11" name="Picture 2" descr="Image result for sand creek massacre"/>
          <p:cNvPicPr>
            <a:picLocks noChangeAspect="1" noChangeArrowheads="1"/>
          </p:cNvPicPr>
          <p:nvPr/>
        </p:nvPicPr>
        <p:blipFill>
          <a:blip r:embed="rId3" cstate="print"/>
          <a:srcRect t="13271" b="19626"/>
          <a:stretch>
            <a:fillRect/>
          </a:stretch>
        </p:blipFill>
        <p:spPr bwMode="auto">
          <a:xfrm>
            <a:off x="4572000" y="606751"/>
            <a:ext cx="4572000" cy="3067941"/>
          </a:xfrm>
          <a:prstGeom prst="rect">
            <a:avLst/>
          </a:prstGeom>
          <a:noFill/>
          <a:ln>
            <a:solidFill>
              <a:schemeClr val="tx1"/>
            </a:solidFill>
          </a:ln>
        </p:spPr>
      </p:pic>
      <p:pic>
        <p:nvPicPr>
          <p:cNvPr id="7170" name="Picture 2" descr="Image result for sand creek massacre"/>
          <p:cNvPicPr>
            <a:picLocks noChangeAspect="1" noChangeArrowheads="1"/>
          </p:cNvPicPr>
          <p:nvPr/>
        </p:nvPicPr>
        <p:blipFill>
          <a:blip r:embed="rId4" cstate="print"/>
          <a:srcRect/>
          <a:stretch>
            <a:fillRect/>
          </a:stretch>
        </p:blipFill>
        <p:spPr bwMode="auto">
          <a:xfrm>
            <a:off x="4571895" y="618067"/>
            <a:ext cx="4572105" cy="3066522"/>
          </a:xfrm>
          <a:prstGeom prst="rect">
            <a:avLst/>
          </a:prstGeom>
          <a:noFill/>
          <a:ln>
            <a:solidFill>
              <a:schemeClr val="tx1"/>
            </a:solidFill>
          </a:ln>
        </p:spPr>
      </p:pic>
      <p:pic>
        <p:nvPicPr>
          <p:cNvPr id="190466" name="Picture 2" descr="Related image"/>
          <p:cNvPicPr>
            <a:picLocks noChangeAspect="1" noChangeArrowheads="1"/>
          </p:cNvPicPr>
          <p:nvPr/>
        </p:nvPicPr>
        <p:blipFill>
          <a:blip r:embed="rId5" cstate="print"/>
          <a:srcRect l="3040" t="13775" r="10632" b="39732"/>
          <a:stretch>
            <a:fillRect/>
          </a:stretch>
        </p:blipFill>
        <p:spPr bwMode="auto">
          <a:xfrm>
            <a:off x="4588625" y="608488"/>
            <a:ext cx="4555375" cy="3099911"/>
          </a:xfrm>
          <a:prstGeom prst="rect">
            <a:avLst/>
          </a:prstGeom>
          <a:noFill/>
          <a:ln>
            <a:solidFill>
              <a:schemeClr val="tx1"/>
            </a:solidFill>
          </a:ln>
        </p:spPr>
      </p:pic>
      <p:pic>
        <p:nvPicPr>
          <p:cNvPr id="7172" name="Picture 4" descr="Image result for cheyenne dog soldiers"/>
          <p:cNvPicPr>
            <a:picLocks noChangeAspect="1" noChangeArrowheads="1"/>
          </p:cNvPicPr>
          <p:nvPr/>
        </p:nvPicPr>
        <p:blipFill>
          <a:blip r:embed="rId6" cstate="print">
            <a:duotone>
              <a:schemeClr val="accent6">
                <a:shade val="45000"/>
                <a:satMod val="135000"/>
              </a:schemeClr>
              <a:prstClr val="white"/>
            </a:duotone>
          </a:blip>
          <a:srcRect b="54286"/>
          <a:stretch>
            <a:fillRect/>
          </a:stretch>
        </p:blipFill>
        <p:spPr bwMode="auto">
          <a:xfrm>
            <a:off x="4579365" y="601131"/>
            <a:ext cx="4539234" cy="3115735"/>
          </a:xfrm>
          <a:prstGeom prst="rect">
            <a:avLst/>
          </a:prstGeom>
          <a:noFill/>
          <a:ln>
            <a:solidFill>
              <a:schemeClr val="tx1"/>
            </a:solidFill>
          </a:ln>
        </p:spPr>
      </p:pic>
      <p:sp>
        <p:nvSpPr>
          <p:cNvPr id="14" name="Slide Number Placeholder 13"/>
          <p:cNvSpPr>
            <a:spLocks noGrp="1"/>
          </p:cNvSpPr>
          <p:nvPr>
            <p:ph type="sldNum" sz="quarter" idx="12"/>
          </p:nvPr>
        </p:nvSpPr>
        <p:spPr/>
        <p:txBody>
          <a:bodyPr/>
          <a:lstStyle/>
          <a:p>
            <a:pPr>
              <a:defRPr/>
            </a:pPr>
            <a:fld id="{6D98560A-1953-4F77-869E-5D1EE0598C44}" type="slidenum">
              <a:rPr lang="en-US" smtClean="0"/>
              <a:pPr>
                <a:defRPr/>
              </a:pPr>
              <a:t>152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wipe(down)">
                                      <p:cBhvr>
                                        <p:cTn id="10" dur="5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1000"/>
                                        <p:tgtEl>
                                          <p:spTgt spid="3">
                                            <p:txEl>
                                              <p:pRg st="1" end="1"/>
                                            </p:txEl>
                                          </p:spTgt>
                                        </p:tgtEl>
                                      </p:cBhvr>
                                    </p:animEffect>
                                  </p:childTnLst>
                                </p:cTn>
                              </p:par>
                            </p:childTnLst>
                          </p:cTn>
                        </p:par>
                        <p:par>
                          <p:cTn id="16" fill="hold">
                            <p:stCondLst>
                              <p:cond delay="1000"/>
                            </p:stCondLst>
                            <p:childTnLst>
                              <p:par>
                                <p:cTn id="17" presetID="22" presetClass="entr" presetSubtype="1" fill="hold"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up)">
                                      <p:cBhvr>
                                        <p:cTn id="19" dur="1000"/>
                                        <p:tgtEl>
                                          <p:spTgt spid="6">
                                            <p:txEl>
                                              <p:pRg st="0" end="0"/>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190466"/>
                                        </p:tgtEl>
                                        <p:attrNameLst>
                                          <p:attrName>style.visibility</p:attrName>
                                        </p:attrNameLst>
                                      </p:cBhvr>
                                      <p:to>
                                        <p:strVal val="visible"/>
                                      </p:to>
                                    </p:set>
                                    <p:animEffect transition="in" filter="wipe(down)">
                                      <p:cBhvr>
                                        <p:cTn id="22" dur="1000"/>
                                        <p:tgtEl>
                                          <p:spTgt spid="19046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up)">
                                      <p:cBhvr>
                                        <p:cTn id="27" dur="10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wipe(up)">
                                      <p:cBhvr>
                                        <p:cTn id="32" dur="1000"/>
                                        <p:tgtEl>
                                          <p:spTgt spid="6">
                                            <p:txEl>
                                              <p:pRg st="2" end="2"/>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7172"/>
                                        </p:tgtEl>
                                        <p:attrNameLst>
                                          <p:attrName>style.visibility</p:attrName>
                                        </p:attrNameLst>
                                      </p:cBhvr>
                                      <p:to>
                                        <p:strVal val="visible"/>
                                      </p:to>
                                    </p:set>
                                    <p:animEffect transition="in" filter="wipe(down)">
                                      <p:cBhvr>
                                        <p:cTn id="35" dur="1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WILLIAM BENT</a:t>
            </a:r>
            <a:endParaRPr lang="en-US" dirty="0"/>
          </a:p>
        </p:txBody>
      </p:sp>
      <p:sp>
        <p:nvSpPr>
          <p:cNvPr id="3" name="TextBox 2"/>
          <p:cNvSpPr txBox="1"/>
          <p:nvPr/>
        </p:nvSpPr>
        <p:spPr>
          <a:xfrm>
            <a:off x="-2" y="665747"/>
            <a:ext cx="4650379" cy="3262432"/>
          </a:xfrm>
          <a:prstGeom prst="rect">
            <a:avLst/>
          </a:prstGeom>
          <a:noFill/>
        </p:spPr>
        <p:txBody>
          <a:bodyPr wrap="square" rtlCol="0">
            <a:spAutoFit/>
          </a:bodyPr>
          <a:lstStyle/>
          <a:p>
            <a:pPr marL="233363" indent="-233363">
              <a:spcAft>
                <a:spcPts val="1200"/>
              </a:spcAft>
              <a:buFont typeface="Arial" pitchFamily="34" charset="0"/>
              <a:buChar char="•"/>
            </a:pPr>
            <a:r>
              <a:rPr lang="en-US" sz="2800" b="1" dirty="0" smtClean="0"/>
              <a:t>Both the Congress and Army </a:t>
            </a:r>
            <a:r>
              <a:rPr lang="en-US" sz="2800" b="1" dirty="0" smtClean="0">
                <a:solidFill>
                  <a:srgbClr val="FF0000"/>
                </a:solidFill>
                <a:effectLst>
                  <a:outerShdw blurRad="38100" dist="38100" dir="2700000" algn="tl">
                    <a:srgbClr val="000000"/>
                  </a:outerShdw>
                </a:effectLst>
              </a:rPr>
              <a:t>investigate</a:t>
            </a:r>
            <a:r>
              <a:rPr lang="en-US" sz="2800" b="1" dirty="0" smtClean="0"/>
              <a:t>, and General </a:t>
            </a:r>
            <a:r>
              <a:rPr lang="en-US" sz="2800" b="1" dirty="0" smtClean="0">
                <a:solidFill>
                  <a:srgbClr val="FF0000"/>
                </a:solidFill>
                <a:effectLst>
                  <a:outerShdw blurRad="38100" dist="38100" dir="2700000" algn="tl">
                    <a:srgbClr val="000000"/>
                  </a:outerShdw>
                </a:effectLst>
              </a:rPr>
              <a:t>Ulysses Grant</a:t>
            </a:r>
            <a:r>
              <a:rPr lang="en-US" sz="2800" b="1" dirty="0" smtClean="0"/>
              <a:t>  calls Commander’s </a:t>
            </a:r>
            <a:r>
              <a:rPr lang="en-US" sz="2800" b="1" dirty="0" smtClean="0">
                <a:solidFill>
                  <a:srgbClr val="FF0000"/>
                </a:solidFill>
                <a:effectLst>
                  <a:outerShdw blurRad="38100" dist="38100" dir="2700000" algn="tl">
                    <a:srgbClr val="000000"/>
                  </a:outerShdw>
                </a:effectLst>
              </a:rPr>
              <a:t>actions murder</a:t>
            </a:r>
            <a:r>
              <a:rPr lang="en-US" sz="2800" b="1" dirty="0" smtClean="0"/>
              <a:t>, but </a:t>
            </a:r>
            <a:r>
              <a:rPr lang="en-US" sz="2800" b="1" dirty="0" smtClean="0">
                <a:solidFill>
                  <a:srgbClr val="FF0000"/>
                </a:solidFill>
                <a:effectLst>
                  <a:outerShdw blurRad="38100" dist="38100" dir="2700000" algn="tl">
                    <a:srgbClr val="000000"/>
                  </a:outerShdw>
                </a:effectLst>
              </a:rPr>
              <a:t>no one is punished</a:t>
            </a:r>
          </a:p>
          <a:p>
            <a:pPr marL="233363" indent="-233363">
              <a:spcAft>
                <a:spcPts val="1200"/>
              </a:spcAft>
              <a:buFont typeface="Arial" pitchFamily="34" charset="0"/>
              <a:buChar char="•"/>
            </a:pPr>
            <a:r>
              <a:rPr lang="en-US" sz="2800" b="1" dirty="0" smtClean="0"/>
              <a:t>Most of the </a:t>
            </a:r>
            <a:r>
              <a:rPr lang="en-US" sz="2800" b="1" dirty="0" smtClean="0">
                <a:solidFill>
                  <a:srgbClr val="FF0000"/>
                </a:solidFill>
                <a:effectLst>
                  <a:outerShdw blurRad="38100" dist="38100" dir="2700000" algn="tl">
                    <a:srgbClr val="000000"/>
                  </a:outerShdw>
                </a:effectLst>
              </a:rPr>
              <a:t>Dog Soldiers</a:t>
            </a:r>
          </a:p>
        </p:txBody>
      </p:sp>
      <p:sp>
        <p:nvSpPr>
          <p:cNvPr id="6" name="TextBox 5"/>
          <p:cNvSpPr txBox="1"/>
          <p:nvPr/>
        </p:nvSpPr>
        <p:spPr>
          <a:xfrm>
            <a:off x="0" y="3806160"/>
            <a:ext cx="9144000" cy="3570208"/>
          </a:xfrm>
          <a:prstGeom prst="rect">
            <a:avLst/>
          </a:prstGeom>
          <a:noFill/>
        </p:spPr>
        <p:txBody>
          <a:bodyPr wrap="square" rtlCol="0">
            <a:spAutoFit/>
          </a:bodyPr>
          <a:lstStyle/>
          <a:p>
            <a:pPr marL="233363" indent="-233363">
              <a:spcAft>
                <a:spcPts val="1200"/>
              </a:spcAft>
            </a:pPr>
            <a:r>
              <a:rPr lang="en-US" sz="2800" b="1" dirty="0" smtClean="0"/>
              <a:t>	</a:t>
            </a:r>
            <a:r>
              <a:rPr lang="en-US" sz="2800" b="1" dirty="0" smtClean="0">
                <a:solidFill>
                  <a:srgbClr val="FF0000"/>
                </a:solidFill>
                <a:effectLst>
                  <a:outerShdw blurRad="38100" dist="38100" dir="2700000" algn="tl">
                    <a:srgbClr val="000000"/>
                  </a:outerShdw>
                </a:effectLst>
              </a:rPr>
              <a:t>band are killed by US forces </a:t>
            </a:r>
            <a:r>
              <a:rPr lang="en-US" sz="2800" b="1" dirty="0" smtClean="0"/>
              <a:t>in June 1869 in the Battle of Summit Springs</a:t>
            </a:r>
          </a:p>
          <a:p>
            <a:pPr marL="233363" indent="-233363">
              <a:spcAft>
                <a:spcPts val="1200"/>
              </a:spcAft>
              <a:buFont typeface="Arial" pitchFamily="34" charset="0"/>
              <a:buChar char="•"/>
            </a:pPr>
            <a:r>
              <a:rPr lang="en-US" sz="2800" b="1" dirty="0" smtClean="0"/>
              <a:t>1865 </a:t>
            </a:r>
            <a:r>
              <a:rPr lang="en-US" sz="2800" b="1" dirty="0" smtClean="0">
                <a:solidFill>
                  <a:srgbClr val="FF0000"/>
                </a:solidFill>
                <a:effectLst>
                  <a:outerShdw blurRad="38100" dist="38100" dir="2700000" algn="tl">
                    <a:srgbClr val="000000"/>
                  </a:outerShdw>
                </a:effectLst>
              </a:rPr>
              <a:t>US apologizes </a:t>
            </a:r>
            <a:r>
              <a:rPr lang="en-US" sz="2800" b="1" dirty="0" smtClean="0"/>
              <a:t>to the Arapaho and Cheyenne for the Sand Creek Massacre</a:t>
            </a:r>
          </a:p>
          <a:p>
            <a:pPr marL="233363" indent="-233363">
              <a:spcAft>
                <a:spcPts val="1200"/>
              </a:spcAft>
              <a:buFont typeface="Arial" pitchFamily="34" charset="0"/>
              <a:buChar char="•"/>
            </a:pPr>
            <a:r>
              <a:rPr lang="en-US" sz="2800" b="1" dirty="0" smtClean="0"/>
              <a:t>1869 </a:t>
            </a:r>
            <a:r>
              <a:rPr lang="en-US" sz="2800" b="1" dirty="0" smtClean="0">
                <a:solidFill>
                  <a:srgbClr val="FF0000"/>
                </a:solidFill>
                <a:effectLst>
                  <a:outerShdw blurRad="38100" dist="38100" dir="2700000" algn="tl">
                    <a:srgbClr val="000000"/>
                  </a:outerShdw>
                </a:effectLst>
              </a:rPr>
              <a:t>William marries </a:t>
            </a:r>
            <a:r>
              <a:rPr lang="en-US" sz="2800" b="1" dirty="0" err="1" smtClean="0">
                <a:solidFill>
                  <a:srgbClr val="FF0000"/>
                </a:solidFill>
                <a:effectLst>
                  <a:outerShdw blurRad="38100" dist="38100" dir="2700000" algn="tl">
                    <a:srgbClr val="000000"/>
                  </a:outerShdw>
                </a:effectLst>
              </a:rPr>
              <a:t>Adaline</a:t>
            </a:r>
            <a:r>
              <a:rPr lang="en-US" sz="2800" b="1" dirty="0" smtClean="0">
                <a:solidFill>
                  <a:srgbClr val="FF0000"/>
                </a:solidFill>
                <a:effectLst>
                  <a:outerShdw blurRad="38100" dist="38100" dir="2700000" algn="tl">
                    <a:srgbClr val="000000"/>
                  </a:outerShdw>
                </a:effectLst>
              </a:rPr>
              <a:t> Harvey </a:t>
            </a:r>
            <a:r>
              <a:rPr lang="en-US" sz="2800" b="1" dirty="0" smtClean="0"/>
              <a:t>and they move to his ranch near Las Animas, CO; </a:t>
            </a:r>
            <a:r>
              <a:rPr lang="en-US" sz="2800" b="1" dirty="0" smtClean="0">
                <a:solidFill>
                  <a:srgbClr val="FF0000"/>
                </a:solidFill>
                <a:effectLst>
                  <a:outerShdw blurRad="38100" dist="38100" dir="2700000" algn="tl">
                    <a:srgbClr val="000000"/>
                  </a:outerShdw>
                </a:effectLst>
              </a:rPr>
              <a:t>William dies that year </a:t>
            </a:r>
          </a:p>
          <a:p>
            <a:pPr marL="233363" indent="-233363">
              <a:spcAft>
                <a:spcPts val="1200"/>
              </a:spcAft>
            </a:pPr>
            <a:endParaRPr lang="en-US" sz="2800" b="1" dirty="0" smtClean="0"/>
          </a:p>
        </p:txBody>
      </p:sp>
      <p:pic>
        <p:nvPicPr>
          <p:cNvPr id="5" name="Picture 4"/>
          <p:cNvPicPr>
            <a:picLocks noChangeAspect="1" noChangeArrowheads="1"/>
          </p:cNvPicPr>
          <p:nvPr/>
        </p:nvPicPr>
        <p:blipFill>
          <a:blip r:embed="rId3" cstate="print"/>
          <a:stretch>
            <a:fillRect/>
          </a:stretch>
        </p:blipFill>
        <p:spPr bwMode="auto">
          <a:xfrm>
            <a:off x="4582496" y="598207"/>
            <a:ext cx="4551007" cy="3095595"/>
          </a:xfrm>
          <a:prstGeom prst="rect">
            <a:avLst/>
          </a:prstGeom>
          <a:noFill/>
          <a:ln w="9525">
            <a:noFill/>
            <a:miter lim="800000"/>
            <a:headEnd/>
            <a:tailEnd/>
          </a:ln>
        </p:spPr>
      </p:pic>
      <p:sp>
        <p:nvSpPr>
          <p:cNvPr id="7" name="5-Point Star 6"/>
          <p:cNvSpPr/>
          <p:nvPr/>
        </p:nvSpPr>
        <p:spPr>
          <a:xfrm>
            <a:off x="5494492" y="1739788"/>
            <a:ext cx="113288" cy="121381"/>
          </a:xfrm>
          <a:prstGeom prst="star5">
            <a:avLst/>
          </a:prstGeom>
          <a:solidFill>
            <a:srgbClr val="FFFF00"/>
          </a:solidFill>
          <a:ln w="57150">
            <a:solidFill>
              <a:srgbClr val="FFFF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90466" name="Picture 2" descr="Related image"/>
          <p:cNvPicPr>
            <a:picLocks noChangeAspect="1" noChangeArrowheads="1"/>
          </p:cNvPicPr>
          <p:nvPr/>
        </p:nvPicPr>
        <p:blipFill>
          <a:blip r:embed="rId4" cstate="print"/>
          <a:srcRect l="3040" t="13775" r="10632" b="39732"/>
          <a:stretch>
            <a:fillRect/>
          </a:stretch>
        </p:blipFill>
        <p:spPr bwMode="auto">
          <a:xfrm>
            <a:off x="4588625" y="598812"/>
            <a:ext cx="4555375" cy="3099911"/>
          </a:xfrm>
          <a:prstGeom prst="rect">
            <a:avLst/>
          </a:prstGeom>
          <a:noFill/>
        </p:spPr>
      </p:pic>
      <p:pic>
        <p:nvPicPr>
          <p:cNvPr id="190468" name="Picture 4" descr="Image result for Cheyenne dog soldier"/>
          <p:cNvPicPr>
            <a:picLocks noChangeAspect="1" noChangeArrowheads="1"/>
          </p:cNvPicPr>
          <p:nvPr/>
        </p:nvPicPr>
        <p:blipFill>
          <a:blip r:embed="rId5" cstate="print"/>
          <a:srcRect t="2110" b="8930"/>
          <a:stretch>
            <a:fillRect/>
          </a:stretch>
        </p:blipFill>
        <p:spPr bwMode="auto">
          <a:xfrm>
            <a:off x="4588184" y="606903"/>
            <a:ext cx="4555816" cy="3083065"/>
          </a:xfrm>
          <a:prstGeom prst="rect">
            <a:avLst/>
          </a:prstGeom>
          <a:noFill/>
        </p:spPr>
      </p:pic>
      <p:sp>
        <p:nvSpPr>
          <p:cNvPr id="10" name="Rectangle 9"/>
          <p:cNvSpPr/>
          <p:nvPr/>
        </p:nvSpPr>
        <p:spPr>
          <a:xfrm>
            <a:off x="9144000" y="6212124"/>
            <a:ext cx="367408" cy="523220"/>
          </a:xfrm>
          <a:prstGeom prst="rect">
            <a:avLst/>
          </a:prstGeom>
        </p:spPr>
        <p:txBody>
          <a:bodyPr wrap="none">
            <a:spAutoFit/>
          </a:bodyPr>
          <a:lstStyle/>
          <a:p>
            <a:r>
              <a:rPr lang="en-US" sz="2800" b="1" dirty="0" smtClean="0">
                <a:solidFill>
                  <a:srgbClr val="FF0000"/>
                </a:solidFill>
                <a:effectLst>
                  <a:outerShdw blurRad="38100" dist="38100" dir="2700000" algn="tl">
                    <a:srgbClr val="000000"/>
                  </a:outerShdw>
                </a:effectLst>
              </a:rPr>
              <a:t>5</a:t>
            </a:r>
            <a:endParaRPr lang="en-US" sz="2800" dirty="0"/>
          </a:p>
        </p:txBody>
      </p:sp>
      <p:sp>
        <p:nvSpPr>
          <p:cNvPr id="11" name="Rectangle 10"/>
          <p:cNvSpPr/>
          <p:nvPr/>
        </p:nvSpPr>
        <p:spPr>
          <a:xfrm>
            <a:off x="1905000" y="4191000"/>
            <a:ext cx="6204857" cy="1750423"/>
          </a:xfrm>
          <a:prstGeom prst="rect">
            <a:avLst/>
          </a:prstGeom>
          <a:solidFill>
            <a:schemeClr val="tx1"/>
          </a:solidFill>
          <a:ln w="5715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err="1" smtClean="0">
                <a:solidFill>
                  <a:schemeClr val="bg1"/>
                </a:solidFill>
              </a:rPr>
              <a:t>Adaline</a:t>
            </a:r>
            <a:r>
              <a:rPr lang="en-US" sz="3200" b="1" dirty="0" smtClean="0">
                <a:solidFill>
                  <a:schemeClr val="bg1"/>
                </a:solidFill>
              </a:rPr>
              <a:t> Harvey Bent gives birth to their daughter, after his death</a:t>
            </a:r>
            <a:endParaRPr lang="en-US" sz="3200" b="1" dirty="0">
              <a:solidFill>
                <a:schemeClr val="bg1"/>
              </a:solidFill>
            </a:endParaRPr>
          </a:p>
        </p:txBody>
      </p:sp>
      <p:pic>
        <p:nvPicPr>
          <p:cNvPr id="5124" name="Picture 4" descr="Image result for william bent headstone"/>
          <p:cNvPicPr>
            <a:picLocks noChangeAspect="1" noChangeArrowheads="1"/>
          </p:cNvPicPr>
          <p:nvPr/>
        </p:nvPicPr>
        <p:blipFill>
          <a:blip r:embed="rId6" cstate="print"/>
          <a:srcRect/>
          <a:stretch>
            <a:fillRect/>
          </a:stretch>
        </p:blipFill>
        <p:spPr bwMode="auto">
          <a:xfrm>
            <a:off x="4572000" y="601133"/>
            <a:ext cx="4572000" cy="3048000"/>
          </a:xfrm>
          <a:prstGeom prst="rect">
            <a:avLst/>
          </a:prstGeom>
          <a:noFill/>
        </p:spPr>
      </p:pic>
      <p:sp>
        <p:nvSpPr>
          <p:cNvPr id="13" name="Slide Number Placeholder 12"/>
          <p:cNvSpPr>
            <a:spLocks noGrp="1"/>
          </p:cNvSpPr>
          <p:nvPr>
            <p:ph type="sldNum" sz="quarter" idx="12"/>
          </p:nvPr>
        </p:nvSpPr>
        <p:spPr/>
        <p:txBody>
          <a:bodyPr/>
          <a:lstStyle/>
          <a:p>
            <a:pPr>
              <a:defRPr/>
            </a:pPr>
            <a:fld id="{6D98560A-1953-4F77-869E-5D1EE0598C44}" type="slidenum">
              <a:rPr lang="en-US" smtClean="0"/>
              <a:pPr>
                <a:defRPr/>
              </a:pPr>
              <a:t>153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10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10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up)">
                                      <p:cBhvr>
                                        <p:cTn id="26" dur="1000"/>
                                        <p:tgtEl>
                                          <p:spTgt spid="6">
                                            <p:txEl>
                                              <p:pRg st="2" end="2"/>
                                            </p:txEl>
                                          </p:spTgt>
                                        </p:tgtEl>
                                      </p:cBhvr>
                                    </p:animEffect>
                                  </p:childTnLst>
                                </p:cTn>
                              </p:par>
                              <p:par>
                                <p:cTn id="27" presetID="22" presetClass="entr" presetSubtype="4" fill="hold" nodeType="withEffect">
                                  <p:stCondLst>
                                    <p:cond delay="3000"/>
                                  </p:stCondLst>
                                  <p:childTnLst>
                                    <p:set>
                                      <p:cBhvr>
                                        <p:cTn id="28" dur="1" fill="hold">
                                          <p:stCondLst>
                                            <p:cond delay="0"/>
                                          </p:stCondLst>
                                        </p:cTn>
                                        <p:tgtEl>
                                          <p:spTgt spid="5124"/>
                                        </p:tgtEl>
                                        <p:attrNameLst>
                                          <p:attrName>style.visibility</p:attrName>
                                        </p:attrNameLst>
                                      </p:cBhvr>
                                      <p:to>
                                        <p:strVal val="visible"/>
                                      </p:to>
                                    </p:set>
                                    <p:animEffect transition="in" filter="wipe(down)">
                                      <p:cBhvr>
                                        <p:cTn id="29" dur="1000"/>
                                        <p:tgtEl>
                                          <p:spTgt spid="51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MYSTERY ON THE SANTA FE TRAIL…</a:t>
            </a:r>
            <a:endParaRPr lang="en-US" dirty="0"/>
          </a:p>
        </p:txBody>
      </p:sp>
      <p:grpSp>
        <p:nvGrpSpPr>
          <p:cNvPr id="3" name="Group 7"/>
          <p:cNvGrpSpPr/>
          <p:nvPr/>
        </p:nvGrpSpPr>
        <p:grpSpPr>
          <a:xfrm>
            <a:off x="0" y="623453"/>
            <a:ext cx="9144000" cy="7622771"/>
            <a:chOff x="0" y="623453"/>
            <a:chExt cx="9144000" cy="7622771"/>
          </a:xfrm>
        </p:grpSpPr>
        <p:grpSp>
          <p:nvGrpSpPr>
            <p:cNvPr id="5" name="Group 4"/>
            <p:cNvGrpSpPr/>
            <p:nvPr/>
          </p:nvGrpSpPr>
          <p:grpSpPr>
            <a:xfrm>
              <a:off x="0" y="1980892"/>
              <a:ext cx="9144000" cy="6265332"/>
              <a:chOff x="789238" y="835943"/>
              <a:chExt cx="7620000" cy="5438775"/>
            </a:xfrm>
          </p:grpSpPr>
          <p:pic>
            <p:nvPicPr>
              <p:cNvPr id="1026" name="Picture 2" descr="http://ih0.redbubble.net/image.14363367.5024/flat,800x800,070,f.u1.jpg"/>
              <p:cNvPicPr>
                <a:picLocks noChangeAspect="1" noChangeArrowheads="1"/>
              </p:cNvPicPr>
              <p:nvPr/>
            </p:nvPicPr>
            <p:blipFill>
              <a:blip r:embed="rId2" cstate="print"/>
              <a:srcRect/>
              <a:stretch>
                <a:fillRect/>
              </a:stretch>
            </p:blipFill>
            <p:spPr bwMode="auto">
              <a:xfrm>
                <a:off x="789238" y="835943"/>
                <a:ext cx="7620000" cy="5438775"/>
              </a:xfrm>
              <a:prstGeom prst="rect">
                <a:avLst/>
              </a:prstGeom>
              <a:noFill/>
            </p:spPr>
          </p:pic>
          <p:sp>
            <p:nvSpPr>
              <p:cNvPr id="4" name="Rectangle 3"/>
              <p:cNvSpPr/>
              <p:nvPr/>
            </p:nvSpPr>
            <p:spPr>
              <a:xfrm>
                <a:off x="794084" y="6087525"/>
                <a:ext cx="4572000" cy="184666"/>
              </a:xfrm>
              <a:prstGeom prst="rect">
                <a:avLst/>
              </a:prstGeom>
            </p:spPr>
            <p:txBody>
              <a:bodyPr>
                <a:spAutoFit/>
              </a:bodyPr>
              <a:lstStyle/>
              <a:p>
                <a:r>
                  <a:rPr lang="en-US" sz="600" dirty="0" smtClean="0">
                    <a:solidFill>
                      <a:schemeClr val="tx1">
                        <a:lumMod val="75000"/>
                        <a:lumOff val="25000"/>
                      </a:schemeClr>
                    </a:solidFill>
                  </a:rPr>
                  <a:t>https://www.redbubble.com/people/backroadsphotog/works/10585024-santa-fe-trail-wagons?p=poster</a:t>
                </a:r>
                <a:endParaRPr lang="en-US" sz="600" dirty="0">
                  <a:solidFill>
                    <a:schemeClr val="tx1">
                      <a:lumMod val="75000"/>
                      <a:lumOff val="25000"/>
                    </a:schemeClr>
                  </a:solidFill>
                </a:endParaRPr>
              </a:p>
            </p:txBody>
          </p:sp>
        </p:grpSp>
        <p:pic>
          <p:nvPicPr>
            <p:cNvPr id="7" name="Picture 2" descr="http://ih0.redbubble.net/image.14363367.5024/flat,800x800,070,f.u1.jpg"/>
            <p:cNvPicPr>
              <a:picLocks noChangeAspect="1" noChangeArrowheads="1"/>
            </p:cNvPicPr>
            <p:nvPr/>
          </p:nvPicPr>
          <p:blipFill>
            <a:blip r:embed="rId2" cstate="print"/>
            <a:srcRect t="182" b="80447"/>
            <a:stretch>
              <a:fillRect/>
            </a:stretch>
          </p:blipFill>
          <p:spPr bwMode="auto">
            <a:xfrm>
              <a:off x="0" y="623453"/>
              <a:ext cx="9144000" cy="1579419"/>
            </a:xfrm>
            <a:prstGeom prst="rect">
              <a:avLst/>
            </a:prstGeom>
            <a:noFill/>
          </p:spPr>
        </p:pic>
      </p:grpSp>
      <p:sp>
        <p:nvSpPr>
          <p:cNvPr id="6" name="TextBox 5"/>
          <p:cNvSpPr txBox="1"/>
          <p:nvPr/>
        </p:nvSpPr>
        <p:spPr>
          <a:xfrm>
            <a:off x="0" y="804950"/>
            <a:ext cx="9144000" cy="4154984"/>
          </a:xfrm>
          <a:prstGeom prst="rect">
            <a:avLst/>
          </a:prstGeom>
          <a:noFill/>
        </p:spPr>
        <p:txBody>
          <a:bodyPr wrap="square" rtlCol="0">
            <a:spAutoFit/>
          </a:bodyPr>
          <a:lstStyle/>
          <a:p>
            <a:pPr algn="ctr">
              <a:spcAft>
                <a:spcPts val="1800"/>
              </a:spcAft>
            </a:pPr>
            <a:r>
              <a:rPr lang="en-US" sz="2700" b="1" dirty="0" smtClean="0">
                <a:ln>
                  <a:solidFill>
                    <a:sysClr val="windowText" lastClr="000000"/>
                  </a:solidFill>
                </a:ln>
                <a:solidFill>
                  <a:schemeClr val="bg1">
                    <a:lumMod val="65000"/>
                  </a:schemeClr>
                </a:solidFill>
              </a:rPr>
              <a:t>What becomes of William Becknell, “Father of the Santa Fe Trail?”</a:t>
            </a:r>
            <a:endParaRPr lang="en-US" sz="2800" dirty="0" smtClean="0">
              <a:solidFill>
                <a:schemeClr val="bg1">
                  <a:lumMod val="65000"/>
                </a:schemeClr>
              </a:solidFill>
            </a:endParaRPr>
          </a:p>
          <a:p>
            <a:pPr algn="ctr">
              <a:spcAft>
                <a:spcPts val="1800"/>
              </a:spcAft>
            </a:pPr>
            <a:r>
              <a:rPr lang="en-US" sz="2700" b="1" dirty="0" smtClean="0">
                <a:ln>
                  <a:solidFill>
                    <a:sysClr val="windowText" lastClr="000000"/>
                  </a:solidFill>
                </a:ln>
                <a:solidFill>
                  <a:schemeClr val="bg1"/>
                </a:solidFill>
              </a:rPr>
              <a:t>What will happen to Bent’s Old fort??</a:t>
            </a:r>
          </a:p>
          <a:p>
            <a:pPr algn="ctr">
              <a:spcAft>
                <a:spcPts val="1800"/>
              </a:spcAft>
            </a:pPr>
            <a:r>
              <a:rPr lang="en-US" sz="2700" b="1" dirty="0" smtClean="0">
                <a:ln>
                  <a:solidFill>
                    <a:sysClr val="windowText" lastClr="000000"/>
                  </a:solidFill>
                </a:ln>
                <a:solidFill>
                  <a:schemeClr val="bg1"/>
                </a:solidFill>
              </a:rPr>
              <a:t>What will happen to William Bent’s wives and his children</a:t>
            </a:r>
          </a:p>
          <a:p>
            <a:pPr algn="ctr">
              <a:spcAft>
                <a:spcPts val="1800"/>
              </a:spcAft>
            </a:pPr>
            <a:r>
              <a:rPr lang="en-US" sz="2700" b="1" dirty="0" smtClean="0">
                <a:ln>
                  <a:solidFill>
                    <a:sysClr val="windowText" lastClr="000000"/>
                  </a:solidFill>
                </a:ln>
                <a:solidFill>
                  <a:schemeClr val="bg1"/>
                </a:solidFill>
              </a:rPr>
              <a:t>Who is Col. Kearny &amp; what are the rumors all about??</a:t>
            </a:r>
          </a:p>
          <a:p>
            <a:pPr algn="ctr">
              <a:spcAft>
                <a:spcPts val="1800"/>
              </a:spcAft>
            </a:pPr>
            <a:r>
              <a:rPr lang="en-US" sz="2700" b="1" dirty="0" smtClean="0">
                <a:ln>
                  <a:solidFill>
                    <a:sysClr val="windowText" lastClr="000000"/>
                  </a:solidFill>
                </a:ln>
                <a:solidFill>
                  <a:schemeClr val="bg1"/>
                </a:solidFill>
              </a:rPr>
              <a:t>What horror will Charles Bent’s daughter, Teresina, witness??</a:t>
            </a:r>
          </a:p>
          <a:p>
            <a:pPr algn="ctr">
              <a:spcAft>
                <a:spcPts val="1800"/>
              </a:spcAft>
            </a:pPr>
            <a:r>
              <a:rPr lang="en-US" sz="2700" b="1" dirty="0" smtClean="0">
                <a:ln>
                  <a:solidFill>
                    <a:sysClr val="windowText" lastClr="000000"/>
                  </a:solidFill>
                </a:ln>
                <a:solidFill>
                  <a:schemeClr val="bg1"/>
                </a:solidFill>
              </a:rPr>
              <a:t>Will Susan Shelby Magoffin complete her 5,000 mile trip?</a:t>
            </a:r>
          </a:p>
        </p:txBody>
      </p:sp>
      <p:sp>
        <p:nvSpPr>
          <p:cNvPr id="10" name="Rounded Rectangle 9"/>
          <p:cNvSpPr/>
          <p:nvPr/>
        </p:nvSpPr>
        <p:spPr>
          <a:xfrm>
            <a:off x="260465" y="1886988"/>
            <a:ext cx="8603673" cy="1083425"/>
          </a:xfrm>
          <a:prstGeom prst="roundRect">
            <a:avLst/>
          </a:prstGeom>
          <a:noFill/>
          <a:ln w="57150">
            <a:solidFill>
              <a:schemeClr val="tx1"/>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99753" y="3075708"/>
            <a:ext cx="8944494" cy="1862051"/>
          </a:xfrm>
          <a:prstGeom prst="roundRect">
            <a:avLst/>
          </a:prstGeom>
          <a:noFill/>
          <a:ln w="57150">
            <a:solidFill>
              <a:schemeClr val="tx1"/>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pPr>
              <a:defRPr/>
            </a:pPr>
            <a:fld id="{6D98560A-1953-4F77-869E-5D1EE0598C44}" type="slidenum">
              <a:rPr lang="en-US" smtClean="0"/>
              <a:pPr>
                <a:defRPr/>
              </a:pPr>
              <a:t>154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childTnLst>
                                </p:cTn>
                              </p:par>
                              <p:par>
                                <p:cTn id="28" presetID="22" presetClass="entr" presetSubtype="8"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1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nodeType="clickEffect">
                                  <p:stCondLst>
                                    <p:cond delay="0"/>
                                  </p:stCondLst>
                                  <p:childTnLst>
                                    <p:animClr clrSpc="rgb">
                                      <p:cBhvr override="childStyle">
                                        <p:cTn id="34" dur="2000" fill="hold"/>
                                        <p:tgtEl>
                                          <p:spTgt spid="6">
                                            <p:txEl>
                                              <p:pRg st="1" end="1"/>
                                            </p:txEl>
                                          </p:spTgt>
                                        </p:tgtEl>
                                        <p:attrNameLst>
                                          <p:attrName>style.color</p:attrName>
                                        </p:attrNameLst>
                                      </p:cBhvr>
                                      <p:to>
                                        <a:srgbClr val="969696"/>
                                      </p:to>
                                    </p:animClr>
                                  </p:childTnLst>
                                </p:cTn>
                              </p:par>
                              <p:par>
                                <p:cTn id="35" presetID="3" presetClass="emph" presetSubtype="2" fill="hold" nodeType="withEffect">
                                  <p:stCondLst>
                                    <p:cond delay="0"/>
                                  </p:stCondLst>
                                  <p:childTnLst>
                                    <p:animClr clrSpc="rgb">
                                      <p:cBhvr override="childStyle">
                                        <p:cTn id="36" dur="2000" fill="hold"/>
                                        <p:tgtEl>
                                          <p:spTgt spid="6">
                                            <p:txEl>
                                              <p:pRg st="2" end="2"/>
                                            </p:txEl>
                                          </p:spTgt>
                                        </p:tgtEl>
                                        <p:attrNameLst>
                                          <p:attrName>style.color</p:attrName>
                                        </p:attrNameLst>
                                      </p:cBhvr>
                                      <p:to>
                                        <a:srgbClr val="969696"/>
                                      </p:to>
                                    </p:animClr>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2000"/>
                                        <p:tgtEl>
                                          <p:spTgt spid="10"/>
                                        </p:tgtEl>
                                      </p:cBhvr>
                                    </p:animEffect>
                                    <p:set>
                                      <p:cBhvr>
                                        <p:cTn id="41" dur="1" fill="hold">
                                          <p:stCondLst>
                                            <p:cond delay="1999"/>
                                          </p:stCondLst>
                                        </p:cTn>
                                        <p:tgtEl>
                                          <p:spTgt spid="10"/>
                                        </p:tgtEl>
                                        <p:attrNameLst>
                                          <p:attrName>style.visibility</p:attrName>
                                        </p:attrNameLst>
                                      </p:cBhvr>
                                      <p:to>
                                        <p:strVal val="hidden"/>
                                      </p:to>
                                    </p:set>
                                  </p:childTnLst>
                                </p:cTn>
                              </p:par>
                              <p:par>
                                <p:cTn id="42" presetID="22" presetClass="entr" presetSubtype="8"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1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2000"/>
                                        <p:tgtEl>
                                          <p:spTgt spid="11"/>
                                        </p:tgtEl>
                                      </p:cBhvr>
                                    </p:animEffect>
                                    <p:set>
                                      <p:cBhvr>
                                        <p:cTn id="49"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sp>
        <p:nvSpPr>
          <p:cNvPr id="3" name="TextBox 2"/>
          <p:cNvSpPr txBox="1"/>
          <p:nvPr/>
        </p:nvSpPr>
        <p:spPr>
          <a:xfrm>
            <a:off x="0" y="2875002"/>
            <a:ext cx="9144000" cy="1107996"/>
          </a:xfrm>
          <a:prstGeom prst="rect">
            <a:avLst/>
          </a:prstGeom>
          <a:noFill/>
        </p:spPr>
        <p:txBody>
          <a:bodyPr wrap="square" rtlCol="0">
            <a:spAutoFit/>
          </a:bodyPr>
          <a:lstStyle/>
          <a:p>
            <a:pPr algn="ctr"/>
            <a:r>
              <a:rPr lang="en-US" sz="6600" dirty="0" smtClean="0"/>
              <a:t>SUSAN MAGOFFIN</a:t>
            </a:r>
            <a:endParaRPr lang="en-US" sz="6600" dirty="0"/>
          </a:p>
        </p:txBody>
      </p:sp>
      <p:sp>
        <p:nvSpPr>
          <p:cNvPr id="4" name="Slide Number Placeholder 3"/>
          <p:cNvSpPr>
            <a:spLocks noGrp="1"/>
          </p:cNvSpPr>
          <p:nvPr>
            <p:ph type="sldNum" sz="quarter" idx="12"/>
          </p:nvPr>
        </p:nvSpPr>
        <p:spPr/>
        <p:txBody>
          <a:bodyPr/>
          <a:lstStyle/>
          <a:p>
            <a:pPr>
              <a:defRPr/>
            </a:pPr>
            <a:fld id="{6D98560A-1953-4F77-869E-5D1EE0598C44}" type="slidenum">
              <a:rPr lang="en-US" smtClean="0"/>
              <a:pPr>
                <a:defRPr/>
              </a:pPr>
              <a:t>155</a:t>
            </a:fld>
            <a:endParaRPr lang="en-US" dirty="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From last week - Susan Shelby Magoffin</a:t>
            </a:r>
            <a:endParaRPr lang="en-US" dirty="0"/>
          </a:p>
        </p:txBody>
      </p:sp>
      <p:sp>
        <p:nvSpPr>
          <p:cNvPr id="3" name="TextBox 2"/>
          <p:cNvSpPr txBox="1"/>
          <p:nvPr/>
        </p:nvSpPr>
        <p:spPr>
          <a:xfrm>
            <a:off x="-1" y="570353"/>
            <a:ext cx="4814048" cy="3354765"/>
          </a:xfrm>
          <a:prstGeom prst="rect">
            <a:avLst/>
          </a:prstGeom>
          <a:noFill/>
        </p:spPr>
        <p:txBody>
          <a:bodyPr wrap="square" rtlCol="0">
            <a:spAutoFit/>
          </a:bodyPr>
          <a:lstStyle/>
          <a:p>
            <a:pPr marL="233363" indent="-233363">
              <a:spcAft>
                <a:spcPts val="1200"/>
              </a:spcAft>
              <a:buFont typeface="Arial" pitchFamily="34" charset="0"/>
              <a:buChar char="•"/>
            </a:pPr>
            <a:r>
              <a:rPr lang="en-US" sz="3200" b="1" dirty="0" smtClean="0"/>
              <a:t>Born in 1827 near Danville, Kentucky</a:t>
            </a:r>
          </a:p>
          <a:p>
            <a:pPr marL="233363" indent="-233363">
              <a:spcAft>
                <a:spcPts val="1200"/>
              </a:spcAft>
              <a:buFont typeface="Arial" pitchFamily="34" charset="0"/>
              <a:buChar char="•"/>
            </a:pPr>
            <a:r>
              <a:rPr lang="en-US" sz="3200" b="1" dirty="0" smtClean="0"/>
              <a:t>Grand-daughter of first Kentucky Governor </a:t>
            </a:r>
          </a:p>
          <a:p>
            <a:pPr marL="233363" indent="-233363">
              <a:spcAft>
                <a:spcPts val="1200"/>
              </a:spcAft>
              <a:buFont typeface="Arial" pitchFamily="34" charset="0"/>
              <a:buChar char="•"/>
            </a:pPr>
            <a:r>
              <a:rPr lang="en-US" sz="3200" b="1" dirty="0" smtClean="0"/>
              <a:t>Married at 18 to Samuel Magoffin, age 45, wealthy</a:t>
            </a:r>
          </a:p>
        </p:txBody>
      </p:sp>
      <p:sp>
        <p:nvSpPr>
          <p:cNvPr id="6" name="TextBox 5"/>
          <p:cNvSpPr txBox="1"/>
          <p:nvPr/>
        </p:nvSpPr>
        <p:spPr>
          <a:xfrm>
            <a:off x="0" y="3823614"/>
            <a:ext cx="9144000" cy="2862322"/>
          </a:xfrm>
          <a:prstGeom prst="rect">
            <a:avLst/>
          </a:prstGeom>
          <a:noFill/>
        </p:spPr>
        <p:txBody>
          <a:bodyPr wrap="square" rtlCol="0">
            <a:spAutoFit/>
          </a:bodyPr>
          <a:lstStyle/>
          <a:p>
            <a:pPr marL="233363" indent="-233363">
              <a:spcAft>
                <a:spcPts val="1200"/>
              </a:spcAft>
            </a:pPr>
            <a:r>
              <a:rPr lang="en-US" sz="3200" b="1" dirty="0" smtClean="0"/>
              <a:t>	Santa Fe Trail trader from Kentucky</a:t>
            </a:r>
          </a:p>
          <a:p>
            <a:pPr marL="233363" indent="-233363">
              <a:spcAft>
                <a:spcPts val="1200"/>
              </a:spcAft>
              <a:buFont typeface="Arial" pitchFamily="34" charset="0"/>
              <a:buChar char="•"/>
            </a:pPr>
            <a:r>
              <a:rPr lang="en-US" sz="3200" b="1" dirty="0" smtClean="0"/>
              <a:t>June 1846, they depart Independence, MO on the Santa Fe Trail. Samuel is wagon train leader.</a:t>
            </a:r>
          </a:p>
          <a:p>
            <a:pPr marL="233363" indent="-233363">
              <a:spcAft>
                <a:spcPts val="1200"/>
              </a:spcAft>
              <a:buFont typeface="Arial" pitchFamily="34" charset="0"/>
              <a:buChar char="•"/>
            </a:pPr>
            <a:r>
              <a:rPr lang="en-US" sz="3200" b="1" dirty="0" smtClean="0"/>
              <a:t>She </a:t>
            </a:r>
            <a:r>
              <a:rPr lang="en-US" sz="3200" b="1" dirty="0" smtClean="0">
                <a:solidFill>
                  <a:srgbClr val="FF0000"/>
                </a:solidFill>
                <a:effectLst>
                  <a:outerShdw blurRad="38100" dist="38100" dir="2700000" algn="tl">
                    <a:srgbClr val="000000"/>
                  </a:outerShdw>
                </a:effectLst>
              </a:rPr>
              <a:t>writes daily journal along the trail </a:t>
            </a:r>
            <a:r>
              <a:rPr lang="en-US" sz="3200" b="1" dirty="0" smtClean="0"/>
              <a:t>which serves as </a:t>
            </a:r>
            <a:r>
              <a:rPr lang="en-US" sz="3200" b="1" dirty="0" smtClean="0">
                <a:solidFill>
                  <a:srgbClr val="FF0000"/>
                </a:solidFill>
                <a:effectLst>
                  <a:outerShdw blurRad="38100" dist="38100" dir="2700000" algn="tl">
                    <a:srgbClr val="000000"/>
                  </a:outerShdw>
                </a:effectLst>
              </a:rPr>
              <a:t>the only “women’s viewpoint” of the trail</a:t>
            </a:r>
          </a:p>
        </p:txBody>
      </p:sp>
      <p:pic>
        <p:nvPicPr>
          <p:cNvPr id="78850" name="Picture 2" descr="https://shsmo.org/historicmissourians/name/m/magoffin/images/large/n12846-large.jpg"/>
          <p:cNvPicPr>
            <a:picLocks noChangeAspect="1" noChangeArrowheads="1"/>
          </p:cNvPicPr>
          <p:nvPr/>
        </p:nvPicPr>
        <p:blipFill>
          <a:blip r:embed="rId2" cstate="print">
            <a:lum bright="20000" contrast="20000"/>
          </a:blip>
          <a:srcRect l="17454" t="11845" r="21230" b="42051"/>
          <a:stretch>
            <a:fillRect/>
          </a:stretch>
        </p:blipFill>
        <p:spPr bwMode="auto">
          <a:xfrm>
            <a:off x="5327324" y="620310"/>
            <a:ext cx="3330430" cy="3015388"/>
          </a:xfrm>
          <a:prstGeom prst="rect">
            <a:avLst/>
          </a:prstGeom>
          <a:noFill/>
          <a:ln w="3175">
            <a:solidFill>
              <a:schemeClr val="tx1"/>
            </a:solidFill>
          </a:ln>
        </p:spPr>
      </p:pic>
      <p:pic>
        <p:nvPicPr>
          <p:cNvPr id="78852" name="Picture 4" descr="https://shsmo.org/historicmissourians/name/m/magoffin/images/large/n12846-large.jpg"/>
          <p:cNvPicPr>
            <a:picLocks noChangeAspect="1" noChangeArrowheads="1"/>
          </p:cNvPicPr>
          <p:nvPr/>
        </p:nvPicPr>
        <p:blipFill>
          <a:blip r:embed="rId2" cstate="print"/>
          <a:srcRect/>
          <a:stretch>
            <a:fillRect/>
          </a:stretch>
        </p:blipFill>
        <p:spPr bwMode="auto">
          <a:xfrm>
            <a:off x="1986283" y="630730"/>
            <a:ext cx="5171434" cy="6227270"/>
          </a:xfrm>
          <a:prstGeom prst="rect">
            <a:avLst/>
          </a:prstGeom>
          <a:noFill/>
        </p:spPr>
      </p:pic>
      <p:sp>
        <p:nvSpPr>
          <p:cNvPr id="9" name="Rectangle 8"/>
          <p:cNvSpPr/>
          <p:nvPr/>
        </p:nvSpPr>
        <p:spPr>
          <a:xfrm>
            <a:off x="9144000" y="6212124"/>
            <a:ext cx="393056" cy="584775"/>
          </a:xfrm>
          <a:prstGeom prst="rect">
            <a:avLst/>
          </a:prstGeom>
        </p:spPr>
        <p:txBody>
          <a:bodyPr wrap="none">
            <a:spAutoFit/>
          </a:bodyPr>
          <a:lstStyle/>
          <a:p>
            <a:r>
              <a:rPr lang="en-US" sz="3200" b="1" dirty="0" smtClean="0">
                <a:solidFill>
                  <a:srgbClr val="FF0000"/>
                </a:solidFill>
                <a:effectLst>
                  <a:outerShdw blurRad="38100" dist="38100" dir="2700000" algn="tl">
                    <a:srgbClr val="000000"/>
                  </a:outerShdw>
                </a:effectLst>
              </a:rPr>
              <a:t>5</a:t>
            </a:r>
            <a:endParaRPr lang="en-US" sz="3200" dirty="0"/>
          </a:p>
        </p:txBody>
      </p:sp>
      <p:sp>
        <p:nvSpPr>
          <p:cNvPr id="8" name="Slide Number Placeholder 7"/>
          <p:cNvSpPr>
            <a:spLocks noGrp="1"/>
          </p:cNvSpPr>
          <p:nvPr>
            <p:ph type="sldNum" sz="quarter" idx="12"/>
          </p:nvPr>
        </p:nvSpPr>
        <p:spPr/>
        <p:txBody>
          <a:bodyPr/>
          <a:lstStyle/>
          <a:p>
            <a:pPr>
              <a:defRPr/>
            </a:pPr>
            <a:fld id="{6D98560A-1953-4F77-869E-5D1EE0598C44}" type="slidenum">
              <a:rPr lang="en-US" smtClean="0"/>
              <a:pPr>
                <a:defRPr/>
              </a:pPr>
              <a:t>156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78852"/>
                                        </p:tgtEl>
                                        <p:attrNameLst>
                                          <p:attrName>style.visibility</p:attrName>
                                        </p:attrNameLst>
                                      </p:cBhvr>
                                      <p:to>
                                        <p:strVal val="visible"/>
                                      </p:to>
                                    </p:set>
                                    <p:anim calcmode="lin" valueType="num">
                                      <p:cBhvr>
                                        <p:cTn id="7" dur="500" fill="hold"/>
                                        <p:tgtEl>
                                          <p:spTgt spid="78852"/>
                                        </p:tgtEl>
                                        <p:attrNameLst>
                                          <p:attrName>ppt_w</p:attrName>
                                        </p:attrNameLst>
                                      </p:cBhvr>
                                      <p:tavLst>
                                        <p:tav tm="0">
                                          <p:val>
                                            <p:fltVal val="0"/>
                                          </p:val>
                                        </p:tav>
                                        <p:tav tm="100000">
                                          <p:val>
                                            <p:strVal val="#ppt_w"/>
                                          </p:val>
                                        </p:tav>
                                      </p:tavLst>
                                    </p:anim>
                                    <p:anim calcmode="lin" valueType="num">
                                      <p:cBhvr>
                                        <p:cTn id="8" dur="500" fill="hold"/>
                                        <p:tgtEl>
                                          <p:spTgt spid="78852"/>
                                        </p:tgtEl>
                                        <p:attrNameLst>
                                          <p:attrName>ppt_h</p:attrName>
                                        </p:attrNameLst>
                                      </p:cBhvr>
                                      <p:tavLst>
                                        <p:tav tm="0">
                                          <p:val>
                                            <p:fltVal val="0"/>
                                          </p:val>
                                        </p:tav>
                                        <p:tav tm="100000">
                                          <p:val>
                                            <p:strVal val="#ppt_h"/>
                                          </p:val>
                                        </p:tav>
                                      </p:tavLst>
                                    </p:anim>
                                    <p:animEffect transition="in" filter="fade">
                                      <p:cBhvr>
                                        <p:cTn id="9" dur="500"/>
                                        <p:tgtEl>
                                          <p:spTgt spid="78852"/>
                                        </p:tgtEl>
                                      </p:cBhvr>
                                    </p:animEffect>
                                  </p:childTnLst>
                                </p:cTn>
                              </p:par>
                            </p:childTnLst>
                          </p:cTn>
                        </p:par>
                      </p:childTnLst>
                    </p:cTn>
                  </p:par>
                  <p:par>
                    <p:cTn id="10" fill="hold">
                      <p:stCondLst>
                        <p:cond delay="indefinite"/>
                      </p:stCondLst>
                      <p:childTnLst>
                        <p:par>
                          <p:cTn id="11" fill="hold">
                            <p:stCondLst>
                              <p:cond delay="0"/>
                            </p:stCondLst>
                            <p:childTnLst>
                              <p:par>
                                <p:cTn id="12" presetID="63" presetClass="path" presetSubtype="0" accel="50000" decel="50000" fill="hold" nodeType="clickEffect">
                                  <p:stCondLst>
                                    <p:cond delay="0"/>
                                  </p:stCondLst>
                                  <p:childTnLst>
                                    <p:animMotion origin="layout" path="M 0 -4.54545E-6 L 0.27483 -0.22368 " pathEditMode="relative" rAng="0" ptsTypes="AA">
                                      <p:cBhvr>
                                        <p:cTn id="13" dur="2000" fill="hold"/>
                                        <p:tgtEl>
                                          <p:spTgt spid="78852"/>
                                        </p:tgtEl>
                                        <p:attrNameLst>
                                          <p:attrName>ppt_x</p:attrName>
                                          <p:attrName>ppt_y</p:attrName>
                                        </p:attrNameLst>
                                      </p:cBhvr>
                                      <p:rCtr x="137" y="-112"/>
                                    </p:animMotion>
                                  </p:childTnLst>
                                </p:cTn>
                              </p:par>
                              <p:par>
                                <p:cTn id="14" presetID="6" presetClass="emph" presetSubtype="0" fill="hold" nodeType="withEffect">
                                  <p:stCondLst>
                                    <p:cond delay="0"/>
                                  </p:stCondLst>
                                  <p:childTnLst>
                                    <p:animScale>
                                      <p:cBhvr>
                                        <p:cTn id="15" dur="2000" fill="hold"/>
                                        <p:tgtEl>
                                          <p:spTgt spid="78852"/>
                                        </p:tgtEl>
                                      </p:cBhvr>
                                      <p:by x="75000" y="75000"/>
                                    </p:animScale>
                                  </p:childTnLst>
                                </p:cTn>
                              </p:par>
                              <p:par>
                                <p:cTn id="16" presetID="10" presetClass="exit" presetSubtype="0" fill="hold" nodeType="withEffect">
                                  <p:stCondLst>
                                    <p:cond delay="0"/>
                                  </p:stCondLst>
                                  <p:childTnLst>
                                    <p:animEffect transition="out" filter="fade">
                                      <p:cBhvr>
                                        <p:cTn id="17" dur="2000"/>
                                        <p:tgtEl>
                                          <p:spTgt spid="78852"/>
                                        </p:tgtEl>
                                      </p:cBhvr>
                                    </p:animEffect>
                                    <p:set>
                                      <p:cBhvr>
                                        <p:cTn id="18" dur="1" fill="hold">
                                          <p:stCondLst>
                                            <p:cond delay="1999"/>
                                          </p:stCondLst>
                                        </p:cTn>
                                        <p:tgtEl>
                                          <p:spTgt spid="78852"/>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78850"/>
                                        </p:tgtEl>
                                        <p:attrNameLst>
                                          <p:attrName>style.visibility</p:attrName>
                                        </p:attrNameLst>
                                      </p:cBhvr>
                                      <p:to>
                                        <p:strVal val="visible"/>
                                      </p:to>
                                    </p:set>
                                    <p:animEffect transition="in" filter="fade">
                                      <p:cBhvr>
                                        <p:cTn id="21" dur="3000"/>
                                        <p:tgtEl>
                                          <p:spTgt spid="78850"/>
                                        </p:tgtEl>
                                      </p:cBhvr>
                                    </p:animEffect>
                                  </p:childTnLst>
                                </p:cTn>
                              </p:par>
                            </p:childTnLst>
                          </p:cTn>
                        </p:par>
                        <p:par>
                          <p:cTn id="22" fill="hold">
                            <p:stCondLst>
                              <p:cond delay="3000"/>
                            </p:stCondLst>
                            <p:childTnLst>
                              <p:par>
                                <p:cTn id="23" presetID="1" presetClass="entr" presetSubtype="0" fill="hold"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par>
                          <p:cTn id="29" fill="hold">
                            <p:stCondLst>
                              <p:cond delay="3000"/>
                            </p:stCondLst>
                            <p:childTnLst>
                              <p:par>
                                <p:cTn id="30" presetID="1" presetClass="entr" presetSubtype="0" fill="hold" nodeType="after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Susan Shelby Magoffin</a:t>
            </a:r>
            <a:endParaRPr lang="en-US" dirty="0"/>
          </a:p>
        </p:txBody>
      </p:sp>
      <p:sp>
        <p:nvSpPr>
          <p:cNvPr id="3" name="TextBox 2"/>
          <p:cNvSpPr txBox="1"/>
          <p:nvPr/>
        </p:nvSpPr>
        <p:spPr>
          <a:xfrm>
            <a:off x="-1" y="556906"/>
            <a:ext cx="5342468" cy="4832092"/>
          </a:xfrm>
          <a:prstGeom prst="rect">
            <a:avLst/>
          </a:prstGeom>
          <a:noFill/>
        </p:spPr>
        <p:txBody>
          <a:bodyPr wrap="square" rtlCol="0">
            <a:spAutoFit/>
          </a:bodyPr>
          <a:lstStyle/>
          <a:p>
            <a:pPr marL="233363" indent="-233363">
              <a:spcAft>
                <a:spcPts val="1200"/>
              </a:spcAft>
              <a:buFont typeface="Arial" pitchFamily="34" charset="0"/>
              <a:buChar char="•"/>
            </a:pPr>
            <a:r>
              <a:rPr lang="en-US" sz="3200" b="1" dirty="0" smtClean="0"/>
              <a:t>Susan is </a:t>
            </a:r>
            <a:r>
              <a:rPr lang="en-US" sz="3200" b="1" dirty="0" smtClean="0">
                <a:solidFill>
                  <a:srgbClr val="FF0000"/>
                </a:solidFill>
                <a:effectLst>
                  <a:outerShdw blurRad="38100" dist="38100" dir="2700000" algn="tl">
                    <a:srgbClr val="000000"/>
                  </a:outerShdw>
                </a:effectLst>
              </a:rPr>
              <a:t>first white American woman </a:t>
            </a:r>
            <a:r>
              <a:rPr lang="en-US" sz="3200" b="1" dirty="0" smtClean="0"/>
              <a:t>documented </a:t>
            </a:r>
            <a:r>
              <a:rPr lang="en-US" sz="3200" b="1" dirty="0" smtClean="0">
                <a:solidFill>
                  <a:srgbClr val="FF0000"/>
                </a:solidFill>
                <a:effectLst>
                  <a:outerShdw blurRad="38100" dist="38100" dir="2700000" algn="tl">
                    <a:srgbClr val="000000"/>
                  </a:outerShdw>
                </a:effectLst>
              </a:rPr>
              <a:t>to travel the trail</a:t>
            </a:r>
            <a:r>
              <a:rPr lang="en-US" sz="3200" b="1" dirty="0" smtClean="0"/>
              <a:t>, AND, she also </a:t>
            </a:r>
            <a:r>
              <a:rPr lang="en-US" sz="3200" b="1" dirty="0" smtClean="0">
                <a:solidFill>
                  <a:srgbClr val="FF0000"/>
                </a:solidFill>
                <a:effectLst>
                  <a:outerShdw blurRad="38100" dist="38100" dir="2700000" algn="tl">
                    <a:srgbClr val="000000"/>
                  </a:outerShdw>
                </a:effectLst>
              </a:rPr>
              <a:t>plans to travel down the El Camino Real de T.A.</a:t>
            </a:r>
          </a:p>
          <a:p>
            <a:pPr marL="233363" indent="-233363">
              <a:spcAft>
                <a:spcPts val="1200"/>
              </a:spcAft>
              <a:buFont typeface="Arial" pitchFamily="34" charset="0"/>
              <a:buChar char="•"/>
            </a:pPr>
            <a:r>
              <a:rPr lang="en-US" sz="3200" b="1" dirty="0" smtClean="0"/>
              <a:t>A trip of </a:t>
            </a:r>
            <a:r>
              <a:rPr lang="en-US" sz="3200" b="1" dirty="0" smtClean="0">
                <a:solidFill>
                  <a:srgbClr val="FF0000"/>
                </a:solidFill>
                <a:effectLst>
                  <a:outerShdw blurRad="38100" dist="38100" dir="2700000" algn="tl">
                    <a:srgbClr val="000000"/>
                  </a:outerShdw>
                </a:effectLst>
              </a:rPr>
              <a:t>5,000 miles </a:t>
            </a:r>
            <a:r>
              <a:rPr lang="en-US" sz="3200" b="1" dirty="0" smtClean="0"/>
              <a:t>in 1846!</a:t>
            </a:r>
          </a:p>
          <a:p>
            <a:pPr marL="233363" indent="-233363">
              <a:spcAft>
                <a:spcPts val="1200"/>
              </a:spcAft>
              <a:buFont typeface="Arial" pitchFamily="34" charset="0"/>
              <a:buChar char="•"/>
            </a:pPr>
            <a:r>
              <a:rPr lang="en-US" sz="3200" b="1" dirty="0" smtClean="0"/>
              <a:t>When we left her last time, she had </a:t>
            </a:r>
            <a:r>
              <a:rPr lang="en-US" sz="3200" b="1" dirty="0" smtClean="0">
                <a:solidFill>
                  <a:srgbClr val="FF0000"/>
                </a:solidFill>
                <a:effectLst>
                  <a:outerShdw blurRad="38100" dist="38100" dir="2700000" algn="tl">
                    <a:srgbClr val="000000"/>
                  </a:outerShdw>
                </a:effectLst>
              </a:rPr>
              <a:t>just climbed Pawnee Rock to carve initials</a:t>
            </a:r>
          </a:p>
        </p:txBody>
      </p:sp>
      <p:sp>
        <p:nvSpPr>
          <p:cNvPr id="6" name="TextBox 5"/>
          <p:cNvSpPr txBox="1"/>
          <p:nvPr/>
        </p:nvSpPr>
        <p:spPr>
          <a:xfrm>
            <a:off x="0" y="5358573"/>
            <a:ext cx="9144000" cy="584775"/>
          </a:xfrm>
          <a:prstGeom prst="rect">
            <a:avLst/>
          </a:prstGeom>
          <a:noFill/>
        </p:spPr>
        <p:txBody>
          <a:bodyPr wrap="square" rtlCol="0">
            <a:spAutoFit/>
          </a:bodyPr>
          <a:lstStyle/>
          <a:p>
            <a:pPr marL="233363" indent="-233363">
              <a:spcAft>
                <a:spcPts val="1200"/>
              </a:spcAft>
              <a:buFont typeface="Arial" pitchFamily="34" charset="0"/>
              <a:buChar char="•"/>
            </a:pPr>
            <a:r>
              <a:rPr lang="en-US" sz="3200" b="1" dirty="0" smtClean="0"/>
              <a:t>So let’s pick up on her trip and see what happens</a:t>
            </a:r>
          </a:p>
        </p:txBody>
      </p:sp>
      <p:pic>
        <p:nvPicPr>
          <p:cNvPr id="5" name="Picture 2" descr="https://shsmo.org/historicmissourians/name/m/magoffin/images/large/n12846-large.jpg"/>
          <p:cNvPicPr>
            <a:picLocks noChangeAspect="1" noChangeArrowheads="1"/>
          </p:cNvPicPr>
          <p:nvPr/>
        </p:nvPicPr>
        <p:blipFill>
          <a:blip r:embed="rId2" cstate="print">
            <a:lum bright="20000" contrast="20000"/>
          </a:blip>
          <a:srcRect l="17454" t="11845" r="21230" b="42051"/>
          <a:stretch>
            <a:fillRect/>
          </a:stretch>
        </p:blipFill>
        <p:spPr bwMode="auto">
          <a:xfrm>
            <a:off x="5327324" y="620310"/>
            <a:ext cx="3330430" cy="3015388"/>
          </a:xfrm>
          <a:prstGeom prst="rect">
            <a:avLst/>
          </a:prstGeom>
          <a:noFill/>
          <a:ln w="3175">
            <a:solidFill>
              <a:schemeClr val="tx1"/>
            </a:solidFill>
          </a:ln>
        </p:spPr>
      </p:pic>
      <p:pic>
        <p:nvPicPr>
          <p:cNvPr id="7" name="Picture 2"/>
          <p:cNvPicPr>
            <a:picLocks noChangeAspect="1" noChangeArrowheads="1"/>
          </p:cNvPicPr>
          <p:nvPr/>
        </p:nvPicPr>
        <p:blipFill>
          <a:blip r:embed="rId3" cstate="print"/>
          <a:stretch>
            <a:fillRect/>
          </a:stretch>
        </p:blipFill>
        <p:spPr bwMode="auto">
          <a:xfrm>
            <a:off x="5299400" y="592666"/>
            <a:ext cx="3387203" cy="4723002"/>
          </a:xfrm>
          <a:prstGeom prst="rect">
            <a:avLst/>
          </a:prstGeom>
          <a:noFill/>
          <a:ln w="9525">
            <a:noFill/>
            <a:miter lim="800000"/>
            <a:headEnd/>
            <a:tailEnd/>
          </a:ln>
        </p:spPr>
      </p:pic>
      <p:sp>
        <p:nvSpPr>
          <p:cNvPr id="8" name="Rectangle 7"/>
          <p:cNvSpPr/>
          <p:nvPr/>
        </p:nvSpPr>
        <p:spPr>
          <a:xfrm>
            <a:off x="9144000" y="6212124"/>
            <a:ext cx="393056" cy="584775"/>
          </a:xfrm>
          <a:prstGeom prst="rect">
            <a:avLst/>
          </a:prstGeom>
        </p:spPr>
        <p:txBody>
          <a:bodyPr wrap="none">
            <a:spAutoFit/>
          </a:bodyPr>
          <a:lstStyle/>
          <a:p>
            <a:r>
              <a:rPr lang="en-US" sz="3200" b="1" dirty="0" smtClean="0">
                <a:solidFill>
                  <a:srgbClr val="FF0000"/>
                </a:solidFill>
                <a:effectLst>
                  <a:outerShdw blurRad="38100" dist="38100" dir="2700000" algn="tl">
                    <a:srgbClr val="000000"/>
                  </a:outerShdw>
                </a:effectLst>
              </a:rPr>
              <a:t>5</a:t>
            </a:r>
            <a:endParaRPr lang="en-US" sz="3200" dirty="0"/>
          </a:p>
        </p:txBody>
      </p:sp>
      <p:sp>
        <p:nvSpPr>
          <p:cNvPr id="9" name="Slide Number Placeholder 8"/>
          <p:cNvSpPr>
            <a:spLocks noGrp="1"/>
          </p:cNvSpPr>
          <p:nvPr>
            <p:ph type="sldNum" sz="quarter" idx="12"/>
          </p:nvPr>
        </p:nvSpPr>
        <p:spPr/>
        <p:txBody>
          <a:bodyPr/>
          <a:lstStyle/>
          <a:p>
            <a:pPr>
              <a:defRPr/>
            </a:pPr>
            <a:fld id="{6D98560A-1953-4F77-869E-5D1EE0598C44}" type="slidenum">
              <a:rPr lang="en-US" smtClean="0"/>
              <a:pPr>
                <a:defRPr/>
              </a:pPr>
              <a:t>157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Susan Shelby Magoffin</a:t>
            </a:r>
            <a:endParaRPr lang="en-US" dirty="0"/>
          </a:p>
        </p:txBody>
      </p:sp>
      <p:sp>
        <p:nvSpPr>
          <p:cNvPr id="3" name="TextBox 2"/>
          <p:cNvSpPr txBox="1"/>
          <p:nvPr/>
        </p:nvSpPr>
        <p:spPr>
          <a:xfrm>
            <a:off x="0" y="616174"/>
            <a:ext cx="5698067" cy="5016758"/>
          </a:xfrm>
          <a:prstGeom prst="rect">
            <a:avLst/>
          </a:prstGeom>
          <a:noFill/>
        </p:spPr>
        <p:txBody>
          <a:bodyPr wrap="square" rtlCol="0">
            <a:spAutoFit/>
          </a:bodyPr>
          <a:lstStyle/>
          <a:p>
            <a:pPr marL="233363" indent="-233363">
              <a:spcAft>
                <a:spcPts val="1200"/>
              </a:spcAft>
              <a:buFont typeface="Arial" pitchFamily="34" charset="0"/>
              <a:buChar char="•"/>
            </a:pPr>
            <a:r>
              <a:rPr lang="en-US" sz="2800" b="1" dirty="0" smtClean="0"/>
              <a:t>Have to </a:t>
            </a:r>
            <a:r>
              <a:rPr lang="en-US" sz="2800" b="1" dirty="0" smtClean="0">
                <a:solidFill>
                  <a:srgbClr val="FF0000"/>
                </a:solidFill>
                <a:effectLst>
                  <a:outerShdw blurRad="38100" dist="38100" dir="2700000" algn="tl">
                    <a:srgbClr val="000000"/>
                  </a:outerShdw>
                </a:effectLst>
              </a:rPr>
              <a:t>wait at Pawnee Rock </a:t>
            </a:r>
            <a:r>
              <a:rPr lang="en-US" sz="2800" b="1" dirty="0" smtClean="0"/>
              <a:t>for military escort</a:t>
            </a:r>
          </a:p>
          <a:p>
            <a:pPr marL="233363" indent="-23336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Soldiers arrive w/o commander</a:t>
            </a:r>
            <a:r>
              <a:rPr lang="en-US" sz="2800" b="1" dirty="0" smtClean="0"/>
              <a:t>; wagon train now at 150 wagons!</a:t>
            </a:r>
          </a:p>
          <a:p>
            <a:pPr marL="233363" indent="-233363">
              <a:spcAft>
                <a:spcPts val="1200"/>
              </a:spcAft>
              <a:buFont typeface="Arial" pitchFamily="34" charset="0"/>
              <a:buChar char="•"/>
            </a:pPr>
            <a:r>
              <a:rPr lang="en-US" sz="2800" b="1" dirty="0" smtClean="0"/>
              <a:t>Stay 4 days &amp; </a:t>
            </a:r>
            <a:r>
              <a:rPr lang="en-US" sz="2800" b="1" dirty="0" smtClean="0">
                <a:solidFill>
                  <a:srgbClr val="FF0000"/>
                </a:solidFill>
                <a:effectLst>
                  <a:outerShdw blurRad="38100" dist="38100" dir="2700000" algn="tl">
                    <a:srgbClr val="000000"/>
                  </a:outerShdw>
                </a:effectLst>
              </a:rPr>
              <a:t>gather buffalo meat</a:t>
            </a:r>
          </a:p>
          <a:p>
            <a:pPr marL="233363" indent="-233363">
              <a:spcAft>
                <a:spcPts val="1200"/>
              </a:spcAft>
              <a:buFont typeface="Arial" pitchFamily="34" charset="0"/>
              <a:buChar char="•"/>
            </a:pPr>
            <a:r>
              <a:rPr lang="en-US" sz="2800" b="1" dirty="0" smtClean="0"/>
              <a:t>Wagon train leaves Pawnee Rock and </a:t>
            </a:r>
            <a:r>
              <a:rPr lang="en-US" sz="2800" b="1" dirty="0" smtClean="0">
                <a:solidFill>
                  <a:srgbClr val="FF0000"/>
                </a:solidFill>
                <a:effectLst>
                  <a:outerShdw blurRad="38100" dist="38100" dir="2700000" algn="tl">
                    <a:srgbClr val="000000"/>
                  </a:outerShdw>
                </a:effectLst>
              </a:rPr>
              <a:t>makes it to Bent’s Fort</a:t>
            </a:r>
            <a:r>
              <a:rPr lang="en-US" sz="2800" b="1" dirty="0" smtClean="0"/>
              <a:t>; she becomes </a:t>
            </a:r>
            <a:r>
              <a:rPr lang="en-US" sz="2800" b="1" dirty="0" smtClean="0">
                <a:solidFill>
                  <a:srgbClr val="FF0000"/>
                </a:solidFill>
                <a:effectLst>
                  <a:outerShdw blurRad="38100" dist="38100" dir="2700000" algn="tl">
                    <a:srgbClr val="000000"/>
                  </a:outerShdw>
                </a:effectLst>
              </a:rPr>
              <a:t>sick (malaria) </a:t>
            </a:r>
            <a:r>
              <a:rPr lang="en-US" sz="2800" b="1" dirty="0" smtClean="0"/>
              <a:t>along way</a:t>
            </a:r>
          </a:p>
          <a:p>
            <a:pPr marL="233363" indent="-233363">
              <a:spcAft>
                <a:spcPts val="1200"/>
              </a:spcAft>
              <a:buFont typeface="Arial" pitchFamily="34" charset="0"/>
              <a:buChar char="•"/>
            </a:pPr>
            <a:r>
              <a:rPr lang="en-US" sz="2800" b="1" dirty="0" smtClean="0"/>
              <a:t>At Bent’s Fort, still sick; </a:t>
            </a:r>
            <a:r>
              <a:rPr lang="en-US" sz="2800" b="1" dirty="0" smtClean="0">
                <a:solidFill>
                  <a:srgbClr val="FF0000"/>
                </a:solidFill>
                <a:effectLst>
                  <a:outerShdw blurRad="38100" dist="38100" dir="2700000" algn="tl">
                    <a:srgbClr val="000000"/>
                  </a:outerShdw>
                </a:effectLst>
              </a:rPr>
              <a:t>she has a miscarriage</a:t>
            </a:r>
            <a:r>
              <a:rPr lang="en-US" sz="2800" b="1" dirty="0" smtClean="0"/>
              <a:t>; deeply saddens her</a:t>
            </a:r>
          </a:p>
        </p:txBody>
      </p:sp>
      <p:sp>
        <p:nvSpPr>
          <p:cNvPr id="6" name="TextBox 5"/>
          <p:cNvSpPr txBox="1"/>
          <p:nvPr/>
        </p:nvSpPr>
        <p:spPr>
          <a:xfrm>
            <a:off x="0" y="5578708"/>
            <a:ext cx="9144000" cy="954107"/>
          </a:xfrm>
          <a:prstGeom prst="rect">
            <a:avLst/>
          </a:prstGeom>
          <a:noFill/>
        </p:spPr>
        <p:txBody>
          <a:bodyPr wrap="square" rtlCol="0">
            <a:spAutoFit/>
          </a:bodyPr>
          <a:lstStyle/>
          <a:p>
            <a:pPr marL="233363" indent="-233363">
              <a:spcAft>
                <a:spcPts val="1200"/>
              </a:spcAft>
              <a:buFont typeface="Arial" pitchFamily="34" charset="0"/>
              <a:buChar char="•"/>
            </a:pPr>
            <a:r>
              <a:rPr lang="en-US" sz="2800" b="1" dirty="0" smtClean="0"/>
              <a:t>3 days later, military commander arrives, </a:t>
            </a:r>
            <a:r>
              <a:rPr lang="en-US" sz="2800" b="1" dirty="0" smtClean="0">
                <a:solidFill>
                  <a:srgbClr val="FF0000"/>
                </a:solidFill>
                <a:effectLst>
                  <a:outerShdw blurRad="38100" dist="38100" dir="2700000" algn="tl">
                    <a:srgbClr val="000000"/>
                  </a:outerShdw>
                </a:effectLst>
              </a:rPr>
              <a:t>Colonel Stephen Watts Kearny</a:t>
            </a:r>
            <a:r>
              <a:rPr lang="en-US" sz="2800" b="1" dirty="0" smtClean="0"/>
              <a:t>; where is he headed??</a:t>
            </a:r>
          </a:p>
        </p:txBody>
      </p:sp>
      <p:pic>
        <p:nvPicPr>
          <p:cNvPr id="7" name="Picture 2"/>
          <p:cNvPicPr>
            <a:picLocks noChangeAspect="1" noChangeArrowheads="1"/>
          </p:cNvPicPr>
          <p:nvPr/>
        </p:nvPicPr>
        <p:blipFill>
          <a:blip r:embed="rId3" cstate="print"/>
          <a:stretch>
            <a:fillRect/>
          </a:stretch>
        </p:blipFill>
        <p:spPr bwMode="auto">
          <a:xfrm>
            <a:off x="5303520" y="594360"/>
            <a:ext cx="3387203" cy="4723002"/>
          </a:xfrm>
          <a:prstGeom prst="rect">
            <a:avLst/>
          </a:prstGeom>
          <a:noFill/>
          <a:ln w="9525">
            <a:noFill/>
            <a:miter lim="800000"/>
            <a:headEnd/>
            <a:tailEnd/>
          </a:ln>
        </p:spPr>
      </p:pic>
      <p:sp>
        <p:nvSpPr>
          <p:cNvPr id="8" name="Rectangle 7"/>
          <p:cNvSpPr/>
          <p:nvPr/>
        </p:nvSpPr>
        <p:spPr>
          <a:xfrm>
            <a:off x="9144000" y="6212124"/>
            <a:ext cx="367408" cy="523220"/>
          </a:xfrm>
          <a:prstGeom prst="rect">
            <a:avLst/>
          </a:prstGeom>
        </p:spPr>
        <p:txBody>
          <a:bodyPr wrap="none">
            <a:spAutoFit/>
          </a:bodyPr>
          <a:lstStyle/>
          <a:p>
            <a:r>
              <a:rPr lang="en-US" sz="2800" b="1" dirty="0" smtClean="0">
                <a:solidFill>
                  <a:srgbClr val="FF0000"/>
                </a:solidFill>
                <a:effectLst>
                  <a:outerShdw blurRad="38100" dist="38100" dir="2700000" algn="tl">
                    <a:srgbClr val="000000"/>
                  </a:outerShdw>
                </a:effectLst>
              </a:rPr>
              <a:t>5</a:t>
            </a:r>
            <a:endParaRPr lang="en-US" sz="2800" dirty="0"/>
          </a:p>
        </p:txBody>
      </p:sp>
      <p:sp>
        <p:nvSpPr>
          <p:cNvPr id="9" name="Oval 8"/>
          <p:cNvSpPr/>
          <p:nvPr/>
        </p:nvSpPr>
        <p:spPr>
          <a:xfrm>
            <a:off x="7306733" y="1676400"/>
            <a:ext cx="169334" cy="127000"/>
          </a:xfrm>
          <a:prstGeom prst="ellipse">
            <a:avLst/>
          </a:prstGeom>
          <a:solidFill>
            <a:srgbClr val="00B0F0"/>
          </a:solidFill>
          <a:ln w="3175">
            <a:solidFill>
              <a:schemeClr val="tx1"/>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0"/>
          <p:cNvSpPr>
            <a:spLocks noGrp="1"/>
          </p:cNvSpPr>
          <p:nvPr>
            <p:ph type="sldNum" sz="quarter" idx="12"/>
          </p:nvPr>
        </p:nvSpPr>
        <p:spPr/>
        <p:txBody>
          <a:bodyPr/>
          <a:lstStyle/>
          <a:p>
            <a:pPr>
              <a:defRPr/>
            </a:pPr>
            <a:fld id="{6D98560A-1953-4F77-869E-5D1EE0598C44}" type="slidenum">
              <a:rPr lang="en-US" smtClean="0"/>
              <a:pPr>
                <a:defRPr/>
              </a:pPr>
              <a:t>158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290">
                                          <p:stCondLst>
                                            <p:cond delay="0"/>
                                          </p:stCondLst>
                                        </p:cTn>
                                        <p:tgtEl>
                                          <p:spTgt spid="9"/>
                                        </p:tgtEl>
                                      </p:cBhvr>
                                    </p:animEffect>
                                    <p:anim calcmode="lin" valueType="num">
                                      <p:cBhvr>
                                        <p:cTn id="11"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3"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14"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15"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16" dur="13">
                                          <p:stCondLst>
                                            <p:cond delay="325"/>
                                          </p:stCondLst>
                                        </p:cTn>
                                        <p:tgtEl>
                                          <p:spTgt spid="9"/>
                                        </p:tgtEl>
                                      </p:cBhvr>
                                      <p:to x="100000" y="60000"/>
                                    </p:animScale>
                                    <p:animScale>
                                      <p:cBhvr>
                                        <p:cTn id="17" dur="83" decel="50000">
                                          <p:stCondLst>
                                            <p:cond delay="338"/>
                                          </p:stCondLst>
                                        </p:cTn>
                                        <p:tgtEl>
                                          <p:spTgt spid="9"/>
                                        </p:tgtEl>
                                      </p:cBhvr>
                                      <p:to x="100000" y="100000"/>
                                    </p:animScale>
                                    <p:animScale>
                                      <p:cBhvr>
                                        <p:cTn id="18" dur="13">
                                          <p:stCondLst>
                                            <p:cond delay="656"/>
                                          </p:stCondLst>
                                        </p:cTn>
                                        <p:tgtEl>
                                          <p:spTgt spid="9"/>
                                        </p:tgtEl>
                                      </p:cBhvr>
                                      <p:to x="100000" y="80000"/>
                                    </p:animScale>
                                    <p:animScale>
                                      <p:cBhvr>
                                        <p:cTn id="19" dur="83" decel="50000">
                                          <p:stCondLst>
                                            <p:cond delay="669"/>
                                          </p:stCondLst>
                                        </p:cTn>
                                        <p:tgtEl>
                                          <p:spTgt spid="9"/>
                                        </p:tgtEl>
                                      </p:cBhvr>
                                      <p:to x="100000" y="100000"/>
                                    </p:animScale>
                                    <p:animScale>
                                      <p:cBhvr>
                                        <p:cTn id="20" dur="13">
                                          <p:stCondLst>
                                            <p:cond delay="821"/>
                                          </p:stCondLst>
                                        </p:cTn>
                                        <p:tgtEl>
                                          <p:spTgt spid="9"/>
                                        </p:tgtEl>
                                      </p:cBhvr>
                                      <p:to x="100000" y="90000"/>
                                    </p:animScale>
                                    <p:animScale>
                                      <p:cBhvr>
                                        <p:cTn id="21" dur="83" decel="50000">
                                          <p:stCondLst>
                                            <p:cond delay="834"/>
                                          </p:stCondLst>
                                        </p:cTn>
                                        <p:tgtEl>
                                          <p:spTgt spid="9"/>
                                        </p:tgtEl>
                                      </p:cBhvr>
                                      <p:to x="100000" y="100000"/>
                                    </p:animScale>
                                    <p:animScale>
                                      <p:cBhvr>
                                        <p:cTn id="22" dur="13">
                                          <p:stCondLst>
                                            <p:cond delay="904"/>
                                          </p:stCondLst>
                                        </p:cTn>
                                        <p:tgtEl>
                                          <p:spTgt spid="9"/>
                                        </p:tgtEl>
                                      </p:cBhvr>
                                      <p:to x="100000" y="95000"/>
                                    </p:animScale>
                                    <p:animScale>
                                      <p:cBhvr>
                                        <p:cTn id="23" dur="83" decel="50000">
                                          <p:stCondLst>
                                            <p:cond delay="917"/>
                                          </p:stCondLst>
                                        </p:cTn>
                                        <p:tgtEl>
                                          <p:spTgt spid="9"/>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1000"/>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grpId="1" nodeType="clickEffect">
                                  <p:stCondLst>
                                    <p:cond delay="0"/>
                                  </p:stCondLst>
                                  <p:childTnLst>
                                    <p:animMotion origin="layout" path="M 0 0 L -0.02223 0.00255 L -0.03889 0.00857 L -0.05643 0.01227 L -0.075 0.00371 L -0.09532 0.00486 L -0.10556 0.00371 " pathEditMode="relative" ptsTypes="AAAAAAA">
                                      <p:cBhvr>
                                        <p:cTn id="42" dur="3000" fill="hold"/>
                                        <p:tgtEl>
                                          <p:spTgt spid="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fade">
                                      <p:cBhvr>
                                        <p:cTn id="47" dur="1000"/>
                                        <p:tgtEl>
                                          <p:spTgt spid="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0" end="0"/>
                                            </p:txEl>
                                          </p:spTgt>
                                        </p:tgtEl>
                                        <p:attrNameLst>
                                          <p:attrName>style.visibility</p:attrName>
                                        </p:attrNameLst>
                                      </p:cBhvr>
                                      <p:to>
                                        <p:strVal val="visible"/>
                                      </p:to>
                                    </p:set>
                                    <p:animEffect transition="in" filter="fade">
                                      <p:cBhvr>
                                        <p:cTn id="52"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Box 2"/>
          <p:cNvSpPr txBox="1"/>
          <p:nvPr/>
        </p:nvSpPr>
        <p:spPr>
          <a:xfrm>
            <a:off x="0" y="2875002"/>
            <a:ext cx="9144000" cy="1107996"/>
          </a:xfrm>
          <a:prstGeom prst="rect">
            <a:avLst/>
          </a:prstGeom>
          <a:noFill/>
        </p:spPr>
        <p:txBody>
          <a:bodyPr wrap="square" rtlCol="0">
            <a:spAutoFit/>
          </a:bodyPr>
          <a:lstStyle/>
          <a:p>
            <a:pPr algn="ctr"/>
            <a:r>
              <a:rPr lang="en-US" sz="6600" dirty="0" smtClean="0"/>
              <a:t>STEPHEN WATTS KEARNY</a:t>
            </a:r>
            <a:endParaRPr lang="en-US" sz="6600" dirty="0"/>
          </a:p>
        </p:txBody>
      </p:sp>
      <p:sp>
        <p:nvSpPr>
          <p:cNvPr id="4" name="Slide Number Placeholder 3"/>
          <p:cNvSpPr>
            <a:spLocks noGrp="1"/>
          </p:cNvSpPr>
          <p:nvPr>
            <p:ph type="sldNum" sz="quarter" idx="12"/>
          </p:nvPr>
        </p:nvSpPr>
        <p:spPr/>
        <p:txBody>
          <a:bodyPr/>
          <a:lstStyle/>
          <a:p>
            <a:pPr>
              <a:defRPr/>
            </a:pPr>
            <a:fld id="{6D98560A-1953-4F77-869E-5D1EE0598C44}" type="slidenum">
              <a:rPr lang="en-US" smtClean="0"/>
              <a:pPr>
                <a:defRPr/>
              </a:pPr>
              <a:t>159</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 name="TextBox 60"/>
          <p:cNvSpPr txBox="1"/>
          <p:nvPr/>
        </p:nvSpPr>
        <p:spPr>
          <a:xfrm>
            <a:off x="7086600" y="76200"/>
            <a:ext cx="1675908" cy="769441"/>
          </a:xfrm>
          <a:prstGeom prst="rect">
            <a:avLst/>
          </a:prstGeom>
          <a:noFill/>
        </p:spPr>
        <p:txBody>
          <a:bodyPr wrap="none" rtlCol="0">
            <a:spAutoFit/>
          </a:bodyPr>
          <a:lstStyle/>
          <a:p>
            <a:pPr algn="ctr"/>
            <a:r>
              <a:rPr lang="en-US" sz="4400" b="1" dirty="0" smtClean="0">
                <a:solidFill>
                  <a:srgbClr val="FF0000"/>
                </a:solidFill>
                <a:effectLst>
                  <a:outerShdw dist="38100" dir="7200000" algn="ctr" rotWithShape="0">
                    <a:schemeClr val="tx1"/>
                  </a:outerShdw>
                </a:effectLst>
              </a:rPr>
              <a:t>FORTS</a:t>
            </a:r>
          </a:p>
        </p:txBody>
      </p:sp>
      <p:pic>
        <p:nvPicPr>
          <p:cNvPr id="16" name="Picture 3"/>
          <p:cNvPicPr>
            <a:picLocks noChangeAspect="1" noChangeArrowheads="1"/>
          </p:cNvPicPr>
          <p:nvPr/>
        </p:nvPicPr>
        <p:blipFill>
          <a:blip r:embed="rId2" cstate="print"/>
          <a:srcRect/>
          <a:stretch>
            <a:fillRect/>
          </a:stretch>
        </p:blipFill>
        <p:spPr bwMode="auto">
          <a:xfrm>
            <a:off x="523875" y="762000"/>
            <a:ext cx="8162925" cy="6072188"/>
          </a:xfrm>
          <a:prstGeom prst="rect">
            <a:avLst/>
          </a:prstGeom>
          <a:noFill/>
          <a:ln w="9525">
            <a:noFill/>
            <a:miter lim="800000"/>
            <a:headEnd/>
            <a:tailEnd/>
          </a:ln>
          <a:effectLst/>
        </p:spPr>
      </p:pic>
      <p:grpSp>
        <p:nvGrpSpPr>
          <p:cNvPr id="2" name="Group 45"/>
          <p:cNvGrpSpPr/>
          <p:nvPr/>
        </p:nvGrpSpPr>
        <p:grpSpPr>
          <a:xfrm>
            <a:off x="914400" y="1219200"/>
            <a:ext cx="7396842" cy="2879271"/>
            <a:chOff x="914400" y="1219200"/>
            <a:chExt cx="7396842" cy="2879271"/>
          </a:xfrm>
        </p:grpSpPr>
        <p:sp>
          <p:nvSpPr>
            <p:cNvPr id="22" name="Freeform 21"/>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30"/>
            <p:cNvGrpSpPr/>
            <p:nvPr/>
          </p:nvGrpSpPr>
          <p:grpSpPr>
            <a:xfrm>
              <a:off x="914400" y="1219200"/>
              <a:ext cx="7396842" cy="2879271"/>
              <a:chOff x="914400" y="1219200"/>
              <a:chExt cx="7396842" cy="2879271"/>
            </a:xfrm>
          </p:grpSpPr>
          <p:sp>
            <p:nvSpPr>
              <p:cNvPr id="17" name="Freeform 16"/>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25"/>
              <p:cNvGrpSpPr/>
              <p:nvPr/>
            </p:nvGrpSpPr>
            <p:grpSpPr>
              <a:xfrm>
                <a:off x="6248400" y="1219200"/>
                <a:ext cx="2062842" cy="2803072"/>
                <a:chOff x="6248400" y="1219200"/>
                <a:chExt cx="2062842" cy="2803072"/>
              </a:xfrm>
            </p:grpSpPr>
            <p:sp>
              <p:nvSpPr>
                <p:cNvPr id="23" name="Rectangle 2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3"/>
              <p:cNvPicPr>
                <a:picLocks noChangeAspect="1" noChangeArrowheads="1"/>
              </p:cNvPicPr>
              <p:nvPr/>
            </p:nvPicPr>
            <p:blipFill>
              <a:blip r:embed="rId2" cstate="print"/>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28" name="Picture 3"/>
              <p:cNvPicPr>
                <a:picLocks noChangeAspect="1" noChangeArrowheads="1"/>
              </p:cNvPicPr>
              <p:nvPr/>
            </p:nvPicPr>
            <p:blipFill>
              <a:blip r:embed="rId2" cstate="print"/>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29" name="Picture 3"/>
              <p:cNvPicPr preferRelativeResize="0">
                <a:picLocks noChangeArrowheads="1"/>
              </p:cNvPicPr>
              <p:nvPr/>
            </p:nvPicPr>
            <p:blipFill>
              <a:blip r:embed="rId2" cstate="print"/>
              <a:srcRect l="23454" t="16314" r="53209" b="74902"/>
              <a:stretch>
                <a:fillRect/>
              </a:stretch>
            </p:blipFill>
            <p:spPr bwMode="auto">
              <a:xfrm>
                <a:off x="4495800" y="1755648"/>
                <a:ext cx="1524000" cy="713232"/>
              </a:xfrm>
              <a:prstGeom prst="rect">
                <a:avLst/>
              </a:prstGeom>
              <a:noFill/>
              <a:ln w="9525">
                <a:noFill/>
                <a:miter lim="800000"/>
                <a:headEnd/>
                <a:tailEnd/>
              </a:ln>
              <a:effectLst/>
            </p:spPr>
          </p:pic>
          <p:pic>
            <p:nvPicPr>
              <p:cNvPr id="30" name="Picture 3"/>
              <p:cNvPicPr>
                <a:picLocks noChangeAspect="1" noChangeArrowheads="1"/>
              </p:cNvPicPr>
              <p:nvPr/>
            </p:nvPicPr>
            <p:blipFill>
              <a:blip r:embed="rId3"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sp>
        <p:nvSpPr>
          <p:cNvPr id="24" name="TextBox 23"/>
          <p:cNvSpPr txBox="1"/>
          <p:nvPr/>
        </p:nvSpPr>
        <p:spPr>
          <a:xfrm>
            <a:off x="6141197" y="1698248"/>
            <a:ext cx="1962397" cy="892552"/>
          </a:xfrm>
          <a:prstGeom prst="rect">
            <a:avLst/>
          </a:prstGeom>
          <a:noFill/>
        </p:spPr>
        <p:txBody>
          <a:bodyPr wrap="none" rtlCol="0">
            <a:spAutoFit/>
          </a:bodyPr>
          <a:lstStyle/>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a:t>
            </a:r>
          </a:p>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NATION</a:t>
            </a:r>
          </a:p>
        </p:txBody>
      </p:sp>
      <p:pic>
        <p:nvPicPr>
          <p:cNvPr id="32" name="Picture 4" descr="Image result for 5 civilized tribes"/>
          <p:cNvPicPr>
            <a:picLocks noChangeAspect="1" noChangeArrowheads="1"/>
          </p:cNvPicPr>
          <p:nvPr/>
        </p:nvPicPr>
        <p:blipFill>
          <a:blip r:embed="rId4" cstate="print"/>
          <a:srcRect l="13971" t="20000" r="63017" b="55294"/>
          <a:stretch>
            <a:fillRect/>
          </a:stretch>
        </p:blipFill>
        <p:spPr bwMode="auto">
          <a:xfrm rot="-180000">
            <a:off x="281834" y="703277"/>
            <a:ext cx="8229600" cy="6172200"/>
          </a:xfrm>
          <a:prstGeom prst="rect">
            <a:avLst/>
          </a:prstGeom>
          <a:noFill/>
        </p:spPr>
      </p:pic>
      <p:sp>
        <p:nvSpPr>
          <p:cNvPr id="33" name="Oval 32"/>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467600" y="27432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924800" y="4038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391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5715000" y="2209800"/>
            <a:ext cx="1947393" cy="584775"/>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Tahlequah</a:t>
            </a:r>
          </a:p>
        </p:txBody>
      </p:sp>
      <p:sp>
        <p:nvSpPr>
          <p:cNvPr id="39" name="TextBox 38"/>
          <p:cNvSpPr txBox="1"/>
          <p:nvPr/>
        </p:nvSpPr>
        <p:spPr>
          <a:xfrm>
            <a:off x="5029200" y="3124200"/>
            <a:ext cx="2155783" cy="584775"/>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Fort Gibson</a:t>
            </a:r>
          </a:p>
        </p:txBody>
      </p:sp>
      <p:sp>
        <p:nvSpPr>
          <p:cNvPr id="40" name="TextBox 39"/>
          <p:cNvSpPr txBox="1"/>
          <p:nvPr/>
        </p:nvSpPr>
        <p:spPr>
          <a:xfrm>
            <a:off x="5848013" y="4063425"/>
            <a:ext cx="2076787" cy="584775"/>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Fort Coffee</a:t>
            </a:r>
          </a:p>
        </p:txBody>
      </p:sp>
      <p:sp>
        <p:nvSpPr>
          <p:cNvPr id="41" name="TextBox 40"/>
          <p:cNvSpPr txBox="1"/>
          <p:nvPr/>
        </p:nvSpPr>
        <p:spPr>
          <a:xfrm>
            <a:off x="6114071" y="5410200"/>
            <a:ext cx="2267929" cy="584775"/>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Fort Towson</a:t>
            </a:r>
          </a:p>
        </p:txBody>
      </p:sp>
      <p:sp>
        <p:nvSpPr>
          <p:cNvPr id="42" name="TextBox 41"/>
          <p:cNvSpPr txBox="1"/>
          <p:nvPr/>
        </p:nvSpPr>
        <p:spPr>
          <a:xfrm>
            <a:off x="7875704" y="2667000"/>
            <a:ext cx="1268296" cy="1077218"/>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Fort</a:t>
            </a:r>
          </a:p>
          <a:p>
            <a:pPr algn="ctr"/>
            <a:r>
              <a:rPr lang="en-US" sz="3200" b="1" dirty="0" smtClean="0">
                <a:solidFill>
                  <a:srgbClr val="FF0000"/>
                </a:solidFill>
                <a:effectLst>
                  <a:outerShdw dist="38100" dir="7200000" algn="ctr" rotWithShape="0">
                    <a:schemeClr val="tx1"/>
                  </a:outerShdw>
                </a:effectLst>
              </a:rPr>
              <a:t> Smith</a:t>
            </a:r>
          </a:p>
        </p:txBody>
      </p:sp>
      <p:sp>
        <p:nvSpPr>
          <p:cNvPr id="31" name="Oval 30"/>
          <p:cNvSpPr/>
          <p:nvPr/>
        </p:nvSpPr>
        <p:spPr>
          <a:xfrm>
            <a:off x="5257800" y="6096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2978675" y="5638800"/>
            <a:ext cx="2217337"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Fort Washita</a:t>
            </a:r>
          </a:p>
        </p:txBody>
      </p:sp>
      <p:sp>
        <p:nvSpPr>
          <p:cNvPr id="44" name="TextBox 43"/>
          <p:cNvSpPr txBox="1"/>
          <p:nvPr/>
        </p:nvSpPr>
        <p:spPr>
          <a:xfrm>
            <a:off x="304800" y="0"/>
            <a:ext cx="4764318" cy="4708981"/>
          </a:xfrm>
          <a:prstGeom prst="rect">
            <a:avLst/>
          </a:prstGeom>
          <a:noFill/>
        </p:spPr>
        <p:txBody>
          <a:bodyPr wrap="none" rtlCol="0">
            <a:spAutoFit/>
          </a:bodyPr>
          <a:lstStyle/>
          <a:p>
            <a:r>
              <a:rPr lang="en-US" sz="3000" b="1" dirty="0" smtClean="0">
                <a:solidFill>
                  <a:srgbClr val="FF0000"/>
                </a:solidFill>
                <a:effectLst>
                  <a:outerShdw dist="38100" dir="7200000" algn="ctr" rotWithShape="0">
                    <a:schemeClr val="tx1"/>
                  </a:outerShdw>
                </a:effectLst>
              </a:rPr>
              <a:t>1817-1871  – Fort Smith</a:t>
            </a:r>
          </a:p>
          <a:p>
            <a:r>
              <a:rPr lang="en-US" sz="3000" b="1" dirty="0" smtClean="0">
                <a:solidFill>
                  <a:srgbClr val="FF0000"/>
                </a:solidFill>
                <a:effectLst>
                  <a:outerShdw dist="38100" dir="7200000" algn="ctr" rotWithShape="0">
                    <a:schemeClr val="tx1"/>
                  </a:outerShdw>
                </a:effectLst>
              </a:rPr>
              <a:t>1824-1857  – Fort Gibson</a:t>
            </a:r>
          </a:p>
          <a:p>
            <a:r>
              <a:rPr lang="en-US" sz="3000" b="1" dirty="0" smtClean="0">
                <a:solidFill>
                  <a:srgbClr val="FF0000"/>
                </a:solidFill>
                <a:effectLst>
                  <a:outerShdw dist="38100" dir="7200000" algn="ctr" rotWithShape="0">
                    <a:schemeClr val="tx1"/>
                  </a:outerShdw>
                </a:effectLst>
              </a:rPr>
              <a:t>1824-1856 – Fort Towson</a:t>
            </a:r>
          </a:p>
          <a:p>
            <a:r>
              <a:rPr lang="en-US" sz="3000" b="1" dirty="0" smtClean="0">
                <a:solidFill>
                  <a:srgbClr val="FF0000"/>
                </a:solidFill>
                <a:effectLst>
                  <a:outerShdw dist="38100" dir="7200000" algn="ctr" rotWithShape="0">
                    <a:schemeClr val="tx1"/>
                  </a:outerShdw>
                </a:effectLst>
              </a:rPr>
              <a:t>	1865 – confederate HQ</a:t>
            </a:r>
          </a:p>
          <a:p>
            <a:r>
              <a:rPr lang="en-US" sz="3000" b="1" dirty="0" smtClean="0">
                <a:solidFill>
                  <a:srgbClr val="FF0000"/>
                </a:solidFill>
                <a:effectLst>
                  <a:outerShdw dist="38100" dir="7200000" algn="ctr" rotWithShape="0">
                    <a:schemeClr val="tx1"/>
                  </a:outerShdw>
                </a:effectLst>
              </a:rPr>
              <a:t>1834-1838  – Fort Coffee</a:t>
            </a:r>
          </a:p>
          <a:p>
            <a:r>
              <a:rPr lang="en-US" sz="3000" b="1" dirty="0" smtClean="0">
                <a:solidFill>
                  <a:srgbClr val="FF0000"/>
                </a:solidFill>
                <a:effectLst>
                  <a:outerShdw dist="38100" dir="7200000" algn="ctr" rotWithShape="0">
                    <a:schemeClr val="tx1"/>
                  </a:outerShdw>
                </a:effectLst>
              </a:rPr>
              <a:t>1842-1860  – Fort Washita</a:t>
            </a:r>
          </a:p>
          <a:p>
            <a:r>
              <a:rPr lang="en-US" sz="3000" b="1" dirty="0" smtClean="0">
                <a:solidFill>
                  <a:srgbClr val="FF0000"/>
                </a:solidFill>
                <a:effectLst>
                  <a:outerShdw dist="38100" dir="7200000" algn="ctr" rotWithShape="0">
                    <a:schemeClr val="tx1"/>
                  </a:outerShdw>
                </a:effectLst>
              </a:rPr>
              <a:t>	</a:t>
            </a:r>
            <a:r>
              <a:rPr lang="en-US" sz="3000" b="1" dirty="0" err="1" smtClean="0">
                <a:solidFill>
                  <a:srgbClr val="FF0000"/>
                </a:solidFill>
                <a:effectLst>
                  <a:outerShdw dist="38100" dir="7200000" algn="ctr" rotWithShape="0">
                    <a:schemeClr val="tx1"/>
                  </a:outerShdw>
                </a:effectLst>
              </a:rPr>
              <a:t>confederat</a:t>
            </a:r>
            <a:r>
              <a:rPr lang="en-US" sz="3000" b="1" dirty="0" smtClean="0">
                <a:solidFill>
                  <a:srgbClr val="FF0000"/>
                </a:solidFill>
                <a:effectLst>
                  <a:outerShdw dist="38100" dir="7200000" algn="ctr" rotWithShape="0">
                    <a:schemeClr val="tx1"/>
                  </a:outerShdw>
                </a:effectLst>
              </a:rPr>
              <a:t> occupy</a:t>
            </a:r>
          </a:p>
          <a:p>
            <a:r>
              <a:rPr lang="en-US" sz="3000" b="1" dirty="0" smtClean="0">
                <a:solidFill>
                  <a:srgbClr val="FF0000"/>
                </a:solidFill>
                <a:effectLst>
                  <a:outerShdw dist="38100" dir="7200000" algn="ctr" rotWithShape="0">
                    <a:schemeClr val="tx1"/>
                  </a:outerShdw>
                </a:effectLst>
              </a:rPr>
              <a:t>1851-1870  – Fort Arbuckle</a:t>
            </a:r>
          </a:p>
          <a:p>
            <a:r>
              <a:rPr lang="en-US" sz="3000" b="1" dirty="0" smtClean="0">
                <a:solidFill>
                  <a:srgbClr val="FF0000"/>
                </a:solidFill>
                <a:effectLst>
                  <a:outerShdw dist="38100" dir="7200000" algn="ctr" rotWithShape="0">
                    <a:schemeClr val="tx1"/>
                  </a:outerShdw>
                </a:effectLst>
              </a:rPr>
              <a:t>	</a:t>
            </a:r>
            <a:r>
              <a:rPr lang="en-US" sz="3000" b="1" dirty="0" err="1" smtClean="0">
                <a:solidFill>
                  <a:srgbClr val="FF0000"/>
                </a:solidFill>
                <a:effectLst>
                  <a:outerShdw dist="38100" dir="7200000" algn="ctr" rotWithShape="0">
                    <a:schemeClr val="tx1"/>
                  </a:outerShdw>
                </a:effectLst>
              </a:rPr>
              <a:t>confererate</a:t>
            </a:r>
            <a:r>
              <a:rPr lang="en-US" sz="3000" b="1" dirty="0" smtClean="0">
                <a:solidFill>
                  <a:srgbClr val="FF0000"/>
                </a:solidFill>
                <a:effectLst>
                  <a:outerShdw dist="38100" dir="7200000" algn="ctr" rotWithShape="0">
                    <a:schemeClr val="tx1"/>
                  </a:outerShdw>
                </a:effectLst>
              </a:rPr>
              <a:t> occupy</a:t>
            </a:r>
          </a:p>
          <a:p>
            <a:endParaRPr lang="en-US" sz="3000" b="1" dirty="0" smtClean="0">
              <a:solidFill>
                <a:srgbClr val="FF0000"/>
              </a:solidFill>
              <a:effectLst>
                <a:outerShdw dist="38100" dir="7200000" algn="ctr" rotWithShape="0">
                  <a:schemeClr val="tx1"/>
                </a:outerShdw>
              </a:effectLst>
            </a:endParaRPr>
          </a:p>
        </p:txBody>
      </p:sp>
      <p:sp>
        <p:nvSpPr>
          <p:cNvPr id="45" name="Oval 44"/>
          <p:cNvSpPr/>
          <p:nvPr/>
        </p:nvSpPr>
        <p:spPr>
          <a:xfrm>
            <a:off x="4412725" y="4800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2133600" y="4343400"/>
            <a:ext cx="2334422"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Fort Arbuckle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800" decel="100000"/>
                                        <p:tgtEl>
                                          <p:spTgt spid="33"/>
                                        </p:tgtEl>
                                      </p:cBhvr>
                                    </p:animEffect>
                                    <p:anim calcmode="lin" valueType="num">
                                      <p:cBhvr>
                                        <p:cTn id="8" dur="800" decel="100000" fill="hold"/>
                                        <p:tgtEl>
                                          <p:spTgt spid="33"/>
                                        </p:tgtEl>
                                        <p:attrNameLst>
                                          <p:attrName>style.rotation</p:attrName>
                                        </p:attrNameLst>
                                      </p:cBhvr>
                                      <p:tavLst>
                                        <p:tav tm="0">
                                          <p:val>
                                            <p:fltVal val="-90"/>
                                          </p:val>
                                        </p:tav>
                                        <p:tav tm="100000">
                                          <p:val>
                                            <p:fltVal val="0"/>
                                          </p:val>
                                        </p:tav>
                                      </p:tavLst>
                                    </p:anim>
                                    <p:anim calcmode="lin" valueType="num">
                                      <p:cBhvr>
                                        <p:cTn id="9" dur="800" decel="100000" fill="hold"/>
                                        <p:tgtEl>
                                          <p:spTgt spid="33"/>
                                        </p:tgtEl>
                                        <p:attrNameLst>
                                          <p:attrName>ppt_x</p:attrName>
                                        </p:attrNameLst>
                                      </p:cBhvr>
                                      <p:tavLst>
                                        <p:tav tm="0">
                                          <p:val>
                                            <p:strVal val="#ppt_x+0.4"/>
                                          </p:val>
                                        </p:tav>
                                        <p:tav tm="100000">
                                          <p:val>
                                            <p:strVal val="#ppt_x-0.05"/>
                                          </p:val>
                                        </p:tav>
                                      </p:tavLst>
                                    </p:anim>
                                    <p:anim calcmode="lin" valueType="num">
                                      <p:cBhvr>
                                        <p:cTn id="10" dur="800" decel="100000" fill="hold"/>
                                        <p:tgtEl>
                                          <p:spTgt spid="3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800" decel="100000"/>
                                        <p:tgtEl>
                                          <p:spTgt spid="34"/>
                                        </p:tgtEl>
                                      </p:cBhvr>
                                    </p:animEffect>
                                    <p:anim calcmode="lin" valueType="num">
                                      <p:cBhvr>
                                        <p:cTn id="18" dur="800" decel="100000" fill="hold"/>
                                        <p:tgtEl>
                                          <p:spTgt spid="34"/>
                                        </p:tgtEl>
                                        <p:attrNameLst>
                                          <p:attrName>style.rotation</p:attrName>
                                        </p:attrNameLst>
                                      </p:cBhvr>
                                      <p:tavLst>
                                        <p:tav tm="0">
                                          <p:val>
                                            <p:fltVal val="-90"/>
                                          </p:val>
                                        </p:tav>
                                        <p:tav tm="100000">
                                          <p:val>
                                            <p:fltVal val="0"/>
                                          </p:val>
                                        </p:tav>
                                      </p:tavLst>
                                    </p:anim>
                                    <p:anim calcmode="lin" valueType="num">
                                      <p:cBhvr>
                                        <p:cTn id="19" dur="800" decel="100000" fill="hold"/>
                                        <p:tgtEl>
                                          <p:spTgt spid="34"/>
                                        </p:tgtEl>
                                        <p:attrNameLst>
                                          <p:attrName>ppt_x</p:attrName>
                                        </p:attrNameLst>
                                      </p:cBhvr>
                                      <p:tavLst>
                                        <p:tav tm="0">
                                          <p:val>
                                            <p:strVal val="#ppt_x+0.4"/>
                                          </p:val>
                                        </p:tav>
                                        <p:tav tm="100000">
                                          <p:val>
                                            <p:strVal val="#ppt_x-0.05"/>
                                          </p:val>
                                        </p:tav>
                                      </p:tavLst>
                                    </p:anim>
                                    <p:anim calcmode="lin" valueType="num">
                                      <p:cBhvr>
                                        <p:cTn id="20" dur="800" decel="100000" fill="hold"/>
                                        <p:tgtEl>
                                          <p:spTgt spid="34"/>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4"/>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4"/>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800" decel="100000"/>
                                        <p:tgtEl>
                                          <p:spTgt spid="35"/>
                                        </p:tgtEl>
                                      </p:cBhvr>
                                    </p:animEffect>
                                    <p:anim calcmode="lin" valueType="num">
                                      <p:cBhvr>
                                        <p:cTn id="28" dur="800" decel="100000" fill="hold"/>
                                        <p:tgtEl>
                                          <p:spTgt spid="35"/>
                                        </p:tgtEl>
                                        <p:attrNameLst>
                                          <p:attrName>style.rotation</p:attrName>
                                        </p:attrNameLst>
                                      </p:cBhvr>
                                      <p:tavLst>
                                        <p:tav tm="0">
                                          <p:val>
                                            <p:fltVal val="-90"/>
                                          </p:val>
                                        </p:tav>
                                        <p:tav tm="100000">
                                          <p:val>
                                            <p:fltVal val="0"/>
                                          </p:val>
                                        </p:tav>
                                      </p:tavLst>
                                    </p:anim>
                                    <p:anim calcmode="lin" valueType="num">
                                      <p:cBhvr>
                                        <p:cTn id="29" dur="800" decel="100000" fill="hold"/>
                                        <p:tgtEl>
                                          <p:spTgt spid="35"/>
                                        </p:tgtEl>
                                        <p:attrNameLst>
                                          <p:attrName>ppt_x</p:attrName>
                                        </p:attrNameLst>
                                      </p:cBhvr>
                                      <p:tavLst>
                                        <p:tav tm="0">
                                          <p:val>
                                            <p:strVal val="#ppt_x+0.4"/>
                                          </p:val>
                                        </p:tav>
                                        <p:tav tm="100000">
                                          <p:val>
                                            <p:strVal val="#ppt_x-0.05"/>
                                          </p:val>
                                        </p:tav>
                                      </p:tavLst>
                                    </p:anim>
                                    <p:anim calcmode="lin" valueType="num">
                                      <p:cBhvr>
                                        <p:cTn id="30" dur="800" decel="100000" fill="hold"/>
                                        <p:tgtEl>
                                          <p:spTgt spid="35"/>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35"/>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35"/>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800" decel="100000"/>
                                        <p:tgtEl>
                                          <p:spTgt spid="36"/>
                                        </p:tgtEl>
                                      </p:cBhvr>
                                    </p:animEffect>
                                    <p:anim calcmode="lin" valueType="num">
                                      <p:cBhvr>
                                        <p:cTn id="38" dur="800" decel="100000" fill="hold"/>
                                        <p:tgtEl>
                                          <p:spTgt spid="36"/>
                                        </p:tgtEl>
                                        <p:attrNameLst>
                                          <p:attrName>style.rotation</p:attrName>
                                        </p:attrNameLst>
                                      </p:cBhvr>
                                      <p:tavLst>
                                        <p:tav tm="0">
                                          <p:val>
                                            <p:fltVal val="-90"/>
                                          </p:val>
                                        </p:tav>
                                        <p:tav tm="100000">
                                          <p:val>
                                            <p:fltVal val="0"/>
                                          </p:val>
                                        </p:tav>
                                      </p:tavLst>
                                    </p:anim>
                                    <p:anim calcmode="lin" valueType="num">
                                      <p:cBhvr>
                                        <p:cTn id="39" dur="800" decel="100000" fill="hold"/>
                                        <p:tgtEl>
                                          <p:spTgt spid="36"/>
                                        </p:tgtEl>
                                        <p:attrNameLst>
                                          <p:attrName>ppt_x</p:attrName>
                                        </p:attrNameLst>
                                      </p:cBhvr>
                                      <p:tavLst>
                                        <p:tav tm="0">
                                          <p:val>
                                            <p:strVal val="#ppt_x+0.4"/>
                                          </p:val>
                                        </p:tav>
                                        <p:tav tm="100000">
                                          <p:val>
                                            <p:strVal val="#ppt_x-0.05"/>
                                          </p:val>
                                        </p:tav>
                                      </p:tavLst>
                                    </p:anim>
                                    <p:anim calcmode="lin" valueType="num">
                                      <p:cBhvr>
                                        <p:cTn id="40" dur="800" decel="100000" fill="hold"/>
                                        <p:tgtEl>
                                          <p:spTgt spid="36"/>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800" decel="100000"/>
                                        <p:tgtEl>
                                          <p:spTgt spid="37"/>
                                        </p:tgtEl>
                                      </p:cBhvr>
                                    </p:animEffect>
                                    <p:anim calcmode="lin" valueType="num">
                                      <p:cBhvr>
                                        <p:cTn id="48" dur="800" decel="100000" fill="hold"/>
                                        <p:tgtEl>
                                          <p:spTgt spid="37"/>
                                        </p:tgtEl>
                                        <p:attrNameLst>
                                          <p:attrName>style.rotation</p:attrName>
                                        </p:attrNameLst>
                                      </p:cBhvr>
                                      <p:tavLst>
                                        <p:tav tm="0">
                                          <p:val>
                                            <p:fltVal val="-90"/>
                                          </p:val>
                                        </p:tav>
                                        <p:tav tm="100000">
                                          <p:val>
                                            <p:fltVal val="0"/>
                                          </p:val>
                                        </p:tav>
                                      </p:tavLst>
                                    </p:anim>
                                    <p:anim calcmode="lin" valueType="num">
                                      <p:cBhvr>
                                        <p:cTn id="49" dur="800" decel="100000" fill="hold"/>
                                        <p:tgtEl>
                                          <p:spTgt spid="37"/>
                                        </p:tgtEl>
                                        <p:attrNameLst>
                                          <p:attrName>ppt_x</p:attrName>
                                        </p:attrNameLst>
                                      </p:cBhvr>
                                      <p:tavLst>
                                        <p:tav tm="0">
                                          <p:val>
                                            <p:strVal val="#ppt_x+0.4"/>
                                          </p:val>
                                        </p:tav>
                                        <p:tav tm="100000">
                                          <p:val>
                                            <p:strVal val="#ppt_x-0.05"/>
                                          </p:val>
                                        </p:tav>
                                      </p:tavLst>
                                    </p:anim>
                                    <p:anim calcmode="lin" valueType="num">
                                      <p:cBhvr>
                                        <p:cTn id="50" dur="800" decel="100000" fill="hold"/>
                                        <p:tgtEl>
                                          <p:spTgt spid="37"/>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10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10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10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1000"/>
                                        <p:tgtEl>
                                          <p:spTgt spid="42"/>
                                        </p:tgtEl>
                                      </p:cBhvr>
                                    </p:animEffect>
                                  </p:childTnLst>
                                </p:cTn>
                              </p:par>
                            </p:childTnLst>
                          </p:cTn>
                        </p:par>
                      </p:childTnLst>
                    </p:cTn>
                  </p:par>
                  <p:par>
                    <p:cTn id="78" fill="hold">
                      <p:stCondLst>
                        <p:cond delay="indefinite"/>
                      </p:stCondLst>
                      <p:childTnLst>
                        <p:par>
                          <p:cTn id="79" fill="hold">
                            <p:stCondLst>
                              <p:cond delay="0"/>
                            </p:stCondLst>
                            <p:childTnLst>
                              <p:par>
                                <p:cTn id="80" presetID="30" presetClass="entr" presetSubtype="0"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800" decel="100000"/>
                                        <p:tgtEl>
                                          <p:spTgt spid="31"/>
                                        </p:tgtEl>
                                      </p:cBhvr>
                                    </p:animEffect>
                                    <p:anim calcmode="lin" valueType="num">
                                      <p:cBhvr>
                                        <p:cTn id="83" dur="800" decel="100000" fill="hold"/>
                                        <p:tgtEl>
                                          <p:spTgt spid="31"/>
                                        </p:tgtEl>
                                        <p:attrNameLst>
                                          <p:attrName>style.rotation</p:attrName>
                                        </p:attrNameLst>
                                      </p:cBhvr>
                                      <p:tavLst>
                                        <p:tav tm="0">
                                          <p:val>
                                            <p:fltVal val="-90"/>
                                          </p:val>
                                        </p:tav>
                                        <p:tav tm="100000">
                                          <p:val>
                                            <p:fltVal val="0"/>
                                          </p:val>
                                        </p:tav>
                                      </p:tavLst>
                                    </p:anim>
                                    <p:anim calcmode="lin" valueType="num">
                                      <p:cBhvr>
                                        <p:cTn id="84" dur="800" decel="100000" fill="hold"/>
                                        <p:tgtEl>
                                          <p:spTgt spid="31"/>
                                        </p:tgtEl>
                                        <p:attrNameLst>
                                          <p:attrName>ppt_x</p:attrName>
                                        </p:attrNameLst>
                                      </p:cBhvr>
                                      <p:tavLst>
                                        <p:tav tm="0">
                                          <p:val>
                                            <p:strVal val="#ppt_x+0.4"/>
                                          </p:val>
                                        </p:tav>
                                        <p:tav tm="100000">
                                          <p:val>
                                            <p:strVal val="#ppt_x-0.05"/>
                                          </p:val>
                                        </p:tav>
                                      </p:tavLst>
                                    </p:anim>
                                    <p:anim calcmode="lin" valueType="num">
                                      <p:cBhvr>
                                        <p:cTn id="85" dur="800" decel="100000" fill="hold"/>
                                        <p:tgtEl>
                                          <p:spTgt spid="31"/>
                                        </p:tgtEl>
                                        <p:attrNameLst>
                                          <p:attrName>ppt_y</p:attrName>
                                        </p:attrNameLst>
                                      </p:cBhvr>
                                      <p:tavLst>
                                        <p:tav tm="0">
                                          <p:val>
                                            <p:strVal val="#ppt_y-0.4"/>
                                          </p:val>
                                        </p:tav>
                                        <p:tav tm="100000">
                                          <p:val>
                                            <p:strVal val="#ppt_y+0.1"/>
                                          </p:val>
                                        </p:tav>
                                      </p:tavLst>
                                    </p:anim>
                                    <p:anim calcmode="lin" valueType="num">
                                      <p:cBhvr>
                                        <p:cTn id="86"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87"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1000"/>
                                        <p:tgtEl>
                                          <p:spTgt spid="43"/>
                                        </p:tgtEl>
                                      </p:cBhvr>
                                    </p:animEffect>
                                  </p:childTnLst>
                                </p:cTn>
                              </p:par>
                            </p:childTnLst>
                          </p:cTn>
                        </p:par>
                      </p:childTnLst>
                    </p:cTn>
                  </p:par>
                  <p:par>
                    <p:cTn id="93" fill="hold">
                      <p:stCondLst>
                        <p:cond delay="indefinite"/>
                      </p:stCondLst>
                      <p:childTnLst>
                        <p:par>
                          <p:cTn id="94" fill="hold">
                            <p:stCondLst>
                              <p:cond delay="0"/>
                            </p:stCondLst>
                            <p:childTnLst>
                              <p:par>
                                <p:cTn id="95" presetID="30" presetClass="entr" presetSubtype="0"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fade">
                                      <p:cBhvr>
                                        <p:cTn id="97" dur="800" decel="100000"/>
                                        <p:tgtEl>
                                          <p:spTgt spid="45"/>
                                        </p:tgtEl>
                                      </p:cBhvr>
                                    </p:animEffect>
                                    <p:anim calcmode="lin" valueType="num">
                                      <p:cBhvr>
                                        <p:cTn id="98" dur="800" decel="100000" fill="hold"/>
                                        <p:tgtEl>
                                          <p:spTgt spid="45"/>
                                        </p:tgtEl>
                                        <p:attrNameLst>
                                          <p:attrName>style.rotation</p:attrName>
                                        </p:attrNameLst>
                                      </p:cBhvr>
                                      <p:tavLst>
                                        <p:tav tm="0">
                                          <p:val>
                                            <p:fltVal val="-90"/>
                                          </p:val>
                                        </p:tav>
                                        <p:tav tm="100000">
                                          <p:val>
                                            <p:fltVal val="0"/>
                                          </p:val>
                                        </p:tav>
                                      </p:tavLst>
                                    </p:anim>
                                    <p:anim calcmode="lin" valueType="num">
                                      <p:cBhvr>
                                        <p:cTn id="99" dur="800" decel="100000" fill="hold"/>
                                        <p:tgtEl>
                                          <p:spTgt spid="45"/>
                                        </p:tgtEl>
                                        <p:attrNameLst>
                                          <p:attrName>ppt_x</p:attrName>
                                        </p:attrNameLst>
                                      </p:cBhvr>
                                      <p:tavLst>
                                        <p:tav tm="0">
                                          <p:val>
                                            <p:strVal val="#ppt_x+0.4"/>
                                          </p:val>
                                        </p:tav>
                                        <p:tav tm="100000">
                                          <p:val>
                                            <p:strVal val="#ppt_x-0.05"/>
                                          </p:val>
                                        </p:tav>
                                      </p:tavLst>
                                    </p:anim>
                                    <p:anim calcmode="lin" valueType="num">
                                      <p:cBhvr>
                                        <p:cTn id="100" dur="800" decel="100000" fill="hold"/>
                                        <p:tgtEl>
                                          <p:spTgt spid="45"/>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45"/>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45"/>
                                        </p:tgtEl>
                                        <p:attrNameLst>
                                          <p:attrName>ppt_y</p:attrName>
                                        </p:attrNameLst>
                                      </p:cBhvr>
                                      <p:tavLst>
                                        <p:tav tm="0">
                                          <p:val>
                                            <p:strVal val="#ppt_y+0.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animEffect transition="in" filter="fade">
                                      <p:cBhvr>
                                        <p:cTn id="107"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p:bldP spid="39" grpId="0"/>
      <p:bldP spid="40" grpId="0"/>
      <p:bldP spid="41" grpId="0"/>
      <p:bldP spid="42" grpId="0"/>
      <p:bldP spid="31" grpId="0" animBg="1"/>
      <p:bldP spid="43" grpId="0"/>
      <p:bldP spid="45" grpId="0" animBg="1"/>
      <p:bldP spid="46"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Last Week…</a:t>
            </a:r>
            <a:endParaRPr lang="en-US" dirty="0"/>
          </a:p>
        </p:txBody>
      </p:sp>
      <p:sp>
        <p:nvSpPr>
          <p:cNvPr id="3" name="TextBox 2"/>
          <p:cNvSpPr txBox="1"/>
          <p:nvPr/>
        </p:nvSpPr>
        <p:spPr>
          <a:xfrm>
            <a:off x="0" y="599245"/>
            <a:ext cx="4563979" cy="3123932"/>
          </a:xfrm>
          <a:prstGeom prst="rect">
            <a:avLst/>
          </a:prstGeom>
          <a:noFill/>
        </p:spPr>
        <p:txBody>
          <a:bodyPr wrap="square" rtlCol="0">
            <a:spAutoFit/>
          </a:bodyPr>
          <a:lstStyle/>
          <a:p>
            <a:pPr marL="233363" indent="-233363">
              <a:spcAft>
                <a:spcPts val="600"/>
              </a:spcAft>
              <a:buFont typeface="Arial" pitchFamily="34" charset="0"/>
              <a:buChar char="•"/>
            </a:pPr>
            <a:r>
              <a:rPr lang="en-US" sz="3200" b="1" dirty="0" smtClean="0"/>
              <a:t>We’ve survived the Trail TO Santa Fe</a:t>
            </a:r>
          </a:p>
          <a:p>
            <a:pPr marL="233363" indent="-233363">
              <a:spcAft>
                <a:spcPts val="600"/>
              </a:spcAft>
              <a:buFont typeface="Arial" pitchFamily="34" charset="0"/>
              <a:buChar char="•"/>
            </a:pPr>
            <a:r>
              <a:rPr lang="en-US" sz="3200" b="1" dirty="0" smtClean="0"/>
              <a:t>Now we can ponder if we’ll survive the Trail FROM Santa Fe back to Missouri!</a:t>
            </a:r>
          </a:p>
        </p:txBody>
      </p:sp>
      <p:sp>
        <p:nvSpPr>
          <p:cNvPr id="6" name="TextBox 5"/>
          <p:cNvSpPr txBox="1"/>
          <p:nvPr/>
        </p:nvSpPr>
        <p:spPr>
          <a:xfrm>
            <a:off x="0" y="3697743"/>
            <a:ext cx="9144000" cy="3847207"/>
          </a:xfrm>
          <a:prstGeom prst="rect">
            <a:avLst/>
          </a:prstGeom>
          <a:noFill/>
        </p:spPr>
        <p:txBody>
          <a:bodyPr wrap="square" rtlCol="0">
            <a:spAutoFit/>
          </a:bodyPr>
          <a:lstStyle/>
          <a:p>
            <a:pPr marL="233363" indent="-233363">
              <a:spcAft>
                <a:spcPts val="1200"/>
              </a:spcAft>
              <a:buFont typeface="Arial" pitchFamily="34" charset="0"/>
              <a:buChar char="•"/>
            </a:pPr>
            <a:r>
              <a:rPr lang="en-US" sz="3200" b="1" dirty="0" smtClean="0"/>
              <a:t>For now, it’s haggle time to get our wares sold, find some good mules to bring back &amp; find a place to stay for several months &amp; most of all, to get a long hot bath!</a:t>
            </a:r>
          </a:p>
          <a:p>
            <a:pPr marL="233363" indent="-233363">
              <a:spcAft>
                <a:spcPts val="1200"/>
              </a:spcAft>
              <a:buFont typeface="Arial" pitchFamily="34" charset="0"/>
              <a:buChar char="•"/>
            </a:pPr>
            <a:r>
              <a:rPr lang="en-US" sz="3200" b="1" dirty="0" smtClean="0"/>
              <a:t>Rumors are flying that a </a:t>
            </a:r>
            <a:r>
              <a:rPr lang="en-US" sz="3200" b="1" dirty="0" smtClean="0">
                <a:solidFill>
                  <a:srgbClr val="FF0000"/>
                </a:solidFill>
                <a:effectLst>
                  <a:outerShdw blurRad="38100" dist="38100" dir="2700000" algn="tl">
                    <a:srgbClr val="000000"/>
                  </a:outerShdw>
                </a:effectLst>
              </a:rPr>
              <a:t>Colonel Kearny is on the Trail </a:t>
            </a:r>
            <a:r>
              <a:rPr lang="en-US" sz="3200" b="1" dirty="0" smtClean="0"/>
              <a:t>and patrons of </a:t>
            </a:r>
            <a:r>
              <a:rPr lang="en-US" sz="3200" b="1" dirty="0" smtClean="0">
                <a:solidFill>
                  <a:srgbClr val="FF0000"/>
                </a:solidFill>
                <a:effectLst>
                  <a:outerShdw blurRad="38100" dist="38100" dir="2700000" algn="tl">
                    <a:srgbClr val="000000"/>
                  </a:outerShdw>
                </a:effectLst>
              </a:rPr>
              <a:t>Santa Fe are nervous</a:t>
            </a:r>
            <a:r>
              <a:rPr lang="en-US" sz="3200" b="1" dirty="0" smtClean="0"/>
              <a:t>…</a:t>
            </a:r>
          </a:p>
          <a:p>
            <a:pPr marL="233363" indent="-233363">
              <a:spcAft>
                <a:spcPts val="1200"/>
              </a:spcAft>
              <a:buFont typeface="Arial" pitchFamily="34" charset="0"/>
              <a:buChar char="•"/>
            </a:pPr>
            <a:endParaRPr lang="en-US" sz="3200" b="1" dirty="0" smtClean="0"/>
          </a:p>
        </p:txBody>
      </p:sp>
      <p:pic>
        <p:nvPicPr>
          <p:cNvPr id="5" name="Picture 4"/>
          <p:cNvPicPr>
            <a:picLocks noChangeAspect="1" noChangeArrowheads="1"/>
          </p:cNvPicPr>
          <p:nvPr/>
        </p:nvPicPr>
        <p:blipFill>
          <a:blip r:embed="rId3" cstate="print"/>
          <a:stretch>
            <a:fillRect/>
          </a:stretch>
        </p:blipFill>
        <p:spPr bwMode="auto">
          <a:xfrm>
            <a:off x="4582496" y="598207"/>
            <a:ext cx="4551007" cy="3095595"/>
          </a:xfrm>
          <a:prstGeom prst="rect">
            <a:avLst/>
          </a:prstGeom>
          <a:noFill/>
          <a:ln w="9525">
            <a:noFill/>
            <a:miter lim="800000"/>
            <a:headEnd/>
            <a:tailEnd/>
          </a:ln>
        </p:spPr>
      </p:pic>
      <p:sp>
        <p:nvSpPr>
          <p:cNvPr id="8" name="5-Point Star 7"/>
          <p:cNvSpPr/>
          <p:nvPr/>
        </p:nvSpPr>
        <p:spPr>
          <a:xfrm>
            <a:off x="4669840" y="2620422"/>
            <a:ext cx="129472" cy="113288"/>
          </a:xfrm>
          <a:prstGeom prst="star5">
            <a:avLst/>
          </a:prstGeom>
          <a:ln w="57150">
            <a:solidFill>
              <a:srgbClr val="FFFF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Rectangle 9"/>
          <p:cNvSpPr/>
          <p:nvPr/>
        </p:nvSpPr>
        <p:spPr>
          <a:xfrm>
            <a:off x="9144000" y="6212124"/>
            <a:ext cx="393056" cy="584775"/>
          </a:xfrm>
          <a:prstGeom prst="rect">
            <a:avLst/>
          </a:prstGeom>
        </p:spPr>
        <p:txBody>
          <a:bodyPr wrap="none">
            <a:spAutoFit/>
          </a:bodyPr>
          <a:lstStyle/>
          <a:p>
            <a:r>
              <a:rPr lang="en-US" sz="3200" b="1" dirty="0" smtClean="0">
                <a:solidFill>
                  <a:srgbClr val="FF0000"/>
                </a:solidFill>
                <a:effectLst>
                  <a:outerShdw blurRad="38100" dist="38100" dir="2700000" algn="tl">
                    <a:srgbClr val="000000"/>
                  </a:outerShdw>
                </a:effectLst>
              </a:rPr>
              <a:t>5</a:t>
            </a:r>
            <a:endParaRPr lang="en-US" sz="3200" dirty="0"/>
          </a:p>
        </p:txBody>
      </p:sp>
      <p:sp>
        <p:nvSpPr>
          <p:cNvPr id="11" name="Rounded Rectangle 10"/>
          <p:cNvSpPr/>
          <p:nvPr/>
        </p:nvSpPr>
        <p:spPr>
          <a:xfrm>
            <a:off x="42730" y="5768410"/>
            <a:ext cx="8879080" cy="1046860"/>
          </a:xfrm>
          <a:prstGeom prst="roundRect">
            <a:avLst/>
          </a:prstGeom>
          <a:noFill/>
          <a:ln w="57150">
            <a:solidFill>
              <a:srgbClr val="FF0000"/>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pPr>
              <a:defRPr/>
            </a:pPr>
            <a:fld id="{6D98560A-1953-4F77-869E-5D1EE0598C44}" type="slidenum">
              <a:rPr lang="en-US" smtClean="0"/>
              <a:pPr>
                <a:defRPr/>
              </a:pPr>
              <a:t>160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STEPHEN WATTS KEARNY</a:t>
            </a:r>
            <a:endParaRPr lang="en-US" dirty="0"/>
          </a:p>
        </p:txBody>
      </p:sp>
      <p:sp>
        <p:nvSpPr>
          <p:cNvPr id="3" name="TextBox 2"/>
          <p:cNvSpPr txBox="1"/>
          <p:nvPr/>
        </p:nvSpPr>
        <p:spPr>
          <a:xfrm>
            <a:off x="-1" y="556906"/>
            <a:ext cx="5342468" cy="4001095"/>
          </a:xfrm>
          <a:prstGeom prst="rect">
            <a:avLst/>
          </a:prstGeom>
          <a:noFill/>
        </p:spPr>
        <p:txBody>
          <a:bodyPr wrap="square" rtlCol="0">
            <a:spAutoFit/>
          </a:bodyPr>
          <a:lstStyle/>
          <a:p>
            <a:pPr marL="233363" indent="-233363">
              <a:spcAft>
                <a:spcPts val="1200"/>
              </a:spcAft>
              <a:buFont typeface="Arial" pitchFamily="34" charset="0"/>
              <a:buChar char="•"/>
            </a:pPr>
            <a:r>
              <a:rPr lang="en-US" sz="3200" b="1" dirty="0" smtClean="0"/>
              <a:t>Born: Aug. 30, </a:t>
            </a:r>
            <a:r>
              <a:rPr lang="en-US" sz="3200" b="1" dirty="0" smtClean="0">
                <a:solidFill>
                  <a:srgbClr val="FF0000"/>
                </a:solidFill>
                <a:effectLst>
                  <a:outerShdw blurRad="38100" dist="38100" dir="2700000" algn="tl">
                    <a:srgbClr val="000000"/>
                  </a:outerShdw>
                </a:effectLst>
              </a:rPr>
              <a:t>1794</a:t>
            </a:r>
          </a:p>
          <a:p>
            <a:pPr marL="233363" indent="-233363">
              <a:spcAft>
                <a:spcPts val="1200"/>
              </a:spcAft>
              <a:buFont typeface="Arial" pitchFamily="34" charset="0"/>
              <a:buChar char="•"/>
            </a:pPr>
            <a:r>
              <a:rPr lang="en-US" sz="3200" b="1" dirty="0" smtClean="0"/>
              <a:t>From: </a:t>
            </a:r>
            <a:r>
              <a:rPr lang="en-US" sz="3200" b="1" dirty="0" smtClean="0">
                <a:solidFill>
                  <a:srgbClr val="FF0000"/>
                </a:solidFill>
                <a:effectLst>
                  <a:outerShdw blurRad="38100" dist="38100" dir="2700000" algn="tl">
                    <a:srgbClr val="000000"/>
                  </a:outerShdw>
                </a:effectLst>
              </a:rPr>
              <a:t>Newark, NJ</a:t>
            </a:r>
          </a:p>
          <a:p>
            <a:pPr marL="233363" indent="-233363">
              <a:spcAft>
                <a:spcPts val="1200"/>
              </a:spcAft>
              <a:buFont typeface="Arial" pitchFamily="34" charset="0"/>
              <a:buChar char="•"/>
            </a:pPr>
            <a:r>
              <a:rPr lang="en-US" sz="3200" b="1" dirty="0" smtClean="0"/>
              <a:t>Marries </a:t>
            </a:r>
            <a:r>
              <a:rPr lang="en-US" sz="3200" b="1" dirty="0" smtClean="0">
                <a:solidFill>
                  <a:srgbClr val="FF0000"/>
                </a:solidFill>
                <a:effectLst>
                  <a:outerShdw blurRad="38100" dist="38100" dir="2700000" algn="tl">
                    <a:srgbClr val="000000"/>
                  </a:outerShdw>
                </a:effectLst>
              </a:rPr>
              <a:t>stepdaughter of William Clark </a:t>
            </a:r>
            <a:r>
              <a:rPr lang="en-US" sz="3200" b="1" dirty="0" smtClean="0"/>
              <a:t>(L&amp;C fame)</a:t>
            </a:r>
          </a:p>
          <a:p>
            <a:pPr marL="233363" indent="-233363">
              <a:spcAft>
                <a:spcPts val="1200"/>
              </a:spcAft>
              <a:buFont typeface="Arial" pitchFamily="34" charset="0"/>
              <a:buChar char="•"/>
            </a:pPr>
            <a:r>
              <a:rPr lang="en-US" sz="3200" b="1" dirty="0" smtClean="0"/>
              <a:t>One of the </a:t>
            </a:r>
            <a:r>
              <a:rPr lang="en-US" sz="3200" b="1" dirty="0" smtClean="0">
                <a:solidFill>
                  <a:srgbClr val="FF0000"/>
                </a:solidFill>
                <a:effectLst>
                  <a:outerShdw blurRad="38100" dist="38100" dir="2700000" algn="tl">
                    <a:srgbClr val="000000"/>
                  </a:outerShdw>
                </a:effectLst>
              </a:rPr>
              <a:t>foremost antebellum frontier officers</a:t>
            </a:r>
            <a:r>
              <a:rPr lang="en-US" sz="3200" b="1" dirty="0" smtClean="0"/>
              <a:t> of the United States Army</a:t>
            </a:r>
          </a:p>
        </p:txBody>
      </p:sp>
      <p:sp>
        <p:nvSpPr>
          <p:cNvPr id="6" name="TextBox 5"/>
          <p:cNvSpPr txBox="1"/>
          <p:nvPr/>
        </p:nvSpPr>
        <p:spPr>
          <a:xfrm>
            <a:off x="0" y="4580360"/>
            <a:ext cx="9144000" cy="2215991"/>
          </a:xfrm>
          <a:prstGeom prst="rect">
            <a:avLst/>
          </a:prstGeom>
          <a:noFill/>
        </p:spPr>
        <p:txBody>
          <a:bodyPr wrap="square" rtlCol="0">
            <a:spAutoFit/>
          </a:bodyPr>
          <a:lstStyle/>
          <a:p>
            <a:pPr marL="233363" indent="-233363">
              <a:spcAft>
                <a:spcPts val="1200"/>
              </a:spcAft>
              <a:buFont typeface="Arial" pitchFamily="34" charset="0"/>
              <a:buChar char="•"/>
            </a:pPr>
            <a:r>
              <a:rPr lang="en-US" sz="3200" b="1" dirty="0" smtClean="0"/>
              <a:t>Known as the </a:t>
            </a:r>
            <a:r>
              <a:rPr lang="en-US" sz="3200" b="1" dirty="0" smtClean="0">
                <a:solidFill>
                  <a:srgbClr val="FF0000"/>
                </a:solidFill>
                <a:effectLst>
                  <a:outerShdw blurRad="38100" dist="38100" dir="2700000" algn="tl">
                    <a:srgbClr val="000000"/>
                  </a:outerShdw>
                </a:effectLst>
              </a:rPr>
              <a:t>“Father of the US Calvary”</a:t>
            </a:r>
            <a:r>
              <a:rPr lang="en-US" sz="3200" b="1" dirty="0" smtClean="0"/>
              <a:t>; establishes same at Fort Leavenworth</a:t>
            </a:r>
          </a:p>
          <a:p>
            <a:pPr marL="233363" indent="-233363">
              <a:spcAft>
                <a:spcPts val="1200"/>
              </a:spcAft>
              <a:buFont typeface="Arial" pitchFamily="34" charset="0"/>
              <a:buChar char="•"/>
            </a:pPr>
            <a:r>
              <a:rPr lang="en-US" sz="3200" b="1" dirty="0" smtClean="0"/>
              <a:t>Establishes </a:t>
            </a:r>
            <a:r>
              <a:rPr lang="en-US" sz="3200" b="1" dirty="0" smtClean="0">
                <a:solidFill>
                  <a:srgbClr val="FF0000"/>
                </a:solidFill>
                <a:effectLst>
                  <a:outerShdw blurRad="38100" dist="38100" dir="2700000" algn="tl">
                    <a:srgbClr val="000000"/>
                  </a:outerShdw>
                </a:effectLst>
              </a:rPr>
              <a:t>procedure of escorting wagon trains; becomes official </a:t>
            </a:r>
            <a:r>
              <a:rPr lang="en-US" sz="3200" b="1" dirty="0" err="1" smtClean="0">
                <a:solidFill>
                  <a:srgbClr val="FF0000"/>
                </a:solidFill>
                <a:effectLst>
                  <a:outerShdw blurRad="38100" dist="38100" dir="2700000" algn="tl">
                    <a:srgbClr val="000000"/>
                  </a:outerShdw>
                </a:effectLst>
              </a:rPr>
              <a:t>gov’t</a:t>
            </a:r>
            <a:r>
              <a:rPr lang="en-US" sz="3200" b="1" dirty="0" smtClean="0">
                <a:solidFill>
                  <a:srgbClr val="FF0000"/>
                </a:solidFill>
                <a:effectLst>
                  <a:outerShdw blurRad="38100" dist="38100" dir="2700000" algn="tl">
                    <a:srgbClr val="000000"/>
                  </a:outerShdw>
                </a:effectLst>
              </a:rPr>
              <a:t> policy, </a:t>
            </a:r>
            <a:r>
              <a:rPr lang="en-US" sz="3200" b="1" dirty="0" smtClean="0"/>
              <a:t>used</a:t>
            </a:r>
            <a:r>
              <a:rPr lang="en-US" sz="3200" b="1" dirty="0" smtClean="0">
                <a:solidFill>
                  <a:srgbClr val="FF0000"/>
                </a:solidFill>
                <a:effectLst>
                  <a:outerShdw blurRad="38100" dist="38100" dir="2700000" algn="tl">
                    <a:srgbClr val="000000"/>
                  </a:outerShdw>
                </a:effectLst>
              </a:rPr>
              <a:t> </a:t>
            </a:r>
            <a:r>
              <a:rPr lang="en-US" sz="3200" b="1" dirty="0" smtClean="0"/>
              <a:t>for decades</a:t>
            </a:r>
          </a:p>
        </p:txBody>
      </p:sp>
      <p:sp>
        <p:nvSpPr>
          <p:cNvPr id="8" name="Rectangle 7"/>
          <p:cNvSpPr/>
          <p:nvPr/>
        </p:nvSpPr>
        <p:spPr>
          <a:xfrm>
            <a:off x="9144000" y="6212124"/>
            <a:ext cx="393056" cy="584775"/>
          </a:xfrm>
          <a:prstGeom prst="rect">
            <a:avLst/>
          </a:prstGeom>
        </p:spPr>
        <p:txBody>
          <a:bodyPr wrap="none">
            <a:spAutoFit/>
          </a:bodyPr>
          <a:lstStyle/>
          <a:p>
            <a:r>
              <a:rPr lang="en-US" sz="3200" b="1" dirty="0" smtClean="0">
                <a:solidFill>
                  <a:srgbClr val="FF0000"/>
                </a:solidFill>
                <a:effectLst>
                  <a:outerShdw blurRad="38100" dist="38100" dir="2700000" algn="tl">
                    <a:srgbClr val="000000"/>
                  </a:outerShdw>
                </a:effectLst>
              </a:rPr>
              <a:t>5</a:t>
            </a:r>
            <a:endParaRPr lang="en-US" sz="3200" dirty="0"/>
          </a:p>
        </p:txBody>
      </p:sp>
      <p:pic>
        <p:nvPicPr>
          <p:cNvPr id="81924" name="Picture 4" descr="Stephen W. Kearny.jpg"/>
          <p:cNvPicPr>
            <a:picLocks noChangeAspect="1" noChangeArrowheads="1"/>
          </p:cNvPicPr>
          <p:nvPr/>
        </p:nvPicPr>
        <p:blipFill>
          <a:blip r:embed="rId2" cstate="print"/>
          <a:srcRect l="4512" t="5823" b="13580"/>
          <a:stretch>
            <a:fillRect/>
          </a:stretch>
        </p:blipFill>
        <p:spPr bwMode="auto">
          <a:xfrm>
            <a:off x="5145747" y="622570"/>
            <a:ext cx="3998253" cy="3988341"/>
          </a:xfrm>
          <a:prstGeom prst="rect">
            <a:avLst/>
          </a:prstGeom>
          <a:noFill/>
        </p:spPr>
      </p:pic>
      <p:pic>
        <p:nvPicPr>
          <p:cNvPr id="81925" name="Picture 5"/>
          <p:cNvPicPr>
            <a:picLocks noChangeAspect="1" noChangeArrowheads="1"/>
          </p:cNvPicPr>
          <p:nvPr/>
        </p:nvPicPr>
        <p:blipFill>
          <a:blip r:embed="rId3" cstate="print"/>
          <a:srcRect l="15204" r="17490"/>
          <a:stretch>
            <a:fillRect/>
          </a:stretch>
        </p:blipFill>
        <p:spPr bwMode="auto">
          <a:xfrm>
            <a:off x="5139267" y="632961"/>
            <a:ext cx="4004733" cy="3972143"/>
          </a:xfrm>
          <a:prstGeom prst="rect">
            <a:avLst/>
          </a:prstGeom>
          <a:noFill/>
          <a:ln w="9525">
            <a:noFill/>
            <a:miter lim="800000"/>
            <a:headEnd/>
            <a:tailEnd/>
          </a:ln>
        </p:spPr>
      </p:pic>
      <p:pic>
        <p:nvPicPr>
          <p:cNvPr id="80898" name="Picture 2" descr="Image result for wagon train military"/>
          <p:cNvPicPr>
            <a:picLocks noChangeAspect="1" noChangeArrowheads="1"/>
          </p:cNvPicPr>
          <p:nvPr/>
        </p:nvPicPr>
        <p:blipFill>
          <a:blip r:embed="rId4" cstate="print"/>
          <a:srcRect/>
          <a:stretch>
            <a:fillRect/>
          </a:stretch>
        </p:blipFill>
        <p:spPr bwMode="auto">
          <a:xfrm>
            <a:off x="1057275" y="762000"/>
            <a:ext cx="7029450" cy="5037773"/>
          </a:xfrm>
          <a:prstGeom prst="rect">
            <a:avLst/>
          </a:prstGeom>
          <a:noFill/>
        </p:spPr>
      </p:pic>
      <p:sp>
        <p:nvSpPr>
          <p:cNvPr id="9" name="Slide Number Placeholder 8"/>
          <p:cNvSpPr>
            <a:spLocks noGrp="1"/>
          </p:cNvSpPr>
          <p:nvPr>
            <p:ph type="sldNum" sz="quarter" idx="12"/>
          </p:nvPr>
        </p:nvSpPr>
        <p:spPr/>
        <p:txBody>
          <a:bodyPr/>
          <a:lstStyle/>
          <a:p>
            <a:pPr>
              <a:defRPr/>
            </a:pPr>
            <a:fld id="{6D98560A-1953-4F77-869E-5D1EE0598C44}" type="slidenum">
              <a:rPr lang="en-US" smtClean="0"/>
              <a:pPr>
                <a:defRPr/>
              </a:pPr>
              <a:t>161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81924"/>
                                        </p:tgtEl>
                                        <p:attrNameLst>
                                          <p:attrName>style.visibility</p:attrName>
                                        </p:attrNameLst>
                                      </p:cBhvr>
                                      <p:to>
                                        <p:strVal val="visible"/>
                                      </p:to>
                                    </p:set>
                                    <p:animEffect transition="in" filter="wipe(down)">
                                      <p:cBhvr>
                                        <p:cTn id="10" dur="1000"/>
                                        <p:tgtEl>
                                          <p:spTgt spid="8192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1000"/>
                                        <p:tgtEl>
                                          <p:spTgt spid="6">
                                            <p:txEl>
                                              <p:pRg st="0" end="0"/>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81925"/>
                                        </p:tgtEl>
                                        <p:attrNameLst>
                                          <p:attrName>style.visibility</p:attrName>
                                        </p:attrNameLst>
                                      </p:cBhvr>
                                      <p:to>
                                        <p:strVal val="visible"/>
                                      </p:to>
                                    </p:set>
                                    <p:animEffect transition="in" filter="wipe(down)">
                                      <p:cBhvr>
                                        <p:cTn id="32" dur="1000"/>
                                        <p:tgtEl>
                                          <p:spTgt spid="819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fade">
                                      <p:cBhvr>
                                        <p:cTn id="37" dur="1000"/>
                                        <p:tgtEl>
                                          <p:spTgt spid="6">
                                            <p:txEl>
                                              <p:pRg st="1" end="1"/>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80898"/>
                                        </p:tgtEl>
                                        <p:attrNameLst>
                                          <p:attrName>style.visibility</p:attrName>
                                        </p:attrNameLst>
                                      </p:cBhvr>
                                      <p:to>
                                        <p:strVal val="visible"/>
                                      </p:to>
                                    </p:set>
                                    <p:animEffect transition="in" filter="wipe(down)">
                                      <p:cBhvr>
                                        <p:cTn id="40" dur="500"/>
                                        <p:tgtEl>
                                          <p:spTgt spid="80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STEPHEN WATTS KEARNY</a:t>
            </a:r>
            <a:endParaRPr lang="en-US" dirty="0"/>
          </a:p>
        </p:txBody>
      </p:sp>
      <p:sp>
        <p:nvSpPr>
          <p:cNvPr id="3" name="TextBox 2"/>
          <p:cNvSpPr txBox="1"/>
          <p:nvPr/>
        </p:nvSpPr>
        <p:spPr>
          <a:xfrm>
            <a:off x="-1" y="556906"/>
            <a:ext cx="5342468" cy="3847207"/>
          </a:xfrm>
          <a:prstGeom prst="rect">
            <a:avLst/>
          </a:prstGeom>
          <a:noFill/>
        </p:spPr>
        <p:txBody>
          <a:bodyPr wrap="square" rtlCol="0">
            <a:spAutoFit/>
          </a:bodyPr>
          <a:lstStyle/>
          <a:p>
            <a:pPr marL="233363" indent="-233363">
              <a:spcAft>
                <a:spcPts val="1200"/>
              </a:spcAft>
              <a:buFont typeface="Arial" pitchFamily="34" charset="0"/>
              <a:buChar char="•"/>
            </a:pPr>
            <a:r>
              <a:rPr lang="en-US" sz="3200" b="1" dirty="0" smtClean="0"/>
              <a:t>Colonel Kearny is on a </a:t>
            </a:r>
            <a:r>
              <a:rPr lang="en-US" sz="3200" b="1" dirty="0" smtClean="0">
                <a:solidFill>
                  <a:srgbClr val="FF0000"/>
                </a:solidFill>
                <a:effectLst>
                  <a:outerShdw blurRad="38100" dist="38100" dir="2700000" algn="tl">
                    <a:srgbClr val="000000"/>
                  </a:outerShdw>
                </a:effectLst>
              </a:rPr>
              <a:t>mission assigned by the President Polk</a:t>
            </a:r>
          </a:p>
          <a:p>
            <a:pPr marL="233363" indent="-233363">
              <a:spcAft>
                <a:spcPts val="1200"/>
              </a:spcAft>
              <a:buFont typeface="Arial" pitchFamily="34" charset="0"/>
              <a:buChar char="•"/>
            </a:pPr>
            <a:r>
              <a:rPr lang="en-US" sz="3200" b="1" dirty="0" smtClean="0">
                <a:solidFill>
                  <a:srgbClr val="FF0000"/>
                </a:solidFill>
                <a:effectLst>
                  <a:outerShdw blurRad="38100" dist="38100" dir="2700000" algn="tl">
                    <a:srgbClr val="000000"/>
                  </a:outerShdw>
                </a:effectLst>
              </a:rPr>
              <a:t>“Take New Mexico for the United States”</a:t>
            </a:r>
          </a:p>
          <a:p>
            <a:pPr marL="233363" indent="-233363">
              <a:spcAft>
                <a:spcPts val="1200"/>
              </a:spcAft>
              <a:buFont typeface="Arial" pitchFamily="34" charset="0"/>
              <a:buChar char="•"/>
            </a:pPr>
            <a:r>
              <a:rPr lang="en-US" sz="3200" b="1" dirty="0" smtClean="0"/>
              <a:t>He is taking </a:t>
            </a:r>
            <a:r>
              <a:rPr lang="en-US" sz="3200" b="1" dirty="0" smtClean="0">
                <a:solidFill>
                  <a:srgbClr val="FF0000"/>
                </a:solidFill>
                <a:effectLst>
                  <a:outerShdw blurRad="38100" dist="38100" dir="2700000" algn="tl">
                    <a:srgbClr val="000000"/>
                  </a:outerShdw>
                </a:effectLst>
              </a:rPr>
              <a:t>2,500 troops to Santa Fe</a:t>
            </a:r>
          </a:p>
        </p:txBody>
      </p:sp>
      <p:sp>
        <p:nvSpPr>
          <p:cNvPr id="6" name="TextBox 5"/>
          <p:cNvSpPr txBox="1"/>
          <p:nvPr/>
        </p:nvSpPr>
        <p:spPr>
          <a:xfrm>
            <a:off x="0" y="4580360"/>
            <a:ext cx="9144000" cy="2215991"/>
          </a:xfrm>
          <a:prstGeom prst="rect">
            <a:avLst/>
          </a:prstGeom>
          <a:noFill/>
        </p:spPr>
        <p:txBody>
          <a:bodyPr wrap="square" rtlCol="0">
            <a:spAutoFit/>
          </a:bodyPr>
          <a:lstStyle/>
          <a:p>
            <a:pPr marL="233363" indent="-233363">
              <a:spcAft>
                <a:spcPts val="1200"/>
              </a:spcAft>
              <a:buFont typeface="Arial" pitchFamily="34" charset="0"/>
              <a:buChar char="•"/>
            </a:pPr>
            <a:r>
              <a:rPr lang="en-US" sz="3200" b="1" dirty="0" smtClean="0"/>
              <a:t>And the Magoffin’s wagon train will </a:t>
            </a:r>
            <a:r>
              <a:rPr lang="en-US" sz="3200" b="1" dirty="0" smtClean="0">
                <a:solidFill>
                  <a:srgbClr val="FF0000"/>
                </a:solidFill>
                <a:effectLst>
                  <a:outerShdw blurRad="38100" dist="38100" dir="2700000" algn="tl">
                    <a:srgbClr val="000000"/>
                  </a:outerShdw>
                </a:effectLst>
              </a:rPr>
              <a:t>follow 3-7 days after the military</a:t>
            </a:r>
            <a:r>
              <a:rPr lang="en-US" sz="3200" b="1" dirty="0" smtClean="0"/>
              <a:t>; they will have a </a:t>
            </a:r>
            <a:r>
              <a:rPr lang="en-US" sz="3200" b="1" dirty="0" smtClean="0">
                <a:solidFill>
                  <a:srgbClr val="FF0000"/>
                </a:solidFill>
                <a:effectLst>
                  <a:outerShdw blurRad="38100" dist="38100" dir="2700000" algn="tl">
                    <a:srgbClr val="000000"/>
                  </a:outerShdw>
                </a:effectLst>
              </a:rPr>
              <a:t>front row seat on historic political changes</a:t>
            </a:r>
          </a:p>
          <a:p>
            <a:pPr marL="233363" indent="-233363">
              <a:spcAft>
                <a:spcPts val="1200"/>
              </a:spcAft>
              <a:buFont typeface="Arial" pitchFamily="34" charset="0"/>
              <a:buChar char="•"/>
            </a:pPr>
            <a:r>
              <a:rPr lang="en-US" sz="3200" b="1" dirty="0" smtClean="0">
                <a:solidFill>
                  <a:srgbClr val="FF0000"/>
                </a:solidFill>
                <a:effectLst>
                  <a:outerShdw blurRad="38100" dist="38100" dir="2700000" algn="tl">
                    <a:srgbClr val="000000"/>
                  </a:outerShdw>
                </a:effectLst>
              </a:rPr>
              <a:t>OR </a:t>
            </a:r>
            <a:r>
              <a:rPr lang="en-US" sz="3200" b="1" dirty="0" smtClean="0"/>
              <a:t>they will get </a:t>
            </a:r>
            <a:r>
              <a:rPr lang="en-US" sz="3200" b="1" dirty="0" smtClean="0">
                <a:solidFill>
                  <a:srgbClr val="FF0000"/>
                </a:solidFill>
                <a:effectLst>
                  <a:outerShdw blurRad="38100" dist="38100" dir="2700000" algn="tl">
                    <a:srgbClr val="000000"/>
                  </a:outerShdw>
                </a:effectLst>
              </a:rPr>
              <a:t>caught in the cross-fire</a:t>
            </a:r>
            <a:r>
              <a:rPr lang="en-US" sz="3200" b="1" dirty="0" smtClean="0"/>
              <a:t>!</a:t>
            </a:r>
          </a:p>
        </p:txBody>
      </p:sp>
      <p:sp>
        <p:nvSpPr>
          <p:cNvPr id="8" name="Rectangle 7"/>
          <p:cNvSpPr/>
          <p:nvPr/>
        </p:nvSpPr>
        <p:spPr>
          <a:xfrm>
            <a:off x="9144000" y="6212124"/>
            <a:ext cx="393056" cy="584775"/>
          </a:xfrm>
          <a:prstGeom prst="rect">
            <a:avLst/>
          </a:prstGeom>
        </p:spPr>
        <p:txBody>
          <a:bodyPr wrap="none">
            <a:spAutoFit/>
          </a:bodyPr>
          <a:lstStyle/>
          <a:p>
            <a:r>
              <a:rPr lang="en-US" sz="3200" b="1" dirty="0" smtClean="0">
                <a:solidFill>
                  <a:srgbClr val="FF0000"/>
                </a:solidFill>
                <a:effectLst>
                  <a:outerShdw blurRad="38100" dist="38100" dir="2700000" algn="tl">
                    <a:srgbClr val="000000"/>
                  </a:outerShdw>
                </a:effectLst>
              </a:rPr>
              <a:t>5</a:t>
            </a:r>
            <a:endParaRPr lang="en-US" sz="3200" dirty="0"/>
          </a:p>
        </p:txBody>
      </p:sp>
      <p:pic>
        <p:nvPicPr>
          <p:cNvPr id="79874" name="Picture 2" descr="James Polk restored.jpg"/>
          <p:cNvPicPr>
            <a:picLocks noChangeAspect="1" noChangeArrowheads="1"/>
          </p:cNvPicPr>
          <p:nvPr/>
        </p:nvPicPr>
        <p:blipFill>
          <a:blip r:embed="rId2" cstate="print"/>
          <a:srcRect l="11458" t="5977" r="37542" b="51403"/>
          <a:stretch>
            <a:fillRect/>
          </a:stretch>
        </p:blipFill>
        <p:spPr bwMode="auto">
          <a:xfrm>
            <a:off x="5257800" y="609600"/>
            <a:ext cx="3886200" cy="3905250"/>
          </a:xfrm>
          <a:prstGeom prst="rect">
            <a:avLst/>
          </a:prstGeom>
          <a:noFill/>
        </p:spPr>
      </p:pic>
      <p:pic>
        <p:nvPicPr>
          <p:cNvPr id="9" name="Picture 5"/>
          <p:cNvPicPr>
            <a:picLocks noChangeAspect="1" noChangeArrowheads="1"/>
          </p:cNvPicPr>
          <p:nvPr/>
        </p:nvPicPr>
        <p:blipFill>
          <a:blip r:embed="rId3" cstate="print"/>
          <a:srcRect l="15204" r="17490"/>
          <a:stretch>
            <a:fillRect/>
          </a:stretch>
        </p:blipFill>
        <p:spPr bwMode="auto">
          <a:xfrm>
            <a:off x="5139267" y="537711"/>
            <a:ext cx="4004733" cy="3972143"/>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pPr>
              <a:defRPr/>
            </a:pPr>
            <a:fld id="{6D98560A-1953-4F77-869E-5D1EE0598C44}" type="slidenum">
              <a:rPr lang="en-US" smtClean="0"/>
              <a:pPr>
                <a:defRPr/>
              </a:pPr>
              <a:t>162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79874"/>
                                        </p:tgtEl>
                                        <p:attrNameLst>
                                          <p:attrName>style.visibility</p:attrName>
                                        </p:attrNameLst>
                                      </p:cBhvr>
                                      <p:to>
                                        <p:strVal val="visible"/>
                                      </p:to>
                                    </p:set>
                                    <p:animEffect transition="in" filter="wipe(down)">
                                      <p:cBhvr>
                                        <p:cTn id="10" dur="1000"/>
                                        <p:tgtEl>
                                          <p:spTgt spid="798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0"/>
                                        <p:tgtEl>
                                          <p:spTgt spid="3">
                                            <p:txEl>
                                              <p:pRg st="2" end="2"/>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20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fade">
                                      <p:cBhvr>
                                        <p:cTn id="33"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STEPHEN WATTS KEARNY</a:t>
            </a:r>
            <a:endParaRPr lang="en-US" dirty="0"/>
          </a:p>
        </p:txBody>
      </p:sp>
      <p:sp>
        <p:nvSpPr>
          <p:cNvPr id="3" name="TextBox 2"/>
          <p:cNvSpPr txBox="1"/>
          <p:nvPr/>
        </p:nvSpPr>
        <p:spPr>
          <a:xfrm>
            <a:off x="-55845" y="482511"/>
            <a:ext cx="5271311" cy="4093428"/>
          </a:xfrm>
          <a:prstGeom prst="rect">
            <a:avLst/>
          </a:prstGeom>
          <a:noFill/>
        </p:spPr>
        <p:txBody>
          <a:bodyPr wrap="square" rtlCol="0">
            <a:spAutoFit/>
          </a:bodyPr>
          <a:lstStyle/>
          <a:p>
            <a:pPr marL="233363" indent="-233363">
              <a:spcAft>
                <a:spcPts val="1200"/>
              </a:spcAft>
              <a:buFont typeface="Arial" pitchFamily="34" charset="0"/>
              <a:buChar char="•"/>
            </a:pPr>
            <a:r>
              <a:rPr lang="en-US" sz="3000" b="1" dirty="0" smtClean="0"/>
              <a:t>Kearny marches into </a:t>
            </a:r>
            <a:r>
              <a:rPr lang="en-US" sz="3000" b="1" dirty="0" smtClean="0">
                <a:solidFill>
                  <a:srgbClr val="FF0000"/>
                </a:solidFill>
                <a:effectLst>
                  <a:outerShdw blurRad="38100" dist="38100" dir="2700000" algn="tl">
                    <a:srgbClr val="000000"/>
                  </a:outerShdw>
                </a:effectLst>
              </a:rPr>
              <a:t>Las Vegas, NM </a:t>
            </a:r>
            <a:r>
              <a:rPr lang="en-US" sz="3000" b="1" dirty="0" smtClean="0"/>
              <a:t>&amp; proclaims from a building’s roof that the </a:t>
            </a:r>
            <a:r>
              <a:rPr lang="en-US" sz="3000" b="1" dirty="0" smtClean="0">
                <a:solidFill>
                  <a:srgbClr val="FF0000"/>
                </a:solidFill>
                <a:effectLst>
                  <a:outerShdw blurRad="38100" dist="38100" dir="2700000" algn="tl">
                    <a:srgbClr val="000000"/>
                  </a:outerShdw>
                </a:effectLst>
              </a:rPr>
              <a:t>town is now US territory</a:t>
            </a:r>
          </a:p>
          <a:p>
            <a:pPr marL="233363" indent="-233363">
              <a:spcAft>
                <a:spcPts val="1200"/>
              </a:spcAft>
              <a:buFont typeface="Arial" pitchFamily="34" charset="0"/>
              <a:buChar char="•"/>
            </a:pPr>
            <a:r>
              <a:rPr lang="en-US" sz="3000" b="1" dirty="0" smtClean="0"/>
              <a:t>Continues on to </a:t>
            </a:r>
            <a:r>
              <a:rPr lang="en-US" sz="3000" b="1" dirty="0" smtClean="0">
                <a:solidFill>
                  <a:srgbClr val="FF0000"/>
                </a:solidFill>
                <a:effectLst>
                  <a:outerShdw blurRad="38100" dist="38100" dir="2700000" algn="tl">
                    <a:srgbClr val="000000"/>
                  </a:outerShdw>
                </a:effectLst>
              </a:rPr>
              <a:t>Santa Fe</a:t>
            </a:r>
            <a:r>
              <a:rPr lang="en-US" sz="3000" b="1" dirty="0" smtClean="0"/>
              <a:t>; </a:t>
            </a:r>
            <a:r>
              <a:rPr lang="en-US" sz="3000" b="1" dirty="0" smtClean="0">
                <a:solidFill>
                  <a:srgbClr val="FF0000"/>
                </a:solidFill>
                <a:effectLst>
                  <a:outerShdw blurRad="38100" dist="38100" dir="2700000" algn="tl">
                    <a:srgbClr val="000000"/>
                  </a:outerShdw>
                </a:effectLst>
              </a:rPr>
              <a:t>once again, un-opposed</a:t>
            </a:r>
            <a:r>
              <a:rPr lang="en-US" sz="3000" b="1" dirty="0" smtClean="0"/>
              <a:t>!</a:t>
            </a:r>
          </a:p>
          <a:p>
            <a:pPr marL="233363" indent="-233363">
              <a:spcAft>
                <a:spcPts val="1200"/>
              </a:spcAft>
              <a:buFont typeface="Arial" pitchFamily="34" charset="0"/>
              <a:buChar char="•"/>
            </a:pPr>
            <a:r>
              <a:rPr lang="en-US" sz="3000" b="1" dirty="0" smtClean="0"/>
              <a:t>Has all officials take </a:t>
            </a:r>
            <a:r>
              <a:rPr lang="en-US" sz="3000" b="1" dirty="0" smtClean="0">
                <a:solidFill>
                  <a:srgbClr val="FF0000"/>
                </a:solidFill>
                <a:effectLst>
                  <a:outerShdw blurRad="38100" dist="38100" dir="2700000" algn="tl">
                    <a:srgbClr val="000000"/>
                  </a:outerShdw>
                </a:effectLst>
              </a:rPr>
              <a:t>Oath of Allegiance to the USA </a:t>
            </a:r>
          </a:p>
        </p:txBody>
      </p:sp>
      <p:sp>
        <p:nvSpPr>
          <p:cNvPr id="6" name="TextBox 5"/>
          <p:cNvSpPr txBox="1"/>
          <p:nvPr/>
        </p:nvSpPr>
        <p:spPr>
          <a:xfrm>
            <a:off x="-59269" y="4633546"/>
            <a:ext cx="9435829" cy="2015936"/>
          </a:xfrm>
          <a:prstGeom prst="rect">
            <a:avLst/>
          </a:prstGeom>
          <a:noFill/>
        </p:spPr>
        <p:txBody>
          <a:bodyPr wrap="square" rtlCol="0">
            <a:spAutoFit/>
          </a:bodyPr>
          <a:lstStyle/>
          <a:p>
            <a:pPr marL="233363" indent="-233363">
              <a:spcAft>
                <a:spcPts val="600"/>
              </a:spcAft>
              <a:buFont typeface="Arial" pitchFamily="34" charset="0"/>
              <a:buChar char="•"/>
            </a:pPr>
            <a:r>
              <a:rPr lang="en-US" sz="3000" b="1" dirty="0" smtClean="0"/>
              <a:t>Establishes joint Civil &amp; Military </a:t>
            </a:r>
            <a:r>
              <a:rPr lang="en-US" sz="3000" b="1" dirty="0" err="1" smtClean="0"/>
              <a:t>gov’t</a:t>
            </a:r>
            <a:r>
              <a:rPr lang="en-US" sz="3000" b="1" dirty="0" smtClean="0"/>
              <a:t>; </a:t>
            </a:r>
            <a:r>
              <a:rPr lang="en-US" sz="3000" b="1" dirty="0" smtClean="0">
                <a:solidFill>
                  <a:srgbClr val="FF0000"/>
                </a:solidFill>
                <a:effectLst>
                  <a:outerShdw blurRad="38100" dist="38100" dir="2700000" algn="tl">
                    <a:srgbClr val="000000"/>
                  </a:outerShdw>
                </a:effectLst>
              </a:rPr>
              <a:t>appoints  Charles Bent</a:t>
            </a:r>
            <a:r>
              <a:rPr lang="en-US" sz="3000" b="1" dirty="0" smtClean="0"/>
              <a:t> (Taos resident) as </a:t>
            </a:r>
            <a:r>
              <a:rPr lang="en-US" sz="3000" b="1" dirty="0" smtClean="0">
                <a:solidFill>
                  <a:srgbClr val="FF0000"/>
                </a:solidFill>
                <a:effectLst>
                  <a:outerShdw blurRad="38100" dist="38100" dir="2700000" algn="tl">
                    <a:srgbClr val="000000"/>
                  </a:outerShdw>
                </a:effectLst>
              </a:rPr>
              <a:t>acting Civil Governor</a:t>
            </a:r>
          </a:p>
          <a:p>
            <a:pPr marL="233363" indent="-233363">
              <a:spcAft>
                <a:spcPts val="600"/>
              </a:spcAft>
              <a:buFont typeface="Arial" pitchFamily="34" charset="0"/>
              <a:buChar char="•"/>
            </a:pPr>
            <a:r>
              <a:rPr lang="en-US" sz="3000" b="1" dirty="0" smtClean="0"/>
              <a:t>Leaves 800 soldiers to occupy &amp; maintain order in NM; sends 800 w/</a:t>
            </a:r>
            <a:r>
              <a:rPr lang="en-US" sz="3000" b="1" dirty="0" smtClean="0">
                <a:solidFill>
                  <a:srgbClr val="FF0000"/>
                </a:solidFill>
                <a:effectLst>
                  <a:outerShdw blurRad="38100" dist="38100" dir="2700000" algn="tl">
                    <a:srgbClr val="000000"/>
                  </a:outerShdw>
                </a:effectLst>
              </a:rPr>
              <a:t>Col. Doniphan south to capture Chihuahua</a:t>
            </a:r>
          </a:p>
        </p:txBody>
      </p:sp>
      <p:sp>
        <p:nvSpPr>
          <p:cNvPr id="8" name="Rectangle 7"/>
          <p:cNvSpPr/>
          <p:nvPr/>
        </p:nvSpPr>
        <p:spPr>
          <a:xfrm>
            <a:off x="9144000" y="6212124"/>
            <a:ext cx="393056" cy="584775"/>
          </a:xfrm>
          <a:prstGeom prst="rect">
            <a:avLst/>
          </a:prstGeom>
        </p:spPr>
        <p:txBody>
          <a:bodyPr wrap="none">
            <a:spAutoFit/>
          </a:bodyPr>
          <a:lstStyle/>
          <a:p>
            <a:r>
              <a:rPr lang="en-US" sz="3200" b="1" dirty="0" smtClean="0">
                <a:solidFill>
                  <a:srgbClr val="FF0000"/>
                </a:solidFill>
                <a:effectLst>
                  <a:outerShdw blurRad="38100" dist="38100" dir="2700000" algn="tl">
                    <a:srgbClr val="000000"/>
                  </a:outerShdw>
                </a:effectLst>
              </a:rPr>
              <a:t>5</a:t>
            </a:r>
            <a:endParaRPr lang="en-US" sz="3200" dirty="0"/>
          </a:p>
        </p:txBody>
      </p:sp>
      <p:pic>
        <p:nvPicPr>
          <p:cNvPr id="81924" name="Picture 4" descr="Stephen W. Kearny.jpg"/>
          <p:cNvPicPr>
            <a:picLocks noChangeAspect="1" noChangeArrowheads="1"/>
          </p:cNvPicPr>
          <p:nvPr/>
        </p:nvPicPr>
        <p:blipFill>
          <a:blip r:embed="rId2" cstate="print"/>
          <a:srcRect l="4512" t="5823" b="13580"/>
          <a:stretch>
            <a:fillRect/>
          </a:stretch>
        </p:blipFill>
        <p:spPr bwMode="auto">
          <a:xfrm>
            <a:off x="5145747" y="622570"/>
            <a:ext cx="3998253" cy="3988341"/>
          </a:xfrm>
          <a:prstGeom prst="rect">
            <a:avLst/>
          </a:prstGeom>
          <a:noFill/>
        </p:spPr>
      </p:pic>
      <p:pic>
        <p:nvPicPr>
          <p:cNvPr id="81925" name="Picture 5"/>
          <p:cNvPicPr>
            <a:picLocks noChangeAspect="1" noChangeArrowheads="1"/>
          </p:cNvPicPr>
          <p:nvPr/>
        </p:nvPicPr>
        <p:blipFill>
          <a:blip r:embed="rId3" cstate="print"/>
          <a:srcRect l="15204" r="17490"/>
          <a:stretch>
            <a:fillRect/>
          </a:stretch>
        </p:blipFill>
        <p:spPr bwMode="auto">
          <a:xfrm>
            <a:off x="5139267" y="632961"/>
            <a:ext cx="4004733" cy="3972143"/>
          </a:xfrm>
          <a:prstGeom prst="rect">
            <a:avLst/>
          </a:prstGeom>
          <a:noFill/>
          <a:ln w="9525">
            <a:noFill/>
            <a:miter lim="800000"/>
            <a:headEnd/>
            <a:tailEnd/>
          </a:ln>
        </p:spPr>
      </p:pic>
      <p:pic>
        <p:nvPicPr>
          <p:cNvPr id="78851" name="Picture 3" descr="C:\Users\RRR\AppData\Local\Temp\DSC_7108.jpg"/>
          <p:cNvPicPr>
            <a:picLocks noChangeAspect="1" noChangeArrowheads="1"/>
          </p:cNvPicPr>
          <p:nvPr/>
        </p:nvPicPr>
        <p:blipFill>
          <a:blip r:embed="rId4" cstate="print"/>
          <a:srcRect/>
          <a:stretch>
            <a:fillRect/>
          </a:stretch>
        </p:blipFill>
        <p:spPr bwMode="auto">
          <a:xfrm>
            <a:off x="1240301" y="2419350"/>
            <a:ext cx="6663398" cy="4438650"/>
          </a:xfrm>
          <a:prstGeom prst="rect">
            <a:avLst/>
          </a:prstGeom>
          <a:noFill/>
        </p:spPr>
      </p:pic>
      <p:pic>
        <p:nvPicPr>
          <p:cNvPr id="78855" name="Picture 7" descr="Image result for santa fe kearny"/>
          <p:cNvPicPr>
            <a:picLocks noChangeAspect="1" noChangeArrowheads="1"/>
          </p:cNvPicPr>
          <p:nvPr/>
        </p:nvPicPr>
        <p:blipFill>
          <a:blip r:embed="rId5" cstate="print"/>
          <a:srcRect/>
          <a:stretch>
            <a:fillRect/>
          </a:stretch>
        </p:blipFill>
        <p:spPr bwMode="auto">
          <a:xfrm>
            <a:off x="5393823" y="609600"/>
            <a:ext cx="3623172" cy="6248400"/>
          </a:xfrm>
          <a:prstGeom prst="rect">
            <a:avLst/>
          </a:prstGeom>
          <a:noFill/>
        </p:spPr>
      </p:pic>
      <p:pic>
        <p:nvPicPr>
          <p:cNvPr id="78853" name="Picture 5" descr="File:CharlesBent-cropped.jpg"/>
          <p:cNvPicPr>
            <a:picLocks noChangeAspect="1" noChangeArrowheads="1"/>
          </p:cNvPicPr>
          <p:nvPr/>
        </p:nvPicPr>
        <p:blipFill>
          <a:blip r:embed="rId6" cstate="print"/>
          <a:srcRect/>
          <a:stretch>
            <a:fillRect/>
          </a:stretch>
        </p:blipFill>
        <p:spPr bwMode="auto">
          <a:xfrm>
            <a:off x="5645564" y="636587"/>
            <a:ext cx="3022186" cy="3935413"/>
          </a:xfrm>
          <a:prstGeom prst="rect">
            <a:avLst/>
          </a:prstGeom>
          <a:noFill/>
        </p:spPr>
      </p:pic>
      <p:grpSp>
        <p:nvGrpSpPr>
          <p:cNvPr id="4" name="Group 14"/>
          <p:cNvGrpSpPr/>
          <p:nvPr/>
        </p:nvGrpSpPr>
        <p:grpSpPr>
          <a:xfrm>
            <a:off x="1066800" y="8463"/>
            <a:ext cx="7010400" cy="5708650"/>
            <a:chOff x="1104900" y="101600"/>
            <a:chExt cx="7010400" cy="5708650"/>
          </a:xfrm>
        </p:grpSpPr>
        <p:pic>
          <p:nvPicPr>
            <p:cNvPr id="78857" name="Picture 9" descr="Image result for vintage map santa fe chihuahua"/>
            <p:cNvPicPr>
              <a:picLocks noChangeAspect="1" noChangeArrowheads="1"/>
            </p:cNvPicPr>
            <p:nvPr/>
          </p:nvPicPr>
          <p:blipFill>
            <a:blip r:embed="rId7" cstate="print"/>
            <a:srcRect t="1237" b="29235"/>
            <a:stretch>
              <a:fillRect/>
            </a:stretch>
          </p:blipFill>
          <p:spPr bwMode="auto">
            <a:xfrm>
              <a:off x="1104900" y="101600"/>
              <a:ext cx="7010400" cy="5708650"/>
            </a:xfrm>
            <a:prstGeom prst="rect">
              <a:avLst/>
            </a:prstGeom>
            <a:noFill/>
            <a:ln>
              <a:solidFill>
                <a:schemeClr val="tx1"/>
              </a:solidFill>
            </a:ln>
          </p:spPr>
        </p:pic>
        <p:sp>
          <p:nvSpPr>
            <p:cNvPr id="14" name="Freeform 13"/>
            <p:cNvSpPr/>
            <p:nvPr/>
          </p:nvSpPr>
          <p:spPr>
            <a:xfrm>
              <a:off x="2667000" y="1638300"/>
              <a:ext cx="438150" cy="3867150"/>
            </a:xfrm>
            <a:custGeom>
              <a:avLst/>
              <a:gdLst>
                <a:gd name="connsiteX0" fmla="*/ 438150 w 1009650"/>
                <a:gd name="connsiteY0" fmla="*/ 0 h 3867150"/>
                <a:gd name="connsiteX1" fmla="*/ 209550 w 1009650"/>
                <a:gd name="connsiteY1" fmla="*/ 285750 h 3867150"/>
                <a:gd name="connsiteX2" fmla="*/ 38100 w 1009650"/>
                <a:gd name="connsiteY2" fmla="*/ 762000 h 3867150"/>
                <a:gd name="connsiteX3" fmla="*/ 38100 w 1009650"/>
                <a:gd name="connsiteY3" fmla="*/ 990600 h 3867150"/>
                <a:gd name="connsiteX4" fmla="*/ 0 w 1009650"/>
                <a:gd name="connsiteY4" fmla="*/ 1828800 h 3867150"/>
                <a:gd name="connsiteX5" fmla="*/ 209550 w 1009650"/>
                <a:gd name="connsiteY5" fmla="*/ 2095500 h 3867150"/>
                <a:gd name="connsiteX6" fmla="*/ 457200 w 1009650"/>
                <a:gd name="connsiteY6" fmla="*/ 2457450 h 3867150"/>
                <a:gd name="connsiteX7" fmla="*/ 800100 w 1009650"/>
                <a:gd name="connsiteY7" fmla="*/ 2781300 h 3867150"/>
                <a:gd name="connsiteX8" fmla="*/ 1009650 w 1009650"/>
                <a:gd name="connsiteY8" fmla="*/ 3048000 h 3867150"/>
                <a:gd name="connsiteX9" fmla="*/ 247650 w 1009650"/>
                <a:gd name="connsiteY9" fmla="*/ 3867150 h 3867150"/>
                <a:gd name="connsiteX0" fmla="*/ 438150 w 1009650"/>
                <a:gd name="connsiteY0" fmla="*/ 0 h 3867150"/>
                <a:gd name="connsiteX1" fmla="*/ 209550 w 1009650"/>
                <a:gd name="connsiteY1" fmla="*/ 285750 h 3867150"/>
                <a:gd name="connsiteX2" fmla="*/ 38100 w 1009650"/>
                <a:gd name="connsiteY2" fmla="*/ 762000 h 3867150"/>
                <a:gd name="connsiteX3" fmla="*/ 38100 w 1009650"/>
                <a:gd name="connsiteY3" fmla="*/ 990600 h 3867150"/>
                <a:gd name="connsiteX4" fmla="*/ 0 w 1009650"/>
                <a:gd name="connsiteY4" fmla="*/ 1828800 h 3867150"/>
                <a:gd name="connsiteX5" fmla="*/ 209550 w 1009650"/>
                <a:gd name="connsiteY5" fmla="*/ 2095500 h 3867150"/>
                <a:gd name="connsiteX6" fmla="*/ 152400 w 1009650"/>
                <a:gd name="connsiteY6" fmla="*/ 2514600 h 3867150"/>
                <a:gd name="connsiteX7" fmla="*/ 800100 w 1009650"/>
                <a:gd name="connsiteY7" fmla="*/ 2781300 h 3867150"/>
                <a:gd name="connsiteX8" fmla="*/ 1009650 w 1009650"/>
                <a:gd name="connsiteY8" fmla="*/ 3048000 h 3867150"/>
                <a:gd name="connsiteX9" fmla="*/ 247650 w 1009650"/>
                <a:gd name="connsiteY9" fmla="*/ 3867150 h 3867150"/>
                <a:gd name="connsiteX0" fmla="*/ 438150 w 1009650"/>
                <a:gd name="connsiteY0" fmla="*/ 0 h 3867150"/>
                <a:gd name="connsiteX1" fmla="*/ 209550 w 1009650"/>
                <a:gd name="connsiteY1" fmla="*/ 285750 h 3867150"/>
                <a:gd name="connsiteX2" fmla="*/ 38100 w 1009650"/>
                <a:gd name="connsiteY2" fmla="*/ 762000 h 3867150"/>
                <a:gd name="connsiteX3" fmla="*/ 38100 w 1009650"/>
                <a:gd name="connsiteY3" fmla="*/ 990600 h 3867150"/>
                <a:gd name="connsiteX4" fmla="*/ 0 w 1009650"/>
                <a:gd name="connsiteY4" fmla="*/ 1828800 h 3867150"/>
                <a:gd name="connsiteX5" fmla="*/ 209550 w 1009650"/>
                <a:gd name="connsiteY5" fmla="*/ 2095500 h 3867150"/>
                <a:gd name="connsiteX6" fmla="*/ 152400 w 1009650"/>
                <a:gd name="connsiteY6" fmla="*/ 2514600 h 3867150"/>
                <a:gd name="connsiteX7" fmla="*/ 209550 w 1009650"/>
                <a:gd name="connsiteY7" fmla="*/ 3028950 h 3867150"/>
                <a:gd name="connsiteX8" fmla="*/ 1009650 w 1009650"/>
                <a:gd name="connsiteY8" fmla="*/ 3048000 h 3867150"/>
                <a:gd name="connsiteX9" fmla="*/ 247650 w 1009650"/>
                <a:gd name="connsiteY9" fmla="*/ 3867150 h 3867150"/>
                <a:gd name="connsiteX0" fmla="*/ 438150 w 438150"/>
                <a:gd name="connsiteY0" fmla="*/ 0 h 3867150"/>
                <a:gd name="connsiteX1" fmla="*/ 209550 w 438150"/>
                <a:gd name="connsiteY1" fmla="*/ 285750 h 3867150"/>
                <a:gd name="connsiteX2" fmla="*/ 38100 w 438150"/>
                <a:gd name="connsiteY2" fmla="*/ 762000 h 3867150"/>
                <a:gd name="connsiteX3" fmla="*/ 38100 w 438150"/>
                <a:gd name="connsiteY3" fmla="*/ 990600 h 3867150"/>
                <a:gd name="connsiteX4" fmla="*/ 0 w 438150"/>
                <a:gd name="connsiteY4" fmla="*/ 1828800 h 3867150"/>
                <a:gd name="connsiteX5" fmla="*/ 209550 w 438150"/>
                <a:gd name="connsiteY5" fmla="*/ 2095500 h 3867150"/>
                <a:gd name="connsiteX6" fmla="*/ 152400 w 438150"/>
                <a:gd name="connsiteY6" fmla="*/ 2514600 h 3867150"/>
                <a:gd name="connsiteX7" fmla="*/ 209550 w 438150"/>
                <a:gd name="connsiteY7" fmla="*/ 3028950 h 3867150"/>
                <a:gd name="connsiteX8" fmla="*/ 285750 w 438150"/>
                <a:gd name="connsiteY8" fmla="*/ 3429000 h 3867150"/>
                <a:gd name="connsiteX9" fmla="*/ 247650 w 438150"/>
                <a:gd name="connsiteY9" fmla="*/ 3867150 h 386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150" h="3867150">
                  <a:moveTo>
                    <a:pt x="438150" y="0"/>
                  </a:moveTo>
                  <a:lnTo>
                    <a:pt x="209550" y="285750"/>
                  </a:lnTo>
                  <a:lnTo>
                    <a:pt x="38100" y="762000"/>
                  </a:lnTo>
                  <a:lnTo>
                    <a:pt x="38100" y="990600"/>
                  </a:lnTo>
                  <a:lnTo>
                    <a:pt x="0" y="1828800"/>
                  </a:lnTo>
                  <a:lnTo>
                    <a:pt x="209550" y="2095500"/>
                  </a:lnTo>
                  <a:lnTo>
                    <a:pt x="152400" y="2514600"/>
                  </a:lnTo>
                  <a:lnTo>
                    <a:pt x="209550" y="3028950"/>
                  </a:lnTo>
                  <a:lnTo>
                    <a:pt x="285750" y="3429000"/>
                  </a:lnTo>
                  <a:lnTo>
                    <a:pt x="247650" y="3867150"/>
                  </a:lnTo>
                </a:path>
              </a:pathLst>
            </a:custGeom>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6" name="Slide Number Placeholder 15"/>
          <p:cNvSpPr>
            <a:spLocks noGrp="1"/>
          </p:cNvSpPr>
          <p:nvPr>
            <p:ph type="sldNum" sz="quarter" idx="12"/>
          </p:nvPr>
        </p:nvSpPr>
        <p:spPr/>
        <p:txBody>
          <a:bodyPr/>
          <a:lstStyle/>
          <a:p>
            <a:pPr>
              <a:defRPr/>
            </a:pPr>
            <a:fld id="{6D98560A-1953-4F77-869E-5D1EE0598C44}" type="slidenum">
              <a:rPr lang="en-US" smtClean="0"/>
              <a:pPr>
                <a:defRPr/>
              </a:pPr>
              <a:t>163</a:t>
            </a:fld>
            <a:endParaRPr lang="en-US" dirty="0"/>
          </a:p>
        </p:txBody>
      </p:sp>
      <p:sp>
        <p:nvSpPr>
          <p:cNvPr id="15" name="Oval 14"/>
          <p:cNvSpPr/>
          <p:nvPr/>
        </p:nvSpPr>
        <p:spPr>
          <a:xfrm>
            <a:off x="2971800" y="1295400"/>
            <a:ext cx="914400" cy="304800"/>
          </a:xfrm>
          <a:prstGeom prst="ellipse">
            <a:avLst/>
          </a:prstGeom>
          <a:noFill/>
          <a:ln w="57150">
            <a:solidFill>
              <a:srgbClr val="FF0000"/>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752600" y="5257800"/>
            <a:ext cx="1066800" cy="381000"/>
          </a:xfrm>
          <a:prstGeom prst="ellipse">
            <a:avLst/>
          </a:prstGeom>
          <a:noFill/>
          <a:ln w="57150">
            <a:solidFill>
              <a:srgbClr val="FF0000"/>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78851"/>
                                        </p:tgtEl>
                                        <p:attrNameLst>
                                          <p:attrName>style.visibility</p:attrName>
                                        </p:attrNameLst>
                                      </p:cBhvr>
                                      <p:to>
                                        <p:strVal val="visible"/>
                                      </p:to>
                                    </p:set>
                                    <p:animEffect transition="in" filter="wipe(down)">
                                      <p:cBhvr>
                                        <p:cTn id="10" dur="1000"/>
                                        <p:tgtEl>
                                          <p:spTgt spid="788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8851"/>
                                        </p:tgtEl>
                                      </p:cBhvr>
                                    </p:animEffect>
                                    <p:set>
                                      <p:cBhvr>
                                        <p:cTn id="15" dur="1" fill="hold">
                                          <p:stCondLst>
                                            <p:cond delay="499"/>
                                          </p:stCondLst>
                                        </p:cTn>
                                        <p:tgtEl>
                                          <p:spTgt spid="78851"/>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2000"/>
                                        <p:tgtEl>
                                          <p:spTgt spid="3">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78855"/>
                                        </p:tgtEl>
                                        <p:attrNameLst>
                                          <p:attrName>style.visibility</p:attrName>
                                        </p:attrNameLst>
                                      </p:cBhvr>
                                      <p:to>
                                        <p:strVal val="visible"/>
                                      </p:to>
                                    </p:set>
                                    <p:animEffect transition="in" filter="wipe(down)">
                                      <p:cBhvr>
                                        <p:cTn id="21" dur="1000"/>
                                        <p:tgtEl>
                                          <p:spTgt spid="7885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2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78855"/>
                                        </p:tgtEl>
                                      </p:cBhvr>
                                    </p:animEffect>
                                    <p:set>
                                      <p:cBhvr>
                                        <p:cTn id="31" dur="1" fill="hold">
                                          <p:stCondLst>
                                            <p:cond delay="499"/>
                                          </p:stCondLst>
                                        </p:cTn>
                                        <p:tgtEl>
                                          <p:spTgt spid="78855"/>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fade">
                                      <p:cBhvr>
                                        <p:cTn id="34" dur="2000"/>
                                        <p:tgtEl>
                                          <p:spTgt spid="6">
                                            <p:txEl>
                                              <p:pRg st="0" end="0"/>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78853"/>
                                        </p:tgtEl>
                                        <p:attrNameLst>
                                          <p:attrName>style.visibility</p:attrName>
                                        </p:attrNameLst>
                                      </p:cBhvr>
                                      <p:to>
                                        <p:strVal val="visible"/>
                                      </p:to>
                                    </p:set>
                                    <p:animEffect transition="in" filter="wipe(down)">
                                      <p:cBhvr>
                                        <p:cTn id="37" dur="1000"/>
                                        <p:tgtEl>
                                          <p:spTgt spid="788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fade">
                                      <p:cBhvr>
                                        <p:cTn id="42" dur="2000"/>
                                        <p:tgtEl>
                                          <p:spTgt spid="6">
                                            <p:txEl>
                                              <p:pRg st="1" end="1"/>
                                            </p:txEl>
                                          </p:spTgt>
                                        </p:tgtEl>
                                      </p:cBhvr>
                                    </p:animEffect>
                                  </p:childTnLst>
                                </p:cTn>
                              </p:par>
                              <p:par>
                                <p:cTn id="43" presetID="22" presetClass="entr" presetSubtype="4"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down)">
                                      <p:cBhvr>
                                        <p:cTn id="45" dur="10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80">
                                          <p:stCondLst>
                                            <p:cond delay="0"/>
                                          </p:stCondLst>
                                        </p:cTn>
                                        <p:tgtEl>
                                          <p:spTgt spid="15"/>
                                        </p:tgtEl>
                                      </p:cBhvr>
                                    </p:animEffect>
                                    <p:anim calcmode="lin" valueType="num">
                                      <p:cBhvr>
                                        <p:cTn id="5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6" dur="26">
                                          <p:stCondLst>
                                            <p:cond delay="650"/>
                                          </p:stCondLst>
                                        </p:cTn>
                                        <p:tgtEl>
                                          <p:spTgt spid="15"/>
                                        </p:tgtEl>
                                      </p:cBhvr>
                                      <p:to x="100000" y="60000"/>
                                    </p:animScale>
                                    <p:animScale>
                                      <p:cBhvr>
                                        <p:cTn id="57" dur="166" decel="50000">
                                          <p:stCondLst>
                                            <p:cond delay="676"/>
                                          </p:stCondLst>
                                        </p:cTn>
                                        <p:tgtEl>
                                          <p:spTgt spid="15"/>
                                        </p:tgtEl>
                                      </p:cBhvr>
                                      <p:to x="100000" y="100000"/>
                                    </p:animScale>
                                    <p:animScale>
                                      <p:cBhvr>
                                        <p:cTn id="58" dur="26">
                                          <p:stCondLst>
                                            <p:cond delay="1312"/>
                                          </p:stCondLst>
                                        </p:cTn>
                                        <p:tgtEl>
                                          <p:spTgt spid="15"/>
                                        </p:tgtEl>
                                      </p:cBhvr>
                                      <p:to x="100000" y="80000"/>
                                    </p:animScale>
                                    <p:animScale>
                                      <p:cBhvr>
                                        <p:cTn id="59" dur="166" decel="50000">
                                          <p:stCondLst>
                                            <p:cond delay="1338"/>
                                          </p:stCondLst>
                                        </p:cTn>
                                        <p:tgtEl>
                                          <p:spTgt spid="15"/>
                                        </p:tgtEl>
                                      </p:cBhvr>
                                      <p:to x="100000" y="100000"/>
                                    </p:animScale>
                                    <p:animScale>
                                      <p:cBhvr>
                                        <p:cTn id="60" dur="26">
                                          <p:stCondLst>
                                            <p:cond delay="1642"/>
                                          </p:stCondLst>
                                        </p:cTn>
                                        <p:tgtEl>
                                          <p:spTgt spid="15"/>
                                        </p:tgtEl>
                                      </p:cBhvr>
                                      <p:to x="100000" y="90000"/>
                                    </p:animScale>
                                    <p:animScale>
                                      <p:cBhvr>
                                        <p:cTn id="61" dur="166" decel="50000">
                                          <p:stCondLst>
                                            <p:cond delay="1668"/>
                                          </p:stCondLst>
                                        </p:cTn>
                                        <p:tgtEl>
                                          <p:spTgt spid="15"/>
                                        </p:tgtEl>
                                      </p:cBhvr>
                                      <p:to x="100000" y="100000"/>
                                    </p:animScale>
                                    <p:animScale>
                                      <p:cBhvr>
                                        <p:cTn id="62" dur="26">
                                          <p:stCondLst>
                                            <p:cond delay="1808"/>
                                          </p:stCondLst>
                                        </p:cTn>
                                        <p:tgtEl>
                                          <p:spTgt spid="15"/>
                                        </p:tgtEl>
                                      </p:cBhvr>
                                      <p:to x="100000" y="95000"/>
                                    </p:animScale>
                                    <p:animScale>
                                      <p:cBhvr>
                                        <p:cTn id="63" dur="166" decel="50000">
                                          <p:stCondLst>
                                            <p:cond delay="1834"/>
                                          </p:stCondLst>
                                        </p:cTn>
                                        <p:tgtEl>
                                          <p:spTgt spid="15"/>
                                        </p:tgtEl>
                                      </p:cBhvr>
                                      <p:to x="100000" y="100000"/>
                                    </p:animScale>
                                  </p:childTnLst>
                                </p:cTn>
                              </p:par>
                            </p:childTnLst>
                          </p:cTn>
                        </p:par>
                        <p:par>
                          <p:cTn id="64" fill="hold">
                            <p:stCondLst>
                              <p:cond delay="2000"/>
                            </p:stCondLst>
                            <p:childTnLst>
                              <p:par>
                                <p:cTn id="65" presetID="26" presetClass="entr" presetSubtype="0" fill="hold" grpId="0"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down)">
                                      <p:cBhvr>
                                        <p:cTn id="67" dur="580">
                                          <p:stCondLst>
                                            <p:cond delay="0"/>
                                          </p:stCondLst>
                                        </p:cTn>
                                        <p:tgtEl>
                                          <p:spTgt spid="17"/>
                                        </p:tgtEl>
                                      </p:cBhvr>
                                    </p:animEffect>
                                    <p:anim calcmode="lin" valueType="num">
                                      <p:cBhvr>
                                        <p:cTn id="6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3" dur="26">
                                          <p:stCondLst>
                                            <p:cond delay="650"/>
                                          </p:stCondLst>
                                        </p:cTn>
                                        <p:tgtEl>
                                          <p:spTgt spid="17"/>
                                        </p:tgtEl>
                                      </p:cBhvr>
                                      <p:to x="100000" y="60000"/>
                                    </p:animScale>
                                    <p:animScale>
                                      <p:cBhvr>
                                        <p:cTn id="74" dur="166" decel="50000">
                                          <p:stCondLst>
                                            <p:cond delay="676"/>
                                          </p:stCondLst>
                                        </p:cTn>
                                        <p:tgtEl>
                                          <p:spTgt spid="17"/>
                                        </p:tgtEl>
                                      </p:cBhvr>
                                      <p:to x="100000" y="100000"/>
                                    </p:animScale>
                                    <p:animScale>
                                      <p:cBhvr>
                                        <p:cTn id="75" dur="26">
                                          <p:stCondLst>
                                            <p:cond delay="1312"/>
                                          </p:stCondLst>
                                        </p:cTn>
                                        <p:tgtEl>
                                          <p:spTgt spid="17"/>
                                        </p:tgtEl>
                                      </p:cBhvr>
                                      <p:to x="100000" y="80000"/>
                                    </p:animScale>
                                    <p:animScale>
                                      <p:cBhvr>
                                        <p:cTn id="76" dur="166" decel="50000">
                                          <p:stCondLst>
                                            <p:cond delay="1338"/>
                                          </p:stCondLst>
                                        </p:cTn>
                                        <p:tgtEl>
                                          <p:spTgt spid="17"/>
                                        </p:tgtEl>
                                      </p:cBhvr>
                                      <p:to x="100000" y="100000"/>
                                    </p:animScale>
                                    <p:animScale>
                                      <p:cBhvr>
                                        <p:cTn id="77" dur="26">
                                          <p:stCondLst>
                                            <p:cond delay="1642"/>
                                          </p:stCondLst>
                                        </p:cTn>
                                        <p:tgtEl>
                                          <p:spTgt spid="17"/>
                                        </p:tgtEl>
                                      </p:cBhvr>
                                      <p:to x="100000" y="90000"/>
                                    </p:animScale>
                                    <p:animScale>
                                      <p:cBhvr>
                                        <p:cTn id="78" dur="166" decel="50000">
                                          <p:stCondLst>
                                            <p:cond delay="1668"/>
                                          </p:stCondLst>
                                        </p:cTn>
                                        <p:tgtEl>
                                          <p:spTgt spid="17"/>
                                        </p:tgtEl>
                                      </p:cBhvr>
                                      <p:to x="100000" y="100000"/>
                                    </p:animScale>
                                    <p:animScale>
                                      <p:cBhvr>
                                        <p:cTn id="79" dur="26">
                                          <p:stCondLst>
                                            <p:cond delay="1808"/>
                                          </p:stCondLst>
                                        </p:cTn>
                                        <p:tgtEl>
                                          <p:spTgt spid="17"/>
                                        </p:tgtEl>
                                      </p:cBhvr>
                                      <p:to x="100000" y="95000"/>
                                    </p:animScale>
                                    <p:animScale>
                                      <p:cBhvr>
                                        <p:cTn id="8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STEPHEN WATTS KEARNY</a:t>
            </a:r>
            <a:endParaRPr lang="en-US" dirty="0"/>
          </a:p>
        </p:txBody>
      </p:sp>
      <p:sp>
        <p:nvSpPr>
          <p:cNvPr id="6" name="TextBox 5"/>
          <p:cNvSpPr txBox="1"/>
          <p:nvPr/>
        </p:nvSpPr>
        <p:spPr>
          <a:xfrm>
            <a:off x="0" y="4581983"/>
            <a:ext cx="9144000" cy="2169825"/>
          </a:xfrm>
          <a:prstGeom prst="rect">
            <a:avLst/>
          </a:prstGeom>
          <a:noFill/>
        </p:spPr>
        <p:txBody>
          <a:bodyPr wrap="square" rtlCol="0">
            <a:spAutoFit/>
          </a:bodyPr>
          <a:lstStyle/>
          <a:p>
            <a:pPr marL="233363" indent="-233363">
              <a:spcAft>
                <a:spcPts val="1200"/>
              </a:spcAft>
            </a:pPr>
            <a:r>
              <a:rPr lang="en-US" sz="3100" b="1" dirty="0" smtClean="0"/>
              <a:t>	fighting in the Western Theater ends</a:t>
            </a:r>
          </a:p>
          <a:p>
            <a:pPr marL="233363" indent="-233363">
              <a:spcAft>
                <a:spcPts val="1200"/>
              </a:spcAft>
              <a:buFont typeface="Arial" pitchFamily="34" charset="0"/>
              <a:buChar char="•"/>
            </a:pPr>
            <a:r>
              <a:rPr lang="en-US" sz="3100" b="1" dirty="0" smtClean="0">
                <a:solidFill>
                  <a:srgbClr val="FF0000"/>
                </a:solidFill>
                <a:effectLst>
                  <a:outerShdw blurRad="38100" dist="38100" dir="2700000" algn="tl">
                    <a:srgbClr val="000000"/>
                  </a:outerShdw>
                </a:effectLst>
              </a:rPr>
              <a:t>Explorer, John C. Fremont</a:t>
            </a:r>
            <a:r>
              <a:rPr lang="en-US" sz="3100" b="1" dirty="0" smtClean="0"/>
              <a:t>, currently in the military &amp; assisting Kearny, is </a:t>
            </a:r>
            <a:r>
              <a:rPr lang="en-US" sz="3100" b="1" dirty="0" smtClean="0">
                <a:solidFill>
                  <a:srgbClr val="FF0000"/>
                </a:solidFill>
                <a:effectLst>
                  <a:outerShdw blurRad="38100" dist="38100" dir="2700000" algn="tl">
                    <a:srgbClr val="000000"/>
                  </a:outerShdw>
                </a:effectLst>
              </a:rPr>
              <a:t>court-martialed &amp; dishonorably </a:t>
            </a:r>
            <a:r>
              <a:rPr lang="en-US" sz="3100" b="1" dirty="0" smtClean="0"/>
              <a:t>discharged but </a:t>
            </a:r>
            <a:r>
              <a:rPr lang="en-US" sz="3100" b="1" dirty="0" smtClean="0">
                <a:solidFill>
                  <a:srgbClr val="FF0000"/>
                </a:solidFill>
                <a:effectLst>
                  <a:outerShdw blurRad="38100" dist="38100" dir="2700000" algn="tl">
                    <a:srgbClr val="000000"/>
                  </a:outerShdw>
                </a:effectLst>
              </a:rPr>
              <a:t>President commutes sentence</a:t>
            </a:r>
          </a:p>
        </p:txBody>
      </p:sp>
      <p:sp>
        <p:nvSpPr>
          <p:cNvPr id="8" name="Rectangle 7"/>
          <p:cNvSpPr/>
          <p:nvPr/>
        </p:nvSpPr>
        <p:spPr>
          <a:xfrm>
            <a:off x="9144000" y="6212124"/>
            <a:ext cx="393056" cy="584775"/>
          </a:xfrm>
          <a:prstGeom prst="rect">
            <a:avLst/>
          </a:prstGeom>
        </p:spPr>
        <p:txBody>
          <a:bodyPr wrap="none">
            <a:spAutoFit/>
          </a:bodyPr>
          <a:lstStyle/>
          <a:p>
            <a:r>
              <a:rPr lang="en-US" sz="3200" b="1" dirty="0" smtClean="0">
                <a:solidFill>
                  <a:srgbClr val="FF0000"/>
                </a:solidFill>
                <a:effectLst>
                  <a:outerShdw blurRad="38100" dist="38100" dir="2700000" algn="tl">
                    <a:srgbClr val="000000"/>
                  </a:outerShdw>
                </a:effectLst>
              </a:rPr>
              <a:t>5</a:t>
            </a:r>
            <a:endParaRPr lang="en-US" sz="3200" dirty="0"/>
          </a:p>
        </p:txBody>
      </p:sp>
      <p:pic>
        <p:nvPicPr>
          <p:cNvPr id="81925" name="Picture 5"/>
          <p:cNvPicPr>
            <a:picLocks noChangeAspect="1" noChangeArrowheads="1"/>
          </p:cNvPicPr>
          <p:nvPr/>
        </p:nvPicPr>
        <p:blipFill>
          <a:blip r:embed="rId2" cstate="print"/>
          <a:srcRect l="15204" r="17490"/>
          <a:stretch>
            <a:fillRect/>
          </a:stretch>
        </p:blipFill>
        <p:spPr bwMode="auto">
          <a:xfrm>
            <a:off x="5139267" y="616028"/>
            <a:ext cx="4004733" cy="3972143"/>
          </a:xfrm>
          <a:prstGeom prst="rect">
            <a:avLst/>
          </a:prstGeom>
          <a:noFill/>
          <a:ln w="9525">
            <a:noFill/>
            <a:miter lim="800000"/>
            <a:headEnd/>
            <a:tailEnd/>
          </a:ln>
        </p:spPr>
      </p:pic>
      <p:pic>
        <p:nvPicPr>
          <p:cNvPr id="1031" name="Picture 7" descr="Image result for kit carson"/>
          <p:cNvPicPr>
            <a:picLocks noChangeAspect="1" noChangeArrowheads="1"/>
          </p:cNvPicPr>
          <p:nvPr/>
        </p:nvPicPr>
        <p:blipFill>
          <a:blip r:embed="rId3" cstate="print"/>
          <a:srcRect/>
          <a:stretch>
            <a:fillRect/>
          </a:stretch>
        </p:blipFill>
        <p:spPr bwMode="auto">
          <a:xfrm>
            <a:off x="5263163" y="778933"/>
            <a:ext cx="3724204" cy="3376613"/>
          </a:xfrm>
          <a:prstGeom prst="rect">
            <a:avLst/>
          </a:prstGeom>
          <a:noFill/>
          <a:ln>
            <a:solidFill>
              <a:schemeClr val="tx1"/>
            </a:solidFill>
          </a:ln>
        </p:spPr>
      </p:pic>
      <p:pic>
        <p:nvPicPr>
          <p:cNvPr id="1026" name="Picture 2"/>
          <p:cNvPicPr>
            <a:picLocks noChangeAspect="1" noChangeArrowheads="1"/>
          </p:cNvPicPr>
          <p:nvPr/>
        </p:nvPicPr>
        <p:blipFill>
          <a:blip r:embed="rId4" cstate="print"/>
          <a:srcRect/>
          <a:stretch>
            <a:fillRect/>
          </a:stretch>
        </p:blipFill>
        <p:spPr bwMode="auto">
          <a:xfrm>
            <a:off x="10668823" y="-2395537"/>
            <a:ext cx="3866327" cy="3367087"/>
          </a:xfrm>
          <a:prstGeom prst="rect">
            <a:avLst/>
          </a:prstGeom>
          <a:noFill/>
          <a:ln w="9525">
            <a:noFill/>
            <a:miter lim="800000"/>
            <a:headEnd/>
            <a:tailEnd/>
          </a:ln>
        </p:spPr>
      </p:pic>
      <p:sp>
        <p:nvSpPr>
          <p:cNvPr id="3" name="TextBox 2"/>
          <p:cNvSpPr txBox="1"/>
          <p:nvPr/>
        </p:nvSpPr>
        <p:spPr>
          <a:xfrm>
            <a:off x="-1" y="479086"/>
            <a:ext cx="5342468" cy="4339650"/>
          </a:xfrm>
          <a:prstGeom prst="rect">
            <a:avLst/>
          </a:prstGeom>
          <a:noFill/>
        </p:spPr>
        <p:txBody>
          <a:bodyPr wrap="square" rtlCol="0">
            <a:spAutoFit/>
          </a:bodyPr>
          <a:lstStyle/>
          <a:p>
            <a:pPr marL="233363" indent="-233363">
              <a:spcAft>
                <a:spcPts val="1200"/>
              </a:spcAft>
              <a:buFont typeface="Arial" pitchFamily="34" charset="0"/>
              <a:buChar char="•"/>
            </a:pPr>
            <a:r>
              <a:rPr lang="en-US" sz="3100" b="1" dirty="0" smtClean="0"/>
              <a:t>Kearny then departs with a plan to </a:t>
            </a:r>
            <a:r>
              <a:rPr lang="en-US" sz="3100" b="1" dirty="0" smtClean="0">
                <a:solidFill>
                  <a:srgbClr val="FF0000"/>
                </a:solidFill>
                <a:effectLst>
                  <a:outerShdw blurRad="38100" dist="38100" dir="2700000" algn="tl">
                    <a:srgbClr val="000000"/>
                  </a:outerShdw>
                </a:effectLst>
              </a:rPr>
              <a:t>do the same thing in California</a:t>
            </a:r>
            <a:r>
              <a:rPr lang="en-US" sz="3100" b="1" dirty="0" smtClean="0"/>
              <a:t>!</a:t>
            </a:r>
          </a:p>
          <a:p>
            <a:pPr marL="233363" indent="-233363">
              <a:spcAft>
                <a:spcPts val="1200"/>
              </a:spcAft>
              <a:buFont typeface="Arial" pitchFamily="34" charset="0"/>
              <a:buChar char="•"/>
            </a:pPr>
            <a:r>
              <a:rPr lang="en-US" sz="3100" b="1" dirty="0" smtClean="0"/>
              <a:t>Which he does but with a </a:t>
            </a:r>
            <a:r>
              <a:rPr lang="en-US" sz="3100" b="1" dirty="0" smtClean="0">
                <a:solidFill>
                  <a:srgbClr val="FF0000"/>
                </a:solidFill>
                <a:effectLst>
                  <a:outerShdw blurRad="38100" dist="38100" dir="2700000" algn="tl">
                    <a:srgbClr val="000000"/>
                  </a:outerShdw>
                </a:effectLst>
              </a:rPr>
              <a:t>few major setbacks </a:t>
            </a:r>
            <a:r>
              <a:rPr lang="en-US" sz="3100" b="1" dirty="0" smtClean="0"/>
              <a:t>&amp; the </a:t>
            </a:r>
            <a:r>
              <a:rPr lang="en-US" sz="3100" b="1" dirty="0" smtClean="0">
                <a:solidFill>
                  <a:srgbClr val="FF0000"/>
                </a:solidFill>
                <a:effectLst>
                  <a:outerShdw blurRad="38100" dist="38100" dir="2700000" algn="tl">
                    <a:srgbClr val="000000"/>
                  </a:outerShdw>
                </a:effectLst>
              </a:rPr>
              <a:t>help of US Marines &amp; Navy </a:t>
            </a:r>
            <a:r>
              <a:rPr lang="en-US" sz="3100" b="1" dirty="0" smtClean="0"/>
              <a:t>and a </a:t>
            </a:r>
            <a:r>
              <a:rPr lang="en-US" sz="3100" b="1" dirty="0" smtClean="0">
                <a:solidFill>
                  <a:srgbClr val="FF0000"/>
                </a:solidFill>
                <a:effectLst>
                  <a:outerShdw blurRad="38100" dist="38100" dir="2700000" algn="tl">
                    <a:srgbClr val="000000"/>
                  </a:outerShdw>
                </a:effectLst>
              </a:rPr>
              <a:t>Scout (Kit Carson)</a:t>
            </a:r>
          </a:p>
          <a:p>
            <a:pPr marL="233363" indent="-233363">
              <a:spcAft>
                <a:spcPts val="1200"/>
              </a:spcAft>
              <a:buFont typeface="Arial" pitchFamily="34" charset="0"/>
              <a:buChar char="•"/>
            </a:pPr>
            <a:r>
              <a:rPr lang="en-US" sz="3100" b="1" dirty="0" smtClean="0">
                <a:solidFill>
                  <a:srgbClr val="FF0000"/>
                </a:solidFill>
                <a:effectLst>
                  <a:outerShdw blurRad="38100" dist="38100" dir="2700000" algn="tl">
                    <a:srgbClr val="000000"/>
                  </a:outerShdw>
                </a:effectLst>
              </a:rPr>
              <a:t>Los Angeles is captured </a:t>
            </a:r>
            <a:r>
              <a:rPr lang="en-US" sz="3100" b="1" dirty="0" smtClean="0"/>
              <a:t>and</a:t>
            </a:r>
          </a:p>
        </p:txBody>
      </p:sp>
      <p:pic>
        <p:nvPicPr>
          <p:cNvPr id="1027" name="Picture 3"/>
          <p:cNvPicPr>
            <a:picLocks noChangeAspect="1" noChangeArrowheads="1"/>
          </p:cNvPicPr>
          <p:nvPr/>
        </p:nvPicPr>
        <p:blipFill>
          <a:blip r:embed="rId5" cstate="print"/>
          <a:srcRect/>
          <a:stretch>
            <a:fillRect/>
          </a:stretch>
        </p:blipFill>
        <p:spPr bwMode="auto">
          <a:xfrm>
            <a:off x="5161162" y="1007005"/>
            <a:ext cx="3992858" cy="3167062"/>
          </a:xfrm>
          <a:prstGeom prst="rect">
            <a:avLst/>
          </a:prstGeom>
          <a:noFill/>
          <a:ln w="9525">
            <a:solidFill>
              <a:schemeClr val="tx1"/>
            </a:solidFill>
            <a:miter lim="800000"/>
            <a:headEnd/>
            <a:tailEnd/>
          </a:ln>
        </p:spPr>
      </p:pic>
      <p:pic>
        <p:nvPicPr>
          <p:cNvPr id="1029" name="Picture 5" descr="File:JCFrémont.jpg"/>
          <p:cNvPicPr>
            <a:picLocks noChangeAspect="1" noChangeArrowheads="1"/>
          </p:cNvPicPr>
          <p:nvPr/>
        </p:nvPicPr>
        <p:blipFill>
          <a:blip r:embed="rId6" cstate="print"/>
          <a:srcRect/>
          <a:stretch>
            <a:fillRect/>
          </a:stretch>
        </p:blipFill>
        <p:spPr bwMode="auto">
          <a:xfrm>
            <a:off x="5418667" y="639762"/>
            <a:ext cx="3430058" cy="3930276"/>
          </a:xfrm>
          <a:prstGeom prst="rect">
            <a:avLst/>
          </a:prstGeom>
          <a:noFill/>
          <a:ln>
            <a:solidFill>
              <a:schemeClr val="tx1"/>
            </a:solidFill>
          </a:ln>
        </p:spPr>
      </p:pic>
      <p:sp>
        <p:nvSpPr>
          <p:cNvPr id="12" name="Slide Number Placeholder 11"/>
          <p:cNvSpPr>
            <a:spLocks noGrp="1"/>
          </p:cNvSpPr>
          <p:nvPr>
            <p:ph type="sldNum" sz="quarter" idx="12"/>
          </p:nvPr>
        </p:nvSpPr>
        <p:spPr/>
        <p:txBody>
          <a:bodyPr/>
          <a:lstStyle/>
          <a:p>
            <a:pPr>
              <a:defRPr/>
            </a:pPr>
            <a:fld id="{6D98560A-1953-4F77-869E-5D1EE0598C44}" type="slidenum">
              <a:rPr lang="en-US" smtClean="0"/>
              <a:pPr>
                <a:defRPr/>
              </a:pPr>
              <a:t>164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1031"/>
                                        </p:tgtEl>
                                        <p:attrNameLst>
                                          <p:attrName>style.visibility</p:attrName>
                                        </p:attrNameLst>
                                      </p:cBhvr>
                                      <p:to>
                                        <p:strVal val="visible"/>
                                      </p:to>
                                    </p:set>
                                    <p:animEffect transition="in" filter="wipe(down)">
                                      <p:cBhvr>
                                        <p:cTn id="15" dur="1000"/>
                                        <p:tgtEl>
                                          <p:spTgt spid="10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0"/>
                                        <p:tgtEl>
                                          <p:spTgt spid="3">
                                            <p:txEl>
                                              <p:pRg st="2" end="2"/>
                                            </p:txEl>
                                          </p:spTgt>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2000"/>
                                        <p:tgtEl>
                                          <p:spTgt spid="6">
                                            <p:txEl>
                                              <p:pRg st="0" end="0"/>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wipe(down)">
                                      <p:cBhvr>
                                        <p:cTn id="27" dur="1000"/>
                                        <p:tgtEl>
                                          <p:spTgt spid="10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2000"/>
                                        <p:tgtEl>
                                          <p:spTgt spid="6">
                                            <p:txEl>
                                              <p:pRg st="1" end="1"/>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1029"/>
                                        </p:tgtEl>
                                        <p:attrNameLst>
                                          <p:attrName>style.visibility</p:attrName>
                                        </p:attrNameLst>
                                      </p:cBhvr>
                                      <p:to>
                                        <p:strVal val="visible"/>
                                      </p:to>
                                    </p:set>
                                    <p:animEffect transition="in" filter="wipe(down)">
                                      <p:cBhvr>
                                        <p:cTn id="35" dur="1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STEPHEN WATTS KEARNY</a:t>
            </a:r>
            <a:endParaRPr lang="en-US" dirty="0"/>
          </a:p>
        </p:txBody>
      </p:sp>
      <p:sp>
        <p:nvSpPr>
          <p:cNvPr id="3" name="TextBox 2"/>
          <p:cNvSpPr txBox="1"/>
          <p:nvPr/>
        </p:nvSpPr>
        <p:spPr>
          <a:xfrm>
            <a:off x="0" y="462151"/>
            <a:ext cx="5342468" cy="4355038"/>
          </a:xfrm>
          <a:prstGeom prst="rect">
            <a:avLst/>
          </a:prstGeom>
          <a:noFill/>
        </p:spPr>
        <p:txBody>
          <a:bodyPr wrap="square" rtlCol="0">
            <a:spAutoFit/>
          </a:bodyPr>
          <a:lstStyle/>
          <a:p>
            <a:pPr marL="233363" indent="-233363">
              <a:spcAft>
                <a:spcPts val="1200"/>
              </a:spcAft>
              <a:buFont typeface="Arial" pitchFamily="34" charset="0"/>
              <a:buChar char="•"/>
            </a:pPr>
            <a:r>
              <a:rPr lang="en-US" sz="3100" b="1" dirty="0" smtClean="0"/>
              <a:t>Kearny, after remaining as military governor of Calif. for a few months, then </a:t>
            </a:r>
            <a:r>
              <a:rPr lang="en-US" sz="3200" b="1" dirty="0" smtClean="0">
                <a:solidFill>
                  <a:srgbClr val="FF0000"/>
                </a:solidFill>
                <a:effectLst>
                  <a:outerShdw blurRad="38100" dist="38100" dir="2700000" algn="tl">
                    <a:srgbClr val="000000"/>
                  </a:outerShdw>
                </a:effectLst>
              </a:rPr>
              <a:t>sets out for Washington, DC</a:t>
            </a:r>
          </a:p>
          <a:p>
            <a:pPr marL="233363" indent="-233363">
              <a:spcAft>
                <a:spcPts val="1200"/>
              </a:spcAft>
              <a:buFont typeface="Arial" pitchFamily="34" charset="0"/>
              <a:buChar char="•"/>
            </a:pPr>
            <a:r>
              <a:rPr lang="en-US" sz="3100" b="1" dirty="0" smtClean="0"/>
              <a:t>He is </a:t>
            </a:r>
            <a:r>
              <a:rPr lang="en-US" sz="3200" b="1" dirty="0" smtClean="0">
                <a:solidFill>
                  <a:srgbClr val="FF0000"/>
                </a:solidFill>
                <a:effectLst>
                  <a:outerShdw blurRad="38100" dist="38100" dir="2700000" algn="tl">
                    <a:srgbClr val="000000"/>
                  </a:outerShdw>
                </a:effectLst>
              </a:rPr>
              <a:t>welcomed as a hero</a:t>
            </a:r>
            <a:r>
              <a:rPr lang="en-US" sz="3100" b="1" dirty="0" smtClean="0"/>
              <a:t>!</a:t>
            </a:r>
          </a:p>
          <a:p>
            <a:pPr marL="233363" indent="-233363">
              <a:spcAft>
                <a:spcPts val="600"/>
              </a:spcAft>
              <a:buFont typeface="Arial" pitchFamily="34" charset="0"/>
              <a:buChar char="•"/>
            </a:pPr>
            <a:r>
              <a:rPr lang="en-US" sz="3100" b="1" dirty="0" smtClean="0"/>
              <a:t>He is later appointed </a:t>
            </a:r>
            <a:r>
              <a:rPr lang="en-US" sz="3200" b="1" dirty="0" smtClean="0">
                <a:solidFill>
                  <a:srgbClr val="FF0000"/>
                </a:solidFill>
                <a:effectLst>
                  <a:outerShdw blurRad="38100" dist="38100" dir="2700000" algn="tl">
                    <a:srgbClr val="000000"/>
                  </a:outerShdw>
                </a:effectLst>
              </a:rPr>
              <a:t>Gov of Veracruz, Mexico</a:t>
            </a:r>
          </a:p>
          <a:p>
            <a:pPr marL="233363" indent="-233363">
              <a:spcAft>
                <a:spcPts val="600"/>
              </a:spcAft>
              <a:buFont typeface="Arial" pitchFamily="34" charset="0"/>
              <a:buChar char="•"/>
            </a:pPr>
            <a:r>
              <a:rPr lang="en-US" sz="3200" b="1" dirty="0" smtClean="0"/>
              <a:t>Contracts </a:t>
            </a:r>
            <a:r>
              <a:rPr lang="en-US" sz="3200" b="1" dirty="0" smtClean="0">
                <a:solidFill>
                  <a:srgbClr val="FF0000"/>
                </a:solidFill>
                <a:effectLst>
                  <a:outerShdw blurRad="38100" dist="38100" dir="2700000" algn="tl">
                    <a:srgbClr val="000000"/>
                  </a:outerShdw>
                </a:effectLst>
              </a:rPr>
              <a:t>yellow fever </a:t>
            </a:r>
            <a:r>
              <a:rPr lang="en-US" sz="3200" b="1" dirty="0" smtClean="0"/>
              <a:t>there</a:t>
            </a:r>
          </a:p>
        </p:txBody>
      </p:sp>
      <p:sp>
        <p:nvSpPr>
          <p:cNvPr id="6" name="TextBox 5"/>
          <p:cNvSpPr txBox="1"/>
          <p:nvPr/>
        </p:nvSpPr>
        <p:spPr>
          <a:xfrm>
            <a:off x="0" y="4232428"/>
            <a:ext cx="9144000" cy="2708434"/>
          </a:xfrm>
          <a:prstGeom prst="rect">
            <a:avLst/>
          </a:prstGeom>
          <a:noFill/>
        </p:spPr>
        <p:txBody>
          <a:bodyPr wrap="square" rtlCol="0">
            <a:spAutoFit/>
          </a:bodyPr>
          <a:lstStyle/>
          <a:p>
            <a:pPr marL="233363" indent="-233363">
              <a:spcAft>
                <a:spcPts val="1200"/>
              </a:spcAft>
            </a:pPr>
            <a:r>
              <a:rPr lang="en-US" sz="3200" b="1" dirty="0" smtClean="0"/>
              <a:t>	</a:t>
            </a:r>
            <a:r>
              <a:rPr lang="en-US" sz="3100" b="1" dirty="0" smtClean="0"/>
              <a:t>		</a:t>
            </a:r>
            <a:r>
              <a:rPr lang="en-US" sz="3200" b="1" dirty="0" smtClean="0">
                <a:solidFill>
                  <a:srgbClr val="FF0000"/>
                </a:solidFill>
                <a:effectLst>
                  <a:outerShdw blurRad="38100" dist="38100" dir="2700000" algn="tl">
                    <a:srgbClr val="000000"/>
                  </a:outerShdw>
                </a:effectLst>
              </a:rPr>
              <a:t>		</a:t>
            </a:r>
            <a:r>
              <a:rPr lang="en-US" sz="3100" b="1" dirty="0" smtClean="0"/>
              <a:t>	      and </a:t>
            </a:r>
            <a:r>
              <a:rPr lang="en-US" sz="3200" b="1" dirty="0" smtClean="0">
                <a:solidFill>
                  <a:srgbClr val="FF0000"/>
                </a:solidFill>
                <a:effectLst>
                  <a:outerShdw blurRad="38100" dist="38100" dir="2700000" algn="tl">
                    <a:srgbClr val="000000"/>
                  </a:outerShdw>
                </a:effectLst>
              </a:rPr>
              <a:t>dies</a:t>
            </a:r>
            <a:r>
              <a:rPr lang="en-US" sz="3100" b="1" dirty="0" smtClean="0"/>
              <a:t> at the </a:t>
            </a:r>
            <a:r>
              <a:rPr lang="en-US" sz="3200" b="1" dirty="0" smtClean="0">
                <a:solidFill>
                  <a:srgbClr val="FF0000"/>
                </a:solidFill>
                <a:effectLst>
                  <a:outerShdw blurRad="38100" dist="38100" dir="2700000" algn="tl">
                    <a:srgbClr val="000000"/>
                  </a:outerShdw>
                </a:effectLst>
              </a:rPr>
              <a:t>age of 54</a:t>
            </a:r>
            <a:r>
              <a:rPr lang="en-US" sz="3100" b="1" dirty="0" smtClean="0"/>
              <a:t>; buried in St. Louis</a:t>
            </a:r>
          </a:p>
          <a:p>
            <a:pPr marL="233363" indent="-233363">
              <a:spcAft>
                <a:spcPts val="1200"/>
              </a:spcAft>
              <a:buFont typeface="Arial" pitchFamily="34" charset="0"/>
              <a:buChar char="•"/>
            </a:pPr>
            <a:r>
              <a:rPr lang="en-US" sz="3200" b="1" dirty="0" smtClean="0">
                <a:solidFill>
                  <a:srgbClr val="FF0000"/>
                </a:solidFill>
                <a:effectLst>
                  <a:outerShdw blurRad="38100" dist="38100" dir="2700000" algn="tl">
                    <a:srgbClr val="000000"/>
                  </a:outerShdw>
                </a:effectLst>
              </a:rPr>
              <a:t>Camp Kearny</a:t>
            </a:r>
            <a:r>
              <a:rPr lang="en-US" sz="3100" b="1" dirty="0" smtClean="0"/>
              <a:t>, San Diego (now Naval Air Station Miramar of “Top Gun” fame) &amp; </a:t>
            </a:r>
            <a:r>
              <a:rPr lang="en-US" sz="3200" b="1" dirty="0" smtClean="0">
                <a:solidFill>
                  <a:srgbClr val="FF0000"/>
                </a:solidFill>
                <a:effectLst>
                  <a:outerShdw blurRad="38100" dist="38100" dir="2700000" algn="tl">
                    <a:srgbClr val="000000"/>
                  </a:outerShdw>
                </a:effectLst>
              </a:rPr>
              <a:t>Fort Kearney</a:t>
            </a:r>
            <a:r>
              <a:rPr lang="en-US" sz="3100" b="1" dirty="0" smtClean="0"/>
              <a:t>, Nebraska, are named in his honor</a:t>
            </a:r>
          </a:p>
        </p:txBody>
      </p:sp>
      <p:sp>
        <p:nvSpPr>
          <p:cNvPr id="8" name="Rectangle 7"/>
          <p:cNvSpPr/>
          <p:nvPr/>
        </p:nvSpPr>
        <p:spPr>
          <a:xfrm>
            <a:off x="9144000" y="6212124"/>
            <a:ext cx="393056" cy="584775"/>
          </a:xfrm>
          <a:prstGeom prst="rect">
            <a:avLst/>
          </a:prstGeom>
        </p:spPr>
        <p:txBody>
          <a:bodyPr wrap="none">
            <a:spAutoFit/>
          </a:bodyPr>
          <a:lstStyle/>
          <a:p>
            <a:r>
              <a:rPr lang="en-US" sz="3200" b="1" dirty="0" smtClean="0">
                <a:solidFill>
                  <a:srgbClr val="FF0000"/>
                </a:solidFill>
                <a:effectLst>
                  <a:outerShdw blurRad="38100" dist="38100" dir="2700000" algn="tl">
                    <a:srgbClr val="000000"/>
                  </a:outerShdw>
                </a:effectLst>
              </a:rPr>
              <a:t>5</a:t>
            </a:r>
            <a:endParaRPr lang="en-US" sz="3200" dirty="0"/>
          </a:p>
        </p:txBody>
      </p:sp>
      <p:pic>
        <p:nvPicPr>
          <p:cNvPr id="81924" name="Picture 4" descr="Stephen W. Kearny.jpg"/>
          <p:cNvPicPr>
            <a:picLocks noChangeAspect="1" noChangeArrowheads="1"/>
          </p:cNvPicPr>
          <p:nvPr/>
        </p:nvPicPr>
        <p:blipFill>
          <a:blip r:embed="rId3" cstate="print"/>
          <a:srcRect l="7537" t="5823" b="21443"/>
          <a:stretch>
            <a:fillRect/>
          </a:stretch>
        </p:blipFill>
        <p:spPr bwMode="auto">
          <a:xfrm>
            <a:off x="5272391" y="622570"/>
            <a:ext cx="3871609" cy="3599234"/>
          </a:xfrm>
          <a:prstGeom prst="rect">
            <a:avLst/>
          </a:prstGeom>
          <a:noFill/>
        </p:spPr>
      </p:pic>
      <p:pic>
        <p:nvPicPr>
          <p:cNvPr id="81925" name="Picture 5"/>
          <p:cNvPicPr>
            <a:picLocks noChangeAspect="1" noChangeArrowheads="1"/>
          </p:cNvPicPr>
          <p:nvPr/>
        </p:nvPicPr>
        <p:blipFill>
          <a:blip r:embed="rId4" cstate="print"/>
          <a:srcRect l="17441" r="17490" b="9650"/>
          <a:stretch>
            <a:fillRect/>
          </a:stretch>
        </p:blipFill>
        <p:spPr bwMode="auto">
          <a:xfrm>
            <a:off x="5272391" y="632961"/>
            <a:ext cx="3871609" cy="3588843"/>
          </a:xfrm>
          <a:prstGeom prst="rect">
            <a:avLst/>
          </a:prstGeom>
          <a:noFill/>
          <a:ln w="9525">
            <a:noFill/>
            <a:miter lim="800000"/>
            <a:headEnd/>
            <a:tailEnd/>
          </a:ln>
        </p:spPr>
      </p:pic>
      <p:pic>
        <p:nvPicPr>
          <p:cNvPr id="77828" name="Picture 4" descr="Related image"/>
          <p:cNvPicPr>
            <a:picLocks noChangeAspect="1" noChangeArrowheads="1"/>
          </p:cNvPicPr>
          <p:nvPr/>
        </p:nvPicPr>
        <p:blipFill>
          <a:blip r:embed="rId5" cstate="print"/>
          <a:srcRect/>
          <a:stretch>
            <a:fillRect/>
          </a:stretch>
        </p:blipFill>
        <p:spPr bwMode="auto">
          <a:xfrm>
            <a:off x="5077966" y="846667"/>
            <a:ext cx="4066034" cy="3115734"/>
          </a:xfrm>
          <a:prstGeom prst="rect">
            <a:avLst/>
          </a:prstGeom>
          <a:noFill/>
        </p:spPr>
      </p:pic>
      <p:grpSp>
        <p:nvGrpSpPr>
          <p:cNvPr id="4" name="Group 13"/>
          <p:cNvGrpSpPr/>
          <p:nvPr/>
        </p:nvGrpSpPr>
        <p:grpSpPr>
          <a:xfrm>
            <a:off x="5063068" y="812801"/>
            <a:ext cx="4080932" cy="3131150"/>
            <a:chOff x="5063068" y="812801"/>
            <a:chExt cx="4080932" cy="3131150"/>
          </a:xfrm>
        </p:grpSpPr>
        <p:pic>
          <p:nvPicPr>
            <p:cNvPr id="77826" name="Picture 2" descr="Image result for vintage map veracruz"/>
            <p:cNvPicPr>
              <a:picLocks noChangeAspect="1" noChangeArrowheads="1"/>
            </p:cNvPicPr>
            <p:nvPr/>
          </p:nvPicPr>
          <p:blipFill>
            <a:blip r:embed="rId6" cstate="print"/>
            <a:srcRect/>
            <a:stretch>
              <a:fillRect/>
            </a:stretch>
          </p:blipFill>
          <p:spPr bwMode="auto">
            <a:xfrm>
              <a:off x="5063068" y="812801"/>
              <a:ext cx="4080932" cy="3131150"/>
            </a:xfrm>
            <a:prstGeom prst="rect">
              <a:avLst/>
            </a:prstGeom>
            <a:noFill/>
          </p:spPr>
        </p:pic>
        <p:sp>
          <p:nvSpPr>
            <p:cNvPr id="13" name="Oval 12"/>
            <p:cNvSpPr/>
            <p:nvPr/>
          </p:nvSpPr>
          <p:spPr>
            <a:xfrm>
              <a:off x="7704665" y="2971796"/>
              <a:ext cx="93134" cy="93133"/>
            </a:xfrm>
            <a:prstGeom prst="ellipse">
              <a:avLst/>
            </a:prstGeom>
            <a:solidFill>
              <a:schemeClr val="tx1"/>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2" descr="https://dave.isom.us/wp-content/uploads/2013/05/half-mast.jpg"/>
          <p:cNvPicPr>
            <a:picLocks noChangeAspect="1" noChangeArrowheads="1"/>
          </p:cNvPicPr>
          <p:nvPr/>
        </p:nvPicPr>
        <p:blipFill>
          <a:blip r:embed="rId7" cstate="print"/>
          <a:srcRect/>
          <a:stretch>
            <a:fillRect/>
          </a:stretch>
        </p:blipFill>
        <p:spPr bwMode="auto">
          <a:xfrm>
            <a:off x="3295386" y="693208"/>
            <a:ext cx="2553229" cy="3498124"/>
          </a:xfrm>
          <a:prstGeom prst="rect">
            <a:avLst/>
          </a:prstGeom>
          <a:noFill/>
        </p:spPr>
      </p:pic>
      <p:sp>
        <p:nvSpPr>
          <p:cNvPr id="9" name="Rectangle 8"/>
          <p:cNvSpPr/>
          <p:nvPr/>
        </p:nvSpPr>
        <p:spPr>
          <a:xfrm>
            <a:off x="1397000" y="4436533"/>
            <a:ext cx="6350000" cy="1930400"/>
          </a:xfrm>
          <a:prstGeom prst="rect">
            <a:avLst/>
          </a:prstGeom>
          <a:solidFill>
            <a:srgbClr val="00B0F0"/>
          </a:solidFill>
          <a:ln w="3175">
            <a:solidFill>
              <a:schemeClr val="tx1"/>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ln>
                  <a:solidFill>
                    <a:schemeClr val="tx1"/>
                  </a:solidFill>
                </a:ln>
                <a:solidFill>
                  <a:srgbClr val="FFFF00"/>
                </a:solidFill>
              </a:rPr>
              <a:t>LET’S RETURN TO SUSAN MAGOFFIN’S STORY </a:t>
            </a:r>
            <a:endParaRPr lang="en-US" sz="4400" b="1" dirty="0">
              <a:ln>
                <a:solidFill>
                  <a:schemeClr val="tx1"/>
                </a:solidFill>
              </a:ln>
              <a:solidFill>
                <a:srgbClr val="FFFF00"/>
              </a:solidFill>
            </a:endParaRPr>
          </a:p>
        </p:txBody>
      </p:sp>
      <p:sp>
        <p:nvSpPr>
          <p:cNvPr id="17" name="Slide Number Placeholder 16"/>
          <p:cNvSpPr>
            <a:spLocks noGrp="1"/>
          </p:cNvSpPr>
          <p:nvPr>
            <p:ph type="sldNum" sz="quarter" idx="12"/>
          </p:nvPr>
        </p:nvSpPr>
        <p:spPr/>
        <p:txBody>
          <a:bodyPr/>
          <a:lstStyle/>
          <a:p>
            <a:pPr>
              <a:defRPr/>
            </a:pPr>
            <a:fld id="{6D98560A-1953-4F77-869E-5D1EE0598C44}" type="slidenum">
              <a:rPr lang="en-US" smtClean="0"/>
              <a:pPr>
                <a:defRPr/>
              </a:pPr>
              <a:t>165</a:t>
            </a:fld>
            <a:endParaRPr lang="en-US" dirty="0"/>
          </a:p>
        </p:txBody>
      </p:sp>
      <p:sp>
        <p:nvSpPr>
          <p:cNvPr id="18" name="Oval 17"/>
          <p:cNvSpPr/>
          <p:nvPr/>
        </p:nvSpPr>
        <p:spPr>
          <a:xfrm>
            <a:off x="7467600" y="2819400"/>
            <a:ext cx="533400" cy="381000"/>
          </a:xfrm>
          <a:prstGeom prst="ellipse">
            <a:avLst/>
          </a:prstGeom>
          <a:noFill/>
          <a:ln w="57150">
            <a:solidFill>
              <a:srgbClr val="FF0000"/>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609600"/>
            <a:ext cx="9144000" cy="3683001"/>
          </a:xfrm>
          <a:prstGeom prst="rect">
            <a:avLst/>
          </a:prstGeom>
          <a:solidFill>
            <a:schemeClr val="tx1">
              <a:alpha val="62000"/>
            </a:schemeClr>
          </a:solidFill>
          <a:ln w="3175">
            <a:solidFill>
              <a:schemeClr val="tx1"/>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832" name="Picture 8" descr="Image result for fort kearney"/>
          <p:cNvPicPr>
            <a:picLocks noChangeAspect="1" noChangeArrowheads="1"/>
          </p:cNvPicPr>
          <p:nvPr/>
        </p:nvPicPr>
        <p:blipFill>
          <a:blip r:embed="rId8" cstate="print"/>
          <a:srcRect/>
          <a:stretch>
            <a:fillRect/>
          </a:stretch>
        </p:blipFill>
        <p:spPr bwMode="auto">
          <a:xfrm>
            <a:off x="2562578" y="889000"/>
            <a:ext cx="4018845" cy="301413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77828"/>
                                        </p:tgtEl>
                                        <p:attrNameLst>
                                          <p:attrName>style.visibility</p:attrName>
                                        </p:attrNameLst>
                                      </p:cBhvr>
                                      <p:to>
                                        <p:strVal val="visible"/>
                                      </p:to>
                                    </p:set>
                                    <p:animEffect transition="in" filter="wipe(down)">
                                      <p:cBhvr>
                                        <p:cTn id="10" dur="1000"/>
                                        <p:tgtEl>
                                          <p:spTgt spid="778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0"/>
                                        <p:tgtEl>
                                          <p:spTgt spid="3">
                                            <p:txEl>
                                              <p:pRg st="2" end="2"/>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1000"/>
                                        <p:tgtEl>
                                          <p:spTgt spid="4"/>
                                        </p:tgtEl>
                                      </p:cBhvr>
                                    </p:animEffect>
                                  </p:childTnLst>
                                </p:cTn>
                              </p:par>
                            </p:childTnLst>
                          </p:cTn>
                        </p:par>
                        <p:par>
                          <p:cTn id="24" fill="hold">
                            <p:stCondLst>
                              <p:cond delay="2000"/>
                            </p:stCondLst>
                            <p:childTnLst>
                              <p:par>
                                <p:cTn id="25" presetID="26"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80">
                                          <p:stCondLst>
                                            <p:cond delay="0"/>
                                          </p:stCondLst>
                                        </p:cTn>
                                        <p:tgtEl>
                                          <p:spTgt spid="18"/>
                                        </p:tgtEl>
                                      </p:cBhvr>
                                    </p:animEffect>
                                    <p:anim calcmode="lin" valueType="num">
                                      <p:cBhvr>
                                        <p:cTn id="2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3" dur="26">
                                          <p:stCondLst>
                                            <p:cond delay="650"/>
                                          </p:stCondLst>
                                        </p:cTn>
                                        <p:tgtEl>
                                          <p:spTgt spid="18"/>
                                        </p:tgtEl>
                                      </p:cBhvr>
                                      <p:to x="100000" y="60000"/>
                                    </p:animScale>
                                    <p:animScale>
                                      <p:cBhvr>
                                        <p:cTn id="34" dur="166" decel="50000">
                                          <p:stCondLst>
                                            <p:cond delay="676"/>
                                          </p:stCondLst>
                                        </p:cTn>
                                        <p:tgtEl>
                                          <p:spTgt spid="18"/>
                                        </p:tgtEl>
                                      </p:cBhvr>
                                      <p:to x="100000" y="100000"/>
                                    </p:animScale>
                                    <p:animScale>
                                      <p:cBhvr>
                                        <p:cTn id="35" dur="26">
                                          <p:stCondLst>
                                            <p:cond delay="1312"/>
                                          </p:stCondLst>
                                        </p:cTn>
                                        <p:tgtEl>
                                          <p:spTgt spid="18"/>
                                        </p:tgtEl>
                                      </p:cBhvr>
                                      <p:to x="100000" y="80000"/>
                                    </p:animScale>
                                    <p:animScale>
                                      <p:cBhvr>
                                        <p:cTn id="36" dur="166" decel="50000">
                                          <p:stCondLst>
                                            <p:cond delay="1338"/>
                                          </p:stCondLst>
                                        </p:cTn>
                                        <p:tgtEl>
                                          <p:spTgt spid="18"/>
                                        </p:tgtEl>
                                      </p:cBhvr>
                                      <p:to x="100000" y="100000"/>
                                    </p:animScale>
                                    <p:animScale>
                                      <p:cBhvr>
                                        <p:cTn id="37" dur="26">
                                          <p:stCondLst>
                                            <p:cond delay="1642"/>
                                          </p:stCondLst>
                                        </p:cTn>
                                        <p:tgtEl>
                                          <p:spTgt spid="18"/>
                                        </p:tgtEl>
                                      </p:cBhvr>
                                      <p:to x="100000" y="90000"/>
                                    </p:animScale>
                                    <p:animScale>
                                      <p:cBhvr>
                                        <p:cTn id="38" dur="166" decel="50000">
                                          <p:stCondLst>
                                            <p:cond delay="1668"/>
                                          </p:stCondLst>
                                        </p:cTn>
                                        <p:tgtEl>
                                          <p:spTgt spid="18"/>
                                        </p:tgtEl>
                                      </p:cBhvr>
                                      <p:to x="100000" y="100000"/>
                                    </p:animScale>
                                    <p:animScale>
                                      <p:cBhvr>
                                        <p:cTn id="39" dur="26">
                                          <p:stCondLst>
                                            <p:cond delay="1808"/>
                                          </p:stCondLst>
                                        </p:cTn>
                                        <p:tgtEl>
                                          <p:spTgt spid="18"/>
                                        </p:tgtEl>
                                      </p:cBhvr>
                                      <p:to x="100000" y="95000"/>
                                    </p:animScale>
                                    <p:animScale>
                                      <p:cBhvr>
                                        <p:cTn id="40" dur="166" decel="50000">
                                          <p:stCondLst>
                                            <p:cond delay="1834"/>
                                          </p:stCondLst>
                                        </p:cTn>
                                        <p:tgtEl>
                                          <p:spTgt spid="18"/>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fade">
                                      <p:cBhvr>
                                        <p:cTn id="45" dur="2000"/>
                                        <p:tgtEl>
                                          <p:spTgt spid="3">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xEl>
                                              <p:pRg st="0" end="0"/>
                                            </p:txEl>
                                          </p:spTgt>
                                        </p:tgtEl>
                                        <p:attrNameLst>
                                          <p:attrName>style.visibility</p:attrName>
                                        </p:attrNameLst>
                                      </p:cBhvr>
                                      <p:to>
                                        <p:strVal val="visible"/>
                                      </p:to>
                                    </p:set>
                                    <p:animEffect transition="in" filter="fade">
                                      <p:cBhvr>
                                        <p:cTn id="50" dur="2000"/>
                                        <p:tgtEl>
                                          <p:spTgt spid="6">
                                            <p:txEl>
                                              <p:pRg st="0" end="0"/>
                                            </p:txEl>
                                          </p:spTgt>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left)">
                                      <p:cBhvr>
                                        <p:cTn id="53" dur="3000"/>
                                        <p:tgtEl>
                                          <p:spTgt spid="10"/>
                                        </p:tgtEl>
                                      </p:cBhvr>
                                    </p:animEffect>
                                  </p:childTnLst>
                                </p:cTn>
                              </p:par>
                            </p:childTnLst>
                          </p:cTn>
                        </p:par>
                        <p:par>
                          <p:cTn id="54" fill="hold">
                            <p:stCondLst>
                              <p:cond delay="3000"/>
                            </p:stCondLst>
                            <p:childTnLst>
                              <p:par>
                                <p:cTn id="55" presetID="10" presetClass="entr" presetSubtype="0" fill="hold" nodeType="after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20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
                                            <p:txEl>
                                              <p:pRg st="1" end="1"/>
                                            </p:txEl>
                                          </p:spTgt>
                                        </p:tgtEl>
                                        <p:attrNameLst>
                                          <p:attrName>style.visibility</p:attrName>
                                        </p:attrNameLst>
                                      </p:cBhvr>
                                      <p:to>
                                        <p:strVal val="visible"/>
                                      </p:to>
                                    </p:set>
                                    <p:animEffect transition="in" filter="fade">
                                      <p:cBhvr>
                                        <p:cTn id="62" dur="2000"/>
                                        <p:tgtEl>
                                          <p:spTgt spid="6">
                                            <p:txEl>
                                              <p:pRg st="1" end="1"/>
                                            </p:txEl>
                                          </p:spTgt>
                                        </p:tgtEl>
                                      </p:cBhvr>
                                    </p:animEffect>
                                  </p:childTnLst>
                                </p:cTn>
                              </p:par>
                              <p:par>
                                <p:cTn id="63" presetID="22" presetClass="entr" presetSubtype="4" fill="hold" nodeType="withEffect">
                                  <p:stCondLst>
                                    <p:cond delay="0"/>
                                  </p:stCondLst>
                                  <p:childTnLst>
                                    <p:set>
                                      <p:cBhvr>
                                        <p:cTn id="64" dur="1" fill="hold">
                                          <p:stCondLst>
                                            <p:cond delay="0"/>
                                          </p:stCondLst>
                                        </p:cTn>
                                        <p:tgtEl>
                                          <p:spTgt spid="77832"/>
                                        </p:tgtEl>
                                        <p:attrNameLst>
                                          <p:attrName>style.visibility</p:attrName>
                                        </p:attrNameLst>
                                      </p:cBhvr>
                                      <p:to>
                                        <p:strVal val="visible"/>
                                      </p:to>
                                    </p:set>
                                    <p:animEffect transition="in" filter="wipe(down)">
                                      <p:cBhvr>
                                        <p:cTn id="65" dur="1000"/>
                                        <p:tgtEl>
                                          <p:spTgt spid="77832"/>
                                        </p:tgtEl>
                                      </p:cBhvr>
                                    </p:animEffect>
                                  </p:childTnLst>
                                </p:cTn>
                              </p:par>
                            </p:childTnLst>
                          </p:cTn>
                        </p:par>
                      </p:childTnLst>
                    </p:cTn>
                  </p:par>
                  <p:par>
                    <p:cTn id="66" fill="hold">
                      <p:stCondLst>
                        <p:cond delay="indefinite"/>
                      </p:stCondLst>
                      <p:childTnLst>
                        <p:par>
                          <p:cTn id="67" fill="hold">
                            <p:stCondLst>
                              <p:cond delay="0"/>
                            </p:stCondLst>
                            <p:childTnLst>
                              <p:par>
                                <p:cTn id="68" presetID="34" presetClass="entr" presetSubtype="0"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 from="(-#ppt_w/2)" to="(#ppt_x)" calcmode="lin" valueType="num">
                                      <p:cBhvr>
                                        <p:cTn id="70" dur="600" fill="hold">
                                          <p:stCondLst>
                                            <p:cond delay="0"/>
                                          </p:stCondLst>
                                        </p:cTn>
                                        <p:tgtEl>
                                          <p:spTgt spid="9"/>
                                        </p:tgtEl>
                                        <p:attrNameLst>
                                          <p:attrName>ppt_x</p:attrName>
                                        </p:attrNameLst>
                                      </p:cBhvr>
                                    </p:anim>
                                    <p:anim from="0" to="-1.0" calcmode="lin" valueType="num">
                                      <p:cBhvr>
                                        <p:cTn id="71" dur="200" decel="50000" autoRev="1" fill="hold">
                                          <p:stCondLst>
                                            <p:cond delay="600"/>
                                          </p:stCondLst>
                                        </p:cTn>
                                        <p:tgtEl>
                                          <p:spTgt spid="9"/>
                                        </p:tgtEl>
                                        <p:attrNameLst>
                                          <p:attrName>xshear</p:attrName>
                                        </p:attrNameLst>
                                      </p:cBhvr>
                                    </p:anim>
                                    <p:animScale>
                                      <p:cBhvr>
                                        <p:cTn id="72" dur="200" decel="100000" autoRev="1" fill="hold">
                                          <p:stCondLst>
                                            <p:cond delay="600"/>
                                          </p:stCondLst>
                                        </p:cTn>
                                        <p:tgtEl>
                                          <p:spTgt spid="9"/>
                                        </p:tgtEl>
                                      </p:cBhvr>
                                      <p:from x="100000" y="100000"/>
                                      <p:to x="80000" y="100000"/>
                                    </p:animScale>
                                    <p:anim by="(#ppt_h/3+#ppt_w*0.1)" calcmode="lin" valueType="num">
                                      <p:cBhvr additive="sum">
                                        <p:cTn id="73" dur="200" decel="100000" autoRev="1" fill="hold">
                                          <p:stCondLst>
                                            <p:cond delay="600"/>
                                          </p:stCondLst>
                                        </p:cTn>
                                        <p:tgtEl>
                                          <p:spTgt spid="9"/>
                                        </p:tgtEl>
                                        <p:attrNameLst>
                                          <p:attrName>ppt_x</p:attrName>
                                        </p:attrNameLst>
                                      </p:cBhvr>
                                    </p:anim>
                                  </p:childTnLst>
                                </p:cTn>
                              </p:par>
                            </p:childTnLst>
                          </p:cTn>
                        </p:par>
                      </p:childTnLst>
                    </p:cTn>
                  </p:par>
                  <p:par>
                    <p:cTn id="74" fill="hold">
                      <p:stCondLst>
                        <p:cond delay="indefinite"/>
                      </p:stCondLst>
                      <p:childTnLst>
                        <p:par>
                          <p:cTn id="75" fill="hold">
                            <p:stCondLst>
                              <p:cond delay="0"/>
                            </p:stCondLst>
                            <p:childTnLst>
                              <p:par>
                                <p:cTn id="76" presetID="34" presetClass="exit" presetSubtype="0" fill="hold" grpId="1" nodeType="clickEffect">
                                  <p:stCondLst>
                                    <p:cond delay="0"/>
                                  </p:stCondLst>
                                  <p:childTnLst>
                                    <p:anim from="(ppt_x)" to="(ppt_x+1)" calcmode="lin" valueType="num">
                                      <p:cBhvr>
                                        <p:cTn id="77" dur="1000">
                                          <p:stCondLst>
                                            <p:cond delay="0"/>
                                          </p:stCondLst>
                                        </p:cTn>
                                        <p:tgtEl>
                                          <p:spTgt spid="9"/>
                                        </p:tgtEl>
                                        <p:attrNameLst>
                                          <p:attrName>ppt_x</p:attrName>
                                        </p:attrNameLst>
                                      </p:cBhvr>
                                    </p:anim>
                                    <p:anim from="0" to="-1.0" calcmode="lin" valueType="num">
                                      <p:cBhvr>
                                        <p:cTn id="78" dur="200" accel="50000">
                                          <p:stCondLst>
                                            <p:cond delay="0"/>
                                          </p:stCondLst>
                                        </p:cTn>
                                        <p:tgtEl>
                                          <p:spTgt spid="9"/>
                                        </p:tgtEl>
                                        <p:attrNameLst>
                                          <p:attrName>xshear</p:attrName>
                                        </p:attrNameLst>
                                      </p:cBhvr>
                                    </p:anim>
                                    <p:set>
                                      <p:cBhvr>
                                        <p:cTn id="79" dur="800">
                                          <p:stCondLst>
                                            <p:cond delay="200"/>
                                          </p:stCondLst>
                                        </p:cTn>
                                        <p:tgtEl>
                                          <p:spTgt spid="9"/>
                                        </p:tgtEl>
                                        <p:attrNameLst>
                                          <p:attrName>xshear</p:attrName>
                                        </p:attrNameLst>
                                      </p:cBhvr>
                                      <p:to>
                                        <p:strVal val="-1.0"/>
                                      </p:to>
                                    </p:set>
                                    <p:set>
                                      <p:cBhvr>
                                        <p:cTn id="80"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8" grpId="0" animBg="1"/>
      <p:bldP spid="10"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Susan Shelby Magoffin</a:t>
            </a:r>
            <a:endParaRPr lang="en-US" dirty="0"/>
          </a:p>
        </p:txBody>
      </p:sp>
      <p:sp>
        <p:nvSpPr>
          <p:cNvPr id="3" name="TextBox 2"/>
          <p:cNvSpPr txBox="1"/>
          <p:nvPr/>
        </p:nvSpPr>
        <p:spPr>
          <a:xfrm>
            <a:off x="3445933" y="616173"/>
            <a:ext cx="5698067" cy="4862870"/>
          </a:xfrm>
          <a:prstGeom prst="rect">
            <a:avLst/>
          </a:prstGeom>
          <a:noFill/>
        </p:spPr>
        <p:txBody>
          <a:bodyPr wrap="square" rtlCol="0">
            <a:spAutoFit/>
          </a:bodyPr>
          <a:lstStyle/>
          <a:p>
            <a:pPr marL="233363" indent="-233363">
              <a:spcAft>
                <a:spcPts val="1200"/>
              </a:spcAft>
              <a:buFont typeface="Arial" pitchFamily="34" charset="0"/>
              <a:buChar char="•"/>
            </a:pPr>
            <a:r>
              <a:rPr lang="en-US" sz="2800" b="1" dirty="0" smtClean="0"/>
              <a:t>Because of her </a:t>
            </a:r>
            <a:r>
              <a:rPr lang="en-US" sz="2800" b="1" dirty="0" smtClean="0">
                <a:solidFill>
                  <a:srgbClr val="FF0000"/>
                </a:solidFill>
                <a:effectLst>
                  <a:outerShdw blurRad="38100" dist="38100" dir="2700000" algn="tl">
                    <a:srgbClr val="000000"/>
                  </a:outerShdw>
                </a:effectLst>
              </a:rPr>
              <a:t>miscarriage</a:t>
            </a:r>
            <a:r>
              <a:rPr lang="en-US" sz="2800" b="1" dirty="0" smtClean="0"/>
              <a:t>, the Magoffin party </a:t>
            </a:r>
            <a:r>
              <a:rPr lang="en-US" sz="2800" b="1" dirty="0" smtClean="0">
                <a:solidFill>
                  <a:srgbClr val="FF0000"/>
                </a:solidFill>
                <a:effectLst>
                  <a:outerShdw blurRad="38100" dist="38100" dir="2700000" algn="tl">
                    <a:srgbClr val="000000"/>
                  </a:outerShdw>
                </a:effectLst>
              </a:rPr>
              <a:t>stays at Bent’s Fort for 12 days </a:t>
            </a:r>
          </a:p>
          <a:p>
            <a:pPr marL="233363" indent="-233363">
              <a:spcAft>
                <a:spcPts val="1200"/>
              </a:spcAft>
              <a:buFont typeface="Arial" pitchFamily="34" charset="0"/>
              <a:buChar char="•"/>
            </a:pPr>
            <a:r>
              <a:rPr lang="en-US" sz="2800" b="1" dirty="0" smtClean="0"/>
              <a:t>Depart Bent’s Fort </a:t>
            </a:r>
            <a:r>
              <a:rPr lang="en-US" sz="2800" b="1" dirty="0" smtClean="0">
                <a:solidFill>
                  <a:srgbClr val="FF0000"/>
                </a:solidFill>
                <a:effectLst>
                  <a:outerShdw blurRad="38100" dist="38100" dir="2700000" algn="tl">
                    <a:srgbClr val="000000"/>
                  </a:outerShdw>
                </a:effectLst>
              </a:rPr>
              <a:t>six days after military</a:t>
            </a:r>
            <a:r>
              <a:rPr lang="en-US" sz="2800" b="1" dirty="0" smtClean="0"/>
              <a:t> departed for Santa Fe</a:t>
            </a:r>
          </a:p>
          <a:p>
            <a:pPr marL="233363" indent="-233363">
              <a:spcAft>
                <a:spcPts val="1200"/>
              </a:spcAft>
              <a:buFont typeface="Arial" pitchFamily="34" charset="0"/>
              <a:buChar char="•"/>
            </a:pPr>
            <a:r>
              <a:rPr lang="en-US" sz="2800" b="1" dirty="0" smtClean="0"/>
              <a:t>Takes </a:t>
            </a:r>
            <a:r>
              <a:rPr lang="en-US" sz="2800" b="1" dirty="0" smtClean="0">
                <a:solidFill>
                  <a:srgbClr val="FF0000"/>
                </a:solidFill>
                <a:effectLst>
                  <a:outerShdw blurRad="38100" dist="38100" dir="2700000" algn="tl">
                    <a:srgbClr val="000000"/>
                  </a:outerShdw>
                </a:effectLst>
              </a:rPr>
              <a:t>five days to get thru Raton Pass</a:t>
            </a:r>
            <a:r>
              <a:rPr lang="en-US" sz="2800" b="1" dirty="0" smtClean="0"/>
              <a:t>; one wagon crashes and breaks up; have to rebuild it</a:t>
            </a:r>
          </a:p>
          <a:p>
            <a:pPr marL="233363" indent="-23336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Arrive Santa Fe 22 days </a:t>
            </a:r>
            <a:r>
              <a:rPr lang="en-US" sz="2800" b="1" dirty="0" smtClean="0"/>
              <a:t>after leaving Bent’s Fort</a:t>
            </a:r>
          </a:p>
        </p:txBody>
      </p:sp>
      <p:sp>
        <p:nvSpPr>
          <p:cNvPr id="6" name="TextBox 5"/>
          <p:cNvSpPr txBox="1"/>
          <p:nvPr/>
        </p:nvSpPr>
        <p:spPr>
          <a:xfrm>
            <a:off x="0" y="5473005"/>
            <a:ext cx="9144000" cy="1384995"/>
          </a:xfrm>
          <a:prstGeom prst="rect">
            <a:avLst/>
          </a:prstGeom>
          <a:noFill/>
        </p:spPr>
        <p:txBody>
          <a:bodyPr wrap="square" rtlCol="0">
            <a:spAutoFit/>
          </a:bodyPr>
          <a:lstStyle/>
          <a:p>
            <a:pPr marL="233363" indent="-233363">
              <a:spcAft>
                <a:spcPts val="1200"/>
              </a:spcAft>
              <a:buFont typeface="Arial" pitchFamily="34" charset="0"/>
              <a:buChar char="•"/>
            </a:pPr>
            <a:r>
              <a:rPr lang="en-US" sz="2800" b="1" dirty="0" smtClean="0"/>
              <a:t>Because Kearny has just proclaimed Santa Fe (and all of New Mexico) as American Territory, </a:t>
            </a:r>
            <a:r>
              <a:rPr lang="en-US" sz="2800" b="1" dirty="0" smtClean="0">
                <a:solidFill>
                  <a:srgbClr val="FF0000"/>
                </a:solidFill>
                <a:effectLst>
                  <a:outerShdw blurRad="38100" dist="38100" dir="2700000" algn="tl">
                    <a:srgbClr val="000000"/>
                  </a:outerShdw>
                </a:effectLst>
              </a:rPr>
              <a:t>Susan sees herself </a:t>
            </a:r>
            <a:r>
              <a:rPr lang="en-US" sz="2800" b="1" dirty="0" smtClean="0"/>
              <a:t>as the </a:t>
            </a:r>
            <a:r>
              <a:rPr lang="en-US" sz="2800" b="1" dirty="0" smtClean="0">
                <a:solidFill>
                  <a:srgbClr val="FF0000"/>
                </a:solidFill>
                <a:effectLst>
                  <a:outerShdw blurRad="38100" dist="38100" dir="2700000" algn="tl">
                    <a:srgbClr val="000000"/>
                  </a:outerShdw>
                </a:effectLst>
              </a:rPr>
              <a:t>“1st American lady to ever cross the Plains to Santa Fe”</a:t>
            </a:r>
          </a:p>
        </p:txBody>
      </p:sp>
      <p:pic>
        <p:nvPicPr>
          <p:cNvPr id="7" name="Picture 2"/>
          <p:cNvPicPr>
            <a:picLocks noChangeAspect="1" noChangeArrowheads="1"/>
          </p:cNvPicPr>
          <p:nvPr/>
        </p:nvPicPr>
        <p:blipFill>
          <a:blip r:embed="rId3" cstate="print"/>
          <a:stretch>
            <a:fillRect/>
          </a:stretch>
        </p:blipFill>
        <p:spPr bwMode="auto">
          <a:xfrm>
            <a:off x="0" y="609599"/>
            <a:ext cx="3387203" cy="4723002"/>
          </a:xfrm>
          <a:prstGeom prst="rect">
            <a:avLst/>
          </a:prstGeom>
          <a:noFill/>
          <a:ln w="9525">
            <a:noFill/>
            <a:miter lim="800000"/>
            <a:headEnd/>
            <a:tailEnd/>
          </a:ln>
        </p:spPr>
      </p:pic>
      <p:sp>
        <p:nvSpPr>
          <p:cNvPr id="8" name="Rectangle 7"/>
          <p:cNvSpPr/>
          <p:nvPr/>
        </p:nvSpPr>
        <p:spPr>
          <a:xfrm>
            <a:off x="9144000" y="6212124"/>
            <a:ext cx="367408" cy="523220"/>
          </a:xfrm>
          <a:prstGeom prst="rect">
            <a:avLst/>
          </a:prstGeom>
        </p:spPr>
        <p:txBody>
          <a:bodyPr wrap="none">
            <a:spAutoFit/>
          </a:bodyPr>
          <a:lstStyle/>
          <a:p>
            <a:r>
              <a:rPr lang="en-US" sz="2800" b="1" dirty="0" smtClean="0">
                <a:solidFill>
                  <a:srgbClr val="FF0000"/>
                </a:solidFill>
                <a:effectLst>
                  <a:outerShdw blurRad="38100" dist="38100" dir="2700000" algn="tl">
                    <a:srgbClr val="000000"/>
                  </a:outerShdw>
                </a:effectLst>
              </a:rPr>
              <a:t>5</a:t>
            </a:r>
            <a:endParaRPr lang="en-US" sz="2800" dirty="0"/>
          </a:p>
        </p:txBody>
      </p:sp>
      <p:grpSp>
        <p:nvGrpSpPr>
          <p:cNvPr id="4" name="Group 13"/>
          <p:cNvGrpSpPr/>
          <p:nvPr/>
        </p:nvGrpSpPr>
        <p:grpSpPr>
          <a:xfrm>
            <a:off x="1083733" y="1038308"/>
            <a:ext cx="1412502" cy="722759"/>
            <a:chOff x="1083733" y="1038308"/>
            <a:chExt cx="1412502" cy="722759"/>
          </a:xfrm>
        </p:grpSpPr>
        <p:sp>
          <p:nvSpPr>
            <p:cNvPr id="9" name="TextBox 8"/>
            <p:cNvSpPr txBox="1"/>
            <p:nvPr/>
          </p:nvSpPr>
          <p:spPr>
            <a:xfrm>
              <a:off x="1239163" y="1038308"/>
              <a:ext cx="1257072" cy="369332"/>
            </a:xfrm>
            <a:prstGeom prst="rect">
              <a:avLst/>
            </a:prstGeom>
            <a:solidFill>
              <a:schemeClr val="tx1"/>
            </a:solidFill>
          </p:spPr>
          <p:txBody>
            <a:bodyPr wrap="square" rtlCol="0">
              <a:spAutoFit/>
            </a:bodyPr>
            <a:lstStyle/>
            <a:p>
              <a:pPr algn="ctr"/>
              <a:r>
                <a:rPr lang="en-US" b="1" dirty="0" smtClean="0">
                  <a:solidFill>
                    <a:srgbClr val="FFFF00"/>
                  </a:solidFill>
                  <a:effectLst>
                    <a:outerShdw blurRad="38100" dist="88900" dir="2700000" algn="tl">
                      <a:schemeClr val="tx1"/>
                    </a:outerShdw>
                  </a:effectLst>
                </a:rPr>
                <a:t>Bent’s Fort</a:t>
              </a:r>
              <a:endParaRPr lang="en-US" b="1" dirty="0">
                <a:solidFill>
                  <a:srgbClr val="FFFF00"/>
                </a:solidFill>
                <a:effectLst>
                  <a:outerShdw blurRad="38100" dist="88900" dir="2700000" algn="tl">
                    <a:schemeClr val="tx1"/>
                  </a:outerShdw>
                </a:effectLst>
              </a:endParaRPr>
            </a:p>
          </p:txBody>
        </p:sp>
        <p:cxnSp>
          <p:nvCxnSpPr>
            <p:cNvPr id="12" name="Straight Arrow Connector 11"/>
            <p:cNvCxnSpPr/>
            <p:nvPr/>
          </p:nvCxnSpPr>
          <p:spPr>
            <a:xfrm flipH="1">
              <a:off x="1083733" y="1380067"/>
              <a:ext cx="254000" cy="3810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905933" y="1972733"/>
            <a:ext cx="1632636" cy="569440"/>
            <a:chOff x="863599" y="838200"/>
            <a:chExt cx="1632636" cy="569440"/>
          </a:xfrm>
        </p:grpSpPr>
        <p:sp>
          <p:nvSpPr>
            <p:cNvPr id="18" name="TextBox 17"/>
            <p:cNvSpPr txBox="1"/>
            <p:nvPr/>
          </p:nvSpPr>
          <p:spPr>
            <a:xfrm>
              <a:off x="1239163" y="1038308"/>
              <a:ext cx="1257072" cy="369332"/>
            </a:xfrm>
            <a:prstGeom prst="rect">
              <a:avLst/>
            </a:prstGeom>
            <a:solidFill>
              <a:schemeClr val="tx1"/>
            </a:solidFill>
          </p:spPr>
          <p:txBody>
            <a:bodyPr wrap="square" rtlCol="0">
              <a:spAutoFit/>
            </a:bodyPr>
            <a:lstStyle/>
            <a:p>
              <a:pPr algn="ctr"/>
              <a:r>
                <a:rPr lang="en-US" b="1" dirty="0" smtClean="0">
                  <a:solidFill>
                    <a:srgbClr val="FFFF00"/>
                  </a:solidFill>
                  <a:effectLst>
                    <a:outerShdw blurRad="38100" dist="88900" dir="2700000" algn="tl">
                      <a:schemeClr val="tx1"/>
                    </a:outerShdw>
                  </a:effectLst>
                </a:rPr>
                <a:t>Raton Pass</a:t>
              </a:r>
            </a:p>
          </p:txBody>
        </p:sp>
        <p:cxnSp>
          <p:nvCxnSpPr>
            <p:cNvPr id="19" name="Straight Arrow Connector 18"/>
            <p:cNvCxnSpPr/>
            <p:nvPr/>
          </p:nvCxnSpPr>
          <p:spPr>
            <a:xfrm flipH="1" flipV="1">
              <a:off x="863599" y="838200"/>
              <a:ext cx="397934" cy="262467"/>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0" name="Group 21"/>
          <p:cNvGrpSpPr/>
          <p:nvPr/>
        </p:nvGrpSpPr>
        <p:grpSpPr>
          <a:xfrm>
            <a:off x="626533" y="2336800"/>
            <a:ext cx="1607236" cy="662573"/>
            <a:chOff x="888999" y="745067"/>
            <a:chExt cx="1607236" cy="662573"/>
          </a:xfrm>
        </p:grpSpPr>
        <p:sp>
          <p:nvSpPr>
            <p:cNvPr id="23" name="TextBox 22"/>
            <p:cNvSpPr txBox="1"/>
            <p:nvPr/>
          </p:nvSpPr>
          <p:spPr>
            <a:xfrm>
              <a:off x="1239163" y="1038308"/>
              <a:ext cx="1257072" cy="369332"/>
            </a:xfrm>
            <a:prstGeom prst="rect">
              <a:avLst/>
            </a:prstGeom>
            <a:solidFill>
              <a:schemeClr val="tx1"/>
            </a:solidFill>
          </p:spPr>
          <p:txBody>
            <a:bodyPr wrap="square" rtlCol="0">
              <a:spAutoFit/>
            </a:bodyPr>
            <a:lstStyle/>
            <a:p>
              <a:pPr algn="ctr"/>
              <a:r>
                <a:rPr lang="en-US" b="1" dirty="0" smtClean="0">
                  <a:solidFill>
                    <a:srgbClr val="FFFF00"/>
                  </a:solidFill>
                  <a:effectLst>
                    <a:outerShdw blurRad="38100" dist="88900" dir="2700000" algn="tl">
                      <a:schemeClr val="tx1"/>
                    </a:outerShdw>
                  </a:effectLst>
                </a:rPr>
                <a:t>Santa Fe</a:t>
              </a:r>
            </a:p>
          </p:txBody>
        </p:sp>
        <p:cxnSp>
          <p:nvCxnSpPr>
            <p:cNvPr id="24" name="Straight Arrow Connector 23"/>
            <p:cNvCxnSpPr/>
            <p:nvPr/>
          </p:nvCxnSpPr>
          <p:spPr>
            <a:xfrm flipH="1" flipV="1">
              <a:off x="888999" y="745067"/>
              <a:ext cx="372534" cy="35560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6" name="Slide Number Placeholder 15"/>
          <p:cNvSpPr>
            <a:spLocks noGrp="1"/>
          </p:cNvSpPr>
          <p:nvPr>
            <p:ph type="sldNum" sz="quarter" idx="12"/>
          </p:nvPr>
        </p:nvSpPr>
        <p:spPr/>
        <p:txBody>
          <a:bodyPr/>
          <a:lstStyle/>
          <a:p>
            <a:pPr>
              <a:defRPr/>
            </a:pPr>
            <a:fld id="{6D98560A-1953-4F77-869E-5D1EE0598C44}" type="slidenum">
              <a:rPr lang="en-US" smtClean="0"/>
              <a:pPr>
                <a:defRPr/>
              </a:pPr>
              <a:t>166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par>
                          <p:cTn id="11" fill="hold">
                            <p:stCondLst>
                              <p:cond delay="2000"/>
                            </p:stCondLst>
                            <p:childTnLst>
                              <p:par>
                                <p:cTn id="12" presetID="22" presetClass="entr" presetSubtype="1"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2000"/>
                                        <p:tgtEl>
                                          <p:spTgt spid="4"/>
                                        </p:tgtEl>
                                      </p:cBhvr>
                                    </p:animEffect>
                                    <p:set>
                                      <p:cBhvr>
                                        <p:cTn id="24" dur="1" fill="hold">
                                          <p:stCondLst>
                                            <p:cond delay="1999"/>
                                          </p:stCondLst>
                                        </p:cTn>
                                        <p:tgtEl>
                                          <p:spTgt spid="4"/>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2000"/>
                                        <p:tgtEl>
                                          <p:spTgt spid="3">
                                            <p:txEl>
                                              <p:pRg st="2" end="2"/>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1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2000"/>
                                        <p:tgtEl>
                                          <p:spTgt spid="5"/>
                                        </p:tgtEl>
                                      </p:cBhvr>
                                    </p:animEffect>
                                    <p:set>
                                      <p:cBhvr>
                                        <p:cTn id="35" dur="1" fill="hold">
                                          <p:stCondLst>
                                            <p:cond delay="1999"/>
                                          </p:stCondLst>
                                        </p:cTn>
                                        <p:tgtEl>
                                          <p:spTgt spid="5"/>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2000"/>
                                        <p:tgtEl>
                                          <p:spTgt spid="3">
                                            <p:txEl>
                                              <p:pRg st="3" end="3"/>
                                            </p:txEl>
                                          </p:spTgt>
                                        </p:tgtEl>
                                      </p:cBhvr>
                                    </p:animEffect>
                                  </p:childTnLst>
                                </p:cTn>
                              </p:par>
                              <p:par>
                                <p:cTn id="39" presetID="22" presetClass="entr" presetSubtype="1"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up)">
                                      <p:cBhvr>
                                        <p:cTn id="41" dur="10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
                                            <p:txEl>
                                              <p:pRg st="0" end="0"/>
                                            </p:txEl>
                                          </p:spTgt>
                                        </p:tgtEl>
                                        <p:attrNameLst>
                                          <p:attrName>style.visibility</p:attrName>
                                        </p:attrNameLst>
                                      </p:cBhvr>
                                      <p:to>
                                        <p:strVal val="visible"/>
                                      </p:to>
                                    </p:set>
                                    <p:animEffect transition="in" filter="fade">
                                      <p:cBhvr>
                                        <p:cTn id="46"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Susan Shelby Magoffin</a:t>
            </a:r>
            <a:endParaRPr lang="en-US" dirty="0"/>
          </a:p>
        </p:txBody>
      </p:sp>
      <p:sp>
        <p:nvSpPr>
          <p:cNvPr id="3" name="TextBox 2"/>
          <p:cNvSpPr txBox="1"/>
          <p:nvPr/>
        </p:nvSpPr>
        <p:spPr>
          <a:xfrm>
            <a:off x="0" y="599245"/>
            <a:ext cx="4563979" cy="3108543"/>
          </a:xfrm>
          <a:prstGeom prst="rect">
            <a:avLst/>
          </a:prstGeom>
          <a:noFill/>
        </p:spPr>
        <p:txBody>
          <a:bodyPr wrap="square" rtlCol="0">
            <a:spAutoFit/>
          </a:bodyPr>
          <a:lstStyle/>
          <a:p>
            <a:pPr marL="233363" indent="-233363">
              <a:spcAft>
                <a:spcPts val="600"/>
              </a:spcAft>
              <a:buFont typeface="Arial" pitchFamily="34" charset="0"/>
              <a:buChar char="•"/>
            </a:pPr>
            <a:r>
              <a:rPr lang="en-US" sz="2800" b="1" dirty="0" smtClean="0"/>
              <a:t>On </a:t>
            </a:r>
            <a:r>
              <a:rPr lang="en-US" sz="2800" b="1" dirty="0" smtClean="0">
                <a:solidFill>
                  <a:srgbClr val="FF0000"/>
                </a:solidFill>
                <a:effectLst>
                  <a:outerShdw blurRad="38100" dist="38100" dir="2700000" algn="tl">
                    <a:srgbClr val="000000"/>
                  </a:outerShdw>
                </a:effectLst>
              </a:rPr>
              <a:t>arriving in Santa Fe </a:t>
            </a:r>
            <a:r>
              <a:rPr lang="en-US" sz="2800" b="1" dirty="0" smtClean="0"/>
              <a:t>she notices a river running thru it and the “main street” has squares (blocks) with houses, church and sometimes a cornfield… </a:t>
            </a:r>
            <a:r>
              <a:rPr lang="en-US" sz="2800" b="1" dirty="0" smtClean="0">
                <a:solidFill>
                  <a:srgbClr val="FF0000"/>
                </a:solidFill>
                <a:effectLst>
                  <a:outerShdw blurRad="38100" dist="38100" dir="2700000" algn="tl">
                    <a:srgbClr val="000000"/>
                  </a:outerShdw>
                </a:effectLst>
              </a:rPr>
              <a:t>”fine ornament to a ‘CITY’ ”</a:t>
            </a:r>
          </a:p>
        </p:txBody>
      </p:sp>
      <p:sp>
        <p:nvSpPr>
          <p:cNvPr id="6" name="TextBox 5"/>
          <p:cNvSpPr txBox="1"/>
          <p:nvPr/>
        </p:nvSpPr>
        <p:spPr>
          <a:xfrm>
            <a:off x="0" y="3697743"/>
            <a:ext cx="9144000" cy="3477875"/>
          </a:xfrm>
          <a:prstGeom prst="rect">
            <a:avLst/>
          </a:prstGeom>
          <a:noFill/>
        </p:spPr>
        <p:txBody>
          <a:bodyPr wrap="square" rtlCol="0">
            <a:spAutoFit/>
          </a:bodyPr>
          <a:lstStyle/>
          <a:p>
            <a:pPr marL="233363" indent="-233363">
              <a:spcAft>
                <a:spcPts val="1200"/>
              </a:spcAft>
              <a:buFont typeface="Arial" pitchFamily="34" charset="0"/>
              <a:buChar char="•"/>
            </a:pPr>
            <a:r>
              <a:rPr lang="en-US" sz="2800" b="1" dirty="0" smtClean="0"/>
              <a:t>She notes that even through Kearny has made his declaration, </a:t>
            </a:r>
            <a:r>
              <a:rPr lang="en-US" sz="2800" b="1" dirty="0" smtClean="0">
                <a:solidFill>
                  <a:srgbClr val="FF0000"/>
                </a:solidFill>
                <a:effectLst>
                  <a:outerShdw blurRad="38100" dist="38100" dir="2700000" algn="tl">
                    <a:srgbClr val="000000"/>
                  </a:outerShdw>
                </a:effectLst>
              </a:rPr>
              <a:t>“he has not molested the habits, religion, etc. of the people who are so far pleased with their truly republican governor”</a:t>
            </a:r>
          </a:p>
          <a:p>
            <a:pPr marL="233363" indent="-233363">
              <a:spcAft>
                <a:spcPts val="1200"/>
              </a:spcAft>
              <a:buFont typeface="Arial" pitchFamily="34" charset="0"/>
              <a:buChar char="•"/>
            </a:pPr>
            <a:r>
              <a:rPr lang="en-US" sz="2800" b="1" dirty="0" smtClean="0"/>
              <a:t>House rented is </a:t>
            </a:r>
            <a:r>
              <a:rPr lang="en-US" sz="2800" b="1" dirty="0" smtClean="0">
                <a:solidFill>
                  <a:srgbClr val="FF0000"/>
                </a:solidFill>
                <a:effectLst>
                  <a:outerShdw blurRad="38100" dist="38100" dir="2700000" algn="tl">
                    <a:srgbClr val="000000"/>
                  </a:outerShdw>
                </a:effectLst>
              </a:rPr>
              <a:t>“in the shadow of la </a:t>
            </a:r>
            <a:r>
              <a:rPr lang="en-US" sz="2800" b="1" dirty="0" err="1" smtClean="0">
                <a:solidFill>
                  <a:srgbClr val="FF0000"/>
                </a:solidFill>
                <a:effectLst>
                  <a:outerShdw blurRad="38100" dist="38100" dir="2700000" algn="tl">
                    <a:srgbClr val="000000"/>
                  </a:outerShdw>
                </a:effectLst>
              </a:rPr>
              <a:t>inglesia</a:t>
            </a:r>
            <a:r>
              <a:rPr lang="en-US" sz="2800" b="1" dirty="0" smtClean="0">
                <a:solidFill>
                  <a:srgbClr val="FF0000"/>
                </a:solidFill>
                <a:effectLst>
                  <a:outerShdw blurRad="38100" dist="38100" dir="2700000" algn="tl">
                    <a:srgbClr val="000000"/>
                  </a:outerShdw>
                </a:effectLst>
              </a:rPr>
              <a:t>”</a:t>
            </a:r>
            <a:r>
              <a:rPr lang="en-US" sz="2800" b="1" dirty="0" smtClean="0"/>
              <a:t>; quite nice little place with </a:t>
            </a:r>
            <a:r>
              <a:rPr lang="en-US" sz="2800" b="1" dirty="0" smtClean="0">
                <a:solidFill>
                  <a:srgbClr val="FF0000"/>
                </a:solidFill>
                <a:effectLst>
                  <a:outerShdw blurRad="38100" dist="38100" dir="2700000" algn="tl">
                    <a:srgbClr val="000000"/>
                  </a:outerShdw>
                </a:effectLst>
              </a:rPr>
              <a:t>earthen floors </a:t>
            </a:r>
            <a:r>
              <a:rPr lang="en-US" sz="2800" b="1" dirty="0" smtClean="0"/>
              <a:t>and planked ceilings</a:t>
            </a:r>
          </a:p>
          <a:p>
            <a:pPr marL="233363" indent="-233363">
              <a:spcAft>
                <a:spcPts val="1200"/>
              </a:spcAft>
              <a:buFont typeface="Arial" pitchFamily="34" charset="0"/>
              <a:buChar char="•"/>
            </a:pPr>
            <a:endParaRPr lang="en-US" sz="3200" b="1" dirty="0" smtClean="0"/>
          </a:p>
        </p:txBody>
      </p:sp>
      <p:pic>
        <p:nvPicPr>
          <p:cNvPr id="5" name="Picture 4"/>
          <p:cNvPicPr>
            <a:picLocks noChangeAspect="1" noChangeArrowheads="1"/>
          </p:cNvPicPr>
          <p:nvPr/>
        </p:nvPicPr>
        <p:blipFill>
          <a:blip r:embed="rId3" cstate="print"/>
          <a:stretch>
            <a:fillRect/>
          </a:stretch>
        </p:blipFill>
        <p:spPr bwMode="auto">
          <a:xfrm>
            <a:off x="4582496" y="598207"/>
            <a:ext cx="4551007" cy="3095595"/>
          </a:xfrm>
          <a:prstGeom prst="rect">
            <a:avLst/>
          </a:prstGeom>
          <a:noFill/>
          <a:ln w="9525">
            <a:noFill/>
            <a:miter lim="800000"/>
            <a:headEnd/>
            <a:tailEnd/>
          </a:ln>
        </p:spPr>
      </p:pic>
      <p:sp>
        <p:nvSpPr>
          <p:cNvPr id="8" name="5-Point Star 7"/>
          <p:cNvSpPr/>
          <p:nvPr/>
        </p:nvSpPr>
        <p:spPr>
          <a:xfrm>
            <a:off x="4669840" y="2620422"/>
            <a:ext cx="129472" cy="113288"/>
          </a:xfrm>
          <a:prstGeom prst="star5">
            <a:avLst/>
          </a:prstGeom>
          <a:ln w="57150">
            <a:solidFill>
              <a:srgbClr val="FFFF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97634" name="Picture 2" descr="C:\Users\RRR\Documents\Academic\Senior U\Geology\2018 b_Trail of Tear &amp; Santa Fe Trail\Santa Fe Trail\Santa Fe\santa-fe-plaza-in-1850-new-mexico_2_orig.jpg"/>
          <p:cNvPicPr>
            <a:picLocks noChangeAspect="1" noChangeArrowheads="1"/>
          </p:cNvPicPr>
          <p:nvPr/>
        </p:nvPicPr>
        <p:blipFill>
          <a:blip r:embed="rId4" cstate="print"/>
          <a:srcRect/>
          <a:stretch>
            <a:fillRect/>
          </a:stretch>
        </p:blipFill>
        <p:spPr bwMode="auto">
          <a:xfrm>
            <a:off x="4572000" y="607022"/>
            <a:ext cx="4572000" cy="3150524"/>
          </a:xfrm>
          <a:prstGeom prst="rect">
            <a:avLst/>
          </a:prstGeom>
          <a:noFill/>
        </p:spPr>
      </p:pic>
      <p:pic>
        <p:nvPicPr>
          <p:cNvPr id="197635" name="Picture 3" descr="C:\Users\RRR\Documents\Academic\Senior U\Geology\2018 b_Trail of Tear &amp; Santa Fe Trail\Santa Fe Trail\Santa Fe\ElCaminoRealdeTierraAdentro.jpg"/>
          <p:cNvPicPr>
            <a:picLocks noChangeAspect="1" noChangeArrowheads="1"/>
          </p:cNvPicPr>
          <p:nvPr/>
        </p:nvPicPr>
        <p:blipFill>
          <a:blip r:embed="rId5" cstate="print">
            <a:lum bright="20000"/>
          </a:blip>
          <a:srcRect r="8533"/>
          <a:stretch>
            <a:fillRect/>
          </a:stretch>
        </p:blipFill>
        <p:spPr bwMode="auto">
          <a:xfrm>
            <a:off x="4606468" y="616991"/>
            <a:ext cx="4537532" cy="3154680"/>
          </a:xfrm>
          <a:prstGeom prst="rect">
            <a:avLst/>
          </a:prstGeom>
          <a:noFill/>
        </p:spPr>
      </p:pic>
      <p:pic>
        <p:nvPicPr>
          <p:cNvPr id="197636" name="Picture 4" descr="C:\Users\RRR\Documents\Academic\Senior U\Geology\2018 b_Trail of Tear &amp; Santa Fe Trail\Santa Fe Trail\Santa Fe\SantaFePlaza.jpg"/>
          <p:cNvPicPr>
            <a:picLocks noChangeAspect="1" noChangeArrowheads="1"/>
          </p:cNvPicPr>
          <p:nvPr/>
        </p:nvPicPr>
        <p:blipFill>
          <a:blip r:embed="rId6" cstate="print">
            <a:lum bright="20000" contrast="20000"/>
          </a:blip>
          <a:srcRect r="18208"/>
          <a:stretch>
            <a:fillRect/>
          </a:stretch>
        </p:blipFill>
        <p:spPr bwMode="auto">
          <a:xfrm>
            <a:off x="4558769" y="611255"/>
            <a:ext cx="4585231" cy="3154680"/>
          </a:xfrm>
          <a:prstGeom prst="rect">
            <a:avLst/>
          </a:prstGeom>
          <a:noFill/>
        </p:spPr>
      </p:pic>
      <p:pic>
        <p:nvPicPr>
          <p:cNvPr id="10" name="Picture 2"/>
          <p:cNvPicPr>
            <a:picLocks noChangeAspect="1" noChangeArrowheads="1"/>
          </p:cNvPicPr>
          <p:nvPr/>
        </p:nvPicPr>
        <p:blipFill>
          <a:blip r:embed="rId7" cstate="print"/>
          <a:srcRect/>
          <a:stretch>
            <a:fillRect/>
          </a:stretch>
        </p:blipFill>
        <p:spPr bwMode="auto">
          <a:xfrm>
            <a:off x="4572000" y="605980"/>
            <a:ext cx="4572000" cy="3209561"/>
          </a:xfrm>
          <a:prstGeom prst="rect">
            <a:avLst/>
          </a:prstGeom>
          <a:noFill/>
          <a:ln w="9525">
            <a:noFill/>
            <a:miter lim="800000"/>
            <a:headEnd/>
            <a:tailEnd/>
          </a:ln>
          <a:effectLst/>
        </p:spPr>
      </p:pic>
      <p:sp>
        <p:nvSpPr>
          <p:cNvPr id="11" name="Rectangle 10"/>
          <p:cNvSpPr/>
          <p:nvPr/>
        </p:nvSpPr>
        <p:spPr>
          <a:xfrm>
            <a:off x="9144000" y="6212124"/>
            <a:ext cx="367408" cy="523220"/>
          </a:xfrm>
          <a:prstGeom prst="rect">
            <a:avLst/>
          </a:prstGeom>
        </p:spPr>
        <p:txBody>
          <a:bodyPr wrap="none">
            <a:spAutoFit/>
          </a:bodyPr>
          <a:lstStyle/>
          <a:p>
            <a:r>
              <a:rPr lang="en-US" sz="2800" b="1" dirty="0" smtClean="0">
                <a:solidFill>
                  <a:srgbClr val="FF0000"/>
                </a:solidFill>
                <a:effectLst>
                  <a:outerShdw blurRad="38100" dist="38100" dir="2700000" algn="tl">
                    <a:srgbClr val="000000"/>
                  </a:outerShdw>
                </a:effectLst>
              </a:rPr>
              <a:t>5</a:t>
            </a:r>
            <a:endParaRPr lang="en-US" sz="2800" dirty="0"/>
          </a:p>
        </p:txBody>
      </p:sp>
      <p:sp>
        <p:nvSpPr>
          <p:cNvPr id="12" name="Slide Number Placeholder 11"/>
          <p:cNvSpPr>
            <a:spLocks noGrp="1"/>
          </p:cNvSpPr>
          <p:nvPr>
            <p:ph type="sldNum" sz="quarter" idx="12"/>
          </p:nvPr>
        </p:nvSpPr>
        <p:spPr/>
        <p:txBody>
          <a:bodyPr/>
          <a:lstStyle/>
          <a:p>
            <a:pPr>
              <a:defRPr/>
            </a:pPr>
            <a:fld id="{6D98560A-1953-4F77-869E-5D1EE0598C44}" type="slidenum">
              <a:rPr lang="en-US" smtClean="0"/>
              <a:pPr>
                <a:defRPr/>
              </a:pPr>
              <a:t>167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par>
                          <p:cTn id="21" fill="hold">
                            <p:stCondLst>
                              <p:cond delay="2000"/>
                            </p:stCondLst>
                            <p:childTnLst>
                              <p:par>
                                <p:cTn id="22" presetID="22" presetClass="entr" presetSubtype="1" fill="hold"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up)">
                                      <p:cBhvr>
                                        <p:cTn id="24" dur="1000"/>
                                        <p:tgtEl>
                                          <p:spTgt spid="3">
                                            <p:txEl>
                                              <p:pRg st="0" end="0"/>
                                            </p:txEl>
                                          </p:spTgt>
                                        </p:tgtEl>
                                      </p:cBhvr>
                                    </p:animEffect>
                                  </p:childTnLst>
                                </p:cTn>
                              </p:par>
                            </p:childTnLst>
                          </p:cTn>
                        </p:par>
                        <p:par>
                          <p:cTn id="25" fill="hold">
                            <p:stCondLst>
                              <p:cond delay="3000"/>
                            </p:stCondLst>
                            <p:childTnLst>
                              <p:par>
                                <p:cTn id="26" presetID="22" presetClass="entr" presetSubtype="4" fill="hold" nodeType="afterEffect">
                                  <p:stCondLst>
                                    <p:cond delay="0"/>
                                  </p:stCondLst>
                                  <p:childTnLst>
                                    <p:set>
                                      <p:cBhvr>
                                        <p:cTn id="27" dur="1" fill="hold">
                                          <p:stCondLst>
                                            <p:cond delay="0"/>
                                          </p:stCondLst>
                                        </p:cTn>
                                        <p:tgtEl>
                                          <p:spTgt spid="197634"/>
                                        </p:tgtEl>
                                        <p:attrNameLst>
                                          <p:attrName>style.visibility</p:attrName>
                                        </p:attrNameLst>
                                      </p:cBhvr>
                                      <p:to>
                                        <p:strVal val="visible"/>
                                      </p:to>
                                    </p:set>
                                    <p:animEffect transition="in" filter="wipe(down)">
                                      <p:cBhvr>
                                        <p:cTn id="28" dur="1000"/>
                                        <p:tgtEl>
                                          <p:spTgt spid="19763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wipe(up)">
                                      <p:cBhvr>
                                        <p:cTn id="33" dur="1000"/>
                                        <p:tgtEl>
                                          <p:spTgt spid="6">
                                            <p:txEl>
                                              <p:pRg st="0" end="0"/>
                                            </p:txEl>
                                          </p:spTgt>
                                        </p:tgtEl>
                                      </p:cBhvr>
                                    </p:animEffect>
                                  </p:childTnLst>
                                </p:cTn>
                              </p:par>
                            </p:childTnLst>
                          </p:cTn>
                        </p:par>
                        <p:par>
                          <p:cTn id="34" fill="hold">
                            <p:stCondLst>
                              <p:cond delay="1000"/>
                            </p:stCondLst>
                            <p:childTnLst>
                              <p:par>
                                <p:cTn id="35" presetID="22" presetClass="entr" presetSubtype="4" fill="hold" nodeType="afterEffect">
                                  <p:stCondLst>
                                    <p:cond delay="0"/>
                                  </p:stCondLst>
                                  <p:childTnLst>
                                    <p:set>
                                      <p:cBhvr>
                                        <p:cTn id="36" dur="1" fill="hold">
                                          <p:stCondLst>
                                            <p:cond delay="0"/>
                                          </p:stCondLst>
                                        </p:cTn>
                                        <p:tgtEl>
                                          <p:spTgt spid="197635"/>
                                        </p:tgtEl>
                                        <p:attrNameLst>
                                          <p:attrName>style.visibility</p:attrName>
                                        </p:attrNameLst>
                                      </p:cBhvr>
                                      <p:to>
                                        <p:strVal val="visible"/>
                                      </p:to>
                                    </p:set>
                                    <p:animEffect transition="in" filter="wipe(down)">
                                      <p:cBhvr>
                                        <p:cTn id="37" dur="1000"/>
                                        <p:tgtEl>
                                          <p:spTgt spid="19763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wipe(up)">
                                      <p:cBhvr>
                                        <p:cTn id="42" dur="1000"/>
                                        <p:tgtEl>
                                          <p:spTgt spid="6">
                                            <p:txEl>
                                              <p:pRg st="1" end="1"/>
                                            </p:txEl>
                                          </p:spTgt>
                                        </p:tgtEl>
                                      </p:cBhvr>
                                    </p:animEffect>
                                  </p:childTnLst>
                                </p:cTn>
                              </p:par>
                              <p:par>
                                <p:cTn id="43" presetID="22" presetClass="entr" presetSubtype="4" fill="hold" nodeType="withEffect">
                                  <p:stCondLst>
                                    <p:cond delay="0"/>
                                  </p:stCondLst>
                                  <p:childTnLst>
                                    <p:set>
                                      <p:cBhvr>
                                        <p:cTn id="44" dur="1" fill="hold">
                                          <p:stCondLst>
                                            <p:cond delay="0"/>
                                          </p:stCondLst>
                                        </p:cTn>
                                        <p:tgtEl>
                                          <p:spTgt spid="197636"/>
                                        </p:tgtEl>
                                        <p:attrNameLst>
                                          <p:attrName>style.visibility</p:attrName>
                                        </p:attrNameLst>
                                      </p:cBhvr>
                                      <p:to>
                                        <p:strVal val="visible"/>
                                      </p:to>
                                    </p:set>
                                    <p:animEffect transition="in" filter="wipe(down)">
                                      <p:cBhvr>
                                        <p:cTn id="45" dur="1000"/>
                                        <p:tgtEl>
                                          <p:spTgt spid="1976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down)">
                                      <p:cBhvr>
                                        <p:cTn id="5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Susan Shelby Magoffin</a:t>
            </a:r>
            <a:endParaRPr lang="en-US" dirty="0"/>
          </a:p>
        </p:txBody>
      </p:sp>
      <p:sp>
        <p:nvSpPr>
          <p:cNvPr id="3" name="TextBox 2"/>
          <p:cNvSpPr txBox="1"/>
          <p:nvPr/>
        </p:nvSpPr>
        <p:spPr>
          <a:xfrm>
            <a:off x="0" y="606086"/>
            <a:ext cx="4673600" cy="3385542"/>
          </a:xfrm>
          <a:prstGeom prst="rect">
            <a:avLst/>
          </a:prstGeom>
          <a:noFill/>
        </p:spPr>
        <p:txBody>
          <a:bodyPr wrap="square" rtlCol="0">
            <a:spAutoFit/>
          </a:bodyPr>
          <a:lstStyle/>
          <a:p>
            <a:pPr marL="169863" indent="-169863">
              <a:spcAft>
                <a:spcPts val="1200"/>
              </a:spcAft>
              <a:buFont typeface="Arial" pitchFamily="34" charset="0"/>
              <a:buChar char="•"/>
            </a:pPr>
            <a:r>
              <a:rPr lang="en-US" sz="2800" b="1" dirty="0" smtClean="0"/>
              <a:t>“I must say it is truly </a:t>
            </a:r>
            <a:r>
              <a:rPr lang="en-US" sz="2800" b="1" dirty="0" smtClean="0">
                <a:solidFill>
                  <a:srgbClr val="FF0000"/>
                </a:solidFill>
                <a:effectLst>
                  <a:outerShdw blurRad="38100" dist="38100" dir="2700000" algn="tl">
                    <a:srgbClr val="000000"/>
                  </a:outerShdw>
                </a:effectLst>
              </a:rPr>
              <a:t>pleasant to follow after the Mexican</a:t>
            </a:r>
            <a:r>
              <a:rPr lang="en-US" sz="2800" b="1" dirty="0" smtClean="0"/>
              <a:t> style…</a:t>
            </a:r>
            <a:r>
              <a:rPr lang="en-US" sz="2800" b="1" dirty="0" smtClean="0">
                <a:solidFill>
                  <a:srgbClr val="FF0000"/>
                </a:solidFill>
                <a:effectLst>
                  <a:outerShdw blurRad="38100" dist="38100" dir="2700000" algn="tl">
                    <a:srgbClr val="000000"/>
                  </a:outerShdw>
                </a:effectLst>
              </a:rPr>
              <a:t>after dinner </a:t>
            </a:r>
            <a:r>
              <a:rPr lang="en-US" sz="2800" b="1" dirty="0" smtClean="0"/>
              <a:t>to close shutters and </a:t>
            </a:r>
            <a:r>
              <a:rPr lang="en-US" sz="2800" b="1" dirty="0" smtClean="0">
                <a:solidFill>
                  <a:srgbClr val="FF0000"/>
                </a:solidFill>
                <a:effectLst>
                  <a:outerShdw blurRad="38100" dist="38100" dir="2700000" algn="tl">
                    <a:srgbClr val="000000"/>
                  </a:outerShdw>
                </a:effectLst>
              </a:rPr>
              <a:t>take a short siesta</a:t>
            </a:r>
            <a:r>
              <a:rPr lang="en-US" sz="2800" b="1" dirty="0" smtClean="0"/>
              <a:t>; it both </a:t>
            </a:r>
            <a:r>
              <a:rPr lang="en-US" sz="2800" b="1" dirty="0" err="1" smtClean="0"/>
              <a:t>refreshens</a:t>
            </a:r>
            <a:r>
              <a:rPr lang="en-US" sz="2800" b="1" dirty="0" smtClean="0"/>
              <a:t> the </a:t>
            </a:r>
            <a:r>
              <a:rPr lang="en-US" sz="2800" b="1" dirty="0" smtClean="0">
                <a:solidFill>
                  <a:srgbClr val="FF0000"/>
                </a:solidFill>
                <a:effectLst>
                  <a:outerShdw blurRad="38100" dist="38100" dir="2700000" algn="tl">
                    <a:srgbClr val="000000"/>
                  </a:outerShdw>
                </a:effectLst>
              </a:rPr>
              <a:t>mind &amp; body</a:t>
            </a:r>
            <a:r>
              <a:rPr lang="en-US" sz="2800" b="1" dirty="0" smtClean="0"/>
              <a:t>”</a:t>
            </a:r>
          </a:p>
          <a:p>
            <a:pPr marL="169863" indent="-16986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Brother James (Magoffin, </a:t>
            </a:r>
          </a:p>
        </p:txBody>
      </p:sp>
      <p:sp>
        <p:nvSpPr>
          <p:cNvPr id="6" name="TextBox 5"/>
          <p:cNvSpPr txBox="1"/>
          <p:nvPr/>
        </p:nvSpPr>
        <p:spPr>
          <a:xfrm>
            <a:off x="0" y="3709914"/>
            <a:ext cx="9144000" cy="2893100"/>
          </a:xfrm>
          <a:prstGeom prst="rect">
            <a:avLst/>
          </a:prstGeom>
          <a:noFill/>
        </p:spPr>
        <p:txBody>
          <a:bodyPr wrap="square" rtlCol="0">
            <a:spAutoFit/>
          </a:bodyPr>
          <a:lstStyle/>
          <a:p>
            <a:pPr marL="169863" indent="-169863">
              <a:spcAft>
                <a:spcPts val="1200"/>
              </a:spcAft>
            </a:pPr>
            <a:r>
              <a:rPr lang="en-US" sz="3200" b="1" dirty="0" smtClean="0"/>
              <a:t>	</a:t>
            </a:r>
            <a:r>
              <a:rPr lang="en-US" sz="2800" b="1" dirty="0" smtClean="0">
                <a:solidFill>
                  <a:srgbClr val="FF0000"/>
                </a:solidFill>
                <a:effectLst>
                  <a:outerShdw blurRad="38100" dist="38100" dir="2700000" algn="tl">
                    <a:srgbClr val="000000"/>
                  </a:outerShdw>
                </a:effectLst>
              </a:rPr>
              <a:t>brother-in-law) </a:t>
            </a:r>
            <a:r>
              <a:rPr lang="en-US" sz="2800" b="1" dirty="0" smtClean="0"/>
              <a:t>received them the night before with a </a:t>
            </a:r>
            <a:r>
              <a:rPr lang="en-US" sz="2800" b="1" dirty="0" smtClean="0">
                <a:solidFill>
                  <a:srgbClr val="FF0000"/>
                </a:solidFill>
                <a:effectLst>
                  <a:outerShdw blurRad="38100" dist="38100" dir="2700000" algn="tl">
                    <a:srgbClr val="000000"/>
                  </a:outerShdw>
                </a:effectLst>
              </a:rPr>
              <a:t>Champagne &amp; oyster supper </a:t>
            </a:r>
            <a:r>
              <a:rPr lang="en-US" sz="2800" b="1" dirty="0" smtClean="0"/>
              <a:t>as it is too late to have a cooked meal</a:t>
            </a:r>
          </a:p>
          <a:p>
            <a:pPr marL="169863" indent="-169863">
              <a:spcAft>
                <a:spcPts val="1200"/>
              </a:spcAft>
              <a:buFont typeface="Arial" pitchFamily="34" charset="0"/>
              <a:buChar char="•"/>
            </a:pPr>
            <a:r>
              <a:rPr lang="en-US" sz="2800" b="1" dirty="0" smtClean="0"/>
              <a:t>She </a:t>
            </a:r>
            <a:r>
              <a:rPr lang="en-US" sz="2800" b="1" dirty="0" smtClean="0">
                <a:solidFill>
                  <a:srgbClr val="FF0000"/>
                </a:solidFill>
                <a:effectLst>
                  <a:outerShdw blurRad="38100" dist="38100" dir="2700000" algn="tl">
                    <a:srgbClr val="000000"/>
                  </a:outerShdw>
                </a:effectLst>
              </a:rPr>
              <a:t>meets General Kearny</a:t>
            </a:r>
            <a:r>
              <a:rPr lang="en-US" sz="2800" b="1" dirty="0" smtClean="0"/>
              <a:t>; she is </a:t>
            </a:r>
            <a:r>
              <a:rPr lang="en-US" sz="2800" b="1" dirty="0" smtClean="0">
                <a:solidFill>
                  <a:srgbClr val="FF0000"/>
                </a:solidFill>
                <a:effectLst>
                  <a:outerShdw blurRad="38100" dist="38100" dir="2700000" algn="tl">
                    <a:srgbClr val="000000"/>
                  </a:outerShdw>
                </a:effectLst>
              </a:rPr>
              <a:t>very flattered </a:t>
            </a:r>
            <a:r>
              <a:rPr lang="en-US" sz="2800" b="1" dirty="0" smtClean="0"/>
              <a:t>with him as he tells her “as governor…I am to serve you as you wish”; she reflects… </a:t>
            </a:r>
            <a:r>
              <a:rPr lang="en-US" sz="2800" b="1" dirty="0" smtClean="0">
                <a:solidFill>
                  <a:srgbClr val="FF0000"/>
                </a:solidFill>
                <a:effectLst>
                  <a:outerShdw blurRad="38100" dist="38100" dir="2700000" algn="tl">
                    <a:srgbClr val="000000"/>
                  </a:outerShdw>
                </a:effectLst>
              </a:rPr>
              <a:t>“No 1 US </a:t>
            </a:r>
            <a:r>
              <a:rPr lang="en-US" sz="2800" b="1" dirty="0" err="1" smtClean="0">
                <a:solidFill>
                  <a:srgbClr val="FF0000"/>
                </a:solidFill>
                <a:effectLst>
                  <a:outerShdw blurRad="38100" dist="38100" dir="2700000" algn="tl">
                    <a:srgbClr val="000000"/>
                  </a:outerShdw>
                </a:effectLst>
              </a:rPr>
              <a:t>Gen’l</a:t>
            </a:r>
            <a:r>
              <a:rPr lang="en-US" sz="2800" b="1" dirty="0" smtClean="0">
                <a:solidFill>
                  <a:srgbClr val="FF0000"/>
                </a:solidFill>
                <a:effectLst>
                  <a:outerShdw blurRad="38100" dist="38100" dir="2700000" algn="tl">
                    <a:srgbClr val="000000"/>
                  </a:outerShdw>
                </a:effectLst>
              </a:rPr>
              <a:t> entirely at my disposal”</a:t>
            </a:r>
          </a:p>
        </p:txBody>
      </p:sp>
      <p:sp>
        <p:nvSpPr>
          <p:cNvPr id="8" name="Rectangle 7"/>
          <p:cNvSpPr/>
          <p:nvPr/>
        </p:nvSpPr>
        <p:spPr>
          <a:xfrm>
            <a:off x="9144000" y="6212124"/>
            <a:ext cx="393056" cy="584775"/>
          </a:xfrm>
          <a:prstGeom prst="rect">
            <a:avLst/>
          </a:prstGeom>
        </p:spPr>
        <p:txBody>
          <a:bodyPr wrap="none">
            <a:spAutoFit/>
          </a:bodyPr>
          <a:lstStyle/>
          <a:p>
            <a:r>
              <a:rPr lang="en-US" sz="3200" b="1" dirty="0" smtClean="0">
                <a:solidFill>
                  <a:srgbClr val="FF0000"/>
                </a:solidFill>
                <a:effectLst>
                  <a:outerShdw blurRad="38100" dist="38100" dir="2700000" algn="tl">
                    <a:srgbClr val="000000"/>
                  </a:outerShdw>
                </a:effectLst>
              </a:rPr>
              <a:t>5</a:t>
            </a:r>
            <a:endParaRPr lang="en-US" sz="3200" dirty="0"/>
          </a:p>
        </p:txBody>
      </p:sp>
      <p:pic>
        <p:nvPicPr>
          <p:cNvPr id="9" name="Picture 2"/>
          <p:cNvPicPr>
            <a:picLocks noChangeAspect="1" noChangeArrowheads="1"/>
          </p:cNvPicPr>
          <p:nvPr/>
        </p:nvPicPr>
        <p:blipFill>
          <a:blip r:embed="rId2" cstate="print"/>
          <a:srcRect/>
          <a:stretch>
            <a:fillRect/>
          </a:stretch>
        </p:blipFill>
        <p:spPr bwMode="auto">
          <a:xfrm>
            <a:off x="4572000" y="605980"/>
            <a:ext cx="4572000" cy="3209561"/>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pPr>
              <a:defRPr/>
            </a:pPr>
            <a:fld id="{6D98560A-1953-4F77-869E-5D1EE0598C44}" type="slidenum">
              <a:rPr lang="en-US" smtClean="0"/>
              <a:pPr>
                <a:defRPr/>
              </a:pPr>
              <a:t>168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20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Susan Shelby Magoffin</a:t>
            </a:r>
            <a:endParaRPr lang="en-US" dirty="0"/>
          </a:p>
        </p:txBody>
      </p:sp>
      <p:sp>
        <p:nvSpPr>
          <p:cNvPr id="3" name="TextBox 2"/>
          <p:cNvSpPr txBox="1"/>
          <p:nvPr/>
        </p:nvSpPr>
        <p:spPr>
          <a:xfrm>
            <a:off x="-59270" y="675144"/>
            <a:ext cx="4715933" cy="2677656"/>
          </a:xfrm>
          <a:prstGeom prst="rect">
            <a:avLst/>
          </a:prstGeom>
          <a:noFill/>
        </p:spPr>
        <p:txBody>
          <a:bodyPr wrap="square" rtlCol="0">
            <a:spAutoFit/>
          </a:bodyPr>
          <a:lstStyle/>
          <a:p>
            <a:pPr marL="169863" indent="-169863">
              <a:spcAft>
                <a:spcPts val="1200"/>
              </a:spcAft>
              <a:buFont typeface="Arial" pitchFamily="34" charset="0"/>
              <a:buChar char="•"/>
            </a:pPr>
            <a:r>
              <a:rPr lang="en-US" sz="2800" b="1" dirty="0" smtClean="0"/>
              <a:t>Spends </a:t>
            </a:r>
            <a:r>
              <a:rPr lang="en-US" sz="2800" b="1" dirty="0" smtClean="0">
                <a:solidFill>
                  <a:srgbClr val="FF0000"/>
                </a:solidFill>
                <a:effectLst>
                  <a:outerShdw blurRad="38100" dist="38100" dir="2700000" algn="tl">
                    <a:srgbClr val="000000"/>
                  </a:outerShdw>
                </a:effectLst>
              </a:rPr>
              <a:t>5 weeks in Santa Fe </a:t>
            </a:r>
            <a:r>
              <a:rPr lang="en-US" sz="2800" b="1" dirty="0" smtClean="0"/>
              <a:t>meeting a host of </a:t>
            </a:r>
            <a:r>
              <a:rPr lang="en-US" sz="2800" b="1" dirty="0" smtClean="0">
                <a:solidFill>
                  <a:srgbClr val="FF0000"/>
                </a:solidFill>
                <a:effectLst>
                  <a:outerShdw blurRad="38100" dist="38100" dir="2700000" algn="tl">
                    <a:srgbClr val="000000"/>
                  </a:outerShdw>
                </a:effectLst>
              </a:rPr>
              <a:t>visitors;</a:t>
            </a:r>
            <a:r>
              <a:rPr lang="en-US" sz="2800" b="1" dirty="0" smtClean="0"/>
              <a:t> </a:t>
            </a:r>
            <a:r>
              <a:rPr lang="en-US" sz="2800" b="1" dirty="0" smtClean="0">
                <a:solidFill>
                  <a:srgbClr val="FF0000"/>
                </a:solidFill>
                <a:effectLst>
                  <a:outerShdw blurRad="38100" dist="38100" dir="2700000" algn="tl">
                    <a:srgbClr val="000000"/>
                  </a:outerShdw>
                </a:effectLst>
              </a:rPr>
              <a:t>horseback riding</a:t>
            </a:r>
            <a:r>
              <a:rPr lang="en-US" sz="2800" b="1" dirty="0" smtClean="0"/>
              <a:t>, learning to </a:t>
            </a:r>
            <a:r>
              <a:rPr lang="en-US" sz="2800" b="1" dirty="0" smtClean="0">
                <a:solidFill>
                  <a:srgbClr val="FF0000"/>
                </a:solidFill>
                <a:effectLst>
                  <a:outerShdw blurRad="38100" dist="38100" dir="2700000" algn="tl">
                    <a:srgbClr val="000000"/>
                  </a:outerShdw>
                </a:effectLst>
              </a:rPr>
              <a:t>cook the “Mexican way”; haggling</a:t>
            </a:r>
            <a:r>
              <a:rPr lang="en-US" sz="2800" b="1" dirty="0" smtClean="0"/>
              <a:t> in the market, going to </a:t>
            </a:r>
            <a:r>
              <a:rPr lang="en-US" sz="2800" b="1" dirty="0" smtClean="0">
                <a:solidFill>
                  <a:srgbClr val="FF0000"/>
                </a:solidFill>
                <a:effectLst>
                  <a:outerShdw blurRad="38100" dist="38100" dir="2700000" algn="tl">
                    <a:srgbClr val="000000"/>
                  </a:outerShdw>
                </a:effectLst>
              </a:rPr>
              <a:t>dinners &amp; balls</a:t>
            </a:r>
            <a:endParaRPr lang="en-US" sz="2800" b="1" dirty="0" smtClean="0"/>
          </a:p>
        </p:txBody>
      </p:sp>
      <p:sp>
        <p:nvSpPr>
          <p:cNvPr id="6" name="TextBox 5"/>
          <p:cNvSpPr txBox="1"/>
          <p:nvPr/>
        </p:nvSpPr>
        <p:spPr>
          <a:xfrm>
            <a:off x="0" y="3352800"/>
            <a:ext cx="9144000" cy="3416320"/>
          </a:xfrm>
          <a:prstGeom prst="rect">
            <a:avLst/>
          </a:prstGeom>
          <a:noFill/>
        </p:spPr>
        <p:txBody>
          <a:bodyPr wrap="square" rtlCol="0">
            <a:spAutoFit/>
          </a:bodyPr>
          <a:lstStyle/>
          <a:p>
            <a:pPr marL="169863" indent="-169863">
              <a:spcAft>
                <a:spcPts val="1200"/>
              </a:spcAft>
              <a:buFont typeface="Arial" pitchFamily="34" charset="0"/>
              <a:buChar char="•"/>
            </a:pPr>
            <a:r>
              <a:rPr lang="en-US" sz="2800" b="1" dirty="0" smtClean="0"/>
              <a:t>Susan </a:t>
            </a:r>
            <a:r>
              <a:rPr lang="en-US" sz="2800" b="1" dirty="0" smtClean="0">
                <a:solidFill>
                  <a:srgbClr val="FF0000"/>
                </a:solidFill>
                <a:effectLst>
                  <a:outerShdw blurRad="38100" dist="38100" dir="2700000" algn="tl">
                    <a:srgbClr val="000000"/>
                  </a:outerShdw>
                </a:effectLst>
              </a:rPr>
              <a:t>meets several </a:t>
            </a:r>
            <a:r>
              <a:rPr lang="en-US" sz="2800" b="1" dirty="0" smtClean="0"/>
              <a:t>of the                                                    </a:t>
            </a:r>
            <a:r>
              <a:rPr lang="en-US" sz="2800" b="1" dirty="0" smtClean="0">
                <a:solidFill>
                  <a:srgbClr val="FF0000"/>
                </a:solidFill>
                <a:effectLst>
                  <a:outerShdw blurRad="38100" dist="38100" dir="2700000" algn="tl">
                    <a:srgbClr val="000000"/>
                  </a:outerShdw>
                </a:effectLst>
              </a:rPr>
              <a:t>Army officers </a:t>
            </a:r>
            <a:r>
              <a:rPr lang="en-US" sz="2800" b="1" dirty="0" smtClean="0"/>
              <a:t>based there, one of whom is </a:t>
            </a:r>
            <a:r>
              <a:rPr lang="en-US" sz="2800" b="1" dirty="0" smtClean="0">
                <a:solidFill>
                  <a:srgbClr val="FF0000"/>
                </a:solidFill>
                <a:effectLst>
                  <a:outerShdw blurRad="38100" dist="38100" dir="2700000" algn="tl">
                    <a:srgbClr val="000000"/>
                  </a:outerShdw>
                </a:effectLst>
              </a:rPr>
              <a:t>Meriwether Lewis Clark</a:t>
            </a:r>
            <a:r>
              <a:rPr lang="en-US" sz="2800" b="1" dirty="0" smtClean="0"/>
              <a:t>, son of the famed William Clark (of L&amp;C fame)</a:t>
            </a:r>
          </a:p>
          <a:p>
            <a:pPr marL="169863" indent="-169863">
              <a:spcAft>
                <a:spcPts val="1200"/>
              </a:spcAft>
              <a:buFont typeface="Arial" pitchFamily="34" charset="0"/>
              <a:buChar char="•"/>
            </a:pPr>
            <a:r>
              <a:rPr lang="en-US" sz="2800" b="1" dirty="0" smtClean="0"/>
              <a:t>Susan gets word that </a:t>
            </a:r>
            <a:r>
              <a:rPr lang="en-US" sz="2800" b="1" dirty="0" smtClean="0">
                <a:solidFill>
                  <a:srgbClr val="FF0000"/>
                </a:solidFill>
                <a:effectLst>
                  <a:outerShdw blurRad="38100" dist="38100" dir="2700000" algn="tl">
                    <a:srgbClr val="000000"/>
                  </a:outerShdw>
                </a:effectLst>
              </a:rPr>
              <a:t>her brother-in-law</a:t>
            </a:r>
            <a:r>
              <a:rPr lang="en-US" sz="2800" b="1" dirty="0" smtClean="0"/>
              <a:t>, James Magoffin has been </a:t>
            </a:r>
            <a:r>
              <a:rPr lang="en-US" sz="2800" b="1" dirty="0" smtClean="0">
                <a:solidFill>
                  <a:srgbClr val="FF0000"/>
                </a:solidFill>
                <a:effectLst>
                  <a:outerShdw blurRad="38100" dist="38100" dir="2700000" algn="tl">
                    <a:srgbClr val="000000"/>
                  </a:outerShdw>
                </a:effectLst>
              </a:rPr>
              <a:t>attacked by Apaches </a:t>
            </a:r>
            <a:r>
              <a:rPr lang="en-US" sz="2800" b="1" dirty="0" smtClean="0"/>
              <a:t>and robbed of everything, escaping </a:t>
            </a:r>
            <a:r>
              <a:rPr lang="en-US" sz="2800" b="1" dirty="0" smtClean="0">
                <a:solidFill>
                  <a:srgbClr val="FF0000"/>
                </a:solidFill>
                <a:effectLst>
                  <a:outerShdw blurRad="38100" dist="38100" dir="2700000" algn="tl">
                    <a:srgbClr val="000000"/>
                  </a:outerShdw>
                </a:effectLst>
              </a:rPr>
              <a:t>only with his life</a:t>
            </a:r>
          </a:p>
          <a:p>
            <a:pPr marL="169863" indent="-16986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Who is James Magoffin </a:t>
            </a:r>
            <a:r>
              <a:rPr lang="en-US" sz="2800" b="1" dirty="0" smtClean="0"/>
              <a:t>and what does he do?</a:t>
            </a:r>
          </a:p>
        </p:txBody>
      </p:sp>
      <p:sp>
        <p:nvSpPr>
          <p:cNvPr id="8" name="Rectangle 7"/>
          <p:cNvSpPr/>
          <p:nvPr/>
        </p:nvSpPr>
        <p:spPr>
          <a:xfrm>
            <a:off x="9144000" y="6212124"/>
            <a:ext cx="367408" cy="523220"/>
          </a:xfrm>
          <a:prstGeom prst="rect">
            <a:avLst/>
          </a:prstGeom>
        </p:spPr>
        <p:txBody>
          <a:bodyPr wrap="none">
            <a:spAutoFit/>
          </a:bodyPr>
          <a:lstStyle/>
          <a:p>
            <a:r>
              <a:rPr lang="en-US" sz="2800" b="1" dirty="0" smtClean="0">
                <a:solidFill>
                  <a:srgbClr val="FF0000"/>
                </a:solidFill>
                <a:effectLst>
                  <a:outerShdw blurRad="38100" dist="38100" dir="2700000" algn="tl">
                    <a:srgbClr val="000000"/>
                  </a:outerShdw>
                </a:effectLst>
              </a:rPr>
              <a:t>5</a:t>
            </a:r>
            <a:endParaRPr lang="en-US" sz="2800" dirty="0"/>
          </a:p>
        </p:txBody>
      </p:sp>
      <p:pic>
        <p:nvPicPr>
          <p:cNvPr id="9" name="Picture 2"/>
          <p:cNvPicPr>
            <a:picLocks noChangeAspect="1" noChangeArrowheads="1"/>
          </p:cNvPicPr>
          <p:nvPr/>
        </p:nvPicPr>
        <p:blipFill>
          <a:blip r:embed="rId2" cstate="print"/>
          <a:srcRect/>
          <a:stretch>
            <a:fillRect/>
          </a:stretch>
        </p:blipFill>
        <p:spPr bwMode="auto">
          <a:xfrm>
            <a:off x="4572000" y="605980"/>
            <a:ext cx="4572000" cy="3209561"/>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pPr>
              <a:defRPr/>
            </a:pPr>
            <a:fld id="{6D98560A-1953-4F77-869E-5D1EE0598C44}" type="slidenum">
              <a:rPr lang="en-US" smtClean="0"/>
              <a:pPr>
                <a:defRPr/>
              </a:pPr>
              <a:t>169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up)">
                                      <p:cBhvr>
                                        <p:cTn id="11" dur="10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wipe(up)">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wipe(up)">
                                      <p:cBhvr>
                                        <p:cTn id="21"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3"/>
          <p:cNvSpPr txBox="1">
            <a:spLocks noChangeArrowheads="1"/>
          </p:cNvSpPr>
          <p:nvPr/>
        </p:nvSpPr>
        <p:spPr bwMode="auto">
          <a:xfrm>
            <a:off x="4572000" y="0"/>
            <a:ext cx="4572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a:t>
            </a:r>
            <a:r>
              <a:rPr lang="en-US" sz="4800" b="1" dirty="0" smtClean="0">
                <a:solidFill>
                  <a:srgbClr val="FF0000"/>
                </a:solidFill>
                <a:effectLst>
                  <a:outerShdw dist="50800" dir="5400000" algn="ctr" rotWithShape="0">
                    <a:schemeClr val="tx1"/>
                  </a:outerShdw>
                </a:effectLst>
                <a:latin typeface="Tempus Sans ITC" pitchFamily="82" charset="0"/>
              </a:rPr>
              <a:t>THE FORTS</a:t>
            </a:r>
            <a:endParaRPr lang="en-US" sz="4800" b="1" dirty="0">
              <a:solidFill>
                <a:srgbClr val="FF0000"/>
              </a:solidFill>
              <a:effectLst>
                <a:outerShdw dist="50800" dir="5400000" algn="ctr" rotWithShape="0">
                  <a:schemeClr val="tx1"/>
                </a:outerShdw>
              </a:effectLst>
              <a:latin typeface="Tempus Sans ITC" pitchFamily="82" charset="0"/>
            </a:endParaRPr>
          </a:p>
        </p:txBody>
      </p:sp>
      <p:grpSp>
        <p:nvGrpSpPr>
          <p:cNvPr id="2" name="Group 61"/>
          <p:cNvGrpSpPr/>
          <p:nvPr/>
        </p:nvGrpSpPr>
        <p:grpSpPr>
          <a:xfrm>
            <a:off x="523875" y="762000"/>
            <a:ext cx="8162925" cy="6072188"/>
            <a:chOff x="523875" y="762000"/>
            <a:chExt cx="8162925" cy="6072188"/>
          </a:xfrm>
        </p:grpSpPr>
        <p:pic>
          <p:nvPicPr>
            <p:cNvPr id="63" name="Picture 3"/>
            <p:cNvPicPr>
              <a:picLocks noChangeAspect="1" noChangeArrowheads="1"/>
            </p:cNvPicPr>
            <p:nvPr/>
          </p:nvPicPr>
          <p:blipFill>
            <a:blip r:embed="rId2" cstate="print"/>
            <a:srcRect/>
            <a:stretch>
              <a:fillRect/>
            </a:stretch>
          </p:blipFill>
          <p:spPr bwMode="auto">
            <a:xfrm>
              <a:off x="523875" y="762000"/>
              <a:ext cx="8162925" cy="6072188"/>
            </a:xfrm>
            <a:prstGeom prst="rect">
              <a:avLst/>
            </a:prstGeom>
            <a:noFill/>
            <a:ln w="9525">
              <a:noFill/>
              <a:miter lim="800000"/>
              <a:headEnd/>
              <a:tailEnd/>
            </a:ln>
            <a:effectLst/>
          </p:spPr>
        </p:pic>
        <p:grpSp>
          <p:nvGrpSpPr>
            <p:cNvPr id="3" name="Group 14"/>
            <p:cNvGrpSpPr/>
            <p:nvPr/>
          </p:nvGrpSpPr>
          <p:grpSpPr>
            <a:xfrm>
              <a:off x="4852307" y="1338943"/>
              <a:ext cx="3148693" cy="1191986"/>
              <a:chOff x="4852307" y="1338943"/>
              <a:chExt cx="3148693" cy="1191986"/>
            </a:xfrm>
          </p:grpSpPr>
          <p:grpSp>
            <p:nvGrpSpPr>
              <p:cNvPr id="4" name="Group 13"/>
              <p:cNvGrpSpPr/>
              <p:nvPr/>
            </p:nvGrpSpPr>
            <p:grpSpPr>
              <a:xfrm>
                <a:off x="4852307" y="1338943"/>
                <a:ext cx="3148693" cy="1191986"/>
                <a:chOff x="4852307" y="1338943"/>
                <a:chExt cx="3148693" cy="1191986"/>
              </a:xfrm>
            </p:grpSpPr>
            <p:sp>
              <p:nvSpPr>
                <p:cNvPr id="68"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0"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6" name="Freeform 65"/>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78" name="Picture 3"/>
          <p:cNvPicPr>
            <a:picLocks noChangeAspect="1" noChangeArrowheads="1"/>
          </p:cNvPicPr>
          <p:nvPr/>
        </p:nvPicPr>
        <p:blipFill>
          <a:blip r:embed="rId2" cstate="print"/>
          <a:srcRect l="16919" t="16314" r="52276" b="77412"/>
          <a:stretch>
            <a:fillRect/>
          </a:stretch>
        </p:blipFill>
        <p:spPr bwMode="auto">
          <a:xfrm>
            <a:off x="1981200" y="1371600"/>
            <a:ext cx="3733800" cy="381001"/>
          </a:xfrm>
          <a:prstGeom prst="rect">
            <a:avLst/>
          </a:prstGeom>
          <a:noFill/>
          <a:ln w="9525">
            <a:noFill/>
            <a:miter lim="800000"/>
            <a:headEnd/>
            <a:tailEnd/>
          </a:ln>
          <a:effectLst/>
        </p:spPr>
      </p:pic>
      <p:grpSp>
        <p:nvGrpSpPr>
          <p:cNvPr id="5" name="Group 45"/>
          <p:cNvGrpSpPr/>
          <p:nvPr/>
        </p:nvGrpSpPr>
        <p:grpSpPr>
          <a:xfrm>
            <a:off x="914400" y="1219200"/>
            <a:ext cx="7396842" cy="2879271"/>
            <a:chOff x="914400" y="1219200"/>
            <a:chExt cx="7396842" cy="2879271"/>
          </a:xfrm>
        </p:grpSpPr>
        <p:sp>
          <p:nvSpPr>
            <p:cNvPr id="22" name="Freeform 21"/>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30"/>
            <p:cNvGrpSpPr/>
            <p:nvPr/>
          </p:nvGrpSpPr>
          <p:grpSpPr>
            <a:xfrm>
              <a:off x="914400" y="1219200"/>
              <a:ext cx="7396842" cy="2879271"/>
              <a:chOff x="914400" y="1219200"/>
              <a:chExt cx="7396842" cy="2879271"/>
            </a:xfrm>
          </p:grpSpPr>
          <p:sp>
            <p:nvSpPr>
              <p:cNvPr id="17" name="Freeform 16"/>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25"/>
              <p:cNvGrpSpPr/>
              <p:nvPr/>
            </p:nvGrpSpPr>
            <p:grpSpPr>
              <a:xfrm>
                <a:off x="6248400" y="1219200"/>
                <a:ext cx="2062842" cy="2803072"/>
                <a:chOff x="6248400" y="1219200"/>
                <a:chExt cx="2062842" cy="2803072"/>
              </a:xfrm>
            </p:grpSpPr>
            <p:sp>
              <p:nvSpPr>
                <p:cNvPr id="23" name="Rectangle 2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3"/>
              <p:cNvPicPr>
                <a:picLocks noChangeAspect="1" noChangeArrowheads="1"/>
              </p:cNvPicPr>
              <p:nvPr/>
            </p:nvPicPr>
            <p:blipFill>
              <a:blip r:embed="rId2" cstate="print"/>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28" name="Picture 3"/>
              <p:cNvPicPr>
                <a:picLocks noChangeAspect="1" noChangeArrowheads="1"/>
              </p:cNvPicPr>
              <p:nvPr/>
            </p:nvPicPr>
            <p:blipFill>
              <a:blip r:embed="rId2" cstate="print"/>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29" name="Picture 3"/>
              <p:cNvPicPr preferRelativeResize="0">
                <a:picLocks noChangeArrowheads="1"/>
              </p:cNvPicPr>
              <p:nvPr/>
            </p:nvPicPr>
            <p:blipFill>
              <a:blip r:embed="rId2" cstate="print"/>
              <a:srcRect l="23454" t="16314" r="53209" b="74902"/>
              <a:stretch>
                <a:fillRect/>
              </a:stretch>
            </p:blipFill>
            <p:spPr bwMode="auto">
              <a:xfrm>
                <a:off x="4495800" y="1295400"/>
                <a:ext cx="1524000" cy="1173480"/>
              </a:xfrm>
              <a:prstGeom prst="rect">
                <a:avLst/>
              </a:prstGeom>
              <a:noFill/>
              <a:ln w="9525">
                <a:noFill/>
                <a:miter lim="800000"/>
                <a:headEnd/>
                <a:tailEnd/>
              </a:ln>
              <a:effectLst/>
            </p:spPr>
          </p:pic>
          <p:pic>
            <p:nvPicPr>
              <p:cNvPr id="30" name="Picture 3"/>
              <p:cNvPicPr>
                <a:picLocks noChangeAspect="1" noChangeArrowheads="1"/>
              </p:cNvPicPr>
              <p:nvPr/>
            </p:nvPicPr>
            <p:blipFill>
              <a:blip r:embed="rId3"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sp>
        <p:nvSpPr>
          <p:cNvPr id="31"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Five Tribes</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42" name="Freeform 41"/>
          <p:cNvSpPr/>
          <p:nvPr/>
        </p:nvSpPr>
        <p:spPr>
          <a:xfrm>
            <a:off x="783770" y="1151163"/>
            <a:ext cx="7652657" cy="5608865"/>
          </a:xfrm>
          <a:custGeom>
            <a:avLst/>
            <a:gdLst>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46" fmla="*/ 1113064 w 9573986"/>
              <a:gd name="connsiteY46" fmla="*/ 4705350 h 6738258"/>
              <a:gd name="connsiteX0" fmla="*/ 1113064 w 9573986"/>
              <a:gd name="connsiteY0" fmla="*/ 4171950 h 6204858"/>
              <a:gd name="connsiteX1" fmla="*/ 1211036 w 9573986"/>
              <a:gd name="connsiteY1" fmla="*/ 138793 h 6204858"/>
              <a:gd name="connsiteX2" fmla="*/ 8379279 w 9573986"/>
              <a:gd name="connsiteY2" fmla="*/ 138793 h 6204858"/>
              <a:gd name="connsiteX3" fmla="*/ 8379279 w 9573986"/>
              <a:gd name="connsiteY3" fmla="*/ 971550 h 6204858"/>
              <a:gd name="connsiteX4" fmla="*/ 8673193 w 9573986"/>
              <a:gd name="connsiteY4" fmla="*/ 2735036 h 6204858"/>
              <a:gd name="connsiteX5" fmla="*/ 8738507 w 9573986"/>
              <a:gd name="connsiteY5" fmla="*/ 5723165 h 6204858"/>
              <a:gd name="connsiteX6" fmla="*/ 8509907 w 9573986"/>
              <a:gd name="connsiteY6" fmla="*/ 5625193 h 6204858"/>
              <a:gd name="connsiteX7" fmla="*/ 8118022 w 9573986"/>
              <a:gd name="connsiteY7" fmla="*/ 5494565 h 6204858"/>
              <a:gd name="connsiteX8" fmla="*/ 7954736 w 9573986"/>
              <a:gd name="connsiteY8" fmla="*/ 5363936 h 6204858"/>
              <a:gd name="connsiteX9" fmla="*/ 7824107 w 9573986"/>
              <a:gd name="connsiteY9" fmla="*/ 5200650 h 6204858"/>
              <a:gd name="connsiteX10" fmla="*/ 7628164 w 9573986"/>
              <a:gd name="connsiteY10" fmla="*/ 5184322 h 6204858"/>
              <a:gd name="connsiteX11" fmla="*/ 7513864 w 9573986"/>
              <a:gd name="connsiteY11" fmla="*/ 5298622 h 6204858"/>
              <a:gd name="connsiteX12" fmla="*/ 7236279 w 9573986"/>
              <a:gd name="connsiteY12" fmla="*/ 5282293 h 6204858"/>
              <a:gd name="connsiteX13" fmla="*/ 6926036 w 9573986"/>
              <a:gd name="connsiteY13" fmla="*/ 5396593 h 6204858"/>
              <a:gd name="connsiteX14" fmla="*/ 6697436 w 9573986"/>
              <a:gd name="connsiteY14" fmla="*/ 5314950 h 6204858"/>
              <a:gd name="connsiteX15" fmla="*/ 6272893 w 9573986"/>
              <a:gd name="connsiteY15" fmla="*/ 5527222 h 6204858"/>
              <a:gd name="connsiteX16" fmla="*/ 6223907 w 9573986"/>
              <a:gd name="connsiteY16" fmla="*/ 5657850 h 6204858"/>
              <a:gd name="connsiteX17" fmla="*/ 5913664 w 9573986"/>
              <a:gd name="connsiteY17" fmla="*/ 5396593 h 6204858"/>
              <a:gd name="connsiteX18" fmla="*/ 5668736 w 9573986"/>
              <a:gd name="connsiteY18" fmla="*/ 5298622 h 6204858"/>
              <a:gd name="connsiteX19" fmla="*/ 5570764 w 9573986"/>
              <a:gd name="connsiteY19" fmla="*/ 5478236 h 6204858"/>
              <a:gd name="connsiteX20" fmla="*/ 5407479 w 9573986"/>
              <a:gd name="connsiteY20" fmla="*/ 5363936 h 6204858"/>
              <a:gd name="connsiteX21" fmla="*/ 5309507 w 9573986"/>
              <a:gd name="connsiteY21" fmla="*/ 5265965 h 6204858"/>
              <a:gd name="connsiteX22" fmla="*/ 5211536 w 9573986"/>
              <a:gd name="connsiteY22" fmla="*/ 5380265 h 6204858"/>
              <a:gd name="connsiteX23" fmla="*/ 5113564 w 9573986"/>
              <a:gd name="connsiteY23" fmla="*/ 5641522 h 6204858"/>
              <a:gd name="connsiteX24" fmla="*/ 4999264 w 9573986"/>
              <a:gd name="connsiteY24" fmla="*/ 5510893 h 6204858"/>
              <a:gd name="connsiteX25" fmla="*/ 4868636 w 9573986"/>
              <a:gd name="connsiteY25" fmla="*/ 5249636 h 6204858"/>
              <a:gd name="connsiteX26" fmla="*/ 4803322 w 9573986"/>
              <a:gd name="connsiteY26" fmla="*/ 5380265 h 6204858"/>
              <a:gd name="connsiteX27" fmla="*/ 4705350 w 9573986"/>
              <a:gd name="connsiteY27" fmla="*/ 5396593 h 6204858"/>
              <a:gd name="connsiteX28" fmla="*/ 4476750 w 9573986"/>
              <a:gd name="connsiteY28" fmla="*/ 5249636 h 6204858"/>
              <a:gd name="connsiteX29" fmla="*/ 4182836 w 9573986"/>
              <a:gd name="connsiteY29" fmla="*/ 5119007 h 6204858"/>
              <a:gd name="connsiteX30" fmla="*/ 4068536 w 9573986"/>
              <a:gd name="connsiteY30" fmla="*/ 5314950 h 6204858"/>
              <a:gd name="connsiteX31" fmla="*/ 3986893 w 9573986"/>
              <a:gd name="connsiteY31" fmla="*/ 5167993 h 6204858"/>
              <a:gd name="connsiteX32" fmla="*/ 3660322 w 9573986"/>
              <a:gd name="connsiteY32" fmla="*/ 5004707 h 6204858"/>
              <a:gd name="connsiteX33" fmla="*/ 3578679 w 9573986"/>
              <a:gd name="connsiteY33" fmla="*/ 4906736 h 6204858"/>
              <a:gd name="connsiteX34" fmla="*/ 3317422 w 9573986"/>
              <a:gd name="connsiteY34" fmla="*/ 4890407 h 6204858"/>
              <a:gd name="connsiteX35" fmla="*/ 3284764 w 9573986"/>
              <a:gd name="connsiteY35" fmla="*/ 4939393 h 6204858"/>
              <a:gd name="connsiteX36" fmla="*/ 3007179 w 9573986"/>
              <a:gd name="connsiteY36" fmla="*/ 4792436 h 6204858"/>
              <a:gd name="connsiteX37" fmla="*/ 2794907 w 9573986"/>
              <a:gd name="connsiteY37" fmla="*/ 4906736 h 6204858"/>
              <a:gd name="connsiteX38" fmla="*/ 2549979 w 9573986"/>
              <a:gd name="connsiteY38" fmla="*/ 4792436 h 6204858"/>
              <a:gd name="connsiteX39" fmla="*/ 2305050 w 9573986"/>
              <a:gd name="connsiteY39" fmla="*/ 4792436 h 6204858"/>
              <a:gd name="connsiteX40" fmla="*/ 2125436 w 9573986"/>
              <a:gd name="connsiteY40" fmla="*/ 4612822 h 6204858"/>
              <a:gd name="connsiteX41" fmla="*/ 2076450 w 9573986"/>
              <a:gd name="connsiteY41" fmla="*/ 4433207 h 6204858"/>
              <a:gd name="connsiteX42" fmla="*/ 1978479 w 9573986"/>
              <a:gd name="connsiteY42" fmla="*/ 4433207 h 6204858"/>
              <a:gd name="connsiteX43" fmla="*/ 1570264 w 9573986"/>
              <a:gd name="connsiteY43" fmla="*/ 4384222 h 6204858"/>
              <a:gd name="connsiteX44" fmla="*/ 1292679 w 9573986"/>
              <a:gd name="connsiteY44" fmla="*/ 4220936 h 6204858"/>
              <a:gd name="connsiteX45" fmla="*/ 1113064 w 9573986"/>
              <a:gd name="connsiteY45" fmla="*/ 4057650 h 6204858"/>
              <a:gd name="connsiteX46" fmla="*/ 1113064 w 9573986"/>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8209189"/>
              <a:gd name="connsiteY0" fmla="*/ 4171950 h 6204858"/>
              <a:gd name="connsiteX1" fmla="*/ 654504 w 8209189"/>
              <a:gd name="connsiteY1" fmla="*/ 138793 h 6204858"/>
              <a:gd name="connsiteX2" fmla="*/ 7822747 w 8209189"/>
              <a:gd name="connsiteY2" fmla="*/ 138793 h 6204858"/>
              <a:gd name="connsiteX3" fmla="*/ 7822747 w 8209189"/>
              <a:gd name="connsiteY3" fmla="*/ 971550 h 6204858"/>
              <a:gd name="connsiteX4" fmla="*/ 8116661 w 8209189"/>
              <a:gd name="connsiteY4" fmla="*/ 2735036 h 6204858"/>
              <a:gd name="connsiteX5" fmla="*/ 8181975 w 8209189"/>
              <a:gd name="connsiteY5" fmla="*/ 5723165 h 6204858"/>
              <a:gd name="connsiteX6" fmla="*/ 7953375 w 8209189"/>
              <a:gd name="connsiteY6" fmla="*/ 5625193 h 6204858"/>
              <a:gd name="connsiteX7" fmla="*/ 7561490 w 8209189"/>
              <a:gd name="connsiteY7" fmla="*/ 5494565 h 6204858"/>
              <a:gd name="connsiteX8" fmla="*/ 7398204 w 8209189"/>
              <a:gd name="connsiteY8" fmla="*/ 5363936 h 6204858"/>
              <a:gd name="connsiteX9" fmla="*/ 7267575 w 8209189"/>
              <a:gd name="connsiteY9" fmla="*/ 5200650 h 6204858"/>
              <a:gd name="connsiteX10" fmla="*/ 7071632 w 8209189"/>
              <a:gd name="connsiteY10" fmla="*/ 5184322 h 6204858"/>
              <a:gd name="connsiteX11" fmla="*/ 6957332 w 8209189"/>
              <a:gd name="connsiteY11" fmla="*/ 5298622 h 6204858"/>
              <a:gd name="connsiteX12" fmla="*/ 6679747 w 8209189"/>
              <a:gd name="connsiteY12" fmla="*/ 5282293 h 6204858"/>
              <a:gd name="connsiteX13" fmla="*/ 6369504 w 8209189"/>
              <a:gd name="connsiteY13" fmla="*/ 5396593 h 6204858"/>
              <a:gd name="connsiteX14" fmla="*/ 6140904 w 8209189"/>
              <a:gd name="connsiteY14" fmla="*/ 5314950 h 6204858"/>
              <a:gd name="connsiteX15" fmla="*/ 5716361 w 8209189"/>
              <a:gd name="connsiteY15" fmla="*/ 5527222 h 6204858"/>
              <a:gd name="connsiteX16" fmla="*/ 5667375 w 8209189"/>
              <a:gd name="connsiteY16" fmla="*/ 5657850 h 6204858"/>
              <a:gd name="connsiteX17" fmla="*/ 5357132 w 8209189"/>
              <a:gd name="connsiteY17" fmla="*/ 5396593 h 6204858"/>
              <a:gd name="connsiteX18" fmla="*/ 5112204 w 8209189"/>
              <a:gd name="connsiteY18" fmla="*/ 5298622 h 6204858"/>
              <a:gd name="connsiteX19" fmla="*/ 5014232 w 8209189"/>
              <a:gd name="connsiteY19" fmla="*/ 5478236 h 6204858"/>
              <a:gd name="connsiteX20" fmla="*/ 4850947 w 8209189"/>
              <a:gd name="connsiteY20" fmla="*/ 5363936 h 6204858"/>
              <a:gd name="connsiteX21" fmla="*/ 4752975 w 8209189"/>
              <a:gd name="connsiteY21" fmla="*/ 5265965 h 6204858"/>
              <a:gd name="connsiteX22" fmla="*/ 4655004 w 8209189"/>
              <a:gd name="connsiteY22" fmla="*/ 5380265 h 6204858"/>
              <a:gd name="connsiteX23" fmla="*/ 4557032 w 8209189"/>
              <a:gd name="connsiteY23" fmla="*/ 5641522 h 6204858"/>
              <a:gd name="connsiteX24" fmla="*/ 4442732 w 8209189"/>
              <a:gd name="connsiteY24" fmla="*/ 5510893 h 6204858"/>
              <a:gd name="connsiteX25" fmla="*/ 4312104 w 8209189"/>
              <a:gd name="connsiteY25" fmla="*/ 5249636 h 6204858"/>
              <a:gd name="connsiteX26" fmla="*/ 4246790 w 8209189"/>
              <a:gd name="connsiteY26" fmla="*/ 5380265 h 6204858"/>
              <a:gd name="connsiteX27" fmla="*/ 4148818 w 8209189"/>
              <a:gd name="connsiteY27" fmla="*/ 5396593 h 6204858"/>
              <a:gd name="connsiteX28" fmla="*/ 3920218 w 8209189"/>
              <a:gd name="connsiteY28" fmla="*/ 5249636 h 6204858"/>
              <a:gd name="connsiteX29" fmla="*/ 3626304 w 8209189"/>
              <a:gd name="connsiteY29" fmla="*/ 5119007 h 6204858"/>
              <a:gd name="connsiteX30" fmla="*/ 3512004 w 8209189"/>
              <a:gd name="connsiteY30" fmla="*/ 5314950 h 6204858"/>
              <a:gd name="connsiteX31" fmla="*/ 3430361 w 8209189"/>
              <a:gd name="connsiteY31" fmla="*/ 5167993 h 6204858"/>
              <a:gd name="connsiteX32" fmla="*/ 3103790 w 8209189"/>
              <a:gd name="connsiteY32" fmla="*/ 5004707 h 6204858"/>
              <a:gd name="connsiteX33" fmla="*/ 3022147 w 8209189"/>
              <a:gd name="connsiteY33" fmla="*/ 4906736 h 6204858"/>
              <a:gd name="connsiteX34" fmla="*/ 2760890 w 8209189"/>
              <a:gd name="connsiteY34" fmla="*/ 4890407 h 6204858"/>
              <a:gd name="connsiteX35" fmla="*/ 2728232 w 8209189"/>
              <a:gd name="connsiteY35" fmla="*/ 4939393 h 6204858"/>
              <a:gd name="connsiteX36" fmla="*/ 2450647 w 8209189"/>
              <a:gd name="connsiteY36" fmla="*/ 4792436 h 6204858"/>
              <a:gd name="connsiteX37" fmla="*/ 2238375 w 8209189"/>
              <a:gd name="connsiteY37" fmla="*/ 4906736 h 6204858"/>
              <a:gd name="connsiteX38" fmla="*/ 1993447 w 8209189"/>
              <a:gd name="connsiteY38" fmla="*/ 4792436 h 6204858"/>
              <a:gd name="connsiteX39" fmla="*/ 1748518 w 8209189"/>
              <a:gd name="connsiteY39" fmla="*/ 4792436 h 6204858"/>
              <a:gd name="connsiteX40" fmla="*/ 1568904 w 8209189"/>
              <a:gd name="connsiteY40" fmla="*/ 4612822 h 6204858"/>
              <a:gd name="connsiteX41" fmla="*/ 1519918 w 8209189"/>
              <a:gd name="connsiteY41" fmla="*/ 4433207 h 6204858"/>
              <a:gd name="connsiteX42" fmla="*/ 1421947 w 8209189"/>
              <a:gd name="connsiteY42" fmla="*/ 4433207 h 6204858"/>
              <a:gd name="connsiteX43" fmla="*/ 1013732 w 8209189"/>
              <a:gd name="connsiteY43" fmla="*/ 4384222 h 6204858"/>
              <a:gd name="connsiteX44" fmla="*/ 736147 w 8209189"/>
              <a:gd name="connsiteY44" fmla="*/ 4220936 h 6204858"/>
              <a:gd name="connsiteX45" fmla="*/ 556532 w 8209189"/>
              <a:gd name="connsiteY45" fmla="*/ 4057650 h 6204858"/>
              <a:gd name="connsiteX46" fmla="*/ 556532 w 8209189"/>
              <a:gd name="connsiteY46" fmla="*/ 4171950 h 6204858"/>
              <a:gd name="connsiteX0" fmla="*/ 556532 w 8209189"/>
              <a:gd name="connsiteY0" fmla="*/ 4057650 h 6090558"/>
              <a:gd name="connsiteX1" fmla="*/ 654504 w 8209189"/>
              <a:gd name="connsiteY1" fmla="*/ 24493 h 6090558"/>
              <a:gd name="connsiteX2" fmla="*/ 7822747 w 8209189"/>
              <a:gd name="connsiteY2" fmla="*/ 24493 h 6090558"/>
              <a:gd name="connsiteX3" fmla="*/ 7822747 w 8209189"/>
              <a:gd name="connsiteY3" fmla="*/ 857250 h 6090558"/>
              <a:gd name="connsiteX4" fmla="*/ 8116661 w 8209189"/>
              <a:gd name="connsiteY4" fmla="*/ 2620736 h 6090558"/>
              <a:gd name="connsiteX5" fmla="*/ 8181975 w 8209189"/>
              <a:gd name="connsiteY5" fmla="*/ 5608865 h 6090558"/>
              <a:gd name="connsiteX6" fmla="*/ 7953375 w 8209189"/>
              <a:gd name="connsiteY6" fmla="*/ 5510893 h 6090558"/>
              <a:gd name="connsiteX7" fmla="*/ 7561490 w 8209189"/>
              <a:gd name="connsiteY7" fmla="*/ 5380265 h 6090558"/>
              <a:gd name="connsiteX8" fmla="*/ 7398204 w 8209189"/>
              <a:gd name="connsiteY8" fmla="*/ 5249636 h 6090558"/>
              <a:gd name="connsiteX9" fmla="*/ 7267575 w 8209189"/>
              <a:gd name="connsiteY9" fmla="*/ 5086350 h 6090558"/>
              <a:gd name="connsiteX10" fmla="*/ 7071632 w 8209189"/>
              <a:gd name="connsiteY10" fmla="*/ 5070022 h 6090558"/>
              <a:gd name="connsiteX11" fmla="*/ 6957332 w 8209189"/>
              <a:gd name="connsiteY11" fmla="*/ 5184322 h 6090558"/>
              <a:gd name="connsiteX12" fmla="*/ 6679747 w 8209189"/>
              <a:gd name="connsiteY12" fmla="*/ 5167993 h 6090558"/>
              <a:gd name="connsiteX13" fmla="*/ 6369504 w 8209189"/>
              <a:gd name="connsiteY13" fmla="*/ 5282293 h 6090558"/>
              <a:gd name="connsiteX14" fmla="*/ 6140904 w 8209189"/>
              <a:gd name="connsiteY14" fmla="*/ 5200650 h 6090558"/>
              <a:gd name="connsiteX15" fmla="*/ 5716361 w 8209189"/>
              <a:gd name="connsiteY15" fmla="*/ 5412922 h 6090558"/>
              <a:gd name="connsiteX16" fmla="*/ 5667375 w 8209189"/>
              <a:gd name="connsiteY16" fmla="*/ 5543550 h 6090558"/>
              <a:gd name="connsiteX17" fmla="*/ 5357132 w 8209189"/>
              <a:gd name="connsiteY17" fmla="*/ 5282293 h 6090558"/>
              <a:gd name="connsiteX18" fmla="*/ 5112204 w 8209189"/>
              <a:gd name="connsiteY18" fmla="*/ 5184322 h 6090558"/>
              <a:gd name="connsiteX19" fmla="*/ 5014232 w 8209189"/>
              <a:gd name="connsiteY19" fmla="*/ 5363936 h 6090558"/>
              <a:gd name="connsiteX20" fmla="*/ 4850947 w 8209189"/>
              <a:gd name="connsiteY20" fmla="*/ 5249636 h 6090558"/>
              <a:gd name="connsiteX21" fmla="*/ 4752975 w 8209189"/>
              <a:gd name="connsiteY21" fmla="*/ 5151665 h 6090558"/>
              <a:gd name="connsiteX22" fmla="*/ 4655004 w 8209189"/>
              <a:gd name="connsiteY22" fmla="*/ 5265965 h 6090558"/>
              <a:gd name="connsiteX23" fmla="*/ 4557032 w 8209189"/>
              <a:gd name="connsiteY23" fmla="*/ 5527222 h 6090558"/>
              <a:gd name="connsiteX24" fmla="*/ 4442732 w 8209189"/>
              <a:gd name="connsiteY24" fmla="*/ 5396593 h 6090558"/>
              <a:gd name="connsiteX25" fmla="*/ 4312104 w 8209189"/>
              <a:gd name="connsiteY25" fmla="*/ 5135336 h 6090558"/>
              <a:gd name="connsiteX26" fmla="*/ 4246790 w 8209189"/>
              <a:gd name="connsiteY26" fmla="*/ 5265965 h 6090558"/>
              <a:gd name="connsiteX27" fmla="*/ 4148818 w 8209189"/>
              <a:gd name="connsiteY27" fmla="*/ 5282293 h 6090558"/>
              <a:gd name="connsiteX28" fmla="*/ 3920218 w 8209189"/>
              <a:gd name="connsiteY28" fmla="*/ 5135336 h 6090558"/>
              <a:gd name="connsiteX29" fmla="*/ 3626304 w 8209189"/>
              <a:gd name="connsiteY29" fmla="*/ 5004707 h 6090558"/>
              <a:gd name="connsiteX30" fmla="*/ 3512004 w 8209189"/>
              <a:gd name="connsiteY30" fmla="*/ 5200650 h 6090558"/>
              <a:gd name="connsiteX31" fmla="*/ 3430361 w 8209189"/>
              <a:gd name="connsiteY31" fmla="*/ 5053693 h 6090558"/>
              <a:gd name="connsiteX32" fmla="*/ 3103790 w 8209189"/>
              <a:gd name="connsiteY32" fmla="*/ 4890407 h 6090558"/>
              <a:gd name="connsiteX33" fmla="*/ 3022147 w 8209189"/>
              <a:gd name="connsiteY33" fmla="*/ 4792436 h 6090558"/>
              <a:gd name="connsiteX34" fmla="*/ 2760890 w 8209189"/>
              <a:gd name="connsiteY34" fmla="*/ 4776107 h 6090558"/>
              <a:gd name="connsiteX35" fmla="*/ 2728232 w 8209189"/>
              <a:gd name="connsiteY35" fmla="*/ 4825093 h 6090558"/>
              <a:gd name="connsiteX36" fmla="*/ 2450647 w 8209189"/>
              <a:gd name="connsiteY36" fmla="*/ 4678136 h 6090558"/>
              <a:gd name="connsiteX37" fmla="*/ 2238375 w 8209189"/>
              <a:gd name="connsiteY37" fmla="*/ 4792436 h 6090558"/>
              <a:gd name="connsiteX38" fmla="*/ 1993447 w 8209189"/>
              <a:gd name="connsiteY38" fmla="*/ 4678136 h 6090558"/>
              <a:gd name="connsiteX39" fmla="*/ 1748518 w 8209189"/>
              <a:gd name="connsiteY39" fmla="*/ 4678136 h 6090558"/>
              <a:gd name="connsiteX40" fmla="*/ 1568904 w 8209189"/>
              <a:gd name="connsiteY40" fmla="*/ 4498522 h 6090558"/>
              <a:gd name="connsiteX41" fmla="*/ 1519918 w 8209189"/>
              <a:gd name="connsiteY41" fmla="*/ 4318907 h 6090558"/>
              <a:gd name="connsiteX42" fmla="*/ 1421947 w 8209189"/>
              <a:gd name="connsiteY42" fmla="*/ 4318907 h 6090558"/>
              <a:gd name="connsiteX43" fmla="*/ 1013732 w 8209189"/>
              <a:gd name="connsiteY43" fmla="*/ 4269922 h 6090558"/>
              <a:gd name="connsiteX44" fmla="*/ 736147 w 8209189"/>
              <a:gd name="connsiteY44" fmla="*/ 4106636 h 6090558"/>
              <a:gd name="connsiteX45" fmla="*/ 556532 w 8209189"/>
              <a:gd name="connsiteY45" fmla="*/ 3943350 h 6090558"/>
              <a:gd name="connsiteX46" fmla="*/ 556532 w 8209189"/>
              <a:gd name="connsiteY46" fmla="*/ 4057650 h 6090558"/>
              <a:gd name="connsiteX0" fmla="*/ 556532 w 8209189"/>
              <a:gd name="connsiteY0" fmla="*/ 4057650 h 5690508"/>
              <a:gd name="connsiteX1" fmla="*/ 654504 w 8209189"/>
              <a:gd name="connsiteY1" fmla="*/ 24493 h 5690508"/>
              <a:gd name="connsiteX2" fmla="*/ 7822747 w 8209189"/>
              <a:gd name="connsiteY2" fmla="*/ 24493 h 5690508"/>
              <a:gd name="connsiteX3" fmla="*/ 7822747 w 8209189"/>
              <a:gd name="connsiteY3" fmla="*/ 857250 h 5690508"/>
              <a:gd name="connsiteX4" fmla="*/ 8116661 w 8209189"/>
              <a:gd name="connsiteY4" fmla="*/ 2620736 h 5690508"/>
              <a:gd name="connsiteX5" fmla="*/ 8181975 w 8209189"/>
              <a:gd name="connsiteY5" fmla="*/ 5608865 h 5690508"/>
              <a:gd name="connsiteX6" fmla="*/ 7953375 w 8209189"/>
              <a:gd name="connsiteY6" fmla="*/ 5510893 h 5690508"/>
              <a:gd name="connsiteX7" fmla="*/ 7561490 w 8209189"/>
              <a:gd name="connsiteY7" fmla="*/ 5380265 h 5690508"/>
              <a:gd name="connsiteX8" fmla="*/ 7398204 w 8209189"/>
              <a:gd name="connsiteY8" fmla="*/ 5249636 h 5690508"/>
              <a:gd name="connsiteX9" fmla="*/ 7267575 w 8209189"/>
              <a:gd name="connsiteY9" fmla="*/ 5086350 h 5690508"/>
              <a:gd name="connsiteX10" fmla="*/ 7071632 w 8209189"/>
              <a:gd name="connsiteY10" fmla="*/ 5070022 h 5690508"/>
              <a:gd name="connsiteX11" fmla="*/ 6957332 w 8209189"/>
              <a:gd name="connsiteY11" fmla="*/ 5184322 h 5690508"/>
              <a:gd name="connsiteX12" fmla="*/ 6679747 w 8209189"/>
              <a:gd name="connsiteY12" fmla="*/ 5167993 h 5690508"/>
              <a:gd name="connsiteX13" fmla="*/ 6369504 w 8209189"/>
              <a:gd name="connsiteY13" fmla="*/ 5282293 h 5690508"/>
              <a:gd name="connsiteX14" fmla="*/ 6140904 w 8209189"/>
              <a:gd name="connsiteY14" fmla="*/ 5200650 h 5690508"/>
              <a:gd name="connsiteX15" fmla="*/ 5716361 w 8209189"/>
              <a:gd name="connsiteY15" fmla="*/ 5412922 h 5690508"/>
              <a:gd name="connsiteX16" fmla="*/ 5667375 w 8209189"/>
              <a:gd name="connsiteY16" fmla="*/ 5543550 h 5690508"/>
              <a:gd name="connsiteX17" fmla="*/ 5357132 w 8209189"/>
              <a:gd name="connsiteY17" fmla="*/ 5282293 h 5690508"/>
              <a:gd name="connsiteX18" fmla="*/ 5112204 w 8209189"/>
              <a:gd name="connsiteY18" fmla="*/ 5184322 h 5690508"/>
              <a:gd name="connsiteX19" fmla="*/ 5014232 w 8209189"/>
              <a:gd name="connsiteY19" fmla="*/ 5363936 h 5690508"/>
              <a:gd name="connsiteX20" fmla="*/ 4850947 w 8209189"/>
              <a:gd name="connsiteY20" fmla="*/ 5249636 h 5690508"/>
              <a:gd name="connsiteX21" fmla="*/ 4752975 w 8209189"/>
              <a:gd name="connsiteY21" fmla="*/ 5151665 h 5690508"/>
              <a:gd name="connsiteX22" fmla="*/ 4655004 w 8209189"/>
              <a:gd name="connsiteY22" fmla="*/ 5265965 h 5690508"/>
              <a:gd name="connsiteX23" fmla="*/ 4557032 w 8209189"/>
              <a:gd name="connsiteY23" fmla="*/ 5527222 h 5690508"/>
              <a:gd name="connsiteX24" fmla="*/ 4442732 w 8209189"/>
              <a:gd name="connsiteY24" fmla="*/ 5396593 h 5690508"/>
              <a:gd name="connsiteX25" fmla="*/ 4312104 w 8209189"/>
              <a:gd name="connsiteY25" fmla="*/ 5135336 h 5690508"/>
              <a:gd name="connsiteX26" fmla="*/ 4246790 w 8209189"/>
              <a:gd name="connsiteY26" fmla="*/ 5265965 h 5690508"/>
              <a:gd name="connsiteX27" fmla="*/ 4148818 w 8209189"/>
              <a:gd name="connsiteY27" fmla="*/ 5282293 h 5690508"/>
              <a:gd name="connsiteX28" fmla="*/ 3920218 w 8209189"/>
              <a:gd name="connsiteY28" fmla="*/ 5135336 h 5690508"/>
              <a:gd name="connsiteX29" fmla="*/ 3626304 w 8209189"/>
              <a:gd name="connsiteY29" fmla="*/ 5004707 h 5690508"/>
              <a:gd name="connsiteX30" fmla="*/ 3512004 w 8209189"/>
              <a:gd name="connsiteY30" fmla="*/ 5200650 h 5690508"/>
              <a:gd name="connsiteX31" fmla="*/ 3430361 w 8209189"/>
              <a:gd name="connsiteY31" fmla="*/ 5053693 h 5690508"/>
              <a:gd name="connsiteX32" fmla="*/ 3103790 w 8209189"/>
              <a:gd name="connsiteY32" fmla="*/ 4890407 h 5690508"/>
              <a:gd name="connsiteX33" fmla="*/ 3022147 w 8209189"/>
              <a:gd name="connsiteY33" fmla="*/ 4792436 h 5690508"/>
              <a:gd name="connsiteX34" fmla="*/ 2760890 w 8209189"/>
              <a:gd name="connsiteY34" fmla="*/ 4776107 h 5690508"/>
              <a:gd name="connsiteX35" fmla="*/ 2728232 w 8209189"/>
              <a:gd name="connsiteY35" fmla="*/ 4825093 h 5690508"/>
              <a:gd name="connsiteX36" fmla="*/ 2450647 w 8209189"/>
              <a:gd name="connsiteY36" fmla="*/ 4678136 h 5690508"/>
              <a:gd name="connsiteX37" fmla="*/ 2238375 w 8209189"/>
              <a:gd name="connsiteY37" fmla="*/ 4792436 h 5690508"/>
              <a:gd name="connsiteX38" fmla="*/ 1993447 w 8209189"/>
              <a:gd name="connsiteY38" fmla="*/ 4678136 h 5690508"/>
              <a:gd name="connsiteX39" fmla="*/ 1748518 w 8209189"/>
              <a:gd name="connsiteY39" fmla="*/ 4678136 h 5690508"/>
              <a:gd name="connsiteX40" fmla="*/ 1568904 w 8209189"/>
              <a:gd name="connsiteY40" fmla="*/ 4498522 h 5690508"/>
              <a:gd name="connsiteX41" fmla="*/ 1519918 w 8209189"/>
              <a:gd name="connsiteY41" fmla="*/ 4318907 h 5690508"/>
              <a:gd name="connsiteX42" fmla="*/ 1421947 w 8209189"/>
              <a:gd name="connsiteY42" fmla="*/ 4318907 h 5690508"/>
              <a:gd name="connsiteX43" fmla="*/ 1013732 w 8209189"/>
              <a:gd name="connsiteY43" fmla="*/ 4269922 h 5690508"/>
              <a:gd name="connsiteX44" fmla="*/ 736147 w 8209189"/>
              <a:gd name="connsiteY44" fmla="*/ 4106636 h 5690508"/>
              <a:gd name="connsiteX45" fmla="*/ 556532 w 8209189"/>
              <a:gd name="connsiteY45" fmla="*/ 3943350 h 5690508"/>
              <a:gd name="connsiteX46" fmla="*/ 556532 w 8209189"/>
              <a:gd name="connsiteY46" fmla="*/ 4057650 h 5690508"/>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0 w 7652657"/>
              <a:gd name="connsiteY0" fmla="*/ 4057650 h 5608865"/>
              <a:gd name="connsiteX1" fmla="*/ 97972 w 7652657"/>
              <a:gd name="connsiteY1" fmla="*/ 24493 h 5608865"/>
              <a:gd name="connsiteX2" fmla="*/ 7266215 w 7652657"/>
              <a:gd name="connsiteY2" fmla="*/ 24493 h 5608865"/>
              <a:gd name="connsiteX3" fmla="*/ 7266215 w 7652657"/>
              <a:gd name="connsiteY3" fmla="*/ 857250 h 5608865"/>
              <a:gd name="connsiteX4" fmla="*/ 7560129 w 7652657"/>
              <a:gd name="connsiteY4" fmla="*/ 2620736 h 5608865"/>
              <a:gd name="connsiteX5" fmla="*/ 7625443 w 7652657"/>
              <a:gd name="connsiteY5" fmla="*/ 5608865 h 5608865"/>
              <a:gd name="connsiteX6" fmla="*/ 7396843 w 7652657"/>
              <a:gd name="connsiteY6" fmla="*/ 5510893 h 5608865"/>
              <a:gd name="connsiteX7" fmla="*/ 7004958 w 7652657"/>
              <a:gd name="connsiteY7" fmla="*/ 5380265 h 5608865"/>
              <a:gd name="connsiteX8" fmla="*/ 6841672 w 7652657"/>
              <a:gd name="connsiteY8" fmla="*/ 5249636 h 5608865"/>
              <a:gd name="connsiteX9" fmla="*/ 6711043 w 7652657"/>
              <a:gd name="connsiteY9" fmla="*/ 5086350 h 5608865"/>
              <a:gd name="connsiteX10" fmla="*/ 6515100 w 7652657"/>
              <a:gd name="connsiteY10" fmla="*/ 5070022 h 5608865"/>
              <a:gd name="connsiteX11" fmla="*/ 6400800 w 7652657"/>
              <a:gd name="connsiteY11" fmla="*/ 5184322 h 5608865"/>
              <a:gd name="connsiteX12" fmla="*/ 6123215 w 7652657"/>
              <a:gd name="connsiteY12" fmla="*/ 5167993 h 5608865"/>
              <a:gd name="connsiteX13" fmla="*/ 5812972 w 7652657"/>
              <a:gd name="connsiteY13" fmla="*/ 5282293 h 5608865"/>
              <a:gd name="connsiteX14" fmla="*/ 5584372 w 7652657"/>
              <a:gd name="connsiteY14" fmla="*/ 5200650 h 5608865"/>
              <a:gd name="connsiteX15" fmla="*/ 5159829 w 7652657"/>
              <a:gd name="connsiteY15" fmla="*/ 5412922 h 5608865"/>
              <a:gd name="connsiteX16" fmla="*/ 5110843 w 7652657"/>
              <a:gd name="connsiteY16" fmla="*/ 5543550 h 5608865"/>
              <a:gd name="connsiteX17" fmla="*/ 4800600 w 7652657"/>
              <a:gd name="connsiteY17" fmla="*/ 5282293 h 5608865"/>
              <a:gd name="connsiteX18" fmla="*/ 4555672 w 7652657"/>
              <a:gd name="connsiteY18" fmla="*/ 5184322 h 5608865"/>
              <a:gd name="connsiteX19" fmla="*/ 4457700 w 7652657"/>
              <a:gd name="connsiteY19" fmla="*/ 5363936 h 5608865"/>
              <a:gd name="connsiteX20" fmla="*/ 4294415 w 7652657"/>
              <a:gd name="connsiteY20" fmla="*/ 5249636 h 5608865"/>
              <a:gd name="connsiteX21" fmla="*/ 4196443 w 7652657"/>
              <a:gd name="connsiteY21" fmla="*/ 5151665 h 5608865"/>
              <a:gd name="connsiteX22" fmla="*/ 4098472 w 7652657"/>
              <a:gd name="connsiteY22" fmla="*/ 5265965 h 5608865"/>
              <a:gd name="connsiteX23" fmla="*/ 4000500 w 7652657"/>
              <a:gd name="connsiteY23" fmla="*/ 5527222 h 5608865"/>
              <a:gd name="connsiteX24" fmla="*/ 3886200 w 7652657"/>
              <a:gd name="connsiteY24" fmla="*/ 5396593 h 5608865"/>
              <a:gd name="connsiteX25" fmla="*/ 3755572 w 7652657"/>
              <a:gd name="connsiteY25" fmla="*/ 5135336 h 5608865"/>
              <a:gd name="connsiteX26" fmla="*/ 3690258 w 7652657"/>
              <a:gd name="connsiteY26" fmla="*/ 5265965 h 5608865"/>
              <a:gd name="connsiteX27" fmla="*/ 3592286 w 7652657"/>
              <a:gd name="connsiteY27" fmla="*/ 5282293 h 5608865"/>
              <a:gd name="connsiteX28" fmla="*/ 3363686 w 7652657"/>
              <a:gd name="connsiteY28" fmla="*/ 5135336 h 5608865"/>
              <a:gd name="connsiteX29" fmla="*/ 3069772 w 7652657"/>
              <a:gd name="connsiteY29" fmla="*/ 5004707 h 5608865"/>
              <a:gd name="connsiteX30" fmla="*/ 2955472 w 7652657"/>
              <a:gd name="connsiteY30" fmla="*/ 5200650 h 5608865"/>
              <a:gd name="connsiteX31" fmla="*/ 2873829 w 7652657"/>
              <a:gd name="connsiteY31" fmla="*/ 5053693 h 5608865"/>
              <a:gd name="connsiteX32" fmla="*/ 2547258 w 7652657"/>
              <a:gd name="connsiteY32" fmla="*/ 4890407 h 5608865"/>
              <a:gd name="connsiteX33" fmla="*/ 2465615 w 7652657"/>
              <a:gd name="connsiteY33" fmla="*/ 4792436 h 5608865"/>
              <a:gd name="connsiteX34" fmla="*/ 2204358 w 7652657"/>
              <a:gd name="connsiteY34" fmla="*/ 4776107 h 5608865"/>
              <a:gd name="connsiteX35" fmla="*/ 2171700 w 7652657"/>
              <a:gd name="connsiteY35" fmla="*/ 4825093 h 5608865"/>
              <a:gd name="connsiteX36" fmla="*/ 1894115 w 7652657"/>
              <a:gd name="connsiteY36" fmla="*/ 4678136 h 5608865"/>
              <a:gd name="connsiteX37" fmla="*/ 1681843 w 7652657"/>
              <a:gd name="connsiteY37" fmla="*/ 4792436 h 5608865"/>
              <a:gd name="connsiteX38" fmla="*/ 1436915 w 7652657"/>
              <a:gd name="connsiteY38" fmla="*/ 4678136 h 5608865"/>
              <a:gd name="connsiteX39" fmla="*/ 1191986 w 7652657"/>
              <a:gd name="connsiteY39" fmla="*/ 4678136 h 5608865"/>
              <a:gd name="connsiteX40" fmla="*/ 1012372 w 7652657"/>
              <a:gd name="connsiteY40" fmla="*/ 4498522 h 5608865"/>
              <a:gd name="connsiteX41" fmla="*/ 963386 w 7652657"/>
              <a:gd name="connsiteY41" fmla="*/ 4318907 h 5608865"/>
              <a:gd name="connsiteX42" fmla="*/ 865415 w 7652657"/>
              <a:gd name="connsiteY42" fmla="*/ 4318907 h 5608865"/>
              <a:gd name="connsiteX43" fmla="*/ 457200 w 7652657"/>
              <a:gd name="connsiteY43" fmla="*/ 4269922 h 5608865"/>
              <a:gd name="connsiteX44" fmla="*/ 179615 w 7652657"/>
              <a:gd name="connsiteY44" fmla="*/ 4106636 h 5608865"/>
              <a:gd name="connsiteX45" fmla="*/ 0 w 7652657"/>
              <a:gd name="connsiteY45" fmla="*/ 3943350 h 5608865"/>
              <a:gd name="connsiteX46" fmla="*/ 0 w 7652657"/>
              <a:gd name="connsiteY46" fmla="*/ 4057650 h 560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52657" h="5608865">
                <a:moveTo>
                  <a:pt x="0" y="4057650"/>
                </a:moveTo>
                <a:cubicBezTo>
                  <a:pt x="110218" y="2415268"/>
                  <a:pt x="106136" y="2084615"/>
                  <a:pt x="97972" y="24493"/>
                </a:cubicBezTo>
                <a:cubicBezTo>
                  <a:pt x="1755322" y="0"/>
                  <a:pt x="5761265" y="59871"/>
                  <a:pt x="7266215" y="24493"/>
                </a:cubicBezTo>
                <a:cubicBezTo>
                  <a:pt x="7383236" y="892629"/>
                  <a:pt x="7217229" y="424543"/>
                  <a:pt x="7266215" y="857250"/>
                </a:cubicBezTo>
                <a:cubicBezTo>
                  <a:pt x="7315201" y="1289957"/>
                  <a:pt x="7500258" y="1828800"/>
                  <a:pt x="7560129" y="2620736"/>
                </a:cubicBezTo>
                <a:cubicBezTo>
                  <a:pt x="7620000" y="3412672"/>
                  <a:pt x="7652657" y="5127172"/>
                  <a:pt x="7625443" y="5608865"/>
                </a:cubicBezTo>
                <a:cubicBezTo>
                  <a:pt x="7369629" y="5366658"/>
                  <a:pt x="7500257" y="5548993"/>
                  <a:pt x="7396843" y="5510893"/>
                </a:cubicBezTo>
                <a:cubicBezTo>
                  <a:pt x="7293429" y="5472793"/>
                  <a:pt x="7097487" y="5423808"/>
                  <a:pt x="7004958" y="5380265"/>
                </a:cubicBezTo>
                <a:cubicBezTo>
                  <a:pt x="6912430" y="5336722"/>
                  <a:pt x="6890658" y="5298622"/>
                  <a:pt x="6841672" y="5249636"/>
                </a:cubicBezTo>
                <a:cubicBezTo>
                  <a:pt x="6792686" y="5200650"/>
                  <a:pt x="6765472" y="5116286"/>
                  <a:pt x="6711043" y="5086350"/>
                </a:cubicBezTo>
                <a:cubicBezTo>
                  <a:pt x="6656614" y="5056414"/>
                  <a:pt x="6566807" y="5053693"/>
                  <a:pt x="6515100" y="5070022"/>
                </a:cubicBezTo>
                <a:cubicBezTo>
                  <a:pt x="6463393" y="5086351"/>
                  <a:pt x="6466114" y="5167994"/>
                  <a:pt x="6400800" y="5184322"/>
                </a:cubicBezTo>
                <a:cubicBezTo>
                  <a:pt x="6335486" y="5200650"/>
                  <a:pt x="6221186" y="5151665"/>
                  <a:pt x="6123215" y="5167993"/>
                </a:cubicBezTo>
                <a:cubicBezTo>
                  <a:pt x="6025244" y="5184321"/>
                  <a:pt x="5902779" y="5276850"/>
                  <a:pt x="5812972" y="5282293"/>
                </a:cubicBezTo>
                <a:cubicBezTo>
                  <a:pt x="5723165" y="5287736"/>
                  <a:pt x="5693229" y="5178879"/>
                  <a:pt x="5584372" y="5200650"/>
                </a:cubicBezTo>
                <a:cubicBezTo>
                  <a:pt x="5475515" y="5222421"/>
                  <a:pt x="5238751" y="5355772"/>
                  <a:pt x="5159829" y="5412922"/>
                </a:cubicBezTo>
                <a:cubicBezTo>
                  <a:pt x="5080908" y="5470072"/>
                  <a:pt x="5170715" y="5565322"/>
                  <a:pt x="5110843" y="5543550"/>
                </a:cubicBezTo>
                <a:cubicBezTo>
                  <a:pt x="5050971" y="5521778"/>
                  <a:pt x="4893129" y="5342164"/>
                  <a:pt x="4800600" y="5282293"/>
                </a:cubicBezTo>
                <a:cubicBezTo>
                  <a:pt x="4708072" y="5222422"/>
                  <a:pt x="4612822" y="5170715"/>
                  <a:pt x="4555672" y="5184322"/>
                </a:cubicBezTo>
                <a:cubicBezTo>
                  <a:pt x="4498522" y="5197929"/>
                  <a:pt x="4501243" y="5353050"/>
                  <a:pt x="4457700" y="5363936"/>
                </a:cubicBezTo>
                <a:cubicBezTo>
                  <a:pt x="4414157" y="5374822"/>
                  <a:pt x="4337958" y="5285014"/>
                  <a:pt x="4294415" y="5249636"/>
                </a:cubicBezTo>
                <a:cubicBezTo>
                  <a:pt x="4250872" y="5214258"/>
                  <a:pt x="4229100" y="5148944"/>
                  <a:pt x="4196443" y="5151665"/>
                </a:cubicBezTo>
                <a:cubicBezTo>
                  <a:pt x="4163786" y="5154387"/>
                  <a:pt x="4131129" y="5203372"/>
                  <a:pt x="4098472" y="5265965"/>
                </a:cubicBezTo>
                <a:cubicBezTo>
                  <a:pt x="4065815" y="5328558"/>
                  <a:pt x="4035879" y="5505451"/>
                  <a:pt x="4000500" y="5527222"/>
                </a:cubicBezTo>
                <a:cubicBezTo>
                  <a:pt x="3965121" y="5548993"/>
                  <a:pt x="3927021" y="5461907"/>
                  <a:pt x="3886200" y="5396593"/>
                </a:cubicBezTo>
                <a:cubicBezTo>
                  <a:pt x="3845379" y="5331279"/>
                  <a:pt x="3788229" y="5157107"/>
                  <a:pt x="3755572" y="5135336"/>
                </a:cubicBezTo>
                <a:cubicBezTo>
                  <a:pt x="3722915" y="5113565"/>
                  <a:pt x="3717472" y="5241472"/>
                  <a:pt x="3690258" y="5265965"/>
                </a:cubicBezTo>
                <a:cubicBezTo>
                  <a:pt x="3663044" y="5290458"/>
                  <a:pt x="3646715" y="5304064"/>
                  <a:pt x="3592286" y="5282293"/>
                </a:cubicBezTo>
                <a:cubicBezTo>
                  <a:pt x="3537857" y="5260522"/>
                  <a:pt x="3450772" y="5181600"/>
                  <a:pt x="3363686" y="5135336"/>
                </a:cubicBezTo>
                <a:cubicBezTo>
                  <a:pt x="3276600" y="5089072"/>
                  <a:pt x="3137808" y="4993821"/>
                  <a:pt x="3069772" y="5004707"/>
                </a:cubicBezTo>
                <a:cubicBezTo>
                  <a:pt x="3001736" y="5015593"/>
                  <a:pt x="2988129" y="5192486"/>
                  <a:pt x="2955472" y="5200650"/>
                </a:cubicBezTo>
                <a:cubicBezTo>
                  <a:pt x="2922815" y="5208814"/>
                  <a:pt x="2941865" y="5105400"/>
                  <a:pt x="2873829" y="5053693"/>
                </a:cubicBezTo>
                <a:cubicBezTo>
                  <a:pt x="2805793" y="5001986"/>
                  <a:pt x="2615294" y="4933950"/>
                  <a:pt x="2547258" y="4890407"/>
                </a:cubicBezTo>
                <a:cubicBezTo>
                  <a:pt x="2479222" y="4846864"/>
                  <a:pt x="2522765" y="4811486"/>
                  <a:pt x="2465615" y="4792436"/>
                </a:cubicBezTo>
                <a:cubicBezTo>
                  <a:pt x="2408465" y="4773386"/>
                  <a:pt x="2253344" y="4770664"/>
                  <a:pt x="2204358" y="4776107"/>
                </a:cubicBezTo>
                <a:cubicBezTo>
                  <a:pt x="2155372" y="4781550"/>
                  <a:pt x="2223407" y="4841422"/>
                  <a:pt x="2171700" y="4825093"/>
                </a:cubicBezTo>
                <a:cubicBezTo>
                  <a:pt x="2119993" y="4808765"/>
                  <a:pt x="1975758" y="4683579"/>
                  <a:pt x="1894115" y="4678136"/>
                </a:cubicBezTo>
                <a:cubicBezTo>
                  <a:pt x="1812472" y="4672693"/>
                  <a:pt x="1758043" y="4792436"/>
                  <a:pt x="1681843" y="4792436"/>
                </a:cubicBezTo>
                <a:cubicBezTo>
                  <a:pt x="1605643" y="4792436"/>
                  <a:pt x="1518558" y="4697186"/>
                  <a:pt x="1436915" y="4678136"/>
                </a:cubicBezTo>
                <a:cubicBezTo>
                  <a:pt x="1355272" y="4659086"/>
                  <a:pt x="1262743" y="4708072"/>
                  <a:pt x="1191986" y="4678136"/>
                </a:cubicBezTo>
                <a:cubicBezTo>
                  <a:pt x="1121229" y="4648200"/>
                  <a:pt x="1050472" y="4558394"/>
                  <a:pt x="1012372" y="4498522"/>
                </a:cubicBezTo>
                <a:cubicBezTo>
                  <a:pt x="974272" y="4438651"/>
                  <a:pt x="987879" y="4348843"/>
                  <a:pt x="963386" y="4318907"/>
                </a:cubicBezTo>
                <a:cubicBezTo>
                  <a:pt x="938893" y="4288971"/>
                  <a:pt x="949779" y="4327071"/>
                  <a:pt x="865415" y="4318907"/>
                </a:cubicBezTo>
                <a:cubicBezTo>
                  <a:pt x="781051" y="4310743"/>
                  <a:pt x="571500" y="4305300"/>
                  <a:pt x="457200" y="4269922"/>
                </a:cubicBezTo>
                <a:cubicBezTo>
                  <a:pt x="342900" y="4234544"/>
                  <a:pt x="255815" y="4161065"/>
                  <a:pt x="179615" y="4106636"/>
                </a:cubicBezTo>
                <a:cubicBezTo>
                  <a:pt x="103415" y="4052207"/>
                  <a:pt x="416378" y="4329792"/>
                  <a:pt x="0" y="3943350"/>
                </a:cubicBezTo>
                <a:cubicBezTo>
                  <a:pt x="48986" y="3690257"/>
                  <a:pt x="0" y="4019550"/>
                  <a:pt x="0" y="4057650"/>
                </a:cubicBezTo>
                <a:close/>
              </a:path>
            </a:pathLst>
          </a:custGeom>
          <a:ln w="76200">
            <a:solidFill>
              <a:srgbClr val="FF0000"/>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4" name="Group 53"/>
          <p:cNvGrpSpPr/>
          <p:nvPr/>
        </p:nvGrpSpPr>
        <p:grpSpPr>
          <a:xfrm>
            <a:off x="1981200" y="1524000"/>
            <a:ext cx="6153397" cy="892552"/>
            <a:chOff x="1981200" y="1524000"/>
            <a:chExt cx="6153397" cy="892552"/>
          </a:xfrm>
        </p:grpSpPr>
        <p:sp>
          <p:nvSpPr>
            <p:cNvPr id="77" name="TextBox 76"/>
            <p:cNvSpPr txBox="1"/>
            <p:nvPr/>
          </p:nvSpPr>
          <p:spPr>
            <a:xfrm>
              <a:off x="6172200" y="1524000"/>
              <a:ext cx="1962397" cy="892552"/>
            </a:xfrm>
            <a:prstGeom prst="rect">
              <a:avLst/>
            </a:prstGeom>
            <a:noFill/>
          </p:spPr>
          <p:txBody>
            <a:bodyPr wrap="none" rtlCol="0">
              <a:spAutoFit/>
            </a:bodyPr>
            <a:lstStyle/>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a:t>
              </a:r>
            </a:p>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NATION</a:t>
              </a:r>
            </a:p>
          </p:txBody>
        </p:sp>
        <p:sp>
          <p:nvSpPr>
            <p:cNvPr id="43" name="TextBox 42"/>
            <p:cNvSpPr txBox="1"/>
            <p:nvPr/>
          </p:nvSpPr>
          <p:spPr>
            <a:xfrm>
              <a:off x="1981200" y="1524000"/>
              <a:ext cx="3352800" cy="492443"/>
            </a:xfrm>
            <a:prstGeom prst="rect">
              <a:avLst/>
            </a:prstGeom>
            <a:noFill/>
          </p:spPr>
          <p:txBody>
            <a:bodyPr wrap="square" rtlCol="0">
              <a:spAutoFit/>
            </a:bodyPr>
            <a:lstStyle/>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 OUTLET</a:t>
              </a:r>
            </a:p>
          </p:txBody>
        </p:sp>
      </p:grpSp>
      <p:sp>
        <p:nvSpPr>
          <p:cNvPr id="46" name="TextBox 3"/>
          <p:cNvSpPr txBox="1">
            <a:spLocks noChangeArrowheads="1"/>
          </p:cNvSpPr>
          <p:nvPr/>
        </p:nvSpPr>
        <p:spPr bwMode="auto">
          <a:xfrm>
            <a:off x="4572000" y="0"/>
            <a:ext cx="4572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a:t>
            </a:r>
            <a:r>
              <a:rPr lang="en-US" sz="4800" b="1" dirty="0" smtClean="0">
                <a:solidFill>
                  <a:srgbClr val="FF0000"/>
                </a:solidFill>
                <a:effectLst>
                  <a:outerShdw dist="50800" dir="5400000" algn="ctr" rotWithShape="0">
                    <a:schemeClr val="tx1"/>
                  </a:outerShdw>
                </a:effectLst>
                <a:latin typeface="Tempus Sans ITC" pitchFamily="82" charset="0"/>
              </a:rPr>
              <a:t>NEW LANDS</a:t>
            </a:r>
            <a:endParaRPr lang="en-US" sz="4800" b="1" dirty="0">
              <a:solidFill>
                <a:srgbClr val="FF0000"/>
              </a:solidFill>
              <a:effectLst>
                <a:outerShdw dist="50800" dir="5400000" algn="ctr" rotWithShape="0">
                  <a:schemeClr val="tx1"/>
                </a:outerShdw>
              </a:effectLst>
              <a:latin typeface="Tempus Sans ITC" pitchFamily="82" charset="0"/>
            </a:endParaRPr>
          </a:p>
        </p:txBody>
      </p:sp>
      <p:sp>
        <p:nvSpPr>
          <p:cNvPr id="35" name="Oval 34"/>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8031196" y="2667000"/>
            <a:ext cx="1112804" cy="1015663"/>
          </a:xfrm>
          <a:prstGeom prst="rect">
            <a:avLst/>
          </a:prstGeom>
          <a:solidFill>
            <a:srgbClr val="DDC379"/>
          </a:solidFill>
        </p:spPr>
        <p:txBody>
          <a:bodyPr wrap="none" rtlCol="0">
            <a:spAutoFit/>
          </a:bodyPr>
          <a:lstStyle/>
          <a:p>
            <a:pPr algn="r"/>
            <a:r>
              <a:rPr lang="en-US" sz="3000" b="1" dirty="0" smtClean="0">
                <a:solidFill>
                  <a:srgbClr val="FF0000"/>
                </a:solidFill>
                <a:effectLst>
                  <a:outerShdw dist="38100" dir="7200000" algn="ctr" rotWithShape="0">
                    <a:schemeClr val="tx1"/>
                  </a:outerShdw>
                </a:effectLst>
              </a:rPr>
              <a:t> Fort </a:t>
            </a:r>
          </a:p>
          <a:p>
            <a:pPr algn="r"/>
            <a:r>
              <a:rPr lang="en-US" sz="3000" b="1" dirty="0" smtClean="0">
                <a:solidFill>
                  <a:srgbClr val="FF0000"/>
                </a:solidFill>
                <a:effectLst>
                  <a:outerShdw dist="38100" dir="7200000" algn="ctr" rotWithShape="0">
                    <a:schemeClr val="tx1"/>
                  </a:outerShdw>
                </a:effectLst>
              </a:rPr>
              <a:t>Smith</a:t>
            </a:r>
          </a:p>
        </p:txBody>
      </p:sp>
      <p:grpSp>
        <p:nvGrpSpPr>
          <p:cNvPr id="53" name="Group 52"/>
          <p:cNvGrpSpPr/>
          <p:nvPr/>
        </p:nvGrpSpPr>
        <p:grpSpPr>
          <a:xfrm>
            <a:off x="1905000" y="2590800"/>
            <a:ext cx="5943600" cy="2895600"/>
            <a:chOff x="1905000" y="2590800"/>
            <a:chExt cx="5943600" cy="2895600"/>
          </a:xfrm>
        </p:grpSpPr>
        <p:pic>
          <p:nvPicPr>
            <p:cNvPr id="41" name="Picture 3"/>
            <p:cNvPicPr>
              <a:picLocks noChangeAspect="1" noChangeArrowheads="1"/>
            </p:cNvPicPr>
            <p:nvPr/>
          </p:nvPicPr>
          <p:blipFill>
            <a:blip r:embed="rId2" cstate="print"/>
            <a:srcRect l="13186" t="66510" r="14002" b="28470"/>
            <a:stretch>
              <a:fillRect/>
            </a:stretch>
          </p:blipFill>
          <p:spPr bwMode="auto">
            <a:xfrm>
              <a:off x="1905000" y="5105400"/>
              <a:ext cx="5943600" cy="381000"/>
            </a:xfrm>
            <a:prstGeom prst="rect">
              <a:avLst/>
            </a:prstGeom>
            <a:noFill/>
            <a:ln w="9525">
              <a:noFill/>
              <a:miter lim="800000"/>
              <a:headEnd/>
              <a:tailEnd/>
            </a:ln>
            <a:effectLst/>
          </p:spPr>
        </p:pic>
        <p:grpSp>
          <p:nvGrpSpPr>
            <p:cNvPr id="48" name="Group 47"/>
            <p:cNvGrpSpPr/>
            <p:nvPr/>
          </p:nvGrpSpPr>
          <p:grpSpPr>
            <a:xfrm>
              <a:off x="2895600" y="2590800"/>
              <a:ext cx="3276600" cy="762000"/>
              <a:chOff x="2895600" y="2590800"/>
              <a:chExt cx="3276600" cy="762000"/>
            </a:xfrm>
          </p:grpSpPr>
          <p:grpSp>
            <p:nvGrpSpPr>
              <p:cNvPr id="49" name="Group 31"/>
              <p:cNvGrpSpPr/>
              <p:nvPr/>
            </p:nvGrpSpPr>
            <p:grpSpPr>
              <a:xfrm>
                <a:off x="2895600" y="2590800"/>
                <a:ext cx="3276600" cy="411480"/>
                <a:chOff x="2895600" y="2590800"/>
                <a:chExt cx="3276600" cy="411480"/>
              </a:xfrm>
            </p:grpSpPr>
            <p:sp>
              <p:nvSpPr>
                <p:cNvPr id="51"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Rectangle 5"/>
              <p:cNvSpPr/>
              <p:nvPr/>
            </p:nvSpPr>
            <p:spPr>
              <a:xfrm>
                <a:off x="3352800" y="29718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 name="Group 38"/>
          <p:cNvGrpSpPr/>
          <p:nvPr/>
        </p:nvGrpSpPr>
        <p:grpSpPr>
          <a:xfrm>
            <a:off x="609600" y="838200"/>
            <a:ext cx="5638800" cy="4267200"/>
            <a:chOff x="40674" y="838200"/>
            <a:chExt cx="5262563" cy="3962400"/>
          </a:xfrm>
        </p:grpSpPr>
        <p:pic>
          <p:nvPicPr>
            <p:cNvPr id="37" name="Picture 2" descr="Related image"/>
            <p:cNvPicPr>
              <a:picLocks noChangeAspect="1" noChangeArrowheads="1"/>
            </p:cNvPicPr>
            <p:nvPr/>
          </p:nvPicPr>
          <p:blipFill>
            <a:blip r:embed="rId4" cstate="print"/>
            <a:srcRect/>
            <a:stretch>
              <a:fillRect/>
            </a:stretch>
          </p:blipFill>
          <p:spPr bwMode="auto">
            <a:xfrm>
              <a:off x="40674" y="838200"/>
              <a:ext cx="5262563" cy="3962400"/>
            </a:xfrm>
            <a:prstGeom prst="rect">
              <a:avLst/>
            </a:prstGeom>
            <a:noFill/>
            <a:ln w="50800">
              <a:solidFill>
                <a:schemeClr val="tx1"/>
              </a:solidFill>
            </a:ln>
          </p:spPr>
        </p:pic>
        <p:sp>
          <p:nvSpPr>
            <p:cNvPr id="38" name="TextBox 37"/>
            <p:cNvSpPr txBox="1"/>
            <p:nvPr/>
          </p:nvSpPr>
          <p:spPr>
            <a:xfrm>
              <a:off x="609600" y="4191000"/>
              <a:ext cx="1976823" cy="584775"/>
            </a:xfrm>
            <a:prstGeom prst="rect">
              <a:avLst/>
            </a:prstGeom>
            <a:noFill/>
          </p:spPr>
          <p:txBody>
            <a:bodyPr wrap="none" rtlCol="0">
              <a:spAutoFit/>
            </a:bodyPr>
            <a:lstStyle/>
            <a:p>
              <a:r>
                <a:rPr lang="en-US" sz="3200" b="1" dirty="0" smtClean="0"/>
                <a:t>1817-1840</a:t>
              </a:r>
              <a:endParaRPr lang="en-US" sz="3200" b="1" dirty="0"/>
            </a:p>
          </p:txBody>
        </p:sp>
      </p:grpSp>
      <p:sp>
        <p:nvSpPr>
          <p:cNvPr id="40" name="TextBox 39"/>
          <p:cNvSpPr txBox="1"/>
          <p:nvPr/>
        </p:nvSpPr>
        <p:spPr>
          <a:xfrm>
            <a:off x="609600" y="5135940"/>
            <a:ext cx="6873869" cy="1569660"/>
          </a:xfrm>
          <a:prstGeom prst="rect">
            <a:avLst/>
          </a:prstGeom>
          <a:solidFill>
            <a:srgbClr val="FDC88D"/>
          </a:solidFill>
        </p:spPr>
        <p:txBody>
          <a:bodyPr wrap="none" rtlCol="0">
            <a:spAutoFit/>
          </a:bodyPr>
          <a:lstStyle/>
          <a:p>
            <a:r>
              <a:rPr lang="en-US" sz="3200" b="1" dirty="0" smtClean="0"/>
              <a:t>- 1</a:t>
            </a:r>
            <a:r>
              <a:rPr lang="en-US" sz="3200" b="1" baseline="30000" dirty="0" smtClean="0"/>
              <a:t>st</a:t>
            </a:r>
            <a:r>
              <a:rPr lang="en-US" sz="3200" b="1" dirty="0" smtClean="0"/>
              <a:t> Indian agency for western Choctaw</a:t>
            </a:r>
          </a:p>
          <a:p>
            <a:r>
              <a:rPr lang="en-US" sz="3200" b="1" dirty="0" smtClean="0"/>
              <a:t>- protect citizens of Arkansas from </a:t>
            </a:r>
          </a:p>
          <a:p>
            <a:r>
              <a:rPr lang="en-US" sz="3200" b="1" dirty="0" smtClean="0"/>
              <a:t>  newly arrived tribes</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grpId="0" nodeType="withEffect">
                                  <p:stCondLst>
                                    <p:cond delay="0"/>
                                  </p:stCondLst>
                                  <p:childTnLst>
                                    <p:anim calcmode="lin" valueType="num">
                                      <p:cBhvr>
                                        <p:cTn id="6" dur="1000"/>
                                        <p:tgtEl>
                                          <p:spTgt spid="46"/>
                                        </p:tgtEl>
                                        <p:attrNameLst>
                                          <p:attrName>ppt_w</p:attrName>
                                        </p:attrNameLst>
                                      </p:cBhvr>
                                      <p:tavLst>
                                        <p:tav tm="0">
                                          <p:val>
                                            <p:strVal val="ppt_w"/>
                                          </p:val>
                                        </p:tav>
                                        <p:tav tm="100000">
                                          <p:val>
                                            <p:fltVal val="0"/>
                                          </p:val>
                                        </p:tav>
                                      </p:tavLst>
                                    </p:anim>
                                    <p:anim calcmode="lin" valueType="num">
                                      <p:cBhvr>
                                        <p:cTn id="7" dur="1000"/>
                                        <p:tgtEl>
                                          <p:spTgt spid="46"/>
                                        </p:tgtEl>
                                        <p:attrNameLst>
                                          <p:attrName>ppt_h</p:attrName>
                                        </p:attrNameLst>
                                      </p:cBhvr>
                                      <p:tavLst>
                                        <p:tav tm="0">
                                          <p:val>
                                            <p:strVal val="ppt_h"/>
                                          </p:val>
                                        </p:tav>
                                        <p:tav tm="100000">
                                          <p:val>
                                            <p:fltVal val="0"/>
                                          </p:val>
                                        </p:tav>
                                      </p:tavLst>
                                    </p:anim>
                                    <p:animEffect transition="out" filter="fade">
                                      <p:cBhvr>
                                        <p:cTn id="8" dur="1000"/>
                                        <p:tgtEl>
                                          <p:spTgt spid="46"/>
                                        </p:tgtEl>
                                      </p:cBhvr>
                                    </p:animEffect>
                                    <p:set>
                                      <p:cBhvr>
                                        <p:cTn id="9" dur="1" fill="hold">
                                          <p:stCondLst>
                                            <p:cond delay="999"/>
                                          </p:stCondLst>
                                        </p:cTn>
                                        <p:tgtEl>
                                          <p:spTgt spid="46"/>
                                        </p:tgtEl>
                                        <p:attrNameLst>
                                          <p:attrName>style.visibility</p:attrName>
                                        </p:attrNameLst>
                                      </p:cBhvr>
                                      <p:to>
                                        <p:strVal val="hidden"/>
                                      </p:to>
                                    </p:set>
                                  </p:childTnLst>
                                </p:cTn>
                              </p:par>
                              <p:par>
                                <p:cTn id="10" presetID="53"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1000" fill="hold"/>
                                        <p:tgtEl>
                                          <p:spTgt spid="45"/>
                                        </p:tgtEl>
                                        <p:attrNameLst>
                                          <p:attrName>ppt_w</p:attrName>
                                        </p:attrNameLst>
                                      </p:cBhvr>
                                      <p:tavLst>
                                        <p:tav tm="0">
                                          <p:val>
                                            <p:fltVal val="0"/>
                                          </p:val>
                                        </p:tav>
                                        <p:tav tm="100000">
                                          <p:val>
                                            <p:strVal val="#ppt_w"/>
                                          </p:val>
                                        </p:tav>
                                      </p:tavLst>
                                    </p:anim>
                                    <p:anim calcmode="lin" valueType="num">
                                      <p:cBhvr>
                                        <p:cTn id="13" dur="1000" fill="hold"/>
                                        <p:tgtEl>
                                          <p:spTgt spid="45"/>
                                        </p:tgtEl>
                                        <p:attrNameLst>
                                          <p:attrName>ppt_h</p:attrName>
                                        </p:attrNameLst>
                                      </p:cBhvr>
                                      <p:tavLst>
                                        <p:tav tm="0">
                                          <p:val>
                                            <p:fltVal val="0"/>
                                          </p:val>
                                        </p:tav>
                                        <p:tav tm="100000">
                                          <p:val>
                                            <p:strVal val="#ppt_h"/>
                                          </p:val>
                                        </p:tav>
                                      </p:tavLst>
                                    </p:anim>
                                    <p:animEffect transition="in" filter="fade">
                                      <p:cBhvr>
                                        <p:cTn id="14" dur="10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childTnLst>
                                </p:cTn>
                              </p:par>
                              <p:par>
                                <p:cTn id="20" presetID="10" presetClass="exit" presetSubtype="0" fill="hold" nodeType="withEffect">
                                  <p:stCondLst>
                                    <p:cond delay="0"/>
                                  </p:stCondLst>
                                  <p:childTnLst>
                                    <p:animEffect transition="out" filter="fade">
                                      <p:cBhvr>
                                        <p:cTn id="21" dur="1000"/>
                                        <p:tgtEl>
                                          <p:spTgt spid="54"/>
                                        </p:tgtEl>
                                      </p:cBhvr>
                                    </p:animEffect>
                                    <p:set>
                                      <p:cBhvr>
                                        <p:cTn id="22" dur="1" fill="hold">
                                          <p:stCondLst>
                                            <p:cond delay="999"/>
                                          </p:stCondLst>
                                        </p:cTn>
                                        <p:tgtEl>
                                          <p:spTgt spid="54"/>
                                        </p:tgtEl>
                                        <p:attrNameLst>
                                          <p:attrName>style.visibility</p:attrName>
                                        </p:attrNameLst>
                                      </p:cBhvr>
                                      <p:to>
                                        <p:strVal val="hidden"/>
                                      </p:to>
                                    </p:set>
                                  </p:childTnLst>
                                </p:cTn>
                              </p:par>
                            </p:childTnLst>
                          </p:cTn>
                        </p:par>
                        <p:par>
                          <p:cTn id="23" fill="hold">
                            <p:stCondLst>
                              <p:cond delay="1000"/>
                            </p:stCondLst>
                            <p:childTnLst>
                              <p:par>
                                <p:cTn id="24" presetID="30" presetClass="entr" presetSubtype="0" fill="hold" grpId="0"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800" decel="100000"/>
                                        <p:tgtEl>
                                          <p:spTgt spid="35"/>
                                        </p:tgtEl>
                                      </p:cBhvr>
                                    </p:animEffect>
                                    <p:anim calcmode="lin" valueType="num">
                                      <p:cBhvr>
                                        <p:cTn id="27" dur="800" decel="100000" fill="hold"/>
                                        <p:tgtEl>
                                          <p:spTgt spid="35"/>
                                        </p:tgtEl>
                                        <p:attrNameLst>
                                          <p:attrName>style.rotation</p:attrName>
                                        </p:attrNameLst>
                                      </p:cBhvr>
                                      <p:tavLst>
                                        <p:tav tm="0">
                                          <p:val>
                                            <p:fltVal val="-90"/>
                                          </p:val>
                                        </p:tav>
                                        <p:tav tm="100000">
                                          <p:val>
                                            <p:fltVal val="0"/>
                                          </p:val>
                                        </p:tav>
                                      </p:tavLst>
                                    </p:anim>
                                    <p:anim calcmode="lin" valueType="num">
                                      <p:cBhvr>
                                        <p:cTn id="28" dur="800" decel="100000" fill="hold"/>
                                        <p:tgtEl>
                                          <p:spTgt spid="35"/>
                                        </p:tgtEl>
                                        <p:attrNameLst>
                                          <p:attrName>ppt_x</p:attrName>
                                        </p:attrNameLst>
                                      </p:cBhvr>
                                      <p:tavLst>
                                        <p:tav tm="0">
                                          <p:val>
                                            <p:strVal val="#ppt_x+0.4"/>
                                          </p:val>
                                        </p:tav>
                                        <p:tav tm="100000">
                                          <p:val>
                                            <p:strVal val="#ppt_x-0.05"/>
                                          </p:val>
                                        </p:tav>
                                      </p:tavLst>
                                    </p:anim>
                                    <p:anim calcmode="lin" valueType="num">
                                      <p:cBhvr>
                                        <p:cTn id="29" dur="800" decel="100000" fill="hold"/>
                                        <p:tgtEl>
                                          <p:spTgt spid="35"/>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35"/>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35"/>
                                        </p:tgtEl>
                                        <p:attrNameLst>
                                          <p:attrName>ppt_y</p:attrName>
                                        </p:attrNameLst>
                                      </p:cBhvr>
                                      <p:tavLst>
                                        <p:tav tm="0">
                                          <p:val>
                                            <p:strVal val="#ppt_y+0.1"/>
                                          </p:val>
                                        </p:tav>
                                        <p:tav tm="100000">
                                          <p:val>
                                            <p:strVal val="#ppt_y"/>
                                          </p:val>
                                        </p:tav>
                                      </p:tavLst>
                                    </p:anim>
                                  </p:childTnLst>
                                </p:cTn>
                              </p:par>
                            </p:childTnLst>
                          </p:cTn>
                        </p:par>
                        <p:par>
                          <p:cTn id="32" fill="hold">
                            <p:stCondLst>
                              <p:cond delay="2000"/>
                            </p:stCondLst>
                            <p:childTnLst>
                              <p:par>
                                <p:cTn id="33" presetID="53" presetClass="entr" presetSubtype="0"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1000" fill="hold"/>
                                        <p:tgtEl>
                                          <p:spTgt spid="36"/>
                                        </p:tgtEl>
                                        <p:attrNameLst>
                                          <p:attrName>ppt_w</p:attrName>
                                        </p:attrNameLst>
                                      </p:cBhvr>
                                      <p:tavLst>
                                        <p:tav tm="0">
                                          <p:val>
                                            <p:fltVal val="0"/>
                                          </p:val>
                                        </p:tav>
                                        <p:tav tm="100000">
                                          <p:val>
                                            <p:strVal val="#ppt_w"/>
                                          </p:val>
                                        </p:tav>
                                      </p:tavLst>
                                    </p:anim>
                                    <p:anim calcmode="lin" valueType="num">
                                      <p:cBhvr>
                                        <p:cTn id="36" dur="1000" fill="hold"/>
                                        <p:tgtEl>
                                          <p:spTgt spid="36"/>
                                        </p:tgtEl>
                                        <p:attrNameLst>
                                          <p:attrName>ppt_h</p:attrName>
                                        </p:attrNameLst>
                                      </p:cBhvr>
                                      <p:tavLst>
                                        <p:tav tm="0">
                                          <p:val>
                                            <p:fltVal val="0"/>
                                          </p:val>
                                        </p:tav>
                                        <p:tav tm="100000">
                                          <p:val>
                                            <p:strVal val="#ppt_h"/>
                                          </p:val>
                                        </p:tav>
                                      </p:tavLst>
                                    </p:anim>
                                    <p:animEffect transition="in" filter="fade">
                                      <p:cBhvr>
                                        <p:cTn id="37" dur="1000"/>
                                        <p:tgtEl>
                                          <p:spTgt spid="36"/>
                                        </p:tgtEl>
                                      </p:cBhvr>
                                    </p:animEffect>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10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0">
                                            <p:bg/>
                                          </p:spTgt>
                                        </p:tgtEl>
                                        <p:attrNameLst>
                                          <p:attrName>style.visibility</p:attrName>
                                        </p:attrNameLst>
                                      </p:cBhvr>
                                      <p:to>
                                        <p:strVal val="visible"/>
                                      </p:to>
                                    </p:set>
                                    <p:animEffect transition="in" filter="fade">
                                      <p:cBhvr>
                                        <p:cTn id="46" dur="2000"/>
                                        <p:tgtEl>
                                          <p:spTgt spid="40">
                                            <p:bg/>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40">
                                            <p:txEl>
                                              <p:pRg st="0" end="0"/>
                                            </p:txEl>
                                          </p:spTgt>
                                        </p:tgtEl>
                                        <p:attrNameLst>
                                          <p:attrName>style.visibility</p:attrName>
                                        </p:attrNameLst>
                                      </p:cBhvr>
                                      <p:to>
                                        <p:strVal val="visible"/>
                                      </p:to>
                                    </p:set>
                                    <p:animEffect transition="in" filter="fade">
                                      <p:cBhvr>
                                        <p:cTn id="49" dur="1000"/>
                                        <p:tgtEl>
                                          <p:spTgt spid="40">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0">
                                            <p:txEl>
                                              <p:pRg st="1" end="1"/>
                                            </p:txEl>
                                          </p:spTgt>
                                        </p:tgtEl>
                                        <p:attrNameLst>
                                          <p:attrName>style.visibility</p:attrName>
                                        </p:attrNameLst>
                                      </p:cBhvr>
                                      <p:to>
                                        <p:strVal val="visible"/>
                                      </p:to>
                                    </p:set>
                                    <p:animEffect transition="in" filter="fade">
                                      <p:cBhvr>
                                        <p:cTn id="54" dur="1000"/>
                                        <p:tgtEl>
                                          <p:spTgt spid="40">
                                            <p:txEl>
                                              <p:pRg st="1" end="1"/>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40">
                                            <p:txEl>
                                              <p:pRg st="2" end="2"/>
                                            </p:txEl>
                                          </p:spTgt>
                                        </p:tgtEl>
                                        <p:attrNameLst>
                                          <p:attrName>style.visibility</p:attrName>
                                        </p:attrNameLst>
                                      </p:cBhvr>
                                      <p:to>
                                        <p:strVal val="visible"/>
                                      </p:to>
                                    </p:set>
                                    <p:animEffect transition="in" filter="fade">
                                      <p:cBhvr>
                                        <p:cTn id="57" dur="10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35" grpId="0" animBg="1"/>
      <p:bldP spid="36" grpId="0" animBg="1"/>
      <p:bldP spid="40" grpId="0" uiExpand="1" build="allAtOnce"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Box 2"/>
          <p:cNvSpPr txBox="1"/>
          <p:nvPr/>
        </p:nvSpPr>
        <p:spPr>
          <a:xfrm>
            <a:off x="0" y="2875002"/>
            <a:ext cx="9144000" cy="1107996"/>
          </a:xfrm>
          <a:prstGeom prst="rect">
            <a:avLst/>
          </a:prstGeom>
          <a:noFill/>
        </p:spPr>
        <p:txBody>
          <a:bodyPr wrap="square" rtlCol="0">
            <a:spAutoFit/>
          </a:bodyPr>
          <a:lstStyle/>
          <a:p>
            <a:pPr algn="ctr"/>
            <a:r>
              <a:rPr lang="en-US" sz="6600" dirty="0" smtClean="0"/>
              <a:t>JAMES WILEY MAGOFFIN</a:t>
            </a:r>
            <a:endParaRPr lang="en-US" sz="6600" dirty="0"/>
          </a:p>
        </p:txBody>
      </p:sp>
      <p:sp>
        <p:nvSpPr>
          <p:cNvPr id="4" name="Rectangle 3"/>
          <p:cNvSpPr/>
          <p:nvPr/>
        </p:nvSpPr>
        <p:spPr>
          <a:xfrm>
            <a:off x="9144000" y="6212124"/>
            <a:ext cx="393056" cy="584775"/>
          </a:xfrm>
          <a:prstGeom prst="rect">
            <a:avLst/>
          </a:prstGeom>
        </p:spPr>
        <p:txBody>
          <a:bodyPr wrap="none">
            <a:spAutoFit/>
          </a:bodyPr>
          <a:lstStyle/>
          <a:p>
            <a:r>
              <a:rPr lang="en-US" sz="3200" b="1" dirty="0" smtClean="0">
                <a:solidFill>
                  <a:srgbClr val="FF0000"/>
                </a:solidFill>
                <a:effectLst>
                  <a:outerShdw blurRad="38100" dist="38100" dir="2700000" algn="tl">
                    <a:srgbClr val="000000"/>
                  </a:outerShdw>
                </a:effectLst>
              </a:rPr>
              <a:t>5</a:t>
            </a:r>
            <a:endParaRPr lang="en-US" sz="3200" dirty="0"/>
          </a:p>
        </p:txBody>
      </p:sp>
      <p:pic>
        <p:nvPicPr>
          <p:cNvPr id="12" name="Picture 2" descr="https://d3525k1ryd2155.cloudfront.net/f/825/042/9780874042825.OL.0.m.jpg"/>
          <p:cNvPicPr>
            <a:picLocks noChangeAspect="1" noChangeArrowheads="1"/>
          </p:cNvPicPr>
          <p:nvPr/>
        </p:nvPicPr>
        <p:blipFill>
          <a:blip r:embed="rId2" cstate="print"/>
          <a:srcRect/>
          <a:stretch>
            <a:fillRect/>
          </a:stretch>
        </p:blipFill>
        <p:spPr bwMode="auto">
          <a:xfrm>
            <a:off x="9282641" y="1522412"/>
            <a:ext cx="1905000" cy="2809876"/>
          </a:xfrm>
          <a:prstGeom prst="rect">
            <a:avLst/>
          </a:prstGeom>
          <a:noFill/>
        </p:spPr>
      </p:pic>
      <p:pic>
        <p:nvPicPr>
          <p:cNvPr id="21" name="Picture 4" descr="http://jtenlen.drizzlehosting.com/Register/Magoffin-bio.jpg"/>
          <p:cNvPicPr>
            <a:picLocks noChangeAspect="1" noChangeArrowheads="1"/>
          </p:cNvPicPr>
          <p:nvPr/>
        </p:nvPicPr>
        <p:blipFill>
          <a:blip r:embed="rId3" cstate="print"/>
          <a:srcRect/>
          <a:stretch>
            <a:fillRect/>
          </a:stretch>
        </p:blipFill>
        <p:spPr bwMode="auto">
          <a:xfrm>
            <a:off x="9144000" y="225790"/>
            <a:ext cx="4114800" cy="5486400"/>
          </a:xfrm>
          <a:prstGeom prst="rect">
            <a:avLst/>
          </a:prstGeom>
          <a:noFill/>
        </p:spPr>
      </p:pic>
      <p:sp>
        <p:nvSpPr>
          <p:cNvPr id="22" name="Slide Number Placeholder 21"/>
          <p:cNvSpPr>
            <a:spLocks noGrp="1"/>
          </p:cNvSpPr>
          <p:nvPr>
            <p:ph type="sldNum" sz="quarter" idx="12"/>
          </p:nvPr>
        </p:nvSpPr>
        <p:spPr/>
        <p:txBody>
          <a:bodyPr/>
          <a:lstStyle/>
          <a:p>
            <a:pPr>
              <a:defRPr/>
            </a:pPr>
            <a:fld id="{6D98560A-1953-4F77-869E-5D1EE0598C44}" type="slidenum">
              <a:rPr lang="en-US" smtClean="0"/>
              <a:pPr>
                <a:defRPr/>
              </a:pPr>
              <a:t>170</a:t>
            </a:fld>
            <a:endParaRPr lang="en-US" dirty="0"/>
          </a:p>
        </p:txBody>
      </p:sp>
    </p:spTree>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JAMES WILEY MAGOFFIN</a:t>
            </a:r>
            <a:endParaRPr lang="en-US" dirty="0"/>
          </a:p>
        </p:txBody>
      </p:sp>
      <p:sp>
        <p:nvSpPr>
          <p:cNvPr id="3" name="TextBox 2"/>
          <p:cNvSpPr txBox="1"/>
          <p:nvPr/>
        </p:nvSpPr>
        <p:spPr>
          <a:xfrm>
            <a:off x="-2" y="665747"/>
            <a:ext cx="5106840" cy="3170099"/>
          </a:xfrm>
          <a:prstGeom prst="rect">
            <a:avLst/>
          </a:prstGeom>
          <a:noFill/>
        </p:spPr>
        <p:txBody>
          <a:bodyPr wrap="square" rtlCol="0">
            <a:spAutoFit/>
          </a:bodyPr>
          <a:lstStyle/>
          <a:p>
            <a:pPr marL="233363" indent="-233363">
              <a:spcAft>
                <a:spcPts val="600"/>
              </a:spcAft>
              <a:buFont typeface="Arial" pitchFamily="34" charset="0"/>
              <a:buChar char="•"/>
            </a:pPr>
            <a:r>
              <a:rPr lang="en-US" sz="3000" b="1" dirty="0" smtClean="0"/>
              <a:t>Born: </a:t>
            </a:r>
            <a:r>
              <a:rPr lang="en-US" sz="3000" b="1" dirty="0" smtClean="0">
                <a:solidFill>
                  <a:srgbClr val="FF0000"/>
                </a:solidFill>
                <a:effectLst>
                  <a:outerShdw blurRad="38100" dist="38100" dir="2700000" algn="tl">
                    <a:srgbClr val="000000"/>
                  </a:outerShdw>
                </a:effectLst>
              </a:rPr>
              <a:t>1799 </a:t>
            </a:r>
            <a:r>
              <a:rPr lang="en-US" sz="3000" b="1" dirty="0" smtClean="0"/>
              <a:t> in Harrodsburg, </a:t>
            </a:r>
            <a:r>
              <a:rPr lang="en-US" sz="3000" b="1" dirty="0" smtClean="0">
                <a:solidFill>
                  <a:srgbClr val="FF0000"/>
                </a:solidFill>
                <a:effectLst>
                  <a:outerShdw blurRad="38100" dist="38100" dir="2700000" algn="tl">
                    <a:srgbClr val="000000"/>
                  </a:outerShdw>
                </a:effectLst>
              </a:rPr>
              <a:t>KY</a:t>
            </a:r>
          </a:p>
          <a:p>
            <a:pPr marL="233363" indent="-233363">
              <a:spcAft>
                <a:spcPts val="600"/>
              </a:spcAft>
              <a:buFont typeface="Arial" pitchFamily="34" charset="0"/>
              <a:buChar char="•"/>
            </a:pPr>
            <a:r>
              <a:rPr lang="en-US" sz="3000" b="1" dirty="0" smtClean="0">
                <a:solidFill>
                  <a:srgbClr val="FF0000"/>
                </a:solidFill>
                <a:effectLst>
                  <a:outerShdw blurRad="38100" dist="38100" dir="2700000" algn="tl">
                    <a:srgbClr val="000000"/>
                  </a:outerShdw>
                </a:effectLst>
              </a:rPr>
              <a:t>Father from Ireland</a:t>
            </a:r>
          </a:p>
          <a:p>
            <a:pPr marL="233363" indent="-233363">
              <a:spcAft>
                <a:spcPts val="600"/>
              </a:spcAft>
              <a:buFont typeface="Arial" pitchFamily="34" charset="0"/>
              <a:buChar char="•"/>
            </a:pPr>
            <a:r>
              <a:rPr lang="en-US" sz="3000" b="1" dirty="0" smtClean="0">
                <a:solidFill>
                  <a:srgbClr val="FF0000"/>
                </a:solidFill>
                <a:effectLst>
                  <a:outerShdw blurRad="38100" dist="38100" dir="2700000" algn="tl">
                    <a:srgbClr val="000000"/>
                  </a:outerShdw>
                </a:effectLst>
              </a:rPr>
              <a:t>Oldest of 10 children</a:t>
            </a:r>
            <a:r>
              <a:rPr lang="en-US" sz="3000" b="1" dirty="0" smtClean="0"/>
              <a:t>; little known of childhood</a:t>
            </a:r>
          </a:p>
          <a:p>
            <a:pPr marL="233363" indent="-233363">
              <a:spcAft>
                <a:spcPts val="600"/>
              </a:spcAft>
              <a:buFont typeface="Arial" pitchFamily="34" charset="0"/>
              <a:buChar char="•"/>
            </a:pPr>
            <a:r>
              <a:rPr lang="en-US" sz="3000" b="1" dirty="0" smtClean="0"/>
              <a:t>he is a </a:t>
            </a:r>
            <a:r>
              <a:rPr lang="en-US" sz="3000" b="1" dirty="0" smtClean="0">
                <a:solidFill>
                  <a:srgbClr val="FF0000"/>
                </a:solidFill>
                <a:effectLst>
                  <a:outerShdw blurRad="38100" dist="38100" dir="2700000" algn="tl">
                    <a:srgbClr val="000000"/>
                  </a:outerShdw>
                </a:effectLst>
              </a:rPr>
              <a:t>prominent </a:t>
            </a:r>
            <a:endParaRPr lang="en-US" sz="3000" b="1" dirty="0" smtClean="0"/>
          </a:p>
        </p:txBody>
      </p:sp>
      <p:sp>
        <p:nvSpPr>
          <p:cNvPr id="6" name="TextBox 5"/>
          <p:cNvSpPr txBox="1"/>
          <p:nvPr/>
        </p:nvSpPr>
        <p:spPr>
          <a:xfrm>
            <a:off x="0" y="3677023"/>
            <a:ext cx="9144000" cy="3293209"/>
          </a:xfrm>
          <a:prstGeom prst="rect">
            <a:avLst/>
          </a:prstGeom>
          <a:noFill/>
        </p:spPr>
        <p:txBody>
          <a:bodyPr wrap="square" rtlCol="0">
            <a:spAutoFit/>
          </a:bodyPr>
          <a:lstStyle/>
          <a:p>
            <a:pPr marL="233363" indent="-233363">
              <a:spcAft>
                <a:spcPts val="1200"/>
              </a:spcAft>
            </a:pPr>
            <a:r>
              <a:rPr lang="en-US" sz="3000" dirty="0" smtClean="0"/>
              <a:t>	</a:t>
            </a:r>
            <a:r>
              <a:rPr lang="en-US" sz="3000" b="1" dirty="0" smtClean="0">
                <a:solidFill>
                  <a:srgbClr val="FF0000"/>
                </a:solidFill>
                <a:effectLst>
                  <a:outerShdw blurRad="38100" dist="38100" dir="2700000" algn="tl">
                    <a:srgbClr val="000000"/>
                  </a:outerShdw>
                </a:effectLst>
              </a:rPr>
              <a:t>American </a:t>
            </a:r>
            <a:r>
              <a:rPr lang="en-US" sz="3000" b="1" dirty="0" smtClean="0"/>
              <a:t>working as a </a:t>
            </a:r>
            <a:r>
              <a:rPr lang="en-US" sz="3000" b="1" dirty="0" smtClean="0">
                <a:solidFill>
                  <a:srgbClr val="FF0000"/>
                </a:solidFill>
                <a:effectLst>
                  <a:outerShdw blurRad="38100" dist="38100" dir="2700000" algn="tl">
                    <a:srgbClr val="000000"/>
                  </a:outerShdw>
                </a:effectLst>
              </a:rPr>
              <a:t>merchant and businessman in Saltillo, Mexico</a:t>
            </a:r>
          </a:p>
          <a:p>
            <a:pPr marL="233363" indent="-233363">
              <a:spcAft>
                <a:spcPts val="1200"/>
              </a:spcAft>
              <a:buFont typeface="Arial" pitchFamily="34" charset="0"/>
              <a:buChar char="•"/>
            </a:pPr>
            <a:r>
              <a:rPr lang="en-US" sz="3000" b="1" dirty="0" smtClean="0"/>
              <a:t>Invests in the </a:t>
            </a:r>
            <a:r>
              <a:rPr lang="en-US" sz="3000" b="1" dirty="0" smtClean="0">
                <a:solidFill>
                  <a:srgbClr val="FF0000"/>
                </a:solidFill>
                <a:effectLst>
                  <a:outerShdw blurRad="38100" dist="38100" dir="2700000" algn="tl">
                    <a:srgbClr val="000000"/>
                  </a:outerShdw>
                </a:effectLst>
              </a:rPr>
              <a:t>first attempts to bring cotton ginning </a:t>
            </a:r>
            <a:r>
              <a:rPr lang="en-US" sz="3000" b="1" dirty="0" smtClean="0"/>
              <a:t>to the Rio Grande Valley</a:t>
            </a:r>
          </a:p>
          <a:p>
            <a:pPr marL="233363" indent="-233363">
              <a:spcAft>
                <a:spcPts val="1200"/>
              </a:spcAft>
              <a:buFont typeface="Arial" pitchFamily="34" charset="0"/>
              <a:buChar char="•"/>
            </a:pPr>
            <a:r>
              <a:rPr lang="en-US" sz="3000" b="1" dirty="0" smtClean="0">
                <a:solidFill>
                  <a:srgbClr val="FF0000"/>
                </a:solidFill>
                <a:effectLst>
                  <a:outerShdw blurRad="38100" dist="38100" dir="2700000" algn="tl">
                    <a:srgbClr val="000000"/>
                  </a:outerShdw>
                </a:effectLst>
              </a:rPr>
              <a:t>1825-appointed American Consul in Saltillo, Mexico </a:t>
            </a:r>
            <a:r>
              <a:rPr lang="en-US" sz="3000" b="1" dirty="0" smtClean="0"/>
              <a:t>by President John Quincy Adams</a:t>
            </a:r>
          </a:p>
        </p:txBody>
      </p:sp>
      <p:sp>
        <p:nvSpPr>
          <p:cNvPr id="9" name="Rectangle 8"/>
          <p:cNvSpPr/>
          <p:nvPr/>
        </p:nvSpPr>
        <p:spPr>
          <a:xfrm>
            <a:off x="9144000" y="6212124"/>
            <a:ext cx="393056" cy="584775"/>
          </a:xfrm>
          <a:prstGeom prst="rect">
            <a:avLst/>
          </a:prstGeom>
        </p:spPr>
        <p:txBody>
          <a:bodyPr wrap="none">
            <a:spAutoFit/>
          </a:bodyPr>
          <a:lstStyle/>
          <a:p>
            <a:r>
              <a:rPr lang="en-US" sz="3200" b="1" dirty="0" smtClean="0">
                <a:solidFill>
                  <a:srgbClr val="FF0000"/>
                </a:solidFill>
                <a:effectLst>
                  <a:outerShdw blurRad="38100" dist="38100" dir="2700000" algn="tl">
                    <a:srgbClr val="000000"/>
                  </a:outerShdw>
                </a:effectLst>
              </a:rPr>
              <a:t>5</a:t>
            </a:r>
            <a:endParaRPr lang="en-US" sz="3200" dirty="0"/>
          </a:p>
        </p:txBody>
      </p:sp>
      <p:pic>
        <p:nvPicPr>
          <p:cNvPr id="10" name="Picture 9" descr="Portrait of James Wiley Magoffin by Henry Cheever Pratt, 1852."/>
          <p:cNvPicPr/>
          <p:nvPr/>
        </p:nvPicPr>
        <p:blipFill>
          <a:blip r:embed="rId3" cstate="print"/>
          <a:srcRect l="-434" t="11389" r="385" b="26475"/>
          <a:stretch>
            <a:fillRect/>
          </a:stretch>
        </p:blipFill>
        <p:spPr bwMode="auto">
          <a:xfrm>
            <a:off x="5068625" y="633378"/>
            <a:ext cx="3683237" cy="3049859"/>
          </a:xfrm>
          <a:prstGeom prst="rect">
            <a:avLst/>
          </a:prstGeom>
          <a:noFill/>
          <a:ln w="9525">
            <a:noFill/>
            <a:miter lim="800000"/>
            <a:headEnd/>
            <a:tailEnd/>
          </a:ln>
        </p:spPr>
      </p:pic>
      <p:sp>
        <p:nvSpPr>
          <p:cNvPr id="11" name="Rectangle 10"/>
          <p:cNvSpPr/>
          <p:nvPr/>
        </p:nvSpPr>
        <p:spPr>
          <a:xfrm>
            <a:off x="5020574" y="615297"/>
            <a:ext cx="3605842" cy="3067940"/>
          </a:xfrm>
          <a:prstGeom prst="rect">
            <a:avLst/>
          </a:prstGeom>
          <a:noFill/>
          <a:ln w="57150">
            <a:solidFill>
              <a:srgbClr val="FF0000"/>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p:cNvSpPr>
            <a:spLocks noGrp="1"/>
          </p:cNvSpPr>
          <p:nvPr>
            <p:ph type="sldNum" sz="quarter" idx="12"/>
          </p:nvPr>
        </p:nvSpPr>
        <p:spPr/>
        <p:txBody>
          <a:bodyPr/>
          <a:lstStyle/>
          <a:p>
            <a:pPr>
              <a:defRPr/>
            </a:pPr>
            <a:fld id="{6D98560A-1953-4F77-869E-5D1EE0598C44}" type="slidenum">
              <a:rPr lang="en-US" smtClean="0"/>
              <a:pPr>
                <a:defRPr/>
              </a:pPr>
              <a:t>171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1000"/>
                                        <p:tgtEl>
                                          <p:spTgt spid="3">
                                            <p:txEl>
                                              <p:pRg st="3" end="3"/>
                                            </p:txEl>
                                          </p:spTgt>
                                        </p:tgtEl>
                                      </p:cBhvr>
                                    </p:animEffect>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up)">
                                      <p:cBhvr>
                                        <p:cTn id="26" dur="1000"/>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wipe(up)">
                                      <p:cBhvr>
                                        <p:cTn id="31" dur="1000"/>
                                        <p:tgtEl>
                                          <p:spTgt spid="6">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wipe(up)">
                                      <p:cBhvr>
                                        <p:cTn id="36"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JAMES WILEY MAGOFFIN</a:t>
            </a:r>
            <a:endParaRPr lang="en-US" dirty="0"/>
          </a:p>
        </p:txBody>
      </p:sp>
      <p:sp>
        <p:nvSpPr>
          <p:cNvPr id="3" name="TextBox 2"/>
          <p:cNvSpPr txBox="1"/>
          <p:nvPr/>
        </p:nvSpPr>
        <p:spPr>
          <a:xfrm>
            <a:off x="0" y="511922"/>
            <a:ext cx="5089584" cy="3308598"/>
          </a:xfrm>
          <a:prstGeom prst="rect">
            <a:avLst/>
          </a:prstGeom>
          <a:noFill/>
        </p:spPr>
        <p:txBody>
          <a:bodyPr wrap="square" rtlCol="0">
            <a:spAutoFit/>
          </a:bodyPr>
          <a:lstStyle/>
          <a:p>
            <a:pPr marL="233363" indent="-233363">
              <a:spcAft>
                <a:spcPts val="600"/>
              </a:spcAft>
              <a:buFont typeface="Arial" pitchFamily="34" charset="0"/>
              <a:buChar char="•"/>
            </a:pPr>
            <a:r>
              <a:rPr lang="en-US" sz="2800" b="1" dirty="0" smtClean="0"/>
              <a:t>Involved with brother, Samuel, in the so-called </a:t>
            </a:r>
            <a:r>
              <a:rPr lang="en-US" sz="3000" b="1" dirty="0" smtClean="0">
                <a:solidFill>
                  <a:srgbClr val="FF0000"/>
                </a:solidFill>
                <a:effectLst>
                  <a:outerShdw blurRad="38100" dist="38100" dir="2700000" algn="tl">
                    <a:srgbClr val="000000"/>
                  </a:outerShdw>
                </a:effectLst>
              </a:rPr>
              <a:t>triangle trade </a:t>
            </a:r>
            <a:r>
              <a:rPr lang="en-US" sz="2800" b="1" dirty="0" smtClean="0"/>
              <a:t>between </a:t>
            </a:r>
            <a:r>
              <a:rPr lang="en-US" sz="3000" b="1" dirty="0" smtClean="0">
                <a:solidFill>
                  <a:srgbClr val="FF0000"/>
                </a:solidFill>
                <a:effectLst>
                  <a:outerShdw blurRad="38100" dist="38100" dir="2700000" algn="tl">
                    <a:srgbClr val="000000"/>
                  </a:outerShdw>
                </a:effectLst>
              </a:rPr>
              <a:t>New Orleans (the U.S.), the Texas coast, and Matamoros, Mex.</a:t>
            </a:r>
          </a:p>
          <a:p>
            <a:pPr marL="233363" indent="-233363">
              <a:spcAft>
                <a:spcPts val="600"/>
              </a:spcAft>
              <a:buFont typeface="Arial" pitchFamily="34" charset="0"/>
              <a:buChar char="•"/>
            </a:pPr>
            <a:r>
              <a:rPr lang="en-US" sz="2800" b="1" dirty="0" smtClean="0"/>
              <a:t>Known throughout this region by friends, colleagues, &amp; </a:t>
            </a:r>
          </a:p>
        </p:txBody>
      </p:sp>
      <p:sp>
        <p:nvSpPr>
          <p:cNvPr id="6" name="TextBox 5"/>
          <p:cNvSpPr txBox="1"/>
          <p:nvPr/>
        </p:nvSpPr>
        <p:spPr>
          <a:xfrm>
            <a:off x="0" y="3743504"/>
            <a:ext cx="9144000" cy="3724096"/>
          </a:xfrm>
          <a:prstGeom prst="rect">
            <a:avLst/>
          </a:prstGeom>
          <a:noFill/>
        </p:spPr>
        <p:txBody>
          <a:bodyPr wrap="square" rtlCol="0">
            <a:spAutoFit/>
          </a:bodyPr>
          <a:lstStyle/>
          <a:p>
            <a:pPr marL="171450" indent="-171450">
              <a:spcAft>
                <a:spcPts val="1200"/>
              </a:spcAft>
            </a:pPr>
            <a:r>
              <a:rPr lang="en-US" sz="2800" b="1" dirty="0" smtClean="0"/>
              <a:t>	 assoc. as </a:t>
            </a:r>
            <a:r>
              <a:rPr lang="en-US" sz="3000" b="1" dirty="0" smtClean="0">
                <a:solidFill>
                  <a:srgbClr val="FF0000"/>
                </a:solidFill>
                <a:effectLst>
                  <a:outerShdw blurRad="38100" dist="38100" dir="2700000" algn="tl">
                    <a:srgbClr val="000000"/>
                  </a:outerShdw>
                </a:effectLst>
              </a:rPr>
              <a:t>“Don Santiago”</a:t>
            </a:r>
          </a:p>
          <a:p>
            <a:pPr marL="171450" indent="-171450">
              <a:spcAft>
                <a:spcPts val="1200"/>
              </a:spcAft>
              <a:buFont typeface="Arial" pitchFamily="34" charset="0"/>
              <a:buChar char="•"/>
            </a:pPr>
            <a:r>
              <a:rPr lang="en-US" sz="2800" b="1" dirty="0" smtClean="0"/>
              <a:t>Mid 1830’s-</a:t>
            </a:r>
            <a:r>
              <a:rPr lang="en-US" sz="3000" b="1" dirty="0" smtClean="0">
                <a:solidFill>
                  <a:srgbClr val="FF0000"/>
                </a:solidFill>
                <a:effectLst>
                  <a:outerShdw blurRad="38100" dist="38100" dir="2700000" algn="tl">
                    <a:srgbClr val="000000"/>
                  </a:outerShdw>
                </a:effectLst>
              </a:rPr>
              <a:t>moves business enterprise and all trade interests to Chihuahua</a:t>
            </a:r>
            <a:r>
              <a:rPr lang="en-US" sz="2800" b="1" dirty="0" smtClean="0"/>
              <a:t>; begins focusing on the Santa Fe and Chihuahua trade routes</a:t>
            </a:r>
          </a:p>
          <a:p>
            <a:pPr marL="171450" indent="-171450">
              <a:spcAft>
                <a:spcPts val="1200"/>
              </a:spcAft>
              <a:buFont typeface="Arial" pitchFamily="34" charset="0"/>
              <a:buChar char="•"/>
            </a:pPr>
            <a:r>
              <a:rPr lang="en-US" sz="2800" b="1" dirty="0" smtClean="0"/>
              <a:t>1846-</a:t>
            </a:r>
            <a:r>
              <a:rPr lang="en-US" sz="3000" b="1" dirty="0" smtClean="0">
                <a:solidFill>
                  <a:srgbClr val="FF0000"/>
                </a:solidFill>
                <a:effectLst>
                  <a:outerShdw blurRad="38100" dist="38100" dir="2700000" algn="tl">
                    <a:srgbClr val="000000"/>
                  </a:outerShdw>
                </a:effectLst>
              </a:rPr>
              <a:t>President</a:t>
            </a:r>
            <a:r>
              <a:rPr lang="en-US" sz="2800" b="1" dirty="0" smtClean="0"/>
              <a:t> Polk asks Magoffin to be </a:t>
            </a:r>
            <a:r>
              <a:rPr lang="en-US" sz="3000" b="1" dirty="0" smtClean="0">
                <a:solidFill>
                  <a:srgbClr val="FF0000"/>
                </a:solidFill>
                <a:effectLst>
                  <a:outerShdw blurRad="38100" dist="38100" dir="2700000" algn="tl">
                    <a:srgbClr val="000000"/>
                  </a:outerShdw>
                </a:effectLst>
              </a:rPr>
              <a:t>SECRET ENVOY </a:t>
            </a:r>
            <a:r>
              <a:rPr lang="en-US" sz="2800" b="1" dirty="0" smtClean="0"/>
              <a:t>to “smooth the way” for American troops into New Mexico</a:t>
            </a:r>
          </a:p>
          <a:p>
            <a:pPr marL="233363" indent="-233363">
              <a:spcAft>
                <a:spcPts val="1200"/>
              </a:spcAft>
            </a:pPr>
            <a:endParaRPr lang="en-US" sz="3000" b="1" dirty="0" smtClean="0"/>
          </a:p>
        </p:txBody>
      </p:sp>
      <p:sp>
        <p:nvSpPr>
          <p:cNvPr id="9" name="Rectangle 8"/>
          <p:cNvSpPr/>
          <p:nvPr/>
        </p:nvSpPr>
        <p:spPr>
          <a:xfrm>
            <a:off x="9144000" y="6212124"/>
            <a:ext cx="393056" cy="584775"/>
          </a:xfrm>
          <a:prstGeom prst="rect">
            <a:avLst/>
          </a:prstGeom>
        </p:spPr>
        <p:txBody>
          <a:bodyPr wrap="none">
            <a:spAutoFit/>
          </a:bodyPr>
          <a:lstStyle/>
          <a:p>
            <a:r>
              <a:rPr lang="en-US" sz="3200" b="1" dirty="0" smtClean="0">
                <a:solidFill>
                  <a:srgbClr val="FF0000"/>
                </a:solidFill>
                <a:effectLst>
                  <a:outerShdw blurRad="38100" dist="38100" dir="2700000" algn="tl">
                    <a:srgbClr val="000000"/>
                  </a:outerShdw>
                </a:effectLst>
              </a:rPr>
              <a:t>5</a:t>
            </a:r>
            <a:endParaRPr lang="en-US" sz="3200" dirty="0"/>
          </a:p>
        </p:txBody>
      </p:sp>
      <p:pic>
        <p:nvPicPr>
          <p:cNvPr id="10" name="Picture 9" descr="Portrait of James Wiley Magoffin by Henry Cheever Pratt, 1852."/>
          <p:cNvPicPr/>
          <p:nvPr/>
        </p:nvPicPr>
        <p:blipFill>
          <a:blip r:embed="rId3" cstate="print"/>
          <a:srcRect l="-434" t="11389" r="385" b="26475"/>
          <a:stretch>
            <a:fillRect/>
          </a:stretch>
        </p:blipFill>
        <p:spPr bwMode="auto">
          <a:xfrm>
            <a:off x="5068625" y="633378"/>
            <a:ext cx="3683237" cy="3049859"/>
          </a:xfrm>
          <a:prstGeom prst="rect">
            <a:avLst/>
          </a:prstGeom>
          <a:noFill/>
          <a:ln w="9525">
            <a:noFill/>
            <a:miter lim="800000"/>
            <a:headEnd/>
            <a:tailEnd/>
          </a:ln>
        </p:spPr>
      </p:pic>
      <p:sp>
        <p:nvSpPr>
          <p:cNvPr id="11" name="Rectangle 10"/>
          <p:cNvSpPr/>
          <p:nvPr/>
        </p:nvSpPr>
        <p:spPr>
          <a:xfrm>
            <a:off x="5020573" y="615297"/>
            <a:ext cx="3692107" cy="3067940"/>
          </a:xfrm>
          <a:prstGeom prst="rect">
            <a:avLst/>
          </a:prstGeom>
          <a:noFill/>
          <a:ln w="57150">
            <a:solidFill>
              <a:srgbClr val="FF0000"/>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p:cNvSpPr>
            <a:spLocks noGrp="1"/>
          </p:cNvSpPr>
          <p:nvPr>
            <p:ph type="sldNum" sz="quarter" idx="12"/>
          </p:nvPr>
        </p:nvSpPr>
        <p:spPr/>
        <p:txBody>
          <a:bodyPr/>
          <a:lstStyle/>
          <a:p>
            <a:pPr>
              <a:defRPr/>
            </a:pPr>
            <a:fld id="{6D98560A-1953-4F77-869E-5D1EE0598C44}" type="slidenum">
              <a:rPr lang="en-US" smtClean="0"/>
              <a:pPr>
                <a:defRPr/>
              </a:pPr>
              <a:t>172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10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10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up)">
                                      <p:cBhvr>
                                        <p:cTn id="26"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JAMES WILEY MAGOFFIN</a:t>
            </a:r>
            <a:endParaRPr lang="en-US" dirty="0"/>
          </a:p>
        </p:txBody>
      </p:sp>
      <p:sp>
        <p:nvSpPr>
          <p:cNvPr id="3" name="TextBox 2"/>
          <p:cNvSpPr txBox="1"/>
          <p:nvPr/>
        </p:nvSpPr>
        <p:spPr>
          <a:xfrm>
            <a:off x="-51276" y="623017"/>
            <a:ext cx="4734372" cy="3262432"/>
          </a:xfrm>
          <a:prstGeom prst="rect">
            <a:avLst/>
          </a:prstGeom>
          <a:noFill/>
        </p:spPr>
        <p:txBody>
          <a:bodyPr wrap="square" rtlCol="0">
            <a:spAutoFit/>
          </a:bodyPr>
          <a:lstStyle/>
          <a:p>
            <a:pPr marL="233363" indent="-23336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Hurries to catch up </a:t>
            </a:r>
            <a:r>
              <a:rPr lang="en-US" sz="2800" b="1" dirty="0" smtClean="0"/>
              <a:t>with Col. Stephen Watts Kearney and his U.S. troops who would be arriving at Bent’s Fort</a:t>
            </a:r>
          </a:p>
          <a:p>
            <a:pPr marL="233363" indent="-23336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Departs ahead of military caravan </a:t>
            </a:r>
            <a:r>
              <a:rPr lang="en-US" sz="2800" b="1" dirty="0" smtClean="0"/>
              <a:t>to speak with Nuevo Mexico Gov. Manuel Armijo</a:t>
            </a:r>
          </a:p>
        </p:txBody>
      </p:sp>
      <p:sp>
        <p:nvSpPr>
          <p:cNvPr id="6" name="TextBox 5"/>
          <p:cNvSpPr txBox="1"/>
          <p:nvPr/>
        </p:nvSpPr>
        <p:spPr>
          <a:xfrm>
            <a:off x="-51276" y="3856487"/>
            <a:ext cx="9195276" cy="2985433"/>
          </a:xfrm>
          <a:prstGeom prst="rect">
            <a:avLst/>
          </a:prstGeom>
          <a:noFill/>
        </p:spPr>
        <p:txBody>
          <a:bodyPr wrap="square" rtlCol="0">
            <a:spAutoFit/>
          </a:bodyPr>
          <a:lstStyle/>
          <a:p>
            <a:pPr marL="233363" indent="-233363">
              <a:spcAft>
                <a:spcPts val="1200"/>
              </a:spcAft>
              <a:buFont typeface="Arial" pitchFamily="34" charset="0"/>
              <a:buChar char="•"/>
            </a:pPr>
            <a:r>
              <a:rPr lang="en-US" sz="2800" b="1" dirty="0" smtClean="0"/>
              <a:t>Specifics of the conversation are not known, Armijo orders his </a:t>
            </a:r>
            <a:r>
              <a:rPr lang="en-US" sz="2800" b="1" dirty="0" smtClean="0">
                <a:solidFill>
                  <a:srgbClr val="FF0000"/>
                </a:solidFill>
                <a:effectLst>
                  <a:outerShdw dist="50800" dir="5400000" algn="ctr" rotWithShape="0">
                    <a:schemeClr val="tx1"/>
                  </a:outerShdw>
                </a:effectLst>
              </a:rPr>
              <a:t>troops to abandon Santa Fe </a:t>
            </a:r>
            <a:r>
              <a:rPr lang="en-US" sz="2800" b="1" dirty="0" smtClean="0"/>
              <a:t>and withdraw south just prior to Kearny’s arrival</a:t>
            </a:r>
          </a:p>
          <a:p>
            <a:pPr marL="233363" indent="-233363">
              <a:spcAft>
                <a:spcPts val="1200"/>
              </a:spcAft>
              <a:buFont typeface="Arial" pitchFamily="34" charset="0"/>
              <a:buChar char="•"/>
            </a:pPr>
            <a:r>
              <a:rPr lang="en-US" sz="2800" b="1" dirty="0" smtClean="0"/>
              <a:t>James Wiley Magoffin credited with </a:t>
            </a:r>
            <a:r>
              <a:rPr lang="en-US" sz="2800" b="1" dirty="0" smtClean="0">
                <a:solidFill>
                  <a:srgbClr val="FF0000"/>
                </a:solidFill>
                <a:effectLst>
                  <a:outerShdw dist="50800" dir="5400000" algn="ctr" rotWithShape="0">
                    <a:schemeClr val="tx1"/>
                  </a:outerShdw>
                </a:effectLst>
              </a:rPr>
              <a:t>facilitating</a:t>
            </a:r>
            <a:r>
              <a:rPr lang="en-US" sz="2800" b="1" dirty="0" smtClean="0"/>
              <a:t> what some historians call the </a:t>
            </a:r>
            <a:r>
              <a:rPr lang="en-US" sz="2800" b="1" dirty="0" smtClean="0">
                <a:solidFill>
                  <a:srgbClr val="FF0000"/>
                </a:solidFill>
                <a:effectLst>
                  <a:outerShdw dist="50800" dir="5400000" algn="ctr" rotWithShape="0">
                    <a:schemeClr val="tx1"/>
                  </a:outerShdw>
                </a:effectLst>
              </a:rPr>
              <a:t>“bloodless conquest of Santa Fe”</a:t>
            </a:r>
          </a:p>
          <a:p>
            <a:pPr marL="233363" indent="-233363">
              <a:spcAft>
                <a:spcPts val="1200"/>
              </a:spcAft>
              <a:buFont typeface="Arial" pitchFamily="34" charset="0"/>
              <a:buChar char="•"/>
            </a:pPr>
            <a:r>
              <a:rPr lang="en-US" sz="2800" b="1" dirty="0" smtClean="0"/>
              <a:t>Again he goes ahead to El Paso del Norte and Chihuahua</a:t>
            </a:r>
          </a:p>
        </p:txBody>
      </p:sp>
      <p:sp>
        <p:nvSpPr>
          <p:cNvPr id="9" name="Rectangle 8"/>
          <p:cNvSpPr/>
          <p:nvPr/>
        </p:nvSpPr>
        <p:spPr>
          <a:xfrm>
            <a:off x="9144000" y="6212124"/>
            <a:ext cx="393056" cy="584775"/>
          </a:xfrm>
          <a:prstGeom prst="rect">
            <a:avLst/>
          </a:prstGeom>
        </p:spPr>
        <p:txBody>
          <a:bodyPr wrap="none">
            <a:spAutoFit/>
          </a:bodyPr>
          <a:lstStyle/>
          <a:p>
            <a:r>
              <a:rPr lang="en-US" sz="3200" b="1" dirty="0" smtClean="0">
                <a:solidFill>
                  <a:srgbClr val="FF0000"/>
                </a:solidFill>
                <a:effectLst>
                  <a:outerShdw blurRad="38100" dist="38100" dir="2700000" algn="tl">
                    <a:srgbClr val="000000"/>
                  </a:outerShdw>
                </a:effectLst>
              </a:rPr>
              <a:t>5</a:t>
            </a:r>
            <a:endParaRPr lang="en-US" sz="3200" dirty="0"/>
          </a:p>
        </p:txBody>
      </p:sp>
      <p:pic>
        <p:nvPicPr>
          <p:cNvPr id="8" name="Picture 7" descr="Portrait of James Wiley Magoffin by Henry Cheever Pratt, 1852."/>
          <p:cNvPicPr/>
          <p:nvPr/>
        </p:nvPicPr>
        <p:blipFill>
          <a:blip r:embed="rId3" cstate="print"/>
          <a:srcRect l="-434" t="11389" r="385" b="26475"/>
          <a:stretch>
            <a:fillRect/>
          </a:stretch>
        </p:blipFill>
        <p:spPr bwMode="auto">
          <a:xfrm>
            <a:off x="5068625" y="633378"/>
            <a:ext cx="3683237" cy="3049859"/>
          </a:xfrm>
          <a:prstGeom prst="rect">
            <a:avLst/>
          </a:prstGeom>
          <a:noFill/>
          <a:ln w="9525">
            <a:noFill/>
            <a:miter lim="800000"/>
            <a:headEnd/>
            <a:tailEnd/>
          </a:ln>
        </p:spPr>
      </p:pic>
      <p:sp>
        <p:nvSpPr>
          <p:cNvPr id="12" name="Rectangle 11"/>
          <p:cNvSpPr/>
          <p:nvPr/>
        </p:nvSpPr>
        <p:spPr>
          <a:xfrm>
            <a:off x="5020573" y="615297"/>
            <a:ext cx="3692107" cy="3067940"/>
          </a:xfrm>
          <a:prstGeom prst="rect">
            <a:avLst/>
          </a:prstGeom>
          <a:noFill/>
          <a:ln w="57150">
            <a:solidFill>
              <a:srgbClr val="FF0000"/>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9"/>
          <p:cNvSpPr>
            <a:spLocks noGrp="1"/>
          </p:cNvSpPr>
          <p:nvPr>
            <p:ph type="sldNum" sz="quarter" idx="12"/>
          </p:nvPr>
        </p:nvSpPr>
        <p:spPr/>
        <p:txBody>
          <a:bodyPr/>
          <a:lstStyle/>
          <a:p>
            <a:pPr>
              <a:defRPr/>
            </a:pPr>
            <a:fld id="{6D98560A-1953-4F77-869E-5D1EE0598C44}" type="slidenum">
              <a:rPr lang="en-US" smtClean="0"/>
              <a:pPr>
                <a:defRPr/>
              </a:pPr>
              <a:t>173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up)">
                                      <p:cBhvr>
                                        <p:cTn id="17" dur="1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up)">
                                      <p:cBhvr>
                                        <p:cTn id="22" dur="10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up)">
                                      <p:cBhvr>
                                        <p:cTn id="27"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JAMES WILEY MAGOFFIN</a:t>
            </a:r>
            <a:endParaRPr lang="en-US" dirty="0"/>
          </a:p>
        </p:txBody>
      </p:sp>
      <p:sp>
        <p:nvSpPr>
          <p:cNvPr id="3" name="TextBox 2"/>
          <p:cNvSpPr txBox="1"/>
          <p:nvPr/>
        </p:nvSpPr>
        <p:spPr>
          <a:xfrm>
            <a:off x="-51276" y="529011"/>
            <a:ext cx="4734372" cy="3416320"/>
          </a:xfrm>
          <a:prstGeom prst="rect">
            <a:avLst/>
          </a:prstGeom>
          <a:noFill/>
        </p:spPr>
        <p:txBody>
          <a:bodyPr wrap="square" rtlCol="0">
            <a:spAutoFit/>
          </a:bodyPr>
          <a:lstStyle/>
          <a:p>
            <a:pPr marL="233363" indent="-233363">
              <a:spcAft>
                <a:spcPts val="1200"/>
              </a:spcAft>
              <a:buFont typeface="Arial" pitchFamily="34" charset="0"/>
              <a:buChar char="•"/>
            </a:pPr>
            <a:r>
              <a:rPr lang="en-US" sz="2800" b="1" dirty="0" smtClean="0"/>
              <a:t>Taken prisoner in Nov 1846 and </a:t>
            </a:r>
            <a:r>
              <a:rPr lang="en-US" sz="2800" b="1" dirty="0" smtClean="0">
                <a:solidFill>
                  <a:srgbClr val="FF0000"/>
                </a:solidFill>
                <a:effectLst>
                  <a:outerShdw blurRad="38100" dist="38100" dir="2700000" algn="tl">
                    <a:srgbClr val="000000"/>
                  </a:outerShdw>
                </a:effectLst>
              </a:rPr>
              <a:t>sent to Chihuahua</a:t>
            </a:r>
          </a:p>
          <a:p>
            <a:pPr marL="233363" indent="-233363">
              <a:spcAft>
                <a:spcPts val="1200"/>
              </a:spcAft>
              <a:buFont typeface="Arial" pitchFamily="34" charset="0"/>
              <a:buChar char="•"/>
            </a:pPr>
            <a:r>
              <a:rPr lang="en-US" sz="2800" b="1" dirty="0" smtClean="0"/>
              <a:t>Kept in </a:t>
            </a:r>
            <a:r>
              <a:rPr lang="en-US" sz="2800" b="1" dirty="0" smtClean="0">
                <a:solidFill>
                  <a:srgbClr val="FF0000"/>
                </a:solidFill>
                <a:effectLst>
                  <a:outerShdw blurRad="38100" dist="38100" dir="2700000" algn="tl">
                    <a:srgbClr val="000000"/>
                  </a:outerShdw>
                </a:effectLst>
              </a:rPr>
              <a:t>prison till 1848</a:t>
            </a:r>
            <a:r>
              <a:rPr lang="en-US" sz="2800" b="1" dirty="0" smtClean="0"/>
              <a:t>; end of Mexican-American war</a:t>
            </a:r>
          </a:p>
          <a:p>
            <a:pPr marL="233363" indent="-233363">
              <a:spcAft>
                <a:spcPts val="1200"/>
              </a:spcAft>
              <a:buFont typeface="Arial" pitchFamily="34" charset="0"/>
              <a:buChar char="•"/>
            </a:pPr>
            <a:r>
              <a:rPr lang="en-US" sz="2800" b="1" dirty="0" smtClean="0"/>
              <a:t>1849-Organizes another caravan but on reaching El Paso, </a:t>
            </a:r>
            <a:r>
              <a:rPr lang="en-US" sz="2800" b="1" dirty="0" smtClean="0">
                <a:solidFill>
                  <a:srgbClr val="FF0000"/>
                </a:solidFill>
                <a:effectLst>
                  <a:outerShdw blurRad="38100" dist="38100" dir="2700000" algn="tl">
                    <a:srgbClr val="000000"/>
                  </a:outerShdw>
                </a:effectLst>
              </a:rPr>
              <a:t>tariffs are too high</a:t>
            </a:r>
          </a:p>
        </p:txBody>
      </p:sp>
      <p:sp>
        <p:nvSpPr>
          <p:cNvPr id="6" name="TextBox 5"/>
          <p:cNvSpPr txBox="1"/>
          <p:nvPr/>
        </p:nvSpPr>
        <p:spPr>
          <a:xfrm>
            <a:off x="-51276" y="3916306"/>
            <a:ext cx="9195276" cy="2985433"/>
          </a:xfrm>
          <a:prstGeom prst="rect">
            <a:avLst/>
          </a:prstGeom>
          <a:noFill/>
        </p:spPr>
        <p:txBody>
          <a:bodyPr wrap="square" rtlCol="0">
            <a:spAutoFit/>
          </a:bodyPr>
          <a:lstStyle/>
          <a:p>
            <a:pPr marL="233363" indent="-233363">
              <a:spcAft>
                <a:spcPts val="1200"/>
              </a:spcAft>
              <a:buFont typeface="Arial" pitchFamily="34" charset="0"/>
              <a:buChar char="•"/>
            </a:pPr>
            <a:r>
              <a:rPr lang="en-US" sz="2800" b="1" dirty="0" smtClean="0"/>
              <a:t>Decides to </a:t>
            </a:r>
            <a:r>
              <a:rPr lang="en-US" sz="2800" b="1" dirty="0" smtClean="0">
                <a:solidFill>
                  <a:srgbClr val="FF0000"/>
                </a:solidFill>
                <a:effectLst>
                  <a:outerShdw blurRad="38100" dist="38100" dir="2700000" algn="tl">
                    <a:srgbClr val="000000"/>
                  </a:outerShdw>
                </a:effectLst>
              </a:rPr>
              <a:t>sell goods locally and builds a hacienda </a:t>
            </a:r>
            <a:r>
              <a:rPr lang="en-US" sz="2800" b="1" dirty="0" smtClean="0"/>
              <a:t>in present-day </a:t>
            </a:r>
            <a:r>
              <a:rPr lang="en-US" sz="2800" b="1" dirty="0" smtClean="0">
                <a:solidFill>
                  <a:srgbClr val="FF0000"/>
                </a:solidFill>
                <a:effectLst>
                  <a:outerShdw blurRad="38100" dist="38100" dir="2700000" algn="tl">
                    <a:srgbClr val="000000"/>
                  </a:outerShdw>
                </a:effectLst>
              </a:rPr>
              <a:t>El Paso</a:t>
            </a:r>
            <a:r>
              <a:rPr lang="en-US" sz="2800" b="1" dirty="0" smtClean="0"/>
              <a:t>; names it </a:t>
            </a:r>
            <a:r>
              <a:rPr lang="en-US" sz="2800" b="1" dirty="0" err="1" smtClean="0">
                <a:solidFill>
                  <a:srgbClr val="FF0000"/>
                </a:solidFill>
                <a:effectLst>
                  <a:outerShdw blurRad="38100" dist="38100" dir="2700000" algn="tl">
                    <a:srgbClr val="000000"/>
                  </a:outerShdw>
                </a:effectLst>
              </a:rPr>
              <a:t>Magoffinville</a:t>
            </a:r>
            <a:endParaRPr lang="en-US" sz="2800" b="1" dirty="0" smtClean="0">
              <a:solidFill>
                <a:srgbClr val="FF0000"/>
              </a:solidFill>
              <a:effectLst>
                <a:outerShdw blurRad="38100" dist="38100" dir="2700000" algn="tl">
                  <a:srgbClr val="000000"/>
                </a:outerShdw>
              </a:effectLst>
            </a:endParaRPr>
          </a:p>
          <a:p>
            <a:pPr marL="233363" indent="-233363">
              <a:spcAft>
                <a:spcPts val="1200"/>
              </a:spcAft>
              <a:buFont typeface="Arial" pitchFamily="34" charset="0"/>
              <a:buChar char="•"/>
            </a:pPr>
            <a:r>
              <a:rPr lang="en-US" sz="2800" b="1" dirty="0" smtClean="0"/>
              <a:t>1854-</a:t>
            </a:r>
            <a:r>
              <a:rPr lang="en-US" sz="2800" b="1" dirty="0" smtClean="0">
                <a:solidFill>
                  <a:srgbClr val="FF0000"/>
                </a:solidFill>
                <a:effectLst>
                  <a:outerShdw blurRad="38100" dist="38100" dir="2700000" algn="tl">
                    <a:srgbClr val="000000"/>
                  </a:outerShdw>
                </a:effectLst>
              </a:rPr>
              <a:t>U.S. </a:t>
            </a:r>
            <a:r>
              <a:rPr lang="en-US" sz="2800" b="1" dirty="0" err="1" smtClean="0">
                <a:solidFill>
                  <a:srgbClr val="FF0000"/>
                </a:solidFill>
                <a:effectLst>
                  <a:outerShdw blurRad="38100" dist="38100" dir="2700000" algn="tl">
                    <a:srgbClr val="000000"/>
                  </a:outerShdw>
                </a:effectLst>
              </a:rPr>
              <a:t>Gov’t</a:t>
            </a:r>
            <a:r>
              <a:rPr lang="en-US" sz="2800" b="1" dirty="0" smtClean="0">
                <a:solidFill>
                  <a:srgbClr val="FF0000"/>
                </a:solidFill>
                <a:effectLst>
                  <a:outerShdw blurRad="38100" dist="38100" dir="2700000" algn="tl">
                    <a:srgbClr val="000000"/>
                  </a:outerShdw>
                </a:effectLst>
              </a:rPr>
              <a:t> buys most of his property </a:t>
            </a:r>
            <a:r>
              <a:rPr lang="en-US" sz="2800" b="1" dirty="0" smtClean="0"/>
              <a:t>and </a:t>
            </a:r>
            <a:r>
              <a:rPr lang="en-US" sz="2800" b="1" dirty="0" smtClean="0">
                <a:solidFill>
                  <a:srgbClr val="FF0000"/>
                </a:solidFill>
                <a:effectLst>
                  <a:outerShdw blurRad="38100" dist="38100" dir="2700000" algn="tl">
                    <a:srgbClr val="000000"/>
                  </a:outerShdw>
                </a:effectLst>
              </a:rPr>
              <a:t>creates Army base</a:t>
            </a:r>
            <a:r>
              <a:rPr lang="en-US" sz="2800" b="1" dirty="0" smtClean="0"/>
              <a:t>…named </a:t>
            </a:r>
            <a:r>
              <a:rPr lang="en-US" sz="2800" b="1" dirty="0" smtClean="0">
                <a:solidFill>
                  <a:srgbClr val="FF0000"/>
                </a:solidFill>
                <a:effectLst>
                  <a:outerShdw blurRad="38100" dist="38100" dir="2700000" algn="tl">
                    <a:srgbClr val="000000"/>
                  </a:outerShdw>
                </a:effectLst>
              </a:rPr>
              <a:t>Fort Bliss </a:t>
            </a:r>
            <a:r>
              <a:rPr lang="en-US" sz="2800" b="1" dirty="0" smtClean="0"/>
              <a:t>(exists to this day)</a:t>
            </a:r>
          </a:p>
          <a:p>
            <a:pPr marL="233363" indent="-233363">
              <a:spcAft>
                <a:spcPts val="1200"/>
              </a:spcAft>
              <a:buFont typeface="Arial" pitchFamily="34" charset="0"/>
              <a:buChar char="•"/>
            </a:pPr>
            <a:r>
              <a:rPr lang="en-US" sz="2800" b="1" dirty="0" smtClean="0"/>
              <a:t>1868-James Magoffin </a:t>
            </a:r>
            <a:r>
              <a:rPr lang="en-US" sz="2800" b="1" dirty="0" smtClean="0">
                <a:solidFill>
                  <a:srgbClr val="FF0000"/>
                </a:solidFill>
                <a:effectLst>
                  <a:outerShdw blurRad="38100" dist="38100" dir="2700000" algn="tl">
                    <a:srgbClr val="000000"/>
                  </a:outerShdw>
                </a:effectLst>
              </a:rPr>
              <a:t>dies in San Antonio de Bexar </a:t>
            </a:r>
            <a:r>
              <a:rPr lang="en-US" sz="2800" b="1" dirty="0" smtClean="0"/>
              <a:t>(at daughter’s home) and </a:t>
            </a:r>
            <a:r>
              <a:rPr lang="en-US" sz="2800" b="1" dirty="0" smtClean="0">
                <a:solidFill>
                  <a:srgbClr val="FF0000"/>
                </a:solidFill>
                <a:effectLst>
                  <a:outerShdw blurRad="38100" dist="38100" dir="2700000" algn="tl">
                    <a:srgbClr val="000000"/>
                  </a:outerShdw>
                </a:effectLst>
              </a:rPr>
              <a:t>is buried there</a:t>
            </a:r>
            <a:r>
              <a:rPr lang="en-US" sz="2800" b="1" dirty="0" smtClean="0"/>
              <a:t>.</a:t>
            </a:r>
          </a:p>
        </p:txBody>
      </p:sp>
      <p:sp>
        <p:nvSpPr>
          <p:cNvPr id="9" name="Rectangle 8"/>
          <p:cNvSpPr/>
          <p:nvPr/>
        </p:nvSpPr>
        <p:spPr>
          <a:xfrm>
            <a:off x="9144000" y="6212124"/>
            <a:ext cx="367408" cy="523220"/>
          </a:xfrm>
          <a:prstGeom prst="rect">
            <a:avLst/>
          </a:prstGeom>
        </p:spPr>
        <p:txBody>
          <a:bodyPr wrap="none">
            <a:spAutoFit/>
          </a:bodyPr>
          <a:lstStyle/>
          <a:p>
            <a:r>
              <a:rPr lang="en-US" sz="2800" b="1" dirty="0" smtClean="0">
                <a:solidFill>
                  <a:srgbClr val="FF0000"/>
                </a:solidFill>
                <a:effectLst>
                  <a:outerShdw blurRad="38100" dist="38100" dir="2700000" algn="tl">
                    <a:srgbClr val="000000"/>
                  </a:outerShdw>
                </a:effectLst>
              </a:rPr>
              <a:t>5</a:t>
            </a:r>
            <a:endParaRPr lang="en-US" sz="2800" dirty="0"/>
          </a:p>
        </p:txBody>
      </p:sp>
      <p:sp>
        <p:nvSpPr>
          <p:cNvPr id="8" name="Rectangle 7"/>
          <p:cNvSpPr/>
          <p:nvPr/>
        </p:nvSpPr>
        <p:spPr>
          <a:xfrm>
            <a:off x="1447800" y="4114800"/>
            <a:ext cx="6350000" cy="1930400"/>
          </a:xfrm>
          <a:prstGeom prst="rect">
            <a:avLst/>
          </a:prstGeom>
          <a:solidFill>
            <a:srgbClr val="00B0F0"/>
          </a:solidFill>
          <a:ln w="3175">
            <a:solidFill>
              <a:schemeClr val="tx1"/>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ln>
                  <a:solidFill>
                    <a:schemeClr val="tx1"/>
                  </a:solidFill>
                </a:ln>
                <a:solidFill>
                  <a:srgbClr val="FFFF00"/>
                </a:solidFill>
              </a:rPr>
              <a:t>LET’S RETURN TO SUSAN MAGOFFIN’S STORY </a:t>
            </a:r>
            <a:endParaRPr lang="en-US" sz="4400" b="1" dirty="0">
              <a:ln>
                <a:solidFill>
                  <a:schemeClr val="tx1"/>
                </a:solidFill>
              </a:ln>
              <a:solidFill>
                <a:srgbClr val="FFFF00"/>
              </a:solidFill>
            </a:endParaRPr>
          </a:p>
        </p:txBody>
      </p:sp>
      <p:pic>
        <p:nvPicPr>
          <p:cNvPr id="12" name="Picture 11" descr="Portrait of James Wiley Magoffin by Henry Cheever Pratt, 1852."/>
          <p:cNvPicPr/>
          <p:nvPr/>
        </p:nvPicPr>
        <p:blipFill>
          <a:blip r:embed="rId3" cstate="print"/>
          <a:srcRect l="-434" t="11389" r="385" b="26475"/>
          <a:stretch>
            <a:fillRect/>
          </a:stretch>
        </p:blipFill>
        <p:spPr bwMode="auto">
          <a:xfrm>
            <a:off x="5068625" y="633378"/>
            <a:ext cx="3683237" cy="3049859"/>
          </a:xfrm>
          <a:prstGeom prst="rect">
            <a:avLst/>
          </a:prstGeom>
          <a:noFill/>
          <a:ln w="9525">
            <a:noFill/>
            <a:miter lim="800000"/>
            <a:headEnd/>
            <a:tailEnd/>
          </a:ln>
        </p:spPr>
      </p:pic>
      <p:sp>
        <p:nvSpPr>
          <p:cNvPr id="13" name="Rectangle 12"/>
          <p:cNvSpPr/>
          <p:nvPr/>
        </p:nvSpPr>
        <p:spPr>
          <a:xfrm>
            <a:off x="5020573" y="615297"/>
            <a:ext cx="3692107" cy="3067940"/>
          </a:xfrm>
          <a:prstGeom prst="rect">
            <a:avLst/>
          </a:prstGeom>
          <a:noFill/>
          <a:ln w="57150">
            <a:solidFill>
              <a:srgbClr val="FF0000"/>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14"/>
          <p:cNvGrpSpPr/>
          <p:nvPr/>
        </p:nvGrpSpPr>
        <p:grpSpPr>
          <a:xfrm>
            <a:off x="4572000" y="425430"/>
            <a:ext cx="4572000" cy="2935458"/>
            <a:chOff x="4572000" y="656167"/>
            <a:chExt cx="4572000" cy="2935458"/>
          </a:xfrm>
        </p:grpSpPr>
        <p:pic>
          <p:nvPicPr>
            <p:cNvPr id="16" name="Picture 4" descr="Image result for james wiley magoffin"/>
            <p:cNvPicPr>
              <a:picLocks noChangeAspect="1" noChangeArrowheads="1"/>
            </p:cNvPicPr>
            <p:nvPr/>
          </p:nvPicPr>
          <p:blipFill>
            <a:blip r:embed="rId4" cstate="print"/>
            <a:srcRect/>
            <a:stretch>
              <a:fillRect/>
            </a:stretch>
          </p:blipFill>
          <p:spPr bwMode="auto">
            <a:xfrm>
              <a:off x="4572000" y="656167"/>
              <a:ext cx="4572000" cy="2935458"/>
            </a:xfrm>
            <a:prstGeom prst="rect">
              <a:avLst/>
            </a:prstGeom>
            <a:noFill/>
            <a:ln>
              <a:solidFill>
                <a:schemeClr val="tx1"/>
              </a:solidFill>
            </a:ln>
          </p:spPr>
        </p:pic>
        <p:sp>
          <p:nvSpPr>
            <p:cNvPr id="17" name="TextBox 16"/>
            <p:cNvSpPr txBox="1"/>
            <p:nvPr/>
          </p:nvSpPr>
          <p:spPr>
            <a:xfrm>
              <a:off x="4699001" y="2895600"/>
              <a:ext cx="2599266" cy="369332"/>
            </a:xfrm>
            <a:prstGeom prst="rect">
              <a:avLst/>
            </a:prstGeom>
            <a:noFill/>
          </p:spPr>
          <p:txBody>
            <a:bodyPr wrap="square" rtlCol="0">
              <a:spAutoFit/>
            </a:bodyPr>
            <a:lstStyle/>
            <a:p>
              <a:r>
                <a:rPr lang="en-US" b="1" dirty="0" smtClean="0"/>
                <a:t>El Paso, Texas</a:t>
              </a:r>
              <a:endParaRPr lang="en-US" b="1" dirty="0"/>
            </a:p>
          </p:txBody>
        </p:sp>
      </p:grpSp>
      <p:pic>
        <p:nvPicPr>
          <p:cNvPr id="18" name="Picture 2" descr="http://www.hmdb.org/Photos1/136/Photo136856.jpg"/>
          <p:cNvPicPr>
            <a:picLocks noChangeAspect="1" noChangeArrowheads="1"/>
          </p:cNvPicPr>
          <p:nvPr/>
        </p:nvPicPr>
        <p:blipFill>
          <a:blip r:embed="rId5" cstate="print"/>
          <a:srcRect/>
          <a:stretch>
            <a:fillRect/>
          </a:stretch>
        </p:blipFill>
        <p:spPr bwMode="auto">
          <a:xfrm>
            <a:off x="5383849" y="0"/>
            <a:ext cx="3008120" cy="4010827"/>
          </a:xfrm>
          <a:prstGeom prst="rect">
            <a:avLst/>
          </a:prstGeom>
          <a:noFill/>
        </p:spPr>
      </p:pic>
      <p:grpSp>
        <p:nvGrpSpPr>
          <p:cNvPr id="5" name="Group 9"/>
          <p:cNvGrpSpPr/>
          <p:nvPr/>
        </p:nvGrpSpPr>
        <p:grpSpPr>
          <a:xfrm>
            <a:off x="4902201" y="687091"/>
            <a:ext cx="3990924" cy="2945109"/>
            <a:chOff x="0" y="4524375"/>
            <a:chExt cx="3162300" cy="2333625"/>
          </a:xfrm>
        </p:grpSpPr>
        <p:pic>
          <p:nvPicPr>
            <p:cNvPr id="11" name="Picture 6"/>
            <p:cNvPicPr>
              <a:picLocks noChangeAspect="1" noChangeArrowheads="1"/>
            </p:cNvPicPr>
            <p:nvPr/>
          </p:nvPicPr>
          <p:blipFill>
            <a:blip r:embed="rId6" cstate="print"/>
            <a:srcRect/>
            <a:stretch>
              <a:fillRect/>
            </a:stretch>
          </p:blipFill>
          <p:spPr bwMode="auto">
            <a:xfrm>
              <a:off x="0" y="4524375"/>
              <a:ext cx="3162300" cy="2333625"/>
            </a:xfrm>
            <a:prstGeom prst="rect">
              <a:avLst/>
            </a:prstGeom>
            <a:noFill/>
            <a:ln w="9525">
              <a:noFill/>
              <a:miter lim="800000"/>
              <a:headEnd/>
              <a:tailEnd/>
            </a:ln>
          </p:spPr>
        </p:pic>
        <p:pic>
          <p:nvPicPr>
            <p:cNvPr id="14" name="Picture 5"/>
            <p:cNvPicPr>
              <a:picLocks noChangeAspect="1" noChangeArrowheads="1"/>
            </p:cNvPicPr>
            <p:nvPr/>
          </p:nvPicPr>
          <p:blipFill>
            <a:blip r:embed="rId7" cstate="print"/>
            <a:srcRect/>
            <a:stretch>
              <a:fillRect/>
            </a:stretch>
          </p:blipFill>
          <p:spPr bwMode="auto">
            <a:xfrm>
              <a:off x="543409" y="5786618"/>
              <a:ext cx="2213889" cy="1057965"/>
            </a:xfrm>
            <a:prstGeom prst="rect">
              <a:avLst/>
            </a:prstGeom>
            <a:noFill/>
            <a:ln w="9525">
              <a:noFill/>
              <a:miter lim="800000"/>
              <a:headEnd/>
              <a:tailEnd/>
            </a:ln>
          </p:spPr>
        </p:pic>
      </p:grpSp>
      <p:sp>
        <p:nvSpPr>
          <p:cNvPr id="19" name="Slide Number Placeholder 18"/>
          <p:cNvSpPr>
            <a:spLocks noGrp="1"/>
          </p:cNvSpPr>
          <p:nvPr>
            <p:ph type="sldNum" sz="quarter" idx="12"/>
          </p:nvPr>
        </p:nvSpPr>
        <p:spPr/>
        <p:txBody>
          <a:bodyPr/>
          <a:lstStyle/>
          <a:p>
            <a:pPr>
              <a:defRPr/>
            </a:pPr>
            <a:fld id="{6D98560A-1953-4F77-869E-5D1EE0598C44}" type="slidenum">
              <a:rPr lang="en-US" smtClean="0"/>
              <a:pPr>
                <a:defRPr/>
              </a:pPr>
              <a:t>174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up)">
                                      <p:cBhvr>
                                        <p:cTn id="22" dur="1000"/>
                                        <p:tgtEl>
                                          <p:spTgt spid="6">
                                            <p:txEl>
                                              <p:pRg st="0" end="0"/>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1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wipe(up)">
                                      <p:cBhvr>
                                        <p:cTn id="35" dur="1000"/>
                                        <p:tgtEl>
                                          <p:spTgt spid="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Effect transition="in" filter="wipe(up)">
                                      <p:cBhvr>
                                        <p:cTn id="40" dur="1000"/>
                                        <p:tgtEl>
                                          <p:spTgt spid="6">
                                            <p:txEl>
                                              <p:pRg st="2" end="2"/>
                                            </p:txEl>
                                          </p:spTgt>
                                        </p:tgtEl>
                                      </p:cBhvr>
                                    </p:animEffect>
                                  </p:childTnLst>
                                </p:cTn>
                              </p:par>
                              <p:par>
                                <p:cTn id="41" presetID="22" presetClass="entr" presetSubtype="4"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10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34"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from="(-#ppt_w/2)" to="(#ppt_x)" calcmode="lin" valueType="num">
                                      <p:cBhvr>
                                        <p:cTn id="48" dur="600" fill="hold">
                                          <p:stCondLst>
                                            <p:cond delay="0"/>
                                          </p:stCondLst>
                                        </p:cTn>
                                        <p:tgtEl>
                                          <p:spTgt spid="8"/>
                                        </p:tgtEl>
                                        <p:attrNameLst>
                                          <p:attrName>ppt_x</p:attrName>
                                        </p:attrNameLst>
                                      </p:cBhvr>
                                    </p:anim>
                                    <p:anim from="0" to="-1.0" calcmode="lin" valueType="num">
                                      <p:cBhvr>
                                        <p:cTn id="49" dur="200" decel="50000" autoRev="1" fill="hold">
                                          <p:stCondLst>
                                            <p:cond delay="600"/>
                                          </p:stCondLst>
                                        </p:cTn>
                                        <p:tgtEl>
                                          <p:spTgt spid="8"/>
                                        </p:tgtEl>
                                        <p:attrNameLst>
                                          <p:attrName>xshear</p:attrName>
                                        </p:attrNameLst>
                                      </p:cBhvr>
                                    </p:anim>
                                    <p:animScale>
                                      <p:cBhvr>
                                        <p:cTn id="50" dur="200" decel="100000" autoRev="1" fill="hold">
                                          <p:stCondLst>
                                            <p:cond delay="600"/>
                                          </p:stCondLst>
                                        </p:cTn>
                                        <p:tgtEl>
                                          <p:spTgt spid="8"/>
                                        </p:tgtEl>
                                      </p:cBhvr>
                                      <p:from x="100000" y="100000"/>
                                      <p:to x="80000" y="100000"/>
                                    </p:animScale>
                                    <p:anim by="(#ppt_h/3+#ppt_w*0.1)" calcmode="lin" valueType="num">
                                      <p:cBhvr additive="sum">
                                        <p:cTn id="51" dur="200" decel="100000" autoRev="1" fill="hold">
                                          <p:stCondLst>
                                            <p:cond delay="600"/>
                                          </p:stCondLst>
                                        </p:cTn>
                                        <p:tgtEl>
                                          <p:spTgt spid="8"/>
                                        </p:tgtEl>
                                        <p:attrNameLst>
                                          <p:attrName>ppt_x</p:attrName>
                                        </p:attrNameLst>
                                      </p:cBhvr>
                                    </p:anim>
                                  </p:childTnLst>
                                </p:cTn>
                              </p:par>
                            </p:childTnLst>
                          </p:cTn>
                        </p:par>
                      </p:childTnLst>
                    </p:cTn>
                  </p:par>
                  <p:par>
                    <p:cTn id="52" fill="hold">
                      <p:stCondLst>
                        <p:cond delay="indefinite"/>
                      </p:stCondLst>
                      <p:childTnLst>
                        <p:par>
                          <p:cTn id="53" fill="hold">
                            <p:stCondLst>
                              <p:cond delay="0"/>
                            </p:stCondLst>
                            <p:childTnLst>
                              <p:par>
                                <p:cTn id="54" presetID="34" presetClass="exit" presetSubtype="0" fill="hold" grpId="1" nodeType="clickEffect">
                                  <p:stCondLst>
                                    <p:cond delay="0"/>
                                  </p:stCondLst>
                                  <p:childTnLst>
                                    <p:anim from="(ppt_x)" to="(ppt_x+1)" calcmode="lin" valueType="num">
                                      <p:cBhvr>
                                        <p:cTn id="55" dur="1000">
                                          <p:stCondLst>
                                            <p:cond delay="0"/>
                                          </p:stCondLst>
                                        </p:cTn>
                                        <p:tgtEl>
                                          <p:spTgt spid="8"/>
                                        </p:tgtEl>
                                        <p:attrNameLst>
                                          <p:attrName>ppt_x</p:attrName>
                                        </p:attrNameLst>
                                      </p:cBhvr>
                                    </p:anim>
                                    <p:anim from="0" to="-1.0" calcmode="lin" valueType="num">
                                      <p:cBhvr>
                                        <p:cTn id="56" dur="200" accel="50000">
                                          <p:stCondLst>
                                            <p:cond delay="0"/>
                                          </p:stCondLst>
                                        </p:cTn>
                                        <p:tgtEl>
                                          <p:spTgt spid="8"/>
                                        </p:tgtEl>
                                        <p:attrNameLst>
                                          <p:attrName>xshear</p:attrName>
                                        </p:attrNameLst>
                                      </p:cBhvr>
                                    </p:anim>
                                    <p:set>
                                      <p:cBhvr>
                                        <p:cTn id="57" dur="800">
                                          <p:stCondLst>
                                            <p:cond delay="200"/>
                                          </p:stCondLst>
                                        </p:cTn>
                                        <p:tgtEl>
                                          <p:spTgt spid="8"/>
                                        </p:tgtEl>
                                        <p:attrNameLst>
                                          <p:attrName>xshear</p:attrName>
                                        </p:attrNameLst>
                                      </p:cBhvr>
                                      <p:to>
                                        <p:strVal val="-1.0"/>
                                      </p:to>
                                    </p:set>
                                    <p:set>
                                      <p:cBhvr>
                                        <p:cTn id="58"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Susan Shelby Magoffin</a:t>
            </a:r>
            <a:endParaRPr lang="en-US" dirty="0"/>
          </a:p>
        </p:txBody>
      </p:sp>
      <p:sp>
        <p:nvSpPr>
          <p:cNvPr id="3" name="TextBox 2"/>
          <p:cNvSpPr txBox="1"/>
          <p:nvPr/>
        </p:nvSpPr>
        <p:spPr>
          <a:xfrm>
            <a:off x="0" y="656891"/>
            <a:ext cx="4715933" cy="3262432"/>
          </a:xfrm>
          <a:prstGeom prst="rect">
            <a:avLst/>
          </a:prstGeom>
          <a:noFill/>
        </p:spPr>
        <p:txBody>
          <a:bodyPr wrap="square" rtlCol="0">
            <a:spAutoFit/>
          </a:bodyPr>
          <a:lstStyle/>
          <a:p>
            <a:pPr marL="169863" indent="-169863">
              <a:spcAft>
                <a:spcPts val="1200"/>
              </a:spcAft>
              <a:buFont typeface="Arial" pitchFamily="34" charset="0"/>
              <a:buChar char="•"/>
            </a:pPr>
            <a:r>
              <a:rPr lang="en-US" sz="2800" b="1" dirty="0" smtClean="0"/>
              <a:t>The </a:t>
            </a:r>
            <a:r>
              <a:rPr lang="en-US" sz="2800" b="1" dirty="0" err="1" smtClean="0"/>
              <a:t>Magoffins</a:t>
            </a:r>
            <a:r>
              <a:rPr lang="en-US" sz="2800" b="1" dirty="0" smtClean="0"/>
              <a:t> </a:t>
            </a:r>
            <a:r>
              <a:rPr lang="en-US" sz="2800" b="1" dirty="0" smtClean="0">
                <a:solidFill>
                  <a:srgbClr val="FF0000"/>
                </a:solidFill>
                <a:effectLst>
                  <a:outerShdw blurRad="38100" dist="38100" dir="2700000" algn="tl">
                    <a:srgbClr val="000000"/>
                  </a:outerShdw>
                </a:effectLst>
              </a:rPr>
              <a:t>depart Santa Fe</a:t>
            </a:r>
            <a:r>
              <a:rPr lang="en-US" sz="2800" b="1" dirty="0" smtClean="0"/>
              <a:t> now on the </a:t>
            </a:r>
            <a:r>
              <a:rPr lang="en-US" sz="2800" b="1" dirty="0" smtClean="0">
                <a:solidFill>
                  <a:srgbClr val="FF0000"/>
                </a:solidFill>
                <a:effectLst>
                  <a:outerShdw blurRad="38100" dist="38100" dir="2700000" algn="tl">
                    <a:srgbClr val="000000"/>
                  </a:outerShdw>
                </a:effectLst>
              </a:rPr>
              <a:t>El Camino Real de Tierra Adentro </a:t>
            </a:r>
            <a:r>
              <a:rPr lang="en-US" sz="2800" b="1" dirty="0" smtClean="0"/>
              <a:t>trail heading </a:t>
            </a:r>
            <a:r>
              <a:rPr lang="en-US" sz="2800" b="1" dirty="0" smtClean="0">
                <a:solidFill>
                  <a:srgbClr val="FF0000"/>
                </a:solidFill>
                <a:effectLst>
                  <a:outerShdw blurRad="38100" dist="38100" dir="2700000" algn="tl">
                    <a:srgbClr val="000000"/>
                  </a:outerShdw>
                </a:effectLst>
              </a:rPr>
              <a:t>south for Chihuahua</a:t>
            </a:r>
          </a:p>
          <a:p>
            <a:pPr marL="169863" indent="-169863">
              <a:spcAft>
                <a:spcPts val="1200"/>
              </a:spcAft>
              <a:buFont typeface="Arial" pitchFamily="34" charset="0"/>
              <a:buChar char="•"/>
            </a:pPr>
            <a:r>
              <a:rPr lang="en-US" sz="2800" b="1" dirty="0" smtClean="0"/>
              <a:t>At </a:t>
            </a:r>
            <a:r>
              <a:rPr lang="en-US" sz="2800" b="1" dirty="0" smtClean="0">
                <a:solidFill>
                  <a:srgbClr val="FF0000"/>
                </a:solidFill>
                <a:effectLst>
                  <a:outerShdw blurRad="38100" dist="38100" dir="2700000" algn="tl">
                    <a:srgbClr val="000000"/>
                  </a:outerShdw>
                </a:effectLst>
              </a:rPr>
              <a:t>Rio del Norte (Juarez) </a:t>
            </a:r>
            <a:r>
              <a:rPr lang="en-US" sz="2800" b="1" dirty="0" smtClean="0"/>
              <a:t>it is difficult crossing the sandy river bottom</a:t>
            </a:r>
          </a:p>
        </p:txBody>
      </p:sp>
      <p:sp>
        <p:nvSpPr>
          <p:cNvPr id="6" name="TextBox 5"/>
          <p:cNvSpPr txBox="1"/>
          <p:nvPr/>
        </p:nvSpPr>
        <p:spPr>
          <a:xfrm>
            <a:off x="-25401" y="3953938"/>
            <a:ext cx="9279468" cy="2400657"/>
          </a:xfrm>
          <a:prstGeom prst="rect">
            <a:avLst/>
          </a:prstGeom>
          <a:noFill/>
        </p:spPr>
        <p:txBody>
          <a:bodyPr wrap="square" rtlCol="0">
            <a:spAutoFit/>
          </a:bodyPr>
          <a:lstStyle/>
          <a:p>
            <a:pPr marL="169863" indent="-169863">
              <a:spcAft>
                <a:spcPts val="1200"/>
              </a:spcAft>
              <a:buFont typeface="Arial" pitchFamily="34" charset="0"/>
              <a:buChar char="•"/>
            </a:pPr>
            <a:r>
              <a:rPr lang="en-US" sz="2800" b="1" dirty="0" smtClean="0"/>
              <a:t>She meets </a:t>
            </a:r>
            <a:r>
              <a:rPr lang="en-US" sz="2800" b="1" dirty="0" smtClean="0">
                <a:solidFill>
                  <a:srgbClr val="FF0000"/>
                </a:solidFill>
                <a:effectLst>
                  <a:outerShdw blurRad="38100" dist="38100" dir="2700000" algn="tl">
                    <a:srgbClr val="000000"/>
                  </a:outerShdw>
                </a:effectLst>
              </a:rPr>
              <a:t>Pueblo Indians </a:t>
            </a:r>
            <a:r>
              <a:rPr lang="en-US" sz="2800" b="1" dirty="0" smtClean="0"/>
              <a:t>and notes “these are…the </a:t>
            </a:r>
            <a:r>
              <a:rPr lang="en-US" sz="2800" b="1" dirty="0" smtClean="0">
                <a:solidFill>
                  <a:srgbClr val="FF0000"/>
                </a:solidFill>
                <a:effectLst>
                  <a:outerShdw blurRad="38100" dist="38100" dir="2700000" algn="tl">
                    <a:srgbClr val="000000"/>
                  </a:outerShdw>
                </a:effectLst>
              </a:rPr>
              <a:t>descendants of the original inhabitants</a:t>
            </a:r>
            <a:r>
              <a:rPr lang="en-US" sz="2800" b="1" dirty="0" smtClean="0"/>
              <a:t>-principal cultivators of the soil-supplying Mexican inhabitants with fruits &amp; veg.</a:t>
            </a:r>
            <a:r>
              <a:rPr lang="en-US" sz="2400" b="1" dirty="0" smtClean="0"/>
              <a:t>”</a:t>
            </a:r>
          </a:p>
          <a:p>
            <a:pPr marL="169863" indent="-169863">
              <a:spcAft>
                <a:spcPts val="1200"/>
              </a:spcAft>
              <a:buFont typeface="Arial" pitchFamily="34" charset="0"/>
              <a:buChar char="•"/>
            </a:pPr>
            <a:r>
              <a:rPr lang="en-US" sz="2800" b="1" dirty="0" smtClean="0"/>
              <a:t>They </a:t>
            </a:r>
            <a:r>
              <a:rPr lang="en-US" sz="2800" b="1" dirty="0" smtClean="0">
                <a:solidFill>
                  <a:srgbClr val="FF0000"/>
                </a:solidFill>
                <a:effectLst>
                  <a:outerShdw blurRad="38100" dist="38100" dir="2700000" algn="tl">
                    <a:srgbClr val="000000"/>
                  </a:outerShdw>
                </a:effectLst>
              </a:rPr>
              <a:t>find James’ abandoned wagons</a:t>
            </a:r>
            <a:r>
              <a:rPr lang="en-US" sz="2800" b="1" dirty="0" smtClean="0"/>
              <a:t>; she notes “pulling has been [tedious] thru sand &amp; the </a:t>
            </a:r>
            <a:r>
              <a:rPr lang="en-US" sz="2800" b="1" dirty="0" smtClean="0">
                <a:solidFill>
                  <a:srgbClr val="FF0000"/>
                </a:solidFill>
                <a:effectLst>
                  <a:outerShdw blurRad="38100" dist="38100" dir="2700000" algn="tl">
                    <a:srgbClr val="000000"/>
                  </a:outerShdw>
                </a:effectLst>
              </a:rPr>
              <a:t>animals are quite fatigued</a:t>
            </a:r>
            <a:r>
              <a:rPr lang="en-US" sz="2800" b="1" dirty="0" smtClean="0"/>
              <a:t>…”</a:t>
            </a:r>
          </a:p>
        </p:txBody>
      </p:sp>
      <p:sp>
        <p:nvSpPr>
          <p:cNvPr id="8" name="Rectangle 7"/>
          <p:cNvSpPr/>
          <p:nvPr/>
        </p:nvSpPr>
        <p:spPr>
          <a:xfrm>
            <a:off x="9144000" y="6212124"/>
            <a:ext cx="367408" cy="523220"/>
          </a:xfrm>
          <a:prstGeom prst="rect">
            <a:avLst/>
          </a:prstGeom>
        </p:spPr>
        <p:txBody>
          <a:bodyPr wrap="none">
            <a:spAutoFit/>
          </a:bodyPr>
          <a:lstStyle/>
          <a:p>
            <a:r>
              <a:rPr lang="en-US" sz="2800" b="1" dirty="0" smtClean="0">
                <a:solidFill>
                  <a:srgbClr val="FF0000"/>
                </a:solidFill>
                <a:effectLst>
                  <a:outerShdw blurRad="38100" dist="38100" dir="2700000" algn="tl">
                    <a:srgbClr val="000000"/>
                  </a:outerShdw>
                </a:effectLst>
              </a:rPr>
              <a:t>5</a:t>
            </a:r>
            <a:endParaRPr lang="en-US" sz="2800" dirty="0"/>
          </a:p>
        </p:txBody>
      </p:sp>
      <p:pic>
        <p:nvPicPr>
          <p:cNvPr id="9" name="Picture 2"/>
          <p:cNvPicPr>
            <a:picLocks noChangeAspect="1" noChangeArrowheads="1"/>
          </p:cNvPicPr>
          <p:nvPr/>
        </p:nvPicPr>
        <p:blipFill>
          <a:blip r:embed="rId2" cstate="print"/>
          <a:srcRect/>
          <a:stretch>
            <a:fillRect/>
          </a:stretch>
        </p:blipFill>
        <p:spPr bwMode="auto">
          <a:xfrm>
            <a:off x="4572000" y="605980"/>
            <a:ext cx="4572000" cy="3209561"/>
          </a:xfrm>
          <a:prstGeom prst="rect">
            <a:avLst/>
          </a:prstGeom>
          <a:noFill/>
          <a:ln w="9525">
            <a:noFill/>
            <a:miter lim="800000"/>
            <a:headEnd/>
            <a:tailEnd/>
          </a:ln>
          <a:effectLst/>
        </p:spPr>
      </p:pic>
      <p:pic>
        <p:nvPicPr>
          <p:cNvPr id="60418" name="Picture 2" descr="Image result for rio del norte"/>
          <p:cNvPicPr>
            <a:picLocks noChangeAspect="1" noChangeArrowheads="1"/>
          </p:cNvPicPr>
          <p:nvPr/>
        </p:nvPicPr>
        <p:blipFill>
          <a:blip r:embed="rId3" cstate="print"/>
          <a:srcRect/>
          <a:stretch>
            <a:fillRect/>
          </a:stretch>
        </p:blipFill>
        <p:spPr bwMode="auto">
          <a:xfrm>
            <a:off x="4572000" y="956733"/>
            <a:ext cx="4572000" cy="2373923"/>
          </a:xfrm>
          <a:prstGeom prst="rect">
            <a:avLst/>
          </a:prstGeom>
          <a:noFill/>
          <a:ln>
            <a:solidFill>
              <a:schemeClr val="tx1"/>
            </a:solidFill>
          </a:ln>
        </p:spPr>
      </p:pic>
      <p:pic>
        <p:nvPicPr>
          <p:cNvPr id="60420" name="Picture 4" descr="Image result for pueblo indians"/>
          <p:cNvPicPr>
            <a:picLocks noChangeAspect="1" noChangeArrowheads="1"/>
          </p:cNvPicPr>
          <p:nvPr/>
        </p:nvPicPr>
        <p:blipFill>
          <a:blip r:embed="rId4" cstate="print"/>
          <a:srcRect l="370" t="2712" b="3616"/>
          <a:stretch>
            <a:fillRect/>
          </a:stretch>
        </p:blipFill>
        <p:spPr bwMode="auto">
          <a:xfrm>
            <a:off x="4571999" y="601133"/>
            <a:ext cx="4555067" cy="3344333"/>
          </a:xfrm>
          <a:prstGeom prst="rect">
            <a:avLst/>
          </a:prstGeom>
          <a:noFill/>
          <a:ln>
            <a:solidFill>
              <a:schemeClr val="tx1"/>
            </a:solidFill>
          </a:ln>
        </p:spPr>
      </p:pic>
      <p:sp>
        <p:nvSpPr>
          <p:cNvPr id="10" name="Slide Number Placeholder 9"/>
          <p:cNvSpPr>
            <a:spLocks noGrp="1"/>
          </p:cNvSpPr>
          <p:nvPr>
            <p:ph type="sldNum" sz="quarter" idx="12"/>
          </p:nvPr>
        </p:nvSpPr>
        <p:spPr/>
        <p:txBody>
          <a:bodyPr/>
          <a:lstStyle/>
          <a:p>
            <a:pPr>
              <a:defRPr/>
            </a:pPr>
            <a:fld id="{6D98560A-1953-4F77-869E-5D1EE0598C44}" type="slidenum">
              <a:rPr lang="en-US" smtClean="0"/>
              <a:pPr>
                <a:defRPr/>
              </a:pPr>
              <a:t>175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60418"/>
                                        </p:tgtEl>
                                        <p:attrNameLst>
                                          <p:attrName>style.visibility</p:attrName>
                                        </p:attrNameLst>
                                      </p:cBhvr>
                                      <p:to>
                                        <p:strVal val="visible"/>
                                      </p:to>
                                    </p:set>
                                    <p:animEffect transition="in" filter="wipe(down)">
                                      <p:cBhvr>
                                        <p:cTn id="15" dur="1000"/>
                                        <p:tgtEl>
                                          <p:spTgt spid="604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up)">
                                      <p:cBhvr>
                                        <p:cTn id="20" dur="1000"/>
                                        <p:tgtEl>
                                          <p:spTgt spid="6">
                                            <p:txEl>
                                              <p:pRg st="0" end="0"/>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60420"/>
                                        </p:tgtEl>
                                        <p:attrNameLst>
                                          <p:attrName>style.visibility</p:attrName>
                                        </p:attrNameLst>
                                      </p:cBhvr>
                                      <p:to>
                                        <p:strVal val="visible"/>
                                      </p:to>
                                    </p:set>
                                    <p:animEffect transition="in" filter="wipe(down)">
                                      <p:cBhvr>
                                        <p:cTn id="23" dur="1000"/>
                                        <p:tgtEl>
                                          <p:spTgt spid="604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wipe(up)">
                                      <p:cBhvr>
                                        <p:cTn id="28"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Susan Shelby Magoffin</a:t>
            </a:r>
            <a:endParaRPr lang="en-US" dirty="0"/>
          </a:p>
        </p:txBody>
      </p:sp>
      <p:sp>
        <p:nvSpPr>
          <p:cNvPr id="3" name="TextBox 2"/>
          <p:cNvSpPr txBox="1"/>
          <p:nvPr/>
        </p:nvSpPr>
        <p:spPr>
          <a:xfrm>
            <a:off x="-42335" y="529886"/>
            <a:ext cx="4715933" cy="3108543"/>
          </a:xfrm>
          <a:prstGeom prst="rect">
            <a:avLst/>
          </a:prstGeom>
          <a:noFill/>
        </p:spPr>
        <p:txBody>
          <a:bodyPr wrap="square" rtlCol="0">
            <a:spAutoFit/>
          </a:bodyPr>
          <a:lstStyle/>
          <a:p>
            <a:pPr marL="169863" indent="-169863">
              <a:spcAft>
                <a:spcPts val="1200"/>
              </a:spcAft>
              <a:buFont typeface="Arial" pitchFamily="34" charset="0"/>
              <a:buChar char="•"/>
            </a:pPr>
            <a:r>
              <a:rPr lang="en-US" sz="2800" b="1" dirty="0" smtClean="0"/>
              <a:t>As they are heading south, </a:t>
            </a:r>
            <a:r>
              <a:rPr lang="en-US" sz="2800" b="1" dirty="0" smtClean="0">
                <a:solidFill>
                  <a:srgbClr val="FF0000"/>
                </a:solidFill>
                <a:effectLst>
                  <a:outerShdw blurRad="38100" dist="38100" dir="2700000" algn="tl">
                    <a:srgbClr val="000000"/>
                  </a:outerShdw>
                </a:effectLst>
              </a:rPr>
              <a:t>scouts, are heading north</a:t>
            </a:r>
            <a:r>
              <a:rPr lang="en-US" sz="2800" b="1" dirty="0" smtClean="0"/>
              <a:t>; they are constantly getting </a:t>
            </a:r>
            <a:r>
              <a:rPr lang="en-US" sz="2800" b="1" dirty="0" smtClean="0">
                <a:solidFill>
                  <a:srgbClr val="FF0000"/>
                </a:solidFill>
                <a:effectLst>
                  <a:outerShdw blurRad="38100" dist="38100" dir="2700000" algn="tl">
                    <a:srgbClr val="000000"/>
                  </a:outerShdw>
                </a:effectLst>
              </a:rPr>
              <a:t>“information” about</a:t>
            </a:r>
            <a:r>
              <a:rPr lang="en-US" sz="2800" b="1" dirty="0" smtClean="0"/>
              <a:t> developments to the south: </a:t>
            </a:r>
            <a:r>
              <a:rPr lang="en-US" sz="2800" b="1" dirty="0" smtClean="0">
                <a:solidFill>
                  <a:srgbClr val="FF0000"/>
                </a:solidFill>
                <a:effectLst>
                  <a:outerShdw blurRad="38100" dist="38100" dir="2700000" algn="tl">
                    <a:srgbClr val="000000"/>
                  </a:outerShdw>
                </a:effectLst>
              </a:rPr>
              <a:t>troop movements</a:t>
            </a:r>
            <a:r>
              <a:rPr lang="en-US" sz="2800" b="1" dirty="0" smtClean="0"/>
              <a:t>, </a:t>
            </a:r>
            <a:r>
              <a:rPr lang="en-US" sz="2800" b="1" dirty="0" smtClean="0">
                <a:solidFill>
                  <a:srgbClr val="FF0000"/>
                </a:solidFill>
                <a:effectLst>
                  <a:outerShdw blurRad="38100" dist="38100" dir="2700000" algn="tl">
                    <a:srgbClr val="000000"/>
                  </a:outerShdw>
                </a:effectLst>
              </a:rPr>
              <a:t>passes blocked</a:t>
            </a:r>
            <a:r>
              <a:rPr lang="en-US" sz="2800" b="1" dirty="0" smtClean="0"/>
              <a:t>, </a:t>
            </a:r>
            <a:r>
              <a:rPr lang="en-US" sz="2800" b="1" dirty="0" smtClean="0">
                <a:solidFill>
                  <a:srgbClr val="FF0000"/>
                </a:solidFill>
                <a:effectLst>
                  <a:outerShdw blurRad="38100" dist="38100" dir="2700000" algn="tl">
                    <a:srgbClr val="000000"/>
                  </a:outerShdw>
                </a:effectLst>
              </a:rPr>
              <a:t>watering holes dry</a:t>
            </a:r>
            <a:endParaRPr lang="en-US" sz="2800" b="1" dirty="0" smtClean="0"/>
          </a:p>
        </p:txBody>
      </p:sp>
      <p:sp>
        <p:nvSpPr>
          <p:cNvPr id="6" name="TextBox 5"/>
          <p:cNvSpPr txBox="1"/>
          <p:nvPr/>
        </p:nvSpPr>
        <p:spPr>
          <a:xfrm>
            <a:off x="-50802" y="3862958"/>
            <a:ext cx="9279468" cy="4001095"/>
          </a:xfrm>
          <a:prstGeom prst="rect">
            <a:avLst/>
          </a:prstGeom>
          <a:noFill/>
        </p:spPr>
        <p:txBody>
          <a:bodyPr wrap="square" rtlCol="0">
            <a:spAutoFit/>
          </a:bodyPr>
          <a:lstStyle/>
          <a:p>
            <a:pPr marL="169863" indent="-169863">
              <a:spcAft>
                <a:spcPts val="1200"/>
              </a:spcAft>
              <a:buFont typeface="Arial" pitchFamily="34" charset="0"/>
              <a:buChar char="•"/>
            </a:pPr>
            <a:r>
              <a:rPr lang="en-US" sz="2800" b="1" dirty="0" smtClean="0"/>
              <a:t>Most of the </a:t>
            </a:r>
            <a:r>
              <a:rPr lang="en-US" sz="2800" b="1" dirty="0" smtClean="0">
                <a:solidFill>
                  <a:srgbClr val="FF0000"/>
                </a:solidFill>
                <a:effectLst>
                  <a:outerShdw blurRad="38100" dist="38100" dir="2700000" algn="tl">
                    <a:srgbClr val="000000"/>
                  </a:outerShdw>
                </a:effectLst>
              </a:rPr>
              <a:t>reports are “handed down” </a:t>
            </a:r>
            <a:r>
              <a:rPr lang="en-US" sz="2800" b="1" dirty="0" smtClean="0"/>
              <a:t>reports and often </a:t>
            </a:r>
            <a:r>
              <a:rPr lang="en-US" sz="2800" b="1" dirty="0" smtClean="0">
                <a:solidFill>
                  <a:srgbClr val="FF0000"/>
                </a:solidFill>
                <a:effectLst>
                  <a:outerShdw blurRad="38100" dist="38100" dir="2700000" algn="tl">
                    <a:srgbClr val="000000"/>
                  </a:outerShdw>
                </a:effectLst>
              </a:rPr>
              <a:t>lack any relationship to reality </a:t>
            </a:r>
            <a:r>
              <a:rPr lang="en-US" sz="2800" b="1" dirty="0" smtClean="0"/>
              <a:t>but what is heard causes </a:t>
            </a:r>
            <a:r>
              <a:rPr lang="en-US" sz="2800" b="1" dirty="0" smtClean="0">
                <a:solidFill>
                  <a:srgbClr val="FF0000"/>
                </a:solidFill>
                <a:effectLst>
                  <a:outerShdw blurRad="38100" dist="38100" dir="2700000" algn="tl">
                    <a:srgbClr val="000000"/>
                  </a:outerShdw>
                </a:effectLst>
              </a:rPr>
              <a:t>tension &amp; worry…and planning for the worst!</a:t>
            </a:r>
          </a:p>
          <a:p>
            <a:pPr marL="169863" indent="-169863">
              <a:spcAft>
                <a:spcPts val="1200"/>
              </a:spcAft>
              <a:buFont typeface="Arial" pitchFamily="34" charset="0"/>
              <a:buChar char="•"/>
            </a:pPr>
            <a:r>
              <a:rPr lang="en-US" sz="2800" b="1" dirty="0" smtClean="0"/>
              <a:t>She meets a young boy -</a:t>
            </a:r>
            <a:r>
              <a:rPr lang="en-US" sz="2800" b="1" dirty="0" smtClean="0">
                <a:solidFill>
                  <a:srgbClr val="FF0000"/>
                </a:solidFill>
                <a:effectLst>
                  <a:outerShdw blurRad="38100" dist="38100" dir="2700000" algn="tl">
                    <a:srgbClr val="000000"/>
                  </a:outerShdw>
                </a:effectLst>
              </a:rPr>
              <a:t>parents have been killed by </a:t>
            </a:r>
            <a:r>
              <a:rPr lang="en-US" sz="2800" b="1" dirty="0" err="1" smtClean="0">
                <a:solidFill>
                  <a:srgbClr val="FF0000"/>
                </a:solidFill>
                <a:effectLst>
                  <a:outerShdw blurRad="38100" dist="38100" dir="2700000" algn="tl">
                    <a:srgbClr val="000000"/>
                  </a:outerShdw>
                </a:effectLst>
              </a:rPr>
              <a:t>indians</a:t>
            </a:r>
            <a:r>
              <a:rPr lang="en-US" sz="2800" b="1" dirty="0" smtClean="0">
                <a:solidFill>
                  <a:srgbClr val="FF0000"/>
                </a:solidFill>
                <a:effectLst>
                  <a:outerShdw blurRad="38100" dist="38100" dir="2700000" algn="tl">
                    <a:srgbClr val="000000"/>
                  </a:outerShdw>
                </a:effectLst>
              </a:rPr>
              <a:t>-</a:t>
            </a:r>
            <a:r>
              <a:rPr lang="en-US" sz="2800" b="1" dirty="0" smtClean="0"/>
              <a:t>and wishes to be bought for $7; the debt he owes an old man for feeding him; Susan </a:t>
            </a:r>
            <a:r>
              <a:rPr lang="en-US" sz="2800" b="1" dirty="0" smtClean="0">
                <a:solidFill>
                  <a:srgbClr val="FF0000"/>
                </a:solidFill>
                <a:effectLst>
                  <a:outerShdw blurRad="38100" dist="38100" dir="2700000" algn="tl">
                    <a:srgbClr val="000000"/>
                  </a:outerShdw>
                </a:effectLst>
              </a:rPr>
              <a:t>“buys” him and takes him w/her</a:t>
            </a:r>
          </a:p>
          <a:p>
            <a:pPr marL="169863" indent="-169863">
              <a:spcAft>
                <a:spcPts val="1200"/>
              </a:spcAft>
            </a:pPr>
            <a:endParaRPr lang="en-US" sz="2800" b="1" dirty="0" smtClean="0"/>
          </a:p>
          <a:p>
            <a:pPr marL="169863" indent="-169863">
              <a:spcAft>
                <a:spcPts val="1200"/>
              </a:spcAft>
            </a:pPr>
            <a:endParaRPr lang="en-US" sz="2800" b="1" dirty="0" smtClean="0"/>
          </a:p>
        </p:txBody>
      </p:sp>
      <p:sp>
        <p:nvSpPr>
          <p:cNvPr id="8" name="Rectangle 7"/>
          <p:cNvSpPr/>
          <p:nvPr/>
        </p:nvSpPr>
        <p:spPr>
          <a:xfrm>
            <a:off x="9144000" y="6212124"/>
            <a:ext cx="367408" cy="523220"/>
          </a:xfrm>
          <a:prstGeom prst="rect">
            <a:avLst/>
          </a:prstGeom>
        </p:spPr>
        <p:txBody>
          <a:bodyPr wrap="none">
            <a:spAutoFit/>
          </a:bodyPr>
          <a:lstStyle/>
          <a:p>
            <a:r>
              <a:rPr lang="en-US" sz="2800" b="1" dirty="0" smtClean="0">
                <a:solidFill>
                  <a:srgbClr val="FF0000"/>
                </a:solidFill>
                <a:effectLst>
                  <a:outerShdw blurRad="38100" dist="38100" dir="2700000" algn="tl">
                    <a:srgbClr val="000000"/>
                  </a:outerShdw>
                </a:effectLst>
              </a:rPr>
              <a:t>5</a:t>
            </a:r>
            <a:endParaRPr lang="en-US" sz="2800" dirty="0"/>
          </a:p>
        </p:txBody>
      </p:sp>
      <p:pic>
        <p:nvPicPr>
          <p:cNvPr id="9" name="Picture 2"/>
          <p:cNvPicPr>
            <a:picLocks noChangeAspect="1" noChangeArrowheads="1"/>
          </p:cNvPicPr>
          <p:nvPr/>
        </p:nvPicPr>
        <p:blipFill>
          <a:blip r:embed="rId2" cstate="print"/>
          <a:srcRect/>
          <a:stretch>
            <a:fillRect/>
          </a:stretch>
        </p:blipFill>
        <p:spPr bwMode="auto">
          <a:xfrm>
            <a:off x="4572000" y="605980"/>
            <a:ext cx="4572000" cy="3209561"/>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pPr>
              <a:defRPr/>
            </a:pPr>
            <a:fld id="{6D98560A-1953-4F77-869E-5D1EE0598C44}" type="slidenum">
              <a:rPr lang="en-US" smtClean="0"/>
              <a:pPr>
                <a:defRPr/>
              </a:pPr>
              <a:t>176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1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up)">
                                      <p:cBhvr>
                                        <p:cTn id="17"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Susan Shelby Magoffin</a:t>
            </a:r>
            <a:endParaRPr lang="en-US" dirty="0"/>
          </a:p>
        </p:txBody>
      </p:sp>
      <p:sp>
        <p:nvSpPr>
          <p:cNvPr id="3" name="TextBox 2"/>
          <p:cNvSpPr txBox="1"/>
          <p:nvPr/>
        </p:nvSpPr>
        <p:spPr>
          <a:xfrm>
            <a:off x="-50802" y="529886"/>
            <a:ext cx="4715933" cy="3416320"/>
          </a:xfrm>
          <a:prstGeom prst="rect">
            <a:avLst/>
          </a:prstGeom>
          <a:noFill/>
        </p:spPr>
        <p:txBody>
          <a:bodyPr wrap="square" rtlCol="0">
            <a:spAutoFit/>
          </a:bodyPr>
          <a:lstStyle/>
          <a:p>
            <a:pPr marL="169863" indent="-16986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Malaria strikes again</a:t>
            </a:r>
            <a:r>
              <a:rPr lang="en-US" sz="2800" b="1" dirty="0" smtClean="0"/>
              <a:t>; Susan first; Samuel </a:t>
            </a:r>
            <a:r>
              <a:rPr lang="en-US" sz="2800" b="1" dirty="0" smtClean="0">
                <a:solidFill>
                  <a:srgbClr val="FF0000"/>
                </a:solidFill>
                <a:effectLst>
                  <a:outerShdw blurRad="38100" dist="38100" dir="2700000" algn="tl">
                    <a:srgbClr val="000000"/>
                  </a:outerShdw>
                </a:effectLst>
              </a:rPr>
              <a:t>rents a house </a:t>
            </a:r>
            <a:r>
              <a:rPr lang="en-US" sz="2800" b="1" dirty="0" smtClean="0"/>
              <a:t>in a village; sends for a doctor some </a:t>
            </a:r>
            <a:r>
              <a:rPr lang="en-US" sz="2800" b="1" dirty="0" smtClean="0">
                <a:solidFill>
                  <a:srgbClr val="FF0000"/>
                </a:solidFill>
                <a:effectLst>
                  <a:outerShdw blurRad="38100" dist="38100" dir="2700000" algn="tl">
                    <a:srgbClr val="000000"/>
                  </a:outerShdw>
                </a:effectLst>
              </a:rPr>
              <a:t>80 miles away</a:t>
            </a:r>
            <a:r>
              <a:rPr lang="en-US" sz="2800" b="1" dirty="0" smtClean="0"/>
              <a:t>; get medicine &amp; she gets better</a:t>
            </a:r>
          </a:p>
          <a:p>
            <a:pPr marL="169863" indent="-169863">
              <a:spcAft>
                <a:spcPts val="1200"/>
              </a:spcAft>
              <a:buFont typeface="Arial" pitchFamily="34" charset="0"/>
              <a:buChar char="•"/>
            </a:pPr>
            <a:r>
              <a:rPr lang="en-US" sz="2800" b="1" dirty="0" smtClean="0"/>
              <a:t>Then </a:t>
            </a:r>
            <a:r>
              <a:rPr lang="en-US" sz="2800" b="1" dirty="0" smtClean="0">
                <a:solidFill>
                  <a:srgbClr val="FF0000"/>
                </a:solidFill>
                <a:effectLst>
                  <a:outerShdw blurRad="38100" dist="38100" dir="2700000" algn="tl">
                    <a:srgbClr val="000000"/>
                  </a:outerShdw>
                </a:effectLst>
              </a:rPr>
              <a:t>Samuel &amp; the orphan</a:t>
            </a:r>
          </a:p>
          <a:p>
            <a:pPr marL="169863" indent="-169863">
              <a:spcAft>
                <a:spcPts val="1200"/>
              </a:spcAft>
              <a:buFont typeface="Arial" pitchFamily="34" charset="0"/>
              <a:buChar char="•"/>
            </a:pPr>
            <a:r>
              <a:rPr lang="en-US" sz="2800" b="1" dirty="0" smtClean="0"/>
              <a:t>Susan </a:t>
            </a:r>
            <a:r>
              <a:rPr lang="en-US" sz="2800" b="1" dirty="0" smtClean="0">
                <a:solidFill>
                  <a:srgbClr val="FF0000"/>
                </a:solidFill>
                <a:effectLst>
                  <a:outerShdw blurRad="38100" dist="38100" dir="2700000" algn="tl">
                    <a:srgbClr val="000000"/>
                  </a:outerShdw>
                </a:effectLst>
              </a:rPr>
              <a:t>receives a letter from</a:t>
            </a:r>
          </a:p>
        </p:txBody>
      </p:sp>
      <p:sp>
        <p:nvSpPr>
          <p:cNvPr id="6" name="TextBox 5"/>
          <p:cNvSpPr txBox="1"/>
          <p:nvPr/>
        </p:nvSpPr>
        <p:spPr>
          <a:xfrm>
            <a:off x="-50802" y="3818467"/>
            <a:ext cx="9279468" cy="3570208"/>
          </a:xfrm>
          <a:prstGeom prst="rect">
            <a:avLst/>
          </a:prstGeom>
          <a:noFill/>
        </p:spPr>
        <p:txBody>
          <a:bodyPr wrap="square" rtlCol="0">
            <a:spAutoFit/>
          </a:bodyPr>
          <a:lstStyle/>
          <a:p>
            <a:pPr marL="169863" indent="-169863">
              <a:spcAft>
                <a:spcPts val="1200"/>
              </a:spcAft>
            </a:pPr>
            <a:r>
              <a:rPr lang="en-US" sz="2800" b="1" dirty="0" smtClean="0"/>
              <a:t>	</a:t>
            </a:r>
            <a:r>
              <a:rPr lang="en-US" sz="2800" b="1" dirty="0" smtClean="0">
                <a:solidFill>
                  <a:srgbClr val="FF0000"/>
                </a:solidFill>
                <a:effectLst>
                  <a:outerShdw blurRad="38100" dist="38100" dir="2700000" algn="tl">
                    <a:srgbClr val="000000"/>
                  </a:outerShdw>
                </a:effectLst>
              </a:rPr>
              <a:t>home</a:t>
            </a:r>
            <a:r>
              <a:rPr lang="en-US" sz="2800" b="1" dirty="0" smtClean="0"/>
              <a:t>, sent 9 weeks ago, and she </a:t>
            </a:r>
            <a:r>
              <a:rPr lang="en-US" sz="2800" b="1" dirty="0" smtClean="0">
                <a:solidFill>
                  <a:srgbClr val="FF0000"/>
                </a:solidFill>
                <a:effectLst>
                  <a:outerShdw blurRad="38100" dist="38100" dir="2700000" algn="tl">
                    <a:srgbClr val="000000"/>
                  </a:outerShdw>
                </a:effectLst>
              </a:rPr>
              <a:t>gets it on the trail</a:t>
            </a:r>
            <a:r>
              <a:rPr lang="en-US" sz="2800" b="1" dirty="0" smtClean="0"/>
              <a:t>!</a:t>
            </a:r>
          </a:p>
          <a:p>
            <a:pPr marL="169863" indent="-169863">
              <a:spcAft>
                <a:spcPts val="1200"/>
              </a:spcAft>
              <a:buFont typeface="Arial" pitchFamily="34" charset="0"/>
              <a:buChar char="•"/>
            </a:pPr>
            <a:r>
              <a:rPr lang="en-US" sz="2800" b="1" dirty="0" smtClean="0"/>
              <a:t>Word comes that </a:t>
            </a:r>
            <a:r>
              <a:rPr lang="en-US" sz="2800" b="1" dirty="0" smtClean="0">
                <a:solidFill>
                  <a:srgbClr val="FF0000"/>
                </a:solidFill>
                <a:effectLst>
                  <a:outerShdw blurRad="38100" dist="38100" dir="2700000" algn="tl">
                    <a:srgbClr val="000000"/>
                  </a:outerShdw>
                </a:effectLst>
              </a:rPr>
              <a:t>Mexican Army is advancing on their location</a:t>
            </a:r>
            <a:r>
              <a:rPr lang="en-US" sz="2800" b="1" dirty="0" smtClean="0"/>
              <a:t>; Susan gets word of a battle than ensued about 80 miles away; </a:t>
            </a:r>
            <a:r>
              <a:rPr lang="en-US" sz="2800" b="1" dirty="0" smtClean="0">
                <a:solidFill>
                  <a:srgbClr val="FF0000"/>
                </a:solidFill>
                <a:effectLst>
                  <a:outerShdw blurRad="38100" dist="38100" dir="2700000" algn="tl">
                    <a:srgbClr val="000000"/>
                  </a:outerShdw>
                </a:effectLst>
              </a:rPr>
              <a:t>“Battle of </a:t>
            </a:r>
            <a:r>
              <a:rPr lang="en-US" sz="2800" b="1" dirty="0" err="1" smtClean="0">
                <a:solidFill>
                  <a:srgbClr val="FF0000"/>
                </a:solidFill>
                <a:effectLst>
                  <a:outerShdw blurRad="38100" dist="38100" dir="2700000" algn="tl">
                    <a:srgbClr val="000000"/>
                  </a:outerShdw>
                </a:effectLst>
              </a:rPr>
              <a:t>Brazito</a:t>
            </a:r>
            <a:r>
              <a:rPr lang="en-US" sz="2800" b="1" dirty="0" smtClean="0">
                <a:solidFill>
                  <a:srgbClr val="FF0000"/>
                </a:solidFill>
                <a:effectLst>
                  <a:outerShdw blurRad="38100" dist="38100" dir="2700000" algn="tl">
                    <a:srgbClr val="000000"/>
                  </a:outerShdw>
                </a:effectLst>
              </a:rPr>
              <a:t>”</a:t>
            </a:r>
            <a:r>
              <a:rPr lang="en-US" sz="2800" b="1" dirty="0" smtClean="0"/>
              <a:t> (Little Arm)-Americans won this </a:t>
            </a:r>
            <a:r>
              <a:rPr lang="en-US" sz="2800" b="1" dirty="0" smtClean="0">
                <a:solidFill>
                  <a:srgbClr val="FF0000"/>
                </a:solidFill>
                <a:effectLst>
                  <a:outerShdw blurRad="38100" dist="38100" dir="2700000" algn="tl">
                    <a:srgbClr val="000000"/>
                  </a:outerShdw>
                </a:effectLst>
              </a:rPr>
              <a:t>1st Battle of Army of the West</a:t>
            </a:r>
          </a:p>
          <a:p>
            <a:pPr marL="169863" indent="-169863">
              <a:spcAft>
                <a:spcPts val="1200"/>
              </a:spcAft>
              <a:buFont typeface="Arial" pitchFamily="34" charset="0"/>
              <a:buChar char="•"/>
            </a:pPr>
            <a:r>
              <a:rPr lang="en-US" sz="2800" b="1" dirty="0" smtClean="0"/>
              <a:t>Get word of </a:t>
            </a:r>
            <a:r>
              <a:rPr lang="en-US" sz="2800" b="1" dirty="0" smtClean="0">
                <a:solidFill>
                  <a:srgbClr val="FF0000"/>
                </a:solidFill>
                <a:effectLst>
                  <a:outerShdw blurRad="38100" dist="38100" dir="2700000" algn="tl">
                    <a:srgbClr val="000000"/>
                  </a:outerShdw>
                </a:effectLst>
              </a:rPr>
              <a:t>Pueblo Indians rioting in Taos </a:t>
            </a:r>
            <a:r>
              <a:rPr lang="en-US" sz="2800" b="1" dirty="0" smtClean="0"/>
              <a:t>- start packing up</a:t>
            </a:r>
          </a:p>
          <a:p>
            <a:pPr marL="169863" indent="-169863">
              <a:spcAft>
                <a:spcPts val="1200"/>
              </a:spcAft>
            </a:pPr>
            <a:endParaRPr lang="en-US" sz="2800" b="1" dirty="0" smtClean="0"/>
          </a:p>
        </p:txBody>
      </p:sp>
      <p:sp>
        <p:nvSpPr>
          <p:cNvPr id="8" name="Rectangle 7"/>
          <p:cNvSpPr/>
          <p:nvPr/>
        </p:nvSpPr>
        <p:spPr>
          <a:xfrm>
            <a:off x="9144000" y="6212124"/>
            <a:ext cx="367408" cy="523220"/>
          </a:xfrm>
          <a:prstGeom prst="rect">
            <a:avLst/>
          </a:prstGeom>
        </p:spPr>
        <p:txBody>
          <a:bodyPr wrap="none">
            <a:spAutoFit/>
          </a:bodyPr>
          <a:lstStyle/>
          <a:p>
            <a:r>
              <a:rPr lang="en-US" sz="2800" b="1" dirty="0" smtClean="0">
                <a:solidFill>
                  <a:srgbClr val="FF0000"/>
                </a:solidFill>
                <a:effectLst>
                  <a:outerShdw blurRad="38100" dist="38100" dir="2700000" algn="tl">
                    <a:srgbClr val="000000"/>
                  </a:outerShdw>
                </a:effectLst>
              </a:rPr>
              <a:t>5</a:t>
            </a:r>
            <a:endParaRPr lang="en-US" sz="2800" dirty="0"/>
          </a:p>
        </p:txBody>
      </p:sp>
      <p:pic>
        <p:nvPicPr>
          <p:cNvPr id="9" name="Picture 2"/>
          <p:cNvPicPr>
            <a:picLocks noChangeAspect="1" noChangeArrowheads="1"/>
          </p:cNvPicPr>
          <p:nvPr/>
        </p:nvPicPr>
        <p:blipFill>
          <a:blip r:embed="rId2" cstate="print"/>
          <a:srcRect/>
          <a:stretch>
            <a:fillRect/>
          </a:stretch>
        </p:blipFill>
        <p:spPr bwMode="auto">
          <a:xfrm>
            <a:off x="4572000" y="605980"/>
            <a:ext cx="4572000" cy="3209561"/>
          </a:xfrm>
          <a:prstGeom prst="rect">
            <a:avLst/>
          </a:prstGeom>
          <a:noFill/>
          <a:ln w="9525">
            <a:noFill/>
            <a:miter lim="800000"/>
            <a:headEnd/>
            <a:tailEnd/>
          </a:ln>
          <a:effectLst/>
        </p:spPr>
      </p:pic>
      <p:sp>
        <p:nvSpPr>
          <p:cNvPr id="7" name="Rectangle 6"/>
          <p:cNvSpPr/>
          <p:nvPr/>
        </p:nvSpPr>
        <p:spPr>
          <a:xfrm>
            <a:off x="1219200" y="4191000"/>
            <a:ext cx="6350000" cy="1930400"/>
          </a:xfrm>
          <a:prstGeom prst="rect">
            <a:avLst/>
          </a:prstGeom>
          <a:solidFill>
            <a:srgbClr val="00B0F0"/>
          </a:solidFill>
          <a:ln w="3175">
            <a:solidFill>
              <a:schemeClr val="tx1"/>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ln>
                  <a:solidFill>
                    <a:schemeClr val="tx1"/>
                  </a:solidFill>
                </a:ln>
                <a:solidFill>
                  <a:srgbClr val="FFFF00"/>
                </a:solidFill>
              </a:rPr>
              <a:t>LET’S DIVERT TO FIND OUT ABOUT THE </a:t>
            </a:r>
          </a:p>
          <a:p>
            <a:pPr algn="ctr"/>
            <a:r>
              <a:rPr lang="en-US" sz="4400" b="1" dirty="0" smtClean="0">
                <a:ln>
                  <a:solidFill>
                    <a:schemeClr val="tx1"/>
                  </a:solidFill>
                </a:ln>
                <a:solidFill>
                  <a:srgbClr val="FFFF00"/>
                </a:solidFill>
              </a:rPr>
              <a:t>TAOS REVOLT</a:t>
            </a:r>
            <a:endParaRPr lang="en-US" sz="4400" b="1" dirty="0">
              <a:ln>
                <a:solidFill>
                  <a:schemeClr val="tx1"/>
                </a:solidFill>
              </a:ln>
              <a:solidFill>
                <a:srgbClr val="FFFF00"/>
              </a:solidFill>
            </a:endParaRPr>
          </a:p>
        </p:txBody>
      </p:sp>
      <p:sp>
        <p:nvSpPr>
          <p:cNvPr id="10" name="Slide Number Placeholder 9"/>
          <p:cNvSpPr>
            <a:spLocks noGrp="1"/>
          </p:cNvSpPr>
          <p:nvPr>
            <p:ph type="sldNum" sz="quarter" idx="12"/>
          </p:nvPr>
        </p:nvSpPr>
        <p:spPr/>
        <p:txBody>
          <a:bodyPr/>
          <a:lstStyle/>
          <a:p>
            <a:pPr>
              <a:defRPr/>
            </a:pPr>
            <a:fld id="{6D98560A-1953-4F77-869E-5D1EE0598C44}" type="slidenum">
              <a:rPr lang="en-US" smtClean="0"/>
              <a:pPr>
                <a:defRPr/>
              </a:pPr>
              <a:t>177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1000"/>
                                        <p:tgtEl>
                                          <p:spTgt spid="3">
                                            <p:txEl>
                                              <p:pRg st="2" end="2"/>
                                            </p:txEl>
                                          </p:spTgt>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up)">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wipe(up)">
                                      <p:cBhvr>
                                        <p:cTn id="26" dur="500"/>
                                        <p:tgtEl>
                                          <p:spTgt spid="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wipe(up)">
                                      <p:cBhvr>
                                        <p:cTn id="31" dur="500"/>
                                        <p:tgtEl>
                                          <p:spTgt spid="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4"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from="(-#ppt_w/2)" to="(#ppt_x)" calcmode="lin" valueType="num">
                                      <p:cBhvr>
                                        <p:cTn id="36" dur="600" fill="hold">
                                          <p:stCondLst>
                                            <p:cond delay="0"/>
                                          </p:stCondLst>
                                        </p:cTn>
                                        <p:tgtEl>
                                          <p:spTgt spid="7"/>
                                        </p:tgtEl>
                                        <p:attrNameLst>
                                          <p:attrName>ppt_x</p:attrName>
                                        </p:attrNameLst>
                                      </p:cBhvr>
                                    </p:anim>
                                    <p:anim from="0" to="-1.0" calcmode="lin" valueType="num">
                                      <p:cBhvr>
                                        <p:cTn id="37" dur="200" decel="50000" autoRev="1" fill="hold">
                                          <p:stCondLst>
                                            <p:cond delay="600"/>
                                          </p:stCondLst>
                                        </p:cTn>
                                        <p:tgtEl>
                                          <p:spTgt spid="7"/>
                                        </p:tgtEl>
                                        <p:attrNameLst>
                                          <p:attrName>xshear</p:attrName>
                                        </p:attrNameLst>
                                      </p:cBhvr>
                                    </p:anim>
                                    <p:animScale>
                                      <p:cBhvr>
                                        <p:cTn id="38" dur="200" decel="100000" autoRev="1" fill="hold">
                                          <p:stCondLst>
                                            <p:cond delay="600"/>
                                          </p:stCondLst>
                                        </p:cTn>
                                        <p:tgtEl>
                                          <p:spTgt spid="7"/>
                                        </p:tgtEl>
                                      </p:cBhvr>
                                      <p:from x="100000" y="100000"/>
                                      <p:to x="80000" y="100000"/>
                                    </p:animScale>
                                    <p:anim by="(#ppt_h/3+#ppt_w*0.1)" calcmode="lin" valueType="num">
                                      <p:cBhvr additive="sum">
                                        <p:cTn id="39" dur="200" decel="100000" autoRev="1" fill="hold">
                                          <p:stCondLst>
                                            <p:cond delay="600"/>
                                          </p:stCondLst>
                                        </p:cTn>
                                        <p:tgtEl>
                                          <p:spTgt spid="7"/>
                                        </p:tgtEl>
                                        <p:attrNameLst>
                                          <p:attrName>ppt_x</p:attrName>
                                        </p:attrNameLst>
                                      </p:cBhvr>
                                    </p:anim>
                                  </p:childTnLst>
                                </p:cTn>
                              </p:par>
                            </p:childTnLst>
                          </p:cTn>
                        </p:par>
                      </p:childTnLst>
                    </p:cTn>
                  </p:par>
                  <p:par>
                    <p:cTn id="40" fill="hold">
                      <p:stCondLst>
                        <p:cond delay="indefinite"/>
                      </p:stCondLst>
                      <p:childTnLst>
                        <p:par>
                          <p:cTn id="41" fill="hold">
                            <p:stCondLst>
                              <p:cond delay="0"/>
                            </p:stCondLst>
                            <p:childTnLst>
                              <p:par>
                                <p:cTn id="42" presetID="34" presetClass="exit" presetSubtype="0" fill="hold" grpId="1" nodeType="clickEffect">
                                  <p:stCondLst>
                                    <p:cond delay="0"/>
                                  </p:stCondLst>
                                  <p:childTnLst>
                                    <p:anim from="(ppt_x)" to="(ppt_x+1)" calcmode="lin" valueType="num">
                                      <p:cBhvr>
                                        <p:cTn id="43" dur="1000">
                                          <p:stCondLst>
                                            <p:cond delay="0"/>
                                          </p:stCondLst>
                                        </p:cTn>
                                        <p:tgtEl>
                                          <p:spTgt spid="7"/>
                                        </p:tgtEl>
                                        <p:attrNameLst>
                                          <p:attrName>ppt_x</p:attrName>
                                        </p:attrNameLst>
                                      </p:cBhvr>
                                    </p:anim>
                                    <p:anim from="0" to="-1.0" calcmode="lin" valueType="num">
                                      <p:cBhvr>
                                        <p:cTn id="44" dur="200" accel="50000">
                                          <p:stCondLst>
                                            <p:cond delay="0"/>
                                          </p:stCondLst>
                                        </p:cTn>
                                        <p:tgtEl>
                                          <p:spTgt spid="7"/>
                                        </p:tgtEl>
                                        <p:attrNameLst>
                                          <p:attrName>xshear</p:attrName>
                                        </p:attrNameLst>
                                      </p:cBhvr>
                                    </p:anim>
                                    <p:set>
                                      <p:cBhvr>
                                        <p:cTn id="45" dur="800">
                                          <p:stCondLst>
                                            <p:cond delay="200"/>
                                          </p:stCondLst>
                                        </p:cTn>
                                        <p:tgtEl>
                                          <p:spTgt spid="7"/>
                                        </p:tgtEl>
                                        <p:attrNameLst>
                                          <p:attrName>xshear</p:attrName>
                                        </p:attrNameLst>
                                      </p:cBhvr>
                                      <p:to>
                                        <p:strVal val="-1.0"/>
                                      </p:to>
                                    </p:set>
                                    <p:set>
                                      <p:cBhvr>
                                        <p:cTn id="46"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7" grpId="0" animBg="1"/>
      <p:bldP spid="7" grpId="1"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TAOS RIOTS</a:t>
            </a:r>
            <a:endParaRPr lang="en-US" dirty="0"/>
          </a:p>
        </p:txBody>
      </p:sp>
      <p:sp>
        <p:nvSpPr>
          <p:cNvPr id="3" name="TextBox 2"/>
          <p:cNvSpPr txBox="1"/>
          <p:nvPr/>
        </p:nvSpPr>
        <p:spPr>
          <a:xfrm>
            <a:off x="0" y="487860"/>
            <a:ext cx="4715933" cy="3416320"/>
          </a:xfrm>
          <a:prstGeom prst="rect">
            <a:avLst/>
          </a:prstGeom>
          <a:noFill/>
        </p:spPr>
        <p:txBody>
          <a:bodyPr wrap="square" rtlCol="0">
            <a:spAutoFit/>
          </a:bodyPr>
          <a:lstStyle/>
          <a:p>
            <a:pPr marL="169863" indent="-169863">
              <a:spcAft>
                <a:spcPts val="1200"/>
              </a:spcAft>
              <a:buFont typeface="Arial" pitchFamily="34" charset="0"/>
              <a:buChar char="•"/>
            </a:pPr>
            <a:r>
              <a:rPr lang="en-US" sz="2800" b="1" dirty="0" smtClean="0"/>
              <a:t>The </a:t>
            </a:r>
            <a:r>
              <a:rPr lang="en-US" sz="2800" b="1" dirty="0" smtClean="0">
                <a:solidFill>
                  <a:srgbClr val="FF0000"/>
                </a:solidFill>
                <a:effectLst>
                  <a:outerShdw blurRad="38100" dist="38100" dir="2700000" algn="tl">
                    <a:srgbClr val="000000"/>
                  </a:outerShdw>
                </a:effectLst>
              </a:rPr>
              <a:t>Taos riot is serious</a:t>
            </a:r>
          </a:p>
          <a:p>
            <a:pPr marL="169863" indent="-16986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Drunken Pueblos </a:t>
            </a:r>
            <a:r>
              <a:rPr lang="en-US" sz="2800" b="1" dirty="0" smtClean="0"/>
              <a:t>enter town and </a:t>
            </a:r>
            <a:r>
              <a:rPr lang="en-US" sz="2800" b="1" dirty="0" smtClean="0">
                <a:solidFill>
                  <a:srgbClr val="FF0000"/>
                </a:solidFill>
                <a:effectLst>
                  <a:outerShdw blurRad="38100" dist="38100" dir="2700000" algn="tl">
                    <a:srgbClr val="000000"/>
                  </a:outerShdw>
                </a:effectLst>
              </a:rPr>
              <a:t>demand release of 2 Pueblos </a:t>
            </a:r>
            <a:r>
              <a:rPr lang="en-US" sz="2800" b="1" dirty="0" smtClean="0"/>
              <a:t>held for stealing horses</a:t>
            </a:r>
          </a:p>
          <a:p>
            <a:pPr marL="169863" indent="-169863">
              <a:spcAft>
                <a:spcPts val="1200"/>
              </a:spcAft>
              <a:buFont typeface="Arial" pitchFamily="34" charset="0"/>
              <a:buChar char="•"/>
            </a:pPr>
            <a:r>
              <a:rPr lang="en-US" sz="2800" b="1" dirty="0" smtClean="0"/>
              <a:t>Sheriff &amp; one other person tries to calm them down;</a:t>
            </a:r>
          </a:p>
        </p:txBody>
      </p:sp>
      <p:sp>
        <p:nvSpPr>
          <p:cNvPr id="6" name="TextBox 5"/>
          <p:cNvSpPr txBox="1"/>
          <p:nvPr/>
        </p:nvSpPr>
        <p:spPr>
          <a:xfrm>
            <a:off x="0" y="3761320"/>
            <a:ext cx="9279468" cy="3139321"/>
          </a:xfrm>
          <a:prstGeom prst="rect">
            <a:avLst/>
          </a:prstGeom>
          <a:noFill/>
        </p:spPr>
        <p:txBody>
          <a:bodyPr wrap="square" rtlCol="0">
            <a:spAutoFit/>
          </a:bodyPr>
          <a:lstStyle/>
          <a:p>
            <a:pPr marL="169863" indent="-169863">
              <a:spcAft>
                <a:spcPts val="1200"/>
              </a:spcAft>
            </a:pPr>
            <a:r>
              <a:rPr lang="en-US" sz="2800" b="1" dirty="0" smtClean="0"/>
              <a:t>	</a:t>
            </a:r>
            <a:r>
              <a:rPr lang="en-US" sz="2800" b="1" dirty="0" smtClean="0">
                <a:solidFill>
                  <a:srgbClr val="FF0000"/>
                </a:solidFill>
                <a:effectLst>
                  <a:outerShdw blurRad="38100" dist="38100" dir="2700000" algn="tl">
                    <a:srgbClr val="000000"/>
                  </a:outerShdw>
                </a:effectLst>
              </a:rPr>
              <a:t>both are murdered</a:t>
            </a:r>
          </a:p>
          <a:p>
            <a:pPr marL="169863" indent="-169863">
              <a:spcAft>
                <a:spcPts val="1200"/>
              </a:spcAft>
              <a:buFont typeface="Arial" pitchFamily="34" charset="0"/>
              <a:buChar char="•"/>
            </a:pPr>
            <a:r>
              <a:rPr lang="en-US" sz="2800" b="1" dirty="0" smtClean="0"/>
              <a:t>They then </a:t>
            </a:r>
            <a:r>
              <a:rPr lang="en-US" sz="2800" b="1" dirty="0" smtClean="0">
                <a:solidFill>
                  <a:srgbClr val="FF0000"/>
                </a:solidFill>
                <a:effectLst>
                  <a:outerShdw blurRad="38100" dist="38100" dir="2700000" algn="tl">
                    <a:srgbClr val="000000"/>
                  </a:outerShdw>
                </a:effectLst>
              </a:rPr>
              <a:t>march on Governor Charles Bent’s house </a:t>
            </a:r>
            <a:r>
              <a:rPr lang="en-US" sz="2800" b="1" dirty="0" smtClean="0"/>
              <a:t>&amp; start stoning the house; some climb to roof and </a:t>
            </a:r>
            <a:r>
              <a:rPr lang="en-US" sz="2800" b="1" dirty="0" smtClean="0">
                <a:solidFill>
                  <a:srgbClr val="FF0000"/>
                </a:solidFill>
                <a:effectLst>
                  <a:outerShdw blurRad="38100" dist="38100" dir="2700000" algn="tl">
                    <a:srgbClr val="000000"/>
                  </a:outerShdw>
                </a:effectLst>
              </a:rPr>
              <a:t>dig hole in roof</a:t>
            </a:r>
          </a:p>
          <a:p>
            <a:pPr marL="169863" indent="-16986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Wife begs Bent </a:t>
            </a:r>
            <a:r>
              <a:rPr lang="en-US" sz="2800" b="1" dirty="0" smtClean="0"/>
              <a:t>to use his weapons; he refuses, </a:t>
            </a:r>
            <a:r>
              <a:rPr lang="en-US" sz="2800" b="1" dirty="0" smtClean="0">
                <a:solidFill>
                  <a:srgbClr val="FF0000"/>
                </a:solidFill>
                <a:effectLst>
                  <a:outerShdw blurRad="38100" dist="38100" dir="2700000" algn="tl">
                    <a:srgbClr val="000000"/>
                  </a:outerShdw>
                </a:effectLst>
              </a:rPr>
              <a:t>hoping to talk the situation down</a:t>
            </a:r>
            <a:r>
              <a:rPr lang="en-US" sz="2800" b="1" dirty="0" smtClean="0"/>
              <a:t>; Indians are beyond reason</a:t>
            </a:r>
          </a:p>
          <a:p>
            <a:pPr marL="169863" indent="-16986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Neighbor dig hole in wall</a:t>
            </a:r>
            <a:r>
              <a:rPr lang="en-US" sz="2800" b="1" dirty="0" smtClean="0"/>
              <a:t>; </a:t>
            </a:r>
            <a:r>
              <a:rPr lang="en-US" sz="2800" b="1" dirty="0" smtClean="0">
                <a:solidFill>
                  <a:srgbClr val="FF0000"/>
                </a:solidFill>
                <a:effectLst>
                  <a:outerShdw blurRad="38100" dist="38100" dir="2700000" algn="tl">
                    <a:srgbClr val="000000"/>
                  </a:outerShdw>
                </a:effectLst>
              </a:rPr>
              <a:t>females escape adjoining house</a:t>
            </a:r>
          </a:p>
        </p:txBody>
      </p:sp>
      <p:sp>
        <p:nvSpPr>
          <p:cNvPr id="8" name="Rectangle 7"/>
          <p:cNvSpPr/>
          <p:nvPr/>
        </p:nvSpPr>
        <p:spPr>
          <a:xfrm>
            <a:off x="9144000" y="6212124"/>
            <a:ext cx="367408" cy="523220"/>
          </a:xfrm>
          <a:prstGeom prst="rect">
            <a:avLst/>
          </a:prstGeom>
        </p:spPr>
        <p:txBody>
          <a:bodyPr wrap="none">
            <a:spAutoFit/>
          </a:bodyPr>
          <a:lstStyle/>
          <a:p>
            <a:r>
              <a:rPr lang="en-US" sz="2800" b="1" dirty="0" smtClean="0">
                <a:solidFill>
                  <a:srgbClr val="FF0000"/>
                </a:solidFill>
                <a:effectLst>
                  <a:outerShdw blurRad="38100" dist="38100" dir="2700000" algn="tl">
                    <a:srgbClr val="000000"/>
                  </a:outerShdw>
                </a:effectLst>
              </a:rPr>
              <a:t>5</a:t>
            </a:r>
            <a:endParaRPr lang="en-US" sz="2800" dirty="0"/>
          </a:p>
        </p:txBody>
      </p:sp>
      <p:pic>
        <p:nvPicPr>
          <p:cNvPr id="9" name="Picture 2"/>
          <p:cNvPicPr>
            <a:picLocks noChangeAspect="1" noChangeArrowheads="1"/>
          </p:cNvPicPr>
          <p:nvPr/>
        </p:nvPicPr>
        <p:blipFill>
          <a:blip r:embed="rId2" cstate="print"/>
          <a:srcRect/>
          <a:stretch>
            <a:fillRect/>
          </a:stretch>
        </p:blipFill>
        <p:spPr bwMode="auto">
          <a:xfrm>
            <a:off x="4572000" y="605980"/>
            <a:ext cx="4572000" cy="3209561"/>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pPr>
              <a:defRPr/>
            </a:pPr>
            <a:fld id="{6D98560A-1953-4F77-869E-5D1EE0598C44}" type="slidenum">
              <a:rPr lang="en-US" smtClean="0"/>
              <a:pPr>
                <a:defRPr/>
              </a:pPr>
              <a:t>178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1000"/>
                                        <p:tgtEl>
                                          <p:spTgt spid="3">
                                            <p:txEl>
                                              <p:pRg st="2" end="2"/>
                                            </p:txEl>
                                          </p:spTgt>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up)">
                                      <p:cBhvr>
                                        <p:cTn id="21" dur="10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wipe(up)">
                                      <p:cBhvr>
                                        <p:cTn id="26" dur="1000"/>
                                        <p:tgtEl>
                                          <p:spTgt spid="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wipe(up)">
                                      <p:cBhvr>
                                        <p:cTn id="31" dur="1000"/>
                                        <p:tgtEl>
                                          <p:spTgt spid="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wipe(up)">
                                      <p:cBhvr>
                                        <p:cTn id="36"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TAOS RIOTS</a:t>
            </a:r>
            <a:endParaRPr lang="en-US" dirty="0"/>
          </a:p>
        </p:txBody>
      </p:sp>
      <p:sp>
        <p:nvSpPr>
          <p:cNvPr id="3" name="TextBox 2"/>
          <p:cNvSpPr txBox="1"/>
          <p:nvPr/>
        </p:nvSpPr>
        <p:spPr>
          <a:xfrm>
            <a:off x="0" y="648417"/>
            <a:ext cx="4715933" cy="3262432"/>
          </a:xfrm>
          <a:prstGeom prst="rect">
            <a:avLst/>
          </a:prstGeom>
          <a:noFill/>
        </p:spPr>
        <p:txBody>
          <a:bodyPr wrap="square" rtlCol="0">
            <a:spAutoFit/>
          </a:bodyPr>
          <a:lstStyle/>
          <a:p>
            <a:pPr marL="169863" indent="-169863">
              <a:spcAft>
                <a:spcPts val="1200"/>
              </a:spcAft>
              <a:buFont typeface="Arial" pitchFamily="34" charset="0"/>
              <a:buChar char="•"/>
            </a:pPr>
            <a:r>
              <a:rPr lang="en-US" sz="2800" b="1" dirty="0" smtClean="0"/>
              <a:t>Finally </a:t>
            </a:r>
            <a:r>
              <a:rPr lang="en-US" sz="2800" b="1" dirty="0" smtClean="0">
                <a:solidFill>
                  <a:srgbClr val="FF0000"/>
                </a:solidFill>
                <a:effectLst>
                  <a:outerShdw blurRad="38100" dist="38100" dir="2700000" algn="tl">
                    <a:srgbClr val="000000"/>
                  </a:outerShdw>
                </a:effectLst>
              </a:rPr>
              <a:t>Charles goes thru hole</a:t>
            </a:r>
            <a:r>
              <a:rPr lang="en-US" sz="2800" b="1" dirty="0" smtClean="0"/>
              <a:t> in wall but is </a:t>
            </a:r>
            <a:r>
              <a:rPr lang="en-US" sz="2800" b="1" dirty="0" smtClean="0">
                <a:solidFill>
                  <a:srgbClr val="FF0000"/>
                </a:solidFill>
                <a:effectLst>
                  <a:outerShdw blurRad="38100" dist="38100" dir="2700000" algn="tl">
                    <a:srgbClr val="000000"/>
                  </a:outerShdw>
                </a:effectLst>
              </a:rPr>
              <a:t>shot in back</a:t>
            </a:r>
            <a:r>
              <a:rPr lang="en-US" sz="2800" b="1" dirty="0" smtClean="0"/>
              <a:t> and </a:t>
            </a:r>
            <a:r>
              <a:rPr lang="en-US" sz="2800" b="1" dirty="0" smtClean="0">
                <a:solidFill>
                  <a:srgbClr val="FF0000"/>
                </a:solidFill>
                <a:effectLst>
                  <a:outerShdw blurRad="38100" dist="38100" dir="2700000" algn="tl">
                    <a:srgbClr val="000000"/>
                  </a:outerShdw>
                </a:effectLst>
              </a:rPr>
              <a:t>dies in arms of  wife</a:t>
            </a:r>
            <a:r>
              <a:rPr lang="en-US" sz="2800" b="1" dirty="0" smtClean="0"/>
              <a:t> while daughter watches</a:t>
            </a:r>
          </a:p>
          <a:p>
            <a:pPr marL="169863" indent="-16986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Pueblos drag him back into Governors house</a:t>
            </a:r>
            <a:r>
              <a:rPr lang="en-US" sz="2800" b="1" dirty="0" smtClean="0"/>
              <a:t>, shoot him with arrows and guns, then</a:t>
            </a:r>
          </a:p>
        </p:txBody>
      </p:sp>
      <p:sp>
        <p:nvSpPr>
          <p:cNvPr id="6" name="TextBox 5"/>
          <p:cNvSpPr txBox="1"/>
          <p:nvPr/>
        </p:nvSpPr>
        <p:spPr>
          <a:xfrm>
            <a:off x="0" y="3769479"/>
            <a:ext cx="9279468" cy="1692771"/>
          </a:xfrm>
          <a:prstGeom prst="rect">
            <a:avLst/>
          </a:prstGeom>
          <a:noFill/>
        </p:spPr>
        <p:txBody>
          <a:bodyPr wrap="square" rtlCol="0">
            <a:spAutoFit/>
          </a:bodyPr>
          <a:lstStyle/>
          <a:p>
            <a:pPr marL="169863" indent="-169863">
              <a:spcAft>
                <a:spcPts val="1200"/>
              </a:spcAft>
            </a:pPr>
            <a:r>
              <a:rPr lang="en-US" sz="2800" b="1" dirty="0" smtClean="0"/>
              <a:t>	scalp him &amp; parade scalp around town</a:t>
            </a:r>
          </a:p>
          <a:p>
            <a:pPr marL="169863" indent="-16986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First American Governor of New Mexico died a martyr!</a:t>
            </a:r>
          </a:p>
          <a:p>
            <a:pPr marL="169863" indent="-169863">
              <a:spcAft>
                <a:spcPts val="1200"/>
              </a:spcAft>
              <a:buFont typeface="Arial" pitchFamily="34" charset="0"/>
              <a:buChar char="•"/>
            </a:pPr>
            <a:r>
              <a:rPr lang="en-US" sz="2800" b="1" dirty="0" smtClean="0"/>
              <a:t>Bent is buried in the </a:t>
            </a:r>
            <a:r>
              <a:rPr lang="en-US" sz="2800" b="1" dirty="0" smtClean="0">
                <a:solidFill>
                  <a:srgbClr val="FF0000"/>
                </a:solidFill>
                <a:effectLst>
                  <a:outerShdw blurRad="38100" dist="38100" dir="2700000" algn="tl">
                    <a:srgbClr val="000000"/>
                  </a:outerShdw>
                </a:effectLst>
              </a:rPr>
              <a:t>National Cemetery in Santa Fe</a:t>
            </a:r>
          </a:p>
        </p:txBody>
      </p:sp>
      <p:sp>
        <p:nvSpPr>
          <p:cNvPr id="8" name="Rectangle 7"/>
          <p:cNvSpPr/>
          <p:nvPr/>
        </p:nvSpPr>
        <p:spPr>
          <a:xfrm>
            <a:off x="9144000" y="6212124"/>
            <a:ext cx="367408" cy="523220"/>
          </a:xfrm>
          <a:prstGeom prst="rect">
            <a:avLst/>
          </a:prstGeom>
        </p:spPr>
        <p:txBody>
          <a:bodyPr wrap="none">
            <a:spAutoFit/>
          </a:bodyPr>
          <a:lstStyle/>
          <a:p>
            <a:r>
              <a:rPr lang="en-US" sz="2800" b="1" dirty="0" smtClean="0">
                <a:solidFill>
                  <a:srgbClr val="FF0000"/>
                </a:solidFill>
                <a:effectLst>
                  <a:outerShdw blurRad="38100" dist="38100" dir="2700000" algn="tl">
                    <a:srgbClr val="000000"/>
                  </a:outerShdw>
                </a:effectLst>
              </a:rPr>
              <a:t>5</a:t>
            </a:r>
            <a:endParaRPr lang="en-US" sz="2800" dirty="0"/>
          </a:p>
        </p:txBody>
      </p:sp>
      <p:pic>
        <p:nvPicPr>
          <p:cNvPr id="9" name="Picture 2"/>
          <p:cNvPicPr>
            <a:picLocks noChangeAspect="1" noChangeArrowheads="1"/>
          </p:cNvPicPr>
          <p:nvPr/>
        </p:nvPicPr>
        <p:blipFill>
          <a:blip r:embed="rId2" cstate="print"/>
          <a:srcRect/>
          <a:stretch>
            <a:fillRect/>
          </a:stretch>
        </p:blipFill>
        <p:spPr bwMode="auto">
          <a:xfrm>
            <a:off x="4572000" y="605980"/>
            <a:ext cx="4572000" cy="3209561"/>
          </a:xfrm>
          <a:prstGeom prst="rect">
            <a:avLst/>
          </a:prstGeom>
          <a:noFill/>
          <a:ln w="9525">
            <a:noFill/>
            <a:miter lim="800000"/>
            <a:headEnd/>
            <a:tailEnd/>
          </a:ln>
          <a:effectLst/>
        </p:spPr>
      </p:pic>
      <p:sp>
        <p:nvSpPr>
          <p:cNvPr id="7" name="Rectangle 6"/>
          <p:cNvSpPr/>
          <p:nvPr/>
        </p:nvSpPr>
        <p:spPr>
          <a:xfrm>
            <a:off x="1397000" y="4267200"/>
            <a:ext cx="6350000" cy="1930400"/>
          </a:xfrm>
          <a:prstGeom prst="rect">
            <a:avLst/>
          </a:prstGeom>
          <a:solidFill>
            <a:srgbClr val="00B0F0"/>
          </a:solidFill>
          <a:ln w="3175">
            <a:solidFill>
              <a:schemeClr val="tx1"/>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ln>
                  <a:solidFill>
                    <a:schemeClr val="tx1"/>
                  </a:solidFill>
                </a:ln>
                <a:solidFill>
                  <a:srgbClr val="FFFF00"/>
                </a:solidFill>
              </a:rPr>
              <a:t>LET’S RETURN TO SUSAN MAGOFFIN’S STORY </a:t>
            </a:r>
            <a:endParaRPr lang="en-US" sz="4400" b="1" dirty="0">
              <a:ln>
                <a:solidFill>
                  <a:schemeClr val="tx1"/>
                </a:solidFill>
              </a:ln>
              <a:solidFill>
                <a:srgbClr val="FFFF00"/>
              </a:solidFill>
            </a:endParaRPr>
          </a:p>
        </p:txBody>
      </p:sp>
      <p:sp>
        <p:nvSpPr>
          <p:cNvPr id="10" name="Slide Number Placeholder 9"/>
          <p:cNvSpPr>
            <a:spLocks noGrp="1"/>
          </p:cNvSpPr>
          <p:nvPr>
            <p:ph type="sldNum" sz="quarter" idx="12"/>
          </p:nvPr>
        </p:nvSpPr>
        <p:spPr/>
        <p:txBody>
          <a:bodyPr/>
          <a:lstStyle/>
          <a:p>
            <a:pPr>
              <a:defRPr/>
            </a:pPr>
            <a:fld id="{6D98560A-1953-4F77-869E-5D1EE0598C44}" type="slidenum">
              <a:rPr lang="en-US" smtClean="0"/>
              <a:pPr>
                <a:defRPr/>
              </a:pPr>
              <a:t>179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10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10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up)">
                                      <p:cBhvr>
                                        <p:cTn id="26" dur="10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from="(-#ppt_w/2)" to="(#ppt_x)" calcmode="lin" valueType="num">
                                      <p:cBhvr>
                                        <p:cTn id="31" dur="600" fill="hold">
                                          <p:stCondLst>
                                            <p:cond delay="0"/>
                                          </p:stCondLst>
                                        </p:cTn>
                                        <p:tgtEl>
                                          <p:spTgt spid="7"/>
                                        </p:tgtEl>
                                        <p:attrNameLst>
                                          <p:attrName>ppt_x</p:attrName>
                                        </p:attrNameLst>
                                      </p:cBhvr>
                                    </p:anim>
                                    <p:anim from="0" to="-1.0" calcmode="lin" valueType="num">
                                      <p:cBhvr>
                                        <p:cTn id="32" dur="200" decel="50000" autoRev="1" fill="hold">
                                          <p:stCondLst>
                                            <p:cond delay="600"/>
                                          </p:stCondLst>
                                        </p:cTn>
                                        <p:tgtEl>
                                          <p:spTgt spid="7"/>
                                        </p:tgtEl>
                                        <p:attrNameLst>
                                          <p:attrName>xshear</p:attrName>
                                        </p:attrNameLst>
                                      </p:cBhvr>
                                    </p:anim>
                                    <p:animScale>
                                      <p:cBhvr>
                                        <p:cTn id="33" dur="200" decel="100000" autoRev="1" fill="hold">
                                          <p:stCondLst>
                                            <p:cond delay="600"/>
                                          </p:stCondLst>
                                        </p:cTn>
                                        <p:tgtEl>
                                          <p:spTgt spid="7"/>
                                        </p:tgtEl>
                                      </p:cBhvr>
                                      <p:from x="100000" y="100000"/>
                                      <p:to x="80000" y="100000"/>
                                    </p:animScale>
                                    <p:anim by="(#ppt_h/3+#ppt_w*0.1)" calcmode="lin" valueType="num">
                                      <p:cBhvr additive="sum">
                                        <p:cTn id="34" dur="200" decel="100000" autoRev="1" fill="hold">
                                          <p:stCondLst>
                                            <p:cond delay="600"/>
                                          </p:stCondLst>
                                        </p:cTn>
                                        <p:tgtEl>
                                          <p:spTgt spid="7"/>
                                        </p:tgtEl>
                                        <p:attrNameLst>
                                          <p:attrName>ppt_x</p:attrName>
                                        </p:attrNameLst>
                                      </p:cBhvr>
                                    </p:anim>
                                  </p:childTnLst>
                                </p:cTn>
                              </p:par>
                            </p:childTnLst>
                          </p:cTn>
                        </p:par>
                      </p:childTnLst>
                    </p:cTn>
                  </p:par>
                  <p:par>
                    <p:cTn id="35" fill="hold">
                      <p:stCondLst>
                        <p:cond delay="indefinite"/>
                      </p:stCondLst>
                      <p:childTnLst>
                        <p:par>
                          <p:cTn id="36" fill="hold">
                            <p:stCondLst>
                              <p:cond delay="0"/>
                            </p:stCondLst>
                            <p:childTnLst>
                              <p:par>
                                <p:cTn id="37" presetID="34" presetClass="exit" presetSubtype="0" fill="hold" grpId="1" nodeType="clickEffect">
                                  <p:stCondLst>
                                    <p:cond delay="0"/>
                                  </p:stCondLst>
                                  <p:childTnLst>
                                    <p:anim from="(ppt_x)" to="(ppt_x+1)" calcmode="lin" valueType="num">
                                      <p:cBhvr>
                                        <p:cTn id="38" dur="1000">
                                          <p:stCondLst>
                                            <p:cond delay="0"/>
                                          </p:stCondLst>
                                        </p:cTn>
                                        <p:tgtEl>
                                          <p:spTgt spid="7"/>
                                        </p:tgtEl>
                                        <p:attrNameLst>
                                          <p:attrName>ppt_x</p:attrName>
                                        </p:attrNameLst>
                                      </p:cBhvr>
                                    </p:anim>
                                    <p:anim from="0" to="-1.0" calcmode="lin" valueType="num">
                                      <p:cBhvr>
                                        <p:cTn id="39" dur="200" accel="50000">
                                          <p:stCondLst>
                                            <p:cond delay="0"/>
                                          </p:stCondLst>
                                        </p:cTn>
                                        <p:tgtEl>
                                          <p:spTgt spid="7"/>
                                        </p:tgtEl>
                                        <p:attrNameLst>
                                          <p:attrName>xshear</p:attrName>
                                        </p:attrNameLst>
                                      </p:cBhvr>
                                    </p:anim>
                                    <p:set>
                                      <p:cBhvr>
                                        <p:cTn id="40" dur="800">
                                          <p:stCondLst>
                                            <p:cond delay="200"/>
                                          </p:stCondLst>
                                        </p:cTn>
                                        <p:tgtEl>
                                          <p:spTgt spid="7"/>
                                        </p:tgtEl>
                                        <p:attrNameLst>
                                          <p:attrName>xshear</p:attrName>
                                        </p:attrNameLst>
                                      </p:cBhvr>
                                      <p:to>
                                        <p:strVal val="-1.0"/>
                                      </p:to>
                                    </p:set>
                                    <p:set>
                                      <p:cBhvr>
                                        <p:cTn id="41"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1"/>
          <p:cNvGrpSpPr/>
          <p:nvPr/>
        </p:nvGrpSpPr>
        <p:grpSpPr>
          <a:xfrm>
            <a:off x="523875" y="762000"/>
            <a:ext cx="8162925" cy="6072188"/>
            <a:chOff x="523875" y="762000"/>
            <a:chExt cx="8162925" cy="6072188"/>
          </a:xfrm>
        </p:grpSpPr>
        <p:pic>
          <p:nvPicPr>
            <p:cNvPr id="40" name="Picture 3"/>
            <p:cNvPicPr>
              <a:picLocks noChangeAspect="1" noChangeArrowheads="1"/>
            </p:cNvPicPr>
            <p:nvPr/>
          </p:nvPicPr>
          <p:blipFill>
            <a:blip r:embed="rId3" cstate="print"/>
            <a:srcRect/>
            <a:stretch>
              <a:fillRect/>
            </a:stretch>
          </p:blipFill>
          <p:spPr bwMode="auto">
            <a:xfrm>
              <a:off x="523875" y="762000"/>
              <a:ext cx="8162925" cy="6072188"/>
            </a:xfrm>
            <a:prstGeom prst="rect">
              <a:avLst/>
            </a:prstGeom>
            <a:noFill/>
            <a:ln w="9525">
              <a:noFill/>
              <a:miter lim="800000"/>
              <a:headEnd/>
              <a:tailEnd/>
            </a:ln>
            <a:effectLst/>
          </p:spPr>
        </p:pic>
        <p:grpSp>
          <p:nvGrpSpPr>
            <p:cNvPr id="3" name="Group 14"/>
            <p:cNvGrpSpPr/>
            <p:nvPr/>
          </p:nvGrpSpPr>
          <p:grpSpPr>
            <a:xfrm>
              <a:off x="4852307" y="1338943"/>
              <a:ext cx="3148693" cy="1191986"/>
              <a:chOff x="4852307" y="1338943"/>
              <a:chExt cx="3148693" cy="1191986"/>
            </a:xfrm>
          </p:grpSpPr>
          <p:grpSp>
            <p:nvGrpSpPr>
              <p:cNvPr id="4" name="Group 13"/>
              <p:cNvGrpSpPr/>
              <p:nvPr/>
            </p:nvGrpSpPr>
            <p:grpSpPr>
              <a:xfrm>
                <a:off x="4852307" y="1338943"/>
                <a:ext cx="3148693" cy="1191986"/>
                <a:chOff x="4852307" y="1338943"/>
                <a:chExt cx="3148693" cy="1191986"/>
              </a:xfrm>
            </p:grpSpPr>
            <p:sp>
              <p:nvSpPr>
                <p:cNvPr id="55"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7"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4" name="Freeform 53"/>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66" name="Freeform 65"/>
          <p:cNvSpPr/>
          <p:nvPr/>
        </p:nvSpPr>
        <p:spPr>
          <a:xfrm>
            <a:off x="783770" y="1151163"/>
            <a:ext cx="7652657" cy="5608865"/>
          </a:xfrm>
          <a:custGeom>
            <a:avLst/>
            <a:gdLst>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46" fmla="*/ 1113064 w 9573986"/>
              <a:gd name="connsiteY46" fmla="*/ 4705350 h 6738258"/>
              <a:gd name="connsiteX0" fmla="*/ 1113064 w 9573986"/>
              <a:gd name="connsiteY0" fmla="*/ 4171950 h 6204858"/>
              <a:gd name="connsiteX1" fmla="*/ 1211036 w 9573986"/>
              <a:gd name="connsiteY1" fmla="*/ 138793 h 6204858"/>
              <a:gd name="connsiteX2" fmla="*/ 8379279 w 9573986"/>
              <a:gd name="connsiteY2" fmla="*/ 138793 h 6204858"/>
              <a:gd name="connsiteX3" fmla="*/ 8379279 w 9573986"/>
              <a:gd name="connsiteY3" fmla="*/ 971550 h 6204858"/>
              <a:gd name="connsiteX4" fmla="*/ 8673193 w 9573986"/>
              <a:gd name="connsiteY4" fmla="*/ 2735036 h 6204858"/>
              <a:gd name="connsiteX5" fmla="*/ 8738507 w 9573986"/>
              <a:gd name="connsiteY5" fmla="*/ 5723165 h 6204858"/>
              <a:gd name="connsiteX6" fmla="*/ 8509907 w 9573986"/>
              <a:gd name="connsiteY6" fmla="*/ 5625193 h 6204858"/>
              <a:gd name="connsiteX7" fmla="*/ 8118022 w 9573986"/>
              <a:gd name="connsiteY7" fmla="*/ 5494565 h 6204858"/>
              <a:gd name="connsiteX8" fmla="*/ 7954736 w 9573986"/>
              <a:gd name="connsiteY8" fmla="*/ 5363936 h 6204858"/>
              <a:gd name="connsiteX9" fmla="*/ 7824107 w 9573986"/>
              <a:gd name="connsiteY9" fmla="*/ 5200650 h 6204858"/>
              <a:gd name="connsiteX10" fmla="*/ 7628164 w 9573986"/>
              <a:gd name="connsiteY10" fmla="*/ 5184322 h 6204858"/>
              <a:gd name="connsiteX11" fmla="*/ 7513864 w 9573986"/>
              <a:gd name="connsiteY11" fmla="*/ 5298622 h 6204858"/>
              <a:gd name="connsiteX12" fmla="*/ 7236279 w 9573986"/>
              <a:gd name="connsiteY12" fmla="*/ 5282293 h 6204858"/>
              <a:gd name="connsiteX13" fmla="*/ 6926036 w 9573986"/>
              <a:gd name="connsiteY13" fmla="*/ 5396593 h 6204858"/>
              <a:gd name="connsiteX14" fmla="*/ 6697436 w 9573986"/>
              <a:gd name="connsiteY14" fmla="*/ 5314950 h 6204858"/>
              <a:gd name="connsiteX15" fmla="*/ 6272893 w 9573986"/>
              <a:gd name="connsiteY15" fmla="*/ 5527222 h 6204858"/>
              <a:gd name="connsiteX16" fmla="*/ 6223907 w 9573986"/>
              <a:gd name="connsiteY16" fmla="*/ 5657850 h 6204858"/>
              <a:gd name="connsiteX17" fmla="*/ 5913664 w 9573986"/>
              <a:gd name="connsiteY17" fmla="*/ 5396593 h 6204858"/>
              <a:gd name="connsiteX18" fmla="*/ 5668736 w 9573986"/>
              <a:gd name="connsiteY18" fmla="*/ 5298622 h 6204858"/>
              <a:gd name="connsiteX19" fmla="*/ 5570764 w 9573986"/>
              <a:gd name="connsiteY19" fmla="*/ 5478236 h 6204858"/>
              <a:gd name="connsiteX20" fmla="*/ 5407479 w 9573986"/>
              <a:gd name="connsiteY20" fmla="*/ 5363936 h 6204858"/>
              <a:gd name="connsiteX21" fmla="*/ 5309507 w 9573986"/>
              <a:gd name="connsiteY21" fmla="*/ 5265965 h 6204858"/>
              <a:gd name="connsiteX22" fmla="*/ 5211536 w 9573986"/>
              <a:gd name="connsiteY22" fmla="*/ 5380265 h 6204858"/>
              <a:gd name="connsiteX23" fmla="*/ 5113564 w 9573986"/>
              <a:gd name="connsiteY23" fmla="*/ 5641522 h 6204858"/>
              <a:gd name="connsiteX24" fmla="*/ 4999264 w 9573986"/>
              <a:gd name="connsiteY24" fmla="*/ 5510893 h 6204858"/>
              <a:gd name="connsiteX25" fmla="*/ 4868636 w 9573986"/>
              <a:gd name="connsiteY25" fmla="*/ 5249636 h 6204858"/>
              <a:gd name="connsiteX26" fmla="*/ 4803322 w 9573986"/>
              <a:gd name="connsiteY26" fmla="*/ 5380265 h 6204858"/>
              <a:gd name="connsiteX27" fmla="*/ 4705350 w 9573986"/>
              <a:gd name="connsiteY27" fmla="*/ 5396593 h 6204858"/>
              <a:gd name="connsiteX28" fmla="*/ 4476750 w 9573986"/>
              <a:gd name="connsiteY28" fmla="*/ 5249636 h 6204858"/>
              <a:gd name="connsiteX29" fmla="*/ 4182836 w 9573986"/>
              <a:gd name="connsiteY29" fmla="*/ 5119007 h 6204858"/>
              <a:gd name="connsiteX30" fmla="*/ 4068536 w 9573986"/>
              <a:gd name="connsiteY30" fmla="*/ 5314950 h 6204858"/>
              <a:gd name="connsiteX31" fmla="*/ 3986893 w 9573986"/>
              <a:gd name="connsiteY31" fmla="*/ 5167993 h 6204858"/>
              <a:gd name="connsiteX32" fmla="*/ 3660322 w 9573986"/>
              <a:gd name="connsiteY32" fmla="*/ 5004707 h 6204858"/>
              <a:gd name="connsiteX33" fmla="*/ 3578679 w 9573986"/>
              <a:gd name="connsiteY33" fmla="*/ 4906736 h 6204858"/>
              <a:gd name="connsiteX34" fmla="*/ 3317422 w 9573986"/>
              <a:gd name="connsiteY34" fmla="*/ 4890407 h 6204858"/>
              <a:gd name="connsiteX35" fmla="*/ 3284764 w 9573986"/>
              <a:gd name="connsiteY35" fmla="*/ 4939393 h 6204858"/>
              <a:gd name="connsiteX36" fmla="*/ 3007179 w 9573986"/>
              <a:gd name="connsiteY36" fmla="*/ 4792436 h 6204858"/>
              <a:gd name="connsiteX37" fmla="*/ 2794907 w 9573986"/>
              <a:gd name="connsiteY37" fmla="*/ 4906736 h 6204858"/>
              <a:gd name="connsiteX38" fmla="*/ 2549979 w 9573986"/>
              <a:gd name="connsiteY38" fmla="*/ 4792436 h 6204858"/>
              <a:gd name="connsiteX39" fmla="*/ 2305050 w 9573986"/>
              <a:gd name="connsiteY39" fmla="*/ 4792436 h 6204858"/>
              <a:gd name="connsiteX40" fmla="*/ 2125436 w 9573986"/>
              <a:gd name="connsiteY40" fmla="*/ 4612822 h 6204858"/>
              <a:gd name="connsiteX41" fmla="*/ 2076450 w 9573986"/>
              <a:gd name="connsiteY41" fmla="*/ 4433207 h 6204858"/>
              <a:gd name="connsiteX42" fmla="*/ 1978479 w 9573986"/>
              <a:gd name="connsiteY42" fmla="*/ 4433207 h 6204858"/>
              <a:gd name="connsiteX43" fmla="*/ 1570264 w 9573986"/>
              <a:gd name="connsiteY43" fmla="*/ 4384222 h 6204858"/>
              <a:gd name="connsiteX44" fmla="*/ 1292679 w 9573986"/>
              <a:gd name="connsiteY44" fmla="*/ 4220936 h 6204858"/>
              <a:gd name="connsiteX45" fmla="*/ 1113064 w 9573986"/>
              <a:gd name="connsiteY45" fmla="*/ 4057650 h 6204858"/>
              <a:gd name="connsiteX46" fmla="*/ 1113064 w 9573986"/>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8209189"/>
              <a:gd name="connsiteY0" fmla="*/ 4171950 h 6204858"/>
              <a:gd name="connsiteX1" fmla="*/ 654504 w 8209189"/>
              <a:gd name="connsiteY1" fmla="*/ 138793 h 6204858"/>
              <a:gd name="connsiteX2" fmla="*/ 7822747 w 8209189"/>
              <a:gd name="connsiteY2" fmla="*/ 138793 h 6204858"/>
              <a:gd name="connsiteX3" fmla="*/ 7822747 w 8209189"/>
              <a:gd name="connsiteY3" fmla="*/ 971550 h 6204858"/>
              <a:gd name="connsiteX4" fmla="*/ 8116661 w 8209189"/>
              <a:gd name="connsiteY4" fmla="*/ 2735036 h 6204858"/>
              <a:gd name="connsiteX5" fmla="*/ 8181975 w 8209189"/>
              <a:gd name="connsiteY5" fmla="*/ 5723165 h 6204858"/>
              <a:gd name="connsiteX6" fmla="*/ 7953375 w 8209189"/>
              <a:gd name="connsiteY6" fmla="*/ 5625193 h 6204858"/>
              <a:gd name="connsiteX7" fmla="*/ 7561490 w 8209189"/>
              <a:gd name="connsiteY7" fmla="*/ 5494565 h 6204858"/>
              <a:gd name="connsiteX8" fmla="*/ 7398204 w 8209189"/>
              <a:gd name="connsiteY8" fmla="*/ 5363936 h 6204858"/>
              <a:gd name="connsiteX9" fmla="*/ 7267575 w 8209189"/>
              <a:gd name="connsiteY9" fmla="*/ 5200650 h 6204858"/>
              <a:gd name="connsiteX10" fmla="*/ 7071632 w 8209189"/>
              <a:gd name="connsiteY10" fmla="*/ 5184322 h 6204858"/>
              <a:gd name="connsiteX11" fmla="*/ 6957332 w 8209189"/>
              <a:gd name="connsiteY11" fmla="*/ 5298622 h 6204858"/>
              <a:gd name="connsiteX12" fmla="*/ 6679747 w 8209189"/>
              <a:gd name="connsiteY12" fmla="*/ 5282293 h 6204858"/>
              <a:gd name="connsiteX13" fmla="*/ 6369504 w 8209189"/>
              <a:gd name="connsiteY13" fmla="*/ 5396593 h 6204858"/>
              <a:gd name="connsiteX14" fmla="*/ 6140904 w 8209189"/>
              <a:gd name="connsiteY14" fmla="*/ 5314950 h 6204858"/>
              <a:gd name="connsiteX15" fmla="*/ 5716361 w 8209189"/>
              <a:gd name="connsiteY15" fmla="*/ 5527222 h 6204858"/>
              <a:gd name="connsiteX16" fmla="*/ 5667375 w 8209189"/>
              <a:gd name="connsiteY16" fmla="*/ 5657850 h 6204858"/>
              <a:gd name="connsiteX17" fmla="*/ 5357132 w 8209189"/>
              <a:gd name="connsiteY17" fmla="*/ 5396593 h 6204858"/>
              <a:gd name="connsiteX18" fmla="*/ 5112204 w 8209189"/>
              <a:gd name="connsiteY18" fmla="*/ 5298622 h 6204858"/>
              <a:gd name="connsiteX19" fmla="*/ 5014232 w 8209189"/>
              <a:gd name="connsiteY19" fmla="*/ 5478236 h 6204858"/>
              <a:gd name="connsiteX20" fmla="*/ 4850947 w 8209189"/>
              <a:gd name="connsiteY20" fmla="*/ 5363936 h 6204858"/>
              <a:gd name="connsiteX21" fmla="*/ 4752975 w 8209189"/>
              <a:gd name="connsiteY21" fmla="*/ 5265965 h 6204858"/>
              <a:gd name="connsiteX22" fmla="*/ 4655004 w 8209189"/>
              <a:gd name="connsiteY22" fmla="*/ 5380265 h 6204858"/>
              <a:gd name="connsiteX23" fmla="*/ 4557032 w 8209189"/>
              <a:gd name="connsiteY23" fmla="*/ 5641522 h 6204858"/>
              <a:gd name="connsiteX24" fmla="*/ 4442732 w 8209189"/>
              <a:gd name="connsiteY24" fmla="*/ 5510893 h 6204858"/>
              <a:gd name="connsiteX25" fmla="*/ 4312104 w 8209189"/>
              <a:gd name="connsiteY25" fmla="*/ 5249636 h 6204858"/>
              <a:gd name="connsiteX26" fmla="*/ 4246790 w 8209189"/>
              <a:gd name="connsiteY26" fmla="*/ 5380265 h 6204858"/>
              <a:gd name="connsiteX27" fmla="*/ 4148818 w 8209189"/>
              <a:gd name="connsiteY27" fmla="*/ 5396593 h 6204858"/>
              <a:gd name="connsiteX28" fmla="*/ 3920218 w 8209189"/>
              <a:gd name="connsiteY28" fmla="*/ 5249636 h 6204858"/>
              <a:gd name="connsiteX29" fmla="*/ 3626304 w 8209189"/>
              <a:gd name="connsiteY29" fmla="*/ 5119007 h 6204858"/>
              <a:gd name="connsiteX30" fmla="*/ 3512004 w 8209189"/>
              <a:gd name="connsiteY30" fmla="*/ 5314950 h 6204858"/>
              <a:gd name="connsiteX31" fmla="*/ 3430361 w 8209189"/>
              <a:gd name="connsiteY31" fmla="*/ 5167993 h 6204858"/>
              <a:gd name="connsiteX32" fmla="*/ 3103790 w 8209189"/>
              <a:gd name="connsiteY32" fmla="*/ 5004707 h 6204858"/>
              <a:gd name="connsiteX33" fmla="*/ 3022147 w 8209189"/>
              <a:gd name="connsiteY33" fmla="*/ 4906736 h 6204858"/>
              <a:gd name="connsiteX34" fmla="*/ 2760890 w 8209189"/>
              <a:gd name="connsiteY34" fmla="*/ 4890407 h 6204858"/>
              <a:gd name="connsiteX35" fmla="*/ 2728232 w 8209189"/>
              <a:gd name="connsiteY35" fmla="*/ 4939393 h 6204858"/>
              <a:gd name="connsiteX36" fmla="*/ 2450647 w 8209189"/>
              <a:gd name="connsiteY36" fmla="*/ 4792436 h 6204858"/>
              <a:gd name="connsiteX37" fmla="*/ 2238375 w 8209189"/>
              <a:gd name="connsiteY37" fmla="*/ 4906736 h 6204858"/>
              <a:gd name="connsiteX38" fmla="*/ 1993447 w 8209189"/>
              <a:gd name="connsiteY38" fmla="*/ 4792436 h 6204858"/>
              <a:gd name="connsiteX39" fmla="*/ 1748518 w 8209189"/>
              <a:gd name="connsiteY39" fmla="*/ 4792436 h 6204858"/>
              <a:gd name="connsiteX40" fmla="*/ 1568904 w 8209189"/>
              <a:gd name="connsiteY40" fmla="*/ 4612822 h 6204858"/>
              <a:gd name="connsiteX41" fmla="*/ 1519918 w 8209189"/>
              <a:gd name="connsiteY41" fmla="*/ 4433207 h 6204858"/>
              <a:gd name="connsiteX42" fmla="*/ 1421947 w 8209189"/>
              <a:gd name="connsiteY42" fmla="*/ 4433207 h 6204858"/>
              <a:gd name="connsiteX43" fmla="*/ 1013732 w 8209189"/>
              <a:gd name="connsiteY43" fmla="*/ 4384222 h 6204858"/>
              <a:gd name="connsiteX44" fmla="*/ 736147 w 8209189"/>
              <a:gd name="connsiteY44" fmla="*/ 4220936 h 6204858"/>
              <a:gd name="connsiteX45" fmla="*/ 556532 w 8209189"/>
              <a:gd name="connsiteY45" fmla="*/ 4057650 h 6204858"/>
              <a:gd name="connsiteX46" fmla="*/ 556532 w 8209189"/>
              <a:gd name="connsiteY46" fmla="*/ 4171950 h 6204858"/>
              <a:gd name="connsiteX0" fmla="*/ 556532 w 8209189"/>
              <a:gd name="connsiteY0" fmla="*/ 4057650 h 6090558"/>
              <a:gd name="connsiteX1" fmla="*/ 654504 w 8209189"/>
              <a:gd name="connsiteY1" fmla="*/ 24493 h 6090558"/>
              <a:gd name="connsiteX2" fmla="*/ 7822747 w 8209189"/>
              <a:gd name="connsiteY2" fmla="*/ 24493 h 6090558"/>
              <a:gd name="connsiteX3" fmla="*/ 7822747 w 8209189"/>
              <a:gd name="connsiteY3" fmla="*/ 857250 h 6090558"/>
              <a:gd name="connsiteX4" fmla="*/ 8116661 w 8209189"/>
              <a:gd name="connsiteY4" fmla="*/ 2620736 h 6090558"/>
              <a:gd name="connsiteX5" fmla="*/ 8181975 w 8209189"/>
              <a:gd name="connsiteY5" fmla="*/ 5608865 h 6090558"/>
              <a:gd name="connsiteX6" fmla="*/ 7953375 w 8209189"/>
              <a:gd name="connsiteY6" fmla="*/ 5510893 h 6090558"/>
              <a:gd name="connsiteX7" fmla="*/ 7561490 w 8209189"/>
              <a:gd name="connsiteY7" fmla="*/ 5380265 h 6090558"/>
              <a:gd name="connsiteX8" fmla="*/ 7398204 w 8209189"/>
              <a:gd name="connsiteY8" fmla="*/ 5249636 h 6090558"/>
              <a:gd name="connsiteX9" fmla="*/ 7267575 w 8209189"/>
              <a:gd name="connsiteY9" fmla="*/ 5086350 h 6090558"/>
              <a:gd name="connsiteX10" fmla="*/ 7071632 w 8209189"/>
              <a:gd name="connsiteY10" fmla="*/ 5070022 h 6090558"/>
              <a:gd name="connsiteX11" fmla="*/ 6957332 w 8209189"/>
              <a:gd name="connsiteY11" fmla="*/ 5184322 h 6090558"/>
              <a:gd name="connsiteX12" fmla="*/ 6679747 w 8209189"/>
              <a:gd name="connsiteY12" fmla="*/ 5167993 h 6090558"/>
              <a:gd name="connsiteX13" fmla="*/ 6369504 w 8209189"/>
              <a:gd name="connsiteY13" fmla="*/ 5282293 h 6090558"/>
              <a:gd name="connsiteX14" fmla="*/ 6140904 w 8209189"/>
              <a:gd name="connsiteY14" fmla="*/ 5200650 h 6090558"/>
              <a:gd name="connsiteX15" fmla="*/ 5716361 w 8209189"/>
              <a:gd name="connsiteY15" fmla="*/ 5412922 h 6090558"/>
              <a:gd name="connsiteX16" fmla="*/ 5667375 w 8209189"/>
              <a:gd name="connsiteY16" fmla="*/ 5543550 h 6090558"/>
              <a:gd name="connsiteX17" fmla="*/ 5357132 w 8209189"/>
              <a:gd name="connsiteY17" fmla="*/ 5282293 h 6090558"/>
              <a:gd name="connsiteX18" fmla="*/ 5112204 w 8209189"/>
              <a:gd name="connsiteY18" fmla="*/ 5184322 h 6090558"/>
              <a:gd name="connsiteX19" fmla="*/ 5014232 w 8209189"/>
              <a:gd name="connsiteY19" fmla="*/ 5363936 h 6090558"/>
              <a:gd name="connsiteX20" fmla="*/ 4850947 w 8209189"/>
              <a:gd name="connsiteY20" fmla="*/ 5249636 h 6090558"/>
              <a:gd name="connsiteX21" fmla="*/ 4752975 w 8209189"/>
              <a:gd name="connsiteY21" fmla="*/ 5151665 h 6090558"/>
              <a:gd name="connsiteX22" fmla="*/ 4655004 w 8209189"/>
              <a:gd name="connsiteY22" fmla="*/ 5265965 h 6090558"/>
              <a:gd name="connsiteX23" fmla="*/ 4557032 w 8209189"/>
              <a:gd name="connsiteY23" fmla="*/ 5527222 h 6090558"/>
              <a:gd name="connsiteX24" fmla="*/ 4442732 w 8209189"/>
              <a:gd name="connsiteY24" fmla="*/ 5396593 h 6090558"/>
              <a:gd name="connsiteX25" fmla="*/ 4312104 w 8209189"/>
              <a:gd name="connsiteY25" fmla="*/ 5135336 h 6090558"/>
              <a:gd name="connsiteX26" fmla="*/ 4246790 w 8209189"/>
              <a:gd name="connsiteY26" fmla="*/ 5265965 h 6090558"/>
              <a:gd name="connsiteX27" fmla="*/ 4148818 w 8209189"/>
              <a:gd name="connsiteY27" fmla="*/ 5282293 h 6090558"/>
              <a:gd name="connsiteX28" fmla="*/ 3920218 w 8209189"/>
              <a:gd name="connsiteY28" fmla="*/ 5135336 h 6090558"/>
              <a:gd name="connsiteX29" fmla="*/ 3626304 w 8209189"/>
              <a:gd name="connsiteY29" fmla="*/ 5004707 h 6090558"/>
              <a:gd name="connsiteX30" fmla="*/ 3512004 w 8209189"/>
              <a:gd name="connsiteY30" fmla="*/ 5200650 h 6090558"/>
              <a:gd name="connsiteX31" fmla="*/ 3430361 w 8209189"/>
              <a:gd name="connsiteY31" fmla="*/ 5053693 h 6090558"/>
              <a:gd name="connsiteX32" fmla="*/ 3103790 w 8209189"/>
              <a:gd name="connsiteY32" fmla="*/ 4890407 h 6090558"/>
              <a:gd name="connsiteX33" fmla="*/ 3022147 w 8209189"/>
              <a:gd name="connsiteY33" fmla="*/ 4792436 h 6090558"/>
              <a:gd name="connsiteX34" fmla="*/ 2760890 w 8209189"/>
              <a:gd name="connsiteY34" fmla="*/ 4776107 h 6090558"/>
              <a:gd name="connsiteX35" fmla="*/ 2728232 w 8209189"/>
              <a:gd name="connsiteY35" fmla="*/ 4825093 h 6090558"/>
              <a:gd name="connsiteX36" fmla="*/ 2450647 w 8209189"/>
              <a:gd name="connsiteY36" fmla="*/ 4678136 h 6090558"/>
              <a:gd name="connsiteX37" fmla="*/ 2238375 w 8209189"/>
              <a:gd name="connsiteY37" fmla="*/ 4792436 h 6090558"/>
              <a:gd name="connsiteX38" fmla="*/ 1993447 w 8209189"/>
              <a:gd name="connsiteY38" fmla="*/ 4678136 h 6090558"/>
              <a:gd name="connsiteX39" fmla="*/ 1748518 w 8209189"/>
              <a:gd name="connsiteY39" fmla="*/ 4678136 h 6090558"/>
              <a:gd name="connsiteX40" fmla="*/ 1568904 w 8209189"/>
              <a:gd name="connsiteY40" fmla="*/ 4498522 h 6090558"/>
              <a:gd name="connsiteX41" fmla="*/ 1519918 w 8209189"/>
              <a:gd name="connsiteY41" fmla="*/ 4318907 h 6090558"/>
              <a:gd name="connsiteX42" fmla="*/ 1421947 w 8209189"/>
              <a:gd name="connsiteY42" fmla="*/ 4318907 h 6090558"/>
              <a:gd name="connsiteX43" fmla="*/ 1013732 w 8209189"/>
              <a:gd name="connsiteY43" fmla="*/ 4269922 h 6090558"/>
              <a:gd name="connsiteX44" fmla="*/ 736147 w 8209189"/>
              <a:gd name="connsiteY44" fmla="*/ 4106636 h 6090558"/>
              <a:gd name="connsiteX45" fmla="*/ 556532 w 8209189"/>
              <a:gd name="connsiteY45" fmla="*/ 3943350 h 6090558"/>
              <a:gd name="connsiteX46" fmla="*/ 556532 w 8209189"/>
              <a:gd name="connsiteY46" fmla="*/ 4057650 h 6090558"/>
              <a:gd name="connsiteX0" fmla="*/ 556532 w 8209189"/>
              <a:gd name="connsiteY0" fmla="*/ 4057650 h 5690508"/>
              <a:gd name="connsiteX1" fmla="*/ 654504 w 8209189"/>
              <a:gd name="connsiteY1" fmla="*/ 24493 h 5690508"/>
              <a:gd name="connsiteX2" fmla="*/ 7822747 w 8209189"/>
              <a:gd name="connsiteY2" fmla="*/ 24493 h 5690508"/>
              <a:gd name="connsiteX3" fmla="*/ 7822747 w 8209189"/>
              <a:gd name="connsiteY3" fmla="*/ 857250 h 5690508"/>
              <a:gd name="connsiteX4" fmla="*/ 8116661 w 8209189"/>
              <a:gd name="connsiteY4" fmla="*/ 2620736 h 5690508"/>
              <a:gd name="connsiteX5" fmla="*/ 8181975 w 8209189"/>
              <a:gd name="connsiteY5" fmla="*/ 5608865 h 5690508"/>
              <a:gd name="connsiteX6" fmla="*/ 7953375 w 8209189"/>
              <a:gd name="connsiteY6" fmla="*/ 5510893 h 5690508"/>
              <a:gd name="connsiteX7" fmla="*/ 7561490 w 8209189"/>
              <a:gd name="connsiteY7" fmla="*/ 5380265 h 5690508"/>
              <a:gd name="connsiteX8" fmla="*/ 7398204 w 8209189"/>
              <a:gd name="connsiteY8" fmla="*/ 5249636 h 5690508"/>
              <a:gd name="connsiteX9" fmla="*/ 7267575 w 8209189"/>
              <a:gd name="connsiteY9" fmla="*/ 5086350 h 5690508"/>
              <a:gd name="connsiteX10" fmla="*/ 7071632 w 8209189"/>
              <a:gd name="connsiteY10" fmla="*/ 5070022 h 5690508"/>
              <a:gd name="connsiteX11" fmla="*/ 6957332 w 8209189"/>
              <a:gd name="connsiteY11" fmla="*/ 5184322 h 5690508"/>
              <a:gd name="connsiteX12" fmla="*/ 6679747 w 8209189"/>
              <a:gd name="connsiteY12" fmla="*/ 5167993 h 5690508"/>
              <a:gd name="connsiteX13" fmla="*/ 6369504 w 8209189"/>
              <a:gd name="connsiteY13" fmla="*/ 5282293 h 5690508"/>
              <a:gd name="connsiteX14" fmla="*/ 6140904 w 8209189"/>
              <a:gd name="connsiteY14" fmla="*/ 5200650 h 5690508"/>
              <a:gd name="connsiteX15" fmla="*/ 5716361 w 8209189"/>
              <a:gd name="connsiteY15" fmla="*/ 5412922 h 5690508"/>
              <a:gd name="connsiteX16" fmla="*/ 5667375 w 8209189"/>
              <a:gd name="connsiteY16" fmla="*/ 5543550 h 5690508"/>
              <a:gd name="connsiteX17" fmla="*/ 5357132 w 8209189"/>
              <a:gd name="connsiteY17" fmla="*/ 5282293 h 5690508"/>
              <a:gd name="connsiteX18" fmla="*/ 5112204 w 8209189"/>
              <a:gd name="connsiteY18" fmla="*/ 5184322 h 5690508"/>
              <a:gd name="connsiteX19" fmla="*/ 5014232 w 8209189"/>
              <a:gd name="connsiteY19" fmla="*/ 5363936 h 5690508"/>
              <a:gd name="connsiteX20" fmla="*/ 4850947 w 8209189"/>
              <a:gd name="connsiteY20" fmla="*/ 5249636 h 5690508"/>
              <a:gd name="connsiteX21" fmla="*/ 4752975 w 8209189"/>
              <a:gd name="connsiteY21" fmla="*/ 5151665 h 5690508"/>
              <a:gd name="connsiteX22" fmla="*/ 4655004 w 8209189"/>
              <a:gd name="connsiteY22" fmla="*/ 5265965 h 5690508"/>
              <a:gd name="connsiteX23" fmla="*/ 4557032 w 8209189"/>
              <a:gd name="connsiteY23" fmla="*/ 5527222 h 5690508"/>
              <a:gd name="connsiteX24" fmla="*/ 4442732 w 8209189"/>
              <a:gd name="connsiteY24" fmla="*/ 5396593 h 5690508"/>
              <a:gd name="connsiteX25" fmla="*/ 4312104 w 8209189"/>
              <a:gd name="connsiteY25" fmla="*/ 5135336 h 5690508"/>
              <a:gd name="connsiteX26" fmla="*/ 4246790 w 8209189"/>
              <a:gd name="connsiteY26" fmla="*/ 5265965 h 5690508"/>
              <a:gd name="connsiteX27" fmla="*/ 4148818 w 8209189"/>
              <a:gd name="connsiteY27" fmla="*/ 5282293 h 5690508"/>
              <a:gd name="connsiteX28" fmla="*/ 3920218 w 8209189"/>
              <a:gd name="connsiteY28" fmla="*/ 5135336 h 5690508"/>
              <a:gd name="connsiteX29" fmla="*/ 3626304 w 8209189"/>
              <a:gd name="connsiteY29" fmla="*/ 5004707 h 5690508"/>
              <a:gd name="connsiteX30" fmla="*/ 3512004 w 8209189"/>
              <a:gd name="connsiteY30" fmla="*/ 5200650 h 5690508"/>
              <a:gd name="connsiteX31" fmla="*/ 3430361 w 8209189"/>
              <a:gd name="connsiteY31" fmla="*/ 5053693 h 5690508"/>
              <a:gd name="connsiteX32" fmla="*/ 3103790 w 8209189"/>
              <a:gd name="connsiteY32" fmla="*/ 4890407 h 5690508"/>
              <a:gd name="connsiteX33" fmla="*/ 3022147 w 8209189"/>
              <a:gd name="connsiteY33" fmla="*/ 4792436 h 5690508"/>
              <a:gd name="connsiteX34" fmla="*/ 2760890 w 8209189"/>
              <a:gd name="connsiteY34" fmla="*/ 4776107 h 5690508"/>
              <a:gd name="connsiteX35" fmla="*/ 2728232 w 8209189"/>
              <a:gd name="connsiteY35" fmla="*/ 4825093 h 5690508"/>
              <a:gd name="connsiteX36" fmla="*/ 2450647 w 8209189"/>
              <a:gd name="connsiteY36" fmla="*/ 4678136 h 5690508"/>
              <a:gd name="connsiteX37" fmla="*/ 2238375 w 8209189"/>
              <a:gd name="connsiteY37" fmla="*/ 4792436 h 5690508"/>
              <a:gd name="connsiteX38" fmla="*/ 1993447 w 8209189"/>
              <a:gd name="connsiteY38" fmla="*/ 4678136 h 5690508"/>
              <a:gd name="connsiteX39" fmla="*/ 1748518 w 8209189"/>
              <a:gd name="connsiteY39" fmla="*/ 4678136 h 5690508"/>
              <a:gd name="connsiteX40" fmla="*/ 1568904 w 8209189"/>
              <a:gd name="connsiteY40" fmla="*/ 4498522 h 5690508"/>
              <a:gd name="connsiteX41" fmla="*/ 1519918 w 8209189"/>
              <a:gd name="connsiteY41" fmla="*/ 4318907 h 5690508"/>
              <a:gd name="connsiteX42" fmla="*/ 1421947 w 8209189"/>
              <a:gd name="connsiteY42" fmla="*/ 4318907 h 5690508"/>
              <a:gd name="connsiteX43" fmla="*/ 1013732 w 8209189"/>
              <a:gd name="connsiteY43" fmla="*/ 4269922 h 5690508"/>
              <a:gd name="connsiteX44" fmla="*/ 736147 w 8209189"/>
              <a:gd name="connsiteY44" fmla="*/ 4106636 h 5690508"/>
              <a:gd name="connsiteX45" fmla="*/ 556532 w 8209189"/>
              <a:gd name="connsiteY45" fmla="*/ 3943350 h 5690508"/>
              <a:gd name="connsiteX46" fmla="*/ 556532 w 8209189"/>
              <a:gd name="connsiteY46" fmla="*/ 4057650 h 5690508"/>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0 w 7652657"/>
              <a:gd name="connsiteY0" fmla="*/ 4057650 h 5608865"/>
              <a:gd name="connsiteX1" fmla="*/ 97972 w 7652657"/>
              <a:gd name="connsiteY1" fmla="*/ 24493 h 5608865"/>
              <a:gd name="connsiteX2" fmla="*/ 7266215 w 7652657"/>
              <a:gd name="connsiteY2" fmla="*/ 24493 h 5608865"/>
              <a:gd name="connsiteX3" fmla="*/ 7266215 w 7652657"/>
              <a:gd name="connsiteY3" fmla="*/ 857250 h 5608865"/>
              <a:gd name="connsiteX4" fmla="*/ 7560129 w 7652657"/>
              <a:gd name="connsiteY4" fmla="*/ 2620736 h 5608865"/>
              <a:gd name="connsiteX5" fmla="*/ 7625443 w 7652657"/>
              <a:gd name="connsiteY5" fmla="*/ 5608865 h 5608865"/>
              <a:gd name="connsiteX6" fmla="*/ 7396843 w 7652657"/>
              <a:gd name="connsiteY6" fmla="*/ 5510893 h 5608865"/>
              <a:gd name="connsiteX7" fmla="*/ 7004958 w 7652657"/>
              <a:gd name="connsiteY7" fmla="*/ 5380265 h 5608865"/>
              <a:gd name="connsiteX8" fmla="*/ 6841672 w 7652657"/>
              <a:gd name="connsiteY8" fmla="*/ 5249636 h 5608865"/>
              <a:gd name="connsiteX9" fmla="*/ 6711043 w 7652657"/>
              <a:gd name="connsiteY9" fmla="*/ 5086350 h 5608865"/>
              <a:gd name="connsiteX10" fmla="*/ 6515100 w 7652657"/>
              <a:gd name="connsiteY10" fmla="*/ 5070022 h 5608865"/>
              <a:gd name="connsiteX11" fmla="*/ 6400800 w 7652657"/>
              <a:gd name="connsiteY11" fmla="*/ 5184322 h 5608865"/>
              <a:gd name="connsiteX12" fmla="*/ 6123215 w 7652657"/>
              <a:gd name="connsiteY12" fmla="*/ 5167993 h 5608865"/>
              <a:gd name="connsiteX13" fmla="*/ 5812972 w 7652657"/>
              <a:gd name="connsiteY13" fmla="*/ 5282293 h 5608865"/>
              <a:gd name="connsiteX14" fmla="*/ 5584372 w 7652657"/>
              <a:gd name="connsiteY14" fmla="*/ 5200650 h 5608865"/>
              <a:gd name="connsiteX15" fmla="*/ 5159829 w 7652657"/>
              <a:gd name="connsiteY15" fmla="*/ 5412922 h 5608865"/>
              <a:gd name="connsiteX16" fmla="*/ 5110843 w 7652657"/>
              <a:gd name="connsiteY16" fmla="*/ 5543550 h 5608865"/>
              <a:gd name="connsiteX17" fmla="*/ 4800600 w 7652657"/>
              <a:gd name="connsiteY17" fmla="*/ 5282293 h 5608865"/>
              <a:gd name="connsiteX18" fmla="*/ 4555672 w 7652657"/>
              <a:gd name="connsiteY18" fmla="*/ 5184322 h 5608865"/>
              <a:gd name="connsiteX19" fmla="*/ 4457700 w 7652657"/>
              <a:gd name="connsiteY19" fmla="*/ 5363936 h 5608865"/>
              <a:gd name="connsiteX20" fmla="*/ 4294415 w 7652657"/>
              <a:gd name="connsiteY20" fmla="*/ 5249636 h 5608865"/>
              <a:gd name="connsiteX21" fmla="*/ 4196443 w 7652657"/>
              <a:gd name="connsiteY21" fmla="*/ 5151665 h 5608865"/>
              <a:gd name="connsiteX22" fmla="*/ 4098472 w 7652657"/>
              <a:gd name="connsiteY22" fmla="*/ 5265965 h 5608865"/>
              <a:gd name="connsiteX23" fmla="*/ 4000500 w 7652657"/>
              <a:gd name="connsiteY23" fmla="*/ 5527222 h 5608865"/>
              <a:gd name="connsiteX24" fmla="*/ 3886200 w 7652657"/>
              <a:gd name="connsiteY24" fmla="*/ 5396593 h 5608865"/>
              <a:gd name="connsiteX25" fmla="*/ 3755572 w 7652657"/>
              <a:gd name="connsiteY25" fmla="*/ 5135336 h 5608865"/>
              <a:gd name="connsiteX26" fmla="*/ 3690258 w 7652657"/>
              <a:gd name="connsiteY26" fmla="*/ 5265965 h 5608865"/>
              <a:gd name="connsiteX27" fmla="*/ 3592286 w 7652657"/>
              <a:gd name="connsiteY27" fmla="*/ 5282293 h 5608865"/>
              <a:gd name="connsiteX28" fmla="*/ 3363686 w 7652657"/>
              <a:gd name="connsiteY28" fmla="*/ 5135336 h 5608865"/>
              <a:gd name="connsiteX29" fmla="*/ 3069772 w 7652657"/>
              <a:gd name="connsiteY29" fmla="*/ 5004707 h 5608865"/>
              <a:gd name="connsiteX30" fmla="*/ 2955472 w 7652657"/>
              <a:gd name="connsiteY30" fmla="*/ 5200650 h 5608865"/>
              <a:gd name="connsiteX31" fmla="*/ 2873829 w 7652657"/>
              <a:gd name="connsiteY31" fmla="*/ 5053693 h 5608865"/>
              <a:gd name="connsiteX32" fmla="*/ 2547258 w 7652657"/>
              <a:gd name="connsiteY32" fmla="*/ 4890407 h 5608865"/>
              <a:gd name="connsiteX33" fmla="*/ 2465615 w 7652657"/>
              <a:gd name="connsiteY33" fmla="*/ 4792436 h 5608865"/>
              <a:gd name="connsiteX34" fmla="*/ 2204358 w 7652657"/>
              <a:gd name="connsiteY34" fmla="*/ 4776107 h 5608865"/>
              <a:gd name="connsiteX35" fmla="*/ 2171700 w 7652657"/>
              <a:gd name="connsiteY35" fmla="*/ 4825093 h 5608865"/>
              <a:gd name="connsiteX36" fmla="*/ 1894115 w 7652657"/>
              <a:gd name="connsiteY36" fmla="*/ 4678136 h 5608865"/>
              <a:gd name="connsiteX37" fmla="*/ 1681843 w 7652657"/>
              <a:gd name="connsiteY37" fmla="*/ 4792436 h 5608865"/>
              <a:gd name="connsiteX38" fmla="*/ 1436915 w 7652657"/>
              <a:gd name="connsiteY38" fmla="*/ 4678136 h 5608865"/>
              <a:gd name="connsiteX39" fmla="*/ 1191986 w 7652657"/>
              <a:gd name="connsiteY39" fmla="*/ 4678136 h 5608865"/>
              <a:gd name="connsiteX40" fmla="*/ 1012372 w 7652657"/>
              <a:gd name="connsiteY40" fmla="*/ 4498522 h 5608865"/>
              <a:gd name="connsiteX41" fmla="*/ 963386 w 7652657"/>
              <a:gd name="connsiteY41" fmla="*/ 4318907 h 5608865"/>
              <a:gd name="connsiteX42" fmla="*/ 865415 w 7652657"/>
              <a:gd name="connsiteY42" fmla="*/ 4318907 h 5608865"/>
              <a:gd name="connsiteX43" fmla="*/ 457200 w 7652657"/>
              <a:gd name="connsiteY43" fmla="*/ 4269922 h 5608865"/>
              <a:gd name="connsiteX44" fmla="*/ 179615 w 7652657"/>
              <a:gd name="connsiteY44" fmla="*/ 4106636 h 5608865"/>
              <a:gd name="connsiteX45" fmla="*/ 0 w 7652657"/>
              <a:gd name="connsiteY45" fmla="*/ 3943350 h 5608865"/>
              <a:gd name="connsiteX46" fmla="*/ 0 w 7652657"/>
              <a:gd name="connsiteY46" fmla="*/ 4057650 h 560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52657" h="5608865">
                <a:moveTo>
                  <a:pt x="0" y="4057650"/>
                </a:moveTo>
                <a:cubicBezTo>
                  <a:pt x="110218" y="2415268"/>
                  <a:pt x="106136" y="2084615"/>
                  <a:pt x="97972" y="24493"/>
                </a:cubicBezTo>
                <a:cubicBezTo>
                  <a:pt x="1755322" y="0"/>
                  <a:pt x="5761265" y="59871"/>
                  <a:pt x="7266215" y="24493"/>
                </a:cubicBezTo>
                <a:cubicBezTo>
                  <a:pt x="7383236" y="892629"/>
                  <a:pt x="7217229" y="424543"/>
                  <a:pt x="7266215" y="857250"/>
                </a:cubicBezTo>
                <a:cubicBezTo>
                  <a:pt x="7315201" y="1289957"/>
                  <a:pt x="7500258" y="1828800"/>
                  <a:pt x="7560129" y="2620736"/>
                </a:cubicBezTo>
                <a:cubicBezTo>
                  <a:pt x="7620000" y="3412672"/>
                  <a:pt x="7652657" y="5127172"/>
                  <a:pt x="7625443" y="5608865"/>
                </a:cubicBezTo>
                <a:cubicBezTo>
                  <a:pt x="7369629" y="5366658"/>
                  <a:pt x="7500257" y="5548993"/>
                  <a:pt x="7396843" y="5510893"/>
                </a:cubicBezTo>
                <a:cubicBezTo>
                  <a:pt x="7293429" y="5472793"/>
                  <a:pt x="7097487" y="5423808"/>
                  <a:pt x="7004958" y="5380265"/>
                </a:cubicBezTo>
                <a:cubicBezTo>
                  <a:pt x="6912430" y="5336722"/>
                  <a:pt x="6890658" y="5298622"/>
                  <a:pt x="6841672" y="5249636"/>
                </a:cubicBezTo>
                <a:cubicBezTo>
                  <a:pt x="6792686" y="5200650"/>
                  <a:pt x="6765472" y="5116286"/>
                  <a:pt x="6711043" y="5086350"/>
                </a:cubicBezTo>
                <a:cubicBezTo>
                  <a:pt x="6656614" y="5056414"/>
                  <a:pt x="6566807" y="5053693"/>
                  <a:pt x="6515100" y="5070022"/>
                </a:cubicBezTo>
                <a:cubicBezTo>
                  <a:pt x="6463393" y="5086351"/>
                  <a:pt x="6466114" y="5167994"/>
                  <a:pt x="6400800" y="5184322"/>
                </a:cubicBezTo>
                <a:cubicBezTo>
                  <a:pt x="6335486" y="5200650"/>
                  <a:pt x="6221186" y="5151665"/>
                  <a:pt x="6123215" y="5167993"/>
                </a:cubicBezTo>
                <a:cubicBezTo>
                  <a:pt x="6025244" y="5184321"/>
                  <a:pt x="5902779" y="5276850"/>
                  <a:pt x="5812972" y="5282293"/>
                </a:cubicBezTo>
                <a:cubicBezTo>
                  <a:pt x="5723165" y="5287736"/>
                  <a:pt x="5693229" y="5178879"/>
                  <a:pt x="5584372" y="5200650"/>
                </a:cubicBezTo>
                <a:cubicBezTo>
                  <a:pt x="5475515" y="5222421"/>
                  <a:pt x="5238751" y="5355772"/>
                  <a:pt x="5159829" y="5412922"/>
                </a:cubicBezTo>
                <a:cubicBezTo>
                  <a:pt x="5080908" y="5470072"/>
                  <a:pt x="5170715" y="5565322"/>
                  <a:pt x="5110843" y="5543550"/>
                </a:cubicBezTo>
                <a:cubicBezTo>
                  <a:pt x="5050971" y="5521778"/>
                  <a:pt x="4893129" y="5342164"/>
                  <a:pt x="4800600" y="5282293"/>
                </a:cubicBezTo>
                <a:cubicBezTo>
                  <a:pt x="4708072" y="5222422"/>
                  <a:pt x="4612822" y="5170715"/>
                  <a:pt x="4555672" y="5184322"/>
                </a:cubicBezTo>
                <a:cubicBezTo>
                  <a:pt x="4498522" y="5197929"/>
                  <a:pt x="4501243" y="5353050"/>
                  <a:pt x="4457700" y="5363936"/>
                </a:cubicBezTo>
                <a:cubicBezTo>
                  <a:pt x="4414157" y="5374822"/>
                  <a:pt x="4337958" y="5285014"/>
                  <a:pt x="4294415" y="5249636"/>
                </a:cubicBezTo>
                <a:cubicBezTo>
                  <a:pt x="4250872" y="5214258"/>
                  <a:pt x="4229100" y="5148944"/>
                  <a:pt x="4196443" y="5151665"/>
                </a:cubicBezTo>
                <a:cubicBezTo>
                  <a:pt x="4163786" y="5154387"/>
                  <a:pt x="4131129" y="5203372"/>
                  <a:pt x="4098472" y="5265965"/>
                </a:cubicBezTo>
                <a:cubicBezTo>
                  <a:pt x="4065815" y="5328558"/>
                  <a:pt x="4035879" y="5505451"/>
                  <a:pt x="4000500" y="5527222"/>
                </a:cubicBezTo>
                <a:cubicBezTo>
                  <a:pt x="3965121" y="5548993"/>
                  <a:pt x="3927021" y="5461907"/>
                  <a:pt x="3886200" y="5396593"/>
                </a:cubicBezTo>
                <a:cubicBezTo>
                  <a:pt x="3845379" y="5331279"/>
                  <a:pt x="3788229" y="5157107"/>
                  <a:pt x="3755572" y="5135336"/>
                </a:cubicBezTo>
                <a:cubicBezTo>
                  <a:pt x="3722915" y="5113565"/>
                  <a:pt x="3717472" y="5241472"/>
                  <a:pt x="3690258" y="5265965"/>
                </a:cubicBezTo>
                <a:cubicBezTo>
                  <a:pt x="3663044" y="5290458"/>
                  <a:pt x="3646715" y="5304064"/>
                  <a:pt x="3592286" y="5282293"/>
                </a:cubicBezTo>
                <a:cubicBezTo>
                  <a:pt x="3537857" y="5260522"/>
                  <a:pt x="3450772" y="5181600"/>
                  <a:pt x="3363686" y="5135336"/>
                </a:cubicBezTo>
                <a:cubicBezTo>
                  <a:pt x="3276600" y="5089072"/>
                  <a:pt x="3137808" y="4993821"/>
                  <a:pt x="3069772" y="5004707"/>
                </a:cubicBezTo>
                <a:cubicBezTo>
                  <a:pt x="3001736" y="5015593"/>
                  <a:pt x="2988129" y="5192486"/>
                  <a:pt x="2955472" y="5200650"/>
                </a:cubicBezTo>
                <a:cubicBezTo>
                  <a:pt x="2922815" y="5208814"/>
                  <a:pt x="2941865" y="5105400"/>
                  <a:pt x="2873829" y="5053693"/>
                </a:cubicBezTo>
                <a:cubicBezTo>
                  <a:pt x="2805793" y="5001986"/>
                  <a:pt x="2615294" y="4933950"/>
                  <a:pt x="2547258" y="4890407"/>
                </a:cubicBezTo>
                <a:cubicBezTo>
                  <a:pt x="2479222" y="4846864"/>
                  <a:pt x="2522765" y="4811486"/>
                  <a:pt x="2465615" y="4792436"/>
                </a:cubicBezTo>
                <a:cubicBezTo>
                  <a:pt x="2408465" y="4773386"/>
                  <a:pt x="2253344" y="4770664"/>
                  <a:pt x="2204358" y="4776107"/>
                </a:cubicBezTo>
                <a:cubicBezTo>
                  <a:pt x="2155372" y="4781550"/>
                  <a:pt x="2223407" y="4841422"/>
                  <a:pt x="2171700" y="4825093"/>
                </a:cubicBezTo>
                <a:cubicBezTo>
                  <a:pt x="2119993" y="4808765"/>
                  <a:pt x="1975758" y="4683579"/>
                  <a:pt x="1894115" y="4678136"/>
                </a:cubicBezTo>
                <a:cubicBezTo>
                  <a:pt x="1812472" y="4672693"/>
                  <a:pt x="1758043" y="4792436"/>
                  <a:pt x="1681843" y="4792436"/>
                </a:cubicBezTo>
                <a:cubicBezTo>
                  <a:pt x="1605643" y="4792436"/>
                  <a:pt x="1518558" y="4697186"/>
                  <a:pt x="1436915" y="4678136"/>
                </a:cubicBezTo>
                <a:cubicBezTo>
                  <a:pt x="1355272" y="4659086"/>
                  <a:pt x="1262743" y="4708072"/>
                  <a:pt x="1191986" y="4678136"/>
                </a:cubicBezTo>
                <a:cubicBezTo>
                  <a:pt x="1121229" y="4648200"/>
                  <a:pt x="1050472" y="4558394"/>
                  <a:pt x="1012372" y="4498522"/>
                </a:cubicBezTo>
                <a:cubicBezTo>
                  <a:pt x="974272" y="4438651"/>
                  <a:pt x="987879" y="4348843"/>
                  <a:pt x="963386" y="4318907"/>
                </a:cubicBezTo>
                <a:cubicBezTo>
                  <a:pt x="938893" y="4288971"/>
                  <a:pt x="949779" y="4327071"/>
                  <a:pt x="865415" y="4318907"/>
                </a:cubicBezTo>
                <a:cubicBezTo>
                  <a:pt x="781051" y="4310743"/>
                  <a:pt x="571500" y="4305300"/>
                  <a:pt x="457200" y="4269922"/>
                </a:cubicBezTo>
                <a:cubicBezTo>
                  <a:pt x="342900" y="4234544"/>
                  <a:pt x="255815" y="4161065"/>
                  <a:pt x="179615" y="4106636"/>
                </a:cubicBezTo>
                <a:cubicBezTo>
                  <a:pt x="103415" y="4052207"/>
                  <a:pt x="416378" y="4329792"/>
                  <a:pt x="0" y="3943350"/>
                </a:cubicBezTo>
                <a:cubicBezTo>
                  <a:pt x="48986" y="3690257"/>
                  <a:pt x="0" y="4019550"/>
                  <a:pt x="0" y="4057650"/>
                </a:cubicBezTo>
                <a:close/>
              </a:path>
            </a:pathLst>
          </a:custGeom>
          <a:ln w="76200">
            <a:solidFill>
              <a:srgbClr val="FF0000"/>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 name="Group 45"/>
          <p:cNvGrpSpPr/>
          <p:nvPr/>
        </p:nvGrpSpPr>
        <p:grpSpPr>
          <a:xfrm>
            <a:off x="914400" y="1219200"/>
            <a:ext cx="7396842" cy="2879271"/>
            <a:chOff x="914400" y="1219200"/>
            <a:chExt cx="7396842" cy="2879271"/>
          </a:xfrm>
        </p:grpSpPr>
        <p:sp>
          <p:nvSpPr>
            <p:cNvPr id="22" name="Freeform 21"/>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30"/>
            <p:cNvGrpSpPr/>
            <p:nvPr/>
          </p:nvGrpSpPr>
          <p:grpSpPr>
            <a:xfrm>
              <a:off x="914400" y="1219200"/>
              <a:ext cx="7396842" cy="2879271"/>
              <a:chOff x="914400" y="1219200"/>
              <a:chExt cx="7396842" cy="2879271"/>
            </a:xfrm>
          </p:grpSpPr>
          <p:sp>
            <p:nvSpPr>
              <p:cNvPr id="17" name="Freeform 16"/>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25"/>
              <p:cNvGrpSpPr/>
              <p:nvPr/>
            </p:nvGrpSpPr>
            <p:grpSpPr>
              <a:xfrm>
                <a:off x="6248400" y="1219200"/>
                <a:ext cx="2062842" cy="2803072"/>
                <a:chOff x="6248400" y="1219200"/>
                <a:chExt cx="2062842" cy="2803072"/>
              </a:xfrm>
            </p:grpSpPr>
            <p:sp>
              <p:nvSpPr>
                <p:cNvPr id="23" name="Rectangle 2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3"/>
              <p:cNvPicPr>
                <a:picLocks noChangeAspect="1" noChangeArrowheads="1"/>
              </p:cNvPicPr>
              <p:nvPr/>
            </p:nvPicPr>
            <p:blipFill>
              <a:blip r:embed="rId3" cstate="print"/>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28" name="Picture 3"/>
              <p:cNvPicPr>
                <a:picLocks noChangeAspect="1" noChangeArrowheads="1"/>
              </p:cNvPicPr>
              <p:nvPr/>
            </p:nvPicPr>
            <p:blipFill>
              <a:blip r:embed="rId3" cstate="print"/>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29" name="Picture 3"/>
              <p:cNvPicPr preferRelativeResize="0">
                <a:picLocks noChangeArrowheads="1"/>
              </p:cNvPicPr>
              <p:nvPr/>
            </p:nvPicPr>
            <p:blipFill>
              <a:blip r:embed="rId3" cstate="print"/>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30" name="Picture 3"/>
              <p:cNvPicPr>
                <a:picLocks noChangeAspect="1" noChangeArrowheads="1"/>
              </p:cNvPicPr>
              <p:nvPr/>
            </p:nvPicPr>
            <p:blipFill>
              <a:blip r:embed="rId4"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sp>
        <p:nvSpPr>
          <p:cNvPr id="43" name="TextBox 3"/>
          <p:cNvSpPr txBox="1">
            <a:spLocks noChangeArrowheads="1"/>
          </p:cNvSpPr>
          <p:nvPr/>
        </p:nvSpPr>
        <p:spPr bwMode="auto">
          <a:xfrm>
            <a:off x="4572000" y="0"/>
            <a:ext cx="4572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a:t>
            </a:r>
            <a:r>
              <a:rPr lang="en-US" sz="4800" b="1" dirty="0" smtClean="0">
                <a:solidFill>
                  <a:srgbClr val="FF0000"/>
                </a:solidFill>
                <a:effectLst>
                  <a:outerShdw dist="50800" dir="5400000" algn="ctr" rotWithShape="0">
                    <a:schemeClr val="tx1"/>
                  </a:outerShdw>
                </a:effectLst>
                <a:latin typeface="Tempus Sans ITC" pitchFamily="82" charset="0"/>
              </a:rPr>
              <a:t>THE FORTS</a:t>
            </a:r>
            <a:endParaRPr lang="en-US" sz="4800" b="1" dirty="0">
              <a:solidFill>
                <a:srgbClr val="FF0000"/>
              </a:solidFill>
              <a:effectLst>
                <a:outerShdw dist="50800" dir="5400000" algn="ctr" rotWithShape="0">
                  <a:schemeClr val="tx1"/>
                </a:outerShdw>
              </a:effectLst>
              <a:latin typeface="Tempus Sans ITC" pitchFamily="82" charset="0"/>
            </a:endParaRPr>
          </a:p>
        </p:txBody>
      </p:sp>
      <p:sp>
        <p:nvSpPr>
          <p:cNvPr id="52"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Five Tribes</a:t>
            </a:r>
            <a:endParaRPr lang="en-US" sz="4800" b="1" dirty="0">
              <a:solidFill>
                <a:srgbClr val="00B050"/>
              </a:solidFill>
              <a:effectLst>
                <a:outerShdw dist="50800" dir="5400000" algn="ctr" rotWithShape="0">
                  <a:schemeClr val="tx1"/>
                </a:outerShdw>
              </a:effectLst>
              <a:latin typeface="Tempus Sans ITC" pitchFamily="82" charset="0"/>
            </a:endParaRPr>
          </a:p>
        </p:txBody>
      </p:sp>
      <p:pic>
        <p:nvPicPr>
          <p:cNvPr id="60" name="Picture 3"/>
          <p:cNvPicPr>
            <a:picLocks noChangeAspect="1" noChangeArrowheads="1"/>
          </p:cNvPicPr>
          <p:nvPr/>
        </p:nvPicPr>
        <p:blipFill>
          <a:blip r:embed="rId3" cstate="print"/>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65" name="TextBox 64"/>
          <p:cNvSpPr txBox="1"/>
          <p:nvPr/>
        </p:nvSpPr>
        <p:spPr>
          <a:xfrm>
            <a:off x="6246907" y="2819400"/>
            <a:ext cx="1296893" cy="1015663"/>
          </a:xfrm>
          <a:prstGeom prst="rect">
            <a:avLst/>
          </a:prstGeom>
          <a:noFill/>
        </p:spPr>
        <p:txBody>
          <a:bodyPr wrap="none" rtlCol="0">
            <a:spAutoFit/>
          </a:bodyPr>
          <a:lstStyle/>
          <a:p>
            <a:r>
              <a:rPr lang="en-US" sz="3000" b="1" dirty="0" smtClean="0">
                <a:solidFill>
                  <a:srgbClr val="FF0000"/>
                </a:solidFill>
                <a:effectLst>
                  <a:outerShdw dist="38100" dir="7200000" algn="ctr" rotWithShape="0">
                    <a:schemeClr val="tx1"/>
                  </a:outerShdw>
                </a:effectLst>
              </a:rPr>
              <a:t>Fort </a:t>
            </a:r>
          </a:p>
          <a:p>
            <a:pPr algn="r"/>
            <a:r>
              <a:rPr lang="en-US" sz="3000" b="1" dirty="0" smtClean="0">
                <a:solidFill>
                  <a:srgbClr val="FF0000"/>
                </a:solidFill>
                <a:effectLst>
                  <a:outerShdw dist="38100" dir="7200000" algn="ctr" rotWithShape="0">
                    <a:schemeClr val="tx1"/>
                  </a:outerShdw>
                </a:effectLst>
              </a:rPr>
              <a:t>Gibson</a:t>
            </a:r>
          </a:p>
        </p:txBody>
      </p:sp>
      <p:sp>
        <p:nvSpPr>
          <p:cNvPr id="37" name="Oval 36"/>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8031196" y="2667000"/>
            <a:ext cx="1112804" cy="1015663"/>
          </a:xfrm>
          <a:prstGeom prst="rect">
            <a:avLst/>
          </a:prstGeom>
          <a:solidFill>
            <a:srgbClr val="DDC379"/>
          </a:solidFill>
        </p:spPr>
        <p:txBody>
          <a:bodyPr wrap="none" rtlCol="0">
            <a:spAutoFit/>
          </a:bodyPr>
          <a:lstStyle/>
          <a:p>
            <a:pPr algn="r"/>
            <a:r>
              <a:rPr lang="en-US" sz="3000" b="1" dirty="0" smtClean="0">
                <a:solidFill>
                  <a:srgbClr val="FF0000"/>
                </a:solidFill>
                <a:effectLst>
                  <a:outerShdw dist="38100" dir="7200000" algn="ctr" rotWithShape="0">
                    <a:schemeClr val="tx1"/>
                  </a:outerShdw>
                </a:effectLst>
              </a:rPr>
              <a:t> Fort </a:t>
            </a:r>
          </a:p>
          <a:p>
            <a:pPr algn="r"/>
            <a:r>
              <a:rPr lang="en-US" sz="3000" b="1" dirty="0" smtClean="0">
                <a:solidFill>
                  <a:srgbClr val="FF0000"/>
                </a:solidFill>
                <a:effectLst>
                  <a:outerShdw dist="38100" dir="7200000" algn="ctr" rotWithShape="0">
                    <a:schemeClr val="tx1"/>
                  </a:outerShdw>
                </a:effectLst>
              </a:rPr>
              <a:t>Smith</a:t>
            </a:r>
          </a:p>
        </p:txBody>
      </p:sp>
      <p:sp>
        <p:nvSpPr>
          <p:cNvPr id="33" name="Oval 32"/>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3"/>
          <p:cNvPicPr>
            <a:picLocks noChangeAspect="1" noChangeArrowheads="1"/>
          </p:cNvPicPr>
          <p:nvPr/>
        </p:nvPicPr>
        <p:blipFill>
          <a:blip r:embed="rId3" cstate="print"/>
          <a:srcRect l="13186" t="66510" r="14002" b="28470"/>
          <a:stretch>
            <a:fillRect/>
          </a:stretch>
        </p:blipFill>
        <p:spPr bwMode="auto">
          <a:xfrm>
            <a:off x="1905000" y="5105400"/>
            <a:ext cx="5943600" cy="381000"/>
          </a:xfrm>
          <a:prstGeom prst="rect">
            <a:avLst/>
          </a:prstGeom>
          <a:noFill/>
          <a:ln w="9525">
            <a:noFill/>
            <a:miter lim="800000"/>
            <a:headEnd/>
            <a:tailEnd/>
          </a:ln>
          <a:effectLst/>
        </p:spPr>
      </p:pic>
      <p:grpSp>
        <p:nvGrpSpPr>
          <p:cNvPr id="8" name="Group 45"/>
          <p:cNvGrpSpPr/>
          <p:nvPr/>
        </p:nvGrpSpPr>
        <p:grpSpPr>
          <a:xfrm>
            <a:off x="2895600" y="2590800"/>
            <a:ext cx="3276600" cy="838200"/>
            <a:chOff x="2895600" y="2590800"/>
            <a:chExt cx="3276600" cy="762000"/>
          </a:xfrm>
        </p:grpSpPr>
        <p:grpSp>
          <p:nvGrpSpPr>
            <p:cNvPr id="9" name="Group 31"/>
            <p:cNvGrpSpPr/>
            <p:nvPr/>
          </p:nvGrpSpPr>
          <p:grpSpPr>
            <a:xfrm>
              <a:off x="2895600" y="2590800"/>
              <a:ext cx="3276600" cy="411480"/>
              <a:chOff x="2895600" y="2590800"/>
              <a:chExt cx="3276600" cy="411480"/>
            </a:xfrm>
          </p:grpSpPr>
          <p:sp>
            <p:nvSpPr>
              <p:cNvPr id="67"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Rectangle 5"/>
            <p:cNvSpPr/>
            <p:nvPr/>
          </p:nvSpPr>
          <p:spPr>
            <a:xfrm>
              <a:off x="3352800" y="29718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0" name="Straight Arrow Connector 69"/>
          <p:cNvCxnSpPr>
            <a:stCxn id="17" idx="19"/>
            <a:endCxn id="25" idx="10"/>
          </p:cNvCxnSpPr>
          <p:nvPr/>
        </p:nvCxnSpPr>
        <p:spPr>
          <a:xfrm flipV="1">
            <a:off x="5682342" y="3935186"/>
            <a:ext cx="2514600" cy="16328"/>
          </a:xfrm>
          <a:prstGeom prst="straightConnector1">
            <a:avLst/>
          </a:prstGeom>
          <a:ln w="63500">
            <a:solidFill>
              <a:srgbClr val="FF0000"/>
            </a:solidFill>
            <a:prstDash val="sysDot"/>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10800000">
            <a:off x="7434942" y="3249386"/>
            <a:ext cx="870858" cy="636814"/>
          </a:xfrm>
          <a:prstGeom prst="straightConnector1">
            <a:avLst/>
          </a:prstGeom>
          <a:ln w="63500">
            <a:solidFill>
              <a:srgbClr val="FF0000"/>
            </a:solidFill>
            <a:prstDash val="sysDot"/>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pic>
        <p:nvPicPr>
          <p:cNvPr id="85" name="Picture 2"/>
          <p:cNvPicPr preferRelativeResize="0">
            <a:picLocks noChangeAspect="1" noChangeArrowheads="1"/>
          </p:cNvPicPr>
          <p:nvPr/>
        </p:nvPicPr>
        <p:blipFill>
          <a:blip r:embed="rId5" cstate="print"/>
          <a:srcRect/>
          <a:stretch>
            <a:fillRect/>
          </a:stretch>
        </p:blipFill>
        <p:spPr bwMode="auto">
          <a:xfrm>
            <a:off x="7687550" y="656830"/>
            <a:ext cx="1456450" cy="2010170"/>
          </a:xfrm>
          <a:prstGeom prst="rect">
            <a:avLst/>
          </a:prstGeom>
          <a:noFill/>
          <a:ln w="9525">
            <a:noFill/>
            <a:miter lim="800000"/>
            <a:headEnd/>
            <a:tailEnd/>
          </a:ln>
          <a:effectLst/>
        </p:spPr>
      </p:pic>
      <p:pic>
        <p:nvPicPr>
          <p:cNvPr id="1026" name="Picture 2"/>
          <p:cNvPicPr>
            <a:picLocks noChangeAspect="1" noChangeArrowheads="1"/>
          </p:cNvPicPr>
          <p:nvPr/>
        </p:nvPicPr>
        <p:blipFill>
          <a:blip r:embed="rId5" cstate="print"/>
          <a:srcRect/>
          <a:stretch>
            <a:fillRect/>
          </a:stretch>
        </p:blipFill>
        <p:spPr bwMode="auto">
          <a:xfrm>
            <a:off x="3048000" y="1447800"/>
            <a:ext cx="2912901" cy="402034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right)">
                                      <p:cBhvr>
                                        <p:cTn id="7" dur="1000"/>
                                        <p:tgtEl>
                                          <p:spTgt spid="70"/>
                                        </p:tgtEl>
                                      </p:cBhvr>
                                    </p:animEffect>
                                  </p:childTnLst>
                                </p:cTn>
                              </p:par>
                              <p:par>
                                <p:cTn id="8" presetID="10" presetClass="entr" presetSubtype="0" fill="hold" nodeType="withEffect">
                                  <p:stCondLst>
                                    <p:cond delay="50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4.72222E-6 3.33333E-6 L 0.43247 -0.28195 " pathEditMode="relative" rAng="0" ptsTypes="AA">
                                      <p:cBhvr>
                                        <p:cTn id="14" dur="1000" fill="hold"/>
                                        <p:tgtEl>
                                          <p:spTgt spid="1026"/>
                                        </p:tgtEl>
                                        <p:attrNameLst>
                                          <p:attrName>ppt_x</p:attrName>
                                          <p:attrName>ppt_y</p:attrName>
                                        </p:attrNameLst>
                                      </p:cBhvr>
                                      <p:rCtr x="216" y="-141"/>
                                    </p:animMotion>
                                  </p:childTnLst>
                                </p:cTn>
                              </p:par>
                              <p:par>
                                <p:cTn id="15" presetID="10" presetClass="exit" presetSubtype="0" fill="hold" nodeType="withEffect">
                                  <p:stCondLst>
                                    <p:cond delay="0"/>
                                  </p:stCondLst>
                                  <p:childTnLst>
                                    <p:animEffect transition="out" filter="fade">
                                      <p:cBhvr>
                                        <p:cTn id="16" dur="1000"/>
                                        <p:tgtEl>
                                          <p:spTgt spid="70"/>
                                        </p:tgtEl>
                                      </p:cBhvr>
                                    </p:animEffect>
                                    <p:set>
                                      <p:cBhvr>
                                        <p:cTn id="17" dur="1" fill="hold">
                                          <p:stCondLst>
                                            <p:cond delay="999"/>
                                          </p:stCondLst>
                                        </p:cTn>
                                        <p:tgtEl>
                                          <p:spTgt spid="70"/>
                                        </p:tgtEl>
                                        <p:attrNameLst>
                                          <p:attrName>style.visibility</p:attrName>
                                        </p:attrNameLst>
                                      </p:cBhvr>
                                      <p:to>
                                        <p:strVal val="hidden"/>
                                      </p:to>
                                    </p:set>
                                  </p:childTnLst>
                                </p:cTn>
                              </p:par>
                              <p:par>
                                <p:cTn id="18" presetID="53" presetClass="exit" presetSubtype="0" fill="hold" nodeType="withEffect">
                                  <p:stCondLst>
                                    <p:cond delay="0"/>
                                  </p:stCondLst>
                                  <p:childTnLst>
                                    <p:anim calcmode="lin" valueType="num">
                                      <p:cBhvr>
                                        <p:cTn id="19" dur="1000"/>
                                        <p:tgtEl>
                                          <p:spTgt spid="1026"/>
                                        </p:tgtEl>
                                        <p:attrNameLst>
                                          <p:attrName>ppt_w</p:attrName>
                                        </p:attrNameLst>
                                      </p:cBhvr>
                                      <p:tavLst>
                                        <p:tav tm="0">
                                          <p:val>
                                            <p:strVal val="ppt_w"/>
                                          </p:val>
                                        </p:tav>
                                        <p:tav tm="100000">
                                          <p:val>
                                            <p:fltVal val="0"/>
                                          </p:val>
                                        </p:tav>
                                      </p:tavLst>
                                    </p:anim>
                                    <p:anim calcmode="lin" valueType="num">
                                      <p:cBhvr>
                                        <p:cTn id="20" dur="1000"/>
                                        <p:tgtEl>
                                          <p:spTgt spid="1026"/>
                                        </p:tgtEl>
                                        <p:attrNameLst>
                                          <p:attrName>ppt_h</p:attrName>
                                        </p:attrNameLst>
                                      </p:cBhvr>
                                      <p:tavLst>
                                        <p:tav tm="0">
                                          <p:val>
                                            <p:strVal val="ppt_h"/>
                                          </p:val>
                                        </p:tav>
                                        <p:tav tm="100000">
                                          <p:val>
                                            <p:fltVal val="0"/>
                                          </p:val>
                                        </p:tav>
                                      </p:tavLst>
                                    </p:anim>
                                    <p:animEffect transition="out" filter="fade">
                                      <p:cBhvr>
                                        <p:cTn id="21" dur="1000"/>
                                        <p:tgtEl>
                                          <p:spTgt spid="1026"/>
                                        </p:tgtEl>
                                      </p:cBhvr>
                                    </p:animEffect>
                                    <p:set>
                                      <p:cBhvr>
                                        <p:cTn id="22" dur="1" fill="hold">
                                          <p:stCondLst>
                                            <p:cond delay="999"/>
                                          </p:stCondLst>
                                        </p:cTn>
                                        <p:tgtEl>
                                          <p:spTgt spid="1026"/>
                                        </p:tgtEl>
                                        <p:attrNameLst>
                                          <p:attrName>style.visibility</p:attrName>
                                        </p:attrNameLst>
                                      </p:cBhvr>
                                      <p:to>
                                        <p:strVal val="hidden"/>
                                      </p:to>
                                    </p:set>
                                  </p:childTnLst>
                                </p:cTn>
                              </p:par>
                              <p:par>
                                <p:cTn id="23" presetID="10" presetClass="entr" presetSubtype="0" fill="hold" nodeType="withEffect">
                                  <p:stCondLst>
                                    <p:cond delay="500"/>
                                  </p:stCondLst>
                                  <p:childTnLst>
                                    <p:set>
                                      <p:cBhvr>
                                        <p:cTn id="24" dur="1" fill="hold">
                                          <p:stCondLst>
                                            <p:cond delay="0"/>
                                          </p:stCondLst>
                                        </p:cTn>
                                        <p:tgtEl>
                                          <p:spTgt spid="85"/>
                                        </p:tgtEl>
                                        <p:attrNameLst>
                                          <p:attrName>style.visibility</p:attrName>
                                        </p:attrNameLst>
                                      </p:cBhvr>
                                      <p:to>
                                        <p:strVal val="visible"/>
                                      </p:to>
                                    </p:set>
                                    <p:animEffect transition="in" filter="fade">
                                      <p:cBhvr>
                                        <p:cTn id="25" dur="1000"/>
                                        <p:tgtEl>
                                          <p:spTgt spid="8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78"/>
                                        </p:tgtEl>
                                        <p:attrNameLst>
                                          <p:attrName>style.visibility</p:attrName>
                                        </p:attrNameLst>
                                      </p:cBhvr>
                                      <p:to>
                                        <p:strVal val="visible"/>
                                      </p:to>
                                    </p:set>
                                    <p:animEffect transition="in" filter="wipe(down)">
                                      <p:cBhvr>
                                        <p:cTn id="30" dur="2000"/>
                                        <p:tgtEl>
                                          <p:spTgt spid="78"/>
                                        </p:tgtEl>
                                      </p:cBhvr>
                                    </p:animEffect>
                                  </p:childTnLst>
                                </p:cTn>
                              </p:par>
                              <p:par>
                                <p:cTn id="31" presetID="10" presetClass="entr" presetSubtype="0" fill="hold" grpId="1" nodeType="withEffect">
                                  <p:stCondLst>
                                    <p:cond delay="100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childTnLst>
                                </p:cTn>
                              </p:par>
                              <p:par>
                                <p:cTn id="34" presetID="10" presetClass="entr" presetSubtype="0" fill="hold" grpId="1" nodeType="withEffect">
                                  <p:stCondLst>
                                    <p:cond delay="1000"/>
                                  </p:stCondLst>
                                  <p:childTnLst>
                                    <p:set>
                                      <p:cBhvr>
                                        <p:cTn id="35" dur="1" fill="hold">
                                          <p:stCondLst>
                                            <p:cond delay="0"/>
                                          </p:stCondLst>
                                        </p:cTn>
                                        <p:tgtEl>
                                          <p:spTgt spid="65"/>
                                        </p:tgtEl>
                                        <p:attrNameLst>
                                          <p:attrName>style.visibility</p:attrName>
                                        </p:attrNameLst>
                                      </p:cBhvr>
                                      <p:to>
                                        <p:strVal val="visible"/>
                                      </p:to>
                                    </p:set>
                                    <p:animEffect transition="in" filter="fade">
                                      <p:cBhvr>
                                        <p:cTn id="36" dur="1000"/>
                                        <p:tgtEl>
                                          <p:spTgt spid="65"/>
                                        </p:tgtEl>
                                      </p:cBhvr>
                                    </p:animEffect>
                                  </p:childTnLst>
                                </p:cTn>
                              </p:par>
                              <p:par>
                                <p:cTn id="37" presetID="10" presetClass="exit" presetSubtype="0" fill="hold" nodeType="withEffect">
                                  <p:stCondLst>
                                    <p:cond delay="0"/>
                                  </p:stCondLst>
                                  <p:childTnLst>
                                    <p:animEffect transition="out" filter="fade">
                                      <p:cBhvr>
                                        <p:cTn id="38" dur="1000"/>
                                        <p:tgtEl>
                                          <p:spTgt spid="70"/>
                                        </p:tgtEl>
                                      </p:cBhvr>
                                    </p:animEffect>
                                    <p:set>
                                      <p:cBhvr>
                                        <p:cTn id="39" dur="1" fill="hold">
                                          <p:stCondLst>
                                            <p:cond delay="999"/>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1"/>
      <p:bldP spid="33" grpId="1"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Susan Shelby Magoffin</a:t>
            </a:r>
            <a:endParaRPr lang="en-US" dirty="0"/>
          </a:p>
        </p:txBody>
      </p:sp>
      <p:sp>
        <p:nvSpPr>
          <p:cNvPr id="3" name="TextBox 2"/>
          <p:cNvSpPr txBox="1"/>
          <p:nvPr/>
        </p:nvSpPr>
        <p:spPr>
          <a:xfrm>
            <a:off x="-50802" y="529886"/>
            <a:ext cx="4715933" cy="3262432"/>
          </a:xfrm>
          <a:prstGeom prst="rect">
            <a:avLst/>
          </a:prstGeom>
          <a:noFill/>
        </p:spPr>
        <p:txBody>
          <a:bodyPr wrap="square" rtlCol="0">
            <a:spAutoFit/>
          </a:bodyPr>
          <a:lstStyle/>
          <a:p>
            <a:pPr marL="169863" indent="-169863">
              <a:spcAft>
                <a:spcPts val="1200"/>
              </a:spcAft>
              <a:buFont typeface="Arial" pitchFamily="34" charset="0"/>
              <a:buChar char="•"/>
            </a:pPr>
            <a:r>
              <a:rPr lang="en-US" sz="2800" b="1" dirty="0" err="1" smtClean="0"/>
              <a:t>Magoffins</a:t>
            </a:r>
            <a:r>
              <a:rPr lang="en-US" sz="2800" b="1" dirty="0" smtClean="0"/>
              <a:t> </a:t>
            </a:r>
            <a:r>
              <a:rPr lang="en-US" sz="2800" b="1" dirty="0" smtClean="0">
                <a:solidFill>
                  <a:srgbClr val="FF0000"/>
                </a:solidFill>
                <a:effectLst>
                  <a:outerShdw blurRad="38100" dist="38100" dir="2700000" algn="tl">
                    <a:srgbClr val="000000"/>
                  </a:outerShdw>
                </a:effectLst>
              </a:rPr>
              <a:t>depart quickly </a:t>
            </a:r>
            <a:r>
              <a:rPr lang="en-US" sz="2800" b="1" dirty="0" smtClean="0"/>
              <a:t>and in 2 days make their way to the beginning of the </a:t>
            </a:r>
            <a:r>
              <a:rPr lang="en-US" sz="2800" b="1" dirty="0" err="1" smtClean="0">
                <a:solidFill>
                  <a:srgbClr val="FF0000"/>
                </a:solidFill>
                <a:effectLst>
                  <a:outerShdw blurRad="38100" dist="38100" dir="2700000" algn="tl">
                    <a:srgbClr val="000000"/>
                  </a:outerShdw>
                </a:effectLst>
              </a:rPr>
              <a:t>Jornada</a:t>
            </a:r>
            <a:r>
              <a:rPr lang="en-US" sz="2800" b="1" dirty="0" smtClean="0">
                <a:solidFill>
                  <a:srgbClr val="FF0000"/>
                </a:solidFill>
                <a:effectLst>
                  <a:outerShdw blurRad="38100" dist="38100" dir="2700000" algn="tl">
                    <a:srgbClr val="000000"/>
                  </a:outerShdw>
                </a:effectLst>
              </a:rPr>
              <a:t> del </a:t>
            </a:r>
            <a:r>
              <a:rPr lang="en-US" sz="2800" b="1" dirty="0" err="1" smtClean="0">
                <a:solidFill>
                  <a:srgbClr val="FF0000"/>
                </a:solidFill>
                <a:effectLst>
                  <a:outerShdw blurRad="38100" dist="38100" dir="2700000" algn="tl">
                    <a:srgbClr val="000000"/>
                  </a:outerShdw>
                </a:effectLst>
              </a:rPr>
              <a:t>Muerto</a:t>
            </a:r>
            <a:endParaRPr lang="en-US" sz="2800" b="1" dirty="0" smtClean="0">
              <a:solidFill>
                <a:srgbClr val="FF0000"/>
              </a:solidFill>
              <a:effectLst>
                <a:outerShdw blurRad="38100" dist="38100" dir="2700000" algn="tl">
                  <a:srgbClr val="000000"/>
                </a:outerShdw>
              </a:effectLst>
            </a:endParaRPr>
          </a:p>
          <a:p>
            <a:pPr marL="169863" indent="-16986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Sand is very deep &amp; difficult</a:t>
            </a:r>
            <a:r>
              <a:rPr lang="en-US" sz="2800" b="1" dirty="0" smtClean="0"/>
              <a:t>; some areas require double teaming the oxen</a:t>
            </a:r>
          </a:p>
        </p:txBody>
      </p:sp>
      <p:sp>
        <p:nvSpPr>
          <p:cNvPr id="6" name="TextBox 5"/>
          <p:cNvSpPr txBox="1"/>
          <p:nvPr/>
        </p:nvSpPr>
        <p:spPr>
          <a:xfrm>
            <a:off x="-50802" y="3818467"/>
            <a:ext cx="9279468" cy="3570208"/>
          </a:xfrm>
          <a:prstGeom prst="rect">
            <a:avLst/>
          </a:prstGeom>
          <a:noFill/>
        </p:spPr>
        <p:txBody>
          <a:bodyPr wrap="square" rtlCol="0">
            <a:spAutoFit/>
          </a:bodyPr>
          <a:lstStyle/>
          <a:p>
            <a:pPr marL="169863" indent="-169863">
              <a:spcAft>
                <a:spcPts val="1200"/>
              </a:spcAft>
              <a:buFont typeface="Arial" pitchFamily="34" charset="0"/>
              <a:buChar char="•"/>
            </a:pPr>
            <a:r>
              <a:rPr lang="en-US" sz="2800" b="1" dirty="0" smtClean="0"/>
              <a:t>Susan notes </a:t>
            </a:r>
            <a:r>
              <a:rPr lang="en-US" sz="2800" b="1" dirty="0" smtClean="0">
                <a:solidFill>
                  <a:srgbClr val="FF0000"/>
                </a:solidFill>
                <a:effectLst>
                  <a:outerShdw blurRad="38100" dist="38100" dir="2700000" algn="tl">
                    <a:srgbClr val="000000"/>
                  </a:outerShdw>
                </a:effectLst>
              </a:rPr>
              <a:t>“the poor animals work so hard</a:t>
            </a:r>
            <a:r>
              <a:rPr lang="en-US" sz="2800" b="1" dirty="0" smtClean="0"/>
              <a:t>. [It’s been] </a:t>
            </a:r>
            <a:r>
              <a:rPr lang="en-US" sz="2800" b="1" dirty="0" smtClean="0">
                <a:solidFill>
                  <a:srgbClr val="FF0000"/>
                </a:solidFill>
                <a:effectLst>
                  <a:outerShdw blurRad="38100" dist="38100" dir="2700000" algn="tl">
                    <a:srgbClr val="000000"/>
                  </a:outerShdw>
                </a:effectLst>
              </a:rPr>
              <a:t>eight months </a:t>
            </a:r>
            <a:r>
              <a:rPr lang="en-US" sz="2800" b="1" dirty="0" smtClean="0"/>
              <a:t>since we started this journey”</a:t>
            </a:r>
          </a:p>
          <a:p>
            <a:pPr marL="169863" indent="-16986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Dry grasses of the </a:t>
            </a:r>
            <a:r>
              <a:rPr lang="en-US" sz="2800" b="1" dirty="0" err="1" smtClean="0">
                <a:solidFill>
                  <a:srgbClr val="FF0000"/>
                </a:solidFill>
                <a:effectLst>
                  <a:outerShdw blurRad="38100" dist="38100" dir="2700000" algn="tl">
                    <a:srgbClr val="000000"/>
                  </a:outerShdw>
                </a:effectLst>
              </a:rPr>
              <a:t>Jornada</a:t>
            </a:r>
            <a:r>
              <a:rPr lang="en-US" sz="2800" b="1" dirty="0" smtClean="0">
                <a:solidFill>
                  <a:srgbClr val="FF0000"/>
                </a:solidFill>
                <a:effectLst>
                  <a:outerShdw blurRad="38100" dist="38100" dir="2700000" algn="tl">
                    <a:srgbClr val="000000"/>
                  </a:outerShdw>
                </a:effectLst>
              </a:rPr>
              <a:t> catch fire </a:t>
            </a:r>
            <a:r>
              <a:rPr lang="en-US" sz="2800" b="1" dirty="0" smtClean="0"/>
              <a:t>and almost destroy their wagons; </a:t>
            </a:r>
            <a:r>
              <a:rPr lang="en-US" sz="2800" b="1" dirty="0" smtClean="0">
                <a:solidFill>
                  <a:srgbClr val="FF0000"/>
                </a:solidFill>
                <a:effectLst>
                  <a:outerShdw blurRad="38100" dist="38100" dir="2700000" algn="tl">
                    <a:srgbClr val="000000"/>
                  </a:outerShdw>
                </a:effectLst>
              </a:rPr>
              <a:t>start traveling at night to avoid heat of day</a:t>
            </a:r>
          </a:p>
          <a:p>
            <a:pPr marL="169863" indent="-169863">
              <a:spcAft>
                <a:spcPts val="1200"/>
              </a:spcAft>
              <a:buFont typeface="Arial" pitchFamily="34" charset="0"/>
              <a:buChar char="•"/>
            </a:pPr>
            <a:r>
              <a:rPr lang="en-US" sz="2800" b="1" dirty="0" smtClean="0"/>
              <a:t>They </a:t>
            </a:r>
            <a:r>
              <a:rPr lang="en-US" sz="2800" b="1" dirty="0" smtClean="0">
                <a:solidFill>
                  <a:srgbClr val="FF0000"/>
                </a:solidFill>
                <a:effectLst>
                  <a:outerShdw blurRad="38100" dist="38100" dir="2700000" algn="tl">
                    <a:srgbClr val="000000"/>
                  </a:outerShdw>
                </a:effectLst>
              </a:rPr>
              <a:t>arrive in El Paso; </a:t>
            </a:r>
            <a:r>
              <a:rPr lang="en-US" sz="2800" b="1" dirty="0" smtClean="0"/>
              <a:t>meet some of Samuel’s Mexican friends and continue on</a:t>
            </a:r>
          </a:p>
          <a:p>
            <a:pPr marL="169863" indent="-169863">
              <a:spcAft>
                <a:spcPts val="1200"/>
              </a:spcAft>
            </a:pPr>
            <a:endParaRPr lang="en-US" sz="2800" b="1" dirty="0" smtClean="0"/>
          </a:p>
        </p:txBody>
      </p:sp>
      <p:sp>
        <p:nvSpPr>
          <p:cNvPr id="8" name="Rectangle 7"/>
          <p:cNvSpPr/>
          <p:nvPr/>
        </p:nvSpPr>
        <p:spPr>
          <a:xfrm>
            <a:off x="9144000" y="6212124"/>
            <a:ext cx="367408" cy="523220"/>
          </a:xfrm>
          <a:prstGeom prst="rect">
            <a:avLst/>
          </a:prstGeom>
        </p:spPr>
        <p:txBody>
          <a:bodyPr wrap="none">
            <a:spAutoFit/>
          </a:bodyPr>
          <a:lstStyle/>
          <a:p>
            <a:r>
              <a:rPr lang="en-US" sz="2800" b="1" dirty="0" smtClean="0">
                <a:solidFill>
                  <a:srgbClr val="FF0000"/>
                </a:solidFill>
                <a:effectLst>
                  <a:outerShdw blurRad="38100" dist="38100" dir="2700000" algn="tl">
                    <a:srgbClr val="000000"/>
                  </a:outerShdw>
                </a:effectLst>
              </a:rPr>
              <a:t>5</a:t>
            </a:r>
            <a:endParaRPr lang="en-US" sz="2800" dirty="0"/>
          </a:p>
        </p:txBody>
      </p:sp>
      <p:pic>
        <p:nvPicPr>
          <p:cNvPr id="9" name="Picture 2"/>
          <p:cNvPicPr>
            <a:picLocks noChangeAspect="1" noChangeArrowheads="1"/>
          </p:cNvPicPr>
          <p:nvPr/>
        </p:nvPicPr>
        <p:blipFill>
          <a:blip r:embed="rId2" cstate="print"/>
          <a:srcRect/>
          <a:stretch>
            <a:fillRect/>
          </a:stretch>
        </p:blipFill>
        <p:spPr bwMode="auto">
          <a:xfrm>
            <a:off x="4572000" y="605980"/>
            <a:ext cx="4572000" cy="3209561"/>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pPr>
              <a:defRPr/>
            </a:pPr>
            <a:fld id="{6D98560A-1953-4F77-869E-5D1EE0598C44}" type="slidenum">
              <a:rPr lang="en-US" smtClean="0"/>
              <a:pPr>
                <a:defRPr/>
              </a:pPr>
              <a:t>180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up)">
                                      <p:cBhvr>
                                        <p:cTn id="17" dur="1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up)">
                                      <p:cBhvr>
                                        <p:cTn id="22" dur="10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up)">
                                      <p:cBhvr>
                                        <p:cTn id="27"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Susan Shelby Magoffin</a:t>
            </a:r>
            <a:endParaRPr lang="en-US" dirty="0"/>
          </a:p>
        </p:txBody>
      </p:sp>
      <p:sp>
        <p:nvSpPr>
          <p:cNvPr id="3" name="TextBox 2"/>
          <p:cNvSpPr txBox="1"/>
          <p:nvPr/>
        </p:nvSpPr>
        <p:spPr>
          <a:xfrm>
            <a:off x="-50802" y="529886"/>
            <a:ext cx="4715933" cy="3570208"/>
          </a:xfrm>
          <a:prstGeom prst="rect">
            <a:avLst/>
          </a:prstGeom>
          <a:noFill/>
        </p:spPr>
        <p:txBody>
          <a:bodyPr wrap="square" rtlCol="0">
            <a:spAutoFit/>
          </a:bodyPr>
          <a:lstStyle/>
          <a:p>
            <a:pPr marL="169863" indent="-169863">
              <a:spcAft>
                <a:spcPts val="1200"/>
              </a:spcAft>
              <a:buFont typeface="Arial" pitchFamily="34" charset="0"/>
              <a:buChar char="•"/>
            </a:pPr>
            <a:r>
              <a:rPr lang="en-US" sz="2800" b="1" dirty="0" smtClean="0"/>
              <a:t>The Mexican friends are </a:t>
            </a:r>
            <a:r>
              <a:rPr lang="en-US" sz="2800" b="1" dirty="0" smtClean="0">
                <a:solidFill>
                  <a:srgbClr val="FF0000"/>
                </a:solidFill>
                <a:effectLst>
                  <a:outerShdw blurRad="38100" dist="38100" dir="2700000" algn="tl">
                    <a:srgbClr val="000000"/>
                  </a:outerShdw>
                </a:effectLst>
              </a:rPr>
              <a:t>sadden by military loses </a:t>
            </a:r>
            <a:r>
              <a:rPr lang="en-US" sz="2800" b="1" dirty="0" smtClean="0"/>
              <a:t>they hear about; rumors abound</a:t>
            </a:r>
          </a:p>
          <a:p>
            <a:pPr marL="169863" indent="-169863">
              <a:spcAft>
                <a:spcPts val="1200"/>
              </a:spcAft>
              <a:buFont typeface="Arial" pitchFamily="34" charset="0"/>
              <a:buChar char="•"/>
            </a:pPr>
            <a:r>
              <a:rPr lang="en-US" sz="2800" b="1" dirty="0" err="1" smtClean="0"/>
              <a:t>Magoffins</a:t>
            </a:r>
            <a:r>
              <a:rPr lang="en-US" sz="2800" b="1" dirty="0" smtClean="0"/>
              <a:t> arrive in </a:t>
            </a:r>
            <a:r>
              <a:rPr lang="en-US" sz="2800" b="1" dirty="0" smtClean="0">
                <a:solidFill>
                  <a:srgbClr val="FF0000"/>
                </a:solidFill>
                <a:effectLst>
                  <a:outerShdw blurRad="38100" dist="38100" dir="2700000" algn="tl">
                    <a:srgbClr val="000000"/>
                  </a:outerShdw>
                </a:effectLst>
              </a:rPr>
              <a:t>Chihuahua and stay 3 wks</a:t>
            </a:r>
          </a:p>
          <a:p>
            <a:pPr marL="169863" indent="-169863">
              <a:spcAft>
                <a:spcPts val="1200"/>
              </a:spcAft>
              <a:buFont typeface="Arial" pitchFamily="34" charset="0"/>
              <a:buChar char="•"/>
            </a:pPr>
            <a:r>
              <a:rPr lang="en-US" sz="2800" b="1" dirty="0" smtClean="0"/>
              <a:t>Then </a:t>
            </a:r>
            <a:r>
              <a:rPr lang="en-US" sz="2800" b="1" dirty="0" smtClean="0">
                <a:solidFill>
                  <a:srgbClr val="FF0000"/>
                </a:solidFill>
                <a:effectLst>
                  <a:outerShdw blurRad="38100" dist="38100" dir="2700000" algn="tl">
                    <a:srgbClr val="000000"/>
                  </a:outerShdw>
                </a:effectLst>
              </a:rPr>
              <a:t>off to east and Saltillo</a:t>
            </a:r>
          </a:p>
          <a:p>
            <a:pPr marL="169863" indent="-169863">
              <a:spcAft>
                <a:spcPts val="1200"/>
              </a:spcAft>
              <a:buFont typeface="Arial" pitchFamily="34" charset="0"/>
              <a:buChar char="•"/>
            </a:pPr>
            <a:r>
              <a:rPr lang="en-US" sz="2800" b="1" dirty="0" smtClean="0"/>
              <a:t>In Saltillo she writes that she</a:t>
            </a:r>
          </a:p>
        </p:txBody>
      </p:sp>
      <p:sp>
        <p:nvSpPr>
          <p:cNvPr id="6" name="TextBox 5"/>
          <p:cNvSpPr txBox="1"/>
          <p:nvPr/>
        </p:nvSpPr>
        <p:spPr>
          <a:xfrm>
            <a:off x="-25401" y="3978717"/>
            <a:ext cx="9279468" cy="2831544"/>
          </a:xfrm>
          <a:prstGeom prst="rect">
            <a:avLst/>
          </a:prstGeom>
          <a:noFill/>
        </p:spPr>
        <p:txBody>
          <a:bodyPr wrap="square" rtlCol="0">
            <a:spAutoFit/>
          </a:bodyPr>
          <a:lstStyle/>
          <a:p>
            <a:pPr marL="169863" indent="-169863">
              <a:spcAft>
                <a:spcPts val="1200"/>
              </a:spcAft>
            </a:pPr>
            <a:r>
              <a:rPr lang="en-US" sz="2800" b="1" dirty="0" smtClean="0"/>
              <a:t>	saw a company of Virginians marching by; “</a:t>
            </a:r>
            <a:r>
              <a:rPr lang="en-US" sz="2800" b="1" dirty="0" smtClean="0">
                <a:solidFill>
                  <a:srgbClr val="FF0000"/>
                </a:solidFill>
                <a:effectLst>
                  <a:outerShdw blurRad="38100" dist="38100" dir="2700000" algn="tl">
                    <a:srgbClr val="000000"/>
                  </a:outerShdw>
                </a:effectLst>
              </a:rPr>
              <a:t>my  heart ached as I looked out on so many…fearless faces</a:t>
            </a:r>
            <a:r>
              <a:rPr lang="en-US" sz="2800" b="1" dirty="0" smtClean="0"/>
              <a:t>, who have left homes and friends..</a:t>
            </a:r>
            <a:r>
              <a:rPr lang="en-US" sz="2800" b="1" dirty="0" smtClean="0">
                <a:solidFill>
                  <a:srgbClr val="FF0000"/>
                </a:solidFill>
                <a:effectLst>
                  <a:outerShdw blurRad="38100" dist="38100" dir="2700000" algn="tl">
                    <a:srgbClr val="000000"/>
                  </a:outerShdw>
                </a:effectLst>
              </a:rPr>
              <a:t>many destined never to return</a:t>
            </a:r>
            <a:r>
              <a:rPr lang="en-US" sz="2800" b="1" dirty="0" smtClean="0"/>
              <a:t>”</a:t>
            </a:r>
          </a:p>
          <a:p>
            <a:pPr marL="169863" indent="-169863">
              <a:spcAft>
                <a:spcPts val="1200"/>
              </a:spcAft>
              <a:buFont typeface="Arial" pitchFamily="34" charset="0"/>
              <a:buChar char="•"/>
            </a:pPr>
            <a:r>
              <a:rPr lang="en-US" sz="2800" b="1" dirty="0" smtClean="0"/>
              <a:t>One soldier is wearing a ring; she wonders if it might be “</a:t>
            </a:r>
            <a:r>
              <a:rPr lang="en-US" sz="2800" b="1" dirty="0" smtClean="0">
                <a:solidFill>
                  <a:srgbClr val="FF0000"/>
                </a:solidFill>
                <a:effectLst>
                  <a:outerShdw blurRad="38100" dist="38100" dir="2700000" algn="tl">
                    <a:srgbClr val="000000"/>
                  </a:outerShdw>
                </a:effectLst>
              </a:rPr>
              <a:t>from a pledged maiden of his youthful heart </a:t>
            </a:r>
            <a:r>
              <a:rPr lang="en-US" sz="2800" b="1" dirty="0" smtClean="0"/>
              <a:t>or a </a:t>
            </a:r>
            <a:r>
              <a:rPr lang="en-US" sz="2800" b="1" dirty="0" smtClean="0">
                <a:solidFill>
                  <a:srgbClr val="FF0000"/>
                </a:solidFill>
                <a:effectLst>
                  <a:outerShdw blurRad="38100" dist="38100" dir="2700000" algn="tl">
                    <a:srgbClr val="000000"/>
                  </a:outerShdw>
                </a:effectLst>
              </a:rPr>
              <a:t>fond and only sister</a:t>
            </a:r>
            <a:r>
              <a:rPr lang="en-US" sz="2800" b="1" dirty="0" smtClean="0"/>
              <a:t>”</a:t>
            </a:r>
          </a:p>
        </p:txBody>
      </p:sp>
      <p:sp>
        <p:nvSpPr>
          <p:cNvPr id="8" name="Rectangle 7"/>
          <p:cNvSpPr/>
          <p:nvPr/>
        </p:nvSpPr>
        <p:spPr>
          <a:xfrm>
            <a:off x="9144000" y="6212124"/>
            <a:ext cx="367408" cy="523220"/>
          </a:xfrm>
          <a:prstGeom prst="rect">
            <a:avLst/>
          </a:prstGeom>
        </p:spPr>
        <p:txBody>
          <a:bodyPr wrap="none">
            <a:spAutoFit/>
          </a:bodyPr>
          <a:lstStyle/>
          <a:p>
            <a:r>
              <a:rPr lang="en-US" sz="2800" b="1" dirty="0" smtClean="0">
                <a:solidFill>
                  <a:srgbClr val="FF0000"/>
                </a:solidFill>
                <a:effectLst>
                  <a:outerShdw blurRad="38100" dist="38100" dir="2700000" algn="tl">
                    <a:srgbClr val="000000"/>
                  </a:outerShdw>
                </a:effectLst>
              </a:rPr>
              <a:t>5</a:t>
            </a:r>
            <a:endParaRPr lang="en-US" sz="2800" dirty="0"/>
          </a:p>
        </p:txBody>
      </p:sp>
      <p:pic>
        <p:nvPicPr>
          <p:cNvPr id="9" name="Picture 2"/>
          <p:cNvPicPr>
            <a:picLocks noChangeAspect="1" noChangeArrowheads="1"/>
          </p:cNvPicPr>
          <p:nvPr/>
        </p:nvPicPr>
        <p:blipFill>
          <a:blip r:embed="rId2" cstate="print"/>
          <a:srcRect/>
          <a:stretch>
            <a:fillRect/>
          </a:stretch>
        </p:blipFill>
        <p:spPr bwMode="auto">
          <a:xfrm>
            <a:off x="4572000" y="605980"/>
            <a:ext cx="4572000" cy="3209561"/>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pPr>
              <a:defRPr/>
            </a:pPr>
            <a:fld id="{6D98560A-1953-4F77-869E-5D1EE0598C44}" type="slidenum">
              <a:rPr lang="en-US" smtClean="0"/>
              <a:pPr>
                <a:defRPr/>
              </a:pPr>
              <a:t>181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1000"/>
                                        <p:tgtEl>
                                          <p:spTgt spid="3">
                                            <p:txEl>
                                              <p:pRg st="3" end="3"/>
                                            </p:txEl>
                                          </p:spTgt>
                                        </p:tgtEl>
                                      </p:cBhvr>
                                    </p:animEffect>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up)">
                                      <p:cBhvr>
                                        <p:cTn id="26" dur="1000"/>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wipe(up)">
                                      <p:cBhvr>
                                        <p:cTn id="31"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Susan Shelby Magoffin</a:t>
            </a:r>
            <a:endParaRPr lang="en-US" dirty="0"/>
          </a:p>
        </p:txBody>
      </p:sp>
      <p:sp>
        <p:nvSpPr>
          <p:cNvPr id="3" name="TextBox 2"/>
          <p:cNvSpPr txBox="1"/>
          <p:nvPr/>
        </p:nvSpPr>
        <p:spPr>
          <a:xfrm>
            <a:off x="0" y="639953"/>
            <a:ext cx="4715933" cy="3262432"/>
          </a:xfrm>
          <a:prstGeom prst="rect">
            <a:avLst/>
          </a:prstGeom>
          <a:noFill/>
        </p:spPr>
        <p:txBody>
          <a:bodyPr wrap="square" rtlCol="0">
            <a:spAutoFit/>
          </a:bodyPr>
          <a:lstStyle/>
          <a:p>
            <a:pPr marL="169863" indent="-169863">
              <a:spcAft>
                <a:spcPts val="1200"/>
              </a:spcAft>
              <a:buFont typeface="Arial" pitchFamily="34" charset="0"/>
              <a:buChar char="•"/>
            </a:pPr>
            <a:r>
              <a:rPr lang="en-US" sz="2800" b="1" dirty="0" smtClean="0"/>
              <a:t>In Saltillo, there is a </a:t>
            </a:r>
            <a:r>
              <a:rPr lang="en-US" sz="2800" b="1" dirty="0" smtClean="0">
                <a:solidFill>
                  <a:srgbClr val="FF0000"/>
                </a:solidFill>
                <a:effectLst>
                  <a:outerShdw blurRad="38100" dist="38100" dir="2700000" algn="tl">
                    <a:srgbClr val="000000"/>
                  </a:outerShdw>
                </a:effectLst>
              </a:rPr>
              <a:t>general notice to citizens to form a militia</a:t>
            </a:r>
            <a:r>
              <a:rPr lang="en-US" sz="2800" b="1" dirty="0" smtClean="0"/>
              <a:t> and </a:t>
            </a:r>
            <a:r>
              <a:rPr lang="en-US" sz="2800" b="1" dirty="0" smtClean="0">
                <a:solidFill>
                  <a:srgbClr val="FF0000"/>
                </a:solidFill>
                <a:effectLst>
                  <a:outerShdw blurRad="38100" dist="38100" dir="2700000" algn="tl">
                    <a:srgbClr val="000000"/>
                  </a:outerShdw>
                </a:effectLst>
              </a:rPr>
              <a:t>form on the top of a hill </a:t>
            </a:r>
            <a:r>
              <a:rPr lang="en-US" sz="2800" b="1" dirty="0" smtClean="0"/>
              <a:t>due to the approach of the </a:t>
            </a:r>
            <a:r>
              <a:rPr lang="en-US" sz="2800" b="1" dirty="0" smtClean="0">
                <a:solidFill>
                  <a:srgbClr val="FF0000"/>
                </a:solidFill>
                <a:effectLst>
                  <a:outerShdw blurRad="38100" dist="38100" dir="2700000" algn="tl">
                    <a:srgbClr val="000000"/>
                  </a:outerShdw>
                </a:effectLst>
              </a:rPr>
              <a:t>Mexican army</a:t>
            </a:r>
          </a:p>
          <a:p>
            <a:pPr marL="169863" indent="-169863">
              <a:spcAft>
                <a:spcPts val="1200"/>
              </a:spcAft>
              <a:buFont typeface="Arial" pitchFamily="34" charset="0"/>
              <a:buChar char="•"/>
            </a:pPr>
            <a:r>
              <a:rPr lang="en-US" sz="2800" b="1" dirty="0" smtClean="0"/>
              <a:t>Susan says </a:t>
            </a:r>
            <a:r>
              <a:rPr lang="en-US" sz="2800" b="1" dirty="0" smtClean="0">
                <a:solidFill>
                  <a:srgbClr val="FF0000"/>
                </a:solidFill>
                <a:effectLst>
                  <a:outerShdw blurRad="38100" dist="38100" dir="2700000" algn="tl">
                    <a:srgbClr val="000000"/>
                  </a:outerShdw>
                </a:effectLst>
              </a:rPr>
              <a:t>“I’ve heard of wars and rumors of wars…</a:t>
            </a:r>
          </a:p>
        </p:txBody>
      </p:sp>
      <p:sp>
        <p:nvSpPr>
          <p:cNvPr id="6" name="TextBox 5"/>
          <p:cNvSpPr txBox="1"/>
          <p:nvPr/>
        </p:nvSpPr>
        <p:spPr>
          <a:xfrm>
            <a:off x="-16934" y="3759201"/>
            <a:ext cx="9279468" cy="3139321"/>
          </a:xfrm>
          <a:prstGeom prst="rect">
            <a:avLst/>
          </a:prstGeom>
          <a:noFill/>
        </p:spPr>
        <p:txBody>
          <a:bodyPr wrap="square" rtlCol="0">
            <a:spAutoFit/>
          </a:bodyPr>
          <a:lstStyle/>
          <a:p>
            <a:pPr marL="169863" indent="-169863">
              <a:spcAft>
                <a:spcPts val="1200"/>
              </a:spcAft>
            </a:pPr>
            <a:r>
              <a:rPr lang="en-US" sz="2800" b="1" dirty="0" smtClean="0"/>
              <a:t>	</a:t>
            </a:r>
            <a:r>
              <a:rPr lang="en-US" sz="2800" b="1" dirty="0" smtClean="0">
                <a:solidFill>
                  <a:srgbClr val="FF0000"/>
                </a:solidFill>
                <a:effectLst>
                  <a:outerShdw blurRad="38100" dist="38100" dir="2700000" algn="tl">
                    <a:srgbClr val="000000"/>
                  </a:outerShdw>
                </a:effectLst>
              </a:rPr>
              <a:t>but this is nearer than ever” </a:t>
            </a:r>
            <a:r>
              <a:rPr lang="en-US" sz="2800" b="1" dirty="0" smtClean="0"/>
              <a:t>	</a:t>
            </a:r>
          </a:p>
          <a:p>
            <a:pPr marL="169863" indent="-169863">
              <a:spcAft>
                <a:spcPts val="1200"/>
              </a:spcAft>
              <a:buFont typeface="Arial" pitchFamily="34" charset="0"/>
              <a:buChar char="•"/>
            </a:pPr>
            <a:r>
              <a:rPr lang="en-US" sz="2800" b="1" dirty="0" smtClean="0"/>
              <a:t>In Saltillo she receives a letter saying that James’ </a:t>
            </a:r>
            <a:r>
              <a:rPr lang="en-US" sz="2800" b="1" dirty="0" smtClean="0">
                <a:solidFill>
                  <a:srgbClr val="FF0000"/>
                </a:solidFill>
                <a:effectLst>
                  <a:outerShdw blurRad="38100" dist="38100" dir="2700000" algn="tl">
                    <a:srgbClr val="000000"/>
                  </a:outerShdw>
                </a:effectLst>
              </a:rPr>
              <a:t>brother has been assassinated</a:t>
            </a:r>
            <a:r>
              <a:rPr lang="en-US" sz="2800" b="1" dirty="0" smtClean="0"/>
              <a:t>; Samuel </a:t>
            </a:r>
            <a:r>
              <a:rPr lang="en-US" sz="2800" b="1" dirty="0" smtClean="0">
                <a:solidFill>
                  <a:srgbClr val="FF0000"/>
                </a:solidFill>
                <a:effectLst>
                  <a:outerShdw blurRad="38100" dist="38100" dir="2700000" algn="tl">
                    <a:srgbClr val="000000"/>
                  </a:outerShdw>
                </a:effectLst>
              </a:rPr>
              <a:t>breaks down in tears</a:t>
            </a:r>
          </a:p>
          <a:p>
            <a:pPr marL="169863" indent="-169863">
              <a:spcAft>
                <a:spcPts val="1200"/>
              </a:spcAft>
              <a:buFont typeface="Arial" pitchFamily="34" charset="0"/>
              <a:buChar char="•"/>
            </a:pPr>
            <a:r>
              <a:rPr lang="en-US" sz="2800" b="1" dirty="0" smtClean="0"/>
              <a:t>Susan says that “how my heart aches to read the letter, but </a:t>
            </a:r>
            <a:r>
              <a:rPr lang="en-US" sz="2800" b="1" dirty="0" smtClean="0">
                <a:solidFill>
                  <a:srgbClr val="FF0000"/>
                </a:solidFill>
                <a:effectLst>
                  <a:outerShdw blurRad="38100" dist="38100" dir="2700000" algn="tl">
                    <a:srgbClr val="000000"/>
                  </a:outerShdw>
                </a:effectLst>
              </a:rPr>
              <a:t>it aches far more to see the agony and pain of” her husband</a:t>
            </a:r>
          </a:p>
          <a:p>
            <a:pPr marL="169863" indent="-169863">
              <a:spcAft>
                <a:spcPts val="1200"/>
              </a:spcAft>
              <a:buFont typeface="Arial" pitchFamily="34" charset="0"/>
              <a:buChar char="•"/>
            </a:pPr>
            <a:r>
              <a:rPr lang="en-US" sz="2800" b="1" dirty="0" smtClean="0"/>
              <a:t>A month later they find out </a:t>
            </a:r>
            <a:r>
              <a:rPr lang="en-US" sz="2800" b="1" dirty="0" smtClean="0">
                <a:solidFill>
                  <a:srgbClr val="FF0000"/>
                </a:solidFill>
                <a:effectLst>
                  <a:outerShdw blurRad="38100" dist="38100" dir="2700000" algn="tl">
                    <a:srgbClr val="000000"/>
                  </a:outerShdw>
                </a:effectLst>
              </a:rPr>
              <a:t>James is ok</a:t>
            </a:r>
          </a:p>
        </p:txBody>
      </p:sp>
      <p:sp>
        <p:nvSpPr>
          <p:cNvPr id="8" name="Rectangle 7"/>
          <p:cNvSpPr/>
          <p:nvPr/>
        </p:nvSpPr>
        <p:spPr>
          <a:xfrm>
            <a:off x="9144000" y="6212124"/>
            <a:ext cx="367408" cy="523220"/>
          </a:xfrm>
          <a:prstGeom prst="rect">
            <a:avLst/>
          </a:prstGeom>
        </p:spPr>
        <p:txBody>
          <a:bodyPr wrap="none">
            <a:spAutoFit/>
          </a:bodyPr>
          <a:lstStyle/>
          <a:p>
            <a:r>
              <a:rPr lang="en-US" sz="2800" b="1" dirty="0" smtClean="0">
                <a:solidFill>
                  <a:srgbClr val="FF0000"/>
                </a:solidFill>
                <a:effectLst>
                  <a:outerShdw blurRad="38100" dist="38100" dir="2700000" algn="tl">
                    <a:srgbClr val="000000"/>
                  </a:outerShdw>
                </a:effectLst>
              </a:rPr>
              <a:t>5</a:t>
            </a:r>
            <a:endParaRPr lang="en-US" sz="2800" dirty="0"/>
          </a:p>
        </p:txBody>
      </p:sp>
      <p:pic>
        <p:nvPicPr>
          <p:cNvPr id="9" name="Picture 2"/>
          <p:cNvPicPr>
            <a:picLocks noChangeAspect="1" noChangeArrowheads="1"/>
          </p:cNvPicPr>
          <p:nvPr/>
        </p:nvPicPr>
        <p:blipFill>
          <a:blip r:embed="rId2" cstate="print"/>
          <a:srcRect/>
          <a:stretch>
            <a:fillRect/>
          </a:stretch>
        </p:blipFill>
        <p:spPr bwMode="auto">
          <a:xfrm>
            <a:off x="4572000" y="605980"/>
            <a:ext cx="4572000" cy="3209561"/>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pPr>
              <a:defRPr/>
            </a:pPr>
            <a:fld id="{6D98560A-1953-4F77-869E-5D1EE0598C44}" type="slidenum">
              <a:rPr lang="en-US" smtClean="0"/>
              <a:pPr>
                <a:defRPr/>
              </a:pPr>
              <a:t>182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10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10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up)">
                                      <p:cBhvr>
                                        <p:cTn id="26" dur="10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wipe(up)">
                                      <p:cBhvr>
                                        <p:cTn id="31"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Susan Shelby Magoffin</a:t>
            </a:r>
            <a:endParaRPr lang="en-US" dirty="0"/>
          </a:p>
        </p:txBody>
      </p:sp>
      <p:sp>
        <p:nvSpPr>
          <p:cNvPr id="3" name="TextBox 2"/>
          <p:cNvSpPr txBox="1"/>
          <p:nvPr/>
        </p:nvSpPr>
        <p:spPr>
          <a:xfrm>
            <a:off x="0" y="639953"/>
            <a:ext cx="4715933" cy="3262432"/>
          </a:xfrm>
          <a:prstGeom prst="rect">
            <a:avLst/>
          </a:prstGeom>
          <a:noFill/>
        </p:spPr>
        <p:txBody>
          <a:bodyPr wrap="square" rtlCol="0">
            <a:spAutoFit/>
          </a:bodyPr>
          <a:lstStyle/>
          <a:p>
            <a:pPr marL="169863" indent="-169863">
              <a:spcAft>
                <a:spcPts val="1200"/>
              </a:spcAft>
              <a:buFont typeface="Arial" pitchFamily="34" charset="0"/>
              <a:buChar char="•"/>
            </a:pPr>
            <a:r>
              <a:rPr lang="en-US" sz="2800" b="1" dirty="0" smtClean="0"/>
              <a:t>Susan’s </a:t>
            </a:r>
            <a:r>
              <a:rPr lang="en-US" sz="2800" b="1" dirty="0" smtClean="0">
                <a:solidFill>
                  <a:srgbClr val="FF0000"/>
                </a:solidFill>
                <a:effectLst>
                  <a:outerShdw blurRad="38100" dist="38100" dir="2700000" algn="tl">
                    <a:srgbClr val="000000"/>
                  </a:outerShdw>
                </a:effectLst>
              </a:rPr>
              <a:t>journal ends as they leave Monterey</a:t>
            </a:r>
            <a:r>
              <a:rPr lang="en-US" sz="2800" b="1" dirty="0" smtClean="0"/>
              <a:t>. The </a:t>
            </a:r>
            <a:r>
              <a:rPr lang="en-US" sz="2800" b="1" dirty="0" err="1" smtClean="0"/>
              <a:t>Magoffins</a:t>
            </a:r>
            <a:r>
              <a:rPr lang="en-US" sz="2800" b="1" dirty="0" smtClean="0"/>
              <a:t> travel </a:t>
            </a:r>
            <a:r>
              <a:rPr lang="en-US" sz="2800" b="1" dirty="0" smtClean="0">
                <a:solidFill>
                  <a:srgbClr val="FF0000"/>
                </a:solidFill>
                <a:effectLst>
                  <a:outerShdw blurRad="38100" dist="38100" dir="2700000" algn="tl">
                    <a:srgbClr val="000000"/>
                  </a:outerShdw>
                </a:effectLst>
              </a:rPr>
              <a:t>onward to </a:t>
            </a:r>
            <a:r>
              <a:rPr lang="en-US" sz="2800" b="1" dirty="0" err="1" smtClean="0">
                <a:solidFill>
                  <a:srgbClr val="FF0000"/>
                </a:solidFill>
                <a:effectLst>
                  <a:outerShdw blurRad="38100" dist="38100" dir="2700000" algn="tl">
                    <a:srgbClr val="000000"/>
                  </a:outerShdw>
                </a:effectLst>
              </a:rPr>
              <a:t>Camarge</a:t>
            </a:r>
            <a:r>
              <a:rPr lang="en-US" sz="2800" b="1" dirty="0" smtClean="0"/>
              <a:t> to “catch a steamboat to New Orleans”</a:t>
            </a:r>
          </a:p>
          <a:p>
            <a:pPr marL="169863" indent="-169863">
              <a:spcAft>
                <a:spcPts val="1200"/>
              </a:spcAft>
              <a:buFont typeface="Arial" pitchFamily="34" charset="0"/>
              <a:buChar char="•"/>
            </a:pPr>
            <a:r>
              <a:rPr lang="en-US" sz="2800" b="1" dirty="0" err="1" smtClean="0"/>
              <a:t>Camage</a:t>
            </a:r>
            <a:r>
              <a:rPr lang="en-US" sz="2800" b="1" dirty="0" smtClean="0"/>
              <a:t> was just one stop before Matamoros where the </a:t>
            </a:r>
          </a:p>
        </p:txBody>
      </p:sp>
      <p:sp>
        <p:nvSpPr>
          <p:cNvPr id="6" name="TextBox 5"/>
          <p:cNvSpPr txBox="1"/>
          <p:nvPr/>
        </p:nvSpPr>
        <p:spPr>
          <a:xfrm>
            <a:off x="-16934" y="3776454"/>
            <a:ext cx="9279468" cy="5293757"/>
          </a:xfrm>
          <a:prstGeom prst="rect">
            <a:avLst/>
          </a:prstGeom>
          <a:noFill/>
        </p:spPr>
        <p:txBody>
          <a:bodyPr wrap="square" rtlCol="0">
            <a:spAutoFit/>
          </a:bodyPr>
          <a:lstStyle/>
          <a:p>
            <a:pPr marL="169863" indent="-169863">
              <a:spcAft>
                <a:spcPts val="1200"/>
              </a:spcAft>
            </a:pPr>
            <a:r>
              <a:rPr lang="en-US" sz="2800" b="1" dirty="0" smtClean="0"/>
              <a:t>	steamboats depart</a:t>
            </a:r>
          </a:p>
          <a:p>
            <a:pPr marL="169863" indent="-169863">
              <a:spcAft>
                <a:spcPts val="1200"/>
              </a:spcAft>
              <a:buFont typeface="Arial" pitchFamily="34" charset="0"/>
              <a:buChar char="•"/>
            </a:pPr>
            <a:r>
              <a:rPr lang="en-US" sz="2800" b="1" dirty="0" smtClean="0"/>
              <a:t>While at </a:t>
            </a:r>
            <a:r>
              <a:rPr lang="en-US" sz="2800" b="1" dirty="0" smtClean="0">
                <a:solidFill>
                  <a:srgbClr val="FF0000"/>
                </a:solidFill>
                <a:effectLst>
                  <a:outerShdw blurRad="38100" dist="38100" dir="2700000" algn="tl">
                    <a:srgbClr val="000000"/>
                  </a:outerShdw>
                </a:effectLst>
              </a:rPr>
              <a:t>Matamoros she contracts yellow fever</a:t>
            </a:r>
          </a:p>
          <a:p>
            <a:pPr marL="169863" indent="-169863">
              <a:spcAft>
                <a:spcPts val="1200"/>
              </a:spcAft>
              <a:buFont typeface="Arial" pitchFamily="34" charset="0"/>
              <a:buChar char="•"/>
            </a:pPr>
            <a:r>
              <a:rPr lang="en-US" sz="2800" b="1" dirty="0" smtClean="0"/>
              <a:t>Although Susan never says in the journal that she’s pregnant again, while there she </a:t>
            </a:r>
            <a:r>
              <a:rPr lang="en-US" sz="2800" b="1" dirty="0" smtClean="0">
                <a:solidFill>
                  <a:srgbClr val="FF0000"/>
                </a:solidFill>
                <a:effectLst>
                  <a:outerShdw blurRad="38100" dist="38100" dir="2700000" algn="tl">
                    <a:srgbClr val="000000"/>
                  </a:outerShdw>
                </a:effectLst>
              </a:rPr>
              <a:t>gives birth to a son who dies</a:t>
            </a:r>
          </a:p>
          <a:p>
            <a:pPr marL="169863" indent="-169863">
              <a:buFont typeface="Arial" pitchFamily="34" charset="0"/>
              <a:buChar char="•"/>
            </a:pPr>
            <a:r>
              <a:rPr lang="en-US" sz="2800" b="1" dirty="0" smtClean="0"/>
              <a:t>In 1848 the Magoffin </a:t>
            </a:r>
            <a:r>
              <a:rPr lang="en-US" sz="2800" b="1" dirty="0" smtClean="0">
                <a:solidFill>
                  <a:srgbClr val="FF0000"/>
                </a:solidFill>
                <a:effectLst>
                  <a:outerShdw blurRad="38100" dist="38100" dir="2700000" algn="tl">
                    <a:srgbClr val="000000"/>
                  </a:outerShdw>
                </a:effectLst>
              </a:rPr>
              <a:t>leave Mexico on a vessel to New Orleans</a:t>
            </a:r>
            <a:r>
              <a:rPr lang="en-US" sz="2800" b="1" dirty="0" smtClean="0"/>
              <a:t>, and then go north to </a:t>
            </a:r>
            <a:r>
              <a:rPr lang="en-US" sz="2800" b="1" dirty="0" smtClean="0">
                <a:solidFill>
                  <a:srgbClr val="FF0000"/>
                </a:solidFill>
                <a:effectLst>
                  <a:outerShdw blurRad="38100" dist="38100" dir="2700000" algn="tl">
                    <a:srgbClr val="000000"/>
                  </a:outerShdw>
                </a:effectLst>
              </a:rPr>
              <a:t>live in Lexington, Kentucky </a:t>
            </a:r>
          </a:p>
          <a:p>
            <a:endParaRPr lang="en-US" sz="2800" dirty="0" smtClean="0"/>
          </a:p>
          <a:p>
            <a:pPr>
              <a:buFont typeface="Arial" pitchFamily="34" charset="0"/>
              <a:buChar char="•"/>
            </a:pPr>
            <a:r>
              <a:rPr lang="en-US" sz="2800" dirty="0" smtClean="0"/>
              <a:t>She and her husband later settled at Barrett’s Station near Kirkwood, Missouri, in 1852. Magoffin never fully regained her health, however, and died on October 26, 1855. Her journal remains a valuable record on the development of the West.</a:t>
            </a:r>
            <a:endParaRPr lang="en-US" sz="2800" b="1" dirty="0" smtClean="0"/>
          </a:p>
        </p:txBody>
      </p:sp>
      <p:sp>
        <p:nvSpPr>
          <p:cNvPr id="8" name="Rectangle 7"/>
          <p:cNvSpPr/>
          <p:nvPr/>
        </p:nvSpPr>
        <p:spPr>
          <a:xfrm>
            <a:off x="9144000" y="6212124"/>
            <a:ext cx="367408" cy="523220"/>
          </a:xfrm>
          <a:prstGeom prst="rect">
            <a:avLst/>
          </a:prstGeom>
        </p:spPr>
        <p:txBody>
          <a:bodyPr wrap="none">
            <a:spAutoFit/>
          </a:bodyPr>
          <a:lstStyle/>
          <a:p>
            <a:r>
              <a:rPr lang="en-US" sz="2800" b="1" dirty="0" smtClean="0">
                <a:solidFill>
                  <a:srgbClr val="FF0000"/>
                </a:solidFill>
                <a:effectLst>
                  <a:outerShdw blurRad="38100" dist="38100" dir="2700000" algn="tl">
                    <a:srgbClr val="000000"/>
                  </a:outerShdw>
                </a:effectLst>
              </a:rPr>
              <a:t>5</a:t>
            </a:r>
            <a:endParaRPr lang="en-US" sz="2800" dirty="0"/>
          </a:p>
        </p:txBody>
      </p:sp>
      <p:pic>
        <p:nvPicPr>
          <p:cNvPr id="9" name="Picture 2"/>
          <p:cNvPicPr>
            <a:picLocks noChangeAspect="1" noChangeArrowheads="1"/>
          </p:cNvPicPr>
          <p:nvPr/>
        </p:nvPicPr>
        <p:blipFill>
          <a:blip r:embed="rId2" cstate="print"/>
          <a:srcRect/>
          <a:stretch>
            <a:fillRect/>
          </a:stretch>
        </p:blipFill>
        <p:spPr bwMode="auto">
          <a:xfrm>
            <a:off x="4572000" y="605980"/>
            <a:ext cx="4572000" cy="3209561"/>
          </a:xfrm>
          <a:prstGeom prst="rect">
            <a:avLst/>
          </a:prstGeom>
          <a:noFill/>
          <a:ln w="9525">
            <a:noFill/>
            <a:miter lim="800000"/>
            <a:headEnd/>
            <a:tailEnd/>
          </a:ln>
          <a:effectLst/>
        </p:spPr>
      </p:pic>
      <p:pic>
        <p:nvPicPr>
          <p:cNvPr id="109570" name="Picture 2" descr="http://3.bp.blogspot.com/-J-xAUUC2J6E/TVf5Jidj3kI/AAAAAAAAAVk/yGCSsaMdENw/s1600/EEUU+Guerra+Mexico-EEUU.jpg"/>
          <p:cNvPicPr>
            <a:picLocks noChangeAspect="1" noChangeArrowheads="1"/>
          </p:cNvPicPr>
          <p:nvPr/>
        </p:nvPicPr>
        <p:blipFill>
          <a:blip r:embed="rId3" cstate="print"/>
          <a:srcRect/>
          <a:stretch>
            <a:fillRect/>
          </a:stretch>
        </p:blipFill>
        <p:spPr bwMode="auto">
          <a:xfrm>
            <a:off x="-9753600" y="-3357033"/>
            <a:ext cx="9753600" cy="9134475"/>
          </a:xfrm>
          <a:prstGeom prst="rect">
            <a:avLst/>
          </a:prstGeom>
          <a:noFill/>
        </p:spPr>
      </p:pic>
      <p:sp>
        <p:nvSpPr>
          <p:cNvPr id="10" name="Slide Number Placeholder 9"/>
          <p:cNvSpPr>
            <a:spLocks noGrp="1"/>
          </p:cNvSpPr>
          <p:nvPr>
            <p:ph type="sldNum" sz="quarter" idx="12"/>
          </p:nvPr>
        </p:nvSpPr>
        <p:spPr/>
        <p:txBody>
          <a:bodyPr/>
          <a:lstStyle/>
          <a:p>
            <a:pPr>
              <a:defRPr/>
            </a:pPr>
            <a:fld id="{6D98560A-1953-4F77-869E-5D1EE0598C44}" type="slidenum">
              <a:rPr lang="en-US" smtClean="0"/>
              <a:pPr>
                <a:defRPr/>
              </a:pPr>
              <a:t>183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10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10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up)">
                                      <p:cBhvr>
                                        <p:cTn id="26" dur="10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wipe(up)">
                                      <p:cBhvr>
                                        <p:cTn id="31"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shsmo.org/historicmissourians/name/m/magoffin/images/large/n12846-large.jpg"/>
          <p:cNvPicPr>
            <a:picLocks noChangeAspect="1" noChangeArrowheads="1"/>
          </p:cNvPicPr>
          <p:nvPr/>
        </p:nvPicPr>
        <p:blipFill>
          <a:blip r:embed="rId2" cstate="print">
            <a:lum bright="20000" contrast="20000"/>
          </a:blip>
          <a:srcRect l="17454" t="11845" r="21230" b="42051"/>
          <a:stretch>
            <a:fillRect/>
          </a:stretch>
        </p:blipFill>
        <p:spPr bwMode="auto">
          <a:xfrm>
            <a:off x="5327324" y="620310"/>
            <a:ext cx="3330430" cy="3015388"/>
          </a:xfrm>
          <a:prstGeom prst="rect">
            <a:avLst/>
          </a:prstGeom>
          <a:noFill/>
          <a:ln w="3175">
            <a:solidFill>
              <a:schemeClr val="tx1"/>
            </a:solidFill>
          </a:ln>
        </p:spPr>
      </p:pic>
      <p:sp>
        <p:nvSpPr>
          <p:cNvPr id="2" name="Title 1"/>
          <p:cNvSpPr>
            <a:spLocks noGrp="1"/>
          </p:cNvSpPr>
          <p:nvPr>
            <p:ph type="title"/>
          </p:nvPr>
        </p:nvSpPr>
        <p:spPr/>
        <p:txBody>
          <a:bodyPr>
            <a:noAutofit/>
          </a:bodyPr>
          <a:lstStyle/>
          <a:p>
            <a:r>
              <a:rPr lang="en-US" dirty="0" smtClean="0"/>
              <a:t>Susan Shelby Magoffin</a:t>
            </a:r>
            <a:endParaRPr lang="en-US" dirty="0"/>
          </a:p>
        </p:txBody>
      </p:sp>
      <p:sp>
        <p:nvSpPr>
          <p:cNvPr id="3" name="TextBox 2"/>
          <p:cNvSpPr txBox="1"/>
          <p:nvPr/>
        </p:nvSpPr>
        <p:spPr>
          <a:xfrm>
            <a:off x="0" y="639953"/>
            <a:ext cx="4715933" cy="3416320"/>
          </a:xfrm>
          <a:prstGeom prst="rect">
            <a:avLst/>
          </a:prstGeom>
          <a:noFill/>
        </p:spPr>
        <p:txBody>
          <a:bodyPr wrap="square" rtlCol="0">
            <a:spAutoFit/>
          </a:bodyPr>
          <a:lstStyle/>
          <a:p>
            <a:pPr marL="169863" indent="-169863">
              <a:spcAft>
                <a:spcPts val="1200"/>
              </a:spcAft>
              <a:buFont typeface="Arial" pitchFamily="34" charset="0"/>
              <a:buChar char="•"/>
            </a:pPr>
            <a:r>
              <a:rPr lang="en-US" sz="2800" b="1" dirty="0" smtClean="0"/>
              <a:t>1851-Susan gives birth to a </a:t>
            </a:r>
            <a:r>
              <a:rPr lang="en-US" sz="2800" b="1" dirty="0" smtClean="0">
                <a:solidFill>
                  <a:srgbClr val="FF0000"/>
                </a:solidFill>
                <a:effectLst>
                  <a:outerShdw blurRad="38100" dist="38100" dir="2700000" algn="tl">
                    <a:srgbClr val="000000"/>
                  </a:outerShdw>
                </a:effectLst>
              </a:rPr>
              <a:t>third child who survives</a:t>
            </a:r>
          </a:p>
          <a:p>
            <a:pPr marL="169863" indent="-169863">
              <a:spcAft>
                <a:spcPts val="1200"/>
              </a:spcAft>
              <a:buFont typeface="Arial" pitchFamily="34" charset="0"/>
              <a:buChar char="•"/>
            </a:pPr>
            <a:r>
              <a:rPr lang="en-US" sz="2800" b="1" dirty="0" smtClean="0"/>
              <a:t>1852-She and her husband settle at Barrett’s Station near </a:t>
            </a:r>
            <a:r>
              <a:rPr lang="en-US" sz="2800" b="1" dirty="0" smtClean="0">
                <a:solidFill>
                  <a:srgbClr val="FF0000"/>
                </a:solidFill>
                <a:effectLst>
                  <a:outerShdw blurRad="38100" dist="38100" dir="2700000" algn="tl">
                    <a:srgbClr val="000000"/>
                  </a:outerShdw>
                </a:effectLst>
              </a:rPr>
              <a:t>Kirkwood, MO</a:t>
            </a:r>
          </a:p>
          <a:p>
            <a:pPr marL="169863" indent="-169863">
              <a:spcAft>
                <a:spcPts val="1200"/>
              </a:spcAft>
              <a:buFont typeface="Arial" pitchFamily="34" charset="0"/>
              <a:buChar char="•"/>
            </a:pPr>
            <a:r>
              <a:rPr lang="en-US" sz="2800" b="1" dirty="0" smtClean="0"/>
              <a:t>1855-Susan never fully regains her health but </a:t>
            </a:r>
            <a:r>
              <a:rPr lang="en-US" sz="2800" b="1" dirty="0" smtClean="0">
                <a:solidFill>
                  <a:srgbClr val="FF0000"/>
                </a:solidFill>
                <a:effectLst>
                  <a:outerShdw blurRad="38100" dist="38100" dir="2700000" algn="tl">
                    <a:srgbClr val="000000"/>
                  </a:outerShdw>
                </a:effectLst>
              </a:rPr>
              <a:t>gives</a:t>
            </a:r>
          </a:p>
        </p:txBody>
      </p:sp>
      <p:sp>
        <p:nvSpPr>
          <p:cNvPr id="6" name="TextBox 5"/>
          <p:cNvSpPr txBox="1"/>
          <p:nvPr/>
        </p:nvSpPr>
        <p:spPr>
          <a:xfrm>
            <a:off x="0" y="3945467"/>
            <a:ext cx="9279468" cy="1969770"/>
          </a:xfrm>
          <a:prstGeom prst="rect">
            <a:avLst/>
          </a:prstGeom>
          <a:noFill/>
        </p:spPr>
        <p:txBody>
          <a:bodyPr wrap="square" rtlCol="0">
            <a:spAutoFit/>
          </a:bodyPr>
          <a:lstStyle/>
          <a:p>
            <a:pPr marL="169863" indent="-169863">
              <a:spcAft>
                <a:spcPts val="1200"/>
              </a:spcAft>
            </a:pPr>
            <a:r>
              <a:rPr lang="en-US" sz="2800" b="1" dirty="0" smtClean="0"/>
              <a:t>	</a:t>
            </a:r>
            <a:r>
              <a:rPr lang="en-US" sz="2800" b="1" dirty="0" smtClean="0">
                <a:solidFill>
                  <a:srgbClr val="FF0000"/>
                </a:solidFill>
                <a:effectLst>
                  <a:outerShdw blurRad="38100" dist="38100" dir="2700000" algn="tl">
                    <a:srgbClr val="000000"/>
                  </a:outerShdw>
                </a:effectLst>
              </a:rPr>
              <a:t>birth to another daughter </a:t>
            </a:r>
            <a:endParaRPr lang="en-US" sz="2800" b="1" dirty="0" smtClean="0"/>
          </a:p>
          <a:p>
            <a:pPr marL="169863" indent="-16986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Susan dies after the birth </a:t>
            </a:r>
            <a:r>
              <a:rPr lang="en-US" sz="2800" b="1" dirty="0" smtClean="0"/>
              <a:t>on October 26, 1855 at </a:t>
            </a:r>
            <a:r>
              <a:rPr lang="en-US" sz="2800" b="1" dirty="0" smtClean="0">
                <a:solidFill>
                  <a:srgbClr val="FF0000"/>
                </a:solidFill>
                <a:effectLst>
                  <a:outerShdw blurRad="38100" dist="38100" dir="2700000" algn="tl">
                    <a:srgbClr val="000000"/>
                  </a:outerShdw>
                </a:effectLst>
              </a:rPr>
              <a:t>just 28 years old;  her</a:t>
            </a:r>
            <a:r>
              <a:rPr lang="en-US" sz="2800" b="1" dirty="0" smtClean="0"/>
              <a:t> </a:t>
            </a:r>
            <a:r>
              <a:rPr lang="en-US" sz="2800" b="1" dirty="0" smtClean="0">
                <a:solidFill>
                  <a:srgbClr val="FF0000"/>
                </a:solidFill>
                <a:effectLst>
                  <a:outerShdw blurRad="38100" dist="38100" dir="2700000" algn="tl">
                    <a:srgbClr val="000000"/>
                  </a:outerShdw>
                </a:effectLst>
              </a:rPr>
              <a:t>journal remains a valuable record </a:t>
            </a:r>
            <a:r>
              <a:rPr lang="en-US" sz="2800" b="1" dirty="0" smtClean="0"/>
              <a:t>on the development of the West</a:t>
            </a:r>
          </a:p>
        </p:txBody>
      </p:sp>
      <p:sp>
        <p:nvSpPr>
          <p:cNvPr id="8" name="Rectangle 7"/>
          <p:cNvSpPr/>
          <p:nvPr/>
        </p:nvSpPr>
        <p:spPr>
          <a:xfrm>
            <a:off x="9144000" y="6212124"/>
            <a:ext cx="367408" cy="523220"/>
          </a:xfrm>
          <a:prstGeom prst="rect">
            <a:avLst/>
          </a:prstGeom>
        </p:spPr>
        <p:txBody>
          <a:bodyPr wrap="none">
            <a:spAutoFit/>
          </a:bodyPr>
          <a:lstStyle/>
          <a:p>
            <a:r>
              <a:rPr lang="en-US" sz="2800" b="1" dirty="0" smtClean="0">
                <a:solidFill>
                  <a:srgbClr val="FF0000"/>
                </a:solidFill>
                <a:effectLst>
                  <a:outerShdw blurRad="38100" dist="38100" dir="2700000" algn="tl">
                    <a:srgbClr val="000000"/>
                  </a:outerShdw>
                </a:effectLst>
              </a:rPr>
              <a:t>5</a:t>
            </a:r>
            <a:endParaRPr lang="en-US" sz="2800" dirty="0"/>
          </a:p>
        </p:txBody>
      </p:sp>
      <p:pic>
        <p:nvPicPr>
          <p:cNvPr id="109570" name="Picture 2" descr="http://3.bp.blogspot.com/-J-xAUUC2J6E/TVf5Jidj3kI/AAAAAAAAAVk/yGCSsaMdENw/s1600/EEUU+Guerra+Mexico-EEUU.jpg"/>
          <p:cNvPicPr>
            <a:picLocks noChangeAspect="1" noChangeArrowheads="1"/>
          </p:cNvPicPr>
          <p:nvPr/>
        </p:nvPicPr>
        <p:blipFill>
          <a:blip r:embed="rId3" cstate="print"/>
          <a:srcRect/>
          <a:stretch>
            <a:fillRect/>
          </a:stretch>
        </p:blipFill>
        <p:spPr bwMode="auto">
          <a:xfrm>
            <a:off x="-9753600" y="-3357033"/>
            <a:ext cx="9753600" cy="9134475"/>
          </a:xfrm>
          <a:prstGeom prst="rect">
            <a:avLst/>
          </a:prstGeom>
          <a:noFill/>
        </p:spPr>
      </p:pic>
      <p:pic>
        <p:nvPicPr>
          <p:cNvPr id="10" name="Picture 5"/>
          <p:cNvPicPr>
            <a:picLocks noChangeAspect="1" noChangeArrowheads="1"/>
          </p:cNvPicPr>
          <p:nvPr/>
        </p:nvPicPr>
        <p:blipFill>
          <a:blip r:embed="rId4" cstate="print"/>
          <a:srcRect/>
          <a:stretch>
            <a:fillRect/>
          </a:stretch>
        </p:blipFill>
        <p:spPr bwMode="auto">
          <a:xfrm rot="20834534">
            <a:off x="1440294" y="819676"/>
            <a:ext cx="3837245" cy="5684808"/>
          </a:xfrm>
          <a:prstGeom prst="rect">
            <a:avLst/>
          </a:prstGeom>
          <a:noFill/>
          <a:ln w="9525">
            <a:noFill/>
            <a:miter lim="800000"/>
            <a:headEnd/>
            <a:tailEnd/>
          </a:ln>
        </p:spPr>
      </p:pic>
      <p:sp>
        <p:nvSpPr>
          <p:cNvPr id="12" name="Rounded Rectangle 11"/>
          <p:cNvSpPr/>
          <p:nvPr/>
        </p:nvSpPr>
        <p:spPr>
          <a:xfrm rot="20838917">
            <a:off x="1397725" y="865601"/>
            <a:ext cx="3090333" cy="581433"/>
          </a:xfrm>
          <a:prstGeom prst="roundRect">
            <a:avLst/>
          </a:prstGeom>
          <a:noFill/>
          <a:ln w="57150">
            <a:solidFill>
              <a:schemeClr val="bg1"/>
            </a:solidFill>
          </a:ln>
          <a:effectLst>
            <a:glow rad="101600">
              <a:schemeClr val="bg1">
                <a:alpha val="60000"/>
              </a:schemeClr>
            </a:glow>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Slide Number Placeholder 12"/>
          <p:cNvSpPr>
            <a:spLocks noGrp="1"/>
          </p:cNvSpPr>
          <p:nvPr>
            <p:ph type="sldNum" sz="quarter" idx="12"/>
          </p:nvPr>
        </p:nvSpPr>
        <p:spPr/>
        <p:txBody>
          <a:bodyPr/>
          <a:lstStyle/>
          <a:p>
            <a:pPr>
              <a:defRPr/>
            </a:pPr>
            <a:fld id="{6D98560A-1953-4F77-869E-5D1EE0598C44}" type="slidenum">
              <a:rPr lang="en-US" smtClean="0"/>
              <a:pPr>
                <a:defRPr/>
              </a:pPr>
              <a:t>184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1000"/>
                                        <p:tgtEl>
                                          <p:spTgt spid="3">
                                            <p:txEl>
                                              <p:pRg st="2" end="2"/>
                                            </p:txEl>
                                          </p:spTgt>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up)">
                                      <p:cBhvr>
                                        <p:cTn id="21" dur="1000"/>
                                        <p:tgtEl>
                                          <p:spTgt spid="6">
                                            <p:txEl>
                                              <p:pRg st="0" end="0"/>
                                            </p:txEl>
                                          </p:spTgt>
                                        </p:tgtEl>
                                      </p:cBhvr>
                                    </p:animEffect>
                                  </p:childTnLst>
                                </p:cTn>
                              </p:par>
                            </p:childTnLst>
                          </p:cTn>
                        </p:par>
                        <p:par>
                          <p:cTn id="22" fill="hold">
                            <p:stCondLst>
                              <p:cond delay="2000"/>
                            </p:stCondLst>
                            <p:childTnLst>
                              <p:par>
                                <p:cTn id="23" presetID="22" presetClass="entr" presetSubtype="1" fill="hold" nodeType="after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up)">
                                      <p:cBhvr>
                                        <p:cTn id="25" dur="10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Effect transition="in" filter="fade">
                                      <p:cBhvr>
                                        <p:cTn id="32" dur="1000"/>
                                        <p:tgtEl>
                                          <p:spTgt spid="10"/>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SUSAN MAGOFFIN’S TRAVEL ADVENTURE</a:t>
            </a:r>
            <a:endParaRPr lang="en-US" dirty="0"/>
          </a:p>
        </p:txBody>
      </p:sp>
      <p:pic>
        <p:nvPicPr>
          <p:cNvPr id="172034" name="Picture 2"/>
          <p:cNvPicPr>
            <a:picLocks noChangeAspect="1" noChangeArrowheads="1"/>
          </p:cNvPicPr>
          <p:nvPr/>
        </p:nvPicPr>
        <p:blipFill>
          <a:blip r:embed="rId2" cstate="print"/>
          <a:srcRect t="8789"/>
          <a:stretch>
            <a:fillRect/>
          </a:stretch>
        </p:blipFill>
        <p:spPr bwMode="auto">
          <a:xfrm>
            <a:off x="0" y="622309"/>
            <a:ext cx="9144000" cy="6235691"/>
          </a:xfrm>
          <a:prstGeom prst="rect">
            <a:avLst/>
          </a:prstGeom>
          <a:noFill/>
          <a:ln w="9525">
            <a:noFill/>
            <a:miter lim="800000"/>
            <a:headEnd/>
            <a:tailEnd/>
          </a:ln>
        </p:spPr>
      </p:pic>
      <p:sp>
        <p:nvSpPr>
          <p:cNvPr id="4" name="Oval 3"/>
          <p:cNvSpPr/>
          <p:nvPr/>
        </p:nvSpPr>
        <p:spPr>
          <a:xfrm>
            <a:off x="4807131" y="4376057"/>
            <a:ext cx="1136469" cy="418012"/>
          </a:xfrm>
          <a:prstGeom prst="ellips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Rectangle 5"/>
          <p:cNvSpPr/>
          <p:nvPr/>
        </p:nvSpPr>
        <p:spPr>
          <a:xfrm>
            <a:off x="1469572" y="2553789"/>
            <a:ext cx="6204857" cy="1750423"/>
          </a:xfrm>
          <a:prstGeom prst="rect">
            <a:avLst/>
          </a:prstGeom>
          <a:solidFill>
            <a:srgbClr val="FFFF00"/>
          </a:solidFill>
          <a:ln w="31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5400" b="1" dirty="0" smtClean="0"/>
              <a:t>Will Susan make the entire trip?</a:t>
            </a:r>
            <a:endParaRPr lang="en-US" sz="5400" b="1" dirty="0"/>
          </a:p>
        </p:txBody>
      </p:sp>
      <p:sp>
        <p:nvSpPr>
          <p:cNvPr id="5" name="Rectangle 4"/>
          <p:cNvSpPr/>
          <p:nvPr/>
        </p:nvSpPr>
        <p:spPr>
          <a:xfrm>
            <a:off x="1469572" y="2209798"/>
            <a:ext cx="6204857" cy="2142067"/>
          </a:xfrm>
          <a:prstGeom prst="rect">
            <a:avLst/>
          </a:prstGeom>
          <a:solidFill>
            <a:schemeClr val="tx1"/>
          </a:solidFill>
          <a:ln w="5715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000" b="1" dirty="0" smtClean="0">
                <a:solidFill>
                  <a:srgbClr val="FFFF00"/>
                </a:solidFill>
              </a:rPr>
              <a:t>So, did Susan make her “journey of a lifetime”</a:t>
            </a:r>
          </a:p>
          <a:p>
            <a:pPr algn="ctr"/>
            <a:r>
              <a:rPr lang="en-US" sz="5400" b="1" dirty="0" smtClean="0">
                <a:solidFill>
                  <a:srgbClr val="FF0000"/>
                </a:solidFill>
              </a:rPr>
              <a:t>YES!</a:t>
            </a:r>
          </a:p>
        </p:txBody>
      </p:sp>
      <p:sp>
        <p:nvSpPr>
          <p:cNvPr id="7" name="Rectangle 6"/>
          <p:cNvSpPr/>
          <p:nvPr/>
        </p:nvSpPr>
        <p:spPr>
          <a:xfrm>
            <a:off x="9144000" y="6212124"/>
            <a:ext cx="393056" cy="584775"/>
          </a:xfrm>
          <a:prstGeom prst="rect">
            <a:avLst/>
          </a:prstGeom>
        </p:spPr>
        <p:txBody>
          <a:bodyPr wrap="none">
            <a:spAutoFit/>
          </a:bodyPr>
          <a:lstStyle/>
          <a:p>
            <a:r>
              <a:rPr lang="en-US" sz="3200" b="1" dirty="0" smtClean="0">
                <a:solidFill>
                  <a:srgbClr val="FF0000"/>
                </a:solidFill>
                <a:effectLst>
                  <a:outerShdw blurRad="38100" dist="38100" dir="2700000" algn="tl">
                    <a:srgbClr val="000000"/>
                  </a:outerShdw>
                </a:effectLst>
              </a:rPr>
              <a:t>5</a:t>
            </a:r>
            <a:endParaRPr lang="en-US" sz="3200" dirty="0"/>
          </a:p>
        </p:txBody>
      </p:sp>
      <p:sp>
        <p:nvSpPr>
          <p:cNvPr id="9" name="Rectangle 8"/>
          <p:cNvSpPr/>
          <p:nvPr/>
        </p:nvSpPr>
        <p:spPr>
          <a:xfrm>
            <a:off x="1469572" y="4402666"/>
            <a:ext cx="6204857" cy="1295401"/>
          </a:xfrm>
          <a:prstGeom prst="rect">
            <a:avLst/>
          </a:prstGeom>
          <a:solidFill>
            <a:schemeClr val="tx1"/>
          </a:solidFill>
          <a:ln w="5715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000" b="1" dirty="0" smtClean="0">
                <a:solidFill>
                  <a:schemeClr val="bg1"/>
                </a:solidFill>
              </a:rPr>
              <a:t>But she may have paid a price in terms of her health</a:t>
            </a:r>
            <a:endParaRPr lang="en-US" sz="4000" b="1" dirty="0">
              <a:solidFill>
                <a:schemeClr val="bg1"/>
              </a:solidFill>
            </a:endParaRPr>
          </a:p>
        </p:txBody>
      </p:sp>
      <p:sp>
        <p:nvSpPr>
          <p:cNvPr id="10" name="Slide Number Placeholder 9"/>
          <p:cNvSpPr>
            <a:spLocks noGrp="1"/>
          </p:cNvSpPr>
          <p:nvPr>
            <p:ph type="sldNum" sz="quarter" idx="12"/>
          </p:nvPr>
        </p:nvSpPr>
        <p:spPr/>
        <p:txBody>
          <a:bodyPr/>
          <a:lstStyle/>
          <a:p>
            <a:pPr>
              <a:defRPr/>
            </a:pPr>
            <a:fld id="{6D98560A-1953-4F77-869E-5D1EE0598C44}" type="slidenum">
              <a:rPr lang="en-US" smtClean="0"/>
              <a:pPr>
                <a:defRPr/>
              </a:pPr>
              <a:t>185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p:cTn id="7" dur="500" fill="hold"/>
                                        <p:tgtEl>
                                          <p:spTgt spid="172034"/>
                                        </p:tgtEl>
                                        <p:attrNameLst>
                                          <p:attrName>ppt_w</p:attrName>
                                        </p:attrNameLst>
                                      </p:cBhvr>
                                      <p:tavLst>
                                        <p:tav tm="0">
                                          <p:val>
                                            <p:fltVal val="0"/>
                                          </p:val>
                                        </p:tav>
                                        <p:tav tm="100000">
                                          <p:val>
                                            <p:strVal val="#ppt_w"/>
                                          </p:val>
                                        </p:tav>
                                      </p:tavLst>
                                    </p:anim>
                                    <p:anim calcmode="lin" valueType="num">
                                      <p:cBhvr>
                                        <p:cTn id="8" dur="500" fill="hold"/>
                                        <p:tgtEl>
                                          <p:spTgt spid="172034"/>
                                        </p:tgtEl>
                                        <p:attrNameLst>
                                          <p:attrName>ppt_h</p:attrName>
                                        </p:attrNameLst>
                                      </p:cBhvr>
                                      <p:tavLst>
                                        <p:tav tm="0">
                                          <p:val>
                                            <p:fltVal val="0"/>
                                          </p:val>
                                        </p:tav>
                                        <p:tav tm="100000">
                                          <p:val>
                                            <p:strVal val="#ppt_h"/>
                                          </p:val>
                                        </p:tav>
                                      </p:tavLst>
                                    </p:anim>
                                    <p:animEffect transition="in" filter="fade">
                                      <p:cBhvr>
                                        <p:cTn id="9" dur="500"/>
                                        <p:tgtEl>
                                          <p:spTgt spid="172034"/>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35"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anim calcmode="lin" valueType="num">
                                      <p:cBhvr>
                                        <p:cTn id="33" dur="2000" fill="hold"/>
                                        <p:tgtEl>
                                          <p:spTgt spid="6"/>
                                        </p:tgtEl>
                                        <p:attrNameLst>
                                          <p:attrName>style.rotation</p:attrName>
                                        </p:attrNameLst>
                                      </p:cBhvr>
                                      <p:tavLst>
                                        <p:tav tm="0">
                                          <p:val>
                                            <p:fltVal val="720"/>
                                          </p:val>
                                        </p:tav>
                                        <p:tav tm="100000">
                                          <p:val>
                                            <p:fltVal val="0"/>
                                          </p:val>
                                        </p:tav>
                                      </p:tavLst>
                                    </p:anim>
                                    <p:anim calcmode="lin" valueType="num">
                                      <p:cBhvr>
                                        <p:cTn id="34" dur="2000" fill="hold"/>
                                        <p:tgtEl>
                                          <p:spTgt spid="6"/>
                                        </p:tgtEl>
                                        <p:attrNameLst>
                                          <p:attrName>ppt_h</p:attrName>
                                        </p:attrNameLst>
                                      </p:cBhvr>
                                      <p:tavLst>
                                        <p:tav tm="0">
                                          <p:val>
                                            <p:fltVal val="0"/>
                                          </p:val>
                                        </p:tav>
                                        <p:tav tm="100000">
                                          <p:val>
                                            <p:strVal val="#ppt_h"/>
                                          </p:val>
                                        </p:tav>
                                      </p:tavLst>
                                    </p:anim>
                                    <p:anim calcmode="lin" valueType="num">
                                      <p:cBhvr>
                                        <p:cTn id="35"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36" fill="hold">
                      <p:stCondLst>
                        <p:cond delay="indefinite"/>
                      </p:stCondLst>
                      <p:childTnLst>
                        <p:par>
                          <p:cTn id="37" fill="hold">
                            <p:stCondLst>
                              <p:cond delay="0"/>
                            </p:stCondLst>
                            <p:childTnLst>
                              <p:par>
                                <p:cTn id="38" presetID="34"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from="(-#ppt_w/2)" to="(#ppt_x)" calcmode="lin" valueType="num">
                                      <p:cBhvr>
                                        <p:cTn id="40" dur="600" fill="hold">
                                          <p:stCondLst>
                                            <p:cond delay="0"/>
                                          </p:stCondLst>
                                        </p:cTn>
                                        <p:tgtEl>
                                          <p:spTgt spid="5"/>
                                        </p:tgtEl>
                                        <p:attrNameLst>
                                          <p:attrName>ppt_x</p:attrName>
                                        </p:attrNameLst>
                                      </p:cBhvr>
                                    </p:anim>
                                    <p:anim from="0" to="-1.0" calcmode="lin" valueType="num">
                                      <p:cBhvr>
                                        <p:cTn id="41" dur="200" decel="50000" autoRev="1" fill="hold">
                                          <p:stCondLst>
                                            <p:cond delay="600"/>
                                          </p:stCondLst>
                                        </p:cTn>
                                        <p:tgtEl>
                                          <p:spTgt spid="5"/>
                                        </p:tgtEl>
                                        <p:attrNameLst>
                                          <p:attrName>xshear</p:attrName>
                                        </p:attrNameLst>
                                      </p:cBhvr>
                                    </p:anim>
                                    <p:animScale>
                                      <p:cBhvr>
                                        <p:cTn id="42" dur="200" decel="100000" autoRev="1" fill="hold">
                                          <p:stCondLst>
                                            <p:cond delay="600"/>
                                          </p:stCondLst>
                                        </p:cTn>
                                        <p:tgtEl>
                                          <p:spTgt spid="5"/>
                                        </p:tgtEl>
                                      </p:cBhvr>
                                      <p:from x="100000" y="100000"/>
                                      <p:to x="80000" y="100000"/>
                                    </p:animScale>
                                    <p:anim by="(#ppt_h/3+#ppt_w*0.1)" calcmode="lin" valueType="num">
                                      <p:cBhvr additive="sum">
                                        <p:cTn id="43" dur="200" decel="100000" autoRev="1" fill="hold">
                                          <p:stCondLst>
                                            <p:cond delay="600"/>
                                          </p:stCondLst>
                                        </p:cTn>
                                        <p:tgtEl>
                                          <p:spTgt spid="5"/>
                                        </p:tgtEl>
                                        <p:attrNameLst>
                                          <p:attrName>ppt_x</p:attrName>
                                        </p:attrNameLst>
                                      </p:cBhvr>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P spid="9"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MYSTERY ON THE SANTA FE TRAIL…</a:t>
            </a:r>
            <a:endParaRPr lang="en-US" dirty="0"/>
          </a:p>
        </p:txBody>
      </p:sp>
      <p:grpSp>
        <p:nvGrpSpPr>
          <p:cNvPr id="3" name="Group 7"/>
          <p:cNvGrpSpPr/>
          <p:nvPr/>
        </p:nvGrpSpPr>
        <p:grpSpPr>
          <a:xfrm>
            <a:off x="0" y="623453"/>
            <a:ext cx="9144000" cy="7622771"/>
            <a:chOff x="0" y="623453"/>
            <a:chExt cx="9144000" cy="7622771"/>
          </a:xfrm>
        </p:grpSpPr>
        <p:grpSp>
          <p:nvGrpSpPr>
            <p:cNvPr id="5" name="Group 4"/>
            <p:cNvGrpSpPr/>
            <p:nvPr/>
          </p:nvGrpSpPr>
          <p:grpSpPr>
            <a:xfrm>
              <a:off x="0" y="1980892"/>
              <a:ext cx="9144000" cy="6265332"/>
              <a:chOff x="789238" y="835943"/>
              <a:chExt cx="7620000" cy="5438775"/>
            </a:xfrm>
          </p:grpSpPr>
          <p:pic>
            <p:nvPicPr>
              <p:cNvPr id="1026" name="Picture 2" descr="http://ih0.redbubble.net/image.14363367.5024/flat,800x800,070,f.u1.jpg"/>
              <p:cNvPicPr>
                <a:picLocks noChangeAspect="1" noChangeArrowheads="1"/>
              </p:cNvPicPr>
              <p:nvPr/>
            </p:nvPicPr>
            <p:blipFill>
              <a:blip r:embed="rId2" cstate="print"/>
              <a:srcRect/>
              <a:stretch>
                <a:fillRect/>
              </a:stretch>
            </p:blipFill>
            <p:spPr bwMode="auto">
              <a:xfrm>
                <a:off x="789238" y="835943"/>
                <a:ext cx="7620000" cy="5438775"/>
              </a:xfrm>
              <a:prstGeom prst="rect">
                <a:avLst/>
              </a:prstGeom>
              <a:noFill/>
            </p:spPr>
          </p:pic>
          <p:sp>
            <p:nvSpPr>
              <p:cNvPr id="4" name="Rectangle 3"/>
              <p:cNvSpPr/>
              <p:nvPr/>
            </p:nvSpPr>
            <p:spPr>
              <a:xfrm>
                <a:off x="794084" y="6087525"/>
                <a:ext cx="4572000" cy="184666"/>
              </a:xfrm>
              <a:prstGeom prst="rect">
                <a:avLst/>
              </a:prstGeom>
            </p:spPr>
            <p:txBody>
              <a:bodyPr>
                <a:spAutoFit/>
              </a:bodyPr>
              <a:lstStyle/>
              <a:p>
                <a:r>
                  <a:rPr lang="en-US" sz="600" dirty="0" smtClean="0">
                    <a:solidFill>
                      <a:schemeClr val="tx1">
                        <a:lumMod val="75000"/>
                        <a:lumOff val="25000"/>
                      </a:schemeClr>
                    </a:solidFill>
                  </a:rPr>
                  <a:t>https://www.redbubble.com/people/backroadsphotog/works/10585024-santa-fe-trail-wagons?p=poster</a:t>
                </a:r>
                <a:endParaRPr lang="en-US" sz="600" dirty="0">
                  <a:solidFill>
                    <a:schemeClr val="tx1">
                      <a:lumMod val="75000"/>
                      <a:lumOff val="25000"/>
                    </a:schemeClr>
                  </a:solidFill>
                </a:endParaRPr>
              </a:p>
            </p:txBody>
          </p:sp>
        </p:grpSp>
        <p:pic>
          <p:nvPicPr>
            <p:cNvPr id="7" name="Picture 2" descr="http://ih0.redbubble.net/image.14363367.5024/flat,800x800,070,f.u1.jpg"/>
            <p:cNvPicPr>
              <a:picLocks noChangeAspect="1" noChangeArrowheads="1"/>
            </p:cNvPicPr>
            <p:nvPr/>
          </p:nvPicPr>
          <p:blipFill>
            <a:blip r:embed="rId2" cstate="print"/>
            <a:srcRect t="182" b="80447"/>
            <a:stretch>
              <a:fillRect/>
            </a:stretch>
          </p:blipFill>
          <p:spPr bwMode="auto">
            <a:xfrm>
              <a:off x="0" y="623453"/>
              <a:ext cx="9144000" cy="1579419"/>
            </a:xfrm>
            <a:prstGeom prst="rect">
              <a:avLst/>
            </a:prstGeom>
            <a:noFill/>
          </p:spPr>
        </p:pic>
      </p:grpSp>
      <p:sp>
        <p:nvSpPr>
          <p:cNvPr id="6" name="TextBox 5"/>
          <p:cNvSpPr txBox="1"/>
          <p:nvPr/>
        </p:nvSpPr>
        <p:spPr>
          <a:xfrm>
            <a:off x="0" y="804950"/>
            <a:ext cx="9144000" cy="4154984"/>
          </a:xfrm>
          <a:prstGeom prst="rect">
            <a:avLst/>
          </a:prstGeom>
          <a:noFill/>
        </p:spPr>
        <p:txBody>
          <a:bodyPr wrap="square" rtlCol="0">
            <a:spAutoFit/>
          </a:bodyPr>
          <a:lstStyle/>
          <a:p>
            <a:pPr algn="ctr">
              <a:spcAft>
                <a:spcPts val="1800"/>
              </a:spcAft>
            </a:pPr>
            <a:r>
              <a:rPr lang="en-US" sz="2700" b="1" dirty="0" smtClean="0">
                <a:ln>
                  <a:solidFill>
                    <a:sysClr val="windowText" lastClr="000000"/>
                  </a:solidFill>
                </a:ln>
                <a:solidFill>
                  <a:schemeClr val="bg1">
                    <a:lumMod val="65000"/>
                  </a:schemeClr>
                </a:solidFill>
              </a:rPr>
              <a:t>What becomes of William Becknell, “Father of the Santa Fe Trail?”</a:t>
            </a:r>
            <a:endParaRPr lang="en-US" sz="2800" dirty="0" smtClean="0">
              <a:solidFill>
                <a:schemeClr val="bg1">
                  <a:lumMod val="65000"/>
                </a:schemeClr>
              </a:solidFill>
            </a:endParaRPr>
          </a:p>
          <a:p>
            <a:pPr algn="ctr">
              <a:spcAft>
                <a:spcPts val="1800"/>
              </a:spcAft>
            </a:pPr>
            <a:r>
              <a:rPr lang="en-US" sz="2700" b="1" dirty="0" smtClean="0">
                <a:ln>
                  <a:solidFill>
                    <a:sysClr val="windowText" lastClr="000000"/>
                  </a:solidFill>
                </a:ln>
                <a:solidFill>
                  <a:schemeClr val="bg1">
                    <a:lumMod val="65000"/>
                  </a:schemeClr>
                </a:solidFill>
              </a:rPr>
              <a:t>What will happen to Bent’s Old fort??</a:t>
            </a:r>
          </a:p>
          <a:p>
            <a:pPr algn="ctr">
              <a:spcAft>
                <a:spcPts val="1800"/>
              </a:spcAft>
            </a:pPr>
            <a:r>
              <a:rPr lang="en-US" sz="2700" b="1" dirty="0" smtClean="0">
                <a:ln>
                  <a:solidFill>
                    <a:sysClr val="windowText" lastClr="000000"/>
                  </a:solidFill>
                </a:ln>
                <a:solidFill>
                  <a:schemeClr val="bg1">
                    <a:lumMod val="65000"/>
                  </a:schemeClr>
                </a:solidFill>
              </a:rPr>
              <a:t>What will happen to William Bent’s wives and his children</a:t>
            </a:r>
          </a:p>
          <a:p>
            <a:pPr algn="ctr">
              <a:spcAft>
                <a:spcPts val="1800"/>
              </a:spcAft>
            </a:pPr>
            <a:r>
              <a:rPr lang="en-US" sz="2700" b="1" dirty="0" smtClean="0">
                <a:ln>
                  <a:solidFill>
                    <a:sysClr val="windowText" lastClr="000000"/>
                  </a:solidFill>
                </a:ln>
                <a:solidFill>
                  <a:schemeClr val="bg1"/>
                </a:solidFill>
              </a:rPr>
              <a:t>Who is Col. Kearny &amp; what are the rumors all about??</a:t>
            </a:r>
          </a:p>
          <a:p>
            <a:pPr algn="ctr">
              <a:spcAft>
                <a:spcPts val="1800"/>
              </a:spcAft>
            </a:pPr>
            <a:r>
              <a:rPr lang="en-US" sz="2700" b="1" dirty="0" smtClean="0">
                <a:ln>
                  <a:solidFill>
                    <a:sysClr val="windowText" lastClr="000000"/>
                  </a:solidFill>
                </a:ln>
                <a:solidFill>
                  <a:schemeClr val="bg1"/>
                </a:solidFill>
              </a:rPr>
              <a:t>What horror will Charles Bent’s daughter, Teresina, witness??</a:t>
            </a:r>
          </a:p>
          <a:p>
            <a:pPr algn="ctr">
              <a:spcAft>
                <a:spcPts val="1800"/>
              </a:spcAft>
            </a:pPr>
            <a:r>
              <a:rPr lang="en-US" sz="2700" b="1" dirty="0" smtClean="0">
                <a:ln>
                  <a:solidFill>
                    <a:sysClr val="windowText" lastClr="000000"/>
                  </a:solidFill>
                </a:ln>
                <a:solidFill>
                  <a:schemeClr val="bg1"/>
                </a:solidFill>
              </a:rPr>
              <a:t>Will Susan Shelby Magoffin complete her 5,000 mile trip?</a:t>
            </a:r>
          </a:p>
        </p:txBody>
      </p:sp>
      <p:sp>
        <p:nvSpPr>
          <p:cNvPr id="11" name="Rounded Rectangle 10"/>
          <p:cNvSpPr/>
          <p:nvPr/>
        </p:nvSpPr>
        <p:spPr>
          <a:xfrm>
            <a:off x="99753" y="3075708"/>
            <a:ext cx="8944494" cy="1862051"/>
          </a:xfrm>
          <a:prstGeom prst="roundRect">
            <a:avLst/>
          </a:prstGeom>
          <a:noFill/>
          <a:ln w="57150">
            <a:solidFill>
              <a:schemeClr val="tx1"/>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330497" y="5245329"/>
            <a:ext cx="6350000" cy="1471353"/>
          </a:xfrm>
          <a:prstGeom prst="rect">
            <a:avLst/>
          </a:prstGeom>
          <a:solidFill>
            <a:schemeClr val="accent6">
              <a:lumMod val="50000"/>
            </a:schemeClr>
          </a:solidFill>
          <a:ln w="3175">
            <a:solidFill>
              <a:schemeClr val="tx1"/>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n>
                  <a:solidFill>
                    <a:schemeClr val="tx1"/>
                  </a:solidFill>
                </a:ln>
                <a:solidFill>
                  <a:srgbClr val="FFFF00"/>
                </a:solidFill>
              </a:rPr>
              <a:t>Final words on</a:t>
            </a:r>
          </a:p>
          <a:p>
            <a:pPr algn="ctr"/>
            <a:r>
              <a:rPr lang="en-US" sz="4400" b="1" dirty="0" smtClean="0">
                <a:ln>
                  <a:solidFill>
                    <a:schemeClr val="tx1"/>
                  </a:solidFill>
                </a:ln>
                <a:solidFill>
                  <a:srgbClr val="FFFF00"/>
                </a:solidFill>
              </a:rPr>
              <a:t>TRAIL/TRAINS/SANTA FE</a:t>
            </a:r>
            <a:endParaRPr lang="en-US" sz="4400" b="1" dirty="0">
              <a:ln>
                <a:solidFill>
                  <a:schemeClr val="tx1"/>
                </a:solidFill>
              </a:ln>
              <a:solidFill>
                <a:srgbClr val="FFFF00"/>
              </a:solidFill>
            </a:endParaRPr>
          </a:p>
        </p:txBody>
      </p:sp>
      <p:sp>
        <p:nvSpPr>
          <p:cNvPr id="13" name="Slide Number Placeholder 12"/>
          <p:cNvSpPr>
            <a:spLocks noGrp="1"/>
          </p:cNvSpPr>
          <p:nvPr>
            <p:ph type="sldNum" sz="quarter" idx="12"/>
          </p:nvPr>
        </p:nvSpPr>
        <p:spPr/>
        <p:txBody>
          <a:bodyPr/>
          <a:lstStyle/>
          <a:p>
            <a:pPr>
              <a:defRPr/>
            </a:pPr>
            <a:fld id="{6D98560A-1953-4F77-869E-5D1EE0598C44}" type="slidenum">
              <a:rPr lang="en-US" smtClean="0"/>
              <a:pPr>
                <a:defRPr/>
              </a:pPr>
              <a:t>186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childTnLst>
                                </p:cTn>
                              </p:par>
                              <p:par>
                                <p:cTn id="28" presetID="22" presetClass="entr" presetSubtype="8"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1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nodeType="clickEffect">
                                  <p:stCondLst>
                                    <p:cond delay="0"/>
                                  </p:stCondLst>
                                  <p:childTnLst>
                                    <p:animClr clrSpc="rgb">
                                      <p:cBhvr override="childStyle">
                                        <p:cTn id="34" dur="2000" fill="hold"/>
                                        <p:tgtEl>
                                          <p:spTgt spid="6">
                                            <p:txEl>
                                              <p:pRg st="3" end="3"/>
                                            </p:txEl>
                                          </p:spTgt>
                                        </p:tgtEl>
                                        <p:attrNameLst>
                                          <p:attrName>style.color</p:attrName>
                                        </p:attrNameLst>
                                      </p:cBhvr>
                                      <p:to>
                                        <a:srgbClr val="969696"/>
                                      </p:to>
                                    </p:animClr>
                                  </p:childTnLst>
                                </p:cTn>
                              </p:par>
                              <p:par>
                                <p:cTn id="35" presetID="3" presetClass="emph" presetSubtype="2" fill="hold" nodeType="withEffect">
                                  <p:stCondLst>
                                    <p:cond delay="0"/>
                                  </p:stCondLst>
                                  <p:childTnLst>
                                    <p:animClr clrSpc="rgb">
                                      <p:cBhvr override="childStyle">
                                        <p:cTn id="36" dur="2000" fill="hold"/>
                                        <p:tgtEl>
                                          <p:spTgt spid="6">
                                            <p:txEl>
                                              <p:pRg st="4" end="4"/>
                                            </p:txEl>
                                          </p:spTgt>
                                        </p:tgtEl>
                                        <p:attrNameLst>
                                          <p:attrName>style.color</p:attrName>
                                        </p:attrNameLst>
                                      </p:cBhvr>
                                      <p:to>
                                        <a:srgbClr val="969696"/>
                                      </p:to>
                                    </p:animClr>
                                  </p:childTnLst>
                                </p:cTn>
                              </p:par>
                              <p:par>
                                <p:cTn id="37" presetID="3" presetClass="emph" presetSubtype="2" fill="hold" nodeType="withEffect">
                                  <p:stCondLst>
                                    <p:cond delay="0"/>
                                  </p:stCondLst>
                                  <p:childTnLst>
                                    <p:animClr clrSpc="rgb">
                                      <p:cBhvr override="childStyle">
                                        <p:cTn id="38" dur="2000" fill="hold"/>
                                        <p:tgtEl>
                                          <p:spTgt spid="6">
                                            <p:txEl>
                                              <p:pRg st="5" end="5"/>
                                            </p:txEl>
                                          </p:spTgt>
                                        </p:tgtEl>
                                        <p:attrNameLst>
                                          <p:attrName>style.color</p:attrName>
                                        </p:attrNameLst>
                                      </p:cBhvr>
                                      <p:to>
                                        <a:srgbClr val="969696"/>
                                      </p:to>
                                    </p:animClr>
                                  </p:childTnLst>
                                </p:cTn>
                              </p:par>
                              <p:par>
                                <p:cTn id="39" presetID="10" presetClass="exit" presetSubtype="0" fill="hold" grpId="1" nodeType="withEffect">
                                  <p:stCondLst>
                                    <p:cond delay="0"/>
                                  </p:stCondLst>
                                  <p:childTnLst>
                                    <p:animEffect transition="out" filter="fade">
                                      <p:cBhvr>
                                        <p:cTn id="40" dur="2000"/>
                                        <p:tgtEl>
                                          <p:spTgt spid="11"/>
                                        </p:tgtEl>
                                      </p:cBhvr>
                                    </p:animEffect>
                                    <p:set>
                                      <p:cBhvr>
                                        <p:cTn id="41" dur="1" fill="hold">
                                          <p:stCondLst>
                                            <p:cond delay="1999"/>
                                          </p:stCondLst>
                                        </p:cTn>
                                        <p:tgtEl>
                                          <p:spTgt spid="1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34"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from="(-#ppt_w/2)" to="(#ppt_x)" calcmode="lin" valueType="num">
                                      <p:cBhvr>
                                        <p:cTn id="46" dur="600" fill="hold">
                                          <p:stCondLst>
                                            <p:cond delay="0"/>
                                          </p:stCondLst>
                                        </p:cTn>
                                        <p:tgtEl>
                                          <p:spTgt spid="12"/>
                                        </p:tgtEl>
                                        <p:attrNameLst>
                                          <p:attrName>ppt_x</p:attrName>
                                        </p:attrNameLst>
                                      </p:cBhvr>
                                    </p:anim>
                                    <p:anim from="0" to="-1.0" calcmode="lin" valueType="num">
                                      <p:cBhvr>
                                        <p:cTn id="47" dur="200" decel="50000" autoRev="1" fill="hold">
                                          <p:stCondLst>
                                            <p:cond delay="600"/>
                                          </p:stCondLst>
                                        </p:cTn>
                                        <p:tgtEl>
                                          <p:spTgt spid="12"/>
                                        </p:tgtEl>
                                        <p:attrNameLst>
                                          <p:attrName>xshear</p:attrName>
                                        </p:attrNameLst>
                                      </p:cBhvr>
                                    </p:anim>
                                    <p:animScale>
                                      <p:cBhvr>
                                        <p:cTn id="48" dur="200" decel="100000" autoRev="1" fill="hold">
                                          <p:stCondLst>
                                            <p:cond delay="600"/>
                                          </p:stCondLst>
                                        </p:cTn>
                                        <p:tgtEl>
                                          <p:spTgt spid="12"/>
                                        </p:tgtEl>
                                      </p:cBhvr>
                                      <p:from x="100000" y="100000"/>
                                      <p:to x="80000" y="100000"/>
                                    </p:animScale>
                                    <p:anim by="(#ppt_h/3+#ppt_w*0.1)" calcmode="lin" valueType="num">
                                      <p:cBhvr additive="sum">
                                        <p:cTn id="49" dur="200" decel="100000" autoRev="1" fill="hold">
                                          <p:stCondLst>
                                            <p:cond delay="600"/>
                                          </p:stCondLst>
                                        </p:cTn>
                                        <p:tgtEl>
                                          <p:spTgt spid="12"/>
                                        </p:tgtEl>
                                        <p:attrNameLst>
                                          <p:attrName>ppt_x</p:attrName>
                                        </p:attrNameLst>
                                      </p:cBhvr>
                                    </p:anim>
                                  </p:childTnLst>
                                </p:cTn>
                              </p:par>
                            </p:childTnLst>
                          </p:cTn>
                        </p:par>
                      </p:childTnLst>
                    </p:cTn>
                  </p:par>
                  <p:par>
                    <p:cTn id="50" fill="hold">
                      <p:stCondLst>
                        <p:cond delay="indefinite"/>
                      </p:stCondLst>
                      <p:childTnLst>
                        <p:par>
                          <p:cTn id="51" fill="hold">
                            <p:stCondLst>
                              <p:cond delay="0"/>
                            </p:stCondLst>
                            <p:childTnLst>
                              <p:par>
                                <p:cTn id="52" presetID="34" presetClass="exit" presetSubtype="0" fill="hold" grpId="1" nodeType="clickEffect">
                                  <p:stCondLst>
                                    <p:cond delay="0"/>
                                  </p:stCondLst>
                                  <p:childTnLst>
                                    <p:anim from="(ppt_x)" to="(ppt_x+1)" calcmode="lin" valueType="num">
                                      <p:cBhvr>
                                        <p:cTn id="53" dur="1000">
                                          <p:stCondLst>
                                            <p:cond delay="0"/>
                                          </p:stCondLst>
                                        </p:cTn>
                                        <p:tgtEl>
                                          <p:spTgt spid="12"/>
                                        </p:tgtEl>
                                        <p:attrNameLst>
                                          <p:attrName>ppt_x</p:attrName>
                                        </p:attrNameLst>
                                      </p:cBhvr>
                                    </p:anim>
                                    <p:anim from="0" to="-1.0" calcmode="lin" valueType="num">
                                      <p:cBhvr>
                                        <p:cTn id="54" dur="200" accel="50000">
                                          <p:stCondLst>
                                            <p:cond delay="0"/>
                                          </p:stCondLst>
                                        </p:cTn>
                                        <p:tgtEl>
                                          <p:spTgt spid="12"/>
                                        </p:tgtEl>
                                        <p:attrNameLst>
                                          <p:attrName>xshear</p:attrName>
                                        </p:attrNameLst>
                                      </p:cBhvr>
                                    </p:anim>
                                    <p:set>
                                      <p:cBhvr>
                                        <p:cTn id="55" dur="800">
                                          <p:stCondLst>
                                            <p:cond delay="200"/>
                                          </p:stCondLst>
                                        </p:cTn>
                                        <p:tgtEl>
                                          <p:spTgt spid="12"/>
                                        </p:tgtEl>
                                        <p:attrNameLst>
                                          <p:attrName>xshear</p:attrName>
                                        </p:attrNameLst>
                                      </p:cBhvr>
                                      <p:to>
                                        <p:strVal val="-1.0"/>
                                      </p:to>
                                    </p:set>
                                    <p:set>
                                      <p:cBhvr>
                                        <p:cTn id="56"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Box 2"/>
          <p:cNvSpPr txBox="1"/>
          <p:nvPr/>
        </p:nvSpPr>
        <p:spPr>
          <a:xfrm>
            <a:off x="0" y="2875002"/>
            <a:ext cx="9144000" cy="1107996"/>
          </a:xfrm>
          <a:prstGeom prst="rect">
            <a:avLst/>
          </a:prstGeom>
          <a:noFill/>
        </p:spPr>
        <p:txBody>
          <a:bodyPr wrap="square" rtlCol="0">
            <a:spAutoFit/>
          </a:bodyPr>
          <a:lstStyle/>
          <a:p>
            <a:pPr algn="ctr"/>
            <a:r>
              <a:rPr lang="en-US" sz="6600" dirty="0" smtClean="0"/>
              <a:t>THE TRAIL</a:t>
            </a:r>
            <a:endParaRPr lang="en-US" sz="6600" dirty="0"/>
          </a:p>
        </p:txBody>
      </p:sp>
      <p:sp>
        <p:nvSpPr>
          <p:cNvPr id="4" name="Slide Number Placeholder 3"/>
          <p:cNvSpPr>
            <a:spLocks noGrp="1"/>
          </p:cNvSpPr>
          <p:nvPr>
            <p:ph type="sldNum" sz="quarter" idx="12"/>
          </p:nvPr>
        </p:nvSpPr>
        <p:spPr/>
        <p:txBody>
          <a:bodyPr/>
          <a:lstStyle/>
          <a:p>
            <a:pPr>
              <a:defRPr/>
            </a:pPr>
            <a:fld id="{6D98560A-1953-4F77-869E-5D1EE0598C44}" type="slidenum">
              <a:rPr lang="en-US" smtClean="0"/>
              <a:pPr>
                <a:defRPr/>
              </a:pPr>
              <a:t>187</a:t>
            </a:fld>
            <a:endParaRPr lang="en-US" dirty="0"/>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Image result for santa fe trail scenic and historic byway"/>
          <p:cNvPicPr>
            <a:picLocks noChangeAspect="1" noChangeArrowheads="1"/>
          </p:cNvPicPr>
          <p:nvPr/>
        </p:nvPicPr>
        <p:blipFill>
          <a:blip r:embed="rId3" cstate="print"/>
          <a:srcRect/>
          <a:stretch>
            <a:fillRect/>
          </a:stretch>
        </p:blipFill>
        <p:spPr bwMode="auto">
          <a:xfrm>
            <a:off x="7078133" y="618067"/>
            <a:ext cx="2065867" cy="1995378"/>
          </a:xfrm>
          <a:prstGeom prst="rect">
            <a:avLst/>
          </a:prstGeom>
          <a:noFill/>
        </p:spPr>
      </p:pic>
      <p:sp>
        <p:nvSpPr>
          <p:cNvPr id="2" name="Title 1"/>
          <p:cNvSpPr>
            <a:spLocks noGrp="1"/>
          </p:cNvSpPr>
          <p:nvPr>
            <p:ph type="title"/>
          </p:nvPr>
        </p:nvSpPr>
        <p:spPr/>
        <p:txBody>
          <a:bodyPr>
            <a:noAutofit/>
          </a:bodyPr>
          <a:lstStyle/>
          <a:p>
            <a:r>
              <a:rPr lang="en-US" dirty="0" smtClean="0"/>
              <a:t>THE TRAIL</a:t>
            </a:r>
            <a:endParaRPr lang="en-US" dirty="0"/>
          </a:p>
        </p:txBody>
      </p:sp>
      <p:sp>
        <p:nvSpPr>
          <p:cNvPr id="6" name="TextBox 5"/>
          <p:cNvSpPr txBox="1"/>
          <p:nvPr/>
        </p:nvSpPr>
        <p:spPr>
          <a:xfrm>
            <a:off x="0" y="2579906"/>
            <a:ext cx="9246550" cy="4278094"/>
          </a:xfrm>
          <a:prstGeom prst="rect">
            <a:avLst/>
          </a:prstGeom>
          <a:noFill/>
        </p:spPr>
        <p:txBody>
          <a:bodyPr wrap="square" rtlCol="0">
            <a:spAutoFit/>
          </a:bodyPr>
          <a:lstStyle/>
          <a:p>
            <a:pPr marL="233363" indent="-233363">
              <a:spcAft>
                <a:spcPts val="1200"/>
              </a:spcAft>
              <a:buFont typeface="Arial" pitchFamily="34" charset="0"/>
              <a:buChar char="•"/>
            </a:pPr>
            <a:r>
              <a:rPr lang="en-US" sz="2800" b="1" dirty="0" smtClean="0"/>
              <a:t>1850, A </a:t>
            </a:r>
            <a:r>
              <a:rPr lang="en-US" sz="2800" b="1" dirty="0" smtClean="0">
                <a:solidFill>
                  <a:srgbClr val="FF0000"/>
                </a:solidFill>
                <a:effectLst>
                  <a:outerShdw blurRad="38100" dist="38100" dir="2700000" algn="tl">
                    <a:srgbClr val="000000"/>
                  </a:outerShdw>
                </a:effectLst>
              </a:rPr>
              <a:t>monthly stagecoach line</a:t>
            </a:r>
            <a:r>
              <a:rPr lang="en-US" sz="2800" b="1" dirty="0" smtClean="0"/>
              <a:t> is established and the Post Office Department initiates </a:t>
            </a:r>
            <a:r>
              <a:rPr lang="en-US" sz="2800" b="1" dirty="0" smtClean="0">
                <a:solidFill>
                  <a:srgbClr val="FF0000"/>
                </a:solidFill>
                <a:effectLst>
                  <a:outerShdw blurRad="38100" dist="38100" dir="2700000" algn="tl">
                    <a:srgbClr val="000000"/>
                  </a:outerShdw>
                </a:effectLst>
              </a:rPr>
              <a:t>mail delivery </a:t>
            </a:r>
            <a:r>
              <a:rPr lang="en-US" sz="2800" b="1" dirty="0" smtClean="0"/>
              <a:t>between Independence, MO and Santa Fe, NM</a:t>
            </a:r>
          </a:p>
          <a:p>
            <a:pPr marL="233363" indent="-233363">
              <a:spcAft>
                <a:spcPts val="1200"/>
              </a:spcAft>
              <a:buFont typeface="Arial" pitchFamily="34" charset="0"/>
              <a:buChar char="•"/>
            </a:pPr>
            <a:r>
              <a:rPr lang="en-US" sz="2800" b="1" dirty="0" smtClean="0"/>
              <a:t>Santa Fe Trail - "A Trail of Commerce and Conquest" However, a </a:t>
            </a:r>
            <a:r>
              <a:rPr lang="en-US" sz="2800" b="1" dirty="0" smtClean="0">
                <a:solidFill>
                  <a:srgbClr val="FF0000"/>
                </a:solidFill>
                <a:effectLst>
                  <a:outerShdw blurRad="38100" dist="38100" dir="2700000" algn="tl">
                    <a:srgbClr val="000000"/>
                  </a:outerShdw>
                </a:effectLst>
              </a:rPr>
              <a:t>third dimension could be added</a:t>
            </a:r>
            <a:r>
              <a:rPr lang="en-US" sz="2800" b="1" dirty="0" smtClean="0"/>
              <a:t>. The Santa Fe Trail was </a:t>
            </a:r>
            <a:r>
              <a:rPr lang="en-US" sz="2800" b="1" dirty="0" smtClean="0">
                <a:solidFill>
                  <a:srgbClr val="FF0000"/>
                </a:solidFill>
                <a:effectLst>
                  <a:outerShdw blurRad="38100" dist="38100" dir="2700000" algn="tl">
                    <a:srgbClr val="000000"/>
                  </a:outerShdw>
                </a:effectLst>
              </a:rPr>
              <a:t>also a trail of communication </a:t>
            </a:r>
            <a:r>
              <a:rPr lang="en-US" sz="2800" b="1" dirty="0" smtClean="0"/>
              <a:t>catering to the postal needs of frontier America</a:t>
            </a:r>
          </a:p>
          <a:p>
            <a:pPr marL="233363" indent="-233363">
              <a:spcAft>
                <a:spcPts val="1200"/>
              </a:spcAft>
              <a:buFont typeface="Arial" pitchFamily="34" charset="0"/>
              <a:buChar char="•"/>
            </a:pPr>
            <a:r>
              <a:rPr lang="en-US" sz="2800" b="1" dirty="0" smtClean="0"/>
              <a:t>1861-1865  </a:t>
            </a:r>
            <a:r>
              <a:rPr lang="en-US" sz="2800" b="1" dirty="0" smtClean="0">
                <a:solidFill>
                  <a:srgbClr val="FF0000"/>
                </a:solidFill>
                <a:effectLst>
                  <a:outerShdw blurRad="38100" dist="38100" dir="2700000" algn="tl">
                    <a:srgbClr val="000000"/>
                  </a:outerShdw>
                </a:effectLst>
              </a:rPr>
              <a:t>Trade was limited again during the Civil War  </a:t>
            </a:r>
            <a:r>
              <a:rPr lang="en-US" sz="2800" b="1" dirty="0" smtClean="0"/>
              <a:t>but by the late 1860s, activity along the trail resumes</a:t>
            </a:r>
          </a:p>
        </p:txBody>
      </p:sp>
      <p:sp>
        <p:nvSpPr>
          <p:cNvPr id="10" name="Rectangle 9"/>
          <p:cNvSpPr/>
          <p:nvPr/>
        </p:nvSpPr>
        <p:spPr>
          <a:xfrm>
            <a:off x="9144000" y="6212124"/>
            <a:ext cx="393056" cy="584775"/>
          </a:xfrm>
          <a:prstGeom prst="rect">
            <a:avLst/>
          </a:prstGeom>
        </p:spPr>
        <p:txBody>
          <a:bodyPr wrap="none">
            <a:spAutoFit/>
          </a:bodyPr>
          <a:lstStyle/>
          <a:p>
            <a:r>
              <a:rPr lang="en-US" sz="3200" b="1" dirty="0" smtClean="0">
                <a:solidFill>
                  <a:srgbClr val="FF0000"/>
                </a:solidFill>
                <a:effectLst>
                  <a:outerShdw blurRad="38100" dist="38100" dir="2700000" algn="tl">
                    <a:srgbClr val="000000"/>
                  </a:outerShdw>
                </a:effectLst>
              </a:rPr>
              <a:t>5</a:t>
            </a:r>
            <a:endParaRPr lang="en-US" sz="3200" dirty="0"/>
          </a:p>
        </p:txBody>
      </p:sp>
      <p:sp>
        <p:nvSpPr>
          <p:cNvPr id="8" name="Rectangle 7"/>
          <p:cNvSpPr/>
          <p:nvPr/>
        </p:nvSpPr>
        <p:spPr>
          <a:xfrm>
            <a:off x="-1" y="555992"/>
            <a:ext cx="7484534" cy="1969770"/>
          </a:xfrm>
          <a:prstGeom prst="rect">
            <a:avLst/>
          </a:prstGeom>
        </p:spPr>
        <p:txBody>
          <a:bodyPr wrap="square">
            <a:spAutoFit/>
          </a:bodyPr>
          <a:lstStyle/>
          <a:p>
            <a:pPr marL="233363" indent="-233363">
              <a:spcAft>
                <a:spcPts val="1200"/>
              </a:spcAft>
              <a:buFont typeface="Arial" pitchFamily="34" charset="0"/>
              <a:buChar char="•"/>
            </a:pPr>
            <a:r>
              <a:rPr lang="en-US" sz="2800" b="1" dirty="0" smtClean="0"/>
              <a:t>Peaks Late 1840’s – </a:t>
            </a:r>
            <a:r>
              <a:rPr lang="en-US" sz="2800" b="1" dirty="0" smtClean="0">
                <a:solidFill>
                  <a:srgbClr val="FF0000"/>
                </a:solidFill>
                <a:effectLst>
                  <a:outerShdw blurRad="38100" dist="38100" dir="2700000" algn="tl">
                    <a:srgbClr val="000000"/>
                  </a:outerShdw>
                </a:effectLst>
              </a:rPr>
              <a:t>4,500 wagons a year </a:t>
            </a:r>
            <a:r>
              <a:rPr lang="en-US" sz="2800" b="1" dirty="0" smtClean="0"/>
              <a:t>(</a:t>
            </a:r>
            <a:r>
              <a:rPr lang="en-US" sz="2800" b="1" dirty="0" err="1" smtClean="0"/>
              <a:t>est</a:t>
            </a:r>
            <a:r>
              <a:rPr lang="en-US" sz="2800" b="1" dirty="0" smtClean="0"/>
              <a:t>)</a:t>
            </a:r>
          </a:p>
          <a:p>
            <a:pPr marL="233363" indent="-23336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1849 discovery of gold in California, </a:t>
            </a:r>
            <a:r>
              <a:rPr lang="en-US" sz="2800" b="1" dirty="0" smtClean="0"/>
              <a:t>emigrants in increasing numbers, travel the </a:t>
            </a:r>
            <a:r>
              <a:rPr lang="en-US" sz="2800" b="1" dirty="0" smtClean="0">
                <a:solidFill>
                  <a:srgbClr val="FF0000"/>
                </a:solidFill>
                <a:effectLst>
                  <a:outerShdw blurRad="38100" dist="38100" dir="2700000" algn="tl">
                    <a:srgbClr val="000000"/>
                  </a:outerShdw>
                </a:effectLst>
              </a:rPr>
              <a:t>Santa Fe Trail to Bent’s Fort</a:t>
            </a:r>
            <a:r>
              <a:rPr lang="en-US" sz="2800" b="1" dirty="0" smtClean="0"/>
              <a:t>, then journey </a:t>
            </a:r>
            <a:r>
              <a:rPr lang="en-US" sz="2800" b="1" dirty="0" smtClean="0">
                <a:solidFill>
                  <a:srgbClr val="FF0000"/>
                </a:solidFill>
                <a:effectLst>
                  <a:outerShdw blurRad="38100" dist="38100" dir="2700000" algn="tl">
                    <a:srgbClr val="000000"/>
                  </a:outerShdw>
                </a:effectLst>
              </a:rPr>
              <a:t>northward</a:t>
            </a:r>
          </a:p>
        </p:txBody>
      </p:sp>
      <p:pic>
        <p:nvPicPr>
          <p:cNvPr id="7" name="Picture 2"/>
          <p:cNvPicPr>
            <a:picLocks noChangeAspect="1" noChangeArrowheads="1"/>
          </p:cNvPicPr>
          <p:nvPr/>
        </p:nvPicPr>
        <p:blipFill>
          <a:blip r:embed="rId4" cstate="print"/>
          <a:srcRect/>
          <a:stretch>
            <a:fillRect/>
          </a:stretch>
        </p:blipFill>
        <p:spPr bwMode="auto">
          <a:xfrm>
            <a:off x="9144000" y="1577370"/>
            <a:ext cx="9144000" cy="3460750"/>
          </a:xfrm>
          <a:prstGeom prst="rect">
            <a:avLst/>
          </a:prstGeom>
          <a:noFill/>
          <a:ln w="9525">
            <a:solidFill>
              <a:schemeClr val="tx1"/>
            </a:solidFill>
            <a:miter lim="800000"/>
            <a:headEnd/>
            <a:tailEnd/>
          </a:ln>
        </p:spPr>
      </p:pic>
      <p:sp>
        <p:nvSpPr>
          <p:cNvPr id="9" name="Slide Number Placeholder 8"/>
          <p:cNvSpPr>
            <a:spLocks noGrp="1"/>
          </p:cNvSpPr>
          <p:nvPr>
            <p:ph type="sldNum" sz="quarter" idx="12"/>
          </p:nvPr>
        </p:nvSpPr>
        <p:spPr/>
        <p:txBody>
          <a:bodyPr/>
          <a:lstStyle/>
          <a:p>
            <a:pPr>
              <a:defRPr/>
            </a:pPr>
            <a:fld id="{6D98560A-1953-4F77-869E-5D1EE0598C44}" type="slidenum">
              <a:rPr lang="en-US" smtClean="0"/>
              <a:pPr>
                <a:defRPr/>
              </a:pPr>
              <a:t>188</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up)">
                                      <p:cBhvr>
                                        <p:cTn id="12" dur="1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up)">
                                      <p:cBhvr>
                                        <p:cTn id="17" dur="1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up)">
                                      <p:cBhvr>
                                        <p:cTn id="22" dur="10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up)">
                                      <p:cBhvr>
                                        <p:cTn id="27"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THE TRAIL</a:t>
            </a:r>
            <a:endParaRPr lang="en-US" dirty="0"/>
          </a:p>
        </p:txBody>
      </p:sp>
      <p:sp>
        <p:nvSpPr>
          <p:cNvPr id="3" name="Rectangle 2"/>
          <p:cNvSpPr/>
          <p:nvPr/>
        </p:nvSpPr>
        <p:spPr>
          <a:xfrm>
            <a:off x="0" y="758626"/>
            <a:ext cx="9144000" cy="3693319"/>
          </a:xfrm>
          <a:prstGeom prst="rect">
            <a:avLst/>
          </a:prstGeom>
        </p:spPr>
        <p:txBody>
          <a:bodyPr wrap="square">
            <a:spAutoFit/>
          </a:bodyPr>
          <a:lstStyle/>
          <a:p>
            <a:pPr marL="233363" indent="-233363">
              <a:spcAft>
                <a:spcPts val="1200"/>
              </a:spcAft>
              <a:buFont typeface="Arial" pitchFamily="34" charset="0"/>
              <a:buChar char="•"/>
            </a:pPr>
            <a:r>
              <a:rPr lang="en-US" sz="3200" b="1" dirty="0" smtClean="0"/>
              <a:t>1880 a railroad reaches Santa Fe, and </a:t>
            </a:r>
            <a:r>
              <a:rPr lang="en-US" sz="3200" b="1" dirty="0" smtClean="0">
                <a:solidFill>
                  <a:srgbClr val="FF0000"/>
                </a:solidFill>
                <a:effectLst>
                  <a:outerShdw blurRad="38100" dist="38100" dir="2700000" algn="tl">
                    <a:srgbClr val="000000"/>
                  </a:outerShdw>
                </a:effectLst>
              </a:rPr>
              <a:t>use of the Santa Fe Trail declines</a:t>
            </a:r>
          </a:p>
          <a:p>
            <a:pPr marL="233363" indent="-233363">
              <a:spcAft>
                <a:spcPts val="1200"/>
              </a:spcAft>
              <a:buFont typeface="Arial" pitchFamily="34" charset="0"/>
              <a:buChar char="•"/>
            </a:pPr>
            <a:r>
              <a:rPr lang="en-US" sz="3200" b="1" dirty="0" smtClean="0"/>
              <a:t>A highway route that roughly follows the trail's path through the entire length of Kansas, the southeast corner of Colorado and northern New Mexico is designated as the </a:t>
            </a:r>
            <a:r>
              <a:rPr lang="en-US" sz="3200" b="1" dirty="0" smtClean="0">
                <a:solidFill>
                  <a:srgbClr val="FF0000"/>
                </a:solidFill>
                <a:effectLst>
                  <a:outerShdw blurRad="38100" dist="38100" dir="2700000" algn="tl">
                    <a:srgbClr val="000000"/>
                  </a:outerShdw>
                </a:effectLst>
              </a:rPr>
              <a:t>Santa Fe Trail National Scenic Byway</a:t>
            </a:r>
          </a:p>
        </p:txBody>
      </p:sp>
      <p:pic>
        <p:nvPicPr>
          <p:cNvPr id="148482" name="Picture 2" descr="http://santafetrailco.com/4tophead.jpg"/>
          <p:cNvPicPr>
            <a:picLocks noChangeAspect="1" noChangeArrowheads="1"/>
          </p:cNvPicPr>
          <p:nvPr/>
        </p:nvPicPr>
        <p:blipFill>
          <a:blip r:embed="rId2" cstate="print"/>
          <a:srcRect/>
          <a:stretch>
            <a:fillRect/>
          </a:stretch>
        </p:blipFill>
        <p:spPr bwMode="auto">
          <a:xfrm>
            <a:off x="0" y="4492336"/>
            <a:ext cx="9144000" cy="2141220"/>
          </a:xfrm>
          <a:prstGeom prst="rect">
            <a:avLst/>
          </a:prstGeom>
          <a:noFill/>
        </p:spPr>
      </p:pic>
      <p:sp>
        <p:nvSpPr>
          <p:cNvPr id="5" name="Rectangle 4"/>
          <p:cNvSpPr/>
          <p:nvPr/>
        </p:nvSpPr>
        <p:spPr>
          <a:xfrm>
            <a:off x="9144000" y="6212124"/>
            <a:ext cx="393056" cy="584775"/>
          </a:xfrm>
          <a:prstGeom prst="rect">
            <a:avLst/>
          </a:prstGeom>
        </p:spPr>
        <p:txBody>
          <a:bodyPr wrap="none">
            <a:spAutoFit/>
          </a:bodyPr>
          <a:lstStyle/>
          <a:p>
            <a:r>
              <a:rPr lang="en-US" sz="3200" b="1" dirty="0" smtClean="0">
                <a:solidFill>
                  <a:srgbClr val="FF0000"/>
                </a:solidFill>
                <a:effectLst>
                  <a:outerShdw blurRad="38100" dist="38100" dir="2700000" algn="tl">
                    <a:srgbClr val="000000"/>
                  </a:outerShdw>
                </a:effectLst>
              </a:rPr>
              <a:t>5</a:t>
            </a:r>
            <a:endParaRPr lang="en-US" sz="3200" dirty="0"/>
          </a:p>
        </p:txBody>
      </p:sp>
      <p:sp>
        <p:nvSpPr>
          <p:cNvPr id="6" name="Slide Number Placeholder 5"/>
          <p:cNvSpPr>
            <a:spLocks noGrp="1"/>
          </p:cNvSpPr>
          <p:nvPr>
            <p:ph type="sldNum" sz="quarter" idx="12"/>
          </p:nvPr>
        </p:nvSpPr>
        <p:spPr/>
        <p:txBody>
          <a:bodyPr/>
          <a:lstStyle/>
          <a:p>
            <a:pPr>
              <a:defRPr/>
            </a:pPr>
            <a:fld id="{6D98560A-1953-4F77-869E-5D1EE0598C44}" type="slidenum">
              <a:rPr lang="en-US" smtClean="0"/>
              <a:pPr>
                <a:defRPr/>
              </a:pPr>
              <a:t>189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148482"/>
                                        </p:tgtEl>
                                        <p:attrNameLst>
                                          <p:attrName>style.visibility</p:attrName>
                                        </p:attrNameLst>
                                      </p:cBhvr>
                                      <p:to>
                                        <p:strVal val="visible"/>
                                      </p:to>
                                    </p:set>
                                    <p:animEffect transition="in" filter="wipe(left)">
                                      <p:cBhvr>
                                        <p:cTn id="15" dur="1000"/>
                                        <p:tgtEl>
                                          <p:spTgt spid="148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8374261"/>
          </a:xfrm>
          <a:prstGeom prst="rect">
            <a:avLst/>
          </a:prstGeom>
        </p:spPr>
        <p:txBody>
          <a:bodyPr wrap="square">
            <a:spAutoFit/>
          </a:bodyPr>
          <a:lstStyle/>
          <a:p>
            <a:r>
              <a:rPr lang="en-US" dirty="0" smtClean="0">
                <a:hlinkClick r:id="rId2"/>
              </a:rPr>
              <a:t>https://www.legendsofamerica.com/ar-fortsmith/</a:t>
            </a:r>
            <a:endParaRPr lang="en-US" dirty="0" smtClean="0"/>
          </a:p>
          <a:p>
            <a:pPr fontAlgn="base"/>
            <a:r>
              <a:rPr lang="en-US" dirty="0" smtClean="0"/>
              <a:t>	On the isolated edge of the American Frontier, Fort Smith was established on Christmas day, 1817. Under the command of Major William Bradford, the soldiers’ initial task was to keep the peace between the Cherokee and Osage tribes. The site of the new fort was Belle Point, a prominent bluff overlooking the Poteau and Arkansas River.</a:t>
            </a:r>
          </a:p>
          <a:p>
            <a:pPr fontAlgn="base"/>
            <a:r>
              <a:rPr lang="en-US" dirty="0" smtClean="0"/>
              <a:t>	Sixty-four men of the Rifle Regiment erected temporary shelters in just eight days and then began the work on a permanent fortification. Construction progressed slowly, and upon completion, the fort was a simple log stockade with four sides at 132 feet each and two blockhouses at opposite angles. Barracks, storehouses, shops, a magazine, and a hospital were located within the walls.</a:t>
            </a:r>
          </a:p>
          <a:p>
            <a:pPr fontAlgn="base"/>
            <a:r>
              <a:rPr lang="en-US" dirty="0" smtClean="0"/>
              <a:t>	Additional quarters were built outside the original fort in 1822 when increased hostilities between the Osage and Cherokee prompted the need for a greater number of soldiers.  Just two years later; however, the Federal Government determined that the location of the fort was too far away from the newly redefined Indian Territory (Oklahoma) and established Fort Gibson some 60 miles up the Arkansas River. As a result, the troops departed Fort Smith in 1824.</a:t>
            </a:r>
          </a:p>
          <a:p>
            <a:pPr fontAlgn="base"/>
            <a:r>
              <a:rPr lang="en-US" dirty="0" smtClean="0"/>
              <a:t>	Three years later; however, the fort was slated to serve as the agency for the western Choctaw Indians, who were also being forced to move to Indian Territory. When Choctaw agent, William McClellan, arrived in February, 1827, he found the post buildings in bad condition. But, it would be four more years before the government would repair the structures. Finally, in April, 1831, Lieutenant Gabriel Rains and a detail of Seventh United States Infantry arrived at the post to begin the repairs. </a:t>
            </a:r>
          </a:p>
          <a:p>
            <a:pPr fontAlgn="base"/>
            <a:r>
              <a:rPr lang="en-US" dirty="0" smtClean="0"/>
              <a:t>By August, Choctaw Indians began  trickling into the area.</a:t>
            </a:r>
          </a:p>
          <a:p>
            <a:pPr fontAlgn="base"/>
            <a:r>
              <a:rPr lang="en-US" dirty="0" smtClean="0"/>
              <a:t>	Just east of the post and adjacent to the Choctaw boundary line, a sizeable civilian community emerged on lands owned by a man named John Rogers. Dominating the community were six taverns, where enterprising merchants supplied the emigrating Choctaw with </a:t>
            </a:r>
          </a:p>
          <a:p>
            <a:pPr fontAlgn="base"/>
            <a:r>
              <a:rPr lang="en-US" dirty="0" smtClean="0"/>
              <a:t>cheap whiskey. Many of the displaced tribesmen settled nearby and became a source of sustained exploitation. Lieutenant Rains positioned his men on the boundary line to keep peddlers and Choctaw separated, but the situation got worse. In March, 1833, Captain John Stewart and a company of Seventh Infantry were garrisoned at the post to control the contraband trade, known as the “Arkansas Whiskey War.” He too, met with little success as the merchants operated right under his very nose. As a result, Stuart abandoned Fort Smith in June 1834 and established Fort Coffee at a more suitable location in Indian Territory.</a:t>
            </a:r>
          </a:p>
          <a:p>
            <a:pPr fontAlgn="base"/>
            <a:r>
              <a:rPr lang="en-US" dirty="0" smtClean="0"/>
              <a:t>	As additional tribes were relocated in Indian Territory, fearful residents of the new State of Arkansas requested that a permanent military garrison be placed on their western border. In 1838, Congress authorized construction of a new fort and purchased from John Rogers a 296-acre reservation adjacent to the old fort on Belle Point.</a:t>
            </a:r>
          </a:p>
          <a:p>
            <a:pPr fontAlgn="base"/>
            <a:r>
              <a:rPr lang="en-US" dirty="0" smtClean="0"/>
              <a:t>	In the spring of 1839, construction of the new fort began. The design called for a pentagonal-shaped fort of stone with a bastion at each angle and enclosing seven acres. Inside the wall, several buildings were to be situated around a parade ground including two enlisted </a:t>
            </a:r>
            <a:r>
              <a:rPr lang="en-US" dirty="0" err="1" smtClean="0"/>
              <a:t>mens</a:t>
            </a:r>
            <a:r>
              <a:rPr lang="en-US" dirty="0" smtClean="0"/>
              <a:t> barracks, two officer’s quarters, the commandant’s quarters, a hospital, the quartermaster store, and other buildings. This ambitious plan, however, would never be fully realized.</a:t>
            </a:r>
          </a:p>
          <a:p>
            <a:pPr fontAlgn="base"/>
            <a:r>
              <a:rPr lang="en-US" dirty="0" smtClean="0"/>
              <a:t>	Because of events of the next six years, the army completed Fort Smith along much different lines. It had become apparent to the military that armed warriors would not descend on Arkansas from Indian Territory. Yet, hostilities threatened another frontier, and the Mexican-American War loomed on the horizon. Fort Smith was ideally situated to equip military units marching to the Rio Grande River and to supply frontier posts in Indian Territory. Therefore, in 1845, the half-finished post was formally designated as a supply depot.</a:t>
            </a:r>
          </a:p>
          <a:p>
            <a:pPr fontAlgn="base"/>
            <a:endParaRPr lang="en-US" dirty="0" smtClean="0">
              <a:hlinkClick r:id="rId3"/>
            </a:endParaRPr>
          </a:p>
          <a:p>
            <a:pPr fontAlgn="base"/>
            <a:r>
              <a:rPr lang="en-US" dirty="0" smtClean="0">
                <a:hlinkClick r:id="rId3"/>
              </a:rPr>
              <a:t>http://www.fortwiki.com/Fort_Smith,_AR_Commanders</a:t>
            </a:r>
            <a:endParaRPr lang="en-US" dirty="0" smtClean="0"/>
          </a:p>
          <a:p>
            <a:r>
              <a:rPr lang="en-US" dirty="0" smtClean="0"/>
              <a:t>Commanding Officers of Fort Smith</a:t>
            </a:r>
          </a:p>
          <a:p>
            <a:r>
              <a:rPr lang="en-US" dirty="0" smtClean="0"/>
              <a:t>Major William Bradford, Rifle regiment - Nov. 1817 to Feb. 1822</a:t>
            </a:r>
          </a:p>
          <a:p>
            <a:r>
              <a:rPr lang="en-US" dirty="0" smtClean="0"/>
              <a:t>Colonel Matthew Arbuckle, 7th U.S. Infantry - Feb. 1822 to March 1822</a:t>
            </a:r>
          </a:p>
          <a:p>
            <a:r>
              <a:rPr lang="en-US" dirty="0" smtClean="0"/>
              <a:t>Maj. A.R. </a:t>
            </a:r>
            <a:r>
              <a:rPr lang="en-US" dirty="0" err="1" smtClean="0"/>
              <a:t>Wooley</a:t>
            </a:r>
            <a:r>
              <a:rPr lang="en-US" dirty="0" smtClean="0"/>
              <a:t>, 7th U.S. Infantry - March 1822 to June 1822</a:t>
            </a:r>
          </a:p>
          <a:p>
            <a:r>
              <a:rPr lang="en-US" dirty="0" smtClean="0"/>
              <a:t>Col. Matthew Arbuckle, 7th U.S. Infantry - June 1822 to January 1823</a:t>
            </a:r>
          </a:p>
          <a:p>
            <a:r>
              <a:rPr lang="en-US" dirty="0" smtClean="0"/>
              <a:t>Capt. William Davenport, 7th U.S. Infantry - January 1823 to May 1823</a:t>
            </a:r>
          </a:p>
          <a:p>
            <a:r>
              <a:rPr lang="en-US" dirty="0" smtClean="0"/>
              <a:t>Col. Matthew Arbuckle, 7th U.S. Infantry - May 1823 to April 1824</a:t>
            </a:r>
          </a:p>
          <a:p>
            <a:r>
              <a:rPr lang="en-US" b="1" dirty="0" smtClean="0"/>
              <a:t>(Troops withdrawn from Fort Smith in April 1824; re-occupied March 22, 1833)</a:t>
            </a:r>
            <a:endParaRPr lang="en-US" dirty="0" smtClean="0"/>
          </a:p>
          <a:p>
            <a:r>
              <a:rPr lang="en-US" dirty="0" smtClean="0"/>
              <a:t>Capt. John Stuart, 7th U.S. Infantry - March 1833 to June 1834</a:t>
            </a:r>
          </a:p>
          <a:p>
            <a:r>
              <a:rPr lang="en-US" b="1" dirty="0" smtClean="0"/>
              <a:t>(Troops withdrawn June 16, 1834; re-occupied July 27, 1838)</a:t>
            </a:r>
            <a:endParaRPr lang="en-US" dirty="0" smtClean="0"/>
          </a:p>
          <a:p>
            <a:r>
              <a:rPr lang="en-US" dirty="0" smtClean="0"/>
              <a:t>Captain Benjamin L.E. Bonneville, 7th U.S. Infantry - July 1838 to October 1838</a:t>
            </a:r>
          </a:p>
          <a:p>
            <a:r>
              <a:rPr lang="en-US" dirty="0" smtClean="0"/>
              <a:t>Capt. W.G. Belknap, 3rd Infantry - October 1838 to September 1840</a:t>
            </a:r>
          </a:p>
          <a:p>
            <a:pPr fontAlgn="base"/>
            <a:endParaRPr lang="en-US" dirty="0" smtClean="0"/>
          </a:p>
          <a:p>
            <a:endParaRPr lang="en-US" dirty="0"/>
          </a:p>
        </p:txBody>
      </p:sp>
    </p:spTree>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94210" name="Picture 2"/>
          <p:cNvPicPr>
            <a:picLocks noChangeAspect="1" noChangeArrowheads="1"/>
          </p:cNvPicPr>
          <p:nvPr/>
        </p:nvPicPr>
        <p:blipFill>
          <a:blip r:embed="rId2" cstate="print"/>
          <a:srcRect l="7545" t="2287" r="8637" b="2769"/>
          <a:stretch>
            <a:fillRect/>
          </a:stretch>
        </p:blipFill>
        <p:spPr bwMode="auto">
          <a:xfrm>
            <a:off x="0" y="649602"/>
            <a:ext cx="9144000" cy="6208398"/>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pPr>
              <a:defRPr/>
            </a:pPr>
            <a:fld id="{6D98560A-1953-4F77-869E-5D1EE0598C44}" type="slidenum">
              <a:rPr lang="en-US" smtClean="0"/>
              <a:pPr>
                <a:defRPr/>
              </a:pPr>
              <a:t>190</a:t>
            </a:fld>
            <a:endParaRPr lang="en-US" dirty="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Box 2"/>
          <p:cNvSpPr txBox="1"/>
          <p:nvPr/>
        </p:nvSpPr>
        <p:spPr>
          <a:xfrm>
            <a:off x="0" y="2875002"/>
            <a:ext cx="9144000" cy="1107996"/>
          </a:xfrm>
          <a:prstGeom prst="rect">
            <a:avLst/>
          </a:prstGeom>
          <a:noFill/>
        </p:spPr>
        <p:txBody>
          <a:bodyPr wrap="square" rtlCol="0">
            <a:spAutoFit/>
          </a:bodyPr>
          <a:lstStyle/>
          <a:p>
            <a:pPr algn="ctr"/>
            <a:r>
              <a:rPr lang="en-US" sz="6600" dirty="0" smtClean="0"/>
              <a:t>TRAINS</a:t>
            </a:r>
            <a:endParaRPr lang="en-US" sz="6600" dirty="0"/>
          </a:p>
        </p:txBody>
      </p:sp>
      <p:sp>
        <p:nvSpPr>
          <p:cNvPr id="4" name="Slide Number Placeholder 3"/>
          <p:cNvSpPr>
            <a:spLocks noGrp="1"/>
          </p:cNvSpPr>
          <p:nvPr>
            <p:ph type="sldNum" sz="quarter" idx="12"/>
          </p:nvPr>
        </p:nvSpPr>
        <p:spPr/>
        <p:txBody>
          <a:bodyPr/>
          <a:lstStyle/>
          <a:p>
            <a:pPr>
              <a:defRPr/>
            </a:pPr>
            <a:fld id="{6D98560A-1953-4F77-869E-5D1EE0598C44}" type="slidenum">
              <a:rPr lang="en-US" smtClean="0"/>
              <a:pPr>
                <a:defRPr/>
              </a:pPr>
              <a:t>191</a:t>
            </a:fld>
            <a:endParaRPr lang="en-US" dirty="0"/>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4" descr="https://upload.wikimedia.org/wikipedia/commons/e/e6/Santa_Fe_Route.jpg"/>
          <p:cNvPicPr>
            <a:picLocks noChangeAspect="1" noChangeArrowheads="1"/>
          </p:cNvPicPr>
          <p:nvPr/>
        </p:nvPicPr>
        <p:blipFill>
          <a:blip r:embed="rId2" cstate="print"/>
          <a:srcRect/>
          <a:stretch>
            <a:fillRect/>
          </a:stretch>
        </p:blipFill>
        <p:spPr bwMode="auto">
          <a:xfrm>
            <a:off x="5391603" y="627781"/>
            <a:ext cx="2767239" cy="2988620"/>
          </a:xfrm>
          <a:prstGeom prst="rect">
            <a:avLst/>
          </a:prstGeom>
          <a:noFill/>
        </p:spPr>
      </p:pic>
      <p:sp>
        <p:nvSpPr>
          <p:cNvPr id="2" name="Title 1"/>
          <p:cNvSpPr>
            <a:spLocks noGrp="1"/>
          </p:cNvSpPr>
          <p:nvPr>
            <p:ph type="title"/>
          </p:nvPr>
        </p:nvSpPr>
        <p:spPr/>
        <p:txBody>
          <a:bodyPr>
            <a:normAutofit fontScale="90000"/>
          </a:bodyPr>
          <a:lstStyle/>
          <a:p>
            <a:r>
              <a:rPr lang="en-US" dirty="0" smtClean="0"/>
              <a:t>ARRIVAL OF TRAINS</a:t>
            </a:r>
            <a:endParaRPr lang="en-US" dirty="0"/>
          </a:p>
        </p:txBody>
      </p:sp>
      <p:sp>
        <p:nvSpPr>
          <p:cNvPr id="3" name="Rectangle 2"/>
          <p:cNvSpPr/>
          <p:nvPr/>
        </p:nvSpPr>
        <p:spPr>
          <a:xfrm>
            <a:off x="1" y="727770"/>
            <a:ext cx="4639732" cy="3539430"/>
          </a:xfrm>
          <a:prstGeom prst="rect">
            <a:avLst/>
          </a:prstGeom>
        </p:spPr>
        <p:txBody>
          <a:bodyPr wrap="square">
            <a:spAutoFit/>
          </a:bodyPr>
          <a:lstStyle/>
          <a:p>
            <a:r>
              <a:rPr lang="en-US" sz="3200" b="1" dirty="0" smtClean="0"/>
              <a:t>“On February 9, </a:t>
            </a:r>
            <a:r>
              <a:rPr lang="en-US" sz="3200" b="1" dirty="0" smtClean="0">
                <a:solidFill>
                  <a:srgbClr val="FF0000"/>
                </a:solidFill>
                <a:effectLst>
                  <a:outerShdw blurRad="38100" dist="38100" dir="2700000" algn="tl">
                    <a:srgbClr val="000000"/>
                  </a:outerShdw>
                </a:effectLst>
              </a:rPr>
              <a:t>1880 the first train of the Atchison Topeka and Santa Fe Railway Company pulls into the Santa Fe</a:t>
            </a:r>
            <a:r>
              <a:rPr lang="en-US" sz="3200" b="1" dirty="0" smtClean="0"/>
              <a:t>, New Mexico depot, its arrival celebrated by colorful</a:t>
            </a:r>
            <a:endParaRPr lang="en-US" sz="3200" b="1" dirty="0"/>
          </a:p>
        </p:txBody>
      </p:sp>
      <p:sp>
        <p:nvSpPr>
          <p:cNvPr id="9" name="Rectangle 8"/>
          <p:cNvSpPr/>
          <p:nvPr/>
        </p:nvSpPr>
        <p:spPr>
          <a:xfrm>
            <a:off x="0" y="4267200"/>
            <a:ext cx="9144000" cy="2554545"/>
          </a:xfrm>
          <a:prstGeom prst="rect">
            <a:avLst/>
          </a:prstGeom>
        </p:spPr>
        <p:txBody>
          <a:bodyPr wrap="square">
            <a:spAutoFit/>
          </a:bodyPr>
          <a:lstStyle/>
          <a:p>
            <a:r>
              <a:rPr lang="en-US" sz="3200" b="1" dirty="0" smtClean="0"/>
              <a:t>speeches and a grand parade.  With that train, </a:t>
            </a:r>
            <a:r>
              <a:rPr lang="en-US" sz="3200" b="1" dirty="0" smtClean="0">
                <a:solidFill>
                  <a:srgbClr val="FF0000"/>
                </a:solidFill>
                <a:effectLst>
                  <a:outerShdw blurRad="38100" dist="38100" dir="2700000" algn="tl">
                    <a:srgbClr val="000000"/>
                  </a:outerShdw>
                </a:effectLst>
              </a:rPr>
              <a:t>the treacherous journey by horseback, covered wagon or stage coach on the rutted old Santa Fe Trail comes to an end</a:t>
            </a:r>
            <a:r>
              <a:rPr lang="en-US" sz="3200" b="1" dirty="0" smtClean="0"/>
              <a:t>, and an </a:t>
            </a:r>
            <a:r>
              <a:rPr lang="en-US" sz="3200" b="1" dirty="0" smtClean="0">
                <a:solidFill>
                  <a:srgbClr val="FF0000"/>
                </a:solidFill>
                <a:effectLst>
                  <a:outerShdw blurRad="38100" dist="38100" dir="2700000" algn="tl">
                    <a:srgbClr val="000000"/>
                  </a:outerShdw>
                </a:effectLst>
              </a:rPr>
              <a:t>era of economic and social change begins</a:t>
            </a:r>
            <a:r>
              <a:rPr lang="en-US" sz="3200" b="1" dirty="0" smtClean="0"/>
              <a:t>” </a:t>
            </a:r>
            <a:r>
              <a:rPr lang="en-US" sz="3200" dirty="0" smtClean="0"/>
              <a:t>		    </a:t>
            </a:r>
            <a:r>
              <a:rPr lang="en-US" dirty="0" smtClean="0"/>
              <a:t>from</a:t>
            </a:r>
            <a:r>
              <a:rPr lang="en-US" sz="3200" dirty="0" smtClean="0"/>
              <a:t> </a:t>
            </a:r>
            <a:r>
              <a:rPr lang="en-US" dirty="0" smtClean="0"/>
              <a:t>https://www.railyardsantafe.com/history/</a:t>
            </a:r>
            <a:endParaRPr lang="en-US" sz="3200" dirty="0"/>
          </a:p>
        </p:txBody>
      </p:sp>
      <p:pic>
        <p:nvPicPr>
          <p:cNvPr id="65542" name="Picture 6" descr="Related image"/>
          <p:cNvPicPr>
            <a:picLocks noChangeAspect="1" noChangeArrowheads="1"/>
          </p:cNvPicPr>
          <p:nvPr/>
        </p:nvPicPr>
        <p:blipFill>
          <a:blip r:embed="rId3" cstate="print"/>
          <a:stretch>
            <a:fillRect/>
          </a:stretch>
        </p:blipFill>
        <p:spPr bwMode="auto">
          <a:xfrm>
            <a:off x="4779444" y="621770"/>
            <a:ext cx="4157111" cy="3039886"/>
          </a:xfrm>
          <a:prstGeom prst="rect">
            <a:avLst/>
          </a:prstGeom>
          <a:noFill/>
          <a:ln>
            <a:solidFill>
              <a:schemeClr val="tx1"/>
            </a:solidFill>
          </a:ln>
        </p:spPr>
      </p:pic>
      <p:pic>
        <p:nvPicPr>
          <p:cNvPr id="65538" name="Picture 2" descr="https://www.railyardsantafe.com/wp-content/uploads/2012/09/history2b.jpg"/>
          <p:cNvPicPr>
            <a:picLocks noChangeAspect="1" noChangeArrowheads="1"/>
          </p:cNvPicPr>
          <p:nvPr/>
        </p:nvPicPr>
        <p:blipFill>
          <a:blip r:embed="rId4" cstate="print"/>
          <a:srcRect b="6807"/>
          <a:stretch>
            <a:fillRect/>
          </a:stretch>
        </p:blipFill>
        <p:spPr bwMode="auto">
          <a:xfrm>
            <a:off x="5530698" y="629027"/>
            <a:ext cx="2562225" cy="3612773"/>
          </a:xfrm>
          <a:prstGeom prst="rect">
            <a:avLst/>
          </a:prstGeom>
          <a:noFill/>
        </p:spPr>
      </p:pic>
      <p:pic>
        <p:nvPicPr>
          <p:cNvPr id="65544" name="Picture 8" descr="Image result for trains 1880"/>
          <p:cNvPicPr>
            <a:picLocks noChangeAspect="1" noChangeArrowheads="1"/>
          </p:cNvPicPr>
          <p:nvPr/>
        </p:nvPicPr>
        <p:blipFill>
          <a:blip r:embed="rId5" cstate="print"/>
          <a:srcRect/>
          <a:stretch>
            <a:fillRect/>
          </a:stretch>
        </p:blipFill>
        <p:spPr bwMode="auto">
          <a:xfrm>
            <a:off x="4572000" y="617143"/>
            <a:ext cx="4572000" cy="3429000"/>
          </a:xfrm>
          <a:prstGeom prst="rect">
            <a:avLst/>
          </a:prstGeom>
          <a:noFill/>
          <a:ln>
            <a:solidFill>
              <a:schemeClr val="tx1"/>
            </a:solidFill>
          </a:ln>
        </p:spPr>
      </p:pic>
      <p:sp>
        <p:nvSpPr>
          <p:cNvPr id="13" name="Rectangle 12"/>
          <p:cNvSpPr/>
          <p:nvPr/>
        </p:nvSpPr>
        <p:spPr>
          <a:xfrm>
            <a:off x="9144000" y="6212124"/>
            <a:ext cx="393056" cy="584775"/>
          </a:xfrm>
          <a:prstGeom prst="rect">
            <a:avLst/>
          </a:prstGeom>
        </p:spPr>
        <p:txBody>
          <a:bodyPr wrap="none">
            <a:spAutoFit/>
          </a:bodyPr>
          <a:lstStyle/>
          <a:p>
            <a:r>
              <a:rPr lang="en-US" sz="3200" b="1" dirty="0" smtClean="0">
                <a:solidFill>
                  <a:srgbClr val="FF0000"/>
                </a:solidFill>
                <a:effectLst>
                  <a:outerShdw blurRad="38100" dist="38100" dir="2700000" algn="tl">
                    <a:srgbClr val="000000"/>
                  </a:outerShdw>
                </a:effectLst>
              </a:rPr>
              <a:t>5</a:t>
            </a:r>
            <a:endParaRPr lang="en-US" sz="3200" dirty="0"/>
          </a:p>
        </p:txBody>
      </p:sp>
      <p:sp>
        <p:nvSpPr>
          <p:cNvPr id="11" name="Slide Number Placeholder 10"/>
          <p:cNvSpPr>
            <a:spLocks noGrp="1"/>
          </p:cNvSpPr>
          <p:nvPr>
            <p:ph type="sldNum" sz="quarter" idx="12"/>
          </p:nvPr>
        </p:nvSpPr>
        <p:spPr/>
        <p:txBody>
          <a:bodyPr/>
          <a:lstStyle/>
          <a:p>
            <a:pPr>
              <a:defRPr/>
            </a:pPr>
            <a:fld id="{6D98560A-1953-4F77-869E-5D1EE0598C44}" type="slidenum">
              <a:rPr lang="en-US" smtClean="0"/>
              <a:pPr>
                <a:defRPr/>
              </a:pPr>
              <a:t>192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30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5540"/>
                                        </p:tgtEl>
                                        <p:attrNameLst>
                                          <p:attrName>style.visibility</p:attrName>
                                        </p:attrNameLst>
                                      </p:cBhvr>
                                      <p:to>
                                        <p:strVal val="visible"/>
                                      </p:to>
                                    </p:set>
                                    <p:animEffect transition="in" filter="wipe(down)">
                                      <p:cBhvr>
                                        <p:cTn id="10" dur="500"/>
                                        <p:tgtEl>
                                          <p:spTgt spid="65540"/>
                                        </p:tgtEl>
                                      </p:cBhvr>
                                    </p:animEffect>
                                  </p:childTnLst>
                                </p:cTn>
                              </p:par>
                              <p:par>
                                <p:cTn id="11" presetID="22" presetClass="entr" presetSubtype="4" fill="hold" nodeType="withEffect">
                                  <p:stCondLst>
                                    <p:cond delay="2000"/>
                                  </p:stCondLst>
                                  <p:childTnLst>
                                    <p:set>
                                      <p:cBhvr>
                                        <p:cTn id="12" dur="1" fill="hold">
                                          <p:stCondLst>
                                            <p:cond delay="0"/>
                                          </p:stCondLst>
                                        </p:cTn>
                                        <p:tgtEl>
                                          <p:spTgt spid="65542"/>
                                        </p:tgtEl>
                                        <p:attrNameLst>
                                          <p:attrName>style.visibility</p:attrName>
                                        </p:attrNameLst>
                                      </p:cBhvr>
                                      <p:to>
                                        <p:strVal val="visible"/>
                                      </p:to>
                                    </p:set>
                                    <p:animEffect transition="in" filter="wipe(down)">
                                      <p:cBhvr>
                                        <p:cTn id="13" dur="500"/>
                                        <p:tgtEl>
                                          <p:spTgt spid="65542"/>
                                        </p:tgtEl>
                                      </p:cBhvr>
                                    </p:animEffect>
                                  </p:childTnLst>
                                </p:cTn>
                              </p:par>
                              <p:par>
                                <p:cTn id="14" presetID="22" presetClass="entr" presetSubtype="1" fill="hold" nodeType="withEffect">
                                  <p:stCondLst>
                                    <p:cond delay="4000"/>
                                  </p:stCondLst>
                                  <p:childTnLst>
                                    <p:set>
                                      <p:cBhvr>
                                        <p:cTn id="15" dur="1" fill="hold">
                                          <p:stCondLst>
                                            <p:cond delay="0"/>
                                          </p:stCondLst>
                                        </p:cTn>
                                        <p:tgtEl>
                                          <p:spTgt spid="65538"/>
                                        </p:tgtEl>
                                        <p:attrNameLst>
                                          <p:attrName>style.visibility</p:attrName>
                                        </p:attrNameLst>
                                      </p:cBhvr>
                                      <p:to>
                                        <p:strVal val="visible"/>
                                      </p:to>
                                    </p:set>
                                    <p:animEffect transition="in" filter="wipe(up)">
                                      <p:cBhvr>
                                        <p:cTn id="16" dur="500"/>
                                        <p:tgtEl>
                                          <p:spTgt spid="65538"/>
                                        </p:tgtEl>
                                      </p:cBhvr>
                                    </p:animEffect>
                                  </p:childTnLst>
                                </p:cTn>
                              </p:par>
                              <p:par>
                                <p:cTn id="17" presetID="10" presetClass="exit" presetSubtype="0" fill="hold" nodeType="withEffect">
                                  <p:stCondLst>
                                    <p:cond delay="6000"/>
                                  </p:stCondLst>
                                  <p:childTnLst>
                                    <p:animEffect transition="out" filter="fade">
                                      <p:cBhvr>
                                        <p:cTn id="18" dur="1000"/>
                                        <p:tgtEl>
                                          <p:spTgt spid="65538"/>
                                        </p:tgtEl>
                                      </p:cBhvr>
                                    </p:animEffect>
                                    <p:set>
                                      <p:cBhvr>
                                        <p:cTn id="19" dur="1" fill="hold">
                                          <p:stCondLst>
                                            <p:cond delay="999"/>
                                          </p:stCondLst>
                                        </p:cTn>
                                        <p:tgtEl>
                                          <p:spTgt spid="6553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up)">
                                      <p:cBhvr>
                                        <p:cTn id="24" dur="3000"/>
                                        <p:tgtEl>
                                          <p:spTgt spid="9">
                                            <p:txEl>
                                              <p:pRg st="0" end="0"/>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65544"/>
                                        </p:tgtEl>
                                        <p:attrNameLst>
                                          <p:attrName>style.visibility</p:attrName>
                                        </p:attrNameLst>
                                      </p:cBhvr>
                                      <p:to>
                                        <p:strVal val="visible"/>
                                      </p:to>
                                    </p:set>
                                    <p:animEffect transition="in" filter="wipe(down)">
                                      <p:cBhvr>
                                        <p:cTn id="27" dur="500"/>
                                        <p:tgtEl>
                                          <p:spTgt spid="65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normAutofit fontScale="90000"/>
          </a:bodyPr>
          <a:lstStyle/>
          <a:p>
            <a:r>
              <a:rPr lang="en-US" dirty="0" smtClean="0"/>
              <a:t>THE NEW AGE OF RAILROADS</a:t>
            </a:r>
            <a:endParaRPr lang="en-US" dirty="0"/>
          </a:p>
        </p:txBody>
      </p:sp>
      <p:pic>
        <p:nvPicPr>
          <p:cNvPr id="6146" name="Picture 2" descr="https://upload.wikimedia.org/wikipedia/commons/f/fc/US_Pacific_Railroads_1887.jpg"/>
          <p:cNvPicPr>
            <a:picLocks noChangeAspect="1" noChangeArrowheads="1"/>
          </p:cNvPicPr>
          <p:nvPr/>
        </p:nvPicPr>
        <p:blipFill>
          <a:blip r:embed="rId2" cstate="print"/>
          <a:srcRect/>
          <a:stretch>
            <a:fillRect/>
          </a:stretch>
        </p:blipFill>
        <p:spPr bwMode="auto">
          <a:xfrm>
            <a:off x="14949260" y="-1673728"/>
            <a:ext cx="13723711" cy="12343316"/>
          </a:xfrm>
          <a:prstGeom prst="rect">
            <a:avLst/>
          </a:prstGeom>
          <a:noFill/>
        </p:spPr>
      </p:pic>
      <p:grpSp>
        <p:nvGrpSpPr>
          <p:cNvPr id="3" name="Group 6"/>
          <p:cNvGrpSpPr>
            <a:grpSpLocks noChangeAspect="1"/>
          </p:cNvGrpSpPr>
          <p:nvPr/>
        </p:nvGrpSpPr>
        <p:grpSpPr>
          <a:xfrm>
            <a:off x="0" y="552239"/>
            <a:ext cx="9144000" cy="6305761"/>
            <a:chOff x="-6952834" y="2730156"/>
            <a:chExt cx="8974667" cy="6188988"/>
          </a:xfrm>
        </p:grpSpPr>
        <p:pic>
          <p:nvPicPr>
            <p:cNvPr id="6148" name="Picture 4" descr="https://upload.wikimedia.org/wikipedia/commons/thumb/4/4d/Santa_Fe_Route_Map_1891.jpg/1280px-Santa_Fe_Route_Map_1891.jpg"/>
            <p:cNvPicPr>
              <a:picLocks noChangeAspect="1" noChangeArrowheads="1"/>
            </p:cNvPicPr>
            <p:nvPr/>
          </p:nvPicPr>
          <p:blipFill>
            <a:blip r:embed="rId3" cstate="print"/>
            <a:srcRect l="1852" t="3364" r="1944" b="3505"/>
            <a:stretch>
              <a:fillRect/>
            </a:stretch>
          </p:blipFill>
          <p:spPr bwMode="auto">
            <a:xfrm>
              <a:off x="-6952834" y="2730156"/>
              <a:ext cx="8963063" cy="6188988"/>
            </a:xfrm>
            <a:prstGeom prst="rect">
              <a:avLst/>
            </a:prstGeom>
            <a:noFill/>
          </p:spPr>
        </p:pic>
        <p:sp>
          <p:nvSpPr>
            <p:cNvPr id="6" name="TextBox 5"/>
            <p:cNvSpPr txBox="1"/>
            <p:nvPr/>
          </p:nvSpPr>
          <p:spPr>
            <a:xfrm>
              <a:off x="-761975" y="8517248"/>
              <a:ext cx="2783808" cy="369332"/>
            </a:xfrm>
            <a:prstGeom prst="rect">
              <a:avLst/>
            </a:prstGeom>
            <a:noFill/>
          </p:spPr>
          <p:txBody>
            <a:bodyPr wrap="square" rtlCol="0">
              <a:spAutoFit/>
            </a:bodyPr>
            <a:lstStyle/>
            <a:p>
              <a:pPr algn="ctr"/>
              <a:r>
                <a:rPr lang="en-US" dirty="0" smtClean="0"/>
                <a:t>Published in 1891</a:t>
              </a:r>
              <a:endParaRPr lang="en-US" dirty="0"/>
            </a:p>
          </p:txBody>
        </p:sp>
      </p:grpSp>
      <p:pic>
        <p:nvPicPr>
          <p:cNvPr id="8" name="Picture 4" descr="https://upload.wikimedia.org/wikipedia/commons/thumb/4/4d/Santa_Fe_Route_Map_1891.jpg/1280px-Santa_Fe_Route_Map_1891.jpg"/>
          <p:cNvPicPr>
            <a:picLocks noChangeAspect="1" noChangeArrowheads="1"/>
          </p:cNvPicPr>
          <p:nvPr/>
        </p:nvPicPr>
        <p:blipFill>
          <a:blip r:embed="rId3" cstate="print"/>
          <a:srcRect l="37405" t="17466" r="9169" b="3505"/>
          <a:stretch>
            <a:fillRect/>
          </a:stretch>
        </p:blipFill>
        <p:spPr bwMode="auto">
          <a:xfrm>
            <a:off x="3391429" y="1507067"/>
            <a:ext cx="5071533" cy="5350933"/>
          </a:xfrm>
          <a:prstGeom prst="rect">
            <a:avLst/>
          </a:prstGeom>
          <a:noFill/>
          <a:ln>
            <a:solidFill>
              <a:schemeClr val="tx1"/>
            </a:solidFill>
          </a:ln>
        </p:spPr>
      </p:pic>
      <p:pic>
        <p:nvPicPr>
          <p:cNvPr id="6149" name="Picture 5"/>
          <p:cNvPicPr>
            <a:picLocks noChangeAspect="1" noChangeArrowheads="1"/>
          </p:cNvPicPr>
          <p:nvPr/>
        </p:nvPicPr>
        <p:blipFill>
          <a:blip r:embed="rId4" cstate="print"/>
          <a:srcRect/>
          <a:stretch>
            <a:fillRect/>
          </a:stretch>
        </p:blipFill>
        <p:spPr bwMode="auto">
          <a:xfrm>
            <a:off x="0" y="6992441"/>
            <a:ext cx="9144000" cy="6825159"/>
          </a:xfrm>
          <a:prstGeom prst="rect">
            <a:avLst/>
          </a:prstGeom>
          <a:noFill/>
          <a:ln w="9525">
            <a:noFill/>
            <a:miter lim="800000"/>
            <a:headEnd/>
            <a:tailEnd/>
          </a:ln>
        </p:spPr>
      </p:pic>
      <p:grpSp>
        <p:nvGrpSpPr>
          <p:cNvPr id="4" name="Group 29"/>
          <p:cNvGrpSpPr/>
          <p:nvPr/>
        </p:nvGrpSpPr>
        <p:grpSpPr>
          <a:xfrm>
            <a:off x="7281333" y="1032405"/>
            <a:ext cx="1439863" cy="369332"/>
            <a:chOff x="7281333" y="1032405"/>
            <a:chExt cx="1439863" cy="369332"/>
          </a:xfrm>
        </p:grpSpPr>
        <p:sp>
          <p:nvSpPr>
            <p:cNvPr id="23" name="TextBox 22"/>
            <p:cNvSpPr txBox="1"/>
            <p:nvPr/>
          </p:nvSpPr>
          <p:spPr>
            <a:xfrm>
              <a:off x="7443788" y="1032405"/>
              <a:ext cx="1277408" cy="369332"/>
            </a:xfrm>
            <a:prstGeom prst="rect">
              <a:avLst/>
            </a:prstGeom>
            <a:solidFill>
              <a:schemeClr val="tx1"/>
            </a:solidFill>
          </p:spPr>
          <p:txBody>
            <a:bodyPr wrap="square" rtlCol="0">
              <a:spAutoFit/>
            </a:bodyPr>
            <a:lstStyle/>
            <a:p>
              <a:r>
                <a:rPr lang="en-US" b="1" dirty="0" smtClean="0">
                  <a:solidFill>
                    <a:srgbClr val="FFFF00"/>
                  </a:solidFill>
                  <a:effectLst>
                    <a:outerShdw blurRad="38100" dist="88900" dir="2700000" algn="tl">
                      <a:schemeClr val="tx1"/>
                    </a:outerShdw>
                  </a:effectLst>
                </a:rPr>
                <a:t>Kansas City</a:t>
              </a:r>
              <a:endParaRPr lang="en-US" b="1" dirty="0">
                <a:solidFill>
                  <a:srgbClr val="FFFF00"/>
                </a:solidFill>
                <a:effectLst>
                  <a:outerShdw blurRad="38100" dist="88900" dir="2700000" algn="tl">
                    <a:schemeClr val="tx1"/>
                  </a:outerShdw>
                </a:effectLst>
              </a:endParaRPr>
            </a:p>
          </p:txBody>
        </p:sp>
        <p:sp>
          <p:nvSpPr>
            <p:cNvPr id="29" name="Oval 28"/>
            <p:cNvSpPr/>
            <p:nvPr/>
          </p:nvSpPr>
          <p:spPr>
            <a:xfrm>
              <a:off x="7281333" y="1202267"/>
              <a:ext cx="127000" cy="135467"/>
            </a:xfrm>
            <a:prstGeom prst="ellipse">
              <a:avLst/>
            </a:prstGeom>
            <a:solidFill>
              <a:srgbClr val="FF0000"/>
            </a:solidFill>
            <a:ln w="3175">
              <a:solidFill>
                <a:schemeClr val="tx1"/>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a:off x="948267" y="1329267"/>
            <a:ext cx="6350000" cy="2489200"/>
          </a:xfrm>
          <a:custGeom>
            <a:avLst/>
            <a:gdLst>
              <a:gd name="connsiteX0" fmla="*/ 6350000 w 6350000"/>
              <a:gd name="connsiteY0" fmla="*/ 0 h 2489200"/>
              <a:gd name="connsiteX1" fmla="*/ 6206066 w 6350000"/>
              <a:gd name="connsiteY1" fmla="*/ 67733 h 2489200"/>
              <a:gd name="connsiteX2" fmla="*/ 5901266 w 6350000"/>
              <a:gd name="connsiteY2" fmla="*/ 110066 h 2489200"/>
              <a:gd name="connsiteX3" fmla="*/ 5494866 w 6350000"/>
              <a:gd name="connsiteY3" fmla="*/ 135466 h 2489200"/>
              <a:gd name="connsiteX4" fmla="*/ 5359400 w 6350000"/>
              <a:gd name="connsiteY4" fmla="*/ 237066 h 2489200"/>
              <a:gd name="connsiteX5" fmla="*/ 5207000 w 6350000"/>
              <a:gd name="connsiteY5" fmla="*/ 423333 h 2489200"/>
              <a:gd name="connsiteX6" fmla="*/ 5080000 w 6350000"/>
              <a:gd name="connsiteY6" fmla="*/ 541866 h 2489200"/>
              <a:gd name="connsiteX7" fmla="*/ 4910666 w 6350000"/>
              <a:gd name="connsiteY7" fmla="*/ 677333 h 2489200"/>
              <a:gd name="connsiteX8" fmla="*/ 4682066 w 6350000"/>
              <a:gd name="connsiteY8" fmla="*/ 804333 h 2489200"/>
              <a:gd name="connsiteX9" fmla="*/ 4377266 w 6350000"/>
              <a:gd name="connsiteY9" fmla="*/ 931333 h 2489200"/>
              <a:gd name="connsiteX10" fmla="*/ 3953933 w 6350000"/>
              <a:gd name="connsiteY10" fmla="*/ 1058333 h 2489200"/>
              <a:gd name="connsiteX11" fmla="*/ 3742266 w 6350000"/>
              <a:gd name="connsiteY11" fmla="*/ 1066800 h 2489200"/>
              <a:gd name="connsiteX12" fmla="*/ 3454400 w 6350000"/>
              <a:gd name="connsiteY12" fmla="*/ 1049866 h 2489200"/>
              <a:gd name="connsiteX13" fmla="*/ 3090333 w 6350000"/>
              <a:gd name="connsiteY13" fmla="*/ 1083733 h 2489200"/>
              <a:gd name="connsiteX14" fmla="*/ 2810933 w 6350000"/>
              <a:gd name="connsiteY14" fmla="*/ 1134533 h 2489200"/>
              <a:gd name="connsiteX15" fmla="*/ 2531533 w 6350000"/>
              <a:gd name="connsiteY15" fmla="*/ 1176866 h 2489200"/>
              <a:gd name="connsiteX16" fmla="*/ 2167466 w 6350000"/>
              <a:gd name="connsiteY16" fmla="*/ 1210733 h 2489200"/>
              <a:gd name="connsiteX17" fmla="*/ 1710266 w 6350000"/>
              <a:gd name="connsiteY17" fmla="*/ 1236133 h 2489200"/>
              <a:gd name="connsiteX18" fmla="*/ 1388533 w 6350000"/>
              <a:gd name="connsiteY18" fmla="*/ 1261533 h 2489200"/>
              <a:gd name="connsiteX19" fmla="*/ 1193800 w 6350000"/>
              <a:gd name="connsiteY19" fmla="*/ 1303866 h 2489200"/>
              <a:gd name="connsiteX20" fmla="*/ 745066 w 6350000"/>
              <a:gd name="connsiteY20" fmla="*/ 1617133 h 2489200"/>
              <a:gd name="connsiteX21" fmla="*/ 618066 w 6350000"/>
              <a:gd name="connsiteY21" fmla="*/ 1811866 h 2489200"/>
              <a:gd name="connsiteX22" fmla="*/ 516466 w 6350000"/>
              <a:gd name="connsiteY22" fmla="*/ 1955800 h 2489200"/>
              <a:gd name="connsiteX23" fmla="*/ 389466 w 6350000"/>
              <a:gd name="connsiteY23" fmla="*/ 2159000 h 2489200"/>
              <a:gd name="connsiteX24" fmla="*/ 270933 w 6350000"/>
              <a:gd name="connsiteY24" fmla="*/ 2286000 h 2489200"/>
              <a:gd name="connsiteX25" fmla="*/ 118533 w 6350000"/>
              <a:gd name="connsiteY25" fmla="*/ 2489200 h 2489200"/>
              <a:gd name="connsiteX26" fmla="*/ 0 w 6350000"/>
              <a:gd name="connsiteY26" fmla="*/ 2446866 h 248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0000" h="2489200">
                <a:moveTo>
                  <a:pt x="6350000" y="0"/>
                </a:moveTo>
                <a:lnTo>
                  <a:pt x="6206066" y="67733"/>
                </a:lnTo>
                <a:lnTo>
                  <a:pt x="5901266" y="110066"/>
                </a:lnTo>
                <a:lnTo>
                  <a:pt x="5494866" y="135466"/>
                </a:lnTo>
                <a:lnTo>
                  <a:pt x="5359400" y="237066"/>
                </a:lnTo>
                <a:lnTo>
                  <a:pt x="5207000" y="423333"/>
                </a:lnTo>
                <a:lnTo>
                  <a:pt x="5080000" y="541866"/>
                </a:lnTo>
                <a:lnTo>
                  <a:pt x="4910666" y="677333"/>
                </a:lnTo>
                <a:lnTo>
                  <a:pt x="4682066" y="804333"/>
                </a:lnTo>
                <a:lnTo>
                  <a:pt x="4377266" y="931333"/>
                </a:lnTo>
                <a:lnTo>
                  <a:pt x="3953933" y="1058333"/>
                </a:lnTo>
                <a:lnTo>
                  <a:pt x="3742266" y="1066800"/>
                </a:lnTo>
                <a:lnTo>
                  <a:pt x="3454400" y="1049866"/>
                </a:lnTo>
                <a:lnTo>
                  <a:pt x="3090333" y="1083733"/>
                </a:lnTo>
                <a:lnTo>
                  <a:pt x="2810933" y="1134533"/>
                </a:lnTo>
                <a:lnTo>
                  <a:pt x="2531533" y="1176866"/>
                </a:lnTo>
                <a:lnTo>
                  <a:pt x="2167466" y="1210733"/>
                </a:lnTo>
                <a:lnTo>
                  <a:pt x="1710266" y="1236133"/>
                </a:lnTo>
                <a:lnTo>
                  <a:pt x="1388533" y="1261533"/>
                </a:lnTo>
                <a:lnTo>
                  <a:pt x="1193800" y="1303866"/>
                </a:lnTo>
                <a:lnTo>
                  <a:pt x="745066" y="1617133"/>
                </a:lnTo>
                <a:lnTo>
                  <a:pt x="618066" y="1811866"/>
                </a:lnTo>
                <a:lnTo>
                  <a:pt x="516466" y="1955800"/>
                </a:lnTo>
                <a:lnTo>
                  <a:pt x="389466" y="2159000"/>
                </a:lnTo>
                <a:lnTo>
                  <a:pt x="270933" y="2286000"/>
                </a:lnTo>
                <a:lnTo>
                  <a:pt x="118533" y="2489200"/>
                </a:lnTo>
                <a:lnTo>
                  <a:pt x="0" y="2446866"/>
                </a:lnTo>
              </a:path>
            </a:pathLst>
          </a:custGeom>
          <a:ln w="76200">
            <a:solidFill>
              <a:srgbClr val="92D050"/>
            </a:solidFill>
          </a:ln>
          <a:effectLst>
            <a:outerShdw dist="50800" dir="1800000" algn="tl"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327401" y="1269469"/>
            <a:ext cx="4001030" cy="1272843"/>
          </a:xfrm>
          <a:custGeom>
            <a:avLst/>
            <a:gdLst>
              <a:gd name="connsiteX0" fmla="*/ 4656667 w 4656667"/>
              <a:gd name="connsiteY0" fmla="*/ 262466 h 1134533"/>
              <a:gd name="connsiteX1" fmla="*/ 4495800 w 4656667"/>
              <a:gd name="connsiteY1" fmla="*/ 152400 h 1134533"/>
              <a:gd name="connsiteX2" fmla="*/ 4250267 w 4656667"/>
              <a:gd name="connsiteY2" fmla="*/ 42333 h 1134533"/>
              <a:gd name="connsiteX3" fmla="*/ 3970867 w 4656667"/>
              <a:gd name="connsiteY3" fmla="*/ 59266 h 1134533"/>
              <a:gd name="connsiteX4" fmla="*/ 3818467 w 4656667"/>
              <a:gd name="connsiteY4" fmla="*/ 0 h 1134533"/>
              <a:gd name="connsiteX5" fmla="*/ 3615267 w 4656667"/>
              <a:gd name="connsiteY5" fmla="*/ 93133 h 1134533"/>
              <a:gd name="connsiteX6" fmla="*/ 3479800 w 4656667"/>
              <a:gd name="connsiteY6" fmla="*/ 220133 h 1134533"/>
              <a:gd name="connsiteX7" fmla="*/ 3369733 w 4656667"/>
              <a:gd name="connsiteY7" fmla="*/ 355600 h 1134533"/>
              <a:gd name="connsiteX8" fmla="*/ 3276600 w 4656667"/>
              <a:gd name="connsiteY8" fmla="*/ 389466 h 1134533"/>
              <a:gd name="connsiteX9" fmla="*/ 2861733 w 4656667"/>
              <a:gd name="connsiteY9" fmla="*/ 406400 h 1134533"/>
              <a:gd name="connsiteX10" fmla="*/ 2633133 w 4656667"/>
              <a:gd name="connsiteY10" fmla="*/ 474133 h 1134533"/>
              <a:gd name="connsiteX11" fmla="*/ 2379133 w 4656667"/>
              <a:gd name="connsiteY11" fmla="*/ 474133 h 1134533"/>
              <a:gd name="connsiteX12" fmla="*/ 2252133 w 4656667"/>
              <a:gd name="connsiteY12" fmla="*/ 558800 h 1134533"/>
              <a:gd name="connsiteX13" fmla="*/ 2116667 w 4656667"/>
              <a:gd name="connsiteY13" fmla="*/ 609600 h 1134533"/>
              <a:gd name="connsiteX14" fmla="*/ 1896533 w 4656667"/>
              <a:gd name="connsiteY14" fmla="*/ 711200 h 1134533"/>
              <a:gd name="connsiteX15" fmla="*/ 1617133 w 4656667"/>
              <a:gd name="connsiteY15" fmla="*/ 778933 h 1134533"/>
              <a:gd name="connsiteX16" fmla="*/ 1388533 w 4656667"/>
              <a:gd name="connsiteY16" fmla="*/ 804333 h 1134533"/>
              <a:gd name="connsiteX17" fmla="*/ 1126067 w 4656667"/>
              <a:gd name="connsiteY17" fmla="*/ 728133 h 1134533"/>
              <a:gd name="connsiteX18" fmla="*/ 1075267 w 4656667"/>
              <a:gd name="connsiteY18" fmla="*/ 719666 h 1134533"/>
              <a:gd name="connsiteX19" fmla="*/ 939800 w 4656667"/>
              <a:gd name="connsiteY19" fmla="*/ 804333 h 1134533"/>
              <a:gd name="connsiteX20" fmla="*/ 711200 w 4656667"/>
              <a:gd name="connsiteY20" fmla="*/ 973666 h 1134533"/>
              <a:gd name="connsiteX21" fmla="*/ 626533 w 4656667"/>
              <a:gd name="connsiteY21" fmla="*/ 1075266 h 1134533"/>
              <a:gd name="connsiteX22" fmla="*/ 541867 w 4656667"/>
              <a:gd name="connsiteY22" fmla="*/ 1126066 h 1134533"/>
              <a:gd name="connsiteX23" fmla="*/ 431800 w 4656667"/>
              <a:gd name="connsiteY23" fmla="*/ 1134533 h 1134533"/>
              <a:gd name="connsiteX24" fmla="*/ 211667 w 4656667"/>
              <a:gd name="connsiteY24" fmla="*/ 1092200 h 1134533"/>
              <a:gd name="connsiteX25" fmla="*/ 0 w 4656667"/>
              <a:gd name="connsiteY25" fmla="*/ 1041400 h 1134533"/>
              <a:gd name="connsiteX0" fmla="*/ 4656667 w 4656667"/>
              <a:gd name="connsiteY0" fmla="*/ 262466 h 1134533"/>
              <a:gd name="connsiteX1" fmla="*/ 4250267 w 4656667"/>
              <a:gd name="connsiteY1" fmla="*/ 42333 h 1134533"/>
              <a:gd name="connsiteX2" fmla="*/ 3970867 w 4656667"/>
              <a:gd name="connsiteY2" fmla="*/ 59266 h 1134533"/>
              <a:gd name="connsiteX3" fmla="*/ 3818467 w 4656667"/>
              <a:gd name="connsiteY3" fmla="*/ 0 h 1134533"/>
              <a:gd name="connsiteX4" fmla="*/ 3615267 w 4656667"/>
              <a:gd name="connsiteY4" fmla="*/ 93133 h 1134533"/>
              <a:gd name="connsiteX5" fmla="*/ 3479800 w 4656667"/>
              <a:gd name="connsiteY5" fmla="*/ 220133 h 1134533"/>
              <a:gd name="connsiteX6" fmla="*/ 3369733 w 4656667"/>
              <a:gd name="connsiteY6" fmla="*/ 355600 h 1134533"/>
              <a:gd name="connsiteX7" fmla="*/ 3276600 w 4656667"/>
              <a:gd name="connsiteY7" fmla="*/ 389466 h 1134533"/>
              <a:gd name="connsiteX8" fmla="*/ 2861733 w 4656667"/>
              <a:gd name="connsiteY8" fmla="*/ 406400 h 1134533"/>
              <a:gd name="connsiteX9" fmla="*/ 2633133 w 4656667"/>
              <a:gd name="connsiteY9" fmla="*/ 474133 h 1134533"/>
              <a:gd name="connsiteX10" fmla="*/ 2379133 w 4656667"/>
              <a:gd name="connsiteY10" fmla="*/ 474133 h 1134533"/>
              <a:gd name="connsiteX11" fmla="*/ 2252133 w 4656667"/>
              <a:gd name="connsiteY11" fmla="*/ 558800 h 1134533"/>
              <a:gd name="connsiteX12" fmla="*/ 2116667 w 4656667"/>
              <a:gd name="connsiteY12" fmla="*/ 609600 h 1134533"/>
              <a:gd name="connsiteX13" fmla="*/ 1896533 w 4656667"/>
              <a:gd name="connsiteY13" fmla="*/ 711200 h 1134533"/>
              <a:gd name="connsiteX14" fmla="*/ 1617133 w 4656667"/>
              <a:gd name="connsiteY14" fmla="*/ 778933 h 1134533"/>
              <a:gd name="connsiteX15" fmla="*/ 1388533 w 4656667"/>
              <a:gd name="connsiteY15" fmla="*/ 804333 h 1134533"/>
              <a:gd name="connsiteX16" fmla="*/ 1126067 w 4656667"/>
              <a:gd name="connsiteY16" fmla="*/ 728133 h 1134533"/>
              <a:gd name="connsiteX17" fmla="*/ 1075267 w 4656667"/>
              <a:gd name="connsiteY17" fmla="*/ 719666 h 1134533"/>
              <a:gd name="connsiteX18" fmla="*/ 939800 w 4656667"/>
              <a:gd name="connsiteY18" fmla="*/ 804333 h 1134533"/>
              <a:gd name="connsiteX19" fmla="*/ 711200 w 4656667"/>
              <a:gd name="connsiteY19" fmla="*/ 973666 h 1134533"/>
              <a:gd name="connsiteX20" fmla="*/ 626533 w 4656667"/>
              <a:gd name="connsiteY20" fmla="*/ 1075266 h 1134533"/>
              <a:gd name="connsiteX21" fmla="*/ 541867 w 4656667"/>
              <a:gd name="connsiteY21" fmla="*/ 1126066 h 1134533"/>
              <a:gd name="connsiteX22" fmla="*/ 431800 w 4656667"/>
              <a:gd name="connsiteY22" fmla="*/ 1134533 h 1134533"/>
              <a:gd name="connsiteX23" fmla="*/ 211667 w 4656667"/>
              <a:gd name="connsiteY23" fmla="*/ 1092200 h 1134533"/>
              <a:gd name="connsiteX24" fmla="*/ 0 w 4656667"/>
              <a:gd name="connsiteY24" fmla="*/ 1041400 h 1134533"/>
              <a:gd name="connsiteX0" fmla="*/ 4656667 w 4656667"/>
              <a:gd name="connsiteY0" fmla="*/ 262466 h 1134533"/>
              <a:gd name="connsiteX1" fmla="*/ 3970867 w 4656667"/>
              <a:gd name="connsiteY1" fmla="*/ 59266 h 1134533"/>
              <a:gd name="connsiteX2" fmla="*/ 3818467 w 4656667"/>
              <a:gd name="connsiteY2" fmla="*/ 0 h 1134533"/>
              <a:gd name="connsiteX3" fmla="*/ 3615267 w 4656667"/>
              <a:gd name="connsiteY3" fmla="*/ 93133 h 1134533"/>
              <a:gd name="connsiteX4" fmla="*/ 3479800 w 4656667"/>
              <a:gd name="connsiteY4" fmla="*/ 220133 h 1134533"/>
              <a:gd name="connsiteX5" fmla="*/ 3369733 w 4656667"/>
              <a:gd name="connsiteY5" fmla="*/ 355600 h 1134533"/>
              <a:gd name="connsiteX6" fmla="*/ 3276600 w 4656667"/>
              <a:gd name="connsiteY6" fmla="*/ 389466 h 1134533"/>
              <a:gd name="connsiteX7" fmla="*/ 2861733 w 4656667"/>
              <a:gd name="connsiteY7" fmla="*/ 406400 h 1134533"/>
              <a:gd name="connsiteX8" fmla="*/ 2633133 w 4656667"/>
              <a:gd name="connsiteY8" fmla="*/ 474133 h 1134533"/>
              <a:gd name="connsiteX9" fmla="*/ 2379133 w 4656667"/>
              <a:gd name="connsiteY9" fmla="*/ 474133 h 1134533"/>
              <a:gd name="connsiteX10" fmla="*/ 2252133 w 4656667"/>
              <a:gd name="connsiteY10" fmla="*/ 558800 h 1134533"/>
              <a:gd name="connsiteX11" fmla="*/ 2116667 w 4656667"/>
              <a:gd name="connsiteY11" fmla="*/ 609600 h 1134533"/>
              <a:gd name="connsiteX12" fmla="*/ 1896533 w 4656667"/>
              <a:gd name="connsiteY12" fmla="*/ 711200 h 1134533"/>
              <a:gd name="connsiteX13" fmla="*/ 1617133 w 4656667"/>
              <a:gd name="connsiteY13" fmla="*/ 778933 h 1134533"/>
              <a:gd name="connsiteX14" fmla="*/ 1388533 w 4656667"/>
              <a:gd name="connsiteY14" fmla="*/ 804333 h 1134533"/>
              <a:gd name="connsiteX15" fmla="*/ 1126067 w 4656667"/>
              <a:gd name="connsiteY15" fmla="*/ 728133 h 1134533"/>
              <a:gd name="connsiteX16" fmla="*/ 1075267 w 4656667"/>
              <a:gd name="connsiteY16" fmla="*/ 719666 h 1134533"/>
              <a:gd name="connsiteX17" fmla="*/ 939800 w 4656667"/>
              <a:gd name="connsiteY17" fmla="*/ 804333 h 1134533"/>
              <a:gd name="connsiteX18" fmla="*/ 711200 w 4656667"/>
              <a:gd name="connsiteY18" fmla="*/ 973666 h 1134533"/>
              <a:gd name="connsiteX19" fmla="*/ 626533 w 4656667"/>
              <a:gd name="connsiteY19" fmla="*/ 1075266 h 1134533"/>
              <a:gd name="connsiteX20" fmla="*/ 541867 w 4656667"/>
              <a:gd name="connsiteY20" fmla="*/ 1126066 h 1134533"/>
              <a:gd name="connsiteX21" fmla="*/ 431800 w 4656667"/>
              <a:gd name="connsiteY21" fmla="*/ 1134533 h 1134533"/>
              <a:gd name="connsiteX22" fmla="*/ 211667 w 4656667"/>
              <a:gd name="connsiteY22" fmla="*/ 1092200 h 1134533"/>
              <a:gd name="connsiteX23" fmla="*/ 0 w 4656667"/>
              <a:gd name="connsiteY23" fmla="*/ 1041400 h 1134533"/>
              <a:gd name="connsiteX0" fmla="*/ 4656667 w 4656667"/>
              <a:gd name="connsiteY0" fmla="*/ 262466 h 1134533"/>
              <a:gd name="connsiteX1" fmla="*/ 3818467 w 4656667"/>
              <a:gd name="connsiteY1" fmla="*/ 0 h 1134533"/>
              <a:gd name="connsiteX2" fmla="*/ 3615267 w 4656667"/>
              <a:gd name="connsiteY2" fmla="*/ 93133 h 1134533"/>
              <a:gd name="connsiteX3" fmla="*/ 3479800 w 4656667"/>
              <a:gd name="connsiteY3" fmla="*/ 220133 h 1134533"/>
              <a:gd name="connsiteX4" fmla="*/ 3369733 w 4656667"/>
              <a:gd name="connsiteY4" fmla="*/ 355600 h 1134533"/>
              <a:gd name="connsiteX5" fmla="*/ 3276600 w 4656667"/>
              <a:gd name="connsiteY5" fmla="*/ 389466 h 1134533"/>
              <a:gd name="connsiteX6" fmla="*/ 2861733 w 4656667"/>
              <a:gd name="connsiteY6" fmla="*/ 406400 h 1134533"/>
              <a:gd name="connsiteX7" fmla="*/ 2633133 w 4656667"/>
              <a:gd name="connsiteY7" fmla="*/ 474133 h 1134533"/>
              <a:gd name="connsiteX8" fmla="*/ 2379133 w 4656667"/>
              <a:gd name="connsiteY8" fmla="*/ 474133 h 1134533"/>
              <a:gd name="connsiteX9" fmla="*/ 2252133 w 4656667"/>
              <a:gd name="connsiteY9" fmla="*/ 558800 h 1134533"/>
              <a:gd name="connsiteX10" fmla="*/ 2116667 w 4656667"/>
              <a:gd name="connsiteY10" fmla="*/ 609600 h 1134533"/>
              <a:gd name="connsiteX11" fmla="*/ 1896533 w 4656667"/>
              <a:gd name="connsiteY11" fmla="*/ 711200 h 1134533"/>
              <a:gd name="connsiteX12" fmla="*/ 1617133 w 4656667"/>
              <a:gd name="connsiteY12" fmla="*/ 778933 h 1134533"/>
              <a:gd name="connsiteX13" fmla="*/ 1388533 w 4656667"/>
              <a:gd name="connsiteY13" fmla="*/ 804333 h 1134533"/>
              <a:gd name="connsiteX14" fmla="*/ 1126067 w 4656667"/>
              <a:gd name="connsiteY14" fmla="*/ 728133 h 1134533"/>
              <a:gd name="connsiteX15" fmla="*/ 1075267 w 4656667"/>
              <a:gd name="connsiteY15" fmla="*/ 719666 h 1134533"/>
              <a:gd name="connsiteX16" fmla="*/ 939800 w 4656667"/>
              <a:gd name="connsiteY16" fmla="*/ 804333 h 1134533"/>
              <a:gd name="connsiteX17" fmla="*/ 711200 w 4656667"/>
              <a:gd name="connsiteY17" fmla="*/ 973666 h 1134533"/>
              <a:gd name="connsiteX18" fmla="*/ 626533 w 4656667"/>
              <a:gd name="connsiteY18" fmla="*/ 1075266 h 1134533"/>
              <a:gd name="connsiteX19" fmla="*/ 541867 w 4656667"/>
              <a:gd name="connsiteY19" fmla="*/ 1126066 h 1134533"/>
              <a:gd name="connsiteX20" fmla="*/ 431800 w 4656667"/>
              <a:gd name="connsiteY20" fmla="*/ 1134533 h 1134533"/>
              <a:gd name="connsiteX21" fmla="*/ 211667 w 4656667"/>
              <a:gd name="connsiteY21" fmla="*/ 1092200 h 1134533"/>
              <a:gd name="connsiteX22" fmla="*/ 0 w 4656667"/>
              <a:gd name="connsiteY22" fmla="*/ 1041400 h 1134533"/>
              <a:gd name="connsiteX0" fmla="*/ 4656667 w 4656667"/>
              <a:gd name="connsiteY0" fmla="*/ 169334 h 1041401"/>
              <a:gd name="connsiteX1" fmla="*/ 3615267 w 4656667"/>
              <a:gd name="connsiteY1" fmla="*/ 1 h 1041401"/>
              <a:gd name="connsiteX2" fmla="*/ 3479800 w 4656667"/>
              <a:gd name="connsiteY2" fmla="*/ 127001 h 1041401"/>
              <a:gd name="connsiteX3" fmla="*/ 3369733 w 4656667"/>
              <a:gd name="connsiteY3" fmla="*/ 262468 h 1041401"/>
              <a:gd name="connsiteX4" fmla="*/ 3276600 w 4656667"/>
              <a:gd name="connsiteY4" fmla="*/ 296334 h 1041401"/>
              <a:gd name="connsiteX5" fmla="*/ 2861733 w 4656667"/>
              <a:gd name="connsiteY5" fmla="*/ 313268 h 1041401"/>
              <a:gd name="connsiteX6" fmla="*/ 2633133 w 4656667"/>
              <a:gd name="connsiteY6" fmla="*/ 381001 h 1041401"/>
              <a:gd name="connsiteX7" fmla="*/ 2379133 w 4656667"/>
              <a:gd name="connsiteY7" fmla="*/ 381001 h 1041401"/>
              <a:gd name="connsiteX8" fmla="*/ 2252133 w 4656667"/>
              <a:gd name="connsiteY8" fmla="*/ 465668 h 1041401"/>
              <a:gd name="connsiteX9" fmla="*/ 2116667 w 4656667"/>
              <a:gd name="connsiteY9" fmla="*/ 516468 h 1041401"/>
              <a:gd name="connsiteX10" fmla="*/ 1896533 w 4656667"/>
              <a:gd name="connsiteY10" fmla="*/ 618068 h 1041401"/>
              <a:gd name="connsiteX11" fmla="*/ 1617133 w 4656667"/>
              <a:gd name="connsiteY11" fmla="*/ 685801 h 1041401"/>
              <a:gd name="connsiteX12" fmla="*/ 1388533 w 4656667"/>
              <a:gd name="connsiteY12" fmla="*/ 711201 h 1041401"/>
              <a:gd name="connsiteX13" fmla="*/ 1126067 w 4656667"/>
              <a:gd name="connsiteY13" fmla="*/ 635001 h 1041401"/>
              <a:gd name="connsiteX14" fmla="*/ 1075267 w 4656667"/>
              <a:gd name="connsiteY14" fmla="*/ 626534 h 1041401"/>
              <a:gd name="connsiteX15" fmla="*/ 939800 w 4656667"/>
              <a:gd name="connsiteY15" fmla="*/ 711201 h 1041401"/>
              <a:gd name="connsiteX16" fmla="*/ 711200 w 4656667"/>
              <a:gd name="connsiteY16" fmla="*/ 880534 h 1041401"/>
              <a:gd name="connsiteX17" fmla="*/ 626533 w 4656667"/>
              <a:gd name="connsiteY17" fmla="*/ 982134 h 1041401"/>
              <a:gd name="connsiteX18" fmla="*/ 541867 w 4656667"/>
              <a:gd name="connsiteY18" fmla="*/ 1032934 h 1041401"/>
              <a:gd name="connsiteX19" fmla="*/ 431800 w 4656667"/>
              <a:gd name="connsiteY19" fmla="*/ 1041401 h 1041401"/>
              <a:gd name="connsiteX20" fmla="*/ 211667 w 4656667"/>
              <a:gd name="connsiteY20" fmla="*/ 999068 h 1041401"/>
              <a:gd name="connsiteX21" fmla="*/ 0 w 4656667"/>
              <a:gd name="connsiteY21" fmla="*/ 948268 h 1041401"/>
              <a:gd name="connsiteX0" fmla="*/ 4656667 w 4656667"/>
              <a:gd name="connsiteY0" fmla="*/ 307251 h 1179318"/>
              <a:gd name="connsiteX1" fmla="*/ 3767189 w 4656667"/>
              <a:gd name="connsiteY1" fmla="*/ 0 h 1179318"/>
              <a:gd name="connsiteX2" fmla="*/ 3615267 w 4656667"/>
              <a:gd name="connsiteY2" fmla="*/ 137918 h 1179318"/>
              <a:gd name="connsiteX3" fmla="*/ 3479800 w 4656667"/>
              <a:gd name="connsiteY3" fmla="*/ 264918 h 1179318"/>
              <a:gd name="connsiteX4" fmla="*/ 3369733 w 4656667"/>
              <a:gd name="connsiteY4" fmla="*/ 400385 h 1179318"/>
              <a:gd name="connsiteX5" fmla="*/ 3276600 w 4656667"/>
              <a:gd name="connsiteY5" fmla="*/ 434251 h 1179318"/>
              <a:gd name="connsiteX6" fmla="*/ 2861733 w 4656667"/>
              <a:gd name="connsiteY6" fmla="*/ 451185 h 1179318"/>
              <a:gd name="connsiteX7" fmla="*/ 2633133 w 4656667"/>
              <a:gd name="connsiteY7" fmla="*/ 518918 h 1179318"/>
              <a:gd name="connsiteX8" fmla="*/ 2379133 w 4656667"/>
              <a:gd name="connsiteY8" fmla="*/ 518918 h 1179318"/>
              <a:gd name="connsiteX9" fmla="*/ 2252133 w 4656667"/>
              <a:gd name="connsiteY9" fmla="*/ 603585 h 1179318"/>
              <a:gd name="connsiteX10" fmla="*/ 2116667 w 4656667"/>
              <a:gd name="connsiteY10" fmla="*/ 654385 h 1179318"/>
              <a:gd name="connsiteX11" fmla="*/ 1896533 w 4656667"/>
              <a:gd name="connsiteY11" fmla="*/ 755985 h 1179318"/>
              <a:gd name="connsiteX12" fmla="*/ 1617133 w 4656667"/>
              <a:gd name="connsiteY12" fmla="*/ 823718 h 1179318"/>
              <a:gd name="connsiteX13" fmla="*/ 1388533 w 4656667"/>
              <a:gd name="connsiteY13" fmla="*/ 849118 h 1179318"/>
              <a:gd name="connsiteX14" fmla="*/ 1126067 w 4656667"/>
              <a:gd name="connsiteY14" fmla="*/ 772918 h 1179318"/>
              <a:gd name="connsiteX15" fmla="*/ 1075267 w 4656667"/>
              <a:gd name="connsiteY15" fmla="*/ 764451 h 1179318"/>
              <a:gd name="connsiteX16" fmla="*/ 939800 w 4656667"/>
              <a:gd name="connsiteY16" fmla="*/ 849118 h 1179318"/>
              <a:gd name="connsiteX17" fmla="*/ 711200 w 4656667"/>
              <a:gd name="connsiteY17" fmla="*/ 1018451 h 1179318"/>
              <a:gd name="connsiteX18" fmla="*/ 626533 w 4656667"/>
              <a:gd name="connsiteY18" fmla="*/ 1120051 h 1179318"/>
              <a:gd name="connsiteX19" fmla="*/ 541867 w 4656667"/>
              <a:gd name="connsiteY19" fmla="*/ 1170851 h 1179318"/>
              <a:gd name="connsiteX20" fmla="*/ 431800 w 4656667"/>
              <a:gd name="connsiteY20" fmla="*/ 1179318 h 1179318"/>
              <a:gd name="connsiteX21" fmla="*/ 211667 w 4656667"/>
              <a:gd name="connsiteY21" fmla="*/ 1136985 h 1179318"/>
              <a:gd name="connsiteX22" fmla="*/ 0 w 4656667"/>
              <a:gd name="connsiteY22" fmla="*/ 1086185 h 1179318"/>
              <a:gd name="connsiteX0" fmla="*/ 3767189 w 3767189"/>
              <a:gd name="connsiteY0" fmla="*/ 0 h 1179318"/>
              <a:gd name="connsiteX1" fmla="*/ 3615267 w 3767189"/>
              <a:gd name="connsiteY1" fmla="*/ 137918 h 1179318"/>
              <a:gd name="connsiteX2" fmla="*/ 3479800 w 3767189"/>
              <a:gd name="connsiteY2" fmla="*/ 264918 h 1179318"/>
              <a:gd name="connsiteX3" fmla="*/ 3369733 w 3767189"/>
              <a:gd name="connsiteY3" fmla="*/ 400385 h 1179318"/>
              <a:gd name="connsiteX4" fmla="*/ 3276600 w 3767189"/>
              <a:gd name="connsiteY4" fmla="*/ 434251 h 1179318"/>
              <a:gd name="connsiteX5" fmla="*/ 2861733 w 3767189"/>
              <a:gd name="connsiteY5" fmla="*/ 451185 h 1179318"/>
              <a:gd name="connsiteX6" fmla="*/ 2633133 w 3767189"/>
              <a:gd name="connsiteY6" fmla="*/ 518918 h 1179318"/>
              <a:gd name="connsiteX7" fmla="*/ 2379133 w 3767189"/>
              <a:gd name="connsiteY7" fmla="*/ 518918 h 1179318"/>
              <a:gd name="connsiteX8" fmla="*/ 2252133 w 3767189"/>
              <a:gd name="connsiteY8" fmla="*/ 603585 h 1179318"/>
              <a:gd name="connsiteX9" fmla="*/ 2116667 w 3767189"/>
              <a:gd name="connsiteY9" fmla="*/ 654385 h 1179318"/>
              <a:gd name="connsiteX10" fmla="*/ 1896533 w 3767189"/>
              <a:gd name="connsiteY10" fmla="*/ 755985 h 1179318"/>
              <a:gd name="connsiteX11" fmla="*/ 1617133 w 3767189"/>
              <a:gd name="connsiteY11" fmla="*/ 823718 h 1179318"/>
              <a:gd name="connsiteX12" fmla="*/ 1388533 w 3767189"/>
              <a:gd name="connsiteY12" fmla="*/ 849118 h 1179318"/>
              <a:gd name="connsiteX13" fmla="*/ 1126067 w 3767189"/>
              <a:gd name="connsiteY13" fmla="*/ 772918 h 1179318"/>
              <a:gd name="connsiteX14" fmla="*/ 1075267 w 3767189"/>
              <a:gd name="connsiteY14" fmla="*/ 764451 h 1179318"/>
              <a:gd name="connsiteX15" fmla="*/ 939800 w 3767189"/>
              <a:gd name="connsiteY15" fmla="*/ 849118 h 1179318"/>
              <a:gd name="connsiteX16" fmla="*/ 711200 w 3767189"/>
              <a:gd name="connsiteY16" fmla="*/ 1018451 h 1179318"/>
              <a:gd name="connsiteX17" fmla="*/ 626533 w 3767189"/>
              <a:gd name="connsiteY17" fmla="*/ 1120051 h 1179318"/>
              <a:gd name="connsiteX18" fmla="*/ 541867 w 3767189"/>
              <a:gd name="connsiteY18" fmla="*/ 1170851 h 1179318"/>
              <a:gd name="connsiteX19" fmla="*/ 431800 w 3767189"/>
              <a:gd name="connsiteY19" fmla="*/ 1179318 h 1179318"/>
              <a:gd name="connsiteX20" fmla="*/ 211667 w 3767189"/>
              <a:gd name="connsiteY20" fmla="*/ 1136985 h 1179318"/>
              <a:gd name="connsiteX21" fmla="*/ 0 w 3767189"/>
              <a:gd name="connsiteY21" fmla="*/ 1086185 h 1179318"/>
              <a:gd name="connsiteX0" fmla="*/ 3732308 w 3732308"/>
              <a:gd name="connsiteY0" fmla="*/ 0 h 1179318"/>
              <a:gd name="connsiteX1" fmla="*/ 3580386 w 3732308"/>
              <a:gd name="connsiteY1" fmla="*/ 137918 h 1179318"/>
              <a:gd name="connsiteX2" fmla="*/ 3444919 w 3732308"/>
              <a:gd name="connsiteY2" fmla="*/ 264918 h 1179318"/>
              <a:gd name="connsiteX3" fmla="*/ 3334852 w 3732308"/>
              <a:gd name="connsiteY3" fmla="*/ 400385 h 1179318"/>
              <a:gd name="connsiteX4" fmla="*/ 3241719 w 3732308"/>
              <a:gd name="connsiteY4" fmla="*/ 434251 h 1179318"/>
              <a:gd name="connsiteX5" fmla="*/ 2826852 w 3732308"/>
              <a:gd name="connsiteY5" fmla="*/ 451185 h 1179318"/>
              <a:gd name="connsiteX6" fmla="*/ 2598252 w 3732308"/>
              <a:gd name="connsiteY6" fmla="*/ 518918 h 1179318"/>
              <a:gd name="connsiteX7" fmla="*/ 2344252 w 3732308"/>
              <a:gd name="connsiteY7" fmla="*/ 518918 h 1179318"/>
              <a:gd name="connsiteX8" fmla="*/ 2217252 w 3732308"/>
              <a:gd name="connsiteY8" fmla="*/ 603585 h 1179318"/>
              <a:gd name="connsiteX9" fmla="*/ 2081786 w 3732308"/>
              <a:gd name="connsiteY9" fmla="*/ 654385 h 1179318"/>
              <a:gd name="connsiteX10" fmla="*/ 1861652 w 3732308"/>
              <a:gd name="connsiteY10" fmla="*/ 755985 h 1179318"/>
              <a:gd name="connsiteX11" fmla="*/ 1582252 w 3732308"/>
              <a:gd name="connsiteY11" fmla="*/ 823718 h 1179318"/>
              <a:gd name="connsiteX12" fmla="*/ 1353652 w 3732308"/>
              <a:gd name="connsiteY12" fmla="*/ 849118 h 1179318"/>
              <a:gd name="connsiteX13" fmla="*/ 1091186 w 3732308"/>
              <a:gd name="connsiteY13" fmla="*/ 772918 h 1179318"/>
              <a:gd name="connsiteX14" fmla="*/ 1040386 w 3732308"/>
              <a:gd name="connsiteY14" fmla="*/ 764451 h 1179318"/>
              <a:gd name="connsiteX15" fmla="*/ 904919 w 3732308"/>
              <a:gd name="connsiteY15" fmla="*/ 849118 h 1179318"/>
              <a:gd name="connsiteX16" fmla="*/ 676319 w 3732308"/>
              <a:gd name="connsiteY16" fmla="*/ 1018451 h 1179318"/>
              <a:gd name="connsiteX17" fmla="*/ 591652 w 3732308"/>
              <a:gd name="connsiteY17" fmla="*/ 1120051 h 1179318"/>
              <a:gd name="connsiteX18" fmla="*/ 506986 w 3732308"/>
              <a:gd name="connsiteY18" fmla="*/ 1170851 h 1179318"/>
              <a:gd name="connsiteX19" fmla="*/ 396919 w 3732308"/>
              <a:gd name="connsiteY19" fmla="*/ 1179318 h 1179318"/>
              <a:gd name="connsiteX20" fmla="*/ 176786 w 3732308"/>
              <a:gd name="connsiteY20" fmla="*/ 1136985 h 1179318"/>
              <a:gd name="connsiteX21" fmla="*/ 0 w 3732308"/>
              <a:gd name="connsiteY21" fmla="*/ 1048866 h 1179318"/>
              <a:gd name="connsiteX0" fmla="*/ 3732308 w 3732308"/>
              <a:gd name="connsiteY0" fmla="*/ 0 h 1179318"/>
              <a:gd name="connsiteX1" fmla="*/ 3580386 w 3732308"/>
              <a:gd name="connsiteY1" fmla="*/ 137918 h 1179318"/>
              <a:gd name="connsiteX2" fmla="*/ 3444919 w 3732308"/>
              <a:gd name="connsiteY2" fmla="*/ 264918 h 1179318"/>
              <a:gd name="connsiteX3" fmla="*/ 3334852 w 3732308"/>
              <a:gd name="connsiteY3" fmla="*/ 400385 h 1179318"/>
              <a:gd name="connsiteX4" fmla="*/ 3241719 w 3732308"/>
              <a:gd name="connsiteY4" fmla="*/ 434251 h 1179318"/>
              <a:gd name="connsiteX5" fmla="*/ 2826852 w 3732308"/>
              <a:gd name="connsiteY5" fmla="*/ 451185 h 1179318"/>
              <a:gd name="connsiteX6" fmla="*/ 2598252 w 3732308"/>
              <a:gd name="connsiteY6" fmla="*/ 518918 h 1179318"/>
              <a:gd name="connsiteX7" fmla="*/ 2344252 w 3732308"/>
              <a:gd name="connsiteY7" fmla="*/ 518918 h 1179318"/>
              <a:gd name="connsiteX8" fmla="*/ 2217252 w 3732308"/>
              <a:gd name="connsiteY8" fmla="*/ 603585 h 1179318"/>
              <a:gd name="connsiteX9" fmla="*/ 2081786 w 3732308"/>
              <a:gd name="connsiteY9" fmla="*/ 654385 h 1179318"/>
              <a:gd name="connsiteX10" fmla="*/ 1861652 w 3732308"/>
              <a:gd name="connsiteY10" fmla="*/ 755985 h 1179318"/>
              <a:gd name="connsiteX11" fmla="*/ 1582252 w 3732308"/>
              <a:gd name="connsiteY11" fmla="*/ 823718 h 1179318"/>
              <a:gd name="connsiteX12" fmla="*/ 1353652 w 3732308"/>
              <a:gd name="connsiteY12" fmla="*/ 849118 h 1179318"/>
              <a:gd name="connsiteX13" fmla="*/ 1091186 w 3732308"/>
              <a:gd name="connsiteY13" fmla="*/ 772918 h 1179318"/>
              <a:gd name="connsiteX14" fmla="*/ 1040386 w 3732308"/>
              <a:gd name="connsiteY14" fmla="*/ 764451 h 1179318"/>
              <a:gd name="connsiteX15" fmla="*/ 904919 w 3732308"/>
              <a:gd name="connsiteY15" fmla="*/ 849118 h 1179318"/>
              <a:gd name="connsiteX16" fmla="*/ 676319 w 3732308"/>
              <a:gd name="connsiteY16" fmla="*/ 1018451 h 1179318"/>
              <a:gd name="connsiteX17" fmla="*/ 591652 w 3732308"/>
              <a:gd name="connsiteY17" fmla="*/ 1120051 h 1179318"/>
              <a:gd name="connsiteX18" fmla="*/ 506986 w 3732308"/>
              <a:gd name="connsiteY18" fmla="*/ 1170851 h 1179318"/>
              <a:gd name="connsiteX19" fmla="*/ 396919 w 3732308"/>
              <a:gd name="connsiteY19" fmla="*/ 1179318 h 1179318"/>
              <a:gd name="connsiteX20" fmla="*/ 211667 w 3732308"/>
              <a:gd name="connsiteY20" fmla="*/ 1017560 h 1179318"/>
              <a:gd name="connsiteX21" fmla="*/ 0 w 3732308"/>
              <a:gd name="connsiteY21" fmla="*/ 1048866 h 1179318"/>
              <a:gd name="connsiteX0" fmla="*/ 3732308 w 3732308"/>
              <a:gd name="connsiteY0" fmla="*/ 0 h 1170852"/>
              <a:gd name="connsiteX1" fmla="*/ 3580386 w 3732308"/>
              <a:gd name="connsiteY1" fmla="*/ 137918 h 1170852"/>
              <a:gd name="connsiteX2" fmla="*/ 3444919 w 3732308"/>
              <a:gd name="connsiteY2" fmla="*/ 264918 h 1170852"/>
              <a:gd name="connsiteX3" fmla="*/ 3334852 w 3732308"/>
              <a:gd name="connsiteY3" fmla="*/ 400385 h 1170852"/>
              <a:gd name="connsiteX4" fmla="*/ 3241719 w 3732308"/>
              <a:gd name="connsiteY4" fmla="*/ 434251 h 1170852"/>
              <a:gd name="connsiteX5" fmla="*/ 2826852 w 3732308"/>
              <a:gd name="connsiteY5" fmla="*/ 451185 h 1170852"/>
              <a:gd name="connsiteX6" fmla="*/ 2598252 w 3732308"/>
              <a:gd name="connsiteY6" fmla="*/ 518918 h 1170852"/>
              <a:gd name="connsiteX7" fmla="*/ 2344252 w 3732308"/>
              <a:gd name="connsiteY7" fmla="*/ 518918 h 1170852"/>
              <a:gd name="connsiteX8" fmla="*/ 2217252 w 3732308"/>
              <a:gd name="connsiteY8" fmla="*/ 603585 h 1170852"/>
              <a:gd name="connsiteX9" fmla="*/ 2081786 w 3732308"/>
              <a:gd name="connsiteY9" fmla="*/ 654385 h 1170852"/>
              <a:gd name="connsiteX10" fmla="*/ 1861652 w 3732308"/>
              <a:gd name="connsiteY10" fmla="*/ 755985 h 1170852"/>
              <a:gd name="connsiteX11" fmla="*/ 1582252 w 3732308"/>
              <a:gd name="connsiteY11" fmla="*/ 823718 h 1170852"/>
              <a:gd name="connsiteX12" fmla="*/ 1353652 w 3732308"/>
              <a:gd name="connsiteY12" fmla="*/ 849118 h 1170852"/>
              <a:gd name="connsiteX13" fmla="*/ 1091186 w 3732308"/>
              <a:gd name="connsiteY13" fmla="*/ 772918 h 1170852"/>
              <a:gd name="connsiteX14" fmla="*/ 1040386 w 3732308"/>
              <a:gd name="connsiteY14" fmla="*/ 764451 h 1170852"/>
              <a:gd name="connsiteX15" fmla="*/ 904919 w 3732308"/>
              <a:gd name="connsiteY15" fmla="*/ 849118 h 1170852"/>
              <a:gd name="connsiteX16" fmla="*/ 676319 w 3732308"/>
              <a:gd name="connsiteY16" fmla="*/ 1018451 h 1170852"/>
              <a:gd name="connsiteX17" fmla="*/ 591652 w 3732308"/>
              <a:gd name="connsiteY17" fmla="*/ 1120051 h 1170852"/>
              <a:gd name="connsiteX18" fmla="*/ 506986 w 3732308"/>
              <a:gd name="connsiteY18" fmla="*/ 1170851 h 1170852"/>
              <a:gd name="connsiteX19" fmla="*/ 414360 w 3732308"/>
              <a:gd name="connsiteY19" fmla="*/ 1007646 h 1170852"/>
              <a:gd name="connsiteX20" fmla="*/ 211667 w 3732308"/>
              <a:gd name="connsiteY20" fmla="*/ 1017560 h 1170852"/>
              <a:gd name="connsiteX21" fmla="*/ 0 w 3732308"/>
              <a:gd name="connsiteY21" fmla="*/ 1048866 h 1170852"/>
              <a:gd name="connsiteX0" fmla="*/ 3732308 w 3732308"/>
              <a:gd name="connsiteY0" fmla="*/ 0 h 1120051"/>
              <a:gd name="connsiteX1" fmla="*/ 3580386 w 3732308"/>
              <a:gd name="connsiteY1" fmla="*/ 137918 h 1120051"/>
              <a:gd name="connsiteX2" fmla="*/ 3444919 w 3732308"/>
              <a:gd name="connsiteY2" fmla="*/ 264918 h 1120051"/>
              <a:gd name="connsiteX3" fmla="*/ 3334852 w 3732308"/>
              <a:gd name="connsiteY3" fmla="*/ 400385 h 1120051"/>
              <a:gd name="connsiteX4" fmla="*/ 3241719 w 3732308"/>
              <a:gd name="connsiteY4" fmla="*/ 434251 h 1120051"/>
              <a:gd name="connsiteX5" fmla="*/ 2826852 w 3732308"/>
              <a:gd name="connsiteY5" fmla="*/ 451185 h 1120051"/>
              <a:gd name="connsiteX6" fmla="*/ 2598252 w 3732308"/>
              <a:gd name="connsiteY6" fmla="*/ 518918 h 1120051"/>
              <a:gd name="connsiteX7" fmla="*/ 2344252 w 3732308"/>
              <a:gd name="connsiteY7" fmla="*/ 518918 h 1120051"/>
              <a:gd name="connsiteX8" fmla="*/ 2217252 w 3732308"/>
              <a:gd name="connsiteY8" fmla="*/ 603585 h 1120051"/>
              <a:gd name="connsiteX9" fmla="*/ 2081786 w 3732308"/>
              <a:gd name="connsiteY9" fmla="*/ 654385 h 1120051"/>
              <a:gd name="connsiteX10" fmla="*/ 1861652 w 3732308"/>
              <a:gd name="connsiteY10" fmla="*/ 755985 h 1120051"/>
              <a:gd name="connsiteX11" fmla="*/ 1582252 w 3732308"/>
              <a:gd name="connsiteY11" fmla="*/ 823718 h 1120051"/>
              <a:gd name="connsiteX12" fmla="*/ 1353652 w 3732308"/>
              <a:gd name="connsiteY12" fmla="*/ 849118 h 1120051"/>
              <a:gd name="connsiteX13" fmla="*/ 1091186 w 3732308"/>
              <a:gd name="connsiteY13" fmla="*/ 772918 h 1120051"/>
              <a:gd name="connsiteX14" fmla="*/ 1040386 w 3732308"/>
              <a:gd name="connsiteY14" fmla="*/ 764451 h 1120051"/>
              <a:gd name="connsiteX15" fmla="*/ 904919 w 3732308"/>
              <a:gd name="connsiteY15" fmla="*/ 849118 h 1120051"/>
              <a:gd name="connsiteX16" fmla="*/ 676319 w 3732308"/>
              <a:gd name="connsiteY16" fmla="*/ 1018451 h 1120051"/>
              <a:gd name="connsiteX17" fmla="*/ 591652 w 3732308"/>
              <a:gd name="connsiteY17" fmla="*/ 1120051 h 1120051"/>
              <a:gd name="connsiteX18" fmla="*/ 550588 w 3732308"/>
              <a:gd name="connsiteY18" fmla="*/ 961859 h 1120051"/>
              <a:gd name="connsiteX19" fmla="*/ 414360 w 3732308"/>
              <a:gd name="connsiteY19" fmla="*/ 1007646 h 1120051"/>
              <a:gd name="connsiteX20" fmla="*/ 211667 w 3732308"/>
              <a:gd name="connsiteY20" fmla="*/ 1017560 h 1120051"/>
              <a:gd name="connsiteX21" fmla="*/ 0 w 3732308"/>
              <a:gd name="connsiteY21" fmla="*/ 1048866 h 1120051"/>
              <a:gd name="connsiteX0" fmla="*/ 3732308 w 3732308"/>
              <a:gd name="connsiteY0" fmla="*/ 0 h 1048866"/>
              <a:gd name="connsiteX1" fmla="*/ 3580386 w 3732308"/>
              <a:gd name="connsiteY1" fmla="*/ 137918 h 1048866"/>
              <a:gd name="connsiteX2" fmla="*/ 3444919 w 3732308"/>
              <a:gd name="connsiteY2" fmla="*/ 264918 h 1048866"/>
              <a:gd name="connsiteX3" fmla="*/ 3334852 w 3732308"/>
              <a:gd name="connsiteY3" fmla="*/ 400385 h 1048866"/>
              <a:gd name="connsiteX4" fmla="*/ 3241719 w 3732308"/>
              <a:gd name="connsiteY4" fmla="*/ 434251 h 1048866"/>
              <a:gd name="connsiteX5" fmla="*/ 2826852 w 3732308"/>
              <a:gd name="connsiteY5" fmla="*/ 451185 h 1048866"/>
              <a:gd name="connsiteX6" fmla="*/ 2598252 w 3732308"/>
              <a:gd name="connsiteY6" fmla="*/ 518918 h 1048866"/>
              <a:gd name="connsiteX7" fmla="*/ 2344252 w 3732308"/>
              <a:gd name="connsiteY7" fmla="*/ 518918 h 1048866"/>
              <a:gd name="connsiteX8" fmla="*/ 2217252 w 3732308"/>
              <a:gd name="connsiteY8" fmla="*/ 603585 h 1048866"/>
              <a:gd name="connsiteX9" fmla="*/ 2081786 w 3732308"/>
              <a:gd name="connsiteY9" fmla="*/ 654385 h 1048866"/>
              <a:gd name="connsiteX10" fmla="*/ 1861652 w 3732308"/>
              <a:gd name="connsiteY10" fmla="*/ 755985 h 1048866"/>
              <a:gd name="connsiteX11" fmla="*/ 1582252 w 3732308"/>
              <a:gd name="connsiteY11" fmla="*/ 823718 h 1048866"/>
              <a:gd name="connsiteX12" fmla="*/ 1353652 w 3732308"/>
              <a:gd name="connsiteY12" fmla="*/ 849118 h 1048866"/>
              <a:gd name="connsiteX13" fmla="*/ 1091186 w 3732308"/>
              <a:gd name="connsiteY13" fmla="*/ 772918 h 1048866"/>
              <a:gd name="connsiteX14" fmla="*/ 1040386 w 3732308"/>
              <a:gd name="connsiteY14" fmla="*/ 764451 h 1048866"/>
              <a:gd name="connsiteX15" fmla="*/ 904919 w 3732308"/>
              <a:gd name="connsiteY15" fmla="*/ 849118 h 1048866"/>
              <a:gd name="connsiteX16" fmla="*/ 676319 w 3732308"/>
              <a:gd name="connsiteY16" fmla="*/ 1018451 h 1048866"/>
              <a:gd name="connsiteX17" fmla="*/ 550588 w 3732308"/>
              <a:gd name="connsiteY17" fmla="*/ 961859 h 1048866"/>
              <a:gd name="connsiteX18" fmla="*/ 414360 w 3732308"/>
              <a:gd name="connsiteY18" fmla="*/ 1007646 h 1048866"/>
              <a:gd name="connsiteX19" fmla="*/ 211667 w 3732308"/>
              <a:gd name="connsiteY19" fmla="*/ 1017560 h 1048866"/>
              <a:gd name="connsiteX20" fmla="*/ 0 w 3732308"/>
              <a:gd name="connsiteY20" fmla="*/ 1048866 h 1048866"/>
              <a:gd name="connsiteX0" fmla="*/ 3732308 w 3732308"/>
              <a:gd name="connsiteY0" fmla="*/ 0 h 1048866"/>
              <a:gd name="connsiteX1" fmla="*/ 3580386 w 3732308"/>
              <a:gd name="connsiteY1" fmla="*/ 137918 h 1048866"/>
              <a:gd name="connsiteX2" fmla="*/ 3444919 w 3732308"/>
              <a:gd name="connsiteY2" fmla="*/ 264918 h 1048866"/>
              <a:gd name="connsiteX3" fmla="*/ 3334852 w 3732308"/>
              <a:gd name="connsiteY3" fmla="*/ 400385 h 1048866"/>
              <a:gd name="connsiteX4" fmla="*/ 3241719 w 3732308"/>
              <a:gd name="connsiteY4" fmla="*/ 434251 h 1048866"/>
              <a:gd name="connsiteX5" fmla="*/ 2826852 w 3732308"/>
              <a:gd name="connsiteY5" fmla="*/ 451185 h 1048866"/>
              <a:gd name="connsiteX6" fmla="*/ 2598252 w 3732308"/>
              <a:gd name="connsiteY6" fmla="*/ 518918 h 1048866"/>
              <a:gd name="connsiteX7" fmla="*/ 2344252 w 3732308"/>
              <a:gd name="connsiteY7" fmla="*/ 518918 h 1048866"/>
              <a:gd name="connsiteX8" fmla="*/ 2217252 w 3732308"/>
              <a:gd name="connsiteY8" fmla="*/ 603585 h 1048866"/>
              <a:gd name="connsiteX9" fmla="*/ 2081786 w 3732308"/>
              <a:gd name="connsiteY9" fmla="*/ 654385 h 1048866"/>
              <a:gd name="connsiteX10" fmla="*/ 1861652 w 3732308"/>
              <a:gd name="connsiteY10" fmla="*/ 755985 h 1048866"/>
              <a:gd name="connsiteX11" fmla="*/ 1582252 w 3732308"/>
              <a:gd name="connsiteY11" fmla="*/ 823718 h 1048866"/>
              <a:gd name="connsiteX12" fmla="*/ 1353652 w 3732308"/>
              <a:gd name="connsiteY12" fmla="*/ 849118 h 1048866"/>
              <a:gd name="connsiteX13" fmla="*/ 1091186 w 3732308"/>
              <a:gd name="connsiteY13" fmla="*/ 772918 h 1048866"/>
              <a:gd name="connsiteX14" fmla="*/ 1040386 w 3732308"/>
              <a:gd name="connsiteY14" fmla="*/ 764451 h 1048866"/>
              <a:gd name="connsiteX15" fmla="*/ 904919 w 3732308"/>
              <a:gd name="connsiteY15" fmla="*/ 849118 h 1048866"/>
              <a:gd name="connsiteX16" fmla="*/ 550588 w 3732308"/>
              <a:gd name="connsiteY16" fmla="*/ 961859 h 1048866"/>
              <a:gd name="connsiteX17" fmla="*/ 414360 w 3732308"/>
              <a:gd name="connsiteY17" fmla="*/ 1007646 h 1048866"/>
              <a:gd name="connsiteX18" fmla="*/ 211667 w 3732308"/>
              <a:gd name="connsiteY18" fmla="*/ 1017560 h 1048866"/>
              <a:gd name="connsiteX19" fmla="*/ 0 w 3732308"/>
              <a:gd name="connsiteY19" fmla="*/ 1048866 h 1048866"/>
              <a:gd name="connsiteX0" fmla="*/ 3732308 w 3732308"/>
              <a:gd name="connsiteY0" fmla="*/ 0 h 1048866"/>
              <a:gd name="connsiteX1" fmla="*/ 3580386 w 3732308"/>
              <a:gd name="connsiteY1" fmla="*/ 137918 h 1048866"/>
              <a:gd name="connsiteX2" fmla="*/ 3444919 w 3732308"/>
              <a:gd name="connsiteY2" fmla="*/ 264918 h 1048866"/>
              <a:gd name="connsiteX3" fmla="*/ 3334852 w 3732308"/>
              <a:gd name="connsiteY3" fmla="*/ 400385 h 1048866"/>
              <a:gd name="connsiteX4" fmla="*/ 3241719 w 3732308"/>
              <a:gd name="connsiteY4" fmla="*/ 434251 h 1048866"/>
              <a:gd name="connsiteX5" fmla="*/ 2826852 w 3732308"/>
              <a:gd name="connsiteY5" fmla="*/ 451185 h 1048866"/>
              <a:gd name="connsiteX6" fmla="*/ 2598252 w 3732308"/>
              <a:gd name="connsiteY6" fmla="*/ 518918 h 1048866"/>
              <a:gd name="connsiteX7" fmla="*/ 2344252 w 3732308"/>
              <a:gd name="connsiteY7" fmla="*/ 518918 h 1048866"/>
              <a:gd name="connsiteX8" fmla="*/ 2217252 w 3732308"/>
              <a:gd name="connsiteY8" fmla="*/ 603585 h 1048866"/>
              <a:gd name="connsiteX9" fmla="*/ 2081786 w 3732308"/>
              <a:gd name="connsiteY9" fmla="*/ 654385 h 1048866"/>
              <a:gd name="connsiteX10" fmla="*/ 1861652 w 3732308"/>
              <a:gd name="connsiteY10" fmla="*/ 755985 h 1048866"/>
              <a:gd name="connsiteX11" fmla="*/ 1582252 w 3732308"/>
              <a:gd name="connsiteY11" fmla="*/ 823718 h 1048866"/>
              <a:gd name="connsiteX12" fmla="*/ 1353652 w 3732308"/>
              <a:gd name="connsiteY12" fmla="*/ 849118 h 1048866"/>
              <a:gd name="connsiteX13" fmla="*/ 1091186 w 3732308"/>
              <a:gd name="connsiteY13" fmla="*/ 772918 h 1048866"/>
              <a:gd name="connsiteX14" fmla="*/ 1040386 w 3732308"/>
              <a:gd name="connsiteY14" fmla="*/ 764451 h 1048866"/>
              <a:gd name="connsiteX15" fmla="*/ 904919 w 3732308"/>
              <a:gd name="connsiteY15" fmla="*/ 849118 h 1048866"/>
              <a:gd name="connsiteX16" fmla="*/ 550588 w 3732308"/>
              <a:gd name="connsiteY16" fmla="*/ 961859 h 1048866"/>
              <a:gd name="connsiteX17" fmla="*/ 396919 w 3732308"/>
              <a:gd name="connsiteY17" fmla="*/ 955398 h 1048866"/>
              <a:gd name="connsiteX18" fmla="*/ 211667 w 3732308"/>
              <a:gd name="connsiteY18" fmla="*/ 1017560 h 1048866"/>
              <a:gd name="connsiteX19" fmla="*/ 0 w 3732308"/>
              <a:gd name="connsiteY19" fmla="*/ 1048866 h 1048866"/>
              <a:gd name="connsiteX0" fmla="*/ 3732308 w 3732308"/>
              <a:gd name="connsiteY0" fmla="*/ 0 h 1048866"/>
              <a:gd name="connsiteX1" fmla="*/ 3580386 w 3732308"/>
              <a:gd name="connsiteY1" fmla="*/ 137918 h 1048866"/>
              <a:gd name="connsiteX2" fmla="*/ 3444919 w 3732308"/>
              <a:gd name="connsiteY2" fmla="*/ 264918 h 1048866"/>
              <a:gd name="connsiteX3" fmla="*/ 3334852 w 3732308"/>
              <a:gd name="connsiteY3" fmla="*/ 400385 h 1048866"/>
              <a:gd name="connsiteX4" fmla="*/ 3241719 w 3732308"/>
              <a:gd name="connsiteY4" fmla="*/ 434251 h 1048866"/>
              <a:gd name="connsiteX5" fmla="*/ 2826852 w 3732308"/>
              <a:gd name="connsiteY5" fmla="*/ 451185 h 1048866"/>
              <a:gd name="connsiteX6" fmla="*/ 2598252 w 3732308"/>
              <a:gd name="connsiteY6" fmla="*/ 518918 h 1048866"/>
              <a:gd name="connsiteX7" fmla="*/ 2344252 w 3732308"/>
              <a:gd name="connsiteY7" fmla="*/ 518918 h 1048866"/>
              <a:gd name="connsiteX8" fmla="*/ 2217252 w 3732308"/>
              <a:gd name="connsiteY8" fmla="*/ 603585 h 1048866"/>
              <a:gd name="connsiteX9" fmla="*/ 2081786 w 3732308"/>
              <a:gd name="connsiteY9" fmla="*/ 654385 h 1048866"/>
              <a:gd name="connsiteX10" fmla="*/ 1861652 w 3732308"/>
              <a:gd name="connsiteY10" fmla="*/ 755985 h 1048866"/>
              <a:gd name="connsiteX11" fmla="*/ 1582252 w 3732308"/>
              <a:gd name="connsiteY11" fmla="*/ 823718 h 1048866"/>
              <a:gd name="connsiteX12" fmla="*/ 1353652 w 3732308"/>
              <a:gd name="connsiteY12" fmla="*/ 849118 h 1048866"/>
              <a:gd name="connsiteX13" fmla="*/ 1091186 w 3732308"/>
              <a:gd name="connsiteY13" fmla="*/ 772918 h 1048866"/>
              <a:gd name="connsiteX14" fmla="*/ 1040386 w 3732308"/>
              <a:gd name="connsiteY14" fmla="*/ 764451 h 1048866"/>
              <a:gd name="connsiteX15" fmla="*/ 904919 w 3732308"/>
              <a:gd name="connsiteY15" fmla="*/ 849118 h 1048866"/>
              <a:gd name="connsiteX16" fmla="*/ 550588 w 3732308"/>
              <a:gd name="connsiteY16" fmla="*/ 961859 h 1048866"/>
              <a:gd name="connsiteX17" fmla="*/ 396919 w 3732308"/>
              <a:gd name="connsiteY17" fmla="*/ 955398 h 1048866"/>
              <a:gd name="connsiteX18" fmla="*/ 194226 w 3732308"/>
              <a:gd name="connsiteY18" fmla="*/ 987704 h 1048866"/>
              <a:gd name="connsiteX19" fmla="*/ 0 w 3732308"/>
              <a:gd name="connsiteY19" fmla="*/ 1048866 h 1048866"/>
              <a:gd name="connsiteX0" fmla="*/ 3714867 w 3714867"/>
              <a:gd name="connsiteY0" fmla="*/ 0 h 1011547"/>
              <a:gd name="connsiteX1" fmla="*/ 3562945 w 3714867"/>
              <a:gd name="connsiteY1" fmla="*/ 137918 h 1011547"/>
              <a:gd name="connsiteX2" fmla="*/ 3427478 w 3714867"/>
              <a:gd name="connsiteY2" fmla="*/ 264918 h 1011547"/>
              <a:gd name="connsiteX3" fmla="*/ 3317411 w 3714867"/>
              <a:gd name="connsiteY3" fmla="*/ 400385 h 1011547"/>
              <a:gd name="connsiteX4" fmla="*/ 3224278 w 3714867"/>
              <a:gd name="connsiteY4" fmla="*/ 434251 h 1011547"/>
              <a:gd name="connsiteX5" fmla="*/ 2809411 w 3714867"/>
              <a:gd name="connsiteY5" fmla="*/ 451185 h 1011547"/>
              <a:gd name="connsiteX6" fmla="*/ 2580811 w 3714867"/>
              <a:gd name="connsiteY6" fmla="*/ 518918 h 1011547"/>
              <a:gd name="connsiteX7" fmla="*/ 2326811 w 3714867"/>
              <a:gd name="connsiteY7" fmla="*/ 518918 h 1011547"/>
              <a:gd name="connsiteX8" fmla="*/ 2199811 w 3714867"/>
              <a:gd name="connsiteY8" fmla="*/ 603585 h 1011547"/>
              <a:gd name="connsiteX9" fmla="*/ 2064345 w 3714867"/>
              <a:gd name="connsiteY9" fmla="*/ 654385 h 1011547"/>
              <a:gd name="connsiteX10" fmla="*/ 1844211 w 3714867"/>
              <a:gd name="connsiteY10" fmla="*/ 755985 h 1011547"/>
              <a:gd name="connsiteX11" fmla="*/ 1564811 w 3714867"/>
              <a:gd name="connsiteY11" fmla="*/ 823718 h 1011547"/>
              <a:gd name="connsiteX12" fmla="*/ 1336211 w 3714867"/>
              <a:gd name="connsiteY12" fmla="*/ 849118 h 1011547"/>
              <a:gd name="connsiteX13" fmla="*/ 1073745 w 3714867"/>
              <a:gd name="connsiteY13" fmla="*/ 772918 h 1011547"/>
              <a:gd name="connsiteX14" fmla="*/ 1022945 w 3714867"/>
              <a:gd name="connsiteY14" fmla="*/ 764451 h 1011547"/>
              <a:gd name="connsiteX15" fmla="*/ 887478 w 3714867"/>
              <a:gd name="connsiteY15" fmla="*/ 849118 h 1011547"/>
              <a:gd name="connsiteX16" fmla="*/ 533147 w 3714867"/>
              <a:gd name="connsiteY16" fmla="*/ 961859 h 1011547"/>
              <a:gd name="connsiteX17" fmla="*/ 379478 w 3714867"/>
              <a:gd name="connsiteY17" fmla="*/ 955398 h 1011547"/>
              <a:gd name="connsiteX18" fmla="*/ 176785 w 3714867"/>
              <a:gd name="connsiteY18" fmla="*/ 987704 h 1011547"/>
              <a:gd name="connsiteX19" fmla="*/ 0 w 3714867"/>
              <a:gd name="connsiteY19" fmla="*/ 1011547 h 1011547"/>
              <a:gd name="connsiteX0" fmla="*/ 3714867 w 3714867"/>
              <a:gd name="connsiteY0" fmla="*/ 0 h 1011547"/>
              <a:gd name="connsiteX1" fmla="*/ 3562945 w 3714867"/>
              <a:gd name="connsiteY1" fmla="*/ 137918 h 1011547"/>
              <a:gd name="connsiteX2" fmla="*/ 3427478 w 3714867"/>
              <a:gd name="connsiteY2" fmla="*/ 264918 h 1011547"/>
              <a:gd name="connsiteX3" fmla="*/ 3317411 w 3714867"/>
              <a:gd name="connsiteY3" fmla="*/ 400385 h 1011547"/>
              <a:gd name="connsiteX4" fmla="*/ 3224278 w 3714867"/>
              <a:gd name="connsiteY4" fmla="*/ 434251 h 1011547"/>
              <a:gd name="connsiteX5" fmla="*/ 2809411 w 3714867"/>
              <a:gd name="connsiteY5" fmla="*/ 451185 h 1011547"/>
              <a:gd name="connsiteX6" fmla="*/ 2580811 w 3714867"/>
              <a:gd name="connsiteY6" fmla="*/ 518918 h 1011547"/>
              <a:gd name="connsiteX7" fmla="*/ 2326811 w 3714867"/>
              <a:gd name="connsiteY7" fmla="*/ 518918 h 1011547"/>
              <a:gd name="connsiteX8" fmla="*/ 2199811 w 3714867"/>
              <a:gd name="connsiteY8" fmla="*/ 603585 h 1011547"/>
              <a:gd name="connsiteX9" fmla="*/ 2064345 w 3714867"/>
              <a:gd name="connsiteY9" fmla="*/ 654385 h 1011547"/>
              <a:gd name="connsiteX10" fmla="*/ 1844211 w 3714867"/>
              <a:gd name="connsiteY10" fmla="*/ 755985 h 1011547"/>
              <a:gd name="connsiteX11" fmla="*/ 1564811 w 3714867"/>
              <a:gd name="connsiteY11" fmla="*/ 823718 h 1011547"/>
              <a:gd name="connsiteX12" fmla="*/ 1336211 w 3714867"/>
              <a:gd name="connsiteY12" fmla="*/ 849118 h 1011547"/>
              <a:gd name="connsiteX13" fmla="*/ 1073745 w 3714867"/>
              <a:gd name="connsiteY13" fmla="*/ 772918 h 1011547"/>
              <a:gd name="connsiteX14" fmla="*/ 1022945 w 3714867"/>
              <a:gd name="connsiteY14" fmla="*/ 831626 h 1011547"/>
              <a:gd name="connsiteX15" fmla="*/ 887478 w 3714867"/>
              <a:gd name="connsiteY15" fmla="*/ 849118 h 1011547"/>
              <a:gd name="connsiteX16" fmla="*/ 533147 w 3714867"/>
              <a:gd name="connsiteY16" fmla="*/ 961859 h 1011547"/>
              <a:gd name="connsiteX17" fmla="*/ 379478 w 3714867"/>
              <a:gd name="connsiteY17" fmla="*/ 955398 h 1011547"/>
              <a:gd name="connsiteX18" fmla="*/ 176785 w 3714867"/>
              <a:gd name="connsiteY18" fmla="*/ 987704 h 1011547"/>
              <a:gd name="connsiteX19" fmla="*/ 0 w 3714867"/>
              <a:gd name="connsiteY19" fmla="*/ 1011547 h 1011547"/>
              <a:gd name="connsiteX0" fmla="*/ 3714867 w 3714867"/>
              <a:gd name="connsiteY0" fmla="*/ 0 h 1011547"/>
              <a:gd name="connsiteX1" fmla="*/ 3562945 w 3714867"/>
              <a:gd name="connsiteY1" fmla="*/ 137918 h 1011547"/>
              <a:gd name="connsiteX2" fmla="*/ 3427478 w 3714867"/>
              <a:gd name="connsiteY2" fmla="*/ 264918 h 1011547"/>
              <a:gd name="connsiteX3" fmla="*/ 3317411 w 3714867"/>
              <a:gd name="connsiteY3" fmla="*/ 400385 h 1011547"/>
              <a:gd name="connsiteX4" fmla="*/ 3224278 w 3714867"/>
              <a:gd name="connsiteY4" fmla="*/ 434251 h 1011547"/>
              <a:gd name="connsiteX5" fmla="*/ 2809411 w 3714867"/>
              <a:gd name="connsiteY5" fmla="*/ 451185 h 1011547"/>
              <a:gd name="connsiteX6" fmla="*/ 2580811 w 3714867"/>
              <a:gd name="connsiteY6" fmla="*/ 518918 h 1011547"/>
              <a:gd name="connsiteX7" fmla="*/ 2326811 w 3714867"/>
              <a:gd name="connsiteY7" fmla="*/ 518918 h 1011547"/>
              <a:gd name="connsiteX8" fmla="*/ 2199811 w 3714867"/>
              <a:gd name="connsiteY8" fmla="*/ 603585 h 1011547"/>
              <a:gd name="connsiteX9" fmla="*/ 2064345 w 3714867"/>
              <a:gd name="connsiteY9" fmla="*/ 654385 h 1011547"/>
              <a:gd name="connsiteX10" fmla="*/ 1844211 w 3714867"/>
              <a:gd name="connsiteY10" fmla="*/ 755985 h 1011547"/>
              <a:gd name="connsiteX11" fmla="*/ 1564811 w 3714867"/>
              <a:gd name="connsiteY11" fmla="*/ 823718 h 1011547"/>
              <a:gd name="connsiteX12" fmla="*/ 1336211 w 3714867"/>
              <a:gd name="connsiteY12" fmla="*/ 849118 h 1011547"/>
              <a:gd name="connsiteX13" fmla="*/ 1108627 w 3714867"/>
              <a:gd name="connsiteY13" fmla="*/ 817703 h 1011547"/>
              <a:gd name="connsiteX14" fmla="*/ 1022945 w 3714867"/>
              <a:gd name="connsiteY14" fmla="*/ 831626 h 1011547"/>
              <a:gd name="connsiteX15" fmla="*/ 887478 w 3714867"/>
              <a:gd name="connsiteY15" fmla="*/ 849118 h 1011547"/>
              <a:gd name="connsiteX16" fmla="*/ 533147 w 3714867"/>
              <a:gd name="connsiteY16" fmla="*/ 961859 h 1011547"/>
              <a:gd name="connsiteX17" fmla="*/ 379478 w 3714867"/>
              <a:gd name="connsiteY17" fmla="*/ 955398 h 1011547"/>
              <a:gd name="connsiteX18" fmla="*/ 176785 w 3714867"/>
              <a:gd name="connsiteY18" fmla="*/ 987704 h 1011547"/>
              <a:gd name="connsiteX19" fmla="*/ 0 w 3714867"/>
              <a:gd name="connsiteY19" fmla="*/ 1011547 h 1011547"/>
              <a:gd name="connsiteX0" fmla="*/ 3714867 w 3714867"/>
              <a:gd name="connsiteY0" fmla="*/ 0 h 1011547"/>
              <a:gd name="connsiteX1" fmla="*/ 3562945 w 3714867"/>
              <a:gd name="connsiteY1" fmla="*/ 137918 h 1011547"/>
              <a:gd name="connsiteX2" fmla="*/ 3427478 w 3714867"/>
              <a:gd name="connsiteY2" fmla="*/ 264918 h 1011547"/>
              <a:gd name="connsiteX3" fmla="*/ 3230938 w 3714867"/>
              <a:gd name="connsiteY3" fmla="*/ 366742 h 1011547"/>
              <a:gd name="connsiteX4" fmla="*/ 3224278 w 3714867"/>
              <a:gd name="connsiteY4" fmla="*/ 434251 h 1011547"/>
              <a:gd name="connsiteX5" fmla="*/ 2809411 w 3714867"/>
              <a:gd name="connsiteY5" fmla="*/ 451185 h 1011547"/>
              <a:gd name="connsiteX6" fmla="*/ 2580811 w 3714867"/>
              <a:gd name="connsiteY6" fmla="*/ 518918 h 1011547"/>
              <a:gd name="connsiteX7" fmla="*/ 2326811 w 3714867"/>
              <a:gd name="connsiteY7" fmla="*/ 518918 h 1011547"/>
              <a:gd name="connsiteX8" fmla="*/ 2199811 w 3714867"/>
              <a:gd name="connsiteY8" fmla="*/ 603585 h 1011547"/>
              <a:gd name="connsiteX9" fmla="*/ 2064345 w 3714867"/>
              <a:gd name="connsiteY9" fmla="*/ 654385 h 1011547"/>
              <a:gd name="connsiteX10" fmla="*/ 1844211 w 3714867"/>
              <a:gd name="connsiteY10" fmla="*/ 755985 h 1011547"/>
              <a:gd name="connsiteX11" fmla="*/ 1564811 w 3714867"/>
              <a:gd name="connsiteY11" fmla="*/ 823718 h 1011547"/>
              <a:gd name="connsiteX12" fmla="*/ 1336211 w 3714867"/>
              <a:gd name="connsiteY12" fmla="*/ 849118 h 1011547"/>
              <a:gd name="connsiteX13" fmla="*/ 1108627 w 3714867"/>
              <a:gd name="connsiteY13" fmla="*/ 817703 h 1011547"/>
              <a:gd name="connsiteX14" fmla="*/ 1022945 w 3714867"/>
              <a:gd name="connsiteY14" fmla="*/ 831626 h 1011547"/>
              <a:gd name="connsiteX15" fmla="*/ 887478 w 3714867"/>
              <a:gd name="connsiteY15" fmla="*/ 849118 h 1011547"/>
              <a:gd name="connsiteX16" fmla="*/ 533147 w 3714867"/>
              <a:gd name="connsiteY16" fmla="*/ 961859 h 1011547"/>
              <a:gd name="connsiteX17" fmla="*/ 379478 w 3714867"/>
              <a:gd name="connsiteY17" fmla="*/ 955398 h 1011547"/>
              <a:gd name="connsiteX18" fmla="*/ 176785 w 3714867"/>
              <a:gd name="connsiteY18" fmla="*/ 987704 h 1011547"/>
              <a:gd name="connsiteX19" fmla="*/ 0 w 3714867"/>
              <a:gd name="connsiteY19" fmla="*/ 1011547 h 1011547"/>
              <a:gd name="connsiteX0" fmla="*/ 3714867 w 3714867"/>
              <a:gd name="connsiteY0" fmla="*/ 0 h 1011547"/>
              <a:gd name="connsiteX1" fmla="*/ 3562945 w 3714867"/>
              <a:gd name="connsiteY1" fmla="*/ 137918 h 1011547"/>
              <a:gd name="connsiteX2" fmla="*/ 3427478 w 3714867"/>
              <a:gd name="connsiteY2" fmla="*/ 264918 h 1011547"/>
              <a:gd name="connsiteX3" fmla="*/ 3230938 w 3714867"/>
              <a:gd name="connsiteY3" fmla="*/ 366742 h 1011547"/>
              <a:gd name="connsiteX4" fmla="*/ 3137806 w 3714867"/>
              <a:gd name="connsiteY4" fmla="*/ 414065 h 1011547"/>
              <a:gd name="connsiteX5" fmla="*/ 2809411 w 3714867"/>
              <a:gd name="connsiteY5" fmla="*/ 451185 h 1011547"/>
              <a:gd name="connsiteX6" fmla="*/ 2580811 w 3714867"/>
              <a:gd name="connsiteY6" fmla="*/ 518918 h 1011547"/>
              <a:gd name="connsiteX7" fmla="*/ 2326811 w 3714867"/>
              <a:gd name="connsiteY7" fmla="*/ 518918 h 1011547"/>
              <a:gd name="connsiteX8" fmla="*/ 2199811 w 3714867"/>
              <a:gd name="connsiteY8" fmla="*/ 603585 h 1011547"/>
              <a:gd name="connsiteX9" fmla="*/ 2064345 w 3714867"/>
              <a:gd name="connsiteY9" fmla="*/ 654385 h 1011547"/>
              <a:gd name="connsiteX10" fmla="*/ 1844211 w 3714867"/>
              <a:gd name="connsiteY10" fmla="*/ 755985 h 1011547"/>
              <a:gd name="connsiteX11" fmla="*/ 1564811 w 3714867"/>
              <a:gd name="connsiteY11" fmla="*/ 823718 h 1011547"/>
              <a:gd name="connsiteX12" fmla="*/ 1336211 w 3714867"/>
              <a:gd name="connsiteY12" fmla="*/ 849118 h 1011547"/>
              <a:gd name="connsiteX13" fmla="*/ 1108627 w 3714867"/>
              <a:gd name="connsiteY13" fmla="*/ 817703 h 1011547"/>
              <a:gd name="connsiteX14" fmla="*/ 1022945 w 3714867"/>
              <a:gd name="connsiteY14" fmla="*/ 831626 h 1011547"/>
              <a:gd name="connsiteX15" fmla="*/ 887478 w 3714867"/>
              <a:gd name="connsiteY15" fmla="*/ 849118 h 1011547"/>
              <a:gd name="connsiteX16" fmla="*/ 533147 w 3714867"/>
              <a:gd name="connsiteY16" fmla="*/ 961859 h 1011547"/>
              <a:gd name="connsiteX17" fmla="*/ 379478 w 3714867"/>
              <a:gd name="connsiteY17" fmla="*/ 955398 h 1011547"/>
              <a:gd name="connsiteX18" fmla="*/ 176785 w 3714867"/>
              <a:gd name="connsiteY18" fmla="*/ 987704 h 1011547"/>
              <a:gd name="connsiteX19" fmla="*/ 0 w 3714867"/>
              <a:gd name="connsiteY19" fmla="*/ 1011547 h 101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14867" h="1011547">
                <a:moveTo>
                  <a:pt x="3714867" y="0"/>
                </a:moveTo>
                <a:lnTo>
                  <a:pt x="3562945" y="137918"/>
                </a:lnTo>
                <a:lnTo>
                  <a:pt x="3427478" y="264918"/>
                </a:lnTo>
                <a:lnTo>
                  <a:pt x="3230938" y="366742"/>
                </a:lnTo>
                <a:lnTo>
                  <a:pt x="3137806" y="414065"/>
                </a:lnTo>
                <a:lnTo>
                  <a:pt x="2809411" y="451185"/>
                </a:lnTo>
                <a:lnTo>
                  <a:pt x="2580811" y="518918"/>
                </a:lnTo>
                <a:lnTo>
                  <a:pt x="2326811" y="518918"/>
                </a:lnTo>
                <a:lnTo>
                  <a:pt x="2199811" y="603585"/>
                </a:lnTo>
                <a:lnTo>
                  <a:pt x="2064345" y="654385"/>
                </a:lnTo>
                <a:lnTo>
                  <a:pt x="1844211" y="755985"/>
                </a:lnTo>
                <a:lnTo>
                  <a:pt x="1564811" y="823718"/>
                </a:lnTo>
                <a:lnTo>
                  <a:pt x="1336211" y="849118"/>
                </a:lnTo>
                <a:lnTo>
                  <a:pt x="1108627" y="817703"/>
                </a:lnTo>
                <a:lnTo>
                  <a:pt x="1022945" y="831626"/>
                </a:lnTo>
                <a:lnTo>
                  <a:pt x="887478" y="849118"/>
                </a:lnTo>
                <a:lnTo>
                  <a:pt x="533147" y="961859"/>
                </a:lnTo>
                <a:lnTo>
                  <a:pt x="379478" y="955398"/>
                </a:lnTo>
                <a:lnTo>
                  <a:pt x="176785" y="987704"/>
                </a:lnTo>
                <a:lnTo>
                  <a:pt x="0" y="1011547"/>
                </a:lnTo>
              </a:path>
            </a:pathLst>
          </a:custGeom>
          <a:ln w="57150">
            <a:solidFill>
              <a:srgbClr val="FF0000"/>
            </a:solidFill>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Freeform 20"/>
          <p:cNvSpPr/>
          <p:nvPr/>
        </p:nvSpPr>
        <p:spPr>
          <a:xfrm>
            <a:off x="1222376" y="2472267"/>
            <a:ext cx="2087612" cy="1157411"/>
          </a:xfrm>
          <a:custGeom>
            <a:avLst/>
            <a:gdLst>
              <a:gd name="connsiteX0" fmla="*/ 2641600 w 2641600"/>
              <a:gd name="connsiteY0" fmla="*/ 169334 h 1591734"/>
              <a:gd name="connsiteX1" fmla="*/ 2480734 w 2641600"/>
              <a:gd name="connsiteY1" fmla="*/ 152400 h 1591734"/>
              <a:gd name="connsiteX2" fmla="*/ 2362200 w 2641600"/>
              <a:gd name="connsiteY2" fmla="*/ 93134 h 1591734"/>
              <a:gd name="connsiteX3" fmla="*/ 2209800 w 2641600"/>
              <a:gd name="connsiteY3" fmla="*/ 33867 h 1591734"/>
              <a:gd name="connsiteX4" fmla="*/ 2116667 w 2641600"/>
              <a:gd name="connsiteY4" fmla="*/ 42334 h 1591734"/>
              <a:gd name="connsiteX5" fmla="*/ 1972734 w 2641600"/>
              <a:gd name="connsiteY5" fmla="*/ 110067 h 1591734"/>
              <a:gd name="connsiteX6" fmla="*/ 1634067 w 2641600"/>
              <a:gd name="connsiteY6" fmla="*/ 42334 h 1591734"/>
              <a:gd name="connsiteX7" fmla="*/ 1354667 w 2641600"/>
              <a:gd name="connsiteY7" fmla="*/ 0 h 1591734"/>
              <a:gd name="connsiteX8" fmla="*/ 1126067 w 2641600"/>
              <a:gd name="connsiteY8" fmla="*/ 25400 h 1591734"/>
              <a:gd name="connsiteX9" fmla="*/ 905934 w 2641600"/>
              <a:gd name="connsiteY9" fmla="*/ 76200 h 1591734"/>
              <a:gd name="connsiteX10" fmla="*/ 770467 w 2641600"/>
              <a:gd name="connsiteY10" fmla="*/ 118534 h 1591734"/>
              <a:gd name="connsiteX11" fmla="*/ 635000 w 2641600"/>
              <a:gd name="connsiteY11" fmla="*/ 254000 h 1591734"/>
              <a:gd name="connsiteX12" fmla="*/ 287867 w 2641600"/>
              <a:gd name="connsiteY12" fmla="*/ 660400 h 1591734"/>
              <a:gd name="connsiteX13" fmla="*/ 338667 w 2641600"/>
              <a:gd name="connsiteY13" fmla="*/ 948267 h 1591734"/>
              <a:gd name="connsiteX14" fmla="*/ 237067 w 2641600"/>
              <a:gd name="connsiteY14" fmla="*/ 1032934 h 1591734"/>
              <a:gd name="connsiteX15" fmla="*/ 152400 w 2641600"/>
              <a:gd name="connsiteY15" fmla="*/ 1143000 h 1591734"/>
              <a:gd name="connsiteX16" fmla="*/ 42334 w 2641600"/>
              <a:gd name="connsiteY16" fmla="*/ 1210734 h 1591734"/>
              <a:gd name="connsiteX17" fmla="*/ 25400 w 2641600"/>
              <a:gd name="connsiteY17" fmla="*/ 1388534 h 1591734"/>
              <a:gd name="connsiteX18" fmla="*/ 0 w 2641600"/>
              <a:gd name="connsiteY18" fmla="*/ 1473200 h 1591734"/>
              <a:gd name="connsiteX19" fmla="*/ 8467 w 2641600"/>
              <a:gd name="connsiteY19" fmla="*/ 1591734 h 1591734"/>
              <a:gd name="connsiteX0" fmla="*/ 2641600 w 2641600"/>
              <a:gd name="connsiteY0" fmla="*/ 169334 h 1591734"/>
              <a:gd name="connsiteX1" fmla="*/ 2480734 w 2641600"/>
              <a:gd name="connsiteY1" fmla="*/ 152400 h 1591734"/>
              <a:gd name="connsiteX2" fmla="*/ 2362200 w 2641600"/>
              <a:gd name="connsiteY2" fmla="*/ 93134 h 1591734"/>
              <a:gd name="connsiteX3" fmla="*/ 2209800 w 2641600"/>
              <a:gd name="connsiteY3" fmla="*/ 33867 h 1591734"/>
              <a:gd name="connsiteX4" fmla="*/ 2116667 w 2641600"/>
              <a:gd name="connsiteY4" fmla="*/ 42334 h 1591734"/>
              <a:gd name="connsiteX5" fmla="*/ 1972734 w 2641600"/>
              <a:gd name="connsiteY5" fmla="*/ 110067 h 1591734"/>
              <a:gd name="connsiteX6" fmla="*/ 1634067 w 2641600"/>
              <a:gd name="connsiteY6" fmla="*/ 42334 h 1591734"/>
              <a:gd name="connsiteX7" fmla="*/ 1354667 w 2641600"/>
              <a:gd name="connsiteY7" fmla="*/ 0 h 1591734"/>
              <a:gd name="connsiteX8" fmla="*/ 1126067 w 2641600"/>
              <a:gd name="connsiteY8" fmla="*/ 25400 h 1591734"/>
              <a:gd name="connsiteX9" fmla="*/ 905934 w 2641600"/>
              <a:gd name="connsiteY9" fmla="*/ 76200 h 1591734"/>
              <a:gd name="connsiteX10" fmla="*/ 770467 w 2641600"/>
              <a:gd name="connsiteY10" fmla="*/ 118534 h 1591734"/>
              <a:gd name="connsiteX11" fmla="*/ 635000 w 2641600"/>
              <a:gd name="connsiteY11" fmla="*/ 254000 h 1591734"/>
              <a:gd name="connsiteX12" fmla="*/ 421282 w 2641600"/>
              <a:gd name="connsiteY12" fmla="*/ 699544 h 1591734"/>
              <a:gd name="connsiteX13" fmla="*/ 338667 w 2641600"/>
              <a:gd name="connsiteY13" fmla="*/ 948267 h 1591734"/>
              <a:gd name="connsiteX14" fmla="*/ 237067 w 2641600"/>
              <a:gd name="connsiteY14" fmla="*/ 1032934 h 1591734"/>
              <a:gd name="connsiteX15" fmla="*/ 152400 w 2641600"/>
              <a:gd name="connsiteY15" fmla="*/ 1143000 h 1591734"/>
              <a:gd name="connsiteX16" fmla="*/ 42334 w 2641600"/>
              <a:gd name="connsiteY16" fmla="*/ 1210734 h 1591734"/>
              <a:gd name="connsiteX17" fmla="*/ 25400 w 2641600"/>
              <a:gd name="connsiteY17" fmla="*/ 1388534 h 1591734"/>
              <a:gd name="connsiteX18" fmla="*/ 0 w 2641600"/>
              <a:gd name="connsiteY18" fmla="*/ 1473200 h 1591734"/>
              <a:gd name="connsiteX19" fmla="*/ 8467 w 2641600"/>
              <a:gd name="connsiteY19" fmla="*/ 1591734 h 1591734"/>
              <a:gd name="connsiteX0" fmla="*/ 2641600 w 2641600"/>
              <a:gd name="connsiteY0" fmla="*/ 169334 h 1591734"/>
              <a:gd name="connsiteX1" fmla="*/ 2480734 w 2641600"/>
              <a:gd name="connsiteY1" fmla="*/ 152400 h 1591734"/>
              <a:gd name="connsiteX2" fmla="*/ 2362200 w 2641600"/>
              <a:gd name="connsiteY2" fmla="*/ 93134 h 1591734"/>
              <a:gd name="connsiteX3" fmla="*/ 2209800 w 2641600"/>
              <a:gd name="connsiteY3" fmla="*/ 33867 h 1591734"/>
              <a:gd name="connsiteX4" fmla="*/ 2116667 w 2641600"/>
              <a:gd name="connsiteY4" fmla="*/ 42334 h 1591734"/>
              <a:gd name="connsiteX5" fmla="*/ 1972734 w 2641600"/>
              <a:gd name="connsiteY5" fmla="*/ 110067 h 1591734"/>
              <a:gd name="connsiteX6" fmla="*/ 1634067 w 2641600"/>
              <a:gd name="connsiteY6" fmla="*/ 42334 h 1591734"/>
              <a:gd name="connsiteX7" fmla="*/ 1354667 w 2641600"/>
              <a:gd name="connsiteY7" fmla="*/ 0 h 1591734"/>
              <a:gd name="connsiteX8" fmla="*/ 1126067 w 2641600"/>
              <a:gd name="connsiteY8" fmla="*/ 25400 h 1591734"/>
              <a:gd name="connsiteX9" fmla="*/ 905934 w 2641600"/>
              <a:gd name="connsiteY9" fmla="*/ 76200 h 1591734"/>
              <a:gd name="connsiteX10" fmla="*/ 770467 w 2641600"/>
              <a:gd name="connsiteY10" fmla="*/ 118534 h 1591734"/>
              <a:gd name="connsiteX11" fmla="*/ 741732 w 2641600"/>
              <a:gd name="connsiteY11" fmla="*/ 371425 h 1591734"/>
              <a:gd name="connsiteX12" fmla="*/ 421282 w 2641600"/>
              <a:gd name="connsiteY12" fmla="*/ 699544 h 1591734"/>
              <a:gd name="connsiteX13" fmla="*/ 338667 w 2641600"/>
              <a:gd name="connsiteY13" fmla="*/ 948267 h 1591734"/>
              <a:gd name="connsiteX14" fmla="*/ 237067 w 2641600"/>
              <a:gd name="connsiteY14" fmla="*/ 1032934 h 1591734"/>
              <a:gd name="connsiteX15" fmla="*/ 152400 w 2641600"/>
              <a:gd name="connsiteY15" fmla="*/ 1143000 h 1591734"/>
              <a:gd name="connsiteX16" fmla="*/ 42334 w 2641600"/>
              <a:gd name="connsiteY16" fmla="*/ 1210734 h 1591734"/>
              <a:gd name="connsiteX17" fmla="*/ 25400 w 2641600"/>
              <a:gd name="connsiteY17" fmla="*/ 1388534 h 1591734"/>
              <a:gd name="connsiteX18" fmla="*/ 0 w 2641600"/>
              <a:gd name="connsiteY18" fmla="*/ 1473200 h 1591734"/>
              <a:gd name="connsiteX19" fmla="*/ 8467 w 2641600"/>
              <a:gd name="connsiteY19" fmla="*/ 1591734 h 1591734"/>
              <a:gd name="connsiteX0" fmla="*/ 2641600 w 2641600"/>
              <a:gd name="connsiteY0" fmla="*/ 169334 h 1591734"/>
              <a:gd name="connsiteX1" fmla="*/ 2480734 w 2641600"/>
              <a:gd name="connsiteY1" fmla="*/ 152400 h 1591734"/>
              <a:gd name="connsiteX2" fmla="*/ 2362200 w 2641600"/>
              <a:gd name="connsiteY2" fmla="*/ 93134 h 1591734"/>
              <a:gd name="connsiteX3" fmla="*/ 2209800 w 2641600"/>
              <a:gd name="connsiteY3" fmla="*/ 33867 h 1591734"/>
              <a:gd name="connsiteX4" fmla="*/ 2116667 w 2641600"/>
              <a:gd name="connsiteY4" fmla="*/ 42334 h 1591734"/>
              <a:gd name="connsiteX5" fmla="*/ 1972734 w 2641600"/>
              <a:gd name="connsiteY5" fmla="*/ 110067 h 1591734"/>
              <a:gd name="connsiteX6" fmla="*/ 1634067 w 2641600"/>
              <a:gd name="connsiteY6" fmla="*/ 42334 h 1591734"/>
              <a:gd name="connsiteX7" fmla="*/ 1354667 w 2641600"/>
              <a:gd name="connsiteY7" fmla="*/ 0 h 1591734"/>
              <a:gd name="connsiteX8" fmla="*/ 1126067 w 2641600"/>
              <a:gd name="connsiteY8" fmla="*/ 25400 h 1591734"/>
              <a:gd name="connsiteX9" fmla="*/ 905934 w 2641600"/>
              <a:gd name="connsiteY9" fmla="*/ 76200 h 1591734"/>
              <a:gd name="connsiteX10" fmla="*/ 741732 w 2641600"/>
              <a:gd name="connsiteY10" fmla="*/ 371425 h 1591734"/>
              <a:gd name="connsiteX11" fmla="*/ 421282 w 2641600"/>
              <a:gd name="connsiteY11" fmla="*/ 699544 h 1591734"/>
              <a:gd name="connsiteX12" fmla="*/ 338667 w 2641600"/>
              <a:gd name="connsiteY12" fmla="*/ 948267 h 1591734"/>
              <a:gd name="connsiteX13" fmla="*/ 237067 w 2641600"/>
              <a:gd name="connsiteY13" fmla="*/ 1032934 h 1591734"/>
              <a:gd name="connsiteX14" fmla="*/ 152400 w 2641600"/>
              <a:gd name="connsiteY14" fmla="*/ 1143000 h 1591734"/>
              <a:gd name="connsiteX15" fmla="*/ 42334 w 2641600"/>
              <a:gd name="connsiteY15" fmla="*/ 1210734 h 1591734"/>
              <a:gd name="connsiteX16" fmla="*/ 25400 w 2641600"/>
              <a:gd name="connsiteY16" fmla="*/ 1388534 h 1591734"/>
              <a:gd name="connsiteX17" fmla="*/ 0 w 2641600"/>
              <a:gd name="connsiteY17" fmla="*/ 1473200 h 1591734"/>
              <a:gd name="connsiteX18" fmla="*/ 8467 w 2641600"/>
              <a:gd name="connsiteY18" fmla="*/ 1591734 h 1591734"/>
              <a:gd name="connsiteX0" fmla="*/ 2641600 w 2641600"/>
              <a:gd name="connsiteY0" fmla="*/ 169334 h 1591734"/>
              <a:gd name="connsiteX1" fmla="*/ 2480734 w 2641600"/>
              <a:gd name="connsiteY1" fmla="*/ 152400 h 1591734"/>
              <a:gd name="connsiteX2" fmla="*/ 2362200 w 2641600"/>
              <a:gd name="connsiteY2" fmla="*/ 93134 h 1591734"/>
              <a:gd name="connsiteX3" fmla="*/ 2209800 w 2641600"/>
              <a:gd name="connsiteY3" fmla="*/ 33867 h 1591734"/>
              <a:gd name="connsiteX4" fmla="*/ 2116667 w 2641600"/>
              <a:gd name="connsiteY4" fmla="*/ 42334 h 1591734"/>
              <a:gd name="connsiteX5" fmla="*/ 1972734 w 2641600"/>
              <a:gd name="connsiteY5" fmla="*/ 110067 h 1591734"/>
              <a:gd name="connsiteX6" fmla="*/ 1634067 w 2641600"/>
              <a:gd name="connsiteY6" fmla="*/ 42334 h 1591734"/>
              <a:gd name="connsiteX7" fmla="*/ 1354667 w 2641600"/>
              <a:gd name="connsiteY7" fmla="*/ 0 h 1591734"/>
              <a:gd name="connsiteX8" fmla="*/ 1126067 w 2641600"/>
              <a:gd name="connsiteY8" fmla="*/ 25400 h 1591734"/>
              <a:gd name="connsiteX9" fmla="*/ 741732 w 2641600"/>
              <a:gd name="connsiteY9" fmla="*/ 371425 h 1591734"/>
              <a:gd name="connsiteX10" fmla="*/ 421282 w 2641600"/>
              <a:gd name="connsiteY10" fmla="*/ 699544 h 1591734"/>
              <a:gd name="connsiteX11" fmla="*/ 338667 w 2641600"/>
              <a:gd name="connsiteY11" fmla="*/ 948267 h 1591734"/>
              <a:gd name="connsiteX12" fmla="*/ 237067 w 2641600"/>
              <a:gd name="connsiteY12" fmla="*/ 1032934 h 1591734"/>
              <a:gd name="connsiteX13" fmla="*/ 152400 w 2641600"/>
              <a:gd name="connsiteY13" fmla="*/ 1143000 h 1591734"/>
              <a:gd name="connsiteX14" fmla="*/ 42334 w 2641600"/>
              <a:gd name="connsiteY14" fmla="*/ 1210734 h 1591734"/>
              <a:gd name="connsiteX15" fmla="*/ 25400 w 2641600"/>
              <a:gd name="connsiteY15" fmla="*/ 1388534 h 1591734"/>
              <a:gd name="connsiteX16" fmla="*/ 0 w 2641600"/>
              <a:gd name="connsiteY16" fmla="*/ 1473200 h 1591734"/>
              <a:gd name="connsiteX17" fmla="*/ 8467 w 2641600"/>
              <a:gd name="connsiteY17" fmla="*/ 1591734 h 1591734"/>
              <a:gd name="connsiteX0" fmla="*/ 2641600 w 2641600"/>
              <a:gd name="connsiteY0" fmla="*/ 169334 h 1591734"/>
              <a:gd name="connsiteX1" fmla="*/ 2480734 w 2641600"/>
              <a:gd name="connsiteY1" fmla="*/ 152400 h 1591734"/>
              <a:gd name="connsiteX2" fmla="*/ 2362200 w 2641600"/>
              <a:gd name="connsiteY2" fmla="*/ 93134 h 1591734"/>
              <a:gd name="connsiteX3" fmla="*/ 2209800 w 2641600"/>
              <a:gd name="connsiteY3" fmla="*/ 33867 h 1591734"/>
              <a:gd name="connsiteX4" fmla="*/ 2116667 w 2641600"/>
              <a:gd name="connsiteY4" fmla="*/ 42334 h 1591734"/>
              <a:gd name="connsiteX5" fmla="*/ 1972734 w 2641600"/>
              <a:gd name="connsiteY5" fmla="*/ 110067 h 1591734"/>
              <a:gd name="connsiteX6" fmla="*/ 1634067 w 2641600"/>
              <a:gd name="connsiteY6" fmla="*/ 42334 h 1591734"/>
              <a:gd name="connsiteX7" fmla="*/ 1354667 w 2641600"/>
              <a:gd name="connsiteY7" fmla="*/ 0 h 1591734"/>
              <a:gd name="connsiteX8" fmla="*/ 1059361 w 2641600"/>
              <a:gd name="connsiteY8" fmla="*/ 221107 h 1591734"/>
              <a:gd name="connsiteX9" fmla="*/ 741732 w 2641600"/>
              <a:gd name="connsiteY9" fmla="*/ 371425 h 1591734"/>
              <a:gd name="connsiteX10" fmla="*/ 421282 w 2641600"/>
              <a:gd name="connsiteY10" fmla="*/ 699544 h 1591734"/>
              <a:gd name="connsiteX11" fmla="*/ 338667 w 2641600"/>
              <a:gd name="connsiteY11" fmla="*/ 948267 h 1591734"/>
              <a:gd name="connsiteX12" fmla="*/ 237067 w 2641600"/>
              <a:gd name="connsiteY12" fmla="*/ 1032934 h 1591734"/>
              <a:gd name="connsiteX13" fmla="*/ 152400 w 2641600"/>
              <a:gd name="connsiteY13" fmla="*/ 1143000 h 1591734"/>
              <a:gd name="connsiteX14" fmla="*/ 42334 w 2641600"/>
              <a:gd name="connsiteY14" fmla="*/ 1210734 h 1591734"/>
              <a:gd name="connsiteX15" fmla="*/ 25400 w 2641600"/>
              <a:gd name="connsiteY15" fmla="*/ 1388534 h 1591734"/>
              <a:gd name="connsiteX16" fmla="*/ 0 w 2641600"/>
              <a:gd name="connsiteY16" fmla="*/ 1473200 h 1591734"/>
              <a:gd name="connsiteX17" fmla="*/ 8467 w 2641600"/>
              <a:gd name="connsiteY17" fmla="*/ 1591734 h 1591734"/>
              <a:gd name="connsiteX0" fmla="*/ 2641600 w 2641600"/>
              <a:gd name="connsiteY0" fmla="*/ 135468 h 1557868"/>
              <a:gd name="connsiteX1" fmla="*/ 2480734 w 2641600"/>
              <a:gd name="connsiteY1" fmla="*/ 118534 h 1557868"/>
              <a:gd name="connsiteX2" fmla="*/ 2362200 w 2641600"/>
              <a:gd name="connsiteY2" fmla="*/ 59268 h 1557868"/>
              <a:gd name="connsiteX3" fmla="*/ 2209800 w 2641600"/>
              <a:gd name="connsiteY3" fmla="*/ 1 h 1557868"/>
              <a:gd name="connsiteX4" fmla="*/ 2116667 w 2641600"/>
              <a:gd name="connsiteY4" fmla="*/ 8468 h 1557868"/>
              <a:gd name="connsiteX5" fmla="*/ 1972734 w 2641600"/>
              <a:gd name="connsiteY5" fmla="*/ 76201 h 1557868"/>
              <a:gd name="connsiteX6" fmla="*/ 1634067 w 2641600"/>
              <a:gd name="connsiteY6" fmla="*/ 8468 h 1557868"/>
              <a:gd name="connsiteX7" fmla="*/ 1368011 w 2641600"/>
              <a:gd name="connsiteY7" fmla="*/ 18322 h 1557868"/>
              <a:gd name="connsiteX8" fmla="*/ 1059361 w 2641600"/>
              <a:gd name="connsiteY8" fmla="*/ 187241 h 1557868"/>
              <a:gd name="connsiteX9" fmla="*/ 741732 w 2641600"/>
              <a:gd name="connsiteY9" fmla="*/ 337559 h 1557868"/>
              <a:gd name="connsiteX10" fmla="*/ 421282 w 2641600"/>
              <a:gd name="connsiteY10" fmla="*/ 665678 h 1557868"/>
              <a:gd name="connsiteX11" fmla="*/ 338667 w 2641600"/>
              <a:gd name="connsiteY11" fmla="*/ 914401 h 1557868"/>
              <a:gd name="connsiteX12" fmla="*/ 237067 w 2641600"/>
              <a:gd name="connsiteY12" fmla="*/ 999068 h 1557868"/>
              <a:gd name="connsiteX13" fmla="*/ 152400 w 2641600"/>
              <a:gd name="connsiteY13" fmla="*/ 1109134 h 1557868"/>
              <a:gd name="connsiteX14" fmla="*/ 42334 w 2641600"/>
              <a:gd name="connsiteY14" fmla="*/ 1176868 h 1557868"/>
              <a:gd name="connsiteX15" fmla="*/ 25400 w 2641600"/>
              <a:gd name="connsiteY15" fmla="*/ 1354668 h 1557868"/>
              <a:gd name="connsiteX16" fmla="*/ 0 w 2641600"/>
              <a:gd name="connsiteY16" fmla="*/ 1439334 h 1557868"/>
              <a:gd name="connsiteX17" fmla="*/ 8467 w 2641600"/>
              <a:gd name="connsiteY17" fmla="*/ 1557868 h 1557868"/>
              <a:gd name="connsiteX0" fmla="*/ 2641600 w 2641600"/>
              <a:gd name="connsiteY0" fmla="*/ 135468 h 1557868"/>
              <a:gd name="connsiteX1" fmla="*/ 2480734 w 2641600"/>
              <a:gd name="connsiteY1" fmla="*/ 118534 h 1557868"/>
              <a:gd name="connsiteX2" fmla="*/ 2362200 w 2641600"/>
              <a:gd name="connsiteY2" fmla="*/ 59268 h 1557868"/>
              <a:gd name="connsiteX3" fmla="*/ 2209800 w 2641600"/>
              <a:gd name="connsiteY3" fmla="*/ 1 h 1557868"/>
              <a:gd name="connsiteX4" fmla="*/ 2116667 w 2641600"/>
              <a:gd name="connsiteY4" fmla="*/ 8468 h 1557868"/>
              <a:gd name="connsiteX5" fmla="*/ 1972734 w 2641600"/>
              <a:gd name="connsiteY5" fmla="*/ 76201 h 1557868"/>
              <a:gd name="connsiteX6" fmla="*/ 1634067 w 2641600"/>
              <a:gd name="connsiteY6" fmla="*/ 8468 h 1557868"/>
              <a:gd name="connsiteX7" fmla="*/ 1421377 w 2641600"/>
              <a:gd name="connsiteY7" fmla="*/ 44416 h 1557868"/>
              <a:gd name="connsiteX8" fmla="*/ 1059361 w 2641600"/>
              <a:gd name="connsiteY8" fmla="*/ 187241 h 1557868"/>
              <a:gd name="connsiteX9" fmla="*/ 741732 w 2641600"/>
              <a:gd name="connsiteY9" fmla="*/ 337559 h 1557868"/>
              <a:gd name="connsiteX10" fmla="*/ 421282 w 2641600"/>
              <a:gd name="connsiteY10" fmla="*/ 665678 h 1557868"/>
              <a:gd name="connsiteX11" fmla="*/ 338667 w 2641600"/>
              <a:gd name="connsiteY11" fmla="*/ 914401 h 1557868"/>
              <a:gd name="connsiteX12" fmla="*/ 237067 w 2641600"/>
              <a:gd name="connsiteY12" fmla="*/ 999068 h 1557868"/>
              <a:gd name="connsiteX13" fmla="*/ 152400 w 2641600"/>
              <a:gd name="connsiteY13" fmla="*/ 1109134 h 1557868"/>
              <a:gd name="connsiteX14" fmla="*/ 42334 w 2641600"/>
              <a:gd name="connsiteY14" fmla="*/ 1176868 h 1557868"/>
              <a:gd name="connsiteX15" fmla="*/ 25400 w 2641600"/>
              <a:gd name="connsiteY15" fmla="*/ 1354668 h 1557868"/>
              <a:gd name="connsiteX16" fmla="*/ 0 w 2641600"/>
              <a:gd name="connsiteY16" fmla="*/ 1439334 h 1557868"/>
              <a:gd name="connsiteX17" fmla="*/ 8467 w 2641600"/>
              <a:gd name="connsiteY17" fmla="*/ 1557868 h 1557868"/>
              <a:gd name="connsiteX0" fmla="*/ 2641600 w 2641600"/>
              <a:gd name="connsiteY0" fmla="*/ 135468 h 1557868"/>
              <a:gd name="connsiteX1" fmla="*/ 2480734 w 2641600"/>
              <a:gd name="connsiteY1" fmla="*/ 118534 h 1557868"/>
              <a:gd name="connsiteX2" fmla="*/ 2362200 w 2641600"/>
              <a:gd name="connsiteY2" fmla="*/ 59268 h 1557868"/>
              <a:gd name="connsiteX3" fmla="*/ 2209800 w 2641600"/>
              <a:gd name="connsiteY3" fmla="*/ 1 h 1557868"/>
              <a:gd name="connsiteX4" fmla="*/ 2116667 w 2641600"/>
              <a:gd name="connsiteY4" fmla="*/ 8468 h 1557868"/>
              <a:gd name="connsiteX5" fmla="*/ 1972734 w 2641600"/>
              <a:gd name="connsiteY5" fmla="*/ 76201 h 1557868"/>
              <a:gd name="connsiteX6" fmla="*/ 1714116 w 2641600"/>
              <a:gd name="connsiteY6" fmla="*/ 60656 h 1557868"/>
              <a:gd name="connsiteX7" fmla="*/ 1421377 w 2641600"/>
              <a:gd name="connsiteY7" fmla="*/ 44416 h 1557868"/>
              <a:gd name="connsiteX8" fmla="*/ 1059361 w 2641600"/>
              <a:gd name="connsiteY8" fmla="*/ 187241 h 1557868"/>
              <a:gd name="connsiteX9" fmla="*/ 741732 w 2641600"/>
              <a:gd name="connsiteY9" fmla="*/ 337559 h 1557868"/>
              <a:gd name="connsiteX10" fmla="*/ 421282 w 2641600"/>
              <a:gd name="connsiteY10" fmla="*/ 665678 h 1557868"/>
              <a:gd name="connsiteX11" fmla="*/ 338667 w 2641600"/>
              <a:gd name="connsiteY11" fmla="*/ 914401 h 1557868"/>
              <a:gd name="connsiteX12" fmla="*/ 237067 w 2641600"/>
              <a:gd name="connsiteY12" fmla="*/ 999068 h 1557868"/>
              <a:gd name="connsiteX13" fmla="*/ 152400 w 2641600"/>
              <a:gd name="connsiteY13" fmla="*/ 1109134 h 1557868"/>
              <a:gd name="connsiteX14" fmla="*/ 42334 w 2641600"/>
              <a:gd name="connsiteY14" fmla="*/ 1176868 h 1557868"/>
              <a:gd name="connsiteX15" fmla="*/ 25400 w 2641600"/>
              <a:gd name="connsiteY15" fmla="*/ 1354668 h 1557868"/>
              <a:gd name="connsiteX16" fmla="*/ 0 w 2641600"/>
              <a:gd name="connsiteY16" fmla="*/ 1439334 h 1557868"/>
              <a:gd name="connsiteX17" fmla="*/ 8467 w 2641600"/>
              <a:gd name="connsiteY17" fmla="*/ 1557868 h 1557868"/>
              <a:gd name="connsiteX0" fmla="*/ 2641600 w 2641600"/>
              <a:gd name="connsiteY0" fmla="*/ 135468 h 1557868"/>
              <a:gd name="connsiteX1" fmla="*/ 2480735 w 2641600"/>
              <a:gd name="connsiteY1" fmla="*/ 66346 h 1557868"/>
              <a:gd name="connsiteX2" fmla="*/ 2362200 w 2641600"/>
              <a:gd name="connsiteY2" fmla="*/ 59268 h 1557868"/>
              <a:gd name="connsiteX3" fmla="*/ 2209800 w 2641600"/>
              <a:gd name="connsiteY3" fmla="*/ 1 h 1557868"/>
              <a:gd name="connsiteX4" fmla="*/ 2116667 w 2641600"/>
              <a:gd name="connsiteY4" fmla="*/ 8468 h 1557868"/>
              <a:gd name="connsiteX5" fmla="*/ 1972734 w 2641600"/>
              <a:gd name="connsiteY5" fmla="*/ 76201 h 1557868"/>
              <a:gd name="connsiteX6" fmla="*/ 1714116 w 2641600"/>
              <a:gd name="connsiteY6" fmla="*/ 60656 h 1557868"/>
              <a:gd name="connsiteX7" fmla="*/ 1421377 w 2641600"/>
              <a:gd name="connsiteY7" fmla="*/ 44416 h 1557868"/>
              <a:gd name="connsiteX8" fmla="*/ 1059361 w 2641600"/>
              <a:gd name="connsiteY8" fmla="*/ 187241 h 1557868"/>
              <a:gd name="connsiteX9" fmla="*/ 741732 w 2641600"/>
              <a:gd name="connsiteY9" fmla="*/ 337559 h 1557868"/>
              <a:gd name="connsiteX10" fmla="*/ 421282 w 2641600"/>
              <a:gd name="connsiteY10" fmla="*/ 665678 h 1557868"/>
              <a:gd name="connsiteX11" fmla="*/ 338667 w 2641600"/>
              <a:gd name="connsiteY11" fmla="*/ 914401 h 1557868"/>
              <a:gd name="connsiteX12" fmla="*/ 237067 w 2641600"/>
              <a:gd name="connsiteY12" fmla="*/ 999068 h 1557868"/>
              <a:gd name="connsiteX13" fmla="*/ 152400 w 2641600"/>
              <a:gd name="connsiteY13" fmla="*/ 1109134 h 1557868"/>
              <a:gd name="connsiteX14" fmla="*/ 42334 w 2641600"/>
              <a:gd name="connsiteY14" fmla="*/ 1176868 h 1557868"/>
              <a:gd name="connsiteX15" fmla="*/ 25400 w 2641600"/>
              <a:gd name="connsiteY15" fmla="*/ 1354668 h 1557868"/>
              <a:gd name="connsiteX16" fmla="*/ 0 w 2641600"/>
              <a:gd name="connsiteY16" fmla="*/ 1439334 h 1557868"/>
              <a:gd name="connsiteX17" fmla="*/ 8467 w 2641600"/>
              <a:gd name="connsiteY17" fmla="*/ 1557868 h 1557868"/>
              <a:gd name="connsiteX0" fmla="*/ 2641600 w 2641600"/>
              <a:gd name="connsiteY0" fmla="*/ 135468 h 1557868"/>
              <a:gd name="connsiteX1" fmla="*/ 2480735 w 2641600"/>
              <a:gd name="connsiteY1" fmla="*/ 66346 h 1557868"/>
              <a:gd name="connsiteX2" fmla="*/ 2362200 w 2641600"/>
              <a:gd name="connsiteY2" fmla="*/ 59268 h 1557868"/>
              <a:gd name="connsiteX3" fmla="*/ 2209800 w 2641600"/>
              <a:gd name="connsiteY3" fmla="*/ 1 h 1557868"/>
              <a:gd name="connsiteX4" fmla="*/ 2116667 w 2641600"/>
              <a:gd name="connsiteY4" fmla="*/ 8468 h 1557868"/>
              <a:gd name="connsiteX5" fmla="*/ 1946051 w 2641600"/>
              <a:gd name="connsiteY5" fmla="*/ 10969 h 1557868"/>
              <a:gd name="connsiteX6" fmla="*/ 1714116 w 2641600"/>
              <a:gd name="connsiteY6" fmla="*/ 60656 h 1557868"/>
              <a:gd name="connsiteX7" fmla="*/ 1421377 w 2641600"/>
              <a:gd name="connsiteY7" fmla="*/ 44416 h 1557868"/>
              <a:gd name="connsiteX8" fmla="*/ 1059361 w 2641600"/>
              <a:gd name="connsiteY8" fmla="*/ 187241 h 1557868"/>
              <a:gd name="connsiteX9" fmla="*/ 741732 w 2641600"/>
              <a:gd name="connsiteY9" fmla="*/ 337559 h 1557868"/>
              <a:gd name="connsiteX10" fmla="*/ 421282 w 2641600"/>
              <a:gd name="connsiteY10" fmla="*/ 665678 h 1557868"/>
              <a:gd name="connsiteX11" fmla="*/ 338667 w 2641600"/>
              <a:gd name="connsiteY11" fmla="*/ 914401 h 1557868"/>
              <a:gd name="connsiteX12" fmla="*/ 237067 w 2641600"/>
              <a:gd name="connsiteY12" fmla="*/ 999068 h 1557868"/>
              <a:gd name="connsiteX13" fmla="*/ 152400 w 2641600"/>
              <a:gd name="connsiteY13" fmla="*/ 1109134 h 1557868"/>
              <a:gd name="connsiteX14" fmla="*/ 42334 w 2641600"/>
              <a:gd name="connsiteY14" fmla="*/ 1176868 h 1557868"/>
              <a:gd name="connsiteX15" fmla="*/ 25400 w 2641600"/>
              <a:gd name="connsiteY15" fmla="*/ 1354668 h 1557868"/>
              <a:gd name="connsiteX16" fmla="*/ 0 w 2641600"/>
              <a:gd name="connsiteY16" fmla="*/ 1439334 h 1557868"/>
              <a:gd name="connsiteX17" fmla="*/ 8467 w 2641600"/>
              <a:gd name="connsiteY17" fmla="*/ 1557868 h 1557868"/>
              <a:gd name="connsiteX0" fmla="*/ 2641600 w 2641600"/>
              <a:gd name="connsiteY0" fmla="*/ 135468 h 1557868"/>
              <a:gd name="connsiteX1" fmla="*/ 2480735 w 2641600"/>
              <a:gd name="connsiteY1" fmla="*/ 66346 h 1557868"/>
              <a:gd name="connsiteX2" fmla="*/ 2362200 w 2641600"/>
              <a:gd name="connsiteY2" fmla="*/ 59268 h 1557868"/>
              <a:gd name="connsiteX3" fmla="*/ 2209800 w 2641600"/>
              <a:gd name="connsiteY3" fmla="*/ 1 h 1557868"/>
              <a:gd name="connsiteX4" fmla="*/ 2116667 w 2641600"/>
              <a:gd name="connsiteY4" fmla="*/ 8468 h 1557868"/>
              <a:gd name="connsiteX5" fmla="*/ 1946051 w 2641600"/>
              <a:gd name="connsiteY5" fmla="*/ 10969 h 1557868"/>
              <a:gd name="connsiteX6" fmla="*/ 1714116 w 2641600"/>
              <a:gd name="connsiteY6" fmla="*/ 21516 h 1557868"/>
              <a:gd name="connsiteX7" fmla="*/ 1421377 w 2641600"/>
              <a:gd name="connsiteY7" fmla="*/ 44416 h 1557868"/>
              <a:gd name="connsiteX8" fmla="*/ 1059361 w 2641600"/>
              <a:gd name="connsiteY8" fmla="*/ 187241 h 1557868"/>
              <a:gd name="connsiteX9" fmla="*/ 741732 w 2641600"/>
              <a:gd name="connsiteY9" fmla="*/ 337559 h 1557868"/>
              <a:gd name="connsiteX10" fmla="*/ 421282 w 2641600"/>
              <a:gd name="connsiteY10" fmla="*/ 665678 h 1557868"/>
              <a:gd name="connsiteX11" fmla="*/ 338667 w 2641600"/>
              <a:gd name="connsiteY11" fmla="*/ 914401 h 1557868"/>
              <a:gd name="connsiteX12" fmla="*/ 237067 w 2641600"/>
              <a:gd name="connsiteY12" fmla="*/ 999068 h 1557868"/>
              <a:gd name="connsiteX13" fmla="*/ 152400 w 2641600"/>
              <a:gd name="connsiteY13" fmla="*/ 1109134 h 1557868"/>
              <a:gd name="connsiteX14" fmla="*/ 42334 w 2641600"/>
              <a:gd name="connsiteY14" fmla="*/ 1176868 h 1557868"/>
              <a:gd name="connsiteX15" fmla="*/ 25400 w 2641600"/>
              <a:gd name="connsiteY15" fmla="*/ 1354668 h 1557868"/>
              <a:gd name="connsiteX16" fmla="*/ 0 w 2641600"/>
              <a:gd name="connsiteY16" fmla="*/ 1439334 h 1557868"/>
              <a:gd name="connsiteX17" fmla="*/ 8467 w 2641600"/>
              <a:gd name="connsiteY17" fmla="*/ 1557868 h 1557868"/>
              <a:gd name="connsiteX0" fmla="*/ 2641600 w 2668291"/>
              <a:gd name="connsiteY0" fmla="*/ 135468 h 1557868"/>
              <a:gd name="connsiteX1" fmla="*/ 2668291 w 2668291"/>
              <a:gd name="connsiteY1" fmla="*/ 57464 h 1557868"/>
              <a:gd name="connsiteX2" fmla="*/ 2480735 w 2668291"/>
              <a:gd name="connsiteY2" fmla="*/ 66346 h 1557868"/>
              <a:gd name="connsiteX3" fmla="*/ 2362200 w 2668291"/>
              <a:gd name="connsiteY3" fmla="*/ 59268 h 1557868"/>
              <a:gd name="connsiteX4" fmla="*/ 2209800 w 2668291"/>
              <a:gd name="connsiteY4" fmla="*/ 1 h 1557868"/>
              <a:gd name="connsiteX5" fmla="*/ 2116667 w 2668291"/>
              <a:gd name="connsiteY5" fmla="*/ 8468 h 1557868"/>
              <a:gd name="connsiteX6" fmla="*/ 1946051 w 2668291"/>
              <a:gd name="connsiteY6" fmla="*/ 10969 h 1557868"/>
              <a:gd name="connsiteX7" fmla="*/ 1714116 w 2668291"/>
              <a:gd name="connsiteY7" fmla="*/ 21516 h 1557868"/>
              <a:gd name="connsiteX8" fmla="*/ 1421377 w 2668291"/>
              <a:gd name="connsiteY8" fmla="*/ 44416 h 1557868"/>
              <a:gd name="connsiteX9" fmla="*/ 1059361 w 2668291"/>
              <a:gd name="connsiteY9" fmla="*/ 187241 h 1557868"/>
              <a:gd name="connsiteX10" fmla="*/ 741732 w 2668291"/>
              <a:gd name="connsiteY10" fmla="*/ 337559 h 1557868"/>
              <a:gd name="connsiteX11" fmla="*/ 421282 w 2668291"/>
              <a:gd name="connsiteY11" fmla="*/ 665678 h 1557868"/>
              <a:gd name="connsiteX12" fmla="*/ 338667 w 2668291"/>
              <a:gd name="connsiteY12" fmla="*/ 914401 h 1557868"/>
              <a:gd name="connsiteX13" fmla="*/ 237067 w 2668291"/>
              <a:gd name="connsiteY13" fmla="*/ 999068 h 1557868"/>
              <a:gd name="connsiteX14" fmla="*/ 152400 w 2668291"/>
              <a:gd name="connsiteY14" fmla="*/ 1109134 h 1557868"/>
              <a:gd name="connsiteX15" fmla="*/ 42334 w 2668291"/>
              <a:gd name="connsiteY15" fmla="*/ 1176868 h 1557868"/>
              <a:gd name="connsiteX16" fmla="*/ 25400 w 2668291"/>
              <a:gd name="connsiteY16" fmla="*/ 1354668 h 1557868"/>
              <a:gd name="connsiteX17" fmla="*/ 0 w 2668291"/>
              <a:gd name="connsiteY17" fmla="*/ 1439334 h 1557868"/>
              <a:gd name="connsiteX18" fmla="*/ 8467 w 2668291"/>
              <a:gd name="connsiteY18" fmla="*/ 1557868 h 1557868"/>
              <a:gd name="connsiteX0" fmla="*/ 2641600 w 2668291"/>
              <a:gd name="connsiteY0" fmla="*/ 135468 h 1439334"/>
              <a:gd name="connsiteX1" fmla="*/ 2668291 w 2668291"/>
              <a:gd name="connsiteY1" fmla="*/ 57464 h 1439334"/>
              <a:gd name="connsiteX2" fmla="*/ 2480735 w 2668291"/>
              <a:gd name="connsiteY2" fmla="*/ 66346 h 1439334"/>
              <a:gd name="connsiteX3" fmla="*/ 2362200 w 2668291"/>
              <a:gd name="connsiteY3" fmla="*/ 59268 h 1439334"/>
              <a:gd name="connsiteX4" fmla="*/ 2209800 w 2668291"/>
              <a:gd name="connsiteY4" fmla="*/ 1 h 1439334"/>
              <a:gd name="connsiteX5" fmla="*/ 2116667 w 2668291"/>
              <a:gd name="connsiteY5" fmla="*/ 8468 h 1439334"/>
              <a:gd name="connsiteX6" fmla="*/ 1946051 w 2668291"/>
              <a:gd name="connsiteY6" fmla="*/ 10969 h 1439334"/>
              <a:gd name="connsiteX7" fmla="*/ 1714116 w 2668291"/>
              <a:gd name="connsiteY7" fmla="*/ 21516 h 1439334"/>
              <a:gd name="connsiteX8" fmla="*/ 1421377 w 2668291"/>
              <a:gd name="connsiteY8" fmla="*/ 44416 h 1439334"/>
              <a:gd name="connsiteX9" fmla="*/ 1059361 w 2668291"/>
              <a:gd name="connsiteY9" fmla="*/ 187241 h 1439334"/>
              <a:gd name="connsiteX10" fmla="*/ 741732 w 2668291"/>
              <a:gd name="connsiteY10" fmla="*/ 337559 h 1439334"/>
              <a:gd name="connsiteX11" fmla="*/ 421282 w 2668291"/>
              <a:gd name="connsiteY11" fmla="*/ 665678 h 1439334"/>
              <a:gd name="connsiteX12" fmla="*/ 338667 w 2668291"/>
              <a:gd name="connsiteY12" fmla="*/ 914401 h 1439334"/>
              <a:gd name="connsiteX13" fmla="*/ 237067 w 2668291"/>
              <a:gd name="connsiteY13" fmla="*/ 999068 h 1439334"/>
              <a:gd name="connsiteX14" fmla="*/ 152400 w 2668291"/>
              <a:gd name="connsiteY14" fmla="*/ 1109134 h 1439334"/>
              <a:gd name="connsiteX15" fmla="*/ 42334 w 2668291"/>
              <a:gd name="connsiteY15" fmla="*/ 1176868 h 1439334"/>
              <a:gd name="connsiteX16" fmla="*/ 25400 w 2668291"/>
              <a:gd name="connsiteY16" fmla="*/ 1354668 h 1439334"/>
              <a:gd name="connsiteX17" fmla="*/ 0 w 2668291"/>
              <a:gd name="connsiteY17" fmla="*/ 1439334 h 1439334"/>
              <a:gd name="connsiteX0" fmla="*/ 2815038 w 2841729"/>
              <a:gd name="connsiteY0" fmla="*/ 135468 h 1543710"/>
              <a:gd name="connsiteX1" fmla="*/ 2841729 w 2841729"/>
              <a:gd name="connsiteY1" fmla="*/ 57464 h 1543710"/>
              <a:gd name="connsiteX2" fmla="*/ 2654173 w 2841729"/>
              <a:gd name="connsiteY2" fmla="*/ 66346 h 1543710"/>
              <a:gd name="connsiteX3" fmla="*/ 2535638 w 2841729"/>
              <a:gd name="connsiteY3" fmla="*/ 59268 h 1543710"/>
              <a:gd name="connsiteX4" fmla="*/ 2383238 w 2841729"/>
              <a:gd name="connsiteY4" fmla="*/ 1 h 1543710"/>
              <a:gd name="connsiteX5" fmla="*/ 2290105 w 2841729"/>
              <a:gd name="connsiteY5" fmla="*/ 8468 h 1543710"/>
              <a:gd name="connsiteX6" fmla="*/ 2119489 w 2841729"/>
              <a:gd name="connsiteY6" fmla="*/ 10969 h 1543710"/>
              <a:gd name="connsiteX7" fmla="*/ 1887554 w 2841729"/>
              <a:gd name="connsiteY7" fmla="*/ 21516 h 1543710"/>
              <a:gd name="connsiteX8" fmla="*/ 1594815 w 2841729"/>
              <a:gd name="connsiteY8" fmla="*/ 44416 h 1543710"/>
              <a:gd name="connsiteX9" fmla="*/ 1232799 w 2841729"/>
              <a:gd name="connsiteY9" fmla="*/ 187241 h 1543710"/>
              <a:gd name="connsiteX10" fmla="*/ 915170 w 2841729"/>
              <a:gd name="connsiteY10" fmla="*/ 337559 h 1543710"/>
              <a:gd name="connsiteX11" fmla="*/ 594720 w 2841729"/>
              <a:gd name="connsiteY11" fmla="*/ 665678 h 1543710"/>
              <a:gd name="connsiteX12" fmla="*/ 512105 w 2841729"/>
              <a:gd name="connsiteY12" fmla="*/ 914401 h 1543710"/>
              <a:gd name="connsiteX13" fmla="*/ 410505 w 2841729"/>
              <a:gd name="connsiteY13" fmla="*/ 999068 h 1543710"/>
              <a:gd name="connsiteX14" fmla="*/ 325838 w 2841729"/>
              <a:gd name="connsiteY14" fmla="*/ 1109134 h 1543710"/>
              <a:gd name="connsiteX15" fmla="*/ 215772 w 2841729"/>
              <a:gd name="connsiteY15" fmla="*/ 1176868 h 1543710"/>
              <a:gd name="connsiteX16" fmla="*/ 198838 w 2841729"/>
              <a:gd name="connsiteY16" fmla="*/ 1354668 h 1543710"/>
              <a:gd name="connsiteX17" fmla="*/ 0 w 2841729"/>
              <a:gd name="connsiteY17" fmla="*/ 1543710 h 1543710"/>
              <a:gd name="connsiteX0" fmla="*/ 2708306 w 2734997"/>
              <a:gd name="connsiteY0" fmla="*/ 135468 h 1556756"/>
              <a:gd name="connsiteX1" fmla="*/ 2734997 w 2734997"/>
              <a:gd name="connsiteY1" fmla="*/ 57464 h 1556756"/>
              <a:gd name="connsiteX2" fmla="*/ 2547441 w 2734997"/>
              <a:gd name="connsiteY2" fmla="*/ 66346 h 1556756"/>
              <a:gd name="connsiteX3" fmla="*/ 2428906 w 2734997"/>
              <a:gd name="connsiteY3" fmla="*/ 59268 h 1556756"/>
              <a:gd name="connsiteX4" fmla="*/ 2276506 w 2734997"/>
              <a:gd name="connsiteY4" fmla="*/ 1 h 1556756"/>
              <a:gd name="connsiteX5" fmla="*/ 2183373 w 2734997"/>
              <a:gd name="connsiteY5" fmla="*/ 8468 h 1556756"/>
              <a:gd name="connsiteX6" fmla="*/ 2012757 w 2734997"/>
              <a:gd name="connsiteY6" fmla="*/ 10969 h 1556756"/>
              <a:gd name="connsiteX7" fmla="*/ 1780822 w 2734997"/>
              <a:gd name="connsiteY7" fmla="*/ 21516 h 1556756"/>
              <a:gd name="connsiteX8" fmla="*/ 1488083 w 2734997"/>
              <a:gd name="connsiteY8" fmla="*/ 44416 h 1556756"/>
              <a:gd name="connsiteX9" fmla="*/ 1126067 w 2734997"/>
              <a:gd name="connsiteY9" fmla="*/ 187241 h 1556756"/>
              <a:gd name="connsiteX10" fmla="*/ 808438 w 2734997"/>
              <a:gd name="connsiteY10" fmla="*/ 337559 h 1556756"/>
              <a:gd name="connsiteX11" fmla="*/ 487988 w 2734997"/>
              <a:gd name="connsiteY11" fmla="*/ 665678 h 1556756"/>
              <a:gd name="connsiteX12" fmla="*/ 405373 w 2734997"/>
              <a:gd name="connsiteY12" fmla="*/ 914401 h 1556756"/>
              <a:gd name="connsiteX13" fmla="*/ 303773 w 2734997"/>
              <a:gd name="connsiteY13" fmla="*/ 999068 h 1556756"/>
              <a:gd name="connsiteX14" fmla="*/ 219106 w 2734997"/>
              <a:gd name="connsiteY14" fmla="*/ 1109134 h 1556756"/>
              <a:gd name="connsiteX15" fmla="*/ 109040 w 2734997"/>
              <a:gd name="connsiteY15" fmla="*/ 1176868 h 1556756"/>
              <a:gd name="connsiteX16" fmla="*/ 92106 w 2734997"/>
              <a:gd name="connsiteY16" fmla="*/ 1354668 h 1556756"/>
              <a:gd name="connsiteX17" fmla="*/ 0 w 2734997"/>
              <a:gd name="connsiteY17" fmla="*/ 1556756 h 1556756"/>
              <a:gd name="connsiteX0" fmla="*/ 2748332 w 2775023"/>
              <a:gd name="connsiteY0" fmla="*/ 135468 h 1504568"/>
              <a:gd name="connsiteX1" fmla="*/ 2775023 w 2775023"/>
              <a:gd name="connsiteY1" fmla="*/ 57464 h 1504568"/>
              <a:gd name="connsiteX2" fmla="*/ 2587467 w 2775023"/>
              <a:gd name="connsiteY2" fmla="*/ 66346 h 1504568"/>
              <a:gd name="connsiteX3" fmla="*/ 2468932 w 2775023"/>
              <a:gd name="connsiteY3" fmla="*/ 59268 h 1504568"/>
              <a:gd name="connsiteX4" fmla="*/ 2316532 w 2775023"/>
              <a:gd name="connsiteY4" fmla="*/ 1 h 1504568"/>
              <a:gd name="connsiteX5" fmla="*/ 2223399 w 2775023"/>
              <a:gd name="connsiteY5" fmla="*/ 8468 h 1504568"/>
              <a:gd name="connsiteX6" fmla="*/ 2052783 w 2775023"/>
              <a:gd name="connsiteY6" fmla="*/ 10969 h 1504568"/>
              <a:gd name="connsiteX7" fmla="*/ 1820848 w 2775023"/>
              <a:gd name="connsiteY7" fmla="*/ 21516 h 1504568"/>
              <a:gd name="connsiteX8" fmla="*/ 1528109 w 2775023"/>
              <a:gd name="connsiteY8" fmla="*/ 44416 h 1504568"/>
              <a:gd name="connsiteX9" fmla="*/ 1166093 w 2775023"/>
              <a:gd name="connsiteY9" fmla="*/ 187241 h 1504568"/>
              <a:gd name="connsiteX10" fmla="*/ 848464 w 2775023"/>
              <a:gd name="connsiteY10" fmla="*/ 337559 h 1504568"/>
              <a:gd name="connsiteX11" fmla="*/ 528014 w 2775023"/>
              <a:gd name="connsiteY11" fmla="*/ 665678 h 1504568"/>
              <a:gd name="connsiteX12" fmla="*/ 445399 w 2775023"/>
              <a:gd name="connsiteY12" fmla="*/ 914401 h 1504568"/>
              <a:gd name="connsiteX13" fmla="*/ 343799 w 2775023"/>
              <a:gd name="connsiteY13" fmla="*/ 999068 h 1504568"/>
              <a:gd name="connsiteX14" fmla="*/ 259132 w 2775023"/>
              <a:gd name="connsiteY14" fmla="*/ 1109134 h 1504568"/>
              <a:gd name="connsiteX15" fmla="*/ 149066 w 2775023"/>
              <a:gd name="connsiteY15" fmla="*/ 1176868 h 1504568"/>
              <a:gd name="connsiteX16" fmla="*/ 132132 w 2775023"/>
              <a:gd name="connsiteY16" fmla="*/ 1354668 h 1504568"/>
              <a:gd name="connsiteX17" fmla="*/ 0 w 2775023"/>
              <a:gd name="connsiteY17" fmla="*/ 1504568 h 150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75023" h="1504568">
                <a:moveTo>
                  <a:pt x="2748332" y="135468"/>
                </a:moveTo>
                <a:lnTo>
                  <a:pt x="2775023" y="57464"/>
                </a:lnTo>
                <a:lnTo>
                  <a:pt x="2587467" y="66346"/>
                </a:lnTo>
                <a:lnTo>
                  <a:pt x="2468932" y="59268"/>
                </a:lnTo>
                <a:lnTo>
                  <a:pt x="2316532" y="1"/>
                </a:lnTo>
                <a:lnTo>
                  <a:pt x="2223399" y="8468"/>
                </a:lnTo>
                <a:lnTo>
                  <a:pt x="2052783" y="10969"/>
                </a:lnTo>
                <a:lnTo>
                  <a:pt x="1820848" y="21516"/>
                </a:lnTo>
                <a:lnTo>
                  <a:pt x="1528109" y="44416"/>
                </a:lnTo>
                <a:lnTo>
                  <a:pt x="1166093" y="187241"/>
                </a:lnTo>
                <a:lnTo>
                  <a:pt x="848464" y="337559"/>
                </a:lnTo>
                <a:lnTo>
                  <a:pt x="528014" y="665678"/>
                </a:lnTo>
                <a:lnTo>
                  <a:pt x="445399" y="914401"/>
                </a:lnTo>
                <a:lnTo>
                  <a:pt x="343799" y="999068"/>
                </a:lnTo>
                <a:lnTo>
                  <a:pt x="259132" y="1109134"/>
                </a:lnTo>
                <a:lnTo>
                  <a:pt x="149066" y="1176868"/>
                </a:lnTo>
                <a:lnTo>
                  <a:pt x="132132" y="1354668"/>
                </a:lnTo>
                <a:lnTo>
                  <a:pt x="0" y="1504568"/>
                </a:lnTo>
              </a:path>
            </a:pathLst>
          </a:custGeom>
          <a:ln w="57150">
            <a:solidFill>
              <a:srgbClr val="00B0F0"/>
            </a:solidFill>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Freeform 21"/>
          <p:cNvSpPr/>
          <p:nvPr/>
        </p:nvSpPr>
        <p:spPr>
          <a:xfrm>
            <a:off x="967319" y="3632200"/>
            <a:ext cx="249447" cy="229657"/>
          </a:xfrm>
          <a:custGeom>
            <a:avLst/>
            <a:gdLst>
              <a:gd name="connsiteX0" fmla="*/ 872067 w 872067"/>
              <a:gd name="connsiteY0" fmla="*/ 0 h 414867"/>
              <a:gd name="connsiteX1" fmla="*/ 821267 w 872067"/>
              <a:gd name="connsiteY1" fmla="*/ 93134 h 414867"/>
              <a:gd name="connsiteX2" fmla="*/ 685800 w 872067"/>
              <a:gd name="connsiteY2" fmla="*/ 177800 h 414867"/>
              <a:gd name="connsiteX3" fmla="*/ 541867 w 872067"/>
              <a:gd name="connsiteY3" fmla="*/ 262467 h 414867"/>
              <a:gd name="connsiteX4" fmla="*/ 482600 w 872067"/>
              <a:gd name="connsiteY4" fmla="*/ 389467 h 414867"/>
              <a:gd name="connsiteX5" fmla="*/ 313267 w 872067"/>
              <a:gd name="connsiteY5" fmla="*/ 414867 h 414867"/>
              <a:gd name="connsiteX6" fmla="*/ 220133 w 872067"/>
              <a:gd name="connsiteY6" fmla="*/ 321734 h 414867"/>
              <a:gd name="connsiteX7" fmla="*/ 143933 w 872067"/>
              <a:gd name="connsiteY7" fmla="*/ 287867 h 414867"/>
              <a:gd name="connsiteX8" fmla="*/ 50800 w 872067"/>
              <a:gd name="connsiteY8" fmla="*/ 262467 h 414867"/>
              <a:gd name="connsiteX9" fmla="*/ 0 w 872067"/>
              <a:gd name="connsiteY9" fmla="*/ 169334 h 414867"/>
              <a:gd name="connsiteX0" fmla="*/ 872067 w 872067"/>
              <a:gd name="connsiteY0" fmla="*/ 0 h 414867"/>
              <a:gd name="connsiteX1" fmla="*/ 685800 w 872067"/>
              <a:gd name="connsiteY1" fmla="*/ 177800 h 414867"/>
              <a:gd name="connsiteX2" fmla="*/ 541867 w 872067"/>
              <a:gd name="connsiteY2" fmla="*/ 262467 h 414867"/>
              <a:gd name="connsiteX3" fmla="*/ 482600 w 872067"/>
              <a:gd name="connsiteY3" fmla="*/ 389467 h 414867"/>
              <a:gd name="connsiteX4" fmla="*/ 313267 w 872067"/>
              <a:gd name="connsiteY4" fmla="*/ 414867 h 414867"/>
              <a:gd name="connsiteX5" fmla="*/ 220133 w 872067"/>
              <a:gd name="connsiteY5" fmla="*/ 321734 h 414867"/>
              <a:gd name="connsiteX6" fmla="*/ 143933 w 872067"/>
              <a:gd name="connsiteY6" fmla="*/ 287867 h 414867"/>
              <a:gd name="connsiteX7" fmla="*/ 50800 w 872067"/>
              <a:gd name="connsiteY7" fmla="*/ 262467 h 414867"/>
              <a:gd name="connsiteX8" fmla="*/ 0 w 872067"/>
              <a:gd name="connsiteY8" fmla="*/ 169334 h 414867"/>
              <a:gd name="connsiteX0" fmla="*/ 667728 w 685799"/>
              <a:gd name="connsiteY0" fmla="*/ 0 h 433445"/>
              <a:gd name="connsiteX1" fmla="*/ 685800 w 685799"/>
              <a:gd name="connsiteY1" fmla="*/ 196378 h 433445"/>
              <a:gd name="connsiteX2" fmla="*/ 541867 w 685799"/>
              <a:gd name="connsiteY2" fmla="*/ 281045 h 433445"/>
              <a:gd name="connsiteX3" fmla="*/ 482600 w 685799"/>
              <a:gd name="connsiteY3" fmla="*/ 408045 h 433445"/>
              <a:gd name="connsiteX4" fmla="*/ 313267 w 685799"/>
              <a:gd name="connsiteY4" fmla="*/ 433445 h 433445"/>
              <a:gd name="connsiteX5" fmla="*/ 220133 w 685799"/>
              <a:gd name="connsiteY5" fmla="*/ 340312 h 433445"/>
              <a:gd name="connsiteX6" fmla="*/ 143933 w 685799"/>
              <a:gd name="connsiteY6" fmla="*/ 306445 h 433445"/>
              <a:gd name="connsiteX7" fmla="*/ 50800 w 685799"/>
              <a:gd name="connsiteY7" fmla="*/ 281045 h 433445"/>
              <a:gd name="connsiteX8" fmla="*/ 0 w 685799"/>
              <a:gd name="connsiteY8" fmla="*/ 187912 h 433445"/>
              <a:gd name="connsiteX0" fmla="*/ 667728 w 667728"/>
              <a:gd name="connsiteY0" fmla="*/ 0 h 433445"/>
              <a:gd name="connsiteX1" fmla="*/ 592921 w 667728"/>
              <a:gd name="connsiteY1" fmla="*/ 84921 h 433445"/>
              <a:gd name="connsiteX2" fmla="*/ 541867 w 667728"/>
              <a:gd name="connsiteY2" fmla="*/ 281045 h 433445"/>
              <a:gd name="connsiteX3" fmla="*/ 482600 w 667728"/>
              <a:gd name="connsiteY3" fmla="*/ 408045 h 433445"/>
              <a:gd name="connsiteX4" fmla="*/ 313267 w 667728"/>
              <a:gd name="connsiteY4" fmla="*/ 433445 h 433445"/>
              <a:gd name="connsiteX5" fmla="*/ 220133 w 667728"/>
              <a:gd name="connsiteY5" fmla="*/ 340312 h 433445"/>
              <a:gd name="connsiteX6" fmla="*/ 143933 w 667728"/>
              <a:gd name="connsiteY6" fmla="*/ 306445 h 433445"/>
              <a:gd name="connsiteX7" fmla="*/ 50800 w 667728"/>
              <a:gd name="connsiteY7" fmla="*/ 281045 h 433445"/>
              <a:gd name="connsiteX8" fmla="*/ 0 w 667728"/>
              <a:gd name="connsiteY8" fmla="*/ 187912 h 4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728" h="433445">
                <a:moveTo>
                  <a:pt x="667728" y="0"/>
                </a:moveTo>
                <a:lnTo>
                  <a:pt x="592921" y="84921"/>
                </a:lnTo>
                <a:lnTo>
                  <a:pt x="541867" y="281045"/>
                </a:lnTo>
                <a:lnTo>
                  <a:pt x="482600" y="408045"/>
                </a:lnTo>
                <a:lnTo>
                  <a:pt x="313267" y="433445"/>
                </a:lnTo>
                <a:lnTo>
                  <a:pt x="220133" y="340312"/>
                </a:lnTo>
                <a:lnTo>
                  <a:pt x="143933" y="306445"/>
                </a:lnTo>
                <a:lnTo>
                  <a:pt x="50800" y="281045"/>
                </a:lnTo>
                <a:lnTo>
                  <a:pt x="0" y="187912"/>
                </a:lnTo>
              </a:path>
            </a:pathLst>
          </a:custGeom>
          <a:ln w="57150">
            <a:solidFill>
              <a:srgbClr val="FF0000"/>
            </a:solidFill>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150" name="Picture 6"/>
          <p:cNvPicPr>
            <a:picLocks noChangeAspect="1" noChangeArrowheads="1"/>
          </p:cNvPicPr>
          <p:nvPr/>
        </p:nvPicPr>
        <p:blipFill>
          <a:blip r:embed="rId5" cstate="print"/>
          <a:srcRect/>
          <a:stretch>
            <a:fillRect/>
          </a:stretch>
        </p:blipFill>
        <p:spPr bwMode="auto">
          <a:xfrm>
            <a:off x="4783666" y="7560734"/>
            <a:ext cx="9144000" cy="6845133"/>
          </a:xfrm>
          <a:prstGeom prst="rect">
            <a:avLst/>
          </a:prstGeom>
          <a:noFill/>
          <a:ln w="9525">
            <a:noFill/>
            <a:miter lim="800000"/>
            <a:headEnd/>
            <a:tailEnd/>
          </a:ln>
        </p:spPr>
      </p:pic>
      <p:sp>
        <p:nvSpPr>
          <p:cNvPr id="36" name="TextBox 35"/>
          <p:cNvSpPr txBox="1"/>
          <p:nvPr/>
        </p:nvSpPr>
        <p:spPr>
          <a:xfrm>
            <a:off x="4749800" y="2726267"/>
            <a:ext cx="3920067" cy="3477875"/>
          </a:xfrm>
          <a:prstGeom prst="rect">
            <a:avLst/>
          </a:prstGeom>
          <a:solidFill>
            <a:srgbClr val="FFFF00"/>
          </a:solidFill>
          <a:ln>
            <a:solidFill>
              <a:srgbClr val="7030A0"/>
            </a:solidFill>
          </a:ln>
        </p:spPr>
        <p:txBody>
          <a:bodyPr wrap="square" rtlCol="0">
            <a:spAutoFit/>
          </a:bodyPr>
          <a:lstStyle/>
          <a:p>
            <a:pPr algn="ctr"/>
            <a:r>
              <a:rPr lang="en-US" sz="4400" b="1" dirty="0" smtClean="0"/>
              <a:t>Railroad System completely replaces the </a:t>
            </a:r>
          </a:p>
          <a:p>
            <a:pPr algn="ctr"/>
            <a:r>
              <a:rPr lang="en-US" sz="4400" b="1" dirty="0" smtClean="0"/>
              <a:t>Trail System in 1880-1890</a:t>
            </a:r>
            <a:endParaRPr lang="en-US" sz="4400" b="1" dirty="0"/>
          </a:p>
        </p:txBody>
      </p:sp>
      <p:sp>
        <p:nvSpPr>
          <p:cNvPr id="34" name="Freeform 33"/>
          <p:cNvSpPr/>
          <p:nvPr/>
        </p:nvSpPr>
        <p:spPr>
          <a:xfrm>
            <a:off x="567233" y="558800"/>
            <a:ext cx="423367" cy="1947333"/>
          </a:xfrm>
          <a:custGeom>
            <a:avLst/>
            <a:gdLst>
              <a:gd name="connsiteX0" fmla="*/ 389467 w 389467"/>
              <a:gd name="connsiteY0" fmla="*/ 0 h 2573866"/>
              <a:gd name="connsiteX1" fmla="*/ 211667 w 389467"/>
              <a:gd name="connsiteY1" fmla="*/ 169333 h 2573866"/>
              <a:gd name="connsiteX2" fmla="*/ 143933 w 389467"/>
              <a:gd name="connsiteY2" fmla="*/ 245533 h 2573866"/>
              <a:gd name="connsiteX3" fmla="*/ 50800 w 389467"/>
              <a:gd name="connsiteY3" fmla="*/ 440266 h 2573866"/>
              <a:gd name="connsiteX4" fmla="*/ 0 w 389467"/>
              <a:gd name="connsiteY4" fmla="*/ 711200 h 2573866"/>
              <a:gd name="connsiteX5" fmla="*/ 0 w 389467"/>
              <a:gd name="connsiteY5" fmla="*/ 1092200 h 2573866"/>
              <a:gd name="connsiteX6" fmla="*/ 0 w 389467"/>
              <a:gd name="connsiteY6" fmla="*/ 1413933 h 2573866"/>
              <a:gd name="connsiteX7" fmla="*/ 76200 w 389467"/>
              <a:gd name="connsiteY7" fmla="*/ 1947333 h 2573866"/>
              <a:gd name="connsiteX8" fmla="*/ 67733 w 389467"/>
              <a:gd name="connsiteY8" fmla="*/ 2074333 h 2573866"/>
              <a:gd name="connsiteX9" fmla="*/ 110067 w 389467"/>
              <a:gd name="connsiteY9" fmla="*/ 2573866 h 2573866"/>
              <a:gd name="connsiteX10" fmla="*/ 118533 w 389467"/>
              <a:gd name="connsiteY10" fmla="*/ 2472266 h 2573866"/>
              <a:gd name="connsiteX0" fmla="*/ 389467 w 389467"/>
              <a:gd name="connsiteY0" fmla="*/ 0 h 2573866"/>
              <a:gd name="connsiteX1" fmla="*/ 211667 w 389467"/>
              <a:gd name="connsiteY1" fmla="*/ 169333 h 2573866"/>
              <a:gd name="connsiteX2" fmla="*/ 143933 w 389467"/>
              <a:gd name="connsiteY2" fmla="*/ 245533 h 2573866"/>
              <a:gd name="connsiteX3" fmla="*/ 50800 w 389467"/>
              <a:gd name="connsiteY3" fmla="*/ 440266 h 2573866"/>
              <a:gd name="connsiteX4" fmla="*/ 0 w 389467"/>
              <a:gd name="connsiteY4" fmla="*/ 711200 h 2573866"/>
              <a:gd name="connsiteX5" fmla="*/ 0 w 389467"/>
              <a:gd name="connsiteY5" fmla="*/ 1092200 h 2573866"/>
              <a:gd name="connsiteX6" fmla="*/ 0 w 389467"/>
              <a:gd name="connsiteY6" fmla="*/ 1413933 h 2573866"/>
              <a:gd name="connsiteX7" fmla="*/ 76200 w 389467"/>
              <a:gd name="connsiteY7" fmla="*/ 1947333 h 2573866"/>
              <a:gd name="connsiteX8" fmla="*/ 67733 w 389467"/>
              <a:gd name="connsiteY8" fmla="*/ 2074333 h 2573866"/>
              <a:gd name="connsiteX9" fmla="*/ 110067 w 389467"/>
              <a:gd name="connsiteY9" fmla="*/ 2573866 h 2573866"/>
              <a:gd name="connsiteX0" fmla="*/ 389467 w 389467"/>
              <a:gd name="connsiteY0" fmla="*/ 0 h 2074333"/>
              <a:gd name="connsiteX1" fmla="*/ 211667 w 389467"/>
              <a:gd name="connsiteY1" fmla="*/ 169333 h 2074333"/>
              <a:gd name="connsiteX2" fmla="*/ 143933 w 389467"/>
              <a:gd name="connsiteY2" fmla="*/ 245533 h 2074333"/>
              <a:gd name="connsiteX3" fmla="*/ 50800 w 389467"/>
              <a:gd name="connsiteY3" fmla="*/ 440266 h 2074333"/>
              <a:gd name="connsiteX4" fmla="*/ 0 w 389467"/>
              <a:gd name="connsiteY4" fmla="*/ 711200 h 2074333"/>
              <a:gd name="connsiteX5" fmla="*/ 0 w 389467"/>
              <a:gd name="connsiteY5" fmla="*/ 1092200 h 2074333"/>
              <a:gd name="connsiteX6" fmla="*/ 0 w 389467"/>
              <a:gd name="connsiteY6" fmla="*/ 1413933 h 2074333"/>
              <a:gd name="connsiteX7" fmla="*/ 76200 w 389467"/>
              <a:gd name="connsiteY7" fmla="*/ 1947333 h 2074333"/>
              <a:gd name="connsiteX8" fmla="*/ 67733 w 389467"/>
              <a:gd name="connsiteY8" fmla="*/ 2074333 h 2074333"/>
              <a:gd name="connsiteX0" fmla="*/ 389467 w 389467"/>
              <a:gd name="connsiteY0" fmla="*/ 0 h 1947333"/>
              <a:gd name="connsiteX1" fmla="*/ 211667 w 389467"/>
              <a:gd name="connsiteY1" fmla="*/ 169333 h 1947333"/>
              <a:gd name="connsiteX2" fmla="*/ 143933 w 389467"/>
              <a:gd name="connsiteY2" fmla="*/ 245533 h 1947333"/>
              <a:gd name="connsiteX3" fmla="*/ 50800 w 389467"/>
              <a:gd name="connsiteY3" fmla="*/ 440266 h 1947333"/>
              <a:gd name="connsiteX4" fmla="*/ 0 w 389467"/>
              <a:gd name="connsiteY4" fmla="*/ 711200 h 1947333"/>
              <a:gd name="connsiteX5" fmla="*/ 0 w 389467"/>
              <a:gd name="connsiteY5" fmla="*/ 1092200 h 1947333"/>
              <a:gd name="connsiteX6" fmla="*/ 0 w 389467"/>
              <a:gd name="connsiteY6" fmla="*/ 1413933 h 1947333"/>
              <a:gd name="connsiteX7" fmla="*/ 76200 w 389467"/>
              <a:gd name="connsiteY7" fmla="*/ 1947333 h 194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467" h="1947333">
                <a:moveTo>
                  <a:pt x="389467" y="0"/>
                </a:moveTo>
                <a:lnTo>
                  <a:pt x="211667" y="169333"/>
                </a:lnTo>
                <a:lnTo>
                  <a:pt x="143933" y="245533"/>
                </a:lnTo>
                <a:lnTo>
                  <a:pt x="50800" y="440266"/>
                </a:lnTo>
                <a:lnTo>
                  <a:pt x="0" y="711200"/>
                </a:lnTo>
                <a:lnTo>
                  <a:pt x="0" y="1092200"/>
                </a:lnTo>
                <a:lnTo>
                  <a:pt x="0" y="1413933"/>
                </a:lnTo>
                <a:lnTo>
                  <a:pt x="76200" y="1947333"/>
                </a:lnTo>
              </a:path>
            </a:pathLst>
          </a:custGeom>
          <a:ln w="762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nvSpPr>
        <p:spPr>
          <a:xfrm>
            <a:off x="618033" y="2582333"/>
            <a:ext cx="1921967" cy="4233334"/>
          </a:xfrm>
          <a:custGeom>
            <a:avLst/>
            <a:gdLst>
              <a:gd name="connsiteX0" fmla="*/ 0 w 1981200"/>
              <a:gd name="connsiteY0" fmla="*/ 0 h 4233334"/>
              <a:gd name="connsiteX1" fmla="*/ 67733 w 1981200"/>
              <a:gd name="connsiteY1" fmla="*/ 524934 h 4233334"/>
              <a:gd name="connsiteX2" fmla="*/ 67733 w 1981200"/>
              <a:gd name="connsiteY2" fmla="*/ 795867 h 4233334"/>
              <a:gd name="connsiteX3" fmla="*/ 101600 w 1981200"/>
              <a:gd name="connsiteY3" fmla="*/ 1058334 h 4233334"/>
              <a:gd name="connsiteX4" fmla="*/ 220133 w 1981200"/>
              <a:gd name="connsiteY4" fmla="*/ 1625600 h 4233334"/>
              <a:gd name="connsiteX5" fmla="*/ 304800 w 1981200"/>
              <a:gd name="connsiteY5" fmla="*/ 1905000 h 4233334"/>
              <a:gd name="connsiteX6" fmla="*/ 465667 w 1981200"/>
              <a:gd name="connsiteY6" fmla="*/ 2133600 h 4233334"/>
              <a:gd name="connsiteX7" fmla="*/ 787400 w 1981200"/>
              <a:gd name="connsiteY7" fmla="*/ 2480734 h 4233334"/>
              <a:gd name="connsiteX8" fmla="*/ 982133 w 1981200"/>
              <a:gd name="connsiteY8" fmla="*/ 2760134 h 4233334"/>
              <a:gd name="connsiteX9" fmla="*/ 1413933 w 1981200"/>
              <a:gd name="connsiteY9" fmla="*/ 3462867 h 4233334"/>
              <a:gd name="connsiteX10" fmla="*/ 1625600 w 1981200"/>
              <a:gd name="connsiteY10" fmla="*/ 3852334 h 4233334"/>
              <a:gd name="connsiteX11" fmla="*/ 1972733 w 1981200"/>
              <a:gd name="connsiteY11" fmla="*/ 4233334 h 4233334"/>
              <a:gd name="connsiteX12" fmla="*/ 1981200 w 1981200"/>
              <a:gd name="connsiteY12" fmla="*/ 4233334 h 423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1200" h="4233334">
                <a:moveTo>
                  <a:pt x="0" y="0"/>
                </a:moveTo>
                <a:lnTo>
                  <a:pt x="67733" y="524934"/>
                </a:lnTo>
                <a:lnTo>
                  <a:pt x="67733" y="795867"/>
                </a:lnTo>
                <a:lnTo>
                  <a:pt x="101600" y="1058334"/>
                </a:lnTo>
                <a:lnTo>
                  <a:pt x="220133" y="1625600"/>
                </a:lnTo>
                <a:lnTo>
                  <a:pt x="304800" y="1905000"/>
                </a:lnTo>
                <a:lnTo>
                  <a:pt x="465667" y="2133600"/>
                </a:lnTo>
                <a:lnTo>
                  <a:pt x="787400" y="2480734"/>
                </a:lnTo>
                <a:lnTo>
                  <a:pt x="982133" y="2760134"/>
                </a:lnTo>
                <a:lnTo>
                  <a:pt x="1413933" y="3462867"/>
                </a:lnTo>
                <a:lnTo>
                  <a:pt x="1625600" y="3852334"/>
                </a:lnTo>
                <a:lnTo>
                  <a:pt x="1972733" y="4233334"/>
                </a:lnTo>
                <a:lnTo>
                  <a:pt x="1981200" y="4233334"/>
                </a:lnTo>
              </a:path>
            </a:pathLst>
          </a:custGeom>
          <a:ln w="76200">
            <a:solidFill>
              <a:srgbClr val="7030A0"/>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Freeform 32"/>
          <p:cNvSpPr/>
          <p:nvPr/>
        </p:nvSpPr>
        <p:spPr>
          <a:xfrm>
            <a:off x="863566" y="-50802"/>
            <a:ext cx="626567" cy="616584"/>
          </a:xfrm>
          <a:custGeom>
            <a:avLst/>
            <a:gdLst>
              <a:gd name="connsiteX0" fmla="*/ 508000 w 508000"/>
              <a:gd name="connsiteY0" fmla="*/ 0 h 499533"/>
              <a:gd name="connsiteX1" fmla="*/ 508000 w 508000"/>
              <a:gd name="connsiteY1" fmla="*/ 0 h 499533"/>
              <a:gd name="connsiteX2" fmla="*/ 296333 w 508000"/>
              <a:gd name="connsiteY2" fmla="*/ 321733 h 499533"/>
              <a:gd name="connsiteX3" fmla="*/ 135467 w 508000"/>
              <a:gd name="connsiteY3" fmla="*/ 499533 h 499533"/>
              <a:gd name="connsiteX4" fmla="*/ 0 w 508000"/>
              <a:gd name="connsiteY4" fmla="*/ 440266 h 499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0" h="499533">
                <a:moveTo>
                  <a:pt x="508000" y="0"/>
                </a:moveTo>
                <a:lnTo>
                  <a:pt x="508000" y="0"/>
                </a:lnTo>
                <a:lnTo>
                  <a:pt x="296333" y="321733"/>
                </a:lnTo>
                <a:lnTo>
                  <a:pt x="135467" y="499533"/>
                </a:lnTo>
                <a:lnTo>
                  <a:pt x="0" y="440266"/>
                </a:lnTo>
              </a:path>
            </a:pathLst>
          </a:custGeom>
          <a:ln w="76200">
            <a:solidFill>
              <a:srgbClr val="92D050"/>
            </a:solidFill>
          </a:ln>
          <a:effectLst>
            <a:outerShdw dist="50800" dir="6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 name="Group 27"/>
          <p:cNvGrpSpPr/>
          <p:nvPr/>
        </p:nvGrpSpPr>
        <p:grpSpPr>
          <a:xfrm>
            <a:off x="0" y="3305706"/>
            <a:ext cx="990599" cy="512761"/>
            <a:chOff x="0" y="3305706"/>
            <a:chExt cx="990599" cy="512761"/>
          </a:xfrm>
        </p:grpSpPr>
        <p:sp>
          <p:nvSpPr>
            <p:cNvPr id="24" name="TextBox 23"/>
            <p:cNvSpPr txBox="1"/>
            <p:nvPr/>
          </p:nvSpPr>
          <p:spPr>
            <a:xfrm>
              <a:off x="0" y="3305706"/>
              <a:ext cx="990599" cy="369332"/>
            </a:xfrm>
            <a:prstGeom prst="rect">
              <a:avLst/>
            </a:prstGeom>
            <a:solidFill>
              <a:schemeClr val="tx1"/>
            </a:solidFill>
          </p:spPr>
          <p:txBody>
            <a:bodyPr wrap="square" rtlCol="0">
              <a:spAutoFit/>
            </a:bodyPr>
            <a:lstStyle/>
            <a:p>
              <a:r>
                <a:rPr lang="en-US" b="1" dirty="0" smtClean="0">
                  <a:solidFill>
                    <a:srgbClr val="FFFF00"/>
                  </a:solidFill>
                  <a:effectLst>
                    <a:outerShdw blurRad="38100" dist="88900" dir="2700000" algn="tl">
                      <a:schemeClr val="tx1"/>
                    </a:outerShdw>
                  </a:effectLst>
                </a:rPr>
                <a:t>Santa Fe</a:t>
              </a:r>
              <a:endParaRPr lang="en-US" b="1" dirty="0">
                <a:solidFill>
                  <a:srgbClr val="FFFF00"/>
                </a:solidFill>
                <a:effectLst>
                  <a:outerShdw blurRad="38100" dist="88900" dir="2700000" algn="tl">
                    <a:schemeClr val="tx1"/>
                  </a:outerShdw>
                </a:effectLst>
              </a:endParaRPr>
            </a:p>
          </p:txBody>
        </p:sp>
        <p:sp>
          <p:nvSpPr>
            <p:cNvPr id="27" name="Oval 26"/>
            <p:cNvSpPr/>
            <p:nvPr/>
          </p:nvSpPr>
          <p:spPr>
            <a:xfrm>
              <a:off x="829733" y="3683000"/>
              <a:ext cx="127000" cy="135467"/>
            </a:xfrm>
            <a:prstGeom prst="ellipse">
              <a:avLst/>
            </a:prstGeom>
            <a:solidFill>
              <a:srgbClr val="FF0000"/>
            </a:solidFill>
            <a:ln w="3175">
              <a:solidFill>
                <a:schemeClr val="tx1"/>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Slide Number Placeholder 24"/>
          <p:cNvSpPr>
            <a:spLocks noGrp="1"/>
          </p:cNvSpPr>
          <p:nvPr>
            <p:ph type="sldNum" sz="quarter" idx="12"/>
          </p:nvPr>
        </p:nvSpPr>
        <p:spPr/>
        <p:txBody>
          <a:bodyPr/>
          <a:lstStyle/>
          <a:p>
            <a:pPr>
              <a:defRPr/>
            </a:pPr>
            <a:fld id="{6D98560A-1953-4F77-869E-5D1EE0598C44}" type="slidenum">
              <a:rPr lang="en-US" smtClean="0"/>
              <a:pPr>
                <a:defRPr/>
              </a:pPr>
              <a:t>193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childTnLst>
                          </p:cTn>
                        </p:par>
                        <p:par>
                          <p:cTn id="15" fill="hold">
                            <p:stCondLst>
                              <p:cond delay="2000"/>
                            </p:stCondLst>
                            <p:childTnLst>
                              <p:par>
                                <p:cTn id="16" presetID="42" presetClass="path" presetSubtype="0" accel="50000" decel="50000" fill="hold" nodeType="afterEffect">
                                  <p:stCondLst>
                                    <p:cond delay="0"/>
                                  </p:stCondLst>
                                  <p:childTnLst>
                                    <p:animMotion origin="layout" path="M -2.77778E-7 -2.22222E-6 L -0.08854 0.2044 " pathEditMode="relative" rAng="0" ptsTypes="AA">
                                      <p:cBhvr>
                                        <p:cTn id="17" dur="2000" fill="hold"/>
                                        <p:tgtEl>
                                          <p:spTgt spid="8"/>
                                        </p:tgtEl>
                                        <p:attrNameLst>
                                          <p:attrName>ppt_x</p:attrName>
                                          <p:attrName>ppt_y</p:attrName>
                                        </p:attrNameLst>
                                      </p:cBhvr>
                                      <p:rCtr x="-44" y="102"/>
                                    </p:animMotion>
                                  </p:childTnLst>
                                </p:cTn>
                              </p:par>
                              <p:par>
                                <p:cTn id="18" presetID="6" presetClass="emph" presetSubtype="0" fill="hold" nodeType="withEffect">
                                  <p:stCondLst>
                                    <p:cond delay="0"/>
                                  </p:stCondLst>
                                  <p:childTnLst>
                                    <p:animScale>
                                      <p:cBhvr>
                                        <p:cTn id="19" dur="2000" fill="hold"/>
                                        <p:tgtEl>
                                          <p:spTgt spid="8"/>
                                        </p:tgtEl>
                                      </p:cBhvr>
                                      <p:by x="200000" y="200000"/>
                                    </p:animScale>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80">
                                          <p:stCondLst>
                                            <p:cond delay="0"/>
                                          </p:stCondLst>
                                        </p:cTn>
                                        <p:tgtEl>
                                          <p:spTgt spid="4"/>
                                        </p:tgtEl>
                                      </p:cBhvr>
                                    </p:animEffect>
                                    <p:anim calcmode="lin" valueType="num">
                                      <p:cBhvr>
                                        <p:cTn id="2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0" dur="26">
                                          <p:stCondLst>
                                            <p:cond delay="650"/>
                                          </p:stCondLst>
                                        </p:cTn>
                                        <p:tgtEl>
                                          <p:spTgt spid="4"/>
                                        </p:tgtEl>
                                      </p:cBhvr>
                                      <p:to x="100000" y="60000"/>
                                    </p:animScale>
                                    <p:animScale>
                                      <p:cBhvr>
                                        <p:cTn id="31" dur="166" decel="50000">
                                          <p:stCondLst>
                                            <p:cond delay="676"/>
                                          </p:stCondLst>
                                        </p:cTn>
                                        <p:tgtEl>
                                          <p:spTgt spid="4"/>
                                        </p:tgtEl>
                                      </p:cBhvr>
                                      <p:to x="100000" y="100000"/>
                                    </p:animScale>
                                    <p:animScale>
                                      <p:cBhvr>
                                        <p:cTn id="32" dur="26">
                                          <p:stCondLst>
                                            <p:cond delay="1312"/>
                                          </p:stCondLst>
                                        </p:cTn>
                                        <p:tgtEl>
                                          <p:spTgt spid="4"/>
                                        </p:tgtEl>
                                      </p:cBhvr>
                                      <p:to x="100000" y="80000"/>
                                    </p:animScale>
                                    <p:animScale>
                                      <p:cBhvr>
                                        <p:cTn id="33" dur="166" decel="50000">
                                          <p:stCondLst>
                                            <p:cond delay="1338"/>
                                          </p:stCondLst>
                                        </p:cTn>
                                        <p:tgtEl>
                                          <p:spTgt spid="4"/>
                                        </p:tgtEl>
                                      </p:cBhvr>
                                      <p:to x="100000" y="100000"/>
                                    </p:animScale>
                                    <p:animScale>
                                      <p:cBhvr>
                                        <p:cTn id="34" dur="26">
                                          <p:stCondLst>
                                            <p:cond delay="1642"/>
                                          </p:stCondLst>
                                        </p:cTn>
                                        <p:tgtEl>
                                          <p:spTgt spid="4"/>
                                        </p:tgtEl>
                                      </p:cBhvr>
                                      <p:to x="100000" y="90000"/>
                                    </p:animScale>
                                    <p:animScale>
                                      <p:cBhvr>
                                        <p:cTn id="35" dur="166" decel="50000">
                                          <p:stCondLst>
                                            <p:cond delay="1668"/>
                                          </p:stCondLst>
                                        </p:cTn>
                                        <p:tgtEl>
                                          <p:spTgt spid="4"/>
                                        </p:tgtEl>
                                      </p:cBhvr>
                                      <p:to x="100000" y="100000"/>
                                    </p:animScale>
                                    <p:animScale>
                                      <p:cBhvr>
                                        <p:cTn id="36" dur="26">
                                          <p:stCondLst>
                                            <p:cond delay="1808"/>
                                          </p:stCondLst>
                                        </p:cTn>
                                        <p:tgtEl>
                                          <p:spTgt spid="4"/>
                                        </p:tgtEl>
                                      </p:cBhvr>
                                      <p:to x="100000" y="95000"/>
                                    </p:animScale>
                                    <p:animScale>
                                      <p:cBhvr>
                                        <p:cTn id="37" dur="166" decel="50000">
                                          <p:stCondLst>
                                            <p:cond delay="1834"/>
                                          </p:stCondLst>
                                        </p:cTn>
                                        <p:tgtEl>
                                          <p:spTgt spid="4"/>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down)">
                                      <p:cBhvr>
                                        <p:cTn id="40" dur="580">
                                          <p:stCondLst>
                                            <p:cond delay="0"/>
                                          </p:stCondLst>
                                        </p:cTn>
                                        <p:tgtEl>
                                          <p:spTgt spid="5"/>
                                        </p:tgtEl>
                                      </p:cBhvr>
                                    </p:animEffect>
                                    <p:anim calcmode="lin" valueType="num">
                                      <p:cBhvr>
                                        <p:cTn id="4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6" dur="26">
                                          <p:stCondLst>
                                            <p:cond delay="650"/>
                                          </p:stCondLst>
                                        </p:cTn>
                                        <p:tgtEl>
                                          <p:spTgt spid="5"/>
                                        </p:tgtEl>
                                      </p:cBhvr>
                                      <p:to x="100000" y="60000"/>
                                    </p:animScale>
                                    <p:animScale>
                                      <p:cBhvr>
                                        <p:cTn id="47" dur="166" decel="50000">
                                          <p:stCondLst>
                                            <p:cond delay="676"/>
                                          </p:stCondLst>
                                        </p:cTn>
                                        <p:tgtEl>
                                          <p:spTgt spid="5"/>
                                        </p:tgtEl>
                                      </p:cBhvr>
                                      <p:to x="100000" y="100000"/>
                                    </p:animScale>
                                    <p:animScale>
                                      <p:cBhvr>
                                        <p:cTn id="48" dur="26">
                                          <p:stCondLst>
                                            <p:cond delay="1312"/>
                                          </p:stCondLst>
                                        </p:cTn>
                                        <p:tgtEl>
                                          <p:spTgt spid="5"/>
                                        </p:tgtEl>
                                      </p:cBhvr>
                                      <p:to x="100000" y="80000"/>
                                    </p:animScale>
                                    <p:animScale>
                                      <p:cBhvr>
                                        <p:cTn id="49" dur="166" decel="50000">
                                          <p:stCondLst>
                                            <p:cond delay="1338"/>
                                          </p:stCondLst>
                                        </p:cTn>
                                        <p:tgtEl>
                                          <p:spTgt spid="5"/>
                                        </p:tgtEl>
                                      </p:cBhvr>
                                      <p:to x="100000" y="100000"/>
                                    </p:animScale>
                                    <p:animScale>
                                      <p:cBhvr>
                                        <p:cTn id="50" dur="26">
                                          <p:stCondLst>
                                            <p:cond delay="1642"/>
                                          </p:stCondLst>
                                        </p:cTn>
                                        <p:tgtEl>
                                          <p:spTgt spid="5"/>
                                        </p:tgtEl>
                                      </p:cBhvr>
                                      <p:to x="100000" y="90000"/>
                                    </p:animScale>
                                    <p:animScale>
                                      <p:cBhvr>
                                        <p:cTn id="51" dur="166" decel="50000">
                                          <p:stCondLst>
                                            <p:cond delay="1668"/>
                                          </p:stCondLst>
                                        </p:cTn>
                                        <p:tgtEl>
                                          <p:spTgt spid="5"/>
                                        </p:tgtEl>
                                      </p:cBhvr>
                                      <p:to x="100000" y="100000"/>
                                    </p:animScale>
                                    <p:animScale>
                                      <p:cBhvr>
                                        <p:cTn id="52" dur="26">
                                          <p:stCondLst>
                                            <p:cond delay="1808"/>
                                          </p:stCondLst>
                                        </p:cTn>
                                        <p:tgtEl>
                                          <p:spTgt spid="5"/>
                                        </p:tgtEl>
                                      </p:cBhvr>
                                      <p:to x="100000" y="95000"/>
                                    </p:animScale>
                                    <p:animScale>
                                      <p:cBhvr>
                                        <p:cTn id="53" dur="166" decel="50000">
                                          <p:stCondLst>
                                            <p:cond delay="1834"/>
                                          </p:stCondLst>
                                        </p:cTn>
                                        <p:tgtEl>
                                          <p:spTgt spid="5"/>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right)">
                                      <p:cBhvr>
                                        <p:cTn id="58" dur="30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right)">
                                      <p:cBhvr>
                                        <p:cTn id="63" dur="50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right)">
                                      <p:cBhvr>
                                        <p:cTn id="68" dur="30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2"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wipe(right)">
                                      <p:cBhvr>
                                        <p:cTn id="73" dur="30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2000"/>
                                        <p:tgtEl>
                                          <p:spTgt spid="20"/>
                                        </p:tgtEl>
                                      </p:cBhvr>
                                    </p:animEffect>
                                    <p:set>
                                      <p:cBhvr>
                                        <p:cTn id="78" dur="1" fill="hold">
                                          <p:stCondLst>
                                            <p:cond delay="1999"/>
                                          </p:stCondLst>
                                        </p:cTn>
                                        <p:tgtEl>
                                          <p:spTgt spid="20"/>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2000"/>
                                        <p:tgtEl>
                                          <p:spTgt spid="31"/>
                                        </p:tgtEl>
                                      </p:cBhvr>
                                    </p:animEffect>
                                    <p:set>
                                      <p:cBhvr>
                                        <p:cTn id="81" dur="1" fill="hold">
                                          <p:stCondLst>
                                            <p:cond delay="1999"/>
                                          </p:stCondLst>
                                        </p:cTn>
                                        <p:tgtEl>
                                          <p:spTgt spid="31"/>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2000"/>
                                        <p:tgtEl>
                                          <p:spTgt spid="21"/>
                                        </p:tgtEl>
                                      </p:cBhvr>
                                    </p:animEffect>
                                    <p:set>
                                      <p:cBhvr>
                                        <p:cTn id="84" dur="1" fill="hold">
                                          <p:stCondLst>
                                            <p:cond delay="1999"/>
                                          </p:stCondLst>
                                        </p:cTn>
                                        <p:tgtEl>
                                          <p:spTgt spid="21"/>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2000"/>
                                        <p:tgtEl>
                                          <p:spTgt spid="22"/>
                                        </p:tgtEl>
                                      </p:cBhvr>
                                    </p:animEffect>
                                    <p:set>
                                      <p:cBhvr>
                                        <p:cTn id="87" dur="1" fill="hold">
                                          <p:stCondLst>
                                            <p:cond delay="1999"/>
                                          </p:stCondLst>
                                        </p:cTn>
                                        <p:tgtEl>
                                          <p:spTgt spid="22"/>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2000"/>
                                        <p:tgtEl>
                                          <p:spTgt spid="4"/>
                                        </p:tgtEl>
                                      </p:cBhvr>
                                    </p:animEffect>
                                    <p:set>
                                      <p:cBhvr>
                                        <p:cTn id="92" dur="1" fill="hold">
                                          <p:stCondLst>
                                            <p:cond delay="1999"/>
                                          </p:stCondLst>
                                        </p:cTn>
                                        <p:tgtEl>
                                          <p:spTgt spid="4"/>
                                        </p:tgtEl>
                                        <p:attrNameLst>
                                          <p:attrName>style.visibility</p:attrName>
                                        </p:attrNameLst>
                                      </p:cBhvr>
                                      <p:to>
                                        <p:strVal val="hidden"/>
                                      </p:to>
                                    </p:set>
                                  </p:childTnLst>
                                </p:cTn>
                              </p:par>
                              <p:par>
                                <p:cTn id="93" presetID="64" presetClass="path" presetSubtype="0" accel="50000" decel="50000" fill="hold" nodeType="withEffect">
                                  <p:stCondLst>
                                    <p:cond delay="0"/>
                                  </p:stCondLst>
                                  <p:childTnLst>
                                    <p:animMotion origin="layout" path="M -2.77778E-7 -2.22222E-6 L -0.09444 -0.26759 " pathEditMode="relative" rAng="0" ptsTypes="AA">
                                      <p:cBhvr>
                                        <p:cTn id="94" dur="2000" fill="hold"/>
                                        <p:tgtEl>
                                          <p:spTgt spid="8"/>
                                        </p:tgtEl>
                                        <p:attrNameLst>
                                          <p:attrName>ppt_x</p:attrName>
                                          <p:attrName>ppt_y</p:attrName>
                                        </p:attrNameLst>
                                      </p:cBhvr>
                                      <p:rCtr x="-47" y="-134"/>
                                    </p:animMotion>
                                  </p:childTnLst>
                                </p:cTn>
                              </p:par>
                              <p:par>
                                <p:cTn id="95" presetID="64" presetClass="path" presetSubtype="0" accel="50000" decel="50000" fill="hold" nodeType="withEffect">
                                  <p:stCondLst>
                                    <p:cond delay="0"/>
                                  </p:stCondLst>
                                  <p:childTnLst>
                                    <p:animMotion origin="layout" path="M 3.33333E-6 -2.96296E-6 L -0.00365 -0.48125 " pathEditMode="relative" rAng="0" ptsTypes="AA">
                                      <p:cBhvr>
                                        <p:cTn id="96" dur="2000" fill="hold"/>
                                        <p:tgtEl>
                                          <p:spTgt spid="5"/>
                                        </p:tgtEl>
                                        <p:attrNameLst>
                                          <p:attrName>ppt_x</p:attrName>
                                          <p:attrName>ppt_y</p:attrName>
                                        </p:attrNameLst>
                                      </p:cBhvr>
                                      <p:rCtr x="-2" y="-241"/>
                                    </p:animMotion>
                                  </p:childTnLst>
                                </p:cTn>
                              </p:par>
                            </p:childTnLst>
                          </p:cTn>
                        </p:par>
                      </p:childTnLst>
                    </p:cTn>
                  </p:par>
                  <p:par>
                    <p:cTn id="97" fill="hold">
                      <p:stCondLst>
                        <p:cond delay="indefinite"/>
                      </p:stCondLst>
                      <p:childTnLst>
                        <p:par>
                          <p:cTn id="98" fill="hold">
                            <p:stCondLst>
                              <p:cond delay="0"/>
                            </p:stCondLst>
                            <p:childTnLst>
                              <p:par>
                                <p:cTn id="99" presetID="22" presetClass="entr" presetSubtype="1" fill="hold" grpId="0" nodeType="click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wipe(up)">
                                      <p:cBhvr>
                                        <p:cTn id="101" dur="3000"/>
                                        <p:tgtEl>
                                          <p:spTgt spid="33"/>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1" fill="hold" grpId="0" nodeType="clickEffect">
                                  <p:stCondLst>
                                    <p:cond delay="0"/>
                                  </p:stCondLst>
                                  <p:childTnLst>
                                    <p:set>
                                      <p:cBhvr>
                                        <p:cTn id="105" dur="1" fill="hold">
                                          <p:stCondLst>
                                            <p:cond delay="0"/>
                                          </p:stCondLst>
                                        </p:cTn>
                                        <p:tgtEl>
                                          <p:spTgt spid="34"/>
                                        </p:tgtEl>
                                        <p:attrNameLst>
                                          <p:attrName>style.visibility</p:attrName>
                                        </p:attrNameLst>
                                      </p:cBhvr>
                                      <p:to>
                                        <p:strVal val="visible"/>
                                      </p:to>
                                    </p:set>
                                    <p:animEffect transition="in" filter="wipe(up)">
                                      <p:cBhvr>
                                        <p:cTn id="106" dur="3000"/>
                                        <p:tgtEl>
                                          <p:spTgt spid="34"/>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1" fill="hold" grpId="0" nodeType="clickEffect">
                                  <p:stCondLst>
                                    <p:cond delay="0"/>
                                  </p:stCondLst>
                                  <p:childTnLst>
                                    <p:set>
                                      <p:cBhvr>
                                        <p:cTn id="110" dur="1" fill="hold">
                                          <p:stCondLst>
                                            <p:cond delay="0"/>
                                          </p:stCondLst>
                                        </p:cTn>
                                        <p:tgtEl>
                                          <p:spTgt spid="35"/>
                                        </p:tgtEl>
                                        <p:attrNameLst>
                                          <p:attrName>style.visibility</p:attrName>
                                        </p:attrNameLst>
                                      </p:cBhvr>
                                      <p:to>
                                        <p:strVal val="visible"/>
                                      </p:to>
                                    </p:set>
                                    <p:animEffect transition="in" filter="wipe(up)">
                                      <p:cBhvr>
                                        <p:cTn id="111" dur="3000"/>
                                        <p:tgtEl>
                                          <p:spTgt spid="35"/>
                                        </p:tgtEl>
                                      </p:cBhvr>
                                    </p:animEffect>
                                  </p:childTnLst>
                                </p:cTn>
                              </p:par>
                            </p:childTnLst>
                          </p:cTn>
                        </p:par>
                      </p:childTnLst>
                    </p:cTn>
                  </p:par>
                  <p:par>
                    <p:cTn id="112" fill="hold">
                      <p:stCondLst>
                        <p:cond delay="indefinite"/>
                      </p:stCondLst>
                      <p:childTnLst>
                        <p:par>
                          <p:cTn id="113" fill="hold">
                            <p:stCondLst>
                              <p:cond delay="0"/>
                            </p:stCondLst>
                            <p:childTnLst>
                              <p:par>
                                <p:cTn id="114" presetID="35" presetClass="entr" presetSubtype="0" fill="hold" grpId="0" nodeType="clickEffect">
                                  <p:stCondLst>
                                    <p:cond delay="0"/>
                                  </p:stCondLst>
                                  <p:childTnLst>
                                    <p:set>
                                      <p:cBhvr>
                                        <p:cTn id="115" dur="1" fill="hold">
                                          <p:stCondLst>
                                            <p:cond delay="0"/>
                                          </p:stCondLst>
                                        </p:cTn>
                                        <p:tgtEl>
                                          <p:spTgt spid="36"/>
                                        </p:tgtEl>
                                        <p:attrNameLst>
                                          <p:attrName>style.visibility</p:attrName>
                                        </p:attrNameLst>
                                      </p:cBhvr>
                                      <p:to>
                                        <p:strVal val="visible"/>
                                      </p:to>
                                    </p:set>
                                    <p:animEffect transition="in" filter="fade">
                                      <p:cBhvr>
                                        <p:cTn id="116" dur="2000"/>
                                        <p:tgtEl>
                                          <p:spTgt spid="36"/>
                                        </p:tgtEl>
                                      </p:cBhvr>
                                    </p:animEffect>
                                    <p:anim calcmode="lin" valueType="num">
                                      <p:cBhvr>
                                        <p:cTn id="117" dur="2000" fill="hold"/>
                                        <p:tgtEl>
                                          <p:spTgt spid="36"/>
                                        </p:tgtEl>
                                        <p:attrNameLst>
                                          <p:attrName>style.rotation</p:attrName>
                                        </p:attrNameLst>
                                      </p:cBhvr>
                                      <p:tavLst>
                                        <p:tav tm="0">
                                          <p:val>
                                            <p:fltVal val="720"/>
                                          </p:val>
                                        </p:tav>
                                        <p:tav tm="100000">
                                          <p:val>
                                            <p:fltVal val="0"/>
                                          </p:val>
                                        </p:tav>
                                      </p:tavLst>
                                    </p:anim>
                                    <p:anim calcmode="lin" valueType="num">
                                      <p:cBhvr>
                                        <p:cTn id="118" dur="2000" fill="hold"/>
                                        <p:tgtEl>
                                          <p:spTgt spid="36"/>
                                        </p:tgtEl>
                                        <p:attrNameLst>
                                          <p:attrName>ppt_h</p:attrName>
                                        </p:attrNameLst>
                                      </p:cBhvr>
                                      <p:tavLst>
                                        <p:tav tm="0">
                                          <p:val>
                                            <p:fltVal val="0"/>
                                          </p:val>
                                        </p:tav>
                                        <p:tav tm="100000">
                                          <p:val>
                                            <p:strVal val="#ppt_h"/>
                                          </p:val>
                                        </p:tav>
                                      </p:tavLst>
                                    </p:anim>
                                    <p:anim calcmode="lin" valueType="num">
                                      <p:cBhvr>
                                        <p:cTn id="119" dur="2000" fill="hold"/>
                                        <p:tgtEl>
                                          <p:spTgt spid="3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20" grpId="0" animBg="1"/>
      <p:bldP spid="20" grpId="1" animBg="1"/>
      <p:bldP spid="21" grpId="0" animBg="1"/>
      <p:bldP spid="21" grpId="1" animBg="1"/>
      <p:bldP spid="22" grpId="0" animBg="1"/>
      <p:bldP spid="22" grpId="1" animBg="1"/>
      <p:bldP spid="36" grpId="0" animBg="1"/>
      <p:bldP spid="34" grpId="0" animBg="1"/>
      <p:bldP spid="35" grpId="0" animBg="1"/>
      <p:bldP spid="33"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endParaRPr lang="en-US" dirty="0"/>
          </a:p>
        </p:txBody>
      </p:sp>
      <p:sp>
        <p:nvSpPr>
          <p:cNvPr id="3" name="TextBox 2"/>
          <p:cNvSpPr txBox="1"/>
          <p:nvPr/>
        </p:nvSpPr>
        <p:spPr>
          <a:xfrm>
            <a:off x="0" y="2875002"/>
            <a:ext cx="9144000" cy="1107996"/>
          </a:xfrm>
          <a:prstGeom prst="rect">
            <a:avLst/>
          </a:prstGeom>
          <a:noFill/>
        </p:spPr>
        <p:txBody>
          <a:bodyPr wrap="square" rtlCol="0">
            <a:spAutoFit/>
          </a:bodyPr>
          <a:lstStyle/>
          <a:p>
            <a:pPr algn="ctr"/>
            <a:r>
              <a:rPr lang="en-US" sz="6600" dirty="0" smtClean="0"/>
              <a:t>CITY OF SANTA FE</a:t>
            </a:r>
            <a:endParaRPr lang="en-US" sz="6600" dirty="0"/>
          </a:p>
        </p:txBody>
      </p:sp>
      <p:sp>
        <p:nvSpPr>
          <p:cNvPr id="4" name="Slide Number Placeholder 3"/>
          <p:cNvSpPr>
            <a:spLocks noGrp="1"/>
          </p:cNvSpPr>
          <p:nvPr>
            <p:ph type="sldNum" sz="quarter" idx="12"/>
          </p:nvPr>
        </p:nvSpPr>
        <p:spPr/>
        <p:txBody>
          <a:bodyPr/>
          <a:lstStyle/>
          <a:p>
            <a:pPr>
              <a:defRPr/>
            </a:pPr>
            <a:fld id="{6D98560A-1953-4F77-869E-5D1EE0598C44}" type="slidenum">
              <a:rPr lang="en-US" smtClean="0"/>
              <a:pPr>
                <a:defRPr/>
              </a:pPr>
              <a:t>194</a:t>
            </a:fld>
            <a:endParaRPr lang="en-US" dirty="0"/>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Santa Fe, NM</a:t>
            </a:r>
            <a:endParaRPr lang="en-US" dirty="0"/>
          </a:p>
        </p:txBody>
      </p:sp>
      <p:sp>
        <p:nvSpPr>
          <p:cNvPr id="3" name="TextBox 2"/>
          <p:cNvSpPr txBox="1"/>
          <p:nvPr/>
        </p:nvSpPr>
        <p:spPr>
          <a:xfrm>
            <a:off x="0" y="504762"/>
            <a:ext cx="4554908" cy="3616375"/>
          </a:xfrm>
          <a:prstGeom prst="rect">
            <a:avLst/>
          </a:prstGeom>
          <a:noFill/>
        </p:spPr>
        <p:txBody>
          <a:bodyPr wrap="square" rtlCol="0">
            <a:spAutoFit/>
          </a:bodyPr>
          <a:lstStyle/>
          <a:p>
            <a:pPr marL="233363" indent="-233363">
              <a:spcAft>
                <a:spcPts val="600"/>
              </a:spcAft>
              <a:buFont typeface="Arial" pitchFamily="34" charset="0"/>
              <a:buChar char="•"/>
            </a:pPr>
            <a:r>
              <a:rPr lang="en-US" sz="3200" b="1" dirty="0" smtClean="0"/>
              <a:t>1607- Founded </a:t>
            </a:r>
            <a:r>
              <a:rPr lang="en-US" sz="3200" b="1" dirty="0"/>
              <a:t>by Spanish colonists </a:t>
            </a:r>
            <a:r>
              <a:rPr lang="en-US" sz="3200" b="1" dirty="0" smtClean="0"/>
              <a:t>as…</a:t>
            </a:r>
          </a:p>
          <a:p>
            <a:pPr marL="233363" indent="-233363">
              <a:spcAft>
                <a:spcPts val="600"/>
              </a:spcAft>
              <a:buFont typeface="Arial" pitchFamily="34" charset="0"/>
              <a:buChar char="•"/>
            </a:pPr>
            <a:r>
              <a:rPr lang="en-US" sz="3200" b="1" dirty="0" smtClean="0">
                <a:solidFill>
                  <a:srgbClr val="FF0000"/>
                </a:solidFill>
                <a:effectLst>
                  <a:outerShdw blurRad="38100" dist="38100" dir="2700000" algn="tl">
                    <a:srgbClr val="000000"/>
                  </a:outerShdw>
                </a:effectLst>
              </a:rPr>
              <a:t>La Villa Real de la Santa Fe de San Francisco de </a:t>
            </a:r>
            <a:r>
              <a:rPr lang="en-US" sz="3200" b="1" dirty="0" err="1" smtClean="0">
                <a:solidFill>
                  <a:srgbClr val="FF0000"/>
                </a:solidFill>
                <a:effectLst>
                  <a:outerShdw blurRad="38100" dist="38100" dir="2700000" algn="tl">
                    <a:srgbClr val="000000"/>
                  </a:outerShdw>
                </a:effectLst>
              </a:rPr>
              <a:t>Asís</a:t>
            </a:r>
            <a:r>
              <a:rPr lang="en-US" sz="3200" b="1" dirty="0" smtClean="0">
                <a:solidFill>
                  <a:srgbClr val="FF0000"/>
                </a:solidFill>
                <a:effectLst>
                  <a:outerShdw blurRad="38100" dist="38100" dir="2700000" algn="tl">
                    <a:srgbClr val="000000"/>
                  </a:outerShdw>
                </a:effectLst>
              </a:rPr>
              <a:t> </a:t>
            </a:r>
            <a:r>
              <a:rPr lang="en-US" sz="3200" b="1" dirty="0" smtClean="0"/>
              <a:t>(the Royal Town of the Holy Faith of Saint Francis of Assisi)</a:t>
            </a:r>
          </a:p>
        </p:txBody>
      </p:sp>
      <p:sp>
        <p:nvSpPr>
          <p:cNvPr id="6" name="TextBox 5"/>
          <p:cNvSpPr txBox="1"/>
          <p:nvPr/>
        </p:nvSpPr>
        <p:spPr>
          <a:xfrm>
            <a:off x="0" y="3426291"/>
            <a:ext cx="9144000" cy="2862322"/>
          </a:xfrm>
          <a:prstGeom prst="rect">
            <a:avLst/>
          </a:prstGeom>
          <a:noFill/>
        </p:spPr>
        <p:txBody>
          <a:bodyPr wrap="square" rtlCol="0">
            <a:spAutoFit/>
          </a:bodyPr>
          <a:lstStyle/>
          <a:p>
            <a:pPr marL="233363" indent="-233363">
              <a:spcAft>
                <a:spcPts val="1200"/>
              </a:spcAft>
            </a:pPr>
            <a:r>
              <a:rPr lang="en-US" sz="3200" b="1" i="1" dirty="0" smtClean="0"/>
              <a:t>	</a:t>
            </a:r>
            <a:endParaRPr lang="en-US" sz="3200" b="1" dirty="0" smtClean="0"/>
          </a:p>
          <a:p>
            <a:pPr marL="233363" indent="-233363">
              <a:spcAft>
                <a:spcPts val="600"/>
              </a:spcAft>
              <a:buFont typeface="Arial" pitchFamily="34" charset="0"/>
              <a:buChar char="•"/>
            </a:pPr>
            <a:r>
              <a:rPr lang="en-US" sz="3200" b="1" dirty="0" smtClean="0"/>
              <a:t>At the foot of the </a:t>
            </a:r>
            <a:r>
              <a:rPr lang="en-US" sz="3200" b="1" dirty="0" smtClean="0">
                <a:solidFill>
                  <a:srgbClr val="FF0000"/>
                </a:solidFill>
                <a:effectLst>
                  <a:outerShdw blurRad="38100" dist="38100" dir="2700000" algn="tl">
                    <a:srgbClr val="000000"/>
                  </a:outerShdw>
                </a:effectLst>
              </a:rPr>
              <a:t>Sangre de Cristo Mountains</a:t>
            </a:r>
            <a:r>
              <a:rPr lang="en-US" sz="3200" b="1" dirty="0" smtClean="0"/>
              <a:t> </a:t>
            </a:r>
          </a:p>
          <a:p>
            <a:pPr marL="233363" indent="-233363">
              <a:spcAft>
                <a:spcPts val="600"/>
              </a:spcAft>
              <a:buFont typeface="Arial" pitchFamily="34" charset="0"/>
              <a:buChar char="•"/>
            </a:pPr>
            <a:r>
              <a:rPr lang="en-US" sz="3200" b="1" dirty="0" smtClean="0">
                <a:solidFill>
                  <a:srgbClr val="FF0000"/>
                </a:solidFill>
                <a:effectLst>
                  <a:outerShdw blurRad="38100" dist="38100" dir="2700000" algn="tl">
                    <a:srgbClr val="000000"/>
                  </a:outerShdw>
                </a:effectLst>
              </a:rPr>
              <a:t>Oldest state capital city </a:t>
            </a:r>
            <a:r>
              <a:rPr lang="en-US" sz="3200" b="1" dirty="0" smtClean="0"/>
              <a:t>in the United States</a:t>
            </a:r>
          </a:p>
          <a:p>
            <a:pPr marL="233363" indent="-233363">
              <a:spcAft>
                <a:spcPts val="1200"/>
              </a:spcAft>
              <a:buFont typeface="Arial" pitchFamily="34" charset="0"/>
              <a:buChar char="•"/>
            </a:pPr>
            <a:r>
              <a:rPr lang="en-US" sz="3200" b="1" dirty="0" smtClean="0">
                <a:solidFill>
                  <a:srgbClr val="FF0000"/>
                </a:solidFill>
                <a:effectLst>
                  <a:outerShdw blurRad="38100" dist="38100" dir="2700000" algn="tl">
                    <a:srgbClr val="000000"/>
                  </a:outerShdw>
                </a:effectLst>
              </a:rPr>
              <a:t>1680/92-Pueblo Revolt</a:t>
            </a:r>
            <a:r>
              <a:rPr lang="en-US" sz="3200" b="1" dirty="0" smtClean="0"/>
              <a:t>: Native</a:t>
            </a:r>
            <a:r>
              <a:rPr lang="en-US" sz="3200" b="1" dirty="0"/>
              <a:t> Pueblo </a:t>
            </a:r>
            <a:r>
              <a:rPr lang="en-US" sz="3200" b="1" dirty="0" smtClean="0"/>
              <a:t>are </a:t>
            </a:r>
            <a:r>
              <a:rPr lang="en-US" sz="3200" b="1" dirty="0"/>
              <a:t>successful in driving the Spaniards out of the </a:t>
            </a:r>
            <a:r>
              <a:rPr lang="en-US" sz="3200" b="1" dirty="0" smtClean="0"/>
              <a:t>region</a:t>
            </a:r>
          </a:p>
        </p:txBody>
      </p:sp>
      <p:pic>
        <p:nvPicPr>
          <p:cNvPr id="5" name="Picture 4"/>
          <p:cNvPicPr>
            <a:picLocks noChangeAspect="1" noChangeArrowheads="1"/>
          </p:cNvPicPr>
          <p:nvPr/>
        </p:nvPicPr>
        <p:blipFill>
          <a:blip r:embed="rId3" cstate="print"/>
          <a:stretch>
            <a:fillRect/>
          </a:stretch>
        </p:blipFill>
        <p:spPr bwMode="auto">
          <a:xfrm>
            <a:off x="4582496" y="598207"/>
            <a:ext cx="4551007" cy="3095595"/>
          </a:xfrm>
          <a:prstGeom prst="rect">
            <a:avLst/>
          </a:prstGeom>
          <a:noFill/>
          <a:ln w="9525">
            <a:noFill/>
            <a:miter lim="800000"/>
            <a:headEnd/>
            <a:tailEnd/>
          </a:ln>
        </p:spPr>
      </p:pic>
      <p:sp>
        <p:nvSpPr>
          <p:cNvPr id="8" name="5-Point Star 7"/>
          <p:cNvSpPr/>
          <p:nvPr/>
        </p:nvSpPr>
        <p:spPr>
          <a:xfrm>
            <a:off x="4669840" y="2620422"/>
            <a:ext cx="129472" cy="113288"/>
          </a:xfrm>
          <a:prstGeom prst="star5">
            <a:avLst/>
          </a:prstGeom>
          <a:ln w="57150">
            <a:solidFill>
              <a:srgbClr val="FFFF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97634" name="Picture 2" descr="C:\Users\RRR\Documents\Academic\Senior U\Geology\2018 b_Trail of Tear &amp; Santa Fe Trail\Santa Fe Trail\Santa Fe\santa-fe-plaza-in-1850-new-mexico_2_orig.jpg"/>
          <p:cNvPicPr>
            <a:picLocks noChangeAspect="1" noChangeArrowheads="1"/>
          </p:cNvPicPr>
          <p:nvPr/>
        </p:nvPicPr>
        <p:blipFill>
          <a:blip r:embed="rId4" cstate="print"/>
          <a:srcRect/>
          <a:stretch>
            <a:fillRect/>
          </a:stretch>
        </p:blipFill>
        <p:spPr bwMode="auto">
          <a:xfrm>
            <a:off x="4572000" y="582083"/>
            <a:ext cx="4572000" cy="3150524"/>
          </a:xfrm>
          <a:prstGeom prst="rect">
            <a:avLst/>
          </a:prstGeom>
          <a:noFill/>
        </p:spPr>
      </p:pic>
      <p:pic>
        <p:nvPicPr>
          <p:cNvPr id="197635" name="Picture 3" descr="C:\Users\RRR\Documents\Academic\Senior U\Geology\2018 b_Trail of Tear &amp; Santa Fe Trail\Santa Fe Trail\Santa Fe\ElCaminoRealdeTierraAdentro.jpg"/>
          <p:cNvPicPr>
            <a:picLocks noChangeAspect="1" noChangeArrowheads="1"/>
          </p:cNvPicPr>
          <p:nvPr/>
        </p:nvPicPr>
        <p:blipFill>
          <a:blip r:embed="rId5" cstate="print">
            <a:lum bright="20000"/>
          </a:blip>
          <a:srcRect r="8533"/>
          <a:stretch>
            <a:fillRect/>
          </a:stretch>
        </p:blipFill>
        <p:spPr bwMode="auto">
          <a:xfrm>
            <a:off x="4606468" y="558800"/>
            <a:ext cx="4537532" cy="3154680"/>
          </a:xfrm>
          <a:prstGeom prst="rect">
            <a:avLst/>
          </a:prstGeom>
          <a:noFill/>
        </p:spPr>
      </p:pic>
      <p:pic>
        <p:nvPicPr>
          <p:cNvPr id="197636" name="Picture 4" descr="C:\Users\RRR\Documents\Academic\Senior U\Geology\2018 b_Trail of Tear &amp; Santa Fe Trail\Santa Fe Trail\Santa Fe\SantaFePlaza.jpg"/>
          <p:cNvPicPr>
            <a:picLocks noChangeAspect="1" noChangeArrowheads="1"/>
          </p:cNvPicPr>
          <p:nvPr/>
        </p:nvPicPr>
        <p:blipFill>
          <a:blip r:embed="rId6" cstate="print">
            <a:lum bright="20000" contrast="20000"/>
          </a:blip>
          <a:srcRect r="18208"/>
          <a:stretch>
            <a:fillRect/>
          </a:stretch>
        </p:blipFill>
        <p:spPr bwMode="auto">
          <a:xfrm>
            <a:off x="4558769" y="586316"/>
            <a:ext cx="4585231" cy="3154680"/>
          </a:xfrm>
          <a:prstGeom prst="rect">
            <a:avLst/>
          </a:prstGeom>
          <a:noFill/>
        </p:spPr>
      </p:pic>
      <p:sp>
        <p:nvSpPr>
          <p:cNvPr id="10" name="Rectangle 9"/>
          <p:cNvSpPr/>
          <p:nvPr/>
        </p:nvSpPr>
        <p:spPr>
          <a:xfrm>
            <a:off x="9144000" y="6212124"/>
            <a:ext cx="393056" cy="584775"/>
          </a:xfrm>
          <a:prstGeom prst="rect">
            <a:avLst/>
          </a:prstGeom>
        </p:spPr>
        <p:txBody>
          <a:bodyPr wrap="none">
            <a:spAutoFit/>
          </a:bodyPr>
          <a:lstStyle/>
          <a:p>
            <a:r>
              <a:rPr lang="en-US" sz="3200" b="1" dirty="0" smtClean="0">
                <a:solidFill>
                  <a:srgbClr val="FF0000"/>
                </a:solidFill>
                <a:effectLst>
                  <a:outerShdw blurRad="38100" dist="38100" dir="2700000" algn="tl">
                    <a:srgbClr val="000000"/>
                  </a:outerShdw>
                </a:effectLst>
              </a:rPr>
              <a:t>5</a:t>
            </a:r>
            <a:endParaRPr lang="en-US" sz="3200" dirty="0"/>
          </a:p>
        </p:txBody>
      </p:sp>
      <p:sp>
        <p:nvSpPr>
          <p:cNvPr id="11" name="Slide Number Placeholder 10"/>
          <p:cNvSpPr>
            <a:spLocks noGrp="1"/>
          </p:cNvSpPr>
          <p:nvPr>
            <p:ph type="sldNum" sz="quarter" idx="12"/>
          </p:nvPr>
        </p:nvSpPr>
        <p:spPr/>
        <p:txBody>
          <a:bodyPr/>
          <a:lstStyle/>
          <a:p>
            <a:pPr>
              <a:defRPr/>
            </a:pPr>
            <a:fld id="{6D98560A-1953-4F77-869E-5D1EE0598C44}" type="slidenum">
              <a:rPr lang="en-US" smtClean="0"/>
              <a:pPr>
                <a:defRPr/>
              </a:pPr>
              <a:t>195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par>
                          <p:cTn id="21" fill="hold">
                            <p:stCondLst>
                              <p:cond delay="2000"/>
                            </p:stCondLst>
                            <p:childTnLst>
                              <p:par>
                                <p:cTn id="22" presetID="22" presetClass="entr" presetSubtype="1" fill="hold"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up)">
                                      <p:cBhvr>
                                        <p:cTn id="24" dur="10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97634"/>
                                        </p:tgtEl>
                                        <p:attrNameLst>
                                          <p:attrName>style.visibility</p:attrName>
                                        </p:attrNameLst>
                                      </p:cBhvr>
                                      <p:to>
                                        <p:strVal val="visible"/>
                                      </p:to>
                                    </p:set>
                                    <p:animEffect transition="in" filter="wipe(down)">
                                      <p:cBhvr>
                                        <p:cTn id="29" dur="1000"/>
                                        <p:tgtEl>
                                          <p:spTgt spid="19763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up)">
                                      <p:cBhvr>
                                        <p:cTn id="34" dur="10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Effect transition="in" filter="wipe(up)">
                                      <p:cBhvr>
                                        <p:cTn id="39" dur="1000"/>
                                        <p:tgtEl>
                                          <p:spTgt spid="6">
                                            <p:txEl>
                                              <p:pRg st="1" end="1"/>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197635"/>
                                        </p:tgtEl>
                                        <p:attrNameLst>
                                          <p:attrName>style.visibility</p:attrName>
                                        </p:attrNameLst>
                                      </p:cBhvr>
                                      <p:to>
                                        <p:strVal val="visible"/>
                                      </p:to>
                                    </p:set>
                                    <p:animEffect transition="in" filter="wipe(down)">
                                      <p:cBhvr>
                                        <p:cTn id="42" dur="1000"/>
                                        <p:tgtEl>
                                          <p:spTgt spid="197635"/>
                                        </p:tgtEl>
                                      </p:cBhvr>
                                    </p:animEffect>
                                  </p:childTnLst>
                                </p:cTn>
                              </p:par>
                              <p:par>
                                <p:cTn id="43" presetID="22" presetClass="entr" presetSubtype="1" fill="hold" nodeType="withEffect">
                                  <p:stCondLst>
                                    <p:cond delay="0"/>
                                  </p:stCondLst>
                                  <p:childTnLst>
                                    <p:set>
                                      <p:cBhvr>
                                        <p:cTn id="44" dur="1" fill="hold">
                                          <p:stCondLst>
                                            <p:cond delay="0"/>
                                          </p:stCondLst>
                                        </p:cTn>
                                        <p:tgtEl>
                                          <p:spTgt spid="6">
                                            <p:txEl>
                                              <p:pRg st="0" end="0"/>
                                            </p:txEl>
                                          </p:spTgt>
                                        </p:tgtEl>
                                        <p:attrNameLst>
                                          <p:attrName>style.visibility</p:attrName>
                                        </p:attrNameLst>
                                      </p:cBhvr>
                                      <p:to>
                                        <p:strVal val="visible"/>
                                      </p:to>
                                    </p:set>
                                    <p:animEffect transition="in" filter="wipe(up)">
                                      <p:cBhvr>
                                        <p:cTn id="45" dur="1000"/>
                                        <p:tgtEl>
                                          <p:spTgt spid="6">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6">
                                            <p:txEl>
                                              <p:pRg st="2" end="2"/>
                                            </p:txEl>
                                          </p:spTgt>
                                        </p:tgtEl>
                                        <p:attrNameLst>
                                          <p:attrName>style.visibility</p:attrName>
                                        </p:attrNameLst>
                                      </p:cBhvr>
                                      <p:to>
                                        <p:strVal val="visible"/>
                                      </p:to>
                                    </p:set>
                                    <p:animEffect transition="in" filter="wipe(up)">
                                      <p:cBhvr>
                                        <p:cTn id="50" dur="1000"/>
                                        <p:tgtEl>
                                          <p:spTgt spid="6">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6">
                                            <p:txEl>
                                              <p:pRg st="3" end="3"/>
                                            </p:txEl>
                                          </p:spTgt>
                                        </p:tgtEl>
                                        <p:attrNameLst>
                                          <p:attrName>style.visibility</p:attrName>
                                        </p:attrNameLst>
                                      </p:cBhvr>
                                      <p:to>
                                        <p:strVal val="visible"/>
                                      </p:to>
                                    </p:set>
                                    <p:animEffect transition="in" filter="wipe(up)">
                                      <p:cBhvr>
                                        <p:cTn id="55" dur="1000"/>
                                        <p:tgtEl>
                                          <p:spTgt spid="6">
                                            <p:txEl>
                                              <p:pRg st="3" end="3"/>
                                            </p:txEl>
                                          </p:spTgt>
                                        </p:tgtEl>
                                      </p:cBhvr>
                                    </p:animEffect>
                                  </p:childTnLst>
                                </p:cTn>
                              </p:par>
                              <p:par>
                                <p:cTn id="56" presetID="22" presetClass="entr" presetSubtype="4" fill="hold" nodeType="withEffect">
                                  <p:stCondLst>
                                    <p:cond delay="0"/>
                                  </p:stCondLst>
                                  <p:childTnLst>
                                    <p:set>
                                      <p:cBhvr>
                                        <p:cTn id="57" dur="1" fill="hold">
                                          <p:stCondLst>
                                            <p:cond delay="0"/>
                                          </p:stCondLst>
                                        </p:cTn>
                                        <p:tgtEl>
                                          <p:spTgt spid="197636"/>
                                        </p:tgtEl>
                                        <p:attrNameLst>
                                          <p:attrName>style.visibility</p:attrName>
                                        </p:attrNameLst>
                                      </p:cBhvr>
                                      <p:to>
                                        <p:strVal val="visible"/>
                                      </p:to>
                                    </p:set>
                                    <p:animEffect transition="in" filter="wipe(down)">
                                      <p:cBhvr>
                                        <p:cTn id="58" dur="1000"/>
                                        <p:tgtEl>
                                          <p:spTgt spid="197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stretch>
            <a:fillRect/>
          </a:stretch>
        </p:blipFill>
        <p:spPr bwMode="auto">
          <a:xfrm>
            <a:off x="4582496" y="632391"/>
            <a:ext cx="4551007" cy="3095595"/>
          </a:xfrm>
          <a:prstGeom prst="rect">
            <a:avLst/>
          </a:prstGeom>
          <a:noFill/>
          <a:ln w="9525">
            <a:noFill/>
            <a:miter lim="800000"/>
            <a:headEnd/>
            <a:tailEnd/>
          </a:ln>
        </p:spPr>
      </p:pic>
      <p:sp>
        <p:nvSpPr>
          <p:cNvPr id="2" name="Title 1"/>
          <p:cNvSpPr>
            <a:spLocks noGrp="1"/>
          </p:cNvSpPr>
          <p:nvPr>
            <p:ph type="title"/>
          </p:nvPr>
        </p:nvSpPr>
        <p:spPr>
          <a:xfrm>
            <a:off x="0" y="0"/>
            <a:ext cx="9144000" cy="609600"/>
          </a:xfrm>
        </p:spPr>
        <p:txBody>
          <a:bodyPr>
            <a:normAutofit fontScale="90000"/>
          </a:bodyPr>
          <a:lstStyle/>
          <a:p>
            <a:r>
              <a:rPr lang="en-US" dirty="0" smtClean="0"/>
              <a:t>Santa Fe, NM</a:t>
            </a:r>
            <a:endParaRPr lang="en-US" dirty="0"/>
          </a:p>
        </p:txBody>
      </p:sp>
      <p:sp>
        <p:nvSpPr>
          <p:cNvPr id="3" name="TextBox 2"/>
          <p:cNvSpPr txBox="1"/>
          <p:nvPr/>
        </p:nvSpPr>
        <p:spPr>
          <a:xfrm>
            <a:off x="0" y="504762"/>
            <a:ext cx="4572000" cy="4339650"/>
          </a:xfrm>
          <a:prstGeom prst="rect">
            <a:avLst/>
          </a:prstGeom>
          <a:noFill/>
        </p:spPr>
        <p:txBody>
          <a:bodyPr wrap="square" rtlCol="0">
            <a:spAutoFit/>
          </a:bodyPr>
          <a:lstStyle/>
          <a:p>
            <a:pPr marL="233363" indent="-233363">
              <a:spcAft>
                <a:spcPts val="1200"/>
              </a:spcAft>
              <a:buFont typeface="Arial" pitchFamily="34" charset="0"/>
              <a:buChar char="•"/>
            </a:pPr>
            <a:r>
              <a:rPr lang="en-US" sz="3200" b="1" dirty="0" smtClean="0">
                <a:solidFill>
                  <a:srgbClr val="FF0000"/>
                </a:solidFill>
                <a:effectLst>
                  <a:outerShdw blurRad="38100" dist="38100" dir="2700000" algn="tl">
                    <a:srgbClr val="000000"/>
                  </a:outerShdw>
                </a:effectLst>
              </a:rPr>
              <a:t>1821-Mexico achieves independence from Spain;</a:t>
            </a:r>
            <a:r>
              <a:rPr lang="en-US" sz="3200" b="1" dirty="0" smtClean="0"/>
              <a:t> Santa Fe is made capital of the Mexican territory of Santa Fe de Nuevo México</a:t>
            </a:r>
          </a:p>
          <a:p>
            <a:pPr marL="233363" indent="-233363">
              <a:spcAft>
                <a:spcPts val="1200"/>
              </a:spcAft>
              <a:buFont typeface="Arial" pitchFamily="34" charset="0"/>
              <a:buChar char="•"/>
            </a:pPr>
            <a:r>
              <a:rPr lang="en-US" sz="3200" b="1" dirty="0" smtClean="0"/>
              <a:t>1836-Republic of Texas</a:t>
            </a:r>
          </a:p>
          <a:p>
            <a:pPr marL="233363" indent="-233363">
              <a:spcAft>
                <a:spcPts val="1200"/>
              </a:spcAft>
              <a:buFont typeface="Arial" pitchFamily="34" charset="0"/>
              <a:buChar char="•"/>
            </a:pPr>
            <a:endParaRPr lang="en-US" sz="3200" b="1" dirty="0" smtClean="0"/>
          </a:p>
        </p:txBody>
      </p:sp>
      <p:sp>
        <p:nvSpPr>
          <p:cNvPr id="6" name="TextBox 5"/>
          <p:cNvSpPr txBox="1"/>
          <p:nvPr/>
        </p:nvSpPr>
        <p:spPr>
          <a:xfrm>
            <a:off x="0" y="4114800"/>
            <a:ext cx="9144000" cy="2708434"/>
          </a:xfrm>
          <a:prstGeom prst="rect">
            <a:avLst/>
          </a:prstGeom>
          <a:noFill/>
        </p:spPr>
        <p:txBody>
          <a:bodyPr wrap="square" rtlCol="0">
            <a:spAutoFit/>
          </a:bodyPr>
          <a:lstStyle/>
          <a:p>
            <a:pPr marL="233363" indent="-233363">
              <a:spcAft>
                <a:spcPts val="1200"/>
              </a:spcAft>
              <a:buFont typeface="Arial" pitchFamily="34" charset="0"/>
              <a:buChar char="•"/>
            </a:pPr>
            <a:r>
              <a:rPr lang="en-US" sz="3200" b="1" dirty="0" smtClean="0"/>
              <a:t>Texas secedes </a:t>
            </a:r>
            <a:r>
              <a:rPr lang="en-US" sz="3200" b="1" dirty="0"/>
              <a:t>from </a:t>
            </a:r>
            <a:r>
              <a:rPr lang="en-US" sz="3200" b="1" dirty="0" smtClean="0"/>
              <a:t>Mexico, </a:t>
            </a:r>
            <a:r>
              <a:rPr lang="en-US" sz="3200" b="1" dirty="0" smtClean="0">
                <a:solidFill>
                  <a:srgbClr val="FF0000"/>
                </a:solidFill>
                <a:effectLst>
                  <a:outerShdw blurRad="38100" dist="38100" dir="2700000" algn="tl">
                    <a:srgbClr val="000000"/>
                  </a:outerShdw>
                </a:effectLst>
              </a:rPr>
              <a:t>claims Santa Fe part </a:t>
            </a:r>
            <a:r>
              <a:rPr lang="en-US" sz="3200" b="1" dirty="0"/>
              <a:t>of </a:t>
            </a:r>
            <a:r>
              <a:rPr lang="en-US" sz="3200" b="1" dirty="0" smtClean="0"/>
              <a:t>western </a:t>
            </a:r>
            <a:r>
              <a:rPr lang="en-US" sz="3200" b="1" dirty="0"/>
              <a:t>portion of </a:t>
            </a:r>
            <a:r>
              <a:rPr lang="en-US" sz="3200" b="1" dirty="0" smtClean="0"/>
              <a:t>Texas</a:t>
            </a:r>
          </a:p>
          <a:p>
            <a:pPr marL="233363" indent="-233363">
              <a:spcAft>
                <a:spcPts val="600"/>
              </a:spcAft>
              <a:buFont typeface="Arial" pitchFamily="34" charset="0"/>
              <a:buChar char="•"/>
            </a:pPr>
            <a:r>
              <a:rPr lang="en-US" sz="3200" b="1" dirty="0" smtClean="0">
                <a:solidFill>
                  <a:srgbClr val="FF0000"/>
                </a:solidFill>
                <a:effectLst>
                  <a:outerShdw blurRad="38100" dist="38100" dir="2700000" algn="tl">
                    <a:srgbClr val="000000"/>
                  </a:outerShdw>
                </a:effectLst>
              </a:rPr>
              <a:t>1841-Texan-Santa Fe Expedition leaves</a:t>
            </a:r>
            <a:r>
              <a:rPr lang="en-US" sz="3200" b="1" dirty="0">
                <a:solidFill>
                  <a:srgbClr val="FF0000"/>
                </a:solidFill>
                <a:effectLst>
                  <a:outerShdw blurRad="38100" dist="38100" dir="2700000" algn="tl">
                    <a:srgbClr val="000000"/>
                  </a:outerShdw>
                </a:effectLst>
              </a:rPr>
              <a:t> </a:t>
            </a:r>
            <a:r>
              <a:rPr lang="en-US" sz="3200" b="1" dirty="0" smtClean="0">
                <a:solidFill>
                  <a:srgbClr val="FF0000"/>
                </a:solidFill>
                <a:effectLst>
                  <a:outerShdw blurRad="38100" dist="38100" dir="2700000" algn="tl">
                    <a:srgbClr val="000000"/>
                  </a:outerShdw>
                </a:effectLst>
              </a:rPr>
              <a:t>Austin</a:t>
            </a:r>
            <a:r>
              <a:rPr lang="en-US" sz="3200" b="1" dirty="0">
                <a:solidFill>
                  <a:srgbClr val="FF0000"/>
                </a:solidFill>
                <a:effectLst>
                  <a:outerShdw blurRad="38100" dist="38100" dir="2700000" algn="tl">
                    <a:srgbClr val="000000"/>
                  </a:outerShdw>
                </a:effectLst>
              </a:rPr>
              <a:t> </a:t>
            </a:r>
            <a:r>
              <a:rPr lang="en-US" sz="3200" b="1" dirty="0" smtClean="0">
                <a:solidFill>
                  <a:srgbClr val="FF0000"/>
                </a:solidFill>
                <a:effectLst>
                  <a:outerShdw blurRad="38100" dist="38100" dir="2700000" algn="tl">
                    <a:srgbClr val="000000"/>
                  </a:outerShdw>
                </a:effectLst>
              </a:rPr>
              <a:t>w/intent to take </a:t>
            </a:r>
            <a:r>
              <a:rPr lang="en-US" sz="3200" b="1" dirty="0">
                <a:solidFill>
                  <a:srgbClr val="FF0000"/>
                </a:solidFill>
                <a:effectLst>
                  <a:outerShdw blurRad="38100" dist="38100" dir="2700000" algn="tl">
                    <a:srgbClr val="000000"/>
                  </a:outerShdw>
                </a:effectLst>
              </a:rPr>
              <a:t>control </a:t>
            </a:r>
            <a:r>
              <a:rPr lang="en-US" sz="3200" b="1" dirty="0" smtClean="0">
                <a:solidFill>
                  <a:srgbClr val="FF0000"/>
                </a:solidFill>
                <a:effectLst>
                  <a:outerShdw blurRad="38100" dist="38100" dir="2700000" algn="tl">
                    <a:srgbClr val="000000"/>
                  </a:outerShdw>
                </a:effectLst>
              </a:rPr>
              <a:t>of</a:t>
            </a:r>
            <a:r>
              <a:rPr lang="en-US" sz="3200" b="1" dirty="0">
                <a:solidFill>
                  <a:srgbClr val="FF0000"/>
                </a:solidFill>
                <a:effectLst>
                  <a:outerShdw blurRad="38100" dist="38100" dir="2700000" algn="tl">
                    <a:srgbClr val="000000"/>
                  </a:outerShdw>
                </a:effectLst>
              </a:rPr>
              <a:t> Santa Fe </a:t>
            </a:r>
            <a:r>
              <a:rPr lang="en-US" sz="3200" b="1" dirty="0" smtClean="0">
                <a:solidFill>
                  <a:srgbClr val="FF0000"/>
                </a:solidFill>
                <a:effectLst>
                  <a:outerShdw blurRad="38100" dist="38100" dir="2700000" algn="tl">
                    <a:srgbClr val="000000"/>
                  </a:outerShdw>
                </a:effectLst>
              </a:rPr>
              <a:t>Trail</a:t>
            </a:r>
            <a:r>
              <a:rPr lang="en-US" sz="3200" b="1" dirty="0" smtClean="0"/>
              <a:t>; poorly </a:t>
            </a:r>
            <a:r>
              <a:rPr lang="en-US" sz="3200" b="1" dirty="0"/>
              <a:t>prepared </a:t>
            </a:r>
            <a:r>
              <a:rPr lang="en-US" sz="3200" b="1" dirty="0" smtClean="0"/>
              <a:t>and </a:t>
            </a:r>
            <a:r>
              <a:rPr lang="en-US" sz="3200" b="1" dirty="0">
                <a:solidFill>
                  <a:srgbClr val="FF0000"/>
                </a:solidFill>
                <a:effectLst>
                  <a:outerShdw blurRad="38100" dist="38100" dir="2700000" algn="tl">
                    <a:srgbClr val="000000"/>
                  </a:outerShdw>
                </a:effectLst>
              </a:rPr>
              <a:t>easily captured by </a:t>
            </a:r>
            <a:r>
              <a:rPr lang="en-US" sz="3200" b="1" dirty="0" smtClean="0">
                <a:solidFill>
                  <a:srgbClr val="FF0000"/>
                </a:solidFill>
                <a:effectLst>
                  <a:outerShdw blurRad="38100" dist="38100" dir="2700000" algn="tl">
                    <a:srgbClr val="000000"/>
                  </a:outerShdw>
                </a:effectLst>
              </a:rPr>
              <a:t>Mexican army</a:t>
            </a:r>
          </a:p>
        </p:txBody>
      </p:sp>
      <p:sp>
        <p:nvSpPr>
          <p:cNvPr id="8" name="5-Point Star 7"/>
          <p:cNvSpPr/>
          <p:nvPr/>
        </p:nvSpPr>
        <p:spPr>
          <a:xfrm>
            <a:off x="4669840" y="2654606"/>
            <a:ext cx="129472" cy="113288"/>
          </a:xfrm>
          <a:prstGeom prst="star5">
            <a:avLst/>
          </a:prstGeom>
          <a:ln w="57150">
            <a:solidFill>
              <a:srgbClr val="FFFF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Rectangle 9"/>
          <p:cNvSpPr/>
          <p:nvPr/>
        </p:nvSpPr>
        <p:spPr>
          <a:xfrm>
            <a:off x="9144000" y="6212124"/>
            <a:ext cx="393056" cy="584775"/>
          </a:xfrm>
          <a:prstGeom prst="rect">
            <a:avLst/>
          </a:prstGeom>
        </p:spPr>
        <p:txBody>
          <a:bodyPr wrap="none">
            <a:spAutoFit/>
          </a:bodyPr>
          <a:lstStyle/>
          <a:p>
            <a:r>
              <a:rPr lang="en-US" sz="3200" b="1" dirty="0" smtClean="0">
                <a:solidFill>
                  <a:srgbClr val="FF0000"/>
                </a:solidFill>
                <a:effectLst>
                  <a:outerShdw blurRad="38100" dist="38100" dir="2700000" algn="tl">
                    <a:srgbClr val="000000"/>
                  </a:outerShdw>
                </a:effectLst>
              </a:rPr>
              <a:t>5</a:t>
            </a:r>
            <a:endParaRPr lang="en-US" sz="3200" dirty="0"/>
          </a:p>
        </p:txBody>
      </p:sp>
      <p:pic>
        <p:nvPicPr>
          <p:cNvPr id="21" name="Picture 7"/>
          <p:cNvPicPr>
            <a:picLocks noChangeAspect="1" noChangeArrowheads="1"/>
          </p:cNvPicPr>
          <p:nvPr/>
        </p:nvPicPr>
        <p:blipFill>
          <a:blip r:embed="rId4" cstate="print"/>
          <a:srcRect/>
          <a:stretch>
            <a:fillRect/>
          </a:stretch>
        </p:blipFill>
        <p:spPr bwMode="auto">
          <a:xfrm rot="398389">
            <a:off x="4691814" y="7084079"/>
            <a:ext cx="1006488" cy="1143347"/>
          </a:xfrm>
          <a:prstGeom prst="rect">
            <a:avLst/>
          </a:prstGeom>
          <a:noFill/>
          <a:ln w="9525">
            <a:noFill/>
            <a:miter lim="800000"/>
            <a:headEnd/>
            <a:tailEnd/>
          </a:ln>
        </p:spPr>
      </p:pic>
      <p:pic>
        <p:nvPicPr>
          <p:cNvPr id="16393" name="Picture 9" descr="Image result for Santa Fe de Nuevo México"/>
          <p:cNvPicPr>
            <a:picLocks noChangeAspect="1" noChangeArrowheads="1"/>
          </p:cNvPicPr>
          <p:nvPr/>
        </p:nvPicPr>
        <p:blipFill>
          <a:blip r:embed="rId5" cstate="print"/>
          <a:srcRect l="24631" r="11256" b="27904"/>
          <a:stretch>
            <a:fillRect/>
          </a:stretch>
        </p:blipFill>
        <p:spPr bwMode="auto">
          <a:xfrm>
            <a:off x="4486542" y="606751"/>
            <a:ext cx="4657458" cy="3332860"/>
          </a:xfrm>
          <a:prstGeom prst="rect">
            <a:avLst/>
          </a:prstGeom>
          <a:noFill/>
          <a:ln>
            <a:solidFill>
              <a:schemeClr val="tx1"/>
            </a:solidFill>
          </a:ln>
        </p:spPr>
      </p:pic>
      <p:grpSp>
        <p:nvGrpSpPr>
          <p:cNvPr id="4" name="Group 18"/>
          <p:cNvGrpSpPr/>
          <p:nvPr/>
        </p:nvGrpSpPr>
        <p:grpSpPr>
          <a:xfrm>
            <a:off x="5277446" y="607389"/>
            <a:ext cx="2985569" cy="3466950"/>
            <a:chOff x="5512037" y="606753"/>
            <a:chExt cx="2985569" cy="3466950"/>
          </a:xfrm>
        </p:grpSpPr>
        <p:pic>
          <p:nvPicPr>
            <p:cNvPr id="16390" name="Picture 6" descr="https://upload.wikimedia.org/wikipedia/commons/thumb/e/eb/Wpdms_republic_of_texas.svg/333px-Wpdms_republic_of_texas.svg.png"/>
            <p:cNvPicPr>
              <a:picLocks noChangeAspect="1" noChangeArrowheads="1"/>
            </p:cNvPicPr>
            <p:nvPr/>
          </p:nvPicPr>
          <p:blipFill>
            <a:blip r:embed="rId6" cstate="print"/>
            <a:srcRect t="2054" b="3631"/>
            <a:stretch>
              <a:fillRect/>
            </a:stretch>
          </p:blipFill>
          <p:spPr bwMode="auto">
            <a:xfrm>
              <a:off x="5512037" y="606753"/>
              <a:ext cx="2985569" cy="3466950"/>
            </a:xfrm>
            <a:prstGeom prst="rect">
              <a:avLst/>
            </a:prstGeom>
            <a:noFill/>
            <a:ln>
              <a:solidFill>
                <a:schemeClr val="tx1"/>
              </a:solidFill>
            </a:ln>
          </p:spPr>
        </p:pic>
        <p:grpSp>
          <p:nvGrpSpPr>
            <p:cNvPr id="7" name="Group 15"/>
            <p:cNvGrpSpPr/>
            <p:nvPr/>
          </p:nvGrpSpPr>
          <p:grpSpPr>
            <a:xfrm>
              <a:off x="5529129" y="1553819"/>
              <a:ext cx="990599" cy="566364"/>
              <a:chOff x="0" y="3305706"/>
              <a:chExt cx="990599" cy="566364"/>
            </a:xfrm>
          </p:grpSpPr>
          <p:sp>
            <p:nvSpPr>
              <p:cNvPr id="17" name="TextBox 16"/>
              <p:cNvSpPr txBox="1"/>
              <p:nvPr/>
            </p:nvSpPr>
            <p:spPr>
              <a:xfrm>
                <a:off x="0" y="3305706"/>
                <a:ext cx="990599" cy="369332"/>
              </a:xfrm>
              <a:prstGeom prst="rect">
                <a:avLst/>
              </a:prstGeom>
              <a:solidFill>
                <a:schemeClr val="tx1"/>
              </a:solidFill>
            </p:spPr>
            <p:txBody>
              <a:bodyPr wrap="square" rtlCol="0">
                <a:spAutoFit/>
              </a:bodyPr>
              <a:lstStyle/>
              <a:p>
                <a:r>
                  <a:rPr lang="en-US" b="1" dirty="0" smtClean="0">
                    <a:solidFill>
                      <a:srgbClr val="FFFF00"/>
                    </a:solidFill>
                    <a:effectLst>
                      <a:outerShdw blurRad="38100" dist="88900" dir="2700000" algn="tl">
                        <a:schemeClr val="tx1"/>
                      </a:outerShdw>
                    </a:effectLst>
                  </a:rPr>
                  <a:t>Santa Fe</a:t>
                </a:r>
                <a:endParaRPr lang="en-US" b="1" dirty="0">
                  <a:solidFill>
                    <a:srgbClr val="FFFF00"/>
                  </a:solidFill>
                  <a:effectLst>
                    <a:outerShdw blurRad="38100" dist="88900" dir="2700000" algn="tl">
                      <a:schemeClr val="tx1"/>
                    </a:outerShdw>
                  </a:effectLst>
                </a:endParaRPr>
              </a:p>
            </p:txBody>
          </p:sp>
          <p:sp>
            <p:nvSpPr>
              <p:cNvPr id="18" name="Oval 17"/>
              <p:cNvSpPr/>
              <p:nvPr/>
            </p:nvSpPr>
            <p:spPr>
              <a:xfrm>
                <a:off x="741446" y="3736603"/>
                <a:ext cx="127000" cy="135467"/>
              </a:xfrm>
              <a:prstGeom prst="ellipse">
                <a:avLst/>
              </a:prstGeom>
              <a:solidFill>
                <a:srgbClr val="FF0000"/>
              </a:solidFill>
              <a:ln w="3175">
                <a:solidFill>
                  <a:schemeClr val="tx1"/>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35"/>
          <p:cNvGrpSpPr/>
          <p:nvPr/>
        </p:nvGrpSpPr>
        <p:grpSpPr>
          <a:xfrm>
            <a:off x="4572000" y="605633"/>
            <a:ext cx="4572000" cy="3326287"/>
            <a:chOff x="4572000" y="605633"/>
            <a:chExt cx="4572000" cy="3326287"/>
          </a:xfrm>
        </p:grpSpPr>
        <p:grpSp>
          <p:nvGrpSpPr>
            <p:cNvPr id="11" name="Group 29"/>
            <p:cNvGrpSpPr/>
            <p:nvPr/>
          </p:nvGrpSpPr>
          <p:grpSpPr>
            <a:xfrm>
              <a:off x="4572000" y="605633"/>
              <a:ext cx="4572000" cy="3326287"/>
              <a:chOff x="4572000" y="605633"/>
              <a:chExt cx="4572000" cy="3326287"/>
            </a:xfrm>
          </p:grpSpPr>
          <p:pic>
            <p:nvPicPr>
              <p:cNvPr id="16388" name="Picture 4"/>
              <p:cNvPicPr>
                <a:picLocks noChangeAspect="1" noChangeArrowheads="1"/>
              </p:cNvPicPr>
              <p:nvPr/>
            </p:nvPicPr>
            <p:blipFill>
              <a:blip r:embed="rId7" cstate="print"/>
              <a:srcRect/>
              <a:stretch>
                <a:fillRect/>
              </a:stretch>
            </p:blipFill>
            <p:spPr bwMode="auto">
              <a:xfrm>
                <a:off x="4572000" y="605633"/>
                <a:ext cx="4572000" cy="3326287"/>
              </a:xfrm>
              <a:prstGeom prst="rect">
                <a:avLst/>
              </a:prstGeom>
              <a:noFill/>
              <a:ln w="9525">
                <a:solidFill>
                  <a:schemeClr val="tx1"/>
                </a:solidFill>
                <a:miter lim="800000"/>
                <a:headEnd/>
                <a:tailEnd/>
              </a:ln>
            </p:spPr>
          </p:pic>
          <p:grpSp>
            <p:nvGrpSpPr>
              <p:cNvPr id="12" name="Group 24"/>
              <p:cNvGrpSpPr/>
              <p:nvPr/>
            </p:nvGrpSpPr>
            <p:grpSpPr>
              <a:xfrm>
                <a:off x="5777540" y="3099033"/>
                <a:ext cx="1179423" cy="369332"/>
                <a:chOff x="11189289" y="4105022"/>
                <a:chExt cx="1179423" cy="369332"/>
              </a:xfrm>
            </p:grpSpPr>
            <p:sp>
              <p:nvSpPr>
                <p:cNvPr id="23" name="TextBox 22"/>
                <p:cNvSpPr txBox="1"/>
                <p:nvPr/>
              </p:nvSpPr>
              <p:spPr>
                <a:xfrm>
                  <a:off x="11189289" y="4105022"/>
                  <a:ext cx="990599" cy="369332"/>
                </a:xfrm>
                <a:prstGeom prst="rect">
                  <a:avLst/>
                </a:prstGeom>
                <a:solidFill>
                  <a:schemeClr val="tx1"/>
                </a:solidFill>
              </p:spPr>
              <p:txBody>
                <a:bodyPr wrap="square" rtlCol="0">
                  <a:spAutoFit/>
                </a:bodyPr>
                <a:lstStyle/>
                <a:p>
                  <a:pPr algn="ctr"/>
                  <a:r>
                    <a:rPr lang="en-US" b="1" dirty="0" smtClean="0">
                      <a:solidFill>
                        <a:srgbClr val="FFFF00"/>
                      </a:solidFill>
                      <a:effectLst>
                        <a:outerShdw blurRad="38100" dist="88900" dir="2700000" algn="tl">
                          <a:schemeClr val="tx1"/>
                        </a:outerShdw>
                      </a:effectLst>
                    </a:rPr>
                    <a:t>Austin</a:t>
                  </a:r>
                  <a:endParaRPr lang="en-US" b="1" dirty="0">
                    <a:solidFill>
                      <a:srgbClr val="FFFF00"/>
                    </a:solidFill>
                    <a:effectLst>
                      <a:outerShdw blurRad="38100" dist="88900" dir="2700000" algn="tl">
                        <a:schemeClr val="tx1"/>
                      </a:outerShdw>
                    </a:effectLst>
                  </a:endParaRPr>
                </a:p>
              </p:txBody>
            </p:sp>
            <p:sp>
              <p:nvSpPr>
                <p:cNvPr id="24" name="Oval 23"/>
                <p:cNvSpPr/>
                <p:nvPr/>
              </p:nvSpPr>
              <p:spPr>
                <a:xfrm>
                  <a:off x="12241712" y="4149432"/>
                  <a:ext cx="127000" cy="135467"/>
                </a:xfrm>
                <a:prstGeom prst="ellipse">
                  <a:avLst/>
                </a:prstGeom>
                <a:solidFill>
                  <a:srgbClr val="FF0000"/>
                </a:solidFill>
                <a:ln w="3175">
                  <a:solidFill>
                    <a:schemeClr val="tx1"/>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reeform 25"/>
              <p:cNvSpPr/>
              <p:nvPr/>
            </p:nvSpPr>
            <p:spPr>
              <a:xfrm>
                <a:off x="4880790" y="1474530"/>
                <a:ext cx="2137589" cy="1677996"/>
              </a:xfrm>
              <a:custGeom>
                <a:avLst/>
                <a:gdLst>
                  <a:gd name="connsiteX0" fmla="*/ 2025084 w 2137589"/>
                  <a:gd name="connsiteY0" fmla="*/ 1677996 h 1677996"/>
                  <a:gd name="connsiteX1" fmla="*/ 2034659 w 2137589"/>
                  <a:gd name="connsiteY1" fmla="*/ 1608578 h 1677996"/>
                  <a:gd name="connsiteX2" fmla="*/ 2123227 w 2137589"/>
                  <a:gd name="connsiteY2" fmla="*/ 1438624 h 1677996"/>
                  <a:gd name="connsiteX3" fmla="*/ 2092108 w 2137589"/>
                  <a:gd name="connsiteY3" fmla="*/ 1290213 h 1677996"/>
                  <a:gd name="connsiteX4" fmla="*/ 2111258 w 2137589"/>
                  <a:gd name="connsiteY4" fmla="*/ 1199252 h 1677996"/>
                  <a:gd name="connsiteX5" fmla="*/ 2137589 w 2137589"/>
                  <a:gd name="connsiteY5" fmla="*/ 1146590 h 1677996"/>
                  <a:gd name="connsiteX6" fmla="*/ 2060990 w 2137589"/>
                  <a:gd name="connsiteY6" fmla="*/ 1077173 h 1677996"/>
                  <a:gd name="connsiteX7" fmla="*/ 2044234 w 2137589"/>
                  <a:gd name="connsiteY7" fmla="*/ 995786 h 1677996"/>
                  <a:gd name="connsiteX8" fmla="*/ 2029872 w 2137589"/>
                  <a:gd name="connsiteY8" fmla="*/ 883282 h 1677996"/>
                  <a:gd name="connsiteX9" fmla="*/ 2025084 w 2137589"/>
                  <a:gd name="connsiteY9" fmla="*/ 847376 h 1677996"/>
                  <a:gd name="connsiteX10" fmla="*/ 1998753 w 2137589"/>
                  <a:gd name="connsiteY10" fmla="*/ 734871 h 1677996"/>
                  <a:gd name="connsiteX11" fmla="*/ 1883855 w 2137589"/>
                  <a:gd name="connsiteY11" fmla="*/ 701359 h 1677996"/>
                  <a:gd name="connsiteX12" fmla="*/ 1761775 w 2137589"/>
                  <a:gd name="connsiteY12" fmla="*/ 675028 h 1677996"/>
                  <a:gd name="connsiteX13" fmla="*/ 1644483 w 2137589"/>
                  <a:gd name="connsiteY13" fmla="*/ 641516 h 1677996"/>
                  <a:gd name="connsiteX14" fmla="*/ 1565491 w 2137589"/>
                  <a:gd name="connsiteY14" fmla="*/ 663060 h 1677996"/>
                  <a:gd name="connsiteX15" fmla="*/ 1333300 w 2137589"/>
                  <a:gd name="connsiteY15" fmla="*/ 706146 h 1677996"/>
                  <a:gd name="connsiteX16" fmla="*/ 1295001 w 2137589"/>
                  <a:gd name="connsiteY16" fmla="*/ 708540 h 1677996"/>
                  <a:gd name="connsiteX17" fmla="*/ 1254307 w 2137589"/>
                  <a:gd name="connsiteY17" fmla="*/ 691784 h 1677996"/>
                  <a:gd name="connsiteX18" fmla="*/ 1148984 w 2137589"/>
                  <a:gd name="connsiteY18" fmla="*/ 572098 h 1677996"/>
                  <a:gd name="connsiteX19" fmla="*/ 1077172 w 2137589"/>
                  <a:gd name="connsiteY19" fmla="*/ 471562 h 1677996"/>
                  <a:gd name="connsiteX20" fmla="*/ 1017329 w 2137589"/>
                  <a:gd name="connsiteY20" fmla="*/ 421294 h 1677996"/>
                  <a:gd name="connsiteX21" fmla="*/ 787533 w 2137589"/>
                  <a:gd name="connsiteY21" fmla="*/ 229797 h 1677996"/>
                  <a:gd name="connsiteX22" fmla="*/ 562523 w 2137589"/>
                  <a:gd name="connsiteY22" fmla="*/ 43087 h 1677996"/>
                  <a:gd name="connsiteX23" fmla="*/ 447625 w 2137589"/>
                  <a:gd name="connsiteY23" fmla="*/ 43087 h 1677996"/>
                  <a:gd name="connsiteX24" fmla="*/ 339907 w 2137589"/>
                  <a:gd name="connsiteY24" fmla="*/ 31118 h 1677996"/>
                  <a:gd name="connsiteX25" fmla="*/ 112504 w 2137589"/>
                  <a:gd name="connsiteY25" fmla="*/ 93355 h 1677996"/>
                  <a:gd name="connsiteX26" fmla="*/ 43086 w 2137589"/>
                  <a:gd name="connsiteY26" fmla="*/ 52662 h 1677996"/>
                  <a:gd name="connsiteX27" fmla="*/ 0 w 2137589"/>
                  <a:gd name="connsiteY27" fmla="*/ 0 h 167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37589" h="1677996">
                    <a:moveTo>
                      <a:pt x="2025084" y="1677996"/>
                    </a:moveTo>
                    <a:lnTo>
                      <a:pt x="2034659" y="1608578"/>
                    </a:lnTo>
                    <a:lnTo>
                      <a:pt x="2123227" y="1438624"/>
                    </a:lnTo>
                    <a:lnTo>
                      <a:pt x="2092108" y="1290213"/>
                    </a:lnTo>
                    <a:lnTo>
                      <a:pt x="2111258" y="1199252"/>
                    </a:lnTo>
                    <a:lnTo>
                      <a:pt x="2137589" y="1146590"/>
                    </a:lnTo>
                    <a:lnTo>
                      <a:pt x="2060990" y="1077173"/>
                    </a:lnTo>
                    <a:lnTo>
                      <a:pt x="2044234" y="995786"/>
                    </a:lnTo>
                    <a:lnTo>
                      <a:pt x="2029872" y="883282"/>
                    </a:lnTo>
                    <a:cubicBezTo>
                      <a:pt x="2024302" y="855432"/>
                      <a:pt x="2025084" y="867481"/>
                      <a:pt x="2025084" y="847376"/>
                    </a:cubicBezTo>
                    <a:lnTo>
                      <a:pt x="1998753" y="734871"/>
                    </a:lnTo>
                    <a:lnTo>
                      <a:pt x="1883855" y="701359"/>
                    </a:lnTo>
                    <a:lnTo>
                      <a:pt x="1761775" y="675028"/>
                    </a:lnTo>
                    <a:lnTo>
                      <a:pt x="1644483" y="641516"/>
                    </a:lnTo>
                    <a:lnTo>
                      <a:pt x="1565491" y="663060"/>
                    </a:lnTo>
                    <a:lnTo>
                      <a:pt x="1333300" y="706146"/>
                    </a:lnTo>
                    <a:lnTo>
                      <a:pt x="1295001" y="708540"/>
                    </a:lnTo>
                    <a:lnTo>
                      <a:pt x="1254307" y="691784"/>
                    </a:lnTo>
                    <a:lnTo>
                      <a:pt x="1148984" y="572098"/>
                    </a:lnTo>
                    <a:lnTo>
                      <a:pt x="1077172" y="471562"/>
                    </a:lnTo>
                    <a:lnTo>
                      <a:pt x="1017329" y="421294"/>
                    </a:lnTo>
                    <a:lnTo>
                      <a:pt x="787533" y="229797"/>
                    </a:lnTo>
                    <a:lnTo>
                      <a:pt x="562523" y="43087"/>
                    </a:lnTo>
                    <a:lnTo>
                      <a:pt x="447625" y="43087"/>
                    </a:lnTo>
                    <a:lnTo>
                      <a:pt x="339907" y="31118"/>
                    </a:lnTo>
                    <a:lnTo>
                      <a:pt x="112504" y="93355"/>
                    </a:lnTo>
                    <a:lnTo>
                      <a:pt x="43086" y="52662"/>
                    </a:lnTo>
                    <a:lnTo>
                      <a:pt x="0" y="0"/>
                    </a:lnTo>
                  </a:path>
                </a:pathLst>
              </a:custGeom>
              <a:ln w="57150">
                <a:solidFill>
                  <a:srgbClr val="FFFF00"/>
                </a:solidFill>
              </a:ln>
              <a:effectLst>
                <a:outerShdw blurRad="25400" dist="12700" dir="54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 name="Group 26"/>
              <p:cNvGrpSpPr/>
              <p:nvPr/>
            </p:nvGrpSpPr>
            <p:grpSpPr>
              <a:xfrm>
                <a:off x="4794640" y="1063709"/>
                <a:ext cx="1452332" cy="427705"/>
                <a:chOff x="12241712" y="3857194"/>
                <a:chExt cx="1452332" cy="427705"/>
              </a:xfrm>
            </p:grpSpPr>
            <p:sp>
              <p:nvSpPr>
                <p:cNvPr id="28" name="TextBox 27"/>
                <p:cNvSpPr txBox="1"/>
                <p:nvPr/>
              </p:nvSpPr>
              <p:spPr>
                <a:xfrm>
                  <a:off x="12436972" y="3857194"/>
                  <a:ext cx="1257072" cy="369332"/>
                </a:xfrm>
                <a:prstGeom prst="rect">
                  <a:avLst/>
                </a:prstGeom>
                <a:solidFill>
                  <a:schemeClr val="tx1"/>
                </a:solidFill>
              </p:spPr>
              <p:txBody>
                <a:bodyPr wrap="square" rtlCol="0">
                  <a:spAutoFit/>
                </a:bodyPr>
                <a:lstStyle/>
                <a:p>
                  <a:pPr algn="ctr"/>
                  <a:r>
                    <a:rPr lang="en-US" b="1" dirty="0" smtClean="0">
                      <a:solidFill>
                        <a:srgbClr val="FFFF00"/>
                      </a:solidFill>
                      <a:effectLst>
                        <a:outerShdw blurRad="38100" dist="88900" dir="2700000" algn="tl">
                          <a:schemeClr val="tx1"/>
                        </a:outerShdw>
                      </a:effectLst>
                    </a:rPr>
                    <a:t>Santa Fe</a:t>
                  </a:r>
                  <a:endParaRPr lang="en-US" b="1" dirty="0">
                    <a:solidFill>
                      <a:srgbClr val="FFFF00"/>
                    </a:solidFill>
                    <a:effectLst>
                      <a:outerShdw blurRad="38100" dist="88900" dir="2700000" algn="tl">
                        <a:schemeClr val="tx1"/>
                      </a:outerShdw>
                    </a:effectLst>
                  </a:endParaRPr>
                </a:p>
              </p:txBody>
            </p:sp>
            <p:sp>
              <p:nvSpPr>
                <p:cNvPr id="29" name="Oval 28"/>
                <p:cNvSpPr/>
                <p:nvPr/>
              </p:nvSpPr>
              <p:spPr>
                <a:xfrm>
                  <a:off x="12241712" y="4149432"/>
                  <a:ext cx="127000" cy="135467"/>
                </a:xfrm>
                <a:prstGeom prst="ellipse">
                  <a:avLst/>
                </a:prstGeom>
                <a:solidFill>
                  <a:srgbClr val="FF0000"/>
                </a:solidFill>
                <a:ln w="3175">
                  <a:solidFill>
                    <a:schemeClr val="tx1"/>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2" name="TextBox 31"/>
            <p:cNvSpPr txBox="1"/>
            <p:nvPr/>
          </p:nvSpPr>
          <p:spPr>
            <a:xfrm>
              <a:off x="7562186" y="3191612"/>
              <a:ext cx="990599" cy="369332"/>
            </a:xfrm>
            <a:prstGeom prst="rect">
              <a:avLst/>
            </a:prstGeom>
            <a:noFill/>
          </p:spPr>
          <p:txBody>
            <a:bodyPr wrap="square" rtlCol="0">
              <a:spAutoFit/>
            </a:bodyPr>
            <a:lstStyle/>
            <a:p>
              <a:pPr algn="ctr"/>
              <a:r>
                <a:rPr lang="en-US" b="1" dirty="0" smtClean="0"/>
                <a:t>Houston</a:t>
              </a:r>
              <a:endParaRPr lang="en-US" b="1" dirty="0"/>
            </a:p>
          </p:txBody>
        </p:sp>
        <p:sp>
          <p:nvSpPr>
            <p:cNvPr id="33" name="Oval 32"/>
            <p:cNvSpPr/>
            <p:nvPr/>
          </p:nvSpPr>
          <p:spPr>
            <a:xfrm>
              <a:off x="7452381" y="3330027"/>
              <a:ext cx="127000" cy="135467"/>
            </a:xfrm>
            <a:prstGeom prst="ellipse">
              <a:avLst/>
            </a:prstGeom>
            <a:solidFill>
              <a:srgbClr val="FF0000"/>
            </a:solidFill>
            <a:ln w="3175">
              <a:solidFill>
                <a:schemeClr val="tx1"/>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4800470" y="2386883"/>
              <a:ext cx="990599" cy="369332"/>
            </a:xfrm>
            <a:prstGeom prst="rect">
              <a:avLst/>
            </a:prstGeom>
            <a:noFill/>
          </p:spPr>
          <p:txBody>
            <a:bodyPr wrap="square" rtlCol="0">
              <a:spAutoFit/>
            </a:bodyPr>
            <a:lstStyle/>
            <a:p>
              <a:pPr algn="ctr"/>
              <a:r>
                <a:rPr lang="en-US" b="1" dirty="0" smtClean="0"/>
                <a:t>El Paso</a:t>
              </a:r>
              <a:endParaRPr lang="en-US" b="1" dirty="0"/>
            </a:p>
          </p:txBody>
        </p:sp>
        <p:sp>
          <p:nvSpPr>
            <p:cNvPr id="35" name="Oval 34"/>
            <p:cNvSpPr/>
            <p:nvPr/>
          </p:nvSpPr>
          <p:spPr>
            <a:xfrm>
              <a:off x="4784668" y="2516753"/>
              <a:ext cx="127000" cy="135467"/>
            </a:xfrm>
            <a:prstGeom prst="ellipse">
              <a:avLst/>
            </a:prstGeom>
            <a:solidFill>
              <a:srgbClr val="FF0000"/>
            </a:solidFill>
            <a:ln w="3175">
              <a:solidFill>
                <a:schemeClr val="tx1"/>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Slide Number Placeholder 29"/>
          <p:cNvSpPr>
            <a:spLocks noGrp="1"/>
          </p:cNvSpPr>
          <p:nvPr>
            <p:ph type="sldNum" sz="quarter" idx="12"/>
          </p:nvPr>
        </p:nvSpPr>
        <p:spPr/>
        <p:txBody>
          <a:bodyPr/>
          <a:lstStyle/>
          <a:p>
            <a:pPr>
              <a:defRPr/>
            </a:pPr>
            <a:fld id="{6D98560A-1953-4F77-869E-5D1EE0598C44}" type="slidenum">
              <a:rPr lang="en-US" smtClean="0"/>
              <a:pPr>
                <a:defRPr/>
              </a:pPr>
              <a:t>196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1000"/>
                                        <p:tgtEl>
                                          <p:spTgt spid="6">
                                            <p:txEl>
                                              <p:pRg st="0" end="0"/>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16393"/>
                                        </p:tgtEl>
                                        <p:attrNameLst>
                                          <p:attrName>style.visibility</p:attrName>
                                        </p:attrNameLst>
                                      </p:cBhvr>
                                      <p:to>
                                        <p:strVal val="visible"/>
                                      </p:to>
                                    </p:set>
                                    <p:animEffect transition="in" filter="wipe(down)">
                                      <p:cBhvr>
                                        <p:cTn id="19" dur="1000"/>
                                        <p:tgtEl>
                                          <p:spTgt spid="16393"/>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1000"/>
                                        <p:tgtEl>
                                          <p:spTgt spid="9"/>
                                        </p:tgtEl>
                                      </p:cBhvr>
                                    </p:animEffect>
                                  </p:childTnLst>
                                </p:cTn>
                              </p:par>
                              <p:par>
                                <p:cTn id="28" presetID="22" presetClass="entr" presetSubtype="1" fill="hold" nodeType="with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up)">
                                      <p:cBhvr>
                                        <p:cTn id="30"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Santa Fe, NM</a:t>
            </a:r>
            <a:endParaRPr lang="en-US" dirty="0"/>
          </a:p>
        </p:txBody>
      </p:sp>
      <p:sp>
        <p:nvSpPr>
          <p:cNvPr id="3" name="TextBox 2"/>
          <p:cNvSpPr txBox="1"/>
          <p:nvPr/>
        </p:nvSpPr>
        <p:spPr>
          <a:xfrm>
            <a:off x="0" y="504762"/>
            <a:ext cx="4554908" cy="3539430"/>
          </a:xfrm>
          <a:prstGeom prst="rect">
            <a:avLst/>
          </a:prstGeom>
          <a:noFill/>
        </p:spPr>
        <p:txBody>
          <a:bodyPr wrap="square" rtlCol="0">
            <a:spAutoFit/>
          </a:bodyPr>
          <a:lstStyle/>
          <a:p>
            <a:pPr marL="233363" indent="-233363">
              <a:spcAft>
                <a:spcPts val="1200"/>
              </a:spcAft>
              <a:buFont typeface="Arial" pitchFamily="34" charset="0"/>
              <a:buChar char="•"/>
            </a:pPr>
            <a:r>
              <a:rPr lang="en-US" sz="3200" b="1" dirty="0" smtClean="0">
                <a:solidFill>
                  <a:srgbClr val="FF0000"/>
                </a:solidFill>
                <a:effectLst>
                  <a:outerShdw blurRad="38100" dist="38100" dir="2700000" algn="tl">
                    <a:srgbClr val="000000"/>
                  </a:outerShdw>
                </a:effectLst>
              </a:rPr>
              <a:t>1846-U.S. declares </a:t>
            </a:r>
            <a:r>
              <a:rPr lang="en-US" sz="3200" b="1" dirty="0">
                <a:solidFill>
                  <a:srgbClr val="FF0000"/>
                </a:solidFill>
                <a:effectLst>
                  <a:outerShdw blurRad="38100" dist="38100" dir="2700000" algn="tl">
                    <a:srgbClr val="000000"/>
                  </a:outerShdw>
                </a:effectLst>
              </a:rPr>
              <a:t>war on </a:t>
            </a:r>
            <a:r>
              <a:rPr lang="en-US" sz="3200" b="1" dirty="0" smtClean="0">
                <a:solidFill>
                  <a:srgbClr val="FF0000"/>
                </a:solidFill>
                <a:effectLst>
                  <a:outerShdw blurRad="38100" dist="38100" dir="2700000" algn="tl">
                    <a:srgbClr val="000000"/>
                  </a:outerShdw>
                </a:effectLst>
              </a:rPr>
              <a:t>Mexico</a:t>
            </a:r>
            <a:r>
              <a:rPr lang="en-US" sz="3200" b="1" dirty="0" smtClean="0"/>
              <a:t>; General </a:t>
            </a:r>
            <a:r>
              <a:rPr lang="en-US" sz="3200" b="1" dirty="0" smtClean="0">
                <a:solidFill>
                  <a:srgbClr val="FF0000"/>
                </a:solidFill>
                <a:effectLst>
                  <a:outerShdw blurRad="38100" dist="38100" dir="2700000" algn="tl">
                    <a:srgbClr val="000000"/>
                  </a:outerShdw>
                </a:effectLst>
              </a:rPr>
              <a:t>Kearny leads Army of the West into </a:t>
            </a:r>
            <a:r>
              <a:rPr lang="en-US" sz="3200" b="1" dirty="0">
                <a:solidFill>
                  <a:srgbClr val="FF0000"/>
                </a:solidFill>
                <a:effectLst>
                  <a:outerShdw blurRad="38100" dist="38100" dir="2700000" algn="tl">
                    <a:srgbClr val="000000"/>
                  </a:outerShdw>
                </a:effectLst>
              </a:rPr>
              <a:t>Santa Fe </a:t>
            </a:r>
            <a:r>
              <a:rPr lang="en-US" sz="3200" b="1" dirty="0"/>
              <a:t>to claim it and the whole New Mexico Territory for the </a:t>
            </a:r>
            <a:r>
              <a:rPr lang="en-US" sz="3200" b="1" dirty="0" smtClean="0"/>
              <a:t>U.S. </a:t>
            </a:r>
          </a:p>
        </p:txBody>
      </p:sp>
      <p:sp>
        <p:nvSpPr>
          <p:cNvPr id="6" name="TextBox 5"/>
          <p:cNvSpPr txBox="1"/>
          <p:nvPr/>
        </p:nvSpPr>
        <p:spPr>
          <a:xfrm>
            <a:off x="0" y="3426291"/>
            <a:ext cx="9246550" cy="3016210"/>
          </a:xfrm>
          <a:prstGeom prst="rect">
            <a:avLst/>
          </a:prstGeom>
          <a:noFill/>
        </p:spPr>
        <p:txBody>
          <a:bodyPr wrap="square" rtlCol="0">
            <a:spAutoFit/>
          </a:bodyPr>
          <a:lstStyle/>
          <a:p>
            <a:pPr marL="233363" indent="-233363">
              <a:spcAft>
                <a:spcPts val="1200"/>
              </a:spcAft>
            </a:pPr>
            <a:r>
              <a:rPr lang="en-US" sz="3200" b="1" i="1" dirty="0" smtClean="0"/>
              <a:t>	</a:t>
            </a:r>
            <a:endParaRPr lang="en-US" sz="3200" b="1" dirty="0" smtClean="0"/>
          </a:p>
          <a:p>
            <a:pPr marL="233363" indent="-233363">
              <a:spcAft>
                <a:spcPts val="1200"/>
              </a:spcAft>
              <a:buFont typeface="Arial" pitchFamily="34" charset="0"/>
              <a:buChar char="•"/>
            </a:pPr>
            <a:r>
              <a:rPr lang="en-US" sz="3200" b="1" dirty="0" smtClean="0"/>
              <a:t>1848-U.S. officially gains New Mexico through the </a:t>
            </a:r>
            <a:r>
              <a:rPr lang="en-US" sz="3200" b="1" dirty="0" smtClean="0">
                <a:solidFill>
                  <a:srgbClr val="FF0000"/>
                </a:solidFill>
                <a:effectLst>
                  <a:outerShdw blurRad="38100" dist="38100" dir="2700000" algn="tl">
                    <a:srgbClr val="000000"/>
                  </a:outerShdw>
                </a:effectLst>
              </a:rPr>
              <a:t>Treaty of Guadalupe Hidalgo</a:t>
            </a:r>
          </a:p>
          <a:p>
            <a:pPr marL="233363" indent="-233363">
              <a:spcAft>
                <a:spcPts val="1200"/>
              </a:spcAft>
              <a:buFont typeface="Arial" pitchFamily="34" charset="0"/>
              <a:buChar char="•"/>
            </a:pPr>
            <a:r>
              <a:rPr lang="en-US" sz="3200" b="1" dirty="0" smtClean="0"/>
              <a:t>1862-Civil War </a:t>
            </a:r>
            <a:r>
              <a:rPr lang="en-US" sz="3200" b="1" dirty="0" smtClean="0">
                <a:solidFill>
                  <a:srgbClr val="FF0000"/>
                </a:solidFill>
                <a:effectLst>
                  <a:outerShdw blurRad="38100" dist="38100" dir="2700000" algn="tl">
                    <a:srgbClr val="000000"/>
                  </a:outerShdw>
                </a:effectLst>
              </a:rPr>
              <a:t>Battle </a:t>
            </a:r>
            <a:r>
              <a:rPr lang="en-US" sz="3200" b="1" dirty="0">
                <a:solidFill>
                  <a:srgbClr val="FF0000"/>
                </a:solidFill>
                <a:effectLst>
                  <a:outerShdw blurRad="38100" dist="38100" dir="2700000" algn="tl">
                    <a:srgbClr val="000000"/>
                  </a:outerShdw>
                </a:effectLst>
              </a:rPr>
              <a:t>of </a:t>
            </a:r>
            <a:r>
              <a:rPr lang="en-US" sz="3200" b="1" dirty="0" err="1">
                <a:solidFill>
                  <a:srgbClr val="FF0000"/>
                </a:solidFill>
                <a:effectLst>
                  <a:outerShdw blurRad="38100" dist="38100" dir="2700000" algn="tl">
                    <a:srgbClr val="000000"/>
                  </a:outerShdw>
                </a:effectLst>
              </a:rPr>
              <a:t>Glorieta</a:t>
            </a:r>
            <a:r>
              <a:rPr lang="en-US" sz="3200" b="1" dirty="0">
                <a:solidFill>
                  <a:srgbClr val="FF0000"/>
                </a:solidFill>
                <a:effectLst>
                  <a:outerShdw blurRad="38100" dist="38100" dir="2700000" algn="tl">
                    <a:srgbClr val="000000"/>
                  </a:outerShdw>
                </a:effectLst>
              </a:rPr>
              <a:t> </a:t>
            </a:r>
            <a:r>
              <a:rPr lang="en-US" sz="3200" b="1" dirty="0" smtClean="0">
                <a:solidFill>
                  <a:srgbClr val="FF0000"/>
                </a:solidFill>
                <a:effectLst>
                  <a:outerShdw blurRad="38100" dist="38100" dir="2700000" algn="tl">
                    <a:srgbClr val="000000"/>
                  </a:outerShdw>
                </a:effectLst>
              </a:rPr>
              <a:t>Pass </a:t>
            </a:r>
            <a:r>
              <a:rPr lang="en-US" sz="3200" b="1" dirty="0" smtClean="0"/>
              <a:t>just to east</a:t>
            </a:r>
          </a:p>
          <a:p>
            <a:pPr marL="233363" indent="-233363">
              <a:spcAft>
                <a:spcPts val="1200"/>
              </a:spcAft>
              <a:buFont typeface="Arial" pitchFamily="34" charset="0"/>
              <a:buChar char="•"/>
            </a:pPr>
            <a:r>
              <a:rPr lang="en-US" sz="3200" b="1" dirty="0" smtClean="0"/>
              <a:t>1880-Atchison</a:t>
            </a:r>
            <a:r>
              <a:rPr lang="en-US" sz="3200" b="1" dirty="0"/>
              <a:t>, Topeka and Santa Fe </a:t>
            </a:r>
            <a:r>
              <a:rPr lang="en-US" sz="3200" b="1" dirty="0" smtClean="0">
                <a:solidFill>
                  <a:srgbClr val="FF0000"/>
                </a:solidFill>
                <a:effectLst>
                  <a:outerShdw blurRad="38100" dist="38100" dir="2700000" algn="tl">
                    <a:srgbClr val="000000"/>
                  </a:outerShdw>
                </a:effectLst>
              </a:rPr>
              <a:t>Railway arrives</a:t>
            </a:r>
          </a:p>
        </p:txBody>
      </p:sp>
      <p:sp>
        <p:nvSpPr>
          <p:cNvPr id="10" name="Rectangle 9"/>
          <p:cNvSpPr/>
          <p:nvPr/>
        </p:nvSpPr>
        <p:spPr>
          <a:xfrm>
            <a:off x="9144000" y="6212124"/>
            <a:ext cx="393056" cy="584775"/>
          </a:xfrm>
          <a:prstGeom prst="rect">
            <a:avLst/>
          </a:prstGeom>
        </p:spPr>
        <p:txBody>
          <a:bodyPr wrap="none">
            <a:spAutoFit/>
          </a:bodyPr>
          <a:lstStyle/>
          <a:p>
            <a:r>
              <a:rPr lang="en-US" sz="3200" b="1" dirty="0" smtClean="0">
                <a:solidFill>
                  <a:srgbClr val="FF0000"/>
                </a:solidFill>
                <a:effectLst>
                  <a:outerShdw blurRad="38100" dist="38100" dir="2700000" algn="tl">
                    <a:srgbClr val="000000"/>
                  </a:outerShdw>
                </a:effectLst>
              </a:rPr>
              <a:t>5</a:t>
            </a:r>
            <a:endParaRPr lang="en-US" sz="3200" dirty="0"/>
          </a:p>
        </p:txBody>
      </p:sp>
      <p:pic>
        <p:nvPicPr>
          <p:cNvPr id="14340" name="Picture 4" descr="Image result for kearny santa fe"/>
          <p:cNvPicPr>
            <a:picLocks noChangeAspect="1" noChangeArrowheads="1"/>
          </p:cNvPicPr>
          <p:nvPr/>
        </p:nvPicPr>
        <p:blipFill>
          <a:blip r:embed="rId3" cstate="print"/>
          <a:srcRect/>
          <a:stretch>
            <a:fillRect/>
          </a:stretch>
        </p:blipFill>
        <p:spPr bwMode="auto">
          <a:xfrm>
            <a:off x="4266416" y="653293"/>
            <a:ext cx="4877584" cy="3132494"/>
          </a:xfrm>
          <a:prstGeom prst="rect">
            <a:avLst/>
          </a:prstGeom>
          <a:noFill/>
          <a:ln>
            <a:solidFill>
              <a:schemeClr val="tx1"/>
            </a:solidFill>
          </a:ln>
        </p:spPr>
      </p:pic>
      <p:pic>
        <p:nvPicPr>
          <p:cNvPr id="14338" name="Picture 2" descr="Related image"/>
          <p:cNvPicPr>
            <a:picLocks noChangeAspect="1" noChangeArrowheads="1"/>
          </p:cNvPicPr>
          <p:nvPr/>
        </p:nvPicPr>
        <p:blipFill>
          <a:blip r:embed="rId4" cstate="print"/>
          <a:srcRect/>
          <a:stretch>
            <a:fillRect/>
          </a:stretch>
        </p:blipFill>
        <p:spPr bwMode="auto">
          <a:xfrm>
            <a:off x="5486400" y="627387"/>
            <a:ext cx="3657600" cy="6230613"/>
          </a:xfrm>
          <a:prstGeom prst="rect">
            <a:avLst/>
          </a:prstGeom>
          <a:noFill/>
          <a:ln>
            <a:solidFill>
              <a:schemeClr val="tx1"/>
            </a:solidFill>
          </a:ln>
        </p:spPr>
      </p:pic>
      <p:pic>
        <p:nvPicPr>
          <p:cNvPr id="14342" name="Picture 6" descr="Image result for treaty guadalupe hidalgo"/>
          <p:cNvPicPr>
            <a:picLocks noChangeAspect="1" noChangeArrowheads="1"/>
          </p:cNvPicPr>
          <p:nvPr/>
        </p:nvPicPr>
        <p:blipFill>
          <a:blip r:embed="rId5" cstate="print"/>
          <a:srcRect l="15849" t="6469" r="14805"/>
          <a:stretch>
            <a:fillRect/>
          </a:stretch>
        </p:blipFill>
        <p:spPr bwMode="auto">
          <a:xfrm>
            <a:off x="4255806" y="606752"/>
            <a:ext cx="4888194" cy="3468666"/>
          </a:xfrm>
          <a:prstGeom prst="rect">
            <a:avLst/>
          </a:prstGeom>
          <a:noFill/>
          <a:ln>
            <a:solidFill>
              <a:schemeClr val="tx1"/>
            </a:solidFill>
          </a:ln>
        </p:spPr>
      </p:pic>
      <p:grpSp>
        <p:nvGrpSpPr>
          <p:cNvPr id="4" name="Group 11"/>
          <p:cNvGrpSpPr/>
          <p:nvPr/>
        </p:nvGrpSpPr>
        <p:grpSpPr>
          <a:xfrm>
            <a:off x="4213077" y="615296"/>
            <a:ext cx="4930923" cy="3512321"/>
            <a:chOff x="4213077" y="623842"/>
            <a:chExt cx="4930923" cy="3512321"/>
          </a:xfrm>
        </p:grpSpPr>
        <p:sp>
          <p:nvSpPr>
            <p:cNvPr id="11" name="Rectangle 10"/>
            <p:cNvSpPr/>
            <p:nvPr/>
          </p:nvSpPr>
          <p:spPr>
            <a:xfrm>
              <a:off x="4213077" y="623842"/>
              <a:ext cx="4930923" cy="3512321"/>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4" name="Picture 8" descr="https://images-na.ssl-images-amazon.com/images/I/51ciqsI0XDL._SX399_BO1,204,203,200_.jpg"/>
            <p:cNvPicPr>
              <a:picLocks noChangeAspect="1" noChangeArrowheads="1"/>
            </p:cNvPicPr>
            <p:nvPr/>
          </p:nvPicPr>
          <p:blipFill>
            <a:blip r:embed="rId6" cstate="print"/>
            <a:srcRect/>
            <a:stretch>
              <a:fillRect/>
            </a:stretch>
          </p:blipFill>
          <p:spPr bwMode="auto">
            <a:xfrm>
              <a:off x="5265960" y="645207"/>
              <a:ext cx="2779392" cy="3465576"/>
            </a:xfrm>
            <a:prstGeom prst="rect">
              <a:avLst/>
            </a:prstGeom>
            <a:noFill/>
            <a:ln>
              <a:noFill/>
            </a:ln>
          </p:spPr>
        </p:pic>
      </p:grpSp>
      <p:pic>
        <p:nvPicPr>
          <p:cNvPr id="13" name="Picture 6" descr="Related image"/>
          <p:cNvPicPr>
            <a:picLocks noChangeAspect="1" noChangeArrowheads="1"/>
          </p:cNvPicPr>
          <p:nvPr/>
        </p:nvPicPr>
        <p:blipFill>
          <a:blip r:embed="rId7" cstate="print"/>
          <a:srcRect r="2060" b="11348"/>
          <a:stretch>
            <a:fillRect/>
          </a:stretch>
        </p:blipFill>
        <p:spPr bwMode="auto">
          <a:xfrm>
            <a:off x="4269358" y="613224"/>
            <a:ext cx="4874642" cy="3309295"/>
          </a:xfrm>
          <a:prstGeom prst="rect">
            <a:avLst/>
          </a:prstGeom>
          <a:noFill/>
          <a:ln>
            <a:solidFill>
              <a:schemeClr val="tx1"/>
            </a:solidFill>
          </a:ln>
        </p:spPr>
      </p:pic>
      <p:sp>
        <p:nvSpPr>
          <p:cNvPr id="14" name="Slide Number Placeholder 13"/>
          <p:cNvSpPr>
            <a:spLocks noGrp="1"/>
          </p:cNvSpPr>
          <p:nvPr>
            <p:ph type="sldNum" sz="quarter" idx="12"/>
          </p:nvPr>
        </p:nvSpPr>
        <p:spPr/>
        <p:txBody>
          <a:bodyPr/>
          <a:lstStyle/>
          <a:p>
            <a:pPr>
              <a:defRPr/>
            </a:pPr>
            <a:fld id="{6D98560A-1953-4F77-869E-5D1EE0598C44}" type="slidenum">
              <a:rPr lang="en-US" smtClean="0"/>
              <a:pPr>
                <a:defRPr/>
              </a:pPr>
              <a:t>197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4340"/>
                                        </p:tgtEl>
                                        <p:attrNameLst>
                                          <p:attrName>style.visibility</p:attrName>
                                        </p:attrNameLst>
                                      </p:cBhvr>
                                      <p:to>
                                        <p:strVal val="visible"/>
                                      </p:to>
                                    </p:set>
                                    <p:animEffect transition="in" filter="wipe(down)">
                                      <p:cBhvr>
                                        <p:cTn id="10" dur="1000"/>
                                        <p:tgtEl>
                                          <p:spTgt spid="14340"/>
                                        </p:tgtEl>
                                      </p:cBhvr>
                                    </p:animEffect>
                                  </p:childTnLst>
                                </p:cTn>
                              </p:par>
                              <p:par>
                                <p:cTn id="11" presetID="22" presetClass="entr" presetSubtype="4" fill="hold" nodeType="withEffect">
                                  <p:stCondLst>
                                    <p:cond delay="3000"/>
                                  </p:stCondLst>
                                  <p:childTnLst>
                                    <p:set>
                                      <p:cBhvr>
                                        <p:cTn id="12" dur="1" fill="hold">
                                          <p:stCondLst>
                                            <p:cond delay="0"/>
                                          </p:stCondLst>
                                        </p:cTn>
                                        <p:tgtEl>
                                          <p:spTgt spid="14338"/>
                                        </p:tgtEl>
                                        <p:attrNameLst>
                                          <p:attrName>style.visibility</p:attrName>
                                        </p:attrNameLst>
                                      </p:cBhvr>
                                      <p:to>
                                        <p:strVal val="visible"/>
                                      </p:to>
                                    </p:set>
                                    <p:animEffect transition="in" filter="wipe(down)">
                                      <p:cBhvr>
                                        <p:cTn id="13" dur="1000"/>
                                        <p:tgtEl>
                                          <p:spTgt spid="143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2000"/>
                                        <p:tgtEl>
                                          <p:spTgt spid="14338"/>
                                        </p:tgtEl>
                                      </p:cBhvr>
                                    </p:animEffect>
                                    <p:set>
                                      <p:cBhvr>
                                        <p:cTn id="18" dur="1" fill="hold">
                                          <p:stCondLst>
                                            <p:cond delay="1999"/>
                                          </p:stCondLst>
                                        </p:cTn>
                                        <p:tgtEl>
                                          <p:spTgt spid="14338"/>
                                        </p:tgtEl>
                                        <p:attrNameLst>
                                          <p:attrName>style.visibility</p:attrName>
                                        </p:attrNameLst>
                                      </p:cBhvr>
                                      <p:to>
                                        <p:strVal val="hidden"/>
                                      </p:to>
                                    </p:set>
                                  </p:childTnLst>
                                </p:cTn>
                              </p:par>
                              <p:par>
                                <p:cTn id="19" presetID="22" presetClass="entr" presetSubtype="1"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1000"/>
                                        <p:tgtEl>
                                          <p:spTgt spid="6">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14342"/>
                                        </p:tgtEl>
                                        <p:attrNameLst>
                                          <p:attrName>style.visibility</p:attrName>
                                        </p:attrNameLst>
                                      </p:cBhvr>
                                      <p:to>
                                        <p:strVal val="visible"/>
                                      </p:to>
                                    </p:set>
                                    <p:animEffect transition="in" filter="wipe(down)">
                                      <p:cBhvr>
                                        <p:cTn id="24" dur="1000"/>
                                        <p:tgtEl>
                                          <p:spTgt spid="1434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wipe(up)">
                                      <p:cBhvr>
                                        <p:cTn id="29" dur="1000"/>
                                        <p:tgtEl>
                                          <p:spTgt spid="6">
                                            <p:txEl>
                                              <p:pRg st="2" end="2"/>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10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wipe(up)">
                                      <p:cBhvr>
                                        <p:cTn id="37" dur="1000"/>
                                        <p:tgtEl>
                                          <p:spTgt spid="6">
                                            <p:txEl>
                                              <p:pRg st="3" end="3"/>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Santa Fe, NM</a:t>
            </a:r>
            <a:endParaRPr lang="en-US" dirty="0"/>
          </a:p>
        </p:txBody>
      </p:sp>
      <p:sp>
        <p:nvSpPr>
          <p:cNvPr id="3" name="TextBox 2"/>
          <p:cNvSpPr txBox="1"/>
          <p:nvPr/>
        </p:nvSpPr>
        <p:spPr>
          <a:xfrm>
            <a:off x="0" y="609600"/>
            <a:ext cx="4554908" cy="3046988"/>
          </a:xfrm>
          <a:prstGeom prst="rect">
            <a:avLst/>
          </a:prstGeom>
          <a:noFill/>
        </p:spPr>
        <p:txBody>
          <a:bodyPr wrap="square" rtlCol="0">
            <a:spAutoFit/>
          </a:bodyPr>
          <a:lstStyle/>
          <a:p>
            <a:pPr marL="233363" indent="-233363">
              <a:spcAft>
                <a:spcPts val="1200"/>
              </a:spcAft>
              <a:buFont typeface="Arial" pitchFamily="34" charset="0"/>
              <a:buChar char="•"/>
            </a:pPr>
            <a:r>
              <a:rPr lang="en-US" sz="3200" b="1" dirty="0" smtClean="0"/>
              <a:t>1906-</a:t>
            </a:r>
            <a:r>
              <a:rPr lang="en-US" sz="3200" b="1" dirty="0" smtClean="0">
                <a:solidFill>
                  <a:srgbClr val="FF0000"/>
                </a:solidFill>
                <a:effectLst>
                  <a:outerShdw blurRad="38100" dist="38100" dir="2700000" algn="tl">
                    <a:srgbClr val="000000"/>
                  </a:outerShdw>
                </a:effectLst>
              </a:rPr>
              <a:t>Alice Fletcher</a:t>
            </a:r>
            <a:r>
              <a:rPr lang="en-US" sz="3200" b="1" dirty="0">
                <a:solidFill>
                  <a:srgbClr val="FF0000"/>
                </a:solidFill>
                <a:effectLst>
                  <a:outerShdw blurRad="38100" dist="38100" dir="2700000" algn="tl">
                    <a:srgbClr val="000000"/>
                  </a:outerShdw>
                </a:effectLst>
              </a:rPr>
              <a:t>, </a:t>
            </a:r>
            <a:r>
              <a:rPr lang="en-US" sz="3200" b="1" dirty="0" smtClean="0">
                <a:solidFill>
                  <a:srgbClr val="FF0000"/>
                </a:solidFill>
                <a:effectLst>
                  <a:outerShdw blurRad="38100" dist="38100" dir="2700000" algn="tl">
                    <a:srgbClr val="000000"/>
                  </a:outerShdw>
                </a:effectLst>
              </a:rPr>
              <a:t>anthropologist &amp; ethnographer </a:t>
            </a:r>
            <a:r>
              <a:rPr lang="en-US" sz="3200" b="1" dirty="0" smtClean="0"/>
              <a:t>of Plains Indians leads </a:t>
            </a:r>
            <a:r>
              <a:rPr lang="en-US" sz="3200" b="1" dirty="0" smtClean="0">
                <a:solidFill>
                  <a:srgbClr val="FF0000"/>
                </a:solidFill>
                <a:effectLst>
                  <a:outerShdw blurRad="38100" dist="38100" dir="2700000" algn="tl">
                    <a:srgbClr val="000000"/>
                  </a:outerShdw>
                </a:effectLst>
              </a:rPr>
              <a:t>creation of School of American Archaeology </a:t>
            </a:r>
            <a:r>
              <a:rPr lang="en-US" sz="3200" b="1" dirty="0" smtClean="0"/>
              <a:t>whose</a:t>
            </a:r>
          </a:p>
        </p:txBody>
      </p:sp>
      <p:sp>
        <p:nvSpPr>
          <p:cNvPr id="6" name="TextBox 5"/>
          <p:cNvSpPr txBox="1"/>
          <p:nvPr/>
        </p:nvSpPr>
        <p:spPr>
          <a:xfrm>
            <a:off x="0" y="3505200"/>
            <a:ext cx="9246550" cy="3354765"/>
          </a:xfrm>
          <a:prstGeom prst="rect">
            <a:avLst/>
          </a:prstGeom>
          <a:noFill/>
        </p:spPr>
        <p:txBody>
          <a:bodyPr wrap="square" rtlCol="0">
            <a:spAutoFit/>
          </a:bodyPr>
          <a:lstStyle/>
          <a:p>
            <a:pPr marL="233363" indent="-233363">
              <a:spcAft>
                <a:spcPts val="1200"/>
              </a:spcAft>
            </a:pPr>
            <a:r>
              <a:rPr lang="en-US" sz="3200" b="1" i="1" dirty="0"/>
              <a:t>	</a:t>
            </a:r>
            <a:r>
              <a:rPr lang="en-US" sz="3200" b="1" i="1" dirty="0" smtClean="0"/>
              <a:t>             </a:t>
            </a:r>
            <a:r>
              <a:rPr lang="en-US" sz="3200" b="1" dirty="0" smtClean="0"/>
              <a:t>work leads to the </a:t>
            </a:r>
            <a:r>
              <a:rPr lang="en-US" sz="3200" b="1" dirty="0" smtClean="0">
                <a:solidFill>
                  <a:srgbClr val="FF0000"/>
                </a:solidFill>
                <a:effectLst>
                  <a:outerShdw blurRad="38100" dist="38100" dir="2700000" algn="tl">
                    <a:srgbClr val="000000"/>
                  </a:outerShdw>
                </a:effectLst>
              </a:rPr>
              <a:t>Antiquities Act of 1906</a:t>
            </a:r>
          </a:p>
          <a:p>
            <a:pPr marL="233363" indent="-233363">
              <a:spcAft>
                <a:spcPts val="1200"/>
              </a:spcAft>
              <a:buFont typeface="Arial" pitchFamily="34" charset="0"/>
              <a:buChar char="•"/>
            </a:pPr>
            <a:r>
              <a:rPr lang="en-US" sz="3200" b="1" dirty="0" smtClean="0"/>
              <a:t>Early 1900’s-</a:t>
            </a:r>
            <a:r>
              <a:rPr lang="en-US" sz="3200" b="1" dirty="0">
                <a:solidFill>
                  <a:srgbClr val="FF0000"/>
                </a:solidFill>
                <a:effectLst>
                  <a:outerShdw blurRad="38100" dist="38100" dir="2700000" algn="tl">
                    <a:srgbClr val="000000"/>
                  </a:outerShdw>
                </a:effectLst>
              </a:rPr>
              <a:t>Taos Founders </a:t>
            </a:r>
            <a:r>
              <a:rPr lang="en-US" sz="3200" b="1" dirty="0" smtClean="0"/>
              <a:t>form </a:t>
            </a:r>
            <a:r>
              <a:rPr lang="en-US" sz="3200" b="1" dirty="0"/>
              <a:t>a cohesive group of </a:t>
            </a:r>
            <a:r>
              <a:rPr lang="en-US" sz="3200" b="1" dirty="0" smtClean="0"/>
              <a:t>Eastern educated </a:t>
            </a:r>
            <a:r>
              <a:rPr lang="en-US" sz="3200" b="1" dirty="0" smtClean="0">
                <a:solidFill>
                  <a:srgbClr val="FF0000"/>
                </a:solidFill>
                <a:effectLst>
                  <a:outerShdw blurRad="38100" dist="38100" dir="2700000" algn="tl">
                    <a:srgbClr val="000000"/>
                  </a:outerShdw>
                </a:effectLst>
              </a:rPr>
              <a:t>writers &amp; artist </a:t>
            </a:r>
            <a:r>
              <a:rPr lang="en-US" sz="3200" b="1" dirty="0" smtClean="0"/>
              <a:t>in </a:t>
            </a:r>
            <a:r>
              <a:rPr lang="en-US" sz="3200" b="1" dirty="0"/>
              <a:t>a tiny, remote village seventy miles north of Santa </a:t>
            </a:r>
            <a:r>
              <a:rPr lang="en-US" sz="3200" b="1" dirty="0" smtClean="0"/>
              <a:t>Fe</a:t>
            </a:r>
          </a:p>
          <a:p>
            <a:pPr marL="233363" indent="-233363">
              <a:spcAft>
                <a:spcPts val="1200"/>
              </a:spcAft>
              <a:buFont typeface="Arial" pitchFamily="34" charset="0"/>
              <a:buChar char="•"/>
            </a:pPr>
            <a:r>
              <a:rPr lang="en-US" sz="3200" b="1" dirty="0" smtClean="0">
                <a:solidFill>
                  <a:srgbClr val="FF0000"/>
                </a:solidFill>
                <a:effectLst>
                  <a:outerShdw blurRad="38100" dist="38100" dir="2700000" algn="tl">
                    <a:srgbClr val="000000"/>
                  </a:outerShdw>
                </a:effectLst>
              </a:rPr>
              <a:t>1912-New Mexico is</a:t>
            </a:r>
            <a:r>
              <a:rPr lang="en-US" sz="3200" b="1" dirty="0" smtClean="0"/>
              <a:t> admitted as the USA's </a:t>
            </a:r>
            <a:r>
              <a:rPr lang="en-US" sz="3200" b="1" dirty="0" smtClean="0">
                <a:solidFill>
                  <a:srgbClr val="FF0000"/>
                </a:solidFill>
                <a:effectLst>
                  <a:outerShdw blurRad="38100" dist="38100" dir="2700000" algn="tl">
                    <a:srgbClr val="000000"/>
                  </a:outerShdw>
                </a:effectLst>
              </a:rPr>
              <a:t>47th state</a:t>
            </a:r>
            <a:r>
              <a:rPr lang="en-US" sz="3200" b="1" dirty="0" smtClean="0"/>
              <a:t>, with </a:t>
            </a:r>
            <a:r>
              <a:rPr lang="en-US" sz="3200" b="1" dirty="0" smtClean="0">
                <a:solidFill>
                  <a:srgbClr val="FF0000"/>
                </a:solidFill>
                <a:effectLst>
                  <a:outerShdw blurRad="38100" dist="38100" dir="2700000" algn="tl">
                    <a:srgbClr val="000000"/>
                  </a:outerShdw>
                </a:effectLst>
              </a:rPr>
              <a:t>Santa Fe as its capital</a:t>
            </a:r>
          </a:p>
        </p:txBody>
      </p:sp>
      <p:sp>
        <p:nvSpPr>
          <p:cNvPr id="10" name="Rectangle 9"/>
          <p:cNvSpPr/>
          <p:nvPr/>
        </p:nvSpPr>
        <p:spPr>
          <a:xfrm>
            <a:off x="9144000" y="6212124"/>
            <a:ext cx="393056" cy="584775"/>
          </a:xfrm>
          <a:prstGeom prst="rect">
            <a:avLst/>
          </a:prstGeom>
        </p:spPr>
        <p:txBody>
          <a:bodyPr wrap="none">
            <a:spAutoFit/>
          </a:bodyPr>
          <a:lstStyle/>
          <a:p>
            <a:r>
              <a:rPr lang="en-US" sz="3200" b="1" dirty="0" smtClean="0">
                <a:solidFill>
                  <a:srgbClr val="FF0000"/>
                </a:solidFill>
                <a:effectLst>
                  <a:outerShdw blurRad="38100" dist="38100" dir="2700000" algn="tl">
                    <a:srgbClr val="000000"/>
                  </a:outerShdw>
                </a:effectLst>
              </a:rPr>
              <a:t>5</a:t>
            </a:r>
            <a:endParaRPr lang="en-US" sz="3200" dirty="0"/>
          </a:p>
        </p:txBody>
      </p:sp>
      <p:pic>
        <p:nvPicPr>
          <p:cNvPr id="43012" name="Picture 4" descr="Alice Fletcher.jpg"/>
          <p:cNvPicPr>
            <a:picLocks noChangeAspect="1" noChangeArrowheads="1"/>
          </p:cNvPicPr>
          <p:nvPr/>
        </p:nvPicPr>
        <p:blipFill>
          <a:blip r:embed="rId3" cstate="print"/>
          <a:srcRect/>
          <a:stretch>
            <a:fillRect/>
          </a:stretch>
        </p:blipFill>
        <p:spPr bwMode="auto">
          <a:xfrm>
            <a:off x="4637782" y="612300"/>
            <a:ext cx="4506218" cy="6245700"/>
          </a:xfrm>
          <a:prstGeom prst="rect">
            <a:avLst/>
          </a:prstGeom>
          <a:noFill/>
        </p:spPr>
      </p:pic>
      <p:pic>
        <p:nvPicPr>
          <p:cNvPr id="43014" name="Picture 6" descr="C:\Users\RRR\AppData\Local\Temp\DSC_9822.jpg"/>
          <p:cNvPicPr>
            <a:picLocks noChangeAspect="1" noChangeArrowheads="1"/>
          </p:cNvPicPr>
          <p:nvPr/>
        </p:nvPicPr>
        <p:blipFill>
          <a:blip r:embed="rId4" cstate="print"/>
          <a:srcRect/>
          <a:stretch>
            <a:fillRect/>
          </a:stretch>
        </p:blipFill>
        <p:spPr bwMode="auto">
          <a:xfrm>
            <a:off x="4572000" y="612080"/>
            <a:ext cx="4572000" cy="3045519"/>
          </a:xfrm>
          <a:prstGeom prst="rect">
            <a:avLst/>
          </a:prstGeom>
          <a:noFill/>
        </p:spPr>
      </p:pic>
      <p:pic>
        <p:nvPicPr>
          <p:cNvPr id="43013" name="Picture 5" descr="C:\Users\RRR\AppData\Local\Temp\DSC_9856.jpg"/>
          <p:cNvPicPr>
            <a:picLocks noChangeAspect="1" noChangeArrowheads="1"/>
          </p:cNvPicPr>
          <p:nvPr/>
        </p:nvPicPr>
        <p:blipFill>
          <a:blip r:embed="rId5" cstate="print"/>
          <a:srcRect/>
          <a:stretch>
            <a:fillRect/>
          </a:stretch>
        </p:blipFill>
        <p:spPr bwMode="auto">
          <a:xfrm>
            <a:off x="1143000" y="914400"/>
            <a:ext cx="7315200" cy="4658509"/>
          </a:xfrm>
          <a:prstGeom prst="rect">
            <a:avLst/>
          </a:prstGeom>
          <a:noFill/>
        </p:spPr>
      </p:pic>
      <p:pic>
        <p:nvPicPr>
          <p:cNvPr id="43016" name="Picture 8" descr="C:\Users\RRR\AppData\Local\Temp\DSC_9850.jpg"/>
          <p:cNvPicPr>
            <a:picLocks noChangeAspect="1" noChangeArrowheads="1"/>
          </p:cNvPicPr>
          <p:nvPr/>
        </p:nvPicPr>
        <p:blipFill>
          <a:blip r:embed="rId6" cstate="print"/>
          <a:srcRect/>
          <a:stretch>
            <a:fillRect/>
          </a:stretch>
        </p:blipFill>
        <p:spPr bwMode="auto">
          <a:xfrm>
            <a:off x="1295400" y="838200"/>
            <a:ext cx="7315200" cy="4872830"/>
          </a:xfrm>
          <a:prstGeom prst="rect">
            <a:avLst/>
          </a:prstGeom>
          <a:noFill/>
        </p:spPr>
      </p:pic>
      <p:grpSp>
        <p:nvGrpSpPr>
          <p:cNvPr id="4" name="Group 17"/>
          <p:cNvGrpSpPr/>
          <p:nvPr/>
        </p:nvGrpSpPr>
        <p:grpSpPr>
          <a:xfrm>
            <a:off x="0" y="609600"/>
            <a:ext cx="9144000" cy="5110843"/>
            <a:chOff x="0" y="587826"/>
            <a:chExt cx="9144000" cy="5110843"/>
          </a:xfrm>
        </p:grpSpPr>
        <p:sp>
          <p:nvSpPr>
            <p:cNvPr id="19" name="Rectangle 18"/>
            <p:cNvSpPr/>
            <p:nvPr/>
          </p:nvSpPr>
          <p:spPr>
            <a:xfrm>
              <a:off x="0" y="587826"/>
              <a:ext cx="9144000" cy="5110843"/>
            </a:xfrm>
            <a:prstGeom prst="rect">
              <a:avLst/>
            </a:prstGeom>
            <a:solidFill>
              <a:schemeClr val="bg1"/>
            </a:solidFill>
            <a:ln w="3175">
              <a:solidFill>
                <a:schemeClr val="tx1"/>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4" descr="Image result for new mexico 47th state"/>
            <p:cNvPicPr>
              <a:picLocks noChangeAspect="1" noChangeArrowheads="1"/>
            </p:cNvPicPr>
            <p:nvPr/>
          </p:nvPicPr>
          <p:blipFill>
            <a:blip r:embed="rId7" cstate="print"/>
            <a:srcRect/>
            <a:stretch>
              <a:fillRect/>
            </a:stretch>
          </p:blipFill>
          <p:spPr bwMode="auto">
            <a:xfrm>
              <a:off x="4735283" y="1558920"/>
              <a:ext cx="3657600" cy="3657600"/>
            </a:xfrm>
            <a:prstGeom prst="rect">
              <a:avLst/>
            </a:prstGeom>
            <a:noFill/>
          </p:spPr>
        </p:pic>
        <p:pic>
          <p:nvPicPr>
            <p:cNvPr id="21" name="Picture 2" descr="Image result for new mexico 47th state"/>
            <p:cNvPicPr>
              <a:picLocks noChangeAspect="1" noChangeArrowheads="1"/>
            </p:cNvPicPr>
            <p:nvPr/>
          </p:nvPicPr>
          <p:blipFill>
            <a:blip r:embed="rId8" cstate="print"/>
            <a:srcRect/>
            <a:stretch>
              <a:fillRect/>
            </a:stretch>
          </p:blipFill>
          <p:spPr bwMode="auto">
            <a:xfrm>
              <a:off x="734680" y="1536242"/>
              <a:ext cx="3632633" cy="3657600"/>
            </a:xfrm>
            <a:prstGeom prst="rect">
              <a:avLst/>
            </a:prstGeom>
            <a:noFill/>
          </p:spPr>
        </p:pic>
      </p:grpSp>
      <p:pic>
        <p:nvPicPr>
          <p:cNvPr id="17" name="Picture 6" descr="Image result for new mexico 47th state"/>
          <p:cNvPicPr>
            <a:picLocks noChangeAspect="1" noChangeArrowheads="1"/>
          </p:cNvPicPr>
          <p:nvPr/>
        </p:nvPicPr>
        <p:blipFill>
          <a:blip r:embed="rId9" cstate="print"/>
          <a:srcRect/>
          <a:stretch>
            <a:fillRect/>
          </a:stretch>
        </p:blipFill>
        <p:spPr bwMode="auto">
          <a:xfrm>
            <a:off x="685800" y="685800"/>
            <a:ext cx="7679267" cy="5074718"/>
          </a:xfrm>
          <a:prstGeom prst="rect">
            <a:avLst/>
          </a:prstGeom>
          <a:noFill/>
          <a:ln>
            <a:solidFill>
              <a:schemeClr val="tx1"/>
            </a:solidFill>
          </a:ln>
        </p:spPr>
      </p:pic>
      <p:sp>
        <p:nvSpPr>
          <p:cNvPr id="15" name="Slide Number Placeholder 14"/>
          <p:cNvSpPr>
            <a:spLocks noGrp="1"/>
          </p:cNvSpPr>
          <p:nvPr>
            <p:ph type="sldNum" sz="quarter" idx="12"/>
          </p:nvPr>
        </p:nvSpPr>
        <p:spPr/>
        <p:txBody>
          <a:bodyPr/>
          <a:lstStyle/>
          <a:p>
            <a:pPr>
              <a:defRPr/>
            </a:pPr>
            <a:fld id="{6D98560A-1953-4F77-869E-5D1EE0598C44}" type="slidenum">
              <a:rPr lang="en-US" smtClean="0"/>
              <a:pPr>
                <a:defRPr/>
              </a:pPr>
              <a:t>198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43012"/>
                                        </p:tgtEl>
                                        <p:attrNameLst>
                                          <p:attrName>style.visibility</p:attrName>
                                        </p:attrNameLst>
                                      </p:cBhvr>
                                      <p:to>
                                        <p:strVal val="visible"/>
                                      </p:to>
                                    </p:set>
                                    <p:anim calcmode="lin" valueType="num">
                                      <p:cBhvr>
                                        <p:cTn id="10" dur="500" fill="hold"/>
                                        <p:tgtEl>
                                          <p:spTgt spid="43012"/>
                                        </p:tgtEl>
                                        <p:attrNameLst>
                                          <p:attrName>ppt_w</p:attrName>
                                        </p:attrNameLst>
                                      </p:cBhvr>
                                      <p:tavLst>
                                        <p:tav tm="0">
                                          <p:val>
                                            <p:fltVal val="0"/>
                                          </p:val>
                                        </p:tav>
                                        <p:tav tm="100000">
                                          <p:val>
                                            <p:strVal val="#ppt_w"/>
                                          </p:val>
                                        </p:tav>
                                      </p:tavLst>
                                    </p:anim>
                                    <p:anim calcmode="lin" valueType="num">
                                      <p:cBhvr>
                                        <p:cTn id="11" dur="500" fill="hold"/>
                                        <p:tgtEl>
                                          <p:spTgt spid="43012"/>
                                        </p:tgtEl>
                                        <p:attrNameLst>
                                          <p:attrName>ppt_h</p:attrName>
                                        </p:attrNameLst>
                                      </p:cBhvr>
                                      <p:tavLst>
                                        <p:tav tm="0">
                                          <p:val>
                                            <p:fltVal val="0"/>
                                          </p:val>
                                        </p:tav>
                                        <p:tav tm="100000">
                                          <p:val>
                                            <p:strVal val="#ppt_h"/>
                                          </p:val>
                                        </p:tav>
                                      </p:tavLst>
                                    </p:anim>
                                    <p:animEffect transition="in" filter="fade">
                                      <p:cBhvr>
                                        <p:cTn id="12" dur="500"/>
                                        <p:tgtEl>
                                          <p:spTgt spid="430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43012"/>
                                        </p:tgtEl>
                                      </p:cBhvr>
                                      <p:by x="48000" y="48000"/>
                                    </p:animScale>
                                  </p:childTnLst>
                                </p:cTn>
                              </p:par>
                              <p:par>
                                <p:cTn id="17" presetID="64" presetClass="path" presetSubtype="0" accel="50000" decel="50000" fill="hold" nodeType="withEffect">
                                  <p:stCondLst>
                                    <p:cond delay="0"/>
                                  </p:stCondLst>
                                  <p:childTnLst>
                                    <p:animMotion origin="layout" path="M 5.55556E-7 2.05876E-6 L 0.01962 -0.23364 " pathEditMode="relative" rAng="0" ptsTypes="AA">
                                      <p:cBhvr>
                                        <p:cTn id="18" dur="2000" fill="hold"/>
                                        <p:tgtEl>
                                          <p:spTgt spid="43012"/>
                                        </p:tgtEl>
                                        <p:attrNameLst>
                                          <p:attrName>ppt_x</p:attrName>
                                          <p:attrName>ppt_y</p:attrName>
                                        </p:attrNameLst>
                                      </p:cBhvr>
                                      <p:rCtr x="10" y="-117"/>
                                    </p:animMotion>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up)">
                                      <p:cBhvr>
                                        <p:cTn id="22" dur="10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up)">
                                      <p:cBhvr>
                                        <p:cTn id="27" dur="1000"/>
                                        <p:tgtEl>
                                          <p:spTgt spid="6">
                                            <p:txEl>
                                              <p:pRg st="1" end="1"/>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43014"/>
                                        </p:tgtEl>
                                        <p:attrNameLst>
                                          <p:attrName>style.visibility</p:attrName>
                                        </p:attrNameLst>
                                      </p:cBhvr>
                                      <p:to>
                                        <p:strVal val="visible"/>
                                      </p:to>
                                    </p:set>
                                    <p:animEffect transition="in" filter="wipe(down)">
                                      <p:cBhvr>
                                        <p:cTn id="30" dur="1000"/>
                                        <p:tgtEl>
                                          <p:spTgt spid="430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3013"/>
                                        </p:tgtEl>
                                        <p:attrNameLst>
                                          <p:attrName>style.visibility</p:attrName>
                                        </p:attrNameLst>
                                      </p:cBhvr>
                                      <p:to>
                                        <p:strVal val="visible"/>
                                      </p:to>
                                    </p:set>
                                    <p:animEffect transition="in" filter="wipe(down)">
                                      <p:cBhvr>
                                        <p:cTn id="35" dur="1000"/>
                                        <p:tgtEl>
                                          <p:spTgt spid="430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43016"/>
                                        </p:tgtEl>
                                        <p:attrNameLst>
                                          <p:attrName>style.visibility</p:attrName>
                                        </p:attrNameLst>
                                      </p:cBhvr>
                                      <p:to>
                                        <p:strVal val="visible"/>
                                      </p:to>
                                    </p:set>
                                    <p:animEffect transition="in" filter="wipe(down)">
                                      <p:cBhvr>
                                        <p:cTn id="40" dur="1000"/>
                                        <p:tgtEl>
                                          <p:spTgt spid="430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animEffect transition="in" filter="wipe(up)">
                                      <p:cBhvr>
                                        <p:cTn id="45" dur="1000"/>
                                        <p:tgtEl>
                                          <p:spTgt spid="6">
                                            <p:txEl>
                                              <p:pRg st="2" end="2"/>
                                            </p:txEl>
                                          </p:spTgt>
                                        </p:tgtEl>
                                      </p:cBhvr>
                                    </p:animEffect>
                                  </p:childTnLst>
                                </p:cTn>
                              </p:par>
                              <p:par>
                                <p:cTn id="46" presetID="53"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500" fill="hold"/>
                                        <p:tgtEl>
                                          <p:spTgt spid="4"/>
                                        </p:tgtEl>
                                        <p:attrNameLst>
                                          <p:attrName>ppt_w</p:attrName>
                                        </p:attrNameLst>
                                      </p:cBhvr>
                                      <p:tavLst>
                                        <p:tav tm="0">
                                          <p:val>
                                            <p:fltVal val="0"/>
                                          </p:val>
                                        </p:tav>
                                        <p:tav tm="100000">
                                          <p:val>
                                            <p:strVal val="#ppt_w"/>
                                          </p:val>
                                        </p:tav>
                                      </p:tavLst>
                                    </p:anim>
                                    <p:anim calcmode="lin" valueType="num">
                                      <p:cBhvr>
                                        <p:cTn id="49" dur="500" fill="hold"/>
                                        <p:tgtEl>
                                          <p:spTgt spid="4"/>
                                        </p:tgtEl>
                                        <p:attrNameLst>
                                          <p:attrName>ppt_h</p:attrName>
                                        </p:attrNameLst>
                                      </p:cBhvr>
                                      <p:tavLst>
                                        <p:tav tm="0">
                                          <p:val>
                                            <p:fltVal val="0"/>
                                          </p:val>
                                        </p:tav>
                                        <p:tav tm="100000">
                                          <p:val>
                                            <p:strVal val="#ppt_h"/>
                                          </p:val>
                                        </p:tav>
                                      </p:tavLst>
                                    </p:anim>
                                    <p:animEffect transition="in" filter="fade">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down)">
                                      <p:cBhvr>
                                        <p:cTn id="5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 descr="C:\Users\RRR\AppData\Local\Temp\DSC_9822.jpg"/>
          <p:cNvPicPr>
            <a:picLocks noChangeAspect="1" noChangeArrowheads="1"/>
          </p:cNvPicPr>
          <p:nvPr/>
        </p:nvPicPr>
        <p:blipFill>
          <a:blip r:embed="rId3" cstate="print"/>
          <a:srcRect/>
          <a:stretch>
            <a:fillRect/>
          </a:stretch>
        </p:blipFill>
        <p:spPr bwMode="auto">
          <a:xfrm>
            <a:off x="4572000" y="612080"/>
            <a:ext cx="4572000" cy="3045519"/>
          </a:xfrm>
          <a:prstGeom prst="rect">
            <a:avLst/>
          </a:prstGeom>
          <a:noFill/>
        </p:spPr>
      </p:pic>
      <p:sp>
        <p:nvSpPr>
          <p:cNvPr id="2" name="Title 1"/>
          <p:cNvSpPr>
            <a:spLocks noGrp="1"/>
          </p:cNvSpPr>
          <p:nvPr>
            <p:ph type="title"/>
          </p:nvPr>
        </p:nvSpPr>
        <p:spPr/>
        <p:txBody>
          <a:bodyPr>
            <a:normAutofit fontScale="90000"/>
          </a:bodyPr>
          <a:lstStyle/>
          <a:p>
            <a:r>
              <a:rPr lang="en-US" dirty="0" smtClean="0"/>
              <a:t>Santa Fe, NM</a:t>
            </a:r>
            <a:endParaRPr lang="en-US" dirty="0"/>
          </a:p>
        </p:txBody>
      </p:sp>
      <p:sp>
        <p:nvSpPr>
          <p:cNvPr id="3" name="TextBox 2"/>
          <p:cNvSpPr txBox="1"/>
          <p:nvPr/>
        </p:nvSpPr>
        <p:spPr>
          <a:xfrm>
            <a:off x="-59822" y="530400"/>
            <a:ext cx="4554908" cy="3200876"/>
          </a:xfrm>
          <a:prstGeom prst="rect">
            <a:avLst/>
          </a:prstGeom>
          <a:noFill/>
        </p:spPr>
        <p:txBody>
          <a:bodyPr wrap="square" rtlCol="0">
            <a:spAutoFit/>
          </a:bodyPr>
          <a:lstStyle/>
          <a:p>
            <a:pPr marL="233363" indent="-233363">
              <a:spcAft>
                <a:spcPts val="1200"/>
              </a:spcAft>
              <a:buFont typeface="Arial" pitchFamily="34" charset="0"/>
              <a:buChar char="•"/>
            </a:pPr>
            <a:r>
              <a:rPr lang="en-US" sz="3200" b="1" dirty="0" smtClean="0">
                <a:solidFill>
                  <a:srgbClr val="FF0000"/>
                </a:solidFill>
                <a:effectLst>
                  <a:outerShdw blurRad="38100" dist="38100" dir="2700000" algn="tl">
                    <a:srgbClr val="000000"/>
                  </a:outerShdw>
                </a:effectLst>
              </a:rPr>
              <a:t>1942-Internment camp </a:t>
            </a:r>
            <a:r>
              <a:rPr lang="en-US" sz="3200" b="1" dirty="0" smtClean="0"/>
              <a:t>nearby for </a:t>
            </a:r>
            <a:r>
              <a:rPr lang="en-US" sz="3200" b="1" dirty="0" smtClean="0">
                <a:solidFill>
                  <a:srgbClr val="FF0000"/>
                </a:solidFill>
                <a:effectLst>
                  <a:outerShdw blurRad="38100" dist="38100" dir="2700000" algn="tl">
                    <a:srgbClr val="000000"/>
                  </a:outerShdw>
                </a:effectLst>
              </a:rPr>
              <a:t>Japanese-Americans</a:t>
            </a:r>
            <a:r>
              <a:rPr lang="en-US" sz="3200" b="1" dirty="0" smtClean="0"/>
              <a:t> arrested after Pearl Harbor</a:t>
            </a:r>
          </a:p>
          <a:p>
            <a:pPr marL="233363" indent="-233363">
              <a:spcAft>
                <a:spcPts val="1200"/>
              </a:spcAft>
              <a:buFont typeface="Arial" pitchFamily="34" charset="0"/>
              <a:buChar char="•"/>
            </a:pPr>
            <a:r>
              <a:rPr lang="en-US" sz="3200" b="1" dirty="0" smtClean="0">
                <a:solidFill>
                  <a:srgbClr val="FF0000"/>
                </a:solidFill>
                <a:effectLst>
                  <a:outerShdw blurRad="38100" dist="38100" dir="2700000" algn="tl">
                    <a:srgbClr val="000000"/>
                  </a:outerShdw>
                </a:effectLst>
              </a:rPr>
              <a:t>1994-National Center for Genome Resources</a:t>
            </a:r>
          </a:p>
        </p:txBody>
      </p:sp>
      <p:sp>
        <p:nvSpPr>
          <p:cNvPr id="6" name="TextBox 5"/>
          <p:cNvSpPr txBox="1"/>
          <p:nvPr/>
        </p:nvSpPr>
        <p:spPr>
          <a:xfrm>
            <a:off x="-59822" y="3588660"/>
            <a:ext cx="9246550" cy="4647426"/>
          </a:xfrm>
          <a:prstGeom prst="rect">
            <a:avLst/>
          </a:prstGeom>
          <a:noFill/>
        </p:spPr>
        <p:txBody>
          <a:bodyPr wrap="square" rtlCol="0">
            <a:spAutoFit/>
          </a:bodyPr>
          <a:lstStyle/>
          <a:p>
            <a:pPr marL="233363" indent="-233363">
              <a:spcAft>
                <a:spcPts val="1200"/>
              </a:spcAft>
            </a:pPr>
            <a:r>
              <a:rPr lang="en-US" sz="3200" b="1" i="1" dirty="0" smtClean="0"/>
              <a:t>	</a:t>
            </a:r>
            <a:r>
              <a:rPr lang="en-US" sz="3200" b="1" dirty="0" smtClean="0"/>
              <a:t>is founded; focus on research at the </a:t>
            </a:r>
            <a:r>
              <a:rPr lang="en-US" sz="3200" b="1" dirty="0" smtClean="0">
                <a:solidFill>
                  <a:srgbClr val="FF0000"/>
                </a:solidFill>
                <a:effectLst>
                  <a:outerShdw blurRad="38100" dist="38100" dir="2700000" algn="tl">
                    <a:srgbClr val="000000"/>
                  </a:outerShdw>
                </a:effectLst>
              </a:rPr>
              <a:t>intersection of bioscience, computing, and mathematics</a:t>
            </a:r>
          </a:p>
          <a:p>
            <a:pPr marL="233363" indent="-233363">
              <a:spcAft>
                <a:spcPts val="1200"/>
              </a:spcAft>
              <a:buFont typeface="Arial" pitchFamily="34" charset="0"/>
              <a:buChar char="•"/>
            </a:pPr>
            <a:r>
              <a:rPr lang="en-US" sz="3200" b="1" dirty="0" smtClean="0">
                <a:solidFill>
                  <a:srgbClr val="FF0000"/>
                </a:solidFill>
                <a:effectLst>
                  <a:outerShdw blurRad="38100" dist="38100" dir="2700000" algn="tl">
                    <a:srgbClr val="000000"/>
                  </a:outerShdw>
                </a:effectLst>
              </a:rPr>
              <a:t>2005-Santa Fe recognized by UNESCO </a:t>
            </a:r>
            <a:r>
              <a:rPr lang="en-US" sz="3200" b="1" dirty="0" smtClean="0"/>
              <a:t>for it’s strong support of the arts (Creative Cities Network)</a:t>
            </a:r>
          </a:p>
          <a:p>
            <a:pPr marL="233363" indent="-233363">
              <a:spcAft>
                <a:spcPts val="1200"/>
              </a:spcAft>
              <a:buFont typeface="Arial" pitchFamily="34" charset="0"/>
              <a:buChar char="•"/>
            </a:pPr>
            <a:r>
              <a:rPr lang="en-US" sz="3200" b="1" dirty="0" smtClean="0"/>
              <a:t>2012, the city is listed among </a:t>
            </a:r>
            <a:r>
              <a:rPr lang="en-US" sz="3200" b="1" dirty="0" smtClean="0">
                <a:solidFill>
                  <a:srgbClr val="FF0000"/>
                </a:solidFill>
                <a:effectLst>
                  <a:outerShdw blurRad="38100" dist="38100" dir="2700000" algn="tl">
                    <a:srgbClr val="000000"/>
                  </a:outerShdw>
                </a:effectLst>
              </a:rPr>
              <a:t>10 best places to retire in the U.S</a:t>
            </a:r>
            <a:r>
              <a:rPr lang="en-US" sz="3200" b="1" dirty="0" smtClean="0"/>
              <a:t>. by </a:t>
            </a:r>
            <a:r>
              <a:rPr lang="en-US" sz="3200" b="1" i="1" dirty="0" smtClean="0"/>
              <a:t>CBS </a:t>
            </a:r>
            <a:r>
              <a:rPr lang="en-US" sz="3200" b="1" i="1" dirty="0" err="1" smtClean="0"/>
              <a:t>MoneyWatch</a:t>
            </a:r>
            <a:r>
              <a:rPr lang="en-US" sz="3200" b="1" dirty="0" smtClean="0"/>
              <a:t> and </a:t>
            </a:r>
            <a:r>
              <a:rPr lang="en-US" sz="3200" b="1" i="1" dirty="0" smtClean="0"/>
              <a:t>U.S. News</a:t>
            </a:r>
            <a:endParaRPr lang="en-US" sz="3200" b="1" dirty="0" smtClean="0"/>
          </a:p>
          <a:p>
            <a:pPr marL="233363" indent="-233363">
              <a:spcAft>
                <a:spcPts val="1200"/>
              </a:spcAft>
            </a:pPr>
            <a:endParaRPr lang="en-US" sz="3200" b="1" dirty="0" smtClean="0"/>
          </a:p>
          <a:p>
            <a:pPr marL="233363" indent="-233363">
              <a:spcAft>
                <a:spcPts val="1200"/>
              </a:spcAft>
            </a:pPr>
            <a:endParaRPr lang="en-US" sz="3200" b="1" dirty="0" smtClean="0"/>
          </a:p>
        </p:txBody>
      </p:sp>
      <p:sp>
        <p:nvSpPr>
          <p:cNvPr id="10" name="Rectangle 9"/>
          <p:cNvSpPr/>
          <p:nvPr/>
        </p:nvSpPr>
        <p:spPr>
          <a:xfrm>
            <a:off x="9144000" y="6212124"/>
            <a:ext cx="393056" cy="584775"/>
          </a:xfrm>
          <a:prstGeom prst="rect">
            <a:avLst/>
          </a:prstGeom>
        </p:spPr>
        <p:txBody>
          <a:bodyPr wrap="none">
            <a:spAutoFit/>
          </a:bodyPr>
          <a:lstStyle/>
          <a:p>
            <a:r>
              <a:rPr lang="en-US" sz="3200" b="1" dirty="0" smtClean="0">
                <a:solidFill>
                  <a:srgbClr val="FF0000"/>
                </a:solidFill>
                <a:effectLst>
                  <a:outerShdw blurRad="38100" dist="38100" dir="2700000" algn="tl">
                    <a:srgbClr val="000000"/>
                  </a:outerShdw>
                </a:effectLst>
              </a:rPr>
              <a:t>5</a:t>
            </a:r>
            <a:endParaRPr lang="en-US" sz="3200" dirty="0"/>
          </a:p>
        </p:txBody>
      </p:sp>
      <p:pic>
        <p:nvPicPr>
          <p:cNvPr id="10244" name="Picture 4" descr="Image result for genome picture"/>
          <p:cNvPicPr>
            <a:picLocks noChangeAspect="1" noChangeArrowheads="1"/>
          </p:cNvPicPr>
          <p:nvPr/>
        </p:nvPicPr>
        <p:blipFill>
          <a:blip r:embed="rId4" cstate="print"/>
          <a:srcRect/>
          <a:stretch>
            <a:fillRect/>
          </a:stretch>
        </p:blipFill>
        <p:spPr bwMode="auto">
          <a:xfrm>
            <a:off x="4572000" y="643783"/>
            <a:ext cx="4572000" cy="3048953"/>
          </a:xfrm>
          <a:prstGeom prst="rect">
            <a:avLst/>
          </a:prstGeom>
          <a:noFill/>
          <a:ln>
            <a:solidFill>
              <a:schemeClr val="tx1"/>
            </a:solidFill>
          </a:ln>
        </p:spPr>
      </p:pic>
      <p:pic>
        <p:nvPicPr>
          <p:cNvPr id="11" name="Picture 2"/>
          <p:cNvPicPr>
            <a:picLocks noChangeAspect="1" noChangeArrowheads="1"/>
          </p:cNvPicPr>
          <p:nvPr/>
        </p:nvPicPr>
        <p:blipFill>
          <a:blip r:embed="rId5" cstate="print"/>
          <a:srcRect l="8994" t="16772" r="6271" b="10685"/>
          <a:stretch>
            <a:fillRect/>
          </a:stretch>
        </p:blipFill>
        <p:spPr bwMode="auto">
          <a:xfrm>
            <a:off x="4254780" y="624001"/>
            <a:ext cx="4889220" cy="3136148"/>
          </a:xfrm>
          <a:prstGeom prst="rect">
            <a:avLst/>
          </a:prstGeom>
          <a:noFill/>
          <a:ln w="9525">
            <a:solidFill>
              <a:schemeClr val="tx1"/>
            </a:solidFill>
            <a:miter lim="800000"/>
            <a:headEnd/>
            <a:tailEnd/>
          </a:ln>
        </p:spPr>
      </p:pic>
      <p:grpSp>
        <p:nvGrpSpPr>
          <p:cNvPr id="4" name="Group 12"/>
          <p:cNvGrpSpPr/>
          <p:nvPr/>
        </p:nvGrpSpPr>
        <p:grpSpPr>
          <a:xfrm>
            <a:off x="4181560" y="618153"/>
            <a:ext cx="4962440" cy="5291264"/>
            <a:chOff x="4181560" y="615742"/>
            <a:chExt cx="4962440" cy="5291264"/>
          </a:xfrm>
        </p:grpSpPr>
        <p:pic>
          <p:nvPicPr>
            <p:cNvPr id="10245" name="Picture 5"/>
            <p:cNvPicPr>
              <a:picLocks noChangeAspect="1" noChangeArrowheads="1"/>
            </p:cNvPicPr>
            <p:nvPr/>
          </p:nvPicPr>
          <p:blipFill>
            <a:blip r:embed="rId6" cstate="print"/>
            <a:srcRect/>
            <a:stretch>
              <a:fillRect/>
            </a:stretch>
          </p:blipFill>
          <p:spPr bwMode="auto">
            <a:xfrm>
              <a:off x="4181560" y="615742"/>
              <a:ext cx="4962440" cy="5235716"/>
            </a:xfrm>
            <a:prstGeom prst="rect">
              <a:avLst/>
            </a:prstGeom>
            <a:noFill/>
            <a:ln w="9525">
              <a:solidFill>
                <a:schemeClr val="tx1"/>
              </a:solidFill>
              <a:miter lim="800000"/>
              <a:headEnd/>
              <a:tailEnd/>
            </a:ln>
          </p:spPr>
        </p:pic>
        <p:sp>
          <p:nvSpPr>
            <p:cNvPr id="12" name="TextBox 11"/>
            <p:cNvSpPr txBox="1"/>
            <p:nvPr/>
          </p:nvSpPr>
          <p:spPr>
            <a:xfrm>
              <a:off x="8357786" y="5537674"/>
              <a:ext cx="786214" cy="369332"/>
            </a:xfrm>
            <a:prstGeom prst="rect">
              <a:avLst/>
            </a:prstGeom>
            <a:noFill/>
          </p:spPr>
          <p:txBody>
            <a:bodyPr wrap="square" rtlCol="0">
              <a:spAutoFit/>
            </a:bodyPr>
            <a:lstStyle/>
            <a:p>
              <a:r>
                <a:rPr lang="en-US" dirty="0" smtClean="0"/>
                <a:t>(2012)</a:t>
              </a:r>
              <a:endParaRPr lang="en-US" dirty="0"/>
            </a:p>
          </p:txBody>
        </p:sp>
      </p:grpSp>
      <p:grpSp>
        <p:nvGrpSpPr>
          <p:cNvPr id="5" name="Group 12"/>
          <p:cNvGrpSpPr/>
          <p:nvPr/>
        </p:nvGrpSpPr>
        <p:grpSpPr>
          <a:xfrm>
            <a:off x="2143259" y="2586899"/>
            <a:ext cx="5168032" cy="4271101"/>
            <a:chOff x="1446413" y="2282564"/>
            <a:chExt cx="5536277" cy="4575436"/>
          </a:xfrm>
        </p:grpSpPr>
        <p:grpSp>
          <p:nvGrpSpPr>
            <p:cNvPr id="7" name="Group 5"/>
            <p:cNvGrpSpPr/>
            <p:nvPr/>
          </p:nvGrpSpPr>
          <p:grpSpPr>
            <a:xfrm>
              <a:off x="1446413" y="2282564"/>
              <a:ext cx="5536277" cy="4575436"/>
              <a:chOff x="2942705" y="689956"/>
              <a:chExt cx="5029200" cy="4156364"/>
            </a:xfrm>
          </p:grpSpPr>
          <p:sp>
            <p:nvSpPr>
              <p:cNvPr id="16" name="Rectangle 15"/>
              <p:cNvSpPr/>
              <p:nvPr/>
            </p:nvSpPr>
            <p:spPr>
              <a:xfrm>
                <a:off x="2942705" y="689956"/>
                <a:ext cx="5029200" cy="4156364"/>
              </a:xfrm>
              <a:prstGeom prst="rect">
                <a:avLst/>
              </a:prstGeom>
              <a:solidFill>
                <a:schemeClr val="bg1"/>
              </a:solidFill>
              <a:ln w="12700">
                <a:solidFill>
                  <a:schemeClr val="tx1"/>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http://hyperallergic.com/wp-content/uploads/2015/05/Map_of_World_War_II_Japanese_American_internment_camps.png"/>
              <p:cNvPicPr>
                <a:picLocks noChangeAspect="1" noChangeArrowheads="1"/>
              </p:cNvPicPr>
              <p:nvPr/>
            </p:nvPicPr>
            <p:blipFill>
              <a:blip r:embed="rId7" cstate="print"/>
              <a:srcRect/>
              <a:stretch>
                <a:fillRect/>
              </a:stretch>
            </p:blipFill>
            <p:spPr bwMode="auto">
              <a:xfrm>
                <a:off x="2965938" y="699338"/>
                <a:ext cx="4984204" cy="4138670"/>
              </a:xfrm>
              <a:prstGeom prst="rect">
                <a:avLst/>
              </a:prstGeom>
              <a:noFill/>
            </p:spPr>
          </p:pic>
        </p:grpSp>
        <p:sp>
          <p:nvSpPr>
            <p:cNvPr id="15" name="Oval 14"/>
            <p:cNvSpPr/>
            <p:nvPr/>
          </p:nvSpPr>
          <p:spPr>
            <a:xfrm>
              <a:off x="4239491" y="4929447"/>
              <a:ext cx="448887" cy="282633"/>
            </a:xfrm>
            <a:prstGeom prst="ellipse">
              <a:avLst/>
            </a:prstGeom>
            <a:noFill/>
            <a:ln w="571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1068225" y="2028617"/>
            <a:ext cx="7007551" cy="3477875"/>
          </a:xfrm>
          <a:prstGeom prst="rect">
            <a:avLst/>
          </a:prstGeom>
          <a:solidFill>
            <a:srgbClr val="FFFF00"/>
          </a:solidFill>
          <a:ln>
            <a:solidFill>
              <a:srgbClr val="7030A0"/>
            </a:solidFill>
          </a:ln>
        </p:spPr>
        <p:txBody>
          <a:bodyPr wrap="square" rtlCol="0">
            <a:spAutoFit/>
          </a:bodyPr>
          <a:lstStyle/>
          <a:p>
            <a:pPr algn="ctr"/>
            <a:r>
              <a:rPr lang="en-US" sz="4400" b="1" dirty="0" smtClean="0"/>
              <a:t>And so, this brings us to the end of Session 6 and we leave you with a couple of thoughts about America’s Westward Expansion</a:t>
            </a:r>
            <a:endParaRPr lang="en-US" sz="4400" b="1" dirty="0"/>
          </a:p>
        </p:txBody>
      </p:sp>
      <p:sp>
        <p:nvSpPr>
          <p:cNvPr id="20" name="Slide Number Placeholder 19"/>
          <p:cNvSpPr>
            <a:spLocks noGrp="1"/>
          </p:cNvSpPr>
          <p:nvPr>
            <p:ph type="sldNum" sz="quarter" idx="12"/>
          </p:nvPr>
        </p:nvSpPr>
        <p:spPr/>
        <p:txBody>
          <a:bodyPr/>
          <a:lstStyle/>
          <a:p>
            <a:pPr>
              <a:defRPr/>
            </a:pPr>
            <a:fld id="{6D98560A-1953-4F77-869E-5D1EE0598C44}" type="slidenum">
              <a:rPr lang="en-US" smtClean="0"/>
              <a:pPr>
                <a:defRPr/>
              </a:pPr>
              <a:t>199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22" presetClass="entr" presetSubtype="1"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up)">
                                      <p:cBhvr>
                                        <p:cTn id="18" dur="1000"/>
                                        <p:tgtEl>
                                          <p:spTgt spid="3">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10244"/>
                                        </p:tgtEl>
                                        <p:attrNameLst>
                                          <p:attrName>style.visibility</p:attrName>
                                        </p:attrNameLst>
                                      </p:cBhvr>
                                      <p:to>
                                        <p:strVal val="visible"/>
                                      </p:to>
                                    </p:set>
                                    <p:animEffect transition="in" filter="wipe(down)">
                                      <p:cBhvr>
                                        <p:cTn id="21" dur="1000"/>
                                        <p:tgtEl>
                                          <p:spTgt spid="10244"/>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up)">
                                      <p:cBhvr>
                                        <p:cTn id="25" dur="10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up)">
                                      <p:cBhvr>
                                        <p:cTn id="30" dur="1000"/>
                                        <p:tgtEl>
                                          <p:spTgt spid="6">
                                            <p:txEl>
                                              <p:pRg st="1" end="1"/>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1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Effect transition="in" filter="wipe(up)">
                                      <p:cBhvr>
                                        <p:cTn id="38" dur="1000"/>
                                        <p:tgtEl>
                                          <p:spTgt spid="6">
                                            <p:txEl>
                                              <p:pRg st="2" end="2"/>
                                            </p:txEl>
                                          </p:spTgt>
                                        </p:tgtEl>
                                      </p:cBhvr>
                                    </p:animEffect>
                                  </p:childTnLst>
                                </p:cTn>
                              </p:par>
                              <p:par>
                                <p:cTn id="39" presetID="22" presetClass="entr" presetSubtype="4"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10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35"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2000"/>
                                        <p:tgtEl>
                                          <p:spTgt spid="19"/>
                                        </p:tgtEl>
                                      </p:cBhvr>
                                    </p:animEffect>
                                    <p:anim calcmode="lin" valueType="num">
                                      <p:cBhvr>
                                        <p:cTn id="47" dur="2000" fill="hold"/>
                                        <p:tgtEl>
                                          <p:spTgt spid="19"/>
                                        </p:tgtEl>
                                        <p:attrNameLst>
                                          <p:attrName>style.rotation</p:attrName>
                                        </p:attrNameLst>
                                      </p:cBhvr>
                                      <p:tavLst>
                                        <p:tav tm="0">
                                          <p:val>
                                            <p:fltVal val="720"/>
                                          </p:val>
                                        </p:tav>
                                        <p:tav tm="100000">
                                          <p:val>
                                            <p:fltVal val="0"/>
                                          </p:val>
                                        </p:tav>
                                      </p:tavLst>
                                    </p:anim>
                                    <p:anim calcmode="lin" valueType="num">
                                      <p:cBhvr>
                                        <p:cTn id="48" dur="2000" fill="hold"/>
                                        <p:tgtEl>
                                          <p:spTgt spid="19"/>
                                        </p:tgtEl>
                                        <p:attrNameLst>
                                          <p:attrName>ppt_h</p:attrName>
                                        </p:attrNameLst>
                                      </p:cBhvr>
                                      <p:tavLst>
                                        <p:tav tm="0">
                                          <p:val>
                                            <p:fltVal val="0"/>
                                          </p:val>
                                        </p:tav>
                                        <p:tav tm="100000">
                                          <p:val>
                                            <p:strVal val="#ppt_h"/>
                                          </p:val>
                                        </p:tav>
                                      </p:tavLst>
                                    </p:anim>
                                    <p:anim calcmode="lin" valueType="num">
                                      <p:cBhvr>
                                        <p:cTn id="49" dur="2000" fill="hold"/>
                                        <p:tgtEl>
                                          <p:spTgt spid="1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trail of tears"/>
          <p:cNvPicPr>
            <a:picLocks noChangeAspect="1" noChangeArrowheads="1"/>
          </p:cNvPicPr>
          <p:nvPr/>
        </p:nvPicPr>
        <p:blipFill>
          <a:blip r:embed="rId2" cstate="print"/>
          <a:srcRect/>
          <a:stretch>
            <a:fillRect/>
          </a:stretch>
        </p:blipFill>
        <p:spPr bwMode="auto">
          <a:xfrm>
            <a:off x="-1" y="0"/>
            <a:ext cx="9144001" cy="6858001"/>
          </a:xfrm>
          <a:prstGeom prst="rect">
            <a:avLst/>
          </a:prstGeom>
          <a:noFill/>
        </p:spPr>
      </p:pic>
      <p:pic>
        <p:nvPicPr>
          <p:cNvPr id="14344" name="Picture 8" descr="Image result for santa fe trail"/>
          <p:cNvPicPr preferRelativeResize="0">
            <a:picLocks noChangeAspect="1" noChangeArrowheads="1"/>
          </p:cNvPicPr>
          <p:nvPr/>
        </p:nvPicPr>
        <p:blipFill>
          <a:blip r:embed="rId3" cstate="print"/>
          <a:srcRect l="29076" t="29212" r="7069" b="20455"/>
          <a:stretch>
            <a:fillRect/>
          </a:stretch>
        </p:blipFill>
        <p:spPr bwMode="auto">
          <a:xfrm>
            <a:off x="-969264" y="-201168"/>
            <a:ext cx="10305288" cy="7450912"/>
          </a:xfrm>
          <a:prstGeom prst="rect">
            <a:avLst/>
          </a:prstGeom>
          <a:noFill/>
        </p:spPr>
      </p:pic>
      <p:sp>
        <p:nvSpPr>
          <p:cNvPr id="12" name="Rectangle 3"/>
          <p:cNvSpPr>
            <a:spLocks noChangeArrowheads="1"/>
          </p:cNvSpPr>
          <p:nvPr/>
        </p:nvSpPr>
        <p:spPr bwMode="auto">
          <a:xfrm>
            <a:off x="0" y="0"/>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South</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west </a:t>
            </a: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Journeys . . . . </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a:t>
            </a:r>
            <a:endPar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endParaRPr>
          </a:p>
        </p:txBody>
      </p:sp>
      <p:sp>
        <p:nvSpPr>
          <p:cNvPr id="14" name="Rectangle 3"/>
          <p:cNvSpPr>
            <a:spLocks noChangeArrowheads="1"/>
          </p:cNvSpPr>
          <p:nvPr/>
        </p:nvSpPr>
        <p:spPr bwMode="auto">
          <a:xfrm>
            <a:off x="0" y="5722203"/>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Trail of Tears</a:t>
            </a:r>
            <a:endPar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cs typeface="Arial" pitchFamily="34" charset="0"/>
            </a:endParaRPr>
          </a:p>
        </p:txBody>
      </p:sp>
      <p:sp>
        <p:nvSpPr>
          <p:cNvPr id="15" name="Rectangle 3"/>
          <p:cNvSpPr>
            <a:spLocks noChangeArrowheads="1"/>
          </p:cNvSpPr>
          <p:nvPr/>
        </p:nvSpPr>
        <p:spPr bwMode="auto">
          <a:xfrm>
            <a:off x="0" y="1676400"/>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Santa Fe Trail</a:t>
            </a:r>
            <a:endPar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fade">
                                      <p:cBhvr>
                                        <p:cTn id="12" dur="2000"/>
                                        <p:tgtEl>
                                          <p:spTgt spid="14338"/>
                                        </p:tgtEl>
                                      </p:cBhvr>
                                    </p:animEffect>
                                  </p:childTnLst>
                                </p:cTn>
                              </p:par>
                              <p:par>
                                <p:cTn id="13" presetID="10" presetClass="exit" presetSubtype="0" fill="hold" grpId="1" nodeType="withEffect">
                                  <p:stCondLst>
                                    <p:cond delay="0"/>
                                  </p:stCondLst>
                                  <p:childTnLst>
                                    <p:animEffect transition="out" filter="fade">
                                      <p:cBhvr>
                                        <p:cTn id="14" dur="1000"/>
                                        <p:tgtEl>
                                          <p:spTgt spid="15"/>
                                        </p:tgtEl>
                                      </p:cBhvr>
                                    </p:animEffect>
                                    <p:set>
                                      <p:cBhvr>
                                        <p:cTn id="15" dur="1" fill="hold">
                                          <p:stCondLst>
                                            <p:cond delay="999"/>
                                          </p:stCondLst>
                                        </p:cTn>
                                        <p:tgtEl>
                                          <p:spTgt spid="15"/>
                                        </p:tgtEl>
                                        <p:attrNameLst>
                                          <p:attrName>style.visibility</p:attrName>
                                        </p:attrNameLst>
                                      </p:cBhvr>
                                      <p:to>
                                        <p:strVal val="hidden"/>
                                      </p:to>
                                    </p:set>
                                  </p:childTnLst>
                                </p:cTn>
                              </p:par>
                              <p:par>
                                <p:cTn id="16" presetID="10" presetClass="exit" presetSubtype="0" fill="hold" nodeType="withEffect">
                                  <p:stCondLst>
                                    <p:cond delay="500"/>
                                  </p:stCondLst>
                                  <p:childTnLst>
                                    <p:animEffect transition="out" filter="fade">
                                      <p:cBhvr>
                                        <p:cTn id="17" dur="2000"/>
                                        <p:tgtEl>
                                          <p:spTgt spid="14344"/>
                                        </p:tgtEl>
                                      </p:cBhvr>
                                    </p:animEffect>
                                    <p:set>
                                      <p:cBhvr>
                                        <p:cTn id="18" dur="1" fill="hold">
                                          <p:stCondLst>
                                            <p:cond delay="1999"/>
                                          </p:stCondLst>
                                        </p:cTn>
                                        <p:tgtEl>
                                          <p:spTgt spid="14344"/>
                                        </p:tgtEl>
                                        <p:attrNameLst>
                                          <p:attrName>style.visibility</p:attrName>
                                        </p:attrNameLst>
                                      </p:cBhvr>
                                      <p:to>
                                        <p:strVal val="hidden"/>
                                      </p:to>
                                    </p:se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1"/>
          <p:cNvGrpSpPr/>
          <p:nvPr/>
        </p:nvGrpSpPr>
        <p:grpSpPr>
          <a:xfrm>
            <a:off x="523875" y="762000"/>
            <a:ext cx="8162925" cy="6072188"/>
            <a:chOff x="523875" y="762000"/>
            <a:chExt cx="8162925" cy="6072188"/>
          </a:xfrm>
        </p:grpSpPr>
        <p:pic>
          <p:nvPicPr>
            <p:cNvPr id="40" name="Picture 3"/>
            <p:cNvPicPr>
              <a:picLocks noChangeAspect="1" noChangeArrowheads="1"/>
            </p:cNvPicPr>
            <p:nvPr/>
          </p:nvPicPr>
          <p:blipFill>
            <a:blip r:embed="rId2" cstate="print"/>
            <a:srcRect/>
            <a:stretch>
              <a:fillRect/>
            </a:stretch>
          </p:blipFill>
          <p:spPr bwMode="auto">
            <a:xfrm>
              <a:off x="523875" y="762000"/>
              <a:ext cx="8162925" cy="6072188"/>
            </a:xfrm>
            <a:prstGeom prst="rect">
              <a:avLst/>
            </a:prstGeom>
            <a:noFill/>
            <a:ln w="9525">
              <a:noFill/>
              <a:miter lim="800000"/>
              <a:headEnd/>
              <a:tailEnd/>
            </a:ln>
            <a:effectLst/>
          </p:spPr>
        </p:pic>
        <p:grpSp>
          <p:nvGrpSpPr>
            <p:cNvPr id="3" name="Group 14"/>
            <p:cNvGrpSpPr/>
            <p:nvPr/>
          </p:nvGrpSpPr>
          <p:grpSpPr>
            <a:xfrm>
              <a:off x="4852307" y="1338943"/>
              <a:ext cx="3148693" cy="1191986"/>
              <a:chOff x="4852307" y="1338943"/>
              <a:chExt cx="3148693" cy="1191986"/>
            </a:xfrm>
          </p:grpSpPr>
          <p:grpSp>
            <p:nvGrpSpPr>
              <p:cNvPr id="4" name="Group 13"/>
              <p:cNvGrpSpPr/>
              <p:nvPr/>
            </p:nvGrpSpPr>
            <p:grpSpPr>
              <a:xfrm>
                <a:off x="4852307" y="1338943"/>
                <a:ext cx="3148693" cy="1191986"/>
                <a:chOff x="4852307" y="1338943"/>
                <a:chExt cx="3148693" cy="1191986"/>
              </a:xfrm>
            </p:grpSpPr>
            <p:sp>
              <p:nvSpPr>
                <p:cNvPr id="55"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7"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4" name="Freeform 53"/>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66" name="Freeform 65"/>
          <p:cNvSpPr/>
          <p:nvPr/>
        </p:nvSpPr>
        <p:spPr>
          <a:xfrm>
            <a:off x="783770" y="1151163"/>
            <a:ext cx="7652657" cy="5608865"/>
          </a:xfrm>
          <a:custGeom>
            <a:avLst/>
            <a:gdLst>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46" fmla="*/ 1113064 w 9573986"/>
              <a:gd name="connsiteY46" fmla="*/ 4705350 h 6738258"/>
              <a:gd name="connsiteX0" fmla="*/ 1113064 w 9573986"/>
              <a:gd name="connsiteY0" fmla="*/ 4171950 h 6204858"/>
              <a:gd name="connsiteX1" fmla="*/ 1211036 w 9573986"/>
              <a:gd name="connsiteY1" fmla="*/ 138793 h 6204858"/>
              <a:gd name="connsiteX2" fmla="*/ 8379279 w 9573986"/>
              <a:gd name="connsiteY2" fmla="*/ 138793 h 6204858"/>
              <a:gd name="connsiteX3" fmla="*/ 8379279 w 9573986"/>
              <a:gd name="connsiteY3" fmla="*/ 971550 h 6204858"/>
              <a:gd name="connsiteX4" fmla="*/ 8673193 w 9573986"/>
              <a:gd name="connsiteY4" fmla="*/ 2735036 h 6204858"/>
              <a:gd name="connsiteX5" fmla="*/ 8738507 w 9573986"/>
              <a:gd name="connsiteY5" fmla="*/ 5723165 h 6204858"/>
              <a:gd name="connsiteX6" fmla="*/ 8509907 w 9573986"/>
              <a:gd name="connsiteY6" fmla="*/ 5625193 h 6204858"/>
              <a:gd name="connsiteX7" fmla="*/ 8118022 w 9573986"/>
              <a:gd name="connsiteY7" fmla="*/ 5494565 h 6204858"/>
              <a:gd name="connsiteX8" fmla="*/ 7954736 w 9573986"/>
              <a:gd name="connsiteY8" fmla="*/ 5363936 h 6204858"/>
              <a:gd name="connsiteX9" fmla="*/ 7824107 w 9573986"/>
              <a:gd name="connsiteY9" fmla="*/ 5200650 h 6204858"/>
              <a:gd name="connsiteX10" fmla="*/ 7628164 w 9573986"/>
              <a:gd name="connsiteY10" fmla="*/ 5184322 h 6204858"/>
              <a:gd name="connsiteX11" fmla="*/ 7513864 w 9573986"/>
              <a:gd name="connsiteY11" fmla="*/ 5298622 h 6204858"/>
              <a:gd name="connsiteX12" fmla="*/ 7236279 w 9573986"/>
              <a:gd name="connsiteY12" fmla="*/ 5282293 h 6204858"/>
              <a:gd name="connsiteX13" fmla="*/ 6926036 w 9573986"/>
              <a:gd name="connsiteY13" fmla="*/ 5396593 h 6204858"/>
              <a:gd name="connsiteX14" fmla="*/ 6697436 w 9573986"/>
              <a:gd name="connsiteY14" fmla="*/ 5314950 h 6204858"/>
              <a:gd name="connsiteX15" fmla="*/ 6272893 w 9573986"/>
              <a:gd name="connsiteY15" fmla="*/ 5527222 h 6204858"/>
              <a:gd name="connsiteX16" fmla="*/ 6223907 w 9573986"/>
              <a:gd name="connsiteY16" fmla="*/ 5657850 h 6204858"/>
              <a:gd name="connsiteX17" fmla="*/ 5913664 w 9573986"/>
              <a:gd name="connsiteY17" fmla="*/ 5396593 h 6204858"/>
              <a:gd name="connsiteX18" fmla="*/ 5668736 w 9573986"/>
              <a:gd name="connsiteY18" fmla="*/ 5298622 h 6204858"/>
              <a:gd name="connsiteX19" fmla="*/ 5570764 w 9573986"/>
              <a:gd name="connsiteY19" fmla="*/ 5478236 h 6204858"/>
              <a:gd name="connsiteX20" fmla="*/ 5407479 w 9573986"/>
              <a:gd name="connsiteY20" fmla="*/ 5363936 h 6204858"/>
              <a:gd name="connsiteX21" fmla="*/ 5309507 w 9573986"/>
              <a:gd name="connsiteY21" fmla="*/ 5265965 h 6204858"/>
              <a:gd name="connsiteX22" fmla="*/ 5211536 w 9573986"/>
              <a:gd name="connsiteY22" fmla="*/ 5380265 h 6204858"/>
              <a:gd name="connsiteX23" fmla="*/ 5113564 w 9573986"/>
              <a:gd name="connsiteY23" fmla="*/ 5641522 h 6204858"/>
              <a:gd name="connsiteX24" fmla="*/ 4999264 w 9573986"/>
              <a:gd name="connsiteY24" fmla="*/ 5510893 h 6204858"/>
              <a:gd name="connsiteX25" fmla="*/ 4868636 w 9573986"/>
              <a:gd name="connsiteY25" fmla="*/ 5249636 h 6204858"/>
              <a:gd name="connsiteX26" fmla="*/ 4803322 w 9573986"/>
              <a:gd name="connsiteY26" fmla="*/ 5380265 h 6204858"/>
              <a:gd name="connsiteX27" fmla="*/ 4705350 w 9573986"/>
              <a:gd name="connsiteY27" fmla="*/ 5396593 h 6204858"/>
              <a:gd name="connsiteX28" fmla="*/ 4476750 w 9573986"/>
              <a:gd name="connsiteY28" fmla="*/ 5249636 h 6204858"/>
              <a:gd name="connsiteX29" fmla="*/ 4182836 w 9573986"/>
              <a:gd name="connsiteY29" fmla="*/ 5119007 h 6204858"/>
              <a:gd name="connsiteX30" fmla="*/ 4068536 w 9573986"/>
              <a:gd name="connsiteY30" fmla="*/ 5314950 h 6204858"/>
              <a:gd name="connsiteX31" fmla="*/ 3986893 w 9573986"/>
              <a:gd name="connsiteY31" fmla="*/ 5167993 h 6204858"/>
              <a:gd name="connsiteX32" fmla="*/ 3660322 w 9573986"/>
              <a:gd name="connsiteY32" fmla="*/ 5004707 h 6204858"/>
              <a:gd name="connsiteX33" fmla="*/ 3578679 w 9573986"/>
              <a:gd name="connsiteY33" fmla="*/ 4906736 h 6204858"/>
              <a:gd name="connsiteX34" fmla="*/ 3317422 w 9573986"/>
              <a:gd name="connsiteY34" fmla="*/ 4890407 h 6204858"/>
              <a:gd name="connsiteX35" fmla="*/ 3284764 w 9573986"/>
              <a:gd name="connsiteY35" fmla="*/ 4939393 h 6204858"/>
              <a:gd name="connsiteX36" fmla="*/ 3007179 w 9573986"/>
              <a:gd name="connsiteY36" fmla="*/ 4792436 h 6204858"/>
              <a:gd name="connsiteX37" fmla="*/ 2794907 w 9573986"/>
              <a:gd name="connsiteY37" fmla="*/ 4906736 h 6204858"/>
              <a:gd name="connsiteX38" fmla="*/ 2549979 w 9573986"/>
              <a:gd name="connsiteY38" fmla="*/ 4792436 h 6204858"/>
              <a:gd name="connsiteX39" fmla="*/ 2305050 w 9573986"/>
              <a:gd name="connsiteY39" fmla="*/ 4792436 h 6204858"/>
              <a:gd name="connsiteX40" fmla="*/ 2125436 w 9573986"/>
              <a:gd name="connsiteY40" fmla="*/ 4612822 h 6204858"/>
              <a:gd name="connsiteX41" fmla="*/ 2076450 w 9573986"/>
              <a:gd name="connsiteY41" fmla="*/ 4433207 h 6204858"/>
              <a:gd name="connsiteX42" fmla="*/ 1978479 w 9573986"/>
              <a:gd name="connsiteY42" fmla="*/ 4433207 h 6204858"/>
              <a:gd name="connsiteX43" fmla="*/ 1570264 w 9573986"/>
              <a:gd name="connsiteY43" fmla="*/ 4384222 h 6204858"/>
              <a:gd name="connsiteX44" fmla="*/ 1292679 w 9573986"/>
              <a:gd name="connsiteY44" fmla="*/ 4220936 h 6204858"/>
              <a:gd name="connsiteX45" fmla="*/ 1113064 w 9573986"/>
              <a:gd name="connsiteY45" fmla="*/ 4057650 h 6204858"/>
              <a:gd name="connsiteX46" fmla="*/ 1113064 w 9573986"/>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8209189"/>
              <a:gd name="connsiteY0" fmla="*/ 4171950 h 6204858"/>
              <a:gd name="connsiteX1" fmla="*/ 654504 w 8209189"/>
              <a:gd name="connsiteY1" fmla="*/ 138793 h 6204858"/>
              <a:gd name="connsiteX2" fmla="*/ 7822747 w 8209189"/>
              <a:gd name="connsiteY2" fmla="*/ 138793 h 6204858"/>
              <a:gd name="connsiteX3" fmla="*/ 7822747 w 8209189"/>
              <a:gd name="connsiteY3" fmla="*/ 971550 h 6204858"/>
              <a:gd name="connsiteX4" fmla="*/ 8116661 w 8209189"/>
              <a:gd name="connsiteY4" fmla="*/ 2735036 h 6204858"/>
              <a:gd name="connsiteX5" fmla="*/ 8181975 w 8209189"/>
              <a:gd name="connsiteY5" fmla="*/ 5723165 h 6204858"/>
              <a:gd name="connsiteX6" fmla="*/ 7953375 w 8209189"/>
              <a:gd name="connsiteY6" fmla="*/ 5625193 h 6204858"/>
              <a:gd name="connsiteX7" fmla="*/ 7561490 w 8209189"/>
              <a:gd name="connsiteY7" fmla="*/ 5494565 h 6204858"/>
              <a:gd name="connsiteX8" fmla="*/ 7398204 w 8209189"/>
              <a:gd name="connsiteY8" fmla="*/ 5363936 h 6204858"/>
              <a:gd name="connsiteX9" fmla="*/ 7267575 w 8209189"/>
              <a:gd name="connsiteY9" fmla="*/ 5200650 h 6204858"/>
              <a:gd name="connsiteX10" fmla="*/ 7071632 w 8209189"/>
              <a:gd name="connsiteY10" fmla="*/ 5184322 h 6204858"/>
              <a:gd name="connsiteX11" fmla="*/ 6957332 w 8209189"/>
              <a:gd name="connsiteY11" fmla="*/ 5298622 h 6204858"/>
              <a:gd name="connsiteX12" fmla="*/ 6679747 w 8209189"/>
              <a:gd name="connsiteY12" fmla="*/ 5282293 h 6204858"/>
              <a:gd name="connsiteX13" fmla="*/ 6369504 w 8209189"/>
              <a:gd name="connsiteY13" fmla="*/ 5396593 h 6204858"/>
              <a:gd name="connsiteX14" fmla="*/ 6140904 w 8209189"/>
              <a:gd name="connsiteY14" fmla="*/ 5314950 h 6204858"/>
              <a:gd name="connsiteX15" fmla="*/ 5716361 w 8209189"/>
              <a:gd name="connsiteY15" fmla="*/ 5527222 h 6204858"/>
              <a:gd name="connsiteX16" fmla="*/ 5667375 w 8209189"/>
              <a:gd name="connsiteY16" fmla="*/ 5657850 h 6204858"/>
              <a:gd name="connsiteX17" fmla="*/ 5357132 w 8209189"/>
              <a:gd name="connsiteY17" fmla="*/ 5396593 h 6204858"/>
              <a:gd name="connsiteX18" fmla="*/ 5112204 w 8209189"/>
              <a:gd name="connsiteY18" fmla="*/ 5298622 h 6204858"/>
              <a:gd name="connsiteX19" fmla="*/ 5014232 w 8209189"/>
              <a:gd name="connsiteY19" fmla="*/ 5478236 h 6204858"/>
              <a:gd name="connsiteX20" fmla="*/ 4850947 w 8209189"/>
              <a:gd name="connsiteY20" fmla="*/ 5363936 h 6204858"/>
              <a:gd name="connsiteX21" fmla="*/ 4752975 w 8209189"/>
              <a:gd name="connsiteY21" fmla="*/ 5265965 h 6204858"/>
              <a:gd name="connsiteX22" fmla="*/ 4655004 w 8209189"/>
              <a:gd name="connsiteY22" fmla="*/ 5380265 h 6204858"/>
              <a:gd name="connsiteX23" fmla="*/ 4557032 w 8209189"/>
              <a:gd name="connsiteY23" fmla="*/ 5641522 h 6204858"/>
              <a:gd name="connsiteX24" fmla="*/ 4442732 w 8209189"/>
              <a:gd name="connsiteY24" fmla="*/ 5510893 h 6204858"/>
              <a:gd name="connsiteX25" fmla="*/ 4312104 w 8209189"/>
              <a:gd name="connsiteY25" fmla="*/ 5249636 h 6204858"/>
              <a:gd name="connsiteX26" fmla="*/ 4246790 w 8209189"/>
              <a:gd name="connsiteY26" fmla="*/ 5380265 h 6204858"/>
              <a:gd name="connsiteX27" fmla="*/ 4148818 w 8209189"/>
              <a:gd name="connsiteY27" fmla="*/ 5396593 h 6204858"/>
              <a:gd name="connsiteX28" fmla="*/ 3920218 w 8209189"/>
              <a:gd name="connsiteY28" fmla="*/ 5249636 h 6204858"/>
              <a:gd name="connsiteX29" fmla="*/ 3626304 w 8209189"/>
              <a:gd name="connsiteY29" fmla="*/ 5119007 h 6204858"/>
              <a:gd name="connsiteX30" fmla="*/ 3512004 w 8209189"/>
              <a:gd name="connsiteY30" fmla="*/ 5314950 h 6204858"/>
              <a:gd name="connsiteX31" fmla="*/ 3430361 w 8209189"/>
              <a:gd name="connsiteY31" fmla="*/ 5167993 h 6204858"/>
              <a:gd name="connsiteX32" fmla="*/ 3103790 w 8209189"/>
              <a:gd name="connsiteY32" fmla="*/ 5004707 h 6204858"/>
              <a:gd name="connsiteX33" fmla="*/ 3022147 w 8209189"/>
              <a:gd name="connsiteY33" fmla="*/ 4906736 h 6204858"/>
              <a:gd name="connsiteX34" fmla="*/ 2760890 w 8209189"/>
              <a:gd name="connsiteY34" fmla="*/ 4890407 h 6204858"/>
              <a:gd name="connsiteX35" fmla="*/ 2728232 w 8209189"/>
              <a:gd name="connsiteY35" fmla="*/ 4939393 h 6204858"/>
              <a:gd name="connsiteX36" fmla="*/ 2450647 w 8209189"/>
              <a:gd name="connsiteY36" fmla="*/ 4792436 h 6204858"/>
              <a:gd name="connsiteX37" fmla="*/ 2238375 w 8209189"/>
              <a:gd name="connsiteY37" fmla="*/ 4906736 h 6204858"/>
              <a:gd name="connsiteX38" fmla="*/ 1993447 w 8209189"/>
              <a:gd name="connsiteY38" fmla="*/ 4792436 h 6204858"/>
              <a:gd name="connsiteX39" fmla="*/ 1748518 w 8209189"/>
              <a:gd name="connsiteY39" fmla="*/ 4792436 h 6204858"/>
              <a:gd name="connsiteX40" fmla="*/ 1568904 w 8209189"/>
              <a:gd name="connsiteY40" fmla="*/ 4612822 h 6204858"/>
              <a:gd name="connsiteX41" fmla="*/ 1519918 w 8209189"/>
              <a:gd name="connsiteY41" fmla="*/ 4433207 h 6204858"/>
              <a:gd name="connsiteX42" fmla="*/ 1421947 w 8209189"/>
              <a:gd name="connsiteY42" fmla="*/ 4433207 h 6204858"/>
              <a:gd name="connsiteX43" fmla="*/ 1013732 w 8209189"/>
              <a:gd name="connsiteY43" fmla="*/ 4384222 h 6204858"/>
              <a:gd name="connsiteX44" fmla="*/ 736147 w 8209189"/>
              <a:gd name="connsiteY44" fmla="*/ 4220936 h 6204858"/>
              <a:gd name="connsiteX45" fmla="*/ 556532 w 8209189"/>
              <a:gd name="connsiteY45" fmla="*/ 4057650 h 6204858"/>
              <a:gd name="connsiteX46" fmla="*/ 556532 w 8209189"/>
              <a:gd name="connsiteY46" fmla="*/ 4171950 h 6204858"/>
              <a:gd name="connsiteX0" fmla="*/ 556532 w 8209189"/>
              <a:gd name="connsiteY0" fmla="*/ 4057650 h 6090558"/>
              <a:gd name="connsiteX1" fmla="*/ 654504 w 8209189"/>
              <a:gd name="connsiteY1" fmla="*/ 24493 h 6090558"/>
              <a:gd name="connsiteX2" fmla="*/ 7822747 w 8209189"/>
              <a:gd name="connsiteY2" fmla="*/ 24493 h 6090558"/>
              <a:gd name="connsiteX3" fmla="*/ 7822747 w 8209189"/>
              <a:gd name="connsiteY3" fmla="*/ 857250 h 6090558"/>
              <a:gd name="connsiteX4" fmla="*/ 8116661 w 8209189"/>
              <a:gd name="connsiteY4" fmla="*/ 2620736 h 6090558"/>
              <a:gd name="connsiteX5" fmla="*/ 8181975 w 8209189"/>
              <a:gd name="connsiteY5" fmla="*/ 5608865 h 6090558"/>
              <a:gd name="connsiteX6" fmla="*/ 7953375 w 8209189"/>
              <a:gd name="connsiteY6" fmla="*/ 5510893 h 6090558"/>
              <a:gd name="connsiteX7" fmla="*/ 7561490 w 8209189"/>
              <a:gd name="connsiteY7" fmla="*/ 5380265 h 6090558"/>
              <a:gd name="connsiteX8" fmla="*/ 7398204 w 8209189"/>
              <a:gd name="connsiteY8" fmla="*/ 5249636 h 6090558"/>
              <a:gd name="connsiteX9" fmla="*/ 7267575 w 8209189"/>
              <a:gd name="connsiteY9" fmla="*/ 5086350 h 6090558"/>
              <a:gd name="connsiteX10" fmla="*/ 7071632 w 8209189"/>
              <a:gd name="connsiteY10" fmla="*/ 5070022 h 6090558"/>
              <a:gd name="connsiteX11" fmla="*/ 6957332 w 8209189"/>
              <a:gd name="connsiteY11" fmla="*/ 5184322 h 6090558"/>
              <a:gd name="connsiteX12" fmla="*/ 6679747 w 8209189"/>
              <a:gd name="connsiteY12" fmla="*/ 5167993 h 6090558"/>
              <a:gd name="connsiteX13" fmla="*/ 6369504 w 8209189"/>
              <a:gd name="connsiteY13" fmla="*/ 5282293 h 6090558"/>
              <a:gd name="connsiteX14" fmla="*/ 6140904 w 8209189"/>
              <a:gd name="connsiteY14" fmla="*/ 5200650 h 6090558"/>
              <a:gd name="connsiteX15" fmla="*/ 5716361 w 8209189"/>
              <a:gd name="connsiteY15" fmla="*/ 5412922 h 6090558"/>
              <a:gd name="connsiteX16" fmla="*/ 5667375 w 8209189"/>
              <a:gd name="connsiteY16" fmla="*/ 5543550 h 6090558"/>
              <a:gd name="connsiteX17" fmla="*/ 5357132 w 8209189"/>
              <a:gd name="connsiteY17" fmla="*/ 5282293 h 6090558"/>
              <a:gd name="connsiteX18" fmla="*/ 5112204 w 8209189"/>
              <a:gd name="connsiteY18" fmla="*/ 5184322 h 6090558"/>
              <a:gd name="connsiteX19" fmla="*/ 5014232 w 8209189"/>
              <a:gd name="connsiteY19" fmla="*/ 5363936 h 6090558"/>
              <a:gd name="connsiteX20" fmla="*/ 4850947 w 8209189"/>
              <a:gd name="connsiteY20" fmla="*/ 5249636 h 6090558"/>
              <a:gd name="connsiteX21" fmla="*/ 4752975 w 8209189"/>
              <a:gd name="connsiteY21" fmla="*/ 5151665 h 6090558"/>
              <a:gd name="connsiteX22" fmla="*/ 4655004 w 8209189"/>
              <a:gd name="connsiteY22" fmla="*/ 5265965 h 6090558"/>
              <a:gd name="connsiteX23" fmla="*/ 4557032 w 8209189"/>
              <a:gd name="connsiteY23" fmla="*/ 5527222 h 6090558"/>
              <a:gd name="connsiteX24" fmla="*/ 4442732 w 8209189"/>
              <a:gd name="connsiteY24" fmla="*/ 5396593 h 6090558"/>
              <a:gd name="connsiteX25" fmla="*/ 4312104 w 8209189"/>
              <a:gd name="connsiteY25" fmla="*/ 5135336 h 6090558"/>
              <a:gd name="connsiteX26" fmla="*/ 4246790 w 8209189"/>
              <a:gd name="connsiteY26" fmla="*/ 5265965 h 6090558"/>
              <a:gd name="connsiteX27" fmla="*/ 4148818 w 8209189"/>
              <a:gd name="connsiteY27" fmla="*/ 5282293 h 6090558"/>
              <a:gd name="connsiteX28" fmla="*/ 3920218 w 8209189"/>
              <a:gd name="connsiteY28" fmla="*/ 5135336 h 6090558"/>
              <a:gd name="connsiteX29" fmla="*/ 3626304 w 8209189"/>
              <a:gd name="connsiteY29" fmla="*/ 5004707 h 6090558"/>
              <a:gd name="connsiteX30" fmla="*/ 3512004 w 8209189"/>
              <a:gd name="connsiteY30" fmla="*/ 5200650 h 6090558"/>
              <a:gd name="connsiteX31" fmla="*/ 3430361 w 8209189"/>
              <a:gd name="connsiteY31" fmla="*/ 5053693 h 6090558"/>
              <a:gd name="connsiteX32" fmla="*/ 3103790 w 8209189"/>
              <a:gd name="connsiteY32" fmla="*/ 4890407 h 6090558"/>
              <a:gd name="connsiteX33" fmla="*/ 3022147 w 8209189"/>
              <a:gd name="connsiteY33" fmla="*/ 4792436 h 6090558"/>
              <a:gd name="connsiteX34" fmla="*/ 2760890 w 8209189"/>
              <a:gd name="connsiteY34" fmla="*/ 4776107 h 6090558"/>
              <a:gd name="connsiteX35" fmla="*/ 2728232 w 8209189"/>
              <a:gd name="connsiteY35" fmla="*/ 4825093 h 6090558"/>
              <a:gd name="connsiteX36" fmla="*/ 2450647 w 8209189"/>
              <a:gd name="connsiteY36" fmla="*/ 4678136 h 6090558"/>
              <a:gd name="connsiteX37" fmla="*/ 2238375 w 8209189"/>
              <a:gd name="connsiteY37" fmla="*/ 4792436 h 6090558"/>
              <a:gd name="connsiteX38" fmla="*/ 1993447 w 8209189"/>
              <a:gd name="connsiteY38" fmla="*/ 4678136 h 6090558"/>
              <a:gd name="connsiteX39" fmla="*/ 1748518 w 8209189"/>
              <a:gd name="connsiteY39" fmla="*/ 4678136 h 6090558"/>
              <a:gd name="connsiteX40" fmla="*/ 1568904 w 8209189"/>
              <a:gd name="connsiteY40" fmla="*/ 4498522 h 6090558"/>
              <a:gd name="connsiteX41" fmla="*/ 1519918 w 8209189"/>
              <a:gd name="connsiteY41" fmla="*/ 4318907 h 6090558"/>
              <a:gd name="connsiteX42" fmla="*/ 1421947 w 8209189"/>
              <a:gd name="connsiteY42" fmla="*/ 4318907 h 6090558"/>
              <a:gd name="connsiteX43" fmla="*/ 1013732 w 8209189"/>
              <a:gd name="connsiteY43" fmla="*/ 4269922 h 6090558"/>
              <a:gd name="connsiteX44" fmla="*/ 736147 w 8209189"/>
              <a:gd name="connsiteY44" fmla="*/ 4106636 h 6090558"/>
              <a:gd name="connsiteX45" fmla="*/ 556532 w 8209189"/>
              <a:gd name="connsiteY45" fmla="*/ 3943350 h 6090558"/>
              <a:gd name="connsiteX46" fmla="*/ 556532 w 8209189"/>
              <a:gd name="connsiteY46" fmla="*/ 4057650 h 6090558"/>
              <a:gd name="connsiteX0" fmla="*/ 556532 w 8209189"/>
              <a:gd name="connsiteY0" fmla="*/ 4057650 h 5690508"/>
              <a:gd name="connsiteX1" fmla="*/ 654504 w 8209189"/>
              <a:gd name="connsiteY1" fmla="*/ 24493 h 5690508"/>
              <a:gd name="connsiteX2" fmla="*/ 7822747 w 8209189"/>
              <a:gd name="connsiteY2" fmla="*/ 24493 h 5690508"/>
              <a:gd name="connsiteX3" fmla="*/ 7822747 w 8209189"/>
              <a:gd name="connsiteY3" fmla="*/ 857250 h 5690508"/>
              <a:gd name="connsiteX4" fmla="*/ 8116661 w 8209189"/>
              <a:gd name="connsiteY4" fmla="*/ 2620736 h 5690508"/>
              <a:gd name="connsiteX5" fmla="*/ 8181975 w 8209189"/>
              <a:gd name="connsiteY5" fmla="*/ 5608865 h 5690508"/>
              <a:gd name="connsiteX6" fmla="*/ 7953375 w 8209189"/>
              <a:gd name="connsiteY6" fmla="*/ 5510893 h 5690508"/>
              <a:gd name="connsiteX7" fmla="*/ 7561490 w 8209189"/>
              <a:gd name="connsiteY7" fmla="*/ 5380265 h 5690508"/>
              <a:gd name="connsiteX8" fmla="*/ 7398204 w 8209189"/>
              <a:gd name="connsiteY8" fmla="*/ 5249636 h 5690508"/>
              <a:gd name="connsiteX9" fmla="*/ 7267575 w 8209189"/>
              <a:gd name="connsiteY9" fmla="*/ 5086350 h 5690508"/>
              <a:gd name="connsiteX10" fmla="*/ 7071632 w 8209189"/>
              <a:gd name="connsiteY10" fmla="*/ 5070022 h 5690508"/>
              <a:gd name="connsiteX11" fmla="*/ 6957332 w 8209189"/>
              <a:gd name="connsiteY11" fmla="*/ 5184322 h 5690508"/>
              <a:gd name="connsiteX12" fmla="*/ 6679747 w 8209189"/>
              <a:gd name="connsiteY12" fmla="*/ 5167993 h 5690508"/>
              <a:gd name="connsiteX13" fmla="*/ 6369504 w 8209189"/>
              <a:gd name="connsiteY13" fmla="*/ 5282293 h 5690508"/>
              <a:gd name="connsiteX14" fmla="*/ 6140904 w 8209189"/>
              <a:gd name="connsiteY14" fmla="*/ 5200650 h 5690508"/>
              <a:gd name="connsiteX15" fmla="*/ 5716361 w 8209189"/>
              <a:gd name="connsiteY15" fmla="*/ 5412922 h 5690508"/>
              <a:gd name="connsiteX16" fmla="*/ 5667375 w 8209189"/>
              <a:gd name="connsiteY16" fmla="*/ 5543550 h 5690508"/>
              <a:gd name="connsiteX17" fmla="*/ 5357132 w 8209189"/>
              <a:gd name="connsiteY17" fmla="*/ 5282293 h 5690508"/>
              <a:gd name="connsiteX18" fmla="*/ 5112204 w 8209189"/>
              <a:gd name="connsiteY18" fmla="*/ 5184322 h 5690508"/>
              <a:gd name="connsiteX19" fmla="*/ 5014232 w 8209189"/>
              <a:gd name="connsiteY19" fmla="*/ 5363936 h 5690508"/>
              <a:gd name="connsiteX20" fmla="*/ 4850947 w 8209189"/>
              <a:gd name="connsiteY20" fmla="*/ 5249636 h 5690508"/>
              <a:gd name="connsiteX21" fmla="*/ 4752975 w 8209189"/>
              <a:gd name="connsiteY21" fmla="*/ 5151665 h 5690508"/>
              <a:gd name="connsiteX22" fmla="*/ 4655004 w 8209189"/>
              <a:gd name="connsiteY22" fmla="*/ 5265965 h 5690508"/>
              <a:gd name="connsiteX23" fmla="*/ 4557032 w 8209189"/>
              <a:gd name="connsiteY23" fmla="*/ 5527222 h 5690508"/>
              <a:gd name="connsiteX24" fmla="*/ 4442732 w 8209189"/>
              <a:gd name="connsiteY24" fmla="*/ 5396593 h 5690508"/>
              <a:gd name="connsiteX25" fmla="*/ 4312104 w 8209189"/>
              <a:gd name="connsiteY25" fmla="*/ 5135336 h 5690508"/>
              <a:gd name="connsiteX26" fmla="*/ 4246790 w 8209189"/>
              <a:gd name="connsiteY26" fmla="*/ 5265965 h 5690508"/>
              <a:gd name="connsiteX27" fmla="*/ 4148818 w 8209189"/>
              <a:gd name="connsiteY27" fmla="*/ 5282293 h 5690508"/>
              <a:gd name="connsiteX28" fmla="*/ 3920218 w 8209189"/>
              <a:gd name="connsiteY28" fmla="*/ 5135336 h 5690508"/>
              <a:gd name="connsiteX29" fmla="*/ 3626304 w 8209189"/>
              <a:gd name="connsiteY29" fmla="*/ 5004707 h 5690508"/>
              <a:gd name="connsiteX30" fmla="*/ 3512004 w 8209189"/>
              <a:gd name="connsiteY30" fmla="*/ 5200650 h 5690508"/>
              <a:gd name="connsiteX31" fmla="*/ 3430361 w 8209189"/>
              <a:gd name="connsiteY31" fmla="*/ 5053693 h 5690508"/>
              <a:gd name="connsiteX32" fmla="*/ 3103790 w 8209189"/>
              <a:gd name="connsiteY32" fmla="*/ 4890407 h 5690508"/>
              <a:gd name="connsiteX33" fmla="*/ 3022147 w 8209189"/>
              <a:gd name="connsiteY33" fmla="*/ 4792436 h 5690508"/>
              <a:gd name="connsiteX34" fmla="*/ 2760890 w 8209189"/>
              <a:gd name="connsiteY34" fmla="*/ 4776107 h 5690508"/>
              <a:gd name="connsiteX35" fmla="*/ 2728232 w 8209189"/>
              <a:gd name="connsiteY35" fmla="*/ 4825093 h 5690508"/>
              <a:gd name="connsiteX36" fmla="*/ 2450647 w 8209189"/>
              <a:gd name="connsiteY36" fmla="*/ 4678136 h 5690508"/>
              <a:gd name="connsiteX37" fmla="*/ 2238375 w 8209189"/>
              <a:gd name="connsiteY37" fmla="*/ 4792436 h 5690508"/>
              <a:gd name="connsiteX38" fmla="*/ 1993447 w 8209189"/>
              <a:gd name="connsiteY38" fmla="*/ 4678136 h 5690508"/>
              <a:gd name="connsiteX39" fmla="*/ 1748518 w 8209189"/>
              <a:gd name="connsiteY39" fmla="*/ 4678136 h 5690508"/>
              <a:gd name="connsiteX40" fmla="*/ 1568904 w 8209189"/>
              <a:gd name="connsiteY40" fmla="*/ 4498522 h 5690508"/>
              <a:gd name="connsiteX41" fmla="*/ 1519918 w 8209189"/>
              <a:gd name="connsiteY41" fmla="*/ 4318907 h 5690508"/>
              <a:gd name="connsiteX42" fmla="*/ 1421947 w 8209189"/>
              <a:gd name="connsiteY42" fmla="*/ 4318907 h 5690508"/>
              <a:gd name="connsiteX43" fmla="*/ 1013732 w 8209189"/>
              <a:gd name="connsiteY43" fmla="*/ 4269922 h 5690508"/>
              <a:gd name="connsiteX44" fmla="*/ 736147 w 8209189"/>
              <a:gd name="connsiteY44" fmla="*/ 4106636 h 5690508"/>
              <a:gd name="connsiteX45" fmla="*/ 556532 w 8209189"/>
              <a:gd name="connsiteY45" fmla="*/ 3943350 h 5690508"/>
              <a:gd name="connsiteX46" fmla="*/ 556532 w 8209189"/>
              <a:gd name="connsiteY46" fmla="*/ 4057650 h 5690508"/>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0 w 7652657"/>
              <a:gd name="connsiteY0" fmla="*/ 4057650 h 5608865"/>
              <a:gd name="connsiteX1" fmla="*/ 97972 w 7652657"/>
              <a:gd name="connsiteY1" fmla="*/ 24493 h 5608865"/>
              <a:gd name="connsiteX2" fmla="*/ 7266215 w 7652657"/>
              <a:gd name="connsiteY2" fmla="*/ 24493 h 5608865"/>
              <a:gd name="connsiteX3" fmla="*/ 7266215 w 7652657"/>
              <a:gd name="connsiteY3" fmla="*/ 857250 h 5608865"/>
              <a:gd name="connsiteX4" fmla="*/ 7560129 w 7652657"/>
              <a:gd name="connsiteY4" fmla="*/ 2620736 h 5608865"/>
              <a:gd name="connsiteX5" fmla="*/ 7625443 w 7652657"/>
              <a:gd name="connsiteY5" fmla="*/ 5608865 h 5608865"/>
              <a:gd name="connsiteX6" fmla="*/ 7396843 w 7652657"/>
              <a:gd name="connsiteY6" fmla="*/ 5510893 h 5608865"/>
              <a:gd name="connsiteX7" fmla="*/ 7004958 w 7652657"/>
              <a:gd name="connsiteY7" fmla="*/ 5380265 h 5608865"/>
              <a:gd name="connsiteX8" fmla="*/ 6841672 w 7652657"/>
              <a:gd name="connsiteY8" fmla="*/ 5249636 h 5608865"/>
              <a:gd name="connsiteX9" fmla="*/ 6711043 w 7652657"/>
              <a:gd name="connsiteY9" fmla="*/ 5086350 h 5608865"/>
              <a:gd name="connsiteX10" fmla="*/ 6515100 w 7652657"/>
              <a:gd name="connsiteY10" fmla="*/ 5070022 h 5608865"/>
              <a:gd name="connsiteX11" fmla="*/ 6400800 w 7652657"/>
              <a:gd name="connsiteY11" fmla="*/ 5184322 h 5608865"/>
              <a:gd name="connsiteX12" fmla="*/ 6123215 w 7652657"/>
              <a:gd name="connsiteY12" fmla="*/ 5167993 h 5608865"/>
              <a:gd name="connsiteX13" fmla="*/ 5812972 w 7652657"/>
              <a:gd name="connsiteY13" fmla="*/ 5282293 h 5608865"/>
              <a:gd name="connsiteX14" fmla="*/ 5584372 w 7652657"/>
              <a:gd name="connsiteY14" fmla="*/ 5200650 h 5608865"/>
              <a:gd name="connsiteX15" fmla="*/ 5159829 w 7652657"/>
              <a:gd name="connsiteY15" fmla="*/ 5412922 h 5608865"/>
              <a:gd name="connsiteX16" fmla="*/ 5110843 w 7652657"/>
              <a:gd name="connsiteY16" fmla="*/ 5543550 h 5608865"/>
              <a:gd name="connsiteX17" fmla="*/ 4800600 w 7652657"/>
              <a:gd name="connsiteY17" fmla="*/ 5282293 h 5608865"/>
              <a:gd name="connsiteX18" fmla="*/ 4555672 w 7652657"/>
              <a:gd name="connsiteY18" fmla="*/ 5184322 h 5608865"/>
              <a:gd name="connsiteX19" fmla="*/ 4457700 w 7652657"/>
              <a:gd name="connsiteY19" fmla="*/ 5363936 h 5608865"/>
              <a:gd name="connsiteX20" fmla="*/ 4294415 w 7652657"/>
              <a:gd name="connsiteY20" fmla="*/ 5249636 h 5608865"/>
              <a:gd name="connsiteX21" fmla="*/ 4196443 w 7652657"/>
              <a:gd name="connsiteY21" fmla="*/ 5151665 h 5608865"/>
              <a:gd name="connsiteX22" fmla="*/ 4098472 w 7652657"/>
              <a:gd name="connsiteY22" fmla="*/ 5265965 h 5608865"/>
              <a:gd name="connsiteX23" fmla="*/ 4000500 w 7652657"/>
              <a:gd name="connsiteY23" fmla="*/ 5527222 h 5608865"/>
              <a:gd name="connsiteX24" fmla="*/ 3886200 w 7652657"/>
              <a:gd name="connsiteY24" fmla="*/ 5396593 h 5608865"/>
              <a:gd name="connsiteX25" fmla="*/ 3755572 w 7652657"/>
              <a:gd name="connsiteY25" fmla="*/ 5135336 h 5608865"/>
              <a:gd name="connsiteX26" fmla="*/ 3690258 w 7652657"/>
              <a:gd name="connsiteY26" fmla="*/ 5265965 h 5608865"/>
              <a:gd name="connsiteX27" fmla="*/ 3592286 w 7652657"/>
              <a:gd name="connsiteY27" fmla="*/ 5282293 h 5608865"/>
              <a:gd name="connsiteX28" fmla="*/ 3363686 w 7652657"/>
              <a:gd name="connsiteY28" fmla="*/ 5135336 h 5608865"/>
              <a:gd name="connsiteX29" fmla="*/ 3069772 w 7652657"/>
              <a:gd name="connsiteY29" fmla="*/ 5004707 h 5608865"/>
              <a:gd name="connsiteX30" fmla="*/ 2955472 w 7652657"/>
              <a:gd name="connsiteY30" fmla="*/ 5200650 h 5608865"/>
              <a:gd name="connsiteX31" fmla="*/ 2873829 w 7652657"/>
              <a:gd name="connsiteY31" fmla="*/ 5053693 h 5608865"/>
              <a:gd name="connsiteX32" fmla="*/ 2547258 w 7652657"/>
              <a:gd name="connsiteY32" fmla="*/ 4890407 h 5608865"/>
              <a:gd name="connsiteX33" fmla="*/ 2465615 w 7652657"/>
              <a:gd name="connsiteY33" fmla="*/ 4792436 h 5608865"/>
              <a:gd name="connsiteX34" fmla="*/ 2204358 w 7652657"/>
              <a:gd name="connsiteY34" fmla="*/ 4776107 h 5608865"/>
              <a:gd name="connsiteX35" fmla="*/ 2171700 w 7652657"/>
              <a:gd name="connsiteY35" fmla="*/ 4825093 h 5608865"/>
              <a:gd name="connsiteX36" fmla="*/ 1894115 w 7652657"/>
              <a:gd name="connsiteY36" fmla="*/ 4678136 h 5608865"/>
              <a:gd name="connsiteX37" fmla="*/ 1681843 w 7652657"/>
              <a:gd name="connsiteY37" fmla="*/ 4792436 h 5608865"/>
              <a:gd name="connsiteX38" fmla="*/ 1436915 w 7652657"/>
              <a:gd name="connsiteY38" fmla="*/ 4678136 h 5608865"/>
              <a:gd name="connsiteX39" fmla="*/ 1191986 w 7652657"/>
              <a:gd name="connsiteY39" fmla="*/ 4678136 h 5608865"/>
              <a:gd name="connsiteX40" fmla="*/ 1012372 w 7652657"/>
              <a:gd name="connsiteY40" fmla="*/ 4498522 h 5608865"/>
              <a:gd name="connsiteX41" fmla="*/ 963386 w 7652657"/>
              <a:gd name="connsiteY41" fmla="*/ 4318907 h 5608865"/>
              <a:gd name="connsiteX42" fmla="*/ 865415 w 7652657"/>
              <a:gd name="connsiteY42" fmla="*/ 4318907 h 5608865"/>
              <a:gd name="connsiteX43" fmla="*/ 457200 w 7652657"/>
              <a:gd name="connsiteY43" fmla="*/ 4269922 h 5608865"/>
              <a:gd name="connsiteX44" fmla="*/ 179615 w 7652657"/>
              <a:gd name="connsiteY44" fmla="*/ 4106636 h 5608865"/>
              <a:gd name="connsiteX45" fmla="*/ 0 w 7652657"/>
              <a:gd name="connsiteY45" fmla="*/ 3943350 h 5608865"/>
              <a:gd name="connsiteX46" fmla="*/ 0 w 7652657"/>
              <a:gd name="connsiteY46" fmla="*/ 4057650 h 560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52657" h="5608865">
                <a:moveTo>
                  <a:pt x="0" y="4057650"/>
                </a:moveTo>
                <a:cubicBezTo>
                  <a:pt x="110218" y="2415268"/>
                  <a:pt x="106136" y="2084615"/>
                  <a:pt x="97972" y="24493"/>
                </a:cubicBezTo>
                <a:cubicBezTo>
                  <a:pt x="1755322" y="0"/>
                  <a:pt x="5761265" y="59871"/>
                  <a:pt x="7266215" y="24493"/>
                </a:cubicBezTo>
                <a:cubicBezTo>
                  <a:pt x="7383236" y="892629"/>
                  <a:pt x="7217229" y="424543"/>
                  <a:pt x="7266215" y="857250"/>
                </a:cubicBezTo>
                <a:cubicBezTo>
                  <a:pt x="7315201" y="1289957"/>
                  <a:pt x="7500258" y="1828800"/>
                  <a:pt x="7560129" y="2620736"/>
                </a:cubicBezTo>
                <a:cubicBezTo>
                  <a:pt x="7620000" y="3412672"/>
                  <a:pt x="7652657" y="5127172"/>
                  <a:pt x="7625443" y="5608865"/>
                </a:cubicBezTo>
                <a:cubicBezTo>
                  <a:pt x="7369629" y="5366658"/>
                  <a:pt x="7500257" y="5548993"/>
                  <a:pt x="7396843" y="5510893"/>
                </a:cubicBezTo>
                <a:cubicBezTo>
                  <a:pt x="7293429" y="5472793"/>
                  <a:pt x="7097487" y="5423808"/>
                  <a:pt x="7004958" y="5380265"/>
                </a:cubicBezTo>
                <a:cubicBezTo>
                  <a:pt x="6912430" y="5336722"/>
                  <a:pt x="6890658" y="5298622"/>
                  <a:pt x="6841672" y="5249636"/>
                </a:cubicBezTo>
                <a:cubicBezTo>
                  <a:pt x="6792686" y="5200650"/>
                  <a:pt x="6765472" y="5116286"/>
                  <a:pt x="6711043" y="5086350"/>
                </a:cubicBezTo>
                <a:cubicBezTo>
                  <a:pt x="6656614" y="5056414"/>
                  <a:pt x="6566807" y="5053693"/>
                  <a:pt x="6515100" y="5070022"/>
                </a:cubicBezTo>
                <a:cubicBezTo>
                  <a:pt x="6463393" y="5086351"/>
                  <a:pt x="6466114" y="5167994"/>
                  <a:pt x="6400800" y="5184322"/>
                </a:cubicBezTo>
                <a:cubicBezTo>
                  <a:pt x="6335486" y="5200650"/>
                  <a:pt x="6221186" y="5151665"/>
                  <a:pt x="6123215" y="5167993"/>
                </a:cubicBezTo>
                <a:cubicBezTo>
                  <a:pt x="6025244" y="5184321"/>
                  <a:pt x="5902779" y="5276850"/>
                  <a:pt x="5812972" y="5282293"/>
                </a:cubicBezTo>
                <a:cubicBezTo>
                  <a:pt x="5723165" y="5287736"/>
                  <a:pt x="5693229" y="5178879"/>
                  <a:pt x="5584372" y="5200650"/>
                </a:cubicBezTo>
                <a:cubicBezTo>
                  <a:pt x="5475515" y="5222421"/>
                  <a:pt x="5238751" y="5355772"/>
                  <a:pt x="5159829" y="5412922"/>
                </a:cubicBezTo>
                <a:cubicBezTo>
                  <a:pt x="5080908" y="5470072"/>
                  <a:pt x="5170715" y="5565322"/>
                  <a:pt x="5110843" y="5543550"/>
                </a:cubicBezTo>
                <a:cubicBezTo>
                  <a:pt x="5050971" y="5521778"/>
                  <a:pt x="4893129" y="5342164"/>
                  <a:pt x="4800600" y="5282293"/>
                </a:cubicBezTo>
                <a:cubicBezTo>
                  <a:pt x="4708072" y="5222422"/>
                  <a:pt x="4612822" y="5170715"/>
                  <a:pt x="4555672" y="5184322"/>
                </a:cubicBezTo>
                <a:cubicBezTo>
                  <a:pt x="4498522" y="5197929"/>
                  <a:pt x="4501243" y="5353050"/>
                  <a:pt x="4457700" y="5363936"/>
                </a:cubicBezTo>
                <a:cubicBezTo>
                  <a:pt x="4414157" y="5374822"/>
                  <a:pt x="4337958" y="5285014"/>
                  <a:pt x="4294415" y="5249636"/>
                </a:cubicBezTo>
                <a:cubicBezTo>
                  <a:pt x="4250872" y="5214258"/>
                  <a:pt x="4229100" y="5148944"/>
                  <a:pt x="4196443" y="5151665"/>
                </a:cubicBezTo>
                <a:cubicBezTo>
                  <a:pt x="4163786" y="5154387"/>
                  <a:pt x="4131129" y="5203372"/>
                  <a:pt x="4098472" y="5265965"/>
                </a:cubicBezTo>
                <a:cubicBezTo>
                  <a:pt x="4065815" y="5328558"/>
                  <a:pt x="4035879" y="5505451"/>
                  <a:pt x="4000500" y="5527222"/>
                </a:cubicBezTo>
                <a:cubicBezTo>
                  <a:pt x="3965121" y="5548993"/>
                  <a:pt x="3927021" y="5461907"/>
                  <a:pt x="3886200" y="5396593"/>
                </a:cubicBezTo>
                <a:cubicBezTo>
                  <a:pt x="3845379" y="5331279"/>
                  <a:pt x="3788229" y="5157107"/>
                  <a:pt x="3755572" y="5135336"/>
                </a:cubicBezTo>
                <a:cubicBezTo>
                  <a:pt x="3722915" y="5113565"/>
                  <a:pt x="3717472" y="5241472"/>
                  <a:pt x="3690258" y="5265965"/>
                </a:cubicBezTo>
                <a:cubicBezTo>
                  <a:pt x="3663044" y="5290458"/>
                  <a:pt x="3646715" y="5304064"/>
                  <a:pt x="3592286" y="5282293"/>
                </a:cubicBezTo>
                <a:cubicBezTo>
                  <a:pt x="3537857" y="5260522"/>
                  <a:pt x="3450772" y="5181600"/>
                  <a:pt x="3363686" y="5135336"/>
                </a:cubicBezTo>
                <a:cubicBezTo>
                  <a:pt x="3276600" y="5089072"/>
                  <a:pt x="3137808" y="4993821"/>
                  <a:pt x="3069772" y="5004707"/>
                </a:cubicBezTo>
                <a:cubicBezTo>
                  <a:pt x="3001736" y="5015593"/>
                  <a:pt x="2988129" y="5192486"/>
                  <a:pt x="2955472" y="5200650"/>
                </a:cubicBezTo>
                <a:cubicBezTo>
                  <a:pt x="2922815" y="5208814"/>
                  <a:pt x="2941865" y="5105400"/>
                  <a:pt x="2873829" y="5053693"/>
                </a:cubicBezTo>
                <a:cubicBezTo>
                  <a:pt x="2805793" y="5001986"/>
                  <a:pt x="2615294" y="4933950"/>
                  <a:pt x="2547258" y="4890407"/>
                </a:cubicBezTo>
                <a:cubicBezTo>
                  <a:pt x="2479222" y="4846864"/>
                  <a:pt x="2522765" y="4811486"/>
                  <a:pt x="2465615" y="4792436"/>
                </a:cubicBezTo>
                <a:cubicBezTo>
                  <a:pt x="2408465" y="4773386"/>
                  <a:pt x="2253344" y="4770664"/>
                  <a:pt x="2204358" y="4776107"/>
                </a:cubicBezTo>
                <a:cubicBezTo>
                  <a:pt x="2155372" y="4781550"/>
                  <a:pt x="2223407" y="4841422"/>
                  <a:pt x="2171700" y="4825093"/>
                </a:cubicBezTo>
                <a:cubicBezTo>
                  <a:pt x="2119993" y="4808765"/>
                  <a:pt x="1975758" y="4683579"/>
                  <a:pt x="1894115" y="4678136"/>
                </a:cubicBezTo>
                <a:cubicBezTo>
                  <a:pt x="1812472" y="4672693"/>
                  <a:pt x="1758043" y="4792436"/>
                  <a:pt x="1681843" y="4792436"/>
                </a:cubicBezTo>
                <a:cubicBezTo>
                  <a:pt x="1605643" y="4792436"/>
                  <a:pt x="1518558" y="4697186"/>
                  <a:pt x="1436915" y="4678136"/>
                </a:cubicBezTo>
                <a:cubicBezTo>
                  <a:pt x="1355272" y="4659086"/>
                  <a:pt x="1262743" y="4708072"/>
                  <a:pt x="1191986" y="4678136"/>
                </a:cubicBezTo>
                <a:cubicBezTo>
                  <a:pt x="1121229" y="4648200"/>
                  <a:pt x="1050472" y="4558394"/>
                  <a:pt x="1012372" y="4498522"/>
                </a:cubicBezTo>
                <a:cubicBezTo>
                  <a:pt x="974272" y="4438651"/>
                  <a:pt x="987879" y="4348843"/>
                  <a:pt x="963386" y="4318907"/>
                </a:cubicBezTo>
                <a:cubicBezTo>
                  <a:pt x="938893" y="4288971"/>
                  <a:pt x="949779" y="4327071"/>
                  <a:pt x="865415" y="4318907"/>
                </a:cubicBezTo>
                <a:cubicBezTo>
                  <a:pt x="781051" y="4310743"/>
                  <a:pt x="571500" y="4305300"/>
                  <a:pt x="457200" y="4269922"/>
                </a:cubicBezTo>
                <a:cubicBezTo>
                  <a:pt x="342900" y="4234544"/>
                  <a:pt x="255815" y="4161065"/>
                  <a:pt x="179615" y="4106636"/>
                </a:cubicBezTo>
                <a:cubicBezTo>
                  <a:pt x="103415" y="4052207"/>
                  <a:pt x="416378" y="4329792"/>
                  <a:pt x="0" y="3943350"/>
                </a:cubicBezTo>
                <a:cubicBezTo>
                  <a:pt x="48986" y="3690257"/>
                  <a:pt x="0" y="4019550"/>
                  <a:pt x="0" y="4057650"/>
                </a:cubicBezTo>
                <a:close/>
              </a:path>
            </a:pathLst>
          </a:custGeom>
          <a:ln w="76200">
            <a:solidFill>
              <a:srgbClr val="FF0000"/>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 name="Group 45"/>
          <p:cNvGrpSpPr/>
          <p:nvPr/>
        </p:nvGrpSpPr>
        <p:grpSpPr>
          <a:xfrm>
            <a:off x="914400" y="1219200"/>
            <a:ext cx="7396842" cy="2879271"/>
            <a:chOff x="914400" y="1219200"/>
            <a:chExt cx="7396842" cy="2879271"/>
          </a:xfrm>
        </p:grpSpPr>
        <p:sp>
          <p:nvSpPr>
            <p:cNvPr id="22" name="Freeform 21"/>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30"/>
            <p:cNvGrpSpPr/>
            <p:nvPr/>
          </p:nvGrpSpPr>
          <p:grpSpPr>
            <a:xfrm>
              <a:off x="914400" y="1219200"/>
              <a:ext cx="7396842" cy="2879271"/>
              <a:chOff x="914400" y="1219200"/>
              <a:chExt cx="7396842" cy="2879271"/>
            </a:xfrm>
          </p:grpSpPr>
          <p:sp>
            <p:nvSpPr>
              <p:cNvPr id="17" name="Freeform 16"/>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25"/>
              <p:cNvGrpSpPr/>
              <p:nvPr/>
            </p:nvGrpSpPr>
            <p:grpSpPr>
              <a:xfrm>
                <a:off x="6248400" y="1219200"/>
                <a:ext cx="2062842" cy="2803072"/>
                <a:chOff x="6248400" y="1219200"/>
                <a:chExt cx="2062842" cy="2803072"/>
              </a:xfrm>
            </p:grpSpPr>
            <p:sp>
              <p:nvSpPr>
                <p:cNvPr id="23" name="Rectangle 2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3"/>
              <p:cNvPicPr>
                <a:picLocks noChangeAspect="1" noChangeArrowheads="1"/>
              </p:cNvPicPr>
              <p:nvPr/>
            </p:nvPicPr>
            <p:blipFill>
              <a:blip r:embed="rId2" cstate="print"/>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28" name="Picture 3"/>
              <p:cNvPicPr>
                <a:picLocks noChangeAspect="1" noChangeArrowheads="1"/>
              </p:cNvPicPr>
              <p:nvPr/>
            </p:nvPicPr>
            <p:blipFill>
              <a:blip r:embed="rId2" cstate="print"/>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29" name="Picture 3"/>
              <p:cNvPicPr preferRelativeResize="0">
                <a:picLocks noChangeArrowheads="1"/>
              </p:cNvPicPr>
              <p:nvPr/>
            </p:nvPicPr>
            <p:blipFill>
              <a:blip r:embed="rId2" cstate="print"/>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30" name="Picture 3"/>
              <p:cNvPicPr>
                <a:picLocks noChangeAspect="1" noChangeArrowheads="1"/>
              </p:cNvPicPr>
              <p:nvPr/>
            </p:nvPicPr>
            <p:blipFill>
              <a:blip r:embed="rId3"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sp>
        <p:nvSpPr>
          <p:cNvPr id="33" name="Oval 32"/>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3"/>
          <p:cNvSpPr txBox="1">
            <a:spLocks noChangeArrowheads="1"/>
          </p:cNvSpPr>
          <p:nvPr/>
        </p:nvSpPr>
        <p:spPr bwMode="auto">
          <a:xfrm>
            <a:off x="4572000" y="0"/>
            <a:ext cx="4572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a:t>
            </a:r>
            <a:r>
              <a:rPr lang="en-US" sz="4800" b="1" dirty="0" smtClean="0">
                <a:solidFill>
                  <a:srgbClr val="FF0000"/>
                </a:solidFill>
                <a:effectLst>
                  <a:outerShdw dist="50800" dir="5400000" algn="ctr" rotWithShape="0">
                    <a:schemeClr val="tx1"/>
                  </a:outerShdw>
                </a:effectLst>
                <a:latin typeface="Tempus Sans ITC" pitchFamily="82" charset="0"/>
              </a:rPr>
              <a:t>THE FORTS</a:t>
            </a:r>
            <a:endParaRPr lang="en-US" sz="4800" b="1" dirty="0">
              <a:solidFill>
                <a:srgbClr val="FF0000"/>
              </a:solidFill>
              <a:effectLst>
                <a:outerShdw dist="50800" dir="5400000" algn="ctr" rotWithShape="0">
                  <a:schemeClr val="tx1"/>
                </a:outerShdw>
              </a:effectLst>
              <a:latin typeface="Tempus Sans ITC" pitchFamily="82" charset="0"/>
            </a:endParaRPr>
          </a:p>
        </p:txBody>
      </p:sp>
      <p:sp>
        <p:nvSpPr>
          <p:cNvPr id="52"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Five Tribes</a:t>
            </a:r>
            <a:endParaRPr lang="en-US" sz="4800" b="1" dirty="0">
              <a:solidFill>
                <a:srgbClr val="00B050"/>
              </a:solidFill>
              <a:effectLst>
                <a:outerShdw dist="50800" dir="5400000" algn="ctr" rotWithShape="0">
                  <a:schemeClr val="tx1"/>
                </a:outerShdw>
              </a:effectLst>
              <a:latin typeface="Tempus Sans ITC" pitchFamily="82" charset="0"/>
            </a:endParaRPr>
          </a:p>
        </p:txBody>
      </p:sp>
      <p:pic>
        <p:nvPicPr>
          <p:cNvPr id="60" name="Picture 3"/>
          <p:cNvPicPr>
            <a:picLocks noChangeAspect="1" noChangeArrowheads="1"/>
          </p:cNvPicPr>
          <p:nvPr/>
        </p:nvPicPr>
        <p:blipFill>
          <a:blip r:embed="rId2" cstate="print"/>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65" name="TextBox 64"/>
          <p:cNvSpPr txBox="1"/>
          <p:nvPr/>
        </p:nvSpPr>
        <p:spPr>
          <a:xfrm>
            <a:off x="6246907" y="2819400"/>
            <a:ext cx="1296893" cy="1015663"/>
          </a:xfrm>
          <a:prstGeom prst="rect">
            <a:avLst/>
          </a:prstGeom>
          <a:noFill/>
        </p:spPr>
        <p:txBody>
          <a:bodyPr wrap="none" rtlCol="0">
            <a:spAutoFit/>
          </a:bodyPr>
          <a:lstStyle/>
          <a:p>
            <a:r>
              <a:rPr lang="en-US" sz="3000" b="1" dirty="0" smtClean="0">
                <a:solidFill>
                  <a:srgbClr val="FF0000"/>
                </a:solidFill>
                <a:effectLst>
                  <a:outerShdw dist="38100" dir="7200000" algn="ctr" rotWithShape="0">
                    <a:schemeClr val="tx1"/>
                  </a:outerShdw>
                </a:effectLst>
              </a:rPr>
              <a:t>Fort </a:t>
            </a:r>
          </a:p>
          <a:p>
            <a:pPr algn="r"/>
            <a:r>
              <a:rPr lang="en-US" sz="3000" b="1" dirty="0" smtClean="0">
                <a:solidFill>
                  <a:srgbClr val="FF0000"/>
                </a:solidFill>
                <a:effectLst>
                  <a:outerShdw dist="38100" dir="7200000" algn="ctr" rotWithShape="0">
                    <a:schemeClr val="tx1"/>
                  </a:outerShdw>
                </a:effectLst>
              </a:rPr>
              <a:t>Gibson</a:t>
            </a:r>
          </a:p>
        </p:txBody>
      </p:sp>
      <p:sp>
        <p:nvSpPr>
          <p:cNvPr id="64" name="TextBox 63"/>
          <p:cNvSpPr txBox="1"/>
          <p:nvPr/>
        </p:nvSpPr>
        <p:spPr>
          <a:xfrm>
            <a:off x="8031196" y="2667000"/>
            <a:ext cx="1112804" cy="1015663"/>
          </a:xfrm>
          <a:prstGeom prst="rect">
            <a:avLst/>
          </a:prstGeom>
          <a:solidFill>
            <a:srgbClr val="DDC379"/>
          </a:solidFill>
        </p:spPr>
        <p:txBody>
          <a:bodyPr wrap="none" rtlCol="0">
            <a:spAutoFit/>
          </a:bodyPr>
          <a:lstStyle/>
          <a:p>
            <a:pPr algn="r"/>
            <a:r>
              <a:rPr lang="en-US" sz="3000" b="1" dirty="0" smtClean="0">
                <a:solidFill>
                  <a:srgbClr val="FF0000"/>
                </a:solidFill>
                <a:effectLst>
                  <a:outerShdw dist="38100" dir="7200000" algn="ctr" rotWithShape="0">
                    <a:schemeClr val="tx1"/>
                  </a:outerShdw>
                </a:effectLst>
              </a:rPr>
              <a:t> Fort </a:t>
            </a:r>
          </a:p>
          <a:p>
            <a:pPr algn="r"/>
            <a:r>
              <a:rPr lang="en-US" sz="3000" b="1" dirty="0" smtClean="0">
                <a:solidFill>
                  <a:srgbClr val="FF0000"/>
                </a:solidFill>
                <a:effectLst>
                  <a:outerShdw dist="38100" dir="7200000" algn="ctr" rotWithShape="0">
                    <a:schemeClr val="tx1"/>
                  </a:outerShdw>
                </a:effectLst>
              </a:rPr>
              <a:t>Smith</a:t>
            </a:r>
          </a:p>
        </p:txBody>
      </p:sp>
      <p:sp useBgFill="1">
        <p:nvSpPr>
          <p:cNvPr id="45" name="Rectangle 44"/>
          <p:cNvSpPr/>
          <p:nvPr/>
        </p:nvSpPr>
        <p:spPr>
          <a:xfrm>
            <a:off x="0" y="6248400"/>
            <a:ext cx="9144000" cy="584775"/>
          </a:xfrm>
          <a:prstGeom prst="rect">
            <a:avLst/>
          </a:prstGeom>
        </p:spPr>
        <p:txBody>
          <a:bodyPr wrap="square">
            <a:spAutoFit/>
          </a:bodyPr>
          <a:lstStyle/>
          <a:p>
            <a:r>
              <a:rPr lang="en-US" sz="3200" b="1" dirty="0" smtClean="0"/>
              <a:t>  1857 – becomes village of traditional Cherokees</a:t>
            </a:r>
            <a:endParaRPr lang="en-US" sz="3200" b="1" dirty="0"/>
          </a:p>
        </p:txBody>
      </p:sp>
      <p:sp useBgFill="1">
        <p:nvSpPr>
          <p:cNvPr id="46" name="Rectangle 45"/>
          <p:cNvSpPr/>
          <p:nvPr/>
        </p:nvSpPr>
        <p:spPr>
          <a:xfrm>
            <a:off x="0" y="5715000"/>
            <a:ext cx="9144000" cy="584775"/>
          </a:xfrm>
          <a:prstGeom prst="rect">
            <a:avLst/>
          </a:prstGeom>
        </p:spPr>
        <p:txBody>
          <a:bodyPr wrap="square">
            <a:spAutoFit/>
          </a:bodyPr>
          <a:lstStyle/>
          <a:p>
            <a:r>
              <a:rPr lang="en-US" sz="3200" b="1" dirty="0" smtClean="0"/>
              <a:t>  1830  - includes Cherokee Indian Agency</a:t>
            </a:r>
            <a:endParaRPr lang="en-US" sz="3200" b="1" dirty="0"/>
          </a:p>
        </p:txBody>
      </p:sp>
      <p:grpSp>
        <p:nvGrpSpPr>
          <p:cNvPr id="38" name="Group 37"/>
          <p:cNvGrpSpPr/>
          <p:nvPr/>
        </p:nvGrpSpPr>
        <p:grpSpPr>
          <a:xfrm>
            <a:off x="1905000" y="2590800"/>
            <a:ext cx="5943600" cy="2895600"/>
            <a:chOff x="1905000" y="2590800"/>
            <a:chExt cx="5943600" cy="2895600"/>
          </a:xfrm>
        </p:grpSpPr>
        <p:pic>
          <p:nvPicPr>
            <p:cNvPr id="41" name="Picture 3"/>
            <p:cNvPicPr>
              <a:picLocks noChangeAspect="1" noChangeArrowheads="1"/>
            </p:cNvPicPr>
            <p:nvPr/>
          </p:nvPicPr>
          <p:blipFill>
            <a:blip r:embed="rId2" cstate="print"/>
            <a:srcRect l="13186" t="66510" r="14002" b="28470"/>
            <a:stretch>
              <a:fillRect/>
            </a:stretch>
          </p:blipFill>
          <p:spPr bwMode="auto">
            <a:xfrm>
              <a:off x="1905000" y="5105400"/>
              <a:ext cx="5943600" cy="381000"/>
            </a:xfrm>
            <a:prstGeom prst="rect">
              <a:avLst/>
            </a:prstGeom>
            <a:noFill/>
            <a:ln w="9525">
              <a:noFill/>
              <a:miter lim="800000"/>
              <a:headEnd/>
              <a:tailEnd/>
            </a:ln>
            <a:effectLst/>
          </p:spPr>
        </p:pic>
        <p:grpSp>
          <p:nvGrpSpPr>
            <p:cNvPr id="42" name="Group 47"/>
            <p:cNvGrpSpPr/>
            <p:nvPr/>
          </p:nvGrpSpPr>
          <p:grpSpPr>
            <a:xfrm>
              <a:off x="2895600" y="2590800"/>
              <a:ext cx="3276600" cy="762000"/>
              <a:chOff x="2895600" y="2590800"/>
              <a:chExt cx="3276600" cy="762000"/>
            </a:xfrm>
          </p:grpSpPr>
          <p:grpSp>
            <p:nvGrpSpPr>
              <p:cNvPr id="44" name="Group 31"/>
              <p:cNvGrpSpPr/>
              <p:nvPr/>
            </p:nvGrpSpPr>
            <p:grpSpPr>
              <a:xfrm>
                <a:off x="2895600" y="2590800"/>
                <a:ext cx="3276600" cy="411480"/>
                <a:chOff x="2895600" y="2590800"/>
                <a:chExt cx="3276600" cy="411480"/>
              </a:xfrm>
            </p:grpSpPr>
            <p:sp>
              <p:nvSpPr>
                <p:cNvPr id="48"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5"/>
              <p:cNvSpPr/>
              <p:nvPr/>
            </p:nvSpPr>
            <p:spPr>
              <a:xfrm>
                <a:off x="3352800" y="29718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 name="Group 41"/>
          <p:cNvGrpSpPr/>
          <p:nvPr/>
        </p:nvGrpSpPr>
        <p:grpSpPr>
          <a:xfrm>
            <a:off x="381000" y="2057400"/>
            <a:ext cx="5606716" cy="3581400"/>
            <a:chOff x="0" y="2590800"/>
            <a:chExt cx="6063916" cy="4267200"/>
          </a:xfrm>
        </p:grpSpPr>
        <p:pic>
          <p:nvPicPr>
            <p:cNvPr id="61" name="Picture 6" descr="Image result for fort gibson"/>
            <p:cNvPicPr>
              <a:picLocks noChangeAspect="1" noChangeArrowheads="1"/>
            </p:cNvPicPr>
            <p:nvPr/>
          </p:nvPicPr>
          <p:blipFill>
            <a:blip r:embed="rId4" cstate="print"/>
            <a:srcRect/>
            <a:stretch>
              <a:fillRect/>
            </a:stretch>
          </p:blipFill>
          <p:spPr bwMode="auto">
            <a:xfrm>
              <a:off x="0" y="2590800"/>
              <a:ext cx="6063916" cy="4267200"/>
            </a:xfrm>
            <a:prstGeom prst="rect">
              <a:avLst/>
            </a:prstGeom>
            <a:noFill/>
            <a:ln w="50800">
              <a:solidFill>
                <a:schemeClr val="tx1"/>
              </a:solidFill>
            </a:ln>
          </p:spPr>
        </p:pic>
        <p:sp>
          <p:nvSpPr>
            <p:cNvPr id="39" name="TextBox 38"/>
            <p:cNvSpPr txBox="1"/>
            <p:nvPr/>
          </p:nvSpPr>
          <p:spPr>
            <a:xfrm>
              <a:off x="4267200" y="6334780"/>
              <a:ext cx="1757212" cy="523220"/>
            </a:xfrm>
            <a:prstGeom prst="rect">
              <a:avLst/>
            </a:prstGeom>
            <a:noFill/>
          </p:spPr>
          <p:txBody>
            <a:bodyPr wrap="none" rtlCol="0">
              <a:spAutoFit/>
            </a:bodyPr>
            <a:lstStyle/>
            <a:p>
              <a:r>
                <a:rPr lang="en-US" sz="2800" b="1" dirty="0" smtClean="0">
                  <a:solidFill>
                    <a:schemeClr val="bg1"/>
                  </a:solidFill>
                  <a:effectLst>
                    <a:outerShdw dist="50800" dir="5400000" algn="ctr" rotWithShape="0">
                      <a:schemeClr val="tx1"/>
                    </a:outerShdw>
                  </a:effectLst>
                </a:rPr>
                <a:t>1824-1857</a:t>
              </a:r>
              <a:endParaRPr lang="en-US" sz="2800" b="1" dirty="0">
                <a:solidFill>
                  <a:schemeClr val="bg1"/>
                </a:solidFill>
                <a:effectLst>
                  <a:outerShdw dist="50800" dir="5400000" algn="ctr" rotWithShape="0">
                    <a:schemeClr val="tx1"/>
                  </a:outerShdw>
                </a:effectLst>
              </a:endParaRPr>
            </a:p>
          </p:txBody>
        </p:sp>
      </p:grpSp>
      <p:cxnSp>
        <p:nvCxnSpPr>
          <p:cNvPr id="50" name="Straight Arrow Connector 49"/>
          <p:cNvCxnSpPr/>
          <p:nvPr/>
        </p:nvCxnSpPr>
        <p:spPr>
          <a:xfrm rot="10800000">
            <a:off x="7434942" y="3249386"/>
            <a:ext cx="870858" cy="636814"/>
          </a:xfrm>
          <a:prstGeom prst="straightConnector1">
            <a:avLst/>
          </a:prstGeom>
          <a:ln w="63500">
            <a:solidFill>
              <a:srgbClr val="FF0000"/>
            </a:solidFill>
            <a:prstDash val="sysDot"/>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pic>
        <p:nvPicPr>
          <p:cNvPr id="51" name="Picture 2"/>
          <p:cNvPicPr preferRelativeResize="0">
            <a:picLocks noChangeAspect="1" noChangeArrowheads="1"/>
          </p:cNvPicPr>
          <p:nvPr/>
        </p:nvPicPr>
        <p:blipFill>
          <a:blip r:embed="rId5" cstate="print"/>
          <a:srcRect/>
          <a:stretch>
            <a:fillRect/>
          </a:stretch>
        </p:blipFill>
        <p:spPr bwMode="auto">
          <a:xfrm>
            <a:off x="7687550" y="656830"/>
            <a:ext cx="1456450" cy="201017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xit" presetSubtype="0" fill="hold" nodeType="withEffect">
                                  <p:stCondLst>
                                    <p:cond delay="0"/>
                                  </p:stCondLst>
                                  <p:childTnLst>
                                    <p:animEffect transition="out" filter="fade">
                                      <p:cBhvr>
                                        <p:cTn id="9" dur="1000"/>
                                        <p:tgtEl>
                                          <p:spTgt spid="50"/>
                                        </p:tgtEl>
                                      </p:cBhvr>
                                    </p:animEffect>
                                    <p:set>
                                      <p:cBhvr>
                                        <p:cTn id="10" dur="1" fill="hold">
                                          <p:stCondLst>
                                            <p:cond delay="999"/>
                                          </p:stCondLst>
                                        </p:cTn>
                                        <p:tgtEl>
                                          <p:spTgt spid="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1000"/>
                                        <p:tgtEl>
                                          <p:spTgt spid="4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Picture 3"/>
          <p:cNvPicPr>
            <a:picLocks noChangeAspect="1" noChangeArrowheads="1"/>
          </p:cNvPicPr>
          <p:nvPr/>
        </p:nvPicPr>
        <p:blipFill>
          <a:blip r:embed="rId2" cstate="print"/>
          <a:srcRect/>
          <a:stretch>
            <a:fillRect/>
          </a:stretch>
        </p:blipFill>
        <p:spPr bwMode="auto">
          <a:xfrm>
            <a:off x="0" y="638252"/>
            <a:ext cx="9144000" cy="6219748"/>
          </a:xfrm>
          <a:prstGeom prst="rect">
            <a:avLst/>
          </a:prstGeom>
          <a:noFill/>
          <a:ln w="9525">
            <a:noFill/>
            <a:miter lim="800000"/>
            <a:headEnd/>
            <a:tailEnd/>
          </a:ln>
        </p:spPr>
      </p:pic>
      <p:sp>
        <p:nvSpPr>
          <p:cNvPr id="11" name="Rectangle 10"/>
          <p:cNvSpPr/>
          <p:nvPr/>
        </p:nvSpPr>
        <p:spPr>
          <a:xfrm>
            <a:off x="0" y="623455"/>
            <a:ext cx="9144000" cy="6234545"/>
          </a:xfrm>
          <a:prstGeom prst="rect">
            <a:avLst/>
          </a:prstGeom>
          <a:solidFill>
            <a:schemeClr val="tx1">
              <a:alpha val="35000"/>
            </a:schemeClr>
          </a:solidFill>
          <a:ln w="3175">
            <a:solidFill>
              <a:schemeClr val="tx1"/>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Last thoughts . . . </a:t>
            </a:r>
            <a:endParaRPr lang="en-US" dirty="0"/>
          </a:p>
        </p:txBody>
      </p:sp>
      <p:sp>
        <p:nvSpPr>
          <p:cNvPr id="3" name="Rectangle 2"/>
          <p:cNvSpPr/>
          <p:nvPr/>
        </p:nvSpPr>
        <p:spPr>
          <a:xfrm>
            <a:off x="0" y="4972517"/>
            <a:ext cx="9144000" cy="5262979"/>
          </a:xfrm>
          <a:prstGeom prst="rect">
            <a:avLst/>
          </a:prstGeom>
        </p:spPr>
        <p:txBody>
          <a:bodyPr wrap="square">
            <a:spAutoFit/>
          </a:bodyPr>
          <a:lstStyle/>
          <a:p>
            <a:pPr algn="ctr"/>
            <a:r>
              <a:rPr lang="en-US" sz="4800" b="1" dirty="0" smtClean="0">
                <a:solidFill>
                  <a:schemeClr val="bg1"/>
                </a:solidFill>
                <a:latin typeface="Monotype Corsiva" pitchFamily="66" charset="0"/>
              </a:rPr>
              <a:t>Santa Fe Trail trade route was far more than a single line across the countryside, </a:t>
            </a:r>
          </a:p>
          <a:p>
            <a:pPr algn="ctr"/>
            <a:r>
              <a:rPr lang="en-US" sz="4800" b="1" dirty="0" smtClean="0">
                <a:solidFill>
                  <a:schemeClr val="bg1"/>
                </a:solidFill>
                <a:latin typeface="Monotype Corsiva" pitchFamily="66" charset="0"/>
              </a:rPr>
              <a:t>it was a constellation of roads, constantly changing </a:t>
            </a:r>
          </a:p>
          <a:p>
            <a:pPr algn="ctr"/>
            <a:r>
              <a:rPr lang="en-US" sz="4800" b="1" dirty="0" smtClean="0">
                <a:solidFill>
                  <a:schemeClr val="bg1"/>
                </a:solidFill>
                <a:latin typeface="Monotype Corsiva" pitchFamily="66" charset="0"/>
              </a:rPr>
              <a:t>to meet the traveling needs of the commercial, postal, and military </a:t>
            </a:r>
          </a:p>
          <a:p>
            <a:pPr algn="ctr"/>
            <a:r>
              <a:rPr lang="en-US" sz="4800" b="1" dirty="0" smtClean="0">
                <a:solidFill>
                  <a:schemeClr val="bg1"/>
                </a:solidFill>
                <a:latin typeface="Monotype Corsiva" pitchFamily="66" charset="0"/>
              </a:rPr>
              <a:t>entities of the nineteenth century</a:t>
            </a:r>
            <a:endParaRPr lang="en-US" sz="4800" b="1" dirty="0">
              <a:solidFill>
                <a:schemeClr val="bg1"/>
              </a:solidFill>
              <a:latin typeface="Monotype Corsiva" pitchFamily="66" charset="0"/>
            </a:endParaRPr>
          </a:p>
        </p:txBody>
      </p:sp>
      <p:grpSp>
        <p:nvGrpSpPr>
          <p:cNvPr id="4" name="Group 7"/>
          <p:cNvGrpSpPr/>
          <p:nvPr/>
        </p:nvGrpSpPr>
        <p:grpSpPr>
          <a:xfrm>
            <a:off x="0" y="615142"/>
            <a:ext cx="9144001" cy="6242858"/>
            <a:chOff x="0" y="615142"/>
            <a:chExt cx="9144001" cy="6242858"/>
          </a:xfrm>
        </p:grpSpPr>
        <p:pic>
          <p:nvPicPr>
            <p:cNvPr id="34818" name="Picture 2"/>
            <p:cNvPicPr>
              <a:picLocks noChangeAspect="1" noChangeArrowheads="1"/>
            </p:cNvPicPr>
            <p:nvPr/>
          </p:nvPicPr>
          <p:blipFill>
            <a:blip r:embed="rId3" cstate="print"/>
            <a:srcRect r="2448"/>
            <a:stretch>
              <a:fillRect/>
            </a:stretch>
          </p:blipFill>
          <p:spPr bwMode="auto">
            <a:xfrm>
              <a:off x="0" y="615142"/>
              <a:ext cx="9144000" cy="6242858"/>
            </a:xfrm>
            <a:prstGeom prst="rect">
              <a:avLst/>
            </a:prstGeom>
            <a:noFill/>
            <a:ln w="9525">
              <a:noFill/>
              <a:miter lim="800000"/>
              <a:headEnd/>
              <a:tailEnd/>
            </a:ln>
          </p:spPr>
        </p:pic>
        <p:sp>
          <p:nvSpPr>
            <p:cNvPr id="7" name="TextBox 6"/>
            <p:cNvSpPr txBox="1"/>
            <p:nvPr/>
          </p:nvSpPr>
          <p:spPr>
            <a:xfrm>
              <a:off x="1" y="644851"/>
              <a:ext cx="9144000" cy="1938992"/>
            </a:xfrm>
            <a:prstGeom prst="rect">
              <a:avLst/>
            </a:prstGeom>
            <a:noFill/>
          </p:spPr>
          <p:txBody>
            <a:bodyPr wrap="square" rtlCol="0">
              <a:spAutoFit/>
            </a:bodyPr>
            <a:lstStyle/>
            <a:p>
              <a:pPr marL="233363" indent="-233363" algn="ctr">
                <a:spcAft>
                  <a:spcPts val="600"/>
                </a:spcAft>
              </a:pPr>
              <a:r>
                <a:rPr lang="en-US" sz="6000" b="1" dirty="0" smtClean="0">
                  <a:ln>
                    <a:solidFill>
                      <a:schemeClr val="tx1"/>
                    </a:solidFill>
                  </a:ln>
                  <a:solidFill>
                    <a:schemeClr val="bg1"/>
                  </a:solidFill>
                </a:rPr>
                <a:t>We loved our trip &amp; the story of the Santa Fe Trail!</a:t>
              </a:r>
            </a:p>
          </p:txBody>
        </p:sp>
      </p:grpSp>
      <p:sp>
        <p:nvSpPr>
          <p:cNvPr id="9" name="Slide Number Placeholder 8"/>
          <p:cNvSpPr>
            <a:spLocks noGrp="1"/>
          </p:cNvSpPr>
          <p:nvPr>
            <p:ph type="sldNum" sz="quarter" idx="12"/>
          </p:nvPr>
        </p:nvSpPr>
        <p:spPr/>
        <p:txBody>
          <a:bodyPr/>
          <a:lstStyle/>
          <a:p>
            <a:pPr>
              <a:defRPr/>
            </a:pPr>
            <a:fld id="{6D98560A-1953-4F77-869E-5D1EE0598C44}" type="slidenum">
              <a:rPr lang="en-US" smtClean="0"/>
              <a:pPr>
                <a:defRPr/>
              </a:pPr>
              <a:t>200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0 3.7037E-6 L 0 -0.57014 " pathEditMode="relative" rAng="0" ptsTypes="AA">
                                      <p:cBhvr>
                                        <p:cTn id="6" dur="5000" fill="hold"/>
                                        <p:tgtEl>
                                          <p:spTgt spid="3"/>
                                        </p:tgtEl>
                                        <p:attrNameLst>
                                          <p:attrName>ppt_x</p:attrName>
                                          <p:attrName>ppt_y</p:attrName>
                                        </p:attrNameLst>
                                      </p:cBhvr>
                                      <p:rCtr x="0" y="-285"/>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B4C22B-F94B-47BB-B82D-9BDF0893D61B}" type="slidenum">
              <a:rPr lang="en-US" smtClean="0"/>
              <a:pPr/>
              <a:t>201</a:t>
            </a:fld>
            <a:endParaRPr lang="en-US" dirty="0"/>
          </a:p>
        </p:txBody>
      </p:sp>
      <p:sp>
        <p:nvSpPr>
          <p:cNvPr id="3" name="TextBox 2"/>
          <p:cNvSpPr txBox="1"/>
          <p:nvPr/>
        </p:nvSpPr>
        <p:spPr>
          <a:xfrm>
            <a:off x="1660851" y="2459504"/>
            <a:ext cx="5778230" cy="1446550"/>
          </a:xfrm>
          <a:prstGeom prst="rect">
            <a:avLst/>
          </a:prstGeom>
          <a:noFill/>
        </p:spPr>
        <p:txBody>
          <a:bodyPr wrap="square" rtlCol="0">
            <a:spAutoFit/>
          </a:bodyPr>
          <a:lstStyle/>
          <a:p>
            <a:pPr algn="ctr"/>
            <a:r>
              <a:rPr lang="en-US" sz="8800" b="1" dirty="0" smtClean="0"/>
              <a:t>END</a:t>
            </a:r>
            <a:endParaRPr lang="en-US" sz="3200" b="1" dirty="0" smtClean="0"/>
          </a:p>
        </p:txBody>
      </p:sp>
    </p:spTree>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4" descr="My Oregon Trail past: Ancestors on the move"/>
          <p:cNvPicPr>
            <a:picLocks noChangeAspect="1" noChangeArrowheads="1"/>
          </p:cNvPicPr>
          <p:nvPr/>
        </p:nvPicPr>
        <p:blipFill>
          <a:blip r:embed="rId2" cstate="print"/>
          <a:srcRect l="4468" t="-1887" r="12713"/>
          <a:stretch>
            <a:fillRect/>
          </a:stretch>
        </p:blipFill>
        <p:spPr bwMode="auto">
          <a:xfrm flipH="1">
            <a:off x="0" y="1219200"/>
            <a:ext cx="9221373" cy="5638800"/>
          </a:xfrm>
          <a:prstGeom prst="rect">
            <a:avLst/>
          </a:prstGeom>
          <a:noFill/>
        </p:spPr>
      </p:pic>
      <p:pic>
        <p:nvPicPr>
          <p:cNvPr id="37" name="Picture 6" descr="Image result for california trail"/>
          <p:cNvPicPr>
            <a:picLocks noChangeAspect="1" noChangeArrowheads="1"/>
          </p:cNvPicPr>
          <p:nvPr/>
        </p:nvPicPr>
        <p:blipFill>
          <a:blip r:embed="rId3" cstate="print"/>
          <a:srcRect/>
          <a:stretch>
            <a:fillRect/>
          </a:stretch>
        </p:blipFill>
        <p:spPr bwMode="auto">
          <a:xfrm>
            <a:off x="0" y="1349298"/>
            <a:ext cx="9144000" cy="5508702"/>
          </a:xfrm>
          <a:prstGeom prst="rect">
            <a:avLst/>
          </a:prstGeom>
          <a:noFill/>
        </p:spPr>
      </p:pic>
      <p:pic>
        <p:nvPicPr>
          <p:cNvPr id="38" name="Picture 11"/>
          <p:cNvPicPr>
            <a:picLocks noChangeAspect="1" noChangeArrowheads="1"/>
          </p:cNvPicPr>
          <p:nvPr/>
        </p:nvPicPr>
        <p:blipFill>
          <a:blip r:embed="rId4" cstate="print"/>
          <a:srcRect/>
          <a:stretch>
            <a:fillRect/>
          </a:stretch>
        </p:blipFill>
        <p:spPr bwMode="auto">
          <a:xfrm>
            <a:off x="0" y="1295399"/>
            <a:ext cx="9144000" cy="5562601"/>
          </a:xfrm>
          <a:prstGeom prst="rect">
            <a:avLst/>
          </a:prstGeom>
          <a:noFill/>
          <a:ln w="9525">
            <a:noFill/>
            <a:miter lim="800000"/>
            <a:headEnd/>
            <a:tailEnd/>
          </a:ln>
          <a:effectLst/>
        </p:spPr>
      </p:pic>
      <p:sp useBgFill="1">
        <p:nvSpPr>
          <p:cNvPr id="5" name="TextBox 4"/>
          <p:cNvSpPr txBox="1"/>
          <p:nvPr/>
        </p:nvSpPr>
        <p:spPr>
          <a:xfrm>
            <a:off x="1" y="3124200"/>
            <a:ext cx="9143999"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latin typeface="Tempus Sans ITC" pitchFamily="82" charset="0"/>
              </a:rPr>
              <a:t>What’s Ahead??</a:t>
            </a:r>
            <a:endParaRPr lang="en-US" sz="5400" b="1" dirty="0">
              <a:effectLst>
                <a:outerShdw dist="50800" dir="5400000" algn="ctr" rotWithShape="0">
                  <a:srgbClr val="FF0000"/>
                </a:outerShdw>
              </a:effectLst>
              <a:latin typeface="Tempus Sans ITC" pitchFamily="82" charset="0"/>
            </a:endParaRPr>
          </a:p>
        </p:txBody>
      </p:sp>
      <p:sp useBgFill="1">
        <p:nvSpPr>
          <p:cNvPr id="13" name="TextBox 12"/>
          <p:cNvSpPr txBox="1"/>
          <p:nvPr/>
        </p:nvSpPr>
        <p:spPr>
          <a:xfrm>
            <a:off x="0" y="0"/>
            <a:ext cx="9144000" cy="923330"/>
          </a:xfrm>
          <a:prstGeom prst="rect">
            <a:avLst/>
          </a:prstGeom>
        </p:spPr>
        <p:txBody>
          <a:bodyPr wrap="square" rtlCol="0">
            <a:spAutoFit/>
          </a:bodyPr>
          <a:lstStyle/>
          <a:p>
            <a:pPr algn="ctr"/>
            <a:r>
              <a:rPr lang="en-US" sz="5400" b="1" dirty="0" smtClean="0">
                <a:solidFill>
                  <a:srgbClr val="FFC000"/>
                </a:solidFill>
                <a:effectLst>
                  <a:outerShdw dist="50800" dir="7800000" algn="ctr" rotWithShape="0">
                    <a:schemeClr val="tx1"/>
                  </a:outerShdw>
                </a:effectLst>
              </a:rPr>
              <a:t>WINTER SEMESTER 2020 </a:t>
            </a:r>
            <a:endParaRPr lang="en-US" sz="5400" dirty="0" smtClean="0">
              <a:effectLst>
                <a:outerShdw dist="50800" dir="7800000" algn="ctr" rotWithShape="0">
                  <a:schemeClr val="tx1"/>
                </a:outerShdw>
              </a:effectLst>
            </a:endParaRPr>
          </a:p>
        </p:txBody>
      </p:sp>
      <p:sp useBgFill="1">
        <p:nvSpPr>
          <p:cNvPr id="12" name="Rectangle 3"/>
          <p:cNvSpPr>
            <a:spLocks noChangeArrowheads="1"/>
          </p:cNvSpPr>
          <p:nvPr/>
        </p:nvSpPr>
        <p:spPr bwMode="auto">
          <a:xfrm>
            <a:off x="-381000" y="950976"/>
            <a:ext cx="9525000" cy="707886"/>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0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Westward Journeys . . . . </a:t>
            </a:r>
            <a:r>
              <a:rPr kumimoji="0" lang="en-US" sz="40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a:t>
            </a:r>
            <a:endParaRPr lang="en-US" sz="40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endParaRPr>
          </a:p>
        </p:txBody>
      </p:sp>
      <p:sp>
        <p:nvSpPr>
          <p:cNvPr id="14" name="Rectangle 3"/>
          <p:cNvSpPr>
            <a:spLocks noChangeArrowheads="1"/>
          </p:cNvSpPr>
          <p:nvPr/>
        </p:nvSpPr>
        <p:spPr bwMode="auto">
          <a:xfrm>
            <a:off x="5943600" y="914400"/>
            <a:ext cx="32766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0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Oregon Trail</a:t>
            </a:r>
            <a:endParaRPr kumimoji="0" lang="en-US" sz="40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cs typeface="Arial" pitchFamily="34" charset="0"/>
            </a:endParaRPr>
          </a:p>
        </p:txBody>
      </p:sp>
      <p:sp>
        <p:nvSpPr>
          <p:cNvPr id="15" name="Rectangle 3"/>
          <p:cNvSpPr>
            <a:spLocks noChangeArrowheads="1"/>
          </p:cNvSpPr>
          <p:nvPr/>
        </p:nvSpPr>
        <p:spPr bwMode="auto">
          <a:xfrm>
            <a:off x="5334000" y="914400"/>
            <a:ext cx="3810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lang="en-US" sz="40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California Trail</a:t>
            </a:r>
            <a:endParaRPr kumimoji="0" lang="en-US" sz="40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cs typeface="Arial" pitchFamily="34" charset="0"/>
            </a:endParaRPr>
          </a:p>
        </p:txBody>
      </p:sp>
      <p:sp>
        <p:nvSpPr>
          <p:cNvPr id="16" name="Rectangle 3"/>
          <p:cNvSpPr>
            <a:spLocks noChangeArrowheads="1"/>
          </p:cNvSpPr>
          <p:nvPr/>
        </p:nvSpPr>
        <p:spPr bwMode="auto">
          <a:xfrm>
            <a:off x="5791200" y="914400"/>
            <a:ext cx="35814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0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Mormon Trail</a:t>
            </a:r>
            <a:endParaRPr kumimoji="0" lang="en-US" sz="40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cs typeface="Arial" pitchFamily="34" charset="0"/>
            </a:endParaRPr>
          </a:p>
        </p:txBody>
      </p:sp>
      <p:sp>
        <p:nvSpPr>
          <p:cNvPr id="24" name="Slide Number Placeholder 23"/>
          <p:cNvSpPr>
            <a:spLocks noGrp="1"/>
          </p:cNvSpPr>
          <p:nvPr>
            <p:ph type="sldNum" sz="quarter" idx="12"/>
          </p:nvPr>
        </p:nvSpPr>
        <p:spPr/>
        <p:txBody>
          <a:bodyPr/>
          <a:lstStyle/>
          <a:p>
            <a:fld id="{37364368-C4F9-43B7-8858-52CFC73D260A}" type="slidenum">
              <a:rPr lang="en-US" smtClean="0"/>
              <a:pPr/>
              <a:t>202</a:t>
            </a:fld>
            <a:endParaRPr lang="en-US"/>
          </a:p>
        </p:txBody>
      </p:sp>
      <p:sp useBgFill="1">
        <p:nvSpPr>
          <p:cNvPr id="25" name="TextBox 4"/>
          <p:cNvSpPr txBox="1">
            <a:spLocks noChangeArrowheads="1"/>
          </p:cNvSpPr>
          <p:nvPr/>
        </p:nvSpPr>
        <p:spPr bwMode="auto">
          <a:xfrm>
            <a:off x="0" y="0"/>
            <a:ext cx="9144000" cy="677863"/>
          </a:xfrm>
          <a:prstGeom prst="rect">
            <a:avLst/>
          </a:prstGeom>
          <a:ln w="9525">
            <a:noFill/>
            <a:miter lim="800000"/>
            <a:headEnd/>
            <a:tailEnd/>
          </a:ln>
        </p:spPr>
        <p:txBody>
          <a:bodyPr>
            <a:spAutoFit/>
          </a:bodyPr>
          <a:lstStyle/>
          <a:p>
            <a:pPr algn="ctr"/>
            <a:r>
              <a:rPr lang="en-US" sz="3800" b="1" dirty="0">
                <a:solidFill>
                  <a:srgbClr val="00B050"/>
                </a:solidFill>
                <a:effectLst>
                  <a:outerShdw dist="50800" dir="7200000" algn="ctr" rotWithShape="0">
                    <a:schemeClr val="tx1"/>
                  </a:outerShdw>
                </a:effectLst>
                <a:latin typeface="Calibri" pitchFamily="34" charset="0"/>
              </a:rPr>
              <a:t>WANT TO SEE MORE…</a:t>
            </a:r>
          </a:p>
        </p:txBody>
      </p:sp>
      <p:grpSp>
        <p:nvGrpSpPr>
          <p:cNvPr id="28" name="Group 45"/>
          <p:cNvGrpSpPr>
            <a:grpSpLocks noChangeAspect="1"/>
          </p:cNvGrpSpPr>
          <p:nvPr/>
        </p:nvGrpSpPr>
        <p:grpSpPr>
          <a:xfrm>
            <a:off x="6639498" y="740579"/>
            <a:ext cx="2438400" cy="1678063"/>
            <a:chOff x="4495800" y="1676400"/>
            <a:chExt cx="3810000" cy="2621973"/>
          </a:xfrm>
        </p:grpSpPr>
        <p:pic>
          <p:nvPicPr>
            <p:cNvPr id="29" name="Picture 28" descr="christmas photo.jpg"/>
            <p:cNvPicPr>
              <a:picLocks noChangeAspect="1"/>
            </p:cNvPicPr>
            <p:nvPr/>
          </p:nvPicPr>
          <p:blipFill>
            <a:blip r:embed="rId5" cstate="print"/>
            <a:srcRect l="48842" t="5539" r="25675" b="48669"/>
            <a:stretch>
              <a:fillRect/>
            </a:stretch>
          </p:blipFill>
          <p:spPr>
            <a:xfrm>
              <a:off x="6096000" y="1676400"/>
              <a:ext cx="2209800" cy="2621973"/>
            </a:xfrm>
            <a:prstGeom prst="rect">
              <a:avLst/>
            </a:prstGeom>
            <a:ln w="50800">
              <a:noFill/>
            </a:ln>
          </p:spPr>
        </p:pic>
        <p:pic>
          <p:nvPicPr>
            <p:cNvPr id="35" name="Picture 34" descr="christmas photo.jpg"/>
            <p:cNvPicPr>
              <a:picLocks noChangeAspect="1"/>
            </p:cNvPicPr>
            <p:nvPr/>
          </p:nvPicPr>
          <p:blipFill>
            <a:blip r:embed="rId5" cstate="print"/>
            <a:srcRect l="18965" t="5539" r="58188" b="49213"/>
            <a:stretch>
              <a:fillRect/>
            </a:stretch>
          </p:blipFill>
          <p:spPr>
            <a:xfrm>
              <a:off x="4495800" y="1676400"/>
              <a:ext cx="1981200" cy="2590800"/>
            </a:xfrm>
            <a:prstGeom prst="rect">
              <a:avLst/>
            </a:prstGeom>
            <a:ln w="50800">
              <a:noFill/>
            </a:ln>
          </p:spPr>
        </p:pic>
        <p:sp>
          <p:nvSpPr>
            <p:cNvPr id="39" name="Rectangle 38"/>
            <p:cNvSpPr/>
            <p:nvPr/>
          </p:nvSpPr>
          <p:spPr>
            <a:xfrm>
              <a:off x="4495800" y="1676400"/>
              <a:ext cx="3810000" cy="2590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Box 39"/>
          <p:cNvSpPr txBox="1"/>
          <p:nvPr/>
        </p:nvSpPr>
        <p:spPr>
          <a:xfrm>
            <a:off x="3523562" y="1182676"/>
            <a:ext cx="3111818" cy="830997"/>
          </a:xfrm>
          <a:prstGeom prst="rect">
            <a:avLst/>
          </a:prstGeom>
          <a:noFill/>
        </p:spPr>
        <p:txBody>
          <a:bodyPr wrap="square" rtlCol="0">
            <a:spAutoFit/>
          </a:bodyPr>
          <a:lstStyle/>
          <a:p>
            <a:pPr algn="r"/>
            <a:r>
              <a:rPr lang="en-US" sz="2400" b="1" dirty="0" smtClean="0"/>
              <a:t>Sandi &amp; Rocky</a:t>
            </a:r>
          </a:p>
          <a:p>
            <a:pPr algn="r"/>
            <a:r>
              <a:rPr lang="en-US" sz="2400" b="1" dirty="0" smtClean="0"/>
              <a:t>The Vagabonds</a:t>
            </a:r>
            <a:endParaRPr lang="en-US" sz="24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xit" presetSubtype="0" fill="hold" grpId="1" nodeType="withEffect">
                                  <p:stCondLst>
                                    <p:cond delay="0"/>
                                  </p:stCondLst>
                                  <p:childTnLst>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10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1000"/>
                                        <p:tgtEl>
                                          <p:spTgt spid="14"/>
                                        </p:tgtEl>
                                      </p:cBhvr>
                                    </p:animEffect>
                                    <p:set>
                                      <p:cBhvr>
                                        <p:cTn id="27" dur="1" fill="hold">
                                          <p:stCondLst>
                                            <p:cond delay="999"/>
                                          </p:stCondLst>
                                        </p:cTn>
                                        <p:tgtEl>
                                          <p:spTgt spid="14"/>
                                        </p:tgtEl>
                                        <p:attrNameLst>
                                          <p:attrName>style.visibility</p:attrName>
                                        </p:attrNameLst>
                                      </p:cBhvr>
                                      <p:to>
                                        <p:strVal val="hidden"/>
                                      </p:to>
                                    </p:set>
                                  </p:childTnLst>
                                </p:cTn>
                              </p:par>
                              <p:par>
                                <p:cTn id="28" presetID="22" presetClass="entr" presetSubtype="8" fill="hold" grpId="0" nodeType="withEffect">
                                  <p:stCondLst>
                                    <p:cond delay="50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1000"/>
                                        <p:tgtEl>
                                          <p:spTgt spid="15"/>
                                        </p:tgtEl>
                                      </p:cBhvr>
                                    </p:animEffect>
                                  </p:childTnLst>
                                </p:cTn>
                              </p:par>
                              <p:par>
                                <p:cTn id="31" presetID="10" presetClass="entr" presetSubtype="0" fill="hold" nodeType="withEffect">
                                  <p:stCondLst>
                                    <p:cond delay="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1000"/>
                                        <p:tgtEl>
                                          <p:spTgt spid="37"/>
                                        </p:tgtEl>
                                      </p:cBhvr>
                                    </p:animEffect>
                                  </p:childTnLst>
                                </p:cTn>
                              </p:par>
                              <p:par>
                                <p:cTn id="34" presetID="10" presetClass="exit" presetSubtype="0" fill="hold" nodeType="withEffect">
                                  <p:stCondLst>
                                    <p:cond delay="0"/>
                                  </p:stCondLst>
                                  <p:childTnLst>
                                    <p:animEffect transition="out" filter="fade">
                                      <p:cBhvr>
                                        <p:cTn id="35" dur="1000"/>
                                        <p:tgtEl>
                                          <p:spTgt spid="36"/>
                                        </p:tgtEl>
                                      </p:cBhvr>
                                    </p:animEffect>
                                    <p:set>
                                      <p:cBhvr>
                                        <p:cTn id="36" dur="1" fill="hold">
                                          <p:stCondLst>
                                            <p:cond delay="999"/>
                                          </p:stCondLst>
                                        </p:cTn>
                                        <p:tgtEl>
                                          <p:spTgt spid="3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1000"/>
                                        <p:tgtEl>
                                          <p:spTgt spid="15"/>
                                        </p:tgtEl>
                                      </p:cBhvr>
                                    </p:animEffect>
                                    <p:set>
                                      <p:cBhvr>
                                        <p:cTn id="41" dur="1" fill="hold">
                                          <p:stCondLst>
                                            <p:cond delay="999"/>
                                          </p:stCondLst>
                                        </p:cTn>
                                        <p:tgtEl>
                                          <p:spTgt spid="15"/>
                                        </p:tgtEl>
                                        <p:attrNameLst>
                                          <p:attrName>style.visibility</p:attrName>
                                        </p:attrNameLst>
                                      </p:cBhvr>
                                      <p:to>
                                        <p:strVal val="hidden"/>
                                      </p:to>
                                    </p:set>
                                  </p:childTnLst>
                                </p:cTn>
                              </p:par>
                              <p:par>
                                <p:cTn id="42" presetID="22" presetClass="entr" presetSubtype="8" fill="hold" grpId="0" nodeType="withEffect">
                                  <p:stCondLst>
                                    <p:cond delay="50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1000"/>
                                        <p:tgtEl>
                                          <p:spTgt spid="16"/>
                                        </p:tgtEl>
                                      </p:cBhvr>
                                    </p:animEffect>
                                  </p:childTnLst>
                                </p:cTn>
                              </p:par>
                              <p:par>
                                <p:cTn id="45" presetID="10" presetClass="entr" presetSubtype="0" fill="hold" nodeType="withEffect">
                                  <p:stCondLst>
                                    <p:cond delay="50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1000"/>
                                        <p:tgtEl>
                                          <p:spTgt spid="38"/>
                                        </p:tgtEl>
                                      </p:cBhvr>
                                    </p:animEffect>
                                  </p:childTnLst>
                                </p:cTn>
                              </p:par>
                              <p:par>
                                <p:cTn id="48" presetID="10" presetClass="exit" presetSubtype="0" fill="hold" nodeType="withEffect">
                                  <p:stCondLst>
                                    <p:cond delay="500"/>
                                  </p:stCondLst>
                                  <p:childTnLst>
                                    <p:animEffect transition="out" filter="fade">
                                      <p:cBhvr>
                                        <p:cTn id="49" dur="1000"/>
                                        <p:tgtEl>
                                          <p:spTgt spid="37"/>
                                        </p:tgtEl>
                                      </p:cBhvr>
                                    </p:animEffect>
                                    <p:set>
                                      <p:cBhvr>
                                        <p:cTn id="50" dur="1" fill="hold">
                                          <p:stCondLst>
                                            <p:cond delay="999"/>
                                          </p:stCondLst>
                                        </p:cTn>
                                        <p:tgtEl>
                                          <p:spTgt spid="3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1000"/>
                                        <p:tgtEl>
                                          <p:spTgt spid="16"/>
                                        </p:tgtEl>
                                      </p:cBhvr>
                                    </p:animEffect>
                                    <p:set>
                                      <p:cBhvr>
                                        <p:cTn id="55" dur="1" fill="hold">
                                          <p:stCondLst>
                                            <p:cond delay="999"/>
                                          </p:stCondLst>
                                        </p:cTn>
                                        <p:tgtEl>
                                          <p:spTgt spid="16"/>
                                        </p:tgtEl>
                                        <p:attrNameLst>
                                          <p:attrName>style.visibility</p:attrName>
                                        </p:attrNameLst>
                                      </p:cBhvr>
                                      <p:to>
                                        <p:strVal val="hidden"/>
                                      </p:to>
                                    </p:set>
                                  </p:childTnLst>
                                </p:cTn>
                              </p:par>
                              <p:par>
                                <p:cTn id="56" presetID="6" presetClass="emph" presetSubtype="0" accel="50000" decel="50000" fill="hold" grpId="2" nodeType="withEffect">
                                  <p:stCondLst>
                                    <p:cond delay="0"/>
                                  </p:stCondLst>
                                  <p:childTnLst>
                                    <p:animScale>
                                      <p:cBhvr>
                                        <p:cTn id="57" dur="1000" fill="hold"/>
                                        <p:tgtEl>
                                          <p:spTgt spid="12"/>
                                        </p:tgtEl>
                                      </p:cBhvr>
                                      <p:by x="150000" y="150000"/>
                                    </p:animScale>
                                  </p:childTnLst>
                                </p:cTn>
                              </p:par>
                              <p:par>
                                <p:cTn id="58" presetID="42" presetClass="path" presetSubtype="0" accel="50000" decel="50000" fill="hold" grpId="3" nodeType="withEffect">
                                  <p:stCondLst>
                                    <p:cond delay="0"/>
                                  </p:stCondLst>
                                  <p:childTnLst>
                                    <p:animMotion origin="layout" path="M 3.33333E-6 2.22222E-6 L 0.30416 0.03194 " pathEditMode="relative" rAng="0" ptsTypes="AA">
                                      <p:cBhvr>
                                        <p:cTn id="59" dur="1000" fill="hold"/>
                                        <p:tgtEl>
                                          <p:spTgt spid="12"/>
                                        </p:tgtEl>
                                        <p:attrNameLst>
                                          <p:attrName>ppt_x</p:attrName>
                                          <p:attrName>ppt_y</p:attrName>
                                        </p:attrNameLst>
                                      </p:cBhvr>
                                      <p:rCtr x="152" y="16"/>
                                    </p:animMotion>
                                  </p:childTnLst>
                                </p:cTn>
                              </p:par>
                              <p:par>
                                <p:cTn id="60" presetID="10" presetClass="exit" presetSubtype="0" fill="hold" grpId="1" nodeType="withEffect">
                                  <p:stCondLst>
                                    <p:cond delay="0"/>
                                  </p:stCondLst>
                                  <p:childTnLst>
                                    <p:animEffect transition="out" filter="fade">
                                      <p:cBhvr>
                                        <p:cTn id="61" dur="1000"/>
                                        <p:tgtEl>
                                          <p:spTgt spid="13"/>
                                        </p:tgtEl>
                                      </p:cBhvr>
                                    </p:animEffect>
                                    <p:set>
                                      <p:cBhvr>
                                        <p:cTn id="62" dur="1" fill="hold">
                                          <p:stCondLst>
                                            <p:cond delay="999"/>
                                          </p:stCondLst>
                                        </p:cTn>
                                        <p:tgtEl>
                                          <p:spTgt spid="1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47" presetClass="exit" presetSubtype="0" fill="hold" grpId="5" nodeType="clickEffect">
                                  <p:stCondLst>
                                    <p:cond delay="0"/>
                                  </p:stCondLst>
                                  <p:childTnLst>
                                    <p:animEffect transition="out" filter="fade">
                                      <p:cBhvr>
                                        <p:cTn id="66" dur="1000"/>
                                        <p:tgtEl>
                                          <p:spTgt spid="12"/>
                                        </p:tgtEl>
                                      </p:cBhvr>
                                    </p:animEffect>
                                    <p:anim calcmode="lin" valueType="num">
                                      <p:cBhvr>
                                        <p:cTn id="67" dur="1000"/>
                                        <p:tgtEl>
                                          <p:spTgt spid="12"/>
                                        </p:tgtEl>
                                        <p:attrNameLst>
                                          <p:attrName>ppt_x</p:attrName>
                                        </p:attrNameLst>
                                      </p:cBhvr>
                                      <p:tavLst>
                                        <p:tav tm="0">
                                          <p:val>
                                            <p:strVal val="ppt_x"/>
                                          </p:val>
                                        </p:tav>
                                        <p:tav tm="100000">
                                          <p:val>
                                            <p:strVal val="ppt_x"/>
                                          </p:val>
                                        </p:tav>
                                      </p:tavLst>
                                    </p:anim>
                                    <p:anim calcmode="lin" valueType="num">
                                      <p:cBhvr>
                                        <p:cTn id="68" dur="1000"/>
                                        <p:tgtEl>
                                          <p:spTgt spid="12"/>
                                        </p:tgtEl>
                                        <p:attrNameLst>
                                          <p:attrName>ppt_y</p:attrName>
                                        </p:attrNameLst>
                                      </p:cBhvr>
                                      <p:tavLst>
                                        <p:tav tm="0">
                                          <p:val>
                                            <p:strVal val="ppt_y"/>
                                          </p:val>
                                        </p:tav>
                                        <p:tav tm="100000">
                                          <p:val>
                                            <p:strVal val="ppt_y-.1"/>
                                          </p:val>
                                        </p:tav>
                                      </p:tavLst>
                                    </p:anim>
                                    <p:set>
                                      <p:cBhvr>
                                        <p:cTn id="69" dur="1" fill="hold">
                                          <p:stCondLst>
                                            <p:cond delay="999"/>
                                          </p:stCondLst>
                                        </p:cTn>
                                        <p:tgtEl>
                                          <p:spTgt spid="12"/>
                                        </p:tgtEl>
                                        <p:attrNameLst>
                                          <p:attrName>style.visibility</p:attrName>
                                        </p:attrNameLst>
                                      </p:cBhvr>
                                      <p:to>
                                        <p:strVal val="hidden"/>
                                      </p:to>
                                    </p:set>
                                  </p:childTnLst>
                                </p:cTn>
                              </p:par>
                              <p:par>
                                <p:cTn id="70" presetID="42"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1000"/>
                                        <p:tgtEl>
                                          <p:spTgt spid="25"/>
                                        </p:tgtEl>
                                      </p:cBhvr>
                                    </p:animEffect>
                                    <p:anim calcmode="lin" valueType="num">
                                      <p:cBhvr>
                                        <p:cTn id="73" dur="1000" fill="hold"/>
                                        <p:tgtEl>
                                          <p:spTgt spid="25"/>
                                        </p:tgtEl>
                                        <p:attrNameLst>
                                          <p:attrName>ppt_x</p:attrName>
                                        </p:attrNameLst>
                                      </p:cBhvr>
                                      <p:tavLst>
                                        <p:tav tm="0">
                                          <p:val>
                                            <p:strVal val="#ppt_x"/>
                                          </p:val>
                                        </p:tav>
                                        <p:tav tm="100000">
                                          <p:val>
                                            <p:strVal val="#ppt_x"/>
                                          </p:val>
                                        </p:tav>
                                      </p:tavLst>
                                    </p:anim>
                                    <p:anim calcmode="lin" valueType="num">
                                      <p:cBhvr>
                                        <p:cTn id="74" dur="1000" fill="hold"/>
                                        <p:tgtEl>
                                          <p:spTgt spid="25"/>
                                        </p:tgtEl>
                                        <p:attrNameLst>
                                          <p:attrName>ppt_y</p:attrName>
                                        </p:attrNameLst>
                                      </p:cBhvr>
                                      <p:tavLst>
                                        <p:tav tm="0">
                                          <p:val>
                                            <p:strVal val="#ppt_y+.1"/>
                                          </p:val>
                                        </p:tav>
                                        <p:tav tm="100000">
                                          <p:val>
                                            <p:strVal val="#ppt_y"/>
                                          </p:val>
                                        </p:tav>
                                      </p:tavLst>
                                    </p:anim>
                                  </p:childTnLst>
                                </p:cTn>
                              </p:par>
                            </p:childTnLst>
                          </p:cTn>
                        </p:par>
                        <p:par>
                          <p:cTn id="75" fill="hold">
                            <p:stCondLst>
                              <p:cond delay="1000"/>
                            </p:stCondLst>
                            <p:childTnLst>
                              <p:par>
                                <p:cTn id="76" presetID="10" presetClass="entr" presetSubtype="0" fill="hold" nodeType="after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1000"/>
                                        <p:tgtEl>
                                          <p:spTgt spid="2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13" grpId="0" animBg="1"/>
      <p:bldP spid="13" grpId="1" animBg="1"/>
      <p:bldP spid="12" grpId="0" animBg="1"/>
      <p:bldP spid="12" grpId="2" animBg="1"/>
      <p:bldP spid="12" grpId="3" animBg="1"/>
      <p:bldP spid="12" grpId="5" animBg="1"/>
      <p:bldP spid="14" grpId="0"/>
      <p:bldP spid="14" grpId="1"/>
      <p:bldP spid="15" grpId="0"/>
      <p:bldP spid="15" grpId="1"/>
      <p:bldP spid="16" grpId="0"/>
      <p:bldP spid="16" grpId="1"/>
      <p:bldP spid="25" grpId="0" animBg="1"/>
      <p:bldP spid="40"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noChangeArrowheads="1"/>
          </p:cNvPicPr>
          <p:nvPr/>
        </p:nvPicPr>
        <p:blipFill>
          <a:blip r:embed="rId2" cstate="print"/>
          <a:srcRect/>
          <a:stretch>
            <a:fillRect/>
          </a:stretch>
        </p:blipFill>
        <p:spPr bwMode="auto">
          <a:xfrm>
            <a:off x="0" y="1295399"/>
            <a:ext cx="9144000" cy="5562601"/>
          </a:xfrm>
          <a:prstGeom prst="rect">
            <a:avLst/>
          </a:prstGeom>
          <a:noFill/>
          <a:ln w="9525">
            <a:noFill/>
            <a:miter lim="800000"/>
            <a:headEnd/>
            <a:tailEnd/>
          </a:ln>
          <a:effectLst/>
        </p:spPr>
      </p:pic>
      <p:sp>
        <p:nvSpPr>
          <p:cNvPr id="15" name="Rectangle 14"/>
          <p:cNvSpPr/>
          <p:nvPr/>
        </p:nvSpPr>
        <p:spPr>
          <a:xfrm>
            <a:off x="0" y="1295400"/>
            <a:ext cx="9144000" cy="5562600"/>
          </a:xfrm>
          <a:prstGeom prst="rect">
            <a:avLst/>
          </a:prstGeom>
          <a:solidFill>
            <a:srgbClr val="FFD1FF">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88" name="Slide Number Placeholder 3"/>
          <p:cNvSpPr>
            <a:spLocks noGrp="1"/>
          </p:cNvSpPr>
          <p:nvPr>
            <p:ph type="sldNum" sz="quarter" idx="12"/>
          </p:nvPr>
        </p:nvSpPr>
        <p:spPr bwMode="auto">
          <a:xfrm>
            <a:off x="457200" y="6356350"/>
            <a:ext cx="2133600" cy="365125"/>
          </a:xfrm>
          <a:noFill/>
          <a:ln>
            <a:miter lim="800000"/>
            <a:headEnd/>
            <a:tailEnd/>
          </a:ln>
        </p:spPr>
        <p:txBody>
          <a:bodyPr wrap="square" numCol="1" anchorCtr="0" compatLnSpc="1">
            <a:prstTxWarp prst="textNoShape">
              <a:avLst/>
            </a:prstTxWarp>
          </a:bodyPr>
          <a:lstStyle/>
          <a:p>
            <a:pPr algn="l" fontAlgn="base">
              <a:spcBef>
                <a:spcPct val="0"/>
              </a:spcBef>
              <a:spcAft>
                <a:spcPct val="0"/>
              </a:spcAft>
            </a:pPr>
            <a:fld id="{5329C3E7-7038-407A-A9D5-C5F67869AA7C}" type="slidenum">
              <a:rPr lang="en-US" b="1">
                <a:solidFill>
                  <a:schemeClr val="tx1"/>
                </a:solidFill>
              </a:rPr>
              <a:pPr algn="l" fontAlgn="base">
                <a:spcBef>
                  <a:spcPct val="0"/>
                </a:spcBef>
                <a:spcAft>
                  <a:spcPct val="0"/>
                </a:spcAft>
              </a:pPr>
              <a:t>203</a:t>
            </a:fld>
            <a:endParaRPr lang="en-US" b="1" dirty="0">
              <a:solidFill>
                <a:schemeClr val="tx1"/>
              </a:solidFill>
            </a:endParaRPr>
          </a:p>
        </p:txBody>
      </p:sp>
      <p:sp>
        <p:nvSpPr>
          <p:cNvPr id="116738" name="TextBox 1"/>
          <p:cNvSpPr txBox="1">
            <a:spLocks noChangeArrowheads="1"/>
          </p:cNvSpPr>
          <p:nvPr/>
        </p:nvSpPr>
        <p:spPr bwMode="auto">
          <a:xfrm>
            <a:off x="0" y="1409338"/>
            <a:ext cx="9144000" cy="3631763"/>
          </a:xfrm>
          <a:prstGeom prst="rect">
            <a:avLst/>
          </a:prstGeom>
          <a:noFill/>
          <a:ln w="9525">
            <a:noFill/>
            <a:miter lim="800000"/>
            <a:headEnd/>
            <a:tailEnd/>
          </a:ln>
        </p:spPr>
        <p:txBody>
          <a:bodyPr wrap="square">
            <a:spAutoFit/>
          </a:bodyPr>
          <a:lstStyle/>
          <a:p>
            <a:pPr marL="225425" indent="-225425" algn="ctr" fontAlgn="auto">
              <a:spcBef>
                <a:spcPts val="0"/>
              </a:spcBef>
              <a:spcAft>
                <a:spcPts val="0"/>
              </a:spcAft>
              <a:defRPr/>
            </a:pPr>
            <a:endParaRPr lang="en-US" sz="4000" b="1" dirty="0" smtClean="0">
              <a:solidFill>
                <a:srgbClr val="FFFF00"/>
              </a:solidFill>
              <a:effectLst>
                <a:outerShdw blurRad="38100" dist="38100" dir="2700000" algn="tl">
                  <a:srgbClr val="000000">
                    <a:alpha val="43137"/>
                  </a:srgbClr>
                </a:outerShdw>
              </a:effectLst>
              <a:latin typeface="Corbel" pitchFamily="34" charset="0"/>
              <a:cs typeface="+mn-cs"/>
            </a:endParaRPr>
          </a:p>
          <a:p>
            <a:pPr marL="225425" indent="-225425" algn="ctr" fontAlgn="auto">
              <a:spcBef>
                <a:spcPts val="0"/>
              </a:spcBef>
              <a:spcAft>
                <a:spcPts val="0"/>
              </a:spcAft>
              <a:defRPr/>
            </a:pPr>
            <a:endParaRPr lang="en-US" sz="4000" b="1" dirty="0" smtClean="0">
              <a:solidFill>
                <a:srgbClr val="FFFF00"/>
              </a:solidFill>
              <a:effectLst>
                <a:outerShdw blurRad="38100" dist="38100" dir="2700000" algn="tl">
                  <a:srgbClr val="000000">
                    <a:alpha val="43137"/>
                  </a:srgbClr>
                </a:outerShdw>
              </a:effectLst>
              <a:latin typeface="Corbel" pitchFamily="34" charset="0"/>
              <a:cs typeface="+mn-cs"/>
            </a:endParaRPr>
          </a:p>
          <a:p>
            <a:pPr marL="225425" indent="-225425" algn="ctr" fontAlgn="auto">
              <a:spcBef>
                <a:spcPts val="0"/>
              </a:spcBef>
              <a:spcAft>
                <a:spcPts val="0"/>
              </a:spcAft>
              <a:defRPr/>
            </a:pPr>
            <a:r>
              <a:rPr lang="en-US" sz="4000" b="1" dirty="0" smtClean="0">
                <a:effectLst>
                  <a:outerShdw blurRad="38100" dist="38100" dir="2700000" algn="tl">
                    <a:srgbClr val="000000">
                      <a:alpha val="43137"/>
                    </a:srgbClr>
                  </a:outerShdw>
                </a:effectLst>
                <a:latin typeface="Corbel" pitchFamily="34" charset="0"/>
                <a:cs typeface="+mn-cs"/>
              </a:rPr>
              <a:t>All </a:t>
            </a:r>
            <a:r>
              <a:rPr lang="en-US" sz="4000" b="1" dirty="0">
                <a:effectLst>
                  <a:outerShdw blurRad="38100" dist="38100" dir="2700000" algn="tl">
                    <a:srgbClr val="000000">
                      <a:alpha val="43137"/>
                    </a:srgbClr>
                  </a:outerShdw>
                </a:effectLst>
                <a:latin typeface="Corbel" pitchFamily="34" charset="0"/>
                <a:cs typeface="+mn-cs"/>
              </a:rPr>
              <a:t>class </a:t>
            </a:r>
            <a:r>
              <a:rPr lang="en-US" sz="4000" b="1" dirty="0" smtClean="0">
                <a:effectLst>
                  <a:outerShdw blurRad="38100" dist="38100" dir="2700000" algn="tl">
                    <a:srgbClr val="000000">
                      <a:alpha val="43137"/>
                    </a:srgbClr>
                  </a:outerShdw>
                </a:effectLst>
                <a:latin typeface="Corbel" pitchFamily="34" charset="0"/>
                <a:cs typeface="+mn-cs"/>
              </a:rPr>
              <a:t>material </a:t>
            </a:r>
            <a:r>
              <a:rPr lang="en-US" sz="4000" b="1" dirty="0" smtClean="0">
                <a:effectLst>
                  <a:outerShdw blurRad="38100" dist="38100" dir="2700000" algn="tl">
                    <a:srgbClr val="000000">
                      <a:alpha val="43137"/>
                    </a:srgbClr>
                  </a:outerShdw>
                </a:effectLst>
                <a:latin typeface="Corbel" pitchFamily="34" charset="0"/>
              </a:rPr>
              <a:t>from</a:t>
            </a:r>
            <a:r>
              <a:rPr lang="en-US" sz="4000" b="1" dirty="0" smtClean="0">
                <a:effectLst>
                  <a:outerShdw blurRad="38100" dist="38100" dir="2700000" algn="tl">
                    <a:srgbClr val="000000">
                      <a:alpha val="43137"/>
                    </a:srgbClr>
                  </a:outerShdw>
                </a:effectLst>
                <a:latin typeface="Corbel" pitchFamily="34" charset="0"/>
                <a:cs typeface="+mn-cs"/>
              </a:rPr>
              <a:t> the last 10 years</a:t>
            </a:r>
          </a:p>
          <a:p>
            <a:pPr marL="225425" indent="-225425" algn="ctr" fontAlgn="auto">
              <a:spcBef>
                <a:spcPts val="0"/>
              </a:spcBef>
              <a:spcAft>
                <a:spcPts val="0"/>
              </a:spcAft>
              <a:defRPr/>
            </a:pPr>
            <a:r>
              <a:rPr lang="en-US" sz="4000" b="1" dirty="0" smtClean="0">
                <a:effectLst>
                  <a:outerShdw blurRad="38100" dist="38100" dir="2700000" algn="tl">
                    <a:srgbClr val="000000">
                      <a:alpha val="43137"/>
                    </a:srgbClr>
                  </a:outerShdw>
                </a:effectLst>
                <a:latin typeface="Corbel" pitchFamily="34" charset="0"/>
              </a:rPr>
              <a:t>i</a:t>
            </a:r>
            <a:r>
              <a:rPr lang="en-US" sz="4000" b="1" dirty="0" smtClean="0">
                <a:effectLst>
                  <a:outerShdw blurRad="38100" dist="38100" dir="2700000" algn="tl">
                    <a:srgbClr val="000000">
                      <a:alpha val="43137"/>
                    </a:srgbClr>
                  </a:outerShdw>
                </a:effectLst>
                <a:latin typeface="Corbel" pitchFamily="34" charset="0"/>
                <a:cs typeface="+mn-cs"/>
              </a:rPr>
              <a:t>s on our </a:t>
            </a:r>
            <a:r>
              <a:rPr lang="en-US" sz="4000" b="1" dirty="0">
                <a:effectLst>
                  <a:outerShdw blurRad="38100" dist="38100" dir="2700000" algn="tl">
                    <a:srgbClr val="000000">
                      <a:alpha val="43137"/>
                    </a:srgbClr>
                  </a:outerShdw>
                </a:effectLst>
                <a:latin typeface="Corbel" pitchFamily="34" charset="0"/>
                <a:cs typeface="+mn-cs"/>
              </a:rPr>
              <a:t>website at</a:t>
            </a:r>
            <a:r>
              <a:rPr lang="en-US" sz="4000" b="1" dirty="0" smtClean="0">
                <a:effectLst>
                  <a:outerShdw blurRad="38100" dist="38100" dir="2700000" algn="tl">
                    <a:srgbClr val="000000">
                      <a:alpha val="43137"/>
                    </a:srgbClr>
                  </a:outerShdw>
                </a:effectLst>
                <a:latin typeface="Corbel" pitchFamily="34" charset="0"/>
                <a:cs typeface="+mn-cs"/>
              </a:rPr>
              <a:t>:</a:t>
            </a:r>
          </a:p>
          <a:p>
            <a:pPr marL="225425" indent="-225425" algn="ctr" fontAlgn="auto">
              <a:spcBef>
                <a:spcPts val="0"/>
              </a:spcBef>
              <a:spcAft>
                <a:spcPts val="0"/>
              </a:spcAft>
              <a:defRPr/>
            </a:pPr>
            <a:endParaRPr lang="en-US" sz="1600" b="1" dirty="0">
              <a:solidFill>
                <a:srgbClr val="FFFF00"/>
              </a:solidFill>
              <a:effectLst>
                <a:outerShdw blurRad="38100" dist="38100" dir="2700000" algn="tl">
                  <a:srgbClr val="000000">
                    <a:alpha val="43137"/>
                  </a:srgbClr>
                </a:outerShdw>
              </a:effectLst>
              <a:latin typeface="Corbel" pitchFamily="34" charset="0"/>
              <a:cs typeface="+mn-cs"/>
            </a:endParaRPr>
          </a:p>
          <a:p>
            <a:pPr marL="225425" indent="-225425" algn="ctr" fontAlgn="auto">
              <a:spcBef>
                <a:spcPts val="0"/>
              </a:spcBef>
              <a:spcAft>
                <a:spcPts val="0"/>
              </a:spcAft>
              <a:defRPr/>
            </a:pPr>
            <a:r>
              <a:rPr lang="en-US" sz="5400" b="1" dirty="0">
                <a:solidFill>
                  <a:srgbClr val="FF0000"/>
                </a:solidFill>
                <a:effectLst>
                  <a:outerShdw dist="63500" dir="7800000" algn="tl">
                    <a:schemeClr val="tx1"/>
                  </a:outerShdw>
                </a:effectLst>
                <a:latin typeface="Corbel" pitchFamily="34" charset="0"/>
                <a:cs typeface="+mn-cs"/>
              </a:rPr>
              <a:t>www.vagabondgeology.com</a:t>
            </a:r>
          </a:p>
        </p:txBody>
      </p:sp>
      <p:grpSp>
        <p:nvGrpSpPr>
          <p:cNvPr id="2" name="Group 45"/>
          <p:cNvGrpSpPr>
            <a:grpSpLocks noChangeAspect="1"/>
          </p:cNvGrpSpPr>
          <p:nvPr/>
        </p:nvGrpSpPr>
        <p:grpSpPr>
          <a:xfrm>
            <a:off x="6639498" y="740579"/>
            <a:ext cx="2438400" cy="1678063"/>
            <a:chOff x="4495800" y="1676400"/>
            <a:chExt cx="3810000" cy="2621973"/>
          </a:xfrm>
        </p:grpSpPr>
        <p:pic>
          <p:nvPicPr>
            <p:cNvPr id="8" name="Picture 7" descr="christmas photo.jpg"/>
            <p:cNvPicPr>
              <a:picLocks noChangeAspect="1"/>
            </p:cNvPicPr>
            <p:nvPr/>
          </p:nvPicPr>
          <p:blipFill>
            <a:blip r:embed="rId3" cstate="print"/>
            <a:srcRect l="48842" t="5539" r="25675" b="48669"/>
            <a:stretch>
              <a:fillRect/>
            </a:stretch>
          </p:blipFill>
          <p:spPr>
            <a:xfrm>
              <a:off x="6096000" y="1676400"/>
              <a:ext cx="2209800" cy="2621973"/>
            </a:xfrm>
            <a:prstGeom prst="rect">
              <a:avLst/>
            </a:prstGeom>
            <a:ln w="50800">
              <a:noFill/>
            </a:ln>
          </p:spPr>
        </p:pic>
        <p:pic>
          <p:nvPicPr>
            <p:cNvPr id="9" name="Picture 8" descr="christmas photo.jpg"/>
            <p:cNvPicPr>
              <a:picLocks noChangeAspect="1"/>
            </p:cNvPicPr>
            <p:nvPr/>
          </p:nvPicPr>
          <p:blipFill>
            <a:blip r:embed="rId3" cstate="print"/>
            <a:srcRect l="18965" t="5539" r="58188" b="49213"/>
            <a:stretch>
              <a:fillRect/>
            </a:stretch>
          </p:blipFill>
          <p:spPr>
            <a:xfrm>
              <a:off x="4495800" y="1676400"/>
              <a:ext cx="1981200" cy="2590800"/>
            </a:xfrm>
            <a:prstGeom prst="rect">
              <a:avLst/>
            </a:prstGeom>
            <a:ln w="50800">
              <a:noFill/>
            </a:ln>
          </p:spPr>
        </p:pic>
        <p:sp>
          <p:nvSpPr>
            <p:cNvPr id="10" name="Rectangle 9"/>
            <p:cNvSpPr/>
            <p:nvPr/>
          </p:nvSpPr>
          <p:spPr>
            <a:xfrm>
              <a:off x="4495800" y="1676400"/>
              <a:ext cx="3810000" cy="2590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extBox 10"/>
          <p:cNvSpPr txBox="1"/>
          <p:nvPr/>
        </p:nvSpPr>
        <p:spPr>
          <a:xfrm>
            <a:off x="3523562" y="1182676"/>
            <a:ext cx="3111818" cy="830997"/>
          </a:xfrm>
          <a:prstGeom prst="rect">
            <a:avLst/>
          </a:prstGeom>
          <a:noFill/>
        </p:spPr>
        <p:txBody>
          <a:bodyPr wrap="square" rtlCol="0">
            <a:spAutoFit/>
          </a:bodyPr>
          <a:lstStyle/>
          <a:p>
            <a:pPr algn="r"/>
            <a:r>
              <a:rPr lang="en-US" sz="2400" b="1" dirty="0" smtClean="0"/>
              <a:t>Sandi &amp; Rocky</a:t>
            </a:r>
          </a:p>
          <a:p>
            <a:pPr algn="r"/>
            <a:r>
              <a:rPr lang="en-US" sz="2400" b="1" dirty="0" smtClean="0"/>
              <a:t>The Vagabonds</a:t>
            </a:r>
            <a:endParaRPr lang="en-US" sz="2400" b="1" dirty="0"/>
          </a:p>
        </p:txBody>
      </p:sp>
      <p:sp useBgFill="1">
        <p:nvSpPr>
          <p:cNvPr id="14" name="TextBox 4"/>
          <p:cNvSpPr txBox="1">
            <a:spLocks noChangeArrowheads="1"/>
          </p:cNvSpPr>
          <p:nvPr/>
        </p:nvSpPr>
        <p:spPr bwMode="auto">
          <a:xfrm>
            <a:off x="0" y="0"/>
            <a:ext cx="9144000" cy="677863"/>
          </a:xfrm>
          <a:prstGeom prst="rect">
            <a:avLst/>
          </a:prstGeom>
          <a:ln w="9525">
            <a:noFill/>
            <a:miter lim="800000"/>
            <a:headEnd/>
            <a:tailEnd/>
          </a:ln>
        </p:spPr>
        <p:txBody>
          <a:bodyPr>
            <a:spAutoFit/>
          </a:bodyPr>
          <a:lstStyle/>
          <a:p>
            <a:pPr algn="ctr"/>
            <a:r>
              <a:rPr lang="en-US" sz="3800" b="1" dirty="0">
                <a:solidFill>
                  <a:srgbClr val="00B050"/>
                </a:solidFill>
                <a:effectLst>
                  <a:outerShdw dist="50800" dir="7200000" algn="ctr" rotWithShape="0">
                    <a:schemeClr val="tx1"/>
                  </a:outerShdw>
                </a:effectLst>
                <a:latin typeface="Calibri" pitchFamily="34" charset="0"/>
              </a:rPr>
              <a:t>WANT TO SEE MORE…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738">
                                            <p:txEl>
                                              <p:pRg st="2" end="2"/>
                                            </p:txEl>
                                          </p:spTgt>
                                        </p:tgtEl>
                                        <p:attrNameLst>
                                          <p:attrName>style.visibility</p:attrName>
                                        </p:attrNameLst>
                                      </p:cBhvr>
                                      <p:to>
                                        <p:strVal val="visible"/>
                                      </p:to>
                                    </p:set>
                                    <p:animEffect transition="in" filter="fade">
                                      <p:cBhvr>
                                        <p:cTn id="7" dur="1000"/>
                                        <p:tgtEl>
                                          <p:spTgt spid="116738">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6738">
                                            <p:txEl>
                                              <p:pRg st="3" end="3"/>
                                            </p:txEl>
                                          </p:spTgt>
                                        </p:tgtEl>
                                        <p:attrNameLst>
                                          <p:attrName>style.visibility</p:attrName>
                                        </p:attrNameLst>
                                      </p:cBhvr>
                                      <p:to>
                                        <p:strVal val="visible"/>
                                      </p:to>
                                    </p:set>
                                    <p:animEffect transition="in" filter="fade">
                                      <p:cBhvr>
                                        <p:cTn id="13" dur="1000"/>
                                        <p:tgtEl>
                                          <p:spTgt spid="116738">
                                            <p:txEl>
                                              <p:pRg st="3" end="3"/>
                                            </p:txEl>
                                          </p:spTgt>
                                        </p:tgtEl>
                                      </p:cBhvr>
                                    </p:animEffect>
                                  </p:childTnLst>
                                </p:cTn>
                              </p:par>
                            </p:childTnLst>
                          </p:cTn>
                        </p:par>
                        <p:par>
                          <p:cTn id="14" fill="hold">
                            <p:stCondLst>
                              <p:cond delay="1000"/>
                            </p:stCondLst>
                            <p:childTnLst>
                              <p:par>
                                <p:cTn id="15" presetID="22" presetClass="entr" presetSubtype="8" fill="hold" grpId="0" nodeType="afterEffect">
                                  <p:stCondLst>
                                    <p:cond delay="1000"/>
                                  </p:stCondLst>
                                  <p:childTnLst>
                                    <p:set>
                                      <p:cBhvr>
                                        <p:cTn id="16" dur="1" fill="hold">
                                          <p:stCondLst>
                                            <p:cond delay="0"/>
                                          </p:stCondLst>
                                        </p:cTn>
                                        <p:tgtEl>
                                          <p:spTgt spid="116738">
                                            <p:txEl>
                                              <p:pRg st="5" end="5"/>
                                            </p:txEl>
                                          </p:spTgt>
                                        </p:tgtEl>
                                        <p:attrNameLst>
                                          <p:attrName>style.visibility</p:attrName>
                                        </p:attrNameLst>
                                      </p:cBhvr>
                                      <p:to>
                                        <p:strVal val="visible"/>
                                      </p:to>
                                    </p:set>
                                    <p:animEffect transition="in" filter="wipe(left)">
                                      <p:cBhvr>
                                        <p:cTn id="17" dur="1000"/>
                                        <p:tgtEl>
                                          <p:spTgt spid="11673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6738" grpId="0" uiExpand="1" build="allAtOnce"/>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TextBox 3"/>
          <p:cNvSpPr txBox="1"/>
          <p:nvPr/>
        </p:nvSpPr>
        <p:spPr>
          <a:xfrm>
            <a:off x="1676400" y="609600"/>
            <a:ext cx="6477000" cy="19482256"/>
          </a:xfrm>
          <a:prstGeom prst="rect">
            <a:avLst/>
          </a:prstGeom>
        </p:spPr>
        <p:txBody>
          <a:bodyPr wrap="square" rtlCol="0">
            <a:spAutoFit/>
          </a:bodyPr>
          <a:lstStyle/>
          <a:p>
            <a:pPr algn="ctr"/>
            <a:r>
              <a:rPr lang="en-US" sz="1400" b="1" dirty="0" smtClean="0"/>
              <a:t>REFERENCES</a:t>
            </a:r>
          </a:p>
          <a:p>
            <a:endParaRPr lang="en-US" sz="1400" b="1" dirty="0" smtClean="0"/>
          </a:p>
          <a:p>
            <a:pPr algn="ctr"/>
            <a:r>
              <a:rPr lang="en-US" sz="1400" b="1" u="sng" dirty="0" smtClean="0"/>
              <a:t>TRAIL OF TEARS</a:t>
            </a:r>
          </a:p>
          <a:p>
            <a:r>
              <a:rPr lang="en-US" sz="1400" u="sng" dirty="0" smtClean="0"/>
              <a:t>MAPS:</a:t>
            </a:r>
          </a:p>
          <a:p>
            <a:r>
              <a:rPr lang="en-US" sz="1400" b="1" dirty="0" smtClean="0"/>
              <a:t>    Overland Trails: Opening the American West; Oregon-California Trail Association</a:t>
            </a:r>
          </a:p>
          <a:p>
            <a:endParaRPr lang="en-US" sz="1400" b="1" u="sng" dirty="0" smtClean="0"/>
          </a:p>
          <a:p>
            <a:r>
              <a:rPr lang="en-US" sz="1400" b="1" u="sng" dirty="0" smtClean="0"/>
              <a:t>MUSEUMS &amp; SITES</a:t>
            </a:r>
            <a:r>
              <a:rPr lang="en-US" sz="1400" b="1" dirty="0" smtClean="0"/>
              <a:t>:</a:t>
            </a:r>
          </a:p>
          <a:p>
            <a:r>
              <a:rPr lang="en-US" sz="1400" b="1" dirty="0" smtClean="0"/>
              <a:t>    Fort Washita Historic Site &amp; museum – Durant, Ok</a:t>
            </a:r>
          </a:p>
          <a:p>
            <a:r>
              <a:rPr lang="en-US" sz="1400" b="1" dirty="0" smtClean="0"/>
              <a:t>    Chickasaw Council House Museum – Tishomingo, Ok</a:t>
            </a:r>
          </a:p>
          <a:p>
            <a:r>
              <a:rPr lang="en-US" sz="1400" b="1" dirty="0" smtClean="0"/>
              <a:t>    Fort Towson Historical Site – Fort Towson, Ok</a:t>
            </a:r>
          </a:p>
          <a:p>
            <a:r>
              <a:rPr lang="en-US" sz="1400" b="1" dirty="0" smtClean="0"/>
              <a:t>    Choctaw Nation Museum – </a:t>
            </a:r>
            <a:r>
              <a:rPr lang="en-US" sz="1400" b="1" dirty="0" err="1" smtClean="0"/>
              <a:t>Tuskahoma</a:t>
            </a:r>
            <a:r>
              <a:rPr lang="en-US" sz="1400" b="1" dirty="0" smtClean="0"/>
              <a:t>, Ok</a:t>
            </a:r>
          </a:p>
          <a:p>
            <a:r>
              <a:rPr lang="en-US" sz="1400" b="1" dirty="0" smtClean="0"/>
              <a:t>    Fort Smith National Historic Site – Fort Smith, </a:t>
            </a:r>
            <a:r>
              <a:rPr lang="en-US" sz="1400" b="1" dirty="0" err="1" smtClean="0"/>
              <a:t>Ar</a:t>
            </a:r>
            <a:endParaRPr lang="en-US" sz="1400" b="1" dirty="0" smtClean="0"/>
          </a:p>
          <a:p>
            <a:r>
              <a:rPr lang="en-US" sz="1400" b="1" dirty="0" smtClean="0"/>
              <a:t>    Lake Dardanelle State Park – Russellville, </a:t>
            </a:r>
            <a:r>
              <a:rPr lang="en-US" sz="1400" b="1" dirty="0" err="1" smtClean="0"/>
              <a:t>Ar</a:t>
            </a:r>
            <a:endParaRPr lang="en-US" sz="1400" b="1" dirty="0" smtClean="0"/>
          </a:p>
          <a:p>
            <a:r>
              <a:rPr lang="en-US" sz="1400" b="1" dirty="0" smtClean="0"/>
              <a:t>    Arkansas River Visitor Center – Russellville, </a:t>
            </a:r>
            <a:r>
              <a:rPr lang="en-US" sz="1400" b="1" dirty="0" err="1" smtClean="0"/>
              <a:t>Ar</a:t>
            </a:r>
            <a:endParaRPr lang="en-US" sz="1400" b="1" dirty="0" smtClean="0"/>
          </a:p>
          <a:p>
            <a:r>
              <a:rPr lang="en-US" sz="1400" b="1" dirty="0" smtClean="0"/>
              <a:t>    </a:t>
            </a:r>
            <a:r>
              <a:rPr lang="en-US" sz="1400" b="1" dirty="0" err="1" smtClean="0"/>
              <a:t>Holla</a:t>
            </a:r>
            <a:r>
              <a:rPr lang="en-US" sz="1400" b="1" dirty="0" smtClean="0"/>
              <a:t> Bend National Wildlife Refuge – Dardanelle, </a:t>
            </a:r>
            <a:r>
              <a:rPr lang="en-US" sz="1400" b="1" dirty="0" err="1" smtClean="0"/>
              <a:t>Ar</a:t>
            </a:r>
            <a:endParaRPr lang="en-US" sz="1400" b="1" dirty="0" smtClean="0"/>
          </a:p>
          <a:p>
            <a:r>
              <a:rPr lang="en-US" sz="1400" b="1" dirty="0" smtClean="0"/>
              <a:t>    Mt Nebo State Park  – Dardanelle, </a:t>
            </a:r>
            <a:r>
              <a:rPr lang="en-US" sz="1400" b="1" dirty="0" err="1" smtClean="0"/>
              <a:t>Ar</a:t>
            </a:r>
            <a:endParaRPr lang="en-US" sz="1400" b="1" dirty="0" smtClean="0"/>
          </a:p>
          <a:p>
            <a:r>
              <a:rPr lang="en-US" sz="1400" b="1" dirty="0" smtClean="0"/>
              <a:t>    La Petit Roche  (Julius </a:t>
            </a:r>
            <a:r>
              <a:rPr lang="en-US" sz="1400" b="1" dirty="0" err="1" smtClean="0"/>
              <a:t>Breckling</a:t>
            </a:r>
            <a:r>
              <a:rPr lang="en-US" sz="1400" b="1" dirty="0" smtClean="0"/>
              <a:t> Riverfront) – Little Rock,  </a:t>
            </a:r>
            <a:r>
              <a:rPr lang="en-US" sz="1400" b="1" dirty="0" err="1" smtClean="0"/>
              <a:t>Ar</a:t>
            </a:r>
            <a:endParaRPr lang="en-US" sz="1400" b="1" dirty="0" smtClean="0"/>
          </a:p>
          <a:p>
            <a:r>
              <a:rPr lang="en-US" sz="1400" b="1" dirty="0" smtClean="0"/>
              <a:t>    Louisiana Purchase State Park – Holly Grove, </a:t>
            </a:r>
            <a:r>
              <a:rPr lang="en-US" sz="1400" b="1" dirty="0" err="1" smtClean="0"/>
              <a:t>Ar</a:t>
            </a:r>
            <a:endParaRPr lang="en-US" sz="1400" b="1" dirty="0" smtClean="0"/>
          </a:p>
          <a:p>
            <a:r>
              <a:rPr lang="en-US" sz="1400" b="1" dirty="0" smtClean="0"/>
              <a:t>    Village Creek State Park (Belle Route ruts) – Wynne, </a:t>
            </a:r>
            <a:r>
              <a:rPr lang="en-US" sz="1400" b="1" dirty="0" err="1" smtClean="0"/>
              <a:t>Ar</a:t>
            </a:r>
            <a:endParaRPr lang="en-US" sz="1400" b="1" dirty="0" smtClean="0"/>
          </a:p>
          <a:p>
            <a:r>
              <a:rPr lang="en-US" sz="1400" b="1" dirty="0" smtClean="0"/>
              <a:t>    </a:t>
            </a:r>
            <a:r>
              <a:rPr lang="en-US" sz="1400" b="1" dirty="0" err="1" smtClean="0"/>
              <a:t>Parkin</a:t>
            </a:r>
            <a:r>
              <a:rPr lang="en-US" sz="1400" b="1" dirty="0" smtClean="0"/>
              <a:t> Mississippian Indian State Park – </a:t>
            </a:r>
            <a:r>
              <a:rPr lang="en-US" sz="1400" b="1" dirty="0" err="1" smtClean="0"/>
              <a:t>Parken</a:t>
            </a:r>
            <a:r>
              <a:rPr lang="en-US" sz="1400" b="1" dirty="0" smtClean="0"/>
              <a:t>, </a:t>
            </a:r>
            <a:r>
              <a:rPr lang="en-US" sz="1400" b="1" dirty="0" err="1" smtClean="0"/>
              <a:t>Ar</a:t>
            </a:r>
            <a:endParaRPr lang="en-US" sz="1400" b="1" dirty="0" smtClean="0"/>
          </a:p>
          <a:p>
            <a:r>
              <a:rPr lang="en-US" sz="1400" b="1" dirty="0" smtClean="0"/>
              <a:t>    Tennessee River Museum – Savannah, </a:t>
            </a:r>
            <a:r>
              <a:rPr lang="en-US" sz="1400" b="1" dirty="0" err="1" smtClean="0"/>
              <a:t>Tn</a:t>
            </a:r>
            <a:endParaRPr lang="en-US" sz="1400" b="1" dirty="0" smtClean="0"/>
          </a:p>
          <a:p>
            <a:r>
              <a:rPr lang="en-US" sz="1400" b="1" dirty="0" smtClean="0"/>
              <a:t>    Waterloo Landing Park – Waterloo, Al</a:t>
            </a:r>
          </a:p>
          <a:p>
            <a:r>
              <a:rPr lang="en-US" sz="1400" b="1" dirty="0" smtClean="0"/>
              <a:t>    Tuscumbia Landing – Sheffield, Al </a:t>
            </a:r>
          </a:p>
          <a:p>
            <a:r>
              <a:rPr lang="en-US" sz="1400" b="1" dirty="0" smtClean="0"/>
              <a:t>    David Crockett State Park Trail Segment &amp; Museum – Lawrenceburg, </a:t>
            </a:r>
            <a:r>
              <a:rPr lang="en-US" sz="1400" b="1" dirty="0" err="1" smtClean="0"/>
              <a:t>Tn</a:t>
            </a:r>
            <a:endParaRPr lang="en-US" sz="1400" b="1" dirty="0" smtClean="0"/>
          </a:p>
          <a:p>
            <a:r>
              <a:rPr lang="en-US" sz="1400" b="1" dirty="0" smtClean="0"/>
              <a:t>    Giles County Trail of Tears Interpretive Center – Pulaski, </a:t>
            </a:r>
            <a:r>
              <a:rPr lang="en-US" sz="1400" b="1" dirty="0" err="1" smtClean="0"/>
              <a:t>Tn</a:t>
            </a:r>
            <a:endParaRPr lang="en-US" sz="1400" b="1" dirty="0" smtClean="0"/>
          </a:p>
          <a:p>
            <a:r>
              <a:rPr lang="en-US" sz="1400" b="1" dirty="0" smtClean="0"/>
              <a:t>    Audubon Acres - East Brainerd, </a:t>
            </a:r>
            <a:r>
              <a:rPr lang="en-US" sz="1400" b="1" dirty="0" err="1" smtClean="0"/>
              <a:t>Tn</a:t>
            </a:r>
            <a:endParaRPr lang="en-US" sz="1400" b="1" dirty="0" smtClean="0"/>
          </a:p>
          <a:p>
            <a:r>
              <a:rPr lang="en-US" sz="1400" b="1" dirty="0" smtClean="0"/>
              <a:t>    Brainerd Mission Cemetery – Chattanooga, </a:t>
            </a:r>
            <a:r>
              <a:rPr lang="en-US" sz="1400" b="1" dirty="0" err="1" smtClean="0"/>
              <a:t>Tn</a:t>
            </a:r>
            <a:endParaRPr lang="en-US" sz="1400" b="1" dirty="0" smtClean="0"/>
          </a:p>
          <a:p>
            <a:r>
              <a:rPr lang="en-US" sz="1400" b="1" dirty="0" smtClean="0"/>
              <a:t>    Ross's Landing – Chattanooga, </a:t>
            </a:r>
            <a:r>
              <a:rPr lang="en-US" sz="1400" b="1" dirty="0" err="1" smtClean="0"/>
              <a:t>Tn</a:t>
            </a:r>
            <a:endParaRPr lang="en-US" sz="1400" b="1" dirty="0" smtClean="0"/>
          </a:p>
          <a:p>
            <a:r>
              <a:rPr lang="en-US" sz="1400" b="1" dirty="0" smtClean="0"/>
              <a:t>    Red Clay State Historic Park – Cleveland, </a:t>
            </a:r>
            <a:r>
              <a:rPr lang="en-US" sz="1400" b="1" dirty="0" err="1" smtClean="0"/>
              <a:t>Tn</a:t>
            </a:r>
            <a:endParaRPr lang="en-US" sz="1400" b="1" dirty="0" smtClean="0"/>
          </a:p>
          <a:p>
            <a:r>
              <a:rPr lang="en-US" sz="1400" b="1" dirty="0" smtClean="0"/>
              <a:t>    Chief John Ross House – Rossville, </a:t>
            </a:r>
            <a:r>
              <a:rPr lang="en-US" sz="1400" b="1" dirty="0" err="1" smtClean="0"/>
              <a:t>Ga</a:t>
            </a:r>
            <a:endParaRPr lang="en-US" sz="1400" b="1" dirty="0" smtClean="0"/>
          </a:p>
          <a:p>
            <a:r>
              <a:rPr lang="en-US" sz="1400" b="1" dirty="0" smtClean="0"/>
              <a:t>    Hiwassee River Heritage Center – Charleston, </a:t>
            </a:r>
            <a:r>
              <a:rPr lang="en-US" sz="1400" b="1" dirty="0" err="1" smtClean="0"/>
              <a:t>Tn</a:t>
            </a:r>
            <a:endParaRPr lang="en-US" sz="1400" b="1" dirty="0" smtClean="0"/>
          </a:p>
          <a:p>
            <a:r>
              <a:rPr lang="en-US" sz="1400" b="1" dirty="0" smtClean="0"/>
              <a:t>    Cherokee Removal Memorial Park &amp; Blythe's Ferry – Birchwood, </a:t>
            </a:r>
            <a:r>
              <a:rPr lang="en-US" sz="1400" b="1" dirty="0" err="1" smtClean="0"/>
              <a:t>Tn</a:t>
            </a:r>
            <a:endParaRPr lang="en-US" sz="1400" b="1" dirty="0" smtClean="0"/>
          </a:p>
          <a:p>
            <a:r>
              <a:rPr lang="en-US" sz="1400" b="1" dirty="0" smtClean="0"/>
              <a:t>    Reinhardt University, Funk Heritage Center – </a:t>
            </a:r>
            <a:r>
              <a:rPr lang="en-US" sz="1400" b="1" dirty="0" err="1" smtClean="0"/>
              <a:t>Waleska</a:t>
            </a:r>
            <a:r>
              <a:rPr lang="en-US" sz="1400" b="1" dirty="0" smtClean="0"/>
              <a:t>, </a:t>
            </a:r>
            <a:r>
              <a:rPr lang="en-US" sz="1400" b="1" dirty="0" err="1" smtClean="0"/>
              <a:t>Ga</a:t>
            </a:r>
            <a:endParaRPr lang="en-US" sz="1400" b="1" dirty="0" smtClean="0"/>
          </a:p>
          <a:p>
            <a:r>
              <a:rPr lang="en-US" sz="1400" b="1" dirty="0" smtClean="0"/>
              <a:t>    New </a:t>
            </a:r>
            <a:r>
              <a:rPr lang="en-US" sz="1400" b="1" dirty="0" err="1" smtClean="0"/>
              <a:t>Echota</a:t>
            </a:r>
            <a:r>
              <a:rPr lang="en-US" sz="1400" b="1" dirty="0" smtClean="0"/>
              <a:t> State Historic Site - Calhoun, </a:t>
            </a:r>
            <a:r>
              <a:rPr lang="en-US" sz="1400" b="1" dirty="0" err="1" smtClean="0"/>
              <a:t>Ga</a:t>
            </a:r>
            <a:endParaRPr lang="en-US" sz="1400" b="1" dirty="0" smtClean="0"/>
          </a:p>
          <a:p>
            <a:r>
              <a:rPr lang="en-US" sz="1400" b="1" dirty="0" smtClean="0"/>
              <a:t>    Vann House State Historic Site – Chatsworth, </a:t>
            </a:r>
            <a:r>
              <a:rPr lang="en-US" sz="1400" b="1" dirty="0" err="1" smtClean="0"/>
              <a:t>Ga</a:t>
            </a:r>
            <a:endParaRPr lang="en-US" sz="1400" b="1" dirty="0" smtClean="0"/>
          </a:p>
          <a:p>
            <a:r>
              <a:rPr lang="en-US" sz="1400" b="1" dirty="0" smtClean="0"/>
              <a:t>    Chieftains Museum &amp; Major Ridge Home – Rome, </a:t>
            </a:r>
            <a:r>
              <a:rPr lang="en-US" sz="1400" b="1" dirty="0" err="1" smtClean="0"/>
              <a:t>Ga</a:t>
            </a:r>
            <a:endParaRPr lang="en-US" sz="1400" b="1" dirty="0" smtClean="0"/>
          </a:p>
          <a:p>
            <a:r>
              <a:rPr lang="en-US" sz="1400" b="1" dirty="0" smtClean="0"/>
              <a:t>    Vann Cherokee Cabin - Cave Spring, </a:t>
            </a:r>
            <a:r>
              <a:rPr lang="en-US" sz="1400" b="1" dirty="0" err="1" smtClean="0"/>
              <a:t>Ga</a:t>
            </a:r>
            <a:endParaRPr lang="en-US" sz="1400" b="1" dirty="0" smtClean="0"/>
          </a:p>
          <a:p>
            <a:r>
              <a:rPr lang="en-US" sz="1400" b="1" dirty="0" smtClean="0"/>
              <a:t>    Cedartown Removal Camp – Cedar Town, </a:t>
            </a:r>
            <a:r>
              <a:rPr lang="en-US" sz="1400" b="1" dirty="0" err="1" smtClean="0"/>
              <a:t>Ga</a:t>
            </a:r>
            <a:endParaRPr lang="en-US" sz="1400" b="1" dirty="0" smtClean="0"/>
          </a:p>
          <a:p>
            <a:r>
              <a:rPr lang="en-US" sz="1400" b="1" dirty="0" smtClean="0"/>
              <a:t>    Etowah Indian Mounds SHS – Carterville, </a:t>
            </a:r>
            <a:r>
              <a:rPr lang="en-US" sz="1400" b="1" dirty="0" err="1" smtClean="0"/>
              <a:t>Ga</a:t>
            </a:r>
            <a:endParaRPr lang="en-US" sz="1400" b="1" dirty="0" smtClean="0"/>
          </a:p>
          <a:p>
            <a:r>
              <a:rPr lang="en-US" sz="1400" b="1" dirty="0" smtClean="0"/>
              <a:t>    Cherokee County Historical Museum – Murphy, NC</a:t>
            </a:r>
          </a:p>
          <a:p>
            <a:r>
              <a:rPr lang="en-US" sz="1400" b="1" dirty="0" smtClean="0"/>
              <a:t>    </a:t>
            </a:r>
            <a:r>
              <a:rPr lang="en-US" sz="1400" b="1" dirty="0" err="1" smtClean="0"/>
              <a:t>Junaluska</a:t>
            </a:r>
            <a:r>
              <a:rPr lang="en-US" sz="1400" b="1" dirty="0" smtClean="0"/>
              <a:t> Memorial and Museum – Robbinsville, NC</a:t>
            </a:r>
          </a:p>
          <a:p>
            <a:r>
              <a:rPr lang="en-US" sz="1400" b="1" dirty="0" smtClean="0"/>
              <a:t>    Clay County Historical and Arts Museum  - Hayesville, NC</a:t>
            </a:r>
          </a:p>
          <a:p>
            <a:r>
              <a:rPr lang="en-US" sz="1400" b="1" dirty="0" smtClean="0"/>
              <a:t>    Cherokee Homestead Exhibit – Hayesville, NC</a:t>
            </a:r>
          </a:p>
          <a:p>
            <a:r>
              <a:rPr lang="en-US" sz="1400" b="1" dirty="0" smtClean="0"/>
              <a:t>    Museum of Cherokee Indian – Cherokee, NC</a:t>
            </a:r>
          </a:p>
          <a:p>
            <a:r>
              <a:rPr lang="en-US" sz="1400" b="1" dirty="0" smtClean="0"/>
              <a:t>    </a:t>
            </a:r>
            <a:r>
              <a:rPr lang="en-US" sz="1400" b="1" dirty="0" err="1" smtClean="0"/>
              <a:t>Oonaluftee</a:t>
            </a:r>
            <a:r>
              <a:rPr lang="en-US" sz="1400" b="1" dirty="0" smtClean="0"/>
              <a:t> Indian Village – Cherokee, NC</a:t>
            </a:r>
          </a:p>
          <a:p>
            <a:r>
              <a:rPr lang="en-US" sz="1400" b="1" dirty="0" smtClean="0"/>
              <a:t>    Unto These Hills Outdoor Drama – Cherokee, NC</a:t>
            </a:r>
          </a:p>
          <a:p>
            <a:r>
              <a:rPr lang="en-US" sz="1400" b="1" dirty="0" smtClean="0"/>
              <a:t>    Sequoyah Birthplace Museum – </a:t>
            </a:r>
            <a:r>
              <a:rPr lang="en-US" sz="1400" b="1" dirty="0" err="1" smtClean="0"/>
              <a:t>Vonore</a:t>
            </a:r>
            <a:r>
              <a:rPr lang="en-US" sz="1400" b="1" dirty="0" smtClean="0"/>
              <a:t>, </a:t>
            </a:r>
            <a:r>
              <a:rPr lang="en-US" sz="1400" b="1" dirty="0" err="1" smtClean="0"/>
              <a:t>Tn</a:t>
            </a:r>
            <a:endParaRPr lang="en-US" sz="1400" b="1" dirty="0" smtClean="0"/>
          </a:p>
          <a:p>
            <a:r>
              <a:rPr lang="en-US" sz="1400" b="1" dirty="0" smtClean="0"/>
              <a:t>    University of Tennessee, McClung Museum – Knoxville, </a:t>
            </a:r>
            <a:r>
              <a:rPr lang="en-US" sz="1400" b="1" dirty="0" err="1" smtClean="0"/>
              <a:t>Tn</a:t>
            </a:r>
            <a:r>
              <a:rPr lang="en-US" sz="1400" b="1" dirty="0" smtClean="0"/>
              <a:t> </a:t>
            </a:r>
          </a:p>
          <a:p>
            <a:r>
              <a:rPr lang="en-US" sz="1400" b="1" dirty="0" smtClean="0"/>
              <a:t>    The Hermitage – Hermitage, </a:t>
            </a:r>
            <a:r>
              <a:rPr lang="en-US" sz="1400" b="1" dirty="0" err="1" smtClean="0"/>
              <a:t>Tn</a:t>
            </a:r>
            <a:endParaRPr lang="en-US" sz="1400" b="1" dirty="0" smtClean="0"/>
          </a:p>
          <a:p>
            <a:r>
              <a:rPr lang="en-US" sz="1400" b="1" dirty="0" smtClean="0"/>
              <a:t>    Trail of Tears Commemorative Park -  Hopkinsville, </a:t>
            </a:r>
            <a:r>
              <a:rPr lang="en-US" sz="1400" b="1" dirty="0" err="1" smtClean="0"/>
              <a:t>Ky</a:t>
            </a:r>
            <a:endParaRPr lang="en-US" sz="1400" b="1" dirty="0" smtClean="0"/>
          </a:p>
          <a:p>
            <a:r>
              <a:rPr lang="en-US" sz="1400" b="1" dirty="0" smtClean="0"/>
              <a:t>    Mantle Rock Preserve – Joy, </a:t>
            </a:r>
            <a:r>
              <a:rPr lang="en-US" sz="1400" b="1" dirty="0" err="1" smtClean="0"/>
              <a:t>Ky</a:t>
            </a:r>
            <a:endParaRPr lang="en-US" sz="1400" b="1" dirty="0" smtClean="0"/>
          </a:p>
          <a:p>
            <a:r>
              <a:rPr lang="en-US" sz="1400" b="1" dirty="0" smtClean="0"/>
              <a:t>    Big Spring – Princeton, </a:t>
            </a:r>
            <a:r>
              <a:rPr lang="en-US" sz="1400" b="1" dirty="0" err="1" smtClean="0"/>
              <a:t>Ky</a:t>
            </a:r>
            <a:endParaRPr lang="en-US" sz="1400" b="1" dirty="0" smtClean="0"/>
          </a:p>
          <a:p>
            <a:r>
              <a:rPr lang="en-US" sz="1400" b="1" dirty="0" smtClean="0"/>
              <a:t>    Wagner Farm Trail of Tears Rut Segment – Golconda, Il</a:t>
            </a:r>
          </a:p>
          <a:p>
            <a:r>
              <a:rPr lang="en-US" sz="1400" b="1" dirty="0" smtClean="0"/>
              <a:t>    Camp Ground Cemetery – Anna, Il </a:t>
            </a:r>
          </a:p>
          <a:p>
            <a:r>
              <a:rPr lang="en-US" sz="1400" b="1" dirty="0" smtClean="0"/>
              <a:t>    Cahokia Mounds State Historical Site – Collinsville, Il</a:t>
            </a:r>
          </a:p>
          <a:p>
            <a:r>
              <a:rPr lang="en-US" sz="1400" b="1" dirty="0" smtClean="0"/>
              <a:t>    Trail of Tears State Park – Jackson, Mo</a:t>
            </a:r>
          </a:p>
          <a:p>
            <a:r>
              <a:rPr lang="en-US" sz="1400" b="1" dirty="0" smtClean="0"/>
              <a:t>    Massey Iron Works, </a:t>
            </a:r>
            <a:r>
              <a:rPr lang="en-US" sz="1400" b="1" dirty="0" err="1" smtClean="0"/>
              <a:t>Maramec</a:t>
            </a:r>
            <a:r>
              <a:rPr lang="en-US" sz="1400" b="1" dirty="0" smtClean="0"/>
              <a:t> Spring Park - St James, Mo</a:t>
            </a:r>
          </a:p>
          <a:p>
            <a:r>
              <a:rPr lang="en-US" sz="1400" b="1" dirty="0" smtClean="0"/>
              <a:t>    </a:t>
            </a:r>
            <a:r>
              <a:rPr lang="en-US" sz="1400" b="1" dirty="0" err="1" smtClean="0"/>
              <a:t>Snelson</a:t>
            </a:r>
            <a:r>
              <a:rPr lang="en-US" sz="1400" b="1" dirty="0" smtClean="0"/>
              <a:t>/Brinker Cabin – Steelville, Mo</a:t>
            </a:r>
          </a:p>
          <a:p>
            <a:r>
              <a:rPr lang="en-US" sz="1400" b="1" dirty="0" smtClean="0"/>
              <a:t>    </a:t>
            </a:r>
            <a:r>
              <a:rPr lang="en-US" sz="1400" b="1" dirty="0" err="1" smtClean="0"/>
              <a:t>Robidoux</a:t>
            </a:r>
            <a:r>
              <a:rPr lang="en-US" sz="1400" b="1" dirty="0" smtClean="0"/>
              <a:t> Springs, Laughlin Park – Waynesville, Mo</a:t>
            </a:r>
          </a:p>
          <a:p>
            <a:r>
              <a:rPr lang="en-US" sz="1400" b="1" dirty="0" smtClean="0"/>
              <a:t>    Fitzgerald Station and Farmstead - Springdale , </a:t>
            </a:r>
            <a:r>
              <a:rPr lang="en-US" sz="1400" b="1" dirty="0" err="1" smtClean="0"/>
              <a:t>Ar</a:t>
            </a:r>
            <a:endParaRPr lang="en-US" sz="1400" b="1" dirty="0" smtClean="0"/>
          </a:p>
          <a:p>
            <a:r>
              <a:rPr lang="en-US" sz="1400" b="1" dirty="0" smtClean="0"/>
              <a:t>    Fort Gibson Historic Site – Fort Gibson, Ok</a:t>
            </a:r>
          </a:p>
          <a:p>
            <a:r>
              <a:rPr lang="en-US" sz="1400" b="1" dirty="0" smtClean="0"/>
              <a:t>    </a:t>
            </a:r>
            <a:r>
              <a:rPr lang="en-US" sz="1400" b="1" dirty="0" err="1" smtClean="0"/>
              <a:t>Sequoyah's</a:t>
            </a:r>
            <a:r>
              <a:rPr lang="en-US" sz="1400" b="1" dirty="0" smtClean="0"/>
              <a:t> Cabin Museum – Sallisaw, Ok</a:t>
            </a:r>
          </a:p>
          <a:p>
            <a:r>
              <a:rPr lang="en-US" sz="1400" b="1" dirty="0" smtClean="0"/>
              <a:t>    Five Civilized Tribes Museum – Muskogee, Ok</a:t>
            </a:r>
          </a:p>
          <a:p>
            <a:r>
              <a:rPr lang="en-US" sz="1400" b="1" dirty="0" smtClean="0"/>
              <a:t>    Cherokee National Museum - Park Hill, Ok</a:t>
            </a:r>
          </a:p>
          <a:p>
            <a:r>
              <a:rPr lang="en-US" sz="1400" b="1" dirty="0" smtClean="0"/>
              <a:t>    George Murrell House Museum - Park Hill, Ok</a:t>
            </a:r>
          </a:p>
          <a:p>
            <a:r>
              <a:rPr lang="en-US" sz="1400" b="1" dirty="0" smtClean="0">
                <a:solidFill>
                  <a:srgbClr val="FF0000"/>
                </a:solidFill>
              </a:rPr>
              <a:t>	</a:t>
            </a:r>
          </a:p>
          <a:p>
            <a:r>
              <a:rPr lang="en-US" sz="1400" b="1" u="sng" dirty="0" smtClean="0"/>
              <a:t>BOOKS</a:t>
            </a:r>
            <a:r>
              <a:rPr lang="en-US" sz="1400" b="1" dirty="0" smtClean="0"/>
              <a:t>:</a:t>
            </a:r>
          </a:p>
          <a:p>
            <a:r>
              <a:rPr lang="en-US" sz="1400" b="1" i="1" dirty="0" smtClean="0"/>
              <a:t>    Beneath the Window</a:t>
            </a:r>
            <a:r>
              <a:rPr lang="en-US" sz="1400" b="1" dirty="0" smtClean="0"/>
              <a:t>; Patricia Clothier, 2013</a:t>
            </a:r>
          </a:p>
          <a:p>
            <a:r>
              <a:rPr lang="en-US" sz="1400" b="1" dirty="0" smtClean="0"/>
              <a:t>    </a:t>
            </a:r>
            <a:r>
              <a:rPr lang="en-US" sz="1400" b="1" i="1" dirty="0" smtClean="0"/>
              <a:t>Choctaw Nation of Oklahoma</a:t>
            </a:r>
            <a:r>
              <a:rPr lang="en-US" sz="1400" b="1" dirty="0" smtClean="0"/>
              <a:t>; </a:t>
            </a:r>
            <a:r>
              <a:rPr lang="en-US" sz="1400" b="1" dirty="0" err="1" smtClean="0"/>
              <a:t>Donovin</a:t>
            </a:r>
            <a:r>
              <a:rPr lang="en-US" sz="1400" b="1" dirty="0" smtClean="0"/>
              <a:t> Sprague,2007</a:t>
            </a:r>
          </a:p>
          <a:p>
            <a:r>
              <a:rPr lang="en-US" sz="1400" b="1" dirty="0" smtClean="0"/>
              <a:t>    </a:t>
            </a:r>
            <a:r>
              <a:rPr lang="en-US" sz="1400" b="1" i="1" dirty="0" smtClean="0"/>
              <a:t>Creek Country</a:t>
            </a:r>
            <a:r>
              <a:rPr lang="en-US" sz="1400" b="1" dirty="0" smtClean="0"/>
              <a:t>; Robbie </a:t>
            </a:r>
            <a:r>
              <a:rPr lang="en-US" sz="1400" b="1" dirty="0" err="1" smtClean="0"/>
              <a:t>Ethridge</a:t>
            </a:r>
            <a:r>
              <a:rPr lang="en-US" sz="1400" b="1" dirty="0" smtClean="0"/>
              <a:t>, 2003</a:t>
            </a:r>
          </a:p>
          <a:p>
            <a:r>
              <a:rPr lang="en-US" sz="1400" b="1" i="1" dirty="0" smtClean="0"/>
              <a:t>    The Five Civilized Tribes</a:t>
            </a:r>
            <a:r>
              <a:rPr lang="en-US" sz="1400" b="1" dirty="0" smtClean="0"/>
              <a:t>; Grand Forman, 1934</a:t>
            </a:r>
          </a:p>
          <a:p>
            <a:r>
              <a:rPr lang="en-US" sz="1400" b="1" dirty="0" smtClean="0"/>
              <a:t>    </a:t>
            </a:r>
            <a:r>
              <a:rPr lang="en-US" sz="1400" b="1" i="1" dirty="0" smtClean="0"/>
              <a:t>Four Centuries of Southern Indians</a:t>
            </a:r>
            <a:r>
              <a:rPr lang="en-US" sz="1400" b="1" dirty="0" smtClean="0"/>
              <a:t>; Charles M. Hudson, 2007</a:t>
            </a:r>
          </a:p>
          <a:p>
            <a:r>
              <a:rPr lang="en-US" sz="1400" b="1" dirty="0" smtClean="0"/>
              <a:t>   </a:t>
            </a:r>
            <a:r>
              <a:rPr lang="en-US" sz="1400" b="1" i="1" dirty="0" smtClean="0"/>
              <a:t> Indian Removal</a:t>
            </a:r>
            <a:r>
              <a:rPr lang="en-US" sz="1400" b="1" dirty="0" smtClean="0"/>
              <a:t>;  Grant Forman, 1932  </a:t>
            </a:r>
          </a:p>
          <a:p>
            <a:r>
              <a:rPr lang="en-US" sz="1400" b="1" dirty="0" smtClean="0"/>
              <a:t>    </a:t>
            </a:r>
            <a:r>
              <a:rPr lang="en-US" sz="1400" b="1" i="1" dirty="0" smtClean="0"/>
              <a:t>Pushmataha – a Choctaw Leader &amp; His People; </a:t>
            </a:r>
            <a:r>
              <a:rPr lang="en-US" sz="1400" b="1" dirty="0" smtClean="0"/>
              <a:t>Gideon </a:t>
            </a:r>
            <a:r>
              <a:rPr lang="en-US" sz="1400" b="1" dirty="0" err="1" smtClean="0"/>
              <a:t>Lincecum</a:t>
            </a:r>
            <a:r>
              <a:rPr lang="en-US" sz="1400" b="1" dirty="0" smtClean="0"/>
              <a:t>, 2004</a:t>
            </a:r>
          </a:p>
          <a:p>
            <a:r>
              <a:rPr lang="en-US" sz="1400" b="1" i="1" dirty="0" smtClean="0"/>
              <a:t>    The </a:t>
            </a:r>
            <a:r>
              <a:rPr lang="en-US" sz="1400" b="1" i="1" dirty="0" err="1" smtClean="0"/>
              <a:t>Packhorseman</a:t>
            </a:r>
            <a:r>
              <a:rPr lang="en-US" sz="1400" b="1" dirty="0" smtClean="0"/>
              <a:t>; Charles Hudson,2009</a:t>
            </a:r>
          </a:p>
          <a:p>
            <a:r>
              <a:rPr lang="en-US" sz="1400" b="1" i="1" dirty="0" smtClean="0"/>
              <a:t>    Voices from the Trail of Tears</a:t>
            </a:r>
            <a:r>
              <a:rPr lang="en-US" sz="1400" b="1" dirty="0" smtClean="0"/>
              <a:t>; Vicki </a:t>
            </a:r>
            <a:r>
              <a:rPr lang="en-US" sz="1400" b="1" dirty="0" err="1" smtClean="0"/>
              <a:t>Rozena</a:t>
            </a:r>
            <a:r>
              <a:rPr lang="en-US" sz="1400" b="1" dirty="0" smtClean="0"/>
              <a:t>, 2003</a:t>
            </a:r>
          </a:p>
          <a:p>
            <a:endParaRPr lang="en-US" sz="1400" b="1" u="sng" dirty="0" smtClean="0"/>
          </a:p>
          <a:p>
            <a:r>
              <a:rPr lang="en-US" sz="1400" b="1" u="sng" dirty="0" smtClean="0"/>
              <a:t>MOVIE DVDs</a:t>
            </a:r>
            <a:r>
              <a:rPr lang="en-US" sz="1400" b="1" dirty="0" smtClean="0"/>
              <a:t>:</a:t>
            </a:r>
          </a:p>
          <a:p>
            <a:r>
              <a:rPr lang="en-US" sz="1400" b="1" dirty="0" smtClean="0"/>
              <a:t>    </a:t>
            </a:r>
            <a:r>
              <a:rPr lang="en-US" sz="1400" b="1" i="1" dirty="0" smtClean="0"/>
              <a:t>Arkansas – The Natural State</a:t>
            </a:r>
            <a:r>
              <a:rPr lang="en-US" sz="1400" b="1" dirty="0" smtClean="0"/>
              <a:t>; Camera One, 2004 </a:t>
            </a:r>
          </a:p>
          <a:p>
            <a:r>
              <a:rPr lang="en-US" sz="1400" b="1" dirty="0" smtClean="0"/>
              <a:t>    </a:t>
            </a:r>
            <a:r>
              <a:rPr lang="en-US" sz="1400" b="1" i="1" dirty="0" smtClean="0"/>
              <a:t>The Cherokee Nation – Story of New </a:t>
            </a:r>
            <a:r>
              <a:rPr lang="en-US" sz="1400" b="1" i="1" dirty="0" err="1" smtClean="0"/>
              <a:t>Echota</a:t>
            </a:r>
            <a:r>
              <a:rPr lang="en-US" sz="1400" b="1" dirty="0" smtClean="0"/>
              <a:t>;    </a:t>
            </a:r>
          </a:p>
          <a:p>
            <a:r>
              <a:rPr lang="en-US" sz="1400" b="1" i="1" dirty="0" smtClean="0"/>
              <a:t>    First Encounter</a:t>
            </a:r>
            <a:r>
              <a:rPr lang="en-US" sz="1400" b="1" dirty="0" smtClean="0"/>
              <a:t>; </a:t>
            </a:r>
            <a:r>
              <a:rPr lang="en-US" sz="1400" b="1" dirty="0" err="1" smtClean="0"/>
              <a:t>Chickwaw</a:t>
            </a:r>
            <a:r>
              <a:rPr lang="en-US" sz="1400" b="1" dirty="0" smtClean="0"/>
              <a:t> Nation Production</a:t>
            </a:r>
          </a:p>
          <a:p>
            <a:r>
              <a:rPr lang="en-US" sz="1400" b="1" dirty="0" smtClean="0"/>
              <a:t>    </a:t>
            </a:r>
            <a:r>
              <a:rPr lang="en-US" sz="1400" b="1" i="1" dirty="0" smtClean="0"/>
              <a:t>The Southeastern Indians</a:t>
            </a:r>
            <a:r>
              <a:rPr lang="en-US" sz="1400" b="1" dirty="0" smtClean="0"/>
              <a:t>; Reinhardt College</a:t>
            </a:r>
          </a:p>
          <a:p>
            <a:r>
              <a:rPr lang="en-US" sz="1400" b="1" i="1" dirty="0" smtClean="0"/>
              <a:t>    Streets of Laredo (Texas Rangers); </a:t>
            </a:r>
            <a:r>
              <a:rPr lang="en-US" sz="1400" b="1" dirty="0" smtClean="0"/>
              <a:t>Hollywood Scrap Heap; 1949</a:t>
            </a:r>
          </a:p>
          <a:p>
            <a:r>
              <a:rPr lang="en-US" sz="1400" b="1" i="1" dirty="0" smtClean="0"/>
              <a:t>    Trail of Tears</a:t>
            </a:r>
            <a:r>
              <a:rPr lang="en-US" sz="1400" b="1" dirty="0" smtClean="0"/>
              <a:t>; </a:t>
            </a:r>
            <a:r>
              <a:rPr lang="en-US" sz="1400" b="1" dirty="0" err="1" smtClean="0"/>
              <a:t>Octapixx</a:t>
            </a:r>
            <a:r>
              <a:rPr lang="en-US" sz="1400" b="1" dirty="0" smtClean="0"/>
              <a:t>, 2009  (COPY 1)</a:t>
            </a:r>
          </a:p>
          <a:p>
            <a:r>
              <a:rPr lang="en-US" sz="1400" b="1" i="1" dirty="0" smtClean="0"/>
              <a:t>    Trail of Tears</a:t>
            </a:r>
            <a:r>
              <a:rPr lang="en-US" sz="1400" b="1" dirty="0" smtClean="0"/>
              <a:t>; </a:t>
            </a:r>
            <a:r>
              <a:rPr lang="en-US" sz="1400" b="1" dirty="0" err="1" smtClean="0"/>
              <a:t>Octapixx</a:t>
            </a:r>
            <a:r>
              <a:rPr lang="en-US" sz="1400" b="1" dirty="0" smtClean="0"/>
              <a:t>, 2009  (COPY 2)</a:t>
            </a:r>
          </a:p>
          <a:p>
            <a:r>
              <a:rPr lang="en-US" sz="1400" b="1" dirty="0" smtClean="0"/>
              <a:t>    </a:t>
            </a:r>
            <a:r>
              <a:rPr lang="en-US" sz="1400" b="1" i="1" dirty="0" smtClean="0"/>
              <a:t>Walking in Two Worlds</a:t>
            </a:r>
            <a:r>
              <a:rPr lang="en-US" sz="1400" b="1" dirty="0" smtClean="0"/>
              <a:t>; Georgia Dept Nat’l Resources, 1995</a:t>
            </a:r>
            <a:r>
              <a:rPr lang="en-US" sz="1400" b="1" i="1" dirty="0" smtClean="0"/>
              <a:t> </a:t>
            </a:r>
          </a:p>
          <a:p>
            <a:r>
              <a:rPr lang="en-US" sz="1400" b="1" i="1" dirty="0" smtClean="0"/>
              <a:t>    The War of 1812</a:t>
            </a:r>
            <a:r>
              <a:rPr lang="en-US" sz="1400" b="1" dirty="0" smtClean="0"/>
              <a:t>; PBS, 2001</a:t>
            </a:r>
            <a:endParaRPr lang="en-US" sz="1400" b="1" dirty="0"/>
          </a:p>
        </p:txBody>
      </p:sp>
      <p:sp useBgFill="1">
        <p:nvSpPr>
          <p:cNvPr id="5" name="TextBox 4"/>
          <p:cNvSpPr txBox="1"/>
          <p:nvPr/>
        </p:nvSpPr>
        <p:spPr>
          <a:xfrm>
            <a:off x="1676400" y="6248102"/>
            <a:ext cx="7086600" cy="31547098"/>
          </a:xfrm>
          <a:prstGeom prst="rect">
            <a:avLst/>
          </a:prstGeom>
        </p:spPr>
        <p:txBody>
          <a:bodyPr wrap="square" rtlCol="0">
            <a:spAutoFit/>
          </a:bodyPr>
          <a:lstStyle/>
          <a:p>
            <a:pPr algn="ctr"/>
            <a:r>
              <a:rPr lang="en-US" sz="1400" b="1" u="sng" dirty="0" smtClean="0"/>
              <a:t>SANTA FE TRAIL &amp; CAMINO REAL DE TIERRA ADENTRO</a:t>
            </a:r>
          </a:p>
          <a:p>
            <a:r>
              <a:rPr lang="en-US" sz="1400" b="1" u="sng" dirty="0" smtClean="0"/>
              <a:t>MAPS:</a:t>
            </a:r>
          </a:p>
          <a:p>
            <a:r>
              <a:rPr lang="en-US" sz="1400" b="1" dirty="0" smtClean="0"/>
              <a:t>    Overland Trails: Opening the American West; Oregon-California Trail Association</a:t>
            </a:r>
          </a:p>
          <a:p>
            <a:r>
              <a:rPr lang="en-US" sz="1400" b="1" u="sng" dirty="0" smtClean="0"/>
              <a:t>MUSEUMS &amp; SITES</a:t>
            </a:r>
            <a:r>
              <a:rPr lang="en-US" sz="1400" b="1" dirty="0" smtClean="0"/>
              <a:t>:</a:t>
            </a:r>
          </a:p>
          <a:p>
            <a:r>
              <a:rPr lang="en-US" sz="1400" b="1" dirty="0" smtClean="0"/>
              <a:t>    Boone's Lick State Historic Site - Glasgow, Mo</a:t>
            </a:r>
          </a:p>
          <a:p>
            <a:r>
              <a:rPr lang="en-US" sz="1400" b="1" dirty="0" smtClean="0"/>
              <a:t>    Harley Park Overlook - Boonville, Mo</a:t>
            </a:r>
          </a:p>
          <a:p>
            <a:r>
              <a:rPr lang="en-US" sz="1400" b="1" dirty="0" smtClean="0"/>
              <a:t>    Old Franklin Site (Kingsbury Siding) - Boonville, Mo</a:t>
            </a:r>
          </a:p>
          <a:p>
            <a:r>
              <a:rPr lang="en-US" sz="1400" b="1" dirty="0" smtClean="0"/>
              <a:t>    Raytown Historical Society Museum - Raytown, MO</a:t>
            </a:r>
          </a:p>
          <a:p>
            <a:r>
              <a:rPr lang="en-US" sz="1400" b="1" dirty="0" smtClean="0"/>
              <a:t>    Shawnee Indian Museum State Historical Site - Fairway, Ks</a:t>
            </a:r>
          </a:p>
          <a:p>
            <a:r>
              <a:rPr lang="en-US" sz="1400" b="1" dirty="0" smtClean="0"/>
              <a:t>    Sapling Grove Park  - Overland Park, Ks</a:t>
            </a:r>
          </a:p>
          <a:p>
            <a:r>
              <a:rPr lang="en-US" sz="1400" b="1" dirty="0" smtClean="0"/>
              <a:t>    Alexander Major's House Museum  - Kansas City, Mo</a:t>
            </a:r>
          </a:p>
          <a:p>
            <a:r>
              <a:rPr lang="en-US" sz="1400" b="1" dirty="0" smtClean="0"/>
              <a:t>    National Frontier Trails Museum - Independence, Mo</a:t>
            </a:r>
          </a:p>
          <a:p>
            <a:r>
              <a:rPr lang="en-US" sz="1400" b="1" dirty="0" smtClean="0"/>
              <a:t>    Upper Independence Landing Overlook - Sugar Creek, Mo</a:t>
            </a:r>
          </a:p>
          <a:p>
            <a:r>
              <a:rPr lang="en-US" sz="1400" b="1" dirty="0" smtClean="0"/>
              <a:t>    Lone Elm Campground - Olathe  Ks</a:t>
            </a:r>
          </a:p>
          <a:p>
            <a:r>
              <a:rPr lang="en-US" sz="1400" b="1" dirty="0" smtClean="0"/>
              <a:t>    </a:t>
            </a:r>
            <a:r>
              <a:rPr lang="en-US" sz="1400" b="1" dirty="0" err="1" smtClean="0"/>
              <a:t>Mahaffie</a:t>
            </a:r>
            <a:r>
              <a:rPr lang="en-US" sz="1400" b="1" dirty="0" smtClean="0"/>
              <a:t> Farmstead &amp; Stagecoach Stop - Olathe, Ks</a:t>
            </a:r>
          </a:p>
          <a:p>
            <a:r>
              <a:rPr lang="en-US" sz="1400" b="1" dirty="0" smtClean="0"/>
              <a:t>    Gardner Museum - Gardner, Ks</a:t>
            </a:r>
          </a:p>
          <a:p>
            <a:r>
              <a:rPr lang="en-US" sz="1400" b="1" dirty="0" smtClean="0"/>
              <a:t>    Council Oak – Council Grove, Ks</a:t>
            </a:r>
          </a:p>
          <a:p>
            <a:r>
              <a:rPr lang="en-US" sz="1400" b="1" dirty="0" smtClean="0"/>
              <a:t>    Neosho River Crossing  (River Walk Park) - Council Grove, Ks</a:t>
            </a:r>
          </a:p>
          <a:p>
            <a:r>
              <a:rPr lang="en-US" sz="1400" b="1" dirty="0" smtClean="0"/>
              <a:t>    Seth Hayes House - Council Grove, Ks</a:t>
            </a:r>
          </a:p>
          <a:p>
            <a:r>
              <a:rPr lang="en-US" sz="1400" b="1" dirty="0" smtClean="0"/>
              <a:t>    Kaw Mission State Historic Site - Council Grove, Ks</a:t>
            </a:r>
          </a:p>
          <a:p>
            <a:r>
              <a:rPr lang="en-US" sz="1400" b="1" dirty="0" smtClean="0"/>
              <a:t>    Tall Grass Prairie National Preserve – Strong City, Ks</a:t>
            </a:r>
          </a:p>
          <a:p>
            <a:r>
              <a:rPr lang="en-US" sz="1400" b="1" dirty="0" smtClean="0"/>
              <a:t>    Coronado-</a:t>
            </a:r>
            <a:r>
              <a:rPr lang="en-US" sz="1400" b="1" dirty="0" err="1" smtClean="0"/>
              <a:t>Quivra</a:t>
            </a:r>
            <a:r>
              <a:rPr lang="en-US" sz="1400" b="1" dirty="0" smtClean="0"/>
              <a:t> Museum – Lyons, Ks</a:t>
            </a:r>
          </a:p>
          <a:p>
            <a:r>
              <a:rPr lang="en-US" sz="1400" b="1" dirty="0" smtClean="0"/>
              <a:t>    Cow Creek Crossing &amp; Buffalo Bill's Well – Lyons, Ks</a:t>
            </a:r>
          </a:p>
          <a:p>
            <a:r>
              <a:rPr lang="en-US" sz="1400" b="1" dirty="0" smtClean="0"/>
              <a:t>    Fort </a:t>
            </a:r>
            <a:r>
              <a:rPr lang="en-US" sz="1400" b="1" dirty="0" err="1" smtClean="0"/>
              <a:t>Harker</a:t>
            </a:r>
            <a:r>
              <a:rPr lang="en-US" sz="1400" b="1" dirty="0" smtClean="0"/>
              <a:t> Guardhouse Museum – </a:t>
            </a:r>
            <a:r>
              <a:rPr lang="en-US" sz="1400" b="1" dirty="0" err="1" smtClean="0"/>
              <a:t>Kanopolis</a:t>
            </a:r>
            <a:r>
              <a:rPr lang="en-US" sz="1400" b="1" dirty="0" smtClean="0"/>
              <a:t>, Ks</a:t>
            </a:r>
          </a:p>
          <a:p>
            <a:r>
              <a:rPr lang="en-US" sz="1400" b="1" dirty="0" smtClean="0"/>
              <a:t>    Barton County Historic Museum – Great Bend, Ks</a:t>
            </a:r>
          </a:p>
          <a:p>
            <a:r>
              <a:rPr lang="en-US" sz="1400" b="1" dirty="0" smtClean="0"/>
              <a:t>    Pawnee Rock State Historic Site – Pawnee, Ks</a:t>
            </a:r>
          </a:p>
          <a:p>
            <a:r>
              <a:rPr lang="en-US" sz="1400" b="1" dirty="0" smtClean="0"/>
              <a:t>    Santa Fe Trail Center – </a:t>
            </a:r>
            <a:r>
              <a:rPr lang="en-US" sz="1400" b="1" dirty="0" err="1" smtClean="0"/>
              <a:t>Larned</a:t>
            </a:r>
            <a:r>
              <a:rPr lang="en-US" sz="1400" b="1" dirty="0" smtClean="0"/>
              <a:t>, Ks</a:t>
            </a:r>
          </a:p>
          <a:p>
            <a:r>
              <a:rPr lang="en-US" sz="1400" b="1" dirty="0" smtClean="0"/>
              <a:t>    Fort </a:t>
            </a:r>
            <a:r>
              <a:rPr lang="en-US" sz="1400" b="1" dirty="0" err="1" smtClean="0"/>
              <a:t>Larned</a:t>
            </a:r>
            <a:r>
              <a:rPr lang="en-US" sz="1400" b="1" dirty="0" smtClean="0"/>
              <a:t> National Historic Site – </a:t>
            </a:r>
            <a:r>
              <a:rPr lang="en-US" sz="1400" b="1" dirty="0" err="1" smtClean="0"/>
              <a:t>Larned</a:t>
            </a:r>
            <a:r>
              <a:rPr lang="en-US" sz="1400" b="1" dirty="0" smtClean="0"/>
              <a:t>, Ks</a:t>
            </a:r>
          </a:p>
          <a:p>
            <a:r>
              <a:rPr lang="en-US" sz="1400" b="1" dirty="0" smtClean="0"/>
              <a:t>    Fort Dodge – Dodge City, Ks</a:t>
            </a:r>
          </a:p>
          <a:p>
            <a:r>
              <a:rPr lang="en-US" sz="1400" b="1" dirty="0" smtClean="0"/>
              <a:t>    Boot Hill Museum - Dodge City, Ks</a:t>
            </a:r>
          </a:p>
          <a:p>
            <a:r>
              <a:rPr lang="en-US" sz="1400" b="1" dirty="0" smtClean="0"/>
              <a:t>    Santa Fe Trail ruts – Dodge City, Ks</a:t>
            </a:r>
          </a:p>
          <a:p>
            <a:r>
              <a:rPr lang="en-US" sz="1400" b="1" dirty="0" smtClean="0"/>
              <a:t>    Santa Fe Trail ruts (Charlie's Ruts) – </a:t>
            </a:r>
            <a:r>
              <a:rPr lang="en-US" sz="1400" b="1" dirty="0" err="1" smtClean="0"/>
              <a:t>Lakin</a:t>
            </a:r>
            <a:r>
              <a:rPr lang="en-US" sz="1400" b="1" dirty="0" smtClean="0"/>
              <a:t>, Ks</a:t>
            </a:r>
          </a:p>
          <a:p>
            <a:r>
              <a:rPr lang="en-US" sz="1400" b="1" dirty="0" smtClean="0"/>
              <a:t>    Historic Adobe Museum – </a:t>
            </a:r>
            <a:r>
              <a:rPr lang="en-US" sz="1400" b="1" dirty="0" err="1" smtClean="0"/>
              <a:t>Ulysess</a:t>
            </a:r>
            <a:r>
              <a:rPr lang="en-US" sz="1400" b="1" dirty="0" smtClean="0"/>
              <a:t>, Ks          </a:t>
            </a:r>
          </a:p>
          <a:p>
            <a:r>
              <a:rPr lang="en-US" sz="1400" b="1" dirty="0" smtClean="0"/>
              <a:t>    Cimarron National Grassland – Elkhart, Ks</a:t>
            </a:r>
          </a:p>
          <a:p>
            <a:r>
              <a:rPr lang="en-US" sz="1400" b="1" dirty="0" smtClean="0"/>
              <a:t>    John Martin </a:t>
            </a:r>
            <a:r>
              <a:rPr lang="en-US" sz="1400" b="1" dirty="0" err="1" smtClean="0"/>
              <a:t>Resevoir</a:t>
            </a:r>
            <a:r>
              <a:rPr lang="en-US" sz="1400" b="1" dirty="0" smtClean="0"/>
              <a:t>, Santa Fe Site - Hasty, Co</a:t>
            </a:r>
          </a:p>
          <a:p>
            <a:r>
              <a:rPr lang="en-US" sz="1400" b="1" dirty="0" smtClean="0"/>
              <a:t>    </a:t>
            </a:r>
            <a:r>
              <a:rPr lang="en-US" sz="1400" b="1" dirty="0" err="1" smtClean="0"/>
              <a:t>Boggsville</a:t>
            </a:r>
            <a:r>
              <a:rPr lang="en-US" sz="1400" b="1" dirty="0" smtClean="0"/>
              <a:t> Historic Site - Las Animas, Co</a:t>
            </a:r>
          </a:p>
          <a:p>
            <a:r>
              <a:rPr lang="en-US" sz="1400" b="1" dirty="0" smtClean="0"/>
              <a:t>    Bent's Old Fort National Historic Site – Las Animas, Co</a:t>
            </a:r>
          </a:p>
          <a:p>
            <a:r>
              <a:rPr lang="en-US" sz="1400" b="1" dirty="0" smtClean="0"/>
              <a:t>    Trinidad Lake Visitor Center – Trinidad, Co</a:t>
            </a:r>
          </a:p>
          <a:p>
            <a:r>
              <a:rPr lang="en-US" sz="1400" b="1" dirty="0" smtClean="0"/>
              <a:t>    Santa Fe Trail Museum &amp; Hough-Baca House  – Trinidad, Co</a:t>
            </a:r>
          </a:p>
          <a:p>
            <a:r>
              <a:rPr lang="en-US" sz="1400" b="1" dirty="0" smtClean="0"/>
              <a:t>    Santa Fe Trail Overlook (Goat Hill) – Raton, NM</a:t>
            </a:r>
          </a:p>
          <a:p>
            <a:r>
              <a:rPr lang="en-US" sz="1400" b="1" dirty="0" smtClean="0"/>
              <a:t>    Point of Rocks National Historic Site – Springer, NM</a:t>
            </a:r>
          </a:p>
          <a:p>
            <a:r>
              <a:rPr lang="en-US" sz="1400" b="1" dirty="0" smtClean="0"/>
              <a:t>    Santa Fe Trail Byway Interpretative Center – Cimarron, NM </a:t>
            </a:r>
          </a:p>
          <a:p>
            <a:r>
              <a:rPr lang="en-US" sz="1400" b="1" dirty="0" smtClean="0"/>
              <a:t>    St James Hotel – Cimarron, NM</a:t>
            </a:r>
          </a:p>
          <a:p>
            <a:r>
              <a:rPr lang="en-US" sz="1400" b="1" dirty="0" smtClean="0"/>
              <a:t>    </a:t>
            </a:r>
            <a:r>
              <a:rPr lang="en-US" sz="1400" b="1" dirty="0" err="1" smtClean="0"/>
              <a:t>Philmont</a:t>
            </a:r>
            <a:r>
              <a:rPr lang="en-US" sz="1400" b="1" dirty="0" smtClean="0"/>
              <a:t> Museum – Cimarron, NM </a:t>
            </a:r>
          </a:p>
          <a:p>
            <a:r>
              <a:rPr lang="en-US" sz="1400" b="1" dirty="0" smtClean="0"/>
              <a:t>    Kit Carson Museum – Cimarron, NM</a:t>
            </a:r>
          </a:p>
          <a:p>
            <a:r>
              <a:rPr lang="en-US" sz="1400" b="1" dirty="0" smtClean="0"/>
              <a:t>    Lucien Maxwell House – Cimarron, NM</a:t>
            </a:r>
          </a:p>
          <a:p>
            <a:r>
              <a:rPr lang="en-US" sz="1400" b="1" dirty="0" smtClean="0"/>
              <a:t>    Santa Fe Trail Interpretative Center – Las Vegas, NM</a:t>
            </a:r>
          </a:p>
          <a:p>
            <a:r>
              <a:rPr lang="en-US" sz="1400" b="1" dirty="0" smtClean="0"/>
              <a:t>    Las Vegas Museum – Las Vegas, NM</a:t>
            </a:r>
          </a:p>
          <a:p>
            <a:r>
              <a:rPr lang="en-US" sz="1400" b="1" dirty="0" smtClean="0"/>
              <a:t>    Fort Union National Historic Site – </a:t>
            </a:r>
            <a:r>
              <a:rPr lang="en-US" sz="1400" b="1" dirty="0" err="1" smtClean="0"/>
              <a:t>Watrous</a:t>
            </a:r>
            <a:r>
              <a:rPr lang="en-US" sz="1400" b="1" dirty="0" smtClean="0"/>
              <a:t>, NM</a:t>
            </a:r>
          </a:p>
          <a:p>
            <a:r>
              <a:rPr lang="en-US" sz="1400" b="1" dirty="0" smtClean="0"/>
              <a:t>    Pecos National Historic Park – Santa Fe, NM</a:t>
            </a:r>
          </a:p>
          <a:p>
            <a:r>
              <a:rPr lang="en-US" sz="1400" b="1" dirty="0" smtClean="0"/>
              <a:t>    Santa Fe Plaza &amp; La Fonda Hotel – Santa Fe, NM</a:t>
            </a:r>
          </a:p>
          <a:p>
            <a:r>
              <a:rPr lang="en-US" sz="1400" b="1" dirty="0" smtClean="0"/>
              <a:t>    Palace of the Governors Museum – Santa Fe, NM</a:t>
            </a:r>
          </a:p>
          <a:p>
            <a:r>
              <a:rPr lang="en-US" sz="1400" b="1" dirty="0" smtClean="0"/>
              <a:t>    Fort Marcy ruins  – Santa Fe, NM</a:t>
            </a:r>
          </a:p>
          <a:p>
            <a:r>
              <a:rPr lang="en-US" sz="1400" b="1" dirty="0" smtClean="0"/>
              <a:t>    El </a:t>
            </a:r>
            <a:r>
              <a:rPr lang="en-US" sz="1400" b="1" dirty="0" err="1" smtClean="0"/>
              <a:t>Zaguan</a:t>
            </a:r>
            <a:r>
              <a:rPr lang="en-US" sz="1400" b="1" dirty="0" smtClean="0"/>
              <a:t> – Santa Fe, NM</a:t>
            </a:r>
          </a:p>
          <a:p>
            <a:r>
              <a:rPr lang="en-US" sz="1400" b="1" dirty="0" smtClean="0"/>
              <a:t>    Amelia White Park – Santa Fe, NM</a:t>
            </a:r>
          </a:p>
          <a:p>
            <a:r>
              <a:rPr lang="en-US" sz="1400" b="1" dirty="0" smtClean="0"/>
              <a:t>    Santa Fe Trail ruts – Santa Fe, NM</a:t>
            </a:r>
          </a:p>
          <a:p>
            <a:r>
              <a:rPr lang="en-US" sz="1400" b="1" dirty="0" smtClean="0"/>
              <a:t>    School of Advanced Research (American Archeology) – Santa Fe, NM</a:t>
            </a:r>
          </a:p>
          <a:p>
            <a:r>
              <a:rPr lang="en-US" sz="1400" b="1" dirty="0" smtClean="0"/>
              <a:t>    Spanish Colonial Arts Museum – Santa Fe, NM</a:t>
            </a:r>
          </a:p>
          <a:p>
            <a:r>
              <a:rPr lang="en-US" sz="1400" b="1" dirty="0" smtClean="0"/>
              <a:t>    Museum of Indian Arts &amp; Culture – Santa Fe, NM </a:t>
            </a:r>
          </a:p>
          <a:p>
            <a:r>
              <a:rPr lang="en-US" sz="1400" b="1" dirty="0" smtClean="0"/>
              <a:t>    El Rancho de </a:t>
            </a:r>
            <a:r>
              <a:rPr lang="en-US" sz="1400" b="1" dirty="0" err="1" smtClean="0"/>
              <a:t>las</a:t>
            </a:r>
            <a:r>
              <a:rPr lang="en-US" sz="1400" b="1" dirty="0" smtClean="0"/>
              <a:t> </a:t>
            </a:r>
            <a:r>
              <a:rPr lang="en-US" sz="1400" b="1" dirty="0" err="1" smtClean="0"/>
              <a:t>Golondrinas</a:t>
            </a:r>
            <a:r>
              <a:rPr lang="en-US" sz="1400" b="1" dirty="0" smtClean="0"/>
              <a:t>  – Santa Fe, NM </a:t>
            </a:r>
          </a:p>
          <a:p>
            <a:r>
              <a:rPr lang="en-US" sz="1400" b="1" dirty="0" smtClean="0"/>
              <a:t>    "La </a:t>
            </a:r>
            <a:r>
              <a:rPr lang="en-US" sz="1400" b="1" dirty="0" err="1" smtClean="0"/>
              <a:t>Bajadas</a:t>
            </a:r>
            <a:r>
              <a:rPr lang="en-US" sz="1400" b="1" dirty="0" smtClean="0"/>
              <a:t>" escarpment  – Santa Fe, NM </a:t>
            </a:r>
          </a:p>
          <a:p>
            <a:r>
              <a:rPr lang="en-US" sz="1400" b="1" dirty="0" smtClean="0"/>
              <a:t>    Museum of International Folk Art  – Santa Fe, NM </a:t>
            </a:r>
          </a:p>
          <a:p>
            <a:r>
              <a:rPr lang="en-US" sz="1400" b="1" dirty="0" smtClean="0"/>
              <a:t>    Wheelwright Museum of American Indian  – Santa Fe, NM </a:t>
            </a:r>
          </a:p>
          <a:p>
            <a:r>
              <a:rPr lang="en-US" sz="1400" b="1" dirty="0" smtClean="0"/>
              <a:t>    Jemez Historic Site – Jemez, NM</a:t>
            </a:r>
          </a:p>
          <a:p>
            <a:r>
              <a:rPr lang="en-US" sz="1400" b="1" dirty="0" smtClean="0"/>
              <a:t>    Casa San </a:t>
            </a:r>
            <a:r>
              <a:rPr lang="en-US" sz="1400" b="1" dirty="0" err="1" smtClean="0"/>
              <a:t>Ysidro</a:t>
            </a:r>
            <a:r>
              <a:rPr lang="en-US" sz="1400" b="1" dirty="0" smtClean="0"/>
              <a:t> (</a:t>
            </a:r>
            <a:r>
              <a:rPr lang="en-US" sz="1400" b="1" dirty="0" err="1" smtClean="0"/>
              <a:t>Gutiérrez</a:t>
            </a:r>
            <a:r>
              <a:rPr lang="en-US" sz="1400" b="1" dirty="0" smtClean="0"/>
              <a:t>-Minge House) – Corrales, NM </a:t>
            </a:r>
          </a:p>
          <a:p>
            <a:r>
              <a:rPr lang="en-US" sz="1400" b="1" dirty="0" smtClean="0"/>
              <a:t>    </a:t>
            </a:r>
            <a:r>
              <a:rPr lang="en-US" sz="1400" b="1" dirty="0" err="1" smtClean="0"/>
              <a:t>Coronodo</a:t>
            </a:r>
            <a:r>
              <a:rPr lang="en-US" sz="1400" b="1" dirty="0" smtClean="0"/>
              <a:t> Historic Site – Bernalillo, NM </a:t>
            </a:r>
          </a:p>
          <a:p>
            <a:r>
              <a:rPr lang="en-US" sz="1400" b="1" dirty="0" smtClean="0"/>
              <a:t>    Albuquerque Museum of Art &amp; History – Albuquerque, NM</a:t>
            </a:r>
          </a:p>
          <a:p>
            <a:r>
              <a:rPr lang="en-US" sz="1400" b="1" dirty="0" smtClean="0"/>
              <a:t>    </a:t>
            </a:r>
            <a:r>
              <a:rPr lang="en-US" sz="1400" b="1" dirty="0" err="1" smtClean="0"/>
              <a:t>Gutiérrez</a:t>
            </a:r>
            <a:r>
              <a:rPr lang="en-US" sz="1400" b="1" dirty="0" smtClean="0"/>
              <a:t>-Hubbell House – Albuquerque, NM</a:t>
            </a:r>
          </a:p>
          <a:p>
            <a:r>
              <a:rPr lang="en-US" sz="1400" b="1" dirty="0" smtClean="0"/>
              <a:t>    San Miguel Mission - Socorro, NM</a:t>
            </a:r>
          </a:p>
          <a:p>
            <a:r>
              <a:rPr lang="en-US" sz="1400" b="1" dirty="0" smtClean="0"/>
              <a:t>    Fort Craig National Historic Site - Socorro, NM</a:t>
            </a:r>
          </a:p>
          <a:p>
            <a:r>
              <a:rPr lang="en-US" sz="1400" b="1" dirty="0" smtClean="0"/>
              <a:t>    Bosque del Apache Nat'l Wildlife Refuge - San Antonio, NM</a:t>
            </a:r>
          </a:p>
          <a:p>
            <a:r>
              <a:rPr lang="en-US" sz="1400" b="1" dirty="0" smtClean="0"/>
              <a:t>    El Camino Real Historic Trail Site - San Antonio, NM</a:t>
            </a:r>
          </a:p>
          <a:p>
            <a:r>
              <a:rPr lang="en-US" sz="1400" b="1" dirty="0" smtClean="0"/>
              <a:t>    Fort Stanton Historic Site – Fort Stanton, NM</a:t>
            </a:r>
          </a:p>
          <a:p>
            <a:r>
              <a:rPr lang="en-US" sz="1400" b="1" dirty="0" smtClean="0"/>
              <a:t>    Lincoln Historic Site – Lincoln, NM</a:t>
            </a:r>
          </a:p>
          <a:p>
            <a:r>
              <a:rPr lang="en-US" sz="1400" b="1" dirty="0" smtClean="0"/>
              <a:t>    </a:t>
            </a:r>
            <a:r>
              <a:rPr lang="en-US" sz="1400" b="1" dirty="0" err="1" smtClean="0"/>
              <a:t>Gerinmo</a:t>
            </a:r>
            <a:r>
              <a:rPr lang="en-US" sz="1400" b="1" dirty="0" smtClean="0"/>
              <a:t> Springs Museum  - Truth or Consequences, NM</a:t>
            </a:r>
          </a:p>
          <a:p>
            <a:r>
              <a:rPr lang="en-US" sz="1400" b="1" dirty="0" smtClean="0"/>
              <a:t>    Yost Escarpment (El Camino Real trail) - Sierra County, NM</a:t>
            </a:r>
          </a:p>
          <a:p>
            <a:r>
              <a:rPr lang="en-US" sz="1400" b="1" dirty="0" smtClean="0"/>
              <a:t>    Point of Rocks (El Camino Real trail) - Sierra County, NM</a:t>
            </a:r>
          </a:p>
          <a:p>
            <a:r>
              <a:rPr lang="en-US" sz="1400" b="1" dirty="0" smtClean="0"/>
              <a:t>    New Mexico Farm &amp; Ranch Heritage Museum – Las Cruces, NM</a:t>
            </a:r>
          </a:p>
          <a:p>
            <a:r>
              <a:rPr lang="en-US" sz="1400" b="1" dirty="0" smtClean="0"/>
              <a:t>    New Mexico State University Museum – Las Cruces, NM</a:t>
            </a:r>
          </a:p>
          <a:p>
            <a:r>
              <a:rPr lang="en-US" sz="1400" b="1" dirty="0" smtClean="0"/>
              <a:t>    New Mexico State University  </a:t>
            </a:r>
            <a:r>
              <a:rPr lang="en-US" sz="1400" b="1" dirty="0" err="1" smtClean="0"/>
              <a:t>Zuhl</a:t>
            </a:r>
            <a:r>
              <a:rPr lang="en-US" sz="1400" b="1" dirty="0" smtClean="0"/>
              <a:t> Museum – Las Cruces, NM</a:t>
            </a:r>
          </a:p>
          <a:p>
            <a:r>
              <a:rPr lang="en-US" sz="1400" b="1" dirty="0" smtClean="0"/>
              <a:t>    Mesquite Historic District - Las Cruces, NM </a:t>
            </a:r>
          </a:p>
          <a:p>
            <a:r>
              <a:rPr lang="en-US" sz="1400" b="1" dirty="0" smtClean="0"/>
              <a:t>    </a:t>
            </a:r>
            <a:r>
              <a:rPr lang="en-US" sz="1400" b="1" dirty="0" err="1" smtClean="0"/>
              <a:t>Branigan</a:t>
            </a:r>
            <a:r>
              <a:rPr lang="en-US" sz="1400" b="1" dirty="0" smtClean="0"/>
              <a:t> Cultural Center - Las Cruces, NM </a:t>
            </a:r>
          </a:p>
          <a:p>
            <a:r>
              <a:rPr lang="en-US" sz="1400" b="1" dirty="0" smtClean="0"/>
              <a:t>    Dona Ana Village Historic District – Dona Ana, NM</a:t>
            </a:r>
          </a:p>
          <a:p>
            <a:r>
              <a:rPr lang="en-US" sz="1400" b="1" dirty="0" smtClean="0"/>
              <a:t>    Fort </a:t>
            </a:r>
            <a:r>
              <a:rPr lang="en-US" sz="1400" b="1" dirty="0" err="1" smtClean="0"/>
              <a:t>Seldon</a:t>
            </a:r>
            <a:r>
              <a:rPr lang="en-US" sz="1400" b="1" dirty="0" smtClean="0"/>
              <a:t> Historic Site - Radium Springs, NM</a:t>
            </a:r>
          </a:p>
          <a:p>
            <a:r>
              <a:rPr lang="en-US" sz="1400" b="1" dirty="0" smtClean="0"/>
              <a:t>    Mesilla Plaza – Mesilla, NM</a:t>
            </a:r>
          </a:p>
          <a:p>
            <a:r>
              <a:rPr lang="en-US" sz="1400" b="1" dirty="0" smtClean="0"/>
              <a:t>    El Paso Museum of History  – El Paso, </a:t>
            </a:r>
            <a:r>
              <a:rPr lang="en-US" sz="1400" b="1" dirty="0" err="1" smtClean="0"/>
              <a:t>Tx</a:t>
            </a:r>
            <a:endParaRPr lang="en-US" sz="1400" b="1" dirty="0" smtClean="0"/>
          </a:p>
          <a:p>
            <a:r>
              <a:rPr lang="en-US" sz="1400" b="1" dirty="0" smtClean="0"/>
              <a:t>    Ysleta Mission Church – El Paso, NM</a:t>
            </a:r>
          </a:p>
          <a:p>
            <a:r>
              <a:rPr lang="en-US" sz="1400" b="1" dirty="0" smtClean="0"/>
              <a:t>    Bosque Redondo/Fort Sumner – Fort Sumner, NM </a:t>
            </a:r>
          </a:p>
          <a:p>
            <a:r>
              <a:rPr lang="en-US" sz="1400" b="1" dirty="0" smtClean="0"/>
              <a:t>    La </a:t>
            </a:r>
            <a:r>
              <a:rPr lang="en-US" sz="1400" b="1" dirty="0" err="1" smtClean="0"/>
              <a:t>Purisima</a:t>
            </a:r>
            <a:r>
              <a:rPr lang="en-US" sz="1400" b="1" dirty="0" smtClean="0"/>
              <a:t> Socorro Mission - Socorro, </a:t>
            </a:r>
            <a:r>
              <a:rPr lang="en-US" sz="1400" b="1" dirty="0" err="1" smtClean="0"/>
              <a:t>Tx</a:t>
            </a:r>
            <a:endParaRPr lang="en-US" sz="1400" b="1" dirty="0" smtClean="0"/>
          </a:p>
          <a:p>
            <a:r>
              <a:rPr lang="en-US" sz="1400" b="1" dirty="0" smtClean="0"/>
              <a:t>    Casa Ortiz - Socorro, </a:t>
            </a:r>
            <a:r>
              <a:rPr lang="en-US" sz="1400" b="1" dirty="0" err="1" smtClean="0"/>
              <a:t>Tx</a:t>
            </a:r>
            <a:endParaRPr lang="en-US" sz="1400" b="1" dirty="0" smtClean="0"/>
          </a:p>
          <a:p>
            <a:r>
              <a:rPr lang="en-US" sz="1400" b="1" dirty="0" smtClean="0"/>
              <a:t>    Los Portales Museum &amp; San </a:t>
            </a:r>
            <a:r>
              <a:rPr lang="en-US" sz="1400" b="1" dirty="0" err="1" smtClean="0"/>
              <a:t>Elceario</a:t>
            </a:r>
            <a:r>
              <a:rPr lang="en-US" sz="1400" b="1" dirty="0" smtClean="0"/>
              <a:t> Catholic Church  - San </a:t>
            </a:r>
            <a:r>
              <a:rPr lang="en-US" sz="1400" b="1" dirty="0" err="1" smtClean="0"/>
              <a:t>Elizario</a:t>
            </a:r>
            <a:r>
              <a:rPr lang="en-US" sz="1400" b="1" dirty="0" smtClean="0"/>
              <a:t>, </a:t>
            </a:r>
            <a:r>
              <a:rPr lang="en-US" sz="1400" b="1" dirty="0" err="1" smtClean="0"/>
              <a:t>Tx</a:t>
            </a:r>
            <a:endParaRPr lang="en-US" sz="1400" b="1" dirty="0" smtClean="0"/>
          </a:p>
          <a:p>
            <a:endParaRPr lang="en-US" sz="1400" b="1" u="sng" dirty="0" smtClean="0"/>
          </a:p>
          <a:p>
            <a:r>
              <a:rPr lang="en-US" sz="1400" b="1" u="sng" dirty="0" smtClean="0"/>
              <a:t>BOOKS</a:t>
            </a:r>
            <a:r>
              <a:rPr lang="en-US" sz="1400" b="1" dirty="0" smtClean="0"/>
              <a:t>:</a:t>
            </a:r>
          </a:p>
          <a:p>
            <a:r>
              <a:rPr lang="en-US" sz="1400" b="1" i="1" dirty="0" smtClean="0"/>
              <a:t>    After Lewis &amp; Clark: Mountain Men &amp; the Paths to the Pacific</a:t>
            </a:r>
            <a:r>
              <a:rPr lang="en-US" sz="1400" b="1" dirty="0" smtClean="0"/>
              <a:t>; Robert Utley, 1997</a:t>
            </a:r>
            <a:r>
              <a:rPr lang="en-US" sz="1400" b="1" i="1" dirty="0" smtClean="0"/>
              <a:t>   </a:t>
            </a:r>
          </a:p>
          <a:p>
            <a:r>
              <a:rPr lang="en-US" sz="1400" b="1" i="1" dirty="0" smtClean="0"/>
              <a:t>    At the End of the Santa Fe Trail</a:t>
            </a:r>
            <a:r>
              <a:rPr lang="en-US" sz="1400" b="1" dirty="0" smtClean="0"/>
              <a:t>, Sister </a:t>
            </a:r>
            <a:r>
              <a:rPr lang="en-US" sz="1400" b="1" dirty="0" err="1" smtClean="0"/>
              <a:t>Blandina</a:t>
            </a:r>
            <a:r>
              <a:rPr lang="en-US" sz="1400" b="1" dirty="0" smtClean="0"/>
              <a:t> </a:t>
            </a:r>
            <a:r>
              <a:rPr lang="en-US" sz="1400" b="1" dirty="0" err="1" smtClean="0"/>
              <a:t>Segale</a:t>
            </a:r>
            <a:r>
              <a:rPr lang="en-US" sz="1400" b="1" dirty="0" smtClean="0"/>
              <a:t>;  1932 Columbia Press</a:t>
            </a:r>
          </a:p>
          <a:p>
            <a:r>
              <a:rPr lang="en-US" sz="1400" b="1" dirty="0" smtClean="0"/>
              <a:t>    </a:t>
            </a:r>
            <a:r>
              <a:rPr lang="en-US" sz="1400" b="1" i="1" dirty="0" smtClean="0"/>
              <a:t>Bent’s Fort</a:t>
            </a:r>
            <a:r>
              <a:rPr lang="en-US" sz="1400" b="1" dirty="0" smtClean="0"/>
              <a:t>; David Lavender, 1954  </a:t>
            </a:r>
          </a:p>
          <a:p>
            <a:r>
              <a:rPr lang="en-US" sz="1400" b="1" dirty="0" smtClean="0"/>
              <a:t>    </a:t>
            </a:r>
            <a:r>
              <a:rPr lang="en-US" sz="1400" b="1" i="1" dirty="0" smtClean="0"/>
              <a:t>Blood and Thunder – the Epic story of Kit Carson; Hampton Sides,2006</a:t>
            </a:r>
            <a:endParaRPr lang="en-US" sz="1400" b="1" dirty="0" smtClean="0">
              <a:solidFill>
                <a:srgbClr val="FF0000"/>
              </a:solidFill>
            </a:endParaRPr>
          </a:p>
          <a:p>
            <a:r>
              <a:rPr lang="en-US" sz="1400" b="1" i="1" dirty="0" smtClean="0"/>
              <a:t>    Bosque Redondo: Strength, Survival &amp; New Beginnings </a:t>
            </a:r>
            <a:r>
              <a:rPr lang="en-US" sz="1400" b="1" dirty="0" smtClean="0"/>
              <a:t>New Mexico Dept of Cultural Affairs</a:t>
            </a:r>
            <a:endParaRPr lang="en-US" sz="1400" b="1" i="1" dirty="0" smtClean="0"/>
          </a:p>
          <a:p>
            <a:r>
              <a:rPr lang="en-US" sz="1400" b="1" i="1" dirty="0" smtClean="0"/>
              <a:t>    Bound for Santa Fe</a:t>
            </a:r>
            <a:r>
              <a:rPr lang="en-US" sz="1400" b="1" dirty="0" smtClean="0"/>
              <a:t>; Stephen </a:t>
            </a:r>
            <a:r>
              <a:rPr lang="en-US" sz="1400" b="1" dirty="0" err="1" smtClean="0"/>
              <a:t>Huslop</a:t>
            </a:r>
            <a:r>
              <a:rPr lang="en-US" sz="1400" b="1" dirty="0" smtClean="0"/>
              <a:t>, 1950</a:t>
            </a:r>
          </a:p>
          <a:p>
            <a:r>
              <a:rPr lang="en-US" sz="1400" b="1" dirty="0" smtClean="0"/>
              <a:t>    </a:t>
            </a:r>
            <a:r>
              <a:rPr lang="en-US" sz="1400" b="1" i="1" dirty="0" smtClean="0"/>
              <a:t>Charles Goodnight – Cowman and Plainsman</a:t>
            </a:r>
            <a:r>
              <a:rPr lang="en-US" sz="1400" b="1" dirty="0" smtClean="0"/>
              <a:t>;  </a:t>
            </a:r>
            <a:r>
              <a:rPr lang="en-US" sz="1400" b="1" dirty="0" err="1" smtClean="0"/>
              <a:t>Evetts</a:t>
            </a:r>
            <a:r>
              <a:rPr lang="en-US" sz="1400" b="1" dirty="0" smtClean="0"/>
              <a:t> Haley, 1936 (COPY 1)</a:t>
            </a:r>
          </a:p>
          <a:p>
            <a:r>
              <a:rPr lang="en-US" sz="1400" b="1" dirty="0" smtClean="0"/>
              <a:t>    </a:t>
            </a:r>
            <a:r>
              <a:rPr lang="en-US" sz="1400" b="1" i="1" dirty="0" smtClean="0"/>
              <a:t>Charles Goodnight – Cowman and Plainsman</a:t>
            </a:r>
            <a:r>
              <a:rPr lang="en-US" sz="1400" b="1" dirty="0" smtClean="0"/>
              <a:t>;  </a:t>
            </a:r>
            <a:r>
              <a:rPr lang="en-US" sz="1400" b="1" dirty="0" err="1" smtClean="0"/>
              <a:t>Evetts</a:t>
            </a:r>
            <a:r>
              <a:rPr lang="en-US" sz="1400" b="1" dirty="0" smtClean="0"/>
              <a:t> Haley, 1936 (COPY 2)</a:t>
            </a:r>
          </a:p>
          <a:p>
            <a:r>
              <a:rPr lang="en-US" sz="1400" b="1" dirty="0" smtClean="0"/>
              <a:t>    </a:t>
            </a:r>
            <a:r>
              <a:rPr lang="en-US" sz="1400" b="1" i="1" dirty="0" smtClean="0"/>
              <a:t>Down the Santa Fe Trail &amp; Into Mexico;  </a:t>
            </a:r>
            <a:r>
              <a:rPr lang="en-US" sz="1400" b="1" dirty="0" smtClean="0"/>
              <a:t>Stella </a:t>
            </a:r>
            <a:r>
              <a:rPr lang="en-US" sz="1400" b="1" dirty="0" err="1" smtClean="0"/>
              <a:t>Drumm</a:t>
            </a:r>
            <a:r>
              <a:rPr lang="en-US" sz="1400" b="1" dirty="0" smtClean="0"/>
              <a:t>, 1926</a:t>
            </a:r>
          </a:p>
          <a:p>
            <a:r>
              <a:rPr lang="en-US" sz="1400" b="1" dirty="0" smtClean="0"/>
              <a:t>   </a:t>
            </a:r>
            <a:r>
              <a:rPr lang="en-US" sz="1400" b="1" i="1" dirty="0" smtClean="0"/>
              <a:t> El Camino Real de Tierra </a:t>
            </a:r>
            <a:r>
              <a:rPr lang="en-US" sz="1400" b="1" i="1" dirty="0" err="1" smtClean="0"/>
              <a:t>Adentro</a:t>
            </a:r>
            <a:r>
              <a:rPr lang="en-US" sz="1400" b="1" i="1" dirty="0" smtClean="0"/>
              <a:t> </a:t>
            </a:r>
            <a:r>
              <a:rPr lang="en-US" sz="1400" b="1" i="1" dirty="0" err="1" smtClean="0"/>
              <a:t>Vol</a:t>
            </a:r>
            <a:r>
              <a:rPr lang="en-US" sz="1400" b="1" i="1" dirty="0" smtClean="0"/>
              <a:t> 2, </a:t>
            </a:r>
            <a:r>
              <a:rPr lang="en-US" sz="1400" b="1" dirty="0" smtClean="0"/>
              <a:t>Palmer &amp; </a:t>
            </a:r>
            <a:r>
              <a:rPr lang="en-US" sz="1400" b="1" dirty="0" err="1" smtClean="0"/>
              <a:t>Fosberg</a:t>
            </a:r>
            <a:r>
              <a:rPr lang="en-US" sz="1400" b="1" dirty="0" smtClean="0"/>
              <a:t>, 1999</a:t>
            </a:r>
          </a:p>
          <a:p>
            <a:r>
              <a:rPr lang="en-US" sz="1400" b="1" i="1" dirty="0" smtClean="0"/>
              <a:t>    Fort </a:t>
            </a:r>
            <a:r>
              <a:rPr lang="en-US" sz="1400" b="1" i="1" dirty="0" err="1" smtClean="0"/>
              <a:t>Harker</a:t>
            </a:r>
            <a:r>
              <a:rPr lang="en-US" sz="1400" b="1" i="1" dirty="0" smtClean="0"/>
              <a:t>; </a:t>
            </a:r>
            <a:r>
              <a:rPr lang="en-US" sz="1400" b="1" dirty="0" smtClean="0"/>
              <a:t> Leo E. </a:t>
            </a:r>
            <a:r>
              <a:rPr lang="en-US" sz="1400" b="1" dirty="0" err="1" smtClean="0"/>
              <a:t>Oliva</a:t>
            </a:r>
            <a:r>
              <a:rPr lang="en-US" sz="1400" b="1" dirty="0" smtClean="0"/>
              <a:t>, 2008</a:t>
            </a:r>
            <a:endParaRPr lang="en-US" sz="1400" b="1" i="1" dirty="0" smtClean="0"/>
          </a:p>
          <a:p>
            <a:r>
              <a:rPr lang="en-US" sz="1400" b="1" i="1" dirty="0" smtClean="0"/>
              <a:t>    Frontier Crossroads, Fort Davis &amp; the West</a:t>
            </a:r>
            <a:r>
              <a:rPr lang="en-US" sz="1400" b="1" dirty="0" smtClean="0"/>
              <a:t>; Robert Wooster, 2006</a:t>
            </a:r>
            <a:endParaRPr lang="en-US" sz="1400" b="1" dirty="0" smtClean="0">
              <a:solidFill>
                <a:srgbClr val="FF0000"/>
              </a:solidFill>
            </a:endParaRPr>
          </a:p>
          <a:p>
            <a:r>
              <a:rPr lang="en-US" sz="1400" b="1" i="1" dirty="0" smtClean="0"/>
              <a:t>    Guide to National Parks of the Southwest</a:t>
            </a:r>
            <a:r>
              <a:rPr lang="en-US" sz="1400" b="1" dirty="0" smtClean="0"/>
              <a:t>; Rose </a:t>
            </a:r>
            <a:r>
              <a:rPr lang="en-US" sz="1400" b="1" dirty="0" err="1" smtClean="0"/>
              <a:t>Houk</a:t>
            </a:r>
            <a:r>
              <a:rPr lang="en-US" sz="1400" b="1" dirty="0" smtClean="0"/>
              <a:t>, 2014</a:t>
            </a:r>
          </a:p>
          <a:p>
            <a:r>
              <a:rPr lang="en-US" sz="1400" b="1" i="1" dirty="0" smtClean="0"/>
              <a:t>    Images of America: Pecos</a:t>
            </a:r>
            <a:r>
              <a:rPr lang="en-US" sz="1400" b="1" dirty="0" smtClean="0"/>
              <a:t>;  Paul R. Secord 2014</a:t>
            </a:r>
          </a:p>
          <a:p>
            <a:r>
              <a:rPr lang="en-US" sz="1400" b="1" dirty="0" smtClean="0"/>
              <a:t>    </a:t>
            </a:r>
            <a:r>
              <a:rPr lang="en-US" sz="1400" b="1" i="1" dirty="0" smtClean="0"/>
              <a:t>Images of America: Early Santa Fe</a:t>
            </a:r>
            <a:r>
              <a:rPr lang="en-US" sz="1400" b="1" dirty="0" smtClean="0"/>
              <a:t>;  Ana Pacheco 2017</a:t>
            </a:r>
          </a:p>
          <a:p>
            <a:r>
              <a:rPr lang="en-US" sz="1400" b="1" dirty="0" smtClean="0"/>
              <a:t>    </a:t>
            </a:r>
            <a:r>
              <a:rPr lang="en-US" sz="1400" b="1" i="1" dirty="0" smtClean="0"/>
              <a:t>It Happened on the Santa Fe Trail</a:t>
            </a:r>
            <a:r>
              <a:rPr lang="en-US" sz="1400" b="1" dirty="0" smtClean="0"/>
              <a:t>; Steve Glassman, 2008</a:t>
            </a:r>
          </a:p>
          <a:p>
            <a:r>
              <a:rPr lang="en-US" sz="1400" b="1" dirty="0" smtClean="0"/>
              <a:t>    </a:t>
            </a:r>
            <a:r>
              <a:rPr lang="en-US" sz="1400" b="1" i="1" dirty="0" err="1" smtClean="0"/>
              <a:t>Jedediah</a:t>
            </a:r>
            <a:r>
              <a:rPr lang="en-US" sz="1400" b="1" i="1" dirty="0" smtClean="0"/>
              <a:t> Smith – No Ordinary Man; </a:t>
            </a:r>
            <a:r>
              <a:rPr lang="en-US" sz="1400" b="1" dirty="0" smtClean="0"/>
              <a:t>Barton Barbour, 2009</a:t>
            </a:r>
          </a:p>
          <a:p>
            <a:r>
              <a:rPr lang="en-US" sz="1400" b="1" i="1" dirty="0" smtClean="0"/>
              <a:t>   </a:t>
            </a:r>
            <a:r>
              <a:rPr lang="en-US" sz="1400" b="1" dirty="0" smtClean="0"/>
              <a:t> </a:t>
            </a:r>
            <a:r>
              <a:rPr lang="en-US" sz="1400" b="1" i="1" dirty="0" smtClean="0"/>
              <a:t>Kearny’s March: Epic Creation of the American West</a:t>
            </a:r>
            <a:r>
              <a:rPr lang="en-US" sz="1400" b="1" dirty="0" smtClean="0"/>
              <a:t>;  Winston Groom, 2011</a:t>
            </a:r>
          </a:p>
          <a:p>
            <a:r>
              <a:rPr lang="en-US" sz="1400" b="1" i="1" dirty="0" smtClean="0"/>
              <a:t>    Legends of Fort </a:t>
            </a:r>
            <a:r>
              <a:rPr lang="en-US" sz="1400" b="1" i="1" dirty="0" err="1" smtClean="0"/>
              <a:t>Leaton</a:t>
            </a:r>
            <a:r>
              <a:rPr lang="en-US" sz="1400" b="1" i="1" dirty="0" smtClean="0"/>
              <a:t>;  </a:t>
            </a:r>
            <a:r>
              <a:rPr lang="en-US" sz="1400" b="1" dirty="0" smtClean="0"/>
              <a:t>Allan Kimball, 2011</a:t>
            </a:r>
          </a:p>
          <a:p>
            <a:r>
              <a:rPr lang="en-US" sz="1400" b="1" i="1" dirty="0" smtClean="0"/>
              <a:t>    New Mexico True Adventure Guide </a:t>
            </a:r>
            <a:r>
              <a:rPr lang="en-US" sz="1400" b="1" dirty="0" smtClean="0"/>
              <a:t>(Magazine) </a:t>
            </a:r>
          </a:p>
          <a:p>
            <a:r>
              <a:rPr lang="en-US" sz="1400" b="1" i="1" dirty="0" smtClean="0"/>
              <a:t>    New Mexico Vacation Guide </a:t>
            </a:r>
            <a:r>
              <a:rPr lang="en-US" sz="1400" b="1" dirty="0" smtClean="0"/>
              <a:t>(Magazine)</a:t>
            </a:r>
          </a:p>
          <a:p>
            <a:r>
              <a:rPr lang="en-US" sz="1400" b="1" i="1" dirty="0" smtClean="0"/>
              <a:t>    One Ranger, a Memoir; </a:t>
            </a:r>
            <a:r>
              <a:rPr lang="en-US" sz="1400" b="1" dirty="0" err="1" smtClean="0"/>
              <a:t>Joquin</a:t>
            </a:r>
            <a:r>
              <a:rPr lang="en-US" sz="1400" b="1" dirty="0" smtClean="0"/>
              <a:t> Jackson &amp; David Wilkinson, 2005</a:t>
            </a:r>
          </a:p>
          <a:p>
            <a:r>
              <a:rPr lang="en-US" sz="1400" b="1" i="1" dirty="0" smtClean="0"/>
              <a:t>    On the Santa Fe Trail</a:t>
            </a:r>
            <a:r>
              <a:rPr lang="en-US" sz="1400" b="1" dirty="0" smtClean="0"/>
              <a:t>; Marc Simmons, 1986</a:t>
            </a:r>
          </a:p>
          <a:p>
            <a:r>
              <a:rPr lang="en-US" sz="1400" b="1" dirty="0" smtClean="0"/>
              <a:t>    </a:t>
            </a:r>
            <a:r>
              <a:rPr lang="en-US" sz="1400" b="1" i="1" dirty="0" smtClean="0"/>
              <a:t>Our Hearts Fell to the Ground</a:t>
            </a:r>
            <a:r>
              <a:rPr lang="en-US" sz="1400" b="1" dirty="0" smtClean="0"/>
              <a:t>; Colin Calloway, 1996</a:t>
            </a:r>
          </a:p>
          <a:p>
            <a:r>
              <a:rPr lang="en-US" sz="1400" b="1" dirty="0" smtClean="0"/>
              <a:t>    </a:t>
            </a:r>
            <a:r>
              <a:rPr lang="en-US" sz="1400" b="1" i="1" dirty="0" smtClean="0"/>
              <a:t>Point of Rocks, New Mexico </a:t>
            </a:r>
            <a:r>
              <a:rPr lang="en-US" sz="1400" b="1" dirty="0" smtClean="0"/>
              <a:t>(pamphlet); Harry C. Myers</a:t>
            </a:r>
          </a:p>
          <a:p>
            <a:r>
              <a:rPr lang="en-US" sz="1400" b="1" dirty="0" smtClean="0"/>
              <a:t>    </a:t>
            </a:r>
            <a:r>
              <a:rPr lang="en-US" sz="1400" b="1" i="1" dirty="0" smtClean="0"/>
              <a:t>Road to Santa Fe, George Sibley Diary; </a:t>
            </a:r>
            <a:r>
              <a:rPr lang="en-US" sz="1400" b="1" dirty="0" smtClean="0"/>
              <a:t>Kate Gregg, 1952</a:t>
            </a:r>
          </a:p>
          <a:p>
            <a:r>
              <a:rPr lang="en-US" sz="1400" b="1" dirty="0" smtClean="0"/>
              <a:t>    </a:t>
            </a:r>
            <a:r>
              <a:rPr lang="en-US" sz="1400" b="1" i="1" dirty="0" smtClean="0"/>
              <a:t>Santa Fe Trail, It’s History, Legends, and Lore</a:t>
            </a:r>
            <a:r>
              <a:rPr lang="en-US" sz="1400" b="1" dirty="0" smtClean="0"/>
              <a:t>; David </a:t>
            </a:r>
            <a:r>
              <a:rPr lang="en-US" sz="1400" b="1" dirty="0" err="1" smtClean="0"/>
              <a:t>Dary</a:t>
            </a:r>
            <a:r>
              <a:rPr lang="en-US" sz="1400" b="1" dirty="0" smtClean="0"/>
              <a:t>, 2000</a:t>
            </a:r>
          </a:p>
          <a:p>
            <a:r>
              <a:rPr lang="en-US" sz="1400" b="1" dirty="0" smtClean="0"/>
              <a:t>    </a:t>
            </a:r>
            <a:r>
              <a:rPr lang="en-US" sz="1400" b="1" i="1" dirty="0" smtClean="0"/>
              <a:t>Santa Fe Trail: the Story Behind the Scenery</a:t>
            </a:r>
            <a:r>
              <a:rPr lang="en-US" sz="1400" b="1" dirty="0" smtClean="0"/>
              <a:t>; Dan Murphy, 1994</a:t>
            </a:r>
          </a:p>
          <a:p>
            <a:r>
              <a:rPr lang="en-US" sz="1400" b="1" dirty="0" smtClean="0"/>
              <a:t>    </a:t>
            </a:r>
            <a:r>
              <a:rPr lang="en-US" sz="1400" b="1" i="1" dirty="0" smtClean="0"/>
              <a:t>Some of My Heroes are Ladies; </a:t>
            </a:r>
            <a:r>
              <a:rPr lang="en-US" sz="1400" b="1" dirty="0" smtClean="0"/>
              <a:t>Louise George, 2003</a:t>
            </a:r>
          </a:p>
          <a:p>
            <a:r>
              <a:rPr lang="en-US" sz="1400" b="1" i="1" dirty="0" smtClean="0"/>
              <a:t>    Trinidad History Museum – A Capsule History</a:t>
            </a:r>
            <a:r>
              <a:rPr lang="en-US" sz="1400" b="1" dirty="0" smtClean="0"/>
              <a:t>; Colorado Historical Society.2002</a:t>
            </a:r>
          </a:p>
          <a:p>
            <a:r>
              <a:rPr lang="en-US" sz="1400" b="1" i="1" dirty="0" smtClean="0"/>
              <a:t>    Under the 5</a:t>
            </a:r>
            <a:r>
              <a:rPr lang="en-US" sz="1400" b="1" i="1" baseline="30000" dirty="0" smtClean="0"/>
              <a:t>th</a:t>
            </a:r>
            <a:r>
              <a:rPr lang="en-US" sz="1400" b="1" i="1" dirty="0" smtClean="0"/>
              <a:t> Sun - Novel of </a:t>
            </a:r>
            <a:r>
              <a:rPr lang="en-US" sz="1400" b="1" i="1" dirty="0" err="1" smtClean="0"/>
              <a:t>Pancho</a:t>
            </a:r>
            <a:r>
              <a:rPr lang="en-US" sz="1400" b="1" i="1" dirty="0" smtClean="0"/>
              <a:t> Villa</a:t>
            </a:r>
            <a:r>
              <a:rPr lang="en-US" sz="1400" b="1" dirty="0" smtClean="0"/>
              <a:t>; Earl </a:t>
            </a:r>
            <a:r>
              <a:rPr lang="en-US" sz="1400" b="1" dirty="0" err="1" smtClean="0"/>
              <a:t>Shorris</a:t>
            </a:r>
            <a:r>
              <a:rPr lang="en-US" sz="1400" b="1" dirty="0" smtClean="0"/>
              <a:t>, 1980</a:t>
            </a:r>
            <a:endParaRPr lang="en-US" sz="1400" b="1" dirty="0" smtClean="0">
              <a:solidFill>
                <a:srgbClr val="FF0000"/>
              </a:solidFill>
            </a:endParaRPr>
          </a:p>
          <a:p>
            <a:r>
              <a:rPr lang="en-US" sz="1400" b="1" dirty="0" smtClean="0">
                <a:solidFill>
                  <a:srgbClr val="FF0000"/>
                </a:solidFill>
              </a:rPr>
              <a:t>    </a:t>
            </a:r>
            <a:r>
              <a:rPr lang="en-US" sz="1400" b="1" i="1" dirty="0" err="1" smtClean="0"/>
              <a:t>Victorio</a:t>
            </a:r>
            <a:r>
              <a:rPr lang="en-US" sz="1400" b="1" i="1" dirty="0" smtClean="0"/>
              <a:t> – Warm Springs Apache; </a:t>
            </a:r>
            <a:r>
              <a:rPr lang="en-US" sz="1400" b="1" dirty="0" smtClean="0"/>
              <a:t>Eve Ball, 2008</a:t>
            </a:r>
          </a:p>
          <a:p>
            <a:r>
              <a:rPr lang="en-US" sz="1400" b="1" dirty="0" smtClean="0"/>
              <a:t>    </a:t>
            </a:r>
            <a:r>
              <a:rPr lang="en-US" sz="1400" b="1" i="1" dirty="0" smtClean="0"/>
              <a:t>Wild Animals I Have Known;  </a:t>
            </a:r>
            <a:r>
              <a:rPr lang="en-US" sz="1400" b="1" dirty="0" smtClean="0"/>
              <a:t>Ernest Thompson Seton</a:t>
            </a:r>
          </a:p>
          <a:p>
            <a:endParaRPr lang="en-US" sz="1400" b="1" dirty="0" smtClean="0"/>
          </a:p>
          <a:p>
            <a:r>
              <a:rPr lang="en-US" sz="1400" b="1" u="sng" dirty="0" smtClean="0"/>
              <a:t>MOVIE DVDs</a:t>
            </a:r>
            <a:r>
              <a:rPr lang="en-US" sz="1400" b="1" dirty="0" smtClean="0"/>
              <a:t>:</a:t>
            </a:r>
          </a:p>
          <a:p>
            <a:r>
              <a:rPr lang="en-US" sz="1400" b="1" i="1" dirty="0" smtClean="0"/>
              <a:t>    America’s Lost Landscape: The Tall Grass Prairie; </a:t>
            </a:r>
            <a:r>
              <a:rPr lang="en-US" sz="1400" b="1" dirty="0" smtClean="0"/>
              <a:t>Bullfrog Films, 2005</a:t>
            </a:r>
          </a:p>
          <a:p>
            <a:r>
              <a:rPr lang="en-US" sz="1400" b="1" i="1" dirty="0" smtClean="0"/>
              <a:t>    Bandits, Bootleggers &amp; Businessmen: History of The Big Bend; </a:t>
            </a:r>
            <a:r>
              <a:rPr lang="en-US" sz="1400" b="1" dirty="0" smtClean="0"/>
              <a:t>TexasHistory.com </a:t>
            </a:r>
          </a:p>
          <a:p>
            <a:r>
              <a:rPr lang="en-US" sz="1400" b="1" i="1" dirty="0" smtClean="0"/>
              <a:t>    Big Bend – Life on the Edge, US Dept of Interior;   </a:t>
            </a:r>
          </a:p>
          <a:p>
            <a:r>
              <a:rPr lang="en-US" sz="1400" b="1" i="1" dirty="0" smtClean="0"/>
              <a:t>    Cahokia Mounds – Ancient Metropolis; </a:t>
            </a:r>
            <a:r>
              <a:rPr lang="en-US" sz="1400" b="1" dirty="0" smtClean="0"/>
              <a:t>Camera One, 2008</a:t>
            </a:r>
          </a:p>
          <a:p>
            <a:r>
              <a:rPr lang="en-US" sz="1400" b="1" i="1" dirty="0" smtClean="0"/>
              <a:t>    Days of the Pony Express; </a:t>
            </a:r>
            <a:r>
              <a:rPr lang="en-US" sz="1400" b="1" dirty="0" smtClean="0"/>
              <a:t> Pony Express Museum,  2018</a:t>
            </a:r>
          </a:p>
          <a:p>
            <a:r>
              <a:rPr lang="en-US" sz="1400" b="1" i="1" dirty="0" smtClean="0"/>
              <a:t>    Fort Davis – West Texas Military Outpost; </a:t>
            </a:r>
            <a:r>
              <a:rPr lang="en-US" sz="1400" b="1" dirty="0" smtClean="0"/>
              <a:t>TexasHistory.com</a:t>
            </a:r>
          </a:p>
          <a:p>
            <a:r>
              <a:rPr lang="en-US" sz="1400" b="1" i="1" dirty="0" smtClean="0"/>
              <a:t>    Fort Union: Monument to a Young America</a:t>
            </a:r>
            <a:r>
              <a:rPr lang="en-US" sz="1400" b="1" dirty="0" smtClean="0"/>
              <a:t>; Western Nat’l Park </a:t>
            </a:r>
            <a:r>
              <a:rPr lang="en-US" sz="1400" b="1" dirty="0" err="1" smtClean="0"/>
              <a:t>Assc</a:t>
            </a:r>
            <a:r>
              <a:rPr lang="en-US" sz="1400" b="1" dirty="0" smtClean="0"/>
              <a:t>, 2011</a:t>
            </a:r>
          </a:p>
          <a:p>
            <a:r>
              <a:rPr lang="en-US" sz="1400" b="1" dirty="0" smtClean="0"/>
              <a:t>    </a:t>
            </a:r>
            <a:r>
              <a:rPr lang="en-US" sz="1400" b="1" i="1" dirty="0" smtClean="0"/>
              <a:t>Great Indian Wars – 1540-1890</a:t>
            </a:r>
            <a:r>
              <a:rPr lang="en-US" sz="1400" b="1" dirty="0" smtClean="0"/>
              <a:t>; Mill Creek Entertainment, 2011 </a:t>
            </a:r>
          </a:p>
          <a:p>
            <a:r>
              <a:rPr lang="en-US" sz="1400" b="1" dirty="0" smtClean="0">
                <a:solidFill>
                  <a:srgbClr val="FF0000"/>
                </a:solidFill>
              </a:rPr>
              <a:t>    </a:t>
            </a:r>
            <a:r>
              <a:rPr lang="en-US" sz="1400" b="1" i="1" dirty="0" smtClean="0"/>
              <a:t>Museum of the Big Bend; </a:t>
            </a:r>
            <a:r>
              <a:rPr lang="en-US" sz="1400" b="1" dirty="0" smtClean="0"/>
              <a:t>Museum of the Big Bend, 2007</a:t>
            </a:r>
          </a:p>
          <a:p>
            <a:r>
              <a:rPr lang="en-US" sz="1400" b="1" dirty="0" smtClean="0"/>
              <a:t>    </a:t>
            </a:r>
            <a:r>
              <a:rPr lang="en-US" sz="1400" b="1" i="1" dirty="0" smtClean="0"/>
              <a:t>Pecos: National Historic Park</a:t>
            </a:r>
            <a:r>
              <a:rPr lang="en-US" sz="1400" b="1" dirty="0" smtClean="0"/>
              <a:t>; National Park Service</a:t>
            </a:r>
          </a:p>
          <a:p>
            <a:r>
              <a:rPr lang="en-US" sz="1400" b="1" i="1" dirty="0" smtClean="0"/>
              <a:t>    Palo </a:t>
            </a:r>
            <a:r>
              <a:rPr lang="en-US" sz="1400" b="1" i="1" dirty="0" err="1" smtClean="0"/>
              <a:t>Duro</a:t>
            </a:r>
            <a:r>
              <a:rPr lang="en-US" sz="1400" b="1" i="1" dirty="0" smtClean="0"/>
              <a:t> Canyon; </a:t>
            </a:r>
            <a:r>
              <a:rPr lang="en-US" sz="1400" b="1" dirty="0" smtClean="0"/>
              <a:t>Lindley-</a:t>
            </a:r>
            <a:r>
              <a:rPr lang="en-US" sz="1400" b="1" dirty="0" err="1" smtClean="0"/>
              <a:t>Ockander</a:t>
            </a:r>
            <a:r>
              <a:rPr lang="en-US" sz="1400" b="1" dirty="0" smtClean="0"/>
              <a:t>, 1990  </a:t>
            </a:r>
          </a:p>
          <a:p>
            <a:r>
              <a:rPr lang="en-US" sz="1400" b="1" i="1" dirty="0" smtClean="0"/>
              <a:t>    Streets of Laredo; </a:t>
            </a:r>
            <a:r>
              <a:rPr lang="en-US" sz="1400" b="1" dirty="0" smtClean="0"/>
              <a:t>RHI, 1995  </a:t>
            </a:r>
          </a:p>
          <a:p>
            <a:r>
              <a:rPr lang="en-US" sz="1400" b="1" i="1" dirty="0" smtClean="0"/>
              <a:t>    Traders, Tribes, &amp; Travelers – The Story of Bent’s Old Fort;</a:t>
            </a:r>
            <a:r>
              <a:rPr lang="en-US" sz="1400" b="1" dirty="0" smtClean="0"/>
              <a:t> Western Nat’l Park </a:t>
            </a:r>
            <a:r>
              <a:rPr lang="en-US" sz="1400" b="1" dirty="0" err="1" smtClean="0"/>
              <a:t>Asc</a:t>
            </a:r>
            <a:r>
              <a:rPr lang="en-US" sz="1400" b="1" dirty="0" smtClean="0"/>
              <a:t>, 2009    </a:t>
            </a:r>
          </a:p>
          <a:p>
            <a:r>
              <a:rPr lang="en-US" sz="1400" b="1" i="1" dirty="0" smtClean="0"/>
              <a:t>    The War of 1812</a:t>
            </a:r>
            <a:r>
              <a:rPr lang="en-US" sz="1400" b="1" dirty="0" smtClean="0"/>
              <a:t>; PBS, 2001</a:t>
            </a:r>
          </a:p>
          <a:p>
            <a:endParaRPr lang="en-US" sz="1400" b="1" dirty="0" smtClean="0"/>
          </a:p>
        </p:txBody>
      </p:sp>
      <p:sp useBgFill="1">
        <p:nvSpPr>
          <p:cNvPr id="6" name="Rectangle 5"/>
          <p:cNvSpPr/>
          <p:nvPr/>
        </p:nvSpPr>
        <p:spPr>
          <a:xfrm>
            <a:off x="0" y="609600"/>
            <a:ext cx="9144000" cy="6155531"/>
          </a:xfrm>
          <a:prstGeom prst="rect">
            <a:avLst/>
          </a:prstGeom>
        </p:spPr>
        <p:txBody>
          <a:bodyPr wrap="square">
            <a:spAutoFit/>
          </a:bodyPr>
          <a:lstStyle/>
          <a:p>
            <a:pPr algn="ctr"/>
            <a:r>
              <a:rPr lang="en-US" sz="1600" b="1" dirty="0" smtClean="0"/>
              <a:t>WEBSITES</a:t>
            </a:r>
            <a:endParaRPr lang="en-US" sz="1600" b="1" dirty="0" smtClean="0">
              <a:hlinkClick r:id="rId3"/>
            </a:endParaRPr>
          </a:p>
          <a:p>
            <a:endParaRPr lang="en-US" sz="1400" u="sng" dirty="0" smtClean="0">
              <a:hlinkClick r:id="rId3"/>
            </a:endParaRPr>
          </a:p>
          <a:p>
            <a:r>
              <a:rPr lang="en-US" sz="1400" u="sng" dirty="0" smtClean="0">
                <a:hlinkClick r:id="rId3"/>
              </a:rPr>
              <a:t>http://www.encyclopedia.com/history/news-wires-white-papers-and-books/1600-1754-native-americans-overview </a:t>
            </a:r>
            <a:r>
              <a:rPr lang="en-US" sz="1400" dirty="0" smtClean="0"/>
              <a:t> </a:t>
            </a:r>
            <a:r>
              <a:rPr lang="en-US" sz="1400" u="sng" dirty="0" smtClean="0">
                <a:hlinkClick r:id="rId4"/>
              </a:rPr>
              <a:t>http://www.exploresouthernhistory.com/millyfrancis.html </a:t>
            </a:r>
            <a:r>
              <a:rPr lang="en-US" sz="1400" dirty="0" smtClean="0"/>
              <a:t> </a:t>
            </a:r>
            <a:r>
              <a:rPr lang="en-US" sz="1400" u="sng" dirty="0" smtClean="0">
                <a:hlinkClick r:id="rId5"/>
              </a:rPr>
              <a:t>http://www.helios.acomp.usf.edu/~esearfos/archaeology.htm </a:t>
            </a:r>
            <a:r>
              <a:rPr lang="en-US" sz="1400" dirty="0" smtClean="0"/>
              <a:t> </a:t>
            </a:r>
            <a:r>
              <a:rPr lang="en-US" sz="1400" u="sng" dirty="0" smtClean="0">
                <a:hlinkClick r:id="rId6"/>
              </a:rPr>
              <a:t>http://www.legendsofamerica.com/na-timeline.html </a:t>
            </a:r>
            <a:r>
              <a:rPr lang="en-US" sz="1400" dirty="0" smtClean="0"/>
              <a:t> </a:t>
            </a:r>
            <a:r>
              <a:rPr lang="en-US" sz="1400" u="sng" dirty="0" smtClean="0">
                <a:hlinkClick r:id="rId7"/>
              </a:rPr>
              <a:t>http://www.lehrmaninstitute.org/history/founders-land.html </a:t>
            </a:r>
            <a:r>
              <a:rPr lang="en-US" sz="1400" dirty="0" smtClean="0"/>
              <a:t> </a:t>
            </a:r>
            <a:r>
              <a:rPr lang="en-US" sz="1400" u="sng" dirty="0" smtClean="0">
                <a:hlinkClick r:id="rId8"/>
              </a:rPr>
              <a:t>http://www.let.rug.nl/usa/outlines/history-2005/early-america/native-american-cultures.php</a:t>
            </a:r>
            <a:r>
              <a:rPr lang="en-US" sz="1400" dirty="0" smtClean="0"/>
              <a:t> </a:t>
            </a:r>
            <a:r>
              <a:rPr lang="en-US" sz="1400" u="sng" dirty="0" smtClean="0">
                <a:hlinkClick r:id="rId9"/>
              </a:rPr>
              <a:t>http://www.let.rug.nl/usa/presidents/thomas-jefferson/letters-of-thomas-jefferson/jefl142.php </a:t>
            </a:r>
            <a:r>
              <a:rPr lang="en-US" sz="1400" dirty="0" smtClean="0"/>
              <a:t> </a:t>
            </a:r>
            <a:r>
              <a:rPr lang="en-US" sz="1400" u="sng" dirty="0" smtClean="0">
                <a:hlinkClick r:id="rId10"/>
              </a:rPr>
              <a:t>http://www.mcclungmuseum.utk.edu/2009/01/01/prehistoric-american-indians/ </a:t>
            </a:r>
            <a:r>
              <a:rPr lang="en-US" sz="1400" dirty="0" smtClean="0"/>
              <a:t> </a:t>
            </a:r>
            <a:r>
              <a:rPr lang="en-US" sz="1400" u="sng" dirty="0" smtClean="0">
                <a:hlinkClick r:id="rId11"/>
              </a:rPr>
              <a:t>http://www.mix-d.org/files/resources/Terminology_Chart_09.pdf </a:t>
            </a:r>
            <a:r>
              <a:rPr lang="en-US" sz="1400" dirty="0" smtClean="0"/>
              <a:t> </a:t>
            </a:r>
            <a:r>
              <a:rPr lang="en-US" sz="1400" u="sng" dirty="0" smtClean="0">
                <a:hlinkClick r:id="rId12"/>
              </a:rPr>
              <a:t>http://www.news.ku.dk/all_news/2012/2012.7/clovis_eske_science/ </a:t>
            </a:r>
            <a:r>
              <a:rPr lang="en-US" sz="1400" dirty="0" smtClean="0"/>
              <a:t> </a:t>
            </a:r>
            <a:r>
              <a:rPr lang="en-US" sz="1400" u="sng" dirty="0" smtClean="0">
                <a:hlinkClick r:id="rId13"/>
              </a:rPr>
              <a:t>http://www.newsok.com/article/2735006 </a:t>
            </a:r>
            <a:r>
              <a:rPr lang="en-US" sz="1400" dirty="0" smtClean="0"/>
              <a:t> </a:t>
            </a:r>
            <a:r>
              <a:rPr lang="en-US" sz="1400" u="sng" dirty="0" smtClean="0">
                <a:hlinkClick r:id="rId14"/>
              </a:rPr>
              <a:t>http://www.theamericanindiancenter.org/oklahoma-tribal-history </a:t>
            </a:r>
            <a:r>
              <a:rPr lang="en-US" sz="1400" dirty="0" smtClean="0"/>
              <a:t> </a:t>
            </a:r>
            <a:r>
              <a:rPr lang="en-US" sz="1400" u="sng" dirty="0" smtClean="0">
                <a:hlinkClick r:id="rId15"/>
              </a:rPr>
              <a:t>http://www.unc.edu/depts/diplomat/item/2008/1012/comm/sempa_visionaries.html </a:t>
            </a:r>
            <a:r>
              <a:rPr lang="en-US" sz="1400" dirty="0" smtClean="0"/>
              <a:t> </a:t>
            </a:r>
            <a:r>
              <a:rPr lang="en-US" sz="1400" u="sng" dirty="0" smtClean="0">
                <a:hlinkClick r:id="rId16"/>
              </a:rPr>
              <a:t>http://www.u-s-history.com/pages/h1004.html </a:t>
            </a:r>
            <a:r>
              <a:rPr lang="en-US" sz="1400" dirty="0" smtClean="0"/>
              <a:t> </a:t>
            </a:r>
            <a:r>
              <a:rPr lang="en-US" sz="1400" u="sng" dirty="0" smtClean="0">
                <a:hlinkClick r:id="rId17"/>
              </a:rPr>
              <a:t>http://www.williambecknell.com/?page_id=202</a:t>
            </a:r>
            <a:r>
              <a:rPr lang="en-US" sz="1400" dirty="0" smtClean="0"/>
              <a:t> </a:t>
            </a:r>
            <a:r>
              <a:rPr lang="en-US" sz="1400" u="sng" dirty="0" smtClean="0">
                <a:hlinkClick r:id="rId18"/>
              </a:rPr>
              <a:t>https.//www.history.com/topics/manifest-destiny </a:t>
            </a:r>
            <a:r>
              <a:rPr lang="en-US" sz="1400" dirty="0" smtClean="0"/>
              <a:t> </a:t>
            </a:r>
            <a:r>
              <a:rPr lang="en-US" sz="1400" u="sng" dirty="0" smtClean="0">
                <a:hlinkClick r:id="rId19"/>
              </a:rPr>
              <a:t>https://en.wikipedia.org/wiki/Archaic_period_in_North_America </a:t>
            </a:r>
            <a:r>
              <a:rPr lang="en-US" sz="1400" dirty="0" smtClean="0"/>
              <a:t> </a:t>
            </a:r>
            <a:r>
              <a:rPr lang="en-US" sz="1400" u="sng" dirty="0" smtClean="0">
                <a:hlinkClick r:id="rId20"/>
              </a:rPr>
              <a:t>https://en.wikipedia.org/wiki/Charles_Bent </a:t>
            </a:r>
            <a:r>
              <a:rPr lang="en-US" sz="1400" dirty="0" smtClean="0"/>
              <a:t> </a:t>
            </a:r>
            <a:r>
              <a:rPr lang="en-US" sz="1400" u="sng" dirty="0" smtClean="0">
                <a:hlinkClick r:id="rId21"/>
              </a:rPr>
              <a:t>https://en.wikipedia.org/wiki/List_of_archaeological_periods_(North_America)</a:t>
            </a:r>
            <a:r>
              <a:rPr lang="en-US" sz="1400" dirty="0" smtClean="0"/>
              <a:t> </a:t>
            </a:r>
            <a:r>
              <a:rPr lang="en-US" sz="1400" u="sng" dirty="0" smtClean="0">
                <a:hlinkClick r:id="rId22"/>
              </a:rPr>
              <a:t>https://en.wikipedia.org/wiki/Major_Ridge </a:t>
            </a:r>
            <a:r>
              <a:rPr lang="en-US" sz="1400" dirty="0" smtClean="0"/>
              <a:t> </a:t>
            </a:r>
            <a:r>
              <a:rPr lang="en-US" sz="1400" u="sng" dirty="0" smtClean="0">
                <a:hlinkClick r:id="rId23"/>
              </a:rPr>
              <a:t>https://en.wikipedia.org/wiki/Manifest_destiny </a:t>
            </a:r>
            <a:r>
              <a:rPr lang="en-US" sz="1400" dirty="0" smtClean="0"/>
              <a:t> </a:t>
            </a:r>
            <a:r>
              <a:rPr lang="en-US" sz="1400" u="sng" dirty="0" smtClean="0">
                <a:hlinkClick r:id="rId24"/>
              </a:rPr>
              <a:t>https://en.wikipedia.org/wiki/Matthew_Arbuckle_Jr.</a:t>
            </a:r>
            <a:r>
              <a:rPr lang="en-US" sz="1400" dirty="0" smtClean="0"/>
              <a:t> </a:t>
            </a:r>
            <a:r>
              <a:rPr lang="en-US" sz="1400" u="sng" dirty="0" smtClean="0">
                <a:hlinkClick r:id="rId25"/>
              </a:rPr>
              <a:t>https://en.wikipedia.org/wiki/Mississippian_culture </a:t>
            </a:r>
            <a:r>
              <a:rPr lang="en-US" sz="1400" dirty="0" smtClean="0"/>
              <a:t> </a:t>
            </a:r>
            <a:r>
              <a:rPr lang="en-US" sz="1400" u="sng" dirty="0" smtClean="0">
                <a:hlinkClick r:id="rId25"/>
              </a:rPr>
              <a:t>https://en.wikipedia.org/wiki/Mississippian_culture </a:t>
            </a:r>
            <a:r>
              <a:rPr lang="en-US" sz="1400" dirty="0" smtClean="0"/>
              <a:t> </a:t>
            </a:r>
            <a:r>
              <a:rPr lang="en-US" sz="1400" u="sng" dirty="0" smtClean="0">
                <a:hlinkClick r:id="rId26"/>
              </a:rPr>
              <a:t>https://en.wikipedia.org/wiki/Names_for_United_States_citizens </a:t>
            </a:r>
            <a:r>
              <a:rPr lang="en-US" sz="1400" dirty="0" smtClean="0"/>
              <a:t> </a:t>
            </a:r>
            <a:r>
              <a:rPr lang="en-US" sz="1400" u="sng" dirty="0" smtClean="0">
                <a:hlinkClick r:id="rId27"/>
              </a:rPr>
              <a:t>https://en.wikipedia.org/wiki/Native_American_name_controversy </a:t>
            </a:r>
            <a:r>
              <a:rPr lang="en-US" sz="1400" dirty="0" smtClean="0"/>
              <a:t> </a:t>
            </a:r>
            <a:r>
              <a:rPr lang="en-US" sz="1400" u="sng" dirty="0" smtClean="0">
                <a:hlinkClick r:id="rId28"/>
              </a:rPr>
              <a:t>https://en.wikipedia.org/wiki/Paleo-Indians </a:t>
            </a:r>
            <a:r>
              <a:rPr lang="en-US" sz="1400" dirty="0" smtClean="0"/>
              <a:t> </a:t>
            </a:r>
            <a:r>
              <a:rPr lang="en-US" sz="1400" u="sng" dirty="0" smtClean="0">
                <a:hlinkClick r:id="rId29"/>
              </a:rPr>
              <a:t>https://en.wikipedia.org/wiki/Population_history_of_indigenous_peoples_of_the_Americas </a:t>
            </a:r>
            <a:r>
              <a:rPr lang="en-US" sz="1400" dirty="0" smtClean="0"/>
              <a:t> </a:t>
            </a:r>
            <a:r>
              <a:rPr lang="en-US" sz="1400" u="sng" dirty="0" smtClean="0">
                <a:hlinkClick r:id="rId30"/>
              </a:rPr>
              <a:t>https://en.wikipedia.org/wiki/Sequoyah </a:t>
            </a:r>
            <a:r>
              <a:rPr lang="en-US" sz="1400" dirty="0" smtClean="0"/>
              <a:t> </a:t>
            </a:r>
            <a:r>
              <a:rPr lang="en-US" sz="1400" u="sng" dirty="0" smtClean="0">
                <a:hlinkClick r:id="rId31"/>
              </a:rPr>
              <a:t>https://en.wikipedia.org/wiki/Susan_Shelby_Magoffin </a:t>
            </a:r>
            <a:r>
              <a:rPr lang="en-US" sz="1400" dirty="0" smtClean="0"/>
              <a:t> </a:t>
            </a:r>
            <a:r>
              <a:rPr lang="en-US" sz="1400" u="sng" dirty="0" smtClean="0">
                <a:hlinkClick r:id="rId32"/>
              </a:rPr>
              <a:t>https://en.wikipedia.org/wiki/Treaty_of_Paris_(1783) </a:t>
            </a:r>
            <a:r>
              <a:rPr lang="en-US" sz="1400" dirty="0" smtClean="0"/>
              <a:t> </a:t>
            </a:r>
            <a:r>
              <a:rPr lang="en-US" sz="1400" u="sng" dirty="0" smtClean="0">
                <a:hlinkClick r:id="rId33"/>
              </a:rPr>
              <a:t>https://en.wikipedia.org/wiki/William_Becknell </a:t>
            </a:r>
            <a:r>
              <a:rPr lang="en-US" sz="1400" dirty="0" smtClean="0"/>
              <a:t> </a:t>
            </a:r>
            <a:r>
              <a:rPr lang="en-US" sz="1400" u="sng" dirty="0" smtClean="0">
                <a:hlinkClick r:id="rId34"/>
              </a:rPr>
              <a:t>https://history.state.gov/milestones/1750-1775/treaty-of-paris</a:t>
            </a:r>
            <a:r>
              <a:rPr lang="en-US" sz="1400" dirty="0" smtClean="0"/>
              <a:t> </a:t>
            </a:r>
            <a:r>
              <a:rPr lang="en-US" sz="1400" u="sng" dirty="0" smtClean="0">
                <a:hlinkClick r:id="rId35"/>
              </a:rPr>
              <a:t>https://wjccschools.org/wp-content/uploads/2014/10/Native-American-Similarities-and-Differences.pdf </a:t>
            </a:r>
            <a:r>
              <a:rPr lang="en-US" sz="1400" dirty="0" smtClean="0"/>
              <a:t> </a:t>
            </a:r>
            <a:r>
              <a:rPr lang="en-US" sz="1400" u="sng" dirty="0" smtClean="0">
                <a:hlinkClick r:id="rId36"/>
              </a:rPr>
              <a:t>https://www.accessgenealogy.com/native/chronology-of-plains-tribes-culture.htm </a:t>
            </a:r>
            <a:r>
              <a:rPr lang="en-US" sz="1400" dirty="0" smtClean="0"/>
              <a:t> </a:t>
            </a:r>
            <a:r>
              <a:rPr lang="en-US" sz="1400" u="sng" dirty="0" smtClean="0">
                <a:hlinkClick r:id="rId37"/>
              </a:rPr>
              <a:t>https://www.crowcanyon.org/EducationProducts/peoples_mesa_verde/archaic_overview.asp </a:t>
            </a:r>
            <a:r>
              <a:rPr lang="en-US" sz="1400" dirty="0" smtClean="0"/>
              <a:t> </a:t>
            </a:r>
            <a:r>
              <a:rPr lang="en-US" sz="1400" u="sng" dirty="0" smtClean="0">
                <a:hlinkClick r:id="rId38"/>
              </a:rPr>
              <a:t>https://www.hindawi.com/archive/2011/549521/ </a:t>
            </a:r>
            <a:endParaRPr lang="en-US" sz="1400" u="sng" dirty="0" smtClean="0"/>
          </a:p>
          <a:p>
            <a:endParaRPr lang="en-US" sz="1400" u="sng" dirty="0" smtClean="0"/>
          </a:p>
          <a:p>
            <a:endParaRPr lang="en-US" sz="1400" dirty="0" smtClean="0"/>
          </a:p>
        </p:txBody>
      </p:sp>
      <p:sp useBgFill="1">
        <p:nvSpPr>
          <p:cNvPr id="3" name="TextBox 2"/>
          <p:cNvSpPr txBox="1"/>
          <p:nvPr/>
        </p:nvSpPr>
        <p:spPr>
          <a:xfrm>
            <a:off x="0" y="0"/>
            <a:ext cx="9144000" cy="584775"/>
          </a:xfrm>
          <a:prstGeom prst="rect">
            <a:avLst/>
          </a:prstGeom>
          <a:ln w="50800">
            <a:solidFill>
              <a:schemeClr val="tx1"/>
            </a:solidFill>
          </a:ln>
        </p:spPr>
        <p:txBody>
          <a:bodyPr wrap="square" rtlCol="0">
            <a:spAutoFit/>
          </a:bodyPr>
          <a:lstStyle/>
          <a:p>
            <a:pPr algn="ctr"/>
            <a:r>
              <a:rPr lang="en-US" sz="3200" b="1" dirty="0" smtClean="0"/>
              <a:t> our website:   www.VagabondGeology.com</a:t>
            </a:r>
            <a:endParaRPr lang="en-US" sz="3200" b="1" dirty="0"/>
          </a:p>
        </p:txBody>
      </p:sp>
      <p:grpSp>
        <p:nvGrpSpPr>
          <p:cNvPr id="15" name="Group 14"/>
          <p:cNvGrpSpPr/>
          <p:nvPr/>
        </p:nvGrpSpPr>
        <p:grpSpPr>
          <a:xfrm>
            <a:off x="0" y="609600"/>
            <a:ext cx="9144000" cy="7201972"/>
            <a:chOff x="0" y="609600"/>
            <a:chExt cx="9144000" cy="7201972"/>
          </a:xfrm>
        </p:grpSpPr>
        <p:sp useBgFill="1">
          <p:nvSpPr>
            <p:cNvPr id="12" name="TextBox 11"/>
            <p:cNvSpPr txBox="1"/>
            <p:nvPr/>
          </p:nvSpPr>
          <p:spPr>
            <a:xfrm>
              <a:off x="0" y="609600"/>
              <a:ext cx="9144000" cy="7201972"/>
            </a:xfrm>
            <a:prstGeom prst="rect">
              <a:avLst/>
            </a:prstGeom>
          </p:spPr>
          <p:txBody>
            <a:bodyPr wrap="square" rtlCol="0">
              <a:spAutoFit/>
            </a:bodyPr>
            <a:lstStyle/>
            <a:p>
              <a:endParaRPr lang="en-US" sz="1000" b="1" dirty="0" smtClean="0">
                <a:ln>
                  <a:solidFill>
                    <a:schemeClr val="tx1"/>
                  </a:solidFill>
                </a:ln>
                <a:latin typeface="Bradley Hand ITC" pitchFamily="66" charset="0"/>
              </a:endParaRPr>
            </a:p>
            <a:p>
              <a:r>
                <a:rPr lang="en-US" sz="3600" b="1" dirty="0" smtClean="0">
                  <a:ln>
                    <a:solidFill>
                      <a:schemeClr val="tx1"/>
                    </a:solidFill>
                  </a:ln>
                  <a:latin typeface="Bradley Hand ITC" pitchFamily="66" charset="0"/>
                </a:rPr>
                <a:t>	</a:t>
              </a:r>
            </a:p>
            <a:p>
              <a:endParaRPr lang="en-US" sz="3600" b="1" dirty="0" smtClean="0">
                <a:ln>
                  <a:solidFill>
                    <a:schemeClr val="tx1"/>
                  </a:solidFill>
                </a:ln>
                <a:latin typeface="Bradley Hand ITC" pitchFamily="66" charset="0"/>
              </a:endParaRPr>
            </a:p>
            <a:p>
              <a:r>
                <a:rPr lang="en-US" sz="3600" b="1" dirty="0" smtClean="0">
                  <a:ln>
                    <a:solidFill>
                      <a:schemeClr val="tx1"/>
                    </a:solidFill>
                  </a:ln>
                  <a:latin typeface="Bradley Hand ITC" pitchFamily="66" charset="0"/>
                </a:rPr>
                <a:t>  Mark Gardner </a:t>
              </a:r>
            </a:p>
            <a:p>
              <a:endParaRPr lang="en-US" sz="2000" b="1" dirty="0" smtClean="0">
                <a:ln>
                  <a:solidFill>
                    <a:schemeClr val="tx1"/>
                  </a:solidFill>
                </a:ln>
                <a:latin typeface="Bradley Hand ITC" pitchFamily="66" charset="0"/>
              </a:endParaRPr>
            </a:p>
            <a:p>
              <a:r>
                <a:rPr lang="en-US" sz="3600" b="1" dirty="0" smtClean="0">
                  <a:ln>
                    <a:solidFill>
                      <a:schemeClr val="tx1"/>
                    </a:solidFill>
                  </a:ln>
                  <a:latin typeface="Bradley Hand ITC" pitchFamily="66" charset="0"/>
                </a:rPr>
                <a:t>	     &amp;</a:t>
              </a:r>
            </a:p>
            <a:p>
              <a:endParaRPr lang="en-US" sz="2000" b="1" dirty="0" smtClean="0">
                <a:ln>
                  <a:solidFill>
                    <a:schemeClr val="tx1"/>
                  </a:solidFill>
                </a:ln>
                <a:latin typeface="Bradley Hand ITC" pitchFamily="66" charset="0"/>
              </a:endParaRPr>
            </a:p>
            <a:p>
              <a:r>
                <a:rPr lang="en-US" sz="3600" b="1" dirty="0" smtClean="0">
                  <a:ln>
                    <a:solidFill>
                      <a:schemeClr val="tx1"/>
                    </a:solidFill>
                  </a:ln>
                  <a:latin typeface="Bradley Hand ITC" pitchFamily="66" charset="0"/>
                </a:rPr>
                <a:t>The Muleskinners</a:t>
              </a:r>
            </a:p>
            <a:p>
              <a:endParaRPr lang="en-US" sz="3600" b="1" dirty="0" smtClean="0">
                <a:ln>
                  <a:solidFill>
                    <a:schemeClr val="tx1"/>
                  </a:solidFill>
                </a:ln>
                <a:latin typeface="Bradley Hand ITC" pitchFamily="66" charset="0"/>
              </a:endParaRPr>
            </a:p>
            <a:p>
              <a:r>
                <a:rPr lang="en-US" sz="3600" b="1" dirty="0" smtClean="0">
                  <a:ln>
                    <a:solidFill>
                      <a:schemeClr val="tx1"/>
                    </a:solidFill>
                  </a:ln>
                  <a:latin typeface="Bradley Hand ITC" pitchFamily="66" charset="0"/>
                </a:rPr>
                <a:t> </a:t>
              </a:r>
            </a:p>
            <a:p>
              <a:r>
                <a:rPr lang="en-US" sz="3600" dirty="0" smtClean="0">
                  <a:ln>
                    <a:solidFill>
                      <a:schemeClr val="tx1"/>
                    </a:solidFill>
                  </a:ln>
                  <a:latin typeface="Arial" pitchFamily="34" charset="0"/>
                  <a:cs typeface="Arial" pitchFamily="34" charset="0"/>
                </a:rPr>
                <a:t> 	‘Fandango’</a:t>
              </a:r>
            </a:p>
            <a:p>
              <a:endParaRPr lang="en-US" sz="3600" dirty="0" smtClean="0">
                <a:ln>
                  <a:solidFill>
                    <a:schemeClr val="tx1"/>
                  </a:solidFill>
                </a:ln>
                <a:latin typeface="Arial" pitchFamily="34" charset="0"/>
                <a:cs typeface="Arial" pitchFamily="34" charset="0"/>
              </a:endParaRPr>
            </a:p>
            <a:p>
              <a:endParaRPr lang="en-US" sz="3600" dirty="0" smtClean="0">
                <a:ln>
                  <a:solidFill>
                    <a:schemeClr val="tx1"/>
                  </a:solidFill>
                </a:ln>
                <a:latin typeface="Arial" pitchFamily="34" charset="0"/>
                <a:cs typeface="Arial" pitchFamily="34" charset="0"/>
              </a:endParaRPr>
            </a:p>
            <a:p>
              <a:endParaRPr lang="en-US" sz="3600" b="1" dirty="0" smtClean="0">
                <a:ln>
                  <a:solidFill>
                    <a:schemeClr val="tx1"/>
                  </a:solidFill>
                </a:ln>
                <a:latin typeface="Bradley Hand ITC" pitchFamily="66" charset="0"/>
              </a:endParaRPr>
            </a:p>
          </p:txBody>
        </p:sp>
        <p:pic>
          <p:nvPicPr>
            <p:cNvPr id="1028" name="Picture 4" descr="Songs of the Santa Fe Trail and the Far West"/>
            <p:cNvPicPr>
              <a:picLocks noChangeAspect="1" noChangeArrowheads="1"/>
            </p:cNvPicPr>
            <p:nvPr/>
          </p:nvPicPr>
          <p:blipFill>
            <a:blip r:embed="rId39" cstate="print"/>
            <a:srcRect/>
            <a:stretch>
              <a:fillRect/>
            </a:stretch>
          </p:blipFill>
          <p:spPr bwMode="auto">
            <a:xfrm rot="20791491">
              <a:off x="3892166" y="1098935"/>
              <a:ext cx="4762500" cy="4762500"/>
            </a:xfrm>
            <a:prstGeom prst="rect">
              <a:avLst/>
            </a:prstGeom>
            <a:noFill/>
          </p:spPr>
        </p:pic>
      </p:grpSp>
      <p:pic>
        <p:nvPicPr>
          <p:cNvPr id="10" name="08 Fandango.mp3">
            <a:hlinkClick r:id="" action="ppaction://media"/>
          </p:cNvPr>
          <p:cNvPicPr>
            <a:picLocks noRot="1" noChangeAspect="1"/>
          </p:cNvPicPr>
          <p:nvPr>
            <a:audioFile r:link="rId1"/>
          </p:nvPr>
        </p:nvPicPr>
        <p:blipFill>
          <a:blip r:embed="rId40" cstate="print"/>
          <a:stretch>
            <a:fillRect/>
          </a:stretch>
        </p:blipFill>
        <p:spPr>
          <a:xfrm>
            <a:off x="9677400" y="4800600"/>
            <a:ext cx="244475" cy="2444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187885" fill="hold"/>
                                        <p:tgtEl>
                                          <p:spTgt spid="10"/>
                                        </p:tgtEl>
                                      </p:cBhvr>
                                    </p:cmd>
                                  </p:childTnLst>
                                </p:cTn>
                              </p:par>
                              <p:par>
                                <p:cTn id="10" presetID="64" presetClass="path" presetSubtype="0" accel="50000" fill="hold" grpId="0" nodeType="withEffect">
                                  <p:stCondLst>
                                    <p:cond delay="2000"/>
                                  </p:stCondLst>
                                  <p:childTnLst>
                                    <p:animMotion origin="layout" path="M 0 2.22222E-6 L -0.00417 -2.71111 " pathEditMode="relative" rAng="0" ptsTypes="AA">
                                      <p:cBhvr>
                                        <p:cTn id="11" dur="30000" fill="hold"/>
                                        <p:tgtEl>
                                          <p:spTgt spid="4"/>
                                        </p:tgtEl>
                                        <p:attrNameLst>
                                          <p:attrName>ppt_x</p:attrName>
                                          <p:attrName>ppt_y</p:attrName>
                                        </p:attrNameLst>
                                      </p:cBhvr>
                                      <p:rCtr x="-2" y="-1356"/>
                                    </p:animMotion>
                                  </p:childTnLst>
                                </p:cTn>
                              </p:par>
                              <p:par>
                                <p:cTn id="12" presetID="1" presetClass="entr" presetSubtype="0" fill="hold" grpId="1" nodeType="withEffect">
                                  <p:stCondLst>
                                    <p:cond delay="25500"/>
                                  </p:stCondLst>
                                  <p:childTnLst>
                                    <p:set>
                                      <p:cBhvr>
                                        <p:cTn id="13" dur="1" fill="hold">
                                          <p:stCondLst>
                                            <p:cond delay="0"/>
                                          </p:stCondLst>
                                        </p:cTn>
                                        <p:tgtEl>
                                          <p:spTgt spid="5"/>
                                        </p:tgtEl>
                                        <p:attrNameLst>
                                          <p:attrName>style.visibility</p:attrName>
                                        </p:attrNameLst>
                                      </p:cBhvr>
                                      <p:to>
                                        <p:strVal val="visible"/>
                                      </p:to>
                                    </p:set>
                                  </p:childTnLst>
                                </p:cTn>
                              </p:par>
                              <p:par>
                                <p:cTn id="14" presetID="64" presetClass="path" presetSubtype="0" decel="50000" fill="hold" grpId="0" nodeType="withEffect">
                                  <p:stCondLst>
                                    <p:cond delay="25500"/>
                                  </p:stCondLst>
                                  <p:childTnLst>
                                    <p:animMotion origin="layout" path="M 0 3.72639E-6 L 0.01667 -4.34455 " pathEditMode="relative" rAng="0" ptsTypes="AA">
                                      <p:cBhvr>
                                        <p:cTn id="15" dur="46000" fill="hold"/>
                                        <p:tgtEl>
                                          <p:spTgt spid="5"/>
                                        </p:tgtEl>
                                        <p:attrNameLst>
                                          <p:attrName>ppt_x</p:attrName>
                                          <p:attrName>ppt_y</p:attrName>
                                        </p:attrNameLst>
                                      </p:cBhvr>
                                      <p:rCtr x="8" y="-2172"/>
                                    </p:animMotion>
                                  </p:childTnLst>
                                </p:cTn>
                              </p:par>
                              <p:par>
                                <p:cTn id="16" presetID="10" presetClass="entr" presetSubtype="0" fill="hold" grpId="0" nodeType="withEffect">
                                  <p:stCondLst>
                                    <p:cond delay="70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par>
                                <p:cTn id="19" presetID="10" presetClass="entr" presetSubtype="0" fill="hold" nodeType="withEffect">
                                  <p:stCondLst>
                                    <p:cond delay="900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2"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4" grpId="0" animBg="1"/>
      <p:bldP spid="5" grpId="0" animBg="1"/>
      <p:bldP spid="5" grpId="1" animBg="1"/>
      <p:bldP spid="6" grpId="0" animBg="1"/>
    </p:bldLst>
  </p:timing>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TextBox 3"/>
          <p:cNvSpPr txBox="1"/>
          <p:nvPr/>
        </p:nvSpPr>
        <p:spPr>
          <a:xfrm>
            <a:off x="1676400" y="609600"/>
            <a:ext cx="6477000" cy="30716101"/>
          </a:xfrm>
          <a:prstGeom prst="rect">
            <a:avLst/>
          </a:prstGeom>
        </p:spPr>
        <p:txBody>
          <a:bodyPr wrap="square" rtlCol="0">
            <a:spAutoFit/>
          </a:bodyPr>
          <a:lstStyle/>
          <a:p>
            <a:r>
              <a:rPr lang="en-US" sz="1000" dirty="0" smtClean="0"/>
              <a:t>SANTA FE TRAIL REFERENCES</a:t>
            </a:r>
          </a:p>
          <a:p>
            <a:r>
              <a:rPr lang="en-US" sz="1000" u="sng" dirty="0" smtClean="0">
                <a:hlinkClick r:id="rId2"/>
              </a:rPr>
              <a:t>https://mostateparks.com/park/boones-lick-state-historic-site</a:t>
            </a:r>
            <a:endParaRPr lang="en-US" sz="1000" dirty="0" smtClean="0"/>
          </a:p>
          <a:p>
            <a:r>
              <a:rPr lang="en-US" sz="1000" u="sng" dirty="0" smtClean="0">
                <a:hlinkClick r:id="rId3"/>
              </a:rPr>
              <a:t>https://en.wikipedia.org/wiki/Daniel_Boone</a:t>
            </a:r>
            <a:r>
              <a:rPr lang="en-US" sz="1000" dirty="0" smtClean="0"/>
              <a:t> </a:t>
            </a:r>
          </a:p>
          <a:p>
            <a:r>
              <a:rPr lang="en-US" sz="1000" u="sng" dirty="0" smtClean="0">
                <a:hlinkClick r:id="rId4"/>
              </a:rPr>
              <a:t>http://www.americanjourneys.org/aj-086/summary/</a:t>
            </a:r>
            <a:endParaRPr lang="en-US" sz="1000" dirty="0" smtClean="0"/>
          </a:p>
          <a:p>
            <a:r>
              <a:rPr lang="en-US" sz="1000" u="sng" dirty="0" smtClean="0">
                <a:hlinkClick r:id="rId5"/>
              </a:rPr>
              <a:t>https://en.wikipedia.org/wiki/Francisco_V%C3%A1zquez_de_Coronado</a:t>
            </a:r>
            <a:endParaRPr lang="en-US" sz="1000" dirty="0" smtClean="0"/>
          </a:p>
          <a:p>
            <a:r>
              <a:rPr lang="en-US" sz="1000" u="sng" dirty="0" smtClean="0">
                <a:hlinkClick r:id="rId6"/>
              </a:rPr>
              <a:t>https://en.wikipedia.org/wiki/Hern%C3%A1n_Cort%C3%A9s</a:t>
            </a:r>
            <a:r>
              <a:rPr lang="en-US" sz="1000" dirty="0" smtClean="0"/>
              <a:t> </a:t>
            </a:r>
          </a:p>
          <a:p>
            <a:r>
              <a:rPr lang="en-US" sz="1000" u="sng" dirty="0" smtClean="0">
                <a:hlinkClick r:id="rId7"/>
              </a:rPr>
              <a:t>https://en.wikipedia.org/wiki/Spanish_colonization_of_the_Americas</a:t>
            </a:r>
            <a:r>
              <a:rPr lang="en-US" sz="1000" dirty="0" smtClean="0"/>
              <a:t> </a:t>
            </a:r>
          </a:p>
          <a:p>
            <a:r>
              <a:rPr lang="en-US" sz="1000" u="sng" dirty="0" smtClean="0">
                <a:hlinkClick r:id="rId8"/>
              </a:rPr>
              <a:t>https://i.pinimg.com/736x/cf/60/18/cf601894b54a10c6cd410eee2c2eb04b.jpg</a:t>
            </a:r>
            <a:r>
              <a:rPr lang="en-US" sz="1000" dirty="0" smtClean="0"/>
              <a:t> </a:t>
            </a:r>
          </a:p>
          <a:p>
            <a:r>
              <a:rPr lang="en-US" sz="1000" u="sng" dirty="0" smtClean="0">
                <a:hlinkClick r:id="rId9"/>
              </a:rPr>
              <a:t>http://www.hyperhistory.com/online_n2/civil_n2/civ_timetable.html</a:t>
            </a:r>
            <a:r>
              <a:rPr lang="en-US" sz="1000" dirty="0" smtClean="0"/>
              <a:t> </a:t>
            </a:r>
          </a:p>
          <a:p>
            <a:r>
              <a:rPr lang="en-US" sz="1000" u="sng" dirty="0" smtClean="0">
                <a:hlinkClick r:id="rId10"/>
              </a:rPr>
              <a:t>https://www.census.gov/history/www/reference/maps/1820_population_map.html</a:t>
            </a:r>
            <a:r>
              <a:rPr lang="en-US" sz="1000" dirty="0" smtClean="0"/>
              <a:t> </a:t>
            </a:r>
          </a:p>
          <a:p>
            <a:r>
              <a:rPr lang="en-US" sz="1000" u="sng" dirty="0" smtClean="0">
                <a:hlinkClick r:id="rId11"/>
              </a:rPr>
              <a:t>https://www.census.gov/history/www/reference/maps/1790_population_map.html</a:t>
            </a:r>
            <a:r>
              <a:rPr lang="en-US" sz="1000" dirty="0" smtClean="0"/>
              <a:t> </a:t>
            </a:r>
          </a:p>
          <a:p>
            <a:r>
              <a:rPr lang="en-US" sz="1000" u="sng" dirty="0" smtClean="0">
                <a:hlinkClick r:id="rId12"/>
              </a:rPr>
              <a:t>http://etc.usf.edu/maps/galleries/us/demographics/index.php?pageNum_Recordset1=1</a:t>
            </a:r>
            <a:r>
              <a:rPr lang="en-US" sz="1000" dirty="0" smtClean="0"/>
              <a:t> </a:t>
            </a:r>
          </a:p>
          <a:p>
            <a:r>
              <a:rPr lang="en-US" sz="1000" u="sng" dirty="0" smtClean="0">
                <a:hlinkClick r:id="rId13"/>
              </a:rPr>
              <a:t>http://www.u-s-history.com/pages/h980.html</a:t>
            </a:r>
            <a:r>
              <a:rPr lang="en-US" sz="1000" dirty="0" smtClean="0"/>
              <a:t> </a:t>
            </a:r>
          </a:p>
          <a:p>
            <a:r>
              <a:rPr lang="en-US" sz="1000" u="sng" dirty="0" smtClean="0">
                <a:hlinkClick r:id="rId14"/>
              </a:rPr>
              <a:t>https://en.wikipedia.org/wiki/Missouri_Compromise</a:t>
            </a:r>
            <a:r>
              <a:rPr lang="en-US" sz="1000" dirty="0" smtClean="0"/>
              <a:t> </a:t>
            </a:r>
          </a:p>
          <a:p>
            <a:r>
              <a:rPr lang="en-US" sz="1000" u="sng" dirty="0" smtClean="0">
                <a:hlinkClick r:id="rId15"/>
              </a:rPr>
              <a:t>https://en.wikipedia.org/wiki/History_of_Florida</a:t>
            </a:r>
            <a:r>
              <a:rPr lang="en-US" sz="1000" dirty="0" smtClean="0"/>
              <a:t> </a:t>
            </a:r>
          </a:p>
          <a:p>
            <a:r>
              <a:rPr lang="en-US" sz="1000" u="sng" dirty="0" smtClean="0">
                <a:hlinkClick r:id="rId16"/>
              </a:rPr>
              <a:t>https://en.wikipedia.org/wiki/American_frontier</a:t>
            </a:r>
            <a:r>
              <a:rPr lang="en-US" sz="1000" dirty="0" smtClean="0"/>
              <a:t> </a:t>
            </a:r>
          </a:p>
          <a:p>
            <a:r>
              <a:rPr lang="en-US" sz="1000" u="sng" dirty="0" smtClean="0">
                <a:hlinkClick r:id="rId17"/>
              </a:rPr>
              <a:t>https://mapcollection.wordpress.com/2012/06/20/aztec-mayan-and-inca-empires/</a:t>
            </a:r>
            <a:r>
              <a:rPr lang="en-US" sz="1000" dirty="0" smtClean="0"/>
              <a:t> </a:t>
            </a:r>
          </a:p>
          <a:p>
            <a:r>
              <a:rPr lang="en-US" sz="1000" u="sng" dirty="0" smtClean="0">
                <a:hlinkClick r:id="rId18"/>
              </a:rPr>
              <a:t>https://en.wikipedia.org/wiki/Aztec_Empire</a:t>
            </a:r>
            <a:r>
              <a:rPr lang="en-US" sz="1000" dirty="0" smtClean="0"/>
              <a:t> </a:t>
            </a:r>
          </a:p>
          <a:p>
            <a:r>
              <a:rPr lang="en-US" sz="1000" u="sng" dirty="0" smtClean="0">
                <a:hlinkClick r:id="rId19"/>
              </a:rPr>
              <a:t>https://en.wikipedia.org/wiki/Lake_Texcoco</a:t>
            </a:r>
            <a:r>
              <a:rPr lang="en-US" sz="1000" dirty="0" smtClean="0"/>
              <a:t>  </a:t>
            </a:r>
          </a:p>
          <a:p>
            <a:r>
              <a:rPr lang="en-US" sz="1000" u="sng" dirty="0" smtClean="0">
                <a:hlinkClick r:id="rId20"/>
              </a:rPr>
              <a:t>https://en.wikipedia.org/wiki/Spanish_conquest_of_the_Aztec_Empire</a:t>
            </a:r>
            <a:endParaRPr lang="en-US" sz="1000" dirty="0" smtClean="0"/>
          </a:p>
          <a:p>
            <a:r>
              <a:rPr lang="en-US" sz="1000" u="sng" dirty="0" smtClean="0">
                <a:hlinkClick r:id="rId21"/>
              </a:rPr>
              <a:t>https://en.wikipedia.org/wiki/Diego_Columbus</a:t>
            </a:r>
            <a:endParaRPr lang="en-US" sz="1000" dirty="0" smtClean="0"/>
          </a:p>
          <a:p>
            <a:r>
              <a:rPr lang="en-US" sz="1000" u="sng" dirty="0" smtClean="0">
                <a:hlinkClick r:id="rId22"/>
              </a:rPr>
              <a:t>https://en.wikipedia.org/wiki/Christopher_Columbus</a:t>
            </a:r>
            <a:endParaRPr lang="en-US" sz="1000" dirty="0" smtClean="0"/>
          </a:p>
          <a:p>
            <a:r>
              <a:rPr lang="en-US" sz="1000" u="sng" dirty="0" smtClean="0">
                <a:hlinkClick r:id="rId23"/>
              </a:rPr>
              <a:t>https://en.wikipedia.org/wiki/Prehistory</a:t>
            </a:r>
            <a:r>
              <a:rPr lang="en-US" sz="1000" dirty="0" smtClean="0"/>
              <a:t> </a:t>
            </a:r>
          </a:p>
          <a:p>
            <a:r>
              <a:rPr lang="en-US" sz="1000" u="sng" dirty="0" smtClean="0">
                <a:hlinkClick r:id="rId24"/>
              </a:rPr>
              <a:t>https://en.wikipedia.org/wiki/Mesoamerica</a:t>
            </a:r>
            <a:r>
              <a:rPr lang="en-US" sz="1000" dirty="0" smtClean="0"/>
              <a:t> </a:t>
            </a:r>
          </a:p>
          <a:p>
            <a:r>
              <a:rPr lang="en-US" sz="1000" u="sng" dirty="0" smtClean="0">
                <a:hlinkClick r:id="rId25"/>
              </a:rPr>
              <a:t>https://en.wikipedia.org/wiki/Olmec</a:t>
            </a:r>
            <a:r>
              <a:rPr lang="en-US" sz="1000" dirty="0" smtClean="0"/>
              <a:t> </a:t>
            </a:r>
          </a:p>
          <a:p>
            <a:r>
              <a:rPr lang="en-US" sz="1000" u="sng" dirty="0" smtClean="0">
                <a:hlinkClick r:id="rId26"/>
              </a:rPr>
              <a:t>https://en.wikipedia.org/wiki/Marco_Polo</a:t>
            </a:r>
            <a:endParaRPr lang="en-US" sz="1000" dirty="0" smtClean="0"/>
          </a:p>
          <a:p>
            <a:r>
              <a:rPr lang="en-US" sz="1000" u="sng" dirty="0" smtClean="0">
                <a:hlinkClick r:id="rId27"/>
              </a:rPr>
              <a:t>https://en.wikipedia.org/wiki/Codex</a:t>
            </a:r>
            <a:endParaRPr lang="en-US" sz="1000" dirty="0" smtClean="0"/>
          </a:p>
          <a:p>
            <a:r>
              <a:rPr lang="en-US" sz="1000" u="sng" dirty="0" smtClean="0">
                <a:hlinkClick r:id="rId28"/>
              </a:rPr>
              <a:t>https://en.wikipedia.org/wiki/Amerigo_Vespucci</a:t>
            </a:r>
            <a:r>
              <a:rPr lang="en-US" sz="1000" dirty="0" smtClean="0"/>
              <a:t> </a:t>
            </a:r>
          </a:p>
          <a:p>
            <a:r>
              <a:rPr lang="en-US" sz="1000" u="sng" dirty="0" smtClean="0">
                <a:hlinkClick r:id="rId29"/>
              </a:rPr>
              <a:t>https://en.wikipedia.org/wiki/Timeline_of_imperialism#Colonization_of_North_America</a:t>
            </a:r>
            <a:r>
              <a:rPr lang="en-US" sz="1000" dirty="0" smtClean="0"/>
              <a:t> </a:t>
            </a:r>
          </a:p>
          <a:p>
            <a:r>
              <a:rPr lang="en-US" sz="1000" u="sng" dirty="0" smtClean="0">
                <a:hlinkClick r:id="rId29"/>
              </a:rPr>
              <a:t>https://en.wikipedia.org/wiki/Timeline_of_imperialism</a:t>
            </a:r>
            <a:r>
              <a:rPr lang="en-US" sz="1000" dirty="0" smtClean="0"/>
              <a:t> </a:t>
            </a:r>
          </a:p>
          <a:p>
            <a:r>
              <a:rPr lang="en-US" sz="1000" u="sng" dirty="0" smtClean="0">
                <a:hlinkClick r:id="rId30"/>
              </a:rPr>
              <a:t>http://pages.uoregon.edu/dluebke/301ModernEurope/European-exploration.jpg</a:t>
            </a:r>
            <a:r>
              <a:rPr lang="en-US" sz="1000" dirty="0" smtClean="0"/>
              <a:t> </a:t>
            </a:r>
          </a:p>
          <a:p>
            <a:r>
              <a:rPr lang="en-US" sz="1000" u="sng" dirty="0" smtClean="0">
                <a:hlinkClick r:id="rId31"/>
              </a:rPr>
              <a:t>http://mappinghistory.uoregon.edu/english/US/US11-00.html</a:t>
            </a:r>
            <a:r>
              <a:rPr lang="en-US" sz="1000" dirty="0" smtClean="0"/>
              <a:t> </a:t>
            </a:r>
          </a:p>
          <a:p>
            <a:r>
              <a:rPr lang="en-US" sz="1000" u="sng" dirty="0" smtClean="0">
                <a:hlinkClick r:id="rId32"/>
              </a:rPr>
              <a:t>https://en.wikipedia.org/wiki/History_of_North_America</a:t>
            </a:r>
            <a:r>
              <a:rPr lang="en-US" sz="1000" dirty="0" smtClean="0"/>
              <a:t> </a:t>
            </a:r>
          </a:p>
          <a:p>
            <a:r>
              <a:rPr lang="en-US" sz="1000" u="sng" dirty="0" smtClean="0">
                <a:hlinkClick r:id="rId33"/>
              </a:rPr>
              <a:t>https://en.wikipedia.org/wiki/Mexicans</a:t>
            </a:r>
            <a:r>
              <a:rPr lang="en-US" sz="1000" dirty="0" smtClean="0"/>
              <a:t> </a:t>
            </a:r>
          </a:p>
          <a:p>
            <a:r>
              <a:rPr lang="en-US" sz="1000" u="sng" dirty="0" smtClean="0">
                <a:hlinkClick r:id="rId34"/>
              </a:rPr>
              <a:t>https://en.wikipedia.org/wiki/Chichimeca</a:t>
            </a:r>
            <a:r>
              <a:rPr lang="en-US" sz="1000" dirty="0" smtClean="0"/>
              <a:t> </a:t>
            </a:r>
          </a:p>
          <a:p>
            <a:r>
              <a:rPr lang="en-US" sz="1000" u="sng" dirty="0" smtClean="0">
                <a:hlinkClick r:id="rId35"/>
              </a:rPr>
              <a:t>https://www.britannica.com/topic/Chichimec</a:t>
            </a:r>
            <a:r>
              <a:rPr lang="en-US" sz="1000" dirty="0" smtClean="0"/>
              <a:t> </a:t>
            </a:r>
          </a:p>
          <a:p>
            <a:r>
              <a:rPr lang="en-US" sz="1000" u="sng" dirty="0" smtClean="0">
                <a:hlinkClick r:id="rId36"/>
              </a:rPr>
              <a:t>https://en.wikipedia.org/wiki/Maya_civilization</a:t>
            </a:r>
            <a:r>
              <a:rPr lang="en-US" sz="1000" dirty="0" smtClean="0"/>
              <a:t> </a:t>
            </a:r>
          </a:p>
          <a:p>
            <a:r>
              <a:rPr lang="en-US" sz="1000" u="sng" dirty="0" smtClean="0">
                <a:hlinkClick r:id="rId37"/>
              </a:rPr>
              <a:t>https://en.wikipedia.org/wiki/Three_Sisters_(agriculture)</a:t>
            </a:r>
            <a:r>
              <a:rPr lang="en-US" sz="1000" dirty="0" smtClean="0"/>
              <a:t> </a:t>
            </a:r>
          </a:p>
          <a:p>
            <a:r>
              <a:rPr lang="en-US" sz="1000" u="sng" dirty="0" smtClean="0">
                <a:hlinkClick r:id="rId38"/>
              </a:rPr>
              <a:t>https://en.wikipedia.org/wiki/Phaseolus_acutifolius</a:t>
            </a:r>
            <a:r>
              <a:rPr lang="en-US" sz="1000" dirty="0" smtClean="0"/>
              <a:t> </a:t>
            </a:r>
          </a:p>
          <a:p>
            <a:r>
              <a:rPr lang="en-US" sz="1000" u="sng" dirty="0" smtClean="0">
                <a:hlinkClick r:id="rId39"/>
              </a:rPr>
              <a:t>https://en.wikipedia.org/wiki/Aridoamerica</a:t>
            </a:r>
            <a:r>
              <a:rPr lang="en-US" sz="1000" dirty="0" smtClean="0"/>
              <a:t> </a:t>
            </a:r>
          </a:p>
          <a:p>
            <a:r>
              <a:rPr lang="en-US" sz="1000" u="sng" dirty="0" smtClean="0">
                <a:hlinkClick r:id="rId40"/>
              </a:rPr>
              <a:t>http://www.history.com/topics/mexico/mexico-timeline</a:t>
            </a:r>
            <a:r>
              <a:rPr lang="en-US" sz="1000" dirty="0" smtClean="0"/>
              <a:t> </a:t>
            </a:r>
          </a:p>
          <a:p>
            <a:r>
              <a:rPr lang="en-US" sz="1000" u="sng" dirty="0" smtClean="0">
                <a:hlinkClick r:id="rId41"/>
              </a:rPr>
              <a:t>http://www.latinamericanstudies.org/colonial/explorers-map.jpg</a:t>
            </a:r>
            <a:r>
              <a:rPr lang="en-US" sz="1000" dirty="0" smtClean="0"/>
              <a:t> </a:t>
            </a:r>
          </a:p>
          <a:p>
            <a:r>
              <a:rPr lang="en-US" sz="1000" u="sng" dirty="0" smtClean="0">
                <a:hlinkClick r:id="rId42"/>
              </a:rPr>
              <a:t>https://en.wikipedia.org/wiki/List_of_pre-Columbian_cultures</a:t>
            </a:r>
            <a:r>
              <a:rPr lang="en-US" sz="1000" dirty="0" smtClean="0"/>
              <a:t> </a:t>
            </a:r>
          </a:p>
          <a:p>
            <a:r>
              <a:rPr lang="en-US" sz="1000" u="sng" dirty="0" smtClean="0">
                <a:hlinkClick r:id="rId43"/>
              </a:rPr>
              <a:t>https://en.wikipedia.org/wiki/Mokaya</a:t>
            </a:r>
            <a:r>
              <a:rPr lang="en-US" sz="1000" dirty="0" smtClean="0"/>
              <a:t> </a:t>
            </a:r>
          </a:p>
          <a:p>
            <a:r>
              <a:rPr lang="en-US" sz="1000" u="sng" dirty="0" smtClean="0">
                <a:hlinkClick r:id="rId44"/>
              </a:rPr>
              <a:t>https://en.wikipedia.org/wiki/Monte_Alto_culture</a:t>
            </a:r>
            <a:r>
              <a:rPr lang="en-US" sz="1000" dirty="0" smtClean="0"/>
              <a:t> </a:t>
            </a:r>
          </a:p>
          <a:p>
            <a:r>
              <a:rPr lang="en-US" sz="1000" u="sng" dirty="0" smtClean="0">
                <a:hlinkClick r:id="rId45"/>
              </a:rPr>
              <a:t>https://www.revolvy.com/topic/Mokaya%20culture&amp;item_type=topic</a:t>
            </a:r>
            <a:r>
              <a:rPr lang="en-US" sz="1000" dirty="0" smtClean="0"/>
              <a:t> </a:t>
            </a:r>
          </a:p>
          <a:p>
            <a:r>
              <a:rPr lang="en-US" sz="1000" u="sng" dirty="0" smtClean="0">
                <a:hlinkClick r:id="rId46"/>
              </a:rPr>
              <a:t>https://en.wikipedia.org/wiki/Geography_of_Mexico</a:t>
            </a:r>
            <a:r>
              <a:rPr lang="en-US" sz="1000" dirty="0" smtClean="0"/>
              <a:t> </a:t>
            </a:r>
          </a:p>
          <a:p>
            <a:r>
              <a:rPr lang="en-US" sz="1000" u="sng" dirty="0" smtClean="0">
                <a:hlinkClick r:id="rId47"/>
              </a:rPr>
              <a:t>https://en.wikipedia.org/wiki/Pico_de_Orizaba</a:t>
            </a:r>
            <a:r>
              <a:rPr lang="en-US" sz="1000" dirty="0" smtClean="0"/>
              <a:t> </a:t>
            </a:r>
          </a:p>
          <a:p>
            <a:r>
              <a:rPr lang="en-US" sz="1000" u="sng" dirty="0" smtClean="0">
                <a:hlinkClick r:id="rId48"/>
              </a:rPr>
              <a:t>https://en.wikipedia.org/wiki/List_of_peaks_by_prominence</a:t>
            </a:r>
            <a:r>
              <a:rPr lang="en-US" sz="1000" dirty="0" smtClean="0"/>
              <a:t> </a:t>
            </a:r>
          </a:p>
          <a:p>
            <a:r>
              <a:rPr lang="en-US" sz="1000" u="sng" dirty="0" smtClean="0">
                <a:hlinkClick r:id="rId49"/>
              </a:rPr>
              <a:t>https://www.huffingtonpost.com/2013/02/01/dna-evidence-aztec-genetic-otomi_n_2597996.html</a:t>
            </a:r>
            <a:r>
              <a:rPr lang="en-US" sz="1000" dirty="0" smtClean="0"/>
              <a:t> </a:t>
            </a:r>
          </a:p>
          <a:p>
            <a:r>
              <a:rPr lang="en-US" sz="1000" u="sng" dirty="0" smtClean="0">
                <a:hlinkClick r:id="rId50"/>
              </a:rPr>
              <a:t>https://dna-explained.com/2013/08/30/mexican-womens-mitochondrial-dna-primarily-native-american/</a:t>
            </a:r>
            <a:r>
              <a:rPr lang="en-US" sz="1000" dirty="0" smtClean="0"/>
              <a:t> </a:t>
            </a:r>
          </a:p>
          <a:p>
            <a:r>
              <a:rPr lang="en-US" sz="1000" u="sng" dirty="0" smtClean="0">
                <a:hlinkClick r:id="rId51"/>
              </a:rPr>
              <a:t>http://www.newsweek.com/dna-proves-not-all-mexicans-are-created-equal-254642</a:t>
            </a:r>
            <a:r>
              <a:rPr lang="en-US" sz="1000" dirty="0" smtClean="0"/>
              <a:t> </a:t>
            </a:r>
          </a:p>
          <a:p>
            <a:r>
              <a:rPr lang="en-US" sz="1000" u="sng" dirty="0" smtClean="0">
                <a:hlinkClick r:id="rId52"/>
              </a:rPr>
              <a:t>https://www.ucsf.edu/news/2014/06/115251/mexican-genetics-study-reveals-huge-variation-ancestry</a:t>
            </a:r>
            <a:r>
              <a:rPr lang="en-US" sz="1000" dirty="0" smtClean="0"/>
              <a:t> </a:t>
            </a:r>
          </a:p>
          <a:p>
            <a:r>
              <a:rPr lang="en-US" sz="1000" u="sng" dirty="0" smtClean="0">
                <a:hlinkClick r:id="rId53"/>
              </a:rPr>
              <a:t>https://www.smithsonianmag.com/science-nature/dna-search-first-americans-links-amazon-indigenous-australians-180955976/</a:t>
            </a:r>
            <a:r>
              <a:rPr lang="en-US" sz="1000" dirty="0" smtClean="0"/>
              <a:t> </a:t>
            </a:r>
          </a:p>
          <a:p>
            <a:r>
              <a:rPr lang="en-US" sz="1000" u="sng" dirty="0" smtClean="0">
                <a:hlinkClick r:id="rId54"/>
              </a:rPr>
              <a:t>https://en.wikipedia.org/wiki/Ancestral_Puebloans</a:t>
            </a:r>
            <a:r>
              <a:rPr lang="en-US" sz="1000" dirty="0" smtClean="0"/>
              <a:t> </a:t>
            </a:r>
          </a:p>
          <a:p>
            <a:r>
              <a:rPr lang="en-US" sz="1000" u="sng" dirty="0" smtClean="0">
                <a:hlinkClick r:id="rId55"/>
              </a:rPr>
              <a:t>https://www.britannica.com/topic/Ancestral-Pueblo-culture</a:t>
            </a:r>
            <a:r>
              <a:rPr lang="en-US" sz="1000" dirty="0" smtClean="0"/>
              <a:t> </a:t>
            </a:r>
          </a:p>
          <a:p>
            <a:r>
              <a:rPr lang="en-US" sz="1000" u="sng" dirty="0" smtClean="0">
                <a:hlinkClick r:id="rId56"/>
              </a:rPr>
              <a:t>https://www.scholastic.com/teachers/articles/teaching-content/anasazi/</a:t>
            </a:r>
            <a:r>
              <a:rPr lang="en-US" sz="1000" dirty="0" smtClean="0"/>
              <a:t> </a:t>
            </a:r>
          </a:p>
          <a:p>
            <a:r>
              <a:rPr lang="en-US" sz="1000" u="sng" dirty="0" smtClean="0">
                <a:hlinkClick r:id="rId57"/>
              </a:rPr>
              <a:t>http://www.latimes.com/la-op-rodriguez21oct21-column.html</a:t>
            </a:r>
            <a:r>
              <a:rPr lang="en-US" sz="1000" dirty="0" smtClean="0"/>
              <a:t> </a:t>
            </a:r>
          </a:p>
          <a:p>
            <a:r>
              <a:rPr lang="en-US" sz="1000" u="sng" dirty="0" smtClean="0">
                <a:hlinkClick r:id="rId58"/>
              </a:rPr>
              <a:t>https://en.wikipedia.org/wiki/Mogollon_culture</a:t>
            </a:r>
            <a:r>
              <a:rPr lang="en-US" sz="1000" dirty="0" smtClean="0"/>
              <a:t> </a:t>
            </a:r>
          </a:p>
          <a:p>
            <a:r>
              <a:rPr lang="en-US" sz="1000" u="sng" dirty="0" smtClean="0">
                <a:hlinkClick r:id="rId59"/>
              </a:rPr>
              <a:t>https://en.wikipedia.org/wiki/Southwestern_archaeology</a:t>
            </a:r>
            <a:r>
              <a:rPr lang="en-US" sz="1000" dirty="0" smtClean="0"/>
              <a:t> </a:t>
            </a:r>
          </a:p>
          <a:p>
            <a:r>
              <a:rPr lang="en-US" sz="1000" u="sng" dirty="0" smtClean="0">
                <a:hlinkClick r:id="rId60"/>
              </a:rPr>
              <a:t>https://en.wikipedia.org/wiki/Younger_Dryas</a:t>
            </a:r>
            <a:r>
              <a:rPr lang="en-US" sz="1000" dirty="0" smtClean="0"/>
              <a:t> </a:t>
            </a:r>
          </a:p>
          <a:p>
            <a:r>
              <a:rPr lang="en-US" sz="1000" u="sng" dirty="0" smtClean="0">
                <a:hlinkClick r:id="rId61"/>
              </a:rPr>
              <a:t>https://en.wikipedia.org/wiki/Clovis_culture</a:t>
            </a:r>
            <a:r>
              <a:rPr lang="en-US" sz="1000" dirty="0" smtClean="0"/>
              <a:t> </a:t>
            </a:r>
          </a:p>
          <a:p>
            <a:r>
              <a:rPr lang="en-US" sz="1000" u="sng" dirty="0" smtClean="0">
                <a:hlinkClick r:id="rId62"/>
              </a:rPr>
              <a:t>http://www.differencebetween.com/difference-between-race-and-ethnicity/</a:t>
            </a:r>
            <a:r>
              <a:rPr lang="en-US" sz="1000" dirty="0" smtClean="0"/>
              <a:t> </a:t>
            </a:r>
          </a:p>
          <a:p>
            <a:r>
              <a:rPr lang="en-US" sz="1000" u="sng" dirty="0" smtClean="0">
                <a:hlinkClick r:id="rId63"/>
              </a:rPr>
              <a:t>http://www.amerika.estranky.cz/img/original/11/mapa-usa.jpg</a:t>
            </a:r>
            <a:r>
              <a:rPr lang="en-US" sz="1000" dirty="0" smtClean="0"/>
              <a:t> </a:t>
            </a:r>
          </a:p>
          <a:p>
            <a:r>
              <a:rPr lang="en-US" sz="1000" u="sng" dirty="0" smtClean="0">
                <a:hlinkClick r:id="rId64"/>
              </a:rPr>
              <a:t>http://williambecknell.com/?page_id=277</a:t>
            </a:r>
            <a:r>
              <a:rPr lang="en-US" sz="1000" dirty="0" smtClean="0"/>
              <a:t> </a:t>
            </a:r>
          </a:p>
          <a:p>
            <a:r>
              <a:rPr lang="en-US" sz="1000" u="sng" dirty="0" smtClean="0">
                <a:hlinkClick r:id="rId65"/>
              </a:rPr>
              <a:t>http://williambecknell.com/?page_id=380</a:t>
            </a:r>
            <a:r>
              <a:rPr lang="en-US" sz="1000" dirty="0" smtClean="0"/>
              <a:t> </a:t>
            </a:r>
          </a:p>
          <a:p>
            <a:r>
              <a:rPr lang="en-US" sz="1000" u="sng" dirty="0" smtClean="0">
                <a:hlinkClick r:id="rId66"/>
              </a:rPr>
              <a:t>https://commons.wikimedia.org/w/index.php?curid=205879</a:t>
            </a:r>
            <a:endParaRPr lang="en-US" sz="1000" dirty="0" smtClean="0"/>
          </a:p>
          <a:p>
            <a:r>
              <a:rPr lang="en-US" sz="1000" u="sng" dirty="0" smtClean="0">
                <a:hlinkClick r:id="rId67"/>
              </a:rPr>
              <a:t>http://slideplayer.com/slide/10677380/</a:t>
            </a:r>
            <a:r>
              <a:rPr lang="en-US" sz="1000" dirty="0" smtClean="0"/>
              <a:t> </a:t>
            </a:r>
          </a:p>
          <a:p>
            <a:r>
              <a:rPr lang="en-US" sz="1000" u="sng" dirty="0" smtClean="0">
                <a:hlinkClick r:id="rId68"/>
              </a:rPr>
              <a:t>http://www.latinamericanstudies.org/colonization.htm</a:t>
            </a:r>
            <a:r>
              <a:rPr lang="en-US" sz="1000" dirty="0" smtClean="0"/>
              <a:t> </a:t>
            </a:r>
          </a:p>
          <a:p>
            <a:r>
              <a:rPr lang="en-US" sz="1000" u="sng" dirty="0" smtClean="0">
                <a:hlinkClick r:id="rId69"/>
              </a:rPr>
              <a:t>https://www.desertusa.com/desert-people/coronado.html</a:t>
            </a:r>
            <a:r>
              <a:rPr lang="en-US" sz="1000" dirty="0" smtClean="0"/>
              <a:t> </a:t>
            </a:r>
          </a:p>
          <a:p>
            <a:r>
              <a:rPr lang="en-US" sz="1000" u="sng" dirty="0" smtClean="0">
                <a:hlinkClick r:id="rId70"/>
              </a:rPr>
              <a:t>https://historyofponcedeleon.weebly.com/travel-route.html</a:t>
            </a:r>
            <a:endParaRPr lang="en-US" sz="1000" dirty="0" smtClean="0"/>
          </a:p>
          <a:p>
            <a:r>
              <a:rPr lang="en-US" sz="1000" u="sng" dirty="0" smtClean="0">
                <a:hlinkClick r:id="rId71"/>
              </a:rPr>
              <a:t>https://en.wikipedia.org/wiki/Juan_Ponce_de_Le%C3%B3n</a:t>
            </a:r>
            <a:endParaRPr lang="en-US" sz="1000" dirty="0" smtClean="0"/>
          </a:p>
          <a:p>
            <a:r>
              <a:rPr lang="en-US" sz="1000" u="sng" dirty="0" smtClean="0">
                <a:hlinkClick r:id="rId18"/>
              </a:rPr>
              <a:t>https://en.wikipedia.org/wiki/Aztec_Empire#/media/File:Aztec_Indians_Mexico_Tlaxcalan_Cortez.jpg</a:t>
            </a:r>
            <a:r>
              <a:rPr lang="en-US" sz="1000" dirty="0" smtClean="0"/>
              <a:t> </a:t>
            </a:r>
          </a:p>
          <a:p>
            <a:r>
              <a:rPr lang="en-US" sz="1000" u="sng" dirty="0" smtClean="0">
                <a:hlinkClick r:id="rId72"/>
              </a:rPr>
              <a:t>https://en.wikipedia.org/wiki/Fountain_of_Youth</a:t>
            </a:r>
            <a:r>
              <a:rPr lang="en-US" sz="1000" dirty="0" smtClean="0"/>
              <a:t> </a:t>
            </a:r>
          </a:p>
          <a:p>
            <a:r>
              <a:rPr lang="en-US" sz="1000" u="sng" dirty="0" smtClean="0">
                <a:hlinkClick r:id="rId73"/>
              </a:rPr>
              <a:t>https://en.wikipedia.org/wiki/File:DeSoto_Map_HRoe_2008.jpg</a:t>
            </a:r>
            <a:endParaRPr lang="en-US" sz="1000" dirty="0" smtClean="0"/>
          </a:p>
          <a:p>
            <a:r>
              <a:rPr lang="en-US" sz="1000" u="sng" dirty="0" smtClean="0">
                <a:hlinkClick r:id="rId74"/>
              </a:rPr>
              <a:t>https://en.wikipedia.org/wiki/Seven_Cities_of_Gold_(myth)</a:t>
            </a:r>
            <a:r>
              <a:rPr lang="en-US" sz="1000" dirty="0" smtClean="0"/>
              <a:t> </a:t>
            </a:r>
            <a:r>
              <a:rPr lang="en-US" sz="1000" u="sng" dirty="0" smtClean="0">
                <a:hlinkClick r:id="rId5"/>
              </a:rPr>
              <a:t>https://en.wikipedia.org/wiki/Francisco_V%C3%A1zquez_de_Coronado</a:t>
            </a:r>
            <a:r>
              <a:rPr lang="en-US" sz="1000" dirty="0" smtClean="0"/>
              <a:t> </a:t>
            </a:r>
          </a:p>
          <a:p>
            <a:r>
              <a:rPr lang="en-US" sz="1000" u="sng" dirty="0" smtClean="0">
                <a:hlinkClick r:id="rId75"/>
              </a:rPr>
              <a:t>https://en.wikipedia.org/wiki/New_Spain</a:t>
            </a:r>
            <a:r>
              <a:rPr lang="en-US" sz="1000" dirty="0" smtClean="0"/>
              <a:t> </a:t>
            </a:r>
          </a:p>
          <a:p>
            <a:r>
              <a:rPr lang="en-US" sz="1000" u="sng" dirty="0" smtClean="0">
                <a:hlinkClick r:id="rId76"/>
              </a:rPr>
              <a:t>https://www.flickr.com/photos/povdocs/6902469140/?ytcheck=1&amp;new_session=1</a:t>
            </a:r>
            <a:r>
              <a:rPr lang="en-US" sz="1000" dirty="0" smtClean="0"/>
              <a:t> </a:t>
            </a:r>
          </a:p>
          <a:p>
            <a:r>
              <a:rPr lang="en-US" sz="1000" u="sng" dirty="0" smtClean="0">
                <a:hlinkClick r:id="rId77"/>
              </a:rPr>
              <a:t>http://explorersdieck.weebly.com/uploads/1/0/8/5/10853489/3713861_orig.png</a:t>
            </a:r>
            <a:r>
              <a:rPr lang="en-US" sz="1000" dirty="0" smtClean="0"/>
              <a:t> </a:t>
            </a:r>
          </a:p>
          <a:p>
            <a:r>
              <a:rPr lang="en-US" sz="1000" u="sng" dirty="0" smtClean="0">
                <a:hlinkClick r:id="rId78"/>
              </a:rPr>
              <a:t>https://tshaonline.org/handbook/online/articles/fon02</a:t>
            </a:r>
            <a:r>
              <a:rPr lang="en-US" sz="1000" dirty="0" smtClean="0"/>
              <a:t> </a:t>
            </a:r>
          </a:p>
          <a:p>
            <a:r>
              <a:rPr lang="en-US" sz="1000" u="sng" dirty="0" smtClean="0">
                <a:hlinkClick r:id="rId79"/>
              </a:rPr>
              <a:t>https://www.geni.com/projects/Juan-de-O%25C3%25B1ate-Expedition-1598/5321</a:t>
            </a:r>
            <a:r>
              <a:rPr lang="en-US" sz="1000" dirty="0" smtClean="0"/>
              <a:t> </a:t>
            </a:r>
          </a:p>
          <a:p>
            <a:r>
              <a:rPr lang="en-US" sz="1000" u="sng" dirty="0" smtClean="0">
                <a:hlinkClick r:id="rId80"/>
              </a:rPr>
              <a:t>http://www.santafetrailresearch.com/wet/books-of-the-sft.html</a:t>
            </a:r>
            <a:r>
              <a:rPr lang="en-US" sz="1000" dirty="0" smtClean="0"/>
              <a:t> </a:t>
            </a:r>
          </a:p>
          <a:p>
            <a:r>
              <a:rPr lang="en-US" sz="1000" u="sng" dirty="0" smtClean="0">
                <a:hlinkClick r:id="rId81"/>
              </a:rPr>
              <a:t>https://tshaonline.org/handbook/online/articles/hdelu</a:t>
            </a:r>
            <a:r>
              <a:rPr lang="en-US" sz="1000" dirty="0" smtClean="0"/>
              <a:t> </a:t>
            </a:r>
          </a:p>
          <a:p>
            <a:r>
              <a:rPr lang="en-US" sz="1000" u="sng" dirty="0" smtClean="0">
                <a:hlinkClick r:id="rId82"/>
              </a:rPr>
              <a:t>http://shebbyleetours.com/wp-content/uploads/2011/08/El-Camino-Real-map.gif</a:t>
            </a:r>
            <a:r>
              <a:rPr lang="en-US" sz="1000" dirty="0" smtClean="0"/>
              <a:t> </a:t>
            </a:r>
          </a:p>
          <a:p>
            <a:r>
              <a:rPr lang="en-US" sz="1000" u="sng" dirty="0" smtClean="0">
                <a:hlinkClick r:id="rId83"/>
              </a:rPr>
              <a:t>https://www.worldatlas.com/aatlas/infopage/caminoreal.jpg</a:t>
            </a:r>
            <a:r>
              <a:rPr lang="en-US" sz="1000" dirty="0" smtClean="0"/>
              <a:t> </a:t>
            </a:r>
          </a:p>
          <a:p>
            <a:r>
              <a:rPr lang="en-US" sz="1000" u="sng" dirty="0" smtClean="0">
                <a:hlinkClick r:id="rId84"/>
              </a:rPr>
              <a:t>http://www.elcaminorealdelostejas.org/wp-content/uploads/2016/02/Los_Caminos_Reales_DQ.jpg</a:t>
            </a:r>
            <a:r>
              <a:rPr lang="en-US" sz="1000" dirty="0" smtClean="0"/>
              <a:t> </a:t>
            </a:r>
          </a:p>
          <a:p>
            <a:r>
              <a:rPr lang="en-US" sz="1000" u="sng" dirty="0" smtClean="0">
                <a:hlinkClick r:id="rId85"/>
              </a:rPr>
              <a:t>http://www.uintahbasintah.org/swest/swsf.jpg</a:t>
            </a:r>
            <a:r>
              <a:rPr lang="en-US" sz="1000" dirty="0" smtClean="0"/>
              <a:t> </a:t>
            </a:r>
          </a:p>
          <a:p>
            <a:r>
              <a:rPr lang="en-US" sz="1000" u="sng" dirty="0" smtClean="0">
                <a:hlinkClick r:id="rId86"/>
              </a:rPr>
              <a:t>https://en.wikipedia.org/wiki/Juan_de_O%C3%B1ate</a:t>
            </a:r>
            <a:r>
              <a:rPr lang="en-US" sz="1000" dirty="0" smtClean="0"/>
              <a:t> </a:t>
            </a:r>
          </a:p>
          <a:p>
            <a:r>
              <a:rPr lang="en-US" sz="1000" u="sng" dirty="0" smtClean="0">
                <a:hlinkClick r:id="rId87"/>
              </a:rPr>
              <a:t>https://en.wikipedia.org/wiki/El_Camino_Real_de_Tierra_Adentro</a:t>
            </a:r>
            <a:r>
              <a:rPr lang="en-US" sz="1000" dirty="0" smtClean="0"/>
              <a:t> </a:t>
            </a:r>
          </a:p>
          <a:p>
            <a:r>
              <a:rPr lang="en-US" sz="1000" u="sng" dirty="0" smtClean="0">
                <a:hlinkClick r:id="rId88"/>
              </a:rPr>
              <a:t>https://en.wikipedia.org/wiki/Santa_Fe_de_Nuevo_M%C3%A9xico</a:t>
            </a:r>
            <a:r>
              <a:rPr lang="en-US" sz="1000" dirty="0" smtClean="0"/>
              <a:t> </a:t>
            </a:r>
          </a:p>
          <a:p>
            <a:r>
              <a:rPr lang="en-US" sz="1000" u="sng" dirty="0" smtClean="0">
                <a:hlinkClick r:id="rId89"/>
              </a:rPr>
              <a:t>https://en.wikipedia.org/wiki/Bernal_D%C3%ADaz_del_Castillo</a:t>
            </a:r>
            <a:r>
              <a:rPr lang="en-US" sz="1000" dirty="0" smtClean="0"/>
              <a:t> </a:t>
            </a:r>
          </a:p>
          <a:p>
            <a:r>
              <a:rPr lang="en-US" sz="1000" u="sng" dirty="0" smtClean="0">
                <a:hlinkClick r:id="rId90"/>
              </a:rPr>
              <a:t>https://www.reference.com/history/were-lasting-effects-spanish-conquest-latin-america-271bf7c47420171c</a:t>
            </a:r>
            <a:endParaRPr lang="en-US" sz="1000" dirty="0" smtClean="0"/>
          </a:p>
          <a:p>
            <a:r>
              <a:rPr lang="en-US" sz="1000" u="sng" dirty="0" smtClean="0">
                <a:hlinkClick r:id="rId91"/>
              </a:rPr>
              <a:t>https://www.reference.com/history/were-effects-spanish-imperialism-latin-america-50eabbf91c7ad7f?qo=contentSimilarQuestions</a:t>
            </a:r>
            <a:endParaRPr lang="en-US" sz="1000" dirty="0" smtClean="0"/>
          </a:p>
          <a:p>
            <a:r>
              <a:rPr lang="en-US" sz="1000" u="sng" dirty="0" smtClean="0">
                <a:hlinkClick r:id="rId92"/>
              </a:rPr>
              <a:t>https://www.shmoop.com/spanish-colonization/summary.html</a:t>
            </a:r>
            <a:endParaRPr lang="en-US" sz="1000" dirty="0" smtClean="0"/>
          </a:p>
          <a:p>
            <a:r>
              <a:rPr lang="en-US" sz="1000" u="sng" dirty="0" smtClean="0">
                <a:hlinkClick r:id="rId93"/>
              </a:rPr>
              <a:t>https://www.thestoryoftexas.com/discover/campfire-stories/conquistadors</a:t>
            </a:r>
            <a:endParaRPr lang="en-US" sz="1000" dirty="0" smtClean="0"/>
          </a:p>
          <a:p>
            <a:r>
              <a:rPr lang="en-US" sz="1000" u="sng" dirty="0" smtClean="0">
                <a:hlinkClick r:id="rId94"/>
              </a:rPr>
              <a:t>http://www.learnnc.org/lp/editions/nchist-twoworlds/1677</a:t>
            </a:r>
            <a:endParaRPr lang="en-US" sz="1000" dirty="0" smtClean="0"/>
          </a:p>
          <a:p>
            <a:r>
              <a:rPr lang="en-US" sz="1000" u="sng" dirty="0" smtClean="0">
                <a:hlinkClick r:id="rId95"/>
              </a:rPr>
              <a:t>https://tshaonline.org/handbook/online/browse/what/exploration/biographies/spanish-explorers</a:t>
            </a:r>
            <a:endParaRPr lang="en-US" sz="1000" dirty="0" smtClean="0"/>
          </a:p>
          <a:p>
            <a:r>
              <a:rPr lang="en-US" sz="1000" u="sng" dirty="0" smtClean="0">
                <a:hlinkClick r:id="rId96"/>
              </a:rPr>
              <a:t>https://tshaonline.org/handbook/online/articles/its02</a:t>
            </a:r>
            <a:endParaRPr lang="en-US" sz="1000" dirty="0" smtClean="0"/>
          </a:p>
          <a:p>
            <a:r>
              <a:rPr lang="en-US" sz="1000" u="sng" dirty="0" smtClean="0">
                <a:hlinkClick r:id="rId97"/>
              </a:rPr>
              <a:t>http://archive.worldhistoria.com/the-legacy-of-spain-in-the-americas_topic20859.html</a:t>
            </a:r>
            <a:endParaRPr lang="en-US" sz="1000" dirty="0" smtClean="0"/>
          </a:p>
          <a:p>
            <a:r>
              <a:rPr lang="en-US" sz="1000" u="sng" dirty="0" smtClean="0">
                <a:hlinkClick r:id="rId98"/>
              </a:rPr>
              <a:t>http://www.historyworld.net/wrldhis/PlainTextHistories.asp?historyid=ab49</a:t>
            </a:r>
            <a:endParaRPr lang="en-US" sz="1000" dirty="0" smtClean="0"/>
          </a:p>
          <a:p>
            <a:r>
              <a:rPr lang="en-US" sz="1000" u="sng" dirty="0" smtClean="0">
                <a:hlinkClick r:id="rId99"/>
              </a:rPr>
              <a:t>http://www.nationsencyclopedia.com/Americas/Mexico-TOPOGRAPHY.html</a:t>
            </a:r>
            <a:r>
              <a:rPr lang="en-US" sz="1000" dirty="0" smtClean="0"/>
              <a:t> </a:t>
            </a:r>
          </a:p>
          <a:p>
            <a:r>
              <a:rPr lang="en-US" sz="1000" u="sng" dirty="0" smtClean="0">
                <a:hlinkClick r:id="rId100"/>
              </a:rPr>
              <a:t>https://www.nps.gov/elca/learn/photosmultimedia/traveling-the-trail.htm</a:t>
            </a:r>
            <a:endParaRPr lang="en-US" sz="1000" dirty="0" smtClean="0"/>
          </a:p>
          <a:p>
            <a:r>
              <a:rPr lang="en-US" sz="1000" u="sng" dirty="0" smtClean="0">
                <a:hlinkClick r:id="rId101"/>
              </a:rPr>
              <a:t>https://tshaonline.org/handbook/online/articles/nfl01</a:t>
            </a:r>
            <a:endParaRPr lang="en-US" sz="1000" dirty="0" smtClean="0"/>
          </a:p>
          <a:p>
            <a:r>
              <a:rPr lang="en-US" sz="1000" u="sng" dirty="0" smtClean="0">
                <a:hlinkClick r:id="rId102"/>
              </a:rPr>
              <a:t>https://www.nps.gov/nr/travel/caneriver/los.htm</a:t>
            </a:r>
            <a:endParaRPr lang="en-US" sz="1000" dirty="0" smtClean="0"/>
          </a:p>
          <a:p>
            <a:r>
              <a:rPr lang="en-US" sz="1000" u="sng" dirty="0" smtClean="0">
                <a:hlinkClick r:id="rId103"/>
              </a:rPr>
              <a:t>https://en.wikipedia.org/wiki/Spanish_missions_in_the_Americas</a:t>
            </a:r>
            <a:endParaRPr lang="en-US" sz="1000" dirty="0" smtClean="0"/>
          </a:p>
          <a:p>
            <a:r>
              <a:rPr lang="en-US" sz="1000" u="sng" dirty="0" smtClean="0">
                <a:hlinkClick r:id="rId104"/>
              </a:rPr>
              <a:t>https://en.wikipedia.org/wiki/Spanish_missions_in_New_Mexico</a:t>
            </a:r>
            <a:endParaRPr lang="en-US" sz="1000" dirty="0" smtClean="0"/>
          </a:p>
          <a:p>
            <a:r>
              <a:rPr lang="en-US" sz="1000" u="sng" dirty="0" smtClean="0">
                <a:hlinkClick r:id="rId105"/>
              </a:rPr>
              <a:t>https://www.nps.gov/subjects/travelspanishmissions/spanish-missions-in-the-united-states-cultural-and-historical-significance.htm</a:t>
            </a:r>
            <a:endParaRPr lang="en-US" sz="1000" dirty="0" smtClean="0"/>
          </a:p>
          <a:p>
            <a:r>
              <a:rPr lang="en-US" sz="1000" u="sng" dirty="0" smtClean="0">
                <a:hlinkClick r:id="rId106"/>
              </a:rPr>
              <a:t>https://www.scholastic.com/teachers/articles/teaching-content/spanish-missions-us-history/</a:t>
            </a:r>
            <a:endParaRPr lang="en-US" sz="1000" dirty="0" smtClean="0"/>
          </a:p>
          <a:p>
            <a:r>
              <a:rPr lang="en-US" sz="1000" u="sng" dirty="0" smtClean="0">
                <a:hlinkClick r:id="rId107"/>
              </a:rPr>
              <a:t>https://en.wikipedia.org/wiki/Pueblo_Revolt#/media/File:The_Capitol_-_Po%27_Pay.jpg</a:t>
            </a:r>
            <a:endParaRPr lang="en-US" sz="1000" dirty="0" smtClean="0"/>
          </a:p>
          <a:p>
            <a:r>
              <a:rPr lang="en-US" sz="1000" u="sng" dirty="0" smtClean="0">
                <a:hlinkClick r:id="rId92"/>
              </a:rPr>
              <a:t>https://www.shmoop.com/spanish-colonization/summary.html</a:t>
            </a:r>
            <a:endParaRPr lang="en-US" sz="1000" dirty="0" smtClean="0"/>
          </a:p>
          <a:p>
            <a:r>
              <a:rPr lang="en-US" sz="1000" u="sng" dirty="0" smtClean="0">
                <a:hlinkClick r:id="rId108"/>
              </a:rPr>
              <a:t>http://global.oup.com/us/companion.websites/9780199389315/map/maps/mapsch10/</a:t>
            </a:r>
            <a:endParaRPr lang="en-US" sz="1000" dirty="0" smtClean="0"/>
          </a:p>
          <a:p>
            <a:r>
              <a:rPr lang="en-US" sz="1000" u="sng" dirty="0" smtClean="0">
                <a:hlinkClick r:id="rId109"/>
              </a:rPr>
              <a:t>https://www.davidrumsey.com/luna/servlet/detail/RUMSEY~8~1~1304~90115:Reyno-de-la-Nueva-Espana-a-Principi</a:t>
            </a:r>
            <a:endParaRPr lang="en-US" sz="1000" dirty="0" smtClean="0"/>
          </a:p>
          <a:p>
            <a:r>
              <a:rPr lang="en-US" sz="1000" u="sng" dirty="0" smtClean="0">
                <a:hlinkClick r:id="rId110"/>
              </a:rPr>
              <a:t>https://en.wikipedia.org/wiki/Timeline_of_Christian_missions</a:t>
            </a:r>
            <a:endParaRPr lang="en-US" sz="1000" dirty="0" smtClean="0"/>
          </a:p>
          <a:p>
            <a:r>
              <a:rPr lang="en-US" sz="1000" u="sng" dirty="0" smtClean="0">
                <a:hlinkClick r:id="rId111"/>
              </a:rPr>
              <a:t>https://en.wikipedia.org/wiki/Pedro_Vial</a:t>
            </a:r>
            <a:endParaRPr lang="en-US" sz="1000" dirty="0" smtClean="0"/>
          </a:p>
          <a:p>
            <a:r>
              <a:rPr lang="en-US" sz="1000" u="sng" dirty="0" smtClean="0">
                <a:hlinkClick r:id="rId112"/>
              </a:rPr>
              <a:t>http://www.santafetrail.org/the-trail/history/history-of-the-sft/</a:t>
            </a:r>
            <a:endParaRPr lang="en-US" sz="1000" u="sng" dirty="0" smtClean="0"/>
          </a:p>
          <a:p>
            <a:r>
              <a:rPr lang="en-US" sz="1000" u="sng" dirty="0" smtClean="0">
                <a:hlinkClick r:id="rId113"/>
              </a:rPr>
              <a:t>http://www.mapcruzin.com/historical-prism-precipitaion-maps/</a:t>
            </a:r>
            <a:r>
              <a:rPr lang="en-US" sz="1000" dirty="0" smtClean="0"/>
              <a:t> </a:t>
            </a:r>
          </a:p>
          <a:p>
            <a:r>
              <a:rPr lang="en-US" sz="1000" u="sng" dirty="0" smtClean="0">
                <a:hlinkClick r:id="rId114"/>
              </a:rPr>
              <a:t>http://onlinemaps.blogspot.com/2012/12/united-states-precipitation-map.html</a:t>
            </a:r>
            <a:endParaRPr lang="en-US" sz="1000" dirty="0" smtClean="0"/>
          </a:p>
          <a:p>
            <a:r>
              <a:rPr lang="en-US" sz="1000" u="sng" dirty="0" smtClean="0">
                <a:hlinkClick r:id="rId115"/>
              </a:rPr>
              <a:t>http://www.enchantedlearning.com/usa/rivers/</a:t>
            </a:r>
            <a:endParaRPr lang="en-US" sz="1000" dirty="0" smtClean="0"/>
          </a:p>
          <a:p>
            <a:r>
              <a:rPr lang="en-US" sz="1000" u="sng" dirty="0" smtClean="0">
                <a:hlinkClick r:id="rId116"/>
              </a:rPr>
              <a:t>https://en.wikipedia.org/wiki/List_of_ecoregions_in_the_United_States_(EPA)</a:t>
            </a:r>
            <a:endParaRPr lang="en-US" sz="1000" dirty="0" smtClean="0"/>
          </a:p>
          <a:p>
            <a:r>
              <a:rPr lang="en-US" sz="1000" u="sng" dirty="0" smtClean="0">
                <a:hlinkClick r:id="rId117"/>
              </a:rPr>
              <a:t>https://en.wikipedia.org/wiki/Chihuahuan_Desert</a:t>
            </a:r>
            <a:endParaRPr lang="en-US" sz="1000" dirty="0" smtClean="0"/>
          </a:p>
          <a:p>
            <a:r>
              <a:rPr lang="en-US" sz="1000" u="sng" dirty="0" smtClean="0">
                <a:hlinkClick r:id="rId118"/>
              </a:rPr>
              <a:t>https://en.wikipedia.org/wiki/Southwestern_Tablelands</a:t>
            </a:r>
            <a:endParaRPr lang="en-US" sz="1000" dirty="0" smtClean="0"/>
          </a:p>
          <a:p>
            <a:r>
              <a:rPr lang="en-US" sz="1000" u="sng" dirty="0" smtClean="0">
                <a:hlinkClick r:id="rId119"/>
              </a:rPr>
              <a:t>https://en.wikipedia.org/wiki/Central_Great_Plains_(ecoregion)</a:t>
            </a:r>
            <a:endParaRPr lang="en-US" sz="1000" dirty="0" smtClean="0"/>
          </a:p>
          <a:p>
            <a:r>
              <a:rPr lang="en-US" sz="1000" u="sng" dirty="0" smtClean="0">
                <a:hlinkClick r:id="rId120"/>
              </a:rPr>
              <a:t>https://en.wikipedia.org/wiki/High_Plains_(United_States)</a:t>
            </a:r>
            <a:endParaRPr lang="en-US" sz="1000" dirty="0" smtClean="0"/>
          </a:p>
          <a:p>
            <a:r>
              <a:rPr lang="en-US" sz="1000" u="sng" dirty="0" smtClean="0">
                <a:hlinkClick r:id="rId121"/>
              </a:rPr>
              <a:t>https://en.wikipedia.org/wiki/William_Becknell</a:t>
            </a:r>
            <a:endParaRPr lang="en-US" sz="1000" dirty="0" smtClean="0"/>
          </a:p>
          <a:p>
            <a:r>
              <a:rPr lang="en-US" sz="1000" u="sng" dirty="0" smtClean="0">
                <a:hlinkClick r:id="rId122"/>
              </a:rPr>
              <a:t>https://www.redbubble.com/people/backroadsphotog/works/10585024-santa-fe-trail-wagons?p=poster</a:t>
            </a:r>
            <a:endParaRPr lang="en-US" sz="1000" dirty="0" smtClean="0"/>
          </a:p>
          <a:p>
            <a:r>
              <a:rPr lang="en-US" sz="1000" u="sng" dirty="0" smtClean="0">
                <a:hlinkClick r:id="rId123"/>
              </a:rPr>
              <a:t>https://www.barnesandnoble.com/w/wagons-on-the-santa-fe-trail-1822-1880-national-park-service/1119123680?ean=9781497529212</a:t>
            </a:r>
            <a:endParaRPr lang="en-US" sz="1000" dirty="0" smtClean="0"/>
          </a:p>
          <a:p>
            <a:r>
              <a:rPr lang="en-US" sz="1000" u="sng" dirty="0" smtClean="0">
                <a:hlinkClick r:id="rId124"/>
              </a:rPr>
              <a:t>https://www.legendsofamerica.com/santa-fe-trail/</a:t>
            </a:r>
            <a:endParaRPr lang="en-US" sz="1000" dirty="0" smtClean="0"/>
          </a:p>
          <a:p>
            <a:r>
              <a:rPr lang="en-US" sz="1000" u="sng" dirty="0" smtClean="0">
                <a:hlinkClick r:id="rId125"/>
              </a:rPr>
              <a:t>https://www.legendsofamerica.com/we-santafetrailtraders.html</a:t>
            </a:r>
            <a:endParaRPr lang="en-US" sz="1000" dirty="0" smtClean="0"/>
          </a:p>
          <a:p>
            <a:r>
              <a:rPr lang="en-US" sz="1000" u="sng" dirty="0" smtClean="0">
                <a:hlinkClick r:id="rId126"/>
              </a:rPr>
              <a:t>http://pueblos-sf2.nm-unlimited.net/</a:t>
            </a:r>
            <a:endParaRPr lang="en-US" sz="1000" dirty="0" smtClean="0"/>
          </a:p>
          <a:p>
            <a:r>
              <a:rPr lang="en-US" sz="1000" u="sng" dirty="0" smtClean="0">
                <a:hlinkClick r:id="rId127"/>
              </a:rPr>
              <a:t>http://a-to-z2-sf2.nm-unlimited.net/w_page.html</a:t>
            </a:r>
            <a:endParaRPr lang="en-US" sz="1000" dirty="0" smtClean="0"/>
          </a:p>
          <a:p>
            <a:r>
              <a:rPr lang="en-US" sz="1000" u="sng" dirty="0" smtClean="0">
                <a:hlinkClick r:id="rId128"/>
              </a:rPr>
              <a:t>http://santafetrailresearch.com/spacepix/0ur-space-link-page.html</a:t>
            </a:r>
            <a:endParaRPr lang="en-US" sz="1000" dirty="0" smtClean="0"/>
          </a:p>
          <a:p>
            <a:r>
              <a:rPr lang="en-US" sz="1000" u="sng" dirty="0" smtClean="0">
                <a:hlinkClick r:id="rId129"/>
              </a:rPr>
              <a:t>http://www.canadianheritage.org/images/large/20061.jpg</a:t>
            </a:r>
            <a:endParaRPr lang="en-US" sz="1000" dirty="0" smtClean="0"/>
          </a:p>
          <a:p>
            <a:r>
              <a:rPr lang="en-US" sz="1000" u="sng" dirty="0" smtClean="0">
                <a:hlinkClick r:id="rId130"/>
              </a:rPr>
              <a:t>https://www.santafetrailresearch.com/research/eightteen-hundered-miles-aggregate.html</a:t>
            </a:r>
            <a:endParaRPr lang="en-US" sz="1000" dirty="0" smtClean="0"/>
          </a:p>
          <a:p>
            <a:r>
              <a:rPr lang="en-US" sz="1000" u="sng" dirty="0" smtClean="0">
                <a:hlinkClick r:id="rId131"/>
              </a:rPr>
              <a:t>https://www.legendsofamerica.com/we-santafetrailinternationaltrade4.html</a:t>
            </a:r>
            <a:endParaRPr lang="en-US" sz="1000" dirty="0" smtClean="0"/>
          </a:p>
          <a:p>
            <a:r>
              <a:rPr lang="en-US" sz="1000" u="sng" dirty="0" smtClean="0">
                <a:hlinkClick r:id="rId132"/>
              </a:rPr>
              <a:t>http://www.santafetrailresearch.com/research/sft-crossings-arkansas-river.html</a:t>
            </a:r>
            <a:endParaRPr lang="en-US" sz="1000" dirty="0" smtClean="0"/>
          </a:p>
          <a:p>
            <a:r>
              <a:rPr lang="en-US" sz="1000" u="sng" dirty="0" smtClean="0">
                <a:hlinkClick r:id="rId133"/>
              </a:rPr>
              <a:t>http://www.santafetrailnm.org/site64.html</a:t>
            </a:r>
            <a:endParaRPr lang="en-US" sz="1000" dirty="0" smtClean="0"/>
          </a:p>
          <a:p>
            <a:r>
              <a:rPr lang="en-US" sz="1000" u="sng" dirty="0" smtClean="0">
                <a:hlinkClick r:id="rId134"/>
              </a:rPr>
              <a:t>https://www.nps.gov/parkhistory/online_books/foun/images/map9.jpg</a:t>
            </a:r>
            <a:endParaRPr lang="en-US" sz="1000" dirty="0" smtClean="0"/>
          </a:p>
          <a:p>
            <a:r>
              <a:rPr lang="en-US" sz="1000" u="sng" dirty="0" smtClean="0">
                <a:hlinkClick r:id="rId135"/>
              </a:rPr>
              <a:t>https://www.nps.gov/parkhistory/online_books/foun/chap6.htm</a:t>
            </a:r>
            <a:endParaRPr lang="en-US" sz="1000" dirty="0" smtClean="0"/>
          </a:p>
          <a:p>
            <a:r>
              <a:rPr lang="en-US" sz="1000" dirty="0" smtClean="0">
                <a:hlinkClick r:id="rId136"/>
              </a:rPr>
              <a:t>https://www.encyclopedia.com/history/united-states-and-canada/us-history/wagon-train</a:t>
            </a:r>
            <a:r>
              <a:rPr lang="en-US" sz="1000" dirty="0" smtClean="0"/>
              <a:t> </a:t>
            </a:r>
          </a:p>
          <a:p>
            <a:r>
              <a:rPr lang="en-US" sz="1000" u="sng" dirty="0" smtClean="0">
                <a:hlinkClick r:id="rId137"/>
              </a:rPr>
              <a:t>http://www.cowboycooking.com/wagon-restoration.html</a:t>
            </a:r>
            <a:r>
              <a:rPr lang="en-US" sz="1000" dirty="0" smtClean="0"/>
              <a:t> </a:t>
            </a:r>
          </a:p>
          <a:p>
            <a:r>
              <a:rPr lang="en-US" sz="1000" u="sng" dirty="0" smtClean="0">
                <a:hlinkClick r:id="rId138"/>
              </a:rPr>
              <a:t>https://en.wikipedia.org/wiki/Conestoga_wagon</a:t>
            </a:r>
            <a:endParaRPr lang="en-US" sz="1000" dirty="0" smtClean="0"/>
          </a:p>
          <a:p>
            <a:r>
              <a:rPr lang="en-US" sz="1000" u="sng" dirty="0" smtClean="0">
                <a:hlinkClick r:id="rId139"/>
              </a:rPr>
              <a:t>http://newmexicohistory.org/events/1821-santa-fe-trail-opens</a:t>
            </a:r>
            <a:endParaRPr lang="en-US" sz="1000" dirty="0" smtClean="0"/>
          </a:p>
          <a:p>
            <a:r>
              <a:rPr lang="en-US" sz="1000" u="sng" dirty="0" smtClean="0">
                <a:hlinkClick r:id="rId140"/>
              </a:rPr>
              <a:t>https://tshaonline.org/handbook/online/articles/fbe17</a:t>
            </a:r>
            <a:endParaRPr lang="en-US" sz="1000" dirty="0" smtClean="0"/>
          </a:p>
          <a:p>
            <a:r>
              <a:rPr lang="en-US" sz="1000" u="sng" dirty="0" smtClean="0">
                <a:hlinkClick r:id="rId141"/>
              </a:rPr>
              <a:t>https://www.atlasobscura.com/places/becknell-cemtery</a:t>
            </a:r>
            <a:r>
              <a:rPr lang="en-US" sz="1000" dirty="0" smtClean="0"/>
              <a:t> </a:t>
            </a:r>
          </a:p>
          <a:p>
            <a:r>
              <a:rPr lang="en-US" sz="1000" u="sng" dirty="0" smtClean="0">
                <a:hlinkClick r:id="rId142"/>
              </a:rPr>
              <a:t>https://shsmo.org/historicmissourians/name/m/magoffin/</a:t>
            </a:r>
            <a:endParaRPr lang="en-US" sz="1000" dirty="0" smtClean="0"/>
          </a:p>
          <a:p>
            <a:r>
              <a:rPr lang="en-US" sz="1000" u="sng" dirty="0" smtClean="0">
                <a:hlinkClick r:id="rId143"/>
              </a:rPr>
              <a:t>http://genealogytrails.com/newmex/NM_History/history131-158.htm</a:t>
            </a:r>
            <a:r>
              <a:rPr lang="en-US" sz="1000" dirty="0" smtClean="0"/>
              <a:t> </a:t>
            </a:r>
          </a:p>
          <a:p>
            <a:r>
              <a:rPr lang="en-US" sz="1000" u="sng" dirty="0" smtClean="0">
                <a:hlinkClick r:id="rId144"/>
              </a:rPr>
              <a:t>http://womenoftaos.org/women/profiles-legends?/item/74/Josefa-Carson-and-Ignacia-Bent</a:t>
            </a:r>
            <a:endParaRPr lang="en-US" sz="1000" dirty="0" smtClean="0"/>
          </a:p>
          <a:p>
            <a:r>
              <a:rPr lang="en-US" sz="1000" u="sng" dirty="0" smtClean="0">
                <a:hlinkClick r:id="rId145"/>
              </a:rPr>
              <a:t>http://www.santafetrailresearch.com/cimarron-cutoff/middle-springs.html</a:t>
            </a:r>
            <a:endParaRPr lang="en-US" sz="1000" u="sng" dirty="0" smtClean="0"/>
          </a:p>
          <a:p>
            <a:r>
              <a:rPr lang="en-US" sz="1000" u="sng" dirty="0" smtClean="0">
                <a:hlinkClick r:id="rId146"/>
              </a:rPr>
              <a:t>http://williambecknell.com/?page_id=202</a:t>
            </a:r>
            <a:endParaRPr lang="en-US" sz="1000" dirty="0" smtClean="0"/>
          </a:p>
          <a:p>
            <a:r>
              <a:rPr lang="en-US" sz="1000" u="sng" dirty="0" smtClean="0">
                <a:hlinkClick r:id="rId147"/>
              </a:rPr>
              <a:t>https://www.nps.gov/safe/learn/historyculture/upload/Wagons-on-the-Santa-Fe-Trail-by-Mark-Gardner-508.pdf</a:t>
            </a:r>
            <a:endParaRPr lang="en-US" sz="1000" dirty="0" smtClean="0"/>
          </a:p>
          <a:p>
            <a:r>
              <a:rPr lang="en-US" sz="1000" u="sng" dirty="0" smtClean="0">
                <a:hlinkClick r:id="rId148"/>
              </a:rPr>
              <a:t>https://www.railyardsantafe.com/history/</a:t>
            </a:r>
            <a:endParaRPr lang="en-US" sz="1000" dirty="0" smtClean="0"/>
          </a:p>
          <a:p>
            <a:r>
              <a:rPr lang="en-US" sz="1000" u="sng" dirty="0" smtClean="0">
                <a:hlinkClick r:id="rId149"/>
              </a:rPr>
              <a:t>https://en.wikipedia.org/wiki/Camp_Kearny</a:t>
            </a:r>
            <a:endParaRPr lang="en-US" sz="1000" dirty="0" smtClean="0"/>
          </a:p>
          <a:p>
            <a:r>
              <a:rPr lang="en-US" sz="1000" u="sng" dirty="0" smtClean="0">
                <a:hlinkClick r:id="rId150"/>
              </a:rPr>
              <a:t>https://encyclopedia2.thefreedictionary.com/Stephen+W.+Kearny</a:t>
            </a:r>
            <a:endParaRPr lang="en-US" sz="1000" dirty="0" smtClean="0"/>
          </a:p>
          <a:p>
            <a:r>
              <a:rPr lang="en-US" sz="1000" u="sng" dirty="0" smtClean="0">
                <a:hlinkClick r:id="rId151"/>
              </a:rPr>
              <a:t>http://www.thc.texas.gov/historic-sites/magoffin-home/history/james-wiley-magoffin</a:t>
            </a:r>
            <a:endParaRPr lang="en-US" sz="1000" dirty="0" smtClean="0"/>
          </a:p>
          <a:p>
            <a:r>
              <a:rPr lang="en-US" sz="1000" u="sng" dirty="0" smtClean="0">
                <a:hlinkClick r:id="rId152"/>
              </a:rPr>
              <a:t>https://www.findagrave.com/memorial/115450692/james-wiley-magoffin</a:t>
            </a:r>
            <a:endParaRPr lang="en-US" sz="1000" u="sng" dirty="0" smtClean="0">
              <a:hlinkClick r:id="rId153"/>
            </a:endParaRPr>
          </a:p>
          <a:p>
            <a:r>
              <a:rPr lang="en-US" sz="1000" u="sng" dirty="0" smtClean="0">
                <a:hlinkClick r:id="rId153"/>
              </a:rPr>
              <a:t>http://www.encyclopedia.com/history/news-wires-white-papers-and-books/1600-1754-native-americans-overview </a:t>
            </a:r>
            <a:r>
              <a:rPr lang="en-US" sz="1000" dirty="0" smtClean="0"/>
              <a:t> </a:t>
            </a:r>
            <a:r>
              <a:rPr lang="en-US" sz="1000" u="sng" dirty="0" smtClean="0">
                <a:hlinkClick r:id="rId154"/>
              </a:rPr>
              <a:t>http://www.exploresouthernhistory.com/millyfrancis.html </a:t>
            </a:r>
            <a:r>
              <a:rPr lang="en-US" sz="1000" dirty="0" smtClean="0"/>
              <a:t> </a:t>
            </a:r>
            <a:r>
              <a:rPr lang="en-US" sz="1000" u="sng" dirty="0" smtClean="0">
                <a:hlinkClick r:id="rId155"/>
              </a:rPr>
              <a:t>http://www.helios.acomp.usf.edu/~esearfos/archaeology.htm </a:t>
            </a:r>
            <a:r>
              <a:rPr lang="en-US" sz="1000" dirty="0" smtClean="0"/>
              <a:t> </a:t>
            </a:r>
            <a:r>
              <a:rPr lang="en-US" sz="1000" u="sng" dirty="0" smtClean="0">
                <a:hlinkClick r:id="rId156"/>
              </a:rPr>
              <a:t>http://www.legendsofamerica.com/na-timeline.html </a:t>
            </a:r>
            <a:r>
              <a:rPr lang="en-US" sz="1000" dirty="0" smtClean="0"/>
              <a:t> </a:t>
            </a:r>
            <a:r>
              <a:rPr lang="en-US" sz="1000" u="sng" dirty="0" smtClean="0">
                <a:hlinkClick r:id="rId157"/>
              </a:rPr>
              <a:t>http://www.lehrmaninstitute.org/history/founders-land.html </a:t>
            </a:r>
            <a:r>
              <a:rPr lang="en-US" sz="1000" dirty="0" smtClean="0"/>
              <a:t> </a:t>
            </a:r>
            <a:r>
              <a:rPr lang="en-US" sz="1000" u="sng" dirty="0" smtClean="0">
                <a:hlinkClick r:id="rId158"/>
              </a:rPr>
              <a:t>http://www.let.rug.nl/usa/outlines/history-2005/early-america/native-american-cultures.php</a:t>
            </a:r>
            <a:r>
              <a:rPr lang="en-US" sz="1000" dirty="0" smtClean="0"/>
              <a:t> </a:t>
            </a:r>
            <a:r>
              <a:rPr lang="en-US" sz="1000" u="sng" dirty="0" smtClean="0">
                <a:hlinkClick r:id="rId159"/>
              </a:rPr>
              <a:t>http://www.let.rug.nl/usa/presidents/thomas-jefferson/letters-of-thomas-jefferson/jefl142.php </a:t>
            </a:r>
            <a:r>
              <a:rPr lang="en-US" sz="1000" dirty="0" smtClean="0"/>
              <a:t> </a:t>
            </a:r>
            <a:r>
              <a:rPr lang="en-US" sz="1000" u="sng" dirty="0" smtClean="0">
                <a:hlinkClick r:id="rId160"/>
              </a:rPr>
              <a:t>http://www.mcclungmuseum.utk.edu/2009/01/01/prehistoric-american-indians/ </a:t>
            </a:r>
            <a:r>
              <a:rPr lang="en-US" sz="1000" dirty="0" smtClean="0"/>
              <a:t> </a:t>
            </a:r>
            <a:r>
              <a:rPr lang="en-US" sz="1000" u="sng" dirty="0" smtClean="0">
                <a:hlinkClick r:id="rId161"/>
              </a:rPr>
              <a:t>http://www.mix-d.org/files/resources/Terminology_Chart_09.pdf </a:t>
            </a:r>
            <a:r>
              <a:rPr lang="en-US" sz="1000" dirty="0" smtClean="0"/>
              <a:t> </a:t>
            </a:r>
            <a:r>
              <a:rPr lang="en-US" sz="1000" u="sng" dirty="0" smtClean="0">
                <a:hlinkClick r:id="rId162"/>
              </a:rPr>
              <a:t>http://www.news.ku.dk/all_news/2012/2012.7/clovis_eske_science/ </a:t>
            </a:r>
            <a:r>
              <a:rPr lang="en-US" sz="1000" dirty="0" smtClean="0"/>
              <a:t> </a:t>
            </a:r>
            <a:r>
              <a:rPr lang="en-US" sz="1000" u="sng" dirty="0" smtClean="0">
                <a:hlinkClick r:id="rId163"/>
              </a:rPr>
              <a:t>http://www.newsok.com/article/2735006 </a:t>
            </a:r>
            <a:r>
              <a:rPr lang="en-US" sz="1000" dirty="0" smtClean="0"/>
              <a:t> </a:t>
            </a:r>
            <a:r>
              <a:rPr lang="en-US" sz="1000" u="sng" dirty="0" smtClean="0">
                <a:hlinkClick r:id="rId164"/>
              </a:rPr>
              <a:t>http://www.theamericanindiancenter.org/oklahoma-tribal-history </a:t>
            </a:r>
            <a:r>
              <a:rPr lang="en-US" sz="1000" dirty="0" smtClean="0"/>
              <a:t> </a:t>
            </a:r>
            <a:r>
              <a:rPr lang="en-US" sz="1000" u="sng" dirty="0" smtClean="0">
                <a:hlinkClick r:id="rId165"/>
              </a:rPr>
              <a:t>http://www.unc.edu/depts/diplomat/item/2008/1012/comm/sempa_visionaries.html </a:t>
            </a:r>
            <a:r>
              <a:rPr lang="en-US" sz="1000" dirty="0" smtClean="0"/>
              <a:t> </a:t>
            </a:r>
            <a:r>
              <a:rPr lang="en-US" sz="1000" u="sng" dirty="0" smtClean="0">
                <a:hlinkClick r:id="rId166"/>
              </a:rPr>
              <a:t>http://www.u-s-history.com/pages/h1004.html </a:t>
            </a:r>
            <a:r>
              <a:rPr lang="en-US" sz="1000" dirty="0" smtClean="0"/>
              <a:t> </a:t>
            </a:r>
            <a:r>
              <a:rPr lang="en-US" sz="1000" u="sng" dirty="0" smtClean="0">
                <a:hlinkClick r:id="rId167"/>
              </a:rPr>
              <a:t>http://www.williambecknell.com/?page_id=202</a:t>
            </a:r>
            <a:r>
              <a:rPr lang="en-US" sz="1000" dirty="0" smtClean="0"/>
              <a:t> </a:t>
            </a:r>
            <a:r>
              <a:rPr lang="en-US" sz="1000" u="sng" dirty="0" smtClean="0">
                <a:hlinkClick r:id="rId168"/>
              </a:rPr>
              <a:t>https.//www.history.com/topics/manifest-destiny </a:t>
            </a:r>
            <a:r>
              <a:rPr lang="en-US" sz="1000" dirty="0" smtClean="0"/>
              <a:t> </a:t>
            </a:r>
            <a:r>
              <a:rPr lang="en-US" sz="1000" u="sng" dirty="0" smtClean="0">
                <a:hlinkClick r:id="rId169"/>
              </a:rPr>
              <a:t>https://en.wikipedia.org/wiki/Archaic_period_in_North_America </a:t>
            </a:r>
            <a:r>
              <a:rPr lang="en-US" sz="1000" dirty="0" smtClean="0"/>
              <a:t> </a:t>
            </a:r>
            <a:r>
              <a:rPr lang="en-US" sz="1000" u="sng" dirty="0" smtClean="0">
                <a:hlinkClick r:id="rId170"/>
              </a:rPr>
              <a:t>https://en.wikipedia.org/wiki/Charles_Bent </a:t>
            </a:r>
            <a:r>
              <a:rPr lang="en-US" sz="1000" dirty="0" smtClean="0"/>
              <a:t> </a:t>
            </a:r>
            <a:r>
              <a:rPr lang="en-US" sz="1000" u="sng" dirty="0" smtClean="0">
                <a:hlinkClick r:id="rId171"/>
              </a:rPr>
              <a:t>https://en.wikipedia.org/wiki/List_of_archaeological_periods_(North_America)</a:t>
            </a:r>
            <a:r>
              <a:rPr lang="en-US" sz="1000" dirty="0" smtClean="0"/>
              <a:t> </a:t>
            </a:r>
            <a:r>
              <a:rPr lang="en-US" sz="1000" u="sng" dirty="0" smtClean="0">
                <a:hlinkClick r:id="rId172"/>
              </a:rPr>
              <a:t>https://en.wikipedia.org/wiki/Major_Ridge </a:t>
            </a:r>
            <a:r>
              <a:rPr lang="en-US" sz="1000" dirty="0" smtClean="0"/>
              <a:t> </a:t>
            </a:r>
            <a:r>
              <a:rPr lang="en-US" sz="1000" u="sng" dirty="0" smtClean="0">
                <a:hlinkClick r:id="rId173"/>
              </a:rPr>
              <a:t>https://en.wikipedia.org/wiki/Manifest_destiny </a:t>
            </a:r>
            <a:r>
              <a:rPr lang="en-US" sz="1000" dirty="0" smtClean="0"/>
              <a:t> </a:t>
            </a:r>
            <a:r>
              <a:rPr lang="en-US" sz="1000" u="sng" dirty="0" smtClean="0">
                <a:hlinkClick r:id="rId174"/>
              </a:rPr>
              <a:t>https://en.wikipedia.org/wiki/Matthew_Arbuckle_Jr.</a:t>
            </a:r>
            <a:r>
              <a:rPr lang="en-US" sz="1000" dirty="0" smtClean="0"/>
              <a:t> </a:t>
            </a:r>
            <a:r>
              <a:rPr lang="en-US" sz="1000" u="sng" dirty="0" smtClean="0">
                <a:hlinkClick r:id="rId175"/>
              </a:rPr>
              <a:t>https://en.wikipedia.org/wiki/Mississippian_culture </a:t>
            </a:r>
            <a:r>
              <a:rPr lang="en-US" sz="1000" dirty="0" smtClean="0"/>
              <a:t> </a:t>
            </a:r>
            <a:r>
              <a:rPr lang="en-US" sz="1000" u="sng" dirty="0" smtClean="0">
                <a:hlinkClick r:id="rId175"/>
              </a:rPr>
              <a:t>https://en.wikipedia.org/wiki/Mississippian_culture </a:t>
            </a:r>
            <a:r>
              <a:rPr lang="en-US" sz="1000" dirty="0" smtClean="0"/>
              <a:t> </a:t>
            </a:r>
            <a:r>
              <a:rPr lang="en-US" sz="1000" u="sng" dirty="0" smtClean="0">
                <a:hlinkClick r:id="rId176"/>
              </a:rPr>
              <a:t>https://en.wikipedia.org/wiki/Names_for_United_States_citizens </a:t>
            </a:r>
            <a:r>
              <a:rPr lang="en-US" sz="1000" dirty="0" smtClean="0"/>
              <a:t> </a:t>
            </a:r>
            <a:r>
              <a:rPr lang="en-US" sz="1000" u="sng" dirty="0" smtClean="0">
                <a:hlinkClick r:id="rId177"/>
              </a:rPr>
              <a:t>https://en.wikipedia.org/wiki/Native_American_name_controversy </a:t>
            </a:r>
            <a:r>
              <a:rPr lang="en-US" sz="1000" dirty="0" smtClean="0"/>
              <a:t> </a:t>
            </a:r>
            <a:r>
              <a:rPr lang="en-US" sz="1000" u="sng" dirty="0" smtClean="0">
                <a:hlinkClick r:id="rId178"/>
              </a:rPr>
              <a:t>https://en.wikipedia.org/wiki/Paleo-Indians </a:t>
            </a:r>
            <a:r>
              <a:rPr lang="en-US" sz="1000" dirty="0" smtClean="0"/>
              <a:t> </a:t>
            </a:r>
            <a:r>
              <a:rPr lang="en-US" sz="1000" u="sng" dirty="0" smtClean="0">
                <a:hlinkClick r:id="rId179"/>
              </a:rPr>
              <a:t>https://en.wikipedia.org/wiki/Population_history_of_indigenous_peoples_of_the_Americas </a:t>
            </a:r>
            <a:r>
              <a:rPr lang="en-US" sz="1000" dirty="0" smtClean="0"/>
              <a:t> </a:t>
            </a:r>
            <a:r>
              <a:rPr lang="en-US" sz="1000" u="sng" dirty="0" smtClean="0">
                <a:hlinkClick r:id="rId180"/>
              </a:rPr>
              <a:t>https://en.wikipedia.org/wiki/Sequoyah </a:t>
            </a:r>
            <a:r>
              <a:rPr lang="en-US" sz="1000" dirty="0" smtClean="0"/>
              <a:t> </a:t>
            </a:r>
            <a:r>
              <a:rPr lang="en-US" sz="1000" u="sng" dirty="0" smtClean="0">
                <a:hlinkClick r:id="rId181"/>
              </a:rPr>
              <a:t>https://en.wikipedia.org/wiki/Susan_Shelby_Magoffin </a:t>
            </a:r>
            <a:r>
              <a:rPr lang="en-US" sz="1000" dirty="0" smtClean="0"/>
              <a:t> </a:t>
            </a:r>
            <a:r>
              <a:rPr lang="en-US" sz="1000" u="sng" dirty="0" smtClean="0">
                <a:hlinkClick r:id="rId182"/>
              </a:rPr>
              <a:t>https://en.wikipedia.org/wiki/Treaty_of_Paris_(1783) </a:t>
            </a:r>
            <a:r>
              <a:rPr lang="en-US" sz="1000" dirty="0" smtClean="0"/>
              <a:t> </a:t>
            </a:r>
            <a:r>
              <a:rPr lang="en-US" sz="1000" u="sng" dirty="0" smtClean="0">
                <a:hlinkClick r:id="rId121"/>
              </a:rPr>
              <a:t>https://en.wikipedia.org/wiki/William_Becknell </a:t>
            </a:r>
            <a:r>
              <a:rPr lang="en-US" sz="1000" dirty="0" smtClean="0"/>
              <a:t> </a:t>
            </a:r>
            <a:r>
              <a:rPr lang="en-US" sz="1000" u="sng" dirty="0" smtClean="0">
                <a:hlinkClick r:id="rId183"/>
              </a:rPr>
              <a:t>https://history.state.gov/milestones/1750-1775/treaty-of-paris</a:t>
            </a:r>
            <a:r>
              <a:rPr lang="en-US" sz="1000" dirty="0" smtClean="0"/>
              <a:t> </a:t>
            </a:r>
            <a:r>
              <a:rPr lang="en-US" sz="1000" u="sng" dirty="0" smtClean="0">
                <a:hlinkClick r:id="rId184"/>
              </a:rPr>
              <a:t>https://wjccschools.org/wp-content/uploads/2014/10/Native-American-Similarities-and-Differences.pdf </a:t>
            </a:r>
            <a:r>
              <a:rPr lang="en-US" sz="1000" dirty="0" smtClean="0"/>
              <a:t> </a:t>
            </a:r>
            <a:r>
              <a:rPr lang="en-US" sz="1000" u="sng" dirty="0" smtClean="0">
                <a:hlinkClick r:id="rId185"/>
              </a:rPr>
              <a:t>https://www.accessgenealogy.com/native/chronology-of-plains-tribes-culture.htm </a:t>
            </a:r>
            <a:r>
              <a:rPr lang="en-US" sz="1000" dirty="0" smtClean="0"/>
              <a:t> </a:t>
            </a:r>
            <a:r>
              <a:rPr lang="en-US" sz="1000" u="sng" dirty="0" smtClean="0">
                <a:hlinkClick r:id="rId186"/>
              </a:rPr>
              <a:t>https://www.crowcanyon.org/EducationProducts/peoples_mesa_verde/archaic_overview.asp </a:t>
            </a:r>
            <a:r>
              <a:rPr lang="en-US" sz="1000" dirty="0" smtClean="0"/>
              <a:t> </a:t>
            </a:r>
            <a:r>
              <a:rPr lang="en-US" sz="1000" u="sng" dirty="0" smtClean="0">
                <a:hlinkClick r:id="rId187"/>
              </a:rPr>
              <a:t>https://www.hindawi.com/archive/2011/549521/ </a:t>
            </a:r>
            <a:endParaRPr lang="en-US" sz="1000" u="sng" dirty="0" smtClean="0"/>
          </a:p>
          <a:p>
            <a:endParaRPr lang="en-US" sz="1000" u="sng" dirty="0" smtClean="0"/>
          </a:p>
          <a:p>
            <a:endParaRPr lang="en-US" sz="1000" dirty="0" smtClean="0"/>
          </a:p>
          <a:p>
            <a:endParaRPr lang="en-US" sz="1000" dirty="0" smtClean="0"/>
          </a:p>
          <a:p>
            <a:r>
              <a:rPr lang="en-US" sz="1000" dirty="0" smtClean="0"/>
              <a:t> </a:t>
            </a:r>
          </a:p>
          <a:p>
            <a:r>
              <a:rPr lang="en-US" sz="1000" dirty="0" smtClean="0"/>
              <a:t> </a:t>
            </a:r>
          </a:p>
          <a:p>
            <a:r>
              <a:rPr lang="en-US" sz="1000" dirty="0" smtClean="0"/>
              <a:t> </a:t>
            </a:r>
          </a:p>
          <a:p>
            <a:r>
              <a:rPr lang="en-US" sz="1000" dirty="0" smtClean="0"/>
              <a:t> </a:t>
            </a:r>
          </a:p>
          <a:p>
            <a:r>
              <a:rPr lang="en-US" sz="1000" dirty="0" smtClean="0"/>
              <a:t> </a:t>
            </a:r>
          </a:p>
          <a:p>
            <a:r>
              <a:rPr lang="en-US" sz="1000" dirty="0" smtClean="0"/>
              <a:t> </a:t>
            </a:r>
          </a:p>
          <a:p>
            <a:r>
              <a:rPr lang="en-US" sz="1000" dirty="0" smtClean="0"/>
              <a:t> </a:t>
            </a:r>
          </a:p>
          <a:p>
            <a:r>
              <a:rPr lang="en-US" sz="1000" dirty="0" smtClean="0"/>
              <a:t> </a:t>
            </a:r>
          </a:p>
          <a:p>
            <a:r>
              <a:rPr lang="en-US" sz="1000" dirty="0" smtClean="0"/>
              <a:t> </a:t>
            </a:r>
            <a:endParaRPr lang="en-US" sz="1000" dirty="0"/>
          </a:p>
        </p:txBody>
      </p:sp>
      <p:sp useBgFill="1">
        <p:nvSpPr>
          <p:cNvPr id="3" name="TextBox 2"/>
          <p:cNvSpPr txBox="1"/>
          <p:nvPr/>
        </p:nvSpPr>
        <p:spPr>
          <a:xfrm>
            <a:off x="0" y="0"/>
            <a:ext cx="9144000" cy="584775"/>
          </a:xfrm>
          <a:prstGeom prst="rect">
            <a:avLst/>
          </a:prstGeom>
          <a:ln w="50800">
            <a:solidFill>
              <a:schemeClr val="tx1"/>
            </a:solidFill>
          </a:ln>
        </p:spPr>
        <p:txBody>
          <a:bodyPr wrap="square" rtlCol="0">
            <a:spAutoFit/>
          </a:bodyPr>
          <a:lstStyle/>
          <a:p>
            <a:pPr algn="ctr"/>
            <a:r>
              <a:rPr lang="en-US" sz="3200" b="1" dirty="0" smtClean="0"/>
              <a:t> our website:   www.VagabondGeology.com</a:t>
            </a:r>
            <a:endParaRPr lang="en-US" sz="32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fill="hold" grpId="0" nodeType="withEffect">
                                  <p:stCondLst>
                                    <p:cond delay="2000"/>
                                  </p:stCondLst>
                                  <p:childTnLst>
                                    <p:animMotion origin="layout" path="M 5E-6 -7.40741E-7 L -0.0052 -3.40069 " pathEditMode="relative" rAng="0" ptsTypes="AA">
                                      <p:cBhvr>
                                        <p:cTn id="6" dur="25000" fill="hold"/>
                                        <p:tgtEl>
                                          <p:spTgt spid="4"/>
                                        </p:tgtEl>
                                        <p:attrNameLst>
                                          <p:attrName>ppt_x</p:attrName>
                                          <p:attrName>ppt_y</p:attrName>
                                        </p:attrNameLst>
                                      </p:cBhvr>
                                      <p:rCtr x="-3" y="-17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5881271"/>
          </a:xfrm>
          <a:prstGeom prst="rect">
            <a:avLst/>
          </a:prstGeom>
        </p:spPr>
        <p:txBody>
          <a:bodyPr wrap="square">
            <a:spAutoFit/>
          </a:bodyPr>
          <a:lstStyle/>
          <a:p>
            <a:r>
              <a:rPr lang="en-US" dirty="0" smtClean="0">
                <a:hlinkClick r:id="rId2"/>
              </a:rPr>
              <a:t>https://en.wikipedia.org/wiki/Fort_Gibson</a:t>
            </a:r>
            <a:endParaRPr lang="en-US" dirty="0" smtClean="0"/>
          </a:p>
          <a:p>
            <a:r>
              <a:rPr lang="en-US" b="1" dirty="0" smtClean="0"/>
              <a:t>	Fort Gibson</a:t>
            </a:r>
            <a:r>
              <a:rPr lang="en-US" dirty="0" smtClean="0"/>
              <a:t> is a historic military site located next to the present day city of Fort Gibson, in Muskogee County Oklahoma. It guarded the American frontier in Indian Territory from 1824 until 1888. When constructed, the fort lay farther west than any other military post in the United States; it formed part of the north–south chain of forts intended to maintain peace on the frontier of the American West and to protect the southwestern border of the Louisiana Purchase.  The fort succeeded in its peacekeeping mission for more than 50 years, as no massacres or battles occurred there.</a:t>
            </a:r>
            <a:r>
              <a:rPr lang="en-US" baseline="30000" dirty="0" smtClean="0"/>
              <a:t> </a:t>
            </a:r>
            <a:r>
              <a:rPr lang="en-US" dirty="0" smtClean="0"/>
              <a:t>The fort site is now managed by the Oklahoma Historical Society as the </a:t>
            </a:r>
            <a:r>
              <a:rPr lang="en-US" b="1" dirty="0" smtClean="0"/>
              <a:t>Fort Gibson Historical Site.</a:t>
            </a:r>
            <a:r>
              <a:rPr lang="en-US" dirty="0" smtClean="0"/>
              <a:t> It is a National Historic Landmark.</a:t>
            </a:r>
          </a:p>
          <a:p>
            <a:r>
              <a:rPr lang="en-US" dirty="0" smtClean="0"/>
              <a:t>	 Colonel Matthew Arbuckle commanded the 7th Infantry Regiment (United States) from Fort Smith, Arkansas. He moved some of his troops to establish </a:t>
            </a:r>
            <a:r>
              <a:rPr lang="en-US" b="1" dirty="0" smtClean="0"/>
              <a:t>Cantonment Gibson</a:t>
            </a:r>
            <a:r>
              <a:rPr lang="en-US" dirty="0" smtClean="0"/>
              <a:t> on 21 April 1824 on the Grand River (Oklahoma) just above its </a:t>
            </a:r>
            <a:r>
              <a:rPr lang="en-US" u="sng" dirty="0" smtClean="0"/>
              <a:t>confluence</a:t>
            </a:r>
            <a:r>
              <a:rPr lang="en-US" dirty="0" smtClean="0"/>
              <a:t> with the Arkansas River. This was part of a series of forts which the United States established to protect its western border and the extensive Louisiana Purchase.</a:t>
            </a:r>
          </a:p>
          <a:p>
            <a:r>
              <a:rPr lang="en-US" dirty="0" smtClean="0"/>
              <a:t>	Colonel Arbuckle also established Fort Towson in southern Indian Territory. In the early years, troops constructed a </a:t>
            </a:r>
            <a:r>
              <a:rPr lang="en-US" u="sng" dirty="0" smtClean="0"/>
              <a:t>stockade</a:t>
            </a:r>
            <a:r>
              <a:rPr lang="en-US" dirty="0" smtClean="0"/>
              <a:t>, barracks, other facilities, and roads. They also settled strife between the indigenous Osage Nation, which had been in the area since the seventeenth century, and the earliest bands of western Cherokee settlers.</a:t>
            </a:r>
            <a:endParaRPr lang="en-US" baseline="30000" dirty="0" smtClean="0"/>
          </a:p>
          <a:p>
            <a:r>
              <a:rPr lang="en-US" dirty="0" smtClean="0"/>
              <a:t>	The Army designated the cantonment as Fort Gibson in 1832, reflecting its change from a temporary outpost to a semi-permanent garrison. Soldiers at Fort Gibson increasingly dealt with Indians removed from the eastern states to Indian Territory. These newcomers complained about hostility from the Osage Nation and other Plains Indian tribes indigenous to the region. Montfort Stokes, former governor of North Carolina, convened a commission at Fort Gibson to address these problems, and troops at the fort supported its work. </a:t>
            </a:r>
          </a:p>
          <a:p>
            <a:r>
              <a:rPr lang="en-US" dirty="0" smtClean="0"/>
              <a:t>	 During </a:t>
            </a:r>
            <a:r>
              <a:rPr lang="en-US" dirty="0" err="1" smtClean="0"/>
              <a:t>th</a:t>
            </a:r>
            <a:r>
              <a:rPr lang="en-US" dirty="0" smtClean="0"/>
              <a:t> 1830s, the soldiers at Fort Gibson built roads, provisioned incoming American Indians removed from the eastern states, and worked to maintain peace among antagonistic tribes and factions, including the indigenous Osage Nation and the Cherokee Nation, a people removed from the American South to the Indian Territory.</a:t>
            </a:r>
          </a:p>
          <a:p>
            <a:r>
              <a:rPr lang="en-US" dirty="0" smtClean="0"/>
              <a:t>	 At the height of Indian removal in the 1830s, the garrison at Fort Gibson ranked as the largest in the nation. Notable American soldiers stationed at (or at least visiting) Fort Gibson include Stephen W. Kearny, Robert E. Lee, and Zachary Taylor. The Army stationed Jefferson Davis, later president of the Confederate States of America, and more than 100 other West Point cadets at the fort. The Army also assigned Nathan Boone, son of the famous explorer Daniel Boone, to the post. After leaving Tennessee, Sam Houston owned a trading post in the area; he later moved to Texas.</a:t>
            </a:r>
          </a:p>
          <a:p>
            <a:r>
              <a:rPr lang="en-US" dirty="0" smtClean="0"/>
              <a:t>	At a bitterly contentious meeting at Fort Gibson in 1836, the majority faction of the Muscogee (Creek) reluctantly accepted the existing tribal government under the leadership of Chilly McIntosh, son of William McIntosh, and his faction. Colonel Arbuckle tried to prevent </a:t>
            </a:r>
            <a:r>
              <a:rPr lang="en-US" dirty="0" err="1" smtClean="0"/>
              <a:t>intratribal</a:t>
            </a:r>
            <a:r>
              <a:rPr lang="en-US" dirty="0" smtClean="0"/>
              <a:t> strife within the Cherokee, but Chief John Ross and his followers refused to acknowledge the government that earlier "Old Settlers" had established in Indian Territory. </a:t>
            </a:r>
          </a:p>
          <a:p>
            <a:r>
              <a:rPr lang="en-US" dirty="0" smtClean="0"/>
              <a:t>After losing the Seminole Wars against the United States Army in Florida, many of the Seminole </a:t>
            </a:r>
          </a:p>
          <a:p>
            <a:r>
              <a:rPr lang="en-US" dirty="0" smtClean="0"/>
              <a:t>arrived in Indian Territory "bitter and dispirited." Officials at Fort Gibson prevented bloodshed and disunity among them.</a:t>
            </a:r>
          </a:p>
          <a:p>
            <a:r>
              <a:rPr lang="en-US" dirty="0" smtClean="0"/>
              <a:t>	 When Colonel Arbuckle left Fort Gibson in 1841, he reported that despite the arrival of 40,000 eastern Native Americans of decidedly unfriendly disposition, "I have maintained peace on this frontier and at no period have the Whites on our border or the Red people of this frontier been in a more perfect state of quiet and Security than they enjoy now." The removed Native American nations gradually lost their desire for American military protection.</a:t>
            </a:r>
            <a:endParaRPr lang="en-US" baseline="30000" dirty="0" smtClean="0"/>
          </a:p>
          <a:p>
            <a:r>
              <a:rPr lang="en-US" baseline="30000" dirty="0" smtClean="0"/>
              <a:t>	</a:t>
            </a:r>
            <a:r>
              <a:rPr lang="en-US" dirty="0" smtClean="0"/>
              <a:t> In the 1850s, the Cherokee complained about the liquor and brothels at Fort Gibson. They tried to prevent the sale of alcohol to their people, who could not tolerate it physically.</a:t>
            </a:r>
            <a:r>
              <a:rPr lang="en-US" baseline="30000" dirty="0" smtClean="0"/>
              <a:t> </a:t>
            </a:r>
            <a:r>
              <a:rPr lang="en-US" dirty="0" smtClean="0"/>
              <a:t>The Cherokee ultimately urged Congress to close Fort Gibson, and the War Department heeded their request. In June 1857, the Army abandoned Fort Gibson for the first time. The Cherokee nation received the deed to the property and improvements, and established the village of </a:t>
            </a:r>
            <a:r>
              <a:rPr lang="en-US" dirty="0" err="1" smtClean="0"/>
              <a:t>Kee</a:t>
            </a:r>
            <a:r>
              <a:rPr lang="en-US" dirty="0" smtClean="0"/>
              <a:t>-too-</a:t>
            </a:r>
            <a:r>
              <a:rPr lang="en-US" dirty="0" err="1" smtClean="0"/>
              <a:t>wah</a:t>
            </a:r>
            <a:r>
              <a:rPr lang="en-US" dirty="0" smtClean="0"/>
              <a:t> on the site. </a:t>
            </a:r>
            <a:r>
              <a:rPr lang="en-US" baseline="30000" dirty="0" smtClean="0"/>
              <a:t> </a:t>
            </a:r>
            <a:r>
              <a:rPr lang="en-US" dirty="0" smtClean="0"/>
              <a:t>It became a center of traditionalists and eventually an independently federally recognized tribe of Cherokee.</a:t>
            </a:r>
          </a:p>
          <a:p>
            <a:endParaRPr 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3"/>
          <p:cNvSpPr txBox="1">
            <a:spLocks noChangeArrowheads="1"/>
          </p:cNvSpPr>
          <p:nvPr/>
        </p:nvSpPr>
        <p:spPr bwMode="auto">
          <a:xfrm>
            <a:off x="4572000" y="0"/>
            <a:ext cx="4572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a:t>
            </a:r>
            <a:r>
              <a:rPr lang="en-US" sz="4800" b="1" dirty="0" smtClean="0">
                <a:solidFill>
                  <a:srgbClr val="FF0000"/>
                </a:solidFill>
                <a:effectLst>
                  <a:outerShdw dist="50800" dir="5400000" algn="ctr" rotWithShape="0">
                    <a:schemeClr val="tx1"/>
                  </a:outerShdw>
                </a:effectLst>
                <a:latin typeface="Tempus Sans ITC" pitchFamily="82" charset="0"/>
              </a:rPr>
              <a:t>THE FORTS</a:t>
            </a:r>
            <a:endParaRPr lang="en-US" sz="4800" b="1" dirty="0">
              <a:solidFill>
                <a:srgbClr val="FF0000"/>
              </a:solidFill>
              <a:effectLst>
                <a:outerShdw dist="50800" dir="5400000" algn="ctr" rotWithShape="0">
                  <a:schemeClr val="tx1"/>
                </a:outerShdw>
              </a:effectLst>
              <a:latin typeface="Tempus Sans ITC" pitchFamily="82" charset="0"/>
            </a:endParaRPr>
          </a:p>
        </p:txBody>
      </p:sp>
      <p:grpSp>
        <p:nvGrpSpPr>
          <p:cNvPr id="2" name="Group 61"/>
          <p:cNvGrpSpPr/>
          <p:nvPr/>
        </p:nvGrpSpPr>
        <p:grpSpPr>
          <a:xfrm>
            <a:off x="523875" y="762000"/>
            <a:ext cx="8162925" cy="6072188"/>
            <a:chOff x="523875" y="762000"/>
            <a:chExt cx="8162925" cy="6072188"/>
          </a:xfrm>
        </p:grpSpPr>
        <p:pic>
          <p:nvPicPr>
            <p:cNvPr id="63" name="Picture 3"/>
            <p:cNvPicPr>
              <a:picLocks noChangeAspect="1" noChangeArrowheads="1"/>
            </p:cNvPicPr>
            <p:nvPr/>
          </p:nvPicPr>
          <p:blipFill>
            <a:blip r:embed="rId2" cstate="print"/>
            <a:srcRect/>
            <a:stretch>
              <a:fillRect/>
            </a:stretch>
          </p:blipFill>
          <p:spPr bwMode="auto">
            <a:xfrm>
              <a:off x="523875" y="762000"/>
              <a:ext cx="8162925" cy="6072188"/>
            </a:xfrm>
            <a:prstGeom prst="rect">
              <a:avLst/>
            </a:prstGeom>
            <a:noFill/>
            <a:ln w="9525">
              <a:noFill/>
              <a:miter lim="800000"/>
              <a:headEnd/>
              <a:tailEnd/>
            </a:ln>
            <a:effectLst/>
          </p:spPr>
        </p:pic>
        <p:grpSp>
          <p:nvGrpSpPr>
            <p:cNvPr id="3" name="Group 14"/>
            <p:cNvGrpSpPr/>
            <p:nvPr/>
          </p:nvGrpSpPr>
          <p:grpSpPr>
            <a:xfrm>
              <a:off x="4852307" y="1338943"/>
              <a:ext cx="3148693" cy="1191986"/>
              <a:chOff x="4852307" y="1338943"/>
              <a:chExt cx="3148693" cy="1191986"/>
            </a:xfrm>
          </p:grpSpPr>
          <p:grpSp>
            <p:nvGrpSpPr>
              <p:cNvPr id="4" name="Group 13"/>
              <p:cNvGrpSpPr/>
              <p:nvPr/>
            </p:nvGrpSpPr>
            <p:grpSpPr>
              <a:xfrm>
                <a:off x="4852307" y="1338943"/>
                <a:ext cx="3148693" cy="1191986"/>
                <a:chOff x="4852307" y="1338943"/>
                <a:chExt cx="3148693" cy="1191986"/>
              </a:xfrm>
            </p:grpSpPr>
            <p:sp>
              <p:nvSpPr>
                <p:cNvPr id="68"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0"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6" name="Freeform 65"/>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78" name="Picture 3"/>
          <p:cNvPicPr>
            <a:picLocks noChangeAspect="1" noChangeArrowheads="1"/>
          </p:cNvPicPr>
          <p:nvPr/>
        </p:nvPicPr>
        <p:blipFill>
          <a:blip r:embed="rId2" cstate="print"/>
          <a:srcRect l="16919" t="16314" r="52276" b="77412"/>
          <a:stretch>
            <a:fillRect/>
          </a:stretch>
        </p:blipFill>
        <p:spPr bwMode="auto">
          <a:xfrm>
            <a:off x="1981200" y="1371600"/>
            <a:ext cx="3733800" cy="381001"/>
          </a:xfrm>
          <a:prstGeom prst="rect">
            <a:avLst/>
          </a:prstGeom>
          <a:noFill/>
          <a:ln w="9525">
            <a:noFill/>
            <a:miter lim="800000"/>
            <a:headEnd/>
            <a:tailEnd/>
          </a:ln>
          <a:effectLst/>
        </p:spPr>
      </p:pic>
      <p:grpSp>
        <p:nvGrpSpPr>
          <p:cNvPr id="5" name="Group 45"/>
          <p:cNvGrpSpPr/>
          <p:nvPr/>
        </p:nvGrpSpPr>
        <p:grpSpPr>
          <a:xfrm>
            <a:off x="914400" y="1219200"/>
            <a:ext cx="7396842" cy="2879271"/>
            <a:chOff x="914400" y="1219200"/>
            <a:chExt cx="7396842" cy="2879271"/>
          </a:xfrm>
        </p:grpSpPr>
        <p:sp>
          <p:nvSpPr>
            <p:cNvPr id="22" name="Freeform 21"/>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30"/>
            <p:cNvGrpSpPr/>
            <p:nvPr/>
          </p:nvGrpSpPr>
          <p:grpSpPr>
            <a:xfrm>
              <a:off x="914400" y="1219200"/>
              <a:ext cx="7396842" cy="2879271"/>
              <a:chOff x="914400" y="1219200"/>
              <a:chExt cx="7396842" cy="2879271"/>
            </a:xfrm>
          </p:grpSpPr>
          <p:sp>
            <p:nvSpPr>
              <p:cNvPr id="17" name="Freeform 16"/>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25"/>
              <p:cNvGrpSpPr/>
              <p:nvPr/>
            </p:nvGrpSpPr>
            <p:grpSpPr>
              <a:xfrm>
                <a:off x="6248400" y="1219200"/>
                <a:ext cx="2062842" cy="2803072"/>
                <a:chOff x="6248400" y="1219200"/>
                <a:chExt cx="2062842" cy="2803072"/>
              </a:xfrm>
            </p:grpSpPr>
            <p:sp>
              <p:nvSpPr>
                <p:cNvPr id="23" name="Rectangle 2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3"/>
              <p:cNvPicPr>
                <a:picLocks noChangeAspect="1" noChangeArrowheads="1"/>
              </p:cNvPicPr>
              <p:nvPr/>
            </p:nvPicPr>
            <p:blipFill>
              <a:blip r:embed="rId2" cstate="print"/>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28" name="Picture 3"/>
              <p:cNvPicPr>
                <a:picLocks noChangeAspect="1" noChangeArrowheads="1"/>
              </p:cNvPicPr>
              <p:nvPr/>
            </p:nvPicPr>
            <p:blipFill>
              <a:blip r:embed="rId2" cstate="print"/>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29" name="Picture 3"/>
              <p:cNvPicPr preferRelativeResize="0">
                <a:picLocks noChangeArrowheads="1"/>
              </p:cNvPicPr>
              <p:nvPr/>
            </p:nvPicPr>
            <p:blipFill>
              <a:blip r:embed="rId2" cstate="print"/>
              <a:srcRect l="23454" t="16314" r="53209" b="74902"/>
              <a:stretch>
                <a:fillRect/>
              </a:stretch>
            </p:blipFill>
            <p:spPr bwMode="auto">
              <a:xfrm>
                <a:off x="4495800" y="1295400"/>
                <a:ext cx="1524000" cy="1173480"/>
              </a:xfrm>
              <a:prstGeom prst="rect">
                <a:avLst/>
              </a:prstGeom>
              <a:noFill/>
              <a:ln w="9525">
                <a:noFill/>
                <a:miter lim="800000"/>
                <a:headEnd/>
                <a:tailEnd/>
              </a:ln>
              <a:effectLst/>
            </p:spPr>
          </p:pic>
          <p:pic>
            <p:nvPicPr>
              <p:cNvPr id="30" name="Picture 3"/>
              <p:cNvPicPr>
                <a:picLocks noChangeAspect="1" noChangeArrowheads="1"/>
              </p:cNvPicPr>
              <p:nvPr/>
            </p:nvPicPr>
            <p:blipFill>
              <a:blip r:embed="rId3"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sp>
        <p:nvSpPr>
          <p:cNvPr id="31"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Five Tribes</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42" name="Freeform 41"/>
          <p:cNvSpPr/>
          <p:nvPr/>
        </p:nvSpPr>
        <p:spPr>
          <a:xfrm>
            <a:off x="783770" y="1151163"/>
            <a:ext cx="7652657" cy="5608865"/>
          </a:xfrm>
          <a:custGeom>
            <a:avLst/>
            <a:gdLst>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46" fmla="*/ 1113064 w 9573986"/>
              <a:gd name="connsiteY46" fmla="*/ 4705350 h 6738258"/>
              <a:gd name="connsiteX0" fmla="*/ 1113064 w 9573986"/>
              <a:gd name="connsiteY0" fmla="*/ 4171950 h 6204858"/>
              <a:gd name="connsiteX1" fmla="*/ 1211036 w 9573986"/>
              <a:gd name="connsiteY1" fmla="*/ 138793 h 6204858"/>
              <a:gd name="connsiteX2" fmla="*/ 8379279 w 9573986"/>
              <a:gd name="connsiteY2" fmla="*/ 138793 h 6204858"/>
              <a:gd name="connsiteX3" fmla="*/ 8379279 w 9573986"/>
              <a:gd name="connsiteY3" fmla="*/ 971550 h 6204858"/>
              <a:gd name="connsiteX4" fmla="*/ 8673193 w 9573986"/>
              <a:gd name="connsiteY4" fmla="*/ 2735036 h 6204858"/>
              <a:gd name="connsiteX5" fmla="*/ 8738507 w 9573986"/>
              <a:gd name="connsiteY5" fmla="*/ 5723165 h 6204858"/>
              <a:gd name="connsiteX6" fmla="*/ 8509907 w 9573986"/>
              <a:gd name="connsiteY6" fmla="*/ 5625193 h 6204858"/>
              <a:gd name="connsiteX7" fmla="*/ 8118022 w 9573986"/>
              <a:gd name="connsiteY7" fmla="*/ 5494565 h 6204858"/>
              <a:gd name="connsiteX8" fmla="*/ 7954736 w 9573986"/>
              <a:gd name="connsiteY8" fmla="*/ 5363936 h 6204858"/>
              <a:gd name="connsiteX9" fmla="*/ 7824107 w 9573986"/>
              <a:gd name="connsiteY9" fmla="*/ 5200650 h 6204858"/>
              <a:gd name="connsiteX10" fmla="*/ 7628164 w 9573986"/>
              <a:gd name="connsiteY10" fmla="*/ 5184322 h 6204858"/>
              <a:gd name="connsiteX11" fmla="*/ 7513864 w 9573986"/>
              <a:gd name="connsiteY11" fmla="*/ 5298622 h 6204858"/>
              <a:gd name="connsiteX12" fmla="*/ 7236279 w 9573986"/>
              <a:gd name="connsiteY12" fmla="*/ 5282293 h 6204858"/>
              <a:gd name="connsiteX13" fmla="*/ 6926036 w 9573986"/>
              <a:gd name="connsiteY13" fmla="*/ 5396593 h 6204858"/>
              <a:gd name="connsiteX14" fmla="*/ 6697436 w 9573986"/>
              <a:gd name="connsiteY14" fmla="*/ 5314950 h 6204858"/>
              <a:gd name="connsiteX15" fmla="*/ 6272893 w 9573986"/>
              <a:gd name="connsiteY15" fmla="*/ 5527222 h 6204858"/>
              <a:gd name="connsiteX16" fmla="*/ 6223907 w 9573986"/>
              <a:gd name="connsiteY16" fmla="*/ 5657850 h 6204858"/>
              <a:gd name="connsiteX17" fmla="*/ 5913664 w 9573986"/>
              <a:gd name="connsiteY17" fmla="*/ 5396593 h 6204858"/>
              <a:gd name="connsiteX18" fmla="*/ 5668736 w 9573986"/>
              <a:gd name="connsiteY18" fmla="*/ 5298622 h 6204858"/>
              <a:gd name="connsiteX19" fmla="*/ 5570764 w 9573986"/>
              <a:gd name="connsiteY19" fmla="*/ 5478236 h 6204858"/>
              <a:gd name="connsiteX20" fmla="*/ 5407479 w 9573986"/>
              <a:gd name="connsiteY20" fmla="*/ 5363936 h 6204858"/>
              <a:gd name="connsiteX21" fmla="*/ 5309507 w 9573986"/>
              <a:gd name="connsiteY21" fmla="*/ 5265965 h 6204858"/>
              <a:gd name="connsiteX22" fmla="*/ 5211536 w 9573986"/>
              <a:gd name="connsiteY22" fmla="*/ 5380265 h 6204858"/>
              <a:gd name="connsiteX23" fmla="*/ 5113564 w 9573986"/>
              <a:gd name="connsiteY23" fmla="*/ 5641522 h 6204858"/>
              <a:gd name="connsiteX24" fmla="*/ 4999264 w 9573986"/>
              <a:gd name="connsiteY24" fmla="*/ 5510893 h 6204858"/>
              <a:gd name="connsiteX25" fmla="*/ 4868636 w 9573986"/>
              <a:gd name="connsiteY25" fmla="*/ 5249636 h 6204858"/>
              <a:gd name="connsiteX26" fmla="*/ 4803322 w 9573986"/>
              <a:gd name="connsiteY26" fmla="*/ 5380265 h 6204858"/>
              <a:gd name="connsiteX27" fmla="*/ 4705350 w 9573986"/>
              <a:gd name="connsiteY27" fmla="*/ 5396593 h 6204858"/>
              <a:gd name="connsiteX28" fmla="*/ 4476750 w 9573986"/>
              <a:gd name="connsiteY28" fmla="*/ 5249636 h 6204858"/>
              <a:gd name="connsiteX29" fmla="*/ 4182836 w 9573986"/>
              <a:gd name="connsiteY29" fmla="*/ 5119007 h 6204858"/>
              <a:gd name="connsiteX30" fmla="*/ 4068536 w 9573986"/>
              <a:gd name="connsiteY30" fmla="*/ 5314950 h 6204858"/>
              <a:gd name="connsiteX31" fmla="*/ 3986893 w 9573986"/>
              <a:gd name="connsiteY31" fmla="*/ 5167993 h 6204858"/>
              <a:gd name="connsiteX32" fmla="*/ 3660322 w 9573986"/>
              <a:gd name="connsiteY32" fmla="*/ 5004707 h 6204858"/>
              <a:gd name="connsiteX33" fmla="*/ 3578679 w 9573986"/>
              <a:gd name="connsiteY33" fmla="*/ 4906736 h 6204858"/>
              <a:gd name="connsiteX34" fmla="*/ 3317422 w 9573986"/>
              <a:gd name="connsiteY34" fmla="*/ 4890407 h 6204858"/>
              <a:gd name="connsiteX35" fmla="*/ 3284764 w 9573986"/>
              <a:gd name="connsiteY35" fmla="*/ 4939393 h 6204858"/>
              <a:gd name="connsiteX36" fmla="*/ 3007179 w 9573986"/>
              <a:gd name="connsiteY36" fmla="*/ 4792436 h 6204858"/>
              <a:gd name="connsiteX37" fmla="*/ 2794907 w 9573986"/>
              <a:gd name="connsiteY37" fmla="*/ 4906736 h 6204858"/>
              <a:gd name="connsiteX38" fmla="*/ 2549979 w 9573986"/>
              <a:gd name="connsiteY38" fmla="*/ 4792436 h 6204858"/>
              <a:gd name="connsiteX39" fmla="*/ 2305050 w 9573986"/>
              <a:gd name="connsiteY39" fmla="*/ 4792436 h 6204858"/>
              <a:gd name="connsiteX40" fmla="*/ 2125436 w 9573986"/>
              <a:gd name="connsiteY40" fmla="*/ 4612822 h 6204858"/>
              <a:gd name="connsiteX41" fmla="*/ 2076450 w 9573986"/>
              <a:gd name="connsiteY41" fmla="*/ 4433207 h 6204858"/>
              <a:gd name="connsiteX42" fmla="*/ 1978479 w 9573986"/>
              <a:gd name="connsiteY42" fmla="*/ 4433207 h 6204858"/>
              <a:gd name="connsiteX43" fmla="*/ 1570264 w 9573986"/>
              <a:gd name="connsiteY43" fmla="*/ 4384222 h 6204858"/>
              <a:gd name="connsiteX44" fmla="*/ 1292679 w 9573986"/>
              <a:gd name="connsiteY44" fmla="*/ 4220936 h 6204858"/>
              <a:gd name="connsiteX45" fmla="*/ 1113064 w 9573986"/>
              <a:gd name="connsiteY45" fmla="*/ 4057650 h 6204858"/>
              <a:gd name="connsiteX46" fmla="*/ 1113064 w 9573986"/>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8209189"/>
              <a:gd name="connsiteY0" fmla="*/ 4171950 h 6204858"/>
              <a:gd name="connsiteX1" fmla="*/ 654504 w 8209189"/>
              <a:gd name="connsiteY1" fmla="*/ 138793 h 6204858"/>
              <a:gd name="connsiteX2" fmla="*/ 7822747 w 8209189"/>
              <a:gd name="connsiteY2" fmla="*/ 138793 h 6204858"/>
              <a:gd name="connsiteX3" fmla="*/ 7822747 w 8209189"/>
              <a:gd name="connsiteY3" fmla="*/ 971550 h 6204858"/>
              <a:gd name="connsiteX4" fmla="*/ 8116661 w 8209189"/>
              <a:gd name="connsiteY4" fmla="*/ 2735036 h 6204858"/>
              <a:gd name="connsiteX5" fmla="*/ 8181975 w 8209189"/>
              <a:gd name="connsiteY5" fmla="*/ 5723165 h 6204858"/>
              <a:gd name="connsiteX6" fmla="*/ 7953375 w 8209189"/>
              <a:gd name="connsiteY6" fmla="*/ 5625193 h 6204858"/>
              <a:gd name="connsiteX7" fmla="*/ 7561490 w 8209189"/>
              <a:gd name="connsiteY7" fmla="*/ 5494565 h 6204858"/>
              <a:gd name="connsiteX8" fmla="*/ 7398204 w 8209189"/>
              <a:gd name="connsiteY8" fmla="*/ 5363936 h 6204858"/>
              <a:gd name="connsiteX9" fmla="*/ 7267575 w 8209189"/>
              <a:gd name="connsiteY9" fmla="*/ 5200650 h 6204858"/>
              <a:gd name="connsiteX10" fmla="*/ 7071632 w 8209189"/>
              <a:gd name="connsiteY10" fmla="*/ 5184322 h 6204858"/>
              <a:gd name="connsiteX11" fmla="*/ 6957332 w 8209189"/>
              <a:gd name="connsiteY11" fmla="*/ 5298622 h 6204858"/>
              <a:gd name="connsiteX12" fmla="*/ 6679747 w 8209189"/>
              <a:gd name="connsiteY12" fmla="*/ 5282293 h 6204858"/>
              <a:gd name="connsiteX13" fmla="*/ 6369504 w 8209189"/>
              <a:gd name="connsiteY13" fmla="*/ 5396593 h 6204858"/>
              <a:gd name="connsiteX14" fmla="*/ 6140904 w 8209189"/>
              <a:gd name="connsiteY14" fmla="*/ 5314950 h 6204858"/>
              <a:gd name="connsiteX15" fmla="*/ 5716361 w 8209189"/>
              <a:gd name="connsiteY15" fmla="*/ 5527222 h 6204858"/>
              <a:gd name="connsiteX16" fmla="*/ 5667375 w 8209189"/>
              <a:gd name="connsiteY16" fmla="*/ 5657850 h 6204858"/>
              <a:gd name="connsiteX17" fmla="*/ 5357132 w 8209189"/>
              <a:gd name="connsiteY17" fmla="*/ 5396593 h 6204858"/>
              <a:gd name="connsiteX18" fmla="*/ 5112204 w 8209189"/>
              <a:gd name="connsiteY18" fmla="*/ 5298622 h 6204858"/>
              <a:gd name="connsiteX19" fmla="*/ 5014232 w 8209189"/>
              <a:gd name="connsiteY19" fmla="*/ 5478236 h 6204858"/>
              <a:gd name="connsiteX20" fmla="*/ 4850947 w 8209189"/>
              <a:gd name="connsiteY20" fmla="*/ 5363936 h 6204858"/>
              <a:gd name="connsiteX21" fmla="*/ 4752975 w 8209189"/>
              <a:gd name="connsiteY21" fmla="*/ 5265965 h 6204858"/>
              <a:gd name="connsiteX22" fmla="*/ 4655004 w 8209189"/>
              <a:gd name="connsiteY22" fmla="*/ 5380265 h 6204858"/>
              <a:gd name="connsiteX23" fmla="*/ 4557032 w 8209189"/>
              <a:gd name="connsiteY23" fmla="*/ 5641522 h 6204858"/>
              <a:gd name="connsiteX24" fmla="*/ 4442732 w 8209189"/>
              <a:gd name="connsiteY24" fmla="*/ 5510893 h 6204858"/>
              <a:gd name="connsiteX25" fmla="*/ 4312104 w 8209189"/>
              <a:gd name="connsiteY25" fmla="*/ 5249636 h 6204858"/>
              <a:gd name="connsiteX26" fmla="*/ 4246790 w 8209189"/>
              <a:gd name="connsiteY26" fmla="*/ 5380265 h 6204858"/>
              <a:gd name="connsiteX27" fmla="*/ 4148818 w 8209189"/>
              <a:gd name="connsiteY27" fmla="*/ 5396593 h 6204858"/>
              <a:gd name="connsiteX28" fmla="*/ 3920218 w 8209189"/>
              <a:gd name="connsiteY28" fmla="*/ 5249636 h 6204858"/>
              <a:gd name="connsiteX29" fmla="*/ 3626304 w 8209189"/>
              <a:gd name="connsiteY29" fmla="*/ 5119007 h 6204858"/>
              <a:gd name="connsiteX30" fmla="*/ 3512004 w 8209189"/>
              <a:gd name="connsiteY30" fmla="*/ 5314950 h 6204858"/>
              <a:gd name="connsiteX31" fmla="*/ 3430361 w 8209189"/>
              <a:gd name="connsiteY31" fmla="*/ 5167993 h 6204858"/>
              <a:gd name="connsiteX32" fmla="*/ 3103790 w 8209189"/>
              <a:gd name="connsiteY32" fmla="*/ 5004707 h 6204858"/>
              <a:gd name="connsiteX33" fmla="*/ 3022147 w 8209189"/>
              <a:gd name="connsiteY33" fmla="*/ 4906736 h 6204858"/>
              <a:gd name="connsiteX34" fmla="*/ 2760890 w 8209189"/>
              <a:gd name="connsiteY34" fmla="*/ 4890407 h 6204858"/>
              <a:gd name="connsiteX35" fmla="*/ 2728232 w 8209189"/>
              <a:gd name="connsiteY35" fmla="*/ 4939393 h 6204858"/>
              <a:gd name="connsiteX36" fmla="*/ 2450647 w 8209189"/>
              <a:gd name="connsiteY36" fmla="*/ 4792436 h 6204858"/>
              <a:gd name="connsiteX37" fmla="*/ 2238375 w 8209189"/>
              <a:gd name="connsiteY37" fmla="*/ 4906736 h 6204858"/>
              <a:gd name="connsiteX38" fmla="*/ 1993447 w 8209189"/>
              <a:gd name="connsiteY38" fmla="*/ 4792436 h 6204858"/>
              <a:gd name="connsiteX39" fmla="*/ 1748518 w 8209189"/>
              <a:gd name="connsiteY39" fmla="*/ 4792436 h 6204858"/>
              <a:gd name="connsiteX40" fmla="*/ 1568904 w 8209189"/>
              <a:gd name="connsiteY40" fmla="*/ 4612822 h 6204858"/>
              <a:gd name="connsiteX41" fmla="*/ 1519918 w 8209189"/>
              <a:gd name="connsiteY41" fmla="*/ 4433207 h 6204858"/>
              <a:gd name="connsiteX42" fmla="*/ 1421947 w 8209189"/>
              <a:gd name="connsiteY42" fmla="*/ 4433207 h 6204858"/>
              <a:gd name="connsiteX43" fmla="*/ 1013732 w 8209189"/>
              <a:gd name="connsiteY43" fmla="*/ 4384222 h 6204858"/>
              <a:gd name="connsiteX44" fmla="*/ 736147 w 8209189"/>
              <a:gd name="connsiteY44" fmla="*/ 4220936 h 6204858"/>
              <a:gd name="connsiteX45" fmla="*/ 556532 w 8209189"/>
              <a:gd name="connsiteY45" fmla="*/ 4057650 h 6204858"/>
              <a:gd name="connsiteX46" fmla="*/ 556532 w 8209189"/>
              <a:gd name="connsiteY46" fmla="*/ 4171950 h 6204858"/>
              <a:gd name="connsiteX0" fmla="*/ 556532 w 8209189"/>
              <a:gd name="connsiteY0" fmla="*/ 4057650 h 6090558"/>
              <a:gd name="connsiteX1" fmla="*/ 654504 w 8209189"/>
              <a:gd name="connsiteY1" fmla="*/ 24493 h 6090558"/>
              <a:gd name="connsiteX2" fmla="*/ 7822747 w 8209189"/>
              <a:gd name="connsiteY2" fmla="*/ 24493 h 6090558"/>
              <a:gd name="connsiteX3" fmla="*/ 7822747 w 8209189"/>
              <a:gd name="connsiteY3" fmla="*/ 857250 h 6090558"/>
              <a:gd name="connsiteX4" fmla="*/ 8116661 w 8209189"/>
              <a:gd name="connsiteY4" fmla="*/ 2620736 h 6090558"/>
              <a:gd name="connsiteX5" fmla="*/ 8181975 w 8209189"/>
              <a:gd name="connsiteY5" fmla="*/ 5608865 h 6090558"/>
              <a:gd name="connsiteX6" fmla="*/ 7953375 w 8209189"/>
              <a:gd name="connsiteY6" fmla="*/ 5510893 h 6090558"/>
              <a:gd name="connsiteX7" fmla="*/ 7561490 w 8209189"/>
              <a:gd name="connsiteY7" fmla="*/ 5380265 h 6090558"/>
              <a:gd name="connsiteX8" fmla="*/ 7398204 w 8209189"/>
              <a:gd name="connsiteY8" fmla="*/ 5249636 h 6090558"/>
              <a:gd name="connsiteX9" fmla="*/ 7267575 w 8209189"/>
              <a:gd name="connsiteY9" fmla="*/ 5086350 h 6090558"/>
              <a:gd name="connsiteX10" fmla="*/ 7071632 w 8209189"/>
              <a:gd name="connsiteY10" fmla="*/ 5070022 h 6090558"/>
              <a:gd name="connsiteX11" fmla="*/ 6957332 w 8209189"/>
              <a:gd name="connsiteY11" fmla="*/ 5184322 h 6090558"/>
              <a:gd name="connsiteX12" fmla="*/ 6679747 w 8209189"/>
              <a:gd name="connsiteY12" fmla="*/ 5167993 h 6090558"/>
              <a:gd name="connsiteX13" fmla="*/ 6369504 w 8209189"/>
              <a:gd name="connsiteY13" fmla="*/ 5282293 h 6090558"/>
              <a:gd name="connsiteX14" fmla="*/ 6140904 w 8209189"/>
              <a:gd name="connsiteY14" fmla="*/ 5200650 h 6090558"/>
              <a:gd name="connsiteX15" fmla="*/ 5716361 w 8209189"/>
              <a:gd name="connsiteY15" fmla="*/ 5412922 h 6090558"/>
              <a:gd name="connsiteX16" fmla="*/ 5667375 w 8209189"/>
              <a:gd name="connsiteY16" fmla="*/ 5543550 h 6090558"/>
              <a:gd name="connsiteX17" fmla="*/ 5357132 w 8209189"/>
              <a:gd name="connsiteY17" fmla="*/ 5282293 h 6090558"/>
              <a:gd name="connsiteX18" fmla="*/ 5112204 w 8209189"/>
              <a:gd name="connsiteY18" fmla="*/ 5184322 h 6090558"/>
              <a:gd name="connsiteX19" fmla="*/ 5014232 w 8209189"/>
              <a:gd name="connsiteY19" fmla="*/ 5363936 h 6090558"/>
              <a:gd name="connsiteX20" fmla="*/ 4850947 w 8209189"/>
              <a:gd name="connsiteY20" fmla="*/ 5249636 h 6090558"/>
              <a:gd name="connsiteX21" fmla="*/ 4752975 w 8209189"/>
              <a:gd name="connsiteY21" fmla="*/ 5151665 h 6090558"/>
              <a:gd name="connsiteX22" fmla="*/ 4655004 w 8209189"/>
              <a:gd name="connsiteY22" fmla="*/ 5265965 h 6090558"/>
              <a:gd name="connsiteX23" fmla="*/ 4557032 w 8209189"/>
              <a:gd name="connsiteY23" fmla="*/ 5527222 h 6090558"/>
              <a:gd name="connsiteX24" fmla="*/ 4442732 w 8209189"/>
              <a:gd name="connsiteY24" fmla="*/ 5396593 h 6090558"/>
              <a:gd name="connsiteX25" fmla="*/ 4312104 w 8209189"/>
              <a:gd name="connsiteY25" fmla="*/ 5135336 h 6090558"/>
              <a:gd name="connsiteX26" fmla="*/ 4246790 w 8209189"/>
              <a:gd name="connsiteY26" fmla="*/ 5265965 h 6090558"/>
              <a:gd name="connsiteX27" fmla="*/ 4148818 w 8209189"/>
              <a:gd name="connsiteY27" fmla="*/ 5282293 h 6090558"/>
              <a:gd name="connsiteX28" fmla="*/ 3920218 w 8209189"/>
              <a:gd name="connsiteY28" fmla="*/ 5135336 h 6090558"/>
              <a:gd name="connsiteX29" fmla="*/ 3626304 w 8209189"/>
              <a:gd name="connsiteY29" fmla="*/ 5004707 h 6090558"/>
              <a:gd name="connsiteX30" fmla="*/ 3512004 w 8209189"/>
              <a:gd name="connsiteY30" fmla="*/ 5200650 h 6090558"/>
              <a:gd name="connsiteX31" fmla="*/ 3430361 w 8209189"/>
              <a:gd name="connsiteY31" fmla="*/ 5053693 h 6090558"/>
              <a:gd name="connsiteX32" fmla="*/ 3103790 w 8209189"/>
              <a:gd name="connsiteY32" fmla="*/ 4890407 h 6090558"/>
              <a:gd name="connsiteX33" fmla="*/ 3022147 w 8209189"/>
              <a:gd name="connsiteY33" fmla="*/ 4792436 h 6090558"/>
              <a:gd name="connsiteX34" fmla="*/ 2760890 w 8209189"/>
              <a:gd name="connsiteY34" fmla="*/ 4776107 h 6090558"/>
              <a:gd name="connsiteX35" fmla="*/ 2728232 w 8209189"/>
              <a:gd name="connsiteY35" fmla="*/ 4825093 h 6090558"/>
              <a:gd name="connsiteX36" fmla="*/ 2450647 w 8209189"/>
              <a:gd name="connsiteY36" fmla="*/ 4678136 h 6090558"/>
              <a:gd name="connsiteX37" fmla="*/ 2238375 w 8209189"/>
              <a:gd name="connsiteY37" fmla="*/ 4792436 h 6090558"/>
              <a:gd name="connsiteX38" fmla="*/ 1993447 w 8209189"/>
              <a:gd name="connsiteY38" fmla="*/ 4678136 h 6090558"/>
              <a:gd name="connsiteX39" fmla="*/ 1748518 w 8209189"/>
              <a:gd name="connsiteY39" fmla="*/ 4678136 h 6090558"/>
              <a:gd name="connsiteX40" fmla="*/ 1568904 w 8209189"/>
              <a:gd name="connsiteY40" fmla="*/ 4498522 h 6090558"/>
              <a:gd name="connsiteX41" fmla="*/ 1519918 w 8209189"/>
              <a:gd name="connsiteY41" fmla="*/ 4318907 h 6090558"/>
              <a:gd name="connsiteX42" fmla="*/ 1421947 w 8209189"/>
              <a:gd name="connsiteY42" fmla="*/ 4318907 h 6090558"/>
              <a:gd name="connsiteX43" fmla="*/ 1013732 w 8209189"/>
              <a:gd name="connsiteY43" fmla="*/ 4269922 h 6090558"/>
              <a:gd name="connsiteX44" fmla="*/ 736147 w 8209189"/>
              <a:gd name="connsiteY44" fmla="*/ 4106636 h 6090558"/>
              <a:gd name="connsiteX45" fmla="*/ 556532 w 8209189"/>
              <a:gd name="connsiteY45" fmla="*/ 3943350 h 6090558"/>
              <a:gd name="connsiteX46" fmla="*/ 556532 w 8209189"/>
              <a:gd name="connsiteY46" fmla="*/ 4057650 h 6090558"/>
              <a:gd name="connsiteX0" fmla="*/ 556532 w 8209189"/>
              <a:gd name="connsiteY0" fmla="*/ 4057650 h 5690508"/>
              <a:gd name="connsiteX1" fmla="*/ 654504 w 8209189"/>
              <a:gd name="connsiteY1" fmla="*/ 24493 h 5690508"/>
              <a:gd name="connsiteX2" fmla="*/ 7822747 w 8209189"/>
              <a:gd name="connsiteY2" fmla="*/ 24493 h 5690508"/>
              <a:gd name="connsiteX3" fmla="*/ 7822747 w 8209189"/>
              <a:gd name="connsiteY3" fmla="*/ 857250 h 5690508"/>
              <a:gd name="connsiteX4" fmla="*/ 8116661 w 8209189"/>
              <a:gd name="connsiteY4" fmla="*/ 2620736 h 5690508"/>
              <a:gd name="connsiteX5" fmla="*/ 8181975 w 8209189"/>
              <a:gd name="connsiteY5" fmla="*/ 5608865 h 5690508"/>
              <a:gd name="connsiteX6" fmla="*/ 7953375 w 8209189"/>
              <a:gd name="connsiteY6" fmla="*/ 5510893 h 5690508"/>
              <a:gd name="connsiteX7" fmla="*/ 7561490 w 8209189"/>
              <a:gd name="connsiteY7" fmla="*/ 5380265 h 5690508"/>
              <a:gd name="connsiteX8" fmla="*/ 7398204 w 8209189"/>
              <a:gd name="connsiteY8" fmla="*/ 5249636 h 5690508"/>
              <a:gd name="connsiteX9" fmla="*/ 7267575 w 8209189"/>
              <a:gd name="connsiteY9" fmla="*/ 5086350 h 5690508"/>
              <a:gd name="connsiteX10" fmla="*/ 7071632 w 8209189"/>
              <a:gd name="connsiteY10" fmla="*/ 5070022 h 5690508"/>
              <a:gd name="connsiteX11" fmla="*/ 6957332 w 8209189"/>
              <a:gd name="connsiteY11" fmla="*/ 5184322 h 5690508"/>
              <a:gd name="connsiteX12" fmla="*/ 6679747 w 8209189"/>
              <a:gd name="connsiteY12" fmla="*/ 5167993 h 5690508"/>
              <a:gd name="connsiteX13" fmla="*/ 6369504 w 8209189"/>
              <a:gd name="connsiteY13" fmla="*/ 5282293 h 5690508"/>
              <a:gd name="connsiteX14" fmla="*/ 6140904 w 8209189"/>
              <a:gd name="connsiteY14" fmla="*/ 5200650 h 5690508"/>
              <a:gd name="connsiteX15" fmla="*/ 5716361 w 8209189"/>
              <a:gd name="connsiteY15" fmla="*/ 5412922 h 5690508"/>
              <a:gd name="connsiteX16" fmla="*/ 5667375 w 8209189"/>
              <a:gd name="connsiteY16" fmla="*/ 5543550 h 5690508"/>
              <a:gd name="connsiteX17" fmla="*/ 5357132 w 8209189"/>
              <a:gd name="connsiteY17" fmla="*/ 5282293 h 5690508"/>
              <a:gd name="connsiteX18" fmla="*/ 5112204 w 8209189"/>
              <a:gd name="connsiteY18" fmla="*/ 5184322 h 5690508"/>
              <a:gd name="connsiteX19" fmla="*/ 5014232 w 8209189"/>
              <a:gd name="connsiteY19" fmla="*/ 5363936 h 5690508"/>
              <a:gd name="connsiteX20" fmla="*/ 4850947 w 8209189"/>
              <a:gd name="connsiteY20" fmla="*/ 5249636 h 5690508"/>
              <a:gd name="connsiteX21" fmla="*/ 4752975 w 8209189"/>
              <a:gd name="connsiteY21" fmla="*/ 5151665 h 5690508"/>
              <a:gd name="connsiteX22" fmla="*/ 4655004 w 8209189"/>
              <a:gd name="connsiteY22" fmla="*/ 5265965 h 5690508"/>
              <a:gd name="connsiteX23" fmla="*/ 4557032 w 8209189"/>
              <a:gd name="connsiteY23" fmla="*/ 5527222 h 5690508"/>
              <a:gd name="connsiteX24" fmla="*/ 4442732 w 8209189"/>
              <a:gd name="connsiteY24" fmla="*/ 5396593 h 5690508"/>
              <a:gd name="connsiteX25" fmla="*/ 4312104 w 8209189"/>
              <a:gd name="connsiteY25" fmla="*/ 5135336 h 5690508"/>
              <a:gd name="connsiteX26" fmla="*/ 4246790 w 8209189"/>
              <a:gd name="connsiteY26" fmla="*/ 5265965 h 5690508"/>
              <a:gd name="connsiteX27" fmla="*/ 4148818 w 8209189"/>
              <a:gd name="connsiteY27" fmla="*/ 5282293 h 5690508"/>
              <a:gd name="connsiteX28" fmla="*/ 3920218 w 8209189"/>
              <a:gd name="connsiteY28" fmla="*/ 5135336 h 5690508"/>
              <a:gd name="connsiteX29" fmla="*/ 3626304 w 8209189"/>
              <a:gd name="connsiteY29" fmla="*/ 5004707 h 5690508"/>
              <a:gd name="connsiteX30" fmla="*/ 3512004 w 8209189"/>
              <a:gd name="connsiteY30" fmla="*/ 5200650 h 5690508"/>
              <a:gd name="connsiteX31" fmla="*/ 3430361 w 8209189"/>
              <a:gd name="connsiteY31" fmla="*/ 5053693 h 5690508"/>
              <a:gd name="connsiteX32" fmla="*/ 3103790 w 8209189"/>
              <a:gd name="connsiteY32" fmla="*/ 4890407 h 5690508"/>
              <a:gd name="connsiteX33" fmla="*/ 3022147 w 8209189"/>
              <a:gd name="connsiteY33" fmla="*/ 4792436 h 5690508"/>
              <a:gd name="connsiteX34" fmla="*/ 2760890 w 8209189"/>
              <a:gd name="connsiteY34" fmla="*/ 4776107 h 5690508"/>
              <a:gd name="connsiteX35" fmla="*/ 2728232 w 8209189"/>
              <a:gd name="connsiteY35" fmla="*/ 4825093 h 5690508"/>
              <a:gd name="connsiteX36" fmla="*/ 2450647 w 8209189"/>
              <a:gd name="connsiteY36" fmla="*/ 4678136 h 5690508"/>
              <a:gd name="connsiteX37" fmla="*/ 2238375 w 8209189"/>
              <a:gd name="connsiteY37" fmla="*/ 4792436 h 5690508"/>
              <a:gd name="connsiteX38" fmla="*/ 1993447 w 8209189"/>
              <a:gd name="connsiteY38" fmla="*/ 4678136 h 5690508"/>
              <a:gd name="connsiteX39" fmla="*/ 1748518 w 8209189"/>
              <a:gd name="connsiteY39" fmla="*/ 4678136 h 5690508"/>
              <a:gd name="connsiteX40" fmla="*/ 1568904 w 8209189"/>
              <a:gd name="connsiteY40" fmla="*/ 4498522 h 5690508"/>
              <a:gd name="connsiteX41" fmla="*/ 1519918 w 8209189"/>
              <a:gd name="connsiteY41" fmla="*/ 4318907 h 5690508"/>
              <a:gd name="connsiteX42" fmla="*/ 1421947 w 8209189"/>
              <a:gd name="connsiteY42" fmla="*/ 4318907 h 5690508"/>
              <a:gd name="connsiteX43" fmla="*/ 1013732 w 8209189"/>
              <a:gd name="connsiteY43" fmla="*/ 4269922 h 5690508"/>
              <a:gd name="connsiteX44" fmla="*/ 736147 w 8209189"/>
              <a:gd name="connsiteY44" fmla="*/ 4106636 h 5690508"/>
              <a:gd name="connsiteX45" fmla="*/ 556532 w 8209189"/>
              <a:gd name="connsiteY45" fmla="*/ 3943350 h 5690508"/>
              <a:gd name="connsiteX46" fmla="*/ 556532 w 8209189"/>
              <a:gd name="connsiteY46" fmla="*/ 4057650 h 5690508"/>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0 w 7652657"/>
              <a:gd name="connsiteY0" fmla="*/ 4057650 h 5608865"/>
              <a:gd name="connsiteX1" fmla="*/ 97972 w 7652657"/>
              <a:gd name="connsiteY1" fmla="*/ 24493 h 5608865"/>
              <a:gd name="connsiteX2" fmla="*/ 7266215 w 7652657"/>
              <a:gd name="connsiteY2" fmla="*/ 24493 h 5608865"/>
              <a:gd name="connsiteX3" fmla="*/ 7266215 w 7652657"/>
              <a:gd name="connsiteY3" fmla="*/ 857250 h 5608865"/>
              <a:gd name="connsiteX4" fmla="*/ 7560129 w 7652657"/>
              <a:gd name="connsiteY4" fmla="*/ 2620736 h 5608865"/>
              <a:gd name="connsiteX5" fmla="*/ 7625443 w 7652657"/>
              <a:gd name="connsiteY5" fmla="*/ 5608865 h 5608865"/>
              <a:gd name="connsiteX6" fmla="*/ 7396843 w 7652657"/>
              <a:gd name="connsiteY6" fmla="*/ 5510893 h 5608865"/>
              <a:gd name="connsiteX7" fmla="*/ 7004958 w 7652657"/>
              <a:gd name="connsiteY7" fmla="*/ 5380265 h 5608865"/>
              <a:gd name="connsiteX8" fmla="*/ 6841672 w 7652657"/>
              <a:gd name="connsiteY8" fmla="*/ 5249636 h 5608865"/>
              <a:gd name="connsiteX9" fmla="*/ 6711043 w 7652657"/>
              <a:gd name="connsiteY9" fmla="*/ 5086350 h 5608865"/>
              <a:gd name="connsiteX10" fmla="*/ 6515100 w 7652657"/>
              <a:gd name="connsiteY10" fmla="*/ 5070022 h 5608865"/>
              <a:gd name="connsiteX11" fmla="*/ 6400800 w 7652657"/>
              <a:gd name="connsiteY11" fmla="*/ 5184322 h 5608865"/>
              <a:gd name="connsiteX12" fmla="*/ 6123215 w 7652657"/>
              <a:gd name="connsiteY12" fmla="*/ 5167993 h 5608865"/>
              <a:gd name="connsiteX13" fmla="*/ 5812972 w 7652657"/>
              <a:gd name="connsiteY13" fmla="*/ 5282293 h 5608865"/>
              <a:gd name="connsiteX14" fmla="*/ 5584372 w 7652657"/>
              <a:gd name="connsiteY14" fmla="*/ 5200650 h 5608865"/>
              <a:gd name="connsiteX15" fmla="*/ 5159829 w 7652657"/>
              <a:gd name="connsiteY15" fmla="*/ 5412922 h 5608865"/>
              <a:gd name="connsiteX16" fmla="*/ 5110843 w 7652657"/>
              <a:gd name="connsiteY16" fmla="*/ 5543550 h 5608865"/>
              <a:gd name="connsiteX17" fmla="*/ 4800600 w 7652657"/>
              <a:gd name="connsiteY17" fmla="*/ 5282293 h 5608865"/>
              <a:gd name="connsiteX18" fmla="*/ 4555672 w 7652657"/>
              <a:gd name="connsiteY18" fmla="*/ 5184322 h 5608865"/>
              <a:gd name="connsiteX19" fmla="*/ 4457700 w 7652657"/>
              <a:gd name="connsiteY19" fmla="*/ 5363936 h 5608865"/>
              <a:gd name="connsiteX20" fmla="*/ 4294415 w 7652657"/>
              <a:gd name="connsiteY20" fmla="*/ 5249636 h 5608865"/>
              <a:gd name="connsiteX21" fmla="*/ 4196443 w 7652657"/>
              <a:gd name="connsiteY21" fmla="*/ 5151665 h 5608865"/>
              <a:gd name="connsiteX22" fmla="*/ 4098472 w 7652657"/>
              <a:gd name="connsiteY22" fmla="*/ 5265965 h 5608865"/>
              <a:gd name="connsiteX23" fmla="*/ 4000500 w 7652657"/>
              <a:gd name="connsiteY23" fmla="*/ 5527222 h 5608865"/>
              <a:gd name="connsiteX24" fmla="*/ 3886200 w 7652657"/>
              <a:gd name="connsiteY24" fmla="*/ 5396593 h 5608865"/>
              <a:gd name="connsiteX25" fmla="*/ 3755572 w 7652657"/>
              <a:gd name="connsiteY25" fmla="*/ 5135336 h 5608865"/>
              <a:gd name="connsiteX26" fmla="*/ 3690258 w 7652657"/>
              <a:gd name="connsiteY26" fmla="*/ 5265965 h 5608865"/>
              <a:gd name="connsiteX27" fmla="*/ 3592286 w 7652657"/>
              <a:gd name="connsiteY27" fmla="*/ 5282293 h 5608865"/>
              <a:gd name="connsiteX28" fmla="*/ 3363686 w 7652657"/>
              <a:gd name="connsiteY28" fmla="*/ 5135336 h 5608865"/>
              <a:gd name="connsiteX29" fmla="*/ 3069772 w 7652657"/>
              <a:gd name="connsiteY29" fmla="*/ 5004707 h 5608865"/>
              <a:gd name="connsiteX30" fmla="*/ 2955472 w 7652657"/>
              <a:gd name="connsiteY30" fmla="*/ 5200650 h 5608865"/>
              <a:gd name="connsiteX31" fmla="*/ 2873829 w 7652657"/>
              <a:gd name="connsiteY31" fmla="*/ 5053693 h 5608865"/>
              <a:gd name="connsiteX32" fmla="*/ 2547258 w 7652657"/>
              <a:gd name="connsiteY32" fmla="*/ 4890407 h 5608865"/>
              <a:gd name="connsiteX33" fmla="*/ 2465615 w 7652657"/>
              <a:gd name="connsiteY33" fmla="*/ 4792436 h 5608865"/>
              <a:gd name="connsiteX34" fmla="*/ 2204358 w 7652657"/>
              <a:gd name="connsiteY34" fmla="*/ 4776107 h 5608865"/>
              <a:gd name="connsiteX35" fmla="*/ 2171700 w 7652657"/>
              <a:gd name="connsiteY35" fmla="*/ 4825093 h 5608865"/>
              <a:gd name="connsiteX36" fmla="*/ 1894115 w 7652657"/>
              <a:gd name="connsiteY36" fmla="*/ 4678136 h 5608865"/>
              <a:gd name="connsiteX37" fmla="*/ 1681843 w 7652657"/>
              <a:gd name="connsiteY37" fmla="*/ 4792436 h 5608865"/>
              <a:gd name="connsiteX38" fmla="*/ 1436915 w 7652657"/>
              <a:gd name="connsiteY38" fmla="*/ 4678136 h 5608865"/>
              <a:gd name="connsiteX39" fmla="*/ 1191986 w 7652657"/>
              <a:gd name="connsiteY39" fmla="*/ 4678136 h 5608865"/>
              <a:gd name="connsiteX40" fmla="*/ 1012372 w 7652657"/>
              <a:gd name="connsiteY40" fmla="*/ 4498522 h 5608865"/>
              <a:gd name="connsiteX41" fmla="*/ 963386 w 7652657"/>
              <a:gd name="connsiteY41" fmla="*/ 4318907 h 5608865"/>
              <a:gd name="connsiteX42" fmla="*/ 865415 w 7652657"/>
              <a:gd name="connsiteY42" fmla="*/ 4318907 h 5608865"/>
              <a:gd name="connsiteX43" fmla="*/ 457200 w 7652657"/>
              <a:gd name="connsiteY43" fmla="*/ 4269922 h 5608865"/>
              <a:gd name="connsiteX44" fmla="*/ 179615 w 7652657"/>
              <a:gd name="connsiteY44" fmla="*/ 4106636 h 5608865"/>
              <a:gd name="connsiteX45" fmla="*/ 0 w 7652657"/>
              <a:gd name="connsiteY45" fmla="*/ 3943350 h 5608865"/>
              <a:gd name="connsiteX46" fmla="*/ 0 w 7652657"/>
              <a:gd name="connsiteY46" fmla="*/ 4057650 h 560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52657" h="5608865">
                <a:moveTo>
                  <a:pt x="0" y="4057650"/>
                </a:moveTo>
                <a:cubicBezTo>
                  <a:pt x="110218" y="2415268"/>
                  <a:pt x="106136" y="2084615"/>
                  <a:pt x="97972" y="24493"/>
                </a:cubicBezTo>
                <a:cubicBezTo>
                  <a:pt x="1755322" y="0"/>
                  <a:pt x="5761265" y="59871"/>
                  <a:pt x="7266215" y="24493"/>
                </a:cubicBezTo>
                <a:cubicBezTo>
                  <a:pt x="7383236" y="892629"/>
                  <a:pt x="7217229" y="424543"/>
                  <a:pt x="7266215" y="857250"/>
                </a:cubicBezTo>
                <a:cubicBezTo>
                  <a:pt x="7315201" y="1289957"/>
                  <a:pt x="7500258" y="1828800"/>
                  <a:pt x="7560129" y="2620736"/>
                </a:cubicBezTo>
                <a:cubicBezTo>
                  <a:pt x="7620000" y="3412672"/>
                  <a:pt x="7652657" y="5127172"/>
                  <a:pt x="7625443" y="5608865"/>
                </a:cubicBezTo>
                <a:cubicBezTo>
                  <a:pt x="7369629" y="5366658"/>
                  <a:pt x="7500257" y="5548993"/>
                  <a:pt x="7396843" y="5510893"/>
                </a:cubicBezTo>
                <a:cubicBezTo>
                  <a:pt x="7293429" y="5472793"/>
                  <a:pt x="7097487" y="5423808"/>
                  <a:pt x="7004958" y="5380265"/>
                </a:cubicBezTo>
                <a:cubicBezTo>
                  <a:pt x="6912430" y="5336722"/>
                  <a:pt x="6890658" y="5298622"/>
                  <a:pt x="6841672" y="5249636"/>
                </a:cubicBezTo>
                <a:cubicBezTo>
                  <a:pt x="6792686" y="5200650"/>
                  <a:pt x="6765472" y="5116286"/>
                  <a:pt x="6711043" y="5086350"/>
                </a:cubicBezTo>
                <a:cubicBezTo>
                  <a:pt x="6656614" y="5056414"/>
                  <a:pt x="6566807" y="5053693"/>
                  <a:pt x="6515100" y="5070022"/>
                </a:cubicBezTo>
                <a:cubicBezTo>
                  <a:pt x="6463393" y="5086351"/>
                  <a:pt x="6466114" y="5167994"/>
                  <a:pt x="6400800" y="5184322"/>
                </a:cubicBezTo>
                <a:cubicBezTo>
                  <a:pt x="6335486" y="5200650"/>
                  <a:pt x="6221186" y="5151665"/>
                  <a:pt x="6123215" y="5167993"/>
                </a:cubicBezTo>
                <a:cubicBezTo>
                  <a:pt x="6025244" y="5184321"/>
                  <a:pt x="5902779" y="5276850"/>
                  <a:pt x="5812972" y="5282293"/>
                </a:cubicBezTo>
                <a:cubicBezTo>
                  <a:pt x="5723165" y="5287736"/>
                  <a:pt x="5693229" y="5178879"/>
                  <a:pt x="5584372" y="5200650"/>
                </a:cubicBezTo>
                <a:cubicBezTo>
                  <a:pt x="5475515" y="5222421"/>
                  <a:pt x="5238751" y="5355772"/>
                  <a:pt x="5159829" y="5412922"/>
                </a:cubicBezTo>
                <a:cubicBezTo>
                  <a:pt x="5080908" y="5470072"/>
                  <a:pt x="5170715" y="5565322"/>
                  <a:pt x="5110843" y="5543550"/>
                </a:cubicBezTo>
                <a:cubicBezTo>
                  <a:pt x="5050971" y="5521778"/>
                  <a:pt x="4893129" y="5342164"/>
                  <a:pt x="4800600" y="5282293"/>
                </a:cubicBezTo>
                <a:cubicBezTo>
                  <a:pt x="4708072" y="5222422"/>
                  <a:pt x="4612822" y="5170715"/>
                  <a:pt x="4555672" y="5184322"/>
                </a:cubicBezTo>
                <a:cubicBezTo>
                  <a:pt x="4498522" y="5197929"/>
                  <a:pt x="4501243" y="5353050"/>
                  <a:pt x="4457700" y="5363936"/>
                </a:cubicBezTo>
                <a:cubicBezTo>
                  <a:pt x="4414157" y="5374822"/>
                  <a:pt x="4337958" y="5285014"/>
                  <a:pt x="4294415" y="5249636"/>
                </a:cubicBezTo>
                <a:cubicBezTo>
                  <a:pt x="4250872" y="5214258"/>
                  <a:pt x="4229100" y="5148944"/>
                  <a:pt x="4196443" y="5151665"/>
                </a:cubicBezTo>
                <a:cubicBezTo>
                  <a:pt x="4163786" y="5154387"/>
                  <a:pt x="4131129" y="5203372"/>
                  <a:pt x="4098472" y="5265965"/>
                </a:cubicBezTo>
                <a:cubicBezTo>
                  <a:pt x="4065815" y="5328558"/>
                  <a:pt x="4035879" y="5505451"/>
                  <a:pt x="4000500" y="5527222"/>
                </a:cubicBezTo>
                <a:cubicBezTo>
                  <a:pt x="3965121" y="5548993"/>
                  <a:pt x="3927021" y="5461907"/>
                  <a:pt x="3886200" y="5396593"/>
                </a:cubicBezTo>
                <a:cubicBezTo>
                  <a:pt x="3845379" y="5331279"/>
                  <a:pt x="3788229" y="5157107"/>
                  <a:pt x="3755572" y="5135336"/>
                </a:cubicBezTo>
                <a:cubicBezTo>
                  <a:pt x="3722915" y="5113565"/>
                  <a:pt x="3717472" y="5241472"/>
                  <a:pt x="3690258" y="5265965"/>
                </a:cubicBezTo>
                <a:cubicBezTo>
                  <a:pt x="3663044" y="5290458"/>
                  <a:pt x="3646715" y="5304064"/>
                  <a:pt x="3592286" y="5282293"/>
                </a:cubicBezTo>
                <a:cubicBezTo>
                  <a:pt x="3537857" y="5260522"/>
                  <a:pt x="3450772" y="5181600"/>
                  <a:pt x="3363686" y="5135336"/>
                </a:cubicBezTo>
                <a:cubicBezTo>
                  <a:pt x="3276600" y="5089072"/>
                  <a:pt x="3137808" y="4993821"/>
                  <a:pt x="3069772" y="5004707"/>
                </a:cubicBezTo>
                <a:cubicBezTo>
                  <a:pt x="3001736" y="5015593"/>
                  <a:pt x="2988129" y="5192486"/>
                  <a:pt x="2955472" y="5200650"/>
                </a:cubicBezTo>
                <a:cubicBezTo>
                  <a:pt x="2922815" y="5208814"/>
                  <a:pt x="2941865" y="5105400"/>
                  <a:pt x="2873829" y="5053693"/>
                </a:cubicBezTo>
                <a:cubicBezTo>
                  <a:pt x="2805793" y="5001986"/>
                  <a:pt x="2615294" y="4933950"/>
                  <a:pt x="2547258" y="4890407"/>
                </a:cubicBezTo>
                <a:cubicBezTo>
                  <a:pt x="2479222" y="4846864"/>
                  <a:pt x="2522765" y="4811486"/>
                  <a:pt x="2465615" y="4792436"/>
                </a:cubicBezTo>
                <a:cubicBezTo>
                  <a:pt x="2408465" y="4773386"/>
                  <a:pt x="2253344" y="4770664"/>
                  <a:pt x="2204358" y="4776107"/>
                </a:cubicBezTo>
                <a:cubicBezTo>
                  <a:pt x="2155372" y="4781550"/>
                  <a:pt x="2223407" y="4841422"/>
                  <a:pt x="2171700" y="4825093"/>
                </a:cubicBezTo>
                <a:cubicBezTo>
                  <a:pt x="2119993" y="4808765"/>
                  <a:pt x="1975758" y="4683579"/>
                  <a:pt x="1894115" y="4678136"/>
                </a:cubicBezTo>
                <a:cubicBezTo>
                  <a:pt x="1812472" y="4672693"/>
                  <a:pt x="1758043" y="4792436"/>
                  <a:pt x="1681843" y="4792436"/>
                </a:cubicBezTo>
                <a:cubicBezTo>
                  <a:pt x="1605643" y="4792436"/>
                  <a:pt x="1518558" y="4697186"/>
                  <a:pt x="1436915" y="4678136"/>
                </a:cubicBezTo>
                <a:cubicBezTo>
                  <a:pt x="1355272" y="4659086"/>
                  <a:pt x="1262743" y="4708072"/>
                  <a:pt x="1191986" y="4678136"/>
                </a:cubicBezTo>
                <a:cubicBezTo>
                  <a:pt x="1121229" y="4648200"/>
                  <a:pt x="1050472" y="4558394"/>
                  <a:pt x="1012372" y="4498522"/>
                </a:cubicBezTo>
                <a:cubicBezTo>
                  <a:pt x="974272" y="4438651"/>
                  <a:pt x="987879" y="4348843"/>
                  <a:pt x="963386" y="4318907"/>
                </a:cubicBezTo>
                <a:cubicBezTo>
                  <a:pt x="938893" y="4288971"/>
                  <a:pt x="949779" y="4327071"/>
                  <a:pt x="865415" y="4318907"/>
                </a:cubicBezTo>
                <a:cubicBezTo>
                  <a:pt x="781051" y="4310743"/>
                  <a:pt x="571500" y="4305300"/>
                  <a:pt x="457200" y="4269922"/>
                </a:cubicBezTo>
                <a:cubicBezTo>
                  <a:pt x="342900" y="4234544"/>
                  <a:pt x="255815" y="4161065"/>
                  <a:pt x="179615" y="4106636"/>
                </a:cubicBezTo>
                <a:cubicBezTo>
                  <a:pt x="103415" y="4052207"/>
                  <a:pt x="416378" y="4329792"/>
                  <a:pt x="0" y="3943350"/>
                </a:cubicBezTo>
                <a:cubicBezTo>
                  <a:pt x="48986" y="3690257"/>
                  <a:pt x="0" y="4019550"/>
                  <a:pt x="0" y="4057650"/>
                </a:cubicBezTo>
                <a:close/>
              </a:path>
            </a:pathLst>
          </a:custGeom>
          <a:ln w="76200">
            <a:solidFill>
              <a:srgbClr val="FF0000"/>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Oval 34"/>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8031196" y="2667000"/>
            <a:ext cx="1112804" cy="1015663"/>
          </a:xfrm>
          <a:prstGeom prst="rect">
            <a:avLst/>
          </a:prstGeom>
          <a:solidFill>
            <a:srgbClr val="DDC379"/>
          </a:solidFill>
        </p:spPr>
        <p:txBody>
          <a:bodyPr wrap="none" rtlCol="0">
            <a:spAutoFit/>
          </a:bodyPr>
          <a:lstStyle/>
          <a:p>
            <a:pPr algn="r"/>
            <a:r>
              <a:rPr lang="en-US" sz="3000" b="1" dirty="0" smtClean="0">
                <a:solidFill>
                  <a:srgbClr val="FF0000"/>
                </a:solidFill>
                <a:effectLst>
                  <a:outerShdw dist="38100" dir="7200000" algn="ctr" rotWithShape="0">
                    <a:schemeClr val="tx1"/>
                  </a:outerShdw>
                </a:effectLst>
              </a:rPr>
              <a:t> Fort </a:t>
            </a:r>
          </a:p>
          <a:p>
            <a:pPr algn="r"/>
            <a:r>
              <a:rPr lang="en-US" sz="3000" b="1" dirty="0" smtClean="0">
                <a:solidFill>
                  <a:srgbClr val="FF0000"/>
                </a:solidFill>
                <a:effectLst>
                  <a:outerShdw dist="38100" dir="7200000" algn="ctr" rotWithShape="0">
                    <a:schemeClr val="tx1"/>
                  </a:outerShdw>
                </a:effectLst>
              </a:rPr>
              <a:t>Smith</a:t>
            </a:r>
          </a:p>
        </p:txBody>
      </p:sp>
      <p:sp useBgFill="1">
        <p:nvSpPr>
          <p:cNvPr id="37" name="Rectangle 36"/>
          <p:cNvSpPr/>
          <p:nvPr/>
        </p:nvSpPr>
        <p:spPr>
          <a:xfrm>
            <a:off x="0" y="762000"/>
            <a:ext cx="9144000" cy="584775"/>
          </a:xfrm>
          <a:prstGeom prst="rect">
            <a:avLst/>
          </a:prstGeom>
        </p:spPr>
        <p:txBody>
          <a:bodyPr wrap="square">
            <a:spAutoFit/>
          </a:bodyPr>
          <a:lstStyle/>
          <a:p>
            <a:r>
              <a:rPr lang="en-US" sz="3200" b="1" dirty="0" smtClean="0"/>
              <a:t>  1854 – converted to Choctaw Indian Agency</a:t>
            </a:r>
            <a:endParaRPr lang="en-US" sz="3200" b="1" dirty="0"/>
          </a:p>
        </p:txBody>
      </p:sp>
      <p:sp>
        <p:nvSpPr>
          <p:cNvPr id="40" name="Oval 39"/>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6246907" y="2819400"/>
            <a:ext cx="1296893" cy="1015663"/>
          </a:xfrm>
          <a:prstGeom prst="rect">
            <a:avLst/>
          </a:prstGeom>
          <a:noFill/>
        </p:spPr>
        <p:txBody>
          <a:bodyPr wrap="none" rtlCol="0">
            <a:spAutoFit/>
          </a:bodyPr>
          <a:lstStyle/>
          <a:p>
            <a:r>
              <a:rPr lang="en-US" sz="3000" b="1" dirty="0" smtClean="0">
                <a:solidFill>
                  <a:srgbClr val="FF0000"/>
                </a:solidFill>
                <a:effectLst>
                  <a:outerShdw dist="38100" dir="7200000" algn="ctr" rotWithShape="0">
                    <a:schemeClr val="tx1"/>
                  </a:outerShdw>
                </a:effectLst>
              </a:rPr>
              <a:t>Fort </a:t>
            </a:r>
          </a:p>
          <a:p>
            <a:pPr algn="r"/>
            <a:r>
              <a:rPr lang="en-US" sz="3000" b="1" dirty="0" smtClean="0">
                <a:solidFill>
                  <a:srgbClr val="FF0000"/>
                </a:solidFill>
                <a:effectLst>
                  <a:outerShdw dist="38100" dir="7200000" algn="ctr" rotWithShape="0">
                    <a:schemeClr val="tx1"/>
                  </a:outerShdw>
                </a:effectLst>
              </a:rPr>
              <a:t>Gibson</a:t>
            </a:r>
          </a:p>
        </p:txBody>
      </p:sp>
      <p:grpSp>
        <p:nvGrpSpPr>
          <p:cNvPr id="44" name="Group 43"/>
          <p:cNvGrpSpPr/>
          <p:nvPr/>
        </p:nvGrpSpPr>
        <p:grpSpPr>
          <a:xfrm>
            <a:off x="1905000" y="2590800"/>
            <a:ext cx="5943600" cy="2895600"/>
            <a:chOff x="1905000" y="2590800"/>
            <a:chExt cx="5943600" cy="2895600"/>
          </a:xfrm>
        </p:grpSpPr>
        <p:pic>
          <p:nvPicPr>
            <p:cNvPr id="46" name="Picture 3"/>
            <p:cNvPicPr>
              <a:picLocks noChangeAspect="1" noChangeArrowheads="1"/>
            </p:cNvPicPr>
            <p:nvPr/>
          </p:nvPicPr>
          <p:blipFill>
            <a:blip r:embed="rId2" cstate="print"/>
            <a:srcRect l="13186" t="66510" r="14002" b="28470"/>
            <a:stretch>
              <a:fillRect/>
            </a:stretch>
          </p:blipFill>
          <p:spPr bwMode="auto">
            <a:xfrm>
              <a:off x="1905000" y="5105400"/>
              <a:ext cx="5943600" cy="381000"/>
            </a:xfrm>
            <a:prstGeom prst="rect">
              <a:avLst/>
            </a:prstGeom>
            <a:noFill/>
            <a:ln w="9525">
              <a:noFill/>
              <a:miter lim="800000"/>
              <a:headEnd/>
              <a:tailEnd/>
            </a:ln>
            <a:effectLst/>
          </p:spPr>
        </p:pic>
        <p:grpSp>
          <p:nvGrpSpPr>
            <p:cNvPr id="47" name="Group 47"/>
            <p:cNvGrpSpPr/>
            <p:nvPr/>
          </p:nvGrpSpPr>
          <p:grpSpPr>
            <a:xfrm>
              <a:off x="2895600" y="2590800"/>
              <a:ext cx="3276600" cy="762000"/>
              <a:chOff x="2895600" y="2590800"/>
              <a:chExt cx="3276600" cy="762000"/>
            </a:xfrm>
          </p:grpSpPr>
          <p:grpSp>
            <p:nvGrpSpPr>
              <p:cNvPr id="48" name="Group 31"/>
              <p:cNvGrpSpPr/>
              <p:nvPr/>
            </p:nvGrpSpPr>
            <p:grpSpPr>
              <a:xfrm>
                <a:off x="2895600" y="2590800"/>
                <a:ext cx="3276600" cy="411480"/>
                <a:chOff x="2895600" y="2590800"/>
                <a:chExt cx="3276600" cy="411480"/>
              </a:xfrm>
            </p:grpSpPr>
            <p:sp>
              <p:nvSpPr>
                <p:cNvPr id="50"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5"/>
              <p:cNvSpPr/>
              <p:nvPr/>
            </p:nvSpPr>
            <p:spPr>
              <a:xfrm>
                <a:off x="3352800" y="29718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 name="Group 38"/>
          <p:cNvGrpSpPr/>
          <p:nvPr/>
        </p:nvGrpSpPr>
        <p:grpSpPr>
          <a:xfrm>
            <a:off x="533400" y="1371600"/>
            <a:ext cx="5181600" cy="3657601"/>
            <a:chOff x="533400" y="1219199"/>
            <a:chExt cx="5181600" cy="3657601"/>
          </a:xfrm>
        </p:grpSpPr>
        <p:pic>
          <p:nvPicPr>
            <p:cNvPr id="76803" name="Picture 3"/>
            <p:cNvPicPr>
              <a:picLocks noChangeAspect="1" noChangeArrowheads="1"/>
            </p:cNvPicPr>
            <p:nvPr/>
          </p:nvPicPr>
          <p:blipFill>
            <a:blip r:embed="rId4" cstate="print"/>
            <a:srcRect l="3101" t="5812" r="2326" b="10879"/>
            <a:stretch>
              <a:fillRect/>
            </a:stretch>
          </p:blipFill>
          <p:spPr bwMode="auto">
            <a:xfrm>
              <a:off x="609600" y="1219199"/>
              <a:ext cx="5105400" cy="3598889"/>
            </a:xfrm>
            <a:prstGeom prst="rect">
              <a:avLst/>
            </a:prstGeom>
            <a:noFill/>
            <a:ln w="50800">
              <a:solidFill>
                <a:schemeClr val="accent6">
                  <a:lumMod val="50000"/>
                </a:schemeClr>
              </a:solidFill>
              <a:miter lim="800000"/>
              <a:headEnd/>
              <a:tailEnd/>
            </a:ln>
            <a:effectLst/>
          </p:spPr>
        </p:pic>
        <p:sp>
          <p:nvSpPr>
            <p:cNvPr id="33" name="TextBox 32"/>
            <p:cNvSpPr txBox="1"/>
            <p:nvPr/>
          </p:nvSpPr>
          <p:spPr>
            <a:xfrm>
              <a:off x="533400" y="4353580"/>
              <a:ext cx="1757212" cy="523220"/>
            </a:xfrm>
            <a:prstGeom prst="rect">
              <a:avLst/>
            </a:prstGeom>
            <a:noFill/>
          </p:spPr>
          <p:txBody>
            <a:bodyPr wrap="none" rtlCol="0">
              <a:spAutoFit/>
            </a:bodyPr>
            <a:lstStyle/>
            <a:p>
              <a:r>
                <a:rPr lang="en-US" sz="2800" b="1" dirty="0" smtClean="0">
                  <a:solidFill>
                    <a:schemeClr val="bg1"/>
                  </a:solidFill>
                  <a:effectLst>
                    <a:outerShdw dist="50800" dir="5400000" algn="ctr" rotWithShape="0">
                      <a:schemeClr val="tx1"/>
                    </a:outerShdw>
                  </a:effectLst>
                </a:rPr>
                <a:t>1824-1865</a:t>
              </a:r>
              <a:endParaRPr lang="en-US" sz="2800" b="1" dirty="0">
                <a:solidFill>
                  <a:schemeClr val="bg1"/>
                </a:solidFill>
                <a:effectLst>
                  <a:outerShdw dist="50800" dir="5400000" algn="ctr" rotWithShape="0">
                    <a:schemeClr val="tx1"/>
                  </a:outerShdw>
                </a:effectLst>
              </a:endParaRPr>
            </a:p>
          </p:txBody>
        </p:sp>
      </p:grpSp>
      <p:sp>
        <p:nvSpPr>
          <p:cNvPr id="52" name="Oval 51"/>
          <p:cNvSpPr/>
          <p:nvPr/>
        </p:nvSpPr>
        <p:spPr>
          <a:xfrm>
            <a:off x="7391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5322807" y="5410200"/>
            <a:ext cx="2220993" cy="553998"/>
          </a:xfrm>
          <a:prstGeom prst="rect">
            <a:avLst/>
          </a:prstGeom>
          <a:noFill/>
        </p:spPr>
        <p:txBody>
          <a:bodyPr wrap="none" rtlCol="0">
            <a:spAutoFit/>
          </a:bodyPr>
          <a:lstStyle/>
          <a:p>
            <a:pPr algn="r"/>
            <a:r>
              <a:rPr lang="en-US" sz="3000" b="1" dirty="0" smtClean="0">
                <a:solidFill>
                  <a:srgbClr val="FF0000"/>
                </a:solidFill>
                <a:effectLst>
                  <a:outerShdw dist="38100" dir="7200000" algn="ctr" rotWithShape="0">
                    <a:schemeClr val="tx1"/>
                  </a:outerShdw>
                </a:effectLst>
              </a:rPr>
              <a:t> Fort Towson</a:t>
            </a:r>
          </a:p>
        </p:txBody>
      </p:sp>
      <p:cxnSp>
        <p:nvCxnSpPr>
          <p:cNvPr id="54" name="Straight Arrow Connector 53"/>
          <p:cNvCxnSpPr/>
          <p:nvPr/>
        </p:nvCxnSpPr>
        <p:spPr>
          <a:xfrm rot="5400000">
            <a:off x="7121979" y="4611727"/>
            <a:ext cx="1770023" cy="686895"/>
          </a:xfrm>
          <a:prstGeom prst="straightConnector1">
            <a:avLst/>
          </a:prstGeom>
          <a:ln w="63500">
            <a:solidFill>
              <a:srgbClr val="FF0000"/>
            </a:solidFill>
            <a:prstDash val="sysDot"/>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pic>
        <p:nvPicPr>
          <p:cNvPr id="55" name="Picture 2"/>
          <p:cNvPicPr preferRelativeResize="0">
            <a:picLocks noChangeAspect="1" noChangeArrowheads="1"/>
          </p:cNvPicPr>
          <p:nvPr/>
        </p:nvPicPr>
        <p:blipFill>
          <a:blip r:embed="rId5" cstate="print"/>
          <a:srcRect/>
          <a:stretch>
            <a:fillRect/>
          </a:stretch>
        </p:blipFill>
        <p:spPr bwMode="auto">
          <a:xfrm>
            <a:off x="7687550" y="656830"/>
            <a:ext cx="1456450" cy="201017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2000"/>
                                        <p:tgtEl>
                                          <p:spTgt spid="54"/>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1000"/>
                                        <p:tgtEl>
                                          <p:spTgt spid="52"/>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1000"/>
                                        <p:tgtEl>
                                          <p:spTgt spid="5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1000"/>
                                        <p:tgtEl>
                                          <p:spTgt spid="54"/>
                                        </p:tgtEl>
                                      </p:cBhvr>
                                    </p:animEffect>
                                    <p:set>
                                      <p:cBhvr>
                                        <p:cTn id="18" dur="1" fill="hold">
                                          <p:stCondLst>
                                            <p:cond delay="999"/>
                                          </p:stCondLst>
                                        </p:cTn>
                                        <p:tgtEl>
                                          <p:spTgt spid="54"/>
                                        </p:tgtEl>
                                        <p:attrNameLst>
                                          <p:attrName>style.visibility</p:attrName>
                                        </p:attrNameLst>
                                      </p:cBhvr>
                                      <p:to>
                                        <p:strVal val="hidden"/>
                                      </p:to>
                                    </p:se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2" grpId="0" animBg="1"/>
      <p:bldP spid="53"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6989266"/>
          </a:xfrm>
          <a:prstGeom prst="rect">
            <a:avLst/>
          </a:prstGeom>
        </p:spPr>
        <p:txBody>
          <a:bodyPr wrap="square">
            <a:spAutoFit/>
          </a:bodyPr>
          <a:lstStyle/>
          <a:p>
            <a:r>
              <a:rPr lang="en-US" dirty="0" smtClean="0">
                <a:hlinkClick r:id="rId2"/>
              </a:rPr>
              <a:t>http://www.okhistory.org/sites/forttowson</a:t>
            </a:r>
            <a:endParaRPr lang="en-US" dirty="0" smtClean="0"/>
          </a:p>
          <a:p>
            <a:r>
              <a:rPr lang="en-US" dirty="0" smtClean="0"/>
              <a:t>	Fort Towson was established in 1824 to quell conflicts between lawless elements, American Indian peoples, and settlers claiming the area as part of Arkansas Territory. The fort also served as an outpost on the border between the United States and Texas, which at that time was part of Mexico. Connected to the East by road, Fort Towson served as a gateway for settlers bound for Texas during the 1830s. Those passing through the area included Sam Houston, Davy Crockett, and Stephen F. Austin. When the Choctaw and Chickasaw were displaced from their lands in the southeastern United States, the fort served as a point of dispersal upon their arrival in the West. The fort was also an important staging area for US forces during the Mexican War of 1846.</a:t>
            </a:r>
          </a:p>
          <a:p>
            <a:r>
              <a:rPr lang="en-US" dirty="0" smtClean="0"/>
              <a:t>	 In May 1824 a company of the U.S. Army Seventh Infantry established a camp on Gates Creek near the confluence of the Kiamichi and Red rivers in present Choctaw County, Oklahoma.</a:t>
            </a:r>
          </a:p>
          <a:p>
            <a:r>
              <a:rPr lang="en-US" dirty="0" smtClean="0"/>
              <a:t>	 The post was established as a fortification on the international boundary with Mexico (Texas), and as a curb to lawlessness in the region. It was also intended to serve as a buffer between Plains Indians to the west and the Choctaw, who were slated for removal to the area from Mississippi.</a:t>
            </a:r>
          </a:p>
          <a:p>
            <a:r>
              <a:rPr lang="en-US" dirty="0" smtClean="0"/>
              <a:t>	Operating from a temporary camp of tents and log structures, the troops at the garrison were charged with enforcing the federal law of 1802 that prohibited hunting and unlicensed trading on Indian lands. They were also detailed to the unpopular duty of removing Anglo settlers who believed the area to be a part of Miller County, Arkansas. Other important tasks included the construction of roads connecting the post with Fort Smith, Arkansas, and Fort </a:t>
            </a:r>
            <a:r>
              <a:rPr lang="en-US" dirty="0" err="1" smtClean="0"/>
              <a:t>Jesup</a:t>
            </a:r>
            <a:r>
              <a:rPr lang="en-US" dirty="0" smtClean="0"/>
              <a:t>, Louisiana.</a:t>
            </a:r>
          </a:p>
          <a:p>
            <a:r>
              <a:rPr lang="en-US" dirty="0" smtClean="0"/>
              <a:t>	The post was abandoned in 1829 but was reestablished in 1830 as "Camp Phoenix" when the Treaty of Dancing Rabbit Creek was concluded with the Choctaw. The facility was soon renamed "Fort Towson." Substantial barracks, officers' quarters, and other buildings were constructed. For the next several years the post served as a terminal on the Choctaw Trail of Tears. During the Mexican War (1846–48) Fort Towson served as a staging area for troops headed for Mexico. </a:t>
            </a:r>
          </a:p>
          <a:p>
            <a:endParaRPr lang="en-US" dirty="0" smtClean="0"/>
          </a:p>
          <a:p>
            <a:r>
              <a:rPr lang="en-US" dirty="0" smtClean="0">
                <a:hlinkClick r:id="rId3"/>
              </a:rPr>
              <a:t>https://en.wikipedia.org/wiki/Fort_Towson</a:t>
            </a:r>
            <a:endParaRPr lang="en-US" dirty="0" smtClean="0"/>
          </a:p>
          <a:p>
            <a:r>
              <a:rPr lang="en-US" dirty="0" smtClean="0"/>
              <a:t>	</a:t>
            </a:r>
            <a:r>
              <a:rPr lang="en-US" b="1" dirty="0" smtClean="0"/>
              <a:t> Fort Towson</a:t>
            </a:r>
            <a:r>
              <a:rPr lang="en-US" dirty="0" smtClean="0"/>
              <a:t> was a frontier outpost for Frontier Army Quartermasters along the </a:t>
            </a:r>
            <a:r>
              <a:rPr lang="en-US" u="sng" dirty="0" smtClean="0"/>
              <a:t>Permanent Indian Frontier.  </a:t>
            </a:r>
            <a:r>
              <a:rPr lang="en-US" dirty="0" smtClean="0"/>
              <a:t>It was established in May 1824, under Col. Matthew Arbuckle, on the southern edge of Indian Territory to guard the border with Spanish colonial territory to the south. Originally called "Cantonment Towson," it was abandoned in April 1829, and the garrison moved to Fort Jessup. The cantonment was only intended as a temporary facility, having nothing but tents and a few wooden shacks, In November 1830, the Army ordered the construction of a permanent fort in the area assigned for the relocation of the Choctaws. A new site was chosen about 6 miles (9.7 km) from the original site. The new fort was reestablished as "Camp Phoenix" to protect the Choctaw Nation, and was renamed Fort Towson in 1831.</a:t>
            </a:r>
          </a:p>
          <a:p>
            <a:r>
              <a:rPr lang="en-US" dirty="0" smtClean="0"/>
              <a:t>	 The new Fort Towson was much more substantial. The north side was atop the bluffs of Gates Creek. The fort occupied a rectangle containing about half an acre. The officers' quarters consisted of three buildings on the north side of the rectangle. These structures were built of logs, 1.5 stories tall, had 3 feet (0.91 m) limestone foundations and covered porches facing south. Four other buildings were located on two sides of the rectangle, facing each other. These were one story high, but had higher foundations, effectively creating basements. Those closest to the officers' quarters were a combination of sub-officers' quarters, quartermaster's office, amusement parlor, and school room. The last two buildings were barracks for common soldiers. The kitchens and dining halls were in the basements. All the buildings were painted white. The square in front of the buildings served as a parade ground. A hospital building was on the east side, about 250 feet (76 m) from the last barracks building. Stables, shops and gardens were outside the rectangle on the east. The </a:t>
            </a:r>
            <a:r>
              <a:rPr lang="en-US" dirty="0" err="1" smtClean="0"/>
              <a:t>sutler's</a:t>
            </a:r>
            <a:r>
              <a:rPr lang="en-US" dirty="0" smtClean="0"/>
              <a:t> building, the dairy and poultry yards were outside the rectangle on the west. The cemetery was about 300 yards (270 m) farther west.</a:t>
            </a:r>
          </a:p>
          <a:p>
            <a:r>
              <a:rPr lang="en-US" dirty="0" smtClean="0"/>
              <a:t>	 After the construction of Fort Washita 70 miles (110 km) to the west in 1842, Fort Towson lost importance. It was garrisoned until June 1854, when it was turned over to the use of the Choctaw Indian Agency, then run by Indian Agent Douglas H. Cooper. A storm in the same month blew the roofs off several buildings and did some other damage to the facility. A few years later, a fire destroyed all of the buildings except one of the barracks and the hospital</a:t>
            </a:r>
          </a:p>
          <a:p>
            <a:endParaRPr lang="en-US"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1"/>
          <p:cNvGrpSpPr/>
          <p:nvPr/>
        </p:nvGrpSpPr>
        <p:grpSpPr>
          <a:xfrm>
            <a:off x="523875" y="762000"/>
            <a:ext cx="8162925" cy="6072188"/>
            <a:chOff x="523875" y="762000"/>
            <a:chExt cx="8162925" cy="6072188"/>
          </a:xfrm>
        </p:grpSpPr>
        <p:pic>
          <p:nvPicPr>
            <p:cNvPr id="63" name="Picture 3"/>
            <p:cNvPicPr>
              <a:picLocks noChangeAspect="1" noChangeArrowheads="1"/>
            </p:cNvPicPr>
            <p:nvPr/>
          </p:nvPicPr>
          <p:blipFill>
            <a:blip r:embed="rId2" cstate="print"/>
            <a:srcRect/>
            <a:stretch>
              <a:fillRect/>
            </a:stretch>
          </p:blipFill>
          <p:spPr bwMode="auto">
            <a:xfrm>
              <a:off x="523875" y="762000"/>
              <a:ext cx="8162925" cy="6072188"/>
            </a:xfrm>
            <a:prstGeom prst="rect">
              <a:avLst/>
            </a:prstGeom>
            <a:noFill/>
            <a:ln w="9525">
              <a:noFill/>
              <a:miter lim="800000"/>
              <a:headEnd/>
              <a:tailEnd/>
            </a:ln>
            <a:effectLst/>
          </p:spPr>
        </p:pic>
        <p:grpSp>
          <p:nvGrpSpPr>
            <p:cNvPr id="3" name="Group 14"/>
            <p:cNvGrpSpPr/>
            <p:nvPr/>
          </p:nvGrpSpPr>
          <p:grpSpPr>
            <a:xfrm>
              <a:off x="4852307" y="1338943"/>
              <a:ext cx="3148693" cy="1191986"/>
              <a:chOff x="4852307" y="1338943"/>
              <a:chExt cx="3148693" cy="1191986"/>
            </a:xfrm>
          </p:grpSpPr>
          <p:grpSp>
            <p:nvGrpSpPr>
              <p:cNvPr id="4" name="Group 13"/>
              <p:cNvGrpSpPr/>
              <p:nvPr/>
            </p:nvGrpSpPr>
            <p:grpSpPr>
              <a:xfrm>
                <a:off x="4852307" y="1338943"/>
                <a:ext cx="3148693" cy="1191986"/>
                <a:chOff x="4852307" y="1338943"/>
                <a:chExt cx="3148693" cy="1191986"/>
              </a:xfrm>
            </p:grpSpPr>
            <p:sp>
              <p:nvSpPr>
                <p:cNvPr id="68"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0"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6" name="Freeform 65"/>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78" name="Picture 3"/>
          <p:cNvPicPr>
            <a:picLocks noChangeAspect="1" noChangeArrowheads="1"/>
          </p:cNvPicPr>
          <p:nvPr/>
        </p:nvPicPr>
        <p:blipFill>
          <a:blip r:embed="rId2" cstate="print"/>
          <a:srcRect l="16919" t="16314" r="52276" b="77412"/>
          <a:stretch>
            <a:fillRect/>
          </a:stretch>
        </p:blipFill>
        <p:spPr bwMode="auto">
          <a:xfrm>
            <a:off x="1981200" y="1371600"/>
            <a:ext cx="3733800" cy="381001"/>
          </a:xfrm>
          <a:prstGeom prst="rect">
            <a:avLst/>
          </a:prstGeom>
          <a:noFill/>
          <a:ln w="9525">
            <a:noFill/>
            <a:miter lim="800000"/>
            <a:headEnd/>
            <a:tailEnd/>
          </a:ln>
          <a:effectLst/>
        </p:spPr>
      </p:pic>
      <p:grpSp>
        <p:nvGrpSpPr>
          <p:cNvPr id="5" name="Group 45"/>
          <p:cNvGrpSpPr/>
          <p:nvPr/>
        </p:nvGrpSpPr>
        <p:grpSpPr>
          <a:xfrm>
            <a:off x="914400" y="1219200"/>
            <a:ext cx="7396842" cy="2879271"/>
            <a:chOff x="914400" y="1219200"/>
            <a:chExt cx="7396842" cy="2879271"/>
          </a:xfrm>
        </p:grpSpPr>
        <p:sp>
          <p:nvSpPr>
            <p:cNvPr id="22" name="Freeform 21"/>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30"/>
            <p:cNvGrpSpPr/>
            <p:nvPr/>
          </p:nvGrpSpPr>
          <p:grpSpPr>
            <a:xfrm>
              <a:off x="914400" y="1219200"/>
              <a:ext cx="7396842" cy="2879271"/>
              <a:chOff x="914400" y="1219200"/>
              <a:chExt cx="7396842" cy="2879271"/>
            </a:xfrm>
          </p:grpSpPr>
          <p:sp>
            <p:nvSpPr>
              <p:cNvPr id="17" name="Freeform 16"/>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25"/>
              <p:cNvGrpSpPr/>
              <p:nvPr/>
            </p:nvGrpSpPr>
            <p:grpSpPr>
              <a:xfrm>
                <a:off x="6248400" y="1219200"/>
                <a:ext cx="2062842" cy="2803072"/>
                <a:chOff x="6248400" y="1219200"/>
                <a:chExt cx="2062842" cy="2803072"/>
              </a:xfrm>
            </p:grpSpPr>
            <p:sp>
              <p:nvSpPr>
                <p:cNvPr id="23" name="Rectangle 2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3"/>
              <p:cNvPicPr>
                <a:picLocks noChangeAspect="1" noChangeArrowheads="1"/>
              </p:cNvPicPr>
              <p:nvPr/>
            </p:nvPicPr>
            <p:blipFill>
              <a:blip r:embed="rId2" cstate="print"/>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28" name="Picture 3"/>
              <p:cNvPicPr>
                <a:picLocks noChangeAspect="1" noChangeArrowheads="1"/>
              </p:cNvPicPr>
              <p:nvPr/>
            </p:nvPicPr>
            <p:blipFill>
              <a:blip r:embed="rId2" cstate="print"/>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29" name="Picture 3"/>
              <p:cNvPicPr preferRelativeResize="0">
                <a:picLocks noChangeArrowheads="1"/>
              </p:cNvPicPr>
              <p:nvPr/>
            </p:nvPicPr>
            <p:blipFill>
              <a:blip r:embed="rId2" cstate="print"/>
              <a:srcRect l="23454" t="16314" r="53209" b="74902"/>
              <a:stretch>
                <a:fillRect/>
              </a:stretch>
            </p:blipFill>
            <p:spPr bwMode="auto">
              <a:xfrm>
                <a:off x="4495800" y="1295400"/>
                <a:ext cx="1524000" cy="1173480"/>
              </a:xfrm>
              <a:prstGeom prst="rect">
                <a:avLst/>
              </a:prstGeom>
              <a:noFill/>
              <a:ln w="9525">
                <a:noFill/>
                <a:miter lim="800000"/>
                <a:headEnd/>
                <a:tailEnd/>
              </a:ln>
              <a:effectLst/>
            </p:spPr>
          </p:pic>
          <p:pic>
            <p:nvPicPr>
              <p:cNvPr id="30" name="Picture 3"/>
              <p:cNvPicPr>
                <a:picLocks noChangeAspect="1" noChangeArrowheads="1"/>
              </p:cNvPicPr>
              <p:nvPr/>
            </p:nvPicPr>
            <p:blipFill>
              <a:blip r:embed="rId3"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sp>
        <p:nvSpPr>
          <p:cNvPr id="31"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Five Tribes</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42" name="Freeform 41"/>
          <p:cNvSpPr/>
          <p:nvPr/>
        </p:nvSpPr>
        <p:spPr>
          <a:xfrm>
            <a:off x="783770" y="1151163"/>
            <a:ext cx="7652657" cy="5608865"/>
          </a:xfrm>
          <a:custGeom>
            <a:avLst/>
            <a:gdLst>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46" fmla="*/ 1113064 w 9573986"/>
              <a:gd name="connsiteY46" fmla="*/ 4705350 h 6738258"/>
              <a:gd name="connsiteX0" fmla="*/ 1113064 w 9573986"/>
              <a:gd name="connsiteY0" fmla="*/ 4171950 h 6204858"/>
              <a:gd name="connsiteX1" fmla="*/ 1211036 w 9573986"/>
              <a:gd name="connsiteY1" fmla="*/ 138793 h 6204858"/>
              <a:gd name="connsiteX2" fmla="*/ 8379279 w 9573986"/>
              <a:gd name="connsiteY2" fmla="*/ 138793 h 6204858"/>
              <a:gd name="connsiteX3" fmla="*/ 8379279 w 9573986"/>
              <a:gd name="connsiteY3" fmla="*/ 971550 h 6204858"/>
              <a:gd name="connsiteX4" fmla="*/ 8673193 w 9573986"/>
              <a:gd name="connsiteY4" fmla="*/ 2735036 h 6204858"/>
              <a:gd name="connsiteX5" fmla="*/ 8738507 w 9573986"/>
              <a:gd name="connsiteY5" fmla="*/ 5723165 h 6204858"/>
              <a:gd name="connsiteX6" fmla="*/ 8509907 w 9573986"/>
              <a:gd name="connsiteY6" fmla="*/ 5625193 h 6204858"/>
              <a:gd name="connsiteX7" fmla="*/ 8118022 w 9573986"/>
              <a:gd name="connsiteY7" fmla="*/ 5494565 h 6204858"/>
              <a:gd name="connsiteX8" fmla="*/ 7954736 w 9573986"/>
              <a:gd name="connsiteY8" fmla="*/ 5363936 h 6204858"/>
              <a:gd name="connsiteX9" fmla="*/ 7824107 w 9573986"/>
              <a:gd name="connsiteY9" fmla="*/ 5200650 h 6204858"/>
              <a:gd name="connsiteX10" fmla="*/ 7628164 w 9573986"/>
              <a:gd name="connsiteY10" fmla="*/ 5184322 h 6204858"/>
              <a:gd name="connsiteX11" fmla="*/ 7513864 w 9573986"/>
              <a:gd name="connsiteY11" fmla="*/ 5298622 h 6204858"/>
              <a:gd name="connsiteX12" fmla="*/ 7236279 w 9573986"/>
              <a:gd name="connsiteY12" fmla="*/ 5282293 h 6204858"/>
              <a:gd name="connsiteX13" fmla="*/ 6926036 w 9573986"/>
              <a:gd name="connsiteY13" fmla="*/ 5396593 h 6204858"/>
              <a:gd name="connsiteX14" fmla="*/ 6697436 w 9573986"/>
              <a:gd name="connsiteY14" fmla="*/ 5314950 h 6204858"/>
              <a:gd name="connsiteX15" fmla="*/ 6272893 w 9573986"/>
              <a:gd name="connsiteY15" fmla="*/ 5527222 h 6204858"/>
              <a:gd name="connsiteX16" fmla="*/ 6223907 w 9573986"/>
              <a:gd name="connsiteY16" fmla="*/ 5657850 h 6204858"/>
              <a:gd name="connsiteX17" fmla="*/ 5913664 w 9573986"/>
              <a:gd name="connsiteY17" fmla="*/ 5396593 h 6204858"/>
              <a:gd name="connsiteX18" fmla="*/ 5668736 w 9573986"/>
              <a:gd name="connsiteY18" fmla="*/ 5298622 h 6204858"/>
              <a:gd name="connsiteX19" fmla="*/ 5570764 w 9573986"/>
              <a:gd name="connsiteY19" fmla="*/ 5478236 h 6204858"/>
              <a:gd name="connsiteX20" fmla="*/ 5407479 w 9573986"/>
              <a:gd name="connsiteY20" fmla="*/ 5363936 h 6204858"/>
              <a:gd name="connsiteX21" fmla="*/ 5309507 w 9573986"/>
              <a:gd name="connsiteY21" fmla="*/ 5265965 h 6204858"/>
              <a:gd name="connsiteX22" fmla="*/ 5211536 w 9573986"/>
              <a:gd name="connsiteY22" fmla="*/ 5380265 h 6204858"/>
              <a:gd name="connsiteX23" fmla="*/ 5113564 w 9573986"/>
              <a:gd name="connsiteY23" fmla="*/ 5641522 h 6204858"/>
              <a:gd name="connsiteX24" fmla="*/ 4999264 w 9573986"/>
              <a:gd name="connsiteY24" fmla="*/ 5510893 h 6204858"/>
              <a:gd name="connsiteX25" fmla="*/ 4868636 w 9573986"/>
              <a:gd name="connsiteY25" fmla="*/ 5249636 h 6204858"/>
              <a:gd name="connsiteX26" fmla="*/ 4803322 w 9573986"/>
              <a:gd name="connsiteY26" fmla="*/ 5380265 h 6204858"/>
              <a:gd name="connsiteX27" fmla="*/ 4705350 w 9573986"/>
              <a:gd name="connsiteY27" fmla="*/ 5396593 h 6204858"/>
              <a:gd name="connsiteX28" fmla="*/ 4476750 w 9573986"/>
              <a:gd name="connsiteY28" fmla="*/ 5249636 h 6204858"/>
              <a:gd name="connsiteX29" fmla="*/ 4182836 w 9573986"/>
              <a:gd name="connsiteY29" fmla="*/ 5119007 h 6204858"/>
              <a:gd name="connsiteX30" fmla="*/ 4068536 w 9573986"/>
              <a:gd name="connsiteY30" fmla="*/ 5314950 h 6204858"/>
              <a:gd name="connsiteX31" fmla="*/ 3986893 w 9573986"/>
              <a:gd name="connsiteY31" fmla="*/ 5167993 h 6204858"/>
              <a:gd name="connsiteX32" fmla="*/ 3660322 w 9573986"/>
              <a:gd name="connsiteY32" fmla="*/ 5004707 h 6204858"/>
              <a:gd name="connsiteX33" fmla="*/ 3578679 w 9573986"/>
              <a:gd name="connsiteY33" fmla="*/ 4906736 h 6204858"/>
              <a:gd name="connsiteX34" fmla="*/ 3317422 w 9573986"/>
              <a:gd name="connsiteY34" fmla="*/ 4890407 h 6204858"/>
              <a:gd name="connsiteX35" fmla="*/ 3284764 w 9573986"/>
              <a:gd name="connsiteY35" fmla="*/ 4939393 h 6204858"/>
              <a:gd name="connsiteX36" fmla="*/ 3007179 w 9573986"/>
              <a:gd name="connsiteY36" fmla="*/ 4792436 h 6204858"/>
              <a:gd name="connsiteX37" fmla="*/ 2794907 w 9573986"/>
              <a:gd name="connsiteY37" fmla="*/ 4906736 h 6204858"/>
              <a:gd name="connsiteX38" fmla="*/ 2549979 w 9573986"/>
              <a:gd name="connsiteY38" fmla="*/ 4792436 h 6204858"/>
              <a:gd name="connsiteX39" fmla="*/ 2305050 w 9573986"/>
              <a:gd name="connsiteY39" fmla="*/ 4792436 h 6204858"/>
              <a:gd name="connsiteX40" fmla="*/ 2125436 w 9573986"/>
              <a:gd name="connsiteY40" fmla="*/ 4612822 h 6204858"/>
              <a:gd name="connsiteX41" fmla="*/ 2076450 w 9573986"/>
              <a:gd name="connsiteY41" fmla="*/ 4433207 h 6204858"/>
              <a:gd name="connsiteX42" fmla="*/ 1978479 w 9573986"/>
              <a:gd name="connsiteY42" fmla="*/ 4433207 h 6204858"/>
              <a:gd name="connsiteX43" fmla="*/ 1570264 w 9573986"/>
              <a:gd name="connsiteY43" fmla="*/ 4384222 h 6204858"/>
              <a:gd name="connsiteX44" fmla="*/ 1292679 w 9573986"/>
              <a:gd name="connsiteY44" fmla="*/ 4220936 h 6204858"/>
              <a:gd name="connsiteX45" fmla="*/ 1113064 w 9573986"/>
              <a:gd name="connsiteY45" fmla="*/ 4057650 h 6204858"/>
              <a:gd name="connsiteX46" fmla="*/ 1113064 w 9573986"/>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8209189"/>
              <a:gd name="connsiteY0" fmla="*/ 4171950 h 6204858"/>
              <a:gd name="connsiteX1" fmla="*/ 654504 w 8209189"/>
              <a:gd name="connsiteY1" fmla="*/ 138793 h 6204858"/>
              <a:gd name="connsiteX2" fmla="*/ 7822747 w 8209189"/>
              <a:gd name="connsiteY2" fmla="*/ 138793 h 6204858"/>
              <a:gd name="connsiteX3" fmla="*/ 7822747 w 8209189"/>
              <a:gd name="connsiteY3" fmla="*/ 971550 h 6204858"/>
              <a:gd name="connsiteX4" fmla="*/ 8116661 w 8209189"/>
              <a:gd name="connsiteY4" fmla="*/ 2735036 h 6204858"/>
              <a:gd name="connsiteX5" fmla="*/ 8181975 w 8209189"/>
              <a:gd name="connsiteY5" fmla="*/ 5723165 h 6204858"/>
              <a:gd name="connsiteX6" fmla="*/ 7953375 w 8209189"/>
              <a:gd name="connsiteY6" fmla="*/ 5625193 h 6204858"/>
              <a:gd name="connsiteX7" fmla="*/ 7561490 w 8209189"/>
              <a:gd name="connsiteY7" fmla="*/ 5494565 h 6204858"/>
              <a:gd name="connsiteX8" fmla="*/ 7398204 w 8209189"/>
              <a:gd name="connsiteY8" fmla="*/ 5363936 h 6204858"/>
              <a:gd name="connsiteX9" fmla="*/ 7267575 w 8209189"/>
              <a:gd name="connsiteY9" fmla="*/ 5200650 h 6204858"/>
              <a:gd name="connsiteX10" fmla="*/ 7071632 w 8209189"/>
              <a:gd name="connsiteY10" fmla="*/ 5184322 h 6204858"/>
              <a:gd name="connsiteX11" fmla="*/ 6957332 w 8209189"/>
              <a:gd name="connsiteY11" fmla="*/ 5298622 h 6204858"/>
              <a:gd name="connsiteX12" fmla="*/ 6679747 w 8209189"/>
              <a:gd name="connsiteY12" fmla="*/ 5282293 h 6204858"/>
              <a:gd name="connsiteX13" fmla="*/ 6369504 w 8209189"/>
              <a:gd name="connsiteY13" fmla="*/ 5396593 h 6204858"/>
              <a:gd name="connsiteX14" fmla="*/ 6140904 w 8209189"/>
              <a:gd name="connsiteY14" fmla="*/ 5314950 h 6204858"/>
              <a:gd name="connsiteX15" fmla="*/ 5716361 w 8209189"/>
              <a:gd name="connsiteY15" fmla="*/ 5527222 h 6204858"/>
              <a:gd name="connsiteX16" fmla="*/ 5667375 w 8209189"/>
              <a:gd name="connsiteY16" fmla="*/ 5657850 h 6204858"/>
              <a:gd name="connsiteX17" fmla="*/ 5357132 w 8209189"/>
              <a:gd name="connsiteY17" fmla="*/ 5396593 h 6204858"/>
              <a:gd name="connsiteX18" fmla="*/ 5112204 w 8209189"/>
              <a:gd name="connsiteY18" fmla="*/ 5298622 h 6204858"/>
              <a:gd name="connsiteX19" fmla="*/ 5014232 w 8209189"/>
              <a:gd name="connsiteY19" fmla="*/ 5478236 h 6204858"/>
              <a:gd name="connsiteX20" fmla="*/ 4850947 w 8209189"/>
              <a:gd name="connsiteY20" fmla="*/ 5363936 h 6204858"/>
              <a:gd name="connsiteX21" fmla="*/ 4752975 w 8209189"/>
              <a:gd name="connsiteY21" fmla="*/ 5265965 h 6204858"/>
              <a:gd name="connsiteX22" fmla="*/ 4655004 w 8209189"/>
              <a:gd name="connsiteY22" fmla="*/ 5380265 h 6204858"/>
              <a:gd name="connsiteX23" fmla="*/ 4557032 w 8209189"/>
              <a:gd name="connsiteY23" fmla="*/ 5641522 h 6204858"/>
              <a:gd name="connsiteX24" fmla="*/ 4442732 w 8209189"/>
              <a:gd name="connsiteY24" fmla="*/ 5510893 h 6204858"/>
              <a:gd name="connsiteX25" fmla="*/ 4312104 w 8209189"/>
              <a:gd name="connsiteY25" fmla="*/ 5249636 h 6204858"/>
              <a:gd name="connsiteX26" fmla="*/ 4246790 w 8209189"/>
              <a:gd name="connsiteY26" fmla="*/ 5380265 h 6204858"/>
              <a:gd name="connsiteX27" fmla="*/ 4148818 w 8209189"/>
              <a:gd name="connsiteY27" fmla="*/ 5396593 h 6204858"/>
              <a:gd name="connsiteX28" fmla="*/ 3920218 w 8209189"/>
              <a:gd name="connsiteY28" fmla="*/ 5249636 h 6204858"/>
              <a:gd name="connsiteX29" fmla="*/ 3626304 w 8209189"/>
              <a:gd name="connsiteY29" fmla="*/ 5119007 h 6204858"/>
              <a:gd name="connsiteX30" fmla="*/ 3512004 w 8209189"/>
              <a:gd name="connsiteY30" fmla="*/ 5314950 h 6204858"/>
              <a:gd name="connsiteX31" fmla="*/ 3430361 w 8209189"/>
              <a:gd name="connsiteY31" fmla="*/ 5167993 h 6204858"/>
              <a:gd name="connsiteX32" fmla="*/ 3103790 w 8209189"/>
              <a:gd name="connsiteY32" fmla="*/ 5004707 h 6204858"/>
              <a:gd name="connsiteX33" fmla="*/ 3022147 w 8209189"/>
              <a:gd name="connsiteY33" fmla="*/ 4906736 h 6204858"/>
              <a:gd name="connsiteX34" fmla="*/ 2760890 w 8209189"/>
              <a:gd name="connsiteY34" fmla="*/ 4890407 h 6204858"/>
              <a:gd name="connsiteX35" fmla="*/ 2728232 w 8209189"/>
              <a:gd name="connsiteY35" fmla="*/ 4939393 h 6204858"/>
              <a:gd name="connsiteX36" fmla="*/ 2450647 w 8209189"/>
              <a:gd name="connsiteY36" fmla="*/ 4792436 h 6204858"/>
              <a:gd name="connsiteX37" fmla="*/ 2238375 w 8209189"/>
              <a:gd name="connsiteY37" fmla="*/ 4906736 h 6204858"/>
              <a:gd name="connsiteX38" fmla="*/ 1993447 w 8209189"/>
              <a:gd name="connsiteY38" fmla="*/ 4792436 h 6204858"/>
              <a:gd name="connsiteX39" fmla="*/ 1748518 w 8209189"/>
              <a:gd name="connsiteY39" fmla="*/ 4792436 h 6204858"/>
              <a:gd name="connsiteX40" fmla="*/ 1568904 w 8209189"/>
              <a:gd name="connsiteY40" fmla="*/ 4612822 h 6204858"/>
              <a:gd name="connsiteX41" fmla="*/ 1519918 w 8209189"/>
              <a:gd name="connsiteY41" fmla="*/ 4433207 h 6204858"/>
              <a:gd name="connsiteX42" fmla="*/ 1421947 w 8209189"/>
              <a:gd name="connsiteY42" fmla="*/ 4433207 h 6204858"/>
              <a:gd name="connsiteX43" fmla="*/ 1013732 w 8209189"/>
              <a:gd name="connsiteY43" fmla="*/ 4384222 h 6204858"/>
              <a:gd name="connsiteX44" fmla="*/ 736147 w 8209189"/>
              <a:gd name="connsiteY44" fmla="*/ 4220936 h 6204858"/>
              <a:gd name="connsiteX45" fmla="*/ 556532 w 8209189"/>
              <a:gd name="connsiteY45" fmla="*/ 4057650 h 6204858"/>
              <a:gd name="connsiteX46" fmla="*/ 556532 w 8209189"/>
              <a:gd name="connsiteY46" fmla="*/ 4171950 h 6204858"/>
              <a:gd name="connsiteX0" fmla="*/ 556532 w 8209189"/>
              <a:gd name="connsiteY0" fmla="*/ 4057650 h 6090558"/>
              <a:gd name="connsiteX1" fmla="*/ 654504 w 8209189"/>
              <a:gd name="connsiteY1" fmla="*/ 24493 h 6090558"/>
              <a:gd name="connsiteX2" fmla="*/ 7822747 w 8209189"/>
              <a:gd name="connsiteY2" fmla="*/ 24493 h 6090558"/>
              <a:gd name="connsiteX3" fmla="*/ 7822747 w 8209189"/>
              <a:gd name="connsiteY3" fmla="*/ 857250 h 6090558"/>
              <a:gd name="connsiteX4" fmla="*/ 8116661 w 8209189"/>
              <a:gd name="connsiteY4" fmla="*/ 2620736 h 6090558"/>
              <a:gd name="connsiteX5" fmla="*/ 8181975 w 8209189"/>
              <a:gd name="connsiteY5" fmla="*/ 5608865 h 6090558"/>
              <a:gd name="connsiteX6" fmla="*/ 7953375 w 8209189"/>
              <a:gd name="connsiteY6" fmla="*/ 5510893 h 6090558"/>
              <a:gd name="connsiteX7" fmla="*/ 7561490 w 8209189"/>
              <a:gd name="connsiteY7" fmla="*/ 5380265 h 6090558"/>
              <a:gd name="connsiteX8" fmla="*/ 7398204 w 8209189"/>
              <a:gd name="connsiteY8" fmla="*/ 5249636 h 6090558"/>
              <a:gd name="connsiteX9" fmla="*/ 7267575 w 8209189"/>
              <a:gd name="connsiteY9" fmla="*/ 5086350 h 6090558"/>
              <a:gd name="connsiteX10" fmla="*/ 7071632 w 8209189"/>
              <a:gd name="connsiteY10" fmla="*/ 5070022 h 6090558"/>
              <a:gd name="connsiteX11" fmla="*/ 6957332 w 8209189"/>
              <a:gd name="connsiteY11" fmla="*/ 5184322 h 6090558"/>
              <a:gd name="connsiteX12" fmla="*/ 6679747 w 8209189"/>
              <a:gd name="connsiteY12" fmla="*/ 5167993 h 6090558"/>
              <a:gd name="connsiteX13" fmla="*/ 6369504 w 8209189"/>
              <a:gd name="connsiteY13" fmla="*/ 5282293 h 6090558"/>
              <a:gd name="connsiteX14" fmla="*/ 6140904 w 8209189"/>
              <a:gd name="connsiteY14" fmla="*/ 5200650 h 6090558"/>
              <a:gd name="connsiteX15" fmla="*/ 5716361 w 8209189"/>
              <a:gd name="connsiteY15" fmla="*/ 5412922 h 6090558"/>
              <a:gd name="connsiteX16" fmla="*/ 5667375 w 8209189"/>
              <a:gd name="connsiteY16" fmla="*/ 5543550 h 6090558"/>
              <a:gd name="connsiteX17" fmla="*/ 5357132 w 8209189"/>
              <a:gd name="connsiteY17" fmla="*/ 5282293 h 6090558"/>
              <a:gd name="connsiteX18" fmla="*/ 5112204 w 8209189"/>
              <a:gd name="connsiteY18" fmla="*/ 5184322 h 6090558"/>
              <a:gd name="connsiteX19" fmla="*/ 5014232 w 8209189"/>
              <a:gd name="connsiteY19" fmla="*/ 5363936 h 6090558"/>
              <a:gd name="connsiteX20" fmla="*/ 4850947 w 8209189"/>
              <a:gd name="connsiteY20" fmla="*/ 5249636 h 6090558"/>
              <a:gd name="connsiteX21" fmla="*/ 4752975 w 8209189"/>
              <a:gd name="connsiteY21" fmla="*/ 5151665 h 6090558"/>
              <a:gd name="connsiteX22" fmla="*/ 4655004 w 8209189"/>
              <a:gd name="connsiteY22" fmla="*/ 5265965 h 6090558"/>
              <a:gd name="connsiteX23" fmla="*/ 4557032 w 8209189"/>
              <a:gd name="connsiteY23" fmla="*/ 5527222 h 6090558"/>
              <a:gd name="connsiteX24" fmla="*/ 4442732 w 8209189"/>
              <a:gd name="connsiteY24" fmla="*/ 5396593 h 6090558"/>
              <a:gd name="connsiteX25" fmla="*/ 4312104 w 8209189"/>
              <a:gd name="connsiteY25" fmla="*/ 5135336 h 6090558"/>
              <a:gd name="connsiteX26" fmla="*/ 4246790 w 8209189"/>
              <a:gd name="connsiteY26" fmla="*/ 5265965 h 6090558"/>
              <a:gd name="connsiteX27" fmla="*/ 4148818 w 8209189"/>
              <a:gd name="connsiteY27" fmla="*/ 5282293 h 6090558"/>
              <a:gd name="connsiteX28" fmla="*/ 3920218 w 8209189"/>
              <a:gd name="connsiteY28" fmla="*/ 5135336 h 6090558"/>
              <a:gd name="connsiteX29" fmla="*/ 3626304 w 8209189"/>
              <a:gd name="connsiteY29" fmla="*/ 5004707 h 6090558"/>
              <a:gd name="connsiteX30" fmla="*/ 3512004 w 8209189"/>
              <a:gd name="connsiteY30" fmla="*/ 5200650 h 6090558"/>
              <a:gd name="connsiteX31" fmla="*/ 3430361 w 8209189"/>
              <a:gd name="connsiteY31" fmla="*/ 5053693 h 6090558"/>
              <a:gd name="connsiteX32" fmla="*/ 3103790 w 8209189"/>
              <a:gd name="connsiteY32" fmla="*/ 4890407 h 6090558"/>
              <a:gd name="connsiteX33" fmla="*/ 3022147 w 8209189"/>
              <a:gd name="connsiteY33" fmla="*/ 4792436 h 6090558"/>
              <a:gd name="connsiteX34" fmla="*/ 2760890 w 8209189"/>
              <a:gd name="connsiteY34" fmla="*/ 4776107 h 6090558"/>
              <a:gd name="connsiteX35" fmla="*/ 2728232 w 8209189"/>
              <a:gd name="connsiteY35" fmla="*/ 4825093 h 6090558"/>
              <a:gd name="connsiteX36" fmla="*/ 2450647 w 8209189"/>
              <a:gd name="connsiteY36" fmla="*/ 4678136 h 6090558"/>
              <a:gd name="connsiteX37" fmla="*/ 2238375 w 8209189"/>
              <a:gd name="connsiteY37" fmla="*/ 4792436 h 6090558"/>
              <a:gd name="connsiteX38" fmla="*/ 1993447 w 8209189"/>
              <a:gd name="connsiteY38" fmla="*/ 4678136 h 6090558"/>
              <a:gd name="connsiteX39" fmla="*/ 1748518 w 8209189"/>
              <a:gd name="connsiteY39" fmla="*/ 4678136 h 6090558"/>
              <a:gd name="connsiteX40" fmla="*/ 1568904 w 8209189"/>
              <a:gd name="connsiteY40" fmla="*/ 4498522 h 6090558"/>
              <a:gd name="connsiteX41" fmla="*/ 1519918 w 8209189"/>
              <a:gd name="connsiteY41" fmla="*/ 4318907 h 6090558"/>
              <a:gd name="connsiteX42" fmla="*/ 1421947 w 8209189"/>
              <a:gd name="connsiteY42" fmla="*/ 4318907 h 6090558"/>
              <a:gd name="connsiteX43" fmla="*/ 1013732 w 8209189"/>
              <a:gd name="connsiteY43" fmla="*/ 4269922 h 6090558"/>
              <a:gd name="connsiteX44" fmla="*/ 736147 w 8209189"/>
              <a:gd name="connsiteY44" fmla="*/ 4106636 h 6090558"/>
              <a:gd name="connsiteX45" fmla="*/ 556532 w 8209189"/>
              <a:gd name="connsiteY45" fmla="*/ 3943350 h 6090558"/>
              <a:gd name="connsiteX46" fmla="*/ 556532 w 8209189"/>
              <a:gd name="connsiteY46" fmla="*/ 4057650 h 6090558"/>
              <a:gd name="connsiteX0" fmla="*/ 556532 w 8209189"/>
              <a:gd name="connsiteY0" fmla="*/ 4057650 h 5690508"/>
              <a:gd name="connsiteX1" fmla="*/ 654504 w 8209189"/>
              <a:gd name="connsiteY1" fmla="*/ 24493 h 5690508"/>
              <a:gd name="connsiteX2" fmla="*/ 7822747 w 8209189"/>
              <a:gd name="connsiteY2" fmla="*/ 24493 h 5690508"/>
              <a:gd name="connsiteX3" fmla="*/ 7822747 w 8209189"/>
              <a:gd name="connsiteY3" fmla="*/ 857250 h 5690508"/>
              <a:gd name="connsiteX4" fmla="*/ 8116661 w 8209189"/>
              <a:gd name="connsiteY4" fmla="*/ 2620736 h 5690508"/>
              <a:gd name="connsiteX5" fmla="*/ 8181975 w 8209189"/>
              <a:gd name="connsiteY5" fmla="*/ 5608865 h 5690508"/>
              <a:gd name="connsiteX6" fmla="*/ 7953375 w 8209189"/>
              <a:gd name="connsiteY6" fmla="*/ 5510893 h 5690508"/>
              <a:gd name="connsiteX7" fmla="*/ 7561490 w 8209189"/>
              <a:gd name="connsiteY7" fmla="*/ 5380265 h 5690508"/>
              <a:gd name="connsiteX8" fmla="*/ 7398204 w 8209189"/>
              <a:gd name="connsiteY8" fmla="*/ 5249636 h 5690508"/>
              <a:gd name="connsiteX9" fmla="*/ 7267575 w 8209189"/>
              <a:gd name="connsiteY9" fmla="*/ 5086350 h 5690508"/>
              <a:gd name="connsiteX10" fmla="*/ 7071632 w 8209189"/>
              <a:gd name="connsiteY10" fmla="*/ 5070022 h 5690508"/>
              <a:gd name="connsiteX11" fmla="*/ 6957332 w 8209189"/>
              <a:gd name="connsiteY11" fmla="*/ 5184322 h 5690508"/>
              <a:gd name="connsiteX12" fmla="*/ 6679747 w 8209189"/>
              <a:gd name="connsiteY12" fmla="*/ 5167993 h 5690508"/>
              <a:gd name="connsiteX13" fmla="*/ 6369504 w 8209189"/>
              <a:gd name="connsiteY13" fmla="*/ 5282293 h 5690508"/>
              <a:gd name="connsiteX14" fmla="*/ 6140904 w 8209189"/>
              <a:gd name="connsiteY14" fmla="*/ 5200650 h 5690508"/>
              <a:gd name="connsiteX15" fmla="*/ 5716361 w 8209189"/>
              <a:gd name="connsiteY15" fmla="*/ 5412922 h 5690508"/>
              <a:gd name="connsiteX16" fmla="*/ 5667375 w 8209189"/>
              <a:gd name="connsiteY16" fmla="*/ 5543550 h 5690508"/>
              <a:gd name="connsiteX17" fmla="*/ 5357132 w 8209189"/>
              <a:gd name="connsiteY17" fmla="*/ 5282293 h 5690508"/>
              <a:gd name="connsiteX18" fmla="*/ 5112204 w 8209189"/>
              <a:gd name="connsiteY18" fmla="*/ 5184322 h 5690508"/>
              <a:gd name="connsiteX19" fmla="*/ 5014232 w 8209189"/>
              <a:gd name="connsiteY19" fmla="*/ 5363936 h 5690508"/>
              <a:gd name="connsiteX20" fmla="*/ 4850947 w 8209189"/>
              <a:gd name="connsiteY20" fmla="*/ 5249636 h 5690508"/>
              <a:gd name="connsiteX21" fmla="*/ 4752975 w 8209189"/>
              <a:gd name="connsiteY21" fmla="*/ 5151665 h 5690508"/>
              <a:gd name="connsiteX22" fmla="*/ 4655004 w 8209189"/>
              <a:gd name="connsiteY22" fmla="*/ 5265965 h 5690508"/>
              <a:gd name="connsiteX23" fmla="*/ 4557032 w 8209189"/>
              <a:gd name="connsiteY23" fmla="*/ 5527222 h 5690508"/>
              <a:gd name="connsiteX24" fmla="*/ 4442732 w 8209189"/>
              <a:gd name="connsiteY24" fmla="*/ 5396593 h 5690508"/>
              <a:gd name="connsiteX25" fmla="*/ 4312104 w 8209189"/>
              <a:gd name="connsiteY25" fmla="*/ 5135336 h 5690508"/>
              <a:gd name="connsiteX26" fmla="*/ 4246790 w 8209189"/>
              <a:gd name="connsiteY26" fmla="*/ 5265965 h 5690508"/>
              <a:gd name="connsiteX27" fmla="*/ 4148818 w 8209189"/>
              <a:gd name="connsiteY27" fmla="*/ 5282293 h 5690508"/>
              <a:gd name="connsiteX28" fmla="*/ 3920218 w 8209189"/>
              <a:gd name="connsiteY28" fmla="*/ 5135336 h 5690508"/>
              <a:gd name="connsiteX29" fmla="*/ 3626304 w 8209189"/>
              <a:gd name="connsiteY29" fmla="*/ 5004707 h 5690508"/>
              <a:gd name="connsiteX30" fmla="*/ 3512004 w 8209189"/>
              <a:gd name="connsiteY30" fmla="*/ 5200650 h 5690508"/>
              <a:gd name="connsiteX31" fmla="*/ 3430361 w 8209189"/>
              <a:gd name="connsiteY31" fmla="*/ 5053693 h 5690508"/>
              <a:gd name="connsiteX32" fmla="*/ 3103790 w 8209189"/>
              <a:gd name="connsiteY32" fmla="*/ 4890407 h 5690508"/>
              <a:gd name="connsiteX33" fmla="*/ 3022147 w 8209189"/>
              <a:gd name="connsiteY33" fmla="*/ 4792436 h 5690508"/>
              <a:gd name="connsiteX34" fmla="*/ 2760890 w 8209189"/>
              <a:gd name="connsiteY34" fmla="*/ 4776107 h 5690508"/>
              <a:gd name="connsiteX35" fmla="*/ 2728232 w 8209189"/>
              <a:gd name="connsiteY35" fmla="*/ 4825093 h 5690508"/>
              <a:gd name="connsiteX36" fmla="*/ 2450647 w 8209189"/>
              <a:gd name="connsiteY36" fmla="*/ 4678136 h 5690508"/>
              <a:gd name="connsiteX37" fmla="*/ 2238375 w 8209189"/>
              <a:gd name="connsiteY37" fmla="*/ 4792436 h 5690508"/>
              <a:gd name="connsiteX38" fmla="*/ 1993447 w 8209189"/>
              <a:gd name="connsiteY38" fmla="*/ 4678136 h 5690508"/>
              <a:gd name="connsiteX39" fmla="*/ 1748518 w 8209189"/>
              <a:gd name="connsiteY39" fmla="*/ 4678136 h 5690508"/>
              <a:gd name="connsiteX40" fmla="*/ 1568904 w 8209189"/>
              <a:gd name="connsiteY40" fmla="*/ 4498522 h 5690508"/>
              <a:gd name="connsiteX41" fmla="*/ 1519918 w 8209189"/>
              <a:gd name="connsiteY41" fmla="*/ 4318907 h 5690508"/>
              <a:gd name="connsiteX42" fmla="*/ 1421947 w 8209189"/>
              <a:gd name="connsiteY42" fmla="*/ 4318907 h 5690508"/>
              <a:gd name="connsiteX43" fmla="*/ 1013732 w 8209189"/>
              <a:gd name="connsiteY43" fmla="*/ 4269922 h 5690508"/>
              <a:gd name="connsiteX44" fmla="*/ 736147 w 8209189"/>
              <a:gd name="connsiteY44" fmla="*/ 4106636 h 5690508"/>
              <a:gd name="connsiteX45" fmla="*/ 556532 w 8209189"/>
              <a:gd name="connsiteY45" fmla="*/ 3943350 h 5690508"/>
              <a:gd name="connsiteX46" fmla="*/ 556532 w 8209189"/>
              <a:gd name="connsiteY46" fmla="*/ 4057650 h 5690508"/>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0 w 7652657"/>
              <a:gd name="connsiteY0" fmla="*/ 4057650 h 5608865"/>
              <a:gd name="connsiteX1" fmla="*/ 97972 w 7652657"/>
              <a:gd name="connsiteY1" fmla="*/ 24493 h 5608865"/>
              <a:gd name="connsiteX2" fmla="*/ 7266215 w 7652657"/>
              <a:gd name="connsiteY2" fmla="*/ 24493 h 5608865"/>
              <a:gd name="connsiteX3" fmla="*/ 7266215 w 7652657"/>
              <a:gd name="connsiteY3" fmla="*/ 857250 h 5608865"/>
              <a:gd name="connsiteX4" fmla="*/ 7560129 w 7652657"/>
              <a:gd name="connsiteY4" fmla="*/ 2620736 h 5608865"/>
              <a:gd name="connsiteX5" fmla="*/ 7625443 w 7652657"/>
              <a:gd name="connsiteY5" fmla="*/ 5608865 h 5608865"/>
              <a:gd name="connsiteX6" fmla="*/ 7396843 w 7652657"/>
              <a:gd name="connsiteY6" fmla="*/ 5510893 h 5608865"/>
              <a:gd name="connsiteX7" fmla="*/ 7004958 w 7652657"/>
              <a:gd name="connsiteY7" fmla="*/ 5380265 h 5608865"/>
              <a:gd name="connsiteX8" fmla="*/ 6841672 w 7652657"/>
              <a:gd name="connsiteY8" fmla="*/ 5249636 h 5608865"/>
              <a:gd name="connsiteX9" fmla="*/ 6711043 w 7652657"/>
              <a:gd name="connsiteY9" fmla="*/ 5086350 h 5608865"/>
              <a:gd name="connsiteX10" fmla="*/ 6515100 w 7652657"/>
              <a:gd name="connsiteY10" fmla="*/ 5070022 h 5608865"/>
              <a:gd name="connsiteX11" fmla="*/ 6400800 w 7652657"/>
              <a:gd name="connsiteY11" fmla="*/ 5184322 h 5608865"/>
              <a:gd name="connsiteX12" fmla="*/ 6123215 w 7652657"/>
              <a:gd name="connsiteY12" fmla="*/ 5167993 h 5608865"/>
              <a:gd name="connsiteX13" fmla="*/ 5812972 w 7652657"/>
              <a:gd name="connsiteY13" fmla="*/ 5282293 h 5608865"/>
              <a:gd name="connsiteX14" fmla="*/ 5584372 w 7652657"/>
              <a:gd name="connsiteY14" fmla="*/ 5200650 h 5608865"/>
              <a:gd name="connsiteX15" fmla="*/ 5159829 w 7652657"/>
              <a:gd name="connsiteY15" fmla="*/ 5412922 h 5608865"/>
              <a:gd name="connsiteX16" fmla="*/ 5110843 w 7652657"/>
              <a:gd name="connsiteY16" fmla="*/ 5543550 h 5608865"/>
              <a:gd name="connsiteX17" fmla="*/ 4800600 w 7652657"/>
              <a:gd name="connsiteY17" fmla="*/ 5282293 h 5608865"/>
              <a:gd name="connsiteX18" fmla="*/ 4555672 w 7652657"/>
              <a:gd name="connsiteY18" fmla="*/ 5184322 h 5608865"/>
              <a:gd name="connsiteX19" fmla="*/ 4457700 w 7652657"/>
              <a:gd name="connsiteY19" fmla="*/ 5363936 h 5608865"/>
              <a:gd name="connsiteX20" fmla="*/ 4294415 w 7652657"/>
              <a:gd name="connsiteY20" fmla="*/ 5249636 h 5608865"/>
              <a:gd name="connsiteX21" fmla="*/ 4196443 w 7652657"/>
              <a:gd name="connsiteY21" fmla="*/ 5151665 h 5608865"/>
              <a:gd name="connsiteX22" fmla="*/ 4098472 w 7652657"/>
              <a:gd name="connsiteY22" fmla="*/ 5265965 h 5608865"/>
              <a:gd name="connsiteX23" fmla="*/ 4000500 w 7652657"/>
              <a:gd name="connsiteY23" fmla="*/ 5527222 h 5608865"/>
              <a:gd name="connsiteX24" fmla="*/ 3886200 w 7652657"/>
              <a:gd name="connsiteY24" fmla="*/ 5396593 h 5608865"/>
              <a:gd name="connsiteX25" fmla="*/ 3755572 w 7652657"/>
              <a:gd name="connsiteY25" fmla="*/ 5135336 h 5608865"/>
              <a:gd name="connsiteX26" fmla="*/ 3690258 w 7652657"/>
              <a:gd name="connsiteY26" fmla="*/ 5265965 h 5608865"/>
              <a:gd name="connsiteX27" fmla="*/ 3592286 w 7652657"/>
              <a:gd name="connsiteY27" fmla="*/ 5282293 h 5608865"/>
              <a:gd name="connsiteX28" fmla="*/ 3363686 w 7652657"/>
              <a:gd name="connsiteY28" fmla="*/ 5135336 h 5608865"/>
              <a:gd name="connsiteX29" fmla="*/ 3069772 w 7652657"/>
              <a:gd name="connsiteY29" fmla="*/ 5004707 h 5608865"/>
              <a:gd name="connsiteX30" fmla="*/ 2955472 w 7652657"/>
              <a:gd name="connsiteY30" fmla="*/ 5200650 h 5608865"/>
              <a:gd name="connsiteX31" fmla="*/ 2873829 w 7652657"/>
              <a:gd name="connsiteY31" fmla="*/ 5053693 h 5608865"/>
              <a:gd name="connsiteX32" fmla="*/ 2547258 w 7652657"/>
              <a:gd name="connsiteY32" fmla="*/ 4890407 h 5608865"/>
              <a:gd name="connsiteX33" fmla="*/ 2465615 w 7652657"/>
              <a:gd name="connsiteY33" fmla="*/ 4792436 h 5608865"/>
              <a:gd name="connsiteX34" fmla="*/ 2204358 w 7652657"/>
              <a:gd name="connsiteY34" fmla="*/ 4776107 h 5608865"/>
              <a:gd name="connsiteX35" fmla="*/ 2171700 w 7652657"/>
              <a:gd name="connsiteY35" fmla="*/ 4825093 h 5608865"/>
              <a:gd name="connsiteX36" fmla="*/ 1894115 w 7652657"/>
              <a:gd name="connsiteY36" fmla="*/ 4678136 h 5608865"/>
              <a:gd name="connsiteX37" fmla="*/ 1681843 w 7652657"/>
              <a:gd name="connsiteY37" fmla="*/ 4792436 h 5608865"/>
              <a:gd name="connsiteX38" fmla="*/ 1436915 w 7652657"/>
              <a:gd name="connsiteY38" fmla="*/ 4678136 h 5608865"/>
              <a:gd name="connsiteX39" fmla="*/ 1191986 w 7652657"/>
              <a:gd name="connsiteY39" fmla="*/ 4678136 h 5608865"/>
              <a:gd name="connsiteX40" fmla="*/ 1012372 w 7652657"/>
              <a:gd name="connsiteY40" fmla="*/ 4498522 h 5608865"/>
              <a:gd name="connsiteX41" fmla="*/ 963386 w 7652657"/>
              <a:gd name="connsiteY41" fmla="*/ 4318907 h 5608865"/>
              <a:gd name="connsiteX42" fmla="*/ 865415 w 7652657"/>
              <a:gd name="connsiteY42" fmla="*/ 4318907 h 5608865"/>
              <a:gd name="connsiteX43" fmla="*/ 457200 w 7652657"/>
              <a:gd name="connsiteY43" fmla="*/ 4269922 h 5608865"/>
              <a:gd name="connsiteX44" fmla="*/ 179615 w 7652657"/>
              <a:gd name="connsiteY44" fmla="*/ 4106636 h 5608865"/>
              <a:gd name="connsiteX45" fmla="*/ 0 w 7652657"/>
              <a:gd name="connsiteY45" fmla="*/ 3943350 h 5608865"/>
              <a:gd name="connsiteX46" fmla="*/ 0 w 7652657"/>
              <a:gd name="connsiteY46" fmla="*/ 4057650 h 560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52657" h="5608865">
                <a:moveTo>
                  <a:pt x="0" y="4057650"/>
                </a:moveTo>
                <a:cubicBezTo>
                  <a:pt x="110218" y="2415268"/>
                  <a:pt x="106136" y="2084615"/>
                  <a:pt x="97972" y="24493"/>
                </a:cubicBezTo>
                <a:cubicBezTo>
                  <a:pt x="1755322" y="0"/>
                  <a:pt x="5761265" y="59871"/>
                  <a:pt x="7266215" y="24493"/>
                </a:cubicBezTo>
                <a:cubicBezTo>
                  <a:pt x="7383236" y="892629"/>
                  <a:pt x="7217229" y="424543"/>
                  <a:pt x="7266215" y="857250"/>
                </a:cubicBezTo>
                <a:cubicBezTo>
                  <a:pt x="7315201" y="1289957"/>
                  <a:pt x="7500258" y="1828800"/>
                  <a:pt x="7560129" y="2620736"/>
                </a:cubicBezTo>
                <a:cubicBezTo>
                  <a:pt x="7620000" y="3412672"/>
                  <a:pt x="7652657" y="5127172"/>
                  <a:pt x="7625443" y="5608865"/>
                </a:cubicBezTo>
                <a:cubicBezTo>
                  <a:pt x="7369629" y="5366658"/>
                  <a:pt x="7500257" y="5548993"/>
                  <a:pt x="7396843" y="5510893"/>
                </a:cubicBezTo>
                <a:cubicBezTo>
                  <a:pt x="7293429" y="5472793"/>
                  <a:pt x="7097487" y="5423808"/>
                  <a:pt x="7004958" y="5380265"/>
                </a:cubicBezTo>
                <a:cubicBezTo>
                  <a:pt x="6912430" y="5336722"/>
                  <a:pt x="6890658" y="5298622"/>
                  <a:pt x="6841672" y="5249636"/>
                </a:cubicBezTo>
                <a:cubicBezTo>
                  <a:pt x="6792686" y="5200650"/>
                  <a:pt x="6765472" y="5116286"/>
                  <a:pt x="6711043" y="5086350"/>
                </a:cubicBezTo>
                <a:cubicBezTo>
                  <a:pt x="6656614" y="5056414"/>
                  <a:pt x="6566807" y="5053693"/>
                  <a:pt x="6515100" y="5070022"/>
                </a:cubicBezTo>
                <a:cubicBezTo>
                  <a:pt x="6463393" y="5086351"/>
                  <a:pt x="6466114" y="5167994"/>
                  <a:pt x="6400800" y="5184322"/>
                </a:cubicBezTo>
                <a:cubicBezTo>
                  <a:pt x="6335486" y="5200650"/>
                  <a:pt x="6221186" y="5151665"/>
                  <a:pt x="6123215" y="5167993"/>
                </a:cubicBezTo>
                <a:cubicBezTo>
                  <a:pt x="6025244" y="5184321"/>
                  <a:pt x="5902779" y="5276850"/>
                  <a:pt x="5812972" y="5282293"/>
                </a:cubicBezTo>
                <a:cubicBezTo>
                  <a:pt x="5723165" y="5287736"/>
                  <a:pt x="5693229" y="5178879"/>
                  <a:pt x="5584372" y="5200650"/>
                </a:cubicBezTo>
                <a:cubicBezTo>
                  <a:pt x="5475515" y="5222421"/>
                  <a:pt x="5238751" y="5355772"/>
                  <a:pt x="5159829" y="5412922"/>
                </a:cubicBezTo>
                <a:cubicBezTo>
                  <a:pt x="5080908" y="5470072"/>
                  <a:pt x="5170715" y="5565322"/>
                  <a:pt x="5110843" y="5543550"/>
                </a:cubicBezTo>
                <a:cubicBezTo>
                  <a:pt x="5050971" y="5521778"/>
                  <a:pt x="4893129" y="5342164"/>
                  <a:pt x="4800600" y="5282293"/>
                </a:cubicBezTo>
                <a:cubicBezTo>
                  <a:pt x="4708072" y="5222422"/>
                  <a:pt x="4612822" y="5170715"/>
                  <a:pt x="4555672" y="5184322"/>
                </a:cubicBezTo>
                <a:cubicBezTo>
                  <a:pt x="4498522" y="5197929"/>
                  <a:pt x="4501243" y="5353050"/>
                  <a:pt x="4457700" y="5363936"/>
                </a:cubicBezTo>
                <a:cubicBezTo>
                  <a:pt x="4414157" y="5374822"/>
                  <a:pt x="4337958" y="5285014"/>
                  <a:pt x="4294415" y="5249636"/>
                </a:cubicBezTo>
                <a:cubicBezTo>
                  <a:pt x="4250872" y="5214258"/>
                  <a:pt x="4229100" y="5148944"/>
                  <a:pt x="4196443" y="5151665"/>
                </a:cubicBezTo>
                <a:cubicBezTo>
                  <a:pt x="4163786" y="5154387"/>
                  <a:pt x="4131129" y="5203372"/>
                  <a:pt x="4098472" y="5265965"/>
                </a:cubicBezTo>
                <a:cubicBezTo>
                  <a:pt x="4065815" y="5328558"/>
                  <a:pt x="4035879" y="5505451"/>
                  <a:pt x="4000500" y="5527222"/>
                </a:cubicBezTo>
                <a:cubicBezTo>
                  <a:pt x="3965121" y="5548993"/>
                  <a:pt x="3927021" y="5461907"/>
                  <a:pt x="3886200" y="5396593"/>
                </a:cubicBezTo>
                <a:cubicBezTo>
                  <a:pt x="3845379" y="5331279"/>
                  <a:pt x="3788229" y="5157107"/>
                  <a:pt x="3755572" y="5135336"/>
                </a:cubicBezTo>
                <a:cubicBezTo>
                  <a:pt x="3722915" y="5113565"/>
                  <a:pt x="3717472" y="5241472"/>
                  <a:pt x="3690258" y="5265965"/>
                </a:cubicBezTo>
                <a:cubicBezTo>
                  <a:pt x="3663044" y="5290458"/>
                  <a:pt x="3646715" y="5304064"/>
                  <a:pt x="3592286" y="5282293"/>
                </a:cubicBezTo>
                <a:cubicBezTo>
                  <a:pt x="3537857" y="5260522"/>
                  <a:pt x="3450772" y="5181600"/>
                  <a:pt x="3363686" y="5135336"/>
                </a:cubicBezTo>
                <a:cubicBezTo>
                  <a:pt x="3276600" y="5089072"/>
                  <a:pt x="3137808" y="4993821"/>
                  <a:pt x="3069772" y="5004707"/>
                </a:cubicBezTo>
                <a:cubicBezTo>
                  <a:pt x="3001736" y="5015593"/>
                  <a:pt x="2988129" y="5192486"/>
                  <a:pt x="2955472" y="5200650"/>
                </a:cubicBezTo>
                <a:cubicBezTo>
                  <a:pt x="2922815" y="5208814"/>
                  <a:pt x="2941865" y="5105400"/>
                  <a:pt x="2873829" y="5053693"/>
                </a:cubicBezTo>
                <a:cubicBezTo>
                  <a:pt x="2805793" y="5001986"/>
                  <a:pt x="2615294" y="4933950"/>
                  <a:pt x="2547258" y="4890407"/>
                </a:cubicBezTo>
                <a:cubicBezTo>
                  <a:pt x="2479222" y="4846864"/>
                  <a:pt x="2522765" y="4811486"/>
                  <a:pt x="2465615" y="4792436"/>
                </a:cubicBezTo>
                <a:cubicBezTo>
                  <a:pt x="2408465" y="4773386"/>
                  <a:pt x="2253344" y="4770664"/>
                  <a:pt x="2204358" y="4776107"/>
                </a:cubicBezTo>
                <a:cubicBezTo>
                  <a:pt x="2155372" y="4781550"/>
                  <a:pt x="2223407" y="4841422"/>
                  <a:pt x="2171700" y="4825093"/>
                </a:cubicBezTo>
                <a:cubicBezTo>
                  <a:pt x="2119993" y="4808765"/>
                  <a:pt x="1975758" y="4683579"/>
                  <a:pt x="1894115" y="4678136"/>
                </a:cubicBezTo>
                <a:cubicBezTo>
                  <a:pt x="1812472" y="4672693"/>
                  <a:pt x="1758043" y="4792436"/>
                  <a:pt x="1681843" y="4792436"/>
                </a:cubicBezTo>
                <a:cubicBezTo>
                  <a:pt x="1605643" y="4792436"/>
                  <a:pt x="1518558" y="4697186"/>
                  <a:pt x="1436915" y="4678136"/>
                </a:cubicBezTo>
                <a:cubicBezTo>
                  <a:pt x="1355272" y="4659086"/>
                  <a:pt x="1262743" y="4708072"/>
                  <a:pt x="1191986" y="4678136"/>
                </a:cubicBezTo>
                <a:cubicBezTo>
                  <a:pt x="1121229" y="4648200"/>
                  <a:pt x="1050472" y="4558394"/>
                  <a:pt x="1012372" y="4498522"/>
                </a:cubicBezTo>
                <a:cubicBezTo>
                  <a:pt x="974272" y="4438651"/>
                  <a:pt x="987879" y="4348843"/>
                  <a:pt x="963386" y="4318907"/>
                </a:cubicBezTo>
                <a:cubicBezTo>
                  <a:pt x="938893" y="4288971"/>
                  <a:pt x="949779" y="4327071"/>
                  <a:pt x="865415" y="4318907"/>
                </a:cubicBezTo>
                <a:cubicBezTo>
                  <a:pt x="781051" y="4310743"/>
                  <a:pt x="571500" y="4305300"/>
                  <a:pt x="457200" y="4269922"/>
                </a:cubicBezTo>
                <a:cubicBezTo>
                  <a:pt x="342900" y="4234544"/>
                  <a:pt x="255815" y="4161065"/>
                  <a:pt x="179615" y="4106636"/>
                </a:cubicBezTo>
                <a:cubicBezTo>
                  <a:pt x="103415" y="4052207"/>
                  <a:pt x="416378" y="4329792"/>
                  <a:pt x="0" y="3943350"/>
                </a:cubicBezTo>
                <a:cubicBezTo>
                  <a:pt x="48986" y="3690257"/>
                  <a:pt x="0" y="4019550"/>
                  <a:pt x="0" y="4057650"/>
                </a:cubicBezTo>
                <a:close/>
              </a:path>
            </a:pathLst>
          </a:custGeom>
          <a:ln w="76200">
            <a:solidFill>
              <a:srgbClr val="FF0000"/>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TextBox 3"/>
          <p:cNvSpPr txBox="1">
            <a:spLocks noChangeArrowheads="1"/>
          </p:cNvSpPr>
          <p:nvPr/>
        </p:nvSpPr>
        <p:spPr bwMode="auto">
          <a:xfrm>
            <a:off x="4572000" y="0"/>
            <a:ext cx="4572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a:t>
            </a:r>
            <a:r>
              <a:rPr lang="en-US" sz="4800" b="1" dirty="0" smtClean="0">
                <a:solidFill>
                  <a:srgbClr val="FF0000"/>
                </a:solidFill>
                <a:effectLst>
                  <a:outerShdw dist="50800" dir="5400000" algn="ctr" rotWithShape="0">
                    <a:schemeClr val="tx1"/>
                  </a:outerShdw>
                </a:effectLst>
                <a:latin typeface="Tempus Sans ITC" pitchFamily="82" charset="0"/>
              </a:rPr>
              <a:t>THE FORTS</a:t>
            </a:r>
            <a:endParaRPr lang="en-US" sz="4800" b="1" dirty="0">
              <a:solidFill>
                <a:srgbClr val="FF0000"/>
              </a:solidFill>
              <a:effectLst>
                <a:outerShdw dist="50800" dir="5400000" algn="ctr" rotWithShape="0">
                  <a:schemeClr val="tx1"/>
                </a:outerShdw>
              </a:effectLst>
              <a:latin typeface="Tempus Sans ITC" pitchFamily="82" charset="0"/>
            </a:endParaRPr>
          </a:p>
        </p:txBody>
      </p:sp>
      <p:sp>
        <p:nvSpPr>
          <p:cNvPr id="33" name="Oval 32"/>
          <p:cNvSpPr/>
          <p:nvPr/>
        </p:nvSpPr>
        <p:spPr>
          <a:xfrm>
            <a:off x="7924800" y="4038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391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6" name="TextBox 35"/>
          <p:cNvSpPr txBox="1"/>
          <p:nvPr/>
        </p:nvSpPr>
        <p:spPr>
          <a:xfrm>
            <a:off x="5322807" y="5410200"/>
            <a:ext cx="2220993" cy="553998"/>
          </a:xfrm>
          <a:prstGeom prst="rect">
            <a:avLst/>
          </a:prstGeom>
          <a:noFill/>
        </p:spPr>
        <p:txBody>
          <a:bodyPr wrap="none" rtlCol="0">
            <a:spAutoFit/>
          </a:bodyPr>
          <a:lstStyle/>
          <a:p>
            <a:pPr algn="r"/>
            <a:r>
              <a:rPr lang="en-US" sz="3000" b="1" dirty="0" smtClean="0">
                <a:solidFill>
                  <a:srgbClr val="FF0000"/>
                </a:solidFill>
                <a:effectLst>
                  <a:outerShdw dist="38100" dir="7200000" algn="ctr" rotWithShape="0">
                    <a:schemeClr val="tx1"/>
                  </a:outerShdw>
                </a:effectLst>
              </a:rPr>
              <a:t> Fort Towson</a:t>
            </a:r>
          </a:p>
        </p:txBody>
      </p:sp>
      <p:sp>
        <p:nvSpPr>
          <p:cNvPr id="38" name="TextBox 37"/>
          <p:cNvSpPr txBox="1"/>
          <p:nvPr/>
        </p:nvSpPr>
        <p:spPr>
          <a:xfrm>
            <a:off x="6345936" y="4187952"/>
            <a:ext cx="2040751" cy="553998"/>
          </a:xfrm>
          <a:prstGeom prst="rect">
            <a:avLst/>
          </a:prstGeom>
          <a:noFill/>
        </p:spPr>
        <p:txBody>
          <a:bodyPr wrap="none" rtlCol="0">
            <a:spAutoFit/>
          </a:bodyPr>
          <a:lstStyle/>
          <a:p>
            <a:pPr algn="r"/>
            <a:r>
              <a:rPr lang="en-US" sz="3000" b="1" dirty="0" smtClean="0">
                <a:solidFill>
                  <a:srgbClr val="FF0000"/>
                </a:solidFill>
                <a:effectLst>
                  <a:outerShdw dist="38100" dir="7200000" algn="ctr" rotWithShape="0">
                    <a:schemeClr val="tx1"/>
                  </a:outerShdw>
                </a:effectLst>
              </a:rPr>
              <a:t> Fort Coffee</a:t>
            </a:r>
          </a:p>
        </p:txBody>
      </p:sp>
      <p:sp>
        <p:nvSpPr>
          <p:cNvPr id="37" name="TextBox 36"/>
          <p:cNvSpPr txBox="1"/>
          <p:nvPr/>
        </p:nvSpPr>
        <p:spPr>
          <a:xfrm>
            <a:off x="8031196" y="2667000"/>
            <a:ext cx="1112804" cy="1015663"/>
          </a:xfrm>
          <a:prstGeom prst="rect">
            <a:avLst/>
          </a:prstGeom>
          <a:solidFill>
            <a:srgbClr val="DDC379"/>
          </a:solidFill>
        </p:spPr>
        <p:txBody>
          <a:bodyPr wrap="none" rtlCol="0">
            <a:spAutoFit/>
          </a:bodyPr>
          <a:lstStyle/>
          <a:p>
            <a:pPr algn="r"/>
            <a:r>
              <a:rPr lang="en-US" sz="3000" b="1" dirty="0" smtClean="0">
                <a:solidFill>
                  <a:srgbClr val="FF0000"/>
                </a:solidFill>
                <a:effectLst>
                  <a:outerShdw dist="38100" dir="7200000" algn="ctr" rotWithShape="0">
                    <a:schemeClr val="tx1"/>
                  </a:outerShdw>
                </a:effectLst>
              </a:rPr>
              <a:t> Fort </a:t>
            </a:r>
          </a:p>
          <a:p>
            <a:pPr algn="r"/>
            <a:r>
              <a:rPr lang="en-US" sz="3000" b="1" dirty="0" smtClean="0">
                <a:solidFill>
                  <a:srgbClr val="FF0000"/>
                </a:solidFill>
                <a:effectLst>
                  <a:outerShdw dist="38100" dir="7200000" algn="ctr" rotWithShape="0">
                    <a:schemeClr val="tx1"/>
                  </a:outerShdw>
                </a:effectLst>
              </a:rPr>
              <a:t>Smith</a:t>
            </a:r>
          </a:p>
        </p:txBody>
      </p:sp>
      <p:sp useBgFill="1">
        <p:nvSpPr>
          <p:cNvPr id="41" name="Rectangle 40"/>
          <p:cNvSpPr/>
          <p:nvPr/>
        </p:nvSpPr>
        <p:spPr>
          <a:xfrm>
            <a:off x="0" y="4419600"/>
            <a:ext cx="9144000" cy="584775"/>
          </a:xfrm>
          <a:prstGeom prst="rect">
            <a:avLst/>
          </a:prstGeom>
        </p:spPr>
        <p:txBody>
          <a:bodyPr wrap="square">
            <a:spAutoFit/>
          </a:bodyPr>
          <a:lstStyle/>
          <a:p>
            <a:r>
              <a:rPr lang="en-US" sz="3200" b="1" dirty="0" smtClean="0"/>
              <a:t>  1843 – converted to Fort Coffee Academy for Boys </a:t>
            </a:r>
            <a:endParaRPr lang="en-US" sz="3200" b="1" dirty="0"/>
          </a:p>
        </p:txBody>
      </p:sp>
      <p:sp>
        <p:nvSpPr>
          <p:cNvPr id="47" name="Oval 46"/>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6246907" y="2819400"/>
            <a:ext cx="1296893" cy="1015663"/>
          </a:xfrm>
          <a:prstGeom prst="rect">
            <a:avLst/>
          </a:prstGeom>
          <a:noFill/>
        </p:spPr>
        <p:txBody>
          <a:bodyPr wrap="none" rtlCol="0">
            <a:spAutoFit/>
          </a:bodyPr>
          <a:lstStyle/>
          <a:p>
            <a:r>
              <a:rPr lang="en-US" sz="3000" b="1" dirty="0" smtClean="0">
                <a:solidFill>
                  <a:srgbClr val="FF0000"/>
                </a:solidFill>
                <a:effectLst>
                  <a:outerShdw dist="38100" dir="7200000" algn="ctr" rotWithShape="0">
                    <a:schemeClr val="tx1"/>
                  </a:outerShdw>
                </a:effectLst>
              </a:rPr>
              <a:t>Fort </a:t>
            </a:r>
          </a:p>
          <a:p>
            <a:pPr algn="r"/>
            <a:r>
              <a:rPr lang="en-US" sz="3000" b="1" dirty="0" smtClean="0">
                <a:solidFill>
                  <a:srgbClr val="FF0000"/>
                </a:solidFill>
                <a:effectLst>
                  <a:outerShdw dist="38100" dir="7200000" algn="ctr" rotWithShape="0">
                    <a:schemeClr val="tx1"/>
                  </a:outerShdw>
                </a:effectLst>
              </a:rPr>
              <a:t>Gibson</a:t>
            </a:r>
          </a:p>
        </p:txBody>
      </p:sp>
      <p:pic>
        <p:nvPicPr>
          <p:cNvPr id="49" name="Picture 2"/>
          <p:cNvPicPr preferRelativeResize="0">
            <a:picLocks noChangeAspect="1" noChangeArrowheads="1"/>
          </p:cNvPicPr>
          <p:nvPr/>
        </p:nvPicPr>
        <p:blipFill>
          <a:blip r:embed="rId4" cstate="print"/>
          <a:srcRect/>
          <a:stretch>
            <a:fillRect/>
          </a:stretch>
        </p:blipFill>
        <p:spPr bwMode="auto">
          <a:xfrm>
            <a:off x="7687550" y="656830"/>
            <a:ext cx="1456450" cy="2010170"/>
          </a:xfrm>
          <a:prstGeom prst="rect">
            <a:avLst/>
          </a:prstGeom>
          <a:noFill/>
          <a:ln w="9525">
            <a:noFill/>
            <a:miter lim="800000"/>
            <a:headEnd/>
            <a:tailEnd/>
          </a:ln>
          <a:effectLst/>
        </p:spPr>
      </p:pic>
      <p:grpSp>
        <p:nvGrpSpPr>
          <p:cNvPr id="50" name="Group 49"/>
          <p:cNvGrpSpPr/>
          <p:nvPr/>
        </p:nvGrpSpPr>
        <p:grpSpPr>
          <a:xfrm>
            <a:off x="1905000" y="2590800"/>
            <a:ext cx="5943600" cy="2895600"/>
            <a:chOff x="1905000" y="2590800"/>
            <a:chExt cx="5943600" cy="2895600"/>
          </a:xfrm>
        </p:grpSpPr>
        <p:pic>
          <p:nvPicPr>
            <p:cNvPr id="51" name="Picture 3"/>
            <p:cNvPicPr>
              <a:picLocks noChangeAspect="1" noChangeArrowheads="1"/>
            </p:cNvPicPr>
            <p:nvPr/>
          </p:nvPicPr>
          <p:blipFill>
            <a:blip r:embed="rId2" cstate="print"/>
            <a:srcRect l="13186" t="66510" r="14002" b="28470"/>
            <a:stretch>
              <a:fillRect/>
            </a:stretch>
          </p:blipFill>
          <p:spPr bwMode="auto">
            <a:xfrm>
              <a:off x="1905000" y="5105400"/>
              <a:ext cx="5943600" cy="381000"/>
            </a:xfrm>
            <a:prstGeom prst="rect">
              <a:avLst/>
            </a:prstGeom>
            <a:noFill/>
            <a:ln w="9525">
              <a:noFill/>
              <a:miter lim="800000"/>
              <a:headEnd/>
              <a:tailEnd/>
            </a:ln>
            <a:effectLst/>
          </p:spPr>
        </p:pic>
        <p:grpSp>
          <p:nvGrpSpPr>
            <p:cNvPr id="52" name="Group 47"/>
            <p:cNvGrpSpPr/>
            <p:nvPr/>
          </p:nvGrpSpPr>
          <p:grpSpPr>
            <a:xfrm>
              <a:off x="2895600" y="2590800"/>
              <a:ext cx="3276600" cy="762000"/>
              <a:chOff x="2895600" y="2590800"/>
              <a:chExt cx="3276600" cy="762000"/>
            </a:xfrm>
          </p:grpSpPr>
          <p:grpSp>
            <p:nvGrpSpPr>
              <p:cNvPr id="53" name="Group 31"/>
              <p:cNvGrpSpPr/>
              <p:nvPr/>
            </p:nvGrpSpPr>
            <p:grpSpPr>
              <a:xfrm>
                <a:off x="2895600" y="2590800"/>
                <a:ext cx="3276600" cy="411480"/>
                <a:chOff x="2895600" y="2590800"/>
                <a:chExt cx="3276600" cy="411480"/>
              </a:xfrm>
            </p:grpSpPr>
            <p:sp>
              <p:nvSpPr>
                <p:cNvPr id="55"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5"/>
              <p:cNvSpPr/>
              <p:nvPr/>
            </p:nvSpPr>
            <p:spPr>
              <a:xfrm>
                <a:off x="3352800" y="29718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6" name="Group 45"/>
          <p:cNvGrpSpPr/>
          <p:nvPr/>
        </p:nvGrpSpPr>
        <p:grpSpPr>
          <a:xfrm>
            <a:off x="228600" y="819150"/>
            <a:ext cx="5726113" cy="3524250"/>
            <a:chOff x="228600" y="819150"/>
            <a:chExt cx="5726113" cy="3524250"/>
          </a:xfrm>
        </p:grpSpPr>
        <p:grpSp>
          <p:nvGrpSpPr>
            <p:cNvPr id="40" name="Group 39"/>
            <p:cNvGrpSpPr/>
            <p:nvPr/>
          </p:nvGrpSpPr>
          <p:grpSpPr>
            <a:xfrm>
              <a:off x="228600" y="819150"/>
              <a:ext cx="5726113" cy="3524250"/>
              <a:chOff x="228600" y="685800"/>
              <a:chExt cx="5726113" cy="3524250"/>
            </a:xfrm>
          </p:grpSpPr>
          <p:pic>
            <p:nvPicPr>
              <p:cNvPr id="74755" name="Picture 3"/>
              <p:cNvPicPr>
                <a:picLocks noChangeAspect="1" noChangeArrowheads="1"/>
              </p:cNvPicPr>
              <p:nvPr/>
            </p:nvPicPr>
            <p:blipFill>
              <a:blip r:embed="rId5" cstate="print"/>
              <a:srcRect/>
              <a:stretch>
                <a:fillRect/>
              </a:stretch>
            </p:blipFill>
            <p:spPr bwMode="auto">
              <a:xfrm>
                <a:off x="228600" y="685800"/>
                <a:ext cx="5726113" cy="3524250"/>
              </a:xfrm>
              <a:prstGeom prst="rect">
                <a:avLst/>
              </a:prstGeom>
              <a:noFill/>
              <a:ln w="50800">
                <a:solidFill>
                  <a:schemeClr val="tx1"/>
                </a:solidFill>
                <a:miter lim="800000"/>
                <a:headEnd/>
                <a:tailEnd/>
              </a:ln>
              <a:effectLst/>
            </p:spPr>
          </p:pic>
          <p:sp>
            <p:nvSpPr>
              <p:cNvPr id="39" name="Rectangle 38"/>
              <p:cNvSpPr/>
              <p:nvPr/>
            </p:nvSpPr>
            <p:spPr>
              <a:xfrm>
                <a:off x="228600" y="685800"/>
                <a:ext cx="5715000" cy="461665"/>
              </a:xfrm>
              <a:prstGeom prst="rect">
                <a:avLst/>
              </a:prstGeom>
              <a:solidFill>
                <a:srgbClr val="FDFDFD"/>
              </a:solidFill>
            </p:spPr>
            <p:txBody>
              <a:bodyPr wrap="square">
                <a:spAutoFit/>
              </a:bodyPr>
              <a:lstStyle/>
              <a:p>
                <a:pPr algn="ctr"/>
                <a:r>
                  <a:rPr lang="en-US" sz="2400" b="1" dirty="0" smtClean="0"/>
                  <a:t>1914 photo: original building at Fort Coffee </a:t>
                </a:r>
                <a:endParaRPr lang="en-US" sz="2400" b="1" dirty="0"/>
              </a:p>
            </p:txBody>
          </p:sp>
        </p:grpSp>
        <p:sp>
          <p:nvSpPr>
            <p:cNvPr id="44" name="TextBox 43"/>
            <p:cNvSpPr txBox="1"/>
            <p:nvPr/>
          </p:nvSpPr>
          <p:spPr>
            <a:xfrm>
              <a:off x="304800" y="3820180"/>
              <a:ext cx="1757212" cy="523220"/>
            </a:xfrm>
            <a:prstGeom prst="rect">
              <a:avLst/>
            </a:prstGeom>
            <a:noFill/>
          </p:spPr>
          <p:txBody>
            <a:bodyPr wrap="none" rtlCol="0">
              <a:spAutoFit/>
            </a:bodyPr>
            <a:lstStyle/>
            <a:p>
              <a:r>
                <a:rPr lang="en-US" sz="2800" b="1" dirty="0" smtClean="0">
                  <a:solidFill>
                    <a:schemeClr val="bg1"/>
                  </a:solidFill>
                  <a:effectLst>
                    <a:outerShdw dist="50800" dir="5400000" algn="ctr" rotWithShape="0">
                      <a:schemeClr val="tx1"/>
                    </a:outerShdw>
                  </a:effectLst>
                </a:rPr>
                <a:t>1834-1838</a:t>
              </a:r>
              <a:endParaRPr lang="en-US" sz="2800" b="1" dirty="0">
                <a:solidFill>
                  <a:schemeClr val="bg1"/>
                </a:solidFill>
                <a:effectLst>
                  <a:outerShdw dist="50800" dir="5400000" algn="ctr" rotWithShape="0">
                    <a:schemeClr val="tx1"/>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800" decel="100000"/>
                                        <p:tgtEl>
                                          <p:spTgt spid="33"/>
                                        </p:tgtEl>
                                      </p:cBhvr>
                                    </p:animEffect>
                                    <p:anim calcmode="lin" valueType="num">
                                      <p:cBhvr>
                                        <p:cTn id="8" dur="800" decel="100000" fill="hold"/>
                                        <p:tgtEl>
                                          <p:spTgt spid="33"/>
                                        </p:tgtEl>
                                        <p:attrNameLst>
                                          <p:attrName>style.rotation</p:attrName>
                                        </p:attrNameLst>
                                      </p:cBhvr>
                                      <p:tavLst>
                                        <p:tav tm="0">
                                          <p:val>
                                            <p:fltVal val="-90"/>
                                          </p:val>
                                        </p:tav>
                                        <p:tav tm="100000">
                                          <p:val>
                                            <p:fltVal val="0"/>
                                          </p:val>
                                        </p:tav>
                                      </p:tavLst>
                                    </p:anim>
                                    <p:anim calcmode="lin" valueType="num">
                                      <p:cBhvr>
                                        <p:cTn id="9" dur="800" decel="100000" fill="hold"/>
                                        <p:tgtEl>
                                          <p:spTgt spid="33"/>
                                        </p:tgtEl>
                                        <p:attrNameLst>
                                          <p:attrName>ppt_x</p:attrName>
                                        </p:attrNameLst>
                                      </p:cBhvr>
                                      <p:tavLst>
                                        <p:tav tm="0">
                                          <p:val>
                                            <p:strVal val="#ppt_x+0.4"/>
                                          </p:val>
                                        </p:tav>
                                        <p:tav tm="100000">
                                          <p:val>
                                            <p:strVal val="#ppt_x-0.05"/>
                                          </p:val>
                                        </p:tav>
                                      </p:tavLst>
                                    </p:anim>
                                    <p:anim calcmode="lin" valueType="num">
                                      <p:cBhvr>
                                        <p:cTn id="10" dur="800" decel="100000" fill="hold"/>
                                        <p:tgtEl>
                                          <p:spTgt spid="3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3"/>
                                        </p:tgtEl>
                                        <p:attrNameLst>
                                          <p:attrName>ppt_y</p:attrName>
                                        </p:attrNameLst>
                                      </p:cBhvr>
                                      <p:tavLst>
                                        <p:tav tm="0">
                                          <p:val>
                                            <p:strVal val="#ppt_y+0.1"/>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10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20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8" grpId="0"/>
      <p:bldP spid="4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8623220"/>
          </a:xfrm>
          <a:prstGeom prst="rect">
            <a:avLst/>
          </a:prstGeom>
        </p:spPr>
        <p:txBody>
          <a:bodyPr wrap="square">
            <a:spAutoFit/>
          </a:bodyPr>
          <a:lstStyle/>
          <a:p>
            <a:r>
              <a:rPr lang="en-US" dirty="0" smtClean="0">
                <a:hlinkClick r:id="rId2"/>
              </a:rPr>
              <a:t>http://www.okhistory.org/publications/enc/entry.php?entry=FO031</a:t>
            </a:r>
            <a:endParaRPr lang="en-US" dirty="0" smtClean="0"/>
          </a:p>
          <a:p>
            <a:endParaRPr lang="en-US" dirty="0" smtClean="0"/>
          </a:p>
          <a:p>
            <a:r>
              <a:rPr lang="en-US" dirty="0" smtClean="0"/>
              <a:t> 	Fort Coffee was established in April 1834 by soldiers of the Seventh Infantry under the command of Capt. John Stuart. Located about six miles north of present Spiro in Le Flore County, Oklahoma, Fort Coffee was built on a bluff on the south bank of the Arkansas River at a place known as Swallow Rock. Its purpose was to protect the Choctaw and to stop liquor from entering Indian Territory from Arkansas. During the Texas Revolution of 1835–36, troops at Fort Coffee guarded the western boundary of Arkansas, and the fort served as an arms depot for Arkansas militia.</a:t>
            </a:r>
          </a:p>
          <a:p>
            <a:r>
              <a:rPr lang="en-US" dirty="0" smtClean="0"/>
              <a:t>	Named after Gen. John Coffee of Tennessee, Fort Coffee was cheaply and poorly constructed. Its log buildings enclosed three sides of a small square, with the fourth side open toward the Arkansas River. Captain Stuart and his men abandoned Fort Coffee in October 1838 and established Fort Wayne on the Illinois River. The Choctaw Nation acquired the property and buildings and allowed Methodist ministers to operate the facility as the Fort Coffee Academy for boys. The school closed during the Civil War and was occupied by Confederate Choctaw troops. The buildings were captured and burned by Union soldiers in October 1863.</a:t>
            </a:r>
          </a:p>
          <a:p>
            <a:r>
              <a:rPr lang="en-US" dirty="0" smtClean="0"/>
              <a:t>	Just past the Arkansas border in old Indian Territory, an old military fort existed high on top of a rocky outcropping that overlooked the Arkansas River. Starting in 1816, the U.S. Army established quite a number of these forts in Oklahoma. At this time, the army was not as we know it today. Being officially less than 50 years old, the entire army consisted of 6,283 active men. Of those, the western division only consisted of 2,458. The majority of the soldiers of the U.S. Army were sent to Florida to help provide aid in the ongoing Seminole wars.</a:t>
            </a:r>
          </a:p>
          <a:p>
            <a:r>
              <a:rPr lang="en-US" dirty="0" smtClean="0"/>
              <a:t>	Those remaining men of the western division were ordered to build a defensive wall of forts running north and south. This was a time of great expansion, and also of great suffering. The U.S. had been pushing a campaign to secure Native American lands, which had caused unrest among most of the Native Americans. These forts initially provided protection for the frontier settlements. Later, many of these forts were tasked with providing protection for the resettled members of the Five Civilized Tribes from their new western neighbors.</a:t>
            </a:r>
          </a:p>
          <a:p>
            <a:r>
              <a:rPr lang="en-US" dirty="0" smtClean="0"/>
              <a:t>	As a necessity to the construction of these forts, new military roads were established all across eastern Oklahoma. One of the most traveled roads ran from Ft. Smith to Ft. </a:t>
            </a:r>
            <a:r>
              <a:rPr lang="en-US" dirty="0" err="1" smtClean="0"/>
              <a:t>Towsen</a:t>
            </a:r>
            <a:r>
              <a:rPr lang="en-US" dirty="0" smtClean="0"/>
              <a:t>. These old roads established the basis of today’s modern roads. Even with the roads, soldiers were required to traverse rough terrain for weeks at a time. Once they finally arrived at the destination of the new fort, they were forced to live in tents and crude shelters. Many died from the weather, illness, or poor diet.</a:t>
            </a:r>
          </a:p>
          <a:p>
            <a:r>
              <a:rPr lang="en-US" dirty="0" smtClean="0"/>
              <a:t>	During the 1820’s, the U.S. Government was making plans to resettle large portions of Native Americans into what would become Indian Territory. Mississippi’s largest Native American group, the Choctaws, was the first ones to accept relocation. In September 1830, The Treaty of Dancing Rabbit Creek was finalized. This stated that the Choctaws would receive land west of the Mississippi. In return, they would abandon their lands in Mississippi to the U.S. Government.</a:t>
            </a:r>
          </a:p>
          <a:p>
            <a:r>
              <a:rPr lang="en-US" dirty="0" smtClean="0"/>
              <a:t>	Fort Coffee was established on June 16, 1834. Prior to 1838, the western boundary of Arkansas had not been clearly defined. In fact, Indian Territory wasn’t established until 1824; it had been part of Arkansas Territory previously. Indian Territory was further defined with the establishment of Fort Coffee, but the border wasn’t clearly defined until around 1838.</a:t>
            </a:r>
          </a:p>
          <a:p>
            <a:r>
              <a:rPr lang="en-US" dirty="0" smtClean="0"/>
              <a:t>The old fort was built on a high bluff named Swallow Rock that overlooked the Arkansas River. This bluff was nearly surrounded on three sides by the Arkansas River, providing an excellent view of river traffic. It was named in honor of General Coffee from Tennessee. Coffee was a close friend of President Andrew Jackson, a veteran of the war of 1812, and was instrumental in helping with the removal of the Choctaws from Mississippi. He died on July 7, 1833, almost a year before the new fort named in his honor was commissioned.</a:t>
            </a:r>
          </a:p>
          <a:p>
            <a:r>
              <a:rPr lang="en-US" dirty="0" smtClean="0"/>
              <a:t>	Soldiers of the Seventh Infantry labored under the command of Captain John Stuart. Stuart served nearly all of his military life in the Indian Territory. He was a precise man, very perceptive and interested in his surroundings, and extremely so in the Native Americans whom he was in contact. He was a well respected captain and his men followed him without question. At Fort Coffee, he had a total of 44 men under his command.</a:t>
            </a:r>
          </a:p>
          <a:p>
            <a:r>
              <a:rPr lang="en-US" dirty="0" smtClean="0"/>
              <a:t>	The buildings constructed for the fort were crude. They were one story structures built out of hewed logs with porches in the front and back. They were covered with shingles, used rough cut lumber for the floors, and had batten doors and window shutters. Each building was built 100 feet long and 100 feet wide, with a hollow central area and a wide entryway that faced the river. In the center of each square was a magazine for the fort. Near the edge of the bluff a large guard house had been constructed.</a:t>
            </a:r>
          </a:p>
          <a:p>
            <a:r>
              <a:rPr lang="en-US" dirty="0" smtClean="0"/>
              <a:t>	Initially, the fort was constructed to receive the Choctaws and Chickasaws. Two routes into the new Indian Territory were taken; one by land, the other by river. Those who came arrived by steamboat were sent to Ft. Coffee, where they landed at a natural beach just below Swallow Rock.</a:t>
            </a:r>
          </a:p>
          <a:p>
            <a:r>
              <a:rPr lang="en-US" dirty="0" smtClean="0"/>
              <a:t>	Shortly after resettlement, representatives from the Choctaw Nation called upon the U.S. War Department to construct a fort along the Arkansas River. They requested this to help stop the flow of illegal contraband into the nation along the river. In addition to protecting the Choctaw Nation, preventing this influx of illegal contraband became one of the top priorities of the fort. Because of the abandonment of Fort Smith earlier, those bringing whiskey and other contraband had easy access to the Choctaw Nation.</a:t>
            </a:r>
          </a:p>
          <a:p>
            <a:r>
              <a:rPr lang="en-US" dirty="0" smtClean="0"/>
              <a:t>	Fort Coffee was given a new purpose during the Texas Revolution of 1835 and 1836. Captain Stuart and his men now helped guard the western boundary of Arkansas against Mexican incursion. While no action was seen at the fort, it served as an arms depot for the Arkansas militia.</a:t>
            </a:r>
          </a:p>
          <a:p>
            <a:r>
              <a:rPr lang="en-US" dirty="0" smtClean="0"/>
              <a:t>	In October 1838, two years after the end of the Texas Revolution, Ft. Coffee was abandoned. With the re-establishment of Fort Smith, that eliminated the need for Ft. Coffee. Captain Stuart and his men went on to establish Fort Wayne on the Illinois River.</a:t>
            </a:r>
          </a:p>
          <a:p>
            <a:r>
              <a:rPr lang="en-US" dirty="0" smtClean="0"/>
              <a:t>	In 1843, the Choctaw Nation purchased the property and the buildings. They worked with the Methodist Episcopal Church to establish a new learning academy, named the Fort Coffee Academy for Boys. This was one of 8 missionary schools established in Indian Territory before 1860. This became one of the most famous training institutions in the region.</a:t>
            </a:r>
          </a:p>
          <a:p>
            <a:r>
              <a:rPr lang="en-US" dirty="0" smtClean="0"/>
              <a:t>New Hope, located just five miles away, was established around the same time. This was the Methodist’s girl’s academy and served as a branch of the Fort Coffee Academy.</a:t>
            </a:r>
          </a:p>
          <a:p>
            <a:r>
              <a:rPr lang="en-US" dirty="0" smtClean="0"/>
              <a:t>During the days of the Butterfield Overland Mail Route, the Fort Coffee Academy was one of many stops along the way from Ft. Smith to California.</a:t>
            </a:r>
          </a:p>
          <a:p>
            <a:r>
              <a:rPr lang="en-US" dirty="0" smtClean="0"/>
              <a:t>	Reverend William H. Goode was appointed superintendent, with Henry C. Benson as the instructor. After they arrived at the old fort location, they spent the night on the lower beach and then set to work the following day. Since the fort had been abandoned for some years, many of the structures were in disrepair. Roofs leaked, doors and windows were broken, and the plaster had started coming out of the log walls. All of the porches and floors had to be replaced.</a:t>
            </a:r>
          </a:p>
          <a:p>
            <a:r>
              <a:rPr lang="en-US" dirty="0" smtClean="0"/>
              <a:t>Once the buildings were repaired, a ten acre farm was cultivated to help feed the missionaries and students. This was worked while Rev. Goode returned to Indianapolis to purchase the rest of the supplies for the academy.</a:t>
            </a:r>
          </a:p>
          <a:p>
            <a:r>
              <a:rPr lang="en-US" dirty="0" smtClean="0"/>
              <a:t>	By the time it was completed, it served as one of the finest academies in the region.</a:t>
            </a:r>
          </a:p>
          <a:p>
            <a:endParaRPr lang="en-US" dirty="0" smtClean="0"/>
          </a:p>
          <a:p>
            <a:endParaRPr lang="en-US" dirty="0" smtClean="0"/>
          </a:p>
          <a:p>
            <a:endParaRPr lang="en-US" dirty="0" smtClean="0"/>
          </a:p>
          <a:p>
            <a:r>
              <a:rPr lang="en-US" dirty="0" smtClean="0"/>
              <a:t>	</a:t>
            </a:r>
          </a:p>
          <a:p>
            <a:endParaRPr lang="en-US"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3"/>
          <p:cNvSpPr txBox="1">
            <a:spLocks noChangeArrowheads="1"/>
          </p:cNvSpPr>
          <p:nvPr/>
        </p:nvSpPr>
        <p:spPr bwMode="auto">
          <a:xfrm>
            <a:off x="4572000" y="0"/>
            <a:ext cx="4572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a:t>
            </a:r>
            <a:r>
              <a:rPr lang="en-US" sz="4800" b="1" dirty="0" smtClean="0">
                <a:solidFill>
                  <a:srgbClr val="FF0000"/>
                </a:solidFill>
                <a:effectLst>
                  <a:outerShdw dist="50800" dir="5400000" algn="ctr" rotWithShape="0">
                    <a:schemeClr val="tx1"/>
                  </a:outerShdw>
                </a:effectLst>
                <a:latin typeface="Tempus Sans ITC" pitchFamily="82" charset="0"/>
              </a:rPr>
              <a:t>THE FORTS</a:t>
            </a:r>
            <a:endParaRPr lang="en-US" sz="4800" b="1" dirty="0">
              <a:solidFill>
                <a:srgbClr val="FF0000"/>
              </a:solidFill>
              <a:effectLst>
                <a:outerShdw dist="50800" dir="5400000" algn="ctr" rotWithShape="0">
                  <a:schemeClr val="tx1"/>
                </a:outerShdw>
              </a:effectLst>
              <a:latin typeface="Tempus Sans ITC" pitchFamily="82" charset="0"/>
            </a:endParaRPr>
          </a:p>
        </p:txBody>
      </p:sp>
      <p:sp>
        <p:nvSpPr>
          <p:cNvPr id="52"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Five Tribes</a:t>
            </a:r>
            <a:endParaRPr lang="en-US" sz="4800" b="1" dirty="0">
              <a:solidFill>
                <a:srgbClr val="00B050"/>
              </a:solidFill>
              <a:effectLst>
                <a:outerShdw dist="50800" dir="5400000" algn="ctr" rotWithShape="0">
                  <a:schemeClr val="tx1"/>
                </a:outerShdw>
              </a:effectLst>
              <a:latin typeface="Tempus Sans ITC" pitchFamily="82" charset="0"/>
            </a:endParaRPr>
          </a:p>
        </p:txBody>
      </p:sp>
      <p:sp useBgFill="1">
        <p:nvSpPr>
          <p:cNvPr id="51" name="TextBox 3"/>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defRPr/>
            </a:pPr>
            <a:r>
              <a:rPr lang="en-US" sz="4400" b="1" dirty="0" smtClean="0">
                <a:solidFill>
                  <a:srgbClr val="FF0000"/>
                </a:solidFill>
                <a:effectLst>
                  <a:outerShdw dist="50800" dir="5400000" algn="ctr" rotWithShape="0">
                    <a:schemeClr val="tx1"/>
                  </a:outerShdw>
                </a:effectLst>
                <a:latin typeface="Tempus Sans ITC" pitchFamily="82" charset="0"/>
              </a:rPr>
              <a:t>What happens to Matthew Arbuckle?</a:t>
            </a:r>
            <a:endParaRPr lang="en-US" sz="4400" b="1" dirty="0">
              <a:solidFill>
                <a:srgbClr val="FF0000"/>
              </a:solidFill>
              <a:effectLst>
                <a:outerShdw dist="50800" dir="5400000" algn="ctr" rotWithShape="0">
                  <a:schemeClr val="tx1"/>
                </a:outerShdw>
              </a:effectLst>
              <a:latin typeface="Tempus Sans ITC" pitchFamily="82" charset="0"/>
            </a:endParaRPr>
          </a:p>
        </p:txBody>
      </p:sp>
      <p:sp useBgFill="1">
        <p:nvSpPr>
          <p:cNvPr id="89" name="Rectangle 88"/>
          <p:cNvSpPr/>
          <p:nvPr/>
        </p:nvSpPr>
        <p:spPr>
          <a:xfrm>
            <a:off x="0" y="0"/>
            <a:ext cx="9144000" cy="769441"/>
          </a:xfrm>
          <a:prstGeom prst="rect">
            <a:avLst/>
          </a:prstGeom>
        </p:spPr>
        <p:txBody>
          <a:bodyPr wrap="square">
            <a:spAutoFit/>
          </a:bodyPr>
          <a:lstStyle/>
          <a:p>
            <a:r>
              <a:rPr lang="en-US" sz="4400" b="1" dirty="0" smtClean="0"/>
              <a:t>Tributes to General Matthew Arbuckle</a:t>
            </a:r>
            <a:endParaRPr lang="en-US" sz="4400" b="1" dirty="0"/>
          </a:p>
        </p:txBody>
      </p:sp>
      <p:grpSp>
        <p:nvGrpSpPr>
          <p:cNvPr id="2" name="Group 61"/>
          <p:cNvGrpSpPr/>
          <p:nvPr/>
        </p:nvGrpSpPr>
        <p:grpSpPr>
          <a:xfrm>
            <a:off x="523875" y="762000"/>
            <a:ext cx="8162925" cy="6072188"/>
            <a:chOff x="523875" y="762000"/>
            <a:chExt cx="8162925" cy="6072188"/>
          </a:xfrm>
        </p:grpSpPr>
        <p:pic>
          <p:nvPicPr>
            <p:cNvPr id="40" name="Picture 3"/>
            <p:cNvPicPr>
              <a:picLocks noChangeAspect="1" noChangeArrowheads="1"/>
            </p:cNvPicPr>
            <p:nvPr/>
          </p:nvPicPr>
          <p:blipFill>
            <a:blip r:embed="rId3" cstate="print"/>
            <a:srcRect/>
            <a:stretch>
              <a:fillRect/>
            </a:stretch>
          </p:blipFill>
          <p:spPr bwMode="auto">
            <a:xfrm>
              <a:off x="523875" y="762000"/>
              <a:ext cx="8162925" cy="6072188"/>
            </a:xfrm>
            <a:prstGeom prst="rect">
              <a:avLst/>
            </a:prstGeom>
            <a:noFill/>
            <a:ln w="9525">
              <a:noFill/>
              <a:miter lim="800000"/>
              <a:headEnd/>
              <a:tailEnd/>
            </a:ln>
            <a:effectLst/>
          </p:spPr>
        </p:pic>
        <p:grpSp>
          <p:nvGrpSpPr>
            <p:cNvPr id="3" name="Group 14"/>
            <p:cNvGrpSpPr/>
            <p:nvPr/>
          </p:nvGrpSpPr>
          <p:grpSpPr>
            <a:xfrm>
              <a:off x="4852307" y="1338943"/>
              <a:ext cx="3148693" cy="1191986"/>
              <a:chOff x="4852307" y="1338943"/>
              <a:chExt cx="3148693" cy="1191986"/>
            </a:xfrm>
          </p:grpSpPr>
          <p:grpSp>
            <p:nvGrpSpPr>
              <p:cNvPr id="4" name="Group 13"/>
              <p:cNvGrpSpPr/>
              <p:nvPr/>
            </p:nvGrpSpPr>
            <p:grpSpPr>
              <a:xfrm>
                <a:off x="4852307" y="1338943"/>
                <a:ext cx="3148693" cy="1191986"/>
                <a:chOff x="4852307" y="1338943"/>
                <a:chExt cx="3148693" cy="1191986"/>
              </a:xfrm>
            </p:grpSpPr>
            <p:sp>
              <p:nvSpPr>
                <p:cNvPr id="55"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7"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4" name="Freeform 53"/>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66" name="Freeform 65"/>
          <p:cNvSpPr/>
          <p:nvPr/>
        </p:nvSpPr>
        <p:spPr>
          <a:xfrm>
            <a:off x="783770" y="1151163"/>
            <a:ext cx="7652657" cy="5608865"/>
          </a:xfrm>
          <a:custGeom>
            <a:avLst/>
            <a:gdLst>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46" fmla="*/ 1113064 w 9573986"/>
              <a:gd name="connsiteY46" fmla="*/ 4705350 h 6738258"/>
              <a:gd name="connsiteX0" fmla="*/ 1113064 w 9573986"/>
              <a:gd name="connsiteY0" fmla="*/ 4171950 h 6204858"/>
              <a:gd name="connsiteX1" fmla="*/ 1211036 w 9573986"/>
              <a:gd name="connsiteY1" fmla="*/ 138793 h 6204858"/>
              <a:gd name="connsiteX2" fmla="*/ 8379279 w 9573986"/>
              <a:gd name="connsiteY2" fmla="*/ 138793 h 6204858"/>
              <a:gd name="connsiteX3" fmla="*/ 8379279 w 9573986"/>
              <a:gd name="connsiteY3" fmla="*/ 971550 h 6204858"/>
              <a:gd name="connsiteX4" fmla="*/ 8673193 w 9573986"/>
              <a:gd name="connsiteY4" fmla="*/ 2735036 h 6204858"/>
              <a:gd name="connsiteX5" fmla="*/ 8738507 w 9573986"/>
              <a:gd name="connsiteY5" fmla="*/ 5723165 h 6204858"/>
              <a:gd name="connsiteX6" fmla="*/ 8509907 w 9573986"/>
              <a:gd name="connsiteY6" fmla="*/ 5625193 h 6204858"/>
              <a:gd name="connsiteX7" fmla="*/ 8118022 w 9573986"/>
              <a:gd name="connsiteY7" fmla="*/ 5494565 h 6204858"/>
              <a:gd name="connsiteX8" fmla="*/ 7954736 w 9573986"/>
              <a:gd name="connsiteY8" fmla="*/ 5363936 h 6204858"/>
              <a:gd name="connsiteX9" fmla="*/ 7824107 w 9573986"/>
              <a:gd name="connsiteY9" fmla="*/ 5200650 h 6204858"/>
              <a:gd name="connsiteX10" fmla="*/ 7628164 w 9573986"/>
              <a:gd name="connsiteY10" fmla="*/ 5184322 h 6204858"/>
              <a:gd name="connsiteX11" fmla="*/ 7513864 w 9573986"/>
              <a:gd name="connsiteY11" fmla="*/ 5298622 h 6204858"/>
              <a:gd name="connsiteX12" fmla="*/ 7236279 w 9573986"/>
              <a:gd name="connsiteY12" fmla="*/ 5282293 h 6204858"/>
              <a:gd name="connsiteX13" fmla="*/ 6926036 w 9573986"/>
              <a:gd name="connsiteY13" fmla="*/ 5396593 h 6204858"/>
              <a:gd name="connsiteX14" fmla="*/ 6697436 w 9573986"/>
              <a:gd name="connsiteY14" fmla="*/ 5314950 h 6204858"/>
              <a:gd name="connsiteX15" fmla="*/ 6272893 w 9573986"/>
              <a:gd name="connsiteY15" fmla="*/ 5527222 h 6204858"/>
              <a:gd name="connsiteX16" fmla="*/ 6223907 w 9573986"/>
              <a:gd name="connsiteY16" fmla="*/ 5657850 h 6204858"/>
              <a:gd name="connsiteX17" fmla="*/ 5913664 w 9573986"/>
              <a:gd name="connsiteY17" fmla="*/ 5396593 h 6204858"/>
              <a:gd name="connsiteX18" fmla="*/ 5668736 w 9573986"/>
              <a:gd name="connsiteY18" fmla="*/ 5298622 h 6204858"/>
              <a:gd name="connsiteX19" fmla="*/ 5570764 w 9573986"/>
              <a:gd name="connsiteY19" fmla="*/ 5478236 h 6204858"/>
              <a:gd name="connsiteX20" fmla="*/ 5407479 w 9573986"/>
              <a:gd name="connsiteY20" fmla="*/ 5363936 h 6204858"/>
              <a:gd name="connsiteX21" fmla="*/ 5309507 w 9573986"/>
              <a:gd name="connsiteY21" fmla="*/ 5265965 h 6204858"/>
              <a:gd name="connsiteX22" fmla="*/ 5211536 w 9573986"/>
              <a:gd name="connsiteY22" fmla="*/ 5380265 h 6204858"/>
              <a:gd name="connsiteX23" fmla="*/ 5113564 w 9573986"/>
              <a:gd name="connsiteY23" fmla="*/ 5641522 h 6204858"/>
              <a:gd name="connsiteX24" fmla="*/ 4999264 w 9573986"/>
              <a:gd name="connsiteY24" fmla="*/ 5510893 h 6204858"/>
              <a:gd name="connsiteX25" fmla="*/ 4868636 w 9573986"/>
              <a:gd name="connsiteY25" fmla="*/ 5249636 h 6204858"/>
              <a:gd name="connsiteX26" fmla="*/ 4803322 w 9573986"/>
              <a:gd name="connsiteY26" fmla="*/ 5380265 h 6204858"/>
              <a:gd name="connsiteX27" fmla="*/ 4705350 w 9573986"/>
              <a:gd name="connsiteY27" fmla="*/ 5396593 h 6204858"/>
              <a:gd name="connsiteX28" fmla="*/ 4476750 w 9573986"/>
              <a:gd name="connsiteY28" fmla="*/ 5249636 h 6204858"/>
              <a:gd name="connsiteX29" fmla="*/ 4182836 w 9573986"/>
              <a:gd name="connsiteY29" fmla="*/ 5119007 h 6204858"/>
              <a:gd name="connsiteX30" fmla="*/ 4068536 w 9573986"/>
              <a:gd name="connsiteY30" fmla="*/ 5314950 h 6204858"/>
              <a:gd name="connsiteX31" fmla="*/ 3986893 w 9573986"/>
              <a:gd name="connsiteY31" fmla="*/ 5167993 h 6204858"/>
              <a:gd name="connsiteX32" fmla="*/ 3660322 w 9573986"/>
              <a:gd name="connsiteY32" fmla="*/ 5004707 h 6204858"/>
              <a:gd name="connsiteX33" fmla="*/ 3578679 w 9573986"/>
              <a:gd name="connsiteY33" fmla="*/ 4906736 h 6204858"/>
              <a:gd name="connsiteX34" fmla="*/ 3317422 w 9573986"/>
              <a:gd name="connsiteY34" fmla="*/ 4890407 h 6204858"/>
              <a:gd name="connsiteX35" fmla="*/ 3284764 w 9573986"/>
              <a:gd name="connsiteY35" fmla="*/ 4939393 h 6204858"/>
              <a:gd name="connsiteX36" fmla="*/ 3007179 w 9573986"/>
              <a:gd name="connsiteY36" fmla="*/ 4792436 h 6204858"/>
              <a:gd name="connsiteX37" fmla="*/ 2794907 w 9573986"/>
              <a:gd name="connsiteY37" fmla="*/ 4906736 h 6204858"/>
              <a:gd name="connsiteX38" fmla="*/ 2549979 w 9573986"/>
              <a:gd name="connsiteY38" fmla="*/ 4792436 h 6204858"/>
              <a:gd name="connsiteX39" fmla="*/ 2305050 w 9573986"/>
              <a:gd name="connsiteY39" fmla="*/ 4792436 h 6204858"/>
              <a:gd name="connsiteX40" fmla="*/ 2125436 w 9573986"/>
              <a:gd name="connsiteY40" fmla="*/ 4612822 h 6204858"/>
              <a:gd name="connsiteX41" fmla="*/ 2076450 w 9573986"/>
              <a:gd name="connsiteY41" fmla="*/ 4433207 h 6204858"/>
              <a:gd name="connsiteX42" fmla="*/ 1978479 w 9573986"/>
              <a:gd name="connsiteY42" fmla="*/ 4433207 h 6204858"/>
              <a:gd name="connsiteX43" fmla="*/ 1570264 w 9573986"/>
              <a:gd name="connsiteY43" fmla="*/ 4384222 h 6204858"/>
              <a:gd name="connsiteX44" fmla="*/ 1292679 w 9573986"/>
              <a:gd name="connsiteY44" fmla="*/ 4220936 h 6204858"/>
              <a:gd name="connsiteX45" fmla="*/ 1113064 w 9573986"/>
              <a:gd name="connsiteY45" fmla="*/ 4057650 h 6204858"/>
              <a:gd name="connsiteX46" fmla="*/ 1113064 w 9573986"/>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8209189"/>
              <a:gd name="connsiteY0" fmla="*/ 4171950 h 6204858"/>
              <a:gd name="connsiteX1" fmla="*/ 654504 w 8209189"/>
              <a:gd name="connsiteY1" fmla="*/ 138793 h 6204858"/>
              <a:gd name="connsiteX2" fmla="*/ 7822747 w 8209189"/>
              <a:gd name="connsiteY2" fmla="*/ 138793 h 6204858"/>
              <a:gd name="connsiteX3" fmla="*/ 7822747 w 8209189"/>
              <a:gd name="connsiteY3" fmla="*/ 971550 h 6204858"/>
              <a:gd name="connsiteX4" fmla="*/ 8116661 w 8209189"/>
              <a:gd name="connsiteY4" fmla="*/ 2735036 h 6204858"/>
              <a:gd name="connsiteX5" fmla="*/ 8181975 w 8209189"/>
              <a:gd name="connsiteY5" fmla="*/ 5723165 h 6204858"/>
              <a:gd name="connsiteX6" fmla="*/ 7953375 w 8209189"/>
              <a:gd name="connsiteY6" fmla="*/ 5625193 h 6204858"/>
              <a:gd name="connsiteX7" fmla="*/ 7561490 w 8209189"/>
              <a:gd name="connsiteY7" fmla="*/ 5494565 h 6204858"/>
              <a:gd name="connsiteX8" fmla="*/ 7398204 w 8209189"/>
              <a:gd name="connsiteY8" fmla="*/ 5363936 h 6204858"/>
              <a:gd name="connsiteX9" fmla="*/ 7267575 w 8209189"/>
              <a:gd name="connsiteY9" fmla="*/ 5200650 h 6204858"/>
              <a:gd name="connsiteX10" fmla="*/ 7071632 w 8209189"/>
              <a:gd name="connsiteY10" fmla="*/ 5184322 h 6204858"/>
              <a:gd name="connsiteX11" fmla="*/ 6957332 w 8209189"/>
              <a:gd name="connsiteY11" fmla="*/ 5298622 h 6204858"/>
              <a:gd name="connsiteX12" fmla="*/ 6679747 w 8209189"/>
              <a:gd name="connsiteY12" fmla="*/ 5282293 h 6204858"/>
              <a:gd name="connsiteX13" fmla="*/ 6369504 w 8209189"/>
              <a:gd name="connsiteY13" fmla="*/ 5396593 h 6204858"/>
              <a:gd name="connsiteX14" fmla="*/ 6140904 w 8209189"/>
              <a:gd name="connsiteY14" fmla="*/ 5314950 h 6204858"/>
              <a:gd name="connsiteX15" fmla="*/ 5716361 w 8209189"/>
              <a:gd name="connsiteY15" fmla="*/ 5527222 h 6204858"/>
              <a:gd name="connsiteX16" fmla="*/ 5667375 w 8209189"/>
              <a:gd name="connsiteY16" fmla="*/ 5657850 h 6204858"/>
              <a:gd name="connsiteX17" fmla="*/ 5357132 w 8209189"/>
              <a:gd name="connsiteY17" fmla="*/ 5396593 h 6204858"/>
              <a:gd name="connsiteX18" fmla="*/ 5112204 w 8209189"/>
              <a:gd name="connsiteY18" fmla="*/ 5298622 h 6204858"/>
              <a:gd name="connsiteX19" fmla="*/ 5014232 w 8209189"/>
              <a:gd name="connsiteY19" fmla="*/ 5478236 h 6204858"/>
              <a:gd name="connsiteX20" fmla="*/ 4850947 w 8209189"/>
              <a:gd name="connsiteY20" fmla="*/ 5363936 h 6204858"/>
              <a:gd name="connsiteX21" fmla="*/ 4752975 w 8209189"/>
              <a:gd name="connsiteY21" fmla="*/ 5265965 h 6204858"/>
              <a:gd name="connsiteX22" fmla="*/ 4655004 w 8209189"/>
              <a:gd name="connsiteY22" fmla="*/ 5380265 h 6204858"/>
              <a:gd name="connsiteX23" fmla="*/ 4557032 w 8209189"/>
              <a:gd name="connsiteY23" fmla="*/ 5641522 h 6204858"/>
              <a:gd name="connsiteX24" fmla="*/ 4442732 w 8209189"/>
              <a:gd name="connsiteY24" fmla="*/ 5510893 h 6204858"/>
              <a:gd name="connsiteX25" fmla="*/ 4312104 w 8209189"/>
              <a:gd name="connsiteY25" fmla="*/ 5249636 h 6204858"/>
              <a:gd name="connsiteX26" fmla="*/ 4246790 w 8209189"/>
              <a:gd name="connsiteY26" fmla="*/ 5380265 h 6204858"/>
              <a:gd name="connsiteX27" fmla="*/ 4148818 w 8209189"/>
              <a:gd name="connsiteY27" fmla="*/ 5396593 h 6204858"/>
              <a:gd name="connsiteX28" fmla="*/ 3920218 w 8209189"/>
              <a:gd name="connsiteY28" fmla="*/ 5249636 h 6204858"/>
              <a:gd name="connsiteX29" fmla="*/ 3626304 w 8209189"/>
              <a:gd name="connsiteY29" fmla="*/ 5119007 h 6204858"/>
              <a:gd name="connsiteX30" fmla="*/ 3512004 w 8209189"/>
              <a:gd name="connsiteY30" fmla="*/ 5314950 h 6204858"/>
              <a:gd name="connsiteX31" fmla="*/ 3430361 w 8209189"/>
              <a:gd name="connsiteY31" fmla="*/ 5167993 h 6204858"/>
              <a:gd name="connsiteX32" fmla="*/ 3103790 w 8209189"/>
              <a:gd name="connsiteY32" fmla="*/ 5004707 h 6204858"/>
              <a:gd name="connsiteX33" fmla="*/ 3022147 w 8209189"/>
              <a:gd name="connsiteY33" fmla="*/ 4906736 h 6204858"/>
              <a:gd name="connsiteX34" fmla="*/ 2760890 w 8209189"/>
              <a:gd name="connsiteY34" fmla="*/ 4890407 h 6204858"/>
              <a:gd name="connsiteX35" fmla="*/ 2728232 w 8209189"/>
              <a:gd name="connsiteY35" fmla="*/ 4939393 h 6204858"/>
              <a:gd name="connsiteX36" fmla="*/ 2450647 w 8209189"/>
              <a:gd name="connsiteY36" fmla="*/ 4792436 h 6204858"/>
              <a:gd name="connsiteX37" fmla="*/ 2238375 w 8209189"/>
              <a:gd name="connsiteY37" fmla="*/ 4906736 h 6204858"/>
              <a:gd name="connsiteX38" fmla="*/ 1993447 w 8209189"/>
              <a:gd name="connsiteY38" fmla="*/ 4792436 h 6204858"/>
              <a:gd name="connsiteX39" fmla="*/ 1748518 w 8209189"/>
              <a:gd name="connsiteY39" fmla="*/ 4792436 h 6204858"/>
              <a:gd name="connsiteX40" fmla="*/ 1568904 w 8209189"/>
              <a:gd name="connsiteY40" fmla="*/ 4612822 h 6204858"/>
              <a:gd name="connsiteX41" fmla="*/ 1519918 w 8209189"/>
              <a:gd name="connsiteY41" fmla="*/ 4433207 h 6204858"/>
              <a:gd name="connsiteX42" fmla="*/ 1421947 w 8209189"/>
              <a:gd name="connsiteY42" fmla="*/ 4433207 h 6204858"/>
              <a:gd name="connsiteX43" fmla="*/ 1013732 w 8209189"/>
              <a:gd name="connsiteY43" fmla="*/ 4384222 h 6204858"/>
              <a:gd name="connsiteX44" fmla="*/ 736147 w 8209189"/>
              <a:gd name="connsiteY44" fmla="*/ 4220936 h 6204858"/>
              <a:gd name="connsiteX45" fmla="*/ 556532 w 8209189"/>
              <a:gd name="connsiteY45" fmla="*/ 4057650 h 6204858"/>
              <a:gd name="connsiteX46" fmla="*/ 556532 w 8209189"/>
              <a:gd name="connsiteY46" fmla="*/ 4171950 h 6204858"/>
              <a:gd name="connsiteX0" fmla="*/ 556532 w 8209189"/>
              <a:gd name="connsiteY0" fmla="*/ 4057650 h 6090558"/>
              <a:gd name="connsiteX1" fmla="*/ 654504 w 8209189"/>
              <a:gd name="connsiteY1" fmla="*/ 24493 h 6090558"/>
              <a:gd name="connsiteX2" fmla="*/ 7822747 w 8209189"/>
              <a:gd name="connsiteY2" fmla="*/ 24493 h 6090558"/>
              <a:gd name="connsiteX3" fmla="*/ 7822747 w 8209189"/>
              <a:gd name="connsiteY3" fmla="*/ 857250 h 6090558"/>
              <a:gd name="connsiteX4" fmla="*/ 8116661 w 8209189"/>
              <a:gd name="connsiteY4" fmla="*/ 2620736 h 6090558"/>
              <a:gd name="connsiteX5" fmla="*/ 8181975 w 8209189"/>
              <a:gd name="connsiteY5" fmla="*/ 5608865 h 6090558"/>
              <a:gd name="connsiteX6" fmla="*/ 7953375 w 8209189"/>
              <a:gd name="connsiteY6" fmla="*/ 5510893 h 6090558"/>
              <a:gd name="connsiteX7" fmla="*/ 7561490 w 8209189"/>
              <a:gd name="connsiteY7" fmla="*/ 5380265 h 6090558"/>
              <a:gd name="connsiteX8" fmla="*/ 7398204 w 8209189"/>
              <a:gd name="connsiteY8" fmla="*/ 5249636 h 6090558"/>
              <a:gd name="connsiteX9" fmla="*/ 7267575 w 8209189"/>
              <a:gd name="connsiteY9" fmla="*/ 5086350 h 6090558"/>
              <a:gd name="connsiteX10" fmla="*/ 7071632 w 8209189"/>
              <a:gd name="connsiteY10" fmla="*/ 5070022 h 6090558"/>
              <a:gd name="connsiteX11" fmla="*/ 6957332 w 8209189"/>
              <a:gd name="connsiteY11" fmla="*/ 5184322 h 6090558"/>
              <a:gd name="connsiteX12" fmla="*/ 6679747 w 8209189"/>
              <a:gd name="connsiteY12" fmla="*/ 5167993 h 6090558"/>
              <a:gd name="connsiteX13" fmla="*/ 6369504 w 8209189"/>
              <a:gd name="connsiteY13" fmla="*/ 5282293 h 6090558"/>
              <a:gd name="connsiteX14" fmla="*/ 6140904 w 8209189"/>
              <a:gd name="connsiteY14" fmla="*/ 5200650 h 6090558"/>
              <a:gd name="connsiteX15" fmla="*/ 5716361 w 8209189"/>
              <a:gd name="connsiteY15" fmla="*/ 5412922 h 6090558"/>
              <a:gd name="connsiteX16" fmla="*/ 5667375 w 8209189"/>
              <a:gd name="connsiteY16" fmla="*/ 5543550 h 6090558"/>
              <a:gd name="connsiteX17" fmla="*/ 5357132 w 8209189"/>
              <a:gd name="connsiteY17" fmla="*/ 5282293 h 6090558"/>
              <a:gd name="connsiteX18" fmla="*/ 5112204 w 8209189"/>
              <a:gd name="connsiteY18" fmla="*/ 5184322 h 6090558"/>
              <a:gd name="connsiteX19" fmla="*/ 5014232 w 8209189"/>
              <a:gd name="connsiteY19" fmla="*/ 5363936 h 6090558"/>
              <a:gd name="connsiteX20" fmla="*/ 4850947 w 8209189"/>
              <a:gd name="connsiteY20" fmla="*/ 5249636 h 6090558"/>
              <a:gd name="connsiteX21" fmla="*/ 4752975 w 8209189"/>
              <a:gd name="connsiteY21" fmla="*/ 5151665 h 6090558"/>
              <a:gd name="connsiteX22" fmla="*/ 4655004 w 8209189"/>
              <a:gd name="connsiteY22" fmla="*/ 5265965 h 6090558"/>
              <a:gd name="connsiteX23" fmla="*/ 4557032 w 8209189"/>
              <a:gd name="connsiteY23" fmla="*/ 5527222 h 6090558"/>
              <a:gd name="connsiteX24" fmla="*/ 4442732 w 8209189"/>
              <a:gd name="connsiteY24" fmla="*/ 5396593 h 6090558"/>
              <a:gd name="connsiteX25" fmla="*/ 4312104 w 8209189"/>
              <a:gd name="connsiteY25" fmla="*/ 5135336 h 6090558"/>
              <a:gd name="connsiteX26" fmla="*/ 4246790 w 8209189"/>
              <a:gd name="connsiteY26" fmla="*/ 5265965 h 6090558"/>
              <a:gd name="connsiteX27" fmla="*/ 4148818 w 8209189"/>
              <a:gd name="connsiteY27" fmla="*/ 5282293 h 6090558"/>
              <a:gd name="connsiteX28" fmla="*/ 3920218 w 8209189"/>
              <a:gd name="connsiteY28" fmla="*/ 5135336 h 6090558"/>
              <a:gd name="connsiteX29" fmla="*/ 3626304 w 8209189"/>
              <a:gd name="connsiteY29" fmla="*/ 5004707 h 6090558"/>
              <a:gd name="connsiteX30" fmla="*/ 3512004 w 8209189"/>
              <a:gd name="connsiteY30" fmla="*/ 5200650 h 6090558"/>
              <a:gd name="connsiteX31" fmla="*/ 3430361 w 8209189"/>
              <a:gd name="connsiteY31" fmla="*/ 5053693 h 6090558"/>
              <a:gd name="connsiteX32" fmla="*/ 3103790 w 8209189"/>
              <a:gd name="connsiteY32" fmla="*/ 4890407 h 6090558"/>
              <a:gd name="connsiteX33" fmla="*/ 3022147 w 8209189"/>
              <a:gd name="connsiteY33" fmla="*/ 4792436 h 6090558"/>
              <a:gd name="connsiteX34" fmla="*/ 2760890 w 8209189"/>
              <a:gd name="connsiteY34" fmla="*/ 4776107 h 6090558"/>
              <a:gd name="connsiteX35" fmla="*/ 2728232 w 8209189"/>
              <a:gd name="connsiteY35" fmla="*/ 4825093 h 6090558"/>
              <a:gd name="connsiteX36" fmla="*/ 2450647 w 8209189"/>
              <a:gd name="connsiteY36" fmla="*/ 4678136 h 6090558"/>
              <a:gd name="connsiteX37" fmla="*/ 2238375 w 8209189"/>
              <a:gd name="connsiteY37" fmla="*/ 4792436 h 6090558"/>
              <a:gd name="connsiteX38" fmla="*/ 1993447 w 8209189"/>
              <a:gd name="connsiteY38" fmla="*/ 4678136 h 6090558"/>
              <a:gd name="connsiteX39" fmla="*/ 1748518 w 8209189"/>
              <a:gd name="connsiteY39" fmla="*/ 4678136 h 6090558"/>
              <a:gd name="connsiteX40" fmla="*/ 1568904 w 8209189"/>
              <a:gd name="connsiteY40" fmla="*/ 4498522 h 6090558"/>
              <a:gd name="connsiteX41" fmla="*/ 1519918 w 8209189"/>
              <a:gd name="connsiteY41" fmla="*/ 4318907 h 6090558"/>
              <a:gd name="connsiteX42" fmla="*/ 1421947 w 8209189"/>
              <a:gd name="connsiteY42" fmla="*/ 4318907 h 6090558"/>
              <a:gd name="connsiteX43" fmla="*/ 1013732 w 8209189"/>
              <a:gd name="connsiteY43" fmla="*/ 4269922 h 6090558"/>
              <a:gd name="connsiteX44" fmla="*/ 736147 w 8209189"/>
              <a:gd name="connsiteY44" fmla="*/ 4106636 h 6090558"/>
              <a:gd name="connsiteX45" fmla="*/ 556532 w 8209189"/>
              <a:gd name="connsiteY45" fmla="*/ 3943350 h 6090558"/>
              <a:gd name="connsiteX46" fmla="*/ 556532 w 8209189"/>
              <a:gd name="connsiteY46" fmla="*/ 4057650 h 6090558"/>
              <a:gd name="connsiteX0" fmla="*/ 556532 w 8209189"/>
              <a:gd name="connsiteY0" fmla="*/ 4057650 h 5690508"/>
              <a:gd name="connsiteX1" fmla="*/ 654504 w 8209189"/>
              <a:gd name="connsiteY1" fmla="*/ 24493 h 5690508"/>
              <a:gd name="connsiteX2" fmla="*/ 7822747 w 8209189"/>
              <a:gd name="connsiteY2" fmla="*/ 24493 h 5690508"/>
              <a:gd name="connsiteX3" fmla="*/ 7822747 w 8209189"/>
              <a:gd name="connsiteY3" fmla="*/ 857250 h 5690508"/>
              <a:gd name="connsiteX4" fmla="*/ 8116661 w 8209189"/>
              <a:gd name="connsiteY4" fmla="*/ 2620736 h 5690508"/>
              <a:gd name="connsiteX5" fmla="*/ 8181975 w 8209189"/>
              <a:gd name="connsiteY5" fmla="*/ 5608865 h 5690508"/>
              <a:gd name="connsiteX6" fmla="*/ 7953375 w 8209189"/>
              <a:gd name="connsiteY6" fmla="*/ 5510893 h 5690508"/>
              <a:gd name="connsiteX7" fmla="*/ 7561490 w 8209189"/>
              <a:gd name="connsiteY7" fmla="*/ 5380265 h 5690508"/>
              <a:gd name="connsiteX8" fmla="*/ 7398204 w 8209189"/>
              <a:gd name="connsiteY8" fmla="*/ 5249636 h 5690508"/>
              <a:gd name="connsiteX9" fmla="*/ 7267575 w 8209189"/>
              <a:gd name="connsiteY9" fmla="*/ 5086350 h 5690508"/>
              <a:gd name="connsiteX10" fmla="*/ 7071632 w 8209189"/>
              <a:gd name="connsiteY10" fmla="*/ 5070022 h 5690508"/>
              <a:gd name="connsiteX11" fmla="*/ 6957332 w 8209189"/>
              <a:gd name="connsiteY11" fmla="*/ 5184322 h 5690508"/>
              <a:gd name="connsiteX12" fmla="*/ 6679747 w 8209189"/>
              <a:gd name="connsiteY12" fmla="*/ 5167993 h 5690508"/>
              <a:gd name="connsiteX13" fmla="*/ 6369504 w 8209189"/>
              <a:gd name="connsiteY13" fmla="*/ 5282293 h 5690508"/>
              <a:gd name="connsiteX14" fmla="*/ 6140904 w 8209189"/>
              <a:gd name="connsiteY14" fmla="*/ 5200650 h 5690508"/>
              <a:gd name="connsiteX15" fmla="*/ 5716361 w 8209189"/>
              <a:gd name="connsiteY15" fmla="*/ 5412922 h 5690508"/>
              <a:gd name="connsiteX16" fmla="*/ 5667375 w 8209189"/>
              <a:gd name="connsiteY16" fmla="*/ 5543550 h 5690508"/>
              <a:gd name="connsiteX17" fmla="*/ 5357132 w 8209189"/>
              <a:gd name="connsiteY17" fmla="*/ 5282293 h 5690508"/>
              <a:gd name="connsiteX18" fmla="*/ 5112204 w 8209189"/>
              <a:gd name="connsiteY18" fmla="*/ 5184322 h 5690508"/>
              <a:gd name="connsiteX19" fmla="*/ 5014232 w 8209189"/>
              <a:gd name="connsiteY19" fmla="*/ 5363936 h 5690508"/>
              <a:gd name="connsiteX20" fmla="*/ 4850947 w 8209189"/>
              <a:gd name="connsiteY20" fmla="*/ 5249636 h 5690508"/>
              <a:gd name="connsiteX21" fmla="*/ 4752975 w 8209189"/>
              <a:gd name="connsiteY21" fmla="*/ 5151665 h 5690508"/>
              <a:gd name="connsiteX22" fmla="*/ 4655004 w 8209189"/>
              <a:gd name="connsiteY22" fmla="*/ 5265965 h 5690508"/>
              <a:gd name="connsiteX23" fmla="*/ 4557032 w 8209189"/>
              <a:gd name="connsiteY23" fmla="*/ 5527222 h 5690508"/>
              <a:gd name="connsiteX24" fmla="*/ 4442732 w 8209189"/>
              <a:gd name="connsiteY24" fmla="*/ 5396593 h 5690508"/>
              <a:gd name="connsiteX25" fmla="*/ 4312104 w 8209189"/>
              <a:gd name="connsiteY25" fmla="*/ 5135336 h 5690508"/>
              <a:gd name="connsiteX26" fmla="*/ 4246790 w 8209189"/>
              <a:gd name="connsiteY26" fmla="*/ 5265965 h 5690508"/>
              <a:gd name="connsiteX27" fmla="*/ 4148818 w 8209189"/>
              <a:gd name="connsiteY27" fmla="*/ 5282293 h 5690508"/>
              <a:gd name="connsiteX28" fmla="*/ 3920218 w 8209189"/>
              <a:gd name="connsiteY28" fmla="*/ 5135336 h 5690508"/>
              <a:gd name="connsiteX29" fmla="*/ 3626304 w 8209189"/>
              <a:gd name="connsiteY29" fmla="*/ 5004707 h 5690508"/>
              <a:gd name="connsiteX30" fmla="*/ 3512004 w 8209189"/>
              <a:gd name="connsiteY30" fmla="*/ 5200650 h 5690508"/>
              <a:gd name="connsiteX31" fmla="*/ 3430361 w 8209189"/>
              <a:gd name="connsiteY31" fmla="*/ 5053693 h 5690508"/>
              <a:gd name="connsiteX32" fmla="*/ 3103790 w 8209189"/>
              <a:gd name="connsiteY32" fmla="*/ 4890407 h 5690508"/>
              <a:gd name="connsiteX33" fmla="*/ 3022147 w 8209189"/>
              <a:gd name="connsiteY33" fmla="*/ 4792436 h 5690508"/>
              <a:gd name="connsiteX34" fmla="*/ 2760890 w 8209189"/>
              <a:gd name="connsiteY34" fmla="*/ 4776107 h 5690508"/>
              <a:gd name="connsiteX35" fmla="*/ 2728232 w 8209189"/>
              <a:gd name="connsiteY35" fmla="*/ 4825093 h 5690508"/>
              <a:gd name="connsiteX36" fmla="*/ 2450647 w 8209189"/>
              <a:gd name="connsiteY36" fmla="*/ 4678136 h 5690508"/>
              <a:gd name="connsiteX37" fmla="*/ 2238375 w 8209189"/>
              <a:gd name="connsiteY37" fmla="*/ 4792436 h 5690508"/>
              <a:gd name="connsiteX38" fmla="*/ 1993447 w 8209189"/>
              <a:gd name="connsiteY38" fmla="*/ 4678136 h 5690508"/>
              <a:gd name="connsiteX39" fmla="*/ 1748518 w 8209189"/>
              <a:gd name="connsiteY39" fmla="*/ 4678136 h 5690508"/>
              <a:gd name="connsiteX40" fmla="*/ 1568904 w 8209189"/>
              <a:gd name="connsiteY40" fmla="*/ 4498522 h 5690508"/>
              <a:gd name="connsiteX41" fmla="*/ 1519918 w 8209189"/>
              <a:gd name="connsiteY41" fmla="*/ 4318907 h 5690508"/>
              <a:gd name="connsiteX42" fmla="*/ 1421947 w 8209189"/>
              <a:gd name="connsiteY42" fmla="*/ 4318907 h 5690508"/>
              <a:gd name="connsiteX43" fmla="*/ 1013732 w 8209189"/>
              <a:gd name="connsiteY43" fmla="*/ 4269922 h 5690508"/>
              <a:gd name="connsiteX44" fmla="*/ 736147 w 8209189"/>
              <a:gd name="connsiteY44" fmla="*/ 4106636 h 5690508"/>
              <a:gd name="connsiteX45" fmla="*/ 556532 w 8209189"/>
              <a:gd name="connsiteY45" fmla="*/ 3943350 h 5690508"/>
              <a:gd name="connsiteX46" fmla="*/ 556532 w 8209189"/>
              <a:gd name="connsiteY46" fmla="*/ 4057650 h 5690508"/>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0 w 7652657"/>
              <a:gd name="connsiteY0" fmla="*/ 4057650 h 5608865"/>
              <a:gd name="connsiteX1" fmla="*/ 97972 w 7652657"/>
              <a:gd name="connsiteY1" fmla="*/ 24493 h 5608865"/>
              <a:gd name="connsiteX2" fmla="*/ 7266215 w 7652657"/>
              <a:gd name="connsiteY2" fmla="*/ 24493 h 5608865"/>
              <a:gd name="connsiteX3" fmla="*/ 7266215 w 7652657"/>
              <a:gd name="connsiteY3" fmla="*/ 857250 h 5608865"/>
              <a:gd name="connsiteX4" fmla="*/ 7560129 w 7652657"/>
              <a:gd name="connsiteY4" fmla="*/ 2620736 h 5608865"/>
              <a:gd name="connsiteX5" fmla="*/ 7625443 w 7652657"/>
              <a:gd name="connsiteY5" fmla="*/ 5608865 h 5608865"/>
              <a:gd name="connsiteX6" fmla="*/ 7396843 w 7652657"/>
              <a:gd name="connsiteY6" fmla="*/ 5510893 h 5608865"/>
              <a:gd name="connsiteX7" fmla="*/ 7004958 w 7652657"/>
              <a:gd name="connsiteY7" fmla="*/ 5380265 h 5608865"/>
              <a:gd name="connsiteX8" fmla="*/ 6841672 w 7652657"/>
              <a:gd name="connsiteY8" fmla="*/ 5249636 h 5608865"/>
              <a:gd name="connsiteX9" fmla="*/ 6711043 w 7652657"/>
              <a:gd name="connsiteY9" fmla="*/ 5086350 h 5608865"/>
              <a:gd name="connsiteX10" fmla="*/ 6515100 w 7652657"/>
              <a:gd name="connsiteY10" fmla="*/ 5070022 h 5608865"/>
              <a:gd name="connsiteX11" fmla="*/ 6400800 w 7652657"/>
              <a:gd name="connsiteY11" fmla="*/ 5184322 h 5608865"/>
              <a:gd name="connsiteX12" fmla="*/ 6123215 w 7652657"/>
              <a:gd name="connsiteY12" fmla="*/ 5167993 h 5608865"/>
              <a:gd name="connsiteX13" fmla="*/ 5812972 w 7652657"/>
              <a:gd name="connsiteY13" fmla="*/ 5282293 h 5608865"/>
              <a:gd name="connsiteX14" fmla="*/ 5584372 w 7652657"/>
              <a:gd name="connsiteY14" fmla="*/ 5200650 h 5608865"/>
              <a:gd name="connsiteX15" fmla="*/ 5159829 w 7652657"/>
              <a:gd name="connsiteY15" fmla="*/ 5412922 h 5608865"/>
              <a:gd name="connsiteX16" fmla="*/ 5110843 w 7652657"/>
              <a:gd name="connsiteY16" fmla="*/ 5543550 h 5608865"/>
              <a:gd name="connsiteX17" fmla="*/ 4800600 w 7652657"/>
              <a:gd name="connsiteY17" fmla="*/ 5282293 h 5608865"/>
              <a:gd name="connsiteX18" fmla="*/ 4555672 w 7652657"/>
              <a:gd name="connsiteY18" fmla="*/ 5184322 h 5608865"/>
              <a:gd name="connsiteX19" fmla="*/ 4457700 w 7652657"/>
              <a:gd name="connsiteY19" fmla="*/ 5363936 h 5608865"/>
              <a:gd name="connsiteX20" fmla="*/ 4294415 w 7652657"/>
              <a:gd name="connsiteY20" fmla="*/ 5249636 h 5608865"/>
              <a:gd name="connsiteX21" fmla="*/ 4196443 w 7652657"/>
              <a:gd name="connsiteY21" fmla="*/ 5151665 h 5608865"/>
              <a:gd name="connsiteX22" fmla="*/ 4098472 w 7652657"/>
              <a:gd name="connsiteY22" fmla="*/ 5265965 h 5608865"/>
              <a:gd name="connsiteX23" fmla="*/ 4000500 w 7652657"/>
              <a:gd name="connsiteY23" fmla="*/ 5527222 h 5608865"/>
              <a:gd name="connsiteX24" fmla="*/ 3886200 w 7652657"/>
              <a:gd name="connsiteY24" fmla="*/ 5396593 h 5608865"/>
              <a:gd name="connsiteX25" fmla="*/ 3755572 w 7652657"/>
              <a:gd name="connsiteY25" fmla="*/ 5135336 h 5608865"/>
              <a:gd name="connsiteX26" fmla="*/ 3690258 w 7652657"/>
              <a:gd name="connsiteY26" fmla="*/ 5265965 h 5608865"/>
              <a:gd name="connsiteX27" fmla="*/ 3592286 w 7652657"/>
              <a:gd name="connsiteY27" fmla="*/ 5282293 h 5608865"/>
              <a:gd name="connsiteX28" fmla="*/ 3363686 w 7652657"/>
              <a:gd name="connsiteY28" fmla="*/ 5135336 h 5608865"/>
              <a:gd name="connsiteX29" fmla="*/ 3069772 w 7652657"/>
              <a:gd name="connsiteY29" fmla="*/ 5004707 h 5608865"/>
              <a:gd name="connsiteX30" fmla="*/ 2955472 w 7652657"/>
              <a:gd name="connsiteY30" fmla="*/ 5200650 h 5608865"/>
              <a:gd name="connsiteX31" fmla="*/ 2873829 w 7652657"/>
              <a:gd name="connsiteY31" fmla="*/ 5053693 h 5608865"/>
              <a:gd name="connsiteX32" fmla="*/ 2547258 w 7652657"/>
              <a:gd name="connsiteY32" fmla="*/ 4890407 h 5608865"/>
              <a:gd name="connsiteX33" fmla="*/ 2465615 w 7652657"/>
              <a:gd name="connsiteY33" fmla="*/ 4792436 h 5608865"/>
              <a:gd name="connsiteX34" fmla="*/ 2204358 w 7652657"/>
              <a:gd name="connsiteY34" fmla="*/ 4776107 h 5608865"/>
              <a:gd name="connsiteX35" fmla="*/ 2171700 w 7652657"/>
              <a:gd name="connsiteY35" fmla="*/ 4825093 h 5608865"/>
              <a:gd name="connsiteX36" fmla="*/ 1894115 w 7652657"/>
              <a:gd name="connsiteY36" fmla="*/ 4678136 h 5608865"/>
              <a:gd name="connsiteX37" fmla="*/ 1681843 w 7652657"/>
              <a:gd name="connsiteY37" fmla="*/ 4792436 h 5608865"/>
              <a:gd name="connsiteX38" fmla="*/ 1436915 w 7652657"/>
              <a:gd name="connsiteY38" fmla="*/ 4678136 h 5608865"/>
              <a:gd name="connsiteX39" fmla="*/ 1191986 w 7652657"/>
              <a:gd name="connsiteY39" fmla="*/ 4678136 h 5608865"/>
              <a:gd name="connsiteX40" fmla="*/ 1012372 w 7652657"/>
              <a:gd name="connsiteY40" fmla="*/ 4498522 h 5608865"/>
              <a:gd name="connsiteX41" fmla="*/ 963386 w 7652657"/>
              <a:gd name="connsiteY41" fmla="*/ 4318907 h 5608865"/>
              <a:gd name="connsiteX42" fmla="*/ 865415 w 7652657"/>
              <a:gd name="connsiteY42" fmla="*/ 4318907 h 5608865"/>
              <a:gd name="connsiteX43" fmla="*/ 457200 w 7652657"/>
              <a:gd name="connsiteY43" fmla="*/ 4269922 h 5608865"/>
              <a:gd name="connsiteX44" fmla="*/ 179615 w 7652657"/>
              <a:gd name="connsiteY44" fmla="*/ 4106636 h 5608865"/>
              <a:gd name="connsiteX45" fmla="*/ 0 w 7652657"/>
              <a:gd name="connsiteY45" fmla="*/ 3943350 h 5608865"/>
              <a:gd name="connsiteX46" fmla="*/ 0 w 7652657"/>
              <a:gd name="connsiteY46" fmla="*/ 4057650 h 560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52657" h="5608865">
                <a:moveTo>
                  <a:pt x="0" y="4057650"/>
                </a:moveTo>
                <a:cubicBezTo>
                  <a:pt x="110218" y="2415268"/>
                  <a:pt x="106136" y="2084615"/>
                  <a:pt x="97972" y="24493"/>
                </a:cubicBezTo>
                <a:cubicBezTo>
                  <a:pt x="1755322" y="0"/>
                  <a:pt x="5761265" y="59871"/>
                  <a:pt x="7266215" y="24493"/>
                </a:cubicBezTo>
                <a:cubicBezTo>
                  <a:pt x="7383236" y="892629"/>
                  <a:pt x="7217229" y="424543"/>
                  <a:pt x="7266215" y="857250"/>
                </a:cubicBezTo>
                <a:cubicBezTo>
                  <a:pt x="7315201" y="1289957"/>
                  <a:pt x="7500258" y="1828800"/>
                  <a:pt x="7560129" y="2620736"/>
                </a:cubicBezTo>
                <a:cubicBezTo>
                  <a:pt x="7620000" y="3412672"/>
                  <a:pt x="7652657" y="5127172"/>
                  <a:pt x="7625443" y="5608865"/>
                </a:cubicBezTo>
                <a:cubicBezTo>
                  <a:pt x="7369629" y="5366658"/>
                  <a:pt x="7500257" y="5548993"/>
                  <a:pt x="7396843" y="5510893"/>
                </a:cubicBezTo>
                <a:cubicBezTo>
                  <a:pt x="7293429" y="5472793"/>
                  <a:pt x="7097487" y="5423808"/>
                  <a:pt x="7004958" y="5380265"/>
                </a:cubicBezTo>
                <a:cubicBezTo>
                  <a:pt x="6912430" y="5336722"/>
                  <a:pt x="6890658" y="5298622"/>
                  <a:pt x="6841672" y="5249636"/>
                </a:cubicBezTo>
                <a:cubicBezTo>
                  <a:pt x="6792686" y="5200650"/>
                  <a:pt x="6765472" y="5116286"/>
                  <a:pt x="6711043" y="5086350"/>
                </a:cubicBezTo>
                <a:cubicBezTo>
                  <a:pt x="6656614" y="5056414"/>
                  <a:pt x="6566807" y="5053693"/>
                  <a:pt x="6515100" y="5070022"/>
                </a:cubicBezTo>
                <a:cubicBezTo>
                  <a:pt x="6463393" y="5086351"/>
                  <a:pt x="6466114" y="5167994"/>
                  <a:pt x="6400800" y="5184322"/>
                </a:cubicBezTo>
                <a:cubicBezTo>
                  <a:pt x="6335486" y="5200650"/>
                  <a:pt x="6221186" y="5151665"/>
                  <a:pt x="6123215" y="5167993"/>
                </a:cubicBezTo>
                <a:cubicBezTo>
                  <a:pt x="6025244" y="5184321"/>
                  <a:pt x="5902779" y="5276850"/>
                  <a:pt x="5812972" y="5282293"/>
                </a:cubicBezTo>
                <a:cubicBezTo>
                  <a:pt x="5723165" y="5287736"/>
                  <a:pt x="5693229" y="5178879"/>
                  <a:pt x="5584372" y="5200650"/>
                </a:cubicBezTo>
                <a:cubicBezTo>
                  <a:pt x="5475515" y="5222421"/>
                  <a:pt x="5238751" y="5355772"/>
                  <a:pt x="5159829" y="5412922"/>
                </a:cubicBezTo>
                <a:cubicBezTo>
                  <a:pt x="5080908" y="5470072"/>
                  <a:pt x="5170715" y="5565322"/>
                  <a:pt x="5110843" y="5543550"/>
                </a:cubicBezTo>
                <a:cubicBezTo>
                  <a:pt x="5050971" y="5521778"/>
                  <a:pt x="4893129" y="5342164"/>
                  <a:pt x="4800600" y="5282293"/>
                </a:cubicBezTo>
                <a:cubicBezTo>
                  <a:pt x="4708072" y="5222422"/>
                  <a:pt x="4612822" y="5170715"/>
                  <a:pt x="4555672" y="5184322"/>
                </a:cubicBezTo>
                <a:cubicBezTo>
                  <a:pt x="4498522" y="5197929"/>
                  <a:pt x="4501243" y="5353050"/>
                  <a:pt x="4457700" y="5363936"/>
                </a:cubicBezTo>
                <a:cubicBezTo>
                  <a:pt x="4414157" y="5374822"/>
                  <a:pt x="4337958" y="5285014"/>
                  <a:pt x="4294415" y="5249636"/>
                </a:cubicBezTo>
                <a:cubicBezTo>
                  <a:pt x="4250872" y="5214258"/>
                  <a:pt x="4229100" y="5148944"/>
                  <a:pt x="4196443" y="5151665"/>
                </a:cubicBezTo>
                <a:cubicBezTo>
                  <a:pt x="4163786" y="5154387"/>
                  <a:pt x="4131129" y="5203372"/>
                  <a:pt x="4098472" y="5265965"/>
                </a:cubicBezTo>
                <a:cubicBezTo>
                  <a:pt x="4065815" y="5328558"/>
                  <a:pt x="4035879" y="5505451"/>
                  <a:pt x="4000500" y="5527222"/>
                </a:cubicBezTo>
                <a:cubicBezTo>
                  <a:pt x="3965121" y="5548993"/>
                  <a:pt x="3927021" y="5461907"/>
                  <a:pt x="3886200" y="5396593"/>
                </a:cubicBezTo>
                <a:cubicBezTo>
                  <a:pt x="3845379" y="5331279"/>
                  <a:pt x="3788229" y="5157107"/>
                  <a:pt x="3755572" y="5135336"/>
                </a:cubicBezTo>
                <a:cubicBezTo>
                  <a:pt x="3722915" y="5113565"/>
                  <a:pt x="3717472" y="5241472"/>
                  <a:pt x="3690258" y="5265965"/>
                </a:cubicBezTo>
                <a:cubicBezTo>
                  <a:pt x="3663044" y="5290458"/>
                  <a:pt x="3646715" y="5304064"/>
                  <a:pt x="3592286" y="5282293"/>
                </a:cubicBezTo>
                <a:cubicBezTo>
                  <a:pt x="3537857" y="5260522"/>
                  <a:pt x="3450772" y="5181600"/>
                  <a:pt x="3363686" y="5135336"/>
                </a:cubicBezTo>
                <a:cubicBezTo>
                  <a:pt x="3276600" y="5089072"/>
                  <a:pt x="3137808" y="4993821"/>
                  <a:pt x="3069772" y="5004707"/>
                </a:cubicBezTo>
                <a:cubicBezTo>
                  <a:pt x="3001736" y="5015593"/>
                  <a:pt x="2988129" y="5192486"/>
                  <a:pt x="2955472" y="5200650"/>
                </a:cubicBezTo>
                <a:cubicBezTo>
                  <a:pt x="2922815" y="5208814"/>
                  <a:pt x="2941865" y="5105400"/>
                  <a:pt x="2873829" y="5053693"/>
                </a:cubicBezTo>
                <a:cubicBezTo>
                  <a:pt x="2805793" y="5001986"/>
                  <a:pt x="2615294" y="4933950"/>
                  <a:pt x="2547258" y="4890407"/>
                </a:cubicBezTo>
                <a:cubicBezTo>
                  <a:pt x="2479222" y="4846864"/>
                  <a:pt x="2522765" y="4811486"/>
                  <a:pt x="2465615" y="4792436"/>
                </a:cubicBezTo>
                <a:cubicBezTo>
                  <a:pt x="2408465" y="4773386"/>
                  <a:pt x="2253344" y="4770664"/>
                  <a:pt x="2204358" y="4776107"/>
                </a:cubicBezTo>
                <a:cubicBezTo>
                  <a:pt x="2155372" y="4781550"/>
                  <a:pt x="2223407" y="4841422"/>
                  <a:pt x="2171700" y="4825093"/>
                </a:cubicBezTo>
                <a:cubicBezTo>
                  <a:pt x="2119993" y="4808765"/>
                  <a:pt x="1975758" y="4683579"/>
                  <a:pt x="1894115" y="4678136"/>
                </a:cubicBezTo>
                <a:cubicBezTo>
                  <a:pt x="1812472" y="4672693"/>
                  <a:pt x="1758043" y="4792436"/>
                  <a:pt x="1681843" y="4792436"/>
                </a:cubicBezTo>
                <a:cubicBezTo>
                  <a:pt x="1605643" y="4792436"/>
                  <a:pt x="1518558" y="4697186"/>
                  <a:pt x="1436915" y="4678136"/>
                </a:cubicBezTo>
                <a:cubicBezTo>
                  <a:pt x="1355272" y="4659086"/>
                  <a:pt x="1262743" y="4708072"/>
                  <a:pt x="1191986" y="4678136"/>
                </a:cubicBezTo>
                <a:cubicBezTo>
                  <a:pt x="1121229" y="4648200"/>
                  <a:pt x="1050472" y="4558394"/>
                  <a:pt x="1012372" y="4498522"/>
                </a:cubicBezTo>
                <a:cubicBezTo>
                  <a:pt x="974272" y="4438651"/>
                  <a:pt x="987879" y="4348843"/>
                  <a:pt x="963386" y="4318907"/>
                </a:cubicBezTo>
                <a:cubicBezTo>
                  <a:pt x="938893" y="4288971"/>
                  <a:pt x="949779" y="4327071"/>
                  <a:pt x="865415" y="4318907"/>
                </a:cubicBezTo>
                <a:cubicBezTo>
                  <a:pt x="781051" y="4310743"/>
                  <a:pt x="571500" y="4305300"/>
                  <a:pt x="457200" y="4269922"/>
                </a:cubicBezTo>
                <a:cubicBezTo>
                  <a:pt x="342900" y="4234544"/>
                  <a:pt x="255815" y="4161065"/>
                  <a:pt x="179615" y="4106636"/>
                </a:cubicBezTo>
                <a:cubicBezTo>
                  <a:pt x="103415" y="4052207"/>
                  <a:pt x="416378" y="4329792"/>
                  <a:pt x="0" y="3943350"/>
                </a:cubicBezTo>
                <a:cubicBezTo>
                  <a:pt x="48986" y="3690257"/>
                  <a:pt x="0" y="4019550"/>
                  <a:pt x="0" y="4057650"/>
                </a:cubicBezTo>
                <a:close/>
              </a:path>
            </a:pathLst>
          </a:custGeom>
          <a:ln w="76200">
            <a:solidFill>
              <a:srgbClr val="FF0000"/>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 name="Group 45"/>
          <p:cNvGrpSpPr/>
          <p:nvPr/>
        </p:nvGrpSpPr>
        <p:grpSpPr>
          <a:xfrm>
            <a:off x="914400" y="1219200"/>
            <a:ext cx="7396842" cy="2879271"/>
            <a:chOff x="914400" y="1219200"/>
            <a:chExt cx="7396842" cy="2879271"/>
          </a:xfrm>
        </p:grpSpPr>
        <p:sp>
          <p:nvSpPr>
            <p:cNvPr id="22" name="Freeform 21"/>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30"/>
            <p:cNvGrpSpPr/>
            <p:nvPr/>
          </p:nvGrpSpPr>
          <p:grpSpPr>
            <a:xfrm>
              <a:off x="914400" y="1219200"/>
              <a:ext cx="7396842" cy="2879271"/>
              <a:chOff x="914400" y="1219200"/>
              <a:chExt cx="7396842" cy="2879271"/>
            </a:xfrm>
          </p:grpSpPr>
          <p:sp>
            <p:nvSpPr>
              <p:cNvPr id="17" name="Freeform 16"/>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25"/>
              <p:cNvGrpSpPr/>
              <p:nvPr/>
            </p:nvGrpSpPr>
            <p:grpSpPr>
              <a:xfrm>
                <a:off x="6248400" y="1219200"/>
                <a:ext cx="2062842" cy="2803072"/>
                <a:chOff x="6248400" y="1219200"/>
                <a:chExt cx="2062842" cy="2803072"/>
              </a:xfrm>
            </p:grpSpPr>
            <p:sp>
              <p:nvSpPr>
                <p:cNvPr id="23" name="Rectangle 2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3"/>
              <p:cNvPicPr>
                <a:picLocks noChangeAspect="1" noChangeArrowheads="1"/>
              </p:cNvPicPr>
              <p:nvPr/>
            </p:nvPicPr>
            <p:blipFill>
              <a:blip r:embed="rId3" cstate="print"/>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28" name="Picture 3"/>
              <p:cNvPicPr>
                <a:picLocks noChangeAspect="1" noChangeArrowheads="1"/>
              </p:cNvPicPr>
              <p:nvPr/>
            </p:nvPicPr>
            <p:blipFill>
              <a:blip r:embed="rId3" cstate="print"/>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29" name="Picture 3"/>
              <p:cNvPicPr preferRelativeResize="0">
                <a:picLocks noChangeArrowheads="1"/>
              </p:cNvPicPr>
              <p:nvPr/>
            </p:nvPicPr>
            <p:blipFill>
              <a:blip r:embed="rId3" cstate="print"/>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30" name="Picture 3"/>
              <p:cNvPicPr>
                <a:picLocks noChangeAspect="1" noChangeArrowheads="1"/>
              </p:cNvPicPr>
              <p:nvPr/>
            </p:nvPicPr>
            <p:blipFill>
              <a:blip r:embed="rId4"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sp>
        <p:nvSpPr>
          <p:cNvPr id="36" name="Oval 35"/>
          <p:cNvSpPr/>
          <p:nvPr/>
        </p:nvSpPr>
        <p:spPr>
          <a:xfrm>
            <a:off x="7391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5322807" y="5410200"/>
            <a:ext cx="2220993" cy="553998"/>
          </a:xfrm>
          <a:prstGeom prst="rect">
            <a:avLst/>
          </a:prstGeom>
          <a:noFill/>
        </p:spPr>
        <p:txBody>
          <a:bodyPr wrap="none" rtlCol="0">
            <a:spAutoFit/>
          </a:bodyPr>
          <a:lstStyle/>
          <a:p>
            <a:pPr algn="r"/>
            <a:r>
              <a:rPr lang="en-US" sz="3000" b="1" dirty="0" smtClean="0">
                <a:solidFill>
                  <a:srgbClr val="FF0000"/>
                </a:solidFill>
                <a:effectLst>
                  <a:outerShdw dist="38100" dir="7200000" algn="ctr" rotWithShape="0">
                    <a:schemeClr val="tx1"/>
                  </a:outerShdw>
                </a:effectLst>
              </a:rPr>
              <a:t> Fort Towson</a:t>
            </a:r>
          </a:p>
        </p:txBody>
      </p:sp>
      <p:sp>
        <p:nvSpPr>
          <p:cNvPr id="65" name="TextBox 64"/>
          <p:cNvSpPr txBox="1"/>
          <p:nvPr/>
        </p:nvSpPr>
        <p:spPr>
          <a:xfrm>
            <a:off x="6246907" y="2819400"/>
            <a:ext cx="1296893" cy="1015663"/>
          </a:xfrm>
          <a:prstGeom prst="rect">
            <a:avLst/>
          </a:prstGeom>
          <a:noFill/>
        </p:spPr>
        <p:txBody>
          <a:bodyPr wrap="none" rtlCol="0">
            <a:spAutoFit/>
          </a:bodyPr>
          <a:lstStyle/>
          <a:p>
            <a:r>
              <a:rPr lang="en-US" sz="3000" b="1" dirty="0" smtClean="0">
                <a:solidFill>
                  <a:srgbClr val="FF0000"/>
                </a:solidFill>
                <a:effectLst>
                  <a:outerShdw dist="38100" dir="7200000" algn="ctr" rotWithShape="0">
                    <a:schemeClr val="tx1"/>
                  </a:outerShdw>
                </a:effectLst>
              </a:rPr>
              <a:t>Fort </a:t>
            </a:r>
          </a:p>
          <a:p>
            <a:pPr algn="r"/>
            <a:r>
              <a:rPr lang="en-US" sz="3000" b="1" dirty="0" smtClean="0">
                <a:solidFill>
                  <a:srgbClr val="FF0000"/>
                </a:solidFill>
                <a:effectLst>
                  <a:outerShdw dist="38100" dir="7200000" algn="ctr" rotWithShape="0">
                    <a:schemeClr val="tx1"/>
                  </a:outerShdw>
                </a:effectLst>
              </a:rPr>
              <a:t>Gibson</a:t>
            </a:r>
          </a:p>
        </p:txBody>
      </p:sp>
      <p:sp>
        <p:nvSpPr>
          <p:cNvPr id="35" name="Oval 34"/>
          <p:cNvSpPr/>
          <p:nvPr/>
        </p:nvSpPr>
        <p:spPr>
          <a:xfrm>
            <a:off x="7924800" y="4038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6341249" y="4187952"/>
            <a:ext cx="2040751" cy="553998"/>
          </a:xfrm>
          <a:prstGeom prst="rect">
            <a:avLst/>
          </a:prstGeom>
          <a:noFill/>
        </p:spPr>
        <p:txBody>
          <a:bodyPr wrap="none" rtlCol="0">
            <a:spAutoFit/>
          </a:bodyPr>
          <a:lstStyle/>
          <a:p>
            <a:pPr algn="r"/>
            <a:r>
              <a:rPr lang="en-US" sz="3000" b="1" dirty="0" smtClean="0">
                <a:solidFill>
                  <a:srgbClr val="FF0000"/>
                </a:solidFill>
                <a:effectLst>
                  <a:outerShdw dist="38100" dir="7200000" algn="ctr" rotWithShape="0">
                    <a:schemeClr val="tx1"/>
                  </a:outerShdw>
                </a:effectLst>
              </a:rPr>
              <a:t> Fort Coffee</a:t>
            </a:r>
          </a:p>
        </p:txBody>
      </p:sp>
      <p:sp>
        <p:nvSpPr>
          <p:cNvPr id="64" name="TextBox 63"/>
          <p:cNvSpPr txBox="1"/>
          <p:nvPr/>
        </p:nvSpPr>
        <p:spPr>
          <a:xfrm>
            <a:off x="8031196" y="2667000"/>
            <a:ext cx="1112804" cy="1015663"/>
          </a:xfrm>
          <a:prstGeom prst="rect">
            <a:avLst/>
          </a:prstGeom>
          <a:solidFill>
            <a:srgbClr val="DDC379"/>
          </a:solidFill>
        </p:spPr>
        <p:txBody>
          <a:bodyPr wrap="none" rtlCol="0">
            <a:spAutoFit/>
          </a:bodyPr>
          <a:lstStyle/>
          <a:p>
            <a:pPr algn="r"/>
            <a:r>
              <a:rPr lang="en-US" sz="3000" b="1" dirty="0" smtClean="0">
                <a:solidFill>
                  <a:srgbClr val="FF0000"/>
                </a:solidFill>
                <a:effectLst>
                  <a:outerShdw dist="38100" dir="7200000" algn="ctr" rotWithShape="0">
                    <a:schemeClr val="tx1"/>
                  </a:outerShdw>
                </a:effectLst>
              </a:rPr>
              <a:t> Fort </a:t>
            </a:r>
          </a:p>
          <a:p>
            <a:pPr algn="r"/>
            <a:r>
              <a:rPr lang="en-US" sz="3000" b="1" dirty="0" smtClean="0">
                <a:solidFill>
                  <a:srgbClr val="FF0000"/>
                </a:solidFill>
                <a:effectLst>
                  <a:outerShdw dist="38100" dir="7200000" algn="ctr" rotWithShape="0">
                    <a:schemeClr val="tx1"/>
                  </a:outerShdw>
                </a:effectLst>
              </a:rPr>
              <a:t>Smith</a:t>
            </a:r>
          </a:p>
        </p:txBody>
      </p:sp>
      <p:sp>
        <p:nvSpPr>
          <p:cNvPr id="33" name="Oval 32"/>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3"/>
          <p:cNvPicPr>
            <a:picLocks noChangeAspect="1" noChangeArrowheads="1"/>
          </p:cNvPicPr>
          <p:nvPr/>
        </p:nvPicPr>
        <p:blipFill>
          <a:blip r:embed="rId3" cstate="print"/>
          <a:srcRect l="13186" t="66510" r="14002" b="28470"/>
          <a:stretch>
            <a:fillRect/>
          </a:stretch>
        </p:blipFill>
        <p:spPr bwMode="auto">
          <a:xfrm>
            <a:off x="1905000" y="5105400"/>
            <a:ext cx="5943600" cy="381000"/>
          </a:xfrm>
          <a:prstGeom prst="rect">
            <a:avLst/>
          </a:prstGeom>
          <a:noFill/>
          <a:ln w="9525">
            <a:noFill/>
            <a:miter lim="800000"/>
            <a:headEnd/>
            <a:tailEnd/>
          </a:ln>
          <a:effectLst/>
        </p:spPr>
      </p:pic>
      <p:grpSp>
        <p:nvGrpSpPr>
          <p:cNvPr id="46" name="Group 45"/>
          <p:cNvGrpSpPr/>
          <p:nvPr/>
        </p:nvGrpSpPr>
        <p:grpSpPr>
          <a:xfrm>
            <a:off x="2895600" y="2590800"/>
            <a:ext cx="3276600" cy="838200"/>
            <a:chOff x="2895600" y="2590800"/>
            <a:chExt cx="3276600" cy="762000"/>
          </a:xfrm>
        </p:grpSpPr>
        <p:grpSp>
          <p:nvGrpSpPr>
            <p:cNvPr id="53" name="Group 31"/>
            <p:cNvGrpSpPr/>
            <p:nvPr/>
          </p:nvGrpSpPr>
          <p:grpSpPr>
            <a:xfrm>
              <a:off x="2895600" y="2590800"/>
              <a:ext cx="3276600" cy="411480"/>
              <a:chOff x="2895600" y="2590800"/>
              <a:chExt cx="3276600" cy="411480"/>
            </a:xfrm>
          </p:grpSpPr>
          <p:sp>
            <p:nvSpPr>
              <p:cNvPr id="67"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Rectangle 5"/>
            <p:cNvSpPr/>
            <p:nvPr/>
          </p:nvSpPr>
          <p:spPr>
            <a:xfrm>
              <a:off x="3352800" y="29718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80" name="Rectangle 79"/>
          <p:cNvSpPr/>
          <p:nvPr/>
        </p:nvSpPr>
        <p:spPr>
          <a:xfrm>
            <a:off x="521208" y="762000"/>
            <a:ext cx="6400800" cy="523220"/>
          </a:xfrm>
          <a:prstGeom prst="rect">
            <a:avLst/>
          </a:prstGeom>
        </p:spPr>
        <p:txBody>
          <a:bodyPr wrap="square">
            <a:spAutoFit/>
          </a:bodyPr>
          <a:lstStyle/>
          <a:p>
            <a:r>
              <a:rPr lang="en-US" sz="2800" b="1" dirty="0" smtClean="0"/>
              <a:t>  1834  - promoted to Brigadier General</a:t>
            </a:r>
            <a:endParaRPr lang="en-US" sz="2800" b="1" dirty="0"/>
          </a:p>
        </p:txBody>
      </p:sp>
      <p:sp useBgFill="1">
        <p:nvSpPr>
          <p:cNvPr id="83" name="Rectangle 82"/>
          <p:cNvSpPr/>
          <p:nvPr/>
        </p:nvSpPr>
        <p:spPr>
          <a:xfrm>
            <a:off x="512064" y="1664208"/>
            <a:ext cx="6324600" cy="954107"/>
          </a:xfrm>
          <a:prstGeom prst="rect">
            <a:avLst/>
          </a:prstGeom>
        </p:spPr>
        <p:txBody>
          <a:bodyPr wrap="square">
            <a:spAutoFit/>
          </a:bodyPr>
          <a:lstStyle/>
          <a:p>
            <a:r>
              <a:rPr lang="en-US" sz="2800" b="1" dirty="0" smtClean="0"/>
              <a:t>  1842  - Ft Washita built to protect Chick.</a:t>
            </a:r>
          </a:p>
          <a:p>
            <a:r>
              <a:rPr lang="en-US" sz="2800" b="1" dirty="0" smtClean="0"/>
              <a:t>	    and Chickasaw Indian Agency</a:t>
            </a:r>
            <a:endParaRPr lang="en-US" sz="2800" b="1" dirty="0"/>
          </a:p>
        </p:txBody>
      </p:sp>
      <p:sp useBgFill="1">
        <p:nvSpPr>
          <p:cNvPr id="84" name="Rectangle 83"/>
          <p:cNvSpPr/>
          <p:nvPr/>
        </p:nvSpPr>
        <p:spPr>
          <a:xfrm>
            <a:off x="521208" y="2590800"/>
            <a:ext cx="6324600" cy="954107"/>
          </a:xfrm>
          <a:prstGeom prst="rect">
            <a:avLst/>
          </a:prstGeom>
        </p:spPr>
        <p:txBody>
          <a:bodyPr wrap="square">
            <a:spAutoFit/>
          </a:bodyPr>
          <a:lstStyle/>
          <a:p>
            <a:r>
              <a:rPr lang="en-US" sz="2800" b="1" dirty="0" smtClean="0"/>
              <a:t>  1848  - Arbuckle returns to Fort Smith to </a:t>
            </a:r>
          </a:p>
          <a:p>
            <a:r>
              <a:rPr lang="en-US" sz="2800" b="1" dirty="0" smtClean="0"/>
              <a:t>	    protect CA gold rush traffic</a:t>
            </a:r>
            <a:endParaRPr lang="en-US" sz="2800" b="1" dirty="0"/>
          </a:p>
        </p:txBody>
      </p:sp>
      <p:sp>
        <p:nvSpPr>
          <p:cNvPr id="86" name="Oval 85"/>
          <p:cNvSpPr/>
          <p:nvPr/>
        </p:nvSpPr>
        <p:spPr>
          <a:xfrm>
            <a:off x="5257800" y="6096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3116663" y="5638800"/>
            <a:ext cx="2217337"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Fort Washita</a:t>
            </a:r>
          </a:p>
        </p:txBody>
      </p:sp>
      <p:sp useBgFill="1">
        <p:nvSpPr>
          <p:cNvPr id="88" name="Rectangle 87"/>
          <p:cNvSpPr/>
          <p:nvPr/>
        </p:nvSpPr>
        <p:spPr>
          <a:xfrm>
            <a:off x="521208" y="3515380"/>
            <a:ext cx="6324600" cy="523220"/>
          </a:xfrm>
          <a:prstGeom prst="rect">
            <a:avLst/>
          </a:prstGeom>
        </p:spPr>
        <p:txBody>
          <a:bodyPr wrap="square">
            <a:spAutoFit/>
          </a:bodyPr>
          <a:lstStyle/>
          <a:p>
            <a:r>
              <a:rPr lang="en-US" sz="2800" b="1" dirty="0" smtClean="0"/>
              <a:t>  1851  - dies at 73 in Cholera epidemic</a:t>
            </a:r>
            <a:endParaRPr lang="en-US" sz="2800" b="1" dirty="0"/>
          </a:p>
        </p:txBody>
      </p:sp>
      <p:pic>
        <p:nvPicPr>
          <p:cNvPr id="1027" name="Picture 3"/>
          <p:cNvPicPr>
            <a:picLocks noChangeAspect="1" noChangeArrowheads="1"/>
          </p:cNvPicPr>
          <p:nvPr/>
        </p:nvPicPr>
        <p:blipFill>
          <a:blip r:embed="rId5" cstate="print"/>
          <a:srcRect/>
          <a:stretch>
            <a:fillRect/>
          </a:stretch>
        </p:blipFill>
        <p:spPr bwMode="auto">
          <a:xfrm>
            <a:off x="1295400" y="2590800"/>
            <a:ext cx="5010097" cy="2819400"/>
          </a:xfrm>
          <a:prstGeom prst="rect">
            <a:avLst/>
          </a:prstGeom>
          <a:noFill/>
          <a:ln w="50800">
            <a:solidFill>
              <a:schemeClr val="tx1"/>
            </a:solidFill>
            <a:miter lim="800000"/>
            <a:headEnd/>
            <a:tailEnd/>
          </a:ln>
          <a:effectLst/>
        </p:spPr>
      </p:pic>
      <p:pic>
        <p:nvPicPr>
          <p:cNvPr id="60" name="Picture 3"/>
          <p:cNvPicPr>
            <a:picLocks noChangeAspect="1" noChangeArrowheads="1"/>
          </p:cNvPicPr>
          <p:nvPr/>
        </p:nvPicPr>
        <p:blipFill>
          <a:blip r:embed="rId3" cstate="print"/>
          <a:srcRect l="16919" t="16314" r="52276" b="77412"/>
          <a:stretch>
            <a:fillRect/>
          </a:stretch>
        </p:blipFill>
        <p:spPr bwMode="auto">
          <a:xfrm>
            <a:off x="1676400" y="1371599"/>
            <a:ext cx="3733800" cy="381001"/>
          </a:xfrm>
          <a:prstGeom prst="rect">
            <a:avLst/>
          </a:prstGeom>
          <a:ln w="9525">
            <a:noFill/>
            <a:miter lim="800000"/>
            <a:headEnd/>
            <a:tailEnd/>
          </a:ln>
          <a:effectLst/>
        </p:spPr>
      </p:pic>
      <p:sp useBgFill="1">
        <p:nvSpPr>
          <p:cNvPr id="82" name="Rectangle 81"/>
          <p:cNvSpPr/>
          <p:nvPr/>
        </p:nvSpPr>
        <p:spPr>
          <a:xfrm>
            <a:off x="521208" y="1225296"/>
            <a:ext cx="6324600" cy="523220"/>
          </a:xfrm>
          <a:prstGeom prst="rect">
            <a:avLst/>
          </a:prstGeom>
        </p:spPr>
        <p:txBody>
          <a:bodyPr wrap="square">
            <a:spAutoFit/>
          </a:bodyPr>
          <a:lstStyle/>
          <a:p>
            <a:r>
              <a:rPr lang="en-US" sz="2800" b="1" dirty="0" smtClean="0"/>
              <a:t>  1841  - posted Baton Rouge command</a:t>
            </a:r>
            <a:endParaRPr lang="en-US" sz="2800" b="1" dirty="0"/>
          </a:p>
        </p:txBody>
      </p:sp>
      <p:pic>
        <p:nvPicPr>
          <p:cNvPr id="85" name="Picture 2"/>
          <p:cNvPicPr preferRelativeResize="0">
            <a:picLocks noChangeAspect="1" noChangeArrowheads="1"/>
          </p:cNvPicPr>
          <p:nvPr/>
        </p:nvPicPr>
        <p:blipFill>
          <a:blip r:embed="rId6" cstate="print"/>
          <a:srcRect/>
          <a:stretch>
            <a:fillRect/>
          </a:stretch>
        </p:blipFill>
        <p:spPr bwMode="auto">
          <a:xfrm>
            <a:off x="7687550" y="656830"/>
            <a:ext cx="1456450" cy="2010170"/>
          </a:xfrm>
          <a:prstGeom prst="rect">
            <a:avLst/>
          </a:prstGeom>
          <a:noFill/>
          <a:ln w="9525">
            <a:noFill/>
            <a:miter lim="800000"/>
            <a:headEnd/>
            <a:tailEnd/>
          </a:ln>
          <a:effectLst/>
        </p:spPr>
      </p:pic>
      <p:pic>
        <p:nvPicPr>
          <p:cNvPr id="58" name="Picture 2"/>
          <p:cNvPicPr preferRelativeResize="0">
            <a:picLocks noChangeAspect="1" noChangeArrowheads="1"/>
          </p:cNvPicPr>
          <p:nvPr/>
        </p:nvPicPr>
        <p:blipFill>
          <a:blip r:embed="rId6" cstate="print"/>
          <a:srcRect/>
          <a:stretch>
            <a:fillRect/>
          </a:stretch>
        </p:blipFill>
        <p:spPr bwMode="auto">
          <a:xfrm>
            <a:off x="7687550" y="685800"/>
            <a:ext cx="1456450" cy="201017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43"/>
                                        </p:tgtEl>
                                      </p:cBhvr>
                                    </p:animEffect>
                                    <p:set>
                                      <p:cBhvr>
                                        <p:cTn id="7" dur="1" fill="hold">
                                          <p:stCondLst>
                                            <p:cond delay="999"/>
                                          </p:stCondLst>
                                        </p:cTn>
                                        <p:tgtEl>
                                          <p:spTgt spid="4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52"/>
                                        </p:tgtEl>
                                      </p:cBhvr>
                                    </p:animEffect>
                                    <p:set>
                                      <p:cBhvr>
                                        <p:cTn id="10" dur="1" fill="hold">
                                          <p:stCondLst>
                                            <p:cond delay="999"/>
                                          </p:stCondLst>
                                        </p:cTn>
                                        <p:tgtEl>
                                          <p:spTgt spid="52"/>
                                        </p:tgtEl>
                                        <p:attrNameLst>
                                          <p:attrName>style.visibility</p:attrName>
                                        </p:attrNameLst>
                                      </p:cBhvr>
                                      <p:to>
                                        <p:strVal val="hidden"/>
                                      </p:to>
                                    </p:set>
                                  </p:childTnLst>
                                </p:cTn>
                              </p:par>
                              <p:par>
                                <p:cTn id="11" presetID="53"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p:cTn id="13" dur="1000" fill="hold"/>
                                        <p:tgtEl>
                                          <p:spTgt spid="51"/>
                                        </p:tgtEl>
                                        <p:attrNameLst>
                                          <p:attrName>ppt_w</p:attrName>
                                        </p:attrNameLst>
                                      </p:cBhvr>
                                      <p:tavLst>
                                        <p:tav tm="0">
                                          <p:val>
                                            <p:fltVal val="0"/>
                                          </p:val>
                                        </p:tav>
                                        <p:tav tm="100000">
                                          <p:val>
                                            <p:strVal val="#ppt_w"/>
                                          </p:val>
                                        </p:tav>
                                      </p:tavLst>
                                    </p:anim>
                                    <p:anim calcmode="lin" valueType="num">
                                      <p:cBhvr>
                                        <p:cTn id="14" dur="1000" fill="hold"/>
                                        <p:tgtEl>
                                          <p:spTgt spid="51"/>
                                        </p:tgtEl>
                                        <p:attrNameLst>
                                          <p:attrName>ppt_h</p:attrName>
                                        </p:attrNameLst>
                                      </p:cBhvr>
                                      <p:tavLst>
                                        <p:tav tm="0">
                                          <p:val>
                                            <p:fltVal val="0"/>
                                          </p:val>
                                        </p:tav>
                                        <p:tav tm="100000">
                                          <p:val>
                                            <p:strVal val="#ppt_h"/>
                                          </p:val>
                                        </p:tav>
                                      </p:tavLst>
                                    </p:anim>
                                    <p:animEffect transition="in" filter="fade">
                                      <p:cBhvr>
                                        <p:cTn id="15" dur="1000"/>
                                        <p:tgtEl>
                                          <p:spTgt spid="51"/>
                                        </p:tgtEl>
                                      </p:cBhvr>
                                    </p:animEffect>
                                  </p:childTnLst>
                                </p:cTn>
                              </p:par>
                            </p:childTnLst>
                          </p:cTn>
                        </p:par>
                        <p:par>
                          <p:cTn id="16" fill="hold">
                            <p:stCondLst>
                              <p:cond delay="1000"/>
                            </p:stCondLst>
                            <p:childTnLst>
                              <p:par>
                                <p:cTn id="17" presetID="6" presetClass="emph" presetSubtype="0" fill="hold" nodeType="afterEffect">
                                  <p:stCondLst>
                                    <p:cond delay="0"/>
                                  </p:stCondLst>
                                  <p:childTnLst>
                                    <p:animScale>
                                      <p:cBhvr>
                                        <p:cTn id="18" dur="1000" fill="hold"/>
                                        <p:tgtEl>
                                          <p:spTgt spid="85"/>
                                        </p:tgtEl>
                                      </p:cBhvr>
                                      <p:by x="150000" y="150000"/>
                                    </p:animScale>
                                  </p:childTnLst>
                                </p:cTn>
                              </p:par>
                              <p:par>
                                <p:cTn id="19" presetID="35" presetClass="path" presetSubtype="0" accel="50000" decel="50000" fill="hold" nodeType="withEffect">
                                  <p:stCondLst>
                                    <p:cond delay="0"/>
                                  </p:stCondLst>
                                  <p:childTnLst>
                                    <p:animMotion origin="layout" path="M -2.5E-6 -1.11111E-6 L -0.54531 0.34653 " pathEditMode="relative" rAng="0" ptsTypes="AA">
                                      <p:cBhvr>
                                        <p:cTn id="20" dur="1000" fill="hold"/>
                                        <p:tgtEl>
                                          <p:spTgt spid="85"/>
                                        </p:tgtEl>
                                        <p:attrNameLst>
                                          <p:attrName>ppt_x</p:attrName>
                                          <p:attrName>ppt_y</p:attrName>
                                        </p:attrNameLst>
                                      </p:cBhvr>
                                      <p:rCtr x="-273" y="173"/>
                                    </p:animMotion>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1000"/>
                                        <p:tgtEl>
                                          <p:spTgt spid="8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2"/>
                                        </p:tgtEl>
                                        <p:attrNameLst>
                                          <p:attrName>style.visibility</p:attrName>
                                        </p:attrNameLst>
                                      </p:cBhvr>
                                      <p:to>
                                        <p:strVal val="visible"/>
                                      </p:to>
                                    </p:set>
                                    <p:animEffect transition="in" filter="fade">
                                      <p:cBhvr>
                                        <p:cTn id="30" dur="1000"/>
                                        <p:tgtEl>
                                          <p:spTgt spid="82"/>
                                        </p:tgtEl>
                                      </p:cBhvr>
                                    </p:animEffect>
                                  </p:childTnLst>
                                </p:cTn>
                              </p:par>
                              <p:par>
                                <p:cTn id="31" presetID="37" presetClass="exit" presetSubtype="0" fill="hold" nodeType="withEffect">
                                  <p:stCondLst>
                                    <p:cond delay="0"/>
                                  </p:stCondLst>
                                  <p:childTnLst>
                                    <p:animEffect transition="out" filter="fade">
                                      <p:cBhvr>
                                        <p:cTn id="32" dur="1000"/>
                                        <p:tgtEl>
                                          <p:spTgt spid="85"/>
                                        </p:tgtEl>
                                      </p:cBhvr>
                                    </p:animEffect>
                                    <p:anim calcmode="lin" valueType="num">
                                      <p:cBhvr>
                                        <p:cTn id="33" dur="1000"/>
                                        <p:tgtEl>
                                          <p:spTgt spid="85"/>
                                        </p:tgtEl>
                                        <p:attrNameLst>
                                          <p:attrName>ppt_x</p:attrName>
                                        </p:attrNameLst>
                                      </p:cBhvr>
                                      <p:tavLst>
                                        <p:tav tm="0">
                                          <p:val>
                                            <p:strVal val="ppt_x"/>
                                          </p:val>
                                        </p:tav>
                                        <p:tav tm="100000">
                                          <p:val>
                                            <p:strVal val="ppt_x"/>
                                          </p:val>
                                        </p:tav>
                                      </p:tavLst>
                                    </p:anim>
                                    <p:anim calcmode="lin" valueType="num">
                                      <p:cBhvr>
                                        <p:cTn id="34" dur="100" decel="100000"/>
                                        <p:tgtEl>
                                          <p:spTgt spid="85"/>
                                        </p:tgtEl>
                                        <p:attrNameLst>
                                          <p:attrName>ppt_y</p:attrName>
                                        </p:attrNameLst>
                                      </p:cBhvr>
                                      <p:tavLst>
                                        <p:tav tm="0">
                                          <p:val>
                                            <p:strVal val="ppt_y"/>
                                          </p:val>
                                        </p:tav>
                                        <p:tav tm="100000">
                                          <p:val>
                                            <p:strVal val="ppt_y-.03"/>
                                          </p:val>
                                        </p:tav>
                                      </p:tavLst>
                                    </p:anim>
                                    <p:anim calcmode="lin" valueType="num">
                                      <p:cBhvr>
                                        <p:cTn id="35" dur="900" accel="100000">
                                          <p:stCondLst>
                                            <p:cond delay="100"/>
                                          </p:stCondLst>
                                        </p:cTn>
                                        <p:tgtEl>
                                          <p:spTgt spid="85"/>
                                        </p:tgtEl>
                                        <p:attrNameLst>
                                          <p:attrName>ppt_y</p:attrName>
                                        </p:attrNameLst>
                                      </p:cBhvr>
                                      <p:tavLst>
                                        <p:tav tm="0">
                                          <p:val>
                                            <p:strVal val="ppt_y"/>
                                          </p:val>
                                        </p:tav>
                                        <p:tav tm="100000">
                                          <p:val>
                                            <p:strVal val="ppt_y+1"/>
                                          </p:val>
                                        </p:tav>
                                      </p:tavLst>
                                    </p:anim>
                                    <p:set>
                                      <p:cBhvr>
                                        <p:cTn id="36" dur="1" fill="hold">
                                          <p:stCondLst>
                                            <p:cond delay="999"/>
                                          </p:stCondLst>
                                        </p:cTn>
                                        <p:tgtEl>
                                          <p:spTgt spid="8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3"/>
                                        </p:tgtEl>
                                        <p:attrNameLst>
                                          <p:attrName>style.visibility</p:attrName>
                                        </p:attrNameLst>
                                      </p:cBhvr>
                                      <p:to>
                                        <p:strVal val="visible"/>
                                      </p:to>
                                    </p:set>
                                    <p:animEffect transition="in" filter="fade">
                                      <p:cBhvr>
                                        <p:cTn id="41" dur="1000"/>
                                        <p:tgtEl>
                                          <p:spTgt spid="83"/>
                                        </p:tgtEl>
                                      </p:cBhvr>
                                    </p:animEffect>
                                  </p:childTnLst>
                                </p:cTn>
                              </p:par>
                              <p:par>
                                <p:cTn id="42" presetID="30" presetClass="entr" presetSubtype="0" fill="hold" grpId="0" nodeType="withEffect">
                                  <p:stCondLst>
                                    <p:cond delay="0"/>
                                  </p:stCondLst>
                                  <p:childTnLst>
                                    <p:set>
                                      <p:cBhvr>
                                        <p:cTn id="43" dur="1" fill="hold">
                                          <p:stCondLst>
                                            <p:cond delay="0"/>
                                          </p:stCondLst>
                                        </p:cTn>
                                        <p:tgtEl>
                                          <p:spTgt spid="86"/>
                                        </p:tgtEl>
                                        <p:attrNameLst>
                                          <p:attrName>style.visibility</p:attrName>
                                        </p:attrNameLst>
                                      </p:cBhvr>
                                      <p:to>
                                        <p:strVal val="visible"/>
                                      </p:to>
                                    </p:set>
                                    <p:animEffect transition="in" filter="fade">
                                      <p:cBhvr>
                                        <p:cTn id="44" dur="800" decel="100000"/>
                                        <p:tgtEl>
                                          <p:spTgt spid="86"/>
                                        </p:tgtEl>
                                      </p:cBhvr>
                                    </p:animEffect>
                                    <p:anim calcmode="lin" valueType="num">
                                      <p:cBhvr>
                                        <p:cTn id="45" dur="800" decel="100000" fill="hold"/>
                                        <p:tgtEl>
                                          <p:spTgt spid="86"/>
                                        </p:tgtEl>
                                        <p:attrNameLst>
                                          <p:attrName>style.rotation</p:attrName>
                                        </p:attrNameLst>
                                      </p:cBhvr>
                                      <p:tavLst>
                                        <p:tav tm="0">
                                          <p:val>
                                            <p:fltVal val="-90"/>
                                          </p:val>
                                        </p:tav>
                                        <p:tav tm="100000">
                                          <p:val>
                                            <p:fltVal val="0"/>
                                          </p:val>
                                        </p:tav>
                                      </p:tavLst>
                                    </p:anim>
                                    <p:anim calcmode="lin" valueType="num">
                                      <p:cBhvr>
                                        <p:cTn id="46" dur="800" decel="100000" fill="hold"/>
                                        <p:tgtEl>
                                          <p:spTgt spid="86"/>
                                        </p:tgtEl>
                                        <p:attrNameLst>
                                          <p:attrName>ppt_x</p:attrName>
                                        </p:attrNameLst>
                                      </p:cBhvr>
                                      <p:tavLst>
                                        <p:tav tm="0">
                                          <p:val>
                                            <p:strVal val="#ppt_x+0.4"/>
                                          </p:val>
                                        </p:tav>
                                        <p:tav tm="100000">
                                          <p:val>
                                            <p:strVal val="#ppt_x-0.05"/>
                                          </p:val>
                                        </p:tav>
                                      </p:tavLst>
                                    </p:anim>
                                    <p:anim calcmode="lin" valueType="num">
                                      <p:cBhvr>
                                        <p:cTn id="47" dur="800" decel="100000" fill="hold"/>
                                        <p:tgtEl>
                                          <p:spTgt spid="86"/>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86"/>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86"/>
                                        </p:tgtEl>
                                        <p:attrNameLst>
                                          <p:attrName>ppt_y</p:attrName>
                                        </p:attrNameLst>
                                      </p:cBhvr>
                                      <p:tavLst>
                                        <p:tav tm="0">
                                          <p:val>
                                            <p:strVal val="#ppt_y+0.1"/>
                                          </p:val>
                                        </p:tav>
                                        <p:tav tm="100000">
                                          <p:val>
                                            <p:strVal val="#ppt_y"/>
                                          </p:val>
                                        </p:tav>
                                      </p:tavLst>
                                    </p:anim>
                                  </p:childTnLst>
                                </p:cTn>
                              </p:par>
                              <p:par>
                                <p:cTn id="50" presetID="10" presetClass="entr" presetSubtype="0" fill="hold" grpId="0" nodeType="withEffect">
                                  <p:stCondLst>
                                    <p:cond delay="0"/>
                                  </p:stCondLst>
                                  <p:childTnLst>
                                    <p:set>
                                      <p:cBhvr>
                                        <p:cTn id="51" dur="1" fill="hold">
                                          <p:stCondLst>
                                            <p:cond delay="0"/>
                                          </p:stCondLst>
                                        </p:cTn>
                                        <p:tgtEl>
                                          <p:spTgt spid="87"/>
                                        </p:tgtEl>
                                        <p:attrNameLst>
                                          <p:attrName>style.visibility</p:attrName>
                                        </p:attrNameLst>
                                      </p:cBhvr>
                                      <p:to>
                                        <p:strVal val="visible"/>
                                      </p:to>
                                    </p:set>
                                    <p:animEffect transition="in" filter="fade">
                                      <p:cBhvr>
                                        <p:cTn id="52" dur="1000"/>
                                        <p:tgtEl>
                                          <p:spTgt spid="87"/>
                                        </p:tgtEl>
                                      </p:cBhvr>
                                    </p:animEffect>
                                  </p:childTnLst>
                                </p:cTn>
                              </p:par>
                            </p:childTnLst>
                          </p:cTn>
                        </p:par>
                        <p:par>
                          <p:cTn id="53" fill="hold">
                            <p:stCondLst>
                              <p:cond delay="1000"/>
                            </p:stCondLst>
                            <p:childTnLst>
                              <p:par>
                                <p:cTn id="54" presetID="10" presetClass="entr" presetSubtype="0" fill="hold" nodeType="afterEffect">
                                  <p:stCondLst>
                                    <p:cond delay="0"/>
                                  </p:stCondLst>
                                  <p:childTnLst>
                                    <p:set>
                                      <p:cBhvr>
                                        <p:cTn id="55" dur="1" fill="hold">
                                          <p:stCondLst>
                                            <p:cond delay="0"/>
                                          </p:stCondLst>
                                        </p:cTn>
                                        <p:tgtEl>
                                          <p:spTgt spid="1027"/>
                                        </p:tgtEl>
                                        <p:attrNameLst>
                                          <p:attrName>style.visibility</p:attrName>
                                        </p:attrNameLst>
                                      </p:cBhvr>
                                      <p:to>
                                        <p:strVal val="visible"/>
                                      </p:to>
                                    </p:set>
                                    <p:animEffect transition="in" filter="fade">
                                      <p:cBhvr>
                                        <p:cTn id="56" dur="1000"/>
                                        <p:tgtEl>
                                          <p:spTgt spid="102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1000"/>
                                        <p:tgtEl>
                                          <p:spTgt spid="1027"/>
                                        </p:tgtEl>
                                      </p:cBhvr>
                                    </p:animEffect>
                                    <p:set>
                                      <p:cBhvr>
                                        <p:cTn id="61" dur="1" fill="hold">
                                          <p:stCondLst>
                                            <p:cond delay="999"/>
                                          </p:stCondLst>
                                        </p:cTn>
                                        <p:tgtEl>
                                          <p:spTgt spid="1027"/>
                                        </p:tgtEl>
                                        <p:attrNameLst>
                                          <p:attrName>style.visibility</p:attrName>
                                        </p:attrNameLst>
                                      </p:cBhvr>
                                      <p:to>
                                        <p:strVal val="hidden"/>
                                      </p:to>
                                    </p:se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84"/>
                                        </p:tgtEl>
                                        <p:attrNameLst>
                                          <p:attrName>style.visibility</p:attrName>
                                        </p:attrNameLst>
                                      </p:cBhvr>
                                      <p:to>
                                        <p:strVal val="visible"/>
                                      </p:to>
                                    </p:set>
                                    <p:animEffect transition="in" filter="fade">
                                      <p:cBhvr>
                                        <p:cTn id="65" dur="1000"/>
                                        <p:tgtEl>
                                          <p:spTgt spid="84"/>
                                        </p:tgtEl>
                                      </p:cBhvr>
                                    </p:animEffect>
                                  </p:childTnLst>
                                </p:cTn>
                              </p:par>
                              <p:par>
                                <p:cTn id="66" presetID="37" presetClass="entr" presetSubtype="0" fill="hold" nodeType="withEffect">
                                  <p:stCondLst>
                                    <p:cond delay="0"/>
                                  </p:stCondLst>
                                  <p:childTnLst>
                                    <p:set>
                                      <p:cBhvr>
                                        <p:cTn id="67" dur="1" fill="hold">
                                          <p:stCondLst>
                                            <p:cond delay="0"/>
                                          </p:stCondLst>
                                        </p:cTn>
                                        <p:tgtEl>
                                          <p:spTgt spid="58"/>
                                        </p:tgtEl>
                                        <p:attrNameLst>
                                          <p:attrName>style.visibility</p:attrName>
                                        </p:attrNameLst>
                                      </p:cBhvr>
                                      <p:to>
                                        <p:strVal val="visible"/>
                                      </p:to>
                                    </p:set>
                                    <p:animEffect transition="in" filter="fade">
                                      <p:cBhvr>
                                        <p:cTn id="68" dur="1000"/>
                                        <p:tgtEl>
                                          <p:spTgt spid="58"/>
                                        </p:tgtEl>
                                      </p:cBhvr>
                                    </p:animEffect>
                                    <p:anim calcmode="lin" valueType="num">
                                      <p:cBhvr>
                                        <p:cTn id="69" dur="1000" fill="hold"/>
                                        <p:tgtEl>
                                          <p:spTgt spid="58"/>
                                        </p:tgtEl>
                                        <p:attrNameLst>
                                          <p:attrName>ppt_x</p:attrName>
                                        </p:attrNameLst>
                                      </p:cBhvr>
                                      <p:tavLst>
                                        <p:tav tm="0">
                                          <p:val>
                                            <p:strVal val="#ppt_x"/>
                                          </p:val>
                                        </p:tav>
                                        <p:tav tm="100000">
                                          <p:val>
                                            <p:strVal val="#ppt_x"/>
                                          </p:val>
                                        </p:tav>
                                      </p:tavLst>
                                    </p:anim>
                                    <p:anim calcmode="lin" valueType="num">
                                      <p:cBhvr>
                                        <p:cTn id="70" dur="900" decel="100000" fill="hold"/>
                                        <p:tgtEl>
                                          <p:spTgt spid="58"/>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58"/>
                                        </p:tgtEl>
                                        <p:attrNameLst>
                                          <p:attrName>ppt_y</p:attrName>
                                        </p:attrNameLst>
                                      </p:cBhvr>
                                      <p:tavLst>
                                        <p:tav tm="0">
                                          <p:val>
                                            <p:strVal val="#ppt_y-.03"/>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88"/>
                                        </p:tgtEl>
                                        <p:attrNameLst>
                                          <p:attrName>style.visibility</p:attrName>
                                        </p:attrNameLst>
                                      </p:cBhvr>
                                      <p:to>
                                        <p:strVal val="visible"/>
                                      </p:to>
                                    </p:set>
                                    <p:animEffect transition="in" filter="fade">
                                      <p:cBhvr>
                                        <p:cTn id="76" dur="1000"/>
                                        <p:tgtEl>
                                          <p:spTgt spid="8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1000"/>
                                        <p:tgtEl>
                                          <p:spTgt spid="83"/>
                                        </p:tgtEl>
                                      </p:cBhvr>
                                    </p:animEffect>
                                    <p:set>
                                      <p:cBhvr>
                                        <p:cTn id="81" dur="1" fill="hold">
                                          <p:stCondLst>
                                            <p:cond delay="999"/>
                                          </p:stCondLst>
                                        </p:cTn>
                                        <p:tgtEl>
                                          <p:spTgt spid="83"/>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84"/>
                                        </p:tgtEl>
                                      </p:cBhvr>
                                    </p:animEffect>
                                    <p:set>
                                      <p:cBhvr>
                                        <p:cTn id="84" dur="1" fill="hold">
                                          <p:stCondLst>
                                            <p:cond delay="999"/>
                                          </p:stCondLst>
                                        </p:cTn>
                                        <p:tgtEl>
                                          <p:spTgt spid="84"/>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1000"/>
                                        <p:tgtEl>
                                          <p:spTgt spid="88"/>
                                        </p:tgtEl>
                                      </p:cBhvr>
                                    </p:animEffect>
                                    <p:set>
                                      <p:cBhvr>
                                        <p:cTn id="87" dur="1" fill="hold">
                                          <p:stCondLst>
                                            <p:cond delay="999"/>
                                          </p:stCondLst>
                                        </p:cTn>
                                        <p:tgtEl>
                                          <p:spTgt spid="88"/>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1000"/>
                                        <p:tgtEl>
                                          <p:spTgt spid="80"/>
                                        </p:tgtEl>
                                      </p:cBhvr>
                                    </p:animEffect>
                                    <p:set>
                                      <p:cBhvr>
                                        <p:cTn id="90" dur="1" fill="hold">
                                          <p:stCondLst>
                                            <p:cond delay="999"/>
                                          </p:stCondLst>
                                        </p:cTn>
                                        <p:tgtEl>
                                          <p:spTgt spid="80"/>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1000"/>
                                        <p:tgtEl>
                                          <p:spTgt spid="82"/>
                                        </p:tgtEl>
                                      </p:cBhvr>
                                    </p:animEffect>
                                    <p:set>
                                      <p:cBhvr>
                                        <p:cTn id="93" dur="1" fill="hold">
                                          <p:stCondLst>
                                            <p:cond delay="999"/>
                                          </p:stCondLst>
                                        </p:cTn>
                                        <p:tgtEl>
                                          <p:spTgt spid="82"/>
                                        </p:tgtEl>
                                        <p:attrNameLst>
                                          <p:attrName>style.visibility</p:attrName>
                                        </p:attrNameLst>
                                      </p:cBhvr>
                                      <p:to>
                                        <p:strVal val="hidden"/>
                                      </p:to>
                                    </p:set>
                                  </p:childTnLst>
                                </p:cTn>
                              </p:par>
                            </p:childTnLst>
                          </p:cTn>
                        </p:par>
                        <p:par>
                          <p:cTn id="94" fill="hold">
                            <p:stCondLst>
                              <p:cond delay="1000"/>
                            </p:stCondLst>
                            <p:childTnLst>
                              <p:par>
                                <p:cTn id="95" presetID="10" presetClass="entr" presetSubtype="0" fill="hold" grpId="0" nodeType="afterEffect">
                                  <p:stCondLst>
                                    <p:cond delay="0"/>
                                  </p:stCondLst>
                                  <p:childTnLst>
                                    <p:set>
                                      <p:cBhvr>
                                        <p:cTn id="96" dur="1" fill="hold">
                                          <p:stCondLst>
                                            <p:cond delay="0"/>
                                          </p:stCondLst>
                                        </p:cTn>
                                        <p:tgtEl>
                                          <p:spTgt spid="89"/>
                                        </p:tgtEl>
                                        <p:attrNameLst>
                                          <p:attrName>style.visibility</p:attrName>
                                        </p:attrNameLst>
                                      </p:cBhvr>
                                      <p:to>
                                        <p:strVal val="visible"/>
                                      </p:to>
                                    </p:set>
                                    <p:animEffect transition="in" filter="fade">
                                      <p:cBhvr>
                                        <p:cTn id="97" dur="1000"/>
                                        <p:tgtEl>
                                          <p:spTgt spid="89"/>
                                        </p:tgtEl>
                                      </p:cBhvr>
                                    </p:animEffect>
                                  </p:childTnLst>
                                </p:cTn>
                              </p:par>
                              <p:par>
                                <p:cTn id="98" presetID="10" presetClass="exit" presetSubtype="0" fill="hold" grpId="1" nodeType="withEffect">
                                  <p:stCondLst>
                                    <p:cond delay="500"/>
                                  </p:stCondLst>
                                  <p:childTnLst>
                                    <p:animEffect transition="out" filter="fade">
                                      <p:cBhvr>
                                        <p:cTn id="99" dur="1000"/>
                                        <p:tgtEl>
                                          <p:spTgt spid="51"/>
                                        </p:tgtEl>
                                      </p:cBhvr>
                                    </p:animEffect>
                                    <p:set>
                                      <p:cBhvr>
                                        <p:cTn id="100" dur="1" fill="hold">
                                          <p:stCondLst>
                                            <p:cond delay="9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2" grpId="0"/>
      <p:bldP spid="51" grpId="0" animBg="1"/>
      <p:bldP spid="51" grpId="1" animBg="1"/>
      <p:bldP spid="89" grpId="0" animBg="1"/>
      <p:bldP spid="80" grpId="0" animBg="1"/>
      <p:bldP spid="80" grpId="1" animBg="1"/>
      <p:bldP spid="83" grpId="0" animBg="1"/>
      <p:bldP spid="83" grpId="1" animBg="1"/>
      <p:bldP spid="84" grpId="0" animBg="1"/>
      <p:bldP spid="84" grpId="1" animBg="1"/>
      <p:bldP spid="86" grpId="0" animBg="1"/>
      <p:bldP spid="87" grpId="0"/>
      <p:bldP spid="88" grpId="0" animBg="1"/>
      <p:bldP spid="88" grpId="1" animBg="1"/>
      <p:bldP spid="82" grpId="0" animBg="1"/>
      <p:bldP spid="82" grpId="1"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12895838"/>
          </a:xfrm>
          <a:prstGeom prst="rect">
            <a:avLst/>
          </a:prstGeom>
        </p:spPr>
        <p:txBody>
          <a:bodyPr wrap="square">
            <a:spAutoFit/>
          </a:bodyPr>
          <a:lstStyle/>
          <a:p>
            <a:r>
              <a:rPr lang="en-US" sz="1600" dirty="0" smtClean="0">
                <a:hlinkClick r:id="rId2"/>
              </a:rPr>
              <a:t>https://en.wikipedia.org/wiki/Matthew_Arbuckle_Jr</a:t>
            </a:r>
            <a:r>
              <a:rPr lang="en-US" sz="1600" dirty="0" smtClean="0"/>
              <a:t>.</a:t>
            </a:r>
          </a:p>
          <a:p>
            <a:r>
              <a:rPr lang="en-US" sz="1600" dirty="0" smtClean="0"/>
              <a:t>NOTE:  check NPS site of Fort Gibson for more on Arbuckle</a:t>
            </a:r>
          </a:p>
          <a:p>
            <a:endParaRPr lang="en-US" sz="1600" dirty="0" smtClean="0"/>
          </a:p>
          <a:p>
            <a:r>
              <a:rPr lang="en-US" sz="1600" b="1" dirty="0" smtClean="0"/>
              <a:t>Matthew Arbuckle</a:t>
            </a:r>
            <a:r>
              <a:rPr lang="en-US" sz="1600" dirty="0" smtClean="0"/>
              <a:t> (1778- 1851) was a career soldier in the US Army closely identified </a:t>
            </a:r>
          </a:p>
          <a:p>
            <a:r>
              <a:rPr lang="en-US" sz="1600" dirty="0" smtClean="0"/>
              <a:t>with the Indian Territory for the last thirty years of his life.</a:t>
            </a:r>
          </a:p>
          <a:p>
            <a:r>
              <a:rPr lang="en-US" sz="1600" dirty="0" smtClean="0"/>
              <a:t>He was born 28 December 1778 in </a:t>
            </a:r>
            <a:r>
              <a:rPr lang="en-US" sz="1600" dirty="0" err="1" smtClean="0"/>
              <a:t>Greenbriar</a:t>
            </a:r>
            <a:r>
              <a:rPr lang="en-US" sz="1600" dirty="0" smtClean="0"/>
              <a:t> County, Virginia (now West Virginia), the </a:t>
            </a:r>
          </a:p>
          <a:p>
            <a:r>
              <a:rPr lang="en-US" sz="1600" dirty="0" smtClean="0"/>
              <a:t>fourth of six sons of Capt. Matthew Arbuckle Sr. and Frances (Hunter) Arbuckle. The father</a:t>
            </a:r>
          </a:p>
          <a:p>
            <a:r>
              <a:rPr lang="en-US" sz="1600" dirty="0" smtClean="0"/>
              <a:t> was a veteran of the Battle of Point Pleasant during Lord Dunmore's War and later </a:t>
            </a:r>
          </a:p>
          <a:p>
            <a:r>
              <a:rPr lang="en-US" sz="1600" dirty="0" smtClean="0"/>
              <a:t>distinguished himself in the American Revolution.</a:t>
            </a:r>
          </a:p>
          <a:p>
            <a:r>
              <a:rPr lang="en-US" sz="1600" dirty="0" smtClean="0"/>
              <a:t>	Little is known of his early life, but on 3 March 1799 he was commissioned </a:t>
            </a:r>
          </a:p>
          <a:p>
            <a:r>
              <a:rPr lang="en-US" sz="1600" dirty="0" smtClean="0"/>
              <a:t>ensign in the 3rd Infantry Regiment, and advanced to first lieutenant within eight months.</a:t>
            </a:r>
          </a:p>
          <a:p>
            <a:r>
              <a:rPr lang="en-US" sz="1600" dirty="0" smtClean="0"/>
              <a:t>  In 1802, the Army disbanded the 3rd Infantry and transferred him to the 2nd Infantry</a:t>
            </a:r>
          </a:p>
          <a:p>
            <a:r>
              <a:rPr lang="en-US" sz="1600" dirty="0" smtClean="0"/>
              <a:t> Regiment where he was promoted  to captain in 1806. </a:t>
            </a:r>
          </a:p>
          <a:p>
            <a:r>
              <a:rPr lang="en-US" sz="1600" dirty="0" smtClean="0"/>
              <a:t>	 He returned to the 3rd Infantry as a major in 1812. His regiment was assigned to various posts in the American South during the War of 1812.  In 1814, he was promoted to lieutenant colonel and became the regiment's second-ranking officer.  The 3rd Infantry was under General Andrew Jackson during and after the war.</a:t>
            </a:r>
            <a:r>
              <a:rPr lang="en-US" sz="1600" baseline="30000" dirty="0" smtClean="0"/>
              <a:t> </a:t>
            </a:r>
            <a:r>
              <a:rPr lang="en-US" sz="1600" dirty="0" smtClean="0"/>
              <a:t>  A family story exists that Arbuckle served on Jackson's staff during the Battle of New Orleans in 1815, but no evidence has been found for this claim. Arbuckle led a successful expedition against the "</a:t>
            </a:r>
            <a:r>
              <a:rPr lang="en-US" sz="1600" dirty="0" err="1" smtClean="0"/>
              <a:t>Fowltown</a:t>
            </a:r>
            <a:r>
              <a:rPr lang="en-US" sz="1600" dirty="0" smtClean="0"/>
              <a:t> Indians" of Southern Georgia in 1817, during the opening phase of the First Seminole War.</a:t>
            </a:r>
          </a:p>
          <a:p>
            <a:r>
              <a:rPr lang="en-US" sz="1600" dirty="0" smtClean="0"/>
              <a:t>	In 1820, the Army promoted Arbuckle to colonel and gave him command of the 7th Infantry Regiment, four of whose companies he led in 1821 to reinforce Fort Smith on the Arkansas River.  In 1824, he moved the regiment farther west, establishing Cantonments (later Forts) Gibson and later Towson, the first military posts in the Indian Territory (now Oklahoma) . As commander at Fort Gibson, he was responsible for constructing roads and maintaining peaceful relations between the Indian tribes indigenous to the region and those then forced to migrate to Indian Territory.  After ten years of this service, he was </a:t>
            </a:r>
            <a:r>
              <a:rPr lang="en-US" sz="1600" dirty="0" err="1" smtClean="0"/>
              <a:t>breveted</a:t>
            </a:r>
            <a:r>
              <a:rPr lang="en-US" sz="1600" dirty="0" smtClean="0"/>
              <a:t> to brigadier general.  In the spring of 1834, on the eve of the First Dragoon Expedition (also called the Dodge-Leavenworth Expedition), Brigadier General Arbuckle was replaced as regional commander by General Henry Leavenworth and returned to Virginia.  General Leavenworth, however, unexpectedly died in July 1834, and the Army recalled Brigadier General Arbuckle to command Fort Gibson.</a:t>
            </a:r>
          </a:p>
          <a:p>
            <a:r>
              <a:rPr lang="en-US" sz="1600" dirty="0" smtClean="0"/>
              <a:t>	During the Texas Revolution of 1835–1836, the majority of his troops were reassigned to General Zachary Taylor's "Army of Observation" at Fort Jessup, Louisiana, but Arbuckle managed to maintain order even as the pace of Indian removal accelerated.  By the end of the decade, the relocation of the southeastern Indian tribes to Oklahoma was largely complete.  Though civil war threatened to break out among some of the tribes, in 1841, when he left Fort Gibson for the second time, Arbuckle reported, "I have maintained peace on this frontier."</a:t>
            </a:r>
          </a:p>
          <a:p>
            <a:r>
              <a:rPr lang="en-US" sz="1600" dirty="0" smtClean="0"/>
              <a:t>	He was transferred to Baton Rouge, Louisiana, where he headed the military district but commanded no troops directly.  He had developed a considerable professional rivalry with Zachary Taylor, which may explain why he played no significant role in the Mexican-American War.  In 1848, he was posted to Fort Smith as commander of the newly created Seventh Military District.  In 1849, his troops began to provide security for Americans active in the California Gold Rush on the southwestern route to California, which he established south of the Canadian River.  The same year, Taylor, having been elected president, urged the War Department to close Fort Smith and retire Arbuckle.  Taylor died before this could be accomplished.  Arbuckle's superiors immediately confirmed his command and re-designated Fort Smith as headquarters of the Seventh Military District.  The General was making plans to extend farther west the security system that he had established to protect Americans traveling to California, when he died suddenly of cholera on 11 June 1851 during an epidemic.</a:t>
            </a:r>
          </a:p>
          <a:p>
            <a:r>
              <a:rPr lang="en-US" sz="1600" dirty="0" smtClean="0"/>
              <a:t>	Just before his death, several units of troops under his command had built an outpost on </a:t>
            </a:r>
            <a:r>
              <a:rPr lang="en-US" sz="1600" dirty="0" err="1" smtClean="0"/>
              <a:t>Wildhorse</a:t>
            </a:r>
            <a:r>
              <a:rPr lang="en-US" sz="1600" dirty="0" smtClean="0"/>
              <a:t> Creek in present-day Garvin County, Oklahoma, and the new post was named Fort Arbuckle in his honor.  The name soon transferred in common usage to the nearby hills, which still are known as the Arbuckle Mountains.</a:t>
            </a:r>
          </a:p>
          <a:p>
            <a:endParaRPr lang="en-US" sz="1600" dirty="0" smtClean="0"/>
          </a:p>
          <a:p>
            <a:endParaRPr lang="en-US" sz="1600" dirty="0"/>
          </a:p>
        </p:txBody>
      </p:sp>
      <p:pic>
        <p:nvPicPr>
          <p:cNvPr id="31747" name="Picture 3"/>
          <p:cNvPicPr>
            <a:picLocks noChangeAspect="1" noChangeArrowheads="1"/>
          </p:cNvPicPr>
          <p:nvPr/>
        </p:nvPicPr>
        <p:blipFill>
          <a:blip r:embed="rId3" cstate="print"/>
          <a:srcRect/>
          <a:stretch>
            <a:fillRect/>
          </a:stretch>
        </p:blipFill>
        <p:spPr bwMode="auto">
          <a:xfrm>
            <a:off x="7162800" y="0"/>
            <a:ext cx="1981200" cy="3024283"/>
          </a:xfrm>
          <a:prstGeom prst="rect">
            <a:avLst/>
          </a:prstGeom>
          <a:noFill/>
          <a:ln w="9525">
            <a:noFill/>
            <a:miter lim="800000"/>
            <a:headEnd/>
            <a:tailEnd/>
          </a:ln>
          <a:effectLst/>
        </p:spPr>
      </p:pic>
      <p:pic>
        <p:nvPicPr>
          <p:cNvPr id="20482" name="Picture 2" descr="Image result for us army uniforms 1800"/>
          <p:cNvPicPr>
            <a:picLocks noChangeAspect="1" noChangeArrowheads="1"/>
          </p:cNvPicPr>
          <p:nvPr/>
        </p:nvPicPr>
        <p:blipFill>
          <a:blip r:embed="rId4" cstate="print"/>
          <a:srcRect/>
          <a:stretch>
            <a:fillRect/>
          </a:stretch>
        </p:blipFill>
        <p:spPr bwMode="auto">
          <a:xfrm>
            <a:off x="5715000" y="0"/>
            <a:ext cx="1297869" cy="2971800"/>
          </a:xfrm>
          <a:prstGeom prst="rect">
            <a:avLst/>
          </a:prstGeom>
          <a:noFill/>
        </p:spPr>
      </p:pic>
      <p:pic>
        <p:nvPicPr>
          <p:cNvPr id="1026" name="Picture 2" descr="Image result for matthew arbuckle and 7th regiment"/>
          <p:cNvPicPr>
            <a:picLocks noChangeAspect="1" noChangeArrowheads="1"/>
          </p:cNvPicPr>
          <p:nvPr/>
        </p:nvPicPr>
        <p:blipFill>
          <a:blip r:embed="rId5" cstate="print"/>
          <a:srcRect/>
          <a:stretch>
            <a:fillRect/>
          </a:stretch>
        </p:blipFill>
        <p:spPr bwMode="auto">
          <a:xfrm>
            <a:off x="1219200" y="1905000"/>
            <a:ext cx="4191000" cy="3319774"/>
          </a:xfrm>
          <a:prstGeom prst="rect">
            <a:avLst/>
          </a:prstGeom>
          <a:noFill/>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0036254"/>
          </a:xfrm>
          <a:prstGeom prst="rect">
            <a:avLst/>
          </a:prstGeom>
        </p:spPr>
        <p:txBody>
          <a:bodyPr wrap="square">
            <a:spAutoFit/>
          </a:bodyPr>
          <a:lstStyle/>
          <a:p>
            <a:r>
              <a:rPr lang="en-US" dirty="0" smtClean="0">
                <a:hlinkClick r:id="rId2"/>
              </a:rPr>
              <a:t>https://en.wikipedia.org/wiki/Fort_Washita</a:t>
            </a:r>
            <a:endParaRPr lang="en-US" dirty="0" smtClean="0"/>
          </a:p>
          <a:p>
            <a:endParaRPr lang="en-US" dirty="0" smtClean="0"/>
          </a:p>
          <a:p>
            <a:r>
              <a:rPr lang="en-US" b="1" dirty="0" smtClean="0"/>
              <a:t>Fort Washita</a:t>
            </a:r>
            <a:r>
              <a:rPr lang="en-US" dirty="0" smtClean="0"/>
              <a:t> is the former United States military post. Established in 1842 by General (later President) Zachary Taylor to protect citizens of the Choctaw and Chickasaw Nations from the Plains Indians.</a:t>
            </a:r>
          </a:p>
          <a:p>
            <a:r>
              <a:rPr lang="en-US" dirty="0" smtClean="0"/>
              <a:t>	 Eager to gain access to the lands of the Five Civilized Tribes in the southern United States the Federal government passed the Indian Removal Act into law on May 26, 1830. The first of the Indians to be removed, the Choctaws, signed the Treaty of Dancing Rabbit Creek on September 27, 1830 effectively ceding their native lands in Mississippi and Alabama to the United States in exchange for lands in the Indian Territory. After traveling on the Choctaw Trail of Tears the Choctaws settled in the new Choctaw Nation, the southern part of the Indian Territory bordering the Red River.</a:t>
            </a:r>
          </a:p>
          <a:p>
            <a:r>
              <a:rPr lang="en-US" dirty="0" smtClean="0"/>
              <a:t>	The Cross Timbers, a thick line of nearly impassable trees and brush running from north to south, created an effective east-west barrier separating the flat, dry lands inhabited by the plains Indians to the west from the rolling prairies to the east where the Five Civilized Tribes were locating. These indigenous tribes included the Comanche, Wichita, </a:t>
            </a:r>
            <a:r>
              <a:rPr lang="en-US" dirty="0" err="1" smtClean="0"/>
              <a:t>Caddoes</a:t>
            </a:r>
            <a:r>
              <a:rPr lang="en-US" dirty="0" smtClean="0"/>
              <a:t>, and Kiowa. 	They occasionally threatened the removed tribes with raids. The Choctaws mostly settled in the eastern part of their territory since the western end was less secure against raids from the plains Indians, and they had protection from federal troops located at Fort Towson.</a:t>
            </a:r>
          </a:p>
          <a:p>
            <a:r>
              <a:rPr lang="en-US" dirty="0" smtClean="0"/>
              <a:t>	 The first official contact between the United States and the plains Indians was during the Dodge-Leavenworth Expedition in 1834. Camp Washita, the precursor to Fort Washita, was established near the mouth of the Washita River to serve as a base of operations for the area. Two roads were cleared to the area, one from Fort Gibson to the north and one to Fort Towson to the east. Camp Washita was abandoned later that year.</a:t>
            </a:r>
          </a:p>
          <a:p>
            <a:r>
              <a:rPr lang="en-US" dirty="0" smtClean="0"/>
              <a:t>	 The Chickasaws were removed to the Indian Territory in 1837, paying $530,000 to the Choctaws for the right to live in their lands.</a:t>
            </a:r>
            <a:r>
              <a:rPr lang="en-US" baseline="30000" dirty="0" smtClean="0"/>
              <a:t> </a:t>
            </a:r>
            <a:r>
              <a:rPr lang="en-US" dirty="0" smtClean="0"/>
              <a:t> After removal to the Indian Territory the Chickasaws were reluctant to settle in their district, composed of the west and central area of the Choctaw lands. The area was not secure against the plains Indians, since the closest federal garrison, at Fort Towson, was too far away to protect the area effectively. In 1838 the Superintendent of Indian Affairs for the Western Territory, William Armstrong, asked the War Department to build a military post near the mouth of the Washita River to secure the area so the Chickasaws could move into their assigned territory.  Captain T. A. Blake led a company of Dragoons from Fort Towson to the site of Fort Washita in late 1841.</a:t>
            </a:r>
          </a:p>
          <a:p>
            <a:r>
              <a:rPr lang="en-US" dirty="0" smtClean="0"/>
              <a:t>	 In response to the need to defend the removed Indians on the frontier the United States Army authorized the construction of a fort on the Choctaw lands west of Fort Towson. General Zachary Taylor, as commander of the Second Military Department in the Southwest,  chose the site for Fort Washita in 1842 on high ground a mile and a half east of the Washita River and 18 miles north of its junction with the Red River. At the time the Red River was the southern border of the Indian Territory with new Republic of Texas. The fort was surrounded by rolling prairie.</a:t>
            </a:r>
            <a:r>
              <a:rPr lang="en-US" baseline="30000" dirty="0" smtClean="0"/>
              <a:t> </a:t>
            </a:r>
            <a:r>
              <a:rPr lang="en-US" dirty="0" smtClean="0"/>
              <a:t>The nearest military post at this time was Fort Towson 80 miles to the east.</a:t>
            </a:r>
          </a:p>
          <a:p>
            <a:r>
              <a:rPr lang="en-US" dirty="0" smtClean="0"/>
              <a:t>	Fort Washita sat at a strategic point on the frontier. In addition to being located near the Red and Washita rivers there existed an ancient north-south trail through the area. In the Indian Territory this route was known as the Texas Road, leading from Missouri to Texas and beyond. This route was called the old Preston Trail after it crossed into Texas on the Red River near Preston Bend at Coffee's Trading Post and later Colbert's Ferry. Fort Washita became a major junction on this road. Later the Shawnee Cattle Trail used this north-south route and, just prior to the Civil War, the Butterfield Overland Stage crossed just east of Fort Washita.</a:t>
            </a:r>
          </a:p>
          <a:p>
            <a:r>
              <a:rPr lang="en-US" dirty="0" smtClean="0"/>
              <a:t>Fort Washita was connected to Fort Towson and Fort Gibson by military roads constructed earlier.</a:t>
            </a:r>
            <a:r>
              <a:rPr lang="en-US" baseline="30000" dirty="0" smtClean="0"/>
              <a:t> </a:t>
            </a:r>
            <a:r>
              <a:rPr lang="en-US" dirty="0" smtClean="0"/>
              <a:t>Later military roads connected Fort Washita with Forts Arbuckle and Sill.</a:t>
            </a:r>
          </a:p>
          <a:p>
            <a:r>
              <a:rPr lang="en-US" dirty="0" smtClean="0"/>
              <a:t>The Cross Timbers were located near Fort Washita, about 19 miles west of the Washita River</a:t>
            </a:r>
          </a:p>
          <a:p>
            <a:r>
              <a:rPr lang="en-US" dirty="0" smtClean="0"/>
              <a:t>	 Construction at Fort Washita began in the spring of 1842.</a:t>
            </a:r>
            <a:r>
              <a:rPr lang="en-US" baseline="30000" dirty="0" smtClean="0"/>
              <a:t> </a:t>
            </a:r>
            <a:r>
              <a:rPr lang="en-US" dirty="0" smtClean="0"/>
              <a:t>The Chickasaw Indian Agency was built early on as a one-story log building with four rooms in a group of trees on the edge of the prairie 600 yards west of Fort Washita near the springs.</a:t>
            </a:r>
            <a:r>
              <a:rPr lang="en-US" baseline="30000" dirty="0" smtClean="0"/>
              <a:t> </a:t>
            </a:r>
            <a:r>
              <a:rPr lang="en-US" dirty="0" smtClean="0"/>
              <a:t>Construction was carried out mostly by Companies A and F of the Second Dragoons, with a temporary log barracks in 1842.</a:t>
            </a:r>
            <a:r>
              <a:rPr lang="en-US" baseline="30000" dirty="0" smtClean="0"/>
              <a:t> </a:t>
            </a:r>
            <a:r>
              <a:rPr lang="en-US" dirty="0" smtClean="0"/>
              <a:t>There were supply difficulties, since the fort was located so far on the frontier.</a:t>
            </a:r>
            <a:r>
              <a:rPr lang="en-US" baseline="30000" dirty="0" smtClean="0"/>
              <a:t> </a:t>
            </a:r>
            <a:r>
              <a:rPr lang="en-US" dirty="0" smtClean="0"/>
              <a:t>Most materials had to be taken from the area, with a few supplies being shipped from Fort Towson.</a:t>
            </a:r>
          </a:p>
          <a:p>
            <a:r>
              <a:rPr lang="en-US" dirty="0" smtClean="0"/>
              <a:t>Troops from Fort Washita were ordered to protect Texas frontier from Indian attacks in 1842 so Texans could muster against a supposed invasion from Mexico.</a:t>
            </a:r>
          </a:p>
          <a:p>
            <a:r>
              <a:rPr lang="en-US" dirty="0" smtClean="0"/>
              <a:t>	Fort Washita was almost abandoned in 1843 before it was fully occupied. General Taylor learned in March 1843 that the War Department was considering abandoning it. After Taylor testified to the fort's valuable location the War Department approved the plans to occupy the fort, and the United States Army occupied the post on April 23, 1843.</a:t>
            </a:r>
          </a:p>
          <a:p>
            <a:r>
              <a:rPr lang="en-US" dirty="0" smtClean="0"/>
              <a:t>Bean Starr, one of the Starr gang, died at the hospital at Fort Washita after being wounded at a shootout on the Washita River 25 miles above the fort in the Autumn of 1844.</a:t>
            </a:r>
          </a:p>
          <a:p>
            <a:r>
              <a:rPr lang="en-US" dirty="0" smtClean="0"/>
              <a:t>	In 1845 Fort Washita was the only frontier fort not accessible by steamboat and had to rely on the interior for its supply.</a:t>
            </a:r>
          </a:p>
          <a:p>
            <a:endParaRPr lang="en-US" dirty="0" smtClean="0"/>
          </a:p>
          <a:p>
            <a:endParaRPr lang="en-US" dirty="0" smtClean="0"/>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1828800" y="381000"/>
            <a:ext cx="2217338"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Fort Washita</a:t>
            </a:r>
          </a:p>
        </p:txBody>
      </p:sp>
      <p:pic>
        <p:nvPicPr>
          <p:cNvPr id="242692" name="Picture 4" descr="Image result for fort washita"/>
          <p:cNvPicPr>
            <a:picLocks noChangeAspect="1" noChangeArrowheads="1"/>
          </p:cNvPicPr>
          <p:nvPr/>
        </p:nvPicPr>
        <p:blipFill>
          <a:blip r:embed="rId2" cstate="print"/>
          <a:srcRect/>
          <a:stretch>
            <a:fillRect/>
          </a:stretch>
        </p:blipFill>
        <p:spPr bwMode="auto">
          <a:xfrm>
            <a:off x="0" y="1524000"/>
            <a:ext cx="9189466" cy="4610100"/>
          </a:xfrm>
          <a:prstGeom prst="rect">
            <a:avLst/>
          </a:prstGeom>
          <a:noFill/>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28"/>
          <p:cNvGrpSpPr/>
          <p:nvPr/>
        </p:nvGrpSpPr>
        <p:grpSpPr>
          <a:xfrm>
            <a:off x="0" y="1192389"/>
            <a:ext cx="9144000" cy="5665611"/>
            <a:chOff x="0" y="1192389"/>
            <a:chExt cx="9144000" cy="5665611"/>
          </a:xfrm>
        </p:grpSpPr>
        <p:pic>
          <p:nvPicPr>
            <p:cNvPr id="36" name="Picture 3"/>
            <p:cNvPicPr>
              <a:picLocks noChangeAspect="1" noChangeArrowheads="1"/>
            </p:cNvPicPr>
            <p:nvPr/>
          </p:nvPicPr>
          <p:blipFill>
            <a:blip r:embed="rId2" cstate="print"/>
            <a:srcRect l="28065" t="36939" r="13645" b="9190"/>
            <a:stretch>
              <a:fillRect/>
            </a:stretch>
          </p:blipFill>
          <p:spPr bwMode="auto">
            <a:xfrm>
              <a:off x="0" y="1192389"/>
              <a:ext cx="9144000" cy="5665611"/>
            </a:xfrm>
            <a:prstGeom prst="rect">
              <a:avLst/>
            </a:prstGeom>
            <a:noFill/>
            <a:ln w="63500">
              <a:solidFill>
                <a:schemeClr val="tx1"/>
              </a:solidFill>
              <a:miter lim="800000"/>
              <a:headEnd/>
              <a:tailEnd/>
            </a:ln>
            <a:effectLst/>
          </p:spPr>
        </p:pic>
        <p:grpSp>
          <p:nvGrpSpPr>
            <p:cNvPr id="40" name="Group 23"/>
            <p:cNvGrpSpPr/>
            <p:nvPr/>
          </p:nvGrpSpPr>
          <p:grpSpPr>
            <a:xfrm>
              <a:off x="2057400" y="1219200"/>
              <a:ext cx="4343400" cy="3404616"/>
              <a:chOff x="2057400" y="1219200"/>
              <a:chExt cx="4343400" cy="3404616"/>
            </a:xfrm>
          </p:grpSpPr>
          <p:pic>
            <p:nvPicPr>
              <p:cNvPr id="41" name="Picture 2" descr="Image result for us states and territories 1805 map"/>
              <p:cNvPicPr>
                <a:picLocks noChangeAspect="1" noChangeArrowheads="1"/>
              </p:cNvPicPr>
              <p:nvPr/>
            </p:nvPicPr>
            <p:blipFill>
              <a:blip r:embed="rId3" cstate="print"/>
              <a:srcRect l="35000" t="23683" r="46473" b="61546"/>
              <a:stretch>
                <a:fillRect/>
              </a:stretch>
            </p:blipFill>
            <p:spPr bwMode="auto">
              <a:xfrm>
                <a:off x="2057400" y="1222248"/>
                <a:ext cx="2209800" cy="987552"/>
              </a:xfrm>
              <a:prstGeom prst="rect">
                <a:avLst/>
              </a:prstGeom>
              <a:noFill/>
            </p:spPr>
          </p:pic>
          <p:pic>
            <p:nvPicPr>
              <p:cNvPr id="42" name="Picture 2" descr="Image result for us states and territories 1805 map"/>
              <p:cNvPicPr>
                <a:picLocks noChangeAspect="1" noChangeArrowheads="1"/>
              </p:cNvPicPr>
              <p:nvPr/>
            </p:nvPicPr>
            <p:blipFill>
              <a:blip r:embed="rId3" cstate="print"/>
              <a:srcRect l="35000" t="23683" r="48230" b="61546"/>
              <a:stretch>
                <a:fillRect/>
              </a:stretch>
            </p:blipFill>
            <p:spPr bwMode="auto">
              <a:xfrm>
                <a:off x="4953000" y="1219200"/>
                <a:ext cx="1219200" cy="838200"/>
              </a:xfrm>
              <a:prstGeom prst="rect">
                <a:avLst/>
              </a:prstGeom>
              <a:noFill/>
            </p:spPr>
          </p:pic>
          <p:pic>
            <p:nvPicPr>
              <p:cNvPr id="43" name="Picture 2" descr="Image result for us states and territories 1805 map"/>
              <p:cNvPicPr>
                <a:picLocks noChangeAspect="1" noChangeArrowheads="1"/>
              </p:cNvPicPr>
              <p:nvPr/>
            </p:nvPicPr>
            <p:blipFill>
              <a:blip r:embed="rId3" cstate="print"/>
              <a:srcRect l="35000" t="23683" r="45834" b="61546"/>
              <a:stretch>
                <a:fillRect/>
              </a:stretch>
            </p:blipFill>
            <p:spPr bwMode="auto">
              <a:xfrm>
                <a:off x="4953000" y="3657600"/>
                <a:ext cx="1447800" cy="914400"/>
              </a:xfrm>
              <a:prstGeom prst="rect">
                <a:avLst/>
              </a:prstGeom>
              <a:noFill/>
            </p:spPr>
          </p:pic>
          <p:pic>
            <p:nvPicPr>
              <p:cNvPr id="44" name="Picture 2" descr="Image result for us states and territories 1805 map"/>
              <p:cNvPicPr preferRelativeResize="0">
                <a:picLocks noChangeArrowheads="1"/>
              </p:cNvPicPr>
              <p:nvPr/>
            </p:nvPicPr>
            <p:blipFill>
              <a:blip r:embed="rId3" cstate="print"/>
              <a:srcRect l="35000" t="23683" r="45834" b="61546"/>
              <a:stretch>
                <a:fillRect/>
              </a:stretch>
            </p:blipFill>
            <p:spPr bwMode="auto">
              <a:xfrm>
                <a:off x="4114800" y="4242816"/>
                <a:ext cx="676656" cy="381000"/>
              </a:xfrm>
              <a:prstGeom prst="rect">
                <a:avLst/>
              </a:prstGeom>
              <a:noFill/>
            </p:spPr>
          </p:pic>
        </p:grpSp>
      </p:grpSp>
      <p:pic>
        <p:nvPicPr>
          <p:cNvPr id="14338" name="Picture 2" descr="Image result for trail of tears"/>
          <p:cNvPicPr>
            <a:picLocks noChangeAspect="1" noChangeArrowheads="1"/>
          </p:cNvPicPr>
          <p:nvPr/>
        </p:nvPicPr>
        <p:blipFill>
          <a:blip r:embed="rId4" cstate="print"/>
          <a:srcRect/>
          <a:stretch>
            <a:fillRect/>
          </a:stretch>
        </p:blipFill>
        <p:spPr bwMode="auto">
          <a:xfrm>
            <a:off x="-1" y="0"/>
            <a:ext cx="9144001" cy="6858001"/>
          </a:xfrm>
          <a:prstGeom prst="rect">
            <a:avLst/>
          </a:prstGeom>
          <a:noFill/>
        </p:spPr>
      </p:pic>
      <p:sp>
        <p:nvSpPr>
          <p:cNvPr id="19" name="Rectangle 18"/>
          <p:cNvSpPr/>
          <p:nvPr/>
        </p:nvSpPr>
        <p:spPr>
          <a:xfrm>
            <a:off x="0" y="0"/>
            <a:ext cx="9144000" cy="6858000"/>
          </a:xfrm>
          <a:prstGeom prst="rect">
            <a:avLst/>
          </a:prstGeom>
          <a:solidFill>
            <a:srgbClr val="FFE1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3"/>
          <p:cNvSpPr>
            <a:spLocks noChangeArrowheads="1"/>
          </p:cNvSpPr>
          <p:nvPr/>
        </p:nvSpPr>
        <p:spPr bwMode="auto">
          <a:xfrm>
            <a:off x="0" y="0"/>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South</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west </a:t>
            </a: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Journeys . . . . </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a:t>
            </a:r>
            <a:endPar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endParaRPr>
          </a:p>
        </p:txBody>
      </p:sp>
      <p:sp>
        <p:nvSpPr>
          <p:cNvPr id="14" name="Rectangle 3"/>
          <p:cNvSpPr>
            <a:spLocks noChangeArrowheads="1"/>
          </p:cNvSpPr>
          <p:nvPr/>
        </p:nvSpPr>
        <p:spPr bwMode="auto">
          <a:xfrm>
            <a:off x="0" y="5722203"/>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Trail of Tears</a:t>
            </a:r>
            <a:endPar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cs typeface="Arial" pitchFamily="34" charset="0"/>
            </a:endParaRPr>
          </a:p>
        </p:txBody>
      </p:sp>
      <p:sp>
        <p:nvSpPr>
          <p:cNvPr id="18"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Session 6:  After the Trails</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15" name="TextBox 3"/>
          <p:cNvSpPr txBox="1">
            <a:spLocks noChangeArrowheads="1"/>
          </p:cNvSpPr>
          <p:nvPr/>
        </p:nvSpPr>
        <p:spPr bwMode="auto">
          <a:xfrm>
            <a:off x="0" y="1600200"/>
            <a:ext cx="9144000" cy="2616101"/>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The New Lands . . . .</a:t>
            </a:r>
          </a:p>
          <a:p>
            <a:pPr>
              <a:defRPr/>
            </a:pPr>
            <a:endParaRPr lang="en-US" sz="1000" b="1" dirty="0" smtClean="0">
              <a:solidFill>
                <a:srgbClr val="00B050"/>
              </a:solidFill>
              <a:effectLst>
                <a:outerShdw dist="50800" dir="5400000" algn="ctr" rotWithShape="0">
                  <a:schemeClr val="tx1"/>
                </a:outerShdw>
              </a:effectLst>
              <a:latin typeface="Tempus Sans ITC" pitchFamily="82" charset="0"/>
            </a:endParaRPr>
          </a:p>
          <a:p>
            <a:pPr>
              <a:defRPr/>
            </a:pPr>
            <a:r>
              <a:rPr lang="en-US" sz="4800" b="1" dirty="0" smtClean="0">
                <a:solidFill>
                  <a:srgbClr val="00B050"/>
                </a:solidFill>
                <a:effectLst>
                  <a:outerShdw dist="50800" dir="5400000" algn="ctr" rotWithShape="0">
                    <a:schemeClr val="tx1"/>
                  </a:outerShdw>
                </a:effectLst>
                <a:latin typeface="Tempus Sans ITC" pitchFamily="82" charset="0"/>
              </a:rPr>
              <a:t>			- Oklahoma</a:t>
            </a:r>
          </a:p>
          <a:p>
            <a:pPr>
              <a:defRPr/>
            </a:pPr>
            <a:endParaRPr lang="en-US" sz="1000" b="1" dirty="0" smtClean="0">
              <a:solidFill>
                <a:srgbClr val="00B050"/>
              </a:solidFill>
              <a:effectLst>
                <a:outerShdw dist="50800" dir="5400000" algn="ctr" rotWithShape="0">
                  <a:schemeClr val="tx1"/>
                </a:outerShdw>
              </a:effectLst>
              <a:latin typeface="Tempus Sans ITC" pitchFamily="82" charset="0"/>
            </a:endParaRPr>
          </a:p>
          <a:p>
            <a:pPr>
              <a:defRPr/>
            </a:pPr>
            <a:r>
              <a:rPr lang="en-US" sz="4800" b="1" dirty="0" smtClean="0">
                <a:solidFill>
                  <a:srgbClr val="00B050"/>
                </a:solidFill>
                <a:effectLst>
                  <a:outerShdw dist="50800" dir="5400000" algn="ctr" rotWithShape="0">
                    <a:schemeClr val="tx1"/>
                  </a:outerShdw>
                </a:effectLst>
                <a:latin typeface="Tempus Sans ITC" pitchFamily="82" charset="0"/>
              </a:rPr>
              <a:t>			- New Mexico</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20" name="Rectangle 3"/>
          <p:cNvSpPr>
            <a:spLocks noChangeArrowheads="1"/>
          </p:cNvSpPr>
          <p:nvPr/>
        </p:nvSpPr>
        <p:spPr bwMode="auto">
          <a:xfrm>
            <a:off x="0" y="0"/>
            <a:ext cx="9144000"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4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People we met on the trails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xit" presetSubtype="0" fill="hold" grpId="0" nodeType="withEffect">
                                  <p:stCondLst>
                                    <p:cond delay="0"/>
                                  </p:stCondLst>
                                  <p:childTnLst>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2"/>
                                        </p:tgtEl>
                                      </p:cBhvr>
                                    </p:animEffect>
                                    <p:set>
                                      <p:cBhvr>
                                        <p:cTn id="13" dur="1" fill="hold">
                                          <p:stCondLst>
                                            <p:cond delay="999"/>
                                          </p:stCondLst>
                                        </p:cTn>
                                        <p:tgtEl>
                                          <p:spTgt spid="12"/>
                                        </p:tgtEl>
                                        <p:attrNameLst>
                                          <p:attrName>style.visibility</p:attrName>
                                        </p:attrNameLst>
                                      </p:cBhvr>
                                      <p:to>
                                        <p:strVal val="hidden"/>
                                      </p:to>
                                    </p:se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wipe(left)">
                                      <p:cBhvr>
                                        <p:cTn id="24" dur="1000"/>
                                        <p:tgtEl>
                                          <p:spTgt spid="1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xEl>
                                              <p:pRg st="2" end="2"/>
                                            </p:txEl>
                                          </p:spTgt>
                                        </p:tgtEl>
                                        <p:attrNameLst>
                                          <p:attrName>style.visibility</p:attrName>
                                        </p:attrNameLst>
                                      </p:cBhvr>
                                      <p:to>
                                        <p:strVal val="visible"/>
                                      </p:to>
                                    </p:set>
                                    <p:animEffect transition="in" filter="fade">
                                      <p:cBhvr>
                                        <p:cTn id="29" dur="1000"/>
                                        <p:tgtEl>
                                          <p:spTgt spid="1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5">
                                            <p:txEl>
                                              <p:pRg st="4" end="4"/>
                                            </p:txEl>
                                          </p:spTgt>
                                        </p:tgtEl>
                                        <p:attrNameLst>
                                          <p:attrName>style.visibility</p:attrName>
                                        </p:attrNameLst>
                                      </p:cBhvr>
                                      <p:to>
                                        <p:strVal val="visible"/>
                                      </p:to>
                                    </p:set>
                                    <p:animEffect transition="in" filter="fade">
                                      <p:cBhvr>
                                        <p:cTn id="34" dur="1000"/>
                                        <p:tgtEl>
                                          <p:spTgt spid="15">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1000"/>
                                        <p:tgtEl>
                                          <p:spTgt spid="18"/>
                                        </p:tgtEl>
                                      </p:cBhvr>
                                    </p:animEffect>
                                    <p:set>
                                      <p:cBhvr>
                                        <p:cTn id="39" dur="1" fill="hold">
                                          <p:stCondLst>
                                            <p:cond delay="999"/>
                                          </p:stCondLst>
                                        </p:cTn>
                                        <p:tgtEl>
                                          <p:spTgt spid="18"/>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1000"/>
                                        <p:tgtEl>
                                          <p:spTgt spid="15">
                                            <p:txEl>
                                              <p:pRg st="0" end="0"/>
                                            </p:txEl>
                                          </p:spTgt>
                                        </p:tgtEl>
                                      </p:cBhvr>
                                    </p:animEffect>
                                    <p:set>
                                      <p:cBhvr>
                                        <p:cTn id="42" dur="1" fill="hold">
                                          <p:stCondLst>
                                            <p:cond delay="999"/>
                                          </p:stCondLst>
                                        </p:cTn>
                                        <p:tgtEl>
                                          <p:spTgt spid="15">
                                            <p:txEl>
                                              <p:pRg st="0" end="0"/>
                                            </p:txEl>
                                          </p:spTgt>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1000"/>
                                        <p:tgtEl>
                                          <p:spTgt spid="15">
                                            <p:txEl>
                                              <p:pRg st="2" end="2"/>
                                            </p:txEl>
                                          </p:spTgt>
                                        </p:tgtEl>
                                      </p:cBhvr>
                                    </p:animEffect>
                                    <p:set>
                                      <p:cBhvr>
                                        <p:cTn id="45" dur="1" fill="hold">
                                          <p:stCondLst>
                                            <p:cond delay="999"/>
                                          </p:stCondLst>
                                        </p:cTn>
                                        <p:tgtEl>
                                          <p:spTgt spid="15">
                                            <p:txEl>
                                              <p:pRg st="2" end="2"/>
                                            </p:txEl>
                                          </p:spTgt>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00"/>
                                        <p:tgtEl>
                                          <p:spTgt spid="15">
                                            <p:txEl>
                                              <p:pRg st="4" end="4"/>
                                            </p:txEl>
                                          </p:spTgt>
                                        </p:tgtEl>
                                      </p:cBhvr>
                                    </p:animEffect>
                                    <p:set>
                                      <p:cBhvr>
                                        <p:cTn id="48" dur="1" fill="hold">
                                          <p:stCondLst>
                                            <p:cond delay="999"/>
                                          </p:stCondLst>
                                        </p:cTn>
                                        <p:tgtEl>
                                          <p:spTgt spid="15">
                                            <p:txEl>
                                              <p:pRg st="4" end="4"/>
                                            </p:txEl>
                                          </p:spTgt>
                                        </p:tgtEl>
                                        <p:attrNameLst>
                                          <p:attrName>style.visibility</p:attrName>
                                        </p:attrNameLst>
                                      </p:cBhvr>
                                      <p:to>
                                        <p:strVal val="hidden"/>
                                      </p:to>
                                    </p:set>
                                  </p:childTnLst>
                                </p:cTn>
                              </p:par>
                              <p:par>
                                <p:cTn id="49" presetID="37"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2000"/>
                                        <p:tgtEl>
                                          <p:spTgt spid="20"/>
                                        </p:tgtEl>
                                      </p:cBhvr>
                                    </p:animEffect>
                                    <p:anim calcmode="lin" valueType="num">
                                      <p:cBhvr>
                                        <p:cTn id="52" dur="2000" fill="hold"/>
                                        <p:tgtEl>
                                          <p:spTgt spid="20"/>
                                        </p:tgtEl>
                                        <p:attrNameLst>
                                          <p:attrName>ppt_x</p:attrName>
                                        </p:attrNameLst>
                                      </p:cBhvr>
                                      <p:tavLst>
                                        <p:tav tm="0">
                                          <p:val>
                                            <p:strVal val="#ppt_x"/>
                                          </p:val>
                                        </p:tav>
                                        <p:tav tm="100000">
                                          <p:val>
                                            <p:strVal val="#ppt_x"/>
                                          </p:val>
                                        </p:tav>
                                      </p:tavLst>
                                    </p:anim>
                                    <p:anim calcmode="lin" valueType="num">
                                      <p:cBhvr>
                                        <p:cTn id="53" dur="1800" decel="100000" fill="hold"/>
                                        <p:tgtEl>
                                          <p:spTgt spid="20"/>
                                        </p:tgtEl>
                                        <p:attrNameLst>
                                          <p:attrName>ppt_y</p:attrName>
                                        </p:attrNameLst>
                                      </p:cBhvr>
                                      <p:tavLst>
                                        <p:tav tm="0">
                                          <p:val>
                                            <p:strVal val="#ppt_y+1"/>
                                          </p:val>
                                        </p:tav>
                                        <p:tav tm="100000">
                                          <p:val>
                                            <p:strVal val="#ppt_y-.03"/>
                                          </p:val>
                                        </p:tav>
                                      </p:tavLst>
                                    </p:anim>
                                    <p:anim calcmode="lin" valueType="num">
                                      <p:cBhvr>
                                        <p:cTn id="54" dur="200" accel="100000" fill="hold">
                                          <p:stCondLst>
                                            <p:cond delay="1800"/>
                                          </p:stCondLst>
                                        </p:cTn>
                                        <p:tgtEl>
                                          <p:spTgt spid="20"/>
                                        </p:tgtEl>
                                        <p:attrNameLst>
                                          <p:attrName>ppt_y</p:attrName>
                                        </p:attrNameLst>
                                      </p:cBhvr>
                                      <p:tavLst>
                                        <p:tav tm="0">
                                          <p:val>
                                            <p:strVal val="#ppt_y-.03"/>
                                          </p:val>
                                        </p:tav>
                                        <p:tav tm="100000">
                                          <p:val>
                                            <p:strVal val="#ppt_y"/>
                                          </p:val>
                                        </p:tav>
                                      </p:tavLst>
                                    </p:anim>
                                  </p:childTnLst>
                                </p:cTn>
                              </p:par>
                            </p:childTnLst>
                          </p:cTn>
                        </p:par>
                        <p:par>
                          <p:cTn id="55" fill="hold">
                            <p:stCondLst>
                              <p:cond delay="2000"/>
                            </p:stCondLst>
                            <p:childTnLst>
                              <p:par>
                                <p:cTn id="56" presetID="10" presetClass="exit" presetSubtype="0" fill="hold" grpId="1" nodeType="afterEffect">
                                  <p:stCondLst>
                                    <p:cond delay="0"/>
                                  </p:stCondLst>
                                  <p:childTnLst>
                                    <p:animEffect transition="out" filter="fade">
                                      <p:cBhvr>
                                        <p:cTn id="57" dur="2000"/>
                                        <p:tgtEl>
                                          <p:spTgt spid="12"/>
                                        </p:tgtEl>
                                      </p:cBhvr>
                                    </p:animEffect>
                                    <p:set>
                                      <p:cBhvr>
                                        <p:cTn id="58" dur="1" fill="hold">
                                          <p:stCondLst>
                                            <p:cond delay="1999"/>
                                          </p:stCondLst>
                                        </p:cTn>
                                        <p:tgtEl>
                                          <p:spTgt spid="12"/>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1000"/>
                                        <p:tgtEl>
                                          <p:spTgt spid="19"/>
                                        </p:tgtEl>
                                      </p:cBhvr>
                                    </p:animEffect>
                                    <p:set>
                                      <p:cBhvr>
                                        <p:cTn id="61" dur="1" fill="hold">
                                          <p:stCondLst>
                                            <p:cond delay="999"/>
                                          </p:stCondLst>
                                        </p:cTn>
                                        <p:tgtEl>
                                          <p:spTgt spid="19"/>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1000"/>
                                        <p:tgtEl>
                                          <p:spTgt spid="14338"/>
                                        </p:tgtEl>
                                      </p:cBhvr>
                                    </p:animEffect>
                                    <p:set>
                                      <p:cBhvr>
                                        <p:cTn id="64" dur="1" fill="hold">
                                          <p:stCondLst>
                                            <p:cond delay="999"/>
                                          </p:stCondLst>
                                        </p:cTn>
                                        <p:tgtEl>
                                          <p:spTgt spid="14338"/>
                                        </p:tgtEl>
                                        <p:attrNameLst>
                                          <p:attrName>style.visibility</p:attrName>
                                        </p:attrNameLst>
                                      </p:cBhvr>
                                      <p:to>
                                        <p:strVal val="hidden"/>
                                      </p:to>
                                    </p:set>
                                  </p:childTnLst>
                                </p:cTn>
                              </p:par>
                              <p:par>
                                <p:cTn id="65" presetID="10" presetClass="entr" presetSubtype="0" fill="hold" nodeType="withEffect">
                                  <p:stCondLst>
                                    <p:cond delay="50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2" grpId="0"/>
      <p:bldP spid="12" grpId="1"/>
      <p:bldP spid="14" grpId="0"/>
      <p:bldP spid="18" grpId="0"/>
      <p:bldP spid="18" grpId="1"/>
      <p:bldP spid="15" grpId="0" uiExpand="1" build="allAtOnce"/>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1"/>
          <p:cNvGrpSpPr/>
          <p:nvPr/>
        </p:nvGrpSpPr>
        <p:grpSpPr>
          <a:xfrm>
            <a:off x="523875" y="762000"/>
            <a:ext cx="8162925" cy="6072188"/>
            <a:chOff x="523875" y="762000"/>
            <a:chExt cx="8162925" cy="6072188"/>
          </a:xfrm>
        </p:grpSpPr>
        <p:pic>
          <p:nvPicPr>
            <p:cNvPr id="40" name="Picture 3"/>
            <p:cNvPicPr>
              <a:picLocks noChangeAspect="1" noChangeArrowheads="1"/>
            </p:cNvPicPr>
            <p:nvPr/>
          </p:nvPicPr>
          <p:blipFill>
            <a:blip r:embed="rId3" cstate="print"/>
            <a:srcRect/>
            <a:stretch>
              <a:fillRect/>
            </a:stretch>
          </p:blipFill>
          <p:spPr bwMode="auto">
            <a:xfrm>
              <a:off x="523875" y="762000"/>
              <a:ext cx="8162925" cy="6072188"/>
            </a:xfrm>
            <a:prstGeom prst="rect">
              <a:avLst/>
            </a:prstGeom>
            <a:noFill/>
            <a:ln w="9525">
              <a:noFill/>
              <a:miter lim="800000"/>
              <a:headEnd/>
              <a:tailEnd/>
            </a:ln>
            <a:effectLst/>
          </p:spPr>
        </p:pic>
        <p:grpSp>
          <p:nvGrpSpPr>
            <p:cNvPr id="3" name="Group 14"/>
            <p:cNvGrpSpPr/>
            <p:nvPr/>
          </p:nvGrpSpPr>
          <p:grpSpPr>
            <a:xfrm>
              <a:off x="4852307" y="1338943"/>
              <a:ext cx="3148693" cy="1191986"/>
              <a:chOff x="4852307" y="1338943"/>
              <a:chExt cx="3148693" cy="1191986"/>
            </a:xfrm>
          </p:grpSpPr>
          <p:grpSp>
            <p:nvGrpSpPr>
              <p:cNvPr id="4" name="Group 13"/>
              <p:cNvGrpSpPr/>
              <p:nvPr/>
            </p:nvGrpSpPr>
            <p:grpSpPr>
              <a:xfrm>
                <a:off x="4852307" y="1338943"/>
                <a:ext cx="3148693" cy="1191986"/>
                <a:chOff x="4852307" y="1338943"/>
                <a:chExt cx="3148693" cy="1191986"/>
              </a:xfrm>
            </p:grpSpPr>
            <p:sp>
              <p:nvSpPr>
                <p:cNvPr id="55"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7"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4" name="Freeform 53"/>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66" name="Freeform 65"/>
          <p:cNvSpPr/>
          <p:nvPr/>
        </p:nvSpPr>
        <p:spPr>
          <a:xfrm>
            <a:off x="783770" y="1151163"/>
            <a:ext cx="7652657" cy="5608865"/>
          </a:xfrm>
          <a:custGeom>
            <a:avLst/>
            <a:gdLst>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46" fmla="*/ 1113064 w 9573986"/>
              <a:gd name="connsiteY46" fmla="*/ 4705350 h 6738258"/>
              <a:gd name="connsiteX0" fmla="*/ 1113064 w 9573986"/>
              <a:gd name="connsiteY0" fmla="*/ 4171950 h 6204858"/>
              <a:gd name="connsiteX1" fmla="*/ 1211036 w 9573986"/>
              <a:gd name="connsiteY1" fmla="*/ 138793 h 6204858"/>
              <a:gd name="connsiteX2" fmla="*/ 8379279 w 9573986"/>
              <a:gd name="connsiteY2" fmla="*/ 138793 h 6204858"/>
              <a:gd name="connsiteX3" fmla="*/ 8379279 w 9573986"/>
              <a:gd name="connsiteY3" fmla="*/ 971550 h 6204858"/>
              <a:gd name="connsiteX4" fmla="*/ 8673193 w 9573986"/>
              <a:gd name="connsiteY4" fmla="*/ 2735036 h 6204858"/>
              <a:gd name="connsiteX5" fmla="*/ 8738507 w 9573986"/>
              <a:gd name="connsiteY5" fmla="*/ 5723165 h 6204858"/>
              <a:gd name="connsiteX6" fmla="*/ 8509907 w 9573986"/>
              <a:gd name="connsiteY6" fmla="*/ 5625193 h 6204858"/>
              <a:gd name="connsiteX7" fmla="*/ 8118022 w 9573986"/>
              <a:gd name="connsiteY7" fmla="*/ 5494565 h 6204858"/>
              <a:gd name="connsiteX8" fmla="*/ 7954736 w 9573986"/>
              <a:gd name="connsiteY8" fmla="*/ 5363936 h 6204858"/>
              <a:gd name="connsiteX9" fmla="*/ 7824107 w 9573986"/>
              <a:gd name="connsiteY9" fmla="*/ 5200650 h 6204858"/>
              <a:gd name="connsiteX10" fmla="*/ 7628164 w 9573986"/>
              <a:gd name="connsiteY10" fmla="*/ 5184322 h 6204858"/>
              <a:gd name="connsiteX11" fmla="*/ 7513864 w 9573986"/>
              <a:gd name="connsiteY11" fmla="*/ 5298622 h 6204858"/>
              <a:gd name="connsiteX12" fmla="*/ 7236279 w 9573986"/>
              <a:gd name="connsiteY12" fmla="*/ 5282293 h 6204858"/>
              <a:gd name="connsiteX13" fmla="*/ 6926036 w 9573986"/>
              <a:gd name="connsiteY13" fmla="*/ 5396593 h 6204858"/>
              <a:gd name="connsiteX14" fmla="*/ 6697436 w 9573986"/>
              <a:gd name="connsiteY14" fmla="*/ 5314950 h 6204858"/>
              <a:gd name="connsiteX15" fmla="*/ 6272893 w 9573986"/>
              <a:gd name="connsiteY15" fmla="*/ 5527222 h 6204858"/>
              <a:gd name="connsiteX16" fmla="*/ 6223907 w 9573986"/>
              <a:gd name="connsiteY16" fmla="*/ 5657850 h 6204858"/>
              <a:gd name="connsiteX17" fmla="*/ 5913664 w 9573986"/>
              <a:gd name="connsiteY17" fmla="*/ 5396593 h 6204858"/>
              <a:gd name="connsiteX18" fmla="*/ 5668736 w 9573986"/>
              <a:gd name="connsiteY18" fmla="*/ 5298622 h 6204858"/>
              <a:gd name="connsiteX19" fmla="*/ 5570764 w 9573986"/>
              <a:gd name="connsiteY19" fmla="*/ 5478236 h 6204858"/>
              <a:gd name="connsiteX20" fmla="*/ 5407479 w 9573986"/>
              <a:gd name="connsiteY20" fmla="*/ 5363936 h 6204858"/>
              <a:gd name="connsiteX21" fmla="*/ 5309507 w 9573986"/>
              <a:gd name="connsiteY21" fmla="*/ 5265965 h 6204858"/>
              <a:gd name="connsiteX22" fmla="*/ 5211536 w 9573986"/>
              <a:gd name="connsiteY22" fmla="*/ 5380265 h 6204858"/>
              <a:gd name="connsiteX23" fmla="*/ 5113564 w 9573986"/>
              <a:gd name="connsiteY23" fmla="*/ 5641522 h 6204858"/>
              <a:gd name="connsiteX24" fmla="*/ 4999264 w 9573986"/>
              <a:gd name="connsiteY24" fmla="*/ 5510893 h 6204858"/>
              <a:gd name="connsiteX25" fmla="*/ 4868636 w 9573986"/>
              <a:gd name="connsiteY25" fmla="*/ 5249636 h 6204858"/>
              <a:gd name="connsiteX26" fmla="*/ 4803322 w 9573986"/>
              <a:gd name="connsiteY26" fmla="*/ 5380265 h 6204858"/>
              <a:gd name="connsiteX27" fmla="*/ 4705350 w 9573986"/>
              <a:gd name="connsiteY27" fmla="*/ 5396593 h 6204858"/>
              <a:gd name="connsiteX28" fmla="*/ 4476750 w 9573986"/>
              <a:gd name="connsiteY28" fmla="*/ 5249636 h 6204858"/>
              <a:gd name="connsiteX29" fmla="*/ 4182836 w 9573986"/>
              <a:gd name="connsiteY29" fmla="*/ 5119007 h 6204858"/>
              <a:gd name="connsiteX30" fmla="*/ 4068536 w 9573986"/>
              <a:gd name="connsiteY30" fmla="*/ 5314950 h 6204858"/>
              <a:gd name="connsiteX31" fmla="*/ 3986893 w 9573986"/>
              <a:gd name="connsiteY31" fmla="*/ 5167993 h 6204858"/>
              <a:gd name="connsiteX32" fmla="*/ 3660322 w 9573986"/>
              <a:gd name="connsiteY32" fmla="*/ 5004707 h 6204858"/>
              <a:gd name="connsiteX33" fmla="*/ 3578679 w 9573986"/>
              <a:gd name="connsiteY33" fmla="*/ 4906736 h 6204858"/>
              <a:gd name="connsiteX34" fmla="*/ 3317422 w 9573986"/>
              <a:gd name="connsiteY34" fmla="*/ 4890407 h 6204858"/>
              <a:gd name="connsiteX35" fmla="*/ 3284764 w 9573986"/>
              <a:gd name="connsiteY35" fmla="*/ 4939393 h 6204858"/>
              <a:gd name="connsiteX36" fmla="*/ 3007179 w 9573986"/>
              <a:gd name="connsiteY36" fmla="*/ 4792436 h 6204858"/>
              <a:gd name="connsiteX37" fmla="*/ 2794907 w 9573986"/>
              <a:gd name="connsiteY37" fmla="*/ 4906736 h 6204858"/>
              <a:gd name="connsiteX38" fmla="*/ 2549979 w 9573986"/>
              <a:gd name="connsiteY38" fmla="*/ 4792436 h 6204858"/>
              <a:gd name="connsiteX39" fmla="*/ 2305050 w 9573986"/>
              <a:gd name="connsiteY39" fmla="*/ 4792436 h 6204858"/>
              <a:gd name="connsiteX40" fmla="*/ 2125436 w 9573986"/>
              <a:gd name="connsiteY40" fmla="*/ 4612822 h 6204858"/>
              <a:gd name="connsiteX41" fmla="*/ 2076450 w 9573986"/>
              <a:gd name="connsiteY41" fmla="*/ 4433207 h 6204858"/>
              <a:gd name="connsiteX42" fmla="*/ 1978479 w 9573986"/>
              <a:gd name="connsiteY42" fmla="*/ 4433207 h 6204858"/>
              <a:gd name="connsiteX43" fmla="*/ 1570264 w 9573986"/>
              <a:gd name="connsiteY43" fmla="*/ 4384222 h 6204858"/>
              <a:gd name="connsiteX44" fmla="*/ 1292679 w 9573986"/>
              <a:gd name="connsiteY44" fmla="*/ 4220936 h 6204858"/>
              <a:gd name="connsiteX45" fmla="*/ 1113064 w 9573986"/>
              <a:gd name="connsiteY45" fmla="*/ 4057650 h 6204858"/>
              <a:gd name="connsiteX46" fmla="*/ 1113064 w 9573986"/>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8209189"/>
              <a:gd name="connsiteY0" fmla="*/ 4171950 h 6204858"/>
              <a:gd name="connsiteX1" fmla="*/ 654504 w 8209189"/>
              <a:gd name="connsiteY1" fmla="*/ 138793 h 6204858"/>
              <a:gd name="connsiteX2" fmla="*/ 7822747 w 8209189"/>
              <a:gd name="connsiteY2" fmla="*/ 138793 h 6204858"/>
              <a:gd name="connsiteX3" fmla="*/ 7822747 w 8209189"/>
              <a:gd name="connsiteY3" fmla="*/ 971550 h 6204858"/>
              <a:gd name="connsiteX4" fmla="*/ 8116661 w 8209189"/>
              <a:gd name="connsiteY4" fmla="*/ 2735036 h 6204858"/>
              <a:gd name="connsiteX5" fmla="*/ 8181975 w 8209189"/>
              <a:gd name="connsiteY5" fmla="*/ 5723165 h 6204858"/>
              <a:gd name="connsiteX6" fmla="*/ 7953375 w 8209189"/>
              <a:gd name="connsiteY6" fmla="*/ 5625193 h 6204858"/>
              <a:gd name="connsiteX7" fmla="*/ 7561490 w 8209189"/>
              <a:gd name="connsiteY7" fmla="*/ 5494565 h 6204858"/>
              <a:gd name="connsiteX8" fmla="*/ 7398204 w 8209189"/>
              <a:gd name="connsiteY8" fmla="*/ 5363936 h 6204858"/>
              <a:gd name="connsiteX9" fmla="*/ 7267575 w 8209189"/>
              <a:gd name="connsiteY9" fmla="*/ 5200650 h 6204858"/>
              <a:gd name="connsiteX10" fmla="*/ 7071632 w 8209189"/>
              <a:gd name="connsiteY10" fmla="*/ 5184322 h 6204858"/>
              <a:gd name="connsiteX11" fmla="*/ 6957332 w 8209189"/>
              <a:gd name="connsiteY11" fmla="*/ 5298622 h 6204858"/>
              <a:gd name="connsiteX12" fmla="*/ 6679747 w 8209189"/>
              <a:gd name="connsiteY12" fmla="*/ 5282293 h 6204858"/>
              <a:gd name="connsiteX13" fmla="*/ 6369504 w 8209189"/>
              <a:gd name="connsiteY13" fmla="*/ 5396593 h 6204858"/>
              <a:gd name="connsiteX14" fmla="*/ 6140904 w 8209189"/>
              <a:gd name="connsiteY14" fmla="*/ 5314950 h 6204858"/>
              <a:gd name="connsiteX15" fmla="*/ 5716361 w 8209189"/>
              <a:gd name="connsiteY15" fmla="*/ 5527222 h 6204858"/>
              <a:gd name="connsiteX16" fmla="*/ 5667375 w 8209189"/>
              <a:gd name="connsiteY16" fmla="*/ 5657850 h 6204858"/>
              <a:gd name="connsiteX17" fmla="*/ 5357132 w 8209189"/>
              <a:gd name="connsiteY17" fmla="*/ 5396593 h 6204858"/>
              <a:gd name="connsiteX18" fmla="*/ 5112204 w 8209189"/>
              <a:gd name="connsiteY18" fmla="*/ 5298622 h 6204858"/>
              <a:gd name="connsiteX19" fmla="*/ 5014232 w 8209189"/>
              <a:gd name="connsiteY19" fmla="*/ 5478236 h 6204858"/>
              <a:gd name="connsiteX20" fmla="*/ 4850947 w 8209189"/>
              <a:gd name="connsiteY20" fmla="*/ 5363936 h 6204858"/>
              <a:gd name="connsiteX21" fmla="*/ 4752975 w 8209189"/>
              <a:gd name="connsiteY21" fmla="*/ 5265965 h 6204858"/>
              <a:gd name="connsiteX22" fmla="*/ 4655004 w 8209189"/>
              <a:gd name="connsiteY22" fmla="*/ 5380265 h 6204858"/>
              <a:gd name="connsiteX23" fmla="*/ 4557032 w 8209189"/>
              <a:gd name="connsiteY23" fmla="*/ 5641522 h 6204858"/>
              <a:gd name="connsiteX24" fmla="*/ 4442732 w 8209189"/>
              <a:gd name="connsiteY24" fmla="*/ 5510893 h 6204858"/>
              <a:gd name="connsiteX25" fmla="*/ 4312104 w 8209189"/>
              <a:gd name="connsiteY25" fmla="*/ 5249636 h 6204858"/>
              <a:gd name="connsiteX26" fmla="*/ 4246790 w 8209189"/>
              <a:gd name="connsiteY26" fmla="*/ 5380265 h 6204858"/>
              <a:gd name="connsiteX27" fmla="*/ 4148818 w 8209189"/>
              <a:gd name="connsiteY27" fmla="*/ 5396593 h 6204858"/>
              <a:gd name="connsiteX28" fmla="*/ 3920218 w 8209189"/>
              <a:gd name="connsiteY28" fmla="*/ 5249636 h 6204858"/>
              <a:gd name="connsiteX29" fmla="*/ 3626304 w 8209189"/>
              <a:gd name="connsiteY29" fmla="*/ 5119007 h 6204858"/>
              <a:gd name="connsiteX30" fmla="*/ 3512004 w 8209189"/>
              <a:gd name="connsiteY30" fmla="*/ 5314950 h 6204858"/>
              <a:gd name="connsiteX31" fmla="*/ 3430361 w 8209189"/>
              <a:gd name="connsiteY31" fmla="*/ 5167993 h 6204858"/>
              <a:gd name="connsiteX32" fmla="*/ 3103790 w 8209189"/>
              <a:gd name="connsiteY32" fmla="*/ 5004707 h 6204858"/>
              <a:gd name="connsiteX33" fmla="*/ 3022147 w 8209189"/>
              <a:gd name="connsiteY33" fmla="*/ 4906736 h 6204858"/>
              <a:gd name="connsiteX34" fmla="*/ 2760890 w 8209189"/>
              <a:gd name="connsiteY34" fmla="*/ 4890407 h 6204858"/>
              <a:gd name="connsiteX35" fmla="*/ 2728232 w 8209189"/>
              <a:gd name="connsiteY35" fmla="*/ 4939393 h 6204858"/>
              <a:gd name="connsiteX36" fmla="*/ 2450647 w 8209189"/>
              <a:gd name="connsiteY36" fmla="*/ 4792436 h 6204858"/>
              <a:gd name="connsiteX37" fmla="*/ 2238375 w 8209189"/>
              <a:gd name="connsiteY37" fmla="*/ 4906736 h 6204858"/>
              <a:gd name="connsiteX38" fmla="*/ 1993447 w 8209189"/>
              <a:gd name="connsiteY38" fmla="*/ 4792436 h 6204858"/>
              <a:gd name="connsiteX39" fmla="*/ 1748518 w 8209189"/>
              <a:gd name="connsiteY39" fmla="*/ 4792436 h 6204858"/>
              <a:gd name="connsiteX40" fmla="*/ 1568904 w 8209189"/>
              <a:gd name="connsiteY40" fmla="*/ 4612822 h 6204858"/>
              <a:gd name="connsiteX41" fmla="*/ 1519918 w 8209189"/>
              <a:gd name="connsiteY41" fmla="*/ 4433207 h 6204858"/>
              <a:gd name="connsiteX42" fmla="*/ 1421947 w 8209189"/>
              <a:gd name="connsiteY42" fmla="*/ 4433207 h 6204858"/>
              <a:gd name="connsiteX43" fmla="*/ 1013732 w 8209189"/>
              <a:gd name="connsiteY43" fmla="*/ 4384222 h 6204858"/>
              <a:gd name="connsiteX44" fmla="*/ 736147 w 8209189"/>
              <a:gd name="connsiteY44" fmla="*/ 4220936 h 6204858"/>
              <a:gd name="connsiteX45" fmla="*/ 556532 w 8209189"/>
              <a:gd name="connsiteY45" fmla="*/ 4057650 h 6204858"/>
              <a:gd name="connsiteX46" fmla="*/ 556532 w 8209189"/>
              <a:gd name="connsiteY46" fmla="*/ 4171950 h 6204858"/>
              <a:gd name="connsiteX0" fmla="*/ 556532 w 8209189"/>
              <a:gd name="connsiteY0" fmla="*/ 4057650 h 6090558"/>
              <a:gd name="connsiteX1" fmla="*/ 654504 w 8209189"/>
              <a:gd name="connsiteY1" fmla="*/ 24493 h 6090558"/>
              <a:gd name="connsiteX2" fmla="*/ 7822747 w 8209189"/>
              <a:gd name="connsiteY2" fmla="*/ 24493 h 6090558"/>
              <a:gd name="connsiteX3" fmla="*/ 7822747 w 8209189"/>
              <a:gd name="connsiteY3" fmla="*/ 857250 h 6090558"/>
              <a:gd name="connsiteX4" fmla="*/ 8116661 w 8209189"/>
              <a:gd name="connsiteY4" fmla="*/ 2620736 h 6090558"/>
              <a:gd name="connsiteX5" fmla="*/ 8181975 w 8209189"/>
              <a:gd name="connsiteY5" fmla="*/ 5608865 h 6090558"/>
              <a:gd name="connsiteX6" fmla="*/ 7953375 w 8209189"/>
              <a:gd name="connsiteY6" fmla="*/ 5510893 h 6090558"/>
              <a:gd name="connsiteX7" fmla="*/ 7561490 w 8209189"/>
              <a:gd name="connsiteY7" fmla="*/ 5380265 h 6090558"/>
              <a:gd name="connsiteX8" fmla="*/ 7398204 w 8209189"/>
              <a:gd name="connsiteY8" fmla="*/ 5249636 h 6090558"/>
              <a:gd name="connsiteX9" fmla="*/ 7267575 w 8209189"/>
              <a:gd name="connsiteY9" fmla="*/ 5086350 h 6090558"/>
              <a:gd name="connsiteX10" fmla="*/ 7071632 w 8209189"/>
              <a:gd name="connsiteY10" fmla="*/ 5070022 h 6090558"/>
              <a:gd name="connsiteX11" fmla="*/ 6957332 w 8209189"/>
              <a:gd name="connsiteY11" fmla="*/ 5184322 h 6090558"/>
              <a:gd name="connsiteX12" fmla="*/ 6679747 w 8209189"/>
              <a:gd name="connsiteY12" fmla="*/ 5167993 h 6090558"/>
              <a:gd name="connsiteX13" fmla="*/ 6369504 w 8209189"/>
              <a:gd name="connsiteY13" fmla="*/ 5282293 h 6090558"/>
              <a:gd name="connsiteX14" fmla="*/ 6140904 w 8209189"/>
              <a:gd name="connsiteY14" fmla="*/ 5200650 h 6090558"/>
              <a:gd name="connsiteX15" fmla="*/ 5716361 w 8209189"/>
              <a:gd name="connsiteY15" fmla="*/ 5412922 h 6090558"/>
              <a:gd name="connsiteX16" fmla="*/ 5667375 w 8209189"/>
              <a:gd name="connsiteY16" fmla="*/ 5543550 h 6090558"/>
              <a:gd name="connsiteX17" fmla="*/ 5357132 w 8209189"/>
              <a:gd name="connsiteY17" fmla="*/ 5282293 h 6090558"/>
              <a:gd name="connsiteX18" fmla="*/ 5112204 w 8209189"/>
              <a:gd name="connsiteY18" fmla="*/ 5184322 h 6090558"/>
              <a:gd name="connsiteX19" fmla="*/ 5014232 w 8209189"/>
              <a:gd name="connsiteY19" fmla="*/ 5363936 h 6090558"/>
              <a:gd name="connsiteX20" fmla="*/ 4850947 w 8209189"/>
              <a:gd name="connsiteY20" fmla="*/ 5249636 h 6090558"/>
              <a:gd name="connsiteX21" fmla="*/ 4752975 w 8209189"/>
              <a:gd name="connsiteY21" fmla="*/ 5151665 h 6090558"/>
              <a:gd name="connsiteX22" fmla="*/ 4655004 w 8209189"/>
              <a:gd name="connsiteY22" fmla="*/ 5265965 h 6090558"/>
              <a:gd name="connsiteX23" fmla="*/ 4557032 w 8209189"/>
              <a:gd name="connsiteY23" fmla="*/ 5527222 h 6090558"/>
              <a:gd name="connsiteX24" fmla="*/ 4442732 w 8209189"/>
              <a:gd name="connsiteY24" fmla="*/ 5396593 h 6090558"/>
              <a:gd name="connsiteX25" fmla="*/ 4312104 w 8209189"/>
              <a:gd name="connsiteY25" fmla="*/ 5135336 h 6090558"/>
              <a:gd name="connsiteX26" fmla="*/ 4246790 w 8209189"/>
              <a:gd name="connsiteY26" fmla="*/ 5265965 h 6090558"/>
              <a:gd name="connsiteX27" fmla="*/ 4148818 w 8209189"/>
              <a:gd name="connsiteY27" fmla="*/ 5282293 h 6090558"/>
              <a:gd name="connsiteX28" fmla="*/ 3920218 w 8209189"/>
              <a:gd name="connsiteY28" fmla="*/ 5135336 h 6090558"/>
              <a:gd name="connsiteX29" fmla="*/ 3626304 w 8209189"/>
              <a:gd name="connsiteY29" fmla="*/ 5004707 h 6090558"/>
              <a:gd name="connsiteX30" fmla="*/ 3512004 w 8209189"/>
              <a:gd name="connsiteY30" fmla="*/ 5200650 h 6090558"/>
              <a:gd name="connsiteX31" fmla="*/ 3430361 w 8209189"/>
              <a:gd name="connsiteY31" fmla="*/ 5053693 h 6090558"/>
              <a:gd name="connsiteX32" fmla="*/ 3103790 w 8209189"/>
              <a:gd name="connsiteY32" fmla="*/ 4890407 h 6090558"/>
              <a:gd name="connsiteX33" fmla="*/ 3022147 w 8209189"/>
              <a:gd name="connsiteY33" fmla="*/ 4792436 h 6090558"/>
              <a:gd name="connsiteX34" fmla="*/ 2760890 w 8209189"/>
              <a:gd name="connsiteY34" fmla="*/ 4776107 h 6090558"/>
              <a:gd name="connsiteX35" fmla="*/ 2728232 w 8209189"/>
              <a:gd name="connsiteY35" fmla="*/ 4825093 h 6090558"/>
              <a:gd name="connsiteX36" fmla="*/ 2450647 w 8209189"/>
              <a:gd name="connsiteY36" fmla="*/ 4678136 h 6090558"/>
              <a:gd name="connsiteX37" fmla="*/ 2238375 w 8209189"/>
              <a:gd name="connsiteY37" fmla="*/ 4792436 h 6090558"/>
              <a:gd name="connsiteX38" fmla="*/ 1993447 w 8209189"/>
              <a:gd name="connsiteY38" fmla="*/ 4678136 h 6090558"/>
              <a:gd name="connsiteX39" fmla="*/ 1748518 w 8209189"/>
              <a:gd name="connsiteY39" fmla="*/ 4678136 h 6090558"/>
              <a:gd name="connsiteX40" fmla="*/ 1568904 w 8209189"/>
              <a:gd name="connsiteY40" fmla="*/ 4498522 h 6090558"/>
              <a:gd name="connsiteX41" fmla="*/ 1519918 w 8209189"/>
              <a:gd name="connsiteY41" fmla="*/ 4318907 h 6090558"/>
              <a:gd name="connsiteX42" fmla="*/ 1421947 w 8209189"/>
              <a:gd name="connsiteY42" fmla="*/ 4318907 h 6090558"/>
              <a:gd name="connsiteX43" fmla="*/ 1013732 w 8209189"/>
              <a:gd name="connsiteY43" fmla="*/ 4269922 h 6090558"/>
              <a:gd name="connsiteX44" fmla="*/ 736147 w 8209189"/>
              <a:gd name="connsiteY44" fmla="*/ 4106636 h 6090558"/>
              <a:gd name="connsiteX45" fmla="*/ 556532 w 8209189"/>
              <a:gd name="connsiteY45" fmla="*/ 3943350 h 6090558"/>
              <a:gd name="connsiteX46" fmla="*/ 556532 w 8209189"/>
              <a:gd name="connsiteY46" fmla="*/ 4057650 h 6090558"/>
              <a:gd name="connsiteX0" fmla="*/ 556532 w 8209189"/>
              <a:gd name="connsiteY0" fmla="*/ 4057650 h 5690508"/>
              <a:gd name="connsiteX1" fmla="*/ 654504 w 8209189"/>
              <a:gd name="connsiteY1" fmla="*/ 24493 h 5690508"/>
              <a:gd name="connsiteX2" fmla="*/ 7822747 w 8209189"/>
              <a:gd name="connsiteY2" fmla="*/ 24493 h 5690508"/>
              <a:gd name="connsiteX3" fmla="*/ 7822747 w 8209189"/>
              <a:gd name="connsiteY3" fmla="*/ 857250 h 5690508"/>
              <a:gd name="connsiteX4" fmla="*/ 8116661 w 8209189"/>
              <a:gd name="connsiteY4" fmla="*/ 2620736 h 5690508"/>
              <a:gd name="connsiteX5" fmla="*/ 8181975 w 8209189"/>
              <a:gd name="connsiteY5" fmla="*/ 5608865 h 5690508"/>
              <a:gd name="connsiteX6" fmla="*/ 7953375 w 8209189"/>
              <a:gd name="connsiteY6" fmla="*/ 5510893 h 5690508"/>
              <a:gd name="connsiteX7" fmla="*/ 7561490 w 8209189"/>
              <a:gd name="connsiteY7" fmla="*/ 5380265 h 5690508"/>
              <a:gd name="connsiteX8" fmla="*/ 7398204 w 8209189"/>
              <a:gd name="connsiteY8" fmla="*/ 5249636 h 5690508"/>
              <a:gd name="connsiteX9" fmla="*/ 7267575 w 8209189"/>
              <a:gd name="connsiteY9" fmla="*/ 5086350 h 5690508"/>
              <a:gd name="connsiteX10" fmla="*/ 7071632 w 8209189"/>
              <a:gd name="connsiteY10" fmla="*/ 5070022 h 5690508"/>
              <a:gd name="connsiteX11" fmla="*/ 6957332 w 8209189"/>
              <a:gd name="connsiteY11" fmla="*/ 5184322 h 5690508"/>
              <a:gd name="connsiteX12" fmla="*/ 6679747 w 8209189"/>
              <a:gd name="connsiteY12" fmla="*/ 5167993 h 5690508"/>
              <a:gd name="connsiteX13" fmla="*/ 6369504 w 8209189"/>
              <a:gd name="connsiteY13" fmla="*/ 5282293 h 5690508"/>
              <a:gd name="connsiteX14" fmla="*/ 6140904 w 8209189"/>
              <a:gd name="connsiteY14" fmla="*/ 5200650 h 5690508"/>
              <a:gd name="connsiteX15" fmla="*/ 5716361 w 8209189"/>
              <a:gd name="connsiteY15" fmla="*/ 5412922 h 5690508"/>
              <a:gd name="connsiteX16" fmla="*/ 5667375 w 8209189"/>
              <a:gd name="connsiteY16" fmla="*/ 5543550 h 5690508"/>
              <a:gd name="connsiteX17" fmla="*/ 5357132 w 8209189"/>
              <a:gd name="connsiteY17" fmla="*/ 5282293 h 5690508"/>
              <a:gd name="connsiteX18" fmla="*/ 5112204 w 8209189"/>
              <a:gd name="connsiteY18" fmla="*/ 5184322 h 5690508"/>
              <a:gd name="connsiteX19" fmla="*/ 5014232 w 8209189"/>
              <a:gd name="connsiteY19" fmla="*/ 5363936 h 5690508"/>
              <a:gd name="connsiteX20" fmla="*/ 4850947 w 8209189"/>
              <a:gd name="connsiteY20" fmla="*/ 5249636 h 5690508"/>
              <a:gd name="connsiteX21" fmla="*/ 4752975 w 8209189"/>
              <a:gd name="connsiteY21" fmla="*/ 5151665 h 5690508"/>
              <a:gd name="connsiteX22" fmla="*/ 4655004 w 8209189"/>
              <a:gd name="connsiteY22" fmla="*/ 5265965 h 5690508"/>
              <a:gd name="connsiteX23" fmla="*/ 4557032 w 8209189"/>
              <a:gd name="connsiteY23" fmla="*/ 5527222 h 5690508"/>
              <a:gd name="connsiteX24" fmla="*/ 4442732 w 8209189"/>
              <a:gd name="connsiteY24" fmla="*/ 5396593 h 5690508"/>
              <a:gd name="connsiteX25" fmla="*/ 4312104 w 8209189"/>
              <a:gd name="connsiteY25" fmla="*/ 5135336 h 5690508"/>
              <a:gd name="connsiteX26" fmla="*/ 4246790 w 8209189"/>
              <a:gd name="connsiteY26" fmla="*/ 5265965 h 5690508"/>
              <a:gd name="connsiteX27" fmla="*/ 4148818 w 8209189"/>
              <a:gd name="connsiteY27" fmla="*/ 5282293 h 5690508"/>
              <a:gd name="connsiteX28" fmla="*/ 3920218 w 8209189"/>
              <a:gd name="connsiteY28" fmla="*/ 5135336 h 5690508"/>
              <a:gd name="connsiteX29" fmla="*/ 3626304 w 8209189"/>
              <a:gd name="connsiteY29" fmla="*/ 5004707 h 5690508"/>
              <a:gd name="connsiteX30" fmla="*/ 3512004 w 8209189"/>
              <a:gd name="connsiteY30" fmla="*/ 5200650 h 5690508"/>
              <a:gd name="connsiteX31" fmla="*/ 3430361 w 8209189"/>
              <a:gd name="connsiteY31" fmla="*/ 5053693 h 5690508"/>
              <a:gd name="connsiteX32" fmla="*/ 3103790 w 8209189"/>
              <a:gd name="connsiteY32" fmla="*/ 4890407 h 5690508"/>
              <a:gd name="connsiteX33" fmla="*/ 3022147 w 8209189"/>
              <a:gd name="connsiteY33" fmla="*/ 4792436 h 5690508"/>
              <a:gd name="connsiteX34" fmla="*/ 2760890 w 8209189"/>
              <a:gd name="connsiteY34" fmla="*/ 4776107 h 5690508"/>
              <a:gd name="connsiteX35" fmla="*/ 2728232 w 8209189"/>
              <a:gd name="connsiteY35" fmla="*/ 4825093 h 5690508"/>
              <a:gd name="connsiteX36" fmla="*/ 2450647 w 8209189"/>
              <a:gd name="connsiteY36" fmla="*/ 4678136 h 5690508"/>
              <a:gd name="connsiteX37" fmla="*/ 2238375 w 8209189"/>
              <a:gd name="connsiteY37" fmla="*/ 4792436 h 5690508"/>
              <a:gd name="connsiteX38" fmla="*/ 1993447 w 8209189"/>
              <a:gd name="connsiteY38" fmla="*/ 4678136 h 5690508"/>
              <a:gd name="connsiteX39" fmla="*/ 1748518 w 8209189"/>
              <a:gd name="connsiteY39" fmla="*/ 4678136 h 5690508"/>
              <a:gd name="connsiteX40" fmla="*/ 1568904 w 8209189"/>
              <a:gd name="connsiteY40" fmla="*/ 4498522 h 5690508"/>
              <a:gd name="connsiteX41" fmla="*/ 1519918 w 8209189"/>
              <a:gd name="connsiteY41" fmla="*/ 4318907 h 5690508"/>
              <a:gd name="connsiteX42" fmla="*/ 1421947 w 8209189"/>
              <a:gd name="connsiteY42" fmla="*/ 4318907 h 5690508"/>
              <a:gd name="connsiteX43" fmla="*/ 1013732 w 8209189"/>
              <a:gd name="connsiteY43" fmla="*/ 4269922 h 5690508"/>
              <a:gd name="connsiteX44" fmla="*/ 736147 w 8209189"/>
              <a:gd name="connsiteY44" fmla="*/ 4106636 h 5690508"/>
              <a:gd name="connsiteX45" fmla="*/ 556532 w 8209189"/>
              <a:gd name="connsiteY45" fmla="*/ 3943350 h 5690508"/>
              <a:gd name="connsiteX46" fmla="*/ 556532 w 8209189"/>
              <a:gd name="connsiteY46" fmla="*/ 4057650 h 5690508"/>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0 w 7652657"/>
              <a:gd name="connsiteY0" fmla="*/ 4057650 h 5608865"/>
              <a:gd name="connsiteX1" fmla="*/ 97972 w 7652657"/>
              <a:gd name="connsiteY1" fmla="*/ 24493 h 5608865"/>
              <a:gd name="connsiteX2" fmla="*/ 7266215 w 7652657"/>
              <a:gd name="connsiteY2" fmla="*/ 24493 h 5608865"/>
              <a:gd name="connsiteX3" fmla="*/ 7266215 w 7652657"/>
              <a:gd name="connsiteY3" fmla="*/ 857250 h 5608865"/>
              <a:gd name="connsiteX4" fmla="*/ 7560129 w 7652657"/>
              <a:gd name="connsiteY4" fmla="*/ 2620736 h 5608865"/>
              <a:gd name="connsiteX5" fmla="*/ 7625443 w 7652657"/>
              <a:gd name="connsiteY5" fmla="*/ 5608865 h 5608865"/>
              <a:gd name="connsiteX6" fmla="*/ 7396843 w 7652657"/>
              <a:gd name="connsiteY6" fmla="*/ 5510893 h 5608865"/>
              <a:gd name="connsiteX7" fmla="*/ 7004958 w 7652657"/>
              <a:gd name="connsiteY7" fmla="*/ 5380265 h 5608865"/>
              <a:gd name="connsiteX8" fmla="*/ 6841672 w 7652657"/>
              <a:gd name="connsiteY8" fmla="*/ 5249636 h 5608865"/>
              <a:gd name="connsiteX9" fmla="*/ 6711043 w 7652657"/>
              <a:gd name="connsiteY9" fmla="*/ 5086350 h 5608865"/>
              <a:gd name="connsiteX10" fmla="*/ 6515100 w 7652657"/>
              <a:gd name="connsiteY10" fmla="*/ 5070022 h 5608865"/>
              <a:gd name="connsiteX11" fmla="*/ 6400800 w 7652657"/>
              <a:gd name="connsiteY11" fmla="*/ 5184322 h 5608865"/>
              <a:gd name="connsiteX12" fmla="*/ 6123215 w 7652657"/>
              <a:gd name="connsiteY12" fmla="*/ 5167993 h 5608865"/>
              <a:gd name="connsiteX13" fmla="*/ 5812972 w 7652657"/>
              <a:gd name="connsiteY13" fmla="*/ 5282293 h 5608865"/>
              <a:gd name="connsiteX14" fmla="*/ 5584372 w 7652657"/>
              <a:gd name="connsiteY14" fmla="*/ 5200650 h 5608865"/>
              <a:gd name="connsiteX15" fmla="*/ 5159829 w 7652657"/>
              <a:gd name="connsiteY15" fmla="*/ 5412922 h 5608865"/>
              <a:gd name="connsiteX16" fmla="*/ 5110843 w 7652657"/>
              <a:gd name="connsiteY16" fmla="*/ 5543550 h 5608865"/>
              <a:gd name="connsiteX17" fmla="*/ 4800600 w 7652657"/>
              <a:gd name="connsiteY17" fmla="*/ 5282293 h 5608865"/>
              <a:gd name="connsiteX18" fmla="*/ 4555672 w 7652657"/>
              <a:gd name="connsiteY18" fmla="*/ 5184322 h 5608865"/>
              <a:gd name="connsiteX19" fmla="*/ 4457700 w 7652657"/>
              <a:gd name="connsiteY19" fmla="*/ 5363936 h 5608865"/>
              <a:gd name="connsiteX20" fmla="*/ 4294415 w 7652657"/>
              <a:gd name="connsiteY20" fmla="*/ 5249636 h 5608865"/>
              <a:gd name="connsiteX21" fmla="*/ 4196443 w 7652657"/>
              <a:gd name="connsiteY21" fmla="*/ 5151665 h 5608865"/>
              <a:gd name="connsiteX22" fmla="*/ 4098472 w 7652657"/>
              <a:gd name="connsiteY22" fmla="*/ 5265965 h 5608865"/>
              <a:gd name="connsiteX23" fmla="*/ 4000500 w 7652657"/>
              <a:gd name="connsiteY23" fmla="*/ 5527222 h 5608865"/>
              <a:gd name="connsiteX24" fmla="*/ 3886200 w 7652657"/>
              <a:gd name="connsiteY24" fmla="*/ 5396593 h 5608865"/>
              <a:gd name="connsiteX25" fmla="*/ 3755572 w 7652657"/>
              <a:gd name="connsiteY25" fmla="*/ 5135336 h 5608865"/>
              <a:gd name="connsiteX26" fmla="*/ 3690258 w 7652657"/>
              <a:gd name="connsiteY26" fmla="*/ 5265965 h 5608865"/>
              <a:gd name="connsiteX27" fmla="*/ 3592286 w 7652657"/>
              <a:gd name="connsiteY27" fmla="*/ 5282293 h 5608865"/>
              <a:gd name="connsiteX28" fmla="*/ 3363686 w 7652657"/>
              <a:gd name="connsiteY28" fmla="*/ 5135336 h 5608865"/>
              <a:gd name="connsiteX29" fmla="*/ 3069772 w 7652657"/>
              <a:gd name="connsiteY29" fmla="*/ 5004707 h 5608865"/>
              <a:gd name="connsiteX30" fmla="*/ 2955472 w 7652657"/>
              <a:gd name="connsiteY30" fmla="*/ 5200650 h 5608865"/>
              <a:gd name="connsiteX31" fmla="*/ 2873829 w 7652657"/>
              <a:gd name="connsiteY31" fmla="*/ 5053693 h 5608865"/>
              <a:gd name="connsiteX32" fmla="*/ 2547258 w 7652657"/>
              <a:gd name="connsiteY32" fmla="*/ 4890407 h 5608865"/>
              <a:gd name="connsiteX33" fmla="*/ 2465615 w 7652657"/>
              <a:gd name="connsiteY33" fmla="*/ 4792436 h 5608865"/>
              <a:gd name="connsiteX34" fmla="*/ 2204358 w 7652657"/>
              <a:gd name="connsiteY34" fmla="*/ 4776107 h 5608865"/>
              <a:gd name="connsiteX35" fmla="*/ 2171700 w 7652657"/>
              <a:gd name="connsiteY35" fmla="*/ 4825093 h 5608865"/>
              <a:gd name="connsiteX36" fmla="*/ 1894115 w 7652657"/>
              <a:gd name="connsiteY36" fmla="*/ 4678136 h 5608865"/>
              <a:gd name="connsiteX37" fmla="*/ 1681843 w 7652657"/>
              <a:gd name="connsiteY37" fmla="*/ 4792436 h 5608865"/>
              <a:gd name="connsiteX38" fmla="*/ 1436915 w 7652657"/>
              <a:gd name="connsiteY38" fmla="*/ 4678136 h 5608865"/>
              <a:gd name="connsiteX39" fmla="*/ 1191986 w 7652657"/>
              <a:gd name="connsiteY39" fmla="*/ 4678136 h 5608865"/>
              <a:gd name="connsiteX40" fmla="*/ 1012372 w 7652657"/>
              <a:gd name="connsiteY40" fmla="*/ 4498522 h 5608865"/>
              <a:gd name="connsiteX41" fmla="*/ 963386 w 7652657"/>
              <a:gd name="connsiteY41" fmla="*/ 4318907 h 5608865"/>
              <a:gd name="connsiteX42" fmla="*/ 865415 w 7652657"/>
              <a:gd name="connsiteY42" fmla="*/ 4318907 h 5608865"/>
              <a:gd name="connsiteX43" fmla="*/ 457200 w 7652657"/>
              <a:gd name="connsiteY43" fmla="*/ 4269922 h 5608865"/>
              <a:gd name="connsiteX44" fmla="*/ 179615 w 7652657"/>
              <a:gd name="connsiteY44" fmla="*/ 4106636 h 5608865"/>
              <a:gd name="connsiteX45" fmla="*/ 0 w 7652657"/>
              <a:gd name="connsiteY45" fmla="*/ 3943350 h 5608865"/>
              <a:gd name="connsiteX46" fmla="*/ 0 w 7652657"/>
              <a:gd name="connsiteY46" fmla="*/ 4057650 h 560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52657" h="5608865">
                <a:moveTo>
                  <a:pt x="0" y="4057650"/>
                </a:moveTo>
                <a:cubicBezTo>
                  <a:pt x="110218" y="2415268"/>
                  <a:pt x="106136" y="2084615"/>
                  <a:pt x="97972" y="24493"/>
                </a:cubicBezTo>
                <a:cubicBezTo>
                  <a:pt x="1755322" y="0"/>
                  <a:pt x="5761265" y="59871"/>
                  <a:pt x="7266215" y="24493"/>
                </a:cubicBezTo>
                <a:cubicBezTo>
                  <a:pt x="7383236" y="892629"/>
                  <a:pt x="7217229" y="424543"/>
                  <a:pt x="7266215" y="857250"/>
                </a:cubicBezTo>
                <a:cubicBezTo>
                  <a:pt x="7315201" y="1289957"/>
                  <a:pt x="7500258" y="1828800"/>
                  <a:pt x="7560129" y="2620736"/>
                </a:cubicBezTo>
                <a:cubicBezTo>
                  <a:pt x="7620000" y="3412672"/>
                  <a:pt x="7652657" y="5127172"/>
                  <a:pt x="7625443" y="5608865"/>
                </a:cubicBezTo>
                <a:cubicBezTo>
                  <a:pt x="7369629" y="5366658"/>
                  <a:pt x="7500257" y="5548993"/>
                  <a:pt x="7396843" y="5510893"/>
                </a:cubicBezTo>
                <a:cubicBezTo>
                  <a:pt x="7293429" y="5472793"/>
                  <a:pt x="7097487" y="5423808"/>
                  <a:pt x="7004958" y="5380265"/>
                </a:cubicBezTo>
                <a:cubicBezTo>
                  <a:pt x="6912430" y="5336722"/>
                  <a:pt x="6890658" y="5298622"/>
                  <a:pt x="6841672" y="5249636"/>
                </a:cubicBezTo>
                <a:cubicBezTo>
                  <a:pt x="6792686" y="5200650"/>
                  <a:pt x="6765472" y="5116286"/>
                  <a:pt x="6711043" y="5086350"/>
                </a:cubicBezTo>
                <a:cubicBezTo>
                  <a:pt x="6656614" y="5056414"/>
                  <a:pt x="6566807" y="5053693"/>
                  <a:pt x="6515100" y="5070022"/>
                </a:cubicBezTo>
                <a:cubicBezTo>
                  <a:pt x="6463393" y="5086351"/>
                  <a:pt x="6466114" y="5167994"/>
                  <a:pt x="6400800" y="5184322"/>
                </a:cubicBezTo>
                <a:cubicBezTo>
                  <a:pt x="6335486" y="5200650"/>
                  <a:pt x="6221186" y="5151665"/>
                  <a:pt x="6123215" y="5167993"/>
                </a:cubicBezTo>
                <a:cubicBezTo>
                  <a:pt x="6025244" y="5184321"/>
                  <a:pt x="5902779" y="5276850"/>
                  <a:pt x="5812972" y="5282293"/>
                </a:cubicBezTo>
                <a:cubicBezTo>
                  <a:pt x="5723165" y="5287736"/>
                  <a:pt x="5693229" y="5178879"/>
                  <a:pt x="5584372" y="5200650"/>
                </a:cubicBezTo>
                <a:cubicBezTo>
                  <a:pt x="5475515" y="5222421"/>
                  <a:pt x="5238751" y="5355772"/>
                  <a:pt x="5159829" y="5412922"/>
                </a:cubicBezTo>
                <a:cubicBezTo>
                  <a:pt x="5080908" y="5470072"/>
                  <a:pt x="5170715" y="5565322"/>
                  <a:pt x="5110843" y="5543550"/>
                </a:cubicBezTo>
                <a:cubicBezTo>
                  <a:pt x="5050971" y="5521778"/>
                  <a:pt x="4893129" y="5342164"/>
                  <a:pt x="4800600" y="5282293"/>
                </a:cubicBezTo>
                <a:cubicBezTo>
                  <a:pt x="4708072" y="5222422"/>
                  <a:pt x="4612822" y="5170715"/>
                  <a:pt x="4555672" y="5184322"/>
                </a:cubicBezTo>
                <a:cubicBezTo>
                  <a:pt x="4498522" y="5197929"/>
                  <a:pt x="4501243" y="5353050"/>
                  <a:pt x="4457700" y="5363936"/>
                </a:cubicBezTo>
                <a:cubicBezTo>
                  <a:pt x="4414157" y="5374822"/>
                  <a:pt x="4337958" y="5285014"/>
                  <a:pt x="4294415" y="5249636"/>
                </a:cubicBezTo>
                <a:cubicBezTo>
                  <a:pt x="4250872" y="5214258"/>
                  <a:pt x="4229100" y="5148944"/>
                  <a:pt x="4196443" y="5151665"/>
                </a:cubicBezTo>
                <a:cubicBezTo>
                  <a:pt x="4163786" y="5154387"/>
                  <a:pt x="4131129" y="5203372"/>
                  <a:pt x="4098472" y="5265965"/>
                </a:cubicBezTo>
                <a:cubicBezTo>
                  <a:pt x="4065815" y="5328558"/>
                  <a:pt x="4035879" y="5505451"/>
                  <a:pt x="4000500" y="5527222"/>
                </a:cubicBezTo>
                <a:cubicBezTo>
                  <a:pt x="3965121" y="5548993"/>
                  <a:pt x="3927021" y="5461907"/>
                  <a:pt x="3886200" y="5396593"/>
                </a:cubicBezTo>
                <a:cubicBezTo>
                  <a:pt x="3845379" y="5331279"/>
                  <a:pt x="3788229" y="5157107"/>
                  <a:pt x="3755572" y="5135336"/>
                </a:cubicBezTo>
                <a:cubicBezTo>
                  <a:pt x="3722915" y="5113565"/>
                  <a:pt x="3717472" y="5241472"/>
                  <a:pt x="3690258" y="5265965"/>
                </a:cubicBezTo>
                <a:cubicBezTo>
                  <a:pt x="3663044" y="5290458"/>
                  <a:pt x="3646715" y="5304064"/>
                  <a:pt x="3592286" y="5282293"/>
                </a:cubicBezTo>
                <a:cubicBezTo>
                  <a:pt x="3537857" y="5260522"/>
                  <a:pt x="3450772" y="5181600"/>
                  <a:pt x="3363686" y="5135336"/>
                </a:cubicBezTo>
                <a:cubicBezTo>
                  <a:pt x="3276600" y="5089072"/>
                  <a:pt x="3137808" y="4993821"/>
                  <a:pt x="3069772" y="5004707"/>
                </a:cubicBezTo>
                <a:cubicBezTo>
                  <a:pt x="3001736" y="5015593"/>
                  <a:pt x="2988129" y="5192486"/>
                  <a:pt x="2955472" y="5200650"/>
                </a:cubicBezTo>
                <a:cubicBezTo>
                  <a:pt x="2922815" y="5208814"/>
                  <a:pt x="2941865" y="5105400"/>
                  <a:pt x="2873829" y="5053693"/>
                </a:cubicBezTo>
                <a:cubicBezTo>
                  <a:pt x="2805793" y="5001986"/>
                  <a:pt x="2615294" y="4933950"/>
                  <a:pt x="2547258" y="4890407"/>
                </a:cubicBezTo>
                <a:cubicBezTo>
                  <a:pt x="2479222" y="4846864"/>
                  <a:pt x="2522765" y="4811486"/>
                  <a:pt x="2465615" y="4792436"/>
                </a:cubicBezTo>
                <a:cubicBezTo>
                  <a:pt x="2408465" y="4773386"/>
                  <a:pt x="2253344" y="4770664"/>
                  <a:pt x="2204358" y="4776107"/>
                </a:cubicBezTo>
                <a:cubicBezTo>
                  <a:pt x="2155372" y="4781550"/>
                  <a:pt x="2223407" y="4841422"/>
                  <a:pt x="2171700" y="4825093"/>
                </a:cubicBezTo>
                <a:cubicBezTo>
                  <a:pt x="2119993" y="4808765"/>
                  <a:pt x="1975758" y="4683579"/>
                  <a:pt x="1894115" y="4678136"/>
                </a:cubicBezTo>
                <a:cubicBezTo>
                  <a:pt x="1812472" y="4672693"/>
                  <a:pt x="1758043" y="4792436"/>
                  <a:pt x="1681843" y="4792436"/>
                </a:cubicBezTo>
                <a:cubicBezTo>
                  <a:pt x="1605643" y="4792436"/>
                  <a:pt x="1518558" y="4697186"/>
                  <a:pt x="1436915" y="4678136"/>
                </a:cubicBezTo>
                <a:cubicBezTo>
                  <a:pt x="1355272" y="4659086"/>
                  <a:pt x="1262743" y="4708072"/>
                  <a:pt x="1191986" y="4678136"/>
                </a:cubicBezTo>
                <a:cubicBezTo>
                  <a:pt x="1121229" y="4648200"/>
                  <a:pt x="1050472" y="4558394"/>
                  <a:pt x="1012372" y="4498522"/>
                </a:cubicBezTo>
                <a:cubicBezTo>
                  <a:pt x="974272" y="4438651"/>
                  <a:pt x="987879" y="4348843"/>
                  <a:pt x="963386" y="4318907"/>
                </a:cubicBezTo>
                <a:cubicBezTo>
                  <a:pt x="938893" y="4288971"/>
                  <a:pt x="949779" y="4327071"/>
                  <a:pt x="865415" y="4318907"/>
                </a:cubicBezTo>
                <a:cubicBezTo>
                  <a:pt x="781051" y="4310743"/>
                  <a:pt x="571500" y="4305300"/>
                  <a:pt x="457200" y="4269922"/>
                </a:cubicBezTo>
                <a:cubicBezTo>
                  <a:pt x="342900" y="4234544"/>
                  <a:pt x="255815" y="4161065"/>
                  <a:pt x="179615" y="4106636"/>
                </a:cubicBezTo>
                <a:cubicBezTo>
                  <a:pt x="103415" y="4052207"/>
                  <a:pt x="416378" y="4329792"/>
                  <a:pt x="0" y="3943350"/>
                </a:cubicBezTo>
                <a:cubicBezTo>
                  <a:pt x="48986" y="3690257"/>
                  <a:pt x="0" y="4019550"/>
                  <a:pt x="0" y="4057650"/>
                </a:cubicBezTo>
                <a:close/>
              </a:path>
            </a:pathLst>
          </a:custGeom>
          <a:ln w="76200">
            <a:solidFill>
              <a:srgbClr val="FF0000"/>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 name="Group 45"/>
          <p:cNvGrpSpPr/>
          <p:nvPr/>
        </p:nvGrpSpPr>
        <p:grpSpPr>
          <a:xfrm>
            <a:off x="914400" y="1219200"/>
            <a:ext cx="7396842" cy="2879271"/>
            <a:chOff x="914400" y="1219200"/>
            <a:chExt cx="7396842" cy="2879271"/>
          </a:xfrm>
        </p:grpSpPr>
        <p:sp>
          <p:nvSpPr>
            <p:cNvPr id="22" name="Freeform 21"/>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30"/>
            <p:cNvGrpSpPr/>
            <p:nvPr/>
          </p:nvGrpSpPr>
          <p:grpSpPr>
            <a:xfrm>
              <a:off x="914400" y="1219200"/>
              <a:ext cx="7396842" cy="2879271"/>
              <a:chOff x="914400" y="1219200"/>
              <a:chExt cx="7396842" cy="2879271"/>
            </a:xfrm>
          </p:grpSpPr>
          <p:sp>
            <p:nvSpPr>
              <p:cNvPr id="17" name="Freeform 16"/>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25"/>
              <p:cNvGrpSpPr/>
              <p:nvPr/>
            </p:nvGrpSpPr>
            <p:grpSpPr>
              <a:xfrm>
                <a:off x="6248400" y="1219200"/>
                <a:ext cx="2062842" cy="2803072"/>
                <a:chOff x="6248400" y="1219200"/>
                <a:chExt cx="2062842" cy="2803072"/>
              </a:xfrm>
            </p:grpSpPr>
            <p:sp>
              <p:nvSpPr>
                <p:cNvPr id="23" name="Rectangle 2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3"/>
              <p:cNvPicPr>
                <a:picLocks noChangeAspect="1" noChangeArrowheads="1"/>
              </p:cNvPicPr>
              <p:nvPr/>
            </p:nvPicPr>
            <p:blipFill>
              <a:blip r:embed="rId3" cstate="print"/>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28" name="Picture 3"/>
              <p:cNvPicPr>
                <a:picLocks noChangeAspect="1" noChangeArrowheads="1"/>
              </p:cNvPicPr>
              <p:nvPr/>
            </p:nvPicPr>
            <p:blipFill>
              <a:blip r:embed="rId3" cstate="print"/>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29" name="Picture 3"/>
              <p:cNvPicPr preferRelativeResize="0">
                <a:picLocks noChangeArrowheads="1"/>
              </p:cNvPicPr>
              <p:nvPr/>
            </p:nvPicPr>
            <p:blipFill>
              <a:blip r:embed="rId3" cstate="print"/>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30" name="Picture 3"/>
              <p:cNvPicPr>
                <a:picLocks noChangeAspect="1" noChangeArrowheads="1"/>
              </p:cNvPicPr>
              <p:nvPr/>
            </p:nvPicPr>
            <p:blipFill>
              <a:blip r:embed="rId4"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sp>
        <p:nvSpPr>
          <p:cNvPr id="36" name="Oval 35"/>
          <p:cNvSpPr/>
          <p:nvPr/>
        </p:nvSpPr>
        <p:spPr>
          <a:xfrm>
            <a:off x="7391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3"/>
          <p:cNvSpPr txBox="1">
            <a:spLocks noChangeArrowheads="1"/>
          </p:cNvSpPr>
          <p:nvPr/>
        </p:nvSpPr>
        <p:spPr bwMode="auto">
          <a:xfrm>
            <a:off x="4572000" y="0"/>
            <a:ext cx="4572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a:t>
            </a:r>
            <a:r>
              <a:rPr lang="en-US" sz="4800" b="1" dirty="0" smtClean="0">
                <a:solidFill>
                  <a:srgbClr val="FF0000"/>
                </a:solidFill>
                <a:effectLst>
                  <a:outerShdw dist="50800" dir="5400000" algn="ctr" rotWithShape="0">
                    <a:schemeClr val="tx1"/>
                  </a:outerShdw>
                </a:effectLst>
                <a:latin typeface="Tempus Sans ITC" pitchFamily="82" charset="0"/>
              </a:rPr>
              <a:t>THE FORTS</a:t>
            </a:r>
            <a:endParaRPr lang="en-US" sz="4800" b="1" dirty="0">
              <a:solidFill>
                <a:srgbClr val="FF0000"/>
              </a:solidFill>
              <a:effectLst>
                <a:outerShdw dist="50800" dir="5400000" algn="ctr" rotWithShape="0">
                  <a:schemeClr val="tx1"/>
                </a:outerShdw>
              </a:effectLst>
              <a:latin typeface="Tempus Sans ITC" pitchFamily="82" charset="0"/>
            </a:endParaRPr>
          </a:p>
        </p:txBody>
      </p:sp>
      <p:sp>
        <p:nvSpPr>
          <p:cNvPr id="52"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Five Tribes</a:t>
            </a:r>
            <a:endParaRPr lang="en-US" sz="4800" b="1" dirty="0">
              <a:solidFill>
                <a:srgbClr val="00B050"/>
              </a:solidFill>
              <a:effectLst>
                <a:outerShdw dist="50800" dir="5400000" algn="ctr" rotWithShape="0">
                  <a:schemeClr val="tx1"/>
                </a:outerShdw>
              </a:effectLst>
              <a:latin typeface="Tempus Sans ITC" pitchFamily="82" charset="0"/>
            </a:endParaRPr>
          </a:p>
        </p:txBody>
      </p:sp>
      <p:pic>
        <p:nvPicPr>
          <p:cNvPr id="60" name="Picture 3"/>
          <p:cNvPicPr>
            <a:picLocks noChangeAspect="1" noChangeArrowheads="1"/>
          </p:cNvPicPr>
          <p:nvPr/>
        </p:nvPicPr>
        <p:blipFill>
          <a:blip r:embed="rId3" cstate="print"/>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62" name="TextBox 61"/>
          <p:cNvSpPr txBox="1"/>
          <p:nvPr/>
        </p:nvSpPr>
        <p:spPr>
          <a:xfrm>
            <a:off x="5322807" y="5410200"/>
            <a:ext cx="2220993" cy="553998"/>
          </a:xfrm>
          <a:prstGeom prst="rect">
            <a:avLst/>
          </a:prstGeom>
          <a:noFill/>
        </p:spPr>
        <p:txBody>
          <a:bodyPr wrap="none" rtlCol="0">
            <a:spAutoFit/>
          </a:bodyPr>
          <a:lstStyle/>
          <a:p>
            <a:pPr algn="r"/>
            <a:r>
              <a:rPr lang="en-US" sz="3000" b="1" dirty="0" smtClean="0">
                <a:solidFill>
                  <a:srgbClr val="FF0000"/>
                </a:solidFill>
                <a:effectLst>
                  <a:outerShdw dist="38100" dir="7200000" algn="ctr" rotWithShape="0">
                    <a:schemeClr val="tx1"/>
                  </a:outerShdw>
                </a:effectLst>
              </a:rPr>
              <a:t> Fort Towson</a:t>
            </a:r>
          </a:p>
        </p:txBody>
      </p:sp>
      <p:sp>
        <p:nvSpPr>
          <p:cNvPr id="65" name="TextBox 64"/>
          <p:cNvSpPr txBox="1"/>
          <p:nvPr/>
        </p:nvSpPr>
        <p:spPr>
          <a:xfrm>
            <a:off x="6246907" y="2819400"/>
            <a:ext cx="1296893" cy="1015663"/>
          </a:xfrm>
          <a:prstGeom prst="rect">
            <a:avLst/>
          </a:prstGeom>
          <a:noFill/>
        </p:spPr>
        <p:txBody>
          <a:bodyPr wrap="none" rtlCol="0">
            <a:spAutoFit/>
          </a:bodyPr>
          <a:lstStyle/>
          <a:p>
            <a:r>
              <a:rPr lang="en-US" sz="3000" b="1" dirty="0" smtClean="0">
                <a:solidFill>
                  <a:srgbClr val="FF0000"/>
                </a:solidFill>
                <a:effectLst>
                  <a:outerShdw dist="38100" dir="7200000" algn="ctr" rotWithShape="0">
                    <a:schemeClr val="tx1"/>
                  </a:outerShdw>
                </a:effectLst>
              </a:rPr>
              <a:t>Fort </a:t>
            </a:r>
          </a:p>
          <a:p>
            <a:pPr algn="r"/>
            <a:r>
              <a:rPr lang="en-US" sz="3000" b="1" dirty="0" smtClean="0">
                <a:solidFill>
                  <a:srgbClr val="FF0000"/>
                </a:solidFill>
                <a:effectLst>
                  <a:outerShdw dist="38100" dir="7200000" algn="ctr" rotWithShape="0">
                    <a:schemeClr val="tx1"/>
                  </a:outerShdw>
                </a:effectLst>
              </a:rPr>
              <a:t>Gibson</a:t>
            </a:r>
          </a:p>
        </p:txBody>
      </p:sp>
      <p:sp>
        <p:nvSpPr>
          <p:cNvPr id="35" name="Oval 34"/>
          <p:cNvSpPr/>
          <p:nvPr/>
        </p:nvSpPr>
        <p:spPr>
          <a:xfrm>
            <a:off x="7924800" y="4038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6341249" y="4187952"/>
            <a:ext cx="2040751" cy="553998"/>
          </a:xfrm>
          <a:prstGeom prst="rect">
            <a:avLst/>
          </a:prstGeom>
          <a:noFill/>
        </p:spPr>
        <p:txBody>
          <a:bodyPr wrap="none" rtlCol="0">
            <a:spAutoFit/>
          </a:bodyPr>
          <a:lstStyle/>
          <a:p>
            <a:pPr algn="r"/>
            <a:r>
              <a:rPr lang="en-US" sz="3000" b="1" dirty="0" smtClean="0">
                <a:solidFill>
                  <a:srgbClr val="FF0000"/>
                </a:solidFill>
                <a:effectLst>
                  <a:outerShdw dist="38100" dir="7200000" algn="ctr" rotWithShape="0">
                    <a:schemeClr val="tx1"/>
                  </a:outerShdw>
                </a:effectLst>
              </a:rPr>
              <a:t> Fort Coffee</a:t>
            </a:r>
          </a:p>
        </p:txBody>
      </p:sp>
      <p:sp>
        <p:nvSpPr>
          <p:cNvPr id="64" name="TextBox 63"/>
          <p:cNvSpPr txBox="1"/>
          <p:nvPr/>
        </p:nvSpPr>
        <p:spPr>
          <a:xfrm>
            <a:off x="8031196" y="2667000"/>
            <a:ext cx="1112804" cy="1015663"/>
          </a:xfrm>
          <a:prstGeom prst="rect">
            <a:avLst/>
          </a:prstGeom>
          <a:solidFill>
            <a:srgbClr val="DDC379"/>
          </a:solidFill>
        </p:spPr>
        <p:txBody>
          <a:bodyPr wrap="none" rtlCol="0">
            <a:spAutoFit/>
          </a:bodyPr>
          <a:lstStyle/>
          <a:p>
            <a:pPr algn="r"/>
            <a:r>
              <a:rPr lang="en-US" sz="3000" b="1" dirty="0" smtClean="0">
                <a:solidFill>
                  <a:srgbClr val="FF0000"/>
                </a:solidFill>
                <a:effectLst>
                  <a:outerShdw dist="38100" dir="7200000" algn="ctr" rotWithShape="0">
                    <a:schemeClr val="tx1"/>
                  </a:outerShdw>
                </a:effectLst>
              </a:rPr>
              <a:t> Fort </a:t>
            </a:r>
          </a:p>
          <a:p>
            <a:pPr algn="r"/>
            <a:r>
              <a:rPr lang="en-US" sz="3000" b="1" dirty="0" smtClean="0">
                <a:solidFill>
                  <a:srgbClr val="FF0000"/>
                </a:solidFill>
                <a:effectLst>
                  <a:outerShdw dist="38100" dir="7200000" algn="ctr" rotWithShape="0">
                    <a:schemeClr val="tx1"/>
                  </a:outerShdw>
                </a:effectLst>
              </a:rPr>
              <a:t>Smith</a:t>
            </a:r>
          </a:p>
        </p:txBody>
      </p:sp>
      <p:sp>
        <p:nvSpPr>
          <p:cNvPr id="33" name="Oval 32"/>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3"/>
          <p:cNvPicPr>
            <a:picLocks noChangeAspect="1" noChangeArrowheads="1"/>
          </p:cNvPicPr>
          <p:nvPr/>
        </p:nvPicPr>
        <p:blipFill>
          <a:blip r:embed="rId3" cstate="print"/>
          <a:srcRect l="13186" t="66510" r="14002" b="28470"/>
          <a:stretch>
            <a:fillRect/>
          </a:stretch>
        </p:blipFill>
        <p:spPr bwMode="auto">
          <a:xfrm>
            <a:off x="1905000" y="5105400"/>
            <a:ext cx="5943600" cy="381000"/>
          </a:xfrm>
          <a:prstGeom prst="rect">
            <a:avLst/>
          </a:prstGeom>
          <a:noFill/>
          <a:ln w="9525">
            <a:noFill/>
            <a:miter lim="800000"/>
            <a:headEnd/>
            <a:tailEnd/>
          </a:ln>
          <a:effectLst/>
        </p:spPr>
      </p:pic>
      <p:grpSp>
        <p:nvGrpSpPr>
          <p:cNvPr id="8" name="Group 45"/>
          <p:cNvGrpSpPr/>
          <p:nvPr/>
        </p:nvGrpSpPr>
        <p:grpSpPr>
          <a:xfrm>
            <a:off x="2895600" y="2590800"/>
            <a:ext cx="3276600" cy="838200"/>
            <a:chOff x="2895600" y="2590800"/>
            <a:chExt cx="3276600" cy="762000"/>
          </a:xfrm>
        </p:grpSpPr>
        <p:grpSp>
          <p:nvGrpSpPr>
            <p:cNvPr id="9" name="Group 31"/>
            <p:cNvGrpSpPr/>
            <p:nvPr/>
          </p:nvGrpSpPr>
          <p:grpSpPr>
            <a:xfrm>
              <a:off x="2895600" y="2590800"/>
              <a:ext cx="3276600" cy="411480"/>
              <a:chOff x="2895600" y="2590800"/>
              <a:chExt cx="3276600" cy="411480"/>
            </a:xfrm>
          </p:grpSpPr>
          <p:sp>
            <p:nvSpPr>
              <p:cNvPr id="67"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Rectangle 5"/>
            <p:cNvSpPr/>
            <p:nvPr/>
          </p:nvSpPr>
          <p:spPr>
            <a:xfrm>
              <a:off x="3352800" y="29718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Oval 85"/>
          <p:cNvSpPr/>
          <p:nvPr/>
        </p:nvSpPr>
        <p:spPr>
          <a:xfrm>
            <a:off x="5257800" y="6096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3116663" y="5638800"/>
            <a:ext cx="2217337"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Fort Washita</a:t>
            </a:r>
          </a:p>
        </p:txBody>
      </p:sp>
      <p:sp>
        <p:nvSpPr>
          <p:cNvPr id="69" name="Oval 68"/>
          <p:cNvSpPr/>
          <p:nvPr/>
        </p:nvSpPr>
        <p:spPr>
          <a:xfrm>
            <a:off x="4412725" y="47244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2133600" y="4267200"/>
            <a:ext cx="2334422"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Fort Arbuckle</a:t>
            </a:r>
          </a:p>
        </p:txBody>
      </p:sp>
      <p:sp useBgFill="1">
        <p:nvSpPr>
          <p:cNvPr id="72" name="Rectangle 71"/>
          <p:cNvSpPr/>
          <p:nvPr/>
        </p:nvSpPr>
        <p:spPr>
          <a:xfrm>
            <a:off x="0" y="762000"/>
            <a:ext cx="6324600" cy="523220"/>
          </a:xfrm>
          <a:prstGeom prst="rect">
            <a:avLst/>
          </a:prstGeom>
        </p:spPr>
        <p:txBody>
          <a:bodyPr wrap="square">
            <a:spAutoFit/>
          </a:bodyPr>
          <a:lstStyle/>
          <a:p>
            <a:r>
              <a:rPr lang="en-US" sz="2800" b="1" dirty="0" smtClean="0"/>
              <a:t>  1851  - Fort Arbuckle named in honor</a:t>
            </a:r>
            <a:endParaRPr lang="en-US" sz="2800" b="1" dirty="0"/>
          </a:p>
        </p:txBody>
      </p:sp>
      <p:sp>
        <p:nvSpPr>
          <p:cNvPr id="73" name="Freeform 72"/>
          <p:cNvSpPr/>
          <p:nvPr/>
        </p:nvSpPr>
        <p:spPr>
          <a:xfrm rot="279759">
            <a:off x="4058772" y="4536102"/>
            <a:ext cx="1076009" cy="679088"/>
          </a:xfrm>
          <a:custGeom>
            <a:avLst/>
            <a:gdLst>
              <a:gd name="connsiteX0" fmla="*/ 685800 w 1317171"/>
              <a:gd name="connsiteY0" fmla="*/ 0 h 851808"/>
              <a:gd name="connsiteX1" fmla="*/ 1045028 w 1317171"/>
              <a:gd name="connsiteY1" fmla="*/ 473529 h 851808"/>
              <a:gd name="connsiteX2" fmla="*/ 1077686 w 1317171"/>
              <a:gd name="connsiteY2" fmla="*/ 751115 h 851808"/>
              <a:gd name="connsiteX3" fmla="*/ 114300 w 1317171"/>
              <a:gd name="connsiteY3" fmla="*/ 571500 h 851808"/>
              <a:gd name="connsiteX4" fmla="*/ 391886 w 1317171"/>
              <a:gd name="connsiteY4" fmla="*/ 849086 h 851808"/>
              <a:gd name="connsiteX5" fmla="*/ 1257300 w 1317171"/>
              <a:gd name="connsiteY5" fmla="*/ 587829 h 851808"/>
              <a:gd name="connsiteX6" fmla="*/ 751114 w 1317171"/>
              <a:gd name="connsiteY6" fmla="*/ 0 h 851808"/>
              <a:gd name="connsiteX0" fmla="*/ 635000 w 1266371"/>
              <a:gd name="connsiteY0" fmla="*/ 0 h 851808"/>
              <a:gd name="connsiteX1" fmla="*/ 994228 w 1266371"/>
              <a:gd name="connsiteY1" fmla="*/ 473529 h 851808"/>
              <a:gd name="connsiteX2" fmla="*/ 722086 w 1266371"/>
              <a:gd name="connsiteY2" fmla="*/ 751115 h 851808"/>
              <a:gd name="connsiteX3" fmla="*/ 63500 w 1266371"/>
              <a:gd name="connsiteY3" fmla="*/ 571500 h 851808"/>
              <a:gd name="connsiteX4" fmla="*/ 341086 w 1266371"/>
              <a:gd name="connsiteY4" fmla="*/ 849086 h 851808"/>
              <a:gd name="connsiteX5" fmla="*/ 1206500 w 1266371"/>
              <a:gd name="connsiteY5" fmla="*/ 587829 h 851808"/>
              <a:gd name="connsiteX6" fmla="*/ 700314 w 1266371"/>
              <a:gd name="connsiteY6" fmla="*/ 0 h 851808"/>
              <a:gd name="connsiteX0" fmla="*/ 635000 w 1266371"/>
              <a:gd name="connsiteY0" fmla="*/ 0 h 851808"/>
              <a:gd name="connsiteX1" fmla="*/ 994228 w 1266371"/>
              <a:gd name="connsiteY1" fmla="*/ 473529 h 851808"/>
              <a:gd name="connsiteX2" fmla="*/ 722086 w 1266371"/>
              <a:gd name="connsiteY2" fmla="*/ 751115 h 851808"/>
              <a:gd name="connsiteX3" fmla="*/ 63500 w 1266371"/>
              <a:gd name="connsiteY3" fmla="*/ 571500 h 851808"/>
              <a:gd name="connsiteX4" fmla="*/ 341086 w 1266371"/>
              <a:gd name="connsiteY4" fmla="*/ 849086 h 851808"/>
              <a:gd name="connsiteX5" fmla="*/ 1206500 w 1266371"/>
              <a:gd name="connsiteY5" fmla="*/ 587829 h 851808"/>
              <a:gd name="connsiteX6" fmla="*/ 700314 w 1266371"/>
              <a:gd name="connsiteY6" fmla="*/ 0 h 851808"/>
              <a:gd name="connsiteX0" fmla="*/ 680357 w 1311728"/>
              <a:gd name="connsiteY0" fmla="*/ 0 h 851808"/>
              <a:gd name="connsiteX1" fmla="*/ 1039585 w 1311728"/>
              <a:gd name="connsiteY1" fmla="*/ 473529 h 851808"/>
              <a:gd name="connsiteX2" fmla="*/ 108857 w 1311728"/>
              <a:gd name="connsiteY2" fmla="*/ 571500 h 851808"/>
              <a:gd name="connsiteX3" fmla="*/ 386443 w 1311728"/>
              <a:gd name="connsiteY3" fmla="*/ 849086 h 851808"/>
              <a:gd name="connsiteX4" fmla="*/ 1251857 w 1311728"/>
              <a:gd name="connsiteY4" fmla="*/ 587829 h 851808"/>
              <a:gd name="connsiteX5" fmla="*/ 745671 w 1311728"/>
              <a:gd name="connsiteY5" fmla="*/ 0 h 851808"/>
              <a:gd name="connsiteX0" fmla="*/ 677636 w 1309007"/>
              <a:gd name="connsiteY0" fmla="*/ 0 h 851808"/>
              <a:gd name="connsiteX1" fmla="*/ 1036864 w 1309007"/>
              <a:gd name="connsiteY1" fmla="*/ 473529 h 851808"/>
              <a:gd name="connsiteX2" fmla="*/ 1020536 w 1309007"/>
              <a:gd name="connsiteY2" fmla="*/ 489857 h 851808"/>
              <a:gd name="connsiteX3" fmla="*/ 106136 w 1309007"/>
              <a:gd name="connsiteY3" fmla="*/ 571500 h 851808"/>
              <a:gd name="connsiteX4" fmla="*/ 383722 w 1309007"/>
              <a:gd name="connsiteY4" fmla="*/ 849086 h 851808"/>
              <a:gd name="connsiteX5" fmla="*/ 1249136 w 1309007"/>
              <a:gd name="connsiteY5" fmla="*/ 587829 h 851808"/>
              <a:gd name="connsiteX6" fmla="*/ 742950 w 1309007"/>
              <a:gd name="connsiteY6" fmla="*/ 0 h 851808"/>
              <a:gd name="connsiteX0" fmla="*/ 639536 w 1270907"/>
              <a:gd name="connsiteY0" fmla="*/ 0 h 851808"/>
              <a:gd name="connsiteX1" fmla="*/ 998764 w 1270907"/>
              <a:gd name="connsiteY1" fmla="*/ 473529 h 851808"/>
              <a:gd name="connsiteX2" fmla="*/ 753836 w 1270907"/>
              <a:gd name="connsiteY2" fmla="*/ 718457 h 851808"/>
              <a:gd name="connsiteX3" fmla="*/ 68036 w 1270907"/>
              <a:gd name="connsiteY3" fmla="*/ 571500 h 851808"/>
              <a:gd name="connsiteX4" fmla="*/ 345622 w 1270907"/>
              <a:gd name="connsiteY4" fmla="*/ 849086 h 851808"/>
              <a:gd name="connsiteX5" fmla="*/ 1211036 w 1270907"/>
              <a:gd name="connsiteY5" fmla="*/ 587829 h 851808"/>
              <a:gd name="connsiteX6" fmla="*/ 704850 w 1270907"/>
              <a:gd name="connsiteY6" fmla="*/ 0 h 851808"/>
              <a:gd name="connsiteX0" fmla="*/ 639536 w 1270907"/>
              <a:gd name="connsiteY0" fmla="*/ 0 h 851808"/>
              <a:gd name="connsiteX1" fmla="*/ 998764 w 1270907"/>
              <a:gd name="connsiteY1" fmla="*/ 473529 h 851808"/>
              <a:gd name="connsiteX2" fmla="*/ 753836 w 1270907"/>
              <a:gd name="connsiteY2" fmla="*/ 718457 h 851808"/>
              <a:gd name="connsiteX3" fmla="*/ 68036 w 1270907"/>
              <a:gd name="connsiteY3" fmla="*/ 571500 h 851808"/>
              <a:gd name="connsiteX4" fmla="*/ 345622 w 1270907"/>
              <a:gd name="connsiteY4" fmla="*/ 849086 h 851808"/>
              <a:gd name="connsiteX5" fmla="*/ 1211036 w 1270907"/>
              <a:gd name="connsiteY5" fmla="*/ 587829 h 851808"/>
              <a:gd name="connsiteX6" fmla="*/ 704850 w 1270907"/>
              <a:gd name="connsiteY6" fmla="*/ 0 h 851808"/>
              <a:gd name="connsiteX7" fmla="*/ 639536 w 1270907"/>
              <a:gd name="connsiteY7" fmla="*/ 0 h 851808"/>
              <a:gd name="connsiteX0" fmla="*/ 639536 w 1270907"/>
              <a:gd name="connsiteY0" fmla="*/ 0 h 851808"/>
              <a:gd name="connsiteX1" fmla="*/ 870844 w 1270907"/>
              <a:gd name="connsiteY1" fmla="*/ 455072 h 851808"/>
              <a:gd name="connsiteX2" fmla="*/ 753836 w 1270907"/>
              <a:gd name="connsiteY2" fmla="*/ 718457 h 851808"/>
              <a:gd name="connsiteX3" fmla="*/ 68036 w 1270907"/>
              <a:gd name="connsiteY3" fmla="*/ 571500 h 851808"/>
              <a:gd name="connsiteX4" fmla="*/ 345622 w 1270907"/>
              <a:gd name="connsiteY4" fmla="*/ 849086 h 851808"/>
              <a:gd name="connsiteX5" fmla="*/ 1211036 w 1270907"/>
              <a:gd name="connsiteY5" fmla="*/ 587829 h 851808"/>
              <a:gd name="connsiteX6" fmla="*/ 704850 w 1270907"/>
              <a:gd name="connsiteY6" fmla="*/ 0 h 851808"/>
              <a:gd name="connsiteX7" fmla="*/ 639536 w 1270907"/>
              <a:gd name="connsiteY7" fmla="*/ 0 h 85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0907" h="851808">
                <a:moveTo>
                  <a:pt x="639536" y="0"/>
                </a:moveTo>
                <a:cubicBezTo>
                  <a:pt x="786493" y="174171"/>
                  <a:pt x="966094" y="359822"/>
                  <a:pt x="870844" y="455072"/>
                </a:cubicBezTo>
                <a:cubicBezTo>
                  <a:pt x="927994" y="536715"/>
                  <a:pt x="887637" y="699052"/>
                  <a:pt x="753836" y="718457"/>
                </a:cubicBezTo>
                <a:cubicBezTo>
                  <a:pt x="620035" y="737862"/>
                  <a:pt x="136072" y="549728"/>
                  <a:pt x="68036" y="571500"/>
                </a:cubicBezTo>
                <a:cubicBezTo>
                  <a:pt x="0" y="593272"/>
                  <a:pt x="155122" y="846365"/>
                  <a:pt x="345622" y="849086"/>
                </a:cubicBezTo>
                <a:cubicBezTo>
                  <a:pt x="536122" y="851808"/>
                  <a:pt x="1151165" y="729343"/>
                  <a:pt x="1211036" y="587829"/>
                </a:cubicBezTo>
                <a:cubicBezTo>
                  <a:pt x="1270907" y="446315"/>
                  <a:pt x="987878" y="223157"/>
                  <a:pt x="704850" y="0"/>
                </a:cubicBezTo>
                <a:lnTo>
                  <a:pt x="639536" y="0"/>
                </a:lnTo>
                <a:close/>
              </a:path>
            </a:pathLst>
          </a:custGeom>
          <a:blipFill>
            <a:blip r:embed="rId5" cstate="print"/>
            <a:tile tx="0" ty="0" sx="100000" sy="100000" flip="none" algn="tl"/>
          </a:blipFill>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74" name="Rectangle 73"/>
          <p:cNvSpPr/>
          <p:nvPr/>
        </p:nvSpPr>
        <p:spPr>
          <a:xfrm>
            <a:off x="0" y="1219200"/>
            <a:ext cx="6324600" cy="523220"/>
          </a:xfrm>
          <a:prstGeom prst="rect">
            <a:avLst/>
          </a:prstGeom>
        </p:spPr>
        <p:txBody>
          <a:bodyPr wrap="square">
            <a:spAutoFit/>
          </a:bodyPr>
          <a:lstStyle/>
          <a:p>
            <a:r>
              <a:rPr lang="en-US" sz="2800" b="1" dirty="0" smtClean="0"/>
              <a:t>	   Arbuckle </a:t>
            </a:r>
            <a:r>
              <a:rPr lang="en-US" sz="2800" b="1" dirty="0" err="1" smtClean="0"/>
              <a:t>Mts</a:t>
            </a:r>
            <a:r>
              <a:rPr lang="en-US" sz="2800" b="1" dirty="0" smtClean="0"/>
              <a:t> named in his honor</a:t>
            </a:r>
            <a:endParaRPr lang="en-US" sz="2800" b="1" dirty="0"/>
          </a:p>
        </p:txBody>
      </p:sp>
      <p:sp useBgFill="1">
        <p:nvSpPr>
          <p:cNvPr id="75" name="Rectangle 74"/>
          <p:cNvSpPr/>
          <p:nvPr/>
        </p:nvSpPr>
        <p:spPr>
          <a:xfrm>
            <a:off x="0" y="1676400"/>
            <a:ext cx="6324600" cy="584775"/>
          </a:xfrm>
          <a:prstGeom prst="rect">
            <a:avLst/>
          </a:prstGeom>
        </p:spPr>
        <p:txBody>
          <a:bodyPr wrap="square">
            <a:spAutoFit/>
          </a:bodyPr>
          <a:lstStyle/>
          <a:p>
            <a:r>
              <a:rPr lang="en-US" sz="3200" b="1" dirty="0" smtClean="0">
                <a:solidFill>
                  <a:srgbClr val="FF0000"/>
                </a:solidFill>
                <a:effectLst>
                  <a:outerShdw dist="50800" dir="5400000" algn="ctr" rotWithShape="0">
                    <a:schemeClr val="tx1"/>
                  </a:outerShdw>
                </a:effectLst>
              </a:rPr>
              <a:t>30 years of service to the Five Tribes</a:t>
            </a:r>
            <a:endParaRPr lang="en-US" sz="3200" b="1" dirty="0">
              <a:solidFill>
                <a:srgbClr val="FF0000"/>
              </a:solidFill>
              <a:effectLst>
                <a:outerShdw dist="50800" dir="5400000" algn="ctr" rotWithShape="0">
                  <a:schemeClr val="tx1"/>
                </a:outerShdw>
              </a:effectLst>
            </a:endParaRPr>
          </a:p>
        </p:txBody>
      </p:sp>
      <p:sp useBgFill="1">
        <p:nvSpPr>
          <p:cNvPr id="77" name="Rectangle 76"/>
          <p:cNvSpPr/>
          <p:nvPr/>
        </p:nvSpPr>
        <p:spPr>
          <a:xfrm>
            <a:off x="0" y="2209800"/>
            <a:ext cx="6324600" cy="2185214"/>
          </a:xfrm>
          <a:prstGeom prst="rect">
            <a:avLst/>
          </a:prstGeom>
        </p:spPr>
        <p:txBody>
          <a:bodyPr wrap="square">
            <a:spAutoFit/>
          </a:bodyPr>
          <a:lstStyle/>
          <a:p>
            <a:r>
              <a:rPr lang="en-US" sz="1200" dirty="0" smtClean="0"/>
              <a:t> </a:t>
            </a:r>
          </a:p>
          <a:p>
            <a:r>
              <a:rPr lang="en-US" sz="3600" dirty="0" smtClean="0"/>
              <a:t>He reports . . </a:t>
            </a:r>
            <a:r>
              <a:rPr lang="en-US" sz="3600" dirty="0" smtClean="0">
                <a:ln>
                  <a:solidFill>
                    <a:schemeClr val="tx1"/>
                  </a:solidFill>
                </a:ln>
              </a:rPr>
              <a:t>.</a:t>
            </a:r>
          </a:p>
          <a:p>
            <a:r>
              <a:rPr lang="en-US" sz="4000" b="1" dirty="0" smtClean="0">
                <a:ln>
                  <a:solidFill>
                    <a:schemeClr val="tx1"/>
                  </a:solidFill>
                </a:ln>
                <a:latin typeface="Bradley Hand ITC" pitchFamily="66" charset="0"/>
              </a:rPr>
              <a:t>  </a:t>
            </a:r>
            <a:r>
              <a:rPr lang="en-US" sz="4400" b="1" dirty="0" smtClean="0">
                <a:ln>
                  <a:solidFill>
                    <a:schemeClr val="tx1"/>
                  </a:solidFill>
                </a:ln>
                <a:latin typeface="Bradley Hand ITC" pitchFamily="66" charset="0"/>
              </a:rPr>
              <a:t>‘I have maintained peace</a:t>
            </a:r>
          </a:p>
          <a:p>
            <a:r>
              <a:rPr lang="en-US" sz="4400" b="1" dirty="0" smtClean="0">
                <a:ln>
                  <a:solidFill>
                    <a:schemeClr val="tx1"/>
                  </a:solidFill>
                </a:ln>
                <a:latin typeface="Bradley Hand ITC" pitchFamily="66" charset="0"/>
              </a:rPr>
              <a:t>      on this frontier.’ </a:t>
            </a:r>
            <a:endParaRPr lang="en-US" sz="4400" b="1" dirty="0">
              <a:ln>
                <a:solidFill>
                  <a:schemeClr val="tx1"/>
                </a:solidFill>
              </a:ln>
              <a:latin typeface="Bradley Hand ITC" pitchFamily="66" charset="0"/>
            </a:endParaRPr>
          </a:p>
        </p:txBody>
      </p:sp>
      <p:pic>
        <p:nvPicPr>
          <p:cNvPr id="3075" name="Picture 3"/>
          <p:cNvPicPr>
            <a:picLocks noChangeAspect="1" noChangeArrowheads="1"/>
          </p:cNvPicPr>
          <p:nvPr/>
        </p:nvPicPr>
        <p:blipFill>
          <a:blip r:embed="rId6" cstate="print"/>
          <a:srcRect t="28947" r="2369"/>
          <a:stretch>
            <a:fillRect/>
          </a:stretch>
        </p:blipFill>
        <p:spPr bwMode="auto">
          <a:xfrm>
            <a:off x="1447800" y="1828800"/>
            <a:ext cx="4724400" cy="2167618"/>
          </a:xfrm>
          <a:prstGeom prst="rect">
            <a:avLst/>
          </a:prstGeom>
          <a:noFill/>
          <a:ln w="50800">
            <a:solidFill>
              <a:schemeClr val="tx1"/>
            </a:solidFill>
            <a:miter lim="800000"/>
            <a:headEnd/>
            <a:tailEnd/>
          </a:ln>
          <a:effectLst/>
        </p:spPr>
      </p:pic>
      <p:pic>
        <p:nvPicPr>
          <p:cNvPr id="3074" name="Picture 2" descr="Image result for arbuckle mountains"/>
          <p:cNvPicPr>
            <a:picLocks noChangeAspect="1" noChangeArrowheads="1"/>
          </p:cNvPicPr>
          <p:nvPr/>
        </p:nvPicPr>
        <p:blipFill>
          <a:blip r:embed="rId7" cstate="print"/>
          <a:srcRect/>
          <a:stretch>
            <a:fillRect/>
          </a:stretch>
        </p:blipFill>
        <p:spPr bwMode="auto">
          <a:xfrm>
            <a:off x="1981200" y="2362200"/>
            <a:ext cx="5791200" cy="4343400"/>
          </a:xfrm>
          <a:prstGeom prst="rect">
            <a:avLst/>
          </a:prstGeom>
          <a:noFill/>
          <a:ln w="50800">
            <a:solidFill>
              <a:schemeClr val="tx1"/>
            </a:solidFill>
          </a:ln>
        </p:spPr>
      </p:pic>
      <p:sp useBgFill="1">
        <p:nvSpPr>
          <p:cNvPr id="58" name="Rectangle 57"/>
          <p:cNvSpPr/>
          <p:nvPr/>
        </p:nvSpPr>
        <p:spPr>
          <a:xfrm>
            <a:off x="0" y="0"/>
            <a:ext cx="9144000" cy="769441"/>
          </a:xfrm>
          <a:prstGeom prst="rect">
            <a:avLst/>
          </a:prstGeom>
        </p:spPr>
        <p:txBody>
          <a:bodyPr wrap="square">
            <a:spAutoFit/>
          </a:bodyPr>
          <a:lstStyle/>
          <a:p>
            <a:r>
              <a:rPr lang="en-US" sz="4400" b="1" dirty="0" smtClean="0"/>
              <a:t>Tributes to General Matthew Arbuckle</a:t>
            </a:r>
            <a:endParaRPr lang="en-US" sz="4400" b="1" dirty="0"/>
          </a:p>
        </p:txBody>
      </p:sp>
      <p:pic>
        <p:nvPicPr>
          <p:cNvPr id="85" name="Picture 2"/>
          <p:cNvPicPr preferRelativeResize="0">
            <a:picLocks noChangeAspect="1" noChangeArrowheads="1"/>
          </p:cNvPicPr>
          <p:nvPr/>
        </p:nvPicPr>
        <p:blipFill>
          <a:blip r:embed="rId8" cstate="print"/>
          <a:srcRect/>
          <a:stretch>
            <a:fillRect/>
          </a:stretch>
        </p:blipFill>
        <p:spPr bwMode="auto">
          <a:xfrm>
            <a:off x="7687550" y="733030"/>
            <a:ext cx="1456450" cy="2010170"/>
          </a:xfrm>
          <a:prstGeom prst="rect">
            <a:avLst/>
          </a:prstGeom>
          <a:noFill/>
          <a:ln w="9525">
            <a:noFill/>
            <a:miter lim="800000"/>
            <a:headEnd/>
            <a:tailEnd/>
          </a:ln>
          <a:effectLst/>
        </p:spPr>
      </p:pic>
      <p:sp useBgFill="1">
        <p:nvSpPr>
          <p:cNvPr id="59" name="Rectangle 58"/>
          <p:cNvSpPr/>
          <p:nvPr/>
        </p:nvSpPr>
        <p:spPr>
          <a:xfrm>
            <a:off x="0" y="5334000"/>
            <a:ext cx="9144000" cy="769441"/>
          </a:xfrm>
          <a:prstGeom prst="rect">
            <a:avLst/>
          </a:prstGeom>
        </p:spPr>
        <p:txBody>
          <a:bodyPr wrap="square">
            <a:spAutoFit/>
          </a:bodyPr>
          <a:lstStyle/>
          <a:p>
            <a:r>
              <a:rPr lang="en-US" sz="4400" b="1" dirty="0" smtClean="0">
                <a:solidFill>
                  <a:srgbClr val="FF0000"/>
                </a:solidFill>
                <a:effectLst>
                  <a:outerShdw dist="50800" dir="5400000" algn="ctr" rotWithShape="0">
                    <a:schemeClr val="tx1"/>
                  </a:outerShdw>
                </a:effectLst>
              </a:rPr>
              <a:t>A Euro-American who leaves a legacy!</a:t>
            </a:r>
            <a:endParaRPr lang="en-US" sz="4400" b="1" dirty="0">
              <a:solidFill>
                <a:srgbClr val="FF0000"/>
              </a:solidFill>
              <a:effectLst>
                <a:outerShdw dist="50800" dir="54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85"/>
                                        </p:tgtEl>
                                      </p:cBhvr>
                                      <p:by x="150000" y="150000"/>
                                    </p:animScale>
                                  </p:childTnLst>
                                </p:cTn>
                              </p:par>
                              <p:par>
                                <p:cTn id="7" presetID="42" presetClass="path" presetSubtype="0" accel="50000" decel="50000" fill="hold" nodeType="withEffect">
                                  <p:stCondLst>
                                    <p:cond delay="0"/>
                                  </p:stCondLst>
                                  <p:childTnLst>
                                    <p:animMotion origin="layout" path="M -0.00833 0.01111 L -0.12864 0.09097 " pathEditMode="relative" rAng="0" ptsTypes="AA">
                                      <p:cBhvr>
                                        <p:cTn id="8" dur="1000" fill="hold"/>
                                        <p:tgtEl>
                                          <p:spTgt spid="85"/>
                                        </p:tgtEl>
                                        <p:attrNameLst>
                                          <p:attrName>ppt_x</p:attrName>
                                          <p:attrName>ppt_y</p:attrName>
                                        </p:attrNameLst>
                                      </p:cBhvr>
                                      <p:rCtr x="-60" y="40"/>
                                    </p:animMotion>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1000"/>
                                        <p:tgtEl>
                                          <p:spTgt spid="7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fade">
                                      <p:cBhvr>
                                        <p:cTn id="15" dur="2000"/>
                                        <p:tgtEl>
                                          <p:spTgt spid="71"/>
                                        </p:tgtEl>
                                      </p:cBhvr>
                                    </p:animEffect>
                                  </p:childTnLst>
                                </p:cTn>
                              </p:par>
                              <p:par>
                                <p:cTn id="16" presetID="30" presetClass="entr" presetSubtype="0" fill="hold" grpId="0" nodeType="with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fade">
                                      <p:cBhvr>
                                        <p:cTn id="18" dur="800" decel="100000"/>
                                        <p:tgtEl>
                                          <p:spTgt spid="69"/>
                                        </p:tgtEl>
                                      </p:cBhvr>
                                    </p:animEffect>
                                    <p:anim calcmode="lin" valueType="num">
                                      <p:cBhvr>
                                        <p:cTn id="19" dur="800" decel="100000" fill="hold"/>
                                        <p:tgtEl>
                                          <p:spTgt spid="69"/>
                                        </p:tgtEl>
                                        <p:attrNameLst>
                                          <p:attrName>style.rotation</p:attrName>
                                        </p:attrNameLst>
                                      </p:cBhvr>
                                      <p:tavLst>
                                        <p:tav tm="0">
                                          <p:val>
                                            <p:fltVal val="-90"/>
                                          </p:val>
                                        </p:tav>
                                        <p:tav tm="100000">
                                          <p:val>
                                            <p:fltVal val="0"/>
                                          </p:val>
                                        </p:tav>
                                      </p:tavLst>
                                    </p:anim>
                                    <p:anim calcmode="lin" valueType="num">
                                      <p:cBhvr>
                                        <p:cTn id="20" dur="800" decel="100000" fill="hold"/>
                                        <p:tgtEl>
                                          <p:spTgt spid="69"/>
                                        </p:tgtEl>
                                        <p:attrNameLst>
                                          <p:attrName>ppt_x</p:attrName>
                                        </p:attrNameLst>
                                      </p:cBhvr>
                                      <p:tavLst>
                                        <p:tav tm="0">
                                          <p:val>
                                            <p:strVal val="#ppt_x+0.4"/>
                                          </p:val>
                                        </p:tav>
                                        <p:tav tm="100000">
                                          <p:val>
                                            <p:strVal val="#ppt_x-0.05"/>
                                          </p:val>
                                        </p:tav>
                                      </p:tavLst>
                                    </p:anim>
                                    <p:anim calcmode="lin" valueType="num">
                                      <p:cBhvr>
                                        <p:cTn id="21" dur="800" decel="100000" fill="hold"/>
                                        <p:tgtEl>
                                          <p:spTgt spid="69"/>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69"/>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69"/>
                                        </p:tgtEl>
                                        <p:attrNameLst>
                                          <p:attrName>ppt_y</p:attrName>
                                        </p:attrNameLst>
                                      </p:cBhvr>
                                      <p:tavLst>
                                        <p:tav tm="0">
                                          <p:val>
                                            <p:strVal val="#ppt_y+0.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75"/>
                                        </p:tgtEl>
                                        <p:attrNameLst>
                                          <p:attrName>style.visibility</p:attrName>
                                        </p:attrNameLst>
                                      </p:cBhvr>
                                      <p:to>
                                        <p:strVal val="visible"/>
                                      </p:to>
                                    </p:set>
                                    <p:animEffect transition="in" filter="fade">
                                      <p:cBhvr>
                                        <p:cTn id="28" dur="1000"/>
                                        <p:tgtEl>
                                          <p:spTgt spid="307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nodeType="clickEffect">
                                  <p:stCondLst>
                                    <p:cond delay="0"/>
                                  </p:stCondLst>
                                  <p:childTnLst>
                                    <p:animScale>
                                      <p:cBhvr>
                                        <p:cTn id="32" dur="1000" fill="hold"/>
                                        <p:tgtEl>
                                          <p:spTgt spid="3075"/>
                                        </p:tgtEl>
                                      </p:cBhvr>
                                      <p:by x="80000" y="80000"/>
                                    </p:animScale>
                                  </p:childTnLst>
                                </p:cTn>
                              </p:par>
                              <p:par>
                                <p:cTn id="33" presetID="42" presetClass="path" presetSubtype="0" accel="50000" decel="50000" fill="hold" nodeType="withEffect">
                                  <p:stCondLst>
                                    <p:cond delay="0"/>
                                  </p:stCondLst>
                                  <p:childTnLst>
                                    <p:animMotion origin="layout" path="M 3.33333E-6 2.96296E-6 L -0.18334 0.4199 " pathEditMode="relative" rAng="0" ptsTypes="AA">
                                      <p:cBhvr>
                                        <p:cTn id="34" dur="1000" fill="hold"/>
                                        <p:tgtEl>
                                          <p:spTgt spid="3075"/>
                                        </p:tgtEl>
                                        <p:attrNameLst>
                                          <p:attrName>ppt_x</p:attrName>
                                          <p:attrName>ppt_y</p:attrName>
                                        </p:attrNameLst>
                                      </p:cBhvr>
                                      <p:rCtr x="-92" y="210"/>
                                    </p:animMotion>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73"/>
                                        </p:tgtEl>
                                        <p:attrNameLst>
                                          <p:attrName>style.visibility</p:attrName>
                                        </p:attrNameLst>
                                      </p:cBhvr>
                                      <p:to>
                                        <p:strVal val="visible"/>
                                      </p:to>
                                    </p:set>
                                    <p:animEffect transition="in" filter="wipe(left)">
                                      <p:cBhvr>
                                        <p:cTn id="38" dur="1000"/>
                                        <p:tgtEl>
                                          <p:spTgt spid="73"/>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74"/>
                                        </p:tgtEl>
                                        <p:attrNameLst>
                                          <p:attrName>style.visibility</p:attrName>
                                        </p:attrNameLst>
                                      </p:cBhvr>
                                      <p:to>
                                        <p:strVal val="visible"/>
                                      </p:to>
                                    </p:set>
                                    <p:animEffect transition="in" filter="fade">
                                      <p:cBhvr>
                                        <p:cTn id="42" dur="1000"/>
                                        <p:tgtEl>
                                          <p:spTgt spid="7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74"/>
                                        </p:tgtEl>
                                        <p:attrNameLst>
                                          <p:attrName>style.visibility</p:attrName>
                                        </p:attrNameLst>
                                      </p:cBhvr>
                                      <p:to>
                                        <p:strVal val="visible"/>
                                      </p:to>
                                    </p:set>
                                    <p:animEffect transition="in" filter="fade">
                                      <p:cBhvr>
                                        <p:cTn id="47" dur="1000"/>
                                        <p:tgtEl>
                                          <p:spTgt spid="307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mph" presetSubtype="0" fill="hold" nodeType="clickEffect">
                                  <p:stCondLst>
                                    <p:cond delay="0"/>
                                  </p:stCondLst>
                                  <p:childTnLst>
                                    <p:animScale>
                                      <p:cBhvr>
                                        <p:cTn id="51" dur="1000" fill="hold"/>
                                        <p:tgtEl>
                                          <p:spTgt spid="3074"/>
                                        </p:tgtEl>
                                      </p:cBhvr>
                                      <p:by x="60000" y="60000"/>
                                    </p:animScale>
                                  </p:childTnLst>
                                </p:cTn>
                              </p:par>
                              <p:par>
                                <p:cTn id="52" presetID="63" presetClass="path" presetSubtype="0" accel="50000" decel="50000" fill="hold" nodeType="withEffect">
                                  <p:stCondLst>
                                    <p:cond delay="0"/>
                                  </p:stCondLst>
                                  <p:childTnLst>
                                    <p:animMotion origin="layout" path="M -3.33333E-6 -2.22222E-6 L 0.25 0.12778 " pathEditMode="relative" rAng="0" ptsTypes="AA">
                                      <p:cBhvr>
                                        <p:cTn id="53" dur="1000" fill="hold"/>
                                        <p:tgtEl>
                                          <p:spTgt spid="3074"/>
                                        </p:tgtEl>
                                        <p:attrNameLst>
                                          <p:attrName>ppt_x</p:attrName>
                                          <p:attrName>ppt_y</p:attrName>
                                        </p:attrNameLst>
                                      </p:cBhvr>
                                      <p:rCtr x="125" y="64"/>
                                    </p:animMotion>
                                  </p:childTnLst>
                                </p:cTn>
                              </p:par>
                              <p:par>
                                <p:cTn id="54" presetID="10" presetClass="exit" presetSubtype="0" fill="hold" grpId="0" nodeType="withEffect">
                                  <p:stCondLst>
                                    <p:cond delay="0"/>
                                  </p:stCondLst>
                                  <p:childTnLst>
                                    <p:animEffect transition="out" filter="fade">
                                      <p:cBhvr>
                                        <p:cTn id="55" dur="1000"/>
                                        <p:tgtEl>
                                          <p:spTgt spid="64"/>
                                        </p:tgtEl>
                                      </p:cBhvr>
                                    </p:animEffect>
                                    <p:set>
                                      <p:cBhvr>
                                        <p:cTn id="56" dur="1" fill="hold">
                                          <p:stCondLst>
                                            <p:cond delay="999"/>
                                          </p:stCondLst>
                                        </p:cTn>
                                        <p:tgtEl>
                                          <p:spTgt spid="64"/>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1000"/>
                                        <p:tgtEl>
                                          <p:spTgt spid="63"/>
                                        </p:tgtEl>
                                      </p:cBhvr>
                                    </p:animEffect>
                                    <p:set>
                                      <p:cBhvr>
                                        <p:cTn id="59" dur="1" fill="hold">
                                          <p:stCondLst>
                                            <p:cond delay="999"/>
                                          </p:stCondLst>
                                        </p:cTn>
                                        <p:tgtEl>
                                          <p:spTgt spid="63"/>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1000"/>
                                        <p:tgtEl>
                                          <p:spTgt spid="62"/>
                                        </p:tgtEl>
                                      </p:cBhvr>
                                    </p:animEffect>
                                    <p:set>
                                      <p:cBhvr>
                                        <p:cTn id="62" dur="1" fill="hold">
                                          <p:stCondLst>
                                            <p:cond delay="999"/>
                                          </p:stCondLst>
                                        </p:cTn>
                                        <p:tgtEl>
                                          <p:spTgt spid="62"/>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1000"/>
                                        <p:tgtEl>
                                          <p:spTgt spid="65"/>
                                        </p:tgtEl>
                                      </p:cBhvr>
                                    </p:animEffect>
                                    <p:set>
                                      <p:cBhvr>
                                        <p:cTn id="65" dur="1" fill="hold">
                                          <p:stCondLst>
                                            <p:cond delay="999"/>
                                          </p:stCondLst>
                                        </p:cTn>
                                        <p:tgtEl>
                                          <p:spTgt spid="65"/>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1000"/>
                                        <p:tgtEl>
                                          <p:spTgt spid="73"/>
                                        </p:tgtEl>
                                      </p:cBhvr>
                                    </p:animEffect>
                                    <p:set>
                                      <p:cBhvr>
                                        <p:cTn id="68" dur="1" fill="hold">
                                          <p:stCondLst>
                                            <p:cond delay="999"/>
                                          </p:stCondLst>
                                        </p:cTn>
                                        <p:tgtEl>
                                          <p:spTgt spid="73"/>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1000"/>
                                        <p:tgtEl>
                                          <p:spTgt spid="71"/>
                                        </p:tgtEl>
                                      </p:cBhvr>
                                    </p:animEffect>
                                    <p:set>
                                      <p:cBhvr>
                                        <p:cTn id="71" dur="1" fill="hold">
                                          <p:stCondLst>
                                            <p:cond delay="999"/>
                                          </p:stCondLst>
                                        </p:cTn>
                                        <p:tgtEl>
                                          <p:spTgt spid="71"/>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1000"/>
                                        <p:tgtEl>
                                          <p:spTgt spid="87"/>
                                        </p:tgtEl>
                                      </p:cBhvr>
                                    </p:animEffect>
                                    <p:set>
                                      <p:cBhvr>
                                        <p:cTn id="74" dur="1" fill="hold">
                                          <p:stCondLst>
                                            <p:cond delay="999"/>
                                          </p:stCondLst>
                                        </p:cTn>
                                        <p:tgtEl>
                                          <p:spTgt spid="87"/>
                                        </p:tgtEl>
                                        <p:attrNameLst>
                                          <p:attrName>style.visibility</p:attrName>
                                        </p:attrNameLst>
                                      </p:cBhvr>
                                      <p:to>
                                        <p:strVal val="hidden"/>
                                      </p:to>
                                    </p:set>
                                  </p:childTnLst>
                                </p:cTn>
                              </p:par>
                            </p:childTnLst>
                          </p:cTn>
                        </p:par>
                        <p:par>
                          <p:cTn id="75" fill="hold">
                            <p:stCondLst>
                              <p:cond delay="1000"/>
                            </p:stCondLst>
                            <p:childTnLst>
                              <p:par>
                                <p:cTn id="76" presetID="22" presetClass="entr" presetSubtype="8" fill="hold" grpId="0" nodeType="afterEffect">
                                  <p:stCondLst>
                                    <p:cond delay="0"/>
                                  </p:stCondLst>
                                  <p:childTnLst>
                                    <p:set>
                                      <p:cBhvr>
                                        <p:cTn id="77" dur="1" fill="hold">
                                          <p:stCondLst>
                                            <p:cond delay="0"/>
                                          </p:stCondLst>
                                        </p:cTn>
                                        <p:tgtEl>
                                          <p:spTgt spid="75"/>
                                        </p:tgtEl>
                                        <p:attrNameLst>
                                          <p:attrName>style.visibility</p:attrName>
                                        </p:attrNameLst>
                                      </p:cBhvr>
                                      <p:to>
                                        <p:strVal val="visible"/>
                                      </p:to>
                                    </p:set>
                                    <p:animEffect transition="in" filter="wipe(left)">
                                      <p:cBhvr>
                                        <p:cTn id="78" dur="1000"/>
                                        <p:tgtEl>
                                          <p:spTgt spid="7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7">
                                            <p:bg/>
                                          </p:spTgt>
                                        </p:tgtEl>
                                        <p:attrNameLst>
                                          <p:attrName>style.visibility</p:attrName>
                                        </p:attrNameLst>
                                      </p:cBhvr>
                                      <p:to>
                                        <p:strVal val="visible"/>
                                      </p:to>
                                    </p:set>
                                    <p:animEffect transition="in" filter="fade">
                                      <p:cBhvr>
                                        <p:cTn id="83" dur="1000"/>
                                        <p:tgtEl>
                                          <p:spTgt spid="77">
                                            <p:bg/>
                                          </p:spTgt>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77">
                                            <p:txEl>
                                              <p:pRg st="0" end="0"/>
                                            </p:txEl>
                                          </p:spTgt>
                                        </p:tgtEl>
                                        <p:attrNameLst>
                                          <p:attrName>style.visibility</p:attrName>
                                        </p:attrNameLst>
                                      </p:cBhvr>
                                      <p:to>
                                        <p:strVal val="visible"/>
                                      </p:to>
                                    </p:set>
                                    <p:animEffect transition="in" filter="fade">
                                      <p:cBhvr>
                                        <p:cTn id="86" dur="1000"/>
                                        <p:tgtEl>
                                          <p:spTgt spid="77">
                                            <p:txEl>
                                              <p:pRg st="0" end="0"/>
                                            </p:txEl>
                                          </p:spTgt>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77">
                                            <p:txEl>
                                              <p:pRg st="1" end="1"/>
                                            </p:txEl>
                                          </p:spTgt>
                                        </p:tgtEl>
                                        <p:attrNameLst>
                                          <p:attrName>style.visibility</p:attrName>
                                        </p:attrNameLst>
                                      </p:cBhvr>
                                      <p:to>
                                        <p:strVal val="visible"/>
                                      </p:to>
                                    </p:set>
                                    <p:animEffect transition="in" filter="fade">
                                      <p:cBhvr>
                                        <p:cTn id="89" dur="1000"/>
                                        <p:tgtEl>
                                          <p:spTgt spid="77">
                                            <p:txEl>
                                              <p:pRg st="1" end="1"/>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77">
                                            <p:txEl>
                                              <p:pRg st="2" end="2"/>
                                            </p:txEl>
                                          </p:spTgt>
                                        </p:tgtEl>
                                        <p:attrNameLst>
                                          <p:attrName>style.visibility</p:attrName>
                                        </p:attrNameLst>
                                      </p:cBhvr>
                                      <p:to>
                                        <p:strVal val="visible"/>
                                      </p:to>
                                    </p:set>
                                    <p:animEffect transition="in" filter="wipe(left)">
                                      <p:cBhvr>
                                        <p:cTn id="94" dur="1000"/>
                                        <p:tgtEl>
                                          <p:spTgt spid="77">
                                            <p:txEl>
                                              <p:pRg st="2" end="2"/>
                                            </p:txEl>
                                          </p:spTgt>
                                        </p:tgtEl>
                                      </p:cBhvr>
                                    </p:animEffect>
                                  </p:childTnLst>
                                </p:cTn>
                              </p:par>
                            </p:childTnLst>
                          </p:cTn>
                        </p:par>
                        <p:par>
                          <p:cTn id="95" fill="hold">
                            <p:stCondLst>
                              <p:cond delay="1000"/>
                            </p:stCondLst>
                            <p:childTnLst>
                              <p:par>
                                <p:cTn id="96" presetID="22" presetClass="entr" presetSubtype="8" fill="hold" grpId="0" nodeType="afterEffect">
                                  <p:stCondLst>
                                    <p:cond delay="0"/>
                                  </p:stCondLst>
                                  <p:childTnLst>
                                    <p:set>
                                      <p:cBhvr>
                                        <p:cTn id="97" dur="1" fill="hold">
                                          <p:stCondLst>
                                            <p:cond delay="0"/>
                                          </p:stCondLst>
                                        </p:cTn>
                                        <p:tgtEl>
                                          <p:spTgt spid="77">
                                            <p:txEl>
                                              <p:pRg st="3" end="3"/>
                                            </p:txEl>
                                          </p:spTgt>
                                        </p:tgtEl>
                                        <p:attrNameLst>
                                          <p:attrName>style.visibility</p:attrName>
                                        </p:attrNameLst>
                                      </p:cBhvr>
                                      <p:to>
                                        <p:strVal val="visible"/>
                                      </p:to>
                                    </p:set>
                                    <p:animEffect transition="in" filter="wipe(left)">
                                      <p:cBhvr>
                                        <p:cTn id="98" dur="1000"/>
                                        <p:tgtEl>
                                          <p:spTgt spid="77">
                                            <p:txEl>
                                              <p:pRg st="3" end="3"/>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1000"/>
                                        <p:tgtEl>
                                          <p:spTgt spid="3074"/>
                                        </p:tgtEl>
                                      </p:cBhvr>
                                    </p:animEffect>
                                    <p:set>
                                      <p:cBhvr>
                                        <p:cTn id="103" dur="1" fill="hold">
                                          <p:stCondLst>
                                            <p:cond delay="999"/>
                                          </p:stCondLst>
                                        </p:cTn>
                                        <p:tgtEl>
                                          <p:spTgt spid="3074"/>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1000"/>
                                        <p:tgtEl>
                                          <p:spTgt spid="3075"/>
                                        </p:tgtEl>
                                      </p:cBhvr>
                                    </p:animEffect>
                                    <p:set>
                                      <p:cBhvr>
                                        <p:cTn id="106" dur="1" fill="hold">
                                          <p:stCondLst>
                                            <p:cond delay="999"/>
                                          </p:stCondLst>
                                        </p:cTn>
                                        <p:tgtEl>
                                          <p:spTgt spid="3075"/>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1000"/>
                                        <p:tgtEl>
                                          <p:spTgt spid="77">
                                            <p:txEl>
                                              <p:pRg st="0" end="0"/>
                                            </p:txEl>
                                          </p:spTgt>
                                        </p:tgtEl>
                                      </p:cBhvr>
                                    </p:animEffect>
                                    <p:set>
                                      <p:cBhvr>
                                        <p:cTn id="109" dur="1" fill="hold">
                                          <p:stCondLst>
                                            <p:cond delay="999"/>
                                          </p:stCondLst>
                                        </p:cTn>
                                        <p:tgtEl>
                                          <p:spTgt spid="77">
                                            <p:txEl>
                                              <p:pRg st="0" end="0"/>
                                            </p:txEl>
                                          </p:spTgt>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1000"/>
                                        <p:tgtEl>
                                          <p:spTgt spid="77">
                                            <p:txEl>
                                              <p:pRg st="1" end="1"/>
                                            </p:txEl>
                                          </p:spTgt>
                                        </p:tgtEl>
                                      </p:cBhvr>
                                    </p:animEffect>
                                    <p:set>
                                      <p:cBhvr>
                                        <p:cTn id="112" dur="1" fill="hold">
                                          <p:stCondLst>
                                            <p:cond delay="999"/>
                                          </p:stCondLst>
                                        </p:cTn>
                                        <p:tgtEl>
                                          <p:spTgt spid="77">
                                            <p:txEl>
                                              <p:pRg st="1" end="1"/>
                                            </p:txEl>
                                          </p:spTgt>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1000"/>
                                        <p:tgtEl>
                                          <p:spTgt spid="77">
                                            <p:txEl>
                                              <p:pRg st="2" end="2"/>
                                            </p:txEl>
                                          </p:spTgt>
                                        </p:tgtEl>
                                      </p:cBhvr>
                                    </p:animEffect>
                                    <p:set>
                                      <p:cBhvr>
                                        <p:cTn id="115" dur="1" fill="hold">
                                          <p:stCondLst>
                                            <p:cond delay="999"/>
                                          </p:stCondLst>
                                        </p:cTn>
                                        <p:tgtEl>
                                          <p:spTgt spid="77">
                                            <p:txEl>
                                              <p:pRg st="2" end="2"/>
                                            </p:txEl>
                                          </p:spTgt>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1000"/>
                                        <p:tgtEl>
                                          <p:spTgt spid="77">
                                            <p:txEl>
                                              <p:pRg st="3" end="3"/>
                                            </p:txEl>
                                          </p:spTgt>
                                        </p:tgtEl>
                                      </p:cBhvr>
                                    </p:animEffect>
                                    <p:set>
                                      <p:cBhvr>
                                        <p:cTn id="118" dur="1" fill="hold">
                                          <p:stCondLst>
                                            <p:cond delay="999"/>
                                          </p:stCondLst>
                                        </p:cTn>
                                        <p:tgtEl>
                                          <p:spTgt spid="77">
                                            <p:txEl>
                                              <p:pRg st="3" end="3"/>
                                            </p:txEl>
                                          </p:spTgt>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1000"/>
                                        <p:tgtEl>
                                          <p:spTgt spid="77">
                                            <p:bg/>
                                          </p:spTgt>
                                        </p:tgtEl>
                                      </p:cBhvr>
                                    </p:animEffect>
                                    <p:set>
                                      <p:cBhvr>
                                        <p:cTn id="121" dur="1" fill="hold">
                                          <p:stCondLst>
                                            <p:cond delay="999"/>
                                          </p:stCondLst>
                                        </p:cTn>
                                        <p:tgtEl>
                                          <p:spTgt spid="77">
                                            <p:bg/>
                                          </p:spTgt>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1000"/>
                                        <p:tgtEl>
                                          <p:spTgt spid="75"/>
                                        </p:tgtEl>
                                      </p:cBhvr>
                                    </p:animEffect>
                                    <p:set>
                                      <p:cBhvr>
                                        <p:cTn id="124" dur="1" fill="hold">
                                          <p:stCondLst>
                                            <p:cond delay="999"/>
                                          </p:stCondLst>
                                        </p:cTn>
                                        <p:tgtEl>
                                          <p:spTgt spid="75"/>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1000"/>
                                        <p:tgtEl>
                                          <p:spTgt spid="72"/>
                                        </p:tgtEl>
                                      </p:cBhvr>
                                    </p:animEffect>
                                    <p:set>
                                      <p:cBhvr>
                                        <p:cTn id="127" dur="1" fill="hold">
                                          <p:stCondLst>
                                            <p:cond delay="999"/>
                                          </p:stCondLst>
                                        </p:cTn>
                                        <p:tgtEl>
                                          <p:spTgt spid="7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1000"/>
                                        <p:tgtEl>
                                          <p:spTgt spid="74"/>
                                        </p:tgtEl>
                                      </p:cBhvr>
                                    </p:animEffect>
                                    <p:set>
                                      <p:cBhvr>
                                        <p:cTn id="130" dur="1" fill="hold">
                                          <p:stCondLst>
                                            <p:cond delay="999"/>
                                          </p:stCondLst>
                                        </p:cTn>
                                        <p:tgtEl>
                                          <p:spTgt spid="74"/>
                                        </p:tgtEl>
                                        <p:attrNameLst>
                                          <p:attrName>style.visibility</p:attrName>
                                        </p:attrNameLst>
                                      </p:cBhvr>
                                      <p:to>
                                        <p:strVal val="hidden"/>
                                      </p:to>
                                    </p:set>
                                  </p:childTnLst>
                                </p:cTn>
                              </p:par>
                            </p:childTnLst>
                          </p:cTn>
                        </p:par>
                        <p:par>
                          <p:cTn id="131" fill="hold">
                            <p:stCondLst>
                              <p:cond delay="1000"/>
                            </p:stCondLst>
                            <p:childTnLst>
                              <p:par>
                                <p:cTn id="132" presetID="6" presetClass="emph" presetSubtype="0" fill="hold" nodeType="afterEffect">
                                  <p:stCondLst>
                                    <p:cond delay="0"/>
                                  </p:stCondLst>
                                  <p:childTnLst>
                                    <p:animScale>
                                      <p:cBhvr>
                                        <p:cTn id="133" dur="1000" fill="hold"/>
                                        <p:tgtEl>
                                          <p:spTgt spid="85"/>
                                        </p:tgtEl>
                                      </p:cBhvr>
                                      <p:by x="150000" y="150000"/>
                                    </p:animScale>
                                  </p:childTnLst>
                                </p:cTn>
                              </p:par>
                              <p:par>
                                <p:cTn id="134" presetID="35" presetClass="path" presetSubtype="0" accel="50000" decel="50000" fill="hold" nodeType="withEffect">
                                  <p:stCondLst>
                                    <p:cond delay="0"/>
                                  </p:stCondLst>
                                  <p:childTnLst>
                                    <p:animMotion origin="layout" path="M -0.12864 0.09097 L -0.42864 0.20208 " pathEditMode="relative" rAng="0" ptsTypes="AA">
                                      <p:cBhvr>
                                        <p:cTn id="135" dur="1000" fill="hold"/>
                                        <p:tgtEl>
                                          <p:spTgt spid="85"/>
                                        </p:tgtEl>
                                        <p:attrNameLst>
                                          <p:attrName>ppt_x</p:attrName>
                                          <p:attrName>ppt_y</p:attrName>
                                        </p:attrNameLst>
                                      </p:cBhvr>
                                      <p:rCtr x="-150" y="56"/>
                                    </p:animMotion>
                                  </p:childTnLst>
                                </p:cTn>
                              </p:par>
                            </p:childTnLst>
                          </p:cTn>
                        </p:par>
                        <p:par>
                          <p:cTn id="136" fill="hold">
                            <p:stCondLst>
                              <p:cond delay="2000"/>
                            </p:stCondLst>
                            <p:childTnLst>
                              <p:par>
                                <p:cTn id="137" presetID="22" presetClass="entr" presetSubtype="8" fill="hold" grpId="0" nodeType="afterEffect">
                                  <p:stCondLst>
                                    <p:cond delay="0"/>
                                  </p:stCondLst>
                                  <p:childTnLst>
                                    <p:set>
                                      <p:cBhvr>
                                        <p:cTn id="138" dur="1" fill="hold">
                                          <p:stCondLst>
                                            <p:cond delay="0"/>
                                          </p:stCondLst>
                                        </p:cTn>
                                        <p:tgtEl>
                                          <p:spTgt spid="59"/>
                                        </p:tgtEl>
                                        <p:attrNameLst>
                                          <p:attrName>style.visibility</p:attrName>
                                        </p:attrNameLst>
                                      </p:cBhvr>
                                      <p:to>
                                        <p:strVal val="visible"/>
                                      </p:to>
                                    </p:set>
                                    <p:animEffect transition="in" filter="wipe(left)">
                                      <p:cBhvr>
                                        <p:cTn id="139"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5" grpId="0"/>
      <p:bldP spid="63" grpId="0"/>
      <p:bldP spid="64" grpId="0" animBg="1"/>
      <p:bldP spid="87" grpId="0"/>
      <p:bldP spid="69" grpId="0" animBg="1"/>
      <p:bldP spid="71" grpId="0"/>
      <p:bldP spid="71" grpId="1"/>
      <p:bldP spid="72" grpId="0" animBg="1"/>
      <p:bldP spid="72" grpId="1" animBg="1"/>
      <p:bldP spid="73" grpId="1" animBg="1"/>
      <p:bldP spid="74" grpId="0" animBg="1"/>
      <p:bldP spid="74" grpId="1" animBg="1"/>
      <p:bldP spid="75" grpId="0" animBg="1"/>
      <p:bldP spid="75" grpId="1" animBg="1"/>
      <p:bldP spid="77" grpId="0" uiExpand="1" build="allAtOnce" animBg="1"/>
      <p:bldP spid="77" grpId="1" build="allAtOnce" animBg="1"/>
      <p:bldP spid="5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3"/>
          <p:cNvSpPr txBox="1">
            <a:spLocks noChangeArrowheads="1"/>
          </p:cNvSpPr>
          <p:nvPr/>
        </p:nvSpPr>
        <p:spPr bwMode="auto">
          <a:xfrm>
            <a:off x="4572000" y="0"/>
            <a:ext cx="4572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a:t>
            </a:r>
            <a:r>
              <a:rPr lang="en-US" sz="4800" b="1" dirty="0" smtClean="0">
                <a:solidFill>
                  <a:srgbClr val="FF0000"/>
                </a:solidFill>
                <a:effectLst>
                  <a:outerShdw dist="50800" dir="5400000" algn="ctr" rotWithShape="0">
                    <a:schemeClr val="tx1"/>
                  </a:outerShdw>
                </a:effectLst>
                <a:latin typeface="Tempus Sans ITC" pitchFamily="82" charset="0"/>
              </a:rPr>
              <a:t>THE FORTS</a:t>
            </a:r>
            <a:endParaRPr lang="en-US" sz="4800" b="1" dirty="0">
              <a:solidFill>
                <a:srgbClr val="FF0000"/>
              </a:solidFill>
              <a:effectLst>
                <a:outerShdw dist="50800" dir="5400000" algn="ctr" rotWithShape="0">
                  <a:schemeClr val="tx1"/>
                </a:outerShdw>
              </a:effectLst>
              <a:latin typeface="Tempus Sans ITC" pitchFamily="82" charset="0"/>
            </a:endParaRPr>
          </a:p>
        </p:txBody>
      </p:sp>
      <p:sp>
        <p:nvSpPr>
          <p:cNvPr id="44" name="TextBox 3"/>
          <p:cNvSpPr txBox="1">
            <a:spLocks noChangeArrowheads="1"/>
          </p:cNvSpPr>
          <p:nvPr/>
        </p:nvSpPr>
        <p:spPr bwMode="auto">
          <a:xfrm>
            <a:off x="4572000" y="0"/>
            <a:ext cx="4572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a:t>
            </a:r>
            <a:r>
              <a:rPr lang="en-US" sz="4800" b="1" dirty="0" smtClean="0">
                <a:solidFill>
                  <a:srgbClr val="FF0000"/>
                </a:solidFill>
                <a:effectLst>
                  <a:outerShdw dist="50800" dir="5400000" algn="ctr" rotWithShape="0">
                    <a:schemeClr val="tx1"/>
                  </a:outerShdw>
                </a:effectLst>
                <a:latin typeface="Tempus Sans ITC" pitchFamily="82" charset="0"/>
              </a:rPr>
              <a:t>NEW LIVES</a:t>
            </a:r>
            <a:endParaRPr lang="en-US" sz="4800" b="1" dirty="0">
              <a:solidFill>
                <a:srgbClr val="FF0000"/>
              </a:solidFill>
              <a:effectLst>
                <a:outerShdw dist="50800" dir="5400000" algn="ctr" rotWithShape="0">
                  <a:schemeClr val="tx1"/>
                </a:outerShdw>
              </a:effectLst>
              <a:latin typeface="Tempus Sans ITC" pitchFamily="82" charset="0"/>
            </a:endParaRPr>
          </a:p>
        </p:txBody>
      </p:sp>
      <p:sp>
        <p:nvSpPr>
          <p:cNvPr id="52"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Five Tribes</a:t>
            </a:r>
            <a:endParaRPr lang="en-US" sz="4800" b="1" dirty="0">
              <a:solidFill>
                <a:srgbClr val="00B050"/>
              </a:solidFill>
              <a:effectLst>
                <a:outerShdw dist="50800" dir="5400000" algn="ctr" rotWithShape="0">
                  <a:schemeClr val="tx1"/>
                </a:outerShdw>
              </a:effectLst>
              <a:latin typeface="Tempus Sans ITC" pitchFamily="82" charset="0"/>
            </a:endParaRPr>
          </a:p>
        </p:txBody>
      </p:sp>
      <p:grpSp>
        <p:nvGrpSpPr>
          <p:cNvPr id="2" name="Group 61"/>
          <p:cNvGrpSpPr/>
          <p:nvPr/>
        </p:nvGrpSpPr>
        <p:grpSpPr>
          <a:xfrm>
            <a:off x="523875" y="762000"/>
            <a:ext cx="8162925" cy="6072188"/>
            <a:chOff x="523875" y="762000"/>
            <a:chExt cx="8162925" cy="6072188"/>
          </a:xfrm>
        </p:grpSpPr>
        <p:pic>
          <p:nvPicPr>
            <p:cNvPr id="40" name="Picture 3"/>
            <p:cNvPicPr>
              <a:picLocks noChangeAspect="1" noChangeArrowheads="1"/>
            </p:cNvPicPr>
            <p:nvPr/>
          </p:nvPicPr>
          <p:blipFill>
            <a:blip r:embed="rId2" cstate="print"/>
            <a:srcRect/>
            <a:stretch>
              <a:fillRect/>
            </a:stretch>
          </p:blipFill>
          <p:spPr bwMode="auto">
            <a:xfrm>
              <a:off x="523875" y="762000"/>
              <a:ext cx="8162925" cy="6072188"/>
            </a:xfrm>
            <a:prstGeom prst="rect">
              <a:avLst/>
            </a:prstGeom>
            <a:noFill/>
            <a:ln w="9525">
              <a:noFill/>
              <a:miter lim="800000"/>
              <a:headEnd/>
              <a:tailEnd/>
            </a:ln>
            <a:effectLst/>
          </p:spPr>
        </p:pic>
        <p:grpSp>
          <p:nvGrpSpPr>
            <p:cNvPr id="3" name="Group 14"/>
            <p:cNvGrpSpPr/>
            <p:nvPr/>
          </p:nvGrpSpPr>
          <p:grpSpPr>
            <a:xfrm>
              <a:off x="4852307" y="1338943"/>
              <a:ext cx="3148693" cy="1191986"/>
              <a:chOff x="4852307" y="1338943"/>
              <a:chExt cx="3148693" cy="1191986"/>
            </a:xfrm>
          </p:grpSpPr>
          <p:grpSp>
            <p:nvGrpSpPr>
              <p:cNvPr id="4" name="Group 13"/>
              <p:cNvGrpSpPr/>
              <p:nvPr/>
            </p:nvGrpSpPr>
            <p:grpSpPr>
              <a:xfrm>
                <a:off x="4852307" y="1338943"/>
                <a:ext cx="3148693" cy="1191986"/>
                <a:chOff x="4852307" y="1338943"/>
                <a:chExt cx="3148693" cy="1191986"/>
              </a:xfrm>
            </p:grpSpPr>
            <p:sp>
              <p:nvSpPr>
                <p:cNvPr id="55"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7"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4" name="Freeform 53"/>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66" name="Freeform 65"/>
          <p:cNvSpPr/>
          <p:nvPr/>
        </p:nvSpPr>
        <p:spPr>
          <a:xfrm>
            <a:off x="783770" y="1151163"/>
            <a:ext cx="7652657" cy="5608865"/>
          </a:xfrm>
          <a:custGeom>
            <a:avLst/>
            <a:gdLst>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46" fmla="*/ 1113064 w 9573986"/>
              <a:gd name="connsiteY46" fmla="*/ 4705350 h 6738258"/>
              <a:gd name="connsiteX0" fmla="*/ 1113064 w 9573986"/>
              <a:gd name="connsiteY0" fmla="*/ 4171950 h 6204858"/>
              <a:gd name="connsiteX1" fmla="*/ 1211036 w 9573986"/>
              <a:gd name="connsiteY1" fmla="*/ 138793 h 6204858"/>
              <a:gd name="connsiteX2" fmla="*/ 8379279 w 9573986"/>
              <a:gd name="connsiteY2" fmla="*/ 138793 h 6204858"/>
              <a:gd name="connsiteX3" fmla="*/ 8379279 w 9573986"/>
              <a:gd name="connsiteY3" fmla="*/ 971550 h 6204858"/>
              <a:gd name="connsiteX4" fmla="*/ 8673193 w 9573986"/>
              <a:gd name="connsiteY4" fmla="*/ 2735036 h 6204858"/>
              <a:gd name="connsiteX5" fmla="*/ 8738507 w 9573986"/>
              <a:gd name="connsiteY5" fmla="*/ 5723165 h 6204858"/>
              <a:gd name="connsiteX6" fmla="*/ 8509907 w 9573986"/>
              <a:gd name="connsiteY6" fmla="*/ 5625193 h 6204858"/>
              <a:gd name="connsiteX7" fmla="*/ 8118022 w 9573986"/>
              <a:gd name="connsiteY7" fmla="*/ 5494565 h 6204858"/>
              <a:gd name="connsiteX8" fmla="*/ 7954736 w 9573986"/>
              <a:gd name="connsiteY8" fmla="*/ 5363936 h 6204858"/>
              <a:gd name="connsiteX9" fmla="*/ 7824107 w 9573986"/>
              <a:gd name="connsiteY9" fmla="*/ 5200650 h 6204858"/>
              <a:gd name="connsiteX10" fmla="*/ 7628164 w 9573986"/>
              <a:gd name="connsiteY10" fmla="*/ 5184322 h 6204858"/>
              <a:gd name="connsiteX11" fmla="*/ 7513864 w 9573986"/>
              <a:gd name="connsiteY11" fmla="*/ 5298622 h 6204858"/>
              <a:gd name="connsiteX12" fmla="*/ 7236279 w 9573986"/>
              <a:gd name="connsiteY12" fmla="*/ 5282293 h 6204858"/>
              <a:gd name="connsiteX13" fmla="*/ 6926036 w 9573986"/>
              <a:gd name="connsiteY13" fmla="*/ 5396593 h 6204858"/>
              <a:gd name="connsiteX14" fmla="*/ 6697436 w 9573986"/>
              <a:gd name="connsiteY14" fmla="*/ 5314950 h 6204858"/>
              <a:gd name="connsiteX15" fmla="*/ 6272893 w 9573986"/>
              <a:gd name="connsiteY15" fmla="*/ 5527222 h 6204858"/>
              <a:gd name="connsiteX16" fmla="*/ 6223907 w 9573986"/>
              <a:gd name="connsiteY16" fmla="*/ 5657850 h 6204858"/>
              <a:gd name="connsiteX17" fmla="*/ 5913664 w 9573986"/>
              <a:gd name="connsiteY17" fmla="*/ 5396593 h 6204858"/>
              <a:gd name="connsiteX18" fmla="*/ 5668736 w 9573986"/>
              <a:gd name="connsiteY18" fmla="*/ 5298622 h 6204858"/>
              <a:gd name="connsiteX19" fmla="*/ 5570764 w 9573986"/>
              <a:gd name="connsiteY19" fmla="*/ 5478236 h 6204858"/>
              <a:gd name="connsiteX20" fmla="*/ 5407479 w 9573986"/>
              <a:gd name="connsiteY20" fmla="*/ 5363936 h 6204858"/>
              <a:gd name="connsiteX21" fmla="*/ 5309507 w 9573986"/>
              <a:gd name="connsiteY21" fmla="*/ 5265965 h 6204858"/>
              <a:gd name="connsiteX22" fmla="*/ 5211536 w 9573986"/>
              <a:gd name="connsiteY22" fmla="*/ 5380265 h 6204858"/>
              <a:gd name="connsiteX23" fmla="*/ 5113564 w 9573986"/>
              <a:gd name="connsiteY23" fmla="*/ 5641522 h 6204858"/>
              <a:gd name="connsiteX24" fmla="*/ 4999264 w 9573986"/>
              <a:gd name="connsiteY24" fmla="*/ 5510893 h 6204858"/>
              <a:gd name="connsiteX25" fmla="*/ 4868636 w 9573986"/>
              <a:gd name="connsiteY25" fmla="*/ 5249636 h 6204858"/>
              <a:gd name="connsiteX26" fmla="*/ 4803322 w 9573986"/>
              <a:gd name="connsiteY26" fmla="*/ 5380265 h 6204858"/>
              <a:gd name="connsiteX27" fmla="*/ 4705350 w 9573986"/>
              <a:gd name="connsiteY27" fmla="*/ 5396593 h 6204858"/>
              <a:gd name="connsiteX28" fmla="*/ 4476750 w 9573986"/>
              <a:gd name="connsiteY28" fmla="*/ 5249636 h 6204858"/>
              <a:gd name="connsiteX29" fmla="*/ 4182836 w 9573986"/>
              <a:gd name="connsiteY29" fmla="*/ 5119007 h 6204858"/>
              <a:gd name="connsiteX30" fmla="*/ 4068536 w 9573986"/>
              <a:gd name="connsiteY30" fmla="*/ 5314950 h 6204858"/>
              <a:gd name="connsiteX31" fmla="*/ 3986893 w 9573986"/>
              <a:gd name="connsiteY31" fmla="*/ 5167993 h 6204858"/>
              <a:gd name="connsiteX32" fmla="*/ 3660322 w 9573986"/>
              <a:gd name="connsiteY32" fmla="*/ 5004707 h 6204858"/>
              <a:gd name="connsiteX33" fmla="*/ 3578679 w 9573986"/>
              <a:gd name="connsiteY33" fmla="*/ 4906736 h 6204858"/>
              <a:gd name="connsiteX34" fmla="*/ 3317422 w 9573986"/>
              <a:gd name="connsiteY34" fmla="*/ 4890407 h 6204858"/>
              <a:gd name="connsiteX35" fmla="*/ 3284764 w 9573986"/>
              <a:gd name="connsiteY35" fmla="*/ 4939393 h 6204858"/>
              <a:gd name="connsiteX36" fmla="*/ 3007179 w 9573986"/>
              <a:gd name="connsiteY36" fmla="*/ 4792436 h 6204858"/>
              <a:gd name="connsiteX37" fmla="*/ 2794907 w 9573986"/>
              <a:gd name="connsiteY37" fmla="*/ 4906736 h 6204858"/>
              <a:gd name="connsiteX38" fmla="*/ 2549979 w 9573986"/>
              <a:gd name="connsiteY38" fmla="*/ 4792436 h 6204858"/>
              <a:gd name="connsiteX39" fmla="*/ 2305050 w 9573986"/>
              <a:gd name="connsiteY39" fmla="*/ 4792436 h 6204858"/>
              <a:gd name="connsiteX40" fmla="*/ 2125436 w 9573986"/>
              <a:gd name="connsiteY40" fmla="*/ 4612822 h 6204858"/>
              <a:gd name="connsiteX41" fmla="*/ 2076450 w 9573986"/>
              <a:gd name="connsiteY41" fmla="*/ 4433207 h 6204858"/>
              <a:gd name="connsiteX42" fmla="*/ 1978479 w 9573986"/>
              <a:gd name="connsiteY42" fmla="*/ 4433207 h 6204858"/>
              <a:gd name="connsiteX43" fmla="*/ 1570264 w 9573986"/>
              <a:gd name="connsiteY43" fmla="*/ 4384222 h 6204858"/>
              <a:gd name="connsiteX44" fmla="*/ 1292679 w 9573986"/>
              <a:gd name="connsiteY44" fmla="*/ 4220936 h 6204858"/>
              <a:gd name="connsiteX45" fmla="*/ 1113064 w 9573986"/>
              <a:gd name="connsiteY45" fmla="*/ 4057650 h 6204858"/>
              <a:gd name="connsiteX46" fmla="*/ 1113064 w 9573986"/>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8209189"/>
              <a:gd name="connsiteY0" fmla="*/ 4171950 h 6204858"/>
              <a:gd name="connsiteX1" fmla="*/ 654504 w 8209189"/>
              <a:gd name="connsiteY1" fmla="*/ 138793 h 6204858"/>
              <a:gd name="connsiteX2" fmla="*/ 7822747 w 8209189"/>
              <a:gd name="connsiteY2" fmla="*/ 138793 h 6204858"/>
              <a:gd name="connsiteX3" fmla="*/ 7822747 w 8209189"/>
              <a:gd name="connsiteY3" fmla="*/ 971550 h 6204858"/>
              <a:gd name="connsiteX4" fmla="*/ 8116661 w 8209189"/>
              <a:gd name="connsiteY4" fmla="*/ 2735036 h 6204858"/>
              <a:gd name="connsiteX5" fmla="*/ 8181975 w 8209189"/>
              <a:gd name="connsiteY5" fmla="*/ 5723165 h 6204858"/>
              <a:gd name="connsiteX6" fmla="*/ 7953375 w 8209189"/>
              <a:gd name="connsiteY6" fmla="*/ 5625193 h 6204858"/>
              <a:gd name="connsiteX7" fmla="*/ 7561490 w 8209189"/>
              <a:gd name="connsiteY7" fmla="*/ 5494565 h 6204858"/>
              <a:gd name="connsiteX8" fmla="*/ 7398204 w 8209189"/>
              <a:gd name="connsiteY8" fmla="*/ 5363936 h 6204858"/>
              <a:gd name="connsiteX9" fmla="*/ 7267575 w 8209189"/>
              <a:gd name="connsiteY9" fmla="*/ 5200650 h 6204858"/>
              <a:gd name="connsiteX10" fmla="*/ 7071632 w 8209189"/>
              <a:gd name="connsiteY10" fmla="*/ 5184322 h 6204858"/>
              <a:gd name="connsiteX11" fmla="*/ 6957332 w 8209189"/>
              <a:gd name="connsiteY11" fmla="*/ 5298622 h 6204858"/>
              <a:gd name="connsiteX12" fmla="*/ 6679747 w 8209189"/>
              <a:gd name="connsiteY12" fmla="*/ 5282293 h 6204858"/>
              <a:gd name="connsiteX13" fmla="*/ 6369504 w 8209189"/>
              <a:gd name="connsiteY13" fmla="*/ 5396593 h 6204858"/>
              <a:gd name="connsiteX14" fmla="*/ 6140904 w 8209189"/>
              <a:gd name="connsiteY14" fmla="*/ 5314950 h 6204858"/>
              <a:gd name="connsiteX15" fmla="*/ 5716361 w 8209189"/>
              <a:gd name="connsiteY15" fmla="*/ 5527222 h 6204858"/>
              <a:gd name="connsiteX16" fmla="*/ 5667375 w 8209189"/>
              <a:gd name="connsiteY16" fmla="*/ 5657850 h 6204858"/>
              <a:gd name="connsiteX17" fmla="*/ 5357132 w 8209189"/>
              <a:gd name="connsiteY17" fmla="*/ 5396593 h 6204858"/>
              <a:gd name="connsiteX18" fmla="*/ 5112204 w 8209189"/>
              <a:gd name="connsiteY18" fmla="*/ 5298622 h 6204858"/>
              <a:gd name="connsiteX19" fmla="*/ 5014232 w 8209189"/>
              <a:gd name="connsiteY19" fmla="*/ 5478236 h 6204858"/>
              <a:gd name="connsiteX20" fmla="*/ 4850947 w 8209189"/>
              <a:gd name="connsiteY20" fmla="*/ 5363936 h 6204858"/>
              <a:gd name="connsiteX21" fmla="*/ 4752975 w 8209189"/>
              <a:gd name="connsiteY21" fmla="*/ 5265965 h 6204858"/>
              <a:gd name="connsiteX22" fmla="*/ 4655004 w 8209189"/>
              <a:gd name="connsiteY22" fmla="*/ 5380265 h 6204858"/>
              <a:gd name="connsiteX23" fmla="*/ 4557032 w 8209189"/>
              <a:gd name="connsiteY23" fmla="*/ 5641522 h 6204858"/>
              <a:gd name="connsiteX24" fmla="*/ 4442732 w 8209189"/>
              <a:gd name="connsiteY24" fmla="*/ 5510893 h 6204858"/>
              <a:gd name="connsiteX25" fmla="*/ 4312104 w 8209189"/>
              <a:gd name="connsiteY25" fmla="*/ 5249636 h 6204858"/>
              <a:gd name="connsiteX26" fmla="*/ 4246790 w 8209189"/>
              <a:gd name="connsiteY26" fmla="*/ 5380265 h 6204858"/>
              <a:gd name="connsiteX27" fmla="*/ 4148818 w 8209189"/>
              <a:gd name="connsiteY27" fmla="*/ 5396593 h 6204858"/>
              <a:gd name="connsiteX28" fmla="*/ 3920218 w 8209189"/>
              <a:gd name="connsiteY28" fmla="*/ 5249636 h 6204858"/>
              <a:gd name="connsiteX29" fmla="*/ 3626304 w 8209189"/>
              <a:gd name="connsiteY29" fmla="*/ 5119007 h 6204858"/>
              <a:gd name="connsiteX30" fmla="*/ 3512004 w 8209189"/>
              <a:gd name="connsiteY30" fmla="*/ 5314950 h 6204858"/>
              <a:gd name="connsiteX31" fmla="*/ 3430361 w 8209189"/>
              <a:gd name="connsiteY31" fmla="*/ 5167993 h 6204858"/>
              <a:gd name="connsiteX32" fmla="*/ 3103790 w 8209189"/>
              <a:gd name="connsiteY32" fmla="*/ 5004707 h 6204858"/>
              <a:gd name="connsiteX33" fmla="*/ 3022147 w 8209189"/>
              <a:gd name="connsiteY33" fmla="*/ 4906736 h 6204858"/>
              <a:gd name="connsiteX34" fmla="*/ 2760890 w 8209189"/>
              <a:gd name="connsiteY34" fmla="*/ 4890407 h 6204858"/>
              <a:gd name="connsiteX35" fmla="*/ 2728232 w 8209189"/>
              <a:gd name="connsiteY35" fmla="*/ 4939393 h 6204858"/>
              <a:gd name="connsiteX36" fmla="*/ 2450647 w 8209189"/>
              <a:gd name="connsiteY36" fmla="*/ 4792436 h 6204858"/>
              <a:gd name="connsiteX37" fmla="*/ 2238375 w 8209189"/>
              <a:gd name="connsiteY37" fmla="*/ 4906736 h 6204858"/>
              <a:gd name="connsiteX38" fmla="*/ 1993447 w 8209189"/>
              <a:gd name="connsiteY38" fmla="*/ 4792436 h 6204858"/>
              <a:gd name="connsiteX39" fmla="*/ 1748518 w 8209189"/>
              <a:gd name="connsiteY39" fmla="*/ 4792436 h 6204858"/>
              <a:gd name="connsiteX40" fmla="*/ 1568904 w 8209189"/>
              <a:gd name="connsiteY40" fmla="*/ 4612822 h 6204858"/>
              <a:gd name="connsiteX41" fmla="*/ 1519918 w 8209189"/>
              <a:gd name="connsiteY41" fmla="*/ 4433207 h 6204858"/>
              <a:gd name="connsiteX42" fmla="*/ 1421947 w 8209189"/>
              <a:gd name="connsiteY42" fmla="*/ 4433207 h 6204858"/>
              <a:gd name="connsiteX43" fmla="*/ 1013732 w 8209189"/>
              <a:gd name="connsiteY43" fmla="*/ 4384222 h 6204858"/>
              <a:gd name="connsiteX44" fmla="*/ 736147 w 8209189"/>
              <a:gd name="connsiteY44" fmla="*/ 4220936 h 6204858"/>
              <a:gd name="connsiteX45" fmla="*/ 556532 w 8209189"/>
              <a:gd name="connsiteY45" fmla="*/ 4057650 h 6204858"/>
              <a:gd name="connsiteX46" fmla="*/ 556532 w 8209189"/>
              <a:gd name="connsiteY46" fmla="*/ 4171950 h 6204858"/>
              <a:gd name="connsiteX0" fmla="*/ 556532 w 8209189"/>
              <a:gd name="connsiteY0" fmla="*/ 4057650 h 6090558"/>
              <a:gd name="connsiteX1" fmla="*/ 654504 w 8209189"/>
              <a:gd name="connsiteY1" fmla="*/ 24493 h 6090558"/>
              <a:gd name="connsiteX2" fmla="*/ 7822747 w 8209189"/>
              <a:gd name="connsiteY2" fmla="*/ 24493 h 6090558"/>
              <a:gd name="connsiteX3" fmla="*/ 7822747 w 8209189"/>
              <a:gd name="connsiteY3" fmla="*/ 857250 h 6090558"/>
              <a:gd name="connsiteX4" fmla="*/ 8116661 w 8209189"/>
              <a:gd name="connsiteY4" fmla="*/ 2620736 h 6090558"/>
              <a:gd name="connsiteX5" fmla="*/ 8181975 w 8209189"/>
              <a:gd name="connsiteY5" fmla="*/ 5608865 h 6090558"/>
              <a:gd name="connsiteX6" fmla="*/ 7953375 w 8209189"/>
              <a:gd name="connsiteY6" fmla="*/ 5510893 h 6090558"/>
              <a:gd name="connsiteX7" fmla="*/ 7561490 w 8209189"/>
              <a:gd name="connsiteY7" fmla="*/ 5380265 h 6090558"/>
              <a:gd name="connsiteX8" fmla="*/ 7398204 w 8209189"/>
              <a:gd name="connsiteY8" fmla="*/ 5249636 h 6090558"/>
              <a:gd name="connsiteX9" fmla="*/ 7267575 w 8209189"/>
              <a:gd name="connsiteY9" fmla="*/ 5086350 h 6090558"/>
              <a:gd name="connsiteX10" fmla="*/ 7071632 w 8209189"/>
              <a:gd name="connsiteY10" fmla="*/ 5070022 h 6090558"/>
              <a:gd name="connsiteX11" fmla="*/ 6957332 w 8209189"/>
              <a:gd name="connsiteY11" fmla="*/ 5184322 h 6090558"/>
              <a:gd name="connsiteX12" fmla="*/ 6679747 w 8209189"/>
              <a:gd name="connsiteY12" fmla="*/ 5167993 h 6090558"/>
              <a:gd name="connsiteX13" fmla="*/ 6369504 w 8209189"/>
              <a:gd name="connsiteY13" fmla="*/ 5282293 h 6090558"/>
              <a:gd name="connsiteX14" fmla="*/ 6140904 w 8209189"/>
              <a:gd name="connsiteY14" fmla="*/ 5200650 h 6090558"/>
              <a:gd name="connsiteX15" fmla="*/ 5716361 w 8209189"/>
              <a:gd name="connsiteY15" fmla="*/ 5412922 h 6090558"/>
              <a:gd name="connsiteX16" fmla="*/ 5667375 w 8209189"/>
              <a:gd name="connsiteY16" fmla="*/ 5543550 h 6090558"/>
              <a:gd name="connsiteX17" fmla="*/ 5357132 w 8209189"/>
              <a:gd name="connsiteY17" fmla="*/ 5282293 h 6090558"/>
              <a:gd name="connsiteX18" fmla="*/ 5112204 w 8209189"/>
              <a:gd name="connsiteY18" fmla="*/ 5184322 h 6090558"/>
              <a:gd name="connsiteX19" fmla="*/ 5014232 w 8209189"/>
              <a:gd name="connsiteY19" fmla="*/ 5363936 h 6090558"/>
              <a:gd name="connsiteX20" fmla="*/ 4850947 w 8209189"/>
              <a:gd name="connsiteY20" fmla="*/ 5249636 h 6090558"/>
              <a:gd name="connsiteX21" fmla="*/ 4752975 w 8209189"/>
              <a:gd name="connsiteY21" fmla="*/ 5151665 h 6090558"/>
              <a:gd name="connsiteX22" fmla="*/ 4655004 w 8209189"/>
              <a:gd name="connsiteY22" fmla="*/ 5265965 h 6090558"/>
              <a:gd name="connsiteX23" fmla="*/ 4557032 w 8209189"/>
              <a:gd name="connsiteY23" fmla="*/ 5527222 h 6090558"/>
              <a:gd name="connsiteX24" fmla="*/ 4442732 w 8209189"/>
              <a:gd name="connsiteY24" fmla="*/ 5396593 h 6090558"/>
              <a:gd name="connsiteX25" fmla="*/ 4312104 w 8209189"/>
              <a:gd name="connsiteY25" fmla="*/ 5135336 h 6090558"/>
              <a:gd name="connsiteX26" fmla="*/ 4246790 w 8209189"/>
              <a:gd name="connsiteY26" fmla="*/ 5265965 h 6090558"/>
              <a:gd name="connsiteX27" fmla="*/ 4148818 w 8209189"/>
              <a:gd name="connsiteY27" fmla="*/ 5282293 h 6090558"/>
              <a:gd name="connsiteX28" fmla="*/ 3920218 w 8209189"/>
              <a:gd name="connsiteY28" fmla="*/ 5135336 h 6090558"/>
              <a:gd name="connsiteX29" fmla="*/ 3626304 w 8209189"/>
              <a:gd name="connsiteY29" fmla="*/ 5004707 h 6090558"/>
              <a:gd name="connsiteX30" fmla="*/ 3512004 w 8209189"/>
              <a:gd name="connsiteY30" fmla="*/ 5200650 h 6090558"/>
              <a:gd name="connsiteX31" fmla="*/ 3430361 w 8209189"/>
              <a:gd name="connsiteY31" fmla="*/ 5053693 h 6090558"/>
              <a:gd name="connsiteX32" fmla="*/ 3103790 w 8209189"/>
              <a:gd name="connsiteY32" fmla="*/ 4890407 h 6090558"/>
              <a:gd name="connsiteX33" fmla="*/ 3022147 w 8209189"/>
              <a:gd name="connsiteY33" fmla="*/ 4792436 h 6090558"/>
              <a:gd name="connsiteX34" fmla="*/ 2760890 w 8209189"/>
              <a:gd name="connsiteY34" fmla="*/ 4776107 h 6090558"/>
              <a:gd name="connsiteX35" fmla="*/ 2728232 w 8209189"/>
              <a:gd name="connsiteY35" fmla="*/ 4825093 h 6090558"/>
              <a:gd name="connsiteX36" fmla="*/ 2450647 w 8209189"/>
              <a:gd name="connsiteY36" fmla="*/ 4678136 h 6090558"/>
              <a:gd name="connsiteX37" fmla="*/ 2238375 w 8209189"/>
              <a:gd name="connsiteY37" fmla="*/ 4792436 h 6090558"/>
              <a:gd name="connsiteX38" fmla="*/ 1993447 w 8209189"/>
              <a:gd name="connsiteY38" fmla="*/ 4678136 h 6090558"/>
              <a:gd name="connsiteX39" fmla="*/ 1748518 w 8209189"/>
              <a:gd name="connsiteY39" fmla="*/ 4678136 h 6090558"/>
              <a:gd name="connsiteX40" fmla="*/ 1568904 w 8209189"/>
              <a:gd name="connsiteY40" fmla="*/ 4498522 h 6090558"/>
              <a:gd name="connsiteX41" fmla="*/ 1519918 w 8209189"/>
              <a:gd name="connsiteY41" fmla="*/ 4318907 h 6090558"/>
              <a:gd name="connsiteX42" fmla="*/ 1421947 w 8209189"/>
              <a:gd name="connsiteY42" fmla="*/ 4318907 h 6090558"/>
              <a:gd name="connsiteX43" fmla="*/ 1013732 w 8209189"/>
              <a:gd name="connsiteY43" fmla="*/ 4269922 h 6090558"/>
              <a:gd name="connsiteX44" fmla="*/ 736147 w 8209189"/>
              <a:gd name="connsiteY44" fmla="*/ 4106636 h 6090558"/>
              <a:gd name="connsiteX45" fmla="*/ 556532 w 8209189"/>
              <a:gd name="connsiteY45" fmla="*/ 3943350 h 6090558"/>
              <a:gd name="connsiteX46" fmla="*/ 556532 w 8209189"/>
              <a:gd name="connsiteY46" fmla="*/ 4057650 h 6090558"/>
              <a:gd name="connsiteX0" fmla="*/ 556532 w 8209189"/>
              <a:gd name="connsiteY0" fmla="*/ 4057650 h 5690508"/>
              <a:gd name="connsiteX1" fmla="*/ 654504 w 8209189"/>
              <a:gd name="connsiteY1" fmla="*/ 24493 h 5690508"/>
              <a:gd name="connsiteX2" fmla="*/ 7822747 w 8209189"/>
              <a:gd name="connsiteY2" fmla="*/ 24493 h 5690508"/>
              <a:gd name="connsiteX3" fmla="*/ 7822747 w 8209189"/>
              <a:gd name="connsiteY3" fmla="*/ 857250 h 5690508"/>
              <a:gd name="connsiteX4" fmla="*/ 8116661 w 8209189"/>
              <a:gd name="connsiteY4" fmla="*/ 2620736 h 5690508"/>
              <a:gd name="connsiteX5" fmla="*/ 8181975 w 8209189"/>
              <a:gd name="connsiteY5" fmla="*/ 5608865 h 5690508"/>
              <a:gd name="connsiteX6" fmla="*/ 7953375 w 8209189"/>
              <a:gd name="connsiteY6" fmla="*/ 5510893 h 5690508"/>
              <a:gd name="connsiteX7" fmla="*/ 7561490 w 8209189"/>
              <a:gd name="connsiteY7" fmla="*/ 5380265 h 5690508"/>
              <a:gd name="connsiteX8" fmla="*/ 7398204 w 8209189"/>
              <a:gd name="connsiteY8" fmla="*/ 5249636 h 5690508"/>
              <a:gd name="connsiteX9" fmla="*/ 7267575 w 8209189"/>
              <a:gd name="connsiteY9" fmla="*/ 5086350 h 5690508"/>
              <a:gd name="connsiteX10" fmla="*/ 7071632 w 8209189"/>
              <a:gd name="connsiteY10" fmla="*/ 5070022 h 5690508"/>
              <a:gd name="connsiteX11" fmla="*/ 6957332 w 8209189"/>
              <a:gd name="connsiteY11" fmla="*/ 5184322 h 5690508"/>
              <a:gd name="connsiteX12" fmla="*/ 6679747 w 8209189"/>
              <a:gd name="connsiteY12" fmla="*/ 5167993 h 5690508"/>
              <a:gd name="connsiteX13" fmla="*/ 6369504 w 8209189"/>
              <a:gd name="connsiteY13" fmla="*/ 5282293 h 5690508"/>
              <a:gd name="connsiteX14" fmla="*/ 6140904 w 8209189"/>
              <a:gd name="connsiteY14" fmla="*/ 5200650 h 5690508"/>
              <a:gd name="connsiteX15" fmla="*/ 5716361 w 8209189"/>
              <a:gd name="connsiteY15" fmla="*/ 5412922 h 5690508"/>
              <a:gd name="connsiteX16" fmla="*/ 5667375 w 8209189"/>
              <a:gd name="connsiteY16" fmla="*/ 5543550 h 5690508"/>
              <a:gd name="connsiteX17" fmla="*/ 5357132 w 8209189"/>
              <a:gd name="connsiteY17" fmla="*/ 5282293 h 5690508"/>
              <a:gd name="connsiteX18" fmla="*/ 5112204 w 8209189"/>
              <a:gd name="connsiteY18" fmla="*/ 5184322 h 5690508"/>
              <a:gd name="connsiteX19" fmla="*/ 5014232 w 8209189"/>
              <a:gd name="connsiteY19" fmla="*/ 5363936 h 5690508"/>
              <a:gd name="connsiteX20" fmla="*/ 4850947 w 8209189"/>
              <a:gd name="connsiteY20" fmla="*/ 5249636 h 5690508"/>
              <a:gd name="connsiteX21" fmla="*/ 4752975 w 8209189"/>
              <a:gd name="connsiteY21" fmla="*/ 5151665 h 5690508"/>
              <a:gd name="connsiteX22" fmla="*/ 4655004 w 8209189"/>
              <a:gd name="connsiteY22" fmla="*/ 5265965 h 5690508"/>
              <a:gd name="connsiteX23" fmla="*/ 4557032 w 8209189"/>
              <a:gd name="connsiteY23" fmla="*/ 5527222 h 5690508"/>
              <a:gd name="connsiteX24" fmla="*/ 4442732 w 8209189"/>
              <a:gd name="connsiteY24" fmla="*/ 5396593 h 5690508"/>
              <a:gd name="connsiteX25" fmla="*/ 4312104 w 8209189"/>
              <a:gd name="connsiteY25" fmla="*/ 5135336 h 5690508"/>
              <a:gd name="connsiteX26" fmla="*/ 4246790 w 8209189"/>
              <a:gd name="connsiteY26" fmla="*/ 5265965 h 5690508"/>
              <a:gd name="connsiteX27" fmla="*/ 4148818 w 8209189"/>
              <a:gd name="connsiteY27" fmla="*/ 5282293 h 5690508"/>
              <a:gd name="connsiteX28" fmla="*/ 3920218 w 8209189"/>
              <a:gd name="connsiteY28" fmla="*/ 5135336 h 5690508"/>
              <a:gd name="connsiteX29" fmla="*/ 3626304 w 8209189"/>
              <a:gd name="connsiteY29" fmla="*/ 5004707 h 5690508"/>
              <a:gd name="connsiteX30" fmla="*/ 3512004 w 8209189"/>
              <a:gd name="connsiteY30" fmla="*/ 5200650 h 5690508"/>
              <a:gd name="connsiteX31" fmla="*/ 3430361 w 8209189"/>
              <a:gd name="connsiteY31" fmla="*/ 5053693 h 5690508"/>
              <a:gd name="connsiteX32" fmla="*/ 3103790 w 8209189"/>
              <a:gd name="connsiteY32" fmla="*/ 4890407 h 5690508"/>
              <a:gd name="connsiteX33" fmla="*/ 3022147 w 8209189"/>
              <a:gd name="connsiteY33" fmla="*/ 4792436 h 5690508"/>
              <a:gd name="connsiteX34" fmla="*/ 2760890 w 8209189"/>
              <a:gd name="connsiteY34" fmla="*/ 4776107 h 5690508"/>
              <a:gd name="connsiteX35" fmla="*/ 2728232 w 8209189"/>
              <a:gd name="connsiteY35" fmla="*/ 4825093 h 5690508"/>
              <a:gd name="connsiteX36" fmla="*/ 2450647 w 8209189"/>
              <a:gd name="connsiteY36" fmla="*/ 4678136 h 5690508"/>
              <a:gd name="connsiteX37" fmla="*/ 2238375 w 8209189"/>
              <a:gd name="connsiteY37" fmla="*/ 4792436 h 5690508"/>
              <a:gd name="connsiteX38" fmla="*/ 1993447 w 8209189"/>
              <a:gd name="connsiteY38" fmla="*/ 4678136 h 5690508"/>
              <a:gd name="connsiteX39" fmla="*/ 1748518 w 8209189"/>
              <a:gd name="connsiteY39" fmla="*/ 4678136 h 5690508"/>
              <a:gd name="connsiteX40" fmla="*/ 1568904 w 8209189"/>
              <a:gd name="connsiteY40" fmla="*/ 4498522 h 5690508"/>
              <a:gd name="connsiteX41" fmla="*/ 1519918 w 8209189"/>
              <a:gd name="connsiteY41" fmla="*/ 4318907 h 5690508"/>
              <a:gd name="connsiteX42" fmla="*/ 1421947 w 8209189"/>
              <a:gd name="connsiteY42" fmla="*/ 4318907 h 5690508"/>
              <a:gd name="connsiteX43" fmla="*/ 1013732 w 8209189"/>
              <a:gd name="connsiteY43" fmla="*/ 4269922 h 5690508"/>
              <a:gd name="connsiteX44" fmla="*/ 736147 w 8209189"/>
              <a:gd name="connsiteY44" fmla="*/ 4106636 h 5690508"/>
              <a:gd name="connsiteX45" fmla="*/ 556532 w 8209189"/>
              <a:gd name="connsiteY45" fmla="*/ 3943350 h 5690508"/>
              <a:gd name="connsiteX46" fmla="*/ 556532 w 8209189"/>
              <a:gd name="connsiteY46" fmla="*/ 4057650 h 5690508"/>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0 w 7652657"/>
              <a:gd name="connsiteY0" fmla="*/ 4057650 h 5608865"/>
              <a:gd name="connsiteX1" fmla="*/ 97972 w 7652657"/>
              <a:gd name="connsiteY1" fmla="*/ 24493 h 5608865"/>
              <a:gd name="connsiteX2" fmla="*/ 7266215 w 7652657"/>
              <a:gd name="connsiteY2" fmla="*/ 24493 h 5608865"/>
              <a:gd name="connsiteX3" fmla="*/ 7266215 w 7652657"/>
              <a:gd name="connsiteY3" fmla="*/ 857250 h 5608865"/>
              <a:gd name="connsiteX4" fmla="*/ 7560129 w 7652657"/>
              <a:gd name="connsiteY4" fmla="*/ 2620736 h 5608865"/>
              <a:gd name="connsiteX5" fmla="*/ 7625443 w 7652657"/>
              <a:gd name="connsiteY5" fmla="*/ 5608865 h 5608865"/>
              <a:gd name="connsiteX6" fmla="*/ 7396843 w 7652657"/>
              <a:gd name="connsiteY6" fmla="*/ 5510893 h 5608865"/>
              <a:gd name="connsiteX7" fmla="*/ 7004958 w 7652657"/>
              <a:gd name="connsiteY7" fmla="*/ 5380265 h 5608865"/>
              <a:gd name="connsiteX8" fmla="*/ 6841672 w 7652657"/>
              <a:gd name="connsiteY8" fmla="*/ 5249636 h 5608865"/>
              <a:gd name="connsiteX9" fmla="*/ 6711043 w 7652657"/>
              <a:gd name="connsiteY9" fmla="*/ 5086350 h 5608865"/>
              <a:gd name="connsiteX10" fmla="*/ 6515100 w 7652657"/>
              <a:gd name="connsiteY10" fmla="*/ 5070022 h 5608865"/>
              <a:gd name="connsiteX11" fmla="*/ 6400800 w 7652657"/>
              <a:gd name="connsiteY11" fmla="*/ 5184322 h 5608865"/>
              <a:gd name="connsiteX12" fmla="*/ 6123215 w 7652657"/>
              <a:gd name="connsiteY12" fmla="*/ 5167993 h 5608865"/>
              <a:gd name="connsiteX13" fmla="*/ 5812972 w 7652657"/>
              <a:gd name="connsiteY13" fmla="*/ 5282293 h 5608865"/>
              <a:gd name="connsiteX14" fmla="*/ 5584372 w 7652657"/>
              <a:gd name="connsiteY14" fmla="*/ 5200650 h 5608865"/>
              <a:gd name="connsiteX15" fmla="*/ 5159829 w 7652657"/>
              <a:gd name="connsiteY15" fmla="*/ 5412922 h 5608865"/>
              <a:gd name="connsiteX16" fmla="*/ 5110843 w 7652657"/>
              <a:gd name="connsiteY16" fmla="*/ 5543550 h 5608865"/>
              <a:gd name="connsiteX17" fmla="*/ 4800600 w 7652657"/>
              <a:gd name="connsiteY17" fmla="*/ 5282293 h 5608865"/>
              <a:gd name="connsiteX18" fmla="*/ 4555672 w 7652657"/>
              <a:gd name="connsiteY18" fmla="*/ 5184322 h 5608865"/>
              <a:gd name="connsiteX19" fmla="*/ 4457700 w 7652657"/>
              <a:gd name="connsiteY19" fmla="*/ 5363936 h 5608865"/>
              <a:gd name="connsiteX20" fmla="*/ 4294415 w 7652657"/>
              <a:gd name="connsiteY20" fmla="*/ 5249636 h 5608865"/>
              <a:gd name="connsiteX21" fmla="*/ 4196443 w 7652657"/>
              <a:gd name="connsiteY21" fmla="*/ 5151665 h 5608865"/>
              <a:gd name="connsiteX22" fmla="*/ 4098472 w 7652657"/>
              <a:gd name="connsiteY22" fmla="*/ 5265965 h 5608865"/>
              <a:gd name="connsiteX23" fmla="*/ 4000500 w 7652657"/>
              <a:gd name="connsiteY23" fmla="*/ 5527222 h 5608865"/>
              <a:gd name="connsiteX24" fmla="*/ 3886200 w 7652657"/>
              <a:gd name="connsiteY24" fmla="*/ 5396593 h 5608865"/>
              <a:gd name="connsiteX25" fmla="*/ 3755572 w 7652657"/>
              <a:gd name="connsiteY25" fmla="*/ 5135336 h 5608865"/>
              <a:gd name="connsiteX26" fmla="*/ 3690258 w 7652657"/>
              <a:gd name="connsiteY26" fmla="*/ 5265965 h 5608865"/>
              <a:gd name="connsiteX27" fmla="*/ 3592286 w 7652657"/>
              <a:gd name="connsiteY27" fmla="*/ 5282293 h 5608865"/>
              <a:gd name="connsiteX28" fmla="*/ 3363686 w 7652657"/>
              <a:gd name="connsiteY28" fmla="*/ 5135336 h 5608865"/>
              <a:gd name="connsiteX29" fmla="*/ 3069772 w 7652657"/>
              <a:gd name="connsiteY29" fmla="*/ 5004707 h 5608865"/>
              <a:gd name="connsiteX30" fmla="*/ 2955472 w 7652657"/>
              <a:gd name="connsiteY30" fmla="*/ 5200650 h 5608865"/>
              <a:gd name="connsiteX31" fmla="*/ 2873829 w 7652657"/>
              <a:gd name="connsiteY31" fmla="*/ 5053693 h 5608865"/>
              <a:gd name="connsiteX32" fmla="*/ 2547258 w 7652657"/>
              <a:gd name="connsiteY32" fmla="*/ 4890407 h 5608865"/>
              <a:gd name="connsiteX33" fmla="*/ 2465615 w 7652657"/>
              <a:gd name="connsiteY33" fmla="*/ 4792436 h 5608865"/>
              <a:gd name="connsiteX34" fmla="*/ 2204358 w 7652657"/>
              <a:gd name="connsiteY34" fmla="*/ 4776107 h 5608865"/>
              <a:gd name="connsiteX35" fmla="*/ 2171700 w 7652657"/>
              <a:gd name="connsiteY35" fmla="*/ 4825093 h 5608865"/>
              <a:gd name="connsiteX36" fmla="*/ 1894115 w 7652657"/>
              <a:gd name="connsiteY36" fmla="*/ 4678136 h 5608865"/>
              <a:gd name="connsiteX37" fmla="*/ 1681843 w 7652657"/>
              <a:gd name="connsiteY37" fmla="*/ 4792436 h 5608865"/>
              <a:gd name="connsiteX38" fmla="*/ 1436915 w 7652657"/>
              <a:gd name="connsiteY38" fmla="*/ 4678136 h 5608865"/>
              <a:gd name="connsiteX39" fmla="*/ 1191986 w 7652657"/>
              <a:gd name="connsiteY39" fmla="*/ 4678136 h 5608865"/>
              <a:gd name="connsiteX40" fmla="*/ 1012372 w 7652657"/>
              <a:gd name="connsiteY40" fmla="*/ 4498522 h 5608865"/>
              <a:gd name="connsiteX41" fmla="*/ 963386 w 7652657"/>
              <a:gd name="connsiteY41" fmla="*/ 4318907 h 5608865"/>
              <a:gd name="connsiteX42" fmla="*/ 865415 w 7652657"/>
              <a:gd name="connsiteY42" fmla="*/ 4318907 h 5608865"/>
              <a:gd name="connsiteX43" fmla="*/ 457200 w 7652657"/>
              <a:gd name="connsiteY43" fmla="*/ 4269922 h 5608865"/>
              <a:gd name="connsiteX44" fmla="*/ 179615 w 7652657"/>
              <a:gd name="connsiteY44" fmla="*/ 4106636 h 5608865"/>
              <a:gd name="connsiteX45" fmla="*/ 0 w 7652657"/>
              <a:gd name="connsiteY45" fmla="*/ 3943350 h 5608865"/>
              <a:gd name="connsiteX46" fmla="*/ 0 w 7652657"/>
              <a:gd name="connsiteY46" fmla="*/ 4057650 h 560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52657" h="5608865">
                <a:moveTo>
                  <a:pt x="0" y="4057650"/>
                </a:moveTo>
                <a:cubicBezTo>
                  <a:pt x="110218" y="2415268"/>
                  <a:pt x="106136" y="2084615"/>
                  <a:pt x="97972" y="24493"/>
                </a:cubicBezTo>
                <a:cubicBezTo>
                  <a:pt x="1755322" y="0"/>
                  <a:pt x="5761265" y="59871"/>
                  <a:pt x="7266215" y="24493"/>
                </a:cubicBezTo>
                <a:cubicBezTo>
                  <a:pt x="7383236" y="892629"/>
                  <a:pt x="7217229" y="424543"/>
                  <a:pt x="7266215" y="857250"/>
                </a:cubicBezTo>
                <a:cubicBezTo>
                  <a:pt x="7315201" y="1289957"/>
                  <a:pt x="7500258" y="1828800"/>
                  <a:pt x="7560129" y="2620736"/>
                </a:cubicBezTo>
                <a:cubicBezTo>
                  <a:pt x="7620000" y="3412672"/>
                  <a:pt x="7652657" y="5127172"/>
                  <a:pt x="7625443" y="5608865"/>
                </a:cubicBezTo>
                <a:cubicBezTo>
                  <a:pt x="7369629" y="5366658"/>
                  <a:pt x="7500257" y="5548993"/>
                  <a:pt x="7396843" y="5510893"/>
                </a:cubicBezTo>
                <a:cubicBezTo>
                  <a:pt x="7293429" y="5472793"/>
                  <a:pt x="7097487" y="5423808"/>
                  <a:pt x="7004958" y="5380265"/>
                </a:cubicBezTo>
                <a:cubicBezTo>
                  <a:pt x="6912430" y="5336722"/>
                  <a:pt x="6890658" y="5298622"/>
                  <a:pt x="6841672" y="5249636"/>
                </a:cubicBezTo>
                <a:cubicBezTo>
                  <a:pt x="6792686" y="5200650"/>
                  <a:pt x="6765472" y="5116286"/>
                  <a:pt x="6711043" y="5086350"/>
                </a:cubicBezTo>
                <a:cubicBezTo>
                  <a:pt x="6656614" y="5056414"/>
                  <a:pt x="6566807" y="5053693"/>
                  <a:pt x="6515100" y="5070022"/>
                </a:cubicBezTo>
                <a:cubicBezTo>
                  <a:pt x="6463393" y="5086351"/>
                  <a:pt x="6466114" y="5167994"/>
                  <a:pt x="6400800" y="5184322"/>
                </a:cubicBezTo>
                <a:cubicBezTo>
                  <a:pt x="6335486" y="5200650"/>
                  <a:pt x="6221186" y="5151665"/>
                  <a:pt x="6123215" y="5167993"/>
                </a:cubicBezTo>
                <a:cubicBezTo>
                  <a:pt x="6025244" y="5184321"/>
                  <a:pt x="5902779" y="5276850"/>
                  <a:pt x="5812972" y="5282293"/>
                </a:cubicBezTo>
                <a:cubicBezTo>
                  <a:pt x="5723165" y="5287736"/>
                  <a:pt x="5693229" y="5178879"/>
                  <a:pt x="5584372" y="5200650"/>
                </a:cubicBezTo>
                <a:cubicBezTo>
                  <a:pt x="5475515" y="5222421"/>
                  <a:pt x="5238751" y="5355772"/>
                  <a:pt x="5159829" y="5412922"/>
                </a:cubicBezTo>
                <a:cubicBezTo>
                  <a:pt x="5080908" y="5470072"/>
                  <a:pt x="5170715" y="5565322"/>
                  <a:pt x="5110843" y="5543550"/>
                </a:cubicBezTo>
                <a:cubicBezTo>
                  <a:pt x="5050971" y="5521778"/>
                  <a:pt x="4893129" y="5342164"/>
                  <a:pt x="4800600" y="5282293"/>
                </a:cubicBezTo>
                <a:cubicBezTo>
                  <a:pt x="4708072" y="5222422"/>
                  <a:pt x="4612822" y="5170715"/>
                  <a:pt x="4555672" y="5184322"/>
                </a:cubicBezTo>
                <a:cubicBezTo>
                  <a:pt x="4498522" y="5197929"/>
                  <a:pt x="4501243" y="5353050"/>
                  <a:pt x="4457700" y="5363936"/>
                </a:cubicBezTo>
                <a:cubicBezTo>
                  <a:pt x="4414157" y="5374822"/>
                  <a:pt x="4337958" y="5285014"/>
                  <a:pt x="4294415" y="5249636"/>
                </a:cubicBezTo>
                <a:cubicBezTo>
                  <a:pt x="4250872" y="5214258"/>
                  <a:pt x="4229100" y="5148944"/>
                  <a:pt x="4196443" y="5151665"/>
                </a:cubicBezTo>
                <a:cubicBezTo>
                  <a:pt x="4163786" y="5154387"/>
                  <a:pt x="4131129" y="5203372"/>
                  <a:pt x="4098472" y="5265965"/>
                </a:cubicBezTo>
                <a:cubicBezTo>
                  <a:pt x="4065815" y="5328558"/>
                  <a:pt x="4035879" y="5505451"/>
                  <a:pt x="4000500" y="5527222"/>
                </a:cubicBezTo>
                <a:cubicBezTo>
                  <a:pt x="3965121" y="5548993"/>
                  <a:pt x="3927021" y="5461907"/>
                  <a:pt x="3886200" y="5396593"/>
                </a:cubicBezTo>
                <a:cubicBezTo>
                  <a:pt x="3845379" y="5331279"/>
                  <a:pt x="3788229" y="5157107"/>
                  <a:pt x="3755572" y="5135336"/>
                </a:cubicBezTo>
                <a:cubicBezTo>
                  <a:pt x="3722915" y="5113565"/>
                  <a:pt x="3717472" y="5241472"/>
                  <a:pt x="3690258" y="5265965"/>
                </a:cubicBezTo>
                <a:cubicBezTo>
                  <a:pt x="3663044" y="5290458"/>
                  <a:pt x="3646715" y="5304064"/>
                  <a:pt x="3592286" y="5282293"/>
                </a:cubicBezTo>
                <a:cubicBezTo>
                  <a:pt x="3537857" y="5260522"/>
                  <a:pt x="3450772" y="5181600"/>
                  <a:pt x="3363686" y="5135336"/>
                </a:cubicBezTo>
                <a:cubicBezTo>
                  <a:pt x="3276600" y="5089072"/>
                  <a:pt x="3137808" y="4993821"/>
                  <a:pt x="3069772" y="5004707"/>
                </a:cubicBezTo>
                <a:cubicBezTo>
                  <a:pt x="3001736" y="5015593"/>
                  <a:pt x="2988129" y="5192486"/>
                  <a:pt x="2955472" y="5200650"/>
                </a:cubicBezTo>
                <a:cubicBezTo>
                  <a:pt x="2922815" y="5208814"/>
                  <a:pt x="2941865" y="5105400"/>
                  <a:pt x="2873829" y="5053693"/>
                </a:cubicBezTo>
                <a:cubicBezTo>
                  <a:pt x="2805793" y="5001986"/>
                  <a:pt x="2615294" y="4933950"/>
                  <a:pt x="2547258" y="4890407"/>
                </a:cubicBezTo>
                <a:cubicBezTo>
                  <a:pt x="2479222" y="4846864"/>
                  <a:pt x="2522765" y="4811486"/>
                  <a:pt x="2465615" y="4792436"/>
                </a:cubicBezTo>
                <a:cubicBezTo>
                  <a:pt x="2408465" y="4773386"/>
                  <a:pt x="2253344" y="4770664"/>
                  <a:pt x="2204358" y="4776107"/>
                </a:cubicBezTo>
                <a:cubicBezTo>
                  <a:pt x="2155372" y="4781550"/>
                  <a:pt x="2223407" y="4841422"/>
                  <a:pt x="2171700" y="4825093"/>
                </a:cubicBezTo>
                <a:cubicBezTo>
                  <a:pt x="2119993" y="4808765"/>
                  <a:pt x="1975758" y="4683579"/>
                  <a:pt x="1894115" y="4678136"/>
                </a:cubicBezTo>
                <a:cubicBezTo>
                  <a:pt x="1812472" y="4672693"/>
                  <a:pt x="1758043" y="4792436"/>
                  <a:pt x="1681843" y="4792436"/>
                </a:cubicBezTo>
                <a:cubicBezTo>
                  <a:pt x="1605643" y="4792436"/>
                  <a:pt x="1518558" y="4697186"/>
                  <a:pt x="1436915" y="4678136"/>
                </a:cubicBezTo>
                <a:cubicBezTo>
                  <a:pt x="1355272" y="4659086"/>
                  <a:pt x="1262743" y="4708072"/>
                  <a:pt x="1191986" y="4678136"/>
                </a:cubicBezTo>
                <a:cubicBezTo>
                  <a:pt x="1121229" y="4648200"/>
                  <a:pt x="1050472" y="4558394"/>
                  <a:pt x="1012372" y="4498522"/>
                </a:cubicBezTo>
                <a:cubicBezTo>
                  <a:pt x="974272" y="4438651"/>
                  <a:pt x="987879" y="4348843"/>
                  <a:pt x="963386" y="4318907"/>
                </a:cubicBezTo>
                <a:cubicBezTo>
                  <a:pt x="938893" y="4288971"/>
                  <a:pt x="949779" y="4327071"/>
                  <a:pt x="865415" y="4318907"/>
                </a:cubicBezTo>
                <a:cubicBezTo>
                  <a:pt x="781051" y="4310743"/>
                  <a:pt x="571500" y="4305300"/>
                  <a:pt x="457200" y="4269922"/>
                </a:cubicBezTo>
                <a:cubicBezTo>
                  <a:pt x="342900" y="4234544"/>
                  <a:pt x="255815" y="4161065"/>
                  <a:pt x="179615" y="4106636"/>
                </a:cubicBezTo>
                <a:cubicBezTo>
                  <a:pt x="103415" y="4052207"/>
                  <a:pt x="416378" y="4329792"/>
                  <a:pt x="0" y="3943350"/>
                </a:cubicBezTo>
                <a:cubicBezTo>
                  <a:pt x="48986" y="3690257"/>
                  <a:pt x="0" y="4019550"/>
                  <a:pt x="0" y="4057650"/>
                </a:cubicBezTo>
                <a:close/>
              </a:path>
            </a:pathLst>
          </a:custGeom>
          <a:ln w="76200">
            <a:solidFill>
              <a:srgbClr val="FF0000"/>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 name="Group 45"/>
          <p:cNvGrpSpPr/>
          <p:nvPr/>
        </p:nvGrpSpPr>
        <p:grpSpPr>
          <a:xfrm>
            <a:off x="914400" y="1219200"/>
            <a:ext cx="7396842" cy="2879271"/>
            <a:chOff x="914400" y="1219200"/>
            <a:chExt cx="7396842" cy="2879271"/>
          </a:xfrm>
        </p:grpSpPr>
        <p:sp>
          <p:nvSpPr>
            <p:cNvPr id="22" name="Freeform 21"/>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30"/>
            <p:cNvGrpSpPr/>
            <p:nvPr/>
          </p:nvGrpSpPr>
          <p:grpSpPr>
            <a:xfrm>
              <a:off x="914400" y="1219200"/>
              <a:ext cx="7396842" cy="2879271"/>
              <a:chOff x="914400" y="1219200"/>
              <a:chExt cx="7396842" cy="2879271"/>
            </a:xfrm>
          </p:grpSpPr>
          <p:sp>
            <p:nvSpPr>
              <p:cNvPr id="17" name="Freeform 16"/>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25"/>
              <p:cNvGrpSpPr/>
              <p:nvPr/>
            </p:nvGrpSpPr>
            <p:grpSpPr>
              <a:xfrm>
                <a:off x="6248400" y="1219200"/>
                <a:ext cx="2062842" cy="2803072"/>
                <a:chOff x="6248400" y="1219200"/>
                <a:chExt cx="2062842" cy="2803072"/>
              </a:xfrm>
            </p:grpSpPr>
            <p:sp>
              <p:nvSpPr>
                <p:cNvPr id="23" name="Rectangle 2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3"/>
              <p:cNvPicPr>
                <a:picLocks noChangeAspect="1" noChangeArrowheads="1"/>
              </p:cNvPicPr>
              <p:nvPr/>
            </p:nvPicPr>
            <p:blipFill>
              <a:blip r:embed="rId2" cstate="print"/>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28" name="Picture 3"/>
              <p:cNvPicPr>
                <a:picLocks noChangeAspect="1" noChangeArrowheads="1"/>
              </p:cNvPicPr>
              <p:nvPr/>
            </p:nvPicPr>
            <p:blipFill>
              <a:blip r:embed="rId2" cstate="print"/>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29" name="Picture 3"/>
              <p:cNvPicPr preferRelativeResize="0">
                <a:picLocks noChangeArrowheads="1"/>
              </p:cNvPicPr>
              <p:nvPr/>
            </p:nvPicPr>
            <p:blipFill>
              <a:blip r:embed="rId2" cstate="print"/>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30" name="Picture 3"/>
              <p:cNvPicPr>
                <a:picLocks noChangeAspect="1" noChangeArrowheads="1"/>
              </p:cNvPicPr>
              <p:nvPr/>
            </p:nvPicPr>
            <p:blipFill>
              <a:blip r:embed="rId3"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sp>
        <p:nvSpPr>
          <p:cNvPr id="36" name="Oval 35"/>
          <p:cNvSpPr/>
          <p:nvPr/>
        </p:nvSpPr>
        <p:spPr>
          <a:xfrm>
            <a:off x="7391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3"/>
          <p:cNvPicPr>
            <a:picLocks noChangeAspect="1" noChangeArrowheads="1"/>
          </p:cNvPicPr>
          <p:nvPr/>
        </p:nvPicPr>
        <p:blipFill>
          <a:blip r:embed="rId2" cstate="print"/>
          <a:srcRect l="16919" t="16314" r="52276" b="77412"/>
          <a:stretch>
            <a:fillRect/>
          </a:stretch>
        </p:blipFill>
        <p:spPr bwMode="auto">
          <a:xfrm>
            <a:off x="1981200" y="1371600"/>
            <a:ext cx="3733800" cy="381001"/>
          </a:xfrm>
          <a:prstGeom prst="rect">
            <a:avLst/>
          </a:prstGeom>
          <a:noFill/>
          <a:ln w="9525">
            <a:noFill/>
            <a:miter lim="800000"/>
            <a:headEnd/>
            <a:tailEnd/>
          </a:ln>
          <a:effectLst/>
        </p:spPr>
      </p:pic>
      <p:grpSp>
        <p:nvGrpSpPr>
          <p:cNvPr id="8" name="Group 46"/>
          <p:cNvGrpSpPr/>
          <p:nvPr/>
        </p:nvGrpSpPr>
        <p:grpSpPr>
          <a:xfrm>
            <a:off x="2895600" y="2667000"/>
            <a:ext cx="3276600" cy="762000"/>
            <a:chOff x="2895600" y="2590800"/>
            <a:chExt cx="3276600" cy="762000"/>
          </a:xfrm>
        </p:grpSpPr>
        <p:grpSp>
          <p:nvGrpSpPr>
            <p:cNvPr id="9" name="Group 31"/>
            <p:cNvGrpSpPr/>
            <p:nvPr/>
          </p:nvGrpSpPr>
          <p:grpSpPr>
            <a:xfrm>
              <a:off x="2895600" y="2590800"/>
              <a:ext cx="3276600" cy="411480"/>
              <a:chOff x="2895600" y="2590800"/>
              <a:chExt cx="3276600" cy="411480"/>
            </a:xfrm>
          </p:grpSpPr>
          <p:sp>
            <p:nvSpPr>
              <p:cNvPr id="50"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257800" y="2590800"/>
                <a:ext cx="914400" cy="41148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5"/>
            <p:cNvSpPr/>
            <p:nvPr/>
          </p:nvSpPr>
          <p:spPr>
            <a:xfrm>
              <a:off x="3352800" y="29718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Oval 34"/>
          <p:cNvSpPr/>
          <p:nvPr/>
        </p:nvSpPr>
        <p:spPr>
          <a:xfrm>
            <a:off x="7924800" y="4038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6172200" y="1524000"/>
            <a:ext cx="1962397" cy="892552"/>
          </a:xfrm>
          <a:prstGeom prst="rect">
            <a:avLst/>
          </a:prstGeom>
          <a:noFill/>
        </p:spPr>
        <p:txBody>
          <a:bodyPr wrap="none" rtlCol="0">
            <a:spAutoFit/>
          </a:bodyPr>
          <a:lstStyle/>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a:t>
            </a:r>
          </a:p>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NATION</a:t>
            </a:r>
          </a:p>
        </p:txBody>
      </p:sp>
      <p:sp>
        <p:nvSpPr>
          <p:cNvPr id="59" name="TextBox 58"/>
          <p:cNvSpPr txBox="1"/>
          <p:nvPr/>
        </p:nvSpPr>
        <p:spPr>
          <a:xfrm>
            <a:off x="1981200" y="1524000"/>
            <a:ext cx="3352800" cy="492443"/>
          </a:xfrm>
          <a:prstGeom prst="rect">
            <a:avLst/>
          </a:prstGeom>
          <a:noFill/>
        </p:spPr>
        <p:txBody>
          <a:bodyPr wrap="square" rtlCol="0">
            <a:spAutoFit/>
          </a:bodyPr>
          <a:lstStyle/>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 OUTLET</a:t>
            </a:r>
          </a:p>
        </p:txBody>
      </p:sp>
      <p:sp>
        <p:nvSpPr>
          <p:cNvPr id="33" name="Oval 32"/>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3"/>
          <p:cNvPicPr>
            <a:picLocks noChangeAspect="1" noChangeArrowheads="1"/>
          </p:cNvPicPr>
          <p:nvPr/>
        </p:nvPicPr>
        <p:blipFill>
          <a:blip r:embed="rId2" cstate="print"/>
          <a:srcRect l="13186" t="66510" r="14002" b="28470"/>
          <a:stretch>
            <a:fillRect/>
          </a:stretch>
        </p:blipFill>
        <p:spPr bwMode="auto">
          <a:xfrm>
            <a:off x="1905000" y="5105400"/>
            <a:ext cx="5943600" cy="381000"/>
          </a:xfrm>
          <a:prstGeom prst="rect">
            <a:avLst/>
          </a:prstGeom>
          <a:noFill/>
          <a:ln w="9525">
            <a:noFill/>
            <a:miter lim="800000"/>
            <a:headEnd/>
            <a:tailEnd/>
          </a:ln>
          <a:effectLst/>
        </p:spPr>
      </p:pic>
      <p:sp>
        <p:nvSpPr>
          <p:cNvPr id="46" name="Oval 45"/>
          <p:cNvSpPr/>
          <p:nvPr/>
        </p:nvSpPr>
        <p:spPr>
          <a:xfrm>
            <a:off x="5257800" y="6096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412725" y="47244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1828800" y="5029200"/>
            <a:ext cx="5867400" cy="53340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304800" y="3581400"/>
            <a:ext cx="76200" cy="369332"/>
          </a:xfrm>
          <a:prstGeom prst="rect">
            <a:avLst/>
          </a:prstGeom>
          <a:noFill/>
        </p:spPr>
        <p:txBody>
          <a:bodyPr wrap="square" rtlCol="0">
            <a:spAutoFit/>
          </a:bodyPr>
          <a:lstStyle/>
          <a:p>
            <a:endParaRPr lang="en-US" dirty="0"/>
          </a:p>
        </p:txBody>
      </p:sp>
      <p:sp>
        <p:nvSpPr>
          <p:cNvPr id="68" name="TextBox 67"/>
          <p:cNvSpPr txBox="1"/>
          <p:nvPr/>
        </p:nvSpPr>
        <p:spPr>
          <a:xfrm>
            <a:off x="0" y="0"/>
            <a:ext cx="9144000" cy="646331"/>
          </a:xfrm>
          <a:prstGeom prst="rect">
            <a:avLst/>
          </a:prstGeom>
          <a:noFill/>
        </p:spPr>
        <p:txBody>
          <a:bodyPr wrap="square" rtlCol="0">
            <a:spAutoFit/>
          </a:bodyPr>
          <a:lstStyle/>
          <a:p>
            <a:pPr algn="ctr"/>
            <a:r>
              <a:rPr lang="en-US" sz="3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CHOCTAW-CHICKASAW 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grpId="0" nodeType="withEffect">
                                  <p:stCondLst>
                                    <p:cond delay="0"/>
                                  </p:stCondLst>
                                  <p:childTnLst>
                                    <p:anim calcmode="lin" valueType="num">
                                      <p:cBhvr>
                                        <p:cTn id="6" dur="1000"/>
                                        <p:tgtEl>
                                          <p:spTgt spid="43"/>
                                        </p:tgtEl>
                                        <p:attrNameLst>
                                          <p:attrName>ppt_w</p:attrName>
                                        </p:attrNameLst>
                                      </p:cBhvr>
                                      <p:tavLst>
                                        <p:tav tm="0">
                                          <p:val>
                                            <p:strVal val="ppt_w"/>
                                          </p:val>
                                        </p:tav>
                                        <p:tav tm="100000">
                                          <p:val>
                                            <p:fltVal val="0"/>
                                          </p:val>
                                        </p:tav>
                                      </p:tavLst>
                                    </p:anim>
                                    <p:anim calcmode="lin" valueType="num">
                                      <p:cBhvr>
                                        <p:cTn id="7" dur="1000"/>
                                        <p:tgtEl>
                                          <p:spTgt spid="43"/>
                                        </p:tgtEl>
                                        <p:attrNameLst>
                                          <p:attrName>ppt_h</p:attrName>
                                        </p:attrNameLst>
                                      </p:cBhvr>
                                      <p:tavLst>
                                        <p:tav tm="0">
                                          <p:val>
                                            <p:strVal val="ppt_h"/>
                                          </p:val>
                                        </p:tav>
                                        <p:tav tm="100000">
                                          <p:val>
                                            <p:fltVal val="0"/>
                                          </p:val>
                                        </p:tav>
                                      </p:tavLst>
                                    </p:anim>
                                    <p:animEffect transition="out" filter="fade">
                                      <p:cBhvr>
                                        <p:cTn id="8" dur="1000"/>
                                        <p:tgtEl>
                                          <p:spTgt spid="43"/>
                                        </p:tgtEl>
                                      </p:cBhvr>
                                    </p:animEffect>
                                    <p:set>
                                      <p:cBhvr>
                                        <p:cTn id="9" dur="1" fill="hold">
                                          <p:stCondLst>
                                            <p:cond delay="999"/>
                                          </p:stCondLst>
                                        </p:cTn>
                                        <p:tgtEl>
                                          <p:spTgt spid="43"/>
                                        </p:tgtEl>
                                        <p:attrNameLst>
                                          <p:attrName>style.visibility</p:attrName>
                                        </p:attrNameLst>
                                      </p:cBhvr>
                                      <p:to>
                                        <p:strVal val="hidden"/>
                                      </p:to>
                                    </p:set>
                                  </p:childTnLst>
                                </p:cTn>
                              </p:par>
                              <p:par>
                                <p:cTn id="10" presetID="53"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p:cTn id="12" dur="1000" fill="hold"/>
                                        <p:tgtEl>
                                          <p:spTgt spid="44"/>
                                        </p:tgtEl>
                                        <p:attrNameLst>
                                          <p:attrName>ppt_w</p:attrName>
                                        </p:attrNameLst>
                                      </p:cBhvr>
                                      <p:tavLst>
                                        <p:tav tm="0">
                                          <p:val>
                                            <p:fltVal val="0"/>
                                          </p:val>
                                        </p:tav>
                                        <p:tav tm="100000">
                                          <p:val>
                                            <p:strVal val="#ppt_w"/>
                                          </p:val>
                                        </p:tav>
                                      </p:tavLst>
                                    </p:anim>
                                    <p:anim calcmode="lin" valueType="num">
                                      <p:cBhvr>
                                        <p:cTn id="13" dur="1000" fill="hold"/>
                                        <p:tgtEl>
                                          <p:spTgt spid="44"/>
                                        </p:tgtEl>
                                        <p:attrNameLst>
                                          <p:attrName>ppt_h</p:attrName>
                                        </p:attrNameLst>
                                      </p:cBhvr>
                                      <p:tavLst>
                                        <p:tav tm="0">
                                          <p:val>
                                            <p:fltVal val="0"/>
                                          </p:val>
                                        </p:tav>
                                        <p:tav tm="100000">
                                          <p:val>
                                            <p:strVal val="#ppt_h"/>
                                          </p:val>
                                        </p:tav>
                                      </p:tavLst>
                                    </p:anim>
                                    <p:animEffect transition="in" filter="fade">
                                      <p:cBhvr>
                                        <p:cTn id="14" dur="1000"/>
                                        <p:tgtEl>
                                          <p:spTgt spid="44"/>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1000"/>
                                        <p:tgtEl>
                                          <p:spTgt spid="59"/>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1000"/>
                                        <p:tgtEl>
                                          <p:spTgt spid="58"/>
                                        </p:tgtEl>
                                      </p:cBhvr>
                                    </p:animEffect>
                                  </p:childTnLst>
                                </p:cTn>
                              </p:par>
                              <p:par>
                                <p:cTn id="21" presetID="10" presetClass="exit" presetSubtype="0" fill="hold" nodeType="withEffect">
                                  <p:stCondLst>
                                    <p:cond delay="500"/>
                                  </p:stCondLst>
                                  <p:childTnLst>
                                    <p:animEffect transition="out" filter="fade">
                                      <p:cBhvr>
                                        <p:cTn id="22" dur="1000"/>
                                        <p:tgtEl>
                                          <p:spTgt spid="8"/>
                                        </p:tgtEl>
                                      </p:cBhvr>
                                    </p:animEffect>
                                    <p:set>
                                      <p:cBhvr>
                                        <p:cTn id="23" dur="1" fill="hold">
                                          <p:stCondLst>
                                            <p:cond delay="999"/>
                                          </p:stCondLst>
                                        </p:cTn>
                                        <p:tgtEl>
                                          <p:spTgt spid="8"/>
                                        </p:tgtEl>
                                        <p:attrNameLst>
                                          <p:attrName>style.visibility</p:attrName>
                                        </p:attrNameLst>
                                      </p:cBhvr>
                                      <p:to>
                                        <p:strVal val="hidden"/>
                                      </p:to>
                                    </p:set>
                                  </p:childTnLst>
                                </p:cTn>
                              </p:par>
                              <p:par>
                                <p:cTn id="24" presetID="10" presetClass="exit" presetSubtype="0" fill="hold" nodeType="withEffect">
                                  <p:stCondLst>
                                    <p:cond delay="500"/>
                                  </p:stCondLst>
                                  <p:childTnLst>
                                    <p:animEffect transition="out" filter="fade">
                                      <p:cBhvr>
                                        <p:cTn id="25" dur="1000"/>
                                        <p:tgtEl>
                                          <p:spTgt spid="45"/>
                                        </p:tgtEl>
                                      </p:cBhvr>
                                    </p:animEffect>
                                    <p:set>
                                      <p:cBhvr>
                                        <p:cTn id="26" dur="1" fill="hold">
                                          <p:stCondLst>
                                            <p:cond delay="999"/>
                                          </p:stCondLst>
                                        </p:cTn>
                                        <p:tgtEl>
                                          <p:spTgt spid="4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wipe(left)">
                                      <p:cBhvr>
                                        <p:cTn id="31" dur="1000"/>
                                        <p:tgtEl>
                                          <p:spTgt spid="6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1000"/>
                                        <p:tgtEl>
                                          <p:spTgt spid="52"/>
                                        </p:tgtEl>
                                      </p:cBhvr>
                                    </p:animEffect>
                                    <p:set>
                                      <p:cBhvr>
                                        <p:cTn id="36" dur="1" fill="hold">
                                          <p:stCondLst>
                                            <p:cond delay="999"/>
                                          </p:stCondLst>
                                        </p:cTn>
                                        <p:tgtEl>
                                          <p:spTgt spid="52"/>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44"/>
                                        </p:tgtEl>
                                      </p:cBhvr>
                                    </p:animEffect>
                                    <p:set>
                                      <p:cBhvr>
                                        <p:cTn id="39" dur="1" fill="hold">
                                          <p:stCondLst>
                                            <p:cond delay="999"/>
                                          </p:stCondLst>
                                        </p:cTn>
                                        <p:tgtEl>
                                          <p:spTgt spid="4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61"/>
                                        </p:tgtEl>
                                      </p:cBhvr>
                                    </p:animEffect>
                                    <p:set>
                                      <p:cBhvr>
                                        <p:cTn id="42" dur="1" fill="hold">
                                          <p:stCondLst>
                                            <p:cond delay="999"/>
                                          </p:stCondLst>
                                        </p:cTn>
                                        <p:tgtEl>
                                          <p:spTgt spid="61"/>
                                        </p:tgtEl>
                                        <p:attrNameLst>
                                          <p:attrName>style.visibility</p:attrName>
                                        </p:attrNameLst>
                                      </p:cBhvr>
                                      <p:to>
                                        <p:strVal val="hidden"/>
                                      </p:to>
                                    </p:set>
                                  </p:childTnLst>
                                </p:cTn>
                              </p:par>
                              <p:par>
                                <p:cTn id="43" presetID="64" presetClass="path" presetSubtype="0" accel="50000" decel="50000" fill="hold" grpId="2" nodeType="withEffect">
                                  <p:stCondLst>
                                    <p:cond delay="0"/>
                                  </p:stCondLst>
                                  <p:childTnLst>
                                    <p:animMotion origin="layout" path="M -3.33333E-6 -2.22222E-6 L 0.00417 -0.71666 " pathEditMode="relative" rAng="0" ptsTypes="AA">
                                      <p:cBhvr>
                                        <p:cTn id="44" dur="1000" fill="hold"/>
                                        <p:tgtEl>
                                          <p:spTgt spid="61"/>
                                        </p:tgtEl>
                                        <p:attrNameLst>
                                          <p:attrName>ppt_x</p:attrName>
                                          <p:attrName>ppt_y</p:attrName>
                                        </p:attrNameLst>
                                      </p:cBhvr>
                                      <p:rCtr x="2" y="-358"/>
                                    </p:animMotion>
                                  </p:childTnLst>
                                </p:cTn>
                              </p:par>
                              <p:par>
                                <p:cTn id="45" presetID="10" presetClass="exit" presetSubtype="0" fill="hold" grpId="1" nodeType="withEffect">
                                  <p:stCondLst>
                                    <p:cond delay="0"/>
                                  </p:stCondLst>
                                  <p:childTnLst>
                                    <p:animEffect transition="out" filter="fade">
                                      <p:cBhvr>
                                        <p:cTn id="46" dur="500"/>
                                        <p:tgtEl>
                                          <p:spTgt spid="59"/>
                                        </p:tgtEl>
                                      </p:cBhvr>
                                    </p:animEffect>
                                    <p:set>
                                      <p:cBhvr>
                                        <p:cTn id="47" dur="1" fill="hold">
                                          <p:stCondLst>
                                            <p:cond delay="499"/>
                                          </p:stCondLst>
                                        </p:cTn>
                                        <p:tgtEl>
                                          <p:spTgt spid="59"/>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58"/>
                                        </p:tgtEl>
                                      </p:cBhvr>
                                    </p:animEffect>
                                    <p:set>
                                      <p:cBhvr>
                                        <p:cTn id="50" dur="1" fill="hold">
                                          <p:stCondLst>
                                            <p:cond delay="499"/>
                                          </p:stCondLst>
                                        </p:cTn>
                                        <p:tgtEl>
                                          <p:spTgt spid="58"/>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1000"/>
                                        <p:tgtEl>
                                          <p:spTgt spid="45"/>
                                        </p:tgtEl>
                                      </p:cBhvr>
                                    </p:animEffect>
                                  </p:childTnLst>
                                </p:cTn>
                              </p:par>
                              <p:par>
                                <p:cTn id="54" presetID="10" presetClass="entr" presetSubtype="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par>
                                <p:cTn id="57" presetID="42" presetClass="entr" presetSubtype="0" fill="hold" grpId="0" nodeType="withEffect">
                                  <p:stCondLst>
                                    <p:cond delay="500"/>
                                  </p:stCondLst>
                                  <p:childTnLst>
                                    <p:set>
                                      <p:cBhvr>
                                        <p:cTn id="58" dur="1" fill="hold">
                                          <p:stCondLst>
                                            <p:cond delay="0"/>
                                          </p:stCondLst>
                                        </p:cTn>
                                        <p:tgtEl>
                                          <p:spTgt spid="68"/>
                                        </p:tgtEl>
                                        <p:attrNameLst>
                                          <p:attrName>style.visibility</p:attrName>
                                        </p:attrNameLst>
                                      </p:cBhvr>
                                      <p:to>
                                        <p:strVal val="visible"/>
                                      </p:to>
                                    </p:set>
                                    <p:animEffect transition="in" filter="fade">
                                      <p:cBhvr>
                                        <p:cTn id="59" dur="500"/>
                                        <p:tgtEl>
                                          <p:spTgt spid="68"/>
                                        </p:tgtEl>
                                      </p:cBhvr>
                                    </p:animEffect>
                                    <p:anim calcmode="lin" valueType="num">
                                      <p:cBhvr>
                                        <p:cTn id="60" dur="500" fill="hold"/>
                                        <p:tgtEl>
                                          <p:spTgt spid="68"/>
                                        </p:tgtEl>
                                        <p:attrNameLst>
                                          <p:attrName>ppt_x</p:attrName>
                                        </p:attrNameLst>
                                      </p:cBhvr>
                                      <p:tavLst>
                                        <p:tav tm="0">
                                          <p:val>
                                            <p:strVal val="#ppt_x"/>
                                          </p:val>
                                        </p:tav>
                                        <p:tav tm="100000">
                                          <p:val>
                                            <p:strVal val="#ppt_x"/>
                                          </p:val>
                                        </p:tav>
                                      </p:tavLst>
                                    </p:anim>
                                    <p:anim calcmode="lin" valueType="num">
                                      <p:cBhvr>
                                        <p:cTn id="61" dur="5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4" grpId="1"/>
      <p:bldP spid="52" grpId="0"/>
      <p:bldP spid="58" grpId="0"/>
      <p:bldP spid="58" grpId="1"/>
      <p:bldP spid="59" grpId="0"/>
      <p:bldP spid="59" grpId="1"/>
      <p:bldP spid="61" grpId="0" animBg="1"/>
      <p:bldP spid="61" grpId="1" animBg="1"/>
      <p:bldP spid="61" grpId="2" animBg="1"/>
      <p:bldP spid="6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1"/>
          <p:cNvGrpSpPr/>
          <p:nvPr/>
        </p:nvGrpSpPr>
        <p:grpSpPr>
          <a:xfrm>
            <a:off x="523875" y="762000"/>
            <a:ext cx="8162925" cy="6072188"/>
            <a:chOff x="523875" y="762000"/>
            <a:chExt cx="8162925" cy="6072188"/>
          </a:xfrm>
        </p:grpSpPr>
        <p:pic>
          <p:nvPicPr>
            <p:cNvPr id="40" name="Picture 3"/>
            <p:cNvPicPr>
              <a:picLocks noChangeAspect="1" noChangeArrowheads="1"/>
            </p:cNvPicPr>
            <p:nvPr/>
          </p:nvPicPr>
          <p:blipFill>
            <a:blip r:embed="rId3" cstate="print"/>
            <a:srcRect/>
            <a:stretch>
              <a:fillRect/>
            </a:stretch>
          </p:blipFill>
          <p:spPr bwMode="auto">
            <a:xfrm>
              <a:off x="523875" y="762000"/>
              <a:ext cx="8162925" cy="6072188"/>
            </a:xfrm>
            <a:prstGeom prst="rect">
              <a:avLst/>
            </a:prstGeom>
            <a:noFill/>
            <a:ln w="9525">
              <a:noFill/>
              <a:miter lim="800000"/>
              <a:headEnd/>
              <a:tailEnd/>
            </a:ln>
            <a:effectLst/>
          </p:spPr>
        </p:pic>
        <p:grpSp>
          <p:nvGrpSpPr>
            <p:cNvPr id="3" name="Group 14"/>
            <p:cNvGrpSpPr/>
            <p:nvPr/>
          </p:nvGrpSpPr>
          <p:grpSpPr>
            <a:xfrm>
              <a:off x="4852307" y="1338943"/>
              <a:ext cx="3148693" cy="1191986"/>
              <a:chOff x="4852307" y="1338943"/>
              <a:chExt cx="3148693" cy="1191986"/>
            </a:xfrm>
          </p:grpSpPr>
          <p:grpSp>
            <p:nvGrpSpPr>
              <p:cNvPr id="4" name="Group 13"/>
              <p:cNvGrpSpPr/>
              <p:nvPr/>
            </p:nvGrpSpPr>
            <p:grpSpPr>
              <a:xfrm>
                <a:off x="4852307" y="1338943"/>
                <a:ext cx="3148693" cy="1191986"/>
                <a:chOff x="4852307" y="1338943"/>
                <a:chExt cx="3148693" cy="1191986"/>
              </a:xfrm>
            </p:grpSpPr>
            <p:sp>
              <p:nvSpPr>
                <p:cNvPr id="55"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7"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4" name="Freeform 53"/>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45" name="Picture 3"/>
          <p:cNvPicPr>
            <a:picLocks noChangeAspect="1" noChangeArrowheads="1"/>
          </p:cNvPicPr>
          <p:nvPr/>
        </p:nvPicPr>
        <p:blipFill>
          <a:blip r:embed="rId3" cstate="print"/>
          <a:srcRect l="13186" t="66510" r="14002" b="28470"/>
          <a:stretch>
            <a:fillRect/>
          </a:stretch>
        </p:blipFill>
        <p:spPr bwMode="auto">
          <a:xfrm>
            <a:off x="1905000" y="5105400"/>
            <a:ext cx="5943600" cy="381000"/>
          </a:xfrm>
          <a:prstGeom prst="rect">
            <a:avLst/>
          </a:prstGeom>
          <a:noFill/>
          <a:ln w="9525">
            <a:noFill/>
            <a:miter lim="800000"/>
            <a:headEnd/>
            <a:tailEnd/>
          </a:ln>
          <a:effectLst/>
        </p:spPr>
      </p:pic>
      <p:pic>
        <p:nvPicPr>
          <p:cNvPr id="96" name="Picture 4"/>
          <p:cNvPicPr>
            <a:picLocks noChangeAspect="1" noChangeArrowheads="1"/>
          </p:cNvPicPr>
          <p:nvPr/>
        </p:nvPicPr>
        <p:blipFill>
          <a:blip r:embed="rId4" cstate="print"/>
          <a:srcRect r="-1092" b="6916"/>
          <a:stretch>
            <a:fillRect/>
          </a:stretch>
        </p:blipFill>
        <p:spPr bwMode="auto">
          <a:xfrm>
            <a:off x="533400" y="704850"/>
            <a:ext cx="8229600" cy="6153150"/>
          </a:xfrm>
          <a:prstGeom prst="rect">
            <a:avLst/>
          </a:prstGeom>
          <a:noFill/>
          <a:ln w="9525">
            <a:noFill/>
            <a:miter lim="800000"/>
            <a:headEnd/>
            <a:tailEnd/>
          </a:ln>
          <a:effectLst/>
        </p:spPr>
      </p:pic>
      <p:sp>
        <p:nvSpPr>
          <p:cNvPr id="68" name="TextBox 67"/>
          <p:cNvSpPr txBox="1"/>
          <p:nvPr/>
        </p:nvSpPr>
        <p:spPr>
          <a:xfrm>
            <a:off x="0" y="0"/>
            <a:ext cx="9144000" cy="646331"/>
          </a:xfrm>
          <a:prstGeom prst="rect">
            <a:avLst/>
          </a:prstGeom>
          <a:noFill/>
        </p:spPr>
        <p:txBody>
          <a:bodyPr wrap="square" rtlCol="0">
            <a:spAutoFit/>
          </a:bodyPr>
          <a:lstStyle/>
          <a:p>
            <a:pPr algn="ctr"/>
            <a:r>
              <a:rPr lang="en-US" sz="3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CHOCTAW-CHICKASAW NATION</a:t>
            </a:r>
          </a:p>
        </p:txBody>
      </p:sp>
      <p:sp>
        <p:nvSpPr>
          <p:cNvPr id="66" name="Freeform 65"/>
          <p:cNvSpPr/>
          <p:nvPr/>
        </p:nvSpPr>
        <p:spPr>
          <a:xfrm>
            <a:off x="783770" y="1151163"/>
            <a:ext cx="7652657" cy="5608865"/>
          </a:xfrm>
          <a:custGeom>
            <a:avLst/>
            <a:gdLst>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46" fmla="*/ 1113064 w 9573986"/>
              <a:gd name="connsiteY46" fmla="*/ 4705350 h 6738258"/>
              <a:gd name="connsiteX0" fmla="*/ 1113064 w 9573986"/>
              <a:gd name="connsiteY0" fmla="*/ 4171950 h 6204858"/>
              <a:gd name="connsiteX1" fmla="*/ 1211036 w 9573986"/>
              <a:gd name="connsiteY1" fmla="*/ 138793 h 6204858"/>
              <a:gd name="connsiteX2" fmla="*/ 8379279 w 9573986"/>
              <a:gd name="connsiteY2" fmla="*/ 138793 h 6204858"/>
              <a:gd name="connsiteX3" fmla="*/ 8379279 w 9573986"/>
              <a:gd name="connsiteY3" fmla="*/ 971550 h 6204858"/>
              <a:gd name="connsiteX4" fmla="*/ 8673193 w 9573986"/>
              <a:gd name="connsiteY4" fmla="*/ 2735036 h 6204858"/>
              <a:gd name="connsiteX5" fmla="*/ 8738507 w 9573986"/>
              <a:gd name="connsiteY5" fmla="*/ 5723165 h 6204858"/>
              <a:gd name="connsiteX6" fmla="*/ 8509907 w 9573986"/>
              <a:gd name="connsiteY6" fmla="*/ 5625193 h 6204858"/>
              <a:gd name="connsiteX7" fmla="*/ 8118022 w 9573986"/>
              <a:gd name="connsiteY7" fmla="*/ 5494565 h 6204858"/>
              <a:gd name="connsiteX8" fmla="*/ 7954736 w 9573986"/>
              <a:gd name="connsiteY8" fmla="*/ 5363936 h 6204858"/>
              <a:gd name="connsiteX9" fmla="*/ 7824107 w 9573986"/>
              <a:gd name="connsiteY9" fmla="*/ 5200650 h 6204858"/>
              <a:gd name="connsiteX10" fmla="*/ 7628164 w 9573986"/>
              <a:gd name="connsiteY10" fmla="*/ 5184322 h 6204858"/>
              <a:gd name="connsiteX11" fmla="*/ 7513864 w 9573986"/>
              <a:gd name="connsiteY11" fmla="*/ 5298622 h 6204858"/>
              <a:gd name="connsiteX12" fmla="*/ 7236279 w 9573986"/>
              <a:gd name="connsiteY12" fmla="*/ 5282293 h 6204858"/>
              <a:gd name="connsiteX13" fmla="*/ 6926036 w 9573986"/>
              <a:gd name="connsiteY13" fmla="*/ 5396593 h 6204858"/>
              <a:gd name="connsiteX14" fmla="*/ 6697436 w 9573986"/>
              <a:gd name="connsiteY14" fmla="*/ 5314950 h 6204858"/>
              <a:gd name="connsiteX15" fmla="*/ 6272893 w 9573986"/>
              <a:gd name="connsiteY15" fmla="*/ 5527222 h 6204858"/>
              <a:gd name="connsiteX16" fmla="*/ 6223907 w 9573986"/>
              <a:gd name="connsiteY16" fmla="*/ 5657850 h 6204858"/>
              <a:gd name="connsiteX17" fmla="*/ 5913664 w 9573986"/>
              <a:gd name="connsiteY17" fmla="*/ 5396593 h 6204858"/>
              <a:gd name="connsiteX18" fmla="*/ 5668736 w 9573986"/>
              <a:gd name="connsiteY18" fmla="*/ 5298622 h 6204858"/>
              <a:gd name="connsiteX19" fmla="*/ 5570764 w 9573986"/>
              <a:gd name="connsiteY19" fmla="*/ 5478236 h 6204858"/>
              <a:gd name="connsiteX20" fmla="*/ 5407479 w 9573986"/>
              <a:gd name="connsiteY20" fmla="*/ 5363936 h 6204858"/>
              <a:gd name="connsiteX21" fmla="*/ 5309507 w 9573986"/>
              <a:gd name="connsiteY21" fmla="*/ 5265965 h 6204858"/>
              <a:gd name="connsiteX22" fmla="*/ 5211536 w 9573986"/>
              <a:gd name="connsiteY22" fmla="*/ 5380265 h 6204858"/>
              <a:gd name="connsiteX23" fmla="*/ 5113564 w 9573986"/>
              <a:gd name="connsiteY23" fmla="*/ 5641522 h 6204858"/>
              <a:gd name="connsiteX24" fmla="*/ 4999264 w 9573986"/>
              <a:gd name="connsiteY24" fmla="*/ 5510893 h 6204858"/>
              <a:gd name="connsiteX25" fmla="*/ 4868636 w 9573986"/>
              <a:gd name="connsiteY25" fmla="*/ 5249636 h 6204858"/>
              <a:gd name="connsiteX26" fmla="*/ 4803322 w 9573986"/>
              <a:gd name="connsiteY26" fmla="*/ 5380265 h 6204858"/>
              <a:gd name="connsiteX27" fmla="*/ 4705350 w 9573986"/>
              <a:gd name="connsiteY27" fmla="*/ 5396593 h 6204858"/>
              <a:gd name="connsiteX28" fmla="*/ 4476750 w 9573986"/>
              <a:gd name="connsiteY28" fmla="*/ 5249636 h 6204858"/>
              <a:gd name="connsiteX29" fmla="*/ 4182836 w 9573986"/>
              <a:gd name="connsiteY29" fmla="*/ 5119007 h 6204858"/>
              <a:gd name="connsiteX30" fmla="*/ 4068536 w 9573986"/>
              <a:gd name="connsiteY30" fmla="*/ 5314950 h 6204858"/>
              <a:gd name="connsiteX31" fmla="*/ 3986893 w 9573986"/>
              <a:gd name="connsiteY31" fmla="*/ 5167993 h 6204858"/>
              <a:gd name="connsiteX32" fmla="*/ 3660322 w 9573986"/>
              <a:gd name="connsiteY32" fmla="*/ 5004707 h 6204858"/>
              <a:gd name="connsiteX33" fmla="*/ 3578679 w 9573986"/>
              <a:gd name="connsiteY33" fmla="*/ 4906736 h 6204858"/>
              <a:gd name="connsiteX34" fmla="*/ 3317422 w 9573986"/>
              <a:gd name="connsiteY34" fmla="*/ 4890407 h 6204858"/>
              <a:gd name="connsiteX35" fmla="*/ 3284764 w 9573986"/>
              <a:gd name="connsiteY35" fmla="*/ 4939393 h 6204858"/>
              <a:gd name="connsiteX36" fmla="*/ 3007179 w 9573986"/>
              <a:gd name="connsiteY36" fmla="*/ 4792436 h 6204858"/>
              <a:gd name="connsiteX37" fmla="*/ 2794907 w 9573986"/>
              <a:gd name="connsiteY37" fmla="*/ 4906736 h 6204858"/>
              <a:gd name="connsiteX38" fmla="*/ 2549979 w 9573986"/>
              <a:gd name="connsiteY38" fmla="*/ 4792436 h 6204858"/>
              <a:gd name="connsiteX39" fmla="*/ 2305050 w 9573986"/>
              <a:gd name="connsiteY39" fmla="*/ 4792436 h 6204858"/>
              <a:gd name="connsiteX40" fmla="*/ 2125436 w 9573986"/>
              <a:gd name="connsiteY40" fmla="*/ 4612822 h 6204858"/>
              <a:gd name="connsiteX41" fmla="*/ 2076450 w 9573986"/>
              <a:gd name="connsiteY41" fmla="*/ 4433207 h 6204858"/>
              <a:gd name="connsiteX42" fmla="*/ 1978479 w 9573986"/>
              <a:gd name="connsiteY42" fmla="*/ 4433207 h 6204858"/>
              <a:gd name="connsiteX43" fmla="*/ 1570264 w 9573986"/>
              <a:gd name="connsiteY43" fmla="*/ 4384222 h 6204858"/>
              <a:gd name="connsiteX44" fmla="*/ 1292679 w 9573986"/>
              <a:gd name="connsiteY44" fmla="*/ 4220936 h 6204858"/>
              <a:gd name="connsiteX45" fmla="*/ 1113064 w 9573986"/>
              <a:gd name="connsiteY45" fmla="*/ 4057650 h 6204858"/>
              <a:gd name="connsiteX46" fmla="*/ 1113064 w 9573986"/>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8209189"/>
              <a:gd name="connsiteY0" fmla="*/ 4171950 h 6204858"/>
              <a:gd name="connsiteX1" fmla="*/ 654504 w 8209189"/>
              <a:gd name="connsiteY1" fmla="*/ 138793 h 6204858"/>
              <a:gd name="connsiteX2" fmla="*/ 7822747 w 8209189"/>
              <a:gd name="connsiteY2" fmla="*/ 138793 h 6204858"/>
              <a:gd name="connsiteX3" fmla="*/ 7822747 w 8209189"/>
              <a:gd name="connsiteY3" fmla="*/ 971550 h 6204858"/>
              <a:gd name="connsiteX4" fmla="*/ 8116661 w 8209189"/>
              <a:gd name="connsiteY4" fmla="*/ 2735036 h 6204858"/>
              <a:gd name="connsiteX5" fmla="*/ 8181975 w 8209189"/>
              <a:gd name="connsiteY5" fmla="*/ 5723165 h 6204858"/>
              <a:gd name="connsiteX6" fmla="*/ 7953375 w 8209189"/>
              <a:gd name="connsiteY6" fmla="*/ 5625193 h 6204858"/>
              <a:gd name="connsiteX7" fmla="*/ 7561490 w 8209189"/>
              <a:gd name="connsiteY7" fmla="*/ 5494565 h 6204858"/>
              <a:gd name="connsiteX8" fmla="*/ 7398204 w 8209189"/>
              <a:gd name="connsiteY8" fmla="*/ 5363936 h 6204858"/>
              <a:gd name="connsiteX9" fmla="*/ 7267575 w 8209189"/>
              <a:gd name="connsiteY9" fmla="*/ 5200650 h 6204858"/>
              <a:gd name="connsiteX10" fmla="*/ 7071632 w 8209189"/>
              <a:gd name="connsiteY10" fmla="*/ 5184322 h 6204858"/>
              <a:gd name="connsiteX11" fmla="*/ 6957332 w 8209189"/>
              <a:gd name="connsiteY11" fmla="*/ 5298622 h 6204858"/>
              <a:gd name="connsiteX12" fmla="*/ 6679747 w 8209189"/>
              <a:gd name="connsiteY12" fmla="*/ 5282293 h 6204858"/>
              <a:gd name="connsiteX13" fmla="*/ 6369504 w 8209189"/>
              <a:gd name="connsiteY13" fmla="*/ 5396593 h 6204858"/>
              <a:gd name="connsiteX14" fmla="*/ 6140904 w 8209189"/>
              <a:gd name="connsiteY14" fmla="*/ 5314950 h 6204858"/>
              <a:gd name="connsiteX15" fmla="*/ 5716361 w 8209189"/>
              <a:gd name="connsiteY15" fmla="*/ 5527222 h 6204858"/>
              <a:gd name="connsiteX16" fmla="*/ 5667375 w 8209189"/>
              <a:gd name="connsiteY16" fmla="*/ 5657850 h 6204858"/>
              <a:gd name="connsiteX17" fmla="*/ 5357132 w 8209189"/>
              <a:gd name="connsiteY17" fmla="*/ 5396593 h 6204858"/>
              <a:gd name="connsiteX18" fmla="*/ 5112204 w 8209189"/>
              <a:gd name="connsiteY18" fmla="*/ 5298622 h 6204858"/>
              <a:gd name="connsiteX19" fmla="*/ 5014232 w 8209189"/>
              <a:gd name="connsiteY19" fmla="*/ 5478236 h 6204858"/>
              <a:gd name="connsiteX20" fmla="*/ 4850947 w 8209189"/>
              <a:gd name="connsiteY20" fmla="*/ 5363936 h 6204858"/>
              <a:gd name="connsiteX21" fmla="*/ 4752975 w 8209189"/>
              <a:gd name="connsiteY21" fmla="*/ 5265965 h 6204858"/>
              <a:gd name="connsiteX22" fmla="*/ 4655004 w 8209189"/>
              <a:gd name="connsiteY22" fmla="*/ 5380265 h 6204858"/>
              <a:gd name="connsiteX23" fmla="*/ 4557032 w 8209189"/>
              <a:gd name="connsiteY23" fmla="*/ 5641522 h 6204858"/>
              <a:gd name="connsiteX24" fmla="*/ 4442732 w 8209189"/>
              <a:gd name="connsiteY24" fmla="*/ 5510893 h 6204858"/>
              <a:gd name="connsiteX25" fmla="*/ 4312104 w 8209189"/>
              <a:gd name="connsiteY25" fmla="*/ 5249636 h 6204858"/>
              <a:gd name="connsiteX26" fmla="*/ 4246790 w 8209189"/>
              <a:gd name="connsiteY26" fmla="*/ 5380265 h 6204858"/>
              <a:gd name="connsiteX27" fmla="*/ 4148818 w 8209189"/>
              <a:gd name="connsiteY27" fmla="*/ 5396593 h 6204858"/>
              <a:gd name="connsiteX28" fmla="*/ 3920218 w 8209189"/>
              <a:gd name="connsiteY28" fmla="*/ 5249636 h 6204858"/>
              <a:gd name="connsiteX29" fmla="*/ 3626304 w 8209189"/>
              <a:gd name="connsiteY29" fmla="*/ 5119007 h 6204858"/>
              <a:gd name="connsiteX30" fmla="*/ 3512004 w 8209189"/>
              <a:gd name="connsiteY30" fmla="*/ 5314950 h 6204858"/>
              <a:gd name="connsiteX31" fmla="*/ 3430361 w 8209189"/>
              <a:gd name="connsiteY31" fmla="*/ 5167993 h 6204858"/>
              <a:gd name="connsiteX32" fmla="*/ 3103790 w 8209189"/>
              <a:gd name="connsiteY32" fmla="*/ 5004707 h 6204858"/>
              <a:gd name="connsiteX33" fmla="*/ 3022147 w 8209189"/>
              <a:gd name="connsiteY33" fmla="*/ 4906736 h 6204858"/>
              <a:gd name="connsiteX34" fmla="*/ 2760890 w 8209189"/>
              <a:gd name="connsiteY34" fmla="*/ 4890407 h 6204858"/>
              <a:gd name="connsiteX35" fmla="*/ 2728232 w 8209189"/>
              <a:gd name="connsiteY35" fmla="*/ 4939393 h 6204858"/>
              <a:gd name="connsiteX36" fmla="*/ 2450647 w 8209189"/>
              <a:gd name="connsiteY36" fmla="*/ 4792436 h 6204858"/>
              <a:gd name="connsiteX37" fmla="*/ 2238375 w 8209189"/>
              <a:gd name="connsiteY37" fmla="*/ 4906736 h 6204858"/>
              <a:gd name="connsiteX38" fmla="*/ 1993447 w 8209189"/>
              <a:gd name="connsiteY38" fmla="*/ 4792436 h 6204858"/>
              <a:gd name="connsiteX39" fmla="*/ 1748518 w 8209189"/>
              <a:gd name="connsiteY39" fmla="*/ 4792436 h 6204858"/>
              <a:gd name="connsiteX40" fmla="*/ 1568904 w 8209189"/>
              <a:gd name="connsiteY40" fmla="*/ 4612822 h 6204858"/>
              <a:gd name="connsiteX41" fmla="*/ 1519918 w 8209189"/>
              <a:gd name="connsiteY41" fmla="*/ 4433207 h 6204858"/>
              <a:gd name="connsiteX42" fmla="*/ 1421947 w 8209189"/>
              <a:gd name="connsiteY42" fmla="*/ 4433207 h 6204858"/>
              <a:gd name="connsiteX43" fmla="*/ 1013732 w 8209189"/>
              <a:gd name="connsiteY43" fmla="*/ 4384222 h 6204858"/>
              <a:gd name="connsiteX44" fmla="*/ 736147 w 8209189"/>
              <a:gd name="connsiteY44" fmla="*/ 4220936 h 6204858"/>
              <a:gd name="connsiteX45" fmla="*/ 556532 w 8209189"/>
              <a:gd name="connsiteY45" fmla="*/ 4057650 h 6204858"/>
              <a:gd name="connsiteX46" fmla="*/ 556532 w 8209189"/>
              <a:gd name="connsiteY46" fmla="*/ 4171950 h 6204858"/>
              <a:gd name="connsiteX0" fmla="*/ 556532 w 8209189"/>
              <a:gd name="connsiteY0" fmla="*/ 4057650 h 6090558"/>
              <a:gd name="connsiteX1" fmla="*/ 654504 w 8209189"/>
              <a:gd name="connsiteY1" fmla="*/ 24493 h 6090558"/>
              <a:gd name="connsiteX2" fmla="*/ 7822747 w 8209189"/>
              <a:gd name="connsiteY2" fmla="*/ 24493 h 6090558"/>
              <a:gd name="connsiteX3" fmla="*/ 7822747 w 8209189"/>
              <a:gd name="connsiteY3" fmla="*/ 857250 h 6090558"/>
              <a:gd name="connsiteX4" fmla="*/ 8116661 w 8209189"/>
              <a:gd name="connsiteY4" fmla="*/ 2620736 h 6090558"/>
              <a:gd name="connsiteX5" fmla="*/ 8181975 w 8209189"/>
              <a:gd name="connsiteY5" fmla="*/ 5608865 h 6090558"/>
              <a:gd name="connsiteX6" fmla="*/ 7953375 w 8209189"/>
              <a:gd name="connsiteY6" fmla="*/ 5510893 h 6090558"/>
              <a:gd name="connsiteX7" fmla="*/ 7561490 w 8209189"/>
              <a:gd name="connsiteY7" fmla="*/ 5380265 h 6090558"/>
              <a:gd name="connsiteX8" fmla="*/ 7398204 w 8209189"/>
              <a:gd name="connsiteY8" fmla="*/ 5249636 h 6090558"/>
              <a:gd name="connsiteX9" fmla="*/ 7267575 w 8209189"/>
              <a:gd name="connsiteY9" fmla="*/ 5086350 h 6090558"/>
              <a:gd name="connsiteX10" fmla="*/ 7071632 w 8209189"/>
              <a:gd name="connsiteY10" fmla="*/ 5070022 h 6090558"/>
              <a:gd name="connsiteX11" fmla="*/ 6957332 w 8209189"/>
              <a:gd name="connsiteY11" fmla="*/ 5184322 h 6090558"/>
              <a:gd name="connsiteX12" fmla="*/ 6679747 w 8209189"/>
              <a:gd name="connsiteY12" fmla="*/ 5167993 h 6090558"/>
              <a:gd name="connsiteX13" fmla="*/ 6369504 w 8209189"/>
              <a:gd name="connsiteY13" fmla="*/ 5282293 h 6090558"/>
              <a:gd name="connsiteX14" fmla="*/ 6140904 w 8209189"/>
              <a:gd name="connsiteY14" fmla="*/ 5200650 h 6090558"/>
              <a:gd name="connsiteX15" fmla="*/ 5716361 w 8209189"/>
              <a:gd name="connsiteY15" fmla="*/ 5412922 h 6090558"/>
              <a:gd name="connsiteX16" fmla="*/ 5667375 w 8209189"/>
              <a:gd name="connsiteY16" fmla="*/ 5543550 h 6090558"/>
              <a:gd name="connsiteX17" fmla="*/ 5357132 w 8209189"/>
              <a:gd name="connsiteY17" fmla="*/ 5282293 h 6090558"/>
              <a:gd name="connsiteX18" fmla="*/ 5112204 w 8209189"/>
              <a:gd name="connsiteY18" fmla="*/ 5184322 h 6090558"/>
              <a:gd name="connsiteX19" fmla="*/ 5014232 w 8209189"/>
              <a:gd name="connsiteY19" fmla="*/ 5363936 h 6090558"/>
              <a:gd name="connsiteX20" fmla="*/ 4850947 w 8209189"/>
              <a:gd name="connsiteY20" fmla="*/ 5249636 h 6090558"/>
              <a:gd name="connsiteX21" fmla="*/ 4752975 w 8209189"/>
              <a:gd name="connsiteY21" fmla="*/ 5151665 h 6090558"/>
              <a:gd name="connsiteX22" fmla="*/ 4655004 w 8209189"/>
              <a:gd name="connsiteY22" fmla="*/ 5265965 h 6090558"/>
              <a:gd name="connsiteX23" fmla="*/ 4557032 w 8209189"/>
              <a:gd name="connsiteY23" fmla="*/ 5527222 h 6090558"/>
              <a:gd name="connsiteX24" fmla="*/ 4442732 w 8209189"/>
              <a:gd name="connsiteY24" fmla="*/ 5396593 h 6090558"/>
              <a:gd name="connsiteX25" fmla="*/ 4312104 w 8209189"/>
              <a:gd name="connsiteY25" fmla="*/ 5135336 h 6090558"/>
              <a:gd name="connsiteX26" fmla="*/ 4246790 w 8209189"/>
              <a:gd name="connsiteY26" fmla="*/ 5265965 h 6090558"/>
              <a:gd name="connsiteX27" fmla="*/ 4148818 w 8209189"/>
              <a:gd name="connsiteY27" fmla="*/ 5282293 h 6090558"/>
              <a:gd name="connsiteX28" fmla="*/ 3920218 w 8209189"/>
              <a:gd name="connsiteY28" fmla="*/ 5135336 h 6090558"/>
              <a:gd name="connsiteX29" fmla="*/ 3626304 w 8209189"/>
              <a:gd name="connsiteY29" fmla="*/ 5004707 h 6090558"/>
              <a:gd name="connsiteX30" fmla="*/ 3512004 w 8209189"/>
              <a:gd name="connsiteY30" fmla="*/ 5200650 h 6090558"/>
              <a:gd name="connsiteX31" fmla="*/ 3430361 w 8209189"/>
              <a:gd name="connsiteY31" fmla="*/ 5053693 h 6090558"/>
              <a:gd name="connsiteX32" fmla="*/ 3103790 w 8209189"/>
              <a:gd name="connsiteY32" fmla="*/ 4890407 h 6090558"/>
              <a:gd name="connsiteX33" fmla="*/ 3022147 w 8209189"/>
              <a:gd name="connsiteY33" fmla="*/ 4792436 h 6090558"/>
              <a:gd name="connsiteX34" fmla="*/ 2760890 w 8209189"/>
              <a:gd name="connsiteY34" fmla="*/ 4776107 h 6090558"/>
              <a:gd name="connsiteX35" fmla="*/ 2728232 w 8209189"/>
              <a:gd name="connsiteY35" fmla="*/ 4825093 h 6090558"/>
              <a:gd name="connsiteX36" fmla="*/ 2450647 w 8209189"/>
              <a:gd name="connsiteY36" fmla="*/ 4678136 h 6090558"/>
              <a:gd name="connsiteX37" fmla="*/ 2238375 w 8209189"/>
              <a:gd name="connsiteY37" fmla="*/ 4792436 h 6090558"/>
              <a:gd name="connsiteX38" fmla="*/ 1993447 w 8209189"/>
              <a:gd name="connsiteY38" fmla="*/ 4678136 h 6090558"/>
              <a:gd name="connsiteX39" fmla="*/ 1748518 w 8209189"/>
              <a:gd name="connsiteY39" fmla="*/ 4678136 h 6090558"/>
              <a:gd name="connsiteX40" fmla="*/ 1568904 w 8209189"/>
              <a:gd name="connsiteY40" fmla="*/ 4498522 h 6090558"/>
              <a:gd name="connsiteX41" fmla="*/ 1519918 w 8209189"/>
              <a:gd name="connsiteY41" fmla="*/ 4318907 h 6090558"/>
              <a:gd name="connsiteX42" fmla="*/ 1421947 w 8209189"/>
              <a:gd name="connsiteY42" fmla="*/ 4318907 h 6090558"/>
              <a:gd name="connsiteX43" fmla="*/ 1013732 w 8209189"/>
              <a:gd name="connsiteY43" fmla="*/ 4269922 h 6090558"/>
              <a:gd name="connsiteX44" fmla="*/ 736147 w 8209189"/>
              <a:gd name="connsiteY44" fmla="*/ 4106636 h 6090558"/>
              <a:gd name="connsiteX45" fmla="*/ 556532 w 8209189"/>
              <a:gd name="connsiteY45" fmla="*/ 3943350 h 6090558"/>
              <a:gd name="connsiteX46" fmla="*/ 556532 w 8209189"/>
              <a:gd name="connsiteY46" fmla="*/ 4057650 h 6090558"/>
              <a:gd name="connsiteX0" fmla="*/ 556532 w 8209189"/>
              <a:gd name="connsiteY0" fmla="*/ 4057650 h 5690508"/>
              <a:gd name="connsiteX1" fmla="*/ 654504 w 8209189"/>
              <a:gd name="connsiteY1" fmla="*/ 24493 h 5690508"/>
              <a:gd name="connsiteX2" fmla="*/ 7822747 w 8209189"/>
              <a:gd name="connsiteY2" fmla="*/ 24493 h 5690508"/>
              <a:gd name="connsiteX3" fmla="*/ 7822747 w 8209189"/>
              <a:gd name="connsiteY3" fmla="*/ 857250 h 5690508"/>
              <a:gd name="connsiteX4" fmla="*/ 8116661 w 8209189"/>
              <a:gd name="connsiteY4" fmla="*/ 2620736 h 5690508"/>
              <a:gd name="connsiteX5" fmla="*/ 8181975 w 8209189"/>
              <a:gd name="connsiteY5" fmla="*/ 5608865 h 5690508"/>
              <a:gd name="connsiteX6" fmla="*/ 7953375 w 8209189"/>
              <a:gd name="connsiteY6" fmla="*/ 5510893 h 5690508"/>
              <a:gd name="connsiteX7" fmla="*/ 7561490 w 8209189"/>
              <a:gd name="connsiteY7" fmla="*/ 5380265 h 5690508"/>
              <a:gd name="connsiteX8" fmla="*/ 7398204 w 8209189"/>
              <a:gd name="connsiteY8" fmla="*/ 5249636 h 5690508"/>
              <a:gd name="connsiteX9" fmla="*/ 7267575 w 8209189"/>
              <a:gd name="connsiteY9" fmla="*/ 5086350 h 5690508"/>
              <a:gd name="connsiteX10" fmla="*/ 7071632 w 8209189"/>
              <a:gd name="connsiteY10" fmla="*/ 5070022 h 5690508"/>
              <a:gd name="connsiteX11" fmla="*/ 6957332 w 8209189"/>
              <a:gd name="connsiteY11" fmla="*/ 5184322 h 5690508"/>
              <a:gd name="connsiteX12" fmla="*/ 6679747 w 8209189"/>
              <a:gd name="connsiteY12" fmla="*/ 5167993 h 5690508"/>
              <a:gd name="connsiteX13" fmla="*/ 6369504 w 8209189"/>
              <a:gd name="connsiteY13" fmla="*/ 5282293 h 5690508"/>
              <a:gd name="connsiteX14" fmla="*/ 6140904 w 8209189"/>
              <a:gd name="connsiteY14" fmla="*/ 5200650 h 5690508"/>
              <a:gd name="connsiteX15" fmla="*/ 5716361 w 8209189"/>
              <a:gd name="connsiteY15" fmla="*/ 5412922 h 5690508"/>
              <a:gd name="connsiteX16" fmla="*/ 5667375 w 8209189"/>
              <a:gd name="connsiteY16" fmla="*/ 5543550 h 5690508"/>
              <a:gd name="connsiteX17" fmla="*/ 5357132 w 8209189"/>
              <a:gd name="connsiteY17" fmla="*/ 5282293 h 5690508"/>
              <a:gd name="connsiteX18" fmla="*/ 5112204 w 8209189"/>
              <a:gd name="connsiteY18" fmla="*/ 5184322 h 5690508"/>
              <a:gd name="connsiteX19" fmla="*/ 5014232 w 8209189"/>
              <a:gd name="connsiteY19" fmla="*/ 5363936 h 5690508"/>
              <a:gd name="connsiteX20" fmla="*/ 4850947 w 8209189"/>
              <a:gd name="connsiteY20" fmla="*/ 5249636 h 5690508"/>
              <a:gd name="connsiteX21" fmla="*/ 4752975 w 8209189"/>
              <a:gd name="connsiteY21" fmla="*/ 5151665 h 5690508"/>
              <a:gd name="connsiteX22" fmla="*/ 4655004 w 8209189"/>
              <a:gd name="connsiteY22" fmla="*/ 5265965 h 5690508"/>
              <a:gd name="connsiteX23" fmla="*/ 4557032 w 8209189"/>
              <a:gd name="connsiteY23" fmla="*/ 5527222 h 5690508"/>
              <a:gd name="connsiteX24" fmla="*/ 4442732 w 8209189"/>
              <a:gd name="connsiteY24" fmla="*/ 5396593 h 5690508"/>
              <a:gd name="connsiteX25" fmla="*/ 4312104 w 8209189"/>
              <a:gd name="connsiteY25" fmla="*/ 5135336 h 5690508"/>
              <a:gd name="connsiteX26" fmla="*/ 4246790 w 8209189"/>
              <a:gd name="connsiteY26" fmla="*/ 5265965 h 5690508"/>
              <a:gd name="connsiteX27" fmla="*/ 4148818 w 8209189"/>
              <a:gd name="connsiteY27" fmla="*/ 5282293 h 5690508"/>
              <a:gd name="connsiteX28" fmla="*/ 3920218 w 8209189"/>
              <a:gd name="connsiteY28" fmla="*/ 5135336 h 5690508"/>
              <a:gd name="connsiteX29" fmla="*/ 3626304 w 8209189"/>
              <a:gd name="connsiteY29" fmla="*/ 5004707 h 5690508"/>
              <a:gd name="connsiteX30" fmla="*/ 3512004 w 8209189"/>
              <a:gd name="connsiteY30" fmla="*/ 5200650 h 5690508"/>
              <a:gd name="connsiteX31" fmla="*/ 3430361 w 8209189"/>
              <a:gd name="connsiteY31" fmla="*/ 5053693 h 5690508"/>
              <a:gd name="connsiteX32" fmla="*/ 3103790 w 8209189"/>
              <a:gd name="connsiteY32" fmla="*/ 4890407 h 5690508"/>
              <a:gd name="connsiteX33" fmla="*/ 3022147 w 8209189"/>
              <a:gd name="connsiteY33" fmla="*/ 4792436 h 5690508"/>
              <a:gd name="connsiteX34" fmla="*/ 2760890 w 8209189"/>
              <a:gd name="connsiteY34" fmla="*/ 4776107 h 5690508"/>
              <a:gd name="connsiteX35" fmla="*/ 2728232 w 8209189"/>
              <a:gd name="connsiteY35" fmla="*/ 4825093 h 5690508"/>
              <a:gd name="connsiteX36" fmla="*/ 2450647 w 8209189"/>
              <a:gd name="connsiteY36" fmla="*/ 4678136 h 5690508"/>
              <a:gd name="connsiteX37" fmla="*/ 2238375 w 8209189"/>
              <a:gd name="connsiteY37" fmla="*/ 4792436 h 5690508"/>
              <a:gd name="connsiteX38" fmla="*/ 1993447 w 8209189"/>
              <a:gd name="connsiteY38" fmla="*/ 4678136 h 5690508"/>
              <a:gd name="connsiteX39" fmla="*/ 1748518 w 8209189"/>
              <a:gd name="connsiteY39" fmla="*/ 4678136 h 5690508"/>
              <a:gd name="connsiteX40" fmla="*/ 1568904 w 8209189"/>
              <a:gd name="connsiteY40" fmla="*/ 4498522 h 5690508"/>
              <a:gd name="connsiteX41" fmla="*/ 1519918 w 8209189"/>
              <a:gd name="connsiteY41" fmla="*/ 4318907 h 5690508"/>
              <a:gd name="connsiteX42" fmla="*/ 1421947 w 8209189"/>
              <a:gd name="connsiteY42" fmla="*/ 4318907 h 5690508"/>
              <a:gd name="connsiteX43" fmla="*/ 1013732 w 8209189"/>
              <a:gd name="connsiteY43" fmla="*/ 4269922 h 5690508"/>
              <a:gd name="connsiteX44" fmla="*/ 736147 w 8209189"/>
              <a:gd name="connsiteY44" fmla="*/ 4106636 h 5690508"/>
              <a:gd name="connsiteX45" fmla="*/ 556532 w 8209189"/>
              <a:gd name="connsiteY45" fmla="*/ 3943350 h 5690508"/>
              <a:gd name="connsiteX46" fmla="*/ 556532 w 8209189"/>
              <a:gd name="connsiteY46" fmla="*/ 4057650 h 5690508"/>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0 w 7652657"/>
              <a:gd name="connsiteY0" fmla="*/ 4057650 h 5608865"/>
              <a:gd name="connsiteX1" fmla="*/ 97972 w 7652657"/>
              <a:gd name="connsiteY1" fmla="*/ 24493 h 5608865"/>
              <a:gd name="connsiteX2" fmla="*/ 7266215 w 7652657"/>
              <a:gd name="connsiteY2" fmla="*/ 24493 h 5608865"/>
              <a:gd name="connsiteX3" fmla="*/ 7266215 w 7652657"/>
              <a:gd name="connsiteY3" fmla="*/ 857250 h 5608865"/>
              <a:gd name="connsiteX4" fmla="*/ 7560129 w 7652657"/>
              <a:gd name="connsiteY4" fmla="*/ 2620736 h 5608865"/>
              <a:gd name="connsiteX5" fmla="*/ 7625443 w 7652657"/>
              <a:gd name="connsiteY5" fmla="*/ 5608865 h 5608865"/>
              <a:gd name="connsiteX6" fmla="*/ 7396843 w 7652657"/>
              <a:gd name="connsiteY6" fmla="*/ 5510893 h 5608865"/>
              <a:gd name="connsiteX7" fmla="*/ 7004958 w 7652657"/>
              <a:gd name="connsiteY7" fmla="*/ 5380265 h 5608865"/>
              <a:gd name="connsiteX8" fmla="*/ 6841672 w 7652657"/>
              <a:gd name="connsiteY8" fmla="*/ 5249636 h 5608865"/>
              <a:gd name="connsiteX9" fmla="*/ 6711043 w 7652657"/>
              <a:gd name="connsiteY9" fmla="*/ 5086350 h 5608865"/>
              <a:gd name="connsiteX10" fmla="*/ 6515100 w 7652657"/>
              <a:gd name="connsiteY10" fmla="*/ 5070022 h 5608865"/>
              <a:gd name="connsiteX11" fmla="*/ 6400800 w 7652657"/>
              <a:gd name="connsiteY11" fmla="*/ 5184322 h 5608865"/>
              <a:gd name="connsiteX12" fmla="*/ 6123215 w 7652657"/>
              <a:gd name="connsiteY12" fmla="*/ 5167993 h 5608865"/>
              <a:gd name="connsiteX13" fmla="*/ 5812972 w 7652657"/>
              <a:gd name="connsiteY13" fmla="*/ 5282293 h 5608865"/>
              <a:gd name="connsiteX14" fmla="*/ 5584372 w 7652657"/>
              <a:gd name="connsiteY14" fmla="*/ 5200650 h 5608865"/>
              <a:gd name="connsiteX15" fmla="*/ 5159829 w 7652657"/>
              <a:gd name="connsiteY15" fmla="*/ 5412922 h 5608865"/>
              <a:gd name="connsiteX16" fmla="*/ 5110843 w 7652657"/>
              <a:gd name="connsiteY16" fmla="*/ 5543550 h 5608865"/>
              <a:gd name="connsiteX17" fmla="*/ 4800600 w 7652657"/>
              <a:gd name="connsiteY17" fmla="*/ 5282293 h 5608865"/>
              <a:gd name="connsiteX18" fmla="*/ 4555672 w 7652657"/>
              <a:gd name="connsiteY18" fmla="*/ 5184322 h 5608865"/>
              <a:gd name="connsiteX19" fmla="*/ 4457700 w 7652657"/>
              <a:gd name="connsiteY19" fmla="*/ 5363936 h 5608865"/>
              <a:gd name="connsiteX20" fmla="*/ 4294415 w 7652657"/>
              <a:gd name="connsiteY20" fmla="*/ 5249636 h 5608865"/>
              <a:gd name="connsiteX21" fmla="*/ 4196443 w 7652657"/>
              <a:gd name="connsiteY21" fmla="*/ 5151665 h 5608865"/>
              <a:gd name="connsiteX22" fmla="*/ 4098472 w 7652657"/>
              <a:gd name="connsiteY22" fmla="*/ 5265965 h 5608865"/>
              <a:gd name="connsiteX23" fmla="*/ 4000500 w 7652657"/>
              <a:gd name="connsiteY23" fmla="*/ 5527222 h 5608865"/>
              <a:gd name="connsiteX24" fmla="*/ 3886200 w 7652657"/>
              <a:gd name="connsiteY24" fmla="*/ 5396593 h 5608865"/>
              <a:gd name="connsiteX25" fmla="*/ 3755572 w 7652657"/>
              <a:gd name="connsiteY25" fmla="*/ 5135336 h 5608865"/>
              <a:gd name="connsiteX26" fmla="*/ 3690258 w 7652657"/>
              <a:gd name="connsiteY26" fmla="*/ 5265965 h 5608865"/>
              <a:gd name="connsiteX27" fmla="*/ 3592286 w 7652657"/>
              <a:gd name="connsiteY27" fmla="*/ 5282293 h 5608865"/>
              <a:gd name="connsiteX28" fmla="*/ 3363686 w 7652657"/>
              <a:gd name="connsiteY28" fmla="*/ 5135336 h 5608865"/>
              <a:gd name="connsiteX29" fmla="*/ 3069772 w 7652657"/>
              <a:gd name="connsiteY29" fmla="*/ 5004707 h 5608865"/>
              <a:gd name="connsiteX30" fmla="*/ 2955472 w 7652657"/>
              <a:gd name="connsiteY30" fmla="*/ 5200650 h 5608865"/>
              <a:gd name="connsiteX31" fmla="*/ 2873829 w 7652657"/>
              <a:gd name="connsiteY31" fmla="*/ 5053693 h 5608865"/>
              <a:gd name="connsiteX32" fmla="*/ 2547258 w 7652657"/>
              <a:gd name="connsiteY32" fmla="*/ 4890407 h 5608865"/>
              <a:gd name="connsiteX33" fmla="*/ 2465615 w 7652657"/>
              <a:gd name="connsiteY33" fmla="*/ 4792436 h 5608865"/>
              <a:gd name="connsiteX34" fmla="*/ 2204358 w 7652657"/>
              <a:gd name="connsiteY34" fmla="*/ 4776107 h 5608865"/>
              <a:gd name="connsiteX35" fmla="*/ 2171700 w 7652657"/>
              <a:gd name="connsiteY35" fmla="*/ 4825093 h 5608865"/>
              <a:gd name="connsiteX36" fmla="*/ 1894115 w 7652657"/>
              <a:gd name="connsiteY36" fmla="*/ 4678136 h 5608865"/>
              <a:gd name="connsiteX37" fmla="*/ 1681843 w 7652657"/>
              <a:gd name="connsiteY37" fmla="*/ 4792436 h 5608865"/>
              <a:gd name="connsiteX38" fmla="*/ 1436915 w 7652657"/>
              <a:gd name="connsiteY38" fmla="*/ 4678136 h 5608865"/>
              <a:gd name="connsiteX39" fmla="*/ 1191986 w 7652657"/>
              <a:gd name="connsiteY39" fmla="*/ 4678136 h 5608865"/>
              <a:gd name="connsiteX40" fmla="*/ 1012372 w 7652657"/>
              <a:gd name="connsiteY40" fmla="*/ 4498522 h 5608865"/>
              <a:gd name="connsiteX41" fmla="*/ 963386 w 7652657"/>
              <a:gd name="connsiteY41" fmla="*/ 4318907 h 5608865"/>
              <a:gd name="connsiteX42" fmla="*/ 865415 w 7652657"/>
              <a:gd name="connsiteY42" fmla="*/ 4318907 h 5608865"/>
              <a:gd name="connsiteX43" fmla="*/ 457200 w 7652657"/>
              <a:gd name="connsiteY43" fmla="*/ 4269922 h 5608865"/>
              <a:gd name="connsiteX44" fmla="*/ 179615 w 7652657"/>
              <a:gd name="connsiteY44" fmla="*/ 4106636 h 5608865"/>
              <a:gd name="connsiteX45" fmla="*/ 0 w 7652657"/>
              <a:gd name="connsiteY45" fmla="*/ 3943350 h 5608865"/>
              <a:gd name="connsiteX46" fmla="*/ 0 w 7652657"/>
              <a:gd name="connsiteY46" fmla="*/ 4057650 h 560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52657" h="5608865">
                <a:moveTo>
                  <a:pt x="0" y="4057650"/>
                </a:moveTo>
                <a:cubicBezTo>
                  <a:pt x="110218" y="2415268"/>
                  <a:pt x="106136" y="2084615"/>
                  <a:pt x="97972" y="24493"/>
                </a:cubicBezTo>
                <a:cubicBezTo>
                  <a:pt x="1755322" y="0"/>
                  <a:pt x="5761265" y="59871"/>
                  <a:pt x="7266215" y="24493"/>
                </a:cubicBezTo>
                <a:cubicBezTo>
                  <a:pt x="7383236" y="892629"/>
                  <a:pt x="7217229" y="424543"/>
                  <a:pt x="7266215" y="857250"/>
                </a:cubicBezTo>
                <a:cubicBezTo>
                  <a:pt x="7315201" y="1289957"/>
                  <a:pt x="7500258" y="1828800"/>
                  <a:pt x="7560129" y="2620736"/>
                </a:cubicBezTo>
                <a:cubicBezTo>
                  <a:pt x="7620000" y="3412672"/>
                  <a:pt x="7652657" y="5127172"/>
                  <a:pt x="7625443" y="5608865"/>
                </a:cubicBezTo>
                <a:cubicBezTo>
                  <a:pt x="7369629" y="5366658"/>
                  <a:pt x="7500257" y="5548993"/>
                  <a:pt x="7396843" y="5510893"/>
                </a:cubicBezTo>
                <a:cubicBezTo>
                  <a:pt x="7293429" y="5472793"/>
                  <a:pt x="7097487" y="5423808"/>
                  <a:pt x="7004958" y="5380265"/>
                </a:cubicBezTo>
                <a:cubicBezTo>
                  <a:pt x="6912430" y="5336722"/>
                  <a:pt x="6890658" y="5298622"/>
                  <a:pt x="6841672" y="5249636"/>
                </a:cubicBezTo>
                <a:cubicBezTo>
                  <a:pt x="6792686" y="5200650"/>
                  <a:pt x="6765472" y="5116286"/>
                  <a:pt x="6711043" y="5086350"/>
                </a:cubicBezTo>
                <a:cubicBezTo>
                  <a:pt x="6656614" y="5056414"/>
                  <a:pt x="6566807" y="5053693"/>
                  <a:pt x="6515100" y="5070022"/>
                </a:cubicBezTo>
                <a:cubicBezTo>
                  <a:pt x="6463393" y="5086351"/>
                  <a:pt x="6466114" y="5167994"/>
                  <a:pt x="6400800" y="5184322"/>
                </a:cubicBezTo>
                <a:cubicBezTo>
                  <a:pt x="6335486" y="5200650"/>
                  <a:pt x="6221186" y="5151665"/>
                  <a:pt x="6123215" y="5167993"/>
                </a:cubicBezTo>
                <a:cubicBezTo>
                  <a:pt x="6025244" y="5184321"/>
                  <a:pt x="5902779" y="5276850"/>
                  <a:pt x="5812972" y="5282293"/>
                </a:cubicBezTo>
                <a:cubicBezTo>
                  <a:pt x="5723165" y="5287736"/>
                  <a:pt x="5693229" y="5178879"/>
                  <a:pt x="5584372" y="5200650"/>
                </a:cubicBezTo>
                <a:cubicBezTo>
                  <a:pt x="5475515" y="5222421"/>
                  <a:pt x="5238751" y="5355772"/>
                  <a:pt x="5159829" y="5412922"/>
                </a:cubicBezTo>
                <a:cubicBezTo>
                  <a:pt x="5080908" y="5470072"/>
                  <a:pt x="5170715" y="5565322"/>
                  <a:pt x="5110843" y="5543550"/>
                </a:cubicBezTo>
                <a:cubicBezTo>
                  <a:pt x="5050971" y="5521778"/>
                  <a:pt x="4893129" y="5342164"/>
                  <a:pt x="4800600" y="5282293"/>
                </a:cubicBezTo>
                <a:cubicBezTo>
                  <a:pt x="4708072" y="5222422"/>
                  <a:pt x="4612822" y="5170715"/>
                  <a:pt x="4555672" y="5184322"/>
                </a:cubicBezTo>
                <a:cubicBezTo>
                  <a:pt x="4498522" y="5197929"/>
                  <a:pt x="4501243" y="5353050"/>
                  <a:pt x="4457700" y="5363936"/>
                </a:cubicBezTo>
                <a:cubicBezTo>
                  <a:pt x="4414157" y="5374822"/>
                  <a:pt x="4337958" y="5285014"/>
                  <a:pt x="4294415" y="5249636"/>
                </a:cubicBezTo>
                <a:cubicBezTo>
                  <a:pt x="4250872" y="5214258"/>
                  <a:pt x="4229100" y="5148944"/>
                  <a:pt x="4196443" y="5151665"/>
                </a:cubicBezTo>
                <a:cubicBezTo>
                  <a:pt x="4163786" y="5154387"/>
                  <a:pt x="4131129" y="5203372"/>
                  <a:pt x="4098472" y="5265965"/>
                </a:cubicBezTo>
                <a:cubicBezTo>
                  <a:pt x="4065815" y="5328558"/>
                  <a:pt x="4035879" y="5505451"/>
                  <a:pt x="4000500" y="5527222"/>
                </a:cubicBezTo>
                <a:cubicBezTo>
                  <a:pt x="3965121" y="5548993"/>
                  <a:pt x="3927021" y="5461907"/>
                  <a:pt x="3886200" y="5396593"/>
                </a:cubicBezTo>
                <a:cubicBezTo>
                  <a:pt x="3845379" y="5331279"/>
                  <a:pt x="3788229" y="5157107"/>
                  <a:pt x="3755572" y="5135336"/>
                </a:cubicBezTo>
                <a:cubicBezTo>
                  <a:pt x="3722915" y="5113565"/>
                  <a:pt x="3717472" y="5241472"/>
                  <a:pt x="3690258" y="5265965"/>
                </a:cubicBezTo>
                <a:cubicBezTo>
                  <a:pt x="3663044" y="5290458"/>
                  <a:pt x="3646715" y="5304064"/>
                  <a:pt x="3592286" y="5282293"/>
                </a:cubicBezTo>
                <a:cubicBezTo>
                  <a:pt x="3537857" y="5260522"/>
                  <a:pt x="3450772" y="5181600"/>
                  <a:pt x="3363686" y="5135336"/>
                </a:cubicBezTo>
                <a:cubicBezTo>
                  <a:pt x="3276600" y="5089072"/>
                  <a:pt x="3137808" y="4993821"/>
                  <a:pt x="3069772" y="5004707"/>
                </a:cubicBezTo>
                <a:cubicBezTo>
                  <a:pt x="3001736" y="5015593"/>
                  <a:pt x="2988129" y="5192486"/>
                  <a:pt x="2955472" y="5200650"/>
                </a:cubicBezTo>
                <a:cubicBezTo>
                  <a:pt x="2922815" y="5208814"/>
                  <a:pt x="2941865" y="5105400"/>
                  <a:pt x="2873829" y="5053693"/>
                </a:cubicBezTo>
                <a:cubicBezTo>
                  <a:pt x="2805793" y="5001986"/>
                  <a:pt x="2615294" y="4933950"/>
                  <a:pt x="2547258" y="4890407"/>
                </a:cubicBezTo>
                <a:cubicBezTo>
                  <a:pt x="2479222" y="4846864"/>
                  <a:pt x="2522765" y="4811486"/>
                  <a:pt x="2465615" y="4792436"/>
                </a:cubicBezTo>
                <a:cubicBezTo>
                  <a:pt x="2408465" y="4773386"/>
                  <a:pt x="2253344" y="4770664"/>
                  <a:pt x="2204358" y="4776107"/>
                </a:cubicBezTo>
                <a:cubicBezTo>
                  <a:pt x="2155372" y="4781550"/>
                  <a:pt x="2223407" y="4841422"/>
                  <a:pt x="2171700" y="4825093"/>
                </a:cubicBezTo>
                <a:cubicBezTo>
                  <a:pt x="2119993" y="4808765"/>
                  <a:pt x="1975758" y="4683579"/>
                  <a:pt x="1894115" y="4678136"/>
                </a:cubicBezTo>
                <a:cubicBezTo>
                  <a:pt x="1812472" y="4672693"/>
                  <a:pt x="1758043" y="4792436"/>
                  <a:pt x="1681843" y="4792436"/>
                </a:cubicBezTo>
                <a:cubicBezTo>
                  <a:pt x="1605643" y="4792436"/>
                  <a:pt x="1518558" y="4697186"/>
                  <a:pt x="1436915" y="4678136"/>
                </a:cubicBezTo>
                <a:cubicBezTo>
                  <a:pt x="1355272" y="4659086"/>
                  <a:pt x="1262743" y="4708072"/>
                  <a:pt x="1191986" y="4678136"/>
                </a:cubicBezTo>
                <a:cubicBezTo>
                  <a:pt x="1121229" y="4648200"/>
                  <a:pt x="1050472" y="4558394"/>
                  <a:pt x="1012372" y="4498522"/>
                </a:cubicBezTo>
                <a:cubicBezTo>
                  <a:pt x="974272" y="4438651"/>
                  <a:pt x="987879" y="4348843"/>
                  <a:pt x="963386" y="4318907"/>
                </a:cubicBezTo>
                <a:cubicBezTo>
                  <a:pt x="938893" y="4288971"/>
                  <a:pt x="949779" y="4327071"/>
                  <a:pt x="865415" y="4318907"/>
                </a:cubicBezTo>
                <a:cubicBezTo>
                  <a:pt x="781051" y="4310743"/>
                  <a:pt x="571500" y="4305300"/>
                  <a:pt x="457200" y="4269922"/>
                </a:cubicBezTo>
                <a:cubicBezTo>
                  <a:pt x="342900" y="4234544"/>
                  <a:pt x="255815" y="4161065"/>
                  <a:pt x="179615" y="4106636"/>
                </a:cubicBezTo>
                <a:cubicBezTo>
                  <a:pt x="103415" y="4052207"/>
                  <a:pt x="416378" y="4329792"/>
                  <a:pt x="0" y="3943350"/>
                </a:cubicBezTo>
                <a:cubicBezTo>
                  <a:pt x="48986" y="3690257"/>
                  <a:pt x="0" y="4019550"/>
                  <a:pt x="0" y="4057650"/>
                </a:cubicBezTo>
                <a:close/>
              </a:path>
            </a:pathLst>
          </a:custGeom>
          <a:ln w="76200">
            <a:solidFill>
              <a:srgbClr val="FF0000"/>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 name="Group 45"/>
          <p:cNvGrpSpPr/>
          <p:nvPr/>
        </p:nvGrpSpPr>
        <p:grpSpPr>
          <a:xfrm>
            <a:off x="914400" y="1219200"/>
            <a:ext cx="7396842" cy="2879271"/>
            <a:chOff x="914400" y="1219200"/>
            <a:chExt cx="7396842" cy="2879271"/>
          </a:xfrm>
        </p:grpSpPr>
        <p:sp>
          <p:nvSpPr>
            <p:cNvPr id="22" name="Freeform 21"/>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30"/>
            <p:cNvGrpSpPr/>
            <p:nvPr/>
          </p:nvGrpSpPr>
          <p:grpSpPr>
            <a:xfrm>
              <a:off x="914400" y="1219200"/>
              <a:ext cx="7396842" cy="2879271"/>
              <a:chOff x="914400" y="1219200"/>
              <a:chExt cx="7396842" cy="2879271"/>
            </a:xfrm>
          </p:grpSpPr>
          <p:sp>
            <p:nvSpPr>
              <p:cNvPr id="17" name="Freeform 16"/>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25"/>
              <p:cNvGrpSpPr/>
              <p:nvPr/>
            </p:nvGrpSpPr>
            <p:grpSpPr>
              <a:xfrm>
                <a:off x="6248400" y="1219200"/>
                <a:ext cx="2062842" cy="2803072"/>
                <a:chOff x="6248400" y="1219200"/>
                <a:chExt cx="2062842" cy="2803072"/>
              </a:xfrm>
            </p:grpSpPr>
            <p:sp>
              <p:nvSpPr>
                <p:cNvPr id="23" name="Rectangle 2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3"/>
              <p:cNvPicPr>
                <a:picLocks noChangeAspect="1" noChangeArrowheads="1"/>
              </p:cNvPicPr>
              <p:nvPr/>
            </p:nvPicPr>
            <p:blipFill>
              <a:blip r:embed="rId3" cstate="print"/>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28" name="Picture 3"/>
              <p:cNvPicPr>
                <a:picLocks noChangeAspect="1" noChangeArrowheads="1"/>
              </p:cNvPicPr>
              <p:nvPr/>
            </p:nvPicPr>
            <p:blipFill>
              <a:blip r:embed="rId3" cstate="print"/>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29" name="Picture 3"/>
              <p:cNvPicPr preferRelativeResize="0">
                <a:picLocks noChangeArrowheads="1"/>
              </p:cNvPicPr>
              <p:nvPr/>
            </p:nvPicPr>
            <p:blipFill>
              <a:blip r:embed="rId3" cstate="print"/>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30" name="Picture 3"/>
              <p:cNvPicPr>
                <a:picLocks noChangeAspect="1" noChangeArrowheads="1"/>
              </p:cNvPicPr>
              <p:nvPr/>
            </p:nvPicPr>
            <p:blipFill>
              <a:blip r:embed="rId5"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pic>
        <p:nvPicPr>
          <p:cNvPr id="60" name="Picture 3"/>
          <p:cNvPicPr>
            <a:picLocks noChangeAspect="1" noChangeArrowheads="1"/>
          </p:cNvPicPr>
          <p:nvPr/>
        </p:nvPicPr>
        <p:blipFill>
          <a:blip r:embed="rId3" cstate="print"/>
          <a:srcRect l="16919" t="16314" r="52276" b="77412"/>
          <a:stretch>
            <a:fillRect/>
          </a:stretch>
        </p:blipFill>
        <p:spPr bwMode="auto">
          <a:xfrm>
            <a:off x="1981200" y="1371600"/>
            <a:ext cx="3733800" cy="381001"/>
          </a:xfrm>
          <a:prstGeom prst="rect">
            <a:avLst/>
          </a:prstGeom>
          <a:noFill/>
          <a:ln w="9525">
            <a:noFill/>
            <a:miter lim="800000"/>
            <a:headEnd/>
            <a:tailEnd/>
          </a:ln>
          <a:effectLst/>
        </p:spPr>
      </p:pic>
      <p:grpSp>
        <p:nvGrpSpPr>
          <p:cNvPr id="8" name="Group 46"/>
          <p:cNvGrpSpPr/>
          <p:nvPr/>
        </p:nvGrpSpPr>
        <p:grpSpPr>
          <a:xfrm>
            <a:off x="2895600" y="2667000"/>
            <a:ext cx="3276600" cy="762000"/>
            <a:chOff x="2895600" y="2590800"/>
            <a:chExt cx="3276600" cy="762000"/>
          </a:xfrm>
        </p:grpSpPr>
        <p:grpSp>
          <p:nvGrpSpPr>
            <p:cNvPr id="9" name="Group 31"/>
            <p:cNvGrpSpPr/>
            <p:nvPr/>
          </p:nvGrpSpPr>
          <p:grpSpPr>
            <a:xfrm>
              <a:off x="2895600" y="2590800"/>
              <a:ext cx="3276600" cy="411480"/>
              <a:chOff x="2895600" y="2590800"/>
              <a:chExt cx="3276600" cy="411480"/>
            </a:xfrm>
          </p:grpSpPr>
          <p:sp>
            <p:nvSpPr>
              <p:cNvPr id="50"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257800" y="2590800"/>
                <a:ext cx="914400" cy="41148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5"/>
            <p:cNvSpPr/>
            <p:nvPr/>
          </p:nvSpPr>
          <p:spPr>
            <a:xfrm>
              <a:off x="3352800" y="29718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Oval 32"/>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257800" y="6096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412725" y="47244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304800" y="3581400"/>
            <a:ext cx="76200" cy="369332"/>
          </a:xfrm>
          <a:prstGeom prst="rect">
            <a:avLst/>
          </a:prstGeom>
          <a:noFill/>
        </p:spPr>
        <p:txBody>
          <a:bodyPr wrap="square" rtlCol="0">
            <a:spAutoFit/>
          </a:bodyPr>
          <a:lstStyle/>
          <a:p>
            <a:endParaRPr lang="en-US" dirty="0"/>
          </a:p>
        </p:txBody>
      </p:sp>
      <p:sp useBgFill="1">
        <p:nvSpPr>
          <p:cNvPr id="70" name="Freeform 69"/>
          <p:cNvSpPr/>
          <p:nvPr/>
        </p:nvSpPr>
        <p:spPr>
          <a:xfrm>
            <a:off x="552450" y="609600"/>
            <a:ext cx="8134350" cy="4142015"/>
          </a:xfrm>
          <a:custGeom>
            <a:avLst/>
            <a:gdLst>
              <a:gd name="connsiteX0" fmla="*/ 1325336 w 10673443"/>
              <a:gd name="connsiteY0" fmla="*/ 489857 h 4479472"/>
              <a:gd name="connsiteX1" fmla="*/ 9326336 w 10673443"/>
              <a:gd name="connsiteY1" fmla="*/ 522515 h 4479472"/>
              <a:gd name="connsiteX2" fmla="*/ 9407979 w 10673443"/>
              <a:gd name="connsiteY2" fmla="*/ 506186 h 4479472"/>
              <a:gd name="connsiteX3" fmla="*/ 9440636 w 10673443"/>
              <a:gd name="connsiteY3" fmla="*/ 3559629 h 4479472"/>
              <a:gd name="connsiteX4" fmla="*/ 9293679 w 10673443"/>
              <a:gd name="connsiteY4" fmla="*/ 3477986 h 4479472"/>
              <a:gd name="connsiteX5" fmla="*/ 8918122 w 10673443"/>
              <a:gd name="connsiteY5" fmla="*/ 3657600 h 4479472"/>
              <a:gd name="connsiteX6" fmla="*/ 8542565 w 10673443"/>
              <a:gd name="connsiteY6" fmla="*/ 3592286 h 4479472"/>
              <a:gd name="connsiteX7" fmla="*/ 8248651 w 10673443"/>
              <a:gd name="connsiteY7" fmla="*/ 3461657 h 4479472"/>
              <a:gd name="connsiteX8" fmla="*/ 8069036 w 10673443"/>
              <a:gd name="connsiteY8" fmla="*/ 3739243 h 4479472"/>
              <a:gd name="connsiteX9" fmla="*/ 7807779 w 10673443"/>
              <a:gd name="connsiteY9" fmla="*/ 3722915 h 4479472"/>
              <a:gd name="connsiteX10" fmla="*/ 7203622 w 10673443"/>
              <a:gd name="connsiteY10" fmla="*/ 3886200 h 4479472"/>
              <a:gd name="connsiteX11" fmla="*/ 6958694 w 10673443"/>
              <a:gd name="connsiteY11" fmla="*/ 4049486 h 4479472"/>
              <a:gd name="connsiteX12" fmla="*/ 6697436 w 10673443"/>
              <a:gd name="connsiteY12" fmla="*/ 4310743 h 4479472"/>
              <a:gd name="connsiteX13" fmla="*/ 6403522 w 10673443"/>
              <a:gd name="connsiteY13" fmla="*/ 4212772 h 4479472"/>
              <a:gd name="connsiteX14" fmla="*/ 6338208 w 10673443"/>
              <a:gd name="connsiteY14" fmla="*/ 4441372 h 4479472"/>
              <a:gd name="connsiteX15" fmla="*/ 6076951 w 10673443"/>
              <a:gd name="connsiteY15" fmla="*/ 4441372 h 4479472"/>
              <a:gd name="connsiteX16" fmla="*/ 5766708 w 10673443"/>
              <a:gd name="connsiteY16" fmla="*/ 4261757 h 4479472"/>
              <a:gd name="connsiteX17" fmla="*/ 5652408 w 10673443"/>
              <a:gd name="connsiteY17" fmla="*/ 4425043 h 4479472"/>
              <a:gd name="connsiteX18" fmla="*/ 5211536 w 10673443"/>
              <a:gd name="connsiteY18" fmla="*/ 4229100 h 4479472"/>
              <a:gd name="connsiteX19" fmla="*/ 4933951 w 10673443"/>
              <a:gd name="connsiteY19" fmla="*/ 3886200 h 4479472"/>
              <a:gd name="connsiteX20" fmla="*/ 4754336 w 10673443"/>
              <a:gd name="connsiteY20" fmla="*/ 3690257 h 4479472"/>
              <a:gd name="connsiteX21" fmla="*/ 4215494 w 10673443"/>
              <a:gd name="connsiteY21" fmla="*/ 3575957 h 4479472"/>
              <a:gd name="connsiteX22" fmla="*/ 3562351 w 10673443"/>
              <a:gd name="connsiteY22" fmla="*/ 3184072 h 4479472"/>
              <a:gd name="connsiteX23" fmla="*/ 3399065 w 10673443"/>
              <a:gd name="connsiteY23" fmla="*/ 2873829 h 4479472"/>
              <a:gd name="connsiteX24" fmla="*/ 3186794 w 10673443"/>
              <a:gd name="connsiteY24" fmla="*/ 2481943 h 4479472"/>
              <a:gd name="connsiteX25" fmla="*/ 3023508 w 10673443"/>
              <a:gd name="connsiteY25" fmla="*/ 2481943 h 4479472"/>
              <a:gd name="connsiteX26" fmla="*/ 2892879 w 10673443"/>
              <a:gd name="connsiteY26" fmla="*/ 2694215 h 4479472"/>
              <a:gd name="connsiteX27" fmla="*/ 2664279 w 10673443"/>
              <a:gd name="connsiteY27" fmla="*/ 2743200 h 4479472"/>
              <a:gd name="connsiteX28" fmla="*/ 2566308 w 10673443"/>
              <a:gd name="connsiteY28" fmla="*/ 2514600 h 4479472"/>
              <a:gd name="connsiteX29" fmla="*/ 2386694 w 10673443"/>
              <a:gd name="connsiteY29" fmla="*/ 2612572 h 4479472"/>
              <a:gd name="connsiteX30" fmla="*/ 2174422 w 10673443"/>
              <a:gd name="connsiteY30" fmla="*/ 2792186 h 4479472"/>
              <a:gd name="connsiteX31" fmla="*/ 1945822 w 10673443"/>
              <a:gd name="connsiteY31" fmla="*/ 2563586 h 4479472"/>
              <a:gd name="connsiteX32" fmla="*/ 1700894 w 10673443"/>
              <a:gd name="connsiteY32" fmla="*/ 2596243 h 4479472"/>
              <a:gd name="connsiteX33" fmla="*/ 1586594 w 10673443"/>
              <a:gd name="connsiteY33" fmla="*/ 2710543 h 4479472"/>
              <a:gd name="connsiteX34" fmla="*/ 1374322 w 10673443"/>
              <a:gd name="connsiteY34" fmla="*/ 2694215 h 4479472"/>
              <a:gd name="connsiteX35" fmla="*/ 1325336 w 10673443"/>
              <a:gd name="connsiteY35" fmla="*/ 489857 h 4479472"/>
              <a:gd name="connsiteX0" fmla="*/ 0 w 9348107"/>
              <a:gd name="connsiteY0" fmla="*/ 489857 h 4479472"/>
              <a:gd name="connsiteX1" fmla="*/ 8001000 w 9348107"/>
              <a:gd name="connsiteY1" fmla="*/ 522515 h 4479472"/>
              <a:gd name="connsiteX2" fmla="*/ 8082643 w 9348107"/>
              <a:gd name="connsiteY2" fmla="*/ 506186 h 4479472"/>
              <a:gd name="connsiteX3" fmla="*/ 8115300 w 9348107"/>
              <a:gd name="connsiteY3" fmla="*/ 3559629 h 4479472"/>
              <a:gd name="connsiteX4" fmla="*/ 7968343 w 9348107"/>
              <a:gd name="connsiteY4" fmla="*/ 3477986 h 4479472"/>
              <a:gd name="connsiteX5" fmla="*/ 7592786 w 9348107"/>
              <a:gd name="connsiteY5" fmla="*/ 3657600 h 4479472"/>
              <a:gd name="connsiteX6" fmla="*/ 7217229 w 9348107"/>
              <a:gd name="connsiteY6" fmla="*/ 3592286 h 4479472"/>
              <a:gd name="connsiteX7" fmla="*/ 6923315 w 9348107"/>
              <a:gd name="connsiteY7" fmla="*/ 3461657 h 4479472"/>
              <a:gd name="connsiteX8" fmla="*/ 6743700 w 9348107"/>
              <a:gd name="connsiteY8" fmla="*/ 3739243 h 4479472"/>
              <a:gd name="connsiteX9" fmla="*/ 6482443 w 9348107"/>
              <a:gd name="connsiteY9" fmla="*/ 3722915 h 4479472"/>
              <a:gd name="connsiteX10" fmla="*/ 5878286 w 9348107"/>
              <a:gd name="connsiteY10" fmla="*/ 3886200 h 4479472"/>
              <a:gd name="connsiteX11" fmla="*/ 5633358 w 9348107"/>
              <a:gd name="connsiteY11" fmla="*/ 4049486 h 4479472"/>
              <a:gd name="connsiteX12" fmla="*/ 5372100 w 9348107"/>
              <a:gd name="connsiteY12" fmla="*/ 4310743 h 4479472"/>
              <a:gd name="connsiteX13" fmla="*/ 5078186 w 9348107"/>
              <a:gd name="connsiteY13" fmla="*/ 4212772 h 4479472"/>
              <a:gd name="connsiteX14" fmla="*/ 5012872 w 9348107"/>
              <a:gd name="connsiteY14" fmla="*/ 4441372 h 4479472"/>
              <a:gd name="connsiteX15" fmla="*/ 4751615 w 9348107"/>
              <a:gd name="connsiteY15" fmla="*/ 4441372 h 4479472"/>
              <a:gd name="connsiteX16" fmla="*/ 4441372 w 9348107"/>
              <a:gd name="connsiteY16" fmla="*/ 4261757 h 4479472"/>
              <a:gd name="connsiteX17" fmla="*/ 4327072 w 9348107"/>
              <a:gd name="connsiteY17" fmla="*/ 4425043 h 4479472"/>
              <a:gd name="connsiteX18" fmla="*/ 3886200 w 9348107"/>
              <a:gd name="connsiteY18" fmla="*/ 4229100 h 4479472"/>
              <a:gd name="connsiteX19" fmla="*/ 3608615 w 9348107"/>
              <a:gd name="connsiteY19" fmla="*/ 3886200 h 4479472"/>
              <a:gd name="connsiteX20" fmla="*/ 3429000 w 9348107"/>
              <a:gd name="connsiteY20" fmla="*/ 3690257 h 4479472"/>
              <a:gd name="connsiteX21" fmla="*/ 2890158 w 9348107"/>
              <a:gd name="connsiteY21" fmla="*/ 3575957 h 4479472"/>
              <a:gd name="connsiteX22" fmla="*/ 2237015 w 9348107"/>
              <a:gd name="connsiteY22" fmla="*/ 3184072 h 4479472"/>
              <a:gd name="connsiteX23" fmla="*/ 2073729 w 9348107"/>
              <a:gd name="connsiteY23" fmla="*/ 2873829 h 4479472"/>
              <a:gd name="connsiteX24" fmla="*/ 1861458 w 9348107"/>
              <a:gd name="connsiteY24" fmla="*/ 2481943 h 4479472"/>
              <a:gd name="connsiteX25" fmla="*/ 1698172 w 9348107"/>
              <a:gd name="connsiteY25" fmla="*/ 2481943 h 4479472"/>
              <a:gd name="connsiteX26" fmla="*/ 1567543 w 9348107"/>
              <a:gd name="connsiteY26" fmla="*/ 2694215 h 4479472"/>
              <a:gd name="connsiteX27" fmla="*/ 1338943 w 9348107"/>
              <a:gd name="connsiteY27" fmla="*/ 2743200 h 4479472"/>
              <a:gd name="connsiteX28" fmla="*/ 1240972 w 9348107"/>
              <a:gd name="connsiteY28" fmla="*/ 2514600 h 4479472"/>
              <a:gd name="connsiteX29" fmla="*/ 1061358 w 9348107"/>
              <a:gd name="connsiteY29" fmla="*/ 2612572 h 4479472"/>
              <a:gd name="connsiteX30" fmla="*/ 849086 w 9348107"/>
              <a:gd name="connsiteY30" fmla="*/ 2792186 h 4479472"/>
              <a:gd name="connsiteX31" fmla="*/ 620486 w 9348107"/>
              <a:gd name="connsiteY31" fmla="*/ 2563586 h 4479472"/>
              <a:gd name="connsiteX32" fmla="*/ 375558 w 9348107"/>
              <a:gd name="connsiteY32" fmla="*/ 2596243 h 4479472"/>
              <a:gd name="connsiteX33" fmla="*/ 261258 w 9348107"/>
              <a:gd name="connsiteY33" fmla="*/ 2710543 h 4479472"/>
              <a:gd name="connsiteX34" fmla="*/ 48986 w 9348107"/>
              <a:gd name="connsiteY34" fmla="*/ 2694215 h 4479472"/>
              <a:gd name="connsiteX35" fmla="*/ 0 w 9348107"/>
              <a:gd name="connsiteY35" fmla="*/ 489857 h 4479472"/>
              <a:gd name="connsiteX0" fmla="*/ 0 w 9348107"/>
              <a:gd name="connsiteY0" fmla="*/ 489857 h 4479472"/>
              <a:gd name="connsiteX1" fmla="*/ 8001000 w 9348107"/>
              <a:gd name="connsiteY1" fmla="*/ 522515 h 4479472"/>
              <a:gd name="connsiteX2" fmla="*/ 8082643 w 9348107"/>
              <a:gd name="connsiteY2" fmla="*/ 506186 h 4479472"/>
              <a:gd name="connsiteX3" fmla="*/ 8115300 w 9348107"/>
              <a:gd name="connsiteY3" fmla="*/ 3559629 h 4479472"/>
              <a:gd name="connsiteX4" fmla="*/ 7968343 w 9348107"/>
              <a:gd name="connsiteY4" fmla="*/ 3477986 h 4479472"/>
              <a:gd name="connsiteX5" fmla="*/ 7592786 w 9348107"/>
              <a:gd name="connsiteY5" fmla="*/ 3657600 h 4479472"/>
              <a:gd name="connsiteX6" fmla="*/ 7217229 w 9348107"/>
              <a:gd name="connsiteY6" fmla="*/ 3592286 h 4479472"/>
              <a:gd name="connsiteX7" fmla="*/ 6923315 w 9348107"/>
              <a:gd name="connsiteY7" fmla="*/ 3461657 h 4479472"/>
              <a:gd name="connsiteX8" fmla="*/ 6743700 w 9348107"/>
              <a:gd name="connsiteY8" fmla="*/ 3739243 h 4479472"/>
              <a:gd name="connsiteX9" fmla="*/ 6482443 w 9348107"/>
              <a:gd name="connsiteY9" fmla="*/ 3722915 h 4479472"/>
              <a:gd name="connsiteX10" fmla="*/ 5878286 w 9348107"/>
              <a:gd name="connsiteY10" fmla="*/ 3886200 h 4479472"/>
              <a:gd name="connsiteX11" fmla="*/ 5633358 w 9348107"/>
              <a:gd name="connsiteY11" fmla="*/ 4049486 h 4479472"/>
              <a:gd name="connsiteX12" fmla="*/ 5372100 w 9348107"/>
              <a:gd name="connsiteY12" fmla="*/ 4310743 h 4479472"/>
              <a:gd name="connsiteX13" fmla="*/ 5078186 w 9348107"/>
              <a:gd name="connsiteY13" fmla="*/ 4212772 h 4479472"/>
              <a:gd name="connsiteX14" fmla="*/ 5012872 w 9348107"/>
              <a:gd name="connsiteY14" fmla="*/ 4441372 h 4479472"/>
              <a:gd name="connsiteX15" fmla="*/ 4751615 w 9348107"/>
              <a:gd name="connsiteY15" fmla="*/ 4441372 h 4479472"/>
              <a:gd name="connsiteX16" fmla="*/ 4441372 w 9348107"/>
              <a:gd name="connsiteY16" fmla="*/ 4261757 h 4479472"/>
              <a:gd name="connsiteX17" fmla="*/ 4327072 w 9348107"/>
              <a:gd name="connsiteY17" fmla="*/ 4425043 h 4479472"/>
              <a:gd name="connsiteX18" fmla="*/ 3886200 w 9348107"/>
              <a:gd name="connsiteY18" fmla="*/ 4229100 h 4479472"/>
              <a:gd name="connsiteX19" fmla="*/ 3608615 w 9348107"/>
              <a:gd name="connsiteY19" fmla="*/ 3886200 h 4479472"/>
              <a:gd name="connsiteX20" fmla="*/ 3429000 w 9348107"/>
              <a:gd name="connsiteY20" fmla="*/ 3690257 h 4479472"/>
              <a:gd name="connsiteX21" fmla="*/ 2890158 w 9348107"/>
              <a:gd name="connsiteY21" fmla="*/ 3575957 h 4479472"/>
              <a:gd name="connsiteX22" fmla="*/ 2237015 w 9348107"/>
              <a:gd name="connsiteY22" fmla="*/ 3184072 h 4479472"/>
              <a:gd name="connsiteX23" fmla="*/ 2073729 w 9348107"/>
              <a:gd name="connsiteY23" fmla="*/ 2873829 h 4479472"/>
              <a:gd name="connsiteX24" fmla="*/ 1861458 w 9348107"/>
              <a:gd name="connsiteY24" fmla="*/ 2481943 h 4479472"/>
              <a:gd name="connsiteX25" fmla="*/ 1698172 w 9348107"/>
              <a:gd name="connsiteY25" fmla="*/ 2481943 h 4479472"/>
              <a:gd name="connsiteX26" fmla="*/ 1567543 w 9348107"/>
              <a:gd name="connsiteY26" fmla="*/ 2694215 h 4479472"/>
              <a:gd name="connsiteX27" fmla="*/ 1338943 w 9348107"/>
              <a:gd name="connsiteY27" fmla="*/ 2743200 h 4479472"/>
              <a:gd name="connsiteX28" fmla="*/ 1240972 w 9348107"/>
              <a:gd name="connsiteY28" fmla="*/ 2514600 h 4479472"/>
              <a:gd name="connsiteX29" fmla="*/ 1061358 w 9348107"/>
              <a:gd name="connsiteY29" fmla="*/ 2612572 h 4479472"/>
              <a:gd name="connsiteX30" fmla="*/ 849086 w 9348107"/>
              <a:gd name="connsiteY30" fmla="*/ 2792186 h 4479472"/>
              <a:gd name="connsiteX31" fmla="*/ 620486 w 9348107"/>
              <a:gd name="connsiteY31" fmla="*/ 2563586 h 4479472"/>
              <a:gd name="connsiteX32" fmla="*/ 375558 w 9348107"/>
              <a:gd name="connsiteY32" fmla="*/ 2596243 h 4479472"/>
              <a:gd name="connsiteX33" fmla="*/ 261258 w 9348107"/>
              <a:gd name="connsiteY33" fmla="*/ 2710543 h 4479472"/>
              <a:gd name="connsiteX34" fmla="*/ 48986 w 9348107"/>
              <a:gd name="connsiteY34" fmla="*/ 2694215 h 4479472"/>
              <a:gd name="connsiteX35" fmla="*/ 0 w 9348107"/>
              <a:gd name="connsiteY35" fmla="*/ 489857 h 4479472"/>
              <a:gd name="connsiteX0" fmla="*/ 0 w 9435193"/>
              <a:gd name="connsiteY0" fmla="*/ 495300 h 4484915"/>
              <a:gd name="connsiteX1" fmla="*/ 8082643 w 9435193"/>
              <a:gd name="connsiteY1" fmla="*/ 511629 h 4484915"/>
              <a:gd name="connsiteX2" fmla="*/ 8115300 w 9435193"/>
              <a:gd name="connsiteY2" fmla="*/ 3565072 h 4484915"/>
              <a:gd name="connsiteX3" fmla="*/ 7968343 w 9435193"/>
              <a:gd name="connsiteY3" fmla="*/ 3483429 h 4484915"/>
              <a:gd name="connsiteX4" fmla="*/ 7592786 w 9435193"/>
              <a:gd name="connsiteY4" fmla="*/ 3663043 h 4484915"/>
              <a:gd name="connsiteX5" fmla="*/ 7217229 w 9435193"/>
              <a:gd name="connsiteY5" fmla="*/ 3597729 h 4484915"/>
              <a:gd name="connsiteX6" fmla="*/ 6923315 w 9435193"/>
              <a:gd name="connsiteY6" fmla="*/ 3467100 h 4484915"/>
              <a:gd name="connsiteX7" fmla="*/ 6743700 w 9435193"/>
              <a:gd name="connsiteY7" fmla="*/ 3744686 h 4484915"/>
              <a:gd name="connsiteX8" fmla="*/ 6482443 w 9435193"/>
              <a:gd name="connsiteY8" fmla="*/ 3728358 h 4484915"/>
              <a:gd name="connsiteX9" fmla="*/ 5878286 w 9435193"/>
              <a:gd name="connsiteY9" fmla="*/ 3891643 h 4484915"/>
              <a:gd name="connsiteX10" fmla="*/ 5633358 w 9435193"/>
              <a:gd name="connsiteY10" fmla="*/ 4054929 h 4484915"/>
              <a:gd name="connsiteX11" fmla="*/ 5372100 w 9435193"/>
              <a:gd name="connsiteY11" fmla="*/ 4316186 h 4484915"/>
              <a:gd name="connsiteX12" fmla="*/ 5078186 w 9435193"/>
              <a:gd name="connsiteY12" fmla="*/ 4218215 h 4484915"/>
              <a:gd name="connsiteX13" fmla="*/ 5012872 w 9435193"/>
              <a:gd name="connsiteY13" fmla="*/ 4446815 h 4484915"/>
              <a:gd name="connsiteX14" fmla="*/ 4751615 w 9435193"/>
              <a:gd name="connsiteY14" fmla="*/ 4446815 h 4484915"/>
              <a:gd name="connsiteX15" fmla="*/ 4441372 w 9435193"/>
              <a:gd name="connsiteY15" fmla="*/ 4267200 h 4484915"/>
              <a:gd name="connsiteX16" fmla="*/ 4327072 w 9435193"/>
              <a:gd name="connsiteY16" fmla="*/ 4430486 h 4484915"/>
              <a:gd name="connsiteX17" fmla="*/ 3886200 w 9435193"/>
              <a:gd name="connsiteY17" fmla="*/ 4234543 h 4484915"/>
              <a:gd name="connsiteX18" fmla="*/ 3608615 w 9435193"/>
              <a:gd name="connsiteY18" fmla="*/ 3891643 h 4484915"/>
              <a:gd name="connsiteX19" fmla="*/ 3429000 w 9435193"/>
              <a:gd name="connsiteY19" fmla="*/ 3695700 h 4484915"/>
              <a:gd name="connsiteX20" fmla="*/ 2890158 w 9435193"/>
              <a:gd name="connsiteY20" fmla="*/ 3581400 h 4484915"/>
              <a:gd name="connsiteX21" fmla="*/ 2237015 w 9435193"/>
              <a:gd name="connsiteY21" fmla="*/ 3189515 h 4484915"/>
              <a:gd name="connsiteX22" fmla="*/ 2073729 w 9435193"/>
              <a:gd name="connsiteY22" fmla="*/ 2879272 h 4484915"/>
              <a:gd name="connsiteX23" fmla="*/ 1861458 w 9435193"/>
              <a:gd name="connsiteY23" fmla="*/ 2487386 h 4484915"/>
              <a:gd name="connsiteX24" fmla="*/ 1698172 w 9435193"/>
              <a:gd name="connsiteY24" fmla="*/ 2487386 h 4484915"/>
              <a:gd name="connsiteX25" fmla="*/ 1567543 w 9435193"/>
              <a:gd name="connsiteY25" fmla="*/ 2699658 h 4484915"/>
              <a:gd name="connsiteX26" fmla="*/ 1338943 w 9435193"/>
              <a:gd name="connsiteY26" fmla="*/ 2748643 h 4484915"/>
              <a:gd name="connsiteX27" fmla="*/ 1240972 w 9435193"/>
              <a:gd name="connsiteY27" fmla="*/ 2520043 h 4484915"/>
              <a:gd name="connsiteX28" fmla="*/ 1061358 w 9435193"/>
              <a:gd name="connsiteY28" fmla="*/ 2618015 h 4484915"/>
              <a:gd name="connsiteX29" fmla="*/ 849086 w 9435193"/>
              <a:gd name="connsiteY29" fmla="*/ 2797629 h 4484915"/>
              <a:gd name="connsiteX30" fmla="*/ 620486 w 9435193"/>
              <a:gd name="connsiteY30" fmla="*/ 2569029 h 4484915"/>
              <a:gd name="connsiteX31" fmla="*/ 375558 w 9435193"/>
              <a:gd name="connsiteY31" fmla="*/ 2601686 h 4484915"/>
              <a:gd name="connsiteX32" fmla="*/ 261258 w 9435193"/>
              <a:gd name="connsiteY32" fmla="*/ 2715986 h 4484915"/>
              <a:gd name="connsiteX33" fmla="*/ 48986 w 9435193"/>
              <a:gd name="connsiteY33" fmla="*/ 2699658 h 4484915"/>
              <a:gd name="connsiteX34" fmla="*/ 0 w 9435193"/>
              <a:gd name="connsiteY34" fmla="*/ 495300 h 4484915"/>
              <a:gd name="connsiteX0" fmla="*/ 0 w 8134350"/>
              <a:gd name="connsiteY0" fmla="*/ 495300 h 4484915"/>
              <a:gd name="connsiteX1" fmla="*/ 8082643 w 8134350"/>
              <a:gd name="connsiteY1" fmla="*/ 511629 h 4484915"/>
              <a:gd name="connsiteX2" fmla="*/ 8115300 w 8134350"/>
              <a:gd name="connsiteY2" fmla="*/ 3565072 h 4484915"/>
              <a:gd name="connsiteX3" fmla="*/ 7968343 w 8134350"/>
              <a:gd name="connsiteY3" fmla="*/ 3483429 h 4484915"/>
              <a:gd name="connsiteX4" fmla="*/ 7592786 w 8134350"/>
              <a:gd name="connsiteY4" fmla="*/ 3663043 h 4484915"/>
              <a:gd name="connsiteX5" fmla="*/ 7217229 w 8134350"/>
              <a:gd name="connsiteY5" fmla="*/ 3597729 h 4484915"/>
              <a:gd name="connsiteX6" fmla="*/ 6923315 w 8134350"/>
              <a:gd name="connsiteY6" fmla="*/ 3467100 h 4484915"/>
              <a:gd name="connsiteX7" fmla="*/ 6743700 w 8134350"/>
              <a:gd name="connsiteY7" fmla="*/ 3744686 h 4484915"/>
              <a:gd name="connsiteX8" fmla="*/ 6482443 w 8134350"/>
              <a:gd name="connsiteY8" fmla="*/ 3728358 h 4484915"/>
              <a:gd name="connsiteX9" fmla="*/ 5878286 w 8134350"/>
              <a:gd name="connsiteY9" fmla="*/ 3891643 h 4484915"/>
              <a:gd name="connsiteX10" fmla="*/ 5633358 w 8134350"/>
              <a:gd name="connsiteY10" fmla="*/ 4054929 h 4484915"/>
              <a:gd name="connsiteX11" fmla="*/ 5372100 w 8134350"/>
              <a:gd name="connsiteY11" fmla="*/ 4316186 h 4484915"/>
              <a:gd name="connsiteX12" fmla="*/ 5078186 w 8134350"/>
              <a:gd name="connsiteY12" fmla="*/ 4218215 h 4484915"/>
              <a:gd name="connsiteX13" fmla="*/ 5012872 w 8134350"/>
              <a:gd name="connsiteY13" fmla="*/ 4446815 h 4484915"/>
              <a:gd name="connsiteX14" fmla="*/ 4751615 w 8134350"/>
              <a:gd name="connsiteY14" fmla="*/ 4446815 h 4484915"/>
              <a:gd name="connsiteX15" fmla="*/ 4441372 w 8134350"/>
              <a:gd name="connsiteY15" fmla="*/ 4267200 h 4484915"/>
              <a:gd name="connsiteX16" fmla="*/ 4327072 w 8134350"/>
              <a:gd name="connsiteY16" fmla="*/ 4430486 h 4484915"/>
              <a:gd name="connsiteX17" fmla="*/ 3886200 w 8134350"/>
              <a:gd name="connsiteY17" fmla="*/ 4234543 h 4484915"/>
              <a:gd name="connsiteX18" fmla="*/ 3608615 w 8134350"/>
              <a:gd name="connsiteY18" fmla="*/ 3891643 h 4484915"/>
              <a:gd name="connsiteX19" fmla="*/ 3429000 w 8134350"/>
              <a:gd name="connsiteY19" fmla="*/ 3695700 h 4484915"/>
              <a:gd name="connsiteX20" fmla="*/ 2890158 w 8134350"/>
              <a:gd name="connsiteY20" fmla="*/ 3581400 h 4484915"/>
              <a:gd name="connsiteX21" fmla="*/ 2237015 w 8134350"/>
              <a:gd name="connsiteY21" fmla="*/ 3189515 h 4484915"/>
              <a:gd name="connsiteX22" fmla="*/ 2073729 w 8134350"/>
              <a:gd name="connsiteY22" fmla="*/ 2879272 h 4484915"/>
              <a:gd name="connsiteX23" fmla="*/ 1861458 w 8134350"/>
              <a:gd name="connsiteY23" fmla="*/ 2487386 h 4484915"/>
              <a:gd name="connsiteX24" fmla="*/ 1698172 w 8134350"/>
              <a:gd name="connsiteY24" fmla="*/ 2487386 h 4484915"/>
              <a:gd name="connsiteX25" fmla="*/ 1567543 w 8134350"/>
              <a:gd name="connsiteY25" fmla="*/ 2699658 h 4484915"/>
              <a:gd name="connsiteX26" fmla="*/ 1338943 w 8134350"/>
              <a:gd name="connsiteY26" fmla="*/ 2748643 h 4484915"/>
              <a:gd name="connsiteX27" fmla="*/ 1240972 w 8134350"/>
              <a:gd name="connsiteY27" fmla="*/ 2520043 h 4484915"/>
              <a:gd name="connsiteX28" fmla="*/ 1061358 w 8134350"/>
              <a:gd name="connsiteY28" fmla="*/ 2618015 h 4484915"/>
              <a:gd name="connsiteX29" fmla="*/ 849086 w 8134350"/>
              <a:gd name="connsiteY29" fmla="*/ 2797629 h 4484915"/>
              <a:gd name="connsiteX30" fmla="*/ 620486 w 8134350"/>
              <a:gd name="connsiteY30" fmla="*/ 2569029 h 4484915"/>
              <a:gd name="connsiteX31" fmla="*/ 375558 w 8134350"/>
              <a:gd name="connsiteY31" fmla="*/ 2601686 h 4484915"/>
              <a:gd name="connsiteX32" fmla="*/ 261258 w 8134350"/>
              <a:gd name="connsiteY32" fmla="*/ 2715986 h 4484915"/>
              <a:gd name="connsiteX33" fmla="*/ 48986 w 8134350"/>
              <a:gd name="connsiteY33" fmla="*/ 2699658 h 4484915"/>
              <a:gd name="connsiteX34" fmla="*/ 0 w 8134350"/>
              <a:gd name="connsiteY34" fmla="*/ 495300 h 4484915"/>
              <a:gd name="connsiteX0" fmla="*/ 0 w 8134350"/>
              <a:gd name="connsiteY0" fmla="*/ 364671 h 4354286"/>
              <a:gd name="connsiteX1" fmla="*/ 8082643 w 8134350"/>
              <a:gd name="connsiteY1" fmla="*/ 381000 h 4354286"/>
              <a:gd name="connsiteX2" fmla="*/ 8115300 w 8134350"/>
              <a:gd name="connsiteY2" fmla="*/ 3434443 h 4354286"/>
              <a:gd name="connsiteX3" fmla="*/ 7968343 w 8134350"/>
              <a:gd name="connsiteY3" fmla="*/ 3352800 h 4354286"/>
              <a:gd name="connsiteX4" fmla="*/ 7592786 w 8134350"/>
              <a:gd name="connsiteY4" fmla="*/ 3532414 h 4354286"/>
              <a:gd name="connsiteX5" fmla="*/ 7217229 w 8134350"/>
              <a:gd name="connsiteY5" fmla="*/ 3467100 h 4354286"/>
              <a:gd name="connsiteX6" fmla="*/ 6923315 w 8134350"/>
              <a:gd name="connsiteY6" fmla="*/ 3336471 h 4354286"/>
              <a:gd name="connsiteX7" fmla="*/ 6743700 w 8134350"/>
              <a:gd name="connsiteY7" fmla="*/ 3614057 h 4354286"/>
              <a:gd name="connsiteX8" fmla="*/ 6482443 w 8134350"/>
              <a:gd name="connsiteY8" fmla="*/ 3597729 h 4354286"/>
              <a:gd name="connsiteX9" fmla="*/ 5878286 w 8134350"/>
              <a:gd name="connsiteY9" fmla="*/ 3761014 h 4354286"/>
              <a:gd name="connsiteX10" fmla="*/ 5633358 w 8134350"/>
              <a:gd name="connsiteY10" fmla="*/ 3924300 h 4354286"/>
              <a:gd name="connsiteX11" fmla="*/ 5372100 w 8134350"/>
              <a:gd name="connsiteY11" fmla="*/ 4185557 h 4354286"/>
              <a:gd name="connsiteX12" fmla="*/ 5078186 w 8134350"/>
              <a:gd name="connsiteY12" fmla="*/ 4087586 h 4354286"/>
              <a:gd name="connsiteX13" fmla="*/ 5012872 w 8134350"/>
              <a:gd name="connsiteY13" fmla="*/ 4316186 h 4354286"/>
              <a:gd name="connsiteX14" fmla="*/ 4751615 w 8134350"/>
              <a:gd name="connsiteY14" fmla="*/ 4316186 h 4354286"/>
              <a:gd name="connsiteX15" fmla="*/ 4441372 w 8134350"/>
              <a:gd name="connsiteY15" fmla="*/ 4136571 h 4354286"/>
              <a:gd name="connsiteX16" fmla="*/ 4327072 w 8134350"/>
              <a:gd name="connsiteY16" fmla="*/ 4299857 h 4354286"/>
              <a:gd name="connsiteX17" fmla="*/ 3886200 w 8134350"/>
              <a:gd name="connsiteY17" fmla="*/ 4103914 h 4354286"/>
              <a:gd name="connsiteX18" fmla="*/ 3608615 w 8134350"/>
              <a:gd name="connsiteY18" fmla="*/ 3761014 h 4354286"/>
              <a:gd name="connsiteX19" fmla="*/ 3429000 w 8134350"/>
              <a:gd name="connsiteY19" fmla="*/ 3565071 h 4354286"/>
              <a:gd name="connsiteX20" fmla="*/ 2890158 w 8134350"/>
              <a:gd name="connsiteY20" fmla="*/ 3450771 h 4354286"/>
              <a:gd name="connsiteX21" fmla="*/ 2237015 w 8134350"/>
              <a:gd name="connsiteY21" fmla="*/ 3058886 h 4354286"/>
              <a:gd name="connsiteX22" fmla="*/ 2073729 w 8134350"/>
              <a:gd name="connsiteY22" fmla="*/ 2748643 h 4354286"/>
              <a:gd name="connsiteX23" fmla="*/ 1861458 w 8134350"/>
              <a:gd name="connsiteY23" fmla="*/ 2356757 h 4354286"/>
              <a:gd name="connsiteX24" fmla="*/ 1698172 w 8134350"/>
              <a:gd name="connsiteY24" fmla="*/ 2356757 h 4354286"/>
              <a:gd name="connsiteX25" fmla="*/ 1567543 w 8134350"/>
              <a:gd name="connsiteY25" fmla="*/ 2569029 h 4354286"/>
              <a:gd name="connsiteX26" fmla="*/ 1338943 w 8134350"/>
              <a:gd name="connsiteY26" fmla="*/ 2618014 h 4354286"/>
              <a:gd name="connsiteX27" fmla="*/ 1240972 w 8134350"/>
              <a:gd name="connsiteY27" fmla="*/ 2389414 h 4354286"/>
              <a:gd name="connsiteX28" fmla="*/ 1061358 w 8134350"/>
              <a:gd name="connsiteY28" fmla="*/ 2487386 h 4354286"/>
              <a:gd name="connsiteX29" fmla="*/ 849086 w 8134350"/>
              <a:gd name="connsiteY29" fmla="*/ 2667000 h 4354286"/>
              <a:gd name="connsiteX30" fmla="*/ 620486 w 8134350"/>
              <a:gd name="connsiteY30" fmla="*/ 2438400 h 4354286"/>
              <a:gd name="connsiteX31" fmla="*/ 375558 w 8134350"/>
              <a:gd name="connsiteY31" fmla="*/ 2471057 h 4354286"/>
              <a:gd name="connsiteX32" fmla="*/ 261258 w 8134350"/>
              <a:gd name="connsiteY32" fmla="*/ 2585357 h 4354286"/>
              <a:gd name="connsiteX33" fmla="*/ 48986 w 8134350"/>
              <a:gd name="connsiteY33" fmla="*/ 2569029 h 4354286"/>
              <a:gd name="connsiteX34" fmla="*/ 0 w 8134350"/>
              <a:gd name="connsiteY34" fmla="*/ 364671 h 4354286"/>
              <a:gd name="connsiteX0" fmla="*/ 0 w 8134350"/>
              <a:gd name="connsiteY0" fmla="*/ 0 h 3989615"/>
              <a:gd name="connsiteX1" fmla="*/ 8082643 w 8134350"/>
              <a:gd name="connsiteY1" fmla="*/ 16329 h 3989615"/>
              <a:gd name="connsiteX2" fmla="*/ 8115300 w 8134350"/>
              <a:gd name="connsiteY2" fmla="*/ 3069772 h 3989615"/>
              <a:gd name="connsiteX3" fmla="*/ 7968343 w 8134350"/>
              <a:gd name="connsiteY3" fmla="*/ 2988129 h 3989615"/>
              <a:gd name="connsiteX4" fmla="*/ 7592786 w 8134350"/>
              <a:gd name="connsiteY4" fmla="*/ 3167743 h 3989615"/>
              <a:gd name="connsiteX5" fmla="*/ 7217229 w 8134350"/>
              <a:gd name="connsiteY5" fmla="*/ 3102429 h 3989615"/>
              <a:gd name="connsiteX6" fmla="*/ 6923315 w 8134350"/>
              <a:gd name="connsiteY6" fmla="*/ 2971800 h 3989615"/>
              <a:gd name="connsiteX7" fmla="*/ 6743700 w 8134350"/>
              <a:gd name="connsiteY7" fmla="*/ 3249386 h 3989615"/>
              <a:gd name="connsiteX8" fmla="*/ 6482443 w 8134350"/>
              <a:gd name="connsiteY8" fmla="*/ 3233058 h 3989615"/>
              <a:gd name="connsiteX9" fmla="*/ 5878286 w 8134350"/>
              <a:gd name="connsiteY9" fmla="*/ 3396343 h 3989615"/>
              <a:gd name="connsiteX10" fmla="*/ 5633358 w 8134350"/>
              <a:gd name="connsiteY10" fmla="*/ 3559629 h 3989615"/>
              <a:gd name="connsiteX11" fmla="*/ 5372100 w 8134350"/>
              <a:gd name="connsiteY11" fmla="*/ 3820886 h 3989615"/>
              <a:gd name="connsiteX12" fmla="*/ 5078186 w 8134350"/>
              <a:gd name="connsiteY12" fmla="*/ 3722915 h 3989615"/>
              <a:gd name="connsiteX13" fmla="*/ 5012872 w 8134350"/>
              <a:gd name="connsiteY13" fmla="*/ 3951515 h 3989615"/>
              <a:gd name="connsiteX14" fmla="*/ 4751615 w 8134350"/>
              <a:gd name="connsiteY14" fmla="*/ 3951515 h 3989615"/>
              <a:gd name="connsiteX15" fmla="*/ 4441372 w 8134350"/>
              <a:gd name="connsiteY15" fmla="*/ 3771900 h 3989615"/>
              <a:gd name="connsiteX16" fmla="*/ 4327072 w 8134350"/>
              <a:gd name="connsiteY16" fmla="*/ 3935186 h 3989615"/>
              <a:gd name="connsiteX17" fmla="*/ 3886200 w 8134350"/>
              <a:gd name="connsiteY17" fmla="*/ 3739243 h 3989615"/>
              <a:gd name="connsiteX18" fmla="*/ 3608615 w 8134350"/>
              <a:gd name="connsiteY18" fmla="*/ 3396343 h 3989615"/>
              <a:gd name="connsiteX19" fmla="*/ 3429000 w 8134350"/>
              <a:gd name="connsiteY19" fmla="*/ 3200400 h 3989615"/>
              <a:gd name="connsiteX20" fmla="*/ 2890158 w 8134350"/>
              <a:gd name="connsiteY20" fmla="*/ 3086100 h 3989615"/>
              <a:gd name="connsiteX21" fmla="*/ 2237015 w 8134350"/>
              <a:gd name="connsiteY21" fmla="*/ 2694215 h 3989615"/>
              <a:gd name="connsiteX22" fmla="*/ 2073729 w 8134350"/>
              <a:gd name="connsiteY22" fmla="*/ 2383972 h 3989615"/>
              <a:gd name="connsiteX23" fmla="*/ 1861458 w 8134350"/>
              <a:gd name="connsiteY23" fmla="*/ 1992086 h 3989615"/>
              <a:gd name="connsiteX24" fmla="*/ 1698172 w 8134350"/>
              <a:gd name="connsiteY24" fmla="*/ 1992086 h 3989615"/>
              <a:gd name="connsiteX25" fmla="*/ 1567543 w 8134350"/>
              <a:gd name="connsiteY25" fmla="*/ 2204358 h 3989615"/>
              <a:gd name="connsiteX26" fmla="*/ 1338943 w 8134350"/>
              <a:gd name="connsiteY26" fmla="*/ 2253343 h 3989615"/>
              <a:gd name="connsiteX27" fmla="*/ 1240972 w 8134350"/>
              <a:gd name="connsiteY27" fmla="*/ 2024743 h 3989615"/>
              <a:gd name="connsiteX28" fmla="*/ 1061358 w 8134350"/>
              <a:gd name="connsiteY28" fmla="*/ 2122715 h 3989615"/>
              <a:gd name="connsiteX29" fmla="*/ 849086 w 8134350"/>
              <a:gd name="connsiteY29" fmla="*/ 2302329 h 3989615"/>
              <a:gd name="connsiteX30" fmla="*/ 620486 w 8134350"/>
              <a:gd name="connsiteY30" fmla="*/ 2073729 h 3989615"/>
              <a:gd name="connsiteX31" fmla="*/ 375558 w 8134350"/>
              <a:gd name="connsiteY31" fmla="*/ 2106386 h 3989615"/>
              <a:gd name="connsiteX32" fmla="*/ 261258 w 8134350"/>
              <a:gd name="connsiteY32" fmla="*/ 2220686 h 3989615"/>
              <a:gd name="connsiteX33" fmla="*/ 48986 w 8134350"/>
              <a:gd name="connsiteY33" fmla="*/ 2204358 h 3989615"/>
              <a:gd name="connsiteX34" fmla="*/ 0 w 8134350"/>
              <a:gd name="connsiteY34" fmla="*/ 0 h 3989615"/>
              <a:gd name="connsiteX0" fmla="*/ 0 w 8134350"/>
              <a:gd name="connsiteY0" fmla="*/ 0 h 3989615"/>
              <a:gd name="connsiteX1" fmla="*/ 8082643 w 8134350"/>
              <a:gd name="connsiteY1" fmla="*/ 16329 h 3989615"/>
              <a:gd name="connsiteX2" fmla="*/ 8115300 w 8134350"/>
              <a:gd name="connsiteY2" fmla="*/ 3069772 h 3989615"/>
              <a:gd name="connsiteX3" fmla="*/ 7968343 w 8134350"/>
              <a:gd name="connsiteY3" fmla="*/ 2988129 h 3989615"/>
              <a:gd name="connsiteX4" fmla="*/ 7592786 w 8134350"/>
              <a:gd name="connsiteY4" fmla="*/ 3167743 h 3989615"/>
              <a:gd name="connsiteX5" fmla="*/ 7217229 w 8134350"/>
              <a:gd name="connsiteY5" fmla="*/ 3102429 h 3989615"/>
              <a:gd name="connsiteX6" fmla="*/ 6923315 w 8134350"/>
              <a:gd name="connsiteY6" fmla="*/ 2971800 h 3989615"/>
              <a:gd name="connsiteX7" fmla="*/ 6743700 w 8134350"/>
              <a:gd name="connsiteY7" fmla="*/ 3249386 h 3989615"/>
              <a:gd name="connsiteX8" fmla="*/ 6482443 w 8134350"/>
              <a:gd name="connsiteY8" fmla="*/ 3233058 h 3989615"/>
              <a:gd name="connsiteX9" fmla="*/ 5878286 w 8134350"/>
              <a:gd name="connsiteY9" fmla="*/ 3396343 h 3989615"/>
              <a:gd name="connsiteX10" fmla="*/ 5633358 w 8134350"/>
              <a:gd name="connsiteY10" fmla="*/ 3559629 h 3989615"/>
              <a:gd name="connsiteX11" fmla="*/ 5372100 w 8134350"/>
              <a:gd name="connsiteY11" fmla="*/ 3820886 h 3989615"/>
              <a:gd name="connsiteX12" fmla="*/ 5078186 w 8134350"/>
              <a:gd name="connsiteY12" fmla="*/ 3722915 h 3989615"/>
              <a:gd name="connsiteX13" fmla="*/ 5012872 w 8134350"/>
              <a:gd name="connsiteY13" fmla="*/ 3951515 h 3989615"/>
              <a:gd name="connsiteX14" fmla="*/ 4751615 w 8134350"/>
              <a:gd name="connsiteY14" fmla="*/ 3951515 h 3989615"/>
              <a:gd name="connsiteX15" fmla="*/ 4441372 w 8134350"/>
              <a:gd name="connsiteY15" fmla="*/ 3771900 h 3989615"/>
              <a:gd name="connsiteX16" fmla="*/ 4327072 w 8134350"/>
              <a:gd name="connsiteY16" fmla="*/ 3935186 h 3989615"/>
              <a:gd name="connsiteX17" fmla="*/ 3886200 w 8134350"/>
              <a:gd name="connsiteY17" fmla="*/ 3739243 h 3989615"/>
              <a:gd name="connsiteX18" fmla="*/ 3608615 w 8134350"/>
              <a:gd name="connsiteY18" fmla="*/ 3396343 h 3989615"/>
              <a:gd name="connsiteX19" fmla="*/ 3429000 w 8134350"/>
              <a:gd name="connsiteY19" fmla="*/ 3200400 h 3989615"/>
              <a:gd name="connsiteX20" fmla="*/ 2890158 w 8134350"/>
              <a:gd name="connsiteY20" fmla="*/ 3086100 h 3989615"/>
              <a:gd name="connsiteX21" fmla="*/ 2237015 w 8134350"/>
              <a:gd name="connsiteY21" fmla="*/ 2694215 h 3989615"/>
              <a:gd name="connsiteX22" fmla="*/ 2073729 w 8134350"/>
              <a:gd name="connsiteY22" fmla="*/ 2383972 h 3989615"/>
              <a:gd name="connsiteX23" fmla="*/ 1861458 w 8134350"/>
              <a:gd name="connsiteY23" fmla="*/ 1992086 h 3989615"/>
              <a:gd name="connsiteX24" fmla="*/ 1698172 w 8134350"/>
              <a:gd name="connsiteY24" fmla="*/ 1992086 h 3989615"/>
              <a:gd name="connsiteX25" fmla="*/ 1567543 w 8134350"/>
              <a:gd name="connsiteY25" fmla="*/ 2204358 h 3989615"/>
              <a:gd name="connsiteX26" fmla="*/ 1338943 w 8134350"/>
              <a:gd name="connsiteY26" fmla="*/ 2253343 h 3989615"/>
              <a:gd name="connsiteX27" fmla="*/ 1240972 w 8134350"/>
              <a:gd name="connsiteY27" fmla="*/ 2024743 h 3989615"/>
              <a:gd name="connsiteX28" fmla="*/ 1061358 w 8134350"/>
              <a:gd name="connsiteY28" fmla="*/ 2122715 h 3989615"/>
              <a:gd name="connsiteX29" fmla="*/ 849086 w 8134350"/>
              <a:gd name="connsiteY29" fmla="*/ 2302329 h 3989615"/>
              <a:gd name="connsiteX30" fmla="*/ 620486 w 8134350"/>
              <a:gd name="connsiteY30" fmla="*/ 2073729 h 3989615"/>
              <a:gd name="connsiteX31" fmla="*/ 375558 w 8134350"/>
              <a:gd name="connsiteY31" fmla="*/ 2106386 h 3989615"/>
              <a:gd name="connsiteX32" fmla="*/ 261258 w 8134350"/>
              <a:gd name="connsiteY32" fmla="*/ 2220686 h 3989615"/>
              <a:gd name="connsiteX33" fmla="*/ 48986 w 8134350"/>
              <a:gd name="connsiteY33" fmla="*/ 2204358 h 3989615"/>
              <a:gd name="connsiteX34" fmla="*/ 0 w 8134350"/>
              <a:gd name="connsiteY34" fmla="*/ 0 h 398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34350" h="3989615">
                <a:moveTo>
                  <a:pt x="0" y="0"/>
                </a:moveTo>
                <a:cubicBezTo>
                  <a:pt x="1850572" y="152400"/>
                  <a:pt x="6087836" y="0"/>
                  <a:pt x="8082643" y="16329"/>
                </a:cubicBezTo>
                <a:cubicBezTo>
                  <a:pt x="8107136" y="1300844"/>
                  <a:pt x="8134350" y="2574472"/>
                  <a:pt x="8115300" y="3069772"/>
                </a:cubicBezTo>
                <a:cubicBezTo>
                  <a:pt x="7900307" y="2960915"/>
                  <a:pt x="8055429" y="2971801"/>
                  <a:pt x="7968343" y="2988129"/>
                </a:cubicBezTo>
                <a:cubicBezTo>
                  <a:pt x="7881257" y="3004458"/>
                  <a:pt x="7717972" y="3148693"/>
                  <a:pt x="7592786" y="3167743"/>
                </a:cubicBezTo>
                <a:cubicBezTo>
                  <a:pt x="7467600" y="3186793"/>
                  <a:pt x="7328808" y="3135086"/>
                  <a:pt x="7217229" y="3102429"/>
                </a:cubicBezTo>
                <a:cubicBezTo>
                  <a:pt x="7105650" y="3069772"/>
                  <a:pt x="7002236" y="2947307"/>
                  <a:pt x="6923315" y="2971800"/>
                </a:cubicBezTo>
                <a:cubicBezTo>
                  <a:pt x="6844394" y="2996293"/>
                  <a:pt x="6817179" y="3205843"/>
                  <a:pt x="6743700" y="3249386"/>
                </a:cubicBezTo>
                <a:cubicBezTo>
                  <a:pt x="6670221" y="3292929"/>
                  <a:pt x="6626679" y="3208565"/>
                  <a:pt x="6482443" y="3233058"/>
                </a:cubicBezTo>
                <a:cubicBezTo>
                  <a:pt x="6338207" y="3257551"/>
                  <a:pt x="6019800" y="3341915"/>
                  <a:pt x="5878286" y="3396343"/>
                </a:cubicBezTo>
                <a:cubicBezTo>
                  <a:pt x="5736772" y="3450771"/>
                  <a:pt x="5717722" y="3488872"/>
                  <a:pt x="5633358" y="3559629"/>
                </a:cubicBezTo>
                <a:cubicBezTo>
                  <a:pt x="5548994" y="3630386"/>
                  <a:pt x="5464629" y="3793672"/>
                  <a:pt x="5372100" y="3820886"/>
                </a:cubicBezTo>
                <a:cubicBezTo>
                  <a:pt x="5279571" y="3848100"/>
                  <a:pt x="5138057" y="3701144"/>
                  <a:pt x="5078186" y="3722915"/>
                </a:cubicBezTo>
                <a:cubicBezTo>
                  <a:pt x="5018315" y="3744687"/>
                  <a:pt x="5067300" y="3913415"/>
                  <a:pt x="5012872" y="3951515"/>
                </a:cubicBezTo>
                <a:cubicBezTo>
                  <a:pt x="4958444" y="3989615"/>
                  <a:pt x="4846865" y="3981451"/>
                  <a:pt x="4751615" y="3951515"/>
                </a:cubicBezTo>
                <a:cubicBezTo>
                  <a:pt x="4656365" y="3921579"/>
                  <a:pt x="4512129" y="3774621"/>
                  <a:pt x="4441372" y="3771900"/>
                </a:cubicBezTo>
                <a:cubicBezTo>
                  <a:pt x="4370615" y="3769179"/>
                  <a:pt x="4419601" y="3940629"/>
                  <a:pt x="4327072" y="3935186"/>
                </a:cubicBezTo>
                <a:cubicBezTo>
                  <a:pt x="4234543" y="3929743"/>
                  <a:pt x="4005943" y="3829050"/>
                  <a:pt x="3886200" y="3739243"/>
                </a:cubicBezTo>
                <a:cubicBezTo>
                  <a:pt x="3766457" y="3649436"/>
                  <a:pt x="3684815" y="3486150"/>
                  <a:pt x="3608615" y="3396343"/>
                </a:cubicBezTo>
                <a:cubicBezTo>
                  <a:pt x="3532415" y="3306536"/>
                  <a:pt x="3548743" y="3252107"/>
                  <a:pt x="3429000" y="3200400"/>
                </a:cubicBezTo>
                <a:cubicBezTo>
                  <a:pt x="3309257" y="3148693"/>
                  <a:pt x="3088822" y="3170464"/>
                  <a:pt x="2890158" y="3086100"/>
                </a:cubicBezTo>
                <a:cubicBezTo>
                  <a:pt x="2691494" y="3001736"/>
                  <a:pt x="2373087" y="2811236"/>
                  <a:pt x="2237015" y="2694215"/>
                </a:cubicBezTo>
                <a:cubicBezTo>
                  <a:pt x="2100944" y="2577194"/>
                  <a:pt x="2136322" y="2500994"/>
                  <a:pt x="2073729" y="2383972"/>
                </a:cubicBezTo>
                <a:cubicBezTo>
                  <a:pt x="2011136" y="2266951"/>
                  <a:pt x="1924051" y="2057400"/>
                  <a:pt x="1861458" y="1992086"/>
                </a:cubicBezTo>
                <a:cubicBezTo>
                  <a:pt x="1798865" y="1926772"/>
                  <a:pt x="1747158" y="1956707"/>
                  <a:pt x="1698172" y="1992086"/>
                </a:cubicBezTo>
                <a:cubicBezTo>
                  <a:pt x="1649186" y="2027465"/>
                  <a:pt x="1627415" y="2160815"/>
                  <a:pt x="1567543" y="2204358"/>
                </a:cubicBezTo>
                <a:cubicBezTo>
                  <a:pt x="1507672" y="2247901"/>
                  <a:pt x="1393371" y="2283279"/>
                  <a:pt x="1338943" y="2253343"/>
                </a:cubicBezTo>
                <a:cubicBezTo>
                  <a:pt x="1284515" y="2223407"/>
                  <a:pt x="1287236" y="2046514"/>
                  <a:pt x="1240972" y="2024743"/>
                </a:cubicBezTo>
                <a:cubicBezTo>
                  <a:pt x="1194708" y="2002972"/>
                  <a:pt x="1126672" y="2076451"/>
                  <a:pt x="1061358" y="2122715"/>
                </a:cubicBezTo>
                <a:cubicBezTo>
                  <a:pt x="996044" y="2168979"/>
                  <a:pt x="922565" y="2310493"/>
                  <a:pt x="849086" y="2302329"/>
                </a:cubicBezTo>
                <a:cubicBezTo>
                  <a:pt x="775607" y="2294165"/>
                  <a:pt x="699407" y="2106386"/>
                  <a:pt x="620486" y="2073729"/>
                </a:cubicBezTo>
                <a:cubicBezTo>
                  <a:pt x="541565" y="2041072"/>
                  <a:pt x="435429" y="2081893"/>
                  <a:pt x="375558" y="2106386"/>
                </a:cubicBezTo>
                <a:cubicBezTo>
                  <a:pt x="315687" y="2130879"/>
                  <a:pt x="315687" y="2204357"/>
                  <a:pt x="261258" y="2220686"/>
                </a:cubicBezTo>
                <a:cubicBezTo>
                  <a:pt x="206829" y="2237015"/>
                  <a:pt x="92529" y="2571751"/>
                  <a:pt x="48986" y="2204358"/>
                </a:cubicBezTo>
                <a:cubicBezTo>
                  <a:pt x="5443" y="1836965"/>
                  <a:pt x="19050" y="900793"/>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0" name="Group 79"/>
          <p:cNvGrpSpPr/>
          <p:nvPr/>
        </p:nvGrpSpPr>
        <p:grpSpPr>
          <a:xfrm rot="5400000">
            <a:off x="7962900" y="4076700"/>
            <a:ext cx="2743200" cy="1905000"/>
            <a:chOff x="-457200" y="1143000"/>
            <a:chExt cx="3962400" cy="2590800"/>
          </a:xfrm>
        </p:grpSpPr>
        <p:sp>
          <p:nvSpPr>
            <p:cNvPr id="81" name="Oval 80"/>
            <p:cNvSpPr/>
            <p:nvPr/>
          </p:nvSpPr>
          <p:spPr>
            <a:xfrm>
              <a:off x="-457200" y="1143000"/>
              <a:ext cx="3962400" cy="2590800"/>
            </a:xfrm>
            <a:prstGeom prst="ellipse">
              <a:avLst/>
            </a:prstGeom>
            <a:solidFill>
              <a:schemeClr val="accent3">
                <a:lumMod val="75000"/>
                <a:alpha val="50000"/>
              </a:schemeClr>
            </a:solidFill>
            <a:ln>
              <a:noFill/>
            </a:ln>
            <a:effectLst>
              <a:outerShdw blurRad="203200" dist="355600" dir="3000000" algn="ctr" rotWithShape="0">
                <a:schemeClr val="accent3">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39700">
                    <a:schemeClr val="accent1">
                      <a:satMod val="175000"/>
                      <a:alpha val="40000"/>
                    </a:schemeClr>
                  </a:glow>
                </a:effectLst>
              </a:endParaRPr>
            </a:p>
          </p:txBody>
        </p:sp>
        <p:sp>
          <p:nvSpPr>
            <p:cNvPr id="82" name="TextBox 81"/>
            <p:cNvSpPr txBox="1"/>
            <p:nvPr/>
          </p:nvSpPr>
          <p:spPr>
            <a:xfrm rot="16200000">
              <a:off x="132904" y="1968907"/>
              <a:ext cx="2393989" cy="830997"/>
            </a:xfrm>
            <a:prstGeom prst="rect">
              <a:avLst/>
            </a:prstGeom>
            <a:noFill/>
          </p:spPr>
          <p:txBody>
            <a:bodyPr wrap="none" rtlCol="0">
              <a:spAutoFit/>
            </a:bodyPr>
            <a:lstStyle/>
            <a:p>
              <a:pPr algn="ctr"/>
              <a:r>
                <a:rPr lang="en-US" sz="4800" b="1" dirty="0" smtClean="0">
                  <a:solidFill>
                    <a:srgbClr val="00B050"/>
                  </a:solidFill>
                  <a:effectLst>
                    <a:outerShdw dist="38100" dir="7200000" algn="ctr" rotWithShape="0">
                      <a:schemeClr val="tx1"/>
                    </a:outerShdw>
                  </a:effectLst>
                </a:rPr>
                <a:t>Choctaw</a:t>
              </a:r>
            </a:p>
          </p:txBody>
        </p:sp>
      </p:grpSp>
      <p:sp>
        <p:nvSpPr>
          <p:cNvPr id="37" name="Oval 36"/>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p:cNvGrpSpPr/>
          <p:nvPr/>
        </p:nvGrpSpPr>
        <p:grpSpPr>
          <a:xfrm>
            <a:off x="1066800" y="608012"/>
            <a:ext cx="2362200" cy="662563"/>
            <a:chOff x="1066800" y="608012"/>
            <a:chExt cx="2362200" cy="662563"/>
          </a:xfrm>
        </p:grpSpPr>
        <p:cxnSp>
          <p:nvCxnSpPr>
            <p:cNvPr id="84" name="Straight Connector 83"/>
            <p:cNvCxnSpPr/>
            <p:nvPr/>
          </p:nvCxnSpPr>
          <p:spPr>
            <a:xfrm>
              <a:off x="1066800" y="608012"/>
              <a:ext cx="2362200" cy="1588"/>
            </a:xfrm>
            <a:prstGeom prst="line">
              <a:avLst/>
            </a:prstGeom>
            <a:ln w="76200">
              <a:solidFill>
                <a:schemeClr val="accent3">
                  <a:lumMod val="75000"/>
                </a:schemeClr>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1295400" y="685800"/>
              <a:ext cx="1976823" cy="584775"/>
            </a:xfrm>
            <a:prstGeom prst="rect">
              <a:avLst/>
            </a:prstGeom>
            <a:noFill/>
          </p:spPr>
          <p:txBody>
            <a:bodyPr wrap="none" rtlCol="0">
              <a:spAutoFit/>
            </a:bodyPr>
            <a:lstStyle/>
            <a:p>
              <a:r>
                <a:rPr lang="en-US" sz="3200" dirty="0" smtClean="0">
                  <a:solidFill>
                    <a:srgbClr val="00B050"/>
                  </a:solidFill>
                  <a:effectLst>
                    <a:outerShdw dist="50800" dir="5400000" algn="ctr" rotWithShape="0">
                      <a:schemeClr val="tx1"/>
                    </a:outerShdw>
                  </a:effectLst>
                </a:rPr>
                <a:t>1831-1833</a:t>
              </a:r>
              <a:endParaRPr lang="en-US" sz="3200" dirty="0">
                <a:solidFill>
                  <a:srgbClr val="00B050"/>
                </a:solidFill>
                <a:effectLst>
                  <a:outerShdw dist="50800" dir="5400000" algn="ctr" rotWithShape="0">
                    <a:schemeClr val="tx1"/>
                  </a:outerShdw>
                </a:effectLst>
              </a:endParaRPr>
            </a:p>
          </p:txBody>
        </p:sp>
      </p:grpSp>
      <p:grpSp>
        <p:nvGrpSpPr>
          <p:cNvPr id="87" name="Group 86"/>
          <p:cNvGrpSpPr/>
          <p:nvPr/>
        </p:nvGrpSpPr>
        <p:grpSpPr>
          <a:xfrm rot="5400000">
            <a:off x="8229600" y="4267200"/>
            <a:ext cx="2057400" cy="2362200"/>
            <a:chOff x="-457200" y="804688"/>
            <a:chExt cx="3962400" cy="3267420"/>
          </a:xfrm>
        </p:grpSpPr>
        <p:sp>
          <p:nvSpPr>
            <p:cNvPr id="88" name="Oval 87"/>
            <p:cNvSpPr/>
            <p:nvPr/>
          </p:nvSpPr>
          <p:spPr>
            <a:xfrm>
              <a:off x="-457200" y="1143000"/>
              <a:ext cx="3962400" cy="2590800"/>
            </a:xfrm>
            <a:prstGeom prst="ellipse">
              <a:avLst/>
            </a:prstGeom>
            <a:solidFill>
              <a:srgbClr val="FFC000">
                <a:alpha val="50000"/>
              </a:srgbClr>
            </a:solidFill>
            <a:ln>
              <a:noFill/>
            </a:ln>
            <a:effectLst>
              <a:outerShdw blurRad="203200" dist="355600" dir="30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ffectLst>
                  <a:glow rad="139700">
                    <a:schemeClr val="accent1">
                      <a:satMod val="175000"/>
                      <a:alpha val="40000"/>
                    </a:schemeClr>
                  </a:glow>
                </a:effectLst>
              </a:endParaRPr>
            </a:p>
          </p:txBody>
        </p:sp>
        <p:sp>
          <p:nvSpPr>
            <p:cNvPr id="89" name="TextBox 88"/>
            <p:cNvSpPr txBox="1"/>
            <p:nvPr/>
          </p:nvSpPr>
          <p:spPr>
            <a:xfrm rot="16200000">
              <a:off x="-258861" y="1927147"/>
              <a:ext cx="3267420" cy="1022502"/>
            </a:xfrm>
            <a:prstGeom prst="rect">
              <a:avLst/>
            </a:prstGeom>
            <a:noFill/>
          </p:spPr>
          <p:txBody>
            <a:bodyPr wrap="none" rtlCol="0">
              <a:spAutoFit/>
            </a:bodyPr>
            <a:lstStyle/>
            <a:p>
              <a:pPr algn="ctr"/>
              <a:r>
                <a:rPr lang="en-US" sz="4000" b="1" dirty="0" smtClean="0">
                  <a:solidFill>
                    <a:srgbClr val="FFC000"/>
                  </a:solidFill>
                  <a:effectLst>
                    <a:outerShdw dist="38100" dir="7200000" algn="ctr" rotWithShape="0">
                      <a:schemeClr val="tx1"/>
                    </a:outerShdw>
                  </a:effectLst>
                </a:rPr>
                <a:t>Chickasaw</a:t>
              </a:r>
            </a:p>
          </p:txBody>
        </p:sp>
      </p:grpSp>
      <p:sp>
        <p:nvSpPr>
          <p:cNvPr id="90" name="TextBox 89"/>
          <p:cNvSpPr txBox="1"/>
          <p:nvPr/>
        </p:nvSpPr>
        <p:spPr>
          <a:xfrm rot="20415142">
            <a:off x="6640001" y="2458451"/>
            <a:ext cx="1345561" cy="707886"/>
          </a:xfrm>
          <a:prstGeom prst="rect">
            <a:avLst/>
          </a:prstGeom>
          <a:noFill/>
        </p:spPr>
        <p:txBody>
          <a:bodyPr wrap="none" rtlCol="0">
            <a:spAutoFit/>
          </a:bodyPr>
          <a:lstStyle/>
          <a:p>
            <a:r>
              <a:rPr lang="en-US" sz="4000" b="1" spc="-100" dirty="0" smtClean="0">
                <a:ln>
                  <a:solidFill>
                    <a:srgbClr val="FF0000"/>
                  </a:solidFill>
                </a:ln>
                <a:solidFill>
                  <a:srgbClr val="FF0000"/>
                </a:solidFill>
              </a:rPr>
              <a:t>Why?</a:t>
            </a:r>
            <a:endParaRPr lang="en-US" sz="4000" b="1" spc="-100" dirty="0">
              <a:ln>
                <a:solidFill>
                  <a:srgbClr val="FF0000"/>
                </a:solidFill>
              </a:ln>
              <a:solidFill>
                <a:srgbClr val="FF0000"/>
              </a:solidFill>
            </a:endParaRPr>
          </a:p>
        </p:txBody>
      </p:sp>
      <p:grpSp>
        <p:nvGrpSpPr>
          <p:cNvPr id="91" name="Group 90"/>
          <p:cNvGrpSpPr/>
          <p:nvPr/>
        </p:nvGrpSpPr>
        <p:grpSpPr>
          <a:xfrm>
            <a:off x="3657600" y="609600"/>
            <a:ext cx="2590800" cy="609600"/>
            <a:chOff x="1066800" y="608012"/>
            <a:chExt cx="2590800" cy="609600"/>
          </a:xfrm>
        </p:grpSpPr>
        <p:cxnSp>
          <p:nvCxnSpPr>
            <p:cNvPr id="92" name="Straight Connector 91"/>
            <p:cNvCxnSpPr/>
            <p:nvPr/>
          </p:nvCxnSpPr>
          <p:spPr>
            <a:xfrm>
              <a:off x="1066800" y="608012"/>
              <a:ext cx="2590800" cy="1588"/>
            </a:xfrm>
            <a:prstGeom prst="line">
              <a:avLst/>
            </a:prstGeom>
            <a:ln w="76200">
              <a:solidFill>
                <a:srgbClr val="FFC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1953573" y="632837"/>
              <a:ext cx="1018227" cy="584775"/>
            </a:xfrm>
            <a:prstGeom prst="rect">
              <a:avLst/>
            </a:prstGeom>
            <a:noFill/>
          </p:spPr>
          <p:txBody>
            <a:bodyPr wrap="none" rtlCol="0">
              <a:spAutoFit/>
            </a:bodyPr>
            <a:lstStyle/>
            <a:p>
              <a:r>
                <a:rPr lang="en-US" sz="3200" dirty="0" smtClean="0">
                  <a:solidFill>
                    <a:srgbClr val="FFC000"/>
                  </a:solidFill>
                  <a:effectLst>
                    <a:outerShdw dist="50800" dir="5400000" algn="ctr" rotWithShape="0">
                      <a:schemeClr val="tx1"/>
                    </a:outerShdw>
                  </a:effectLst>
                </a:rPr>
                <a:t>1837</a:t>
              </a:r>
              <a:endParaRPr lang="en-US" sz="3200" dirty="0">
                <a:solidFill>
                  <a:srgbClr val="FFC000"/>
                </a:solidFill>
                <a:effectLst>
                  <a:outerShdw dist="50800" dir="5400000" algn="ctr" rotWithShape="0">
                    <a:schemeClr val="tx1"/>
                  </a:outerShdw>
                </a:effectLst>
              </a:endParaRPr>
            </a:p>
          </p:txBody>
        </p:sp>
      </p:grpSp>
      <p:sp useBgFill="1">
        <p:nvSpPr>
          <p:cNvPr id="95" name="TextBox 94"/>
          <p:cNvSpPr txBox="1"/>
          <p:nvPr/>
        </p:nvSpPr>
        <p:spPr>
          <a:xfrm>
            <a:off x="381000" y="1219200"/>
            <a:ext cx="8763000" cy="584775"/>
          </a:xfrm>
          <a:prstGeom prst="rect">
            <a:avLst/>
          </a:prstGeom>
        </p:spPr>
        <p:txBody>
          <a:bodyPr wrap="square" rtlCol="0">
            <a:spAutoFit/>
          </a:bodyPr>
          <a:lstStyle/>
          <a:p>
            <a:r>
              <a:rPr lang="en-US" sz="3200" b="1" dirty="0" smtClean="0"/>
              <a:t>1) The Cross Timbers- zone of dense woods</a:t>
            </a:r>
          </a:p>
        </p:txBody>
      </p:sp>
      <p:sp>
        <p:nvSpPr>
          <p:cNvPr id="36" name="Oval 35"/>
          <p:cNvSpPr/>
          <p:nvPr/>
        </p:nvSpPr>
        <p:spPr>
          <a:xfrm>
            <a:off x="7391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8" name="TextBox 97"/>
          <p:cNvSpPr txBox="1"/>
          <p:nvPr/>
        </p:nvSpPr>
        <p:spPr>
          <a:xfrm>
            <a:off x="381000" y="1752600"/>
            <a:ext cx="8534400" cy="584775"/>
          </a:xfrm>
          <a:prstGeom prst="rect">
            <a:avLst/>
          </a:prstGeom>
        </p:spPr>
        <p:txBody>
          <a:bodyPr wrap="square" rtlCol="0">
            <a:spAutoFit/>
          </a:bodyPr>
          <a:lstStyle/>
          <a:p>
            <a:r>
              <a:rPr lang="en-US" sz="3200" b="1" dirty="0" smtClean="0"/>
              <a:t>2) isolation in west; danger from Plains Indians </a:t>
            </a:r>
            <a:endParaRPr lang="en-US" sz="3200" b="1" dirty="0"/>
          </a:p>
        </p:txBody>
      </p:sp>
      <p:sp>
        <p:nvSpPr>
          <p:cNvPr id="99" name="TextBox 98"/>
          <p:cNvSpPr txBox="1"/>
          <p:nvPr/>
        </p:nvSpPr>
        <p:spPr>
          <a:xfrm>
            <a:off x="6019800" y="3465493"/>
            <a:ext cx="1839542" cy="954107"/>
          </a:xfrm>
          <a:prstGeom prst="rect">
            <a:avLst/>
          </a:prstGeom>
          <a:noFill/>
        </p:spPr>
        <p:txBody>
          <a:bodyPr wrap="none" rtlCol="0">
            <a:spAutoFit/>
          </a:bodyPr>
          <a:lstStyle/>
          <a:p>
            <a:pPr algn="r"/>
            <a:r>
              <a:rPr lang="en-US" sz="2800" b="1" dirty="0" smtClean="0"/>
              <a:t>Fort Coffee</a:t>
            </a:r>
          </a:p>
          <a:p>
            <a:pPr algn="r"/>
            <a:r>
              <a:rPr lang="en-US" sz="2800" b="1" dirty="0" smtClean="0"/>
              <a:t> 1834</a:t>
            </a:r>
            <a:endParaRPr lang="en-US" sz="2800" b="1" dirty="0"/>
          </a:p>
        </p:txBody>
      </p:sp>
      <p:sp>
        <p:nvSpPr>
          <p:cNvPr id="35" name="Oval 34"/>
          <p:cNvSpPr/>
          <p:nvPr/>
        </p:nvSpPr>
        <p:spPr>
          <a:xfrm>
            <a:off x="7924800" y="4038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p:cNvGrpSpPr/>
          <p:nvPr/>
        </p:nvGrpSpPr>
        <p:grpSpPr>
          <a:xfrm>
            <a:off x="-2743200" y="6324600"/>
            <a:ext cx="3200400" cy="2133600"/>
            <a:chOff x="-685800" y="3962400"/>
            <a:chExt cx="3962400" cy="2590800"/>
          </a:xfrm>
        </p:grpSpPr>
        <p:sp>
          <p:nvSpPr>
            <p:cNvPr id="101" name="Oval 100"/>
            <p:cNvSpPr/>
            <p:nvPr/>
          </p:nvSpPr>
          <p:spPr>
            <a:xfrm>
              <a:off x="-685800" y="3962400"/>
              <a:ext cx="3962400" cy="2590800"/>
            </a:xfrm>
            <a:prstGeom prst="ellipse">
              <a:avLst/>
            </a:prstGeom>
            <a:solidFill>
              <a:schemeClr val="bg1">
                <a:lumMod val="50000"/>
                <a:alpha val="41000"/>
              </a:schemeClr>
            </a:solidFill>
            <a:ln>
              <a:noFill/>
            </a:ln>
            <a:effectLst>
              <a:outerShdw blurRad="203200" dist="355600" dir="3000000" algn="ctr" rotWithShape="0">
                <a:schemeClr val="bg2">
                  <a:lumMod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39700">
                    <a:schemeClr val="accent1">
                      <a:satMod val="175000"/>
                      <a:alpha val="40000"/>
                    </a:schemeClr>
                  </a:glow>
                </a:effectLst>
              </a:endParaRPr>
            </a:p>
          </p:txBody>
        </p:sp>
        <p:sp>
          <p:nvSpPr>
            <p:cNvPr id="102" name="TextBox 101"/>
            <p:cNvSpPr txBox="1"/>
            <p:nvPr/>
          </p:nvSpPr>
          <p:spPr>
            <a:xfrm>
              <a:off x="228600" y="4953000"/>
              <a:ext cx="1996572" cy="830997"/>
            </a:xfrm>
            <a:prstGeom prst="rect">
              <a:avLst/>
            </a:prstGeom>
            <a:noFill/>
          </p:spPr>
          <p:txBody>
            <a:bodyPr wrap="none" rtlCol="0">
              <a:spAutoFit/>
            </a:bodyPr>
            <a:lstStyle/>
            <a:p>
              <a:pPr algn="ctr"/>
              <a:r>
                <a:rPr lang="en-US" sz="4800" b="1" dirty="0" smtClean="0">
                  <a:solidFill>
                    <a:srgbClr val="545454"/>
                  </a:solidFill>
                  <a:effectLst>
                    <a:outerShdw dist="38100" dir="7200000" algn="ctr" rotWithShape="0">
                      <a:schemeClr val="tx1"/>
                    </a:outerShdw>
                  </a:effectLst>
                </a:rPr>
                <a:t>KIOWA</a:t>
              </a:r>
            </a:p>
          </p:txBody>
        </p:sp>
      </p:grpSp>
      <p:grpSp>
        <p:nvGrpSpPr>
          <p:cNvPr id="103" name="Group 102"/>
          <p:cNvGrpSpPr/>
          <p:nvPr/>
        </p:nvGrpSpPr>
        <p:grpSpPr>
          <a:xfrm>
            <a:off x="-2514600" y="-762000"/>
            <a:ext cx="3276600" cy="2057400"/>
            <a:chOff x="-457200" y="1143000"/>
            <a:chExt cx="3962400" cy="2590800"/>
          </a:xfrm>
        </p:grpSpPr>
        <p:sp>
          <p:nvSpPr>
            <p:cNvPr id="104" name="Oval 103"/>
            <p:cNvSpPr/>
            <p:nvPr/>
          </p:nvSpPr>
          <p:spPr>
            <a:xfrm>
              <a:off x="-457200" y="1143000"/>
              <a:ext cx="3962400" cy="2590800"/>
            </a:xfrm>
            <a:prstGeom prst="ellipse">
              <a:avLst/>
            </a:prstGeom>
            <a:solidFill>
              <a:schemeClr val="accent2">
                <a:lumMod val="75000"/>
                <a:alpha val="41000"/>
              </a:schemeClr>
            </a:solidFill>
            <a:ln>
              <a:noFill/>
            </a:ln>
            <a:effectLst>
              <a:outerShdw blurRad="203200" dist="355600" dir="3000000" algn="ctr" rotWithShape="0">
                <a:schemeClr val="bg2">
                  <a:lumMod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39700">
                    <a:schemeClr val="accent1">
                      <a:satMod val="175000"/>
                      <a:alpha val="40000"/>
                    </a:schemeClr>
                  </a:glow>
                </a:effectLst>
              </a:endParaRPr>
            </a:p>
          </p:txBody>
        </p:sp>
        <p:sp>
          <p:nvSpPr>
            <p:cNvPr id="105" name="TextBox 104"/>
            <p:cNvSpPr txBox="1"/>
            <p:nvPr/>
          </p:nvSpPr>
          <p:spPr>
            <a:xfrm>
              <a:off x="0" y="1828800"/>
              <a:ext cx="3253135" cy="830997"/>
            </a:xfrm>
            <a:prstGeom prst="rect">
              <a:avLst/>
            </a:prstGeom>
            <a:noFill/>
          </p:spPr>
          <p:txBody>
            <a:bodyPr wrap="none" rtlCol="0">
              <a:spAutoFit/>
            </a:bodyPr>
            <a:lstStyle/>
            <a:p>
              <a:pPr algn="ctr"/>
              <a:r>
                <a:rPr lang="en-US" sz="4800" b="1" dirty="0" smtClean="0">
                  <a:solidFill>
                    <a:schemeClr val="accent2">
                      <a:lumMod val="75000"/>
                    </a:schemeClr>
                  </a:solidFill>
                  <a:effectLst>
                    <a:outerShdw dist="38100" dir="7200000" algn="ctr" rotWithShape="0">
                      <a:schemeClr val="tx1"/>
                    </a:outerShdw>
                  </a:effectLst>
                </a:rPr>
                <a:t>COMANCHE</a:t>
              </a:r>
            </a:p>
          </p:txBody>
        </p:sp>
      </p:grpSp>
      <p:grpSp>
        <p:nvGrpSpPr>
          <p:cNvPr id="106" name="Group 105"/>
          <p:cNvGrpSpPr/>
          <p:nvPr/>
        </p:nvGrpSpPr>
        <p:grpSpPr>
          <a:xfrm>
            <a:off x="-4572000" y="2286000"/>
            <a:ext cx="2895600" cy="1981200"/>
            <a:chOff x="3124200" y="3886200"/>
            <a:chExt cx="3962400" cy="2590800"/>
          </a:xfrm>
        </p:grpSpPr>
        <p:sp>
          <p:nvSpPr>
            <p:cNvPr id="107" name="Oval 106"/>
            <p:cNvSpPr/>
            <p:nvPr/>
          </p:nvSpPr>
          <p:spPr>
            <a:xfrm>
              <a:off x="3124200" y="3886200"/>
              <a:ext cx="3962400" cy="2590800"/>
            </a:xfrm>
            <a:prstGeom prst="ellipse">
              <a:avLst/>
            </a:prstGeom>
            <a:solidFill>
              <a:schemeClr val="accent4">
                <a:lumMod val="75000"/>
                <a:alpha val="41000"/>
              </a:schemeClr>
            </a:solidFill>
            <a:ln>
              <a:noFill/>
            </a:ln>
            <a:effectLst>
              <a:outerShdw blurRad="203200" dist="355600" dir="3000000" algn="ctr" rotWithShape="0">
                <a:schemeClr val="bg2">
                  <a:lumMod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39700">
                    <a:schemeClr val="accent1">
                      <a:satMod val="175000"/>
                      <a:alpha val="40000"/>
                    </a:schemeClr>
                  </a:glow>
                </a:effectLst>
              </a:endParaRPr>
            </a:p>
          </p:txBody>
        </p:sp>
        <p:sp>
          <p:nvSpPr>
            <p:cNvPr id="108" name="TextBox 107"/>
            <p:cNvSpPr txBox="1"/>
            <p:nvPr/>
          </p:nvSpPr>
          <p:spPr>
            <a:xfrm>
              <a:off x="4114800" y="4876800"/>
              <a:ext cx="2222724" cy="830997"/>
            </a:xfrm>
            <a:prstGeom prst="rect">
              <a:avLst/>
            </a:prstGeom>
            <a:noFill/>
          </p:spPr>
          <p:txBody>
            <a:bodyPr wrap="none" rtlCol="0">
              <a:spAutoFit/>
            </a:bodyPr>
            <a:lstStyle/>
            <a:p>
              <a:pPr algn="ctr"/>
              <a:r>
                <a:rPr lang="en-US" sz="4800" b="1" dirty="0" smtClean="0">
                  <a:solidFill>
                    <a:schemeClr val="accent4">
                      <a:lumMod val="50000"/>
                    </a:schemeClr>
                  </a:solidFill>
                  <a:effectLst>
                    <a:outerShdw dist="38100" dir="7200000" algn="ctr" rotWithShape="0">
                      <a:schemeClr val="tx1"/>
                    </a:outerShdw>
                  </a:effectLst>
                </a:rPr>
                <a:t>APACHE</a:t>
              </a:r>
            </a:p>
          </p:txBody>
        </p:sp>
      </p:grpSp>
      <p:sp>
        <p:nvSpPr>
          <p:cNvPr id="109" name="TextBox 108"/>
          <p:cNvSpPr txBox="1"/>
          <p:nvPr/>
        </p:nvSpPr>
        <p:spPr>
          <a:xfrm>
            <a:off x="4391173" y="5218093"/>
            <a:ext cx="2085827" cy="954107"/>
          </a:xfrm>
          <a:prstGeom prst="rect">
            <a:avLst/>
          </a:prstGeom>
          <a:noFill/>
        </p:spPr>
        <p:txBody>
          <a:bodyPr wrap="none" rtlCol="0">
            <a:spAutoFit/>
          </a:bodyPr>
          <a:lstStyle/>
          <a:p>
            <a:pPr algn="ctr"/>
            <a:r>
              <a:rPr lang="en-US" sz="2800" b="1" dirty="0" smtClean="0"/>
              <a:t>Fort Washita</a:t>
            </a:r>
          </a:p>
          <a:p>
            <a:pPr algn="ctr"/>
            <a:r>
              <a:rPr lang="en-US" sz="2800" b="1" dirty="0" smtClean="0"/>
              <a:t>1842</a:t>
            </a:r>
            <a:endParaRPr lang="en-US" sz="2800" b="1" dirty="0"/>
          </a:p>
        </p:txBody>
      </p:sp>
      <p:sp>
        <p:nvSpPr>
          <p:cNvPr id="110" name="TextBox 109"/>
          <p:cNvSpPr txBox="1"/>
          <p:nvPr/>
        </p:nvSpPr>
        <p:spPr>
          <a:xfrm>
            <a:off x="3429000" y="3846493"/>
            <a:ext cx="2196883" cy="954107"/>
          </a:xfrm>
          <a:prstGeom prst="rect">
            <a:avLst/>
          </a:prstGeom>
          <a:noFill/>
        </p:spPr>
        <p:txBody>
          <a:bodyPr wrap="none" rtlCol="0">
            <a:spAutoFit/>
          </a:bodyPr>
          <a:lstStyle/>
          <a:p>
            <a:pPr algn="ctr"/>
            <a:r>
              <a:rPr lang="en-US" sz="2800" b="1" dirty="0" smtClean="0"/>
              <a:t>Fort Arbuckle</a:t>
            </a:r>
          </a:p>
          <a:p>
            <a:pPr algn="ctr"/>
            <a:r>
              <a:rPr lang="en-US" sz="2800" b="1" dirty="0" smtClean="0"/>
              <a:t>1851</a:t>
            </a:r>
            <a:endParaRPr lang="en-US" sz="2800" b="1" dirty="0"/>
          </a:p>
        </p:txBody>
      </p:sp>
      <p:sp>
        <p:nvSpPr>
          <p:cNvPr id="69" name="TextBox 68"/>
          <p:cNvSpPr txBox="1"/>
          <p:nvPr/>
        </p:nvSpPr>
        <p:spPr>
          <a:xfrm>
            <a:off x="8276831" y="2979003"/>
            <a:ext cx="928459" cy="830997"/>
          </a:xfrm>
          <a:prstGeom prst="rect">
            <a:avLst/>
          </a:prstGeom>
          <a:noFill/>
        </p:spPr>
        <p:txBody>
          <a:bodyPr wrap="none" rtlCol="0">
            <a:spAutoFit/>
          </a:bodyPr>
          <a:lstStyle/>
          <a:p>
            <a:pPr algn="ctr"/>
            <a:r>
              <a:rPr lang="en-US" sz="2400" b="1" dirty="0" smtClean="0"/>
              <a:t>Fort </a:t>
            </a:r>
          </a:p>
          <a:p>
            <a:pPr algn="ctr"/>
            <a:r>
              <a:rPr lang="en-US" sz="2400" b="1" dirty="0" smtClean="0"/>
              <a:t>Smith</a:t>
            </a:r>
          </a:p>
        </p:txBody>
      </p:sp>
      <p:sp>
        <p:nvSpPr>
          <p:cNvPr id="71" name="TextBox 70"/>
          <p:cNvSpPr txBox="1"/>
          <p:nvPr/>
        </p:nvSpPr>
        <p:spPr>
          <a:xfrm>
            <a:off x="6172200" y="5562600"/>
            <a:ext cx="2042495" cy="461665"/>
          </a:xfrm>
          <a:prstGeom prst="rect">
            <a:avLst/>
          </a:prstGeom>
          <a:noFill/>
        </p:spPr>
        <p:txBody>
          <a:bodyPr wrap="square" rtlCol="0">
            <a:spAutoFit/>
          </a:bodyPr>
          <a:lstStyle/>
          <a:p>
            <a:pPr algn="r"/>
            <a:r>
              <a:rPr lang="en-US" sz="2400" b="1" dirty="0" smtClean="0"/>
              <a:t>Fort Towson</a:t>
            </a:r>
          </a:p>
        </p:txBody>
      </p:sp>
      <p:sp useBgFill="1">
        <p:nvSpPr>
          <p:cNvPr id="73" name="TextBox 72"/>
          <p:cNvSpPr txBox="1"/>
          <p:nvPr/>
        </p:nvSpPr>
        <p:spPr>
          <a:xfrm>
            <a:off x="0" y="685800"/>
            <a:ext cx="9144000" cy="646331"/>
          </a:xfrm>
          <a:prstGeom prst="rect">
            <a:avLst/>
          </a:prstGeom>
        </p:spPr>
        <p:txBody>
          <a:bodyPr wrap="square" rtlCol="0">
            <a:spAutoFit/>
          </a:bodyPr>
          <a:lstStyle/>
          <a:p>
            <a:pPr algn="ctr"/>
            <a:r>
              <a:rPr lang="en-US" sz="3600" b="1" dirty="0" smtClean="0">
                <a:solidFill>
                  <a:srgbClr val="FF0000"/>
                </a:solidFill>
                <a:effectLst>
                  <a:outerShdw dist="50800" dir="5400000" algn="ctr" rotWithShape="0">
                    <a:schemeClr val="tx1"/>
                  </a:outerShdw>
                </a:effectLst>
              </a:rPr>
              <a:t>Choctaw-Chickasaw Treaty of 1855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childTnLst>
                                </p:cTn>
                              </p:par>
                              <p:par>
                                <p:cTn id="8" presetID="10" presetClass="exit" presetSubtype="0" fill="hold" grpId="0" nodeType="withEffect">
                                  <p:stCondLst>
                                    <p:cond delay="0"/>
                                  </p:stCondLst>
                                  <p:childTnLst>
                                    <p:animEffect transition="out" filter="fade">
                                      <p:cBhvr>
                                        <p:cTn id="9" dur="1000"/>
                                        <p:tgtEl>
                                          <p:spTgt spid="35"/>
                                        </p:tgtEl>
                                      </p:cBhvr>
                                    </p:animEffect>
                                    <p:set>
                                      <p:cBhvr>
                                        <p:cTn id="10" dur="1" fill="hold">
                                          <p:stCondLst>
                                            <p:cond delay="999"/>
                                          </p:stCondLst>
                                        </p:cTn>
                                        <p:tgtEl>
                                          <p:spTgt spid="3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48"/>
                                        </p:tgtEl>
                                      </p:cBhvr>
                                    </p:animEffect>
                                    <p:set>
                                      <p:cBhvr>
                                        <p:cTn id="13" dur="1" fill="hold">
                                          <p:stCondLst>
                                            <p:cond delay="999"/>
                                          </p:stCondLst>
                                        </p:cTn>
                                        <p:tgtEl>
                                          <p:spTgt spid="4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46"/>
                                        </p:tgtEl>
                                      </p:cBhvr>
                                    </p:animEffect>
                                    <p:set>
                                      <p:cBhvr>
                                        <p:cTn id="16" dur="1" fill="hold">
                                          <p:stCondLst>
                                            <p:cond delay="999"/>
                                          </p:stCondLst>
                                        </p:cTn>
                                        <p:tgtEl>
                                          <p:spTgt spid="46"/>
                                        </p:tgtEl>
                                        <p:attrNameLst>
                                          <p:attrName>style.visibility</p:attrName>
                                        </p:attrNameLst>
                                      </p:cBhvr>
                                      <p:to>
                                        <p:strVal val="hidden"/>
                                      </p:to>
                                    </p:se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fade">
                                      <p:cBhvr>
                                        <p:cTn id="20" dur="1000"/>
                                        <p:tgtEl>
                                          <p:spTgt spid="6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fade">
                                      <p:cBhvr>
                                        <p:cTn id="23" dur="1000"/>
                                        <p:tgtEl>
                                          <p:spTgt spid="7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6"/>
                                        </p:tgtEl>
                                        <p:attrNameLst>
                                          <p:attrName>style.visibility</p:attrName>
                                        </p:attrNameLst>
                                      </p:cBhvr>
                                      <p:to>
                                        <p:strVal val="visible"/>
                                      </p:to>
                                    </p:set>
                                    <p:animEffect transition="in" filter="wipe(left)">
                                      <p:cBhvr>
                                        <p:cTn id="28" dur="1000"/>
                                        <p:tgtEl>
                                          <p:spTgt spid="86"/>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80"/>
                                        </p:tgtEl>
                                        <p:attrNameLst>
                                          <p:attrName>style.visibility</p:attrName>
                                        </p:attrNameLst>
                                      </p:cBhvr>
                                      <p:to>
                                        <p:strVal val="visible"/>
                                      </p:to>
                                    </p:set>
                                    <p:animEffect transition="in" filter="fade">
                                      <p:cBhvr>
                                        <p:cTn id="32" dur="2000"/>
                                        <p:tgtEl>
                                          <p:spTgt spid="80"/>
                                        </p:tgtEl>
                                      </p:cBhvr>
                                    </p:animEffect>
                                  </p:childTnLst>
                                </p:cTn>
                              </p:par>
                              <p:par>
                                <p:cTn id="33" presetID="0" presetClass="path" presetSubtype="0" accel="50000" decel="50000" fill="hold" nodeType="withEffect">
                                  <p:stCondLst>
                                    <p:cond delay="0"/>
                                  </p:stCondLst>
                                  <p:childTnLst>
                                    <p:animMotion origin="layout" path="M 3.33333E-6 9.82659E-7 C -0.00348 0.01826 -0.01719 0.03329 -0.02639 0.04763 C -0.03611 0.06289 -0.04514 0.07746 -0.0566 0.0904 C -0.06302 0.09757 -0.06424 0.10381 -0.07361 0.10798 C -0.09462 0.11746 -0.1158 0.11977 -0.13785 0.123 C -0.15295 0.12809 -0.16285 0.13133 -0.17934 0.13318 C -0.22153 0.14451 -0.26563 0.13665 -0.30764 0.12555 C -0.3132 0.12254 -0.3191 0.12116 -0.32466 0.11815 C -0.32674 0.11699 -0.32813 0.11422 -0.33021 0.11306 C -0.33507 0.11052 -0.34045 0.11006 -0.34532 0.10798 C -0.34931 0.09225 -0.35643 0.07838 -0.36042 0.06266 C -0.36164 0.04509 -0.36198 0.02682 -0.36615 0.00994 C -0.36545 -0.02197 -0.36545 -0.05364 -0.36424 -0.08555 C -0.36389 -0.09411 -0.35469 -0.10821 -0.35469 -0.10798 C -0.35417 -0.11145 -0.35434 -0.11538 -0.35295 -0.11815 C -0.35174 -0.12069 -0.34879 -0.12116 -0.34723 -0.12324 C -0.34375 -0.12786 -0.34098 -0.13318 -0.33785 -0.13827 C -0.33559 -0.14197 -0.32674 -0.15908 -0.32466 -0.16093 C -0.32014 -0.16532 -0.30955 -0.17087 -0.30955 -0.17064 C -0.29705 -0.18752 -0.28559 -0.18844 -0.26806 -0.19098 C -0.25104 -0.19006 -0.23386 -0.19214 -0.21702 -0.18844 C -0.21354 -0.18775 -0.21129 -0.18243 -0.20955 -0.1785 C -0.20504 -0.16832 -0.2066 -0.16324 -0.20382 -0.1533 C -0.20104 -0.14335 -0.20677 -0.04231 -0.20486 -0.03191 " pathEditMode="relative" rAng="0" ptsTypes="ffffffffffffffffffffffff">
                                      <p:cBhvr>
                                        <p:cTn id="34" dur="5000" fill="hold"/>
                                        <p:tgtEl>
                                          <p:spTgt spid="80"/>
                                        </p:tgtEl>
                                        <p:attrNameLst>
                                          <p:attrName>ppt_x</p:attrName>
                                          <p:attrName>ppt_y</p:attrName>
                                        </p:attrNameLst>
                                      </p:cBhvr>
                                      <p:rCtr x="-183" y="-24"/>
                                    </p:animMotion>
                                  </p:childTnLst>
                                </p:cTn>
                              </p:par>
                            </p:childTnLst>
                          </p:cTn>
                        </p:par>
                        <p:par>
                          <p:cTn id="35" fill="hold">
                            <p:stCondLst>
                              <p:cond delay="6000"/>
                            </p:stCondLst>
                            <p:childTnLst>
                              <p:par>
                                <p:cTn id="36" presetID="6" presetClass="emph" presetSubtype="0" fill="hold" nodeType="afterEffect">
                                  <p:stCondLst>
                                    <p:cond delay="0"/>
                                  </p:stCondLst>
                                  <p:childTnLst>
                                    <p:animScale>
                                      <p:cBhvr>
                                        <p:cTn id="37" dur="3000" fill="hold"/>
                                        <p:tgtEl>
                                          <p:spTgt spid="80"/>
                                        </p:tgtEl>
                                      </p:cBhvr>
                                      <p:by x="120000" y="120000"/>
                                    </p:animScale>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1000"/>
                                        <p:tgtEl>
                                          <p:spTgt spid="69"/>
                                        </p:tgtEl>
                                      </p:cBhvr>
                                    </p:animEffect>
                                    <p:set>
                                      <p:cBhvr>
                                        <p:cTn id="45" dur="1" fill="hold">
                                          <p:stCondLst>
                                            <p:cond delay="999"/>
                                          </p:stCondLst>
                                        </p:cTn>
                                        <p:tgtEl>
                                          <p:spTgt spid="69"/>
                                        </p:tgtEl>
                                        <p:attrNameLst>
                                          <p:attrName>style.visibility</p:attrName>
                                        </p:attrNameLst>
                                      </p:cBhvr>
                                      <p:to>
                                        <p:strVal val="hidden"/>
                                      </p:to>
                                    </p:set>
                                  </p:childTnLst>
                                </p:cTn>
                              </p:par>
                            </p:childTnLst>
                          </p:cTn>
                        </p:par>
                        <p:par>
                          <p:cTn id="46" fill="hold">
                            <p:stCondLst>
                              <p:cond delay="1000"/>
                            </p:stCondLst>
                            <p:childTnLst>
                              <p:par>
                                <p:cTn id="47" presetID="30" presetClass="entr" presetSubtype="0" fill="hold" grpId="1"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800" decel="100000"/>
                                        <p:tgtEl>
                                          <p:spTgt spid="35"/>
                                        </p:tgtEl>
                                      </p:cBhvr>
                                    </p:animEffect>
                                    <p:anim calcmode="lin" valueType="num">
                                      <p:cBhvr>
                                        <p:cTn id="50" dur="800" decel="100000" fill="hold"/>
                                        <p:tgtEl>
                                          <p:spTgt spid="35"/>
                                        </p:tgtEl>
                                        <p:attrNameLst>
                                          <p:attrName>style.rotation</p:attrName>
                                        </p:attrNameLst>
                                      </p:cBhvr>
                                      <p:tavLst>
                                        <p:tav tm="0">
                                          <p:val>
                                            <p:fltVal val="-90"/>
                                          </p:val>
                                        </p:tav>
                                        <p:tav tm="100000">
                                          <p:val>
                                            <p:fltVal val="0"/>
                                          </p:val>
                                        </p:tav>
                                      </p:tavLst>
                                    </p:anim>
                                    <p:anim calcmode="lin" valueType="num">
                                      <p:cBhvr>
                                        <p:cTn id="51" dur="800" decel="100000" fill="hold"/>
                                        <p:tgtEl>
                                          <p:spTgt spid="35"/>
                                        </p:tgtEl>
                                        <p:attrNameLst>
                                          <p:attrName>ppt_x</p:attrName>
                                        </p:attrNameLst>
                                      </p:cBhvr>
                                      <p:tavLst>
                                        <p:tav tm="0">
                                          <p:val>
                                            <p:strVal val="#ppt_x+0.4"/>
                                          </p:val>
                                        </p:tav>
                                        <p:tav tm="100000">
                                          <p:val>
                                            <p:strVal val="#ppt_x-0.05"/>
                                          </p:val>
                                        </p:tav>
                                      </p:tavLst>
                                    </p:anim>
                                    <p:anim calcmode="lin" valueType="num">
                                      <p:cBhvr>
                                        <p:cTn id="52" dur="800" decel="100000" fill="hold"/>
                                        <p:tgtEl>
                                          <p:spTgt spid="35"/>
                                        </p:tgtEl>
                                        <p:attrNameLst>
                                          <p:attrName>ppt_y</p:attrName>
                                        </p:attrNameLst>
                                      </p:cBhvr>
                                      <p:tavLst>
                                        <p:tav tm="0">
                                          <p:val>
                                            <p:strVal val="#ppt_y-0.4"/>
                                          </p:val>
                                        </p:tav>
                                        <p:tav tm="100000">
                                          <p:val>
                                            <p:strVal val="#ppt_y+0.1"/>
                                          </p:val>
                                        </p:tav>
                                      </p:tavLst>
                                    </p:anim>
                                    <p:anim calcmode="lin" valueType="num">
                                      <p:cBhvr>
                                        <p:cTn id="53" dur="200" accel="100000" fill="hold">
                                          <p:stCondLst>
                                            <p:cond delay="800"/>
                                          </p:stCondLst>
                                        </p:cTn>
                                        <p:tgtEl>
                                          <p:spTgt spid="35"/>
                                        </p:tgtEl>
                                        <p:attrNameLst>
                                          <p:attrName>ppt_x</p:attrName>
                                        </p:attrNameLst>
                                      </p:cBhvr>
                                      <p:tavLst>
                                        <p:tav tm="0">
                                          <p:val>
                                            <p:strVal val="#ppt_x-0.05"/>
                                          </p:val>
                                        </p:tav>
                                        <p:tav tm="100000">
                                          <p:val>
                                            <p:strVal val="#ppt_x"/>
                                          </p:val>
                                        </p:tav>
                                      </p:tavLst>
                                    </p:anim>
                                    <p:anim calcmode="lin" valueType="num">
                                      <p:cBhvr>
                                        <p:cTn id="54" dur="200" accel="100000" fill="hold">
                                          <p:stCondLst>
                                            <p:cond delay="800"/>
                                          </p:stCondLst>
                                        </p:cTn>
                                        <p:tgtEl>
                                          <p:spTgt spid="35"/>
                                        </p:tgtEl>
                                        <p:attrNameLst>
                                          <p:attrName>ppt_y</p:attrName>
                                        </p:attrNameLst>
                                      </p:cBhvr>
                                      <p:tavLst>
                                        <p:tav tm="0">
                                          <p:val>
                                            <p:strVal val="#ppt_y+0.1"/>
                                          </p:val>
                                        </p:tav>
                                        <p:tav tm="100000">
                                          <p:val>
                                            <p:strVal val="#ppt_y"/>
                                          </p:val>
                                        </p:tav>
                                      </p:tavLst>
                                    </p:anim>
                                  </p:childTnLst>
                                </p:cTn>
                              </p:par>
                              <p:par>
                                <p:cTn id="55" presetID="10" presetClass="entr" presetSubtype="0" fill="hold" grpId="0" nodeType="withEffect">
                                  <p:stCondLst>
                                    <p:cond delay="0"/>
                                  </p:stCondLst>
                                  <p:childTnLst>
                                    <p:set>
                                      <p:cBhvr>
                                        <p:cTn id="56" dur="1" fill="hold">
                                          <p:stCondLst>
                                            <p:cond delay="0"/>
                                          </p:stCondLst>
                                        </p:cTn>
                                        <p:tgtEl>
                                          <p:spTgt spid="99"/>
                                        </p:tgtEl>
                                        <p:attrNameLst>
                                          <p:attrName>style.visibility</p:attrName>
                                        </p:attrNameLst>
                                      </p:cBhvr>
                                      <p:to>
                                        <p:strVal val="visible"/>
                                      </p:to>
                                    </p:set>
                                    <p:animEffect transition="in" filter="fade">
                                      <p:cBhvr>
                                        <p:cTn id="57" dur="1000"/>
                                        <p:tgtEl>
                                          <p:spTgt spid="9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91"/>
                                        </p:tgtEl>
                                        <p:attrNameLst>
                                          <p:attrName>style.visibility</p:attrName>
                                        </p:attrNameLst>
                                      </p:cBhvr>
                                      <p:to>
                                        <p:strVal val="visible"/>
                                      </p:to>
                                    </p:set>
                                    <p:animEffect transition="in" filter="wipe(left)">
                                      <p:cBhvr>
                                        <p:cTn id="62" dur="1000"/>
                                        <p:tgtEl>
                                          <p:spTgt spid="91"/>
                                        </p:tgtEl>
                                      </p:cBhvr>
                                    </p:animEffect>
                                  </p:childTnLst>
                                </p:cTn>
                              </p:par>
                              <p:par>
                                <p:cTn id="63" presetID="10" presetClass="exit" presetSubtype="0" fill="hold" grpId="1" nodeType="withEffect">
                                  <p:stCondLst>
                                    <p:cond delay="0"/>
                                  </p:stCondLst>
                                  <p:childTnLst>
                                    <p:animEffect transition="out" filter="fade">
                                      <p:cBhvr>
                                        <p:cTn id="64" dur="1000"/>
                                        <p:tgtEl>
                                          <p:spTgt spid="99"/>
                                        </p:tgtEl>
                                      </p:cBhvr>
                                    </p:animEffect>
                                    <p:set>
                                      <p:cBhvr>
                                        <p:cTn id="65" dur="1" fill="hold">
                                          <p:stCondLst>
                                            <p:cond delay="999"/>
                                          </p:stCondLst>
                                        </p:cTn>
                                        <p:tgtEl>
                                          <p:spTgt spid="99"/>
                                        </p:tgtEl>
                                        <p:attrNameLst>
                                          <p:attrName>style.visibility</p:attrName>
                                        </p:attrNameLst>
                                      </p:cBhvr>
                                      <p:to>
                                        <p:strVal val="hidden"/>
                                      </p:to>
                                    </p:set>
                                  </p:childTnLst>
                                </p:cTn>
                              </p:par>
                            </p:childTnLst>
                          </p:cTn>
                        </p:par>
                        <p:par>
                          <p:cTn id="66" fill="hold">
                            <p:stCondLst>
                              <p:cond delay="1000"/>
                            </p:stCondLst>
                            <p:childTnLst>
                              <p:par>
                                <p:cTn id="67" presetID="10" presetClass="entr" presetSubtype="0" fill="hold" nodeType="afterEffect">
                                  <p:stCondLst>
                                    <p:cond delay="0"/>
                                  </p:stCondLst>
                                  <p:childTnLst>
                                    <p:set>
                                      <p:cBhvr>
                                        <p:cTn id="68" dur="1" fill="hold">
                                          <p:stCondLst>
                                            <p:cond delay="0"/>
                                          </p:stCondLst>
                                        </p:cTn>
                                        <p:tgtEl>
                                          <p:spTgt spid="87"/>
                                        </p:tgtEl>
                                        <p:attrNameLst>
                                          <p:attrName>style.visibility</p:attrName>
                                        </p:attrNameLst>
                                      </p:cBhvr>
                                      <p:to>
                                        <p:strVal val="visible"/>
                                      </p:to>
                                    </p:set>
                                    <p:animEffect transition="in" filter="fade">
                                      <p:cBhvr>
                                        <p:cTn id="69" dur="2000"/>
                                        <p:tgtEl>
                                          <p:spTgt spid="87"/>
                                        </p:tgtEl>
                                      </p:cBhvr>
                                    </p:animEffect>
                                  </p:childTnLst>
                                </p:cTn>
                              </p:par>
                              <p:par>
                                <p:cTn id="70" presetID="0" presetClass="path" presetSubtype="0" accel="50000" decel="50000" fill="hold" nodeType="withEffect">
                                  <p:stCondLst>
                                    <p:cond delay="0"/>
                                  </p:stCondLst>
                                  <p:childTnLst>
                                    <p:animMotion origin="layout" path="M 3.33333E-6 9.82659E-7 C -0.00348 0.01826 -0.01719 0.03329 -0.02639 0.04763 C -0.03611 0.06289 -0.04514 0.07746 -0.0566 0.0904 C -0.06302 0.09757 -0.06424 0.10381 -0.07361 0.10798 C -0.09462 0.11746 -0.1158 0.11977 -0.13785 0.123 C -0.15295 0.12809 -0.16285 0.13133 -0.17934 0.13318 C -0.22153 0.14451 -0.26563 0.13665 -0.30764 0.12555 C -0.3132 0.12254 -0.3191 0.12116 -0.32466 0.11815 C -0.32674 0.11699 -0.32813 0.11422 -0.33021 0.11306 C -0.33507 0.11052 -0.34045 0.11006 -0.34532 0.10798 C -0.34931 0.09225 -0.35643 0.07838 -0.36042 0.06266 C -0.36164 0.04509 -0.36198 0.02682 -0.36615 0.00994 C -0.36545 -0.02197 -0.36545 -0.05364 -0.36424 -0.08555 C -0.36389 -0.09411 -0.35469 -0.10821 -0.35469 -0.10798 C -0.35417 -0.11145 -0.35434 -0.11538 -0.35295 -0.11815 C -0.35174 -0.12069 -0.34879 -0.12116 -0.34723 -0.12324 C -0.34375 -0.12786 -0.34098 -0.13318 -0.33785 -0.13827 C -0.33559 -0.14197 -0.32674 -0.15908 -0.32466 -0.16093 C -0.32014 -0.16532 -0.30955 -0.17087 -0.30955 -0.17064 C -0.29705 -0.18752 -0.28559 -0.18844 -0.26806 -0.19098 C -0.25104 -0.19006 -0.23386 -0.19214 -0.21702 -0.18844 C -0.21354 -0.18775 -0.21129 -0.18243 -0.20955 -0.1785 C -0.20504 -0.16832 -0.2066 -0.16324 -0.20382 -0.1533 C -0.20104 -0.14335 -0.20677 -0.04231 -0.20486 -0.03191 " pathEditMode="relative" rAng="0" ptsTypes="ffffffffffffffffffffffff">
                                      <p:cBhvr>
                                        <p:cTn id="71" dur="5000" fill="hold"/>
                                        <p:tgtEl>
                                          <p:spTgt spid="87"/>
                                        </p:tgtEl>
                                        <p:attrNameLst>
                                          <p:attrName>ppt_x</p:attrName>
                                          <p:attrName>ppt_y</p:attrName>
                                        </p:attrNameLst>
                                      </p:cBhvr>
                                      <p:rCtr x="-183" y="-24"/>
                                    </p:animMotion>
                                  </p:childTnLst>
                                </p:cTn>
                              </p:par>
                            </p:childTnLst>
                          </p:cTn>
                        </p:par>
                      </p:childTnLst>
                    </p:cTn>
                  </p:par>
                  <p:par>
                    <p:cTn id="72" fill="hold">
                      <p:stCondLst>
                        <p:cond delay="indefinite"/>
                      </p:stCondLst>
                      <p:childTnLst>
                        <p:par>
                          <p:cTn id="73" fill="hold">
                            <p:stCondLst>
                              <p:cond delay="0"/>
                            </p:stCondLst>
                            <p:childTnLst>
                              <p:par>
                                <p:cTn id="74" presetID="53" presetClass="entr" presetSubtype="0" fill="hold" grpId="0" nodeType="clickEffect">
                                  <p:stCondLst>
                                    <p:cond delay="0"/>
                                  </p:stCondLst>
                                  <p:childTnLst>
                                    <p:set>
                                      <p:cBhvr>
                                        <p:cTn id="75" dur="1" fill="hold">
                                          <p:stCondLst>
                                            <p:cond delay="0"/>
                                          </p:stCondLst>
                                        </p:cTn>
                                        <p:tgtEl>
                                          <p:spTgt spid="90"/>
                                        </p:tgtEl>
                                        <p:attrNameLst>
                                          <p:attrName>style.visibility</p:attrName>
                                        </p:attrNameLst>
                                      </p:cBhvr>
                                      <p:to>
                                        <p:strVal val="visible"/>
                                      </p:to>
                                    </p:set>
                                    <p:anim calcmode="lin" valueType="num">
                                      <p:cBhvr>
                                        <p:cTn id="76" dur="1000" fill="hold"/>
                                        <p:tgtEl>
                                          <p:spTgt spid="90"/>
                                        </p:tgtEl>
                                        <p:attrNameLst>
                                          <p:attrName>ppt_w</p:attrName>
                                        </p:attrNameLst>
                                      </p:cBhvr>
                                      <p:tavLst>
                                        <p:tav tm="0">
                                          <p:val>
                                            <p:fltVal val="0"/>
                                          </p:val>
                                        </p:tav>
                                        <p:tav tm="100000">
                                          <p:val>
                                            <p:strVal val="#ppt_w"/>
                                          </p:val>
                                        </p:tav>
                                      </p:tavLst>
                                    </p:anim>
                                    <p:anim calcmode="lin" valueType="num">
                                      <p:cBhvr>
                                        <p:cTn id="77" dur="1000" fill="hold"/>
                                        <p:tgtEl>
                                          <p:spTgt spid="90"/>
                                        </p:tgtEl>
                                        <p:attrNameLst>
                                          <p:attrName>ppt_h</p:attrName>
                                        </p:attrNameLst>
                                      </p:cBhvr>
                                      <p:tavLst>
                                        <p:tav tm="0">
                                          <p:val>
                                            <p:fltVal val="0"/>
                                          </p:val>
                                        </p:tav>
                                        <p:tav tm="100000">
                                          <p:val>
                                            <p:strVal val="#ppt_h"/>
                                          </p:val>
                                        </p:tav>
                                      </p:tavLst>
                                    </p:anim>
                                    <p:animEffect transition="in" filter="fade">
                                      <p:cBhvr>
                                        <p:cTn id="78" dur="1000"/>
                                        <p:tgtEl>
                                          <p:spTgt spid="90"/>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95"/>
                                        </p:tgtEl>
                                        <p:attrNameLst>
                                          <p:attrName>style.visibility</p:attrName>
                                        </p:attrNameLst>
                                      </p:cBhvr>
                                      <p:to>
                                        <p:strVal val="visible"/>
                                      </p:to>
                                    </p:set>
                                    <p:animEffect transition="in" filter="wipe(left)">
                                      <p:cBhvr>
                                        <p:cTn id="83" dur="1000"/>
                                        <p:tgtEl>
                                          <p:spTgt spid="95"/>
                                        </p:tgtEl>
                                      </p:cBhvr>
                                    </p:animEffect>
                                  </p:childTnLst>
                                </p:cTn>
                              </p:par>
                            </p:childTnLst>
                          </p:cTn>
                        </p:par>
                        <p:par>
                          <p:cTn id="84" fill="hold">
                            <p:stCondLst>
                              <p:cond delay="1000"/>
                            </p:stCondLst>
                            <p:childTnLst>
                              <p:par>
                                <p:cTn id="85" presetID="10" presetClass="entr" presetSubtype="0" fill="hold" nodeType="afterEffect">
                                  <p:stCondLst>
                                    <p:cond delay="0"/>
                                  </p:stCondLst>
                                  <p:childTnLst>
                                    <p:set>
                                      <p:cBhvr>
                                        <p:cTn id="86" dur="1" fill="hold">
                                          <p:stCondLst>
                                            <p:cond delay="0"/>
                                          </p:stCondLst>
                                        </p:cTn>
                                        <p:tgtEl>
                                          <p:spTgt spid="96"/>
                                        </p:tgtEl>
                                        <p:attrNameLst>
                                          <p:attrName>style.visibility</p:attrName>
                                        </p:attrNameLst>
                                      </p:cBhvr>
                                      <p:to>
                                        <p:strVal val="visible"/>
                                      </p:to>
                                    </p:set>
                                    <p:animEffect transition="in" filter="fade">
                                      <p:cBhvr>
                                        <p:cTn id="87" dur="1000"/>
                                        <p:tgtEl>
                                          <p:spTgt spid="96"/>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98"/>
                                        </p:tgtEl>
                                        <p:attrNameLst>
                                          <p:attrName>style.visibility</p:attrName>
                                        </p:attrNameLst>
                                      </p:cBhvr>
                                      <p:to>
                                        <p:strVal val="visible"/>
                                      </p:to>
                                    </p:set>
                                    <p:animEffect transition="in" filter="wipe(left)">
                                      <p:cBhvr>
                                        <p:cTn id="92" dur="1000"/>
                                        <p:tgtEl>
                                          <p:spTgt spid="98"/>
                                        </p:tgtEl>
                                      </p:cBhvr>
                                    </p:animEffect>
                                  </p:childTnLst>
                                </p:cTn>
                              </p:par>
                            </p:childTnLst>
                          </p:cTn>
                        </p:par>
                        <p:par>
                          <p:cTn id="93" fill="hold">
                            <p:stCondLst>
                              <p:cond delay="1000"/>
                            </p:stCondLst>
                            <p:childTnLst>
                              <p:par>
                                <p:cTn id="94" presetID="10" presetClass="entr" presetSubtype="0" fill="hold" nodeType="afterEffect">
                                  <p:stCondLst>
                                    <p:cond delay="0"/>
                                  </p:stCondLst>
                                  <p:childTnLst>
                                    <p:set>
                                      <p:cBhvr>
                                        <p:cTn id="95" dur="1" fill="hold">
                                          <p:stCondLst>
                                            <p:cond delay="0"/>
                                          </p:stCondLst>
                                        </p:cTn>
                                        <p:tgtEl>
                                          <p:spTgt spid="103"/>
                                        </p:tgtEl>
                                        <p:attrNameLst>
                                          <p:attrName>style.visibility</p:attrName>
                                        </p:attrNameLst>
                                      </p:cBhvr>
                                      <p:to>
                                        <p:strVal val="visible"/>
                                      </p:to>
                                    </p:set>
                                    <p:animEffect transition="in" filter="fade">
                                      <p:cBhvr>
                                        <p:cTn id="96" dur="2000"/>
                                        <p:tgtEl>
                                          <p:spTgt spid="103"/>
                                        </p:tgtEl>
                                      </p:cBhvr>
                                    </p:animEffect>
                                  </p:childTnLst>
                                </p:cTn>
                              </p:par>
                              <p:par>
                                <p:cTn id="97" presetID="0" presetClass="path" presetSubtype="0" accel="50000" decel="50000" fill="hold" nodeType="withEffect">
                                  <p:stCondLst>
                                    <p:cond delay="0"/>
                                  </p:stCondLst>
                                  <p:childTnLst>
                                    <p:animMotion origin="layout" path="M 4.16667E-6 1.11111E-6 C 0.0059 0.01551 0.01111 0.01505 0.02847 0.01898 C 0.04618 0.03055 0.06822 0.03565 0.08559 0.04768 C 0.09097 0.05092 0.09461 0.05671 0.1 0.06018 C 0.10416 0.06319 0.10937 0.06481 0.11441 0.06643 C 0.12135 0.06898 0.13559 0.07268 0.13559 0.07292 C 0.16805 0.10231 0.11441 0.05555 0.17135 0.0919 C 0.1809 0.09815 0.18524 0.11088 0.19635 0.11412 C 0.20329 0.1162 0.2177 0.1206 0.2177 0.12083 C 0.22691 0.1287 0.23194 0.13611 0.2427 0.14282 C 0.26823 0.18102 0.23993 0.14375 0.26423 0.16505 C 0.26927 0.16991 0.27309 0.17616 0.27864 0.18102 C 0.27951 0.18518 0.27951 0.19005 0.28194 0.19352 C 0.28454 0.19676 0.28958 0.19745 0.29288 0.2 C 0.31319 0.21574 0.30121 0.20833 0.31788 0.22523 C 0.32361 0.23102 0.33559 0.2412 0.33559 0.24143 C 0.34722 0.27014 0.36684 0.28102 0.39652 0.29213 C 0.39878 0.29514 0.4 0.2993 0.40347 0.30162 C 0.40763 0.30417 0.41354 0.30301 0.41788 0.30463 C 0.4243 0.30741 0.43003 0.31088 0.43593 0.31435 C 0.45451 0.32477 0.4677 0.33842 0.48593 0.3493 C 0.49427 0.37176 0.48871 0.36273 0.50017 0.37778 C 0.50677 0.3956 0.51267 0.41342 0.51823 0.43171 C 0.51319 0.4743 0.52343 0.46018 0.48941 0.46991 C 0.48003 0.47639 0.47031 0.48287 0.46093 0.48912 C 0.4526 0.49444 0.42708 0.49606 0.41788 0.49838 C 0.37031 0.51018 0.33559 0.50926 0.28194 0.51134 C 0.24774 0.5213 0.18194 0.525 0.14635 0.52708 C 0.12673 0.53287 0.10989 0.5368 0.08941 0.53981 C 0.07083 0.55602 0.09479 0.53704 0.07152 0.5493 C 0.06857 0.55092 0.06684 0.5537 0.06441 0.55555 C 0.04809 0.56736 0.03298 0.57824 0.02152 0.59352 C -0.02153 0.8463 0.28159 0.91389 0.4967 1.08634 C 0.49548 1.09467 0.49461 1.10324 0.49288 1.11157 C 0.49218 1.11481 0.4901 1.11759 0.48941 1.12083 C 0.48767 1.13032 0.48593 1.14977 0.48593 1.15 " pathEditMode="relative" rAng="0" ptsTypes="fffffffffffffffffffffffffffffffffffA">
                                      <p:cBhvr>
                                        <p:cTn id="98" dur="5000" fill="hold"/>
                                        <p:tgtEl>
                                          <p:spTgt spid="103"/>
                                        </p:tgtEl>
                                        <p:attrNameLst>
                                          <p:attrName>ppt_x</p:attrName>
                                          <p:attrName>ppt_y</p:attrName>
                                        </p:attrNameLst>
                                      </p:cBhvr>
                                      <p:rCtr x="251" y="575"/>
                                    </p:animMotion>
                                  </p:childTnLst>
                                </p:cTn>
                              </p:par>
                              <p:par>
                                <p:cTn id="99" presetID="10" presetClass="entr" presetSubtype="0" fill="hold" nodeType="withEffect">
                                  <p:stCondLst>
                                    <p:cond delay="1500"/>
                                  </p:stCondLst>
                                  <p:childTnLst>
                                    <p:set>
                                      <p:cBhvr>
                                        <p:cTn id="100" dur="1" fill="hold">
                                          <p:stCondLst>
                                            <p:cond delay="0"/>
                                          </p:stCondLst>
                                        </p:cTn>
                                        <p:tgtEl>
                                          <p:spTgt spid="100"/>
                                        </p:tgtEl>
                                        <p:attrNameLst>
                                          <p:attrName>style.visibility</p:attrName>
                                        </p:attrNameLst>
                                      </p:cBhvr>
                                      <p:to>
                                        <p:strVal val="visible"/>
                                      </p:to>
                                    </p:set>
                                    <p:animEffect transition="in" filter="fade">
                                      <p:cBhvr>
                                        <p:cTn id="101" dur="2000"/>
                                        <p:tgtEl>
                                          <p:spTgt spid="100"/>
                                        </p:tgtEl>
                                      </p:cBhvr>
                                    </p:animEffect>
                                  </p:childTnLst>
                                </p:cTn>
                              </p:par>
                              <p:par>
                                <p:cTn id="102" presetID="0" presetClass="path" presetSubtype="0" accel="50000" decel="50000" fill="hold" nodeType="withEffect">
                                  <p:stCondLst>
                                    <p:cond delay="1500"/>
                                  </p:stCondLst>
                                  <p:childTnLst>
                                    <p:animMotion origin="layout" path="M 0 2.22222E-6 C 0.02049 -0.01158 0.03715 -0.01343 0.05851 -0.01736 C 0.07066 -0.01968 0.08872 -0.02847 0.09878 -0.03079 C 0.1191 -0.03634 0.14045 -0.03889 0.16059 -0.04121 C 0.1875 -0.05255 0.21215 -0.06204 0.23906 -0.06528 C 0.24531 -0.06852 0.25139 -0.07292 0.25764 -0.07523 C 0.26719 -0.07894 0.2875 -0.08218 0.2875 -0.08195 C 0.3092 -0.09514 0.32951 -0.10162 0.35191 -0.10625 C 0.37292 -0.11435 0.39323 -0.12292 0.41458 -0.12662 C 0.42882 -0.14097 0.44236 -0.14491 0.45868 -0.1507 C 0.47622 -0.16528 0.49566 -0.17315 0.51319 -0.1882 C 0.51528 -0.19005 0.51684 -0.19352 0.5191 -0.19491 C 0.525 -0.19884 0.53733 -0.20509 0.53733 -0.20486 C 0.54306 -0.22037 0.55295 -0.23195 0.56146 -0.24259 C 0.57014 -0.28866 0.575 -0.34005 0.54722 -0.35926 C 0.5309 -0.38704 0.50972 -0.40047 0.48681 -0.40718 C 0.48438 -0.40903 0.4816 -0.41111 0.47899 -0.41389 C 0.47552 -0.4169 0.47222 -0.42107 0.46875 -0.42384 C 0.45885 -0.43287 0.44514 -0.43496 0.43455 -0.44097 C 0.43125 -0.44283 0.42813 -0.44676 0.42465 -0.44769 C 0.41563 -0.45162 0.38194 -0.45417 0.3783 -0.45463 C 0.36753 -0.4581 0.3566 -0.46088 0.34618 -0.46505 C 0.34132 -0.46667 0.33663 -0.47037 0.33194 -0.47176 C 0.32274 -0.47477 0.31319 -0.47639 0.30382 -0.47847 C 0.30035 -0.47963 0.29705 -0.48079 0.29392 -0.48172 C 0.2816 -0.50232 0.30278 -0.46806 0.27535 -0.50255 C 0.27188 -0.50718 0.26563 -0.51945 0.26563 -0.51922 C 0.26181 -0.5581 0.25347 -0.60602 0.2717 -0.63565 C 0.2809 -0.66783 0.29566 -0.72222 0.31771 -0.73496 C 0.32344 -0.74422 0.32882 -0.74954 0.33594 -0.75533 C 0.33906 -0.76644 0.34479 -0.77523 0.34809 -0.78611 C 0.35365 -0.80486 0.35052 -0.80718 0.35399 -0.82384 C 0.3599 -0.84977 0.3691 -0.87222 0.37431 -0.89861 C 0.375 -0.90533 0.37448 -0.91297 0.37622 -0.91968 C 0.37726 -0.92292 0.38142 -0.92246 0.38229 -0.92639 C 0.38854 -0.95162 0.38403 -0.96019 0.39219 -0.98079 C 0.39757 -1.00741 0.40677 -1.04398 0.42031 -1.05926 C 0.42361 -1.07824 0.42674 -1.07732 0.43264 -1.09329 C 0.44306 -1.12246 0.4592 -1.17246 0.47691 -1.19213 C 0.4783 -1.1956 0.47899 -1.2 0.4809 -1.20255 C 0.48611 -1.20903 0.50035 -1.21644 0.50712 -1.21922 C 0.51493 -1.22847 0.51962 -1.22639 0.52708 -1.23334 " pathEditMode="relative" rAng="0" ptsTypes="fffffffffffffffffffffffffffffffffffffffffA">
                                      <p:cBhvr>
                                        <p:cTn id="103" dur="5000" fill="hold"/>
                                        <p:tgtEl>
                                          <p:spTgt spid="100"/>
                                        </p:tgtEl>
                                        <p:attrNameLst>
                                          <p:attrName>ppt_x</p:attrName>
                                          <p:attrName>ppt_y</p:attrName>
                                        </p:attrNameLst>
                                      </p:cBhvr>
                                      <p:rCtr x="287" y="-617"/>
                                    </p:animMotion>
                                  </p:childTnLst>
                                </p:cTn>
                              </p:par>
                              <p:par>
                                <p:cTn id="104" presetID="10" presetClass="entr" presetSubtype="0" fill="hold" nodeType="withEffect">
                                  <p:stCondLst>
                                    <p:cond delay="3000"/>
                                  </p:stCondLst>
                                  <p:childTnLst>
                                    <p:set>
                                      <p:cBhvr>
                                        <p:cTn id="105" dur="1" fill="hold">
                                          <p:stCondLst>
                                            <p:cond delay="0"/>
                                          </p:stCondLst>
                                        </p:cTn>
                                        <p:tgtEl>
                                          <p:spTgt spid="106"/>
                                        </p:tgtEl>
                                        <p:attrNameLst>
                                          <p:attrName>style.visibility</p:attrName>
                                        </p:attrNameLst>
                                      </p:cBhvr>
                                      <p:to>
                                        <p:strVal val="visible"/>
                                      </p:to>
                                    </p:set>
                                    <p:animEffect transition="in" filter="fade">
                                      <p:cBhvr>
                                        <p:cTn id="106" dur="2000"/>
                                        <p:tgtEl>
                                          <p:spTgt spid="106"/>
                                        </p:tgtEl>
                                      </p:cBhvr>
                                    </p:animEffect>
                                  </p:childTnLst>
                                </p:cTn>
                              </p:par>
                              <p:par>
                                <p:cTn id="107" presetID="0" presetClass="path" presetSubtype="0" accel="50000" decel="50000" fill="hold" nodeType="withEffect">
                                  <p:stCondLst>
                                    <p:cond delay="3000"/>
                                  </p:stCondLst>
                                  <p:childTnLst>
                                    <p:animMotion origin="layout" path="M -3.33333E-6 -1.85185E-6 C 0.03854 -0.00139 0.07795 0.00926 0.11545 -0.00694 C 0.12917 -0.01296 0.14323 -0.02384 0.15695 -0.03148 C 0.16684 -0.03704 0.17726 -0.03958 0.18716 -0.0456 C 0.19948 -0.05324 0.20174 -0.0625 0.21563 -0.06666 C 0.23316 -0.08866 0.2224 -0.0794 0.24948 -0.08773 C 0.25452 -0.0912 0.25938 -0.09537 0.26459 -0.09815 C 0.26823 -0.10023 0.2724 -0.0993 0.27604 -0.10208 C 0.27934 -0.10416 0.28212 -0.10972 0.28542 -0.1125 C 0.2941 -0.11967 0.30452 -0.11852 0.31372 -0.12315 C 0.40868 -0.12037 0.41164 -0.13727 0.46858 -0.10208 C 0.47101 -0.09722 0.47361 -0.09236 0.47605 -0.08773 C 0.47795 -0.08426 0.4816 -0.07731 0.4816 -0.07708 C 0.48507 -0.05926 0.48733 -0.04329 0.48924 -0.02454 C 0.48872 -0.0162 0.48629 0.02639 0.4816 0.03148 C 0.42118 0.09954 0.47448 0.04884 0.30434 0.05255 C 0.30486 0.06204 0.30434 0.07199 0.30625 0.08079 C 0.30712 0.08472 0.31025 0.08496 0.31198 0.08773 C 0.31997 0.1007 0.32795 0.11459 0.33837 0.11945 C 0.34896 0.13287 0.34236 0.12732 0.36285 0.13009 C 0.43247 0.14005 0.34931 0.12546 0.43073 0.14051 C 0.44827 0.15463 0.46129 0.15324 0.47986 0.1581 C 0.50452 0.15394 0.52743 0.14792 0.55174 0.14398 C 0.56702 0.13704 0.58403 0.13287 0.59896 0.12292 C 0.62518 0.12755 0.63195 0.12801 0.65191 0.13704 C 0.65417 0.13982 0.6599 0.1456 0.66129 0.15116 C 0.66233 0.15533 0.66233 0.16065 0.6632 0.16505 C 0.66407 0.16991 0.6658 0.17454 0.66702 0.17917 C 0.66858 0.20093 0.675 0.24491 0.66702 0.26343 C 0.66563 0.26667 0.6632 0.26806 0.66129 0.27037 C 0.65504 0.30556 0.63976 0.30533 0.62361 0.31273 C 0.61493 0.32338 0.60504 0.32431 0.59514 0.33033 C 0.59184 0.33241 0.58872 0.33449 0.58577 0.33727 C 0.58386 0.33912 0.58212 0.34283 0.58004 0.34421 C 0.575 0.34722 0.55469 0.3507 0.55174 0.35139 C 0.54792 0.35602 0.5448 0.36389 0.54028 0.36528 C 0.49948 0.37778 0.41528 0.38148 0.37986 0.38287 C 0.36893 0.38403 0.35834 0.38449 0.34775 0.38634 C 0.325 0.39028 0.35122 0.38658 0.33646 0.39699 C 0.33264 0.39954 0.32882 0.39931 0.32518 0.40046 C 0.32309 0.40162 0.32153 0.40324 0.31945 0.40394 C 0.31511 0.40556 0.31059 0.40486 0.30625 0.40741 C 0.30226 0.40972 0.29896 0.41505 0.29497 0.41806 C 0.28386 0.42616 0.27049 0.42454 0.25903 0.42847 C 0.19184 0.45023 0.26789 0.4294 0.204 0.44607 C 0.19115 0.44954 0.17743 0.44954 0.16459 0.45301 C 0.15226 0.46227 0.13976 0.46273 0.12674 0.46713 C 0.10903 0.47315 0.12188 0.46991 0.09462 0.48125 C 0.08629 0.48472 0.08177 0.48426 0.07379 0.4882 C 0.06997 0.49005 0.0625 0.49514 0.0625 0.49537 C 0.05712 0.50579 0.05261 0.50509 0.04549 0.50949 C 0.03768 0.52338 0.04601 0.51042 0.03594 0.51991 C 0.02865 0.52662 0.02361 0.5338 0.01511 0.5375 C 0.01268 0.53982 0.01025 0.54259 0.00764 0.54445 C 0.00521 0.54607 -3.33333E-6 0.54815 -3.33333E-6 0.54838 " pathEditMode="relative" rAng="0" ptsTypes="ffffffffffffffffffffffffffffffffffffffffffffffffffffffA">
                                      <p:cBhvr>
                                        <p:cTn id="108" dur="5000" fill="hold"/>
                                        <p:tgtEl>
                                          <p:spTgt spid="106"/>
                                        </p:tgtEl>
                                        <p:attrNameLst>
                                          <p:attrName>ppt_x</p:attrName>
                                          <p:attrName>ppt_y</p:attrName>
                                        </p:attrNameLst>
                                      </p:cBhvr>
                                      <p:rCtr x="338" y="206"/>
                                    </p:animMotion>
                                  </p:childTnLst>
                                </p:cTn>
                              </p:par>
                            </p:childTnLst>
                          </p:cTn>
                        </p:par>
                        <p:par>
                          <p:cTn id="109" fill="hold">
                            <p:stCondLst>
                              <p:cond delay="9000"/>
                            </p:stCondLst>
                            <p:childTnLst>
                              <p:par>
                                <p:cTn id="110" presetID="10" presetClass="exit" presetSubtype="0" fill="hold" nodeType="afterEffect">
                                  <p:stCondLst>
                                    <p:cond delay="0"/>
                                  </p:stCondLst>
                                  <p:childTnLst>
                                    <p:animEffect transition="out" filter="fade">
                                      <p:cBhvr>
                                        <p:cTn id="111" dur="2000"/>
                                        <p:tgtEl>
                                          <p:spTgt spid="103"/>
                                        </p:tgtEl>
                                      </p:cBhvr>
                                    </p:animEffect>
                                    <p:set>
                                      <p:cBhvr>
                                        <p:cTn id="112" dur="1" fill="hold">
                                          <p:stCondLst>
                                            <p:cond delay="1999"/>
                                          </p:stCondLst>
                                        </p:cTn>
                                        <p:tgtEl>
                                          <p:spTgt spid="103"/>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2000"/>
                                        <p:tgtEl>
                                          <p:spTgt spid="100"/>
                                        </p:tgtEl>
                                      </p:cBhvr>
                                    </p:animEffect>
                                    <p:set>
                                      <p:cBhvr>
                                        <p:cTn id="115" dur="1" fill="hold">
                                          <p:stCondLst>
                                            <p:cond delay="1999"/>
                                          </p:stCondLst>
                                        </p:cTn>
                                        <p:tgtEl>
                                          <p:spTgt spid="100"/>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2000"/>
                                        <p:tgtEl>
                                          <p:spTgt spid="106"/>
                                        </p:tgtEl>
                                      </p:cBhvr>
                                    </p:animEffect>
                                    <p:set>
                                      <p:cBhvr>
                                        <p:cTn id="118" dur="1" fill="hold">
                                          <p:stCondLst>
                                            <p:cond delay="1999"/>
                                          </p:stCondLst>
                                        </p:cTn>
                                        <p:tgtEl>
                                          <p:spTgt spid="106"/>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30" presetClass="entr" presetSubtype="0" fill="hold" grpId="1" nodeType="clickEffect">
                                  <p:stCondLst>
                                    <p:cond delay="0"/>
                                  </p:stCondLst>
                                  <p:childTnLst>
                                    <p:set>
                                      <p:cBhvr>
                                        <p:cTn id="122" dur="1" fill="hold">
                                          <p:stCondLst>
                                            <p:cond delay="0"/>
                                          </p:stCondLst>
                                        </p:cTn>
                                        <p:tgtEl>
                                          <p:spTgt spid="46"/>
                                        </p:tgtEl>
                                        <p:attrNameLst>
                                          <p:attrName>style.visibility</p:attrName>
                                        </p:attrNameLst>
                                      </p:cBhvr>
                                      <p:to>
                                        <p:strVal val="visible"/>
                                      </p:to>
                                    </p:set>
                                    <p:animEffect transition="in" filter="fade">
                                      <p:cBhvr>
                                        <p:cTn id="123" dur="800" decel="100000"/>
                                        <p:tgtEl>
                                          <p:spTgt spid="46"/>
                                        </p:tgtEl>
                                      </p:cBhvr>
                                    </p:animEffect>
                                    <p:anim calcmode="lin" valueType="num">
                                      <p:cBhvr>
                                        <p:cTn id="124" dur="800" decel="100000" fill="hold"/>
                                        <p:tgtEl>
                                          <p:spTgt spid="46"/>
                                        </p:tgtEl>
                                        <p:attrNameLst>
                                          <p:attrName>style.rotation</p:attrName>
                                        </p:attrNameLst>
                                      </p:cBhvr>
                                      <p:tavLst>
                                        <p:tav tm="0">
                                          <p:val>
                                            <p:fltVal val="-90"/>
                                          </p:val>
                                        </p:tav>
                                        <p:tav tm="100000">
                                          <p:val>
                                            <p:fltVal val="0"/>
                                          </p:val>
                                        </p:tav>
                                      </p:tavLst>
                                    </p:anim>
                                    <p:anim calcmode="lin" valueType="num">
                                      <p:cBhvr>
                                        <p:cTn id="125" dur="800" decel="100000" fill="hold"/>
                                        <p:tgtEl>
                                          <p:spTgt spid="46"/>
                                        </p:tgtEl>
                                        <p:attrNameLst>
                                          <p:attrName>ppt_x</p:attrName>
                                        </p:attrNameLst>
                                      </p:cBhvr>
                                      <p:tavLst>
                                        <p:tav tm="0">
                                          <p:val>
                                            <p:strVal val="#ppt_x+0.4"/>
                                          </p:val>
                                        </p:tav>
                                        <p:tav tm="100000">
                                          <p:val>
                                            <p:strVal val="#ppt_x-0.05"/>
                                          </p:val>
                                        </p:tav>
                                      </p:tavLst>
                                    </p:anim>
                                    <p:anim calcmode="lin" valueType="num">
                                      <p:cBhvr>
                                        <p:cTn id="126" dur="800" decel="100000" fill="hold"/>
                                        <p:tgtEl>
                                          <p:spTgt spid="46"/>
                                        </p:tgtEl>
                                        <p:attrNameLst>
                                          <p:attrName>ppt_y</p:attrName>
                                        </p:attrNameLst>
                                      </p:cBhvr>
                                      <p:tavLst>
                                        <p:tav tm="0">
                                          <p:val>
                                            <p:strVal val="#ppt_y-0.4"/>
                                          </p:val>
                                        </p:tav>
                                        <p:tav tm="100000">
                                          <p:val>
                                            <p:strVal val="#ppt_y+0.1"/>
                                          </p:val>
                                        </p:tav>
                                      </p:tavLst>
                                    </p:anim>
                                    <p:anim calcmode="lin" valueType="num">
                                      <p:cBhvr>
                                        <p:cTn id="127" dur="200" accel="100000" fill="hold">
                                          <p:stCondLst>
                                            <p:cond delay="800"/>
                                          </p:stCondLst>
                                        </p:cTn>
                                        <p:tgtEl>
                                          <p:spTgt spid="46"/>
                                        </p:tgtEl>
                                        <p:attrNameLst>
                                          <p:attrName>ppt_x</p:attrName>
                                        </p:attrNameLst>
                                      </p:cBhvr>
                                      <p:tavLst>
                                        <p:tav tm="0">
                                          <p:val>
                                            <p:strVal val="#ppt_x-0.05"/>
                                          </p:val>
                                        </p:tav>
                                        <p:tav tm="100000">
                                          <p:val>
                                            <p:strVal val="#ppt_x"/>
                                          </p:val>
                                        </p:tav>
                                      </p:tavLst>
                                    </p:anim>
                                    <p:anim calcmode="lin" valueType="num">
                                      <p:cBhvr>
                                        <p:cTn id="128" dur="200" accel="100000" fill="hold">
                                          <p:stCondLst>
                                            <p:cond delay="800"/>
                                          </p:stCondLst>
                                        </p:cTn>
                                        <p:tgtEl>
                                          <p:spTgt spid="46"/>
                                        </p:tgtEl>
                                        <p:attrNameLst>
                                          <p:attrName>ppt_y</p:attrName>
                                        </p:attrNameLst>
                                      </p:cBhvr>
                                      <p:tavLst>
                                        <p:tav tm="0">
                                          <p:val>
                                            <p:strVal val="#ppt_y+0.1"/>
                                          </p:val>
                                        </p:tav>
                                        <p:tav tm="100000">
                                          <p:val>
                                            <p:strVal val="#ppt_y"/>
                                          </p:val>
                                        </p:tav>
                                      </p:tavLst>
                                    </p:anim>
                                  </p:childTnLst>
                                </p:cTn>
                              </p:par>
                              <p:par>
                                <p:cTn id="129" presetID="10" presetClass="entr" presetSubtype="0" fill="hold" grpId="0" nodeType="withEffect">
                                  <p:stCondLst>
                                    <p:cond delay="0"/>
                                  </p:stCondLst>
                                  <p:childTnLst>
                                    <p:set>
                                      <p:cBhvr>
                                        <p:cTn id="130" dur="1" fill="hold">
                                          <p:stCondLst>
                                            <p:cond delay="0"/>
                                          </p:stCondLst>
                                        </p:cTn>
                                        <p:tgtEl>
                                          <p:spTgt spid="109"/>
                                        </p:tgtEl>
                                        <p:attrNameLst>
                                          <p:attrName>style.visibility</p:attrName>
                                        </p:attrNameLst>
                                      </p:cBhvr>
                                      <p:to>
                                        <p:strVal val="visible"/>
                                      </p:to>
                                    </p:set>
                                    <p:animEffect transition="in" filter="fade">
                                      <p:cBhvr>
                                        <p:cTn id="131" dur="1000"/>
                                        <p:tgtEl>
                                          <p:spTgt spid="109"/>
                                        </p:tgtEl>
                                      </p:cBhvr>
                                    </p:animEffect>
                                  </p:childTnLst>
                                </p:cTn>
                              </p:par>
                            </p:childTnLst>
                          </p:cTn>
                        </p:par>
                      </p:childTnLst>
                    </p:cTn>
                  </p:par>
                  <p:par>
                    <p:cTn id="132" fill="hold">
                      <p:stCondLst>
                        <p:cond delay="indefinite"/>
                      </p:stCondLst>
                      <p:childTnLst>
                        <p:par>
                          <p:cTn id="133" fill="hold">
                            <p:stCondLst>
                              <p:cond delay="0"/>
                            </p:stCondLst>
                            <p:childTnLst>
                              <p:par>
                                <p:cTn id="134" presetID="30" presetClass="entr" presetSubtype="0" fill="hold" grpId="1" nodeType="clickEffect">
                                  <p:stCondLst>
                                    <p:cond delay="0"/>
                                  </p:stCondLst>
                                  <p:childTnLst>
                                    <p:set>
                                      <p:cBhvr>
                                        <p:cTn id="135" dur="1" fill="hold">
                                          <p:stCondLst>
                                            <p:cond delay="0"/>
                                          </p:stCondLst>
                                        </p:cTn>
                                        <p:tgtEl>
                                          <p:spTgt spid="48"/>
                                        </p:tgtEl>
                                        <p:attrNameLst>
                                          <p:attrName>style.visibility</p:attrName>
                                        </p:attrNameLst>
                                      </p:cBhvr>
                                      <p:to>
                                        <p:strVal val="visible"/>
                                      </p:to>
                                    </p:set>
                                    <p:animEffect transition="in" filter="fade">
                                      <p:cBhvr>
                                        <p:cTn id="136" dur="800" decel="100000"/>
                                        <p:tgtEl>
                                          <p:spTgt spid="48"/>
                                        </p:tgtEl>
                                      </p:cBhvr>
                                    </p:animEffect>
                                    <p:anim calcmode="lin" valueType="num">
                                      <p:cBhvr>
                                        <p:cTn id="137" dur="800" decel="100000" fill="hold"/>
                                        <p:tgtEl>
                                          <p:spTgt spid="48"/>
                                        </p:tgtEl>
                                        <p:attrNameLst>
                                          <p:attrName>style.rotation</p:attrName>
                                        </p:attrNameLst>
                                      </p:cBhvr>
                                      <p:tavLst>
                                        <p:tav tm="0">
                                          <p:val>
                                            <p:fltVal val="-90"/>
                                          </p:val>
                                        </p:tav>
                                        <p:tav tm="100000">
                                          <p:val>
                                            <p:fltVal val="0"/>
                                          </p:val>
                                        </p:tav>
                                      </p:tavLst>
                                    </p:anim>
                                    <p:anim calcmode="lin" valueType="num">
                                      <p:cBhvr>
                                        <p:cTn id="138" dur="800" decel="100000" fill="hold"/>
                                        <p:tgtEl>
                                          <p:spTgt spid="48"/>
                                        </p:tgtEl>
                                        <p:attrNameLst>
                                          <p:attrName>ppt_x</p:attrName>
                                        </p:attrNameLst>
                                      </p:cBhvr>
                                      <p:tavLst>
                                        <p:tav tm="0">
                                          <p:val>
                                            <p:strVal val="#ppt_x+0.4"/>
                                          </p:val>
                                        </p:tav>
                                        <p:tav tm="100000">
                                          <p:val>
                                            <p:strVal val="#ppt_x-0.05"/>
                                          </p:val>
                                        </p:tav>
                                      </p:tavLst>
                                    </p:anim>
                                    <p:anim calcmode="lin" valueType="num">
                                      <p:cBhvr>
                                        <p:cTn id="139" dur="800" decel="100000" fill="hold"/>
                                        <p:tgtEl>
                                          <p:spTgt spid="48"/>
                                        </p:tgtEl>
                                        <p:attrNameLst>
                                          <p:attrName>ppt_y</p:attrName>
                                        </p:attrNameLst>
                                      </p:cBhvr>
                                      <p:tavLst>
                                        <p:tav tm="0">
                                          <p:val>
                                            <p:strVal val="#ppt_y-0.4"/>
                                          </p:val>
                                        </p:tav>
                                        <p:tav tm="100000">
                                          <p:val>
                                            <p:strVal val="#ppt_y+0.1"/>
                                          </p:val>
                                        </p:tav>
                                      </p:tavLst>
                                    </p:anim>
                                    <p:anim calcmode="lin" valueType="num">
                                      <p:cBhvr>
                                        <p:cTn id="140" dur="200" accel="100000" fill="hold">
                                          <p:stCondLst>
                                            <p:cond delay="800"/>
                                          </p:stCondLst>
                                        </p:cTn>
                                        <p:tgtEl>
                                          <p:spTgt spid="48"/>
                                        </p:tgtEl>
                                        <p:attrNameLst>
                                          <p:attrName>ppt_x</p:attrName>
                                        </p:attrNameLst>
                                      </p:cBhvr>
                                      <p:tavLst>
                                        <p:tav tm="0">
                                          <p:val>
                                            <p:strVal val="#ppt_x-0.05"/>
                                          </p:val>
                                        </p:tav>
                                        <p:tav tm="100000">
                                          <p:val>
                                            <p:strVal val="#ppt_x"/>
                                          </p:val>
                                        </p:tav>
                                      </p:tavLst>
                                    </p:anim>
                                    <p:anim calcmode="lin" valueType="num">
                                      <p:cBhvr>
                                        <p:cTn id="141" dur="200" accel="100000" fill="hold">
                                          <p:stCondLst>
                                            <p:cond delay="800"/>
                                          </p:stCondLst>
                                        </p:cTn>
                                        <p:tgtEl>
                                          <p:spTgt spid="48"/>
                                        </p:tgtEl>
                                        <p:attrNameLst>
                                          <p:attrName>ppt_y</p:attrName>
                                        </p:attrNameLst>
                                      </p:cBhvr>
                                      <p:tavLst>
                                        <p:tav tm="0">
                                          <p:val>
                                            <p:strVal val="#ppt_y+0.1"/>
                                          </p:val>
                                        </p:tav>
                                        <p:tav tm="100000">
                                          <p:val>
                                            <p:strVal val="#ppt_y"/>
                                          </p:val>
                                        </p:tav>
                                      </p:tavLst>
                                    </p:anim>
                                  </p:childTnLst>
                                </p:cTn>
                              </p:par>
                              <p:par>
                                <p:cTn id="142" presetID="10" presetClass="entr" presetSubtype="0" fill="hold" grpId="0" nodeType="withEffect">
                                  <p:stCondLst>
                                    <p:cond delay="0"/>
                                  </p:stCondLst>
                                  <p:childTnLst>
                                    <p:set>
                                      <p:cBhvr>
                                        <p:cTn id="143" dur="1" fill="hold">
                                          <p:stCondLst>
                                            <p:cond delay="0"/>
                                          </p:stCondLst>
                                        </p:cTn>
                                        <p:tgtEl>
                                          <p:spTgt spid="110"/>
                                        </p:tgtEl>
                                        <p:attrNameLst>
                                          <p:attrName>style.visibility</p:attrName>
                                        </p:attrNameLst>
                                      </p:cBhvr>
                                      <p:to>
                                        <p:strVal val="visible"/>
                                      </p:to>
                                    </p:set>
                                    <p:animEffect transition="in" filter="fade">
                                      <p:cBhvr>
                                        <p:cTn id="144" dur="1000"/>
                                        <p:tgtEl>
                                          <p:spTgt spid="110"/>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nodeType="clickEffect">
                                  <p:stCondLst>
                                    <p:cond delay="0"/>
                                  </p:stCondLst>
                                  <p:childTnLst>
                                    <p:animEffect transition="out" filter="fade">
                                      <p:cBhvr>
                                        <p:cTn id="148" dur="1000"/>
                                        <p:tgtEl>
                                          <p:spTgt spid="86"/>
                                        </p:tgtEl>
                                      </p:cBhvr>
                                    </p:animEffect>
                                    <p:set>
                                      <p:cBhvr>
                                        <p:cTn id="149" dur="1" fill="hold">
                                          <p:stCondLst>
                                            <p:cond delay="999"/>
                                          </p:stCondLst>
                                        </p:cTn>
                                        <p:tgtEl>
                                          <p:spTgt spid="86"/>
                                        </p:tgtEl>
                                        <p:attrNameLst>
                                          <p:attrName>style.visibility</p:attrName>
                                        </p:attrNameLst>
                                      </p:cBhvr>
                                      <p:to>
                                        <p:strVal val="hidden"/>
                                      </p:to>
                                    </p:set>
                                  </p:childTnLst>
                                </p:cTn>
                              </p:par>
                              <p:par>
                                <p:cTn id="150" presetID="10" presetClass="exit" presetSubtype="0" fill="hold" nodeType="withEffect">
                                  <p:stCondLst>
                                    <p:cond delay="0"/>
                                  </p:stCondLst>
                                  <p:childTnLst>
                                    <p:animEffect transition="out" filter="fade">
                                      <p:cBhvr>
                                        <p:cTn id="151" dur="1000"/>
                                        <p:tgtEl>
                                          <p:spTgt spid="91"/>
                                        </p:tgtEl>
                                      </p:cBhvr>
                                    </p:animEffect>
                                    <p:set>
                                      <p:cBhvr>
                                        <p:cTn id="152" dur="1" fill="hold">
                                          <p:stCondLst>
                                            <p:cond delay="999"/>
                                          </p:stCondLst>
                                        </p:cTn>
                                        <p:tgtEl>
                                          <p:spTgt spid="91"/>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1000"/>
                                        <p:tgtEl>
                                          <p:spTgt spid="95"/>
                                        </p:tgtEl>
                                      </p:cBhvr>
                                    </p:animEffect>
                                    <p:set>
                                      <p:cBhvr>
                                        <p:cTn id="155" dur="1" fill="hold">
                                          <p:stCondLst>
                                            <p:cond delay="999"/>
                                          </p:stCondLst>
                                        </p:cTn>
                                        <p:tgtEl>
                                          <p:spTgt spid="95"/>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1000"/>
                                        <p:tgtEl>
                                          <p:spTgt spid="98"/>
                                        </p:tgtEl>
                                      </p:cBhvr>
                                    </p:animEffect>
                                    <p:set>
                                      <p:cBhvr>
                                        <p:cTn id="158" dur="1" fill="hold">
                                          <p:stCondLst>
                                            <p:cond delay="999"/>
                                          </p:stCondLst>
                                        </p:cTn>
                                        <p:tgtEl>
                                          <p:spTgt spid="98"/>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1000"/>
                                        <p:tgtEl>
                                          <p:spTgt spid="90"/>
                                        </p:tgtEl>
                                      </p:cBhvr>
                                    </p:animEffect>
                                    <p:set>
                                      <p:cBhvr>
                                        <p:cTn id="161" dur="1" fill="hold">
                                          <p:stCondLst>
                                            <p:cond delay="999"/>
                                          </p:stCondLst>
                                        </p:cTn>
                                        <p:tgtEl>
                                          <p:spTgt spid="90"/>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1000"/>
                                        <p:tgtEl>
                                          <p:spTgt spid="96"/>
                                        </p:tgtEl>
                                      </p:cBhvr>
                                    </p:animEffect>
                                    <p:set>
                                      <p:cBhvr>
                                        <p:cTn id="164" dur="1" fill="hold">
                                          <p:stCondLst>
                                            <p:cond delay="999"/>
                                          </p:stCondLst>
                                        </p:cTn>
                                        <p:tgtEl>
                                          <p:spTgt spid="96"/>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1000"/>
                                        <p:tgtEl>
                                          <p:spTgt spid="110"/>
                                        </p:tgtEl>
                                      </p:cBhvr>
                                    </p:animEffect>
                                    <p:set>
                                      <p:cBhvr>
                                        <p:cTn id="167" dur="1" fill="hold">
                                          <p:stCondLst>
                                            <p:cond delay="999"/>
                                          </p:stCondLst>
                                        </p:cTn>
                                        <p:tgtEl>
                                          <p:spTgt spid="110"/>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1000"/>
                                        <p:tgtEl>
                                          <p:spTgt spid="109"/>
                                        </p:tgtEl>
                                      </p:cBhvr>
                                    </p:animEffect>
                                    <p:set>
                                      <p:cBhvr>
                                        <p:cTn id="170" dur="1" fill="hold">
                                          <p:stCondLst>
                                            <p:cond delay="999"/>
                                          </p:stCondLst>
                                        </p:cTn>
                                        <p:tgtEl>
                                          <p:spTgt spid="109"/>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1000"/>
                                        <p:tgtEl>
                                          <p:spTgt spid="80"/>
                                        </p:tgtEl>
                                      </p:cBhvr>
                                    </p:animEffect>
                                    <p:set>
                                      <p:cBhvr>
                                        <p:cTn id="173" dur="1" fill="hold">
                                          <p:stCondLst>
                                            <p:cond delay="999"/>
                                          </p:stCondLst>
                                        </p:cTn>
                                        <p:tgtEl>
                                          <p:spTgt spid="8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1000"/>
                                        <p:tgtEl>
                                          <p:spTgt spid="87"/>
                                        </p:tgtEl>
                                      </p:cBhvr>
                                    </p:animEffect>
                                    <p:set>
                                      <p:cBhvr>
                                        <p:cTn id="176" dur="1" fill="hold">
                                          <p:stCondLst>
                                            <p:cond delay="999"/>
                                          </p:stCondLst>
                                        </p:cTn>
                                        <p:tgtEl>
                                          <p:spTgt spid="87"/>
                                        </p:tgtEl>
                                        <p:attrNameLst>
                                          <p:attrName>style.visibility</p:attrName>
                                        </p:attrNameLst>
                                      </p:cBhvr>
                                      <p:to>
                                        <p:strVal val="hidden"/>
                                      </p:to>
                                    </p:set>
                                  </p:childTnLst>
                                </p:cTn>
                              </p:par>
                            </p:childTnLst>
                          </p:cTn>
                        </p:par>
                        <p:par>
                          <p:cTn id="177" fill="hold">
                            <p:stCondLst>
                              <p:cond delay="1000"/>
                            </p:stCondLst>
                            <p:childTnLst>
                              <p:par>
                                <p:cTn id="178" presetID="53" presetClass="entr" presetSubtype="0" fill="hold" grpId="0" nodeType="afterEffect">
                                  <p:stCondLst>
                                    <p:cond delay="0"/>
                                  </p:stCondLst>
                                  <p:childTnLst>
                                    <p:set>
                                      <p:cBhvr>
                                        <p:cTn id="179" dur="1" fill="hold">
                                          <p:stCondLst>
                                            <p:cond delay="0"/>
                                          </p:stCondLst>
                                        </p:cTn>
                                        <p:tgtEl>
                                          <p:spTgt spid="73"/>
                                        </p:tgtEl>
                                        <p:attrNameLst>
                                          <p:attrName>style.visibility</p:attrName>
                                        </p:attrNameLst>
                                      </p:cBhvr>
                                      <p:to>
                                        <p:strVal val="visible"/>
                                      </p:to>
                                    </p:set>
                                    <p:anim calcmode="lin" valueType="num">
                                      <p:cBhvr>
                                        <p:cTn id="180" dur="1000" fill="hold"/>
                                        <p:tgtEl>
                                          <p:spTgt spid="73"/>
                                        </p:tgtEl>
                                        <p:attrNameLst>
                                          <p:attrName>ppt_w</p:attrName>
                                        </p:attrNameLst>
                                      </p:cBhvr>
                                      <p:tavLst>
                                        <p:tav tm="0">
                                          <p:val>
                                            <p:fltVal val="0"/>
                                          </p:val>
                                        </p:tav>
                                        <p:tav tm="100000">
                                          <p:val>
                                            <p:strVal val="#ppt_w"/>
                                          </p:val>
                                        </p:tav>
                                      </p:tavLst>
                                    </p:anim>
                                    <p:anim calcmode="lin" valueType="num">
                                      <p:cBhvr>
                                        <p:cTn id="181" dur="1000" fill="hold"/>
                                        <p:tgtEl>
                                          <p:spTgt spid="73"/>
                                        </p:tgtEl>
                                        <p:attrNameLst>
                                          <p:attrName>ppt_h</p:attrName>
                                        </p:attrNameLst>
                                      </p:cBhvr>
                                      <p:tavLst>
                                        <p:tav tm="0">
                                          <p:val>
                                            <p:fltVal val="0"/>
                                          </p:val>
                                        </p:tav>
                                        <p:tav tm="100000">
                                          <p:val>
                                            <p:strVal val="#ppt_h"/>
                                          </p:val>
                                        </p:tav>
                                      </p:tavLst>
                                    </p:anim>
                                    <p:animEffect transition="in" filter="fade">
                                      <p:cBhvr>
                                        <p:cTn id="182" dur="1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8" grpId="0" animBg="1"/>
      <p:bldP spid="48" grpId="1" animBg="1"/>
      <p:bldP spid="70" grpId="0" animBg="1"/>
      <p:bldP spid="90" grpId="0"/>
      <p:bldP spid="90" grpId="1"/>
      <p:bldP spid="95" grpId="0" animBg="1"/>
      <p:bldP spid="95" grpId="1" animBg="1"/>
      <p:bldP spid="98" grpId="0" animBg="1"/>
      <p:bldP spid="98" grpId="1" animBg="1"/>
      <p:bldP spid="99" grpId="0"/>
      <p:bldP spid="99" grpId="1"/>
      <p:bldP spid="35" grpId="0" animBg="1"/>
      <p:bldP spid="35" grpId="1" animBg="1"/>
      <p:bldP spid="109" grpId="0"/>
      <p:bldP spid="109" grpId="1"/>
      <p:bldP spid="110" grpId="0"/>
      <p:bldP spid="110" grpId="1"/>
      <p:bldP spid="69" grpId="0"/>
      <p:bldP spid="69" grpId="1"/>
      <p:bldP spid="71" grpId="0"/>
      <p:bldP spid="71" grpId="1"/>
      <p:bldP spid="73"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1726287"/>
          </a:xfrm>
          <a:prstGeom prst="rect">
            <a:avLst/>
          </a:prstGeom>
        </p:spPr>
        <p:txBody>
          <a:bodyPr wrap="square">
            <a:spAutoFit/>
          </a:bodyPr>
          <a:lstStyle/>
          <a:p>
            <a:r>
              <a:rPr lang="en-US" dirty="0" smtClean="0">
                <a:hlinkClick r:id="rId2"/>
              </a:rPr>
              <a:t>http://www.okhistory.org/publications/enc/entry.php?entry=CR016</a:t>
            </a:r>
            <a:endParaRPr lang="en-US" dirty="0" smtClean="0"/>
          </a:p>
          <a:p>
            <a:endParaRPr lang="en-US" dirty="0" smtClean="0"/>
          </a:p>
          <a:p>
            <a:r>
              <a:rPr lang="en-US" dirty="0" smtClean="0"/>
              <a:t>The term "Cross Timbers" refers to an ecological region of woodland</a:t>
            </a:r>
          </a:p>
          <a:p>
            <a:r>
              <a:rPr lang="en-US" dirty="0" smtClean="0"/>
              <a:t> and forest vegetation in central and eastern Oklahoma. Although</a:t>
            </a:r>
          </a:p>
          <a:p>
            <a:r>
              <a:rPr lang="en-US" dirty="0" smtClean="0"/>
              <a:t> Cross Timbers also occur in Kansas and Texas, over half of the </a:t>
            </a:r>
          </a:p>
          <a:p>
            <a:r>
              <a:rPr lang="en-US" dirty="0" smtClean="0"/>
              <a:t>estimated 4.8 million hectares of that region are found in Oklahoma,</a:t>
            </a:r>
          </a:p>
          <a:p>
            <a:r>
              <a:rPr lang="en-US" dirty="0" smtClean="0"/>
              <a:t> making it the state's most abundant woody vegetation type. Albeit</a:t>
            </a:r>
          </a:p>
          <a:p>
            <a:r>
              <a:rPr lang="en-US" dirty="0" smtClean="0"/>
              <a:t> the Cross Timbers are the western most extension of the oak-hickory forest of the eastern United States, it is not accurate to describe Cross Timbers simply as forest. In fact, the Cross Timbers is a mosaic of forest, woodland, and prairie.</a:t>
            </a:r>
          </a:p>
          <a:p>
            <a:r>
              <a:rPr lang="en-US" dirty="0" smtClean="0"/>
              <a:t>	Nevertheless, the most important tree species in the Cross Timbers are post oak and blackjack. Both are slow growing, low in stature, intolerant of shade, they reproduce from root sprouts and have limited commercial value. A number of other trees and shrubs are also common, such as black hickory, bitternut hickory, black oak, </a:t>
            </a:r>
            <a:r>
              <a:rPr lang="en-US" dirty="0" err="1" smtClean="0"/>
              <a:t>shumard</a:t>
            </a:r>
            <a:r>
              <a:rPr lang="en-US" dirty="0" smtClean="0"/>
              <a:t> oak, and red cedar. Grasses found in the Cross Timbers are those of surrounding grasslands: little bluestem, big bluestem, and </a:t>
            </a:r>
            <a:r>
              <a:rPr lang="en-US" dirty="0" err="1" smtClean="0"/>
              <a:t>Indiangrass</a:t>
            </a:r>
            <a:r>
              <a:rPr lang="en-US" dirty="0" smtClean="0"/>
              <a:t>. Animal species such as black bear, bison, Carolina parakeet, and passenger pigeons once roamed freely in the Cross Timbers. Presently, the black-capped vireo and least tern are two federally listed endangered species found in the vegetation.</a:t>
            </a:r>
          </a:p>
          <a:p>
            <a:r>
              <a:rPr lang="en-US" dirty="0" smtClean="0"/>
              <a:t>Cross Timbers forests occur on deep, coarse-textured soils derived from sandstone, whereas fine-textured soils derived from shale and limestone support woodland and grassland vegetation. Whether a stand of Cross Timbers vegetation is woodland or forest in aspect depends upon fire. Fire destroys saplings less than two inches in diameter, thus reducing the number of trees and favoring the growth of grasses.</a:t>
            </a:r>
          </a:p>
          <a:p>
            <a:r>
              <a:rPr lang="en-US" dirty="0" smtClean="0"/>
              <a:t>	The origin of the term "Cross Timbers" has been lost over time, but it may refer to the "timber" that expeditions and settlers "crossed" as they moved west. Many early explorers left behind vivid accounts of the Cross Timbers. The entrepreneur Josiah Gregg wrote in 1840 that "the celebrated cross timbers, of which frequent mention has been made, . . . vary in width from five to thirty miles, and entirely cut off the communication betwixt the interior prairies and those of the Great Plains." The Ellsworth expedition, accompanied by Washington Irving, entered the cross timbers in 1832. Irving later wrote, "I shall not easily forget the mortal toil, and the vexations of flesh and spirit, that we underwent occasionally, in our wanderings through the Cross Timber. It was like struggling through forests of cast iron."</a:t>
            </a:r>
          </a:p>
          <a:p>
            <a:r>
              <a:rPr lang="en-US" dirty="0" smtClean="0"/>
              <a:t>	However, in 1852, passing across southern Oklahoma, Capt. Randolph B. Marcy also reported, "At six different points where I have passed through it [the Cross Timbers], I have found it characterized by these peculiarities; the trees, consisting primarily of post-oak and black-jack, standing at such intervals that wagons can without difficulty pass between them in any direction." Captain Marcy also noted that "in the early days, traders, trappers, and other travelers in the country employed the Cross Timbers as a datum line for location, and measured distances of places from this well known landmark, as in populated parts of the world reference is made to the meridian of Greenwich," thus denoting the cultural importance of the Cross Timbers.</a:t>
            </a:r>
          </a:p>
          <a:p>
            <a:endParaRPr lang="en-US" dirty="0"/>
          </a:p>
        </p:txBody>
      </p:sp>
      <p:pic>
        <p:nvPicPr>
          <p:cNvPr id="3" name="Picture 3"/>
          <p:cNvPicPr>
            <a:picLocks noChangeAspect="1" noChangeArrowheads="1"/>
          </p:cNvPicPr>
          <p:nvPr/>
        </p:nvPicPr>
        <p:blipFill>
          <a:blip r:embed="rId3" cstate="print"/>
          <a:srcRect/>
          <a:stretch>
            <a:fillRect/>
          </a:stretch>
        </p:blipFill>
        <p:spPr bwMode="auto">
          <a:xfrm>
            <a:off x="6553200" y="199612"/>
            <a:ext cx="2286000" cy="1721263"/>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99"/>
          <p:cNvGrpSpPr/>
          <p:nvPr/>
        </p:nvGrpSpPr>
        <p:grpSpPr>
          <a:xfrm>
            <a:off x="0" y="0"/>
            <a:ext cx="9144000" cy="830997"/>
            <a:chOff x="0" y="0"/>
            <a:chExt cx="9144000" cy="830997"/>
          </a:xfrm>
        </p:grpSpPr>
        <p:sp>
          <p:nvSpPr>
            <p:cNvPr id="103"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Five Tribes</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106" name="TextBox 3"/>
            <p:cNvSpPr txBox="1">
              <a:spLocks noChangeArrowheads="1"/>
            </p:cNvSpPr>
            <p:nvPr/>
          </p:nvSpPr>
          <p:spPr bwMode="auto">
            <a:xfrm>
              <a:off x="4572000" y="0"/>
              <a:ext cx="4572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a:t>
              </a:r>
              <a:r>
                <a:rPr lang="en-US" sz="4800" b="1" dirty="0" smtClean="0">
                  <a:solidFill>
                    <a:srgbClr val="FF0000"/>
                  </a:solidFill>
                  <a:effectLst>
                    <a:outerShdw dist="50800" dir="5400000" algn="ctr" rotWithShape="0">
                      <a:schemeClr val="tx1"/>
                    </a:outerShdw>
                  </a:effectLst>
                  <a:latin typeface="Tempus Sans ITC" pitchFamily="82" charset="0"/>
                </a:rPr>
                <a:t>NEW LIVES</a:t>
              </a:r>
              <a:endParaRPr lang="en-US" sz="4800" b="1" dirty="0">
                <a:solidFill>
                  <a:srgbClr val="FF0000"/>
                </a:solidFill>
                <a:effectLst>
                  <a:outerShdw dist="50800" dir="5400000" algn="ctr" rotWithShape="0">
                    <a:schemeClr val="tx1"/>
                  </a:outerShdw>
                </a:effectLst>
                <a:latin typeface="Tempus Sans ITC" pitchFamily="82" charset="0"/>
              </a:endParaRPr>
            </a:p>
          </p:txBody>
        </p:sp>
      </p:grpSp>
      <p:sp useBgFill="1">
        <p:nvSpPr>
          <p:cNvPr id="68" name="TextBox 67"/>
          <p:cNvSpPr txBox="1"/>
          <p:nvPr/>
        </p:nvSpPr>
        <p:spPr>
          <a:xfrm>
            <a:off x="0" y="0"/>
            <a:ext cx="9144000" cy="646331"/>
          </a:xfrm>
          <a:prstGeom prst="rect">
            <a:avLst/>
          </a:prstGeom>
        </p:spPr>
        <p:txBody>
          <a:bodyPr wrap="square" rtlCol="0">
            <a:spAutoFit/>
          </a:bodyPr>
          <a:lstStyle/>
          <a:p>
            <a:pPr algn="ctr"/>
            <a:r>
              <a:rPr lang="en-US" sz="3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CHOCTAW-CHICKASAW NATION</a:t>
            </a:r>
          </a:p>
        </p:txBody>
      </p:sp>
      <p:grpSp>
        <p:nvGrpSpPr>
          <p:cNvPr id="2" name="Group 61"/>
          <p:cNvGrpSpPr/>
          <p:nvPr/>
        </p:nvGrpSpPr>
        <p:grpSpPr>
          <a:xfrm>
            <a:off x="523875" y="762000"/>
            <a:ext cx="8162925" cy="6072188"/>
            <a:chOff x="523875" y="762000"/>
            <a:chExt cx="8162925" cy="6072188"/>
          </a:xfrm>
        </p:grpSpPr>
        <p:pic>
          <p:nvPicPr>
            <p:cNvPr id="40" name="Picture 3"/>
            <p:cNvPicPr>
              <a:picLocks noChangeAspect="1" noChangeArrowheads="1"/>
            </p:cNvPicPr>
            <p:nvPr/>
          </p:nvPicPr>
          <p:blipFill>
            <a:blip r:embed="rId3" cstate="print"/>
            <a:srcRect/>
            <a:stretch>
              <a:fillRect/>
            </a:stretch>
          </p:blipFill>
          <p:spPr bwMode="auto">
            <a:xfrm>
              <a:off x="523875" y="762000"/>
              <a:ext cx="8162925" cy="6072188"/>
            </a:xfrm>
            <a:prstGeom prst="rect">
              <a:avLst/>
            </a:prstGeom>
            <a:noFill/>
            <a:ln w="9525">
              <a:noFill/>
              <a:miter lim="800000"/>
              <a:headEnd/>
              <a:tailEnd/>
            </a:ln>
            <a:effectLst/>
          </p:spPr>
        </p:pic>
        <p:grpSp>
          <p:nvGrpSpPr>
            <p:cNvPr id="3" name="Group 14"/>
            <p:cNvGrpSpPr/>
            <p:nvPr/>
          </p:nvGrpSpPr>
          <p:grpSpPr>
            <a:xfrm>
              <a:off x="4852307" y="1338943"/>
              <a:ext cx="3148693" cy="1191986"/>
              <a:chOff x="4852307" y="1338943"/>
              <a:chExt cx="3148693" cy="1191986"/>
            </a:xfrm>
          </p:grpSpPr>
          <p:grpSp>
            <p:nvGrpSpPr>
              <p:cNvPr id="4" name="Group 13"/>
              <p:cNvGrpSpPr/>
              <p:nvPr/>
            </p:nvGrpSpPr>
            <p:grpSpPr>
              <a:xfrm>
                <a:off x="4852307" y="1338943"/>
                <a:ext cx="3148693" cy="1191986"/>
                <a:chOff x="4852307" y="1338943"/>
                <a:chExt cx="3148693" cy="1191986"/>
              </a:xfrm>
            </p:grpSpPr>
            <p:sp>
              <p:nvSpPr>
                <p:cNvPr id="55"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7"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4" name="Freeform 53"/>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45" name="Picture 3"/>
          <p:cNvPicPr>
            <a:picLocks noChangeAspect="1" noChangeArrowheads="1"/>
          </p:cNvPicPr>
          <p:nvPr/>
        </p:nvPicPr>
        <p:blipFill>
          <a:blip r:embed="rId3" cstate="print"/>
          <a:srcRect l="13186" t="66510" r="14002" b="28470"/>
          <a:stretch>
            <a:fillRect/>
          </a:stretch>
        </p:blipFill>
        <p:spPr bwMode="auto">
          <a:xfrm>
            <a:off x="1905000" y="5105400"/>
            <a:ext cx="5943600" cy="381000"/>
          </a:xfrm>
          <a:prstGeom prst="rect">
            <a:avLst/>
          </a:prstGeom>
          <a:noFill/>
          <a:ln w="9525">
            <a:noFill/>
            <a:miter lim="800000"/>
            <a:headEnd/>
            <a:tailEnd/>
          </a:ln>
          <a:effectLst/>
        </p:spPr>
      </p:pic>
      <p:pic>
        <p:nvPicPr>
          <p:cNvPr id="76" name="Picture 6"/>
          <p:cNvPicPr>
            <a:picLocks noChangeAspect="1" noChangeArrowheads="1"/>
          </p:cNvPicPr>
          <p:nvPr/>
        </p:nvPicPr>
        <p:blipFill>
          <a:blip r:embed="rId4" cstate="print"/>
          <a:srcRect/>
          <a:stretch>
            <a:fillRect/>
          </a:stretch>
        </p:blipFill>
        <p:spPr bwMode="auto">
          <a:xfrm rot="60000">
            <a:off x="393192" y="1188720"/>
            <a:ext cx="8153400" cy="5874034"/>
          </a:xfrm>
          <a:prstGeom prst="rect">
            <a:avLst/>
          </a:prstGeom>
          <a:noFill/>
          <a:ln w="9525">
            <a:noFill/>
            <a:miter lim="800000"/>
            <a:headEnd/>
            <a:tailEnd/>
          </a:ln>
          <a:effectLst/>
        </p:spPr>
      </p:pic>
      <p:sp>
        <p:nvSpPr>
          <p:cNvPr id="66" name="Freeform 65"/>
          <p:cNvSpPr/>
          <p:nvPr/>
        </p:nvSpPr>
        <p:spPr>
          <a:xfrm>
            <a:off x="783770" y="1151163"/>
            <a:ext cx="7652657" cy="5608865"/>
          </a:xfrm>
          <a:custGeom>
            <a:avLst/>
            <a:gdLst>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46" fmla="*/ 1113064 w 9573986"/>
              <a:gd name="connsiteY46" fmla="*/ 4705350 h 6738258"/>
              <a:gd name="connsiteX0" fmla="*/ 1113064 w 9573986"/>
              <a:gd name="connsiteY0" fmla="*/ 4171950 h 6204858"/>
              <a:gd name="connsiteX1" fmla="*/ 1211036 w 9573986"/>
              <a:gd name="connsiteY1" fmla="*/ 138793 h 6204858"/>
              <a:gd name="connsiteX2" fmla="*/ 8379279 w 9573986"/>
              <a:gd name="connsiteY2" fmla="*/ 138793 h 6204858"/>
              <a:gd name="connsiteX3" fmla="*/ 8379279 w 9573986"/>
              <a:gd name="connsiteY3" fmla="*/ 971550 h 6204858"/>
              <a:gd name="connsiteX4" fmla="*/ 8673193 w 9573986"/>
              <a:gd name="connsiteY4" fmla="*/ 2735036 h 6204858"/>
              <a:gd name="connsiteX5" fmla="*/ 8738507 w 9573986"/>
              <a:gd name="connsiteY5" fmla="*/ 5723165 h 6204858"/>
              <a:gd name="connsiteX6" fmla="*/ 8509907 w 9573986"/>
              <a:gd name="connsiteY6" fmla="*/ 5625193 h 6204858"/>
              <a:gd name="connsiteX7" fmla="*/ 8118022 w 9573986"/>
              <a:gd name="connsiteY7" fmla="*/ 5494565 h 6204858"/>
              <a:gd name="connsiteX8" fmla="*/ 7954736 w 9573986"/>
              <a:gd name="connsiteY8" fmla="*/ 5363936 h 6204858"/>
              <a:gd name="connsiteX9" fmla="*/ 7824107 w 9573986"/>
              <a:gd name="connsiteY9" fmla="*/ 5200650 h 6204858"/>
              <a:gd name="connsiteX10" fmla="*/ 7628164 w 9573986"/>
              <a:gd name="connsiteY10" fmla="*/ 5184322 h 6204858"/>
              <a:gd name="connsiteX11" fmla="*/ 7513864 w 9573986"/>
              <a:gd name="connsiteY11" fmla="*/ 5298622 h 6204858"/>
              <a:gd name="connsiteX12" fmla="*/ 7236279 w 9573986"/>
              <a:gd name="connsiteY12" fmla="*/ 5282293 h 6204858"/>
              <a:gd name="connsiteX13" fmla="*/ 6926036 w 9573986"/>
              <a:gd name="connsiteY13" fmla="*/ 5396593 h 6204858"/>
              <a:gd name="connsiteX14" fmla="*/ 6697436 w 9573986"/>
              <a:gd name="connsiteY14" fmla="*/ 5314950 h 6204858"/>
              <a:gd name="connsiteX15" fmla="*/ 6272893 w 9573986"/>
              <a:gd name="connsiteY15" fmla="*/ 5527222 h 6204858"/>
              <a:gd name="connsiteX16" fmla="*/ 6223907 w 9573986"/>
              <a:gd name="connsiteY16" fmla="*/ 5657850 h 6204858"/>
              <a:gd name="connsiteX17" fmla="*/ 5913664 w 9573986"/>
              <a:gd name="connsiteY17" fmla="*/ 5396593 h 6204858"/>
              <a:gd name="connsiteX18" fmla="*/ 5668736 w 9573986"/>
              <a:gd name="connsiteY18" fmla="*/ 5298622 h 6204858"/>
              <a:gd name="connsiteX19" fmla="*/ 5570764 w 9573986"/>
              <a:gd name="connsiteY19" fmla="*/ 5478236 h 6204858"/>
              <a:gd name="connsiteX20" fmla="*/ 5407479 w 9573986"/>
              <a:gd name="connsiteY20" fmla="*/ 5363936 h 6204858"/>
              <a:gd name="connsiteX21" fmla="*/ 5309507 w 9573986"/>
              <a:gd name="connsiteY21" fmla="*/ 5265965 h 6204858"/>
              <a:gd name="connsiteX22" fmla="*/ 5211536 w 9573986"/>
              <a:gd name="connsiteY22" fmla="*/ 5380265 h 6204858"/>
              <a:gd name="connsiteX23" fmla="*/ 5113564 w 9573986"/>
              <a:gd name="connsiteY23" fmla="*/ 5641522 h 6204858"/>
              <a:gd name="connsiteX24" fmla="*/ 4999264 w 9573986"/>
              <a:gd name="connsiteY24" fmla="*/ 5510893 h 6204858"/>
              <a:gd name="connsiteX25" fmla="*/ 4868636 w 9573986"/>
              <a:gd name="connsiteY25" fmla="*/ 5249636 h 6204858"/>
              <a:gd name="connsiteX26" fmla="*/ 4803322 w 9573986"/>
              <a:gd name="connsiteY26" fmla="*/ 5380265 h 6204858"/>
              <a:gd name="connsiteX27" fmla="*/ 4705350 w 9573986"/>
              <a:gd name="connsiteY27" fmla="*/ 5396593 h 6204858"/>
              <a:gd name="connsiteX28" fmla="*/ 4476750 w 9573986"/>
              <a:gd name="connsiteY28" fmla="*/ 5249636 h 6204858"/>
              <a:gd name="connsiteX29" fmla="*/ 4182836 w 9573986"/>
              <a:gd name="connsiteY29" fmla="*/ 5119007 h 6204858"/>
              <a:gd name="connsiteX30" fmla="*/ 4068536 w 9573986"/>
              <a:gd name="connsiteY30" fmla="*/ 5314950 h 6204858"/>
              <a:gd name="connsiteX31" fmla="*/ 3986893 w 9573986"/>
              <a:gd name="connsiteY31" fmla="*/ 5167993 h 6204858"/>
              <a:gd name="connsiteX32" fmla="*/ 3660322 w 9573986"/>
              <a:gd name="connsiteY32" fmla="*/ 5004707 h 6204858"/>
              <a:gd name="connsiteX33" fmla="*/ 3578679 w 9573986"/>
              <a:gd name="connsiteY33" fmla="*/ 4906736 h 6204858"/>
              <a:gd name="connsiteX34" fmla="*/ 3317422 w 9573986"/>
              <a:gd name="connsiteY34" fmla="*/ 4890407 h 6204858"/>
              <a:gd name="connsiteX35" fmla="*/ 3284764 w 9573986"/>
              <a:gd name="connsiteY35" fmla="*/ 4939393 h 6204858"/>
              <a:gd name="connsiteX36" fmla="*/ 3007179 w 9573986"/>
              <a:gd name="connsiteY36" fmla="*/ 4792436 h 6204858"/>
              <a:gd name="connsiteX37" fmla="*/ 2794907 w 9573986"/>
              <a:gd name="connsiteY37" fmla="*/ 4906736 h 6204858"/>
              <a:gd name="connsiteX38" fmla="*/ 2549979 w 9573986"/>
              <a:gd name="connsiteY38" fmla="*/ 4792436 h 6204858"/>
              <a:gd name="connsiteX39" fmla="*/ 2305050 w 9573986"/>
              <a:gd name="connsiteY39" fmla="*/ 4792436 h 6204858"/>
              <a:gd name="connsiteX40" fmla="*/ 2125436 w 9573986"/>
              <a:gd name="connsiteY40" fmla="*/ 4612822 h 6204858"/>
              <a:gd name="connsiteX41" fmla="*/ 2076450 w 9573986"/>
              <a:gd name="connsiteY41" fmla="*/ 4433207 h 6204858"/>
              <a:gd name="connsiteX42" fmla="*/ 1978479 w 9573986"/>
              <a:gd name="connsiteY42" fmla="*/ 4433207 h 6204858"/>
              <a:gd name="connsiteX43" fmla="*/ 1570264 w 9573986"/>
              <a:gd name="connsiteY43" fmla="*/ 4384222 h 6204858"/>
              <a:gd name="connsiteX44" fmla="*/ 1292679 w 9573986"/>
              <a:gd name="connsiteY44" fmla="*/ 4220936 h 6204858"/>
              <a:gd name="connsiteX45" fmla="*/ 1113064 w 9573986"/>
              <a:gd name="connsiteY45" fmla="*/ 4057650 h 6204858"/>
              <a:gd name="connsiteX46" fmla="*/ 1113064 w 9573986"/>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8209189"/>
              <a:gd name="connsiteY0" fmla="*/ 4171950 h 6204858"/>
              <a:gd name="connsiteX1" fmla="*/ 654504 w 8209189"/>
              <a:gd name="connsiteY1" fmla="*/ 138793 h 6204858"/>
              <a:gd name="connsiteX2" fmla="*/ 7822747 w 8209189"/>
              <a:gd name="connsiteY2" fmla="*/ 138793 h 6204858"/>
              <a:gd name="connsiteX3" fmla="*/ 7822747 w 8209189"/>
              <a:gd name="connsiteY3" fmla="*/ 971550 h 6204858"/>
              <a:gd name="connsiteX4" fmla="*/ 8116661 w 8209189"/>
              <a:gd name="connsiteY4" fmla="*/ 2735036 h 6204858"/>
              <a:gd name="connsiteX5" fmla="*/ 8181975 w 8209189"/>
              <a:gd name="connsiteY5" fmla="*/ 5723165 h 6204858"/>
              <a:gd name="connsiteX6" fmla="*/ 7953375 w 8209189"/>
              <a:gd name="connsiteY6" fmla="*/ 5625193 h 6204858"/>
              <a:gd name="connsiteX7" fmla="*/ 7561490 w 8209189"/>
              <a:gd name="connsiteY7" fmla="*/ 5494565 h 6204858"/>
              <a:gd name="connsiteX8" fmla="*/ 7398204 w 8209189"/>
              <a:gd name="connsiteY8" fmla="*/ 5363936 h 6204858"/>
              <a:gd name="connsiteX9" fmla="*/ 7267575 w 8209189"/>
              <a:gd name="connsiteY9" fmla="*/ 5200650 h 6204858"/>
              <a:gd name="connsiteX10" fmla="*/ 7071632 w 8209189"/>
              <a:gd name="connsiteY10" fmla="*/ 5184322 h 6204858"/>
              <a:gd name="connsiteX11" fmla="*/ 6957332 w 8209189"/>
              <a:gd name="connsiteY11" fmla="*/ 5298622 h 6204858"/>
              <a:gd name="connsiteX12" fmla="*/ 6679747 w 8209189"/>
              <a:gd name="connsiteY12" fmla="*/ 5282293 h 6204858"/>
              <a:gd name="connsiteX13" fmla="*/ 6369504 w 8209189"/>
              <a:gd name="connsiteY13" fmla="*/ 5396593 h 6204858"/>
              <a:gd name="connsiteX14" fmla="*/ 6140904 w 8209189"/>
              <a:gd name="connsiteY14" fmla="*/ 5314950 h 6204858"/>
              <a:gd name="connsiteX15" fmla="*/ 5716361 w 8209189"/>
              <a:gd name="connsiteY15" fmla="*/ 5527222 h 6204858"/>
              <a:gd name="connsiteX16" fmla="*/ 5667375 w 8209189"/>
              <a:gd name="connsiteY16" fmla="*/ 5657850 h 6204858"/>
              <a:gd name="connsiteX17" fmla="*/ 5357132 w 8209189"/>
              <a:gd name="connsiteY17" fmla="*/ 5396593 h 6204858"/>
              <a:gd name="connsiteX18" fmla="*/ 5112204 w 8209189"/>
              <a:gd name="connsiteY18" fmla="*/ 5298622 h 6204858"/>
              <a:gd name="connsiteX19" fmla="*/ 5014232 w 8209189"/>
              <a:gd name="connsiteY19" fmla="*/ 5478236 h 6204858"/>
              <a:gd name="connsiteX20" fmla="*/ 4850947 w 8209189"/>
              <a:gd name="connsiteY20" fmla="*/ 5363936 h 6204858"/>
              <a:gd name="connsiteX21" fmla="*/ 4752975 w 8209189"/>
              <a:gd name="connsiteY21" fmla="*/ 5265965 h 6204858"/>
              <a:gd name="connsiteX22" fmla="*/ 4655004 w 8209189"/>
              <a:gd name="connsiteY22" fmla="*/ 5380265 h 6204858"/>
              <a:gd name="connsiteX23" fmla="*/ 4557032 w 8209189"/>
              <a:gd name="connsiteY23" fmla="*/ 5641522 h 6204858"/>
              <a:gd name="connsiteX24" fmla="*/ 4442732 w 8209189"/>
              <a:gd name="connsiteY24" fmla="*/ 5510893 h 6204858"/>
              <a:gd name="connsiteX25" fmla="*/ 4312104 w 8209189"/>
              <a:gd name="connsiteY25" fmla="*/ 5249636 h 6204858"/>
              <a:gd name="connsiteX26" fmla="*/ 4246790 w 8209189"/>
              <a:gd name="connsiteY26" fmla="*/ 5380265 h 6204858"/>
              <a:gd name="connsiteX27" fmla="*/ 4148818 w 8209189"/>
              <a:gd name="connsiteY27" fmla="*/ 5396593 h 6204858"/>
              <a:gd name="connsiteX28" fmla="*/ 3920218 w 8209189"/>
              <a:gd name="connsiteY28" fmla="*/ 5249636 h 6204858"/>
              <a:gd name="connsiteX29" fmla="*/ 3626304 w 8209189"/>
              <a:gd name="connsiteY29" fmla="*/ 5119007 h 6204858"/>
              <a:gd name="connsiteX30" fmla="*/ 3512004 w 8209189"/>
              <a:gd name="connsiteY30" fmla="*/ 5314950 h 6204858"/>
              <a:gd name="connsiteX31" fmla="*/ 3430361 w 8209189"/>
              <a:gd name="connsiteY31" fmla="*/ 5167993 h 6204858"/>
              <a:gd name="connsiteX32" fmla="*/ 3103790 w 8209189"/>
              <a:gd name="connsiteY32" fmla="*/ 5004707 h 6204858"/>
              <a:gd name="connsiteX33" fmla="*/ 3022147 w 8209189"/>
              <a:gd name="connsiteY33" fmla="*/ 4906736 h 6204858"/>
              <a:gd name="connsiteX34" fmla="*/ 2760890 w 8209189"/>
              <a:gd name="connsiteY34" fmla="*/ 4890407 h 6204858"/>
              <a:gd name="connsiteX35" fmla="*/ 2728232 w 8209189"/>
              <a:gd name="connsiteY35" fmla="*/ 4939393 h 6204858"/>
              <a:gd name="connsiteX36" fmla="*/ 2450647 w 8209189"/>
              <a:gd name="connsiteY36" fmla="*/ 4792436 h 6204858"/>
              <a:gd name="connsiteX37" fmla="*/ 2238375 w 8209189"/>
              <a:gd name="connsiteY37" fmla="*/ 4906736 h 6204858"/>
              <a:gd name="connsiteX38" fmla="*/ 1993447 w 8209189"/>
              <a:gd name="connsiteY38" fmla="*/ 4792436 h 6204858"/>
              <a:gd name="connsiteX39" fmla="*/ 1748518 w 8209189"/>
              <a:gd name="connsiteY39" fmla="*/ 4792436 h 6204858"/>
              <a:gd name="connsiteX40" fmla="*/ 1568904 w 8209189"/>
              <a:gd name="connsiteY40" fmla="*/ 4612822 h 6204858"/>
              <a:gd name="connsiteX41" fmla="*/ 1519918 w 8209189"/>
              <a:gd name="connsiteY41" fmla="*/ 4433207 h 6204858"/>
              <a:gd name="connsiteX42" fmla="*/ 1421947 w 8209189"/>
              <a:gd name="connsiteY42" fmla="*/ 4433207 h 6204858"/>
              <a:gd name="connsiteX43" fmla="*/ 1013732 w 8209189"/>
              <a:gd name="connsiteY43" fmla="*/ 4384222 h 6204858"/>
              <a:gd name="connsiteX44" fmla="*/ 736147 w 8209189"/>
              <a:gd name="connsiteY44" fmla="*/ 4220936 h 6204858"/>
              <a:gd name="connsiteX45" fmla="*/ 556532 w 8209189"/>
              <a:gd name="connsiteY45" fmla="*/ 4057650 h 6204858"/>
              <a:gd name="connsiteX46" fmla="*/ 556532 w 8209189"/>
              <a:gd name="connsiteY46" fmla="*/ 4171950 h 6204858"/>
              <a:gd name="connsiteX0" fmla="*/ 556532 w 8209189"/>
              <a:gd name="connsiteY0" fmla="*/ 4057650 h 6090558"/>
              <a:gd name="connsiteX1" fmla="*/ 654504 w 8209189"/>
              <a:gd name="connsiteY1" fmla="*/ 24493 h 6090558"/>
              <a:gd name="connsiteX2" fmla="*/ 7822747 w 8209189"/>
              <a:gd name="connsiteY2" fmla="*/ 24493 h 6090558"/>
              <a:gd name="connsiteX3" fmla="*/ 7822747 w 8209189"/>
              <a:gd name="connsiteY3" fmla="*/ 857250 h 6090558"/>
              <a:gd name="connsiteX4" fmla="*/ 8116661 w 8209189"/>
              <a:gd name="connsiteY4" fmla="*/ 2620736 h 6090558"/>
              <a:gd name="connsiteX5" fmla="*/ 8181975 w 8209189"/>
              <a:gd name="connsiteY5" fmla="*/ 5608865 h 6090558"/>
              <a:gd name="connsiteX6" fmla="*/ 7953375 w 8209189"/>
              <a:gd name="connsiteY6" fmla="*/ 5510893 h 6090558"/>
              <a:gd name="connsiteX7" fmla="*/ 7561490 w 8209189"/>
              <a:gd name="connsiteY7" fmla="*/ 5380265 h 6090558"/>
              <a:gd name="connsiteX8" fmla="*/ 7398204 w 8209189"/>
              <a:gd name="connsiteY8" fmla="*/ 5249636 h 6090558"/>
              <a:gd name="connsiteX9" fmla="*/ 7267575 w 8209189"/>
              <a:gd name="connsiteY9" fmla="*/ 5086350 h 6090558"/>
              <a:gd name="connsiteX10" fmla="*/ 7071632 w 8209189"/>
              <a:gd name="connsiteY10" fmla="*/ 5070022 h 6090558"/>
              <a:gd name="connsiteX11" fmla="*/ 6957332 w 8209189"/>
              <a:gd name="connsiteY11" fmla="*/ 5184322 h 6090558"/>
              <a:gd name="connsiteX12" fmla="*/ 6679747 w 8209189"/>
              <a:gd name="connsiteY12" fmla="*/ 5167993 h 6090558"/>
              <a:gd name="connsiteX13" fmla="*/ 6369504 w 8209189"/>
              <a:gd name="connsiteY13" fmla="*/ 5282293 h 6090558"/>
              <a:gd name="connsiteX14" fmla="*/ 6140904 w 8209189"/>
              <a:gd name="connsiteY14" fmla="*/ 5200650 h 6090558"/>
              <a:gd name="connsiteX15" fmla="*/ 5716361 w 8209189"/>
              <a:gd name="connsiteY15" fmla="*/ 5412922 h 6090558"/>
              <a:gd name="connsiteX16" fmla="*/ 5667375 w 8209189"/>
              <a:gd name="connsiteY16" fmla="*/ 5543550 h 6090558"/>
              <a:gd name="connsiteX17" fmla="*/ 5357132 w 8209189"/>
              <a:gd name="connsiteY17" fmla="*/ 5282293 h 6090558"/>
              <a:gd name="connsiteX18" fmla="*/ 5112204 w 8209189"/>
              <a:gd name="connsiteY18" fmla="*/ 5184322 h 6090558"/>
              <a:gd name="connsiteX19" fmla="*/ 5014232 w 8209189"/>
              <a:gd name="connsiteY19" fmla="*/ 5363936 h 6090558"/>
              <a:gd name="connsiteX20" fmla="*/ 4850947 w 8209189"/>
              <a:gd name="connsiteY20" fmla="*/ 5249636 h 6090558"/>
              <a:gd name="connsiteX21" fmla="*/ 4752975 w 8209189"/>
              <a:gd name="connsiteY21" fmla="*/ 5151665 h 6090558"/>
              <a:gd name="connsiteX22" fmla="*/ 4655004 w 8209189"/>
              <a:gd name="connsiteY22" fmla="*/ 5265965 h 6090558"/>
              <a:gd name="connsiteX23" fmla="*/ 4557032 w 8209189"/>
              <a:gd name="connsiteY23" fmla="*/ 5527222 h 6090558"/>
              <a:gd name="connsiteX24" fmla="*/ 4442732 w 8209189"/>
              <a:gd name="connsiteY24" fmla="*/ 5396593 h 6090558"/>
              <a:gd name="connsiteX25" fmla="*/ 4312104 w 8209189"/>
              <a:gd name="connsiteY25" fmla="*/ 5135336 h 6090558"/>
              <a:gd name="connsiteX26" fmla="*/ 4246790 w 8209189"/>
              <a:gd name="connsiteY26" fmla="*/ 5265965 h 6090558"/>
              <a:gd name="connsiteX27" fmla="*/ 4148818 w 8209189"/>
              <a:gd name="connsiteY27" fmla="*/ 5282293 h 6090558"/>
              <a:gd name="connsiteX28" fmla="*/ 3920218 w 8209189"/>
              <a:gd name="connsiteY28" fmla="*/ 5135336 h 6090558"/>
              <a:gd name="connsiteX29" fmla="*/ 3626304 w 8209189"/>
              <a:gd name="connsiteY29" fmla="*/ 5004707 h 6090558"/>
              <a:gd name="connsiteX30" fmla="*/ 3512004 w 8209189"/>
              <a:gd name="connsiteY30" fmla="*/ 5200650 h 6090558"/>
              <a:gd name="connsiteX31" fmla="*/ 3430361 w 8209189"/>
              <a:gd name="connsiteY31" fmla="*/ 5053693 h 6090558"/>
              <a:gd name="connsiteX32" fmla="*/ 3103790 w 8209189"/>
              <a:gd name="connsiteY32" fmla="*/ 4890407 h 6090558"/>
              <a:gd name="connsiteX33" fmla="*/ 3022147 w 8209189"/>
              <a:gd name="connsiteY33" fmla="*/ 4792436 h 6090558"/>
              <a:gd name="connsiteX34" fmla="*/ 2760890 w 8209189"/>
              <a:gd name="connsiteY34" fmla="*/ 4776107 h 6090558"/>
              <a:gd name="connsiteX35" fmla="*/ 2728232 w 8209189"/>
              <a:gd name="connsiteY35" fmla="*/ 4825093 h 6090558"/>
              <a:gd name="connsiteX36" fmla="*/ 2450647 w 8209189"/>
              <a:gd name="connsiteY36" fmla="*/ 4678136 h 6090558"/>
              <a:gd name="connsiteX37" fmla="*/ 2238375 w 8209189"/>
              <a:gd name="connsiteY37" fmla="*/ 4792436 h 6090558"/>
              <a:gd name="connsiteX38" fmla="*/ 1993447 w 8209189"/>
              <a:gd name="connsiteY38" fmla="*/ 4678136 h 6090558"/>
              <a:gd name="connsiteX39" fmla="*/ 1748518 w 8209189"/>
              <a:gd name="connsiteY39" fmla="*/ 4678136 h 6090558"/>
              <a:gd name="connsiteX40" fmla="*/ 1568904 w 8209189"/>
              <a:gd name="connsiteY40" fmla="*/ 4498522 h 6090558"/>
              <a:gd name="connsiteX41" fmla="*/ 1519918 w 8209189"/>
              <a:gd name="connsiteY41" fmla="*/ 4318907 h 6090558"/>
              <a:gd name="connsiteX42" fmla="*/ 1421947 w 8209189"/>
              <a:gd name="connsiteY42" fmla="*/ 4318907 h 6090558"/>
              <a:gd name="connsiteX43" fmla="*/ 1013732 w 8209189"/>
              <a:gd name="connsiteY43" fmla="*/ 4269922 h 6090558"/>
              <a:gd name="connsiteX44" fmla="*/ 736147 w 8209189"/>
              <a:gd name="connsiteY44" fmla="*/ 4106636 h 6090558"/>
              <a:gd name="connsiteX45" fmla="*/ 556532 w 8209189"/>
              <a:gd name="connsiteY45" fmla="*/ 3943350 h 6090558"/>
              <a:gd name="connsiteX46" fmla="*/ 556532 w 8209189"/>
              <a:gd name="connsiteY46" fmla="*/ 4057650 h 6090558"/>
              <a:gd name="connsiteX0" fmla="*/ 556532 w 8209189"/>
              <a:gd name="connsiteY0" fmla="*/ 4057650 h 5690508"/>
              <a:gd name="connsiteX1" fmla="*/ 654504 w 8209189"/>
              <a:gd name="connsiteY1" fmla="*/ 24493 h 5690508"/>
              <a:gd name="connsiteX2" fmla="*/ 7822747 w 8209189"/>
              <a:gd name="connsiteY2" fmla="*/ 24493 h 5690508"/>
              <a:gd name="connsiteX3" fmla="*/ 7822747 w 8209189"/>
              <a:gd name="connsiteY3" fmla="*/ 857250 h 5690508"/>
              <a:gd name="connsiteX4" fmla="*/ 8116661 w 8209189"/>
              <a:gd name="connsiteY4" fmla="*/ 2620736 h 5690508"/>
              <a:gd name="connsiteX5" fmla="*/ 8181975 w 8209189"/>
              <a:gd name="connsiteY5" fmla="*/ 5608865 h 5690508"/>
              <a:gd name="connsiteX6" fmla="*/ 7953375 w 8209189"/>
              <a:gd name="connsiteY6" fmla="*/ 5510893 h 5690508"/>
              <a:gd name="connsiteX7" fmla="*/ 7561490 w 8209189"/>
              <a:gd name="connsiteY7" fmla="*/ 5380265 h 5690508"/>
              <a:gd name="connsiteX8" fmla="*/ 7398204 w 8209189"/>
              <a:gd name="connsiteY8" fmla="*/ 5249636 h 5690508"/>
              <a:gd name="connsiteX9" fmla="*/ 7267575 w 8209189"/>
              <a:gd name="connsiteY9" fmla="*/ 5086350 h 5690508"/>
              <a:gd name="connsiteX10" fmla="*/ 7071632 w 8209189"/>
              <a:gd name="connsiteY10" fmla="*/ 5070022 h 5690508"/>
              <a:gd name="connsiteX11" fmla="*/ 6957332 w 8209189"/>
              <a:gd name="connsiteY11" fmla="*/ 5184322 h 5690508"/>
              <a:gd name="connsiteX12" fmla="*/ 6679747 w 8209189"/>
              <a:gd name="connsiteY12" fmla="*/ 5167993 h 5690508"/>
              <a:gd name="connsiteX13" fmla="*/ 6369504 w 8209189"/>
              <a:gd name="connsiteY13" fmla="*/ 5282293 h 5690508"/>
              <a:gd name="connsiteX14" fmla="*/ 6140904 w 8209189"/>
              <a:gd name="connsiteY14" fmla="*/ 5200650 h 5690508"/>
              <a:gd name="connsiteX15" fmla="*/ 5716361 w 8209189"/>
              <a:gd name="connsiteY15" fmla="*/ 5412922 h 5690508"/>
              <a:gd name="connsiteX16" fmla="*/ 5667375 w 8209189"/>
              <a:gd name="connsiteY16" fmla="*/ 5543550 h 5690508"/>
              <a:gd name="connsiteX17" fmla="*/ 5357132 w 8209189"/>
              <a:gd name="connsiteY17" fmla="*/ 5282293 h 5690508"/>
              <a:gd name="connsiteX18" fmla="*/ 5112204 w 8209189"/>
              <a:gd name="connsiteY18" fmla="*/ 5184322 h 5690508"/>
              <a:gd name="connsiteX19" fmla="*/ 5014232 w 8209189"/>
              <a:gd name="connsiteY19" fmla="*/ 5363936 h 5690508"/>
              <a:gd name="connsiteX20" fmla="*/ 4850947 w 8209189"/>
              <a:gd name="connsiteY20" fmla="*/ 5249636 h 5690508"/>
              <a:gd name="connsiteX21" fmla="*/ 4752975 w 8209189"/>
              <a:gd name="connsiteY21" fmla="*/ 5151665 h 5690508"/>
              <a:gd name="connsiteX22" fmla="*/ 4655004 w 8209189"/>
              <a:gd name="connsiteY22" fmla="*/ 5265965 h 5690508"/>
              <a:gd name="connsiteX23" fmla="*/ 4557032 w 8209189"/>
              <a:gd name="connsiteY23" fmla="*/ 5527222 h 5690508"/>
              <a:gd name="connsiteX24" fmla="*/ 4442732 w 8209189"/>
              <a:gd name="connsiteY24" fmla="*/ 5396593 h 5690508"/>
              <a:gd name="connsiteX25" fmla="*/ 4312104 w 8209189"/>
              <a:gd name="connsiteY25" fmla="*/ 5135336 h 5690508"/>
              <a:gd name="connsiteX26" fmla="*/ 4246790 w 8209189"/>
              <a:gd name="connsiteY26" fmla="*/ 5265965 h 5690508"/>
              <a:gd name="connsiteX27" fmla="*/ 4148818 w 8209189"/>
              <a:gd name="connsiteY27" fmla="*/ 5282293 h 5690508"/>
              <a:gd name="connsiteX28" fmla="*/ 3920218 w 8209189"/>
              <a:gd name="connsiteY28" fmla="*/ 5135336 h 5690508"/>
              <a:gd name="connsiteX29" fmla="*/ 3626304 w 8209189"/>
              <a:gd name="connsiteY29" fmla="*/ 5004707 h 5690508"/>
              <a:gd name="connsiteX30" fmla="*/ 3512004 w 8209189"/>
              <a:gd name="connsiteY30" fmla="*/ 5200650 h 5690508"/>
              <a:gd name="connsiteX31" fmla="*/ 3430361 w 8209189"/>
              <a:gd name="connsiteY31" fmla="*/ 5053693 h 5690508"/>
              <a:gd name="connsiteX32" fmla="*/ 3103790 w 8209189"/>
              <a:gd name="connsiteY32" fmla="*/ 4890407 h 5690508"/>
              <a:gd name="connsiteX33" fmla="*/ 3022147 w 8209189"/>
              <a:gd name="connsiteY33" fmla="*/ 4792436 h 5690508"/>
              <a:gd name="connsiteX34" fmla="*/ 2760890 w 8209189"/>
              <a:gd name="connsiteY34" fmla="*/ 4776107 h 5690508"/>
              <a:gd name="connsiteX35" fmla="*/ 2728232 w 8209189"/>
              <a:gd name="connsiteY35" fmla="*/ 4825093 h 5690508"/>
              <a:gd name="connsiteX36" fmla="*/ 2450647 w 8209189"/>
              <a:gd name="connsiteY36" fmla="*/ 4678136 h 5690508"/>
              <a:gd name="connsiteX37" fmla="*/ 2238375 w 8209189"/>
              <a:gd name="connsiteY37" fmla="*/ 4792436 h 5690508"/>
              <a:gd name="connsiteX38" fmla="*/ 1993447 w 8209189"/>
              <a:gd name="connsiteY38" fmla="*/ 4678136 h 5690508"/>
              <a:gd name="connsiteX39" fmla="*/ 1748518 w 8209189"/>
              <a:gd name="connsiteY39" fmla="*/ 4678136 h 5690508"/>
              <a:gd name="connsiteX40" fmla="*/ 1568904 w 8209189"/>
              <a:gd name="connsiteY40" fmla="*/ 4498522 h 5690508"/>
              <a:gd name="connsiteX41" fmla="*/ 1519918 w 8209189"/>
              <a:gd name="connsiteY41" fmla="*/ 4318907 h 5690508"/>
              <a:gd name="connsiteX42" fmla="*/ 1421947 w 8209189"/>
              <a:gd name="connsiteY42" fmla="*/ 4318907 h 5690508"/>
              <a:gd name="connsiteX43" fmla="*/ 1013732 w 8209189"/>
              <a:gd name="connsiteY43" fmla="*/ 4269922 h 5690508"/>
              <a:gd name="connsiteX44" fmla="*/ 736147 w 8209189"/>
              <a:gd name="connsiteY44" fmla="*/ 4106636 h 5690508"/>
              <a:gd name="connsiteX45" fmla="*/ 556532 w 8209189"/>
              <a:gd name="connsiteY45" fmla="*/ 3943350 h 5690508"/>
              <a:gd name="connsiteX46" fmla="*/ 556532 w 8209189"/>
              <a:gd name="connsiteY46" fmla="*/ 4057650 h 5690508"/>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0 w 7652657"/>
              <a:gd name="connsiteY0" fmla="*/ 4057650 h 5608865"/>
              <a:gd name="connsiteX1" fmla="*/ 97972 w 7652657"/>
              <a:gd name="connsiteY1" fmla="*/ 24493 h 5608865"/>
              <a:gd name="connsiteX2" fmla="*/ 7266215 w 7652657"/>
              <a:gd name="connsiteY2" fmla="*/ 24493 h 5608865"/>
              <a:gd name="connsiteX3" fmla="*/ 7266215 w 7652657"/>
              <a:gd name="connsiteY3" fmla="*/ 857250 h 5608865"/>
              <a:gd name="connsiteX4" fmla="*/ 7560129 w 7652657"/>
              <a:gd name="connsiteY4" fmla="*/ 2620736 h 5608865"/>
              <a:gd name="connsiteX5" fmla="*/ 7625443 w 7652657"/>
              <a:gd name="connsiteY5" fmla="*/ 5608865 h 5608865"/>
              <a:gd name="connsiteX6" fmla="*/ 7396843 w 7652657"/>
              <a:gd name="connsiteY6" fmla="*/ 5510893 h 5608865"/>
              <a:gd name="connsiteX7" fmla="*/ 7004958 w 7652657"/>
              <a:gd name="connsiteY7" fmla="*/ 5380265 h 5608865"/>
              <a:gd name="connsiteX8" fmla="*/ 6841672 w 7652657"/>
              <a:gd name="connsiteY8" fmla="*/ 5249636 h 5608865"/>
              <a:gd name="connsiteX9" fmla="*/ 6711043 w 7652657"/>
              <a:gd name="connsiteY9" fmla="*/ 5086350 h 5608865"/>
              <a:gd name="connsiteX10" fmla="*/ 6515100 w 7652657"/>
              <a:gd name="connsiteY10" fmla="*/ 5070022 h 5608865"/>
              <a:gd name="connsiteX11" fmla="*/ 6400800 w 7652657"/>
              <a:gd name="connsiteY11" fmla="*/ 5184322 h 5608865"/>
              <a:gd name="connsiteX12" fmla="*/ 6123215 w 7652657"/>
              <a:gd name="connsiteY12" fmla="*/ 5167993 h 5608865"/>
              <a:gd name="connsiteX13" fmla="*/ 5812972 w 7652657"/>
              <a:gd name="connsiteY13" fmla="*/ 5282293 h 5608865"/>
              <a:gd name="connsiteX14" fmla="*/ 5584372 w 7652657"/>
              <a:gd name="connsiteY14" fmla="*/ 5200650 h 5608865"/>
              <a:gd name="connsiteX15" fmla="*/ 5159829 w 7652657"/>
              <a:gd name="connsiteY15" fmla="*/ 5412922 h 5608865"/>
              <a:gd name="connsiteX16" fmla="*/ 5110843 w 7652657"/>
              <a:gd name="connsiteY16" fmla="*/ 5543550 h 5608865"/>
              <a:gd name="connsiteX17" fmla="*/ 4800600 w 7652657"/>
              <a:gd name="connsiteY17" fmla="*/ 5282293 h 5608865"/>
              <a:gd name="connsiteX18" fmla="*/ 4555672 w 7652657"/>
              <a:gd name="connsiteY18" fmla="*/ 5184322 h 5608865"/>
              <a:gd name="connsiteX19" fmla="*/ 4457700 w 7652657"/>
              <a:gd name="connsiteY19" fmla="*/ 5363936 h 5608865"/>
              <a:gd name="connsiteX20" fmla="*/ 4294415 w 7652657"/>
              <a:gd name="connsiteY20" fmla="*/ 5249636 h 5608865"/>
              <a:gd name="connsiteX21" fmla="*/ 4196443 w 7652657"/>
              <a:gd name="connsiteY21" fmla="*/ 5151665 h 5608865"/>
              <a:gd name="connsiteX22" fmla="*/ 4098472 w 7652657"/>
              <a:gd name="connsiteY22" fmla="*/ 5265965 h 5608865"/>
              <a:gd name="connsiteX23" fmla="*/ 4000500 w 7652657"/>
              <a:gd name="connsiteY23" fmla="*/ 5527222 h 5608865"/>
              <a:gd name="connsiteX24" fmla="*/ 3886200 w 7652657"/>
              <a:gd name="connsiteY24" fmla="*/ 5396593 h 5608865"/>
              <a:gd name="connsiteX25" fmla="*/ 3755572 w 7652657"/>
              <a:gd name="connsiteY25" fmla="*/ 5135336 h 5608865"/>
              <a:gd name="connsiteX26" fmla="*/ 3690258 w 7652657"/>
              <a:gd name="connsiteY26" fmla="*/ 5265965 h 5608865"/>
              <a:gd name="connsiteX27" fmla="*/ 3592286 w 7652657"/>
              <a:gd name="connsiteY27" fmla="*/ 5282293 h 5608865"/>
              <a:gd name="connsiteX28" fmla="*/ 3363686 w 7652657"/>
              <a:gd name="connsiteY28" fmla="*/ 5135336 h 5608865"/>
              <a:gd name="connsiteX29" fmla="*/ 3069772 w 7652657"/>
              <a:gd name="connsiteY29" fmla="*/ 5004707 h 5608865"/>
              <a:gd name="connsiteX30" fmla="*/ 2955472 w 7652657"/>
              <a:gd name="connsiteY30" fmla="*/ 5200650 h 5608865"/>
              <a:gd name="connsiteX31" fmla="*/ 2873829 w 7652657"/>
              <a:gd name="connsiteY31" fmla="*/ 5053693 h 5608865"/>
              <a:gd name="connsiteX32" fmla="*/ 2547258 w 7652657"/>
              <a:gd name="connsiteY32" fmla="*/ 4890407 h 5608865"/>
              <a:gd name="connsiteX33" fmla="*/ 2465615 w 7652657"/>
              <a:gd name="connsiteY33" fmla="*/ 4792436 h 5608865"/>
              <a:gd name="connsiteX34" fmla="*/ 2204358 w 7652657"/>
              <a:gd name="connsiteY34" fmla="*/ 4776107 h 5608865"/>
              <a:gd name="connsiteX35" fmla="*/ 2171700 w 7652657"/>
              <a:gd name="connsiteY35" fmla="*/ 4825093 h 5608865"/>
              <a:gd name="connsiteX36" fmla="*/ 1894115 w 7652657"/>
              <a:gd name="connsiteY36" fmla="*/ 4678136 h 5608865"/>
              <a:gd name="connsiteX37" fmla="*/ 1681843 w 7652657"/>
              <a:gd name="connsiteY37" fmla="*/ 4792436 h 5608865"/>
              <a:gd name="connsiteX38" fmla="*/ 1436915 w 7652657"/>
              <a:gd name="connsiteY38" fmla="*/ 4678136 h 5608865"/>
              <a:gd name="connsiteX39" fmla="*/ 1191986 w 7652657"/>
              <a:gd name="connsiteY39" fmla="*/ 4678136 h 5608865"/>
              <a:gd name="connsiteX40" fmla="*/ 1012372 w 7652657"/>
              <a:gd name="connsiteY40" fmla="*/ 4498522 h 5608865"/>
              <a:gd name="connsiteX41" fmla="*/ 963386 w 7652657"/>
              <a:gd name="connsiteY41" fmla="*/ 4318907 h 5608865"/>
              <a:gd name="connsiteX42" fmla="*/ 865415 w 7652657"/>
              <a:gd name="connsiteY42" fmla="*/ 4318907 h 5608865"/>
              <a:gd name="connsiteX43" fmla="*/ 457200 w 7652657"/>
              <a:gd name="connsiteY43" fmla="*/ 4269922 h 5608865"/>
              <a:gd name="connsiteX44" fmla="*/ 179615 w 7652657"/>
              <a:gd name="connsiteY44" fmla="*/ 4106636 h 5608865"/>
              <a:gd name="connsiteX45" fmla="*/ 0 w 7652657"/>
              <a:gd name="connsiteY45" fmla="*/ 3943350 h 5608865"/>
              <a:gd name="connsiteX46" fmla="*/ 0 w 7652657"/>
              <a:gd name="connsiteY46" fmla="*/ 4057650 h 560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52657" h="5608865">
                <a:moveTo>
                  <a:pt x="0" y="4057650"/>
                </a:moveTo>
                <a:cubicBezTo>
                  <a:pt x="110218" y="2415268"/>
                  <a:pt x="106136" y="2084615"/>
                  <a:pt x="97972" y="24493"/>
                </a:cubicBezTo>
                <a:cubicBezTo>
                  <a:pt x="1755322" y="0"/>
                  <a:pt x="5761265" y="59871"/>
                  <a:pt x="7266215" y="24493"/>
                </a:cubicBezTo>
                <a:cubicBezTo>
                  <a:pt x="7383236" y="892629"/>
                  <a:pt x="7217229" y="424543"/>
                  <a:pt x="7266215" y="857250"/>
                </a:cubicBezTo>
                <a:cubicBezTo>
                  <a:pt x="7315201" y="1289957"/>
                  <a:pt x="7500258" y="1828800"/>
                  <a:pt x="7560129" y="2620736"/>
                </a:cubicBezTo>
                <a:cubicBezTo>
                  <a:pt x="7620000" y="3412672"/>
                  <a:pt x="7652657" y="5127172"/>
                  <a:pt x="7625443" y="5608865"/>
                </a:cubicBezTo>
                <a:cubicBezTo>
                  <a:pt x="7369629" y="5366658"/>
                  <a:pt x="7500257" y="5548993"/>
                  <a:pt x="7396843" y="5510893"/>
                </a:cubicBezTo>
                <a:cubicBezTo>
                  <a:pt x="7293429" y="5472793"/>
                  <a:pt x="7097487" y="5423808"/>
                  <a:pt x="7004958" y="5380265"/>
                </a:cubicBezTo>
                <a:cubicBezTo>
                  <a:pt x="6912430" y="5336722"/>
                  <a:pt x="6890658" y="5298622"/>
                  <a:pt x="6841672" y="5249636"/>
                </a:cubicBezTo>
                <a:cubicBezTo>
                  <a:pt x="6792686" y="5200650"/>
                  <a:pt x="6765472" y="5116286"/>
                  <a:pt x="6711043" y="5086350"/>
                </a:cubicBezTo>
                <a:cubicBezTo>
                  <a:pt x="6656614" y="5056414"/>
                  <a:pt x="6566807" y="5053693"/>
                  <a:pt x="6515100" y="5070022"/>
                </a:cubicBezTo>
                <a:cubicBezTo>
                  <a:pt x="6463393" y="5086351"/>
                  <a:pt x="6466114" y="5167994"/>
                  <a:pt x="6400800" y="5184322"/>
                </a:cubicBezTo>
                <a:cubicBezTo>
                  <a:pt x="6335486" y="5200650"/>
                  <a:pt x="6221186" y="5151665"/>
                  <a:pt x="6123215" y="5167993"/>
                </a:cubicBezTo>
                <a:cubicBezTo>
                  <a:pt x="6025244" y="5184321"/>
                  <a:pt x="5902779" y="5276850"/>
                  <a:pt x="5812972" y="5282293"/>
                </a:cubicBezTo>
                <a:cubicBezTo>
                  <a:pt x="5723165" y="5287736"/>
                  <a:pt x="5693229" y="5178879"/>
                  <a:pt x="5584372" y="5200650"/>
                </a:cubicBezTo>
                <a:cubicBezTo>
                  <a:pt x="5475515" y="5222421"/>
                  <a:pt x="5238751" y="5355772"/>
                  <a:pt x="5159829" y="5412922"/>
                </a:cubicBezTo>
                <a:cubicBezTo>
                  <a:pt x="5080908" y="5470072"/>
                  <a:pt x="5170715" y="5565322"/>
                  <a:pt x="5110843" y="5543550"/>
                </a:cubicBezTo>
                <a:cubicBezTo>
                  <a:pt x="5050971" y="5521778"/>
                  <a:pt x="4893129" y="5342164"/>
                  <a:pt x="4800600" y="5282293"/>
                </a:cubicBezTo>
                <a:cubicBezTo>
                  <a:pt x="4708072" y="5222422"/>
                  <a:pt x="4612822" y="5170715"/>
                  <a:pt x="4555672" y="5184322"/>
                </a:cubicBezTo>
                <a:cubicBezTo>
                  <a:pt x="4498522" y="5197929"/>
                  <a:pt x="4501243" y="5353050"/>
                  <a:pt x="4457700" y="5363936"/>
                </a:cubicBezTo>
                <a:cubicBezTo>
                  <a:pt x="4414157" y="5374822"/>
                  <a:pt x="4337958" y="5285014"/>
                  <a:pt x="4294415" y="5249636"/>
                </a:cubicBezTo>
                <a:cubicBezTo>
                  <a:pt x="4250872" y="5214258"/>
                  <a:pt x="4229100" y="5148944"/>
                  <a:pt x="4196443" y="5151665"/>
                </a:cubicBezTo>
                <a:cubicBezTo>
                  <a:pt x="4163786" y="5154387"/>
                  <a:pt x="4131129" y="5203372"/>
                  <a:pt x="4098472" y="5265965"/>
                </a:cubicBezTo>
                <a:cubicBezTo>
                  <a:pt x="4065815" y="5328558"/>
                  <a:pt x="4035879" y="5505451"/>
                  <a:pt x="4000500" y="5527222"/>
                </a:cubicBezTo>
                <a:cubicBezTo>
                  <a:pt x="3965121" y="5548993"/>
                  <a:pt x="3927021" y="5461907"/>
                  <a:pt x="3886200" y="5396593"/>
                </a:cubicBezTo>
                <a:cubicBezTo>
                  <a:pt x="3845379" y="5331279"/>
                  <a:pt x="3788229" y="5157107"/>
                  <a:pt x="3755572" y="5135336"/>
                </a:cubicBezTo>
                <a:cubicBezTo>
                  <a:pt x="3722915" y="5113565"/>
                  <a:pt x="3717472" y="5241472"/>
                  <a:pt x="3690258" y="5265965"/>
                </a:cubicBezTo>
                <a:cubicBezTo>
                  <a:pt x="3663044" y="5290458"/>
                  <a:pt x="3646715" y="5304064"/>
                  <a:pt x="3592286" y="5282293"/>
                </a:cubicBezTo>
                <a:cubicBezTo>
                  <a:pt x="3537857" y="5260522"/>
                  <a:pt x="3450772" y="5181600"/>
                  <a:pt x="3363686" y="5135336"/>
                </a:cubicBezTo>
                <a:cubicBezTo>
                  <a:pt x="3276600" y="5089072"/>
                  <a:pt x="3137808" y="4993821"/>
                  <a:pt x="3069772" y="5004707"/>
                </a:cubicBezTo>
                <a:cubicBezTo>
                  <a:pt x="3001736" y="5015593"/>
                  <a:pt x="2988129" y="5192486"/>
                  <a:pt x="2955472" y="5200650"/>
                </a:cubicBezTo>
                <a:cubicBezTo>
                  <a:pt x="2922815" y="5208814"/>
                  <a:pt x="2941865" y="5105400"/>
                  <a:pt x="2873829" y="5053693"/>
                </a:cubicBezTo>
                <a:cubicBezTo>
                  <a:pt x="2805793" y="5001986"/>
                  <a:pt x="2615294" y="4933950"/>
                  <a:pt x="2547258" y="4890407"/>
                </a:cubicBezTo>
                <a:cubicBezTo>
                  <a:pt x="2479222" y="4846864"/>
                  <a:pt x="2522765" y="4811486"/>
                  <a:pt x="2465615" y="4792436"/>
                </a:cubicBezTo>
                <a:cubicBezTo>
                  <a:pt x="2408465" y="4773386"/>
                  <a:pt x="2253344" y="4770664"/>
                  <a:pt x="2204358" y="4776107"/>
                </a:cubicBezTo>
                <a:cubicBezTo>
                  <a:pt x="2155372" y="4781550"/>
                  <a:pt x="2223407" y="4841422"/>
                  <a:pt x="2171700" y="4825093"/>
                </a:cubicBezTo>
                <a:cubicBezTo>
                  <a:pt x="2119993" y="4808765"/>
                  <a:pt x="1975758" y="4683579"/>
                  <a:pt x="1894115" y="4678136"/>
                </a:cubicBezTo>
                <a:cubicBezTo>
                  <a:pt x="1812472" y="4672693"/>
                  <a:pt x="1758043" y="4792436"/>
                  <a:pt x="1681843" y="4792436"/>
                </a:cubicBezTo>
                <a:cubicBezTo>
                  <a:pt x="1605643" y="4792436"/>
                  <a:pt x="1518558" y="4697186"/>
                  <a:pt x="1436915" y="4678136"/>
                </a:cubicBezTo>
                <a:cubicBezTo>
                  <a:pt x="1355272" y="4659086"/>
                  <a:pt x="1262743" y="4708072"/>
                  <a:pt x="1191986" y="4678136"/>
                </a:cubicBezTo>
                <a:cubicBezTo>
                  <a:pt x="1121229" y="4648200"/>
                  <a:pt x="1050472" y="4558394"/>
                  <a:pt x="1012372" y="4498522"/>
                </a:cubicBezTo>
                <a:cubicBezTo>
                  <a:pt x="974272" y="4438651"/>
                  <a:pt x="987879" y="4348843"/>
                  <a:pt x="963386" y="4318907"/>
                </a:cubicBezTo>
                <a:cubicBezTo>
                  <a:pt x="938893" y="4288971"/>
                  <a:pt x="949779" y="4327071"/>
                  <a:pt x="865415" y="4318907"/>
                </a:cubicBezTo>
                <a:cubicBezTo>
                  <a:pt x="781051" y="4310743"/>
                  <a:pt x="571500" y="4305300"/>
                  <a:pt x="457200" y="4269922"/>
                </a:cubicBezTo>
                <a:cubicBezTo>
                  <a:pt x="342900" y="4234544"/>
                  <a:pt x="255815" y="4161065"/>
                  <a:pt x="179615" y="4106636"/>
                </a:cubicBezTo>
                <a:cubicBezTo>
                  <a:pt x="103415" y="4052207"/>
                  <a:pt x="416378" y="4329792"/>
                  <a:pt x="0" y="3943350"/>
                </a:cubicBezTo>
                <a:cubicBezTo>
                  <a:pt x="48986" y="3690257"/>
                  <a:pt x="0" y="4019550"/>
                  <a:pt x="0" y="4057650"/>
                </a:cubicBezTo>
                <a:close/>
              </a:path>
            </a:pathLst>
          </a:custGeom>
          <a:ln w="76200">
            <a:solidFill>
              <a:srgbClr val="FF0000"/>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 name="Group 45"/>
          <p:cNvGrpSpPr/>
          <p:nvPr/>
        </p:nvGrpSpPr>
        <p:grpSpPr>
          <a:xfrm>
            <a:off x="914400" y="1219200"/>
            <a:ext cx="7396842" cy="2879271"/>
            <a:chOff x="914400" y="1219200"/>
            <a:chExt cx="7396842" cy="2879271"/>
          </a:xfrm>
        </p:grpSpPr>
        <p:sp>
          <p:nvSpPr>
            <p:cNvPr id="22" name="Freeform 21"/>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30"/>
            <p:cNvGrpSpPr/>
            <p:nvPr/>
          </p:nvGrpSpPr>
          <p:grpSpPr>
            <a:xfrm>
              <a:off x="914400" y="1219200"/>
              <a:ext cx="7396842" cy="2879271"/>
              <a:chOff x="914400" y="1219200"/>
              <a:chExt cx="7396842" cy="2879271"/>
            </a:xfrm>
          </p:grpSpPr>
          <p:sp>
            <p:nvSpPr>
              <p:cNvPr id="17" name="Freeform 16"/>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25"/>
              <p:cNvGrpSpPr/>
              <p:nvPr/>
            </p:nvGrpSpPr>
            <p:grpSpPr>
              <a:xfrm>
                <a:off x="6248400" y="1219200"/>
                <a:ext cx="2062842" cy="2803072"/>
                <a:chOff x="6248400" y="1219200"/>
                <a:chExt cx="2062842" cy="2803072"/>
              </a:xfrm>
            </p:grpSpPr>
            <p:sp>
              <p:nvSpPr>
                <p:cNvPr id="23" name="Rectangle 2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3"/>
              <p:cNvPicPr>
                <a:picLocks noChangeAspect="1" noChangeArrowheads="1"/>
              </p:cNvPicPr>
              <p:nvPr/>
            </p:nvPicPr>
            <p:blipFill>
              <a:blip r:embed="rId3" cstate="print"/>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28" name="Picture 3"/>
              <p:cNvPicPr>
                <a:picLocks noChangeAspect="1" noChangeArrowheads="1"/>
              </p:cNvPicPr>
              <p:nvPr/>
            </p:nvPicPr>
            <p:blipFill>
              <a:blip r:embed="rId3" cstate="print"/>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29" name="Picture 3"/>
              <p:cNvPicPr preferRelativeResize="0">
                <a:picLocks noChangeArrowheads="1"/>
              </p:cNvPicPr>
              <p:nvPr/>
            </p:nvPicPr>
            <p:blipFill>
              <a:blip r:embed="rId3" cstate="print"/>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30" name="Picture 3"/>
              <p:cNvPicPr>
                <a:picLocks noChangeAspect="1" noChangeArrowheads="1"/>
              </p:cNvPicPr>
              <p:nvPr/>
            </p:nvPicPr>
            <p:blipFill>
              <a:blip r:embed="rId5"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pic>
        <p:nvPicPr>
          <p:cNvPr id="60" name="Picture 3"/>
          <p:cNvPicPr>
            <a:picLocks noChangeAspect="1" noChangeArrowheads="1"/>
          </p:cNvPicPr>
          <p:nvPr/>
        </p:nvPicPr>
        <p:blipFill>
          <a:blip r:embed="rId3" cstate="print"/>
          <a:srcRect l="16919" t="16314" r="52276" b="77412"/>
          <a:stretch>
            <a:fillRect/>
          </a:stretch>
        </p:blipFill>
        <p:spPr bwMode="auto">
          <a:xfrm>
            <a:off x="1981200" y="1371600"/>
            <a:ext cx="3733800" cy="381001"/>
          </a:xfrm>
          <a:prstGeom prst="rect">
            <a:avLst/>
          </a:prstGeom>
          <a:noFill/>
          <a:ln w="9525">
            <a:noFill/>
            <a:miter lim="800000"/>
            <a:headEnd/>
            <a:tailEnd/>
          </a:ln>
          <a:effectLst/>
        </p:spPr>
      </p:pic>
      <p:grpSp>
        <p:nvGrpSpPr>
          <p:cNvPr id="8" name="Group 46"/>
          <p:cNvGrpSpPr/>
          <p:nvPr/>
        </p:nvGrpSpPr>
        <p:grpSpPr>
          <a:xfrm>
            <a:off x="2895600" y="2667000"/>
            <a:ext cx="3276600" cy="762000"/>
            <a:chOff x="2895600" y="2590800"/>
            <a:chExt cx="3276600" cy="762000"/>
          </a:xfrm>
        </p:grpSpPr>
        <p:grpSp>
          <p:nvGrpSpPr>
            <p:cNvPr id="9" name="Group 31"/>
            <p:cNvGrpSpPr/>
            <p:nvPr/>
          </p:nvGrpSpPr>
          <p:grpSpPr>
            <a:xfrm>
              <a:off x="2895600" y="2590800"/>
              <a:ext cx="3276600" cy="411480"/>
              <a:chOff x="2895600" y="2590800"/>
              <a:chExt cx="3276600" cy="411480"/>
            </a:xfrm>
          </p:grpSpPr>
          <p:sp>
            <p:nvSpPr>
              <p:cNvPr id="50"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257800" y="2590800"/>
                <a:ext cx="914400" cy="41148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5"/>
            <p:cNvSpPr/>
            <p:nvPr/>
          </p:nvSpPr>
          <p:spPr>
            <a:xfrm>
              <a:off x="3352800" y="29718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Oval 32"/>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257800" y="6096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412725" y="47244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304800" y="3581400"/>
            <a:ext cx="76200" cy="369332"/>
          </a:xfrm>
          <a:prstGeom prst="rect">
            <a:avLst/>
          </a:prstGeom>
          <a:noFill/>
        </p:spPr>
        <p:txBody>
          <a:bodyPr wrap="square" rtlCol="0">
            <a:spAutoFit/>
          </a:bodyPr>
          <a:lstStyle/>
          <a:p>
            <a:endParaRPr lang="en-US" dirty="0"/>
          </a:p>
        </p:txBody>
      </p:sp>
      <p:sp useBgFill="1">
        <p:nvSpPr>
          <p:cNvPr id="70" name="Freeform 69"/>
          <p:cNvSpPr/>
          <p:nvPr/>
        </p:nvSpPr>
        <p:spPr>
          <a:xfrm>
            <a:off x="552450" y="609600"/>
            <a:ext cx="8134350" cy="4142015"/>
          </a:xfrm>
          <a:custGeom>
            <a:avLst/>
            <a:gdLst>
              <a:gd name="connsiteX0" fmla="*/ 1325336 w 10673443"/>
              <a:gd name="connsiteY0" fmla="*/ 489857 h 4479472"/>
              <a:gd name="connsiteX1" fmla="*/ 9326336 w 10673443"/>
              <a:gd name="connsiteY1" fmla="*/ 522515 h 4479472"/>
              <a:gd name="connsiteX2" fmla="*/ 9407979 w 10673443"/>
              <a:gd name="connsiteY2" fmla="*/ 506186 h 4479472"/>
              <a:gd name="connsiteX3" fmla="*/ 9440636 w 10673443"/>
              <a:gd name="connsiteY3" fmla="*/ 3559629 h 4479472"/>
              <a:gd name="connsiteX4" fmla="*/ 9293679 w 10673443"/>
              <a:gd name="connsiteY4" fmla="*/ 3477986 h 4479472"/>
              <a:gd name="connsiteX5" fmla="*/ 8918122 w 10673443"/>
              <a:gd name="connsiteY5" fmla="*/ 3657600 h 4479472"/>
              <a:gd name="connsiteX6" fmla="*/ 8542565 w 10673443"/>
              <a:gd name="connsiteY6" fmla="*/ 3592286 h 4479472"/>
              <a:gd name="connsiteX7" fmla="*/ 8248651 w 10673443"/>
              <a:gd name="connsiteY7" fmla="*/ 3461657 h 4479472"/>
              <a:gd name="connsiteX8" fmla="*/ 8069036 w 10673443"/>
              <a:gd name="connsiteY8" fmla="*/ 3739243 h 4479472"/>
              <a:gd name="connsiteX9" fmla="*/ 7807779 w 10673443"/>
              <a:gd name="connsiteY9" fmla="*/ 3722915 h 4479472"/>
              <a:gd name="connsiteX10" fmla="*/ 7203622 w 10673443"/>
              <a:gd name="connsiteY10" fmla="*/ 3886200 h 4479472"/>
              <a:gd name="connsiteX11" fmla="*/ 6958694 w 10673443"/>
              <a:gd name="connsiteY11" fmla="*/ 4049486 h 4479472"/>
              <a:gd name="connsiteX12" fmla="*/ 6697436 w 10673443"/>
              <a:gd name="connsiteY12" fmla="*/ 4310743 h 4479472"/>
              <a:gd name="connsiteX13" fmla="*/ 6403522 w 10673443"/>
              <a:gd name="connsiteY13" fmla="*/ 4212772 h 4479472"/>
              <a:gd name="connsiteX14" fmla="*/ 6338208 w 10673443"/>
              <a:gd name="connsiteY14" fmla="*/ 4441372 h 4479472"/>
              <a:gd name="connsiteX15" fmla="*/ 6076951 w 10673443"/>
              <a:gd name="connsiteY15" fmla="*/ 4441372 h 4479472"/>
              <a:gd name="connsiteX16" fmla="*/ 5766708 w 10673443"/>
              <a:gd name="connsiteY16" fmla="*/ 4261757 h 4479472"/>
              <a:gd name="connsiteX17" fmla="*/ 5652408 w 10673443"/>
              <a:gd name="connsiteY17" fmla="*/ 4425043 h 4479472"/>
              <a:gd name="connsiteX18" fmla="*/ 5211536 w 10673443"/>
              <a:gd name="connsiteY18" fmla="*/ 4229100 h 4479472"/>
              <a:gd name="connsiteX19" fmla="*/ 4933951 w 10673443"/>
              <a:gd name="connsiteY19" fmla="*/ 3886200 h 4479472"/>
              <a:gd name="connsiteX20" fmla="*/ 4754336 w 10673443"/>
              <a:gd name="connsiteY20" fmla="*/ 3690257 h 4479472"/>
              <a:gd name="connsiteX21" fmla="*/ 4215494 w 10673443"/>
              <a:gd name="connsiteY21" fmla="*/ 3575957 h 4479472"/>
              <a:gd name="connsiteX22" fmla="*/ 3562351 w 10673443"/>
              <a:gd name="connsiteY22" fmla="*/ 3184072 h 4479472"/>
              <a:gd name="connsiteX23" fmla="*/ 3399065 w 10673443"/>
              <a:gd name="connsiteY23" fmla="*/ 2873829 h 4479472"/>
              <a:gd name="connsiteX24" fmla="*/ 3186794 w 10673443"/>
              <a:gd name="connsiteY24" fmla="*/ 2481943 h 4479472"/>
              <a:gd name="connsiteX25" fmla="*/ 3023508 w 10673443"/>
              <a:gd name="connsiteY25" fmla="*/ 2481943 h 4479472"/>
              <a:gd name="connsiteX26" fmla="*/ 2892879 w 10673443"/>
              <a:gd name="connsiteY26" fmla="*/ 2694215 h 4479472"/>
              <a:gd name="connsiteX27" fmla="*/ 2664279 w 10673443"/>
              <a:gd name="connsiteY27" fmla="*/ 2743200 h 4479472"/>
              <a:gd name="connsiteX28" fmla="*/ 2566308 w 10673443"/>
              <a:gd name="connsiteY28" fmla="*/ 2514600 h 4479472"/>
              <a:gd name="connsiteX29" fmla="*/ 2386694 w 10673443"/>
              <a:gd name="connsiteY29" fmla="*/ 2612572 h 4479472"/>
              <a:gd name="connsiteX30" fmla="*/ 2174422 w 10673443"/>
              <a:gd name="connsiteY30" fmla="*/ 2792186 h 4479472"/>
              <a:gd name="connsiteX31" fmla="*/ 1945822 w 10673443"/>
              <a:gd name="connsiteY31" fmla="*/ 2563586 h 4479472"/>
              <a:gd name="connsiteX32" fmla="*/ 1700894 w 10673443"/>
              <a:gd name="connsiteY32" fmla="*/ 2596243 h 4479472"/>
              <a:gd name="connsiteX33" fmla="*/ 1586594 w 10673443"/>
              <a:gd name="connsiteY33" fmla="*/ 2710543 h 4479472"/>
              <a:gd name="connsiteX34" fmla="*/ 1374322 w 10673443"/>
              <a:gd name="connsiteY34" fmla="*/ 2694215 h 4479472"/>
              <a:gd name="connsiteX35" fmla="*/ 1325336 w 10673443"/>
              <a:gd name="connsiteY35" fmla="*/ 489857 h 4479472"/>
              <a:gd name="connsiteX0" fmla="*/ 0 w 9348107"/>
              <a:gd name="connsiteY0" fmla="*/ 489857 h 4479472"/>
              <a:gd name="connsiteX1" fmla="*/ 8001000 w 9348107"/>
              <a:gd name="connsiteY1" fmla="*/ 522515 h 4479472"/>
              <a:gd name="connsiteX2" fmla="*/ 8082643 w 9348107"/>
              <a:gd name="connsiteY2" fmla="*/ 506186 h 4479472"/>
              <a:gd name="connsiteX3" fmla="*/ 8115300 w 9348107"/>
              <a:gd name="connsiteY3" fmla="*/ 3559629 h 4479472"/>
              <a:gd name="connsiteX4" fmla="*/ 7968343 w 9348107"/>
              <a:gd name="connsiteY4" fmla="*/ 3477986 h 4479472"/>
              <a:gd name="connsiteX5" fmla="*/ 7592786 w 9348107"/>
              <a:gd name="connsiteY5" fmla="*/ 3657600 h 4479472"/>
              <a:gd name="connsiteX6" fmla="*/ 7217229 w 9348107"/>
              <a:gd name="connsiteY6" fmla="*/ 3592286 h 4479472"/>
              <a:gd name="connsiteX7" fmla="*/ 6923315 w 9348107"/>
              <a:gd name="connsiteY7" fmla="*/ 3461657 h 4479472"/>
              <a:gd name="connsiteX8" fmla="*/ 6743700 w 9348107"/>
              <a:gd name="connsiteY8" fmla="*/ 3739243 h 4479472"/>
              <a:gd name="connsiteX9" fmla="*/ 6482443 w 9348107"/>
              <a:gd name="connsiteY9" fmla="*/ 3722915 h 4479472"/>
              <a:gd name="connsiteX10" fmla="*/ 5878286 w 9348107"/>
              <a:gd name="connsiteY10" fmla="*/ 3886200 h 4479472"/>
              <a:gd name="connsiteX11" fmla="*/ 5633358 w 9348107"/>
              <a:gd name="connsiteY11" fmla="*/ 4049486 h 4479472"/>
              <a:gd name="connsiteX12" fmla="*/ 5372100 w 9348107"/>
              <a:gd name="connsiteY12" fmla="*/ 4310743 h 4479472"/>
              <a:gd name="connsiteX13" fmla="*/ 5078186 w 9348107"/>
              <a:gd name="connsiteY13" fmla="*/ 4212772 h 4479472"/>
              <a:gd name="connsiteX14" fmla="*/ 5012872 w 9348107"/>
              <a:gd name="connsiteY14" fmla="*/ 4441372 h 4479472"/>
              <a:gd name="connsiteX15" fmla="*/ 4751615 w 9348107"/>
              <a:gd name="connsiteY15" fmla="*/ 4441372 h 4479472"/>
              <a:gd name="connsiteX16" fmla="*/ 4441372 w 9348107"/>
              <a:gd name="connsiteY16" fmla="*/ 4261757 h 4479472"/>
              <a:gd name="connsiteX17" fmla="*/ 4327072 w 9348107"/>
              <a:gd name="connsiteY17" fmla="*/ 4425043 h 4479472"/>
              <a:gd name="connsiteX18" fmla="*/ 3886200 w 9348107"/>
              <a:gd name="connsiteY18" fmla="*/ 4229100 h 4479472"/>
              <a:gd name="connsiteX19" fmla="*/ 3608615 w 9348107"/>
              <a:gd name="connsiteY19" fmla="*/ 3886200 h 4479472"/>
              <a:gd name="connsiteX20" fmla="*/ 3429000 w 9348107"/>
              <a:gd name="connsiteY20" fmla="*/ 3690257 h 4479472"/>
              <a:gd name="connsiteX21" fmla="*/ 2890158 w 9348107"/>
              <a:gd name="connsiteY21" fmla="*/ 3575957 h 4479472"/>
              <a:gd name="connsiteX22" fmla="*/ 2237015 w 9348107"/>
              <a:gd name="connsiteY22" fmla="*/ 3184072 h 4479472"/>
              <a:gd name="connsiteX23" fmla="*/ 2073729 w 9348107"/>
              <a:gd name="connsiteY23" fmla="*/ 2873829 h 4479472"/>
              <a:gd name="connsiteX24" fmla="*/ 1861458 w 9348107"/>
              <a:gd name="connsiteY24" fmla="*/ 2481943 h 4479472"/>
              <a:gd name="connsiteX25" fmla="*/ 1698172 w 9348107"/>
              <a:gd name="connsiteY25" fmla="*/ 2481943 h 4479472"/>
              <a:gd name="connsiteX26" fmla="*/ 1567543 w 9348107"/>
              <a:gd name="connsiteY26" fmla="*/ 2694215 h 4479472"/>
              <a:gd name="connsiteX27" fmla="*/ 1338943 w 9348107"/>
              <a:gd name="connsiteY27" fmla="*/ 2743200 h 4479472"/>
              <a:gd name="connsiteX28" fmla="*/ 1240972 w 9348107"/>
              <a:gd name="connsiteY28" fmla="*/ 2514600 h 4479472"/>
              <a:gd name="connsiteX29" fmla="*/ 1061358 w 9348107"/>
              <a:gd name="connsiteY29" fmla="*/ 2612572 h 4479472"/>
              <a:gd name="connsiteX30" fmla="*/ 849086 w 9348107"/>
              <a:gd name="connsiteY30" fmla="*/ 2792186 h 4479472"/>
              <a:gd name="connsiteX31" fmla="*/ 620486 w 9348107"/>
              <a:gd name="connsiteY31" fmla="*/ 2563586 h 4479472"/>
              <a:gd name="connsiteX32" fmla="*/ 375558 w 9348107"/>
              <a:gd name="connsiteY32" fmla="*/ 2596243 h 4479472"/>
              <a:gd name="connsiteX33" fmla="*/ 261258 w 9348107"/>
              <a:gd name="connsiteY33" fmla="*/ 2710543 h 4479472"/>
              <a:gd name="connsiteX34" fmla="*/ 48986 w 9348107"/>
              <a:gd name="connsiteY34" fmla="*/ 2694215 h 4479472"/>
              <a:gd name="connsiteX35" fmla="*/ 0 w 9348107"/>
              <a:gd name="connsiteY35" fmla="*/ 489857 h 4479472"/>
              <a:gd name="connsiteX0" fmla="*/ 0 w 9348107"/>
              <a:gd name="connsiteY0" fmla="*/ 489857 h 4479472"/>
              <a:gd name="connsiteX1" fmla="*/ 8001000 w 9348107"/>
              <a:gd name="connsiteY1" fmla="*/ 522515 h 4479472"/>
              <a:gd name="connsiteX2" fmla="*/ 8082643 w 9348107"/>
              <a:gd name="connsiteY2" fmla="*/ 506186 h 4479472"/>
              <a:gd name="connsiteX3" fmla="*/ 8115300 w 9348107"/>
              <a:gd name="connsiteY3" fmla="*/ 3559629 h 4479472"/>
              <a:gd name="connsiteX4" fmla="*/ 7968343 w 9348107"/>
              <a:gd name="connsiteY4" fmla="*/ 3477986 h 4479472"/>
              <a:gd name="connsiteX5" fmla="*/ 7592786 w 9348107"/>
              <a:gd name="connsiteY5" fmla="*/ 3657600 h 4479472"/>
              <a:gd name="connsiteX6" fmla="*/ 7217229 w 9348107"/>
              <a:gd name="connsiteY6" fmla="*/ 3592286 h 4479472"/>
              <a:gd name="connsiteX7" fmla="*/ 6923315 w 9348107"/>
              <a:gd name="connsiteY7" fmla="*/ 3461657 h 4479472"/>
              <a:gd name="connsiteX8" fmla="*/ 6743700 w 9348107"/>
              <a:gd name="connsiteY8" fmla="*/ 3739243 h 4479472"/>
              <a:gd name="connsiteX9" fmla="*/ 6482443 w 9348107"/>
              <a:gd name="connsiteY9" fmla="*/ 3722915 h 4479472"/>
              <a:gd name="connsiteX10" fmla="*/ 5878286 w 9348107"/>
              <a:gd name="connsiteY10" fmla="*/ 3886200 h 4479472"/>
              <a:gd name="connsiteX11" fmla="*/ 5633358 w 9348107"/>
              <a:gd name="connsiteY11" fmla="*/ 4049486 h 4479472"/>
              <a:gd name="connsiteX12" fmla="*/ 5372100 w 9348107"/>
              <a:gd name="connsiteY12" fmla="*/ 4310743 h 4479472"/>
              <a:gd name="connsiteX13" fmla="*/ 5078186 w 9348107"/>
              <a:gd name="connsiteY13" fmla="*/ 4212772 h 4479472"/>
              <a:gd name="connsiteX14" fmla="*/ 5012872 w 9348107"/>
              <a:gd name="connsiteY14" fmla="*/ 4441372 h 4479472"/>
              <a:gd name="connsiteX15" fmla="*/ 4751615 w 9348107"/>
              <a:gd name="connsiteY15" fmla="*/ 4441372 h 4479472"/>
              <a:gd name="connsiteX16" fmla="*/ 4441372 w 9348107"/>
              <a:gd name="connsiteY16" fmla="*/ 4261757 h 4479472"/>
              <a:gd name="connsiteX17" fmla="*/ 4327072 w 9348107"/>
              <a:gd name="connsiteY17" fmla="*/ 4425043 h 4479472"/>
              <a:gd name="connsiteX18" fmla="*/ 3886200 w 9348107"/>
              <a:gd name="connsiteY18" fmla="*/ 4229100 h 4479472"/>
              <a:gd name="connsiteX19" fmla="*/ 3608615 w 9348107"/>
              <a:gd name="connsiteY19" fmla="*/ 3886200 h 4479472"/>
              <a:gd name="connsiteX20" fmla="*/ 3429000 w 9348107"/>
              <a:gd name="connsiteY20" fmla="*/ 3690257 h 4479472"/>
              <a:gd name="connsiteX21" fmla="*/ 2890158 w 9348107"/>
              <a:gd name="connsiteY21" fmla="*/ 3575957 h 4479472"/>
              <a:gd name="connsiteX22" fmla="*/ 2237015 w 9348107"/>
              <a:gd name="connsiteY22" fmla="*/ 3184072 h 4479472"/>
              <a:gd name="connsiteX23" fmla="*/ 2073729 w 9348107"/>
              <a:gd name="connsiteY23" fmla="*/ 2873829 h 4479472"/>
              <a:gd name="connsiteX24" fmla="*/ 1861458 w 9348107"/>
              <a:gd name="connsiteY24" fmla="*/ 2481943 h 4479472"/>
              <a:gd name="connsiteX25" fmla="*/ 1698172 w 9348107"/>
              <a:gd name="connsiteY25" fmla="*/ 2481943 h 4479472"/>
              <a:gd name="connsiteX26" fmla="*/ 1567543 w 9348107"/>
              <a:gd name="connsiteY26" fmla="*/ 2694215 h 4479472"/>
              <a:gd name="connsiteX27" fmla="*/ 1338943 w 9348107"/>
              <a:gd name="connsiteY27" fmla="*/ 2743200 h 4479472"/>
              <a:gd name="connsiteX28" fmla="*/ 1240972 w 9348107"/>
              <a:gd name="connsiteY28" fmla="*/ 2514600 h 4479472"/>
              <a:gd name="connsiteX29" fmla="*/ 1061358 w 9348107"/>
              <a:gd name="connsiteY29" fmla="*/ 2612572 h 4479472"/>
              <a:gd name="connsiteX30" fmla="*/ 849086 w 9348107"/>
              <a:gd name="connsiteY30" fmla="*/ 2792186 h 4479472"/>
              <a:gd name="connsiteX31" fmla="*/ 620486 w 9348107"/>
              <a:gd name="connsiteY31" fmla="*/ 2563586 h 4479472"/>
              <a:gd name="connsiteX32" fmla="*/ 375558 w 9348107"/>
              <a:gd name="connsiteY32" fmla="*/ 2596243 h 4479472"/>
              <a:gd name="connsiteX33" fmla="*/ 261258 w 9348107"/>
              <a:gd name="connsiteY33" fmla="*/ 2710543 h 4479472"/>
              <a:gd name="connsiteX34" fmla="*/ 48986 w 9348107"/>
              <a:gd name="connsiteY34" fmla="*/ 2694215 h 4479472"/>
              <a:gd name="connsiteX35" fmla="*/ 0 w 9348107"/>
              <a:gd name="connsiteY35" fmla="*/ 489857 h 4479472"/>
              <a:gd name="connsiteX0" fmla="*/ 0 w 9435193"/>
              <a:gd name="connsiteY0" fmla="*/ 495300 h 4484915"/>
              <a:gd name="connsiteX1" fmla="*/ 8082643 w 9435193"/>
              <a:gd name="connsiteY1" fmla="*/ 511629 h 4484915"/>
              <a:gd name="connsiteX2" fmla="*/ 8115300 w 9435193"/>
              <a:gd name="connsiteY2" fmla="*/ 3565072 h 4484915"/>
              <a:gd name="connsiteX3" fmla="*/ 7968343 w 9435193"/>
              <a:gd name="connsiteY3" fmla="*/ 3483429 h 4484915"/>
              <a:gd name="connsiteX4" fmla="*/ 7592786 w 9435193"/>
              <a:gd name="connsiteY4" fmla="*/ 3663043 h 4484915"/>
              <a:gd name="connsiteX5" fmla="*/ 7217229 w 9435193"/>
              <a:gd name="connsiteY5" fmla="*/ 3597729 h 4484915"/>
              <a:gd name="connsiteX6" fmla="*/ 6923315 w 9435193"/>
              <a:gd name="connsiteY6" fmla="*/ 3467100 h 4484915"/>
              <a:gd name="connsiteX7" fmla="*/ 6743700 w 9435193"/>
              <a:gd name="connsiteY7" fmla="*/ 3744686 h 4484915"/>
              <a:gd name="connsiteX8" fmla="*/ 6482443 w 9435193"/>
              <a:gd name="connsiteY8" fmla="*/ 3728358 h 4484915"/>
              <a:gd name="connsiteX9" fmla="*/ 5878286 w 9435193"/>
              <a:gd name="connsiteY9" fmla="*/ 3891643 h 4484915"/>
              <a:gd name="connsiteX10" fmla="*/ 5633358 w 9435193"/>
              <a:gd name="connsiteY10" fmla="*/ 4054929 h 4484915"/>
              <a:gd name="connsiteX11" fmla="*/ 5372100 w 9435193"/>
              <a:gd name="connsiteY11" fmla="*/ 4316186 h 4484915"/>
              <a:gd name="connsiteX12" fmla="*/ 5078186 w 9435193"/>
              <a:gd name="connsiteY12" fmla="*/ 4218215 h 4484915"/>
              <a:gd name="connsiteX13" fmla="*/ 5012872 w 9435193"/>
              <a:gd name="connsiteY13" fmla="*/ 4446815 h 4484915"/>
              <a:gd name="connsiteX14" fmla="*/ 4751615 w 9435193"/>
              <a:gd name="connsiteY14" fmla="*/ 4446815 h 4484915"/>
              <a:gd name="connsiteX15" fmla="*/ 4441372 w 9435193"/>
              <a:gd name="connsiteY15" fmla="*/ 4267200 h 4484915"/>
              <a:gd name="connsiteX16" fmla="*/ 4327072 w 9435193"/>
              <a:gd name="connsiteY16" fmla="*/ 4430486 h 4484915"/>
              <a:gd name="connsiteX17" fmla="*/ 3886200 w 9435193"/>
              <a:gd name="connsiteY17" fmla="*/ 4234543 h 4484915"/>
              <a:gd name="connsiteX18" fmla="*/ 3608615 w 9435193"/>
              <a:gd name="connsiteY18" fmla="*/ 3891643 h 4484915"/>
              <a:gd name="connsiteX19" fmla="*/ 3429000 w 9435193"/>
              <a:gd name="connsiteY19" fmla="*/ 3695700 h 4484915"/>
              <a:gd name="connsiteX20" fmla="*/ 2890158 w 9435193"/>
              <a:gd name="connsiteY20" fmla="*/ 3581400 h 4484915"/>
              <a:gd name="connsiteX21" fmla="*/ 2237015 w 9435193"/>
              <a:gd name="connsiteY21" fmla="*/ 3189515 h 4484915"/>
              <a:gd name="connsiteX22" fmla="*/ 2073729 w 9435193"/>
              <a:gd name="connsiteY22" fmla="*/ 2879272 h 4484915"/>
              <a:gd name="connsiteX23" fmla="*/ 1861458 w 9435193"/>
              <a:gd name="connsiteY23" fmla="*/ 2487386 h 4484915"/>
              <a:gd name="connsiteX24" fmla="*/ 1698172 w 9435193"/>
              <a:gd name="connsiteY24" fmla="*/ 2487386 h 4484915"/>
              <a:gd name="connsiteX25" fmla="*/ 1567543 w 9435193"/>
              <a:gd name="connsiteY25" fmla="*/ 2699658 h 4484915"/>
              <a:gd name="connsiteX26" fmla="*/ 1338943 w 9435193"/>
              <a:gd name="connsiteY26" fmla="*/ 2748643 h 4484915"/>
              <a:gd name="connsiteX27" fmla="*/ 1240972 w 9435193"/>
              <a:gd name="connsiteY27" fmla="*/ 2520043 h 4484915"/>
              <a:gd name="connsiteX28" fmla="*/ 1061358 w 9435193"/>
              <a:gd name="connsiteY28" fmla="*/ 2618015 h 4484915"/>
              <a:gd name="connsiteX29" fmla="*/ 849086 w 9435193"/>
              <a:gd name="connsiteY29" fmla="*/ 2797629 h 4484915"/>
              <a:gd name="connsiteX30" fmla="*/ 620486 w 9435193"/>
              <a:gd name="connsiteY30" fmla="*/ 2569029 h 4484915"/>
              <a:gd name="connsiteX31" fmla="*/ 375558 w 9435193"/>
              <a:gd name="connsiteY31" fmla="*/ 2601686 h 4484915"/>
              <a:gd name="connsiteX32" fmla="*/ 261258 w 9435193"/>
              <a:gd name="connsiteY32" fmla="*/ 2715986 h 4484915"/>
              <a:gd name="connsiteX33" fmla="*/ 48986 w 9435193"/>
              <a:gd name="connsiteY33" fmla="*/ 2699658 h 4484915"/>
              <a:gd name="connsiteX34" fmla="*/ 0 w 9435193"/>
              <a:gd name="connsiteY34" fmla="*/ 495300 h 4484915"/>
              <a:gd name="connsiteX0" fmla="*/ 0 w 8134350"/>
              <a:gd name="connsiteY0" fmla="*/ 495300 h 4484915"/>
              <a:gd name="connsiteX1" fmla="*/ 8082643 w 8134350"/>
              <a:gd name="connsiteY1" fmla="*/ 511629 h 4484915"/>
              <a:gd name="connsiteX2" fmla="*/ 8115300 w 8134350"/>
              <a:gd name="connsiteY2" fmla="*/ 3565072 h 4484915"/>
              <a:gd name="connsiteX3" fmla="*/ 7968343 w 8134350"/>
              <a:gd name="connsiteY3" fmla="*/ 3483429 h 4484915"/>
              <a:gd name="connsiteX4" fmla="*/ 7592786 w 8134350"/>
              <a:gd name="connsiteY4" fmla="*/ 3663043 h 4484915"/>
              <a:gd name="connsiteX5" fmla="*/ 7217229 w 8134350"/>
              <a:gd name="connsiteY5" fmla="*/ 3597729 h 4484915"/>
              <a:gd name="connsiteX6" fmla="*/ 6923315 w 8134350"/>
              <a:gd name="connsiteY6" fmla="*/ 3467100 h 4484915"/>
              <a:gd name="connsiteX7" fmla="*/ 6743700 w 8134350"/>
              <a:gd name="connsiteY7" fmla="*/ 3744686 h 4484915"/>
              <a:gd name="connsiteX8" fmla="*/ 6482443 w 8134350"/>
              <a:gd name="connsiteY8" fmla="*/ 3728358 h 4484915"/>
              <a:gd name="connsiteX9" fmla="*/ 5878286 w 8134350"/>
              <a:gd name="connsiteY9" fmla="*/ 3891643 h 4484915"/>
              <a:gd name="connsiteX10" fmla="*/ 5633358 w 8134350"/>
              <a:gd name="connsiteY10" fmla="*/ 4054929 h 4484915"/>
              <a:gd name="connsiteX11" fmla="*/ 5372100 w 8134350"/>
              <a:gd name="connsiteY11" fmla="*/ 4316186 h 4484915"/>
              <a:gd name="connsiteX12" fmla="*/ 5078186 w 8134350"/>
              <a:gd name="connsiteY12" fmla="*/ 4218215 h 4484915"/>
              <a:gd name="connsiteX13" fmla="*/ 5012872 w 8134350"/>
              <a:gd name="connsiteY13" fmla="*/ 4446815 h 4484915"/>
              <a:gd name="connsiteX14" fmla="*/ 4751615 w 8134350"/>
              <a:gd name="connsiteY14" fmla="*/ 4446815 h 4484915"/>
              <a:gd name="connsiteX15" fmla="*/ 4441372 w 8134350"/>
              <a:gd name="connsiteY15" fmla="*/ 4267200 h 4484915"/>
              <a:gd name="connsiteX16" fmla="*/ 4327072 w 8134350"/>
              <a:gd name="connsiteY16" fmla="*/ 4430486 h 4484915"/>
              <a:gd name="connsiteX17" fmla="*/ 3886200 w 8134350"/>
              <a:gd name="connsiteY17" fmla="*/ 4234543 h 4484915"/>
              <a:gd name="connsiteX18" fmla="*/ 3608615 w 8134350"/>
              <a:gd name="connsiteY18" fmla="*/ 3891643 h 4484915"/>
              <a:gd name="connsiteX19" fmla="*/ 3429000 w 8134350"/>
              <a:gd name="connsiteY19" fmla="*/ 3695700 h 4484915"/>
              <a:gd name="connsiteX20" fmla="*/ 2890158 w 8134350"/>
              <a:gd name="connsiteY20" fmla="*/ 3581400 h 4484915"/>
              <a:gd name="connsiteX21" fmla="*/ 2237015 w 8134350"/>
              <a:gd name="connsiteY21" fmla="*/ 3189515 h 4484915"/>
              <a:gd name="connsiteX22" fmla="*/ 2073729 w 8134350"/>
              <a:gd name="connsiteY22" fmla="*/ 2879272 h 4484915"/>
              <a:gd name="connsiteX23" fmla="*/ 1861458 w 8134350"/>
              <a:gd name="connsiteY23" fmla="*/ 2487386 h 4484915"/>
              <a:gd name="connsiteX24" fmla="*/ 1698172 w 8134350"/>
              <a:gd name="connsiteY24" fmla="*/ 2487386 h 4484915"/>
              <a:gd name="connsiteX25" fmla="*/ 1567543 w 8134350"/>
              <a:gd name="connsiteY25" fmla="*/ 2699658 h 4484915"/>
              <a:gd name="connsiteX26" fmla="*/ 1338943 w 8134350"/>
              <a:gd name="connsiteY26" fmla="*/ 2748643 h 4484915"/>
              <a:gd name="connsiteX27" fmla="*/ 1240972 w 8134350"/>
              <a:gd name="connsiteY27" fmla="*/ 2520043 h 4484915"/>
              <a:gd name="connsiteX28" fmla="*/ 1061358 w 8134350"/>
              <a:gd name="connsiteY28" fmla="*/ 2618015 h 4484915"/>
              <a:gd name="connsiteX29" fmla="*/ 849086 w 8134350"/>
              <a:gd name="connsiteY29" fmla="*/ 2797629 h 4484915"/>
              <a:gd name="connsiteX30" fmla="*/ 620486 w 8134350"/>
              <a:gd name="connsiteY30" fmla="*/ 2569029 h 4484915"/>
              <a:gd name="connsiteX31" fmla="*/ 375558 w 8134350"/>
              <a:gd name="connsiteY31" fmla="*/ 2601686 h 4484915"/>
              <a:gd name="connsiteX32" fmla="*/ 261258 w 8134350"/>
              <a:gd name="connsiteY32" fmla="*/ 2715986 h 4484915"/>
              <a:gd name="connsiteX33" fmla="*/ 48986 w 8134350"/>
              <a:gd name="connsiteY33" fmla="*/ 2699658 h 4484915"/>
              <a:gd name="connsiteX34" fmla="*/ 0 w 8134350"/>
              <a:gd name="connsiteY34" fmla="*/ 495300 h 4484915"/>
              <a:gd name="connsiteX0" fmla="*/ 0 w 8134350"/>
              <a:gd name="connsiteY0" fmla="*/ 364671 h 4354286"/>
              <a:gd name="connsiteX1" fmla="*/ 8082643 w 8134350"/>
              <a:gd name="connsiteY1" fmla="*/ 381000 h 4354286"/>
              <a:gd name="connsiteX2" fmla="*/ 8115300 w 8134350"/>
              <a:gd name="connsiteY2" fmla="*/ 3434443 h 4354286"/>
              <a:gd name="connsiteX3" fmla="*/ 7968343 w 8134350"/>
              <a:gd name="connsiteY3" fmla="*/ 3352800 h 4354286"/>
              <a:gd name="connsiteX4" fmla="*/ 7592786 w 8134350"/>
              <a:gd name="connsiteY4" fmla="*/ 3532414 h 4354286"/>
              <a:gd name="connsiteX5" fmla="*/ 7217229 w 8134350"/>
              <a:gd name="connsiteY5" fmla="*/ 3467100 h 4354286"/>
              <a:gd name="connsiteX6" fmla="*/ 6923315 w 8134350"/>
              <a:gd name="connsiteY6" fmla="*/ 3336471 h 4354286"/>
              <a:gd name="connsiteX7" fmla="*/ 6743700 w 8134350"/>
              <a:gd name="connsiteY7" fmla="*/ 3614057 h 4354286"/>
              <a:gd name="connsiteX8" fmla="*/ 6482443 w 8134350"/>
              <a:gd name="connsiteY8" fmla="*/ 3597729 h 4354286"/>
              <a:gd name="connsiteX9" fmla="*/ 5878286 w 8134350"/>
              <a:gd name="connsiteY9" fmla="*/ 3761014 h 4354286"/>
              <a:gd name="connsiteX10" fmla="*/ 5633358 w 8134350"/>
              <a:gd name="connsiteY10" fmla="*/ 3924300 h 4354286"/>
              <a:gd name="connsiteX11" fmla="*/ 5372100 w 8134350"/>
              <a:gd name="connsiteY11" fmla="*/ 4185557 h 4354286"/>
              <a:gd name="connsiteX12" fmla="*/ 5078186 w 8134350"/>
              <a:gd name="connsiteY12" fmla="*/ 4087586 h 4354286"/>
              <a:gd name="connsiteX13" fmla="*/ 5012872 w 8134350"/>
              <a:gd name="connsiteY13" fmla="*/ 4316186 h 4354286"/>
              <a:gd name="connsiteX14" fmla="*/ 4751615 w 8134350"/>
              <a:gd name="connsiteY14" fmla="*/ 4316186 h 4354286"/>
              <a:gd name="connsiteX15" fmla="*/ 4441372 w 8134350"/>
              <a:gd name="connsiteY15" fmla="*/ 4136571 h 4354286"/>
              <a:gd name="connsiteX16" fmla="*/ 4327072 w 8134350"/>
              <a:gd name="connsiteY16" fmla="*/ 4299857 h 4354286"/>
              <a:gd name="connsiteX17" fmla="*/ 3886200 w 8134350"/>
              <a:gd name="connsiteY17" fmla="*/ 4103914 h 4354286"/>
              <a:gd name="connsiteX18" fmla="*/ 3608615 w 8134350"/>
              <a:gd name="connsiteY18" fmla="*/ 3761014 h 4354286"/>
              <a:gd name="connsiteX19" fmla="*/ 3429000 w 8134350"/>
              <a:gd name="connsiteY19" fmla="*/ 3565071 h 4354286"/>
              <a:gd name="connsiteX20" fmla="*/ 2890158 w 8134350"/>
              <a:gd name="connsiteY20" fmla="*/ 3450771 h 4354286"/>
              <a:gd name="connsiteX21" fmla="*/ 2237015 w 8134350"/>
              <a:gd name="connsiteY21" fmla="*/ 3058886 h 4354286"/>
              <a:gd name="connsiteX22" fmla="*/ 2073729 w 8134350"/>
              <a:gd name="connsiteY22" fmla="*/ 2748643 h 4354286"/>
              <a:gd name="connsiteX23" fmla="*/ 1861458 w 8134350"/>
              <a:gd name="connsiteY23" fmla="*/ 2356757 h 4354286"/>
              <a:gd name="connsiteX24" fmla="*/ 1698172 w 8134350"/>
              <a:gd name="connsiteY24" fmla="*/ 2356757 h 4354286"/>
              <a:gd name="connsiteX25" fmla="*/ 1567543 w 8134350"/>
              <a:gd name="connsiteY25" fmla="*/ 2569029 h 4354286"/>
              <a:gd name="connsiteX26" fmla="*/ 1338943 w 8134350"/>
              <a:gd name="connsiteY26" fmla="*/ 2618014 h 4354286"/>
              <a:gd name="connsiteX27" fmla="*/ 1240972 w 8134350"/>
              <a:gd name="connsiteY27" fmla="*/ 2389414 h 4354286"/>
              <a:gd name="connsiteX28" fmla="*/ 1061358 w 8134350"/>
              <a:gd name="connsiteY28" fmla="*/ 2487386 h 4354286"/>
              <a:gd name="connsiteX29" fmla="*/ 849086 w 8134350"/>
              <a:gd name="connsiteY29" fmla="*/ 2667000 h 4354286"/>
              <a:gd name="connsiteX30" fmla="*/ 620486 w 8134350"/>
              <a:gd name="connsiteY30" fmla="*/ 2438400 h 4354286"/>
              <a:gd name="connsiteX31" fmla="*/ 375558 w 8134350"/>
              <a:gd name="connsiteY31" fmla="*/ 2471057 h 4354286"/>
              <a:gd name="connsiteX32" fmla="*/ 261258 w 8134350"/>
              <a:gd name="connsiteY32" fmla="*/ 2585357 h 4354286"/>
              <a:gd name="connsiteX33" fmla="*/ 48986 w 8134350"/>
              <a:gd name="connsiteY33" fmla="*/ 2569029 h 4354286"/>
              <a:gd name="connsiteX34" fmla="*/ 0 w 8134350"/>
              <a:gd name="connsiteY34" fmla="*/ 364671 h 4354286"/>
              <a:gd name="connsiteX0" fmla="*/ 0 w 8134350"/>
              <a:gd name="connsiteY0" fmla="*/ 0 h 3989615"/>
              <a:gd name="connsiteX1" fmla="*/ 8082643 w 8134350"/>
              <a:gd name="connsiteY1" fmla="*/ 16329 h 3989615"/>
              <a:gd name="connsiteX2" fmla="*/ 8115300 w 8134350"/>
              <a:gd name="connsiteY2" fmla="*/ 3069772 h 3989615"/>
              <a:gd name="connsiteX3" fmla="*/ 7968343 w 8134350"/>
              <a:gd name="connsiteY3" fmla="*/ 2988129 h 3989615"/>
              <a:gd name="connsiteX4" fmla="*/ 7592786 w 8134350"/>
              <a:gd name="connsiteY4" fmla="*/ 3167743 h 3989615"/>
              <a:gd name="connsiteX5" fmla="*/ 7217229 w 8134350"/>
              <a:gd name="connsiteY5" fmla="*/ 3102429 h 3989615"/>
              <a:gd name="connsiteX6" fmla="*/ 6923315 w 8134350"/>
              <a:gd name="connsiteY6" fmla="*/ 2971800 h 3989615"/>
              <a:gd name="connsiteX7" fmla="*/ 6743700 w 8134350"/>
              <a:gd name="connsiteY7" fmla="*/ 3249386 h 3989615"/>
              <a:gd name="connsiteX8" fmla="*/ 6482443 w 8134350"/>
              <a:gd name="connsiteY8" fmla="*/ 3233058 h 3989615"/>
              <a:gd name="connsiteX9" fmla="*/ 5878286 w 8134350"/>
              <a:gd name="connsiteY9" fmla="*/ 3396343 h 3989615"/>
              <a:gd name="connsiteX10" fmla="*/ 5633358 w 8134350"/>
              <a:gd name="connsiteY10" fmla="*/ 3559629 h 3989615"/>
              <a:gd name="connsiteX11" fmla="*/ 5372100 w 8134350"/>
              <a:gd name="connsiteY11" fmla="*/ 3820886 h 3989615"/>
              <a:gd name="connsiteX12" fmla="*/ 5078186 w 8134350"/>
              <a:gd name="connsiteY12" fmla="*/ 3722915 h 3989615"/>
              <a:gd name="connsiteX13" fmla="*/ 5012872 w 8134350"/>
              <a:gd name="connsiteY13" fmla="*/ 3951515 h 3989615"/>
              <a:gd name="connsiteX14" fmla="*/ 4751615 w 8134350"/>
              <a:gd name="connsiteY14" fmla="*/ 3951515 h 3989615"/>
              <a:gd name="connsiteX15" fmla="*/ 4441372 w 8134350"/>
              <a:gd name="connsiteY15" fmla="*/ 3771900 h 3989615"/>
              <a:gd name="connsiteX16" fmla="*/ 4327072 w 8134350"/>
              <a:gd name="connsiteY16" fmla="*/ 3935186 h 3989615"/>
              <a:gd name="connsiteX17" fmla="*/ 3886200 w 8134350"/>
              <a:gd name="connsiteY17" fmla="*/ 3739243 h 3989615"/>
              <a:gd name="connsiteX18" fmla="*/ 3608615 w 8134350"/>
              <a:gd name="connsiteY18" fmla="*/ 3396343 h 3989615"/>
              <a:gd name="connsiteX19" fmla="*/ 3429000 w 8134350"/>
              <a:gd name="connsiteY19" fmla="*/ 3200400 h 3989615"/>
              <a:gd name="connsiteX20" fmla="*/ 2890158 w 8134350"/>
              <a:gd name="connsiteY20" fmla="*/ 3086100 h 3989615"/>
              <a:gd name="connsiteX21" fmla="*/ 2237015 w 8134350"/>
              <a:gd name="connsiteY21" fmla="*/ 2694215 h 3989615"/>
              <a:gd name="connsiteX22" fmla="*/ 2073729 w 8134350"/>
              <a:gd name="connsiteY22" fmla="*/ 2383972 h 3989615"/>
              <a:gd name="connsiteX23" fmla="*/ 1861458 w 8134350"/>
              <a:gd name="connsiteY23" fmla="*/ 1992086 h 3989615"/>
              <a:gd name="connsiteX24" fmla="*/ 1698172 w 8134350"/>
              <a:gd name="connsiteY24" fmla="*/ 1992086 h 3989615"/>
              <a:gd name="connsiteX25" fmla="*/ 1567543 w 8134350"/>
              <a:gd name="connsiteY25" fmla="*/ 2204358 h 3989615"/>
              <a:gd name="connsiteX26" fmla="*/ 1338943 w 8134350"/>
              <a:gd name="connsiteY26" fmla="*/ 2253343 h 3989615"/>
              <a:gd name="connsiteX27" fmla="*/ 1240972 w 8134350"/>
              <a:gd name="connsiteY27" fmla="*/ 2024743 h 3989615"/>
              <a:gd name="connsiteX28" fmla="*/ 1061358 w 8134350"/>
              <a:gd name="connsiteY28" fmla="*/ 2122715 h 3989615"/>
              <a:gd name="connsiteX29" fmla="*/ 849086 w 8134350"/>
              <a:gd name="connsiteY29" fmla="*/ 2302329 h 3989615"/>
              <a:gd name="connsiteX30" fmla="*/ 620486 w 8134350"/>
              <a:gd name="connsiteY30" fmla="*/ 2073729 h 3989615"/>
              <a:gd name="connsiteX31" fmla="*/ 375558 w 8134350"/>
              <a:gd name="connsiteY31" fmla="*/ 2106386 h 3989615"/>
              <a:gd name="connsiteX32" fmla="*/ 261258 w 8134350"/>
              <a:gd name="connsiteY32" fmla="*/ 2220686 h 3989615"/>
              <a:gd name="connsiteX33" fmla="*/ 48986 w 8134350"/>
              <a:gd name="connsiteY33" fmla="*/ 2204358 h 3989615"/>
              <a:gd name="connsiteX34" fmla="*/ 0 w 8134350"/>
              <a:gd name="connsiteY34" fmla="*/ 0 h 3989615"/>
              <a:gd name="connsiteX0" fmla="*/ 0 w 8134350"/>
              <a:gd name="connsiteY0" fmla="*/ 0 h 3989615"/>
              <a:gd name="connsiteX1" fmla="*/ 8082643 w 8134350"/>
              <a:gd name="connsiteY1" fmla="*/ 16329 h 3989615"/>
              <a:gd name="connsiteX2" fmla="*/ 8115300 w 8134350"/>
              <a:gd name="connsiteY2" fmla="*/ 3069772 h 3989615"/>
              <a:gd name="connsiteX3" fmla="*/ 7968343 w 8134350"/>
              <a:gd name="connsiteY3" fmla="*/ 2988129 h 3989615"/>
              <a:gd name="connsiteX4" fmla="*/ 7592786 w 8134350"/>
              <a:gd name="connsiteY4" fmla="*/ 3167743 h 3989615"/>
              <a:gd name="connsiteX5" fmla="*/ 7217229 w 8134350"/>
              <a:gd name="connsiteY5" fmla="*/ 3102429 h 3989615"/>
              <a:gd name="connsiteX6" fmla="*/ 6923315 w 8134350"/>
              <a:gd name="connsiteY6" fmla="*/ 2971800 h 3989615"/>
              <a:gd name="connsiteX7" fmla="*/ 6743700 w 8134350"/>
              <a:gd name="connsiteY7" fmla="*/ 3249386 h 3989615"/>
              <a:gd name="connsiteX8" fmla="*/ 6482443 w 8134350"/>
              <a:gd name="connsiteY8" fmla="*/ 3233058 h 3989615"/>
              <a:gd name="connsiteX9" fmla="*/ 5878286 w 8134350"/>
              <a:gd name="connsiteY9" fmla="*/ 3396343 h 3989615"/>
              <a:gd name="connsiteX10" fmla="*/ 5633358 w 8134350"/>
              <a:gd name="connsiteY10" fmla="*/ 3559629 h 3989615"/>
              <a:gd name="connsiteX11" fmla="*/ 5372100 w 8134350"/>
              <a:gd name="connsiteY11" fmla="*/ 3820886 h 3989615"/>
              <a:gd name="connsiteX12" fmla="*/ 5078186 w 8134350"/>
              <a:gd name="connsiteY12" fmla="*/ 3722915 h 3989615"/>
              <a:gd name="connsiteX13" fmla="*/ 5012872 w 8134350"/>
              <a:gd name="connsiteY13" fmla="*/ 3951515 h 3989615"/>
              <a:gd name="connsiteX14" fmla="*/ 4751615 w 8134350"/>
              <a:gd name="connsiteY14" fmla="*/ 3951515 h 3989615"/>
              <a:gd name="connsiteX15" fmla="*/ 4441372 w 8134350"/>
              <a:gd name="connsiteY15" fmla="*/ 3771900 h 3989615"/>
              <a:gd name="connsiteX16" fmla="*/ 4327072 w 8134350"/>
              <a:gd name="connsiteY16" fmla="*/ 3935186 h 3989615"/>
              <a:gd name="connsiteX17" fmla="*/ 3886200 w 8134350"/>
              <a:gd name="connsiteY17" fmla="*/ 3739243 h 3989615"/>
              <a:gd name="connsiteX18" fmla="*/ 3608615 w 8134350"/>
              <a:gd name="connsiteY18" fmla="*/ 3396343 h 3989615"/>
              <a:gd name="connsiteX19" fmla="*/ 3429000 w 8134350"/>
              <a:gd name="connsiteY19" fmla="*/ 3200400 h 3989615"/>
              <a:gd name="connsiteX20" fmla="*/ 2890158 w 8134350"/>
              <a:gd name="connsiteY20" fmla="*/ 3086100 h 3989615"/>
              <a:gd name="connsiteX21" fmla="*/ 2237015 w 8134350"/>
              <a:gd name="connsiteY21" fmla="*/ 2694215 h 3989615"/>
              <a:gd name="connsiteX22" fmla="*/ 2073729 w 8134350"/>
              <a:gd name="connsiteY22" fmla="*/ 2383972 h 3989615"/>
              <a:gd name="connsiteX23" fmla="*/ 1861458 w 8134350"/>
              <a:gd name="connsiteY23" fmla="*/ 1992086 h 3989615"/>
              <a:gd name="connsiteX24" fmla="*/ 1698172 w 8134350"/>
              <a:gd name="connsiteY24" fmla="*/ 1992086 h 3989615"/>
              <a:gd name="connsiteX25" fmla="*/ 1567543 w 8134350"/>
              <a:gd name="connsiteY25" fmla="*/ 2204358 h 3989615"/>
              <a:gd name="connsiteX26" fmla="*/ 1338943 w 8134350"/>
              <a:gd name="connsiteY26" fmla="*/ 2253343 h 3989615"/>
              <a:gd name="connsiteX27" fmla="*/ 1240972 w 8134350"/>
              <a:gd name="connsiteY27" fmla="*/ 2024743 h 3989615"/>
              <a:gd name="connsiteX28" fmla="*/ 1061358 w 8134350"/>
              <a:gd name="connsiteY28" fmla="*/ 2122715 h 3989615"/>
              <a:gd name="connsiteX29" fmla="*/ 849086 w 8134350"/>
              <a:gd name="connsiteY29" fmla="*/ 2302329 h 3989615"/>
              <a:gd name="connsiteX30" fmla="*/ 620486 w 8134350"/>
              <a:gd name="connsiteY30" fmla="*/ 2073729 h 3989615"/>
              <a:gd name="connsiteX31" fmla="*/ 375558 w 8134350"/>
              <a:gd name="connsiteY31" fmla="*/ 2106386 h 3989615"/>
              <a:gd name="connsiteX32" fmla="*/ 261258 w 8134350"/>
              <a:gd name="connsiteY32" fmla="*/ 2220686 h 3989615"/>
              <a:gd name="connsiteX33" fmla="*/ 48986 w 8134350"/>
              <a:gd name="connsiteY33" fmla="*/ 2204358 h 3989615"/>
              <a:gd name="connsiteX34" fmla="*/ 0 w 8134350"/>
              <a:gd name="connsiteY34" fmla="*/ 0 h 398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34350" h="3989615">
                <a:moveTo>
                  <a:pt x="0" y="0"/>
                </a:moveTo>
                <a:cubicBezTo>
                  <a:pt x="1850572" y="152400"/>
                  <a:pt x="6087836" y="0"/>
                  <a:pt x="8082643" y="16329"/>
                </a:cubicBezTo>
                <a:cubicBezTo>
                  <a:pt x="8107136" y="1300844"/>
                  <a:pt x="8134350" y="2574472"/>
                  <a:pt x="8115300" y="3069772"/>
                </a:cubicBezTo>
                <a:cubicBezTo>
                  <a:pt x="7900307" y="2960915"/>
                  <a:pt x="8055429" y="2971801"/>
                  <a:pt x="7968343" y="2988129"/>
                </a:cubicBezTo>
                <a:cubicBezTo>
                  <a:pt x="7881257" y="3004458"/>
                  <a:pt x="7717972" y="3148693"/>
                  <a:pt x="7592786" y="3167743"/>
                </a:cubicBezTo>
                <a:cubicBezTo>
                  <a:pt x="7467600" y="3186793"/>
                  <a:pt x="7328808" y="3135086"/>
                  <a:pt x="7217229" y="3102429"/>
                </a:cubicBezTo>
                <a:cubicBezTo>
                  <a:pt x="7105650" y="3069772"/>
                  <a:pt x="7002236" y="2947307"/>
                  <a:pt x="6923315" y="2971800"/>
                </a:cubicBezTo>
                <a:cubicBezTo>
                  <a:pt x="6844394" y="2996293"/>
                  <a:pt x="6817179" y="3205843"/>
                  <a:pt x="6743700" y="3249386"/>
                </a:cubicBezTo>
                <a:cubicBezTo>
                  <a:pt x="6670221" y="3292929"/>
                  <a:pt x="6626679" y="3208565"/>
                  <a:pt x="6482443" y="3233058"/>
                </a:cubicBezTo>
                <a:cubicBezTo>
                  <a:pt x="6338207" y="3257551"/>
                  <a:pt x="6019800" y="3341915"/>
                  <a:pt x="5878286" y="3396343"/>
                </a:cubicBezTo>
                <a:cubicBezTo>
                  <a:pt x="5736772" y="3450771"/>
                  <a:pt x="5717722" y="3488872"/>
                  <a:pt x="5633358" y="3559629"/>
                </a:cubicBezTo>
                <a:cubicBezTo>
                  <a:pt x="5548994" y="3630386"/>
                  <a:pt x="5464629" y="3793672"/>
                  <a:pt x="5372100" y="3820886"/>
                </a:cubicBezTo>
                <a:cubicBezTo>
                  <a:pt x="5279571" y="3848100"/>
                  <a:pt x="5138057" y="3701144"/>
                  <a:pt x="5078186" y="3722915"/>
                </a:cubicBezTo>
                <a:cubicBezTo>
                  <a:pt x="5018315" y="3744687"/>
                  <a:pt x="5067300" y="3913415"/>
                  <a:pt x="5012872" y="3951515"/>
                </a:cubicBezTo>
                <a:cubicBezTo>
                  <a:pt x="4958444" y="3989615"/>
                  <a:pt x="4846865" y="3981451"/>
                  <a:pt x="4751615" y="3951515"/>
                </a:cubicBezTo>
                <a:cubicBezTo>
                  <a:pt x="4656365" y="3921579"/>
                  <a:pt x="4512129" y="3774621"/>
                  <a:pt x="4441372" y="3771900"/>
                </a:cubicBezTo>
                <a:cubicBezTo>
                  <a:pt x="4370615" y="3769179"/>
                  <a:pt x="4419601" y="3940629"/>
                  <a:pt x="4327072" y="3935186"/>
                </a:cubicBezTo>
                <a:cubicBezTo>
                  <a:pt x="4234543" y="3929743"/>
                  <a:pt x="4005943" y="3829050"/>
                  <a:pt x="3886200" y="3739243"/>
                </a:cubicBezTo>
                <a:cubicBezTo>
                  <a:pt x="3766457" y="3649436"/>
                  <a:pt x="3684815" y="3486150"/>
                  <a:pt x="3608615" y="3396343"/>
                </a:cubicBezTo>
                <a:cubicBezTo>
                  <a:pt x="3532415" y="3306536"/>
                  <a:pt x="3548743" y="3252107"/>
                  <a:pt x="3429000" y="3200400"/>
                </a:cubicBezTo>
                <a:cubicBezTo>
                  <a:pt x="3309257" y="3148693"/>
                  <a:pt x="3088822" y="3170464"/>
                  <a:pt x="2890158" y="3086100"/>
                </a:cubicBezTo>
                <a:cubicBezTo>
                  <a:pt x="2691494" y="3001736"/>
                  <a:pt x="2373087" y="2811236"/>
                  <a:pt x="2237015" y="2694215"/>
                </a:cubicBezTo>
                <a:cubicBezTo>
                  <a:pt x="2100944" y="2577194"/>
                  <a:pt x="2136322" y="2500994"/>
                  <a:pt x="2073729" y="2383972"/>
                </a:cubicBezTo>
                <a:cubicBezTo>
                  <a:pt x="2011136" y="2266951"/>
                  <a:pt x="1924051" y="2057400"/>
                  <a:pt x="1861458" y="1992086"/>
                </a:cubicBezTo>
                <a:cubicBezTo>
                  <a:pt x="1798865" y="1926772"/>
                  <a:pt x="1747158" y="1956707"/>
                  <a:pt x="1698172" y="1992086"/>
                </a:cubicBezTo>
                <a:cubicBezTo>
                  <a:pt x="1649186" y="2027465"/>
                  <a:pt x="1627415" y="2160815"/>
                  <a:pt x="1567543" y="2204358"/>
                </a:cubicBezTo>
                <a:cubicBezTo>
                  <a:pt x="1507672" y="2247901"/>
                  <a:pt x="1393371" y="2283279"/>
                  <a:pt x="1338943" y="2253343"/>
                </a:cubicBezTo>
                <a:cubicBezTo>
                  <a:pt x="1284515" y="2223407"/>
                  <a:pt x="1287236" y="2046514"/>
                  <a:pt x="1240972" y="2024743"/>
                </a:cubicBezTo>
                <a:cubicBezTo>
                  <a:pt x="1194708" y="2002972"/>
                  <a:pt x="1126672" y="2076451"/>
                  <a:pt x="1061358" y="2122715"/>
                </a:cubicBezTo>
                <a:cubicBezTo>
                  <a:pt x="996044" y="2168979"/>
                  <a:pt x="922565" y="2310493"/>
                  <a:pt x="849086" y="2302329"/>
                </a:cubicBezTo>
                <a:cubicBezTo>
                  <a:pt x="775607" y="2294165"/>
                  <a:pt x="699407" y="2106386"/>
                  <a:pt x="620486" y="2073729"/>
                </a:cubicBezTo>
                <a:cubicBezTo>
                  <a:pt x="541565" y="2041072"/>
                  <a:pt x="435429" y="2081893"/>
                  <a:pt x="375558" y="2106386"/>
                </a:cubicBezTo>
                <a:cubicBezTo>
                  <a:pt x="315687" y="2130879"/>
                  <a:pt x="315687" y="2204357"/>
                  <a:pt x="261258" y="2220686"/>
                </a:cubicBezTo>
                <a:cubicBezTo>
                  <a:pt x="206829" y="2237015"/>
                  <a:pt x="92529" y="2571751"/>
                  <a:pt x="48986" y="2204358"/>
                </a:cubicBezTo>
                <a:cubicBezTo>
                  <a:pt x="5443" y="1836965"/>
                  <a:pt x="19050" y="900793"/>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p:cNvSpPr/>
          <p:nvPr/>
        </p:nvSpPr>
        <p:spPr>
          <a:xfrm rot="5400000">
            <a:off x="5821680" y="3611880"/>
            <a:ext cx="3291840" cy="2286000"/>
          </a:xfrm>
          <a:prstGeom prst="ellipse">
            <a:avLst/>
          </a:prstGeom>
          <a:solidFill>
            <a:schemeClr val="accent3">
              <a:lumMod val="75000"/>
              <a:alpha val="50000"/>
            </a:schemeClr>
          </a:solidFill>
          <a:ln>
            <a:noFill/>
          </a:ln>
          <a:effectLst>
            <a:outerShdw blurRad="203200" dist="355600" dir="3000000" algn="ctr" rotWithShape="0">
              <a:schemeClr val="accent3">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39700">
                  <a:schemeClr val="accent1">
                    <a:satMod val="175000"/>
                    <a:alpha val="40000"/>
                  </a:schemeClr>
                </a:glow>
              </a:effectLst>
            </a:endParaRPr>
          </a:p>
        </p:txBody>
      </p:sp>
      <p:sp>
        <p:nvSpPr>
          <p:cNvPr id="37" name="Oval 36"/>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rot="5400000">
            <a:off x="6382511" y="4304519"/>
            <a:ext cx="2057400" cy="1873034"/>
          </a:xfrm>
          <a:prstGeom prst="ellipse">
            <a:avLst/>
          </a:prstGeom>
          <a:solidFill>
            <a:srgbClr val="FFC000">
              <a:alpha val="50000"/>
            </a:srgbClr>
          </a:solidFill>
          <a:ln>
            <a:noFill/>
          </a:ln>
          <a:effectLst>
            <a:outerShdw blurRad="203200" dist="355600" dir="30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ffectLst>
                <a:glow rad="139700">
                  <a:schemeClr val="accent1">
                    <a:satMod val="175000"/>
                    <a:alpha val="40000"/>
                  </a:schemeClr>
                </a:glow>
              </a:effectLst>
            </a:endParaRPr>
          </a:p>
        </p:txBody>
      </p:sp>
      <p:sp>
        <p:nvSpPr>
          <p:cNvPr id="36" name="Oval 35"/>
          <p:cNvSpPr/>
          <p:nvPr/>
        </p:nvSpPr>
        <p:spPr>
          <a:xfrm>
            <a:off x="7391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924800" y="4038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2" name="TextBox 71"/>
          <p:cNvSpPr txBox="1"/>
          <p:nvPr/>
        </p:nvSpPr>
        <p:spPr>
          <a:xfrm>
            <a:off x="0" y="685800"/>
            <a:ext cx="9144000" cy="646331"/>
          </a:xfrm>
          <a:prstGeom prst="rect">
            <a:avLst/>
          </a:prstGeom>
        </p:spPr>
        <p:txBody>
          <a:bodyPr wrap="square" rtlCol="0">
            <a:spAutoFit/>
          </a:bodyPr>
          <a:lstStyle/>
          <a:p>
            <a:pPr algn="ctr"/>
            <a:r>
              <a:rPr lang="en-US" sz="3600" b="1" dirty="0" smtClean="0">
                <a:solidFill>
                  <a:srgbClr val="FF0000"/>
                </a:solidFill>
                <a:effectLst>
                  <a:outerShdw dist="50800" dir="5400000" algn="ctr" rotWithShape="0">
                    <a:schemeClr val="tx1"/>
                  </a:outerShdw>
                </a:effectLst>
              </a:rPr>
              <a:t>Choctaw-Chickasaw Treaty of 1855</a:t>
            </a:r>
          </a:p>
        </p:txBody>
      </p:sp>
      <p:sp useBgFill="1">
        <p:nvSpPr>
          <p:cNvPr id="73" name="TextBox 72"/>
          <p:cNvSpPr txBox="1"/>
          <p:nvPr/>
        </p:nvSpPr>
        <p:spPr>
          <a:xfrm>
            <a:off x="0" y="1295400"/>
            <a:ext cx="9144000" cy="584775"/>
          </a:xfrm>
          <a:prstGeom prst="rect">
            <a:avLst/>
          </a:prstGeom>
        </p:spPr>
        <p:txBody>
          <a:bodyPr wrap="square" rtlCol="0">
            <a:spAutoFit/>
          </a:bodyPr>
          <a:lstStyle/>
          <a:p>
            <a:r>
              <a:rPr lang="en-US" sz="3200" b="1" dirty="0" smtClean="0"/>
              <a:t>	- formal separation agreement</a:t>
            </a:r>
            <a:endParaRPr lang="en-US" sz="3200" b="1" dirty="0"/>
          </a:p>
        </p:txBody>
      </p:sp>
      <p:sp useBgFill="1">
        <p:nvSpPr>
          <p:cNvPr id="74" name="TextBox 73"/>
          <p:cNvSpPr txBox="1"/>
          <p:nvPr/>
        </p:nvSpPr>
        <p:spPr>
          <a:xfrm>
            <a:off x="0" y="1803975"/>
            <a:ext cx="9144000" cy="584775"/>
          </a:xfrm>
          <a:prstGeom prst="rect">
            <a:avLst/>
          </a:prstGeom>
        </p:spPr>
        <p:txBody>
          <a:bodyPr wrap="square" rtlCol="0">
            <a:spAutoFit/>
          </a:bodyPr>
          <a:lstStyle/>
          <a:p>
            <a:r>
              <a:rPr lang="en-US" sz="3200" b="1" dirty="0" smtClean="0"/>
              <a:t>	- political separation of the 2 nations</a:t>
            </a:r>
            <a:endParaRPr lang="en-US" sz="3200" b="1" dirty="0"/>
          </a:p>
        </p:txBody>
      </p:sp>
      <p:sp useBgFill="1">
        <p:nvSpPr>
          <p:cNvPr id="75" name="TextBox 74"/>
          <p:cNvSpPr txBox="1"/>
          <p:nvPr/>
        </p:nvSpPr>
        <p:spPr>
          <a:xfrm>
            <a:off x="0" y="2337375"/>
            <a:ext cx="9144000" cy="584775"/>
          </a:xfrm>
          <a:prstGeom prst="rect">
            <a:avLst/>
          </a:prstGeom>
        </p:spPr>
        <p:txBody>
          <a:bodyPr wrap="square" rtlCol="0">
            <a:spAutoFit/>
          </a:bodyPr>
          <a:lstStyle/>
          <a:p>
            <a:r>
              <a:rPr lang="en-US" sz="3200" b="1" dirty="0" smtClean="0"/>
              <a:t>	- land is divided; with ‘lease’ in far west</a:t>
            </a:r>
            <a:endParaRPr lang="en-US" sz="3200" b="1" dirty="0"/>
          </a:p>
        </p:txBody>
      </p:sp>
      <p:grpSp>
        <p:nvGrpSpPr>
          <p:cNvPr id="80" name="Group 79"/>
          <p:cNvGrpSpPr/>
          <p:nvPr/>
        </p:nvGrpSpPr>
        <p:grpSpPr>
          <a:xfrm>
            <a:off x="1066800" y="2844225"/>
            <a:ext cx="8001000" cy="2337375"/>
            <a:chOff x="1066800" y="2920425"/>
            <a:chExt cx="8001000" cy="2337375"/>
          </a:xfrm>
        </p:grpSpPr>
        <p:sp>
          <p:nvSpPr>
            <p:cNvPr id="77" name="Oval 76"/>
            <p:cNvSpPr/>
            <p:nvPr/>
          </p:nvSpPr>
          <p:spPr>
            <a:xfrm>
              <a:off x="1066800" y="4191000"/>
              <a:ext cx="1828800" cy="10668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Bent Arrow 77"/>
            <p:cNvSpPr/>
            <p:nvPr/>
          </p:nvSpPr>
          <p:spPr>
            <a:xfrm>
              <a:off x="1905000" y="2971800"/>
              <a:ext cx="1371600" cy="1219200"/>
            </a:xfrm>
            <a:prstGeom prst="bentArrow">
              <a:avLst>
                <a:gd name="adj1" fmla="val 6604"/>
                <a:gd name="adj2" fmla="val 25000"/>
                <a:gd name="adj3" fmla="val 25000"/>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79" name="TextBox 78"/>
            <p:cNvSpPr txBox="1"/>
            <p:nvPr/>
          </p:nvSpPr>
          <p:spPr>
            <a:xfrm>
              <a:off x="3352800" y="2920425"/>
              <a:ext cx="5715000" cy="584775"/>
            </a:xfrm>
            <a:prstGeom prst="rect">
              <a:avLst/>
            </a:prstGeom>
          </p:spPr>
          <p:txBody>
            <a:bodyPr wrap="square" rtlCol="0">
              <a:spAutoFit/>
            </a:bodyPr>
            <a:lstStyle/>
            <a:p>
              <a:r>
                <a:rPr lang="en-US" sz="3200" b="1" dirty="0" smtClean="0"/>
                <a:t>leased by U.S. for Plains Indians</a:t>
              </a:r>
              <a:endParaRPr lang="en-US" sz="3200" b="1" dirty="0"/>
            </a:p>
          </p:txBody>
        </p:sp>
      </p:grpSp>
      <p:cxnSp>
        <p:nvCxnSpPr>
          <p:cNvPr id="86" name="Straight Connector 85"/>
          <p:cNvCxnSpPr/>
          <p:nvPr/>
        </p:nvCxnSpPr>
        <p:spPr>
          <a:xfrm rot="5400000">
            <a:off x="2286000" y="5104606"/>
            <a:ext cx="2438400" cy="1588"/>
          </a:xfrm>
          <a:prstGeom prst="line">
            <a:avLst/>
          </a:prstGeom>
          <a:ln w="38100">
            <a:solidFill>
              <a:schemeClr val="tx1">
                <a:lumMod val="85000"/>
                <a:lumOff val="15000"/>
              </a:schemeClr>
            </a:solidFill>
          </a:ln>
          <a:effectLst>
            <a:outerShdw blurRad="508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87" name="Freeform 86"/>
          <p:cNvSpPr/>
          <p:nvPr/>
        </p:nvSpPr>
        <p:spPr>
          <a:xfrm>
            <a:off x="5641675" y="4589253"/>
            <a:ext cx="483080" cy="1946695"/>
          </a:xfrm>
          <a:custGeom>
            <a:avLst/>
            <a:gdLst>
              <a:gd name="connsiteX0" fmla="*/ 0 w 483080"/>
              <a:gd name="connsiteY0" fmla="*/ 0 h 1946695"/>
              <a:gd name="connsiteX1" fmla="*/ 17253 w 483080"/>
              <a:gd name="connsiteY1" fmla="*/ 1656272 h 1946695"/>
              <a:gd name="connsiteX2" fmla="*/ 103517 w 483080"/>
              <a:gd name="connsiteY2" fmla="*/ 1742536 h 1946695"/>
              <a:gd name="connsiteX3" fmla="*/ 293299 w 483080"/>
              <a:gd name="connsiteY3" fmla="*/ 1828800 h 1946695"/>
              <a:gd name="connsiteX4" fmla="*/ 483080 w 483080"/>
              <a:gd name="connsiteY4" fmla="*/ 1811547 h 194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080" h="1946695">
                <a:moveTo>
                  <a:pt x="0" y="0"/>
                </a:moveTo>
                <a:cubicBezTo>
                  <a:pt x="0" y="682924"/>
                  <a:pt x="0" y="1365849"/>
                  <a:pt x="17253" y="1656272"/>
                </a:cubicBezTo>
                <a:cubicBezTo>
                  <a:pt x="34506" y="1946695"/>
                  <a:pt x="57509" y="1713781"/>
                  <a:pt x="103517" y="1742536"/>
                </a:cubicBezTo>
                <a:cubicBezTo>
                  <a:pt x="149525" y="1771291"/>
                  <a:pt x="230039" y="1817298"/>
                  <a:pt x="293299" y="1828800"/>
                </a:cubicBezTo>
                <a:cubicBezTo>
                  <a:pt x="356559" y="1840302"/>
                  <a:pt x="419819" y="1825924"/>
                  <a:pt x="483080" y="1811547"/>
                </a:cubicBezTo>
              </a:path>
            </a:pathLst>
          </a:custGeom>
          <a:ln w="38100">
            <a:solidFill>
              <a:schemeClr val="tx1">
                <a:lumMod val="85000"/>
                <a:lumOff val="15000"/>
              </a:schemeClr>
            </a:solidFill>
          </a:ln>
          <a:effectLst>
            <a:outerShdw blurRad="508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left)">
                                      <p:cBhvr>
                                        <p:cTn id="7" dur="10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left)">
                                      <p:cBhvr>
                                        <p:cTn id="12" dur="10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wipe(left)">
                                      <p:cBhvr>
                                        <p:cTn id="17" dur="1000"/>
                                        <p:tgtEl>
                                          <p:spTgt spid="75"/>
                                        </p:tgtEl>
                                      </p:cBhvr>
                                    </p:animEffect>
                                  </p:childTnLst>
                                </p:cTn>
                              </p:par>
                              <p:par>
                                <p:cTn id="18" presetID="10" presetClass="entr" presetSubtype="0" fill="hold"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1000"/>
                                        <p:tgtEl>
                                          <p:spTgt spid="76"/>
                                        </p:tgtEl>
                                      </p:cBhvr>
                                    </p:animEffect>
                                  </p:childTnLst>
                                </p:cTn>
                              </p:par>
                              <p:par>
                                <p:cTn id="21" presetID="10" presetClass="exit" presetSubtype="0" fill="hold" grpId="0" nodeType="withEffect">
                                  <p:stCondLst>
                                    <p:cond delay="0"/>
                                  </p:stCondLst>
                                  <p:childTnLst>
                                    <p:animEffect transition="out" filter="fade">
                                      <p:cBhvr>
                                        <p:cTn id="22" dur="1000"/>
                                        <p:tgtEl>
                                          <p:spTgt spid="35"/>
                                        </p:tgtEl>
                                      </p:cBhvr>
                                    </p:animEffect>
                                    <p:set>
                                      <p:cBhvr>
                                        <p:cTn id="23" dur="1" fill="hold">
                                          <p:stCondLst>
                                            <p:cond delay="999"/>
                                          </p:stCondLst>
                                        </p:cTn>
                                        <p:tgtEl>
                                          <p:spTgt spid="35"/>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1000"/>
                                        <p:tgtEl>
                                          <p:spTgt spid="37"/>
                                        </p:tgtEl>
                                      </p:cBhvr>
                                    </p:animEffect>
                                    <p:set>
                                      <p:cBhvr>
                                        <p:cTn id="26" dur="1" fill="hold">
                                          <p:stCondLst>
                                            <p:cond delay="999"/>
                                          </p:stCondLst>
                                        </p:cTn>
                                        <p:tgtEl>
                                          <p:spTgt spid="37"/>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1000"/>
                                        <p:tgtEl>
                                          <p:spTgt spid="36"/>
                                        </p:tgtEl>
                                      </p:cBhvr>
                                    </p:animEffect>
                                    <p:set>
                                      <p:cBhvr>
                                        <p:cTn id="29" dur="1" fill="hold">
                                          <p:stCondLst>
                                            <p:cond delay="999"/>
                                          </p:stCondLst>
                                        </p:cTn>
                                        <p:tgtEl>
                                          <p:spTgt spid="36"/>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00"/>
                                        <p:tgtEl>
                                          <p:spTgt spid="48"/>
                                        </p:tgtEl>
                                      </p:cBhvr>
                                    </p:animEffect>
                                    <p:set>
                                      <p:cBhvr>
                                        <p:cTn id="32" dur="1" fill="hold">
                                          <p:stCondLst>
                                            <p:cond delay="999"/>
                                          </p:stCondLst>
                                        </p:cTn>
                                        <p:tgtEl>
                                          <p:spTgt spid="48"/>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1000"/>
                                        <p:tgtEl>
                                          <p:spTgt spid="46"/>
                                        </p:tgtEl>
                                      </p:cBhvr>
                                    </p:animEffect>
                                    <p:set>
                                      <p:cBhvr>
                                        <p:cTn id="35" dur="1" fill="hold">
                                          <p:stCondLst>
                                            <p:cond delay="999"/>
                                          </p:stCondLst>
                                        </p:cTn>
                                        <p:tgtEl>
                                          <p:spTgt spid="46"/>
                                        </p:tgtEl>
                                        <p:attrNameLst>
                                          <p:attrName>style.visibility</p:attrName>
                                        </p:attrNameLst>
                                      </p:cBhvr>
                                      <p:to>
                                        <p:strVal val="hidden"/>
                                      </p:to>
                                    </p:se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81"/>
                                        </p:tgtEl>
                                        <p:attrNameLst>
                                          <p:attrName>style.visibility</p:attrName>
                                        </p:attrNameLst>
                                      </p:cBhvr>
                                      <p:to>
                                        <p:strVal val="visible"/>
                                      </p:to>
                                    </p:set>
                                    <p:animEffect transition="in" filter="fade">
                                      <p:cBhvr>
                                        <p:cTn id="39" dur="1000"/>
                                        <p:tgtEl>
                                          <p:spTgt spid="8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8"/>
                                        </p:tgtEl>
                                        <p:attrNameLst>
                                          <p:attrName>style.visibility</p:attrName>
                                        </p:attrNameLst>
                                      </p:cBhvr>
                                      <p:to>
                                        <p:strVal val="visible"/>
                                      </p:to>
                                    </p:set>
                                    <p:animEffect transition="in" filter="fade">
                                      <p:cBhvr>
                                        <p:cTn id="42" dur="1000"/>
                                        <p:tgtEl>
                                          <p:spTgt spid="88"/>
                                        </p:tgtEl>
                                      </p:cBhvr>
                                    </p:animEffect>
                                  </p:childTnLst>
                                </p:cTn>
                              </p:par>
                              <p:par>
                                <p:cTn id="43" presetID="35" presetClass="path" presetSubtype="0" accel="50000" decel="50000" fill="hold" grpId="1" nodeType="withEffect">
                                  <p:stCondLst>
                                    <p:cond delay="0"/>
                                  </p:stCondLst>
                                  <p:childTnLst>
                                    <p:animMotion origin="layout" path="M -0.00834 0.0178 L -0.06667 0.0578 " pathEditMode="relative" rAng="0" ptsTypes="AA">
                                      <p:cBhvr>
                                        <p:cTn id="44" dur="1000" fill="hold"/>
                                        <p:tgtEl>
                                          <p:spTgt spid="81"/>
                                        </p:tgtEl>
                                        <p:attrNameLst>
                                          <p:attrName>ppt_x</p:attrName>
                                          <p:attrName>ppt_y</p:attrName>
                                        </p:attrNameLst>
                                      </p:cBhvr>
                                      <p:rCtr x="-29" y="20"/>
                                    </p:animMotion>
                                  </p:childTnLst>
                                </p:cTn>
                              </p:par>
                              <p:par>
                                <p:cTn id="45" presetID="35" presetClass="path" presetSubtype="0" accel="50000" decel="50000" fill="hold" grpId="1" nodeType="withEffect">
                                  <p:stCondLst>
                                    <p:cond delay="0"/>
                                  </p:stCondLst>
                                  <p:childTnLst>
                                    <p:animMotion origin="layout" path="M 3.33333E-6 3.00578E-6 L -0.30209 0.03584 " pathEditMode="relative" rAng="0" ptsTypes="AA">
                                      <p:cBhvr>
                                        <p:cTn id="46" dur="1000" fill="hold"/>
                                        <p:tgtEl>
                                          <p:spTgt spid="88"/>
                                        </p:tgtEl>
                                        <p:attrNameLst>
                                          <p:attrName>ppt_x</p:attrName>
                                          <p:attrName>ppt_y</p:attrName>
                                        </p:attrNameLst>
                                      </p:cBhvr>
                                      <p:rCtr x="-151" y="18"/>
                                    </p:animMotion>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80"/>
                                        </p:tgtEl>
                                        <p:attrNameLst>
                                          <p:attrName>style.visibility</p:attrName>
                                        </p:attrNameLst>
                                      </p:cBhvr>
                                      <p:to>
                                        <p:strVal val="visible"/>
                                      </p:to>
                                    </p:set>
                                    <p:animEffect transition="in" filter="wipe(left)">
                                      <p:cBhvr>
                                        <p:cTn id="51" dur="1000"/>
                                        <p:tgtEl>
                                          <p:spTgt spid="8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2" nodeType="clickEffect">
                                  <p:stCondLst>
                                    <p:cond delay="0"/>
                                  </p:stCondLst>
                                  <p:childTnLst>
                                    <p:animEffect transition="out" filter="fade">
                                      <p:cBhvr>
                                        <p:cTn id="55" dur="1000"/>
                                        <p:tgtEl>
                                          <p:spTgt spid="88"/>
                                        </p:tgtEl>
                                      </p:cBhvr>
                                    </p:animEffect>
                                    <p:set>
                                      <p:cBhvr>
                                        <p:cTn id="56" dur="1" fill="hold">
                                          <p:stCondLst>
                                            <p:cond delay="999"/>
                                          </p:stCondLst>
                                        </p:cTn>
                                        <p:tgtEl>
                                          <p:spTgt spid="88"/>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1000"/>
                                        <p:tgtEl>
                                          <p:spTgt spid="81"/>
                                        </p:tgtEl>
                                      </p:cBhvr>
                                    </p:animEffect>
                                    <p:set>
                                      <p:cBhvr>
                                        <p:cTn id="59" dur="1" fill="hold">
                                          <p:stCondLst>
                                            <p:cond delay="999"/>
                                          </p:stCondLst>
                                        </p:cTn>
                                        <p:tgtEl>
                                          <p:spTgt spid="81"/>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80"/>
                                        </p:tgtEl>
                                      </p:cBhvr>
                                    </p:animEffect>
                                    <p:set>
                                      <p:cBhvr>
                                        <p:cTn id="62" dur="1" fill="hold">
                                          <p:stCondLst>
                                            <p:cond delay="999"/>
                                          </p:stCondLst>
                                        </p:cTn>
                                        <p:tgtEl>
                                          <p:spTgt spid="80"/>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000"/>
                                        <p:tgtEl>
                                          <p:spTgt spid="75"/>
                                        </p:tgtEl>
                                      </p:cBhvr>
                                    </p:animEffect>
                                    <p:set>
                                      <p:cBhvr>
                                        <p:cTn id="65" dur="1" fill="hold">
                                          <p:stCondLst>
                                            <p:cond delay="999"/>
                                          </p:stCondLst>
                                        </p:cTn>
                                        <p:tgtEl>
                                          <p:spTgt spid="75"/>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1000"/>
                                        <p:tgtEl>
                                          <p:spTgt spid="74"/>
                                        </p:tgtEl>
                                      </p:cBhvr>
                                    </p:animEffect>
                                    <p:set>
                                      <p:cBhvr>
                                        <p:cTn id="68" dur="1" fill="hold">
                                          <p:stCondLst>
                                            <p:cond delay="999"/>
                                          </p:stCondLst>
                                        </p:cTn>
                                        <p:tgtEl>
                                          <p:spTgt spid="74"/>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1000"/>
                                        <p:tgtEl>
                                          <p:spTgt spid="73"/>
                                        </p:tgtEl>
                                      </p:cBhvr>
                                    </p:animEffect>
                                    <p:set>
                                      <p:cBhvr>
                                        <p:cTn id="71" dur="1" fill="hold">
                                          <p:stCondLst>
                                            <p:cond delay="999"/>
                                          </p:stCondLst>
                                        </p:cTn>
                                        <p:tgtEl>
                                          <p:spTgt spid="73"/>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1000"/>
                                        <p:tgtEl>
                                          <p:spTgt spid="72"/>
                                        </p:tgtEl>
                                      </p:cBhvr>
                                    </p:animEffect>
                                    <p:set>
                                      <p:cBhvr>
                                        <p:cTn id="74" dur="1" fill="hold">
                                          <p:stCondLst>
                                            <p:cond delay="999"/>
                                          </p:stCondLst>
                                        </p:cTn>
                                        <p:tgtEl>
                                          <p:spTgt spid="7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1000"/>
                                        <p:tgtEl>
                                          <p:spTgt spid="76"/>
                                        </p:tgtEl>
                                      </p:cBhvr>
                                    </p:animEffect>
                                    <p:set>
                                      <p:cBhvr>
                                        <p:cTn id="77" dur="1" fill="hold">
                                          <p:stCondLst>
                                            <p:cond delay="999"/>
                                          </p:stCondLst>
                                        </p:cTn>
                                        <p:tgtEl>
                                          <p:spTgt spid="76"/>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00"/>
                                        <p:tgtEl>
                                          <p:spTgt spid="70"/>
                                        </p:tgtEl>
                                      </p:cBhvr>
                                    </p:animEffect>
                                    <p:set>
                                      <p:cBhvr>
                                        <p:cTn id="80" dur="1" fill="hold">
                                          <p:stCondLst>
                                            <p:cond delay="999"/>
                                          </p:stCondLst>
                                        </p:cTn>
                                        <p:tgtEl>
                                          <p:spTgt spid="70"/>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86"/>
                                        </p:tgtEl>
                                        <p:attrNameLst>
                                          <p:attrName>style.visibility</p:attrName>
                                        </p:attrNameLst>
                                      </p:cBhvr>
                                      <p:to>
                                        <p:strVal val="visible"/>
                                      </p:to>
                                    </p:set>
                                    <p:animEffect transition="in" filter="fade">
                                      <p:cBhvr>
                                        <p:cTn id="83" dur="1000"/>
                                        <p:tgtEl>
                                          <p:spTgt spid="8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87"/>
                                        </p:tgtEl>
                                        <p:attrNameLst>
                                          <p:attrName>style.visibility</p:attrName>
                                        </p:attrNameLst>
                                      </p:cBhvr>
                                      <p:to>
                                        <p:strVal val="visible"/>
                                      </p:to>
                                    </p:set>
                                    <p:animEffect transition="in" filter="fade">
                                      <p:cBhvr>
                                        <p:cTn id="86" dur="1000"/>
                                        <p:tgtEl>
                                          <p:spTgt spid="87"/>
                                        </p:tgtEl>
                                      </p:cBhvr>
                                    </p:animEffect>
                                  </p:childTnLst>
                                </p:cTn>
                              </p:par>
                              <p:par>
                                <p:cTn id="87" presetID="10" presetClass="entr" presetSubtype="0" fill="hold" grpId="1" nodeType="with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fade">
                                      <p:cBhvr>
                                        <p:cTn id="89" dur="1000"/>
                                        <p:tgtEl>
                                          <p:spTgt spid="48"/>
                                        </p:tgtEl>
                                      </p:cBhvr>
                                    </p:animEffect>
                                  </p:childTnLst>
                                </p:cTn>
                              </p:par>
                              <p:par>
                                <p:cTn id="90" presetID="10" presetClass="entr" presetSubtype="0" fill="hold" grpId="1" nodeType="with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fade">
                                      <p:cBhvr>
                                        <p:cTn id="92" dur="1000"/>
                                        <p:tgtEl>
                                          <p:spTgt spid="37"/>
                                        </p:tgtEl>
                                      </p:cBhvr>
                                    </p:animEffect>
                                  </p:childTnLst>
                                </p:cTn>
                              </p:par>
                              <p:par>
                                <p:cTn id="93" presetID="10" presetClass="entr" presetSubtype="0" fill="hold" grpId="1" nodeType="with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fade">
                                      <p:cBhvr>
                                        <p:cTn id="95" dur="1000"/>
                                        <p:tgtEl>
                                          <p:spTgt spid="35"/>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fade">
                                      <p:cBhvr>
                                        <p:cTn id="98" dur="1000"/>
                                        <p:tgtEl>
                                          <p:spTgt spid="36"/>
                                        </p:tgtEl>
                                      </p:cBhvr>
                                    </p:animEffect>
                                  </p:childTnLst>
                                </p:cTn>
                              </p:par>
                              <p:par>
                                <p:cTn id="99" presetID="10" presetClass="entr" presetSubtype="0" fill="hold" grpId="1" nodeType="withEffect">
                                  <p:stCondLst>
                                    <p:cond delay="0"/>
                                  </p:stCondLst>
                                  <p:childTnLst>
                                    <p:set>
                                      <p:cBhvr>
                                        <p:cTn id="100" dur="1" fill="hold">
                                          <p:stCondLst>
                                            <p:cond delay="0"/>
                                          </p:stCondLst>
                                        </p:cTn>
                                        <p:tgtEl>
                                          <p:spTgt spid="46"/>
                                        </p:tgtEl>
                                        <p:attrNameLst>
                                          <p:attrName>style.visibility</p:attrName>
                                        </p:attrNameLst>
                                      </p:cBhvr>
                                      <p:to>
                                        <p:strVal val="visible"/>
                                      </p:to>
                                    </p:set>
                                    <p:animEffect transition="in" filter="fade">
                                      <p:cBhvr>
                                        <p:cTn id="101" dur="1000"/>
                                        <p:tgtEl>
                                          <p:spTgt spid="46"/>
                                        </p:tgtEl>
                                      </p:cBhvr>
                                    </p:animEffect>
                                  </p:childTnLst>
                                </p:cTn>
                              </p:par>
                              <p:par>
                                <p:cTn id="102" presetID="10" presetClass="entr" presetSubtype="0" fill="hold" nodeType="withEffect">
                                  <p:stCondLst>
                                    <p:cond delay="0"/>
                                  </p:stCondLst>
                                  <p:childTnLst>
                                    <p:set>
                                      <p:cBhvr>
                                        <p:cTn id="103" dur="1" fill="hold">
                                          <p:stCondLst>
                                            <p:cond delay="0"/>
                                          </p:stCondLst>
                                        </p:cTn>
                                        <p:tgtEl>
                                          <p:spTgt spid="100"/>
                                        </p:tgtEl>
                                        <p:attrNameLst>
                                          <p:attrName>style.visibility</p:attrName>
                                        </p:attrNameLst>
                                      </p:cBhvr>
                                      <p:to>
                                        <p:strVal val="visible"/>
                                      </p:to>
                                    </p:set>
                                    <p:animEffect transition="in" filter="fade">
                                      <p:cBhvr>
                                        <p:cTn id="104"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8" grpId="0" animBg="1"/>
      <p:bldP spid="48" grpId="1" animBg="1"/>
      <p:bldP spid="70" grpId="0" animBg="1"/>
      <p:bldP spid="81" grpId="0" animBg="1"/>
      <p:bldP spid="81" grpId="1" animBg="1"/>
      <p:bldP spid="81" grpId="2" animBg="1"/>
      <p:bldP spid="37" grpId="0" animBg="1"/>
      <p:bldP spid="37" grpId="1" animBg="1"/>
      <p:bldP spid="88" grpId="0" animBg="1"/>
      <p:bldP spid="88" grpId="1" animBg="1"/>
      <p:bldP spid="88" grpId="2" animBg="1"/>
      <p:bldP spid="36" grpId="0" animBg="1"/>
      <p:bldP spid="36" grpId="1" animBg="1"/>
      <p:bldP spid="35" grpId="0" animBg="1"/>
      <p:bldP spid="35" grpId="1" animBg="1"/>
      <p:bldP spid="72" grpId="0" animBg="1"/>
      <p:bldP spid="73" grpId="0" animBg="1"/>
      <p:bldP spid="73" grpId="1" animBg="1"/>
      <p:bldP spid="74" grpId="0" animBg="1"/>
      <p:bldP spid="74" grpId="1" animBg="1"/>
      <p:bldP spid="75" grpId="0" animBg="1"/>
      <p:bldP spid="75" grpId="1" animBg="1"/>
      <p:bldP spid="87"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 name="Group 61"/>
          <p:cNvGrpSpPr/>
          <p:nvPr/>
        </p:nvGrpSpPr>
        <p:grpSpPr>
          <a:xfrm>
            <a:off x="523875" y="762000"/>
            <a:ext cx="8162925" cy="6072188"/>
            <a:chOff x="523875" y="762000"/>
            <a:chExt cx="8162925" cy="6072188"/>
          </a:xfrm>
        </p:grpSpPr>
        <p:pic>
          <p:nvPicPr>
            <p:cNvPr id="15" name="Picture 3"/>
            <p:cNvPicPr>
              <a:picLocks noChangeAspect="1" noChangeArrowheads="1"/>
            </p:cNvPicPr>
            <p:nvPr/>
          </p:nvPicPr>
          <p:blipFill>
            <a:blip r:embed="rId2" cstate="print"/>
            <a:srcRect/>
            <a:stretch>
              <a:fillRect/>
            </a:stretch>
          </p:blipFill>
          <p:spPr bwMode="auto">
            <a:xfrm>
              <a:off x="523875" y="762000"/>
              <a:ext cx="8162925" cy="6072188"/>
            </a:xfrm>
            <a:prstGeom prst="rect">
              <a:avLst/>
            </a:prstGeom>
            <a:noFill/>
            <a:ln w="9525">
              <a:noFill/>
              <a:miter lim="800000"/>
              <a:headEnd/>
              <a:tailEnd/>
            </a:ln>
            <a:effectLst/>
          </p:spPr>
        </p:pic>
        <p:grpSp>
          <p:nvGrpSpPr>
            <p:cNvPr id="16" name="Group 14"/>
            <p:cNvGrpSpPr/>
            <p:nvPr/>
          </p:nvGrpSpPr>
          <p:grpSpPr>
            <a:xfrm>
              <a:off x="4852307" y="1338943"/>
              <a:ext cx="3148693" cy="1191986"/>
              <a:chOff x="4852307" y="1338943"/>
              <a:chExt cx="3148693" cy="1191986"/>
            </a:xfrm>
          </p:grpSpPr>
          <p:grpSp>
            <p:nvGrpSpPr>
              <p:cNvPr id="17" name="Group 13"/>
              <p:cNvGrpSpPr/>
              <p:nvPr/>
            </p:nvGrpSpPr>
            <p:grpSpPr>
              <a:xfrm>
                <a:off x="4852307" y="1338943"/>
                <a:ext cx="3148693" cy="1191986"/>
                <a:chOff x="4852307" y="1338943"/>
                <a:chExt cx="3148693" cy="1191986"/>
              </a:xfrm>
            </p:grpSpPr>
            <p:sp>
              <p:nvSpPr>
                <p:cNvPr id="19"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 name="Freeform 17"/>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126982" name="Picture 6"/>
          <p:cNvPicPr>
            <a:picLocks noChangeAspect="1" noChangeArrowheads="1"/>
          </p:cNvPicPr>
          <p:nvPr/>
        </p:nvPicPr>
        <p:blipFill>
          <a:blip r:embed="rId3" cstate="print"/>
          <a:srcRect/>
          <a:stretch>
            <a:fillRect/>
          </a:stretch>
        </p:blipFill>
        <p:spPr bwMode="auto">
          <a:xfrm rot="60000">
            <a:off x="393192" y="1188720"/>
            <a:ext cx="8153400" cy="5874034"/>
          </a:xfrm>
          <a:prstGeom prst="rect">
            <a:avLst/>
          </a:prstGeom>
          <a:noFill/>
          <a:ln w="9525">
            <a:noFill/>
            <a:miter lim="800000"/>
            <a:headEnd/>
            <a:tailEnd/>
          </a:ln>
          <a:effectLst/>
        </p:spPr>
      </p:pic>
      <p:pic>
        <p:nvPicPr>
          <p:cNvPr id="126981" name="Picture 5"/>
          <p:cNvPicPr>
            <a:picLocks noChangeAspect="1" noChangeArrowheads="1"/>
          </p:cNvPicPr>
          <p:nvPr/>
        </p:nvPicPr>
        <p:blipFill>
          <a:blip r:embed="rId4" cstate="print">
            <a:lum contrast="10000"/>
          </a:blip>
          <a:srcRect/>
          <a:stretch>
            <a:fillRect/>
          </a:stretch>
        </p:blipFill>
        <p:spPr bwMode="auto">
          <a:xfrm>
            <a:off x="1752600" y="1219200"/>
            <a:ext cx="4573588" cy="1085850"/>
          </a:xfrm>
          <a:prstGeom prst="rect">
            <a:avLst/>
          </a:prstGeom>
          <a:noFill/>
          <a:ln w="25400">
            <a:solidFill>
              <a:schemeClr val="tx1"/>
            </a:solid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6982"/>
                                        </p:tgtEl>
                                        <p:attrNameLst>
                                          <p:attrName>style.visibility</p:attrName>
                                        </p:attrNameLst>
                                      </p:cBhvr>
                                      <p:to>
                                        <p:strVal val="visible"/>
                                      </p:to>
                                    </p:set>
                                    <p:animEffect transition="in" filter="fade">
                                      <p:cBhvr>
                                        <p:cTn id="7" dur="1000"/>
                                        <p:tgtEl>
                                          <p:spTgt spid="126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2003286"/>
          </a:xfrm>
          <a:prstGeom prst="rect">
            <a:avLst/>
          </a:prstGeom>
        </p:spPr>
        <p:txBody>
          <a:bodyPr wrap="square">
            <a:spAutoFit/>
          </a:bodyPr>
          <a:lstStyle/>
          <a:p>
            <a:r>
              <a:rPr lang="en-US" dirty="0" smtClean="0">
                <a:hlinkClick r:id="rId2"/>
              </a:rPr>
              <a:t>https://www.accessgenealogy.com/native/history-of-the-choctaw-and-chickasaw-in-indian-territory.htm</a:t>
            </a:r>
            <a:endParaRPr lang="en-US" dirty="0" smtClean="0"/>
          </a:p>
          <a:p>
            <a:pPr fontAlgn="base"/>
            <a:r>
              <a:rPr lang="en-US" dirty="0" smtClean="0"/>
              <a:t>	The commissioners sent by the Chickasaw Nation to seek out a new home in the west entered successfully into negotiations with the Choctaws for an interest in their lately acquired lands beyond the Mississippi. In 1837 a treaty between the two tribes was ratified near Fort Towson, in the Choctaw Nation, by which the Chickasaws; for the consideration of $530,000 were ceded a district in the Choctaw country west of the Choctaw Nation proper. The conditions of this sale were that the Chickasaws should participate jointly with the Choctaws in the tribal government, with equal rights and privileges, the land to beheld in common by both, neither tribe having a right to dispose of its interest without the consent of the other. Each tribe reserved to itself the right to control and manage its own funds, invested in Washington. The lands set apart for the Chickasaws were known as the Chickasaw district of the Choctaw Nation, and members of either tribe were given the privilege of locating in either the Choctaw or the Chickasaw country proper.</a:t>
            </a:r>
          </a:p>
          <a:p>
            <a:pPr fontAlgn="base"/>
            <a:r>
              <a:rPr lang="en-US" dirty="0" smtClean="0"/>
              <a:t>	During the emigration of the Chickasaws to their new home, smallpox broke out, carrying off nearly 700 of the movers. They did not settle in the Chickasaw district, but many scattered through the Choctaw country.</a:t>
            </a:r>
          </a:p>
          <a:p>
            <a:pPr fontAlgn="base"/>
            <a:r>
              <a:rPr lang="en-US" dirty="0" smtClean="0"/>
              <a:t>	The political relations between the two tribes, under the provisions of the treaty of 1837, were far from amicable, as instead of equal representation, as they expected, they were allowed only in proportion to population, and were therefore a powerless minority, the Choctaws outnumbering and hence outvoting the Chickasaws, thereby controlling the national offices and affairs of government. </a:t>
            </a:r>
          </a:p>
          <a:p>
            <a:pPr fontAlgn="base"/>
            <a:r>
              <a:rPr lang="en-US" dirty="0" smtClean="0"/>
              <a:t>	The Chickasaws feeling themselves aggrieved, appealed to the President of the United States and on paying $250,009 to the Choctaws obtained by treaty of 1855 a political separation from the Choctaws and a complete title to time Chickasaw district. The Chickasaws then established their own government, and though closely allied by treaty and other relations to the Choctaws, they have maintained au independent government and distinct geographical boundaries.</a:t>
            </a:r>
          </a:p>
          <a:p>
            <a:pPr fontAlgn="base"/>
            <a:r>
              <a:rPr lang="en-US" dirty="0" smtClean="0"/>
              <a:t>	By a liberal policy extended toward intermarried whites and stock raisers within their boundaries, and through their efforts in the direction of education, the progress of the Chickasaws and Choctaws was gradual until the great civil war. The agents of these nations took sides with the seceding states, and the sympathies’ of the Indians were naturally with the Confederate states. The Choctaw’s and Chickasaws furnished several thousand men for the cause and negotiated treaties with the Confederate government. </a:t>
            </a:r>
          </a:p>
          <a:p>
            <a:pPr fontAlgn="base"/>
            <a:r>
              <a:rPr lang="en-US" dirty="0" smtClean="0"/>
              <a:t>	The nations suffered considerably by the war, losing nearly one-fourth of their population, much stock, and of course their slaves. The United States -held that by the part taken by the tribal government in -the war they had forfeited all their rights, which, however, were restored under certain conditions, and the treaty of 1866 was made; This treaty, the provisions of which supersede all conflicting provisions of former treaties, is the basis of all laws pertaining to the intercourse of the Choctaws and Chickasaws with the federal government. The allotment and governmental provisions of the treaty of 1866 have never been complied with, and vexed. questions have resulted there from.</a:t>
            </a:r>
          </a:p>
          <a:p>
            <a:endParaRPr lang="en-US"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6435268"/>
          </a:xfrm>
          <a:prstGeom prst="rect">
            <a:avLst/>
          </a:prstGeom>
        </p:spPr>
        <p:txBody>
          <a:bodyPr wrap="square">
            <a:spAutoFit/>
          </a:bodyPr>
          <a:lstStyle/>
          <a:p>
            <a:r>
              <a:rPr lang="en-US" dirty="0" smtClean="0">
                <a:hlinkClick r:id="rId2"/>
              </a:rPr>
              <a:t>https://en.wikipedia.org/wiki/Chickasaw_Nation</a:t>
            </a:r>
            <a:endParaRPr lang="en-US" dirty="0" smtClean="0"/>
          </a:p>
          <a:p>
            <a:r>
              <a:rPr lang="en-US" dirty="0" smtClean="0"/>
              <a:t>	During Indian removal of the 1830s, the United States government first assigned the Chickasaw to a part of Indian Territory west of the Mississippi River controlled by the Choctaw Nation; their area in the western area of the nation was called the Chickasaw District. It consisted of Panola, Wichita, Caddo, and Perry counties.</a:t>
            </a:r>
          </a:p>
          <a:p>
            <a:r>
              <a:rPr lang="en-US" dirty="0" smtClean="0"/>
              <a:t>	Although originally the western boundary of the Choctaw Nation extended to the 100th meridian, virtually no Chickasaw lived west of the Cross Timbers, due to continual raiding by the Plains Indians of the southern region. The United States eventually leased the area between the 100th and 98th meridians for the use of the Plains tribes. The area was referred to as the "Leased District"."</a:t>
            </a:r>
          </a:p>
          <a:p>
            <a:r>
              <a:rPr lang="en-US" dirty="0" smtClean="0"/>
              <a:t>	The division of the Choctaw Nation was ratified by the Choctaw–Chickasaw Treaty of 1854. The Chickasaw constitution establishing the nation as separate from the Choctaws, was signed August 30, 1856, in the new capitol of Tishomingo (now Tishomingo, Oklahoma). The first Chickasaw governor was Cyrus Harris. The nation consisted of five divisions; Tishomingo County, Pontotoc County, Pickens County, and </a:t>
            </a:r>
            <a:r>
              <a:rPr lang="en-US" dirty="0" err="1" smtClean="0"/>
              <a:t>Ponola</a:t>
            </a:r>
            <a:r>
              <a:rPr lang="en-US" dirty="0" smtClean="0"/>
              <a:t> County. Law enforcement was by the Chickasaw </a:t>
            </a:r>
          </a:p>
          <a:p>
            <a:r>
              <a:rPr lang="en-US" dirty="0" err="1" smtClean="0"/>
              <a:t>Lighthorsemen</a:t>
            </a:r>
            <a:r>
              <a:rPr lang="en-US" dirty="0" smtClean="0"/>
              <a:t>, although non-Indians fell under the jurisdiction of the Federal court at Fort Smith.</a:t>
            </a:r>
          </a:p>
          <a:p>
            <a:r>
              <a:rPr lang="en-US" dirty="0" smtClean="0"/>
              <a:t>	Following the Civil War, the United States forced the Chickasaw into new peace treaties because of the support of many of the Five Civilized Tribes for the Confederacy. Under the new treaty, the Chickasaw (and Choctaw) ceded the "Leased District" to the United States. In 1868, the Chickasaw </a:t>
            </a:r>
            <a:r>
              <a:rPr lang="en-US" dirty="0" err="1" smtClean="0"/>
              <a:t>Montford</a:t>
            </a:r>
            <a:r>
              <a:rPr lang="en-US" dirty="0" smtClean="0"/>
              <a:t> T. Johnson, with Jesse Chisholm's help, secured an agreement with the Plains tribes to establish a ranch on the new western edge of the Nation. His ranch was never raided, although often threatened. He and his family remained the only permanent residents of the area until the settlement of Oklahoma after it was admitted as a state.</a:t>
            </a:r>
          </a:p>
          <a:p>
            <a:r>
              <a:rPr lang="en-US" dirty="0" smtClean="0"/>
              <a:t>Under the Dawes Act, the Chickasaw nation was dissolved, with government functions transferred to the federal government before statehood, by agreement negotiated with the Dawes Commission. Following the breakup of the nation, the Chickasaw became citizens of the United States. The US allotted the communal land in plots for individual households of registered members. Land left over was declared "surplus" and made available for sale to non-Indians, so they lost much of their tribal lands.</a:t>
            </a:r>
          </a:p>
          <a:p>
            <a:r>
              <a:rPr lang="en-US" dirty="0" smtClean="0"/>
              <a:t>	In the second half of the 20th century, the Chickasaw reorganized their tribal government. They adopted a new constitution on August 27, 1983 to manage their business affairs.</a:t>
            </a:r>
          </a:p>
          <a:p>
            <a:r>
              <a:rPr lang="en-US" dirty="0" smtClean="0"/>
              <a:t>	The Chickasaw Nation is headquartered in </a:t>
            </a:r>
            <a:r>
              <a:rPr lang="en-US" dirty="0" err="1" smtClean="0">
                <a:hlinkClick r:id="rId3" tooltip="Ada, Oklahoma"/>
              </a:rPr>
              <a:t>Ada</a:t>
            </a:r>
            <a:r>
              <a:rPr lang="en-US" dirty="0" smtClean="0">
                <a:hlinkClick r:id="rId3" tooltip="Ada, Oklahoma"/>
              </a:rPr>
              <a:t>, Oklahoma</a:t>
            </a:r>
            <a:r>
              <a:rPr lang="en-US" dirty="0" smtClean="0"/>
              <a:t>. Their tribal jurisdictional area is in </a:t>
            </a:r>
            <a:r>
              <a:rPr lang="en-US" dirty="0" smtClean="0">
                <a:hlinkClick r:id="rId4" tooltip="Bryan County, Oklahoma"/>
              </a:rPr>
              <a:t>Bryan</a:t>
            </a:r>
            <a:r>
              <a:rPr lang="en-US" dirty="0" smtClean="0"/>
              <a:t>, </a:t>
            </a:r>
            <a:r>
              <a:rPr lang="en-US" dirty="0" smtClean="0">
                <a:hlinkClick r:id="rId5" tooltip="Carter County, Oklahoma"/>
              </a:rPr>
              <a:t>Carter</a:t>
            </a:r>
            <a:r>
              <a:rPr lang="en-US" dirty="0" smtClean="0"/>
              <a:t>, </a:t>
            </a:r>
            <a:r>
              <a:rPr lang="en-US" dirty="0" smtClean="0">
                <a:hlinkClick r:id="rId6" tooltip="Coal County, Oklahoma"/>
              </a:rPr>
              <a:t>Coal</a:t>
            </a:r>
            <a:r>
              <a:rPr lang="en-US" dirty="0" smtClean="0"/>
              <a:t>, </a:t>
            </a:r>
            <a:r>
              <a:rPr lang="en-US" dirty="0" smtClean="0">
                <a:hlinkClick r:id="rId7" tooltip="Garvin County, Oklahoma"/>
              </a:rPr>
              <a:t>Garvin</a:t>
            </a:r>
            <a:r>
              <a:rPr lang="en-US" dirty="0" smtClean="0"/>
              <a:t>, </a:t>
            </a:r>
            <a:r>
              <a:rPr lang="en-US" dirty="0" smtClean="0">
                <a:hlinkClick r:id="rId8" tooltip="Grady County, Oklahoma"/>
              </a:rPr>
              <a:t>Grady</a:t>
            </a:r>
            <a:r>
              <a:rPr lang="en-US" dirty="0" smtClean="0"/>
              <a:t>, </a:t>
            </a:r>
            <a:r>
              <a:rPr lang="en-US" dirty="0" smtClean="0">
                <a:hlinkClick r:id="rId9" tooltip="Jefferson County, Oklahoma"/>
              </a:rPr>
              <a:t>Jefferson</a:t>
            </a:r>
            <a:r>
              <a:rPr lang="en-US" dirty="0" smtClean="0"/>
              <a:t>, </a:t>
            </a:r>
            <a:r>
              <a:rPr lang="en-US" dirty="0" smtClean="0">
                <a:hlinkClick r:id="rId10" tooltip="Johnston County, Oklahoma"/>
              </a:rPr>
              <a:t>Johnston</a:t>
            </a:r>
            <a:r>
              <a:rPr lang="en-US" dirty="0" smtClean="0"/>
              <a:t>, </a:t>
            </a:r>
            <a:r>
              <a:rPr lang="en-US" dirty="0" smtClean="0">
                <a:hlinkClick r:id="rId11" tooltip="Love County, Oklahoma"/>
              </a:rPr>
              <a:t>Love</a:t>
            </a:r>
            <a:r>
              <a:rPr lang="en-US" dirty="0" smtClean="0"/>
              <a:t>, </a:t>
            </a:r>
            <a:r>
              <a:rPr lang="en-US" dirty="0" smtClean="0">
                <a:hlinkClick r:id="rId12" tooltip="McClain County, Oklahoma"/>
              </a:rPr>
              <a:t>McClain</a:t>
            </a:r>
            <a:r>
              <a:rPr lang="en-US" dirty="0" smtClean="0"/>
              <a:t>, </a:t>
            </a:r>
          </a:p>
          <a:p>
            <a:r>
              <a:rPr lang="en-US" dirty="0" smtClean="0">
                <a:hlinkClick r:id="rId13" tooltip="Marshall County, Oklahoma"/>
              </a:rPr>
              <a:t>Marshall</a:t>
            </a:r>
            <a:r>
              <a:rPr lang="en-US" dirty="0" smtClean="0"/>
              <a:t>, </a:t>
            </a:r>
            <a:r>
              <a:rPr lang="en-US" dirty="0" smtClean="0">
                <a:hlinkClick r:id="rId14" tooltip="Murray County, Oklahoma"/>
              </a:rPr>
              <a:t>Murray</a:t>
            </a:r>
            <a:r>
              <a:rPr lang="en-US" dirty="0" smtClean="0"/>
              <a:t>, </a:t>
            </a:r>
            <a:r>
              <a:rPr lang="en-US" dirty="0" smtClean="0">
                <a:hlinkClick r:id="rId15" tooltip="Pontotoc County, Oklahoma"/>
              </a:rPr>
              <a:t>Pontotoc</a:t>
            </a:r>
            <a:r>
              <a:rPr lang="en-US" dirty="0" smtClean="0"/>
              <a:t>, and </a:t>
            </a:r>
            <a:r>
              <a:rPr lang="en-US" dirty="0" smtClean="0">
                <a:hlinkClick r:id="rId16" tooltip="Stephens County, Oklahoma"/>
              </a:rPr>
              <a:t>Stephens</a:t>
            </a:r>
            <a:r>
              <a:rPr lang="en-US" dirty="0" smtClean="0"/>
              <a:t> counties in Oklahoma. Their tribal governor is </a:t>
            </a:r>
            <a:r>
              <a:rPr lang="en-US" dirty="0" smtClean="0">
                <a:hlinkClick r:id="rId17" tooltip="Bill Anoatubby"/>
              </a:rPr>
              <a:t>Bill </a:t>
            </a:r>
            <a:r>
              <a:rPr lang="en-US" dirty="0" err="1" smtClean="0">
                <a:hlinkClick r:id="rId17" tooltip="Bill Anoatubby"/>
              </a:rPr>
              <a:t>Anoatubby</a:t>
            </a:r>
            <a:r>
              <a:rPr lang="en-US" dirty="0" smtClean="0"/>
              <a:t>.</a:t>
            </a:r>
            <a:r>
              <a:rPr lang="en-US" baseline="30000" dirty="0" smtClean="0">
                <a:hlinkClick r:id="rId2"/>
              </a:rPr>
              <a:t>[1]</a:t>
            </a:r>
            <a:endParaRPr lang="en-US" dirty="0" smtClean="0"/>
          </a:p>
          <a:p>
            <a:r>
              <a:rPr lang="en-US" dirty="0" smtClean="0"/>
              <a:t>	Governor Bill </a:t>
            </a:r>
            <a:r>
              <a:rPr lang="en-US" dirty="0" err="1" smtClean="0"/>
              <a:t>Anoatubby</a:t>
            </a:r>
            <a:r>
              <a:rPr lang="en-US" dirty="0" smtClean="0"/>
              <a:t> appointed </a:t>
            </a:r>
            <a:r>
              <a:rPr lang="en-US" dirty="0" smtClean="0">
                <a:hlinkClick r:id="rId18" tooltip="Charles W. Blackwell"/>
              </a:rPr>
              <a:t>Charles W. Blackwell</a:t>
            </a:r>
            <a:r>
              <a:rPr lang="en-US" dirty="0" smtClean="0"/>
              <a:t> as the Chickasaw Nation's first Ambassador to the United States in 1995.</a:t>
            </a:r>
            <a:r>
              <a:rPr lang="en-US" baseline="30000" dirty="0" smtClean="0">
                <a:hlinkClick r:id="rId2"/>
              </a:rPr>
              <a:t>[6]</a:t>
            </a:r>
            <a:r>
              <a:rPr lang="en-US" dirty="0" smtClean="0"/>
              <a:t>(Blackwell had previously served as the Chickasaw delegate to the United States from 1990 to 1995).</a:t>
            </a:r>
            <a:r>
              <a:rPr lang="en-US" baseline="30000" dirty="0" smtClean="0">
                <a:hlinkClick r:id="rId2"/>
              </a:rPr>
              <a:t>[6]</a:t>
            </a:r>
            <a:r>
              <a:rPr lang="en-US" dirty="0" smtClean="0"/>
              <a:t> At the time of his appointment in 1995, Blackwell became the first </a:t>
            </a:r>
            <a:r>
              <a:rPr lang="en-US" dirty="0" smtClean="0">
                <a:hlinkClick r:id="rId19" tooltip="Native Americans in the United States"/>
              </a:rPr>
              <a:t>Native American</a:t>
            </a:r>
            <a:r>
              <a:rPr lang="en-US" dirty="0" smtClean="0"/>
              <a:t> tribal ambassador to the United States government.</a:t>
            </a:r>
            <a:r>
              <a:rPr lang="en-US" baseline="30000" dirty="0" smtClean="0">
                <a:hlinkClick r:id="rId2"/>
              </a:rPr>
              <a:t>[6]</a:t>
            </a:r>
            <a:r>
              <a:rPr lang="en-US" dirty="0" smtClean="0"/>
              <a:t> Blackwell served in Washington as ambassador from 1995 until his death on January 3, 2013.</a:t>
            </a:r>
            <a:r>
              <a:rPr lang="en-US" baseline="30000" dirty="0" smtClean="0">
                <a:hlinkClick r:id="rId2"/>
              </a:rPr>
              <a:t>[6]</a:t>
            </a:r>
            <a:endParaRPr lang="en-US" dirty="0" smtClean="0"/>
          </a:p>
          <a:p>
            <a:r>
              <a:rPr lang="en-US" dirty="0" smtClean="0"/>
              <a:t>Economy[</a:t>
            </a:r>
            <a:r>
              <a:rPr lang="en-US" dirty="0" smtClean="0">
                <a:hlinkClick r:id="rId20" tooltip="Edit section: Economy"/>
              </a:rPr>
              <a:t>edit</a:t>
            </a:r>
            <a:r>
              <a:rPr lang="en-US" dirty="0" smtClean="0"/>
              <a:t>]</a:t>
            </a:r>
          </a:p>
          <a:p>
            <a:r>
              <a:rPr lang="en-US" dirty="0" smtClean="0"/>
              <a:t>	The tribe owns two off-track wagering facilities, 18 casinos, two bingo halls, 18 tribal smoke shops, seven motor fuel outlets, and two truck stops. They also own and operate </a:t>
            </a:r>
            <a:r>
              <a:rPr lang="en-US" dirty="0" err="1" smtClean="0">
                <a:hlinkClick r:id="rId21" tooltip="Bedre Fine Chocolate"/>
              </a:rPr>
              <a:t>Bedré</a:t>
            </a:r>
            <a:r>
              <a:rPr lang="en-US" dirty="0" smtClean="0">
                <a:hlinkClick r:id="rId21" tooltip="Bedre Fine Chocolate"/>
              </a:rPr>
              <a:t> Fine Chocolate</a:t>
            </a:r>
            <a:r>
              <a:rPr lang="en-US" dirty="0" smtClean="0"/>
              <a:t> in </a:t>
            </a:r>
            <a:r>
              <a:rPr lang="en-US" dirty="0" smtClean="0">
                <a:hlinkClick r:id="rId22" tooltip="Davis, Oklahoma"/>
              </a:rPr>
              <a:t>Davis</a:t>
            </a:r>
            <a:r>
              <a:rPr lang="en-US" dirty="0" smtClean="0"/>
              <a:t>, </a:t>
            </a:r>
            <a:r>
              <a:rPr lang="en-US" dirty="0" err="1" smtClean="0"/>
              <a:t>Lazer</a:t>
            </a:r>
            <a:r>
              <a:rPr lang="en-US" dirty="0" smtClean="0"/>
              <a:t> Zone Family Fun Center in </a:t>
            </a:r>
            <a:r>
              <a:rPr lang="en-US" dirty="0" err="1" smtClean="0"/>
              <a:t>Ada</a:t>
            </a:r>
            <a:r>
              <a:rPr lang="en-US" dirty="0" smtClean="0"/>
              <a:t>; </a:t>
            </a:r>
            <a:r>
              <a:rPr lang="en-US" dirty="0" err="1" smtClean="0"/>
              <a:t>WinStar</a:t>
            </a:r>
            <a:r>
              <a:rPr lang="en-US" dirty="0" smtClean="0"/>
              <a:t> Inn and Suites and Golf Course in </a:t>
            </a:r>
            <a:r>
              <a:rPr lang="en-US" dirty="0" err="1" smtClean="0">
                <a:hlinkClick r:id="rId23" tooltip="Thackerville, Oklahoma"/>
              </a:rPr>
              <a:t>Thackerville</a:t>
            </a:r>
            <a:r>
              <a:rPr lang="en-US" dirty="0" smtClean="0"/>
              <a:t>; </a:t>
            </a:r>
            <a:r>
              <a:rPr lang="en-US" dirty="0" err="1" smtClean="0"/>
              <a:t>Solara</a:t>
            </a:r>
            <a:r>
              <a:rPr lang="en-US" dirty="0" smtClean="0"/>
              <a:t> Healthcare in </a:t>
            </a:r>
            <a:r>
              <a:rPr lang="en-US" dirty="0" smtClean="0">
                <a:hlinkClick r:id="rId24" tooltip="Southlake, Texas"/>
              </a:rPr>
              <a:t>Southlake, Texas</a:t>
            </a:r>
            <a:r>
              <a:rPr lang="en-US" dirty="0" smtClean="0"/>
              <a:t>; Chickasaw Nation Industries in Norman, Oklahoma; Global Gaming Solutions, LLC; </a:t>
            </a:r>
            <a:r>
              <a:rPr lang="en-US" dirty="0" smtClean="0">
                <a:hlinkClick r:id="rId25" tooltip="KADA (AM)"/>
              </a:rPr>
              <a:t>KADA (AM)</a:t>
            </a:r>
            <a:r>
              <a:rPr lang="en-US" dirty="0" smtClean="0"/>
              <a:t>, </a:t>
            </a:r>
            <a:r>
              <a:rPr lang="en-US" dirty="0" smtClean="0">
                <a:hlinkClick r:id="rId26" tooltip="KADA-FM"/>
              </a:rPr>
              <a:t>KADA-FM</a:t>
            </a:r>
            <a:r>
              <a:rPr lang="en-US" dirty="0" smtClean="0"/>
              <a:t>, </a:t>
            </a:r>
            <a:r>
              <a:rPr lang="en-US" dirty="0" smtClean="0">
                <a:hlinkClick r:id="rId27" tooltip="KCNP"/>
              </a:rPr>
              <a:t>KCNP</a:t>
            </a:r>
            <a:r>
              <a:rPr lang="en-US" dirty="0" smtClean="0"/>
              <a:t>, KTLS, KXFC, and KYKC radio stations in </a:t>
            </a:r>
            <a:r>
              <a:rPr lang="en-US" dirty="0" err="1" smtClean="0"/>
              <a:t>Ada</a:t>
            </a:r>
            <a:r>
              <a:rPr lang="en-US" dirty="0" smtClean="0"/>
              <a:t>; and Treasure Valley Inn and Suites in </a:t>
            </a:r>
            <a:r>
              <a:rPr lang="en-US" dirty="0" smtClean="0">
                <a:hlinkClick r:id="rId22" tooltip="Davis, Oklahoma"/>
              </a:rPr>
              <a:t>Davis</a:t>
            </a:r>
            <a:r>
              <a:rPr lang="en-US" dirty="0" smtClean="0"/>
              <a:t>. Their estimated annual tribal economic impact is over $13.9 billion.</a:t>
            </a:r>
            <a:r>
              <a:rPr lang="en-US" baseline="30000" dirty="0" smtClean="0">
                <a:hlinkClick r:id="rId2"/>
              </a:rPr>
              <a:t>[1]</a:t>
            </a:r>
            <a:r>
              <a:rPr lang="en-US" dirty="0" smtClean="0"/>
              <a:t> In addition, the Chickasaw Nation operates historical sites and museums including the </a:t>
            </a:r>
            <a:r>
              <a:rPr lang="en-US" dirty="0" smtClean="0">
                <a:hlinkClick r:id="rId28" tooltip="Chickasaw Cultural Center"/>
              </a:rPr>
              <a:t>Chickasaw Cultural Center</a:t>
            </a:r>
            <a:r>
              <a:rPr lang="en-US" dirty="0" smtClean="0"/>
              <a:t>, </a:t>
            </a:r>
            <a:r>
              <a:rPr lang="en-US" dirty="0" smtClean="0">
                <a:hlinkClick r:id="rId29" tooltip="Chickasaw Nation Capitols"/>
              </a:rPr>
              <a:t>Chickasaw Nation Capitols</a:t>
            </a:r>
            <a:r>
              <a:rPr lang="en-US" dirty="0" smtClean="0"/>
              <a:t>, and </a:t>
            </a:r>
            <a:r>
              <a:rPr lang="en-US" dirty="0" err="1" smtClean="0">
                <a:hlinkClick r:id="rId30" tooltip="Kullihoma Grounds"/>
              </a:rPr>
              <a:t>Kullihoma</a:t>
            </a:r>
            <a:r>
              <a:rPr lang="en-US" dirty="0" smtClean="0">
                <a:hlinkClick r:id="rId30" tooltip="Kullihoma Grounds"/>
              </a:rPr>
              <a:t> Grounds</a:t>
            </a:r>
            <a:r>
              <a:rPr lang="en-US" dirty="0" smtClean="0"/>
              <a:t>.</a:t>
            </a:r>
          </a:p>
          <a:p>
            <a:r>
              <a:rPr lang="en-US" dirty="0" smtClean="0"/>
              <a:t>Their casinos include </a:t>
            </a:r>
            <a:r>
              <a:rPr lang="en-US" dirty="0" err="1" smtClean="0">
                <a:hlinkClick r:id="rId31" tooltip="Ada Gaming Center"/>
              </a:rPr>
              <a:t>Ada</a:t>
            </a:r>
            <a:r>
              <a:rPr lang="en-US" dirty="0" smtClean="0">
                <a:hlinkClick r:id="rId31" tooltip="Ada Gaming Center"/>
              </a:rPr>
              <a:t> Gaming Center</a:t>
            </a:r>
            <a:r>
              <a:rPr lang="en-US" dirty="0" smtClean="0"/>
              <a:t>, </a:t>
            </a:r>
            <a:r>
              <a:rPr lang="en-US" dirty="0" smtClean="0">
                <a:hlinkClick r:id="rId32" tooltip="Chisholm Trail Casino"/>
              </a:rPr>
              <a:t>Chisholm Trail Casino</a:t>
            </a:r>
            <a:r>
              <a:rPr lang="en-US" dirty="0" smtClean="0"/>
              <a:t>, </a:t>
            </a:r>
            <a:r>
              <a:rPr lang="en-US" dirty="0" smtClean="0">
                <a:hlinkClick r:id="rId33" tooltip="Gold Mountain Casino"/>
              </a:rPr>
              <a:t>Gold Mountain Casino</a:t>
            </a:r>
            <a:r>
              <a:rPr lang="en-US" dirty="0" smtClean="0"/>
              <a:t>, </a:t>
            </a:r>
            <a:r>
              <a:rPr lang="en-US" dirty="0" smtClean="0">
                <a:hlinkClick r:id="rId34" tooltip="Newcastle Casino"/>
              </a:rPr>
              <a:t>Newcastle Casino</a:t>
            </a:r>
            <a:r>
              <a:rPr lang="en-US" dirty="0" smtClean="0"/>
              <a:t>, </a:t>
            </a:r>
            <a:r>
              <a:rPr lang="en-US" dirty="0" err="1" smtClean="0">
                <a:hlinkClick r:id="rId35" tooltip="Riverwind Casino"/>
              </a:rPr>
              <a:t>Riverwind</a:t>
            </a:r>
            <a:r>
              <a:rPr lang="en-US" dirty="0" smtClean="0">
                <a:hlinkClick r:id="rId35" tooltip="Riverwind Casino"/>
              </a:rPr>
              <a:t> Casino</a:t>
            </a:r>
            <a:r>
              <a:rPr lang="en-US" dirty="0" smtClean="0"/>
              <a:t>, </a:t>
            </a:r>
            <a:r>
              <a:rPr lang="en-US" dirty="0" smtClean="0">
                <a:hlinkClick r:id="rId36" tooltip="Treasure Valley Casino"/>
              </a:rPr>
              <a:t>Treasure Valley Casino</a:t>
            </a:r>
            <a:r>
              <a:rPr lang="en-US" dirty="0" smtClean="0"/>
              <a:t>, </a:t>
            </a:r>
            <a:r>
              <a:rPr lang="en-US" dirty="0" err="1" smtClean="0">
                <a:hlinkClick r:id="rId37" tooltip="SaltCreek Casino"/>
              </a:rPr>
              <a:t>SaltCreek</a:t>
            </a:r>
            <a:r>
              <a:rPr lang="en-US" dirty="0" smtClean="0">
                <a:hlinkClick r:id="rId37" tooltip="SaltCreek Casino"/>
              </a:rPr>
              <a:t> Casino</a:t>
            </a:r>
            <a:r>
              <a:rPr lang="en-US" dirty="0" smtClean="0"/>
              <a:t>, and </a:t>
            </a:r>
            <a:r>
              <a:rPr lang="en-US" dirty="0" err="1" smtClean="0">
                <a:hlinkClick r:id="rId38" tooltip="WinStar World Casino"/>
              </a:rPr>
              <a:t>WinStar</a:t>
            </a:r>
            <a:r>
              <a:rPr lang="en-US" dirty="0" smtClean="0">
                <a:hlinkClick r:id="rId38" tooltip="WinStar World Casino"/>
              </a:rPr>
              <a:t> World Casino</a:t>
            </a:r>
            <a:r>
              <a:rPr lang="en-US" dirty="0" smtClean="0"/>
              <a:t>. They also own </a:t>
            </a:r>
            <a:r>
              <a:rPr lang="en-US" dirty="0" smtClean="0">
                <a:hlinkClick r:id="rId39" tooltip="Lone Star Park"/>
              </a:rPr>
              <a:t>Lone Star Park</a:t>
            </a:r>
            <a:r>
              <a:rPr lang="en-US" dirty="0" smtClean="0"/>
              <a:t> in </a:t>
            </a:r>
            <a:r>
              <a:rPr lang="en-US" dirty="0" smtClean="0">
                <a:hlinkClick r:id="rId40" tooltip="Grand Prairie, Texas"/>
              </a:rPr>
              <a:t>Grand Prairie, Texas</a:t>
            </a:r>
            <a:r>
              <a:rPr lang="en-US" dirty="0" smtClean="0"/>
              <a:t> and </a:t>
            </a:r>
            <a:r>
              <a:rPr lang="en-US" dirty="0" smtClean="0">
                <a:hlinkClick r:id="rId41" tooltip="Remington Park Race Track"/>
              </a:rPr>
              <a:t>Remington Park Casino</a:t>
            </a:r>
            <a:r>
              <a:rPr lang="en-US" dirty="0" smtClean="0"/>
              <a:t> in </a:t>
            </a:r>
            <a:r>
              <a:rPr lang="en-US" dirty="0" smtClean="0">
                <a:hlinkClick r:id="rId42" tooltip="Oklahoma City"/>
              </a:rPr>
              <a:t>Oklahoma City</a:t>
            </a:r>
            <a:r>
              <a:rPr lang="en-US" dirty="0" smtClean="0"/>
              <a:t>.</a:t>
            </a:r>
          </a:p>
          <a:p>
            <a:endParaRPr lang="en-US" dirty="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43858160"/>
          </a:xfrm>
          <a:prstGeom prst="rect">
            <a:avLst/>
          </a:prstGeom>
        </p:spPr>
        <p:txBody>
          <a:bodyPr wrap="square">
            <a:spAutoFit/>
          </a:bodyPr>
          <a:lstStyle/>
          <a:p>
            <a:r>
              <a:rPr lang="en-US" dirty="0" smtClean="0">
                <a:hlinkClick r:id="rId2"/>
              </a:rPr>
              <a:t>https://en.wikipedia.org/wiki/Choctaw_Nation_of_Oklahoma</a:t>
            </a:r>
            <a:endParaRPr lang="en-US" dirty="0" smtClean="0"/>
          </a:p>
          <a:p>
            <a:r>
              <a:rPr lang="en-US" dirty="0" smtClean="0"/>
              <a:t>	The Choctaw Nation is one of three federally recognized Choctaw tribes; the others are the Jena Band of Choctaw Indians and Mississippi Band of Choctaw Indians. The latter two bands are descendants of Choctaw who resisted the forced relocation to Indian Territory. The Mississippi Choctaw preserved much of their culture in small communities and reorganized as a tribal government under new laws after the Indian Reorganization Act of 1934.</a:t>
            </a:r>
          </a:p>
          <a:p>
            <a:r>
              <a:rPr lang="en-US" dirty="0" smtClean="0"/>
              <a:t>Those Choctaw who removed to the Indian Territory, a process that went on into the early 20th century, are federally recognized as the Choctaw Nation of Oklahoma. The removals became known as the "Trail of Tears.“</a:t>
            </a:r>
          </a:p>
          <a:p>
            <a:r>
              <a:rPr lang="en-US" dirty="0" smtClean="0"/>
              <a:t>	On September 27, 1830, the Treaty of Dancing Rabbit Creek was signed. It represented one of the largest transfers of land that was signed between the US government and Native Americans without being instigated by warfare. By the treaty, the Choctaws signed away their remaining traditional homelands, opening them up for European-American settlement. The Choctaw were the first to walk the Trail of Tears. Article XIV allowed for nearly 1300 Choctaws to remain in the state of Mississippi and to become the first major non-European ethnic group to become US citizens.</a:t>
            </a:r>
            <a:r>
              <a:rPr lang="en-US" baseline="30000" dirty="0" smtClean="0"/>
              <a:t> </a:t>
            </a:r>
            <a:r>
              <a:rPr lang="en-US" dirty="0" smtClean="0"/>
              <a:t>Article 22 sought to put a Choctaw representative in the U.S. House of Representatives. The Choctaw at this crucial time split into two distinct groups: the Choctaw Nation of Oklahoma and the Mississippi Band of Choctaw Indians. The nation retained its autonomy, but the tribe in Mississippi submitted to state and federal laws.	Before Oklahoma was admitted as a state to the union in 1907, the Choctaw Nation was divided into three districts: </a:t>
            </a:r>
            <a:r>
              <a:rPr lang="en-US" dirty="0" err="1" smtClean="0"/>
              <a:t>Apukshunnubbee</a:t>
            </a:r>
            <a:r>
              <a:rPr lang="en-US" dirty="0" smtClean="0"/>
              <a:t>, </a:t>
            </a:r>
            <a:r>
              <a:rPr lang="en-US" dirty="0" err="1" smtClean="0"/>
              <a:t>Moshulatubbee</a:t>
            </a:r>
            <a:r>
              <a:rPr lang="en-US" dirty="0" smtClean="0"/>
              <a:t>, and Pushmataha. Each district had its own chief from 1834 to 1857; afterward, the three districts were put under the jurisdiction of one chief. The three districts were re-established in 1860, again each with their own chief, with a fourth chief to be Principal Chief of the tribe. These districts were abolished at the time of statehood, as tribal government was dissolved. The tribe later reorganized to re-establish its government.</a:t>
            </a:r>
          </a:p>
          <a:p>
            <a:r>
              <a:rPr lang="en-US" dirty="0" smtClean="0"/>
              <a:t>	By the early twentieth century, the United States government had passed laws which depleted much of the Choctaw's sovereignty and tribal rights in preparation for the Indian Territory becoming the State of Oklahoma. In violation of earlier treaties, the Dawes Commission registered tribal members in official rolls, and forced individual land allotments upon the Tribe's members allowing the "surplus" land to be ceded for white settlement. Many of the allotments were given "guardianship" to third parties while the owners were underage. During the oil boom of the early 20th century, the guardianships became very lucrative; there was widespread abuse and financial exploitation of Choctaw individuals. Charles Haskell, the future governor of Oklahoma, among other elites, took advantage of the situation.</a:t>
            </a:r>
            <a:r>
              <a:rPr lang="en-US" baseline="30000" dirty="0" smtClean="0"/>
              <a:t> </a:t>
            </a:r>
            <a:r>
              <a:rPr lang="en-US" dirty="0" smtClean="0"/>
              <a:t>An Act of 1906 spelled out the final tribal dissolution agreements for all of the five civilized tribes and dissolved the Choctaw government. The Act also set aside a timber reserve, which might be sold at a later time and specifically excluded from allotment coal and asphalt lands. After the 1907 statehood of Oklahoma, tribal chiefs were appointed by the Secretary of the Interior.</a:t>
            </a:r>
          </a:p>
          <a:p>
            <a:r>
              <a:rPr lang="en-US" dirty="0" smtClean="0"/>
              <a:t>	Because the terms of the Burke Act of 1906, imposed full citizenship on the tribe 25 years after the law was passed, tribal leaders organized in 1928 by calling a convention of Choctaw and Chickasaw tribe members from throughout Oklahoma. The meeting was held in Ardmore with the purpose of discussing the burdens being placed upon the tribes due to passage and implementation of the Indian Citizenship Act and the Burke Act. Since their tribal governments had been abolished, the tribes were concerned about the inability to secure funds that were due them for their coal and asphalt lands to provide for their tribe members. Czarina </a:t>
            </a:r>
            <a:r>
              <a:rPr lang="en-US" dirty="0" err="1" smtClean="0"/>
              <a:t>Conlan</a:t>
            </a:r>
            <a:r>
              <a:rPr lang="en-US" dirty="0" smtClean="0"/>
              <a:t> was selected as chair of the convention. They appointed a committee composed of Henry J. Bond, </a:t>
            </a:r>
            <a:r>
              <a:rPr lang="en-US" dirty="0" err="1" smtClean="0"/>
              <a:t>Conlan</a:t>
            </a:r>
            <a:r>
              <a:rPr lang="en-US" dirty="0" smtClean="0"/>
              <a:t>, Peter J. Hudson, T.W. Hunter and Dr. E. N Wright, for the Choctaw and </a:t>
            </a:r>
            <a:r>
              <a:rPr lang="en-US" dirty="0" err="1" smtClean="0"/>
              <a:t>Ruford</a:t>
            </a:r>
            <a:r>
              <a:rPr lang="en-US" dirty="0" smtClean="0"/>
              <a:t> Bond, Franklin </a:t>
            </a:r>
            <a:r>
              <a:rPr lang="en-US" dirty="0" err="1" smtClean="0"/>
              <a:t>Bourland</a:t>
            </a:r>
            <a:r>
              <a:rPr lang="en-US" dirty="0" smtClean="0"/>
              <a:t>, George W. Burris, Walter Colbert and Estelle Ward, for the Chickasaw to determine how to address their concerns. The committee met to prepare the recommendations and broke with precedent, sending </a:t>
            </a:r>
            <a:r>
              <a:rPr lang="en-US" dirty="0" err="1" smtClean="0"/>
              <a:t>Conlan</a:t>
            </a:r>
            <a:r>
              <a:rPr lang="en-US" dirty="0" smtClean="0"/>
              <a:t> and Estelle Chisholm Ward to Washington, D.C. to argue in favor of passage of a bill proposed by U.S. House Representative Wilburn Cartwright for sale of the coal and asphalt holdings, as well as continuing the restrictions of selling Indian lands. It was the first time that women had been sent to Washington as representatives of their tribes.</a:t>
            </a:r>
            <a:endParaRPr lang="en-US" baseline="30000" dirty="0" smtClean="0"/>
          </a:p>
          <a:p>
            <a:r>
              <a:rPr lang="en-US" baseline="30000" dirty="0" smtClean="0"/>
              <a:t>	</a:t>
            </a:r>
            <a:r>
              <a:rPr lang="en-US" dirty="0" smtClean="0"/>
              <a:t> As part of the </a:t>
            </a:r>
            <a:r>
              <a:rPr lang="en-US" dirty="0" smtClean="0">
                <a:hlinkClick r:id="rId3" tooltip="Indian termination policy"/>
              </a:rPr>
              <a:t>Indian termination policy</a:t>
            </a:r>
            <a:r>
              <a:rPr lang="en-US" dirty="0" smtClean="0"/>
              <a:t> pursued by the US government from the 1940s through the 1960s, a series of laws was passed to enable the government to end its trust relationships with native tribes. One of the first of these laws passed on 13 August 1946—the </a:t>
            </a:r>
            <a:r>
              <a:rPr lang="en-US" dirty="0" smtClean="0">
                <a:hlinkClick r:id="rId4" tooltip="Indian Claims Commission"/>
              </a:rPr>
              <a:t>Indian Claims Commission</a:t>
            </a:r>
            <a:r>
              <a:rPr lang="en-US" dirty="0" smtClean="0"/>
              <a:t> Act of 1946, Pub. L. No. 79-726, </a:t>
            </a:r>
            <a:r>
              <a:rPr lang="en-US" dirty="0" err="1" smtClean="0"/>
              <a:t>ch</a:t>
            </a:r>
            <a:r>
              <a:rPr lang="en-US" dirty="0" smtClean="0"/>
              <a:t>. 959. Its purpose was to settle for all time any outstanding grievances or claims the tribes might have against the U.S. for treaty breaches, unauthorized taking of land, dishonorable or unfair dealings, or inadequate compensation. Claims had to be filed within a five-year period, and most of the 370 complaints that were submitted[26] were filed at the approach of the 5-year deadline in August, 1951</a:t>
            </a:r>
            <a:r>
              <a:rPr lang="en-US" baseline="30000" dirty="0" smtClean="0">
                <a:hlinkClick r:id="rId2"/>
              </a:rPr>
              <a:t>[31]</a:t>
            </a:r>
            <a:r>
              <a:rPr lang="en-US" dirty="0" smtClean="0"/>
              <a:t> In 1946, the government had appropriated funds for the tribal sale of coal and asphalt resources. Though they won their case, they were charged almost 10% of the $8.5 million award in administrative fees. In 1951, the tribe took advantage of the new law and filed a claim for over $750,000 to recover those fees.</a:t>
            </a:r>
            <a:r>
              <a:rPr lang="en-US" baseline="30000" dirty="0" smtClean="0">
                <a:hlinkClick r:id="rId2"/>
              </a:rPr>
              <a:t>[32]</a:t>
            </a:r>
            <a:endParaRPr lang="en-US" dirty="0" smtClean="0"/>
          </a:p>
          <a:p>
            <a:r>
              <a:rPr lang="en-US" dirty="0" smtClean="0"/>
              <a:t>When </a:t>
            </a:r>
            <a:r>
              <a:rPr lang="en-US" dirty="0" smtClean="0">
                <a:hlinkClick r:id="rId5" tooltip="Harry J. W. Belvin"/>
              </a:rPr>
              <a:t>Harry J. W. </a:t>
            </a:r>
            <a:r>
              <a:rPr lang="en-US" dirty="0" err="1" smtClean="0">
                <a:hlinkClick r:id="rId5" tooltip="Harry J. W. Belvin"/>
              </a:rPr>
              <a:t>Belvin</a:t>
            </a:r>
            <a:r>
              <a:rPr lang="en-US" dirty="0" smtClean="0"/>
              <a:t> was appointed chief in 1948 by the Secretary of the Interior, he realized that only federally recognized tribes were allowed to file a claim with the Commission. If he wanted to get that money back, his tribe needed to reorganize. He created a democratically elected tribal council and a constitution to re-establish a government, but his efforts were opposed by the Area Director of the </a:t>
            </a:r>
            <a:r>
              <a:rPr lang="en-US" dirty="0" smtClean="0">
                <a:hlinkClick r:id="rId6" tooltip="Bureau of Indian Affairs"/>
              </a:rPr>
              <a:t>Bureau of Indian Affairs</a:t>
            </a:r>
            <a:r>
              <a:rPr lang="en-US" dirty="0" smtClean="0"/>
              <a:t>. Ultimately, the tribe was able to file a claim with the Commission on a technicality in 1951. The suit was classified as a renewal of the 1944 case against the US Court of Claims, but that did not stop the antagonism between </a:t>
            </a:r>
            <a:r>
              <a:rPr lang="en-US" dirty="0" err="1" smtClean="0"/>
              <a:t>Belvin</a:t>
            </a:r>
            <a:r>
              <a:rPr lang="en-US" dirty="0" smtClean="0"/>
              <a:t> and the area BIA officials</a:t>
            </a:r>
            <a:r>
              <a:rPr lang="en-US" baseline="30000" dirty="0" smtClean="0">
                <a:hlinkClick r:id="rId2"/>
              </a:rPr>
              <a:t>[27]</a:t>
            </a:r>
            <a:r>
              <a:rPr lang="en-US" dirty="0" smtClean="0"/>
              <a:t> The BIA had had management issues for decades. Poorly trained personnel, inefficiency, corruption, and lack of consistent policy plagued the organization almost from its founding.</a:t>
            </a:r>
            <a:r>
              <a:rPr lang="en-US" baseline="30000" dirty="0" smtClean="0">
                <a:hlinkClick r:id="rId2"/>
              </a:rPr>
              <a:t>[33]</a:t>
            </a:r>
            <a:r>
              <a:rPr lang="en-US" dirty="0" smtClean="0"/>
              <a:t> For </a:t>
            </a:r>
            <a:r>
              <a:rPr lang="en-US" dirty="0" err="1" smtClean="0"/>
              <a:t>Belvin</a:t>
            </a:r>
            <a:r>
              <a:rPr lang="en-US" dirty="0" smtClean="0"/>
              <a:t>, relief from BIA oversight of policies and funds seemed as if it might pave the way for the Choctaw to maintain their own traditional ways of operating and reform their own governing council.</a:t>
            </a:r>
            <a:r>
              <a:rPr lang="en-US" baseline="30000" dirty="0" smtClean="0">
                <a:hlinkClick r:id="rId2"/>
              </a:rPr>
              <a:t>[27]</a:t>
            </a:r>
            <a:endParaRPr lang="en-US" dirty="0" smtClean="0"/>
          </a:p>
          <a:p>
            <a:r>
              <a:rPr lang="en-US" dirty="0" smtClean="0"/>
              <a:t>After eleven years as Choctaw chief, </a:t>
            </a:r>
            <a:r>
              <a:rPr lang="en-US" dirty="0" err="1" smtClean="0"/>
              <a:t>Belvin</a:t>
            </a:r>
            <a:r>
              <a:rPr lang="en-US" dirty="0" smtClean="0"/>
              <a:t> persuaded Representative </a:t>
            </a:r>
            <a:r>
              <a:rPr lang="en-US" dirty="0" smtClean="0">
                <a:hlinkClick r:id="rId7" tooltip="Carl Albert"/>
              </a:rPr>
              <a:t>Carl Albert</a:t>
            </a:r>
            <a:r>
              <a:rPr lang="en-US" dirty="0" smtClean="0"/>
              <a:t> of Oklahoma to introduce federal legislation to begin terminating the Choctaw tribe.</a:t>
            </a:r>
            <a:r>
              <a:rPr lang="en-US" baseline="30000" dirty="0" smtClean="0">
                <a:hlinkClick r:id="rId2"/>
              </a:rPr>
              <a:t>[27]</a:t>
            </a:r>
            <a:r>
              <a:rPr lang="en-US" dirty="0" smtClean="0"/>
              <a:t> On 23 April 1959, the BIA confirmed that H.R. 2722 had been submitted to Congress at the request of the tribe, and would sell all remaining tribal assets, but would not affect any individual Choctaw earnings. It also provided for retention of half of all mineral rights which could be managed by a tribal corporation.</a:t>
            </a:r>
            <a:r>
              <a:rPr lang="en-US" baseline="30000" dirty="0" smtClean="0">
                <a:hlinkClick r:id="rId2"/>
              </a:rPr>
              <a:t>[34]</a:t>
            </a:r>
            <a:endParaRPr lang="en-US" dirty="0" smtClean="0"/>
          </a:p>
          <a:p>
            <a:r>
              <a:rPr lang="en-US" dirty="0" smtClean="0"/>
              <a:t>On 25 August 1959, Congress passed a bill</a:t>
            </a:r>
            <a:r>
              <a:rPr lang="en-US" baseline="30000" dirty="0" smtClean="0">
                <a:hlinkClick r:id="rId2"/>
              </a:rPr>
              <a:t>[35]</a:t>
            </a:r>
            <a:r>
              <a:rPr lang="en-US" dirty="0" smtClean="0"/>
              <a:t> to terminate the tribe, which was later called </a:t>
            </a:r>
            <a:r>
              <a:rPr lang="en-US" i="1" dirty="0" err="1" smtClean="0"/>
              <a:t>Belvin's</a:t>
            </a:r>
            <a:r>
              <a:rPr lang="en-US" i="1" dirty="0" smtClean="0"/>
              <a:t> law</a:t>
            </a:r>
            <a:r>
              <a:rPr lang="en-US" dirty="0" smtClean="0"/>
              <a:t> as he was the main advocate behind it. </a:t>
            </a:r>
            <a:r>
              <a:rPr lang="en-US" dirty="0" err="1" smtClean="0"/>
              <a:t>Belvin</a:t>
            </a:r>
            <a:r>
              <a:rPr lang="en-US" dirty="0" smtClean="0"/>
              <a:t> created overwhelming support for termination among </a:t>
            </a:r>
            <a:r>
              <a:rPr lang="en-US" dirty="0" err="1" smtClean="0"/>
              <a:t>tribespeople</a:t>
            </a:r>
            <a:r>
              <a:rPr lang="en-US" dirty="0" smtClean="0"/>
              <a:t> through his promotion of the bill, describing the process and expected outcomes. Tribal members later interviewed said that </a:t>
            </a:r>
            <a:r>
              <a:rPr lang="en-US" dirty="0" err="1" smtClean="0"/>
              <a:t>Belvin</a:t>
            </a:r>
            <a:r>
              <a:rPr lang="en-US" dirty="0" smtClean="0"/>
              <a:t> never used the word </a:t>
            </a:r>
            <a:r>
              <a:rPr lang="en-US" i="1" dirty="0" smtClean="0"/>
              <a:t>termination</a:t>
            </a:r>
            <a:r>
              <a:rPr lang="en-US" dirty="0" smtClean="0"/>
              <a:t> for what he was describing, and many people were unaware he was proposing termination.</a:t>
            </a:r>
            <a:r>
              <a:rPr lang="en-US" baseline="30000" dirty="0" smtClean="0">
                <a:hlinkClick r:id="rId2"/>
              </a:rPr>
              <a:t>[36]</a:t>
            </a:r>
            <a:r>
              <a:rPr lang="en-US" dirty="0" smtClean="0"/>
              <a:t> In actuality, the provisions of the bill were intended to be a final disposition of all trust obligations and a final "dissolution of the tribal governments."</a:t>
            </a:r>
            <a:r>
              <a:rPr lang="en-US" baseline="30000" dirty="0" smtClean="0">
                <a:hlinkClick r:id="rId2"/>
              </a:rPr>
              <a:t>[34]</a:t>
            </a:r>
            <a:endParaRPr lang="en-US" dirty="0" smtClean="0"/>
          </a:p>
          <a:p>
            <a:r>
              <a:rPr lang="en-US" dirty="0" smtClean="0"/>
              <a:t>The original act was to have expired in 1962, but was amended twice to allow more time to sell the tribal assets. As time wore on, </a:t>
            </a:r>
            <a:r>
              <a:rPr lang="en-US" dirty="0" err="1" smtClean="0"/>
              <a:t>Belvin</a:t>
            </a:r>
            <a:r>
              <a:rPr lang="en-US" dirty="0" smtClean="0"/>
              <a:t> realized that the bill severed the tribe members' access to government loans and other services, including the tribal tax exemption. By 1967, he had asked Oklahoma Congressman </a:t>
            </a:r>
            <a:r>
              <a:rPr lang="en-US" dirty="0" smtClean="0">
                <a:hlinkClick r:id="rId8" tooltip="Ed Edmondson (politician)"/>
              </a:rPr>
              <a:t>Ed Edmondson</a:t>
            </a:r>
            <a:r>
              <a:rPr lang="en-US" dirty="0" smtClean="0"/>
              <a:t> to try to repeal the termination act.</a:t>
            </a:r>
            <a:r>
              <a:rPr lang="en-US" baseline="30000" dirty="0" smtClean="0">
                <a:hlinkClick r:id="rId2"/>
              </a:rPr>
              <a:t>[27]</a:t>
            </a:r>
            <a:r>
              <a:rPr lang="en-US" dirty="0" smtClean="0"/>
              <a:t> Public sentiment was changing as well. The Choctaw people had seen what termination could do to tribes, since they witnessed the process with four other tribes in Oklahoma: the </a:t>
            </a:r>
            <a:r>
              <a:rPr lang="en-US" dirty="0" smtClean="0">
                <a:hlinkClick r:id="rId9" tooltip="Wyandotte Nation"/>
              </a:rPr>
              <a:t>Wyandotte Nation</a:t>
            </a:r>
            <a:r>
              <a:rPr lang="en-US" dirty="0" smtClean="0"/>
              <a:t>, </a:t>
            </a:r>
            <a:r>
              <a:rPr lang="en-US" dirty="0" smtClean="0">
                <a:hlinkClick r:id="rId10" tooltip="Peoria tribe"/>
              </a:rPr>
              <a:t>Peoria Tribe of Indians of Oklahoma</a:t>
            </a:r>
            <a:r>
              <a:rPr lang="en-US" dirty="0" smtClean="0"/>
              <a:t>, </a:t>
            </a:r>
            <a:r>
              <a:rPr lang="en-US" dirty="0" smtClean="0">
                <a:hlinkClick r:id="rId11" tooltip="Ottawa Tribe of Oklahoma"/>
              </a:rPr>
              <a:t>Ottawa Tribe of Oklahoma</a:t>
            </a:r>
            <a:r>
              <a:rPr lang="en-US" dirty="0" smtClean="0"/>
              <a:t>, and </a:t>
            </a:r>
            <a:r>
              <a:rPr lang="en-US" dirty="0" smtClean="0">
                <a:hlinkClick r:id="rId12" tooltip="Modoc Tribe of Oklahoma"/>
              </a:rPr>
              <a:t>Modoc Tribe of Oklahoma</a:t>
            </a:r>
            <a:r>
              <a:rPr lang="en-US" dirty="0" smtClean="0"/>
              <a:t>. In 1969, ten years after passage of the Choctaw termination bill and one year before the Choctaws were to be terminated, word spread throughout the tribe that </a:t>
            </a:r>
            <a:r>
              <a:rPr lang="en-US" dirty="0" err="1" smtClean="0"/>
              <a:t>Belvin's</a:t>
            </a:r>
            <a:r>
              <a:rPr lang="en-US" dirty="0" smtClean="0"/>
              <a:t> law was a termination bill. Outrage over the bill generated a feeling of betrayal, and tribal activists formed resistance groups opposing termination. Groups such as the </a:t>
            </a:r>
            <a:r>
              <a:rPr lang="en-US" dirty="0" smtClean="0">
                <a:hlinkClick r:id="rId13" tooltip="Choctaw Youth Movement"/>
              </a:rPr>
              <a:t>Choctaw Youth Movement</a:t>
            </a:r>
            <a:r>
              <a:rPr lang="en-US" dirty="0" smtClean="0"/>
              <a:t> in the late 1960s fought politically against the termination law. They helped create a new sense of tribal pride, especially among younger generations. Their protest delayed termination; Congress repealed the law on 24 August 1970.</a:t>
            </a:r>
            <a:r>
              <a:rPr lang="en-US" baseline="30000" dirty="0" smtClean="0">
                <a:hlinkClick r:id="rId2"/>
              </a:rPr>
              <a:t>[36]</a:t>
            </a:r>
            <a:endParaRPr lang="en-US" dirty="0" smtClean="0"/>
          </a:p>
          <a:p>
            <a:r>
              <a:rPr lang="en-US" dirty="0" smtClean="0"/>
              <a:t>	 The 1970s were a crucial and defining decade for the Choctaw. To a large degree, the Choctaw repudiated the more extreme Indian activism. They sought a local grassroots solution to reclaim their cultural identity and sovereignty as a nation.</a:t>
            </a:r>
          </a:p>
          <a:p>
            <a:r>
              <a:rPr lang="en-US" dirty="0" smtClean="0"/>
              <a:t>On August 24, 1970, just hours before it would become law, </a:t>
            </a:r>
            <a:r>
              <a:rPr lang="en-US" dirty="0" smtClean="0">
                <a:hlinkClick r:id="rId14" tooltip="Richard Nixon"/>
              </a:rPr>
              <a:t>Richard Nixon</a:t>
            </a:r>
            <a:r>
              <a:rPr lang="en-US" dirty="0" smtClean="0"/>
              <a:t> signed a bill repealing the Termination Act of 1959.</a:t>
            </a:r>
            <a:r>
              <a:rPr lang="en-US" baseline="30000" dirty="0" smtClean="0"/>
              <a:t>[</a:t>
            </a:r>
            <a:r>
              <a:rPr lang="en-US" i="1" baseline="30000" dirty="0" smtClean="0">
                <a:hlinkClick r:id="rId15" tooltip="Wikipedia:Please clarify"/>
              </a:rPr>
              <a:t>clarification needed</a:t>
            </a:r>
            <a:r>
              <a:rPr lang="en-US" baseline="30000" dirty="0" smtClean="0"/>
              <a:t>]</a:t>
            </a:r>
            <a:r>
              <a:rPr lang="en-US" dirty="0" smtClean="0"/>
              <a:t> This close call prompted some Oklahoma Choctaw to spearhead a grassroots movement to change the direction of the tribal government. In 1971, the Choctaw held their first popular election of a chief since Oklahoma entered the Union in 1907.</a:t>
            </a:r>
          </a:p>
          <a:p>
            <a:r>
              <a:rPr lang="en-US" dirty="0" smtClean="0"/>
              <a:t>A group calling themselves the Oklahoma City Council of Choctaws endorsed thirty-one-year-old David Gardner for chief, in opposition to the current chief, seventy-year-old Harry </a:t>
            </a:r>
            <a:r>
              <a:rPr lang="en-US" dirty="0" err="1" smtClean="0"/>
              <a:t>Belvin</a:t>
            </a:r>
            <a:r>
              <a:rPr lang="en-US" dirty="0" smtClean="0"/>
              <a:t>. Gardner campaigned on a platform of greater financial accountability, increased educational benefits, the creation of a tribal newspaper, and increased economic opportunities for the Choctaw people. Amid charges of fraud and rule changes concerning age, Gardner was declared ineligible to run as he did not meet the new minimum age requirement of thirty-five. </a:t>
            </a:r>
            <a:r>
              <a:rPr lang="en-US" dirty="0" err="1" smtClean="0"/>
              <a:t>Belvin</a:t>
            </a:r>
            <a:r>
              <a:rPr lang="en-US" dirty="0" smtClean="0"/>
              <a:t> was re-elected to a four-year term as chief.</a:t>
            </a:r>
          </a:p>
          <a:p>
            <a:r>
              <a:rPr lang="en-US" dirty="0" smtClean="0"/>
              <a:t>In 1975, thirty-five-year-old David Gardner defeated </a:t>
            </a:r>
            <a:r>
              <a:rPr lang="en-US" dirty="0" err="1" smtClean="0"/>
              <a:t>Belvin</a:t>
            </a:r>
            <a:r>
              <a:rPr lang="en-US" dirty="0" smtClean="0"/>
              <a:t> to become the Choctaw Nation's second popularly elected chief. 1975 also marked the year that the United States Congress passed the landmark </a:t>
            </a:r>
            <a:r>
              <a:rPr lang="en-US" dirty="0" smtClean="0">
                <a:hlinkClick r:id="rId16" tooltip="Indian Self-Determination and Education Assistance Act"/>
              </a:rPr>
              <a:t>Indian Self-Determination and Education Assistance Act</a:t>
            </a:r>
            <a:r>
              <a:rPr lang="en-US" dirty="0" smtClean="0"/>
              <a:t>. This law revolutionized the relationship between Indian Nations and the federal government.</a:t>
            </a:r>
            <a:r>
              <a:rPr lang="en-US" baseline="30000" dirty="0" smtClean="0"/>
              <a:t>[</a:t>
            </a:r>
            <a:r>
              <a:rPr lang="en-US" i="1" baseline="30000" dirty="0" smtClean="0">
                <a:hlinkClick r:id="rId17" tooltip="Wikipedia:Citation needed"/>
              </a:rPr>
              <a:t>citation needed</a:t>
            </a:r>
            <a:r>
              <a:rPr lang="en-US" baseline="30000" dirty="0" smtClean="0"/>
              <a:t>]</a:t>
            </a:r>
            <a:endParaRPr lang="en-US" dirty="0" smtClean="0"/>
          </a:p>
          <a:p>
            <a:r>
              <a:rPr lang="en-US" dirty="0" smtClean="0"/>
              <a:t>Native American tribes such as the Choctaw were granted the power to negotiate and contract directly for services, as well as to determine what services were in the best interest of their people. During Gardner's term as chief, a tribal newspaper, </a:t>
            </a:r>
            <a:r>
              <a:rPr lang="en-US" i="1" dirty="0" smtClean="0"/>
              <a:t>Hello Choctaw</a:t>
            </a:r>
            <a:r>
              <a:rPr lang="en-US" dirty="0" smtClean="0"/>
              <a:t>, was established. Along with the Creek and Cherokee, the Choctaw successfully sued the federal and state government over riverbed rights to the </a:t>
            </a:r>
            <a:r>
              <a:rPr lang="en-US" dirty="0" smtClean="0">
                <a:hlinkClick r:id="rId18" tooltip="Arkansas River"/>
              </a:rPr>
              <a:t>Arkansas River</a:t>
            </a:r>
            <a:r>
              <a:rPr lang="en-US" dirty="0" smtClean="0"/>
              <a:t>.</a:t>
            </a:r>
          </a:p>
          <a:p>
            <a:r>
              <a:rPr lang="en-US" dirty="0" smtClean="0"/>
              <a:t>Discussions began on the issue of drafting and adopting a new constitution for the Choctaw people. A movement began to officially enroll more Choctaws, increase voter participation, and preserve the Choctaw language. In early 1978, David Gardner died of cancer at the age of thirty-seven. Hollis Roberts was elected chief in a special election, serving from 1978 to 1997.</a:t>
            </a:r>
          </a:p>
          <a:p>
            <a:r>
              <a:rPr lang="en-US" dirty="0" smtClean="0"/>
              <a:t>A new publication, the </a:t>
            </a:r>
            <a:r>
              <a:rPr lang="en-US" i="1" dirty="0" err="1" smtClean="0"/>
              <a:t>Bishinik</a:t>
            </a:r>
            <a:r>
              <a:rPr lang="en-US" dirty="0" smtClean="0"/>
              <a:t>, replaced </a:t>
            </a:r>
            <a:r>
              <a:rPr lang="en-US" i="1" dirty="0" smtClean="0"/>
              <a:t>Hello Choctaw</a:t>
            </a:r>
            <a:r>
              <a:rPr lang="en-US" dirty="0" smtClean="0"/>
              <a:t> in June 1978. Spirited debates over a proposed constitution divided the people. In May 1979, they adopted a new constitution for the Choctaw nation.</a:t>
            </a:r>
            <a:r>
              <a:rPr lang="en-US" baseline="30000" dirty="0" smtClean="0"/>
              <a:t>[</a:t>
            </a:r>
            <a:r>
              <a:rPr lang="en-US" i="1" baseline="30000" dirty="0" smtClean="0">
                <a:hlinkClick r:id="rId17" tooltip="Wikipedia:Citation needed"/>
              </a:rPr>
              <a:t>citation needed</a:t>
            </a:r>
            <a:r>
              <a:rPr lang="en-US" baseline="30000" dirty="0" smtClean="0"/>
              <a:t>]</a:t>
            </a:r>
            <a:endParaRPr lang="en-US" dirty="0" smtClean="0"/>
          </a:p>
          <a:p>
            <a:r>
              <a:rPr lang="en-US" dirty="0" smtClean="0"/>
              <a:t>Faced with termination as a sovereign nation in 1970, the Choctaws emerged a decade later as a tribal government with a constitution, a popularly elected chief, a newspaper, and the prospects of an emerging economy and infrastructure that would serve as the basis for further empowerment and growth.</a:t>
            </a:r>
          </a:p>
          <a:p>
            <a:r>
              <a:rPr lang="en-US" dirty="0" smtClean="0"/>
              <a:t>In 2014, the Choctaw Nation was criticized by many of its own members when it announced that Oklahoma Governor </a:t>
            </a:r>
            <a:r>
              <a:rPr lang="en-US" dirty="0" smtClean="0">
                <a:hlinkClick r:id="rId19" tooltip="Mary Fallin"/>
              </a:rPr>
              <a:t>Mary </a:t>
            </a:r>
            <a:r>
              <a:rPr lang="en-US" dirty="0" err="1" smtClean="0">
                <a:hlinkClick r:id="rId19" tooltip="Mary Fallin"/>
              </a:rPr>
              <a:t>Fallin</a:t>
            </a:r>
            <a:r>
              <a:rPr lang="en-US" dirty="0" smtClean="0"/>
              <a:t> would be participating in the tribe's annual Labor Day Festival and unveiling a statue meant to honor strong Native women. The reaction was fast and sharp, with comments such as that of </a:t>
            </a:r>
            <a:r>
              <a:rPr lang="en-US" dirty="0" smtClean="0">
                <a:hlinkClick r:id="rId20" tooltip="Summer Wesley"/>
              </a:rPr>
              <a:t>Summer Wesley</a:t>
            </a:r>
            <a:r>
              <a:rPr lang="en-US" dirty="0" smtClean="0"/>
              <a:t>: "Mary </a:t>
            </a:r>
            <a:r>
              <a:rPr lang="en-US" dirty="0" err="1" smtClean="0"/>
              <a:t>Fallin</a:t>
            </a:r>
            <a:r>
              <a:rPr lang="en-US" dirty="0" smtClean="0"/>
              <a:t> has demonstrated to not be an ally to Native tribes, yet has been chosen to not only appear at Choctaw Fest, but to unveil a statue in honor of our women," Wesley said. "As a Choctaw woman, I am appalled that she is being given a platform for her insincere pandering and her participation in the unveiling causes the statue to lose all honor to me. Further, I think this sends the wrong message to Indian Country regarding the Choctaw Nation's priorities and loyalties. </a:t>
            </a:r>
            <a:r>
              <a:rPr lang="en-US" dirty="0" err="1" smtClean="0"/>
              <a:t>Fallin's</a:t>
            </a:r>
            <a:r>
              <a:rPr lang="en-US" dirty="0" smtClean="0"/>
              <a:t> participation implies that our Nation condones her anti-Native policies."</a:t>
            </a:r>
            <a:r>
              <a:rPr lang="en-US" baseline="30000" dirty="0" smtClean="0">
                <a:hlinkClick r:id="rId2"/>
              </a:rPr>
              <a:t>[37]</a:t>
            </a:r>
            <a:endParaRPr lang="en-US" dirty="0" smtClean="0"/>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3"/>
          <p:cNvGrpSpPr/>
          <p:nvPr/>
        </p:nvGrpSpPr>
        <p:grpSpPr>
          <a:xfrm>
            <a:off x="0" y="0"/>
            <a:ext cx="9144000" cy="830997"/>
            <a:chOff x="0" y="0"/>
            <a:chExt cx="9144000" cy="830997"/>
          </a:xfrm>
        </p:grpSpPr>
        <p:sp>
          <p:nvSpPr>
            <p:cNvPr id="62"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Five Tribes</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63" name="TextBox 3"/>
            <p:cNvSpPr txBox="1">
              <a:spLocks noChangeArrowheads="1"/>
            </p:cNvSpPr>
            <p:nvPr/>
          </p:nvSpPr>
          <p:spPr bwMode="auto">
            <a:xfrm>
              <a:off x="4572000" y="0"/>
              <a:ext cx="4572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a:t>
              </a:r>
              <a:r>
                <a:rPr lang="en-US" sz="4800" b="1" dirty="0" smtClean="0">
                  <a:solidFill>
                    <a:srgbClr val="FF0000"/>
                  </a:solidFill>
                  <a:effectLst>
                    <a:outerShdw dist="50800" dir="5400000" algn="ctr" rotWithShape="0">
                      <a:schemeClr val="tx1"/>
                    </a:outerShdw>
                  </a:effectLst>
                  <a:latin typeface="Tempus Sans ITC" pitchFamily="82" charset="0"/>
                </a:rPr>
                <a:t>NEW LIVES</a:t>
              </a:r>
              <a:endParaRPr lang="en-US" sz="4800" b="1" dirty="0">
                <a:solidFill>
                  <a:srgbClr val="FF0000"/>
                </a:solidFill>
                <a:effectLst>
                  <a:outerShdw dist="50800" dir="5400000" algn="ctr" rotWithShape="0">
                    <a:schemeClr val="tx1"/>
                  </a:outerShdw>
                </a:effectLst>
                <a:latin typeface="Tempus Sans ITC" pitchFamily="82" charset="0"/>
              </a:endParaRPr>
            </a:p>
          </p:txBody>
        </p:sp>
      </p:grpSp>
      <p:grpSp>
        <p:nvGrpSpPr>
          <p:cNvPr id="3" name="Group 61"/>
          <p:cNvGrpSpPr/>
          <p:nvPr/>
        </p:nvGrpSpPr>
        <p:grpSpPr>
          <a:xfrm>
            <a:off x="523875" y="762000"/>
            <a:ext cx="8162925" cy="6072188"/>
            <a:chOff x="523875" y="762000"/>
            <a:chExt cx="8162925" cy="6072188"/>
          </a:xfrm>
        </p:grpSpPr>
        <p:pic>
          <p:nvPicPr>
            <p:cNvPr id="40" name="Picture 3"/>
            <p:cNvPicPr>
              <a:picLocks noChangeAspect="1" noChangeArrowheads="1"/>
            </p:cNvPicPr>
            <p:nvPr/>
          </p:nvPicPr>
          <p:blipFill>
            <a:blip r:embed="rId3" cstate="print"/>
            <a:srcRect/>
            <a:stretch>
              <a:fillRect/>
            </a:stretch>
          </p:blipFill>
          <p:spPr bwMode="auto">
            <a:xfrm>
              <a:off x="523875" y="762000"/>
              <a:ext cx="8162925" cy="6072188"/>
            </a:xfrm>
            <a:prstGeom prst="rect">
              <a:avLst/>
            </a:prstGeom>
            <a:noFill/>
            <a:ln w="9525">
              <a:noFill/>
              <a:miter lim="800000"/>
              <a:headEnd/>
              <a:tailEnd/>
            </a:ln>
            <a:effectLst/>
          </p:spPr>
        </p:pic>
        <p:grpSp>
          <p:nvGrpSpPr>
            <p:cNvPr id="4" name="Group 14"/>
            <p:cNvGrpSpPr/>
            <p:nvPr/>
          </p:nvGrpSpPr>
          <p:grpSpPr>
            <a:xfrm>
              <a:off x="4852307" y="1338943"/>
              <a:ext cx="3148693" cy="1191986"/>
              <a:chOff x="4852307" y="1338943"/>
              <a:chExt cx="3148693" cy="1191986"/>
            </a:xfrm>
          </p:grpSpPr>
          <p:grpSp>
            <p:nvGrpSpPr>
              <p:cNvPr id="5" name="Group 13"/>
              <p:cNvGrpSpPr/>
              <p:nvPr/>
            </p:nvGrpSpPr>
            <p:grpSpPr>
              <a:xfrm>
                <a:off x="4852307" y="1338943"/>
                <a:ext cx="3148693" cy="1191986"/>
                <a:chOff x="4852307" y="1338943"/>
                <a:chExt cx="3148693" cy="1191986"/>
              </a:xfrm>
            </p:grpSpPr>
            <p:sp>
              <p:nvSpPr>
                <p:cNvPr id="55"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7"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4" name="Freeform 53"/>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45" name="Picture 3"/>
          <p:cNvPicPr>
            <a:picLocks noChangeAspect="1" noChangeArrowheads="1"/>
          </p:cNvPicPr>
          <p:nvPr/>
        </p:nvPicPr>
        <p:blipFill>
          <a:blip r:embed="rId3" cstate="print"/>
          <a:srcRect l="13186" t="66510" r="14002" b="28470"/>
          <a:stretch>
            <a:fillRect/>
          </a:stretch>
        </p:blipFill>
        <p:spPr bwMode="auto">
          <a:xfrm>
            <a:off x="1905000" y="5105400"/>
            <a:ext cx="5943600" cy="381000"/>
          </a:xfrm>
          <a:prstGeom prst="rect">
            <a:avLst/>
          </a:prstGeom>
          <a:noFill/>
          <a:ln w="9525">
            <a:noFill/>
            <a:miter lim="800000"/>
            <a:headEnd/>
            <a:tailEnd/>
          </a:ln>
          <a:effectLst/>
        </p:spPr>
      </p:pic>
      <p:sp>
        <p:nvSpPr>
          <p:cNvPr id="66" name="Freeform 65"/>
          <p:cNvSpPr/>
          <p:nvPr/>
        </p:nvSpPr>
        <p:spPr>
          <a:xfrm>
            <a:off x="783770" y="1151163"/>
            <a:ext cx="7652657" cy="5608865"/>
          </a:xfrm>
          <a:custGeom>
            <a:avLst/>
            <a:gdLst>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46" fmla="*/ 1113064 w 9573986"/>
              <a:gd name="connsiteY46" fmla="*/ 4705350 h 6738258"/>
              <a:gd name="connsiteX0" fmla="*/ 1113064 w 9573986"/>
              <a:gd name="connsiteY0" fmla="*/ 4171950 h 6204858"/>
              <a:gd name="connsiteX1" fmla="*/ 1211036 w 9573986"/>
              <a:gd name="connsiteY1" fmla="*/ 138793 h 6204858"/>
              <a:gd name="connsiteX2" fmla="*/ 8379279 w 9573986"/>
              <a:gd name="connsiteY2" fmla="*/ 138793 h 6204858"/>
              <a:gd name="connsiteX3" fmla="*/ 8379279 w 9573986"/>
              <a:gd name="connsiteY3" fmla="*/ 971550 h 6204858"/>
              <a:gd name="connsiteX4" fmla="*/ 8673193 w 9573986"/>
              <a:gd name="connsiteY4" fmla="*/ 2735036 h 6204858"/>
              <a:gd name="connsiteX5" fmla="*/ 8738507 w 9573986"/>
              <a:gd name="connsiteY5" fmla="*/ 5723165 h 6204858"/>
              <a:gd name="connsiteX6" fmla="*/ 8509907 w 9573986"/>
              <a:gd name="connsiteY6" fmla="*/ 5625193 h 6204858"/>
              <a:gd name="connsiteX7" fmla="*/ 8118022 w 9573986"/>
              <a:gd name="connsiteY7" fmla="*/ 5494565 h 6204858"/>
              <a:gd name="connsiteX8" fmla="*/ 7954736 w 9573986"/>
              <a:gd name="connsiteY8" fmla="*/ 5363936 h 6204858"/>
              <a:gd name="connsiteX9" fmla="*/ 7824107 w 9573986"/>
              <a:gd name="connsiteY9" fmla="*/ 5200650 h 6204858"/>
              <a:gd name="connsiteX10" fmla="*/ 7628164 w 9573986"/>
              <a:gd name="connsiteY10" fmla="*/ 5184322 h 6204858"/>
              <a:gd name="connsiteX11" fmla="*/ 7513864 w 9573986"/>
              <a:gd name="connsiteY11" fmla="*/ 5298622 h 6204858"/>
              <a:gd name="connsiteX12" fmla="*/ 7236279 w 9573986"/>
              <a:gd name="connsiteY12" fmla="*/ 5282293 h 6204858"/>
              <a:gd name="connsiteX13" fmla="*/ 6926036 w 9573986"/>
              <a:gd name="connsiteY13" fmla="*/ 5396593 h 6204858"/>
              <a:gd name="connsiteX14" fmla="*/ 6697436 w 9573986"/>
              <a:gd name="connsiteY14" fmla="*/ 5314950 h 6204858"/>
              <a:gd name="connsiteX15" fmla="*/ 6272893 w 9573986"/>
              <a:gd name="connsiteY15" fmla="*/ 5527222 h 6204858"/>
              <a:gd name="connsiteX16" fmla="*/ 6223907 w 9573986"/>
              <a:gd name="connsiteY16" fmla="*/ 5657850 h 6204858"/>
              <a:gd name="connsiteX17" fmla="*/ 5913664 w 9573986"/>
              <a:gd name="connsiteY17" fmla="*/ 5396593 h 6204858"/>
              <a:gd name="connsiteX18" fmla="*/ 5668736 w 9573986"/>
              <a:gd name="connsiteY18" fmla="*/ 5298622 h 6204858"/>
              <a:gd name="connsiteX19" fmla="*/ 5570764 w 9573986"/>
              <a:gd name="connsiteY19" fmla="*/ 5478236 h 6204858"/>
              <a:gd name="connsiteX20" fmla="*/ 5407479 w 9573986"/>
              <a:gd name="connsiteY20" fmla="*/ 5363936 h 6204858"/>
              <a:gd name="connsiteX21" fmla="*/ 5309507 w 9573986"/>
              <a:gd name="connsiteY21" fmla="*/ 5265965 h 6204858"/>
              <a:gd name="connsiteX22" fmla="*/ 5211536 w 9573986"/>
              <a:gd name="connsiteY22" fmla="*/ 5380265 h 6204858"/>
              <a:gd name="connsiteX23" fmla="*/ 5113564 w 9573986"/>
              <a:gd name="connsiteY23" fmla="*/ 5641522 h 6204858"/>
              <a:gd name="connsiteX24" fmla="*/ 4999264 w 9573986"/>
              <a:gd name="connsiteY24" fmla="*/ 5510893 h 6204858"/>
              <a:gd name="connsiteX25" fmla="*/ 4868636 w 9573986"/>
              <a:gd name="connsiteY25" fmla="*/ 5249636 h 6204858"/>
              <a:gd name="connsiteX26" fmla="*/ 4803322 w 9573986"/>
              <a:gd name="connsiteY26" fmla="*/ 5380265 h 6204858"/>
              <a:gd name="connsiteX27" fmla="*/ 4705350 w 9573986"/>
              <a:gd name="connsiteY27" fmla="*/ 5396593 h 6204858"/>
              <a:gd name="connsiteX28" fmla="*/ 4476750 w 9573986"/>
              <a:gd name="connsiteY28" fmla="*/ 5249636 h 6204858"/>
              <a:gd name="connsiteX29" fmla="*/ 4182836 w 9573986"/>
              <a:gd name="connsiteY29" fmla="*/ 5119007 h 6204858"/>
              <a:gd name="connsiteX30" fmla="*/ 4068536 w 9573986"/>
              <a:gd name="connsiteY30" fmla="*/ 5314950 h 6204858"/>
              <a:gd name="connsiteX31" fmla="*/ 3986893 w 9573986"/>
              <a:gd name="connsiteY31" fmla="*/ 5167993 h 6204858"/>
              <a:gd name="connsiteX32" fmla="*/ 3660322 w 9573986"/>
              <a:gd name="connsiteY32" fmla="*/ 5004707 h 6204858"/>
              <a:gd name="connsiteX33" fmla="*/ 3578679 w 9573986"/>
              <a:gd name="connsiteY33" fmla="*/ 4906736 h 6204858"/>
              <a:gd name="connsiteX34" fmla="*/ 3317422 w 9573986"/>
              <a:gd name="connsiteY34" fmla="*/ 4890407 h 6204858"/>
              <a:gd name="connsiteX35" fmla="*/ 3284764 w 9573986"/>
              <a:gd name="connsiteY35" fmla="*/ 4939393 h 6204858"/>
              <a:gd name="connsiteX36" fmla="*/ 3007179 w 9573986"/>
              <a:gd name="connsiteY36" fmla="*/ 4792436 h 6204858"/>
              <a:gd name="connsiteX37" fmla="*/ 2794907 w 9573986"/>
              <a:gd name="connsiteY37" fmla="*/ 4906736 h 6204858"/>
              <a:gd name="connsiteX38" fmla="*/ 2549979 w 9573986"/>
              <a:gd name="connsiteY38" fmla="*/ 4792436 h 6204858"/>
              <a:gd name="connsiteX39" fmla="*/ 2305050 w 9573986"/>
              <a:gd name="connsiteY39" fmla="*/ 4792436 h 6204858"/>
              <a:gd name="connsiteX40" fmla="*/ 2125436 w 9573986"/>
              <a:gd name="connsiteY40" fmla="*/ 4612822 h 6204858"/>
              <a:gd name="connsiteX41" fmla="*/ 2076450 w 9573986"/>
              <a:gd name="connsiteY41" fmla="*/ 4433207 h 6204858"/>
              <a:gd name="connsiteX42" fmla="*/ 1978479 w 9573986"/>
              <a:gd name="connsiteY42" fmla="*/ 4433207 h 6204858"/>
              <a:gd name="connsiteX43" fmla="*/ 1570264 w 9573986"/>
              <a:gd name="connsiteY43" fmla="*/ 4384222 h 6204858"/>
              <a:gd name="connsiteX44" fmla="*/ 1292679 w 9573986"/>
              <a:gd name="connsiteY44" fmla="*/ 4220936 h 6204858"/>
              <a:gd name="connsiteX45" fmla="*/ 1113064 w 9573986"/>
              <a:gd name="connsiteY45" fmla="*/ 4057650 h 6204858"/>
              <a:gd name="connsiteX46" fmla="*/ 1113064 w 9573986"/>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8209189"/>
              <a:gd name="connsiteY0" fmla="*/ 4171950 h 6204858"/>
              <a:gd name="connsiteX1" fmla="*/ 654504 w 8209189"/>
              <a:gd name="connsiteY1" fmla="*/ 138793 h 6204858"/>
              <a:gd name="connsiteX2" fmla="*/ 7822747 w 8209189"/>
              <a:gd name="connsiteY2" fmla="*/ 138793 h 6204858"/>
              <a:gd name="connsiteX3" fmla="*/ 7822747 w 8209189"/>
              <a:gd name="connsiteY3" fmla="*/ 971550 h 6204858"/>
              <a:gd name="connsiteX4" fmla="*/ 8116661 w 8209189"/>
              <a:gd name="connsiteY4" fmla="*/ 2735036 h 6204858"/>
              <a:gd name="connsiteX5" fmla="*/ 8181975 w 8209189"/>
              <a:gd name="connsiteY5" fmla="*/ 5723165 h 6204858"/>
              <a:gd name="connsiteX6" fmla="*/ 7953375 w 8209189"/>
              <a:gd name="connsiteY6" fmla="*/ 5625193 h 6204858"/>
              <a:gd name="connsiteX7" fmla="*/ 7561490 w 8209189"/>
              <a:gd name="connsiteY7" fmla="*/ 5494565 h 6204858"/>
              <a:gd name="connsiteX8" fmla="*/ 7398204 w 8209189"/>
              <a:gd name="connsiteY8" fmla="*/ 5363936 h 6204858"/>
              <a:gd name="connsiteX9" fmla="*/ 7267575 w 8209189"/>
              <a:gd name="connsiteY9" fmla="*/ 5200650 h 6204858"/>
              <a:gd name="connsiteX10" fmla="*/ 7071632 w 8209189"/>
              <a:gd name="connsiteY10" fmla="*/ 5184322 h 6204858"/>
              <a:gd name="connsiteX11" fmla="*/ 6957332 w 8209189"/>
              <a:gd name="connsiteY11" fmla="*/ 5298622 h 6204858"/>
              <a:gd name="connsiteX12" fmla="*/ 6679747 w 8209189"/>
              <a:gd name="connsiteY12" fmla="*/ 5282293 h 6204858"/>
              <a:gd name="connsiteX13" fmla="*/ 6369504 w 8209189"/>
              <a:gd name="connsiteY13" fmla="*/ 5396593 h 6204858"/>
              <a:gd name="connsiteX14" fmla="*/ 6140904 w 8209189"/>
              <a:gd name="connsiteY14" fmla="*/ 5314950 h 6204858"/>
              <a:gd name="connsiteX15" fmla="*/ 5716361 w 8209189"/>
              <a:gd name="connsiteY15" fmla="*/ 5527222 h 6204858"/>
              <a:gd name="connsiteX16" fmla="*/ 5667375 w 8209189"/>
              <a:gd name="connsiteY16" fmla="*/ 5657850 h 6204858"/>
              <a:gd name="connsiteX17" fmla="*/ 5357132 w 8209189"/>
              <a:gd name="connsiteY17" fmla="*/ 5396593 h 6204858"/>
              <a:gd name="connsiteX18" fmla="*/ 5112204 w 8209189"/>
              <a:gd name="connsiteY18" fmla="*/ 5298622 h 6204858"/>
              <a:gd name="connsiteX19" fmla="*/ 5014232 w 8209189"/>
              <a:gd name="connsiteY19" fmla="*/ 5478236 h 6204858"/>
              <a:gd name="connsiteX20" fmla="*/ 4850947 w 8209189"/>
              <a:gd name="connsiteY20" fmla="*/ 5363936 h 6204858"/>
              <a:gd name="connsiteX21" fmla="*/ 4752975 w 8209189"/>
              <a:gd name="connsiteY21" fmla="*/ 5265965 h 6204858"/>
              <a:gd name="connsiteX22" fmla="*/ 4655004 w 8209189"/>
              <a:gd name="connsiteY22" fmla="*/ 5380265 h 6204858"/>
              <a:gd name="connsiteX23" fmla="*/ 4557032 w 8209189"/>
              <a:gd name="connsiteY23" fmla="*/ 5641522 h 6204858"/>
              <a:gd name="connsiteX24" fmla="*/ 4442732 w 8209189"/>
              <a:gd name="connsiteY24" fmla="*/ 5510893 h 6204858"/>
              <a:gd name="connsiteX25" fmla="*/ 4312104 w 8209189"/>
              <a:gd name="connsiteY25" fmla="*/ 5249636 h 6204858"/>
              <a:gd name="connsiteX26" fmla="*/ 4246790 w 8209189"/>
              <a:gd name="connsiteY26" fmla="*/ 5380265 h 6204858"/>
              <a:gd name="connsiteX27" fmla="*/ 4148818 w 8209189"/>
              <a:gd name="connsiteY27" fmla="*/ 5396593 h 6204858"/>
              <a:gd name="connsiteX28" fmla="*/ 3920218 w 8209189"/>
              <a:gd name="connsiteY28" fmla="*/ 5249636 h 6204858"/>
              <a:gd name="connsiteX29" fmla="*/ 3626304 w 8209189"/>
              <a:gd name="connsiteY29" fmla="*/ 5119007 h 6204858"/>
              <a:gd name="connsiteX30" fmla="*/ 3512004 w 8209189"/>
              <a:gd name="connsiteY30" fmla="*/ 5314950 h 6204858"/>
              <a:gd name="connsiteX31" fmla="*/ 3430361 w 8209189"/>
              <a:gd name="connsiteY31" fmla="*/ 5167993 h 6204858"/>
              <a:gd name="connsiteX32" fmla="*/ 3103790 w 8209189"/>
              <a:gd name="connsiteY32" fmla="*/ 5004707 h 6204858"/>
              <a:gd name="connsiteX33" fmla="*/ 3022147 w 8209189"/>
              <a:gd name="connsiteY33" fmla="*/ 4906736 h 6204858"/>
              <a:gd name="connsiteX34" fmla="*/ 2760890 w 8209189"/>
              <a:gd name="connsiteY34" fmla="*/ 4890407 h 6204858"/>
              <a:gd name="connsiteX35" fmla="*/ 2728232 w 8209189"/>
              <a:gd name="connsiteY35" fmla="*/ 4939393 h 6204858"/>
              <a:gd name="connsiteX36" fmla="*/ 2450647 w 8209189"/>
              <a:gd name="connsiteY36" fmla="*/ 4792436 h 6204858"/>
              <a:gd name="connsiteX37" fmla="*/ 2238375 w 8209189"/>
              <a:gd name="connsiteY37" fmla="*/ 4906736 h 6204858"/>
              <a:gd name="connsiteX38" fmla="*/ 1993447 w 8209189"/>
              <a:gd name="connsiteY38" fmla="*/ 4792436 h 6204858"/>
              <a:gd name="connsiteX39" fmla="*/ 1748518 w 8209189"/>
              <a:gd name="connsiteY39" fmla="*/ 4792436 h 6204858"/>
              <a:gd name="connsiteX40" fmla="*/ 1568904 w 8209189"/>
              <a:gd name="connsiteY40" fmla="*/ 4612822 h 6204858"/>
              <a:gd name="connsiteX41" fmla="*/ 1519918 w 8209189"/>
              <a:gd name="connsiteY41" fmla="*/ 4433207 h 6204858"/>
              <a:gd name="connsiteX42" fmla="*/ 1421947 w 8209189"/>
              <a:gd name="connsiteY42" fmla="*/ 4433207 h 6204858"/>
              <a:gd name="connsiteX43" fmla="*/ 1013732 w 8209189"/>
              <a:gd name="connsiteY43" fmla="*/ 4384222 h 6204858"/>
              <a:gd name="connsiteX44" fmla="*/ 736147 w 8209189"/>
              <a:gd name="connsiteY44" fmla="*/ 4220936 h 6204858"/>
              <a:gd name="connsiteX45" fmla="*/ 556532 w 8209189"/>
              <a:gd name="connsiteY45" fmla="*/ 4057650 h 6204858"/>
              <a:gd name="connsiteX46" fmla="*/ 556532 w 8209189"/>
              <a:gd name="connsiteY46" fmla="*/ 4171950 h 6204858"/>
              <a:gd name="connsiteX0" fmla="*/ 556532 w 8209189"/>
              <a:gd name="connsiteY0" fmla="*/ 4057650 h 6090558"/>
              <a:gd name="connsiteX1" fmla="*/ 654504 w 8209189"/>
              <a:gd name="connsiteY1" fmla="*/ 24493 h 6090558"/>
              <a:gd name="connsiteX2" fmla="*/ 7822747 w 8209189"/>
              <a:gd name="connsiteY2" fmla="*/ 24493 h 6090558"/>
              <a:gd name="connsiteX3" fmla="*/ 7822747 w 8209189"/>
              <a:gd name="connsiteY3" fmla="*/ 857250 h 6090558"/>
              <a:gd name="connsiteX4" fmla="*/ 8116661 w 8209189"/>
              <a:gd name="connsiteY4" fmla="*/ 2620736 h 6090558"/>
              <a:gd name="connsiteX5" fmla="*/ 8181975 w 8209189"/>
              <a:gd name="connsiteY5" fmla="*/ 5608865 h 6090558"/>
              <a:gd name="connsiteX6" fmla="*/ 7953375 w 8209189"/>
              <a:gd name="connsiteY6" fmla="*/ 5510893 h 6090558"/>
              <a:gd name="connsiteX7" fmla="*/ 7561490 w 8209189"/>
              <a:gd name="connsiteY7" fmla="*/ 5380265 h 6090558"/>
              <a:gd name="connsiteX8" fmla="*/ 7398204 w 8209189"/>
              <a:gd name="connsiteY8" fmla="*/ 5249636 h 6090558"/>
              <a:gd name="connsiteX9" fmla="*/ 7267575 w 8209189"/>
              <a:gd name="connsiteY9" fmla="*/ 5086350 h 6090558"/>
              <a:gd name="connsiteX10" fmla="*/ 7071632 w 8209189"/>
              <a:gd name="connsiteY10" fmla="*/ 5070022 h 6090558"/>
              <a:gd name="connsiteX11" fmla="*/ 6957332 w 8209189"/>
              <a:gd name="connsiteY11" fmla="*/ 5184322 h 6090558"/>
              <a:gd name="connsiteX12" fmla="*/ 6679747 w 8209189"/>
              <a:gd name="connsiteY12" fmla="*/ 5167993 h 6090558"/>
              <a:gd name="connsiteX13" fmla="*/ 6369504 w 8209189"/>
              <a:gd name="connsiteY13" fmla="*/ 5282293 h 6090558"/>
              <a:gd name="connsiteX14" fmla="*/ 6140904 w 8209189"/>
              <a:gd name="connsiteY14" fmla="*/ 5200650 h 6090558"/>
              <a:gd name="connsiteX15" fmla="*/ 5716361 w 8209189"/>
              <a:gd name="connsiteY15" fmla="*/ 5412922 h 6090558"/>
              <a:gd name="connsiteX16" fmla="*/ 5667375 w 8209189"/>
              <a:gd name="connsiteY16" fmla="*/ 5543550 h 6090558"/>
              <a:gd name="connsiteX17" fmla="*/ 5357132 w 8209189"/>
              <a:gd name="connsiteY17" fmla="*/ 5282293 h 6090558"/>
              <a:gd name="connsiteX18" fmla="*/ 5112204 w 8209189"/>
              <a:gd name="connsiteY18" fmla="*/ 5184322 h 6090558"/>
              <a:gd name="connsiteX19" fmla="*/ 5014232 w 8209189"/>
              <a:gd name="connsiteY19" fmla="*/ 5363936 h 6090558"/>
              <a:gd name="connsiteX20" fmla="*/ 4850947 w 8209189"/>
              <a:gd name="connsiteY20" fmla="*/ 5249636 h 6090558"/>
              <a:gd name="connsiteX21" fmla="*/ 4752975 w 8209189"/>
              <a:gd name="connsiteY21" fmla="*/ 5151665 h 6090558"/>
              <a:gd name="connsiteX22" fmla="*/ 4655004 w 8209189"/>
              <a:gd name="connsiteY22" fmla="*/ 5265965 h 6090558"/>
              <a:gd name="connsiteX23" fmla="*/ 4557032 w 8209189"/>
              <a:gd name="connsiteY23" fmla="*/ 5527222 h 6090558"/>
              <a:gd name="connsiteX24" fmla="*/ 4442732 w 8209189"/>
              <a:gd name="connsiteY24" fmla="*/ 5396593 h 6090558"/>
              <a:gd name="connsiteX25" fmla="*/ 4312104 w 8209189"/>
              <a:gd name="connsiteY25" fmla="*/ 5135336 h 6090558"/>
              <a:gd name="connsiteX26" fmla="*/ 4246790 w 8209189"/>
              <a:gd name="connsiteY26" fmla="*/ 5265965 h 6090558"/>
              <a:gd name="connsiteX27" fmla="*/ 4148818 w 8209189"/>
              <a:gd name="connsiteY27" fmla="*/ 5282293 h 6090558"/>
              <a:gd name="connsiteX28" fmla="*/ 3920218 w 8209189"/>
              <a:gd name="connsiteY28" fmla="*/ 5135336 h 6090558"/>
              <a:gd name="connsiteX29" fmla="*/ 3626304 w 8209189"/>
              <a:gd name="connsiteY29" fmla="*/ 5004707 h 6090558"/>
              <a:gd name="connsiteX30" fmla="*/ 3512004 w 8209189"/>
              <a:gd name="connsiteY30" fmla="*/ 5200650 h 6090558"/>
              <a:gd name="connsiteX31" fmla="*/ 3430361 w 8209189"/>
              <a:gd name="connsiteY31" fmla="*/ 5053693 h 6090558"/>
              <a:gd name="connsiteX32" fmla="*/ 3103790 w 8209189"/>
              <a:gd name="connsiteY32" fmla="*/ 4890407 h 6090558"/>
              <a:gd name="connsiteX33" fmla="*/ 3022147 w 8209189"/>
              <a:gd name="connsiteY33" fmla="*/ 4792436 h 6090558"/>
              <a:gd name="connsiteX34" fmla="*/ 2760890 w 8209189"/>
              <a:gd name="connsiteY34" fmla="*/ 4776107 h 6090558"/>
              <a:gd name="connsiteX35" fmla="*/ 2728232 w 8209189"/>
              <a:gd name="connsiteY35" fmla="*/ 4825093 h 6090558"/>
              <a:gd name="connsiteX36" fmla="*/ 2450647 w 8209189"/>
              <a:gd name="connsiteY36" fmla="*/ 4678136 h 6090558"/>
              <a:gd name="connsiteX37" fmla="*/ 2238375 w 8209189"/>
              <a:gd name="connsiteY37" fmla="*/ 4792436 h 6090558"/>
              <a:gd name="connsiteX38" fmla="*/ 1993447 w 8209189"/>
              <a:gd name="connsiteY38" fmla="*/ 4678136 h 6090558"/>
              <a:gd name="connsiteX39" fmla="*/ 1748518 w 8209189"/>
              <a:gd name="connsiteY39" fmla="*/ 4678136 h 6090558"/>
              <a:gd name="connsiteX40" fmla="*/ 1568904 w 8209189"/>
              <a:gd name="connsiteY40" fmla="*/ 4498522 h 6090558"/>
              <a:gd name="connsiteX41" fmla="*/ 1519918 w 8209189"/>
              <a:gd name="connsiteY41" fmla="*/ 4318907 h 6090558"/>
              <a:gd name="connsiteX42" fmla="*/ 1421947 w 8209189"/>
              <a:gd name="connsiteY42" fmla="*/ 4318907 h 6090558"/>
              <a:gd name="connsiteX43" fmla="*/ 1013732 w 8209189"/>
              <a:gd name="connsiteY43" fmla="*/ 4269922 h 6090558"/>
              <a:gd name="connsiteX44" fmla="*/ 736147 w 8209189"/>
              <a:gd name="connsiteY44" fmla="*/ 4106636 h 6090558"/>
              <a:gd name="connsiteX45" fmla="*/ 556532 w 8209189"/>
              <a:gd name="connsiteY45" fmla="*/ 3943350 h 6090558"/>
              <a:gd name="connsiteX46" fmla="*/ 556532 w 8209189"/>
              <a:gd name="connsiteY46" fmla="*/ 4057650 h 6090558"/>
              <a:gd name="connsiteX0" fmla="*/ 556532 w 8209189"/>
              <a:gd name="connsiteY0" fmla="*/ 4057650 h 5690508"/>
              <a:gd name="connsiteX1" fmla="*/ 654504 w 8209189"/>
              <a:gd name="connsiteY1" fmla="*/ 24493 h 5690508"/>
              <a:gd name="connsiteX2" fmla="*/ 7822747 w 8209189"/>
              <a:gd name="connsiteY2" fmla="*/ 24493 h 5690508"/>
              <a:gd name="connsiteX3" fmla="*/ 7822747 w 8209189"/>
              <a:gd name="connsiteY3" fmla="*/ 857250 h 5690508"/>
              <a:gd name="connsiteX4" fmla="*/ 8116661 w 8209189"/>
              <a:gd name="connsiteY4" fmla="*/ 2620736 h 5690508"/>
              <a:gd name="connsiteX5" fmla="*/ 8181975 w 8209189"/>
              <a:gd name="connsiteY5" fmla="*/ 5608865 h 5690508"/>
              <a:gd name="connsiteX6" fmla="*/ 7953375 w 8209189"/>
              <a:gd name="connsiteY6" fmla="*/ 5510893 h 5690508"/>
              <a:gd name="connsiteX7" fmla="*/ 7561490 w 8209189"/>
              <a:gd name="connsiteY7" fmla="*/ 5380265 h 5690508"/>
              <a:gd name="connsiteX8" fmla="*/ 7398204 w 8209189"/>
              <a:gd name="connsiteY8" fmla="*/ 5249636 h 5690508"/>
              <a:gd name="connsiteX9" fmla="*/ 7267575 w 8209189"/>
              <a:gd name="connsiteY9" fmla="*/ 5086350 h 5690508"/>
              <a:gd name="connsiteX10" fmla="*/ 7071632 w 8209189"/>
              <a:gd name="connsiteY10" fmla="*/ 5070022 h 5690508"/>
              <a:gd name="connsiteX11" fmla="*/ 6957332 w 8209189"/>
              <a:gd name="connsiteY11" fmla="*/ 5184322 h 5690508"/>
              <a:gd name="connsiteX12" fmla="*/ 6679747 w 8209189"/>
              <a:gd name="connsiteY12" fmla="*/ 5167993 h 5690508"/>
              <a:gd name="connsiteX13" fmla="*/ 6369504 w 8209189"/>
              <a:gd name="connsiteY13" fmla="*/ 5282293 h 5690508"/>
              <a:gd name="connsiteX14" fmla="*/ 6140904 w 8209189"/>
              <a:gd name="connsiteY14" fmla="*/ 5200650 h 5690508"/>
              <a:gd name="connsiteX15" fmla="*/ 5716361 w 8209189"/>
              <a:gd name="connsiteY15" fmla="*/ 5412922 h 5690508"/>
              <a:gd name="connsiteX16" fmla="*/ 5667375 w 8209189"/>
              <a:gd name="connsiteY16" fmla="*/ 5543550 h 5690508"/>
              <a:gd name="connsiteX17" fmla="*/ 5357132 w 8209189"/>
              <a:gd name="connsiteY17" fmla="*/ 5282293 h 5690508"/>
              <a:gd name="connsiteX18" fmla="*/ 5112204 w 8209189"/>
              <a:gd name="connsiteY18" fmla="*/ 5184322 h 5690508"/>
              <a:gd name="connsiteX19" fmla="*/ 5014232 w 8209189"/>
              <a:gd name="connsiteY19" fmla="*/ 5363936 h 5690508"/>
              <a:gd name="connsiteX20" fmla="*/ 4850947 w 8209189"/>
              <a:gd name="connsiteY20" fmla="*/ 5249636 h 5690508"/>
              <a:gd name="connsiteX21" fmla="*/ 4752975 w 8209189"/>
              <a:gd name="connsiteY21" fmla="*/ 5151665 h 5690508"/>
              <a:gd name="connsiteX22" fmla="*/ 4655004 w 8209189"/>
              <a:gd name="connsiteY22" fmla="*/ 5265965 h 5690508"/>
              <a:gd name="connsiteX23" fmla="*/ 4557032 w 8209189"/>
              <a:gd name="connsiteY23" fmla="*/ 5527222 h 5690508"/>
              <a:gd name="connsiteX24" fmla="*/ 4442732 w 8209189"/>
              <a:gd name="connsiteY24" fmla="*/ 5396593 h 5690508"/>
              <a:gd name="connsiteX25" fmla="*/ 4312104 w 8209189"/>
              <a:gd name="connsiteY25" fmla="*/ 5135336 h 5690508"/>
              <a:gd name="connsiteX26" fmla="*/ 4246790 w 8209189"/>
              <a:gd name="connsiteY26" fmla="*/ 5265965 h 5690508"/>
              <a:gd name="connsiteX27" fmla="*/ 4148818 w 8209189"/>
              <a:gd name="connsiteY27" fmla="*/ 5282293 h 5690508"/>
              <a:gd name="connsiteX28" fmla="*/ 3920218 w 8209189"/>
              <a:gd name="connsiteY28" fmla="*/ 5135336 h 5690508"/>
              <a:gd name="connsiteX29" fmla="*/ 3626304 w 8209189"/>
              <a:gd name="connsiteY29" fmla="*/ 5004707 h 5690508"/>
              <a:gd name="connsiteX30" fmla="*/ 3512004 w 8209189"/>
              <a:gd name="connsiteY30" fmla="*/ 5200650 h 5690508"/>
              <a:gd name="connsiteX31" fmla="*/ 3430361 w 8209189"/>
              <a:gd name="connsiteY31" fmla="*/ 5053693 h 5690508"/>
              <a:gd name="connsiteX32" fmla="*/ 3103790 w 8209189"/>
              <a:gd name="connsiteY32" fmla="*/ 4890407 h 5690508"/>
              <a:gd name="connsiteX33" fmla="*/ 3022147 w 8209189"/>
              <a:gd name="connsiteY33" fmla="*/ 4792436 h 5690508"/>
              <a:gd name="connsiteX34" fmla="*/ 2760890 w 8209189"/>
              <a:gd name="connsiteY34" fmla="*/ 4776107 h 5690508"/>
              <a:gd name="connsiteX35" fmla="*/ 2728232 w 8209189"/>
              <a:gd name="connsiteY35" fmla="*/ 4825093 h 5690508"/>
              <a:gd name="connsiteX36" fmla="*/ 2450647 w 8209189"/>
              <a:gd name="connsiteY36" fmla="*/ 4678136 h 5690508"/>
              <a:gd name="connsiteX37" fmla="*/ 2238375 w 8209189"/>
              <a:gd name="connsiteY37" fmla="*/ 4792436 h 5690508"/>
              <a:gd name="connsiteX38" fmla="*/ 1993447 w 8209189"/>
              <a:gd name="connsiteY38" fmla="*/ 4678136 h 5690508"/>
              <a:gd name="connsiteX39" fmla="*/ 1748518 w 8209189"/>
              <a:gd name="connsiteY39" fmla="*/ 4678136 h 5690508"/>
              <a:gd name="connsiteX40" fmla="*/ 1568904 w 8209189"/>
              <a:gd name="connsiteY40" fmla="*/ 4498522 h 5690508"/>
              <a:gd name="connsiteX41" fmla="*/ 1519918 w 8209189"/>
              <a:gd name="connsiteY41" fmla="*/ 4318907 h 5690508"/>
              <a:gd name="connsiteX42" fmla="*/ 1421947 w 8209189"/>
              <a:gd name="connsiteY42" fmla="*/ 4318907 h 5690508"/>
              <a:gd name="connsiteX43" fmla="*/ 1013732 w 8209189"/>
              <a:gd name="connsiteY43" fmla="*/ 4269922 h 5690508"/>
              <a:gd name="connsiteX44" fmla="*/ 736147 w 8209189"/>
              <a:gd name="connsiteY44" fmla="*/ 4106636 h 5690508"/>
              <a:gd name="connsiteX45" fmla="*/ 556532 w 8209189"/>
              <a:gd name="connsiteY45" fmla="*/ 3943350 h 5690508"/>
              <a:gd name="connsiteX46" fmla="*/ 556532 w 8209189"/>
              <a:gd name="connsiteY46" fmla="*/ 4057650 h 5690508"/>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0 w 7652657"/>
              <a:gd name="connsiteY0" fmla="*/ 4057650 h 5608865"/>
              <a:gd name="connsiteX1" fmla="*/ 97972 w 7652657"/>
              <a:gd name="connsiteY1" fmla="*/ 24493 h 5608865"/>
              <a:gd name="connsiteX2" fmla="*/ 7266215 w 7652657"/>
              <a:gd name="connsiteY2" fmla="*/ 24493 h 5608865"/>
              <a:gd name="connsiteX3" fmla="*/ 7266215 w 7652657"/>
              <a:gd name="connsiteY3" fmla="*/ 857250 h 5608865"/>
              <a:gd name="connsiteX4" fmla="*/ 7560129 w 7652657"/>
              <a:gd name="connsiteY4" fmla="*/ 2620736 h 5608865"/>
              <a:gd name="connsiteX5" fmla="*/ 7625443 w 7652657"/>
              <a:gd name="connsiteY5" fmla="*/ 5608865 h 5608865"/>
              <a:gd name="connsiteX6" fmla="*/ 7396843 w 7652657"/>
              <a:gd name="connsiteY6" fmla="*/ 5510893 h 5608865"/>
              <a:gd name="connsiteX7" fmla="*/ 7004958 w 7652657"/>
              <a:gd name="connsiteY7" fmla="*/ 5380265 h 5608865"/>
              <a:gd name="connsiteX8" fmla="*/ 6841672 w 7652657"/>
              <a:gd name="connsiteY8" fmla="*/ 5249636 h 5608865"/>
              <a:gd name="connsiteX9" fmla="*/ 6711043 w 7652657"/>
              <a:gd name="connsiteY9" fmla="*/ 5086350 h 5608865"/>
              <a:gd name="connsiteX10" fmla="*/ 6515100 w 7652657"/>
              <a:gd name="connsiteY10" fmla="*/ 5070022 h 5608865"/>
              <a:gd name="connsiteX11" fmla="*/ 6400800 w 7652657"/>
              <a:gd name="connsiteY11" fmla="*/ 5184322 h 5608865"/>
              <a:gd name="connsiteX12" fmla="*/ 6123215 w 7652657"/>
              <a:gd name="connsiteY12" fmla="*/ 5167993 h 5608865"/>
              <a:gd name="connsiteX13" fmla="*/ 5812972 w 7652657"/>
              <a:gd name="connsiteY13" fmla="*/ 5282293 h 5608865"/>
              <a:gd name="connsiteX14" fmla="*/ 5584372 w 7652657"/>
              <a:gd name="connsiteY14" fmla="*/ 5200650 h 5608865"/>
              <a:gd name="connsiteX15" fmla="*/ 5159829 w 7652657"/>
              <a:gd name="connsiteY15" fmla="*/ 5412922 h 5608865"/>
              <a:gd name="connsiteX16" fmla="*/ 5110843 w 7652657"/>
              <a:gd name="connsiteY16" fmla="*/ 5543550 h 5608865"/>
              <a:gd name="connsiteX17" fmla="*/ 4800600 w 7652657"/>
              <a:gd name="connsiteY17" fmla="*/ 5282293 h 5608865"/>
              <a:gd name="connsiteX18" fmla="*/ 4555672 w 7652657"/>
              <a:gd name="connsiteY18" fmla="*/ 5184322 h 5608865"/>
              <a:gd name="connsiteX19" fmla="*/ 4457700 w 7652657"/>
              <a:gd name="connsiteY19" fmla="*/ 5363936 h 5608865"/>
              <a:gd name="connsiteX20" fmla="*/ 4294415 w 7652657"/>
              <a:gd name="connsiteY20" fmla="*/ 5249636 h 5608865"/>
              <a:gd name="connsiteX21" fmla="*/ 4196443 w 7652657"/>
              <a:gd name="connsiteY21" fmla="*/ 5151665 h 5608865"/>
              <a:gd name="connsiteX22" fmla="*/ 4098472 w 7652657"/>
              <a:gd name="connsiteY22" fmla="*/ 5265965 h 5608865"/>
              <a:gd name="connsiteX23" fmla="*/ 4000500 w 7652657"/>
              <a:gd name="connsiteY23" fmla="*/ 5527222 h 5608865"/>
              <a:gd name="connsiteX24" fmla="*/ 3886200 w 7652657"/>
              <a:gd name="connsiteY24" fmla="*/ 5396593 h 5608865"/>
              <a:gd name="connsiteX25" fmla="*/ 3755572 w 7652657"/>
              <a:gd name="connsiteY25" fmla="*/ 5135336 h 5608865"/>
              <a:gd name="connsiteX26" fmla="*/ 3690258 w 7652657"/>
              <a:gd name="connsiteY26" fmla="*/ 5265965 h 5608865"/>
              <a:gd name="connsiteX27" fmla="*/ 3592286 w 7652657"/>
              <a:gd name="connsiteY27" fmla="*/ 5282293 h 5608865"/>
              <a:gd name="connsiteX28" fmla="*/ 3363686 w 7652657"/>
              <a:gd name="connsiteY28" fmla="*/ 5135336 h 5608865"/>
              <a:gd name="connsiteX29" fmla="*/ 3069772 w 7652657"/>
              <a:gd name="connsiteY29" fmla="*/ 5004707 h 5608865"/>
              <a:gd name="connsiteX30" fmla="*/ 2955472 w 7652657"/>
              <a:gd name="connsiteY30" fmla="*/ 5200650 h 5608865"/>
              <a:gd name="connsiteX31" fmla="*/ 2873829 w 7652657"/>
              <a:gd name="connsiteY31" fmla="*/ 5053693 h 5608865"/>
              <a:gd name="connsiteX32" fmla="*/ 2547258 w 7652657"/>
              <a:gd name="connsiteY32" fmla="*/ 4890407 h 5608865"/>
              <a:gd name="connsiteX33" fmla="*/ 2465615 w 7652657"/>
              <a:gd name="connsiteY33" fmla="*/ 4792436 h 5608865"/>
              <a:gd name="connsiteX34" fmla="*/ 2204358 w 7652657"/>
              <a:gd name="connsiteY34" fmla="*/ 4776107 h 5608865"/>
              <a:gd name="connsiteX35" fmla="*/ 2171700 w 7652657"/>
              <a:gd name="connsiteY35" fmla="*/ 4825093 h 5608865"/>
              <a:gd name="connsiteX36" fmla="*/ 1894115 w 7652657"/>
              <a:gd name="connsiteY36" fmla="*/ 4678136 h 5608865"/>
              <a:gd name="connsiteX37" fmla="*/ 1681843 w 7652657"/>
              <a:gd name="connsiteY37" fmla="*/ 4792436 h 5608865"/>
              <a:gd name="connsiteX38" fmla="*/ 1436915 w 7652657"/>
              <a:gd name="connsiteY38" fmla="*/ 4678136 h 5608865"/>
              <a:gd name="connsiteX39" fmla="*/ 1191986 w 7652657"/>
              <a:gd name="connsiteY39" fmla="*/ 4678136 h 5608865"/>
              <a:gd name="connsiteX40" fmla="*/ 1012372 w 7652657"/>
              <a:gd name="connsiteY40" fmla="*/ 4498522 h 5608865"/>
              <a:gd name="connsiteX41" fmla="*/ 963386 w 7652657"/>
              <a:gd name="connsiteY41" fmla="*/ 4318907 h 5608865"/>
              <a:gd name="connsiteX42" fmla="*/ 865415 w 7652657"/>
              <a:gd name="connsiteY42" fmla="*/ 4318907 h 5608865"/>
              <a:gd name="connsiteX43" fmla="*/ 457200 w 7652657"/>
              <a:gd name="connsiteY43" fmla="*/ 4269922 h 5608865"/>
              <a:gd name="connsiteX44" fmla="*/ 179615 w 7652657"/>
              <a:gd name="connsiteY44" fmla="*/ 4106636 h 5608865"/>
              <a:gd name="connsiteX45" fmla="*/ 0 w 7652657"/>
              <a:gd name="connsiteY45" fmla="*/ 3943350 h 5608865"/>
              <a:gd name="connsiteX46" fmla="*/ 0 w 7652657"/>
              <a:gd name="connsiteY46" fmla="*/ 4057650 h 560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52657" h="5608865">
                <a:moveTo>
                  <a:pt x="0" y="4057650"/>
                </a:moveTo>
                <a:cubicBezTo>
                  <a:pt x="110218" y="2415268"/>
                  <a:pt x="106136" y="2084615"/>
                  <a:pt x="97972" y="24493"/>
                </a:cubicBezTo>
                <a:cubicBezTo>
                  <a:pt x="1755322" y="0"/>
                  <a:pt x="5761265" y="59871"/>
                  <a:pt x="7266215" y="24493"/>
                </a:cubicBezTo>
                <a:cubicBezTo>
                  <a:pt x="7383236" y="892629"/>
                  <a:pt x="7217229" y="424543"/>
                  <a:pt x="7266215" y="857250"/>
                </a:cubicBezTo>
                <a:cubicBezTo>
                  <a:pt x="7315201" y="1289957"/>
                  <a:pt x="7500258" y="1828800"/>
                  <a:pt x="7560129" y="2620736"/>
                </a:cubicBezTo>
                <a:cubicBezTo>
                  <a:pt x="7620000" y="3412672"/>
                  <a:pt x="7652657" y="5127172"/>
                  <a:pt x="7625443" y="5608865"/>
                </a:cubicBezTo>
                <a:cubicBezTo>
                  <a:pt x="7369629" y="5366658"/>
                  <a:pt x="7500257" y="5548993"/>
                  <a:pt x="7396843" y="5510893"/>
                </a:cubicBezTo>
                <a:cubicBezTo>
                  <a:pt x="7293429" y="5472793"/>
                  <a:pt x="7097487" y="5423808"/>
                  <a:pt x="7004958" y="5380265"/>
                </a:cubicBezTo>
                <a:cubicBezTo>
                  <a:pt x="6912430" y="5336722"/>
                  <a:pt x="6890658" y="5298622"/>
                  <a:pt x="6841672" y="5249636"/>
                </a:cubicBezTo>
                <a:cubicBezTo>
                  <a:pt x="6792686" y="5200650"/>
                  <a:pt x="6765472" y="5116286"/>
                  <a:pt x="6711043" y="5086350"/>
                </a:cubicBezTo>
                <a:cubicBezTo>
                  <a:pt x="6656614" y="5056414"/>
                  <a:pt x="6566807" y="5053693"/>
                  <a:pt x="6515100" y="5070022"/>
                </a:cubicBezTo>
                <a:cubicBezTo>
                  <a:pt x="6463393" y="5086351"/>
                  <a:pt x="6466114" y="5167994"/>
                  <a:pt x="6400800" y="5184322"/>
                </a:cubicBezTo>
                <a:cubicBezTo>
                  <a:pt x="6335486" y="5200650"/>
                  <a:pt x="6221186" y="5151665"/>
                  <a:pt x="6123215" y="5167993"/>
                </a:cubicBezTo>
                <a:cubicBezTo>
                  <a:pt x="6025244" y="5184321"/>
                  <a:pt x="5902779" y="5276850"/>
                  <a:pt x="5812972" y="5282293"/>
                </a:cubicBezTo>
                <a:cubicBezTo>
                  <a:pt x="5723165" y="5287736"/>
                  <a:pt x="5693229" y="5178879"/>
                  <a:pt x="5584372" y="5200650"/>
                </a:cubicBezTo>
                <a:cubicBezTo>
                  <a:pt x="5475515" y="5222421"/>
                  <a:pt x="5238751" y="5355772"/>
                  <a:pt x="5159829" y="5412922"/>
                </a:cubicBezTo>
                <a:cubicBezTo>
                  <a:pt x="5080908" y="5470072"/>
                  <a:pt x="5170715" y="5565322"/>
                  <a:pt x="5110843" y="5543550"/>
                </a:cubicBezTo>
                <a:cubicBezTo>
                  <a:pt x="5050971" y="5521778"/>
                  <a:pt x="4893129" y="5342164"/>
                  <a:pt x="4800600" y="5282293"/>
                </a:cubicBezTo>
                <a:cubicBezTo>
                  <a:pt x="4708072" y="5222422"/>
                  <a:pt x="4612822" y="5170715"/>
                  <a:pt x="4555672" y="5184322"/>
                </a:cubicBezTo>
                <a:cubicBezTo>
                  <a:pt x="4498522" y="5197929"/>
                  <a:pt x="4501243" y="5353050"/>
                  <a:pt x="4457700" y="5363936"/>
                </a:cubicBezTo>
                <a:cubicBezTo>
                  <a:pt x="4414157" y="5374822"/>
                  <a:pt x="4337958" y="5285014"/>
                  <a:pt x="4294415" y="5249636"/>
                </a:cubicBezTo>
                <a:cubicBezTo>
                  <a:pt x="4250872" y="5214258"/>
                  <a:pt x="4229100" y="5148944"/>
                  <a:pt x="4196443" y="5151665"/>
                </a:cubicBezTo>
                <a:cubicBezTo>
                  <a:pt x="4163786" y="5154387"/>
                  <a:pt x="4131129" y="5203372"/>
                  <a:pt x="4098472" y="5265965"/>
                </a:cubicBezTo>
                <a:cubicBezTo>
                  <a:pt x="4065815" y="5328558"/>
                  <a:pt x="4035879" y="5505451"/>
                  <a:pt x="4000500" y="5527222"/>
                </a:cubicBezTo>
                <a:cubicBezTo>
                  <a:pt x="3965121" y="5548993"/>
                  <a:pt x="3927021" y="5461907"/>
                  <a:pt x="3886200" y="5396593"/>
                </a:cubicBezTo>
                <a:cubicBezTo>
                  <a:pt x="3845379" y="5331279"/>
                  <a:pt x="3788229" y="5157107"/>
                  <a:pt x="3755572" y="5135336"/>
                </a:cubicBezTo>
                <a:cubicBezTo>
                  <a:pt x="3722915" y="5113565"/>
                  <a:pt x="3717472" y="5241472"/>
                  <a:pt x="3690258" y="5265965"/>
                </a:cubicBezTo>
                <a:cubicBezTo>
                  <a:pt x="3663044" y="5290458"/>
                  <a:pt x="3646715" y="5304064"/>
                  <a:pt x="3592286" y="5282293"/>
                </a:cubicBezTo>
                <a:cubicBezTo>
                  <a:pt x="3537857" y="5260522"/>
                  <a:pt x="3450772" y="5181600"/>
                  <a:pt x="3363686" y="5135336"/>
                </a:cubicBezTo>
                <a:cubicBezTo>
                  <a:pt x="3276600" y="5089072"/>
                  <a:pt x="3137808" y="4993821"/>
                  <a:pt x="3069772" y="5004707"/>
                </a:cubicBezTo>
                <a:cubicBezTo>
                  <a:pt x="3001736" y="5015593"/>
                  <a:pt x="2988129" y="5192486"/>
                  <a:pt x="2955472" y="5200650"/>
                </a:cubicBezTo>
                <a:cubicBezTo>
                  <a:pt x="2922815" y="5208814"/>
                  <a:pt x="2941865" y="5105400"/>
                  <a:pt x="2873829" y="5053693"/>
                </a:cubicBezTo>
                <a:cubicBezTo>
                  <a:pt x="2805793" y="5001986"/>
                  <a:pt x="2615294" y="4933950"/>
                  <a:pt x="2547258" y="4890407"/>
                </a:cubicBezTo>
                <a:cubicBezTo>
                  <a:pt x="2479222" y="4846864"/>
                  <a:pt x="2522765" y="4811486"/>
                  <a:pt x="2465615" y="4792436"/>
                </a:cubicBezTo>
                <a:cubicBezTo>
                  <a:pt x="2408465" y="4773386"/>
                  <a:pt x="2253344" y="4770664"/>
                  <a:pt x="2204358" y="4776107"/>
                </a:cubicBezTo>
                <a:cubicBezTo>
                  <a:pt x="2155372" y="4781550"/>
                  <a:pt x="2223407" y="4841422"/>
                  <a:pt x="2171700" y="4825093"/>
                </a:cubicBezTo>
                <a:cubicBezTo>
                  <a:pt x="2119993" y="4808765"/>
                  <a:pt x="1975758" y="4683579"/>
                  <a:pt x="1894115" y="4678136"/>
                </a:cubicBezTo>
                <a:cubicBezTo>
                  <a:pt x="1812472" y="4672693"/>
                  <a:pt x="1758043" y="4792436"/>
                  <a:pt x="1681843" y="4792436"/>
                </a:cubicBezTo>
                <a:cubicBezTo>
                  <a:pt x="1605643" y="4792436"/>
                  <a:pt x="1518558" y="4697186"/>
                  <a:pt x="1436915" y="4678136"/>
                </a:cubicBezTo>
                <a:cubicBezTo>
                  <a:pt x="1355272" y="4659086"/>
                  <a:pt x="1262743" y="4708072"/>
                  <a:pt x="1191986" y="4678136"/>
                </a:cubicBezTo>
                <a:cubicBezTo>
                  <a:pt x="1121229" y="4648200"/>
                  <a:pt x="1050472" y="4558394"/>
                  <a:pt x="1012372" y="4498522"/>
                </a:cubicBezTo>
                <a:cubicBezTo>
                  <a:pt x="974272" y="4438651"/>
                  <a:pt x="987879" y="4348843"/>
                  <a:pt x="963386" y="4318907"/>
                </a:cubicBezTo>
                <a:cubicBezTo>
                  <a:pt x="938893" y="4288971"/>
                  <a:pt x="949779" y="4327071"/>
                  <a:pt x="865415" y="4318907"/>
                </a:cubicBezTo>
                <a:cubicBezTo>
                  <a:pt x="781051" y="4310743"/>
                  <a:pt x="571500" y="4305300"/>
                  <a:pt x="457200" y="4269922"/>
                </a:cubicBezTo>
                <a:cubicBezTo>
                  <a:pt x="342900" y="4234544"/>
                  <a:pt x="255815" y="4161065"/>
                  <a:pt x="179615" y="4106636"/>
                </a:cubicBezTo>
                <a:cubicBezTo>
                  <a:pt x="103415" y="4052207"/>
                  <a:pt x="416378" y="4329792"/>
                  <a:pt x="0" y="3943350"/>
                </a:cubicBezTo>
                <a:cubicBezTo>
                  <a:pt x="48986" y="3690257"/>
                  <a:pt x="0" y="4019550"/>
                  <a:pt x="0" y="4057650"/>
                </a:cubicBezTo>
                <a:close/>
              </a:path>
            </a:pathLst>
          </a:custGeom>
          <a:ln w="76200">
            <a:solidFill>
              <a:srgbClr val="FF0000"/>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45"/>
          <p:cNvGrpSpPr/>
          <p:nvPr/>
        </p:nvGrpSpPr>
        <p:grpSpPr>
          <a:xfrm>
            <a:off x="914400" y="1219200"/>
            <a:ext cx="7396842" cy="2879271"/>
            <a:chOff x="914400" y="1219200"/>
            <a:chExt cx="7396842" cy="2879271"/>
          </a:xfrm>
        </p:grpSpPr>
        <p:sp>
          <p:nvSpPr>
            <p:cNvPr id="22" name="Freeform 21"/>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30"/>
            <p:cNvGrpSpPr/>
            <p:nvPr/>
          </p:nvGrpSpPr>
          <p:grpSpPr>
            <a:xfrm>
              <a:off x="914400" y="1219200"/>
              <a:ext cx="7396842" cy="2879271"/>
              <a:chOff x="914400" y="1219200"/>
              <a:chExt cx="7396842" cy="2879271"/>
            </a:xfrm>
          </p:grpSpPr>
          <p:sp>
            <p:nvSpPr>
              <p:cNvPr id="17" name="Freeform 16"/>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 name="Group 25"/>
              <p:cNvGrpSpPr/>
              <p:nvPr/>
            </p:nvGrpSpPr>
            <p:grpSpPr>
              <a:xfrm>
                <a:off x="6248400" y="1219200"/>
                <a:ext cx="2062842" cy="2803072"/>
                <a:chOff x="6248400" y="1219200"/>
                <a:chExt cx="2062842" cy="2803072"/>
              </a:xfrm>
            </p:grpSpPr>
            <p:sp>
              <p:nvSpPr>
                <p:cNvPr id="23" name="Rectangle 2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3"/>
              <p:cNvPicPr>
                <a:picLocks noChangeAspect="1" noChangeArrowheads="1"/>
              </p:cNvPicPr>
              <p:nvPr/>
            </p:nvPicPr>
            <p:blipFill>
              <a:blip r:embed="rId3" cstate="print"/>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28" name="Picture 3"/>
              <p:cNvPicPr>
                <a:picLocks noChangeAspect="1" noChangeArrowheads="1"/>
              </p:cNvPicPr>
              <p:nvPr/>
            </p:nvPicPr>
            <p:blipFill>
              <a:blip r:embed="rId3" cstate="print"/>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29" name="Picture 3"/>
              <p:cNvPicPr preferRelativeResize="0">
                <a:picLocks noChangeArrowheads="1"/>
              </p:cNvPicPr>
              <p:nvPr/>
            </p:nvPicPr>
            <p:blipFill>
              <a:blip r:embed="rId3" cstate="print"/>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30" name="Picture 3"/>
              <p:cNvPicPr>
                <a:picLocks noChangeAspect="1" noChangeArrowheads="1"/>
              </p:cNvPicPr>
              <p:nvPr/>
            </p:nvPicPr>
            <p:blipFill>
              <a:blip r:embed="rId4"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pic>
        <p:nvPicPr>
          <p:cNvPr id="60" name="Picture 3"/>
          <p:cNvPicPr>
            <a:picLocks noChangeAspect="1" noChangeArrowheads="1"/>
          </p:cNvPicPr>
          <p:nvPr/>
        </p:nvPicPr>
        <p:blipFill>
          <a:blip r:embed="rId3" cstate="print"/>
          <a:srcRect l="16919" t="16314" r="52276" b="77412"/>
          <a:stretch>
            <a:fillRect/>
          </a:stretch>
        </p:blipFill>
        <p:spPr bwMode="auto">
          <a:xfrm>
            <a:off x="1981200" y="1371600"/>
            <a:ext cx="3733800" cy="381001"/>
          </a:xfrm>
          <a:prstGeom prst="rect">
            <a:avLst/>
          </a:prstGeom>
          <a:noFill/>
          <a:ln w="9525">
            <a:noFill/>
            <a:miter lim="800000"/>
            <a:headEnd/>
            <a:tailEnd/>
          </a:ln>
          <a:effectLst/>
        </p:spPr>
      </p:pic>
      <p:grpSp>
        <p:nvGrpSpPr>
          <p:cNvPr id="9" name="Group 46"/>
          <p:cNvGrpSpPr/>
          <p:nvPr/>
        </p:nvGrpSpPr>
        <p:grpSpPr>
          <a:xfrm>
            <a:off x="2895600" y="2667000"/>
            <a:ext cx="3276600" cy="762000"/>
            <a:chOff x="2895600" y="2590800"/>
            <a:chExt cx="3276600" cy="762000"/>
          </a:xfrm>
        </p:grpSpPr>
        <p:grpSp>
          <p:nvGrpSpPr>
            <p:cNvPr id="10" name="Group 31"/>
            <p:cNvGrpSpPr/>
            <p:nvPr/>
          </p:nvGrpSpPr>
          <p:grpSpPr>
            <a:xfrm>
              <a:off x="2895600" y="2590800"/>
              <a:ext cx="3276600" cy="411480"/>
              <a:chOff x="2895600" y="2590800"/>
              <a:chExt cx="3276600" cy="411480"/>
            </a:xfrm>
          </p:grpSpPr>
          <p:sp>
            <p:nvSpPr>
              <p:cNvPr id="50"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257800" y="2590800"/>
                <a:ext cx="914400" cy="41148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5"/>
            <p:cNvSpPr/>
            <p:nvPr/>
          </p:nvSpPr>
          <p:spPr>
            <a:xfrm>
              <a:off x="3352800" y="29718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Oval 32"/>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257800" y="6096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412725" y="47244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304800" y="3581400"/>
            <a:ext cx="76200" cy="369332"/>
          </a:xfrm>
          <a:prstGeom prst="rect">
            <a:avLst/>
          </a:prstGeom>
          <a:noFill/>
        </p:spPr>
        <p:txBody>
          <a:bodyPr wrap="square" rtlCol="0">
            <a:spAutoFit/>
          </a:bodyPr>
          <a:lstStyle/>
          <a:p>
            <a:endParaRPr lang="en-US" dirty="0"/>
          </a:p>
        </p:txBody>
      </p:sp>
      <p:sp>
        <p:nvSpPr>
          <p:cNvPr id="37" name="Oval 36"/>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391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924800" y="4038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5"/>
          <p:cNvGrpSpPr/>
          <p:nvPr/>
        </p:nvGrpSpPr>
        <p:grpSpPr>
          <a:xfrm>
            <a:off x="-4572000" y="2286000"/>
            <a:ext cx="2895600" cy="1981200"/>
            <a:chOff x="3124200" y="3886200"/>
            <a:chExt cx="3962400" cy="2590800"/>
          </a:xfrm>
        </p:grpSpPr>
        <p:sp>
          <p:nvSpPr>
            <p:cNvPr id="107" name="Oval 106"/>
            <p:cNvSpPr/>
            <p:nvPr/>
          </p:nvSpPr>
          <p:spPr>
            <a:xfrm>
              <a:off x="3124200" y="3886200"/>
              <a:ext cx="3962400" cy="2590800"/>
            </a:xfrm>
            <a:prstGeom prst="ellipse">
              <a:avLst/>
            </a:prstGeom>
            <a:solidFill>
              <a:schemeClr val="accent4">
                <a:lumMod val="75000"/>
                <a:alpha val="41000"/>
              </a:schemeClr>
            </a:solidFill>
            <a:ln>
              <a:noFill/>
            </a:ln>
            <a:effectLst>
              <a:outerShdw blurRad="203200" dist="355600" dir="3000000" algn="ctr" rotWithShape="0">
                <a:schemeClr val="bg2">
                  <a:lumMod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39700">
                    <a:schemeClr val="accent1">
                      <a:satMod val="175000"/>
                      <a:alpha val="40000"/>
                    </a:schemeClr>
                  </a:glow>
                </a:effectLst>
              </a:endParaRPr>
            </a:p>
          </p:txBody>
        </p:sp>
        <p:sp>
          <p:nvSpPr>
            <p:cNvPr id="108" name="TextBox 107"/>
            <p:cNvSpPr txBox="1"/>
            <p:nvPr/>
          </p:nvSpPr>
          <p:spPr>
            <a:xfrm>
              <a:off x="4114800" y="4876800"/>
              <a:ext cx="2222724" cy="830997"/>
            </a:xfrm>
            <a:prstGeom prst="rect">
              <a:avLst/>
            </a:prstGeom>
            <a:noFill/>
          </p:spPr>
          <p:txBody>
            <a:bodyPr wrap="none" rtlCol="0">
              <a:spAutoFit/>
            </a:bodyPr>
            <a:lstStyle/>
            <a:p>
              <a:pPr algn="ctr"/>
              <a:r>
                <a:rPr lang="en-US" sz="4800" b="1" dirty="0" smtClean="0">
                  <a:solidFill>
                    <a:schemeClr val="accent4">
                      <a:lumMod val="50000"/>
                    </a:schemeClr>
                  </a:solidFill>
                  <a:effectLst>
                    <a:outerShdw dist="38100" dir="7200000" algn="ctr" rotWithShape="0">
                      <a:schemeClr val="tx1"/>
                    </a:outerShdw>
                  </a:effectLst>
                </a:rPr>
                <a:t>APACHE</a:t>
              </a:r>
            </a:p>
          </p:txBody>
        </p:sp>
      </p:grpSp>
      <p:sp>
        <p:nvSpPr>
          <p:cNvPr id="53" name="TextBox 52"/>
          <p:cNvSpPr txBox="1"/>
          <p:nvPr/>
        </p:nvSpPr>
        <p:spPr>
          <a:xfrm>
            <a:off x="3276600" y="4989493"/>
            <a:ext cx="2667000" cy="954107"/>
          </a:xfrm>
          <a:prstGeom prst="rect">
            <a:avLst/>
          </a:prstGeom>
          <a:noFill/>
        </p:spPr>
        <p:txBody>
          <a:bodyPr wrap="square" rtlCol="0">
            <a:spAutoFit/>
          </a:bodyPr>
          <a:lstStyle/>
          <a:p>
            <a:pPr algn="ctr"/>
            <a:r>
              <a:rPr lang="en-US" sz="28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CHICKASAW NATION</a:t>
            </a:r>
          </a:p>
        </p:txBody>
      </p:sp>
      <p:cxnSp>
        <p:nvCxnSpPr>
          <p:cNvPr id="58" name="Straight Connector 57"/>
          <p:cNvCxnSpPr/>
          <p:nvPr/>
        </p:nvCxnSpPr>
        <p:spPr>
          <a:xfrm rot="5400000">
            <a:off x="2286000" y="5104606"/>
            <a:ext cx="2438400" cy="1588"/>
          </a:xfrm>
          <a:prstGeom prst="line">
            <a:avLst/>
          </a:prstGeom>
          <a:ln w="38100">
            <a:solidFill>
              <a:schemeClr val="tx1">
                <a:lumMod val="85000"/>
                <a:lumOff val="15000"/>
              </a:schemeClr>
            </a:solidFill>
          </a:ln>
          <a:effectLst>
            <a:outerShdw blurRad="508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59" name="Freeform 58"/>
          <p:cNvSpPr/>
          <p:nvPr/>
        </p:nvSpPr>
        <p:spPr>
          <a:xfrm>
            <a:off x="5641675" y="4589253"/>
            <a:ext cx="483080" cy="1946695"/>
          </a:xfrm>
          <a:custGeom>
            <a:avLst/>
            <a:gdLst>
              <a:gd name="connsiteX0" fmla="*/ 0 w 483080"/>
              <a:gd name="connsiteY0" fmla="*/ 0 h 1946695"/>
              <a:gd name="connsiteX1" fmla="*/ 17253 w 483080"/>
              <a:gd name="connsiteY1" fmla="*/ 1656272 h 1946695"/>
              <a:gd name="connsiteX2" fmla="*/ 103517 w 483080"/>
              <a:gd name="connsiteY2" fmla="*/ 1742536 h 1946695"/>
              <a:gd name="connsiteX3" fmla="*/ 293299 w 483080"/>
              <a:gd name="connsiteY3" fmla="*/ 1828800 h 1946695"/>
              <a:gd name="connsiteX4" fmla="*/ 483080 w 483080"/>
              <a:gd name="connsiteY4" fmla="*/ 1811547 h 194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080" h="1946695">
                <a:moveTo>
                  <a:pt x="0" y="0"/>
                </a:moveTo>
                <a:cubicBezTo>
                  <a:pt x="0" y="682924"/>
                  <a:pt x="0" y="1365849"/>
                  <a:pt x="17253" y="1656272"/>
                </a:cubicBezTo>
                <a:cubicBezTo>
                  <a:pt x="34506" y="1946695"/>
                  <a:pt x="57509" y="1713781"/>
                  <a:pt x="103517" y="1742536"/>
                </a:cubicBezTo>
                <a:cubicBezTo>
                  <a:pt x="149525" y="1771291"/>
                  <a:pt x="230039" y="1817298"/>
                  <a:pt x="293299" y="1828800"/>
                </a:cubicBezTo>
                <a:cubicBezTo>
                  <a:pt x="356559" y="1840302"/>
                  <a:pt x="419819" y="1825924"/>
                  <a:pt x="483080" y="1811547"/>
                </a:cubicBezTo>
              </a:path>
            </a:pathLst>
          </a:custGeom>
          <a:ln w="38100">
            <a:solidFill>
              <a:schemeClr val="tx1">
                <a:lumMod val="85000"/>
                <a:lumOff val="15000"/>
              </a:schemeClr>
            </a:solidFill>
          </a:ln>
          <a:effectLst>
            <a:outerShdw blurRad="508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TextBox 60"/>
          <p:cNvSpPr txBox="1"/>
          <p:nvPr/>
        </p:nvSpPr>
        <p:spPr>
          <a:xfrm>
            <a:off x="5791200" y="4800600"/>
            <a:ext cx="2667000" cy="954107"/>
          </a:xfrm>
          <a:prstGeom prst="rect">
            <a:avLst/>
          </a:prstGeom>
          <a:noFill/>
        </p:spPr>
        <p:txBody>
          <a:bodyPr wrap="square" rtlCol="0">
            <a:spAutoFit/>
          </a:bodyPr>
          <a:lstStyle/>
          <a:p>
            <a:pPr algn="ctr"/>
            <a:r>
              <a:rPr lang="en-US" sz="28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CHOCTAW NATION</a:t>
            </a:r>
          </a:p>
        </p:txBody>
      </p:sp>
      <p:sp useBgFill="1">
        <p:nvSpPr>
          <p:cNvPr id="65" name="TextBox 64"/>
          <p:cNvSpPr txBox="1"/>
          <p:nvPr/>
        </p:nvSpPr>
        <p:spPr>
          <a:xfrm>
            <a:off x="0" y="0"/>
            <a:ext cx="9144000" cy="646331"/>
          </a:xfrm>
          <a:prstGeom prst="rect">
            <a:avLst/>
          </a:prstGeom>
        </p:spPr>
        <p:txBody>
          <a:bodyPr wrap="square" rtlCol="0">
            <a:spAutoFit/>
          </a:bodyPr>
          <a:lstStyle/>
          <a:p>
            <a:pPr algn="ctr"/>
            <a:r>
              <a:rPr lang="en-US" sz="3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CHOCTAW-CHICKASAW NATION</a:t>
            </a:r>
          </a:p>
        </p:txBody>
      </p:sp>
      <p:sp>
        <p:nvSpPr>
          <p:cNvPr id="52" name="TextBox 51"/>
          <p:cNvSpPr txBox="1"/>
          <p:nvPr/>
        </p:nvSpPr>
        <p:spPr>
          <a:xfrm>
            <a:off x="6172200" y="1524000"/>
            <a:ext cx="1962397" cy="892552"/>
          </a:xfrm>
          <a:prstGeom prst="rect">
            <a:avLst/>
          </a:prstGeom>
          <a:noFill/>
        </p:spPr>
        <p:txBody>
          <a:bodyPr wrap="none" rtlCol="0">
            <a:spAutoFit/>
          </a:bodyPr>
          <a:lstStyle/>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a:t>
            </a:r>
          </a:p>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NATION</a:t>
            </a:r>
          </a:p>
        </p:txBody>
      </p:sp>
      <p:sp>
        <p:nvSpPr>
          <p:cNvPr id="64" name="TextBox 63"/>
          <p:cNvSpPr txBox="1"/>
          <p:nvPr/>
        </p:nvSpPr>
        <p:spPr>
          <a:xfrm>
            <a:off x="1981200" y="1524000"/>
            <a:ext cx="3352800" cy="492443"/>
          </a:xfrm>
          <a:prstGeom prst="rect">
            <a:avLst/>
          </a:prstGeom>
          <a:noFill/>
        </p:spPr>
        <p:txBody>
          <a:bodyPr wrap="square" rtlCol="0">
            <a:spAutoFit/>
          </a:bodyPr>
          <a:lstStyle/>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 OUTLET</a:t>
            </a:r>
          </a:p>
        </p:txBody>
      </p:sp>
      <p:sp>
        <p:nvSpPr>
          <p:cNvPr id="68" name="TextBox 67"/>
          <p:cNvSpPr txBox="1"/>
          <p:nvPr/>
        </p:nvSpPr>
        <p:spPr>
          <a:xfrm rot="1703890">
            <a:off x="878353" y="4046371"/>
            <a:ext cx="2667000" cy="646331"/>
          </a:xfrm>
          <a:prstGeom prst="rect">
            <a:avLst/>
          </a:prstGeom>
          <a:noFill/>
        </p:spPr>
        <p:txBody>
          <a:bodyPr wrap="square" rtlCol="0">
            <a:spAutoFit/>
          </a:bodyPr>
          <a:lstStyle/>
          <a:p>
            <a:pPr algn="ctr"/>
            <a:r>
              <a:rPr lang="en-US" sz="3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leased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65"/>
                                        </p:tgtEl>
                                      </p:cBhvr>
                                    </p:animEffect>
                                    <p:set>
                                      <p:cBhvr>
                                        <p:cTn id="7" dur="1" fill="hold">
                                          <p:stCondLst>
                                            <p:cond delay="999"/>
                                          </p:stCondLst>
                                        </p:cTn>
                                        <p:tgtEl>
                                          <p:spTgt spid="65"/>
                                        </p:tgtEl>
                                        <p:attrNameLst>
                                          <p:attrName>style.visibility</p:attrName>
                                        </p:attrNameLst>
                                      </p:cBhvr>
                                      <p:to>
                                        <p:strVal val="hidden"/>
                                      </p:to>
                                    </p:set>
                                  </p:childTnLst>
                                </p:cTn>
                              </p:par>
                              <p:par>
                                <p:cTn id="8" presetID="42" presetClass="path" presetSubtype="0" accel="50000" decel="50000" fill="hold" grpId="1" nodeType="withEffect">
                                  <p:stCondLst>
                                    <p:cond delay="0"/>
                                  </p:stCondLst>
                                  <p:childTnLst>
                                    <p:animMotion origin="layout" path="M 0 0.01966 L 0 0.81656 " pathEditMode="relative" rAng="0" ptsTypes="AA">
                                      <p:cBhvr>
                                        <p:cTn id="9" dur="1000" fill="hold"/>
                                        <p:tgtEl>
                                          <p:spTgt spid="65"/>
                                        </p:tgtEl>
                                        <p:attrNameLst>
                                          <p:attrName>ppt_x</p:attrName>
                                          <p:attrName>ppt_y</p:attrName>
                                        </p:attrNameLst>
                                      </p:cBhvr>
                                      <p:rCtr x="0" y="398"/>
                                    </p:animMotion>
                                  </p:childTnLst>
                                </p:cTn>
                              </p:par>
                              <p:par>
                                <p:cTn id="10" presetID="6" presetClass="emph" presetSubtype="0" fill="hold" grpId="2" nodeType="withEffect">
                                  <p:stCondLst>
                                    <p:cond delay="0"/>
                                  </p:stCondLst>
                                  <p:childTnLst>
                                    <p:animScale>
                                      <p:cBhvr>
                                        <p:cTn id="11" dur="1000" fill="hold"/>
                                        <p:tgtEl>
                                          <p:spTgt spid="65"/>
                                        </p:tgtEl>
                                      </p:cBhvr>
                                      <p:by x="80000" y="80000"/>
                                    </p:animScale>
                                  </p:childTnLst>
                                </p:cTn>
                              </p:par>
                              <p:par>
                                <p:cTn id="12" presetID="10" presetClass="exit" presetSubtype="0" fill="hold" nodeType="withEffect">
                                  <p:stCondLst>
                                    <p:cond delay="1000"/>
                                  </p:stCondLst>
                                  <p:childTnLst>
                                    <p:animEffect transition="out" filter="fade">
                                      <p:cBhvr>
                                        <p:cTn id="13" dur="1000"/>
                                        <p:tgtEl>
                                          <p:spTgt spid="45"/>
                                        </p:tgtEl>
                                      </p:cBhvr>
                                    </p:animEffect>
                                    <p:set>
                                      <p:cBhvr>
                                        <p:cTn id="14" dur="1" fill="hold">
                                          <p:stCondLst>
                                            <p:cond delay="999"/>
                                          </p:stCondLst>
                                        </p:cTn>
                                        <p:tgtEl>
                                          <p:spTgt spid="4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1000"/>
                                        <p:tgtEl>
                                          <p:spTgt spid="45"/>
                                        </p:tgtEl>
                                      </p:cBhvr>
                                    </p:animEffect>
                                  </p:childTnLst>
                                </p:cTn>
                              </p:par>
                              <p:par>
                                <p:cTn id="20" presetID="10" presetClass="entr" presetSubtype="0" fill="hold"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1000"/>
                                        <p:tgtEl>
                                          <p:spTgt spid="6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1000"/>
                                        <p:tgtEl>
                                          <p:spTgt spid="53"/>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1000"/>
                                        <p:tgtEl>
                                          <p:spTgt spid="6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childTnLst>
                                </p:cTn>
                              </p:par>
                              <p:par>
                                <p:cTn id="34" presetID="10" presetClass="exit" presetSubtype="0" fill="hold" nodeType="withEffect">
                                  <p:stCondLst>
                                    <p:cond delay="0"/>
                                  </p:stCondLst>
                                  <p:childTnLst>
                                    <p:animEffect transition="out" filter="fade">
                                      <p:cBhvr>
                                        <p:cTn id="35" dur="1000"/>
                                        <p:tgtEl>
                                          <p:spTgt spid="9"/>
                                        </p:tgtEl>
                                      </p:cBhvr>
                                    </p:animEffect>
                                    <p:set>
                                      <p:cBhvr>
                                        <p:cTn id="36" dur="1" fill="hold">
                                          <p:stCondLst>
                                            <p:cond delay="999"/>
                                          </p:stCondLst>
                                        </p:cTn>
                                        <p:tgtEl>
                                          <p:spTgt spid="9"/>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1000"/>
                                        <p:tgtEl>
                                          <p:spTgt spid="5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61" grpId="0"/>
      <p:bldP spid="65" grpId="0" animBg="1"/>
      <p:bldP spid="65" grpId="1" animBg="1"/>
      <p:bldP spid="65" grpId="2" animBg="1"/>
      <p:bldP spid="52" grpId="0"/>
      <p:bldP spid="6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p:nvPr/>
        </p:nvGrpSpPr>
        <p:grpSpPr>
          <a:xfrm>
            <a:off x="0" y="1192389"/>
            <a:ext cx="9144000" cy="5665611"/>
            <a:chOff x="0" y="1192389"/>
            <a:chExt cx="9144000" cy="5665611"/>
          </a:xfrm>
        </p:grpSpPr>
        <p:pic>
          <p:nvPicPr>
            <p:cNvPr id="22" name="Picture 3"/>
            <p:cNvPicPr>
              <a:picLocks noChangeAspect="1" noChangeArrowheads="1"/>
            </p:cNvPicPr>
            <p:nvPr/>
          </p:nvPicPr>
          <p:blipFill>
            <a:blip r:embed="rId2" cstate="print"/>
            <a:srcRect l="28065" t="36939" r="13645" b="9190"/>
            <a:stretch>
              <a:fillRect/>
            </a:stretch>
          </p:blipFill>
          <p:spPr bwMode="auto">
            <a:xfrm>
              <a:off x="0" y="1192389"/>
              <a:ext cx="9144000" cy="5665611"/>
            </a:xfrm>
            <a:prstGeom prst="rect">
              <a:avLst/>
            </a:prstGeom>
            <a:noFill/>
            <a:ln w="63500">
              <a:solidFill>
                <a:schemeClr val="tx1"/>
              </a:solidFill>
              <a:miter lim="800000"/>
              <a:headEnd/>
              <a:tailEnd/>
            </a:ln>
            <a:effectLst/>
          </p:spPr>
        </p:pic>
        <p:grpSp>
          <p:nvGrpSpPr>
            <p:cNvPr id="4" name="Group 23"/>
            <p:cNvGrpSpPr/>
            <p:nvPr/>
          </p:nvGrpSpPr>
          <p:grpSpPr>
            <a:xfrm>
              <a:off x="2057400" y="1219200"/>
              <a:ext cx="4343400" cy="3404616"/>
              <a:chOff x="2057400" y="1219200"/>
              <a:chExt cx="4343400" cy="3404616"/>
            </a:xfrm>
          </p:grpSpPr>
          <p:pic>
            <p:nvPicPr>
              <p:cNvPr id="25" name="Picture 2" descr="Image result for us states and territories 1805 map"/>
              <p:cNvPicPr>
                <a:picLocks noChangeAspect="1" noChangeArrowheads="1"/>
              </p:cNvPicPr>
              <p:nvPr/>
            </p:nvPicPr>
            <p:blipFill>
              <a:blip r:embed="rId3" cstate="print"/>
              <a:srcRect l="35000" t="23683" r="46473" b="61546"/>
              <a:stretch>
                <a:fillRect/>
              </a:stretch>
            </p:blipFill>
            <p:spPr bwMode="auto">
              <a:xfrm>
                <a:off x="2057400" y="1222248"/>
                <a:ext cx="2209800" cy="987552"/>
              </a:xfrm>
              <a:prstGeom prst="rect">
                <a:avLst/>
              </a:prstGeom>
              <a:noFill/>
            </p:spPr>
          </p:pic>
          <p:pic>
            <p:nvPicPr>
              <p:cNvPr id="26" name="Picture 2" descr="Image result for us states and territories 1805 map"/>
              <p:cNvPicPr>
                <a:picLocks noChangeAspect="1" noChangeArrowheads="1"/>
              </p:cNvPicPr>
              <p:nvPr/>
            </p:nvPicPr>
            <p:blipFill>
              <a:blip r:embed="rId3" cstate="print"/>
              <a:srcRect l="35000" t="23683" r="48230" b="61546"/>
              <a:stretch>
                <a:fillRect/>
              </a:stretch>
            </p:blipFill>
            <p:spPr bwMode="auto">
              <a:xfrm>
                <a:off x="4953000" y="1219200"/>
                <a:ext cx="1219200" cy="838200"/>
              </a:xfrm>
              <a:prstGeom prst="rect">
                <a:avLst/>
              </a:prstGeom>
              <a:noFill/>
            </p:spPr>
          </p:pic>
          <p:pic>
            <p:nvPicPr>
              <p:cNvPr id="27" name="Picture 2" descr="Image result for us states and territories 1805 map"/>
              <p:cNvPicPr>
                <a:picLocks noChangeAspect="1" noChangeArrowheads="1"/>
              </p:cNvPicPr>
              <p:nvPr/>
            </p:nvPicPr>
            <p:blipFill>
              <a:blip r:embed="rId3" cstate="print"/>
              <a:srcRect l="35000" t="23683" r="45834" b="61546"/>
              <a:stretch>
                <a:fillRect/>
              </a:stretch>
            </p:blipFill>
            <p:spPr bwMode="auto">
              <a:xfrm>
                <a:off x="4953000" y="3657600"/>
                <a:ext cx="1447800" cy="914400"/>
              </a:xfrm>
              <a:prstGeom prst="rect">
                <a:avLst/>
              </a:prstGeom>
              <a:noFill/>
            </p:spPr>
          </p:pic>
          <p:pic>
            <p:nvPicPr>
              <p:cNvPr id="28" name="Picture 2" descr="Image result for us states and territories 1805 map"/>
              <p:cNvPicPr preferRelativeResize="0">
                <a:picLocks noChangeArrowheads="1"/>
              </p:cNvPicPr>
              <p:nvPr/>
            </p:nvPicPr>
            <p:blipFill>
              <a:blip r:embed="rId3" cstate="print"/>
              <a:srcRect l="35000" t="23683" r="45834" b="61546"/>
              <a:stretch>
                <a:fillRect/>
              </a:stretch>
            </p:blipFill>
            <p:spPr bwMode="auto">
              <a:xfrm>
                <a:off x="4114800" y="4242816"/>
                <a:ext cx="676656" cy="381000"/>
              </a:xfrm>
              <a:prstGeom prst="rect">
                <a:avLst/>
              </a:prstGeom>
              <a:noFill/>
            </p:spPr>
          </p:pic>
        </p:grpSp>
      </p:grpSp>
      <p:sp useBgFill="1">
        <p:nvSpPr>
          <p:cNvPr id="30" name="TextBox 3"/>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defRPr/>
            </a:pPr>
            <a:r>
              <a:rPr lang="en-US" sz="4400" b="1" dirty="0" smtClean="0">
                <a:solidFill>
                  <a:srgbClr val="00B050"/>
                </a:solidFill>
                <a:effectLst>
                  <a:outerShdw dist="50800" dir="7800000" algn="ctr" rotWithShape="0">
                    <a:schemeClr val="tx1"/>
                  </a:outerShdw>
                </a:effectLst>
                <a:latin typeface="Tempus Sans ITC" pitchFamily="82" charset="0"/>
              </a:rPr>
              <a:t>People we met on the trails</a:t>
            </a:r>
            <a:endParaRPr lang="en-US" sz="4400" b="1" dirty="0">
              <a:solidFill>
                <a:srgbClr val="00B050"/>
              </a:solidFill>
              <a:effectLst>
                <a:outerShdw dist="50800" dir="7800000" algn="ctr" rotWithShape="0">
                  <a:schemeClr val="tx1"/>
                </a:outerShdw>
              </a:effectLst>
              <a:latin typeface="Tempus Sans ITC" pitchFamily="82" charset="0"/>
            </a:endParaRPr>
          </a:p>
        </p:txBody>
      </p:sp>
      <p:grpSp>
        <p:nvGrpSpPr>
          <p:cNvPr id="31" name="Group 75"/>
          <p:cNvGrpSpPr/>
          <p:nvPr/>
        </p:nvGrpSpPr>
        <p:grpSpPr>
          <a:xfrm>
            <a:off x="2514600" y="2971800"/>
            <a:ext cx="3048000" cy="1985665"/>
            <a:chOff x="2514600" y="2971800"/>
            <a:chExt cx="3048000" cy="1985665"/>
          </a:xfrm>
        </p:grpSpPr>
        <p:sp>
          <p:nvSpPr>
            <p:cNvPr id="32" name="Oval 31"/>
            <p:cNvSpPr/>
            <p:nvPr/>
          </p:nvSpPr>
          <p:spPr>
            <a:xfrm>
              <a:off x="5410200" y="38100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46"/>
            <p:cNvGrpSpPr/>
            <p:nvPr/>
          </p:nvGrpSpPr>
          <p:grpSpPr>
            <a:xfrm>
              <a:off x="2514600" y="2971800"/>
              <a:ext cx="2895600" cy="1524000"/>
              <a:chOff x="3037114" y="4267200"/>
              <a:chExt cx="2895600" cy="1524000"/>
            </a:xfrm>
          </p:grpSpPr>
          <p:cxnSp>
            <p:nvCxnSpPr>
              <p:cNvPr id="35" name="Straight Connector 34"/>
              <p:cNvCxnSpPr/>
              <p:nvPr/>
            </p:nvCxnSpPr>
            <p:spPr>
              <a:xfrm>
                <a:off x="4332514" y="5181600"/>
                <a:ext cx="1600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2"/>
              <p:cNvPicPr>
                <a:picLocks noChangeAspect="1" noChangeArrowheads="1"/>
              </p:cNvPicPr>
              <p:nvPr/>
            </p:nvPicPr>
            <p:blipFill>
              <a:blip r:embed="rId4" cstate="print"/>
              <a:srcRect r="11677" b="54997"/>
              <a:stretch>
                <a:fillRect/>
              </a:stretch>
            </p:blipFill>
            <p:spPr bwMode="auto">
              <a:xfrm>
                <a:off x="3037114" y="4267200"/>
                <a:ext cx="1306286" cy="1524000"/>
              </a:xfrm>
              <a:prstGeom prst="rect">
                <a:avLst/>
              </a:prstGeom>
              <a:noFill/>
              <a:ln w="25400">
                <a:solidFill>
                  <a:schemeClr val="tx1"/>
                </a:solidFill>
                <a:miter lim="800000"/>
                <a:headEnd/>
                <a:tailEnd/>
              </a:ln>
              <a:effectLst/>
            </p:spPr>
          </p:pic>
        </p:grpSp>
        <p:sp>
          <p:nvSpPr>
            <p:cNvPr id="34" name="TextBox 33"/>
            <p:cNvSpPr txBox="1"/>
            <p:nvPr/>
          </p:nvSpPr>
          <p:spPr>
            <a:xfrm>
              <a:off x="2514600" y="4495800"/>
              <a:ext cx="1295400" cy="461665"/>
            </a:xfrm>
            <a:prstGeom prst="rect">
              <a:avLst/>
            </a:prstGeom>
            <a:solidFill>
              <a:schemeClr val="bg1"/>
            </a:solidFill>
            <a:ln w="25400">
              <a:solidFill>
                <a:schemeClr val="tx1"/>
              </a:solidFill>
            </a:ln>
          </p:spPr>
          <p:txBody>
            <a:bodyPr wrap="square" rtlCol="0">
              <a:spAutoFit/>
            </a:bodyPr>
            <a:lstStyle/>
            <a:p>
              <a:pPr algn="ctr"/>
              <a:r>
                <a:rPr lang="en-US" sz="2400" b="1" dirty="0" err="1" smtClean="0">
                  <a:latin typeface="Tempus Sans ITC" pitchFamily="82" charset="0"/>
                </a:rPr>
                <a:t>Milly</a:t>
              </a:r>
              <a:endParaRPr lang="en-US" sz="2400" b="1" dirty="0">
                <a:latin typeface="Tempus Sans ITC" pitchFamily="82" charset="0"/>
              </a:endParaRPr>
            </a:p>
          </p:txBody>
        </p:sp>
      </p:grpSp>
      <p:grpSp>
        <p:nvGrpSpPr>
          <p:cNvPr id="37" name="Group 76"/>
          <p:cNvGrpSpPr/>
          <p:nvPr/>
        </p:nvGrpSpPr>
        <p:grpSpPr>
          <a:xfrm>
            <a:off x="4342585" y="3648456"/>
            <a:ext cx="1488239" cy="2604409"/>
            <a:chOff x="4342585" y="3648456"/>
            <a:chExt cx="1488239" cy="2604409"/>
          </a:xfrm>
        </p:grpSpPr>
        <p:sp>
          <p:nvSpPr>
            <p:cNvPr id="38" name="Oval 37"/>
            <p:cNvSpPr/>
            <p:nvPr/>
          </p:nvSpPr>
          <p:spPr>
            <a:xfrm>
              <a:off x="5678424" y="3648456"/>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82"/>
            <p:cNvGrpSpPr/>
            <p:nvPr/>
          </p:nvGrpSpPr>
          <p:grpSpPr>
            <a:xfrm>
              <a:off x="4342585" y="3800856"/>
              <a:ext cx="1449022" cy="1990344"/>
              <a:chOff x="4342585" y="3800856"/>
              <a:chExt cx="1449022" cy="1990344"/>
            </a:xfrm>
          </p:grpSpPr>
          <p:cxnSp>
            <p:nvCxnSpPr>
              <p:cNvPr id="41" name="Straight Connector 40"/>
              <p:cNvCxnSpPr/>
              <p:nvPr/>
            </p:nvCxnSpPr>
            <p:spPr>
              <a:xfrm rot="5160000" flipH="1" flipV="1">
                <a:off x="5481241" y="4052316"/>
                <a:ext cx="542544" cy="3962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42" name="Picture 6" descr="Image result for sequoyah"/>
              <p:cNvPicPr>
                <a:picLocks noChangeAspect="1" noChangeArrowheads="1"/>
              </p:cNvPicPr>
              <p:nvPr/>
            </p:nvPicPr>
            <p:blipFill>
              <a:blip r:embed="rId5" cstate="print"/>
              <a:srcRect r="35862" b="51680"/>
              <a:stretch>
                <a:fillRect/>
              </a:stretch>
            </p:blipFill>
            <p:spPr bwMode="auto">
              <a:xfrm>
                <a:off x="4342585" y="4334387"/>
                <a:ext cx="1449022" cy="1456813"/>
              </a:xfrm>
              <a:prstGeom prst="rect">
                <a:avLst/>
              </a:prstGeom>
              <a:noFill/>
              <a:ln w="25400">
                <a:solidFill>
                  <a:schemeClr val="tx1"/>
                </a:solidFill>
              </a:ln>
            </p:spPr>
          </p:pic>
        </p:grpSp>
        <p:sp>
          <p:nvSpPr>
            <p:cNvPr id="40" name="TextBox 39"/>
            <p:cNvSpPr txBox="1"/>
            <p:nvPr/>
          </p:nvSpPr>
          <p:spPr>
            <a:xfrm>
              <a:off x="4343400" y="5791200"/>
              <a:ext cx="1447800" cy="461665"/>
            </a:xfrm>
            <a:prstGeom prst="rect">
              <a:avLst/>
            </a:prstGeom>
            <a:solidFill>
              <a:schemeClr val="bg1"/>
            </a:solidFill>
            <a:ln w="25400">
              <a:solidFill>
                <a:schemeClr val="tx1"/>
              </a:solidFill>
            </a:ln>
          </p:spPr>
          <p:txBody>
            <a:bodyPr wrap="square" rtlCol="0">
              <a:spAutoFit/>
            </a:bodyPr>
            <a:lstStyle/>
            <a:p>
              <a:pPr algn="ctr"/>
              <a:r>
                <a:rPr lang="en-US" sz="2300" b="1" dirty="0" smtClean="0">
                  <a:latin typeface="Tempus Sans ITC" pitchFamily="82" charset="0"/>
                </a:rPr>
                <a:t>Sequoyah</a:t>
              </a:r>
              <a:endParaRPr lang="en-US" sz="2300" b="1" dirty="0">
                <a:latin typeface="Tempus Sans ITC" pitchFamily="82" charset="0"/>
              </a:endParaRPr>
            </a:p>
          </p:txBody>
        </p:sp>
      </p:grpSp>
      <p:grpSp>
        <p:nvGrpSpPr>
          <p:cNvPr id="43" name="Group 77"/>
          <p:cNvGrpSpPr/>
          <p:nvPr/>
        </p:nvGrpSpPr>
        <p:grpSpPr>
          <a:xfrm>
            <a:off x="6163056" y="3474720"/>
            <a:ext cx="1325880" cy="2625023"/>
            <a:chOff x="6163056" y="3474720"/>
            <a:chExt cx="1325880" cy="2625023"/>
          </a:xfrm>
        </p:grpSpPr>
        <p:sp>
          <p:nvSpPr>
            <p:cNvPr id="44" name="Oval 43"/>
            <p:cNvSpPr/>
            <p:nvPr/>
          </p:nvSpPr>
          <p:spPr>
            <a:xfrm>
              <a:off x="6574536" y="347472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96"/>
            <p:cNvGrpSpPr/>
            <p:nvPr/>
          </p:nvGrpSpPr>
          <p:grpSpPr>
            <a:xfrm>
              <a:off x="6172201" y="3581402"/>
              <a:ext cx="1298834" cy="2058806"/>
              <a:chOff x="6172201" y="3505924"/>
              <a:chExt cx="1298834" cy="2058806"/>
            </a:xfrm>
          </p:grpSpPr>
          <p:cxnSp>
            <p:nvCxnSpPr>
              <p:cNvPr id="47" name="Straight Connector 46"/>
              <p:cNvCxnSpPr/>
              <p:nvPr/>
            </p:nvCxnSpPr>
            <p:spPr>
              <a:xfrm rot="5220000" flipH="1" flipV="1">
                <a:off x="6306264" y="3829060"/>
                <a:ext cx="685799" cy="3952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48" name="Picture 2" descr="Major ridge.jpg"/>
              <p:cNvPicPr>
                <a:picLocks noChangeAspect="1" noChangeArrowheads="1"/>
              </p:cNvPicPr>
              <p:nvPr/>
            </p:nvPicPr>
            <p:blipFill>
              <a:blip r:embed="rId6" cstate="print"/>
              <a:srcRect l="9039" t="6452" r="5455" b="16129"/>
              <a:stretch>
                <a:fillRect/>
              </a:stretch>
            </p:blipFill>
            <p:spPr bwMode="auto">
              <a:xfrm>
                <a:off x="6172201" y="4191722"/>
                <a:ext cx="1298834" cy="1373008"/>
              </a:xfrm>
              <a:prstGeom prst="rect">
                <a:avLst/>
              </a:prstGeom>
              <a:noFill/>
              <a:ln w="25400">
                <a:solidFill>
                  <a:schemeClr val="tx1"/>
                </a:solidFill>
              </a:ln>
            </p:spPr>
          </p:pic>
        </p:grpSp>
        <p:sp>
          <p:nvSpPr>
            <p:cNvPr id="46" name="TextBox 45"/>
            <p:cNvSpPr txBox="1"/>
            <p:nvPr/>
          </p:nvSpPr>
          <p:spPr>
            <a:xfrm>
              <a:off x="6163056" y="5638078"/>
              <a:ext cx="132588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Ridge</a:t>
              </a:r>
              <a:endParaRPr lang="en-US" sz="2400" b="1" dirty="0">
                <a:latin typeface="Tempus Sans ITC" pitchFamily="82" charset="0"/>
              </a:endParaRPr>
            </a:p>
          </p:txBody>
        </p:sp>
      </p:grpSp>
      <p:grpSp>
        <p:nvGrpSpPr>
          <p:cNvPr id="49" name="Group 80"/>
          <p:cNvGrpSpPr/>
          <p:nvPr/>
        </p:nvGrpSpPr>
        <p:grpSpPr>
          <a:xfrm>
            <a:off x="6848856" y="1981200"/>
            <a:ext cx="1243584" cy="2118211"/>
            <a:chOff x="6848856" y="1981200"/>
            <a:chExt cx="1243584" cy="2118211"/>
          </a:xfrm>
        </p:grpSpPr>
        <p:sp>
          <p:nvSpPr>
            <p:cNvPr id="50" name="Oval 49"/>
            <p:cNvSpPr/>
            <p:nvPr/>
          </p:nvSpPr>
          <p:spPr>
            <a:xfrm>
              <a:off x="7543800" y="19812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76"/>
            <p:cNvGrpSpPr/>
            <p:nvPr/>
          </p:nvGrpSpPr>
          <p:grpSpPr>
            <a:xfrm>
              <a:off x="6858000" y="2134394"/>
              <a:ext cx="1219200" cy="1557842"/>
              <a:chOff x="6858000" y="2134394"/>
              <a:chExt cx="1219200" cy="1557842"/>
            </a:xfrm>
          </p:grpSpPr>
          <p:cxnSp>
            <p:nvCxnSpPr>
              <p:cNvPr id="53" name="Straight Connector 52"/>
              <p:cNvCxnSpPr/>
              <p:nvPr/>
            </p:nvCxnSpPr>
            <p:spPr>
              <a:xfrm rot="5400000" flipH="1" flipV="1">
                <a:off x="7391400" y="2362200"/>
                <a:ext cx="457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54" name="Picture 2" descr="https://history.army.mil/LC/The%20Mission/Facts/3fixa.JPG"/>
              <p:cNvPicPr>
                <a:picLocks noChangeAspect="1" noChangeArrowheads="1"/>
              </p:cNvPicPr>
              <p:nvPr/>
            </p:nvPicPr>
            <p:blipFill>
              <a:blip r:embed="rId7" cstate="print"/>
              <a:srcRect l="21152" t="9876" r="27379" b="65603"/>
              <a:stretch>
                <a:fillRect/>
              </a:stretch>
            </p:blipFill>
            <p:spPr bwMode="auto">
              <a:xfrm>
                <a:off x="6858000" y="2362200"/>
                <a:ext cx="1219200" cy="1330036"/>
              </a:xfrm>
              <a:prstGeom prst="rect">
                <a:avLst/>
              </a:prstGeom>
              <a:noFill/>
              <a:ln w="25400">
                <a:solidFill>
                  <a:schemeClr val="tx1"/>
                </a:solidFill>
              </a:ln>
            </p:spPr>
          </p:pic>
        </p:grpSp>
        <p:sp>
          <p:nvSpPr>
            <p:cNvPr id="52" name="TextBox 51"/>
            <p:cNvSpPr txBox="1"/>
            <p:nvPr/>
          </p:nvSpPr>
          <p:spPr>
            <a:xfrm>
              <a:off x="6848856" y="3683913"/>
              <a:ext cx="1243584" cy="415498"/>
            </a:xfrm>
            <a:prstGeom prst="rect">
              <a:avLst/>
            </a:prstGeom>
            <a:solidFill>
              <a:schemeClr val="bg1"/>
            </a:solidFill>
            <a:ln w="25400">
              <a:solidFill>
                <a:schemeClr val="tx1"/>
              </a:solidFill>
            </a:ln>
          </p:spPr>
          <p:txBody>
            <a:bodyPr wrap="square" rtlCol="0">
              <a:spAutoFit/>
            </a:bodyPr>
            <a:lstStyle/>
            <a:p>
              <a:pPr algn="ctr"/>
              <a:r>
                <a:rPr lang="en-US" sz="2100" b="1" dirty="0" smtClean="0">
                  <a:latin typeface="Tempus Sans ITC" pitchFamily="82" charset="0"/>
                </a:rPr>
                <a:t>Arbuckle</a:t>
              </a:r>
              <a:endParaRPr lang="en-US" sz="2100" b="1" dirty="0">
                <a:latin typeface="Tempus Sans ITC" pitchFamily="8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 calcmode="lin" valueType="num">
                                      <p:cBhvr>
                                        <p:cTn id="14" dur="500" fill="hold"/>
                                        <p:tgtEl>
                                          <p:spTgt spid="43"/>
                                        </p:tgtEl>
                                        <p:attrNameLst>
                                          <p:attrName>ppt_w</p:attrName>
                                        </p:attrNameLst>
                                      </p:cBhvr>
                                      <p:tavLst>
                                        <p:tav tm="0">
                                          <p:val>
                                            <p:fltVal val="0"/>
                                          </p:val>
                                        </p:tav>
                                        <p:tav tm="100000">
                                          <p:val>
                                            <p:strVal val="#ppt_w"/>
                                          </p:val>
                                        </p:tav>
                                      </p:tavLst>
                                    </p:anim>
                                    <p:anim calcmode="lin" valueType="num">
                                      <p:cBhvr>
                                        <p:cTn id="15" dur="500" fill="hold"/>
                                        <p:tgtEl>
                                          <p:spTgt spid="43"/>
                                        </p:tgtEl>
                                        <p:attrNameLst>
                                          <p:attrName>ppt_h</p:attrName>
                                        </p:attrNameLst>
                                      </p:cBhvr>
                                      <p:tavLst>
                                        <p:tav tm="0">
                                          <p:val>
                                            <p:fltVal val="0"/>
                                          </p:val>
                                        </p:tav>
                                        <p:tav tm="100000">
                                          <p:val>
                                            <p:strVal val="#ppt_h"/>
                                          </p:val>
                                        </p:tav>
                                      </p:tavLst>
                                    </p:anim>
                                    <p:animEffect transition="in" filter="fade">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p:cTn id="21" dur="500" fill="hold"/>
                                        <p:tgtEl>
                                          <p:spTgt spid="49"/>
                                        </p:tgtEl>
                                        <p:attrNameLst>
                                          <p:attrName>ppt_w</p:attrName>
                                        </p:attrNameLst>
                                      </p:cBhvr>
                                      <p:tavLst>
                                        <p:tav tm="0">
                                          <p:val>
                                            <p:fltVal val="0"/>
                                          </p:val>
                                        </p:tav>
                                        <p:tav tm="100000">
                                          <p:val>
                                            <p:strVal val="#ppt_w"/>
                                          </p:val>
                                        </p:tav>
                                      </p:tavLst>
                                    </p:anim>
                                    <p:anim calcmode="lin" valueType="num">
                                      <p:cBhvr>
                                        <p:cTn id="22" dur="500" fill="hold"/>
                                        <p:tgtEl>
                                          <p:spTgt spid="49"/>
                                        </p:tgtEl>
                                        <p:attrNameLst>
                                          <p:attrName>ppt_h</p:attrName>
                                        </p:attrNameLst>
                                      </p:cBhvr>
                                      <p:tavLst>
                                        <p:tav tm="0">
                                          <p:val>
                                            <p:fltVal val="0"/>
                                          </p:val>
                                        </p:tav>
                                        <p:tav tm="100000">
                                          <p:val>
                                            <p:strVal val="#ppt_h"/>
                                          </p:val>
                                        </p:tav>
                                      </p:tavLst>
                                    </p:anim>
                                    <p:animEffect transition="in" filter="fade">
                                      <p:cBhvr>
                                        <p:cTn id="23" dur="500"/>
                                        <p:tgtEl>
                                          <p:spTgt spid="4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500" fill="hold"/>
                                        <p:tgtEl>
                                          <p:spTgt spid="31"/>
                                        </p:tgtEl>
                                        <p:attrNameLst>
                                          <p:attrName>ppt_w</p:attrName>
                                        </p:attrNameLst>
                                      </p:cBhvr>
                                      <p:tavLst>
                                        <p:tav tm="0">
                                          <p:val>
                                            <p:fltVal val="0"/>
                                          </p:val>
                                        </p:tav>
                                        <p:tav tm="100000">
                                          <p:val>
                                            <p:strVal val="#ppt_w"/>
                                          </p:val>
                                        </p:tav>
                                      </p:tavLst>
                                    </p:anim>
                                    <p:anim calcmode="lin" valueType="num">
                                      <p:cBhvr>
                                        <p:cTn id="29" dur="500" fill="hold"/>
                                        <p:tgtEl>
                                          <p:spTgt spid="31"/>
                                        </p:tgtEl>
                                        <p:attrNameLst>
                                          <p:attrName>ppt_h</p:attrName>
                                        </p:attrNameLst>
                                      </p:cBhvr>
                                      <p:tavLst>
                                        <p:tav tm="0">
                                          <p:val>
                                            <p:fltVal val="0"/>
                                          </p:val>
                                        </p:tav>
                                        <p:tav tm="100000">
                                          <p:val>
                                            <p:strVal val="#ppt_h"/>
                                          </p:val>
                                        </p:tav>
                                      </p:tavLst>
                                    </p:anim>
                                    <p:animEffect transition="in" filter="fade">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1"/>
          <p:cNvGrpSpPr/>
          <p:nvPr/>
        </p:nvGrpSpPr>
        <p:grpSpPr>
          <a:xfrm>
            <a:off x="523875" y="762000"/>
            <a:ext cx="8162925" cy="6072188"/>
            <a:chOff x="523875" y="762000"/>
            <a:chExt cx="8162925" cy="6072188"/>
          </a:xfrm>
        </p:grpSpPr>
        <p:pic>
          <p:nvPicPr>
            <p:cNvPr id="40" name="Picture 3"/>
            <p:cNvPicPr>
              <a:picLocks noChangeAspect="1" noChangeArrowheads="1"/>
            </p:cNvPicPr>
            <p:nvPr/>
          </p:nvPicPr>
          <p:blipFill>
            <a:blip r:embed="rId3" cstate="print"/>
            <a:srcRect/>
            <a:stretch>
              <a:fillRect/>
            </a:stretch>
          </p:blipFill>
          <p:spPr bwMode="auto">
            <a:xfrm>
              <a:off x="523875" y="762000"/>
              <a:ext cx="8162925" cy="6072188"/>
            </a:xfrm>
            <a:prstGeom prst="rect">
              <a:avLst/>
            </a:prstGeom>
            <a:noFill/>
            <a:ln w="9525">
              <a:noFill/>
              <a:miter lim="800000"/>
              <a:headEnd/>
              <a:tailEnd/>
            </a:ln>
            <a:effectLst/>
          </p:spPr>
        </p:pic>
        <p:grpSp>
          <p:nvGrpSpPr>
            <p:cNvPr id="4" name="Group 14"/>
            <p:cNvGrpSpPr/>
            <p:nvPr/>
          </p:nvGrpSpPr>
          <p:grpSpPr>
            <a:xfrm>
              <a:off x="4852307" y="1338943"/>
              <a:ext cx="3148693" cy="1191986"/>
              <a:chOff x="4852307" y="1338943"/>
              <a:chExt cx="3148693" cy="1191986"/>
            </a:xfrm>
          </p:grpSpPr>
          <p:grpSp>
            <p:nvGrpSpPr>
              <p:cNvPr id="5" name="Group 13"/>
              <p:cNvGrpSpPr/>
              <p:nvPr/>
            </p:nvGrpSpPr>
            <p:grpSpPr>
              <a:xfrm>
                <a:off x="4852307" y="1338943"/>
                <a:ext cx="3148693" cy="1191986"/>
                <a:chOff x="4852307" y="1338943"/>
                <a:chExt cx="3148693" cy="1191986"/>
              </a:xfrm>
            </p:grpSpPr>
            <p:sp>
              <p:nvSpPr>
                <p:cNvPr id="55"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7"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4" name="Freeform 53"/>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45" name="Picture 3"/>
          <p:cNvPicPr>
            <a:picLocks noChangeAspect="1" noChangeArrowheads="1"/>
          </p:cNvPicPr>
          <p:nvPr/>
        </p:nvPicPr>
        <p:blipFill>
          <a:blip r:embed="rId3" cstate="print"/>
          <a:srcRect l="13186" t="66510" r="14002" b="28470"/>
          <a:stretch>
            <a:fillRect/>
          </a:stretch>
        </p:blipFill>
        <p:spPr bwMode="auto">
          <a:xfrm>
            <a:off x="1905000" y="5105400"/>
            <a:ext cx="5943600" cy="381000"/>
          </a:xfrm>
          <a:prstGeom prst="rect">
            <a:avLst/>
          </a:prstGeom>
          <a:noFill/>
          <a:ln w="9525">
            <a:noFill/>
            <a:miter lim="800000"/>
            <a:headEnd/>
            <a:tailEnd/>
          </a:ln>
          <a:effectLst/>
        </p:spPr>
      </p:pic>
      <p:grpSp>
        <p:nvGrpSpPr>
          <p:cNvPr id="6" name="Group 45"/>
          <p:cNvGrpSpPr/>
          <p:nvPr/>
        </p:nvGrpSpPr>
        <p:grpSpPr>
          <a:xfrm>
            <a:off x="914400" y="1219200"/>
            <a:ext cx="7396842" cy="2879271"/>
            <a:chOff x="914400" y="1219200"/>
            <a:chExt cx="7396842" cy="2879271"/>
          </a:xfrm>
        </p:grpSpPr>
        <p:sp>
          <p:nvSpPr>
            <p:cNvPr id="22" name="Freeform 21"/>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30"/>
            <p:cNvGrpSpPr/>
            <p:nvPr/>
          </p:nvGrpSpPr>
          <p:grpSpPr>
            <a:xfrm>
              <a:off x="914400" y="1219200"/>
              <a:ext cx="7396842" cy="2879271"/>
              <a:chOff x="914400" y="1219200"/>
              <a:chExt cx="7396842" cy="2879271"/>
            </a:xfrm>
          </p:grpSpPr>
          <p:sp>
            <p:nvSpPr>
              <p:cNvPr id="17" name="Freeform 16"/>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 name="Group 25"/>
              <p:cNvGrpSpPr/>
              <p:nvPr/>
            </p:nvGrpSpPr>
            <p:grpSpPr>
              <a:xfrm>
                <a:off x="6248400" y="1219200"/>
                <a:ext cx="2062842" cy="2803072"/>
                <a:chOff x="6248400" y="1219200"/>
                <a:chExt cx="2062842" cy="2803072"/>
              </a:xfrm>
            </p:grpSpPr>
            <p:sp>
              <p:nvSpPr>
                <p:cNvPr id="23" name="Rectangle 2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3"/>
              <p:cNvPicPr>
                <a:picLocks noChangeAspect="1" noChangeArrowheads="1"/>
              </p:cNvPicPr>
              <p:nvPr/>
            </p:nvPicPr>
            <p:blipFill>
              <a:blip r:embed="rId3" cstate="print"/>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28" name="Picture 3"/>
              <p:cNvPicPr>
                <a:picLocks noChangeAspect="1" noChangeArrowheads="1"/>
              </p:cNvPicPr>
              <p:nvPr/>
            </p:nvPicPr>
            <p:blipFill>
              <a:blip r:embed="rId3" cstate="print"/>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29" name="Picture 3"/>
              <p:cNvPicPr preferRelativeResize="0">
                <a:picLocks noChangeArrowheads="1"/>
              </p:cNvPicPr>
              <p:nvPr/>
            </p:nvPicPr>
            <p:blipFill>
              <a:blip r:embed="rId3" cstate="print"/>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30" name="Picture 3"/>
              <p:cNvPicPr>
                <a:picLocks noChangeAspect="1" noChangeArrowheads="1"/>
              </p:cNvPicPr>
              <p:nvPr/>
            </p:nvPicPr>
            <p:blipFill>
              <a:blip r:embed="rId4"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grpSp>
        <p:nvGrpSpPr>
          <p:cNvPr id="72" name="Group 46"/>
          <p:cNvGrpSpPr/>
          <p:nvPr/>
        </p:nvGrpSpPr>
        <p:grpSpPr>
          <a:xfrm>
            <a:off x="2895600" y="2667000"/>
            <a:ext cx="3276600" cy="762000"/>
            <a:chOff x="2895600" y="2590800"/>
            <a:chExt cx="3276600" cy="762000"/>
          </a:xfrm>
        </p:grpSpPr>
        <p:grpSp>
          <p:nvGrpSpPr>
            <p:cNvPr id="73" name="Group 31"/>
            <p:cNvGrpSpPr/>
            <p:nvPr/>
          </p:nvGrpSpPr>
          <p:grpSpPr>
            <a:xfrm>
              <a:off x="2895600" y="2590800"/>
              <a:ext cx="3276600" cy="411480"/>
              <a:chOff x="2895600" y="2590800"/>
              <a:chExt cx="3276600" cy="411480"/>
            </a:xfrm>
          </p:grpSpPr>
          <p:sp>
            <p:nvSpPr>
              <p:cNvPr id="75"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5257800" y="2590800"/>
                <a:ext cx="914400" cy="41148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Rectangle 5"/>
            <p:cNvSpPr/>
            <p:nvPr/>
          </p:nvSpPr>
          <p:spPr>
            <a:xfrm>
              <a:off x="3352800" y="29718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Rounded Rectangle 68"/>
          <p:cNvSpPr/>
          <p:nvPr/>
        </p:nvSpPr>
        <p:spPr>
          <a:xfrm>
            <a:off x="2819400" y="2590800"/>
            <a:ext cx="3429000" cy="91440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p:cNvGrpSpPr/>
          <p:nvPr/>
        </p:nvGrpSpPr>
        <p:grpSpPr>
          <a:xfrm>
            <a:off x="-36576" y="689335"/>
            <a:ext cx="8714232" cy="6003036"/>
            <a:chOff x="-36576" y="689335"/>
            <a:chExt cx="8714232" cy="6003036"/>
          </a:xfrm>
        </p:grpSpPr>
        <p:grpSp>
          <p:nvGrpSpPr>
            <p:cNvPr id="102" name="Group 12"/>
            <p:cNvGrpSpPr/>
            <p:nvPr/>
          </p:nvGrpSpPr>
          <p:grpSpPr>
            <a:xfrm>
              <a:off x="-36576" y="689335"/>
              <a:ext cx="8714232" cy="6003036"/>
              <a:chOff x="-36576" y="689335"/>
              <a:chExt cx="8714232" cy="6003036"/>
            </a:xfrm>
          </p:grpSpPr>
          <p:pic>
            <p:nvPicPr>
              <p:cNvPr id="106" name="Picture 2" descr="Image result for seminole nation"/>
              <p:cNvPicPr preferRelativeResize="0">
                <a:picLocks noChangeArrowheads="1"/>
              </p:cNvPicPr>
              <p:nvPr/>
            </p:nvPicPr>
            <p:blipFill>
              <a:blip r:embed="rId5" cstate="print"/>
              <a:srcRect l="27273" t="1250" r="1818" b="11250"/>
              <a:stretch>
                <a:fillRect/>
              </a:stretch>
            </p:blipFill>
            <p:spPr bwMode="auto">
              <a:xfrm rot="60000">
                <a:off x="-36576" y="689335"/>
                <a:ext cx="8714232" cy="6003036"/>
              </a:xfrm>
              <a:prstGeom prst="rect">
                <a:avLst/>
              </a:prstGeom>
              <a:noFill/>
            </p:spPr>
          </p:pic>
          <p:sp>
            <p:nvSpPr>
              <p:cNvPr id="109" name="Rectangle 108"/>
              <p:cNvSpPr/>
              <p:nvPr/>
            </p:nvSpPr>
            <p:spPr>
              <a:xfrm>
                <a:off x="-18288" y="2895600"/>
                <a:ext cx="5334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 name="Picture 102" descr="Image result for seminole nation"/>
            <p:cNvPicPr preferRelativeResize="0">
              <a:picLocks noChangeArrowheads="1"/>
            </p:cNvPicPr>
            <p:nvPr/>
          </p:nvPicPr>
          <p:blipFill>
            <a:blip r:embed="rId5" cstate="print"/>
            <a:srcRect l="46289" t="57249" r="46333" b="27567"/>
            <a:stretch>
              <a:fillRect/>
            </a:stretch>
          </p:blipFill>
          <p:spPr bwMode="auto">
            <a:xfrm rot="60000">
              <a:off x="846651" y="4126042"/>
              <a:ext cx="1296839" cy="979811"/>
            </a:xfrm>
            <a:prstGeom prst="rect">
              <a:avLst/>
            </a:prstGeom>
            <a:noFill/>
          </p:spPr>
        </p:pic>
        <p:pic>
          <p:nvPicPr>
            <p:cNvPr id="104" name="Picture 103" descr="Image result for seminole nation"/>
            <p:cNvPicPr preferRelativeResize="0">
              <a:picLocks noChangeArrowheads="1"/>
            </p:cNvPicPr>
            <p:nvPr/>
          </p:nvPicPr>
          <p:blipFill>
            <a:blip r:embed="rId5" cstate="print"/>
            <a:srcRect l="46289" t="57249" r="46333" b="27567"/>
            <a:stretch>
              <a:fillRect/>
            </a:stretch>
          </p:blipFill>
          <p:spPr bwMode="auto">
            <a:xfrm rot="2407415">
              <a:off x="1180882" y="4775536"/>
              <a:ext cx="1296839" cy="591160"/>
            </a:xfrm>
            <a:prstGeom prst="rect">
              <a:avLst/>
            </a:prstGeom>
            <a:noFill/>
          </p:spPr>
        </p:pic>
        <p:pic>
          <p:nvPicPr>
            <p:cNvPr id="105" name="Picture 104" descr="Image result for seminole nation"/>
            <p:cNvPicPr preferRelativeResize="0">
              <a:picLocks noChangeArrowheads="1"/>
            </p:cNvPicPr>
            <p:nvPr/>
          </p:nvPicPr>
          <p:blipFill>
            <a:blip r:embed="rId5" cstate="print"/>
            <a:srcRect l="46289" t="57249" r="46333" b="27567"/>
            <a:stretch>
              <a:fillRect/>
            </a:stretch>
          </p:blipFill>
          <p:spPr bwMode="auto">
            <a:xfrm>
              <a:off x="838201" y="3599840"/>
              <a:ext cx="685800" cy="591160"/>
            </a:xfrm>
            <a:prstGeom prst="rect">
              <a:avLst/>
            </a:prstGeom>
            <a:noFill/>
          </p:spPr>
        </p:pic>
      </p:grpSp>
      <p:grpSp>
        <p:nvGrpSpPr>
          <p:cNvPr id="2" name="Group 63"/>
          <p:cNvGrpSpPr/>
          <p:nvPr/>
        </p:nvGrpSpPr>
        <p:grpSpPr>
          <a:xfrm>
            <a:off x="0" y="0"/>
            <a:ext cx="9144000" cy="830997"/>
            <a:chOff x="0" y="0"/>
            <a:chExt cx="9144000" cy="830997"/>
          </a:xfrm>
        </p:grpSpPr>
        <p:sp>
          <p:nvSpPr>
            <p:cNvPr id="62"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Five Tribes</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63" name="TextBox 3"/>
            <p:cNvSpPr txBox="1">
              <a:spLocks noChangeArrowheads="1"/>
            </p:cNvSpPr>
            <p:nvPr/>
          </p:nvSpPr>
          <p:spPr bwMode="auto">
            <a:xfrm>
              <a:off x="4572000" y="0"/>
              <a:ext cx="4572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a:t>
              </a:r>
              <a:r>
                <a:rPr lang="en-US" sz="4800" b="1" dirty="0" smtClean="0">
                  <a:solidFill>
                    <a:srgbClr val="FF0000"/>
                  </a:solidFill>
                  <a:effectLst>
                    <a:outerShdw dist="50800" dir="5400000" algn="ctr" rotWithShape="0">
                      <a:schemeClr val="tx1"/>
                    </a:outerShdw>
                  </a:effectLst>
                  <a:latin typeface="Tempus Sans ITC" pitchFamily="82" charset="0"/>
                </a:rPr>
                <a:t>NEW LIVES</a:t>
              </a:r>
              <a:endParaRPr lang="en-US" sz="4800" b="1" dirty="0">
                <a:solidFill>
                  <a:srgbClr val="FF0000"/>
                </a:solidFill>
                <a:effectLst>
                  <a:outerShdw dist="50800" dir="5400000" algn="ctr" rotWithShape="0">
                    <a:schemeClr val="tx1"/>
                  </a:outerShdw>
                </a:effectLst>
                <a:latin typeface="Tempus Sans ITC" pitchFamily="82" charset="0"/>
              </a:endParaRPr>
            </a:p>
          </p:txBody>
        </p:sp>
      </p:grpSp>
      <p:sp useBgFill="1">
        <p:nvSpPr>
          <p:cNvPr id="68" name="TextBox 67"/>
          <p:cNvSpPr txBox="1"/>
          <p:nvPr/>
        </p:nvSpPr>
        <p:spPr>
          <a:xfrm>
            <a:off x="0" y="0"/>
            <a:ext cx="9144000" cy="646331"/>
          </a:xfrm>
          <a:prstGeom prst="rect">
            <a:avLst/>
          </a:prstGeom>
        </p:spPr>
        <p:txBody>
          <a:bodyPr wrap="square" rtlCol="0">
            <a:spAutoFit/>
          </a:bodyPr>
          <a:lstStyle/>
          <a:p>
            <a:pPr algn="ctr"/>
            <a:r>
              <a:rPr lang="en-US" sz="3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CREEK-SEMINOLE NATIONS</a:t>
            </a:r>
          </a:p>
        </p:txBody>
      </p:sp>
      <p:sp>
        <p:nvSpPr>
          <p:cNvPr id="66" name="Freeform 65"/>
          <p:cNvSpPr/>
          <p:nvPr/>
        </p:nvSpPr>
        <p:spPr>
          <a:xfrm>
            <a:off x="783770" y="1151163"/>
            <a:ext cx="7652657" cy="5608865"/>
          </a:xfrm>
          <a:custGeom>
            <a:avLst/>
            <a:gdLst>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46" fmla="*/ 1113064 w 9573986"/>
              <a:gd name="connsiteY46" fmla="*/ 4705350 h 6738258"/>
              <a:gd name="connsiteX0" fmla="*/ 1113064 w 9573986"/>
              <a:gd name="connsiteY0" fmla="*/ 4171950 h 6204858"/>
              <a:gd name="connsiteX1" fmla="*/ 1211036 w 9573986"/>
              <a:gd name="connsiteY1" fmla="*/ 138793 h 6204858"/>
              <a:gd name="connsiteX2" fmla="*/ 8379279 w 9573986"/>
              <a:gd name="connsiteY2" fmla="*/ 138793 h 6204858"/>
              <a:gd name="connsiteX3" fmla="*/ 8379279 w 9573986"/>
              <a:gd name="connsiteY3" fmla="*/ 971550 h 6204858"/>
              <a:gd name="connsiteX4" fmla="*/ 8673193 w 9573986"/>
              <a:gd name="connsiteY4" fmla="*/ 2735036 h 6204858"/>
              <a:gd name="connsiteX5" fmla="*/ 8738507 w 9573986"/>
              <a:gd name="connsiteY5" fmla="*/ 5723165 h 6204858"/>
              <a:gd name="connsiteX6" fmla="*/ 8509907 w 9573986"/>
              <a:gd name="connsiteY6" fmla="*/ 5625193 h 6204858"/>
              <a:gd name="connsiteX7" fmla="*/ 8118022 w 9573986"/>
              <a:gd name="connsiteY7" fmla="*/ 5494565 h 6204858"/>
              <a:gd name="connsiteX8" fmla="*/ 7954736 w 9573986"/>
              <a:gd name="connsiteY8" fmla="*/ 5363936 h 6204858"/>
              <a:gd name="connsiteX9" fmla="*/ 7824107 w 9573986"/>
              <a:gd name="connsiteY9" fmla="*/ 5200650 h 6204858"/>
              <a:gd name="connsiteX10" fmla="*/ 7628164 w 9573986"/>
              <a:gd name="connsiteY10" fmla="*/ 5184322 h 6204858"/>
              <a:gd name="connsiteX11" fmla="*/ 7513864 w 9573986"/>
              <a:gd name="connsiteY11" fmla="*/ 5298622 h 6204858"/>
              <a:gd name="connsiteX12" fmla="*/ 7236279 w 9573986"/>
              <a:gd name="connsiteY12" fmla="*/ 5282293 h 6204858"/>
              <a:gd name="connsiteX13" fmla="*/ 6926036 w 9573986"/>
              <a:gd name="connsiteY13" fmla="*/ 5396593 h 6204858"/>
              <a:gd name="connsiteX14" fmla="*/ 6697436 w 9573986"/>
              <a:gd name="connsiteY14" fmla="*/ 5314950 h 6204858"/>
              <a:gd name="connsiteX15" fmla="*/ 6272893 w 9573986"/>
              <a:gd name="connsiteY15" fmla="*/ 5527222 h 6204858"/>
              <a:gd name="connsiteX16" fmla="*/ 6223907 w 9573986"/>
              <a:gd name="connsiteY16" fmla="*/ 5657850 h 6204858"/>
              <a:gd name="connsiteX17" fmla="*/ 5913664 w 9573986"/>
              <a:gd name="connsiteY17" fmla="*/ 5396593 h 6204858"/>
              <a:gd name="connsiteX18" fmla="*/ 5668736 w 9573986"/>
              <a:gd name="connsiteY18" fmla="*/ 5298622 h 6204858"/>
              <a:gd name="connsiteX19" fmla="*/ 5570764 w 9573986"/>
              <a:gd name="connsiteY19" fmla="*/ 5478236 h 6204858"/>
              <a:gd name="connsiteX20" fmla="*/ 5407479 w 9573986"/>
              <a:gd name="connsiteY20" fmla="*/ 5363936 h 6204858"/>
              <a:gd name="connsiteX21" fmla="*/ 5309507 w 9573986"/>
              <a:gd name="connsiteY21" fmla="*/ 5265965 h 6204858"/>
              <a:gd name="connsiteX22" fmla="*/ 5211536 w 9573986"/>
              <a:gd name="connsiteY22" fmla="*/ 5380265 h 6204858"/>
              <a:gd name="connsiteX23" fmla="*/ 5113564 w 9573986"/>
              <a:gd name="connsiteY23" fmla="*/ 5641522 h 6204858"/>
              <a:gd name="connsiteX24" fmla="*/ 4999264 w 9573986"/>
              <a:gd name="connsiteY24" fmla="*/ 5510893 h 6204858"/>
              <a:gd name="connsiteX25" fmla="*/ 4868636 w 9573986"/>
              <a:gd name="connsiteY25" fmla="*/ 5249636 h 6204858"/>
              <a:gd name="connsiteX26" fmla="*/ 4803322 w 9573986"/>
              <a:gd name="connsiteY26" fmla="*/ 5380265 h 6204858"/>
              <a:gd name="connsiteX27" fmla="*/ 4705350 w 9573986"/>
              <a:gd name="connsiteY27" fmla="*/ 5396593 h 6204858"/>
              <a:gd name="connsiteX28" fmla="*/ 4476750 w 9573986"/>
              <a:gd name="connsiteY28" fmla="*/ 5249636 h 6204858"/>
              <a:gd name="connsiteX29" fmla="*/ 4182836 w 9573986"/>
              <a:gd name="connsiteY29" fmla="*/ 5119007 h 6204858"/>
              <a:gd name="connsiteX30" fmla="*/ 4068536 w 9573986"/>
              <a:gd name="connsiteY30" fmla="*/ 5314950 h 6204858"/>
              <a:gd name="connsiteX31" fmla="*/ 3986893 w 9573986"/>
              <a:gd name="connsiteY31" fmla="*/ 5167993 h 6204858"/>
              <a:gd name="connsiteX32" fmla="*/ 3660322 w 9573986"/>
              <a:gd name="connsiteY32" fmla="*/ 5004707 h 6204858"/>
              <a:gd name="connsiteX33" fmla="*/ 3578679 w 9573986"/>
              <a:gd name="connsiteY33" fmla="*/ 4906736 h 6204858"/>
              <a:gd name="connsiteX34" fmla="*/ 3317422 w 9573986"/>
              <a:gd name="connsiteY34" fmla="*/ 4890407 h 6204858"/>
              <a:gd name="connsiteX35" fmla="*/ 3284764 w 9573986"/>
              <a:gd name="connsiteY35" fmla="*/ 4939393 h 6204858"/>
              <a:gd name="connsiteX36" fmla="*/ 3007179 w 9573986"/>
              <a:gd name="connsiteY36" fmla="*/ 4792436 h 6204858"/>
              <a:gd name="connsiteX37" fmla="*/ 2794907 w 9573986"/>
              <a:gd name="connsiteY37" fmla="*/ 4906736 h 6204858"/>
              <a:gd name="connsiteX38" fmla="*/ 2549979 w 9573986"/>
              <a:gd name="connsiteY38" fmla="*/ 4792436 h 6204858"/>
              <a:gd name="connsiteX39" fmla="*/ 2305050 w 9573986"/>
              <a:gd name="connsiteY39" fmla="*/ 4792436 h 6204858"/>
              <a:gd name="connsiteX40" fmla="*/ 2125436 w 9573986"/>
              <a:gd name="connsiteY40" fmla="*/ 4612822 h 6204858"/>
              <a:gd name="connsiteX41" fmla="*/ 2076450 w 9573986"/>
              <a:gd name="connsiteY41" fmla="*/ 4433207 h 6204858"/>
              <a:gd name="connsiteX42" fmla="*/ 1978479 w 9573986"/>
              <a:gd name="connsiteY42" fmla="*/ 4433207 h 6204858"/>
              <a:gd name="connsiteX43" fmla="*/ 1570264 w 9573986"/>
              <a:gd name="connsiteY43" fmla="*/ 4384222 h 6204858"/>
              <a:gd name="connsiteX44" fmla="*/ 1292679 w 9573986"/>
              <a:gd name="connsiteY44" fmla="*/ 4220936 h 6204858"/>
              <a:gd name="connsiteX45" fmla="*/ 1113064 w 9573986"/>
              <a:gd name="connsiteY45" fmla="*/ 4057650 h 6204858"/>
              <a:gd name="connsiteX46" fmla="*/ 1113064 w 9573986"/>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8209189"/>
              <a:gd name="connsiteY0" fmla="*/ 4171950 h 6204858"/>
              <a:gd name="connsiteX1" fmla="*/ 654504 w 8209189"/>
              <a:gd name="connsiteY1" fmla="*/ 138793 h 6204858"/>
              <a:gd name="connsiteX2" fmla="*/ 7822747 w 8209189"/>
              <a:gd name="connsiteY2" fmla="*/ 138793 h 6204858"/>
              <a:gd name="connsiteX3" fmla="*/ 7822747 w 8209189"/>
              <a:gd name="connsiteY3" fmla="*/ 971550 h 6204858"/>
              <a:gd name="connsiteX4" fmla="*/ 8116661 w 8209189"/>
              <a:gd name="connsiteY4" fmla="*/ 2735036 h 6204858"/>
              <a:gd name="connsiteX5" fmla="*/ 8181975 w 8209189"/>
              <a:gd name="connsiteY5" fmla="*/ 5723165 h 6204858"/>
              <a:gd name="connsiteX6" fmla="*/ 7953375 w 8209189"/>
              <a:gd name="connsiteY6" fmla="*/ 5625193 h 6204858"/>
              <a:gd name="connsiteX7" fmla="*/ 7561490 w 8209189"/>
              <a:gd name="connsiteY7" fmla="*/ 5494565 h 6204858"/>
              <a:gd name="connsiteX8" fmla="*/ 7398204 w 8209189"/>
              <a:gd name="connsiteY8" fmla="*/ 5363936 h 6204858"/>
              <a:gd name="connsiteX9" fmla="*/ 7267575 w 8209189"/>
              <a:gd name="connsiteY9" fmla="*/ 5200650 h 6204858"/>
              <a:gd name="connsiteX10" fmla="*/ 7071632 w 8209189"/>
              <a:gd name="connsiteY10" fmla="*/ 5184322 h 6204858"/>
              <a:gd name="connsiteX11" fmla="*/ 6957332 w 8209189"/>
              <a:gd name="connsiteY11" fmla="*/ 5298622 h 6204858"/>
              <a:gd name="connsiteX12" fmla="*/ 6679747 w 8209189"/>
              <a:gd name="connsiteY12" fmla="*/ 5282293 h 6204858"/>
              <a:gd name="connsiteX13" fmla="*/ 6369504 w 8209189"/>
              <a:gd name="connsiteY13" fmla="*/ 5396593 h 6204858"/>
              <a:gd name="connsiteX14" fmla="*/ 6140904 w 8209189"/>
              <a:gd name="connsiteY14" fmla="*/ 5314950 h 6204858"/>
              <a:gd name="connsiteX15" fmla="*/ 5716361 w 8209189"/>
              <a:gd name="connsiteY15" fmla="*/ 5527222 h 6204858"/>
              <a:gd name="connsiteX16" fmla="*/ 5667375 w 8209189"/>
              <a:gd name="connsiteY16" fmla="*/ 5657850 h 6204858"/>
              <a:gd name="connsiteX17" fmla="*/ 5357132 w 8209189"/>
              <a:gd name="connsiteY17" fmla="*/ 5396593 h 6204858"/>
              <a:gd name="connsiteX18" fmla="*/ 5112204 w 8209189"/>
              <a:gd name="connsiteY18" fmla="*/ 5298622 h 6204858"/>
              <a:gd name="connsiteX19" fmla="*/ 5014232 w 8209189"/>
              <a:gd name="connsiteY19" fmla="*/ 5478236 h 6204858"/>
              <a:gd name="connsiteX20" fmla="*/ 4850947 w 8209189"/>
              <a:gd name="connsiteY20" fmla="*/ 5363936 h 6204858"/>
              <a:gd name="connsiteX21" fmla="*/ 4752975 w 8209189"/>
              <a:gd name="connsiteY21" fmla="*/ 5265965 h 6204858"/>
              <a:gd name="connsiteX22" fmla="*/ 4655004 w 8209189"/>
              <a:gd name="connsiteY22" fmla="*/ 5380265 h 6204858"/>
              <a:gd name="connsiteX23" fmla="*/ 4557032 w 8209189"/>
              <a:gd name="connsiteY23" fmla="*/ 5641522 h 6204858"/>
              <a:gd name="connsiteX24" fmla="*/ 4442732 w 8209189"/>
              <a:gd name="connsiteY24" fmla="*/ 5510893 h 6204858"/>
              <a:gd name="connsiteX25" fmla="*/ 4312104 w 8209189"/>
              <a:gd name="connsiteY25" fmla="*/ 5249636 h 6204858"/>
              <a:gd name="connsiteX26" fmla="*/ 4246790 w 8209189"/>
              <a:gd name="connsiteY26" fmla="*/ 5380265 h 6204858"/>
              <a:gd name="connsiteX27" fmla="*/ 4148818 w 8209189"/>
              <a:gd name="connsiteY27" fmla="*/ 5396593 h 6204858"/>
              <a:gd name="connsiteX28" fmla="*/ 3920218 w 8209189"/>
              <a:gd name="connsiteY28" fmla="*/ 5249636 h 6204858"/>
              <a:gd name="connsiteX29" fmla="*/ 3626304 w 8209189"/>
              <a:gd name="connsiteY29" fmla="*/ 5119007 h 6204858"/>
              <a:gd name="connsiteX30" fmla="*/ 3512004 w 8209189"/>
              <a:gd name="connsiteY30" fmla="*/ 5314950 h 6204858"/>
              <a:gd name="connsiteX31" fmla="*/ 3430361 w 8209189"/>
              <a:gd name="connsiteY31" fmla="*/ 5167993 h 6204858"/>
              <a:gd name="connsiteX32" fmla="*/ 3103790 w 8209189"/>
              <a:gd name="connsiteY32" fmla="*/ 5004707 h 6204858"/>
              <a:gd name="connsiteX33" fmla="*/ 3022147 w 8209189"/>
              <a:gd name="connsiteY33" fmla="*/ 4906736 h 6204858"/>
              <a:gd name="connsiteX34" fmla="*/ 2760890 w 8209189"/>
              <a:gd name="connsiteY34" fmla="*/ 4890407 h 6204858"/>
              <a:gd name="connsiteX35" fmla="*/ 2728232 w 8209189"/>
              <a:gd name="connsiteY35" fmla="*/ 4939393 h 6204858"/>
              <a:gd name="connsiteX36" fmla="*/ 2450647 w 8209189"/>
              <a:gd name="connsiteY36" fmla="*/ 4792436 h 6204858"/>
              <a:gd name="connsiteX37" fmla="*/ 2238375 w 8209189"/>
              <a:gd name="connsiteY37" fmla="*/ 4906736 h 6204858"/>
              <a:gd name="connsiteX38" fmla="*/ 1993447 w 8209189"/>
              <a:gd name="connsiteY38" fmla="*/ 4792436 h 6204858"/>
              <a:gd name="connsiteX39" fmla="*/ 1748518 w 8209189"/>
              <a:gd name="connsiteY39" fmla="*/ 4792436 h 6204858"/>
              <a:gd name="connsiteX40" fmla="*/ 1568904 w 8209189"/>
              <a:gd name="connsiteY40" fmla="*/ 4612822 h 6204858"/>
              <a:gd name="connsiteX41" fmla="*/ 1519918 w 8209189"/>
              <a:gd name="connsiteY41" fmla="*/ 4433207 h 6204858"/>
              <a:gd name="connsiteX42" fmla="*/ 1421947 w 8209189"/>
              <a:gd name="connsiteY42" fmla="*/ 4433207 h 6204858"/>
              <a:gd name="connsiteX43" fmla="*/ 1013732 w 8209189"/>
              <a:gd name="connsiteY43" fmla="*/ 4384222 h 6204858"/>
              <a:gd name="connsiteX44" fmla="*/ 736147 w 8209189"/>
              <a:gd name="connsiteY44" fmla="*/ 4220936 h 6204858"/>
              <a:gd name="connsiteX45" fmla="*/ 556532 w 8209189"/>
              <a:gd name="connsiteY45" fmla="*/ 4057650 h 6204858"/>
              <a:gd name="connsiteX46" fmla="*/ 556532 w 8209189"/>
              <a:gd name="connsiteY46" fmla="*/ 4171950 h 6204858"/>
              <a:gd name="connsiteX0" fmla="*/ 556532 w 8209189"/>
              <a:gd name="connsiteY0" fmla="*/ 4057650 h 6090558"/>
              <a:gd name="connsiteX1" fmla="*/ 654504 w 8209189"/>
              <a:gd name="connsiteY1" fmla="*/ 24493 h 6090558"/>
              <a:gd name="connsiteX2" fmla="*/ 7822747 w 8209189"/>
              <a:gd name="connsiteY2" fmla="*/ 24493 h 6090558"/>
              <a:gd name="connsiteX3" fmla="*/ 7822747 w 8209189"/>
              <a:gd name="connsiteY3" fmla="*/ 857250 h 6090558"/>
              <a:gd name="connsiteX4" fmla="*/ 8116661 w 8209189"/>
              <a:gd name="connsiteY4" fmla="*/ 2620736 h 6090558"/>
              <a:gd name="connsiteX5" fmla="*/ 8181975 w 8209189"/>
              <a:gd name="connsiteY5" fmla="*/ 5608865 h 6090558"/>
              <a:gd name="connsiteX6" fmla="*/ 7953375 w 8209189"/>
              <a:gd name="connsiteY6" fmla="*/ 5510893 h 6090558"/>
              <a:gd name="connsiteX7" fmla="*/ 7561490 w 8209189"/>
              <a:gd name="connsiteY7" fmla="*/ 5380265 h 6090558"/>
              <a:gd name="connsiteX8" fmla="*/ 7398204 w 8209189"/>
              <a:gd name="connsiteY8" fmla="*/ 5249636 h 6090558"/>
              <a:gd name="connsiteX9" fmla="*/ 7267575 w 8209189"/>
              <a:gd name="connsiteY9" fmla="*/ 5086350 h 6090558"/>
              <a:gd name="connsiteX10" fmla="*/ 7071632 w 8209189"/>
              <a:gd name="connsiteY10" fmla="*/ 5070022 h 6090558"/>
              <a:gd name="connsiteX11" fmla="*/ 6957332 w 8209189"/>
              <a:gd name="connsiteY11" fmla="*/ 5184322 h 6090558"/>
              <a:gd name="connsiteX12" fmla="*/ 6679747 w 8209189"/>
              <a:gd name="connsiteY12" fmla="*/ 5167993 h 6090558"/>
              <a:gd name="connsiteX13" fmla="*/ 6369504 w 8209189"/>
              <a:gd name="connsiteY13" fmla="*/ 5282293 h 6090558"/>
              <a:gd name="connsiteX14" fmla="*/ 6140904 w 8209189"/>
              <a:gd name="connsiteY14" fmla="*/ 5200650 h 6090558"/>
              <a:gd name="connsiteX15" fmla="*/ 5716361 w 8209189"/>
              <a:gd name="connsiteY15" fmla="*/ 5412922 h 6090558"/>
              <a:gd name="connsiteX16" fmla="*/ 5667375 w 8209189"/>
              <a:gd name="connsiteY16" fmla="*/ 5543550 h 6090558"/>
              <a:gd name="connsiteX17" fmla="*/ 5357132 w 8209189"/>
              <a:gd name="connsiteY17" fmla="*/ 5282293 h 6090558"/>
              <a:gd name="connsiteX18" fmla="*/ 5112204 w 8209189"/>
              <a:gd name="connsiteY18" fmla="*/ 5184322 h 6090558"/>
              <a:gd name="connsiteX19" fmla="*/ 5014232 w 8209189"/>
              <a:gd name="connsiteY19" fmla="*/ 5363936 h 6090558"/>
              <a:gd name="connsiteX20" fmla="*/ 4850947 w 8209189"/>
              <a:gd name="connsiteY20" fmla="*/ 5249636 h 6090558"/>
              <a:gd name="connsiteX21" fmla="*/ 4752975 w 8209189"/>
              <a:gd name="connsiteY21" fmla="*/ 5151665 h 6090558"/>
              <a:gd name="connsiteX22" fmla="*/ 4655004 w 8209189"/>
              <a:gd name="connsiteY22" fmla="*/ 5265965 h 6090558"/>
              <a:gd name="connsiteX23" fmla="*/ 4557032 w 8209189"/>
              <a:gd name="connsiteY23" fmla="*/ 5527222 h 6090558"/>
              <a:gd name="connsiteX24" fmla="*/ 4442732 w 8209189"/>
              <a:gd name="connsiteY24" fmla="*/ 5396593 h 6090558"/>
              <a:gd name="connsiteX25" fmla="*/ 4312104 w 8209189"/>
              <a:gd name="connsiteY25" fmla="*/ 5135336 h 6090558"/>
              <a:gd name="connsiteX26" fmla="*/ 4246790 w 8209189"/>
              <a:gd name="connsiteY26" fmla="*/ 5265965 h 6090558"/>
              <a:gd name="connsiteX27" fmla="*/ 4148818 w 8209189"/>
              <a:gd name="connsiteY27" fmla="*/ 5282293 h 6090558"/>
              <a:gd name="connsiteX28" fmla="*/ 3920218 w 8209189"/>
              <a:gd name="connsiteY28" fmla="*/ 5135336 h 6090558"/>
              <a:gd name="connsiteX29" fmla="*/ 3626304 w 8209189"/>
              <a:gd name="connsiteY29" fmla="*/ 5004707 h 6090558"/>
              <a:gd name="connsiteX30" fmla="*/ 3512004 w 8209189"/>
              <a:gd name="connsiteY30" fmla="*/ 5200650 h 6090558"/>
              <a:gd name="connsiteX31" fmla="*/ 3430361 w 8209189"/>
              <a:gd name="connsiteY31" fmla="*/ 5053693 h 6090558"/>
              <a:gd name="connsiteX32" fmla="*/ 3103790 w 8209189"/>
              <a:gd name="connsiteY32" fmla="*/ 4890407 h 6090558"/>
              <a:gd name="connsiteX33" fmla="*/ 3022147 w 8209189"/>
              <a:gd name="connsiteY33" fmla="*/ 4792436 h 6090558"/>
              <a:gd name="connsiteX34" fmla="*/ 2760890 w 8209189"/>
              <a:gd name="connsiteY34" fmla="*/ 4776107 h 6090558"/>
              <a:gd name="connsiteX35" fmla="*/ 2728232 w 8209189"/>
              <a:gd name="connsiteY35" fmla="*/ 4825093 h 6090558"/>
              <a:gd name="connsiteX36" fmla="*/ 2450647 w 8209189"/>
              <a:gd name="connsiteY36" fmla="*/ 4678136 h 6090558"/>
              <a:gd name="connsiteX37" fmla="*/ 2238375 w 8209189"/>
              <a:gd name="connsiteY37" fmla="*/ 4792436 h 6090558"/>
              <a:gd name="connsiteX38" fmla="*/ 1993447 w 8209189"/>
              <a:gd name="connsiteY38" fmla="*/ 4678136 h 6090558"/>
              <a:gd name="connsiteX39" fmla="*/ 1748518 w 8209189"/>
              <a:gd name="connsiteY39" fmla="*/ 4678136 h 6090558"/>
              <a:gd name="connsiteX40" fmla="*/ 1568904 w 8209189"/>
              <a:gd name="connsiteY40" fmla="*/ 4498522 h 6090558"/>
              <a:gd name="connsiteX41" fmla="*/ 1519918 w 8209189"/>
              <a:gd name="connsiteY41" fmla="*/ 4318907 h 6090558"/>
              <a:gd name="connsiteX42" fmla="*/ 1421947 w 8209189"/>
              <a:gd name="connsiteY42" fmla="*/ 4318907 h 6090558"/>
              <a:gd name="connsiteX43" fmla="*/ 1013732 w 8209189"/>
              <a:gd name="connsiteY43" fmla="*/ 4269922 h 6090558"/>
              <a:gd name="connsiteX44" fmla="*/ 736147 w 8209189"/>
              <a:gd name="connsiteY44" fmla="*/ 4106636 h 6090558"/>
              <a:gd name="connsiteX45" fmla="*/ 556532 w 8209189"/>
              <a:gd name="connsiteY45" fmla="*/ 3943350 h 6090558"/>
              <a:gd name="connsiteX46" fmla="*/ 556532 w 8209189"/>
              <a:gd name="connsiteY46" fmla="*/ 4057650 h 6090558"/>
              <a:gd name="connsiteX0" fmla="*/ 556532 w 8209189"/>
              <a:gd name="connsiteY0" fmla="*/ 4057650 h 5690508"/>
              <a:gd name="connsiteX1" fmla="*/ 654504 w 8209189"/>
              <a:gd name="connsiteY1" fmla="*/ 24493 h 5690508"/>
              <a:gd name="connsiteX2" fmla="*/ 7822747 w 8209189"/>
              <a:gd name="connsiteY2" fmla="*/ 24493 h 5690508"/>
              <a:gd name="connsiteX3" fmla="*/ 7822747 w 8209189"/>
              <a:gd name="connsiteY3" fmla="*/ 857250 h 5690508"/>
              <a:gd name="connsiteX4" fmla="*/ 8116661 w 8209189"/>
              <a:gd name="connsiteY4" fmla="*/ 2620736 h 5690508"/>
              <a:gd name="connsiteX5" fmla="*/ 8181975 w 8209189"/>
              <a:gd name="connsiteY5" fmla="*/ 5608865 h 5690508"/>
              <a:gd name="connsiteX6" fmla="*/ 7953375 w 8209189"/>
              <a:gd name="connsiteY6" fmla="*/ 5510893 h 5690508"/>
              <a:gd name="connsiteX7" fmla="*/ 7561490 w 8209189"/>
              <a:gd name="connsiteY7" fmla="*/ 5380265 h 5690508"/>
              <a:gd name="connsiteX8" fmla="*/ 7398204 w 8209189"/>
              <a:gd name="connsiteY8" fmla="*/ 5249636 h 5690508"/>
              <a:gd name="connsiteX9" fmla="*/ 7267575 w 8209189"/>
              <a:gd name="connsiteY9" fmla="*/ 5086350 h 5690508"/>
              <a:gd name="connsiteX10" fmla="*/ 7071632 w 8209189"/>
              <a:gd name="connsiteY10" fmla="*/ 5070022 h 5690508"/>
              <a:gd name="connsiteX11" fmla="*/ 6957332 w 8209189"/>
              <a:gd name="connsiteY11" fmla="*/ 5184322 h 5690508"/>
              <a:gd name="connsiteX12" fmla="*/ 6679747 w 8209189"/>
              <a:gd name="connsiteY12" fmla="*/ 5167993 h 5690508"/>
              <a:gd name="connsiteX13" fmla="*/ 6369504 w 8209189"/>
              <a:gd name="connsiteY13" fmla="*/ 5282293 h 5690508"/>
              <a:gd name="connsiteX14" fmla="*/ 6140904 w 8209189"/>
              <a:gd name="connsiteY14" fmla="*/ 5200650 h 5690508"/>
              <a:gd name="connsiteX15" fmla="*/ 5716361 w 8209189"/>
              <a:gd name="connsiteY15" fmla="*/ 5412922 h 5690508"/>
              <a:gd name="connsiteX16" fmla="*/ 5667375 w 8209189"/>
              <a:gd name="connsiteY16" fmla="*/ 5543550 h 5690508"/>
              <a:gd name="connsiteX17" fmla="*/ 5357132 w 8209189"/>
              <a:gd name="connsiteY17" fmla="*/ 5282293 h 5690508"/>
              <a:gd name="connsiteX18" fmla="*/ 5112204 w 8209189"/>
              <a:gd name="connsiteY18" fmla="*/ 5184322 h 5690508"/>
              <a:gd name="connsiteX19" fmla="*/ 5014232 w 8209189"/>
              <a:gd name="connsiteY19" fmla="*/ 5363936 h 5690508"/>
              <a:gd name="connsiteX20" fmla="*/ 4850947 w 8209189"/>
              <a:gd name="connsiteY20" fmla="*/ 5249636 h 5690508"/>
              <a:gd name="connsiteX21" fmla="*/ 4752975 w 8209189"/>
              <a:gd name="connsiteY21" fmla="*/ 5151665 h 5690508"/>
              <a:gd name="connsiteX22" fmla="*/ 4655004 w 8209189"/>
              <a:gd name="connsiteY22" fmla="*/ 5265965 h 5690508"/>
              <a:gd name="connsiteX23" fmla="*/ 4557032 w 8209189"/>
              <a:gd name="connsiteY23" fmla="*/ 5527222 h 5690508"/>
              <a:gd name="connsiteX24" fmla="*/ 4442732 w 8209189"/>
              <a:gd name="connsiteY24" fmla="*/ 5396593 h 5690508"/>
              <a:gd name="connsiteX25" fmla="*/ 4312104 w 8209189"/>
              <a:gd name="connsiteY25" fmla="*/ 5135336 h 5690508"/>
              <a:gd name="connsiteX26" fmla="*/ 4246790 w 8209189"/>
              <a:gd name="connsiteY26" fmla="*/ 5265965 h 5690508"/>
              <a:gd name="connsiteX27" fmla="*/ 4148818 w 8209189"/>
              <a:gd name="connsiteY27" fmla="*/ 5282293 h 5690508"/>
              <a:gd name="connsiteX28" fmla="*/ 3920218 w 8209189"/>
              <a:gd name="connsiteY28" fmla="*/ 5135336 h 5690508"/>
              <a:gd name="connsiteX29" fmla="*/ 3626304 w 8209189"/>
              <a:gd name="connsiteY29" fmla="*/ 5004707 h 5690508"/>
              <a:gd name="connsiteX30" fmla="*/ 3512004 w 8209189"/>
              <a:gd name="connsiteY30" fmla="*/ 5200650 h 5690508"/>
              <a:gd name="connsiteX31" fmla="*/ 3430361 w 8209189"/>
              <a:gd name="connsiteY31" fmla="*/ 5053693 h 5690508"/>
              <a:gd name="connsiteX32" fmla="*/ 3103790 w 8209189"/>
              <a:gd name="connsiteY32" fmla="*/ 4890407 h 5690508"/>
              <a:gd name="connsiteX33" fmla="*/ 3022147 w 8209189"/>
              <a:gd name="connsiteY33" fmla="*/ 4792436 h 5690508"/>
              <a:gd name="connsiteX34" fmla="*/ 2760890 w 8209189"/>
              <a:gd name="connsiteY34" fmla="*/ 4776107 h 5690508"/>
              <a:gd name="connsiteX35" fmla="*/ 2728232 w 8209189"/>
              <a:gd name="connsiteY35" fmla="*/ 4825093 h 5690508"/>
              <a:gd name="connsiteX36" fmla="*/ 2450647 w 8209189"/>
              <a:gd name="connsiteY36" fmla="*/ 4678136 h 5690508"/>
              <a:gd name="connsiteX37" fmla="*/ 2238375 w 8209189"/>
              <a:gd name="connsiteY37" fmla="*/ 4792436 h 5690508"/>
              <a:gd name="connsiteX38" fmla="*/ 1993447 w 8209189"/>
              <a:gd name="connsiteY38" fmla="*/ 4678136 h 5690508"/>
              <a:gd name="connsiteX39" fmla="*/ 1748518 w 8209189"/>
              <a:gd name="connsiteY39" fmla="*/ 4678136 h 5690508"/>
              <a:gd name="connsiteX40" fmla="*/ 1568904 w 8209189"/>
              <a:gd name="connsiteY40" fmla="*/ 4498522 h 5690508"/>
              <a:gd name="connsiteX41" fmla="*/ 1519918 w 8209189"/>
              <a:gd name="connsiteY41" fmla="*/ 4318907 h 5690508"/>
              <a:gd name="connsiteX42" fmla="*/ 1421947 w 8209189"/>
              <a:gd name="connsiteY42" fmla="*/ 4318907 h 5690508"/>
              <a:gd name="connsiteX43" fmla="*/ 1013732 w 8209189"/>
              <a:gd name="connsiteY43" fmla="*/ 4269922 h 5690508"/>
              <a:gd name="connsiteX44" fmla="*/ 736147 w 8209189"/>
              <a:gd name="connsiteY44" fmla="*/ 4106636 h 5690508"/>
              <a:gd name="connsiteX45" fmla="*/ 556532 w 8209189"/>
              <a:gd name="connsiteY45" fmla="*/ 3943350 h 5690508"/>
              <a:gd name="connsiteX46" fmla="*/ 556532 w 8209189"/>
              <a:gd name="connsiteY46" fmla="*/ 4057650 h 5690508"/>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0 w 7652657"/>
              <a:gd name="connsiteY0" fmla="*/ 4057650 h 5608865"/>
              <a:gd name="connsiteX1" fmla="*/ 97972 w 7652657"/>
              <a:gd name="connsiteY1" fmla="*/ 24493 h 5608865"/>
              <a:gd name="connsiteX2" fmla="*/ 7266215 w 7652657"/>
              <a:gd name="connsiteY2" fmla="*/ 24493 h 5608865"/>
              <a:gd name="connsiteX3" fmla="*/ 7266215 w 7652657"/>
              <a:gd name="connsiteY3" fmla="*/ 857250 h 5608865"/>
              <a:gd name="connsiteX4" fmla="*/ 7560129 w 7652657"/>
              <a:gd name="connsiteY4" fmla="*/ 2620736 h 5608865"/>
              <a:gd name="connsiteX5" fmla="*/ 7625443 w 7652657"/>
              <a:gd name="connsiteY5" fmla="*/ 5608865 h 5608865"/>
              <a:gd name="connsiteX6" fmla="*/ 7396843 w 7652657"/>
              <a:gd name="connsiteY6" fmla="*/ 5510893 h 5608865"/>
              <a:gd name="connsiteX7" fmla="*/ 7004958 w 7652657"/>
              <a:gd name="connsiteY7" fmla="*/ 5380265 h 5608865"/>
              <a:gd name="connsiteX8" fmla="*/ 6841672 w 7652657"/>
              <a:gd name="connsiteY8" fmla="*/ 5249636 h 5608865"/>
              <a:gd name="connsiteX9" fmla="*/ 6711043 w 7652657"/>
              <a:gd name="connsiteY9" fmla="*/ 5086350 h 5608865"/>
              <a:gd name="connsiteX10" fmla="*/ 6515100 w 7652657"/>
              <a:gd name="connsiteY10" fmla="*/ 5070022 h 5608865"/>
              <a:gd name="connsiteX11" fmla="*/ 6400800 w 7652657"/>
              <a:gd name="connsiteY11" fmla="*/ 5184322 h 5608865"/>
              <a:gd name="connsiteX12" fmla="*/ 6123215 w 7652657"/>
              <a:gd name="connsiteY12" fmla="*/ 5167993 h 5608865"/>
              <a:gd name="connsiteX13" fmla="*/ 5812972 w 7652657"/>
              <a:gd name="connsiteY13" fmla="*/ 5282293 h 5608865"/>
              <a:gd name="connsiteX14" fmla="*/ 5584372 w 7652657"/>
              <a:gd name="connsiteY14" fmla="*/ 5200650 h 5608865"/>
              <a:gd name="connsiteX15" fmla="*/ 5159829 w 7652657"/>
              <a:gd name="connsiteY15" fmla="*/ 5412922 h 5608865"/>
              <a:gd name="connsiteX16" fmla="*/ 5110843 w 7652657"/>
              <a:gd name="connsiteY16" fmla="*/ 5543550 h 5608865"/>
              <a:gd name="connsiteX17" fmla="*/ 4800600 w 7652657"/>
              <a:gd name="connsiteY17" fmla="*/ 5282293 h 5608865"/>
              <a:gd name="connsiteX18" fmla="*/ 4555672 w 7652657"/>
              <a:gd name="connsiteY18" fmla="*/ 5184322 h 5608865"/>
              <a:gd name="connsiteX19" fmla="*/ 4457700 w 7652657"/>
              <a:gd name="connsiteY19" fmla="*/ 5363936 h 5608865"/>
              <a:gd name="connsiteX20" fmla="*/ 4294415 w 7652657"/>
              <a:gd name="connsiteY20" fmla="*/ 5249636 h 5608865"/>
              <a:gd name="connsiteX21" fmla="*/ 4196443 w 7652657"/>
              <a:gd name="connsiteY21" fmla="*/ 5151665 h 5608865"/>
              <a:gd name="connsiteX22" fmla="*/ 4098472 w 7652657"/>
              <a:gd name="connsiteY22" fmla="*/ 5265965 h 5608865"/>
              <a:gd name="connsiteX23" fmla="*/ 4000500 w 7652657"/>
              <a:gd name="connsiteY23" fmla="*/ 5527222 h 5608865"/>
              <a:gd name="connsiteX24" fmla="*/ 3886200 w 7652657"/>
              <a:gd name="connsiteY24" fmla="*/ 5396593 h 5608865"/>
              <a:gd name="connsiteX25" fmla="*/ 3755572 w 7652657"/>
              <a:gd name="connsiteY25" fmla="*/ 5135336 h 5608865"/>
              <a:gd name="connsiteX26" fmla="*/ 3690258 w 7652657"/>
              <a:gd name="connsiteY26" fmla="*/ 5265965 h 5608865"/>
              <a:gd name="connsiteX27" fmla="*/ 3592286 w 7652657"/>
              <a:gd name="connsiteY27" fmla="*/ 5282293 h 5608865"/>
              <a:gd name="connsiteX28" fmla="*/ 3363686 w 7652657"/>
              <a:gd name="connsiteY28" fmla="*/ 5135336 h 5608865"/>
              <a:gd name="connsiteX29" fmla="*/ 3069772 w 7652657"/>
              <a:gd name="connsiteY29" fmla="*/ 5004707 h 5608865"/>
              <a:gd name="connsiteX30" fmla="*/ 2955472 w 7652657"/>
              <a:gd name="connsiteY30" fmla="*/ 5200650 h 5608865"/>
              <a:gd name="connsiteX31" fmla="*/ 2873829 w 7652657"/>
              <a:gd name="connsiteY31" fmla="*/ 5053693 h 5608865"/>
              <a:gd name="connsiteX32" fmla="*/ 2547258 w 7652657"/>
              <a:gd name="connsiteY32" fmla="*/ 4890407 h 5608865"/>
              <a:gd name="connsiteX33" fmla="*/ 2465615 w 7652657"/>
              <a:gd name="connsiteY33" fmla="*/ 4792436 h 5608865"/>
              <a:gd name="connsiteX34" fmla="*/ 2204358 w 7652657"/>
              <a:gd name="connsiteY34" fmla="*/ 4776107 h 5608865"/>
              <a:gd name="connsiteX35" fmla="*/ 2171700 w 7652657"/>
              <a:gd name="connsiteY35" fmla="*/ 4825093 h 5608865"/>
              <a:gd name="connsiteX36" fmla="*/ 1894115 w 7652657"/>
              <a:gd name="connsiteY36" fmla="*/ 4678136 h 5608865"/>
              <a:gd name="connsiteX37" fmla="*/ 1681843 w 7652657"/>
              <a:gd name="connsiteY37" fmla="*/ 4792436 h 5608865"/>
              <a:gd name="connsiteX38" fmla="*/ 1436915 w 7652657"/>
              <a:gd name="connsiteY38" fmla="*/ 4678136 h 5608865"/>
              <a:gd name="connsiteX39" fmla="*/ 1191986 w 7652657"/>
              <a:gd name="connsiteY39" fmla="*/ 4678136 h 5608865"/>
              <a:gd name="connsiteX40" fmla="*/ 1012372 w 7652657"/>
              <a:gd name="connsiteY40" fmla="*/ 4498522 h 5608865"/>
              <a:gd name="connsiteX41" fmla="*/ 963386 w 7652657"/>
              <a:gd name="connsiteY41" fmla="*/ 4318907 h 5608865"/>
              <a:gd name="connsiteX42" fmla="*/ 865415 w 7652657"/>
              <a:gd name="connsiteY42" fmla="*/ 4318907 h 5608865"/>
              <a:gd name="connsiteX43" fmla="*/ 457200 w 7652657"/>
              <a:gd name="connsiteY43" fmla="*/ 4269922 h 5608865"/>
              <a:gd name="connsiteX44" fmla="*/ 179615 w 7652657"/>
              <a:gd name="connsiteY44" fmla="*/ 4106636 h 5608865"/>
              <a:gd name="connsiteX45" fmla="*/ 0 w 7652657"/>
              <a:gd name="connsiteY45" fmla="*/ 3943350 h 5608865"/>
              <a:gd name="connsiteX46" fmla="*/ 0 w 7652657"/>
              <a:gd name="connsiteY46" fmla="*/ 4057650 h 560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52657" h="5608865">
                <a:moveTo>
                  <a:pt x="0" y="4057650"/>
                </a:moveTo>
                <a:cubicBezTo>
                  <a:pt x="110218" y="2415268"/>
                  <a:pt x="106136" y="2084615"/>
                  <a:pt x="97972" y="24493"/>
                </a:cubicBezTo>
                <a:cubicBezTo>
                  <a:pt x="1755322" y="0"/>
                  <a:pt x="5761265" y="59871"/>
                  <a:pt x="7266215" y="24493"/>
                </a:cubicBezTo>
                <a:cubicBezTo>
                  <a:pt x="7383236" y="892629"/>
                  <a:pt x="7217229" y="424543"/>
                  <a:pt x="7266215" y="857250"/>
                </a:cubicBezTo>
                <a:cubicBezTo>
                  <a:pt x="7315201" y="1289957"/>
                  <a:pt x="7500258" y="1828800"/>
                  <a:pt x="7560129" y="2620736"/>
                </a:cubicBezTo>
                <a:cubicBezTo>
                  <a:pt x="7620000" y="3412672"/>
                  <a:pt x="7652657" y="5127172"/>
                  <a:pt x="7625443" y="5608865"/>
                </a:cubicBezTo>
                <a:cubicBezTo>
                  <a:pt x="7369629" y="5366658"/>
                  <a:pt x="7500257" y="5548993"/>
                  <a:pt x="7396843" y="5510893"/>
                </a:cubicBezTo>
                <a:cubicBezTo>
                  <a:pt x="7293429" y="5472793"/>
                  <a:pt x="7097487" y="5423808"/>
                  <a:pt x="7004958" y="5380265"/>
                </a:cubicBezTo>
                <a:cubicBezTo>
                  <a:pt x="6912430" y="5336722"/>
                  <a:pt x="6890658" y="5298622"/>
                  <a:pt x="6841672" y="5249636"/>
                </a:cubicBezTo>
                <a:cubicBezTo>
                  <a:pt x="6792686" y="5200650"/>
                  <a:pt x="6765472" y="5116286"/>
                  <a:pt x="6711043" y="5086350"/>
                </a:cubicBezTo>
                <a:cubicBezTo>
                  <a:pt x="6656614" y="5056414"/>
                  <a:pt x="6566807" y="5053693"/>
                  <a:pt x="6515100" y="5070022"/>
                </a:cubicBezTo>
                <a:cubicBezTo>
                  <a:pt x="6463393" y="5086351"/>
                  <a:pt x="6466114" y="5167994"/>
                  <a:pt x="6400800" y="5184322"/>
                </a:cubicBezTo>
                <a:cubicBezTo>
                  <a:pt x="6335486" y="5200650"/>
                  <a:pt x="6221186" y="5151665"/>
                  <a:pt x="6123215" y="5167993"/>
                </a:cubicBezTo>
                <a:cubicBezTo>
                  <a:pt x="6025244" y="5184321"/>
                  <a:pt x="5902779" y="5276850"/>
                  <a:pt x="5812972" y="5282293"/>
                </a:cubicBezTo>
                <a:cubicBezTo>
                  <a:pt x="5723165" y="5287736"/>
                  <a:pt x="5693229" y="5178879"/>
                  <a:pt x="5584372" y="5200650"/>
                </a:cubicBezTo>
                <a:cubicBezTo>
                  <a:pt x="5475515" y="5222421"/>
                  <a:pt x="5238751" y="5355772"/>
                  <a:pt x="5159829" y="5412922"/>
                </a:cubicBezTo>
                <a:cubicBezTo>
                  <a:pt x="5080908" y="5470072"/>
                  <a:pt x="5170715" y="5565322"/>
                  <a:pt x="5110843" y="5543550"/>
                </a:cubicBezTo>
                <a:cubicBezTo>
                  <a:pt x="5050971" y="5521778"/>
                  <a:pt x="4893129" y="5342164"/>
                  <a:pt x="4800600" y="5282293"/>
                </a:cubicBezTo>
                <a:cubicBezTo>
                  <a:pt x="4708072" y="5222422"/>
                  <a:pt x="4612822" y="5170715"/>
                  <a:pt x="4555672" y="5184322"/>
                </a:cubicBezTo>
                <a:cubicBezTo>
                  <a:pt x="4498522" y="5197929"/>
                  <a:pt x="4501243" y="5353050"/>
                  <a:pt x="4457700" y="5363936"/>
                </a:cubicBezTo>
                <a:cubicBezTo>
                  <a:pt x="4414157" y="5374822"/>
                  <a:pt x="4337958" y="5285014"/>
                  <a:pt x="4294415" y="5249636"/>
                </a:cubicBezTo>
                <a:cubicBezTo>
                  <a:pt x="4250872" y="5214258"/>
                  <a:pt x="4229100" y="5148944"/>
                  <a:pt x="4196443" y="5151665"/>
                </a:cubicBezTo>
                <a:cubicBezTo>
                  <a:pt x="4163786" y="5154387"/>
                  <a:pt x="4131129" y="5203372"/>
                  <a:pt x="4098472" y="5265965"/>
                </a:cubicBezTo>
                <a:cubicBezTo>
                  <a:pt x="4065815" y="5328558"/>
                  <a:pt x="4035879" y="5505451"/>
                  <a:pt x="4000500" y="5527222"/>
                </a:cubicBezTo>
                <a:cubicBezTo>
                  <a:pt x="3965121" y="5548993"/>
                  <a:pt x="3927021" y="5461907"/>
                  <a:pt x="3886200" y="5396593"/>
                </a:cubicBezTo>
                <a:cubicBezTo>
                  <a:pt x="3845379" y="5331279"/>
                  <a:pt x="3788229" y="5157107"/>
                  <a:pt x="3755572" y="5135336"/>
                </a:cubicBezTo>
                <a:cubicBezTo>
                  <a:pt x="3722915" y="5113565"/>
                  <a:pt x="3717472" y="5241472"/>
                  <a:pt x="3690258" y="5265965"/>
                </a:cubicBezTo>
                <a:cubicBezTo>
                  <a:pt x="3663044" y="5290458"/>
                  <a:pt x="3646715" y="5304064"/>
                  <a:pt x="3592286" y="5282293"/>
                </a:cubicBezTo>
                <a:cubicBezTo>
                  <a:pt x="3537857" y="5260522"/>
                  <a:pt x="3450772" y="5181600"/>
                  <a:pt x="3363686" y="5135336"/>
                </a:cubicBezTo>
                <a:cubicBezTo>
                  <a:pt x="3276600" y="5089072"/>
                  <a:pt x="3137808" y="4993821"/>
                  <a:pt x="3069772" y="5004707"/>
                </a:cubicBezTo>
                <a:cubicBezTo>
                  <a:pt x="3001736" y="5015593"/>
                  <a:pt x="2988129" y="5192486"/>
                  <a:pt x="2955472" y="5200650"/>
                </a:cubicBezTo>
                <a:cubicBezTo>
                  <a:pt x="2922815" y="5208814"/>
                  <a:pt x="2941865" y="5105400"/>
                  <a:pt x="2873829" y="5053693"/>
                </a:cubicBezTo>
                <a:cubicBezTo>
                  <a:pt x="2805793" y="5001986"/>
                  <a:pt x="2615294" y="4933950"/>
                  <a:pt x="2547258" y="4890407"/>
                </a:cubicBezTo>
                <a:cubicBezTo>
                  <a:pt x="2479222" y="4846864"/>
                  <a:pt x="2522765" y="4811486"/>
                  <a:pt x="2465615" y="4792436"/>
                </a:cubicBezTo>
                <a:cubicBezTo>
                  <a:pt x="2408465" y="4773386"/>
                  <a:pt x="2253344" y="4770664"/>
                  <a:pt x="2204358" y="4776107"/>
                </a:cubicBezTo>
                <a:cubicBezTo>
                  <a:pt x="2155372" y="4781550"/>
                  <a:pt x="2223407" y="4841422"/>
                  <a:pt x="2171700" y="4825093"/>
                </a:cubicBezTo>
                <a:cubicBezTo>
                  <a:pt x="2119993" y="4808765"/>
                  <a:pt x="1975758" y="4683579"/>
                  <a:pt x="1894115" y="4678136"/>
                </a:cubicBezTo>
                <a:cubicBezTo>
                  <a:pt x="1812472" y="4672693"/>
                  <a:pt x="1758043" y="4792436"/>
                  <a:pt x="1681843" y="4792436"/>
                </a:cubicBezTo>
                <a:cubicBezTo>
                  <a:pt x="1605643" y="4792436"/>
                  <a:pt x="1518558" y="4697186"/>
                  <a:pt x="1436915" y="4678136"/>
                </a:cubicBezTo>
                <a:cubicBezTo>
                  <a:pt x="1355272" y="4659086"/>
                  <a:pt x="1262743" y="4708072"/>
                  <a:pt x="1191986" y="4678136"/>
                </a:cubicBezTo>
                <a:cubicBezTo>
                  <a:pt x="1121229" y="4648200"/>
                  <a:pt x="1050472" y="4558394"/>
                  <a:pt x="1012372" y="4498522"/>
                </a:cubicBezTo>
                <a:cubicBezTo>
                  <a:pt x="974272" y="4438651"/>
                  <a:pt x="987879" y="4348843"/>
                  <a:pt x="963386" y="4318907"/>
                </a:cubicBezTo>
                <a:cubicBezTo>
                  <a:pt x="938893" y="4288971"/>
                  <a:pt x="949779" y="4327071"/>
                  <a:pt x="865415" y="4318907"/>
                </a:cubicBezTo>
                <a:cubicBezTo>
                  <a:pt x="781051" y="4310743"/>
                  <a:pt x="571500" y="4305300"/>
                  <a:pt x="457200" y="4269922"/>
                </a:cubicBezTo>
                <a:cubicBezTo>
                  <a:pt x="342900" y="4234544"/>
                  <a:pt x="255815" y="4161065"/>
                  <a:pt x="179615" y="4106636"/>
                </a:cubicBezTo>
                <a:cubicBezTo>
                  <a:pt x="103415" y="4052207"/>
                  <a:pt x="416378" y="4329792"/>
                  <a:pt x="0" y="3943350"/>
                </a:cubicBezTo>
                <a:cubicBezTo>
                  <a:pt x="48986" y="3690257"/>
                  <a:pt x="0" y="4019550"/>
                  <a:pt x="0" y="4057650"/>
                </a:cubicBezTo>
                <a:close/>
              </a:path>
            </a:pathLst>
          </a:custGeom>
          <a:ln w="76200">
            <a:solidFill>
              <a:srgbClr val="FF0000"/>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0" name="Picture 3"/>
          <p:cNvPicPr>
            <a:picLocks noChangeAspect="1" noChangeArrowheads="1"/>
          </p:cNvPicPr>
          <p:nvPr/>
        </p:nvPicPr>
        <p:blipFill>
          <a:blip r:embed="rId3" cstate="print"/>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46" name="Oval 45"/>
          <p:cNvSpPr/>
          <p:nvPr/>
        </p:nvSpPr>
        <p:spPr>
          <a:xfrm>
            <a:off x="5257800" y="6096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412725" y="47244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304800" y="3581400"/>
            <a:ext cx="76200" cy="369332"/>
          </a:xfrm>
          <a:prstGeom prst="rect">
            <a:avLst/>
          </a:prstGeom>
          <a:noFill/>
        </p:spPr>
        <p:txBody>
          <a:bodyPr wrap="square" rtlCol="0">
            <a:spAutoFit/>
          </a:bodyPr>
          <a:lstStyle/>
          <a:p>
            <a:endParaRPr lang="en-US" dirty="0"/>
          </a:p>
        </p:txBody>
      </p:sp>
      <p:sp>
        <p:nvSpPr>
          <p:cNvPr id="36" name="Oval 35"/>
          <p:cNvSpPr/>
          <p:nvPr/>
        </p:nvSpPr>
        <p:spPr>
          <a:xfrm>
            <a:off x="7391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p:cNvCxnSpPr/>
          <p:nvPr/>
        </p:nvCxnSpPr>
        <p:spPr>
          <a:xfrm rot="5400000">
            <a:off x="2286000" y="5104606"/>
            <a:ext cx="2438400" cy="1588"/>
          </a:xfrm>
          <a:prstGeom prst="line">
            <a:avLst/>
          </a:prstGeom>
          <a:ln w="38100">
            <a:solidFill>
              <a:schemeClr val="tx1">
                <a:lumMod val="85000"/>
                <a:lumOff val="15000"/>
              </a:schemeClr>
            </a:solidFill>
          </a:ln>
          <a:effectLst>
            <a:outerShdw blurRad="508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59" name="Freeform 58"/>
          <p:cNvSpPr/>
          <p:nvPr/>
        </p:nvSpPr>
        <p:spPr>
          <a:xfrm>
            <a:off x="5641675" y="4589253"/>
            <a:ext cx="483080" cy="1946695"/>
          </a:xfrm>
          <a:custGeom>
            <a:avLst/>
            <a:gdLst>
              <a:gd name="connsiteX0" fmla="*/ 0 w 483080"/>
              <a:gd name="connsiteY0" fmla="*/ 0 h 1946695"/>
              <a:gd name="connsiteX1" fmla="*/ 17253 w 483080"/>
              <a:gd name="connsiteY1" fmla="*/ 1656272 h 1946695"/>
              <a:gd name="connsiteX2" fmla="*/ 103517 w 483080"/>
              <a:gd name="connsiteY2" fmla="*/ 1742536 h 1946695"/>
              <a:gd name="connsiteX3" fmla="*/ 293299 w 483080"/>
              <a:gd name="connsiteY3" fmla="*/ 1828800 h 1946695"/>
              <a:gd name="connsiteX4" fmla="*/ 483080 w 483080"/>
              <a:gd name="connsiteY4" fmla="*/ 1811547 h 194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080" h="1946695">
                <a:moveTo>
                  <a:pt x="0" y="0"/>
                </a:moveTo>
                <a:cubicBezTo>
                  <a:pt x="0" y="682924"/>
                  <a:pt x="0" y="1365849"/>
                  <a:pt x="17253" y="1656272"/>
                </a:cubicBezTo>
                <a:cubicBezTo>
                  <a:pt x="34506" y="1946695"/>
                  <a:pt x="57509" y="1713781"/>
                  <a:pt x="103517" y="1742536"/>
                </a:cubicBezTo>
                <a:cubicBezTo>
                  <a:pt x="149525" y="1771291"/>
                  <a:pt x="230039" y="1817298"/>
                  <a:pt x="293299" y="1828800"/>
                </a:cubicBezTo>
                <a:cubicBezTo>
                  <a:pt x="356559" y="1840302"/>
                  <a:pt x="419819" y="1825924"/>
                  <a:pt x="483080" y="1811547"/>
                </a:cubicBezTo>
              </a:path>
            </a:pathLst>
          </a:custGeom>
          <a:ln w="38100">
            <a:solidFill>
              <a:schemeClr val="tx1">
                <a:lumMod val="85000"/>
                <a:lumOff val="15000"/>
              </a:schemeClr>
            </a:solidFill>
          </a:ln>
          <a:effectLst>
            <a:outerShdw blurRad="508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TextBox 51"/>
          <p:cNvSpPr txBox="1"/>
          <p:nvPr/>
        </p:nvSpPr>
        <p:spPr>
          <a:xfrm>
            <a:off x="6172200" y="1524000"/>
            <a:ext cx="1962397" cy="892552"/>
          </a:xfrm>
          <a:prstGeom prst="rect">
            <a:avLst/>
          </a:prstGeom>
          <a:noFill/>
        </p:spPr>
        <p:txBody>
          <a:bodyPr wrap="none" rtlCol="0">
            <a:spAutoFit/>
          </a:bodyPr>
          <a:lstStyle/>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a:t>
            </a:r>
          </a:p>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NATION</a:t>
            </a:r>
          </a:p>
        </p:txBody>
      </p:sp>
      <p:sp>
        <p:nvSpPr>
          <p:cNvPr id="64" name="TextBox 63"/>
          <p:cNvSpPr txBox="1"/>
          <p:nvPr/>
        </p:nvSpPr>
        <p:spPr>
          <a:xfrm>
            <a:off x="1981200" y="1524000"/>
            <a:ext cx="3352800" cy="492443"/>
          </a:xfrm>
          <a:prstGeom prst="rect">
            <a:avLst/>
          </a:prstGeom>
          <a:noFill/>
        </p:spPr>
        <p:txBody>
          <a:bodyPr wrap="square" rtlCol="0">
            <a:spAutoFit/>
          </a:bodyPr>
          <a:lstStyle/>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 OUTLET</a:t>
            </a:r>
          </a:p>
        </p:txBody>
      </p:sp>
      <p:sp>
        <p:nvSpPr>
          <p:cNvPr id="70" name="TextBox 69"/>
          <p:cNvSpPr txBox="1"/>
          <p:nvPr/>
        </p:nvSpPr>
        <p:spPr>
          <a:xfrm>
            <a:off x="3276600" y="4989493"/>
            <a:ext cx="2667000" cy="954107"/>
          </a:xfrm>
          <a:prstGeom prst="rect">
            <a:avLst/>
          </a:prstGeom>
          <a:noFill/>
        </p:spPr>
        <p:txBody>
          <a:bodyPr wrap="square" rtlCol="0">
            <a:spAutoFit/>
          </a:bodyPr>
          <a:lstStyle/>
          <a:p>
            <a:pPr algn="ctr"/>
            <a:r>
              <a:rPr lang="en-US" sz="28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CHICKASAW NATION</a:t>
            </a:r>
          </a:p>
        </p:txBody>
      </p:sp>
      <p:sp>
        <p:nvSpPr>
          <p:cNvPr id="71" name="TextBox 70"/>
          <p:cNvSpPr txBox="1"/>
          <p:nvPr/>
        </p:nvSpPr>
        <p:spPr>
          <a:xfrm>
            <a:off x="5791200" y="4800600"/>
            <a:ext cx="2667000" cy="954107"/>
          </a:xfrm>
          <a:prstGeom prst="rect">
            <a:avLst/>
          </a:prstGeom>
          <a:noFill/>
        </p:spPr>
        <p:txBody>
          <a:bodyPr wrap="square" rtlCol="0">
            <a:spAutoFit/>
          </a:bodyPr>
          <a:lstStyle/>
          <a:p>
            <a:pPr algn="ctr"/>
            <a:r>
              <a:rPr lang="en-US" sz="28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CHOCTAW NATION</a:t>
            </a:r>
          </a:p>
        </p:txBody>
      </p:sp>
      <p:sp useBgFill="1">
        <p:nvSpPr>
          <p:cNvPr id="94" name="Freeform 93"/>
          <p:cNvSpPr/>
          <p:nvPr/>
        </p:nvSpPr>
        <p:spPr bwMode="white">
          <a:xfrm>
            <a:off x="-421256" y="506084"/>
            <a:ext cx="9300714" cy="2099093"/>
          </a:xfrm>
          <a:custGeom>
            <a:avLst/>
            <a:gdLst>
              <a:gd name="connsiteX0" fmla="*/ 1342846 w 10975675"/>
              <a:gd name="connsiteY0" fmla="*/ 2053087 h 2553419"/>
              <a:gd name="connsiteX1" fmla="*/ 1325593 w 10975675"/>
              <a:gd name="connsiteY1" fmla="*/ 828136 h 2553419"/>
              <a:gd name="connsiteX2" fmla="*/ 1377351 w 10975675"/>
              <a:gd name="connsiteY2" fmla="*/ 379563 h 2553419"/>
              <a:gd name="connsiteX3" fmla="*/ 9589698 w 10975675"/>
              <a:gd name="connsiteY3" fmla="*/ 310551 h 2553419"/>
              <a:gd name="connsiteX4" fmla="*/ 9693215 w 10975675"/>
              <a:gd name="connsiteY4" fmla="*/ 2242868 h 2553419"/>
              <a:gd name="connsiteX5" fmla="*/ 8071449 w 10975675"/>
              <a:gd name="connsiteY5" fmla="*/ 2173857 h 2553419"/>
              <a:gd name="connsiteX6" fmla="*/ 1342846 w 10975675"/>
              <a:gd name="connsiteY6" fmla="*/ 2053087 h 2553419"/>
              <a:gd name="connsiteX0" fmla="*/ 1342846 w 10975675"/>
              <a:gd name="connsiteY0" fmla="*/ 2053087 h 2553419"/>
              <a:gd name="connsiteX1" fmla="*/ 1325593 w 10975675"/>
              <a:gd name="connsiteY1" fmla="*/ 828136 h 2553419"/>
              <a:gd name="connsiteX2" fmla="*/ 1377351 w 10975675"/>
              <a:gd name="connsiteY2" fmla="*/ 379563 h 2553419"/>
              <a:gd name="connsiteX3" fmla="*/ 9589698 w 10975675"/>
              <a:gd name="connsiteY3" fmla="*/ 310551 h 2553419"/>
              <a:gd name="connsiteX4" fmla="*/ 9693215 w 10975675"/>
              <a:gd name="connsiteY4" fmla="*/ 2242868 h 2553419"/>
              <a:gd name="connsiteX5" fmla="*/ 8071449 w 10975675"/>
              <a:gd name="connsiteY5" fmla="*/ 2173857 h 2553419"/>
              <a:gd name="connsiteX6" fmla="*/ 1342846 w 10975675"/>
              <a:gd name="connsiteY6" fmla="*/ 2053087 h 2553419"/>
              <a:gd name="connsiteX0" fmla="*/ 1342846 w 10975675"/>
              <a:gd name="connsiteY0" fmla="*/ 2053087 h 2242868"/>
              <a:gd name="connsiteX1" fmla="*/ 1325593 w 10975675"/>
              <a:gd name="connsiteY1" fmla="*/ 828136 h 2242868"/>
              <a:gd name="connsiteX2" fmla="*/ 1377351 w 10975675"/>
              <a:gd name="connsiteY2" fmla="*/ 379563 h 2242868"/>
              <a:gd name="connsiteX3" fmla="*/ 9589698 w 10975675"/>
              <a:gd name="connsiteY3" fmla="*/ 310551 h 2242868"/>
              <a:gd name="connsiteX4" fmla="*/ 9693215 w 10975675"/>
              <a:gd name="connsiteY4" fmla="*/ 2242868 h 2242868"/>
              <a:gd name="connsiteX5" fmla="*/ 8071449 w 10975675"/>
              <a:gd name="connsiteY5" fmla="*/ 2173857 h 2242868"/>
              <a:gd name="connsiteX6" fmla="*/ 1342846 w 10975675"/>
              <a:gd name="connsiteY6" fmla="*/ 2053087 h 2242868"/>
              <a:gd name="connsiteX0" fmla="*/ 1342846 w 9773729"/>
              <a:gd name="connsiteY0" fmla="*/ 2053087 h 2242868"/>
              <a:gd name="connsiteX1" fmla="*/ 1325593 w 9773729"/>
              <a:gd name="connsiteY1" fmla="*/ 828136 h 2242868"/>
              <a:gd name="connsiteX2" fmla="*/ 1377351 w 9773729"/>
              <a:gd name="connsiteY2" fmla="*/ 379563 h 2242868"/>
              <a:gd name="connsiteX3" fmla="*/ 9589698 w 9773729"/>
              <a:gd name="connsiteY3" fmla="*/ 310551 h 2242868"/>
              <a:gd name="connsiteX4" fmla="*/ 9693215 w 9773729"/>
              <a:gd name="connsiteY4" fmla="*/ 2242868 h 2242868"/>
              <a:gd name="connsiteX5" fmla="*/ 8071449 w 9773729"/>
              <a:gd name="connsiteY5" fmla="*/ 2173857 h 2242868"/>
              <a:gd name="connsiteX6" fmla="*/ 1342846 w 9773729"/>
              <a:gd name="connsiteY6" fmla="*/ 2053087 h 2242868"/>
              <a:gd name="connsiteX0" fmla="*/ 1342846 w 9773729"/>
              <a:gd name="connsiteY0" fmla="*/ 1759788 h 1949569"/>
              <a:gd name="connsiteX1" fmla="*/ 1325593 w 9773729"/>
              <a:gd name="connsiteY1" fmla="*/ 534837 h 1949569"/>
              <a:gd name="connsiteX2" fmla="*/ 1377351 w 9773729"/>
              <a:gd name="connsiteY2" fmla="*/ 86264 h 1949569"/>
              <a:gd name="connsiteX3" fmla="*/ 9589698 w 9773729"/>
              <a:gd name="connsiteY3" fmla="*/ 17252 h 1949569"/>
              <a:gd name="connsiteX4" fmla="*/ 9693215 w 9773729"/>
              <a:gd name="connsiteY4" fmla="*/ 1949569 h 1949569"/>
              <a:gd name="connsiteX5" fmla="*/ 8071449 w 9773729"/>
              <a:gd name="connsiteY5" fmla="*/ 1880558 h 1949569"/>
              <a:gd name="connsiteX6" fmla="*/ 1342846 w 9773729"/>
              <a:gd name="connsiteY6" fmla="*/ 1759788 h 1949569"/>
              <a:gd name="connsiteX0" fmla="*/ 1342846 w 9773729"/>
              <a:gd name="connsiteY0" fmla="*/ 1742536 h 1932317"/>
              <a:gd name="connsiteX1" fmla="*/ 1325593 w 9773729"/>
              <a:gd name="connsiteY1" fmla="*/ 517585 h 1932317"/>
              <a:gd name="connsiteX2" fmla="*/ 1377351 w 9773729"/>
              <a:gd name="connsiteY2" fmla="*/ 69012 h 1932317"/>
              <a:gd name="connsiteX3" fmla="*/ 9589698 w 9773729"/>
              <a:gd name="connsiteY3" fmla="*/ 0 h 1932317"/>
              <a:gd name="connsiteX4" fmla="*/ 9693215 w 9773729"/>
              <a:gd name="connsiteY4" fmla="*/ 1932317 h 1932317"/>
              <a:gd name="connsiteX5" fmla="*/ 8071449 w 9773729"/>
              <a:gd name="connsiteY5" fmla="*/ 1863306 h 1932317"/>
              <a:gd name="connsiteX6" fmla="*/ 1342846 w 9773729"/>
              <a:gd name="connsiteY6" fmla="*/ 1742536 h 1932317"/>
              <a:gd name="connsiteX0" fmla="*/ 76201 w 8507084"/>
              <a:gd name="connsiteY0" fmla="*/ 1742536 h 1932317"/>
              <a:gd name="connsiteX1" fmla="*/ 58948 w 8507084"/>
              <a:gd name="connsiteY1" fmla="*/ 517585 h 1932317"/>
              <a:gd name="connsiteX2" fmla="*/ 110706 w 8507084"/>
              <a:gd name="connsiteY2" fmla="*/ 69012 h 1932317"/>
              <a:gd name="connsiteX3" fmla="*/ 8323053 w 8507084"/>
              <a:gd name="connsiteY3" fmla="*/ 0 h 1932317"/>
              <a:gd name="connsiteX4" fmla="*/ 8426570 w 8507084"/>
              <a:gd name="connsiteY4" fmla="*/ 1932317 h 1932317"/>
              <a:gd name="connsiteX5" fmla="*/ 6804804 w 8507084"/>
              <a:gd name="connsiteY5" fmla="*/ 1863306 h 1932317"/>
              <a:gd name="connsiteX6" fmla="*/ 76201 w 8507084"/>
              <a:gd name="connsiteY6" fmla="*/ 1742536 h 1932317"/>
              <a:gd name="connsiteX0" fmla="*/ 76201 w 8507084"/>
              <a:gd name="connsiteY0" fmla="*/ 1775603 h 1965384"/>
              <a:gd name="connsiteX1" fmla="*/ 58948 w 8507084"/>
              <a:gd name="connsiteY1" fmla="*/ 550652 h 1965384"/>
              <a:gd name="connsiteX2" fmla="*/ 110706 w 8507084"/>
              <a:gd name="connsiteY2" fmla="*/ 102079 h 1965384"/>
              <a:gd name="connsiteX3" fmla="*/ 8323053 w 8507084"/>
              <a:gd name="connsiteY3" fmla="*/ 33067 h 1965384"/>
              <a:gd name="connsiteX4" fmla="*/ 8426570 w 8507084"/>
              <a:gd name="connsiteY4" fmla="*/ 1965384 h 1965384"/>
              <a:gd name="connsiteX5" fmla="*/ 6804804 w 8507084"/>
              <a:gd name="connsiteY5" fmla="*/ 1896373 h 1965384"/>
              <a:gd name="connsiteX6" fmla="*/ 76201 w 8507084"/>
              <a:gd name="connsiteY6" fmla="*/ 1775603 h 1965384"/>
              <a:gd name="connsiteX0" fmla="*/ 76201 w 8507084"/>
              <a:gd name="connsiteY0" fmla="*/ 1775603 h 1965384"/>
              <a:gd name="connsiteX1" fmla="*/ 58948 w 8507084"/>
              <a:gd name="connsiteY1" fmla="*/ 550652 h 1965384"/>
              <a:gd name="connsiteX2" fmla="*/ 110706 w 8507084"/>
              <a:gd name="connsiteY2" fmla="*/ 102079 h 1965384"/>
              <a:gd name="connsiteX3" fmla="*/ 8323053 w 8507084"/>
              <a:gd name="connsiteY3" fmla="*/ 33067 h 1965384"/>
              <a:gd name="connsiteX4" fmla="*/ 8426570 w 8507084"/>
              <a:gd name="connsiteY4" fmla="*/ 1965384 h 1965384"/>
              <a:gd name="connsiteX5" fmla="*/ 6804804 w 8507084"/>
              <a:gd name="connsiteY5" fmla="*/ 1896373 h 1965384"/>
              <a:gd name="connsiteX6" fmla="*/ 76201 w 8507084"/>
              <a:gd name="connsiteY6" fmla="*/ 1775603 h 1965384"/>
              <a:gd name="connsiteX0" fmla="*/ 76201 w 8507084"/>
              <a:gd name="connsiteY0" fmla="*/ 2004203 h 2193984"/>
              <a:gd name="connsiteX1" fmla="*/ 58948 w 8507084"/>
              <a:gd name="connsiteY1" fmla="*/ 779252 h 2193984"/>
              <a:gd name="connsiteX2" fmla="*/ 110706 w 8507084"/>
              <a:gd name="connsiteY2" fmla="*/ 102079 h 2193984"/>
              <a:gd name="connsiteX3" fmla="*/ 8323053 w 8507084"/>
              <a:gd name="connsiteY3" fmla="*/ 261667 h 2193984"/>
              <a:gd name="connsiteX4" fmla="*/ 8426570 w 8507084"/>
              <a:gd name="connsiteY4" fmla="*/ 2193984 h 2193984"/>
              <a:gd name="connsiteX5" fmla="*/ 6804804 w 8507084"/>
              <a:gd name="connsiteY5" fmla="*/ 2124973 h 2193984"/>
              <a:gd name="connsiteX6" fmla="*/ 76201 w 8507084"/>
              <a:gd name="connsiteY6" fmla="*/ 2004203 h 2193984"/>
              <a:gd name="connsiteX0" fmla="*/ 76201 w 8507084"/>
              <a:gd name="connsiteY0" fmla="*/ 1909312 h 2099093"/>
              <a:gd name="connsiteX1" fmla="*/ 58948 w 8507084"/>
              <a:gd name="connsiteY1" fmla="*/ 684361 h 2099093"/>
              <a:gd name="connsiteX2" fmla="*/ 110706 w 8507084"/>
              <a:gd name="connsiteY2" fmla="*/ 7188 h 2099093"/>
              <a:gd name="connsiteX3" fmla="*/ 8323053 w 8507084"/>
              <a:gd name="connsiteY3" fmla="*/ 166776 h 2099093"/>
              <a:gd name="connsiteX4" fmla="*/ 8426570 w 8507084"/>
              <a:gd name="connsiteY4" fmla="*/ 2099093 h 2099093"/>
              <a:gd name="connsiteX5" fmla="*/ 6804804 w 8507084"/>
              <a:gd name="connsiteY5" fmla="*/ 2030082 h 2099093"/>
              <a:gd name="connsiteX6" fmla="*/ 76201 w 8507084"/>
              <a:gd name="connsiteY6" fmla="*/ 1909312 h 2099093"/>
              <a:gd name="connsiteX0" fmla="*/ 412631 w 8843514"/>
              <a:gd name="connsiteY0" fmla="*/ 1909312 h 2099093"/>
              <a:gd name="connsiteX1" fmla="*/ 395378 w 8843514"/>
              <a:gd name="connsiteY1" fmla="*/ 684361 h 2099093"/>
              <a:gd name="connsiteX2" fmla="*/ 447136 w 8843514"/>
              <a:gd name="connsiteY2" fmla="*/ 7188 h 2099093"/>
              <a:gd name="connsiteX3" fmla="*/ 8659483 w 8843514"/>
              <a:gd name="connsiteY3" fmla="*/ 166776 h 2099093"/>
              <a:gd name="connsiteX4" fmla="*/ 8763000 w 8843514"/>
              <a:gd name="connsiteY4" fmla="*/ 2099093 h 2099093"/>
              <a:gd name="connsiteX5" fmla="*/ 7141234 w 8843514"/>
              <a:gd name="connsiteY5" fmla="*/ 2030082 h 2099093"/>
              <a:gd name="connsiteX6" fmla="*/ 412631 w 8843514"/>
              <a:gd name="connsiteY6" fmla="*/ 1909312 h 2099093"/>
              <a:gd name="connsiteX0" fmla="*/ 869831 w 9300714"/>
              <a:gd name="connsiteY0" fmla="*/ 1909312 h 2099093"/>
              <a:gd name="connsiteX1" fmla="*/ 852578 w 9300714"/>
              <a:gd name="connsiteY1" fmla="*/ 684361 h 2099093"/>
              <a:gd name="connsiteX2" fmla="*/ 447136 w 9300714"/>
              <a:gd name="connsiteY2" fmla="*/ 7188 h 2099093"/>
              <a:gd name="connsiteX3" fmla="*/ 9116683 w 9300714"/>
              <a:gd name="connsiteY3" fmla="*/ 166776 h 2099093"/>
              <a:gd name="connsiteX4" fmla="*/ 9220200 w 9300714"/>
              <a:gd name="connsiteY4" fmla="*/ 2099093 h 2099093"/>
              <a:gd name="connsiteX5" fmla="*/ 7598434 w 9300714"/>
              <a:gd name="connsiteY5" fmla="*/ 2030082 h 2099093"/>
              <a:gd name="connsiteX6" fmla="*/ 869831 w 9300714"/>
              <a:gd name="connsiteY6" fmla="*/ 1909312 h 2099093"/>
              <a:gd name="connsiteX0" fmla="*/ 869831 w 9300714"/>
              <a:gd name="connsiteY0" fmla="*/ 1909312 h 2220582"/>
              <a:gd name="connsiteX1" fmla="*/ 166778 w 9300714"/>
              <a:gd name="connsiteY1" fmla="*/ 1903561 h 2220582"/>
              <a:gd name="connsiteX2" fmla="*/ 447136 w 9300714"/>
              <a:gd name="connsiteY2" fmla="*/ 7188 h 2220582"/>
              <a:gd name="connsiteX3" fmla="*/ 9116683 w 9300714"/>
              <a:gd name="connsiteY3" fmla="*/ 166776 h 2220582"/>
              <a:gd name="connsiteX4" fmla="*/ 9220200 w 9300714"/>
              <a:gd name="connsiteY4" fmla="*/ 2099093 h 2220582"/>
              <a:gd name="connsiteX5" fmla="*/ 7598434 w 9300714"/>
              <a:gd name="connsiteY5" fmla="*/ 2030082 h 2220582"/>
              <a:gd name="connsiteX6" fmla="*/ 869831 w 9300714"/>
              <a:gd name="connsiteY6" fmla="*/ 1909312 h 2220582"/>
              <a:gd name="connsiteX0" fmla="*/ 869831 w 9300714"/>
              <a:gd name="connsiteY0" fmla="*/ 1909312 h 2099093"/>
              <a:gd name="connsiteX1" fmla="*/ 166778 w 9300714"/>
              <a:gd name="connsiteY1" fmla="*/ 1903561 h 2099093"/>
              <a:gd name="connsiteX2" fmla="*/ 447136 w 9300714"/>
              <a:gd name="connsiteY2" fmla="*/ 7188 h 2099093"/>
              <a:gd name="connsiteX3" fmla="*/ 9116683 w 9300714"/>
              <a:gd name="connsiteY3" fmla="*/ 166776 h 2099093"/>
              <a:gd name="connsiteX4" fmla="*/ 9220200 w 9300714"/>
              <a:gd name="connsiteY4" fmla="*/ 2099093 h 2099093"/>
              <a:gd name="connsiteX5" fmla="*/ 7598434 w 9300714"/>
              <a:gd name="connsiteY5" fmla="*/ 2030082 h 2099093"/>
              <a:gd name="connsiteX6" fmla="*/ 869831 w 9300714"/>
              <a:gd name="connsiteY6" fmla="*/ 1909312 h 2099093"/>
              <a:gd name="connsiteX0" fmla="*/ 869831 w 9300714"/>
              <a:gd name="connsiteY0" fmla="*/ 1909312 h 2099093"/>
              <a:gd name="connsiteX1" fmla="*/ 166778 w 9300714"/>
              <a:gd name="connsiteY1" fmla="*/ 1903561 h 2099093"/>
              <a:gd name="connsiteX2" fmla="*/ 447136 w 9300714"/>
              <a:gd name="connsiteY2" fmla="*/ 7188 h 2099093"/>
              <a:gd name="connsiteX3" fmla="*/ 9116683 w 9300714"/>
              <a:gd name="connsiteY3" fmla="*/ 166776 h 2099093"/>
              <a:gd name="connsiteX4" fmla="*/ 9220200 w 9300714"/>
              <a:gd name="connsiteY4" fmla="*/ 2099093 h 2099093"/>
              <a:gd name="connsiteX5" fmla="*/ 7598434 w 9300714"/>
              <a:gd name="connsiteY5" fmla="*/ 2030082 h 2099093"/>
              <a:gd name="connsiteX6" fmla="*/ 869831 w 9300714"/>
              <a:gd name="connsiteY6" fmla="*/ 1909312 h 209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00714" h="2099093">
                <a:moveTo>
                  <a:pt x="869831" y="1909312"/>
                </a:moveTo>
                <a:cubicBezTo>
                  <a:pt x="337121" y="1936169"/>
                  <a:pt x="741872" y="1944537"/>
                  <a:pt x="166778" y="1903561"/>
                </a:cubicBezTo>
                <a:cubicBezTo>
                  <a:pt x="96329" y="1586540"/>
                  <a:pt x="0" y="786440"/>
                  <a:pt x="447136" y="7188"/>
                </a:cubicBezTo>
                <a:cubicBezTo>
                  <a:pt x="1965384" y="0"/>
                  <a:pt x="6774612" y="148086"/>
                  <a:pt x="9116683" y="166776"/>
                </a:cubicBezTo>
                <a:cubicBezTo>
                  <a:pt x="9277709" y="1453550"/>
                  <a:pt x="9300714" y="1186131"/>
                  <a:pt x="9220200" y="2099093"/>
                </a:cubicBezTo>
                <a:cubicBezTo>
                  <a:pt x="8610601" y="2050210"/>
                  <a:pt x="7598434" y="2030082"/>
                  <a:pt x="7598434" y="2030082"/>
                </a:cubicBezTo>
                <a:lnTo>
                  <a:pt x="869831" y="1909312"/>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p:cNvGrpSpPr/>
          <p:nvPr/>
        </p:nvGrpSpPr>
        <p:grpSpPr>
          <a:xfrm>
            <a:off x="1219200" y="609600"/>
            <a:ext cx="1976823" cy="609600"/>
            <a:chOff x="1295400" y="609600"/>
            <a:chExt cx="1976823" cy="609600"/>
          </a:xfrm>
        </p:grpSpPr>
        <p:cxnSp>
          <p:nvCxnSpPr>
            <p:cNvPr id="84" name="Straight Connector 83"/>
            <p:cNvCxnSpPr/>
            <p:nvPr/>
          </p:nvCxnSpPr>
          <p:spPr>
            <a:xfrm>
              <a:off x="1676400" y="609600"/>
              <a:ext cx="1371600" cy="1588"/>
            </a:xfrm>
            <a:prstGeom prst="line">
              <a:avLst/>
            </a:prstGeom>
            <a:ln w="76200">
              <a:solidFill>
                <a:schemeClr val="accent1">
                  <a:lumMod val="75000"/>
                </a:schemeClr>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1295400" y="634425"/>
              <a:ext cx="1976823" cy="584775"/>
            </a:xfrm>
            <a:prstGeom prst="rect">
              <a:avLst/>
            </a:prstGeom>
            <a:noFill/>
          </p:spPr>
          <p:txBody>
            <a:bodyPr wrap="none" rtlCol="0">
              <a:spAutoFit/>
            </a:bodyPr>
            <a:lstStyle/>
            <a:p>
              <a:r>
                <a:rPr lang="en-US" sz="3200" dirty="0" smtClean="0">
                  <a:solidFill>
                    <a:srgbClr val="0070C0"/>
                  </a:solidFill>
                  <a:effectLst>
                    <a:outerShdw dist="50800" dir="5400000" algn="ctr" rotWithShape="0">
                      <a:schemeClr val="tx1"/>
                    </a:outerShdw>
                  </a:effectLst>
                </a:rPr>
                <a:t>1836-1837</a:t>
              </a:r>
              <a:endParaRPr lang="en-US" sz="3200" dirty="0">
                <a:solidFill>
                  <a:srgbClr val="0070C0"/>
                </a:solidFill>
                <a:effectLst>
                  <a:outerShdw dist="50800" dir="5400000" algn="ctr" rotWithShape="0">
                    <a:schemeClr val="tx1"/>
                  </a:outerShdw>
                </a:effectLst>
              </a:endParaRPr>
            </a:p>
          </p:txBody>
        </p:sp>
      </p:grpSp>
      <p:grpSp>
        <p:nvGrpSpPr>
          <p:cNvPr id="86" name="Group 85"/>
          <p:cNvGrpSpPr/>
          <p:nvPr/>
        </p:nvGrpSpPr>
        <p:grpSpPr>
          <a:xfrm>
            <a:off x="3124200" y="609600"/>
            <a:ext cx="2362200" cy="609600"/>
            <a:chOff x="1066800" y="608012"/>
            <a:chExt cx="2590800" cy="609600"/>
          </a:xfrm>
        </p:grpSpPr>
        <p:cxnSp>
          <p:nvCxnSpPr>
            <p:cNvPr id="87" name="Straight Connector 86"/>
            <p:cNvCxnSpPr/>
            <p:nvPr/>
          </p:nvCxnSpPr>
          <p:spPr>
            <a:xfrm>
              <a:off x="1066800" y="608012"/>
              <a:ext cx="2590800" cy="1588"/>
            </a:xfrm>
            <a:prstGeom prst="line">
              <a:avLst/>
            </a:prstGeom>
            <a:ln w="76200">
              <a:solidFill>
                <a:schemeClr val="accent2">
                  <a:lumMod val="75000"/>
                </a:schemeClr>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1317523" y="632837"/>
              <a:ext cx="2168128" cy="584775"/>
            </a:xfrm>
            <a:prstGeom prst="rect">
              <a:avLst/>
            </a:prstGeom>
            <a:noFill/>
          </p:spPr>
          <p:txBody>
            <a:bodyPr wrap="none" rtlCol="0">
              <a:spAutoFit/>
            </a:bodyPr>
            <a:lstStyle/>
            <a:p>
              <a:r>
                <a:rPr lang="en-US" sz="3200" dirty="0" smtClean="0">
                  <a:solidFill>
                    <a:schemeClr val="accent2">
                      <a:lumMod val="75000"/>
                    </a:schemeClr>
                  </a:solidFill>
                  <a:effectLst>
                    <a:outerShdw dist="50800" dir="5400000" algn="ctr" rotWithShape="0">
                      <a:schemeClr val="tx1"/>
                    </a:outerShdw>
                  </a:effectLst>
                </a:rPr>
                <a:t>1834-1842</a:t>
              </a:r>
              <a:endParaRPr lang="en-US" sz="3200" dirty="0">
                <a:solidFill>
                  <a:schemeClr val="accent2">
                    <a:lumMod val="75000"/>
                  </a:schemeClr>
                </a:solidFill>
                <a:effectLst>
                  <a:outerShdw dist="50800" dir="5400000" algn="ctr" rotWithShape="0">
                    <a:schemeClr val="tx1"/>
                  </a:outerShdw>
                </a:effectLst>
              </a:endParaRPr>
            </a:p>
          </p:txBody>
        </p:sp>
      </p:grpSp>
      <p:grpSp>
        <p:nvGrpSpPr>
          <p:cNvPr id="77" name="Group 76"/>
          <p:cNvGrpSpPr/>
          <p:nvPr/>
        </p:nvGrpSpPr>
        <p:grpSpPr>
          <a:xfrm rot="5400000">
            <a:off x="7048500" y="1409700"/>
            <a:ext cx="2362200" cy="3810000"/>
            <a:chOff x="-457201" y="1143000"/>
            <a:chExt cx="3962400" cy="5492496"/>
          </a:xfrm>
        </p:grpSpPr>
        <p:sp>
          <p:nvSpPr>
            <p:cNvPr id="78" name="Oval 77"/>
            <p:cNvSpPr/>
            <p:nvPr/>
          </p:nvSpPr>
          <p:spPr>
            <a:xfrm>
              <a:off x="-457201" y="1143000"/>
              <a:ext cx="3962400" cy="5492496"/>
            </a:xfrm>
            <a:prstGeom prst="ellipse">
              <a:avLst/>
            </a:prstGeom>
            <a:solidFill>
              <a:schemeClr val="accent1">
                <a:lumMod val="60000"/>
                <a:lumOff val="40000"/>
                <a:alpha val="50000"/>
              </a:schemeClr>
            </a:solidFill>
            <a:ln>
              <a:noFill/>
            </a:ln>
            <a:effectLst>
              <a:outerShdw blurRad="203200" dist="355600" dir="3000000" algn="ctr" rotWithShape="0">
                <a:schemeClr val="accent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39700">
                    <a:schemeClr val="accent1">
                      <a:satMod val="175000"/>
                      <a:alpha val="40000"/>
                    </a:schemeClr>
                  </a:glow>
                </a:effectLst>
              </a:endParaRPr>
            </a:p>
          </p:txBody>
        </p:sp>
        <p:sp>
          <p:nvSpPr>
            <p:cNvPr id="79" name="TextBox 78"/>
            <p:cNvSpPr txBox="1"/>
            <p:nvPr/>
          </p:nvSpPr>
          <p:spPr>
            <a:xfrm rot="16200000">
              <a:off x="240895" y="2511844"/>
              <a:ext cx="2225605" cy="1200329"/>
            </a:xfrm>
            <a:prstGeom prst="rect">
              <a:avLst/>
            </a:prstGeom>
            <a:noFill/>
          </p:spPr>
          <p:txBody>
            <a:bodyPr wrap="none" rtlCol="0">
              <a:spAutoFit/>
            </a:bodyPr>
            <a:lstStyle/>
            <a:p>
              <a:pPr algn="ctr"/>
              <a:r>
                <a:rPr lang="en-US" sz="4800" b="1" dirty="0" smtClean="0">
                  <a:solidFill>
                    <a:schemeClr val="accent1">
                      <a:lumMod val="75000"/>
                    </a:schemeClr>
                  </a:solidFill>
                  <a:effectLst>
                    <a:outerShdw dist="38100" dir="7200000" algn="ctr" rotWithShape="0">
                      <a:schemeClr val="bg1"/>
                    </a:outerShdw>
                  </a:effectLst>
                </a:rPr>
                <a:t>Creek</a:t>
              </a:r>
            </a:p>
          </p:txBody>
        </p:sp>
      </p:grpSp>
      <p:grpSp>
        <p:nvGrpSpPr>
          <p:cNvPr id="80" name="Group 79"/>
          <p:cNvGrpSpPr/>
          <p:nvPr/>
        </p:nvGrpSpPr>
        <p:grpSpPr>
          <a:xfrm rot="5400000">
            <a:off x="7154807" y="2141593"/>
            <a:ext cx="1981200" cy="3336814"/>
            <a:chOff x="-457199" y="1143000"/>
            <a:chExt cx="3962400" cy="4615516"/>
          </a:xfrm>
        </p:grpSpPr>
        <p:sp>
          <p:nvSpPr>
            <p:cNvPr id="81" name="Oval 80"/>
            <p:cNvSpPr/>
            <p:nvPr/>
          </p:nvSpPr>
          <p:spPr>
            <a:xfrm>
              <a:off x="-457199" y="1143000"/>
              <a:ext cx="3962400" cy="4615516"/>
            </a:xfrm>
            <a:prstGeom prst="ellipse">
              <a:avLst/>
            </a:prstGeom>
            <a:solidFill>
              <a:schemeClr val="accent2">
                <a:lumMod val="60000"/>
                <a:lumOff val="40000"/>
                <a:alpha val="50000"/>
              </a:schemeClr>
            </a:solidFill>
            <a:ln>
              <a:noFill/>
            </a:ln>
            <a:effectLst>
              <a:outerShdw blurRad="203200" dist="355600" dir="3000000" algn="ctr" rotWithShape="0">
                <a:schemeClr val="accent2">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ffectLst>
                  <a:glow rad="139700">
                    <a:schemeClr val="accent1">
                      <a:satMod val="175000"/>
                      <a:alpha val="40000"/>
                    </a:schemeClr>
                  </a:glow>
                </a:effectLst>
              </a:endParaRPr>
            </a:p>
          </p:txBody>
        </p:sp>
        <p:sp>
          <p:nvSpPr>
            <p:cNvPr id="82" name="TextBox 81"/>
            <p:cNvSpPr txBox="1"/>
            <p:nvPr/>
          </p:nvSpPr>
          <p:spPr>
            <a:xfrm rot="16200000">
              <a:off x="195129" y="3052951"/>
              <a:ext cx="2993786" cy="1363336"/>
            </a:xfrm>
            <a:prstGeom prst="rect">
              <a:avLst/>
            </a:prstGeom>
            <a:noFill/>
          </p:spPr>
          <p:txBody>
            <a:bodyPr wrap="none" rtlCol="0">
              <a:spAutoFit/>
            </a:bodyPr>
            <a:lstStyle/>
            <a:p>
              <a:pPr algn="ctr"/>
              <a:r>
                <a:rPr lang="en-US" sz="4000" b="1" dirty="0" smtClean="0">
                  <a:solidFill>
                    <a:schemeClr val="accent2">
                      <a:lumMod val="75000"/>
                    </a:schemeClr>
                  </a:solidFill>
                  <a:effectLst>
                    <a:outerShdw dist="38100" dir="7200000" algn="ctr" rotWithShape="0">
                      <a:schemeClr val="bg1"/>
                    </a:outerShdw>
                  </a:effectLst>
                </a:rPr>
                <a:t>Seminole</a:t>
              </a:r>
            </a:p>
          </p:txBody>
        </p:sp>
      </p:grpSp>
      <p:sp>
        <p:nvSpPr>
          <p:cNvPr id="33" name="Oval 32"/>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924800" y="4038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2" name="TextBox 91"/>
          <p:cNvSpPr txBox="1"/>
          <p:nvPr/>
        </p:nvSpPr>
        <p:spPr>
          <a:xfrm>
            <a:off x="0" y="685800"/>
            <a:ext cx="9144000" cy="584775"/>
          </a:xfrm>
          <a:prstGeom prst="rect">
            <a:avLst/>
          </a:prstGeom>
        </p:spPr>
        <p:txBody>
          <a:bodyPr wrap="square" rtlCol="0">
            <a:spAutoFit/>
          </a:bodyPr>
          <a:lstStyle/>
          <a:p>
            <a:r>
              <a:rPr lang="en-US" sz="3200" b="1" dirty="0" smtClean="0"/>
              <a:t>	- Seminole frustrated by Creek control</a:t>
            </a:r>
            <a:endParaRPr lang="en-US" sz="3200" b="1" dirty="0"/>
          </a:p>
        </p:txBody>
      </p:sp>
      <p:sp useBgFill="1">
        <p:nvSpPr>
          <p:cNvPr id="93" name="TextBox 92"/>
          <p:cNvSpPr txBox="1"/>
          <p:nvPr/>
        </p:nvSpPr>
        <p:spPr>
          <a:xfrm>
            <a:off x="0" y="1194375"/>
            <a:ext cx="9144000" cy="584775"/>
          </a:xfrm>
          <a:prstGeom prst="rect">
            <a:avLst/>
          </a:prstGeom>
        </p:spPr>
        <p:txBody>
          <a:bodyPr wrap="square" rtlCol="0">
            <a:spAutoFit/>
          </a:bodyPr>
          <a:lstStyle/>
          <a:p>
            <a:r>
              <a:rPr lang="en-US" sz="3200" b="1" dirty="0" smtClean="0"/>
              <a:t>	- two Seminole bands migrate to Mexico</a:t>
            </a:r>
            <a:endParaRPr lang="en-US" sz="3200" b="1" dirty="0"/>
          </a:p>
        </p:txBody>
      </p:sp>
      <p:sp>
        <p:nvSpPr>
          <p:cNvPr id="96" name="Oval 95"/>
          <p:cNvSpPr/>
          <p:nvPr/>
        </p:nvSpPr>
        <p:spPr>
          <a:xfrm rot="5400000">
            <a:off x="3810000" y="2438400"/>
            <a:ext cx="1295400" cy="1905000"/>
          </a:xfrm>
          <a:prstGeom prst="ellipse">
            <a:avLst/>
          </a:prstGeom>
          <a:solidFill>
            <a:schemeClr val="accent2">
              <a:lumMod val="60000"/>
              <a:lumOff val="40000"/>
              <a:alpha val="50000"/>
            </a:schemeClr>
          </a:solidFill>
          <a:ln>
            <a:noFill/>
          </a:ln>
          <a:effectLst>
            <a:outerShdw blurRad="203200" dist="355600" dir="3000000" algn="ctr" rotWithShape="0">
              <a:schemeClr val="accent2">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ffectLst>
                <a:glow rad="139700">
                  <a:schemeClr val="accent1">
                    <a:satMod val="175000"/>
                    <a:alpha val="40000"/>
                  </a:schemeClr>
                </a:glow>
              </a:effectLst>
            </a:endParaRPr>
          </a:p>
        </p:txBody>
      </p:sp>
      <p:sp useBgFill="1">
        <p:nvSpPr>
          <p:cNvPr id="98" name="TextBox 97"/>
          <p:cNvSpPr txBox="1"/>
          <p:nvPr/>
        </p:nvSpPr>
        <p:spPr>
          <a:xfrm>
            <a:off x="0" y="609600"/>
            <a:ext cx="9144000" cy="646331"/>
          </a:xfrm>
          <a:prstGeom prst="rect">
            <a:avLst/>
          </a:prstGeom>
        </p:spPr>
        <p:txBody>
          <a:bodyPr wrap="square" rtlCol="0">
            <a:spAutoFit/>
          </a:bodyPr>
          <a:lstStyle/>
          <a:p>
            <a:pPr algn="ctr"/>
            <a:r>
              <a:rPr lang="en-US" sz="3600" b="1" dirty="0" smtClean="0">
                <a:solidFill>
                  <a:srgbClr val="FF0000"/>
                </a:solidFill>
                <a:effectLst>
                  <a:outerShdw dist="50800" dir="5400000" algn="ctr" rotWithShape="0">
                    <a:schemeClr val="tx1"/>
                  </a:outerShdw>
                </a:effectLst>
              </a:rPr>
              <a:t>Treaty with Creeks &amp; Seminoles of 1856</a:t>
            </a:r>
          </a:p>
        </p:txBody>
      </p:sp>
      <p:grpSp>
        <p:nvGrpSpPr>
          <p:cNvPr id="110" name="Group 109"/>
          <p:cNvGrpSpPr/>
          <p:nvPr/>
        </p:nvGrpSpPr>
        <p:grpSpPr>
          <a:xfrm rot="5400000">
            <a:off x="4152900" y="1333500"/>
            <a:ext cx="2438400" cy="4038600"/>
            <a:chOff x="-457201" y="1143000"/>
            <a:chExt cx="3962400" cy="5492496"/>
          </a:xfrm>
        </p:grpSpPr>
        <p:sp>
          <p:nvSpPr>
            <p:cNvPr id="111" name="Oval 110"/>
            <p:cNvSpPr/>
            <p:nvPr/>
          </p:nvSpPr>
          <p:spPr>
            <a:xfrm>
              <a:off x="-457201" y="1143000"/>
              <a:ext cx="3962400" cy="5492496"/>
            </a:xfrm>
            <a:prstGeom prst="ellipse">
              <a:avLst/>
            </a:prstGeom>
            <a:solidFill>
              <a:schemeClr val="accent1">
                <a:lumMod val="60000"/>
                <a:lumOff val="40000"/>
                <a:alpha val="50000"/>
              </a:schemeClr>
            </a:solidFill>
            <a:ln>
              <a:noFill/>
            </a:ln>
            <a:effectLst>
              <a:outerShdw blurRad="203200" dist="355600" dir="3000000" algn="ctr" rotWithShape="0">
                <a:schemeClr val="accent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39700">
                    <a:schemeClr val="accent1">
                      <a:satMod val="175000"/>
                      <a:alpha val="40000"/>
                    </a:schemeClr>
                  </a:glow>
                </a:effectLst>
              </a:endParaRPr>
            </a:p>
          </p:txBody>
        </p:sp>
        <p:sp>
          <p:nvSpPr>
            <p:cNvPr id="112" name="TextBox 111"/>
            <p:cNvSpPr txBox="1"/>
            <p:nvPr/>
          </p:nvSpPr>
          <p:spPr>
            <a:xfrm rot="16200000">
              <a:off x="240895" y="2511844"/>
              <a:ext cx="2225605" cy="1200329"/>
            </a:xfrm>
            <a:prstGeom prst="rect">
              <a:avLst/>
            </a:prstGeom>
            <a:noFill/>
          </p:spPr>
          <p:txBody>
            <a:bodyPr wrap="none" rtlCol="0">
              <a:spAutoFit/>
            </a:bodyPr>
            <a:lstStyle/>
            <a:p>
              <a:pPr algn="ctr"/>
              <a:r>
                <a:rPr lang="en-US" sz="4800" b="1" dirty="0" smtClean="0">
                  <a:solidFill>
                    <a:schemeClr val="accent1">
                      <a:lumMod val="75000"/>
                    </a:schemeClr>
                  </a:solidFill>
                  <a:effectLst>
                    <a:outerShdw dist="38100" dir="7200000" algn="ctr" rotWithShape="0">
                      <a:schemeClr val="bg1"/>
                    </a:outerShdw>
                  </a:effectLst>
                </a:rPr>
                <a:t>Creek</a:t>
              </a:r>
            </a:p>
          </p:txBody>
        </p:sp>
      </p:grpSp>
      <p:grpSp>
        <p:nvGrpSpPr>
          <p:cNvPr id="113" name="Group 112"/>
          <p:cNvGrpSpPr/>
          <p:nvPr/>
        </p:nvGrpSpPr>
        <p:grpSpPr>
          <a:xfrm rot="5400000">
            <a:off x="4267200" y="2667000"/>
            <a:ext cx="1295400" cy="2209800"/>
            <a:chOff x="-457199" y="1143000"/>
            <a:chExt cx="3962400" cy="4615516"/>
          </a:xfrm>
        </p:grpSpPr>
        <p:sp>
          <p:nvSpPr>
            <p:cNvPr id="114" name="Oval 113"/>
            <p:cNvSpPr/>
            <p:nvPr/>
          </p:nvSpPr>
          <p:spPr>
            <a:xfrm>
              <a:off x="-457199" y="1143000"/>
              <a:ext cx="3962400" cy="4615516"/>
            </a:xfrm>
            <a:prstGeom prst="ellipse">
              <a:avLst/>
            </a:prstGeom>
            <a:solidFill>
              <a:schemeClr val="accent2">
                <a:lumMod val="60000"/>
                <a:lumOff val="40000"/>
                <a:alpha val="50000"/>
              </a:schemeClr>
            </a:solidFill>
            <a:ln>
              <a:noFill/>
            </a:ln>
            <a:effectLst>
              <a:outerShdw blurRad="203200" dist="355600" dir="3000000" algn="ctr" rotWithShape="0">
                <a:schemeClr val="accent2">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ffectLst>
                  <a:glow rad="139700">
                    <a:schemeClr val="accent1">
                      <a:satMod val="175000"/>
                      <a:alpha val="40000"/>
                    </a:schemeClr>
                  </a:glow>
                </a:effectLst>
              </a:endParaRPr>
            </a:p>
          </p:txBody>
        </p:sp>
        <p:sp>
          <p:nvSpPr>
            <p:cNvPr id="115" name="TextBox 114"/>
            <p:cNvSpPr txBox="1"/>
            <p:nvPr/>
          </p:nvSpPr>
          <p:spPr>
            <a:xfrm rot="16200000">
              <a:off x="195129" y="3052951"/>
              <a:ext cx="2993786" cy="1363336"/>
            </a:xfrm>
            <a:prstGeom prst="rect">
              <a:avLst/>
            </a:prstGeom>
            <a:noFill/>
          </p:spPr>
          <p:txBody>
            <a:bodyPr wrap="none" rtlCol="0">
              <a:spAutoFit/>
            </a:bodyPr>
            <a:lstStyle/>
            <a:p>
              <a:pPr algn="ctr"/>
              <a:r>
                <a:rPr lang="en-US" sz="4000" b="1" dirty="0" smtClean="0">
                  <a:solidFill>
                    <a:schemeClr val="accent2">
                      <a:lumMod val="75000"/>
                    </a:schemeClr>
                  </a:solidFill>
                  <a:effectLst>
                    <a:outerShdw dist="38100" dir="7200000" algn="ctr" rotWithShape="0">
                      <a:schemeClr val="bg1"/>
                    </a:outerShdw>
                  </a:effectLst>
                </a:rPr>
                <a:t>Seminole</a:t>
              </a:r>
            </a:p>
          </p:txBody>
        </p:sp>
      </p:grpSp>
      <p:sp>
        <p:nvSpPr>
          <p:cNvPr id="116" name="Freeform 115"/>
          <p:cNvSpPr/>
          <p:nvPr/>
        </p:nvSpPr>
        <p:spPr>
          <a:xfrm>
            <a:off x="800099" y="2362200"/>
            <a:ext cx="4267199" cy="2333205"/>
          </a:xfrm>
          <a:custGeom>
            <a:avLst/>
            <a:gdLst>
              <a:gd name="connsiteX0" fmla="*/ 312964 w 4397828"/>
              <a:gd name="connsiteY0" fmla="*/ 70757 h 2332264"/>
              <a:gd name="connsiteX1" fmla="*/ 2141764 w 4397828"/>
              <a:gd name="connsiteY1" fmla="*/ 119743 h 2332264"/>
              <a:gd name="connsiteX2" fmla="*/ 2223407 w 4397828"/>
              <a:gd name="connsiteY2" fmla="*/ 397328 h 2332264"/>
              <a:gd name="connsiteX3" fmla="*/ 2468335 w 4397828"/>
              <a:gd name="connsiteY3" fmla="*/ 740228 h 2332264"/>
              <a:gd name="connsiteX4" fmla="*/ 2713264 w 4397828"/>
              <a:gd name="connsiteY4" fmla="*/ 1017814 h 2332264"/>
              <a:gd name="connsiteX5" fmla="*/ 2958192 w 4397828"/>
              <a:gd name="connsiteY5" fmla="*/ 1148443 h 2332264"/>
              <a:gd name="connsiteX6" fmla="*/ 3203121 w 4397828"/>
              <a:gd name="connsiteY6" fmla="*/ 1246414 h 2332264"/>
              <a:gd name="connsiteX7" fmla="*/ 3350078 w 4397828"/>
              <a:gd name="connsiteY7" fmla="*/ 1164771 h 2332264"/>
              <a:gd name="connsiteX8" fmla="*/ 3513364 w 4397828"/>
              <a:gd name="connsiteY8" fmla="*/ 1344385 h 2332264"/>
              <a:gd name="connsiteX9" fmla="*/ 3643992 w 4397828"/>
              <a:gd name="connsiteY9" fmla="*/ 1295400 h 2332264"/>
              <a:gd name="connsiteX10" fmla="*/ 3839935 w 4397828"/>
              <a:gd name="connsiteY10" fmla="*/ 1115785 h 2332264"/>
              <a:gd name="connsiteX11" fmla="*/ 4003221 w 4397828"/>
              <a:gd name="connsiteY11" fmla="*/ 1230085 h 2332264"/>
              <a:gd name="connsiteX12" fmla="*/ 4313464 w 4397828"/>
              <a:gd name="connsiteY12" fmla="*/ 1442357 h 2332264"/>
              <a:gd name="connsiteX13" fmla="*/ 4395107 w 4397828"/>
              <a:gd name="connsiteY13" fmla="*/ 1638300 h 2332264"/>
              <a:gd name="connsiteX14" fmla="*/ 4329792 w 4397828"/>
              <a:gd name="connsiteY14" fmla="*/ 2242457 h 2332264"/>
              <a:gd name="connsiteX15" fmla="*/ 4003221 w 4397828"/>
              <a:gd name="connsiteY15" fmla="*/ 2177143 h 2332264"/>
              <a:gd name="connsiteX16" fmla="*/ 3888921 w 4397828"/>
              <a:gd name="connsiteY16" fmla="*/ 1899557 h 2332264"/>
              <a:gd name="connsiteX17" fmla="*/ 3627664 w 4397828"/>
              <a:gd name="connsiteY17" fmla="*/ 1621971 h 2332264"/>
              <a:gd name="connsiteX18" fmla="*/ 3431721 w 4397828"/>
              <a:gd name="connsiteY18" fmla="*/ 1556657 h 2332264"/>
              <a:gd name="connsiteX19" fmla="*/ 3088821 w 4397828"/>
              <a:gd name="connsiteY19" fmla="*/ 1524000 h 2332264"/>
              <a:gd name="connsiteX20" fmla="*/ 2860221 w 4397828"/>
              <a:gd name="connsiteY20" fmla="*/ 1409700 h 2332264"/>
              <a:gd name="connsiteX21" fmla="*/ 2680607 w 4397828"/>
              <a:gd name="connsiteY21" fmla="*/ 1295400 h 2332264"/>
              <a:gd name="connsiteX22" fmla="*/ 2549978 w 4397828"/>
              <a:gd name="connsiteY22" fmla="*/ 1181100 h 2332264"/>
              <a:gd name="connsiteX23" fmla="*/ 2549978 w 4397828"/>
              <a:gd name="connsiteY23" fmla="*/ 1132114 h 2332264"/>
              <a:gd name="connsiteX24" fmla="*/ 2337707 w 4397828"/>
              <a:gd name="connsiteY24" fmla="*/ 1181100 h 2332264"/>
              <a:gd name="connsiteX25" fmla="*/ 2027464 w 4397828"/>
              <a:gd name="connsiteY25" fmla="*/ 691243 h 2332264"/>
              <a:gd name="connsiteX26" fmla="*/ 1896835 w 4397828"/>
              <a:gd name="connsiteY26" fmla="*/ 446314 h 2332264"/>
              <a:gd name="connsiteX27" fmla="*/ 1815192 w 4397828"/>
              <a:gd name="connsiteY27" fmla="*/ 364671 h 2332264"/>
              <a:gd name="connsiteX28" fmla="*/ 1635578 w 4397828"/>
              <a:gd name="connsiteY28" fmla="*/ 348343 h 2332264"/>
              <a:gd name="connsiteX29" fmla="*/ 1521278 w 4397828"/>
              <a:gd name="connsiteY29" fmla="*/ 609600 h 2332264"/>
              <a:gd name="connsiteX30" fmla="*/ 1390649 w 4397828"/>
              <a:gd name="connsiteY30" fmla="*/ 609600 h 2332264"/>
              <a:gd name="connsiteX31" fmla="*/ 1292678 w 4397828"/>
              <a:gd name="connsiteY31" fmla="*/ 429985 h 2332264"/>
              <a:gd name="connsiteX32" fmla="*/ 1227364 w 4397828"/>
              <a:gd name="connsiteY32" fmla="*/ 348343 h 2332264"/>
              <a:gd name="connsiteX33" fmla="*/ 1047749 w 4397828"/>
              <a:gd name="connsiteY33" fmla="*/ 348343 h 2332264"/>
              <a:gd name="connsiteX34" fmla="*/ 868135 w 4397828"/>
              <a:gd name="connsiteY34" fmla="*/ 544285 h 2332264"/>
              <a:gd name="connsiteX35" fmla="*/ 704849 w 4397828"/>
              <a:gd name="connsiteY35" fmla="*/ 625928 h 2332264"/>
              <a:gd name="connsiteX36" fmla="*/ 557892 w 4397828"/>
              <a:gd name="connsiteY36" fmla="*/ 576943 h 2332264"/>
              <a:gd name="connsiteX37" fmla="*/ 541564 w 4397828"/>
              <a:gd name="connsiteY37" fmla="*/ 397328 h 2332264"/>
              <a:gd name="connsiteX38" fmla="*/ 492578 w 4397828"/>
              <a:gd name="connsiteY38" fmla="*/ 381000 h 2332264"/>
              <a:gd name="connsiteX39" fmla="*/ 263978 w 4397828"/>
              <a:gd name="connsiteY39" fmla="*/ 544285 h 2332264"/>
              <a:gd name="connsiteX40" fmla="*/ 312964 w 4397828"/>
              <a:gd name="connsiteY40" fmla="*/ 70757 h 2332264"/>
              <a:gd name="connsiteX0" fmla="*/ 312964 w 4397828"/>
              <a:gd name="connsiteY0" fmla="*/ 70757 h 2332264"/>
              <a:gd name="connsiteX1" fmla="*/ 2141764 w 4397828"/>
              <a:gd name="connsiteY1" fmla="*/ 119743 h 2332264"/>
              <a:gd name="connsiteX2" fmla="*/ 2223407 w 4397828"/>
              <a:gd name="connsiteY2" fmla="*/ 397328 h 2332264"/>
              <a:gd name="connsiteX3" fmla="*/ 2468335 w 4397828"/>
              <a:gd name="connsiteY3" fmla="*/ 740228 h 2332264"/>
              <a:gd name="connsiteX4" fmla="*/ 2713264 w 4397828"/>
              <a:gd name="connsiteY4" fmla="*/ 1017814 h 2332264"/>
              <a:gd name="connsiteX5" fmla="*/ 2958192 w 4397828"/>
              <a:gd name="connsiteY5" fmla="*/ 1148443 h 2332264"/>
              <a:gd name="connsiteX6" fmla="*/ 3203121 w 4397828"/>
              <a:gd name="connsiteY6" fmla="*/ 1246414 h 2332264"/>
              <a:gd name="connsiteX7" fmla="*/ 3350078 w 4397828"/>
              <a:gd name="connsiteY7" fmla="*/ 1164771 h 2332264"/>
              <a:gd name="connsiteX8" fmla="*/ 3513364 w 4397828"/>
              <a:gd name="connsiteY8" fmla="*/ 1344385 h 2332264"/>
              <a:gd name="connsiteX9" fmla="*/ 3643992 w 4397828"/>
              <a:gd name="connsiteY9" fmla="*/ 1295400 h 2332264"/>
              <a:gd name="connsiteX10" fmla="*/ 3839935 w 4397828"/>
              <a:gd name="connsiteY10" fmla="*/ 1115785 h 2332264"/>
              <a:gd name="connsiteX11" fmla="*/ 4003221 w 4397828"/>
              <a:gd name="connsiteY11" fmla="*/ 1230085 h 2332264"/>
              <a:gd name="connsiteX12" fmla="*/ 4313464 w 4397828"/>
              <a:gd name="connsiteY12" fmla="*/ 1442357 h 2332264"/>
              <a:gd name="connsiteX13" fmla="*/ 4395107 w 4397828"/>
              <a:gd name="connsiteY13" fmla="*/ 1638300 h 2332264"/>
              <a:gd name="connsiteX14" fmla="*/ 4329792 w 4397828"/>
              <a:gd name="connsiteY14" fmla="*/ 2242457 h 2332264"/>
              <a:gd name="connsiteX15" fmla="*/ 4003221 w 4397828"/>
              <a:gd name="connsiteY15" fmla="*/ 2177143 h 2332264"/>
              <a:gd name="connsiteX16" fmla="*/ 3888921 w 4397828"/>
              <a:gd name="connsiteY16" fmla="*/ 1899557 h 2332264"/>
              <a:gd name="connsiteX17" fmla="*/ 3627664 w 4397828"/>
              <a:gd name="connsiteY17" fmla="*/ 1621971 h 2332264"/>
              <a:gd name="connsiteX18" fmla="*/ 3431721 w 4397828"/>
              <a:gd name="connsiteY18" fmla="*/ 1556657 h 2332264"/>
              <a:gd name="connsiteX19" fmla="*/ 3088821 w 4397828"/>
              <a:gd name="connsiteY19" fmla="*/ 1524000 h 2332264"/>
              <a:gd name="connsiteX20" fmla="*/ 2860221 w 4397828"/>
              <a:gd name="connsiteY20" fmla="*/ 1409700 h 2332264"/>
              <a:gd name="connsiteX21" fmla="*/ 2680607 w 4397828"/>
              <a:gd name="connsiteY21" fmla="*/ 1295400 h 2332264"/>
              <a:gd name="connsiteX22" fmla="*/ 2549978 w 4397828"/>
              <a:gd name="connsiteY22" fmla="*/ 1181100 h 2332264"/>
              <a:gd name="connsiteX23" fmla="*/ 2549978 w 4397828"/>
              <a:gd name="connsiteY23" fmla="*/ 1132114 h 2332264"/>
              <a:gd name="connsiteX24" fmla="*/ 2337707 w 4397828"/>
              <a:gd name="connsiteY24" fmla="*/ 1181100 h 2332264"/>
              <a:gd name="connsiteX25" fmla="*/ 2027464 w 4397828"/>
              <a:gd name="connsiteY25" fmla="*/ 691243 h 2332264"/>
              <a:gd name="connsiteX26" fmla="*/ 1896835 w 4397828"/>
              <a:gd name="connsiteY26" fmla="*/ 446314 h 2332264"/>
              <a:gd name="connsiteX27" fmla="*/ 1815192 w 4397828"/>
              <a:gd name="connsiteY27" fmla="*/ 364671 h 2332264"/>
              <a:gd name="connsiteX28" fmla="*/ 1635578 w 4397828"/>
              <a:gd name="connsiteY28" fmla="*/ 348343 h 2332264"/>
              <a:gd name="connsiteX29" fmla="*/ 1521278 w 4397828"/>
              <a:gd name="connsiteY29" fmla="*/ 609600 h 2332264"/>
              <a:gd name="connsiteX30" fmla="*/ 1390649 w 4397828"/>
              <a:gd name="connsiteY30" fmla="*/ 609600 h 2332264"/>
              <a:gd name="connsiteX31" fmla="*/ 1292678 w 4397828"/>
              <a:gd name="connsiteY31" fmla="*/ 429985 h 2332264"/>
              <a:gd name="connsiteX32" fmla="*/ 1227364 w 4397828"/>
              <a:gd name="connsiteY32" fmla="*/ 348343 h 2332264"/>
              <a:gd name="connsiteX33" fmla="*/ 1047749 w 4397828"/>
              <a:gd name="connsiteY33" fmla="*/ 348343 h 2332264"/>
              <a:gd name="connsiteX34" fmla="*/ 868135 w 4397828"/>
              <a:gd name="connsiteY34" fmla="*/ 544285 h 2332264"/>
              <a:gd name="connsiteX35" fmla="*/ 704849 w 4397828"/>
              <a:gd name="connsiteY35" fmla="*/ 625928 h 2332264"/>
              <a:gd name="connsiteX36" fmla="*/ 557892 w 4397828"/>
              <a:gd name="connsiteY36" fmla="*/ 576943 h 2332264"/>
              <a:gd name="connsiteX37" fmla="*/ 541564 w 4397828"/>
              <a:gd name="connsiteY37" fmla="*/ 397328 h 2332264"/>
              <a:gd name="connsiteX38" fmla="*/ 492578 w 4397828"/>
              <a:gd name="connsiteY38" fmla="*/ 381000 h 2332264"/>
              <a:gd name="connsiteX39" fmla="*/ 263978 w 4397828"/>
              <a:gd name="connsiteY39" fmla="*/ 544285 h 2332264"/>
              <a:gd name="connsiteX40" fmla="*/ 312964 w 4397828"/>
              <a:gd name="connsiteY40" fmla="*/ 70757 h 2332264"/>
              <a:gd name="connsiteX0" fmla="*/ 48986 w 4133850"/>
              <a:gd name="connsiteY0" fmla="*/ 70757 h 2332264"/>
              <a:gd name="connsiteX1" fmla="*/ 1877786 w 4133850"/>
              <a:gd name="connsiteY1" fmla="*/ 119743 h 2332264"/>
              <a:gd name="connsiteX2" fmla="*/ 1959429 w 4133850"/>
              <a:gd name="connsiteY2" fmla="*/ 397328 h 2332264"/>
              <a:gd name="connsiteX3" fmla="*/ 2204357 w 4133850"/>
              <a:gd name="connsiteY3" fmla="*/ 740228 h 2332264"/>
              <a:gd name="connsiteX4" fmla="*/ 2449286 w 4133850"/>
              <a:gd name="connsiteY4" fmla="*/ 1017814 h 2332264"/>
              <a:gd name="connsiteX5" fmla="*/ 2694214 w 4133850"/>
              <a:gd name="connsiteY5" fmla="*/ 1148443 h 2332264"/>
              <a:gd name="connsiteX6" fmla="*/ 2939143 w 4133850"/>
              <a:gd name="connsiteY6" fmla="*/ 1246414 h 2332264"/>
              <a:gd name="connsiteX7" fmla="*/ 3086100 w 4133850"/>
              <a:gd name="connsiteY7" fmla="*/ 1164771 h 2332264"/>
              <a:gd name="connsiteX8" fmla="*/ 3249386 w 4133850"/>
              <a:gd name="connsiteY8" fmla="*/ 1344385 h 2332264"/>
              <a:gd name="connsiteX9" fmla="*/ 3380014 w 4133850"/>
              <a:gd name="connsiteY9" fmla="*/ 1295400 h 2332264"/>
              <a:gd name="connsiteX10" fmla="*/ 3575957 w 4133850"/>
              <a:gd name="connsiteY10" fmla="*/ 1115785 h 2332264"/>
              <a:gd name="connsiteX11" fmla="*/ 3739243 w 4133850"/>
              <a:gd name="connsiteY11" fmla="*/ 1230085 h 2332264"/>
              <a:gd name="connsiteX12" fmla="*/ 4049486 w 4133850"/>
              <a:gd name="connsiteY12" fmla="*/ 1442357 h 2332264"/>
              <a:gd name="connsiteX13" fmla="*/ 4131129 w 4133850"/>
              <a:gd name="connsiteY13" fmla="*/ 1638300 h 2332264"/>
              <a:gd name="connsiteX14" fmla="*/ 4065814 w 4133850"/>
              <a:gd name="connsiteY14" fmla="*/ 2242457 h 2332264"/>
              <a:gd name="connsiteX15" fmla="*/ 3739243 w 4133850"/>
              <a:gd name="connsiteY15" fmla="*/ 2177143 h 2332264"/>
              <a:gd name="connsiteX16" fmla="*/ 3624943 w 4133850"/>
              <a:gd name="connsiteY16" fmla="*/ 1899557 h 2332264"/>
              <a:gd name="connsiteX17" fmla="*/ 3363686 w 4133850"/>
              <a:gd name="connsiteY17" fmla="*/ 1621971 h 2332264"/>
              <a:gd name="connsiteX18" fmla="*/ 3167743 w 4133850"/>
              <a:gd name="connsiteY18" fmla="*/ 1556657 h 2332264"/>
              <a:gd name="connsiteX19" fmla="*/ 2824843 w 4133850"/>
              <a:gd name="connsiteY19" fmla="*/ 1524000 h 2332264"/>
              <a:gd name="connsiteX20" fmla="*/ 2596243 w 4133850"/>
              <a:gd name="connsiteY20" fmla="*/ 1409700 h 2332264"/>
              <a:gd name="connsiteX21" fmla="*/ 2416629 w 4133850"/>
              <a:gd name="connsiteY21" fmla="*/ 1295400 h 2332264"/>
              <a:gd name="connsiteX22" fmla="*/ 2286000 w 4133850"/>
              <a:gd name="connsiteY22" fmla="*/ 1181100 h 2332264"/>
              <a:gd name="connsiteX23" fmla="*/ 2286000 w 4133850"/>
              <a:gd name="connsiteY23" fmla="*/ 1132114 h 2332264"/>
              <a:gd name="connsiteX24" fmla="*/ 2073729 w 4133850"/>
              <a:gd name="connsiteY24" fmla="*/ 1181100 h 2332264"/>
              <a:gd name="connsiteX25" fmla="*/ 1763486 w 4133850"/>
              <a:gd name="connsiteY25" fmla="*/ 691243 h 2332264"/>
              <a:gd name="connsiteX26" fmla="*/ 1632857 w 4133850"/>
              <a:gd name="connsiteY26" fmla="*/ 446314 h 2332264"/>
              <a:gd name="connsiteX27" fmla="*/ 1551214 w 4133850"/>
              <a:gd name="connsiteY27" fmla="*/ 364671 h 2332264"/>
              <a:gd name="connsiteX28" fmla="*/ 1371600 w 4133850"/>
              <a:gd name="connsiteY28" fmla="*/ 348343 h 2332264"/>
              <a:gd name="connsiteX29" fmla="*/ 1257300 w 4133850"/>
              <a:gd name="connsiteY29" fmla="*/ 609600 h 2332264"/>
              <a:gd name="connsiteX30" fmla="*/ 1126671 w 4133850"/>
              <a:gd name="connsiteY30" fmla="*/ 609600 h 2332264"/>
              <a:gd name="connsiteX31" fmla="*/ 1028700 w 4133850"/>
              <a:gd name="connsiteY31" fmla="*/ 429985 h 2332264"/>
              <a:gd name="connsiteX32" fmla="*/ 963386 w 4133850"/>
              <a:gd name="connsiteY32" fmla="*/ 348343 h 2332264"/>
              <a:gd name="connsiteX33" fmla="*/ 783771 w 4133850"/>
              <a:gd name="connsiteY33" fmla="*/ 348343 h 2332264"/>
              <a:gd name="connsiteX34" fmla="*/ 604157 w 4133850"/>
              <a:gd name="connsiteY34" fmla="*/ 544285 h 2332264"/>
              <a:gd name="connsiteX35" fmla="*/ 440871 w 4133850"/>
              <a:gd name="connsiteY35" fmla="*/ 625928 h 2332264"/>
              <a:gd name="connsiteX36" fmla="*/ 293914 w 4133850"/>
              <a:gd name="connsiteY36" fmla="*/ 576943 h 2332264"/>
              <a:gd name="connsiteX37" fmla="*/ 277586 w 4133850"/>
              <a:gd name="connsiteY37" fmla="*/ 397328 h 2332264"/>
              <a:gd name="connsiteX38" fmla="*/ 228600 w 4133850"/>
              <a:gd name="connsiteY38" fmla="*/ 381000 h 2332264"/>
              <a:gd name="connsiteX39" fmla="*/ 0 w 4133850"/>
              <a:gd name="connsiteY39" fmla="*/ 544285 h 2332264"/>
              <a:gd name="connsiteX40" fmla="*/ 48986 w 4133850"/>
              <a:gd name="connsiteY40" fmla="*/ 70757 h 2332264"/>
              <a:gd name="connsiteX0" fmla="*/ 48986 w 4133850"/>
              <a:gd name="connsiteY0" fmla="*/ 5442 h 2266949"/>
              <a:gd name="connsiteX1" fmla="*/ 1877786 w 4133850"/>
              <a:gd name="connsiteY1" fmla="*/ 54428 h 2266949"/>
              <a:gd name="connsiteX2" fmla="*/ 1959429 w 4133850"/>
              <a:gd name="connsiteY2" fmla="*/ 332013 h 2266949"/>
              <a:gd name="connsiteX3" fmla="*/ 2204357 w 4133850"/>
              <a:gd name="connsiteY3" fmla="*/ 674913 h 2266949"/>
              <a:gd name="connsiteX4" fmla="*/ 2449286 w 4133850"/>
              <a:gd name="connsiteY4" fmla="*/ 952499 h 2266949"/>
              <a:gd name="connsiteX5" fmla="*/ 2694214 w 4133850"/>
              <a:gd name="connsiteY5" fmla="*/ 1083128 h 2266949"/>
              <a:gd name="connsiteX6" fmla="*/ 2939143 w 4133850"/>
              <a:gd name="connsiteY6" fmla="*/ 1181099 h 2266949"/>
              <a:gd name="connsiteX7" fmla="*/ 3086100 w 4133850"/>
              <a:gd name="connsiteY7" fmla="*/ 1099456 h 2266949"/>
              <a:gd name="connsiteX8" fmla="*/ 3249386 w 4133850"/>
              <a:gd name="connsiteY8" fmla="*/ 1279070 h 2266949"/>
              <a:gd name="connsiteX9" fmla="*/ 3380014 w 4133850"/>
              <a:gd name="connsiteY9" fmla="*/ 1230085 h 2266949"/>
              <a:gd name="connsiteX10" fmla="*/ 3575957 w 4133850"/>
              <a:gd name="connsiteY10" fmla="*/ 1050470 h 2266949"/>
              <a:gd name="connsiteX11" fmla="*/ 3739243 w 4133850"/>
              <a:gd name="connsiteY11" fmla="*/ 1164770 h 2266949"/>
              <a:gd name="connsiteX12" fmla="*/ 4049486 w 4133850"/>
              <a:gd name="connsiteY12" fmla="*/ 1377042 h 2266949"/>
              <a:gd name="connsiteX13" fmla="*/ 4131129 w 4133850"/>
              <a:gd name="connsiteY13" fmla="*/ 1572985 h 2266949"/>
              <a:gd name="connsiteX14" fmla="*/ 4065814 w 4133850"/>
              <a:gd name="connsiteY14" fmla="*/ 2177142 h 2266949"/>
              <a:gd name="connsiteX15" fmla="*/ 3739243 w 4133850"/>
              <a:gd name="connsiteY15" fmla="*/ 2111828 h 2266949"/>
              <a:gd name="connsiteX16" fmla="*/ 3624943 w 4133850"/>
              <a:gd name="connsiteY16" fmla="*/ 1834242 h 2266949"/>
              <a:gd name="connsiteX17" fmla="*/ 3363686 w 4133850"/>
              <a:gd name="connsiteY17" fmla="*/ 1556656 h 2266949"/>
              <a:gd name="connsiteX18" fmla="*/ 3167743 w 4133850"/>
              <a:gd name="connsiteY18" fmla="*/ 1491342 h 2266949"/>
              <a:gd name="connsiteX19" fmla="*/ 2824843 w 4133850"/>
              <a:gd name="connsiteY19" fmla="*/ 1458685 h 2266949"/>
              <a:gd name="connsiteX20" fmla="*/ 2596243 w 4133850"/>
              <a:gd name="connsiteY20" fmla="*/ 1344385 h 2266949"/>
              <a:gd name="connsiteX21" fmla="*/ 2416629 w 4133850"/>
              <a:gd name="connsiteY21" fmla="*/ 1230085 h 2266949"/>
              <a:gd name="connsiteX22" fmla="*/ 2286000 w 4133850"/>
              <a:gd name="connsiteY22" fmla="*/ 1115785 h 2266949"/>
              <a:gd name="connsiteX23" fmla="*/ 2286000 w 4133850"/>
              <a:gd name="connsiteY23" fmla="*/ 1066799 h 2266949"/>
              <a:gd name="connsiteX24" fmla="*/ 2073729 w 4133850"/>
              <a:gd name="connsiteY24" fmla="*/ 1115785 h 2266949"/>
              <a:gd name="connsiteX25" fmla="*/ 1763486 w 4133850"/>
              <a:gd name="connsiteY25" fmla="*/ 625928 h 2266949"/>
              <a:gd name="connsiteX26" fmla="*/ 1632857 w 4133850"/>
              <a:gd name="connsiteY26" fmla="*/ 380999 h 2266949"/>
              <a:gd name="connsiteX27" fmla="*/ 1551214 w 4133850"/>
              <a:gd name="connsiteY27" fmla="*/ 299356 h 2266949"/>
              <a:gd name="connsiteX28" fmla="*/ 1371600 w 4133850"/>
              <a:gd name="connsiteY28" fmla="*/ 283028 h 2266949"/>
              <a:gd name="connsiteX29" fmla="*/ 1257300 w 4133850"/>
              <a:gd name="connsiteY29" fmla="*/ 544285 h 2266949"/>
              <a:gd name="connsiteX30" fmla="*/ 1126671 w 4133850"/>
              <a:gd name="connsiteY30" fmla="*/ 544285 h 2266949"/>
              <a:gd name="connsiteX31" fmla="*/ 1028700 w 4133850"/>
              <a:gd name="connsiteY31" fmla="*/ 364670 h 2266949"/>
              <a:gd name="connsiteX32" fmla="*/ 963386 w 4133850"/>
              <a:gd name="connsiteY32" fmla="*/ 283028 h 2266949"/>
              <a:gd name="connsiteX33" fmla="*/ 783771 w 4133850"/>
              <a:gd name="connsiteY33" fmla="*/ 283028 h 2266949"/>
              <a:gd name="connsiteX34" fmla="*/ 604157 w 4133850"/>
              <a:gd name="connsiteY34" fmla="*/ 478970 h 2266949"/>
              <a:gd name="connsiteX35" fmla="*/ 440871 w 4133850"/>
              <a:gd name="connsiteY35" fmla="*/ 560613 h 2266949"/>
              <a:gd name="connsiteX36" fmla="*/ 293914 w 4133850"/>
              <a:gd name="connsiteY36" fmla="*/ 511628 h 2266949"/>
              <a:gd name="connsiteX37" fmla="*/ 277586 w 4133850"/>
              <a:gd name="connsiteY37" fmla="*/ 332013 h 2266949"/>
              <a:gd name="connsiteX38" fmla="*/ 228600 w 4133850"/>
              <a:gd name="connsiteY38" fmla="*/ 315685 h 2266949"/>
              <a:gd name="connsiteX39" fmla="*/ 0 w 4133850"/>
              <a:gd name="connsiteY39" fmla="*/ 478970 h 2266949"/>
              <a:gd name="connsiteX40" fmla="*/ 48986 w 4133850"/>
              <a:gd name="connsiteY40" fmla="*/ 5442 h 2266949"/>
              <a:gd name="connsiteX0" fmla="*/ 48986 w 4133850"/>
              <a:gd name="connsiteY0" fmla="*/ 5442 h 2177142"/>
              <a:gd name="connsiteX1" fmla="*/ 1877786 w 4133850"/>
              <a:gd name="connsiteY1" fmla="*/ 54428 h 2177142"/>
              <a:gd name="connsiteX2" fmla="*/ 1959429 w 4133850"/>
              <a:gd name="connsiteY2" fmla="*/ 332013 h 2177142"/>
              <a:gd name="connsiteX3" fmla="*/ 2204357 w 4133850"/>
              <a:gd name="connsiteY3" fmla="*/ 674913 h 2177142"/>
              <a:gd name="connsiteX4" fmla="*/ 2449286 w 4133850"/>
              <a:gd name="connsiteY4" fmla="*/ 952499 h 2177142"/>
              <a:gd name="connsiteX5" fmla="*/ 2694214 w 4133850"/>
              <a:gd name="connsiteY5" fmla="*/ 1083128 h 2177142"/>
              <a:gd name="connsiteX6" fmla="*/ 2939143 w 4133850"/>
              <a:gd name="connsiteY6" fmla="*/ 1181099 h 2177142"/>
              <a:gd name="connsiteX7" fmla="*/ 3086100 w 4133850"/>
              <a:gd name="connsiteY7" fmla="*/ 1099456 h 2177142"/>
              <a:gd name="connsiteX8" fmla="*/ 3249386 w 4133850"/>
              <a:gd name="connsiteY8" fmla="*/ 1279070 h 2177142"/>
              <a:gd name="connsiteX9" fmla="*/ 3380014 w 4133850"/>
              <a:gd name="connsiteY9" fmla="*/ 1230085 h 2177142"/>
              <a:gd name="connsiteX10" fmla="*/ 3575957 w 4133850"/>
              <a:gd name="connsiteY10" fmla="*/ 1050470 h 2177142"/>
              <a:gd name="connsiteX11" fmla="*/ 3739243 w 4133850"/>
              <a:gd name="connsiteY11" fmla="*/ 1164770 h 2177142"/>
              <a:gd name="connsiteX12" fmla="*/ 4049486 w 4133850"/>
              <a:gd name="connsiteY12" fmla="*/ 1377042 h 2177142"/>
              <a:gd name="connsiteX13" fmla="*/ 4131129 w 4133850"/>
              <a:gd name="connsiteY13" fmla="*/ 1572985 h 2177142"/>
              <a:gd name="connsiteX14" fmla="*/ 4065814 w 4133850"/>
              <a:gd name="connsiteY14" fmla="*/ 2177142 h 2177142"/>
              <a:gd name="connsiteX15" fmla="*/ 3739243 w 4133850"/>
              <a:gd name="connsiteY15" fmla="*/ 2111828 h 2177142"/>
              <a:gd name="connsiteX16" fmla="*/ 3624943 w 4133850"/>
              <a:gd name="connsiteY16" fmla="*/ 1834242 h 2177142"/>
              <a:gd name="connsiteX17" fmla="*/ 3363686 w 4133850"/>
              <a:gd name="connsiteY17" fmla="*/ 1556656 h 2177142"/>
              <a:gd name="connsiteX18" fmla="*/ 3167743 w 4133850"/>
              <a:gd name="connsiteY18" fmla="*/ 1491342 h 2177142"/>
              <a:gd name="connsiteX19" fmla="*/ 2824843 w 4133850"/>
              <a:gd name="connsiteY19" fmla="*/ 1458685 h 2177142"/>
              <a:gd name="connsiteX20" fmla="*/ 2596243 w 4133850"/>
              <a:gd name="connsiteY20" fmla="*/ 1344385 h 2177142"/>
              <a:gd name="connsiteX21" fmla="*/ 2416629 w 4133850"/>
              <a:gd name="connsiteY21" fmla="*/ 1230085 h 2177142"/>
              <a:gd name="connsiteX22" fmla="*/ 2286000 w 4133850"/>
              <a:gd name="connsiteY22" fmla="*/ 1115785 h 2177142"/>
              <a:gd name="connsiteX23" fmla="*/ 2286000 w 4133850"/>
              <a:gd name="connsiteY23" fmla="*/ 1066799 h 2177142"/>
              <a:gd name="connsiteX24" fmla="*/ 2073729 w 4133850"/>
              <a:gd name="connsiteY24" fmla="*/ 1115785 h 2177142"/>
              <a:gd name="connsiteX25" fmla="*/ 1763486 w 4133850"/>
              <a:gd name="connsiteY25" fmla="*/ 625928 h 2177142"/>
              <a:gd name="connsiteX26" fmla="*/ 1632857 w 4133850"/>
              <a:gd name="connsiteY26" fmla="*/ 380999 h 2177142"/>
              <a:gd name="connsiteX27" fmla="*/ 1551214 w 4133850"/>
              <a:gd name="connsiteY27" fmla="*/ 299356 h 2177142"/>
              <a:gd name="connsiteX28" fmla="*/ 1371600 w 4133850"/>
              <a:gd name="connsiteY28" fmla="*/ 283028 h 2177142"/>
              <a:gd name="connsiteX29" fmla="*/ 1257300 w 4133850"/>
              <a:gd name="connsiteY29" fmla="*/ 544285 h 2177142"/>
              <a:gd name="connsiteX30" fmla="*/ 1126671 w 4133850"/>
              <a:gd name="connsiteY30" fmla="*/ 544285 h 2177142"/>
              <a:gd name="connsiteX31" fmla="*/ 1028700 w 4133850"/>
              <a:gd name="connsiteY31" fmla="*/ 364670 h 2177142"/>
              <a:gd name="connsiteX32" fmla="*/ 963386 w 4133850"/>
              <a:gd name="connsiteY32" fmla="*/ 283028 h 2177142"/>
              <a:gd name="connsiteX33" fmla="*/ 783771 w 4133850"/>
              <a:gd name="connsiteY33" fmla="*/ 283028 h 2177142"/>
              <a:gd name="connsiteX34" fmla="*/ 604157 w 4133850"/>
              <a:gd name="connsiteY34" fmla="*/ 478970 h 2177142"/>
              <a:gd name="connsiteX35" fmla="*/ 440871 w 4133850"/>
              <a:gd name="connsiteY35" fmla="*/ 560613 h 2177142"/>
              <a:gd name="connsiteX36" fmla="*/ 293914 w 4133850"/>
              <a:gd name="connsiteY36" fmla="*/ 511628 h 2177142"/>
              <a:gd name="connsiteX37" fmla="*/ 277586 w 4133850"/>
              <a:gd name="connsiteY37" fmla="*/ 332013 h 2177142"/>
              <a:gd name="connsiteX38" fmla="*/ 228600 w 4133850"/>
              <a:gd name="connsiteY38" fmla="*/ 315685 h 2177142"/>
              <a:gd name="connsiteX39" fmla="*/ 0 w 4133850"/>
              <a:gd name="connsiteY39" fmla="*/ 478970 h 2177142"/>
              <a:gd name="connsiteX40" fmla="*/ 48986 w 4133850"/>
              <a:gd name="connsiteY40" fmla="*/ 5442 h 2177142"/>
              <a:gd name="connsiteX0" fmla="*/ 48986 w 4131129"/>
              <a:gd name="connsiteY0" fmla="*/ 5442 h 2177142"/>
              <a:gd name="connsiteX1" fmla="*/ 1877786 w 4131129"/>
              <a:gd name="connsiteY1" fmla="*/ 54428 h 2177142"/>
              <a:gd name="connsiteX2" fmla="*/ 1959429 w 4131129"/>
              <a:gd name="connsiteY2" fmla="*/ 332013 h 2177142"/>
              <a:gd name="connsiteX3" fmla="*/ 2204357 w 4131129"/>
              <a:gd name="connsiteY3" fmla="*/ 674913 h 2177142"/>
              <a:gd name="connsiteX4" fmla="*/ 2449286 w 4131129"/>
              <a:gd name="connsiteY4" fmla="*/ 952499 h 2177142"/>
              <a:gd name="connsiteX5" fmla="*/ 2694214 w 4131129"/>
              <a:gd name="connsiteY5" fmla="*/ 1083128 h 2177142"/>
              <a:gd name="connsiteX6" fmla="*/ 2939143 w 4131129"/>
              <a:gd name="connsiteY6" fmla="*/ 1181099 h 2177142"/>
              <a:gd name="connsiteX7" fmla="*/ 3086100 w 4131129"/>
              <a:gd name="connsiteY7" fmla="*/ 1099456 h 2177142"/>
              <a:gd name="connsiteX8" fmla="*/ 3249386 w 4131129"/>
              <a:gd name="connsiteY8" fmla="*/ 1279070 h 2177142"/>
              <a:gd name="connsiteX9" fmla="*/ 3380014 w 4131129"/>
              <a:gd name="connsiteY9" fmla="*/ 1230085 h 2177142"/>
              <a:gd name="connsiteX10" fmla="*/ 3575957 w 4131129"/>
              <a:gd name="connsiteY10" fmla="*/ 1050470 h 2177142"/>
              <a:gd name="connsiteX11" fmla="*/ 3739243 w 4131129"/>
              <a:gd name="connsiteY11" fmla="*/ 1164770 h 2177142"/>
              <a:gd name="connsiteX12" fmla="*/ 4049486 w 4131129"/>
              <a:gd name="connsiteY12" fmla="*/ 1377042 h 2177142"/>
              <a:gd name="connsiteX13" fmla="*/ 4131129 w 4131129"/>
              <a:gd name="connsiteY13" fmla="*/ 1572985 h 2177142"/>
              <a:gd name="connsiteX14" fmla="*/ 4065814 w 4131129"/>
              <a:gd name="connsiteY14" fmla="*/ 2177142 h 2177142"/>
              <a:gd name="connsiteX15" fmla="*/ 3739243 w 4131129"/>
              <a:gd name="connsiteY15" fmla="*/ 2111828 h 2177142"/>
              <a:gd name="connsiteX16" fmla="*/ 3624943 w 4131129"/>
              <a:gd name="connsiteY16" fmla="*/ 1834242 h 2177142"/>
              <a:gd name="connsiteX17" fmla="*/ 3363686 w 4131129"/>
              <a:gd name="connsiteY17" fmla="*/ 1556656 h 2177142"/>
              <a:gd name="connsiteX18" fmla="*/ 3167743 w 4131129"/>
              <a:gd name="connsiteY18" fmla="*/ 1491342 h 2177142"/>
              <a:gd name="connsiteX19" fmla="*/ 2824843 w 4131129"/>
              <a:gd name="connsiteY19" fmla="*/ 1458685 h 2177142"/>
              <a:gd name="connsiteX20" fmla="*/ 2596243 w 4131129"/>
              <a:gd name="connsiteY20" fmla="*/ 1344385 h 2177142"/>
              <a:gd name="connsiteX21" fmla="*/ 2416629 w 4131129"/>
              <a:gd name="connsiteY21" fmla="*/ 1230085 h 2177142"/>
              <a:gd name="connsiteX22" fmla="*/ 2286000 w 4131129"/>
              <a:gd name="connsiteY22" fmla="*/ 1115785 h 2177142"/>
              <a:gd name="connsiteX23" fmla="*/ 2286000 w 4131129"/>
              <a:gd name="connsiteY23" fmla="*/ 1066799 h 2177142"/>
              <a:gd name="connsiteX24" fmla="*/ 2073729 w 4131129"/>
              <a:gd name="connsiteY24" fmla="*/ 1115785 h 2177142"/>
              <a:gd name="connsiteX25" fmla="*/ 1763486 w 4131129"/>
              <a:gd name="connsiteY25" fmla="*/ 625928 h 2177142"/>
              <a:gd name="connsiteX26" fmla="*/ 1632857 w 4131129"/>
              <a:gd name="connsiteY26" fmla="*/ 380999 h 2177142"/>
              <a:gd name="connsiteX27" fmla="*/ 1551214 w 4131129"/>
              <a:gd name="connsiteY27" fmla="*/ 299356 h 2177142"/>
              <a:gd name="connsiteX28" fmla="*/ 1371600 w 4131129"/>
              <a:gd name="connsiteY28" fmla="*/ 283028 h 2177142"/>
              <a:gd name="connsiteX29" fmla="*/ 1257300 w 4131129"/>
              <a:gd name="connsiteY29" fmla="*/ 544285 h 2177142"/>
              <a:gd name="connsiteX30" fmla="*/ 1126671 w 4131129"/>
              <a:gd name="connsiteY30" fmla="*/ 544285 h 2177142"/>
              <a:gd name="connsiteX31" fmla="*/ 1028700 w 4131129"/>
              <a:gd name="connsiteY31" fmla="*/ 364670 h 2177142"/>
              <a:gd name="connsiteX32" fmla="*/ 963386 w 4131129"/>
              <a:gd name="connsiteY32" fmla="*/ 283028 h 2177142"/>
              <a:gd name="connsiteX33" fmla="*/ 783771 w 4131129"/>
              <a:gd name="connsiteY33" fmla="*/ 283028 h 2177142"/>
              <a:gd name="connsiteX34" fmla="*/ 604157 w 4131129"/>
              <a:gd name="connsiteY34" fmla="*/ 478970 h 2177142"/>
              <a:gd name="connsiteX35" fmla="*/ 440871 w 4131129"/>
              <a:gd name="connsiteY35" fmla="*/ 560613 h 2177142"/>
              <a:gd name="connsiteX36" fmla="*/ 293914 w 4131129"/>
              <a:gd name="connsiteY36" fmla="*/ 511628 h 2177142"/>
              <a:gd name="connsiteX37" fmla="*/ 277586 w 4131129"/>
              <a:gd name="connsiteY37" fmla="*/ 332013 h 2177142"/>
              <a:gd name="connsiteX38" fmla="*/ 228600 w 4131129"/>
              <a:gd name="connsiteY38" fmla="*/ 315685 h 2177142"/>
              <a:gd name="connsiteX39" fmla="*/ 0 w 4131129"/>
              <a:gd name="connsiteY39" fmla="*/ 478970 h 2177142"/>
              <a:gd name="connsiteX40" fmla="*/ 48986 w 4131129"/>
              <a:gd name="connsiteY40" fmla="*/ 5442 h 2177142"/>
              <a:gd name="connsiteX0" fmla="*/ 48986 w 4267199"/>
              <a:gd name="connsiteY0" fmla="*/ 5442 h 2177142"/>
              <a:gd name="connsiteX1" fmla="*/ 1877786 w 4267199"/>
              <a:gd name="connsiteY1" fmla="*/ 54428 h 2177142"/>
              <a:gd name="connsiteX2" fmla="*/ 1959429 w 4267199"/>
              <a:gd name="connsiteY2" fmla="*/ 332013 h 2177142"/>
              <a:gd name="connsiteX3" fmla="*/ 2204357 w 4267199"/>
              <a:gd name="connsiteY3" fmla="*/ 674913 h 2177142"/>
              <a:gd name="connsiteX4" fmla="*/ 2449286 w 4267199"/>
              <a:gd name="connsiteY4" fmla="*/ 952499 h 2177142"/>
              <a:gd name="connsiteX5" fmla="*/ 2694214 w 4267199"/>
              <a:gd name="connsiteY5" fmla="*/ 1083128 h 2177142"/>
              <a:gd name="connsiteX6" fmla="*/ 2939143 w 4267199"/>
              <a:gd name="connsiteY6" fmla="*/ 1181099 h 2177142"/>
              <a:gd name="connsiteX7" fmla="*/ 3086100 w 4267199"/>
              <a:gd name="connsiteY7" fmla="*/ 1099456 h 2177142"/>
              <a:gd name="connsiteX8" fmla="*/ 3249386 w 4267199"/>
              <a:gd name="connsiteY8" fmla="*/ 1279070 h 2177142"/>
              <a:gd name="connsiteX9" fmla="*/ 3380014 w 4267199"/>
              <a:gd name="connsiteY9" fmla="*/ 1230085 h 2177142"/>
              <a:gd name="connsiteX10" fmla="*/ 3575957 w 4267199"/>
              <a:gd name="connsiteY10" fmla="*/ 1050470 h 2177142"/>
              <a:gd name="connsiteX11" fmla="*/ 3739243 w 4267199"/>
              <a:gd name="connsiteY11" fmla="*/ 1164770 h 2177142"/>
              <a:gd name="connsiteX12" fmla="*/ 4049486 w 4267199"/>
              <a:gd name="connsiteY12" fmla="*/ 1377042 h 2177142"/>
              <a:gd name="connsiteX13" fmla="*/ 4131129 w 4267199"/>
              <a:gd name="connsiteY13" fmla="*/ 1572985 h 2177142"/>
              <a:gd name="connsiteX14" fmla="*/ 4065814 w 4267199"/>
              <a:gd name="connsiteY14" fmla="*/ 2177142 h 2177142"/>
              <a:gd name="connsiteX15" fmla="*/ 3739243 w 4267199"/>
              <a:gd name="connsiteY15" fmla="*/ 2111828 h 2177142"/>
              <a:gd name="connsiteX16" fmla="*/ 3624943 w 4267199"/>
              <a:gd name="connsiteY16" fmla="*/ 1834242 h 2177142"/>
              <a:gd name="connsiteX17" fmla="*/ 3363686 w 4267199"/>
              <a:gd name="connsiteY17" fmla="*/ 1556656 h 2177142"/>
              <a:gd name="connsiteX18" fmla="*/ 3167743 w 4267199"/>
              <a:gd name="connsiteY18" fmla="*/ 1491342 h 2177142"/>
              <a:gd name="connsiteX19" fmla="*/ 2824843 w 4267199"/>
              <a:gd name="connsiteY19" fmla="*/ 1458685 h 2177142"/>
              <a:gd name="connsiteX20" fmla="*/ 2596243 w 4267199"/>
              <a:gd name="connsiteY20" fmla="*/ 1344385 h 2177142"/>
              <a:gd name="connsiteX21" fmla="*/ 2416629 w 4267199"/>
              <a:gd name="connsiteY21" fmla="*/ 1230085 h 2177142"/>
              <a:gd name="connsiteX22" fmla="*/ 2286000 w 4267199"/>
              <a:gd name="connsiteY22" fmla="*/ 1115785 h 2177142"/>
              <a:gd name="connsiteX23" fmla="*/ 2286000 w 4267199"/>
              <a:gd name="connsiteY23" fmla="*/ 1066799 h 2177142"/>
              <a:gd name="connsiteX24" fmla="*/ 2073729 w 4267199"/>
              <a:gd name="connsiteY24" fmla="*/ 1115785 h 2177142"/>
              <a:gd name="connsiteX25" fmla="*/ 1763486 w 4267199"/>
              <a:gd name="connsiteY25" fmla="*/ 625928 h 2177142"/>
              <a:gd name="connsiteX26" fmla="*/ 1632857 w 4267199"/>
              <a:gd name="connsiteY26" fmla="*/ 380999 h 2177142"/>
              <a:gd name="connsiteX27" fmla="*/ 1551214 w 4267199"/>
              <a:gd name="connsiteY27" fmla="*/ 299356 h 2177142"/>
              <a:gd name="connsiteX28" fmla="*/ 1371600 w 4267199"/>
              <a:gd name="connsiteY28" fmla="*/ 283028 h 2177142"/>
              <a:gd name="connsiteX29" fmla="*/ 1257300 w 4267199"/>
              <a:gd name="connsiteY29" fmla="*/ 544285 h 2177142"/>
              <a:gd name="connsiteX30" fmla="*/ 1126671 w 4267199"/>
              <a:gd name="connsiteY30" fmla="*/ 544285 h 2177142"/>
              <a:gd name="connsiteX31" fmla="*/ 1028700 w 4267199"/>
              <a:gd name="connsiteY31" fmla="*/ 364670 h 2177142"/>
              <a:gd name="connsiteX32" fmla="*/ 963386 w 4267199"/>
              <a:gd name="connsiteY32" fmla="*/ 283028 h 2177142"/>
              <a:gd name="connsiteX33" fmla="*/ 783771 w 4267199"/>
              <a:gd name="connsiteY33" fmla="*/ 283028 h 2177142"/>
              <a:gd name="connsiteX34" fmla="*/ 604157 w 4267199"/>
              <a:gd name="connsiteY34" fmla="*/ 478970 h 2177142"/>
              <a:gd name="connsiteX35" fmla="*/ 440871 w 4267199"/>
              <a:gd name="connsiteY35" fmla="*/ 560613 h 2177142"/>
              <a:gd name="connsiteX36" fmla="*/ 293914 w 4267199"/>
              <a:gd name="connsiteY36" fmla="*/ 511628 h 2177142"/>
              <a:gd name="connsiteX37" fmla="*/ 277586 w 4267199"/>
              <a:gd name="connsiteY37" fmla="*/ 332013 h 2177142"/>
              <a:gd name="connsiteX38" fmla="*/ 228600 w 4267199"/>
              <a:gd name="connsiteY38" fmla="*/ 315685 h 2177142"/>
              <a:gd name="connsiteX39" fmla="*/ 0 w 4267199"/>
              <a:gd name="connsiteY39" fmla="*/ 478970 h 2177142"/>
              <a:gd name="connsiteX40" fmla="*/ 48986 w 4267199"/>
              <a:gd name="connsiteY40" fmla="*/ 5442 h 2177142"/>
              <a:gd name="connsiteX0" fmla="*/ 48986 w 4267199"/>
              <a:gd name="connsiteY0" fmla="*/ 5442 h 2177142"/>
              <a:gd name="connsiteX1" fmla="*/ 1877786 w 4267199"/>
              <a:gd name="connsiteY1" fmla="*/ 54428 h 2177142"/>
              <a:gd name="connsiteX2" fmla="*/ 1959429 w 4267199"/>
              <a:gd name="connsiteY2" fmla="*/ 332013 h 2177142"/>
              <a:gd name="connsiteX3" fmla="*/ 2204357 w 4267199"/>
              <a:gd name="connsiteY3" fmla="*/ 674913 h 2177142"/>
              <a:gd name="connsiteX4" fmla="*/ 2449286 w 4267199"/>
              <a:gd name="connsiteY4" fmla="*/ 952499 h 2177142"/>
              <a:gd name="connsiteX5" fmla="*/ 2694214 w 4267199"/>
              <a:gd name="connsiteY5" fmla="*/ 1083128 h 2177142"/>
              <a:gd name="connsiteX6" fmla="*/ 2939143 w 4267199"/>
              <a:gd name="connsiteY6" fmla="*/ 1181099 h 2177142"/>
              <a:gd name="connsiteX7" fmla="*/ 3086100 w 4267199"/>
              <a:gd name="connsiteY7" fmla="*/ 1099456 h 2177142"/>
              <a:gd name="connsiteX8" fmla="*/ 3249386 w 4267199"/>
              <a:gd name="connsiteY8" fmla="*/ 1279070 h 2177142"/>
              <a:gd name="connsiteX9" fmla="*/ 3380014 w 4267199"/>
              <a:gd name="connsiteY9" fmla="*/ 1230085 h 2177142"/>
              <a:gd name="connsiteX10" fmla="*/ 3575957 w 4267199"/>
              <a:gd name="connsiteY10" fmla="*/ 1050470 h 2177142"/>
              <a:gd name="connsiteX11" fmla="*/ 3739243 w 4267199"/>
              <a:gd name="connsiteY11" fmla="*/ 1164770 h 2177142"/>
              <a:gd name="connsiteX12" fmla="*/ 4049486 w 4267199"/>
              <a:gd name="connsiteY12" fmla="*/ 1377042 h 2177142"/>
              <a:gd name="connsiteX13" fmla="*/ 4131129 w 4267199"/>
              <a:gd name="connsiteY13" fmla="*/ 1572985 h 2177142"/>
              <a:gd name="connsiteX14" fmla="*/ 4065814 w 4267199"/>
              <a:gd name="connsiteY14" fmla="*/ 2177142 h 2177142"/>
              <a:gd name="connsiteX15" fmla="*/ 3739243 w 4267199"/>
              <a:gd name="connsiteY15" fmla="*/ 2111828 h 2177142"/>
              <a:gd name="connsiteX16" fmla="*/ 3624943 w 4267199"/>
              <a:gd name="connsiteY16" fmla="*/ 1834242 h 2177142"/>
              <a:gd name="connsiteX17" fmla="*/ 3363686 w 4267199"/>
              <a:gd name="connsiteY17" fmla="*/ 1556656 h 2177142"/>
              <a:gd name="connsiteX18" fmla="*/ 3167743 w 4267199"/>
              <a:gd name="connsiteY18" fmla="*/ 1491342 h 2177142"/>
              <a:gd name="connsiteX19" fmla="*/ 2824843 w 4267199"/>
              <a:gd name="connsiteY19" fmla="*/ 1458685 h 2177142"/>
              <a:gd name="connsiteX20" fmla="*/ 2596243 w 4267199"/>
              <a:gd name="connsiteY20" fmla="*/ 1344385 h 2177142"/>
              <a:gd name="connsiteX21" fmla="*/ 2416629 w 4267199"/>
              <a:gd name="connsiteY21" fmla="*/ 1230085 h 2177142"/>
              <a:gd name="connsiteX22" fmla="*/ 2286000 w 4267199"/>
              <a:gd name="connsiteY22" fmla="*/ 1115785 h 2177142"/>
              <a:gd name="connsiteX23" fmla="*/ 2286000 w 4267199"/>
              <a:gd name="connsiteY23" fmla="*/ 1066799 h 2177142"/>
              <a:gd name="connsiteX24" fmla="*/ 2073729 w 4267199"/>
              <a:gd name="connsiteY24" fmla="*/ 1115785 h 2177142"/>
              <a:gd name="connsiteX25" fmla="*/ 1763486 w 4267199"/>
              <a:gd name="connsiteY25" fmla="*/ 625928 h 2177142"/>
              <a:gd name="connsiteX26" fmla="*/ 1632857 w 4267199"/>
              <a:gd name="connsiteY26" fmla="*/ 380999 h 2177142"/>
              <a:gd name="connsiteX27" fmla="*/ 1551214 w 4267199"/>
              <a:gd name="connsiteY27" fmla="*/ 299356 h 2177142"/>
              <a:gd name="connsiteX28" fmla="*/ 1371600 w 4267199"/>
              <a:gd name="connsiteY28" fmla="*/ 283028 h 2177142"/>
              <a:gd name="connsiteX29" fmla="*/ 1257300 w 4267199"/>
              <a:gd name="connsiteY29" fmla="*/ 544285 h 2177142"/>
              <a:gd name="connsiteX30" fmla="*/ 1126671 w 4267199"/>
              <a:gd name="connsiteY30" fmla="*/ 544285 h 2177142"/>
              <a:gd name="connsiteX31" fmla="*/ 1028700 w 4267199"/>
              <a:gd name="connsiteY31" fmla="*/ 364670 h 2177142"/>
              <a:gd name="connsiteX32" fmla="*/ 963386 w 4267199"/>
              <a:gd name="connsiteY32" fmla="*/ 283028 h 2177142"/>
              <a:gd name="connsiteX33" fmla="*/ 783771 w 4267199"/>
              <a:gd name="connsiteY33" fmla="*/ 283028 h 2177142"/>
              <a:gd name="connsiteX34" fmla="*/ 604157 w 4267199"/>
              <a:gd name="connsiteY34" fmla="*/ 478970 h 2177142"/>
              <a:gd name="connsiteX35" fmla="*/ 440871 w 4267199"/>
              <a:gd name="connsiteY35" fmla="*/ 560613 h 2177142"/>
              <a:gd name="connsiteX36" fmla="*/ 293914 w 4267199"/>
              <a:gd name="connsiteY36" fmla="*/ 511628 h 2177142"/>
              <a:gd name="connsiteX37" fmla="*/ 277586 w 4267199"/>
              <a:gd name="connsiteY37" fmla="*/ 332013 h 2177142"/>
              <a:gd name="connsiteX38" fmla="*/ 228600 w 4267199"/>
              <a:gd name="connsiteY38" fmla="*/ 315685 h 2177142"/>
              <a:gd name="connsiteX39" fmla="*/ 0 w 4267199"/>
              <a:gd name="connsiteY39" fmla="*/ 478970 h 2177142"/>
              <a:gd name="connsiteX40" fmla="*/ 48986 w 4267199"/>
              <a:gd name="connsiteY40" fmla="*/ 5442 h 2177142"/>
              <a:gd name="connsiteX0" fmla="*/ 48986 w 4267199"/>
              <a:gd name="connsiteY0" fmla="*/ 5442 h 2177142"/>
              <a:gd name="connsiteX1" fmla="*/ 1877786 w 4267199"/>
              <a:gd name="connsiteY1" fmla="*/ 54428 h 2177142"/>
              <a:gd name="connsiteX2" fmla="*/ 1959429 w 4267199"/>
              <a:gd name="connsiteY2" fmla="*/ 332013 h 2177142"/>
              <a:gd name="connsiteX3" fmla="*/ 2204357 w 4267199"/>
              <a:gd name="connsiteY3" fmla="*/ 674913 h 2177142"/>
              <a:gd name="connsiteX4" fmla="*/ 2449286 w 4267199"/>
              <a:gd name="connsiteY4" fmla="*/ 952499 h 2177142"/>
              <a:gd name="connsiteX5" fmla="*/ 2694214 w 4267199"/>
              <a:gd name="connsiteY5" fmla="*/ 1083128 h 2177142"/>
              <a:gd name="connsiteX6" fmla="*/ 2939143 w 4267199"/>
              <a:gd name="connsiteY6" fmla="*/ 1181099 h 2177142"/>
              <a:gd name="connsiteX7" fmla="*/ 3086100 w 4267199"/>
              <a:gd name="connsiteY7" fmla="*/ 1099456 h 2177142"/>
              <a:gd name="connsiteX8" fmla="*/ 3249386 w 4267199"/>
              <a:gd name="connsiteY8" fmla="*/ 1279070 h 2177142"/>
              <a:gd name="connsiteX9" fmla="*/ 3380014 w 4267199"/>
              <a:gd name="connsiteY9" fmla="*/ 1230085 h 2177142"/>
              <a:gd name="connsiteX10" fmla="*/ 3575957 w 4267199"/>
              <a:gd name="connsiteY10" fmla="*/ 1050470 h 2177142"/>
              <a:gd name="connsiteX11" fmla="*/ 3739243 w 4267199"/>
              <a:gd name="connsiteY11" fmla="*/ 1164770 h 2177142"/>
              <a:gd name="connsiteX12" fmla="*/ 4049486 w 4267199"/>
              <a:gd name="connsiteY12" fmla="*/ 1377042 h 2177142"/>
              <a:gd name="connsiteX13" fmla="*/ 4131129 w 4267199"/>
              <a:gd name="connsiteY13" fmla="*/ 1572985 h 2177142"/>
              <a:gd name="connsiteX14" fmla="*/ 4065814 w 4267199"/>
              <a:gd name="connsiteY14" fmla="*/ 2177142 h 2177142"/>
              <a:gd name="connsiteX15" fmla="*/ 3739243 w 4267199"/>
              <a:gd name="connsiteY15" fmla="*/ 2111828 h 2177142"/>
              <a:gd name="connsiteX16" fmla="*/ 3624943 w 4267199"/>
              <a:gd name="connsiteY16" fmla="*/ 1834242 h 2177142"/>
              <a:gd name="connsiteX17" fmla="*/ 3363686 w 4267199"/>
              <a:gd name="connsiteY17" fmla="*/ 1556656 h 2177142"/>
              <a:gd name="connsiteX18" fmla="*/ 3167743 w 4267199"/>
              <a:gd name="connsiteY18" fmla="*/ 1491342 h 2177142"/>
              <a:gd name="connsiteX19" fmla="*/ 2824843 w 4267199"/>
              <a:gd name="connsiteY19" fmla="*/ 1458685 h 2177142"/>
              <a:gd name="connsiteX20" fmla="*/ 2596243 w 4267199"/>
              <a:gd name="connsiteY20" fmla="*/ 1344385 h 2177142"/>
              <a:gd name="connsiteX21" fmla="*/ 2416629 w 4267199"/>
              <a:gd name="connsiteY21" fmla="*/ 1230085 h 2177142"/>
              <a:gd name="connsiteX22" fmla="*/ 2286000 w 4267199"/>
              <a:gd name="connsiteY22" fmla="*/ 1115785 h 2177142"/>
              <a:gd name="connsiteX23" fmla="*/ 2286000 w 4267199"/>
              <a:gd name="connsiteY23" fmla="*/ 1066799 h 2177142"/>
              <a:gd name="connsiteX24" fmla="*/ 2073729 w 4267199"/>
              <a:gd name="connsiteY24" fmla="*/ 1115785 h 2177142"/>
              <a:gd name="connsiteX25" fmla="*/ 1763486 w 4267199"/>
              <a:gd name="connsiteY25" fmla="*/ 625928 h 2177142"/>
              <a:gd name="connsiteX26" fmla="*/ 1632857 w 4267199"/>
              <a:gd name="connsiteY26" fmla="*/ 380999 h 2177142"/>
              <a:gd name="connsiteX27" fmla="*/ 1551214 w 4267199"/>
              <a:gd name="connsiteY27" fmla="*/ 299356 h 2177142"/>
              <a:gd name="connsiteX28" fmla="*/ 1371600 w 4267199"/>
              <a:gd name="connsiteY28" fmla="*/ 283028 h 2177142"/>
              <a:gd name="connsiteX29" fmla="*/ 1257300 w 4267199"/>
              <a:gd name="connsiteY29" fmla="*/ 544285 h 2177142"/>
              <a:gd name="connsiteX30" fmla="*/ 1126671 w 4267199"/>
              <a:gd name="connsiteY30" fmla="*/ 544285 h 2177142"/>
              <a:gd name="connsiteX31" fmla="*/ 1028700 w 4267199"/>
              <a:gd name="connsiteY31" fmla="*/ 364670 h 2177142"/>
              <a:gd name="connsiteX32" fmla="*/ 963386 w 4267199"/>
              <a:gd name="connsiteY32" fmla="*/ 283028 h 2177142"/>
              <a:gd name="connsiteX33" fmla="*/ 783771 w 4267199"/>
              <a:gd name="connsiteY33" fmla="*/ 283028 h 2177142"/>
              <a:gd name="connsiteX34" fmla="*/ 604157 w 4267199"/>
              <a:gd name="connsiteY34" fmla="*/ 478970 h 2177142"/>
              <a:gd name="connsiteX35" fmla="*/ 440871 w 4267199"/>
              <a:gd name="connsiteY35" fmla="*/ 560613 h 2177142"/>
              <a:gd name="connsiteX36" fmla="*/ 293914 w 4267199"/>
              <a:gd name="connsiteY36" fmla="*/ 511628 h 2177142"/>
              <a:gd name="connsiteX37" fmla="*/ 277586 w 4267199"/>
              <a:gd name="connsiteY37" fmla="*/ 332013 h 2177142"/>
              <a:gd name="connsiteX38" fmla="*/ 228600 w 4267199"/>
              <a:gd name="connsiteY38" fmla="*/ 315685 h 2177142"/>
              <a:gd name="connsiteX39" fmla="*/ 0 w 4267199"/>
              <a:gd name="connsiteY39" fmla="*/ 478970 h 2177142"/>
              <a:gd name="connsiteX40" fmla="*/ 48986 w 4267199"/>
              <a:gd name="connsiteY40" fmla="*/ 5442 h 2177142"/>
              <a:gd name="connsiteX0" fmla="*/ 48986 w 4267199"/>
              <a:gd name="connsiteY0" fmla="*/ 0 h 2171700"/>
              <a:gd name="connsiteX1" fmla="*/ 1877786 w 4267199"/>
              <a:gd name="connsiteY1" fmla="*/ 48986 h 2171700"/>
              <a:gd name="connsiteX2" fmla="*/ 1959429 w 4267199"/>
              <a:gd name="connsiteY2" fmla="*/ 326571 h 2171700"/>
              <a:gd name="connsiteX3" fmla="*/ 2204357 w 4267199"/>
              <a:gd name="connsiteY3" fmla="*/ 669471 h 2171700"/>
              <a:gd name="connsiteX4" fmla="*/ 2449286 w 4267199"/>
              <a:gd name="connsiteY4" fmla="*/ 947057 h 2171700"/>
              <a:gd name="connsiteX5" fmla="*/ 2694214 w 4267199"/>
              <a:gd name="connsiteY5" fmla="*/ 1077686 h 2171700"/>
              <a:gd name="connsiteX6" fmla="*/ 2939143 w 4267199"/>
              <a:gd name="connsiteY6" fmla="*/ 1175657 h 2171700"/>
              <a:gd name="connsiteX7" fmla="*/ 3086100 w 4267199"/>
              <a:gd name="connsiteY7" fmla="*/ 1094014 h 2171700"/>
              <a:gd name="connsiteX8" fmla="*/ 3249386 w 4267199"/>
              <a:gd name="connsiteY8" fmla="*/ 1273628 h 2171700"/>
              <a:gd name="connsiteX9" fmla="*/ 3380014 w 4267199"/>
              <a:gd name="connsiteY9" fmla="*/ 1224643 h 2171700"/>
              <a:gd name="connsiteX10" fmla="*/ 3575957 w 4267199"/>
              <a:gd name="connsiteY10" fmla="*/ 1045028 h 2171700"/>
              <a:gd name="connsiteX11" fmla="*/ 3739243 w 4267199"/>
              <a:gd name="connsiteY11" fmla="*/ 1159328 h 2171700"/>
              <a:gd name="connsiteX12" fmla="*/ 4049486 w 4267199"/>
              <a:gd name="connsiteY12" fmla="*/ 1371600 h 2171700"/>
              <a:gd name="connsiteX13" fmla="*/ 4131129 w 4267199"/>
              <a:gd name="connsiteY13" fmla="*/ 1567543 h 2171700"/>
              <a:gd name="connsiteX14" fmla="*/ 4065814 w 4267199"/>
              <a:gd name="connsiteY14" fmla="*/ 2171700 h 2171700"/>
              <a:gd name="connsiteX15" fmla="*/ 3739243 w 4267199"/>
              <a:gd name="connsiteY15" fmla="*/ 2106386 h 2171700"/>
              <a:gd name="connsiteX16" fmla="*/ 3624943 w 4267199"/>
              <a:gd name="connsiteY16" fmla="*/ 1828800 h 2171700"/>
              <a:gd name="connsiteX17" fmla="*/ 3363686 w 4267199"/>
              <a:gd name="connsiteY17" fmla="*/ 1551214 h 2171700"/>
              <a:gd name="connsiteX18" fmla="*/ 3167743 w 4267199"/>
              <a:gd name="connsiteY18" fmla="*/ 1485900 h 2171700"/>
              <a:gd name="connsiteX19" fmla="*/ 2824843 w 4267199"/>
              <a:gd name="connsiteY19" fmla="*/ 1453243 h 2171700"/>
              <a:gd name="connsiteX20" fmla="*/ 2596243 w 4267199"/>
              <a:gd name="connsiteY20" fmla="*/ 1338943 h 2171700"/>
              <a:gd name="connsiteX21" fmla="*/ 2416629 w 4267199"/>
              <a:gd name="connsiteY21" fmla="*/ 1224643 h 2171700"/>
              <a:gd name="connsiteX22" fmla="*/ 2286000 w 4267199"/>
              <a:gd name="connsiteY22" fmla="*/ 1110343 h 2171700"/>
              <a:gd name="connsiteX23" fmla="*/ 2286000 w 4267199"/>
              <a:gd name="connsiteY23" fmla="*/ 1061357 h 2171700"/>
              <a:gd name="connsiteX24" fmla="*/ 2073729 w 4267199"/>
              <a:gd name="connsiteY24" fmla="*/ 1110343 h 2171700"/>
              <a:gd name="connsiteX25" fmla="*/ 1763486 w 4267199"/>
              <a:gd name="connsiteY25" fmla="*/ 620486 h 2171700"/>
              <a:gd name="connsiteX26" fmla="*/ 1632857 w 4267199"/>
              <a:gd name="connsiteY26" fmla="*/ 375557 h 2171700"/>
              <a:gd name="connsiteX27" fmla="*/ 1551214 w 4267199"/>
              <a:gd name="connsiteY27" fmla="*/ 293914 h 2171700"/>
              <a:gd name="connsiteX28" fmla="*/ 1371600 w 4267199"/>
              <a:gd name="connsiteY28" fmla="*/ 277586 h 2171700"/>
              <a:gd name="connsiteX29" fmla="*/ 1257300 w 4267199"/>
              <a:gd name="connsiteY29" fmla="*/ 538843 h 2171700"/>
              <a:gd name="connsiteX30" fmla="*/ 1126671 w 4267199"/>
              <a:gd name="connsiteY30" fmla="*/ 538843 h 2171700"/>
              <a:gd name="connsiteX31" fmla="*/ 1028700 w 4267199"/>
              <a:gd name="connsiteY31" fmla="*/ 359228 h 2171700"/>
              <a:gd name="connsiteX32" fmla="*/ 963386 w 4267199"/>
              <a:gd name="connsiteY32" fmla="*/ 277586 h 2171700"/>
              <a:gd name="connsiteX33" fmla="*/ 783771 w 4267199"/>
              <a:gd name="connsiteY33" fmla="*/ 277586 h 2171700"/>
              <a:gd name="connsiteX34" fmla="*/ 604157 w 4267199"/>
              <a:gd name="connsiteY34" fmla="*/ 473528 h 2171700"/>
              <a:gd name="connsiteX35" fmla="*/ 440871 w 4267199"/>
              <a:gd name="connsiteY35" fmla="*/ 555171 h 2171700"/>
              <a:gd name="connsiteX36" fmla="*/ 293914 w 4267199"/>
              <a:gd name="connsiteY36" fmla="*/ 506186 h 2171700"/>
              <a:gd name="connsiteX37" fmla="*/ 277586 w 4267199"/>
              <a:gd name="connsiteY37" fmla="*/ 326571 h 2171700"/>
              <a:gd name="connsiteX38" fmla="*/ 228600 w 4267199"/>
              <a:gd name="connsiteY38" fmla="*/ 310243 h 2171700"/>
              <a:gd name="connsiteX39" fmla="*/ 0 w 4267199"/>
              <a:gd name="connsiteY39" fmla="*/ 473528 h 2171700"/>
              <a:gd name="connsiteX40" fmla="*/ 48986 w 4267199"/>
              <a:gd name="connsiteY40" fmla="*/ 0 h 2171700"/>
              <a:gd name="connsiteX0" fmla="*/ 48986 w 4267199"/>
              <a:gd name="connsiteY0" fmla="*/ 0 h 2171700"/>
              <a:gd name="connsiteX1" fmla="*/ 1877786 w 4267199"/>
              <a:gd name="connsiteY1" fmla="*/ 48986 h 2171700"/>
              <a:gd name="connsiteX2" fmla="*/ 1959429 w 4267199"/>
              <a:gd name="connsiteY2" fmla="*/ 326571 h 2171700"/>
              <a:gd name="connsiteX3" fmla="*/ 2204357 w 4267199"/>
              <a:gd name="connsiteY3" fmla="*/ 669471 h 2171700"/>
              <a:gd name="connsiteX4" fmla="*/ 2449286 w 4267199"/>
              <a:gd name="connsiteY4" fmla="*/ 947057 h 2171700"/>
              <a:gd name="connsiteX5" fmla="*/ 2694214 w 4267199"/>
              <a:gd name="connsiteY5" fmla="*/ 1077686 h 2171700"/>
              <a:gd name="connsiteX6" fmla="*/ 2939143 w 4267199"/>
              <a:gd name="connsiteY6" fmla="*/ 1175657 h 2171700"/>
              <a:gd name="connsiteX7" fmla="*/ 3086100 w 4267199"/>
              <a:gd name="connsiteY7" fmla="*/ 1094014 h 2171700"/>
              <a:gd name="connsiteX8" fmla="*/ 3249386 w 4267199"/>
              <a:gd name="connsiteY8" fmla="*/ 1273628 h 2171700"/>
              <a:gd name="connsiteX9" fmla="*/ 3380014 w 4267199"/>
              <a:gd name="connsiteY9" fmla="*/ 1224643 h 2171700"/>
              <a:gd name="connsiteX10" fmla="*/ 3575957 w 4267199"/>
              <a:gd name="connsiteY10" fmla="*/ 1045028 h 2171700"/>
              <a:gd name="connsiteX11" fmla="*/ 3739243 w 4267199"/>
              <a:gd name="connsiteY11" fmla="*/ 1159328 h 2171700"/>
              <a:gd name="connsiteX12" fmla="*/ 4049486 w 4267199"/>
              <a:gd name="connsiteY12" fmla="*/ 1371600 h 2171700"/>
              <a:gd name="connsiteX13" fmla="*/ 4131129 w 4267199"/>
              <a:gd name="connsiteY13" fmla="*/ 1567543 h 2171700"/>
              <a:gd name="connsiteX14" fmla="*/ 4065814 w 4267199"/>
              <a:gd name="connsiteY14" fmla="*/ 2171700 h 2171700"/>
              <a:gd name="connsiteX15" fmla="*/ 3739243 w 4267199"/>
              <a:gd name="connsiteY15" fmla="*/ 2106386 h 2171700"/>
              <a:gd name="connsiteX16" fmla="*/ 3624943 w 4267199"/>
              <a:gd name="connsiteY16" fmla="*/ 1828800 h 2171700"/>
              <a:gd name="connsiteX17" fmla="*/ 3167743 w 4267199"/>
              <a:gd name="connsiteY17" fmla="*/ 1485900 h 2171700"/>
              <a:gd name="connsiteX18" fmla="*/ 2824843 w 4267199"/>
              <a:gd name="connsiteY18" fmla="*/ 1453243 h 2171700"/>
              <a:gd name="connsiteX19" fmla="*/ 2596243 w 4267199"/>
              <a:gd name="connsiteY19" fmla="*/ 1338943 h 2171700"/>
              <a:gd name="connsiteX20" fmla="*/ 2416629 w 4267199"/>
              <a:gd name="connsiteY20" fmla="*/ 1224643 h 2171700"/>
              <a:gd name="connsiteX21" fmla="*/ 2286000 w 4267199"/>
              <a:gd name="connsiteY21" fmla="*/ 1110343 h 2171700"/>
              <a:gd name="connsiteX22" fmla="*/ 2286000 w 4267199"/>
              <a:gd name="connsiteY22" fmla="*/ 1061357 h 2171700"/>
              <a:gd name="connsiteX23" fmla="*/ 2073729 w 4267199"/>
              <a:gd name="connsiteY23" fmla="*/ 1110343 h 2171700"/>
              <a:gd name="connsiteX24" fmla="*/ 1763486 w 4267199"/>
              <a:gd name="connsiteY24" fmla="*/ 620486 h 2171700"/>
              <a:gd name="connsiteX25" fmla="*/ 1632857 w 4267199"/>
              <a:gd name="connsiteY25" fmla="*/ 375557 h 2171700"/>
              <a:gd name="connsiteX26" fmla="*/ 1551214 w 4267199"/>
              <a:gd name="connsiteY26" fmla="*/ 293914 h 2171700"/>
              <a:gd name="connsiteX27" fmla="*/ 1371600 w 4267199"/>
              <a:gd name="connsiteY27" fmla="*/ 277586 h 2171700"/>
              <a:gd name="connsiteX28" fmla="*/ 1257300 w 4267199"/>
              <a:gd name="connsiteY28" fmla="*/ 538843 h 2171700"/>
              <a:gd name="connsiteX29" fmla="*/ 1126671 w 4267199"/>
              <a:gd name="connsiteY29" fmla="*/ 538843 h 2171700"/>
              <a:gd name="connsiteX30" fmla="*/ 1028700 w 4267199"/>
              <a:gd name="connsiteY30" fmla="*/ 359228 h 2171700"/>
              <a:gd name="connsiteX31" fmla="*/ 963386 w 4267199"/>
              <a:gd name="connsiteY31" fmla="*/ 277586 h 2171700"/>
              <a:gd name="connsiteX32" fmla="*/ 783771 w 4267199"/>
              <a:gd name="connsiteY32" fmla="*/ 277586 h 2171700"/>
              <a:gd name="connsiteX33" fmla="*/ 604157 w 4267199"/>
              <a:gd name="connsiteY33" fmla="*/ 473528 h 2171700"/>
              <a:gd name="connsiteX34" fmla="*/ 440871 w 4267199"/>
              <a:gd name="connsiteY34" fmla="*/ 555171 h 2171700"/>
              <a:gd name="connsiteX35" fmla="*/ 293914 w 4267199"/>
              <a:gd name="connsiteY35" fmla="*/ 506186 h 2171700"/>
              <a:gd name="connsiteX36" fmla="*/ 277586 w 4267199"/>
              <a:gd name="connsiteY36" fmla="*/ 326571 h 2171700"/>
              <a:gd name="connsiteX37" fmla="*/ 228600 w 4267199"/>
              <a:gd name="connsiteY37" fmla="*/ 310243 h 2171700"/>
              <a:gd name="connsiteX38" fmla="*/ 0 w 4267199"/>
              <a:gd name="connsiteY38" fmla="*/ 473528 h 2171700"/>
              <a:gd name="connsiteX39" fmla="*/ 48986 w 4267199"/>
              <a:gd name="connsiteY39" fmla="*/ 0 h 2171700"/>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783771 w 4267199"/>
              <a:gd name="connsiteY31" fmla="*/ 277586 h 2220686"/>
              <a:gd name="connsiteX32" fmla="*/ 604157 w 4267199"/>
              <a:gd name="connsiteY32" fmla="*/ 473528 h 2220686"/>
              <a:gd name="connsiteX33" fmla="*/ 440871 w 4267199"/>
              <a:gd name="connsiteY33" fmla="*/ 555171 h 2220686"/>
              <a:gd name="connsiteX34" fmla="*/ 293914 w 4267199"/>
              <a:gd name="connsiteY34" fmla="*/ 506186 h 2220686"/>
              <a:gd name="connsiteX35" fmla="*/ 277586 w 4267199"/>
              <a:gd name="connsiteY35" fmla="*/ 326571 h 2220686"/>
              <a:gd name="connsiteX36" fmla="*/ 228600 w 4267199"/>
              <a:gd name="connsiteY36" fmla="*/ 310243 h 2220686"/>
              <a:gd name="connsiteX37" fmla="*/ 0 w 4267199"/>
              <a:gd name="connsiteY37" fmla="*/ 473528 h 2220686"/>
              <a:gd name="connsiteX38" fmla="*/ 48986 w 4267199"/>
              <a:gd name="connsiteY38"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783771 w 4267199"/>
              <a:gd name="connsiteY31" fmla="*/ 277586 h 2220686"/>
              <a:gd name="connsiteX32" fmla="*/ 604157 w 4267199"/>
              <a:gd name="connsiteY32" fmla="*/ 473528 h 2220686"/>
              <a:gd name="connsiteX33" fmla="*/ 440871 w 4267199"/>
              <a:gd name="connsiteY33" fmla="*/ 555171 h 2220686"/>
              <a:gd name="connsiteX34" fmla="*/ 293914 w 4267199"/>
              <a:gd name="connsiteY34" fmla="*/ 506186 h 2220686"/>
              <a:gd name="connsiteX35" fmla="*/ 277586 w 4267199"/>
              <a:gd name="connsiteY35" fmla="*/ 326571 h 2220686"/>
              <a:gd name="connsiteX36" fmla="*/ 228600 w 4267199"/>
              <a:gd name="connsiteY36" fmla="*/ 310243 h 2220686"/>
              <a:gd name="connsiteX37" fmla="*/ 0 w 4267199"/>
              <a:gd name="connsiteY37" fmla="*/ 473528 h 2220686"/>
              <a:gd name="connsiteX38" fmla="*/ 48986 w 4267199"/>
              <a:gd name="connsiteY38"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473528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28600 w 4267199"/>
              <a:gd name="connsiteY35" fmla="*/ 310243 h 2220686"/>
              <a:gd name="connsiteX36" fmla="*/ 0 w 4267199"/>
              <a:gd name="connsiteY36" fmla="*/ 473528 h 2220686"/>
              <a:gd name="connsiteX37" fmla="*/ 48986 w 4267199"/>
              <a:gd name="connsiteY37"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28600 w 4267199"/>
              <a:gd name="connsiteY35" fmla="*/ 310243 h 2220686"/>
              <a:gd name="connsiteX36" fmla="*/ 0 w 4267199"/>
              <a:gd name="connsiteY36" fmla="*/ 473528 h 2220686"/>
              <a:gd name="connsiteX37" fmla="*/ 48986 w 4267199"/>
              <a:gd name="connsiteY37"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28600 w 4267199"/>
              <a:gd name="connsiteY35" fmla="*/ 310243 h 2220686"/>
              <a:gd name="connsiteX36" fmla="*/ 219497 w 4267199"/>
              <a:gd name="connsiteY36" fmla="*/ 444172 h 2220686"/>
              <a:gd name="connsiteX37" fmla="*/ 0 w 4267199"/>
              <a:gd name="connsiteY37" fmla="*/ 473528 h 2220686"/>
              <a:gd name="connsiteX38" fmla="*/ 48986 w 4267199"/>
              <a:gd name="connsiteY38"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19497 w 4267199"/>
              <a:gd name="connsiteY35" fmla="*/ 444172 h 2220686"/>
              <a:gd name="connsiteX36" fmla="*/ 0 w 4267199"/>
              <a:gd name="connsiteY36" fmla="*/ 473528 h 2220686"/>
              <a:gd name="connsiteX37" fmla="*/ 48986 w 4267199"/>
              <a:gd name="connsiteY37"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538843 h 2220686"/>
              <a:gd name="connsiteX27" fmla="*/ 1126671 w 4267199"/>
              <a:gd name="connsiteY27" fmla="*/ 538843 h 2220686"/>
              <a:gd name="connsiteX28" fmla="*/ 1028700 w 4267199"/>
              <a:gd name="connsiteY28" fmla="*/ 359228 h 2220686"/>
              <a:gd name="connsiteX29" fmla="*/ 963386 w 4267199"/>
              <a:gd name="connsiteY29" fmla="*/ 277586 h 2220686"/>
              <a:gd name="connsiteX30" fmla="*/ 604157 w 4267199"/>
              <a:gd name="connsiteY30" fmla="*/ 617964 h 2220686"/>
              <a:gd name="connsiteX31" fmla="*/ 440871 w 4267199"/>
              <a:gd name="connsiteY31" fmla="*/ 555171 h 2220686"/>
              <a:gd name="connsiteX32" fmla="*/ 293914 w 4267199"/>
              <a:gd name="connsiteY32" fmla="*/ 506186 h 2220686"/>
              <a:gd name="connsiteX33" fmla="*/ 219497 w 4267199"/>
              <a:gd name="connsiteY33" fmla="*/ 444172 h 2220686"/>
              <a:gd name="connsiteX34" fmla="*/ 0 w 4267199"/>
              <a:gd name="connsiteY34" fmla="*/ 473528 h 2220686"/>
              <a:gd name="connsiteX35" fmla="*/ 48986 w 4267199"/>
              <a:gd name="connsiteY35"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683279 h 2220686"/>
              <a:gd name="connsiteX27" fmla="*/ 1126671 w 4267199"/>
              <a:gd name="connsiteY27" fmla="*/ 538843 h 2220686"/>
              <a:gd name="connsiteX28" fmla="*/ 1028700 w 4267199"/>
              <a:gd name="connsiteY28" fmla="*/ 359228 h 2220686"/>
              <a:gd name="connsiteX29" fmla="*/ 963386 w 4267199"/>
              <a:gd name="connsiteY29" fmla="*/ 277586 h 2220686"/>
              <a:gd name="connsiteX30" fmla="*/ 604157 w 4267199"/>
              <a:gd name="connsiteY30" fmla="*/ 617964 h 2220686"/>
              <a:gd name="connsiteX31" fmla="*/ 440871 w 4267199"/>
              <a:gd name="connsiteY31" fmla="*/ 555171 h 2220686"/>
              <a:gd name="connsiteX32" fmla="*/ 293914 w 4267199"/>
              <a:gd name="connsiteY32" fmla="*/ 506186 h 2220686"/>
              <a:gd name="connsiteX33" fmla="*/ 219497 w 4267199"/>
              <a:gd name="connsiteY33" fmla="*/ 444172 h 2220686"/>
              <a:gd name="connsiteX34" fmla="*/ 0 w 4267199"/>
              <a:gd name="connsiteY34" fmla="*/ 473528 h 2220686"/>
              <a:gd name="connsiteX35" fmla="*/ 48986 w 4267199"/>
              <a:gd name="connsiteY35"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683279 h 2220686"/>
              <a:gd name="connsiteX27" fmla="*/ 1126671 w 4267199"/>
              <a:gd name="connsiteY27" fmla="*/ 538843 h 2220686"/>
              <a:gd name="connsiteX28" fmla="*/ 1028700 w 4267199"/>
              <a:gd name="connsiteY28" fmla="*/ 359228 h 2220686"/>
              <a:gd name="connsiteX29" fmla="*/ 604157 w 4267199"/>
              <a:gd name="connsiteY29" fmla="*/ 617964 h 2220686"/>
              <a:gd name="connsiteX30" fmla="*/ 440871 w 4267199"/>
              <a:gd name="connsiteY30" fmla="*/ 555171 h 2220686"/>
              <a:gd name="connsiteX31" fmla="*/ 293914 w 4267199"/>
              <a:gd name="connsiteY31" fmla="*/ 506186 h 2220686"/>
              <a:gd name="connsiteX32" fmla="*/ 219497 w 4267199"/>
              <a:gd name="connsiteY32" fmla="*/ 444172 h 2220686"/>
              <a:gd name="connsiteX33" fmla="*/ 0 w 4267199"/>
              <a:gd name="connsiteY33" fmla="*/ 473528 h 2220686"/>
              <a:gd name="connsiteX34" fmla="*/ 48986 w 4267199"/>
              <a:gd name="connsiteY34"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683279 h 2220686"/>
              <a:gd name="connsiteX27" fmla="*/ 1126671 w 4267199"/>
              <a:gd name="connsiteY27" fmla="*/ 538843 h 2220686"/>
              <a:gd name="connsiteX28" fmla="*/ 952500 w 4267199"/>
              <a:gd name="connsiteY28" fmla="*/ 359228 h 2220686"/>
              <a:gd name="connsiteX29" fmla="*/ 604157 w 4267199"/>
              <a:gd name="connsiteY29" fmla="*/ 617964 h 2220686"/>
              <a:gd name="connsiteX30" fmla="*/ 440871 w 4267199"/>
              <a:gd name="connsiteY30" fmla="*/ 555171 h 2220686"/>
              <a:gd name="connsiteX31" fmla="*/ 293914 w 4267199"/>
              <a:gd name="connsiteY31" fmla="*/ 506186 h 2220686"/>
              <a:gd name="connsiteX32" fmla="*/ 219497 w 4267199"/>
              <a:gd name="connsiteY32" fmla="*/ 444172 h 2220686"/>
              <a:gd name="connsiteX33" fmla="*/ 0 w 4267199"/>
              <a:gd name="connsiteY33" fmla="*/ 473528 h 2220686"/>
              <a:gd name="connsiteX34" fmla="*/ 48986 w 4267199"/>
              <a:gd name="connsiteY34"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073729 w 4267199"/>
              <a:gd name="connsiteY21" fmla="*/ 1110343 h 2220686"/>
              <a:gd name="connsiteX22" fmla="*/ 1763486 w 4267199"/>
              <a:gd name="connsiteY22" fmla="*/ 620486 h 2220686"/>
              <a:gd name="connsiteX23" fmla="*/ 1632857 w 4267199"/>
              <a:gd name="connsiteY23" fmla="*/ 375557 h 2220686"/>
              <a:gd name="connsiteX24" fmla="*/ 1475014 w 4267199"/>
              <a:gd name="connsiteY24" fmla="*/ 293914 h 2220686"/>
              <a:gd name="connsiteX25" fmla="*/ 1257300 w 4267199"/>
              <a:gd name="connsiteY25" fmla="*/ 683279 h 2220686"/>
              <a:gd name="connsiteX26" fmla="*/ 1126671 w 4267199"/>
              <a:gd name="connsiteY26" fmla="*/ 538843 h 2220686"/>
              <a:gd name="connsiteX27" fmla="*/ 952500 w 4267199"/>
              <a:gd name="connsiteY27" fmla="*/ 359228 h 2220686"/>
              <a:gd name="connsiteX28" fmla="*/ 604157 w 4267199"/>
              <a:gd name="connsiteY28" fmla="*/ 617964 h 2220686"/>
              <a:gd name="connsiteX29" fmla="*/ 440871 w 4267199"/>
              <a:gd name="connsiteY29" fmla="*/ 555171 h 2220686"/>
              <a:gd name="connsiteX30" fmla="*/ 293914 w 4267199"/>
              <a:gd name="connsiteY30" fmla="*/ 506186 h 2220686"/>
              <a:gd name="connsiteX31" fmla="*/ 219497 w 4267199"/>
              <a:gd name="connsiteY31" fmla="*/ 444172 h 2220686"/>
              <a:gd name="connsiteX32" fmla="*/ 0 w 4267199"/>
              <a:gd name="connsiteY32" fmla="*/ 473528 h 2220686"/>
              <a:gd name="connsiteX33" fmla="*/ 48986 w 4267199"/>
              <a:gd name="connsiteY33"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558119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558119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630337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630337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267199" h="2211280">
                <a:moveTo>
                  <a:pt x="48986" y="0"/>
                </a:moveTo>
                <a:cubicBezTo>
                  <a:pt x="737507" y="54429"/>
                  <a:pt x="1499508" y="43544"/>
                  <a:pt x="1877786" y="48986"/>
                </a:cubicBezTo>
                <a:cubicBezTo>
                  <a:pt x="2016579" y="293915"/>
                  <a:pt x="1905000" y="223157"/>
                  <a:pt x="1959429" y="326571"/>
                </a:cubicBezTo>
                <a:cubicBezTo>
                  <a:pt x="2013858" y="429985"/>
                  <a:pt x="2122714" y="566057"/>
                  <a:pt x="2204357" y="669471"/>
                </a:cubicBezTo>
                <a:cubicBezTo>
                  <a:pt x="2286000" y="772885"/>
                  <a:pt x="2367643" y="879021"/>
                  <a:pt x="2449286" y="947057"/>
                </a:cubicBezTo>
                <a:cubicBezTo>
                  <a:pt x="2530929" y="1015093"/>
                  <a:pt x="2612571" y="1039586"/>
                  <a:pt x="2694214" y="1077686"/>
                </a:cubicBezTo>
                <a:cubicBezTo>
                  <a:pt x="2775857" y="1115786"/>
                  <a:pt x="2873829" y="1172936"/>
                  <a:pt x="2939143" y="1175657"/>
                </a:cubicBezTo>
                <a:cubicBezTo>
                  <a:pt x="3004457" y="1178378"/>
                  <a:pt x="3034393" y="1077686"/>
                  <a:pt x="3086100" y="1094014"/>
                </a:cubicBezTo>
                <a:cubicBezTo>
                  <a:pt x="3137807" y="1110343"/>
                  <a:pt x="3200400" y="1251857"/>
                  <a:pt x="3249386" y="1273628"/>
                </a:cubicBezTo>
                <a:cubicBezTo>
                  <a:pt x="3298372" y="1295399"/>
                  <a:pt x="3325586" y="1262743"/>
                  <a:pt x="3380014" y="1224643"/>
                </a:cubicBezTo>
                <a:cubicBezTo>
                  <a:pt x="3434442" y="1186543"/>
                  <a:pt x="3516086" y="1055914"/>
                  <a:pt x="3575957" y="1045028"/>
                </a:cubicBezTo>
                <a:cubicBezTo>
                  <a:pt x="3635829" y="1034142"/>
                  <a:pt x="3739243" y="1159328"/>
                  <a:pt x="3739243" y="1159328"/>
                </a:cubicBezTo>
                <a:cubicBezTo>
                  <a:pt x="3818164" y="1213757"/>
                  <a:pt x="3984172" y="1303564"/>
                  <a:pt x="4049486" y="1371600"/>
                </a:cubicBezTo>
                <a:cubicBezTo>
                  <a:pt x="4114800" y="1439636"/>
                  <a:pt x="4128408" y="1434193"/>
                  <a:pt x="4131129" y="1567543"/>
                </a:cubicBezTo>
                <a:cubicBezTo>
                  <a:pt x="3834493" y="1853293"/>
                  <a:pt x="4267199" y="1918607"/>
                  <a:pt x="4065814" y="2171700"/>
                </a:cubicBezTo>
                <a:cubicBezTo>
                  <a:pt x="3884900" y="2211280"/>
                  <a:pt x="3863521" y="2196613"/>
                  <a:pt x="3739243" y="2106386"/>
                </a:cubicBezTo>
                <a:cubicBezTo>
                  <a:pt x="3614965" y="2016159"/>
                  <a:pt x="3445570" y="1850397"/>
                  <a:pt x="3320143" y="1630337"/>
                </a:cubicBezTo>
                <a:cubicBezTo>
                  <a:pt x="3114534" y="1545838"/>
                  <a:pt x="2945493" y="1477736"/>
                  <a:pt x="2824843" y="1453243"/>
                </a:cubicBezTo>
                <a:cubicBezTo>
                  <a:pt x="2704193" y="1428750"/>
                  <a:pt x="2755314" y="1462683"/>
                  <a:pt x="2596243" y="1483380"/>
                </a:cubicBezTo>
                <a:cubicBezTo>
                  <a:pt x="2460773" y="1359002"/>
                  <a:pt x="2503715" y="1286816"/>
                  <a:pt x="2416629" y="1224643"/>
                </a:cubicBezTo>
                <a:cubicBezTo>
                  <a:pt x="2329543" y="1162470"/>
                  <a:pt x="2182586" y="1211036"/>
                  <a:pt x="2073729" y="1110343"/>
                </a:cubicBezTo>
                <a:cubicBezTo>
                  <a:pt x="1964872" y="1009650"/>
                  <a:pt x="1836965" y="742950"/>
                  <a:pt x="1763486" y="620486"/>
                </a:cubicBezTo>
                <a:cubicBezTo>
                  <a:pt x="1690007" y="498022"/>
                  <a:pt x="1680936" y="429986"/>
                  <a:pt x="1632857" y="375557"/>
                </a:cubicBezTo>
                <a:cubicBezTo>
                  <a:pt x="1584778" y="321128"/>
                  <a:pt x="1457867" y="397799"/>
                  <a:pt x="1475014" y="293914"/>
                </a:cubicBezTo>
                <a:cubicBezTo>
                  <a:pt x="1412421" y="321128"/>
                  <a:pt x="1315357" y="642458"/>
                  <a:pt x="1257300" y="683279"/>
                </a:cubicBezTo>
                <a:cubicBezTo>
                  <a:pt x="1199243" y="724100"/>
                  <a:pt x="1177471" y="592851"/>
                  <a:pt x="1126671" y="538843"/>
                </a:cubicBezTo>
                <a:cubicBezTo>
                  <a:pt x="1075871" y="484835"/>
                  <a:pt x="1039586" y="346041"/>
                  <a:pt x="952500" y="359228"/>
                </a:cubicBezTo>
                <a:cubicBezTo>
                  <a:pt x="865414" y="372415"/>
                  <a:pt x="689428" y="585307"/>
                  <a:pt x="604157" y="617964"/>
                </a:cubicBezTo>
                <a:cubicBezTo>
                  <a:pt x="518886" y="650621"/>
                  <a:pt x="492578" y="573801"/>
                  <a:pt x="440871" y="555171"/>
                </a:cubicBezTo>
                <a:cubicBezTo>
                  <a:pt x="389164" y="536541"/>
                  <a:pt x="330810" y="524686"/>
                  <a:pt x="293914" y="506186"/>
                </a:cubicBezTo>
                <a:cubicBezTo>
                  <a:pt x="257018" y="487686"/>
                  <a:pt x="268483" y="449615"/>
                  <a:pt x="219497" y="444172"/>
                </a:cubicBezTo>
                <a:cubicBezTo>
                  <a:pt x="181397" y="471386"/>
                  <a:pt x="80342" y="532432"/>
                  <a:pt x="0" y="473528"/>
                </a:cubicBezTo>
                <a:cubicBezTo>
                  <a:pt x="10886" y="283028"/>
                  <a:pt x="68036" y="239486"/>
                  <a:pt x="48986" y="0"/>
                </a:cubicBezTo>
                <a:close/>
              </a:path>
            </a:pathLst>
          </a:custGeom>
          <a:solidFill>
            <a:schemeClr val="accent3">
              <a:lumMod val="50000"/>
            </a:schemeClr>
          </a:solidFill>
          <a:ln>
            <a:solidFill>
              <a:srgbClr val="2E39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9" name="TextBox 98"/>
          <p:cNvSpPr txBox="1"/>
          <p:nvPr/>
        </p:nvSpPr>
        <p:spPr>
          <a:xfrm>
            <a:off x="0" y="1701225"/>
            <a:ext cx="9144000" cy="584775"/>
          </a:xfrm>
          <a:prstGeom prst="rect">
            <a:avLst/>
          </a:prstGeom>
        </p:spPr>
        <p:txBody>
          <a:bodyPr wrap="square" rtlCol="0">
            <a:spAutoFit/>
          </a:bodyPr>
          <a:lstStyle/>
          <a:p>
            <a:r>
              <a:rPr lang="en-US" sz="3200" b="1" dirty="0" smtClean="0"/>
              <a:t>	- U.S. payment of $1 million to Seminoles</a:t>
            </a:r>
            <a:endParaRPr lang="en-US" sz="3200" b="1" dirty="0"/>
          </a:p>
        </p:txBody>
      </p:sp>
      <p:sp useBgFill="1">
        <p:nvSpPr>
          <p:cNvPr id="100" name="TextBox 99"/>
          <p:cNvSpPr txBox="1"/>
          <p:nvPr/>
        </p:nvSpPr>
        <p:spPr>
          <a:xfrm>
            <a:off x="0" y="1167825"/>
            <a:ext cx="9144000" cy="584775"/>
          </a:xfrm>
          <a:prstGeom prst="rect">
            <a:avLst/>
          </a:prstGeom>
        </p:spPr>
        <p:txBody>
          <a:bodyPr wrap="square" rtlCol="0">
            <a:spAutoFit/>
          </a:bodyPr>
          <a:lstStyle/>
          <a:p>
            <a:r>
              <a:rPr lang="en-US" sz="3200" b="1" dirty="0" smtClean="0"/>
              <a:t>	- political/physical separation of the 2 nations</a:t>
            </a:r>
            <a:endParaRPr lang="en-US" sz="3200" b="1" dirty="0"/>
          </a:p>
        </p:txBody>
      </p:sp>
      <p:sp>
        <p:nvSpPr>
          <p:cNvPr id="89" name="TextBox 88"/>
          <p:cNvSpPr txBox="1"/>
          <p:nvPr/>
        </p:nvSpPr>
        <p:spPr>
          <a:xfrm rot="1703890">
            <a:off x="878353" y="4046371"/>
            <a:ext cx="2667000" cy="646331"/>
          </a:xfrm>
          <a:prstGeom prst="rect">
            <a:avLst/>
          </a:prstGeom>
          <a:noFill/>
        </p:spPr>
        <p:txBody>
          <a:bodyPr wrap="square" rtlCol="0">
            <a:spAutoFit/>
          </a:bodyPr>
          <a:lstStyle/>
          <a:p>
            <a:pPr algn="ctr"/>
            <a:r>
              <a:rPr lang="en-US" sz="3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leased</a:t>
            </a:r>
          </a:p>
        </p:txBody>
      </p:sp>
      <p:sp>
        <p:nvSpPr>
          <p:cNvPr id="90" name="TextBox 89"/>
          <p:cNvSpPr txBox="1"/>
          <p:nvPr/>
        </p:nvSpPr>
        <p:spPr>
          <a:xfrm>
            <a:off x="8276831" y="2979003"/>
            <a:ext cx="928459" cy="830997"/>
          </a:xfrm>
          <a:prstGeom prst="rect">
            <a:avLst/>
          </a:prstGeom>
          <a:noFill/>
        </p:spPr>
        <p:txBody>
          <a:bodyPr wrap="none" rtlCol="0">
            <a:spAutoFit/>
          </a:bodyPr>
          <a:lstStyle/>
          <a:p>
            <a:pPr algn="ctr"/>
            <a:r>
              <a:rPr lang="en-US" sz="2400" b="1" dirty="0" smtClean="0"/>
              <a:t>Fort </a:t>
            </a:r>
          </a:p>
          <a:p>
            <a:pPr algn="ctr"/>
            <a:r>
              <a:rPr lang="en-US" sz="2400" b="1" dirty="0" smtClean="0"/>
              <a:t>Smith</a:t>
            </a:r>
          </a:p>
        </p:txBody>
      </p:sp>
      <p:sp>
        <p:nvSpPr>
          <p:cNvPr id="91" name="TextBox 90"/>
          <p:cNvSpPr txBox="1"/>
          <p:nvPr/>
        </p:nvSpPr>
        <p:spPr>
          <a:xfrm>
            <a:off x="6096000" y="2590800"/>
            <a:ext cx="2042495" cy="461665"/>
          </a:xfrm>
          <a:prstGeom prst="rect">
            <a:avLst/>
          </a:prstGeom>
          <a:noFill/>
        </p:spPr>
        <p:txBody>
          <a:bodyPr wrap="square" rtlCol="0">
            <a:spAutoFit/>
          </a:bodyPr>
          <a:lstStyle/>
          <a:p>
            <a:pPr algn="r"/>
            <a:r>
              <a:rPr lang="en-US" sz="2400" b="1" dirty="0" smtClean="0"/>
              <a:t>Fort Gibson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10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52"/>
                                        </p:tgtEl>
                                      </p:cBhvr>
                                    </p:animEffect>
                                    <p:set>
                                      <p:cBhvr>
                                        <p:cTn id="12" dur="1" fill="hold">
                                          <p:stCondLst>
                                            <p:cond delay="999"/>
                                          </p:stCondLst>
                                        </p:cTn>
                                        <p:tgtEl>
                                          <p:spTgt spid="5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1000"/>
                                        <p:tgtEl>
                                          <p:spTgt spid="89"/>
                                        </p:tgtEl>
                                      </p:cBhvr>
                                    </p:animEffect>
                                    <p:set>
                                      <p:cBhvr>
                                        <p:cTn id="15" dur="1" fill="hold">
                                          <p:stCondLst>
                                            <p:cond delay="999"/>
                                          </p:stCondLst>
                                        </p:cTn>
                                        <p:tgtEl>
                                          <p:spTgt spid="89"/>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1000"/>
                                        <p:tgtEl>
                                          <p:spTgt spid="64"/>
                                        </p:tgtEl>
                                      </p:cBhvr>
                                    </p:animEffect>
                                    <p:set>
                                      <p:cBhvr>
                                        <p:cTn id="18" dur="1" fill="hold">
                                          <p:stCondLst>
                                            <p:cond delay="999"/>
                                          </p:stCondLst>
                                        </p:cTn>
                                        <p:tgtEl>
                                          <p:spTgt spid="64"/>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1000"/>
                                        <p:tgtEl>
                                          <p:spTgt spid="70"/>
                                        </p:tgtEl>
                                      </p:cBhvr>
                                    </p:animEffect>
                                    <p:set>
                                      <p:cBhvr>
                                        <p:cTn id="21" dur="1" fill="hold">
                                          <p:stCondLst>
                                            <p:cond delay="999"/>
                                          </p:stCondLst>
                                        </p:cTn>
                                        <p:tgtEl>
                                          <p:spTgt spid="70"/>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1000"/>
                                        <p:tgtEl>
                                          <p:spTgt spid="71"/>
                                        </p:tgtEl>
                                      </p:cBhvr>
                                    </p:animEffect>
                                    <p:set>
                                      <p:cBhvr>
                                        <p:cTn id="24" dur="1" fill="hold">
                                          <p:stCondLst>
                                            <p:cond delay="999"/>
                                          </p:stCondLst>
                                        </p:cTn>
                                        <p:tgtEl>
                                          <p:spTgt spid="71"/>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fade">
                                      <p:cBhvr>
                                        <p:cTn id="27" dur="2000"/>
                                        <p:tgtEl>
                                          <p:spTgt spid="94"/>
                                        </p:tgtEl>
                                      </p:cBhvr>
                                    </p:animEffect>
                                  </p:childTnLst>
                                </p:cTn>
                              </p:par>
                              <p:par>
                                <p:cTn id="28" presetID="10" presetClass="exit" presetSubtype="0" fill="hold" grpId="0" nodeType="withEffect">
                                  <p:stCondLst>
                                    <p:cond delay="0"/>
                                  </p:stCondLst>
                                  <p:childTnLst>
                                    <p:animEffect transition="out" filter="fade">
                                      <p:cBhvr>
                                        <p:cTn id="29" dur="1000"/>
                                        <p:tgtEl>
                                          <p:spTgt spid="48"/>
                                        </p:tgtEl>
                                      </p:cBhvr>
                                    </p:animEffect>
                                    <p:set>
                                      <p:cBhvr>
                                        <p:cTn id="30" dur="1" fill="hold">
                                          <p:stCondLst>
                                            <p:cond delay="999"/>
                                          </p:stCondLst>
                                        </p:cTn>
                                        <p:tgtEl>
                                          <p:spTgt spid="48"/>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1000"/>
                                        <p:tgtEl>
                                          <p:spTgt spid="46"/>
                                        </p:tgtEl>
                                      </p:cBhvr>
                                    </p:animEffect>
                                    <p:set>
                                      <p:cBhvr>
                                        <p:cTn id="33" dur="1" fill="hold">
                                          <p:stCondLst>
                                            <p:cond delay="999"/>
                                          </p:stCondLst>
                                        </p:cTn>
                                        <p:tgtEl>
                                          <p:spTgt spid="46"/>
                                        </p:tgtEl>
                                        <p:attrNameLst>
                                          <p:attrName>style.visibility</p:attrName>
                                        </p:attrNameLst>
                                      </p:cBhvr>
                                      <p:to>
                                        <p:strVal val="hidden"/>
                                      </p:to>
                                    </p:set>
                                  </p:childTnLst>
                                </p:cTn>
                              </p:par>
                              <p:par>
                                <p:cTn id="34" presetID="42" presetClass="entr" presetSubtype="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fade">
                                      <p:cBhvr>
                                        <p:cTn id="36" dur="1000"/>
                                        <p:tgtEl>
                                          <p:spTgt spid="68"/>
                                        </p:tgtEl>
                                      </p:cBhvr>
                                    </p:animEffect>
                                    <p:anim calcmode="lin" valueType="num">
                                      <p:cBhvr>
                                        <p:cTn id="37" dur="1000" fill="hold"/>
                                        <p:tgtEl>
                                          <p:spTgt spid="68"/>
                                        </p:tgtEl>
                                        <p:attrNameLst>
                                          <p:attrName>ppt_x</p:attrName>
                                        </p:attrNameLst>
                                      </p:cBhvr>
                                      <p:tavLst>
                                        <p:tav tm="0">
                                          <p:val>
                                            <p:strVal val="#ppt_x"/>
                                          </p:val>
                                        </p:tav>
                                        <p:tav tm="100000">
                                          <p:val>
                                            <p:strVal val="#ppt_x"/>
                                          </p:val>
                                        </p:tav>
                                      </p:tavLst>
                                    </p:anim>
                                    <p:anim calcmode="lin" valueType="num">
                                      <p:cBhvr>
                                        <p:cTn id="38" dur="1000" fill="hold"/>
                                        <p:tgtEl>
                                          <p:spTgt spid="68"/>
                                        </p:tgtEl>
                                        <p:attrNameLst>
                                          <p:attrName>ppt_y</p:attrName>
                                        </p:attrNameLst>
                                      </p:cBhvr>
                                      <p:tavLst>
                                        <p:tav tm="0">
                                          <p:val>
                                            <p:strVal val="#ppt_y+.1"/>
                                          </p:val>
                                        </p:tav>
                                        <p:tav tm="100000">
                                          <p:val>
                                            <p:strVal val="#ppt_y"/>
                                          </p:val>
                                        </p:tav>
                                      </p:tavLst>
                                    </p:anim>
                                  </p:childTnLst>
                                </p:cTn>
                              </p:par>
                              <p:par>
                                <p:cTn id="39" presetID="64" presetClass="path" presetSubtype="0" accel="50000" decel="50000" fill="hold" grpId="2" nodeType="withEffect">
                                  <p:stCondLst>
                                    <p:cond delay="0"/>
                                  </p:stCondLst>
                                  <p:childTnLst>
                                    <p:animMotion origin="layout" path="M 0 -6.35838E-7 L -0.00417 -0.39954 " pathEditMode="relative" rAng="0" ptsTypes="AA">
                                      <p:cBhvr>
                                        <p:cTn id="40" dur="1000" fill="hold"/>
                                        <p:tgtEl>
                                          <p:spTgt spid="69"/>
                                        </p:tgtEl>
                                        <p:attrNameLst>
                                          <p:attrName>ppt_x</p:attrName>
                                          <p:attrName>ppt_y</p:attrName>
                                        </p:attrNameLst>
                                      </p:cBhvr>
                                      <p:rCtr x="-2" y="-200"/>
                                    </p:animMotion>
                                  </p:childTnLst>
                                </p:cTn>
                              </p:par>
                              <p:par>
                                <p:cTn id="41" presetID="10" presetClass="entr" presetSubtype="0" fill="hold" nodeType="withEffect">
                                  <p:stCondLst>
                                    <p:cond delay="0"/>
                                  </p:stCondLst>
                                  <p:childTnLst>
                                    <p:set>
                                      <p:cBhvr>
                                        <p:cTn id="42" dur="1" fill="hold">
                                          <p:stCondLst>
                                            <p:cond delay="0"/>
                                          </p:stCondLst>
                                        </p:cTn>
                                        <p:tgtEl>
                                          <p:spTgt spid="72"/>
                                        </p:tgtEl>
                                        <p:attrNameLst>
                                          <p:attrName>style.visibility</p:attrName>
                                        </p:attrNameLst>
                                      </p:cBhvr>
                                      <p:to>
                                        <p:strVal val="visible"/>
                                      </p:to>
                                    </p:set>
                                    <p:animEffect transition="in" filter="fade">
                                      <p:cBhvr>
                                        <p:cTn id="43" dur="1000"/>
                                        <p:tgtEl>
                                          <p:spTgt spid="72"/>
                                        </p:tgtEl>
                                      </p:cBhvr>
                                    </p:animEffect>
                                  </p:childTnLst>
                                </p:cTn>
                              </p:par>
                              <p:par>
                                <p:cTn id="44" presetID="10" presetClass="exit" presetSubtype="0" fill="hold" nodeType="withEffect">
                                  <p:stCondLst>
                                    <p:cond delay="500"/>
                                  </p:stCondLst>
                                  <p:childTnLst>
                                    <p:animEffect transition="out" filter="fade">
                                      <p:cBhvr>
                                        <p:cTn id="45" dur="1000"/>
                                        <p:tgtEl>
                                          <p:spTgt spid="2"/>
                                        </p:tgtEl>
                                      </p:cBhvr>
                                    </p:animEffect>
                                    <p:set>
                                      <p:cBhvr>
                                        <p:cTn id="46" dur="1" fill="hold">
                                          <p:stCondLst>
                                            <p:cond delay="999"/>
                                          </p:stCondLst>
                                        </p:cTn>
                                        <p:tgtEl>
                                          <p:spTgt spid="2"/>
                                        </p:tgtEl>
                                        <p:attrNameLst>
                                          <p:attrName>style.visibility</p:attrName>
                                        </p:attrNameLst>
                                      </p:cBhvr>
                                      <p:to>
                                        <p:strVal val="hidden"/>
                                      </p:to>
                                    </p:set>
                                  </p:childTnLst>
                                </p:cTn>
                              </p:par>
                              <p:par>
                                <p:cTn id="47" presetID="10" presetClass="exit" presetSubtype="0" fill="hold" grpId="1" nodeType="withEffect">
                                  <p:stCondLst>
                                    <p:cond delay="500"/>
                                  </p:stCondLst>
                                  <p:childTnLst>
                                    <p:animEffect transition="out" filter="fade">
                                      <p:cBhvr>
                                        <p:cTn id="48" dur="1000"/>
                                        <p:tgtEl>
                                          <p:spTgt spid="69"/>
                                        </p:tgtEl>
                                      </p:cBhvr>
                                    </p:animEffect>
                                    <p:set>
                                      <p:cBhvr>
                                        <p:cTn id="49" dur="1" fill="hold">
                                          <p:stCondLst>
                                            <p:cond delay="999"/>
                                          </p:stCondLst>
                                        </p:cTn>
                                        <p:tgtEl>
                                          <p:spTgt spid="69"/>
                                        </p:tgtEl>
                                        <p:attrNameLst>
                                          <p:attrName>style.visibility</p:attrName>
                                        </p:attrNameLst>
                                      </p:cBhvr>
                                      <p:to>
                                        <p:strVal val="hidden"/>
                                      </p:to>
                                    </p:set>
                                  </p:childTnLst>
                                </p:cTn>
                              </p:par>
                            </p:childTnLst>
                          </p:cTn>
                        </p:par>
                        <p:par>
                          <p:cTn id="50" fill="hold">
                            <p:stCondLst>
                              <p:cond delay="2000"/>
                            </p:stCondLst>
                            <p:childTnLst>
                              <p:par>
                                <p:cTn id="51" presetID="10" presetClass="entr" presetSubtype="0" fill="hold" grpId="0" nodeType="afterEffect">
                                  <p:stCondLst>
                                    <p:cond delay="0"/>
                                  </p:stCondLst>
                                  <p:childTnLst>
                                    <p:set>
                                      <p:cBhvr>
                                        <p:cTn id="52" dur="1" fill="hold">
                                          <p:stCondLst>
                                            <p:cond delay="0"/>
                                          </p:stCondLst>
                                        </p:cTn>
                                        <p:tgtEl>
                                          <p:spTgt spid="90"/>
                                        </p:tgtEl>
                                        <p:attrNameLst>
                                          <p:attrName>style.visibility</p:attrName>
                                        </p:attrNameLst>
                                      </p:cBhvr>
                                      <p:to>
                                        <p:strVal val="visible"/>
                                      </p:to>
                                    </p:set>
                                    <p:animEffect transition="in" filter="fade">
                                      <p:cBhvr>
                                        <p:cTn id="53" dur="1000"/>
                                        <p:tgtEl>
                                          <p:spTgt spid="9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91"/>
                                        </p:tgtEl>
                                        <p:attrNameLst>
                                          <p:attrName>style.visibility</p:attrName>
                                        </p:attrNameLst>
                                      </p:cBhvr>
                                      <p:to>
                                        <p:strVal val="visible"/>
                                      </p:to>
                                    </p:set>
                                    <p:animEffect transition="in" filter="fade">
                                      <p:cBhvr>
                                        <p:cTn id="56" dur="1000"/>
                                        <p:tgtEl>
                                          <p:spTgt spid="9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83"/>
                                        </p:tgtEl>
                                        <p:attrNameLst>
                                          <p:attrName>style.visibility</p:attrName>
                                        </p:attrNameLst>
                                      </p:cBhvr>
                                      <p:to>
                                        <p:strVal val="visible"/>
                                      </p:to>
                                    </p:set>
                                    <p:animEffect transition="in" filter="wipe(left)">
                                      <p:cBhvr>
                                        <p:cTn id="61" dur="1000"/>
                                        <p:tgtEl>
                                          <p:spTgt spid="83"/>
                                        </p:tgtEl>
                                      </p:cBhvr>
                                    </p:animEffect>
                                  </p:childTnLst>
                                </p:cTn>
                              </p:par>
                            </p:childTnLst>
                          </p:cTn>
                        </p:par>
                        <p:par>
                          <p:cTn id="62" fill="hold">
                            <p:stCondLst>
                              <p:cond delay="1000"/>
                            </p:stCondLst>
                            <p:childTnLst>
                              <p:par>
                                <p:cTn id="63" presetID="10" presetClass="entr" presetSubtype="0" fill="hold" nodeType="after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fade">
                                      <p:cBhvr>
                                        <p:cTn id="65" dur="2000"/>
                                        <p:tgtEl>
                                          <p:spTgt spid="77"/>
                                        </p:tgtEl>
                                      </p:cBhvr>
                                    </p:animEffect>
                                  </p:childTnLst>
                                </p:cTn>
                              </p:par>
                              <p:par>
                                <p:cTn id="66" presetID="0" presetClass="path" presetSubtype="0" accel="50000" decel="50000" fill="hold" nodeType="withEffect">
                                  <p:stCondLst>
                                    <p:cond delay="0"/>
                                  </p:stCondLst>
                                  <p:childTnLst>
                                    <p:animMotion origin="layout" path="M 0 3.69942E-6 C -0.00503 0.00948 -0.02292 0.01757 -0.03507 0.0252 C -0.04809 0.03329 -0.0599 0.04092 -0.075 0.04763 C -0.08333 0.05156 -0.0849 0.05479 -0.09757 0.05687 C -0.12517 0.06196 -0.15312 0.06312 -0.18229 0.06474 C -0.20226 0.06751 -0.21528 0.06936 -0.23698 0.07029 C -0.29271 0.07653 -0.35087 0.07214 -0.40642 0.06635 C -0.41372 0.06474 -0.42153 0.06404 -0.42899 0.06219 C -0.4316 0.06173 -0.43351 0.06034 -0.43628 0.05965 C -0.44253 0.05826 -0.44983 0.05803 -0.45608 0.05687 C -0.46146 0.04878 -0.47083 0.04115 -0.47604 0.03306 C -0.4776 0.02358 -0.47812 0.01387 -0.48333 0.00508 C -0.48264 -0.01156 -0.48264 -0.02844 -0.4809 -0.04509 C -0.48073 -0.04971 -0.46858 -0.05734 -0.46858 -0.05711 C -0.46771 -0.05896 -0.46806 -0.06104 -0.46615 -0.06243 C -0.46458 -0.06382 -0.46076 -0.06405 -0.45868 -0.06521 C -0.45399 -0.06752 -0.45035 -0.07052 -0.44618 -0.07307 C -0.44306 -0.07492 -0.4316 -0.08393 -0.42899 -0.08509 C -0.42292 -0.0874 -0.40885 -0.09041 -0.40885 -0.09018 C -0.39236 -0.09919 -0.37743 -0.09966 -0.35434 -0.10104 C -0.33108 -0.09943 -0.25521 -0.1022 -0.24757 -0.0444 C -0.2533 0.01086 -0.34253 0.00069 -0.3401 0.00578 " pathEditMode="relative" rAng="0" ptsTypes="ffffffffffffffffffffff">
                                      <p:cBhvr>
                                        <p:cTn id="67" dur="5000" fill="hold"/>
                                        <p:tgtEl>
                                          <p:spTgt spid="77"/>
                                        </p:tgtEl>
                                        <p:attrNameLst>
                                          <p:attrName>ppt_x</p:attrName>
                                          <p:attrName>ppt_y</p:attrName>
                                        </p:attrNameLst>
                                      </p:cBhvr>
                                      <p:rCtr x="-242" y="-13"/>
                                    </p:animMotion>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86"/>
                                        </p:tgtEl>
                                        <p:attrNameLst>
                                          <p:attrName>style.visibility</p:attrName>
                                        </p:attrNameLst>
                                      </p:cBhvr>
                                      <p:to>
                                        <p:strVal val="visible"/>
                                      </p:to>
                                    </p:set>
                                    <p:animEffect transition="in" filter="wipe(left)">
                                      <p:cBhvr>
                                        <p:cTn id="72" dur="1000"/>
                                        <p:tgtEl>
                                          <p:spTgt spid="86"/>
                                        </p:tgtEl>
                                      </p:cBhvr>
                                    </p:animEffect>
                                  </p:childTnLst>
                                </p:cTn>
                              </p:par>
                            </p:childTnLst>
                          </p:cTn>
                        </p:par>
                        <p:par>
                          <p:cTn id="73" fill="hold">
                            <p:stCondLst>
                              <p:cond delay="1000"/>
                            </p:stCondLst>
                            <p:childTnLst>
                              <p:par>
                                <p:cTn id="74" presetID="10" presetClass="entr" presetSubtype="0" fill="hold" nodeType="afterEffect">
                                  <p:stCondLst>
                                    <p:cond delay="0"/>
                                  </p:stCondLst>
                                  <p:childTnLst>
                                    <p:set>
                                      <p:cBhvr>
                                        <p:cTn id="75" dur="1" fill="hold">
                                          <p:stCondLst>
                                            <p:cond delay="0"/>
                                          </p:stCondLst>
                                        </p:cTn>
                                        <p:tgtEl>
                                          <p:spTgt spid="80"/>
                                        </p:tgtEl>
                                        <p:attrNameLst>
                                          <p:attrName>style.visibility</p:attrName>
                                        </p:attrNameLst>
                                      </p:cBhvr>
                                      <p:to>
                                        <p:strVal val="visible"/>
                                      </p:to>
                                    </p:set>
                                    <p:animEffect transition="in" filter="fade">
                                      <p:cBhvr>
                                        <p:cTn id="76" dur="2000"/>
                                        <p:tgtEl>
                                          <p:spTgt spid="80"/>
                                        </p:tgtEl>
                                      </p:cBhvr>
                                    </p:animEffect>
                                  </p:childTnLst>
                                </p:cTn>
                              </p:par>
                              <p:par>
                                <p:cTn id="77" presetID="0" presetClass="path" presetSubtype="0" accel="50000" decel="50000" fill="hold" nodeType="withEffect">
                                  <p:stCondLst>
                                    <p:cond delay="0"/>
                                  </p:stCondLst>
                                  <p:childTnLst>
                                    <p:animMotion origin="layout" path="M 1.94444E-6 -3.4104E-6 C -0.00521 0.00879 -0.02431 0.01596 -0.0375 0.02289 C -0.05122 0.03006 -0.06389 0.037 -0.08004 0.04324 C -0.08889 0.04648 -0.0908 0.04971 -0.10382 0.05133 C -0.13368 0.05596 -0.16354 0.05711 -0.19445 0.0585 C -0.21563 0.06104 -0.22969 0.06266 -0.25278 0.06336 C -0.31233 0.06914 -0.37448 0.06521 -0.43351 0.05989 C -0.44149 0.05827 -0.44965 0.05781 -0.45764 0.05642 C -0.46059 0.05573 -0.4625 0.05434 -0.46528 0.05388 C -0.4724 0.05272 -0.47986 0.05249 -0.48663 0.05133 C -0.49236 0.04417 -0.50243 0.03746 -0.50781 0.03006 C -0.50972 0.02174 -0.51024 0.01295 -0.5158 0.00486 C -0.51511 -0.01017 -0.51511 -0.02543 -0.51337 -0.04046 C -0.51285 -0.04462 -0.49983 -0.05133 -0.49983 -0.05109 C -0.49931 -0.05271 -0.49948 -0.05456 -0.4974 -0.05618 C -0.49566 -0.05711 -0.49167 -0.05734 -0.48924 -0.05849 C -0.48438 -0.06057 -0.48073 -0.06312 -0.47622 -0.06566 C -0.47292 -0.06728 -0.46059 -0.07537 -0.45764 -0.0763 C -0.45139 -0.07861 -0.43629 -0.08092 -0.43629 -0.08092 " pathEditMode="relative" rAng="0" ptsTypes="fffffffffffffffffff">
                                      <p:cBhvr>
                                        <p:cTn id="78" dur="5000" fill="hold"/>
                                        <p:tgtEl>
                                          <p:spTgt spid="80"/>
                                        </p:tgtEl>
                                        <p:attrNameLst>
                                          <p:attrName>ppt_x</p:attrName>
                                          <p:attrName>ppt_y</p:attrName>
                                        </p:attrNameLst>
                                      </p:cBhvr>
                                      <p:rCtr x="-258" y="-6"/>
                                    </p:animMotion>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1000"/>
                                        <p:tgtEl>
                                          <p:spTgt spid="91"/>
                                        </p:tgtEl>
                                      </p:cBhvr>
                                    </p:animEffect>
                                    <p:set>
                                      <p:cBhvr>
                                        <p:cTn id="83" dur="1" fill="hold">
                                          <p:stCondLst>
                                            <p:cond delay="999"/>
                                          </p:stCondLst>
                                        </p:cTn>
                                        <p:tgtEl>
                                          <p:spTgt spid="91"/>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1000"/>
                                        <p:tgtEl>
                                          <p:spTgt spid="90"/>
                                        </p:tgtEl>
                                      </p:cBhvr>
                                    </p:animEffect>
                                    <p:set>
                                      <p:cBhvr>
                                        <p:cTn id="86" dur="1" fill="hold">
                                          <p:stCondLst>
                                            <p:cond delay="999"/>
                                          </p:stCondLst>
                                        </p:cTn>
                                        <p:tgtEl>
                                          <p:spTgt spid="9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1000"/>
                                        <p:tgtEl>
                                          <p:spTgt spid="83"/>
                                        </p:tgtEl>
                                      </p:cBhvr>
                                    </p:animEffect>
                                    <p:set>
                                      <p:cBhvr>
                                        <p:cTn id="89" dur="1" fill="hold">
                                          <p:stCondLst>
                                            <p:cond delay="999"/>
                                          </p:stCondLst>
                                        </p:cTn>
                                        <p:tgtEl>
                                          <p:spTgt spid="83"/>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1000"/>
                                        <p:tgtEl>
                                          <p:spTgt spid="86"/>
                                        </p:tgtEl>
                                      </p:cBhvr>
                                    </p:animEffect>
                                    <p:set>
                                      <p:cBhvr>
                                        <p:cTn id="92" dur="1" fill="hold">
                                          <p:stCondLst>
                                            <p:cond delay="999"/>
                                          </p:stCondLst>
                                        </p:cTn>
                                        <p:tgtEl>
                                          <p:spTgt spid="86"/>
                                        </p:tgtEl>
                                        <p:attrNameLst>
                                          <p:attrName>style.visibility</p:attrName>
                                        </p:attrNameLst>
                                      </p:cBhvr>
                                      <p:to>
                                        <p:strVal val="hidden"/>
                                      </p:to>
                                    </p:set>
                                  </p:childTnLst>
                                </p:cTn>
                              </p:par>
                            </p:childTnLst>
                          </p:cTn>
                        </p:par>
                        <p:par>
                          <p:cTn id="93" fill="hold">
                            <p:stCondLst>
                              <p:cond delay="1000"/>
                            </p:stCondLst>
                            <p:childTnLst>
                              <p:par>
                                <p:cTn id="94" presetID="22" presetClass="entr" presetSubtype="8" fill="hold" grpId="0" nodeType="afterEffect">
                                  <p:stCondLst>
                                    <p:cond delay="0"/>
                                  </p:stCondLst>
                                  <p:childTnLst>
                                    <p:set>
                                      <p:cBhvr>
                                        <p:cTn id="95" dur="1" fill="hold">
                                          <p:stCondLst>
                                            <p:cond delay="0"/>
                                          </p:stCondLst>
                                        </p:cTn>
                                        <p:tgtEl>
                                          <p:spTgt spid="92"/>
                                        </p:tgtEl>
                                        <p:attrNameLst>
                                          <p:attrName>style.visibility</p:attrName>
                                        </p:attrNameLst>
                                      </p:cBhvr>
                                      <p:to>
                                        <p:strVal val="visible"/>
                                      </p:to>
                                    </p:set>
                                    <p:animEffect transition="in" filter="wipe(left)">
                                      <p:cBhvr>
                                        <p:cTn id="96" dur="1000"/>
                                        <p:tgtEl>
                                          <p:spTgt spid="92"/>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93"/>
                                        </p:tgtEl>
                                        <p:attrNameLst>
                                          <p:attrName>style.visibility</p:attrName>
                                        </p:attrNameLst>
                                      </p:cBhvr>
                                      <p:to>
                                        <p:strVal val="visible"/>
                                      </p:to>
                                    </p:set>
                                    <p:animEffect transition="in" filter="wipe(left)">
                                      <p:cBhvr>
                                        <p:cTn id="101" dur="1000"/>
                                        <p:tgtEl>
                                          <p:spTgt spid="93"/>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96"/>
                                        </p:tgtEl>
                                        <p:attrNameLst>
                                          <p:attrName>style.visibility</p:attrName>
                                        </p:attrNameLst>
                                      </p:cBhvr>
                                      <p:to>
                                        <p:strVal val="visible"/>
                                      </p:to>
                                    </p:set>
                                    <p:animEffect transition="in" filter="fade">
                                      <p:cBhvr>
                                        <p:cTn id="104" dur="1000"/>
                                        <p:tgtEl>
                                          <p:spTgt spid="96"/>
                                        </p:tgtEl>
                                      </p:cBhvr>
                                    </p:animEffect>
                                  </p:childTnLst>
                                </p:cTn>
                              </p:par>
                              <p:par>
                                <p:cTn id="105" presetID="42" presetClass="path" presetSubtype="0" accel="50000" decel="50000" fill="hold" grpId="1" nodeType="withEffect">
                                  <p:stCondLst>
                                    <p:cond delay="0"/>
                                  </p:stCondLst>
                                  <p:childTnLst>
                                    <p:animMotion origin="layout" path="M 0.00833 0.0222 L -0.37917 0.46058 " pathEditMode="relative" rAng="0" ptsTypes="AA">
                                      <p:cBhvr>
                                        <p:cTn id="106" dur="3000" fill="hold"/>
                                        <p:tgtEl>
                                          <p:spTgt spid="96"/>
                                        </p:tgtEl>
                                        <p:attrNameLst>
                                          <p:attrName>ppt_x</p:attrName>
                                          <p:attrName>ppt_y</p:attrName>
                                        </p:attrNameLst>
                                      </p:cBhvr>
                                      <p:rCtr x="-194" y="219"/>
                                    </p:animMotion>
                                  </p:childTnLst>
                                </p:cTn>
                              </p:par>
                              <p:par>
                                <p:cTn id="107" presetID="6" presetClass="emph" presetSubtype="0" fill="hold" nodeType="withEffect">
                                  <p:stCondLst>
                                    <p:cond delay="0"/>
                                  </p:stCondLst>
                                  <p:childTnLst>
                                    <p:animScale>
                                      <p:cBhvr>
                                        <p:cTn id="108" dur="2000" fill="hold"/>
                                        <p:tgtEl>
                                          <p:spTgt spid="80"/>
                                        </p:tgtEl>
                                      </p:cBhvr>
                                      <p:by x="70000" y="70000"/>
                                    </p:animScale>
                                  </p:childTnLst>
                                </p:cTn>
                              </p:par>
                            </p:childTnLst>
                          </p:cTn>
                        </p:par>
                        <p:par>
                          <p:cTn id="109" fill="hold">
                            <p:stCondLst>
                              <p:cond delay="3000"/>
                            </p:stCondLst>
                            <p:childTnLst>
                              <p:par>
                                <p:cTn id="110" presetID="10" presetClass="exit" presetSubtype="0" fill="hold" grpId="2" nodeType="afterEffect">
                                  <p:stCondLst>
                                    <p:cond delay="0"/>
                                  </p:stCondLst>
                                  <p:childTnLst>
                                    <p:animEffect transition="out" filter="fade">
                                      <p:cBhvr>
                                        <p:cTn id="111" dur="1000"/>
                                        <p:tgtEl>
                                          <p:spTgt spid="96"/>
                                        </p:tgtEl>
                                      </p:cBhvr>
                                    </p:animEffect>
                                    <p:set>
                                      <p:cBhvr>
                                        <p:cTn id="112" dur="1" fill="hold">
                                          <p:stCondLst>
                                            <p:cond delay="999"/>
                                          </p:stCondLst>
                                        </p:cTn>
                                        <p:tgtEl>
                                          <p:spTgt spid="9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1" nodeType="clickEffect">
                                  <p:stCondLst>
                                    <p:cond delay="0"/>
                                  </p:stCondLst>
                                  <p:childTnLst>
                                    <p:animEffect transition="out" filter="fade">
                                      <p:cBhvr>
                                        <p:cTn id="116" dur="1000"/>
                                        <p:tgtEl>
                                          <p:spTgt spid="93"/>
                                        </p:tgtEl>
                                      </p:cBhvr>
                                    </p:animEffect>
                                    <p:set>
                                      <p:cBhvr>
                                        <p:cTn id="117" dur="1" fill="hold">
                                          <p:stCondLst>
                                            <p:cond delay="999"/>
                                          </p:stCondLst>
                                        </p:cTn>
                                        <p:tgtEl>
                                          <p:spTgt spid="93"/>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1000"/>
                                        <p:tgtEl>
                                          <p:spTgt spid="92"/>
                                        </p:tgtEl>
                                      </p:cBhvr>
                                    </p:animEffect>
                                    <p:set>
                                      <p:cBhvr>
                                        <p:cTn id="120" dur="1" fill="hold">
                                          <p:stCondLst>
                                            <p:cond delay="999"/>
                                          </p:stCondLst>
                                        </p:cTn>
                                        <p:tgtEl>
                                          <p:spTgt spid="92"/>
                                        </p:tgtEl>
                                        <p:attrNameLst>
                                          <p:attrName>style.visibility</p:attrName>
                                        </p:attrNameLst>
                                      </p:cBhvr>
                                      <p:to>
                                        <p:strVal val="hidden"/>
                                      </p:to>
                                    </p:set>
                                  </p:childTnLst>
                                </p:cTn>
                              </p:par>
                            </p:childTnLst>
                          </p:cTn>
                        </p:par>
                        <p:par>
                          <p:cTn id="121" fill="hold">
                            <p:stCondLst>
                              <p:cond delay="1000"/>
                            </p:stCondLst>
                            <p:childTnLst>
                              <p:par>
                                <p:cTn id="122" presetID="53" presetClass="entr" presetSubtype="0" fill="hold" grpId="1" nodeType="afterEffect">
                                  <p:stCondLst>
                                    <p:cond delay="0"/>
                                  </p:stCondLst>
                                  <p:childTnLst>
                                    <p:set>
                                      <p:cBhvr>
                                        <p:cTn id="123" dur="1" fill="hold">
                                          <p:stCondLst>
                                            <p:cond delay="0"/>
                                          </p:stCondLst>
                                        </p:cTn>
                                        <p:tgtEl>
                                          <p:spTgt spid="98"/>
                                        </p:tgtEl>
                                        <p:attrNameLst>
                                          <p:attrName>style.visibility</p:attrName>
                                        </p:attrNameLst>
                                      </p:cBhvr>
                                      <p:to>
                                        <p:strVal val="visible"/>
                                      </p:to>
                                    </p:set>
                                    <p:anim calcmode="lin" valueType="num">
                                      <p:cBhvr>
                                        <p:cTn id="124" dur="1000" fill="hold"/>
                                        <p:tgtEl>
                                          <p:spTgt spid="98"/>
                                        </p:tgtEl>
                                        <p:attrNameLst>
                                          <p:attrName>ppt_w</p:attrName>
                                        </p:attrNameLst>
                                      </p:cBhvr>
                                      <p:tavLst>
                                        <p:tav tm="0">
                                          <p:val>
                                            <p:fltVal val="0"/>
                                          </p:val>
                                        </p:tav>
                                        <p:tav tm="100000">
                                          <p:val>
                                            <p:strVal val="#ppt_w"/>
                                          </p:val>
                                        </p:tav>
                                      </p:tavLst>
                                    </p:anim>
                                    <p:anim calcmode="lin" valueType="num">
                                      <p:cBhvr>
                                        <p:cTn id="125" dur="1000" fill="hold"/>
                                        <p:tgtEl>
                                          <p:spTgt spid="98"/>
                                        </p:tgtEl>
                                        <p:attrNameLst>
                                          <p:attrName>ppt_h</p:attrName>
                                        </p:attrNameLst>
                                      </p:cBhvr>
                                      <p:tavLst>
                                        <p:tav tm="0">
                                          <p:val>
                                            <p:fltVal val="0"/>
                                          </p:val>
                                        </p:tav>
                                        <p:tav tm="100000">
                                          <p:val>
                                            <p:strVal val="#ppt_h"/>
                                          </p:val>
                                        </p:tav>
                                      </p:tavLst>
                                    </p:anim>
                                    <p:animEffect transition="in" filter="fade">
                                      <p:cBhvr>
                                        <p:cTn id="126" dur="1000"/>
                                        <p:tgtEl>
                                          <p:spTgt spid="98"/>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100"/>
                                        </p:tgtEl>
                                        <p:attrNameLst>
                                          <p:attrName>style.visibility</p:attrName>
                                        </p:attrNameLst>
                                      </p:cBhvr>
                                      <p:to>
                                        <p:strVal val="visible"/>
                                      </p:to>
                                    </p:set>
                                    <p:animEffect transition="in" filter="wipe(left)">
                                      <p:cBhvr>
                                        <p:cTn id="131" dur="1000"/>
                                        <p:tgtEl>
                                          <p:spTgt spid="100"/>
                                        </p:tgtEl>
                                      </p:cBhvr>
                                    </p:animEffect>
                                  </p:childTnLst>
                                </p:cTn>
                              </p:par>
                              <p:par>
                                <p:cTn id="132" presetID="10" presetClass="exit" presetSubtype="0" fill="hold" nodeType="withEffect">
                                  <p:stCondLst>
                                    <p:cond delay="0"/>
                                  </p:stCondLst>
                                  <p:childTnLst>
                                    <p:animEffect transition="out" filter="fade">
                                      <p:cBhvr>
                                        <p:cTn id="133" dur="1000"/>
                                        <p:tgtEl>
                                          <p:spTgt spid="77"/>
                                        </p:tgtEl>
                                      </p:cBhvr>
                                    </p:animEffect>
                                    <p:set>
                                      <p:cBhvr>
                                        <p:cTn id="134" dur="1" fill="hold">
                                          <p:stCondLst>
                                            <p:cond delay="999"/>
                                          </p:stCondLst>
                                        </p:cTn>
                                        <p:tgtEl>
                                          <p:spTgt spid="77"/>
                                        </p:tgtEl>
                                        <p:attrNameLst>
                                          <p:attrName>style.visibility</p:attrName>
                                        </p:attrNameLst>
                                      </p:cBhvr>
                                      <p:to>
                                        <p:strVal val="hidden"/>
                                      </p:to>
                                    </p:set>
                                  </p:childTnLst>
                                </p:cTn>
                              </p:par>
                              <p:par>
                                <p:cTn id="135" presetID="10" presetClass="exit" presetSubtype="0" fill="hold" nodeType="withEffect">
                                  <p:stCondLst>
                                    <p:cond delay="0"/>
                                  </p:stCondLst>
                                  <p:childTnLst>
                                    <p:animEffect transition="out" filter="fade">
                                      <p:cBhvr>
                                        <p:cTn id="136" dur="1000"/>
                                        <p:tgtEl>
                                          <p:spTgt spid="80"/>
                                        </p:tgtEl>
                                      </p:cBhvr>
                                    </p:animEffect>
                                    <p:set>
                                      <p:cBhvr>
                                        <p:cTn id="137" dur="1" fill="hold">
                                          <p:stCondLst>
                                            <p:cond delay="999"/>
                                          </p:stCondLst>
                                        </p:cTn>
                                        <p:tgtEl>
                                          <p:spTgt spid="80"/>
                                        </p:tgtEl>
                                        <p:attrNameLst>
                                          <p:attrName>style.visibility</p:attrName>
                                        </p:attrNameLst>
                                      </p:cBhvr>
                                      <p:to>
                                        <p:strVal val="hidden"/>
                                      </p:to>
                                    </p:set>
                                  </p:childTnLst>
                                </p:cTn>
                              </p:par>
                            </p:childTnLst>
                          </p:cTn>
                        </p:par>
                        <p:par>
                          <p:cTn id="138" fill="hold">
                            <p:stCondLst>
                              <p:cond delay="1000"/>
                            </p:stCondLst>
                            <p:childTnLst>
                              <p:par>
                                <p:cTn id="139" presetID="10" presetClass="entr" presetSubtype="0" fill="hold" nodeType="afterEffect">
                                  <p:stCondLst>
                                    <p:cond delay="0"/>
                                  </p:stCondLst>
                                  <p:childTnLst>
                                    <p:set>
                                      <p:cBhvr>
                                        <p:cTn id="140" dur="1" fill="hold">
                                          <p:stCondLst>
                                            <p:cond delay="0"/>
                                          </p:stCondLst>
                                        </p:cTn>
                                        <p:tgtEl>
                                          <p:spTgt spid="101"/>
                                        </p:tgtEl>
                                        <p:attrNameLst>
                                          <p:attrName>style.visibility</p:attrName>
                                        </p:attrNameLst>
                                      </p:cBhvr>
                                      <p:to>
                                        <p:strVal val="visible"/>
                                      </p:to>
                                    </p:set>
                                    <p:animEffect transition="in" filter="fade">
                                      <p:cBhvr>
                                        <p:cTn id="141" dur="1000"/>
                                        <p:tgtEl>
                                          <p:spTgt spid="101"/>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nodeType="clickEffect">
                                  <p:stCondLst>
                                    <p:cond delay="0"/>
                                  </p:stCondLst>
                                  <p:childTnLst>
                                    <p:set>
                                      <p:cBhvr>
                                        <p:cTn id="145" dur="1" fill="hold">
                                          <p:stCondLst>
                                            <p:cond delay="0"/>
                                          </p:stCondLst>
                                        </p:cTn>
                                        <p:tgtEl>
                                          <p:spTgt spid="110"/>
                                        </p:tgtEl>
                                        <p:attrNameLst>
                                          <p:attrName>style.visibility</p:attrName>
                                        </p:attrNameLst>
                                      </p:cBhvr>
                                      <p:to>
                                        <p:strVal val="visible"/>
                                      </p:to>
                                    </p:set>
                                    <p:animEffect transition="in" filter="fade">
                                      <p:cBhvr>
                                        <p:cTn id="146" dur="2000"/>
                                        <p:tgtEl>
                                          <p:spTgt spid="110"/>
                                        </p:tgtEl>
                                      </p:cBhvr>
                                    </p:animEffect>
                                  </p:childTnLst>
                                </p:cTn>
                              </p:par>
                              <p:par>
                                <p:cTn id="147" presetID="6" presetClass="emph" presetSubtype="0" fill="hold" nodeType="withEffect">
                                  <p:stCondLst>
                                    <p:cond delay="0"/>
                                  </p:stCondLst>
                                  <p:childTnLst>
                                    <p:animScale>
                                      <p:cBhvr>
                                        <p:cTn id="148" dur="2000" fill="hold"/>
                                        <p:tgtEl>
                                          <p:spTgt spid="110"/>
                                        </p:tgtEl>
                                      </p:cBhvr>
                                      <p:by x="80000" y="80000"/>
                                    </p:animScale>
                                  </p:childTnLst>
                                </p:cTn>
                              </p:par>
                              <p:par>
                                <p:cTn id="149" presetID="10" presetClass="entr" presetSubtype="0" fill="hold" nodeType="withEffect">
                                  <p:stCondLst>
                                    <p:cond delay="0"/>
                                  </p:stCondLst>
                                  <p:childTnLst>
                                    <p:set>
                                      <p:cBhvr>
                                        <p:cTn id="150" dur="1" fill="hold">
                                          <p:stCondLst>
                                            <p:cond delay="0"/>
                                          </p:stCondLst>
                                        </p:cTn>
                                        <p:tgtEl>
                                          <p:spTgt spid="113"/>
                                        </p:tgtEl>
                                        <p:attrNameLst>
                                          <p:attrName>style.visibility</p:attrName>
                                        </p:attrNameLst>
                                      </p:cBhvr>
                                      <p:to>
                                        <p:strVal val="visible"/>
                                      </p:to>
                                    </p:set>
                                    <p:animEffect transition="in" filter="fade">
                                      <p:cBhvr>
                                        <p:cTn id="151" dur="2000"/>
                                        <p:tgtEl>
                                          <p:spTgt spid="113"/>
                                        </p:tgtEl>
                                      </p:cBhvr>
                                    </p:animEffect>
                                  </p:childTnLst>
                                </p:cTn>
                              </p:par>
                              <p:par>
                                <p:cTn id="152" presetID="35" presetClass="path" presetSubtype="0" accel="50000" decel="50000" fill="hold" nodeType="withEffect">
                                  <p:stCondLst>
                                    <p:cond delay="0"/>
                                  </p:stCondLst>
                                  <p:childTnLst>
                                    <p:animMotion origin="layout" path="M 3.33333E-6 -4.16185E-6 L -0.22917 -0.09433 " pathEditMode="relative" rAng="0" ptsTypes="AA">
                                      <p:cBhvr>
                                        <p:cTn id="153" dur="2000" fill="hold"/>
                                        <p:tgtEl>
                                          <p:spTgt spid="113"/>
                                        </p:tgtEl>
                                        <p:attrNameLst>
                                          <p:attrName>ppt_x</p:attrName>
                                          <p:attrName>ppt_y</p:attrName>
                                        </p:attrNameLst>
                                      </p:cBhvr>
                                      <p:rCtr x="-115" y="-47"/>
                                    </p:animMotion>
                                  </p:childTnLst>
                                </p:cTn>
                              </p:par>
                              <p:par>
                                <p:cTn id="154" presetID="8" presetClass="emph" presetSubtype="0" accel="50000" decel="50000" fill="hold" nodeType="withEffect">
                                  <p:stCondLst>
                                    <p:cond delay="0"/>
                                  </p:stCondLst>
                                  <p:childTnLst>
                                    <p:animRot by="1200000">
                                      <p:cBhvr>
                                        <p:cTn id="155" dur="2000" fill="hold"/>
                                        <p:tgtEl>
                                          <p:spTgt spid="113"/>
                                        </p:tgtEl>
                                        <p:attrNameLst>
                                          <p:attrName>r</p:attrName>
                                        </p:attrNameLst>
                                      </p:cBhvr>
                                    </p:animRot>
                                  </p:childTnLst>
                                </p:cTn>
                              </p:par>
                            </p:childTnLst>
                          </p:cTn>
                        </p:par>
                      </p:childTnLst>
                    </p:cTn>
                  </p:par>
                  <p:par>
                    <p:cTn id="156" fill="hold">
                      <p:stCondLst>
                        <p:cond delay="indefinite"/>
                      </p:stCondLst>
                      <p:childTnLst>
                        <p:par>
                          <p:cTn id="157" fill="hold">
                            <p:stCondLst>
                              <p:cond delay="0"/>
                            </p:stCondLst>
                            <p:childTnLst>
                              <p:par>
                                <p:cTn id="158" presetID="22" presetClass="entr" presetSubtype="8" fill="hold" grpId="0" nodeType="clickEffect">
                                  <p:stCondLst>
                                    <p:cond delay="0"/>
                                  </p:stCondLst>
                                  <p:childTnLst>
                                    <p:set>
                                      <p:cBhvr>
                                        <p:cTn id="159" dur="1" fill="hold">
                                          <p:stCondLst>
                                            <p:cond delay="0"/>
                                          </p:stCondLst>
                                        </p:cTn>
                                        <p:tgtEl>
                                          <p:spTgt spid="99"/>
                                        </p:tgtEl>
                                        <p:attrNameLst>
                                          <p:attrName>style.visibility</p:attrName>
                                        </p:attrNameLst>
                                      </p:cBhvr>
                                      <p:to>
                                        <p:strVal val="visible"/>
                                      </p:to>
                                    </p:set>
                                    <p:animEffect transition="in" filter="wipe(left)">
                                      <p:cBhvr>
                                        <p:cTn id="160" dur="1000"/>
                                        <p:tgtEl>
                                          <p:spTgt spid="99"/>
                                        </p:tgtEl>
                                      </p:cBhvr>
                                    </p:animEffect>
                                  </p:childTnLst>
                                </p:cTn>
                              </p:par>
                            </p:childTnLst>
                          </p:cTn>
                        </p:par>
                      </p:childTnLst>
                    </p:cTn>
                  </p:par>
                  <p:par>
                    <p:cTn id="161" fill="hold">
                      <p:stCondLst>
                        <p:cond delay="indefinite"/>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1000"/>
                                        <p:tgtEl>
                                          <p:spTgt spid="100"/>
                                        </p:tgtEl>
                                      </p:cBhvr>
                                    </p:animEffect>
                                    <p:set>
                                      <p:cBhvr>
                                        <p:cTn id="165" dur="1" fill="hold">
                                          <p:stCondLst>
                                            <p:cond delay="999"/>
                                          </p:stCondLst>
                                        </p:cTn>
                                        <p:tgtEl>
                                          <p:spTgt spid="100"/>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1000"/>
                                        <p:tgtEl>
                                          <p:spTgt spid="99"/>
                                        </p:tgtEl>
                                      </p:cBhvr>
                                    </p:animEffect>
                                    <p:set>
                                      <p:cBhvr>
                                        <p:cTn id="168" dur="1" fill="hold">
                                          <p:stCondLst>
                                            <p:cond delay="999"/>
                                          </p:stCondLst>
                                        </p:cTn>
                                        <p:tgtEl>
                                          <p:spTgt spid="99"/>
                                        </p:tgtEl>
                                        <p:attrNameLst>
                                          <p:attrName>style.visibility</p:attrName>
                                        </p:attrNameLst>
                                      </p:cBhvr>
                                      <p:to>
                                        <p:strVal val="hidden"/>
                                      </p:to>
                                    </p:set>
                                  </p:childTnLst>
                                </p:cTn>
                              </p:par>
                              <p:par>
                                <p:cTn id="169" presetID="10" presetClass="exit" presetSubtype="0" fill="hold" grpId="0" nodeType="withEffect">
                                  <p:stCondLst>
                                    <p:cond delay="0"/>
                                  </p:stCondLst>
                                  <p:childTnLst>
                                    <p:animEffect transition="out" filter="fade">
                                      <p:cBhvr>
                                        <p:cTn id="170" dur="1000"/>
                                        <p:tgtEl>
                                          <p:spTgt spid="98"/>
                                        </p:tgtEl>
                                      </p:cBhvr>
                                    </p:animEffect>
                                    <p:set>
                                      <p:cBhvr>
                                        <p:cTn id="171" dur="1" fill="hold">
                                          <p:stCondLst>
                                            <p:cond delay="999"/>
                                          </p:stCondLst>
                                        </p:cTn>
                                        <p:tgtEl>
                                          <p:spTgt spid="98"/>
                                        </p:tgtEl>
                                        <p:attrNameLst>
                                          <p:attrName>style.visibility</p:attrName>
                                        </p:attrNameLst>
                                      </p:cBhvr>
                                      <p:to>
                                        <p:strVal val="hidden"/>
                                      </p:to>
                                    </p:set>
                                  </p:childTnLst>
                                </p:cTn>
                              </p:par>
                              <p:par>
                                <p:cTn id="172" presetID="10" presetClass="exit" presetSubtype="0" fill="hold" nodeType="withEffect">
                                  <p:stCondLst>
                                    <p:cond delay="0"/>
                                  </p:stCondLst>
                                  <p:childTnLst>
                                    <p:animEffect transition="out" filter="fade">
                                      <p:cBhvr>
                                        <p:cTn id="173" dur="1000"/>
                                        <p:tgtEl>
                                          <p:spTgt spid="110"/>
                                        </p:tgtEl>
                                      </p:cBhvr>
                                    </p:animEffect>
                                    <p:set>
                                      <p:cBhvr>
                                        <p:cTn id="174" dur="1" fill="hold">
                                          <p:stCondLst>
                                            <p:cond delay="999"/>
                                          </p:stCondLst>
                                        </p:cTn>
                                        <p:tgtEl>
                                          <p:spTgt spid="110"/>
                                        </p:tgtEl>
                                        <p:attrNameLst>
                                          <p:attrName>style.visibility</p:attrName>
                                        </p:attrNameLst>
                                      </p:cBhvr>
                                      <p:to>
                                        <p:strVal val="hidden"/>
                                      </p:to>
                                    </p:set>
                                  </p:childTnLst>
                                </p:cTn>
                              </p:par>
                              <p:par>
                                <p:cTn id="175" presetID="10" presetClass="exit" presetSubtype="0" fill="hold" nodeType="withEffect">
                                  <p:stCondLst>
                                    <p:cond delay="0"/>
                                  </p:stCondLst>
                                  <p:childTnLst>
                                    <p:animEffect transition="out" filter="fade">
                                      <p:cBhvr>
                                        <p:cTn id="176" dur="1000"/>
                                        <p:tgtEl>
                                          <p:spTgt spid="113"/>
                                        </p:tgtEl>
                                      </p:cBhvr>
                                    </p:animEffect>
                                    <p:set>
                                      <p:cBhvr>
                                        <p:cTn id="177" dur="1" fill="hold">
                                          <p:stCondLst>
                                            <p:cond delay="999"/>
                                          </p:stCondLst>
                                        </p:cTn>
                                        <p:tgtEl>
                                          <p:spTgt spid="113"/>
                                        </p:tgtEl>
                                        <p:attrNameLst>
                                          <p:attrName>style.visibility</p:attrName>
                                        </p:attrNameLst>
                                      </p:cBhvr>
                                      <p:to>
                                        <p:strVal val="hidden"/>
                                      </p:to>
                                    </p:set>
                                  </p:childTnLst>
                                </p:cTn>
                              </p:par>
                              <p:par>
                                <p:cTn id="178" presetID="10" presetClass="exit" presetSubtype="0" fill="hold" nodeType="withEffect">
                                  <p:stCondLst>
                                    <p:cond delay="0"/>
                                  </p:stCondLst>
                                  <p:childTnLst>
                                    <p:animEffect transition="out" filter="fade">
                                      <p:cBhvr>
                                        <p:cTn id="179" dur="2000"/>
                                        <p:tgtEl>
                                          <p:spTgt spid="101"/>
                                        </p:tgtEl>
                                      </p:cBhvr>
                                    </p:animEffect>
                                    <p:set>
                                      <p:cBhvr>
                                        <p:cTn id="180" dur="1" fill="hold">
                                          <p:stCondLst>
                                            <p:cond delay="1999"/>
                                          </p:stCondLst>
                                        </p:cTn>
                                        <p:tgtEl>
                                          <p:spTgt spid="101"/>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116"/>
                                        </p:tgtEl>
                                        <p:attrNameLst>
                                          <p:attrName>style.visibility</p:attrName>
                                        </p:attrNameLst>
                                      </p:cBhvr>
                                      <p:to>
                                        <p:strVal val="visible"/>
                                      </p:to>
                                    </p:set>
                                    <p:animEffect transition="in" filter="fade">
                                      <p:cBhvr>
                                        <p:cTn id="183" dur="1000"/>
                                        <p:tgtEl>
                                          <p:spTgt spid="116"/>
                                        </p:tgtEl>
                                      </p:cBhvr>
                                    </p:animEffect>
                                  </p:childTnLst>
                                </p:cTn>
                              </p:par>
                              <p:par>
                                <p:cTn id="184" presetID="10" presetClass="exit" presetSubtype="0" fill="hold" grpId="1" nodeType="withEffect">
                                  <p:stCondLst>
                                    <p:cond delay="0"/>
                                  </p:stCondLst>
                                  <p:childTnLst>
                                    <p:animEffect transition="out" filter="fade">
                                      <p:cBhvr>
                                        <p:cTn id="185" dur="1000"/>
                                        <p:tgtEl>
                                          <p:spTgt spid="94"/>
                                        </p:tgtEl>
                                      </p:cBhvr>
                                    </p:animEffect>
                                    <p:set>
                                      <p:cBhvr>
                                        <p:cTn id="186" dur="1" fill="hold">
                                          <p:stCondLst>
                                            <p:cond delay="999"/>
                                          </p:stCondLst>
                                        </p:cTn>
                                        <p:tgtEl>
                                          <p:spTgt spid="94"/>
                                        </p:tgtEl>
                                        <p:attrNameLst>
                                          <p:attrName>style.visibility</p:attrName>
                                        </p:attrNameLst>
                                      </p:cBhvr>
                                      <p:to>
                                        <p:strVal val="hidden"/>
                                      </p:to>
                                    </p:set>
                                  </p:childTnLst>
                                </p:cTn>
                              </p:par>
                              <p:par>
                                <p:cTn id="187" presetID="10" presetClass="entr" presetSubtype="0" fill="hold" grpId="1" nodeType="withEffect">
                                  <p:stCondLst>
                                    <p:cond delay="0"/>
                                  </p:stCondLst>
                                  <p:childTnLst>
                                    <p:set>
                                      <p:cBhvr>
                                        <p:cTn id="188" dur="1" fill="hold">
                                          <p:stCondLst>
                                            <p:cond delay="0"/>
                                          </p:stCondLst>
                                        </p:cTn>
                                        <p:tgtEl>
                                          <p:spTgt spid="46"/>
                                        </p:tgtEl>
                                        <p:attrNameLst>
                                          <p:attrName>style.visibility</p:attrName>
                                        </p:attrNameLst>
                                      </p:cBhvr>
                                      <p:to>
                                        <p:strVal val="visible"/>
                                      </p:to>
                                    </p:set>
                                    <p:animEffect transition="in" filter="fade">
                                      <p:cBhvr>
                                        <p:cTn id="189" dur="1000"/>
                                        <p:tgtEl>
                                          <p:spTgt spid="46"/>
                                        </p:tgtEl>
                                      </p:cBhvr>
                                    </p:animEffect>
                                  </p:childTnLst>
                                </p:cTn>
                              </p:par>
                              <p:par>
                                <p:cTn id="190" presetID="10" presetClass="entr" presetSubtype="0" fill="hold" grpId="1" nodeType="withEffect">
                                  <p:stCondLst>
                                    <p:cond delay="0"/>
                                  </p:stCondLst>
                                  <p:childTnLst>
                                    <p:set>
                                      <p:cBhvr>
                                        <p:cTn id="191" dur="1" fill="hold">
                                          <p:stCondLst>
                                            <p:cond delay="0"/>
                                          </p:stCondLst>
                                        </p:cTn>
                                        <p:tgtEl>
                                          <p:spTgt spid="48"/>
                                        </p:tgtEl>
                                        <p:attrNameLst>
                                          <p:attrName>style.visibility</p:attrName>
                                        </p:attrNameLst>
                                      </p:cBhvr>
                                      <p:to>
                                        <p:strVal val="visible"/>
                                      </p:to>
                                    </p:set>
                                    <p:animEffect transition="in" filter="fade">
                                      <p:cBhvr>
                                        <p:cTn id="192"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69" grpId="1" animBg="1"/>
      <p:bldP spid="69" grpId="2" animBg="1"/>
      <p:bldP spid="68" grpId="0" animBg="1"/>
      <p:bldP spid="46" grpId="0" animBg="1"/>
      <p:bldP spid="46" grpId="1" animBg="1"/>
      <p:bldP spid="48" grpId="0" animBg="1"/>
      <p:bldP spid="48" grpId="1" animBg="1"/>
      <p:bldP spid="52" grpId="0"/>
      <p:bldP spid="64" grpId="0"/>
      <p:bldP spid="70" grpId="1"/>
      <p:bldP spid="71" grpId="1"/>
      <p:bldP spid="94" grpId="0" animBg="1"/>
      <p:bldP spid="94" grpId="1" animBg="1"/>
      <p:bldP spid="92" grpId="0" animBg="1"/>
      <p:bldP spid="92" grpId="1" animBg="1"/>
      <p:bldP spid="93" grpId="0" animBg="1"/>
      <p:bldP spid="93" grpId="1" animBg="1"/>
      <p:bldP spid="96" grpId="0" animBg="1"/>
      <p:bldP spid="96" grpId="1" animBg="1"/>
      <p:bldP spid="96" grpId="2" animBg="1"/>
      <p:bldP spid="98" grpId="0" animBg="1"/>
      <p:bldP spid="98" grpId="1" animBg="1"/>
      <p:bldP spid="116" grpId="0" animBg="1"/>
      <p:bldP spid="99" grpId="0" animBg="1"/>
      <p:bldP spid="99" grpId="1" animBg="1"/>
      <p:bldP spid="100" grpId="0" animBg="1"/>
      <p:bldP spid="100" grpId="1" animBg="1"/>
      <p:bldP spid="90" grpId="0"/>
      <p:bldP spid="90" grpId="1"/>
      <p:bldP spid="91" grpId="0"/>
      <p:bldP spid="91" grpId="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13388280"/>
          </a:xfrm>
          <a:prstGeom prst="rect">
            <a:avLst/>
          </a:prstGeom>
        </p:spPr>
        <p:txBody>
          <a:bodyPr wrap="square">
            <a:spAutoFit/>
          </a:bodyPr>
          <a:lstStyle/>
          <a:p>
            <a:r>
              <a:rPr lang="en-US" dirty="0" smtClean="0">
                <a:hlinkClick r:id="rId2"/>
              </a:rPr>
              <a:t>https://www.seminolenationmuseum.org/history/seminole-nation/into-the-west/</a:t>
            </a:r>
            <a:endParaRPr lang="en-US" dirty="0" smtClean="0"/>
          </a:p>
          <a:p>
            <a:pPr fontAlgn="base"/>
            <a:r>
              <a:rPr lang="en-US" dirty="0" smtClean="0"/>
              <a:t>	After their relocation to the Indian Territory, the Seminole were initially confined to the lands and government of the Creek Nation. The United States allowed them to have only limited self-governance, and only if they adhered to the general laws of the Creeks. Frustrations with these terms and the general conditions in the region led two bands of Seminole under Wild Cat and John Horse to migrate to Mexico in 1849.</a:t>
            </a:r>
          </a:p>
          <a:p>
            <a:pPr fontAlgn="base"/>
            <a:r>
              <a:rPr lang="en-US" dirty="0" smtClean="0"/>
              <a:t>	In 1856, after nearly twenty years living under Creek rule, a treaty was made with the Creeks and the Federal government establishing a Seminole Nation in Oklahoma.</a:t>
            </a:r>
          </a:p>
          <a:p>
            <a:pPr fontAlgn="base"/>
            <a:r>
              <a:rPr lang="en-US" dirty="0" smtClean="0"/>
              <a:t>This nation, recognized as an independent nation within the United States and under its protection, consisted of the land between the South Canadian River and North Canadian River bounded on the East by a line where the present city of Tecumseh, OK now exists, and on the west by the western boundary of the United States (in 1856), which was the 100th meridian.</a:t>
            </a:r>
          </a:p>
          <a:p>
            <a:pPr fontAlgn="base"/>
            <a:r>
              <a:rPr lang="en-US" dirty="0" smtClean="0"/>
              <a:t>	The Seminoles, under the leadership of Chief John Jumper, moved to their new nation and established a community known as the Green Head Prairie.  A council house was located about two miles north and two miles west of the agency. After this settlement was made and the homes were well established, the Civil War erupted and the Seminoles as well as other members of the Five Civilized Tribes (Cherokee, Choctaw, Chickasaw, and Muscogee (Creek), took up arms and fought one against the other.</a:t>
            </a:r>
          </a:p>
          <a:p>
            <a:pPr fontAlgn="base"/>
            <a:r>
              <a:rPr lang="en-US" dirty="0" smtClean="0"/>
              <a:t>	Under the agreement made with the Federal Government, the Seminoles were to be protected from outside invasion, but with the rumors of war, and before any battles were fought, the Government withdrew all of its forces, leaving the Indian Nations unprotected from invasion from the South.</a:t>
            </a:r>
          </a:p>
          <a:p>
            <a:pPr fontAlgn="base"/>
            <a:r>
              <a:rPr lang="en-US" dirty="0" smtClean="0"/>
              <a:t>	About one-third of the Tribe, under the leadership of Big John </a:t>
            </a:r>
            <a:r>
              <a:rPr lang="en-US" dirty="0" err="1" smtClean="0"/>
              <a:t>Chupco</a:t>
            </a:r>
            <a:r>
              <a:rPr lang="en-US" dirty="0" smtClean="0"/>
              <a:t>, voted to remain loyal to the Union and proceeded to move to Kansas. The first skirmishes of the war took place when these Seminoles, along with other tribal members, who favored the North, fought three engagements to reach help in Kansas.</a:t>
            </a:r>
          </a:p>
          <a:p>
            <a:pPr fontAlgn="base"/>
            <a:r>
              <a:rPr lang="en-US" dirty="0" smtClean="0"/>
              <a:t>	The remainder of the Seminoles under John Jumper joined forces with the Confederacy. The soldiers, with Colonel Jumper as their leader, fought under the command of General Stan </a:t>
            </a:r>
            <a:r>
              <a:rPr lang="en-US" dirty="0" err="1" smtClean="0"/>
              <a:t>Watie</a:t>
            </a:r>
            <a:r>
              <a:rPr lang="en-US" dirty="0" smtClean="0"/>
              <a:t>.</a:t>
            </a:r>
          </a:p>
          <a:p>
            <a:pPr fontAlgn="base"/>
            <a:r>
              <a:rPr lang="en-US" dirty="0" smtClean="0"/>
              <a:t>	The war devastated Indian Territory and when it came to an end the Five Civilized Tribes were forced to give up their claim to all their land in the western half of what is now Oklahoma.</a:t>
            </a:r>
          </a:p>
          <a:p>
            <a:pPr fontAlgn="base"/>
            <a:r>
              <a:rPr lang="en-US" dirty="0" smtClean="0"/>
              <a:t>	In 1866, the Seminoles were required to sign a new treaty. This treaty made certain provisions that included the sale of all the Seminole Nation to the United States at the rate of 15 cents per acre; to free their slaves and give them tribal rights; to give rights of way to the railroads; to make peace among themselves and with other tribes; to help organize a state made up of the Indians in Oklahoma; and the Seminoles were allowed to buy land sold by the Muscogee (Creeks) for a price of 50 cents per acre. This new land was the Second Seminole Nation and existed from 1866 to 1907. This consisted of present day Seminole County with the addition of 175,000 acres that the Seminoles later bought from the Muscogee (Creeks).</a:t>
            </a:r>
          </a:p>
          <a:p>
            <a:pPr fontAlgn="base"/>
            <a:r>
              <a:rPr lang="en-US" dirty="0" smtClean="0"/>
              <a:t>	With the signing of the Treaty in 1866, the Government commissioned Elijah Brown to bring the Northern Seminoles back to their new nation and set up a new capital city. They chose as their capital the town of Wewoka. Seventeen years earlier, in January of 1849, the Seminole Freedman leader John Horse had made a temporary settlement on the north bank of the Wewoka Creek. They had given the name Wewoka, "Barking Water", to the settlement because of the noise made by the small falls located just east of the settlement.</a:t>
            </a:r>
          </a:p>
          <a:p>
            <a:pPr fontAlgn="base"/>
            <a:endParaRPr lang="en-US" dirty="0" smtClean="0"/>
          </a:p>
          <a:p>
            <a:endParaRPr lang="en-US"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97041950"/>
          </a:xfrm>
          <a:prstGeom prst="rect">
            <a:avLst/>
          </a:prstGeom>
        </p:spPr>
        <p:txBody>
          <a:bodyPr wrap="square">
            <a:spAutoFit/>
          </a:bodyPr>
          <a:lstStyle/>
          <a:p>
            <a:r>
              <a:rPr lang="en-US" dirty="0" smtClean="0">
                <a:hlinkClick r:id="rId2"/>
              </a:rPr>
              <a:t>http://www.firstpeople.us/FP-Html-Treaties/TreatyWithTheCreeksetc1856.html</a:t>
            </a:r>
            <a:endParaRPr lang="en-US" dirty="0" smtClean="0"/>
          </a:p>
          <a:p>
            <a:r>
              <a:rPr lang="en-US" dirty="0" smtClean="0"/>
              <a:t>			Treaty with The Creeks etc</a:t>
            </a:r>
          </a:p>
          <a:p>
            <a:r>
              <a:rPr lang="en-US" dirty="0" smtClean="0"/>
              <a:t>				August 7, 1856</a:t>
            </a:r>
          </a:p>
          <a:p>
            <a:r>
              <a:rPr lang="en-US" dirty="0" smtClean="0"/>
              <a:t>	Articles of agreement and convention between the United States and the Creek and Seminole Tribes of Indians, made and concluded at the city of Washington the seventh day of August, one thousand eight hundred and fifty-six, by George W. </a:t>
            </a:r>
            <a:r>
              <a:rPr lang="en-US" dirty="0" err="1" smtClean="0"/>
              <a:t>Manypenny</a:t>
            </a:r>
            <a:r>
              <a:rPr lang="en-US" dirty="0" smtClean="0"/>
              <a:t>, commissioner on the part of the United States, Tuck-a-</a:t>
            </a:r>
            <a:r>
              <a:rPr lang="en-US" dirty="0" err="1" smtClean="0"/>
              <a:t>batchee</a:t>
            </a:r>
            <a:r>
              <a:rPr lang="en-US" dirty="0" smtClean="0"/>
              <a:t>-</a:t>
            </a:r>
            <a:r>
              <a:rPr lang="en-US" dirty="0" err="1" smtClean="0"/>
              <a:t>Micco</a:t>
            </a:r>
            <a:r>
              <a:rPr lang="en-US" dirty="0" smtClean="0"/>
              <a:t>, Echo-</a:t>
            </a:r>
            <a:r>
              <a:rPr lang="en-US" dirty="0" err="1" smtClean="0"/>
              <a:t>Harjo</a:t>
            </a:r>
            <a:r>
              <a:rPr lang="en-US" dirty="0" smtClean="0"/>
              <a:t>, Chilly McIntosh, Benjamin Marshall, George W. </a:t>
            </a:r>
            <a:r>
              <a:rPr lang="en-US" dirty="0" err="1" smtClean="0"/>
              <a:t>Stidham</a:t>
            </a:r>
            <a:r>
              <a:rPr lang="en-US" dirty="0" smtClean="0"/>
              <a:t>, and Daniel N. McIntosh, commissioners on the part of the Creeks; and John Jumper, </a:t>
            </a:r>
            <a:r>
              <a:rPr lang="en-US" dirty="0" err="1" smtClean="0"/>
              <a:t>Tuste</a:t>
            </a:r>
            <a:r>
              <a:rPr lang="en-US" dirty="0" smtClean="0"/>
              <a:t>-</a:t>
            </a:r>
            <a:r>
              <a:rPr lang="en-US" dirty="0" err="1" smtClean="0"/>
              <a:t>nuc</a:t>
            </a:r>
            <a:r>
              <a:rPr lang="en-US" dirty="0" smtClean="0"/>
              <a:t>-o-</a:t>
            </a:r>
            <a:r>
              <a:rPr lang="en-US" dirty="0" err="1" smtClean="0"/>
              <a:t>chee</a:t>
            </a:r>
            <a:r>
              <a:rPr lang="en-US" dirty="0" smtClean="0"/>
              <a:t>, Pars-co-</a:t>
            </a:r>
            <a:r>
              <a:rPr lang="en-US" dirty="0" err="1" smtClean="0"/>
              <a:t>fer</a:t>
            </a:r>
            <a:r>
              <a:rPr lang="en-US" dirty="0" smtClean="0"/>
              <a:t>, and James Factor, commissioners on the part of the Seminoles:</a:t>
            </a:r>
          </a:p>
          <a:p>
            <a:r>
              <a:rPr lang="en-US" dirty="0" smtClean="0"/>
              <a:t>	Whereas the convention heretofore existing between the Creek and Seminole tribes of Indians west of the Mississippi River, has given rise to unhappy and injurious dissensions and controversies among them, which render necessary a readjustment of their relations to each other and to the United States; and</a:t>
            </a:r>
          </a:p>
          <a:p>
            <a:r>
              <a:rPr lang="en-US" dirty="0" smtClean="0"/>
              <a:t>	Whereas the United States desire, by providing the Seminoles remaining in Florida with a comfortable home west of the Mississippi River, and by making a liberal and generous provision for their welfare, to induce them to emigrate and become one people with their brethren already west, and also to afford to all the Seminoles the means of education and civilization, and the blessings of a regular civil government; and</a:t>
            </a:r>
          </a:p>
          <a:p>
            <a:r>
              <a:rPr lang="en-US" dirty="0" smtClean="0"/>
              <a:t>	Whereas the Creek Nation and individuals thereof, have, by their delegation, brought forward and persistently urged various claims against the United States, which it is desirable shall be finally adjusted and settled; and</a:t>
            </a:r>
          </a:p>
          <a:p>
            <a:r>
              <a:rPr lang="en-US" dirty="0" smtClean="0"/>
              <a:t>	Whereas it is necessary for the simplification and better understanding of the relations between the United States and said Creek and Seminole tribes of Indians, that all their subsisting treaty stipulations shall, as far as practicable, be embodied in one comprehensive instrument;</a:t>
            </a:r>
          </a:p>
          <a:p>
            <a:r>
              <a:rPr lang="en-US" dirty="0" smtClean="0"/>
              <a:t>	Now, therefore, the United States, by their commissioner, George W. </a:t>
            </a:r>
            <a:r>
              <a:rPr lang="en-US" dirty="0" err="1" smtClean="0"/>
              <a:t>Manypenny</a:t>
            </a:r>
            <a:r>
              <a:rPr lang="en-US" dirty="0" smtClean="0"/>
              <a:t>, the Creek tribe of Indians, by their commissioners, Tuck-a-</a:t>
            </a:r>
            <a:r>
              <a:rPr lang="en-US" dirty="0" err="1" smtClean="0"/>
              <a:t>batchee</a:t>
            </a:r>
            <a:r>
              <a:rPr lang="en-US" dirty="0" smtClean="0"/>
              <a:t>-</a:t>
            </a:r>
            <a:r>
              <a:rPr lang="en-US" dirty="0" err="1" smtClean="0"/>
              <a:t>Micco</a:t>
            </a:r>
            <a:r>
              <a:rPr lang="en-US" dirty="0" smtClean="0"/>
              <a:t>, Echo-</a:t>
            </a:r>
            <a:r>
              <a:rPr lang="en-US" dirty="0" err="1" smtClean="0"/>
              <a:t>Harjo</a:t>
            </a:r>
            <a:r>
              <a:rPr lang="en-US" dirty="0" smtClean="0"/>
              <a:t>, Chilly </a:t>
            </a:r>
            <a:r>
              <a:rPr lang="en-US" dirty="0" err="1" smtClean="0"/>
              <a:t>Mclntosh</a:t>
            </a:r>
            <a:r>
              <a:rPr lang="en-US" dirty="0" smtClean="0"/>
              <a:t>, Benjamin Marshall, George W. </a:t>
            </a:r>
            <a:r>
              <a:rPr lang="en-US" dirty="0" err="1" smtClean="0"/>
              <a:t>Stidham</a:t>
            </a:r>
            <a:r>
              <a:rPr lang="en-US" dirty="0" smtClean="0"/>
              <a:t>, and Daniel N. McIntosh; and the Seminole tribe of Indians, by their commissioners, John Jumper, </a:t>
            </a:r>
            <a:r>
              <a:rPr lang="en-US" dirty="0" err="1" smtClean="0"/>
              <a:t>Tuste</a:t>
            </a:r>
            <a:r>
              <a:rPr lang="en-US" dirty="0" smtClean="0"/>
              <a:t>-</a:t>
            </a:r>
            <a:r>
              <a:rPr lang="en-US" dirty="0" err="1" smtClean="0"/>
              <a:t>nuc</a:t>
            </a:r>
            <a:r>
              <a:rPr lang="en-US" dirty="0" smtClean="0"/>
              <a:t>-o-</a:t>
            </a:r>
            <a:r>
              <a:rPr lang="en-US" dirty="0" err="1" smtClean="0"/>
              <a:t>chee</a:t>
            </a:r>
            <a:r>
              <a:rPr lang="en-US" dirty="0" smtClean="0"/>
              <a:t>, Pars-co-</a:t>
            </a:r>
            <a:r>
              <a:rPr lang="en-US" dirty="0" err="1" smtClean="0"/>
              <a:t>fer</a:t>
            </a:r>
            <a:r>
              <a:rPr lang="en-US" dirty="0" smtClean="0"/>
              <a:t>, and James Factor, do hereby agree and stipulate as follows, </a:t>
            </a:r>
            <a:r>
              <a:rPr lang="en-US" dirty="0" err="1" smtClean="0"/>
              <a:t>viz</a:t>
            </a:r>
            <a:r>
              <a:rPr lang="en-US" dirty="0" smtClean="0"/>
              <a:t>:</a:t>
            </a:r>
          </a:p>
          <a:p>
            <a:r>
              <a:rPr lang="en-US" b="1" dirty="0" smtClean="0"/>
              <a:t>Article 1.</a:t>
            </a:r>
          </a:p>
          <a:p>
            <a:r>
              <a:rPr lang="en-US" dirty="0" smtClean="0"/>
              <a:t>	The Creek Nation doth hereby grant, cede, and convey to the Seminole Indians, the tract of country included within the following boundaries, </a:t>
            </a:r>
            <a:r>
              <a:rPr lang="en-US" dirty="0" err="1" smtClean="0"/>
              <a:t>viz</a:t>
            </a:r>
            <a:r>
              <a:rPr lang="en-US" dirty="0" smtClean="0"/>
              <a:t>: beginning on the Canadian River, a few miles east of the ninety-seventh parallel of west longitude, where </a:t>
            </a:r>
            <a:r>
              <a:rPr lang="en-US" dirty="0" err="1" smtClean="0"/>
              <a:t>Ock</a:t>
            </a:r>
            <a:r>
              <a:rPr lang="en-US" dirty="0" smtClean="0"/>
              <a:t>-hi-</a:t>
            </a:r>
            <a:r>
              <a:rPr lang="en-US" dirty="0" err="1" smtClean="0"/>
              <a:t>appo</a:t>
            </a:r>
            <a:r>
              <a:rPr lang="en-US" dirty="0" smtClean="0"/>
              <a:t>, or Pond Creek, empties into the same; thence, due north to the north fork of the Canadian; thence up said north fork of the Canadian to the southern line of the Cherokee country; thence, with that line, west, to the one hundredth parallel of west longitude; thence, south along said parallel of longitude to the Canadian River, and thence down and with that river to the place of beginning.</a:t>
            </a:r>
          </a:p>
          <a:p>
            <a:r>
              <a:rPr lang="en-US" b="1" dirty="0" smtClean="0"/>
              <a:t>Article 2.</a:t>
            </a:r>
          </a:p>
          <a:p>
            <a:r>
              <a:rPr lang="en-US" dirty="0" smtClean="0"/>
              <a:t>	The following shall constitute and remain the boundaries of the Creek country, </a:t>
            </a:r>
            <a:r>
              <a:rPr lang="en-US" dirty="0" err="1" smtClean="0"/>
              <a:t>viz</a:t>
            </a:r>
            <a:r>
              <a:rPr lang="en-US" dirty="0" smtClean="0"/>
              <a:t>: beginning at the mouth of the north fork of the Canadian River, and running northerly four miles; thence running a straight line so as to meet a line drawn from the south bank of the Arkansas River, opposite to the east or lower bank of Grand River, at its junction with the Arkansas, and which runs a course, south, forty-four degrees, west, one mile, to a post placed in the ground; thence along said line to the Arkansas and up the same and the Verdigris River, to where the old territorial line crosses it; thence along said line, north, to a point twenty-five miles from the Arkansas River, where the old territorial line crosses the same; thence running west with the southern line of the Cherokee country, to the north fork of the Canadian River, where the boundary of the session to the Seminoles defined in the preceding article, first strikes said Cherokee line; thence down said north fork, to where the eastern boundary-line of the said cession to the Seminoles strikes the same; thence, with that line, due south to the Canadian River, at the mouth of the </a:t>
            </a:r>
            <a:r>
              <a:rPr lang="en-US" dirty="0" err="1" smtClean="0"/>
              <a:t>Ock</a:t>
            </a:r>
            <a:r>
              <a:rPr lang="en-US" dirty="0" smtClean="0"/>
              <a:t>-hi-</a:t>
            </a:r>
            <a:r>
              <a:rPr lang="en-US" dirty="0" err="1" smtClean="0"/>
              <a:t>appo</a:t>
            </a:r>
            <a:r>
              <a:rPr lang="en-US" dirty="0" smtClean="0"/>
              <a:t>, or Pond Creek; and thence down said Canadian River to the place of beginning.</a:t>
            </a:r>
          </a:p>
          <a:p>
            <a:r>
              <a:rPr lang="en-US" b="1" dirty="0" smtClean="0"/>
              <a:t>Article 3.</a:t>
            </a:r>
          </a:p>
          <a:p>
            <a:r>
              <a:rPr lang="en-US" dirty="0" smtClean="0"/>
              <a:t>	The United States do hereby solemnly guarantee to the Seminole Indians the tract of country ceded to them by the first article of this convention; and to the Creek Indians, the lands included within the boundaries defined in the second article hereof; and likewise that the same shall respectively be secured to and held by said Indians by the same title and tenure by which they were guaranteed and secured to the Creek Nation by the fourteenth article of the treaty of March twenty-fourth, eighteen hundred and thirty-two, the third article of the treaty of February fourteenth, eighteen hundred and thirty-three, and by the letters-patent issued to the said Creek Nation, on the eleventh day of August, eighteen hundred and fifty-two, and recorded in volume four of records of Indian deeds in the Office of Indian Affairs, pages 446 and 447. Provided however, That no part of the tract of country so ceded to the Seminole Indians, shall ever be sold, or otherwise disposed of without the consent of both tribes legally given.</a:t>
            </a:r>
          </a:p>
          <a:p>
            <a:r>
              <a:rPr lang="en-US" b="1" dirty="0" smtClean="0"/>
              <a:t>Article 4.</a:t>
            </a:r>
          </a:p>
          <a:p>
            <a:r>
              <a:rPr lang="en-US" dirty="0" smtClean="0"/>
              <a:t>	The United States do hereby, solemnly agree and bind themselves, that no State or Territory shall ever pass laws for the government of the Creek or Seminole tribes of Indians, and that no portion of either of the tracts of country defined in the first and second articles of this agreement shall ever be embraced or included within, or annexed to, any Territory or State, nor shall either, or any part of either, ever be erected into a Territory without the full and free consent of the legislative authority of the tribe owning the same.</a:t>
            </a:r>
          </a:p>
          <a:p>
            <a:r>
              <a:rPr lang="en-US" b="1" dirty="0" smtClean="0"/>
              <a:t>Article 5.</a:t>
            </a:r>
          </a:p>
          <a:p>
            <a:r>
              <a:rPr lang="en-US" dirty="0" smtClean="0"/>
              <a:t>	The Creek Indians do hereby absolutely and forever quit-claim and relinquish to the United States all their right, title, and interest in and to any lands heretofore owned or claimed by them, whether east or west of the Mississippi River, and any and all claim for or on account of any such lands, except those embraced within the boundaries described in the second article of this agreement; and it doth also, in like manner, release and fully discharge the United States from all other claims and demands whatsoever, which the Creek Nation or any individual thereof may now have against the United States, excepting only such as are particularly or in terms provided for and secured to them by the provisions of existing treaties and laws; and which are as follows, </a:t>
            </a:r>
            <a:r>
              <a:rPr lang="en-US" dirty="0" err="1" smtClean="0"/>
              <a:t>viz</a:t>
            </a:r>
            <a:r>
              <a:rPr lang="en-US" dirty="0" smtClean="0"/>
              <a:t>: permanent annuities in money amounting to twenty-four thousand five hundred dollars, secured to them by the fourth article of the treaty of seventh August, seventeen hundred and ninety, the second article of the treaty of June sixteenth, eighteen hundred and two, and the fourth article of the treaty of January twenty-fourth, eighteen hundred and twenty-six: permanent provision for a wheelwright, for a blacksmith and assistant; blacksmith-shop and tools, and for iron and steel under the eighth article of the last-mentioned treaty; and costing annually one thousand seven hundred and ten dollars; two thousand dollars per annum, during the pleasure of the President, for assistance in agricultural operations under the same treaty and article; six thousand dollars per annum for education for seven years, in addition to the estimate for present fiscal year, under the fourth article of the treaty of January fourth, eighteen hundred and forty-five; one thousand dollars per annum during the pleasure of the President, for the same object, under the fifty article of the treaty of February fourteenth, eighteen hundred and thirty-three; services of a wagon-maker, blacksmith and assistant, shop and tools, iron and steel, during the pleasure of the President, under the same treaty and article, and costing one thousand seven hundred and ten dollars annually; the last </a:t>
            </a:r>
            <a:r>
              <a:rPr lang="en-US" dirty="0" err="1" smtClean="0"/>
              <a:t>instalment</a:t>
            </a:r>
            <a:r>
              <a:rPr lang="en-US" dirty="0" smtClean="0"/>
              <a:t> of two thousand two hundred and twenty dollars for two blacksmiths and assistants, shops and tools, and iron and steel, under the thirteenth article of the treaty of March twenty-fourth, eighteen hundred and thirty-two, and which last it is hereby stipulated shall be continued for seven additional years. The following shall also be excepted from the foregoing quit-claim, relinquishment, release, and discharge, </a:t>
            </a:r>
            <a:r>
              <a:rPr lang="en-US" dirty="0" err="1" smtClean="0"/>
              <a:t>viz</a:t>
            </a:r>
            <a:r>
              <a:rPr lang="en-US" dirty="0" smtClean="0"/>
              <a:t>: the fund created and held in trust for Creek orphans under the second article of the treaty of March twenty-fourth, eighteen hundred and thirty-two; the right of such individuals among the Creeks as have not received it, to the compensation in money provided for by the act of Congress of March third, eighteen hundred and thirty-seven, in lieu of reservations of land to which they were entitled, but which were not secured to them, under the said treaty of eighteen hundred and thirty-two; the right of the </a:t>
            </a:r>
            <a:r>
              <a:rPr lang="en-US" dirty="0" err="1" smtClean="0"/>
              <a:t>reservees</a:t>
            </a:r>
            <a:r>
              <a:rPr lang="en-US" dirty="0" smtClean="0"/>
              <a:t> under the same treaty, who did not dispose of their reservations to the amounts for which they have been or may be sold by the United States; and the right of such members of the tribe to military-bounty lands, as are entitled thereto under existing laws of the United States. The right and interest of the Creek Nation and people in and to the matters and things so excepted, shall continue and remain the same as though this convention had never been entered into.</a:t>
            </a:r>
          </a:p>
          <a:p>
            <a:r>
              <a:rPr lang="en-US" b="1" dirty="0" smtClean="0"/>
              <a:t>Article 6.</a:t>
            </a:r>
          </a:p>
          <a:p>
            <a:r>
              <a:rPr lang="en-US" dirty="0" smtClean="0"/>
              <a:t>	In consideration of the foregoing quit-claim, relinquishment, release, and discharge, and of the cession of a country for the Seminole Indians contained in the first article of this agreement, the United States do hereby agree and stipulate to allow and pay the Creek Nation the sum of one million of dollars, which shall be invested and paid as follows, </a:t>
            </a:r>
            <a:r>
              <a:rPr lang="en-US" dirty="0" err="1" smtClean="0"/>
              <a:t>viz</a:t>
            </a:r>
            <a:r>
              <a:rPr lang="en-US" dirty="0" smtClean="0"/>
              <a:t>: two hundred thousand dollars to be invested in some safe stocks, paying an interest of at least five per cent. per annum; which interest shall be regularly and faithfully applied to purposes of education among the Creeks; four hundred thousand dollars to be paid per capita, under the direction of the general council of the Creek Nation to the individuals and members of said nation, except such portion as they shall, by order of said national council, direct to be paid to the treasurer of said nation for any specified national object not exceeding ($100,000) one hundred thousand dollars, as soon as practicable after the ratification of this agreement; and two hundred thousand dollars shall be set apart to be appropriated and paid as follows, </a:t>
            </a:r>
            <a:r>
              <a:rPr lang="en-US" dirty="0" err="1" smtClean="0"/>
              <a:t>viz</a:t>
            </a:r>
            <a:r>
              <a:rPr lang="en-US" dirty="0" smtClean="0"/>
              <a:t>: ten thousand dollars to be equally distributed and paid to those individuals and their heirs, who, under act of Congress of March third, eighteen hundred and thirty-seven, have received money in lieu of reservations of land to which they were entitled, but which were not secured to them under the treaty of March twenty-fourth, eighteen hundred and thirty-two; one hundred and twenty thousand dollars to be equally and justly distributed and paid, under the direction of the general council, to those Creeks, or their descendants, who emigrated west of the Mississippi River prior to said treaty of eighteen hundred and thirty two, and to be in lieu of and in full compensation for the claims of such Creeks to an allowance equivalent to the reservations granted to the eastern Creeks by that treaty, and seventy thousand dollars for the adjustment and final settlement of such other claims of individual Creek Indians, as may be found to be equitable and just by the general council of the nation: Provided however, That no part of the three last-mentioned sums shall be allowed or paid to any other person or persons, whatsoever, than those who are actual and bona-fide members of the Creek Nation and belonging respectively to the three classes of claimants designated; said sums to be remitted and paid as soon as practicable after the general council shall have ascertained and designated the persons entitled to share therein. And provided further, That any balance of the said sum of seventy thousand dollars, which may be found not to be actually necessary for the adjustment and settlement of the claims for which it is set apart, shall belong to the nation, and be applied to such object or objects of utility or necessity as the general council shall direct. The remaining sum of two hundred thousand dollars shall be retained by the United States, until the removal of the Seminole Indians, now in Florida, to the country west of the Mississippi River herein provided for their tribe; whereupon the same, with interest thereon, at five per cent., from the date of the ratification of this agreement, shall be paid over to, or invested for the benefit of the Creek Nation, as may then be requested by the proper authorities thereof. Provided however, That if so paid over, it shall be equally divided and paid per capita to all the individuals and members of the Creek Nation, or be used and applied only for such objects or purposes of a strictly national or beneficial character as the interests and welfare of the Creek people shall actually require.</a:t>
            </a:r>
          </a:p>
          <a:p>
            <a:r>
              <a:rPr lang="en-US" b="1" dirty="0" smtClean="0"/>
              <a:t>Article 7.</a:t>
            </a:r>
          </a:p>
          <a:p>
            <a:r>
              <a:rPr lang="en-US" dirty="0" smtClean="0"/>
              <a:t>	It being the desire of the Creeks to employ their own teachers, mechanics, and farmers, all of the funds secured to the nation for educational, mechanical, and agricultural purposes, shall as the same become annually due, be paid over by the United States to the treasurer of the Creek Nation. And the annuities in money due the nation under former treaties, shall also be paid to the same officer, whenever the general council shall so direct.</a:t>
            </a:r>
          </a:p>
          <a:p>
            <a:r>
              <a:rPr lang="en-US" b="1" dirty="0" smtClean="0"/>
              <a:t>Article 8.</a:t>
            </a:r>
          </a:p>
          <a:p>
            <a:r>
              <a:rPr lang="en-US" dirty="0" smtClean="0"/>
              <a:t>	The Seminoles hereby release and discharge the United States from all claims and demands which their delegation have set up against them, and obligate themselves to remove to and settle in the new country herein provided for them as soon as practicable. In consideration of such release, discharge, and obligation, and as the Indians must abandon their present improvements, and incur considerable expense in re-establishing themselves, and as the Government desires to secure their assistance in inducing their brethren yet in Florida to emigrate and settle with them west of the Mississippi River, and is willing to offer liberal inducements to the latter peaceably so to do, the United States do therefore agree and stipulate as follows, </a:t>
            </a:r>
            <a:r>
              <a:rPr lang="en-US" dirty="0" err="1" smtClean="0"/>
              <a:t>viz</a:t>
            </a:r>
            <a:r>
              <a:rPr lang="en-US" dirty="0" smtClean="0"/>
              <a:t>: To pay to the Seminoles now in the west the sum of ninety thousand dollars, which shall be in lieu of their present improvements, and in full for the expenses of their removal and establishing themselves in their new country; to provide annually for ten years the sum of three thousand dollars for the support of schools; two thousand dollars for agricultural assistance; and two thousand two hundred dollars for the support of smiths and smith-shops among them, said sums to be applied to these objects in such manner as the President shall direct. Also to invest for them the sum of two hundred and fifty thousand dollars, at five per cent. per annum, the interest to be regularly paid over to them per capita as annuity; the further sum of two hundred and fifty thousand dollars shall be invested in like manner whenever the Seminoles now remaining in Florida shall have emigrated and joined their brethren in the west, whereupon the two sums so invested, shall constitute a fund belonging to the united tribe of Seminoles, and the interest on which, at the rate aforesaid, shall be annually paid over to them per capita as an annuity; but no portion of the principal thus invested, or the interest thereon annually due and payable, shall ever be taken to pay claims or demands against said Indians, except such as may hereafter arise under the intercourse laws.</a:t>
            </a:r>
          </a:p>
          <a:p>
            <a:r>
              <a:rPr lang="en-US" b="1" dirty="0" smtClean="0"/>
              <a:t>Article 9.</a:t>
            </a:r>
          </a:p>
          <a:p>
            <a:r>
              <a:rPr lang="en-US" dirty="0" smtClean="0"/>
              <a:t>	The United States agree to remove comfortably to their new country west, all those Seminoles now in Florida who can be induced to emigrate thereto; and to furnish them with sufficient rations of wholesome subsistence during their removal and for twelve months after their arrival at their new homes; also, to provide each warrior of eighteen years of age and upwards, who shall so remove, with one rifle-gun, if he shall not already possess one; with two blankets, a supply of powder and lead, a hunting-shirt, one pair of shoes, one and a half yards of </a:t>
            </a:r>
            <a:r>
              <a:rPr lang="en-US" dirty="0" err="1" smtClean="0"/>
              <a:t>strouding</a:t>
            </a:r>
            <a:r>
              <a:rPr lang="en-US" dirty="0" smtClean="0"/>
              <a:t>, and ten pounds of good tobacco; and each woman, youth, and child with a blanket, pair of shoes, and other necessary articles of comfortable clothing, and to expend for them in improvements, after they shall all remove, the sum of twenty thousand dollars. And to encourage the Seminoles to devote themselves to the cultivation of the soil, and become a sober, settled, industrious, and independent people, the United States do further agree to expend three thousand dollars in the purchase of ploughs and other agricultural implements, axes, seeds, looms, cards, and wheels; the same to be proportionately distributed among those now west, and those who shall emigrate from Florida.</a:t>
            </a:r>
          </a:p>
          <a:p>
            <a:r>
              <a:rPr lang="en-US" b="1" dirty="0" smtClean="0"/>
              <a:t>Article 10.</a:t>
            </a:r>
          </a:p>
          <a:p>
            <a:r>
              <a:rPr lang="en-US" dirty="0" smtClean="0"/>
              <a:t>	The Seminoles west do hereby agree and bind themselves to furnish, at such time or times as the President may appoint, a delegation of such members of their tribe as shall be selected for the purpose, to proceed to Florida, under the direction of an agent of the Government, to render such peaceful services as may be required of them, and otherwise to do all in their power to induce their brethren remaining in that State to emigrate and join them in the west; the United States agreeing to pay them and such members of the Creek tribe as may voluntarily offer to join them and be accepted for the same service, a reasonable compensation for their time and services, as well as their travelling and other actual and necessary expenses.</a:t>
            </a:r>
            <a:endParaRPr lang="en-US" b="1" dirty="0" smtClean="0"/>
          </a:p>
          <a:p>
            <a:r>
              <a:rPr lang="en-US" b="1" dirty="0" smtClean="0"/>
              <a:t>Article 11</a:t>
            </a:r>
            <a:r>
              <a:rPr lang="en-US" dirty="0" smtClean="0"/>
              <a:t>.</a:t>
            </a:r>
          </a:p>
          <a:p>
            <a:r>
              <a:rPr lang="en-US" dirty="0" smtClean="0"/>
              <a:t>	It is further hereby agreed that the United States shall pay </a:t>
            </a:r>
            <a:r>
              <a:rPr lang="en-US" dirty="0" err="1" smtClean="0"/>
              <a:t>Foc-te-lus-te-harjo</a:t>
            </a:r>
            <a:r>
              <a:rPr lang="en-US" dirty="0" smtClean="0"/>
              <a:t>, his heirs or assigns, the sum of four hundred dollars, in consideration of the unpaid services of said </a:t>
            </a:r>
            <a:r>
              <a:rPr lang="en-US" dirty="0" err="1" smtClean="0"/>
              <a:t>Foc-te-luc-te-harjoe</a:t>
            </a:r>
            <a:r>
              <a:rPr lang="en-US" dirty="0" smtClean="0"/>
              <a:t>, or Black Dirt, rendered by him as chief of the friendly band of Seminole warriors who fought for the United States during the Florida war.</a:t>
            </a:r>
          </a:p>
          <a:p>
            <a:r>
              <a:rPr lang="en-US" b="1" dirty="0" smtClean="0"/>
              <a:t>Article 12.</a:t>
            </a:r>
          </a:p>
          <a:p>
            <a:r>
              <a:rPr lang="en-US" dirty="0" smtClean="0"/>
              <a:t>	So soon as the Seminoles west shall have removed to the new country herein provided for them, the United States will then select a site and erect the necessary buildings for an agency, including a council-house for the Seminoles.</a:t>
            </a:r>
          </a:p>
          <a:p>
            <a:r>
              <a:rPr lang="en-US" b="1" dirty="0" smtClean="0"/>
              <a:t>Article 13</a:t>
            </a:r>
            <a:r>
              <a:rPr lang="en-US" dirty="0" smtClean="0"/>
              <a:t>.</a:t>
            </a:r>
          </a:p>
          <a:p>
            <a:r>
              <a:rPr lang="en-US" dirty="0" smtClean="0"/>
              <a:t>	The officers and people of each of the tribes of Creeks and Seminoles shall, at all times, have the right of safe conduct and free passage through the lands and territory of the other. The members of each shall have the right freely to settle within the country of the other, and shall thereupon be entitled to all the rights, privileges, and immunities of members thereof, except that no member of either tribe shall be entitled to participate in any funds belonging to the other tribe. Members of each tribe shall have the right to institute and prosecute suits in the courts of the other, under such regulations as may, from time to time, be prescribed by their respective legislatures.</a:t>
            </a:r>
            <a:endParaRPr lang="en-US" b="1" dirty="0" smtClean="0"/>
          </a:p>
          <a:p>
            <a:r>
              <a:rPr lang="en-US" b="1" dirty="0" smtClean="0"/>
              <a:t>Article 14.</a:t>
            </a:r>
          </a:p>
          <a:p>
            <a:r>
              <a:rPr lang="en-US" dirty="0" smtClean="0"/>
              <a:t>	Any person duly charged with a criminal offense against the laws of either the Creek or Seminole tribe, and escaping into the jurisdiction of the other, shall be promptly surrendered upon the demand of the proper authority of the tribe within whose jurisdiction the offense shall be alleged to have been committed.</a:t>
            </a:r>
          </a:p>
          <a:p>
            <a:r>
              <a:rPr lang="en-US" b="1" dirty="0" smtClean="0"/>
              <a:t>Article 15.</a:t>
            </a:r>
          </a:p>
          <a:p>
            <a:r>
              <a:rPr lang="en-US" dirty="0" smtClean="0"/>
              <a:t>	So far as may be compatible with the Constitution of the United States, and the laws made in pursuance thereof, regulating trade and intercourse with the Indian tribes, the Creeks and Seminoles shall be secured in the unrestricted right of self-government, and full jurisdiction over persons and property, within their respective limits; excepting, however, all white persons, with their property, who are not, by adoption or otherwise, members of either the Creek or Seminole tribe; and all persons not being members of either tribe, found within their limits, shall be considered intruders, and be removed from and kept out of the same by the United States agents for said tribes, respectively; (assisted, if necessary, by the military;) with the following exceptions, </a:t>
            </a:r>
            <a:r>
              <a:rPr lang="en-US" dirty="0" err="1" smtClean="0"/>
              <a:t>viz</a:t>
            </a:r>
            <a:r>
              <a:rPr lang="en-US" dirty="0" smtClean="0"/>
              <a:t>: such individuals with their families as may be in the employment of the Government of the United States; all persons peaceably travelling, or temporarily sojourning in the country, or trading therein under license from the proper authority of the United States; and such persons as may be permitted by the Creeks or Seminoles, with the assent of the proper authorities of the United States, to reside within their respective limits without becoming members of either of said tribes.</a:t>
            </a:r>
            <a:endParaRPr lang="en-US" b="1" dirty="0" smtClean="0"/>
          </a:p>
          <a:p>
            <a:r>
              <a:rPr lang="en-US" b="1" dirty="0" smtClean="0"/>
              <a:t>Article 16.</a:t>
            </a:r>
          </a:p>
          <a:p>
            <a:r>
              <a:rPr lang="en-US" dirty="0" smtClean="0"/>
              <a:t>	The Creeks and Seminoles shall promptly apprehend and deliver up all persons accused of any crime against the laws of the United States, or of any State thereof, who may be found within their limits, on demand of any proper officer of a State or of the United States.</a:t>
            </a:r>
            <a:endParaRPr lang="en-US" b="1" dirty="0" smtClean="0"/>
          </a:p>
          <a:p>
            <a:r>
              <a:rPr lang="en-US" b="1" dirty="0" smtClean="0"/>
              <a:t>Article 17.</a:t>
            </a:r>
          </a:p>
          <a:p>
            <a:r>
              <a:rPr lang="en-US" dirty="0" smtClean="0"/>
              <a:t>	All persons licensed by the United States to trade with the Creeks or Seminoles shall be required to pay to the tribe within whose country they trade, a moderate annual compensation for the land and timber used by them, the amount of such compensation, in each case, to be assessed by the proper authorities of said tribe, subject to the approval of the United States agent </a:t>
            </a:r>
            <a:r>
              <a:rPr lang="en-US" dirty="0" err="1" smtClean="0"/>
              <a:t>therefor</a:t>
            </a:r>
            <a:r>
              <a:rPr lang="en-US" dirty="0" smtClean="0"/>
              <a:t>.</a:t>
            </a:r>
          </a:p>
          <a:p>
            <a:r>
              <a:rPr lang="en-US" b="1" dirty="0" smtClean="0"/>
              <a:t>Article 18</a:t>
            </a:r>
            <a:r>
              <a:rPr lang="en-US" dirty="0" smtClean="0"/>
              <a:t>.</a:t>
            </a:r>
          </a:p>
          <a:p>
            <a:r>
              <a:rPr lang="en-US" dirty="0" smtClean="0"/>
              <a:t>	The United States shall protect the Creeks and Seminoles from domestic strife, from hostile invasion, and from aggression by other Indians and white persons, not subject to their jurisdiction and laws; and for all injuries resulting from such invasion or aggression, full indemnity is hereby guaranteed to the party or parties injured out of the Treasury of the United States, upon the same principle and according to the same rules upon which white persons are entitled to indemnity for injuries or aggressions upon them, committed by Indians.</a:t>
            </a:r>
          </a:p>
          <a:p>
            <a:r>
              <a:rPr lang="en-US" b="1" dirty="0" smtClean="0"/>
              <a:t>Article 19.</a:t>
            </a:r>
          </a:p>
          <a:p>
            <a:r>
              <a:rPr lang="en-US" dirty="0" smtClean="0"/>
              <a:t>	The United States shall have the right to establish and maintain such military posts, military and post-roads and Indian agencies as may be deemed necessary within the Creek and Seminole country, but no greater quantity of land or timber shall be used for said purposes than shall be actually requisite; and if, in the establishment or maintenance of such posts, roads, or agencies, the property of any Creek or Seminole be taken, destroyed, or injured, or any property of either nation, other than land and timber, just and adequate </a:t>
            </a:r>
            <a:r>
              <a:rPr lang="en-US" dirty="0" err="1" smtClean="0"/>
              <a:t>quate</a:t>
            </a:r>
            <a:r>
              <a:rPr lang="en-US" dirty="0" smtClean="0"/>
              <a:t> compensation shall be made by the United States. Such persons only as are or may be in the employment of the United States, in any capacity, civil or military, or subject to the jurisdiction and laws of the Creeks and Seminoles, shall be permitted to farm or raise stock within the limits of any of said military posts or Indian agencies. And no offender against the laws of either of said tribes shall be permitted to take refuge therein.</a:t>
            </a:r>
          </a:p>
          <a:p>
            <a:r>
              <a:rPr lang="en-US" b="1" dirty="0" smtClean="0"/>
              <a:t>Article 20.</a:t>
            </a:r>
          </a:p>
          <a:p>
            <a:r>
              <a:rPr lang="en-US" dirty="0" smtClean="0"/>
              <a:t>	The United States, or any incorporated company, shall have the right of way for railroads, or lines of telegraphs, through the Creek and Seminole countries; but in the case of any incorporated company, it shall have such right of way only upon such terms, and payment of such amount to the Creeks and Seminoles, as the case may be, as may be agreed upon between it and the national council thereof; or, in case of disagreement by making full compensation, not only to individual parties injured, but also to the tribe for the right of way, all damage and injury done to be ascertained and determined in such manner as the President of the United States shall direct. And the right of way granted by either of said tribes for any railroad shall be perpetual or for such shorter term as the same may be granted, in the same manner as if there were no reversion of their lands to the United States provided for, in case of abandonment by them, or of extinction of their tribe.</a:t>
            </a:r>
          </a:p>
          <a:p>
            <a:r>
              <a:rPr lang="en-US" b="1" dirty="0" smtClean="0"/>
              <a:t>Article 21.</a:t>
            </a:r>
          </a:p>
          <a:p>
            <a:r>
              <a:rPr lang="en-US" dirty="0" smtClean="0"/>
              <a:t>	The United States will cause such portions of the boundaries of the Creek and Seminole countries, as do not consist of well-defined natural boundaries, to be surveyed and permanently marked and established. The Creek and Seminole general councils may each appoint a commissioner from their own people to attend the running of their respective boundaries, whose expenses and a reasonable allowance for their time and services, while engaged in such duty, shall be paid by the United States.</a:t>
            </a:r>
          </a:p>
          <a:p>
            <a:r>
              <a:rPr lang="en-US" b="1" dirty="0" smtClean="0"/>
              <a:t>Article 22</a:t>
            </a:r>
          </a:p>
          <a:p>
            <a:r>
              <a:rPr lang="en-US" dirty="0" smtClean="0"/>
              <a:t>	That this convention may conduce, as far as possible, to the restoration and preservation of kind and friendly feelings among the Creeks and Seminoles; a general amnesty of all past offences committed within their country, either west or east of the Mississippi, is hereby declared.</a:t>
            </a:r>
          </a:p>
          <a:p>
            <a:r>
              <a:rPr lang="en-US" b="1" dirty="0" smtClean="0"/>
              <a:t>Article 23.</a:t>
            </a:r>
          </a:p>
          <a:p>
            <a:r>
              <a:rPr lang="en-US" dirty="0" smtClean="0"/>
              <a:t>	A liberal allowance shall be made to each of the delegations signing this convention; including, with the Seminole delegation, George W. Brinton, the interpreter, as a compensation for their travelling and other expenses in coming to and remaining in this city and returning home.</a:t>
            </a:r>
          </a:p>
          <a:p>
            <a:r>
              <a:rPr lang="en-US" b="1" dirty="0" smtClean="0"/>
              <a:t>Article 24.</a:t>
            </a:r>
          </a:p>
          <a:p>
            <a:r>
              <a:rPr lang="en-US" dirty="0" smtClean="0"/>
              <a:t>	Should the Seminoles in Florida desire to have a portion of the country described in the first article of this agreement, set apart for their residence, it is agreed that the Seminoles west may make such arrangement, not inconsistent with this instrument, as may be satisfactory to their brethren in Florida.</a:t>
            </a:r>
          </a:p>
          <a:p>
            <a:r>
              <a:rPr lang="en-US" b="1" dirty="0" smtClean="0"/>
              <a:t>Article 25.</a:t>
            </a:r>
          </a:p>
          <a:p>
            <a:r>
              <a:rPr lang="en-US" dirty="0" smtClean="0"/>
              <a:t>	The Creek laws shall be in force and continue to operate in the country herein assigned to the Seminoles, until the latter remove thereto; when they shall cease and be of no effect.</a:t>
            </a:r>
          </a:p>
          <a:p>
            <a:r>
              <a:rPr lang="en-US" b="1" dirty="0" smtClean="0"/>
              <a:t>Article 26.</a:t>
            </a:r>
          </a:p>
          <a:p>
            <a:r>
              <a:rPr lang="en-US" dirty="0" smtClean="0"/>
              <a:t>	This convention shall supersede and take the place of all former treaties, between the United States and the Creeks, between the United States and the Florida Indians and Seminoles, and between the Creeks and Seminoles, inconsistent herewith; and shall take effect and be obligatory on the contracting parties from the date hereof, whenever it shall be ratified by the Senate and President of the United States.</a:t>
            </a:r>
            <a:endParaRPr lang="en-US" b="1" dirty="0" smtClean="0"/>
          </a:p>
          <a:p>
            <a:r>
              <a:rPr lang="en-US" b="1" dirty="0" smtClean="0"/>
              <a:t>Article 27.</a:t>
            </a:r>
          </a:p>
          <a:p>
            <a:r>
              <a:rPr lang="en-US" dirty="0" smtClean="0"/>
              <a:t>	And it is further agreed, that nothing herein contained shall be so construed as to release the United States from any liability other than those in favor of said nations or individuals thereof.</a:t>
            </a:r>
          </a:p>
          <a:p>
            <a:r>
              <a:rPr lang="en-US" dirty="0" smtClean="0"/>
              <a:t>	In testimony whereof, the said George W. </a:t>
            </a:r>
            <a:r>
              <a:rPr lang="en-US" dirty="0" err="1" smtClean="0"/>
              <a:t>Manypenny</a:t>
            </a:r>
            <a:r>
              <a:rPr lang="en-US" dirty="0" smtClean="0"/>
              <a:t>, commissioner on the part of the United States, and the said commissioners on the part of the Creeks and Seminoles, have hereunto set their hands and seals.</a:t>
            </a:r>
          </a:p>
          <a:p>
            <a:r>
              <a:rPr lang="en-US" dirty="0" smtClean="0"/>
              <a:t>	Done in triplicate at the city of Washington, on the day and year first above written.</a:t>
            </a:r>
          </a:p>
          <a:p>
            <a:endParaRPr lang="en-US" dirty="0" smtClean="0"/>
          </a:p>
          <a:p>
            <a:r>
              <a:rPr lang="en-US" dirty="0" smtClean="0"/>
              <a:t>Geo. W. </a:t>
            </a:r>
            <a:r>
              <a:rPr lang="en-US" dirty="0" err="1" smtClean="0"/>
              <a:t>Manypenny</a:t>
            </a:r>
            <a:r>
              <a:rPr lang="en-US" dirty="0" smtClean="0"/>
              <a:t>, [L. S.]</a:t>
            </a:r>
          </a:p>
          <a:p>
            <a:r>
              <a:rPr lang="en-US" dirty="0" smtClean="0"/>
              <a:t>United States Commissioner.</a:t>
            </a:r>
          </a:p>
          <a:p>
            <a:r>
              <a:rPr lang="en-US" dirty="0" smtClean="0"/>
              <a:t>Tuck-a-</a:t>
            </a:r>
            <a:r>
              <a:rPr lang="en-US" dirty="0" err="1" smtClean="0"/>
              <a:t>batchee</a:t>
            </a:r>
            <a:r>
              <a:rPr lang="en-US" dirty="0" smtClean="0"/>
              <a:t>-</a:t>
            </a:r>
            <a:r>
              <a:rPr lang="en-US" dirty="0" err="1" smtClean="0"/>
              <a:t>micco</a:t>
            </a:r>
            <a:r>
              <a:rPr lang="en-US" dirty="0" smtClean="0"/>
              <a:t>, his x mark, [L. S.]</a:t>
            </a:r>
          </a:p>
          <a:p>
            <a:r>
              <a:rPr lang="en-US" dirty="0" smtClean="0"/>
              <a:t>Echo-</a:t>
            </a:r>
            <a:r>
              <a:rPr lang="en-US" dirty="0" err="1" smtClean="0"/>
              <a:t>harjo</a:t>
            </a:r>
            <a:r>
              <a:rPr lang="en-US" dirty="0" smtClean="0"/>
              <a:t>, his x mark, [L. S.]</a:t>
            </a:r>
          </a:p>
          <a:p>
            <a:r>
              <a:rPr lang="en-US" dirty="0" smtClean="0"/>
              <a:t>Chilly McIntosh, [L. S.]</a:t>
            </a:r>
          </a:p>
          <a:p>
            <a:r>
              <a:rPr lang="en-US" dirty="0" smtClean="0"/>
              <a:t>Benjamin Marshall, [L. S.]</a:t>
            </a:r>
          </a:p>
          <a:p>
            <a:r>
              <a:rPr lang="en-US" dirty="0" smtClean="0"/>
              <a:t>George W. </a:t>
            </a:r>
            <a:r>
              <a:rPr lang="en-US" dirty="0" err="1" smtClean="0"/>
              <a:t>Stidham</a:t>
            </a:r>
            <a:r>
              <a:rPr lang="en-US" dirty="0" smtClean="0"/>
              <a:t>, [L. S.]</a:t>
            </a:r>
          </a:p>
          <a:p>
            <a:r>
              <a:rPr lang="en-US" dirty="0" smtClean="0"/>
              <a:t>Daniel N. McIntosh, [L. S.]</a:t>
            </a:r>
          </a:p>
          <a:p>
            <a:r>
              <a:rPr lang="en-US" dirty="0" smtClean="0"/>
              <a:t>Creek Commissioners.</a:t>
            </a:r>
          </a:p>
          <a:p>
            <a:r>
              <a:rPr lang="en-US" dirty="0" smtClean="0"/>
              <a:t>John Jumper, his x mark, [L. S.]</a:t>
            </a:r>
          </a:p>
          <a:p>
            <a:r>
              <a:rPr lang="en-US" dirty="0" err="1" smtClean="0"/>
              <a:t>Tus</a:t>
            </a:r>
            <a:r>
              <a:rPr lang="en-US" dirty="0" smtClean="0"/>
              <a:t>-</a:t>
            </a:r>
            <a:r>
              <a:rPr lang="en-US" dirty="0" err="1" smtClean="0"/>
              <a:t>te</a:t>
            </a:r>
            <a:r>
              <a:rPr lang="en-US" dirty="0" smtClean="0"/>
              <a:t>-</a:t>
            </a:r>
            <a:r>
              <a:rPr lang="en-US" dirty="0" err="1" smtClean="0"/>
              <a:t>nuc</a:t>
            </a:r>
            <a:r>
              <a:rPr lang="en-US" dirty="0" smtClean="0"/>
              <a:t>-o-</a:t>
            </a:r>
            <a:r>
              <a:rPr lang="en-US" dirty="0" err="1" smtClean="0"/>
              <a:t>chee</a:t>
            </a:r>
            <a:r>
              <a:rPr lang="en-US" dirty="0" smtClean="0"/>
              <a:t>, his x mark, [L. S.]</a:t>
            </a:r>
          </a:p>
          <a:p>
            <a:r>
              <a:rPr lang="en-US" dirty="0" smtClean="0"/>
              <a:t>Pars-co-</a:t>
            </a:r>
            <a:r>
              <a:rPr lang="en-US" dirty="0" err="1" smtClean="0"/>
              <a:t>fer</a:t>
            </a:r>
            <a:r>
              <a:rPr lang="en-US" dirty="0" smtClean="0"/>
              <a:t>, his x mark, [L. S.]</a:t>
            </a:r>
          </a:p>
          <a:p>
            <a:r>
              <a:rPr lang="en-US" dirty="0" smtClean="0"/>
              <a:t>James Factor, his x mark, [L. S.]</a:t>
            </a:r>
          </a:p>
          <a:p>
            <a:r>
              <a:rPr lang="en-US" dirty="0" smtClean="0"/>
              <a:t>Seminole Commissioners.</a:t>
            </a:r>
          </a:p>
          <a:p>
            <a:r>
              <a:rPr lang="en-US" dirty="0" smtClean="0"/>
              <a:t>Executed in presence of -</a:t>
            </a:r>
          </a:p>
          <a:p>
            <a:r>
              <a:rPr lang="en-US" dirty="0" smtClean="0"/>
              <a:t>John W. Allen,</a:t>
            </a:r>
          </a:p>
          <a:p>
            <a:r>
              <a:rPr lang="en-US" dirty="0" smtClean="0"/>
              <a:t>Edward </a:t>
            </a:r>
            <a:r>
              <a:rPr lang="en-US" dirty="0" err="1" smtClean="0"/>
              <a:t>Hanrick</a:t>
            </a:r>
            <a:r>
              <a:rPr lang="en-US" dirty="0" smtClean="0"/>
              <a:t>,</a:t>
            </a:r>
          </a:p>
          <a:p>
            <a:r>
              <a:rPr lang="en-US" dirty="0" smtClean="0"/>
              <a:t>W. H. Garrett, Creek agent,</a:t>
            </a:r>
          </a:p>
          <a:p>
            <a:r>
              <a:rPr lang="en-US" dirty="0" smtClean="0"/>
              <a:t>J. W. </a:t>
            </a:r>
            <a:r>
              <a:rPr lang="en-US" dirty="0" err="1" smtClean="0"/>
              <a:t>Washbourne</a:t>
            </a:r>
            <a:r>
              <a:rPr lang="en-US" dirty="0" smtClean="0"/>
              <a:t>, Seminole agent,</a:t>
            </a:r>
          </a:p>
          <a:p>
            <a:r>
              <a:rPr lang="en-US" dirty="0" smtClean="0"/>
              <a:t>G. W. </a:t>
            </a:r>
            <a:r>
              <a:rPr lang="en-US" dirty="0" err="1" smtClean="0"/>
              <a:t>Stidham</a:t>
            </a:r>
            <a:r>
              <a:rPr lang="en-US" dirty="0" smtClean="0"/>
              <a:t>, United States interpreter,</a:t>
            </a:r>
          </a:p>
          <a:p>
            <a:r>
              <a:rPr lang="en-US" dirty="0" smtClean="0"/>
              <a:t>Geo. W. Brinton, interpreter,</a:t>
            </a:r>
          </a:p>
          <a:p>
            <a:r>
              <a:rPr lang="en-US" dirty="0" smtClean="0"/>
              <a:t>James R. Roche,</a:t>
            </a:r>
          </a:p>
          <a:p>
            <a:r>
              <a:rPr lang="en-US" dirty="0" err="1" smtClean="0"/>
              <a:t>Chs</a:t>
            </a:r>
            <a:r>
              <a:rPr lang="en-US" dirty="0" smtClean="0"/>
              <a:t>. O. </a:t>
            </a:r>
            <a:r>
              <a:rPr lang="en-US" dirty="0" err="1" smtClean="0"/>
              <a:t>Joline</a:t>
            </a:r>
            <a:r>
              <a:rPr lang="en-US" dirty="0" smtClean="0"/>
              <a:t>.</a:t>
            </a:r>
            <a:endParaRPr lang="en-US"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61"/>
          <p:cNvGrpSpPr/>
          <p:nvPr/>
        </p:nvGrpSpPr>
        <p:grpSpPr>
          <a:xfrm>
            <a:off x="523875" y="762000"/>
            <a:ext cx="8162925" cy="6072188"/>
            <a:chOff x="523875" y="762000"/>
            <a:chExt cx="8162925" cy="6072188"/>
          </a:xfrm>
        </p:grpSpPr>
        <p:pic>
          <p:nvPicPr>
            <p:cNvPr id="5" name="Picture 3"/>
            <p:cNvPicPr>
              <a:picLocks noChangeAspect="1" noChangeArrowheads="1"/>
            </p:cNvPicPr>
            <p:nvPr/>
          </p:nvPicPr>
          <p:blipFill>
            <a:blip r:embed="rId2" cstate="print"/>
            <a:srcRect/>
            <a:stretch>
              <a:fillRect/>
            </a:stretch>
          </p:blipFill>
          <p:spPr bwMode="auto">
            <a:xfrm>
              <a:off x="523875" y="762000"/>
              <a:ext cx="8162925" cy="6072188"/>
            </a:xfrm>
            <a:prstGeom prst="rect">
              <a:avLst/>
            </a:prstGeom>
            <a:noFill/>
            <a:ln w="9525">
              <a:noFill/>
              <a:miter lim="800000"/>
              <a:headEnd/>
              <a:tailEnd/>
            </a:ln>
            <a:effectLst/>
          </p:spPr>
        </p:pic>
        <p:grpSp>
          <p:nvGrpSpPr>
            <p:cNvPr id="6" name="Group 14"/>
            <p:cNvGrpSpPr/>
            <p:nvPr/>
          </p:nvGrpSpPr>
          <p:grpSpPr>
            <a:xfrm>
              <a:off x="4852307" y="1338943"/>
              <a:ext cx="3148693" cy="1191986"/>
              <a:chOff x="4852307" y="1338943"/>
              <a:chExt cx="3148693" cy="1191986"/>
            </a:xfrm>
          </p:grpSpPr>
          <p:grpSp>
            <p:nvGrpSpPr>
              <p:cNvPr id="7" name="Group 13"/>
              <p:cNvGrpSpPr/>
              <p:nvPr/>
            </p:nvGrpSpPr>
            <p:grpSpPr>
              <a:xfrm>
                <a:off x="4852307" y="1338943"/>
                <a:ext cx="3148693" cy="1191986"/>
                <a:chOff x="4852307" y="1338943"/>
                <a:chExt cx="3148693" cy="1191986"/>
              </a:xfrm>
            </p:grpSpPr>
            <p:sp>
              <p:nvSpPr>
                <p:cNvPr id="9"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Freeform 7"/>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17" name="Group 16"/>
          <p:cNvGrpSpPr/>
          <p:nvPr/>
        </p:nvGrpSpPr>
        <p:grpSpPr>
          <a:xfrm>
            <a:off x="-36576" y="689335"/>
            <a:ext cx="8714232" cy="6003036"/>
            <a:chOff x="-36576" y="689335"/>
            <a:chExt cx="8714232" cy="6003036"/>
          </a:xfrm>
        </p:grpSpPr>
        <p:grpSp>
          <p:nvGrpSpPr>
            <p:cNvPr id="13" name="Group 12"/>
            <p:cNvGrpSpPr/>
            <p:nvPr/>
          </p:nvGrpSpPr>
          <p:grpSpPr>
            <a:xfrm>
              <a:off x="-36576" y="689335"/>
              <a:ext cx="8714232" cy="6003036"/>
              <a:chOff x="-36576" y="689335"/>
              <a:chExt cx="8714232" cy="6003036"/>
            </a:xfrm>
          </p:grpSpPr>
          <p:pic>
            <p:nvPicPr>
              <p:cNvPr id="3" name="Picture 2" descr="Image result for seminole nation"/>
              <p:cNvPicPr preferRelativeResize="0">
                <a:picLocks noChangeArrowheads="1"/>
              </p:cNvPicPr>
              <p:nvPr/>
            </p:nvPicPr>
            <p:blipFill>
              <a:blip r:embed="rId3" cstate="print"/>
              <a:srcRect l="27273" t="1250" r="1818" b="11250"/>
              <a:stretch>
                <a:fillRect/>
              </a:stretch>
            </p:blipFill>
            <p:spPr bwMode="auto">
              <a:xfrm rot="60000">
                <a:off x="-36576" y="689335"/>
                <a:ext cx="8714232" cy="6003036"/>
              </a:xfrm>
              <a:prstGeom prst="rect">
                <a:avLst/>
              </a:prstGeom>
              <a:noFill/>
            </p:spPr>
          </p:pic>
          <p:sp>
            <p:nvSpPr>
              <p:cNvPr id="12" name="Rectangle 11"/>
              <p:cNvSpPr/>
              <p:nvPr/>
            </p:nvSpPr>
            <p:spPr>
              <a:xfrm>
                <a:off x="-18288" y="2895600"/>
                <a:ext cx="5334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Image result for seminole nation"/>
            <p:cNvPicPr preferRelativeResize="0">
              <a:picLocks noChangeArrowheads="1"/>
            </p:cNvPicPr>
            <p:nvPr/>
          </p:nvPicPr>
          <p:blipFill>
            <a:blip r:embed="rId3" cstate="print"/>
            <a:srcRect l="46289" t="57249" r="46333" b="27567"/>
            <a:stretch>
              <a:fillRect/>
            </a:stretch>
          </p:blipFill>
          <p:spPr bwMode="auto">
            <a:xfrm rot="60000">
              <a:off x="846651" y="4126042"/>
              <a:ext cx="1296839" cy="979811"/>
            </a:xfrm>
            <a:prstGeom prst="rect">
              <a:avLst/>
            </a:prstGeom>
            <a:noFill/>
          </p:spPr>
        </p:pic>
        <p:pic>
          <p:nvPicPr>
            <p:cNvPr id="15" name="Picture 14" descr="Image result for seminole nation"/>
            <p:cNvPicPr preferRelativeResize="0">
              <a:picLocks noChangeArrowheads="1"/>
            </p:cNvPicPr>
            <p:nvPr/>
          </p:nvPicPr>
          <p:blipFill>
            <a:blip r:embed="rId3" cstate="print"/>
            <a:srcRect l="46289" t="57249" r="46333" b="27567"/>
            <a:stretch>
              <a:fillRect/>
            </a:stretch>
          </p:blipFill>
          <p:spPr bwMode="auto">
            <a:xfrm rot="2407415">
              <a:off x="1180882" y="4775536"/>
              <a:ext cx="1296839" cy="591160"/>
            </a:xfrm>
            <a:prstGeom prst="rect">
              <a:avLst/>
            </a:prstGeom>
            <a:noFill/>
          </p:spPr>
        </p:pic>
        <p:pic>
          <p:nvPicPr>
            <p:cNvPr id="16" name="Picture 15" descr="Image result for seminole nation"/>
            <p:cNvPicPr preferRelativeResize="0">
              <a:picLocks noChangeArrowheads="1"/>
            </p:cNvPicPr>
            <p:nvPr/>
          </p:nvPicPr>
          <p:blipFill>
            <a:blip r:embed="rId3" cstate="print"/>
            <a:srcRect l="46289" t="57249" r="46333" b="27567"/>
            <a:stretch>
              <a:fillRect/>
            </a:stretch>
          </p:blipFill>
          <p:spPr bwMode="auto">
            <a:xfrm>
              <a:off x="838201" y="3599840"/>
              <a:ext cx="685800" cy="591160"/>
            </a:xfrm>
            <a:prstGeom prst="rect">
              <a:avLst/>
            </a:prstGeom>
            <a:noFill/>
          </p:spPr>
        </p:pic>
      </p:grpSp>
      <p:pic>
        <p:nvPicPr>
          <p:cNvPr id="136194" name="Picture 2" descr="Map of the Seminole Nation in Indian Territory, 1906"/>
          <p:cNvPicPr>
            <a:picLocks noChangeAspect="1" noChangeArrowheads="1"/>
          </p:cNvPicPr>
          <p:nvPr/>
        </p:nvPicPr>
        <p:blipFill>
          <a:blip r:embed="rId4" cstate="print"/>
          <a:srcRect/>
          <a:stretch>
            <a:fillRect/>
          </a:stretch>
        </p:blipFill>
        <p:spPr bwMode="auto">
          <a:xfrm>
            <a:off x="5791200" y="2250388"/>
            <a:ext cx="1143000" cy="2454964"/>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47182147"/>
          </a:xfrm>
          <a:prstGeom prst="rect">
            <a:avLst/>
          </a:prstGeom>
        </p:spPr>
        <p:txBody>
          <a:bodyPr wrap="square">
            <a:spAutoFit/>
          </a:bodyPr>
          <a:lstStyle/>
          <a:p>
            <a:r>
              <a:rPr lang="en-US" dirty="0" smtClean="0">
                <a:hlinkClick r:id="rId2"/>
              </a:rPr>
              <a:t>https://en.wikipedia.org/wiki/Seminole_Nation_of_Oklahoma</a:t>
            </a:r>
            <a:endParaRPr lang="en-US" dirty="0" smtClean="0"/>
          </a:p>
          <a:p>
            <a:endParaRPr lang="en-US" dirty="0" smtClean="0"/>
          </a:p>
          <a:p>
            <a:r>
              <a:rPr lang="en-US" dirty="0" smtClean="0"/>
              <a:t>	The </a:t>
            </a:r>
            <a:r>
              <a:rPr lang="en-US" b="1" dirty="0" smtClean="0"/>
              <a:t>Seminole Nation of Oklahoma</a:t>
            </a:r>
            <a:r>
              <a:rPr lang="en-US" dirty="0" smtClean="0"/>
              <a:t> is a federally recognized Native American tribe based in the U.S. state of Oklahoma. It is the largest of the three federally recognized Seminole governments, which include the Seminole Tribe of Florida and the Miccosukee Tribe of Indians of Florida. Its members are descendants of the 3,000 Seminoles who were forcibly removed from Florida to Indian Territory, along with 800 Black Seminoles, after the Second Seminole War. The Seminole Nation of Oklahoma is headquartered in Wewoka within Seminole County, Oklahoma. Of 18,800 enrolled tribal members, 13,533 live within the state of Oklahoma. The tribe began to revive its government in 1936 under the Indian Reorganization Act. While its reservation was originally larger, today the tribal jurisdictional area covers Seminole County, Oklahoma, within which it has a variety of properties.</a:t>
            </a:r>
            <a:r>
              <a:rPr lang="en-US" baseline="30000" dirty="0" smtClean="0">
                <a:hlinkClick r:id="rId2"/>
              </a:rPr>
              <a:t>[1]</a:t>
            </a:r>
            <a:endParaRPr lang="en-US" dirty="0" smtClean="0"/>
          </a:p>
          <a:p>
            <a:r>
              <a:rPr lang="en-US" dirty="0" smtClean="0"/>
              <a:t>	The few hundred Seminoles remaining in Florida fought against US forces in the Third Seminole war, and peace was made without their defeat. Today, descendants of those people have formed two federally recognized Seminole tribes. Together, the three tribes and unorganized </a:t>
            </a:r>
            <a:r>
              <a:rPr lang="en-US" dirty="0" err="1" smtClean="0"/>
              <a:t>Traditionals</a:t>
            </a:r>
            <a:r>
              <a:rPr lang="en-US" dirty="0" smtClean="0"/>
              <a:t> in Florida were awarded a land claims settlement valued in total at $16 million in 1976, for nearly 24 million acres of lands seized by the United States government in Florida in 1823.</a:t>
            </a:r>
          </a:p>
          <a:p>
            <a:r>
              <a:rPr lang="en-US" dirty="0" smtClean="0"/>
              <a:t>	After the Second Seminole War of the 1830s, an estimated 3,000 Seminole and 800 Black Seminoles were removed to Indian Territory, with many taken by ship across the Gulf of Mexico and up the Mississippi for part of the journey. They were first put under the Creek on their reservation. The 1830s was the period of removal for the other of </a:t>
            </a:r>
            <a:r>
              <a:rPr lang="en-US" dirty="0" err="1" smtClean="0"/>
              <a:t>the“Five</a:t>
            </a:r>
            <a:r>
              <a:rPr lang="en-US" dirty="0" smtClean="0"/>
              <a:t> Civilized Tribes” of the American Southeast.</a:t>
            </a:r>
          </a:p>
          <a:p>
            <a:r>
              <a:rPr lang="en-US" dirty="0" smtClean="0"/>
              <a:t>	A few hundred Seminole remained in the Florida Everglades. With guerilla warfare, they resisted US forces during the Third and last Seminole War, when the US withdrew. Today their descendants have formed the federally recognized Seminole Tribe of Florida and</a:t>
            </a:r>
          </a:p>
          <a:p>
            <a:r>
              <a:rPr lang="en-US" dirty="0" smtClean="0"/>
              <a:t> Miccosukee Tribe of Indians of Florida. After removal, the Oklahoma and Florida Seminole developed independently and had little contact for nearly 100 years.</a:t>
            </a:r>
          </a:p>
          <a:p>
            <a:r>
              <a:rPr lang="en-US" dirty="0" smtClean="0"/>
              <a:t>	Micanopy, who had been principal chief since 1825, led the Seminole struggle to gain an independent reservation, as they were first placed under the Creek in Indian Territory. He died in 1849, after separate lands had been promised by the US for 1855. His sister's sons, John Jumper (1849–1853) and Jim Jumper (1853–1866), succeeded him as principal chiefs before the US began to interfere with tribal government.</a:t>
            </a:r>
          </a:p>
          <a:p>
            <a:r>
              <a:rPr lang="en-US" dirty="0" smtClean="0"/>
              <a:t>	While the Seminole maintained political independence from the Creek, the two peoples became closer through the 19th and early 20th centuries, as they shared strong cultural traditions and began to intermarry. The Seminole reservation originally encompassed what is now Seminole County, a roughly 15-mile strip between the Canadian River and North Canadian River, a total of 360,000 acres (1,500 km</a:t>
            </a:r>
            <a:r>
              <a:rPr lang="en-US" baseline="30000" dirty="0" smtClean="0"/>
              <a:t>2</a:t>
            </a:r>
            <a:r>
              <a:rPr lang="en-US" dirty="0" smtClean="0"/>
              <a:t>). The United States urged the Indians on reservations to adopt subsistence agriculture, but less than half the land was good for agriculture, and a third was not useful for stock raising or agriculture</a:t>
            </a:r>
          </a:p>
          <a:p>
            <a:r>
              <a:rPr lang="en-US" dirty="0" smtClean="0"/>
              <a:t>	The Black Seminoles again developed towns near the Seminole as they had in the Florida frontier. Except for the struggle to protect their people against slave raiders from outside their communities, they enjoyed good relations with the Seminole.</a:t>
            </a:r>
          </a:p>
          <a:p>
            <a:r>
              <a:rPr lang="en-US" dirty="0" smtClean="0"/>
              <a:t>	After the American Civil War, in which many Seminole, including John </a:t>
            </a:r>
            <a:r>
              <a:rPr lang="en-US" dirty="0" err="1" smtClean="0"/>
              <a:t>Frippo</a:t>
            </a:r>
            <a:r>
              <a:rPr lang="en-US" dirty="0" smtClean="0"/>
              <a:t> Brown </a:t>
            </a:r>
          </a:p>
          <a:p>
            <a:r>
              <a:rPr lang="en-US" dirty="0" smtClean="0"/>
              <a:t>last Principal Chief of the Seminole Nation, had allied with the Confederacy, they were forced to make some land cessions under a new treaty with the US government. These included allocating a portion of their reservation for the Seminole Freedmen following emancipation of slaves in Indian Territory in 1866. The treaty granted the Black Seminoles who chose to stay on the reservation full citizenship in the tribe.</a:t>
            </a:r>
          </a:p>
          <a:p>
            <a:r>
              <a:rPr lang="en-US" dirty="0" smtClean="0"/>
              <a:t>	As they had in Florida, the Seminole strongly discouraged intermarriage with whites or adoption of European-American ways. In 1900 they were still mostly full bloods. They generally had little intermarriage with the Seminole maroons, who were recognized as having their own distinct culture. As the Seminole had a matrilineal kinship system, they believed children belonged to their mother's people. Mixed-race children belonged to the mother's people, whichever race that was.</a:t>
            </a:r>
          </a:p>
          <a:p>
            <a:r>
              <a:rPr lang="en-US" dirty="0" smtClean="0"/>
              <a:t>	Following the Seminole Agreement of 1909, the Seminole lands were allotted to individual households registered on the Dawes Rolls, in a federal plan to encourage subsistence farming and assimilation. Numerous interests wanted to extinguish the communal tribal lands to gain admission of Oklahoma (including Indian Territory) as a state. In 1900 the Seminole Freedmen numbered about 1,000, nearly one-third of the total Seminole tribe in Oklahoma. The Dawes Commission established two separate registration rolls for Seminole Indians and Freedmen. They became United States citizens in a racially segregated state.</a:t>
            </a:r>
          </a:p>
          <a:p>
            <a:r>
              <a:rPr lang="en-US" dirty="0" smtClean="0"/>
              <a:t>	The Seminole Freedmen suffered extra legal discrimination and restrictions in the state. Some left for Canada or other states. The segregation of the larger society drove a wedge between the communities. The Freedmen quickly lost land through unscrupulous land sharks, as their land sales were not supervised by the Indian Bureau.</a:t>
            </a:r>
            <a:r>
              <a:rPr lang="en-US" baseline="30000" dirty="0" smtClean="0"/>
              <a:t> </a:t>
            </a:r>
            <a:r>
              <a:rPr lang="en-US" dirty="0" smtClean="0"/>
              <a:t>The Seminole also lost land, sometimes through the actions of overseers who were supposed to help them.</a:t>
            </a:r>
          </a:p>
          <a:p>
            <a:r>
              <a:rPr lang="en-US" dirty="0" smtClean="0"/>
              <a:t>	Today the Seminole Nation of Oklahoma is located in Seminole County, Oklahoma. The entire county of Seminole is a portion of the original Seminole Nation jurisdiction, and covers approximately 633 square miles. The county is a checkerboard of tribal trust property, Indian allotments, restricted Indian lands, and dependent Indian communities. Native Americans make up 22% of the population of Seminole County.</a:t>
            </a:r>
          </a:p>
          <a:p>
            <a:r>
              <a:rPr lang="en-US" dirty="0" smtClean="0"/>
              <a:t>	The Seminole County service population is 5,315 Tribal citizens, according to the Seminole Nation Tribal Enrollment Office. The total enrollment of the Seminole Nation of Oklahoma is approximately 17,000 members. According to 2000 U.S. Census data for Seminole County, the self-identified Native American (one race only) population is 4,328, and the Native American (one race or combination with other race) population is 5,485.</a:t>
            </a:r>
          </a:p>
          <a:p>
            <a:r>
              <a:rPr lang="en-US" dirty="0" smtClean="0"/>
              <a:t>	The Curtis Act suspended US Federal Governmental recognition of the tribe's government, during the time of land allotments in the late 19th and early 20th centuries. With the Indian Citizenship Act of 1924, the Seminole became US citizens and received some services from the Bureau of Indian Affairs. Having enjoyed a unique alliance, the Seminoles (mostly full-blood) and the Seminole Freedmen became part of the segregated state of Oklahoma, which adversely affected their relations.</a:t>
            </a:r>
          </a:p>
          <a:p>
            <a:r>
              <a:rPr lang="en-US" dirty="0" smtClean="0"/>
              <a:t>	Under the Indian Reorganization Act of 1934, the Seminoles reorganized their government. At the time some who had been opposed to Freedmen being allocated land also opposed their participation in government. As the Seminole Nation developed their constitution, some members wanted to exclude Seminole Maroons from the tribe, but the Constitution of the 1950s recognizes Freedmen as citizens.</a:t>
            </a:r>
          </a:p>
          <a:p>
            <a:r>
              <a:rPr lang="en-US" dirty="0" smtClean="0"/>
              <a:t>	The Seminole Nation ratified a constitution on March 8, 1969, which restructured their government along more traditional lines. The Nation has been composed since the 19th century of 14 </a:t>
            </a:r>
            <a:r>
              <a:rPr lang="en-US" i="1" dirty="0" err="1" smtClean="0"/>
              <a:t>itálwa</a:t>
            </a:r>
            <a:r>
              <a:rPr lang="en-US" i="1" dirty="0" smtClean="0"/>
              <a:t>,</a:t>
            </a:r>
            <a:r>
              <a:rPr lang="en-US" dirty="0" smtClean="0"/>
              <a:t> matrilineal town bands, including two Freedmen bands, which each represent several towns. This social structure is also the basis of the Seminole political and religious life. Each band has an elected band chief and assistant band chief and meets monthly.</a:t>
            </a:r>
          </a:p>
          <a:p>
            <a:r>
              <a:rPr lang="en-US" dirty="0" smtClean="0"/>
              <a:t>Each band elects two representatives to the General Council. Each band is governed by a set of bylaws that originate from the band. This structure was approved by the Commission of Indian Affairs on April 15, 1969.</a:t>
            </a:r>
          </a:p>
          <a:p>
            <a:r>
              <a:rPr lang="en-US" dirty="0" smtClean="0"/>
              <a:t>	The Seminole General Council, chaired by the Principal Chief and Assistant Chief, serves at the elected governing body. The Chief and Assistant Chief are elected at large every four years.</a:t>
            </a:r>
          </a:p>
          <a:p>
            <a:r>
              <a:rPr lang="en-US" dirty="0" smtClean="0"/>
              <a:t>	On July 1, 2000, the Seminole Nation held a referendum for a constitutional amendment establishing new membership rules: it said that members had to have one-eighth blood quantum (essentially documented descent from an Indian member on the Dawes Rolls).</a:t>
            </a:r>
            <a:r>
              <a:rPr lang="en-US" baseline="30000" dirty="0" smtClean="0"/>
              <a:t> </a:t>
            </a:r>
            <a:r>
              <a:rPr lang="en-US" dirty="0" smtClean="0"/>
              <a:t>The General Council prohibited representatives from the two Freedmen Bands from participating. As a result of the change, about 1200 Freedmen were excluded from membership and most benefits afforded to the tribe. The BIA said the referendum was invalid. The Nation sued the government, saying in </a:t>
            </a:r>
            <a:r>
              <a:rPr lang="en-US" i="1" dirty="0" smtClean="0"/>
              <a:t>Seminole Nation of Oklahoma v. Babbitt</a:t>
            </a:r>
            <a:r>
              <a:rPr lang="en-US" dirty="0" smtClean="0"/>
              <a:t> (later </a:t>
            </a:r>
            <a:r>
              <a:rPr lang="en-US" i="1" dirty="0" smtClean="0"/>
              <a:t>Seminole Nation of Oklahoma v. Norton</a:t>
            </a:r>
            <a:r>
              <a:rPr lang="en-US" dirty="0" smtClean="0"/>
              <a:t>) that it had the right to determine its own membership.</a:t>
            </a:r>
          </a:p>
          <a:p>
            <a:r>
              <a:rPr lang="en-US" dirty="0" smtClean="0"/>
              <a:t>	Tribal headquarters are located in Wewoka, Oklahoma, the seat of Seminole County. The general council meets at the council house on the </a:t>
            </a:r>
            <a:r>
              <a:rPr lang="en-US" dirty="0" err="1" smtClean="0"/>
              <a:t>Mekusukey</a:t>
            </a:r>
            <a:r>
              <a:rPr lang="en-US" dirty="0" smtClean="0"/>
              <a:t> Mission Tribal Grounds south of Seminole. The Nation has been developing a new tribal constitution that will eliminate the role of the Bureau of Indian Affairs (BIA) in tribal government operations.</a:t>
            </a:r>
          </a:p>
          <a:p>
            <a:r>
              <a:rPr lang="en-US" dirty="0" smtClean="0"/>
              <a:t>	Tribal government departments include administrative, executive, fiscal affairs, treasury, domestic violence, Indian Child Welfare, family and social services, enrollment, gaming, housing, education, language, communications, elder services, environmental, law enforcement, dialysis, youth, child care, roads, and Head start. Tribal departments are funded with either tribal revenue or federal/ state funding.</a:t>
            </a:r>
          </a:p>
          <a:p>
            <a:r>
              <a:rPr lang="en-US" dirty="0" smtClean="0"/>
              <a:t>	Today, the tribe manages 372 acres (1.51 km</a:t>
            </a:r>
            <a:r>
              <a:rPr lang="en-US" baseline="30000" dirty="0" smtClean="0"/>
              <a:t>2</a:t>
            </a:r>
            <a:r>
              <a:rPr lang="en-US" dirty="0" smtClean="0"/>
              <a:t>) of land held in trust by the federal government as their reservation. They have approximately 53 acres (0.21 km</a:t>
            </a:r>
            <a:r>
              <a:rPr lang="en-US" baseline="30000" dirty="0" smtClean="0"/>
              <a:t>2</a:t>
            </a:r>
            <a:r>
              <a:rPr lang="en-US" dirty="0" smtClean="0"/>
              <a:t>) of fee-simple land. An additional 35,443 acres (143.43 km</a:t>
            </a:r>
            <a:r>
              <a:rPr lang="en-US" baseline="30000" dirty="0" smtClean="0"/>
              <a:t>2</a:t>
            </a:r>
            <a:r>
              <a:rPr lang="en-US" dirty="0" smtClean="0"/>
              <a:t>) are allotted to supplement the tribal land base. The Seminole Tribal Jurisdiction Area, where it provides services to its members, includes most of Seminole County in south-central Oklahoma, approximately 45 miles east of Oklahoma City.</a:t>
            </a:r>
          </a:p>
          <a:p>
            <a:r>
              <a:rPr lang="en-US" dirty="0" smtClean="0"/>
              <a:t>The Seminole Nation Tribal Complex is located in the town of Wewoka. The junction of U.S. 270 and Oklahoma Highway 56 is located at the town, approximately 30 miles southeast of the town of Shawnee. Wewoka is the site of several Seminole Nation programs and services.</a:t>
            </a:r>
          </a:p>
          <a:p>
            <a:r>
              <a:rPr lang="en-US" dirty="0" smtClean="0"/>
              <a:t>The </a:t>
            </a:r>
            <a:r>
              <a:rPr lang="en-US" dirty="0" err="1" smtClean="0"/>
              <a:t>Mekusukey</a:t>
            </a:r>
            <a:r>
              <a:rPr lang="en-US" dirty="0" smtClean="0"/>
              <a:t> Mission (which includes tribal offices, recreational areas, industrial and commercial areas, and a cultural area) is located 2 miles south and 2 miles west of the city of Seminole.</a:t>
            </a:r>
          </a:p>
          <a:p>
            <a:r>
              <a:rPr lang="en-US" dirty="0" smtClean="0"/>
              <a:t>	By 1961 the Oklahoma and Florida Seminole independently filed claims with the Indian Claims Commission for compensation for lands seized in Florida in 1823 at the time of the Treaty of Moultrie Creek, by which the Seminoles had moved into a reservation in central Florida, giving up their northern lands.</a:t>
            </a:r>
          </a:p>
          <a:p>
            <a:r>
              <a:rPr lang="en-US" dirty="0" smtClean="0"/>
              <a:t>	The federal government combined the claims and in 1976 awarded a total of $16 million to the peoples. They struggled for more than a decade to allocate it, leading to negotiations between the Oklahoma and Florida groups and more sustained contact than they had had for a century. The Miccosukee and </a:t>
            </a:r>
            <a:r>
              <a:rPr lang="en-US" dirty="0" err="1" smtClean="0"/>
              <a:t>Traditionals</a:t>
            </a:r>
            <a:r>
              <a:rPr lang="en-US" dirty="0" smtClean="0"/>
              <a:t> initially opposed settling for claims rather than seek the return of land.</a:t>
            </a:r>
          </a:p>
          <a:p>
            <a:r>
              <a:rPr lang="en-US" dirty="0" smtClean="0"/>
              <a:t>	By this time the Seminole Tribe of Florida and the Miccosukee Tribe of Indians of Florida had achieved federal recognition and the </a:t>
            </a:r>
            <a:r>
              <a:rPr lang="en-US" dirty="0" err="1" smtClean="0"/>
              <a:t>Traditionals</a:t>
            </a:r>
            <a:r>
              <a:rPr lang="en-US" dirty="0" smtClean="0"/>
              <a:t> had legal representation. Richmond Tiger was Principal Chief of the Seminole Nation of Oklahoma. The settlement was put into trust earning interest.</a:t>
            </a:r>
          </a:p>
          <a:p>
            <a:r>
              <a:rPr lang="en-US" dirty="0" smtClean="0"/>
              <a:t>	In 1990, the groups agreed to the Seminole Nation of Oklahoma receiving three-quarters, based on early records from 1906-1914, when members had blood quantum, and the Florida Seminole to receive one-quarter, based on a reconstructed early 20th-century censuses. The Florida tribes and </a:t>
            </a:r>
            <a:r>
              <a:rPr lang="en-US" dirty="0" err="1" smtClean="0"/>
              <a:t>Traditionals</a:t>
            </a:r>
            <a:r>
              <a:rPr lang="en-US" dirty="0" smtClean="0"/>
              <a:t> had a higher percentage of full-bloods, and blood quantum requirements for membership. By 1990, the total settlement award was valued at $46 million with interest.</a:t>
            </a:r>
          </a:p>
          <a:p>
            <a:r>
              <a:rPr lang="en-US" dirty="0" smtClean="0"/>
              <a:t>	The Seminole Nation of Oklahoma declined to share the settlement benefits with Seminole Freedmen members, as the Black Seminoles had not been legally recognized in 1823 as members of the tribe. They contended they also had lost land which they owned and occupied. After failing to gain concessions from the Nation, two Freedmen's Bands filed suit against the Department of Interior in 1996.</a:t>
            </a:r>
            <a:r>
              <a:rPr lang="en-US" baseline="30000" dirty="0" smtClean="0"/>
              <a:t> </a:t>
            </a:r>
            <a:r>
              <a:rPr lang="en-US" dirty="0" smtClean="0"/>
              <a:t>The BIA noted that, as legal citizens of the Seminole Nation since 1866, the Freedmen were supposed to share in all benefits. Their case was dismissed from federal district court, which said the Freedmen could not bring suit without the Seminole Nation's joining. Their appeal at that level also lost, and in 2004, the US Supreme Court affirmed that they could not sue without participation of the Nation.</a:t>
            </a:r>
          </a:p>
          <a:p>
            <a:r>
              <a:rPr lang="en-US" dirty="0" smtClean="0"/>
              <a:t>	In the meantime, in 2000, the Seminole Nation voted to restrict members to those of one-eighth blood quantum, essentially those with documented descent from ancestors listed as Seminole-Indian on the Dawes Rolls.</a:t>
            </a:r>
            <a:r>
              <a:rPr lang="en-US" baseline="30000" dirty="0" smtClean="0"/>
              <a:t> </a:t>
            </a:r>
            <a:r>
              <a:rPr lang="en-US" dirty="0" smtClean="0"/>
              <a:t>This excluded numerous Freedmen who, although descending from an Indian ancestor, had only a Freedman ancestor listed on the Rolls. The registrars had tended to classify all persons of visible African ancestry as Freedmen, even if the individual had Seminole ancestry and was at the time considered an Indian member of the tribe. About 1200 Freedmen were dropped from tribal membership rolls.</a:t>
            </a:r>
          </a:p>
          <a:p>
            <a:r>
              <a:rPr lang="en-US" dirty="0" smtClean="0"/>
              <a:t>	The Seminole Nation of Oklahoma operates three gaming casinos, three tribal smoke shops, three gasoline stations, and a truck stop,</a:t>
            </a:r>
            <a:r>
              <a:rPr lang="en-US" baseline="30000" dirty="0" smtClean="0"/>
              <a:t> </a:t>
            </a:r>
            <a:r>
              <a:rPr lang="en-US" dirty="0" smtClean="0"/>
              <a:t>which generate revenues for welfare, education, housing and economic development. They operate their own housing authority, an alcohol and substance abuse program, a business and corporate regulatory commission, several family services, a food distribution program, environmental protection program, and social service programs. They issue their own tribal vehicle tags. In addition, the tribe administers their share of the judgment trust from the 1990 land claim settlement, from which members can draw for educational and other benefits. Their annual economic impact was $81 million in 2010.</a:t>
            </a:r>
            <a:endParaRPr lang="en-US"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3139321"/>
          </a:xfrm>
          <a:prstGeom prst="rect">
            <a:avLst/>
          </a:prstGeom>
        </p:spPr>
        <p:txBody>
          <a:bodyPr wrap="square">
            <a:spAutoFit/>
          </a:bodyPr>
          <a:lstStyle/>
          <a:p>
            <a:r>
              <a:rPr lang="en-US" dirty="0" smtClean="0">
                <a:hlinkClick r:id="rId2"/>
              </a:rPr>
              <a:t>https://www.nps.gov/trte/learn/management/upload/North%20Little%20Rock%20Site%20Report%2080303.pdf</a:t>
            </a:r>
            <a:endParaRPr lang="en-US" dirty="0" smtClean="0"/>
          </a:p>
          <a:p>
            <a:endParaRPr lang="en-US" dirty="0" smtClean="0"/>
          </a:p>
          <a:p>
            <a:r>
              <a:rPr lang="en-US" dirty="0" smtClean="0"/>
              <a:t>The Florida Indians were removed by bands, and removal resulted in nationhood in a sense that it had not existed for those people in Florida. There, they were a loosely affiliated group of different tribes and remnants of peoples, including people of Spanish descent and of African descent. In the West, they were united in a common cause: refusal to submit to the authority of the </a:t>
            </a:r>
            <a:r>
              <a:rPr lang="en-US" dirty="0" err="1" smtClean="0"/>
              <a:t>Muscogees</a:t>
            </a:r>
            <a:r>
              <a:rPr lang="en-US" dirty="0" smtClean="0"/>
              <a:t> as had been called for by the Treaty of Payne’s Landing (1832) and the Treaty of Fort Gibson (1833). They finally achieved separate nationhood as the Seminole Nation through an interim treaty in 1845 and finally in a treaty of 1856 under which the disparate bands merged into a single nation.</a:t>
            </a:r>
            <a:endParaRPr lang="en-US" dirty="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2585323"/>
          </a:xfrm>
          <a:prstGeom prst="rect">
            <a:avLst/>
          </a:prstGeom>
        </p:spPr>
        <p:txBody>
          <a:bodyPr wrap="square">
            <a:spAutoFit/>
          </a:bodyPr>
          <a:lstStyle/>
          <a:p>
            <a:r>
              <a:rPr lang="en-US" dirty="0" smtClean="0">
                <a:hlinkClick r:id="rId2"/>
              </a:rPr>
              <a:t>http://newsok.com/article/3472197</a:t>
            </a:r>
            <a:endParaRPr lang="en-US" dirty="0" smtClean="0"/>
          </a:p>
          <a:p>
            <a:r>
              <a:rPr lang="en-US" dirty="0" smtClean="0"/>
              <a:t> 	Once they reached Indian Territory Upper Creeks settled around Deep Fork, North Fork and the Canadian River valleys, whilst Lower Creeks took up residence around the Three Forks area of the Arkansas River. Around 13,000 Creeks made it to Indian Territory.</a:t>
            </a:r>
          </a:p>
          <a:p>
            <a:r>
              <a:rPr lang="en-US" dirty="0" smtClean="0"/>
              <a:t>	The American Civil War caused significant disruption to the Creek Nation. After the Civil War the Creek capital moved to Okmulgee, a new government was formed and a new constitution drafted. </a:t>
            </a:r>
          </a:p>
          <a:p>
            <a:r>
              <a:rPr lang="en-US" dirty="0" smtClean="0"/>
              <a:t>	Upper and Lower Creeks agreed to a new national government at Council Hill in present day Tulsa in 1940.</a:t>
            </a:r>
            <a:endParaRPr lang="en-US" dirty="0"/>
          </a:p>
        </p:txBody>
      </p:sp>
      <p:sp useBgFill="1">
        <p:nvSpPr>
          <p:cNvPr id="3" name="Rectangle 2"/>
          <p:cNvSpPr/>
          <p:nvPr/>
        </p:nvSpPr>
        <p:spPr>
          <a:xfrm>
            <a:off x="0" y="2514600"/>
            <a:ext cx="9144000" cy="17820263"/>
          </a:xfrm>
          <a:prstGeom prst="rect">
            <a:avLst/>
          </a:prstGeom>
        </p:spPr>
        <p:txBody>
          <a:bodyPr wrap="square">
            <a:spAutoFit/>
          </a:bodyPr>
          <a:lstStyle/>
          <a:p>
            <a:r>
              <a:rPr lang="en-US" dirty="0" smtClean="0">
                <a:hlinkClick r:id="rId3"/>
              </a:rPr>
              <a:t>https://en.wikipedia.org/wiki/Muscogee_(Creek)_Nation</a:t>
            </a:r>
            <a:endParaRPr lang="en-US" dirty="0" smtClean="0"/>
          </a:p>
          <a:p>
            <a:r>
              <a:rPr lang="en-US" dirty="0" smtClean="0"/>
              <a:t>	The Nation includes the Creek people and descendants of their African-descended slaves</a:t>
            </a:r>
            <a:r>
              <a:rPr lang="en-US" baseline="30000" dirty="0" smtClean="0"/>
              <a:t> </a:t>
            </a:r>
            <a:r>
              <a:rPr lang="en-US" dirty="0" smtClean="0"/>
              <a:t>who were forced by the US government to relocate from their ancestral homes in the Southeast to Indian Territory in the 1830s, during the Trail of Tears. They signed another treaty with the federal government in 1856.</a:t>
            </a:r>
          </a:p>
          <a:p>
            <a:r>
              <a:rPr lang="en-US" dirty="0" smtClean="0"/>
              <a:t>	During the American Civil War, the tribe split into two factions, one allied with the Confederacy and the other, under </a:t>
            </a:r>
            <a:r>
              <a:rPr lang="en-US" dirty="0" err="1" smtClean="0"/>
              <a:t>Opothleyohola</a:t>
            </a:r>
            <a:r>
              <a:rPr lang="en-US" dirty="0" smtClean="0"/>
              <a:t>, who allied with the Union.</a:t>
            </a:r>
            <a:r>
              <a:rPr lang="en-US" baseline="30000" dirty="0" smtClean="0"/>
              <a:t> </a:t>
            </a:r>
            <a:r>
              <a:rPr lang="en-US" dirty="0" smtClean="0"/>
              <a:t> There were conflicts between pro-Confederate and pro-Union forces in the Indian Territory during the war. The pro-Confederate forces pursued the loyalists who were leaving to take refuge in Kansas. They fought at the Battle of Round Mountain, Battle of </a:t>
            </a:r>
            <a:r>
              <a:rPr lang="en-US" dirty="0" err="1" smtClean="0"/>
              <a:t>Chusto-Talasah</a:t>
            </a:r>
            <a:r>
              <a:rPr lang="en-US" dirty="0" smtClean="0"/>
              <a:t>, and Battle of </a:t>
            </a:r>
            <a:r>
              <a:rPr lang="en-US" dirty="0" err="1" smtClean="0"/>
              <a:t>Chustenahlah</a:t>
            </a:r>
            <a:r>
              <a:rPr lang="en-US" dirty="0" smtClean="0"/>
              <a:t>, resulting in 2,000 deaths among the 9,000 loyalists who were leaving.</a:t>
            </a:r>
          </a:p>
          <a:p>
            <a:r>
              <a:rPr lang="en-US" dirty="0" smtClean="0"/>
              <a:t>	After defeating the Confederacy, the Union required new peace treaties with the Five Civilized Tribes. The Treaty of 1866 required the Creek to abolish slavery within their territory and to grant tribal citizenship to the Creek Freedmen who chose to stay in the territory; this citizenship included voting rights and shares of annuities and land allotments.</a:t>
            </a:r>
            <a:r>
              <a:rPr lang="en-US" baseline="30000" dirty="0" smtClean="0"/>
              <a:t> </a:t>
            </a:r>
            <a:r>
              <a:rPr lang="en-US" dirty="0" smtClean="0"/>
              <a:t> If the Creek Freedmen moved out to United States territory, they would be granted United States citizenship, as were other emancipated slaves.</a:t>
            </a:r>
          </a:p>
          <a:p>
            <a:r>
              <a:rPr lang="en-US" dirty="0" smtClean="0"/>
              <a:t>	The Creek established a new government in 1866 and selected a new capital of Okmulgee. In 1867 they ratified a new constitution. They built their capitol in 1867 and enlarged it in 1878. Today the Creek National Capitol is a National Historic Landmark and houses the Creek Council House Museum. The Nation built schools, churches, and public houses during the prosperous final decades of the 19th century, when the tribe had autonomy and minimal interference from the federal government.</a:t>
            </a:r>
          </a:p>
          <a:p>
            <a:r>
              <a:rPr lang="en-US" dirty="0" smtClean="0"/>
              <a:t>	At the turn of the century, Congress passed the 1898 Curtis Act, which dismantled tribal governments in another attempt at assimilation; and the Dawes Allotment Act, which broke up tribal landholdings to allot communal land to individual households to encourage adoption of the European-American style of subsistence farming and property ownership. In the hasty process of registration, the Dawes Commission registered tribal members in three categories, distinguishing between "Creek by Blood," "Creek Freedmen," into which category they put anyone with visible African ancestry, regardless of their proportion of Creek ancestry; and "Intermarried Whites." They classified some members of the same families into different groups. </a:t>
            </a:r>
          </a:p>
          <a:p>
            <a:r>
              <a:rPr lang="en-US" dirty="0" smtClean="0"/>
              <a:t>	The 1906 Five Civilized Tribes Act (April 26, 1906) was passed by the US Congress in anticipation of approving statehood for Oklahoma in 1907. During this time, the Creek had lost more than 2 million acres (8,100 km</a:t>
            </a:r>
            <a:r>
              <a:rPr lang="en-US" baseline="30000" dirty="0" smtClean="0"/>
              <a:t>2</a:t>
            </a:r>
            <a:r>
              <a:rPr lang="en-US" dirty="0" smtClean="0"/>
              <a:t>) to non-Native settlers and the US government.</a:t>
            </a:r>
          </a:p>
          <a:p>
            <a:r>
              <a:rPr lang="en-US" dirty="0" smtClean="0"/>
              <a:t>Later, when Creek communities organized and set up governments under the 1936 Oklahoma Indian Welfare Act, some former Muscogee tribal towns gained federal recognition.</a:t>
            </a:r>
          </a:p>
          <a:p>
            <a:r>
              <a:rPr lang="en-US" dirty="0" smtClean="0"/>
              <a:t>	The Muscogee (Creek) Nation did not reorganize and regain federal recognition until 1970. In 1979 the tribe ratified a new constitution that replaced the 1866 constitution. The pivotal 1976 court case </a:t>
            </a:r>
            <a:r>
              <a:rPr lang="en-US" i="1" dirty="0" err="1" smtClean="0"/>
              <a:t>Harjo</a:t>
            </a:r>
            <a:r>
              <a:rPr lang="en-US" i="1" dirty="0" smtClean="0"/>
              <a:t> v. </a:t>
            </a:r>
            <a:r>
              <a:rPr lang="en-US" i="1" dirty="0" err="1" smtClean="0"/>
              <a:t>Kleppe</a:t>
            </a:r>
            <a:r>
              <a:rPr lang="en-US" dirty="0" smtClean="0"/>
              <a:t> helped end US federal paternalism. It ushered in an era of growing self-determination. Using the Dawes Rolls as a basis for determining membership of descendants, the Nation enrolled over 58,000 </a:t>
            </a:r>
            <a:r>
              <a:rPr lang="en-US" dirty="0" err="1" smtClean="0"/>
              <a:t>allottees</a:t>
            </a:r>
            <a:r>
              <a:rPr lang="en-US" dirty="0" smtClean="0"/>
              <a:t> and their descendants.</a:t>
            </a:r>
          </a:p>
          <a:p>
            <a:r>
              <a:rPr lang="en-US" dirty="0" smtClean="0"/>
              <a:t>From 1981-2001, the Creek had membership rules that allowed applicants to use a variety of documentary sources to establish qualifications for membership.</a:t>
            </a:r>
          </a:p>
          <a:p>
            <a:r>
              <a:rPr lang="en-US" dirty="0" smtClean="0"/>
              <a:t>	In 1979 the Muscogee Nation Constitutional Convention voted to limit citizenship in the Nation to persons who could prove descent by blood, meaning that members had to be able to document direct descent from an ancestor listed on the Dawes Commission roll in the category of "Creek by Blood". Persons proving they are descended from persons listed as Creek by blood can become citizens of the Muscogee (Creek) Nation. The 1893 registry was established to identify citizens of the nation at the time of allotment of communal lands and dissolution of the reservation system and tribal government.</a:t>
            </a:r>
          </a:p>
          <a:p>
            <a:r>
              <a:rPr lang="en-US" dirty="0" smtClean="0"/>
              <a:t>	The 1979 vote on citizenship excluded descendants of persons recorded only as Creek Freedmen in the Dawes Rolls. This decision has been challenged in court by those descendants, according to the 1866 treaty of "Creek Freedmen."</a:t>
            </a:r>
          </a:p>
          <a:p>
            <a:r>
              <a:rPr lang="en-US" dirty="0" smtClean="0"/>
              <a:t>	The Freedmen were listed on the Dawes Rolls. Some descendants can prove by documentation in other registers that they had ancestors with Creek blood. The Freedmen had been listed on a separate register, regardless of their proportion of Creek ancestry. This classification did not acknowledge the unions and intermarriage that had taken place for years between the ethnic groups. Prior to the change in code, Creek Freedmen could use existing registers and the preponderance of evidence to establish qualification for citizenship, and were to be aided by the Citizenship Board. The Creek Freedmen have challenged their exclusion from citizenship in legal actions which are pending.</a:t>
            </a:r>
          </a:p>
          <a:p>
            <a:endParaRPr lang="en-US" dirty="0" smtClean="0"/>
          </a:p>
          <a:p>
            <a:endParaRPr lang="en-US" dirty="0" smtClean="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1"/>
          <p:cNvGrpSpPr/>
          <p:nvPr/>
        </p:nvGrpSpPr>
        <p:grpSpPr>
          <a:xfrm>
            <a:off x="523875" y="762000"/>
            <a:ext cx="8162925" cy="6072188"/>
            <a:chOff x="523875" y="762000"/>
            <a:chExt cx="8162925" cy="6072188"/>
          </a:xfrm>
        </p:grpSpPr>
        <p:pic>
          <p:nvPicPr>
            <p:cNvPr id="40" name="Picture 3"/>
            <p:cNvPicPr>
              <a:picLocks noChangeAspect="1" noChangeArrowheads="1"/>
            </p:cNvPicPr>
            <p:nvPr/>
          </p:nvPicPr>
          <p:blipFill>
            <a:blip r:embed="rId3" cstate="print"/>
            <a:srcRect/>
            <a:stretch>
              <a:fillRect/>
            </a:stretch>
          </p:blipFill>
          <p:spPr bwMode="auto">
            <a:xfrm>
              <a:off x="523875" y="762000"/>
              <a:ext cx="8162925" cy="6072188"/>
            </a:xfrm>
            <a:prstGeom prst="rect">
              <a:avLst/>
            </a:prstGeom>
            <a:noFill/>
            <a:ln w="9525">
              <a:noFill/>
              <a:miter lim="800000"/>
              <a:headEnd/>
              <a:tailEnd/>
            </a:ln>
            <a:effectLst/>
          </p:spPr>
        </p:pic>
        <p:grpSp>
          <p:nvGrpSpPr>
            <p:cNvPr id="3" name="Group 14"/>
            <p:cNvGrpSpPr/>
            <p:nvPr/>
          </p:nvGrpSpPr>
          <p:grpSpPr>
            <a:xfrm>
              <a:off x="4852307" y="1338943"/>
              <a:ext cx="3148693" cy="1191986"/>
              <a:chOff x="4852307" y="1338943"/>
              <a:chExt cx="3148693" cy="1191986"/>
            </a:xfrm>
          </p:grpSpPr>
          <p:grpSp>
            <p:nvGrpSpPr>
              <p:cNvPr id="4" name="Group 13"/>
              <p:cNvGrpSpPr/>
              <p:nvPr/>
            </p:nvGrpSpPr>
            <p:grpSpPr>
              <a:xfrm>
                <a:off x="4852307" y="1338943"/>
                <a:ext cx="3148693" cy="1191986"/>
                <a:chOff x="4852307" y="1338943"/>
                <a:chExt cx="3148693" cy="1191986"/>
              </a:xfrm>
            </p:grpSpPr>
            <p:sp>
              <p:nvSpPr>
                <p:cNvPr id="55"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7"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4" name="Freeform 53"/>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45" name="Picture 3"/>
          <p:cNvPicPr>
            <a:picLocks noChangeAspect="1" noChangeArrowheads="1"/>
          </p:cNvPicPr>
          <p:nvPr/>
        </p:nvPicPr>
        <p:blipFill>
          <a:blip r:embed="rId3" cstate="print"/>
          <a:srcRect l="13186" t="66510" r="14002" b="28470"/>
          <a:stretch>
            <a:fillRect/>
          </a:stretch>
        </p:blipFill>
        <p:spPr bwMode="auto">
          <a:xfrm>
            <a:off x="1905000" y="5105400"/>
            <a:ext cx="5943600" cy="381000"/>
          </a:xfrm>
          <a:prstGeom prst="rect">
            <a:avLst/>
          </a:prstGeom>
          <a:noFill/>
          <a:ln w="9525">
            <a:noFill/>
            <a:miter lim="800000"/>
            <a:headEnd/>
            <a:tailEnd/>
          </a:ln>
          <a:effectLst/>
        </p:spPr>
      </p:pic>
      <p:grpSp>
        <p:nvGrpSpPr>
          <p:cNvPr id="5" name="Group 45"/>
          <p:cNvGrpSpPr/>
          <p:nvPr/>
        </p:nvGrpSpPr>
        <p:grpSpPr>
          <a:xfrm>
            <a:off x="914400" y="1219200"/>
            <a:ext cx="7396842" cy="2879271"/>
            <a:chOff x="914400" y="1219200"/>
            <a:chExt cx="7396842" cy="2879271"/>
          </a:xfrm>
        </p:grpSpPr>
        <p:sp>
          <p:nvSpPr>
            <p:cNvPr id="22" name="Freeform 21"/>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30"/>
            <p:cNvGrpSpPr/>
            <p:nvPr/>
          </p:nvGrpSpPr>
          <p:grpSpPr>
            <a:xfrm>
              <a:off x="914400" y="1219200"/>
              <a:ext cx="7396842" cy="2879271"/>
              <a:chOff x="914400" y="1219200"/>
              <a:chExt cx="7396842" cy="2879271"/>
            </a:xfrm>
          </p:grpSpPr>
          <p:sp>
            <p:nvSpPr>
              <p:cNvPr id="17" name="Freeform 16"/>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25"/>
              <p:cNvGrpSpPr/>
              <p:nvPr/>
            </p:nvGrpSpPr>
            <p:grpSpPr>
              <a:xfrm>
                <a:off x="6248400" y="1219200"/>
                <a:ext cx="2062842" cy="2803072"/>
                <a:chOff x="6248400" y="1219200"/>
                <a:chExt cx="2062842" cy="2803072"/>
              </a:xfrm>
            </p:grpSpPr>
            <p:sp>
              <p:nvSpPr>
                <p:cNvPr id="23" name="Rectangle 2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3"/>
              <p:cNvPicPr>
                <a:picLocks noChangeAspect="1" noChangeArrowheads="1"/>
              </p:cNvPicPr>
              <p:nvPr/>
            </p:nvPicPr>
            <p:blipFill>
              <a:blip r:embed="rId3" cstate="print"/>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28" name="Picture 3"/>
              <p:cNvPicPr>
                <a:picLocks noChangeAspect="1" noChangeArrowheads="1"/>
              </p:cNvPicPr>
              <p:nvPr/>
            </p:nvPicPr>
            <p:blipFill>
              <a:blip r:embed="rId3" cstate="print"/>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29" name="Picture 3"/>
              <p:cNvPicPr preferRelativeResize="0">
                <a:picLocks noChangeArrowheads="1"/>
              </p:cNvPicPr>
              <p:nvPr/>
            </p:nvPicPr>
            <p:blipFill>
              <a:blip r:embed="rId3" cstate="print"/>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30" name="Picture 3"/>
              <p:cNvPicPr>
                <a:picLocks noChangeAspect="1" noChangeArrowheads="1"/>
              </p:cNvPicPr>
              <p:nvPr/>
            </p:nvPicPr>
            <p:blipFill>
              <a:blip r:embed="rId4"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grpSp>
        <p:nvGrpSpPr>
          <p:cNvPr id="8" name="Group 46"/>
          <p:cNvGrpSpPr/>
          <p:nvPr/>
        </p:nvGrpSpPr>
        <p:grpSpPr>
          <a:xfrm>
            <a:off x="2895600" y="2667000"/>
            <a:ext cx="3276600" cy="762000"/>
            <a:chOff x="2895600" y="2590800"/>
            <a:chExt cx="3276600" cy="762000"/>
          </a:xfrm>
        </p:grpSpPr>
        <p:grpSp>
          <p:nvGrpSpPr>
            <p:cNvPr id="9" name="Group 31"/>
            <p:cNvGrpSpPr/>
            <p:nvPr/>
          </p:nvGrpSpPr>
          <p:grpSpPr>
            <a:xfrm>
              <a:off x="2895600" y="2590800"/>
              <a:ext cx="3276600" cy="411480"/>
              <a:chOff x="2895600" y="2590800"/>
              <a:chExt cx="3276600" cy="411480"/>
            </a:xfrm>
          </p:grpSpPr>
          <p:sp>
            <p:nvSpPr>
              <p:cNvPr id="75"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5257800" y="2590800"/>
                <a:ext cx="914400" cy="41148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Rectangle 5"/>
            <p:cNvSpPr/>
            <p:nvPr/>
          </p:nvSpPr>
          <p:spPr>
            <a:xfrm>
              <a:off x="3352800" y="29718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Freeform 65"/>
          <p:cNvSpPr/>
          <p:nvPr/>
        </p:nvSpPr>
        <p:spPr>
          <a:xfrm>
            <a:off x="783770" y="1151163"/>
            <a:ext cx="7652657" cy="5608865"/>
          </a:xfrm>
          <a:custGeom>
            <a:avLst/>
            <a:gdLst>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46" fmla="*/ 1113064 w 9573986"/>
              <a:gd name="connsiteY46" fmla="*/ 4705350 h 6738258"/>
              <a:gd name="connsiteX0" fmla="*/ 1113064 w 9573986"/>
              <a:gd name="connsiteY0" fmla="*/ 4171950 h 6204858"/>
              <a:gd name="connsiteX1" fmla="*/ 1211036 w 9573986"/>
              <a:gd name="connsiteY1" fmla="*/ 138793 h 6204858"/>
              <a:gd name="connsiteX2" fmla="*/ 8379279 w 9573986"/>
              <a:gd name="connsiteY2" fmla="*/ 138793 h 6204858"/>
              <a:gd name="connsiteX3" fmla="*/ 8379279 w 9573986"/>
              <a:gd name="connsiteY3" fmla="*/ 971550 h 6204858"/>
              <a:gd name="connsiteX4" fmla="*/ 8673193 w 9573986"/>
              <a:gd name="connsiteY4" fmla="*/ 2735036 h 6204858"/>
              <a:gd name="connsiteX5" fmla="*/ 8738507 w 9573986"/>
              <a:gd name="connsiteY5" fmla="*/ 5723165 h 6204858"/>
              <a:gd name="connsiteX6" fmla="*/ 8509907 w 9573986"/>
              <a:gd name="connsiteY6" fmla="*/ 5625193 h 6204858"/>
              <a:gd name="connsiteX7" fmla="*/ 8118022 w 9573986"/>
              <a:gd name="connsiteY7" fmla="*/ 5494565 h 6204858"/>
              <a:gd name="connsiteX8" fmla="*/ 7954736 w 9573986"/>
              <a:gd name="connsiteY8" fmla="*/ 5363936 h 6204858"/>
              <a:gd name="connsiteX9" fmla="*/ 7824107 w 9573986"/>
              <a:gd name="connsiteY9" fmla="*/ 5200650 h 6204858"/>
              <a:gd name="connsiteX10" fmla="*/ 7628164 w 9573986"/>
              <a:gd name="connsiteY10" fmla="*/ 5184322 h 6204858"/>
              <a:gd name="connsiteX11" fmla="*/ 7513864 w 9573986"/>
              <a:gd name="connsiteY11" fmla="*/ 5298622 h 6204858"/>
              <a:gd name="connsiteX12" fmla="*/ 7236279 w 9573986"/>
              <a:gd name="connsiteY12" fmla="*/ 5282293 h 6204858"/>
              <a:gd name="connsiteX13" fmla="*/ 6926036 w 9573986"/>
              <a:gd name="connsiteY13" fmla="*/ 5396593 h 6204858"/>
              <a:gd name="connsiteX14" fmla="*/ 6697436 w 9573986"/>
              <a:gd name="connsiteY14" fmla="*/ 5314950 h 6204858"/>
              <a:gd name="connsiteX15" fmla="*/ 6272893 w 9573986"/>
              <a:gd name="connsiteY15" fmla="*/ 5527222 h 6204858"/>
              <a:gd name="connsiteX16" fmla="*/ 6223907 w 9573986"/>
              <a:gd name="connsiteY16" fmla="*/ 5657850 h 6204858"/>
              <a:gd name="connsiteX17" fmla="*/ 5913664 w 9573986"/>
              <a:gd name="connsiteY17" fmla="*/ 5396593 h 6204858"/>
              <a:gd name="connsiteX18" fmla="*/ 5668736 w 9573986"/>
              <a:gd name="connsiteY18" fmla="*/ 5298622 h 6204858"/>
              <a:gd name="connsiteX19" fmla="*/ 5570764 w 9573986"/>
              <a:gd name="connsiteY19" fmla="*/ 5478236 h 6204858"/>
              <a:gd name="connsiteX20" fmla="*/ 5407479 w 9573986"/>
              <a:gd name="connsiteY20" fmla="*/ 5363936 h 6204858"/>
              <a:gd name="connsiteX21" fmla="*/ 5309507 w 9573986"/>
              <a:gd name="connsiteY21" fmla="*/ 5265965 h 6204858"/>
              <a:gd name="connsiteX22" fmla="*/ 5211536 w 9573986"/>
              <a:gd name="connsiteY22" fmla="*/ 5380265 h 6204858"/>
              <a:gd name="connsiteX23" fmla="*/ 5113564 w 9573986"/>
              <a:gd name="connsiteY23" fmla="*/ 5641522 h 6204858"/>
              <a:gd name="connsiteX24" fmla="*/ 4999264 w 9573986"/>
              <a:gd name="connsiteY24" fmla="*/ 5510893 h 6204858"/>
              <a:gd name="connsiteX25" fmla="*/ 4868636 w 9573986"/>
              <a:gd name="connsiteY25" fmla="*/ 5249636 h 6204858"/>
              <a:gd name="connsiteX26" fmla="*/ 4803322 w 9573986"/>
              <a:gd name="connsiteY26" fmla="*/ 5380265 h 6204858"/>
              <a:gd name="connsiteX27" fmla="*/ 4705350 w 9573986"/>
              <a:gd name="connsiteY27" fmla="*/ 5396593 h 6204858"/>
              <a:gd name="connsiteX28" fmla="*/ 4476750 w 9573986"/>
              <a:gd name="connsiteY28" fmla="*/ 5249636 h 6204858"/>
              <a:gd name="connsiteX29" fmla="*/ 4182836 w 9573986"/>
              <a:gd name="connsiteY29" fmla="*/ 5119007 h 6204858"/>
              <a:gd name="connsiteX30" fmla="*/ 4068536 w 9573986"/>
              <a:gd name="connsiteY30" fmla="*/ 5314950 h 6204858"/>
              <a:gd name="connsiteX31" fmla="*/ 3986893 w 9573986"/>
              <a:gd name="connsiteY31" fmla="*/ 5167993 h 6204858"/>
              <a:gd name="connsiteX32" fmla="*/ 3660322 w 9573986"/>
              <a:gd name="connsiteY32" fmla="*/ 5004707 h 6204858"/>
              <a:gd name="connsiteX33" fmla="*/ 3578679 w 9573986"/>
              <a:gd name="connsiteY33" fmla="*/ 4906736 h 6204858"/>
              <a:gd name="connsiteX34" fmla="*/ 3317422 w 9573986"/>
              <a:gd name="connsiteY34" fmla="*/ 4890407 h 6204858"/>
              <a:gd name="connsiteX35" fmla="*/ 3284764 w 9573986"/>
              <a:gd name="connsiteY35" fmla="*/ 4939393 h 6204858"/>
              <a:gd name="connsiteX36" fmla="*/ 3007179 w 9573986"/>
              <a:gd name="connsiteY36" fmla="*/ 4792436 h 6204858"/>
              <a:gd name="connsiteX37" fmla="*/ 2794907 w 9573986"/>
              <a:gd name="connsiteY37" fmla="*/ 4906736 h 6204858"/>
              <a:gd name="connsiteX38" fmla="*/ 2549979 w 9573986"/>
              <a:gd name="connsiteY38" fmla="*/ 4792436 h 6204858"/>
              <a:gd name="connsiteX39" fmla="*/ 2305050 w 9573986"/>
              <a:gd name="connsiteY39" fmla="*/ 4792436 h 6204858"/>
              <a:gd name="connsiteX40" fmla="*/ 2125436 w 9573986"/>
              <a:gd name="connsiteY40" fmla="*/ 4612822 h 6204858"/>
              <a:gd name="connsiteX41" fmla="*/ 2076450 w 9573986"/>
              <a:gd name="connsiteY41" fmla="*/ 4433207 h 6204858"/>
              <a:gd name="connsiteX42" fmla="*/ 1978479 w 9573986"/>
              <a:gd name="connsiteY42" fmla="*/ 4433207 h 6204858"/>
              <a:gd name="connsiteX43" fmla="*/ 1570264 w 9573986"/>
              <a:gd name="connsiteY43" fmla="*/ 4384222 h 6204858"/>
              <a:gd name="connsiteX44" fmla="*/ 1292679 w 9573986"/>
              <a:gd name="connsiteY44" fmla="*/ 4220936 h 6204858"/>
              <a:gd name="connsiteX45" fmla="*/ 1113064 w 9573986"/>
              <a:gd name="connsiteY45" fmla="*/ 4057650 h 6204858"/>
              <a:gd name="connsiteX46" fmla="*/ 1113064 w 9573986"/>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8209189"/>
              <a:gd name="connsiteY0" fmla="*/ 4171950 h 6204858"/>
              <a:gd name="connsiteX1" fmla="*/ 654504 w 8209189"/>
              <a:gd name="connsiteY1" fmla="*/ 138793 h 6204858"/>
              <a:gd name="connsiteX2" fmla="*/ 7822747 w 8209189"/>
              <a:gd name="connsiteY2" fmla="*/ 138793 h 6204858"/>
              <a:gd name="connsiteX3" fmla="*/ 7822747 w 8209189"/>
              <a:gd name="connsiteY3" fmla="*/ 971550 h 6204858"/>
              <a:gd name="connsiteX4" fmla="*/ 8116661 w 8209189"/>
              <a:gd name="connsiteY4" fmla="*/ 2735036 h 6204858"/>
              <a:gd name="connsiteX5" fmla="*/ 8181975 w 8209189"/>
              <a:gd name="connsiteY5" fmla="*/ 5723165 h 6204858"/>
              <a:gd name="connsiteX6" fmla="*/ 7953375 w 8209189"/>
              <a:gd name="connsiteY6" fmla="*/ 5625193 h 6204858"/>
              <a:gd name="connsiteX7" fmla="*/ 7561490 w 8209189"/>
              <a:gd name="connsiteY7" fmla="*/ 5494565 h 6204858"/>
              <a:gd name="connsiteX8" fmla="*/ 7398204 w 8209189"/>
              <a:gd name="connsiteY8" fmla="*/ 5363936 h 6204858"/>
              <a:gd name="connsiteX9" fmla="*/ 7267575 w 8209189"/>
              <a:gd name="connsiteY9" fmla="*/ 5200650 h 6204858"/>
              <a:gd name="connsiteX10" fmla="*/ 7071632 w 8209189"/>
              <a:gd name="connsiteY10" fmla="*/ 5184322 h 6204858"/>
              <a:gd name="connsiteX11" fmla="*/ 6957332 w 8209189"/>
              <a:gd name="connsiteY11" fmla="*/ 5298622 h 6204858"/>
              <a:gd name="connsiteX12" fmla="*/ 6679747 w 8209189"/>
              <a:gd name="connsiteY12" fmla="*/ 5282293 h 6204858"/>
              <a:gd name="connsiteX13" fmla="*/ 6369504 w 8209189"/>
              <a:gd name="connsiteY13" fmla="*/ 5396593 h 6204858"/>
              <a:gd name="connsiteX14" fmla="*/ 6140904 w 8209189"/>
              <a:gd name="connsiteY14" fmla="*/ 5314950 h 6204858"/>
              <a:gd name="connsiteX15" fmla="*/ 5716361 w 8209189"/>
              <a:gd name="connsiteY15" fmla="*/ 5527222 h 6204858"/>
              <a:gd name="connsiteX16" fmla="*/ 5667375 w 8209189"/>
              <a:gd name="connsiteY16" fmla="*/ 5657850 h 6204858"/>
              <a:gd name="connsiteX17" fmla="*/ 5357132 w 8209189"/>
              <a:gd name="connsiteY17" fmla="*/ 5396593 h 6204858"/>
              <a:gd name="connsiteX18" fmla="*/ 5112204 w 8209189"/>
              <a:gd name="connsiteY18" fmla="*/ 5298622 h 6204858"/>
              <a:gd name="connsiteX19" fmla="*/ 5014232 w 8209189"/>
              <a:gd name="connsiteY19" fmla="*/ 5478236 h 6204858"/>
              <a:gd name="connsiteX20" fmla="*/ 4850947 w 8209189"/>
              <a:gd name="connsiteY20" fmla="*/ 5363936 h 6204858"/>
              <a:gd name="connsiteX21" fmla="*/ 4752975 w 8209189"/>
              <a:gd name="connsiteY21" fmla="*/ 5265965 h 6204858"/>
              <a:gd name="connsiteX22" fmla="*/ 4655004 w 8209189"/>
              <a:gd name="connsiteY22" fmla="*/ 5380265 h 6204858"/>
              <a:gd name="connsiteX23" fmla="*/ 4557032 w 8209189"/>
              <a:gd name="connsiteY23" fmla="*/ 5641522 h 6204858"/>
              <a:gd name="connsiteX24" fmla="*/ 4442732 w 8209189"/>
              <a:gd name="connsiteY24" fmla="*/ 5510893 h 6204858"/>
              <a:gd name="connsiteX25" fmla="*/ 4312104 w 8209189"/>
              <a:gd name="connsiteY25" fmla="*/ 5249636 h 6204858"/>
              <a:gd name="connsiteX26" fmla="*/ 4246790 w 8209189"/>
              <a:gd name="connsiteY26" fmla="*/ 5380265 h 6204858"/>
              <a:gd name="connsiteX27" fmla="*/ 4148818 w 8209189"/>
              <a:gd name="connsiteY27" fmla="*/ 5396593 h 6204858"/>
              <a:gd name="connsiteX28" fmla="*/ 3920218 w 8209189"/>
              <a:gd name="connsiteY28" fmla="*/ 5249636 h 6204858"/>
              <a:gd name="connsiteX29" fmla="*/ 3626304 w 8209189"/>
              <a:gd name="connsiteY29" fmla="*/ 5119007 h 6204858"/>
              <a:gd name="connsiteX30" fmla="*/ 3512004 w 8209189"/>
              <a:gd name="connsiteY30" fmla="*/ 5314950 h 6204858"/>
              <a:gd name="connsiteX31" fmla="*/ 3430361 w 8209189"/>
              <a:gd name="connsiteY31" fmla="*/ 5167993 h 6204858"/>
              <a:gd name="connsiteX32" fmla="*/ 3103790 w 8209189"/>
              <a:gd name="connsiteY32" fmla="*/ 5004707 h 6204858"/>
              <a:gd name="connsiteX33" fmla="*/ 3022147 w 8209189"/>
              <a:gd name="connsiteY33" fmla="*/ 4906736 h 6204858"/>
              <a:gd name="connsiteX34" fmla="*/ 2760890 w 8209189"/>
              <a:gd name="connsiteY34" fmla="*/ 4890407 h 6204858"/>
              <a:gd name="connsiteX35" fmla="*/ 2728232 w 8209189"/>
              <a:gd name="connsiteY35" fmla="*/ 4939393 h 6204858"/>
              <a:gd name="connsiteX36" fmla="*/ 2450647 w 8209189"/>
              <a:gd name="connsiteY36" fmla="*/ 4792436 h 6204858"/>
              <a:gd name="connsiteX37" fmla="*/ 2238375 w 8209189"/>
              <a:gd name="connsiteY37" fmla="*/ 4906736 h 6204858"/>
              <a:gd name="connsiteX38" fmla="*/ 1993447 w 8209189"/>
              <a:gd name="connsiteY38" fmla="*/ 4792436 h 6204858"/>
              <a:gd name="connsiteX39" fmla="*/ 1748518 w 8209189"/>
              <a:gd name="connsiteY39" fmla="*/ 4792436 h 6204858"/>
              <a:gd name="connsiteX40" fmla="*/ 1568904 w 8209189"/>
              <a:gd name="connsiteY40" fmla="*/ 4612822 h 6204858"/>
              <a:gd name="connsiteX41" fmla="*/ 1519918 w 8209189"/>
              <a:gd name="connsiteY41" fmla="*/ 4433207 h 6204858"/>
              <a:gd name="connsiteX42" fmla="*/ 1421947 w 8209189"/>
              <a:gd name="connsiteY42" fmla="*/ 4433207 h 6204858"/>
              <a:gd name="connsiteX43" fmla="*/ 1013732 w 8209189"/>
              <a:gd name="connsiteY43" fmla="*/ 4384222 h 6204858"/>
              <a:gd name="connsiteX44" fmla="*/ 736147 w 8209189"/>
              <a:gd name="connsiteY44" fmla="*/ 4220936 h 6204858"/>
              <a:gd name="connsiteX45" fmla="*/ 556532 w 8209189"/>
              <a:gd name="connsiteY45" fmla="*/ 4057650 h 6204858"/>
              <a:gd name="connsiteX46" fmla="*/ 556532 w 8209189"/>
              <a:gd name="connsiteY46" fmla="*/ 4171950 h 6204858"/>
              <a:gd name="connsiteX0" fmla="*/ 556532 w 8209189"/>
              <a:gd name="connsiteY0" fmla="*/ 4057650 h 6090558"/>
              <a:gd name="connsiteX1" fmla="*/ 654504 w 8209189"/>
              <a:gd name="connsiteY1" fmla="*/ 24493 h 6090558"/>
              <a:gd name="connsiteX2" fmla="*/ 7822747 w 8209189"/>
              <a:gd name="connsiteY2" fmla="*/ 24493 h 6090558"/>
              <a:gd name="connsiteX3" fmla="*/ 7822747 w 8209189"/>
              <a:gd name="connsiteY3" fmla="*/ 857250 h 6090558"/>
              <a:gd name="connsiteX4" fmla="*/ 8116661 w 8209189"/>
              <a:gd name="connsiteY4" fmla="*/ 2620736 h 6090558"/>
              <a:gd name="connsiteX5" fmla="*/ 8181975 w 8209189"/>
              <a:gd name="connsiteY5" fmla="*/ 5608865 h 6090558"/>
              <a:gd name="connsiteX6" fmla="*/ 7953375 w 8209189"/>
              <a:gd name="connsiteY6" fmla="*/ 5510893 h 6090558"/>
              <a:gd name="connsiteX7" fmla="*/ 7561490 w 8209189"/>
              <a:gd name="connsiteY7" fmla="*/ 5380265 h 6090558"/>
              <a:gd name="connsiteX8" fmla="*/ 7398204 w 8209189"/>
              <a:gd name="connsiteY8" fmla="*/ 5249636 h 6090558"/>
              <a:gd name="connsiteX9" fmla="*/ 7267575 w 8209189"/>
              <a:gd name="connsiteY9" fmla="*/ 5086350 h 6090558"/>
              <a:gd name="connsiteX10" fmla="*/ 7071632 w 8209189"/>
              <a:gd name="connsiteY10" fmla="*/ 5070022 h 6090558"/>
              <a:gd name="connsiteX11" fmla="*/ 6957332 w 8209189"/>
              <a:gd name="connsiteY11" fmla="*/ 5184322 h 6090558"/>
              <a:gd name="connsiteX12" fmla="*/ 6679747 w 8209189"/>
              <a:gd name="connsiteY12" fmla="*/ 5167993 h 6090558"/>
              <a:gd name="connsiteX13" fmla="*/ 6369504 w 8209189"/>
              <a:gd name="connsiteY13" fmla="*/ 5282293 h 6090558"/>
              <a:gd name="connsiteX14" fmla="*/ 6140904 w 8209189"/>
              <a:gd name="connsiteY14" fmla="*/ 5200650 h 6090558"/>
              <a:gd name="connsiteX15" fmla="*/ 5716361 w 8209189"/>
              <a:gd name="connsiteY15" fmla="*/ 5412922 h 6090558"/>
              <a:gd name="connsiteX16" fmla="*/ 5667375 w 8209189"/>
              <a:gd name="connsiteY16" fmla="*/ 5543550 h 6090558"/>
              <a:gd name="connsiteX17" fmla="*/ 5357132 w 8209189"/>
              <a:gd name="connsiteY17" fmla="*/ 5282293 h 6090558"/>
              <a:gd name="connsiteX18" fmla="*/ 5112204 w 8209189"/>
              <a:gd name="connsiteY18" fmla="*/ 5184322 h 6090558"/>
              <a:gd name="connsiteX19" fmla="*/ 5014232 w 8209189"/>
              <a:gd name="connsiteY19" fmla="*/ 5363936 h 6090558"/>
              <a:gd name="connsiteX20" fmla="*/ 4850947 w 8209189"/>
              <a:gd name="connsiteY20" fmla="*/ 5249636 h 6090558"/>
              <a:gd name="connsiteX21" fmla="*/ 4752975 w 8209189"/>
              <a:gd name="connsiteY21" fmla="*/ 5151665 h 6090558"/>
              <a:gd name="connsiteX22" fmla="*/ 4655004 w 8209189"/>
              <a:gd name="connsiteY22" fmla="*/ 5265965 h 6090558"/>
              <a:gd name="connsiteX23" fmla="*/ 4557032 w 8209189"/>
              <a:gd name="connsiteY23" fmla="*/ 5527222 h 6090558"/>
              <a:gd name="connsiteX24" fmla="*/ 4442732 w 8209189"/>
              <a:gd name="connsiteY24" fmla="*/ 5396593 h 6090558"/>
              <a:gd name="connsiteX25" fmla="*/ 4312104 w 8209189"/>
              <a:gd name="connsiteY25" fmla="*/ 5135336 h 6090558"/>
              <a:gd name="connsiteX26" fmla="*/ 4246790 w 8209189"/>
              <a:gd name="connsiteY26" fmla="*/ 5265965 h 6090558"/>
              <a:gd name="connsiteX27" fmla="*/ 4148818 w 8209189"/>
              <a:gd name="connsiteY27" fmla="*/ 5282293 h 6090558"/>
              <a:gd name="connsiteX28" fmla="*/ 3920218 w 8209189"/>
              <a:gd name="connsiteY28" fmla="*/ 5135336 h 6090558"/>
              <a:gd name="connsiteX29" fmla="*/ 3626304 w 8209189"/>
              <a:gd name="connsiteY29" fmla="*/ 5004707 h 6090558"/>
              <a:gd name="connsiteX30" fmla="*/ 3512004 w 8209189"/>
              <a:gd name="connsiteY30" fmla="*/ 5200650 h 6090558"/>
              <a:gd name="connsiteX31" fmla="*/ 3430361 w 8209189"/>
              <a:gd name="connsiteY31" fmla="*/ 5053693 h 6090558"/>
              <a:gd name="connsiteX32" fmla="*/ 3103790 w 8209189"/>
              <a:gd name="connsiteY32" fmla="*/ 4890407 h 6090558"/>
              <a:gd name="connsiteX33" fmla="*/ 3022147 w 8209189"/>
              <a:gd name="connsiteY33" fmla="*/ 4792436 h 6090558"/>
              <a:gd name="connsiteX34" fmla="*/ 2760890 w 8209189"/>
              <a:gd name="connsiteY34" fmla="*/ 4776107 h 6090558"/>
              <a:gd name="connsiteX35" fmla="*/ 2728232 w 8209189"/>
              <a:gd name="connsiteY35" fmla="*/ 4825093 h 6090558"/>
              <a:gd name="connsiteX36" fmla="*/ 2450647 w 8209189"/>
              <a:gd name="connsiteY36" fmla="*/ 4678136 h 6090558"/>
              <a:gd name="connsiteX37" fmla="*/ 2238375 w 8209189"/>
              <a:gd name="connsiteY37" fmla="*/ 4792436 h 6090558"/>
              <a:gd name="connsiteX38" fmla="*/ 1993447 w 8209189"/>
              <a:gd name="connsiteY38" fmla="*/ 4678136 h 6090558"/>
              <a:gd name="connsiteX39" fmla="*/ 1748518 w 8209189"/>
              <a:gd name="connsiteY39" fmla="*/ 4678136 h 6090558"/>
              <a:gd name="connsiteX40" fmla="*/ 1568904 w 8209189"/>
              <a:gd name="connsiteY40" fmla="*/ 4498522 h 6090558"/>
              <a:gd name="connsiteX41" fmla="*/ 1519918 w 8209189"/>
              <a:gd name="connsiteY41" fmla="*/ 4318907 h 6090558"/>
              <a:gd name="connsiteX42" fmla="*/ 1421947 w 8209189"/>
              <a:gd name="connsiteY42" fmla="*/ 4318907 h 6090558"/>
              <a:gd name="connsiteX43" fmla="*/ 1013732 w 8209189"/>
              <a:gd name="connsiteY43" fmla="*/ 4269922 h 6090558"/>
              <a:gd name="connsiteX44" fmla="*/ 736147 w 8209189"/>
              <a:gd name="connsiteY44" fmla="*/ 4106636 h 6090558"/>
              <a:gd name="connsiteX45" fmla="*/ 556532 w 8209189"/>
              <a:gd name="connsiteY45" fmla="*/ 3943350 h 6090558"/>
              <a:gd name="connsiteX46" fmla="*/ 556532 w 8209189"/>
              <a:gd name="connsiteY46" fmla="*/ 4057650 h 6090558"/>
              <a:gd name="connsiteX0" fmla="*/ 556532 w 8209189"/>
              <a:gd name="connsiteY0" fmla="*/ 4057650 h 5690508"/>
              <a:gd name="connsiteX1" fmla="*/ 654504 w 8209189"/>
              <a:gd name="connsiteY1" fmla="*/ 24493 h 5690508"/>
              <a:gd name="connsiteX2" fmla="*/ 7822747 w 8209189"/>
              <a:gd name="connsiteY2" fmla="*/ 24493 h 5690508"/>
              <a:gd name="connsiteX3" fmla="*/ 7822747 w 8209189"/>
              <a:gd name="connsiteY3" fmla="*/ 857250 h 5690508"/>
              <a:gd name="connsiteX4" fmla="*/ 8116661 w 8209189"/>
              <a:gd name="connsiteY4" fmla="*/ 2620736 h 5690508"/>
              <a:gd name="connsiteX5" fmla="*/ 8181975 w 8209189"/>
              <a:gd name="connsiteY5" fmla="*/ 5608865 h 5690508"/>
              <a:gd name="connsiteX6" fmla="*/ 7953375 w 8209189"/>
              <a:gd name="connsiteY6" fmla="*/ 5510893 h 5690508"/>
              <a:gd name="connsiteX7" fmla="*/ 7561490 w 8209189"/>
              <a:gd name="connsiteY7" fmla="*/ 5380265 h 5690508"/>
              <a:gd name="connsiteX8" fmla="*/ 7398204 w 8209189"/>
              <a:gd name="connsiteY8" fmla="*/ 5249636 h 5690508"/>
              <a:gd name="connsiteX9" fmla="*/ 7267575 w 8209189"/>
              <a:gd name="connsiteY9" fmla="*/ 5086350 h 5690508"/>
              <a:gd name="connsiteX10" fmla="*/ 7071632 w 8209189"/>
              <a:gd name="connsiteY10" fmla="*/ 5070022 h 5690508"/>
              <a:gd name="connsiteX11" fmla="*/ 6957332 w 8209189"/>
              <a:gd name="connsiteY11" fmla="*/ 5184322 h 5690508"/>
              <a:gd name="connsiteX12" fmla="*/ 6679747 w 8209189"/>
              <a:gd name="connsiteY12" fmla="*/ 5167993 h 5690508"/>
              <a:gd name="connsiteX13" fmla="*/ 6369504 w 8209189"/>
              <a:gd name="connsiteY13" fmla="*/ 5282293 h 5690508"/>
              <a:gd name="connsiteX14" fmla="*/ 6140904 w 8209189"/>
              <a:gd name="connsiteY14" fmla="*/ 5200650 h 5690508"/>
              <a:gd name="connsiteX15" fmla="*/ 5716361 w 8209189"/>
              <a:gd name="connsiteY15" fmla="*/ 5412922 h 5690508"/>
              <a:gd name="connsiteX16" fmla="*/ 5667375 w 8209189"/>
              <a:gd name="connsiteY16" fmla="*/ 5543550 h 5690508"/>
              <a:gd name="connsiteX17" fmla="*/ 5357132 w 8209189"/>
              <a:gd name="connsiteY17" fmla="*/ 5282293 h 5690508"/>
              <a:gd name="connsiteX18" fmla="*/ 5112204 w 8209189"/>
              <a:gd name="connsiteY18" fmla="*/ 5184322 h 5690508"/>
              <a:gd name="connsiteX19" fmla="*/ 5014232 w 8209189"/>
              <a:gd name="connsiteY19" fmla="*/ 5363936 h 5690508"/>
              <a:gd name="connsiteX20" fmla="*/ 4850947 w 8209189"/>
              <a:gd name="connsiteY20" fmla="*/ 5249636 h 5690508"/>
              <a:gd name="connsiteX21" fmla="*/ 4752975 w 8209189"/>
              <a:gd name="connsiteY21" fmla="*/ 5151665 h 5690508"/>
              <a:gd name="connsiteX22" fmla="*/ 4655004 w 8209189"/>
              <a:gd name="connsiteY22" fmla="*/ 5265965 h 5690508"/>
              <a:gd name="connsiteX23" fmla="*/ 4557032 w 8209189"/>
              <a:gd name="connsiteY23" fmla="*/ 5527222 h 5690508"/>
              <a:gd name="connsiteX24" fmla="*/ 4442732 w 8209189"/>
              <a:gd name="connsiteY24" fmla="*/ 5396593 h 5690508"/>
              <a:gd name="connsiteX25" fmla="*/ 4312104 w 8209189"/>
              <a:gd name="connsiteY25" fmla="*/ 5135336 h 5690508"/>
              <a:gd name="connsiteX26" fmla="*/ 4246790 w 8209189"/>
              <a:gd name="connsiteY26" fmla="*/ 5265965 h 5690508"/>
              <a:gd name="connsiteX27" fmla="*/ 4148818 w 8209189"/>
              <a:gd name="connsiteY27" fmla="*/ 5282293 h 5690508"/>
              <a:gd name="connsiteX28" fmla="*/ 3920218 w 8209189"/>
              <a:gd name="connsiteY28" fmla="*/ 5135336 h 5690508"/>
              <a:gd name="connsiteX29" fmla="*/ 3626304 w 8209189"/>
              <a:gd name="connsiteY29" fmla="*/ 5004707 h 5690508"/>
              <a:gd name="connsiteX30" fmla="*/ 3512004 w 8209189"/>
              <a:gd name="connsiteY30" fmla="*/ 5200650 h 5690508"/>
              <a:gd name="connsiteX31" fmla="*/ 3430361 w 8209189"/>
              <a:gd name="connsiteY31" fmla="*/ 5053693 h 5690508"/>
              <a:gd name="connsiteX32" fmla="*/ 3103790 w 8209189"/>
              <a:gd name="connsiteY32" fmla="*/ 4890407 h 5690508"/>
              <a:gd name="connsiteX33" fmla="*/ 3022147 w 8209189"/>
              <a:gd name="connsiteY33" fmla="*/ 4792436 h 5690508"/>
              <a:gd name="connsiteX34" fmla="*/ 2760890 w 8209189"/>
              <a:gd name="connsiteY34" fmla="*/ 4776107 h 5690508"/>
              <a:gd name="connsiteX35" fmla="*/ 2728232 w 8209189"/>
              <a:gd name="connsiteY35" fmla="*/ 4825093 h 5690508"/>
              <a:gd name="connsiteX36" fmla="*/ 2450647 w 8209189"/>
              <a:gd name="connsiteY36" fmla="*/ 4678136 h 5690508"/>
              <a:gd name="connsiteX37" fmla="*/ 2238375 w 8209189"/>
              <a:gd name="connsiteY37" fmla="*/ 4792436 h 5690508"/>
              <a:gd name="connsiteX38" fmla="*/ 1993447 w 8209189"/>
              <a:gd name="connsiteY38" fmla="*/ 4678136 h 5690508"/>
              <a:gd name="connsiteX39" fmla="*/ 1748518 w 8209189"/>
              <a:gd name="connsiteY39" fmla="*/ 4678136 h 5690508"/>
              <a:gd name="connsiteX40" fmla="*/ 1568904 w 8209189"/>
              <a:gd name="connsiteY40" fmla="*/ 4498522 h 5690508"/>
              <a:gd name="connsiteX41" fmla="*/ 1519918 w 8209189"/>
              <a:gd name="connsiteY41" fmla="*/ 4318907 h 5690508"/>
              <a:gd name="connsiteX42" fmla="*/ 1421947 w 8209189"/>
              <a:gd name="connsiteY42" fmla="*/ 4318907 h 5690508"/>
              <a:gd name="connsiteX43" fmla="*/ 1013732 w 8209189"/>
              <a:gd name="connsiteY43" fmla="*/ 4269922 h 5690508"/>
              <a:gd name="connsiteX44" fmla="*/ 736147 w 8209189"/>
              <a:gd name="connsiteY44" fmla="*/ 4106636 h 5690508"/>
              <a:gd name="connsiteX45" fmla="*/ 556532 w 8209189"/>
              <a:gd name="connsiteY45" fmla="*/ 3943350 h 5690508"/>
              <a:gd name="connsiteX46" fmla="*/ 556532 w 8209189"/>
              <a:gd name="connsiteY46" fmla="*/ 4057650 h 5690508"/>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0 w 7652657"/>
              <a:gd name="connsiteY0" fmla="*/ 4057650 h 5608865"/>
              <a:gd name="connsiteX1" fmla="*/ 97972 w 7652657"/>
              <a:gd name="connsiteY1" fmla="*/ 24493 h 5608865"/>
              <a:gd name="connsiteX2" fmla="*/ 7266215 w 7652657"/>
              <a:gd name="connsiteY2" fmla="*/ 24493 h 5608865"/>
              <a:gd name="connsiteX3" fmla="*/ 7266215 w 7652657"/>
              <a:gd name="connsiteY3" fmla="*/ 857250 h 5608865"/>
              <a:gd name="connsiteX4" fmla="*/ 7560129 w 7652657"/>
              <a:gd name="connsiteY4" fmla="*/ 2620736 h 5608865"/>
              <a:gd name="connsiteX5" fmla="*/ 7625443 w 7652657"/>
              <a:gd name="connsiteY5" fmla="*/ 5608865 h 5608865"/>
              <a:gd name="connsiteX6" fmla="*/ 7396843 w 7652657"/>
              <a:gd name="connsiteY6" fmla="*/ 5510893 h 5608865"/>
              <a:gd name="connsiteX7" fmla="*/ 7004958 w 7652657"/>
              <a:gd name="connsiteY7" fmla="*/ 5380265 h 5608865"/>
              <a:gd name="connsiteX8" fmla="*/ 6841672 w 7652657"/>
              <a:gd name="connsiteY8" fmla="*/ 5249636 h 5608865"/>
              <a:gd name="connsiteX9" fmla="*/ 6711043 w 7652657"/>
              <a:gd name="connsiteY9" fmla="*/ 5086350 h 5608865"/>
              <a:gd name="connsiteX10" fmla="*/ 6515100 w 7652657"/>
              <a:gd name="connsiteY10" fmla="*/ 5070022 h 5608865"/>
              <a:gd name="connsiteX11" fmla="*/ 6400800 w 7652657"/>
              <a:gd name="connsiteY11" fmla="*/ 5184322 h 5608865"/>
              <a:gd name="connsiteX12" fmla="*/ 6123215 w 7652657"/>
              <a:gd name="connsiteY12" fmla="*/ 5167993 h 5608865"/>
              <a:gd name="connsiteX13" fmla="*/ 5812972 w 7652657"/>
              <a:gd name="connsiteY13" fmla="*/ 5282293 h 5608865"/>
              <a:gd name="connsiteX14" fmla="*/ 5584372 w 7652657"/>
              <a:gd name="connsiteY14" fmla="*/ 5200650 h 5608865"/>
              <a:gd name="connsiteX15" fmla="*/ 5159829 w 7652657"/>
              <a:gd name="connsiteY15" fmla="*/ 5412922 h 5608865"/>
              <a:gd name="connsiteX16" fmla="*/ 5110843 w 7652657"/>
              <a:gd name="connsiteY16" fmla="*/ 5543550 h 5608865"/>
              <a:gd name="connsiteX17" fmla="*/ 4800600 w 7652657"/>
              <a:gd name="connsiteY17" fmla="*/ 5282293 h 5608865"/>
              <a:gd name="connsiteX18" fmla="*/ 4555672 w 7652657"/>
              <a:gd name="connsiteY18" fmla="*/ 5184322 h 5608865"/>
              <a:gd name="connsiteX19" fmla="*/ 4457700 w 7652657"/>
              <a:gd name="connsiteY19" fmla="*/ 5363936 h 5608865"/>
              <a:gd name="connsiteX20" fmla="*/ 4294415 w 7652657"/>
              <a:gd name="connsiteY20" fmla="*/ 5249636 h 5608865"/>
              <a:gd name="connsiteX21" fmla="*/ 4196443 w 7652657"/>
              <a:gd name="connsiteY21" fmla="*/ 5151665 h 5608865"/>
              <a:gd name="connsiteX22" fmla="*/ 4098472 w 7652657"/>
              <a:gd name="connsiteY22" fmla="*/ 5265965 h 5608865"/>
              <a:gd name="connsiteX23" fmla="*/ 4000500 w 7652657"/>
              <a:gd name="connsiteY23" fmla="*/ 5527222 h 5608865"/>
              <a:gd name="connsiteX24" fmla="*/ 3886200 w 7652657"/>
              <a:gd name="connsiteY24" fmla="*/ 5396593 h 5608865"/>
              <a:gd name="connsiteX25" fmla="*/ 3755572 w 7652657"/>
              <a:gd name="connsiteY25" fmla="*/ 5135336 h 5608865"/>
              <a:gd name="connsiteX26" fmla="*/ 3690258 w 7652657"/>
              <a:gd name="connsiteY26" fmla="*/ 5265965 h 5608865"/>
              <a:gd name="connsiteX27" fmla="*/ 3592286 w 7652657"/>
              <a:gd name="connsiteY27" fmla="*/ 5282293 h 5608865"/>
              <a:gd name="connsiteX28" fmla="*/ 3363686 w 7652657"/>
              <a:gd name="connsiteY28" fmla="*/ 5135336 h 5608865"/>
              <a:gd name="connsiteX29" fmla="*/ 3069772 w 7652657"/>
              <a:gd name="connsiteY29" fmla="*/ 5004707 h 5608865"/>
              <a:gd name="connsiteX30" fmla="*/ 2955472 w 7652657"/>
              <a:gd name="connsiteY30" fmla="*/ 5200650 h 5608865"/>
              <a:gd name="connsiteX31" fmla="*/ 2873829 w 7652657"/>
              <a:gd name="connsiteY31" fmla="*/ 5053693 h 5608865"/>
              <a:gd name="connsiteX32" fmla="*/ 2547258 w 7652657"/>
              <a:gd name="connsiteY32" fmla="*/ 4890407 h 5608865"/>
              <a:gd name="connsiteX33" fmla="*/ 2465615 w 7652657"/>
              <a:gd name="connsiteY33" fmla="*/ 4792436 h 5608865"/>
              <a:gd name="connsiteX34" fmla="*/ 2204358 w 7652657"/>
              <a:gd name="connsiteY34" fmla="*/ 4776107 h 5608865"/>
              <a:gd name="connsiteX35" fmla="*/ 2171700 w 7652657"/>
              <a:gd name="connsiteY35" fmla="*/ 4825093 h 5608865"/>
              <a:gd name="connsiteX36" fmla="*/ 1894115 w 7652657"/>
              <a:gd name="connsiteY36" fmla="*/ 4678136 h 5608865"/>
              <a:gd name="connsiteX37" fmla="*/ 1681843 w 7652657"/>
              <a:gd name="connsiteY37" fmla="*/ 4792436 h 5608865"/>
              <a:gd name="connsiteX38" fmla="*/ 1436915 w 7652657"/>
              <a:gd name="connsiteY38" fmla="*/ 4678136 h 5608865"/>
              <a:gd name="connsiteX39" fmla="*/ 1191986 w 7652657"/>
              <a:gd name="connsiteY39" fmla="*/ 4678136 h 5608865"/>
              <a:gd name="connsiteX40" fmla="*/ 1012372 w 7652657"/>
              <a:gd name="connsiteY40" fmla="*/ 4498522 h 5608865"/>
              <a:gd name="connsiteX41" fmla="*/ 963386 w 7652657"/>
              <a:gd name="connsiteY41" fmla="*/ 4318907 h 5608865"/>
              <a:gd name="connsiteX42" fmla="*/ 865415 w 7652657"/>
              <a:gd name="connsiteY42" fmla="*/ 4318907 h 5608865"/>
              <a:gd name="connsiteX43" fmla="*/ 457200 w 7652657"/>
              <a:gd name="connsiteY43" fmla="*/ 4269922 h 5608865"/>
              <a:gd name="connsiteX44" fmla="*/ 179615 w 7652657"/>
              <a:gd name="connsiteY44" fmla="*/ 4106636 h 5608865"/>
              <a:gd name="connsiteX45" fmla="*/ 0 w 7652657"/>
              <a:gd name="connsiteY45" fmla="*/ 3943350 h 5608865"/>
              <a:gd name="connsiteX46" fmla="*/ 0 w 7652657"/>
              <a:gd name="connsiteY46" fmla="*/ 4057650 h 560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52657" h="5608865">
                <a:moveTo>
                  <a:pt x="0" y="4057650"/>
                </a:moveTo>
                <a:cubicBezTo>
                  <a:pt x="110218" y="2415268"/>
                  <a:pt x="106136" y="2084615"/>
                  <a:pt x="97972" y="24493"/>
                </a:cubicBezTo>
                <a:cubicBezTo>
                  <a:pt x="1755322" y="0"/>
                  <a:pt x="5761265" y="59871"/>
                  <a:pt x="7266215" y="24493"/>
                </a:cubicBezTo>
                <a:cubicBezTo>
                  <a:pt x="7383236" y="892629"/>
                  <a:pt x="7217229" y="424543"/>
                  <a:pt x="7266215" y="857250"/>
                </a:cubicBezTo>
                <a:cubicBezTo>
                  <a:pt x="7315201" y="1289957"/>
                  <a:pt x="7500258" y="1828800"/>
                  <a:pt x="7560129" y="2620736"/>
                </a:cubicBezTo>
                <a:cubicBezTo>
                  <a:pt x="7620000" y="3412672"/>
                  <a:pt x="7652657" y="5127172"/>
                  <a:pt x="7625443" y="5608865"/>
                </a:cubicBezTo>
                <a:cubicBezTo>
                  <a:pt x="7369629" y="5366658"/>
                  <a:pt x="7500257" y="5548993"/>
                  <a:pt x="7396843" y="5510893"/>
                </a:cubicBezTo>
                <a:cubicBezTo>
                  <a:pt x="7293429" y="5472793"/>
                  <a:pt x="7097487" y="5423808"/>
                  <a:pt x="7004958" y="5380265"/>
                </a:cubicBezTo>
                <a:cubicBezTo>
                  <a:pt x="6912430" y="5336722"/>
                  <a:pt x="6890658" y="5298622"/>
                  <a:pt x="6841672" y="5249636"/>
                </a:cubicBezTo>
                <a:cubicBezTo>
                  <a:pt x="6792686" y="5200650"/>
                  <a:pt x="6765472" y="5116286"/>
                  <a:pt x="6711043" y="5086350"/>
                </a:cubicBezTo>
                <a:cubicBezTo>
                  <a:pt x="6656614" y="5056414"/>
                  <a:pt x="6566807" y="5053693"/>
                  <a:pt x="6515100" y="5070022"/>
                </a:cubicBezTo>
                <a:cubicBezTo>
                  <a:pt x="6463393" y="5086351"/>
                  <a:pt x="6466114" y="5167994"/>
                  <a:pt x="6400800" y="5184322"/>
                </a:cubicBezTo>
                <a:cubicBezTo>
                  <a:pt x="6335486" y="5200650"/>
                  <a:pt x="6221186" y="5151665"/>
                  <a:pt x="6123215" y="5167993"/>
                </a:cubicBezTo>
                <a:cubicBezTo>
                  <a:pt x="6025244" y="5184321"/>
                  <a:pt x="5902779" y="5276850"/>
                  <a:pt x="5812972" y="5282293"/>
                </a:cubicBezTo>
                <a:cubicBezTo>
                  <a:pt x="5723165" y="5287736"/>
                  <a:pt x="5693229" y="5178879"/>
                  <a:pt x="5584372" y="5200650"/>
                </a:cubicBezTo>
                <a:cubicBezTo>
                  <a:pt x="5475515" y="5222421"/>
                  <a:pt x="5238751" y="5355772"/>
                  <a:pt x="5159829" y="5412922"/>
                </a:cubicBezTo>
                <a:cubicBezTo>
                  <a:pt x="5080908" y="5470072"/>
                  <a:pt x="5170715" y="5565322"/>
                  <a:pt x="5110843" y="5543550"/>
                </a:cubicBezTo>
                <a:cubicBezTo>
                  <a:pt x="5050971" y="5521778"/>
                  <a:pt x="4893129" y="5342164"/>
                  <a:pt x="4800600" y="5282293"/>
                </a:cubicBezTo>
                <a:cubicBezTo>
                  <a:pt x="4708072" y="5222422"/>
                  <a:pt x="4612822" y="5170715"/>
                  <a:pt x="4555672" y="5184322"/>
                </a:cubicBezTo>
                <a:cubicBezTo>
                  <a:pt x="4498522" y="5197929"/>
                  <a:pt x="4501243" y="5353050"/>
                  <a:pt x="4457700" y="5363936"/>
                </a:cubicBezTo>
                <a:cubicBezTo>
                  <a:pt x="4414157" y="5374822"/>
                  <a:pt x="4337958" y="5285014"/>
                  <a:pt x="4294415" y="5249636"/>
                </a:cubicBezTo>
                <a:cubicBezTo>
                  <a:pt x="4250872" y="5214258"/>
                  <a:pt x="4229100" y="5148944"/>
                  <a:pt x="4196443" y="5151665"/>
                </a:cubicBezTo>
                <a:cubicBezTo>
                  <a:pt x="4163786" y="5154387"/>
                  <a:pt x="4131129" y="5203372"/>
                  <a:pt x="4098472" y="5265965"/>
                </a:cubicBezTo>
                <a:cubicBezTo>
                  <a:pt x="4065815" y="5328558"/>
                  <a:pt x="4035879" y="5505451"/>
                  <a:pt x="4000500" y="5527222"/>
                </a:cubicBezTo>
                <a:cubicBezTo>
                  <a:pt x="3965121" y="5548993"/>
                  <a:pt x="3927021" y="5461907"/>
                  <a:pt x="3886200" y="5396593"/>
                </a:cubicBezTo>
                <a:cubicBezTo>
                  <a:pt x="3845379" y="5331279"/>
                  <a:pt x="3788229" y="5157107"/>
                  <a:pt x="3755572" y="5135336"/>
                </a:cubicBezTo>
                <a:cubicBezTo>
                  <a:pt x="3722915" y="5113565"/>
                  <a:pt x="3717472" y="5241472"/>
                  <a:pt x="3690258" y="5265965"/>
                </a:cubicBezTo>
                <a:cubicBezTo>
                  <a:pt x="3663044" y="5290458"/>
                  <a:pt x="3646715" y="5304064"/>
                  <a:pt x="3592286" y="5282293"/>
                </a:cubicBezTo>
                <a:cubicBezTo>
                  <a:pt x="3537857" y="5260522"/>
                  <a:pt x="3450772" y="5181600"/>
                  <a:pt x="3363686" y="5135336"/>
                </a:cubicBezTo>
                <a:cubicBezTo>
                  <a:pt x="3276600" y="5089072"/>
                  <a:pt x="3137808" y="4993821"/>
                  <a:pt x="3069772" y="5004707"/>
                </a:cubicBezTo>
                <a:cubicBezTo>
                  <a:pt x="3001736" y="5015593"/>
                  <a:pt x="2988129" y="5192486"/>
                  <a:pt x="2955472" y="5200650"/>
                </a:cubicBezTo>
                <a:cubicBezTo>
                  <a:pt x="2922815" y="5208814"/>
                  <a:pt x="2941865" y="5105400"/>
                  <a:pt x="2873829" y="5053693"/>
                </a:cubicBezTo>
                <a:cubicBezTo>
                  <a:pt x="2805793" y="5001986"/>
                  <a:pt x="2615294" y="4933950"/>
                  <a:pt x="2547258" y="4890407"/>
                </a:cubicBezTo>
                <a:cubicBezTo>
                  <a:pt x="2479222" y="4846864"/>
                  <a:pt x="2522765" y="4811486"/>
                  <a:pt x="2465615" y="4792436"/>
                </a:cubicBezTo>
                <a:cubicBezTo>
                  <a:pt x="2408465" y="4773386"/>
                  <a:pt x="2253344" y="4770664"/>
                  <a:pt x="2204358" y="4776107"/>
                </a:cubicBezTo>
                <a:cubicBezTo>
                  <a:pt x="2155372" y="4781550"/>
                  <a:pt x="2223407" y="4841422"/>
                  <a:pt x="2171700" y="4825093"/>
                </a:cubicBezTo>
                <a:cubicBezTo>
                  <a:pt x="2119993" y="4808765"/>
                  <a:pt x="1975758" y="4683579"/>
                  <a:pt x="1894115" y="4678136"/>
                </a:cubicBezTo>
                <a:cubicBezTo>
                  <a:pt x="1812472" y="4672693"/>
                  <a:pt x="1758043" y="4792436"/>
                  <a:pt x="1681843" y="4792436"/>
                </a:cubicBezTo>
                <a:cubicBezTo>
                  <a:pt x="1605643" y="4792436"/>
                  <a:pt x="1518558" y="4697186"/>
                  <a:pt x="1436915" y="4678136"/>
                </a:cubicBezTo>
                <a:cubicBezTo>
                  <a:pt x="1355272" y="4659086"/>
                  <a:pt x="1262743" y="4708072"/>
                  <a:pt x="1191986" y="4678136"/>
                </a:cubicBezTo>
                <a:cubicBezTo>
                  <a:pt x="1121229" y="4648200"/>
                  <a:pt x="1050472" y="4558394"/>
                  <a:pt x="1012372" y="4498522"/>
                </a:cubicBezTo>
                <a:cubicBezTo>
                  <a:pt x="974272" y="4438651"/>
                  <a:pt x="987879" y="4348843"/>
                  <a:pt x="963386" y="4318907"/>
                </a:cubicBezTo>
                <a:cubicBezTo>
                  <a:pt x="938893" y="4288971"/>
                  <a:pt x="949779" y="4327071"/>
                  <a:pt x="865415" y="4318907"/>
                </a:cubicBezTo>
                <a:cubicBezTo>
                  <a:pt x="781051" y="4310743"/>
                  <a:pt x="571500" y="4305300"/>
                  <a:pt x="457200" y="4269922"/>
                </a:cubicBezTo>
                <a:cubicBezTo>
                  <a:pt x="342900" y="4234544"/>
                  <a:pt x="255815" y="4161065"/>
                  <a:pt x="179615" y="4106636"/>
                </a:cubicBezTo>
                <a:cubicBezTo>
                  <a:pt x="103415" y="4052207"/>
                  <a:pt x="416378" y="4329792"/>
                  <a:pt x="0" y="3943350"/>
                </a:cubicBezTo>
                <a:cubicBezTo>
                  <a:pt x="48986" y="3690257"/>
                  <a:pt x="0" y="4019550"/>
                  <a:pt x="0" y="4057650"/>
                </a:cubicBezTo>
                <a:close/>
              </a:path>
            </a:pathLst>
          </a:custGeom>
          <a:ln w="76200">
            <a:solidFill>
              <a:srgbClr val="FF0000"/>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0" name="Picture 3"/>
          <p:cNvPicPr>
            <a:picLocks noChangeAspect="1" noChangeArrowheads="1"/>
          </p:cNvPicPr>
          <p:nvPr/>
        </p:nvPicPr>
        <p:blipFill>
          <a:blip r:embed="rId3" cstate="print"/>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46" name="Oval 45"/>
          <p:cNvSpPr/>
          <p:nvPr/>
        </p:nvSpPr>
        <p:spPr>
          <a:xfrm>
            <a:off x="5257800" y="6096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412725" y="47244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304800" y="3581400"/>
            <a:ext cx="76200" cy="369332"/>
          </a:xfrm>
          <a:prstGeom prst="rect">
            <a:avLst/>
          </a:prstGeom>
          <a:noFill/>
        </p:spPr>
        <p:txBody>
          <a:bodyPr wrap="square" rtlCol="0">
            <a:spAutoFit/>
          </a:bodyPr>
          <a:lstStyle/>
          <a:p>
            <a:endParaRPr lang="en-US" dirty="0"/>
          </a:p>
        </p:txBody>
      </p:sp>
      <p:sp>
        <p:nvSpPr>
          <p:cNvPr id="36" name="Oval 35"/>
          <p:cNvSpPr/>
          <p:nvPr/>
        </p:nvSpPr>
        <p:spPr>
          <a:xfrm>
            <a:off x="7391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p:cNvCxnSpPr/>
          <p:nvPr/>
        </p:nvCxnSpPr>
        <p:spPr>
          <a:xfrm rot="5400000">
            <a:off x="2286000" y="5104606"/>
            <a:ext cx="2438400" cy="1588"/>
          </a:xfrm>
          <a:prstGeom prst="line">
            <a:avLst/>
          </a:prstGeom>
          <a:ln w="38100">
            <a:solidFill>
              <a:schemeClr val="tx1">
                <a:lumMod val="85000"/>
                <a:lumOff val="15000"/>
              </a:schemeClr>
            </a:solidFill>
          </a:ln>
          <a:effectLst>
            <a:outerShdw blurRad="508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59" name="Freeform 58"/>
          <p:cNvSpPr/>
          <p:nvPr/>
        </p:nvSpPr>
        <p:spPr>
          <a:xfrm>
            <a:off x="5641675" y="4589253"/>
            <a:ext cx="483080" cy="1946695"/>
          </a:xfrm>
          <a:custGeom>
            <a:avLst/>
            <a:gdLst>
              <a:gd name="connsiteX0" fmla="*/ 0 w 483080"/>
              <a:gd name="connsiteY0" fmla="*/ 0 h 1946695"/>
              <a:gd name="connsiteX1" fmla="*/ 17253 w 483080"/>
              <a:gd name="connsiteY1" fmla="*/ 1656272 h 1946695"/>
              <a:gd name="connsiteX2" fmla="*/ 103517 w 483080"/>
              <a:gd name="connsiteY2" fmla="*/ 1742536 h 1946695"/>
              <a:gd name="connsiteX3" fmla="*/ 293299 w 483080"/>
              <a:gd name="connsiteY3" fmla="*/ 1828800 h 1946695"/>
              <a:gd name="connsiteX4" fmla="*/ 483080 w 483080"/>
              <a:gd name="connsiteY4" fmla="*/ 1811547 h 194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080" h="1946695">
                <a:moveTo>
                  <a:pt x="0" y="0"/>
                </a:moveTo>
                <a:cubicBezTo>
                  <a:pt x="0" y="682924"/>
                  <a:pt x="0" y="1365849"/>
                  <a:pt x="17253" y="1656272"/>
                </a:cubicBezTo>
                <a:cubicBezTo>
                  <a:pt x="34506" y="1946695"/>
                  <a:pt x="57509" y="1713781"/>
                  <a:pt x="103517" y="1742536"/>
                </a:cubicBezTo>
                <a:cubicBezTo>
                  <a:pt x="149525" y="1771291"/>
                  <a:pt x="230039" y="1817298"/>
                  <a:pt x="293299" y="1828800"/>
                </a:cubicBezTo>
                <a:cubicBezTo>
                  <a:pt x="356559" y="1840302"/>
                  <a:pt x="419819" y="1825924"/>
                  <a:pt x="483080" y="1811547"/>
                </a:cubicBezTo>
              </a:path>
            </a:pathLst>
          </a:custGeom>
          <a:ln w="38100">
            <a:solidFill>
              <a:schemeClr val="tx1">
                <a:lumMod val="85000"/>
                <a:lumOff val="15000"/>
              </a:schemeClr>
            </a:solidFill>
          </a:ln>
          <a:effectLst>
            <a:outerShdw blurRad="508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Oval 36"/>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924800" y="4038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46"/>
          <p:cNvGrpSpPr/>
          <p:nvPr/>
        </p:nvGrpSpPr>
        <p:grpSpPr>
          <a:xfrm>
            <a:off x="2895600" y="2590800"/>
            <a:ext cx="3505200" cy="838200"/>
            <a:chOff x="2667000" y="2514600"/>
            <a:chExt cx="3505200" cy="838200"/>
          </a:xfrm>
        </p:grpSpPr>
        <p:grpSp>
          <p:nvGrpSpPr>
            <p:cNvPr id="11" name="Group 31"/>
            <p:cNvGrpSpPr/>
            <p:nvPr/>
          </p:nvGrpSpPr>
          <p:grpSpPr>
            <a:xfrm>
              <a:off x="2667000" y="2514600"/>
              <a:ext cx="3505200" cy="487680"/>
              <a:chOff x="2667000" y="2514600"/>
              <a:chExt cx="3505200" cy="487680"/>
            </a:xfrm>
          </p:grpSpPr>
          <p:sp>
            <p:nvSpPr>
              <p:cNvPr id="91" name="Rectangle 4"/>
              <p:cNvSpPr/>
              <p:nvPr/>
            </p:nvSpPr>
            <p:spPr>
              <a:xfrm>
                <a:off x="2667000" y="2514600"/>
                <a:ext cx="30480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5257800" y="2590800"/>
                <a:ext cx="914400" cy="41148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Rectangle 5"/>
            <p:cNvSpPr/>
            <p:nvPr/>
          </p:nvSpPr>
          <p:spPr>
            <a:xfrm>
              <a:off x="3352800" y="29718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TextBox 106"/>
          <p:cNvSpPr txBox="1"/>
          <p:nvPr/>
        </p:nvSpPr>
        <p:spPr>
          <a:xfrm>
            <a:off x="3048000" y="2590800"/>
            <a:ext cx="2667000" cy="954107"/>
          </a:xfrm>
          <a:prstGeom prst="rect">
            <a:avLst/>
          </a:prstGeom>
          <a:noFill/>
        </p:spPr>
        <p:txBody>
          <a:bodyPr wrap="square" rtlCol="0">
            <a:spAutoFit/>
          </a:bodyPr>
          <a:lstStyle/>
          <a:p>
            <a:pPr algn="ctr"/>
            <a:r>
              <a:rPr lang="en-US" sz="28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CREEK NATION</a:t>
            </a:r>
          </a:p>
        </p:txBody>
      </p:sp>
      <p:sp>
        <p:nvSpPr>
          <p:cNvPr id="116" name="Freeform 115"/>
          <p:cNvSpPr/>
          <p:nvPr/>
        </p:nvSpPr>
        <p:spPr>
          <a:xfrm>
            <a:off x="800099" y="2362200"/>
            <a:ext cx="4267199" cy="2333205"/>
          </a:xfrm>
          <a:custGeom>
            <a:avLst/>
            <a:gdLst>
              <a:gd name="connsiteX0" fmla="*/ 312964 w 4397828"/>
              <a:gd name="connsiteY0" fmla="*/ 70757 h 2332264"/>
              <a:gd name="connsiteX1" fmla="*/ 2141764 w 4397828"/>
              <a:gd name="connsiteY1" fmla="*/ 119743 h 2332264"/>
              <a:gd name="connsiteX2" fmla="*/ 2223407 w 4397828"/>
              <a:gd name="connsiteY2" fmla="*/ 397328 h 2332264"/>
              <a:gd name="connsiteX3" fmla="*/ 2468335 w 4397828"/>
              <a:gd name="connsiteY3" fmla="*/ 740228 h 2332264"/>
              <a:gd name="connsiteX4" fmla="*/ 2713264 w 4397828"/>
              <a:gd name="connsiteY4" fmla="*/ 1017814 h 2332264"/>
              <a:gd name="connsiteX5" fmla="*/ 2958192 w 4397828"/>
              <a:gd name="connsiteY5" fmla="*/ 1148443 h 2332264"/>
              <a:gd name="connsiteX6" fmla="*/ 3203121 w 4397828"/>
              <a:gd name="connsiteY6" fmla="*/ 1246414 h 2332264"/>
              <a:gd name="connsiteX7" fmla="*/ 3350078 w 4397828"/>
              <a:gd name="connsiteY7" fmla="*/ 1164771 h 2332264"/>
              <a:gd name="connsiteX8" fmla="*/ 3513364 w 4397828"/>
              <a:gd name="connsiteY8" fmla="*/ 1344385 h 2332264"/>
              <a:gd name="connsiteX9" fmla="*/ 3643992 w 4397828"/>
              <a:gd name="connsiteY9" fmla="*/ 1295400 h 2332264"/>
              <a:gd name="connsiteX10" fmla="*/ 3839935 w 4397828"/>
              <a:gd name="connsiteY10" fmla="*/ 1115785 h 2332264"/>
              <a:gd name="connsiteX11" fmla="*/ 4003221 w 4397828"/>
              <a:gd name="connsiteY11" fmla="*/ 1230085 h 2332264"/>
              <a:gd name="connsiteX12" fmla="*/ 4313464 w 4397828"/>
              <a:gd name="connsiteY12" fmla="*/ 1442357 h 2332264"/>
              <a:gd name="connsiteX13" fmla="*/ 4395107 w 4397828"/>
              <a:gd name="connsiteY13" fmla="*/ 1638300 h 2332264"/>
              <a:gd name="connsiteX14" fmla="*/ 4329792 w 4397828"/>
              <a:gd name="connsiteY14" fmla="*/ 2242457 h 2332264"/>
              <a:gd name="connsiteX15" fmla="*/ 4003221 w 4397828"/>
              <a:gd name="connsiteY15" fmla="*/ 2177143 h 2332264"/>
              <a:gd name="connsiteX16" fmla="*/ 3888921 w 4397828"/>
              <a:gd name="connsiteY16" fmla="*/ 1899557 h 2332264"/>
              <a:gd name="connsiteX17" fmla="*/ 3627664 w 4397828"/>
              <a:gd name="connsiteY17" fmla="*/ 1621971 h 2332264"/>
              <a:gd name="connsiteX18" fmla="*/ 3431721 w 4397828"/>
              <a:gd name="connsiteY18" fmla="*/ 1556657 h 2332264"/>
              <a:gd name="connsiteX19" fmla="*/ 3088821 w 4397828"/>
              <a:gd name="connsiteY19" fmla="*/ 1524000 h 2332264"/>
              <a:gd name="connsiteX20" fmla="*/ 2860221 w 4397828"/>
              <a:gd name="connsiteY20" fmla="*/ 1409700 h 2332264"/>
              <a:gd name="connsiteX21" fmla="*/ 2680607 w 4397828"/>
              <a:gd name="connsiteY21" fmla="*/ 1295400 h 2332264"/>
              <a:gd name="connsiteX22" fmla="*/ 2549978 w 4397828"/>
              <a:gd name="connsiteY22" fmla="*/ 1181100 h 2332264"/>
              <a:gd name="connsiteX23" fmla="*/ 2549978 w 4397828"/>
              <a:gd name="connsiteY23" fmla="*/ 1132114 h 2332264"/>
              <a:gd name="connsiteX24" fmla="*/ 2337707 w 4397828"/>
              <a:gd name="connsiteY24" fmla="*/ 1181100 h 2332264"/>
              <a:gd name="connsiteX25" fmla="*/ 2027464 w 4397828"/>
              <a:gd name="connsiteY25" fmla="*/ 691243 h 2332264"/>
              <a:gd name="connsiteX26" fmla="*/ 1896835 w 4397828"/>
              <a:gd name="connsiteY26" fmla="*/ 446314 h 2332264"/>
              <a:gd name="connsiteX27" fmla="*/ 1815192 w 4397828"/>
              <a:gd name="connsiteY27" fmla="*/ 364671 h 2332264"/>
              <a:gd name="connsiteX28" fmla="*/ 1635578 w 4397828"/>
              <a:gd name="connsiteY28" fmla="*/ 348343 h 2332264"/>
              <a:gd name="connsiteX29" fmla="*/ 1521278 w 4397828"/>
              <a:gd name="connsiteY29" fmla="*/ 609600 h 2332264"/>
              <a:gd name="connsiteX30" fmla="*/ 1390649 w 4397828"/>
              <a:gd name="connsiteY30" fmla="*/ 609600 h 2332264"/>
              <a:gd name="connsiteX31" fmla="*/ 1292678 w 4397828"/>
              <a:gd name="connsiteY31" fmla="*/ 429985 h 2332264"/>
              <a:gd name="connsiteX32" fmla="*/ 1227364 w 4397828"/>
              <a:gd name="connsiteY32" fmla="*/ 348343 h 2332264"/>
              <a:gd name="connsiteX33" fmla="*/ 1047749 w 4397828"/>
              <a:gd name="connsiteY33" fmla="*/ 348343 h 2332264"/>
              <a:gd name="connsiteX34" fmla="*/ 868135 w 4397828"/>
              <a:gd name="connsiteY34" fmla="*/ 544285 h 2332264"/>
              <a:gd name="connsiteX35" fmla="*/ 704849 w 4397828"/>
              <a:gd name="connsiteY35" fmla="*/ 625928 h 2332264"/>
              <a:gd name="connsiteX36" fmla="*/ 557892 w 4397828"/>
              <a:gd name="connsiteY36" fmla="*/ 576943 h 2332264"/>
              <a:gd name="connsiteX37" fmla="*/ 541564 w 4397828"/>
              <a:gd name="connsiteY37" fmla="*/ 397328 h 2332264"/>
              <a:gd name="connsiteX38" fmla="*/ 492578 w 4397828"/>
              <a:gd name="connsiteY38" fmla="*/ 381000 h 2332264"/>
              <a:gd name="connsiteX39" fmla="*/ 263978 w 4397828"/>
              <a:gd name="connsiteY39" fmla="*/ 544285 h 2332264"/>
              <a:gd name="connsiteX40" fmla="*/ 312964 w 4397828"/>
              <a:gd name="connsiteY40" fmla="*/ 70757 h 2332264"/>
              <a:gd name="connsiteX0" fmla="*/ 312964 w 4397828"/>
              <a:gd name="connsiteY0" fmla="*/ 70757 h 2332264"/>
              <a:gd name="connsiteX1" fmla="*/ 2141764 w 4397828"/>
              <a:gd name="connsiteY1" fmla="*/ 119743 h 2332264"/>
              <a:gd name="connsiteX2" fmla="*/ 2223407 w 4397828"/>
              <a:gd name="connsiteY2" fmla="*/ 397328 h 2332264"/>
              <a:gd name="connsiteX3" fmla="*/ 2468335 w 4397828"/>
              <a:gd name="connsiteY3" fmla="*/ 740228 h 2332264"/>
              <a:gd name="connsiteX4" fmla="*/ 2713264 w 4397828"/>
              <a:gd name="connsiteY4" fmla="*/ 1017814 h 2332264"/>
              <a:gd name="connsiteX5" fmla="*/ 2958192 w 4397828"/>
              <a:gd name="connsiteY5" fmla="*/ 1148443 h 2332264"/>
              <a:gd name="connsiteX6" fmla="*/ 3203121 w 4397828"/>
              <a:gd name="connsiteY6" fmla="*/ 1246414 h 2332264"/>
              <a:gd name="connsiteX7" fmla="*/ 3350078 w 4397828"/>
              <a:gd name="connsiteY7" fmla="*/ 1164771 h 2332264"/>
              <a:gd name="connsiteX8" fmla="*/ 3513364 w 4397828"/>
              <a:gd name="connsiteY8" fmla="*/ 1344385 h 2332264"/>
              <a:gd name="connsiteX9" fmla="*/ 3643992 w 4397828"/>
              <a:gd name="connsiteY9" fmla="*/ 1295400 h 2332264"/>
              <a:gd name="connsiteX10" fmla="*/ 3839935 w 4397828"/>
              <a:gd name="connsiteY10" fmla="*/ 1115785 h 2332264"/>
              <a:gd name="connsiteX11" fmla="*/ 4003221 w 4397828"/>
              <a:gd name="connsiteY11" fmla="*/ 1230085 h 2332264"/>
              <a:gd name="connsiteX12" fmla="*/ 4313464 w 4397828"/>
              <a:gd name="connsiteY12" fmla="*/ 1442357 h 2332264"/>
              <a:gd name="connsiteX13" fmla="*/ 4395107 w 4397828"/>
              <a:gd name="connsiteY13" fmla="*/ 1638300 h 2332264"/>
              <a:gd name="connsiteX14" fmla="*/ 4329792 w 4397828"/>
              <a:gd name="connsiteY14" fmla="*/ 2242457 h 2332264"/>
              <a:gd name="connsiteX15" fmla="*/ 4003221 w 4397828"/>
              <a:gd name="connsiteY15" fmla="*/ 2177143 h 2332264"/>
              <a:gd name="connsiteX16" fmla="*/ 3888921 w 4397828"/>
              <a:gd name="connsiteY16" fmla="*/ 1899557 h 2332264"/>
              <a:gd name="connsiteX17" fmla="*/ 3627664 w 4397828"/>
              <a:gd name="connsiteY17" fmla="*/ 1621971 h 2332264"/>
              <a:gd name="connsiteX18" fmla="*/ 3431721 w 4397828"/>
              <a:gd name="connsiteY18" fmla="*/ 1556657 h 2332264"/>
              <a:gd name="connsiteX19" fmla="*/ 3088821 w 4397828"/>
              <a:gd name="connsiteY19" fmla="*/ 1524000 h 2332264"/>
              <a:gd name="connsiteX20" fmla="*/ 2860221 w 4397828"/>
              <a:gd name="connsiteY20" fmla="*/ 1409700 h 2332264"/>
              <a:gd name="connsiteX21" fmla="*/ 2680607 w 4397828"/>
              <a:gd name="connsiteY21" fmla="*/ 1295400 h 2332264"/>
              <a:gd name="connsiteX22" fmla="*/ 2549978 w 4397828"/>
              <a:gd name="connsiteY22" fmla="*/ 1181100 h 2332264"/>
              <a:gd name="connsiteX23" fmla="*/ 2549978 w 4397828"/>
              <a:gd name="connsiteY23" fmla="*/ 1132114 h 2332264"/>
              <a:gd name="connsiteX24" fmla="*/ 2337707 w 4397828"/>
              <a:gd name="connsiteY24" fmla="*/ 1181100 h 2332264"/>
              <a:gd name="connsiteX25" fmla="*/ 2027464 w 4397828"/>
              <a:gd name="connsiteY25" fmla="*/ 691243 h 2332264"/>
              <a:gd name="connsiteX26" fmla="*/ 1896835 w 4397828"/>
              <a:gd name="connsiteY26" fmla="*/ 446314 h 2332264"/>
              <a:gd name="connsiteX27" fmla="*/ 1815192 w 4397828"/>
              <a:gd name="connsiteY27" fmla="*/ 364671 h 2332264"/>
              <a:gd name="connsiteX28" fmla="*/ 1635578 w 4397828"/>
              <a:gd name="connsiteY28" fmla="*/ 348343 h 2332264"/>
              <a:gd name="connsiteX29" fmla="*/ 1521278 w 4397828"/>
              <a:gd name="connsiteY29" fmla="*/ 609600 h 2332264"/>
              <a:gd name="connsiteX30" fmla="*/ 1390649 w 4397828"/>
              <a:gd name="connsiteY30" fmla="*/ 609600 h 2332264"/>
              <a:gd name="connsiteX31" fmla="*/ 1292678 w 4397828"/>
              <a:gd name="connsiteY31" fmla="*/ 429985 h 2332264"/>
              <a:gd name="connsiteX32" fmla="*/ 1227364 w 4397828"/>
              <a:gd name="connsiteY32" fmla="*/ 348343 h 2332264"/>
              <a:gd name="connsiteX33" fmla="*/ 1047749 w 4397828"/>
              <a:gd name="connsiteY33" fmla="*/ 348343 h 2332264"/>
              <a:gd name="connsiteX34" fmla="*/ 868135 w 4397828"/>
              <a:gd name="connsiteY34" fmla="*/ 544285 h 2332264"/>
              <a:gd name="connsiteX35" fmla="*/ 704849 w 4397828"/>
              <a:gd name="connsiteY35" fmla="*/ 625928 h 2332264"/>
              <a:gd name="connsiteX36" fmla="*/ 557892 w 4397828"/>
              <a:gd name="connsiteY36" fmla="*/ 576943 h 2332264"/>
              <a:gd name="connsiteX37" fmla="*/ 541564 w 4397828"/>
              <a:gd name="connsiteY37" fmla="*/ 397328 h 2332264"/>
              <a:gd name="connsiteX38" fmla="*/ 492578 w 4397828"/>
              <a:gd name="connsiteY38" fmla="*/ 381000 h 2332264"/>
              <a:gd name="connsiteX39" fmla="*/ 263978 w 4397828"/>
              <a:gd name="connsiteY39" fmla="*/ 544285 h 2332264"/>
              <a:gd name="connsiteX40" fmla="*/ 312964 w 4397828"/>
              <a:gd name="connsiteY40" fmla="*/ 70757 h 2332264"/>
              <a:gd name="connsiteX0" fmla="*/ 48986 w 4133850"/>
              <a:gd name="connsiteY0" fmla="*/ 70757 h 2332264"/>
              <a:gd name="connsiteX1" fmla="*/ 1877786 w 4133850"/>
              <a:gd name="connsiteY1" fmla="*/ 119743 h 2332264"/>
              <a:gd name="connsiteX2" fmla="*/ 1959429 w 4133850"/>
              <a:gd name="connsiteY2" fmla="*/ 397328 h 2332264"/>
              <a:gd name="connsiteX3" fmla="*/ 2204357 w 4133850"/>
              <a:gd name="connsiteY3" fmla="*/ 740228 h 2332264"/>
              <a:gd name="connsiteX4" fmla="*/ 2449286 w 4133850"/>
              <a:gd name="connsiteY4" fmla="*/ 1017814 h 2332264"/>
              <a:gd name="connsiteX5" fmla="*/ 2694214 w 4133850"/>
              <a:gd name="connsiteY5" fmla="*/ 1148443 h 2332264"/>
              <a:gd name="connsiteX6" fmla="*/ 2939143 w 4133850"/>
              <a:gd name="connsiteY6" fmla="*/ 1246414 h 2332264"/>
              <a:gd name="connsiteX7" fmla="*/ 3086100 w 4133850"/>
              <a:gd name="connsiteY7" fmla="*/ 1164771 h 2332264"/>
              <a:gd name="connsiteX8" fmla="*/ 3249386 w 4133850"/>
              <a:gd name="connsiteY8" fmla="*/ 1344385 h 2332264"/>
              <a:gd name="connsiteX9" fmla="*/ 3380014 w 4133850"/>
              <a:gd name="connsiteY9" fmla="*/ 1295400 h 2332264"/>
              <a:gd name="connsiteX10" fmla="*/ 3575957 w 4133850"/>
              <a:gd name="connsiteY10" fmla="*/ 1115785 h 2332264"/>
              <a:gd name="connsiteX11" fmla="*/ 3739243 w 4133850"/>
              <a:gd name="connsiteY11" fmla="*/ 1230085 h 2332264"/>
              <a:gd name="connsiteX12" fmla="*/ 4049486 w 4133850"/>
              <a:gd name="connsiteY12" fmla="*/ 1442357 h 2332264"/>
              <a:gd name="connsiteX13" fmla="*/ 4131129 w 4133850"/>
              <a:gd name="connsiteY13" fmla="*/ 1638300 h 2332264"/>
              <a:gd name="connsiteX14" fmla="*/ 4065814 w 4133850"/>
              <a:gd name="connsiteY14" fmla="*/ 2242457 h 2332264"/>
              <a:gd name="connsiteX15" fmla="*/ 3739243 w 4133850"/>
              <a:gd name="connsiteY15" fmla="*/ 2177143 h 2332264"/>
              <a:gd name="connsiteX16" fmla="*/ 3624943 w 4133850"/>
              <a:gd name="connsiteY16" fmla="*/ 1899557 h 2332264"/>
              <a:gd name="connsiteX17" fmla="*/ 3363686 w 4133850"/>
              <a:gd name="connsiteY17" fmla="*/ 1621971 h 2332264"/>
              <a:gd name="connsiteX18" fmla="*/ 3167743 w 4133850"/>
              <a:gd name="connsiteY18" fmla="*/ 1556657 h 2332264"/>
              <a:gd name="connsiteX19" fmla="*/ 2824843 w 4133850"/>
              <a:gd name="connsiteY19" fmla="*/ 1524000 h 2332264"/>
              <a:gd name="connsiteX20" fmla="*/ 2596243 w 4133850"/>
              <a:gd name="connsiteY20" fmla="*/ 1409700 h 2332264"/>
              <a:gd name="connsiteX21" fmla="*/ 2416629 w 4133850"/>
              <a:gd name="connsiteY21" fmla="*/ 1295400 h 2332264"/>
              <a:gd name="connsiteX22" fmla="*/ 2286000 w 4133850"/>
              <a:gd name="connsiteY22" fmla="*/ 1181100 h 2332264"/>
              <a:gd name="connsiteX23" fmla="*/ 2286000 w 4133850"/>
              <a:gd name="connsiteY23" fmla="*/ 1132114 h 2332264"/>
              <a:gd name="connsiteX24" fmla="*/ 2073729 w 4133850"/>
              <a:gd name="connsiteY24" fmla="*/ 1181100 h 2332264"/>
              <a:gd name="connsiteX25" fmla="*/ 1763486 w 4133850"/>
              <a:gd name="connsiteY25" fmla="*/ 691243 h 2332264"/>
              <a:gd name="connsiteX26" fmla="*/ 1632857 w 4133850"/>
              <a:gd name="connsiteY26" fmla="*/ 446314 h 2332264"/>
              <a:gd name="connsiteX27" fmla="*/ 1551214 w 4133850"/>
              <a:gd name="connsiteY27" fmla="*/ 364671 h 2332264"/>
              <a:gd name="connsiteX28" fmla="*/ 1371600 w 4133850"/>
              <a:gd name="connsiteY28" fmla="*/ 348343 h 2332264"/>
              <a:gd name="connsiteX29" fmla="*/ 1257300 w 4133850"/>
              <a:gd name="connsiteY29" fmla="*/ 609600 h 2332264"/>
              <a:gd name="connsiteX30" fmla="*/ 1126671 w 4133850"/>
              <a:gd name="connsiteY30" fmla="*/ 609600 h 2332264"/>
              <a:gd name="connsiteX31" fmla="*/ 1028700 w 4133850"/>
              <a:gd name="connsiteY31" fmla="*/ 429985 h 2332264"/>
              <a:gd name="connsiteX32" fmla="*/ 963386 w 4133850"/>
              <a:gd name="connsiteY32" fmla="*/ 348343 h 2332264"/>
              <a:gd name="connsiteX33" fmla="*/ 783771 w 4133850"/>
              <a:gd name="connsiteY33" fmla="*/ 348343 h 2332264"/>
              <a:gd name="connsiteX34" fmla="*/ 604157 w 4133850"/>
              <a:gd name="connsiteY34" fmla="*/ 544285 h 2332264"/>
              <a:gd name="connsiteX35" fmla="*/ 440871 w 4133850"/>
              <a:gd name="connsiteY35" fmla="*/ 625928 h 2332264"/>
              <a:gd name="connsiteX36" fmla="*/ 293914 w 4133850"/>
              <a:gd name="connsiteY36" fmla="*/ 576943 h 2332264"/>
              <a:gd name="connsiteX37" fmla="*/ 277586 w 4133850"/>
              <a:gd name="connsiteY37" fmla="*/ 397328 h 2332264"/>
              <a:gd name="connsiteX38" fmla="*/ 228600 w 4133850"/>
              <a:gd name="connsiteY38" fmla="*/ 381000 h 2332264"/>
              <a:gd name="connsiteX39" fmla="*/ 0 w 4133850"/>
              <a:gd name="connsiteY39" fmla="*/ 544285 h 2332264"/>
              <a:gd name="connsiteX40" fmla="*/ 48986 w 4133850"/>
              <a:gd name="connsiteY40" fmla="*/ 70757 h 2332264"/>
              <a:gd name="connsiteX0" fmla="*/ 48986 w 4133850"/>
              <a:gd name="connsiteY0" fmla="*/ 5442 h 2266949"/>
              <a:gd name="connsiteX1" fmla="*/ 1877786 w 4133850"/>
              <a:gd name="connsiteY1" fmla="*/ 54428 h 2266949"/>
              <a:gd name="connsiteX2" fmla="*/ 1959429 w 4133850"/>
              <a:gd name="connsiteY2" fmla="*/ 332013 h 2266949"/>
              <a:gd name="connsiteX3" fmla="*/ 2204357 w 4133850"/>
              <a:gd name="connsiteY3" fmla="*/ 674913 h 2266949"/>
              <a:gd name="connsiteX4" fmla="*/ 2449286 w 4133850"/>
              <a:gd name="connsiteY4" fmla="*/ 952499 h 2266949"/>
              <a:gd name="connsiteX5" fmla="*/ 2694214 w 4133850"/>
              <a:gd name="connsiteY5" fmla="*/ 1083128 h 2266949"/>
              <a:gd name="connsiteX6" fmla="*/ 2939143 w 4133850"/>
              <a:gd name="connsiteY6" fmla="*/ 1181099 h 2266949"/>
              <a:gd name="connsiteX7" fmla="*/ 3086100 w 4133850"/>
              <a:gd name="connsiteY7" fmla="*/ 1099456 h 2266949"/>
              <a:gd name="connsiteX8" fmla="*/ 3249386 w 4133850"/>
              <a:gd name="connsiteY8" fmla="*/ 1279070 h 2266949"/>
              <a:gd name="connsiteX9" fmla="*/ 3380014 w 4133850"/>
              <a:gd name="connsiteY9" fmla="*/ 1230085 h 2266949"/>
              <a:gd name="connsiteX10" fmla="*/ 3575957 w 4133850"/>
              <a:gd name="connsiteY10" fmla="*/ 1050470 h 2266949"/>
              <a:gd name="connsiteX11" fmla="*/ 3739243 w 4133850"/>
              <a:gd name="connsiteY11" fmla="*/ 1164770 h 2266949"/>
              <a:gd name="connsiteX12" fmla="*/ 4049486 w 4133850"/>
              <a:gd name="connsiteY12" fmla="*/ 1377042 h 2266949"/>
              <a:gd name="connsiteX13" fmla="*/ 4131129 w 4133850"/>
              <a:gd name="connsiteY13" fmla="*/ 1572985 h 2266949"/>
              <a:gd name="connsiteX14" fmla="*/ 4065814 w 4133850"/>
              <a:gd name="connsiteY14" fmla="*/ 2177142 h 2266949"/>
              <a:gd name="connsiteX15" fmla="*/ 3739243 w 4133850"/>
              <a:gd name="connsiteY15" fmla="*/ 2111828 h 2266949"/>
              <a:gd name="connsiteX16" fmla="*/ 3624943 w 4133850"/>
              <a:gd name="connsiteY16" fmla="*/ 1834242 h 2266949"/>
              <a:gd name="connsiteX17" fmla="*/ 3363686 w 4133850"/>
              <a:gd name="connsiteY17" fmla="*/ 1556656 h 2266949"/>
              <a:gd name="connsiteX18" fmla="*/ 3167743 w 4133850"/>
              <a:gd name="connsiteY18" fmla="*/ 1491342 h 2266949"/>
              <a:gd name="connsiteX19" fmla="*/ 2824843 w 4133850"/>
              <a:gd name="connsiteY19" fmla="*/ 1458685 h 2266949"/>
              <a:gd name="connsiteX20" fmla="*/ 2596243 w 4133850"/>
              <a:gd name="connsiteY20" fmla="*/ 1344385 h 2266949"/>
              <a:gd name="connsiteX21" fmla="*/ 2416629 w 4133850"/>
              <a:gd name="connsiteY21" fmla="*/ 1230085 h 2266949"/>
              <a:gd name="connsiteX22" fmla="*/ 2286000 w 4133850"/>
              <a:gd name="connsiteY22" fmla="*/ 1115785 h 2266949"/>
              <a:gd name="connsiteX23" fmla="*/ 2286000 w 4133850"/>
              <a:gd name="connsiteY23" fmla="*/ 1066799 h 2266949"/>
              <a:gd name="connsiteX24" fmla="*/ 2073729 w 4133850"/>
              <a:gd name="connsiteY24" fmla="*/ 1115785 h 2266949"/>
              <a:gd name="connsiteX25" fmla="*/ 1763486 w 4133850"/>
              <a:gd name="connsiteY25" fmla="*/ 625928 h 2266949"/>
              <a:gd name="connsiteX26" fmla="*/ 1632857 w 4133850"/>
              <a:gd name="connsiteY26" fmla="*/ 380999 h 2266949"/>
              <a:gd name="connsiteX27" fmla="*/ 1551214 w 4133850"/>
              <a:gd name="connsiteY27" fmla="*/ 299356 h 2266949"/>
              <a:gd name="connsiteX28" fmla="*/ 1371600 w 4133850"/>
              <a:gd name="connsiteY28" fmla="*/ 283028 h 2266949"/>
              <a:gd name="connsiteX29" fmla="*/ 1257300 w 4133850"/>
              <a:gd name="connsiteY29" fmla="*/ 544285 h 2266949"/>
              <a:gd name="connsiteX30" fmla="*/ 1126671 w 4133850"/>
              <a:gd name="connsiteY30" fmla="*/ 544285 h 2266949"/>
              <a:gd name="connsiteX31" fmla="*/ 1028700 w 4133850"/>
              <a:gd name="connsiteY31" fmla="*/ 364670 h 2266949"/>
              <a:gd name="connsiteX32" fmla="*/ 963386 w 4133850"/>
              <a:gd name="connsiteY32" fmla="*/ 283028 h 2266949"/>
              <a:gd name="connsiteX33" fmla="*/ 783771 w 4133850"/>
              <a:gd name="connsiteY33" fmla="*/ 283028 h 2266949"/>
              <a:gd name="connsiteX34" fmla="*/ 604157 w 4133850"/>
              <a:gd name="connsiteY34" fmla="*/ 478970 h 2266949"/>
              <a:gd name="connsiteX35" fmla="*/ 440871 w 4133850"/>
              <a:gd name="connsiteY35" fmla="*/ 560613 h 2266949"/>
              <a:gd name="connsiteX36" fmla="*/ 293914 w 4133850"/>
              <a:gd name="connsiteY36" fmla="*/ 511628 h 2266949"/>
              <a:gd name="connsiteX37" fmla="*/ 277586 w 4133850"/>
              <a:gd name="connsiteY37" fmla="*/ 332013 h 2266949"/>
              <a:gd name="connsiteX38" fmla="*/ 228600 w 4133850"/>
              <a:gd name="connsiteY38" fmla="*/ 315685 h 2266949"/>
              <a:gd name="connsiteX39" fmla="*/ 0 w 4133850"/>
              <a:gd name="connsiteY39" fmla="*/ 478970 h 2266949"/>
              <a:gd name="connsiteX40" fmla="*/ 48986 w 4133850"/>
              <a:gd name="connsiteY40" fmla="*/ 5442 h 2266949"/>
              <a:gd name="connsiteX0" fmla="*/ 48986 w 4133850"/>
              <a:gd name="connsiteY0" fmla="*/ 5442 h 2177142"/>
              <a:gd name="connsiteX1" fmla="*/ 1877786 w 4133850"/>
              <a:gd name="connsiteY1" fmla="*/ 54428 h 2177142"/>
              <a:gd name="connsiteX2" fmla="*/ 1959429 w 4133850"/>
              <a:gd name="connsiteY2" fmla="*/ 332013 h 2177142"/>
              <a:gd name="connsiteX3" fmla="*/ 2204357 w 4133850"/>
              <a:gd name="connsiteY3" fmla="*/ 674913 h 2177142"/>
              <a:gd name="connsiteX4" fmla="*/ 2449286 w 4133850"/>
              <a:gd name="connsiteY4" fmla="*/ 952499 h 2177142"/>
              <a:gd name="connsiteX5" fmla="*/ 2694214 w 4133850"/>
              <a:gd name="connsiteY5" fmla="*/ 1083128 h 2177142"/>
              <a:gd name="connsiteX6" fmla="*/ 2939143 w 4133850"/>
              <a:gd name="connsiteY6" fmla="*/ 1181099 h 2177142"/>
              <a:gd name="connsiteX7" fmla="*/ 3086100 w 4133850"/>
              <a:gd name="connsiteY7" fmla="*/ 1099456 h 2177142"/>
              <a:gd name="connsiteX8" fmla="*/ 3249386 w 4133850"/>
              <a:gd name="connsiteY8" fmla="*/ 1279070 h 2177142"/>
              <a:gd name="connsiteX9" fmla="*/ 3380014 w 4133850"/>
              <a:gd name="connsiteY9" fmla="*/ 1230085 h 2177142"/>
              <a:gd name="connsiteX10" fmla="*/ 3575957 w 4133850"/>
              <a:gd name="connsiteY10" fmla="*/ 1050470 h 2177142"/>
              <a:gd name="connsiteX11" fmla="*/ 3739243 w 4133850"/>
              <a:gd name="connsiteY11" fmla="*/ 1164770 h 2177142"/>
              <a:gd name="connsiteX12" fmla="*/ 4049486 w 4133850"/>
              <a:gd name="connsiteY12" fmla="*/ 1377042 h 2177142"/>
              <a:gd name="connsiteX13" fmla="*/ 4131129 w 4133850"/>
              <a:gd name="connsiteY13" fmla="*/ 1572985 h 2177142"/>
              <a:gd name="connsiteX14" fmla="*/ 4065814 w 4133850"/>
              <a:gd name="connsiteY14" fmla="*/ 2177142 h 2177142"/>
              <a:gd name="connsiteX15" fmla="*/ 3739243 w 4133850"/>
              <a:gd name="connsiteY15" fmla="*/ 2111828 h 2177142"/>
              <a:gd name="connsiteX16" fmla="*/ 3624943 w 4133850"/>
              <a:gd name="connsiteY16" fmla="*/ 1834242 h 2177142"/>
              <a:gd name="connsiteX17" fmla="*/ 3363686 w 4133850"/>
              <a:gd name="connsiteY17" fmla="*/ 1556656 h 2177142"/>
              <a:gd name="connsiteX18" fmla="*/ 3167743 w 4133850"/>
              <a:gd name="connsiteY18" fmla="*/ 1491342 h 2177142"/>
              <a:gd name="connsiteX19" fmla="*/ 2824843 w 4133850"/>
              <a:gd name="connsiteY19" fmla="*/ 1458685 h 2177142"/>
              <a:gd name="connsiteX20" fmla="*/ 2596243 w 4133850"/>
              <a:gd name="connsiteY20" fmla="*/ 1344385 h 2177142"/>
              <a:gd name="connsiteX21" fmla="*/ 2416629 w 4133850"/>
              <a:gd name="connsiteY21" fmla="*/ 1230085 h 2177142"/>
              <a:gd name="connsiteX22" fmla="*/ 2286000 w 4133850"/>
              <a:gd name="connsiteY22" fmla="*/ 1115785 h 2177142"/>
              <a:gd name="connsiteX23" fmla="*/ 2286000 w 4133850"/>
              <a:gd name="connsiteY23" fmla="*/ 1066799 h 2177142"/>
              <a:gd name="connsiteX24" fmla="*/ 2073729 w 4133850"/>
              <a:gd name="connsiteY24" fmla="*/ 1115785 h 2177142"/>
              <a:gd name="connsiteX25" fmla="*/ 1763486 w 4133850"/>
              <a:gd name="connsiteY25" fmla="*/ 625928 h 2177142"/>
              <a:gd name="connsiteX26" fmla="*/ 1632857 w 4133850"/>
              <a:gd name="connsiteY26" fmla="*/ 380999 h 2177142"/>
              <a:gd name="connsiteX27" fmla="*/ 1551214 w 4133850"/>
              <a:gd name="connsiteY27" fmla="*/ 299356 h 2177142"/>
              <a:gd name="connsiteX28" fmla="*/ 1371600 w 4133850"/>
              <a:gd name="connsiteY28" fmla="*/ 283028 h 2177142"/>
              <a:gd name="connsiteX29" fmla="*/ 1257300 w 4133850"/>
              <a:gd name="connsiteY29" fmla="*/ 544285 h 2177142"/>
              <a:gd name="connsiteX30" fmla="*/ 1126671 w 4133850"/>
              <a:gd name="connsiteY30" fmla="*/ 544285 h 2177142"/>
              <a:gd name="connsiteX31" fmla="*/ 1028700 w 4133850"/>
              <a:gd name="connsiteY31" fmla="*/ 364670 h 2177142"/>
              <a:gd name="connsiteX32" fmla="*/ 963386 w 4133850"/>
              <a:gd name="connsiteY32" fmla="*/ 283028 h 2177142"/>
              <a:gd name="connsiteX33" fmla="*/ 783771 w 4133850"/>
              <a:gd name="connsiteY33" fmla="*/ 283028 h 2177142"/>
              <a:gd name="connsiteX34" fmla="*/ 604157 w 4133850"/>
              <a:gd name="connsiteY34" fmla="*/ 478970 h 2177142"/>
              <a:gd name="connsiteX35" fmla="*/ 440871 w 4133850"/>
              <a:gd name="connsiteY35" fmla="*/ 560613 h 2177142"/>
              <a:gd name="connsiteX36" fmla="*/ 293914 w 4133850"/>
              <a:gd name="connsiteY36" fmla="*/ 511628 h 2177142"/>
              <a:gd name="connsiteX37" fmla="*/ 277586 w 4133850"/>
              <a:gd name="connsiteY37" fmla="*/ 332013 h 2177142"/>
              <a:gd name="connsiteX38" fmla="*/ 228600 w 4133850"/>
              <a:gd name="connsiteY38" fmla="*/ 315685 h 2177142"/>
              <a:gd name="connsiteX39" fmla="*/ 0 w 4133850"/>
              <a:gd name="connsiteY39" fmla="*/ 478970 h 2177142"/>
              <a:gd name="connsiteX40" fmla="*/ 48986 w 4133850"/>
              <a:gd name="connsiteY40" fmla="*/ 5442 h 2177142"/>
              <a:gd name="connsiteX0" fmla="*/ 48986 w 4131129"/>
              <a:gd name="connsiteY0" fmla="*/ 5442 h 2177142"/>
              <a:gd name="connsiteX1" fmla="*/ 1877786 w 4131129"/>
              <a:gd name="connsiteY1" fmla="*/ 54428 h 2177142"/>
              <a:gd name="connsiteX2" fmla="*/ 1959429 w 4131129"/>
              <a:gd name="connsiteY2" fmla="*/ 332013 h 2177142"/>
              <a:gd name="connsiteX3" fmla="*/ 2204357 w 4131129"/>
              <a:gd name="connsiteY3" fmla="*/ 674913 h 2177142"/>
              <a:gd name="connsiteX4" fmla="*/ 2449286 w 4131129"/>
              <a:gd name="connsiteY4" fmla="*/ 952499 h 2177142"/>
              <a:gd name="connsiteX5" fmla="*/ 2694214 w 4131129"/>
              <a:gd name="connsiteY5" fmla="*/ 1083128 h 2177142"/>
              <a:gd name="connsiteX6" fmla="*/ 2939143 w 4131129"/>
              <a:gd name="connsiteY6" fmla="*/ 1181099 h 2177142"/>
              <a:gd name="connsiteX7" fmla="*/ 3086100 w 4131129"/>
              <a:gd name="connsiteY7" fmla="*/ 1099456 h 2177142"/>
              <a:gd name="connsiteX8" fmla="*/ 3249386 w 4131129"/>
              <a:gd name="connsiteY8" fmla="*/ 1279070 h 2177142"/>
              <a:gd name="connsiteX9" fmla="*/ 3380014 w 4131129"/>
              <a:gd name="connsiteY9" fmla="*/ 1230085 h 2177142"/>
              <a:gd name="connsiteX10" fmla="*/ 3575957 w 4131129"/>
              <a:gd name="connsiteY10" fmla="*/ 1050470 h 2177142"/>
              <a:gd name="connsiteX11" fmla="*/ 3739243 w 4131129"/>
              <a:gd name="connsiteY11" fmla="*/ 1164770 h 2177142"/>
              <a:gd name="connsiteX12" fmla="*/ 4049486 w 4131129"/>
              <a:gd name="connsiteY12" fmla="*/ 1377042 h 2177142"/>
              <a:gd name="connsiteX13" fmla="*/ 4131129 w 4131129"/>
              <a:gd name="connsiteY13" fmla="*/ 1572985 h 2177142"/>
              <a:gd name="connsiteX14" fmla="*/ 4065814 w 4131129"/>
              <a:gd name="connsiteY14" fmla="*/ 2177142 h 2177142"/>
              <a:gd name="connsiteX15" fmla="*/ 3739243 w 4131129"/>
              <a:gd name="connsiteY15" fmla="*/ 2111828 h 2177142"/>
              <a:gd name="connsiteX16" fmla="*/ 3624943 w 4131129"/>
              <a:gd name="connsiteY16" fmla="*/ 1834242 h 2177142"/>
              <a:gd name="connsiteX17" fmla="*/ 3363686 w 4131129"/>
              <a:gd name="connsiteY17" fmla="*/ 1556656 h 2177142"/>
              <a:gd name="connsiteX18" fmla="*/ 3167743 w 4131129"/>
              <a:gd name="connsiteY18" fmla="*/ 1491342 h 2177142"/>
              <a:gd name="connsiteX19" fmla="*/ 2824843 w 4131129"/>
              <a:gd name="connsiteY19" fmla="*/ 1458685 h 2177142"/>
              <a:gd name="connsiteX20" fmla="*/ 2596243 w 4131129"/>
              <a:gd name="connsiteY20" fmla="*/ 1344385 h 2177142"/>
              <a:gd name="connsiteX21" fmla="*/ 2416629 w 4131129"/>
              <a:gd name="connsiteY21" fmla="*/ 1230085 h 2177142"/>
              <a:gd name="connsiteX22" fmla="*/ 2286000 w 4131129"/>
              <a:gd name="connsiteY22" fmla="*/ 1115785 h 2177142"/>
              <a:gd name="connsiteX23" fmla="*/ 2286000 w 4131129"/>
              <a:gd name="connsiteY23" fmla="*/ 1066799 h 2177142"/>
              <a:gd name="connsiteX24" fmla="*/ 2073729 w 4131129"/>
              <a:gd name="connsiteY24" fmla="*/ 1115785 h 2177142"/>
              <a:gd name="connsiteX25" fmla="*/ 1763486 w 4131129"/>
              <a:gd name="connsiteY25" fmla="*/ 625928 h 2177142"/>
              <a:gd name="connsiteX26" fmla="*/ 1632857 w 4131129"/>
              <a:gd name="connsiteY26" fmla="*/ 380999 h 2177142"/>
              <a:gd name="connsiteX27" fmla="*/ 1551214 w 4131129"/>
              <a:gd name="connsiteY27" fmla="*/ 299356 h 2177142"/>
              <a:gd name="connsiteX28" fmla="*/ 1371600 w 4131129"/>
              <a:gd name="connsiteY28" fmla="*/ 283028 h 2177142"/>
              <a:gd name="connsiteX29" fmla="*/ 1257300 w 4131129"/>
              <a:gd name="connsiteY29" fmla="*/ 544285 h 2177142"/>
              <a:gd name="connsiteX30" fmla="*/ 1126671 w 4131129"/>
              <a:gd name="connsiteY30" fmla="*/ 544285 h 2177142"/>
              <a:gd name="connsiteX31" fmla="*/ 1028700 w 4131129"/>
              <a:gd name="connsiteY31" fmla="*/ 364670 h 2177142"/>
              <a:gd name="connsiteX32" fmla="*/ 963386 w 4131129"/>
              <a:gd name="connsiteY32" fmla="*/ 283028 h 2177142"/>
              <a:gd name="connsiteX33" fmla="*/ 783771 w 4131129"/>
              <a:gd name="connsiteY33" fmla="*/ 283028 h 2177142"/>
              <a:gd name="connsiteX34" fmla="*/ 604157 w 4131129"/>
              <a:gd name="connsiteY34" fmla="*/ 478970 h 2177142"/>
              <a:gd name="connsiteX35" fmla="*/ 440871 w 4131129"/>
              <a:gd name="connsiteY35" fmla="*/ 560613 h 2177142"/>
              <a:gd name="connsiteX36" fmla="*/ 293914 w 4131129"/>
              <a:gd name="connsiteY36" fmla="*/ 511628 h 2177142"/>
              <a:gd name="connsiteX37" fmla="*/ 277586 w 4131129"/>
              <a:gd name="connsiteY37" fmla="*/ 332013 h 2177142"/>
              <a:gd name="connsiteX38" fmla="*/ 228600 w 4131129"/>
              <a:gd name="connsiteY38" fmla="*/ 315685 h 2177142"/>
              <a:gd name="connsiteX39" fmla="*/ 0 w 4131129"/>
              <a:gd name="connsiteY39" fmla="*/ 478970 h 2177142"/>
              <a:gd name="connsiteX40" fmla="*/ 48986 w 4131129"/>
              <a:gd name="connsiteY40" fmla="*/ 5442 h 2177142"/>
              <a:gd name="connsiteX0" fmla="*/ 48986 w 4267199"/>
              <a:gd name="connsiteY0" fmla="*/ 5442 h 2177142"/>
              <a:gd name="connsiteX1" fmla="*/ 1877786 w 4267199"/>
              <a:gd name="connsiteY1" fmla="*/ 54428 h 2177142"/>
              <a:gd name="connsiteX2" fmla="*/ 1959429 w 4267199"/>
              <a:gd name="connsiteY2" fmla="*/ 332013 h 2177142"/>
              <a:gd name="connsiteX3" fmla="*/ 2204357 w 4267199"/>
              <a:gd name="connsiteY3" fmla="*/ 674913 h 2177142"/>
              <a:gd name="connsiteX4" fmla="*/ 2449286 w 4267199"/>
              <a:gd name="connsiteY4" fmla="*/ 952499 h 2177142"/>
              <a:gd name="connsiteX5" fmla="*/ 2694214 w 4267199"/>
              <a:gd name="connsiteY5" fmla="*/ 1083128 h 2177142"/>
              <a:gd name="connsiteX6" fmla="*/ 2939143 w 4267199"/>
              <a:gd name="connsiteY6" fmla="*/ 1181099 h 2177142"/>
              <a:gd name="connsiteX7" fmla="*/ 3086100 w 4267199"/>
              <a:gd name="connsiteY7" fmla="*/ 1099456 h 2177142"/>
              <a:gd name="connsiteX8" fmla="*/ 3249386 w 4267199"/>
              <a:gd name="connsiteY8" fmla="*/ 1279070 h 2177142"/>
              <a:gd name="connsiteX9" fmla="*/ 3380014 w 4267199"/>
              <a:gd name="connsiteY9" fmla="*/ 1230085 h 2177142"/>
              <a:gd name="connsiteX10" fmla="*/ 3575957 w 4267199"/>
              <a:gd name="connsiteY10" fmla="*/ 1050470 h 2177142"/>
              <a:gd name="connsiteX11" fmla="*/ 3739243 w 4267199"/>
              <a:gd name="connsiteY11" fmla="*/ 1164770 h 2177142"/>
              <a:gd name="connsiteX12" fmla="*/ 4049486 w 4267199"/>
              <a:gd name="connsiteY12" fmla="*/ 1377042 h 2177142"/>
              <a:gd name="connsiteX13" fmla="*/ 4131129 w 4267199"/>
              <a:gd name="connsiteY13" fmla="*/ 1572985 h 2177142"/>
              <a:gd name="connsiteX14" fmla="*/ 4065814 w 4267199"/>
              <a:gd name="connsiteY14" fmla="*/ 2177142 h 2177142"/>
              <a:gd name="connsiteX15" fmla="*/ 3739243 w 4267199"/>
              <a:gd name="connsiteY15" fmla="*/ 2111828 h 2177142"/>
              <a:gd name="connsiteX16" fmla="*/ 3624943 w 4267199"/>
              <a:gd name="connsiteY16" fmla="*/ 1834242 h 2177142"/>
              <a:gd name="connsiteX17" fmla="*/ 3363686 w 4267199"/>
              <a:gd name="connsiteY17" fmla="*/ 1556656 h 2177142"/>
              <a:gd name="connsiteX18" fmla="*/ 3167743 w 4267199"/>
              <a:gd name="connsiteY18" fmla="*/ 1491342 h 2177142"/>
              <a:gd name="connsiteX19" fmla="*/ 2824843 w 4267199"/>
              <a:gd name="connsiteY19" fmla="*/ 1458685 h 2177142"/>
              <a:gd name="connsiteX20" fmla="*/ 2596243 w 4267199"/>
              <a:gd name="connsiteY20" fmla="*/ 1344385 h 2177142"/>
              <a:gd name="connsiteX21" fmla="*/ 2416629 w 4267199"/>
              <a:gd name="connsiteY21" fmla="*/ 1230085 h 2177142"/>
              <a:gd name="connsiteX22" fmla="*/ 2286000 w 4267199"/>
              <a:gd name="connsiteY22" fmla="*/ 1115785 h 2177142"/>
              <a:gd name="connsiteX23" fmla="*/ 2286000 w 4267199"/>
              <a:gd name="connsiteY23" fmla="*/ 1066799 h 2177142"/>
              <a:gd name="connsiteX24" fmla="*/ 2073729 w 4267199"/>
              <a:gd name="connsiteY24" fmla="*/ 1115785 h 2177142"/>
              <a:gd name="connsiteX25" fmla="*/ 1763486 w 4267199"/>
              <a:gd name="connsiteY25" fmla="*/ 625928 h 2177142"/>
              <a:gd name="connsiteX26" fmla="*/ 1632857 w 4267199"/>
              <a:gd name="connsiteY26" fmla="*/ 380999 h 2177142"/>
              <a:gd name="connsiteX27" fmla="*/ 1551214 w 4267199"/>
              <a:gd name="connsiteY27" fmla="*/ 299356 h 2177142"/>
              <a:gd name="connsiteX28" fmla="*/ 1371600 w 4267199"/>
              <a:gd name="connsiteY28" fmla="*/ 283028 h 2177142"/>
              <a:gd name="connsiteX29" fmla="*/ 1257300 w 4267199"/>
              <a:gd name="connsiteY29" fmla="*/ 544285 h 2177142"/>
              <a:gd name="connsiteX30" fmla="*/ 1126671 w 4267199"/>
              <a:gd name="connsiteY30" fmla="*/ 544285 h 2177142"/>
              <a:gd name="connsiteX31" fmla="*/ 1028700 w 4267199"/>
              <a:gd name="connsiteY31" fmla="*/ 364670 h 2177142"/>
              <a:gd name="connsiteX32" fmla="*/ 963386 w 4267199"/>
              <a:gd name="connsiteY32" fmla="*/ 283028 h 2177142"/>
              <a:gd name="connsiteX33" fmla="*/ 783771 w 4267199"/>
              <a:gd name="connsiteY33" fmla="*/ 283028 h 2177142"/>
              <a:gd name="connsiteX34" fmla="*/ 604157 w 4267199"/>
              <a:gd name="connsiteY34" fmla="*/ 478970 h 2177142"/>
              <a:gd name="connsiteX35" fmla="*/ 440871 w 4267199"/>
              <a:gd name="connsiteY35" fmla="*/ 560613 h 2177142"/>
              <a:gd name="connsiteX36" fmla="*/ 293914 w 4267199"/>
              <a:gd name="connsiteY36" fmla="*/ 511628 h 2177142"/>
              <a:gd name="connsiteX37" fmla="*/ 277586 w 4267199"/>
              <a:gd name="connsiteY37" fmla="*/ 332013 h 2177142"/>
              <a:gd name="connsiteX38" fmla="*/ 228600 w 4267199"/>
              <a:gd name="connsiteY38" fmla="*/ 315685 h 2177142"/>
              <a:gd name="connsiteX39" fmla="*/ 0 w 4267199"/>
              <a:gd name="connsiteY39" fmla="*/ 478970 h 2177142"/>
              <a:gd name="connsiteX40" fmla="*/ 48986 w 4267199"/>
              <a:gd name="connsiteY40" fmla="*/ 5442 h 2177142"/>
              <a:gd name="connsiteX0" fmla="*/ 48986 w 4267199"/>
              <a:gd name="connsiteY0" fmla="*/ 5442 h 2177142"/>
              <a:gd name="connsiteX1" fmla="*/ 1877786 w 4267199"/>
              <a:gd name="connsiteY1" fmla="*/ 54428 h 2177142"/>
              <a:gd name="connsiteX2" fmla="*/ 1959429 w 4267199"/>
              <a:gd name="connsiteY2" fmla="*/ 332013 h 2177142"/>
              <a:gd name="connsiteX3" fmla="*/ 2204357 w 4267199"/>
              <a:gd name="connsiteY3" fmla="*/ 674913 h 2177142"/>
              <a:gd name="connsiteX4" fmla="*/ 2449286 w 4267199"/>
              <a:gd name="connsiteY4" fmla="*/ 952499 h 2177142"/>
              <a:gd name="connsiteX5" fmla="*/ 2694214 w 4267199"/>
              <a:gd name="connsiteY5" fmla="*/ 1083128 h 2177142"/>
              <a:gd name="connsiteX6" fmla="*/ 2939143 w 4267199"/>
              <a:gd name="connsiteY6" fmla="*/ 1181099 h 2177142"/>
              <a:gd name="connsiteX7" fmla="*/ 3086100 w 4267199"/>
              <a:gd name="connsiteY7" fmla="*/ 1099456 h 2177142"/>
              <a:gd name="connsiteX8" fmla="*/ 3249386 w 4267199"/>
              <a:gd name="connsiteY8" fmla="*/ 1279070 h 2177142"/>
              <a:gd name="connsiteX9" fmla="*/ 3380014 w 4267199"/>
              <a:gd name="connsiteY9" fmla="*/ 1230085 h 2177142"/>
              <a:gd name="connsiteX10" fmla="*/ 3575957 w 4267199"/>
              <a:gd name="connsiteY10" fmla="*/ 1050470 h 2177142"/>
              <a:gd name="connsiteX11" fmla="*/ 3739243 w 4267199"/>
              <a:gd name="connsiteY11" fmla="*/ 1164770 h 2177142"/>
              <a:gd name="connsiteX12" fmla="*/ 4049486 w 4267199"/>
              <a:gd name="connsiteY12" fmla="*/ 1377042 h 2177142"/>
              <a:gd name="connsiteX13" fmla="*/ 4131129 w 4267199"/>
              <a:gd name="connsiteY13" fmla="*/ 1572985 h 2177142"/>
              <a:gd name="connsiteX14" fmla="*/ 4065814 w 4267199"/>
              <a:gd name="connsiteY14" fmla="*/ 2177142 h 2177142"/>
              <a:gd name="connsiteX15" fmla="*/ 3739243 w 4267199"/>
              <a:gd name="connsiteY15" fmla="*/ 2111828 h 2177142"/>
              <a:gd name="connsiteX16" fmla="*/ 3624943 w 4267199"/>
              <a:gd name="connsiteY16" fmla="*/ 1834242 h 2177142"/>
              <a:gd name="connsiteX17" fmla="*/ 3363686 w 4267199"/>
              <a:gd name="connsiteY17" fmla="*/ 1556656 h 2177142"/>
              <a:gd name="connsiteX18" fmla="*/ 3167743 w 4267199"/>
              <a:gd name="connsiteY18" fmla="*/ 1491342 h 2177142"/>
              <a:gd name="connsiteX19" fmla="*/ 2824843 w 4267199"/>
              <a:gd name="connsiteY19" fmla="*/ 1458685 h 2177142"/>
              <a:gd name="connsiteX20" fmla="*/ 2596243 w 4267199"/>
              <a:gd name="connsiteY20" fmla="*/ 1344385 h 2177142"/>
              <a:gd name="connsiteX21" fmla="*/ 2416629 w 4267199"/>
              <a:gd name="connsiteY21" fmla="*/ 1230085 h 2177142"/>
              <a:gd name="connsiteX22" fmla="*/ 2286000 w 4267199"/>
              <a:gd name="connsiteY22" fmla="*/ 1115785 h 2177142"/>
              <a:gd name="connsiteX23" fmla="*/ 2286000 w 4267199"/>
              <a:gd name="connsiteY23" fmla="*/ 1066799 h 2177142"/>
              <a:gd name="connsiteX24" fmla="*/ 2073729 w 4267199"/>
              <a:gd name="connsiteY24" fmla="*/ 1115785 h 2177142"/>
              <a:gd name="connsiteX25" fmla="*/ 1763486 w 4267199"/>
              <a:gd name="connsiteY25" fmla="*/ 625928 h 2177142"/>
              <a:gd name="connsiteX26" fmla="*/ 1632857 w 4267199"/>
              <a:gd name="connsiteY26" fmla="*/ 380999 h 2177142"/>
              <a:gd name="connsiteX27" fmla="*/ 1551214 w 4267199"/>
              <a:gd name="connsiteY27" fmla="*/ 299356 h 2177142"/>
              <a:gd name="connsiteX28" fmla="*/ 1371600 w 4267199"/>
              <a:gd name="connsiteY28" fmla="*/ 283028 h 2177142"/>
              <a:gd name="connsiteX29" fmla="*/ 1257300 w 4267199"/>
              <a:gd name="connsiteY29" fmla="*/ 544285 h 2177142"/>
              <a:gd name="connsiteX30" fmla="*/ 1126671 w 4267199"/>
              <a:gd name="connsiteY30" fmla="*/ 544285 h 2177142"/>
              <a:gd name="connsiteX31" fmla="*/ 1028700 w 4267199"/>
              <a:gd name="connsiteY31" fmla="*/ 364670 h 2177142"/>
              <a:gd name="connsiteX32" fmla="*/ 963386 w 4267199"/>
              <a:gd name="connsiteY32" fmla="*/ 283028 h 2177142"/>
              <a:gd name="connsiteX33" fmla="*/ 783771 w 4267199"/>
              <a:gd name="connsiteY33" fmla="*/ 283028 h 2177142"/>
              <a:gd name="connsiteX34" fmla="*/ 604157 w 4267199"/>
              <a:gd name="connsiteY34" fmla="*/ 478970 h 2177142"/>
              <a:gd name="connsiteX35" fmla="*/ 440871 w 4267199"/>
              <a:gd name="connsiteY35" fmla="*/ 560613 h 2177142"/>
              <a:gd name="connsiteX36" fmla="*/ 293914 w 4267199"/>
              <a:gd name="connsiteY36" fmla="*/ 511628 h 2177142"/>
              <a:gd name="connsiteX37" fmla="*/ 277586 w 4267199"/>
              <a:gd name="connsiteY37" fmla="*/ 332013 h 2177142"/>
              <a:gd name="connsiteX38" fmla="*/ 228600 w 4267199"/>
              <a:gd name="connsiteY38" fmla="*/ 315685 h 2177142"/>
              <a:gd name="connsiteX39" fmla="*/ 0 w 4267199"/>
              <a:gd name="connsiteY39" fmla="*/ 478970 h 2177142"/>
              <a:gd name="connsiteX40" fmla="*/ 48986 w 4267199"/>
              <a:gd name="connsiteY40" fmla="*/ 5442 h 2177142"/>
              <a:gd name="connsiteX0" fmla="*/ 48986 w 4267199"/>
              <a:gd name="connsiteY0" fmla="*/ 5442 h 2177142"/>
              <a:gd name="connsiteX1" fmla="*/ 1877786 w 4267199"/>
              <a:gd name="connsiteY1" fmla="*/ 54428 h 2177142"/>
              <a:gd name="connsiteX2" fmla="*/ 1959429 w 4267199"/>
              <a:gd name="connsiteY2" fmla="*/ 332013 h 2177142"/>
              <a:gd name="connsiteX3" fmla="*/ 2204357 w 4267199"/>
              <a:gd name="connsiteY3" fmla="*/ 674913 h 2177142"/>
              <a:gd name="connsiteX4" fmla="*/ 2449286 w 4267199"/>
              <a:gd name="connsiteY4" fmla="*/ 952499 h 2177142"/>
              <a:gd name="connsiteX5" fmla="*/ 2694214 w 4267199"/>
              <a:gd name="connsiteY5" fmla="*/ 1083128 h 2177142"/>
              <a:gd name="connsiteX6" fmla="*/ 2939143 w 4267199"/>
              <a:gd name="connsiteY6" fmla="*/ 1181099 h 2177142"/>
              <a:gd name="connsiteX7" fmla="*/ 3086100 w 4267199"/>
              <a:gd name="connsiteY7" fmla="*/ 1099456 h 2177142"/>
              <a:gd name="connsiteX8" fmla="*/ 3249386 w 4267199"/>
              <a:gd name="connsiteY8" fmla="*/ 1279070 h 2177142"/>
              <a:gd name="connsiteX9" fmla="*/ 3380014 w 4267199"/>
              <a:gd name="connsiteY9" fmla="*/ 1230085 h 2177142"/>
              <a:gd name="connsiteX10" fmla="*/ 3575957 w 4267199"/>
              <a:gd name="connsiteY10" fmla="*/ 1050470 h 2177142"/>
              <a:gd name="connsiteX11" fmla="*/ 3739243 w 4267199"/>
              <a:gd name="connsiteY11" fmla="*/ 1164770 h 2177142"/>
              <a:gd name="connsiteX12" fmla="*/ 4049486 w 4267199"/>
              <a:gd name="connsiteY12" fmla="*/ 1377042 h 2177142"/>
              <a:gd name="connsiteX13" fmla="*/ 4131129 w 4267199"/>
              <a:gd name="connsiteY13" fmla="*/ 1572985 h 2177142"/>
              <a:gd name="connsiteX14" fmla="*/ 4065814 w 4267199"/>
              <a:gd name="connsiteY14" fmla="*/ 2177142 h 2177142"/>
              <a:gd name="connsiteX15" fmla="*/ 3739243 w 4267199"/>
              <a:gd name="connsiteY15" fmla="*/ 2111828 h 2177142"/>
              <a:gd name="connsiteX16" fmla="*/ 3624943 w 4267199"/>
              <a:gd name="connsiteY16" fmla="*/ 1834242 h 2177142"/>
              <a:gd name="connsiteX17" fmla="*/ 3363686 w 4267199"/>
              <a:gd name="connsiteY17" fmla="*/ 1556656 h 2177142"/>
              <a:gd name="connsiteX18" fmla="*/ 3167743 w 4267199"/>
              <a:gd name="connsiteY18" fmla="*/ 1491342 h 2177142"/>
              <a:gd name="connsiteX19" fmla="*/ 2824843 w 4267199"/>
              <a:gd name="connsiteY19" fmla="*/ 1458685 h 2177142"/>
              <a:gd name="connsiteX20" fmla="*/ 2596243 w 4267199"/>
              <a:gd name="connsiteY20" fmla="*/ 1344385 h 2177142"/>
              <a:gd name="connsiteX21" fmla="*/ 2416629 w 4267199"/>
              <a:gd name="connsiteY21" fmla="*/ 1230085 h 2177142"/>
              <a:gd name="connsiteX22" fmla="*/ 2286000 w 4267199"/>
              <a:gd name="connsiteY22" fmla="*/ 1115785 h 2177142"/>
              <a:gd name="connsiteX23" fmla="*/ 2286000 w 4267199"/>
              <a:gd name="connsiteY23" fmla="*/ 1066799 h 2177142"/>
              <a:gd name="connsiteX24" fmla="*/ 2073729 w 4267199"/>
              <a:gd name="connsiteY24" fmla="*/ 1115785 h 2177142"/>
              <a:gd name="connsiteX25" fmla="*/ 1763486 w 4267199"/>
              <a:gd name="connsiteY25" fmla="*/ 625928 h 2177142"/>
              <a:gd name="connsiteX26" fmla="*/ 1632857 w 4267199"/>
              <a:gd name="connsiteY26" fmla="*/ 380999 h 2177142"/>
              <a:gd name="connsiteX27" fmla="*/ 1551214 w 4267199"/>
              <a:gd name="connsiteY27" fmla="*/ 299356 h 2177142"/>
              <a:gd name="connsiteX28" fmla="*/ 1371600 w 4267199"/>
              <a:gd name="connsiteY28" fmla="*/ 283028 h 2177142"/>
              <a:gd name="connsiteX29" fmla="*/ 1257300 w 4267199"/>
              <a:gd name="connsiteY29" fmla="*/ 544285 h 2177142"/>
              <a:gd name="connsiteX30" fmla="*/ 1126671 w 4267199"/>
              <a:gd name="connsiteY30" fmla="*/ 544285 h 2177142"/>
              <a:gd name="connsiteX31" fmla="*/ 1028700 w 4267199"/>
              <a:gd name="connsiteY31" fmla="*/ 364670 h 2177142"/>
              <a:gd name="connsiteX32" fmla="*/ 963386 w 4267199"/>
              <a:gd name="connsiteY32" fmla="*/ 283028 h 2177142"/>
              <a:gd name="connsiteX33" fmla="*/ 783771 w 4267199"/>
              <a:gd name="connsiteY33" fmla="*/ 283028 h 2177142"/>
              <a:gd name="connsiteX34" fmla="*/ 604157 w 4267199"/>
              <a:gd name="connsiteY34" fmla="*/ 478970 h 2177142"/>
              <a:gd name="connsiteX35" fmla="*/ 440871 w 4267199"/>
              <a:gd name="connsiteY35" fmla="*/ 560613 h 2177142"/>
              <a:gd name="connsiteX36" fmla="*/ 293914 w 4267199"/>
              <a:gd name="connsiteY36" fmla="*/ 511628 h 2177142"/>
              <a:gd name="connsiteX37" fmla="*/ 277586 w 4267199"/>
              <a:gd name="connsiteY37" fmla="*/ 332013 h 2177142"/>
              <a:gd name="connsiteX38" fmla="*/ 228600 w 4267199"/>
              <a:gd name="connsiteY38" fmla="*/ 315685 h 2177142"/>
              <a:gd name="connsiteX39" fmla="*/ 0 w 4267199"/>
              <a:gd name="connsiteY39" fmla="*/ 478970 h 2177142"/>
              <a:gd name="connsiteX40" fmla="*/ 48986 w 4267199"/>
              <a:gd name="connsiteY40" fmla="*/ 5442 h 2177142"/>
              <a:gd name="connsiteX0" fmla="*/ 48986 w 4267199"/>
              <a:gd name="connsiteY0" fmla="*/ 0 h 2171700"/>
              <a:gd name="connsiteX1" fmla="*/ 1877786 w 4267199"/>
              <a:gd name="connsiteY1" fmla="*/ 48986 h 2171700"/>
              <a:gd name="connsiteX2" fmla="*/ 1959429 w 4267199"/>
              <a:gd name="connsiteY2" fmla="*/ 326571 h 2171700"/>
              <a:gd name="connsiteX3" fmla="*/ 2204357 w 4267199"/>
              <a:gd name="connsiteY3" fmla="*/ 669471 h 2171700"/>
              <a:gd name="connsiteX4" fmla="*/ 2449286 w 4267199"/>
              <a:gd name="connsiteY4" fmla="*/ 947057 h 2171700"/>
              <a:gd name="connsiteX5" fmla="*/ 2694214 w 4267199"/>
              <a:gd name="connsiteY5" fmla="*/ 1077686 h 2171700"/>
              <a:gd name="connsiteX6" fmla="*/ 2939143 w 4267199"/>
              <a:gd name="connsiteY6" fmla="*/ 1175657 h 2171700"/>
              <a:gd name="connsiteX7" fmla="*/ 3086100 w 4267199"/>
              <a:gd name="connsiteY7" fmla="*/ 1094014 h 2171700"/>
              <a:gd name="connsiteX8" fmla="*/ 3249386 w 4267199"/>
              <a:gd name="connsiteY8" fmla="*/ 1273628 h 2171700"/>
              <a:gd name="connsiteX9" fmla="*/ 3380014 w 4267199"/>
              <a:gd name="connsiteY9" fmla="*/ 1224643 h 2171700"/>
              <a:gd name="connsiteX10" fmla="*/ 3575957 w 4267199"/>
              <a:gd name="connsiteY10" fmla="*/ 1045028 h 2171700"/>
              <a:gd name="connsiteX11" fmla="*/ 3739243 w 4267199"/>
              <a:gd name="connsiteY11" fmla="*/ 1159328 h 2171700"/>
              <a:gd name="connsiteX12" fmla="*/ 4049486 w 4267199"/>
              <a:gd name="connsiteY12" fmla="*/ 1371600 h 2171700"/>
              <a:gd name="connsiteX13" fmla="*/ 4131129 w 4267199"/>
              <a:gd name="connsiteY13" fmla="*/ 1567543 h 2171700"/>
              <a:gd name="connsiteX14" fmla="*/ 4065814 w 4267199"/>
              <a:gd name="connsiteY14" fmla="*/ 2171700 h 2171700"/>
              <a:gd name="connsiteX15" fmla="*/ 3739243 w 4267199"/>
              <a:gd name="connsiteY15" fmla="*/ 2106386 h 2171700"/>
              <a:gd name="connsiteX16" fmla="*/ 3624943 w 4267199"/>
              <a:gd name="connsiteY16" fmla="*/ 1828800 h 2171700"/>
              <a:gd name="connsiteX17" fmla="*/ 3363686 w 4267199"/>
              <a:gd name="connsiteY17" fmla="*/ 1551214 h 2171700"/>
              <a:gd name="connsiteX18" fmla="*/ 3167743 w 4267199"/>
              <a:gd name="connsiteY18" fmla="*/ 1485900 h 2171700"/>
              <a:gd name="connsiteX19" fmla="*/ 2824843 w 4267199"/>
              <a:gd name="connsiteY19" fmla="*/ 1453243 h 2171700"/>
              <a:gd name="connsiteX20" fmla="*/ 2596243 w 4267199"/>
              <a:gd name="connsiteY20" fmla="*/ 1338943 h 2171700"/>
              <a:gd name="connsiteX21" fmla="*/ 2416629 w 4267199"/>
              <a:gd name="connsiteY21" fmla="*/ 1224643 h 2171700"/>
              <a:gd name="connsiteX22" fmla="*/ 2286000 w 4267199"/>
              <a:gd name="connsiteY22" fmla="*/ 1110343 h 2171700"/>
              <a:gd name="connsiteX23" fmla="*/ 2286000 w 4267199"/>
              <a:gd name="connsiteY23" fmla="*/ 1061357 h 2171700"/>
              <a:gd name="connsiteX24" fmla="*/ 2073729 w 4267199"/>
              <a:gd name="connsiteY24" fmla="*/ 1110343 h 2171700"/>
              <a:gd name="connsiteX25" fmla="*/ 1763486 w 4267199"/>
              <a:gd name="connsiteY25" fmla="*/ 620486 h 2171700"/>
              <a:gd name="connsiteX26" fmla="*/ 1632857 w 4267199"/>
              <a:gd name="connsiteY26" fmla="*/ 375557 h 2171700"/>
              <a:gd name="connsiteX27" fmla="*/ 1551214 w 4267199"/>
              <a:gd name="connsiteY27" fmla="*/ 293914 h 2171700"/>
              <a:gd name="connsiteX28" fmla="*/ 1371600 w 4267199"/>
              <a:gd name="connsiteY28" fmla="*/ 277586 h 2171700"/>
              <a:gd name="connsiteX29" fmla="*/ 1257300 w 4267199"/>
              <a:gd name="connsiteY29" fmla="*/ 538843 h 2171700"/>
              <a:gd name="connsiteX30" fmla="*/ 1126671 w 4267199"/>
              <a:gd name="connsiteY30" fmla="*/ 538843 h 2171700"/>
              <a:gd name="connsiteX31" fmla="*/ 1028700 w 4267199"/>
              <a:gd name="connsiteY31" fmla="*/ 359228 h 2171700"/>
              <a:gd name="connsiteX32" fmla="*/ 963386 w 4267199"/>
              <a:gd name="connsiteY32" fmla="*/ 277586 h 2171700"/>
              <a:gd name="connsiteX33" fmla="*/ 783771 w 4267199"/>
              <a:gd name="connsiteY33" fmla="*/ 277586 h 2171700"/>
              <a:gd name="connsiteX34" fmla="*/ 604157 w 4267199"/>
              <a:gd name="connsiteY34" fmla="*/ 473528 h 2171700"/>
              <a:gd name="connsiteX35" fmla="*/ 440871 w 4267199"/>
              <a:gd name="connsiteY35" fmla="*/ 555171 h 2171700"/>
              <a:gd name="connsiteX36" fmla="*/ 293914 w 4267199"/>
              <a:gd name="connsiteY36" fmla="*/ 506186 h 2171700"/>
              <a:gd name="connsiteX37" fmla="*/ 277586 w 4267199"/>
              <a:gd name="connsiteY37" fmla="*/ 326571 h 2171700"/>
              <a:gd name="connsiteX38" fmla="*/ 228600 w 4267199"/>
              <a:gd name="connsiteY38" fmla="*/ 310243 h 2171700"/>
              <a:gd name="connsiteX39" fmla="*/ 0 w 4267199"/>
              <a:gd name="connsiteY39" fmla="*/ 473528 h 2171700"/>
              <a:gd name="connsiteX40" fmla="*/ 48986 w 4267199"/>
              <a:gd name="connsiteY40" fmla="*/ 0 h 2171700"/>
              <a:gd name="connsiteX0" fmla="*/ 48986 w 4267199"/>
              <a:gd name="connsiteY0" fmla="*/ 0 h 2171700"/>
              <a:gd name="connsiteX1" fmla="*/ 1877786 w 4267199"/>
              <a:gd name="connsiteY1" fmla="*/ 48986 h 2171700"/>
              <a:gd name="connsiteX2" fmla="*/ 1959429 w 4267199"/>
              <a:gd name="connsiteY2" fmla="*/ 326571 h 2171700"/>
              <a:gd name="connsiteX3" fmla="*/ 2204357 w 4267199"/>
              <a:gd name="connsiteY3" fmla="*/ 669471 h 2171700"/>
              <a:gd name="connsiteX4" fmla="*/ 2449286 w 4267199"/>
              <a:gd name="connsiteY4" fmla="*/ 947057 h 2171700"/>
              <a:gd name="connsiteX5" fmla="*/ 2694214 w 4267199"/>
              <a:gd name="connsiteY5" fmla="*/ 1077686 h 2171700"/>
              <a:gd name="connsiteX6" fmla="*/ 2939143 w 4267199"/>
              <a:gd name="connsiteY6" fmla="*/ 1175657 h 2171700"/>
              <a:gd name="connsiteX7" fmla="*/ 3086100 w 4267199"/>
              <a:gd name="connsiteY7" fmla="*/ 1094014 h 2171700"/>
              <a:gd name="connsiteX8" fmla="*/ 3249386 w 4267199"/>
              <a:gd name="connsiteY8" fmla="*/ 1273628 h 2171700"/>
              <a:gd name="connsiteX9" fmla="*/ 3380014 w 4267199"/>
              <a:gd name="connsiteY9" fmla="*/ 1224643 h 2171700"/>
              <a:gd name="connsiteX10" fmla="*/ 3575957 w 4267199"/>
              <a:gd name="connsiteY10" fmla="*/ 1045028 h 2171700"/>
              <a:gd name="connsiteX11" fmla="*/ 3739243 w 4267199"/>
              <a:gd name="connsiteY11" fmla="*/ 1159328 h 2171700"/>
              <a:gd name="connsiteX12" fmla="*/ 4049486 w 4267199"/>
              <a:gd name="connsiteY12" fmla="*/ 1371600 h 2171700"/>
              <a:gd name="connsiteX13" fmla="*/ 4131129 w 4267199"/>
              <a:gd name="connsiteY13" fmla="*/ 1567543 h 2171700"/>
              <a:gd name="connsiteX14" fmla="*/ 4065814 w 4267199"/>
              <a:gd name="connsiteY14" fmla="*/ 2171700 h 2171700"/>
              <a:gd name="connsiteX15" fmla="*/ 3739243 w 4267199"/>
              <a:gd name="connsiteY15" fmla="*/ 2106386 h 2171700"/>
              <a:gd name="connsiteX16" fmla="*/ 3624943 w 4267199"/>
              <a:gd name="connsiteY16" fmla="*/ 1828800 h 2171700"/>
              <a:gd name="connsiteX17" fmla="*/ 3167743 w 4267199"/>
              <a:gd name="connsiteY17" fmla="*/ 1485900 h 2171700"/>
              <a:gd name="connsiteX18" fmla="*/ 2824843 w 4267199"/>
              <a:gd name="connsiteY18" fmla="*/ 1453243 h 2171700"/>
              <a:gd name="connsiteX19" fmla="*/ 2596243 w 4267199"/>
              <a:gd name="connsiteY19" fmla="*/ 1338943 h 2171700"/>
              <a:gd name="connsiteX20" fmla="*/ 2416629 w 4267199"/>
              <a:gd name="connsiteY20" fmla="*/ 1224643 h 2171700"/>
              <a:gd name="connsiteX21" fmla="*/ 2286000 w 4267199"/>
              <a:gd name="connsiteY21" fmla="*/ 1110343 h 2171700"/>
              <a:gd name="connsiteX22" fmla="*/ 2286000 w 4267199"/>
              <a:gd name="connsiteY22" fmla="*/ 1061357 h 2171700"/>
              <a:gd name="connsiteX23" fmla="*/ 2073729 w 4267199"/>
              <a:gd name="connsiteY23" fmla="*/ 1110343 h 2171700"/>
              <a:gd name="connsiteX24" fmla="*/ 1763486 w 4267199"/>
              <a:gd name="connsiteY24" fmla="*/ 620486 h 2171700"/>
              <a:gd name="connsiteX25" fmla="*/ 1632857 w 4267199"/>
              <a:gd name="connsiteY25" fmla="*/ 375557 h 2171700"/>
              <a:gd name="connsiteX26" fmla="*/ 1551214 w 4267199"/>
              <a:gd name="connsiteY26" fmla="*/ 293914 h 2171700"/>
              <a:gd name="connsiteX27" fmla="*/ 1371600 w 4267199"/>
              <a:gd name="connsiteY27" fmla="*/ 277586 h 2171700"/>
              <a:gd name="connsiteX28" fmla="*/ 1257300 w 4267199"/>
              <a:gd name="connsiteY28" fmla="*/ 538843 h 2171700"/>
              <a:gd name="connsiteX29" fmla="*/ 1126671 w 4267199"/>
              <a:gd name="connsiteY29" fmla="*/ 538843 h 2171700"/>
              <a:gd name="connsiteX30" fmla="*/ 1028700 w 4267199"/>
              <a:gd name="connsiteY30" fmla="*/ 359228 h 2171700"/>
              <a:gd name="connsiteX31" fmla="*/ 963386 w 4267199"/>
              <a:gd name="connsiteY31" fmla="*/ 277586 h 2171700"/>
              <a:gd name="connsiteX32" fmla="*/ 783771 w 4267199"/>
              <a:gd name="connsiteY32" fmla="*/ 277586 h 2171700"/>
              <a:gd name="connsiteX33" fmla="*/ 604157 w 4267199"/>
              <a:gd name="connsiteY33" fmla="*/ 473528 h 2171700"/>
              <a:gd name="connsiteX34" fmla="*/ 440871 w 4267199"/>
              <a:gd name="connsiteY34" fmla="*/ 555171 h 2171700"/>
              <a:gd name="connsiteX35" fmla="*/ 293914 w 4267199"/>
              <a:gd name="connsiteY35" fmla="*/ 506186 h 2171700"/>
              <a:gd name="connsiteX36" fmla="*/ 277586 w 4267199"/>
              <a:gd name="connsiteY36" fmla="*/ 326571 h 2171700"/>
              <a:gd name="connsiteX37" fmla="*/ 228600 w 4267199"/>
              <a:gd name="connsiteY37" fmla="*/ 310243 h 2171700"/>
              <a:gd name="connsiteX38" fmla="*/ 0 w 4267199"/>
              <a:gd name="connsiteY38" fmla="*/ 473528 h 2171700"/>
              <a:gd name="connsiteX39" fmla="*/ 48986 w 4267199"/>
              <a:gd name="connsiteY39" fmla="*/ 0 h 2171700"/>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783771 w 4267199"/>
              <a:gd name="connsiteY31" fmla="*/ 277586 h 2220686"/>
              <a:gd name="connsiteX32" fmla="*/ 604157 w 4267199"/>
              <a:gd name="connsiteY32" fmla="*/ 473528 h 2220686"/>
              <a:gd name="connsiteX33" fmla="*/ 440871 w 4267199"/>
              <a:gd name="connsiteY33" fmla="*/ 555171 h 2220686"/>
              <a:gd name="connsiteX34" fmla="*/ 293914 w 4267199"/>
              <a:gd name="connsiteY34" fmla="*/ 506186 h 2220686"/>
              <a:gd name="connsiteX35" fmla="*/ 277586 w 4267199"/>
              <a:gd name="connsiteY35" fmla="*/ 326571 h 2220686"/>
              <a:gd name="connsiteX36" fmla="*/ 228600 w 4267199"/>
              <a:gd name="connsiteY36" fmla="*/ 310243 h 2220686"/>
              <a:gd name="connsiteX37" fmla="*/ 0 w 4267199"/>
              <a:gd name="connsiteY37" fmla="*/ 473528 h 2220686"/>
              <a:gd name="connsiteX38" fmla="*/ 48986 w 4267199"/>
              <a:gd name="connsiteY38"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783771 w 4267199"/>
              <a:gd name="connsiteY31" fmla="*/ 277586 h 2220686"/>
              <a:gd name="connsiteX32" fmla="*/ 604157 w 4267199"/>
              <a:gd name="connsiteY32" fmla="*/ 473528 h 2220686"/>
              <a:gd name="connsiteX33" fmla="*/ 440871 w 4267199"/>
              <a:gd name="connsiteY33" fmla="*/ 555171 h 2220686"/>
              <a:gd name="connsiteX34" fmla="*/ 293914 w 4267199"/>
              <a:gd name="connsiteY34" fmla="*/ 506186 h 2220686"/>
              <a:gd name="connsiteX35" fmla="*/ 277586 w 4267199"/>
              <a:gd name="connsiteY35" fmla="*/ 326571 h 2220686"/>
              <a:gd name="connsiteX36" fmla="*/ 228600 w 4267199"/>
              <a:gd name="connsiteY36" fmla="*/ 310243 h 2220686"/>
              <a:gd name="connsiteX37" fmla="*/ 0 w 4267199"/>
              <a:gd name="connsiteY37" fmla="*/ 473528 h 2220686"/>
              <a:gd name="connsiteX38" fmla="*/ 48986 w 4267199"/>
              <a:gd name="connsiteY38"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473528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28600 w 4267199"/>
              <a:gd name="connsiteY35" fmla="*/ 310243 h 2220686"/>
              <a:gd name="connsiteX36" fmla="*/ 0 w 4267199"/>
              <a:gd name="connsiteY36" fmla="*/ 473528 h 2220686"/>
              <a:gd name="connsiteX37" fmla="*/ 48986 w 4267199"/>
              <a:gd name="connsiteY37"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28600 w 4267199"/>
              <a:gd name="connsiteY35" fmla="*/ 310243 h 2220686"/>
              <a:gd name="connsiteX36" fmla="*/ 0 w 4267199"/>
              <a:gd name="connsiteY36" fmla="*/ 473528 h 2220686"/>
              <a:gd name="connsiteX37" fmla="*/ 48986 w 4267199"/>
              <a:gd name="connsiteY37"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28600 w 4267199"/>
              <a:gd name="connsiteY35" fmla="*/ 310243 h 2220686"/>
              <a:gd name="connsiteX36" fmla="*/ 219497 w 4267199"/>
              <a:gd name="connsiteY36" fmla="*/ 444172 h 2220686"/>
              <a:gd name="connsiteX37" fmla="*/ 0 w 4267199"/>
              <a:gd name="connsiteY37" fmla="*/ 473528 h 2220686"/>
              <a:gd name="connsiteX38" fmla="*/ 48986 w 4267199"/>
              <a:gd name="connsiteY38"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19497 w 4267199"/>
              <a:gd name="connsiteY35" fmla="*/ 444172 h 2220686"/>
              <a:gd name="connsiteX36" fmla="*/ 0 w 4267199"/>
              <a:gd name="connsiteY36" fmla="*/ 473528 h 2220686"/>
              <a:gd name="connsiteX37" fmla="*/ 48986 w 4267199"/>
              <a:gd name="connsiteY37"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538843 h 2220686"/>
              <a:gd name="connsiteX27" fmla="*/ 1126671 w 4267199"/>
              <a:gd name="connsiteY27" fmla="*/ 538843 h 2220686"/>
              <a:gd name="connsiteX28" fmla="*/ 1028700 w 4267199"/>
              <a:gd name="connsiteY28" fmla="*/ 359228 h 2220686"/>
              <a:gd name="connsiteX29" fmla="*/ 963386 w 4267199"/>
              <a:gd name="connsiteY29" fmla="*/ 277586 h 2220686"/>
              <a:gd name="connsiteX30" fmla="*/ 604157 w 4267199"/>
              <a:gd name="connsiteY30" fmla="*/ 617964 h 2220686"/>
              <a:gd name="connsiteX31" fmla="*/ 440871 w 4267199"/>
              <a:gd name="connsiteY31" fmla="*/ 555171 h 2220686"/>
              <a:gd name="connsiteX32" fmla="*/ 293914 w 4267199"/>
              <a:gd name="connsiteY32" fmla="*/ 506186 h 2220686"/>
              <a:gd name="connsiteX33" fmla="*/ 219497 w 4267199"/>
              <a:gd name="connsiteY33" fmla="*/ 444172 h 2220686"/>
              <a:gd name="connsiteX34" fmla="*/ 0 w 4267199"/>
              <a:gd name="connsiteY34" fmla="*/ 473528 h 2220686"/>
              <a:gd name="connsiteX35" fmla="*/ 48986 w 4267199"/>
              <a:gd name="connsiteY35"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683279 h 2220686"/>
              <a:gd name="connsiteX27" fmla="*/ 1126671 w 4267199"/>
              <a:gd name="connsiteY27" fmla="*/ 538843 h 2220686"/>
              <a:gd name="connsiteX28" fmla="*/ 1028700 w 4267199"/>
              <a:gd name="connsiteY28" fmla="*/ 359228 h 2220686"/>
              <a:gd name="connsiteX29" fmla="*/ 963386 w 4267199"/>
              <a:gd name="connsiteY29" fmla="*/ 277586 h 2220686"/>
              <a:gd name="connsiteX30" fmla="*/ 604157 w 4267199"/>
              <a:gd name="connsiteY30" fmla="*/ 617964 h 2220686"/>
              <a:gd name="connsiteX31" fmla="*/ 440871 w 4267199"/>
              <a:gd name="connsiteY31" fmla="*/ 555171 h 2220686"/>
              <a:gd name="connsiteX32" fmla="*/ 293914 w 4267199"/>
              <a:gd name="connsiteY32" fmla="*/ 506186 h 2220686"/>
              <a:gd name="connsiteX33" fmla="*/ 219497 w 4267199"/>
              <a:gd name="connsiteY33" fmla="*/ 444172 h 2220686"/>
              <a:gd name="connsiteX34" fmla="*/ 0 w 4267199"/>
              <a:gd name="connsiteY34" fmla="*/ 473528 h 2220686"/>
              <a:gd name="connsiteX35" fmla="*/ 48986 w 4267199"/>
              <a:gd name="connsiteY35"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683279 h 2220686"/>
              <a:gd name="connsiteX27" fmla="*/ 1126671 w 4267199"/>
              <a:gd name="connsiteY27" fmla="*/ 538843 h 2220686"/>
              <a:gd name="connsiteX28" fmla="*/ 1028700 w 4267199"/>
              <a:gd name="connsiteY28" fmla="*/ 359228 h 2220686"/>
              <a:gd name="connsiteX29" fmla="*/ 604157 w 4267199"/>
              <a:gd name="connsiteY29" fmla="*/ 617964 h 2220686"/>
              <a:gd name="connsiteX30" fmla="*/ 440871 w 4267199"/>
              <a:gd name="connsiteY30" fmla="*/ 555171 h 2220686"/>
              <a:gd name="connsiteX31" fmla="*/ 293914 w 4267199"/>
              <a:gd name="connsiteY31" fmla="*/ 506186 h 2220686"/>
              <a:gd name="connsiteX32" fmla="*/ 219497 w 4267199"/>
              <a:gd name="connsiteY32" fmla="*/ 444172 h 2220686"/>
              <a:gd name="connsiteX33" fmla="*/ 0 w 4267199"/>
              <a:gd name="connsiteY33" fmla="*/ 473528 h 2220686"/>
              <a:gd name="connsiteX34" fmla="*/ 48986 w 4267199"/>
              <a:gd name="connsiteY34"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683279 h 2220686"/>
              <a:gd name="connsiteX27" fmla="*/ 1126671 w 4267199"/>
              <a:gd name="connsiteY27" fmla="*/ 538843 h 2220686"/>
              <a:gd name="connsiteX28" fmla="*/ 952500 w 4267199"/>
              <a:gd name="connsiteY28" fmla="*/ 359228 h 2220686"/>
              <a:gd name="connsiteX29" fmla="*/ 604157 w 4267199"/>
              <a:gd name="connsiteY29" fmla="*/ 617964 h 2220686"/>
              <a:gd name="connsiteX30" fmla="*/ 440871 w 4267199"/>
              <a:gd name="connsiteY30" fmla="*/ 555171 h 2220686"/>
              <a:gd name="connsiteX31" fmla="*/ 293914 w 4267199"/>
              <a:gd name="connsiteY31" fmla="*/ 506186 h 2220686"/>
              <a:gd name="connsiteX32" fmla="*/ 219497 w 4267199"/>
              <a:gd name="connsiteY32" fmla="*/ 444172 h 2220686"/>
              <a:gd name="connsiteX33" fmla="*/ 0 w 4267199"/>
              <a:gd name="connsiteY33" fmla="*/ 473528 h 2220686"/>
              <a:gd name="connsiteX34" fmla="*/ 48986 w 4267199"/>
              <a:gd name="connsiteY34"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073729 w 4267199"/>
              <a:gd name="connsiteY21" fmla="*/ 1110343 h 2220686"/>
              <a:gd name="connsiteX22" fmla="*/ 1763486 w 4267199"/>
              <a:gd name="connsiteY22" fmla="*/ 620486 h 2220686"/>
              <a:gd name="connsiteX23" fmla="*/ 1632857 w 4267199"/>
              <a:gd name="connsiteY23" fmla="*/ 375557 h 2220686"/>
              <a:gd name="connsiteX24" fmla="*/ 1475014 w 4267199"/>
              <a:gd name="connsiteY24" fmla="*/ 293914 h 2220686"/>
              <a:gd name="connsiteX25" fmla="*/ 1257300 w 4267199"/>
              <a:gd name="connsiteY25" fmla="*/ 683279 h 2220686"/>
              <a:gd name="connsiteX26" fmla="*/ 1126671 w 4267199"/>
              <a:gd name="connsiteY26" fmla="*/ 538843 h 2220686"/>
              <a:gd name="connsiteX27" fmla="*/ 952500 w 4267199"/>
              <a:gd name="connsiteY27" fmla="*/ 359228 h 2220686"/>
              <a:gd name="connsiteX28" fmla="*/ 604157 w 4267199"/>
              <a:gd name="connsiteY28" fmla="*/ 617964 h 2220686"/>
              <a:gd name="connsiteX29" fmla="*/ 440871 w 4267199"/>
              <a:gd name="connsiteY29" fmla="*/ 555171 h 2220686"/>
              <a:gd name="connsiteX30" fmla="*/ 293914 w 4267199"/>
              <a:gd name="connsiteY30" fmla="*/ 506186 h 2220686"/>
              <a:gd name="connsiteX31" fmla="*/ 219497 w 4267199"/>
              <a:gd name="connsiteY31" fmla="*/ 444172 h 2220686"/>
              <a:gd name="connsiteX32" fmla="*/ 0 w 4267199"/>
              <a:gd name="connsiteY32" fmla="*/ 473528 h 2220686"/>
              <a:gd name="connsiteX33" fmla="*/ 48986 w 4267199"/>
              <a:gd name="connsiteY33"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558119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558119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630337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630337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267199" h="2211280">
                <a:moveTo>
                  <a:pt x="48986" y="0"/>
                </a:moveTo>
                <a:cubicBezTo>
                  <a:pt x="737507" y="54429"/>
                  <a:pt x="1499508" y="43544"/>
                  <a:pt x="1877786" y="48986"/>
                </a:cubicBezTo>
                <a:cubicBezTo>
                  <a:pt x="2016579" y="293915"/>
                  <a:pt x="1905000" y="223157"/>
                  <a:pt x="1959429" y="326571"/>
                </a:cubicBezTo>
                <a:cubicBezTo>
                  <a:pt x="2013858" y="429985"/>
                  <a:pt x="2122714" y="566057"/>
                  <a:pt x="2204357" y="669471"/>
                </a:cubicBezTo>
                <a:cubicBezTo>
                  <a:pt x="2286000" y="772885"/>
                  <a:pt x="2367643" y="879021"/>
                  <a:pt x="2449286" y="947057"/>
                </a:cubicBezTo>
                <a:cubicBezTo>
                  <a:pt x="2530929" y="1015093"/>
                  <a:pt x="2612571" y="1039586"/>
                  <a:pt x="2694214" y="1077686"/>
                </a:cubicBezTo>
                <a:cubicBezTo>
                  <a:pt x="2775857" y="1115786"/>
                  <a:pt x="2873829" y="1172936"/>
                  <a:pt x="2939143" y="1175657"/>
                </a:cubicBezTo>
                <a:cubicBezTo>
                  <a:pt x="3004457" y="1178378"/>
                  <a:pt x="3034393" y="1077686"/>
                  <a:pt x="3086100" y="1094014"/>
                </a:cubicBezTo>
                <a:cubicBezTo>
                  <a:pt x="3137807" y="1110343"/>
                  <a:pt x="3200400" y="1251857"/>
                  <a:pt x="3249386" y="1273628"/>
                </a:cubicBezTo>
                <a:cubicBezTo>
                  <a:pt x="3298372" y="1295399"/>
                  <a:pt x="3325586" y="1262743"/>
                  <a:pt x="3380014" y="1224643"/>
                </a:cubicBezTo>
                <a:cubicBezTo>
                  <a:pt x="3434442" y="1186543"/>
                  <a:pt x="3516086" y="1055914"/>
                  <a:pt x="3575957" y="1045028"/>
                </a:cubicBezTo>
                <a:cubicBezTo>
                  <a:pt x="3635829" y="1034142"/>
                  <a:pt x="3739243" y="1159328"/>
                  <a:pt x="3739243" y="1159328"/>
                </a:cubicBezTo>
                <a:cubicBezTo>
                  <a:pt x="3818164" y="1213757"/>
                  <a:pt x="3984172" y="1303564"/>
                  <a:pt x="4049486" y="1371600"/>
                </a:cubicBezTo>
                <a:cubicBezTo>
                  <a:pt x="4114800" y="1439636"/>
                  <a:pt x="4128408" y="1434193"/>
                  <a:pt x="4131129" y="1567543"/>
                </a:cubicBezTo>
                <a:cubicBezTo>
                  <a:pt x="3834493" y="1853293"/>
                  <a:pt x="4267199" y="1918607"/>
                  <a:pt x="4065814" y="2171700"/>
                </a:cubicBezTo>
                <a:cubicBezTo>
                  <a:pt x="3884900" y="2211280"/>
                  <a:pt x="3863521" y="2196613"/>
                  <a:pt x="3739243" y="2106386"/>
                </a:cubicBezTo>
                <a:cubicBezTo>
                  <a:pt x="3614965" y="2016159"/>
                  <a:pt x="3445570" y="1850397"/>
                  <a:pt x="3320143" y="1630337"/>
                </a:cubicBezTo>
                <a:cubicBezTo>
                  <a:pt x="3114534" y="1545838"/>
                  <a:pt x="2945493" y="1477736"/>
                  <a:pt x="2824843" y="1453243"/>
                </a:cubicBezTo>
                <a:cubicBezTo>
                  <a:pt x="2704193" y="1428750"/>
                  <a:pt x="2755314" y="1462683"/>
                  <a:pt x="2596243" y="1483380"/>
                </a:cubicBezTo>
                <a:cubicBezTo>
                  <a:pt x="2460773" y="1359002"/>
                  <a:pt x="2503715" y="1286816"/>
                  <a:pt x="2416629" y="1224643"/>
                </a:cubicBezTo>
                <a:cubicBezTo>
                  <a:pt x="2329543" y="1162470"/>
                  <a:pt x="2182586" y="1211036"/>
                  <a:pt x="2073729" y="1110343"/>
                </a:cubicBezTo>
                <a:cubicBezTo>
                  <a:pt x="1964872" y="1009650"/>
                  <a:pt x="1836965" y="742950"/>
                  <a:pt x="1763486" y="620486"/>
                </a:cubicBezTo>
                <a:cubicBezTo>
                  <a:pt x="1690007" y="498022"/>
                  <a:pt x="1680936" y="429986"/>
                  <a:pt x="1632857" y="375557"/>
                </a:cubicBezTo>
                <a:cubicBezTo>
                  <a:pt x="1584778" y="321128"/>
                  <a:pt x="1457867" y="397799"/>
                  <a:pt x="1475014" y="293914"/>
                </a:cubicBezTo>
                <a:cubicBezTo>
                  <a:pt x="1412421" y="321128"/>
                  <a:pt x="1315357" y="642458"/>
                  <a:pt x="1257300" y="683279"/>
                </a:cubicBezTo>
                <a:cubicBezTo>
                  <a:pt x="1199243" y="724100"/>
                  <a:pt x="1177471" y="592851"/>
                  <a:pt x="1126671" y="538843"/>
                </a:cubicBezTo>
                <a:cubicBezTo>
                  <a:pt x="1075871" y="484835"/>
                  <a:pt x="1039586" y="346041"/>
                  <a:pt x="952500" y="359228"/>
                </a:cubicBezTo>
                <a:cubicBezTo>
                  <a:pt x="865414" y="372415"/>
                  <a:pt x="689428" y="585307"/>
                  <a:pt x="604157" y="617964"/>
                </a:cubicBezTo>
                <a:cubicBezTo>
                  <a:pt x="518886" y="650621"/>
                  <a:pt x="492578" y="573801"/>
                  <a:pt x="440871" y="555171"/>
                </a:cubicBezTo>
                <a:cubicBezTo>
                  <a:pt x="389164" y="536541"/>
                  <a:pt x="330810" y="524686"/>
                  <a:pt x="293914" y="506186"/>
                </a:cubicBezTo>
                <a:cubicBezTo>
                  <a:pt x="257018" y="487686"/>
                  <a:pt x="268483" y="449615"/>
                  <a:pt x="219497" y="444172"/>
                </a:cubicBezTo>
                <a:cubicBezTo>
                  <a:pt x="181397" y="471386"/>
                  <a:pt x="80342" y="532432"/>
                  <a:pt x="0" y="473528"/>
                </a:cubicBezTo>
                <a:cubicBezTo>
                  <a:pt x="10886" y="283028"/>
                  <a:pt x="68036" y="239486"/>
                  <a:pt x="48986" y="0"/>
                </a:cubicBezTo>
                <a:close/>
              </a:path>
            </a:pathLst>
          </a:custGeom>
          <a:solidFill>
            <a:schemeClr val="accent3">
              <a:lumMod val="50000"/>
            </a:schemeClr>
          </a:solidFill>
          <a:ln>
            <a:solidFill>
              <a:srgbClr val="2E39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p:cNvSpPr txBox="1"/>
          <p:nvPr/>
        </p:nvSpPr>
        <p:spPr>
          <a:xfrm rot="2064880">
            <a:off x="3972079" y="3043542"/>
            <a:ext cx="4191000" cy="523220"/>
          </a:xfrm>
          <a:prstGeom prst="rect">
            <a:avLst/>
          </a:prstGeom>
          <a:noFill/>
        </p:spPr>
        <p:txBody>
          <a:bodyPr wrap="square" rtlCol="0">
            <a:spAutoFit/>
          </a:bodyPr>
          <a:lstStyle/>
          <a:p>
            <a:pPr algn="ctr"/>
            <a:r>
              <a:rPr lang="en-US" sz="2800" dirty="0" smtClean="0">
                <a:ln>
                  <a:solidFill>
                    <a:schemeClr val="bg1"/>
                  </a:solidFill>
                </a:ln>
                <a:solidFill>
                  <a:schemeClr val="bg1"/>
                </a:solidFill>
                <a:effectLst>
                  <a:glow rad="63500">
                    <a:schemeClr val="tx1">
                      <a:lumMod val="85000"/>
                      <a:lumOff val="15000"/>
                      <a:alpha val="40000"/>
                    </a:schemeClr>
                  </a:glow>
                  <a:outerShdw blurRad="50800" dist="50800" dir="5400000" algn="ctr" rotWithShape="0">
                    <a:schemeClr val="bg1"/>
                  </a:outerShdw>
                </a:effectLst>
                <a:latin typeface="Times New Roman" pitchFamily="18" charset="0"/>
                <a:cs typeface="Times New Roman" pitchFamily="18" charset="0"/>
              </a:rPr>
              <a:t>SEMINOLE  NATION</a:t>
            </a:r>
          </a:p>
        </p:txBody>
      </p:sp>
      <p:sp useBgFill="1">
        <p:nvSpPr>
          <p:cNvPr id="68" name="TextBox 67"/>
          <p:cNvSpPr txBox="1"/>
          <p:nvPr/>
        </p:nvSpPr>
        <p:spPr>
          <a:xfrm>
            <a:off x="0" y="0"/>
            <a:ext cx="9144000" cy="646331"/>
          </a:xfrm>
          <a:prstGeom prst="rect">
            <a:avLst/>
          </a:prstGeom>
        </p:spPr>
        <p:txBody>
          <a:bodyPr wrap="square" rtlCol="0">
            <a:spAutoFit/>
          </a:bodyPr>
          <a:lstStyle/>
          <a:p>
            <a:pPr algn="ctr"/>
            <a:r>
              <a:rPr lang="en-US" sz="3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CREEK-SEMINOLE NATIONS</a:t>
            </a:r>
          </a:p>
        </p:txBody>
      </p:sp>
      <p:sp useBgFill="1">
        <p:nvSpPr>
          <p:cNvPr id="63" name="TextBox 3"/>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defRPr/>
            </a:pPr>
            <a:r>
              <a:rPr lang="en-US" sz="4400" b="1" dirty="0" smtClean="0">
                <a:solidFill>
                  <a:srgbClr val="FF0000"/>
                </a:solidFill>
                <a:effectLst>
                  <a:outerShdw dist="50800" dir="5400000" algn="ctr" rotWithShape="0">
                    <a:schemeClr val="tx1"/>
                  </a:outerShdw>
                </a:effectLst>
                <a:latin typeface="Tempus Sans ITC" pitchFamily="82" charset="0"/>
              </a:rPr>
              <a:t>What happens to </a:t>
            </a:r>
            <a:r>
              <a:rPr lang="en-US" sz="4400" b="1" dirty="0" err="1" smtClean="0">
                <a:solidFill>
                  <a:srgbClr val="FF0000"/>
                </a:solidFill>
                <a:effectLst>
                  <a:outerShdw dist="50800" dir="5400000" algn="ctr" rotWithShape="0">
                    <a:schemeClr val="tx1"/>
                  </a:outerShdw>
                </a:effectLst>
                <a:latin typeface="Tempus Sans ITC" pitchFamily="82" charset="0"/>
              </a:rPr>
              <a:t>Milly</a:t>
            </a:r>
            <a:r>
              <a:rPr lang="en-US" sz="4400" b="1" dirty="0" smtClean="0">
                <a:solidFill>
                  <a:srgbClr val="FF0000"/>
                </a:solidFill>
                <a:effectLst>
                  <a:outerShdw dist="50800" dir="5400000" algn="ctr" rotWithShape="0">
                    <a:schemeClr val="tx1"/>
                  </a:outerShdw>
                </a:effectLst>
                <a:latin typeface="Tempus Sans ITC" pitchFamily="82" charset="0"/>
              </a:rPr>
              <a:t> Francis?</a:t>
            </a:r>
            <a:endParaRPr lang="en-US" sz="4400" b="1" dirty="0">
              <a:solidFill>
                <a:srgbClr val="FF0000"/>
              </a:solidFill>
              <a:effectLst>
                <a:outerShdw dist="50800" dir="5400000" algn="ctr" rotWithShape="0">
                  <a:schemeClr val="tx1"/>
                </a:outerShdw>
              </a:effectLst>
              <a:latin typeface="Tempus Sans ITC" pitchFamily="82" charset="0"/>
            </a:endParaRPr>
          </a:p>
        </p:txBody>
      </p:sp>
      <p:sp>
        <p:nvSpPr>
          <p:cNvPr id="49" name="TextBox 48"/>
          <p:cNvSpPr txBox="1"/>
          <p:nvPr/>
        </p:nvSpPr>
        <p:spPr>
          <a:xfrm>
            <a:off x="6781800" y="2902803"/>
            <a:ext cx="1371600" cy="830997"/>
          </a:xfrm>
          <a:prstGeom prst="rect">
            <a:avLst/>
          </a:prstGeom>
          <a:noFill/>
        </p:spPr>
        <p:txBody>
          <a:bodyPr wrap="square" rtlCol="0">
            <a:spAutoFit/>
          </a:bodyPr>
          <a:lstStyle/>
          <a:p>
            <a:pPr algn="r"/>
            <a:r>
              <a:rPr lang="en-US" sz="2400" b="1" dirty="0" smtClean="0"/>
              <a:t>Fort </a:t>
            </a:r>
          </a:p>
          <a:p>
            <a:pPr algn="r"/>
            <a:r>
              <a:rPr lang="en-US" sz="2400" b="1" dirty="0" smtClean="0"/>
              <a:t>Gibson</a:t>
            </a:r>
          </a:p>
        </p:txBody>
      </p:sp>
      <p:sp useBgFill="1">
        <p:nvSpPr>
          <p:cNvPr id="70" name="TextBox 69"/>
          <p:cNvSpPr txBox="1"/>
          <p:nvPr/>
        </p:nvSpPr>
        <p:spPr>
          <a:xfrm>
            <a:off x="0" y="762000"/>
            <a:ext cx="6705600" cy="1077218"/>
          </a:xfrm>
          <a:prstGeom prst="rect">
            <a:avLst/>
          </a:prstGeom>
        </p:spPr>
        <p:txBody>
          <a:bodyPr wrap="square" rtlCol="0">
            <a:spAutoFit/>
          </a:bodyPr>
          <a:lstStyle/>
          <a:p>
            <a:r>
              <a:rPr lang="en-US" sz="3200" dirty="0" smtClean="0"/>
              <a:t>REMINDER: </a:t>
            </a:r>
          </a:p>
          <a:p>
            <a:r>
              <a:rPr lang="en-US" sz="3200" dirty="0" smtClean="0"/>
              <a:t> 1837 - </a:t>
            </a:r>
            <a:r>
              <a:rPr lang="en-US" sz="3200" dirty="0" err="1" smtClean="0"/>
              <a:t>Milly</a:t>
            </a:r>
            <a:r>
              <a:rPr lang="en-US" sz="3200" dirty="0" smtClean="0"/>
              <a:t> arrived at Fort Gibson</a:t>
            </a:r>
          </a:p>
        </p:txBody>
      </p:sp>
      <p:sp useBgFill="1">
        <p:nvSpPr>
          <p:cNvPr id="71" name="TextBox 70"/>
          <p:cNvSpPr txBox="1"/>
          <p:nvPr/>
        </p:nvSpPr>
        <p:spPr>
          <a:xfrm>
            <a:off x="0" y="1752601"/>
            <a:ext cx="6705600" cy="584775"/>
          </a:xfrm>
          <a:prstGeom prst="rect">
            <a:avLst/>
          </a:prstGeom>
        </p:spPr>
        <p:txBody>
          <a:bodyPr wrap="square" rtlCol="0">
            <a:spAutoFit/>
          </a:bodyPr>
          <a:lstStyle/>
          <a:p>
            <a:r>
              <a:rPr lang="en-US" sz="3200" b="1" dirty="0" smtClean="0"/>
              <a:t>              moves into a cabin near fort</a:t>
            </a:r>
          </a:p>
        </p:txBody>
      </p:sp>
      <p:sp useBgFill="1">
        <p:nvSpPr>
          <p:cNvPr id="72" name="TextBox 71"/>
          <p:cNvSpPr txBox="1"/>
          <p:nvPr/>
        </p:nvSpPr>
        <p:spPr>
          <a:xfrm>
            <a:off x="0" y="2286000"/>
            <a:ext cx="6705600" cy="1077218"/>
          </a:xfrm>
          <a:prstGeom prst="rect">
            <a:avLst/>
          </a:prstGeom>
        </p:spPr>
        <p:txBody>
          <a:bodyPr wrap="square" rtlCol="0">
            <a:spAutoFit/>
          </a:bodyPr>
          <a:lstStyle/>
          <a:p>
            <a:r>
              <a:rPr lang="en-US" sz="3200" b="1" dirty="0" smtClean="0"/>
              <a:t> 1842 - Lt Col Ethan Hitchcock finds 		   her living in </a:t>
            </a:r>
            <a:r>
              <a:rPr lang="en-US" sz="3200" b="1" dirty="0" err="1" smtClean="0"/>
              <a:t>proverty</a:t>
            </a:r>
            <a:r>
              <a:rPr lang="en-US" sz="3200" b="1" dirty="0" smtClean="0"/>
              <a:t> </a:t>
            </a:r>
          </a:p>
        </p:txBody>
      </p:sp>
      <p:grpSp>
        <p:nvGrpSpPr>
          <p:cNvPr id="12" name="Group 149"/>
          <p:cNvGrpSpPr/>
          <p:nvPr/>
        </p:nvGrpSpPr>
        <p:grpSpPr>
          <a:xfrm>
            <a:off x="6705600" y="838200"/>
            <a:ext cx="1219200" cy="2285998"/>
            <a:chOff x="1447800" y="1357195"/>
            <a:chExt cx="1219200" cy="2285998"/>
          </a:xfrm>
        </p:grpSpPr>
        <p:grpSp>
          <p:nvGrpSpPr>
            <p:cNvPr id="13" name="Group 65"/>
            <p:cNvGrpSpPr/>
            <p:nvPr/>
          </p:nvGrpSpPr>
          <p:grpSpPr>
            <a:xfrm>
              <a:off x="1447800" y="1371600"/>
              <a:ext cx="1219200" cy="2271593"/>
              <a:chOff x="2819400" y="3281065"/>
              <a:chExt cx="1219200" cy="2271593"/>
            </a:xfrm>
          </p:grpSpPr>
          <p:grpSp>
            <p:nvGrpSpPr>
              <p:cNvPr id="14" name="Group 46"/>
              <p:cNvGrpSpPr/>
              <p:nvPr/>
            </p:nvGrpSpPr>
            <p:grpSpPr>
              <a:xfrm>
                <a:off x="2819400" y="3281065"/>
                <a:ext cx="1219200" cy="2271593"/>
                <a:chOff x="3341914" y="4576465"/>
                <a:chExt cx="1219200" cy="2271593"/>
              </a:xfrm>
            </p:grpSpPr>
            <p:cxnSp>
              <p:nvCxnSpPr>
                <p:cNvPr id="62" name="Straight Connector 61"/>
                <p:cNvCxnSpPr/>
                <p:nvPr/>
              </p:nvCxnSpPr>
              <p:spPr>
                <a:xfrm rot="5400000">
                  <a:off x="3723709" y="6618665"/>
                  <a:ext cx="457198" cy="1588"/>
                </a:xfrm>
                <a:prstGeom prst="line">
                  <a:avLst/>
                </a:pr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pic>
              <p:nvPicPr>
                <p:cNvPr id="64" name="Picture 2"/>
                <p:cNvPicPr>
                  <a:picLocks noChangeAspect="1" noChangeArrowheads="1"/>
                </p:cNvPicPr>
                <p:nvPr/>
              </p:nvPicPr>
              <p:blipFill>
                <a:blip r:embed="rId5" cstate="print"/>
                <a:srcRect r="11677" b="54997"/>
                <a:stretch>
                  <a:fillRect/>
                </a:stretch>
              </p:blipFill>
              <p:spPr bwMode="auto">
                <a:xfrm>
                  <a:off x="3341914" y="4576465"/>
                  <a:ext cx="1219200" cy="1422400"/>
                </a:xfrm>
                <a:prstGeom prst="rect">
                  <a:avLst/>
                </a:prstGeom>
                <a:noFill/>
                <a:ln w="25400">
                  <a:solidFill>
                    <a:schemeClr val="tx1"/>
                  </a:solidFill>
                  <a:miter lim="800000"/>
                  <a:headEnd/>
                  <a:tailEnd/>
                </a:ln>
                <a:effectLst/>
              </p:spPr>
            </p:pic>
          </p:grpSp>
          <p:sp>
            <p:nvSpPr>
              <p:cNvPr id="61" name="TextBox 60"/>
              <p:cNvSpPr txBox="1"/>
              <p:nvPr/>
            </p:nvSpPr>
            <p:spPr>
              <a:xfrm>
                <a:off x="2819400" y="4724400"/>
                <a:ext cx="1219200" cy="461665"/>
              </a:xfrm>
              <a:prstGeom prst="rect">
                <a:avLst/>
              </a:prstGeom>
              <a:solidFill>
                <a:schemeClr val="bg1"/>
              </a:solidFill>
              <a:ln w="25400">
                <a:solidFill>
                  <a:schemeClr val="tx1"/>
                </a:solidFill>
              </a:ln>
            </p:spPr>
            <p:txBody>
              <a:bodyPr wrap="square" rtlCol="0">
                <a:spAutoFit/>
              </a:bodyPr>
              <a:lstStyle/>
              <a:p>
                <a:pPr algn="ctr"/>
                <a:r>
                  <a:rPr lang="en-US" sz="2400" b="1" dirty="0" err="1" smtClean="0">
                    <a:latin typeface="Tempus Sans ITC" pitchFamily="82" charset="0"/>
                  </a:rPr>
                  <a:t>Milly</a:t>
                </a:r>
                <a:endParaRPr lang="en-US" sz="2400" b="1" dirty="0">
                  <a:latin typeface="Tempus Sans ITC" pitchFamily="82" charset="0"/>
                </a:endParaRPr>
              </a:p>
            </p:txBody>
          </p:sp>
        </p:grpSp>
        <p:pic>
          <p:nvPicPr>
            <p:cNvPr id="52" name="Picture 2" descr="Image result for american indian woman"/>
            <p:cNvPicPr>
              <a:picLocks noChangeAspect="1" noChangeArrowheads="1"/>
            </p:cNvPicPr>
            <p:nvPr/>
          </p:nvPicPr>
          <p:blipFill>
            <a:blip r:embed="rId6" cstate="print"/>
            <a:srcRect l="14667" t="9153" r="18424" b="35927"/>
            <a:stretch>
              <a:fillRect/>
            </a:stretch>
          </p:blipFill>
          <p:spPr bwMode="auto">
            <a:xfrm>
              <a:off x="1447800" y="1357195"/>
              <a:ext cx="1219200" cy="1457740"/>
            </a:xfrm>
            <a:prstGeom prst="rect">
              <a:avLst/>
            </a:prstGeom>
            <a:noFill/>
          </p:spPr>
        </p:pic>
      </p:grpSp>
      <p:sp>
        <p:nvSpPr>
          <p:cNvPr id="33" name="Oval 32"/>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TextBox 72"/>
          <p:cNvSpPr txBox="1"/>
          <p:nvPr/>
        </p:nvSpPr>
        <p:spPr>
          <a:xfrm>
            <a:off x="0" y="3352800"/>
            <a:ext cx="6705600" cy="1077218"/>
          </a:xfrm>
          <a:prstGeom prst="rect">
            <a:avLst/>
          </a:prstGeom>
        </p:spPr>
        <p:txBody>
          <a:bodyPr wrap="square" rtlCol="0">
            <a:spAutoFit/>
          </a:bodyPr>
          <a:lstStyle/>
          <a:p>
            <a:r>
              <a:rPr lang="en-US" sz="3200" b="1" dirty="0" smtClean="0"/>
              <a:t>	 - He appeals to Arbuckle</a:t>
            </a:r>
          </a:p>
          <a:p>
            <a:r>
              <a:rPr lang="en-US" sz="3200" b="1" dirty="0" smtClean="0"/>
              <a:t>	 - War Dept agrees to help her</a:t>
            </a:r>
          </a:p>
        </p:txBody>
      </p:sp>
      <p:pic>
        <p:nvPicPr>
          <p:cNvPr id="60418" name="Picture 2" descr="http://lh3.ggpht.com/-llSrrMHhAIc/UnnQc6NWW0I/AAAAAAAAAEo/kUNmoJyL-nA/s640/Screenshot_2013-11-05-21-13-12-1.png"/>
          <p:cNvPicPr>
            <a:picLocks noChangeAspect="1" noChangeArrowheads="1"/>
          </p:cNvPicPr>
          <p:nvPr/>
        </p:nvPicPr>
        <p:blipFill>
          <a:blip r:embed="rId7" cstate="print"/>
          <a:srcRect/>
          <a:stretch>
            <a:fillRect/>
          </a:stretch>
        </p:blipFill>
        <p:spPr bwMode="auto">
          <a:xfrm>
            <a:off x="5344464" y="2819400"/>
            <a:ext cx="1284936" cy="1539754"/>
          </a:xfrm>
          <a:prstGeom prst="rect">
            <a:avLst/>
          </a:prstGeom>
          <a:noFill/>
        </p:spPr>
      </p:pic>
      <p:sp useBgFill="1">
        <p:nvSpPr>
          <p:cNvPr id="77" name="TextBox 76"/>
          <p:cNvSpPr txBox="1"/>
          <p:nvPr/>
        </p:nvSpPr>
        <p:spPr>
          <a:xfrm>
            <a:off x="0" y="4343400"/>
            <a:ext cx="9144000" cy="1077218"/>
          </a:xfrm>
          <a:prstGeom prst="rect">
            <a:avLst/>
          </a:prstGeom>
        </p:spPr>
        <p:txBody>
          <a:bodyPr wrap="square" rtlCol="0">
            <a:spAutoFit/>
          </a:bodyPr>
          <a:lstStyle/>
          <a:p>
            <a:r>
              <a:rPr lang="en-US" sz="3200" b="1" dirty="0" smtClean="0"/>
              <a:t> 1844 - Congress approves $96 monthly stipend &amp; </a:t>
            </a:r>
          </a:p>
          <a:p>
            <a:r>
              <a:rPr lang="en-US" sz="3200" b="1" dirty="0" smtClean="0"/>
              <a:t>	   honorary medal</a:t>
            </a:r>
          </a:p>
        </p:txBody>
      </p:sp>
      <p:sp useBgFill="1">
        <p:nvSpPr>
          <p:cNvPr id="78" name="TextBox 77"/>
          <p:cNvSpPr txBox="1"/>
          <p:nvPr/>
        </p:nvSpPr>
        <p:spPr>
          <a:xfrm>
            <a:off x="0" y="5399782"/>
            <a:ext cx="9144000" cy="584775"/>
          </a:xfrm>
          <a:prstGeom prst="rect">
            <a:avLst/>
          </a:prstGeom>
        </p:spPr>
        <p:txBody>
          <a:bodyPr wrap="square" rtlCol="0">
            <a:spAutoFit/>
          </a:bodyPr>
          <a:lstStyle/>
          <a:p>
            <a:r>
              <a:rPr lang="en-US" sz="3200" b="1" dirty="0" smtClean="0"/>
              <a:t> 1848 - Before receiving either, </a:t>
            </a:r>
            <a:r>
              <a:rPr lang="en-US" sz="3200" b="1" dirty="0" err="1" smtClean="0"/>
              <a:t>Milly</a:t>
            </a:r>
            <a:r>
              <a:rPr lang="en-US" sz="3200" b="1" dirty="0" smtClean="0"/>
              <a:t> dies at 45 of TB </a:t>
            </a:r>
          </a:p>
        </p:txBody>
      </p:sp>
      <p:pic>
        <p:nvPicPr>
          <p:cNvPr id="65" name="Picture 3"/>
          <p:cNvPicPr>
            <a:picLocks noChangeAspect="1" noChangeArrowheads="1"/>
          </p:cNvPicPr>
          <p:nvPr/>
        </p:nvPicPr>
        <p:blipFill>
          <a:blip r:embed="rId8" cstate="print"/>
          <a:srcRect r="-1" b="11815"/>
          <a:stretch>
            <a:fillRect/>
          </a:stretch>
        </p:blipFill>
        <p:spPr bwMode="auto">
          <a:xfrm>
            <a:off x="6705599" y="2862072"/>
            <a:ext cx="1100415" cy="1481328"/>
          </a:xfrm>
          <a:prstGeom prst="rect">
            <a:avLst/>
          </a:prstGeom>
          <a:noFill/>
          <a:ln w="254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0 -7.40741E-7 L 0 0.39745 " pathEditMode="relative" rAng="0" ptsTypes="AA">
                                      <p:cBhvr>
                                        <p:cTn id="6" dur="1000" fill="hold"/>
                                        <p:tgtEl>
                                          <p:spTgt spid="68"/>
                                        </p:tgtEl>
                                        <p:attrNameLst>
                                          <p:attrName>ppt_x</p:attrName>
                                          <p:attrName>ppt_y</p:attrName>
                                        </p:attrNameLst>
                                      </p:cBhvr>
                                      <p:rCtr x="0" y="199"/>
                                    </p:animMotion>
                                  </p:childTnLst>
                                </p:cTn>
                              </p:par>
                              <p:par>
                                <p:cTn id="7" presetID="6" presetClass="emph" presetSubtype="0" fill="hold" grpId="2" nodeType="withEffect">
                                  <p:stCondLst>
                                    <p:cond delay="0"/>
                                  </p:stCondLst>
                                  <p:childTnLst>
                                    <p:animScale>
                                      <p:cBhvr>
                                        <p:cTn id="8" dur="1000" fill="hold"/>
                                        <p:tgtEl>
                                          <p:spTgt spid="68"/>
                                        </p:tgtEl>
                                      </p:cBhvr>
                                      <p:by x="50000" y="50000"/>
                                    </p:animScale>
                                  </p:childTnLst>
                                </p:cTn>
                              </p:par>
                              <p:par>
                                <p:cTn id="9" presetID="10" presetClass="exit" presetSubtype="0" fill="hold" nodeType="withEffect">
                                  <p:stCondLst>
                                    <p:cond delay="500"/>
                                  </p:stCondLst>
                                  <p:childTnLst>
                                    <p:animEffect transition="out" filter="fade">
                                      <p:cBhvr>
                                        <p:cTn id="10" dur="1000"/>
                                        <p:tgtEl>
                                          <p:spTgt spid="10"/>
                                        </p:tgtEl>
                                      </p:cBhvr>
                                    </p:animEffect>
                                    <p:set>
                                      <p:cBhvr>
                                        <p:cTn id="11" dur="1" fill="hold">
                                          <p:stCondLst>
                                            <p:cond delay="999"/>
                                          </p:stCondLst>
                                        </p:cTn>
                                        <p:tgtEl>
                                          <p:spTgt spid="10"/>
                                        </p:tgtEl>
                                        <p:attrNameLst>
                                          <p:attrName>style.visibility</p:attrName>
                                        </p:attrNameLst>
                                      </p:cBhvr>
                                      <p:to>
                                        <p:strVal val="hidden"/>
                                      </p:to>
                                    </p:set>
                                  </p:childTnLst>
                                </p:cTn>
                              </p:par>
                              <p:par>
                                <p:cTn id="12" presetID="10" presetClass="exit" presetSubtype="0" fill="hold" grpId="1" nodeType="withEffect">
                                  <p:stCondLst>
                                    <p:cond delay="500"/>
                                  </p:stCondLst>
                                  <p:childTnLst>
                                    <p:animEffect transition="out" filter="fade">
                                      <p:cBhvr>
                                        <p:cTn id="13" dur="1000"/>
                                        <p:tgtEl>
                                          <p:spTgt spid="68"/>
                                        </p:tgtEl>
                                      </p:cBhvr>
                                    </p:animEffect>
                                    <p:set>
                                      <p:cBhvr>
                                        <p:cTn id="14" dur="1" fill="hold">
                                          <p:stCondLst>
                                            <p:cond delay="999"/>
                                          </p:stCondLst>
                                        </p:cTn>
                                        <p:tgtEl>
                                          <p:spTgt spid="6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Effect transition="in" filter="fade">
                                      <p:cBhvr>
                                        <p:cTn id="21" dur="10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fade">
                                      <p:cBhvr>
                                        <p:cTn id="24" dur="1000"/>
                                        <p:tgtEl>
                                          <p:spTgt spid="102"/>
                                        </p:tgtEl>
                                      </p:cBhvr>
                                    </p:animEffect>
                                  </p:childTnLst>
                                </p:cTn>
                              </p:par>
                              <p:par>
                                <p:cTn id="25" presetID="35" presetClass="path" presetSubtype="0" accel="50000" decel="50000" fill="hold" grpId="1" nodeType="withEffect">
                                  <p:stCondLst>
                                    <p:cond delay="0"/>
                                  </p:stCondLst>
                                  <p:childTnLst>
                                    <p:animMotion origin="layout" path="M -0.00521 0.00695 L -0.31354 0.00695 " pathEditMode="relative" rAng="0" ptsTypes="AA">
                                      <p:cBhvr>
                                        <p:cTn id="26" dur="1000" fill="hold"/>
                                        <p:tgtEl>
                                          <p:spTgt spid="102"/>
                                        </p:tgtEl>
                                        <p:attrNameLst>
                                          <p:attrName>ppt_x</p:attrName>
                                          <p:attrName>ppt_y</p:attrName>
                                        </p:attrNameLst>
                                      </p:cBhvr>
                                      <p:rCtr x="-154" y="0"/>
                                    </p:animMotion>
                                  </p:childTnLst>
                                </p:cTn>
                              </p:par>
                              <p:par>
                                <p:cTn id="27" presetID="10" presetClass="entr" presetSubtype="0" fill="hold" grpId="0" nodeType="withEffect">
                                  <p:stCondLst>
                                    <p:cond delay="0"/>
                                  </p:stCondLst>
                                  <p:childTnLst>
                                    <p:set>
                                      <p:cBhvr>
                                        <p:cTn id="28" dur="1" fill="hold">
                                          <p:stCondLst>
                                            <p:cond delay="0"/>
                                          </p:stCondLst>
                                        </p:cTn>
                                        <p:tgtEl>
                                          <p:spTgt spid="107"/>
                                        </p:tgtEl>
                                        <p:attrNameLst>
                                          <p:attrName>style.visibility</p:attrName>
                                        </p:attrNameLst>
                                      </p:cBhvr>
                                      <p:to>
                                        <p:strVal val="visible"/>
                                      </p:to>
                                    </p:set>
                                    <p:animEffect transition="in" filter="fade">
                                      <p:cBhvr>
                                        <p:cTn id="29" dur="1000"/>
                                        <p:tgtEl>
                                          <p:spTgt spid="107"/>
                                        </p:tgtEl>
                                      </p:cBhvr>
                                    </p:animEffect>
                                  </p:childTnLst>
                                </p:cTn>
                              </p:par>
                              <p:par>
                                <p:cTn id="30" presetID="35" presetClass="path" presetSubtype="0" accel="50000" decel="50000" fill="hold" grpId="1" nodeType="withEffect">
                                  <p:stCondLst>
                                    <p:cond delay="0"/>
                                  </p:stCondLst>
                                  <p:childTnLst>
                                    <p:animMotion origin="layout" path="M 3.33333E-6 -4.44444E-6 L 0.14166 0.07778 " pathEditMode="relative" rAng="0" ptsTypes="AA">
                                      <p:cBhvr>
                                        <p:cTn id="31" dur="1000" fill="hold"/>
                                        <p:tgtEl>
                                          <p:spTgt spid="107"/>
                                        </p:tgtEl>
                                        <p:attrNameLst>
                                          <p:attrName>ppt_x</p:attrName>
                                          <p:attrName>ppt_y</p:attrName>
                                        </p:attrNameLst>
                                      </p:cBhvr>
                                      <p:rCtr x="71" y="39"/>
                                    </p:animMotion>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anim calcmode="lin" valueType="num">
                                      <p:cBhvr>
                                        <p:cTn id="39" dur="1000" fill="hold"/>
                                        <p:tgtEl>
                                          <p:spTgt spid="63"/>
                                        </p:tgtEl>
                                        <p:attrNameLst>
                                          <p:attrName>ppt_w</p:attrName>
                                        </p:attrNameLst>
                                      </p:cBhvr>
                                      <p:tavLst>
                                        <p:tav tm="0">
                                          <p:val>
                                            <p:fltVal val="0"/>
                                          </p:val>
                                        </p:tav>
                                        <p:tav tm="100000">
                                          <p:val>
                                            <p:strVal val="#ppt_w"/>
                                          </p:val>
                                        </p:tav>
                                      </p:tavLst>
                                    </p:anim>
                                    <p:anim calcmode="lin" valueType="num">
                                      <p:cBhvr>
                                        <p:cTn id="40" dur="1000" fill="hold"/>
                                        <p:tgtEl>
                                          <p:spTgt spid="63"/>
                                        </p:tgtEl>
                                        <p:attrNameLst>
                                          <p:attrName>ppt_h</p:attrName>
                                        </p:attrNameLst>
                                      </p:cBhvr>
                                      <p:tavLst>
                                        <p:tav tm="0">
                                          <p:val>
                                            <p:fltVal val="0"/>
                                          </p:val>
                                        </p:tav>
                                        <p:tav tm="100000">
                                          <p:val>
                                            <p:strVal val="#ppt_h"/>
                                          </p:val>
                                        </p:tav>
                                      </p:tavLst>
                                    </p:anim>
                                    <p:animEffect transition="in" filter="fade">
                                      <p:cBhvr>
                                        <p:cTn id="41" dur="1000"/>
                                        <p:tgtEl>
                                          <p:spTgt spid="6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2" nodeType="clickEffect">
                                  <p:stCondLst>
                                    <p:cond delay="0"/>
                                  </p:stCondLst>
                                  <p:childTnLst>
                                    <p:animEffect transition="out" filter="fade">
                                      <p:cBhvr>
                                        <p:cTn id="45" dur="1000"/>
                                        <p:tgtEl>
                                          <p:spTgt spid="102"/>
                                        </p:tgtEl>
                                      </p:cBhvr>
                                    </p:animEffect>
                                    <p:set>
                                      <p:cBhvr>
                                        <p:cTn id="46" dur="1" fill="hold">
                                          <p:stCondLst>
                                            <p:cond delay="999"/>
                                          </p:stCondLst>
                                        </p:cTn>
                                        <p:tgtEl>
                                          <p:spTgt spid="102"/>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1000"/>
                                        <p:tgtEl>
                                          <p:spTgt spid="37"/>
                                        </p:tgtEl>
                                      </p:cBhvr>
                                    </p:animEffect>
                                    <p:set>
                                      <p:cBhvr>
                                        <p:cTn id="49" dur="1" fill="hold">
                                          <p:stCondLst>
                                            <p:cond delay="999"/>
                                          </p:stCondLst>
                                        </p:cTn>
                                        <p:tgtEl>
                                          <p:spTgt spid="37"/>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1000"/>
                                        <p:tgtEl>
                                          <p:spTgt spid="35"/>
                                        </p:tgtEl>
                                      </p:cBhvr>
                                    </p:animEffect>
                                    <p:set>
                                      <p:cBhvr>
                                        <p:cTn id="52" dur="1" fill="hold">
                                          <p:stCondLst>
                                            <p:cond delay="999"/>
                                          </p:stCondLst>
                                        </p:cTn>
                                        <p:tgtEl>
                                          <p:spTgt spid="35"/>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1000"/>
                                        <p:tgtEl>
                                          <p:spTgt spid="48"/>
                                        </p:tgtEl>
                                      </p:cBhvr>
                                    </p:animEffect>
                                    <p:set>
                                      <p:cBhvr>
                                        <p:cTn id="55" dur="1" fill="hold">
                                          <p:stCondLst>
                                            <p:cond delay="999"/>
                                          </p:stCondLst>
                                        </p:cTn>
                                        <p:tgtEl>
                                          <p:spTgt spid="48"/>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1000"/>
                                        <p:tgtEl>
                                          <p:spTgt spid="46"/>
                                        </p:tgtEl>
                                      </p:cBhvr>
                                    </p:animEffect>
                                    <p:set>
                                      <p:cBhvr>
                                        <p:cTn id="58" dur="1" fill="hold">
                                          <p:stCondLst>
                                            <p:cond delay="999"/>
                                          </p:stCondLst>
                                        </p:cTn>
                                        <p:tgtEl>
                                          <p:spTgt spid="46"/>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1000"/>
                                        <p:tgtEl>
                                          <p:spTgt spid="36"/>
                                        </p:tgtEl>
                                      </p:cBhvr>
                                    </p:animEffect>
                                    <p:set>
                                      <p:cBhvr>
                                        <p:cTn id="61" dur="1" fill="hold">
                                          <p:stCondLst>
                                            <p:cond delay="999"/>
                                          </p:stCondLst>
                                        </p:cTn>
                                        <p:tgtEl>
                                          <p:spTgt spid="36"/>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70"/>
                                        </p:tgtEl>
                                        <p:attrNameLst>
                                          <p:attrName>style.visibility</p:attrName>
                                        </p:attrNameLst>
                                      </p:cBhvr>
                                      <p:to>
                                        <p:strVal val="visible"/>
                                      </p:to>
                                    </p:set>
                                    <p:animEffect transition="in" filter="fade">
                                      <p:cBhvr>
                                        <p:cTn id="64" dur="1000"/>
                                        <p:tgtEl>
                                          <p:spTgt spid="70"/>
                                        </p:tgtEl>
                                      </p:cBhvr>
                                    </p:animEffect>
                                  </p:childTnLst>
                                </p:cTn>
                              </p:par>
                            </p:childTnLst>
                          </p:cTn>
                        </p:par>
                        <p:par>
                          <p:cTn id="65" fill="hold">
                            <p:stCondLst>
                              <p:cond delay="1000"/>
                            </p:stCondLst>
                            <p:childTnLst>
                              <p:par>
                                <p:cTn id="66" presetID="52" presetClass="entr" presetSubtype="0" fill="hold" nodeType="afterEffect">
                                  <p:stCondLst>
                                    <p:cond delay="0"/>
                                  </p:stCondLst>
                                  <p:childTnLst>
                                    <p:set>
                                      <p:cBhvr>
                                        <p:cTn id="67" dur="1" fill="hold">
                                          <p:stCondLst>
                                            <p:cond delay="0"/>
                                          </p:stCondLst>
                                        </p:cTn>
                                        <p:tgtEl>
                                          <p:spTgt spid="12"/>
                                        </p:tgtEl>
                                        <p:attrNameLst>
                                          <p:attrName>style.visibility</p:attrName>
                                        </p:attrNameLst>
                                      </p:cBhvr>
                                      <p:to>
                                        <p:strVal val="visible"/>
                                      </p:to>
                                    </p:set>
                                    <p:animScale>
                                      <p:cBhvr>
                                        <p:cTn id="68"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9" dur="1000" decel="50000" fill="hold">
                                          <p:stCondLst>
                                            <p:cond delay="0"/>
                                          </p:stCondLst>
                                        </p:cTn>
                                        <p:tgtEl>
                                          <p:spTgt spid="12"/>
                                        </p:tgtEl>
                                        <p:attrNameLst>
                                          <p:attrName>ppt_x</p:attrName>
                                          <p:attrName>ppt_y</p:attrName>
                                        </p:attrNameLst>
                                      </p:cBhvr>
                                    </p:animMotion>
                                    <p:animEffect transition="in" filter="fade">
                                      <p:cBhvr>
                                        <p:cTn id="70" dur="1000"/>
                                        <p:tgtEl>
                                          <p:spTgt spid="1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animEffect transition="in" filter="fade">
                                      <p:cBhvr>
                                        <p:cTn id="73" dur="1000"/>
                                        <p:tgtEl>
                                          <p:spTgt spid="49"/>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71"/>
                                        </p:tgtEl>
                                        <p:attrNameLst>
                                          <p:attrName>style.visibility</p:attrName>
                                        </p:attrNameLst>
                                      </p:cBhvr>
                                      <p:to>
                                        <p:strVal val="visible"/>
                                      </p:to>
                                    </p:set>
                                    <p:animEffect transition="in" filter="wipe(left)">
                                      <p:cBhvr>
                                        <p:cTn id="78" dur="1000"/>
                                        <p:tgtEl>
                                          <p:spTgt spid="71"/>
                                        </p:tgtEl>
                                      </p:cBhvr>
                                    </p:animEffect>
                                  </p:childTnLst>
                                </p:cTn>
                              </p:par>
                              <p:par>
                                <p:cTn id="79" presetID="10" presetClass="exit" presetSubtype="0" fill="hold" grpId="2" nodeType="withEffect">
                                  <p:stCondLst>
                                    <p:cond delay="0"/>
                                  </p:stCondLst>
                                  <p:childTnLst>
                                    <p:animEffect transition="out" filter="fade">
                                      <p:cBhvr>
                                        <p:cTn id="80" dur="1000"/>
                                        <p:tgtEl>
                                          <p:spTgt spid="107"/>
                                        </p:tgtEl>
                                      </p:cBhvr>
                                    </p:animEffect>
                                    <p:set>
                                      <p:cBhvr>
                                        <p:cTn id="81" dur="1" fill="hold">
                                          <p:stCondLst>
                                            <p:cond delay="999"/>
                                          </p:stCondLst>
                                        </p:cTn>
                                        <p:tgtEl>
                                          <p:spTgt spid="107"/>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72"/>
                                        </p:tgtEl>
                                        <p:attrNameLst>
                                          <p:attrName>style.visibility</p:attrName>
                                        </p:attrNameLst>
                                      </p:cBhvr>
                                      <p:to>
                                        <p:strVal val="visible"/>
                                      </p:to>
                                    </p:set>
                                    <p:animEffect transition="in" filter="fade">
                                      <p:cBhvr>
                                        <p:cTn id="86" dur="1000"/>
                                        <p:tgtEl>
                                          <p:spTgt spid="72"/>
                                        </p:tgtEl>
                                      </p:cBhvr>
                                    </p:animEffect>
                                  </p:childTnLst>
                                </p:cTn>
                              </p:par>
                              <p:par>
                                <p:cTn id="87" presetID="10" presetClass="exit" presetSubtype="0" fill="hold" grpId="1" nodeType="withEffect">
                                  <p:stCondLst>
                                    <p:cond delay="0"/>
                                  </p:stCondLst>
                                  <p:childTnLst>
                                    <p:animEffect transition="out" filter="fade">
                                      <p:cBhvr>
                                        <p:cTn id="88" dur="1000"/>
                                        <p:tgtEl>
                                          <p:spTgt spid="49"/>
                                        </p:tgtEl>
                                      </p:cBhvr>
                                    </p:animEffect>
                                    <p:set>
                                      <p:cBhvr>
                                        <p:cTn id="89" dur="1" fill="hold">
                                          <p:stCondLst>
                                            <p:cond delay="999"/>
                                          </p:stCondLst>
                                        </p:cTn>
                                        <p:tgtEl>
                                          <p:spTgt spid="49"/>
                                        </p:tgtEl>
                                        <p:attrNameLst>
                                          <p:attrName>style.visibility</p:attrName>
                                        </p:attrNameLst>
                                      </p:cBhvr>
                                      <p:to>
                                        <p:strVal val="hidden"/>
                                      </p:to>
                                    </p:set>
                                  </p:childTnLst>
                                </p:cTn>
                              </p:par>
                              <p:par>
                                <p:cTn id="90" presetID="10" presetClass="entr" presetSubtype="0" fill="hold" nodeType="withEffect">
                                  <p:stCondLst>
                                    <p:cond delay="0"/>
                                  </p:stCondLst>
                                  <p:childTnLst>
                                    <p:set>
                                      <p:cBhvr>
                                        <p:cTn id="91" dur="1" fill="hold">
                                          <p:stCondLst>
                                            <p:cond delay="0"/>
                                          </p:stCondLst>
                                        </p:cTn>
                                        <p:tgtEl>
                                          <p:spTgt spid="60418"/>
                                        </p:tgtEl>
                                        <p:attrNameLst>
                                          <p:attrName>style.visibility</p:attrName>
                                        </p:attrNameLst>
                                      </p:cBhvr>
                                      <p:to>
                                        <p:strVal val="visible"/>
                                      </p:to>
                                    </p:set>
                                    <p:animEffect transition="in" filter="fade">
                                      <p:cBhvr>
                                        <p:cTn id="92" dur="1000"/>
                                        <p:tgtEl>
                                          <p:spTgt spid="60418"/>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73">
                                            <p:bg/>
                                          </p:spTgt>
                                        </p:tgtEl>
                                        <p:attrNameLst>
                                          <p:attrName>style.visibility</p:attrName>
                                        </p:attrNameLst>
                                      </p:cBhvr>
                                      <p:to>
                                        <p:strVal val="visible"/>
                                      </p:to>
                                    </p:set>
                                    <p:animEffect transition="in" filter="fade">
                                      <p:cBhvr>
                                        <p:cTn id="97" dur="1000"/>
                                        <p:tgtEl>
                                          <p:spTgt spid="73">
                                            <p:bg/>
                                          </p:spTgt>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73">
                                            <p:txEl>
                                              <p:pRg st="0" end="0"/>
                                            </p:txEl>
                                          </p:spTgt>
                                        </p:tgtEl>
                                        <p:attrNameLst>
                                          <p:attrName>style.visibility</p:attrName>
                                        </p:attrNameLst>
                                      </p:cBhvr>
                                      <p:to>
                                        <p:strVal val="visible"/>
                                      </p:to>
                                    </p:set>
                                    <p:animEffect transition="in" filter="fade">
                                      <p:cBhvr>
                                        <p:cTn id="100" dur="1000"/>
                                        <p:tgtEl>
                                          <p:spTgt spid="73">
                                            <p:txEl>
                                              <p:pRg st="0" end="0"/>
                                            </p:txEl>
                                          </p:spTgt>
                                        </p:tgtEl>
                                      </p:cBhvr>
                                    </p:animEffect>
                                  </p:childTnLst>
                                </p:cTn>
                              </p:par>
                              <p:par>
                                <p:cTn id="101" presetID="22" presetClass="entr" presetSubtype="8" fill="hold" nodeType="withEffect">
                                  <p:stCondLst>
                                    <p:cond delay="0"/>
                                  </p:stCondLst>
                                  <p:childTnLst>
                                    <p:set>
                                      <p:cBhvr>
                                        <p:cTn id="102" dur="1" fill="hold">
                                          <p:stCondLst>
                                            <p:cond delay="0"/>
                                          </p:stCondLst>
                                        </p:cTn>
                                        <p:tgtEl>
                                          <p:spTgt spid="65"/>
                                        </p:tgtEl>
                                        <p:attrNameLst>
                                          <p:attrName>style.visibility</p:attrName>
                                        </p:attrNameLst>
                                      </p:cBhvr>
                                      <p:to>
                                        <p:strVal val="visible"/>
                                      </p:to>
                                    </p:set>
                                    <p:animEffect transition="in" filter="wipe(left)">
                                      <p:cBhvr>
                                        <p:cTn id="103" dur="1000"/>
                                        <p:tgtEl>
                                          <p:spTgt spid="65"/>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73">
                                            <p:txEl>
                                              <p:pRg st="1" end="1"/>
                                            </p:txEl>
                                          </p:spTgt>
                                        </p:tgtEl>
                                        <p:attrNameLst>
                                          <p:attrName>style.visibility</p:attrName>
                                        </p:attrNameLst>
                                      </p:cBhvr>
                                      <p:to>
                                        <p:strVal val="visible"/>
                                      </p:to>
                                    </p:set>
                                    <p:animEffect transition="in" filter="fade">
                                      <p:cBhvr>
                                        <p:cTn id="108" dur="1000"/>
                                        <p:tgtEl>
                                          <p:spTgt spid="73">
                                            <p:txEl>
                                              <p:pRg st="1" end="1"/>
                                            </p:txEl>
                                          </p:spTgt>
                                        </p:tgtEl>
                                      </p:cBhvr>
                                    </p:animEffect>
                                  </p:childTnLst>
                                </p:cTn>
                              </p:par>
                              <p:par>
                                <p:cTn id="109" presetID="10" presetClass="exit" presetSubtype="0" fill="hold" nodeType="withEffect">
                                  <p:stCondLst>
                                    <p:cond delay="0"/>
                                  </p:stCondLst>
                                  <p:childTnLst>
                                    <p:animEffect transition="out" filter="fade">
                                      <p:cBhvr>
                                        <p:cTn id="110" dur="1000"/>
                                        <p:tgtEl>
                                          <p:spTgt spid="60418"/>
                                        </p:tgtEl>
                                      </p:cBhvr>
                                    </p:animEffect>
                                    <p:set>
                                      <p:cBhvr>
                                        <p:cTn id="111" dur="1" fill="hold">
                                          <p:stCondLst>
                                            <p:cond delay="999"/>
                                          </p:stCondLst>
                                        </p:cTn>
                                        <p:tgtEl>
                                          <p:spTgt spid="60418"/>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1000"/>
                                        <p:tgtEl>
                                          <p:spTgt spid="65"/>
                                        </p:tgtEl>
                                      </p:cBhvr>
                                    </p:animEffect>
                                    <p:set>
                                      <p:cBhvr>
                                        <p:cTn id="114" dur="1" fill="hold">
                                          <p:stCondLst>
                                            <p:cond delay="999"/>
                                          </p:stCondLst>
                                        </p:cTn>
                                        <p:tgtEl>
                                          <p:spTgt spid="65"/>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77"/>
                                        </p:tgtEl>
                                        <p:attrNameLst>
                                          <p:attrName>style.visibility</p:attrName>
                                        </p:attrNameLst>
                                      </p:cBhvr>
                                      <p:to>
                                        <p:strVal val="visible"/>
                                      </p:to>
                                    </p:set>
                                    <p:animEffect transition="in" filter="fade">
                                      <p:cBhvr>
                                        <p:cTn id="119" dur="1000"/>
                                        <p:tgtEl>
                                          <p:spTgt spid="77"/>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78"/>
                                        </p:tgtEl>
                                        <p:attrNameLst>
                                          <p:attrName>style.visibility</p:attrName>
                                        </p:attrNameLst>
                                      </p:cBhvr>
                                      <p:to>
                                        <p:strVal val="visible"/>
                                      </p:to>
                                    </p:set>
                                    <p:animEffect transition="in" filter="fade">
                                      <p:cBhvr>
                                        <p:cTn id="124" dur="1000"/>
                                        <p:tgtEl>
                                          <p:spTgt spid="78"/>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grpId="1" nodeType="clickEffect">
                                  <p:stCondLst>
                                    <p:cond delay="0"/>
                                  </p:stCondLst>
                                  <p:childTnLst>
                                    <p:animEffect transition="out" filter="fade">
                                      <p:cBhvr>
                                        <p:cTn id="128" dur="1000"/>
                                        <p:tgtEl>
                                          <p:spTgt spid="70"/>
                                        </p:tgtEl>
                                      </p:cBhvr>
                                    </p:animEffect>
                                    <p:set>
                                      <p:cBhvr>
                                        <p:cTn id="129" dur="1" fill="hold">
                                          <p:stCondLst>
                                            <p:cond delay="999"/>
                                          </p:stCondLst>
                                        </p:cTn>
                                        <p:tgtEl>
                                          <p:spTgt spid="70"/>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1000"/>
                                        <p:tgtEl>
                                          <p:spTgt spid="71"/>
                                        </p:tgtEl>
                                      </p:cBhvr>
                                    </p:animEffect>
                                    <p:set>
                                      <p:cBhvr>
                                        <p:cTn id="132" dur="1" fill="hold">
                                          <p:stCondLst>
                                            <p:cond delay="999"/>
                                          </p:stCondLst>
                                        </p:cTn>
                                        <p:tgtEl>
                                          <p:spTgt spid="71"/>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1000"/>
                                        <p:tgtEl>
                                          <p:spTgt spid="73">
                                            <p:txEl>
                                              <p:pRg st="0" end="0"/>
                                            </p:txEl>
                                          </p:spTgt>
                                        </p:tgtEl>
                                      </p:cBhvr>
                                    </p:animEffect>
                                    <p:set>
                                      <p:cBhvr>
                                        <p:cTn id="135" dur="1" fill="hold">
                                          <p:stCondLst>
                                            <p:cond delay="999"/>
                                          </p:stCondLst>
                                        </p:cTn>
                                        <p:tgtEl>
                                          <p:spTgt spid="73">
                                            <p:txEl>
                                              <p:pRg st="0" end="0"/>
                                            </p:txEl>
                                          </p:spTgt>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1000"/>
                                        <p:tgtEl>
                                          <p:spTgt spid="73">
                                            <p:txEl>
                                              <p:pRg st="1" end="1"/>
                                            </p:txEl>
                                          </p:spTgt>
                                        </p:tgtEl>
                                      </p:cBhvr>
                                    </p:animEffect>
                                    <p:set>
                                      <p:cBhvr>
                                        <p:cTn id="138" dur="1" fill="hold">
                                          <p:stCondLst>
                                            <p:cond delay="999"/>
                                          </p:stCondLst>
                                        </p:cTn>
                                        <p:tgtEl>
                                          <p:spTgt spid="73">
                                            <p:txEl>
                                              <p:pRg st="1" end="1"/>
                                            </p:txEl>
                                          </p:spTgt>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1000"/>
                                        <p:tgtEl>
                                          <p:spTgt spid="73">
                                            <p:bg/>
                                          </p:spTgt>
                                        </p:tgtEl>
                                      </p:cBhvr>
                                    </p:animEffect>
                                    <p:set>
                                      <p:cBhvr>
                                        <p:cTn id="141" dur="1" fill="hold">
                                          <p:stCondLst>
                                            <p:cond delay="999"/>
                                          </p:stCondLst>
                                        </p:cTn>
                                        <p:tgtEl>
                                          <p:spTgt spid="73">
                                            <p:bg/>
                                          </p:spTgt>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1000"/>
                                        <p:tgtEl>
                                          <p:spTgt spid="77"/>
                                        </p:tgtEl>
                                      </p:cBhvr>
                                    </p:animEffect>
                                    <p:set>
                                      <p:cBhvr>
                                        <p:cTn id="144" dur="1" fill="hold">
                                          <p:stCondLst>
                                            <p:cond delay="999"/>
                                          </p:stCondLst>
                                        </p:cTn>
                                        <p:tgtEl>
                                          <p:spTgt spid="77"/>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1000"/>
                                        <p:tgtEl>
                                          <p:spTgt spid="72"/>
                                        </p:tgtEl>
                                      </p:cBhvr>
                                    </p:animEffect>
                                    <p:set>
                                      <p:cBhvr>
                                        <p:cTn id="147" dur="1" fill="hold">
                                          <p:stCondLst>
                                            <p:cond delay="999"/>
                                          </p:stCondLst>
                                        </p:cTn>
                                        <p:tgtEl>
                                          <p:spTgt spid="72"/>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1000"/>
                                        <p:tgtEl>
                                          <p:spTgt spid="78"/>
                                        </p:tgtEl>
                                      </p:cBhvr>
                                    </p:animEffect>
                                    <p:set>
                                      <p:cBhvr>
                                        <p:cTn id="150" dur="1" fill="hold">
                                          <p:stCondLst>
                                            <p:cond delay="999"/>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36" grpId="0" animBg="1"/>
      <p:bldP spid="37" grpId="0" animBg="1"/>
      <p:bldP spid="35" grpId="0" animBg="1"/>
      <p:bldP spid="107" grpId="0"/>
      <p:bldP spid="107" grpId="1"/>
      <p:bldP spid="107" grpId="2"/>
      <p:bldP spid="102" grpId="0"/>
      <p:bldP spid="102" grpId="1"/>
      <p:bldP spid="102" grpId="2"/>
      <p:bldP spid="68" grpId="0" animBg="1"/>
      <p:bldP spid="68" grpId="1" animBg="1"/>
      <p:bldP spid="68" grpId="2" animBg="1"/>
      <p:bldP spid="63" grpId="0" animBg="1"/>
      <p:bldP spid="49" grpId="0"/>
      <p:bldP spid="49" grpId="1"/>
      <p:bldP spid="70" grpId="0" animBg="1"/>
      <p:bldP spid="70" grpId="1" animBg="1"/>
      <p:bldP spid="71" grpId="0" animBg="1"/>
      <p:bldP spid="71" grpId="1" animBg="1"/>
      <p:bldP spid="72" grpId="0" animBg="1"/>
      <p:bldP spid="72" grpId="1" animBg="1"/>
      <p:bldP spid="73" grpId="0" build="allAtOnce" animBg="1"/>
      <p:bldP spid="73" grpId="1" build="allAtOnce" animBg="1"/>
      <p:bldP spid="77" grpId="0" animBg="1"/>
      <p:bldP spid="77" grpId="1" animBg="1"/>
      <p:bldP spid="78" grpId="0" animBg="1"/>
      <p:bldP spid="78" grpId="1"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2362200"/>
            <a:ext cx="9144000" cy="1200329"/>
          </a:xfrm>
          <a:prstGeom prst="rect">
            <a:avLst/>
          </a:prstGeom>
        </p:spPr>
        <p:txBody>
          <a:bodyPr wrap="square">
            <a:spAutoFit/>
          </a:bodyPr>
          <a:lstStyle/>
          <a:p>
            <a:r>
              <a:rPr lang="en-US" dirty="0" err="1" smtClean="0"/>
              <a:t>MIlly</a:t>
            </a:r>
            <a:r>
              <a:rPr lang="en-US" dirty="0" smtClean="0"/>
              <a:t> was living there in abject poverty five years later (1842) when Lt. Col. Ethan Allen  Hitchcock met her and heard the true story of the incident from her own lips.  Moved by her situation, he wrote to the War Department to ask that something be done to relive her suffering.  After a two year debate (1844)</a:t>
            </a:r>
            <a:endParaRPr lang="en-US" dirty="0"/>
          </a:p>
        </p:txBody>
      </p:sp>
      <p:sp>
        <p:nvSpPr>
          <p:cNvPr id="4" name="Rectangle 3"/>
          <p:cNvSpPr/>
          <p:nvPr/>
        </p:nvSpPr>
        <p:spPr>
          <a:xfrm>
            <a:off x="0" y="0"/>
            <a:ext cx="9144000" cy="1754326"/>
          </a:xfrm>
          <a:prstGeom prst="rect">
            <a:avLst/>
          </a:prstGeom>
        </p:spPr>
        <p:txBody>
          <a:bodyPr wrap="square">
            <a:spAutoFit/>
          </a:bodyPr>
          <a:lstStyle/>
          <a:p>
            <a:r>
              <a:rPr lang="en-US" dirty="0" smtClean="0">
                <a:hlinkClick r:id="rId2"/>
              </a:rPr>
              <a:t>https://books.google.com/books?id=W7DpCAAAQBAJ&amp;pg=PA338&amp;dq=colonel+hitchcock+and+milly+francis&amp;hl=en&amp;sa=X&amp;ved=0ahUKEwj_sKSq7r7ZAhUSRK0KHWUYBuMQ6AEIMzAC#v=onepage&amp;q=colonel%20hitchcock%20and%20milly%20francis&amp;f=false</a:t>
            </a:r>
            <a:endParaRPr lang="en-US" dirty="0" smtClean="0"/>
          </a:p>
          <a:p>
            <a:endParaRPr lang="en-US" dirty="0" smtClean="0"/>
          </a:p>
          <a:p>
            <a:endParaRPr lang="en-US" dirty="0" smtClean="0"/>
          </a:p>
          <a:p>
            <a:endParaRPr lang="en-US" dirty="0"/>
          </a:p>
        </p:txBody>
      </p:sp>
      <p:pic>
        <p:nvPicPr>
          <p:cNvPr id="2050" name="Picture 2"/>
          <p:cNvPicPr>
            <a:picLocks noChangeAspect="1" noChangeArrowheads="1"/>
          </p:cNvPicPr>
          <p:nvPr/>
        </p:nvPicPr>
        <p:blipFill>
          <a:blip r:embed="rId3" cstate="print"/>
          <a:srcRect l="36823" t="37500" r="14861" b="50000"/>
          <a:stretch>
            <a:fillRect/>
          </a:stretch>
        </p:blipFill>
        <p:spPr bwMode="auto">
          <a:xfrm>
            <a:off x="0" y="838200"/>
            <a:ext cx="8905875" cy="12954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23483352"/>
          </a:xfrm>
          <a:prstGeom prst="rect">
            <a:avLst/>
          </a:prstGeom>
        </p:spPr>
        <p:txBody>
          <a:bodyPr wrap="square">
            <a:spAutoFit/>
          </a:bodyPr>
          <a:lstStyle/>
          <a:p>
            <a:r>
              <a:rPr lang="en-US" sz="1600" dirty="0" smtClean="0">
                <a:hlinkClick r:id="rId2"/>
              </a:rPr>
              <a:t>http://www.exploresouthernhistory.com/millyfrancis.html</a:t>
            </a:r>
            <a:endParaRPr lang="en-US" sz="1600" dirty="0" smtClean="0"/>
          </a:p>
          <a:p>
            <a:r>
              <a:rPr lang="en-US" sz="1600" dirty="0" smtClean="0"/>
              <a:t>CHECK THIS SITE FOR MORE INFO</a:t>
            </a:r>
          </a:p>
          <a:p>
            <a:r>
              <a:rPr lang="en-US" sz="1600" dirty="0" smtClean="0">
                <a:hlinkClick r:id="rId3"/>
              </a:rPr>
              <a:t>http://www.exploresouthernhistory.com/millyfrancis2.html</a:t>
            </a:r>
            <a:endParaRPr lang="en-US" sz="1600" dirty="0" smtClean="0"/>
          </a:p>
          <a:p>
            <a:endParaRPr lang="en-US" sz="1600" dirty="0" smtClean="0"/>
          </a:p>
          <a:p>
            <a:r>
              <a:rPr lang="en-US" sz="1600" b="1" dirty="0" smtClean="0"/>
              <a:t>MILLY FRANCIS (1803-1848)</a:t>
            </a:r>
          </a:p>
          <a:p>
            <a:r>
              <a:rPr lang="en-US" sz="1600" dirty="0" smtClean="0"/>
              <a:t>	</a:t>
            </a:r>
            <a:r>
              <a:rPr lang="en-US" sz="1600" b="1" dirty="0" err="1" smtClean="0"/>
              <a:t>Milly</a:t>
            </a:r>
            <a:r>
              <a:rPr lang="en-US" sz="1600" b="1" dirty="0" smtClean="0"/>
              <a:t> Francis </a:t>
            </a:r>
            <a:r>
              <a:rPr lang="en-US" sz="1600" dirty="0" smtClean="0"/>
              <a:t>was born in the Upper Creek villages of Alabama in around </a:t>
            </a:r>
          </a:p>
          <a:p>
            <a:r>
              <a:rPr lang="en-US" sz="1600" dirty="0" smtClean="0"/>
              <a:t>1803. Although some writers have speculated that her name was really </a:t>
            </a:r>
            <a:r>
              <a:rPr lang="en-US" sz="1600" dirty="0" err="1" smtClean="0"/>
              <a:t>Malee</a:t>
            </a:r>
            <a:r>
              <a:rPr lang="en-US" sz="1600" dirty="0" smtClean="0"/>
              <a:t>, a</a:t>
            </a:r>
          </a:p>
          <a:p>
            <a:r>
              <a:rPr lang="en-US" sz="1600" dirty="0" smtClean="0"/>
              <a:t> Creek word, there is no evidence that this was the case.  </a:t>
            </a:r>
            <a:r>
              <a:rPr lang="en-US" sz="1600" dirty="0" err="1" smtClean="0"/>
              <a:t>Milly's</a:t>
            </a:r>
            <a:r>
              <a:rPr lang="en-US" sz="1600" dirty="0" smtClean="0"/>
              <a:t> father, Josiah Francis,</a:t>
            </a:r>
          </a:p>
          <a:p>
            <a:r>
              <a:rPr lang="en-US" sz="1600" dirty="0" smtClean="0"/>
              <a:t> gave all of his children English names and there is no reason to suppose that he did</a:t>
            </a:r>
          </a:p>
          <a:p>
            <a:r>
              <a:rPr lang="en-US" sz="1600" dirty="0" smtClean="0"/>
              <a:t> any different in her case.  </a:t>
            </a:r>
          </a:p>
          <a:p>
            <a:r>
              <a:rPr lang="en-US" sz="1600" dirty="0" smtClean="0"/>
              <a:t>	</a:t>
            </a:r>
            <a:r>
              <a:rPr lang="en-US" sz="1600" dirty="0" err="1" smtClean="0"/>
              <a:t>Milly's</a:t>
            </a:r>
            <a:r>
              <a:rPr lang="en-US" sz="1600" dirty="0" smtClean="0"/>
              <a:t> father, Josiah Francis, was the son of a white silversmith and trader</a:t>
            </a:r>
          </a:p>
          <a:p>
            <a:r>
              <a:rPr lang="en-US" sz="1600" dirty="0" smtClean="0"/>
              <a:t> and a Native American woman.  Josiah Francis is remembered as the Prophet Francis</a:t>
            </a:r>
          </a:p>
          <a:p>
            <a:r>
              <a:rPr lang="en-US" sz="1600" dirty="0" smtClean="0"/>
              <a:t> or </a:t>
            </a:r>
            <a:r>
              <a:rPr lang="en-US" sz="1600" dirty="0" err="1" smtClean="0"/>
              <a:t>Hillis</a:t>
            </a:r>
            <a:r>
              <a:rPr lang="en-US" sz="1600" dirty="0" smtClean="0"/>
              <a:t> </a:t>
            </a:r>
            <a:r>
              <a:rPr lang="en-US" sz="1600" dirty="0" err="1" smtClean="0"/>
              <a:t>Hadjo</a:t>
            </a:r>
            <a:r>
              <a:rPr lang="en-US" sz="1600" dirty="0" smtClean="0"/>
              <a:t>, the religious leader of the Red Stick movement in the Creek Nation. </a:t>
            </a:r>
          </a:p>
          <a:p>
            <a:r>
              <a:rPr lang="en-US" sz="1600" dirty="0" smtClean="0"/>
              <a:t> A relative and associate of the noted Creek leader Alexander McGillivray and a </a:t>
            </a:r>
          </a:p>
          <a:p>
            <a:r>
              <a:rPr lang="en-US" sz="1600" dirty="0" smtClean="0"/>
              <a:t>follower of the Shawnee prophet </a:t>
            </a:r>
            <a:r>
              <a:rPr lang="en-US" sz="1600" dirty="0" err="1" smtClean="0"/>
              <a:t>Tenskwatawa</a:t>
            </a:r>
            <a:r>
              <a:rPr lang="en-US" sz="1600" dirty="0" smtClean="0"/>
              <a:t>, he became known for his teachings </a:t>
            </a:r>
          </a:p>
          <a:p>
            <a:r>
              <a:rPr lang="en-US" sz="1600" dirty="0" smtClean="0"/>
              <a:t>of a return to traditional ways and Native American unity in the face of westward </a:t>
            </a:r>
          </a:p>
          <a:p>
            <a:r>
              <a:rPr lang="en-US" sz="1600" dirty="0" smtClean="0"/>
              <a:t>expansion by the whites.</a:t>
            </a:r>
          </a:p>
          <a:p>
            <a:r>
              <a:rPr lang="en-US" sz="1600" dirty="0" smtClean="0"/>
              <a:t>	These teachings helped spark the Creek civil war that eventually spilled </a:t>
            </a:r>
          </a:p>
          <a:p>
            <a:r>
              <a:rPr lang="en-US" sz="1600" dirty="0" smtClean="0"/>
              <a:t>over to the whites and became known to history as the Creek War of 1813-1814.  </a:t>
            </a:r>
          </a:p>
          <a:p>
            <a:r>
              <a:rPr lang="en-US" sz="1600" dirty="0" smtClean="0"/>
              <a:t>His teachings played a critical role in the outbreak of the Creek War of 1813-1814 and he led warriors against three white armies during that conflict.</a:t>
            </a:r>
          </a:p>
          <a:p>
            <a:r>
              <a:rPr lang="en-US" sz="1600" dirty="0" smtClean="0"/>
              <a:t>	In March of 1818, a remarkable incident took place on the banks of the Wakulla River in what is now Wakulla County, Florida.  A young Native American woman named </a:t>
            </a:r>
            <a:r>
              <a:rPr lang="en-US" sz="1600" dirty="0" err="1" smtClean="0"/>
              <a:t>Milly</a:t>
            </a:r>
            <a:r>
              <a:rPr lang="en-US" sz="1600" dirty="0" smtClean="0"/>
              <a:t> Francis, the daughter of a Creek prophet, saved the life of a Georgia militiaman named Duncan </a:t>
            </a:r>
            <a:r>
              <a:rPr lang="en-US" sz="1600" dirty="0" err="1" smtClean="0"/>
              <a:t>McCrimmon</a:t>
            </a:r>
            <a:r>
              <a:rPr lang="en-US" sz="1600" dirty="0" smtClean="0"/>
              <a:t>. The First Seminole War was then at its height and her act of courage captivated the nation. Within weeks she had rightfully been labeled "a new Pocahontas."</a:t>
            </a:r>
          </a:p>
          <a:p>
            <a:r>
              <a:rPr lang="en-US" sz="1600" dirty="0" smtClean="0"/>
              <a:t>	When Andrew Jackson finally overwhelmed the Creeks at the Battle of Horseshoe Bend on March 27, 1814, the Prophet fled to Florida with his family and surviving followers.  Armed and reinforced by the British, they continued to fight against Jackson and his soldiers until the end of the War of 1812. Homeless and hungry, Francis' followers (including </a:t>
            </a:r>
            <a:r>
              <a:rPr lang="en-US" sz="1600" dirty="0" err="1" smtClean="0"/>
              <a:t>Milly</a:t>
            </a:r>
            <a:r>
              <a:rPr lang="en-US" sz="1600" dirty="0" smtClean="0"/>
              <a:t>, her mother and sister) settled on the Wakulla River, built new homes and planted corn while the Prophet went to England to plead the case of his people with leaders there.</a:t>
            </a:r>
          </a:p>
          <a:p>
            <a:r>
              <a:rPr lang="en-US" sz="1600" dirty="0" smtClean="0"/>
              <a:t>	When he returned in 1817, Francis found that the fighting was far from over . A series of incidents that fall led to the outbreak of the First Seminole War, sparked when U.S. troops attacked the Creek village of </a:t>
            </a:r>
            <a:r>
              <a:rPr lang="en-US" sz="1600" dirty="0" err="1" smtClean="0"/>
              <a:t>Fowltown</a:t>
            </a:r>
            <a:r>
              <a:rPr lang="en-US" sz="1600" dirty="0" smtClean="0"/>
              <a:t> near today's Bainbridge, Georgia.  Francis and his followers joined the conflict and took part in several battles, although he remained hopeful that the British would intervene to save the Creeks and their Seminole allies</a:t>
            </a:r>
          </a:p>
          <a:p>
            <a:r>
              <a:rPr lang="en-US" sz="1600" dirty="0" smtClean="0"/>
              <a:t>	Ordered to the frontier, Andrew Jackson invaded Florida in March of 1818 and occupied the former site of a British post on the Apalachicola River where he built a new work named Fort Gadsden.  It was here, sometime in March, that a soldier from the Georgia militia wandered from camp and was captured by warriors loyal to the Prophet.</a:t>
            </a:r>
          </a:p>
          <a:p>
            <a:r>
              <a:rPr lang="en-US" sz="1600" dirty="0" smtClean="0"/>
              <a:t>	A resident of Milledgeville, Georgia, Duncan </a:t>
            </a:r>
            <a:r>
              <a:rPr lang="en-US" sz="1600" dirty="0" err="1" smtClean="0"/>
              <a:t>McCrimmon</a:t>
            </a:r>
            <a:r>
              <a:rPr lang="en-US" sz="1600" dirty="0" smtClean="0"/>
              <a:t> (sometimes spelled </a:t>
            </a:r>
            <a:r>
              <a:rPr lang="en-US" sz="1600" dirty="0" err="1" smtClean="0"/>
              <a:t>McRimmon</a:t>
            </a:r>
            <a:r>
              <a:rPr lang="en-US" sz="1600" dirty="0" smtClean="0"/>
              <a:t> or </a:t>
            </a:r>
            <a:r>
              <a:rPr lang="en-US" sz="1600" dirty="0" err="1" smtClean="0"/>
              <a:t>McKrimmon</a:t>
            </a:r>
            <a:r>
              <a:rPr lang="en-US" sz="1600" dirty="0" smtClean="0"/>
              <a:t>) was a member of a Scottish family that had settled in Georgia over the previous decades. Taken to the Prophet's village on the Wakulla, he was interrogated for information on the strength and intentions of Jackson's army.  His captors then prepared to execute him.</a:t>
            </a:r>
          </a:p>
          <a:p>
            <a:r>
              <a:rPr lang="en-US" sz="1600" dirty="0" smtClean="0"/>
              <a:t>	One of the warriors responsible for capturing </a:t>
            </a:r>
            <a:r>
              <a:rPr lang="en-US" sz="1600" dirty="0" err="1" smtClean="0"/>
              <a:t>McCrimmon</a:t>
            </a:r>
            <a:r>
              <a:rPr lang="en-US" sz="1600" dirty="0" smtClean="0"/>
              <a:t> had suffered the loss of two sisters in the Creek War.  Under the laws of the nation, he was expected to retaliate for their deaths by taking the lives of those responsible.  As a soldier, </a:t>
            </a:r>
            <a:r>
              <a:rPr lang="en-US" sz="1600" dirty="0" err="1" smtClean="0"/>
              <a:t>McCrimmon</a:t>
            </a:r>
            <a:r>
              <a:rPr lang="en-US" sz="1600" dirty="0" smtClean="0"/>
              <a:t> was an acceptable target for the warrior's revenge. When </a:t>
            </a:r>
            <a:r>
              <a:rPr lang="en-US" sz="1600" dirty="0" err="1" smtClean="0"/>
              <a:t>Milly</a:t>
            </a:r>
            <a:r>
              <a:rPr lang="en-US" sz="1600" dirty="0" smtClean="0"/>
              <a:t> realized what was happening, she pleaded with her father to save the young man's life. The Prophet explained that under Creek law the decision was beyond his authority.  He told </a:t>
            </a:r>
            <a:r>
              <a:rPr lang="en-US" sz="1600" dirty="0" err="1" smtClean="0"/>
              <a:t>Milly</a:t>
            </a:r>
            <a:r>
              <a:rPr lang="en-US" sz="1600" dirty="0" smtClean="0"/>
              <a:t> that </a:t>
            </a:r>
            <a:r>
              <a:rPr lang="en-US" sz="1600" dirty="0" err="1" smtClean="0"/>
              <a:t>McCrimmon's</a:t>
            </a:r>
            <a:r>
              <a:rPr lang="en-US" sz="1600" dirty="0" smtClean="0"/>
              <a:t> fate was in the hands of his captor, but also suggested that she speak with that warrior.   She did so and by her entreaties convinced the warrior that killing </a:t>
            </a:r>
            <a:r>
              <a:rPr lang="en-US" sz="1600" dirty="0" err="1" smtClean="0"/>
              <a:t>McCrimmon</a:t>
            </a:r>
            <a:r>
              <a:rPr lang="en-US" sz="1600" dirty="0" smtClean="0"/>
              <a:t> would serve no purpose.  The young man's death, she said, would not bring the warrior's sisters back to life.  Moved by her reasoning, he relented and agreed to spare the life of the young soldier.   </a:t>
            </a:r>
            <a:r>
              <a:rPr lang="en-US" sz="1600" dirty="0" err="1" smtClean="0"/>
              <a:t>McCrimmon</a:t>
            </a:r>
            <a:r>
              <a:rPr lang="en-US" sz="1600" dirty="0" smtClean="0"/>
              <a:t> was turned over to the Spanish at San Marcos de </a:t>
            </a:r>
            <a:r>
              <a:rPr lang="en-US" sz="1600" dirty="0" err="1" smtClean="0"/>
              <a:t>Apalache</a:t>
            </a:r>
            <a:r>
              <a:rPr lang="en-US" sz="1600" dirty="0" smtClean="0"/>
              <a:t> (Fort St. Marks) and was rescued by U.S. forces just days later. </a:t>
            </a:r>
          </a:p>
          <a:p>
            <a:r>
              <a:rPr lang="en-US" sz="1600" dirty="0" smtClean="0"/>
              <a:t>	</a:t>
            </a:r>
            <a:r>
              <a:rPr lang="en-US" sz="1600" dirty="0" err="1" smtClean="0"/>
              <a:t>Milly's</a:t>
            </a:r>
            <a:r>
              <a:rPr lang="en-US" sz="1600" dirty="0" smtClean="0"/>
              <a:t> father was not so lucky.  Captured when he went aboard the USS Thomas Shields, a U.S. Navy warship that had appeared off St. Marks, the Prophet Francis was turned over to the American army. Andrew Jackson had seized the fort of San Marcos from its Spanish garrison.   Sent ashore by the sailors who had thrown them in irons, Francis and a second Red Stick chief - </a:t>
            </a:r>
            <a:r>
              <a:rPr lang="en-US" sz="1600" dirty="0" err="1" smtClean="0"/>
              <a:t>Homathlemico</a:t>
            </a:r>
            <a:r>
              <a:rPr lang="en-US" sz="1600" dirty="0" smtClean="0"/>
              <a:t> - were hanged without trial just outside the gate of the fort.  </a:t>
            </a:r>
            <a:r>
              <a:rPr lang="en-US" sz="1600" dirty="0" err="1" smtClean="0"/>
              <a:t>Milly</a:t>
            </a:r>
            <a:r>
              <a:rPr lang="en-US" sz="1600" dirty="0" smtClean="0"/>
              <a:t> watched as her father died.  Jackson, however, was in his tent when the Prophet was killed and did not watch as his orders were carried out.</a:t>
            </a:r>
          </a:p>
          <a:p>
            <a:r>
              <a:rPr lang="en-US" sz="1600" dirty="0" smtClean="0"/>
              <a:t>	Ordered to Fort Gadsden to be supplied for their return to the Creek Nation in Alabama, </a:t>
            </a:r>
            <a:r>
              <a:rPr lang="en-US" sz="1600" dirty="0" err="1" smtClean="0"/>
              <a:t>Milly</a:t>
            </a:r>
            <a:r>
              <a:rPr lang="en-US" sz="1600" dirty="0" smtClean="0"/>
              <a:t> walked across today's Apalachicola National Forest with her mother and sister.  They took with them only what they could carry on their backs.  By the time they arrived there, the story of how she had rescued Duncan </a:t>
            </a:r>
            <a:r>
              <a:rPr lang="en-US" sz="1600" dirty="0" err="1" smtClean="0"/>
              <a:t>McCrimmon</a:t>
            </a:r>
            <a:r>
              <a:rPr lang="en-US" sz="1600" dirty="0" smtClean="0"/>
              <a:t> was spreading from newspaper to newspaper across the United States.  </a:t>
            </a:r>
            <a:r>
              <a:rPr lang="en-US" sz="1600" dirty="0" err="1" smtClean="0"/>
              <a:t>Milly</a:t>
            </a:r>
            <a:r>
              <a:rPr lang="en-US" sz="1600" dirty="0" smtClean="0"/>
              <a:t> was hailed by newspaper editors as a "New Pocahontas" and people far and wide sent money to help her family survive its desperate situation.</a:t>
            </a:r>
          </a:p>
          <a:p>
            <a:r>
              <a:rPr lang="en-US" sz="1600" dirty="0" smtClean="0"/>
              <a:t>	Having already returned to his home near Milledgeville, </a:t>
            </a:r>
            <a:r>
              <a:rPr lang="en-US" sz="1600" dirty="0" err="1" smtClean="0"/>
              <a:t>McCrimmon</a:t>
            </a:r>
            <a:r>
              <a:rPr lang="en-US" sz="1600" dirty="0" smtClean="0"/>
              <a:t> was entrusted with these funds and carried them with him as he went back down to Fort Gadsden.  Readers across the nation waited with anticipation to learn the results of his plan to propose marriage to the woman who had saved his life.  </a:t>
            </a:r>
            <a:r>
              <a:rPr lang="en-US" sz="1600" dirty="0" err="1" smtClean="0"/>
              <a:t>Milly</a:t>
            </a:r>
            <a:r>
              <a:rPr lang="en-US" sz="1600" dirty="0" smtClean="0"/>
              <a:t>, however, declined the offer, explaining that she had acted from feelings of humanity alone.  A Florida legend that she married </a:t>
            </a:r>
            <a:r>
              <a:rPr lang="en-US" sz="1600" dirty="0" err="1" smtClean="0"/>
              <a:t>McKrimmon</a:t>
            </a:r>
            <a:r>
              <a:rPr lang="en-US" sz="1600" dirty="0" smtClean="0"/>
              <a:t> and raised a family on the Suwannee River is just that, a legend.  In reality, </a:t>
            </a:r>
            <a:r>
              <a:rPr lang="en-US" sz="1600" dirty="0" err="1" smtClean="0"/>
              <a:t>Milly</a:t>
            </a:r>
            <a:r>
              <a:rPr lang="en-US" sz="1600" dirty="0" smtClean="0"/>
              <a:t> returned to the Creek Nation with her mother and sister.  She eventually married a Creek warrior, but he died of fever in 1836 while serving with the Creek Brigade against the Seminoles in Florida.</a:t>
            </a:r>
          </a:p>
          <a:p>
            <a:r>
              <a:rPr lang="en-US" sz="1600" dirty="0" smtClean="0"/>
              <a:t>	</a:t>
            </a:r>
            <a:r>
              <a:rPr lang="en-US" sz="1600" dirty="0" err="1" smtClean="0"/>
              <a:t>Milly</a:t>
            </a:r>
            <a:r>
              <a:rPr lang="en-US" sz="1600" dirty="0" smtClean="0"/>
              <a:t> Francis walked the Trail of Tears as a member of </a:t>
            </a:r>
            <a:r>
              <a:rPr lang="en-US" sz="1600" dirty="0" err="1" smtClean="0"/>
              <a:t>Tuckabatchee</a:t>
            </a:r>
            <a:r>
              <a:rPr lang="en-US" sz="1600" dirty="0" smtClean="0"/>
              <a:t> </a:t>
            </a:r>
            <a:r>
              <a:rPr lang="en-US" sz="1600" dirty="0" err="1" smtClean="0"/>
              <a:t>Hadjo's</a:t>
            </a:r>
            <a:r>
              <a:rPr lang="en-US" sz="1600" dirty="0" smtClean="0"/>
              <a:t> party.  Eyewitnesses described seeing her pass through Little Rock, Arkansas, in November of 1838.  She arrived at Fort Gibson in present-day Oklahoma in Dec-Jan of 1837-1838.   She soon settled with her children in a dirt-floored log cabin at the site of today's </a:t>
            </a:r>
            <a:r>
              <a:rPr lang="en-US" sz="1600" dirty="0" err="1" smtClean="0"/>
              <a:t>Bacone</a:t>
            </a:r>
            <a:r>
              <a:rPr lang="en-US" sz="1600" dirty="0" smtClean="0"/>
              <a:t> College in Muskogee, Oklahoma.  She was living there in abject poverty five years later when Lt. Col. Ethan Allen  Hitchcock met her and heard the true story of the Pocahontas incident from her own lips.  Moved by her situation, he wrote to the War Department to ask that something be done to relive her suffering.</a:t>
            </a:r>
          </a:p>
          <a:p>
            <a:pPr marL="2865438"/>
            <a:r>
              <a:rPr lang="en-US" sz="1600" dirty="0" smtClean="0"/>
              <a:t>	After a two year debate, the U.S. Congress in 1844 approved a bill that gave a pension of $96 per year for the "</a:t>
            </a:r>
            <a:r>
              <a:rPr lang="en-US" sz="1600" dirty="0" err="1" smtClean="0"/>
              <a:t>Milly</a:t>
            </a:r>
            <a:r>
              <a:rPr lang="en-US" sz="1600" dirty="0" smtClean="0"/>
              <a:t>, a Creek woman."   The act also awarded a special "medal of honor" to </a:t>
            </a:r>
            <a:r>
              <a:rPr lang="en-US" sz="1600" dirty="0" err="1" smtClean="0"/>
              <a:t>Milly</a:t>
            </a:r>
            <a:r>
              <a:rPr lang="en-US" sz="1600" dirty="0" smtClean="0"/>
              <a:t> Francis for saving the life of Duncan </a:t>
            </a:r>
            <a:r>
              <a:rPr lang="en-US" sz="1600" dirty="0" err="1" smtClean="0"/>
              <a:t>McCrimmon</a:t>
            </a:r>
            <a:r>
              <a:rPr lang="en-US" sz="1600" dirty="0" smtClean="0"/>
              <a:t>.  Many people consider </a:t>
            </a:r>
            <a:r>
              <a:rPr lang="en-US" sz="1600" dirty="0" err="1" smtClean="0"/>
              <a:t>Milly</a:t>
            </a:r>
            <a:r>
              <a:rPr lang="en-US" sz="1600" dirty="0" smtClean="0"/>
              <a:t> Francis to have been the first woman ever to receive a Congressional Medal of Honor, although she is not included on the master  list as  it  was not created until the Civil War.   Sadly, </a:t>
            </a:r>
            <a:r>
              <a:rPr lang="en-US" sz="1600" dirty="0" err="1" smtClean="0"/>
              <a:t>Milly</a:t>
            </a:r>
            <a:r>
              <a:rPr lang="en-US" sz="1600" dirty="0" smtClean="0"/>
              <a:t> Francis died of tuberculosis in Oklahoma before ever receiving either her pension or the medal that was struck in her honor.  A monument noting the site of her grave was funded by the students of </a:t>
            </a:r>
            <a:r>
              <a:rPr lang="en-US" sz="1600" dirty="0" err="1" smtClean="0"/>
              <a:t>Bacone</a:t>
            </a:r>
            <a:r>
              <a:rPr lang="en-US" sz="1600" dirty="0" smtClean="0"/>
              <a:t> College during the 1930s and can be seen on the campus today.</a:t>
            </a:r>
          </a:p>
          <a:p>
            <a:endParaRPr lang="en-US" sz="1600" dirty="0" smtClean="0"/>
          </a:p>
          <a:p>
            <a:endParaRPr lang="en-US" sz="1600" dirty="0"/>
          </a:p>
        </p:txBody>
      </p:sp>
      <p:pic>
        <p:nvPicPr>
          <p:cNvPr id="8" name="Picture 2" descr="Image result for native american creek child 1800"/>
          <p:cNvPicPr>
            <a:picLocks noChangeAspect="1" noChangeArrowheads="1"/>
          </p:cNvPicPr>
          <p:nvPr/>
        </p:nvPicPr>
        <p:blipFill>
          <a:blip r:embed="rId4" cstate="print"/>
          <a:srcRect l="47502" t="12670" r="8124" b="-997"/>
          <a:stretch>
            <a:fillRect/>
          </a:stretch>
        </p:blipFill>
        <p:spPr bwMode="auto">
          <a:xfrm>
            <a:off x="7162800" y="0"/>
            <a:ext cx="1981200" cy="4648200"/>
          </a:xfrm>
          <a:prstGeom prst="rect">
            <a:avLst/>
          </a:prstGeom>
          <a:noFill/>
        </p:spPr>
      </p:pic>
      <p:pic>
        <p:nvPicPr>
          <p:cNvPr id="169987" name="Picture 3"/>
          <p:cNvPicPr>
            <a:picLocks noChangeAspect="1" noChangeArrowheads="1"/>
          </p:cNvPicPr>
          <p:nvPr/>
        </p:nvPicPr>
        <p:blipFill>
          <a:blip r:embed="rId5" cstate="print"/>
          <a:srcRect/>
          <a:stretch>
            <a:fillRect/>
          </a:stretch>
        </p:blipFill>
        <p:spPr bwMode="auto">
          <a:xfrm>
            <a:off x="228600" y="19888200"/>
            <a:ext cx="2603500" cy="283527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p:nvPr/>
        </p:nvGrpSpPr>
        <p:grpSpPr>
          <a:xfrm>
            <a:off x="0" y="1192389"/>
            <a:ext cx="9144000" cy="5665611"/>
            <a:chOff x="0" y="1192389"/>
            <a:chExt cx="9144000" cy="5665611"/>
          </a:xfrm>
        </p:grpSpPr>
        <p:pic>
          <p:nvPicPr>
            <p:cNvPr id="22" name="Picture 3"/>
            <p:cNvPicPr>
              <a:picLocks noChangeAspect="1" noChangeArrowheads="1"/>
            </p:cNvPicPr>
            <p:nvPr/>
          </p:nvPicPr>
          <p:blipFill>
            <a:blip r:embed="rId2" cstate="print"/>
            <a:srcRect l="28065" t="36939" r="13645" b="9190"/>
            <a:stretch>
              <a:fillRect/>
            </a:stretch>
          </p:blipFill>
          <p:spPr bwMode="auto">
            <a:xfrm>
              <a:off x="0" y="1192389"/>
              <a:ext cx="9144000" cy="5665611"/>
            </a:xfrm>
            <a:prstGeom prst="rect">
              <a:avLst/>
            </a:prstGeom>
            <a:noFill/>
            <a:ln w="63500">
              <a:solidFill>
                <a:schemeClr val="tx1"/>
              </a:solidFill>
              <a:miter lim="800000"/>
              <a:headEnd/>
              <a:tailEnd/>
            </a:ln>
            <a:effectLst/>
          </p:spPr>
        </p:pic>
        <p:grpSp>
          <p:nvGrpSpPr>
            <p:cNvPr id="3" name="Group 37"/>
            <p:cNvGrpSpPr/>
            <p:nvPr/>
          </p:nvGrpSpPr>
          <p:grpSpPr>
            <a:xfrm>
              <a:off x="2057400" y="1219200"/>
              <a:ext cx="4343400" cy="3404616"/>
              <a:chOff x="2057400" y="1219200"/>
              <a:chExt cx="4343400" cy="3404616"/>
            </a:xfrm>
          </p:grpSpPr>
          <p:pic>
            <p:nvPicPr>
              <p:cNvPr id="39" name="Picture 2" descr="Image result for us states and territories 1805 map"/>
              <p:cNvPicPr>
                <a:picLocks noChangeAspect="1" noChangeArrowheads="1"/>
              </p:cNvPicPr>
              <p:nvPr/>
            </p:nvPicPr>
            <p:blipFill>
              <a:blip r:embed="rId3" cstate="print"/>
              <a:srcRect l="35000" t="23683" r="46473" b="61546"/>
              <a:stretch>
                <a:fillRect/>
              </a:stretch>
            </p:blipFill>
            <p:spPr bwMode="auto">
              <a:xfrm>
                <a:off x="2057400" y="1222248"/>
                <a:ext cx="2209800" cy="987552"/>
              </a:xfrm>
              <a:prstGeom prst="rect">
                <a:avLst/>
              </a:prstGeom>
              <a:noFill/>
            </p:spPr>
          </p:pic>
          <p:pic>
            <p:nvPicPr>
              <p:cNvPr id="40" name="Picture 2" descr="Image result for us states and territories 1805 map"/>
              <p:cNvPicPr>
                <a:picLocks noChangeAspect="1" noChangeArrowheads="1"/>
              </p:cNvPicPr>
              <p:nvPr/>
            </p:nvPicPr>
            <p:blipFill>
              <a:blip r:embed="rId3" cstate="print"/>
              <a:srcRect l="35000" t="23683" r="48230" b="61546"/>
              <a:stretch>
                <a:fillRect/>
              </a:stretch>
            </p:blipFill>
            <p:spPr bwMode="auto">
              <a:xfrm>
                <a:off x="4953000" y="1219200"/>
                <a:ext cx="1219200" cy="838200"/>
              </a:xfrm>
              <a:prstGeom prst="rect">
                <a:avLst/>
              </a:prstGeom>
              <a:noFill/>
            </p:spPr>
          </p:pic>
          <p:pic>
            <p:nvPicPr>
              <p:cNvPr id="41" name="Picture 2" descr="Image result for us states and territories 1805 map"/>
              <p:cNvPicPr>
                <a:picLocks noChangeAspect="1" noChangeArrowheads="1"/>
              </p:cNvPicPr>
              <p:nvPr/>
            </p:nvPicPr>
            <p:blipFill>
              <a:blip r:embed="rId3" cstate="print"/>
              <a:srcRect l="35000" t="23683" r="45834" b="61546"/>
              <a:stretch>
                <a:fillRect/>
              </a:stretch>
            </p:blipFill>
            <p:spPr bwMode="auto">
              <a:xfrm>
                <a:off x="4953000" y="3657600"/>
                <a:ext cx="1447800" cy="914400"/>
              </a:xfrm>
              <a:prstGeom prst="rect">
                <a:avLst/>
              </a:prstGeom>
              <a:noFill/>
            </p:spPr>
          </p:pic>
          <p:pic>
            <p:nvPicPr>
              <p:cNvPr id="42" name="Picture 2" descr="Image result for us states and territories 1805 map"/>
              <p:cNvPicPr preferRelativeResize="0">
                <a:picLocks noChangeArrowheads="1"/>
              </p:cNvPicPr>
              <p:nvPr/>
            </p:nvPicPr>
            <p:blipFill>
              <a:blip r:embed="rId3" cstate="print"/>
              <a:srcRect l="35000" t="23683" r="45834" b="61546"/>
              <a:stretch>
                <a:fillRect/>
              </a:stretch>
            </p:blipFill>
            <p:spPr bwMode="auto">
              <a:xfrm>
                <a:off x="4114800" y="4242816"/>
                <a:ext cx="676656" cy="381000"/>
              </a:xfrm>
              <a:prstGeom prst="rect">
                <a:avLst/>
              </a:prstGeom>
              <a:noFill/>
            </p:spPr>
          </p:pic>
        </p:grpSp>
      </p:grpSp>
      <p:sp>
        <p:nvSpPr>
          <p:cNvPr id="54" name="Freeform 53"/>
          <p:cNvSpPr/>
          <p:nvPr/>
        </p:nvSpPr>
        <p:spPr>
          <a:xfrm>
            <a:off x="2097761" y="2882287"/>
            <a:ext cx="1636040" cy="1312257"/>
          </a:xfrm>
          <a:custGeom>
            <a:avLst/>
            <a:gdLst>
              <a:gd name="connsiteX0" fmla="*/ 110836 w 1693025"/>
              <a:gd name="connsiteY0" fmla="*/ 19396 h 908858"/>
              <a:gd name="connsiteX1" fmla="*/ 809105 w 1693025"/>
              <a:gd name="connsiteY1" fmla="*/ 69272 h 908858"/>
              <a:gd name="connsiteX2" fmla="*/ 1490749 w 1693025"/>
              <a:gd name="connsiteY2" fmla="*/ 69272 h 908858"/>
              <a:gd name="connsiteX3" fmla="*/ 1590502 w 1693025"/>
              <a:gd name="connsiteY3" fmla="*/ 52647 h 908858"/>
              <a:gd name="connsiteX4" fmla="*/ 1640378 w 1693025"/>
              <a:gd name="connsiteY4" fmla="*/ 69272 h 908858"/>
              <a:gd name="connsiteX5" fmla="*/ 1657003 w 1693025"/>
              <a:gd name="connsiteY5" fmla="*/ 451658 h 908858"/>
              <a:gd name="connsiteX6" fmla="*/ 1690254 w 1693025"/>
              <a:gd name="connsiteY6" fmla="*/ 850669 h 908858"/>
              <a:gd name="connsiteX7" fmla="*/ 1640378 w 1693025"/>
              <a:gd name="connsiteY7" fmla="*/ 800792 h 908858"/>
              <a:gd name="connsiteX8" fmla="*/ 1390996 w 1693025"/>
              <a:gd name="connsiteY8" fmla="*/ 800792 h 908858"/>
              <a:gd name="connsiteX9" fmla="*/ 1124989 w 1693025"/>
              <a:gd name="connsiteY9" fmla="*/ 800792 h 908858"/>
              <a:gd name="connsiteX10" fmla="*/ 975360 w 1693025"/>
              <a:gd name="connsiteY10" fmla="*/ 734290 h 908858"/>
              <a:gd name="connsiteX11" fmla="*/ 792480 w 1693025"/>
              <a:gd name="connsiteY11" fmla="*/ 701040 h 908858"/>
              <a:gd name="connsiteX12" fmla="*/ 676102 w 1693025"/>
              <a:gd name="connsiteY12" fmla="*/ 667789 h 908858"/>
              <a:gd name="connsiteX13" fmla="*/ 659476 w 1693025"/>
              <a:gd name="connsiteY13" fmla="*/ 601287 h 908858"/>
              <a:gd name="connsiteX14" fmla="*/ 676102 w 1693025"/>
              <a:gd name="connsiteY14" fmla="*/ 302029 h 908858"/>
              <a:gd name="connsiteX15" fmla="*/ 659476 w 1693025"/>
              <a:gd name="connsiteY15" fmla="*/ 235527 h 908858"/>
              <a:gd name="connsiteX16" fmla="*/ 493222 w 1693025"/>
              <a:gd name="connsiteY16" fmla="*/ 235527 h 908858"/>
              <a:gd name="connsiteX17" fmla="*/ 193963 w 1693025"/>
              <a:gd name="connsiteY17" fmla="*/ 185650 h 908858"/>
              <a:gd name="connsiteX18" fmla="*/ 144087 w 1693025"/>
              <a:gd name="connsiteY18" fmla="*/ 185650 h 908858"/>
              <a:gd name="connsiteX19" fmla="*/ 110836 w 1693025"/>
              <a:gd name="connsiteY19" fmla="*/ 19396 h 908858"/>
              <a:gd name="connsiteX0" fmla="*/ 0 w 1582189"/>
              <a:gd name="connsiteY0" fmla="*/ 19396 h 908858"/>
              <a:gd name="connsiteX1" fmla="*/ 698269 w 1582189"/>
              <a:gd name="connsiteY1" fmla="*/ 69272 h 908858"/>
              <a:gd name="connsiteX2" fmla="*/ 1379913 w 1582189"/>
              <a:gd name="connsiteY2" fmla="*/ 69272 h 908858"/>
              <a:gd name="connsiteX3" fmla="*/ 1479666 w 1582189"/>
              <a:gd name="connsiteY3" fmla="*/ 52647 h 908858"/>
              <a:gd name="connsiteX4" fmla="*/ 1529542 w 1582189"/>
              <a:gd name="connsiteY4" fmla="*/ 69272 h 908858"/>
              <a:gd name="connsiteX5" fmla="*/ 1546167 w 1582189"/>
              <a:gd name="connsiteY5" fmla="*/ 451658 h 908858"/>
              <a:gd name="connsiteX6" fmla="*/ 1579418 w 1582189"/>
              <a:gd name="connsiteY6" fmla="*/ 850669 h 908858"/>
              <a:gd name="connsiteX7" fmla="*/ 1529542 w 1582189"/>
              <a:gd name="connsiteY7" fmla="*/ 800792 h 908858"/>
              <a:gd name="connsiteX8" fmla="*/ 1280160 w 1582189"/>
              <a:gd name="connsiteY8" fmla="*/ 800792 h 908858"/>
              <a:gd name="connsiteX9" fmla="*/ 1014153 w 1582189"/>
              <a:gd name="connsiteY9" fmla="*/ 800792 h 908858"/>
              <a:gd name="connsiteX10" fmla="*/ 864524 w 1582189"/>
              <a:gd name="connsiteY10" fmla="*/ 734290 h 908858"/>
              <a:gd name="connsiteX11" fmla="*/ 681644 w 1582189"/>
              <a:gd name="connsiteY11" fmla="*/ 701040 h 908858"/>
              <a:gd name="connsiteX12" fmla="*/ 565266 w 1582189"/>
              <a:gd name="connsiteY12" fmla="*/ 667789 h 908858"/>
              <a:gd name="connsiteX13" fmla="*/ 548640 w 1582189"/>
              <a:gd name="connsiteY13" fmla="*/ 601287 h 908858"/>
              <a:gd name="connsiteX14" fmla="*/ 565266 w 1582189"/>
              <a:gd name="connsiteY14" fmla="*/ 302029 h 908858"/>
              <a:gd name="connsiteX15" fmla="*/ 548640 w 1582189"/>
              <a:gd name="connsiteY15" fmla="*/ 235527 h 908858"/>
              <a:gd name="connsiteX16" fmla="*/ 382386 w 1582189"/>
              <a:gd name="connsiteY16" fmla="*/ 235527 h 908858"/>
              <a:gd name="connsiteX17" fmla="*/ 83127 w 1582189"/>
              <a:gd name="connsiteY17" fmla="*/ 185650 h 908858"/>
              <a:gd name="connsiteX18" fmla="*/ 33251 w 1582189"/>
              <a:gd name="connsiteY18" fmla="*/ 185650 h 908858"/>
              <a:gd name="connsiteX19" fmla="*/ 0 w 1582189"/>
              <a:gd name="connsiteY19" fmla="*/ 19396 h 908858"/>
              <a:gd name="connsiteX0" fmla="*/ 0 w 1582189"/>
              <a:gd name="connsiteY0" fmla="*/ 16626 h 906088"/>
              <a:gd name="connsiteX1" fmla="*/ 698269 w 1582189"/>
              <a:gd name="connsiteY1" fmla="*/ 66502 h 906088"/>
              <a:gd name="connsiteX2" fmla="*/ 1379913 w 1582189"/>
              <a:gd name="connsiteY2" fmla="*/ 66502 h 906088"/>
              <a:gd name="connsiteX3" fmla="*/ 1479666 w 1582189"/>
              <a:gd name="connsiteY3" fmla="*/ 49877 h 906088"/>
              <a:gd name="connsiteX4" fmla="*/ 1529542 w 1582189"/>
              <a:gd name="connsiteY4" fmla="*/ 66502 h 906088"/>
              <a:gd name="connsiteX5" fmla="*/ 1546167 w 1582189"/>
              <a:gd name="connsiteY5" fmla="*/ 448888 h 906088"/>
              <a:gd name="connsiteX6" fmla="*/ 1579418 w 1582189"/>
              <a:gd name="connsiteY6" fmla="*/ 847899 h 906088"/>
              <a:gd name="connsiteX7" fmla="*/ 1529542 w 1582189"/>
              <a:gd name="connsiteY7" fmla="*/ 798022 h 906088"/>
              <a:gd name="connsiteX8" fmla="*/ 1280160 w 1582189"/>
              <a:gd name="connsiteY8" fmla="*/ 798022 h 906088"/>
              <a:gd name="connsiteX9" fmla="*/ 1014153 w 1582189"/>
              <a:gd name="connsiteY9" fmla="*/ 798022 h 906088"/>
              <a:gd name="connsiteX10" fmla="*/ 864524 w 1582189"/>
              <a:gd name="connsiteY10" fmla="*/ 731520 h 906088"/>
              <a:gd name="connsiteX11" fmla="*/ 681644 w 1582189"/>
              <a:gd name="connsiteY11" fmla="*/ 698270 h 906088"/>
              <a:gd name="connsiteX12" fmla="*/ 565266 w 1582189"/>
              <a:gd name="connsiteY12" fmla="*/ 665019 h 906088"/>
              <a:gd name="connsiteX13" fmla="*/ 548640 w 1582189"/>
              <a:gd name="connsiteY13" fmla="*/ 598517 h 906088"/>
              <a:gd name="connsiteX14" fmla="*/ 565266 w 1582189"/>
              <a:gd name="connsiteY14" fmla="*/ 299259 h 906088"/>
              <a:gd name="connsiteX15" fmla="*/ 548640 w 1582189"/>
              <a:gd name="connsiteY15" fmla="*/ 232757 h 906088"/>
              <a:gd name="connsiteX16" fmla="*/ 382386 w 1582189"/>
              <a:gd name="connsiteY16" fmla="*/ 232757 h 906088"/>
              <a:gd name="connsiteX17" fmla="*/ 83127 w 1582189"/>
              <a:gd name="connsiteY17" fmla="*/ 182880 h 906088"/>
              <a:gd name="connsiteX18" fmla="*/ 33251 w 1582189"/>
              <a:gd name="connsiteY18" fmla="*/ 182880 h 906088"/>
              <a:gd name="connsiteX19" fmla="*/ 0 w 1582189"/>
              <a:gd name="connsiteY19" fmla="*/ 16626 h 906088"/>
              <a:gd name="connsiteX0" fmla="*/ 0 w 1582189"/>
              <a:gd name="connsiteY0" fmla="*/ 16626 h 906088"/>
              <a:gd name="connsiteX1" fmla="*/ 698269 w 1582189"/>
              <a:gd name="connsiteY1" fmla="*/ 66502 h 906088"/>
              <a:gd name="connsiteX2" fmla="*/ 1379913 w 1582189"/>
              <a:gd name="connsiteY2" fmla="*/ 66502 h 906088"/>
              <a:gd name="connsiteX3" fmla="*/ 1479666 w 1582189"/>
              <a:gd name="connsiteY3" fmla="*/ 49877 h 906088"/>
              <a:gd name="connsiteX4" fmla="*/ 1529542 w 1582189"/>
              <a:gd name="connsiteY4" fmla="*/ 66502 h 906088"/>
              <a:gd name="connsiteX5" fmla="*/ 1546167 w 1582189"/>
              <a:gd name="connsiteY5" fmla="*/ 448888 h 906088"/>
              <a:gd name="connsiteX6" fmla="*/ 1579418 w 1582189"/>
              <a:gd name="connsiteY6" fmla="*/ 847899 h 906088"/>
              <a:gd name="connsiteX7" fmla="*/ 1529542 w 1582189"/>
              <a:gd name="connsiteY7" fmla="*/ 798022 h 906088"/>
              <a:gd name="connsiteX8" fmla="*/ 1280160 w 1582189"/>
              <a:gd name="connsiteY8" fmla="*/ 798022 h 906088"/>
              <a:gd name="connsiteX9" fmla="*/ 1014153 w 1582189"/>
              <a:gd name="connsiteY9" fmla="*/ 798022 h 906088"/>
              <a:gd name="connsiteX10" fmla="*/ 864524 w 1582189"/>
              <a:gd name="connsiteY10" fmla="*/ 731520 h 906088"/>
              <a:gd name="connsiteX11" fmla="*/ 681644 w 1582189"/>
              <a:gd name="connsiteY11" fmla="*/ 698270 h 906088"/>
              <a:gd name="connsiteX12" fmla="*/ 565266 w 1582189"/>
              <a:gd name="connsiteY12" fmla="*/ 665019 h 906088"/>
              <a:gd name="connsiteX13" fmla="*/ 548640 w 1582189"/>
              <a:gd name="connsiteY13" fmla="*/ 598517 h 906088"/>
              <a:gd name="connsiteX14" fmla="*/ 565266 w 1582189"/>
              <a:gd name="connsiteY14" fmla="*/ 299259 h 906088"/>
              <a:gd name="connsiteX15" fmla="*/ 548640 w 1582189"/>
              <a:gd name="connsiteY15" fmla="*/ 232757 h 906088"/>
              <a:gd name="connsiteX16" fmla="*/ 382386 w 1582189"/>
              <a:gd name="connsiteY16" fmla="*/ 232757 h 906088"/>
              <a:gd name="connsiteX17" fmla="*/ 83127 w 1582189"/>
              <a:gd name="connsiteY17" fmla="*/ 182880 h 906088"/>
              <a:gd name="connsiteX18" fmla="*/ 33251 w 1582189"/>
              <a:gd name="connsiteY18" fmla="*/ 182880 h 906088"/>
              <a:gd name="connsiteX19" fmla="*/ 0 w 1582189"/>
              <a:gd name="connsiteY19" fmla="*/ 16626 h 906088"/>
              <a:gd name="connsiteX0" fmla="*/ 145563 w 1562608"/>
              <a:gd name="connsiteY0" fmla="*/ 16626 h 906088"/>
              <a:gd name="connsiteX1" fmla="*/ 678688 w 1562608"/>
              <a:gd name="connsiteY1" fmla="*/ 66502 h 906088"/>
              <a:gd name="connsiteX2" fmla="*/ 1360332 w 1562608"/>
              <a:gd name="connsiteY2" fmla="*/ 66502 h 906088"/>
              <a:gd name="connsiteX3" fmla="*/ 1460085 w 1562608"/>
              <a:gd name="connsiteY3" fmla="*/ 49877 h 906088"/>
              <a:gd name="connsiteX4" fmla="*/ 1509961 w 1562608"/>
              <a:gd name="connsiteY4" fmla="*/ 66502 h 906088"/>
              <a:gd name="connsiteX5" fmla="*/ 1526586 w 1562608"/>
              <a:gd name="connsiteY5" fmla="*/ 448888 h 906088"/>
              <a:gd name="connsiteX6" fmla="*/ 1559837 w 1562608"/>
              <a:gd name="connsiteY6" fmla="*/ 847899 h 906088"/>
              <a:gd name="connsiteX7" fmla="*/ 1509961 w 1562608"/>
              <a:gd name="connsiteY7" fmla="*/ 798022 h 906088"/>
              <a:gd name="connsiteX8" fmla="*/ 1260579 w 1562608"/>
              <a:gd name="connsiteY8" fmla="*/ 798022 h 906088"/>
              <a:gd name="connsiteX9" fmla="*/ 994572 w 1562608"/>
              <a:gd name="connsiteY9" fmla="*/ 798022 h 906088"/>
              <a:gd name="connsiteX10" fmla="*/ 844943 w 1562608"/>
              <a:gd name="connsiteY10" fmla="*/ 731520 h 906088"/>
              <a:gd name="connsiteX11" fmla="*/ 662063 w 1562608"/>
              <a:gd name="connsiteY11" fmla="*/ 698270 h 906088"/>
              <a:gd name="connsiteX12" fmla="*/ 545685 w 1562608"/>
              <a:gd name="connsiteY12" fmla="*/ 665019 h 906088"/>
              <a:gd name="connsiteX13" fmla="*/ 529059 w 1562608"/>
              <a:gd name="connsiteY13" fmla="*/ 598517 h 906088"/>
              <a:gd name="connsiteX14" fmla="*/ 545685 w 1562608"/>
              <a:gd name="connsiteY14" fmla="*/ 299259 h 906088"/>
              <a:gd name="connsiteX15" fmla="*/ 529059 w 1562608"/>
              <a:gd name="connsiteY15" fmla="*/ 232757 h 906088"/>
              <a:gd name="connsiteX16" fmla="*/ 362805 w 1562608"/>
              <a:gd name="connsiteY16" fmla="*/ 232757 h 906088"/>
              <a:gd name="connsiteX17" fmla="*/ 63546 w 1562608"/>
              <a:gd name="connsiteY17" fmla="*/ 182880 h 906088"/>
              <a:gd name="connsiteX18" fmla="*/ 13670 w 1562608"/>
              <a:gd name="connsiteY18" fmla="*/ 182880 h 906088"/>
              <a:gd name="connsiteX19" fmla="*/ 145563 w 1562608"/>
              <a:gd name="connsiteY19" fmla="*/ 16626 h 906088"/>
              <a:gd name="connsiteX0" fmla="*/ 145563 w 1562608"/>
              <a:gd name="connsiteY0" fmla="*/ 16626 h 906088"/>
              <a:gd name="connsiteX1" fmla="*/ 678688 w 1562608"/>
              <a:gd name="connsiteY1" fmla="*/ 66502 h 906088"/>
              <a:gd name="connsiteX2" fmla="*/ 1360332 w 1562608"/>
              <a:gd name="connsiteY2" fmla="*/ 66502 h 906088"/>
              <a:gd name="connsiteX3" fmla="*/ 1460085 w 1562608"/>
              <a:gd name="connsiteY3" fmla="*/ 49877 h 906088"/>
              <a:gd name="connsiteX4" fmla="*/ 1509961 w 1562608"/>
              <a:gd name="connsiteY4" fmla="*/ 66502 h 906088"/>
              <a:gd name="connsiteX5" fmla="*/ 1526586 w 1562608"/>
              <a:gd name="connsiteY5" fmla="*/ 448888 h 906088"/>
              <a:gd name="connsiteX6" fmla="*/ 1559837 w 1562608"/>
              <a:gd name="connsiteY6" fmla="*/ 847899 h 906088"/>
              <a:gd name="connsiteX7" fmla="*/ 1509961 w 1562608"/>
              <a:gd name="connsiteY7" fmla="*/ 798022 h 906088"/>
              <a:gd name="connsiteX8" fmla="*/ 1260579 w 1562608"/>
              <a:gd name="connsiteY8" fmla="*/ 798022 h 906088"/>
              <a:gd name="connsiteX9" fmla="*/ 994572 w 1562608"/>
              <a:gd name="connsiteY9" fmla="*/ 798022 h 906088"/>
              <a:gd name="connsiteX10" fmla="*/ 844943 w 1562608"/>
              <a:gd name="connsiteY10" fmla="*/ 731520 h 906088"/>
              <a:gd name="connsiteX11" fmla="*/ 662063 w 1562608"/>
              <a:gd name="connsiteY11" fmla="*/ 698270 h 906088"/>
              <a:gd name="connsiteX12" fmla="*/ 545685 w 1562608"/>
              <a:gd name="connsiteY12" fmla="*/ 665019 h 906088"/>
              <a:gd name="connsiteX13" fmla="*/ 529059 w 1562608"/>
              <a:gd name="connsiteY13" fmla="*/ 598517 h 906088"/>
              <a:gd name="connsiteX14" fmla="*/ 545685 w 1562608"/>
              <a:gd name="connsiteY14" fmla="*/ 299259 h 906088"/>
              <a:gd name="connsiteX15" fmla="*/ 529059 w 1562608"/>
              <a:gd name="connsiteY15" fmla="*/ 232757 h 906088"/>
              <a:gd name="connsiteX16" fmla="*/ 362805 w 1562608"/>
              <a:gd name="connsiteY16" fmla="*/ 232757 h 906088"/>
              <a:gd name="connsiteX17" fmla="*/ 63546 w 1562608"/>
              <a:gd name="connsiteY17" fmla="*/ 182880 h 906088"/>
              <a:gd name="connsiteX18" fmla="*/ 13670 w 1562608"/>
              <a:gd name="connsiteY18" fmla="*/ 182880 h 906088"/>
              <a:gd name="connsiteX19" fmla="*/ 145563 w 1562608"/>
              <a:gd name="connsiteY19" fmla="*/ 16626 h 906088"/>
              <a:gd name="connsiteX0" fmla="*/ 118224 w 1535269"/>
              <a:gd name="connsiteY0" fmla="*/ 19396 h 908858"/>
              <a:gd name="connsiteX1" fmla="*/ 651349 w 1535269"/>
              <a:gd name="connsiteY1" fmla="*/ 69272 h 908858"/>
              <a:gd name="connsiteX2" fmla="*/ 1332993 w 1535269"/>
              <a:gd name="connsiteY2" fmla="*/ 69272 h 908858"/>
              <a:gd name="connsiteX3" fmla="*/ 1432746 w 1535269"/>
              <a:gd name="connsiteY3" fmla="*/ 52647 h 908858"/>
              <a:gd name="connsiteX4" fmla="*/ 1482622 w 1535269"/>
              <a:gd name="connsiteY4" fmla="*/ 69272 h 908858"/>
              <a:gd name="connsiteX5" fmla="*/ 1499247 w 1535269"/>
              <a:gd name="connsiteY5" fmla="*/ 451658 h 908858"/>
              <a:gd name="connsiteX6" fmla="*/ 1532498 w 1535269"/>
              <a:gd name="connsiteY6" fmla="*/ 850669 h 908858"/>
              <a:gd name="connsiteX7" fmla="*/ 1482622 w 1535269"/>
              <a:gd name="connsiteY7" fmla="*/ 800792 h 908858"/>
              <a:gd name="connsiteX8" fmla="*/ 1233240 w 1535269"/>
              <a:gd name="connsiteY8" fmla="*/ 800792 h 908858"/>
              <a:gd name="connsiteX9" fmla="*/ 967233 w 1535269"/>
              <a:gd name="connsiteY9" fmla="*/ 800792 h 908858"/>
              <a:gd name="connsiteX10" fmla="*/ 817604 w 1535269"/>
              <a:gd name="connsiteY10" fmla="*/ 734290 h 908858"/>
              <a:gd name="connsiteX11" fmla="*/ 634724 w 1535269"/>
              <a:gd name="connsiteY11" fmla="*/ 701040 h 908858"/>
              <a:gd name="connsiteX12" fmla="*/ 518346 w 1535269"/>
              <a:gd name="connsiteY12" fmla="*/ 667789 h 908858"/>
              <a:gd name="connsiteX13" fmla="*/ 501720 w 1535269"/>
              <a:gd name="connsiteY13" fmla="*/ 601287 h 908858"/>
              <a:gd name="connsiteX14" fmla="*/ 518346 w 1535269"/>
              <a:gd name="connsiteY14" fmla="*/ 302029 h 908858"/>
              <a:gd name="connsiteX15" fmla="*/ 501720 w 1535269"/>
              <a:gd name="connsiteY15" fmla="*/ 235527 h 908858"/>
              <a:gd name="connsiteX16" fmla="*/ 335466 w 1535269"/>
              <a:gd name="connsiteY16" fmla="*/ 235527 h 908858"/>
              <a:gd name="connsiteX17" fmla="*/ 36207 w 1535269"/>
              <a:gd name="connsiteY17" fmla="*/ 185650 h 908858"/>
              <a:gd name="connsiteX18" fmla="*/ 118224 w 1535269"/>
              <a:gd name="connsiteY18" fmla="*/ 19396 h 908858"/>
              <a:gd name="connsiteX0" fmla="*/ 88762 w 1505807"/>
              <a:gd name="connsiteY0" fmla="*/ 19396 h 908858"/>
              <a:gd name="connsiteX1" fmla="*/ 621887 w 1505807"/>
              <a:gd name="connsiteY1" fmla="*/ 69272 h 908858"/>
              <a:gd name="connsiteX2" fmla="*/ 1303531 w 1505807"/>
              <a:gd name="connsiteY2" fmla="*/ 69272 h 908858"/>
              <a:gd name="connsiteX3" fmla="*/ 1403284 w 1505807"/>
              <a:gd name="connsiteY3" fmla="*/ 52647 h 908858"/>
              <a:gd name="connsiteX4" fmla="*/ 1453160 w 1505807"/>
              <a:gd name="connsiteY4" fmla="*/ 69272 h 908858"/>
              <a:gd name="connsiteX5" fmla="*/ 1469785 w 1505807"/>
              <a:gd name="connsiteY5" fmla="*/ 451658 h 908858"/>
              <a:gd name="connsiteX6" fmla="*/ 1503036 w 1505807"/>
              <a:gd name="connsiteY6" fmla="*/ 850669 h 908858"/>
              <a:gd name="connsiteX7" fmla="*/ 1453160 w 1505807"/>
              <a:gd name="connsiteY7" fmla="*/ 800792 h 908858"/>
              <a:gd name="connsiteX8" fmla="*/ 1203778 w 1505807"/>
              <a:gd name="connsiteY8" fmla="*/ 800792 h 908858"/>
              <a:gd name="connsiteX9" fmla="*/ 937771 w 1505807"/>
              <a:gd name="connsiteY9" fmla="*/ 800792 h 908858"/>
              <a:gd name="connsiteX10" fmla="*/ 788142 w 1505807"/>
              <a:gd name="connsiteY10" fmla="*/ 734290 h 908858"/>
              <a:gd name="connsiteX11" fmla="*/ 605262 w 1505807"/>
              <a:gd name="connsiteY11" fmla="*/ 701040 h 908858"/>
              <a:gd name="connsiteX12" fmla="*/ 488884 w 1505807"/>
              <a:gd name="connsiteY12" fmla="*/ 667789 h 908858"/>
              <a:gd name="connsiteX13" fmla="*/ 472258 w 1505807"/>
              <a:gd name="connsiteY13" fmla="*/ 601287 h 908858"/>
              <a:gd name="connsiteX14" fmla="*/ 488884 w 1505807"/>
              <a:gd name="connsiteY14" fmla="*/ 302029 h 908858"/>
              <a:gd name="connsiteX15" fmla="*/ 472258 w 1505807"/>
              <a:gd name="connsiteY15" fmla="*/ 235527 h 908858"/>
              <a:gd name="connsiteX16" fmla="*/ 306004 w 1505807"/>
              <a:gd name="connsiteY16" fmla="*/ 235527 h 908858"/>
              <a:gd name="connsiteX17" fmla="*/ 89317 w 1505807"/>
              <a:gd name="connsiteY17" fmla="*/ 185650 h 908858"/>
              <a:gd name="connsiteX18" fmla="*/ 88762 w 1505807"/>
              <a:gd name="connsiteY18" fmla="*/ 19396 h 908858"/>
              <a:gd name="connsiteX0" fmla="*/ 88762 w 1505807"/>
              <a:gd name="connsiteY0" fmla="*/ 19396 h 908858"/>
              <a:gd name="connsiteX1" fmla="*/ 621887 w 1505807"/>
              <a:gd name="connsiteY1" fmla="*/ 69272 h 908858"/>
              <a:gd name="connsiteX2" fmla="*/ 1303531 w 1505807"/>
              <a:gd name="connsiteY2" fmla="*/ 69272 h 908858"/>
              <a:gd name="connsiteX3" fmla="*/ 1403284 w 1505807"/>
              <a:gd name="connsiteY3" fmla="*/ 52647 h 908858"/>
              <a:gd name="connsiteX4" fmla="*/ 1453160 w 1505807"/>
              <a:gd name="connsiteY4" fmla="*/ 69272 h 908858"/>
              <a:gd name="connsiteX5" fmla="*/ 1469785 w 1505807"/>
              <a:gd name="connsiteY5" fmla="*/ 451658 h 908858"/>
              <a:gd name="connsiteX6" fmla="*/ 1503036 w 1505807"/>
              <a:gd name="connsiteY6" fmla="*/ 850669 h 908858"/>
              <a:gd name="connsiteX7" fmla="*/ 1453160 w 1505807"/>
              <a:gd name="connsiteY7" fmla="*/ 800792 h 908858"/>
              <a:gd name="connsiteX8" fmla="*/ 1203778 w 1505807"/>
              <a:gd name="connsiteY8" fmla="*/ 800792 h 908858"/>
              <a:gd name="connsiteX9" fmla="*/ 937771 w 1505807"/>
              <a:gd name="connsiteY9" fmla="*/ 800792 h 908858"/>
              <a:gd name="connsiteX10" fmla="*/ 788142 w 1505807"/>
              <a:gd name="connsiteY10" fmla="*/ 734290 h 908858"/>
              <a:gd name="connsiteX11" fmla="*/ 605262 w 1505807"/>
              <a:gd name="connsiteY11" fmla="*/ 701040 h 908858"/>
              <a:gd name="connsiteX12" fmla="*/ 488884 w 1505807"/>
              <a:gd name="connsiteY12" fmla="*/ 667789 h 908858"/>
              <a:gd name="connsiteX13" fmla="*/ 472258 w 1505807"/>
              <a:gd name="connsiteY13" fmla="*/ 601287 h 908858"/>
              <a:gd name="connsiteX14" fmla="*/ 488884 w 1505807"/>
              <a:gd name="connsiteY14" fmla="*/ 302029 h 908858"/>
              <a:gd name="connsiteX15" fmla="*/ 472258 w 1505807"/>
              <a:gd name="connsiteY15" fmla="*/ 235527 h 908858"/>
              <a:gd name="connsiteX16" fmla="*/ 306004 w 1505807"/>
              <a:gd name="connsiteY16" fmla="*/ 235527 h 908858"/>
              <a:gd name="connsiteX17" fmla="*/ 89317 w 1505807"/>
              <a:gd name="connsiteY17" fmla="*/ 185650 h 908858"/>
              <a:gd name="connsiteX18" fmla="*/ 88762 w 1505807"/>
              <a:gd name="connsiteY18" fmla="*/ 19396 h 908858"/>
              <a:gd name="connsiteX0" fmla="*/ 2887 w 1419932"/>
              <a:gd name="connsiteY0" fmla="*/ 19396 h 908858"/>
              <a:gd name="connsiteX1" fmla="*/ 536012 w 1419932"/>
              <a:gd name="connsiteY1" fmla="*/ 69272 h 908858"/>
              <a:gd name="connsiteX2" fmla="*/ 1217656 w 1419932"/>
              <a:gd name="connsiteY2" fmla="*/ 69272 h 908858"/>
              <a:gd name="connsiteX3" fmla="*/ 1317409 w 1419932"/>
              <a:gd name="connsiteY3" fmla="*/ 52647 h 908858"/>
              <a:gd name="connsiteX4" fmla="*/ 1367285 w 1419932"/>
              <a:gd name="connsiteY4" fmla="*/ 69272 h 908858"/>
              <a:gd name="connsiteX5" fmla="*/ 1383910 w 1419932"/>
              <a:gd name="connsiteY5" fmla="*/ 451658 h 908858"/>
              <a:gd name="connsiteX6" fmla="*/ 1417161 w 1419932"/>
              <a:gd name="connsiteY6" fmla="*/ 850669 h 908858"/>
              <a:gd name="connsiteX7" fmla="*/ 1367285 w 1419932"/>
              <a:gd name="connsiteY7" fmla="*/ 800792 h 908858"/>
              <a:gd name="connsiteX8" fmla="*/ 1117903 w 1419932"/>
              <a:gd name="connsiteY8" fmla="*/ 800792 h 908858"/>
              <a:gd name="connsiteX9" fmla="*/ 851896 w 1419932"/>
              <a:gd name="connsiteY9" fmla="*/ 800792 h 908858"/>
              <a:gd name="connsiteX10" fmla="*/ 702267 w 1419932"/>
              <a:gd name="connsiteY10" fmla="*/ 734290 h 908858"/>
              <a:gd name="connsiteX11" fmla="*/ 519387 w 1419932"/>
              <a:gd name="connsiteY11" fmla="*/ 701040 h 908858"/>
              <a:gd name="connsiteX12" fmla="*/ 403009 w 1419932"/>
              <a:gd name="connsiteY12" fmla="*/ 667789 h 908858"/>
              <a:gd name="connsiteX13" fmla="*/ 386383 w 1419932"/>
              <a:gd name="connsiteY13" fmla="*/ 601287 h 908858"/>
              <a:gd name="connsiteX14" fmla="*/ 403009 w 1419932"/>
              <a:gd name="connsiteY14" fmla="*/ 302029 h 908858"/>
              <a:gd name="connsiteX15" fmla="*/ 386383 w 1419932"/>
              <a:gd name="connsiteY15" fmla="*/ 235527 h 908858"/>
              <a:gd name="connsiteX16" fmla="*/ 220129 w 1419932"/>
              <a:gd name="connsiteY16" fmla="*/ 235527 h 908858"/>
              <a:gd name="connsiteX17" fmla="*/ 3442 w 1419932"/>
              <a:gd name="connsiteY17" fmla="*/ 185650 h 908858"/>
              <a:gd name="connsiteX18" fmla="*/ 2887 w 1419932"/>
              <a:gd name="connsiteY18" fmla="*/ 19396 h 908858"/>
              <a:gd name="connsiteX0" fmla="*/ 2887 w 1419932"/>
              <a:gd name="connsiteY0" fmla="*/ 19396 h 908858"/>
              <a:gd name="connsiteX1" fmla="*/ 536012 w 1419932"/>
              <a:gd name="connsiteY1" fmla="*/ 69272 h 908858"/>
              <a:gd name="connsiteX2" fmla="*/ 1217656 w 1419932"/>
              <a:gd name="connsiteY2" fmla="*/ 69272 h 908858"/>
              <a:gd name="connsiteX3" fmla="*/ 1317409 w 1419932"/>
              <a:gd name="connsiteY3" fmla="*/ 52647 h 908858"/>
              <a:gd name="connsiteX4" fmla="*/ 1367285 w 1419932"/>
              <a:gd name="connsiteY4" fmla="*/ 69272 h 908858"/>
              <a:gd name="connsiteX5" fmla="*/ 1383910 w 1419932"/>
              <a:gd name="connsiteY5" fmla="*/ 451658 h 908858"/>
              <a:gd name="connsiteX6" fmla="*/ 1417161 w 1419932"/>
              <a:gd name="connsiteY6" fmla="*/ 850669 h 908858"/>
              <a:gd name="connsiteX7" fmla="*/ 1367285 w 1419932"/>
              <a:gd name="connsiteY7" fmla="*/ 800792 h 908858"/>
              <a:gd name="connsiteX8" fmla="*/ 1117903 w 1419932"/>
              <a:gd name="connsiteY8" fmla="*/ 800792 h 908858"/>
              <a:gd name="connsiteX9" fmla="*/ 851896 w 1419932"/>
              <a:gd name="connsiteY9" fmla="*/ 800792 h 908858"/>
              <a:gd name="connsiteX10" fmla="*/ 702267 w 1419932"/>
              <a:gd name="connsiteY10" fmla="*/ 734290 h 908858"/>
              <a:gd name="connsiteX11" fmla="*/ 519387 w 1419932"/>
              <a:gd name="connsiteY11" fmla="*/ 701040 h 908858"/>
              <a:gd name="connsiteX12" fmla="*/ 403009 w 1419932"/>
              <a:gd name="connsiteY12" fmla="*/ 667789 h 908858"/>
              <a:gd name="connsiteX13" fmla="*/ 386383 w 1419932"/>
              <a:gd name="connsiteY13" fmla="*/ 601287 h 908858"/>
              <a:gd name="connsiteX14" fmla="*/ 403009 w 1419932"/>
              <a:gd name="connsiteY14" fmla="*/ 302029 h 908858"/>
              <a:gd name="connsiteX15" fmla="*/ 386383 w 1419932"/>
              <a:gd name="connsiteY15" fmla="*/ 235527 h 908858"/>
              <a:gd name="connsiteX16" fmla="*/ 3442 w 1419932"/>
              <a:gd name="connsiteY16" fmla="*/ 185650 h 908858"/>
              <a:gd name="connsiteX17" fmla="*/ 2887 w 1419932"/>
              <a:gd name="connsiteY17" fmla="*/ 19396 h 908858"/>
              <a:gd name="connsiteX0" fmla="*/ 74178 w 1491223"/>
              <a:gd name="connsiteY0" fmla="*/ 19396 h 908858"/>
              <a:gd name="connsiteX1" fmla="*/ 607303 w 1491223"/>
              <a:gd name="connsiteY1" fmla="*/ 69272 h 908858"/>
              <a:gd name="connsiteX2" fmla="*/ 1288947 w 1491223"/>
              <a:gd name="connsiteY2" fmla="*/ 69272 h 908858"/>
              <a:gd name="connsiteX3" fmla="*/ 1388700 w 1491223"/>
              <a:gd name="connsiteY3" fmla="*/ 52647 h 908858"/>
              <a:gd name="connsiteX4" fmla="*/ 1438576 w 1491223"/>
              <a:gd name="connsiteY4" fmla="*/ 69272 h 908858"/>
              <a:gd name="connsiteX5" fmla="*/ 1455201 w 1491223"/>
              <a:gd name="connsiteY5" fmla="*/ 451658 h 908858"/>
              <a:gd name="connsiteX6" fmla="*/ 1488452 w 1491223"/>
              <a:gd name="connsiteY6" fmla="*/ 850669 h 908858"/>
              <a:gd name="connsiteX7" fmla="*/ 1438576 w 1491223"/>
              <a:gd name="connsiteY7" fmla="*/ 800792 h 908858"/>
              <a:gd name="connsiteX8" fmla="*/ 1189194 w 1491223"/>
              <a:gd name="connsiteY8" fmla="*/ 800792 h 908858"/>
              <a:gd name="connsiteX9" fmla="*/ 923187 w 1491223"/>
              <a:gd name="connsiteY9" fmla="*/ 800792 h 908858"/>
              <a:gd name="connsiteX10" fmla="*/ 773558 w 1491223"/>
              <a:gd name="connsiteY10" fmla="*/ 734290 h 908858"/>
              <a:gd name="connsiteX11" fmla="*/ 590678 w 1491223"/>
              <a:gd name="connsiteY11" fmla="*/ 701040 h 908858"/>
              <a:gd name="connsiteX12" fmla="*/ 474300 w 1491223"/>
              <a:gd name="connsiteY12" fmla="*/ 667789 h 908858"/>
              <a:gd name="connsiteX13" fmla="*/ 457674 w 1491223"/>
              <a:gd name="connsiteY13" fmla="*/ 601287 h 908858"/>
              <a:gd name="connsiteX14" fmla="*/ 474300 w 1491223"/>
              <a:gd name="connsiteY14" fmla="*/ 302029 h 908858"/>
              <a:gd name="connsiteX15" fmla="*/ 457674 w 1491223"/>
              <a:gd name="connsiteY15" fmla="*/ 235527 h 908858"/>
              <a:gd name="connsiteX16" fmla="*/ 0 w 1491223"/>
              <a:gd name="connsiteY16" fmla="*/ 185650 h 908858"/>
              <a:gd name="connsiteX17" fmla="*/ 74178 w 1491223"/>
              <a:gd name="connsiteY17" fmla="*/ 19396 h 908858"/>
              <a:gd name="connsiteX0" fmla="*/ 2887 w 1494665"/>
              <a:gd name="connsiteY0" fmla="*/ 19396 h 908858"/>
              <a:gd name="connsiteX1" fmla="*/ 610745 w 1494665"/>
              <a:gd name="connsiteY1" fmla="*/ 69272 h 908858"/>
              <a:gd name="connsiteX2" fmla="*/ 1292389 w 1494665"/>
              <a:gd name="connsiteY2" fmla="*/ 69272 h 908858"/>
              <a:gd name="connsiteX3" fmla="*/ 1392142 w 1494665"/>
              <a:gd name="connsiteY3" fmla="*/ 52647 h 908858"/>
              <a:gd name="connsiteX4" fmla="*/ 1442018 w 1494665"/>
              <a:gd name="connsiteY4" fmla="*/ 69272 h 908858"/>
              <a:gd name="connsiteX5" fmla="*/ 1458643 w 1494665"/>
              <a:gd name="connsiteY5" fmla="*/ 451658 h 908858"/>
              <a:gd name="connsiteX6" fmla="*/ 1491894 w 1494665"/>
              <a:gd name="connsiteY6" fmla="*/ 850669 h 908858"/>
              <a:gd name="connsiteX7" fmla="*/ 1442018 w 1494665"/>
              <a:gd name="connsiteY7" fmla="*/ 800792 h 908858"/>
              <a:gd name="connsiteX8" fmla="*/ 1192636 w 1494665"/>
              <a:gd name="connsiteY8" fmla="*/ 800792 h 908858"/>
              <a:gd name="connsiteX9" fmla="*/ 926629 w 1494665"/>
              <a:gd name="connsiteY9" fmla="*/ 800792 h 908858"/>
              <a:gd name="connsiteX10" fmla="*/ 777000 w 1494665"/>
              <a:gd name="connsiteY10" fmla="*/ 734290 h 908858"/>
              <a:gd name="connsiteX11" fmla="*/ 594120 w 1494665"/>
              <a:gd name="connsiteY11" fmla="*/ 701040 h 908858"/>
              <a:gd name="connsiteX12" fmla="*/ 477742 w 1494665"/>
              <a:gd name="connsiteY12" fmla="*/ 667789 h 908858"/>
              <a:gd name="connsiteX13" fmla="*/ 461116 w 1494665"/>
              <a:gd name="connsiteY13" fmla="*/ 601287 h 908858"/>
              <a:gd name="connsiteX14" fmla="*/ 477742 w 1494665"/>
              <a:gd name="connsiteY14" fmla="*/ 302029 h 908858"/>
              <a:gd name="connsiteX15" fmla="*/ 461116 w 1494665"/>
              <a:gd name="connsiteY15" fmla="*/ 235527 h 908858"/>
              <a:gd name="connsiteX16" fmla="*/ 3442 w 1494665"/>
              <a:gd name="connsiteY16" fmla="*/ 185650 h 908858"/>
              <a:gd name="connsiteX17" fmla="*/ 2887 w 1494665"/>
              <a:gd name="connsiteY17" fmla="*/ 19396 h 908858"/>
              <a:gd name="connsiteX0" fmla="*/ 2887 w 1494665"/>
              <a:gd name="connsiteY0" fmla="*/ 19396 h 908858"/>
              <a:gd name="connsiteX1" fmla="*/ 610745 w 1494665"/>
              <a:gd name="connsiteY1" fmla="*/ 69272 h 908858"/>
              <a:gd name="connsiteX2" fmla="*/ 1292389 w 1494665"/>
              <a:gd name="connsiteY2" fmla="*/ 69272 h 908858"/>
              <a:gd name="connsiteX3" fmla="*/ 1442018 w 1494665"/>
              <a:gd name="connsiteY3" fmla="*/ 69272 h 908858"/>
              <a:gd name="connsiteX4" fmla="*/ 1458643 w 1494665"/>
              <a:gd name="connsiteY4" fmla="*/ 451658 h 908858"/>
              <a:gd name="connsiteX5" fmla="*/ 1491894 w 1494665"/>
              <a:gd name="connsiteY5" fmla="*/ 850669 h 908858"/>
              <a:gd name="connsiteX6" fmla="*/ 1442018 w 1494665"/>
              <a:gd name="connsiteY6" fmla="*/ 800792 h 908858"/>
              <a:gd name="connsiteX7" fmla="*/ 1192636 w 1494665"/>
              <a:gd name="connsiteY7" fmla="*/ 800792 h 908858"/>
              <a:gd name="connsiteX8" fmla="*/ 926629 w 1494665"/>
              <a:gd name="connsiteY8" fmla="*/ 800792 h 908858"/>
              <a:gd name="connsiteX9" fmla="*/ 777000 w 1494665"/>
              <a:gd name="connsiteY9" fmla="*/ 734290 h 908858"/>
              <a:gd name="connsiteX10" fmla="*/ 594120 w 1494665"/>
              <a:gd name="connsiteY10" fmla="*/ 701040 h 908858"/>
              <a:gd name="connsiteX11" fmla="*/ 477742 w 1494665"/>
              <a:gd name="connsiteY11" fmla="*/ 667789 h 908858"/>
              <a:gd name="connsiteX12" fmla="*/ 461116 w 1494665"/>
              <a:gd name="connsiteY12" fmla="*/ 601287 h 908858"/>
              <a:gd name="connsiteX13" fmla="*/ 477742 w 1494665"/>
              <a:gd name="connsiteY13" fmla="*/ 302029 h 908858"/>
              <a:gd name="connsiteX14" fmla="*/ 461116 w 1494665"/>
              <a:gd name="connsiteY14" fmla="*/ 235527 h 908858"/>
              <a:gd name="connsiteX15" fmla="*/ 3442 w 1494665"/>
              <a:gd name="connsiteY15" fmla="*/ 185650 h 908858"/>
              <a:gd name="connsiteX16" fmla="*/ 2887 w 1494665"/>
              <a:gd name="connsiteY16" fmla="*/ 19396 h 908858"/>
              <a:gd name="connsiteX0" fmla="*/ 2887 w 1494665"/>
              <a:gd name="connsiteY0" fmla="*/ 19396 h 908858"/>
              <a:gd name="connsiteX1" fmla="*/ 610745 w 1494665"/>
              <a:gd name="connsiteY1" fmla="*/ 69272 h 908858"/>
              <a:gd name="connsiteX2" fmla="*/ 1292389 w 1494665"/>
              <a:gd name="connsiteY2" fmla="*/ 69272 h 908858"/>
              <a:gd name="connsiteX3" fmla="*/ 1442018 w 1494665"/>
              <a:gd name="connsiteY3" fmla="*/ 69272 h 908858"/>
              <a:gd name="connsiteX4" fmla="*/ 1458643 w 1494665"/>
              <a:gd name="connsiteY4" fmla="*/ 451658 h 908858"/>
              <a:gd name="connsiteX5" fmla="*/ 1491894 w 1494665"/>
              <a:gd name="connsiteY5" fmla="*/ 850669 h 908858"/>
              <a:gd name="connsiteX6" fmla="*/ 1442018 w 1494665"/>
              <a:gd name="connsiteY6" fmla="*/ 800792 h 908858"/>
              <a:gd name="connsiteX7" fmla="*/ 1192636 w 1494665"/>
              <a:gd name="connsiteY7" fmla="*/ 800792 h 908858"/>
              <a:gd name="connsiteX8" fmla="*/ 926629 w 1494665"/>
              <a:gd name="connsiteY8" fmla="*/ 800792 h 908858"/>
              <a:gd name="connsiteX9" fmla="*/ 777000 w 1494665"/>
              <a:gd name="connsiteY9" fmla="*/ 734290 h 908858"/>
              <a:gd name="connsiteX10" fmla="*/ 594120 w 1494665"/>
              <a:gd name="connsiteY10" fmla="*/ 701040 h 908858"/>
              <a:gd name="connsiteX11" fmla="*/ 477742 w 1494665"/>
              <a:gd name="connsiteY11" fmla="*/ 667789 h 908858"/>
              <a:gd name="connsiteX12" fmla="*/ 461116 w 1494665"/>
              <a:gd name="connsiteY12" fmla="*/ 601287 h 908858"/>
              <a:gd name="connsiteX13" fmla="*/ 477742 w 1494665"/>
              <a:gd name="connsiteY13" fmla="*/ 302029 h 908858"/>
              <a:gd name="connsiteX14" fmla="*/ 461116 w 1494665"/>
              <a:gd name="connsiteY14" fmla="*/ 235527 h 908858"/>
              <a:gd name="connsiteX15" fmla="*/ 3442 w 1494665"/>
              <a:gd name="connsiteY15" fmla="*/ 185650 h 908858"/>
              <a:gd name="connsiteX16" fmla="*/ 2887 w 1494665"/>
              <a:gd name="connsiteY16" fmla="*/ 19396 h 908858"/>
              <a:gd name="connsiteX0" fmla="*/ 2887 w 1494665"/>
              <a:gd name="connsiteY0" fmla="*/ 19396 h 908858"/>
              <a:gd name="connsiteX1" fmla="*/ 465555 w 1494665"/>
              <a:gd name="connsiteY1" fmla="*/ 69272 h 908858"/>
              <a:gd name="connsiteX2" fmla="*/ 1292389 w 1494665"/>
              <a:gd name="connsiteY2" fmla="*/ 69272 h 908858"/>
              <a:gd name="connsiteX3" fmla="*/ 1442018 w 1494665"/>
              <a:gd name="connsiteY3" fmla="*/ 69272 h 908858"/>
              <a:gd name="connsiteX4" fmla="*/ 1458643 w 1494665"/>
              <a:gd name="connsiteY4" fmla="*/ 451658 h 908858"/>
              <a:gd name="connsiteX5" fmla="*/ 1491894 w 1494665"/>
              <a:gd name="connsiteY5" fmla="*/ 850669 h 908858"/>
              <a:gd name="connsiteX6" fmla="*/ 1442018 w 1494665"/>
              <a:gd name="connsiteY6" fmla="*/ 800792 h 908858"/>
              <a:gd name="connsiteX7" fmla="*/ 1192636 w 1494665"/>
              <a:gd name="connsiteY7" fmla="*/ 800792 h 908858"/>
              <a:gd name="connsiteX8" fmla="*/ 926629 w 1494665"/>
              <a:gd name="connsiteY8" fmla="*/ 800792 h 908858"/>
              <a:gd name="connsiteX9" fmla="*/ 777000 w 1494665"/>
              <a:gd name="connsiteY9" fmla="*/ 734290 h 908858"/>
              <a:gd name="connsiteX10" fmla="*/ 594120 w 1494665"/>
              <a:gd name="connsiteY10" fmla="*/ 701040 h 908858"/>
              <a:gd name="connsiteX11" fmla="*/ 477742 w 1494665"/>
              <a:gd name="connsiteY11" fmla="*/ 667789 h 908858"/>
              <a:gd name="connsiteX12" fmla="*/ 461116 w 1494665"/>
              <a:gd name="connsiteY12" fmla="*/ 601287 h 908858"/>
              <a:gd name="connsiteX13" fmla="*/ 477742 w 1494665"/>
              <a:gd name="connsiteY13" fmla="*/ 302029 h 908858"/>
              <a:gd name="connsiteX14" fmla="*/ 461116 w 1494665"/>
              <a:gd name="connsiteY14" fmla="*/ 235527 h 908858"/>
              <a:gd name="connsiteX15" fmla="*/ 3442 w 1494665"/>
              <a:gd name="connsiteY15" fmla="*/ 185650 h 908858"/>
              <a:gd name="connsiteX16" fmla="*/ 2887 w 1494665"/>
              <a:gd name="connsiteY16" fmla="*/ 19396 h 908858"/>
              <a:gd name="connsiteX0" fmla="*/ 740 w 1492518"/>
              <a:gd name="connsiteY0" fmla="*/ 27709 h 917171"/>
              <a:gd name="connsiteX1" fmla="*/ 463408 w 1492518"/>
              <a:gd name="connsiteY1" fmla="*/ 77585 h 917171"/>
              <a:gd name="connsiteX2" fmla="*/ 1290242 w 1492518"/>
              <a:gd name="connsiteY2" fmla="*/ 77585 h 917171"/>
              <a:gd name="connsiteX3" fmla="*/ 1439871 w 1492518"/>
              <a:gd name="connsiteY3" fmla="*/ 77585 h 917171"/>
              <a:gd name="connsiteX4" fmla="*/ 1456496 w 1492518"/>
              <a:gd name="connsiteY4" fmla="*/ 459971 h 917171"/>
              <a:gd name="connsiteX5" fmla="*/ 1489747 w 1492518"/>
              <a:gd name="connsiteY5" fmla="*/ 858982 h 917171"/>
              <a:gd name="connsiteX6" fmla="*/ 1439871 w 1492518"/>
              <a:gd name="connsiteY6" fmla="*/ 809105 h 917171"/>
              <a:gd name="connsiteX7" fmla="*/ 1190489 w 1492518"/>
              <a:gd name="connsiteY7" fmla="*/ 809105 h 917171"/>
              <a:gd name="connsiteX8" fmla="*/ 924482 w 1492518"/>
              <a:gd name="connsiteY8" fmla="*/ 809105 h 917171"/>
              <a:gd name="connsiteX9" fmla="*/ 774853 w 1492518"/>
              <a:gd name="connsiteY9" fmla="*/ 742603 h 917171"/>
              <a:gd name="connsiteX10" fmla="*/ 591973 w 1492518"/>
              <a:gd name="connsiteY10" fmla="*/ 709353 h 917171"/>
              <a:gd name="connsiteX11" fmla="*/ 475595 w 1492518"/>
              <a:gd name="connsiteY11" fmla="*/ 676102 h 917171"/>
              <a:gd name="connsiteX12" fmla="*/ 458969 w 1492518"/>
              <a:gd name="connsiteY12" fmla="*/ 609600 h 917171"/>
              <a:gd name="connsiteX13" fmla="*/ 475595 w 1492518"/>
              <a:gd name="connsiteY13" fmla="*/ 310342 h 917171"/>
              <a:gd name="connsiteX14" fmla="*/ 458969 w 1492518"/>
              <a:gd name="connsiteY14" fmla="*/ 243840 h 917171"/>
              <a:gd name="connsiteX15" fmla="*/ 740 w 1492518"/>
              <a:gd name="connsiteY15" fmla="*/ 27709 h 917171"/>
              <a:gd name="connsiteX0" fmla="*/ 134106 w 1167655"/>
              <a:gd name="connsiteY0" fmla="*/ 193964 h 867295"/>
              <a:gd name="connsiteX1" fmla="*/ 138545 w 1167655"/>
              <a:gd name="connsiteY1" fmla="*/ 27709 h 867295"/>
              <a:gd name="connsiteX2" fmla="*/ 965379 w 1167655"/>
              <a:gd name="connsiteY2" fmla="*/ 27709 h 867295"/>
              <a:gd name="connsiteX3" fmla="*/ 1115008 w 1167655"/>
              <a:gd name="connsiteY3" fmla="*/ 27709 h 867295"/>
              <a:gd name="connsiteX4" fmla="*/ 1131633 w 1167655"/>
              <a:gd name="connsiteY4" fmla="*/ 410095 h 867295"/>
              <a:gd name="connsiteX5" fmla="*/ 1164884 w 1167655"/>
              <a:gd name="connsiteY5" fmla="*/ 809106 h 867295"/>
              <a:gd name="connsiteX6" fmla="*/ 1115008 w 1167655"/>
              <a:gd name="connsiteY6" fmla="*/ 759229 h 867295"/>
              <a:gd name="connsiteX7" fmla="*/ 865626 w 1167655"/>
              <a:gd name="connsiteY7" fmla="*/ 759229 h 867295"/>
              <a:gd name="connsiteX8" fmla="*/ 599619 w 1167655"/>
              <a:gd name="connsiteY8" fmla="*/ 759229 h 867295"/>
              <a:gd name="connsiteX9" fmla="*/ 449990 w 1167655"/>
              <a:gd name="connsiteY9" fmla="*/ 692727 h 867295"/>
              <a:gd name="connsiteX10" fmla="*/ 267110 w 1167655"/>
              <a:gd name="connsiteY10" fmla="*/ 659477 h 867295"/>
              <a:gd name="connsiteX11" fmla="*/ 150732 w 1167655"/>
              <a:gd name="connsiteY11" fmla="*/ 626226 h 867295"/>
              <a:gd name="connsiteX12" fmla="*/ 134106 w 1167655"/>
              <a:gd name="connsiteY12" fmla="*/ 559724 h 867295"/>
              <a:gd name="connsiteX13" fmla="*/ 150732 w 1167655"/>
              <a:gd name="connsiteY13" fmla="*/ 260466 h 867295"/>
              <a:gd name="connsiteX14" fmla="*/ 134106 w 1167655"/>
              <a:gd name="connsiteY14" fmla="*/ 193964 h 867295"/>
              <a:gd name="connsiteX0" fmla="*/ 5541 w 1039090"/>
              <a:gd name="connsiteY0" fmla="*/ 193964 h 867295"/>
              <a:gd name="connsiteX1" fmla="*/ 9980 w 1039090"/>
              <a:gd name="connsiteY1" fmla="*/ 27709 h 867295"/>
              <a:gd name="connsiteX2" fmla="*/ 836814 w 1039090"/>
              <a:gd name="connsiteY2" fmla="*/ 27709 h 867295"/>
              <a:gd name="connsiteX3" fmla="*/ 986443 w 1039090"/>
              <a:gd name="connsiteY3" fmla="*/ 27709 h 867295"/>
              <a:gd name="connsiteX4" fmla="*/ 1003068 w 1039090"/>
              <a:gd name="connsiteY4" fmla="*/ 410095 h 867295"/>
              <a:gd name="connsiteX5" fmla="*/ 1036319 w 1039090"/>
              <a:gd name="connsiteY5" fmla="*/ 809106 h 867295"/>
              <a:gd name="connsiteX6" fmla="*/ 986443 w 1039090"/>
              <a:gd name="connsiteY6" fmla="*/ 759229 h 867295"/>
              <a:gd name="connsiteX7" fmla="*/ 737061 w 1039090"/>
              <a:gd name="connsiteY7" fmla="*/ 759229 h 867295"/>
              <a:gd name="connsiteX8" fmla="*/ 471054 w 1039090"/>
              <a:gd name="connsiteY8" fmla="*/ 759229 h 867295"/>
              <a:gd name="connsiteX9" fmla="*/ 321425 w 1039090"/>
              <a:gd name="connsiteY9" fmla="*/ 692727 h 867295"/>
              <a:gd name="connsiteX10" fmla="*/ 138545 w 1039090"/>
              <a:gd name="connsiteY10" fmla="*/ 659477 h 867295"/>
              <a:gd name="connsiteX11" fmla="*/ 22167 w 1039090"/>
              <a:gd name="connsiteY11" fmla="*/ 626226 h 867295"/>
              <a:gd name="connsiteX12" fmla="*/ 5541 w 1039090"/>
              <a:gd name="connsiteY12" fmla="*/ 559724 h 867295"/>
              <a:gd name="connsiteX13" fmla="*/ 22167 w 1039090"/>
              <a:gd name="connsiteY13" fmla="*/ 260466 h 867295"/>
              <a:gd name="connsiteX14" fmla="*/ 5541 w 1039090"/>
              <a:gd name="connsiteY14" fmla="*/ 193964 h 86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9090" h="867295">
                <a:moveTo>
                  <a:pt x="5541" y="193964"/>
                </a:moveTo>
                <a:cubicBezTo>
                  <a:pt x="3510" y="155171"/>
                  <a:pt x="3468" y="180100"/>
                  <a:pt x="9980" y="27709"/>
                </a:cubicBezTo>
                <a:cubicBezTo>
                  <a:pt x="148525" y="0"/>
                  <a:pt x="674070" y="27709"/>
                  <a:pt x="836814" y="27709"/>
                </a:cubicBezTo>
                <a:cubicBezTo>
                  <a:pt x="999558" y="27709"/>
                  <a:pt x="834399" y="68473"/>
                  <a:pt x="986443" y="27709"/>
                </a:cubicBezTo>
                <a:cubicBezTo>
                  <a:pt x="1014152" y="91440"/>
                  <a:pt x="994755" y="279862"/>
                  <a:pt x="1003068" y="410095"/>
                </a:cubicBezTo>
                <a:cubicBezTo>
                  <a:pt x="1011381" y="540328"/>
                  <a:pt x="1039090" y="750917"/>
                  <a:pt x="1036319" y="809106"/>
                </a:cubicBezTo>
                <a:cubicBezTo>
                  <a:pt x="1033548" y="867295"/>
                  <a:pt x="1036319" y="767542"/>
                  <a:pt x="986443" y="759229"/>
                </a:cubicBezTo>
                <a:cubicBezTo>
                  <a:pt x="936567" y="750916"/>
                  <a:pt x="737061" y="759229"/>
                  <a:pt x="737061" y="759229"/>
                </a:cubicBezTo>
                <a:cubicBezTo>
                  <a:pt x="651163" y="759229"/>
                  <a:pt x="540327" y="770313"/>
                  <a:pt x="471054" y="759229"/>
                </a:cubicBezTo>
                <a:cubicBezTo>
                  <a:pt x="401781" y="748145"/>
                  <a:pt x="376843" y="709352"/>
                  <a:pt x="321425" y="692727"/>
                </a:cubicBezTo>
                <a:cubicBezTo>
                  <a:pt x="266007" y="676102"/>
                  <a:pt x="188421" y="670560"/>
                  <a:pt x="138545" y="659477"/>
                </a:cubicBezTo>
                <a:cubicBezTo>
                  <a:pt x="88669" y="648394"/>
                  <a:pt x="44334" y="642851"/>
                  <a:pt x="22167" y="626226"/>
                </a:cubicBezTo>
                <a:cubicBezTo>
                  <a:pt x="0" y="609601"/>
                  <a:pt x="5541" y="620684"/>
                  <a:pt x="5541" y="559724"/>
                </a:cubicBezTo>
                <a:cubicBezTo>
                  <a:pt x="5541" y="498764"/>
                  <a:pt x="22167" y="321426"/>
                  <a:pt x="22167" y="260466"/>
                </a:cubicBezTo>
                <a:cubicBezTo>
                  <a:pt x="22167" y="199506"/>
                  <a:pt x="7572" y="232757"/>
                  <a:pt x="5541" y="193964"/>
                </a:cubicBezTo>
                <a:close/>
              </a:path>
            </a:pathLst>
          </a:custGeom>
          <a:blipFill>
            <a:blip r:embed="rId4" cstate="print"/>
            <a:tile tx="0" ty="0" sx="100000" sy="100000" flip="none" algn="tl"/>
          </a:bli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rot="21321277">
            <a:off x="2486123" y="1887015"/>
            <a:ext cx="5334000" cy="3276600"/>
          </a:xfrm>
          <a:custGeom>
            <a:avLst/>
            <a:gdLst>
              <a:gd name="connsiteX0" fmla="*/ 5217621 w 5583381"/>
              <a:gd name="connsiteY0" fmla="*/ 595745 h 2732116"/>
              <a:gd name="connsiteX1" fmla="*/ 4053839 w 5583381"/>
              <a:gd name="connsiteY1" fmla="*/ 130232 h 2732116"/>
              <a:gd name="connsiteX2" fmla="*/ 3189316 w 5583381"/>
              <a:gd name="connsiteY2" fmla="*/ 47105 h 2732116"/>
              <a:gd name="connsiteX3" fmla="*/ 2308167 w 5583381"/>
              <a:gd name="connsiteY3" fmla="*/ 47105 h 2732116"/>
              <a:gd name="connsiteX4" fmla="*/ 1427018 w 5583381"/>
              <a:gd name="connsiteY4" fmla="*/ 329738 h 2732116"/>
              <a:gd name="connsiteX5" fmla="*/ 462741 w 5583381"/>
              <a:gd name="connsiteY5" fmla="*/ 761999 h 2732116"/>
              <a:gd name="connsiteX6" fmla="*/ 446116 w 5583381"/>
              <a:gd name="connsiteY6" fmla="*/ 512618 h 2732116"/>
              <a:gd name="connsiteX7" fmla="*/ 47105 w 5583381"/>
              <a:gd name="connsiteY7" fmla="*/ 1044632 h 2732116"/>
              <a:gd name="connsiteX8" fmla="*/ 728749 w 5583381"/>
              <a:gd name="connsiteY8" fmla="*/ 1310639 h 2732116"/>
              <a:gd name="connsiteX9" fmla="*/ 612370 w 5583381"/>
              <a:gd name="connsiteY9" fmla="*/ 1127759 h 2732116"/>
              <a:gd name="connsiteX10" fmla="*/ 1144385 w 5583381"/>
              <a:gd name="connsiteY10" fmla="*/ 1210887 h 2732116"/>
              <a:gd name="connsiteX11" fmla="*/ 1826029 w 5583381"/>
              <a:gd name="connsiteY11" fmla="*/ 1659774 h 2732116"/>
              <a:gd name="connsiteX12" fmla="*/ 2141912 w 5583381"/>
              <a:gd name="connsiteY12" fmla="*/ 2274916 h 2732116"/>
              <a:gd name="connsiteX13" fmla="*/ 2690552 w 5583381"/>
              <a:gd name="connsiteY13" fmla="*/ 2707178 h 2732116"/>
              <a:gd name="connsiteX14" fmla="*/ 3471949 w 5583381"/>
              <a:gd name="connsiteY14" fmla="*/ 2424545 h 2732116"/>
              <a:gd name="connsiteX15" fmla="*/ 4369723 w 5583381"/>
              <a:gd name="connsiteY15" fmla="*/ 2324792 h 2732116"/>
              <a:gd name="connsiteX16" fmla="*/ 4785359 w 5583381"/>
              <a:gd name="connsiteY16" fmla="*/ 2225039 h 2732116"/>
              <a:gd name="connsiteX17" fmla="*/ 4951614 w 5583381"/>
              <a:gd name="connsiteY17" fmla="*/ 2258290 h 2732116"/>
              <a:gd name="connsiteX18" fmla="*/ 5034741 w 5583381"/>
              <a:gd name="connsiteY18" fmla="*/ 2108661 h 2732116"/>
              <a:gd name="connsiteX19" fmla="*/ 5550130 w 5583381"/>
              <a:gd name="connsiteY19" fmla="*/ 895003 h 2732116"/>
              <a:gd name="connsiteX20" fmla="*/ 5217621 w 5583381"/>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5034741 w 5550130"/>
              <a:gd name="connsiteY17" fmla="*/ 2119745 h 2743200"/>
              <a:gd name="connsiteX18" fmla="*/ 5550130 w 5550130"/>
              <a:gd name="connsiteY18"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19729 w 5519729"/>
              <a:gd name="connsiteY0" fmla="*/ 906087 h 2737128"/>
              <a:gd name="connsiteX1" fmla="*/ 4023438 w 5519729"/>
              <a:gd name="connsiteY1" fmla="*/ 141316 h 2737128"/>
              <a:gd name="connsiteX2" fmla="*/ 3158915 w 5519729"/>
              <a:gd name="connsiteY2" fmla="*/ 58189 h 2737128"/>
              <a:gd name="connsiteX3" fmla="*/ 2277766 w 5519729"/>
              <a:gd name="connsiteY3" fmla="*/ 58189 h 2737128"/>
              <a:gd name="connsiteX4" fmla="*/ 1396617 w 5519729"/>
              <a:gd name="connsiteY4" fmla="*/ 340822 h 2737128"/>
              <a:gd name="connsiteX5" fmla="*/ 432340 w 5519729"/>
              <a:gd name="connsiteY5" fmla="*/ 773083 h 2737128"/>
              <a:gd name="connsiteX6" fmla="*/ 415715 w 5519729"/>
              <a:gd name="connsiteY6" fmla="*/ 523702 h 2737128"/>
              <a:gd name="connsiteX7" fmla="*/ 16704 w 5519729"/>
              <a:gd name="connsiteY7" fmla="*/ 1055716 h 2737128"/>
              <a:gd name="connsiteX8" fmla="*/ 315490 w 5519729"/>
              <a:gd name="connsiteY8" fmla="*/ 1271847 h 2737128"/>
              <a:gd name="connsiteX9" fmla="*/ 698348 w 5519729"/>
              <a:gd name="connsiteY9" fmla="*/ 1321723 h 2737128"/>
              <a:gd name="connsiteX10" fmla="*/ 711082 w 5519729"/>
              <a:gd name="connsiteY10" fmla="*/ 1310758 h 2737128"/>
              <a:gd name="connsiteX11" fmla="*/ 581969 w 5519729"/>
              <a:gd name="connsiteY11" fmla="*/ 1138843 h 2737128"/>
              <a:gd name="connsiteX12" fmla="*/ 1113984 w 5519729"/>
              <a:gd name="connsiteY12" fmla="*/ 1221971 h 2737128"/>
              <a:gd name="connsiteX13" fmla="*/ 1795628 w 5519729"/>
              <a:gd name="connsiteY13" fmla="*/ 1670858 h 2737128"/>
              <a:gd name="connsiteX14" fmla="*/ 2111511 w 5519729"/>
              <a:gd name="connsiteY14" fmla="*/ 2286000 h 2737128"/>
              <a:gd name="connsiteX15" fmla="*/ 2111865 w 5519729"/>
              <a:gd name="connsiteY15" fmla="*/ 2322434 h 2737128"/>
              <a:gd name="connsiteX16" fmla="*/ 2660151 w 5519729"/>
              <a:gd name="connsiteY16" fmla="*/ 2718262 h 2737128"/>
              <a:gd name="connsiteX17" fmla="*/ 3441548 w 5519729"/>
              <a:gd name="connsiteY17" fmla="*/ 2435629 h 2737128"/>
              <a:gd name="connsiteX18" fmla="*/ 5004340 w 5519729"/>
              <a:gd name="connsiteY18" fmla="*/ 2119745 h 2737128"/>
              <a:gd name="connsiteX19" fmla="*/ 5519729 w 5519729"/>
              <a:gd name="connsiteY19"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741483 w 5550130"/>
              <a:gd name="connsiteY9" fmla="*/ 1310758 h 2737128"/>
              <a:gd name="connsiteX10" fmla="*/ 612370 w 5550130"/>
              <a:gd name="connsiteY10" fmla="*/ 1138843 h 2737128"/>
              <a:gd name="connsiteX11" fmla="*/ 1144385 w 5550130"/>
              <a:gd name="connsiteY11" fmla="*/ 1221971 h 2737128"/>
              <a:gd name="connsiteX12" fmla="*/ 1826029 w 5550130"/>
              <a:gd name="connsiteY12" fmla="*/ 1670858 h 2737128"/>
              <a:gd name="connsiteX13" fmla="*/ 2141912 w 5550130"/>
              <a:gd name="connsiteY13" fmla="*/ 2286000 h 2737128"/>
              <a:gd name="connsiteX14" fmla="*/ 2142266 w 5550130"/>
              <a:gd name="connsiteY14" fmla="*/ 2322434 h 2737128"/>
              <a:gd name="connsiteX15" fmla="*/ 2690552 w 5550130"/>
              <a:gd name="connsiteY15" fmla="*/ 2718262 h 2737128"/>
              <a:gd name="connsiteX16" fmla="*/ 3471949 w 5550130"/>
              <a:gd name="connsiteY16" fmla="*/ 2435629 h 2737128"/>
              <a:gd name="connsiteX17" fmla="*/ 5034741 w 5550130"/>
              <a:gd name="connsiteY17" fmla="*/ 2119745 h 2737128"/>
              <a:gd name="connsiteX18" fmla="*/ 5550130 w 5550130"/>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469410"/>
              <a:gd name="connsiteX1" fmla="*/ 4006734 w 5503025"/>
              <a:gd name="connsiteY1" fmla="*/ 141316 h 2469410"/>
              <a:gd name="connsiteX2" fmla="*/ 3142211 w 5503025"/>
              <a:gd name="connsiteY2" fmla="*/ 58189 h 2469410"/>
              <a:gd name="connsiteX3" fmla="*/ 2261062 w 5503025"/>
              <a:gd name="connsiteY3" fmla="*/ 58189 h 2469410"/>
              <a:gd name="connsiteX4" fmla="*/ 1379913 w 5503025"/>
              <a:gd name="connsiteY4" fmla="*/ 340822 h 2469410"/>
              <a:gd name="connsiteX5" fmla="*/ 415636 w 5503025"/>
              <a:gd name="connsiteY5" fmla="*/ 773083 h 2469410"/>
              <a:gd name="connsiteX6" fmla="*/ 399011 w 5503025"/>
              <a:gd name="connsiteY6" fmla="*/ 523702 h 2469410"/>
              <a:gd name="connsiteX7" fmla="*/ 0 w 5503025"/>
              <a:gd name="connsiteY7" fmla="*/ 1055716 h 2469410"/>
              <a:gd name="connsiteX8" fmla="*/ 681644 w 5503025"/>
              <a:gd name="connsiteY8" fmla="*/ 1321723 h 2469410"/>
              <a:gd name="connsiteX9" fmla="*/ 694378 w 5503025"/>
              <a:gd name="connsiteY9" fmla="*/ 1310758 h 2469410"/>
              <a:gd name="connsiteX10" fmla="*/ 565265 w 5503025"/>
              <a:gd name="connsiteY10" fmla="*/ 1138843 h 2469410"/>
              <a:gd name="connsiteX11" fmla="*/ 1097280 w 5503025"/>
              <a:gd name="connsiteY11" fmla="*/ 1221971 h 2469410"/>
              <a:gd name="connsiteX12" fmla="*/ 1778924 w 5503025"/>
              <a:gd name="connsiteY12" fmla="*/ 1670858 h 2469410"/>
              <a:gd name="connsiteX13" fmla="*/ 2094807 w 5503025"/>
              <a:gd name="connsiteY13" fmla="*/ 2286000 h 2469410"/>
              <a:gd name="connsiteX14" fmla="*/ 2095161 w 5503025"/>
              <a:gd name="connsiteY14" fmla="*/ 2322434 h 2469410"/>
              <a:gd name="connsiteX15" fmla="*/ 3424844 w 5503025"/>
              <a:gd name="connsiteY15" fmla="*/ 2435629 h 2469410"/>
              <a:gd name="connsiteX16" fmla="*/ 4987636 w 5503025"/>
              <a:gd name="connsiteY16" fmla="*/ 2119745 h 2469410"/>
              <a:gd name="connsiteX17" fmla="*/ 5503025 w 5503025"/>
              <a:gd name="connsiteY17" fmla="*/ 906087 h 2469410"/>
              <a:gd name="connsiteX0" fmla="*/ 5503025 w 5503025"/>
              <a:gd name="connsiteY0" fmla="*/ 906087 h 2394596"/>
              <a:gd name="connsiteX1" fmla="*/ 4006734 w 5503025"/>
              <a:gd name="connsiteY1" fmla="*/ 141316 h 2394596"/>
              <a:gd name="connsiteX2" fmla="*/ 3142211 w 5503025"/>
              <a:gd name="connsiteY2" fmla="*/ 58189 h 2394596"/>
              <a:gd name="connsiteX3" fmla="*/ 2261062 w 5503025"/>
              <a:gd name="connsiteY3" fmla="*/ 58189 h 2394596"/>
              <a:gd name="connsiteX4" fmla="*/ 1379913 w 5503025"/>
              <a:gd name="connsiteY4" fmla="*/ 340822 h 2394596"/>
              <a:gd name="connsiteX5" fmla="*/ 415636 w 5503025"/>
              <a:gd name="connsiteY5" fmla="*/ 773083 h 2394596"/>
              <a:gd name="connsiteX6" fmla="*/ 399011 w 5503025"/>
              <a:gd name="connsiteY6" fmla="*/ 523702 h 2394596"/>
              <a:gd name="connsiteX7" fmla="*/ 0 w 5503025"/>
              <a:gd name="connsiteY7" fmla="*/ 1055716 h 2394596"/>
              <a:gd name="connsiteX8" fmla="*/ 681644 w 5503025"/>
              <a:gd name="connsiteY8" fmla="*/ 1321723 h 2394596"/>
              <a:gd name="connsiteX9" fmla="*/ 694378 w 5503025"/>
              <a:gd name="connsiteY9" fmla="*/ 1310758 h 2394596"/>
              <a:gd name="connsiteX10" fmla="*/ 565265 w 5503025"/>
              <a:gd name="connsiteY10" fmla="*/ 1138843 h 2394596"/>
              <a:gd name="connsiteX11" fmla="*/ 1097280 w 5503025"/>
              <a:gd name="connsiteY11" fmla="*/ 1221971 h 2394596"/>
              <a:gd name="connsiteX12" fmla="*/ 1778924 w 5503025"/>
              <a:gd name="connsiteY12" fmla="*/ 1670858 h 2394596"/>
              <a:gd name="connsiteX13" fmla="*/ 2094807 w 5503025"/>
              <a:gd name="connsiteY13" fmla="*/ 2286000 h 2394596"/>
              <a:gd name="connsiteX14" fmla="*/ 2095161 w 5503025"/>
              <a:gd name="connsiteY14" fmla="*/ 2322434 h 2394596"/>
              <a:gd name="connsiteX15" fmla="*/ 4987636 w 5503025"/>
              <a:gd name="connsiteY15" fmla="*/ 2119745 h 2394596"/>
              <a:gd name="connsiteX16" fmla="*/ 5503025 w 5503025"/>
              <a:gd name="connsiteY16" fmla="*/ 906087 h 2394596"/>
              <a:gd name="connsiteX0" fmla="*/ 5503025 w 5503025"/>
              <a:gd name="connsiteY0" fmla="*/ 906087 h 2360814"/>
              <a:gd name="connsiteX1" fmla="*/ 4006734 w 5503025"/>
              <a:gd name="connsiteY1" fmla="*/ 141316 h 2360814"/>
              <a:gd name="connsiteX2" fmla="*/ 3142211 w 5503025"/>
              <a:gd name="connsiteY2" fmla="*/ 58189 h 2360814"/>
              <a:gd name="connsiteX3" fmla="*/ 2261062 w 5503025"/>
              <a:gd name="connsiteY3" fmla="*/ 58189 h 2360814"/>
              <a:gd name="connsiteX4" fmla="*/ 1379913 w 5503025"/>
              <a:gd name="connsiteY4" fmla="*/ 340822 h 2360814"/>
              <a:gd name="connsiteX5" fmla="*/ 415636 w 5503025"/>
              <a:gd name="connsiteY5" fmla="*/ 773083 h 2360814"/>
              <a:gd name="connsiteX6" fmla="*/ 399011 w 5503025"/>
              <a:gd name="connsiteY6" fmla="*/ 523702 h 2360814"/>
              <a:gd name="connsiteX7" fmla="*/ 0 w 5503025"/>
              <a:gd name="connsiteY7" fmla="*/ 1055716 h 2360814"/>
              <a:gd name="connsiteX8" fmla="*/ 681644 w 5503025"/>
              <a:gd name="connsiteY8" fmla="*/ 1321723 h 2360814"/>
              <a:gd name="connsiteX9" fmla="*/ 694378 w 5503025"/>
              <a:gd name="connsiteY9" fmla="*/ 1310758 h 2360814"/>
              <a:gd name="connsiteX10" fmla="*/ 565265 w 5503025"/>
              <a:gd name="connsiteY10" fmla="*/ 1138843 h 2360814"/>
              <a:gd name="connsiteX11" fmla="*/ 1097280 w 5503025"/>
              <a:gd name="connsiteY11" fmla="*/ 1221971 h 2360814"/>
              <a:gd name="connsiteX12" fmla="*/ 1778924 w 5503025"/>
              <a:gd name="connsiteY12" fmla="*/ 1670858 h 2360814"/>
              <a:gd name="connsiteX13" fmla="*/ 2094807 w 5503025"/>
              <a:gd name="connsiteY13" fmla="*/ 2286000 h 2360814"/>
              <a:gd name="connsiteX14" fmla="*/ 4987636 w 5503025"/>
              <a:gd name="connsiteY14" fmla="*/ 2119745 h 2360814"/>
              <a:gd name="connsiteX15" fmla="*/ 5503025 w 5503025"/>
              <a:gd name="connsiteY15" fmla="*/ 906087 h 2360814"/>
              <a:gd name="connsiteX0" fmla="*/ 5503025 w 5503025"/>
              <a:gd name="connsiteY0" fmla="*/ 906087 h 2247207"/>
              <a:gd name="connsiteX1" fmla="*/ 4006734 w 5503025"/>
              <a:gd name="connsiteY1" fmla="*/ 141316 h 2247207"/>
              <a:gd name="connsiteX2" fmla="*/ 3142211 w 5503025"/>
              <a:gd name="connsiteY2" fmla="*/ 58189 h 2247207"/>
              <a:gd name="connsiteX3" fmla="*/ 2261062 w 5503025"/>
              <a:gd name="connsiteY3" fmla="*/ 58189 h 2247207"/>
              <a:gd name="connsiteX4" fmla="*/ 1379913 w 5503025"/>
              <a:gd name="connsiteY4" fmla="*/ 340822 h 2247207"/>
              <a:gd name="connsiteX5" fmla="*/ 415636 w 5503025"/>
              <a:gd name="connsiteY5" fmla="*/ 773083 h 2247207"/>
              <a:gd name="connsiteX6" fmla="*/ 399011 w 5503025"/>
              <a:gd name="connsiteY6" fmla="*/ 523702 h 2247207"/>
              <a:gd name="connsiteX7" fmla="*/ 0 w 5503025"/>
              <a:gd name="connsiteY7" fmla="*/ 1055716 h 2247207"/>
              <a:gd name="connsiteX8" fmla="*/ 681644 w 5503025"/>
              <a:gd name="connsiteY8" fmla="*/ 1321723 h 2247207"/>
              <a:gd name="connsiteX9" fmla="*/ 694378 w 5503025"/>
              <a:gd name="connsiteY9" fmla="*/ 1310758 h 2247207"/>
              <a:gd name="connsiteX10" fmla="*/ 565265 w 5503025"/>
              <a:gd name="connsiteY10" fmla="*/ 1138843 h 2247207"/>
              <a:gd name="connsiteX11" fmla="*/ 1097280 w 5503025"/>
              <a:gd name="connsiteY11" fmla="*/ 1221971 h 2247207"/>
              <a:gd name="connsiteX12" fmla="*/ 1778924 w 5503025"/>
              <a:gd name="connsiteY12" fmla="*/ 1670858 h 2247207"/>
              <a:gd name="connsiteX13" fmla="*/ 4987636 w 5503025"/>
              <a:gd name="connsiteY13" fmla="*/ 2119745 h 2247207"/>
              <a:gd name="connsiteX14" fmla="*/ 5503025 w 5503025"/>
              <a:gd name="connsiteY14" fmla="*/ 906087 h 2247207"/>
              <a:gd name="connsiteX0" fmla="*/ 5503025 w 5503025"/>
              <a:gd name="connsiteY0" fmla="*/ 906087 h 2172392"/>
              <a:gd name="connsiteX1" fmla="*/ 4006734 w 5503025"/>
              <a:gd name="connsiteY1" fmla="*/ 141316 h 2172392"/>
              <a:gd name="connsiteX2" fmla="*/ 3142211 w 5503025"/>
              <a:gd name="connsiteY2" fmla="*/ 58189 h 2172392"/>
              <a:gd name="connsiteX3" fmla="*/ 2261062 w 5503025"/>
              <a:gd name="connsiteY3" fmla="*/ 58189 h 2172392"/>
              <a:gd name="connsiteX4" fmla="*/ 1379913 w 5503025"/>
              <a:gd name="connsiteY4" fmla="*/ 340822 h 2172392"/>
              <a:gd name="connsiteX5" fmla="*/ 415636 w 5503025"/>
              <a:gd name="connsiteY5" fmla="*/ 773083 h 2172392"/>
              <a:gd name="connsiteX6" fmla="*/ 399011 w 5503025"/>
              <a:gd name="connsiteY6" fmla="*/ 523702 h 2172392"/>
              <a:gd name="connsiteX7" fmla="*/ 0 w 5503025"/>
              <a:gd name="connsiteY7" fmla="*/ 1055716 h 2172392"/>
              <a:gd name="connsiteX8" fmla="*/ 681644 w 5503025"/>
              <a:gd name="connsiteY8" fmla="*/ 1321723 h 2172392"/>
              <a:gd name="connsiteX9" fmla="*/ 694378 w 5503025"/>
              <a:gd name="connsiteY9" fmla="*/ 1310758 h 2172392"/>
              <a:gd name="connsiteX10" fmla="*/ 565265 w 5503025"/>
              <a:gd name="connsiteY10" fmla="*/ 1138843 h 2172392"/>
              <a:gd name="connsiteX11" fmla="*/ 1097280 w 5503025"/>
              <a:gd name="connsiteY11" fmla="*/ 1221971 h 2172392"/>
              <a:gd name="connsiteX12" fmla="*/ 4987636 w 5503025"/>
              <a:gd name="connsiteY12" fmla="*/ 2119745 h 2172392"/>
              <a:gd name="connsiteX13" fmla="*/ 5503025 w 5503025"/>
              <a:gd name="connsiteY13" fmla="*/ 906087 h 2172392"/>
              <a:gd name="connsiteX0" fmla="*/ 5503025 w 5669191"/>
              <a:gd name="connsiteY0" fmla="*/ 906087 h 2605775"/>
              <a:gd name="connsiteX1" fmla="*/ 4006734 w 5669191"/>
              <a:gd name="connsiteY1" fmla="*/ 141316 h 2605775"/>
              <a:gd name="connsiteX2" fmla="*/ 3142211 w 5669191"/>
              <a:gd name="connsiteY2" fmla="*/ 58189 h 2605775"/>
              <a:gd name="connsiteX3" fmla="*/ 2261062 w 5669191"/>
              <a:gd name="connsiteY3" fmla="*/ 58189 h 2605775"/>
              <a:gd name="connsiteX4" fmla="*/ 1379913 w 5669191"/>
              <a:gd name="connsiteY4" fmla="*/ 340822 h 2605775"/>
              <a:gd name="connsiteX5" fmla="*/ 415636 w 5669191"/>
              <a:gd name="connsiteY5" fmla="*/ 773083 h 2605775"/>
              <a:gd name="connsiteX6" fmla="*/ 399011 w 5669191"/>
              <a:gd name="connsiteY6" fmla="*/ 523702 h 2605775"/>
              <a:gd name="connsiteX7" fmla="*/ 0 w 5669191"/>
              <a:gd name="connsiteY7" fmla="*/ 1055716 h 2605775"/>
              <a:gd name="connsiteX8" fmla="*/ 681644 w 5669191"/>
              <a:gd name="connsiteY8" fmla="*/ 1321723 h 2605775"/>
              <a:gd name="connsiteX9" fmla="*/ 694378 w 5669191"/>
              <a:gd name="connsiteY9" fmla="*/ 1310758 h 2605775"/>
              <a:gd name="connsiteX10" fmla="*/ 565265 w 5669191"/>
              <a:gd name="connsiteY10" fmla="*/ 1138843 h 2605775"/>
              <a:gd name="connsiteX11" fmla="*/ 1097280 w 5669191"/>
              <a:gd name="connsiteY11" fmla="*/ 1221971 h 2605775"/>
              <a:gd name="connsiteX12" fmla="*/ 4987636 w 5669191"/>
              <a:gd name="connsiteY12" fmla="*/ 2119745 h 2605775"/>
              <a:gd name="connsiteX13" fmla="*/ 4698931 w 5669191"/>
              <a:gd name="connsiteY13" fmla="*/ 2403499 h 2605775"/>
              <a:gd name="connsiteX14" fmla="*/ 5503025 w 5669191"/>
              <a:gd name="connsiteY14" fmla="*/ 906087 h 2605775"/>
              <a:gd name="connsiteX0" fmla="*/ 5503025 w 5669191"/>
              <a:gd name="connsiteY0" fmla="*/ 906087 h 2456146"/>
              <a:gd name="connsiteX1" fmla="*/ 4006734 w 5669191"/>
              <a:gd name="connsiteY1" fmla="*/ 141316 h 2456146"/>
              <a:gd name="connsiteX2" fmla="*/ 3142211 w 5669191"/>
              <a:gd name="connsiteY2" fmla="*/ 58189 h 2456146"/>
              <a:gd name="connsiteX3" fmla="*/ 2261062 w 5669191"/>
              <a:gd name="connsiteY3" fmla="*/ 58189 h 2456146"/>
              <a:gd name="connsiteX4" fmla="*/ 1379913 w 5669191"/>
              <a:gd name="connsiteY4" fmla="*/ 340822 h 2456146"/>
              <a:gd name="connsiteX5" fmla="*/ 415636 w 5669191"/>
              <a:gd name="connsiteY5" fmla="*/ 773083 h 2456146"/>
              <a:gd name="connsiteX6" fmla="*/ 399011 w 5669191"/>
              <a:gd name="connsiteY6" fmla="*/ 523702 h 2456146"/>
              <a:gd name="connsiteX7" fmla="*/ 0 w 5669191"/>
              <a:gd name="connsiteY7" fmla="*/ 1055716 h 2456146"/>
              <a:gd name="connsiteX8" fmla="*/ 681644 w 5669191"/>
              <a:gd name="connsiteY8" fmla="*/ 1321723 h 2456146"/>
              <a:gd name="connsiteX9" fmla="*/ 694378 w 5669191"/>
              <a:gd name="connsiteY9" fmla="*/ 1310758 h 2456146"/>
              <a:gd name="connsiteX10" fmla="*/ 565265 w 5669191"/>
              <a:gd name="connsiteY10" fmla="*/ 1138843 h 2456146"/>
              <a:gd name="connsiteX11" fmla="*/ 1097280 w 5669191"/>
              <a:gd name="connsiteY11" fmla="*/ 1221971 h 2456146"/>
              <a:gd name="connsiteX12" fmla="*/ 4698931 w 5669191"/>
              <a:gd name="connsiteY12" fmla="*/ 2403499 h 2456146"/>
              <a:gd name="connsiteX13" fmla="*/ 5503025 w 5669191"/>
              <a:gd name="connsiteY13" fmla="*/ 906087 h 2456146"/>
              <a:gd name="connsiteX0" fmla="*/ 5503025 w 5618932"/>
              <a:gd name="connsiteY0" fmla="*/ 906087 h 2649826"/>
              <a:gd name="connsiteX1" fmla="*/ 4006734 w 5618932"/>
              <a:gd name="connsiteY1" fmla="*/ 141316 h 2649826"/>
              <a:gd name="connsiteX2" fmla="*/ 3142211 w 5618932"/>
              <a:gd name="connsiteY2" fmla="*/ 58189 h 2649826"/>
              <a:gd name="connsiteX3" fmla="*/ 2261062 w 5618932"/>
              <a:gd name="connsiteY3" fmla="*/ 58189 h 2649826"/>
              <a:gd name="connsiteX4" fmla="*/ 1379913 w 5618932"/>
              <a:gd name="connsiteY4" fmla="*/ 340822 h 2649826"/>
              <a:gd name="connsiteX5" fmla="*/ 415636 w 5618932"/>
              <a:gd name="connsiteY5" fmla="*/ 773083 h 2649826"/>
              <a:gd name="connsiteX6" fmla="*/ 399011 w 5618932"/>
              <a:gd name="connsiteY6" fmla="*/ 523702 h 2649826"/>
              <a:gd name="connsiteX7" fmla="*/ 0 w 5618932"/>
              <a:gd name="connsiteY7" fmla="*/ 1055716 h 2649826"/>
              <a:gd name="connsiteX8" fmla="*/ 681644 w 5618932"/>
              <a:gd name="connsiteY8" fmla="*/ 1321723 h 2649826"/>
              <a:gd name="connsiteX9" fmla="*/ 694378 w 5618932"/>
              <a:gd name="connsiteY9" fmla="*/ 1310758 h 2649826"/>
              <a:gd name="connsiteX10" fmla="*/ 565265 w 5618932"/>
              <a:gd name="connsiteY10" fmla="*/ 1138843 h 2649826"/>
              <a:gd name="connsiteX11" fmla="*/ 1097280 w 5618932"/>
              <a:gd name="connsiteY11" fmla="*/ 1221971 h 2649826"/>
              <a:gd name="connsiteX12" fmla="*/ 4698931 w 5618932"/>
              <a:gd name="connsiteY12" fmla="*/ 2403499 h 2649826"/>
              <a:gd name="connsiteX13" fmla="*/ 4702174 w 5618932"/>
              <a:gd name="connsiteY13" fmla="*/ 2400257 h 2649826"/>
              <a:gd name="connsiteX14" fmla="*/ 5503025 w 5618932"/>
              <a:gd name="connsiteY14" fmla="*/ 906087 h 2649826"/>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644421"/>
              <a:gd name="connsiteX1" fmla="*/ 4006734 w 5618932"/>
              <a:gd name="connsiteY1" fmla="*/ 141316 h 2644421"/>
              <a:gd name="connsiteX2" fmla="*/ 3142211 w 5618932"/>
              <a:gd name="connsiteY2" fmla="*/ 58189 h 2644421"/>
              <a:gd name="connsiteX3" fmla="*/ 2261062 w 5618932"/>
              <a:gd name="connsiteY3" fmla="*/ 58189 h 2644421"/>
              <a:gd name="connsiteX4" fmla="*/ 1379913 w 5618932"/>
              <a:gd name="connsiteY4" fmla="*/ 340822 h 2644421"/>
              <a:gd name="connsiteX5" fmla="*/ 415636 w 5618932"/>
              <a:gd name="connsiteY5" fmla="*/ 773083 h 2644421"/>
              <a:gd name="connsiteX6" fmla="*/ 399011 w 5618932"/>
              <a:gd name="connsiteY6" fmla="*/ 523702 h 2644421"/>
              <a:gd name="connsiteX7" fmla="*/ 0 w 5618932"/>
              <a:gd name="connsiteY7" fmla="*/ 1055716 h 2644421"/>
              <a:gd name="connsiteX8" fmla="*/ 681644 w 5618932"/>
              <a:gd name="connsiteY8" fmla="*/ 1321723 h 2644421"/>
              <a:gd name="connsiteX9" fmla="*/ 694378 w 5618932"/>
              <a:gd name="connsiteY9" fmla="*/ 1310758 h 2644421"/>
              <a:gd name="connsiteX10" fmla="*/ 565265 w 5618932"/>
              <a:gd name="connsiteY10" fmla="*/ 1138843 h 2644421"/>
              <a:gd name="connsiteX11" fmla="*/ 1097280 w 5618932"/>
              <a:gd name="connsiteY11" fmla="*/ 1221971 h 2644421"/>
              <a:gd name="connsiteX12" fmla="*/ 4698931 w 5618932"/>
              <a:gd name="connsiteY12" fmla="*/ 2403499 h 2644421"/>
              <a:gd name="connsiteX13" fmla="*/ 4614625 w 5618932"/>
              <a:gd name="connsiteY13" fmla="*/ 2371074 h 2644421"/>
              <a:gd name="connsiteX14" fmla="*/ 4702174 w 5618932"/>
              <a:gd name="connsiteY14" fmla="*/ 2400257 h 2644421"/>
              <a:gd name="connsiteX15" fmla="*/ 5503025 w 5618932"/>
              <a:gd name="connsiteY15" fmla="*/ 906087 h 2644421"/>
              <a:gd name="connsiteX0" fmla="*/ 5503025 w 5604340"/>
              <a:gd name="connsiteY0" fmla="*/ 906087 h 2620643"/>
              <a:gd name="connsiteX1" fmla="*/ 4006734 w 5604340"/>
              <a:gd name="connsiteY1" fmla="*/ 141316 h 2620643"/>
              <a:gd name="connsiteX2" fmla="*/ 3142211 w 5604340"/>
              <a:gd name="connsiteY2" fmla="*/ 58189 h 2620643"/>
              <a:gd name="connsiteX3" fmla="*/ 2261062 w 5604340"/>
              <a:gd name="connsiteY3" fmla="*/ 58189 h 2620643"/>
              <a:gd name="connsiteX4" fmla="*/ 1379913 w 5604340"/>
              <a:gd name="connsiteY4" fmla="*/ 340822 h 2620643"/>
              <a:gd name="connsiteX5" fmla="*/ 415636 w 5604340"/>
              <a:gd name="connsiteY5" fmla="*/ 773083 h 2620643"/>
              <a:gd name="connsiteX6" fmla="*/ 399011 w 5604340"/>
              <a:gd name="connsiteY6" fmla="*/ 523702 h 2620643"/>
              <a:gd name="connsiteX7" fmla="*/ 0 w 5604340"/>
              <a:gd name="connsiteY7" fmla="*/ 1055716 h 2620643"/>
              <a:gd name="connsiteX8" fmla="*/ 681644 w 5604340"/>
              <a:gd name="connsiteY8" fmla="*/ 1321723 h 2620643"/>
              <a:gd name="connsiteX9" fmla="*/ 694378 w 5604340"/>
              <a:gd name="connsiteY9" fmla="*/ 1310758 h 2620643"/>
              <a:gd name="connsiteX10" fmla="*/ 565265 w 5604340"/>
              <a:gd name="connsiteY10" fmla="*/ 1138843 h 2620643"/>
              <a:gd name="connsiteX11" fmla="*/ 1097280 w 5604340"/>
              <a:gd name="connsiteY11" fmla="*/ 1221971 h 2620643"/>
              <a:gd name="connsiteX12" fmla="*/ 4698931 w 5604340"/>
              <a:gd name="connsiteY12" fmla="*/ 2403499 h 2620643"/>
              <a:gd name="connsiteX13" fmla="*/ 4614625 w 5604340"/>
              <a:gd name="connsiteY13" fmla="*/ 2371074 h 2620643"/>
              <a:gd name="connsiteX14" fmla="*/ 5503025 w 5604340"/>
              <a:gd name="connsiteY14" fmla="*/ 906087 h 2620643"/>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371074"/>
              <a:gd name="connsiteX1" fmla="*/ 4006734 w 5503025"/>
              <a:gd name="connsiteY1" fmla="*/ 141316 h 2371074"/>
              <a:gd name="connsiteX2" fmla="*/ 3142211 w 5503025"/>
              <a:gd name="connsiteY2" fmla="*/ 58189 h 2371074"/>
              <a:gd name="connsiteX3" fmla="*/ 2261062 w 5503025"/>
              <a:gd name="connsiteY3" fmla="*/ 58189 h 2371074"/>
              <a:gd name="connsiteX4" fmla="*/ 1379913 w 5503025"/>
              <a:gd name="connsiteY4" fmla="*/ 340822 h 2371074"/>
              <a:gd name="connsiteX5" fmla="*/ 415636 w 5503025"/>
              <a:gd name="connsiteY5" fmla="*/ 773083 h 2371074"/>
              <a:gd name="connsiteX6" fmla="*/ 399011 w 5503025"/>
              <a:gd name="connsiteY6" fmla="*/ 523702 h 2371074"/>
              <a:gd name="connsiteX7" fmla="*/ 0 w 5503025"/>
              <a:gd name="connsiteY7" fmla="*/ 1055716 h 2371074"/>
              <a:gd name="connsiteX8" fmla="*/ 681644 w 5503025"/>
              <a:gd name="connsiteY8" fmla="*/ 1321723 h 2371074"/>
              <a:gd name="connsiteX9" fmla="*/ 694378 w 5503025"/>
              <a:gd name="connsiteY9" fmla="*/ 1310758 h 2371074"/>
              <a:gd name="connsiteX10" fmla="*/ 565265 w 5503025"/>
              <a:gd name="connsiteY10" fmla="*/ 1138843 h 2371074"/>
              <a:gd name="connsiteX11" fmla="*/ 1097280 w 5503025"/>
              <a:gd name="connsiteY11" fmla="*/ 1221971 h 2371074"/>
              <a:gd name="connsiteX12" fmla="*/ 4614625 w 5503025"/>
              <a:gd name="connsiteY12" fmla="*/ 2371074 h 2371074"/>
              <a:gd name="connsiteX13" fmla="*/ 5503025 w 5503025"/>
              <a:gd name="connsiteY13" fmla="*/ 906087 h 2371074"/>
              <a:gd name="connsiteX0" fmla="*/ 5503025 w 5503025"/>
              <a:gd name="connsiteY0" fmla="*/ 906087 h 2371074"/>
              <a:gd name="connsiteX1" fmla="*/ 4006734 w 5503025"/>
              <a:gd name="connsiteY1" fmla="*/ 141316 h 2371074"/>
              <a:gd name="connsiteX2" fmla="*/ 2261062 w 5503025"/>
              <a:gd name="connsiteY2" fmla="*/ 58189 h 2371074"/>
              <a:gd name="connsiteX3" fmla="*/ 1379913 w 5503025"/>
              <a:gd name="connsiteY3" fmla="*/ 340822 h 2371074"/>
              <a:gd name="connsiteX4" fmla="*/ 415636 w 5503025"/>
              <a:gd name="connsiteY4" fmla="*/ 773083 h 2371074"/>
              <a:gd name="connsiteX5" fmla="*/ 399011 w 5503025"/>
              <a:gd name="connsiteY5" fmla="*/ 523702 h 2371074"/>
              <a:gd name="connsiteX6" fmla="*/ 0 w 5503025"/>
              <a:gd name="connsiteY6" fmla="*/ 1055716 h 2371074"/>
              <a:gd name="connsiteX7" fmla="*/ 681644 w 5503025"/>
              <a:gd name="connsiteY7" fmla="*/ 1321723 h 2371074"/>
              <a:gd name="connsiteX8" fmla="*/ 694378 w 5503025"/>
              <a:gd name="connsiteY8" fmla="*/ 1310758 h 2371074"/>
              <a:gd name="connsiteX9" fmla="*/ 565265 w 5503025"/>
              <a:gd name="connsiteY9" fmla="*/ 1138843 h 2371074"/>
              <a:gd name="connsiteX10" fmla="*/ 1097280 w 5503025"/>
              <a:gd name="connsiteY10" fmla="*/ 1221971 h 2371074"/>
              <a:gd name="connsiteX11" fmla="*/ 4614625 w 5503025"/>
              <a:gd name="connsiteY11" fmla="*/ 2371074 h 2371074"/>
              <a:gd name="connsiteX12" fmla="*/ 5503025 w 5503025"/>
              <a:gd name="connsiteY12" fmla="*/ 906087 h 237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3025" h="2371074">
                <a:moveTo>
                  <a:pt x="5503025" y="906087"/>
                </a:moveTo>
                <a:cubicBezTo>
                  <a:pt x="5173110" y="587963"/>
                  <a:pt x="4547061" y="282632"/>
                  <a:pt x="4006734" y="141316"/>
                </a:cubicBezTo>
                <a:cubicBezTo>
                  <a:pt x="3466407" y="0"/>
                  <a:pt x="2698865" y="24938"/>
                  <a:pt x="2261062" y="58189"/>
                </a:cubicBezTo>
                <a:cubicBezTo>
                  <a:pt x="1823259" y="91440"/>
                  <a:pt x="1687484" y="221673"/>
                  <a:pt x="1379913" y="340822"/>
                </a:cubicBezTo>
                <a:cubicBezTo>
                  <a:pt x="1072342" y="459971"/>
                  <a:pt x="579120" y="742603"/>
                  <a:pt x="415636" y="773083"/>
                </a:cubicBezTo>
                <a:cubicBezTo>
                  <a:pt x="252152" y="803563"/>
                  <a:pt x="468284" y="476597"/>
                  <a:pt x="399011" y="523702"/>
                </a:cubicBezTo>
                <a:cubicBezTo>
                  <a:pt x="329738" y="570807"/>
                  <a:pt x="152312" y="741130"/>
                  <a:pt x="0" y="1055716"/>
                </a:cubicBezTo>
                <a:cubicBezTo>
                  <a:pt x="327586" y="1187098"/>
                  <a:pt x="565914" y="1279216"/>
                  <a:pt x="681644" y="1321723"/>
                </a:cubicBezTo>
                <a:cubicBezTo>
                  <a:pt x="797374" y="1364230"/>
                  <a:pt x="397625" y="1230992"/>
                  <a:pt x="694378" y="1310758"/>
                </a:cubicBezTo>
                <a:cubicBezTo>
                  <a:pt x="674982" y="1280278"/>
                  <a:pt x="498115" y="1153641"/>
                  <a:pt x="565265" y="1138843"/>
                </a:cubicBezTo>
                <a:cubicBezTo>
                  <a:pt x="632415" y="1124045"/>
                  <a:pt x="422387" y="1016599"/>
                  <a:pt x="1097280" y="1221971"/>
                </a:cubicBezTo>
                <a:cubicBezTo>
                  <a:pt x="1772173" y="1427343"/>
                  <a:pt x="3950049" y="1747649"/>
                  <a:pt x="4614625" y="2371074"/>
                </a:cubicBezTo>
                <a:cubicBezTo>
                  <a:pt x="4739316" y="1650461"/>
                  <a:pt x="5067697" y="1287441"/>
                  <a:pt x="5503025" y="906087"/>
                </a:cubicBezTo>
                <a:close/>
              </a:path>
            </a:pathLst>
          </a:custGeom>
          <a:gradFill flip="none" rotWithShape="1">
            <a:gsLst>
              <a:gs pos="0">
                <a:srgbClr val="FFF200">
                  <a:alpha val="38000"/>
                </a:srgbClr>
              </a:gs>
              <a:gs pos="45000">
                <a:srgbClr val="FF7A00"/>
              </a:gs>
              <a:gs pos="70000">
                <a:srgbClr val="FF0300"/>
              </a:gs>
              <a:gs pos="100000">
                <a:srgbClr val="4D080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AutoShape 2" descr="Image result for sequoya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Image result for sequoya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4" name="Group 75"/>
          <p:cNvGrpSpPr/>
          <p:nvPr/>
        </p:nvGrpSpPr>
        <p:grpSpPr>
          <a:xfrm>
            <a:off x="2514600" y="2971800"/>
            <a:ext cx="3048000" cy="1985665"/>
            <a:chOff x="2514600" y="2971800"/>
            <a:chExt cx="3048000" cy="1985665"/>
          </a:xfrm>
        </p:grpSpPr>
        <p:sp>
          <p:nvSpPr>
            <p:cNvPr id="38" name="Oval 37"/>
            <p:cNvSpPr/>
            <p:nvPr/>
          </p:nvSpPr>
          <p:spPr>
            <a:xfrm>
              <a:off x="5410200" y="38100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6"/>
            <p:cNvGrpSpPr/>
            <p:nvPr/>
          </p:nvGrpSpPr>
          <p:grpSpPr>
            <a:xfrm>
              <a:off x="2514600" y="2971800"/>
              <a:ext cx="2895600" cy="1524000"/>
              <a:chOff x="3037114" y="4267200"/>
              <a:chExt cx="2895600" cy="1524000"/>
            </a:xfrm>
          </p:grpSpPr>
          <p:cxnSp>
            <p:nvCxnSpPr>
              <p:cNvPr id="57" name="Straight Connector 56"/>
              <p:cNvCxnSpPr/>
              <p:nvPr/>
            </p:nvCxnSpPr>
            <p:spPr>
              <a:xfrm>
                <a:off x="4332514" y="5181600"/>
                <a:ext cx="1600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Picture 2"/>
              <p:cNvPicPr>
                <a:picLocks noChangeAspect="1" noChangeArrowheads="1"/>
              </p:cNvPicPr>
              <p:nvPr/>
            </p:nvPicPr>
            <p:blipFill>
              <a:blip r:embed="rId5" cstate="print"/>
              <a:srcRect r="11677" b="54997"/>
              <a:stretch>
                <a:fillRect/>
              </a:stretch>
            </p:blipFill>
            <p:spPr bwMode="auto">
              <a:xfrm>
                <a:off x="3037114" y="4267200"/>
                <a:ext cx="1306286" cy="1524000"/>
              </a:xfrm>
              <a:prstGeom prst="rect">
                <a:avLst/>
              </a:prstGeom>
              <a:noFill/>
              <a:ln w="25400">
                <a:solidFill>
                  <a:schemeClr val="tx1"/>
                </a:solidFill>
                <a:miter lim="800000"/>
                <a:headEnd/>
                <a:tailEnd/>
              </a:ln>
              <a:effectLst/>
            </p:spPr>
          </p:pic>
        </p:grpSp>
        <p:sp>
          <p:nvSpPr>
            <p:cNvPr id="70" name="TextBox 69"/>
            <p:cNvSpPr txBox="1"/>
            <p:nvPr/>
          </p:nvSpPr>
          <p:spPr>
            <a:xfrm>
              <a:off x="2514600" y="4495800"/>
              <a:ext cx="1295400" cy="461665"/>
            </a:xfrm>
            <a:prstGeom prst="rect">
              <a:avLst/>
            </a:prstGeom>
            <a:solidFill>
              <a:schemeClr val="bg1"/>
            </a:solidFill>
            <a:ln w="25400">
              <a:solidFill>
                <a:schemeClr val="tx1"/>
              </a:solidFill>
            </a:ln>
          </p:spPr>
          <p:txBody>
            <a:bodyPr wrap="square" rtlCol="0">
              <a:spAutoFit/>
            </a:bodyPr>
            <a:lstStyle/>
            <a:p>
              <a:pPr algn="ctr"/>
              <a:r>
                <a:rPr lang="en-US" sz="2400" b="1" dirty="0" err="1" smtClean="0">
                  <a:latin typeface="Tempus Sans ITC" pitchFamily="82" charset="0"/>
                </a:rPr>
                <a:t>Milly</a:t>
              </a:r>
              <a:endParaRPr lang="en-US" sz="2400" b="1" dirty="0">
                <a:latin typeface="Tempus Sans ITC" pitchFamily="82" charset="0"/>
              </a:endParaRPr>
            </a:p>
          </p:txBody>
        </p:sp>
      </p:grpSp>
      <p:grpSp>
        <p:nvGrpSpPr>
          <p:cNvPr id="6" name="Group 76"/>
          <p:cNvGrpSpPr/>
          <p:nvPr/>
        </p:nvGrpSpPr>
        <p:grpSpPr>
          <a:xfrm>
            <a:off x="4342585" y="3648456"/>
            <a:ext cx="1488239" cy="2604409"/>
            <a:chOff x="4342585" y="3648456"/>
            <a:chExt cx="1488239" cy="2604409"/>
          </a:xfrm>
        </p:grpSpPr>
        <p:sp>
          <p:nvSpPr>
            <p:cNvPr id="28" name="Oval 27"/>
            <p:cNvSpPr/>
            <p:nvPr/>
          </p:nvSpPr>
          <p:spPr>
            <a:xfrm>
              <a:off x="5678424" y="3648456"/>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82"/>
            <p:cNvGrpSpPr/>
            <p:nvPr/>
          </p:nvGrpSpPr>
          <p:grpSpPr>
            <a:xfrm>
              <a:off x="4342585" y="3800856"/>
              <a:ext cx="1449022" cy="1990344"/>
              <a:chOff x="4342585" y="3800856"/>
              <a:chExt cx="1449022" cy="1990344"/>
            </a:xfrm>
          </p:grpSpPr>
          <p:cxnSp>
            <p:nvCxnSpPr>
              <p:cNvPr id="65" name="Straight Connector 64"/>
              <p:cNvCxnSpPr/>
              <p:nvPr/>
            </p:nvCxnSpPr>
            <p:spPr>
              <a:xfrm rot="5160000" flipH="1" flipV="1">
                <a:off x="5481241" y="4052316"/>
                <a:ext cx="542544" cy="3962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66" name="Picture 6" descr="Image result for sequoyah"/>
              <p:cNvPicPr>
                <a:picLocks noChangeAspect="1" noChangeArrowheads="1"/>
              </p:cNvPicPr>
              <p:nvPr/>
            </p:nvPicPr>
            <p:blipFill>
              <a:blip r:embed="rId6" cstate="print"/>
              <a:srcRect r="35862" b="51680"/>
              <a:stretch>
                <a:fillRect/>
              </a:stretch>
            </p:blipFill>
            <p:spPr bwMode="auto">
              <a:xfrm>
                <a:off x="4342585" y="4334387"/>
                <a:ext cx="1449022" cy="1456813"/>
              </a:xfrm>
              <a:prstGeom prst="rect">
                <a:avLst/>
              </a:prstGeom>
              <a:noFill/>
              <a:ln w="25400">
                <a:solidFill>
                  <a:schemeClr val="tx1"/>
                </a:solidFill>
              </a:ln>
            </p:spPr>
          </p:pic>
        </p:grpSp>
        <p:sp>
          <p:nvSpPr>
            <p:cNvPr id="73" name="TextBox 72"/>
            <p:cNvSpPr txBox="1"/>
            <p:nvPr/>
          </p:nvSpPr>
          <p:spPr>
            <a:xfrm>
              <a:off x="4343400" y="5791200"/>
              <a:ext cx="1447800" cy="461665"/>
            </a:xfrm>
            <a:prstGeom prst="rect">
              <a:avLst/>
            </a:prstGeom>
            <a:solidFill>
              <a:schemeClr val="bg1"/>
            </a:solidFill>
            <a:ln w="25400">
              <a:solidFill>
                <a:schemeClr val="tx1"/>
              </a:solidFill>
            </a:ln>
          </p:spPr>
          <p:txBody>
            <a:bodyPr wrap="square" rtlCol="0">
              <a:spAutoFit/>
            </a:bodyPr>
            <a:lstStyle/>
            <a:p>
              <a:pPr algn="ctr"/>
              <a:r>
                <a:rPr lang="en-US" sz="2300" b="1" dirty="0" smtClean="0">
                  <a:latin typeface="Tempus Sans ITC" pitchFamily="82" charset="0"/>
                </a:rPr>
                <a:t>Sequoyah</a:t>
              </a:r>
              <a:endParaRPr lang="en-US" sz="2300" b="1" dirty="0">
                <a:latin typeface="Tempus Sans ITC" pitchFamily="82" charset="0"/>
              </a:endParaRPr>
            </a:p>
          </p:txBody>
        </p:sp>
      </p:grpSp>
      <p:grpSp>
        <p:nvGrpSpPr>
          <p:cNvPr id="8" name="Group 77"/>
          <p:cNvGrpSpPr/>
          <p:nvPr/>
        </p:nvGrpSpPr>
        <p:grpSpPr>
          <a:xfrm>
            <a:off x="6163056" y="3474720"/>
            <a:ext cx="1325880" cy="2625023"/>
            <a:chOff x="6163056" y="3474720"/>
            <a:chExt cx="1325880" cy="2625023"/>
          </a:xfrm>
        </p:grpSpPr>
        <p:sp>
          <p:nvSpPr>
            <p:cNvPr id="36" name="Oval 35"/>
            <p:cNvSpPr/>
            <p:nvPr/>
          </p:nvSpPr>
          <p:spPr>
            <a:xfrm>
              <a:off x="6574536" y="347472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96"/>
            <p:cNvGrpSpPr/>
            <p:nvPr/>
          </p:nvGrpSpPr>
          <p:grpSpPr>
            <a:xfrm>
              <a:off x="6172201" y="3581402"/>
              <a:ext cx="1298834" cy="2058806"/>
              <a:chOff x="6172201" y="3505924"/>
              <a:chExt cx="1298834" cy="2058806"/>
            </a:xfrm>
          </p:grpSpPr>
          <p:cxnSp>
            <p:nvCxnSpPr>
              <p:cNvPr id="68" name="Straight Connector 67"/>
              <p:cNvCxnSpPr/>
              <p:nvPr/>
            </p:nvCxnSpPr>
            <p:spPr>
              <a:xfrm rot="5220000" flipH="1" flipV="1">
                <a:off x="6306264" y="3829060"/>
                <a:ext cx="685799" cy="3952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69" name="Picture 2" descr="Major ridge.jpg"/>
              <p:cNvPicPr>
                <a:picLocks noChangeAspect="1" noChangeArrowheads="1"/>
              </p:cNvPicPr>
              <p:nvPr/>
            </p:nvPicPr>
            <p:blipFill>
              <a:blip r:embed="rId7" cstate="print"/>
              <a:srcRect l="9039" t="6452" r="5455" b="16129"/>
              <a:stretch>
                <a:fillRect/>
              </a:stretch>
            </p:blipFill>
            <p:spPr bwMode="auto">
              <a:xfrm>
                <a:off x="6172201" y="4191722"/>
                <a:ext cx="1298834" cy="1373008"/>
              </a:xfrm>
              <a:prstGeom prst="rect">
                <a:avLst/>
              </a:prstGeom>
              <a:noFill/>
              <a:ln w="25400">
                <a:solidFill>
                  <a:schemeClr val="tx1"/>
                </a:solidFill>
              </a:ln>
            </p:spPr>
          </p:pic>
        </p:grpSp>
        <p:sp>
          <p:nvSpPr>
            <p:cNvPr id="74" name="TextBox 73"/>
            <p:cNvSpPr txBox="1"/>
            <p:nvPr/>
          </p:nvSpPr>
          <p:spPr>
            <a:xfrm>
              <a:off x="6163056" y="5638078"/>
              <a:ext cx="132588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Ridge</a:t>
              </a:r>
              <a:endParaRPr lang="en-US" sz="2400" b="1" dirty="0">
                <a:latin typeface="Tempus Sans ITC" pitchFamily="82" charset="0"/>
              </a:endParaRPr>
            </a:p>
          </p:txBody>
        </p:sp>
      </p:grpSp>
      <p:grpSp>
        <p:nvGrpSpPr>
          <p:cNvPr id="10" name="Group 80"/>
          <p:cNvGrpSpPr/>
          <p:nvPr/>
        </p:nvGrpSpPr>
        <p:grpSpPr>
          <a:xfrm>
            <a:off x="6848856" y="1981200"/>
            <a:ext cx="1243584" cy="2118211"/>
            <a:chOff x="6848856" y="1981200"/>
            <a:chExt cx="1243584" cy="2118211"/>
          </a:xfrm>
        </p:grpSpPr>
        <p:sp>
          <p:nvSpPr>
            <p:cNvPr id="30" name="Oval 29"/>
            <p:cNvSpPr/>
            <p:nvPr/>
          </p:nvSpPr>
          <p:spPr>
            <a:xfrm>
              <a:off x="7543800" y="19812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76"/>
            <p:cNvGrpSpPr/>
            <p:nvPr/>
          </p:nvGrpSpPr>
          <p:grpSpPr>
            <a:xfrm>
              <a:off x="6858000" y="2134394"/>
              <a:ext cx="1219200" cy="1557842"/>
              <a:chOff x="6858000" y="2134394"/>
              <a:chExt cx="1219200" cy="1557842"/>
            </a:xfrm>
          </p:grpSpPr>
          <p:cxnSp>
            <p:nvCxnSpPr>
              <p:cNvPr id="61" name="Straight Connector 60"/>
              <p:cNvCxnSpPr/>
              <p:nvPr/>
            </p:nvCxnSpPr>
            <p:spPr>
              <a:xfrm rot="5400000" flipH="1" flipV="1">
                <a:off x="7391400" y="2362200"/>
                <a:ext cx="457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62" name="Picture 2" descr="https://history.army.mil/LC/The%20Mission/Facts/3fixa.JPG"/>
              <p:cNvPicPr>
                <a:picLocks noChangeAspect="1" noChangeArrowheads="1"/>
              </p:cNvPicPr>
              <p:nvPr/>
            </p:nvPicPr>
            <p:blipFill>
              <a:blip r:embed="rId8" cstate="print"/>
              <a:srcRect l="21152" t="9876" r="27379" b="65603"/>
              <a:stretch>
                <a:fillRect/>
              </a:stretch>
            </p:blipFill>
            <p:spPr bwMode="auto">
              <a:xfrm>
                <a:off x="6858000" y="2362200"/>
                <a:ext cx="1219200" cy="1330036"/>
              </a:xfrm>
              <a:prstGeom prst="rect">
                <a:avLst/>
              </a:prstGeom>
              <a:noFill/>
              <a:ln w="25400">
                <a:solidFill>
                  <a:schemeClr val="tx1"/>
                </a:solidFill>
              </a:ln>
            </p:spPr>
          </p:pic>
        </p:grpSp>
        <p:sp>
          <p:nvSpPr>
            <p:cNvPr id="75" name="TextBox 74"/>
            <p:cNvSpPr txBox="1"/>
            <p:nvPr/>
          </p:nvSpPr>
          <p:spPr>
            <a:xfrm>
              <a:off x="6848856" y="3683913"/>
              <a:ext cx="1243584" cy="415498"/>
            </a:xfrm>
            <a:prstGeom prst="rect">
              <a:avLst/>
            </a:prstGeom>
            <a:solidFill>
              <a:schemeClr val="bg1"/>
            </a:solidFill>
            <a:ln w="25400">
              <a:solidFill>
                <a:schemeClr val="tx1"/>
              </a:solidFill>
            </a:ln>
          </p:spPr>
          <p:txBody>
            <a:bodyPr wrap="square" rtlCol="0">
              <a:spAutoFit/>
            </a:bodyPr>
            <a:lstStyle/>
            <a:p>
              <a:pPr algn="ctr"/>
              <a:r>
                <a:rPr lang="en-US" sz="2100" b="1" dirty="0" smtClean="0">
                  <a:latin typeface="Tempus Sans ITC" pitchFamily="82" charset="0"/>
                </a:rPr>
                <a:t>Arbuckle</a:t>
              </a:r>
              <a:endParaRPr lang="en-US" sz="2100" b="1" dirty="0">
                <a:latin typeface="Tempus Sans ITC" pitchFamily="82" charset="0"/>
              </a:endParaRPr>
            </a:p>
          </p:txBody>
        </p:sp>
      </p:grpSp>
      <p:sp>
        <p:nvSpPr>
          <p:cNvPr id="45" name="TextBox 44"/>
          <p:cNvSpPr txBox="1"/>
          <p:nvPr/>
        </p:nvSpPr>
        <p:spPr>
          <a:xfrm rot="548307">
            <a:off x="4121310" y="2834106"/>
            <a:ext cx="3368990" cy="942945"/>
          </a:xfrm>
          <a:prstGeom prst="rect">
            <a:avLst/>
          </a:prstGeom>
          <a:noFill/>
        </p:spPr>
        <p:txBody>
          <a:bodyPr wrap="none" rtlCol="0">
            <a:prstTxWarp prst="textArchUp">
              <a:avLst/>
            </a:prstTxWarp>
            <a:spAutoFit/>
          </a:bodyPr>
          <a:lstStyle/>
          <a:p>
            <a:r>
              <a:rPr lang="en-US" sz="3200" dirty="0" smtClean="0">
                <a:solidFill>
                  <a:schemeClr val="bg1"/>
                </a:solidFill>
                <a:effectLst>
                  <a:outerShdw dist="50800" dir="5400000" algn="ctr" rotWithShape="0">
                    <a:schemeClr val="tx1"/>
                  </a:outerShdw>
                </a:effectLst>
              </a:rPr>
              <a:t>TRAIL OF  TEARS</a:t>
            </a:r>
            <a:endParaRPr lang="en-US" sz="3200" dirty="0">
              <a:solidFill>
                <a:schemeClr val="bg1"/>
              </a:solidFill>
              <a:effectLst>
                <a:outerShdw dist="50800" dir="5400000" algn="ctr" rotWithShape="0">
                  <a:schemeClr val="tx1"/>
                </a:outerShdw>
              </a:effectLst>
            </a:endParaRPr>
          </a:p>
        </p:txBody>
      </p:sp>
      <p:sp useBgFill="1">
        <p:nvSpPr>
          <p:cNvPr id="78" name="TextBox 3"/>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defRPr/>
            </a:pPr>
            <a:r>
              <a:rPr lang="en-US" sz="4400" b="1" dirty="0" smtClean="0">
                <a:solidFill>
                  <a:srgbClr val="00B050"/>
                </a:solidFill>
                <a:effectLst>
                  <a:outerShdw dist="50800" dir="5400000" algn="ctr" rotWithShape="0">
                    <a:schemeClr val="tx1"/>
                  </a:outerShdw>
                </a:effectLst>
                <a:latin typeface="Tempus Sans ITC" pitchFamily="82" charset="0"/>
              </a:rPr>
              <a:t>People we met on the trails</a:t>
            </a:r>
            <a:endParaRPr lang="en-US" sz="4400" b="1" dirty="0">
              <a:solidFill>
                <a:srgbClr val="00B050"/>
              </a:solidFill>
              <a:effectLst>
                <a:outerShdw dist="50800" dir="5400000" algn="ctr" rotWithShape="0">
                  <a:schemeClr val="tx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withEffect">
                                  <p:stCondLst>
                                    <p:cond delay="0"/>
                                  </p:stCondLst>
                                  <p:childTnLst>
                                    <p:anim calcmode="lin" valueType="num">
                                      <p:cBhvr>
                                        <p:cTn id="6" dur="2000"/>
                                        <p:tgtEl>
                                          <p:spTgt spid="4"/>
                                        </p:tgtEl>
                                        <p:attrNameLst>
                                          <p:attrName>ppt_w</p:attrName>
                                        </p:attrNameLst>
                                      </p:cBhvr>
                                      <p:tavLst>
                                        <p:tav tm="0">
                                          <p:val>
                                            <p:strVal val="ppt_w"/>
                                          </p:val>
                                        </p:tav>
                                        <p:tav tm="100000">
                                          <p:val>
                                            <p:fltVal val="0"/>
                                          </p:val>
                                        </p:tav>
                                      </p:tavLst>
                                    </p:anim>
                                    <p:anim calcmode="lin" valueType="num">
                                      <p:cBhvr>
                                        <p:cTn id="7" dur="2000"/>
                                        <p:tgtEl>
                                          <p:spTgt spid="4"/>
                                        </p:tgtEl>
                                        <p:attrNameLst>
                                          <p:attrName>ppt_h</p:attrName>
                                        </p:attrNameLst>
                                      </p:cBhvr>
                                      <p:tavLst>
                                        <p:tav tm="0">
                                          <p:val>
                                            <p:strVal val="ppt_h"/>
                                          </p:val>
                                        </p:tav>
                                        <p:tav tm="100000">
                                          <p:val>
                                            <p:fltVal val="0"/>
                                          </p:val>
                                        </p:tav>
                                      </p:tavLst>
                                    </p:anim>
                                    <p:animEffect transition="out" filter="fade">
                                      <p:cBhvr>
                                        <p:cTn id="8" dur="2000"/>
                                        <p:tgtEl>
                                          <p:spTgt spid="4"/>
                                        </p:tgtEl>
                                      </p:cBhvr>
                                    </p:animEffect>
                                    <p:set>
                                      <p:cBhvr>
                                        <p:cTn id="9" dur="1" fill="hold">
                                          <p:stCondLst>
                                            <p:cond delay="1999"/>
                                          </p:stCondLst>
                                        </p:cTn>
                                        <p:tgtEl>
                                          <p:spTgt spid="4"/>
                                        </p:tgtEl>
                                        <p:attrNameLst>
                                          <p:attrName>style.visibility</p:attrName>
                                        </p:attrNameLst>
                                      </p:cBhvr>
                                      <p:to>
                                        <p:strVal val="hidden"/>
                                      </p:to>
                                    </p:set>
                                  </p:childTnLst>
                                </p:cTn>
                              </p:par>
                              <p:par>
                                <p:cTn id="10" presetID="53" presetClass="exit" presetSubtype="0" fill="hold" nodeType="withEffect">
                                  <p:stCondLst>
                                    <p:cond delay="0"/>
                                  </p:stCondLst>
                                  <p:childTnLst>
                                    <p:anim calcmode="lin" valueType="num">
                                      <p:cBhvr>
                                        <p:cTn id="11" dur="2000"/>
                                        <p:tgtEl>
                                          <p:spTgt spid="6"/>
                                        </p:tgtEl>
                                        <p:attrNameLst>
                                          <p:attrName>ppt_w</p:attrName>
                                        </p:attrNameLst>
                                      </p:cBhvr>
                                      <p:tavLst>
                                        <p:tav tm="0">
                                          <p:val>
                                            <p:strVal val="ppt_w"/>
                                          </p:val>
                                        </p:tav>
                                        <p:tav tm="100000">
                                          <p:val>
                                            <p:fltVal val="0"/>
                                          </p:val>
                                        </p:tav>
                                      </p:tavLst>
                                    </p:anim>
                                    <p:anim calcmode="lin" valueType="num">
                                      <p:cBhvr>
                                        <p:cTn id="12" dur="2000"/>
                                        <p:tgtEl>
                                          <p:spTgt spid="6"/>
                                        </p:tgtEl>
                                        <p:attrNameLst>
                                          <p:attrName>ppt_h</p:attrName>
                                        </p:attrNameLst>
                                      </p:cBhvr>
                                      <p:tavLst>
                                        <p:tav tm="0">
                                          <p:val>
                                            <p:strVal val="ppt_h"/>
                                          </p:val>
                                        </p:tav>
                                        <p:tav tm="100000">
                                          <p:val>
                                            <p:fltVal val="0"/>
                                          </p:val>
                                        </p:tav>
                                      </p:tavLst>
                                    </p:anim>
                                    <p:animEffect transition="out" filter="fade">
                                      <p:cBhvr>
                                        <p:cTn id="13" dur="2000"/>
                                        <p:tgtEl>
                                          <p:spTgt spid="6"/>
                                        </p:tgtEl>
                                      </p:cBhvr>
                                    </p:animEffect>
                                    <p:set>
                                      <p:cBhvr>
                                        <p:cTn id="14" dur="1" fill="hold">
                                          <p:stCondLst>
                                            <p:cond delay="1999"/>
                                          </p:stCondLst>
                                        </p:cTn>
                                        <p:tgtEl>
                                          <p:spTgt spid="6"/>
                                        </p:tgtEl>
                                        <p:attrNameLst>
                                          <p:attrName>style.visibility</p:attrName>
                                        </p:attrNameLst>
                                      </p:cBhvr>
                                      <p:to>
                                        <p:strVal val="hidden"/>
                                      </p:to>
                                    </p:set>
                                  </p:childTnLst>
                                </p:cTn>
                              </p:par>
                              <p:par>
                                <p:cTn id="15" presetID="53" presetClass="exit" presetSubtype="0" fill="hold" nodeType="withEffect">
                                  <p:stCondLst>
                                    <p:cond delay="0"/>
                                  </p:stCondLst>
                                  <p:childTnLst>
                                    <p:anim calcmode="lin" valueType="num">
                                      <p:cBhvr>
                                        <p:cTn id="16" dur="2000"/>
                                        <p:tgtEl>
                                          <p:spTgt spid="8"/>
                                        </p:tgtEl>
                                        <p:attrNameLst>
                                          <p:attrName>ppt_w</p:attrName>
                                        </p:attrNameLst>
                                      </p:cBhvr>
                                      <p:tavLst>
                                        <p:tav tm="0">
                                          <p:val>
                                            <p:strVal val="ppt_w"/>
                                          </p:val>
                                        </p:tav>
                                        <p:tav tm="100000">
                                          <p:val>
                                            <p:fltVal val="0"/>
                                          </p:val>
                                        </p:tav>
                                      </p:tavLst>
                                    </p:anim>
                                    <p:anim calcmode="lin" valueType="num">
                                      <p:cBhvr>
                                        <p:cTn id="17" dur="2000"/>
                                        <p:tgtEl>
                                          <p:spTgt spid="8"/>
                                        </p:tgtEl>
                                        <p:attrNameLst>
                                          <p:attrName>ppt_h</p:attrName>
                                        </p:attrNameLst>
                                      </p:cBhvr>
                                      <p:tavLst>
                                        <p:tav tm="0">
                                          <p:val>
                                            <p:strVal val="ppt_h"/>
                                          </p:val>
                                        </p:tav>
                                        <p:tav tm="100000">
                                          <p:val>
                                            <p:fltVal val="0"/>
                                          </p:val>
                                        </p:tav>
                                      </p:tavLst>
                                    </p:anim>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par>
                                <p:cTn id="20" presetID="53" presetClass="exit" presetSubtype="0" fill="hold" nodeType="withEffect">
                                  <p:stCondLst>
                                    <p:cond delay="0"/>
                                  </p:stCondLst>
                                  <p:childTnLst>
                                    <p:anim calcmode="lin" valueType="num">
                                      <p:cBhvr>
                                        <p:cTn id="21" dur="2000"/>
                                        <p:tgtEl>
                                          <p:spTgt spid="10"/>
                                        </p:tgtEl>
                                        <p:attrNameLst>
                                          <p:attrName>ppt_w</p:attrName>
                                        </p:attrNameLst>
                                      </p:cBhvr>
                                      <p:tavLst>
                                        <p:tav tm="0">
                                          <p:val>
                                            <p:strVal val="ppt_w"/>
                                          </p:val>
                                        </p:tav>
                                        <p:tav tm="100000">
                                          <p:val>
                                            <p:fltVal val="0"/>
                                          </p:val>
                                        </p:tav>
                                      </p:tavLst>
                                    </p:anim>
                                    <p:anim calcmode="lin" valueType="num">
                                      <p:cBhvr>
                                        <p:cTn id="22" dur="2000"/>
                                        <p:tgtEl>
                                          <p:spTgt spid="10"/>
                                        </p:tgtEl>
                                        <p:attrNameLst>
                                          <p:attrName>ppt_h</p:attrName>
                                        </p:attrNameLst>
                                      </p:cBhvr>
                                      <p:tavLst>
                                        <p:tav tm="0">
                                          <p:val>
                                            <p:strVal val="ppt_h"/>
                                          </p:val>
                                        </p:tav>
                                        <p:tav tm="100000">
                                          <p:val>
                                            <p:fltVal val="0"/>
                                          </p:val>
                                        </p:tav>
                                      </p:tavLst>
                                    </p:anim>
                                    <p:animEffect transition="out" filter="fade">
                                      <p:cBhvr>
                                        <p:cTn id="23" dur="2000"/>
                                        <p:tgtEl>
                                          <p:spTgt spid="10"/>
                                        </p:tgtEl>
                                      </p:cBhvr>
                                    </p:animEffect>
                                    <p:set>
                                      <p:cBhvr>
                                        <p:cTn id="24" dur="1" fill="hold">
                                          <p:stCondLst>
                                            <p:cond delay="1999"/>
                                          </p:stCondLst>
                                        </p:cTn>
                                        <p:tgtEl>
                                          <p:spTgt spid="10"/>
                                        </p:tgtEl>
                                        <p:attrNameLst>
                                          <p:attrName>style.visibility</p:attrName>
                                        </p:attrNameLst>
                                      </p:cBhvr>
                                      <p:to>
                                        <p:strVal val="hidden"/>
                                      </p:to>
                                    </p:set>
                                  </p:childTnLst>
                                </p:cTn>
                              </p:par>
                              <p:par>
                                <p:cTn id="25" presetID="35" presetClass="path" presetSubtype="0" accel="50000" decel="50000" fill="hold" nodeType="withEffect">
                                  <p:stCondLst>
                                    <p:cond delay="0"/>
                                  </p:stCondLst>
                                  <p:childTnLst>
                                    <p:animMotion origin="layout" path="M 3.33333E-6 -1.04046E-6 L -0.18334 -0.05572 " pathEditMode="relative" rAng="0" ptsTypes="AA">
                                      <p:cBhvr>
                                        <p:cTn id="26" dur="2000" fill="hold"/>
                                        <p:tgtEl>
                                          <p:spTgt spid="4"/>
                                        </p:tgtEl>
                                        <p:attrNameLst>
                                          <p:attrName>ppt_x</p:attrName>
                                          <p:attrName>ppt_y</p:attrName>
                                        </p:attrNameLst>
                                      </p:cBhvr>
                                      <p:rCtr x="-92" y="-28"/>
                                    </p:animMotion>
                                  </p:childTnLst>
                                </p:cTn>
                              </p:par>
                              <p:par>
                                <p:cTn id="27" presetID="35" presetClass="path" presetSubtype="0" accel="50000" decel="50000" fill="hold" nodeType="withEffect">
                                  <p:stCondLst>
                                    <p:cond delay="0"/>
                                  </p:stCondLst>
                                  <p:childTnLst>
                                    <p:animMotion origin="layout" path="M -3.33333E-6 -3.46821E-7 L -0.26666 -0.23329 " pathEditMode="relative" rAng="0" ptsTypes="AA">
                                      <p:cBhvr>
                                        <p:cTn id="28" dur="2000" fill="hold"/>
                                        <p:tgtEl>
                                          <p:spTgt spid="6"/>
                                        </p:tgtEl>
                                        <p:attrNameLst>
                                          <p:attrName>ppt_x</p:attrName>
                                          <p:attrName>ppt_y</p:attrName>
                                        </p:attrNameLst>
                                      </p:cBhvr>
                                      <p:rCtr x="-133" y="-117"/>
                                    </p:animMotion>
                                  </p:childTnLst>
                                </p:cTn>
                              </p:par>
                              <p:par>
                                <p:cTn id="29" presetID="35" presetClass="path" presetSubtype="0" accel="50000" decel="50000" fill="hold" nodeType="withEffect">
                                  <p:stCondLst>
                                    <p:cond delay="0"/>
                                  </p:stCondLst>
                                  <p:childTnLst>
                                    <p:animMotion origin="layout" path="M -4.16667E-6 1.7341E-7 L -0.47135 -0.18659 " pathEditMode="relative" rAng="0" ptsTypes="AA">
                                      <p:cBhvr>
                                        <p:cTn id="30" dur="2000" fill="hold"/>
                                        <p:tgtEl>
                                          <p:spTgt spid="8"/>
                                        </p:tgtEl>
                                        <p:attrNameLst>
                                          <p:attrName>ppt_x</p:attrName>
                                          <p:attrName>ppt_y</p:attrName>
                                        </p:attrNameLst>
                                      </p:cBhvr>
                                      <p:rCtr x="-236" y="-93"/>
                                    </p:animMotion>
                                  </p:childTnLst>
                                </p:cTn>
                              </p:par>
                              <p:par>
                                <p:cTn id="31" presetID="35" presetClass="path" presetSubtype="0" accel="50000" decel="50000" fill="hold" nodeType="withEffect">
                                  <p:stCondLst>
                                    <p:cond delay="0"/>
                                  </p:stCondLst>
                                  <p:childTnLst>
                                    <p:animMotion origin="layout" path="M -3.88889E-6 -6.35838E-7 L -0.54201 0.06659 " pathEditMode="relative" rAng="0" ptsTypes="AA">
                                      <p:cBhvr>
                                        <p:cTn id="32" dur="2000" fill="hold"/>
                                        <p:tgtEl>
                                          <p:spTgt spid="10"/>
                                        </p:tgtEl>
                                        <p:attrNameLst>
                                          <p:attrName>ppt_x</p:attrName>
                                          <p:attrName>ppt_y</p:attrName>
                                        </p:attrNameLst>
                                      </p:cBhvr>
                                      <p:rCtr x="-271" y="33"/>
                                    </p:animMotion>
                                  </p:childTnLst>
                                </p:cTn>
                              </p:par>
                              <p:par>
                                <p:cTn id="33" presetID="22" presetClass="entr" presetSubtype="2" fill="hold" grpId="0" nodeType="with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wipe(right)">
                                      <p:cBhvr>
                                        <p:cTn id="35" dur="1000"/>
                                        <p:tgtEl>
                                          <p:spTgt spid="82"/>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1000"/>
                                        <p:tgtEl>
                                          <p:spTgt spid="45"/>
                                        </p:tgtEl>
                                      </p:cBhvr>
                                    </p:animEffect>
                                  </p:childTnLst>
                                </p:cTn>
                              </p:par>
                              <p:par>
                                <p:cTn id="39" presetID="10" presetClass="entr" presetSubtype="0" fill="hold" grpId="0" nodeType="withEffect">
                                  <p:stCondLst>
                                    <p:cond delay="100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1000"/>
                                        <p:tgtEl>
                                          <p:spTgt spid="54"/>
                                        </p:tgtEl>
                                      </p:cBhvr>
                                    </p:animEffect>
                                  </p:childTnLst>
                                </p:cTn>
                              </p:par>
                              <p:par>
                                <p:cTn id="42" presetID="22" presetClass="exit" presetSubtype="2" fill="hold" grpId="1" nodeType="withEffect">
                                  <p:stCondLst>
                                    <p:cond delay="1000"/>
                                  </p:stCondLst>
                                  <p:childTnLst>
                                    <p:animEffect transition="out" filter="wipe(right)">
                                      <p:cBhvr>
                                        <p:cTn id="43" dur="2000"/>
                                        <p:tgtEl>
                                          <p:spTgt spid="82"/>
                                        </p:tgtEl>
                                      </p:cBhvr>
                                    </p:animEffect>
                                    <p:set>
                                      <p:cBhvr>
                                        <p:cTn id="44" dur="1" fill="hold">
                                          <p:stCondLst>
                                            <p:cond delay="1999"/>
                                          </p:stCondLst>
                                        </p:cTn>
                                        <p:tgtEl>
                                          <p:spTgt spid="82"/>
                                        </p:tgtEl>
                                        <p:attrNameLst>
                                          <p:attrName>style.visibility</p:attrName>
                                        </p:attrNameLst>
                                      </p:cBhvr>
                                      <p:to>
                                        <p:strVal val="hidden"/>
                                      </p:to>
                                    </p:set>
                                  </p:childTnLst>
                                </p:cTn>
                              </p:par>
                              <p:par>
                                <p:cTn id="45" presetID="10" presetClass="exit" presetSubtype="0" fill="hold" grpId="1" nodeType="withEffect">
                                  <p:stCondLst>
                                    <p:cond delay="1500"/>
                                  </p:stCondLst>
                                  <p:childTnLst>
                                    <p:animEffect transition="out" filter="fade">
                                      <p:cBhvr>
                                        <p:cTn id="46" dur="2000"/>
                                        <p:tgtEl>
                                          <p:spTgt spid="45"/>
                                        </p:tgtEl>
                                      </p:cBhvr>
                                    </p:animEffect>
                                    <p:set>
                                      <p:cBhvr>
                                        <p:cTn id="47" dur="1" fill="hold">
                                          <p:stCondLst>
                                            <p:cond delay="1999"/>
                                          </p:stCondLst>
                                        </p:cTn>
                                        <p:tgtEl>
                                          <p:spTgt spid="45"/>
                                        </p:tgtEl>
                                        <p:attrNameLst>
                                          <p:attrName>style.visibility</p:attrName>
                                        </p:attrNameLst>
                                      </p:cBhvr>
                                      <p:to>
                                        <p:strVal val="hidden"/>
                                      </p:to>
                                    </p:set>
                                  </p:childTnLst>
                                </p:cTn>
                              </p:par>
                            </p:childTnLst>
                          </p:cTn>
                        </p:par>
                        <p:par>
                          <p:cTn id="48" fill="hold">
                            <p:stCondLst>
                              <p:cond delay="3500"/>
                            </p:stCondLst>
                            <p:childTnLst>
                              <p:par>
                                <p:cTn id="49" presetID="10" presetClass="exit" presetSubtype="0" fill="hold" grpId="1" nodeType="afterEffect">
                                  <p:stCondLst>
                                    <p:cond delay="0"/>
                                  </p:stCondLst>
                                  <p:childTnLst>
                                    <p:animEffect transition="out" filter="fade">
                                      <p:cBhvr>
                                        <p:cTn id="50" dur="1000"/>
                                        <p:tgtEl>
                                          <p:spTgt spid="54"/>
                                        </p:tgtEl>
                                      </p:cBhvr>
                                    </p:animEffect>
                                    <p:set>
                                      <p:cBhvr>
                                        <p:cTn id="51" dur="1" fill="hold">
                                          <p:stCondLst>
                                            <p:cond delay="9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4" grpId="1" animBg="1"/>
      <p:bldP spid="82" grpId="0" animBg="1"/>
      <p:bldP spid="82" grpId="1" animBg="1"/>
      <p:bldP spid="45" grpId="0"/>
      <p:bldP spid="45" grpId="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0"/>
            <a:ext cx="9144000" cy="1477328"/>
          </a:xfrm>
          <a:prstGeom prst="rect">
            <a:avLst/>
          </a:prstGeom>
        </p:spPr>
        <p:txBody>
          <a:bodyPr wrap="square">
            <a:spAutoFit/>
          </a:bodyPr>
          <a:lstStyle/>
          <a:p>
            <a:r>
              <a:rPr lang="en-US" dirty="0" smtClean="0"/>
              <a:t>https://books.google.com/books?id=7AQ5nT1ozrQC&amp;pg=PA106&amp;lpg=PA106&amp;dq=lt+colonel+matthew+arbuckle+at+fort+gadsden&amp;source=bl&amp;ots=5DYbY9gN1Y&amp;sig=S19KSFfAOfAvG4wHk_1FQxHUlQY&amp;hl=en&amp;sa=X&amp;ved=0ahUKEwjZ5LzC6r7ZAhUDRKwKHbIwDeQQ6AEINjAC#v=onepage&amp;q=lt%20colonel%20matthew%20arbuckle%20at%20fort%20gadsden&amp;f=false</a:t>
            </a:r>
          </a:p>
          <a:p>
            <a:endParaRPr lang="en-US" dirty="0"/>
          </a:p>
        </p:txBody>
      </p:sp>
      <p:grpSp>
        <p:nvGrpSpPr>
          <p:cNvPr id="9" name="Group 8"/>
          <p:cNvGrpSpPr/>
          <p:nvPr/>
        </p:nvGrpSpPr>
        <p:grpSpPr>
          <a:xfrm>
            <a:off x="0" y="1371600"/>
            <a:ext cx="9144000" cy="16306800"/>
            <a:chOff x="0" y="1981200"/>
            <a:chExt cx="9144000" cy="16306800"/>
          </a:xfrm>
        </p:grpSpPr>
        <p:grpSp>
          <p:nvGrpSpPr>
            <p:cNvPr id="7" name="Group 6"/>
            <p:cNvGrpSpPr/>
            <p:nvPr/>
          </p:nvGrpSpPr>
          <p:grpSpPr>
            <a:xfrm>
              <a:off x="0" y="6781800"/>
              <a:ext cx="9144000" cy="11506200"/>
              <a:chOff x="0" y="1066800"/>
              <a:chExt cx="9144000" cy="11506200"/>
            </a:xfrm>
          </p:grpSpPr>
          <p:pic>
            <p:nvPicPr>
              <p:cNvPr id="1026" name="Picture 2"/>
              <p:cNvPicPr>
                <a:picLocks noChangeAspect="1" noChangeArrowheads="1"/>
              </p:cNvPicPr>
              <p:nvPr/>
            </p:nvPicPr>
            <p:blipFill>
              <a:blip r:embed="rId2" cstate="print"/>
              <a:srcRect l="41215" t="39063" r="20132" b="9375"/>
              <a:stretch>
                <a:fillRect/>
              </a:stretch>
            </p:blipFill>
            <p:spPr bwMode="auto">
              <a:xfrm>
                <a:off x="0" y="1066800"/>
                <a:ext cx="9144000" cy="6858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l="41215" t="39063" r="21010" b="26562"/>
              <a:stretch>
                <a:fillRect/>
              </a:stretch>
            </p:blipFill>
            <p:spPr bwMode="auto">
              <a:xfrm>
                <a:off x="0" y="7924800"/>
                <a:ext cx="9085118" cy="4648200"/>
              </a:xfrm>
              <a:prstGeom prst="rect">
                <a:avLst/>
              </a:prstGeom>
              <a:noFill/>
              <a:ln w="9525">
                <a:noFill/>
                <a:miter lim="800000"/>
                <a:headEnd/>
                <a:tailEnd/>
              </a:ln>
              <a:effectLst/>
            </p:spPr>
          </p:pic>
        </p:grpSp>
        <p:pic>
          <p:nvPicPr>
            <p:cNvPr id="1028" name="Picture 4"/>
            <p:cNvPicPr>
              <a:picLocks noChangeAspect="1" noChangeArrowheads="1"/>
            </p:cNvPicPr>
            <p:nvPr/>
          </p:nvPicPr>
          <p:blipFill>
            <a:blip r:embed="rId4" cstate="print"/>
            <a:srcRect l="40480" t="39199" r="20132" b="23437"/>
            <a:stretch>
              <a:fillRect/>
            </a:stretch>
          </p:blipFill>
          <p:spPr bwMode="auto">
            <a:xfrm>
              <a:off x="0" y="1981200"/>
              <a:ext cx="9144000" cy="4876800"/>
            </a:xfrm>
            <a:prstGeom prst="rect">
              <a:avLst/>
            </a:prstGeom>
            <a:noFill/>
            <a:ln w="9525">
              <a:noFill/>
              <a:miter lim="800000"/>
              <a:headEnd/>
              <a:tailEnd/>
            </a:ln>
            <a:effectLst/>
          </p:spPr>
        </p:pic>
      </p:gr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13880723"/>
          </a:xfrm>
          <a:prstGeom prst="rect">
            <a:avLst/>
          </a:prstGeom>
        </p:spPr>
        <p:txBody>
          <a:bodyPr wrap="square">
            <a:spAutoFit/>
          </a:bodyPr>
          <a:lstStyle/>
          <a:p>
            <a:r>
              <a:rPr lang="en-US" sz="1600" dirty="0" smtClean="0">
                <a:hlinkClick r:id="rId2"/>
              </a:rPr>
              <a:t>http://www.exploresouthernhistory.com/millyfrancis.html</a:t>
            </a:r>
            <a:endParaRPr lang="en-US" sz="1600" dirty="0" smtClean="0"/>
          </a:p>
          <a:p>
            <a:r>
              <a:rPr lang="en-US" sz="1600" dirty="0" smtClean="0"/>
              <a:t>CHECK THIS SITE FOR MORE INFO</a:t>
            </a:r>
          </a:p>
          <a:p>
            <a:r>
              <a:rPr lang="en-US" sz="1600" dirty="0" smtClean="0">
                <a:hlinkClick r:id="rId3"/>
              </a:rPr>
              <a:t>http://www.exploresouthernhistory.com/millyfrancis2.html</a:t>
            </a:r>
            <a:endParaRPr lang="en-US" sz="1600" dirty="0" smtClean="0"/>
          </a:p>
          <a:p>
            <a:endParaRPr lang="en-US" sz="1600" dirty="0" smtClean="0"/>
          </a:p>
          <a:p>
            <a:r>
              <a:rPr lang="en-US" sz="1600" dirty="0" smtClean="0"/>
              <a:t>This monument to the Creek </a:t>
            </a:r>
            <a:br>
              <a:rPr lang="en-US" sz="1600" dirty="0" smtClean="0"/>
            </a:br>
            <a:r>
              <a:rPr lang="en-US" sz="1600" dirty="0" smtClean="0"/>
              <a:t>Pocahontas stands near her </a:t>
            </a:r>
            <a:br>
              <a:rPr lang="en-US" sz="1600" dirty="0" smtClean="0"/>
            </a:br>
            <a:r>
              <a:rPr lang="en-US" sz="1600" dirty="0" smtClean="0"/>
              <a:t>burial site at </a:t>
            </a:r>
            <a:r>
              <a:rPr lang="en-US" sz="1600" dirty="0" err="1" smtClean="0"/>
              <a:t>Bacone</a:t>
            </a:r>
            <a:r>
              <a:rPr lang="en-US" sz="1600" dirty="0" smtClean="0"/>
              <a:t> College </a:t>
            </a:r>
            <a:br>
              <a:rPr lang="en-US" sz="1600" dirty="0" smtClean="0"/>
            </a:br>
            <a:r>
              <a:rPr lang="en-US" sz="1600" dirty="0" smtClean="0"/>
              <a:t>in Muskogee, Oklahoma.</a:t>
            </a:r>
          </a:p>
          <a:p>
            <a:endParaRPr lang="en-US" sz="1600" dirty="0" smtClean="0"/>
          </a:p>
          <a:p>
            <a:endParaRPr lang="en-US" sz="1600" dirty="0" smtClean="0"/>
          </a:p>
          <a:p>
            <a:r>
              <a:rPr lang="en-US" sz="1600" dirty="0" smtClean="0"/>
              <a:t>A monument to </a:t>
            </a:r>
            <a:r>
              <a:rPr lang="en-US" sz="1600" dirty="0" err="1" smtClean="0"/>
              <a:t>Milly</a:t>
            </a:r>
            <a:r>
              <a:rPr lang="en-US" sz="1600" dirty="0" smtClean="0"/>
              <a:t> Francis </a:t>
            </a:r>
            <a:br>
              <a:rPr lang="en-US" sz="1600" dirty="0" smtClean="0"/>
            </a:br>
            <a:r>
              <a:rPr lang="en-US" sz="1600" dirty="0" smtClean="0"/>
              <a:t>can be found on the grounds </a:t>
            </a:r>
            <a:br>
              <a:rPr lang="en-US" sz="1600" dirty="0" smtClean="0"/>
            </a:br>
            <a:r>
              <a:rPr lang="en-US" sz="1600" dirty="0" smtClean="0"/>
              <a:t>of San Marcos de </a:t>
            </a:r>
            <a:r>
              <a:rPr lang="en-US" sz="1600" dirty="0" err="1" smtClean="0"/>
              <a:t>Apalache</a:t>
            </a:r>
            <a:r>
              <a:rPr lang="en-US" sz="1600" dirty="0" smtClean="0"/>
              <a:t> </a:t>
            </a:r>
            <a:br>
              <a:rPr lang="en-US" sz="1600" dirty="0" smtClean="0"/>
            </a:br>
            <a:r>
              <a:rPr lang="en-US" sz="1600" dirty="0" smtClean="0"/>
              <a:t>Historic State Park in St. </a:t>
            </a:r>
            <a:br>
              <a:rPr lang="en-US" sz="1600" dirty="0" smtClean="0"/>
            </a:br>
            <a:r>
              <a:rPr lang="en-US" sz="1600" dirty="0" smtClean="0"/>
              <a:t>Marks, Florida.</a:t>
            </a:r>
            <a:endParaRPr lang="en-US" sz="1600" b="1" dirty="0" smtClean="0"/>
          </a:p>
          <a:p>
            <a:endParaRPr lang="en-US" sz="1600" b="1" dirty="0" smtClean="0"/>
          </a:p>
          <a:p>
            <a:r>
              <a:rPr lang="en-US" sz="1600" b="1" dirty="0" smtClean="0"/>
              <a:t>MILLY FRANCIS (1803-1848)</a:t>
            </a:r>
          </a:p>
          <a:p>
            <a:r>
              <a:rPr lang="en-US" sz="1600" dirty="0" smtClean="0"/>
              <a:t>	Word of her rescue of Duncan </a:t>
            </a:r>
            <a:r>
              <a:rPr lang="en-US" sz="1600" dirty="0" err="1" smtClean="0"/>
              <a:t>McCrimmon</a:t>
            </a:r>
            <a:r>
              <a:rPr lang="en-US" sz="1600" dirty="0" smtClean="0"/>
              <a:t> spread through the U.S. Army</a:t>
            </a:r>
          </a:p>
          <a:p>
            <a:r>
              <a:rPr lang="en-US" sz="1600" dirty="0" smtClean="0"/>
              <a:t> and she received considerable attention from the U.S. officers and soldiers. One of </a:t>
            </a:r>
          </a:p>
          <a:p>
            <a:r>
              <a:rPr lang="en-US" sz="1600" dirty="0" smtClean="0"/>
              <a:t>these, possibly Lt. Col. Matthew Arbuckle of the 7th Infantry Regiment, described</a:t>
            </a:r>
          </a:p>
          <a:p>
            <a:r>
              <a:rPr lang="en-US" sz="1600" dirty="0" smtClean="0"/>
              <a:t> the incident in a letter to </a:t>
            </a:r>
            <a:r>
              <a:rPr lang="en-US" sz="1600" dirty="0" err="1" smtClean="0"/>
              <a:t>McCrimmon's</a:t>
            </a:r>
            <a:r>
              <a:rPr lang="en-US" sz="1600" dirty="0" smtClean="0"/>
              <a:t> hometown newspaper and the story of </a:t>
            </a:r>
          </a:p>
          <a:p>
            <a:r>
              <a:rPr lang="en-US" sz="1600" dirty="0" smtClean="0"/>
              <a:t>the "New Pocahontas" was printed in newspapers across the United States</a:t>
            </a:r>
          </a:p>
          <a:p>
            <a:r>
              <a:rPr lang="en-US" sz="1600" dirty="0" smtClean="0"/>
              <a:t> throughout the summer and fall of 1818.</a:t>
            </a:r>
          </a:p>
          <a:p>
            <a:r>
              <a:rPr lang="en-US" sz="1600" dirty="0" smtClean="0"/>
              <a:t>	</a:t>
            </a:r>
            <a:r>
              <a:rPr lang="en-US" sz="1600" dirty="0" err="1" smtClean="0"/>
              <a:t>Milly</a:t>
            </a:r>
            <a:r>
              <a:rPr lang="en-US" sz="1600" dirty="0" smtClean="0"/>
              <a:t> and her family traveled across to Fort Gadsden to begin their journey up to the Creek Nation. There she was presented with money that had been collected in her behalf by the citizens of Milledgeville, Georgia, for which she expressed gratitude to Col. Arbuckle. The colonel's surviving letters also indicate that Duncan </a:t>
            </a:r>
            <a:r>
              <a:rPr lang="en-US" sz="1600" dirty="0" err="1" smtClean="0"/>
              <a:t>McCrimmon</a:t>
            </a:r>
            <a:r>
              <a:rPr lang="en-US" sz="1600" dirty="0" smtClean="0"/>
              <a:t> traveled back to Fort Gadsden during the fall of 1818 and proposed marriage to </a:t>
            </a:r>
            <a:r>
              <a:rPr lang="en-US" sz="1600" dirty="0" err="1" smtClean="0"/>
              <a:t>Milly</a:t>
            </a:r>
            <a:r>
              <a:rPr lang="en-US" sz="1600" dirty="0" smtClean="0"/>
              <a:t> Francis to express his gratitude for her role in saving his life.</a:t>
            </a:r>
          </a:p>
          <a:p>
            <a:r>
              <a:rPr lang="en-US" sz="1600" dirty="0" smtClean="0"/>
              <a:t>	It is difficult to imagine any set of circumstances that would have led </a:t>
            </a:r>
            <a:r>
              <a:rPr lang="en-US" sz="1600" dirty="0" err="1" smtClean="0"/>
              <a:t>Milly</a:t>
            </a:r>
            <a:r>
              <a:rPr lang="en-US" sz="1600" dirty="0" smtClean="0"/>
              <a:t> to accept </a:t>
            </a:r>
            <a:r>
              <a:rPr lang="en-US" sz="1600" dirty="0" err="1" smtClean="0"/>
              <a:t>McCrimmon's</a:t>
            </a:r>
            <a:r>
              <a:rPr lang="en-US" sz="1600" dirty="0" smtClean="0"/>
              <a:t> proposal. Her family had twice been driven from its home by war, her father had been hanged by American soldiers and the crew of the Thomas Shields had fired cannon in a deliberate effort to kill her sister. She declined his offer, explaining to Col. Arbuckle that she had acted from feelings of humanity alone and would have done the same for any other person facing such a fate. A Florida legend that she married </a:t>
            </a:r>
            <a:r>
              <a:rPr lang="en-US" sz="1600" dirty="0" err="1" smtClean="0"/>
              <a:t>McCrimmon</a:t>
            </a:r>
            <a:r>
              <a:rPr lang="en-US" sz="1600" dirty="0" smtClean="0"/>
              <a:t> and raised a family on the Suwannee River is just that, a legend.</a:t>
            </a:r>
          </a:p>
          <a:p>
            <a:r>
              <a:rPr lang="en-US" sz="1600" dirty="0" smtClean="0"/>
              <a:t>	In reality, </a:t>
            </a:r>
            <a:r>
              <a:rPr lang="en-US" sz="1600" dirty="0" err="1" smtClean="0"/>
              <a:t>Milly</a:t>
            </a:r>
            <a:r>
              <a:rPr lang="en-US" sz="1600" dirty="0" smtClean="0"/>
              <a:t> returned to the Creek Nation with her mother and sister. She eventually married a Creek warrior and had at least three children before war once again disrupted her life. </a:t>
            </a:r>
            <a:r>
              <a:rPr lang="en-US" sz="1600" dirty="0" err="1" smtClean="0"/>
              <a:t>Milly's</a:t>
            </a:r>
            <a:r>
              <a:rPr lang="en-US" sz="1600" dirty="0" smtClean="0"/>
              <a:t> husband volunteered to fight for the United States in the Second Seminole War and is believed to have been killed in that conflict. A faction of the Creeks, meanwhile, rose up against the United States during the spring of 1836. The uprising was crushed by American troops and the government ordered the wholesale removal of the Creek Nation to lands in what is now Oklahoma.</a:t>
            </a:r>
          </a:p>
          <a:p>
            <a:r>
              <a:rPr lang="en-US" sz="1600" dirty="0" smtClean="0"/>
              <a:t>	</a:t>
            </a:r>
            <a:r>
              <a:rPr lang="en-US" sz="1600" dirty="0" err="1" smtClean="0"/>
              <a:t>Milly</a:t>
            </a:r>
            <a:r>
              <a:rPr lang="en-US" sz="1600" dirty="0" smtClean="0"/>
              <a:t> Francis walked the Trail of Tears as a member of </a:t>
            </a:r>
            <a:r>
              <a:rPr lang="en-US" sz="1600" dirty="0" err="1" smtClean="0"/>
              <a:t>Tuckabatchee</a:t>
            </a:r>
            <a:r>
              <a:rPr lang="en-US" sz="1600" dirty="0" smtClean="0"/>
              <a:t> </a:t>
            </a:r>
            <a:r>
              <a:rPr lang="en-US" sz="1600" dirty="0" err="1" smtClean="0"/>
              <a:t>Hadjo's</a:t>
            </a:r>
            <a:r>
              <a:rPr lang="en-US" sz="1600" dirty="0" smtClean="0"/>
              <a:t> party. Eyewitnesses described seeing her pass through Little Rock, Arkansas, in November of 1838.  She arrived at Fort Gibson in present-day Oklahoma in January of 1838 and soon settled with her children in a dirt-floored log cabin at the site of today' </a:t>
            </a:r>
            <a:r>
              <a:rPr lang="en-US" sz="1600" dirty="0" err="1" smtClean="0"/>
              <a:t>Bacone</a:t>
            </a:r>
            <a:r>
              <a:rPr lang="en-US" sz="1600" dirty="0" smtClean="0"/>
              <a:t> College in Muskogee, Oklahoma.  She was living there in abject poverty five years later when Lt. Col. Ethan Allen  Hitchcock met her and heard the true story of the Pocahontas incident from her own lips.  Moved by her situation, he wrote to the War Department to ask that something be done to relive her suffering.</a:t>
            </a:r>
          </a:p>
          <a:p>
            <a:r>
              <a:rPr lang="en-US" sz="1600" dirty="0" smtClean="0"/>
              <a:t>	After a two year debate, the U.S. Congress in 1844 approved a bill that gave a pension of $96 per year for the "</a:t>
            </a:r>
            <a:r>
              <a:rPr lang="en-US" sz="1600" dirty="0" err="1" smtClean="0"/>
              <a:t>Milly</a:t>
            </a:r>
            <a:r>
              <a:rPr lang="en-US" sz="1600" dirty="0" smtClean="0"/>
              <a:t>, a Creek woman."   The act also awarded a special "medal of honor" to </a:t>
            </a:r>
            <a:r>
              <a:rPr lang="en-US" sz="1600" dirty="0" err="1" smtClean="0"/>
              <a:t>Milly</a:t>
            </a:r>
            <a:r>
              <a:rPr lang="en-US" sz="1600" dirty="0" smtClean="0"/>
              <a:t> Francis for saving the life of Duncan </a:t>
            </a:r>
            <a:r>
              <a:rPr lang="en-US" sz="1600" dirty="0" err="1" smtClean="0"/>
              <a:t>McCrimmon</a:t>
            </a:r>
            <a:r>
              <a:rPr lang="en-US" sz="1600" dirty="0" smtClean="0"/>
              <a:t>.  Many people consider </a:t>
            </a:r>
            <a:r>
              <a:rPr lang="en-US" sz="1600" dirty="0" err="1" smtClean="0"/>
              <a:t>Milly</a:t>
            </a:r>
            <a:r>
              <a:rPr lang="en-US" sz="1600" dirty="0" smtClean="0"/>
              <a:t> Francis to have been the first woman ever to receive a Congressional Medal of Honor, although she is not included on the master  list as  it  was not created until the Civil War.   Sadly, </a:t>
            </a:r>
            <a:r>
              <a:rPr lang="en-US" sz="1600" dirty="0" err="1" smtClean="0"/>
              <a:t>Milly</a:t>
            </a:r>
            <a:r>
              <a:rPr lang="en-US" sz="1600" dirty="0" smtClean="0"/>
              <a:t> Francis died of tuberculosis in Oklahoma before ever receiving either her pension or the medal that was struck in her honor.  A monument noting the site of her grave was funded by the students of </a:t>
            </a:r>
            <a:r>
              <a:rPr lang="en-US" sz="1600" dirty="0" err="1" smtClean="0"/>
              <a:t>Bacone</a:t>
            </a:r>
            <a:r>
              <a:rPr lang="en-US" sz="1600" dirty="0" smtClean="0"/>
              <a:t> College during the 1930s and can be seen on the campus today.</a:t>
            </a:r>
          </a:p>
          <a:p>
            <a:endParaRPr lang="en-US" sz="1600" dirty="0" smtClean="0"/>
          </a:p>
        </p:txBody>
      </p:sp>
      <p:pic>
        <p:nvPicPr>
          <p:cNvPr id="8" name="Picture 2" descr="Image result for native american creek child 1800"/>
          <p:cNvPicPr>
            <a:picLocks noChangeAspect="1" noChangeArrowheads="1"/>
          </p:cNvPicPr>
          <p:nvPr/>
        </p:nvPicPr>
        <p:blipFill>
          <a:blip r:embed="rId4" cstate="print"/>
          <a:srcRect l="47502" t="12670" r="8124" b="-997"/>
          <a:stretch>
            <a:fillRect/>
          </a:stretch>
        </p:blipFill>
        <p:spPr bwMode="auto">
          <a:xfrm>
            <a:off x="7162800" y="304800"/>
            <a:ext cx="1981200" cy="4648200"/>
          </a:xfrm>
          <a:prstGeom prst="rect">
            <a:avLst/>
          </a:prstGeom>
          <a:noFill/>
        </p:spPr>
      </p:pic>
      <p:pic>
        <p:nvPicPr>
          <p:cNvPr id="82946" name="Picture 2" descr="http://www.bacone.edu/files/6414/8330/8518/Milly_Francis_Rock.JPG"/>
          <p:cNvPicPr>
            <a:picLocks noChangeAspect="1" noChangeArrowheads="1"/>
          </p:cNvPicPr>
          <p:nvPr/>
        </p:nvPicPr>
        <p:blipFill>
          <a:blip r:embed="rId5" cstate="print"/>
          <a:srcRect l="8000" b="35581"/>
          <a:stretch>
            <a:fillRect/>
          </a:stretch>
        </p:blipFill>
        <p:spPr bwMode="auto">
          <a:xfrm>
            <a:off x="4572000" y="1143000"/>
            <a:ext cx="2209800" cy="2754243"/>
          </a:xfrm>
          <a:prstGeom prst="rect">
            <a:avLst/>
          </a:prstGeom>
          <a:noFill/>
        </p:spPr>
      </p:pic>
      <p:pic>
        <p:nvPicPr>
          <p:cNvPr id="82948" name="Picture 4" descr="Image result for monument to milly frances bacone college"/>
          <p:cNvPicPr>
            <a:picLocks noChangeAspect="1" noChangeArrowheads="1"/>
          </p:cNvPicPr>
          <p:nvPr/>
        </p:nvPicPr>
        <p:blipFill>
          <a:blip r:embed="rId6" cstate="print"/>
          <a:srcRect/>
          <a:stretch>
            <a:fillRect/>
          </a:stretch>
        </p:blipFill>
        <p:spPr bwMode="auto">
          <a:xfrm>
            <a:off x="2514600" y="1066800"/>
            <a:ext cx="1657350" cy="1114425"/>
          </a:xfrm>
          <a:prstGeom prst="rect">
            <a:avLst/>
          </a:prstGeom>
          <a:noFill/>
        </p:spPr>
      </p:pic>
      <p:pic>
        <p:nvPicPr>
          <p:cNvPr id="82950" name="Picture 6" descr="http://www.exploresouthernhistory.com/sitebuilder/images/millyfrancis1-202x137.jpg"/>
          <p:cNvPicPr>
            <a:picLocks noChangeAspect="1" noChangeArrowheads="1"/>
          </p:cNvPicPr>
          <p:nvPr/>
        </p:nvPicPr>
        <p:blipFill>
          <a:blip r:embed="rId7" cstate="print"/>
          <a:srcRect/>
          <a:stretch>
            <a:fillRect/>
          </a:stretch>
        </p:blipFill>
        <p:spPr bwMode="auto">
          <a:xfrm>
            <a:off x="2514600" y="2514600"/>
            <a:ext cx="1924050" cy="1304926"/>
          </a:xfrm>
          <a:prstGeom prst="rect">
            <a:avLst/>
          </a:prstGeom>
          <a:noFill/>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oup 63"/>
          <p:cNvGrpSpPr/>
          <p:nvPr/>
        </p:nvGrpSpPr>
        <p:grpSpPr>
          <a:xfrm>
            <a:off x="0" y="0"/>
            <a:ext cx="9144000" cy="830997"/>
            <a:chOff x="0" y="0"/>
            <a:chExt cx="9144000" cy="830997"/>
          </a:xfrm>
        </p:grpSpPr>
        <p:sp>
          <p:nvSpPr>
            <p:cNvPr id="85"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Five Tribes</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86" name="TextBox 3"/>
            <p:cNvSpPr txBox="1">
              <a:spLocks noChangeArrowheads="1"/>
            </p:cNvSpPr>
            <p:nvPr/>
          </p:nvSpPr>
          <p:spPr bwMode="auto">
            <a:xfrm>
              <a:off x="4572000" y="0"/>
              <a:ext cx="4572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a:t>
              </a:r>
              <a:r>
                <a:rPr lang="en-US" sz="4800" b="1" dirty="0" smtClean="0">
                  <a:solidFill>
                    <a:srgbClr val="FF0000"/>
                  </a:solidFill>
                  <a:effectLst>
                    <a:outerShdw dist="50800" dir="5400000" algn="ctr" rotWithShape="0">
                      <a:schemeClr val="tx1"/>
                    </a:outerShdw>
                  </a:effectLst>
                  <a:latin typeface="Tempus Sans ITC" pitchFamily="82" charset="0"/>
                </a:rPr>
                <a:t>NEW LIVES</a:t>
              </a:r>
              <a:endParaRPr lang="en-US" sz="4800" b="1" dirty="0">
                <a:solidFill>
                  <a:srgbClr val="FF0000"/>
                </a:solidFill>
                <a:effectLst>
                  <a:outerShdw dist="50800" dir="5400000" algn="ctr" rotWithShape="0">
                    <a:schemeClr val="tx1"/>
                  </a:outerShdw>
                </a:effectLst>
                <a:latin typeface="Tempus Sans ITC" pitchFamily="82" charset="0"/>
              </a:endParaRPr>
            </a:p>
          </p:txBody>
        </p:sp>
      </p:grpSp>
      <p:grpSp>
        <p:nvGrpSpPr>
          <p:cNvPr id="2" name="Group 61"/>
          <p:cNvGrpSpPr/>
          <p:nvPr/>
        </p:nvGrpSpPr>
        <p:grpSpPr>
          <a:xfrm>
            <a:off x="523875" y="762000"/>
            <a:ext cx="8162925" cy="6072188"/>
            <a:chOff x="523875" y="762000"/>
            <a:chExt cx="8162925" cy="6072188"/>
          </a:xfrm>
        </p:grpSpPr>
        <p:pic>
          <p:nvPicPr>
            <p:cNvPr id="40" name="Picture 3"/>
            <p:cNvPicPr>
              <a:picLocks noChangeAspect="1" noChangeArrowheads="1"/>
            </p:cNvPicPr>
            <p:nvPr/>
          </p:nvPicPr>
          <p:blipFill>
            <a:blip r:embed="rId3" cstate="print"/>
            <a:srcRect/>
            <a:stretch>
              <a:fillRect/>
            </a:stretch>
          </p:blipFill>
          <p:spPr bwMode="auto">
            <a:xfrm>
              <a:off x="523875" y="762000"/>
              <a:ext cx="8162925" cy="6072188"/>
            </a:xfrm>
            <a:prstGeom prst="rect">
              <a:avLst/>
            </a:prstGeom>
            <a:noFill/>
            <a:ln w="9525">
              <a:noFill/>
              <a:miter lim="800000"/>
              <a:headEnd/>
              <a:tailEnd/>
            </a:ln>
            <a:effectLst/>
          </p:spPr>
        </p:pic>
        <p:grpSp>
          <p:nvGrpSpPr>
            <p:cNvPr id="3" name="Group 14"/>
            <p:cNvGrpSpPr/>
            <p:nvPr/>
          </p:nvGrpSpPr>
          <p:grpSpPr>
            <a:xfrm>
              <a:off x="4852307" y="1338943"/>
              <a:ext cx="3148693" cy="1191986"/>
              <a:chOff x="4852307" y="1338943"/>
              <a:chExt cx="3148693" cy="1191986"/>
            </a:xfrm>
          </p:grpSpPr>
          <p:grpSp>
            <p:nvGrpSpPr>
              <p:cNvPr id="4" name="Group 13"/>
              <p:cNvGrpSpPr/>
              <p:nvPr/>
            </p:nvGrpSpPr>
            <p:grpSpPr>
              <a:xfrm>
                <a:off x="4852307" y="1338943"/>
                <a:ext cx="3148693" cy="1191986"/>
                <a:chOff x="4852307" y="1338943"/>
                <a:chExt cx="3148693" cy="1191986"/>
              </a:xfrm>
            </p:grpSpPr>
            <p:sp>
              <p:nvSpPr>
                <p:cNvPr id="55"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7"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4" name="Freeform 53"/>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45" name="Picture 3"/>
          <p:cNvPicPr>
            <a:picLocks noChangeAspect="1" noChangeArrowheads="1"/>
          </p:cNvPicPr>
          <p:nvPr/>
        </p:nvPicPr>
        <p:blipFill>
          <a:blip r:embed="rId3" cstate="print"/>
          <a:srcRect l="13186" t="66510" r="14002" b="28470"/>
          <a:stretch>
            <a:fillRect/>
          </a:stretch>
        </p:blipFill>
        <p:spPr bwMode="auto">
          <a:xfrm>
            <a:off x="1905000" y="5105400"/>
            <a:ext cx="5943600" cy="381000"/>
          </a:xfrm>
          <a:prstGeom prst="rect">
            <a:avLst/>
          </a:prstGeom>
          <a:noFill/>
          <a:ln w="9525">
            <a:noFill/>
            <a:miter lim="800000"/>
            <a:headEnd/>
            <a:tailEnd/>
          </a:ln>
          <a:effectLst/>
        </p:spPr>
      </p:pic>
      <p:grpSp>
        <p:nvGrpSpPr>
          <p:cNvPr id="5" name="Group 45"/>
          <p:cNvGrpSpPr/>
          <p:nvPr/>
        </p:nvGrpSpPr>
        <p:grpSpPr>
          <a:xfrm>
            <a:off x="914400" y="1219200"/>
            <a:ext cx="7396842" cy="2879271"/>
            <a:chOff x="914400" y="1219200"/>
            <a:chExt cx="7396842" cy="2879271"/>
          </a:xfrm>
        </p:grpSpPr>
        <p:sp>
          <p:nvSpPr>
            <p:cNvPr id="22" name="Freeform 21"/>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30"/>
            <p:cNvGrpSpPr/>
            <p:nvPr/>
          </p:nvGrpSpPr>
          <p:grpSpPr>
            <a:xfrm>
              <a:off x="914400" y="1219200"/>
              <a:ext cx="7396842" cy="2879271"/>
              <a:chOff x="914400" y="1219200"/>
              <a:chExt cx="7396842" cy="2879271"/>
            </a:xfrm>
          </p:grpSpPr>
          <p:sp>
            <p:nvSpPr>
              <p:cNvPr id="17" name="Freeform 16"/>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25"/>
              <p:cNvGrpSpPr/>
              <p:nvPr/>
            </p:nvGrpSpPr>
            <p:grpSpPr>
              <a:xfrm>
                <a:off x="6248400" y="1219200"/>
                <a:ext cx="2062842" cy="2803072"/>
                <a:chOff x="6248400" y="1219200"/>
                <a:chExt cx="2062842" cy="2803072"/>
              </a:xfrm>
            </p:grpSpPr>
            <p:sp>
              <p:nvSpPr>
                <p:cNvPr id="23" name="Rectangle 2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3"/>
              <p:cNvPicPr>
                <a:picLocks noChangeAspect="1" noChangeArrowheads="1"/>
              </p:cNvPicPr>
              <p:nvPr/>
            </p:nvPicPr>
            <p:blipFill>
              <a:blip r:embed="rId3" cstate="print"/>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28" name="Picture 3"/>
              <p:cNvPicPr>
                <a:picLocks noChangeAspect="1" noChangeArrowheads="1"/>
              </p:cNvPicPr>
              <p:nvPr/>
            </p:nvPicPr>
            <p:blipFill>
              <a:blip r:embed="rId3" cstate="print"/>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29" name="Picture 3"/>
              <p:cNvPicPr preferRelativeResize="0">
                <a:picLocks noChangeArrowheads="1"/>
              </p:cNvPicPr>
              <p:nvPr/>
            </p:nvPicPr>
            <p:blipFill>
              <a:blip r:embed="rId3" cstate="print"/>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30" name="Picture 3"/>
              <p:cNvPicPr>
                <a:picLocks noChangeAspect="1" noChangeArrowheads="1"/>
              </p:cNvPicPr>
              <p:nvPr/>
            </p:nvPicPr>
            <p:blipFill>
              <a:blip r:embed="rId4"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grpSp>
        <p:nvGrpSpPr>
          <p:cNvPr id="8" name="Group 46"/>
          <p:cNvGrpSpPr/>
          <p:nvPr/>
        </p:nvGrpSpPr>
        <p:grpSpPr>
          <a:xfrm>
            <a:off x="2895600" y="2667000"/>
            <a:ext cx="3276600" cy="762000"/>
            <a:chOff x="2895600" y="2590800"/>
            <a:chExt cx="3276600" cy="762000"/>
          </a:xfrm>
        </p:grpSpPr>
        <p:grpSp>
          <p:nvGrpSpPr>
            <p:cNvPr id="9" name="Group 31"/>
            <p:cNvGrpSpPr/>
            <p:nvPr/>
          </p:nvGrpSpPr>
          <p:grpSpPr>
            <a:xfrm>
              <a:off x="2895600" y="2590800"/>
              <a:ext cx="3276600" cy="411480"/>
              <a:chOff x="2895600" y="2590800"/>
              <a:chExt cx="3276600" cy="411480"/>
            </a:xfrm>
          </p:grpSpPr>
          <p:sp>
            <p:nvSpPr>
              <p:cNvPr id="75"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5257800" y="2590800"/>
                <a:ext cx="914400" cy="41148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Rectangle 5"/>
            <p:cNvSpPr/>
            <p:nvPr/>
          </p:nvSpPr>
          <p:spPr>
            <a:xfrm>
              <a:off x="3352800" y="29718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Freeform 65"/>
          <p:cNvSpPr/>
          <p:nvPr/>
        </p:nvSpPr>
        <p:spPr>
          <a:xfrm>
            <a:off x="783770" y="1151163"/>
            <a:ext cx="7652657" cy="5608865"/>
          </a:xfrm>
          <a:custGeom>
            <a:avLst/>
            <a:gdLst>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46" fmla="*/ 1113064 w 9573986"/>
              <a:gd name="connsiteY46" fmla="*/ 4705350 h 6738258"/>
              <a:gd name="connsiteX0" fmla="*/ 1113064 w 9573986"/>
              <a:gd name="connsiteY0" fmla="*/ 4171950 h 6204858"/>
              <a:gd name="connsiteX1" fmla="*/ 1211036 w 9573986"/>
              <a:gd name="connsiteY1" fmla="*/ 138793 h 6204858"/>
              <a:gd name="connsiteX2" fmla="*/ 8379279 w 9573986"/>
              <a:gd name="connsiteY2" fmla="*/ 138793 h 6204858"/>
              <a:gd name="connsiteX3" fmla="*/ 8379279 w 9573986"/>
              <a:gd name="connsiteY3" fmla="*/ 971550 h 6204858"/>
              <a:gd name="connsiteX4" fmla="*/ 8673193 w 9573986"/>
              <a:gd name="connsiteY4" fmla="*/ 2735036 h 6204858"/>
              <a:gd name="connsiteX5" fmla="*/ 8738507 w 9573986"/>
              <a:gd name="connsiteY5" fmla="*/ 5723165 h 6204858"/>
              <a:gd name="connsiteX6" fmla="*/ 8509907 w 9573986"/>
              <a:gd name="connsiteY6" fmla="*/ 5625193 h 6204858"/>
              <a:gd name="connsiteX7" fmla="*/ 8118022 w 9573986"/>
              <a:gd name="connsiteY7" fmla="*/ 5494565 h 6204858"/>
              <a:gd name="connsiteX8" fmla="*/ 7954736 w 9573986"/>
              <a:gd name="connsiteY8" fmla="*/ 5363936 h 6204858"/>
              <a:gd name="connsiteX9" fmla="*/ 7824107 w 9573986"/>
              <a:gd name="connsiteY9" fmla="*/ 5200650 h 6204858"/>
              <a:gd name="connsiteX10" fmla="*/ 7628164 w 9573986"/>
              <a:gd name="connsiteY10" fmla="*/ 5184322 h 6204858"/>
              <a:gd name="connsiteX11" fmla="*/ 7513864 w 9573986"/>
              <a:gd name="connsiteY11" fmla="*/ 5298622 h 6204858"/>
              <a:gd name="connsiteX12" fmla="*/ 7236279 w 9573986"/>
              <a:gd name="connsiteY12" fmla="*/ 5282293 h 6204858"/>
              <a:gd name="connsiteX13" fmla="*/ 6926036 w 9573986"/>
              <a:gd name="connsiteY13" fmla="*/ 5396593 h 6204858"/>
              <a:gd name="connsiteX14" fmla="*/ 6697436 w 9573986"/>
              <a:gd name="connsiteY14" fmla="*/ 5314950 h 6204858"/>
              <a:gd name="connsiteX15" fmla="*/ 6272893 w 9573986"/>
              <a:gd name="connsiteY15" fmla="*/ 5527222 h 6204858"/>
              <a:gd name="connsiteX16" fmla="*/ 6223907 w 9573986"/>
              <a:gd name="connsiteY16" fmla="*/ 5657850 h 6204858"/>
              <a:gd name="connsiteX17" fmla="*/ 5913664 w 9573986"/>
              <a:gd name="connsiteY17" fmla="*/ 5396593 h 6204858"/>
              <a:gd name="connsiteX18" fmla="*/ 5668736 w 9573986"/>
              <a:gd name="connsiteY18" fmla="*/ 5298622 h 6204858"/>
              <a:gd name="connsiteX19" fmla="*/ 5570764 w 9573986"/>
              <a:gd name="connsiteY19" fmla="*/ 5478236 h 6204858"/>
              <a:gd name="connsiteX20" fmla="*/ 5407479 w 9573986"/>
              <a:gd name="connsiteY20" fmla="*/ 5363936 h 6204858"/>
              <a:gd name="connsiteX21" fmla="*/ 5309507 w 9573986"/>
              <a:gd name="connsiteY21" fmla="*/ 5265965 h 6204858"/>
              <a:gd name="connsiteX22" fmla="*/ 5211536 w 9573986"/>
              <a:gd name="connsiteY22" fmla="*/ 5380265 h 6204858"/>
              <a:gd name="connsiteX23" fmla="*/ 5113564 w 9573986"/>
              <a:gd name="connsiteY23" fmla="*/ 5641522 h 6204858"/>
              <a:gd name="connsiteX24" fmla="*/ 4999264 w 9573986"/>
              <a:gd name="connsiteY24" fmla="*/ 5510893 h 6204858"/>
              <a:gd name="connsiteX25" fmla="*/ 4868636 w 9573986"/>
              <a:gd name="connsiteY25" fmla="*/ 5249636 h 6204858"/>
              <a:gd name="connsiteX26" fmla="*/ 4803322 w 9573986"/>
              <a:gd name="connsiteY26" fmla="*/ 5380265 h 6204858"/>
              <a:gd name="connsiteX27" fmla="*/ 4705350 w 9573986"/>
              <a:gd name="connsiteY27" fmla="*/ 5396593 h 6204858"/>
              <a:gd name="connsiteX28" fmla="*/ 4476750 w 9573986"/>
              <a:gd name="connsiteY28" fmla="*/ 5249636 h 6204858"/>
              <a:gd name="connsiteX29" fmla="*/ 4182836 w 9573986"/>
              <a:gd name="connsiteY29" fmla="*/ 5119007 h 6204858"/>
              <a:gd name="connsiteX30" fmla="*/ 4068536 w 9573986"/>
              <a:gd name="connsiteY30" fmla="*/ 5314950 h 6204858"/>
              <a:gd name="connsiteX31" fmla="*/ 3986893 w 9573986"/>
              <a:gd name="connsiteY31" fmla="*/ 5167993 h 6204858"/>
              <a:gd name="connsiteX32" fmla="*/ 3660322 w 9573986"/>
              <a:gd name="connsiteY32" fmla="*/ 5004707 h 6204858"/>
              <a:gd name="connsiteX33" fmla="*/ 3578679 w 9573986"/>
              <a:gd name="connsiteY33" fmla="*/ 4906736 h 6204858"/>
              <a:gd name="connsiteX34" fmla="*/ 3317422 w 9573986"/>
              <a:gd name="connsiteY34" fmla="*/ 4890407 h 6204858"/>
              <a:gd name="connsiteX35" fmla="*/ 3284764 w 9573986"/>
              <a:gd name="connsiteY35" fmla="*/ 4939393 h 6204858"/>
              <a:gd name="connsiteX36" fmla="*/ 3007179 w 9573986"/>
              <a:gd name="connsiteY36" fmla="*/ 4792436 h 6204858"/>
              <a:gd name="connsiteX37" fmla="*/ 2794907 w 9573986"/>
              <a:gd name="connsiteY37" fmla="*/ 4906736 h 6204858"/>
              <a:gd name="connsiteX38" fmla="*/ 2549979 w 9573986"/>
              <a:gd name="connsiteY38" fmla="*/ 4792436 h 6204858"/>
              <a:gd name="connsiteX39" fmla="*/ 2305050 w 9573986"/>
              <a:gd name="connsiteY39" fmla="*/ 4792436 h 6204858"/>
              <a:gd name="connsiteX40" fmla="*/ 2125436 w 9573986"/>
              <a:gd name="connsiteY40" fmla="*/ 4612822 h 6204858"/>
              <a:gd name="connsiteX41" fmla="*/ 2076450 w 9573986"/>
              <a:gd name="connsiteY41" fmla="*/ 4433207 h 6204858"/>
              <a:gd name="connsiteX42" fmla="*/ 1978479 w 9573986"/>
              <a:gd name="connsiteY42" fmla="*/ 4433207 h 6204858"/>
              <a:gd name="connsiteX43" fmla="*/ 1570264 w 9573986"/>
              <a:gd name="connsiteY43" fmla="*/ 4384222 h 6204858"/>
              <a:gd name="connsiteX44" fmla="*/ 1292679 w 9573986"/>
              <a:gd name="connsiteY44" fmla="*/ 4220936 h 6204858"/>
              <a:gd name="connsiteX45" fmla="*/ 1113064 w 9573986"/>
              <a:gd name="connsiteY45" fmla="*/ 4057650 h 6204858"/>
              <a:gd name="connsiteX46" fmla="*/ 1113064 w 9573986"/>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8209189"/>
              <a:gd name="connsiteY0" fmla="*/ 4171950 h 6204858"/>
              <a:gd name="connsiteX1" fmla="*/ 654504 w 8209189"/>
              <a:gd name="connsiteY1" fmla="*/ 138793 h 6204858"/>
              <a:gd name="connsiteX2" fmla="*/ 7822747 w 8209189"/>
              <a:gd name="connsiteY2" fmla="*/ 138793 h 6204858"/>
              <a:gd name="connsiteX3" fmla="*/ 7822747 w 8209189"/>
              <a:gd name="connsiteY3" fmla="*/ 971550 h 6204858"/>
              <a:gd name="connsiteX4" fmla="*/ 8116661 w 8209189"/>
              <a:gd name="connsiteY4" fmla="*/ 2735036 h 6204858"/>
              <a:gd name="connsiteX5" fmla="*/ 8181975 w 8209189"/>
              <a:gd name="connsiteY5" fmla="*/ 5723165 h 6204858"/>
              <a:gd name="connsiteX6" fmla="*/ 7953375 w 8209189"/>
              <a:gd name="connsiteY6" fmla="*/ 5625193 h 6204858"/>
              <a:gd name="connsiteX7" fmla="*/ 7561490 w 8209189"/>
              <a:gd name="connsiteY7" fmla="*/ 5494565 h 6204858"/>
              <a:gd name="connsiteX8" fmla="*/ 7398204 w 8209189"/>
              <a:gd name="connsiteY8" fmla="*/ 5363936 h 6204858"/>
              <a:gd name="connsiteX9" fmla="*/ 7267575 w 8209189"/>
              <a:gd name="connsiteY9" fmla="*/ 5200650 h 6204858"/>
              <a:gd name="connsiteX10" fmla="*/ 7071632 w 8209189"/>
              <a:gd name="connsiteY10" fmla="*/ 5184322 h 6204858"/>
              <a:gd name="connsiteX11" fmla="*/ 6957332 w 8209189"/>
              <a:gd name="connsiteY11" fmla="*/ 5298622 h 6204858"/>
              <a:gd name="connsiteX12" fmla="*/ 6679747 w 8209189"/>
              <a:gd name="connsiteY12" fmla="*/ 5282293 h 6204858"/>
              <a:gd name="connsiteX13" fmla="*/ 6369504 w 8209189"/>
              <a:gd name="connsiteY13" fmla="*/ 5396593 h 6204858"/>
              <a:gd name="connsiteX14" fmla="*/ 6140904 w 8209189"/>
              <a:gd name="connsiteY14" fmla="*/ 5314950 h 6204858"/>
              <a:gd name="connsiteX15" fmla="*/ 5716361 w 8209189"/>
              <a:gd name="connsiteY15" fmla="*/ 5527222 h 6204858"/>
              <a:gd name="connsiteX16" fmla="*/ 5667375 w 8209189"/>
              <a:gd name="connsiteY16" fmla="*/ 5657850 h 6204858"/>
              <a:gd name="connsiteX17" fmla="*/ 5357132 w 8209189"/>
              <a:gd name="connsiteY17" fmla="*/ 5396593 h 6204858"/>
              <a:gd name="connsiteX18" fmla="*/ 5112204 w 8209189"/>
              <a:gd name="connsiteY18" fmla="*/ 5298622 h 6204858"/>
              <a:gd name="connsiteX19" fmla="*/ 5014232 w 8209189"/>
              <a:gd name="connsiteY19" fmla="*/ 5478236 h 6204858"/>
              <a:gd name="connsiteX20" fmla="*/ 4850947 w 8209189"/>
              <a:gd name="connsiteY20" fmla="*/ 5363936 h 6204858"/>
              <a:gd name="connsiteX21" fmla="*/ 4752975 w 8209189"/>
              <a:gd name="connsiteY21" fmla="*/ 5265965 h 6204858"/>
              <a:gd name="connsiteX22" fmla="*/ 4655004 w 8209189"/>
              <a:gd name="connsiteY22" fmla="*/ 5380265 h 6204858"/>
              <a:gd name="connsiteX23" fmla="*/ 4557032 w 8209189"/>
              <a:gd name="connsiteY23" fmla="*/ 5641522 h 6204858"/>
              <a:gd name="connsiteX24" fmla="*/ 4442732 w 8209189"/>
              <a:gd name="connsiteY24" fmla="*/ 5510893 h 6204858"/>
              <a:gd name="connsiteX25" fmla="*/ 4312104 w 8209189"/>
              <a:gd name="connsiteY25" fmla="*/ 5249636 h 6204858"/>
              <a:gd name="connsiteX26" fmla="*/ 4246790 w 8209189"/>
              <a:gd name="connsiteY26" fmla="*/ 5380265 h 6204858"/>
              <a:gd name="connsiteX27" fmla="*/ 4148818 w 8209189"/>
              <a:gd name="connsiteY27" fmla="*/ 5396593 h 6204858"/>
              <a:gd name="connsiteX28" fmla="*/ 3920218 w 8209189"/>
              <a:gd name="connsiteY28" fmla="*/ 5249636 h 6204858"/>
              <a:gd name="connsiteX29" fmla="*/ 3626304 w 8209189"/>
              <a:gd name="connsiteY29" fmla="*/ 5119007 h 6204858"/>
              <a:gd name="connsiteX30" fmla="*/ 3512004 w 8209189"/>
              <a:gd name="connsiteY30" fmla="*/ 5314950 h 6204858"/>
              <a:gd name="connsiteX31" fmla="*/ 3430361 w 8209189"/>
              <a:gd name="connsiteY31" fmla="*/ 5167993 h 6204858"/>
              <a:gd name="connsiteX32" fmla="*/ 3103790 w 8209189"/>
              <a:gd name="connsiteY32" fmla="*/ 5004707 h 6204858"/>
              <a:gd name="connsiteX33" fmla="*/ 3022147 w 8209189"/>
              <a:gd name="connsiteY33" fmla="*/ 4906736 h 6204858"/>
              <a:gd name="connsiteX34" fmla="*/ 2760890 w 8209189"/>
              <a:gd name="connsiteY34" fmla="*/ 4890407 h 6204858"/>
              <a:gd name="connsiteX35" fmla="*/ 2728232 w 8209189"/>
              <a:gd name="connsiteY35" fmla="*/ 4939393 h 6204858"/>
              <a:gd name="connsiteX36" fmla="*/ 2450647 w 8209189"/>
              <a:gd name="connsiteY36" fmla="*/ 4792436 h 6204858"/>
              <a:gd name="connsiteX37" fmla="*/ 2238375 w 8209189"/>
              <a:gd name="connsiteY37" fmla="*/ 4906736 h 6204858"/>
              <a:gd name="connsiteX38" fmla="*/ 1993447 w 8209189"/>
              <a:gd name="connsiteY38" fmla="*/ 4792436 h 6204858"/>
              <a:gd name="connsiteX39" fmla="*/ 1748518 w 8209189"/>
              <a:gd name="connsiteY39" fmla="*/ 4792436 h 6204858"/>
              <a:gd name="connsiteX40" fmla="*/ 1568904 w 8209189"/>
              <a:gd name="connsiteY40" fmla="*/ 4612822 h 6204858"/>
              <a:gd name="connsiteX41" fmla="*/ 1519918 w 8209189"/>
              <a:gd name="connsiteY41" fmla="*/ 4433207 h 6204858"/>
              <a:gd name="connsiteX42" fmla="*/ 1421947 w 8209189"/>
              <a:gd name="connsiteY42" fmla="*/ 4433207 h 6204858"/>
              <a:gd name="connsiteX43" fmla="*/ 1013732 w 8209189"/>
              <a:gd name="connsiteY43" fmla="*/ 4384222 h 6204858"/>
              <a:gd name="connsiteX44" fmla="*/ 736147 w 8209189"/>
              <a:gd name="connsiteY44" fmla="*/ 4220936 h 6204858"/>
              <a:gd name="connsiteX45" fmla="*/ 556532 w 8209189"/>
              <a:gd name="connsiteY45" fmla="*/ 4057650 h 6204858"/>
              <a:gd name="connsiteX46" fmla="*/ 556532 w 8209189"/>
              <a:gd name="connsiteY46" fmla="*/ 4171950 h 6204858"/>
              <a:gd name="connsiteX0" fmla="*/ 556532 w 8209189"/>
              <a:gd name="connsiteY0" fmla="*/ 4057650 h 6090558"/>
              <a:gd name="connsiteX1" fmla="*/ 654504 w 8209189"/>
              <a:gd name="connsiteY1" fmla="*/ 24493 h 6090558"/>
              <a:gd name="connsiteX2" fmla="*/ 7822747 w 8209189"/>
              <a:gd name="connsiteY2" fmla="*/ 24493 h 6090558"/>
              <a:gd name="connsiteX3" fmla="*/ 7822747 w 8209189"/>
              <a:gd name="connsiteY3" fmla="*/ 857250 h 6090558"/>
              <a:gd name="connsiteX4" fmla="*/ 8116661 w 8209189"/>
              <a:gd name="connsiteY4" fmla="*/ 2620736 h 6090558"/>
              <a:gd name="connsiteX5" fmla="*/ 8181975 w 8209189"/>
              <a:gd name="connsiteY5" fmla="*/ 5608865 h 6090558"/>
              <a:gd name="connsiteX6" fmla="*/ 7953375 w 8209189"/>
              <a:gd name="connsiteY6" fmla="*/ 5510893 h 6090558"/>
              <a:gd name="connsiteX7" fmla="*/ 7561490 w 8209189"/>
              <a:gd name="connsiteY7" fmla="*/ 5380265 h 6090558"/>
              <a:gd name="connsiteX8" fmla="*/ 7398204 w 8209189"/>
              <a:gd name="connsiteY8" fmla="*/ 5249636 h 6090558"/>
              <a:gd name="connsiteX9" fmla="*/ 7267575 w 8209189"/>
              <a:gd name="connsiteY9" fmla="*/ 5086350 h 6090558"/>
              <a:gd name="connsiteX10" fmla="*/ 7071632 w 8209189"/>
              <a:gd name="connsiteY10" fmla="*/ 5070022 h 6090558"/>
              <a:gd name="connsiteX11" fmla="*/ 6957332 w 8209189"/>
              <a:gd name="connsiteY11" fmla="*/ 5184322 h 6090558"/>
              <a:gd name="connsiteX12" fmla="*/ 6679747 w 8209189"/>
              <a:gd name="connsiteY12" fmla="*/ 5167993 h 6090558"/>
              <a:gd name="connsiteX13" fmla="*/ 6369504 w 8209189"/>
              <a:gd name="connsiteY13" fmla="*/ 5282293 h 6090558"/>
              <a:gd name="connsiteX14" fmla="*/ 6140904 w 8209189"/>
              <a:gd name="connsiteY14" fmla="*/ 5200650 h 6090558"/>
              <a:gd name="connsiteX15" fmla="*/ 5716361 w 8209189"/>
              <a:gd name="connsiteY15" fmla="*/ 5412922 h 6090558"/>
              <a:gd name="connsiteX16" fmla="*/ 5667375 w 8209189"/>
              <a:gd name="connsiteY16" fmla="*/ 5543550 h 6090558"/>
              <a:gd name="connsiteX17" fmla="*/ 5357132 w 8209189"/>
              <a:gd name="connsiteY17" fmla="*/ 5282293 h 6090558"/>
              <a:gd name="connsiteX18" fmla="*/ 5112204 w 8209189"/>
              <a:gd name="connsiteY18" fmla="*/ 5184322 h 6090558"/>
              <a:gd name="connsiteX19" fmla="*/ 5014232 w 8209189"/>
              <a:gd name="connsiteY19" fmla="*/ 5363936 h 6090558"/>
              <a:gd name="connsiteX20" fmla="*/ 4850947 w 8209189"/>
              <a:gd name="connsiteY20" fmla="*/ 5249636 h 6090558"/>
              <a:gd name="connsiteX21" fmla="*/ 4752975 w 8209189"/>
              <a:gd name="connsiteY21" fmla="*/ 5151665 h 6090558"/>
              <a:gd name="connsiteX22" fmla="*/ 4655004 w 8209189"/>
              <a:gd name="connsiteY22" fmla="*/ 5265965 h 6090558"/>
              <a:gd name="connsiteX23" fmla="*/ 4557032 w 8209189"/>
              <a:gd name="connsiteY23" fmla="*/ 5527222 h 6090558"/>
              <a:gd name="connsiteX24" fmla="*/ 4442732 w 8209189"/>
              <a:gd name="connsiteY24" fmla="*/ 5396593 h 6090558"/>
              <a:gd name="connsiteX25" fmla="*/ 4312104 w 8209189"/>
              <a:gd name="connsiteY25" fmla="*/ 5135336 h 6090558"/>
              <a:gd name="connsiteX26" fmla="*/ 4246790 w 8209189"/>
              <a:gd name="connsiteY26" fmla="*/ 5265965 h 6090558"/>
              <a:gd name="connsiteX27" fmla="*/ 4148818 w 8209189"/>
              <a:gd name="connsiteY27" fmla="*/ 5282293 h 6090558"/>
              <a:gd name="connsiteX28" fmla="*/ 3920218 w 8209189"/>
              <a:gd name="connsiteY28" fmla="*/ 5135336 h 6090558"/>
              <a:gd name="connsiteX29" fmla="*/ 3626304 w 8209189"/>
              <a:gd name="connsiteY29" fmla="*/ 5004707 h 6090558"/>
              <a:gd name="connsiteX30" fmla="*/ 3512004 w 8209189"/>
              <a:gd name="connsiteY30" fmla="*/ 5200650 h 6090558"/>
              <a:gd name="connsiteX31" fmla="*/ 3430361 w 8209189"/>
              <a:gd name="connsiteY31" fmla="*/ 5053693 h 6090558"/>
              <a:gd name="connsiteX32" fmla="*/ 3103790 w 8209189"/>
              <a:gd name="connsiteY32" fmla="*/ 4890407 h 6090558"/>
              <a:gd name="connsiteX33" fmla="*/ 3022147 w 8209189"/>
              <a:gd name="connsiteY33" fmla="*/ 4792436 h 6090558"/>
              <a:gd name="connsiteX34" fmla="*/ 2760890 w 8209189"/>
              <a:gd name="connsiteY34" fmla="*/ 4776107 h 6090558"/>
              <a:gd name="connsiteX35" fmla="*/ 2728232 w 8209189"/>
              <a:gd name="connsiteY35" fmla="*/ 4825093 h 6090558"/>
              <a:gd name="connsiteX36" fmla="*/ 2450647 w 8209189"/>
              <a:gd name="connsiteY36" fmla="*/ 4678136 h 6090558"/>
              <a:gd name="connsiteX37" fmla="*/ 2238375 w 8209189"/>
              <a:gd name="connsiteY37" fmla="*/ 4792436 h 6090558"/>
              <a:gd name="connsiteX38" fmla="*/ 1993447 w 8209189"/>
              <a:gd name="connsiteY38" fmla="*/ 4678136 h 6090558"/>
              <a:gd name="connsiteX39" fmla="*/ 1748518 w 8209189"/>
              <a:gd name="connsiteY39" fmla="*/ 4678136 h 6090558"/>
              <a:gd name="connsiteX40" fmla="*/ 1568904 w 8209189"/>
              <a:gd name="connsiteY40" fmla="*/ 4498522 h 6090558"/>
              <a:gd name="connsiteX41" fmla="*/ 1519918 w 8209189"/>
              <a:gd name="connsiteY41" fmla="*/ 4318907 h 6090558"/>
              <a:gd name="connsiteX42" fmla="*/ 1421947 w 8209189"/>
              <a:gd name="connsiteY42" fmla="*/ 4318907 h 6090558"/>
              <a:gd name="connsiteX43" fmla="*/ 1013732 w 8209189"/>
              <a:gd name="connsiteY43" fmla="*/ 4269922 h 6090558"/>
              <a:gd name="connsiteX44" fmla="*/ 736147 w 8209189"/>
              <a:gd name="connsiteY44" fmla="*/ 4106636 h 6090558"/>
              <a:gd name="connsiteX45" fmla="*/ 556532 w 8209189"/>
              <a:gd name="connsiteY45" fmla="*/ 3943350 h 6090558"/>
              <a:gd name="connsiteX46" fmla="*/ 556532 w 8209189"/>
              <a:gd name="connsiteY46" fmla="*/ 4057650 h 6090558"/>
              <a:gd name="connsiteX0" fmla="*/ 556532 w 8209189"/>
              <a:gd name="connsiteY0" fmla="*/ 4057650 h 5690508"/>
              <a:gd name="connsiteX1" fmla="*/ 654504 w 8209189"/>
              <a:gd name="connsiteY1" fmla="*/ 24493 h 5690508"/>
              <a:gd name="connsiteX2" fmla="*/ 7822747 w 8209189"/>
              <a:gd name="connsiteY2" fmla="*/ 24493 h 5690508"/>
              <a:gd name="connsiteX3" fmla="*/ 7822747 w 8209189"/>
              <a:gd name="connsiteY3" fmla="*/ 857250 h 5690508"/>
              <a:gd name="connsiteX4" fmla="*/ 8116661 w 8209189"/>
              <a:gd name="connsiteY4" fmla="*/ 2620736 h 5690508"/>
              <a:gd name="connsiteX5" fmla="*/ 8181975 w 8209189"/>
              <a:gd name="connsiteY5" fmla="*/ 5608865 h 5690508"/>
              <a:gd name="connsiteX6" fmla="*/ 7953375 w 8209189"/>
              <a:gd name="connsiteY6" fmla="*/ 5510893 h 5690508"/>
              <a:gd name="connsiteX7" fmla="*/ 7561490 w 8209189"/>
              <a:gd name="connsiteY7" fmla="*/ 5380265 h 5690508"/>
              <a:gd name="connsiteX8" fmla="*/ 7398204 w 8209189"/>
              <a:gd name="connsiteY8" fmla="*/ 5249636 h 5690508"/>
              <a:gd name="connsiteX9" fmla="*/ 7267575 w 8209189"/>
              <a:gd name="connsiteY9" fmla="*/ 5086350 h 5690508"/>
              <a:gd name="connsiteX10" fmla="*/ 7071632 w 8209189"/>
              <a:gd name="connsiteY10" fmla="*/ 5070022 h 5690508"/>
              <a:gd name="connsiteX11" fmla="*/ 6957332 w 8209189"/>
              <a:gd name="connsiteY11" fmla="*/ 5184322 h 5690508"/>
              <a:gd name="connsiteX12" fmla="*/ 6679747 w 8209189"/>
              <a:gd name="connsiteY12" fmla="*/ 5167993 h 5690508"/>
              <a:gd name="connsiteX13" fmla="*/ 6369504 w 8209189"/>
              <a:gd name="connsiteY13" fmla="*/ 5282293 h 5690508"/>
              <a:gd name="connsiteX14" fmla="*/ 6140904 w 8209189"/>
              <a:gd name="connsiteY14" fmla="*/ 5200650 h 5690508"/>
              <a:gd name="connsiteX15" fmla="*/ 5716361 w 8209189"/>
              <a:gd name="connsiteY15" fmla="*/ 5412922 h 5690508"/>
              <a:gd name="connsiteX16" fmla="*/ 5667375 w 8209189"/>
              <a:gd name="connsiteY16" fmla="*/ 5543550 h 5690508"/>
              <a:gd name="connsiteX17" fmla="*/ 5357132 w 8209189"/>
              <a:gd name="connsiteY17" fmla="*/ 5282293 h 5690508"/>
              <a:gd name="connsiteX18" fmla="*/ 5112204 w 8209189"/>
              <a:gd name="connsiteY18" fmla="*/ 5184322 h 5690508"/>
              <a:gd name="connsiteX19" fmla="*/ 5014232 w 8209189"/>
              <a:gd name="connsiteY19" fmla="*/ 5363936 h 5690508"/>
              <a:gd name="connsiteX20" fmla="*/ 4850947 w 8209189"/>
              <a:gd name="connsiteY20" fmla="*/ 5249636 h 5690508"/>
              <a:gd name="connsiteX21" fmla="*/ 4752975 w 8209189"/>
              <a:gd name="connsiteY21" fmla="*/ 5151665 h 5690508"/>
              <a:gd name="connsiteX22" fmla="*/ 4655004 w 8209189"/>
              <a:gd name="connsiteY22" fmla="*/ 5265965 h 5690508"/>
              <a:gd name="connsiteX23" fmla="*/ 4557032 w 8209189"/>
              <a:gd name="connsiteY23" fmla="*/ 5527222 h 5690508"/>
              <a:gd name="connsiteX24" fmla="*/ 4442732 w 8209189"/>
              <a:gd name="connsiteY24" fmla="*/ 5396593 h 5690508"/>
              <a:gd name="connsiteX25" fmla="*/ 4312104 w 8209189"/>
              <a:gd name="connsiteY25" fmla="*/ 5135336 h 5690508"/>
              <a:gd name="connsiteX26" fmla="*/ 4246790 w 8209189"/>
              <a:gd name="connsiteY26" fmla="*/ 5265965 h 5690508"/>
              <a:gd name="connsiteX27" fmla="*/ 4148818 w 8209189"/>
              <a:gd name="connsiteY27" fmla="*/ 5282293 h 5690508"/>
              <a:gd name="connsiteX28" fmla="*/ 3920218 w 8209189"/>
              <a:gd name="connsiteY28" fmla="*/ 5135336 h 5690508"/>
              <a:gd name="connsiteX29" fmla="*/ 3626304 w 8209189"/>
              <a:gd name="connsiteY29" fmla="*/ 5004707 h 5690508"/>
              <a:gd name="connsiteX30" fmla="*/ 3512004 w 8209189"/>
              <a:gd name="connsiteY30" fmla="*/ 5200650 h 5690508"/>
              <a:gd name="connsiteX31" fmla="*/ 3430361 w 8209189"/>
              <a:gd name="connsiteY31" fmla="*/ 5053693 h 5690508"/>
              <a:gd name="connsiteX32" fmla="*/ 3103790 w 8209189"/>
              <a:gd name="connsiteY32" fmla="*/ 4890407 h 5690508"/>
              <a:gd name="connsiteX33" fmla="*/ 3022147 w 8209189"/>
              <a:gd name="connsiteY33" fmla="*/ 4792436 h 5690508"/>
              <a:gd name="connsiteX34" fmla="*/ 2760890 w 8209189"/>
              <a:gd name="connsiteY34" fmla="*/ 4776107 h 5690508"/>
              <a:gd name="connsiteX35" fmla="*/ 2728232 w 8209189"/>
              <a:gd name="connsiteY35" fmla="*/ 4825093 h 5690508"/>
              <a:gd name="connsiteX36" fmla="*/ 2450647 w 8209189"/>
              <a:gd name="connsiteY36" fmla="*/ 4678136 h 5690508"/>
              <a:gd name="connsiteX37" fmla="*/ 2238375 w 8209189"/>
              <a:gd name="connsiteY37" fmla="*/ 4792436 h 5690508"/>
              <a:gd name="connsiteX38" fmla="*/ 1993447 w 8209189"/>
              <a:gd name="connsiteY38" fmla="*/ 4678136 h 5690508"/>
              <a:gd name="connsiteX39" fmla="*/ 1748518 w 8209189"/>
              <a:gd name="connsiteY39" fmla="*/ 4678136 h 5690508"/>
              <a:gd name="connsiteX40" fmla="*/ 1568904 w 8209189"/>
              <a:gd name="connsiteY40" fmla="*/ 4498522 h 5690508"/>
              <a:gd name="connsiteX41" fmla="*/ 1519918 w 8209189"/>
              <a:gd name="connsiteY41" fmla="*/ 4318907 h 5690508"/>
              <a:gd name="connsiteX42" fmla="*/ 1421947 w 8209189"/>
              <a:gd name="connsiteY42" fmla="*/ 4318907 h 5690508"/>
              <a:gd name="connsiteX43" fmla="*/ 1013732 w 8209189"/>
              <a:gd name="connsiteY43" fmla="*/ 4269922 h 5690508"/>
              <a:gd name="connsiteX44" fmla="*/ 736147 w 8209189"/>
              <a:gd name="connsiteY44" fmla="*/ 4106636 h 5690508"/>
              <a:gd name="connsiteX45" fmla="*/ 556532 w 8209189"/>
              <a:gd name="connsiteY45" fmla="*/ 3943350 h 5690508"/>
              <a:gd name="connsiteX46" fmla="*/ 556532 w 8209189"/>
              <a:gd name="connsiteY46" fmla="*/ 4057650 h 5690508"/>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0 w 7652657"/>
              <a:gd name="connsiteY0" fmla="*/ 4057650 h 5608865"/>
              <a:gd name="connsiteX1" fmla="*/ 97972 w 7652657"/>
              <a:gd name="connsiteY1" fmla="*/ 24493 h 5608865"/>
              <a:gd name="connsiteX2" fmla="*/ 7266215 w 7652657"/>
              <a:gd name="connsiteY2" fmla="*/ 24493 h 5608865"/>
              <a:gd name="connsiteX3" fmla="*/ 7266215 w 7652657"/>
              <a:gd name="connsiteY3" fmla="*/ 857250 h 5608865"/>
              <a:gd name="connsiteX4" fmla="*/ 7560129 w 7652657"/>
              <a:gd name="connsiteY4" fmla="*/ 2620736 h 5608865"/>
              <a:gd name="connsiteX5" fmla="*/ 7625443 w 7652657"/>
              <a:gd name="connsiteY5" fmla="*/ 5608865 h 5608865"/>
              <a:gd name="connsiteX6" fmla="*/ 7396843 w 7652657"/>
              <a:gd name="connsiteY6" fmla="*/ 5510893 h 5608865"/>
              <a:gd name="connsiteX7" fmla="*/ 7004958 w 7652657"/>
              <a:gd name="connsiteY7" fmla="*/ 5380265 h 5608865"/>
              <a:gd name="connsiteX8" fmla="*/ 6841672 w 7652657"/>
              <a:gd name="connsiteY8" fmla="*/ 5249636 h 5608865"/>
              <a:gd name="connsiteX9" fmla="*/ 6711043 w 7652657"/>
              <a:gd name="connsiteY9" fmla="*/ 5086350 h 5608865"/>
              <a:gd name="connsiteX10" fmla="*/ 6515100 w 7652657"/>
              <a:gd name="connsiteY10" fmla="*/ 5070022 h 5608865"/>
              <a:gd name="connsiteX11" fmla="*/ 6400800 w 7652657"/>
              <a:gd name="connsiteY11" fmla="*/ 5184322 h 5608865"/>
              <a:gd name="connsiteX12" fmla="*/ 6123215 w 7652657"/>
              <a:gd name="connsiteY12" fmla="*/ 5167993 h 5608865"/>
              <a:gd name="connsiteX13" fmla="*/ 5812972 w 7652657"/>
              <a:gd name="connsiteY13" fmla="*/ 5282293 h 5608865"/>
              <a:gd name="connsiteX14" fmla="*/ 5584372 w 7652657"/>
              <a:gd name="connsiteY14" fmla="*/ 5200650 h 5608865"/>
              <a:gd name="connsiteX15" fmla="*/ 5159829 w 7652657"/>
              <a:gd name="connsiteY15" fmla="*/ 5412922 h 5608865"/>
              <a:gd name="connsiteX16" fmla="*/ 5110843 w 7652657"/>
              <a:gd name="connsiteY16" fmla="*/ 5543550 h 5608865"/>
              <a:gd name="connsiteX17" fmla="*/ 4800600 w 7652657"/>
              <a:gd name="connsiteY17" fmla="*/ 5282293 h 5608865"/>
              <a:gd name="connsiteX18" fmla="*/ 4555672 w 7652657"/>
              <a:gd name="connsiteY18" fmla="*/ 5184322 h 5608865"/>
              <a:gd name="connsiteX19" fmla="*/ 4457700 w 7652657"/>
              <a:gd name="connsiteY19" fmla="*/ 5363936 h 5608865"/>
              <a:gd name="connsiteX20" fmla="*/ 4294415 w 7652657"/>
              <a:gd name="connsiteY20" fmla="*/ 5249636 h 5608865"/>
              <a:gd name="connsiteX21" fmla="*/ 4196443 w 7652657"/>
              <a:gd name="connsiteY21" fmla="*/ 5151665 h 5608865"/>
              <a:gd name="connsiteX22" fmla="*/ 4098472 w 7652657"/>
              <a:gd name="connsiteY22" fmla="*/ 5265965 h 5608865"/>
              <a:gd name="connsiteX23" fmla="*/ 4000500 w 7652657"/>
              <a:gd name="connsiteY23" fmla="*/ 5527222 h 5608865"/>
              <a:gd name="connsiteX24" fmla="*/ 3886200 w 7652657"/>
              <a:gd name="connsiteY24" fmla="*/ 5396593 h 5608865"/>
              <a:gd name="connsiteX25" fmla="*/ 3755572 w 7652657"/>
              <a:gd name="connsiteY25" fmla="*/ 5135336 h 5608865"/>
              <a:gd name="connsiteX26" fmla="*/ 3690258 w 7652657"/>
              <a:gd name="connsiteY26" fmla="*/ 5265965 h 5608865"/>
              <a:gd name="connsiteX27" fmla="*/ 3592286 w 7652657"/>
              <a:gd name="connsiteY27" fmla="*/ 5282293 h 5608865"/>
              <a:gd name="connsiteX28" fmla="*/ 3363686 w 7652657"/>
              <a:gd name="connsiteY28" fmla="*/ 5135336 h 5608865"/>
              <a:gd name="connsiteX29" fmla="*/ 3069772 w 7652657"/>
              <a:gd name="connsiteY29" fmla="*/ 5004707 h 5608865"/>
              <a:gd name="connsiteX30" fmla="*/ 2955472 w 7652657"/>
              <a:gd name="connsiteY30" fmla="*/ 5200650 h 5608865"/>
              <a:gd name="connsiteX31" fmla="*/ 2873829 w 7652657"/>
              <a:gd name="connsiteY31" fmla="*/ 5053693 h 5608865"/>
              <a:gd name="connsiteX32" fmla="*/ 2547258 w 7652657"/>
              <a:gd name="connsiteY32" fmla="*/ 4890407 h 5608865"/>
              <a:gd name="connsiteX33" fmla="*/ 2465615 w 7652657"/>
              <a:gd name="connsiteY33" fmla="*/ 4792436 h 5608865"/>
              <a:gd name="connsiteX34" fmla="*/ 2204358 w 7652657"/>
              <a:gd name="connsiteY34" fmla="*/ 4776107 h 5608865"/>
              <a:gd name="connsiteX35" fmla="*/ 2171700 w 7652657"/>
              <a:gd name="connsiteY35" fmla="*/ 4825093 h 5608865"/>
              <a:gd name="connsiteX36" fmla="*/ 1894115 w 7652657"/>
              <a:gd name="connsiteY36" fmla="*/ 4678136 h 5608865"/>
              <a:gd name="connsiteX37" fmla="*/ 1681843 w 7652657"/>
              <a:gd name="connsiteY37" fmla="*/ 4792436 h 5608865"/>
              <a:gd name="connsiteX38" fmla="*/ 1436915 w 7652657"/>
              <a:gd name="connsiteY38" fmla="*/ 4678136 h 5608865"/>
              <a:gd name="connsiteX39" fmla="*/ 1191986 w 7652657"/>
              <a:gd name="connsiteY39" fmla="*/ 4678136 h 5608865"/>
              <a:gd name="connsiteX40" fmla="*/ 1012372 w 7652657"/>
              <a:gd name="connsiteY40" fmla="*/ 4498522 h 5608865"/>
              <a:gd name="connsiteX41" fmla="*/ 963386 w 7652657"/>
              <a:gd name="connsiteY41" fmla="*/ 4318907 h 5608865"/>
              <a:gd name="connsiteX42" fmla="*/ 865415 w 7652657"/>
              <a:gd name="connsiteY42" fmla="*/ 4318907 h 5608865"/>
              <a:gd name="connsiteX43" fmla="*/ 457200 w 7652657"/>
              <a:gd name="connsiteY43" fmla="*/ 4269922 h 5608865"/>
              <a:gd name="connsiteX44" fmla="*/ 179615 w 7652657"/>
              <a:gd name="connsiteY44" fmla="*/ 4106636 h 5608865"/>
              <a:gd name="connsiteX45" fmla="*/ 0 w 7652657"/>
              <a:gd name="connsiteY45" fmla="*/ 3943350 h 5608865"/>
              <a:gd name="connsiteX46" fmla="*/ 0 w 7652657"/>
              <a:gd name="connsiteY46" fmla="*/ 4057650 h 560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52657" h="5608865">
                <a:moveTo>
                  <a:pt x="0" y="4057650"/>
                </a:moveTo>
                <a:cubicBezTo>
                  <a:pt x="110218" y="2415268"/>
                  <a:pt x="106136" y="2084615"/>
                  <a:pt x="97972" y="24493"/>
                </a:cubicBezTo>
                <a:cubicBezTo>
                  <a:pt x="1755322" y="0"/>
                  <a:pt x="5761265" y="59871"/>
                  <a:pt x="7266215" y="24493"/>
                </a:cubicBezTo>
                <a:cubicBezTo>
                  <a:pt x="7383236" y="892629"/>
                  <a:pt x="7217229" y="424543"/>
                  <a:pt x="7266215" y="857250"/>
                </a:cubicBezTo>
                <a:cubicBezTo>
                  <a:pt x="7315201" y="1289957"/>
                  <a:pt x="7500258" y="1828800"/>
                  <a:pt x="7560129" y="2620736"/>
                </a:cubicBezTo>
                <a:cubicBezTo>
                  <a:pt x="7620000" y="3412672"/>
                  <a:pt x="7652657" y="5127172"/>
                  <a:pt x="7625443" y="5608865"/>
                </a:cubicBezTo>
                <a:cubicBezTo>
                  <a:pt x="7369629" y="5366658"/>
                  <a:pt x="7500257" y="5548993"/>
                  <a:pt x="7396843" y="5510893"/>
                </a:cubicBezTo>
                <a:cubicBezTo>
                  <a:pt x="7293429" y="5472793"/>
                  <a:pt x="7097487" y="5423808"/>
                  <a:pt x="7004958" y="5380265"/>
                </a:cubicBezTo>
                <a:cubicBezTo>
                  <a:pt x="6912430" y="5336722"/>
                  <a:pt x="6890658" y="5298622"/>
                  <a:pt x="6841672" y="5249636"/>
                </a:cubicBezTo>
                <a:cubicBezTo>
                  <a:pt x="6792686" y="5200650"/>
                  <a:pt x="6765472" y="5116286"/>
                  <a:pt x="6711043" y="5086350"/>
                </a:cubicBezTo>
                <a:cubicBezTo>
                  <a:pt x="6656614" y="5056414"/>
                  <a:pt x="6566807" y="5053693"/>
                  <a:pt x="6515100" y="5070022"/>
                </a:cubicBezTo>
                <a:cubicBezTo>
                  <a:pt x="6463393" y="5086351"/>
                  <a:pt x="6466114" y="5167994"/>
                  <a:pt x="6400800" y="5184322"/>
                </a:cubicBezTo>
                <a:cubicBezTo>
                  <a:pt x="6335486" y="5200650"/>
                  <a:pt x="6221186" y="5151665"/>
                  <a:pt x="6123215" y="5167993"/>
                </a:cubicBezTo>
                <a:cubicBezTo>
                  <a:pt x="6025244" y="5184321"/>
                  <a:pt x="5902779" y="5276850"/>
                  <a:pt x="5812972" y="5282293"/>
                </a:cubicBezTo>
                <a:cubicBezTo>
                  <a:pt x="5723165" y="5287736"/>
                  <a:pt x="5693229" y="5178879"/>
                  <a:pt x="5584372" y="5200650"/>
                </a:cubicBezTo>
                <a:cubicBezTo>
                  <a:pt x="5475515" y="5222421"/>
                  <a:pt x="5238751" y="5355772"/>
                  <a:pt x="5159829" y="5412922"/>
                </a:cubicBezTo>
                <a:cubicBezTo>
                  <a:pt x="5080908" y="5470072"/>
                  <a:pt x="5170715" y="5565322"/>
                  <a:pt x="5110843" y="5543550"/>
                </a:cubicBezTo>
                <a:cubicBezTo>
                  <a:pt x="5050971" y="5521778"/>
                  <a:pt x="4893129" y="5342164"/>
                  <a:pt x="4800600" y="5282293"/>
                </a:cubicBezTo>
                <a:cubicBezTo>
                  <a:pt x="4708072" y="5222422"/>
                  <a:pt x="4612822" y="5170715"/>
                  <a:pt x="4555672" y="5184322"/>
                </a:cubicBezTo>
                <a:cubicBezTo>
                  <a:pt x="4498522" y="5197929"/>
                  <a:pt x="4501243" y="5353050"/>
                  <a:pt x="4457700" y="5363936"/>
                </a:cubicBezTo>
                <a:cubicBezTo>
                  <a:pt x="4414157" y="5374822"/>
                  <a:pt x="4337958" y="5285014"/>
                  <a:pt x="4294415" y="5249636"/>
                </a:cubicBezTo>
                <a:cubicBezTo>
                  <a:pt x="4250872" y="5214258"/>
                  <a:pt x="4229100" y="5148944"/>
                  <a:pt x="4196443" y="5151665"/>
                </a:cubicBezTo>
                <a:cubicBezTo>
                  <a:pt x="4163786" y="5154387"/>
                  <a:pt x="4131129" y="5203372"/>
                  <a:pt x="4098472" y="5265965"/>
                </a:cubicBezTo>
                <a:cubicBezTo>
                  <a:pt x="4065815" y="5328558"/>
                  <a:pt x="4035879" y="5505451"/>
                  <a:pt x="4000500" y="5527222"/>
                </a:cubicBezTo>
                <a:cubicBezTo>
                  <a:pt x="3965121" y="5548993"/>
                  <a:pt x="3927021" y="5461907"/>
                  <a:pt x="3886200" y="5396593"/>
                </a:cubicBezTo>
                <a:cubicBezTo>
                  <a:pt x="3845379" y="5331279"/>
                  <a:pt x="3788229" y="5157107"/>
                  <a:pt x="3755572" y="5135336"/>
                </a:cubicBezTo>
                <a:cubicBezTo>
                  <a:pt x="3722915" y="5113565"/>
                  <a:pt x="3717472" y="5241472"/>
                  <a:pt x="3690258" y="5265965"/>
                </a:cubicBezTo>
                <a:cubicBezTo>
                  <a:pt x="3663044" y="5290458"/>
                  <a:pt x="3646715" y="5304064"/>
                  <a:pt x="3592286" y="5282293"/>
                </a:cubicBezTo>
                <a:cubicBezTo>
                  <a:pt x="3537857" y="5260522"/>
                  <a:pt x="3450772" y="5181600"/>
                  <a:pt x="3363686" y="5135336"/>
                </a:cubicBezTo>
                <a:cubicBezTo>
                  <a:pt x="3276600" y="5089072"/>
                  <a:pt x="3137808" y="4993821"/>
                  <a:pt x="3069772" y="5004707"/>
                </a:cubicBezTo>
                <a:cubicBezTo>
                  <a:pt x="3001736" y="5015593"/>
                  <a:pt x="2988129" y="5192486"/>
                  <a:pt x="2955472" y="5200650"/>
                </a:cubicBezTo>
                <a:cubicBezTo>
                  <a:pt x="2922815" y="5208814"/>
                  <a:pt x="2941865" y="5105400"/>
                  <a:pt x="2873829" y="5053693"/>
                </a:cubicBezTo>
                <a:cubicBezTo>
                  <a:pt x="2805793" y="5001986"/>
                  <a:pt x="2615294" y="4933950"/>
                  <a:pt x="2547258" y="4890407"/>
                </a:cubicBezTo>
                <a:cubicBezTo>
                  <a:pt x="2479222" y="4846864"/>
                  <a:pt x="2522765" y="4811486"/>
                  <a:pt x="2465615" y="4792436"/>
                </a:cubicBezTo>
                <a:cubicBezTo>
                  <a:pt x="2408465" y="4773386"/>
                  <a:pt x="2253344" y="4770664"/>
                  <a:pt x="2204358" y="4776107"/>
                </a:cubicBezTo>
                <a:cubicBezTo>
                  <a:pt x="2155372" y="4781550"/>
                  <a:pt x="2223407" y="4841422"/>
                  <a:pt x="2171700" y="4825093"/>
                </a:cubicBezTo>
                <a:cubicBezTo>
                  <a:pt x="2119993" y="4808765"/>
                  <a:pt x="1975758" y="4683579"/>
                  <a:pt x="1894115" y="4678136"/>
                </a:cubicBezTo>
                <a:cubicBezTo>
                  <a:pt x="1812472" y="4672693"/>
                  <a:pt x="1758043" y="4792436"/>
                  <a:pt x="1681843" y="4792436"/>
                </a:cubicBezTo>
                <a:cubicBezTo>
                  <a:pt x="1605643" y="4792436"/>
                  <a:pt x="1518558" y="4697186"/>
                  <a:pt x="1436915" y="4678136"/>
                </a:cubicBezTo>
                <a:cubicBezTo>
                  <a:pt x="1355272" y="4659086"/>
                  <a:pt x="1262743" y="4708072"/>
                  <a:pt x="1191986" y="4678136"/>
                </a:cubicBezTo>
                <a:cubicBezTo>
                  <a:pt x="1121229" y="4648200"/>
                  <a:pt x="1050472" y="4558394"/>
                  <a:pt x="1012372" y="4498522"/>
                </a:cubicBezTo>
                <a:cubicBezTo>
                  <a:pt x="974272" y="4438651"/>
                  <a:pt x="987879" y="4348843"/>
                  <a:pt x="963386" y="4318907"/>
                </a:cubicBezTo>
                <a:cubicBezTo>
                  <a:pt x="938893" y="4288971"/>
                  <a:pt x="949779" y="4327071"/>
                  <a:pt x="865415" y="4318907"/>
                </a:cubicBezTo>
                <a:cubicBezTo>
                  <a:pt x="781051" y="4310743"/>
                  <a:pt x="571500" y="4305300"/>
                  <a:pt x="457200" y="4269922"/>
                </a:cubicBezTo>
                <a:cubicBezTo>
                  <a:pt x="342900" y="4234544"/>
                  <a:pt x="255815" y="4161065"/>
                  <a:pt x="179615" y="4106636"/>
                </a:cubicBezTo>
                <a:cubicBezTo>
                  <a:pt x="103415" y="4052207"/>
                  <a:pt x="416378" y="4329792"/>
                  <a:pt x="0" y="3943350"/>
                </a:cubicBezTo>
                <a:cubicBezTo>
                  <a:pt x="48986" y="3690257"/>
                  <a:pt x="0" y="4019550"/>
                  <a:pt x="0" y="4057650"/>
                </a:cubicBezTo>
                <a:close/>
              </a:path>
            </a:pathLst>
          </a:custGeom>
          <a:ln w="76200">
            <a:solidFill>
              <a:srgbClr val="FF0000"/>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0" name="Picture 3"/>
          <p:cNvPicPr>
            <a:picLocks noChangeAspect="1" noChangeArrowheads="1"/>
          </p:cNvPicPr>
          <p:nvPr/>
        </p:nvPicPr>
        <p:blipFill>
          <a:blip r:embed="rId3" cstate="print"/>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46" name="Oval 45"/>
          <p:cNvSpPr/>
          <p:nvPr/>
        </p:nvSpPr>
        <p:spPr>
          <a:xfrm>
            <a:off x="5257800" y="6096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412725" y="47244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304800" y="3581400"/>
            <a:ext cx="76200" cy="369332"/>
          </a:xfrm>
          <a:prstGeom prst="rect">
            <a:avLst/>
          </a:prstGeom>
          <a:noFill/>
        </p:spPr>
        <p:txBody>
          <a:bodyPr wrap="square" rtlCol="0">
            <a:spAutoFit/>
          </a:bodyPr>
          <a:lstStyle/>
          <a:p>
            <a:endParaRPr lang="en-US" dirty="0"/>
          </a:p>
        </p:txBody>
      </p:sp>
      <p:sp>
        <p:nvSpPr>
          <p:cNvPr id="36" name="Oval 35"/>
          <p:cNvSpPr/>
          <p:nvPr/>
        </p:nvSpPr>
        <p:spPr>
          <a:xfrm>
            <a:off x="7391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p:cNvCxnSpPr/>
          <p:nvPr/>
        </p:nvCxnSpPr>
        <p:spPr>
          <a:xfrm rot="5400000">
            <a:off x="2286000" y="5104606"/>
            <a:ext cx="2438400" cy="1588"/>
          </a:xfrm>
          <a:prstGeom prst="line">
            <a:avLst/>
          </a:prstGeom>
          <a:ln w="38100">
            <a:solidFill>
              <a:schemeClr val="tx1">
                <a:lumMod val="85000"/>
                <a:lumOff val="15000"/>
              </a:schemeClr>
            </a:solidFill>
          </a:ln>
          <a:effectLst>
            <a:outerShdw blurRad="508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59" name="Freeform 58"/>
          <p:cNvSpPr/>
          <p:nvPr/>
        </p:nvSpPr>
        <p:spPr>
          <a:xfrm>
            <a:off x="5641675" y="4589253"/>
            <a:ext cx="483080" cy="1946695"/>
          </a:xfrm>
          <a:custGeom>
            <a:avLst/>
            <a:gdLst>
              <a:gd name="connsiteX0" fmla="*/ 0 w 483080"/>
              <a:gd name="connsiteY0" fmla="*/ 0 h 1946695"/>
              <a:gd name="connsiteX1" fmla="*/ 17253 w 483080"/>
              <a:gd name="connsiteY1" fmla="*/ 1656272 h 1946695"/>
              <a:gd name="connsiteX2" fmla="*/ 103517 w 483080"/>
              <a:gd name="connsiteY2" fmla="*/ 1742536 h 1946695"/>
              <a:gd name="connsiteX3" fmla="*/ 293299 w 483080"/>
              <a:gd name="connsiteY3" fmla="*/ 1828800 h 1946695"/>
              <a:gd name="connsiteX4" fmla="*/ 483080 w 483080"/>
              <a:gd name="connsiteY4" fmla="*/ 1811547 h 194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080" h="1946695">
                <a:moveTo>
                  <a:pt x="0" y="0"/>
                </a:moveTo>
                <a:cubicBezTo>
                  <a:pt x="0" y="682924"/>
                  <a:pt x="0" y="1365849"/>
                  <a:pt x="17253" y="1656272"/>
                </a:cubicBezTo>
                <a:cubicBezTo>
                  <a:pt x="34506" y="1946695"/>
                  <a:pt x="57509" y="1713781"/>
                  <a:pt x="103517" y="1742536"/>
                </a:cubicBezTo>
                <a:cubicBezTo>
                  <a:pt x="149525" y="1771291"/>
                  <a:pt x="230039" y="1817298"/>
                  <a:pt x="293299" y="1828800"/>
                </a:cubicBezTo>
                <a:cubicBezTo>
                  <a:pt x="356559" y="1840302"/>
                  <a:pt x="419819" y="1825924"/>
                  <a:pt x="483080" y="1811547"/>
                </a:cubicBezTo>
              </a:path>
            </a:pathLst>
          </a:custGeom>
          <a:ln w="38100">
            <a:solidFill>
              <a:schemeClr val="tx1">
                <a:lumMod val="85000"/>
                <a:lumOff val="15000"/>
              </a:schemeClr>
            </a:solidFill>
          </a:ln>
          <a:effectLst>
            <a:outerShdw blurRad="508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Oval 36"/>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924800" y="4038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46"/>
          <p:cNvGrpSpPr/>
          <p:nvPr/>
        </p:nvGrpSpPr>
        <p:grpSpPr>
          <a:xfrm>
            <a:off x="2895600" y="2590800"/>
            <a:ext cx="3505200" cy="838200"/>
            <a:chOff x="2667000" y="2514600"/>
            <a:chExt cx="3505200" cy="838200"/>
          </a:xfrm>
        </p:grpSpPr>
        <p:grpSp>
          <p:nvGrpSpPr>
            <p:cNvPr id="11" name="Group 31"/>
            <p:cNvGrpSpPr/>
            <p:nvPr/>
          </p:nvGrpSpPr>
          <p:grpSpPr>
            <a:xfrm>
              <a:off x="2667000" y="2514600"/>
              <a:ext cx="3505200" cy="487680"/>
              <a:chOff x="2667000" y="2514600"/>
              <a:chExt cx="3505200" cy="487680"/>
            </a:xfrm>
          </p:grpSpPr>
          <p:sp>
            <p:nvSpPr>
              <p:cNvPr id="91" name="Rectangle 4"/>
              <p:cNvSpPr/>
              <p:nvPr/>
            </p:nvSpPr>
            <p:spPr>
              <a:xfrm>
                <a:off x="2667000" y="2514600"/>
                <a:ext cx="30480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5257800" y="2590800"/>
                <a:ext cx="914400" cy="41148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Rectangle 5"/>
            <p:cNvSpPr/>
            <p:nvPr/>
          </p:nvSpPr>
          <p:spPr>
            <a:xfrm>
              <a:off x="3352800" y="29718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TextBox 106"/>
          <p:cNvSpPr txBox="1"/>
          <p:nvPr/>
        </p:nvSpPr>
        <p:spPr>
          <a:xfrm>
            <a:off x="4267200" y="3048000"/>
            <a:ext cx="2667000" cy="954107"/>
          </a:xfrm>
          <a:prstGeom prst="rect">
            <a:avLst/>
          </a:prstGeom>
          <a:noFill/>
        </p:spPr>
        <p:txBody>
          <a:bodyPr wrap="square" rtlCol="0">
            <a:spAutoFit/>
          </a:bodyPr>
          <a:lstStyle/>
          <a:p>
            <a:pPr algn="ctr"/>
            <a:r>
              <a:rPr lang="en-US" sz="28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CREEK NATION</a:t>
            </a:r>
          </a:p>
        </p:txBody>
      </p:sp>
      <p:sp>
        <p:nvSpPr>
          <p:cNvPr id="116" name="Freeform 115"/>
          <p:cNvSpPr/>
          <p:nvPr/>
        </p:nvSpPr>
        <p:spPr>
          <a:xfrm>
            <a:off x="800099" y="2362200"/>
            <a:ext cx="4267199" cy="2333205"/>
          </a:xfrm>
          <a:custGeom>
            <a:avLst/>
            <a:gdLst>
              <a:gd name="connsiteX0" fmla="*/ 312964 w 4397828"/>
              <a:gd name="connsiteY0" fmla="*/ 70757 h 2332264"/>
              <a:gd name="connsiteX1" fmla="*/ 2141764 w 4397828"/>
              <a:gd name="connsiteY1" fmla="*/ 119743 h 2332264"/>
              <a:gd name="connsiteX2" fmla="*/ 2223407 w 4397828"/>
              <a:gd name="connsiteY2" fmla="*/ 397328 h 2332264"/>
              <a:gd name="connsiteX3" fmla="*/ 2468335 w 4397828"/>
              <a:gd name="connsiteY3" fmla="*/ 740228 h 2332264"/>
              <a:gd name="connsiteX4" fmla="*/ 2713264 w 4397828"/>
              <a:gd name="connsiteY4" fmla="*/ 1017814 h 2332264"/>
              <a:gd name="connsiteX5" fmla="*/ 2958192 w 4397828"/>
              <a:gd name="connsiteY5" fmla="*/ 1148443 h 2332264"/>
              <a:gd name="connsiteX6" fmla="*/ 3203121 w 4397828"/>
              <a:gd name="connsiteY6" fmla="*/ 1246414 h 2332264"/>
              <a:gd name="connsiteX7" fmla="*/ 3350078 w 4397828"/>
              <a:gd name="connsiteY7" fmla="*/ 1164771 h 2332264"/>
              <a:gd name="connsiteX8" fmla="*/ 3513364 w 4397828"/>
              <a:gd name="connsiteY8" fmla="*/ 1344385 h 2332264"/>
              <a:gd name="connsiteX9" fmla="*/ 3643992 w 4397828"/>
              <a:gd name="connsiteY9" fmla="*/ 1295400 h 2332264"/>
              <a:gd name="connsiteX10" fmla="*/ 3839935 w 4397828"/>
              <a:gd name="connsiteY10" fmla="*/ 1115785 h 2332264"/>
              <a:gd name="connsiteX11" fmla="*/ 4003221 w 4397828"/>
              <a:gd name="connsiteY11" fmla="*/ 1230085 h 2332264"/>
              <a:gd name="connsiteX12" fmla="*/ 4313464 w 4397828"/>
              <a:gd name="connsiteY12" fmla="*/ 1442357 h 2332264"/>
              <a:gd name="connsiteX13" fmla="*/ 4395107 w 4397828"/>
              <a:gd name="connsiteY13" fmla="*/ 1638300 h 2332264"/>
              <a:gd name="connsiteX14" fmla="*/ 4329792 w 4397828"/>
              <a:gd name="connsiteY14" fmla="*/ 2242457 h 2332264"/>
              <a:gd name="connsiteX15" fmla="*/ 4003221 w 4397828"/>
              <a:gd name="connsiteY15" fmla="*/ 2177143 h 2332264"/>
              <a:gd name="connsiteX16" fmla="*/ 3888921 w 4397828"/>
              <a:gd name="connsiteY16" fmla="*/ 1899557 h 2332264"/>
              <a:gd name="connsiteX17" fmla="*/ 3627664 w 4397828"/>
              <a:gd name="connsiteY17" fmla="*/ 1621971 h 2332264"/>
              <a:gd name="connsiteX18" fmla="*/ 3431721 w 4397828"/>
              <a:gd name="connsiteY18" fmla="*/ 1556657 h 2332264"/>
              <a:gd name="connsiteX19" fmla="*/ 3088821 w 4397828"/>
              <a:gd name="connsiteY19" fmla="*/ 1524000 h 2332264"/>
              <a:gd name="connsiteX20" fmla="*/ 2860221 w 4397828"/>
              <a:gd name="connsiteY20" fmla="*/ 1409700 h 2332264"/>
              <a:gd name="connsiteX21" fmla="*/ 2680607 w 4397828"/>
              <a:gd name="connsiteY21" fmla="*/ 1295400 h 2332264"/>
              <a:gd name="connsiteX22" fmla="*/ 2549978 w 4397828"/>
              <a:gd name="connsiteY22" fmla="*/ 1181100 h 2332264"/>
              <a:gd name="connsiteX23" fmla="*/ 2549978 w 4397828"/>
              <a:gd name="connsiteY23" fmla="*/ 1132114 h 2332264"/>
              <a:gd name="connsiteX24" fmla="*/ 2337707 w 4397828"/>
              <a:gd name="connsiteY24" fmla="*/ 1181100 h 2332264"/>
              <a:gd name="connsiteX25" fmla="*/ 2027464 w 4397828"/>
              <a:gd name="connsiteY25" fmla="*/ 691243 h 2332264"/>
              <a:gd name="connsiteX26" fmla="*/ 1896835 w 4397828"/>
              <a:gd name="connsiteY26" fmla="*/ 446314 h 2332264"/>
              <a:gd name="connsiteX27" fmla="*/ 1815192 w 4397828"/>
              <a:gd name="connsiteY27" fmla="*/ 364671 h 2332264"/>
              <a:gd name="connsiteX28" fmla="*/ 1635578 w 4397828"/>
              <a:gd name="connsiteY28" fmla="*/ 348343 h 2332264"/>
              <a:gd name="connsiteX29" fmla="*/ 1521278 w 4397828"/>
              <a:gd name="connsiteY29" fmla="*/ 609600 h 2332264"/>
              <a:gd name="connsiteX30" fmla="*/ 1390649 w 4397828"/>
              <a:gd name="connsiteY30" fmla="*/ 609600 h 2332264"/>
              <a:gd name="connsiteX31" fmla="*/ 1292678 w 4397828"/>
              <a:gd name="connsiteY31" fmla="*/ 429985 h 2332264"/>
              <a:gd name="connsiteX32" fmla="*/ 1227364 w 4397828"/>
              <a:gd name="connsiteY32" fmla="*/ 348343 h 2332264"/>
              <a:gd name="connsiteX33" fmla="*/ 1047749 w 4397828"/>
              <a:gd name="connsiteY33" fmla="*/ 348343 h 2332264"/>
              <a:gd name="connsiteX34" fmla="*/ 868135 w 4397828"/>
              <a:gd name="connsiteY34" fmla="*/ 544285 h 2332264"/>
              <a:gd name="connsiteX35" fmla="*/ 704849 w 4397828"/>
              <a:gd name="connsiteY35" fmla="*/ 625928 h 2332264"/>
              <a:gd name="connsiteX36" fmla="*/ 557892 w 4397828"/>
              <a:gd name="connsiteY36" fmla="*/ 576943 h 2332264"/>
              <a:gd name="connsiteX37" fmla="*/ 541564 w 4397828"/>
              <a:gd name="connsiteY37" fmla="*/ 397328 h 2332264"/>
              <a:gd name="connsiteX38" fmla="*/ 492578 w 4397828"/>
              <a:gd name="connsiteY38" fmla="*/ 381000 h 2332264"/>
              <a:gd name="connsiteX39" fmla="*/ 263978 w 4397828"/>
              <a:gd name="connsiteY39" fmla="*/ 544285 h 2332264"/>
              <a:gd name="connsiteX40" fmla="*/ 312964 w 4397828"/>
              <a:gd name="connsiteY40" fmla="*/ 70757 h 2332264"/>
              <a:gd name="connsiteX0" fmla="*/ 312964 w 4397828"/>
              <a:gd name="connsiteY0" fmla="*/ 70757 h 2332264"/>
              <a:gd name="connsiteX1" fmla="*/ 2141764 w 4397828"/>
              <a:gd name="connsiteY1" fmla="*/ 119743 h 2332264"/>
              <a:gd name="connsiteX2" fmla="*/ 2223407 w 4397828"/>
              <a:gd name="connsiteY2" fmla="*/ 397328 h 2332264"/>
              <a:gd name="connsiteX3" fmla="*/ 2468335 w 4397828"/>
              <a:gd name="connsiteY3" fmla="*/ 740228 h 2332264"/>
              <a:gd name="connsiteX4" fmla="*/ 2713264 w 4397828"/>
              <a:gd name="connsiteY4" fmla="*/ 1017814 h 2332264"/>
              <a:gd name="connsiteX5" fmla="*/ 2958192 w 4397828"/>
              <a:gd name="connsiteY5" fmla="*/ 1148443 h 2332264"/>
              <a:gd name="connsiteX6" fmla="*/ 3203121 w 4397828"/>
              <a:gd name="connsiteY6" fmla="*/ 1246414 h 2332264"/>
              <a:gd name="connsiteX7" fmla="*/ 3350078 w 4397828"/>
              <a:gd name="connsiteY7" fmla="*/ 1164771 h 2332264"/>
              <a:gd name="connsiteX8" fmla="*/ 3513364 w 4397828"/>
              <a:gd name="connsiteY8" fmla="*/ 1344385 h 2332264"/>
              <a:gd name="connsiteX9" fmla="*/ 3643992 w 4397828"/>
              <a:gd name="connsiteY9" fmla="*/ 1295400 h 2332264"/>
              <a:gd name="connsiteX10" fmla="*/ 3839935 w 4397828"/>
              <a:gd name="connsiteY10" fmla="*/ 1115785 h 2332264"/>
              <a:gd name="connsiteX11" fmla="*/ 4003221 w 4397828"/>
              <a:gd name="connsiteY11" fmla="*/ 1230085 h 2332264"/>
              <a:gd name="connsiteX12" fmla="*/ 4313464 w 4397828"/>
              <a:gd name="connsiteY12" fmla="*/ 1442357 h 2332264"/>
              <a:gd name="connsiteX13" fmla="*/ 4395107 w 4397828"/>
              <a:gd name="connsiteY13" fmla="*/ 1638300 h 2332264"/>
              <a:gd name="connsiteX14" fmla="*/ 4329792 w 4397828"/>
              <a:gd name="connsiteY14" fmla="*/ 2242457 h 2332264"/>
              <a:gd name="connsiteX15" fmla="*/ 4003221 w 4397828"/>
              <a:gd name="connsiteY15" fmla="*/ 2177143 h 2332264"/>
              <a:gd name="connsiteX16" fmla="*/ 3888921 w 4397828"/>
              <a:gd name="connsiteY16" fmla="*/ 1899557 h 2332264"/>
              <a:gd name="connsiteX17" fmla="*/ 3627664 w 4397828"/>
              <a:gd name="connsiteY17" fmla="*/ 1621971 h 2332264"/>
              <a:gd name="connsiteX18" fmla="*/ 3431721 w 4397828"/>
              <a:gd name="connsiteY18" fmla="*/ 1556657 h 2332264"/>
              <a:gd name="connsiteX19" fmla="*/ 3088821 w 4397828"/>
              <a:gd name="connsiteY19" fmla="*/ 1524000 h 2332264"/>
              <a:gd name="connsiteX20" fmla="*/ 2860221 w 4397828"/>
              <a:gd name="connsiteY20" fmla="*/ 1409700 h 2332264"/>
              <a:gd name="connsiteX21" fmla="*/ 2680607 w 4397828"/>
              <a:gd name="connsiteY21" fmla="*/ 1295400 h 2332264"/>
              <a:gd name="connsiteX22" fmla="*/ 2549978 w 4397828"/>
              <a:gd name="connsiteY22" fmla="*/ 1181100 h 2332264"/>
              <a:gd name="connsiteX23" fmla="*/ 2549978 w 4397828"/>
              <a:gd name="connsiteY23" fmla="*/ 1132114 h 2332264"/>
              <a:gd name="connsiteX24" fmla="*/ 2337707 w 4397828"/>
              <a:gd name="connsiteY24" fmla="*/ 1181100 h 2332264"/>
              <a:gd name="connsiteX25" fmla="*/ 2027464 w 4397828"/>
              <a:gd name="connsiteY25" fmla="*/ 691243 h 2332264"/>
              <a:gd name="connsiteX26" fmla="*/ 1896835 w 4397828"/>
              <a:gd name="connsiteY26" fmla="*/ 446314 h 2332264"/>
              <a:gd name="connsiteX27" fmla="*/ 1815192 w 4397828"/>
              <a:gd name="connsiteY27" fmla="*/ 364671 h 2332264"/>
              <a:gd name="connsiteX28" fmla="*/ 1635578 w 4397828"/>
              <a:gd name="connsiteY28" fmla="*/ 348343 h 2332264"/>
              <a:gd name="connsiteX29" fmla="*/ 1521278 w 4397828"/>
              <a:gd name="connsiteY29" fmla="*/ 609600 h 2332264"/>
              <a:gd name="connsiteX30" fmla="*/ 1390649 w 4397828"/>
              <a:gd name="connsiteY30" fmla="*/ 609600 h 2332264"/>
              <a:gd name="connsiteX31" fmla="*/ 1292678 w 4397828"/>
              <a:gd name="connsiteY31" fmla="*/ 429985 h 2332264"/>
              <a:gd name="connsiteX32" fmla="*/ 1227364 w 4397828"/>
              <a:gd name="connsiteY32" fmla="*/ 348343 h 2332264"/>
              <a:gd name="connsiteX33" fmla="*/ 1047749 w 4397828"/>
              <a:gd name="connsiteY33" fmla="*/ 348343 h 2332264"/>
              <a:gd name="connsiteX34" fmla="*/ 868135 w 4397828"/>
              <a:gd name="connsiteY34" fmla="*/ 544285 h 2332264"/>
              <a:gd name="connsiteX35" fmla="*/ 704849 w 4397828"/>
              <a:gd name="connsiteY35" fmla="*/ 625928 h 2332264"/>
              <a:gd name="connsiteX36" fmla="*/ 557892 w 4397828"/>
              <a:gd name="connsiteY36" fmla="*/ 576943 h 2332264"/>
              <a:gd name="connsiteX37" fmla="*/ 541564 w 4397828"/>
              <a:gd name="connsiteY37" fmla="*/ 397328 h 2332264"/>
              <a:gd name="connsiteX38" fmla="*/ 492578 w 4397828"/>
              <a:gd name="connsiteY38" fmla="*/ 381000 h 2332264"/>
              <a:gd name="connsiteX39" fmla="*/ 263978 w 4397828"/>
              <a:gd name="connsiteY39" fmla="*/ 544285 h 2332264"/>
              <a:gd name="connsiteX40" fmla="*/ 312964 w 4397828"/>
              <a:gd name="connsiteY40" fmla="*/ 70757 h 2332264"/>
              <a:gd name="connsiteX0" fmla="*/ 48986 w 4133850"/>
              <a:gd name="connsiteY0" fmla="*/ 70757 h 2332264"/>
              <a:gd name="connsiteX1" fmla="*/ 1877786 w 4133850"/>
              <a:gd name="connsiteY1" fmla="*/ 119743 h 2332264"/>
              <a:gd name="connsiteX2" fmla="*/ 1959429 w 4133850"/>
              <a:gd name="connsiteY2" fmla="*/ 397328 h 2332264"/>
              <a:gd name="connsiteX3" fmla="*/ 2204357 w 4133850"/>
              <a:gd name="connsiteY3" fmla="*/ 740228 h 2332264"/>
              <a:gd name="connsiteX4" fmla="*/ 2449286 w 4133850"/>
              <a:gd name="connsiteY4" fmla="*/ 1017814 h 2332264"/>
              <a:gd name="connsiteX5" fmla="*/ 2694214 w 4133850"/>
              <a:gd name="connsiteY5" fmla="*/ 1148443 h 2332264"/>
              <a:gd name="connsiteX6" fmla="*/ 2939143 w 4133850"/>
              <a:gd name="connsiteY6" fmla="*/ 1246414 h 2332264"/>
              <a:gd name="connsiteX7" fmla="*/ 3086100 w 4133850"/>
              <a:gd name="connsiteY7" fmla="*/ 1164771 h 2332264"/>
              <a:gd name="connsiteX8" fmla="*/ 3249386 w 4133850"/>
              <a:gd name="connsiteY8" fmla="*/ 1344385 h 2332264"/>
              <a:gd name="connsiteX9" fmla="*/ 3380014 w 4133850"/>
              <a:gd name="connsiteY9" fmla="*/ 1295400 h 2332264"/>
              <a:gd name="connsiteX10" fmla="*/ 3575957 w 4133850"/>
              <a:gd name="connsiteY10" fmla="*/ 1115785 h 2332264"/>
              <a:gd name="connsiteX11" fmla="*/ 3739243 w 4133850"/>
              <a:gd name="connsiteY11" fmla="*/ 1230085 h 2332264"/>
              <a:gd name="connsiteX12" fmla="*/ 4049486 w 4133850"/>
              <a:gd name="connsiteY12" fmla="*/ 1442357 h 2332264"/>
              <a:gd name="connsiteX13" fmla="*/ 4131129 w 4133850"/>
              <a:gd name="connsiteY13" fmla="*/ 1638300 h 2332264"/>
              <a:gd name="connsiteX14" fmla="*/ 4065814 w 4133850"/>
              <a:gd name="connsiteY14" fmla="*/ 2242457 h 2332264"/>
              <a:gd name="connsiteX15" fmla="*/ 3739243 w 4133850"/>
              <a:gd name="connsiteY15" fmla="*/ 2177143 h 2332264"/>
              <a:gd name="connsiteX16" fmla="*/ 3624943 w 4133850"/>
              <a:gd name="connsiteY16" fmla="*/ 1899557 h 2332264"/>
              <a:gd name="connsiteX17" fmla="*/ 3363686 w 4133850"/>
              <a:gd name="connsiteY17" fmla="*/ 1621971 h 2332264"/>
              <a:gd name="connsiteX18" fmla="*/ 3167743 w 4133850"/>
              <a:gd name="connsiteY18" fmla="*/ 1556657 h 2332264"/>
              <a:gd name="connsiteX19" fmla="*/ 2824843 w 4133850"/>
              <a:gd name="connsiteY19" fmla="*/ 1524000 h 2332264"/>
              <a:gd name="connsiteX20" fmla="*/ 2596243 w 4133850"/>
              <a:gd name="connsiteY20" fmla="*/ 1409700 h 2332264"/>
              <a:gd name="connsiteX21" fmla="*/ 2416629 w 4133850"/>
              <a:gd name="connsiteY21" fmla="*/ 1295400 h 2332264"/>
              <a:gd name="connsiteX22" fmla="*/ 2286000 w 4133850"/>
              <a:gd name="connsiteY22" fmla="*/ 1181100 h 2332264"/>
              <a:gd name="connsiteX23" fmla="*/ 2286000 w 4133850"/>
              <a:gd name="connsiteY23" fmla="*/ 1132114 h 2332264"/>
              <a:gd name="connsiteX24" fmla="*/ 2073729 w 4133850"/>
              <a:gd name="connsiteY24" fmla="*/ 1181100 h 2332264"/>
              <a:gd name="connsiteX25" fmla="*/ 1763486 w 4133850"/>
              <a:gd name="connsiteY25" fmla="*/ 691243 h 2332264"/>
              <a:gd name="connsiteX26" fmla="*/ 1632857 w 4133850"/>
              <a:gd name="connsiteY26" fmla="*/ 446314 h 2332264"/>
              <a:gd name="connsiteX27" fmla="*/ 1551214 w 4133850"/>
              <a:gd name="connsiteY27" fmla="*/ 364671 h 2332264"/>
              <a:gd name="connsiteX28" fmla="*/ 1371600 w 4133850"/>
              <a:gd name="connsiteY28" fmla="*/ 348343 h 2332264"/>
              <a:gd name="connsiteX29" fmla="*/ 1257300 w 4133850"/>
              <a:gd name="connsiteY29" fmla="*/ 609600 h 2332264"/>
              <a:gd name="connsiteX30" fmla="*/ 1126671 w 4133850"/>
              <a:gd name="connsiteY30" fmla="*/ 609600 h 2332264"/>
              <a:gd name="connsiteX31" fmla="*/ 1028700 w 4133850"/>
              <a:gd name="connsiteY31" fmla="*/ 429985 h 2332264"/>
              <a:gd name="connsiteX32" fmla="*/ 963386 w 4133850"/>
              <a:gd name="connsiteY32" fmla="*/ 348343 h 2332264"/>
              <a:gd name="connsiteX33" fmla="*/ 783771 w 4133850"/>
              <a:gd name="connsiteY33" fmla="*/ 348343 h 2332264"/>
              <a:gd name="connsiteX34" fmla="*/ 604157 w 4133850"/>
              <a:gd name="connsiteY34" fmla="*/ 544285 h 2332264"/>
              <a:gd name="connsiteX35" fmla="*/ 440871 w 4133850"/>
              <a:gd name="connsiteY35" fmla="*/ 625928 h 2332264"/>
              <a:gd name="connsiteX36" fmla="*/ 293914 w 4133850"/>
              <a:gd name="connsiteY36" fmla="*/ 576943 h 2332264"/>
              <a:gd name="connsiteX37" fmla="*/ 277586 w 4133850"/>
              <a:gd name="connsiteY37" fmla="*/ 397328 h 2332264"/>
              <a:gd name="connsiteX38" fmla="*/ 228600 w 4133850"/>
              <a:gd name="connsiteY38" fmla="*/ 381000 h 2332264"/>
              <a:gd name="connsiteX39" fmla="*/ 0 w 4133850"/>
              <a:gd name="connsiteY39" fmla="*/ 544285 h 2332264"/>
              <a:gd name="connsiteX40" fmla="*/ 48986 w 4133850"/>
              <a:gd name="connsiteY40" fmla="*/ 70757 h 2332264"/>
              <a:gd name="connsiteX0" fmla="*/ 48986 w 4133850"/>
              <a:gd name="connsiteY0" fmla="*/ 5442 h 2266949"/>
              <a:gd name="connsiteX1" fmla="*/ 1877786 w 4133850"/>
              <a:gd name="connsiteY1" fmla="*/ 54428 h 2266949"/>
              <a:gd name="connsiteX2" fmla="*/ 1959429 w 4133850"/>
              <a:gd name="connsiteY2" fmla="*/ 332013 h 2266949"/>
              <a:gd name="connsiteX3" fmla="*/ 2204357 w 4133850"/>
              <a:gd name="connsiteY3" fmla="*/ 674913 h 2266949"/>
              <a:gd name="connsiteX4" fmla="*/ 2449286 w 4133850"/>
              <a:gd name="connsiteY4" fmla="*/ 952499 h 2266949"/>
              <a:gd name="connsiteX5" fmla="*/ 2694214 w 4133850"/>
              <a:gd name="connsiteY5" fmla="*/ 1083128 h 2266949"/>
              <a:gd name="connsiteX6" fmla="*/ 2939143 w 4133850"/>
              <a:gd name="connsiteY6" fmla="*/ 1181099 h 2266949"/>
              <a:gd name="connsiteX7" fmla="*/ 3086100 w 4133850"/>
              <a:gd name="connsiteY7" fmla="*/ 1099456 h 2266949"/>
              <a:gd name="connsiteX8" fmla="*/ 3249386 w 4133850"/>
              <a:gd name="connsiteY8" fmla="*/ 1279070 h 2266949"/>
              <a:gd name="connsiteX9" fmla="*/ 3380014 w 4133850"/>
              <a:gd name="connsiteY9" fmla="*/ 1230085 h 2266949"/>
              <a:gd name="connsiteX10" fmla="*/ 3575957 w 4133850"/>
              <a:gd name="connsiteY10" fmla="*/ 1050470 h 2266949"/>
              <a:gd name="connsiteX11" fmla="*/ 3739243 w 4133850"/>
              <a:gd name="connsiteY11" fmla="*/ 1164770 h 2266949"/>
              <a:gd name="connsiteX12" fmla="*/ 4049486 w 4133850"/>
              <a:gd name="connsiteY12" fmla="*/ 1377042 h 2266949"/>
              <a:gd name="connsiteX13" fmla="*/ 4131129 w 4133850"/>
              <a:gd name="connsiteY13" fmla="*/ 1572985 h 2266949"/>
              <a:gd name="connsiteX14" fmla="*/ 4065814 w 4133850"/>
              <a:gd name="connsiteY14" fmla="*/ 2177142 h 2266949"/>
              <a:gd name="connsiteX15" fmla="*/ 3739243 w 4133850"/>
              <a:gd name="connsiteY15" fmla="*/ 2111828 h 2266949"/>
              <a:gd name="connsiteX16" fmla="*/ 3624943 w 4133850"/>
              <a:gd name="connsiteY16" fmla="*/ 1834242 h 2266949"/>
              <a:gd name="connsiteX17" fmla="*/ 3363686 w 4133850"/>
              <a:gd name="connsiteY17" fmla="*/ 1556656 h 2266949"/>
              <a:gd name="connsiteX18" fmla="*/ 3167743 w 4133850"/>
              <a:gd name="connsiteY18" fmla="*/ 1491342 h 2266949"/>
              <a:gd name="connsiteX19" fmla="*/ 2824843 w 4133850"/>
              <a:gd name="connsiteY19" fmla="*/ 1458685 h 2266949"/>
              <a:gd name="connsiteX20" fmla="*/ 2596243 w 4133850"/>
              <a:gd name="connsiteY20" fmla="*/ 1344385 h 2266949"/>
              <a:gd name="connsiteX21" fmla="*/ 2416629 w 4133850"/>
              <a:gd name="connsiteY21" fmla="*/ 1230085 h 2266949"/>
              <a:gd name="connsiteX22" fmla="*/ 2286000 w 4133850"/>
              <a:gd name="connsiteY22" fmla="*/ 1115785 h 2266949"/>
              <a:gd name="connsiteX23" fmla="*/ 2286000 w 4133850"/>
              <a:gd name="connsiteY23" fmla="*/ 1066799 h 2266949"/>
              <a:gd name="connsiteX24" fmla="*/ 2073729 w 4133850"/>
              <a:gd name="connsiteY24" fmla="*/ 1115785 h 2266949"/>
              <a:gd name="connsiteX25" fmla="*/ 1763486 w 4133850"/>
              <a:gd name="connsiteY25" fmla="*/ 625928 h 2266949"/>
              <a:gd name="connsiteX26" fmla="*/ 1632857 w 4133850"/>
              <a:gd name="connsiteY26" fmla="*/ 380999 h 2266949"/>
              <a:gd name="connsiteX27" fmla="*/ 1551214 w 4133850"/>
              <a:gd name="connsiteY27" fmla="*/ 299356 h 2266949"/>
              <a:gd name="connsiteX28" fmla="*/ 1371600 w 4133850"/>
              <a:gd name="connsiteY28" fmla="*/ 283028 h 2266949"/>
              <a:gd name="connsiteX29" fmla="*/ 1257300 w 4133850"/>
              <a:gd name="connsiteY29" fmla="*/ 544285 h 2266949"/>
              <a:gd name="connsiteX30" fmla="*/ 1126671 w 4133850"/>
              <a:gd name="connsiteY30" fmla="*/ 544285 h 2266949"/>
              <a:gd name="connsiteX31" fmla="*/ 1028700 w 4133850"/>
              <a:gd name="connsiteY31" fmla="*/ 364670 h 2266949"/>
              <a:gd name="connsiteX32" fmla="*/ 963386 w 4133850"/>
              <a:gd name="connsiteY32" fmla="*/ 283028 h 2266949"/>
              <a:gd name="connsiteX33" fmla="*/ 783771 w 4133850"/>
              <a:gd name="connsiteY33" fmla="*/ 283028 h 2266949"/>
              <a:gd name="connsiteX34" fmla="*/ 604157 w 4133850"/>
              <a:gd name="connsiteY34" fmla="*/ 478970 h 2266949"/>
              <a:gd name="connsiteX35" fmla="*/ 440871 w 4133850"/>
              <a:gd name="connsiteY35" fmla="*/ 560613 h 2266949"/>
              <a:gd name="connsiteX36" fmla="*/ 293914 w 4133850"/>
              <a:gd name="connsiteY36" fmla="*/ 511628 h 2266949"/>
              <a:gd name="connsiteX37" fmla="*/ 277586 w 4133850"/>
              <a:gd name="connsiteY37" fmla="*/ 332013 h 2266949"/>
              <a:gd name="connsiteX38" fmla="*/ 228600 w 4133850"/>
              <a:gd name="connsiteY38" fmla="*/ 315685 h 2266949"/>
              <a:gd name="connsiteX39" fmla="*/ 0 w 4133850"/>
              <a:gd name="connsiteY39" fmla="*/ 478970 h 2266949"/>
              <a:gd name="connsiteX40" fmla="*/ 48986 w 4133850"/>
              <a:gd name="connsiteY40" fmla="*/ 5442 h 2266949"/>
              <a:gd name="connsiteX0" fmla="*/ 48986 w 4133850"/>
              <a:gd name="connsiteY0" fmla="*/ 5442 h 2177142"/>
              <a:gd name="connsiteX1" fmla="*/ 1877786 w 4133850"/>
              <a:gd name="connsiteY1" fmla="*/ 54428 h 2177142"/>
              <a:gd name="connsiteX2" fmla="*/ 1959429 w 4133850"/>
              <a:gd name="connsiteY2" fmla="*/ 332013 h 2177142"/>
              <a:gd name="connsiteX3" fmla="*/ 2204357 w 4133850"/>
              <a:gd name="connsiteY3" fmla="*/ 674913 h 2177142"/>
              <a:gd name="connsiteX4" fmla="*/ 2449286 w 4133850"/>
              <a:gd name="connsiteY4" fmla="*/ 952499 h 2177142"/>
              <a:gd name="connsiteX5" fmla="*/ 2694214 w 4133850"/>
              <a:gd name="connsiteY5" fmla="*/ 1083128 h 2177142"/>
              <a:gd name="connsiteX6" fmla="*/ 2939143 w 4133850"/>
              <a:gd name="connsiteY6" fmla="*/ 1181099 h 2177142"/>
              <a:gd name="connsiteX7" fmla="*/ 3086100 w 4133850"/>
              <a:gd name="connsiteY7" fmla="*/ 1099456 h 2177142"/>
              <a:gd name="connsiteX8" fmla="*/ 3249386 w 4133850"/>
              <a:gd name="connsiteY8" fmla="*/ 1279070 h 2177142"/>
              <a:gd name="connsiteX9" fmla="*/ 3380014 w 4133850"/>
              <a:gd name="connsiteY9" fmla="*/ 1230085 h 2177142"/>
              <a:gd name="connsiteX10" fmla="*/ 3575957 w 4133850"/>
              <a:gd name="connsiteY10" fmla="*/ 1050470 h 2177142"/>
              <a:gd name="connsiteX11" fmla="*/ 3739243 w 4133850"/>
              <a:gd name="connsiteY11" fmla="*/ 1164770 h 2177142"/>
              <a:gd name="connsiteX12" fmla="*/ 4049486 w 4133850"/>
              <a:gd name="connsiteY12" fmla="*/ 1377042 h 2177142"/>
              <a:gd name="connsiteX13" fmla="*/ 4131129 w 4133850"/>
              <a:gd name="connsiteY13" fmla="*/ 1572985 h 2177142"/>
              <a:gd name="connsiteX14" fmla="*/ 4065814 w 4133850"/>
              <a:gd name="connsiteY14" fmla="*/ 2177142 h 2177142"/>
              <a:gd name="connsiteX15" fmla="*/ 3739243 w 4133850"/>
              <a:gd name="connsiteY15" fmla="*/ 2111828 h 2177142"/>
              <a:gd name="connsiteX16" fmla="*/ 3624943 w 4133850"/>
              <a:gd name="connsiteY16" fmla="*/ 1834242 h 2177142"/>
              <a:gd name="connsiteX17" fmla="*/ 3363686 w 4133850"/>
              <a:gd name="connsiteY17" fmla="*/ 1556656 h 2177142"/>
              <a:gd name="connsiteX18" fmla="*/ 3167743 w 4133850"/>
              <a:gd name="connsiteY18" fmla="*/ 1491342 h 2177142"/>
              <a:gd name="connsiteX19" fmla="*/ 2824843 w 4133850"/>
              <a:gd name="connsiteY19" fmla="*/ 1458685 h 2177142"/>
              <a:gd name="connsiteX20" fmla="*/ 2596243 w 4133850"/>
              <a:gd name="connsiteY20" fmla="*/ 1344385 h 2177142"/>
              <a:gd name="connsiteX21" fmla="*/ 2416629 w 4133850"/>
              <a:gd name="connsiteY21" fmla="*/ 1230085 h 2177142"/>
              <a:gd name="connsiteX22" fmla="*/ 2286000 w 4133850"/>
              <a:gd name="connsiteY22" fmla="*/ 1115785 h 2177142"/>
              <a:gd name="connsiteX23" fmla="*/ 2286000 w 4133850"/>
              <a:gd name="connsiteY23" fmla="*/ 1066799 h 2177142"/>
              <a:gd name="connsiteX24" fmla="*/ 2073729 w 4133850"/>
              <a:gd name="connsiteY24" fmla="*/ 1115785 h 2177142"/>
              <a:gd name="connsiteX25" fmla="*/ 1763486 w 4133850"/>
              <a:gd name="connsiteY25" fmla="*/ 625928 h 2177142"/>
              <a:gd name="connsiteX26" fmla="*/ 1632857 w 4133850"/>
              <a:gd name="connsiteY26" fmla="*/ 380999 h 2177142"/>
              <a:gd name="connsiteX27" fmla="*/ 1551214 w 4133850"/>
              <a:gd name="connsiteY27" fmla="*/ 299356 h 2177142"/>
              <a:gd name="connsiteX28" fmla="*/ 1371600 w 4133850"/>
              <a:gd name="connsiteY28" fmla="*/ 283028 h 2177142"/>
              <a:gd name="connsiteX29" fmla="*/ 1257300 w 4133850"/>
              <a:gd name="connsiteY29" fmla="*/ 544285 h 2177142"/>
              <a:gd name="connsiteX30" fmla="*/ 1126671 w 4133850"/>
              <a:gd name="connsiteY30" fmla="*/ 544285 h 2177142"/>
              <a:gd name="connsiteX31" fmla="*/ 1028700 w 4133850"/>
              <a:gd name="connsiteY31" fmla="*/ 364670 h 2177142"/>
              <a:gd name="connsiteX32" fmla="*/ 963386 w 4133850"/>
              <a:gd name="connsiteY32" fmla="*/ 283028 h 2177142"/>
              <a:gd name="connsiteX33" fmla="*/ 783771 w 4133850"/>
              <a:gd name="connsiteY33" fmla="*/ 283028 h 2177142"/>
              <a:gd name="connsiteX34" fmla="*/ 604157 w 4133850"/>
              <a:gd name="connsiteY34" fmla="*/ 478970 h 2177142"/>
              <a:gd name="connsiteX35" fmla="*/ 440871 w 4133850"/>
              <a:gd name="connsiteY35" fmla="*/ 560613 h 2177142"/>
              <a:gd name="connsiteX36" fmla="*/ 293914 w 4133850"/>
              <a:gd name="connsiteY36" fmla="*/ 511628 h 2177142"/>
              <a:gd name="connsiteX37" fmla="*/ 277586 w 4133850"/>
              <a:gd name="connsiteY37" fmla="*/ 332013 h 2177142"/>
              <a:gd name="connsiteX38" fmla="*/ 228600 w 4133850"/>
              <a:gd name="connsiteY38" fmla="*/ 315685 h 2177142"/>
              <a:gd name="connsiteX39" fmla="*/ 0 w 4133850"/>
              <a:gd name="connsiteY39" fmla="*/ 478970 h 2177142"/>
              <a:gd name="connsiteX40" fmla="*/ 48986 w 4133850"/>
              <a:gd name="connsiteY40" fmla="*/ 5442 h 2177142"/>
              <a:gd name="connsiteX0" fmla="*/ 48986 w 4131129"/>
              <a:gd name="connsiteY0" fmla="*/ 5442 h 2177142"/>
              <a:gd name="connsiteX1" fmla="*/ 1877786 w 4131129"/>
              <a:gd name="connsiteY1" fmla="*/ 54428 h 2177142"/>
              <a:gd name="connsiteX2" fmla="*/ 1959429 w 4131129"/>
              <a:gd name="connsiteY2" fmla="*/ 332013 h 2177142"/>
              <a:gd name="connsiteX3" fmla="*/ 2204357 w 4131129"/>
              <a:gd name="connsiteY3" fmla="*/ 674913 h 2177142"/>
              <a:gd name="connsiteX4" fmla="*/ 2449286 w 4131129"/>
              <a:gd name="connsiteY4" fmla="*/ 952499 h 2177142"/>
              <a:gd name="connsiteX5" fmla="*/ 2694214 w 4131129"/>
              <a:gd name="connsiteY5" fmla="*/ 1083128 h 2177142"/>
              <a:gd name="connsiteX6" fmla="*/ 2939143 w 4131129"/>
              <a:gd name="connsiteY6" fmla="*/ 1181099 h 2177142"/>
              <a:gd name="connsiteX7" fmla="*/ 3086100 w 4131129"/>
              <a:gd name="connsiteY7" fmla="*/ 1099456 h 2177142"/>
              <a:gd name="connsiteX8" fmla="*/ 3249386 w 4131129"/>
              <a:gd name="connsiteY8" fmla="*/ 1279070 h 2177142"/>
              <a:gd name="connsiteX9" fmla="*/ 3380014 w 4131129"/>
              <a:gd name="connsiteY9" fmla="*/ 1230085 h 2177142"/>
              <a:gd name="connsiteX10" fmla="*/ 3575957 w 4131129"/>
              <a:gd name="connsiteY10" fmla="*/ 1050470 h 2177142"/>
              <a:gd name="connsiteX11" fmla="*/ 3739243 w 4131129"/>
              <a:gd name="connsiteY11" fmla="*/ 1164770 h 2177142"/>
              <a:gd name="connsiteX12" fmla="*/ 4049486 w 4131129"/>
              <a:gd name="connsiteY12" fmla="*/ 1377042 h 2177142"/>
              <a:gd name="connsiteX13" fmla="*/ 4131129 w 4131129"/>
              <a:gd name="connsiteY13" fmla="*/ 1572985 h 2177142"/>
              <a:gd name="connsiteX14" fmla="*/ 4065814 w 4131129"/>
              <a:gd name="connsiteY14" fmla="*/ 2177142 h 2177142"/>
              <a:gd name="connsiteX15" fmla="*/ 3739243 w 4131129"/>
              <a:gd name="connsiteY15" fmla="*/ 2111828 h 2177142"/>
              <a:gd name="connsiteX16" fmla="*/ 3624943 w 4131129"/>
              <a:gd name="connsiteY16" fmla="*/ 1834242 h 2177142"/>
              <a:gd name="connsiteX17" fmla="*/ 3363686 w 4131129"/>
              <a:gd name="connsiteY17" fmla="*/ 1556656 h 2177142"/>
              <a:gd name="connsiteX18" fmla="*/ 3167743 w 4131129"/>
              <a:gd name="connsiteY18" fmla="*/ 1491342 h 2177142"/>
              <a:gd name="connsiteX19" fmla="*/ 2824843 w 4131129"/>
              <a:gd name="connsiteY19" fmla="*/ 1458685 h 2177142"/>
              <a:gd name="connsiteX20" fmla="*/ 2596243 w 4131129"/>
              <a:gd name="connsiteY20" fmla="*/ 1344385 h 2177142"/>
              <a:gd name="connsiteX21" fmla="*/ 2416629 w 4131129"/>
              <a:gd name="connsiteY21" fmla="*/ 1230085 h 2177142"/>
              <a:gd name="connsiteX22" fmla="*/ 2286000 w 4131129"/>
              <a:gd name="connsiteY22" fmla="*/ 1115785 h 2177142"/>
              <a:gd name="connsiteX23" fmla="*/ 2286000 w 4131129"/>
              <a:gd name="connsiteY23" fmla="*/ 1066799 h 2177142"/>
              <a:gd name="connsiteX24" fmla="*/ 2073729 w 4131129"/>
              <a:gd name="connsiteY24" fmla="*/ 1115785 h 2177142"/>
              <a:gd name="connsiteX25" fmla="*/ 1763486 w 4131129"/>
              <a:gd name="connsiteY25" fmla="*/ 625928 h 2177142"/>
              <a:gd name="connsiteX26" fmla="*/ 1632857 w 4131129"/>
              <a:gd name="connsiteY26" fmla="*/ 380999 h 2177142"/>
              <a:gd name="connsiteX27" fmla="*/ 1551214 w 4131129"/>
              <a:gd name="connsiteY27" fmla="*/ 299356 h 2177142"/>
              <a:gd name="connsiteX28" fmla="*/ 1371600 w 4131129"/>
              <a:gd name="connsiteY28" fmla="*/ 283028 h 2177142"/>
              <a:gd name="connsiteX29" fmla="*/ 1257300 w 4131129"/>
              <a:gd name="connsiteY29" fmla="*/ 544285 h 2177142"/>
              <a:gd name="connsiteX30" fmla="*/ 1126671 w 4131129"/>
              <a:gd name="connsiteY30" fmla="*/ 544285 h 2177142"/>
              <a:gd name="connsiteX31" fmla="*/ 1028700 w 4131129"/>
              <a:gd name="connsiteY31" fmla="*/ 364670 h 2177142"/>
              <a:gd name="connsiteX32" fmla="*/ 963386 w 4131129"/>
              <a:gd name="connsiteY32" fmla="*/ 283028 h 2177142"/>
              <a:gd name="connsiteX33" fmla="*/ 783771 w 4131129"/>
              <a:gd name="connsiteY33" fmla="*/ 283028 h 2177142"/>
              <a:gd name="connsiteX34" fmla="*/ 604157 w 4131129"/>
              <a:gd name="connsiteY34" fmla="*/ 478970 h 2177142"/>
              <a:gd name="connsiteX35" fmla="*/ 440871 w 4131129"/>
              <a:gd name="connsiteY35" fmla="*/ 560613 h 2177142"/>
              <a:gd name="connsiteX36" fmla="*/ 293914 w 4131129"/>
              <a:gd name="connsiteY36" fmla="*/ 511628 h 2177142"/>
              <a:gd name="connsiteX37" fmla="*/ 277586 w 4131129"/>
              <a:gd name="connsiteY37" fmla="*/ 332013 h 2177142"/>
              <a:gd name="connsiteX38" fmla="*/ 228600 w 4131129"/>
              <a:gd name="connsiteY38" fmla="*/ 315685 h 2177142"/>
              <a:gd name="connsiteX39" fmla="*/ 0 w 4131129"/>
              <a:gd name="connsiteY39" fmla="*/ 478970 h 2177142"/>
              <a:gd name="connsiteX40" fmla="*/ 48986 w 4131129"/>
              <a:gd name="connsiteY40" fmla="*/ 5442 h 2177142"/>
              <a:gd name="connsiteX0" fmla="*/ 48986 w 4267199"/>
              <a:gd name="connsiteY0" fmla="*/ 5442 h 2177142"/>
              <a:gd name="connsiteX1" fmla="*/ 1877786 w 4267199"/>
              <a:gd name="connsiteY1" fmla="*/ 54428 h 2177142"/>
              <a:gd name="connsiteX2" fmla="*/ 1959429 w 4267199"/>
              <a:gd name="connsiteY2" fmla="*/ 332013 h 2177142"/>
              <a:gd name="connsiteX3" fmla="*/ 2204357 w 4267199"/>
              <a:gd name="connsiteY3" fmla="*/ 674913 h 2177142"/>
              <a:gd name="connsiteX4" fmla="*/ 2449286 w 4267199"/>
              <a:gd name="connsiteY4" fmla="*/ 952499 h 2177142"/>
              <a:gd name="connsiteX5" fmla="*/ 2694214 w 4267199"/>
              <a:gd name="connsiteY5" fmla="*/ 1083128 h 2177142"/>
              <a:gd name="connsiteX6" fmla="*/ 2939143 w 4267199"/>
              <a:gd name="connsiteY6" fmla="*/ 1181099 h 2177142"/>
              <a:gd name="connsiteX7" fmla="*/ 3086100 w 4267199"/>
              <a:gd name="connsiteY7" fmla="*/ 1099456 h 2177142"/>
              <a:gd name="connsiteX8" fmla="*/ 3249386 w 4267199"/>
              <a:gd name="connsiteY8" fmla="*/ 1279070 h 2177142"/>
              <a:gd name="connsiteX9" fmla="*/ 3380014 w 4267199"/>
              <a:gd name="connsiteY9" fmla="*/ 1230085 h 2177142"/>
              <a:gd name="connsiteX10" fmla="*/ 3575957 w 4267199"/>
              <a:gd name="connsiteY10" fmla="*/ 1050470 h 2177142"/>
              <a:gd name="connsiteX11" fmla="*/ 3739243 w 4267199"/>
              <a:gd name="connsiteY11" fmla="*/ 1164770 h 2177142"/>
              <a:gd name="connsiteX12" fmla="*/ 4049486 w 4267199"/>
              <a:gd name="connsiteY12" fmla="*/ 1377042 h 2177142"/>
              <a:gd name="connsiteX13" fmla="*/ 4131129 w 4267199"/>
              <a:gd name="connsiteY13" fmla="*/ 1572985 h 2177142"/>
              <a:gd name="connsiteX14" fmla="*/ 4065814 w 4267199"/>
              <a:gd name="connsiteY14" fmla="*/ 2177142 h 2177142"/>
              <a:gd name="connsiteX15" fmla="*/ 3739243 w 4267199"/>
              <a:gd name="connsiteY15" fmla="*/ 2111828 h 2177142"/>
              <a:gd name="connsiteX16" fmla="*/ 3624943 w 4267199"/>
              <a:gd name="connsiteY16" fmla="*/ 1834242 h 2177142"/>
              <a:gd name="connsiteX17" fmla="*/ 3363686 w 4267199"/>
              <a:gd name="connsiteY17" fmla="*/ 1556656 h 2177142"/>
              <a:gd name="connsiteX18" fmla="*/ 3167743 w 4267199"/>
              <a:gd name="connsiteY18" fmla="*/ 1491342 h 2177142"/>
              <a:gd name="connsiteX19" fmla="*/ 2824843 w 4267199"/>
              <a:gd name="connsiteY19" fmla="*/ 1458685 h 2177142"/>
              <a:gd name="connsiteX20" fmla="*/ 2596243 w 4267199"/>
              <a:gd name="connsiteY20" fmla="*/ 1344385 h 2177142"/>
              <a:gd name="connsiteX21" fmla="*/ 2416629 w 4267199"/>
              <a:gd name="connsiteY21" fmla="*/ 1230085 h 2177142"/>
              <a:gd name="connsiteX22" fmla="*/ 2286000 w 4267199"/>
              <a:gd name="connsiteY22" fmla="*/ 1115785 h 2177142"/>
              <a:gd name="connsiteX23" fmla="*/ 2286000 w 4267199"/>
              <a:gd name="connsiteY23" fmla="*/ 1066799 h 2177142"/>
              <a:gd name="connsiteX24" fmla="*/ 2073729 w 4267199"/>
              <a:gd name="connsiteY24" fmla="*/ 1115785 h 2177142"/>
              <a:gd name="connsiteX25" fmla="*/ 1763486 w 4267199"/>
              <a:gd name="connsiteY25" fmla="*/ 625928 h 2177142"/>
              <a:gd name="connsiteX26" fmla="*/ 1632857 w 4267199"/>
              <a:gd name="connsiteY26" fmla="*/ 380999 h 2177142"/>
              <a:gd name="connsiteX27" fmla="*/ 1551214 w 4267199"/>
              <a:gd name="connsiteY27" fmla="*/ 299356 h 2177142"/>
              <a:gd name="connsiteX28" fmla="*/ 1371600 w 4267199"/>
              <a:gd name="connsiteY28" fmla="*/ 283028 h 2177142"/>
              <a:gd name="connsiteX29" fmla="*/ 1257300 w 4267199"/>
              <a:gd name="connsiteY29" fmla="*/ 544285 h 2177142"/>
              <a:gd name="connsiteX30" fmla="*/ 1126671 w 4267199"/>
              <a:gd name="connsiteY30" fmla="*/ 544285 h 2177142"/>
              <a:gd name="connsiteX31" fmla="*/ 1028700 w 4267199"/>
              <a:gd name="connsiteY31" fmla="*/ 364670 h 2177142"/>
              <a:gd name="connsiteX32" fmla="*/ 963386 w 4267199"/>
              <a:gd name="connsiteY32" fmla="*/ 283028 h 2177142"/>
              <a:gd name="connsiteX33" fmla="*/ 783771 w 4267199"/>
              <a:gd name="connsiteY33" fmla="*/ 283028 h 2177142"/>
              <a:gd name="connsiteX34" fmla="*/ 604157 w 4267199"/>
              <a:gd name="connsiteY34" fmla="*/ 478970 h 2177142"/>
              <a:gd name="connsiteX35" fmla="*/ 440871 w 4267199"/>
              <a:gd name="connsiteY35" fmla="*/ 560613 h 2177142"/>
              <a:gd name="connsiteX36" fmla="*/ 293914 w 4267199"/>
              <a:gd name="connsiteY36" fmla="*/ 511628 h 2177142"/>
              <a:gd name="connsiteX37" fmla="*/ 277586 w 4267199"/>
              <a:gd name="connsiteY37" fmla="*/ 332013 h 2177142"/>
              <a:gd name="connsiteX38" fmla="*/ 228600 w 4267199"/>
              <a:gd name="connsiteY38" fmla="*/ 315685 h 2177142"/>
              <a:gd name="connsiteX39" fmla="*/ 0 w 4267199"/>
              <a:gd name="connsiteY39" fmla="*/ 478970 h 2177142"/>
              <a:gd name="connsiteX40" fmla="*/ 48986 w 4267199"/>
              <a:gd name="connsiteY40" fmla="*/ 5442 h 2177142"/>
              <a:gd name="connsiteX0" fmla="*/ 48986 w 4267199"/>
              <a:gd name="connsiteY0" fmla="*/ 5442 h 2177142"/>
              <a:gd name="connsiteX1" fmla="*/ 1877786 w 4267199"/>
              <a:gd name="connsiteY1" fmla="*/ 54428 h 2177142"/>
              <a:gd name="connsiteX2" fmla="*/ 1959429 w 4267199"/>
              <a:gd name="connsiteY2" fmla="*/ 332013 h 2177142"/>
              <a:gd name="connsiteX3" fmla="*/ 2204357 w 4267199"/>
              <a:gd name="connsiteY3" fmla="*/ 674913 h 2177142"/>
              <a:gd name="connsiteX4" fmla="*/ 2449286 w 4267199"/>
              <a:gd name="connsiteY4" fmla="*/ 952499 h 2177142"/>
              <a:gd name="connsiteX5" fmla="*/ 2694214 w 4267199"/>
              <a:gd name="connsiteY5" fmla="*/ 1083128 h 2177142"/>
              <a:gd name="connsiteX6" fmla="*/ 2939143 w 4267199"/>
              <a:gd name="connsiteY6" fmla="*/ 1181099 h 2177142"/>
              <a:gd name="connsiteX7" fmla="*/ 3086100 w 4267199"/>
              <a:gd name="connsiteY7" fmla="*/ 1099456 h 2177142"/>
              <a:gd name="connsiteX8" fmla="*/ 3249386 w 4267199"/>
              <a:gd name="connsiteY8" fmla="*/ 1279070 h 2177142"/>
              <a:gd name="connsiteX9" fmla="*/ 3380014 w 4267199"/>
              <a:gd name="connsiteY9" fmla="*/ 1230085 h 2177142"/>
              <a:gd name="connsiteX10" fmla="*/ 3575957 w 4267199"/>
              <a:gd name="connsiteY10" fmla="*/ 1050470 h 2177142"/>
              <a:gd name="connsiteX11" fmla="*/ 3739243 w 4267199"/>
              <a:gd name="connsiteY11" fmla="*/ 1164770 h 2177142"/>
              <a:gd name="connsiteX12" fmla="*/ 4049486 w 4267199"/>
              <a:gd name="connsiteY12" fmla="*/ 1377042 h 2177142"/>
              <a:gd name="connsiteX13" fmla="*/ 4131129 w 4267199"/>
              <a:gd name="connsiteY13" fmla="*/ 1572985 h 2177142"/>
              <a:gd name="connsiteX14" fmla="*/ 4065814 w 4267199"/>
              <a:gd name="connsiteY14" fmla="*/ 2177142 h 2177142"/>
              <a:gd name="connsiteX15" fmla="*/ 3739243 w 4267199"/>
              <a:gd name="connsiteY15" fmla="*/ 2111828 h 2177142"/>
              <a:gd name="connsiteX16" fmla="*/ 3624943 w 4267199"/>
              <a:gd name="connsiteY16" fmla="*/ 1834242 h 2177142"/>
              <a:gd name="connsiteX17" fmla="*/ 3363686 w 4267199"/>
              <a:gd name="connsiteY17" fmla="*/ 1556656 h 2177142"/>
              <a:gd name="connsiteX18" fmla="*/ 3167743 w 4267199"/>
              <a:gd name="connsiteY18" fmla="*/ 1491342 h 2177142"/>
              <a:gd name="connsiteX19" fmla="*/ 2824843 w 4267199"/>
              <a:gd name="connsiteY19" fmla="*/ 1458685 h 2177142"/>
              <a:gd name="connsiteX20" fmla="*/ 2596243 w 4267199"/>
              <a:gd name="connsiteY20" fmla="*/ 1344385 h 2177142"/>
              <a:gd name="connsiteX21" fmla="*/ 2416629 w 4267199"/>
              <a:gd name="connsiteY21" fmla="*/ 1230085 h 2177142"/>
              <a:gd name="connsiteX22" fmla="*/ 2286000 w 4267199"/>
              <a:gd name="connsiteY22" fmla="*/ 1115785 h 2177142"/>
              <a:gd name="connsiteX23" fmla="*/ 2286000 w 4267199"/>
              <a:gd name="connsiteY23" fmla="*/ 1066799 h 2177142"/>
              <a:gd name="connsiteX24" fmla="*/ 2073729 w 4267199"/>
              <a:gd name="connsiteY24" fmla="*/ 1115785 h 2177142"/>
              <a:gd name="connsiteX25" fmla="*/ 1763486 w 4267199"/>
              <a:gd name="connsiteY25" fmla="*/ 625928 h 2177142"/>
              <a:gd name="connsiteX26" fmla="*/ 1632857 w 4267199"/>
              <a:gd name="connsiteY26" fmla="*/ 380999 h 2177142"/>
              <a:gd name="connsiteX27" fmla="*/ 1551214 w 4267199"/>
              <a:gd name="connsiteY27" fmla="*/ 299356 h 2177142"/>
              <a:gd name="connsiteX28" fmla="*/ 1371600 w 4267199"/>
              <a:gd name="connsiteY28" fmla="*/ 283028 h 2177142"/>
              <a:gd name="connsiteX29" fmla="*/ 1257300 w 4267199"/>
              <a:gd name="connsiteY29" fmla="*/ 544285 h 2177142"/>
              <a:gd name="connsiteX30" fmla="*/ 1126671 w 4267199"/>
              <a:gd name="connsiteY30" fmla="*/ 544285 h 2177142"/>
              <a:gd name="connsiteX31" fmla="*/ 1028700 w 4267199"/>
              <a:gd name="connsiteY31" fmla="*/ 364670 h 2177142"/>
              <a:gd name="connsiteX32" fmla="*/ 963386 w 4267199"/>
              <a:gd name="connsiteY32" fmla="*/ 283028 h 2177142"/>
              <a:gd name="connsiteX33" fmla="*/ 783771 w 4267199"/>
              <a:gd name="connsiteY33" fmla="*/ 283028 h 2177142"/>
              <a:gd name="connsiteX34" fmla="*/ 604157 w 4267199"/>
              <a:gd name="connsiteY34" fmla="*/ 478970 h 2177142"/>
              <a:gd name="connsiteX35" fmla="*/ 440871 w 4267199"/>
              <a:gd name="connsiteY35" fmla="*/ 560613 h 2177142"/>
              <a:gd name="connsiteX36" fmla="*/ 293914 w 4267199"/>
              <a:gd name="connsiteY36" fmla="*/ 511628 h 2177142"/>
              <a:gd name="connsiteX37" fmla="*/ 277586 w 4267199"/>
              <a:gd name="connsiteY37" fmla="*/ 332013 h 2177142"/>
              <a:gd name="connsiteX38" fmla="*/ 228600 w 4267199"/>
              <a:gd name="connsiteY38" fmla="*/ 315685 h 2177142"/>
              <a:gd name="connsiteX39" fmla="*/ 0 w 4267199"/>
              <a:gd name="connsiteY39" fmla="*/ 478970 h 2177142"/>
              <a:gd name="connsiteX40" fmla="*/ 48986 w 4267199"/>
              <a:gd name="connsiteY40" fmla="*/ 5442 h 2177142"/>
              <a:gd name="connsiteX0" fmla="*/ 48986 w 4267199"/>
              <a:gd name="connsiteY0" fmla="*/ 5442 h 2177142"/>
              <a:gd name="connsiteX1" fmla="*/ 1877786 w 4267199"/>
              <a:gd name="connsiteY1" fmla="*/ 54428 h 2177142"/>
              <a:gd name="connsiteX2" fmla="*/ 1959429 w 4267199"/>
              <a:gd name="connsiteY2" fmla="*/ 332013 h 2177142"/>
              <a:gd name="connsiteX3" fmla="*/ 2204357 w 4267199"/>
              <a:gd name="connsiteY3" fmla="*/ 674913 h 2177142"/>
              <a:gd name="connsiteX4" fmla="*/ 2449286 w 4267199"/>
              <a:gd name="connsiteY4" fmla="*/ 952499 h 2177142"/>
              <a:gd name="connsiteX5" fmla="*/ 2694214 w 4267199"/>
              <a:gd name="connsiteY5" fmla="*/ 1083128 h 2177142"/>
              <a:gd name="connsiteX6" fmla="*/ 2939143 w 4267199"/>
              <a:gd name="connsiteY6" fmla="*/ 1181099 h 2177142"/>
              <a:gd name="connsiteX7" fmla="*/ 3086100 w 4267199"/>
              <a:gd name="connsiteY7" fmla="*/ 1099456 h 2177142"/>
              <a:gd name="connsiteX8" fmla="*/ 3249386 w 4267199"/>
              <a:gd name="connsiteY8" fmla="*/ 1279070 h 2177142"/>
              <a:gd name="connsiteX9" fmla="*/ 3380014 w 4267199"/>
              <a:gd name="connsiteY9" fmla="*/ 1230085 h 2177142"/>
              <a:gd name="connsiteX10" fmla="*/ 3575957 w 4267199"/>
              <a:gd name="connsiteY10" fmla="*/ 1050470 h 2177142"/>
              <a:gd name="connsiteX11" fmla="*/ 3739243 w 4267199"/>
              <a:gd name="connsiteY11" fmla="*/ 1164770 h 2177142"/>
              <a:gd name="connsiteX12" fmla="*/ 4049486 w 4267199"/>
              <a:gd name="connsiteY12" fmla="*/ 1377042 h 2177142"/>
              <a:gd name="connsiteX13" fmla="*/ 4131129 w 4267199"/>
              <a:gd name="connsiteY13" fmla="*/ 1572985 h 2177142"/>
              <a:gd name="connsiteX14" fmla="*/ 4065814 w 4267199"/>
              <a:gd name="connsiteY14" fmla="*/ 2177142 h 2177142"/>
              <a:gd name="connsiteX15" fmla="*/ 3739243 w 4267199"/>
              <a:gd name="connsiteY15" fmla="*/ 2111828 h 2177142"/>
              <a:gd name="connsiteX16" fmla="*/ 3624943 w 4267199"/>
              <a:gd name="connsiteY16" fmla="*/ 1834242 h 2177142"/>
              <a:gd name="connsiteX17" fmla="*/ 3363686 w 4267199"/>
              <a:gd name="connsiteY17" fmla="*/ 1556656 h 2177142"/>
              <a:gd name="connsiteX18" fmla="*/ 3167743 w 4267199"/>
              <a:gd name="connsiteY18" fmla="*/ 1491342 h 2177142"/>
              <a:gd name="connsiteX19" fmla="*/ 2824843 w 4267199"/>
              <a:gd name="connsiteY19" fmla="*/ 1458685 h 2177142"/>
              <a:gd name="connsiteX20" fmla="*/ 2596243 w 4267199"/>
              <a:gd name="connsiteY20" fmla="*/ 1344385 h 2177142"/>
              <a:gd name="connsiteX21" fmla="*/ 2416629 w 4267199"/>
              <a:gd name="connsiteY21" fmla="*/ 1230085 h 2177142"/>
              <a:gd name="connsiteX22" fmla="*/ 2286000 w 4267199"/>
              <a:gd name="connsiteY22" fmla="*/ 1115785 h 2177142"/>
              <a:gd name="connsiteX23" fmla="*/ 2286000 w 4267199"/>
              <a:gd name="connsiteY23" fmla="*/ 1066799 h 2177142"/>
              <a:gd name="connsiteX24" fmla="*/ 2073729 w 4267199"/>
              <a:gd name="connsiteY24" fmla="*/ 1115785 h 2177142"/>
              <a:gd name="connsiteX25" fmla="*/ 1763486 w 4267199"/>
              <a:gd name="connsiteY25" fmla="*/ 625928 h 2177142"/>
              <a:gd name="connsiteX26" fmla="*/ 1632857 w 4267199"/>
              <a:gd name="connsiteY26" fmla="*/ 380999 h 2177142"/>
              <a:gd name="connsiteX27" fmla="*/ 1551214 w 4267199"/>
              <a:gd name="connsiteY27" fmla="*/ 299356 h 2177142"/>
              <a:gd name="connsiteX28" fmla="*/ 1371600 w 4267199"/>
              <a:gd name="connsiteY28" fmla="*/ 283028 h 2177142"/>
              <a:gd name="connsiteX29" fmla="*/ 1257300 w 4267199"/>
              <a:gd name="connsiteY29" fmla="*/ 544285 h 2177142"/>
              <a:gd name="connsiteX30" fmla="*/ 1126671 w 4267199"/>
              <a:gd name="connsiteY30" fmla="*/ 544285 h 2177142"/>
              <a:gd name="connsiteX31" fmla="*/ 1028700 w 4267199"/>
              <a:gd name="connsiteY31" fmla="*/ 364670 h 2177142"/>
              <a:gd name="connsiteX32" fmla="*/ 963386 w 4267199"/>
              <a:gd name="connsiteY32" fmla="*/ 283028 h 2177142"/>
              <a:gd name="connsiteX33" fmla="*/ 783771 w 4267199"/>
              <a:gd name="connsiteY33" fmla="*/ 283028 h 2177142"/>
              <a:gd name="connsiteX34" fmla="*/ 604157 w 4267199"/>
              <a:gd name="connsiteY34" fmla="*/ 478970 h 2177142"/>
              <a:gd name="connsiteX35" fmla="*/ 440871 w 4267199"/>
              <a:gd name="connsiteY35" fmla="*/ 560613 h 2177142"/>
              <a:gd name="connsiteX36" fmla="*/ 293914 w 4267199"/>
              <a:gd name="connsiteY36" fmla="*/ 511628 h 2177142"/>
              <a:gd name="connsiteX37" fmla="*/ 277586 w 4267199"/>
              <a:gd name="connsiteY37" fmla="*/ 332013 h 2177142"/>
              <a:gd name="connsiteX38" fmla="*/ 228600 w 4267199"/>
              <a:gd name="connsiteY38" fmla="*/ 315685 h 2177142"/>
              <a:gd name="connsiteX39" fmla="*/ 0 w 4267199"/>
              <a:gd name="connsiteY39" fmla="*/ 478970 h 2177142"/>
              <a:gd name="connsiteX40" fmla="*/ 48986 w 4267199"/>
              <a:gd name="connsiteY40" fmla="*/ 5442 h 2177142"/>
              <a:gd name="connsiteX0" fmla="*/ 48986 w 4267199"/>
              <a:gd name="connsiteY0" fmla="*/ 0 h 2171700"/>
              <a:gd name="connsiteX1" fmla="*/ 1877786 w 4267199"/>
              <a:gd name="connsiteY1" fmla="*/ 48986 h 2171700"/>
              <a:gd name="connsiteX2" fmla="*/ 1959429 w 4267199"/>
              <a:gd name="connsiteY2" fmla="*/ 326571 h 2171700"/>
              <a:gd name="connsiteX3" fmla="*/ 2204357 w 4267199"/>
              <a:gd name="connsiteY3" fmla="*/ 669471 h 2171700"/>
              <a:gd name="connsiteX4" fmla="*/ 2449286 w 4267199"/>
              <a:gd name="connsiteY4" fmla="*/ 947057 h 2171700"/>
              <a:gd name="connsiteX5" fmla="*/ 2694214 w 4267199"/>
              <a:gd name="connsiteY5" fmla="*/ 1077686 h 2171700"/>
              <a:gd name="connsiteX6" fmla="*/ 2939143 w 4267199"/>
              <a:gd name="connsiteY6" fmla="*/ 1175657 h 2171700"/>
              <a:gd name="connsiteX7" fmla="*/ 3086100 w 4267199"/>
              <a:gd name="connsiteY7" fmla="*/ 1094014 h 2171700"/>
              <a:gd name="connsiteX8" fmla="*/ 3249386 w 4267199"/>
              <a:gd name="connsiteY8" fmla="*/ 1273628 h 2171700"/>
              <a:gd name="connsiteX9" fmla="*/ 3380014 w 4267199"/>
              <a:gd name="connsiteY9" fmla="*/ 1224643 h 2171700"/>
              <a:gd name="connsiteX10" fmla="*/ 3575957 w 4267199"/>
              <a:gd name="connsiteY10" fmla="*/ 1045028 h 2171700"/>
              <a:gd name="connsiteX11" fmla="*/ 3739243 w 4267199"/>
              <a:gd name="connsiteY11" fmla="*/ 1159328 h 2171700"/>
              <a:gd name="connsiteX12" fmla="*/ 4049486 w 4267199"/>
              <a:gd name="connsiteY12" fmla="*/ 1371600 h 2171700"/>
              <a:gd name="connsiteX13" fmla="*/ 4131129 w 4267199"/>
              <a:gd name="connsiteY13" fmla="*/ 1567543 h 2171700"/>
              <a:gd name="connsiteX14" fmla="*/ 4065814 w 4267199"/>
              <a:gd name="connsiteY14" fmla="*/ 2171700 h 2171700"/>
              <a:gd name="connsiteX15" fmla="*/ 3739243 w 4267199"/>
              <a:gd name="connsiteY15" fmla="*/ 2106386 h 2171700"/>
              <a:gd name="connsiteX16" fmla="*/ 3624943 w 4267199"/>
              <a:gd name="connsiteY16" fmla="*/ 1828800 h 2171700"/>
              <a:gd name="connsiteX17" fmla="*/ 3363686 w 4267199"/>
              <a:gd name="connsiteY17" fmla="*/ 1551214 h 2171700"/>
              <a:gd name="connsiteX18" fmla="*/ 3167743 w 4267199"/>
              <a:gd name="connsiteY18" fmla="*/ 1485900 h 2171700"/>
              <a:gd name="connsiteX19" fmla="*/ 2824843 w 4267199"/>
              <a:gd name="connsiteY19" fmla="*/ 1453243 h 2171700"/>
              <a:gd name="connsiteX20" fmla="*/ 2596243 w 4267199"/>
              <a:gd name="connsiteY20" fmla="*/ 1338943 h 2171700"/>
              <a:gd name="connsiteX21" fmla="*/ 2416629 w 4267199"/>
              <a:gd name="connsiteY21" fmla="*/ 1224643 h 2171700"/>
              <a:gd name="connsiteX22" fmla="*/ 2286000 w 4267199"/>
              <a:gd name="connsiteY22" fmla="*/ 1110343 h 2171700"/>
              <a:gd name="connsiteX23" fmla="*/ 2286000 w 4267199"/>
              <a:gd name="connsiteY23" fmla="*/ 1061357 h 2171700"/>
              <a:gd name="connsiteX24" fmla="*/ 2073729 w 4267199"/>
              <a:gd name="connsiteY24" fmla="*/ 1110343 h 2171700"/>
              <a:gd name="connsiteX25" fmla="*/ 1763486 w 4267199"/>
              <a:gd name="connsiteY25" fmla="*/ 620486 h 2171700"/>
              <a:gd name="connsiteX26" fmla="*/ 1632857 w 4267199"/>
              <a:gd name="connsiteY26" fmla="*/ 375557 h 2171700"/>
              <a:gd name="connsiteX27" fmla="*/ 1551214 w 4267199"/>
              <a:gd name="connsiteY27" fmla="*/ 293914 h 2171700"/>
              <a:gd name="connsiteX28" fmla="*/ 1371600 w 4267199"/>
              <a:gd name="connsiteY28" fmla="*/ 277586 h 2171700"/>
              <a:gd name="connsiteX29" fmla="*/ 1257300 w 4267199"/>
              <a:gd name="connsiteY29" fmla="*/ 538843 h 2171700"/>
              <a:gd name="connsiteX30" fmla="*/ 1126671 w 4267199"/>
              <a:gd name="connsiteY30" fmla="*/ 538843 h 2171700"/>
              <a:gd name="connsiteX31" fmla="*/ 1028700 w 4267199"/>
              <a:gd name="connsiteY31" fmla="*/ 359228 h 2171700"/>
              <a:gd name="connsiteX32" fmla="*/ 963386 w 4267199"/>
              <a:gd name="connsiteY32" fmla="*/ 277586 h 2171700"/>
              <a:gd name="connsiteX33" fmla="*/ 783771 w 4267199"/>
              <a:gd name="connsiteY33" fmla="*/ 277586 h 2171700"/>
              <a:gd name="connsiteX34" fmla="*/ 604157 w 4267199"/>
              <a:gd name="connsiteY34" fmla="*/ 473528 h 2171700"/>
              <a:gd name="connsiteX35" fmla="*/ 440871 w 4267199"/>
              <a:gd name="connsiteY35" fmla="*/ 555171 h 2171700"/>
              <a:gd name="connsiteX36" fmla="*/ 293914 w 4267199"/>
              <a:gd name="connsiteY36" fmla="*/ 506186 h 2171700"/>
              <a:gd name="connsiteX37" fmla="*/ 277586 w 4267199"/>
              <a:gd name="connsiteY37" fmla="*/ 326571 h 2171700"/>
              <a:gd name="connsiteX38" fmla="*/ 228600 w 4267199"/>
              <a:gd name="connsiteY38" fmla="*/ 310243 h 2171700"/>
              <a:gd name="connsiteX39" fmla="*/ 0 w 4267199"/>
              <a:gd name="connsiteY39" fmla="*/ 473528 h 2171700"/>
              <a:gd name="connsiteX40" fmla="*/ 48986 w 4267199"/>
              <a:gd name="connsiteY40" fmla="*/ 0 h 2171700"/>
              <a:gd name="connsiteX0" fmla="*/ 48986 w 4267199"/>
              <a:gd name="connsiteY0" fmla="*/ 0 h 2171700"/>
              <a:gd name="connsiteX1" fmla="*/ 1877786 w 4267199"/>
              <a:gd name="connsiteY1" fmla="*/ 48986 h 2171700"/>
              <a:gd name="connsiteX2" fmla="*/ 1959429 w 4267199"/>
              <a:gd name="connsiteY2" fmla="*/ 326571 h 2171700"/>
              <a:gd name="connsiteX3" fmla="*/ 2204357 w 4267199"/>
              <a:gd name="connsiteY3" fmla="*/ 669471 h 2171700"/>
              <a:gd name="connsiteX4" fmla="*/ 2449286 w 4267199"/>
              <a:gd name="connsiteY4" fmla="*/ 947057 h 2171700"/>
              <a:gd name="connsiteX5" fmla="*/ 2694214 w 4267199"/>
              <a:gd name="connsiteY5" fmla="*/ 1077686 h 2171700"/>
              <a:gd name="connsiteX6" fmla="*/ 2939143 w 4267199"/>
              <a:gd name="connsiteY6" fmla="*/ 1175657 h 2171700"/>
              <a:gd name="connsiteX7" fmla="*/ 3086100 w 4267199"/>
              <a:gd name="connsiteY7" fmla="*/ 1094014 h 2171700"/>
              <a:gd name="connsiteX8" fmla="*/ 3249386 w 4267199"/>
              <a:gd name="connsiteY8" fmla="*/ 1273628 h 2171700"/>
              <a:gd name="connsiteX9" fmla="*/ 3380014 w 4267199"/>
              <a:gd name="connsiteY9" fmla="*/ 1224643 h 2171700"/>
              <a:gd name="connsiteX10" fmla="*/ 3575957 w 4267199"/>
              <a:gd name="connsiteY10" fmla="*/ 1045028 h 2171700"/>
              <a:gd name="connsiteX11" fmla="*/ 3739243 w 4267199"/>
              <a:gd name="connsiteY11" fmla="*/ 1159328 h 2171700"/>
              <a:gd name="connsiteX12" fmla="*/ 4049486 w 4267199"/>
              <a:gd name="connsiteY12" fmla="*/ 1371600 h 2171700"/>
              <a:gd name="connsiteX13" fmla="*/ 4131129 w 4267199"/>
              <a:gd name="connsiteY13" fmla="*/ 1567543 h 2171700"/>
              <a:gd name="connsiteX14" fmla="*/ 4065814 w 4267199"/>
              <a:gd name="connsiteY14" fmla="*/ 2171700 h 2171700"/>
              <a:gd name="connsiteX15" fmla="*/ 3739243 w 4267199"/>
              <a:gd name="connsiteY15" fmla="*/ 2106386 h 2171700"/>
              <a:gd name="connsiteX16" fmla="*/ 3624943 w 4267199"/>
              <a:gd name="connsiteY16" fmla="*/ 1828800 h 2171700"/>
              <a:gd name="connsiteX17" fmla="*/ 3167743 w 4267199"/>
              <a:gd name="connsiteY17" fmla="*/ 1485900 h 2171700"/>
              <a:gd name="connsiteX18" fmla="*/ 2824843 w 4267199"/>
              <a:gd name="connsiteY18" fmla="*/ 1453243 h 2171700"/>
              <a:gd name="connsiteX19" fmla="*/ 2596243 w 4267199"/>
              <a:gd name="connsiteY19" fmla="*/ 1338943 h 2171700"/>
              <a:gd name="connsiteX20" fmla="*/ 2416629 w 4267199"/>
              <a:gd name="connsiteY20" fmla="*/ 1224643 h 2171700"/>
              <a:gd name="connsiteX21" fmla="*/ 2286000 w 4267199"/>
              <a:gd name="connsiteY21" fmla="*/ 1110343 h 2171700"/>
              <a:gd name="connsiteX22" fmla="*/ 2286000 w 4267199"/>
              <a:gd name="connsiteY22" fmla="*/ 1061357 h 2171700"/>
              <a:gd name="connsiteX23" fmla="*/ 2073729 w 4267199"/>
              <a:gd name="connsiteY23" fmla="*/ 1110343 h 2171700"/>
              <a:gd name="connsiteX24" fmla="*/ 1763486 w 4267199"/>
              <a:gd name="connsiteY24" fmla="*/ 620486 h 2171700"/>
              <a:gd name="connsiteX25" fmla="*/ 1632857 w 4267199"/>
              <a:gd name="connsiteY25" fmla="*/ 375557 h 2171700"/>
              <a:gd name="connsiteX26" fmla="*/ 1551214 w 4267199"/>
              <a:gd name="connsiteY26" fmla="*/ 293914 h 2171700"/>
              <a:gd name="connsiteX27" fmla="*/ 1371600 w 4267199"/>
              <a:gd name="connsiteY27" fmla="*/ 277586 h 2171700"/>
              <a:gd name="connsiteX28" fmla="*/ 1257300 w 4267199"/>
              <a:gd name="connsiteY28" fmla="*/ 538843 h 2171700"/>
              <a:gd name="connsiteX29" fmla="*/ 1126671 w 4267199"/>
              <a:gd name="connsiteY29" fmla="*/ 538843 h 2171700"/>
              <a:gd name="connsiteX30" fmla="*/ 1028700 w 4267199"/>
              <a:gd name="connsiteY30" fmla="*/ 359228 h 2171700"/>
              <a:gd name="connsiteX31" fmla="*/ 963386 w 4267199"/>
              <a:gd name="connsiteY31" fmla="*/ 277586 h 2171700"/>
              <a:gd name="connsiteX32" fmla="*/ 783771 w 4267199"/>
              <a:gd name="connsiteY32" fmla="*/ 277586 h 2171700"/>
              <a:gd name="connsiteX33" fmla="*/ 604157 w 4267199"/>
              <a:gd name="connsiteY33" fmla="*/ 473528 h 2171700"/>
              <a:gd name="connsiteX34" fmla="*/ 440871 w 4267199"/>
              <a:gd name="connsiteY34" fmla="*/ 555171 h 2171700"/>
              <a:gd name="connsiteX35" fmla="*/ 293914 w 4267199"/>
              <a:gd name="connsiteY35" fmla="*/ 506186 h 2171700"/>
              <a:gd name="connsiteX36" fmla="*/ 277586 w 4267199"/>
              <a:gd name="connsiteY36" fmla="*/ 326571 h 2171700"/>
              <a:gd name="connsiteX37" fmla="*/ 228600 w 4267199"/>
              <a:gd name="connsiteY37" fmla="*/ 310243 h 2171700"/>
              <a:gd name="connsiteX38" fmla="*/ 0 w 4267199"/>
              <a:gd name="connsiteY38" fmla="*/ 473528 h 2171700"/>
              <a:gd name="connsiteX39" fmla="*/ 48986 w 4267199"/>
              <a:gd name="connsiteY39" fmla="*/ 0 h 2171700"/>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783771 w 4267199"/>
              <a:gd name="connsiteY31" fmla="*/ 277586 h 2220686"/>
              <a:gd name="connsiteX32" fmla="*/ 604157 w 4267199"/>
              <a:gd name="connsiteY32" fmla="*/ 473528 h 2220686"/>
              <a:gd name="connsiteX33" fmla="*/ 440871 w 4267199"/>
              <a:gd name="connsiteY33" fmla="*/ 555171 h 2220686"/>
              <a:gd name="connsiteX34" fmla="*/ 293914 w 4267199"/>
              <a:gd name="connsiteY34" fmla="*/ 506186 h 2220686"/>
              <a:gd name="connsiteX35" fmla="*/ 277586 w 4267199"/>
              <a:gd name="connsiteY35" fmla="*/ 326571 h 2220686"/>
              <a:gd name="connsiteX36" fmla="*/ 228600 w 4267199"/>
              <a:gd name="connsiteY36" fmla="*/ 310243 h 2220686"/>
              <a:gd name="connsiteX37" fmla="*/ 0 w 4267199"/>
              <a:gd name="connsiteY37" fmla="*/ 473528 h 2220686"/>
              <a:gd name="connsiteX38" fmla="*/ 48986 w 4267199"/>
              <a:gd name="connsiteY38"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783771 w 4267199"/>
              <a:gd name="connsiteY31" fmla="*/ 277586 h 2220686"/>
              <a:gd name="connsiteX32" fmla="*/ 604157 w 4267199"/>
              <a:gd name="connsiteY32" fmla="*/ 473528 h 2220686"/>
              <a:gd name="connsiteX33" fmla="*/ 440871 w 4267199"/>
              <a:gd name="connsiteY33" fmla="*/ 555171 h 2220686"/>
              <a:gd name="connsiteX34" fmla="*/ 293914 w 4267199"/>
              <a:gd name="connsiteY34" fmla="*/ 506186 h 2220686"/>
              <a:gd name="connsiteX35" fmla="*/ 277586 w 4267199"/>
              <a:gd name="connsiteY35" fmla="*/ 326571 h 2220686"/>
              <a:gd name="connsiteX36" fmla="*/ 228600 w 4267199"/>
              <a:gd name="connsiteY36" fmla="*/ 310243 h 2220686"/>
              <a:gd name="connsiteX37" fmla="*/ 0 w 4267199"/>
              <a:gd name="connsiteY37" fmla="*/ 473528 h 2220686"/>
              <a:gd name="connsiteX38" fmla="*/ 48986 w 4267199"/>
              <a:gd name="connsiteY38"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473528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28600 w 4267199"/>
              <a:gd name="connsiteY35" fmla="*/ 310243 h 2220686"/>
              <a:gd name="connsiteX36" fmla="*/ 0 w 4267199"/>
              <a:gd name="connsiteY36" fmla="*/ 473528 h 2220686"/>
              <a:gd name="connsiteX37" fmla="*/ 48986 w 4267199"/>
              <a:gd name="connsiteY37"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28600 w 4267199"/>
              <a:gd name="connsiteY35" fmla="*/ 310243 h 2220686"/>
              <a:gd name="connsiteX36" fmla="*/ 0 w 4267199"/>
              <a:gd name="connsiteY36" fmla="*/ 473528 h 2220686"/>
              <a:gd name="connsiteX37" fmla="*/ 48986 w 4267199"/>
              <a:gd name="connsiteY37"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28600 w 4267199"/>
              <a:gd name="connsiteY35" fmla="*/ 310243 h 2220686"/>
              <a:gd name="connsiteX36" fmla="*/ 219497 w 4267199"/>
              <a:gd name="connsiteY36" fmla="*/ 444172 h 2220686"/>
              <a:gd name="connsiteX37" fmla="*/ 0 w 4267199"/>
              <a:gd name="connsiteY37" fmla="*/ 473528 h 2220686"/>
              <a:gd name="connsiteX38" fmla="*/ 48986 w 4267199"/>
              <a:gd name="connsiteY38"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19497 w 4267199"/>
              <a:gd name="connsiteY35" fmla="*/ 444172 h 2220686"/>
              <a:gd name="connsiteX36" fmla="*/ 0 w 4267199"/>
              <a:gd name="connsiteY36" fmla="*/ 473528 h 2220686"/>
              <a:gd name="connsiteX37" fmla="*/ 48986 w 4267199"/>
              <a:gd name="connsiteY37"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538843 h 2220686"/>
              <a:gd name="connsiteX27" fmla="*/ 1126671 w 4267199"/>
              <a:gd name="connsiteY27" fmla="*/ 538843 h 2220686"/>
              <a:gd name="connsiteX28" fmla="*/ 1028700 w 4267199"/>
              <a:gd name="connsiteY28" fmla="*/ 359228 h 2220686"/>
              <a:gd name="connsiteX29" fmla="*/ 963386 w 4267199"/>
              <a:gd name="connsiteY29" fmla="*/ 277586 h 2220686"/>
              <a:gd name="connsiteX30" fmla="*/ 604157 w 4267199"/>
              <a:gd name="connsiteY30" fmla="*/ 617964 h 2220686"/>
              <a:gd name="connsiteX31" fmla="*/ 440871 w 4267199"/>
              <a:gd name="connsiteY31" fmla="*/ 555171 h 2220686"/>
              <a:gd name="connsiteX32" fmla="*/ 293914 w 4267199"/>
              <a:gd name="connsiteY32" fmla="*/ 506186 h 2220686"/>
              <a:gd name="connsiteX33" fmla="*/ 219497 w 4267199"/>
              <a:gd name="connsiteY33" fmla="*/ 444172 h 2220686"/>
              <a:gd name="connsiteX34" fmla="*/ 0 w 4267199"/>
              <a:gd name="connsiteY34" fmla="*/ 473528 h 2220686"/>
              <a:gd name="connsiteX35" fmla="*/ 48986 w 4267199"/>
              <a:gd name="connsiteY35"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683279 h 2220686"/>
              <a:gd name="connsiteX27" fmla="*/ 1126671 w 4267199"/>
              <a:gd name="connsiteY27" fmla="*/ 538843 h 2220686"/>
              <a:gd name="connsiteX28" fmla="*/ 1028700 w 4267199"/>
              <a:gd name="connsiteY28" fmla="*/ 359228 h 2220686"/>
              <a:gd name="connsiteX29" fmla="*/ 963386 w 4267199"/>
              <a:gd name="connsiteY29" fmla="*/ 277586 h 2220686"/>
              <a:gd name="connsiteX30" fmla="*/ 604157 w 4267199"/>
              <a:gd name="connsiteY30" fmla="*/ 617964 h 2220686"/>
              <a:gd name="connsiteX31" fmla="*/ 440871 w 4267199"/>
              <a:gd name="connsiteY31" fmla="*/ 555171 h 2220686"/>
              <a:gd name="connsiteX32" fmla="*/ 293914 w 4267199"/>
              <a:gd name="connsiteY32" fmla="*/ 506186 h 2220686"/>
              <a:gd name="connsiteX33" fmla="*/ 219497 w 4267199"/>
              <a:gd name="connsiteY33" fmla="*/ 444172 h 2220686"/>
              <a:gd name="connsiteX34" fmla="*/ 0 w 4267199"/>
              <a:gd name="connsiteY34" fmla="*/ 473528 h 2220686"/>
              <a:gd name="connsiteX35" fmla="*/ 48986 w 4267199"/>
              <a:gd name="connsiteY35"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683279 h 2220686"/>
              <a:gd name="connsiteX27" fmla="*/ 1126671 w 4267199"/>
              <a:gd name="connsiteY27" fmla="*/ 538843 h 2220686"/>
              <a:gd name="connsiteX28" fmla="*/ 1028700 w 4267199"/>
              <a:gd name="connsiteY28" fmla="*/ 359228 h 2220686"/>
              <a:gd name="connsiteX29" fmla="*/ 604157 w 4267199"/>
              <a:gd name="connsiteY29" fmla="*/ 617964 h 2220686"/>
              <a:gd name="connsiteX30" fmla="*/ 440871 w 4267199"/>
              <a:gd name="connsiteY30" fmla="*/ 555171 h 2220686"/>
              <a:gd name="connsiteX31" fmla="*/ 293914 w 4267199"/>
              <a:gd name="connsiteY31" fmla="*/ 506186 h 2220686"/>
              <a:gd name="connsiteX32" fmla="*/ 219497 w 4267199"/>
              <a:gd name="connsiteY32" fmla="*/ 444172 h 2220686"/>
              <a:gd name="connsiteX33" fmla="*/ 0 w 4267199"/>
              <a:gd name="connsiteY33" fmla="*/ 473528 h 2220686"/>
              <a:gd name="connsiteX34" fmla="*/ 48986 w 4267199"/>
              <a:gd name="connsiteY34"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683279 h 2220686"/>
              <a:gd name="connsiteX27" fmla="*/ 1126671 w 4267199"/>
              <a:gd name="connsiteY27" fmla="*/ 538843 h 2220686"/>
              <a:gd name="connsiteX28" fmla="*/ 952500 w 4267199"/>
              <a:gd name="connsiteY28" fmla="*/ 359228 h 2220686"/>
              <a:gd name="connsiteX29" fmla="*/ 604157 w 4267199"/>
              <a:gd name="connsiteY29" fmla="*/ 617964 h 2220686"/>
              <a:gd name="connsiteX30" fmla="*/ 440871 w 4267199"/>
              <a:gd name="connsiteY30" fmla="*/ 555171 h 2220686"/>
              <a:gd name="connsiteX31" fmla="*/ 293914 w 4267199"/>
              <a:gd name="connsiteY31" fmla="*/ 506186 h 2220686"/>
              <a:gd name="connsiteX32" fmla="*/ 219497 w 4267199"/>
              <a:gd name="connsiteY32" fmla="*/ 444172 h 2220686"/>
              <a:gd name="connsiteX33" fmla="*/ 0 w 4267199"/>
              <a:gd name="connsiteY33" fmla="*/ 473528 h 2220686"/>
              <a:gd name="connsiteX34" fmla="*/ 48986 w 4267199"/>
              <a:gd name="connsiteY34"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073729 w 4267199"/>
              <a:gd name="connsiteY21" fmla="*/ 1110343 h 2220686"/>
              <a:gd name="connsiteX22" fmla="*/ 1763486 w 4267199"/>
              <a:gd name="connsiteY22" fmla="*/ 620486 h 2220686"/>
              <a:gd name="connsiteX23" fmla="*/ 1632857 w 4267199"/>
              <a:gd name="connsiteY23" fmla="*/ 375557 h 2220686"/>
              <a:gd name="connsiteX24" fmla="*/ 1475014 w 4267199"/>
              <a:gd name="connsiteY24" fmla="*/ 293914 h 2220686"/>
              <a:gd name="connsiteX25" fmla="*/ 1257300 w 4267199"/>
              <a:gd name="connsiteY25" fmla="*/ 683279 h 2220686"/>
              <a:gd name="connsiteX26" fmla="*/ 1126671 w 4267199"/>
              <a:gd name="connsiteY26" fmla="*/ 538843 h 2220686"/>
              <a:gd name="connsiteX27" fmla="*/ 952500 w 4267199"/>
              <a:gd name="connsiteY27" fmla="*/ 359228 h 2220686"/>
              <a:gd name="connsiteX28" fmla="*/ 604157 w 4267199"/>
              <a:gd name="connsiteY28" fmla="*/ 617964 h 2220686"/>
              <a:gd name="connsiteX29" fmla="*/ 440871 w 4267199"/>
              <a:gd name="connsiteY29" fmla="*/ 555171 h 2220686"/>
              <a:gd name="connsiteX30" fmla="*/ 293914 w 4267199"/>
              <a:gd name="connsiteY30" fmla="*/ 506186 h 2220686"/>
              <a:gd name="connsiteX31" fmla="*/ 219497 w 4267199"/>
              <a:gd name="connsiteY31" fmla="*/ 444172 h 2220686"/>
              <a:gd name="connsiteX32" fmla="*/ 0 w 4267199"/>
              <a:gd name="connsiteY32" fmla="*/ 473528 h 2220686"/>
              <a:gd name="connsiteX33" fmla="*/ 48986 w 4267199"/>
              <a:gd name="connsiteY33"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558119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558119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630337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630337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267199" h="2211280">
                <a:moveTo>
                  <a:pt x="48986" y="0"/>
                </a:moveTo>
                <a:cubicBezTo>
                  <a:pt x="737507" y="54429"/>
                  <a:pt x="1499508" y="43544"/>
                  <a:pt x="1877786" y="48986"/>
                </a:cubicBezTo>
                <a:cubicBezTo>
                  <a:pt x="2016579" y="293915"/>
                  <a:pt x="1905000" y="223157"/>
                  <a:pt x="1959429" y="326571"/>
                </a:cubicBezTo>
                <a:cubicBezTo>
                  <a:pt x="2013858" y="429985"/>
                  <a:pt x="2122714" y="566057"/>
                  <a:pt x="2204357" y="669471"/>
                </a:cubicBezTo>
                <a:cubicBezTo>
                  <a:pt x="2286000" y="772885"/>
                  <a:pt x="2367643" y="879021"/>
                  <a:pt x="2449286" y="947057"/>
                </a:cubicBezTo>
                <a:cubicBezTo>
                  <a:pt x="2530929" y="1015093"/>
                  <a:pt x="2612571" y="1039586"/>
                  <a:pt x="2694214" y="1077686"/>
                </a:cubicBezTo>
                <a:cubicBezTo>
                  <a:pt x="2775857" y="1115786"/>
                  <a:pt x="2873829" y="1172936"/>
                  <a:pt x="2939143" y="1175657"/>
                </a:cubicBezTo>
                <a:cubicBezTo>
                  <a:pt x="3004457" y="1178378"/>
                  <a:pt x="3034393" y="1077686"/>
                  <a:pt x="3086100" y="1094014"/>
                </a:cubicBezTo>
                <a:cubicBezTo>
                  <a:pt x="3137807" y="1110343"/>
                  <a:pt x="3200400" y="1251857"/>
                  <a:pt x="3249386" y="1273628"/>
                </a:cubicBezTo>
                <a:cubicBezTo>
                  <a:pt x="3298372" y="1295399"/>
                  <a:pt x="3325586" y="1262743"/>
                  <a:pt x="3380014" y="1224643"/>
                </a:cubicBezTo>
                <a:cubicBezTo>
                  <a:pt x="3434442" y="1186543"/>
                  <a:pt x="3516086" y="1055914"/>
                  <a:pt x="3575957" y="1045028"/>
                </a:cubicBezTo>
                <a:cubicBezTo>
                  <a:pt x="3635829" y="1034142"/>
                  <a:pt x="3739243" y="1159328"/>
                  <a:pt x="3739243" y="1159328"/>
                </a:cubicBezTo>
                <a:cubicBezTo>
                  <a:pt x="3818164" y="1213757"/>
                  <a:pt x="3984172" y="1303564"/>
                  <a:pt x="4049486" y="1371600"/>
                </a:cubicBezTo>
                <a:cubicBezTo>
                  <a:pt x="4114800" y="1439636"/>
                  <a:pt x="4128408" y="1434193"/>
                  <a:pt x="4131129" y="1567543"/>
                </a:cubicBezTo>
                <a:cubicBezTo>
                  <a:pt x="3834493" y="1853293"/>
                  <a:pt x="4267199" y="1918607"/>
                  <a:pt x="4065814" y="2171700"/>
                </a:cubicBezTo>
                <a:cubicBezTo>
                  <a:pt x="3884900" y="2211280"/>
                  <a:pt x="3863521" y="2196613"/>
                  <a:pt x="3739243" y="2106386"/>
                </a:cubicBezTo>
                <a:cubicBezTo>
                  <a:pt x="3614965" y="2016159"/>
                  <a:pt x="3445570" y="1850397"/>
                  <a:pt x="3320143" y="1630337"/>
                </a:cubicBezTo>
                <a:cubicBezTo>
                  <a:pt x="3114534" y="1545838"/>
                  <a:pt x="2945493" y="1477736"/>
                  <a:pt x="2824843" y="1453243"/>
                </a:cubicBezTo>
                <a:cubicBezTo>
                  <a:pt x="2704193" y="1428750"/>
                  <a:pt x="2755314" y="1462683"/>
                  <a:pt x="2596243" y="1483380"/>
                </a:cubicBezTo>
                <a:cubicBezTo>
                  <a:pt x="2460773" y="1359002"/>
                  <a:pt x="2503715" y="1286816"/>
                  <a:pt x="2416629" y="1224643"/>
                </a:cubicBezTo>
                <a:cubicBezTo>
                  <a:pt x="2329543" y="1162470"/>
                  <a:pt x="2182586" y="1211036"/>
                  <a:pt x="2073729" y="1110343"/>
                </a:cubicBezTo>
                <a:cubicBezTo>
                  <a:pt x="1964872" y="1009650"/>
                  <a:pt x="1836965" y="742950"/>
                  <a:pt x="1763486" y="620486"/>
                </a:cubicBezTo>
                <a:cubicBezTo>
                  <a:pt x="1690007" y="498022"/>
                  <a:pt x="1680936" y="429986"/>
                  <a:pt x="1632857" y="375557"/>
                </a:cubicBezTo>
                <a:cubicBezTo>
                  <a:pt x="1584778" y="321128"/>
                  <a:pt x="1457867" y="397799"/>
                  <a:pt x="1475014" y="293914"/>
                </a:cubicBezTo>
                <a:cubicBezTo>
                  <a:pt x="1412421" y="321128"/>
                  <a:pt x="1315357" y="642458"/>
                  <a:pt x="1257300" y="683279"/>
                </a:cubicBezTo>
                <a:cubicBezTo>
                  <a:pt x="1199243" y="724100"/>
                  <a:pt x="1177471" y="592851"/>
                  <a:pt x="1126671" y="538843"/>
                </a:cubicBezTo>
                <a:cubicBezTo>
                  <a:pt x="1075871" y="484835"/>
                  <a:pt x="1039586" y="346041"/>
                  <a:pt x="952500" y="359228"/>
                </a:cubicBezTo>
                <a:cubicBezTo>
                  <a:pt x="865414" y="372415"/>
                  <a:pt x="689428" y="585307"/>
                  <a:pt x="604157" y="617964"/>
                </a:cubicBezTo>
                <a:cubicBezTo>
                  <a:pt x="518886" y="650621"/>
                  <a:pt x="492578" y="573801"/>
                  <a:pt x="440871" y="555171"/>
                </a:cubicBezTo>
                <a:cubicBezTo>
                  <a:pt x="389164" y="536541"/>
                  <a:pt x="330810" y="524686"/>
                  <a:pt x="293914" y="506186"/>
                </a:cubicBezTo>
                <a:cubicBezTo>
                  <a:pt x="257018" y="487686"/>
                  <a:pt x="268483" y="449615"/>
                  <a:pt x="219497" y="444172"/>
                </a:cubicBezTo>
                <a:cubicBezTo>
                  <a:pt x="181397" y="471386"/>
                  <a:pt x="80342" y="532432"/>
                  <a:pt x="0" y="473528"/>
                </a:cubicBezTo>
                <a:cubicBezTo>
                  <a:pt x="10886" y="283028"/>
                  <a:pt x="68036" y="239486"/>
                  <a:pt x="48986" y="0"/>
                </a:cubicBezTo>
                <a:close/>
              </a:path>
            </a:pathLst>
          </a:custGeom>
          <a:solidFill>
            <a:schemeClr val="accent3">
              <a:lumMod val="50000"/>
            </a:schemeClr>
          </a:solidFill>
          <a:ln>
            <a:solidFill>
              <a:srgbClr val="2E39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p:cNvCxnSpPr/>
          <p:nvPr/>
        </p:nvCxnSpPr>
        <p:spPr>
          <a:xfrm rot="5400000">
            <a:off x="7087395" y="2894805"/>
            <a:ext cx="457198" cy="1588"/>
          </a:xfrm>
          <a:prstGeom prst="line">
            <a:avLst/>
          </a:pr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3" name="TextBox 3"/>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defRPr/>
            </a:pPr>
            <a:r>
              <a:rPr lang="en-US" sz="4400" b="1" dirty="0" smtClean="0">
                <a:solidFill>
                  <a:srgbClr val="FF0000"/>
                </a:solidFill>
                <a:effectLst>
                  <a:outerShdw dist="50800" dir="5400000" algn="ctr" rotWithShape="0">
                    <a:schemeClr val="tx1"/>
                  </a:outerShdw>
                </a:effectLst>
                <a:latin typeface="Tempus Sans ITC" pitchFamily="82" charset="0"/>
              </a:rPr>
              <a:t>What happens to </a:t>
            </a:r>
            <a:r>
              <a:rPr lang="en-US" sz="4400" b="1" dirty="0" err="1" smtClean="0">
                <a:solidFill>
                  <a:srgbClr val="FF0000"/>
                </a:solidFill>
                <a:effectLst>
                  <a:outerShdw dist="50800" dir="5400000" algn="ctr" rotWithShape="0">
                    <a:schemeClr val="tx1"/>
                  </a:outerShdw>
                </a:effectLst>
                <a:latin typeface="Tempus Sans ITC" pitchFamily="82" charset="0"/>
              </a:rPr>
              <a:t>Milly</a:t>
            </a:r>
            <a:r>
              <a:rPr lang="en-US" sz="4400" b="1" dirty="0" smtClean="0">
                <a:solidFill>
                  <a:srgbClr val="FF0000"/>
                </a:solidFill>
                <a:effectLst>
                  <a:outerShdw dist="50800" dir="5400000" algn="ctr" rotWithShape="0">
                    <a:schemeClr val="tx1"/>
                  </a:outerShdw>
                </a:effectLst>
                <a:latin typeface="Tempus Sans ITC" pitchFamily="82" charset="0"/>
              </a:rPr>
              <a:t> Francis?</a:t>
            </a:r>
            <a:endParaRPr lang="en-US" sz="4400" b="1" dirty="0">
              <a:solidFill>
                <a:srgbClr val="FF0000"/>
              </a:solidFill>
              <a:effectLst>
                <a:outerShdw dist="50800" dir="5400000" algn="ctr" rotWithShape="0">
                  <a:schemeClr val="tx1"/>
                </a:outerShdw>
              </a:effectLst>
              <a:latin typeface="Tempus Sans ITC" pitchFamily="82" charset="0"/>
            </a:endParaRPr>
          </a:p>
        </p:txBody>
      </p:sp>
      <p:pic>
        <p:nvPicPr>
          <p:cNvPr id="65" name="Picture 4" descr="Image result for monument to milly frances bacone college"/>
          <p:cNvPicPr>
            <a:picLocks noChangeAspect="1" noChangeArrowheads="1"/>
          </p:cNvPicPr>
          <p:nvPr/>
        </p:nvPicPr>
        <p:blipFill>
          <a:blip r:embed="rId5" cstate="print"/>
          <a:srcRect/>
          <a:stretch>
            <a:fillRect/>
          </a:stretch>
        </p:blipFill>
        <p:spPr bwMode="auto">
          <a:xfrm>
            <a:off x="183662" y="1905000"/>
            <a:ext cx="3626338" cy="2438400"/>
          </a:xfrm>
          <a:prstGeom prst="rect">
            <a:avLst/>
          </a:prstGeom>
          <a:noFill/>
          <a:ln w="50800">
            <a:solidFill>
              <a:schemeClr val="tx1"/>
            </a:solidFill>
          </a:ln>
        </p:spPr>
      </p:pic>
      <p:sp useBgFill="1">
        <p:nvSpPr>
          <p:cNvPr id="69" name="TextBox 68"/>
          <p:cNvSpPr txBox="1"/>
          <p:nvPr/>
        </p:nvSpPr>
        <p:spPr>
          <a:xfrm>
            <a:off x="0" y="762000"/>
            <a:ext cx="9144000" cy="1077218"/>
          </a:xfrm>
          <a:prstGeom prst="rect">
            <a:avLst/>
          </a:prstGeom>
        </p:spPr>
        <p:txBody>
          <a:bodyPr wrap="square" rtlCol="0">
            <a:spAutoFit/>
          </a:bodyPr>
          <a:lstStyle/>
          <a:p>
            <a:r>
              <a:rPr lang="en-US" sz="3200" b="1" dirty="0" smtClean="0"/>
              <a:t> 1930s – students at </a:t>
            </a:r>
            <a:r>
              <a:rPr lang="en-US" sz="3200" b="1" dirty="0" err="1" smtClean="0"/>
              <a:t>Bacone</a:t>
            </a:r>
            <a:r>
              <a:rPr lang="en-US" sz="3200" b="1" dirty="0" smtClean="0"/>
              <a:t> College (OK) erect a </a:t>
            </a:r>
          </a:p>
          <a:p>
            <a:r>
              <a:rPr lang="en-US" sz="3200" b="1" dirty="0" smtClean="0"/>
              <a:t>	      monument to </a:t>
            </a:r>
            <a:r>
              <a:rPr lang="en-US" sz="3200" b="1" dirty="0" err="1" smtClean="0"/>
              <a:t>Milly</a:t>
            </a:r>
            <a:r>
              <a:rPr lang="en-US" sz="3200" b="1" dirty="0" smtClean="0"/>
              <a:t> near site of her cabin </a:t>
            </a:r>
          </a:p>
        </p:txBody>
      </p:sp>
      <p:pic>
        <p:nvPicPr>
          <p:cNvPr id="80" name="Picture 6" descr="http://www.exploresouthernhistory.com/sitebuilder/images/millyfrancis1-202x137.jpg"/>
          <p:cNvPicPr>
            <a:picLocks noChangeAspect="1" noChangeArrowheads="1"/>
          </p:cNvPicPr>
          <p:nvPr/>
        </p:nvPicPr>
        <p:blipFill>
          <a:blip r:embed="rId6" cstate="print"/>
          <a:srcRect/>
          <a:stretch>
            <a:fillRect/>
          </a:stretch>
        </p:blipFill>
        <p:spPr bwMode="auto">
          <a:xfrm>
            <a:off x="3581400" y="2514600"/>
            <a:ext cx="3276600" cy="2222250"/>
          </a:xfrm>
          <a:prstGeom prst="rect">
            <a:avLst/>
          </a:prstGeom>
          <a:noFill/>
          <a:ln w="50800">
            <a:solidFill>
              <a:schemeClr val="tx1"/>
            </a:solidFill>
          </a:ln>
        </p:spPr>
      </p:pic>
      <p:sp useBgFill="1">
        <p:nvSpPr>
          <p:cNvPr id="81" name="TextBox 80"/>
          <p:cNvSpPr txBox="1"/>
          <p:nvPr/>
        </p:nvSpPr>
        <p:spPr>
          <a:xfrm>
            <a:off x="0" y="4754880"/>
            <a:ext cx="9144000" cy="1077218"/>
          </a:xfrm>
          <a:prstGeom prst="rect">
            <a:avLst/>
          </a:prstGeom>
        </p:spPr>
        <p:txBody>
          <a:bodyPr wrap="square" rtlCol="0">
            <a:spAutoFit/>
          </a:bodyPr>
          <a:lstStyle/>
          <a:p>
            <a:r>
              <a:rPr lang="en-US" sz="3200" b="1" dirty="0" smtClean="0"/>
              <a:t>Another monument in San Marcos de </a:t>
            </a:r>
            <a:r>
              <a:rPr lang="en-US" sz="3200" b="1" dirty="0" err="1" smtClean="0"/>
              <a:t>Apalache</a:t>
            </a:r>
            <a:endParaRPr lang="en-US" sz="3200" b="1" dirty="0" smtClean="0"/>
          </a:p>
          <a:p>
            <a:r>
              <a:rPr lang="en-US" sz="3200" b="1" dirty="0" smtClean="0"/>
              <a:t>Historic Park in St Marks, Florida</a:t>
            </a:r>
          </a:p>
        </p:txBody>
      </p:sp>
      <p:sp useBgFill="1">
        <p:nvSpPr>
          <p:cNvPr id="82" name="TextBox 3"/>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defRPr/>
            </a:pPr>
            <a:r>
              <a:rPr lang="en-US" sz="4400" b="1" dirty="0" err="1" smtClean="0">
                <a:solidFill>
                  <a:srgbClr val="FF0000"/>
                </a:solidFill>
                <a:effectLst>
                  <a:outerShdw dist="50800" dir="5400000" algn="ctr" rotWithShape="0">
                    <a:schemeClr val="tx1"/>
                  </a:outerShdw>
                </a:effectLst>
                <a:latin typeface="Tempus Sans ITC" pitchFamily="82" charset="0"/>
              </a:rPr>
              <a:t>Milly</a:t>
            </a:r>
            <a:r>
              <a:rPr lang="en-US" sz="4400" b="1" dirty="0" smtClean="0">
                <a:solidFill>
                  <a:srgbClr val="FF0000"/>
                </a:solidFill>
                <a:effectLst>
                  <a:outerShdw dist="50800" dir="5400000" algn="ctr" rotWithShape="0">
                    <a:schemeClr val="tx1"/>
                  </a:outerShdw>
                </a:effectLst>
                <a:latin typeface="Tempus Sans ITC" pitchFamily="82" charset="0"/>
              </a:rPr>
              <a:t> Francis</a:t>
            </a:r>
            <a:endParaRPr lang="en-US" sz="4400" b="1" dirty="0">
              <a:solidFill>
                <a:srgbClr val="FF0000"/>
              </a:solidFill>
              <a:effectLst>
                <a:outerShdw dist="50800" dir="5400000" algn="ctr" rotWithShape="0">
                  <a:schemeClr val="tx1"/>
                </a:outerShdw>
              </a:effectLst>
              <a:latin typeface="Tempus Sans ITC" pitchFamily="82" charset="0"/>
            </a:endParaRPr>
          </a:p>
        </p:txBody>
      </p:sp>
      <p:sp useBgFill="1">
        <p:nvSpPr>
          <p:cNvPr id="83" name="Rectangle 82"/>
          <p:cNvSpPr/>
          <p:nvPr/>
        </p:nvSpPr>
        <p:spPr>
          <a:xfrm>
            <a:off x="0" y="5334000"/>
            <a:ext cx="9144000" cy="800219"/>
          </a:xfrm>
          <a:prstGeom prst="rect">
            <a:avLst/>
          </a:prstGeom>
        </p:spPr>
        <p:txBody>
          <a:bodyPr wrap="square">
            <a:spAutoFit/>
          </a:bodyPr>
          <a:lstStyle/>
          <a:p>
            <a:r>
              <a:rPr lang="en-US" sz="4600" b="1" dirty="0" smtClean="0">
                <a:solidFill>
                  <a:srgbClr val="FF0000"/>
                </a:solidFill>
                <a:effectLst>
                  <a:outerShdw dist="50800" dir="5400000" algn="ctr" rotWithShape="0">
                    <a:schemeClr val="tx1"/>
                  </a:outerShdw>
                </a:effectLst>
              </a:rPr>
              <a:t>A Creek woman who leaves a legacy!</a:t>
            </a:r>
            <a:endParaRPr lang="en-US" sz="4600" b="1" dirty="0">
              <a:solidFill>
                <a:srgbClr val="FF0000"/>
              </a:solidFill>
              <a:effectLst>
                <a:outerShdw dist="50800" dir="5400000" algn="ctr" rotWithShape="0">
                  <a:schemeClr val="tx1"/>
                </a:outerShdw>
              </a:effectLst>
            </a:endParaRPr>
          </a:p>
        </p:txBody>
      </p:sp>
      <p:pic>
        <p:nvPicPr>
          <p:cNvPr id="144386" name="Picture 2"/>
          <p:cNvPicPr>
            <a:picLocks noChangeAspect="1" noChangeArrowheads="1"/>
          </p:cNvPicPr>
          <p:nvPr/>
        </p:nvPicPr>
        <p:blipFill>
          <a:blip r:embed="rId7" cstate="print"/>
          <a:srcRect l="1699" r="1209"/>
          <a:stretch>
            <a:fillRect/>
          </a:stretch>
        </p:blipFill>
        <p:spPr bwMode="auto">
          <a:xfrm>
            <a:off x="6705600" y="838200"/>
            <a:ext cx="1219200" cy="1938338"/>
          </a:xfrm>
          <a:prstGeom prst="rect">
            <a:avLst/>
          </a:prstGeom>
          <a:noFill/>
          <a:ln w="254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44386"/>
                                        </p:tgtEl>
                                      </p:cBhvr>
                                      <p:by x="150000" y="150000"/>
                                    </p:animScale>
                                  </p:childTnLst>
                                </p:cTn>
                              </p:par>
                              <p:par>
                                <p:cTn id="7" presetID="42" presetClass="path" presetSubtype="0" accel="50000" decel="50000" fill="hold" nodeType="withEffect">
                                  <p:stCondLst>
                                    <p:cond delay="0"/>
                                  </p:stCondLst>
                                  <p:childTnLst>
                                    <p:animMotion origin="layout" path="M -2.77778E-6 4.44444E-6 L 0.05868 0.22222 " pathEditMode="relative" rAng="0" ptsTypes="AA">
                                      <p:cBhvr>
                                        <p:cTn id="8" dur="1000" fill="hold"/>
                                        <p:tgtEl>
                                          <p:spTgt spid="144386"/>
                                        </p:tgtEl>
                                        <p:attrNameLst>
                                          <p:attrName>ppt_x</p:attrName>
                                          <p:attrName>ppt_y</p:attrName>
                                        </p:attrNameLst>
                                      </p:cBhvr>
                                      <p:rCtr x="29" y="111"/>
                                    </p:animMotion>
                                  </p:childTnLst>
                                </p:cTn>
                              </p:par>
                              <p:par>
                                <p:cTn id="9" presetID="10" presetClass="exit" presetSubtype="0" fill="hold" grpId="0" nodeType="withEffect">
                                  <p:stCondLst>
                                    <p:cond delay="0"/>
                                  </p:stCondLst>
                                  <p:childTnLst>
                                    <p:animEffect transition="out" filter="fade">
                                      <p:cBhvr>
                                        <p:cTn id="10" dur="1000"/>
                                        <p:tgtEl>
                                          <p:spTgt spid="33"/>
                                        </p:tgtEl>
                                      </p:cBhvr>
                                    </p:animEffect>
                                    <p:set>
                                      <p:cBhvr>
                                        <p:cTn id="11" dur="1" fill="hold">
                                          <p:stCondLst>
                                            <p:cond delay="999"/>
                                          </p:stCondLst>
                                        </p:cTn>
                                        <p:tgtEl>
                                          <p:spTgt spid="33"/>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1000"/>
                                        <p:tgtEl>
                                          <p:spTgt spid="62"/>
                                        </p:tgtEl>
                                      </p:cBhvr>
                                    </p:animEffect>
                                    <p:set>
                                      <p:cBhvr>
                                        <p:cTn id="14" dur="1" fill="hold">
                                          <p:stCondLst>
                                            <p:cond delay="999"/>
                                          </p:stCondLst>
                                        </p:cTn>
                                        <p:tgtEl>
                                          <p:spTgt spid="62"/>
                                        </p:tgtEl>
                                        <p:attrNameLst>
                                          <p:attrName>style.visibility</p:attrName>
                                        </p:attrNameLst>
                                      </p:cBhvr>
                                      <p:to>
                                        <p:strVal val="hidden"/>
                                      </p:to>
                                    </p:se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fade">
                                      <p:cBhvr>
                                        <p:cTn id="18" dur="1000"/>
                                        <p:tgtEl>
                                          <p:spTgt spid="69"/>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10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fade">
                                      <p:cBhvr>
                                        <p:cTn id="31" dur="1000"/>
                                        <p:tgtEl>
                                          <p:spTgt spid="80"/>
                                        </p:tgtEl>
                                      </p:cBhvr>
                                    </p:animEffect>
                                  </p:childTnLst>
                                </p:cTn>
                              </p:par>
                              <p:par>
                                <p:cTn id="32" presetID="10" presetClass="exit" presetSubtype="0" fill="hold" grpId="0" nodeType="withEffect">
                                  <p:stCondLst>
                                    <p:cond delay="0"/>
                                  </p:stCondLst>
                                  <p:childTnLst>
                                    <p:animEffect transition="out" filter="fade">
                                      <p:cBhvr>
                                        <p:cTn id="33" dur="1000"/>
                                        <p:tgtEl>
                                          <p:spTgt spid="107"/>
                                        </p:tgtEl>
                                      </p:cBhvr>
                                    </p:animEffect>
                                    <p:set>
                                      <p:cBhvr>
                                        <p:cTn id="34" dur="1" fill="hold">
                                          <p:stCondLst>
                                            <p:cond delay="999"/>
                                          </p:stCondLst>
                                        </p:cTn>
                                        <p:tgtEl>
                                          <p:spTgt spid="10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2" nodeType="clickEffect">
                                  <p:stCondLst>
                                    <p:cond delay="0"/>
                                  </p:stCondLst>
                                  <p:childTnLst>
                                    <p:animEffect transition="out" filter="fade">
                                      <p:cBhvr>
                                        <p:cTn id="38" dur="1000"/>
                                        <p:tgtEl>
                                          <p:spTgt spid="81"/>
                                        </p:tgtEl>
                                      </p:cBhvr>
                                    </p:animEffect>
                                    <p:set>
                                      <p:cBhvr>
                                        <p:cTn id="39" dur="1" fill="hold">
                                          <p:stCondLst>
                                            <p:cond delay="999"/>
                                          </p:stCondLst>
                                        </p:cTn>
                                        <p:tgtEl>
                                          <p:spTgt spid="81"/>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65"/>
                                        </p:tgtEl>
                                      </p:cBhvr>
                                    </p:animEffect>
                                    <p:set>
                                      <p:cBhvr>
                                        <p:cTn id="42" dur="1" fill="hold">
                                          <p:stCondLst>
                                            <p:cond delay="999"/>
                                          </p:stCondLst>
                                        </p:cTn>
                                        <p:tgtEl>
                                          <p:spTgt spid="65"/>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
                                        <p:tgtEl>
                                          <p:spTgt spid="80"/>
                                        </p:tgtEl>
                                      </p:cBhvr>
                                    </p:animEffect>
                                    <p:set>
                                      <p:cBhvr>
                                        <p:cTn id="45" dur="1" fill="hold">
                                          <p:stCondLst>
                                            <p:cond delay="999"/>
                                          </p:stCondLst>
                                        </p:cTn>
                                        <p:tgtEl>
                                          <p:spTgt spid="80"/>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1000"/>
                                        <p:tgtEl>
                                          <p:spTgt spid="69"/>
                                        </p:tgtEl>
                                      </p:cBhvr>
                                    </p:animEffect>
                                    <p:set>
                                      <p:cBhvr>
                                        <p:cTn id="48" dur="1" fill="hold">
                                          <p:stCondLst>
                                            <p:cond delay="999"/>
                                          </p:stCondLst>
                                        </p:cTn>
                                        <p:tgtEl>
                                          <p:spTgt spid="69"/>
                                        </p:tgtEl>
                                        <p:attrNameLst>
                                          <p:attrName>style.visibility</p:attrName>
                                        </p:attrNameLst>
                                      </p:cBhvr>
                                      <p:to>
                                        <p:strVal val="hidden"/>
                                      </p:to>
                                    </p:set>
                                  </p:childTnLst>
                                </p:cTn>
                              </p:par>
                            </p:childTnLst>
                          </p:cTn>
                        </p:par>
                        <p:par>
                          <p:cTn id="49" fill="hold">
                            <p:stCondLst>
                              <p:cond delay="1000"/>
                            </p:stCondLst>
                            <p:childTnLst>
                              <p:par>
                                <p:cTn id="50" presetID="6" presetClass="emph" presetSubtype="0" fill="hold" nodeType="afterEffect">
                                  <p:stCondLst>
                                    <p:cond delay="0"/>
                                  </p:stCondLst>
                                  <p:childTnLst>
                                    <p:animScale>
                                      <p:cBhvr>
                                        <p:cTn id="51" dur="1000" fill="hold"/>
                                        <p:tgtEl>
                                          <p:spTgt spid="144386"/>
                                        </p:tgtEl>
                                      </p:cBhvr>
                                      <p:by x="150000" y="150000"/>
                                    </p:animScale>
                                  </p:childTnLst>
                                </p:cTn>
                              </p:par>
                              <p:par>
                                <p:cTn id="52" presetID="35" presetClass="path" presetSubtype="0" accel="50000" decel="50000" fill="hold" nodeType="withEffect">
                                  <p:stCondLst>
                                    <p:cond delay="0"/>
                                  </p:stCondLst>
                                  <p:childTnLst>
                                    <p:animMotion origin="layout" path="M 0.05868 0.22222 L -0.28333 0.1699 " pathEditMode="relative" rAng="0" ptsTypes="AA">
                                      <p:cBhvr>
                                        <p:cTn id="53" dur="1000" fill="hold"/>
                                        <p:tgtEl>
                                          <p:spTgt spid="144386"/>
                                        </p:tgtEl>
                                        <p:attrNameLst>
                                          <p:attrName>ppt_x</p:attrName>
                                          <p:attrName>ppt_y</p:attrName>
                                        </p:attrNameLst>
                                      </p:cBhvr>
                                      <p:rCtr x="-171" y="-26"/>
                                    </p:animMotion>
                                  </p:childTnLst>
                                </p:cTn>
                              </p:par>
                              <p:par>
                                <p:cTn id="54" presetID="53" presetClass="exit" presetSubtype="0" fill="hold" grpId="0" nodeType="withEffect">
                                  <p:stCondLst>
                                    <p:cond delay="0"/>
                                  </p:stCondLst>
                                  <p:childTnLst>
                                    <p:anim calcmode="lin" valueType="num">
                                      <p:cBhvr>
                                        <p:cTn id="55" dur="1000"/>
                                        <p:tgtEl>
                                          <p:spTgt spid="63"/>
                                        </p:tgtEl>
                                        <p:attrNameLst>
                                          <p:attrName>ppt_w</p:attrName>
                                        </p:attrNameLst>
                                      </p:cBhvr>
                                      <p:tavLst>
                                        <p:tav tm="0">
                                          <p:val>
                                            <p:strVal val="ppt_w"/>
                                          </p:val>
                                        </p:tav>
                                        <p:tav tm="100000">
                                          <p:val>
                                            <p:fltVal val="0"/>
                                          </p:val>
                                        </p:tav>
                                      </p:tavLst>
                                    </p:anim>
                                    <p:anim calcmode="lin" valueType="num">
                                      <p:cBhvr>
                                        <p:cTn id="56" dur="1000"/>
                                        <p:tgtEl>
                                          <p:spTgt spid="63"/>
                                        </p:tgtEl>
                                        <p:attrNameLst>
                                          <p:attrName>ppt_h</p:attrName>
                                        </p:attrNameLst>
                                      </p:cBhvr>
                                      <p:tavLst>
                                        <p:tav tm="0">
                                          <p:val>
                                            <p:strVal val="ppt_h"/>
                                          </p:val>
                                        </p:tav>
                                        <p:tav tm="100000">
                                          <p:val>
                                            <p:fltVal val="0"/>
                                          </p:val>
                                        </p:tav>
                                      </p:tavLst>
                                    </p:anim>
                                    <p:animEffect transition="out" filter="fade">
                                      <p:cBhvr>
                                        <p:cTn id="57" dur="1000"/>
                                        <p:tgtEl>
                                          <p:spTgt spid="63"/>
                                        </p:tgtEl>
                                      </p:cBhvr>
                                    </p:animEffect>
                                    <p:set>
                                      <p:cBhvr>
                                        <p:cTn id="58" dur="1" fill="hold">
                                          <p:stCondLst>
                                            <p:cond delay="999"/>
                                          </p:stCondLst>
                                        </p:cTn>
                                        <p:tgtEl>
                                          <p:spTgt spid="63"/>
                                        </p:tgtEl>
                                        <p:attrNameLst>
                                          <p:attrName>style.visibility</p:attrName>
                                        </p:attrNameLst>
                                      </p:cBhvr>
                                      <p:to>
                                        <p:strVal val="hidden"/>
                                      </p:to>
                                    </p:set>
                                  </p:childTnLst>
                                </p:cTn>
                              </p:par>
                              <p:par>
                                <p:cTn id="59" presetID="53" presetClass="entr" presetSubtype="0" fill="hold" grpId="0" nodeType="withEffect">
                                  <p:stCondLst>
                                    <p:cond delay="0"/>
                                  </p:stCondLst>
                                  <p:childTnLst>
                                    <p:set>
                                      <p:cBhvr>
                                        <p:cTn id="60" dur="1" fill="hold">
                                          <p:stCondLst>
                                            <p:cond delay="0"/>
                                          </p:stCondLst>
                                        </p:cTn>
                                        <p:tgtEl>
                                          <p:spTgt spid="82"/>
                                        </p:tgtEl>
                                        <p:attrNameLst>
                                          <p:attrName>style.visibility</p:attrName>
                                        </p:attrNameLst>
                                      </p:cBhvr>
                                      <p:to>
                                        <p:strVal val="visible"/>
                                      </p:to>
                                    </p:set>
                                    <p:anim calcmode="lin" valueType="num">
                                      <p:cBhvr>
                                        <p:cTn id="61" dur="1000" fill="hold"/>
                                        <p:tgtEl>
                                          <p:spTgt spid="82"/>
                                        </p:tgtEl>
                                        <p:attrNameLst>
                                          <p:attrName>ppt_w</p:attrName>
                                        </p:attrNameLst>
                                      </p:cBhvr>
                                      <p:tavLst>
                                        <p:tav tm="0">
                                          <p:val>
                                            <p:fltVal val="0"/>
                                          </p:val>
                                        </p:tav>
                                        <p:tav tm="100000">
                                          <p:val>
                                            <p:strVal val="#ppt_w"/>
                                          </p:val>
                                        </p:tav>
                                      </p:tavLst>
                                    </p:anim>
                                    <p:anim calcmode="lin" valueType="num">
                                      <p:cBhvr>
                                        <p:cTn id="62" dur="1000" fill="hold"/>
                                        <p:tgtEl>
                                          <p:spTgt spid="82"/>
                                        </p:tgtEl>
                                        <p:attrNameLst>
                                          <p:attrName>ppt_h</p:attrName>
                                        </p:attrNameLst>
                                      </p:cBhvr>
                                      <p:tavLst>
                                        <p:tav tm="0">
                                          <p:val>
                                            <p:fltVal val="0"/>
                                          </p:val>
                                        </p:tav>
                                        <p:tav tm="100000">
                                          <p:val>
                                            <p:strVal val="#ppt_h"/>
                                          </p:val>
                                        </p:tav>
                                      </p:tavLst>
                                    </p:anim>
                                    <p:animEffect transition="in" filter="fade">
                                      <p:cBhvr>
                                        <p:cTn id="63" dur="1000"/>
                                        <p:tgtEl>
                                          <p:spTgt spid="82"/>
                                        </p:tgtEl>
                                      </p:cBhvr>
                                    </p:animEffect>
                                  </p:childTnLst>
                                </p:cTn>
                              </p:par>
                            </p:childTnLst>
                          </p:cTn>
                        </p:par>
                        <p:par>
                          <p:cTn id="64" fill="hold">
                            <p:stCondLst>
                              <p:cond delay="2000"/>
                            </p:stCondLst>
                            <p:childTnLst>
                              <p:par>
                                <p:cTn id="65" presetID="22" presetClass="entr" presetSubtype="8" fill="hold" grpId="0" nodeType="after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wipe(left)">
                                      <p:cBhvr>
                                        <p:cTn id="67" dur="1000"/>
                                        <p:tgtEl>
                                          <p:spTgt spid="8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1000"/>
                                        <p:tgtEl>
                                          <p:spTgt spid="3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fade">
                                      <p:cBhvr>
                                        <p:cTn id="75" dur="1000"/>
                                        <p:tgtEl>
                                          <p:spTgt spid="3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fade">
                                      <p:cBhvr>
                                        <p:cTn id="78" dur="1000"/>
                                        <p:tgtEl>
                                          <p:spTgt spid="4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fade">
                                      <p:cBhvr>
                                        <p:cTn id="81" dur="1000"/>
                                        <p:tgtEl>
                                          <p:spTgt spid="4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1000"/>
                                        <p:tgtEl>
                                          <p:spTgt spid="36"/>
                                        </p:tgtEl>
                                      </p:cBhvr>
                                    </p:animEffect>
                                  </p:childTnLst>
                                </p:cTn>
                              </p:par>
                              <p:par>
                                <p:cTn id="85" presetID="10" presetClass="exit" presetSubtype="0" fill="hold" grpId="1" nodeType="withEffect">
                                  <p:stCondLst>
                                    <p:cond delay="0"/>
                                  </p:stCondLst>
                                  <p:childTnLst>
                                    <p:animEffect transition="out" filter="fade">
                                      <p:cBhvr>
                                        <p:cTn id="86" dur="1000"/>
                                        <p:tgtEl>
                                          <p:spTgt spid="69"/>
                                        </p:tgtEl>
                                      </p:cBhvr>
                                    </p:animEffect>
                                    <p:set>
                                      <p:cBhvr>
                                        <p:cTn id="87" dur="1" fill="hold">
                                          <p:stCondLst>
                                            <p:cond delay="999"/>
                                          </p:stCondLst>
                                        </p:cTn>
                                        <p:tgtEl>
                                          <p:spTgt spid="69"/>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1000"/>
                                        <p:tgtEl>
                                          <p:spTgt spid="81"/>
                                        </p:tgtEl>
                                      </p:cBhvr>
                                    </p:animEffect>
                                    <p:set>
                                      <p:cBhvr>
                                        <p:cTn id="90" dur="1" fill="hold">
                                          <p:stCondLst>
                                            <p:cond delay="999"/>
                                          </p:stCondLst>
                                        </p:cTn>
                                        <p:tgtEl>
                                          <p:spTgt spid="81"/>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1000"/>
                                        <p:tgtEl>
                                          <p:spTgt spid="144386"/>
                                        </p:tgtEl>
                                      </p:cBhvr>
                                    </p:animEffect>
                                    <p:set>
                                      <p:cBhvr>
                                        <p:cTn id="93" dur="1" fill="hold">
                                          <p:stCondLst>
                                            <p:cond delay="999"/>
                                          </p:stCondLst>
                                        </p:cTn>
                                        <p:tgtEl>
                                          <p:spTgt spid="144386"/>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000"/>
                                        <p:tgtEl>
                                          <p:spTgt spid="83"/>
                                        </p:tgtEl>
                                      </p:cBhvr>
                                    </p:animEffect>
                                    <p:set>
                                      <p:cBhvr>
                                        <p:cTn id="96" dur="1" fill="hold">
                                          <p:stCondLst>
                                            <p:cond delay="999"/>
                                          </p:stCondLst>
                                        </p:cTn>
                                        <p:tgtEl>
                                          <p:spTgt spid="83"/>
                                        </p:tgtEl>
                                        <p:attrNameLst>
                                          <p:attrName>style.visibility</p:attrName>
                                        </p:attrNameLst>
                                      </p:cBhvr>
                                      <p:to>
                                        <p:strVal val="hidden"/>
                                      </p:to>
                                    </p:set>
                                  </p:childTnLst>
                                </p:cTn>
                              </p:par>
                              <p:par>
                                <p:cTn id="97" presetID="53" presetClass="exit" presetSubtype="0" fill="hold" grpId="1" nodeType="withEffect">
                                  <p:stCondLst>
                                    <p:cond delay="0"/>
                                  </p:stCondLst>
                                  <p:childTnLst>
                                    <p:anim calcmode="lin" valueType="num">
                                      <p:cBhvr>
                                        <p:cTn id="98" dur="1000"/>
                                        <p:tgtEl>
                                          <p:spTgt spid="82"/>
                                        </p:tgtEl>
                                        <p:attrNameLst>
                                          <p:attrName>ppt_w</p:attrName>
                                        </p:attrNameLst>
                                      </p:cBhvr>
                                      <p:tavLst>
                                        <p:tav tm="0">
                                          <p:val>
                                            <p:strVal val="ppt_w"/>
                                          </p:val>
                                        </p:tav>
                                        <p:tav tm="100000">
                                          <p:val>
                                            <p:fltVal val="0"/>
                                          </p:val>
                                        </p:tav>
                                      </p:tavLst>
                                    </p:anim>
                                    <p:anim calcmode="lin" valueType="num">
                                      <p:cBhvr>
                                        <p:cTn id="99" dur="1000"/>
                                        <p:tgtEl>
                                          <p:spTgt spid="82"/>
                                        </p:tgtEl>
                                        <p:attrNameLst>
                                          <p:attrName>ppt_h</p:attrName>
                                        </p:attrNameLst>
                                      </p:cBhvr>
                                      <p:tavLst>
                                        <p:tav tm="0">
                                          <p:val>
                                            <p:strVal val="ppt_h"/>
                                          </p:val>
                                        </p:tav>
                                        <p:tav tm="100000">
                                          <p:val>
                                            <p:fltVal val="0"/>
                                          </p:val>
                                        </p:tav>
                                      </p:tavLst>
                                    </p:anim>
                                    <p:animEffect transition="out" filter="fade">
                                      <p:cBhvr>
                                        <p:cTn id="100" dur="1000"/>
                                        <p:tgtEl>
                                          <p:spTgt spid="82"/>
                                        </p:tgtEl>
                                      </p:cBhvr>
                                    </p:animEffect>
                                    <p:set>
                                      <p:cBhvr>
                                        <p:cTn id="101" dur="1" fill="hold">
                                          <p:stCondLst>
                                            <p:cond delay="999"/>
                                          </p:stCondLst>
                                        </p:cTn>
                                        <p:tgtEl>
                                          <p:spTgt spid="82"/>
                                        </p:tgtEl>
                                        <p:attrNameLst>
                                          <p:attrName>style.visibility</p:attrName>
                                        </p:attrNameLst>
                                      </p:cBhvr>
                                      <p:to>
                                        <p:strVal val="hidden"/>
                                      </p:to>
                                    </p:set>
                                  </p:childTnLst>
                                </p:cTn>
                              </p:par>
                              <p:par>
                                <p:cTn id="102" presetID="53" presetClass="entr" presetSubtype="0" fill="hold" nodeType="withEffect">
                                  <p:stCondLst>
                                    <p:cond delay="0"/>
                                  </p:stCondLst>
                                  <p:childTnLst>
                                    <p:set>
                                      <p:cBhvr>
                                        <p:cTn id="103" dur="1" fill="hold">
                                          <p:stCondLst>
                                            <p:cond delay="0"/>
                                          </p:stCondLst>
                                        </p:cTn>
                                        <p:tgtEl>
                                          <p:spTgt spid="84"/>
                                        </p:tgtEl>
                                        <p:attrNameLst>
                                          <p:attrName>style.visibility</p:attrName>
                                        </p:attrNameLst>
                                      </p:cBhvr>
                                      <p:to>
                                        <p:strVal val="visible"/>
                                      </p:to>
                                    </p:set>
                                    <p:anim calcmode="lin" valueType="num">
                                      <p:cBhvr>
                                        <p:cTn id="104" dur="1000" fill="hold"/>
                                        <p:tgtEl>
                                          <p:spTgt spid="84"/>
                                        </p:tgtEl>
                                        <p:attrNameLst>
                                          <p:attrName>ppt_w</p:attrName>
                                        </p:attrNameLst>
                                      </p:cBhvr>
                                      <p:tavLst>
                                        <p:tav tm="0">
                                          <p:val>
                                            <p:fltVal val="0"/>
                                          </p:val>
                                        </p:tav>
                                        <p:tav tm="100000">
                                          <p:val>
                                            <p:strVal val="#ppt_w"/>
                                          </p:val>
                                        </p:tav>
                                      </p:tavLst>
                                    </p:anim>
                                    <p:anim calcmode="lin" valueType="num">
                                      <p:cBhvr>
                                        <p:cTn id="105" dur="1000" fill="hold"/>
                                        <p:tgtEl>
                                          <p:spTgt spid="84"/>
                                        </p:tgtEl>
                                        <p:attrNameLst>
                                          <p:attrName>ppt_h</p:attrName>
                                        </p:attrNameLst>
                                      </p:cBhvr>
                                      <p:tavLst>
                                        <p:tav tm="0">
                                          <p:val>
                                            <p:fltVal val="0"/>
                                          </p:val>
                                        </p:tav>
                                        <p:tav tm="100000">
                                          <p:val>
                                            <p:strVal val="#ppt_h"/>
                                          </p:val>
                                        </p:tav>
                                      </p:tavLst>
                                    </p:anim>
                                    <p:animEffect transition="in" filter="fade">
                                      <p:cBhvr>
                                        <p:cTn id="106" dur="1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36" grpId="0" animBg="1"/>
      <p:bldP spid="37" grpId="0" animBg="1"/>
      <p:bldP spid="35" grpId="0" animBg="1"/>
      <p:bldP spid="107" grpId="0"/>
      <p:bldP spid="33" grpId="0" animBg="1"/>
      <p:bldP spid="63" grpId="0" animBg="1"/>
      <p:bldP spid="69" grpId="0" animBg="1"/>
      <p:bldP spid="69" grpId="1" animBg="1"/>
      <p:bldP spid="69" grpId="2" animBg="1"/>
      <p:bldP spid="81" grpId="0" animBg="1"/>
      <p:bldP spid="81" grpId="1" animBg="1"/>
      <p:bldP spid="81" grpId="2" animBg="1"/>
      <p:bldP spid="82" grpId="0" animBg="1"/>
      <p:bldP spid="82" grpId="1" animBg="1"/>
      <p:bldP spid="83" grpId="0" animBg="1"/>
      <p:bldP spid="83"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1"/>
          <p:cNvGrpSpPr/>
          <p:nvPr/>
        </p:nvGrpSpPr>
        <p:grpSpPr>
          <a:xfrm>
            <a:off x="523875" y="762000"/>
            <a:ext cx="8162925" cy="6072188"/>
            <a:chOff x="523875" y="762000"/>
            <a:chExt cx="8162925" cy="6072188"/>
          </a:xfrm>
        </p:grpSpPr>
        <p:pic>
          <p:nvPicPr>
            <p:cNvPr id="40" name="Picture 3"/>
            <p:cNvPicPr>
              <a:picLocks noChangeAspect="1" noChangeArrowheads="1"/>
            </p:cNvPicPr>
            <p:nvPr/>
          </p:nvPicPr>
          <p:blipFill>
            <a:blip r:embed="rId3" cstate="print"/>
            <a:srcRect/>
            <a:stretch>
              <a:fillRect/>
            </a:stretch>
          </p:blipFill>
          <p:spPr bwMode="auto">
            <a:xfrm>
              <a:off x="523875" y="762000"/>
              <a:ext cx="8162925" cy="6072188"/>
            </a:xfrm>
            <a:prstGeom prst="rect">
              <a:avLst/>
            </a:prstGeom>
            <a:noFill/>
            <a:ln w="9525">
              <a:noFill/>
              <a:miter lim="800000"/>
              <a:headEnd/>
              <a:tailEnd/>
            </a:ln>
            <a:effectLst/>
          </p:spPr>
        </p:pic>
        <p:grpSp>
          <p:nvGrpSpPr>
            <p:cNvPr id="3" name="Group 14"/>
            <p:cNvGrpSpPr/>
            <p:nvPr/>
          </p:nvGrpSpPr>
          <p:grpSpPr>
            <a:xfrm>
              <a:off x="4852307" y="1338943"/>
              <a:ext cx="3148693" cy="1191986"/>
              <a:chOff x="4852307" y="1338943"/>
              <a:chExt cx="3148693" cy="1191986"/>
            </a:xfrm>
          </p:grpSpPr>
          <p:grpSp>
            <p:nvGrpSpPr>
              <p:cNvPr id="4" name="Group 13"/>
              <p:cNvGrpSpPr/>
              <p:nvPr/>
            </p:nvGrpSpPr>
            <p:grpSpPr>
              <a:xfrm>
                <a:off x="4852307" y="1338943"/>
                <a:ext cx="3148693" cy="1191986"/>
                <a:chOff x="4852307" y="1338943"/>
                <a:chExt cx="3148693" cy="1191986"/>
              </a:xfrm>
            </p:grpSpPr>
            <p:sp>
              <p:nvSpPr>
                <p:cNvPr id="55"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7"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4" name="Freeform 53"/>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45" name="Picture 3"/>
          <p:cNvPicPr>
            <a:picLocks noChangeAspect="1" noChangeArrowheads="1"/>
          </p:cNvPicPr>
          <p:nvPr/>
        </p:nvPicPr>
        <p:blipFill>
          <a:blip r:embed="rId3" cstate="print"/>
          <a:srcRect l="13186" t="66510" r="14002" b="28470"/>
          <a:stretch>
            <a:fillRect/>
          </a:stretch>
        </p:blipFill>
        <p:spPr bwMode="auto">
          <a:xfrm>
            <a:off x="1905000" y="5105400"/>
            <a:ext cx="5943600" cy="381000"/>
          </a:xfrm>
          <a:prstGeom prst="rect">
            <a:avLst/>
          </a:prstGeom>
          <a:noFill/>
          <a:ln w="9525">
            <a:noFill/>
            <a:miter lim="800000"/>
            <a:headEnd/>
            <a:tailEnd/>
          </a:ln>
          <a:effectLst/>
        </p:spPr>
      </p:pic>
      <p:grpSp>
        <p:nvGrpSpPr>
          <p:cNvPr id="5" name="Group 45"/>
          <p:cNvGrpSpPr/>
          <p:nvPr/>
        </p:nvGrpSpPr>
        <p:grpSpPr>
          <a:xfrm>
            <a:off x="914400" y="1219200"/>
            <a:ext cx="7396842" cy="2879271"/>
            <a:chOff x="914400" y="1219200"/>
            <a:chExt cx="7396842" cy="2879271"/>
          </a:xfrm>
        </p:grpSpPr>
        <p:sp>
          <p:nvSpPr>
            <p:cNvPr id="22" name="Freeform 21"/>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30"/>
            <p:cNvGrpSpPr/>
            <p:nvPr/>
          </p:nvGrpSpPr>
          <p:grpSpPr>
            <a:xfrm>
              <a:off x="914400" y="1219200"/>
              <a:ext cx="7396842" cy="2879271"/>
              <a:chOff x="914400" y="1219200"/>
              <a:chExt cx="7396842" cy="2879271"/>
            </a:xfrm>
          </p:grpSpPr>
          <p:sp>
            <p:nvSpPr>
              <p:cNvPr id="17" name="Freeform 16"/>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25"/>
              <p:cNvGrpSpPr/>
              <p:nvPr/>
            </p:nvGrpSpPr>
            <p:grpSpPr>
              <a:xfrm>
                <a:off x="6248400" y="1219200"/>
                <a:ext cx="2062842" cy="2803072"/>
                <a:chOff x="6248400" y="1219200"/>
                <a:chExt cx="2062842" cy="2803072"/>
              </a:xfrm>
            </p:grpSpPr>
            <p:sp>
              <p:nvSpPr>
                <p:cNvPr id="23" name="Rectangle 2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3"/>
              <p:cNvPicPr>
                <a:picLocks noChangeAspect="1" noChangeArrowheads="1"/>
              </p:cNvPicPr>
              <p:nvPr/>
            </p:nvPicPr>
            <p:blipFill>
              <a:blip r:embed="rId3" cstate="print"/>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28" name="Picture 3"/>
              <p:cNvPicPr>
                <a:picLocks noChangeAspect="1" noChangeArrowheads="1"/>
              </p:cNvPicPr>
              <p:nvPr/>
            </p:nvPicPr>
            <p:blipFill>
              <a:blip r:embed="rId3" cstate="print"/>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29" name="Picture 3"/>
              <p:cNvPicPr preferRelativeResize="0">
                <a:picLocks noChangeArrowheads="1"/>
              </p:cNvPicPr>
              <p:nvPr/>
            </p:nvPicPr>
            <p:blipFill>
              <a:blip r:embed="rId3" cstate="print"/>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30" name="Picture 3"/>
              <p:cNvPicPr>
                <a:picLocks noChangeAspect="1" noChangeArrowheads="1"/>
              </p:cNvPicPr>
              <p:nvPr/>
            </p:nvPicPr>
            <p:blipFill>
              <a:blip r:embed="rId4"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grpSp>
        <p:nvGrpSpPr>
          <p:cNvPr id="8" name="Group 46"/>
          <p:cNvGrpSpPr/>
          <p:nvPr/>
        </p:nvGrpSpPr>
        <p:grpSpPr>
          <a:xfrm>
            <a:off x="2895600" y="2667000"/>
            <a:ext cx="3276600" cy="762000"/>
            <a:chOff x="2895600" y="2590800"/>
            <a:chExt cx="3276600" cy="762000"/>
          </a:xfrm>
        </p:grpSpPr>
        <p:grpSp>
          <p:nvGrpSpPr>
            <p:cNvPr id="9" name="Group 31"/>
            <p:cNvGrpSpPr/>
            <p:nvPr/>
          </p:nvGrpSpPr>
          <p:grpSpPr>
            <a:xfrm>
              <a:off x="2895600" y="2590800"/>
              <a:ext cx="3276600" cy="411480"/>
              <a:chOff x="2895600" y="2590800"/>
              <a:chExt cx="3276600" cy="411480"/>
            </a:xfrm>
          </p:grpSpPr>
          <p:sp>
            <p:nvSpPr>
              <p:cNvPr id="75"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5257800" y="2590800"/>
                <a:ext cx="914400" cy="41148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Rectangle 5"/>
            <p:cNvSpPr/>
            <p:nvPr/>
          </p:nvSpPr>
          <p:spPr>
            <a:xfrm>
              <a:off x="3352800" y="29718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63"/>
          <p:cNvGrpSpPr/>
          <p:nvPr/>
        </p:nvGrpSpPr>
        <p:grpSpPr>
          <a:xfrm>
            <a:off x="0" y="0"/>
            <a:ext cx="9144000" cy="830997"/>
            <a:chOff x="0" y="0"/>
            <a:chExt cx="9144000" cy="830997"/>
          </a:xfrm>
        </p:grpSpPr>
        <p:sp>
          <p:nvSpPr>
            <p:cNvPr id="62"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Five Tribes</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63" name="TextBox 3"/>
            <p:cNvSpPr txBox="1">
              <a:spLocks noChangeArrowheads="1"/>
            </p:cNvSpPr>
            <p:nvPr/>
          </p:nvSpPr>
          <p:spPr bwMode="auto">
            <a:xfrm>
              <a:off x="4572000" y="0"/>
              <a:ext cx="4572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a:t>
              </a:r>
              <a:r>
                <a:rPr lang="en-US" sz="4800" b="1" dirty="0" smtClean="0">
                  <a:solidFill>
                    <a:srgbClr val="FF0000"/>
                  </a:solidFill>
                  <a:effectLst>
                    <a:outerShdw dist="50800" dir="5400000" algn="ctr" rotWithShape="0">
                      <a:schemeClr val="tx1"/>
                    </a:outerShdw>
                  </a:effectLst>
                  <a:latin typeface="Tempus Sans ITC" pitchFamily="82" charset="0"/>
                </a:rPr>
                <a:t>NEW LIVES</a:t>
              </a:r>
              <a:endParaRPr lang="en-US" sz="4800" b="1" dirty="0">
                <a:solidFill>
                  <a:srgbClr val="FF0000"/>
                </a:solidFill>
                <a:effectLst>
                  <a:outerShdw dist="50800" dir="5400000" algn="ctr" rotWithShape="0">
                    <a:schemeClr val="tx1"/>
                  </a:outerShdw>
                </a:effectLst>
                <a:latin typeface="Tempus Sans ITC" pitchFamily="82" charset="0"/>
              </a:endParaRPr>
            </a:p>
          </p:txBody>
        </p:sp>
      </p:grpSp>
      <p:sp>
        <p:nvSpPr>
          <p:cNvPr id="66" name="Freeform 65"/>
          <p:cNvSpPr/>
          <p:nvPr/>
        </p:nvSpPr>
        <p:spPr>
          <a:xfrm>
            <a:off x="783770" y="1151163"/>
            <a:ext cx="7652657" cy="5608865"/>
          </a:xfrm>
          <a:custGeom>
            <a:avLst/>
            <a:gdLst>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46" fmla="*/ 1113064 w 9573986"/>
              <a:gd name="connsiteY46" fmla="*/ 4705350 h 6738258"/>
              <a:gd name="connsiteX0" fmla="*/ 1113064 w 9573986"/>
              <a:gd name="connsiteY0" fmla="*/ 4171950 h 6204858"/>
              <a:gd name="connsiteX1" fmla="*/ 1211036 w 9573986"/>
              <a:gd name="connsiteY1" fmla="*/ 138793 h 6204858"/>
              <a:gd name="connsiteX2" fmla="*/ 8379279 w 9573986"/>
              <a:gd name="connsiteY2" fmla="*/ 138793 h 6204858"/>
              <a:gd name="connsiteX3" fmla="*/ 8379279 w 9573986"/>
              <a:gd name="connsiteY3" fmla="*/ 971550 h 6204858"/>
              <a:gd name="connsiteX4" fmla="*/ 8673193 w 9573986"/>
              <a:gd name="connsiteY4" fmla="*/ 2735036 h 6204858"/>
              <a:gd name="connsiteX5" fmla="*/ 8738507 w 9573986"/>
              <a:gd name="connsiteY5" fmla="*/ 5723165 h 6204858"/>
              <a:gd name="connsiteX6" fmla="*/ 8509907 w 9573986"/>
              <a:gd name="connsiteY6" fmla="*/ 5625193 h 6204858"/>
              <a:gd name="connsiteX7" fmla="*/ 8118022 w 9573986"/>
              <a:gd name="connsiteY7" fmla="*/ 5494565 h 6204858"/>
              <a:gd name="connsiteX8" fmla="*/ 7954736 w 9573986"/>
              <a:gd name="connsiteY8" fmla="*/ 5363936 h 6204858"/>
              <a:gd name="connsiteX9" fmla="*/ 7824107 w 9573986"/>
              <a:gd name="connsiteY9" fmla="*/ 5200650 h 6204858"/>
              <a:gd name="connsiteX10" fmla="*/ 7628164 w 9573986"/>
              <a:gd name="connsiteY10" fmla="*/ 5184322 h 6204858"/>
              <a:gd name="connsiteX11" fmla="*/ 7513864 w 9573986"/>
              <a:gd name="connsiteY11" fmla="*/ 5298622 h 6204858"/>
              <a:gd name="connsiteX12" fmla="*/ 7236279 w 9573986"/>
              <a:gd name="connsiteY12" fmla="*/ 5282293 h 6204858"/>
              <a:gd name="connsiteX13" fmla="*/ 6926036 w 9573986"/>
              <a:gd name="connsiteY13" fmla="*/ 5396593 h 6204858"/>
              <a:gd name="connsiteX14" fmla="*/ 6697436 w 9573986"/>
              <a:gd name="connsiteY14" fmla="*/ 5314950 h 6204858"/>
              <a:gd name="connsiteX15" fmla="*/ 6272893 w 9573986"/>
              <a:gd name="connsiteY15" fmla="*/ 5527222 h 6204858"/>
              <a:gd name="connsiteX16" fmla="*/ 6223907 w 9573986"/>
              <a:gd name="connsiteY16" fmla="*/ 5657850 h 6204858"/>
              <a:gd name="connsiteX17" fmla="*/ 5913664 w 9573986"/>
              <a:gd name="connsiteY17" fmla="*/ 5396593 h 6204858"/>
              <a:gd name="connsiteX18" fmla="*/ 5668736 w 9573986"/>
              <a:gd name="connsiteY18" fmla="*/ 5298622 h 6204858"/>
              <a:gd name="connsiteX19" fmla="*/ 5570764 w 9573986"/>
              <a:gd name="connsiteY19" fmla="*/ 5478236 h 6204858"/>
              <a:gd name="connsiteX20" fmla="*/ 5407479 w 9573986"/>
              <a:gd name="connsiteY20" fmla="*/ 5363936 h 6204858"/>
              <a:gd name="connsiteX21" fmla="*/ 5309507 w 9573986"/>
              <a:gd name="connsiteY21" fmla="*/ 5265965 h 6204858"/>
              <a:gd name="connsiteX22" fmla="*/ 5211536 w 9573986"/>
              <a:gd name="connsiteY22" fmla="*/ 5380265 h 6204858"/>
              <a:gd name="connsiteX23" fmla="*/ 5113564 w 9573986"/>
              <a:gd name="connsiteY23" fmla="*/ 5641522 h 6204858"/>
              <a:gd name="connsiteX24" fmla="*/ 4999264 w 9573986"/>
              <a:gd name="connsiteY24" fmla="*/ 5510893 h 6204858"/>
              <a:gd name="connsiteX25" fmla="*/ 4868636 w 9573986"/>
              <a:gd name="connsiteY25" fmla="*/ 5249636 h 6204858"/>
              <a:gd name="connsiteX26" fmla="*/ 4803322 w 9573986"/>
              <a:gd name="connsiteY26" fmla="*/ 5380265 h 6204858"/>
              <a:gd name="connsiteX27" fmla="*/ 4705350 w 9573986"/>
              <a:gd name="connsiteY27" fmla="*/ 5396593 h 6204858"/>
              <a:gd name="connsiteX28" fmla="*/ 4476750 w 9573986"/>
              <a:gd name="connsiteY28" fmla="*/ 5249636 h 6204858"/>
              <a:gd name="connsiteX29" fmla="*/ 4182836 w 9573986"/>
              <a:gd name="connsiteY29" fmla="*/ 5119007 h 6204858"/>
              <a:gd name="connsiteX30" fmla="*/ 4068536 w 9573986"/>
              <a:gd name="connsiteY30" fmla="*/ 5314950 h 6204858"/>
              <a:gd name="connsiteX31" fmla="*/ 3986893 w 9573986"/>
              <a:gd name="connsiteY31" fmla="*/ 5167993 h 6204858"/>
              <a:gd name="connsiteX32" fmla="*/ 3660322 w 9573986"/>
              <a:gd name="connsiteY32" fmla="*/ 5004707 h 6204858"/>
              <a:gd name="connsiteX33" fmla="*/ 3578679 w 9573986"/>
              <a:gd name="connsiteY33" fmla="*/ 4906736 h 6204858"/>
              <a:gd name="connsiteX34" fmla="*/ 3317422 w 9573986"/>
              <a:gd name="connsiteY34" fmla="*/ 4890407 h 6204858"/>
              <a:gd name="connsiteX35" fmla="*/ 3284764 w 9573986"/>
              <a:gd name="connsiteY35" fmla="*/ 4939393 h 6204858"/>
              <a:gd name="connsiteX36" fmla="*/ 3007179 w 9573986"/>
              <a:gd name="connsiteY36" fmla="*/ 4792436 h 6204858"/>
              <a:gd name="connsiteX37" fmla="*/ 2794907 w 9573986"/>
              <a:gd name="connsiteY37" fmla="*/ 4906736 h 6204858"/>
              <a:gd name="connsiteX38" fmla="*/ 2549979 w 9573986"/>
              <a:gd name="connsiteY38" fmla="*/ 4792436 h 6204858"/>
              <a:gd name="connsiteX39" fmla="*/ 2305050 w 9573986"/>
              <a:gd name="connsiteY39" fmla="*/ 4792436 h 6204858"/>
              <a:gd name="connsiteX40" fmla="*/ 2125436 w 9573986"/>
              <a:gd name="connsiteY40" fmla="*/ 4612822 h 6204858"/>
              <a:gd name="connsiteX41" fmla="*/ 2076450 w 9573986"/>
              <a:gd name="connsiteY41" fmla="*/ 4433207 h 6204858"/>
              <a:gd name="connsiteX42" fmla="*/ 1978479 w 9573986"/>
              <a:gd name="connsiteY42" fmla="*/ 4433207 h 6204858"/>
              <a:gd name="connsiteX43" fmla="*/ 1570264 w 9573986"/>
              <a:gd name="connsiteY43" fmla="*/ 4384222 h 6204858"/>
              <a:gd name="connsiteX44" fmla="*/ 1292679 w 9573986"/>
              <a:gd name="connsiteY44" fmla="*/ 4220936 h 6204858"/>
              <a:gd name="connsiteX45" fmla="*/ 1113064 w 9573986"/>
              <a:gd name="connsiteY45" fmla="*/ 4057650 h 6204858"/>
              <a:gd name="connsiteX46" fmla="*/ 1113064 w 9573986"/>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8209189"/>
              <a:gd name="connsiteY0" fmla="*/ 4171950 h 6204858"/>
              <a:gd name="connsiteX1" fmla="*/ 654504 w 8209189"/>
              <a:gd name="connsiteY1" fmla="*/ 138793 h 6204858"/>
              <a:gd name="connsiteX2" fmla="*/ 7822747 w 8209189"/>
              <a:gd name="connsiteY2" fmla="*/ 138793 h 6204858"/>
              <a:gd name="connsiteX3" fmla="*/ 7822747 w 8209189"/>
              <a:gd name="connsiteY3" fmla="*/ 971550 h 6204858"/>
              <a:gd name="connsiteX4" fmla="*/ 8116661 w 8209189"/>
              <a:gd name="connsiteY4" fmla="*/ 2735036 h 6204858"/>
              <a:gd name="connsiteX5" fmla="*/ 8181975 w 8209189"/>
              <a:gd name="connsiteY5" fmla="*/ 5723165 h 6204858"/>
              <a:gd name="connsiteX6" fmla="*/ 7953375 w 8209189"/>
              <a:gd name="connsiteY6" fmla="*/ 5625193 h 6204858"/>
              <a:gd name="connsiteX7" fmla="*/ 7561490 w 8209189"/>
              <a:gd name="connsiteY7" fmla="*/ 5494565 h 6204858"/>
              <a:gd name="connsiteX8" fmla="*/ 7398204 w 8209189"/>
              <a:gd name="connsiteY8" fmla="*/ 5363936 h 6204858"/>
              <a:gd name="connsiteX9" fmla="*/ 7267575 w 8209189"/>
              <a:gd name="connsiteY9" fmla="*/ 5200650 h 6204858"/>
              <a:gd name="connsiteX10" fmla="*/ 7071632 w 8209189"/>
              <a:gd name="connsiteY10" fmla="*/ 5184322 h 6204858"/>
              <a:gd name="connsiteX11" fmla="*/ 6957332 w 8209189"/>
              <a:gd name="connsiteY11" fmla="*/ 5298622 h 6204858"/>
              <a:gd name="connsiteX12" fmla="*/ 6679747 w 8209189"/>
              <a:gd name="connsiteY12" fmla="*/ 5282293 h 6204858"/>
              <a:gd name="connsiteX13" fmla="*/ 6369504 w 8209189"/>
              <a:gd name="connsiteY13" fmla="*/ 5396593 h 6204858"/>
              <a:gd name="connsiteX14" fmla="*/ 6140904 w 8209189"/>
              <a:gd name="connsiteY14" fmla="*/ 5314950 h 6204858"/>
              <a:gd name="connsiteX15" fmla="*/ 5716361 w 8209189"/>
              <a:gd name="connsiteY15" fmla="*/ 5527222 h 6204858"/>
              <a:gd name="connsiteX16" fmla="*/ 5667375 w 8209189"/>
              <a:gd name="connsiteY16" fmla="*/ 5657850 h 6204858"/>
              <a:gd name="connsiteX17" fmla="*/ 5357132 w 8209189"/>
              <a:gd name="connsiteY17" fmla="*/ 5396593 h 6204858"/>
              <a:gd name="connsiteX18" fmla="*/ 5112204 w 8209189"/>
              <a:gd name="connsiteY18" fmla="*/ 5298622 h 6204858"/>
              <a:gd name="connsiteX19" fmla="*/ 5014232 w 8209189"/>
              <a:gd name="connsiteY19" fmla="*/ 5478236 h 6204858"/>
              <a:gd name="connsiteX20" fmla="*/ 4850947 w 8209189"/>
              <a:gd name="connsiteY20" fmla="*/ 5363936 h 6204858"/>
              <a:gd name="connsiteX21" fmla="*/ 4752975 w 8209189"/>
              <a:gd name="connsiteY21" fmla="*/ 5265965 h 6204858"/>
              <a:gd name="connsiteX22" fmla="*/ 4655004 w 8209189"/>
              <a:gd name="connsiteY22" fmla="*/ 5380265 h 6204858"/>
              <a:gd name="connsiteX23" fmla="*/ 4557032 w 8209189"/>
              <a:gd name="connsiteY23" fmla="*/ 5641522 h 6204858"/>
              <a:gd name="connsiteX24" fmla="*/ 4442732 w 8209189"/>
              <a:gd name="connsiteY24" fmla="*/ 5510893 h 6204858"/>
              <a:gd name="connsiteX25" fmla="*/ 4312104 w 8209189"/>
              <a:gd name="connsiteY25" fmla="*/ 5249636 h 6204858"/>
              <a:gd name="connsiteX26" fmla="*/ 4246790 w 8209189"/>
              <a:gd name="connsiteY26" fmla="*/ 5380265 h 6204858"/>
              <a:gd name="connsiteX27" fmla="*/ 4148818 w 8209189"/>
              <a:gd name="connsiteY27" fmla="*/ 5396593 h 6204858"/>
              <a:gd name="connsiteX28" fmla="*/ 3920218 w 8209189"/>
              <a:gd name="connsiteY28" fmla="*/ 5249636 h 6204858"/>
              <a:gd name="connsiteX29" fmla="*/ 3626304 w 8209189"/>
              <a:gd name="connsiteY29" fmla="*/ 5119007 h 6204858"/>
              <a:gd name="connsiteX30" fmla="*/ 3512004 w 8209189"/>
              <a:gd name="connsiteY30" fmla="*/ 5314950 h 6204858"/>
              <a:gd name="connsiteX31" fmla="*/ 3430361 w 8209189"/>
              <a:gd name="connsiteY31" fmla="*/ 5167993 h 6204858"/>
              <a:gd name="connsiteX32" fmla="*/ 3103790 w 8209189"/>
              <a:gd name="connsiteY32" fmla="*/ 5004707 h 6204858"/>
              <a:gd name="connsiteX33" fmla="*/ 3022147 w 8209189"/>
              <a:gd name="connsiteY33" fmla="*/ 4906736 h 6204858"/>
              <a:gd name="connsiteX34" fmla="*/ 2760890 w 8209189"/>
              <a:gd name="connsiteY34" fmla="*/ 4890407 h 6204858"/>
              <a:gd name="connsiteX35" fmla="*/ 2728232 w 8209189"/>
              <a:gd name="connsiteY35" fmla="*/ 4939393 h 6204858"/>
              <a:gd name="connsiteX36" fmla="*/ 2450647 w 8209189"/>
              <a:gd name="connsiteY36" fmla="*/ 4792436 h 6204858"/>
              <a:gd name="connsiteX37" fmla="*/ 2238375 w 8209189"/>
              <a:gd name="connsiteY37" fmla="*/ 4906736 h 6204858"/>
              <a:gd name="connsiteX38" fmla="*/ 1993447 w 8209189"/>
              <a:gd name="connsiteY38" fmla="*/ 4792436 h 6204858"/>
              <a:gd name="connsiteX39" fmla="*/ 1748518 w 8209189"/>
              <a:gd name="connsiteY39" fmla="*/ 4792436 h 6204858"/>
              <a:gd name="connsiteX40" fmla="*/ 1568904 w 8209189"/>
              <a:gd name="connsiteY40" fmla="*/ 4612822 h 6204858"/>
              <a:gd name="connsiteX41" fmla="*/ 1519918 w 8209189"/>
              <a:gd name="connsiteY41" fmla="*/ 4433207 h 6204858"/>
              <a:gd name="connsiteX42" fmla="*/ 1421947 w 8209189"/>
              <a:gd name="connsiteY42" fmla="*/ 4433207 h 6204858"/>
              <a:gd name="connsiteX43" fmla="*/ 1013732 w 8209189"/>
              <a:gd name="connsiteY43" fmla="*/ 4384222 h 6204858"/>
              <a:gd name="connsiteX44" fmla="*/ 736147 w 8209189"/>
              <a:gd name="connsiteY44" fmla="*/ 4220936 h 6204858"/>
              <a:gd name="connsiteX45" fmla="*/ 556532 w 8209189"/>
              <a:gd name="connsiteY45" fmla="*/ 4057650 h 6204858"/>
              <a:gd name="connsiteX46" fmla="*/ 556532 w 8209189"/>
              <a:gd name="connsiteY46" fmla="*/ 4171950 h 6204858"/>
              <a:gd name="connsiteX0" fmla="*/ 556532 w 8209189"/>
              <a:gd name="connsiteY0" fmla="*/ 4057650 h 6090558"/>
              <a:gd name="connsiteX1" fmla="*/ 654504 w 8209189"/>
              <a:gd name="connsiteY1" fmla="*/ 24493 h 6090558"/>
              <a:gd name="connsiteX2" fmla="*/ 7822747 w 8209189"/>
              <a:gd name="connsiteY2" fmla="*/ 24493 h 6090558"/>
              <a:gd name="connsiteX3" fmla="*/ 7822747 w 8209189"/>
              <a:gd name="connsiteY3" fmla="*/ 857250 h 6090558"/>
              <a:gd name="connsiteX4" fmla="*/ 8116661 w 8209189"/>
              <a:gd name="connsiteY4" fmla="*/ 2620736 h 6090558"/>
              <a:gd name="connsiteX5" fmla="*/ 8181975 w 8209189"/>
              <a:gd name="connsiteY5" fmla="*/ 5608865 h 6090558"/>
              <a:gd name="connsiteX6" fmla="*/ 7953375 w 8209189"/>
              <a:gd name="connsiteY6" fmla="*/ 5510893 h 6090558"/>
              <a:gd name="connsiteX7" fmla="*/ 7561490 w 8209189"/>
              <a:gd name="connsiteY7" fmla="*/ 5380265 h 6090558"/>
              <a:gd name="connsiteX8" fmla="*/ 7398204 w 8209189"/>
              <a:gd name="connsiteY8" fmla="*/ 5249636 h 6090558"/>
              <a:gd name="connsiteX9" fmla="*/ 7267575 w 8209189"/>
              <a:gd name="connsiteY9" fmla="*/ 5086350 h 6090558"/>
              <a:gd name="connsiteX10" fmla="*/ 7071632 w 8209189"/>
              <a:gd name="connsiteY10" fmla="*/ 5070022 h 6090558"/>
              <a:gd name="connsiteX11" fmla="*/ 6957332 w 8209189"/>
              <a:gd name="connsiteY11" fmla="*/ 5184322 h 6090558"/>
              <a:gd name="connsiteX12" fmla="*/ 6679747 w 8209189"/>
              <a:gd name="connsiteY12" fmla="*/ 5167993 h 6090558"/>
              <a:gd name="connsiteX13" fmla="*/ 6369504 w 8209189"/>
              <a:gd name="connsiteY13" fmla="*/ 5282293 h 6090558"/>
              <a:gd name="connsiteX14" fmla="*/ 6140904 w 8209189"/>
              <a:gd name="connsiteY14" fmla="*/ 5200650 h 6090558"/>
              <a:gd name="connsiteX15" fmla="*/ 5716361 w 8209189"/>
              <a:gd name="connsiteY15" fmla="*/ 5412922 h 6090558"/>
              <a:gd name="connsiteX16" fmla="*/ 5667375 w 8209189"/>
              <a:gd name="connsiteY16" fmla="*/ 5543550 h 6090558"/>
              <a:gd name="connsiteX17" fmla="*/ 5357132 w 8209189"/>
              <a:gd name="connsiteY17" fmla="*/ 5282293 h 6090558"/>
              <a:gd name="connsiteX18" fmla="*/ 5112204 w 8209189"/>
              <a:gd name="connsiteY18" fmla="*/ 5184322 h 6090558"/>
              <a:gd name="connsiteX19" fmla="*/ 5014232 w 8209189"/>
              <a:gd name="connsiteY19" fmla="*/ 5363936 h 6090558"/>
              <a:gd name="connsiteX20" fmla="*/ 4850947 w 8209189"/>
              <a:gd name="connsiteY20" fmla="*/ 5249636 h 6090558"/>
              <a:gd name="connsiteX21" fmla="*/ 4752975 w 8209189"/>
              <a:gd name="connsiteY21" fmla="*/ 5151665 h 6090558"/>
              <a:gd name="connsiteX22" fmla="*/ 4655004 w 8209189"/>
              <a:gd name="connsiteY22" fmla="*/ 5265965 h 6090558"/>
              <a:gd name="connsiteX23" fmla="*/ 4557032 w 8209189"/>
              <a:gd name="connsiteY23" fmla="*/ 5527222 h 6090558"/>
              <a:gd name="connsiteX24" fmla="*/ 4442732 w 8209189"/>
              <a:gd name="connsiteY24" fmla="*/ 5396593 h 6090558"/>
              <a:gd name="connsiteX25" fmla="*/ 4312104 w 8209189"/>
              <a:gd name="connsiteY25" fmla="*/ 5135336 h 6090558"/>
              <a:gd name="connsiteX26" fmla="*/ 4246790 w 8209189"/>
              <a:gd name="connsiteY26" fmla="*/ 5265965 h 6090558"/>
              <a:gd name="connsiteX27" fmla="*/ 4148818 w 8209189"/>
              <a:gd name="connsiteY27" fmla="*/ 5282293 h 6090558"/>
              <a:gd name="connsiteX28" fmla="*/ 3920218 w 8209189"/>
              <a:gd name="connsiteY28" fmla="*/ 5135336 h 6090558"/>
              <a:gd name="connsiteX29" fmla="*/ 3626304 w 8209189"/>
              <a:gd name="connsiteY29" fmla="*/ 5004707 h 6090558"/>
              <a:gd name="connsiteX30" fmla="*/ 3512004 w 8209189"/>
              <a:gd name="connsiteY30" fmla="*/ 5200650 h 6090558"/>
              <a:gd name="connsiteX31" fmla="*/ 3430361 w 8209189"/>
              <a:gd name="connsiteY31" fmla="*/ 5053693 h 6090558"/>
              <a:gd name="connsiteX32" fmla="*/ 3103790 w 8209189"/>
              <a:gd name="connsiteY32" fmla="*/ 4890407 h 6090558"/>
              <a:gd name="connsiteX33" fmla="*/ 3022147 w 8209189"/>
              <a:gd name="connsiteY33" fmla="*/ 4792436 h 6090558"/>
              <a:gd name="connsiteX34" fmla="*/ 2760890 w 8209189"/>
              <a:gd name="connsiteY34" fmla="*/ 4776107 h 6090558"/>
              <a:gd name="connsiteX35" fmla="*/ 2728232 w 8209189"/>
              <a:gd name="connsiteY35" fmla="*/ 4825093 h 6090558"/>
              <a:gd name="connsiteX36" fmla="*/ 2450647 w 8209189"/>
              <a:gd name="connsiteY36" fmla="*/ 4678136 h 6090558"/>
              <a:gd name="connsiteX37" fmla="*/ 2238375 w 8209189"/>
              <a:gd name="connsiteY37" fmla="*/ 4792436 h 6090558"/>
              <a:gd name="connsiteX38" fmla="*/ 1993447 w 8209189"/>
              <a:gd name="connsiteY38" fmla="*/ 4678136 h 6090558"/>
              <a:gd name="connsiteX39" fmla="*/ 1748518 w 8209189"/>
              <a:gd name="connsiteY39" fmla="*/ 4678136 h 6090558"/>
              <a:gd name="connsiteX40" fmla="*/ 1568904 w 8209189"/>
              <a:gd name="connsiteY40" fmla="*/ 4498522 h 6090558"/>
              <a:gd name="connsiteX41" fmla="*/ 1519918 w 8209189"/>
              <a:gd name="connsiteY41" fmla="*/ 4318907 h 6090558"/>
              <a:gd name="connsiteX42" fmla="*/ 1421947 w 8209189"/>
              <a:gd name="connsiteY42" fmla="*/ 4318907 h 6090558"/>
              <a:gd name="connsiteX43" fmla="*/ 1013732 w 8209189"/>
              <a:gd name="connsiteY43" fmla="*/ 4269922 h 6090558"/>
              <a:gd name="connsiteX44" fmla="*/ 736147 w 8209189"/>
              <a:gd name="connsiteY44" fmla="*/ 4106636 h 6090558"/>
              <a:gd name="connsiteX45" fmla="*/ 556532 w 8209189"/>
              <a:gd name="connsiteY45" fmla="*/ 3943350 h 6090558"/>
              <a:gd name="connsiteX46" fmla="*/ 556532 w 8209189"/>
              <a:gd name="connsiteY46" fmla="*/ 4057650 h 6090558"/>
              <a:gd name="connsiteX0" fmla="*/ 556532 w 8209189"/>
              <a:gd name="connsiteY0" fmla="*/ 4057650 h 5690508"/>
              <a:gd name="connsiteX1" fmla="*/ 654504 w 8209189"/>
              <a:gd name="connsiteY1" fmla="*/ 24493 h 5690508"/>
              <a:gd name="connsiteX2" fmla="*/ 7822747 w 8209189"/>
              <a:gd name="connsiteY2" fmla="*/ 24493 h 5690508"/>
              <a:gd name="connsiteX3" fmla="*/ 7822747 w 8209189"/>
              <a:gd name="connsiteY3" fmla="*/ 857250 h 5690508"/>
              <a:gd name="connsiteX4" fmla="*/ 8116661 w 8209189"/>
              <a:gd name="connsiteY4" fmla="*/ 2620736 h 5690508"/>
              <a:gd name="connsiteX5" fmla="*/ 8181975 w 8209189"/>
              <a:gd name="connsiteY5" fmla="*/ 5608865 h 5690508"/>
              <a:gd name="connsiteX6" fmla="*/ 7953375 w 8209189"/>
              <a:gd name="connsiteY6" fmla="*/ 5510893 h 5690508"/>
              <a:gd name="connsiteX7" fmla="*/ 7561490 w 8209189"/>
              <a:gd name="connsiteY7" fmla="*/ 5380265 h 5690508"/>
              <a:gd name="connsiteX8" fmla="*/ 7398204 w 8209189"/>
              <a:gd name="connsiteY8" fmla="*/ 5249636 h 5690508"/>
              <a:gd name="connsiteX9" fmla="*/ 7267575 w 8209189"/>
              <a:gd name="connsiteY9" fmla="*/ 5086350 h 5690508"/>
              <a:gd name="connsiteX10" fmla="*/ 7071632 w 8209189"/>
              <a:gd name="connsiteY10" fmla="*/ 5070022 h 5690508"/>
              <a:gd name="connsiteX11" fmla="*/ 6957332 w 8209189"/>
              <a:gd name="connsiteY11" fmla="*/ 5184322 h 5690508"/>
              <a:gd name="connsiteX12" fmla="*/ 6679747 w 8209189"/>
              <a:gd name="connsiteY12" fmla="*/ 5167993 h 5690508"/>
              <a:gd name="connsiteX13" fmla="*/ 6369504 w 8209189"/>
              <a:gd name="connsiteY13" fmla="*/ 5282293 h 5690508"/>
              <a:gd name="connsiteX14" fmla="*/ 6140904 w 8209189"/>
              <a:gd name="connsiteY14" fmla="*/ 5200650 h 5690508"/>
              <a:gd name="connsiteX15" fmla="*/ 5716361 w 8209189"/>
              <a:gd name="connsiteY15" fmla="*/ 5412922 h 5690508"/>
              <a:gd name="connsiteX16" fmla="*/ 5667375 w 8209189"/>
              <a:gd name="connsiteY16" fmla="*/ 5543550 h 5690508"/>
              <a:gd name="connsiteX17" fmla="*/ 5357132 w 8209189"/>
              <a:gd name="connsiteY17" fmla="*/ 5282293 h 5690508"/>
              <a:gd name="connsiteX18" fmla="*/ 5112204 w 8209189"/>
              <a:gd name="connsiteY18" fmla="*/ 5184322 h 5690508"/>
              <a:gd name="connsiteX19" fmla="*/ 5014232 w 8209189"/>
              <a:gd name="connsiteY19" fmla="*/ 5363936 h 5690508"/>
              <a:gd name="connsiteX20" fmla="*/ 4850947 w 8209189"/>
              <a:gd name="connsiteY20" fmla="*/ 5249636 h 5690508"/>
              <a:gd name="connsiteX21" fmla="*/ 4752975 w 8209189"/>
              <a:gd name="connsiteY21" fmla="*/ 5151665 h 5690508"/>
              <a:gd name="connsiteX22" fmla="*/ 4655004 w 8209189"/>
              <a:gd name="connsiteY22" fmla="*/ 5265965 h 5690508"/>
              <a:gd name="connsiteX23" fmla="*/ 4557032 w 8209189"/>
              <a:gd name="connsiteY23" fmla="*/ 5527222 h 5690508"/>
              <a:gd name="connsiteX24" fmla="*/ 4442732 w 8209189"/>
              <a:gd name="connsiteY24" fmla="*/ 5396593 h 5690508"/>
              <a:gd name="connsiteX25" fmla="*/ 4312104 w 8209189"/>
              <a:gd name="connsiteY25" fmla="*/ 5135336 h 5690508"/>
              <a:gd name="connsiteX26" fmla="*/ 4246790 w 8209189"/>
              <a:gd name="connsiteY26" fmla="*/ 5265965 h 5690508"/>
              <a:gd name="connsiteX27" fmla="*/ 4148818 w 8209189"/>
              <a:gd name="connsiteY27" fmla="*/ 5282293 h 5690508"/>
              <a:gd name="connsiteX28" fmla="*/ 3920218 w 8209189"/>
              <a:gd name="connsiteY28" fmla="*/ 5135336 h 5690508"/>
              <a:gd name="connsiteX29" fmla="*/ 3626304 w 8209189"/>
              <a:gd name="connsiteY29" fmla="*/ 5004707 h 5690508"/>
              <a:gd name="connsiteX30" fmla="*/ 3512004 w 8209189"/>
              <a:gd name="connsiteY30" fmla="*/ 5200650 h 5690508"/>
              <a:gd name="connsiteX31" fmla="*/ 3430361 w 8209189"/>
              <a:gd name="connsiteY31" fmla="*/ 5053693 h 5690508"/>
              <a:gd name="connsiteX32" fmla="*/ 3103790 w 8209189"/>
              <a:gd name="connsiteY32" fmla="*/ 4890407 h 5690508"/>
              <a:gd name="connsiteX33" fmla="*/ 3022147 w 8209189"/>
              <a:gd name="connsiteY33" fmla="*/ 4792436 h 5690508"/>
              <a:gd name="connsiteX34" fmla="*/ 2760890 w 8209189"/>
              <a:gd name="connsiteY34" fmla="*/ 4776107 h 5690508"/>
              <a:gd name="connsiteX35" fmla="*/ 2728232 w 8209189"/>
              <a:gd name="connsiteY35" fmla="*/ 4825093 h 5690508"/>
              <a:gd name="connsiteX36" fmla="*/ 2450647 w 8209189"/>
              <a:gd name="connsiteY36" fmla="*/ 4678136 h 5690508"/>
              <a:gd name="connsiteX37" fmla="*/ 2238375 w 8209189"/>
              <a:gd name="connsiteY37" fmla="*/ 4792436 h 5690508"/>
              <a:gd name="connsiteX38" fmla="*/ 1993447 w 8209189"/>
              <a:gd name="connsiteY38" fmla="*/ 4678136 h 5690508"/>
              <a:gd name="connsiteX39" fmla="*/ 1748518 w 8209189"/>
              <a:gd name="connsiteY39" fmla="*/ 4678136 h 5690508"/>
              <a:gd name="connsiteX40" fmla="*/ 1568904 w 8209189"/>
              <a:gd name="connsiteY40" fmla="*/ 4498522 h 5690508"/>
              <a:gd name="connsiteX41" fmla="*/ 1519918 w 8209189"/>
              <a:gd name="connsiteY41" fmla="*/ 4318907 h 5690508"/>
              <a:gd name="connsiteX42" fmla="*/ 1421947 w 8209189"/>
              <a:gd name="connsiteY42" fmla="*/ 4318907 h 5690508"/>
              <a:gd name="connsiteX43" fmla="*/ 1013732 w 8209189"/>
              <a:gd name="connsiteY43" fmla="*/ 4269922 h 5690508"/>
              <a:gd name="connsiteX44" fmla="*/ 736147 w 8209189"/>
              <a:gd name="connsiteY44" fmla="*/ 4106636 h 5690508"/>
              <a:gd name="connsiteX45" fmla="*/ 556532 w 8209189"/>
              <a:gd name="connsiteY45" fmla="*/ 3943350 h 5690508"/>
              <a:gd name="connsiteX46" fmla="*/ 556532 w 8209189"/>
              <a:gd name="connsiteY46" fmla="*/ 4057650 h 5690508"/>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0 w 7652657"/>
              <a:gd name="connsiteY0" fmla="*/ 4057650 h 5608865"/>
              <a:gd name="connsiteX1" fmla="*/ 97972 w 7652657"/>
              <a:gd name="connsiteY1" fmla="*/ 24493 h 5608865"/>
              <a:gd name="connsiteX2" fmla="*/ 7266215 w 7652657"/>
              <a:gd name="connsiteY2" fmla="*/ 24493 h 5608865"/>
              <a:gd name="connsiteX3" fmla="*/ 7266215 w 7652657"/>
              <a:gd name="connsiteY3" fmla="*/ 857250 h 5608865"/>
              <a:gd name="connsiteX4" fmla="*/ 7560129 w 7652657"/>
              <a:gd name="connsiteY4" fmla="*/ 2620736 h 5608865"/>
              <a:gd name="connsiteX5" fmla="*/ 7625443 w 7652657"/>
              <a:gd name="connsiteY5" fmla="*/ 5608865 h 5608865"/>
              <a:gd name="connsiteX6" fmla="*/ 7396843 w 7652657"/>
              <a:gd name="connsiteY6" fmla="*/ 5510893 h 5608865"/>
              <a:gd name="connsiteX7" fmla="*/ 7004958 w 7652657"/>
              <a:gd name="connsiteY7" fmla="*/ 5380265 h 5608865"/>
              <a:gd name="connsiteX8" fmla="*/ 6841672 w 7652657"/>
              <a:gd name="connsiteY8" fmla="*/ 5249636 h 5608865"/>
              <a:gd name="connsiteX9" fmla="*/ 6711043 w 7652657"/>
              <a:gd name="connsiteY9" fmla="*/ 5086350 h 5608865"/>
              <a:gd name="connsiteX10" fmla="*/ 6515100 w 7652657"/>
              <a:gd name="connsiteY10" fmla="*/ 5070022 h 5608865"/>
              <a:gd name="connsiteX11" fmla="*/ 6400800 w 7652657"/>
              <a:gd name="connsiteY11" fmla="*/ 5184322 h 5608865"/>
              <a:gd name="connsiteX12" fmla="*/ 6123215 w 7652657"/>
              <a:gd name="connsiteY12" fmla="*/ 5167993 h 5608865"/>
              <a:gd name="connsiteX13" fmla="*/ 5812972 w 7652657"/>
              <a:gd name="connsiteY13" fmla="*/ 5282293 h 5608865"/>
              <a:gd name="connsiteX14" fmla="*/ 5584372 w 7652657"/>
              <a:gd name="connsiteY14" fmla="*/ 5200650 h 5608865"/>
              <a:gd name="connsiteX15" fmla="*/ 5159829 w 7652657"/>
              <a:gd name="connsiteY15" fmla="*/ 5412922 h 5608865"/>
              <a:gd name="connsiteX16" fmla="*/ 5110843 w 7652657"/>
              <a:gd name="connsiteY16" fmla="*/ 5543550 h 5608865"/>
              <a:gd name="connsiteX17" fmla="*/ 4800600 w 7652657"/>
              <a:gd name="connsiteY17" fmla="*/ 5282293 h 5608865"/>
              <a:gd name="connsiteX18" fmla="*/ 4555672 w 7652657"/>
              <a:gd name="connsiteY18" fmla="*/ 5184322 h 5608865"/>
              <a:gd name="connsiteX19" fmla="*/ 4457700 w 7652657"/>
              <a:gd name="connsiteY19" fmla="*/ 5363936 h 5608865"/>
              <a:gd name="connsiteX20" fmla="*/ 4294415 w 7652657"/>
              <a:gd name="connsiteY20" fmla="*/ 5249636 h 5608865"/>
              <a:gd name="connsiteX21" fmla="*/ 4196443 w 7652657"/>
              <a:gd name="connsiteY21" fmla="*/ 5151665 h 5608865"/>
              <a:gd name="connsiteX22" fmla="*/ 4098472 w 7652657"/>
              <a:gd name="connsiteY22" fmla="*/ 5265965 h 5608865"/>
              <a:gd name="connsiteX23" fmla="*/ 4000500 w 7652657"/>
              <a:gd name="connsiteY23" fmla="*/ 5527222 h 5608865"/>
              <a:gd name="connsiteX24" fmla="*/ 3886200 w 7652657"/>
              <a:gd name="connsiteY24" fmla="*/ 5396593 h 5608865"/>
              <a:gd name="connsiteX25" fmla="*/ 3755572 w 7652657"/>
              <a:gd name="connsiteY25" fmla="*/ 5135336 h 5608865"/>
              <a:gd name="connsiteX26" fmla="*/ 3690258 w 7652657"/>
              <a:gd name="connsiteY26" fmla="*/ 5265965 h 5608865"/>
              <a:gd name="connsiteX27" fmla="*/ 3592286 w 7652657"/>
              <a:gd name="connsiteY27" fmla="*/ 5282293 h 5608865"/>
              <a:gd name="connsiteX28" fmla="*/ 3363686 w 7652657"/>
              <a:gd name="connsiteY28" fmla="*/ 5135336 h 5608865"/>
              <a:gd name="connsiteX29" fmla="*/ 3069772 w 7652657"/>
              <a:gd name="connsiteY29" fmla="*/ 5004707 h 5608865"/>
              <a:gd name="connsiteX30" fmla="*/ 2955472 w 7652657"/>
              <a:gd name="connsiteY30" fmla="*/ 5200650 h 5608865"/>
              <a:gd name="connsiteX31" fmla="*/ 2873829 w 7652657"/>
              <a:gd name="connsiteY31" fmla="*/ 5053693 h 5608865"/>
              <a:gd name="connsiteX32" fmla="*/ 2547258 w 7652657"/>
              <a:gd name="connsiteY32" fmla="*/ 4890407 h 5608865"/>
              <a:gd name="connsiteX33" fmla="*/ 2465615 w 7652657"/>
              <a:gd name="connsiteY33" fmla="*/ 4792436 h 5608865"/>
              <a:gd name="connsiteX34" fmla="*/ 2204358 w 7652657"/>
              <a:gd name="connsiteY34" fmla="*/ 4776107 h 5608865"/>
              <a:gd name="connsiteX35" fmla="*/ 2171700 w 7652657"/>
              <a:gd name="connsiteY35" fmla="*/ 4825093 h 5608865"/>
              <a:gd name="connsiteX36" fmla="*/ 1894115 w 7652657"/>
              <a:gd name="connsiteY36" fmla="*/ 4678136 h 5608865"/>
              <a:gd name="connsiteX37" fmla="*/ 1681843 w 7652657"/>
              <a:gd name="connsiteY37" fmla="*/ 4792436 h 5608865"/>
              <a:gd name="connsiteX38" fmla="*/ 1436915 w 7652657"/>
              <a:gd name="connsiteY38" fmla="*/ 4678136 h 5608865"/>
              <a:gd name="connsiteX39" fmla="*/ 1191986 w 7652657"/>
              <a:gd name="connsiteY39" fmla="*/ 4678136 h 5608865"/>
              <a:gd name="connsiteX40" fmla="*/ 1012372 w 7652657"/>
              <a:gd name="connsiteY40" fmla="*/ 4498522 h 5608865"/>
              <a:gd name="connsiteX41" fmla="*/ 963386 w 7652657"/>
              <a:gd name="connsiteY41" fmla="*/ 4318907 h 5608865"/>
              <a:gd name="connsiteX42" fmla="*/ 865415 w 7652657"/>
              <a:gd name="connsiteY42" fmla="*/ 4318907 h 5608865"/>
              <a:gd name="connsiteX43" fmla="*/ 457200 w 7652657"/>
              <a:gd name="connsiteY43" fmla="*/ 4269922 h 5608865"/>
              <a:gd name="connsiteX44" fmla="*/ 179615 w 7652657"/>
              <a:gd name="connsiteY44" fmla="*/ 4106636 h 5608865"/>
              <a:gd name="connsiteX45" fmla="*/ 0 w 7652657"/>
              <a:gd name="connsiteY45" fmla="*/ 3943350 h 5608865"/>
              <a:gd name="connsiteX46" fmla="*/ 0 w 7652657"/>
              <a:gd name="connsiteY46" fmla="*/ 4057650 h 560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52657" h="5608865">
                <a:moveTo>
                  <a:pt x="0" y="4057650"/>
                </a:moveTo>
                <a:cubicBezTo>
                  <a:pt x="110218" y="2415268"/>
                  <a:pt x="106136" y="2084615"/>
                  <a:pt x="97972" y="24493"/>
                </a:cubicBezTo>
                <a:cubicBezTo>
                  <a:pt x="1755322" y="0"/>
                  <a:pt x="5761265" y="59871"/>
                  <a:pt x="7266215" y="24493"/>
                </a:cubicBezTo>
                <a:cubicBezTo>
                  <a:pt x="7383236" y="892629"/>
                  <a:pt x="7217229" y="424543"/>
                  <a:pt x="7266215" y="857250"/>
                </a:cubicBezTo>
                <a:cubicBezTo>
                  <a:pt x="7315201" y="1289957"/>
                  <a:pt x="7500258" y="1828800"/>
                  <a:pt x="7560129" y="2620736"/>
                </a:cubicBezTo>
                <a:cubicBezTo>
                  <a:pt x="7620000" y="3412672"/>
                  <a:pt x="7652657" y="5127172"/>
                  <a:pt x="7625443" y="5608865"/>
                </a:cubicBezTo>
                <a:cubicBezTo>
                  <a:pt x="7369629" y="5366658"/>
                  <a:pt x="7500257" y="5548993"/>
                  <a:pt x="7396843" y="5510893"/>
                </a:cubicBezTo>
                <a:cubicBezTo>
                  <a:pt x="7293429" y="5472793"/>
                  <a:pt x="7097487" y="5423808"/>
                  <a:pt x="7004958" y="5380265"/>
                </a:cubicBezTo>
                <a:cubicBezTo>
                  <a:pt x="6912430" y="5336722"/>
                  <a:pt x="6890658" y="5298622"/>
                  <a:pt x="6841672" y="5249636"/>
                </a:cubicBezTo>
                <a:cubicBezTo>
                  <a:pt x="6792686" y="5200650"/>
                  <a:pt x="6765472" y="5116286"/>
                  <a:pt x="6711043" y="5086350"/>
                </a:cubicBezTo>
                <a:cubicBezTo>
                  <a:pt x="6656614" y="5056414"/>
                  <a:pt x="6566807" y="5053693"/>
                  <a:pt x="6515100" y="5070022"/>
                </a:cubicBezTo>
                <a:cubicBezTo>
                  <a:pt x="6463393" y="5086351"/>
                  <a:pt x="6466114" y="5167994"/>
                  <a:pt x="6400800" y="5184322"/>
                </a:cubicBezTo>
                <a:cubicBezTo>
                  <a:pt x="6335486" y="5200650"/>
                  <a:pt x="6221186" y="5151665"/>
                  <a:pt x="6123215" y="5167993"/>
                </a:cubicBezTo>
                <a:cubicBezTo>
                  <a:pt x="6025244" y="5184321"/>
                  <a:pt x="5902779" y="5276850"/>
                  <a:pt x="5812972" y="5282293"/>
                </a:cubicBezTo>
                <a:cubicBezTo>
                  <a:pt x="5723165" y="5287736"/>
                  <a:pt x="5693229" y="5178879"/>
                  <a:pt x="5584372" y="5200650"/>
                </a:cubicBezTo>
                <a:cubicBezTo>
                  <a:pt x="5475515" y="5222421"/>
                  <a:pt x="5238751" y="5355772"/>
                  <a:pt x="5159829" y="5412922"/>
                </a:cubicBezTo>
                <a:cubicBezTo>
                  <a:pt x="5080908" y="5470072"/>
                  <a:pt x="5170715" y="5565322"/>
                  <a:pt x="5110843" y="5543550"/>
                </a:cubicBezTo>
                <a:cubicBezTo>
                  <a:pt x="5050971" y="5521778"/>
                  <a:pt x="4893129" y="5342164"/>
                  <a:pt x="4800600" y="5282293"/>
                </a:cubicBezTo>
                <a:cubicBezTo>
                  <a:pt x="4708072" y="5222422"/>
                  <a:pt x="4612822" y="5170715"/>
                  <a:pt x="4555672" y="5184322"/>
                </a:cubicBezTo>
                <a:cubicBezTo>
                  <a:pt x="4498522" y="5197929"/>
                  <a:pt x="4501243" y="5353050"/>
                  <a:pt x="4457700" y="5363936"/>
                </a:cubicBezTo>
                <a:cubicBezTo>
                  <a:pt x="4414157" y="5374822"/>
                  <a:pt x="4337958" y="5285014"/>
                  <a:pt x="4294415" y="5249636"/>
                </a:cubicBezTo>
                <a:cubicBezTo>
                  <a:pt x="4250872" y="5214258"/>
                  <a:pt x="4229100" y="5148944"/>
                  <a:pt x="4196443" y="5151665"/>
                </a:cubicBezTo>
                <a:cubicBezTo>
                  <a:pt x="4163786" y="5154387"/>
                  <a:pt x="4131129" y="5203372"/>
                  <a:pt x="4098472" y="5265965"/>
                </a:cubicBezTo>
                <a:cubicBezTo>
                  <a:pt x="4065815" y="5328558"/>
                  <a:pt x="4035879" y="5505451"/>
                  <a:pt x="4000500" y="5527222"/>
                </a:cubicBezTo>
                <a:cubicBezTo>
                  <a:pt x="3965121" y="5548993"/>
                  <a:pt x="3927021" y="5461907"/>
                  <a:pt x="3886200" y="5396593"/>
                </a:cubicBezTo>
                <a:cubicBezTo>
                  <a:pt x="3845379" y="5331279"/>
                  <a:pt x="3788229" y="5157107"/>
                  <a:pt x="3755572" y="5135336"/>
                </a:cubicBezTo>
                <a:cubicBezTo>
                  <a:pt x="3722915" y="5113565"/>
                  <a:pt x="3717472" y="5241472"/>
                  <a:pt x="3690258" y="5265965"/>
                </a:cubicBezTo>
                <a:cubicBezTo>
                  <a:pt x="3663044" y="5290458"/>
                  <a:pt x="3646715" y="5304064"/>
                  <a:pt x="3592286" y="5282293"/>
                </a:cubicBezTo>
                <a:cubicBezTo>
                  <a:pt x="3537857" y="5260522"/>
                  <a:pt x="3450772" y="5181600"/>
                  <a:pt x="3363686" y="5135336"/>
                </a:cubicBezTo>
                <a:cubicBezTo>
                  <a:pt x="3276600" y="5089072"/>
                  <a:pt x="3137808" y="4993821"/>
                  <a:pt x="3069772" y="5004707"/>
                </a:cubicBezTo>
                <a:cubicBezTo>
                  <a:pt x="3001736" y="5015593"/>
                  <a:pt x="2988129" y="5192486"/>
                  <a:pt x="2955472" y="5200650"/>
                </a:cubicBezTo>
                <a:cubicBezTo>
                  <a:pt x="2922815" y="5208814"/>
                  <a:pt x="2941865" y="5105400"/>
                  <a:pt x="2873829" y="5053693"/>
                </a:cubicBezTo>
                <a:cubicBezTo>
                  <a:pt x="2805793" y="5001986"/>
                  <a:pt x="2615294" y="4933950"/>
                  <a:pt x="2547258" y="4890407"/>
                </a:cubicBezTo>
                <a:cubicBezTo>
                  <a:pt x="2479222" y="4846864"/>
                  <a:pt x="2522765" y="4811486"/>
                  <a:pt x="2465615" y="4792436"/>
                </a:cubicBezTo>
                <a:cubicBezTo>
                  <a:pt x="2408465" y="4773386"/>
                  <a:pt x="2253344" y="4770664"/>
                  <a:pt x="2204358" y="4776107"/>
                </a:cubicBezTo>
                <a:cubicBezTo>
                  <a:pt x="2155372" y="4781550"/>
                  <a:pt x="2223407" y="4841422"/>
                  <a:pt x="2171700" y="4825093"/>
                </a:cubicBezTo>
                <a:cubicBezTo>
                  <a:pt x="2119993" y="4808765"/>
                  <a:pt x="1975758" y="4683579"/>
                  <a:pt x="1894115" y="4678136"/>
                </a:cubicBezTo>
                <a:cubicBezTo>
                  <a:pt x="1812472" y="4672693"/>
                  <a:pt x="1758043" y="4792436"/>
                  <a:pt x="1681843" y="4792436"/>
                </a:cubicBezTo>
                <a:cubicBezTo>
                  <a:pt x="1605643" y="4792436"/>
                  <a:pt x="1518558" y="4697186"/>
                  <a:pt x="1436915" y="4678136"/>
                </a:cubicBezTo>
                <a:cubicBezTo>
                  <a:pt x="1355272" y="4659086"/>
                  <a:pt x="1262743" y="4708072"/>
                  <a:pt x="1191986" y="4678136"/>
                </a:cubicBezTo>
                <a:cubicBezTo>
                  <a:pt x="1121229" y="4648200"/>
                  <a:pt x="1050472" y="4558394"/>
                  <a:pt x="1012372" y="4498522"/>
                </a:cubicBezTo>
                <a:cubicBezTo>
                  <a:pt x="974272" y="4438651"/>
                  <a:pt x="987879" y="4348843"/>
                  <a:pt x="963386" y="4318907"/>
                </a:cubicBezTo>
                <a:cubicBezTo>
                  <a:pt x="938893" y="4288971"/>
                  <a:pt x="949779" y="4327071"/>
                  <a:pt x="865415" y="4318907"/>
                </a:cubicBezTo>
                <a:cubicBezTo>
                  <a:pt x="781051" y="4310743"/>
                  <a:pt x="571500" y="4305300"/>
                  <a:pt x="457200" y="4269922"/>
                </a:cubicBezTo>
                <a:cubicBezTo>
                  <a:pt x="342900" y="4234544"/>
                  <a:pt x="255815" y="4161065"/>
                  <a:pt x="179615" y="4106636"/>
                </a:cubicBezTo>
                <a:cubicBezTo>
                  <a:pt x="103415" y="4052207"/>
                  <a:pt x="416378" y="4329792"/>
                  <a:pt x="0" y="3943350"/>
                </a:cubicBezTo>
                <a:cubicBezTo>
                  <a:pt x="48986" y="3690257"/>
                  <a:pt x="0" y="4019550"/>
                  <a:pt x="0" y="4057650"/>
                </a:cubicBezTo>
                <a:close/>
              </a:path>
            </a:pathLst>
          </a:custGeom>
          <a:ln w="76200">
            <a:solidFill>
              <a:srgbClr val="FF0000"/>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0" name="Picture 3"/>
          <p:cNvPicPr>
            <a:picLocks noChangeAspect="1" noChangeArrowheads="1"/>
          </p:cNvPicPr>
          <p:nvPr/>
        </p:nvPicPr>
        <p:blipFill>
          <a:blip r:embed="rId3" cstate="print"/>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46" name="Oval 45"/>
          <p:cNvSpPr/>
          <p:nvPr/>
        </p:nvSpPr>
        <p:spPr>
          <a:xfrm>
            <a:off x="5257800" y="6096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412725" y="47244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304800" y="3581400"/>
            <a:ext cx="76200" cy="369332"/>
          </a:xfrm>
          <a:prstGeom prst="rect">
            <a:avLst/>
          </a:prstGeom>
          <a:noFill/>
        </p:spPr>
        <p:txBody>
          <a:bodyPr wrap="square" rtlCol="0">
            <a:spAutoFit/>
          </a:bodyPr>
          <a:lstStyle/>
          <a:p>
            <a:endParaRPr lang="en-US" dirty="0"/>
          </a:p>
        </p:txBody>
      </p:sp>
      <p:sp>
        <p:nvSpPr>
          <p:cNvPr id="36" name="Oval 35"/>
          <p:cNvSpPr/>
          <p:nvPr/>
        </p:nvSpPr>
        <p:spPr>
          <a:xfrm>
            <a:off x="7391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p:cNvCxnSpPr/>
          <p:nvPr/>
        </p:nvCxnSpPr>
        <p:spPr>
          <a:xfrm rot="5400000">
            <a:off x="2286000" y="5104606"/>
            <a:ext cx="2438400" cy="1588"/>
          </a:xfrm>
          <a:prstGeom prst="line">
            <a:avLst/>
          </a:prstGeom>
          <a:ln w="38100">
            <a:solidFill>
              <a:schemeClr val="tx1">
                <a:lumMod val="85000"/>
                <a:lumOff val="15000"/>
              </a:schemeClr>
            </a:solidFill>
          </a:ln>
          <a:effectLst>
            <a:outerShdw blurRad="508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59" name="Freeform 58"/>
          <p:cNvSpPr/>
          <p:nvPr/>
        </p:nvSpPr>
        <p:spPr>
          <a:xfrm>
            <a:off x="5641675" y="4589253"/>
            <a:ext cx="483080" cy="1946695"/>
          </a:xfrm>
          <a:custGeom>
            <a:avLst/>
            <a:gdLst>
              <a:gd name="connsiteX0" fmla="*/ 0 w 483080"/>
              <a:gd name="connsiteY0" fmla="*/ 0 h 1946695"/>
              <a:gd name="connsiteX1" fmla="*/ 17253 w 483080"/>
              <a:gd name="connsiteY1" fmla="*/ 1656272 h 1946695"/>
              <a:gd name="connsiteX2" fmla="*/ 103517 w 483080"/>
              <a:gd name="connsiteY2" fmla="*/ 1742536 h 1946695"/>
              <a:gd name="connsiteX3" fmla="*/ 293299 w 483080"/>
              <a:gd name="connsiteY3" fmla="*/ 1828800 h 1946695"/>
              <a:gd name="connsiteX4" fmla="*/ 483080 w 483080"/>
              <a:gd name="connsiteY4" fmla="*/ 1811547 h 194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080" h="1946695">
                <a:moveTo>
                  <a:pt x="0" y="0"/>
                </a:moveTo>
                <a:cubicBezTo>
                  <a:pt x="0" y="682924"/>
                  <a:pt x="0" y="1365849"/>
                  <a:pt x="17253" y="1656272"/>
                </a:cubicBezTo>
                <a:cubicBezTo>
                  <a:pt x="34506" y="1946695"/>
                  <a:pt x="57509" y="1713781"/>
                  <a:pt x="103517" y="1742536"/>
                </a:cubicBezTo>
                <a:cubicBezTo>
                  <a:pt x="149525" y="1771291"/>
                  <a:pt x="230039" y="1817298"/>
                  <a:pt x="293299" y="1828800"/>
                </a:cubicBezTo>
                <a:cubicBezTo>
                  <a:pt x="356559" y="1840302"/>
                  <a:pt x="419819" y="1825924"/>
                  <a:pt x="483080" y="1811547"/>
                </a:cubicBezTo>
              </a:path>
            </a:pathLst>
          </a:custGeom>
          <a:ln w="38100">
            <a:solidFill>
              <a:schemeClr val="tx1">
                <a:lumMod val="85000"/>
                <a:lumOff val="15000"/>
              </a:schemeClr>
            </a:solidFill>
          </a:ln>
          <a:effectLst>
            <a:outerShdw blurRad="508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TextBox 51"/>
          <p:cNvSpPr txBox="1"/>
          <p:nvPr/>
        </p:nvSpPr>
        <p:spPr>
          <a:xfrm>
            <a:off x="6172200" y="1524000"/>
            <a:ext cx="1962397" cy="892552"/>
          </a:xfrm>
          <a:prstGeom prst="rect">
            <a:avLst/>
          </a:prstGeom>
          <a:noFill/>
        </p:spPr>
        <p:txBody>
          <a:bodyPr wrap="none" rtlCol="0">
            <a:spAutoFit/>
          </a:bodyPr>
          <a:lstStyle/>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a:t>
            </a:r>
          </a:p>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NATION</a:t>
            </a:r>
          </a:p>
        </p:txBody>
      </p:sp>
      <p:sp>
        <p:nvSpPr>
          <p:cNvPr id="70" name="TextBox 69"/>
          <p:cNvSpPr txBox="1"/>
          <p:nvPr/>
        </p:nvSpPr>
        <p:spPr>
          <a:xfrm>
            <a:off x="3276600" y="4989493"/>
            <a:ext cx="2667000" cy="954107"/>
          </a:xfrm>
          <a:prstGeom prst="rect">
            <a:avLst/>
          </a:prstGeom>
          <a:noFill/>
        </p:spPr>
        <p:txBody>
          <a:bodyPr wrap="square" rtlCol="0">
            <a:spAutoFit/>
          </a:bodyPr>
          <a:lstStyle/>
          <a:p>
            <a:pPr algn="ctr"/>
            <a:r>
              <a:rPr lang="en-US" sz="28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CHICKASAW NATION</a:t>
            </a:r>
          </a:p>
        </p:txBody>
      </p:sp>
      <p:sp>
        <p:nvSpPr>
          <p:cNvPr id="71" name="TextBox 70"/>
          <p:cNvSpPr txBox="1"/>
          <p:nvPr/>
        </p:nvSpPr>
        <p:spPr>
          <a:xfrm>
            <a:off x="5791200" y="4800600"/>
            <a:ext cx="2667000" cy="954107"/>
          </a:xfrm>
          <a:prstGeom prst="rect">
            <a:avLst/>
          </a:prstGeom>
          <a:noFill/>
        </p:spPr>
        <p:txBody>
          <a:bodyPr wrap="square" rtlCol="0">
            <a:spAutoFit/>
          </a:bodyPr>
          <a:lstStyle/>
          <a:p>
            <a:pPr algn="ctr"/>
            <a:r>
              <a:rPr lang="en-US" sz="28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CHOCTAW NATION</a:t>
            </a:r>
          </a:p>
        </p:txBody>
      </p:sp>
      <p:sp>
        <p:nvSpPr>
          <p:cNvPr id="33" name="Oval 32"/>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924800" y="4038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46"/>
          <p:cNvGrpSpPr/>
          <p:nvPr/>
        </p:nvGrpSpPr>
        <p:grpSpPr>
          <a:xfrm>
            <a:off x="2895600" y="2590800"/>
            <a:ext cx="3505200" cy="838200"/>
            <a:chOff x="2667000" y="2514600"/>
            <a:chExt cx="3505200" cy="838200"/>
          </a:xfrm>
        </p:grpSpPr>
        <p:grpSp>
          <p:nvGrpSpPr>
            <p:cNvPr id="12" name="Group 31"/>
            <p:cNvGrpSpPr/>
            <p:nvPr/>
          </p:nvGrpSpPr>
          <p:grpSpPr>
            <a:xfrm>
              <a:off x="2667000" y="2514600"/>
              <a:ext cx="3505200" cy="487680"/>
              <a:chOff x="2667000" y="2514600"/>
              <a:chExt cx="3505200" cy="487680"/>
            </a:xfrm>
          </p:grpSpPr>
          <p:sp>
            <p:nvSpPr>
              <p:cNvPr id="91" name="Rectangle 4"/>
              <p:cNvSpPr/>
              <p:nvPr/>
            </p:nvSpPr>
            <p:spPr>
              <a:xfrm>
                <a:off x="2667000" y="2514600"/>
                <a:ext cx="30480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5257800" y="2590800"/>
                <a:ext cx="914400" cy="41148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Rectangle 5"/>
            <p:cNvSpPr/>
            <p:nvPr/>
          </p:nvSpPr>
          <p:spPr>
            <a:xfrm>
              <a:off x="3352800" y="29718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TextBox 106"/>
          <p:cNvSpPr txBox="1"/>
          <p:nvPr/>
        </p:nvSpPr>
        <p:spPr>
          <a:xfrm>
            <a:off x="4419600" y="2895600"/>
            <a:ext cx="2667000" cy="954107"/>
          </a:xfrm>
          <a:prstGeom prst="rect">
            <a:avLst/>
          </a:prstGeom>
          <a:noFill/>
        </p:spPr>
        <p:txBody>
          <a:bodyPr wrap="square" rtlCol="0">
            <a:spAutoFit/>
          </a:bodyPr>
          <a:lstStyle/>
          <a:p>
            <a:pPr algn="ctr"/>
            <a:r>
              <a:rPr lang="en-US" sz="28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CREEK NATION</a:t>
            </a:r>
          </a:p>
        </p:txBody>
      </p:sp>
      <p:sp>
        <p:nvSpPr>
          <p:cNvPr id="116" name="Freeform 115"/>
          <p:cNvSpPr/>
          <p:nvPr/>
        </p:nvSpPr>
        <p:spPr>
          <a:xfrm>
            <a:off x="800099" y="2362200"/>
            <a:ext cx="4267199" cy="2333205"/>
          </a:xfrm>
          <a:custGeom>
            <a:avLst/>
            <a:gdLst>
              <a:gd name="connsiteX0" fmla="*/ 312964 w 4397828"/>
              <a:gd name="connsiteY0" fmla="*/ 70757 h 2332264"/>
              <a:gd name="connsiteX1" fmla="*/ 2141764 w 4397828"/>
              <a:gd name="connsiteY1" fmla="*/ 119743 h 2332264"/>
              <a:gd name="connsiteX2" fmla="*/ 2223407 w 4397828"/>
              <a:gd name="connsiteY2" fmla="*/ 397328 h 2332264"/>
              <a:gd name="connsiteX3" fmla="*/ 2468335 w 4397828"/>
              <a:gd name="connsiteY3" fmla="*/ 740228 h 2332264"/>
              <a:gd name="connsiteX4" fmla="*/ 2713264 w 4397828"/>
              <a:gd name="connsiteY4" fmla="*/ 1017814 h 2332264"/>
              <a:gd name="connsiteX5" fmla="*/ 2958192 w 4397828"/>
              <a:gd name="connsiteY5" fmla="*/ 1148443 h 2332264"/>
              <a:gd name="connsiteX6" fmla="*/ 3203121 w 4397828"/>
              <a:gd name="connsiteY6" fmla="*/ 1246414 h 2332264"/>
              <a:gd name="connsiteX7" fmla="*/ 3350078 w 4397828"/>
              <a:gd name="connsiteY7" fmla="*/ 1164771 h 2332264"/>
              <a:gd name="connsiteX8" fmla="*/ 3513364 w 4397828"/>
              <a:gd name="connsiteY8" fmla="*/ 1344385 h 2332264"/>
              <a:gd name="connsiteX9" fmla="*/ 3643992 w 4397828"/>
              <a:gd name="connsiteY9" fmla="*/ 1295400 h 2332264"/>
              <a:gd name="connsiteX10" fmla="*/ 3839935 w 4397828"/>
              <a:gd name="connsiteY10" fmla="*/ 1115785 h 2332264"/>
              <a:gd name="connsiteX11" fmla="*/ 4003221 w 4397828"/>
              <a:gd name="connsiteY11" fmla="*/ 1230085 h 2332264"/>
              <a:gd name="connsiteX12" fmla="*/ 4313464 w 4397828"/>
              <a:gd name="connsiteY12" fmla="*/ 1442357 h 2332264"/>
              <a:gd name="connsiteX13" fmla="*/ 4395107 w 4397828"/>
              <a:gd name="connsiteY13" fmla="*/ 1638300 h 2332264"/>
              <a:gd name="connsiteX14" fmla="*/ 4329792 w 4397828"/>
              <a:gd name="connsiteY14" fmla="*/ 2242457 h 2332264"/>
              <a:gd name="connsiteX15" fmla="*/ 4003221 w 4397828"/>
              <a:gd name="connsiteY15" fmla="*/ 2177143 h 2332264"/>
              <a:gd name="connsiteX16" fmla="*/ 3888921 w 4397828"/>
              <a:gd name="connsiteY16" fmla="*/ 1899557 h 2332264"/>
              <a:gd name="connsiteX17" fmla="*/ 3627664 w 4397828"/>
              <a:gd name="connsiteY17" fmla="*/ 1621971 h 2332264"/>
              <a:gd name="connsiteX18" fmla="*/ 3431721 w 4397828"/>
              <a:gd name="connsiteY18" fmla="*/ 1556657 h 2332264"/>
              <a:gd name="connsiteX19" fmla="*/ 3088821 w 4397828"/>
              <a:gd name="connsiteY19" fmla="*/ 1524000 h 2332264"/>
              <a:gd name="connsiteX20" fmla="*/ 2860221 w 4397828"/>
              <a:gd name="connsiteY20" fmla="*/ 1409700 h 2332264"/>
              <a:gd name="connsiteX21" fmla="*/ 2680607 w 4397828"/>
              <a:gd name="connsiteY21" fmla="*/ 1295400 h 2332264"/>
              <a:gd name="connsiteX22" fmla="*/ 2549978 w 4397828"/>
              <a:gd name="connsiteY22" fmla="*/ 1181100 h 2332264"/>
              <a:gd name="connsiteX23" fmla="*/ 2549978 w 4397828"/>
              <a:gd name="connsiteY23" fmla="*/ 1132114 h 2332264"/>
              <a:gd name="connsiteX24" fmla="*/ 2337707 w 4397828"/>
              <a:gd name="connsiteY24" fmla="*/ 1181100 h 2332264"/>
              <a:gd name="connsiteX25" fmla="*/ 2027464 w 4397828"/>
              <a:gd name="connsiteY25" fmla="*/ 691243 h 2332264"/>
              <a:gd name="connsiteX26" fmla="*/ 1896835 w 4397828"/>
              <a:gd name="connsiteY26" fmla="*/ 446314 h 2332264"/>
              <a:gd name="connsiteX27" fmla="*/ 1815192 w 4397828"/>
              <a:gd name="connsiteY27" fmla="*/ 364671 h 2332264"/>
              <a:gd name="connsiteX28" fmla="*/ 1635578 w 4397828"/>
              <a:gd name="connsiteY28" fmla="*/ 348343 h 2332264"/>
              <a:gd name="connsiteX29" fmla="*/ 1521278 w 4397828"/>
              <a:gd name="connsiteY29" fmla="*/ 609600 h 2332264"/>
              <a:gd name="connsiteX30" fmla="*/ 1390649 w 4397828"/>
              <a:gd name="connsiteY30" fmla="*/ 609600 h 2332264"/>
              <a:gd name="connsiteX31" fmla="*/ 1292678 w 4397828"/>
              <a:gd name="connsiteY31" fmla="*/ 429985 h 2332264"/>
              <a:gd name="connsiteX32" fmla="*/ 1227364 w 4397828"/>
              <a:gd name="connsiteY32" fmla="*/ 348343 h 2332264"/>
              <a:gd name="connsiteX33" fmla="*/ 1047749 w 4397828"/>
              <a:gd name="connsiteY33" fmla="*/ 348343 h 2332264"/>
              <a:gd name="connsiteX34" fmla="*/ 868135 w 4397828"/>
              <a:gd name="connsiteY34" fmla="*/ 544285 h 2332264"/>
              <a:gd name="connsiteX35" fmla="*/ 704849 w 4397828"/>
              <a:gd name="connsiteY35" fmla="*/ 625928 h 2332264"/>
              <a:gd name="connsiteX36" fmla="*/ 557892 w 4397828"/>
              <a:gd name="connsiteY36" fmla="*/ 576943 h 2332264"/>
              <a:gd name="connsiteX37" fmla="*/ 541564 w 4397828"/>
              <a:gd name="connsiteY37" fmla="*/ 397328 h 2332264"/>
              <a:gd name="connsiteX38" fmla="*/ 492578 w 4397828"/>
              <a:gd name="connsiteY38" fmla="*/ 381000 h 2332264"/>
              <a:gd name="connsiteX39" fmla="*/ 263978 w 4397828"/>
              <a:gd name="connsiteY39" fmla="*/ 544285 h 2332264"/>
              <a:gd name="connsiteX40" fmla="*/ 312964 w 4397828"/>
              <a:gd name="connsiteY40" fmla="*/ 70757 h 2332264"/>
              <a:gd name="connsiteX0" fmla="*/ 312964 w 4397828"/>
              <a:gd name="connsiteY0" fmla="*/ 70757 h 2332264"/>
              <a:gd name="connsiteX1" fmla="*/ 2141764 w 4397828"/>
              <a:gd name="connsiteY1" fmla="*/ 119743 h 2332264"/>
              <a:gd name="connsiteX2" fmla="*/ 2223407 w 4397828"/>
              <a:gd name="connsiteY2" fmla="*/ 397328 h 2332264"/>
              <a:gd name="connsiteX3" fmla="*/ 2468335 w 4397828"/>
              <a:gd name="connsiteY3" fmla="*/ 740228 h 2332264"/>
              <a:gd name="connsiteX4" fmla="*/ 2713264 w 4397828"/>
              <a:gd name="connsiteY4" fmla="*/ 1017814 h 2332264"/>
              <a:gd name="connsiteX5" fmla="*/ 2958192 w 4397828"/>
              <a:gd name="connsiteY5" fmla="*/ 1148443 h 2332264"/>
              <a:gd name="connsiteX6" fmla="*/ 3203121 w 4397828"/>
              <a:gd name="connsiteY6" fmla="*/ 1246414 h 2332264"/>
              <a:gd name="connsiteX7" fmla="*/ 3350078 w 4397828"/>
              <a:gd name="connsiteY7" fmla="*/ 1164771 h 2332264"/>
              <a:gd name="connsiteX8" fmla="*/ 3513364 w 4397828"/>
              <a:gd name="connsiteY8" fmla="*/ 1344385 h 2332264"/>
              <a:gd name="connsiteX9" fmla="*/ 3643992 w 4397828"/>
              <a:gd name="connsiteY9" fmla="*/ 1295400 h 2332264"/>
              <a:gd name="connsiteX10" fmla="*/ 3839935 w 4397828"/>
              <a:gd name="connsiteY10" fmla="*/ 1115785 h 2332264"/>
              <a:gd name="connsiteX11" fmla="*/ 4003221 w 4397828"/>
              <a:gd name="connsiteY11" fmla="*/ 1230085 h 2332264"/>
              <a:gd name="connsiteX12" fmla="*/ 4313464 w 4397828"/>
              <a:gd name="connsiteY12" fmla="*/ 1442357 h 2332264"/>
              <a:gd name="connsiteX13" fmla="*/ 4395107 w 4397828"/>
              <a:gd name="connsiteY13" fmla="*/ 1638300 h 2332264"/>
              <a:gd name="connsiteX14" fmla="*/ 4329792 w 4397828"/>
              <a:gd name="connsiteY14" fmla="*/ 2242457 h 2332264"/>
              <a:gd name="connsiteX15" fmla="*/ 4003221 w 4397828"/>
              <a:gd name="connsiteY15" fmla="*/ 2177143 h 2332264"/>
              <a:gd name="connsiteX16" fmla="*/ 3888921 w 4397828"/>
              <a:gd name="connsiteY16" fmla="*/ 1899557 h 2332264"/>
              <a:gd name="connsiteX17" fmla="*/ 3627664 w 4397828"/>
              <a:gd name="connsiteY17" fmla="*/ 1621971 h 2332264"/>
              <a:gd name="connsiteX18" fmla="*/ 3431721 w 4397828"/>
              <a:gd name="connsiteY18" fmla="*/ 1556657 h 2332264"/>
              <a:gd name="connsiteX19" fmla="*/ 3088821 w 4397828"/>
              <a:gd name="connsiteY19" fmla="*/ 1524000 h 2332264"/>
              <a:gd name="connsiteX20" fmla="*/ 2860221 w 4397828"/>
              <a:gd name="connsiteY20" fmla="*/ 1409700 h 2332264"/>
              <a:gd name="connsiteX21" fmla="*/ 2680607 w 4397828"/>
              <a:gd name="connsiteY21" fmla="*/ 1295400 h 2332264"/>
              <a:gd name="connsiteX22" fmla="*/ 2549978 w 4397828"/>
              <a:gd name="connsiteY22" fmla="*/ 1181100 h 2332264"/>
              <a:gd name="connsiteX23" fmla="*/ 2549978 w 4397828"/>
              <a:gd name="connsiteY23" fmla="*/ 1132114 h 2332264"/>
              <a:gd name="connsiteX24" fmla="*/ 2337707 w 4397828"/>
              <a:gd name="connsiteY24" fmla="*/ 1181100 h 2332264"/>
              <a:gd name="connsiteX25" fmla="*/ 2027464 w 4397828"/>
              <a:gd name="connsiteY25" fmla="*/ 691243 h 2332264"/>
              <a:gd name="connsiteX26" fmla="*/ 1896835 w 4397828"/>
              <a:gd name="connsiteY26" fmla="*/ 446314 h 2332264"/>
              <a:gd name="connsiteX27" fmla="*/ 1815192 w 4397828"/>
              <a:gd name="connsiteY27" fmla="*/ 364671 h 2332264"/>
              <a:gd name="connsiteX28" fmla="*/ 1635578 w 4397828"/>
              <a:gd name="connsiteY28" fmla="*/ 348343 h 2332264"/>
              <a:gd name="connsiteX29" fmla="*/ 1521278 w 4397828"/>
              <a:gd name="connsiteY29" fmla="*/ 609600 h 2332264"/>
              <a:gd name="connsiteX30" fmla="*/ 1390649 w 4397828"/>
              <a:gd name="connsiteY30" fmla="*/ 609600 h 2332264"/>
              <a:gd name="connsiteX31" fmla="*/ 1292678 w 4397828"/>
              <a:gd name="connsiteY31" fmla="*/ 429985 h 2332264"/>
              <a:gd name="connsiteX32" fmla="*/ 1227364 w 4397828"/>
              <a:gd name="connsiteY32" fmla="*/ 348343 h 2332264"/>
              <a:gd name="connsiteX33" fmla="*/ 1047749 w 4397828"/>
              <a:gd name="connsiteY33" fmla="*/ 348343 h 2332264"/>
              <a:gd name="connsiteX34" fmla="*/ 868135 w 4397828"/>
              <a:gd name="connsiteY34" fmla="*/ 544285 h 2332264"/>
              <a:gd name="connsiteX35" fmla="*/ 704849 w 4397828"/>
              <a:gd name="connsiteY35" fmla="*/ 625928 h 2332264"/>
              <a:gd name="connsiteX36" fmla="*/ 557892 w 4397828"/>
              <a:gd name="connsiteY36" fmla="*/ 576943 h 2332264"/>
              <a:gd name="connsiteX37" fmla="*/ 541564 w 4397828"/>
              <a:gd name="connsiteY37" fmla="*/ 397328 h 2332264"/>
              <a:gd name="connsiteX38" fmla="*/ 492578 w 4397828"/>
              <a:gd name="connsiteY38" fmla="*/ 381000 h 2332264"/>
              <a:gd name="connsiteX39" fmla="*/ 263978 w 4397828"/>
              <a:gd name="connsiteY39" fmla="*/ 544285 h 2332264"/>
              <a:gd name="connsiteX40" fmla="*/ 312964 w 4397828"/>
              <a:gd name="connsiteY40" fmla="*/ 70757 h 2332264"/>
              <a:gd name="connsiteX0" fmla="*/ 48986 w 4133850"/>
              <a:gd name="connsiteY0" fmla="*/ 70757 h 2332264"/>
              <a:gd name="connsiteX1" fmla="*/ 1877786 w 4133850"/>
              <a:gd name="connsiteY1" fmla="*/ 119743 h 2332264"/>
              <a:gd name="connsiteX2" fmla="*/ 1959429 w 4133850"/>
              <a:gd name="connsiteY2" fmla="*/ 397328 h 2332264"/>
              <a:gd name="connsiteX3" fmla="*/ 2204357 w 4133850"/>
              <a:gd name="connsiteY3" fmla="*/ 740228 h 2332264"/>
              <a:gd name="connsiteX4" fmla="*/ 2449286 w 4133850"/>
              <a:gd name="connsiteY4" fmla="*/ 1017814 h 2332264"/>
              <a:gd name="connsiteX5" fmla="*/ 2694214 w 4133850"/>
              <a:gd name="connsiteY5" fmla="*/ 1148443 h 2332264"/>
              <a:gd name="connsiteX6" fmla="*/ 2939143 w 4133850"/>
              <a:gd name="connsiteY6" fmla="*/ 1246414 h 2332264"/>
              <a:gd name="connsiteX7" fmla="*/ 3086100 w 4133850"/>
              <a:gd name="connsiteY7" fmla="*/ 1164771 h 2332264"/>
              <a:gd name="connsiteX8" fmla="*/ 3249386 w 4133850"/>
              <a:gd name="connsiteY8" fmla="*/ 1344385 h 2332264"/>
              <a:gd name="connsiteX9" fmla="*/ 3380014 w 4133850"/>
              <a:gd name="connsiteY9" fmla="*/ 1295400 h 2332264"/>
              <a:gd name="connsiteX10" fmla="*/ 3575957 w 4133850"/>
              <a:gd name="connsiteY10" fmla="*/ 1115785 h 2332264"/>
              <a:gd name="connsiteX11" fmla="*/ 3739243 w 4133850"/>
              <a:gd name="connsiteY11" fmla="*/ 1230085 h 2332264"/>
              <a:gd name="connsiteX12" fmla="*/ 4049486 w 4133850"/>
              <a:gd name="connsiteY12" fmla="*/ 1442357 h 2332264"/>
              <a:gd name="connsiteX13" fmla="*/ 4131129 w 4133850"/>
              <a:gd name="connsiteY13" fmla="*/ 1638300 h 2332264"/>
              <a:gd name="connsiteX14" fmla="*/ 4065814 w 4133850"/>
              <a:gd name="connsiteY14" fmla="*/ 2242457 h 2332264"/>
              <a:gd name="connsiteX15" fmla="*/ 3739243 w 4133850"/>
              <a:gd name="connsiteY15" fmla="*/ 2177143 h 2332264"/>
              <a:gd name="connsiteX16" fmla="*/ 3624943 w 4133850"/>
              <a:gd name="connsiteY16" fmla="*/ 1899557 h 2332264"/>
              <a:gd name="connsiteX17" fmla="*/ 3363686 w 4133850"/>
              <a:gd name="connsiteY17" fmla="*/ 1621971 h 2332264"/>
              <a:gd name="connsiteX18" fmla="*/ 3167743 w 4133850"/>
              <a:gd name="connsiteY18" fmla="*/ 1556657 h 2332264"/>
              <a:gd name="connsiteX19" fmla="*/ 2824843 w 4133850"/>
              <a:gd name="connsiteY19" fmla="*/ 1524000 h 2332264"/>
              <a:gd name="connsiteX20" fmla="*/ 2596243 w 4133850"/>
              <a:gd name="connsiteY20" fmla="*/ 1409700 h 2332264"/>
              <a:gd name="connsiteX21" fmla="*/ 2416629 w 4133850"/>
              <a:gd name="connsiteY21" fmla="*/ 1295400 h 2332264"/>
              <a:gd name="connsiteX22" fmla="*/ 2286000 w 4133850"/>
              <a:gd name="connsiteY22" fmla="*/ 1181100 h 2332264"/>
              <a:gd name="connsiteX23" fmla="*/ 2286000 w 4133850"/>
              <a:gd name="connsiteY23" fmla="*/ 1132114 h 2332264"/>
              <a:gd name="connsiteX24" fmla="*/ 2073729 w 4133850"/>
              <a:gd name="connsiteY24" fmla="*/ 1181100 h 2332264"/>
              <a:gd name="connsiteX25" fmla="*/ 1763486 w 4133850"/>
              <a:gd name="connsiteY25" fmla="*/ 691243 h 2332264"/>
              <a:gd name="connsiteX26" fmla="*/ 1632857 w 4133850"/>
              <a:gd name="connsiteY26" fmla="*/ 446314 h 2332264"/>
              <a:gd name="connsiteX27" fmla="*/ 1551214 w 4133850"/>
              <a:gd name="connsiteY27" fmla="*/ 364671 h 2332264"/>
              <a:gd name="connsiteX28" fmla="*/ 1371600 w 4133850"/>
              <a:gd name="connsiteY28" fmla="*/ 348343 h 2332264"/>
              <a:gd name="connsiteX29" fmla="*/ 1257300 w 4133850"/>
              <a:gd name="connsiteY29" fmla="*/ 609600 h 2332264"/>
              <a:gd name="connsiteX30" fmla="*/ 1126671 w 4133850"/>
              <a:gd name="connsiteY30" fmla="*/ 609600 h 2332264"/>
              <a:gd name="connsiteX31" fmla="*/ 1028700 w 4133850"/>
              <a:gd name="connsiteY31" fmla="*/ 429985 h 2332264"/>
              <a:gd name="connsiteX32" fmla="*/ 963386 w 4133850"/>
              <a:gd name="connsiteY32" fmla="*/ 348343 h 2332264"/>
              <a:gd name="connsiteX33" fmla="*/ 783771 w 4133850"/>
              <a:gd name="connsiteY33" fmla="*/ 348343 h 2332264"/>
              <a:gd name="connsiteX34" fmla="*/ 604157 w 4133850"/>
              <a:gd name="connsiteY34" fmla="*/ 544285 h 2332264"/>
              <a:gd name="connsiteX35" fmla="*/ 440871 w 4133850"/>
              <a:gd name="connsiteY35" fmla="*/ 625928 h 2332264"/>
              <a:gd name="connsiteX36" fmla="*/ 293914 w 4133850"/>
              <a:gd name="connsiteY36" fmla="*/ 576943 h 2332264"/>
              <a:gd name="connsiteX37" fmla="*/ 277586 w 4133850"/>
              <a:gd name="connsiteY37" fmla="*/ 397328 h 2332264"/>
              <a:gd name="connsiteX38" fmla="*/ 228600 w 4133850"/>
              <a:gd name="connsiteY38" fmla="*/ 381000 h 2332264"/>
              <a:gd name="connsiteX39" fmla="*/ 0 w 4133850"/>
              <a:gd name="connsiteY39" fmla="*/ 544285 h 2332264"/>
              <a:gd name="connsiteX40" fmla="*/ 48986 w 4133850"/>
              <a:gd name="connsiteY40" fmla="*/ 70757 h 2332264"/>
              <a:gd name="connsiteX0" fmla="*/ 48986 w 4133850"/>
              <a:gd name="connsiteY0" fmla="*/ 5442 h 2266949"/>
              <a:gd name="connsiteX1" fmla="*/ 1877786 w 4133850"/>
              <a:gd name="connsiteY1" fmla="*/ 54428 h 2266949"/>
              <a:gd name="connsiteX2" fmla="*/ 1959429 w 4133850"/>
              <a:gd name="connsiteY2" fmla="*/ 332013 h 2266949"/>
              <a:gd name="connsiteX3" fmla="*/ 2204357 w 4133850"/>
              <a:gd name="connsiteY3" fmla="*/ 674913 h 2266949"/>
              <a:gd name="connsiteX4" fmla="*/ 2449286 w 4133850"/>
              <a:gd name="connsiteY4" fmla="*/ 952499 h 2266949"/>
              <a:gd name="connsiteX5" fmla="*/ 2694214 w 4133850"/>
              <a:gd name="connsiteY5" fmla="*/ 1083128 h 2266949"/>
              <a:gd name="connsiteX6" fmla="*/ 2939143 w 4133850"/>
              <a:gd name="connsiteY6" fmla="*/ 1181099 h 2266949"/>
              <a:gd name="connsiteX7" fmla="*/ 3086100 w 4133850"/>
              <a:gd name="connsiteY7" fmla="*/ 1099456 h 2266949"/>
              <a:gd name="connsiteX8" fmla="*/ 3249386 w 4133850"/>
              <a:gd name="connsiteY8" fmla="*/ 1279070 h 2266949"/>
              <a:gd name="connsiteX9" fmla="*/ 3380014 w 4133850"/>
              <a:gd name="connsiteY9" fmla="*/ 1230085 h 2266949"/>
              <a:gd name="connsiteX10" fmla="*/ 3575957 w 4133850"/>
              <a:gd name="connsiteY10" fmla="*/ 1050470 h 2266949"/>
              <a:gd name="connsiteX11" fmla="*/ 3739243 w 4133850"/>
              <a:gd name="connsiteY11" fmla="*/ 1164770 h 2266949"/>
              <a:gd name="connsiteX12" fmla="*/ 4049486 w 4133850"/>
              <a:gd name="connsiteY12" fmla="*/ 1377042 h 2266949"/>
              <a:gd name="connsiteX13" fmla="*/ 4131129 w 4133850"/>
              <a:gd name="connsiteY13" fmla="*/ 1572985 h 2266949"/>
              <a:gd name="connsiteX14" fmla="*/ 4065814 w 4133850"/>
              <a:gd name="connsiteY14" fmla="*/ 2177142 h 2266949"/>
              <a:gd name="connsiteX15" fmla="*/ 3739243 w 4133850"/>
              <a:gd name="connsiteY15" fmla="*/ 2111828 h 2266949"/>
              <a:gd name="connsiteX16" fmla="*/ 3624943 w 4133850"/>
              <a:gd name="connsiteY16" fmla="*/ 1834242 h 2266949"/>
              <a:gd name="connsiteX17" fmla="*/ 3363686 w 4133850"/>
              <a:gd name="connsiteY17" fmla="*/ 1556656 h 2266949"/>
              <a:gd name="connsiteX18" fmla="*/ 3167743 w 4133850"/>
              <a:gd name="connsiteY18" fmla="*/ 1491342 h 2266949"/>
              <a:gd name="connsiteX19" fmla="*/ 2824843 w 4133850"/>
              <a:gd name="connsiteY19" fmla="*/ 1458685 h 2266949"/>
              <a:gd name="connsiteX20" fmla="*/ 2596243 w 4133850"/>
              <a:gd name="connsiteY20" fmla="*/ 1344385 h 2266949"/>
              <a:gd name="connsiteX21" fmla="*/ 2416629 w 4133850"/>
              <a:gd name="connsiteY21" fmla="*/ 1230085 h 2266949"/>
              <a:gd name="connsiteX22" fmla="*/ 2286000 w 4133850"/>
              <a:gd name="connsiteY22" fmla="*/ 1115785 h 2266949"/>
              <a:gd name="connsiteX23" fmla="*/ 2286000 w 4133850"/>
              <a:gd name="connsiteY23" fmla="*/ 1066799 h 2266949"/>
              <a:gd name="connsiteX24" fmla="*/ 2073729 w 4133850"/>
              <a:gd name="connsiteY24" fmla="*/ 1115785 h 2266949"/>
              <a:gd name="connsiteX25" fmla="*/ 1763486 w 4133850"/>
              <a:gd name="connsiteY25" fmla="*/ 625928 h 2266949"/>
              <a:gd name="connsiteX26" fmla="*/ 1632857 w 4133850"/>
              <a:gd name="connsiteY26" fmla="*/ 380999 h 2266949"/>
              <a:gd name="connsiteX27" fmla="*/ 1551214 w 4133850"/>
              <a:gd name="connsiteY27" fmla="*/ 299356 h 2266949"/>
              <a:gd name="connsiteX28" fmla="*/ 1371600 w 4133850"/>
              <a:gd name="connsiteY28" fmla="*/ 283028 h 2266949"/>
              <a:gd name="connsiteX29" fmla="*/ 1257300 w 4133850"/>
              <a:gd name="connsiteY29" fmla="*/ 544285 h 2266949"/>
              <a:gd name="connsiteX30" fmla="*/ 1126671 w 4133850"/>
              <a:gd name="connsiteY30" fmla="*/ 544285 h 2266949"/>
              <a:gd name="connsiteX31" fmla="*/ 1028700 w 4133850"/>
              <a:gd name="connsiteY31" fmla="*/ 364670 h 2266949"/>
              <a:gd name="connsiteX32" fmla="*/ 963386 w 4133850"/>
              <a:gd name="connsiteY32" fmla="*/ 283028 h 2266949"/>
              <a:gd name="connsiteX33" fmla="*/ 783771 w 4133850"/>
              <a:gd name="connsiteY33" fmla="*/ 283028 h 2266949"/>
              <a:gd name="connsiteX34" fmla="*/ 604157 w 4133850"/>
              <a:gd name="connsiteY34" fmla="*/ 478970 h 2266949"/>
              <a:gd name="connsiteX35" fmla="*/ 440871 w 4133850"/>
              <a:gd name="connsiteY35" fmla="*/ 560613 h 2266949"/>
              <a:gd name="connsiteX36" fmla="*/ 293914 w 4133850"/>
              <a:gd name="connsiteY36" fmla="*/ 511628 h 2266949"/>
              <a:gd name="connsiteX37" fmla="*/ 277586 w 4133850"/>
              <a:gd name="connsiteY37" fmla="*/ 332013 h 2266949"/>
              <a:gd name="connsiteX38" fmla="*/ 228600 w 4133850"/>
              <a:gd name="connsiteY38" fmla="*/ 315685 h 2266949"/>
              <a:gd name="connsiteX39" fmla="*/ 0 w 4133850"/>
              <a:gd name="connsiteY39" fmla="*/ 478970 h 2266949"/>
              <a:gd name="connsiteX40" fmla="*/ 48986 w 4133850"/>
              <a:gd name="connsiteY40" fmla="*/ 5442 h 2266949"/>
              <a:gd name="connsiteX0" fmla="*/ 48986 w 4133850"/>
              <a:gd name="connsiteY0" fmla="*/ 5442 h 2177142"/>
              <a:gd name="connsiteX1" fmla="*/ 1877786 w 4133850"/>
              <a:gd name="connsiteY1" fmla="*/ 54428 h 2177142"/>
              <a:gd name="connsiteX2" fmla="*/ 1959429 w 4133850"/>
              <a:gd name="connsiteY2" fmla="*/ 332013 h 2177142"/>
              <a:gd name="connsiteX3" fmla="*/ 2204357 w 4133850"/>
              <a:gd name="connsiteY3" fmla="*/ 674913 h 2177142"/>
              <a:gd name="connsiteX4" fmla="*/ 2449286 w 4133850"/>
              <a:gd name="connsiteY4" fmla="*/ 952499 h 2177142"/>
              <a:gd name="connsiteX5" fmla="*/ 2694214 w 4133850"/>
              <a:gd name="connsiteY5" fmla="*/ 1083128 h 2177142"/>
              <a:gd name="connsiteX6" fmla="*/ 2939143 w 4133850"/>
              <a:gd name="connsiteY6" fmla="*/ 1181099 h 2177142"/>
              <a:gd name="connsiteX7" fmla="*/ 3086100 w 4133850"/>
              <a:gd name="connsiteY7" fmla="*/ 1099456 h 2177142"/>
              <a:gd name="connsiteX8" fmla="*/ 3249386 w 4133850"/>
              <a:gd name="connsiteY8" fmla="*/ 1279070 h 2177142"/>
              <a:gd name="connsiteX9" fmla="*/ 3380014 w 4133850"/>
              <a:gd name="connsiteY9" fmla="*/ 1230085 h 2177142"/>
              <a:gd name="connsiteX10" fmla="*/ 3575957 w 4133850"/>
              <a:gd name="connsiteY10" fmla="*/ 1050470 h 2177142"/>
              <a:gd name="connsiteX11" fmla="*/ 3739243 w 4133850"/>
              <a:gd name="connsiteY11" fmla="*/ 1164770 h 2177142"/>
              <a:gd name="connsiteX12" fmla="*/ 4049486 w 4133850"/>
              <a:gd name="connsiteY12" fmla="*/ 1377042 h 2177142"/>
              <a:gd name="connsiteX13" fmla="*/ 4131129 w 4133850"/>
              <a:gd name="connsiteY13" fmla="*/ 1572985 h 2177142"/>
              <a:gd name="connsiteX14" fmla="*/ 4065814 w 4133850"/>
              <a:gd name="connsiteY14" fmla="*/ 2177142 h 2177142"/>
              <a:gd name="connsiteX15" fmla="*/ 3739243 w 4133850"/>
              <a:gd name="connsiteY15" fmla="*/ 2111828 h 2177142"/>
              <a:gd name="connsiteX16" fmla="*/ 3624943 w 4133850"/>
              <a:gd name="connsiteY16" fmla="*/ 1834242 h 2177142"/>
              <a:gd name="connsiteX17" fmla="*/ 3363686 w 4133850"/>
              <a:gd name="connsiteY17" fmla="*/ 1556656 h 2177142"/>
              <a:gd name="connsiteX18" fmla="*/ 3167743 w 4133850"/>
              <a:gd name="connsiteY18" fmla="*/ 1491342 h 2177142"/>
              <a:gd name="connsiteX19" fmla="*/ 2824843 w 4133850"/>
              <a:gd name="connsiteY19" fmla="*/ 1458685 h 2177142"/>
              <a:gd name="connsiteX20" fmla="*/ 2596243 w 4133850"/>
              <a:gd name="connsiteY20" fmla="*/ 1344385 h 2177142"/>
              <a:gd name="connsiteX21" fmla="*/ 2416629 w 4133850"/>
              <a:gd name="connsiteY21" fmla="*/ 1230085 h 2177142"/>
              <a:gd name="connsiteX22" fmla="*/ 2286000 w 4133850"/>
              <a:gd name="connsiteY22" fmla="*/ 1115785 h 2177142"/>
              <a:gd name="connsiteX23" fmla="*/ 2286000 w 4133850"/>
              <a:gd name="connsiteY23" fmla="*/ 1066799 h 2177142"/>
              <a:gd name="connsiteX24" fmla="*/ 2073729 w 4133850"/>
              <a:gd name="connsiteY24" fmla="*/ 1115785 h 2177142"/>
              <a:gd name="connsiteX25" fmla="*/ 1763486 w 4133850"/>
              <a:gd name="connsiteY25" fmla="*/ 625928 h 2177142"/>
              <a:gd name="connsiteX26" fmla="*/ 1632857 w 4133850"/>
              <a:gd name="connsiteY26" fmla="*/ 380999 h 2177142"/>
              <a:gd name="connsiteX27" fmla="*/ 1551214 w 4133850"/>
              <a:gd name="connsiteY27" fmla="*/ 299356 h 2177142"/>
              <a:gd name="connsiteX28" fmla="*/ 1371600 w 4133850"/>
              <a:gd name="connsiteY28" fmla="*/ 283028 h 2177142"/>
              <a:gd name="connsiteX29" fmla="*/ 1257300 w 4133850"/>
              <a:gd name="connsiteY29" fmla="*/ 544285 h 2177142"/>
              <a:gd name="connsiteX30" fmla="*/ 1126671 w 4133850"/>
              <a:gd name="connsiteY30" fmla="*/ 544285 h 2177142"/>
              <a:gd name="connsiteX31" fmla="*/ 1028700 w 4133850"/>
              <a:gd name="connsiteY31" fmla="*/ 364670 h 2177142"/>
              <a:gd name="connsiteX32" fmla="*/ 963386 w 4133850"/>
              <a:gd name="connsiteY32" fmla="*/ 283028 h 2177142"/>
              <a:gd name="connsiteX33" fmla="*/ 783771 w 4133850"/>
              <a:gd name="connsiteY33" fmla="*/ 283028 h 2177142"/>
              <a:gd name="connsiteX34" fmla="*/ 604157 w 4133850"/>
              <a:gd name="connsiteY34" fmla="*/ 478970 h 2177142"/>
              <a:gd name="connsiteX35" fmla="*/ 440871 w 4133850"/>
              <a:gd name="connsiteY35" fmla="*/ 560613 h 2177142"/>
              <a:gd name="connsiteX36" fmla="*/ 293914 w 4133850"/>
              <a:gd name="connsiteY36" fmla="*/ 511628 h 2177142"/>
              <a:gd name="connsiteX37" fmla="*/ 277586 w 4133850"/>
              <a:gd name="connsiteY37" fmla="*/ 332013 h 2177142"/>
              <a:gd name="connsiteX38" fmla="*/ 228600 w 4133850"/>
              <a:gd name="connsiteY38" fmla="*/ 315685 h 2177142"/>
              <a:gd name="connsiteX39" fmla="*/ 0 w 4133850"/>
              <a:gd name="connsiteY39" fmla="*/ 478970 h 2177142"/>
              <a:gd name="connsiteX40" fmla="*/ 48986 w 4133850"/>
              <a:gd name="connsiteY40" fmla="*/ 5442 h 2177142"/>
              <a:gd name="connsiteX0" fmla="*/ 48986 w 4131129"/>
              <a:gd name="connsiteY0" fmla="*/ 5442 h 2177142"/>
              <a:gd name="connsiteX1" fmla="*/ 1877786 w 4131129"/>
              <a:gd name="connsiteY1" fmla="*/ 54428 h 2177142"/>
              <a:gd name="connsiteX2" fmla="*/ 1959429 w 4131129"/>
              <a:gd name="connsiteY2" fmla="*/ 332013 h 2177142"/>
              <a:gd name="connsiteX3" fmla="*/ 2204357 w 4131129"/>
              <a:gd name="connsiteY3" fmla="*/ 674913 h 2177142"/>
              <a:gd name="connsiteX4" fmla="*/ 2449286 w 4131129"/>
              <a:gd name="connsiteY4" fmla="*/ 952499 h 2177142"/>
              <a:gd name="connsiteX5" fmla="*/ 2694214 w 4131129"/>
              <a:gd name="connsiteY5" fmla="*/ 1083128 h 2177142"/>
              <a:gd name="connsiteX6" fmla="*/ 2939143 w 4131129"/>
              <a:gd name="connsiteY6" fmla="*/ 1181099 h 2177142"/>
              <a:gd name="connsiteX7" fmla="*/ 3086100 w 4131129"/>
              <a:gd name="connsiteY7" fmla="*/ 1099456 h 2177142"/>
              <a:gd name="connsiteX8" fmla="*/ 3249386 w 4131129"/>
              <a:gd name="connsiteY8" fmla="*/ 1279070 h 2177142"/>
              <a:gd name="connsiteX9" fmla="*/ 3380014 w 4131129"/>
              <a:gd name="connsiteY9" fmla="*/ 1230085 h 2177142"/>
              <a:gd name="connsiteX10" fmla="*/ 3575957 w 4131129"/>
              <a:gd name="connsiteY10" fmla="*/ 1050470 h 2177142"/>
              <a:gd name="connsiteX11" fmla="*/ 3739243 w 4131129"/>
              <a:gd name="connsiteY11" fmla="*/ 1164770 h 2177142"/>
              <a:gd name="connsiteX12" fmla="*/ 4049486 w 4131129"/>
              <a:gd name="connsiteY12" fmla="*/ 1377042 h 2177142"/>
              <a:gd name="connsiteX13" fmla="*/ 4131129 w 4131129"/>
              <a:gd name="connsiteY13" fmla="*/ 1572985 h 2177142"/>
              <a:gd name="connsiteX14" fmla="*/ 4065814 w 4131129"/>
              <a:gd name="connsiteY14" fmla="*/ 2177142 h 2177142"/>
              <a:gd name="connsiteX15" fmla="*/ 3739243 w 4131129"/>
              <a:gd name="connsiteY15" fmla="*/ 2111828 h 2177142"/>
              <a:gd name="connsiteX16" fmla="*/ 3624943 w 4131129"/>
              <a:gd name="connsiteY16" fmla="*/ 1834242 h 2177142"/>
              <a:gd name="connsiteX17" fmla="*/ 3363686 w 4131129"/>
              <a:gd name="connsiteY17" fmla="*/ 1556656 h 2177142"/>
              <a:gd name="connsiteX18" fmla="*/ 3167743 w 4131129"/>
              <a:gd name="connsiteY18" fmla="*/ 1491342 h 2177142"/>
              <a:gd name="connsiteX19" fmla="*/ 2824843 w 4131129"/>
              <a:gd name="connsiteY19" fmla="*/ 1458685 h 2177142"/>
              <a:gd name="connsiteX20" fmla="*/ 2596243 w 4131129"/>
              <a:gd name="connsiteY20" fmla="*/ 1344385 h 2177142"/>
              <a:gd name="connsiteX21" fmla="*/ 2416629 w 4131129"/>
              <a:gd name="connsiteY21" fmla="*/ 1230085 h 2177142"/>
              <a:gd name="connsiteX22" fmla="*/ 2286000 w 4131129"/>
              <a:gd name="connsiteY22" fmla="*/ 1115785 h 2177142"/>
              <a:gd name="connsiteX23" fmla="*/ 2286000 w 4131129"/>
              <a:gd name="connsiteY23" fmla="*/ 1066799 h 2177142"/>
              <a:gd name="connsiteX24" fmla="*/ 2073729 w 4131129"/>
              <a:gd name="connsiteY24" fmla="*/ 1115785 h 2177142"/>
              <a:gd name="connsiteX25" fmla="*/ 1763486 w 4131129"/>
              <a:gd name="connsiteY25" fmla="*/ 625928 h 2177142"/>
              <a:gd name="connsiteX26" fmla="*/ 1632857 w 4131129"/>
              <a:gd name="connsiteY26" fmla="*/ 380999 h 2177142"/>
              <a:gd name="connsiteX27" fmla="*/ 1551214 w 4131129"/>
              <a:gd name="connsiteY27" fmla="*/ 299356 h 2177142"/>
              <a:gd name="connsiteX28" fmla="*/ 1371600 w 4131129"/>
              <a:gd name="connsiteY28" fmla="*/ 283028 h 2177142"/>
              <a:gd name="connsiteX29" fmla="*/ 1257300 w 4131129"/>
              <a:gd name="connsiteY29" fmla="*/ 544285 h 2177142"/>
              <a:gd name="connsiteX30" fmla="*/ 1126671 w 4131129"/>
              <a:gd name="connsiteY30" fmla="*/ 544285 h 2177142"/>
              <a:gd name="connsiteX31" fmla="*/ 1028700 w 4131129"/>
              <a:gd name="connsiteY31" fmla="*/ 364670 h 2177142"/>
              <a:gd name="connsiteX32" fmla="*/ 963386 w 4131129"/>
              <a:gd name="connsiteY32" fmla="*/ 283028 h 2177142"/>
              <a:gd name="connsiteX33" fmla="*/ 783771 w 4131129"/>
              <a:gd name="connsiteY33" fmla="*/ 283028 h 2177142"/>
              <a:gd name="connsiteX34" fmla="*/ 604157 w 4131129"/>
              <a:gd name="connsiteY34" fmla="*/ 478970 h 2177142"/>
              <a:gd name="connsiteX35" fmla="*/ 440871 w 4131129"/>
              <a:gd name="connsiteY35" fmla="*/ 560613 h 2177142"/>
              <a:gd name="connsiteX36" fmla="*/ 293914 w 4131129"/>
              <a:gd name="connsiteY36" fmla="*/ 511628 h 2177142"/>
              <a:gd name="connsiteX37" fmla="*/ 277586 w 4131129"/>
              <a:gd name="connsiteY37" fmla="*/ 332013 h 2177142"/>
              <a:gd name="connsiteX38" fmla="*/ 228600 w 4131129"/>
              <a:gd name="connsiteY38" fmla="*/ 315685 h 2177142"/>
              <a:gd name="connsiteX39" fmla="*/ 0 w 4131129"/>
              <a:gd name="connsiteY39" fmla="*/ 478970 h 2177142"/>
              <a:gd name="connsiteX40" fmla="*/ 48986 w 4131129"/>
              <a:gd name="connsiteY40" fmla="*/ 5442 h 2177142"/>
              <a:gd name="connsiteX0" fmla="*/ 48986 w 4267199"/>
              <a:gd name="connsiteY0" fmla="*/ 5442 h 2177142"/>
              <a:gd name="connsiteX1" fmla="*/ 1877786 w 4267199"/>
              <a:gd name="connsiteY1" fmla="*/ 54428 h 2177142"/>
              <a:gd name="connsiteX2" fmla="*/ 1959429 w 4267199"/>
              <a:gd name="connsiteY2" fmla="*/ 332013 h 2177142"/>
              <a:gd name="connsiteX3" fmla="*/ 2204357 w 4267199"/>
              <a:gd name="connsiteY3" fmla="*/ 674913 h 2177142"/>
              <a:gd name="connsiteX4" fmla="*/ 2449286 w 4267199"/>
              <a:gd name="connsiteY4" fmla="*/ 952499 h 2177142"/>
              <a:gd name="connsiteX5" fmla="*/ 2694214 w 4267199"/>
              <a:gd name="connsiteY5" fmla="*/ 1083128 h 2177142"/>
              <a:gd name="connsiteX6" fmla="*/ 2939143 w 4267199"/>
              <a:gd name="connsiteY6" fmla="*/ 1181099 h 2177142"/>
              <a:gd name="connsiteX7" fmla="*/ 3086100 w 4267199"/>
              <a:gd name="connsiteY7" fmla="*/ 1099456 h 2177142"/>
              <a:gd name="connsiteX8" fmla="*/ 3249386 w 4267199"/>
              <a:gd name="connsiteY8" fmla="*/ 1279070 h 2177142"/>
              <a:gd name="connsiteX9" fmla="*/ 3380014 w 4267199"/>
              <a:gd name="connsiteY9" fmla="*/ 1230085 h 2177142"/>
              <a:gd name="connsiteX10" fmla="*/ 3575957 w 4267199"/>
              <a:gd name="connsiteY10" fmla="*/ 1050470 h 2177142"/>
              <a:gd name="connsiteX11" fmla="*/ 3739243 w 4267199"/>
              <a:gd name="connsiteY11" fmla="*/ 1164770 h 2177142"/>
              <a:gd name="connsiteX12" fmla="*/ 4049486 w 4267199"/>
              <a:gd name="connsiteY12" fmla="*/ 1377042 h 2177142"/>
              <a:gd name="connsiteX13" fmla="*/ 4131129 w 4267199"/>
              <a:gd name="connsiteY13" fmla="*/ 1572985 h 2177142"/>
              <a:gd name="connsiteX14" fmla="*/ 4065814 w 4267199"/>
              <a:gd name="connsiteY14" fmla="*/ 2177142 h 2177142"/>
              <a:gd name="connsiteX15" fmla="*/ 3739243 w 4267199"/>
              <a:gd name="connsiteY15" fmla="*/ 2111828 h 2177142"/>
              <a:gd name="connsiteX16" fmla="*/ 3624943 w 4267199"/>
              <a:gd name="connsiteY16" fmla="*/ 1834242 h 2177142"/>
              <a:gd name="connsiteX17" fmla="*/ 3363686 w 4267199"/>
              <a:gd name="connsiteY17" fmla="*/ 1556656 h 2177142"/>
              <a:gd name="connsiteX18" fmla="*/ 3167743 w 4267199"/>
              <a:gd name="connsiteY18" fmla="*/ 1491342 h 2177142"/>
              <a:gd name="connsiteX19" fmla="*/ 2824843 w 4267199"/>
              <a:gd name="connsiteY19" fmla="*/ 1458685 h 2177142"/>
              <a:gd name="connsiteX20" fmla="*/ 2596243 w 4267199"/>
              <a:gd name="connsiteY20" fmla="*/ 1344385 h 2177142"/>
              <a:gd name="connsiteX21" fmla="*/ 2416629 w 4267199"/>
              <a:gd name="connsiteY21" fmla="*/ 1230085 h 2177142"/>
              <a:gd name="connsiteX22" fmla="*/ 2286000 w 4267199"/>
              <a:gd name="connsiteY22" fmla="*/ 1115785 h 2177142"/>
              <a:gd name="connsiteX23" fmla="*/ 2286000 w 4267199"/>
              <a:gd name="connsiteY23" fmla="*/ 1066799 h 2177142"/>
              <a:gd name="connsiteX24" fmla="*/ 2073729 w 4267199"/>
              <a:gd name="connsiteY24" fmla="*/ 1115785 h 2177142"/>
              <a:gd name="connsiteX25" fmla="*/ 1763486 w 4267199"/>
              <a:gd name="connsiteY25" fmla="*/ 625928 h 2177142"/>
              <a:gd name="connsiteX26" fmla="*/ 1632857 w 4267199"/>
              <a:gd name="connsiteY26" fmla="*/ 380999 h 2177142"/>
              <a:gd name="connsiteX27" fmla="*/ 1551214 w 4267199"/>
              <a:gd name="connsiteY27" fmla="*/ 299356 h 2177142"/>
              <a:gd name="connsiteX28" fmla="*/ 1371600 w 4267199"/>
              <a:gd name="connsiteY28" fmla="*/ 283028 h 2177142"/>
              <a:gd name="connsiteX29" fmla="*/ 1257300 w 4267199"/>
              <a:gd name="connsiteY29" fmla="*/ 544285 h 2177142"/>
              <a:gd name="connsiteX30" fmla="*/ 1126671 w 4267199"/>
              <a:gd name="connsiteY30" fmla="*/ 544285 h 2177142"/>
              <a:gd name="connsiteX31" fmla="*/ 1028700 w 4267199"/>
              <a:gd name="connsiteY31" fmla="*/ 364670 h 2177142"/>
              <a:gd name="connsiteX32" fmla="*/ 963386 w 4267199"/>
              <a:gd name="connsiteY32" fmla="*/ 283028 h 2177142"/>
              <a:gd name="connsiteX33" fmla="*/ 783771 w 4267199"/>
              <a:gd name="connsiteY33" fmla="*/ 283028 h 2177142"/>
              <a:gd name="connsiteX34" fmla="*/ 604157 w 4267199"/>
              <a:gd name="connsiteY34" fmla="*/ 478970 h 2177142"/>
              <a:gd name="connsiteX35" fmla="*/ 440871 w 4267199"/>
              <a:gd name="connsiteY35" fmla="*/ 560613 h 2177142"/>
              <a:gd name="connsiteX36" fmla="*/ 293914 w 4267199"/>
              <a:gd name="connsiteY36" fmla="*/ 511628 h 2177142"/>
              <a:gd name="connsiteX37" fmla="*/ 277586 w 4267199"/>
              <a:gd name="connsiteY37" fmla="*/ 332013 h 2177142"/>
              <a:gd name="connsiteX38" fmla="*/ 228600 w 4267199"/>
              <a:gd name="connsiteY38" fmla="*/ 315685 h 2177142"/>
              <a:gd name="connsiteX39" fmla="*/ 0 w 4267199"/>
              <a:gd name="connsiteY39" fmla="*/ 478970 h 2177142"/>
              <a:gd name="connsiteX40" fmla="*/ 48986 w 4267199"/>
              <a:gd name="connsiteY40" fmla="*/ 5442 h 2177142"/>
              <a:gd name="connsiteX0" fmla="*/ 48986 w 4267199"/>
              <a:gd name="connsiteY0" fmla="*/ 5442 h 2177142"/>
              <a:gd name="connsiteX1" fmla="*/ 1877786 w 4267199"/>
              <a:gd name="connsiteY1" fmla="*/ 54428 h 2177142"/>
              <a:gd name="connsiteX2" fmla="*/ 1959429 w 4267199"/>
              <a:gd name="connsiteY2" fmla="*/ 332013 h 2177142"/>
              <a:gd name="connsiteX3" fmla="*/ 2204357 w 4267199"/>
              <a:gd name="connsiteY3" fmla="*/ 674913 h 2177142"/>
              <a:gd name="connsiteX4" fmla="*/ 2449286 w 4267199"/>
              <a:gd name="connsiteY4" fmla="*/ 952499 h 2177142"/>
              <a:gd name="connsiteX5" fmla="*/ 2694214 w 4267199"/>
              <a:gd name="connsiteY5" fmla="*/ 1083128 h 2177142"/>
              <a:gd name="connsiteX6" fmla="*/ 2939143 w 4267199"/>
              <a:gd name="connsiteY6" fmla="*/ 1181099 h 2177142"/>
              <a:gd name="connsiteX7" fmla="*/ 3086100 w 4267199"/>
              <a:gd name="connsiteY7" fmla="*/ 1099456 h 2177142"/>
              <a:gd name="connsiteX8" fmla="*/ 3249386 w 4267199"/>
              <a:gd name="connsiteY8" fmla="*/ 1279070 h 2177142"/>
              <a:gd name="connsiteX9" fmla="*/ 3380014 w 4267199"/>
              <a:gd name="connsiteY9" fmla="*/ 1230085 h 2177142"/>
              <a:gd name="connsiteX10" fmla="*/ 3575957 w 4267199"/>
              <a:gd name="connsiteY10" fmla="*/ 1050470 h 2177142"/>
              <a:gd name="connsiteX11" fmla="*/ 3739243 w 4267199"/>
              <a:gd name="connsiteY11" fmla="*/ 1164770 h 2177142"/>
              <a:gd name="connsiteX12" fmla="*/ 4049486 w 4267199"/>
              <a:gd name="connsiteY12" fmla="*/ 1377042 h 2177142"/>
              <a:gd name="connsiteX13" fmla="*/ 4131129 w 4267199"/>
              <a:gd name="connsiteY13" fmla="*/ 1572985 h 2177142"/>
              <a:gd name="connsiteX14" fmla="*/ 4065814 w 4267199"/>
              <a:gd name="connsiteY14" fmla="*/ 2177142 h 2177142"/>
              <a:gd name="connsiteX15" fmla="*/ 3739243 w 4267199"/>
              <a:gd name="connsiteY15" fmla="*/ 2111828 h 2177142"/>
              <a:gd name="connsiteX16" fmla="*/ 3624943 w 4267199"/>
              <a:gd name="connsiteY16" fmla="*/ 1834242 h 2177142"/>
              <a:gd name="connsiteX17" fmla="*/ 3363686 w 4267199"/>
              <a:gd name="connsiteY17" fmla="*/ 1556656 h 2177142"/>
              <a:gd name="connsiteX18" fmla="*/ 3167743 w 4267199"/>
              <a:gd name="connsiteY18" fmla="*/ 1491342 h 2177142"/>
              <a:gd name="connsiteX19" fmla="*/ 2824843 w 4267199"/>
              <a:gd name="connsiteY19" fmla="*/ 1458685 h 2177142"/>
              <a:gd name="connsiteX20" fmla="*/ 2596243 w 4267199"/>
              <a:gd name="connsiteY20" fmla="*/ 1344385 h 2177142"/>
              <a:gd name="connsiteX21" fmla="*/ 2416629 w 4267199"/>
              <a:gd name="connsiteY21" fmla="*/ 1230085 h 2177142"/>
              <a:gd name="connsiteX22" fmla="*/ 2286000 w 4267199"/>
              <a:gd name="connsiteY22" fmla="*/ 1115785 h 2177142"/>
              <a:gd name="connsiteX23" fmla="*/ 2286000 w 4267199"/>
              <a:gd name="connsiteY23" fmla="*/ 1066799 h 2177142"/>
              <a:gd name="connsiteX24" fmla="*/ 2073729 w 4267199"/>
              <a:gd name="connsiteY24" fmla="*/ 1115785 h 2177142"/>
              <a:gd name="connsiteX25" fmla="*/ 1763486 w 4267199"/>
              <a:gd name="connsiteY25" fmla="*/ 625928 h 2177142"/>
              <a:gd name="connsiteX26" fmla="*/ 1632857 w 4267199"/>
              <a:gd name="connsiteY26" fmla="*/ 380999 h 2177142"/>
              <a:gd name="connsiteX27" fmla="*/ 1551214 w 4267199"/>
              <a:gd name="connsiteY27" fmla="*/ 299356 h 2177142"/>
              <a:gd name="connsiteX28" fmla="*/ 1371600 w 4267199"/>
              <a:gd name="connsiteY28" fmla="*/ 283028 h 2177142"/>
              <a:gd name="connsiteX29" fmla="*/ 1257300 w 4267199"/>
              <a:gd name="connsiteY29" fmla="*/ 544285 h 2177142"/>
              <a:gd name="connsiteX30" fmla="*/ 1126671 w 4267199"/>
              <a:gd name="connsiteY30" fmla="*/ 544285 h 2177142"/>
              <a:gd name="connsiteX31" fmla="*/ 1028700 w 4267199"/>
              <a:gd name="connsiteY31" fmla="*/ 364670 h 2177142"/>
              <a:gd name="connsiteX32" fmla="*/ 963386 w 4267199"/>
              <a:gd name="connsiteY32" fmla="*/ 283028 h 2177142"/>
              <a:gd name="connsiteX33" fmla="*/ 783771 w 4267199"/>
              <a:gd name="connsiteY33" fmla="*/ 283028 h 2177142"/>
              <a:gd name="connsiteX34" fmla="*/ 604157 w 4267199"/>
              <a:gd name="connsiteY34" fmla="*/ 478970 h 2177142"/>
              <a:gd name="connsiteX35" fmla="*/ 440871 w 4267199"/>
              <a:gd name="connsiteY35" fmla="*/ 560613 h 2177142"/>
              <a:gd name="connsiteX36" fmla="*/ 293914 w 4267199"/>
              <a:gd name="connsiteY36" fmla="*/ 511628 h 2177142"/>
              <a:gd name="connsiteX37" fmla="*/ 277586 w 4267199"/>
              <a:gd name="connsiteY37" fmla="*/ 332013 h 2177142"/>
              <a:gd name="connsiteX38" fmla="*/ 228600 w 4267199"/>
              <a:gd name="connsiteY38" fmla="*/ 315685 h 2177142"/>
              <a:gd name="connsiteX39" fmla="*/ 0 w 4267199"/>
              <a:gd name="connsiteY39" fmla="*/ 478970 h 2177142"/>
              <a:gd name="connsiteX40" fmla="*/ 48986 w 4267199"/>
              <a:gd name="connsiteY40" fmla="*/ 5442 h 2177142"/>
              <a:gd name="connsiteX0" fmla="*/ 48986 w 4267199"/>
              <a:gd name="connsiteY0" fmla="*/ 5442 h 2177142"/>
              <a:gd name="connsiteX1" fmla="*/ 1877786 w 4267199"/>
              <a:gd name="connsiteY1" fmla="*/ 54428 h 2177142"/>
              <a:gd name="connsiteX2" fmla="*/ 1959429 w 4267199"/>
              <a:gd name="connsiteY2" fmla="*/ 332013 h 2177142"/>
              <a:gd name="connsiteX3" fmla="*/ 2204357 w 4267199"/>
              <a:gd name="connsiteY3" fmla="*/ 674913 h 2177142"/>
              <a:gd name="connsiteX4" fmla="*/ 2449286 w 4267199"/>
              <a:gd name="connsiteY4" fmla="*/ 952499 h 2177142"/>
              <a:gd name="connsiteX5" fmla="*/ 2694214 w 4267199"/>
              <a:gd name="connsiteY5" fmla="*/ 1083128 h 2177142"/>
              <a:gd name="connsiteX6" fmla="*/ 2939143 w 4267199"/>
              <a:gd name="connsiteY6" fmla="*/ 1181099 h 2177142"/>
              <a:gd name="connsiteX7" fmla="*/ 3086100 w 4267199"/>
              <a:gd name="connsiteY7" fmla="*/ 1099456 h 2177142"/>
              <a:gd name="connsiteX8" fmla="*/ 3249386 w 4267199"/>
              <a:gd name="connsiteY8" fmla="*/ 1279070 h 2177142"/>
              <a:gd name="connsiteX9" fmla="*/ 3380014 w 4267199"/>
              <a:gd name="connsiteY9" fmla="*/ 1230085 h 2177142"/>
              <a:gd name="connsiteX10" fmla="*/ 3575957 w 4267199"/>
              <a:gd name="connsiteY10" fmla="*/ 1050470 h 2177142"/>
              <a:gd name="connsiteX11" fmla="*/ 3739243 w 4267199"/>
              <a:gd name="connsiteY11" fmla="*/ 1164770 h 2177142"/>
              <a:gd name="connsiteX12" fmla="*/ 4049486 w 4267199"/>
              <a:gd name="connsiteY12" fmla="*/ 1377042 h 2177142"/>
              <a:gd name="connsiteX13" fmla="*/ 4131129 w 4267199"/>
              <a:gd name="connsiteY13" fmla="*/ 1572985 h 2177142"/>
              <a:gd name="connsiteX14" fmla="*/ 4065814 w 4267199"/>
              <a:gd name="connsiteY14" fmla="*/ 2177142 h 2177142"/>
              <a:gd name="connsiteX15" fmla="*/ 3739243 w 4267199"/>
              <a:gd name="connsiteY15" fmla="*/ 2111828 h 2177142"/>
              <a:gd name="connsiteX16" fmla="*/ 3624943 w 4267199"/>
              <a:gd name="connsiteY16" fmla="*/ 1834242 h 2177142"/>
              <a:gd name="connsiteX17" fmla="*/ 3363686 w 4267199"/>
              <a:gd name="connsiteY17" fmla="*/ 1556656 h 2177142"/>
              <a:gd name="connsiteX18" fmla="*/ 3167743 w 4267199"/>
              <a:gd name="connsiteY18" fmla="*/ 1491342 h 2177142"/>
              <a:gd name="connsiteX19" fmla="*/ 2824843 w 4267199"/>
              <a:gd name="connsiteY19" fmla="*/ 1458685 h 2177142"/>
              <a:gd name="connsiteX20" fmla="*/ 2596243 w 4267199"/>
              <a:gd name="connsiteY20" fmla="*/ 1344385 h 2177142"/>
              <a:gd name="connsiteX21" fmla="*/ 2416629 w 4267199"/>
              <a:gd name="connsiteY21" fmla="*/ 1230085 h 2177142"/>
              <a:gd name="connsiteX22" fmla="*/ 2286000 w 4267199"/>
              <a:gd name="connsiteY22" fmla="*/ 1115785 h 2177142"/>
              <a:gd name="connsiteX23" fmla="*/ 2286000 w 4267199"/>
              <a:gd name="connsiteY23" fmla="*/ 1066799 h 2177142"/>
              <a:gd name="connsiteX24" fmla="*/ 2073729 w 4267199"/>
              <a:gd name="connsiteY24" fmla="*/ 1115785 h 2177142"/>
              <a:gd name="connsiteX25" fmla="*/ 1763486 w 4267199"/>
              <a:gd name="connsiteY25" fmla="*/ 625928 h 2177142"/>
              <a:gd name="connsiteX26" fmla="*/ 1632857 w 4267199"/>
              <a:gd name="connsiteY26" fmla="*/ 380999 h 2177142"/>
              <a:gd name="connsiteX27" fmla="*/ 1551214 w 4267199"/>
              <a:gd name="connsiteY27" fmla="*/ 299356 h 2177142"/>
              <a:gd name="connsiteX28" fmla="*/ 1371600 w 4267199"/>
              <a:gd name="connsiteY28" fmla="*/ 283028 h 2177142"/>
              <a:gd name="connsiteX29" fmla="*/ 1257300 w 4267199"/>
              <a:gd name="connsiteY29" fmla="*/ 544285 h 2177142"/>
              <a:gd name="connsiteX30" fmla="*/ 1126671 w 4267199"/>
              <a:gd name="connsiteY30" fmla="*/ 544285 h 2177142"/>
              <a:gd name="connsiteX31" fmla="*/ 1028700 w 4267199"/>
              <a:gd name="connsiteY31" fmla="*/ 364670 h 2177142"/>
              <a:gd name="connsiteX32" fmla="*/ 963386 w 4267199"/>
              <a:gd name="connsiteY32" fmla="*/ 283028 h 2177142"/>
              <a:gd name="connsiteX33" fmla="*/ 783771 w 4267199"/>
              <a:gd name="connsiteY33" fmla="*/ 283028 h 2177142"/>
              <a:gd name="connsiteX34" fmla="*/ 604157 w 4267199"/>
              <a:gd name="connsiteY34" fmla="*/ 478970 h 2177142"/>
              <a:gd name="connsiteX35" fmla="*/ 440871 w 4267199"/>
              <a:gd name="connsiteY35" fmla="*/ 560613 h 2177142"/>
              <a:gd name="connsiteX36" fmla="*/ 293914 w 4267199"/>
              <a:gd name="connsiteY36" fmla="*/ 511628 h 2177142"/>
              <a:gd name="connsiteX37" fmla="*/ 277586 w 4267199"/>
              <a:gd name="connsiteY37" fmla="*/ 332013 h 2177142"/>
              <a:gd name="connsiteX38" fmla="*/ 228600 w 4267199"/>
              <a:gd name="connsiteY38" fmla="*/ 315685 h 2177142"/>
              <a:gd name="connsiteX39" fmla="*/ 0 w 4267199"/>
              <a:gd name="connsiteY39" fmla="*/ 478970 h 2177142"/>
              <a:gd name="connsiteX40" fmla="*/ 48986 w 4267199"/>
              <a:gd name="connsiteY40" fmla="*/ 5442 h 2177142"/>
              <a:gd name="connsiteX0" fmla="*/ 48986 w 4267199"/>
              <a:gd name="connsiteY0" fmla="*/ 0 h 2171700"/>
              <a:gd name="connsiteX1" fmla="*/ 1877786 w 4267199"/>
              <a:gd name="connsiteY1" fmla="*/ 48986 h 2171700"/>
              <a:gd name="connsiteX2" fmla="*/ 1959429 w 4267199"/>
              <a:gd name="connsiteY2" fmla="*/ 326571 h 2171700"/>
              <a:gd name="connsiteX3" fmla="*/ 2204357 w 4267199"/>
              <a:gd name="connsiteY3" fmla="*/ 669471 h 2171700"/>
              <a:gd name="connsiteX4" fmla="*/ 2449286 w 4267199"/>
              <a:gd name="connsiteY4" fmla="*/ 947057 h 2171700"/>
              <a:gd name="connsiteX5" fmla="*/ 2694214 w 4267199"/>
              <a:gd name="connsiteY5" fmla="*/ 1077686 h 2171700"/>
              <a:gd name="connsiteX6" fmla="*/ 2939143 w 4267199"/>
              <a:gd name="connsiteY6" fmla="*/ 1175657 h 2171700"/>
              <a:gd name="connsiteX7" fmla="*/ 3086100 w 4267199"/>
              <a:gd name="connsiteY7" fmla="*/ 1094014 h 2171700"/>
              <a:gd name="connsiteX8" fmla="*/ 3249386 w 4267199"/>
              <a:gd name="connsiteY8" fmla="*/ 1273628 h 2171700"/>
              <a:gd name="connsiteX9" fmla="*/ 3380014 w 4267199"/>
              <a:gd name="connsiteY9" fmla="*/ 1224643 h 2171700"/>
              <a:gd name="connsiteX10" fmla="*/ 3575957 w 4267199"/>
              <a:gd name="connsiteY10" fmla="*/ 1045028 h 2171700"/>
              <a:gd name="connsiteX11" fmla="*/ 3739243 w 4267199"/>
              <a:gd name="connsiteY11" fmla="*/ 1159328 h 2171700"/>
              <a:gd name="connsiteX12" fmla="*/ 4049486 w 4267199"/>
              <a:gd name="connsiteY12" fmla="*/ 1371600 h 2171700"/>
              <a:gd name="connsiteX13" fmla="*/ 4131129 w 4267199"/>
              <a:gd name="connsiteY13" fmla="*/ 1567543 h 2171700"/>
              <a:gd name="connsiteX14" fmla="*/ 4065814 w 4267199"/>
              <a:gd name="connsiteY14" fmla="*/ 2171700 h 2171700"/>
              <a:gd name="connsiteX15" fmla="*/ 3739243 w 4267199"/>
              <a:gd name="connsiteY15" fmla="*/ 2106386 h 2171700"/>
              <a:gd name="connsiteX16" fmla="*/ 3624943 w 4267199"/>
              <a:gd name="connsiteY16" fmla="*/ 1828800 h 2171700"/>
              <a:gd name="connsiteX17" fmla="*/ 3363686 w 4267199"/>
              <a:gd name="connsiteY17" fmla="*/ 1551214 h 2171700"/>
              <a:gd name="connsiteX18" fmla="*/ 3167743 w 4267199"/>
              <a:gd name="connsiteY18" fmla="*/ 1485900 h 2171700"/>
              <a:gd name="connsiteX19" fmla="*/ 2824843 w 4267199"/>
              <a:gd name="connsiteY19" fmla="*/ 1453243 h 2171700"/>
              <a:gd name="connsiteX20" fmla="*/ 2596243 w 4267199"/>
              <a:gd name="connsiteY20" fmla="*/ 1338943 h 2171700"/>
              <a:gd name="connsiteX21" fmla="*/ 2416629 w 4267199"/>
              <a:gd name="connsiteY21" fmla="*/ 1224643 h 2171700"/>
              <a:gd name="connsiteX22" fmla="*/ 2286000 w 4267199"/>
              <a:gd name="connsiteY22" fmla="*/ 1110343 h 2171700"/>
              <a:gd name="connsiteX23" fmla="*/ 2286000 w 4267199"/>
              <a:gd name="connsiteY23" fmla="*/ 1061357 h 2171700"/>
              <a:gd name="connsiteX24" fmla="*/ 2073729 w 4267199"/>
              <a:gd name="connsiteY24" fmla="*/ 1110343 h 2171700"/>
              <a:gd name="connsiteX25" fmla="*/ 1763486 w 4267199"/>
              <a:gd name="connsiteY25" fmla="*/ 620486 h 2171700"/>
              <a:gd name="connsiteX26" fmla="*/ 1632857 w 4267199"/>
              <a:gd name="connsiteY26" fmla="*/ 375557 h 2171700"/>
              <a:gd name="connsiteX27" fmla="*/ 1551214 w 4267199"/>
              <a:gd name="connsiteY27" fmla="*/ 293914 h 2171700"/>
              <a:gd name="connsiteX28" fmla="*/ 1371600 w 4267199"/>
              <a:gd name="connsiteY28" fmla="*/ 277586 h 2171700"/>
              <a:gd name="connsiteX29" fmla="*/ 1257300 w 4267199"/>
              <a:gd name="connsiteY29" fmla="*/ 538843 h 2171700"/>
              <a:gd name="connsiteX30" fmla="*/ 1126671 w 4267199"/>
              <a:gd name="connsiteY30" fmla="*/ 538843 h 2171700"/>
              <a:gd name="connsiteX31" fmla="*/ 1028700 w 4267199"/>
              <a:gd name="connsiteY31" fmla="*/ 359228 h 2171700"/>
              <a:gd name="connsiteX32" fmla="*/ 963386 w 4267199"/>
              <a:gd name="connsiteY32" fmla="*/ 277586 h 2171700"/>
              <a:gd name="connsiteX33" fmla="*/ 783771 w 4267199"/>
              <a:gd name="connsiteY33" fmla="*/ 277586 h 2171700"/>
              <a:gd name="connsiteX34" fmla="*/ 604157 w 4267199"/>
              <a:gd name="connsiteY34" fmla="*/ 473528 h 2171700"/>
              <a:gd name="connsiteX35" fmla="*/ 440871 w 4267199"/>
              <a:gd name="connsiteY35" fmla="*/ 555171 h 2171700"/>
              <a:gd name="connsiteX36" fmla="*/ 293914 w 4267199"/>
              <a:gd name="connsiteY36" fmla="*/ 506186 h 2171700"/>
              <a:gd name="connsiteX37" fmla="*/ 277586 w 4267199"/>
              <a:gd name="connsiteY37" fmla="*/ 326571 h 2171700"/>
              <a:gd name="connsiteX38" fmla="*/ 228600 w 4267199"/>
              <a:gd name="connsiteY38" fmla="*/ 310243 h 2171700"/>
              <a:gd name="connsiteX39" fmla="*/ 0 w 4267199"/>
              <a:gd name="connsiteY39" fmla="*/ 473528 h 2171700"/>
              <a:gd name="connsiteX40" fmla="*/ 48986 w 4267199"/>
              <a:gd name="connsiteY40" fmla="*/ 0 h 2171700"/>
              <a:gd name="connsiteX0" fmla="*/ 48986 w 4267199"/>
              <a:gd name="connsiteY0" fmla="*/ 0 h 2171700"/>
              <a:gd name="connsiteX1" fmla="*/ 1877786 w 4267199"/>
              <a:gd name="connsiteY1" fmla="*/ 48986 h 2171700"/>
              <a:gd name="connsiteX2" fmla="*/ 1959429 w 4267199"/>
              <a:gd name="connsiteY2" fmla="*/ 326571 h 2171700"/>
              <a:gd name="connsiteX3" fmla="*/ 2204357 w 4267199"/>
              <a:gd name="connsiteY3" fmla="*/ 669471 h 2171700"/>
              <a:gd name="connsiteX4" fmla="*/ 2449286 w 4267199"/>
              <a:gd name="connsiteY4" fmla="*/ 947057 h 2171700"/>
              <a:gd name="connsiteX5" fmla="*/ 2694214 w 4267199"/>
              <a:gd name="connsiteY5" fmla="*/ 1077686 h 2171700"/>
              <a:gd name="connsiteX6" fmla="*/ 2939143 w 4267199"/>
              <a:gd name="connsiteY6" fmla="*/ 1175657 h 2171700"/>
              <a:gd name="connsiteX7" fmla="*/ 3086100 w 4267199"/>
              <a:gd name="connsiteY7" fmla="*/ 1094014 h 2171700"/>
              <a:gd name="connsiteX8" fmla="*/ 3249386 w 4267199"/>
              <a:gd name="connsiteY8" fmla="*/ 1273628 h 2171700"/>
              <a:gd name="connsiteX9" fmla="*/ 3380014 w 4267199"/>
              <a:gd name="connsiteY9" fmla="*/ 1224643 h 2171700"/>
              <a:gd name="connsiteX10" fmla="*/ 3575957 w 4267199"/>
              <a:gd name="connsiteY10" fmla="*/ 1045028 h 2171700"/>
              <a:gd name="connsiteX11" fmla="*/ 3739243 w 4267199"/>
              <a:gd name="connsiteY11" fmla="*/ 1159328 h 2171700"/>
              <a:gd name="connsiteX12" fmla="*/ 4049486 w 4267199"/>
              <a:gd name="connsiteY12" fmla="*/ 1371600 h 2171700"/>
              <a:gd name="connsiteX13" fmla="*/ 4131129 w 4267199"/>
              <a:gd name="connsiteY13" fmla="*/ 1567543 h 2171700"/>
              <a:gd name="connsiteX14" fmla="*/ 4065814 w 4267199"/>
              <a:gd name="connsiteY14" fmla="*/ 2171700 h 2171700"/>
              <a:gd name="connsiteX15" fmla="*/ 3739243 w 4267199"/>
              <a:gd name="connsiteY15" fmla="*/ 2106386 h 2171700"/>
              <a:gd name="connsiteX16" fmla="*/ 3624943 w 4267199"/>
              <a:gd name="connsiteY16" fmla="*/ 1828800 h 2171700"/>
              <a:gd name="connsiteX17" fmla="*/ 3167743 w 4267199"/>
              <a:gd name="connsiteY17" fmla="*/ 1485900 h 2171700"/>
              <a:gd name="connsiteX18" fmla="*/ 2824843 w 4267199"/>
              <a:gd name="connsiteY18" fmla="*/ 1453243 h 2171700"/>
              <a:gd name="connsiteX19" fmla="*/ 2596243 w 4267199"/>
              <a:gd name="connsiteY19" fmla="*/ 1338943 h 2171700"/>
              <a:gd name="connsiteX20" fmla="*/ 2416629 w 4267199"/>
              <a:gd name="connsiteY20" fmla="*/ 1224643 h 2171700"/>
              <a:gd name="connsiteX21" fmla="*/ 2286000 w 4267199"/>
              <a:gd name="connsiteY21" fmla="*/ 1110343 h 2171700"/>
              <a:gd name="connsiteX22" fmla="*/ 2286000 w 4267199"/>
              <a:gd name="connsiteY22" fmla="*/ 1061357 h 2171700"/>
              <a:gd name="connsiteX23" fmla="*/ 2073729 w 4267199"/>
              <a:gd name="connsiteY23" fmla="*/ 1110343 h 2171700"/>
              <a:gd name="connsiteX24" fmla="*/ 1763486 w 4267199"/>
              <a:gd name="connsiteY24" fmla="*/ 620486 h 2171700"/>
              <a:gd name="connsiteX25" fmla="*/ 1632857 w 4267199"/>
              <a:gd name="connsiteY25" fmla="*/ 375557 h 2171700"/>
              <a:gd name="connsiteX26" fmla="*/ 1551214 w 4267199"/>
              <a:gd name="connsiteY26" fmla="*/ 293914 h 2171700"/>
              <a:gd name="connsiteX27" fmla="*/ 1371600 w 4267199"/>
              <a:gd name="connsiteY27" fmla="*/ 277586 h 2171700"/>
              <a:gd name="connsiteX28" fmla="*/ 1257300 w 4267199"/>
              <a:gd name="connsiteY28" fmla="*/ 538843 h 2171700"/>
              <a:gd name="connsiteX29" fmla="*/ 1126671 w 4267199"/>
              <a:gd name="connsiteY29" fmla="*/ 538843 h 2171700"/>
              <a:gd name="connsiteX30" fmla="*/ 1028700 w 4267199"/>
              <a:gd name="connsiteY30" fmla="*/ 359228 h 2171700"/>
              <a:gd name="connsiteX31" fmla="*/ 963386 w 4267199"/>
              <a:gd name="connsiteY31" fmla="*/ 277586 h 2171700"/>
              <a:gd name="connsiteX32" fmla="*/ 783771 w 4267199"/>
              <a:gd name="connsiteY32" fmla="*/ 277586 h 2171700"/>
              <a:gd name="connsiteX33" fmla="*/ 604157 w 4267199"/>
              <a:gd name="connsiteY33" fmla="*/ 473528 h 2171700"/>
              <a:gd name="connsiteX34" fmla="*/ 440871 w 4267199"/>
              <a:gd name="connsiteY34" fmla="*/ 555171 h 2171700"/>
              <a:gd name="connsiteX35" fmla="*/ 293914 w 4267199"/>
              <a:gd name="connsiteY35" fmla="*/ 506186 h 2171700"/>
              <a:gd name="connsiteX36" fmla="*/ 277586 w 4267199"/>
              <a:gd name="connsiteY36" fmla="*/ 326571 h 2171700"/>
              <a:gd name="connsiteX37" fmla="*/ 228600 w 4267199"/>
              <a:gd name="connsiteY37" fmla="*/ 310243 h 2171700"/>
              <a:gd name="connsiteX38" fmla="*/ 0 w 4267199"/>
              <a:gd name="connsiteY38" fmla="*/ 473528 h 2171700"/>
              <a:gd name="connsiteX39" fmla="*/ 48986 w 4267199"/>
              <a:gd name="connsiteY39" fmla="*/ 0 h 2171700"/>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783771 w 4267199"/>
              <a:gd name="connsiteY31" fmla="*/ 277586 h 2220686"/>
              <a:gd name="connsiteX32" fmla="*/ 604157 w 4267199"/>
              <a:gd name="connsiteY32" fmla="*/ 473528 h 2220686"/>
              <a:gd name="connsiteX33" fmla="*/ 440871 w 4267199"/>
              <a:gd name="connsiteY33" fmla="*/ 555171 h 2220686"/>
              <a:gd name="connsiteX34" fmla="*/ 293914 w 4267199"/>
              <a:gd name="connsiteY34" fmla="*/ 506186 h 2220686"/>
              <a:gd name="connsiteX35" fmla="*/ 277586 w 4267199"/>
              <a:gd name="connsiteY35" fmla="*/ 326571 h 2220686"/>
              <a:gd name="connsiteX36" fmla="*/ 228600 w 4267199"/>
              <a:gd name="connsiteY36" fmla="*/ 310243 h 2220686"/>
              <a:gd name="connsiteX37" fmla="*/ 0 w 4267199"/>
              <a:gd name="connsiteY37" fmla="*/ 473528 h 2220686"/>
              <a:gd name="connsiteX38" fmla="*/ 48986 w 4267199"/>
              <a:gd name="connsiteY38"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783771 w 4267199"/>
              <a:gd name="connsiteY31" fmla="*/ 277586 h 2220686"/>
              <a:gd name="connsiteX32" fmla="*/ 604157 w 4267199"/>
              <a:gd name="connsiteY32" fmla="*/ 473528 h 2220686"/>
              <a:gd name="connsiteX33" fmla="*/ 440871 w 4267199"/>
              <a:gd name="connsiteY33" fmla="*/ 555171 h 2220686"/>
              <a:gd name="connsiteX34" fmla="*/ 293914 w 4267199"/>
              <a:gd name="connsiteY34" fmla="*/ 506186 h 2220686"/>
              <a:gd name="connsiteX35" fmla="*/ 277586 w 4267199"/>
              <a:gd name="connsiteY35" fmla="*/ 326571 h 2220686"/>
              <a:gd name="connsiteX36" fmla="*/ 228600 w 4267199"/>
              <a:gd name="connsiteY36" fmla="*/ 310243 h 2220686"/>
              <a:gd name="connsiteX37" fmla="*/ 0 w 4267199"/>
              <a:gd name="connsiteY37" fmla="*/ 473528 h 2220686"/>
              <a:gd name="connsiteX38" fmla="*/ 48986 w 4267199"/>
              <a:gd name="connsiteY38"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473528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28600 w 4267199"/>
              <a:gd name="connsiteY35" fmla="*/ 310243 h 2220686"/>
              <a:gd name="connsiteX36" fmla="*/ 0 w 4267199"/>
              <a:gd name="connsiteY36" fmla="*/ 473528 h 2220686"/>
              <a:gd name="connsiteX37" fmla="*/ 48986 w 4267199"/>
              <a:gd name="connsiteY37"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28600 w 4267199"/>
              <a:gd name="connsiteY35" fmla="*/ 310243 h 2220686"/>
              <a:gd name="connsiteX36" fmla="*/ 0 w 4267199"/>
              <a:gd name="connsiteY36" fmla="*/ 473528 h 2220686"/>
              <a:gd name="connsiteX37" fmla="*/ 48986 w 4267199"/>
              <a:gd name="connsiteY37"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28600 w 4267199"/>
              <a:gd name="connsiteY35" fmla="*/ 310243 h 2220686"/>
              <a:gd name="connsiteX36" fmla="*/ 219497 w 4267199"/>
              <a:gd name="connsiteY36" fmla="*/ 444172 h 2220686"/>
              <a:gd name="connsiteX37" fmla="*/ 0 w 4267199"/>
              <a:gd name="connsiteY37" fmla="*/ 473528 h 2220686"/>
              <a:gd name="connsiteX38" fmla="*/ 48986 w 4267199"/>
              <a:gd name="connsiteY38"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19497 w 4267199"/>
              <a:gd name="connsiteY35" fmla="*/ 444172 h 2220686"/>
              <a:gd name="connsiteX36" fmla="*/ 0 w 4267199"/>
              <a:gd name="connsiteY36" fmla="*/ 473528 h 2220686"/>
              <a:gd name="connsiteX37" fmla="*/ 48986 w 4267199"/>
              <a:gd name="connsiteY37"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538843 h 2220686"/>
              <a:gd name="connsiteX27" fmla="*/ 1126671 w 4267199"/>
              <a:gd name="connsiteY27" fmla="*/ 538843 h 2220686"/>
              <a:gd name="connsiteX28" fmla="*/ 1028700 w 4267199"/>
              <a:gd name="connsiteY28" fmla="*/ 359228 h 2220686"/>
              <a:gd name="connsiteX29" fmla="*/ 963386 w 4267199"/>
              <a:gd name="connsiteY29" fmla="*/ 277586 h 2220686"/>
              <a:gd name="connsiteX30" fmla="*/ 604157 w 4267199"/>
              <a:gd name="connsiteY30" fmla="*/ 617964 h 2220686"/>
              <a:gd name="connsiteX31" fmla="*/ 440871 w 4267199"/>
              <a:gd name="connsiteY31" fmla="*/ 555171 h 2220686"/>
              <a:gd name="connsiteX32" fmla="*/ 293914 w 4267199"/>
              <a:gd name="connsiteY32" fmla="*/ 506186 h 2220686"/>
              <a:gd name="connsiteX33" fmla="*/ 219497 w 4267199"/>
              <a:gd name="connsiteY33" fmla="*/ 444172 h 2220686"/>
              <a:gd name="connsiteX34" fmla="*/ 0 w 4267199"/>
              <a:gd name="connsiteY34" fmla="*/ 473528 h 2220686"/>
              <a:gd name="connsiteX35" fmla="*/ 48986 w 4267199"/>
              <a:gd name="connsiteY35"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683279 h 2220686"/>
              <a:gd name="connsiteX27" fmla="*/ 1126671 w 4267199"/>
              <a:gd name="connsiteY27" fmla="*/ 538843 h 2220686"/>
              <a:gd name="connsiteX28" fmla="*/ 1028700 w 4267199"/>
              <a:gd name="connsiteY28" fmla="*/ 359228 h 2220686"/>
              <a:gd name="connsiteX29" fmla="*/ 963386 w 4267199"/>
              <a:gd name="connsiteY29" fmla="*/ 277586 h 2220686"/>
              <a:gd name="connsiteX30" fmla="*/ 604157 w 4267199"/>
              <a:gd name="connsiteY30" fmla="*/ 617964 h 2220686"/>
              <a:gd name="connsiteX31" fmla="*/ 440871 w 4267199"/>
              <a:gd name="connsiteY31" fmla="*/ 555171 h 2220686"/>
              <a:gd name="connsiteX32" fmla="*/ 293914 w 4267199"/>
              <a:gd name="connsiteY32" fmla="*/ 506186 h 2220686"/>
              <a:gd name="connsiteX33" fmla="*/ 219497 w 4267199"/>
              <a:gd name="connsiteY33" fmla="*/ 444172 h 2220686"/>
              <a:gd name="connsiteX34" fmla="*/ 0 w 4267199"/>
              <a:gd name="connsiteY34" fmla="*/ 473528 h 2220686"/>
              <a:gd name="connsiteX35" fmla="*/ 48986 w 4267199"/>
              <a:gd name="connsiteY35"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683279 h 2220686"/>
              <a:gd name="connsiteX27" fmla="*/ 1126671 w 4267199"/>
              <a:gd name="connsiteY27" fmla="*/ 538843 h 2220686"/>
              <a:gd name="connsiteX28" fmla="*/ 1028700 w 4267199"/>
              <a:gd name="connsiteY28" fmla="*/ 359228 h 2220686"/>
              <a:gd name="connsiteX29" fmla="*/ 604157 w 4267199"/>
              <a:gd name="connsiteY29" fmla="*/ 617964 h 2220686"/>
              <a:gd name="connsiteX30" fmla="*/ 440871 w 4267199"/>
              <a:gd name="connsiteY30" fmla="*/ 555171 h 2220686"/>
              <a:gd name="connsiteX31" fmla="*/ 293914 w 4267199"/>
              <a:gd name="connsiteY31" fmla="*/ 506186 h 2220686"/>
              <a:gd name="connsiteX32" fmla="*/ 219497 w 4267199"/>
              <a:gd name="connsiteY32" fmla="*/ 444172 h 2220686"/>
              <a:gd name="connsiteX33" fmla="*/ 0 w 4267199"/>
              <a:gd name="connsiteY33" fmla="*/ 473528 h 2220686"/>
              <a:gd name="connsiteX34" fmla="*/ 48986 w 4267199"/>
              <a:gd name="connsiteY34"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683279 h 2220686"/>
              <a:gd name="connsiteX27" fmla="*/ 1126671 w 4267199"/>
              <a:gd name="connsiteY27" fmla="*/ 538843 h 2220686"/>
              <a:gd name="connsiteX28" fmla="*/ 952500 w 4267199"/>
              <a:gd name="connsiteY28" fmla="*/ 359228 h 2220686"/>
              <a:gd name="connsiteX29" fmla="*/ 604157 w 4267199"/>
              <a:gd name="connsiteY29" fmla="*/ 617964 h 2220686"/>
              <a:gd name="connsiteX30" fmla="*/ 440871 w 4267199"/>
              <a:gd name="connsiteY30" fmla="*/ 555171 h 2220686"/>
              <a:gd name="connsiteX31" fmla="*/ 293914 w 4267199"/>
              <a:gd name="connsiteY31" fmla="*/ 506186 h 2220686"/>
              <a:gd name="connsiteX32" fmla="*/ 219497 w 4267199"/>
              <a:gd name="connsiteY32" fmla="*/ 444172 h 2220686"/>
              <a:gd name="connsiteX33" fmla="*/ 0 w 4267199"/>
              <a:gd name="connsiteY33" fmla="*/ 473528 h 2220686"/>
              <a:gd name="connsiteX34" fmla="*/ 48986 w 4267199"/>
              <a:gd name="connsiteY34"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073729 w 4267199"/>
              <a:gd name="connsiteY21" fmla="*/ 1110343 h 2220686"/>
              <a:gd name="connsiteX22" fmla="*/ 1763486 w 4267199"/>
              <a:gd name="connsiteY22" fmla="*/ 620486 h 2220686"/>
              <a:gd name="connsiteX23" fmla="*/ 1632857 w 4267199"/>
              <a:gd name="connsiteY23" fmla="*/ 375557 h 2220686"/>
              <a:gd name="connsiteX24" fmla="*/ 1475014 w 4267199"/>
              <a:gd name="connsiteY24" fmla="*/ 293914 h 2220686"/>
              <a:gd name="connsiteX25" fmla="*/ 1257300 w 4267199"/>
              <a:gd name="connsiteY25" fmla="*/ 683279 h 2220686"/>
              <a:gd name="connsiteX26" fmla="*/ 1126671 w 4267199"/>
              <a:gd name="connsiteY26" fmla="*/ 538843 h 2220686"/>
              <a:gd name="connsiteX27" fmla="*/ 952500 w 4267199"/>
              <a:gd name="connsiteY27" fmla="*/ 359228 h 2220686"/>
              <a:gd name="connsiteX28" fmla="*/ 604157 w 4267199"/>
              <a:gd name="connsiteY28" fmla="*/ 617964 h 2220686"/>
              <a:gd name="connsiteX29" fmla="*/ 440871 w 4267199"/>
              <a:gd name="connsiteY29" fmla="*/ 555171 h 2220686"/>
              <a:gd name="connsiteX30" fmla="*/ 293914 w 4267199"/>
              <a:gd name="connsiteY30" fmla="*/ 506186 h 2220686"/>
              <a:gd name="connsiteX31" fmla="*/ 219497 w 4267199"/>
              <a:gd name="connsiteY31" fmla="*/ 444172 h 2220686"/>
              <a:gd name="connsiteX32" fmla="*/ 0 w 4267199"/>
              <a:gd name="connsiteY32" fmla="*/ 473528 h 2220686"/>
              <a:gd name="connsiteX33" fmla="*/ 48986 w 4267199"/>
              <a:gd name="connsiteY33"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558119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558119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630337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630337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267199" h="2211280">
                <a:moveTo>
                  <a:pt x="48986" y="0"/>
                </a:moveTo>
                <a:cubicBezTo>
                  <a:pt x="737507" y="54429"/>
                  <a:pt x="1499508" y="43544"/>
                  <a:pt x="1877786" y="48986"/>
                </a:cubicBezTo>
                <a:cubicBezTo>
                  <a:pt x="2016579" y="293915"/>
                  <a:pt x="1905000" y="223157"/>
                  <a:pt x="1959429" y="326571"/>
                </a:cubicBezTo>
                <a:cubicBezTo>
                  <a:pt x="2013858" y="429985"/>
                  <a:pt x="2122714" y="566057"/>
                  <a:pt x="2204357" y="669471"/>
                </a:cubicBezTo>
                <a:cubicBezTo>
                  <a:pt x="2286000" y="772885"/>
                  <a:pt x="2367643" y="879021"/>
                  <a:pt x="2449286" y="947057"/>
                </a:cubicBezTo>
                <a:cubicBezTo>
                  <a:pt x="2530929" y="1015093"/>
                  <a:pt x="2612571" y="1039586"/>
                  <a:pt x="2694214" y="1077686"/>
                </a:cubicBezTo>
                <a:cubicBezTo>
                  <a:pt x="2775857" y="1115786"/>
                  <a:pt x="2873829" y="1172936"/>
                  <a:pt x="2939143" y="1175657"/>
                </a:cubicBezTo>
                <a:cubicBezTo>
                  <a:pt x="3004457" y="1178378"/>
                  <a:pt x="3034393" y="1077686"/>
                  <a:pt x="3086100" y="1094014"/>
                </a:cubicBezTo>
                <a:cubicBezTo>
                  <a:pt x="3137807" y="1110343"/>
                  <a:pt x="3200400" y="1251857"/>
                  <a:pt x="3249386" y="1273628"/>
                </a:cubicBezTo>
                <a:cubicBezTo>
                  <a:pt x="3298372" y="1295399"/>
                  <a:pt x="3325586" y="1262743"/>
                  <a:pt x="3380014" y="1224643"/>
                </a:cubicBezTo>
                <a:cubicBezTo>
                  <a:pt x="3434442" y="1186543"/>
                  <a:pt x="3516086" y="1055914"/>
                  <a:pt x="3575957" y="1045028"/>
                </a:cubicBezTo>
                <a:cubicBezTo>
                  <a:pt x="3635829" y="1034142"/>
                  <a:pt x="3739243" y="1159328"/>
                  <a:pt x="3739243" y="1159328"/>
                </a:cubicBezTo>
                <a:cubicBezTo>
                  <a:pt x="3818164" y="1213757"/>
                  <a:pt x="3984172" y="1303564"/>
                  <a:pt x="4049486" y="1371600"/>
                </a:cubicBezTo>
                <a:cubicBezTo>
                  <a:pt x="4114800" y="1439636"/>
                  <a:pt x="4128408" y="1434193"/>
                  <a:pt x="4131129" y="1567543"/>
                </a:cubicBezTo>
                <a:cubicBezTo>
                  <a:pt x="3834493" y="1853293"/>
                  <a:pt x="4267199" y="1918607"/>
                  <a:pt x="4065814" y="2171700"/>
                </a:cubicBezTo>
                <a:cubicBezTo>
                  <a:pt x="3884900" y="2211280"/>
                  <a:pt x="3863521" y="2196613"/>
                  <a:pt x="3739243" y="2106386"/>
                </a:cubicBezTo>
                <a:cubicBezTo>
                  <a:pt x="3614965" y="2016159"/>
                  <a:pt x="3445570" y="1850397"/>
                  <a:pt x="3320143" y="1630337"/>
                </a:cubicBezTo>
                <a:cubicBezTo>
                  <a:pt x="3114534" y="1545838"/>
                  <a:pt x="2945493" y="1477736"/>
                  <a:pt x="2824843" y="1453243"/>
                </a:cubicBezTo>
                <a:cubicBezTo>
                  <a:pt x="2704193" y="1428750"/>
                  <a:pt x="2755314" y="1462683"/>
                  <a:pt x="2596243" y="1483380"/>
                </a:cubicBezTo>
                <a:cubicBezTo>
                  <a:pt x="2460773" y="1359002"/>
                  <a:pt x="2503715" y="1286816"/>
                  <a:pt x="2416629" y="1224643"/>
                </a:cubicBezTo>
                <a:cubicBezTo>
                  <a:pt x="2329543" y="1162470"/>
                  <a:pt x="2182586" y="1211036"/>
                  <a:pt x="2073729" y="1110343"/>
                </a:cubicBezTo>
                <a:cubicBezTo>
                  <a:pt x="1964872" y="1009650"/>
                  <a:pt x="1836965" y="742950"/>
                  <a:pt x="1763486" y="620486"/>
                </a:cubicBezTo>
                <a:cubicBezTo>
                  <a:pt x="1690007" y="498022"/>
                  <a:pt x="1680936" y="429986"/>
                  <a:pt x="1632857" y="375557"/>
                </a:cubicBezTo>
                <a:cubicBezTo>
                  <a:pt x="1584778" y="321128"/>
                  <a:pt x="1457867" y="397799"/>
                  <a:pt x="1475014" y="293914"/>
                </a:cubicBezTo>
                <a:cubicBezTo>
                  <a:pt x="1412421" y="321128"/>
                  <a:pt x="1315357" y="642458"/>
                  <a:pt x="1257300" y="683279"/>
                </a:cubicBezTo>
                <a:cubicBezTo>
                  <a:pt x="1199243" y="724100"/>
                  <a:pt x="1177471" y="592851"/>
                  <a:pt x="1126671" y="538843"/>
                </a:cubicBezTo>
                <a:cubicBezTo>
                  <a:pt x="1075871" y="484835"/>
                  <a:pt x="1039586" y="346041"/>
                  <a:pt x="952500" y="359228"/>
                </a:cubicBezTo>
                <a:cubicBezTo>
                  <a:pt x="865414" y="372415"/>
                  <a:pt x="689428" y="585307"/>
                  <a:pt x="604157" y="617964"/>
                </a:cubicBezTo>
                <a:cubicBezTo>
                  <a:pt x="518886" y="650621"/>
                  <a:pt x="492578" y="573801"/>
                  <a:pt x="440871" y="555171"/>
                </a:cubicBezTo>
                <a:cubicBezTo>
                  <a:pt x="389164" y="536541"/>
                  <a:pt x="330810" y="524686"/>
                  <a:pt x="293914" y="506186"/>
                </a:cubicBezTo>
                <a:cubicBezTo>
                  <a:pt x="257018" y="487686"/>
                  <a:pt x="268483" y="449615"/>
                  <a:pt x="219497" y="444172"/>
                </a:cubicBezTo>
                <a:cubicBezTo>
                  <a:pt x="181397" y="471386"/>
                  <a:pt x="80342" y="532432"/>
                  <a:pt x="0" y="473528"/>
                </a:cubicBezTo>
                <a:cubicBezTo>
                  <a:pt x="10886" y="283028"/>
                  <a:pt x="68036" y="239486"/>
                  <a:pt x="48986" y="0"/>
                </a:cubicBezTo>
                <a:close/>
              </a:path>
            </a:pathLst>
          </a:custGeom>
          <a:solidFill>
            <a:schemeClr val="accent3">
              <a:lumMod val="50000"/>
            </a:schemeClr>
          </a:solidFill>
          <a:ln>
            <a:solidFill>
              <a:srgbClr val="2E39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p:cNvSpPr txBox="1"/>
          <p:nvPr/>
        </p:nvSpPr>
        <p:spPr>
          <a:xfrm rot="2064880">
            <a:off x="1133321" y="3138838"/>
            <a:ext cx="4191000" cy="523220"/>
          </a:xfrm>
          <a:prstGeom prst="rect">
            <a:avLst/>
          </a:prstGeom>
          <a:noFill/>
        </p:spPr>
        <p:txBody>
          <a:bodyPr wrap="square" rtlCol="0">
            <a:spAutoFit/>
          </a:bodyPr>
          <a:lstStyle/>
          <a:p>
            <a:pPr algn="ctr"/>
            <a:r>
              <a:rPr lang="en-US" sz="2800" dirty="0" smtClean="0">
                <a:ln>
                  <a:solidFill>
                    <a:schemeClr val="bg1"/>
                  </a:solidFill>
                </a:ln>
                <a:solidFill>
                  <a:schemeClr val="bg1"/>
                </a:solidFill>
                <a:effectLst>
                  <a:glow rad="63500">
                    <a:schemeClr val="tx1">
                      <a:lumMod val="85000"/>
                      <a:lumOff val="15000"/>
                      <a:alpha val="40000"/>
                    </a:schemeClr>
                  </a:glow>
                  <a:outerShdw blurRad="50800" dist="50800" dir="5400000" algn="ctr" rotWithShape="0">
                    <a:schemeClr val="bg1"/>
                  </a:outerShdw>
                </a:effectLst>
                <a:latin typeface="Times New Roman" pitchFamily="18" charset="0"/>
                <a:cs typeface="Times New Roman" pitchFamily="18" charset="0"/>
              </a:rPr>
              <a:t>SEMINOLE  NATION</a:t>
            </a:r>
          </a:p>
        </p:txBody>
      </p:sp>
      <p:sp>
        <p:nvSpPr>
          <p:cNvPr id="61" name="TextBox 60"/>
          <p:cNvSpPr txBox="1"/>
          <p:nvPr/>
        </p:nvSpPr>
        <p:spPr>
          <a:xfrm rot="1703890">
            <a:off x="878353" y="4046371"/>
            <a:ext cx="2667000" cy="646331"/>
          </a:xfrm>
          <a:prstGeom prst="rect">
            <a:avLst/>
          </a:prstGeom>
          <a:noFill/>
        </p:spPr>
        <p:txBody>
          <a:bodyPr wrap="square" rtlCol="0">
            <a:spAutoFit/>
          </a:bodyPr>
          <a:lstStyle/>
          <a:p>
            <a:pPr algn="ctr"/>
            <a:r>
              <a:rPr lang="en-US" sz="3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leased</a:t>
            </a:r>
          </a:p>
        </p:txBody>
      </p:sp>
      <p:grpSp>
        <p:nvGrpSpPr>
          <p:cNvPr id="69" name="Group 68"/>
          <p:cNvGrpSpPr/>
          <p:nvPr/>
        </p:nvGrpSpPr>
        <p:grpSpPr>
          <a:xfrm>
            <a:off x="1981200" y="1362670"/>
            <a:ext cx="3886200" cy="923330"/>
            <a:chOff x="1981200" y="1362670"/>
            <a:chExt cx="3886200" cy="923330"/>
          </a:xfrm>
        </p:grpSpPr>
        <p:sp>
          <p:nvSpPr>
            <p:cNvPr id="65" name="Rounded Rectangle 64"/>
            <p:cNvSpPr/>
            <p:nvPr/>
          </p:nvSpPr>
          <p:spPr>
            <a:xfrm>
              <a:off x="1981200" y="1447800"/>
              <a:ext cx="3886200" cy="685800"/>
            </a:xfrm>
            <a:prstGeom prst="roundRect">
              <a:avLst/>
            </a:prstGeom>
            <a:noFill/>
            <a:ln w="76200">
              <a:solidFill>
                <a:srgbClr val="FFFF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5209733" y="1362670"/>
              <a:ext cx="505267" cy="923330"/>
            </a:xfrm>
            <a:prstGeom prst="rect">
              <a:avLst/>
            </a:prstGeom>
            <a:noFill/>
          </p:spPr>
          <p:txBody>
            <a:bodyPr wrap="none" rtlCol="0">
              <a:spAutoFit/>
            </a:bodyPr>
            <a:lstStyle/>
            <a:p>
              <a:r>
                <a:rPr lang="en-US" sz="5400" b="1" dirty="0" smtClean="0">
                  <a:solidFill>
                    <a:srgbClr val="FFFF00"/>
                  </a:solidFill>
                  <a:effectLst>
                    <a:outerShdw dist="50800" dir="5400000" algn="ctr" rotWithShape="0">
                      <a:schemeClr val="tx1"/>
                    </a:outerShdw>
                  </a:effectLst>
                </a:rPr>
                <a:t>?</a:t>
              </a:r>
              <a:endParaRPr lang="en-US" sz="5400" b="1" dirty="0">
                <a:solidFill>
                  <a:srgbClr val="FFFF00"/>
                </a:solidFill>
                <a:effectLst>
                  <a:outerShdw dist="50800" dir="5400000" algn="ctr" rotWithShape="0">
                    <a:schemeClr val="tx1"/>
                  </a:outerShdw>
                </a:effectLst>
              </a:endParaRPr>
            </a:p>
          </p:txBody>
        </p:sp>
      </p:grpSp>
      <p:sp useBgFill="1">
        <p:nvSpPr>
          <p:cNvPr id="77" name="TextBox 76"/>
          <p:cNvSpPr txBox="1"/>
          <p:nvPr/>
        </p:nvSpPr>
        <p:spPr>
          <a:xfrm>
            <a:off x="0" y="0"/>
            <a:ext cx="9144000" cy="646331"/>
          </a:xfrm>
          <a:prstGeom prst="rect">
            <a:avLst/>
          </a:prstGeom>
        </p:spPr>
        <p:txBody>
          <a:bodyPr wrap="square" rtlCol="0">
            <a:spAutoFit/>
          </a:bodyPr>
          <a:lstStyle/>
          <a:p>
            <a:pPr algn="ctr"/>
            <a:r>
              <a:rPr lang="en-US" sz="3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  NATION</a:t>
            </a:r>
          </a:p>
        </p:txBody>
      </p:sp>
      <p:sp useBgFill="1">
        <p:nvSpPr>
          <p:cNvPr id="78" name="Freeform 77"/>
          <p:cNvSpPr/>
          <p:nvPr/>
        </p:nvSpPr>
        <p:spPr bwMode="white">
          <a:xfrm>
            <a:off x="146649" y="2346385"/>
            <a:ext cx="8796069" cy="4919932"/>
          </a:xfrm>
          <a:custGeom>
            <a:avLst/>
            <a:gdLst>
              <a:gd name="connsiteX0" fmla="*/ 1391728 w 10173419"/>
              <a:gd name="connsiteY0" fmla="*/ 0 h 5239110"/>
              <a:gd name="connsiteX1" fmla="*/ 3703608 w 10173419"/>
              <a:gd name="connsiteY1" fmla="*/ 103517 h 5239110"/>
              <a:gd name="connsiteX2" fmla="*/ 6860876 w 10173419"/>
              <a:gd name="connsiteY2" fmla="*/ 189781 h 5239110"/>
              <a:gd name="connsiteX3" fmla="*/ 8396378 w 10173419"/>
              <a:gd name="connsiteY3" fmla="*/ 224287 h 5239110"/>
              <a:gd name="connsiteX4" fmla="*/ 8361872 w 10173419"/>
              <a:gd name="connsiteY4" fmla="*/ 327804 h 5239110"/>
              <a:gd name="connsiteX5" fmla="*/ 8327366 w 10173419"/>
              <a:gd name="connsiteY5" fmla="*/ 638355 h 5239110"/>
              <a:gd name="connsiteX6" fmla="*/ 8465389 w 10173419"/>
              <a:gd name="connsiteY6" fmla="*/ 914400 h 5239110"/>
              <a:gd name="connsiteX7" fmla="*/ 8275608 w 10173419"/>
              <a:gd name="connsiteY7" fmla="*/ 1293962 h 5239110"/>
              <a:gd name="connsiteX8" fmla="*/ 8103079 w 10173419"/>
              <a:gd name="connsiteY8" fmla="*/ 1656272 h 5239110"/>
              <a:gd name="connsiteX9" fmla="*/ 8172091 w 10173419"/>
              <a:gd name="connsiteY9" fmla="*/ 1639019 h 5239110"/>
              <a:gd name="connsiteX10" fmla="*/ 8448136 w 10173419"/>
              <a:gd name="connsiteY10" fmla="*/ 1742536 h 5239110"/>
              <a:gd name="connsiteX11" fmla="*/ 8534400 w 10173419"/>
              <a:gd name="connsiteY11" fmla="*/ 1535502 h 5239110"/>
              <a:gd name="connsiteX12" fmla="*/ 8603411 w 10173419"/>
              <a:gd name="connsiteY12" fmla="*/ 1397479 h 5239110"/>
              <a:gd name="connsiteX13" fmla="*/ 8844951 w 10173419"/>
              <a:gd name="connsiteY13" fmla="*/ 1535502 h 5239110"/>
              <a:gd name="connsiteX14" fmla="*/ 9069238 w 10173419"/>
              <a:gd name="connsiteY14" fmla="*/ 1552755 h 5239110"/>
              <a:gd name="connsiteX15" fmla="*/ 9259019 w 10173419"/>
              <a:gd name="connsiteY15" fmla="*/ 1621766 h 5239110"/>
              <a:gd name="connsiteX16" fmla="*/ 9414295 w 10173419"/>
              <a:gd name="connsiteY16" fmla="*/ 1604513 h 5239110"/>
              <a:gd name="connsiteX17" fmla="*/ 9586823 w 10173419"/>
              <a:gd name="connsiteY17" fmla="*/ 1414732 h 5239110"/>
              <a:gd name="connsiteX18" fmla="*/ 10000891 w 10173419"/>
              <a:gd name="connsiteY18" fmla="*/ 1483743 h 5239110"/>
              <a:gd name="connsiteX19" fmla="*/ 10087155 w 10173419"/>
              <a:gd name="connsiteY19" fmla="*/ 1500996 h 5239110"/>
              <a:gd name="connsiteX20" fmla="*/ 10138913 w 10173419"/>
              <a:gd name="connsiteY20" fmla="*/ 4416724 h 5239110"/>
              <a:gd name="connsiteX21" fmla="*/ 10173419 w 10173419"/>
              <a:gd name="connsiteY21" fmla="*/ 4520241 h 5239110"/>
              <a:gd name="connsiteX22" fmla="*/ 1460740 w 10173419"/>
              <a:gd name="connsiteY22" fmla="*/ 4485736 h 5239110"/>
              <a:gd name="connsiteX23" fmla="*/ 1391728 w 10173419"/>
              <a:gd name="connsiteY23" fmla="*/ 0 h 5239110"/>
              <a:gd name="connsiteX0" fmla="*/ 1391728 w 10173419"/>
              <a:gd name="connsiteY0" fmla="*/ 0 h 5239110"/>
              <a:gd name="connsiteX1" fmla="*/ 3703608 w 10173419"/>
              <a:gd name="connsiteY1" fmla="*/ 103517 h 5239110"/>
              <a:gd name="connsiteX2" fmla="*/ 6860876 w 10173419"/>
              <a:gd name="connsiteY2" fmla="*/ 189781 h 5239110"/>
              <a:gd name="connsiteX3" fmla="*/ 8396378 w 10173419"/>
              <a:gd name="connsiteY3" fmla="*/ 224287 h 5239110"/>
              <a:gd name="connsiteX4" fmla="*/ 8361872 w 10173419"/>
              <a:gd name="connsiteY4" fmla="*/ 327804 h 5239110"/>
              <a:gd name="connsiteX5" fmla="*/ 8327366 w 10173419"/>
              <a:gd name="connsiteY5" fmla="*/ 638355 h 5239110"/>
              <a:gd name="connsiteX6" fmla="*/ 8465389 w 10173419"/>
              <a:gd name="connsiteY6" fmla="*/ 914400 h 5239110"/>
              <a:gd name="connsiteX7" fmla="*/ 8275608 w 10173419"/>
              <a:gd name="connsiteY7" fmla="*/ 1293962 h 5239110"/>
              <a:gd name="connsiteX8" fmla="*/ 8103079 w 10173419"/>
              <a:gd name="connsiteY8" fmla="*/ 1656272 h 5239110"/>
              <a:gd name="connsiteX9" fmla="*/ 8172091 w 10173419"/>
              <a:gd name="connsiteY9" fmla="*/ 1639019 h 5239110"/>
              <a:gd name="connsiteX10" fmla="*/ 8448136 w 10173419"/>
              <a:gd name="connsiteY10" fmla="*/ 1742536 h 5239110"/>
              <a:gd name="connsiteX11" fmla="*/ 8534400 w 10173419"/>
              <a:gd name="connsiteY11" fmla="*/ 1535502 h 5239110"/>
              <a:gd name="connsiteX12" fmla="*/ 8603411 w 10173419"/>
              <a:gd name="connsiteY12" fmla="*/ 1397479 h 5239110"/>
              <a:gd name="connsiteX13" fmla="*/ 8844951 w 10173419"/>
              <a:gd name="connsiteY13" fmla="*/ 1535502 h 5239110"/>
              <a:gd name="connsiteX14" fmla="*/ 9069238 w 10173419"/>
              <a:gd name="connsiteY14" fmla="*/ 1552755 h 5239110"/>
              <a:gd name="connsiteX15" fmla="*/ 9259019 w 10173419"/>
              <a:gd name="connsiteY15" fmla="*/ 1621766 h 5239110"/>
              <a:gd name="connsiteX16" fmla="*/ 9414295 w 10173419"/>
              <a:gd name="connsiteY16" fmla="*/ 1604513 h 5239110"/>
              <a:gd name="connsiteX17" fmla="*/ 9586823 w 10173419"/>
              <a:gd name="connsiteY17" fmla="*/ 1414732 h 5239110"/>
              <a:gd name="connsiteX18" fmla="*/ 10000891 w 10173419"/>
              <a:gd name="connsiteY18" fmla="*/ 1483743 h 5239110"/>
              <a:gd name="connsiteX19" fmla="*/ 10087155 w 10173419"/>
              <a:gd name="connsiteY19" fmla="*/ 1500996 h 5239110"/>
              <a:gd name="connsiteX20" fmla="*/ 10138913 w 10173419"/>
              <a:gd name="connsiteY20" fmla="*/ 4416724 h 5239110"/>
              <a:gd name="connsiteX21" fmla="*/ 10173419 w 10173419"/>
              <a:gd name="connsiteY21" fmla="*/ 4520241 h 5239110"/>
              <a:gd name="connsiteX22" fmla="*/ 1460740 w 10173419"/>
              <a:gd name="connsiteY22" fmla="*/ 4485736 h 5239110"/>
              <a:gd name="connsiteX23" fmla="*/ 1391728 w 10173419"/>
              <a:gd name="connsiteY23" fmla="*/ 0 h 5239110"/>
              <a:gd name="connsiteX0" fmla="*/ 1391728 w 10173419"/>
              <a:gd name="connsiteY0" fmla="*/ 0 h 5239110"/>
              <a:gd name="connsiteX1" fmla="*/ 3703608 w 10173419"/>
              <a:gd name="connsiteY1" fmla="*/ 103517 h 5239110"/>
              <a:gd name="connsiteX2" fmla="*/ 6860876 w 10173419"/>
              <a:gd name="connsiteY2" fmla="*/ 189781 h 5239110"/>
              <a:gd name="connsiteX3" fmla="*/ 8396378 w 10173419"/>
              <a:gd name="connsiteY3" fmla="*/ 224287 h 5239110"/>
              <a:gd name="connsiteX4" fmla="*/ 8361872 w 10173419"/>
              <a:gd name="connsiteY4" fmla="*/ 327804 h 5239110"/>
              <a:gd name="connsiteX5" fmla="*/ 8327366 w 10173419"/>
              <a:gd name="connsiteY5" fmla="*/ 638355 h 5239110"/>
              <a:gd name="connsiteX6" fmla="*/ 8465389 w 10173419"/>
              <a:gd name="connsiteY6" fmla="*/ 914400 h 5239110"/>
              <a:gd name="connsiteX7" fmla="*/ 8275608 w 10173419"/>
              <a:gd name="connsiteY7" fmla="*/ 1293962 h 5239110"/>
              <a:gd name="connsiteX8" fmla="*/ 8103079 w 10173419"/>
              <a:gd name="connsiteY8" fmla="*/ 1656272 h 5239110"/>
              <a:gd name="connsiteX9" fmla="*/ 8172091 w 10173419"/>
              <a:gd name="connsiteY9" fmla="*/ 1639019 h 5239110"/>
              <a:gd name="connsiteX10" fmla="*/ 8448136 w 10173419"/>
              <a:gd name="connsiteY10" fmla="*/ 1742536 h 5239110"/>
              <a:gd name="connsiteX11" fmla="*/ 8534400 w 10173419"/>
              <a:gd name="connsiteY11" fmla="*/ 1535502 h 5239110"/>
              <a:gd name="connsiteX12" fmla="*/ 8603411 w 10173419"/>
              <a:gd name="connsiteY12" fmla="*/ 1397479 h 5239110"/>
              <a:gd name="connsiteX13" fmla="*/ 8844951 w 10173419"/>
              <a:gd name="connsiteY13" fmla="*/ 1535502 h 5239110"/>
              <a:gd name="connsiteX14" fmla="*/ 9069238 w 10173419"/>
              <a:gd name="connsiteY14" fmla="*/ 1552755 h 5239110"/>
              <a:gd name="connsiteX15" fmla="*/ 9259019 w 10173419"/>
              <a:gd name="connsiteY15" fmla="*/ 1621766 h 5239110"/>
              <a:gd name="connsiteX16" fmla="*/ 9414295 w 10173419"/>
              <a:gd name="connsiteY16" fmla="*/ 1604513 h 5239110"/>
              <a:gd name="connsiteX17" fmla="*/ 9586823 w 10173419"/>
              <a:gd name="connsiteY17" fmla="*/ 1414732 h 5239110"/>
              <a:gd name="connsiteX18" fmla="*/ 10000891 w 10173419"/>
              <a:gd name="connsiteY18" fmla="*/ 1483743 h 5239110"/>
              <a:gd name="connsiteX19" fmla="*/ 10087155 w 10173419"/>
              <a:gd name="connsiteY19" fmla="*/ 1500996 h 5239110"/>
              <a:gd name="connsiteX20" fmla="*/ 10138913 w 10173419"/>
              <a:gd name="connsiteY20" fmla="*/ 4416724 h 5239110"/>
              <a:gd name="connsiteX21" fmla="*/ 10173419 w 10173419"/>
              <a:gd name="connsiteY21" fmla="*/ 4520241 h 5239110"/>
              <a:gd name="connsiteX22" fmla="*/ 1460740 w 10173419"/>
              <a:gd name="connsiteY22" fmla="*/ 4485736 h 5239110"/>
              <a:gd name="connsiteX23" fmla="*/ 1391728 w 10173419"/>
              <a:gd name="connsiteY23" fmla="*/ 0 h 5239110"/>
              <a:gd name="connsiteX0" fmla="*/ 8627 w 8790318"/>
              <a:gd name="connsiteY0" fmla="*/ 0 h 5239110"/>
              <a:gd name="connsiteX1" fmla="*/ 2320507 w 8790318"/>
              <a:gd name="connsiteY1" fmla="*/ 103517 h 5239110"/>
              <a:gd name="connsiteX2" fmla="*/ 5477775 w 8790318"/>
              <a:gd name="connsiteY2" fmla="*/ 189781 h 5239110"/>
              <a:gd name="connsiteX3" fmla="*/ 7013277 w 8790318"/>
              <a:gd name="connsiteY3" fmla="*/ 224287 h 5239110"/>
              <a:gd name="connsiteX4" fmla="*/ 6978771 w 8790318"/>
              <a:gd name="connsiteY4" fmla="*/ 327804 h 5239110"/>
              <a:gd name="connsiteX5" fmla="*/ 6944265 w 8790318"/>
              <a:gd name="connsiteY5" fmla="*/ 638355 h 5239110"/>
              <a:gd name="connsiteX6" fmla="*/ 7082288 w 8790318"/>
              <a:gd name="connsiteY6" fmla="*/ 914400 h 5239110"/>
              <a:gd name="connsiteX7" fmla="*/ 6892507 w 8790318"/>
              <a:gd name="connsiteY7" fmla="*/ 1293962 h 5239110"/>
              <a:gd name="connsiteX8" fmla="*/ 6719978 w 8790318"/>
              <a:gd name="connsiteY8" fmla="*/ 1656272 h 5239110"/>
              <a:gd name="connsiteX9" fmla="*/ 6788990 w 8790318"/>
              <a:gd name="connsiteY9" fmla="*/ 1639019 h 5239110"/>
              <a:gd name="connsiteX10" fmla="*/ 7065035 w 8790318"/>
              <a:gd name="connsiteY10" fmla="*/ 1742536 h 5239110"/>
              <a:gd name="connsiteX11" fmla="*/ 7151299 w 8790318"/>
              <a:gd name="connsiteY11" fmla="*/ 1535502 h 5239110"/>
              <a:gd name="connsiteX12" fmla="*/ 7220310 w 8790318"/>
              <a:gd name="connsiteY12" fmla="*/ 1397479 h 5239110"/>
              <a:gd name="connsiteX13" fmla="*/ 7461850 w 8790318"/>
              <a:gd name="connsiteY13" fmla="*/ 1535502 h 5239110"/>
              <a:gd name="connsiteX14" fmla="*/ 7686137 w 8790318"/>
              <a:gd name="connsiteY14" fmla="*/ 1552755 h 5239110"/>
              <a:gd name="connsiteX15" fmla="*/ 7875918 w 8790318"/>
              <a:gd name="connsiteY15" fmla="*/ 1621766 h 5239110"/>
              <a:gd name="connsiteX16" fmla="*/ 8031194 w 8790318"/>
              <a:gd name="connsiteY16" fmla="*/ 1604513 h 5239110"/>
              <a:gd name="connsiteX17" fmla="*/ 8203722 w 8790318"/>
              <a:gd name="connsiteY17" fmla="*/ 1414732 h 5239110"/>
              <a:gd name="connsiteX18" fmla="*/ 8617790 w 8790318"/>
              <a:gd name="connsiteY18" fmla="*/ 1483743 h 5239110"/>
              <a:gd name="connsiteX19" fmla="*/ 8704054 w 8790318"/>
              <a:gd name="connsiteY19" fmla="*/ 1500996 h 5239110"/>
              <a:gd name="connsiteX20" fmla="*/ 8755812 w 8790318"/>
              <a:gd name="connsiteY20" fmla="*/ 4416724 h 5239110"/>
              <a:gd name="connsiteX21" fmla="*/ 8790318 w 8790318"/>
              <a:gd name="connsiteY21" fmla="*/ 4520241 h 5239110"/>
              <a:gd name="connsiteX22" fmla="*/ 77639 w 8790318"/>
              <a:gd name="connsiteY22" fmla="*/ 4485736 h 5239110"/>
              <a:gd name="connsiteX23" fmla="*/ 8627 w 8790318"/>
              <a:gd name="connsiteY23" fmla="*/ 0 h 5239110"/>
              <a:gd name="connsiteX0" fmla="*/ 8627 w 8790318"/>
              <a:gd name="connsiteY0" fmla="*/ 0 h 4919932"/>
              <a:gd name="connsiteX1" fmla="*/ 2320507 w 8790318"/>
              <a:gd name="connsiteY1" fmla="*/ 103517 h 4919932"/>
              <a:gd name="connsiteX2" fmla="*/ 5477775 w 8790318"/>
              <a:gd name="connsiteY2" fmla="*/ 189781 h 4919932"/>
              <a:gd name="connsiteX3" fmla="*/ 7013277 w 8790318"/>
              <a:gd name="connsiteY3" fmla="*/ 224287 h 4919932"/>
              <a:gd name="connsiteX4" fmla="*/ 6978771 w 8790318"/>
              <a:gd name="connsiteY4" fmla="*/ 327804 h 4919932"/>
              <a:gd name="connsiteX5" fmla="*/ 6944265 w 8790318"/>
              <a:gd name="connsiteY5" fmla="*/ 638355 h 4919932"/>
              <a:gd name="connsiteX6" fmla="*/ 7082288 w 8790318"/>
              <a:gd name="connsiteY6" fmla="*/ 914400 h 4919932"/>
              <a:gd name="connsiteX7" fmla="*/ 6892507 w 8790318"/>
              <a:gd name="connsiteY7" fmla="*/ 1293962 h 4919932"/>
              <a:gd name="connsiteX8" fmla="*/ 6719978 w 8790318"/>
              <a:gd name="connsiteY8" fmla="*/ 1656272 h 4919932"/>
              <a:gd name="connsiteX9" fmla="*/ 6788990 w 8790318"/>
              <a:gd name="connsiteY9" fmla="*/ 1639019 h 4919932"/>
              <a:gd name="connsiteX10" fmla="*/ 7065035 w 8790318"/>
              <a:gd name="connsiteY10" fmla="*/ 1742536 h 4919932"/>
              <a:gd name="connsiteX11" fmla="*/ 7151299 w 8790318"/>
              <a:gd name="connsiteY11" fmla="*/ 1535502 h 4919932"/>
              <a:gd name="connsiteX12" fmla="*/ 7220310 w 8790318"/>
              <a:gd name="connsiteY12" fmla="*/ 1397479 h 4919932"/>
              <a:gd name="connsiteX13" fmla="*/ 7461850 w 8790318"/>
              <a:gd name="connsiteY13" fmla="*/ 1535502 h 4919932"/>
              <a:gd name="connsiteX14" fmla="*/ 7686137 w 8790318"/>
              <a:gd name="connsiteY14" fmla="*/ 1552755 h 4919932"/>
              <a:gd name="connsiteX15" fmla="*/ 7875918 w 8790318"/>
              <a:gd name="connsiteY15" fmla="*/ 1621766 h 4919932"/>
              <a:gd name="connsiteX16" fmla="*/ 8031194 w 8790318"/>
              <a:gd name="connsiteY16" fmla="*/ 1604513 h 4919932"/>
              <a:gd name="connsiteX17" fmla="*/ 8203722 w 8790318"/>
              <a:gd name="connsiteY17" fmla="*/ 1414732 h 4919932"/>
              <a:gd name="connsiteX18" fmla="*/ 8617790 w 8790318"/>
              <a:gd name="connsiteY18" fmla="*/ 1483743 h 4919932"/>
              <a:gd name="connsiteX19" fmla="*/ 8704054 w 8790318"/>
              <a:gd name="connsiteY19" fmla="*/ 1500996 h 4919932"/>
              <a:gd name="connsiteX20" fmla="*/ 8755812 w 8790318"/>
              <a:gd name="connsiteY20" fmla="*/ 4416724 h 4919932"/>
              <a:gd name="connsiteX21" fmla="*/ 8790318 w 8790318"/>
              <a:gd name="connsiteY21" fmla="*/ 4520241 h 4919932"/>
              <a:gd name="connsiteX22" fmla="*/ 77639 w 8790318"/>
              <a:gd name="connsiteY22" fmla="*/ 4485736 h 4919932"/>
              <a:gd name="connsiteX23" fmla="*/ 8627 w 8790318"/>
              <a:gd name="connsiteY23" fmla="*/ 0 h 4919932"/>
              <a:gd name="connsiteX0" fmla="*/ 8627 w 8790318"/>
              <a:gd name="connsiteY0" fmla="*/ 0 h 4919932"/>
              <a:gd name="connsiteX1" fmla="*/ 2320507 w 8790318"/>
              <a:gd name="connsiteY1" fmla="*/ 103517 h 4919932"/>
              <a:gd name="connsiteX2" fmla="*/ 5477775 w 8790318"/>
              <a:gd name="connsiteY2" fmla="*/ 189781 h 4919932"/>
              <a:gd name="connsiteX3" fmla="*/ 7013277 w 8790318"/>
              <a:gd name="connsiteY3" fmla="*/ 224287 h 4919932"/>
              <a:gd name="connsiteX4" fmla="*/ 6978771 w 8790318"/>
              <a:gd name="connsiteY4" fmla="*/ 327804 h 4919932"/>
              <a:gd name="connsiteX5" fmla="*/ 6944265 w 8790318"/>
              <a:gd name="connsiteY5" fmla="*/ 638355 h 4919932"/>
              <a:gd name="connsiteX6" fmla="*/ 7082288 w 8790318"/>
              <a:gd name="connsiteY6" fmla="*/ 914400 h 4919932"/>
              <a:gd name="connsiteX7" fmla="*/ 6892507 w 8790318"/>
              <a:gd name="connsiteY7" fmla="*/ 1293962 h 4919932"/>
              <a:gd name="connsiteX8" fmla="*/ 6719978 w 8790318"/>
              <a:gd name="connsiteY8" fmla="*/ 1656272 h 4919932"/>
              <a:gd name="connsiteX9" fmla="*/ 6788990 w 8790318"/>
              <a:gd name="connsiteY9" fmla="*/ 1639019 h 4919932"/>
              <a:gd name="connsiteX10" fmla="*/ 7065035 w 8790318"/>
              <a:gd name="connsiteY10" fmla="*/ 1742536 h 4919932"/>
              <a:gd name="connsiteX11" fmla="*/ 7151299 w 8790318"/>
              <a:gd name="connsiteY11" fmla="*/ 1535502 h 4919932"/>
              <a:gd name="connsiteX12" fmla="*/ 7220310 w 8790318"/>
              <a:gd name="connsiteY12" fmla="*/ 1397479 h 4919932"/>
              <a:gd name="connsiteX13" fmla="*/ 7461850 w 8790318"/>
              <a:gd name="connsiteY13" fmla="*/ 1535502 h 4919932"/>
              <a:gd name="connsiteX14" fmla="*/ 7686137 w 8790318"/>
              <a:gd name="connsiteY14" fmla="*/ 1552755 h 4919932"/>
              <a:gd name="connsiteX15" fmla="*/ 7875918 w 8790318"/>
              <a:gd name="connsiteY15" fmla="*/ 1621766 h 4919932"/>
              <a:gd name="connsiteX16" fmla="*/ 8031194 w 8790318"/>
              <a:gd name="connsiteY16" fmla="*/ 1604513 h 4919932"/>
              <a:gd name="connsiteX17" fmla="*/ 8203722 w 8790318"/>
              <a:gd name="connsiteY17" fmla="*/ 1414732 h 4919932"/>
              <a:gd name="connsiteX18" fmla="*/ 8617790 w 8790318"/>
              <a:gd name="connsiteY18" fmla="*/ 1483743 h 4919932"/>
              <a:gd name="connsiteX19" fmla="*/ 8704054 w 8790318"/>
              <a:gd name="connsiteY19" fmla="*/ 1500996 h 4919932"/>
              <a:gd name="connsiteX20" fmla="*/ 8755812 w 8790318"/>
              <a:gd name="connsiteY20" fmla="*/ 4416724 h 4919932"/>
              <a:gd name="connsiteX21" fmla="*/ 8790318 w 8790318"/>
              <a:gd name="connsiteY21" fmla="*/ 4520241 h 4919932"/>
              <a:gd name="connsiteX22" fmla="*/ 77639 w 8790318"/>
              <a:gd name="connsiteY22" fmla="*/ 4485736 h 4919932"/>
              <a:gd name="connsiteX23" fmla="*/ 8627 w 8790318"/>
              <a:gd name="connsiteY23" fmla="*/ 0 h 4919932"/>
              <a:gd name="connsiteX0" fmla="*/ 8627 w 8790318"/>
              <a:gd name="connsiteY0" fmla="*/ 0 h 4919932"/>
              <a:gd name="connsiteX1" fmla="*/ 2320507 w 8790318"/>
              <a:gd name="connsiteY1" fmla="*/ 103517 h 4919932"/>
              <a:gd name="connsiteX2" fmla="*/ 5477775 w 8790318"/>
              <a:gd name="connsiteY2" fmla="*/ 189781 h 4919932"/>
              <a:gd name="connsiteX3" fmla="*/ 7013277 w 8790318"/>
              <a:gd name="connsiteY3" fmla="*/ 224287 h 4919932"/>
              <a:gd name="connsiteX4" fmla="*/ 6978771 w 8790318"/>
              <a:gd name="connsiteY4" fmla="*/ 327804 h 4919932"/>
              <a:gd name="connsiteX5" fmla="*/ 6944265 w 8790318"/>
              <a:gd name="connsiteY5" fmla="*/ 638355 h 4919932"/>
              <a:gd name="connsiteX6" fmla="*/ 6929888 w 8790318"/>
              <a:gd name="connsiteY6" fmla="*/ 1066800 h 4919932"/>
              <a:gd name="connsiteX7" fmla="*/ 6892507 w 8790318"/>
              <a:gd name="connsiteY7" fmla="*/ 1293962 h 4919932"/>
              <a:gd name="connsiteX8" fmla="*/ 6719978 w 8790318"/>
              <a:gd name="connsiteY8" fmla="*/ 1656272 h 4919932"/>
              <a:gd name="connsiteX9" fmla="*/ 6788990 w 8790318"/>
              <a:gd name="connsiteY9" fmla="*/ 1639019 h 4919932"/>
              <a:gd name="connsiteX10" fmla="*/ 7065035 w 8790318"/>
              <a:gd name="connsiteY10" fmla="*/ 1742536 h 4919932"/>
              <a:gd name="connsiteX11" fmla="*/ 7151299 w 8790318"/>
              <a:gd name="connsiteY11" fmla="*/ 1535502 h 4919932"/>
              <a:gd name="connsiteX12" fmla="*/ 7220310 w 8790318"/>
              <a:gd name="connsiteY12" fmla="*/ 1397479 h 4919932"/>
              <a:gd name="connsiteX13" fmla="*/ 7461850 w 8790318"/>
              <a:gd name="connsiteY13" fmla="*/ 1535502 h 4919932"/>
              <a:gd name="connsiteX14" fmla="*/ 7686137 w 8790318"/>
              <a:gd name="connsiteY14" fmla="*/ 1552755 h 4919932"/>
              <a:gd name="connsiteX15" fmla="*/ 7875918 w 8790318"/>
              <a:gd name="connsiteY15" fmla="*/ 1621766 h 4919932"/>
              <a:gd name="connsiteX16" fmla="*/ 8031194 w 8790318"/>
              <a:gd name="connsiteY16" fmla="*/ 1604513 h 4919932"/>
              <a:gd name="connsiteX17" fmla="*/ 8203722 w 8790318"/>
              <a:gd name="connsiteY17" fmla="*/ 1414732 h 4919932"/>
              <a:gd name="connsiteX18" fmla="*/ 8617790 w 8790318"/>
              <a:gd name="connsiteY18" fmla="*/ 1483743 h 4919932"/>
              <a:gd name="connsiteX19" fmla="*/ 8704054 w 8790318"/>
              <a:gd name="connsiteY19" fmla="*/ 1500996 h 4919932"/>
              <a:gd name="connsiteX20" fmla="*/ 8755812 w 8790318"/>
              <a:gd name="connsiteY20" fmla="*/ 4416724 h 4919932"/>
              <a:gd name="connsiteX21" fmla="*/ 8790318 w 8790318"/>
              <a:gd name="connsiteY21" fmla="*/ 4520241 h 4919932"/>
              <a:gd name="connsiteX22" fmla="*/ 77639 w 8790318"/>
              <a:gd name="connsiteY22" fmla="*/ 4485736 h 4919932"/>
              <a:gd name="connsiteX23" fmla="*/ 8627 w 8790318"/>
              <a:gd name="connsiteY23" fmla="*/ 0 h 4919932"/>
              <a:gd name="connsiteX0" fmla="*/ 8627 w 8790318"/>
              <a:gd name="connsiteY0" fmla="*/ 0 h 4919932"/>
              <a:gd name="connsiteX1" fmla="*/ 2320507 w 8790318"/>
              <a:gd name="connsiteY1" fmla="*/ 103517 h 4919932"/>
              <a:gd name="connsiteX2" fmla="*/ 5477775 w 8790318"/>
              <a:gd name="connsiteY2" fmla="*/ 189781 h 4919932"/>
              <a:gd name="connsiteX3" fmla="*/ 7013277 w 8790318"/>
              <a:gd name="connsiteY3" fmla="*/ 224287 h 4919932"/>
              <a:gd name="connsiteX4" fmla="*/ 6978771 w 8790318"/>
              <a:gd name="connsiteY4" fmla="*/ 327804 h 4919932"/>
              <a:gd name="connsiteX5" fmla="*/ 6944265 w 8790318"/>
              <a:gd name="connsiteY5" fmla="*/ 638355 h 4919932"/>
              <a:gd name="connsiteX6" fmla="*/ 6929888 w 8790318"/>
              <a:gd name="connsiteY6" fmla="*/ 914400 h 4919932"/>
              <a:gd name="connsiteX7" fmla="*/ 6892507 w 8790318"/>
              <a:gd name="connsiteY7" fmla="*/ 1293962 h 4919932"/>
              <a:gd name="connsiteX8" fmla="*/ 6719978 w 8790318"/>
              <a:gd name="connsiteY8" fmla="*/ 1656272 h 4919932"/>
              <a:gd name="connsiteX9" fmla="*/ 6788990 w 8790318"/>
              <a:gd name="connsiteY9" fmla="*/ 1639019 h 4919932"/>
              <a:gd name="connsiteX10" fmla="*/ 7065035 w 8790318"/>
              <a:gd name="connsiteY10" fmla="*/ 1742536 h 4919932"/>
              <a:gd name="connsiteX11" fmla="*/ 7151299 w 8790318"/>
              <a:gd name="connsiteY11" fmla="*/ 1535502 h 4919932"/>
              <a:gd name="connsiteX12" fmla="*/ 7220310 w 8790318"/>
              <a:gd name="connsiteY12" fmla="*/ 1397479 h 4919932"/>
              <a:gd name="connsiteX13" fmla="*/ 7461850 w 8790318"/>
              <a:gd name="connsiteY13" fmla="*/ 1535502 h 4919932"/>
              <a:gd name="connsiteX14" fmla="*/ 7686137 w 8790318"/>
              <a:gd name="connsiteY14" fmla="*/ 1552755 h 4919932"/>
              <a:gd name="connsiteX15" fmla="*/ 7875918 w 8790318"/>
              <a:gd name="connsiteY15" fmla="*/ 1621766 h 4919932"/>
              <a:gd name="connsiteX16" fmla="*/ 8031194 w 8790318"/>
              <a:gd name="connsiteY16" fmla="*/ 1604513 h 4919932"/>
              <a:gd name="connsiteX17" fmla="*/ 8203722 w 8790318"/>
              <a:gd name="connsiteY17" fmla="*/ 1414732 h 4919932"/>
              <a:gd name="connsiteX18" fmla="*/ 8617790 w 8790318"/>
              <a:gd name="connsiteY18" fmla="*/ 1483743 h 4919932"/>
              <a:gd name="connsiteX19" fmla="*/ 8704054 w 8790318"/>
              <a:gd name="connsiteY19" fmla="*/ 1500996 h 4919932"/>
              <a:gd name="connsiteX20" fmla="*/ 8755812 w 8790318"/>
              <a:gd name="connsiteY20" fmla="*/ 4416724 h 4919932"/>
              <a:gd name="connsiteX21" fmla="*/ 8790318 w 8790318"/>
              <a:gd name="connsiteY21" fmla="*/ 4520241 h 4919932"/>
              <a:gd name="connsiteX22" fmla="*/ 77639 w 8790318"/>
              <a:gd name="connsiteY22" fmla="*/ 4485736 h 4919932"/>
              <a:gd name="connsiteX23" fmla="*/ 8627 w 8790318"/>
              <a:gd name="connsiteY23" fmla="*/ 0 h 4919932"/>
              <a:gd name="connsiteX0" fmla="*/ 8627 w 8790318"/>
              <a:gd name="connsiteY0" fmla="*/ 0 h 4919932"/>
              <a:gd name="connsiteX1" fmla="*/ 2320507 w 8790318"/>
              <a:gd name="connsiteY1" fmla="*/ 103517 h 4919932"/>
              <a:gd name="connsiteX2" fmla="*/ 5477775 w 8790318"/>
              <a:gd name="connsiteY2" fmla="*/ 189781 h 4919932"/>
              <a:gd name="connsiteX3" fmla="*/ 7013277 w 8790318"/>
              <a:gd name="connsiteY3" fmla="*/ 224287 h 4919932"/>
              <a:gd name="connsiteX4" fmla="*/ 6978771 w 8790318"/>
              <a:gd name="connsiteY4" fmla="*/ 327804 h 4919932"/>
              <a:gd name="connsiteX5" fmla="*/ 6944265 w 8790318"/>
              <a:gd name="connsiteY5" fmla="*/ 638355 h 4919932"/>
              <a:gd name="connsiteX6" fmla="*/ 7082288 w 8790318"/>
              <a:gd name="connsiteY6" fmla="*/ 914400 h 4919932"/>
              <a:gd name="connsiteX7" fmla="*/ 6892507 w 8790318"/>
              <a:gd name="connsiteY7" fmla="*/ 1293962 h 4919932"/>
              <a:gd name="connsiteX8" fmla="*/ 6719978 w 8790318"/>
              <a:gd name="connsiteY8" fmla="*/ 1656272 h 4919932"/>
              <a:gd name="connsiteX9" fmla="*/ 6788990 w 8790318"/>
              <a:gd name="connsiteY9" fmla="*/ 1639019 h 4919932"/>
              <a:gd name="connsiteX10" fmla="*/ 7065035 w 8790318"/>
              <a:gd name="connsiteY10" fmla="*/ 1742536 h 4919932"/>
              <a:gd name="connsiteX11" fmla="*/ 7151299 w 8790318"/>
              <a:gd name="connsiteY11" fmla="*/ 1535502 h 4919932"/>
              <a:gd name="connsiteX12" fmla="*/ 7220310 w 8790318"/>
              <a:gd name="connsiteY12" fmla="*/ 1397479 h 4919932"/>
              <a:gd name="connsiteX13" fmla="*/ 7461850 w 8790318"/>
              <a:gd name="connsiteY13" fmla="*/ 1535502 h 4919932"/>
              <a:gd name="connsiteX14" fmla="*/ 7686137 w 8790318"/>
              <a:gd name="connsiteY14" fmla="*/ 1552755 h 4919932"/>
              <a:gd name="connsiteX15" fmla="*/ 7875918 w 8790318"/>
              <a:gd name="connsiteY15" fmla="*/ 1621766 h 4919932"/>
              <a:gd name="connsiteX16" fmla="*/ 8031194 w 8790318"/>
              <a:gd name="connsiteY16" fmla="*/ 1604513 h 4919932"/>
              <a:gd name="connsiteX17" fmla="*/ 8203722 w 8790318"/>
              <a:gd name="connsiteY17" fmla="*/ 1414732 h 4919932"/>
              <a:gd name="connsiteX18" fmla="*/ 8617790 w 8790318"/>
              <a:gd name="connsiteY18" fmla="*/ 1483743 h 4919932"/>
              <a:gd name="connsiteX19" fmla="*/ 8704054 w 8790318"/>
              <a:gd name="connsiteY19" fmla="*/ 1500996 h 4919932"/>
              <a:gd name="connsiteX20" fmla="*/ 8755812 w 8790318"/>
              <a:gd name="connsiteY20" fmla="*/ 4416724 h 4919932"/>
              <a:gd name="connsiteX21" fmla="*/ 8790318 w 8790318"/>
              <a:gd name="connsiteY21" fmla="*/ 4520241 h 4919932"/>
              <a:gd name="connsiteX22" fmla="*/ 77639 w 8790318"/>
              <a:gd name="connsiteY22" fmla="*/ 4485736 h 4919932"/>
              <a:gd name="connsiteX23" fmla="*/ 8627 w 8790318"/>
              <a:gd name="connsiteY23" fmla="*/ 0 h 4919932"/>
              <a:gd name="connsiteX0" fmla="*/ 8627 w 8790318"/>
              <a:gd name="connsiteY0" fmla="*/ 0 h 4919932"/>
              <a:gd name="connsiteX1" fmla="*/ 2320507 w 8790318"/>
              <a:gd name="connsiteY1" fmla="*/ 103517 h 4919932"/>
              <a:gd name="connsiteX2" fmla="*/ 5477775 w 8790318"/>
              <a:gd name="connsiteY2" fmla="*/ 189781 h 4919932"/>
              <a:gd name="connsiteX3" fmla="*/ 7013277 w 8790318"/>
              <a:gd name="connsiteY3" fmla="*/ 224287 h 4919932"/>
              <a:gd name="connsiteX4" fmla="*/ 6978771 w 8790318"/>
              <a:gd name="connsiteY4" fmla="*/ 327804 h 4919932"/>
              <a:gd name="connsiteX5" fmla="*/ 6944265 w 8790318"/>
              <a:gd name="connsiteY5" fmla="*/ 638355 h 4919932"/>
              <a:gd name="connsiteX6" fmla="*/ 7082288 w 8790318"/>
              <a:gd name="connsiteY6" fmla="*/ 914400 h 4919932"/>
              <a:gd name="connsiteX7" fmla="*/ 6892507 w 8790318"/>
              <a:gd name="connsiteY7" fmla="*/ 1293962 h 4919932"/>
              <a:gd name="connsiteX8" fmla="*/ 6719978 w 8790318"/>
              <a:gd name="connsiteY8" fmla="*/ 1656272 h 4919932"/>
              <a:gd name="connsiteX9" fmla="*/ 6788990 w 8790318"/>
              <a:gd name="connsiteY9" fmla="*/ 1639019 h 4919932"/>
              <a:gd name="connsiteX10" fmla="*/ 7065035 w 8790318"/>
              <a:gd name="connsiteY10" fmla="*/ 1742536 h 4919932"/>
              <a:gd name="connsiteX11" fmla="*/ 7151299 w 8790318"/>
              <a:gd name="connsiteY11" fmla="*/ 1535502 h 4919932"/>
              <a:gd name="connsiteX12" fmla="*/ 7220310 w 8790318"/>
              <a:gd name="connsiteY12" fmla="*/ 1397479 h 4919932"/>
              <a:gd name="connsiteX13" fmla="*/ 7461850 w 8790318"/>
              <a:gd name="connsiteY13" fmla="*/ 1535502 h 4919932"/>
              <a:gd name="connsiteX14" fmla="*/ 7686137 w 8790318"/>
              <a:gd name="connsiteY14" fmla="*/ 1552755 h 4919932"/>
              <a:gd name="connsiteX15" fmla="*/ 7875918 w 8790318"/>
              <a:gd name="connsiteY15" fmla="*/ 1621766 h 4919932"/>
              <a:gd name="connsiteX16" fmla="*/ 8031194 w 8790318"/>
              <a:gd name="connsiteY16" fmla="*/ 1604513 h 4919932"/>
              <a:gd name="connsiteX17" fmla="*/ 8203722 w 8790318"/>
              <a:gd name="connsiteY17" fmla="*/ 1414732 h 4919932"/>
              <a:gd name="connsiteX18" fmla="*/ 8617790 w 8790318"/>
              <a:gd name="connsiteY18" fmla="*/ 1483743 h 4919932"/>
              <a:gd name="connsiteX19" fmla="*/ 8704054 w 8790318"/>
              <a:gd name="connsiteY19" fmla="*/ 1500996 h 4919932"/>
              <a:gd name="connsiteX20" fmla="*/ 8755812 w 8790318"/>
              <a:gd name="connsiteY20" fmla="*/ 4416724 h 4919932"/>
              <a:gd name="connsiteX21" fmla="*/ 8790318 w 8790318"/>
              <a:gd name="connsiteY21" fmla="*/ 4520241 h 4919932"/>
              <a:gd name="connsiteX22" fmla="*/ 77639 w 8790318"/>
              <a:gd name="connsiteY22" fmla="*/ 4485736 h 4919932"/>
              <a:gd name="connsiteX23" fmla="*/ 8627 w 8790318"/>
              <a:gd name="connsiteY23" fmla="*/ 0 h 4919932"/>
              <a:gd name="connsiteX0" fmla="*/ 8627 w 8790318"/>
              <a:gd name="connsiteY0" fmla="*/ 0 h 4919932"/>
              <a:gd name="connsiteX1" fmla="*/ 2320507 w 8790318"/>
              <a:gd name="connsiteY1" fmla="*/ 103517 h 4919932"/>
              <a:gd name="connsiteX2" fmla="*/ 5477775 w 8790318"/>
              <a:gd name="connsiteY2" fmla="*/ 189781 h 4919932"/>
              <a:gd name="connsiteX3" fmla="*/ 7013277 w 8790318"/>
              <a:gd name="connsiteY3" fmla="*/ 224287 h 4919932"/>
              <a:gd name="connsiteX4" fmla="*/ 6978771 w 8790318"/>
              <a:gd name="connsiteY4" fmla="*/ 327804 h 4919932"/>
              <a:gd name="connsiteX5" fmla="*/ 6944265 w 8790318"/>
              <a:gd name="connsiteY5" fmla="*/ 638355 h 4919932"/>
              <a:gd name="connsiteX6" fmla="*/ 7082288 w 8790318"/>
              <a:gd name="connsiteY6" fmla="*/ 914400 h 4919932"/>
              <a:gd name="connsiteX7" fmla="*/ 6740107 w 8790318"/>
              <a:gd name="connsiteY7" fmla="*/ 1293962 h 4919932"/>
              <a:gd name="connsiteX8" fmla="*/ 6719978 w 8790318"/>
              <a:gd name="connsiteY8" fmla="*/ 1656272 h 4919932"/>
              <a:gd name="connsiteX9" fmla="*/ 6788990 w 8790318"/>
              <a:gd name="connsiteY9" fmla="*/ 1639019 h 4919932"/>
              <a:gd name="connsiteX10" fmla="*/ 7065035 w 8790318"/>
              <a:gd name="connsiteY10" fmla="*/ 1742536 h 4919932"/>
              <a:gd name="connsiteX11" fmla="*/ 7151299 w 8790318"/>
              <a:gd name="connsiteY11" fmla="*/ 1535502 h 4919932"/>
              <a:gd name="connsiteX12" fmla="*/ 7220310 w 8790318"/>
              <a:gd name="connsiteY12" fmla="*/ 1397479 h 4919932"/>
              <a:gd name="connsiteX13" fmla="*/ 7461850 w 8790318"/>
              <a:gd name="connsiteY13" fmla="*/ 1535502 h 4919932"/>
              <a:gd name="connsiteX14" fmla="*/ 7686137 w 8790318"/>
              <a:gd name="connsiteY14" fmla="*/ 1552755 h 4919932"/>
              <a:gd name="connsiteX15" fmla="*/ 7875918 w 8790318"/>
              <a:gd name="connsiteY15" fmla="*/ 1621766 h 4919932"/>
              <a:gd name="connsiteX16" fmla="*/ 8031194 w 8790318"/>
              <a:gd name="connsiteY16" fmla="*/ 1604513 h 4919932"/>
              <a:gd name="connsiteX17" fmla="*/ 8203722 w 8790318"/>
              <a:gd name="connsiteY17" fmla="*/ 1414732 h 4919932"/>
              <a:gd name="connsiteX18" fmla="*/ 8617790 w 8790318"/>
              <a:gd name="connsiteY18" fmla="*/ 1483743 h 4919932"/>
              <a:gd name="connsiteX19" fmla="*/ 8704054 w 8790318"/>
              <a:gd name="connsiteY19" fmla="*/ 1500996 h 4919932"/>
              <a:gd name="connsiteX20" fmla="*/ 8755812 w 8790318"/>
              <a:gd name="connsiteY20" fmla="*/ 4416724 h 4919932"/>
              <a:gd name="connsiteX21" fmla="*/ 8790318 w 8790318"/>
              <a:gd name="connsiteY21" fmla="*/ 4520241 h 4919932"/>
              <a:gd name="connsiteX22" fmla="*/ 77639 w 8790318"/>
              <a:gd name="connsiteY22" fmla="*/ 4485736 h 4919932"/>
              <a:gd name="connsiteX23" fmla="*/ 8627 w 8790318"/>
              <a:gd name="connsiteY23" fmla="*/ 0 h 4919932"/>
              <a:gd name="connsiteX0" fmla="*/ 8627 w 8790318"/>
              <a:gd name="connsiteY0" fmla="*/ 0 h 4919932"/>
              <a:gd name="connsiteX1" fmla="*/ 2320507 w 8790318"/>
              <a:gd name="connsiteY1" fmla="*/ 103517 h 4919932"/>
              <a:gd name="connsiteX2" fmla="*/ 5477775 w 8790318"/>
              <a:gd name="connsiteY2" fmla="*/ 189781 h 4919932"/>
              <a:gd name="connsiteX3" fmla="*/ 7013277 w 8790318"/>
              <a:gd name="connsiteY3" fmla="*/ 224287 h 4919932"/>
              <a:gd name="connsiteX4" fmla="*/ 6978771 w 8790318"/>
              <a:gd name="connsiteY4" fmla="*/ 327804 h 4919932"/>
              <a:gd name="connsiteX5" fmla="*/ 6944265 w 8790318"/>
              <a:gd name="connsiteY5" fmla="*/ 638355 h 4919932"/>
              <a:gd name="connsiteX6" fmla="*/ 7082288 w 8790318"/>
              <a:gd name="connsiteY6" fmla="*/ 914400 h 4919932"/>
              <a:gd name="connsiteX7" fmla="*/ 6892507 w 8790318"/>
              <a:gd name="connsiteY7" fmla="*/ 1293962 h 4919932"/>
              <a:gd name="connsiteX8" fmla="*/ 6719978 w 8790318"/>
              <a:gd name="connsiteY8" fmla="*/ 1656272 h 4919932"/>
              <a:gd name="connsiteX9" fmla="*/ 6788990 w 8790318"/>
              <a:gd name="connsiteY9" fmla="*/ 1639019 h 4919932"/>
              <a:gd name="connsiteX10" fmla="*/ 7065035 w 8790318"/>
              <a:gd name="connsiteY10" fmla="*/ 1742536 h 4919932"/>
              <a:gd name="connsiteX11" fmla="*/ 7151299 w 8790318"/>
              <a:gd name="connsiteY11" fmla="*/ 1535502 h 4919932"/>
              <a:gd name="connsiteX12" fmla="*/ 7220310 w 8790318"/>
              <a:gd name="connsiteY12" fmla="*/ 1397479 h 4919932"/>
              <a:gd name="connsiteX13" fmla="*/ 7461850 w 8790318"/>
              <a:gd name="connsiteY13" fmla="*/ 1535502 h 4919932"/>
              <a:gd name="connsiteX14" fmla="*/ 7686137 w 8790318"/>
              <a:gd name="connsiteY14" fmla="*/ 1552755 h 4919932"/>
              <a:gd name="connsiteX15" fmla="*/ 7875918 w 8790318"/>
              <a:gd name="connsiteY15" fmla="*/ 1621766 h 4919932"/>
              <a:gd name="connsiteX16" fmla="*/ 8031194 w 8790318"/>
              <a:gd name="connsiteY16" fmla="*/ 1604513 h 4919932"/>
              <a:gd name="connsiteX17" fmla="*/ 8203722 w 8790318"/>
              <a:gd name="connsiteY17" fmla="*/ 1414732 h 4919932"/>
              <a:gd name="connsiteX18" fmla="*/ 8617790 w 8790318"/>
              <a:gd name="connsiteY18" fmla="*/ 1483743 h 4919932"/>
              <a:gd name="connsiteX19" fmla="*/ 8704054 w 8790318"/>
              <a:gd name="connsiteY19" fmla="*/ 1500996 h 4919932"/>
              <a:gd name="connsiteX20" fmla="*/ 8755812 w 8790318"/>
              <a:gd name="connsiteY20" fmla="*/ 4416724 h 4919932"/>
              <a:gd name="connsiteX21" fmla="*/ 8790318 w 8790318"/>
              <a:gd name="connsiteY21" fmla="*/ 4520241 h 4919932"/>
              <a:gd name="connsiteX22" fmla="*/ 77639 w 8790318"/>
              <a:gd name="connsiteY22" fmla="*/ 4485736 h 4919932"/>
              <a:gd name="connsiteX23" fmla="*/ 8627 w 8790318"/>
              <a:gd name="connsiteY23" fmla="*/ 0 h 4919932"/>
              <a:gd name="connsiteX0" fmla="*/ 8627 w 8790318"/>
              <a:gd name="connsiteY0" fmla="*/ 0 h 4919932"/>
              <a:gd name="connsiteX1" fmla="*/ 2320507 w 8790318"/>
              <a:gd name="connsiteY1" fmla="*/ 103517 h 4919932"/>
              <a:gd name="connsiteX2" fmla="*/ 5477775 w 8790318"/>
              <a:gd name="connsiteY2" fmla="*/ 189781 h 4919932"/>
              <a:gd name="connsiteX3" fmla="*/ 7013277 w 8790318"/>
              <a:gd name="connsiteY3" fmla="*/ 224287 h 4919932"/>
              <a:gd name="connsiteX4" fmla="*/ 6978771 w 8790318"/>
              <a:gd name="connsiteY4" fmla="*/ 327804 h 4919932"/>
              <a:gd name="connsiteX5" fmla="*/ 6944265 w 8790318"/>
              <a:gd name="connsiteY5" fmla="*/ 638355 h 4919932"/>
              <a:gd name="connsiteX6" fmla="*/ 7082288 w 8790318"/>
              <a:gd name="connsiteY6" fmla="*/ 914400 h 4919932"/>
              <a:gd name="connsiteX7" fmla="*/ 6892507 w 8790318"/>
              <a:gd name="connsiteY7" fmla="*/ 1293962 h 4919932"/>
              <a:gd name="connsiteX8" fmla="*/ 6788990 w 8790318"/>
              <a:gd name="connsiteY8" fmla="*/ 1639019 h 4919932"/>
              <a:gd name="connsiteX9" fmla="*/ 7065035 w 8790318"/>
              <a:gd name="connsiteY9" fmla="*/ 1742536 h 4919932"/>
              <a:gd name="connsiteX10" fmla="*/ 7151299 w 8790318"/>
              <a:gd name="connsiteY10" fmla="*/ 1535502 h 4919932"/>
              <a:gd name="connsiteX11" fmla="*/ 7220310 w 8790318"/>
              <a:gd name="connsiteY11" fmla="*/ 1397479 h 4919932"/>
              <a:gd name="connsiteX12" fmla="*/ 7461850 w 8790318"/>
              <a:gd name="connsiteY12" fmla="*/ 1535502 h 4919932"/>
              <a:gd name="connsiteX13" fmla="*/ 7686137 w 8790318"/>
              <a:gd name="connsiteY13" fmla="*/ 1552755 h 4919932"/>
              <a:gd name="connsiteX14" fmla="*/ 7875918 w 8790318"/>
              <a:gd name="connsiteY14" fmla="*/ 1621766 h 4919932"/>
              <a:gd name="connsiteX15" fmla="*/ 8031194 w 8790318"/>
              <a:gd name="connsiteY15" fmla="*/ 1604513 h 4919932"/>
              <a:gd name="connsiteX16" fmla="*/ 8203722 w 8790318"/>
              <a:gd name="connsiteY16" fmla="*/ 1414732 h 4919932"/>
              <a:gd name="connsiteX17" fmla="*/ 8617790 w 8790318"/>
              <a:gd name="connsiteY17" fmla="*/ 1483743 h 4919932"/>
              <a:gd name="connsiteX18" fmla="*/ 8704054 w 8790318"/>
              <a:gd name="connsiteY18" fmla="*/ 1500996 h 4919932"/>
              <a:gd name="connsiteX19" fmla="*/ 8755812 w 8790318"/>
              <a:gd name="connsiteY19" fmla="*/ 4416724 h 4919932"/>
              <a:gd name="connsiteX20" fmla="*/ 8790318 w 8790318"/>
              <a:gd name="connsiteY20" fmla="*/ 4520241 h 4919932"/>
              <a:gd name="connsiteX21" fmla="*/ 77639 w 8790318"/>
              <a:gd name="connsiteY21" fmla="*/ 4485736 h 4919932"/>
              <a:gd name="connsiteX22" fmla="*/ 8627 w 8790318"/>
              <a:gd name="connsiteY22" fmla="*/ 0 h 4919932"/>
              <a:gd name="connsiteX0" fmla="*/ 8627 w 8790318"/>
              <a:gd name="connsiteY0" fmla="*/ 0 h 4919932"/>
              <a:gd name="connsiteX1" fmla="*/ 2320507 w 8790318"/>
              <a:gd name="connsiteY1" fmla="*/ 103517 h 4919932"/>
              <a:gd name="connsiteX2" fmla="*/ 5477775 w 8790318"/>
              <a:gd name="connsiteY2" fmla="*/ 189781 h 4919932"/>
              <a:gd name="connsiteX3" fmla="*/ 7013277 w 8790318"/>
              <a:gd name="connsiteY3" fmla="*/ 224287 h 4919932"/>
              <a:gd name="connsiteX4" fmla="*/ 6978771 w 8790318"/>
              <a:gd name="connsiteY4" fmla="*/ 327804 h 4919932"/>
              <a:gd name="connsiteX5" fmla="*/ 6944265 w 8790318"/>
              <a:gd name="connsiteY5" fmla="*/ 638355 h 4919932"/>
              <a:gd name="connsiteX6" fmla="*/ 7082288 w 8790318"/>
              <a:gd name="connsiteY6" fmla="*/ 914400 h 4919932"/>
              <a:gd name="connsiteX7" fmla="*/ 6892507 w 8790318"/>
              <a:gd name="connsiteY7" fmla="*/ 1293962 h 4919932"/>
              <a:gd name="connsiteX8" fmla="*/ 6788990 w 8790318"/>
              <a:gd name="connsiteY8" fmla="*/ 1639019 h 4919932"/>
              <a:gd name="connsiteX9" fmla="*/ 7065035 w 8790318"/>
              <a:gd name="connsiteY9" fmla="*/ 1742536 h 4919932"/>
              <a:gd name="connsiteX10" fmla="*/ 7151299 w 8790318"/>
              <a:gd name="connsiteY10" fmla="*/ 1535502 h 4919932"/>
              <a:gd name="connsiteX11" fmla="*/ 7220310 w 8790318"/>
              <a:gd name="connsiteY11" fmla="*/ 1397479 h 4919932"/>
              <a:gd name="connsiteX12" fmla="*/ 7461850 w 8790318"/>
              <a:gd name="connsiteY12" fmla="*/ 1535502 h 4919932"/>
              <a:gd name="connsiteX13" fmla="*/ 7686137 w 8790318"/>
              <a:gd name="connsiteY13" fmla="*/ 1552755 h 4919932"/>
              <a:gd name="connsiteX14" fmla="*/ 7875918 w 8790318"/>
              <a:gd name="connsiteY14" fmla="*/ 1621766 h 4919932"/>
              <a:gd name="connsiteX15" fmla="*/ 8031194 w 8790318"/>
              <a:gd name="connsiteY15" fmla="*/ 1604513 h 4919932"/>
              <a:gd name="connsiteX16" fmla="*/ 8203722 w 8790318"/>
              <a:gd name="connsiteY16" fmla="*/ 1414732 h 4919932"/>
              <a:gd name="connsiteX17" fmla="*/ 8617790 w 8790318"/>
              <a:gd name="connsiteY17" fmla="*/ 1483743 h 4919932"/>
              <a:gd name="connsiteX18" fmla="*/ 8704054 w 8790318"/>
              <a:gd name="connsiteY18" fmla="*/ 1500996 h 4919932"/>
              <a:gd name="connsiteX19" fmla="*/ 8755812 w 8790318"/>
              <a:gd name="connsiteY19" fmla="*/ 4416724 h 4919932"/>
              <a:gd name="connsiteX20" fmla="*/ 8790318 w 8790318"/>
              <a:gd name="connsiteY20" fmla="*/ 4520241 h 4919932"/>
              <a:gd name="connsiteX21" fmla="*/ 77639 w 8790318"/>
              <a:gd name="connsiteY21" fmla="*/ 4485736 h 4919932"/>
              <a:gd name="connsiteX22" fmla="*/ 8627 w 8790318"/>
              <a:gd name="connsiteY22" fmla="*/ 0 h 4919932"/>
              <a:gd name="connsiteX0" fmla="*/ 8627 w 8790318"/>
              <a:gd name="connsiteY0" fmla="*/ 0 h 4919932"/>
              <a:gd name="connsiteX1" fmla="*/ 2320507 w 8790318"/>
              <a:gd name="connsiteY1" fmla="*/ 103517 h 4919932"/>
              <a:gd name="connsiteX2" fmla="*/ 5477775 w 8790318"/>
              <a:gd name="connsiteY2" fmla="*/ 189781 h 4919932"/>
              <a:gd name="connsiteX3" fmla="*/ 7013277 w 8790318"/>
              <a:gd name="connsiteY3" fmla="*/ 224287 h 4919932"/>
              <a:gd name="connsiteX4" fmla="*/ 6978771 w 8790318"/>
              <a:gd name="connsiteY4" fmla="*/ 327804 h 4919932"/>
              <a:gd name="connsiteX5" fmla="*/ 6944265 w 8790318"/>
              <a:gd name="connsiteY5" fmla="*/ 638355 h 4919932"/>
              <a:gd name="connsiteX6" fmla="*/ 7082288 w 8790318"/>
              <a:gd name="connsiteY6" fmla="*/ 914400 h 4919932"/>
              <a:gd name="connsiteX7" fmla="*/ 6892507 w 8790318"/>
              <a:gd name="connsiteY7" fmla="*/ 1293962 h 4919932"/>
              <a:gd name="connsiteX8" fmla="*/ 6788990 w 8790318"/>
              <a:gd name="connsiteY8" fmla="*/ 1639019 h 4919932"/>
              <a:gd name="connsiteX9" fmla="*/ 7065035 w 8790318"/>
              <a:gd name="connsiteY9" fmla="*/ 1742536 h 4919932"/>
              <a:gd name="connsiteX10" fmla="*/ 7151299 w 8790318"/>
              <a:gd name="connsiteY10" fmla="*/ 1535502 h 4919932"/>
              <a:gd name="connsiteX11" fmla="*/ 7220310 w 8790318"/>
              <a:gd name="connsiteY11" fmla="*/ 1397479 h 4919932"/>
              <a:gd name="connsiteX12" fmla="*/ 7461850 w 8790318"/>
              <a:gd name="connsiteY12" fmla="*/ 1535502 h 4919932"/>
              <a:gd name="connsiteX13" fmla="*/ 7686137 w 8790318"/>
              <a:gd name="connsiteY13" fmla="*/ 1552755 h 4919932"/>
              <a:gd name="connsiteX14" fmla="*/ 7875918 w 8790318"/>
              <a:gd name="connsiteY14" fmla="*/ 1621766 h 4919932"/>
              <a:gd name="connsiteX15" fmla="*/ 8031194 w 8790318"/>
              <a:gd name="connsiteY15" fmla="*/ 1604513 h 4919932"/>
              <a:gd name="connsiteX16" fmla="*/ 8203722 w 8790318"/>
              <a:gd name="connsiteY16" fmla="*/ 1414732 h 4919932"/>
              <a:gd name="connsiteX17" fmla="*/ 8617790 w 8790318"/>
              <a:gd name="connsiteY17" fmla="*/ 1483743 h 4919932"/>
              <a:gd name="connsiteX18" fmla="*/ 8704054 w 8790318"/>
              <a:gd name="connsiteY18" fmla="*/ 1500996 h 4919932"/>
              <a:gd name="connsiteX19" fmla="*/ 8755812 w 8790318"/>
              <a:gd name="connsiteY19" fmla="*/ 4416724 h 4919932"/>
              <a:gd name="connsiteX20" fmla="*/ 8790318 w 8790318"/>
              <a:gd name="connsiteY20" fmla="*/ 4520241 h 4919932"/>
              <a:gd name="connsiteX21" fmla="*/ 77639 w 8790318"/>
              <a:gd name="connsiteY21" fmla="*/ 4485736 h 4919932"/>
              <a:gd name="connsiteX22" fmla="*/ 8627 w 8790318"/>
              <a:gd name="connsiteY22" fmla="*/ 0 h 4919932"/>
              <a:gd name="connsiteX0" fmla="*/ 8627 w 8790318"/>
              <a:gd name="connsiteY0" fmla="*/ 0 h 4919932"/>
              <a:gd name="connsiteX1" fmla="*/ 2320507 w 8790318"/>
              <a:gd name="connsiteY1" fmla="*/ 103517 h 4919932"/>
              <a:gd name="connsiteX2" fmla="*/ 5477775 w 8790318"/>
              <a:gd name="connsiteY2" fmla="*/ 189781 h 4919932"/>
              <a:gd name="connsiteX3" fmla="*/ 7013277 w 8790318"/>
              <a:gd name="connsiteY3" fmla="*/ 224287 h 4919932"/>
              <a:gd name="connsiteX4" fmla="*/ 6978771 w 8790318"/>
              <a:gd name="connsiteY4" fmla="*/ 327804 h 4919932"/>
              <a:gd name="connsiteX5" fmla="*/ 6944265 w 8790318"/>
              <a:gd name="connsiteY5" fmla="*/ 638355 h 4919932"/>
              <a:gd name="connsiteX6" fmla="*/ 7082288 w 8790318"/>
              <a:gd name="connsiteY6" fmla="*/ 914400 h 4919932"/>
              <a:gd name="connsiteX7" fmla="*/ 6892507 w 8790318"/>
              <a:gd name="connsiteY7" fmla="*/ 1293962 h 4919932"/>
              <a:gd name="connsiteX8" fmla="*/ 6788990 w 8790318"/>
              <a:gd name="connsiteY8" fmla="*/ 1639019 h 4919932"/>
              <a:gd name="connsiteX9" fmla="*/ 7065035 w 8790318"/>
              <a:gd name="connsiteY9" fmla="*/ 1742536 h 4919932"/>
              <a:gd name="connsiteX10" fmla="*/ 7151299 w 8790318"/>
              <a:gd name="connsiteY10" fmla="*/ 1535502 h 4919932"/>
              <a:gd name="connsiteX11" fmla="*/ 7220310 w 8790318"/>
              <a:gd name="connsiteY11" fmla="*/ 1397479 h 4919932"/>
              <a:gd name="connsiteX12" fmla="*/ 7461850 w 8790318"/>
              <a:gd name="connsiteY12" fmla="*/ 1535502 h 4919932"/>
              <a:gd name="connsiteX13" fmla="*/ 7686137 w 8790318"/>
              <a:gd name="connsiteY13" fmla="*/ 1552755 h 4919932"/>
              <a:gd name="connsiteX14" fmla="*/ 7875918 w 8790318"/>
              <a:gd name="connsiteY14" fmla="*/ 1621766 h 4919932"/>
              <a:gd name="connsiteX15" fmla="*/ 8031194 w 8790318"/>
              <a:gd name="connsiteY15" fmla="*/ 1604513 h 4919932"/>
              <a:gd name="connsiteX16" fmla="*/ 8203722 w 8790318"/>
              <a:gd name="connsiteY16" fmla="*/ 1414732 h 4919932"/>
              <a:gd name="connsiteX17" fmla="*/ 8617790 w 8790318"/>
              <a:gd name="connsiteY17" fmla="*/ 1483743 h 4919932"/>
              <a:gd name="connsiteX18" fmla="*/ 8704054 w 8790318"/>
              <a:gd name="connsiteY18" fmla="*/ 1500996 h 4919932"/>
              <a:gd name="connsiteX19" fmla="*/ 8755812 w 8790318"/>
              <a:gd name="connsiteY19" fmla="*/ 4416724 h 4919932"/>
              <a:gd name="connsiteX20" fmla="*/ 8790318 w 8790318"/>
              <a:gd name="connsiteY20" fmla="*/ 4520241 h 4919932"/>
              <a:gd name="connsiteX21" fmla="*/ 77639 w 8790318"/>
              <a:gd name="connsiteY21" fmla="*/ 4485736 h 4919932"/>
              <a:gd name="connsiteX22" fmla="*/ 8627 w 8790318"/>
              <a:gd name="connsiteY22" fmla="*/ 0 h 4919932"/>
              <a:gd name="connsiteX0" fmla="*/ 8627 w 8790318"/>
              <a:gd name="connsiteY0" fmla="*/ 0 h 4919932"/>
              <a:gd name="connsiteX1" fmla="*/ 2320507 w 8790318"/>
              <a:gd name="connsiteY1" fmla="*/ 103517 h 4919932"/>
              <a:gd name="connsiteX2" fmla="*/ 5477775 w 8790318"/>
              <a:gd name="connsiteY2" fmla="*/ 189781 h 4919932"/>
              <a:gd name="connsiteX3" fmla="*/ 7013277 w 8790318"/>
              <a:gd name="connsiteY3" fmla="*/ 224287 h 4919932"/>
              <a:gd name="connsiteX4" fmla="*/ 6978771 w 8790318"/>
              <a:gd name="connsiteY4" fmla="*/ 327804 h 4919932"/>
              <a:gd name="connsiteX5" fmla="*/ 6944265 w 8790318"/>
              <a:gd name="connsiteY5" fmla="*/ 638355 h 4919932"/>
              <a:gd name="connsiteX6" fmla="*/ 7082288 w 8790318"/>
              <a:gd name="connsiteY6" fmla="*/ 914400 h 4919932"/>
              <a:gd name="connsiteX7" fmla="*/ 6892507 w 8790318"/>
              <a:gd name="connsiteY7" fmla="*/ 1293962 h 4919932"/>
              <a:gd name="connsiteX8" fmla="*/ 6788990 w 8790318"/>
              <a:gd name="connsiteY8" fmla="*/ 1639019 h 4919932"/>
              <a:gd name="connsiteX9" fmla="*/ 7065035 w 8790318"/>
              <a:gd name="connsiteY9" fmla="*/ 1742536 h 4919932"/>
              <a:gd name="connsiteX10" fmla="*/ 7151299 w 8790318"/>
              <a:gd name="connsiteY10" fmla="*/ 1535502 h 4919932"/>
              <a:gd name="connsiteX11" fmla="*/ 7220310 w 8790318"/>
              <a:gd name="connsiteY11" fmla="*/ 1397479 h 4919932"/>
              <a:gd name="connsiteX12" fmla="*/ 7461850 w 8790318"/>
              <a:gd name="connsiteY12" fmla="*/ 1535502 h 4919932"/>
              <a:gd name="connsiteX13" fmla="*/ 7686137 w 8790318"/>
              <a:gd name="connsiteY13" fmla="*/ 1552755 h 4919932"/>
              <a:gd name="connsiteX14" fmla="*/ 7875918 w 8790318"/>
              <a:gd name="connsiteY14" fmla="*/ 1621766 h 4919932"/>
              <a:gd name="connsiteX15" fmla="*/ 8031194 w 8790318"/>
              <a:gd name="connsiteY15" fmla="*/ 1604513 h 4919932"/>
              <a:gd name="connsiteX16" fmla="*/ 8203722 w 8790318"/>
              <a:gd name="connsiteY16" fmla="*/ 1414732 h 4919932"/>
              <a:gd name="connsiteX17" fmla="*/ 8617790 w 8790318"/>
              <a:gd name="connsiteY17" fmla="*/ 1483743 h 4919932"/>
              <a:gd name="connsiteX18" fmla="*/ 8704054 w 8790318"/>
              <a:gd name="connsiteY18" fmla="*/ 1500996 h 4919932"/>
              <a:gd name="connsiteX19" fmla="*/ 8755812 w 8790318"/>
              <a:gd name="connsiteY19" fmla="*/ 4416724 h 4919932"/>
              <a:gd name="connsiteX20" fmla="*/ 8790318 w 8790318"/>
              <a:gd name="connsiteY20" fmla="*/ 4520241 h 4919932"/>
              <a:gd name="connsiteX21" fmla="*/ 77639 w 8790318"/>
              <a:gd name="connsiteY21" fmla="*/ 4485736 h 4919932"/>
              <a:gd name="connsiteX22" fmla="*/ 8627 w 8790318"/>
              <a:gd name="connsiteY22" fmla="*/ 0 h 4919932"/>
              <a:gd name="connsiteX0" fmla="*/ 8627 w 8790318"/>
              <a:gd name="connsiteY0" fmla="*/ 0 h 4919932"/>
              <a:gd name="connsiteX1" fmla="*/ 2320507 w 8790318"/>
              <a:gd name="connsiteY1" fmla="*/ 103517 h 4919932"/>
              <a:gd name="connsiteX2" fmla="*/ 5477775 w 8790318"/>
              <a:gd name="connsiteY2" fmla="*/ 189781 h 4919932"/>
              <a:gd name="connsiteX3" fmla="*/ 7013277 w 8790318"/>
              <a:gd name="connsiteY3" fmla="*/ 224287 h 4919932"/>
              <a:gd name="connsiteX4" fmla="*/ 6978771 w 8790318"/>
              <a:gd name="connsiteY4" fmla="*/ 327804 h 4919932"/>
              <a:gd name="connsiteX5" fmla="*/ 6944265 w 8790318"/>
              <a:gd name="connsiteY5" fmla="*/ 638355 h 4919932"/>
              <a:gd name="connsiteX6" fmla="*/ 7082288 w 8790318"/>
              <a:gd name="connsiteY6" fmla="*/ 914400 h 4919932"/>
              <a:gd name="connsiteX7" fmla="*/ 6892507 w 8790318"/>
              <a:gd name="connsiteY7" fmla="*/ 1293962 h 4919932"/>
              <a:gd name="connsiteX8" fmla="*/ 6788990 w 8790318"/>
              <a:gd name="connsiteY8" fmla="*/ 1639019 h 4919932"/>
              <a:gd name="connsiteX9" fmla="*/ 7065035 w 8790318"/>
              <a:gd name="connsiteY9" fmla="*/ 1742536 h 4919932"/>
              <a:gd name="connsiteX10" fmla="*/ 7151299 w 8790318"/>
              <a:gd name="connsiteY10" fmla="*/ 1535502 h 4919932"/>
              <a:gd name="connsiteX11" fmla="*/ 7220310 w 8790318"/>
              <a:gd name="connsiteY11" fmla="*/ 1397479 h 4919932"/>
              <a:gd name="connsiteX12" fmla="*/ 7461850 w 8790318"/>
              <a:gd name="connsiteY12" fmla="*/ 1535502 h 4919932"/>
              <a:gd name="connsiteX13" fmla="*/ 7686137 w 8790318"/>
              <a:gd name="connsiteY13" fmla="*/ 1552755 h 4919932"/>
              <a:gd name="connsiteX14" fmla="*/ 7875918 w 8790318"/>
              <a:gd name="connsiteY14" fmla="*/ 1621766 h 4919932"/>
              <a:gd name="connsiteX15" fmla="*/ 8031194 w 8790318"/>
              <a:gd name="connsiteY15" fmla="*/ 1604513 h 4919932"/>
              <a:gd name="connsiteX16" fmla="*/ 8203722 w 8790318"/>
              <a:gd name="connsiteY16" fmla="*/ 1414732 h 4919932"/>
              <a:gd name="connsiteX17" fmla="*/ 8617790 w 8790318"/>
              <a:gd name="connsiteY17" fmla="*/ 1483743 h 4919932"/>
              <a:gd name="connsiteX18" fmla="*/ 8704054 w 8790318"/>
              <a:gd name="connsiteY18" fmla="*/ 1500996 h 4919932"/>
              <a:gd name="connsiteX19" fmla="*/ 8755812 w 8790318"/>
              <a:gd name="connsiteY19" fmla="*/ 4416724 h 4919932"/>
              <a:gd name="connsiteX20" fmla="*/ 8790318 w 8790318"/>
              <a:gd name="connsiteY20" fmla="*/ 4520241 h 4919932"/>
              <a:gd name="connsiteX21" fmla="*/ 77639 w 8790318"/>
              <a:gd name="connsiteY21" fmla="*/ 4485736 h 4919932"/>
              <a:gd name="connsiteX22" fmla="*/ 8627 w 8790318"/>
              <a:gd name="connsiteY22" fmla="*/ 0 h 4919932"/>
              <a:gd name="connsiteX0" fmla="*/ 8627 w 8790318"/>
              <a:gd name="connsiteY0" fmla="*/ 0 h 4919932"/>
              <a:gd name="connsiteX1" fmla="*/ 2320507 w 8790318"/>
              <a:gd name="connsiteY1" fmla="*/ 103517 h 4919932"/>
              <a:gd name="connsiteX2" fmla="*/ 5477775 w 8790318"/>
              <a:gd name="connsiteY2" fmla="*/ 189781 h 4919932"/>
              <a:gd name="connsiteX3" fmla="*/ 7013277 w 8790318"/>
              <a:gd name="connsiteY3" fmla="*/ 224287 h 4919932"/>
              <a:gd name="connsiteX4" fmla="*/ 6978771 w 8790318"/>
              <a:gd name="connsiteY4" fmla="*/ 327804 h 4919932"/>
              <a:gd name="connsiteX5" fmla="*/ 6944265 w 8790318"/>
              <a:gd name="connsiteY5" fmla="*/ 638355 h 4919932"/>
              <a:gd name="connsiteX6" fmla="*/ 7082288 w 8790318"/>
              <a:gd name="connsiteY6" fmla="*/ 914400 h 4919932"/>
              <a:gd name="connsiteX7" fmla="*/ 6892507 w 8790318"/>
              <a:gd name="connsiteY7" fmla="*/ 1293962 h 4919932"/>
              <a:gd name="connsiteX8" fmla="*/ 6788990 w 8790318"/>
              <a:gd name="connsiteY8" fmla="*/ 1639019 h 4919932"/>
              <a:gd name="connsiteX9" fmla="*/ 7065035 w 8790318"/>
              <a:gd name="connsiteY9" fmla="*/ 1742536 h 4919932"/>
              <a:gd name="connsiteX10" fmla="*/ 7151299 w 8790318"/>
              <a:gd name="connsiteY10" fmla="*/ 1535502 h 4919932"/>
              <a:gd name="connsiteX11" fmla="*/ 7220310 w 8790318"/>
              <a:gd name="connsiteY11" fmla="*/ 1397479 h 4919932"/>
              <a:gd name="connsiteX12" fmla="*/ 7461850 w 8790318"/>
              <a:gd name="connsiteY12" fmla="*/ 1535502 h 4919932"/>
              <a:gd name="connsiteX13" fmla="*/ 7686137 w 8790318"/>
              <a:gd name="connsiteY13" fmla="*/ 1552755 h 4919932"/>
              <a:gd name="connsiteX14" fmla="*/ 7875918 w 8790318"/>
              <a:gd name="connsiteY14" fmla="*/ 1621766 h 4919932"/>
              <a:gd name="connsiteX15" fmla="*/ 8031194 w 8790318"/>
              <a:gd name="connsiteY15" fmla="*/ 1604513 h 4919932"/>
              <a:gd name="connsiteX16" fmla="*/ 8203722 w 8790318"/>
              <a:gd name="connsiteY16" fmla="*/ 1414732 h 4919932"/>
              <a:gd name="connsiteX17" fmla="*/ 8617790 w 8790318"/>
              <a:gd name="connsiteY17" fmla="*/ 1483743 h 4919932"/>
              <a:gd name="connsiteX18" fmla="*/ 8704054 w 8790318"/>
              <a:gd name="connsiteY18" fmla="*/ 1500996 h 4919932"/>
              <a:gd name="connsiteX19" fmla="*/ 8755812 w 8790318"/>
              <a:gd name="connsiteY19" fmla="*/ 4416724 h 4919932"/>
              <a:gd name="connsiteX20" fmla="*/ 8790318 w 8790318"/>
              <a:gd name="connsiteY20" fmla="*/ 4520241 h 4919932"/>
              <a:gd name="connsiteX21" fmla="*/ 77639 w 8790318"/>
              <a:gd name="connsiteY21" fmla="*/ 4485736 h 4919932"/>
              <a:gd name="connsiteX22" fmla="*/ 8627 w 8790318"/>
              <a:gd name="connsiteY22" fmla="*/ 0 h 4919932"/>
              <a:gd name="connsiteX0" fmla="*/ 8627 w 8796069"/>
              <a:gd name="connsiteY0" fmla="*/ 0 h 4919932"/>
              <a:gd name="connsiteX1" fmla="*/ 2320507 w 8796069"/>
              <a:gd name="connsiteY1" fmla="*/ 103517 h 4919932"/>
              <a:gd name="connsiteX2" fmla="*/ 5477775 w 8796069"/>
              <a:gd name="connsiteY2" fmla="*/ 189781 h 4919932"/>
              <a:gd name="connsiteX3" fmla="*/ 7013277 w 8796069"/>
              <a:gd name="connsiteY3" fmla="*/ 224287 h 4919932"/>
              <a:gd name="connsiteX4" fmla="*/ 6978771 w 8796069"/>
              <a:gd name="connsiteY4" fmla="*/ 327804 h 4919932"/>
              <a:gd name="connsiteX5" fmla="*/ 6944265 w 8796069"/>
              <a:gd name="connsiteY5" fmla="*/ 638355 h 4919932"/>
              <a:gd name="connsiteX6" fmla="*/ 7082288 w 8796069"/>
              <a:gd name="connsiteY6" fmla="*/ 914400 h 4919932"/>
              <a:gd name="connsiteX7" fmla="*/ 6892507 w 8796069"/>
              <a:gd name="connsiteY7" fmla="*/ 1293962 h 4919932"/>
              <a:gd name="connsiteX8" fmla="*/ 6788990 w 8796069"/>
              <a:gd name="connsiteY8" fmla="*/ 1639019 h 4919932"/>
              <a:gd name="connsiteX9" fmla="*/ 7065035 w 8796069"/>
              <a:gd name="connsiteY9" fmla="*/ 1742536 h 4919932"/>
              <a:gd name="connsiteX10" fmla="*/ 7151299 w 8796069"/>
              <a:gd name="connsiteY10" fmla="*/ 1535502 h 4919932"/>
              <a:gd name="connsiteX11" fmla="*/ 7220310 w 8796069"/>
              <a:gd name="connsiteY11" fmla="*/ 1397479 h 4919932"/>
              <a:gd name="connsiteX12" fmla="*/ 7461850 w 8796069"/>
              <a:gd name="connsiteY12" fmla="*/ 1535502 h 4919932"/>
              <a:gd name="connsiteX13" fmla="*/ 7686137 w 8796069"/>
              <a:gd name="connsiteY13" fmla="*/ 1552755 h 4919932"/>
              <a:gd name="connsiteX14" fmla="*/ 7875918 w 8796069"/>
              <a:gd name="connsiteY14" fmla="*/ 1621766 h 4919932"/>
              <a:gd name="connsiteX15" fmla="*/ 8031194 w 8796069"/>
              <a:gd name="connsiteY15" fmla="*/ 1604513 h 4919932"/>
              <a:gd name="connsiteX16" fmla="*/ 8203722 w 8796069"/>
              <a:gd name="connsiteY16" fmla="*/ 1414732 h 4919932"/>
              <a:gd name="connsiteX17" fmla="*/ 8704054 w 8796069"/>
              <a:gd name="connsiteY17" fmla="*/ 1500996 h 4919932"/>
              <a:gd name="connsiteX18" fmla="*/ 8755812 w 8796069"/>
              <a:gd name="connsiteY18" fmla="*/ 4416724 h 4919932"/>
              <a:gd name="connsiteX19" fmla="*/ 8790318 w 8796069"/>
              <a:gd name="connsiteY19" fmla="*/ 4520241 h 4919932"/>
              <a:gd name="connsiteX20" fmla="*/ 77639 w 8796069"/>
              <a:gd name="connsiteY20" fmla="*/ 4485736 h 4919932"/>
              <a:gd name="connsiteX21" fmla="*/ 8627 w 8796069"/>
              <a:gd name="connsiteY21" fmla="*/ 0 h 4919932"/>
              <a:gd name="connsiteX0" fmla="*/ 8627 w 8796069"/>
              <a:gd name="connsiteY0" fmla="*/ 0 h 4919932"/>
              <a:gd name="connsiteX1" fmla="*/ 2320507 w 8796069"/>
              <a:gd name="connsiteY1" fmla="*/ 103517 h 4919932"/>
              <a:gd name="connsiteX2" fmla="*/ 5477775 w 8796069"/>
              <a:gd name="connsiteY2" fmla="*/ 189781 h 4919932"/>
              <a:gd name="connsiteX3" fmla="*/ 7013277 w 8796069"/>
              <a:gd name="connsiteY3" fmla="*/ 224287 h 4919932"/>
              <a:gd name="connsiteX4" fmla="*/ 6978771 w 8796069"/>
              <a:gd name="connsiteY4" fmla="*/ 327804 h 4919932"/>
              <a:gd name="connsiteX5" fmla="*/ 6944265 w 8796069"/>
              <a:gd name="connsiteY5" fmla="*/ 638355 h 4919932"/>
              <a:gd name="connsiteX6" fmla="*/ 7082288 w 8796069"/>
              <a:gd name="connsiteY6" fmla="*/ 914400 h 4919932"/>
              <a:gd name="connsiteX7" fmla="*/ 6892507 w 8796069"/>
              <a:gd name="connsiteY7" fmla="*/ 1293962 h 4919932"/>
              <a:gd name="connsiteX8" fmla="*/ 6788990 w 8796069"/>
              <a:gd name="connsiteY8" fmla="*/ 1639019 h 4919932"/>
              <a:gd name="connsiteX9" fmla="*/ 7065035 w 8796069"/>
              <a:gd name="connsiteY9" fmla="*/ 1742536 h 4919932"/>
              <a:gd name="connsiteX10" fmla="*/ 7151299 w 8796069"/>
              <a:gd name="connsiteY10" fmla="*/ 1535502 h 4919932"/>
              <a:gd name="connsiteX11" fmla="*/ 7220310 w 8796069"/>
              <a:gd name="connsiteY11" fmla="*/ 1397479 h 4919932"/>
              <a:gd name="connsiteX12" fmla="*/ 7461850 w 8796069"/>
              <a:gd name="connsiteY12" fmla="*/ 1535502 h 4919932"/>
              <a:gd name="connsiteX13" fmla="*/ 7686137 w 8796069"/>
              <a:gd name="connsiteY13" fmla="*/ 1552755 h 4919932"/>
              <a:gd name="connsiteX14" fmla="*/ 7875918 w 8796069"/>
              <a:gd name="connsiteY14" fmla="*/ 1621766 h 4919932"/>
              <a:gd name="connsiteX15" fmla="*/ 8031194 w 8796069"/>
              <a:gd name="connsiteY15" fmla="*/ 1604513 h 4919932"/>
              <a:gd name="connsiteX16" fmla="*/ 8203722 w 8796069"/>
              <a:gd name="connsiteY16" fmla="*/ 1414732 h 4919932"/>
              <a:gd name="connsiteX17" fmla="*/ 8704054 w 8796069"/>
              <a:gd name="connsiteY17" fmla="*/ 1500996 h 4919932"/>
              <a:gd name="connsiteX18" fmla="*/ 8755812 w 8796069"/>
              <a:gd name="connsiteY18" fmla="*/ 4416724 h 4919932"/>
              <a:gd name="connsiteX19" fmla="*/ 8790318 w 8796069"/>
              <a:gd name="connsiteY19" fmla="*/ 4520241 h 4919932"/>
              <a:gd name="connsiteX20" fmla="*/ 77639 w 8796069"/>
              <a:gd name="connsiteY20" fmla="*/ 4485736 h 4919932"/>
              <a:gd name="connsiteX21" fmla="*/ 8627 w 8796069"/>
              <a:gd name="connsiteY21" fmla="*/ 0 h 491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96069" h="4919932">
                <a:moveTo>
                  <a:pt x="8627" y="0"/>
                </a:moveTo>
                <a:lnTo>
                  <a:pt x="2320507" y="103517"/>
                </a:lnTo>
                <a:lnTo>
                  <a:pt x="5477775" y="189781"/>
                </a:lnTo>
                <a:cubicBezTo>
                  <a:pt x="6259903" y="209909"/>
                  <a:pt x="6763111" y="201283"/>
                  <a:pt x="7013277" y="224287"/>
                </a:cubicBezTo>
                <a:cubicBezTo>
                  <a:pt x="7021903" y="485955"/>
                  <a:pt x="6990273" y="258793"/>
                  <a:pt x="6978771" y="327804"/>
                </a:cubicBezTo>
                <a:cubicBezTo>
                  <a:pt x="7141440" y="497299"/>
                  <a:pt x="7011233" y="532568"/>
                  <a:pt x="6944265" y="638355"/>
                </a:cubicBezTo>
                <a:cubicBezTo>
                  <a:pt x="6961518" y="736121"/>
                  <a:pt x="6956099" y="906453"/>
                  <a:pt x="7082288" y="914400"/>
                </a:cubicBezTo>
                <a:cubicBezTo>
                  <a:pt x="7073662" y="1023668"/>
                  <a:pt x="6941390" y="1173192"/>
                  <a:pt x="6892507" y="1293962"/>
                </a:cubicBezTo>
                <a:cubicBezTo>
                  <a:pt x="6843624" y="1414732"/>
                  <a:pt x="6760235" y="1564257"/>
                  <a:pt x="6788990" y="1639019"/>
                </a:cubicBezTo>
                <a:cubicBezTo>
                  <a:pt x="6977681" y="1634232"/>
                  <a:pt x="6986228" y="1614088"/>
                  <a:pt x="7065035" y="1742536"/>
                </a:cubicBezTo>
                <a:cubicBezTo>
                  <a:pt x="7125420" y="1725283"/>
                  <a:pt x="7125420" y="1593012"/>
                  <a:pt x="7151299" y="1535502"/>
                </a:cubicBezTo>
                <a:cubicBezTo>
                  <a:pt x="7177178" y="1477992"/>
                  <a:pt x="7168552" y="1397479"/>
                  <a:pt x="7220310" y="1397479"/>
                </a:cubicBezTo>
                <a:cubicBezTo>
                  <a:pt x="7404415" y="1377426"/>
                  <a:pt x="7464423" y="1461497"/>
                  <a:pt x="7461850" y="1535502"/>
                </a:cubicBezTo>
                <a:cubicBezTo>
                  <a:pt x="7539488" y="1561381"/>
                  <a:pt x="7617126" y="1538378"/>
                  <a:pt x="7686137" y="1552755"/>
                </a:cubicBezTo>
                <a:cubicBezTo>
                  <a:pt x="7755148" y="1567132"/>
                  <a:pt x="7818409" y="1613140"/>
                  <a:pt x="7875918" y="1621766"/>
                </a:cubicBezTo>
                <a:cubicBezTo>
                  <a:pt x="7933427" y="1630392"/>
                  <a:pt x="7976560" y="1639019"/>
                  <a:pt x="8031194" y="1604513"/>
                </a:cubicBezTo>
                <a:cubicBezTo>
                  <a:pt x="8085828" y="1570007"/>
                  <a:pt x="8091579" y="1431985"/>
                  <a:pt x="8203722" y="1414732"/>
                </a:cubicBezTo>
                <a:cubicBezTo>
                  <a:pt x="8315865" y="1397479"/>
                  <a:pt x="8311250" y="1449843"/>
                  <a:pt x="8704054" y="1500996"/>
                </a:cubicBezTo>
                <a:cubicBezTo>
                  <a:pt x="8796069" y="2001328"/>
                  <a:pt x="8741435" y="3913516"/>
                  <a:pt x="8755812" y="4416724"/>
                </a:cubicBezTo>
                <a:cubicBezTo>
                  <a:pt x="8770189" y="4919932"/>
                  <a:pt x="8790318" y="4520241"/>
                  <a:pt x="8790318" y="4520241"/>
                </a:cubicBezTo>
                <a:cubicBezTo>
                  <a:pt x="7343956" y="4531743"/>
                  <a:pt x="2307999" y="4667610"/>
                  <a:pt x="77639" y="4485736"/>
                </a:cubicBezTo>
                <a:cubicBezTo>
                  <a:pt x="60386" y="2888412"/>
                  <a:pt x="0" y="2143664"/>
                  <a:pt x="8627"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a:off x="6172200" y="1447800"/>
            <a:ext cx="1981200" cy="990600"/>
          </a:xfrm>
          <a:prstGeom prst="roundRect">
            <a:avLst/>
          </a:prstGeom>
          <a:noFill/>
          <a:ln w="76200">
            <a:solidFill>
              <a:srgbClr val="FFFF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0" y="4048780"/>
            <a:ext cx="9144000" cy="523220"/>
          </a:xfrm>
          <a:prstGeom prst="rect">
            <a:avLst/>
          </a:prstGeom>
        </p:spPr>
        <p:txBody>
          <a:bodyPr wrap="square">
            <a:spAutoFit/>
          </a:bodyPr>
          <a:lstStyle/>
          <a:p>
            <a:r>
              <a:rPr lang="en-US" sz="2800" dirty="0" smtClean="0"/>
              <a:t>   - extra land assigned to Cherokee by Treaty of New </a:t>
            </a:r>
            <a:r>
              <a:rPr lang="en-US" sz="2800" dirty="0" err="1" smtClean="0"/>
              <a:t>Echota</a:t>
            </a:r>
            <a:endParaRPr lang="en-US" sz="2800" dirty="0"/>
          </a:p>
        </p:txBody>
      </p:sp>
      <p:sp>
        <p:nvSpPr>
          <p:cNvPr id="81" name="Rectangle 80"/>
          <p:cNvSpPr/>
          <p:nvPr/>
        </p:nvSpPr>
        <p:spPr>
          <a:xfrm>
            <a:off x="0" y="4572000"/>
            <a:ext cx="9144000" cy="523220"/>
          </a:xfrm>
          <a:prstGeom prst="rect">
            <a:avLst/>
          </a:prstGeom>
        </p:spPr>
        <p:txBody>
          <a:bodyPr wrap="square">
            <a:spAutoFit/>
          </a:bodyPr>
          <a:lstStyle/>
          <a:p>
            <a:r>
              <a:rPr lang="en-US" sz="2800" dirty="0" smtClean="0"/>
              <a:t>   - pathway to the west for hunting </a:t>
            </a:r>
            <a:endParaRPr lang="en-US" sz="2800" dirty="0"/>
          </a:p>
        </p:txBody>
      </p:sp>
      <p:cxnSp>
        <p:nvCxnSpPr>
          <p:cNvPr id="83" name="Straight Arrow Connector 82"/>
          <p:cNvCxnSpPr/>
          <p:nvPr/>
        </p:nvCxnSpPr>
        <p:spPr>
          <a:xfrm rot="10800000">
            <a:off x="-228600" y="1600200"/>
            <a:ext cx="6705600" cy="76200"/>
          </a:xfrm>
          <a:prstGeom prst="straightConnector1">
            <a:avLst/>
          </a:prstGeom>
          <a:ln w="508000">
            <a:solidFill>
              <a:schemeClr val="accent6">
                <a:lumMod val="50000"/>
                <a:alpha val="65000"/>
              </a:schemeClr>
            </a:solidFill>
            <a:tailEnd type="triangle" w="sm" len="sm"/>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1981200" y="1524000"/>
            <a:ext cx="3352800" cy="492443"/>
          </a:xfrm>
          <a:prstGeom prst="rect">
            <a:avLst/>
          </a:prstGeom>
          <a:noFill/>
        </p:spPr>
        <p:txBody>
          <a:bodyPr wrap="square" rtlCol="0">
            <a:spAutoFit/>
          </a:bodyPr>
          <a:lstStyle/>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 OUTLET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childTnLst>
                                </p:cTn>
                              </p:par>
                              <p:par>
                                <p:cTn id="8" presetID="10" presetClass="entr" presetSubtype="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1000"/>
                                        <p:tgtEl>
                                          <p:spTgt spid="52"/>
                                        </p:tgtEl>
                                      </p:cBhvr>
                                    </p:animEffect>
                                  </p:childTnLst>
                                </p:cTn>
                              </p:par>
                              <p:par>
                                <p:cTn id="11" presetID="10" presetClass="entr" presetSubtype="0"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1000"/>
                                        <p:tgtEl>
                                          <p:spTgt spid="71"/>
                                        </p:tgtEl>
                                      </p:cBhvr>
                                    </p:animEffect>
                                  </p:childTnLst>
                                </p:cTn>
                              </p:par>
                              <p:par>
                                <p:cTn id="14" presetID="10" presetClass="entr" presetSubtype="0" fill="hold"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fade">
                                      <p:cBhvr>
                                        <p:cTn id="16" dur="1000"/>
                                        <p:tgtEl>
                                          <p:spTgt spid="70"/>
                                        </p:tgtEl>
                                      </p:cBhvr>
                                    </p:animEffect>
                                  </p:childTnLst>
                                </p:cTn>
                              </p:par>
                              <p:par>
                                <p:cTn id="17" presetID="10"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1000"/>
                                        <p:tgtEl>
                                          <p:spTgt spid="6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fade">
                                      <p:cBhvr>
                                        <p:cTn id="25" dur="1000"/>
                                        <p:tgtEl>
                                          <p:spTgt spid="10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7"/>
                                        </p:tgtEl>
                                        <p:attrNameLst>
                                          <p:attrName>style.visibility</p:attrName>
                                        </p:attrNameLst>
                                      </p:cBhvr>
                                      <p:to>
                                        <p:strVal val="visible"/>
                                      </p:to>
                                    </p:set>
                                    <p:animEffect transition="in" filter="fade">
                                      <p:cBhvr>
                                        <p:cTn id="28" dur="1000"/>
                                        <p:tgtEl>
                                          <p:spTgt spid="10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left)">
                                      <p:cBhvr>
                                        <p:cTn id="33" dur="10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nodeType="clickEffect">
                                  <p:stCondLst>
                                    <p:cond delay="0"/>
                                  </p:stCondLst>
                                  <p:childTnLst>
                                    <p:set>
                                      <p:cBhvr>
                                        <p:cTn id="37" dur="1" fill="hold">
                                          <p:stCondLst>
                                            <p:cond delay="0"/>
                                          </p:stCondLst>
                                        </p:cTn>
                                        <p:tgtEl>
                                          <p:spTgt spid="69"/>
                                        </p:tgtEl>
                                        <p:attrNameLst>
                                          <p:attrName>style.visibility</p:attrName>
                                        </p:attrNameLst>
                                      </p:cBhvr>
                                      <p:to>
                                        <p:strVal val="visible"/>
                                      </p:to>
                                    </p:set>
                                    <p:anim calcmode="lin" valueType="num">
                                      <p:cBhvr>
                                        <p:cTn id="38" dur="1000" fill="hold"/>
                                        <p:tgtEl>
                                          <p:spTgt spid="69"/>
                                        </p:tgtEl>
                                        <p:attrNameLst>
                                          <p:attrName>ppt_w</p:attrName>
                                        </p:attrNameLst>
                                      </p:cBhvr>
                                      <p:tavLst>
                                        <p:tav tm="0">
                                          <p:val>
                                            <p:fltVal val="0"/>
                                          </p:val>
                                        </p:tav>
                                        <p:tav tm="100000">
                                          <p:val>
                                            <p:strVal val="#ppt_w"/>
                                          </p:val>
                                        </p:tav>
                                      </p:tavLst>
                                    </p:anim>
                                    <p:anim calcmode="lin" valueType="num">
                                      <p:cBhvr>
                                        <p:cTn id="39" dur="1000" fill="hold"/>
                                        <p:tgtEl>
                                          <p:spTgt spid="69"/>
                                        </p:tgtEl>
                                        <p:attrNameLst>
                                          <p:attrName>ppt_h</p:attrName>
                                        </p:attrNameLst>
                                      </p:cBhvr>
                                      <p:tavLst>
                                        <p:tav tm="0">
                                          <p:val>
                                            <p:fltVal val="0"/>
                                          </p:val>
                                        </p:tav>
                                        <p:tav tm="100000">
                                          <p:val>
                                            <p:strVal val="#ppt_h"/>
                                          </p:val>
                                        </p:tav>
                                      </p:tavLst>
                                    </p:anim>
                                    <p:animEffect transition="in" filter="fade">
                                      <p:cBhvr>
                                        <p:cTn id="40" dur="1000"/>
                                        <p:tgtEl>
                                          <p:spTgt spid="6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1000"/>
                                        <p:tgtEl>
                                          <p:spTgt spid="107"/>
                                        </p:tgtEl>
                                      </p:cBhvr>
                                    </p:animEffect>
                                    <p:set>
                                      <p:cBhvr>
                                        <p:cTn id="45" dur="1" fill="hold">
                                          <p:stCondLst>
                                            <p:cond delay="999"/>
                                          </p:stCondLst>
                                        </p:cTn>
                                        <p:tgtEl>
                                          <p:spTgt spid="107"/>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00"/>
                                        <p:tgtEl>
                                          <p:spTgt spid="61"/>
                                        </p:tgtEl>
                                      </p:cBhvr>
                                    </p:animEffect>
                                    <p:set>
                                      <p:cBhvr>
                                        <p:cTn id="48" dur="1" fill="hold">
                                          <p:stCondLst>
                                            <p:cond delay="999"/>
                                          </p:stCondLst>
                                        </p:cTn>
                                        <p:tgtEl>
                                          <p:spTgt spid="61"/>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1000"/>
                                        <p:tgtEl>
                                          <p:spTgt spid="70"/>
                                        </p:tgtEl>
                                      </p:cBhvr>
                                    </p:animEffect>
                                    <p:set>
                                      <p:cBhvr>
                                        <p:cTn id="51" dur="1" fill="hold">
                                          <p:stCondLst>
                                            <p:cond delay="999"/>
                                          </p:stCondLst>
                                        </p:cTn>
                                        <p:tgtEl>
                                          <p:spTgt spid="70"/>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1000"/>
                                        <p:tgtEl>
                                          <p:spTgt spid="71"/>
                                        </p:tgtEl>
                                      </p:cBhvr>
                                    </p:animEffect>
                                    <p:set>
                                      <p:cBhvr>
                                        <p:cTn id="54" dur="1" fill="hold">
                                          <p:stCondLst>
                                            <p:cond delay="999"/>
                                          </p:stCondLst>
                                        </p:cTn>
                                        <p:tgtEl>
                                          <p:spTgt spid="71"/>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102"/>
                                        </p:tgtEl>
                                      </p:cBhvr>
                                    </p:animEffect>
                                    <p:set>
                                      <p:cBhvr>
                                        <p:cTn id="57" dur="1" fill="hold">
                                          <p:stCondLst>
                                            <p:cond delay="999"/>
                                          </p:stCondLst>
                                        </p:cTn>
                                        <p:tgtEl>
                                          <p:spTgt spid="102"/>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00"/>
                                        <p:tgtEl>
                                          <p:spTgt spid="52"/>
                                        </p:tgtEl>
                                      </p:cBhvr>
                                    </p:animEffect>
                                    <p:set>
                                      <p:cBhvr>
                                        <p:cTn id="60" dur="1" fill="hold">
                                          <p:stCondLst>
                                            <p:cond delay="999"/>
                                          </p:stCondLst>
                                        </p:cTn>
                                        <p:tgtEl>
                                          <p:spTgt spid="52"/>
                                        </p:tgtEl>
                                        <p:attrNameLst>
                                          <p:attrName>style.visibility</p:attrName>
                                        </p:attrNameLst>
                                      </p:cBhvr>
                                      <p:to>
                                        <p:strVal val="hidden"/>
                                      </p:to>
                                    </p:set>
                                  </p:childTnLst>
                                </p:cTn>
                              </p:par>
                              <p:par>
                                <p:cTn id="61" presetID="64" presetClass="path" presetSubtype="0" accel="50000" decel="50000" fill="hold" grpId="1" nodeType="withEffect">
                                  <p:stCondLst>
                                    <p:cond delay="0"/>
                                  </p:stCondLst>
                                  <p:childTnLst>
                                    <p:animMotion origin="layout" path="M -3.33333E-6 4.21965E-6 L -0.28333 -0.19422 " pathEditMode="relative" rAng="0" ptsTypes="AA">
                                      <p:cBhvr>
                                        <p:cTn id="62" dur="1000" fill="hold"/>
                                        <p:tgtEl>
                                          <p:spTgt spid="72"/>
                                        </p:tgtEl>
                                        <p:attrNameLst>
                                          <p:attrName>ppt_x</p:attrName>
                                          <p:attrName>ppt_y</p:attrName>
                                        </p:attrNameLst>
                                      </p:cBhvr>
                                      <p:rCtr x="-142" y="-97"/>
                                    </p:animMotion>
                                  </p:childTnLst>
                                </p:cTn>
                              </p:par>
                              <p:par>
                                <p:cTn id="63" presetID="42" presetClass="entr" presetSubtype="0"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fade">
                                      <p:cBhvr>
                                        <p:cTn id="65" dur="1000"/>
                                        <p:tgtEl>
                                          <p:spTgt spid="77"/>
                                        </p:tgtEl>
                                      </p:cBhvr>
                                    </p:animEffect>
                                    <p:anim calcmode="lin" valueType="num">
                                      <p:cBhvr>
                                        <p:cTn id="66" dur="1000" fill="hold"/>
                                        <p:tgtEl>
                                          <p:spTgt spid="77"/>
                                        </p:tgtEl>
                                        <p:attrNameLst>
                                          <p:attrName>ppt_x</p:attrName>
                                        </p:attrNameLst>
                                      </p:cBhvr>
                                      <p:tavLst>
                                        <p:tav tm="0">
                                          <p:val>
                                            <p:strVal val="#ppt_x"/>
                                          </p:val>
                                        </p:tav>
                                        <p:tav tm="100000">
                                          <p:val>
                                            <p:strVal val="#ppt_x"/>
                                          </p:val>
                                        </p:tav>
                                      </p:tavLst>
                                    </p:anim>
                                    <p:anim calcmode="lin" valueType="num">
                                      <p:cBhvr>
                                        <p:cTn id="67" dur="1000" fill="hold"/>
                                        <p:tgtEl>
                                          <p:spTgt spid="77"/>
                                        </p:tgtEl>
                                        <p:attrNameLst>
                                          <p:attrName>ppt_y</p:attrName>
                                        </p:attrNameLst>
                                      </p:cBhvr>
                                      <p:tavLst>
                                        <p:tav tm="0">
                                          <p:val>
                                            <p:strVal val="#ppt_y+.1"/>
                                          </p:val>
                                        </p:tav>
                                        <p:tav tm="100000">
                                          <p:val>
                                            <p:strVal val="#ppt_y"/>
                                          </p:val>
                                        </p:tav>
                                      </p:tavLst>
                                    </p:anim>
                                  </p:childTnLst>
                                </p:cTn>
                              </p:par>
                              <p:par>
                                <p:cTn id="68" presetID="10" presetClass="exit" presetSubtype="0" fill="hold" nodeType="withEffect">
                                  <p:stCondLst>
                                    <p:cond delay="500"/>
                                  </p:stCondLst>
                                  <p:childTnLst>
                                    <p:animEffect transition="out" filter="fade">
                                      <p:cBhvr>
                                        <p:cTn id="69" dur="1000"/>
                                        <p:tgtEl>
                                          <p:spTgt spid="10"/>
                                        </p:tgtEl>
                                      </p:cBhvr>
                                    </p:animEffect>
                                    <p:set>
                                      <p:cBhvr>
                                        <p:cTn id="70" dur="1" fill="hold">
                                          <p:stCondLst>
                                            <p:cond delay="999"/>
                                          </p:stCondLst>
                                        </p:cTn>
                                        <p:tgtEl>
                                          <p:spTgt spid="10"/>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1000"/>
                                        <p:tgtEl>
                                          <p:spTgt spid="72"/>
                                        </p:tgtEl>
                                      </p:cBhvr>
                                    </p:animEffect>
                                    <p:set>
                                      <p:cBhvr>
                                        <p:cTn id="73" dur="1" fill="hold">
                                          <p:stCondLst>
                                            <p:cond delay="999"/>
                                          </p:stCondLst>
                                        </p:cTn>
                                        <p:tgtEl>
                                          <p:spTgt spid="72"/>
                                        </p:tgtEl>
                                        <p:attrNameLst>
                                          <p:attrName>style.visibility</p:attrName>
                                        </p:attrNameLst>
                                      </p:cBhvr>
                                      <p:to>
                                        <p:strVal val="hidden"/>
                                      </p:to>
                                    </p:set>
                                  </p:childTnLst>
                                </p:cTn>
                              </p:par>
                              <p:par>
                                <p:cTn id="74" presetID="10" presetClass="entr" presetSubtype="0" fill="hold" grpId="0" nodeType="withEffect">
                                  <p:stCondLst>
                                    <p:cond delay="0"/>
                                  </p:stCondLst>
                                  <p:childTnLst>
                                    <p:set>
                                      <p:cBhvr>
                                        <p:cTn id="75" dur="1" fill="hold">
                                          <p:stCondLst>
                                            <p:cond delay="0"/>
                                          </p:stCondLst>
                                        </p:cTn>
                                        <p:tgtEl>
                                          <p:spTgt spid="78"/>
                                        </p:tgtEl>
                                        <p:attrNameLst>
                                          <p:attrName>style.visibility</p:attrName>
                                        </p:attrNameLst>
                                      </p:cBhvr>
                                      <p:to>
                                        <p:strVal val="visible"/>
                                      </p:to>
                                    </p:set>
                                    <p:animEffect transition="in" filter="fade">
                                      <p:cBhvr>
                                        <p:cTn id="76" dur="1000"/>
                                        <p:tgtEl>
                                          <p:spTgt spid="78"/>
                                        </p:tgtEl>
                                      </p:cBhvr>
                                    </p:animEffect>
                                  </p:childTnLst>
                                </p:cTn>
                              </p:par>
                              <p:par>
                                <p:cTn id="77" presetID="10" presetClass="exit" presetSubtype="0" fill="hold" nodeType="withEffect">
                                  <p:stCondLst>
                                    <p:cond delay="0"/>
                                  </p:stCondLst>
                                  <p:childTnLst>
                                    <p:animEffect transition="out" filter="fade">
                                      <p:cBhvr>
                                        <p:cTn id="78" dur="1000"/>
                                        <p:tgtEl>
                                          <p:spTgt spid="69"/>
                                        </p:tgtEl>
                                      </p:cBhvr>
                                    </p:animEffect>
                                    <p:set>
                                      <p:cBhvr>
                                        <p:cTn id="79" dur="1" fill="hold">
                                          <p:stCondLst>
                                            <p:cond delay="999"/>
                                          </p:stCondLst>
                                        </p:cTn>
                                        <p:tgtEl>
                                          <p:spTgt spid="6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grpId="0" nodeType="clickEffect">
                                  <p:stCondLst>
                                    <p:cond delay="0"/>
                                  </p:stCondLst>
                                  <p:childTnLst>
                                    <p:animMotion origin="layout" path="M 0 -1.85185E-6 L -0.03333 0.2419 " pathEditMode="relative" rAng="0" ptsTypes="AA">
                                      <p:cBhvr>
                                        <p:cTn id="83" dur="1000" fill="hold"/>
                                        <p:tgtEl>
                                          <p:spTgt spid="64"/>
                                        </p:tgtEl>
                                        <p:attrNameLst>
                                          <p:attrName>ppt_x</p:attrName>
                                          <p:attrName>ppt_y</p:attrName>
                                        </p:attrNameLst>
                                      </p:cBhvr>
                                      <p:rCtr x="-17" y="121"/>
                                    </p:animMotion>
                                  </p:childTnLst>
                                </p:cTn>
                              </p:par>
                              <p:par>
                                <p:cTn id="84" presetID="6" presetClass="emph" presetSubtype="0" fill="hold" grpId="1" nodeType="withEffect">
                                  <p:stCondLst>
                                    <p:cond delay="0"/>
                                  </p:stCondLst>
                                  <p:childTnLst>
                                    <p:animScale>
                                      <p:cBhvr>
                                        <p:cTn id="85" dur="1000" fill="hold"/>
                                        <p:tgtEl>
                                          <p:spTgt spid="64"/>
                                        </p:tgtEl>
                                      </p:cBhvr>
                                      <p:by x="120000" y="120000"/>
                                    </p:animScale>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80"/>
                                        </p:tgtEl>
                                        <p:attrNameLst>
                                          <p:attrName>style.visibility</p:attrName>
                                        </p:attrNameLst>
                                      </p:cBhvr>
                                      <p:to>
                                        <p:strVal val="visible"/>
                                      </p:to>
                                    </p:set>
                                    <p:animEffect transition="in" filter="fade">
                                      <p:cBhvr>
                                        <p:cTn id="90" dur="1000"/>
                                        <p:tgtEl>
                                          <p:spTgt spid="80"/>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81"/>
                                        </p:tgtEl>
                                        <p:attrNameLst>
                                          <p:attrName>style.visibility</p:attrName>
                                        </p:attrNameLst>
                                      </p:cBhvr>
                                      <p:to>
                                        <p:strVal val="visible"/>
                                      </p:to>
                                    </p:set>
                                    <p:animEffect transition="in" filter="fade">
                                      <p:cBhvr>
                                        <p:cTn id="95" dur="1000"/>
                                        <p:tgtEl>
                                          <p:spTgt spid="81"/>
                                        </p:tgtEl>
                                      </p:cBhvr>
                                    </p:animEffect>
                                  </p:childTnLst>
                                </p:cTn>
                              </p:par>
                              <p:par>
                                <p:cTn id="96" presetID="22" presetClass="entr" presetSubtype="2" fill="hold" nodeType="withEffect">
                                  <p:stCondLst>
                                    <p:cond delay="500"/>
                                  </p:stCondLst>
                                  <p:childTnLst>
                                    <p:set>
                                      <p:cBhvr>
                                        <p:cTn id="97" dur="1" fill="hold">
                                          <p:stCondLst>
                                            <p:cond delay="0"/>
                                          </p:stCondLst>
                                        </p:cTn>
                                        <p:tgtEl>
                                          <p:spTgt spid="83"/>
                                        </p:tgtEl>
                                        <p:attrNameLst>
                                          <p:attrName>style.visibility</p:attrName>
                                        </p:attrNameLst>
                                      </p:cBhvr>
                                      <p:to>
                                        <p:strVal val="visible"/>
                                      </p:to>
                                    </p:set>
                                    <p:animEffect transition="in" filter="wipe(right)">
                                      <p:cBhvr>
                                        <p:cTn id="98" dur="1000"/>
                                        <p:tgtEl>
                                          <p:spTgt spid="83"/>
                                        </p:tgtEl>
                                      </p:cBhvr>
                                    </p:animEffect>
                                  </p:childTnLst>
                                </p:cTn>
                              </p:par>
                            </p:childTnLst>
                          </p:cTn>
                        </p:par>
                        <p:par>
                          <p:cTn id="99" fill="hold">
                            <p:stCondLst>
                              <p:cond delay="1500"/>
                            </p:stCondLst>
                            <p:childTnLst>
                              <p:par>
                                <p:cTn id="100" presetID="35" presetClass="path" presetSubtype="0" accel="50000" decel="50000" fill="hold" nodeType="afterEffect">
                                  <p:stCondLst>
                                    <p:cond delay="0"/>
                                  </p:stCondLst>
                                  <p:childTnLst>
                                    <p:animMotion origin="layout" path="M 0 0  L -0.25 0  E" pathEditMode="relative" ptsTypes="">
                                      <p:cBhvr>
                                        <p:cTn id="101" dur="1000" fill="hold"/>
                                        <p:tgtEl>
                                          <p:spTgt spid="83"/>
                                        </p:tgtEl>
                                        <p:attrNameLst>
                                          <p:attrName>ppt_x</p:attrName>
                                          <p:attrName>ppt_y</p:attrName>
                                        </p:attrNameLst>
                                      </p:cBhvr>
                                    </p:animMotion>
                                  </p:childTnLst>
                                </p:cTn>
                              </p:par>
                              <p:par>
                                <p:cTn id="102" presetID="10" presetClass="exit" presetSubtype="0" fill="hold" nodeType="withEffect">
                                  <p:stCondLst>
                                    <p:cond delay="0"/>
                                  </p:stCondLst>
                                  <p:childTnLst>
                                    <p:animEffect transition="out" filter="fade">
                                      <p:cBhvr>
                                        <p:cTn id="103" dur="1000"/>
                                        <p:tgtEl>
                                          <p:spTgt spid="83"/>
                                        </p:tgtEl>
                                      </p:cBhvr>
                                    </p:animEffect>
                                    <p:set>
                                      <p:cBhvr>
                                        <p:cTn id="104" dur="1" fill="hold">
                                          <p:stCondLst>
                                            <p:cond delay="999"/>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70" grpId="0"/>
      <p:bldP spid="71" grpId="0"/>
      <p:bldP spid="33" grpId="0" animBg="1"/>
      <p:bldP spid="107" grpId="0"/>
      <p:bldP spid="107" grpId="1"/>
      <p:bldP spid="102" grpId="0"/>
      <p:bldP spid="102" grpId="1"/>
      <p:bldP spid="61" grpId="0"/>
      <p:bldP spid="78" grpId="0" animBg="1"/>
      <p:bldP spid="72" grpId="0" animBg="1"/>
      <p:bldP spid="72" grpId="1" animBg="1"/>
      <p:bldP spid="72" grpId="2" animBg="1"/>
      <p:bldP spid="80" grpId="0"/>
      <p:bldP spid="81" grpId="0"/>
      <p:bldP spid="64" grpId="0"/>
      <p:bldP spid="64" grpId="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5881271"/>
          </a:xfrm>
          <a:prstGeom prst="rect">
            <a:avLst/>
          </a:prstGeom>
        </p:spPr>
        <p:txBody>
          <a:bodyPr wrap="square">
            <a:spAutoFit/>
          </a:bodyPr>
          <a:lstStyle/>
          <a:p>
            <a:r>
              <a:rPr lang="en-US" dirty="0" smtClean="0">
                <a:hlinkClick r:id="rId2"/>
              </a:rPr>
              <a:t>https://en.wikipedia.org/wiki/Cherokee_Outlet</a:t>
            </a:r>
            <a:endParaRPr lang="en-US" dirty="0" smtClean="0"/>
          </a:p>
          <a:p>
            <a:endParaRPr lang="en-US" dirty="0" smtClean="0"/>
          </a:p>
          <a:p>
            <a:r>
              <a:rPr lang="en-US" dirty="0" smtClean="0"/>
              <a:t>	The </a:t>
            </a:r>
            <a:r>
              <a:rPr lang="en-US" b="1" dirty="0" smtClean="0"/>
              <a:t>Cherokee Outlet</a:t>
            </a:r>
            <a:r>
              <a:rPr lang="en-US" dirty="0" smtClean="0"/>
              <a:t>, often mistakenly referred to as the </a:t>
            </a:r>
            <a:r>
              <a:rPr lang="en-US" b="1" dirty="0" smtClean="0"/>
              <a:t>Cherokee Strip</a:t>
            </a:r>
            <a:r>
              <a:rPr lang="en-US" dirty="0" smtClean="0"/>
              <a:t>, was located in what is now the state of Oklahoma, in the United States. It was a sixty-mile (97 km) wide strip of land south of the Oklahoma-Kansas border between the 96th and 100th meridians. It was about 225 miles (362 km) long and in 1891 contained 8,144,682.91 acres (32,960 km²). Enid </a:t>
            </a:r>
          </a:p>
          <a:p>
            <a:r>
              <a:rPr lang="en-US" dirty="0" smtClean="0"/>
              <a:t>and Woodward fall within the historical boundaries of the Cherokee Outlet.</a:t>
            </a:r>
          </a:p>
          <a:p>
            <a:r>
              <a:rPr lang="en-US" dirty="0" smtClean="0"/>
              <a:t>	The Cherokee Strip was a two-mile strip running along the northern border of much of the Cherokee Outlet, and it was the result of a surveying error.</a:t>
            </a:r>
            <a:r>
              <a:rPr lang="en-US" baseline="30000" dirty="0" smtClean="0"/>
              <a:t> </a:t>
            </a:r>
            <a:r>
              <a:rPr lang="en-US" dirty="0" smtClean="0"/>
              <a:t> This section of land was known as the Cherokee Strip but the term has often been applied to the whole of the Cherokee Outlet.</a:t>
            </a:r>
          </a:p>
          <a:p>
            <a:r>
              <a:rPr lang="en-US" dirty="0" smtClean="0"/>
              <a:t>	The Treaty of New </a:t>
            </a:r>
            <a:r>
              <a:rPr lang="en-US" dirty="0" err="1" smtClean="0"/>
              <a:t>Echota</a:t>
            </a:r>
            <a:r>
              <a:rPr lang="en-US" dirty="0" smtClean="0"/>
              <a:t> assigned the Cherokee Outlet, along with other lands, to the Cherokee Nation. Ratified on May 23, 1836, it was to be a perpetual outlet to use for passage to travel and hunt in the West from their reservation in the eastern part of what became Oklahoma. This was in addition to the land given to the Cherokees for settlement after their arrival from their home in Georgia.</a:t>
            </a:r>
            <a:endParaRPr lang="en-US" baseline="30000" dirty="0" smtClean="0"/>
          </a:p>
          <a:p>
            <a:r>
              <a:rPr lang="en-US" baseline="30000" dirty="0" smtClean="0"/>
              <a:t>	</a:t>
            </a:r>
            <a:r>
              <a:rPr lang="en-US" dirty="0" smtClean="0"/>
              <a:t> After the Civil War, the United States required a new peace treaty (see Reconstruction Treaties) with the people of the Cherokee Nation due to their alliance with the Confederacy.  The new treaty (ratified on July 19, 1866) allowed the United States government to dispose of the land in the Cherokee Outlet: "</a:t>
            </a:r>
            <a:r>
              <a:rPr lang="en-US" i="1" dirty="0" smtClean="0"/>
              <a:t>The United States may settle friendly Indians in any part of the Cherokee country west of 96°...</a:t>
            </a:r>
            <a:r>
              <a:rPr lang="en-US" dirty="0" smtClean="0"/>
              <a:t> [sale proceeds] </a:t>
            </a:r>
            <a:r>
              <a:rPr lang="en-US" i="1" dirty="0" smtClean="0"/>
              <a:t>to be paid for to the Cherokee Nation...</a:t>
            </a:r>
            <a:r>
              <a:rPr lang="en-US" dirty="0" smtClean="0"/>
              <a:t>"</a:t>
            </a:r>
          </a:p>
          <a:p>
            <a:r>
              <a:rPr lang="en-US" dirty="0" smtClean="0"/>
              <a:t>	The settlement of several tribes in the eastern part of the Cherokee Outlet (including the Kaw, Osage, Pawnee, Ponca, and Tonkawa tribes) separated it from the Cherokee Nation proper and left them unable to use it for grazing or hunting. After the Civil War, Texans began driving their cattle across the Outlet to markets in Kansas. Soon other European-American ranchers began using the land for grazing. In the early 1880s, with the support of the Cherokee, the ranchers using the land got organized and began fencing off individual claims. The Cherokee believed such organization would help them collect rents due them for land use.</a:t>
            </a:r>
            <a:r>
              <a:rPr lang="en-US" baseline="30000" dirty="0" smtClean="0"/>
              <a:t> </a:t>
            </a:r>
            <a:r>
              <a:rPr lang="en-US" dirty="0" smtClean="0"/>
              <a:t> Also during the 1880s, Bill McDonald, acting as deputy U.S. Marshal for the Southern District of Kansas and the Northern District of Texas, cleared the Cherokee Strip of cattle thieves and train robbers, who had taken to hiding out in what they thought was a kind of "no-man's land".</a:t>
            </a:r>
          </a:p>
          <a:p>
            <a:r>
              <a:rPr lang="en-US" dirty="0" smtClean="0"/>
              <a:t>	In March 1883, Kansas cattlemen incorporated under the laws of Kansas to form the </a:t>
            </a:r>
            <a:r>
              <a:rPr lang="en-US" i="1" dirty="0" smtClean="0"/>
              <a:t>Cherokee Strip Live Stock Association</a:t>
            </a:r>
            <a:r>
              <a:rPr lang="en-US" dirty="0" smtClean="0"/>
              <a:t>. They negotiated a five-year lease for the entire outlet for $100,000 per year, payable semi-annually in advance. At the end of the five years, the Cherokee Nation Tribal Council put the lease up for bid, hoping to get a better price. The Cherokee Strip Live Stock Association eventually got the bid for $200,000 per year, but the lease was nullified by Congress, which then authorized purchasing the land for $1.25 per acre. Having previously rejected a bid from the cattlemen to buy the land for $3.00 per acre, the Cherokee protested in vain that the government price was too low. </a:t>
            </a:r>
            <a:r>
              <a:rPr lang="en-US" baseline="30000" dirty="0" smtClean="0"/>
              <a:t> </a:t>
            </a:r>
            <a:r>
              <a:rPr lang="en-US" dirty="0" smtClean="0"/>
              <a:t> President Benjamin Harrison forbade all grazing in the Cherokee Outlet after October 2, 1890, which eliminated all profit from leasing the land.</a:t>
            </a:r>
            <a:r>
              <a:rPr lang="en-US" baseline="30000" dirty="0" smtClean="0"/>
              <a:t> </a:t>
            </a:r>
            <a:r>
              <a:rPr lang="en-US" dirty="0" smtClean="0"/>
              <a:t>After that, the Cherokee sold off the land at prices ranging from $1.40 to $2.50 per acre.</a:t>
            </a:r>
            <a:r>
              <a:rPr lang="en-US" baseline="30000" dirty="0" smtClean="0"/>
              <a:t> </a:t>
            </a:r>
            <a:r>
              <a:rPr lang="en-US" dirty="0" smtClean="0"/>
              <a:t>The Cherokee Strip Live Stock Association would disband in 1893, the same year the Outlet was opened to non-Indian settlement.</a:t>
            </a:r>
          </a:p>
          <a:p>
            <a:r>
              <a:rPr lang="en-US" dirty="0" smtClean="0"/>
              <a:t>	Actual payment did not occur until 1964, when the Cherokee finally settled their claims against the U.S. government for the actual value of the Cherokee Strip land opened to settlement in 1893. This amounted to about $14.7 million, which was paid to the original allotment holders or their heirs. The tribe also received an additional $2 million in accrued interest.</a:t>
            </a:r>
          </a:p>
          <a:p>
            <a:r>
              <a:rPr lang="en-US" dirty="0" smtClean="0"/>
              <a:t>The Organic Act of 1890 incorporated the Unassigned Lands into the new Oklahoma Territory.</a:t>
            </a:r>
            <a:r>
              <a:rPr lang="en-US" baseline="30000" dirty="0" smtClean="0"/>
              <a:t> </a:t>
            </a:r>
            <a:r>
              <a:rPr lang="en-US" dirty="0" smtClean="0"/>
              <a:t> In 1907 Oklahoma became the 46th state.</a:t>
            </a:r>
          </a:p>
          <a:p>
            <a:r>
              <a:rPr lang="en-US" dirty="0" smtClean="0"/>
              <a:t>	In 1889, Congress authorized the Cherokee Commission to persuade the Cherokee to cede their complete title to the Cherokee Outlet. After a great amount of pressure, and confirmed by a treaty Congress approved March 17, 1893, the Cherokee agreed, for </a:t>
            </a:r>
            <a:r>
              <a:rPr lang="en-US" i="1" dirty="0" smtClean="0"/>
              <a:t>"the sum of $8,595,736.12, over and above all other sums"</a:t>
            </a:r>
            <a:r>
              <a:rPr lang="en-US" dirty="0" smtClean="0"/>
              <a:t> to turn title over to the United States government. On September 16, 1893, the eastern end of the Cherokee Outlet was settled in the Cherokee Strip land run, the largest land run in the United States and possibly the largest event of its kind in the history of the world.</a:t>
            </a:r>
          </a:p>
          <a:p>
            <a:endParaRPr lang="en-US" dirty="0"/>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r="-2201" b="44073"/>
          <a:stretch>
            <a:fillRect/>
          </a:stretch>
        </p:blipFill>
        <p:spPr bwMode="auto">
          <a:xfrm>
            <a:off x="152400" y="762000"/>
            <a:ext cx="8991600" cy="3505200"/>
          </a:xfrm>
          <a:prstGeom prst="rect">
            <a:avLst/>
          </a:prstGeom>
          <a:noFill/>
          <a:ln w="9525">
            <a:noFill/>
            <a:miter lim="800000"/>
            <a:headEnd/>
            <a:tailEnd/>
          </a:ln>
          <a:effectLst/>
        </p:spPr>
      </p:pic>
      <p:pic>
        <p:nvPicPr>
          <p:cNvPr id="93" name="Picture 3"/>
          <p:cNvPicPr>
            <a:picLocks noChangeAspect="1" noChangeArrowheads="1"/>
          </p:cNvPicPr>
          <p:nvPr/>
        </p:nvPicPr>
        <p:blipFill>
          <a:blip r:embed="rId3" cstate="print"/>
          <a:srcRect l="7244" r="5830" b="43056"/>
          <a:stretch>
            <a:fillRect/>
          </a:stretch>
        </p:blipFill>
        <p:spPr bwMode="auto">
          <a:xfrm>
            <a:off x="0" y="762000"/>
            <a:ext cx="9144000" cy="4267200"/>
          </a:xfrm>
          <a:prstGeom prst="rect">
            <a:avLst/>
          </a:prstGeom>
          <a:noFill/>
          <a:ln w="9525">
            <a:noFill/>
            <a:miter lim="800000"/>
            <a:headEnd/>
            <a:tailEnd/>
          </a:ln>
          <a:effectLst/>
        </p:spPr>
      </p:pic>
      <p:sp useBgFill="1">
        <p:nvSpPr>
          <p:cNvPr id="77" name="TextBox 76"/>
          <p:cNvSpPr txBox="1"/>
          <p:nvPr/>
        </p:nvSpPr>
        <p:spPr>
          <a:xfrm>
            <a:off x="0" y="0"/>
            <a:ext cx="9144000" cy="646331"/>
          </a:xfrm>
          <a:prstGeom prst="rect">
            <a:avLst/>
          </a:prstGeom>
        </p:spPr>
        <p:txBody>
          <a:bodyPr wrap="square" rtlCol="0">
            <a:spAutoFit/>
          </a:bodyPr>
          <a:lstStyle/>
          <a:p>
            <a:pPr algn="ctr"/>
            <a:r>
              <a:rPr lang="en-US" sz="3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  NATION</a:t>
            </a:r>
          </a:p>
        </p:txBody>
      </p:sp>
      <p:sp useBgFill="1">
        <p:nvSpPr>
          <p:cNvPr id="80" name="TextBox 79"/>
          <p:cNvSpPr txBox="1"/>
          <p:nvPr/>
        </p:nvSpPr>
        <p:spPr>
          <a:xfrm>
            <a:off x="0" y="742652"/>
            <a:ext cx="6400800" cy="2462213"/>
          </a:xfrm>
          <a:prstGeom prst="rect">
            <a:avLst/>
          </a:prstGeom>
        </p:spPr>
        <p:txBody>
          <a:bodyPr wrap="square" rtlCol="0">
            <a:spAutoFit/>
          </a:bodyPr>
          <a:lstStyle/>
          <a:p>
            <a:r>
              <a:rPr lang="en-US" sz="3200" b="1" dirty="0" smtClean="0"/>
              <a:t> Three Waves of Migration</a:t>
            </a:r>
          </a:p>
          <a:p>
            <a:r>
              <a:rPr lang="en-US" sz="3200" b="1" dirty="0" smtClean="0"/>
              <a:t>   </a:t>
            </a:r>
            <a:r>
              <a:rPr lang="en-US" sz="3000" b="1" dirty="0" smtClean="0"/>
              <a:t>1815-1830: ‘Old Settlers’</a:t>
            </a:r>
          </a:p>
          <a:p>
            <a:r>
              <a:rPr lang="en-US" sz="3000" b="1" dirty="0" smtClean="0"/>
              <a:t>   1836-1837: Treaty Party w/Ridge</a:t>
            </a:r>
          </a:p>
          <a:p>
            <a:r>
              <a:rPr lang="en-US" sz="3000" b="1" dirty="0" smtClean="0"/>
              <a:t>   1838-1839: National Party w/Ross</a:t>
            </a:r>
          </a:p>
          <a:p>
            <a:endParaRPr lang="en-US" sz="3000" b="1" dirty="0" smtClean="0"/>
          </a:p>
        </p:txBody>
      </p:sp>
      <p:grpSp>
        <p:nvGrpSpPr>
          <p:cNvPr id="81" name="Group 80"/>
          <p:cNvGrpSpPr/>
          <p:nvPr/>
        </p:nvGrpSpPr>
        <p:grpSpPr>
          <a:xfrm rot="6603117">
            <a:off x="7606285" y="754056"/>
            <a:ext cx="1109490" cy="2155807"/>
            <a:chOff x="-100645" y="1255772"/>
            <a:chExt cx="3605843" cy="4502744"/>
          </a:xfrm>
        </p:grpSpPr>
        <p:sp>
          <p:nvSpPr>
            <p:cNvPr id="82" name="Oval 81"/>
            <p:cNvSpPr/>
            <p:nvPr/>
          </p:nvSpPr>
          <p:spPr>
            <a:xfrm>
              <a:off x="-100645" y="1744481"/>
              <a:ext cx="3605843" cy="4014035"/>
            </a:xfrm>
            <a:prstGeom prst="ellipse">
              <a:avLst/>
            </a:prstGeom>
            <a:solidFill>
              <a:schemeClr val="tx1">
                <a:lumMod val="50000"/>
                <a:lumOff val="50000"/>
                <a:alpha val="50000"/>
              </a:schemeClr>
            </a:solidFill>
            <a:ln>
              <a:noFill/>
            </a:ln>
            <a:effectLst>
              <a:outerShdw blurRad="203200" dist="355600" dir="30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ffectLst>
                  <a:glow rad="139700">
                    <a:schemeClr val="accent1">
                      <a:satMod val="175000"/>
                      <a:alpha val="40000"/>
                    </a:schemeClr>
                  </a:glow>
                </a:effectLst>
              </a:endParaRPr>
            </a:p>
          </p:txBody>
        </p:sp>
        <p:sp>
          <p:nvSpPr>
            <p:cNvPr id="83" name="TextBox 82"/>
            <p:cNvSpPr txBox="1"/>
            <p:nvPr/>
          </p:nvSpPr>
          <p:spPr>
            <a:xfrm rot="16200000">
              <a:off x="-569222" y="2533205"/>
              <a:ext cx="4343590" cy="1788724"/>
            </a:xfrm>
            <a:prstGeom prst="rect">
              <a:avLst/>
            </a:prstGeom>
            <a:noFill/>
          </p:spPr>
          <p:txBody>
            <a:bodyPr wrap="none" rtlCol="0">
              <a:spAutoFit/>
            </a:bodyPr>
            <a:lstStyle/>
            <a:p>
              <a:pPr algn="ctr"/>
              <a:r>
                <a:rPr lang="en-US" sz="3200" b="1" dirty="0" smtClean="0">
                  <a:effectLst>
                    <a:outerShdw dist="38100" dir="7200000" algn="ctr" rotWithShape="0">
                      <a:schemeClr val="bg1"/>
                    </a:outerShdw>
                  </a:effectLst>
                </a:rPr>
                <a:t>old settlers</a:t>
              </a:r>
            </a:p>
          </p:txBody>
        </p:sp>
      </p:grpSp>
      <p:grpSp>
        <p:nvGrpSpPr>
          <p:cNvPr id="84" name="Group 83"/>
          <p:cNvGrpSpPr/>
          <p:nvPr/>
        </p:nvGrpSpPr>
        <p:grpSpPr>
          <a:xfrm rot="5400000">
            <a:off x="8953500" y="2476500"/>
            <a:ext cx="1295400" cy="1981200"/>
            <a:chOff x="-237066" y="1472680"/>
            <a:chExt cx="3742267" cy="4285836"/>
          </a:xfrm>
        </p:grpSpPr>
        <p:sp>
          <p:nvSpPr>
            <p:cNvPr id="85" name="Oval 84"/>
            <p:cNvSpPr/>
            <p:nvPr/>
          </p:nvSpPr>
          <p:spPr>
            <a:xfrm>
              <a:off x="-237066" y="1472680"/>
              <a:ext cx="3742267" cy="4285836"/>
            </a:xfrm>
            <a:prstGeom prst="ellipse">
              <a:avLst/>
            </a:prstGeom>
            <a:solidFill>
              <a:schemeClr val="bg2">
                <a:lumMod val="50000"/>
                <a:alpha val="50000"/>
              </a:schemeClr>
            </a:solidFill>
            <a:ln>
              <a:noFill/>
            </a:ln>
            <a:effectLst>
              <a:outerShdw blurRad="203200" dist="355600" dir="3000000" algn="ctr" rotWithShape="0">
                <a:schemeClr val="bg2">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ffectLst>
                  <a:glow rad="139700">
                    <a:schemeClr val="accent1">
                      <a:satMod val="175000"/>
                      <a:alpha val="40000"/>
                    </a:schemeClr>
                  </a:glow>
                </a:effectLst>
              </a:endParaRPr>
            </a:p>
          </p:txBody>
        </p:sp>
        <p:sp>
          <p:nvSpPr>
            <p:cNvPr id="86" name="TextBox 85"/>
            <p:cNvSpPr txBox="1"/>
            <p:nvPr/>
          </p:nvSpPr>
          <p:spPr>
            <a:xfrm rot="16200000">
              <a:off x="297069" y="2509075"/>
              <a:ext cx="2611004" cy="1788724"/>
            </a:xfrm>
            <a:prstGeom prst="rect">
              <a:avLst/>
            </a:prstGeom>
            <a:noFill/>
          </p:spPr>
          <p:txBody>
            <a:bodyPr wrap="none" rtlCol="0">
              <a:spAutoFit/>
            </a:bodyPr>
            <a:lstStyle/>
            <a:p>
              <a:pPr algn="ctr"/>
              <a:r>
                <a:rPr lang="en-US" sz="3200" b="1" dirty="0" smtClean="0">
                  <a:effectLst>
                    <a:outerShdw dist="38100" dir="7200000" algn="ctr" rotWithShape="0">
                      <a:schemeClr val="bg1"/>
                    </a:outerShdw>
                  </a:effectLst>
                </a:rPr>
                <a:t>Treaty</a:t>
              </a:r>
            </a:p>
          </p:txBody>
        </p:sp>
      </p:grpSp>
      <p:sp useBgFill="1">
        <p:nvSpPr>
          <p:cNvPr id="113" name="TextBox 112"/>
          <p:cNvSpPr txBox="1"/>
          <p:nvPr/>
        </p:nvSpPr>
        <p:spPr>
          <a:xfrm>
            <a:off x="0" y="2667000"/>
            <a:ext cx="5257800" cy="2062103"/>
          </a:xfrm>
          <a:prstGeom prst="rect">
            <a:avLst/>
          </a:prstGeom>
        </p:spPr>
        <p:txBody>
          <a:bodyPr wrap="square" rtlCol="0">
            <a:spAutoFit/>
          </a:bodyPr>
          <a:lstStyle/>
          <a:p>
            <a:r>
              <a:rPr lang="en-US" sz="3200" b="1" dirty="0" smtClean="0"/>
              <a:t> - old settlers have traditional</a:t>
            </a:r>
          </a:p>
          <a:p>
            <a:r>
              <a:rPr lang="en-US" sz="3200" b="1" dirty="0" smtClean="0"/>
              <a:t>    government in place</a:t>
            </a:r>
          </a:p>
          <a:p>
            <a:pPr>
              <a:buFontTx/>
              <a:buChar char="-"/>
            </a:pPr>
            <a:r>
              <a:rPr lang="en-US" sz="3200" b="1" dirty="0" smtClean="0"/>
              <a:t>  Nat’l Party wants elections</a:t>
            </a:r>
          </a:p>
          <a:p>
            <a:r>
              <a:rPr lang="en-US" sz="3200" b="1" dirty="0" smtClean="0"/>
              <a:t>    for new Council/</a:t>
            </a:r>
            <a:r>
              <a:rPr lang="en-US" sz="3200" b="1" dirty="0" err="1" smtClean="0"/>
              <a:t>gov’t</a:t>
            </a:r>
            <a:endParaRPr lang="en-US" sz="3000" b="1" dirty="0" smtClean="0"/>
          </a:p>
        </p:txBody>
      </p:sp>
      <p:sp useBgFill="1">
        <p:nvSpPr>
          <p:cNvPr id="114" name="TextBox 113"/>
          <p:cNvSpPr txBox="1"/>
          <p:nvPr/>
        </p:nvSpPr>
        <p:spPr>
          <a:xfrm>
            <a:off x="0" y="4648200"/>
            <a:ext cx="7772400" cy="2062103"/>
          </a:xfrm>
          <a:prstGeom prst="rect">
            <a:avLst/>
          </a:prstGeom>
        </p:spPr>
        <p:txBody>
          <a:bodyPr wrap="square" rtlCol="0">
            <a:spAutoFit/>
          </a:bodyPr>
          <a:lstStyle/>
          <a:p>
            <a:r>
              <a:rPr lang="en-US" sz="3200" b="1" dirty="0" smtClean="0"/>
              <a:t> - Treaty Party sides with Old Settlers</a:t>
            </a:r>
          </a:p>
          <a:p>
            <a:r>
              <a:rPr lang="en-US" sz="3200" b="1" dirty="0" smtClean="0"/>
              <a:t> - June 1839:  meeting is held to resolve</a:t>
            </a:r>
          </a:p>
          <a:p>
            <a:r>
              <a:rPr lang="en-US" sz="3200" b="1" dirty="0" smtClean="0"/>
              <a:t> - no resolution; Sequoyah suggests another</a:t>
            </a:r>
          </a:p>
          <a:p>
            <a:r>
              <a:rPr lang="en-US" sz="3200" b="1" dirty="0" smtClean="0"/>
              <a:t>    meeting set for July</a:t>
            </a:r>
            <a:endParaRPr lang="en-US" sz="3000" b="1" dirty="0" smtClean="0"/>
          </a:p>
        </p:txBody>
      </p:sp>
      <p:grpSp>
        <p:nvGrpSpPr>
          <p:cNvPr id="115" name="Group 114"/>
          <p:cNvGrpSpPr/>
          <p:nvPr/>
        </p:nvGrpSpPr>
        <p:grpSpPr>
          <a:xfrm rot="6299775">
            <a:off x="7302440" y="715967"/>
            <a:ext cx="1536411" cy="2284144"/>
            <a:chOff x="-1117605" y="483640"/>
            <a:chExt cx="4438523" cy="4941180"/>
          </a:xfrm>
        </p:grpSpPr>
        <p:sp>
          <p:nvSpPr>
            <p:cNvPr id="117" name="Oval 116"/>
            <p:cNvSpPr/>
            <p:nvPr/>
          </p:nvSpPr>
          <p:spPr>
            <a:xfrm>
              <a:off x="-1117605" y="483640"/>
              <a:ext cx="4438523" cy="4941180"/>
            </a:xfrm>
            <a:prstGeom prst="ellipse">
              <a:avLst/>
            </a:prstGeom>
            <a:solidFill>
              <a:schemeClr val="tx1">
                <a:lumMod val="75000"/>
                <a:lumOff val="25000"/>
                <a:alpha val="44000"/>
              </a:schemeClr>
            </a:solidFill>
            <a:ln>
              <a:noFill/>
            </a:ln>
            <a:effectLst>
              <a:outerShdw blurRad="203200" dist="355600" dir="3000000" algn="ctr" rotWithShape="0">
                <a:schemeClr val="tx1">
                  <a:lumMod val="65000"/>
                  <a:lumOff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ffectLst>
                  <a:glow rad="139700">
                    <a:schemeClr val="accent1">
                      <a:satMod val="175000"/>
                      <a:alpha val="40000"/>
                    </a:schemeClr>
                  </a:glow>
                </a:effectLst>
              </a:endParaRPr>
            </a:p>
          </p:txBody>
        </p:sp>
        <p:sp>
          <p:nvSpPr>
            <p:cNvPr id="118" name="TextBox 117"/>
            <p:cNvSpPr txBox="1"/>
            <p:nvPr/>
          </p:nvSpPr>
          <p:spPr>
            <a:xfrm rot="16681732">
              <a:off x="-1167024" y="1247851"/>
              <a:ext cx="4498717" cy="3111964"/>
            </a:xfrm>
            <a:prstGeom prst="rect">
              <a:avLst/>
            </a:prstGeom>
            <a:noFill/>
          </p:spPr>
          <p:txBody>
            <a:bodyPr wrap="none" rtlCol="0">
              <a:spAutoFit/>
            </a:bodyPr>
            <a:lstStyle/>
            <a:p>
              <a:pPr algn="ctr"/>
              <a:r>
                <a:rPr lang="en-US" sz="3200" b="1" dirty="0" smtClean="0">
                  <a:solidFill>
                    <a:schemeClr val="bg1"/>
                  </a:solidFill>
                  <a:effectLst>
                    <a:outerShdw dist="38100" dir="7200000" algn="ctr" rotWithShape="0">
                      <a:schemeClr val="tx1"/>
                    </a:outerShdw>
                  </a:effectLst>
                </a:rPr>
                <a:t>old settlers</a:t>
              </a:r>
            </a:p>
            <a:p>
              <a:pPr algn="ctr"/>
              <a:r>
                <a:rPr lang="en-US" sz="3200" b="1" dirty="0" smtClean="0">
                  <a:solidFill>
                    <a:schemeClr val="bg1"/>
                  </a:solidFill>
                  <a:effectLst>
                    <a:outerShdw dist="38100" dir="7200000" algn="ctr" rotWithShape="0">
                      <a:schemeClr val="tx1"/>
                    </a:outerShdw>
                  </a:effectLst>
                </a:rPr>
                <a:t>Treaty</a:t>
              </a:r>
            </a:p>
          </p:txBody>
        </p:sp>
      </p:grpSp>
      <p:grpSp>
        <p:nvGrpSpPr>
          <p:cNvPr id="87" name="Group 86"/>
          <p:cNvGrpSpPr/>
          <p:nvPr/>
        </p:nvGrpSpPr>
        <p:grpSpPr>
          <a:xfrm rot="5400000">
            <a:off x="9105900" y="3390900"/>
            <a:ext cx="1828800" cy="2819400"/>
            <a:chOff x="-457199" y="879256"/>
            <a:chExt cx="4754880" cy="4879260"/>
          </a:xfrm>
        </p:grpSpPr>
        <p:sp>
          <p:nvSpPr>
            <p:cNvPr id="88" name="Oval 87"/>
            <p:cNvSpPr/>
            <p:nvPr/>
          </p:nvSpPr>
          <p:spPr>
            <a:xfrm>
              <a:off x="-457199" y="879256"/>
              <a:ext cx="4754880" cy="4879260"/>
            </a:xfrm>
            <a:prstGeom prst="ellipse">
              <a:avLst/>
            </a:prstGeom>
            <a:solidFill>
              <a:schemeClr val="accent6">
                <a:lumMod val="60000"/>
                <a:lumOff val="40000"/>
                <a:alpha val="50000"/>
              </a:schemeClr>
            </a:solidFill>
            <a:ln>
              <a:noFill/>
            </a:ln>
            <a:effectLst>
              <a:outerShdw blurRad="203200" dist="355600" dir="3000000" algn="ctr" rotWithShape="0">
                <a:schemeClr val="accent6">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ffectLst>
                  <a:glow rad="139700">
                    <a:schemeClr val="accent1">
                      <a:satMod val="175000"/>
                      <a:alpha val="40000"/>
                    </a:schemeClr>
                  </a:glow>
                </a:effectLst>
              </a:endParaRPr>
            </a:p>
          </p:txBody>
        </p:sp>
        <p:sp>
          <p:nvSpPr>
            <p:cNvPr id="89" name="TextBox 88"/>
            <p:cNvSpPr txBox="1"/>
            <p:nvPr/>
          </p:nvSpPr>
          <p:spPr>
            <a:xfrm rot="16200000">
              <a:off x="-111401" y="2599234"/>
              <a:ext cx="3427945" cy="1788724"/>
            </a:xfrm>
            <a:prstGeom prst="rect">
              <a:avLst/>
            </a:prstGeom>
            <a:noFill/>
          </p:spPr>
          <p:txBody>
            <a:bodyPr wrap="none" rtlCol="0">
              <a:spAutoFit/>
            </a:bodyPr>
            <a:lstStyle/>
            <a:p>
              <a:pPr algn="ctr"/>
              <a:r>
                <a:rPr lang="en-US" sz="3200" b="1" dirty="0" smtClean="0">
                  <a:effectLst>
                    <a:outerShdw dist="38100" dir="7200000" algn="ctr" rotWithShape="0">
                      <a:schemeClr val="bg1"/>
                    </a:outerShdw>
                  </a:effectLst>
                </a:rPr>
                <a:t>National</a:t>
              </a:r>
            </a:p>
          </p:txBody>
        </p:sp>
      </p:grpSp>
      <p:grpSp>
        <p:nvGrpSpPr>
          <p:cNvPr id="112" name="Group 111"/>
          <p:cNvGrpSpPr/>
          <p:nvPr/>
        </p:nvGrpSpPr>
        <p:grpSpPr>
          <a:xfrm>
            <a:off x="7620000" y="4644678"/>
            <a:ext cx="1456732" cy="1832322"/>
            <a:chOff x="4572000" y="2438400"/>
            <a:chExt cx="1456732" cy="1832322"/>
          </a:xfrm>
        </p:grpSpPr>
        <p:sp>
          <p:nvSpPr>
            <p:cNvPr id="111" name="TextBox 110"/>
            <p:cNvSpPr txBox="1"/>
            <p:nvPr/>
          </p:nvSpPr>
          <p:spPr>
            <a:xfrm>
              <a:off x="4572000" y="3810000"/>
              <a:ext cx="1456732" cy="460722"/>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J. Ross</a:t>
              </a:r>
              <a:endParaRPr lang="en-US" sz="2400" b="1" dirty="0">
                <a:latin typeface="Tempus Sans ITC" pitchFamily="82" charset="0"/>
              </a:endParaRPr>
            </a:p>
          </p:txBody>
        </p:sp>
        <p:pic>
          <p:nvPicPr>
            <p:cNvPr id="1029" name="Picture 5" descr="Image result for john ross cherokee"/>
            <p:cNvPicPr>
              <a:picLocks noChangeAspect="1" noChangeArrowheads="1"/>
            </p:cNvPicPr>
            <p:nvPr/>
          </p:nvPicPr>
          <p:blipFill>
            <a:blip r:embed="rId4" cstate="print"/>
            <a:srcRect r="9407" b="30159"/>
            <a:stretch>
              <a:fillRect/>
            </a:stretch>
          </p:blipFill>
          <p:spPr bwMode="auto">
            <a:xfrm>
              <a:off x="4572000" y="2438400"/>
              <a:ext cx="1447800" cy="1371600"/>
            </a:xfrm>
            <a:prstGeom prst="rect">
              <a:avLst/>
            </a:prstGeom>
            <a:noFill/>
            <a:ln w="25400">
              <a:solidFill>
                <a:schemeClr val="tx1"/>
              </a:solidFill>
            </a:ln>
          </p:spPr>
        </p:pic>
      </p:grpSp>
      <p:grpSp>
        <p:nvGrpSpPr>
          <p:cNvPr id="94" name="Group 150"/>
          <p:cNvGrpSpPr>
            <a:grpSpLocks noChangeAspect="1"/>
          </p:cNvGrpSpPr>
          <p:nvPr/>
        </p:nvGrpSpPr>
        <p:grpSpPr>
          <a:xfrm>
            <a:off x="5782676" y="685800"/>
            <a:ext cx="1380124" cy="1828800"/>
            <a:chOff x="2515415" y="3505200"/>
            <a:chExt cx="1447800" cy="1918478"/>
          </a:xfrm>
        </p:grpSpPr>
        <p:sp>
          <p:nvSpPr>
            <p:cNvPr id="99" name="TextBox 98"/>
            <p:cNvSpPr txBox="1"/>
            <p:nvPr/>
          </p:nvSpPr>
          <p:spPr>
            <a:xfrm>
              <a:off x="2515415" y="4962013"/>
              <a:ext cx="1447800" cy="461665"/>
            </a:xfrm>
            <a:prstGeom prst="rect">
              <a:avLst/>
            </a:prstGeom>
            <a:solidFill>
              <a:schemeClr val="bg1"/>
            </a:solidFill>
            <a:ln w="25400">
              <a:solidFill>
                <a:schemeClr val="tx1"/>
              </a:solidFill>
            </a:ln>
          </p:spPr>
          <p:txBody>
            <a:bodyPr wrap="square" rtlCol="0">
              <a:spAutoFit/>
            </a:bodyPr>
            <a:lstStyle/>
            <a:p>
              <a:pPr algn="ctr"/>
              <a:r>
                <a:rPr lang="en-US" sz="2300" b="1" dirty="0" smtClean="0">
                  <a:latin typeface="Tempus Sans ITC" pitchFamily="82" charset="0"/>
                </a:rPr>
                <a:t>Sequoyah</a:t>
              </a:r>
              <a:endParaRPr lang="en-US" sz="2300" b="1" dirty="0">
                <a:latin typeface="Tempus Sans ITC" pitchFamily="82" charset="0"/>
              </a:endParaRPr>
            </a:p>
          </p:txBody>
        </p:sp>
        <p:pic>
          <p:nvPicPr>
            <p:cNvPr id="97" name="Picture 5"/>
            <p:cNvPicPr>
              <a:picLocks noChangeAspect="1" noChangeArrowheads="1"/>
            </p:cNvPicPr>
            <p:nvPr/>
          </p:nvPicPr>
          <p:blipFill>
            <a:blip r:embed="rId5" cstate="print"/>
            <a:srcRect l="126" t="6421" r="61685" b="35786"/>
            <a:stretch>
              <a:fillRect/>
            </a:stretch>
          </p:blipFill>
          <p:spPr bwMode="auto">
            <a:xfrm>
              <a:off x="2515415" y="3505200"/>
              <a:ext cx="1447800" cy="1457325"/>
            </a:xfrm>
            <a:prstGeom prst="rect">
              <a:avLst/>
            </a:prstGeom>
            <a:noFill/>
            <a:ln w="25400">
              <a:solidFill>
                <a:schemeClr val="tx1"/>
              </a:solidFill>
              <a:miter lim="800000"/>
              <a:headEnd/>
              <a:tailEnd/>
            </a:ln>
            <a:effectLst/>
          </p:spPr>
        </p:pic>
      </p:grpSp>
      <p:grpSp>
        <p:nvGrpSpPr>
          <p:cNvPr id="103" name="Group 62"/>
          <p:cNvGrpSpPr>
            <a:grpSpLocks noChangeAspect="1"/>
          </p:cNvGrpSpPr>
          <p:nvPr/>
        </p:nvGrpSpPr>
        <p:grpSpPr>
          <a:xfrm>
            <a:off x="5401268" y="2667000"/>
            <a:ext cx="1456732" cy="1828800"/>
            <a:chOff x="6446520" y="4267200"/>
            <a:chExt cx="1325880" cy="1832543"/>
          </a:xfrm>
        </p:grpSpPr>
        <p:pic>
          <p:nvPicPr>
            <p:cNvPr id="108" name="Picture 2" descr="Major ridge.jpg"/>
            <p:cNvPicPr>
              <a:picLocks noChangeAspect="1" noChangeArrowheads="1"/>
            </p:cNvPicPr>
            <p:nvPr/>
          </p:nvPicPr>
          <p:blipFill>
            <a:blip r:embed="rId6" cstate="print"/>
            <a:srcRect l="9039" t="6452" r="5455" b="16129"/>
            <a:stretch>
              <a:fillRect/>
            </a:stretch>
          </p:blipFill>
          <p:spPr bwMode="auto">
            <a:xfrm>
              <a:off x="6455665" y="4267200"/>
              <a:ext cx="1298834" cy="1373008"/>
            </a:xfrm>
            <a:prstGeom prst="rect">
              <a:avLst/>
            </a:prstGeom>
            <a:noFill/>
            <a:ln w="25400">
              <a:solidFill>
                <a:schemeClr val="tx1"/>
              </a:solidFill>
            </a:ln>
          </p:spPr>
        </p:pic>
        <p:sp>
          <p:nvSpPr>
            <p:cNvPr id="105" name="TextBox 104"/>
            <p:cNvSpPr txBox="1"/>
            <p:nvPr/>
          </p:nvSpPr>
          <p:spPr>
            <a:xfrm>
              <a:off x="6446520" y="5638078"/>
              <a:ext cx="132588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Ridge</a:t>
              </a:r>
              <a:endParaRPr lang="en-US" sz="2400" b="1" dirty="0">
                <a:latin typeface="Tempus Sans ITC" pitchFamily="8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nodeType="withEffect">
                                  <p:stCondLst>
                                    <p:cond delay="0"/>
                                  </p:stCondLst>
                                  <p:childTnLst>
                                    <p:animScale>
                                      <p:cBhvr>
                                        <p:cTn id="6" dur="1000" fill="hold"/>
                                        <p:tgtEl>
                                          <p:spTgt spid="1027"/>
                                        </p:tgtEl>
                                      </p:cBhvr>
                                      <p:by x="120000" y="120000"/>
                                    </p:animScale>
                                  </p:childTnLst>
                                </p:cTn>
                              </p:par>
                              <p:par>
                                <p:cTn id="7" presetID="42" presetClass="path" presetSubtype="0" accel="50000" decel="50000" fill="hold" nodeType="withEffect">
                                  <p:stCondLst>
                                    <p:cond delay="0"/>
                                  </p:stCondLst>
                                  <p:childTnLst>
                                    <p:animMotion origin="layout" path="M -3.33333E-6 -2.21374E-6 L -3.33333E-6 0.05552 " pathEditMode="relative" rAng="0" ptsTypes="AA">
                                      <p:cBhvr>
                                        <p:cTn id="8" dur="1000" fill="hold"/>
                                        <p:tgtEl>
                                          <p:spTgt spid="1027"/>
                                        </p:tgtEl>
                                        <p:attrNameLst>
                                          <p:attrName>ppt_x</p:attrName>
                                          <p:attrName>ppt_y</p:attrName>
                                        </p:attrNameLst>
                                      </p:cBhvr>
                                      <p:rCtr x="0" y="28"/>
                                    </p:animMotion>
                                  </p:childTnLst>
                                </p:cTn>
                              </p:par>
                              <p:par>
                                <p:cTn id="9" presetID="10" presetClass="exit" presetSubtype="0" fill="hold" nodeType="withEffect">
                                  <p:stCondLst>
                                    <p:cond delay="500"/>
                                  </p:stCondLst>
                                  <p:childTnLst>
                                    <p:animEffect transition="out" filter="fade">
                                      <p:cBhvr>
                                        <p:cTn id="10" dur="1000"/>
                                        <p:tgtEl>
                                          <p:spTgt spid="1027"/>
                                        </p:tgtEl>
                                      </p:cBhvr>
                                    </p:animEffect>
                                    <p:set>
                                      <p:cBhvr>
                                        <p:cTn id="11" dur="1" fill="hold">
                                          <p:stCondLst>
                                            <p:cond delay="999"/>
                                          </p:stCondLst>
                                        </p:cTn>
                                        <p:tgtEl>
                                          <p:spTgt spid="1027"/>
                                        </p:tgtEl>
                                        <p:attrNameLst>
                                          <p:attrName>style.visibility</p:attrName>
                                        </p:attrNameLst>
                                      </p:cBhvr>
                                      <p:to>
                                        <p:strVal val="hidden"/>
                                      </p:to>
                                    </p:set>
                                  </p:childTnLst>
                                </p:cTn>
                              </p:par>
                              <p:par>
                                <p:cTn id="12" presetID="10" presetClass="entr" presetSubtype="0" fill="hold" nodeType="withEffect">
                                  <p:stCondLst>
                                    <p:cond delay="500"/>
                                  </p:stCondLst>
                                  <p:childTnLst>
                                    <p:set>
                                      <p:cBhvr>
                                        <p:cTn id="13" dur="1" fill="hold">
                                          <p:stCondLst>
                                            <p:cond delay="0"/>
                                          </p:stCondLst>
                                        </p:cTn>
                                        <p:tgtEl>
                                          <p:spTgt spid="93"/>
                                        </p:tgtEl>
                                        <p:attrNameLst>
                                          <p:attrName>style.visibility</p:attrName>
                                        </p:attrNameLst>
                                      </p:cBhvr>
                                      <p:to>
                                        <p:strVal val="visible"/>
                                      </p:to>
                                    </p:set>
                                    <p:animEffect transition="in" filter="fade">
                                      <p:cBhvr>
                                        <p:cTn id="14" dur="1000"/>
                                        <p:tgtEl>
                                          <p:spTgt spid="9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0">
                                            <p:bg/>
                                          </p:spTgt>
                                        </p:tgtEl>
                                        <p:attrNameLst>
                                          <p:attrName>style.visibility</p:attrName>
                                        </p:attrNameLst>
                                      </p:cBhvr>
                                      <p:to>
                                        <p:strVal val="visible"/>
                                      </p:to>
                                    </p:set>
                                    <p:animEffect transition="in" filter="fade">
                                      <p:cBhvr>
                                        <p:cTn id="19" dur="1000"/>
                                        <p:tgtEl>
                                          <p:spTgt spid="80">
                                            <p:bg/>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0">
                                            <p:txEl>
                                              <p:pRg st="0" end="0"/>
                                            </p:txEl>
                                          </p:spTgt>
                                        </p:tgtEl>
                                        <p:attrNameLst>
                                          <p:attrName>style.visibility</p:attrName>
                                        </p:attrNameLst>
                                      </p:cBhvr>
                                      <p:to>
                                        <p:strVal val="visible"/>
                                      </p:to>
                                    </p:set>
                                    <p:animEffect transition="in" filter="wipe(left)">
                                      <p:cBhvr>
                                        <p:cTn id="22" dur="1000"/>
                                        <p:tgtEl>
                                          <p:spTgt spid="8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0">
                                            <p:txEl>
                                              <p:pRg st="1" end="1"/>
                                            </p:txEl>
                                          </p:spTgt>
                                        </p:tgtEl>
                                        <p:attrNameLst>
                                          <p:attrName>style.visibility</p:attrName>
                                        </p:attrNameLst>
                                      </p:cBhvr>
                                      <p:to>
                                        <p:strVal val="visible"/>
                                      </p:to>
                                    </p:set>
                                    <p:animEffect transition="in" filter="fade">
                                      <p:cBhvr>
                                        <p:cTn id="27" dur="1000"/>
                                        <p:tgtEl>
                                          <p:spTgt spid="80">
                                            <p:txEl>
                                              <p:pRg st="1" end="1"/>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dissolve">
                                      <p:cBhvr>
                                        <p:cTn id="30" dur="1000"/>
                                        <p:tgtEl>
                                          <p:spTgt spid="81"/>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94"/>
                                        </p:tgtEl>
                                        <p:attrNameLst>
                                          <p:attrName>style.visibility</p:attrName>
                                        </p:attrNameLst>
                                      </p:cBhvr>
                                      <p:to>
                                        <p:strVal val="visible"/>
                                      </p:to>
                                    </p:set>
                                    <p:animEffect transition="in" filter="fade">
                                      <p:cBhvr>
                                        <p:cTn id="34" dur="1000"/>
                                        <p:tgtEl>
                                          <p:spTgt spid="9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0">
                                            <p:txEl>
                                              <p:pRg st="2" end="2"/>
                                            </p:txEl>
                                          </p:spTgt>
                                        </p:tgtEl>
                                        <p:attrNameLst>
                                          <p:attrName>style.visibility</p:attrName>
                                        </p:attrNameLst>
                                      </p:cBhvr>
                                      <p:to>
                                        <p:strVal val="visible"/>
                                      </p:to>
                                    </p:set>
                                    <p:animEffect transition="in" filter="fade">
                                      <p:cBhvr>
                                        <p:cTn id="39" dur="1000"/>
                                        <p:tgtEl>
                                          <p:spTgt spid="80">
                                            <p:txEl>
                                              <p:pRg st="2" end="2"/>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84"/>
                                        </p:tgtEl>
                                        <p:attrNameLst>
                                          <p:attrName>style.visibility</p:attrName>
                                        </p:attrNameLst>
                                      </p:cBhvr>
                                      <p:to>
                                        <p:strVal val="visible"/>
                                      </p:to>
                                    </p:set>
                                    <p:animEffect transition="in" filter="fade">
                                      <p:cBhvr>
                                        <p:cTn id="42" dur="2000"/>
                                        <p:tgtEl>
                                          <p:spTgt spid="84"/>
                                        </p:tgtEl>
                                      </p:cBhvr>
                                    </p:animEffect>
                                  </p:childTnLst>
                                </p:cTn>
                              </p:par>
                              <p:par>
                                <p:cTn id="43" presetID="35" presetClass="path" presetSubtype="0" accel="50000" decel="50000" fill="hold" nodeType="withEffect">
                                  <p:stCondLst>
                                    <p:cond delay="0"/>
                                  </p:stCondLst>
                                  <p:childTnLst>
                                    <p:animMotion origin="layout" path="M 3.33333E-6 -4.16185E-6 L -0.22917 -0.09433 " pathEditMode="relative" rAng="0" ptsTypes="AA">
                                      <p:cBhvr>
                                        <p:cTn id="44" dur="2000" fill="hold"/>
                                        <p:tgtEl>
                                          <p:spTgt spid="84"/>
                                        </p:tgtEl>
                                        <p:attrNameLst>
                                          <p:attrName>ppt_x</p:attrName>
                                          <p:attrName>ppt_y</p:attrName>
                                        </p:attrNameLst>
                                      </p:cBhvr>
                                      <p:rCtr x="-115" y="-47"/>
                                    </p:animMotion>
                                  </p:childTnLst>
                                </p:cTn>
                              </p:par>
                            </p:childTnLst>
                          </p:cTn>
                        </p:par>
                        <p:par>
                          <p:cTn id="45" fill="hold">
                            <p:stCondLst>
                              <p:cond delay="2000"/>
                            </p:stCondLst>
                            <p:childTnLst>
                              <p:par>
                                <p:cTn id="46" presetID="10" presetClass="entr" presetSubtype="0" fill="hold" nodeType="afterEffect">
                                  <p:stCondLst>
                                    <p:cond delay="0"/>
                                  </p:stCondLst>
                                  <p:childTnLst>
                                    <p:set>
                                      <p:cBhvr>
                                        <p:cTn id="47" dur="1" fill="hold">
                                          <p:stCondLst>
                                            <p:cond delay="0"/>
                                          </p:stCondLst>
                                        </p:cTn>
                                        <p:tgtEl>
                                          <p:spTgt spid="103"/>
                                        </p:tgtEl>
                                        <p:attrNameLst>
                                          <p:attrName>style.visibility</p:attrName>
                                        </p:attrNameLst>
                                      </p:cBhvr>
                                      <p:to>
                                        <p:strVal val="visible"/>
                                      </p:to>
                                    </p:set>
                                    <p:animEffect transition="in" filter="fade">
                                      <p:cBhvr>
                                        <p:cTn id="48" dur="1000"/>
                                        <p:tgtEl>
                                          <p:spTgt spid="10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0">
                                            <p:txEl>
                                              <p:pRg st="3" end="3"/>
                                            </p:txEl>
                                          </p:spTgt>
                                        </p:tgtEl>
                                        <p:attrNameLst>
                                          <p:attrName>style.visibility</p:attrName>
                                        </p:attrNameLst>
                                      </p:cBhvr>
                                      <p:to>
                                        <p:strVal val="visible"/>
                                      </p:to>
                                    </p:set>
                                    <p:animEffect transition="in" filter="fade">
                                      <p:cBhvr>
                                        <p:cTn id="53" dur="1000"/>
                                        <p:tgtEl>
                                          <p:spTgt spid="80">
                                            <p:txEl>
                                              <p:pRg st="3" end="3"/>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87"/>
                                        </p:tgtEl>
                                        <p:attrNameLst>
                                          <p:attrName>style.visibility</p:attrName>
                                        </p:attrNameLst>
                                      </p:cBhvr>
                                      <p:to>
                                        <p:strVal val="visible"/>
                                      </p:to>
                                    </p:set>
                                    <p:animEffect transition="in" filter="fade">
                                      <p:cBhvr>
                                        <p:cTn id="56" dur="2000"/>
                                        <p:tgtEl>
                                          <p:spTgt spid="87"/>
                                        </p:tgtEl>
                                      </p:cBhvr>
                                    </p:animEffect>
                                  </p:childTnLst>
                                </p:cTn>
                              </p:par>
                              <p:par>
                                <p:cTn id="57" presetID="35" presetClass="path" presetSubtype="0" accel="50000" decel="50000" fill="hold" nodeType="withEffect">
                                  <p:stCondLst>
                                    <p:cond delay="0"/>
                                  </p:stCondLst>
                                  <p:childTnLst>
                                    <p:animMotion origin="layout" path="M 3.33333E-6 -4.16185E-6 L -0.22917 -0.09433 " pathEditMode="relative" rAng="0" ptsTypes="AA">
                                      <p:cBhvr>
                                        <p:cTn id="58" dur="2000" fill="hold"/>
                                        <p:tgtEl>
                                          <p:spTgt spid="87"/>
                                        </p:tgtEl>
                                        <p:attrNameLst>
                                          <p:attrName>ppt_x</p:attrName>
                                          <p:attrName>ppt_y</p:attrName>
                                        </p:attrNameLst>
                                      </p:cBhvr>
                                      <p:rCtr x="-115" y="-47"/>
                                    </p:animMotion>
                                  </p:childTnLst>
                                </p:cTn>
                              </p:par>
                            </p:childTnLst>
                          </p:cTn>
                        </p:par>
                        <p:par>
                          <p:cTn id="59" fill="hold">
                            <p:stCondLst>
                              <p:cond delay="2000"/>
                            </p:stCondLst>
                            <p:childTnLst>
                              <p:par>
                                <p:cTn id="60" presetID="10" presetClass="entr" presetSubtype="0" fill="hold" nodeType="afterEffect">
                                  <p:stCondLst>
                                    <p:cond delay="0"/>
                                  </p:stCondLst>
                                  <p:childTnLst>
                                    <p:set>
                                      <p:cBhvr>
                                        <p:cTn id="61" dur="1" fill="hold">
                                          <p:stCondLst>
                                            <p:cond delay="0"/>
                                          </p:stCondLst>
                                        </p:cTn>
                                        <p:tgtEl>
                                          <p:spTgt spid="112"/>
                                        </p:tgtEl>
                                        <p:attrNameLst>
                                          <p:attrName>style.visibility</p:attrName>
                                        </p:attrNameLst>
                                      </p:cBhvr>
                                      <p:to>
                                        <p:strVal val="visible"/>
                                      </p:to>
                                    </p:set>
                                    <p:animEffect transition="in" filter="fade">
                                      <p:cBhvr>
                                        <p:cTn id="62" dur="1000"/>
                                        <p:tgtEl>
                                          <p:spTgt spid="11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13">
                                            <p:bg/>
                                          </p:spTgt>
                                        </p:tgtEl>
                                        <p:attrNameLst>
                                          <p:attrName>style.visibility</p:attrName>
                                        </p:attrNameLst>
                                      </p:cBhvr>
                                      <p:to>
                                        <p:strVal val="visible"/>
                                      </p:to>
                                    </p:set>
                                    <p:animEffect transition="in" filter="fade">
                                      <p:cBhvr>
                                        <p:cTn id="67" dur="1000"/>
                                        <p:tgtEl>
                                          <p:spTgt spid="113">
                                            <p:bg/>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13">
                                            <p:txEl>
                                              <p:pRg st="0" end="0"/>
                                            </p:txEl>
                                          </p:spTgt>
                                        </p:tgtEl>
                                        <p:attrNameLst>
                                          <p:attrName>style.visibility</p:attrName>
                                        </p:attrNameLst>
                                      </p:cBhvr>
                                      <p:to>
                                        <p:strVal val="visible"/>
                                      </p:to>
                                    </p:set>
                                    <p:animEffect transition="in" filter="fade">
                                      <p:cBhvr>
                                        <p:cTn id="70" dur="1000"/>
                                        <p:tgtEl>
                                          <p:spTgt spid="113">
                                            <p:txEl>
                                              <p:pRg st="0" end="0"/>
                                            </p:tx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13">
                                            <p:txEl>
                                              <p:pRg st="1" end="1"/>
                                            </p:txEl>
                                          </p:spTgt>
                                        </p:tgtEl>
                                        <p:attrNameLst>
                                          <p:attrName>style.visibility</p:attrName>
                                        </p:attrNameLst>
                                      </p:cBhvr>
                                      <p:to>
                                        <p:strVal val="visible"/>
                                      </p:to>
                                    </p:set>
                                    <p:animEffect transition="in" filter="fade">
                                      <p:cBhvr>
                                        <p:cTn id="73" dur="1000"/>
                                        <p:tgtEl>
                                          <p:spTgt spid="113">
                                            <p:txEl>
                                              <p:pRg st="1" end="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13">
                                            <p:txEl>
                                              <p:pRg st="2" end="2"/>
                                            </p:txEl>
                                          </p:spTgt>
                                        </p:tgtEl>
                                        <p:attrNameLst>
                                          <p:attrName>style.visibility</p:attrName>
                                        </p:attrNameLst>
                                      </p:cBhvr>
                                      <p:to>
                                        <p:strVal val="visible"/>
                                      </p:to>
                                    </p:set>
                                    <p:animEffect transition="in" filter="fade">
                                      <p:cBhvr>
                                        <p:cTn id="78" dur="1000"/>
                                        <p:tgtEl>
                                          <p:spTgt spid="113">
                                            <p:txEl>
                                              <p:pRg st="2" end="2"/>
                                            </p:txEl>
                                          </p:spTgt>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13">
                                            <p:txEl>
                                              <p:pRg st="3" end="3"/>
                                            </p:txEl>
                                          </p:spTgt>
                                        </p:tgtEl>
                                        <p:attrNameLst>
                                          <p:attrName>style.visibility</p:attrName>
                                        </p:attrNameLst>
                                      </p:cBhvr>
                                      <p:to>
                                        <p:strVal val="visible"/>
                                      </p:to>
                                    </p:set>
                                    <p:animEffect transition="in" filter="fade">
                                      <p:cBhvr>
                                        <p:cTn id="81" dur="1000"/>
                                        <p:tgtEl>
                                          <p:spTgt spid="113">
                                            <p:txEl>
                                              <p:pRg st="3" end="3"/>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14">
                                            <p:bg/>
                                          </p:spTgt>
                                        </p:tgtEl>
                                        <p:attrNameLst>
                                          <p:attrName>style.visibility</p:attrName>
                                        </p:attrNameLst>
                                      </p:cBhvr>
                                      <p:to>
                                        <p:strVal val="visible"/>
                                      </p:to>
                                    </p:set>
                                    <p:animEffect transition="in" filter="fade">
                                      <p:cBhvr>
                                        <p:cTn id="86" dur="1000"/>
                                        <p:tgtEl>
                                          <p:spTgt spid="114">
                                            <p:bg/>
                                          </p:spTgt>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14">
                                            <p:txEl>
                                              <p:pRg st="0" end="0"/>
                                            </p:txEl>
                                          </p:spTgt>
                                        </p:tgtEl>
                                        <p:attrNameLst>
                                          <p:attrName>style.visibility</p:attrName>
                                        </p:attrNameLst>
                                      </p:cBhvr>
                                      <p:to>
                                        <p:strVal val="visible"/>
                                      </p:to>
                                    </p:set>
                                    <p:animEffect transition="in" filter="fade">
                                      <p:cBhvr>
                                        <p:cTn id="89" dur="1000"/>
                                        <p:tgtEl>
                                          <p:spTgt spid="114">
                                            <p:txEl>
                                              <p:pRg st="0" end="0"/>
                                            </p:txEl>
                                          </p:spTgt>
                                        </p:tgtEl>
                                      </p:cBhvr>
                                    </p:animEffect>
                                  </p:childTnLst>
                                </p:cTn>
                              </p:par>
                            </p:childTnLst>
                          </p:cTn>
                        </p:par>
                        <p:par>
                          <p:cTn id="90" fill="hold">
                            <p:stCondLst>
                              <p:cond delay="1000"/>
                            </p:stCondLst>
                            <p:childTnLst>
                              <p:par>
                                <p:cTn id="91" presetID="35" presetClass="path" presetSubtype="0" accel="50000" decel="50000" fill="hold" nodeType="afterEffect">
                                  <p:stCondLst>
                                    <p:cond delay="0"/>
                                  </p:stCondLst>
                                  <p:childTnLst>
                                    <p:animMotion origin="layout" path="M -0.22917 -0.09434 L -0.19167 -0.21642 " pathEditMode="relative" rAng="0" ptsTypes="AA">
                                      <p:cBhvr>
                                        <p:cTn id="92" dur="2000" fill="hold"/>
                                        <p:tgtEl>
                                          <p:spTgt spid="84"/>
                                        </p:tgtEl>
                                        <p:attrNameLst>
                                          <p:attrName>ppt_x</p:attrName>
                                          <p:attrName>ppt_y</p:attrName>
                                        </p:attrNameLst>
                                      </p:cBhvr>
                                      <p:rCtr x="19" y="-61"/>
                                    </p:animMotion>
                                  </p:childTnLst>
                                </p:cTn>
                              </p:par>
                              <p:par>
                                <p:cTn id="93" presetID="10" presetClass="exit" presetSubtype="0" fill="hold" nodeType="withEffect">
                                  <p:stCondLst>
                                    <p:cond delay="1000"/>
                                  </p:stCondLst>
                                  <p:childTnLst>
                                    <p:animEffect transition="out" filter="fade">
                                      <p:cBhvr>
                                        <p:cTn id="94" dur="1000"/>
                                        <p:tgtEl>
                                          <p:spTgt spid="81"/>
                                        </p:tgtEl>
                                      </p:cBhvr>
                                    </p:animEffect>
                                    <p:set>
                                      <p:cBhvr>
                                        <p:cTn id="95" dur="1" fill="hold">
                                          <p:stCondLst>
                                            <p:cond delay="999"/>
                                          </p:stCondLst>
                                        </p:cTn>
                                        <p:tgtEl>
                                          <p:spTgt spid="81"/>
                                        </p:tgtEl>
                                        <p:attrNameLst>
                                          <p:attrName>style.visibility</p:attrName>
                                        </p:attrNameLst>
                                      </p:cBhvr>
                                      <p:to>
                                        <p:strVal val="hidden"/>
                                      </p:to>
                                    </p:set>
                                  </p:childTnLst>
                                </p:cTn>
                              </p:par>
                              <p:par>
                                <p:cTn id="96" presetID="10" presetClass="exit" presetSubtype="0" fill="hold" nodeType="withEffect">
                                  <p:stCondLst>
                                    <p:cond delay="1000"/>
                                  </p:stCondLst>
                                  <p:childTnLst>
                                    <p:animEffect transition="out" filter="fade">
                                      <p:cBhvr>
                                        <p:cTn id="97" dur="1000"/>
                                        <p:tgtEl>
                                          <p:spTgt spid="84"/>
                                        </p:tgtEl>
                                      </p:cBhvr>
                                    </p:animEffect>
                                    <p:set>
                                      <p:cBhvr>
                                        <p:cTn id="98" dur="1" fill="hold">
                                          <p:stCondLst>
                                            <p:cond delay="999"/>
                                          </p:stCondLst>
                                        </p:cTn>
                                        <p:tgtEl>
                                          <p:spTgt spid="84"/>
                                        </p:tgtEl>
                                        <p:attrNameLst>
                                          <p:attrName>style.visibility</p:attrName>
                                        </p:attrNameLst>
                                      </p:cBhvr>
                                      <p:to>
                                        <p:strVal val="hidden"/>
                                      </p:to>
                                    </p:set>
                                  </p:childTnLst>
                                </p:cTn>
                              </p:par>
                              <p:par>
                                <p:cTn id="99" presetID="10" presetClass="entr" presetSubtype="0" fill="hold" nodeType="withEffect">
                                  <p:stCondLst>
                                    <p:cond delay="0"/>
                                  </p:stCondLst>
                                  <p:childTnLst>
                                    <p:set>
                                      <p:cBhvr>
                                        <p:cTn id="100" dur="1" fill="hold">
                                          <p:stCondLst>
                                            <p:cond delay="0"/>
                                          </p:stCondLst>
                                        </p:cTn>
                                        <p:tgtEl>
                                          <p:spTgt spid="115"/>
                                        </p:tgtEl>
                                        <p:attrNameLst>
                                          <p:attrName>style.visibility</p:attrName>
                                        </p:attrNameLst>
                                      </p:cBhvr>
                                      <p:to>
                                        <p:strVal val="visible"/>
                                      </p:to>
                                    </p:set>
                                    <p:animEffect transition="in" filter="fade">
                                      <p:cBhvr>
                                        <p:cTn id="101" dur="1000"/>
                                        <p:tgtEl>
                                          <p:spTgt spid="115"/>
                                        </p:tgtEl>
                                      </p:cBhvr>
                                    </p:animEffect>
                                  </p:childTnLst>
                                </p:cTn>
                              </p:par>
                              <p:par>
                                <p:cTn id="102" presetID="6" presetClass="emph" presetSubtype="0" fill="hold" nodeType="withEffect">
                                  <p:stCondLst>
                                    <p:cond delay="0"/>
                                  </p:stCondLst>
                                  <p:childTnLst>
                                    <p:animScale>
                                      <p:cBhvr>
                                        <p:cTn id="103" dur="1000" fill="hold"/>
                                        <p:tgtEl>
                                          <p:spTgt spid="94"/>
                                        </p:tgtEl>
                                      </p:cBhvr>
                                      <p:by x="80000" y="80000"/>
                                    </p:animScale>
                                  </p:childTnLst>
                                </p:cTn>
                              </p:par>
                              <p:par>
                                <p:cTn id="104" presetID="6" presetClass="emph" presetSubtype="0" fill="hold" nodeType="withEffect">
                                  <p:stCondLst>
                                    <p:cond delay="0"/>
                                  </p:stCondLst>
                                  <p:childTnLst>
                                    <p:animScale>
                                      <p:cBhvr>
                                        <p:cTn id="105" dur="1000" fill="hold"/>
                                        <p:tgtEl>
                                          <p:spTgt spid="103"/>
                                        </p:tgtEl>
                                      </p:cBhvr>
                                      <p:by x="80000" y="80000"/>
                                    </p:animScale>
                                  </p:childTnLst>
                                </p:cTn>
                              </p:par>
                              <p:par>
                                <p:cTn id="106" presetID="64" presetClass="path" presetSubtype="0" accel="50000" decel="50000" fill="hold" nodeType="withEffect">
                                  <p:stCondLst>
                                    <p:cond delay="0"/>
                                  </p:stCondLst>
                                  <p:childTnLst>
                                    <p:animMotion origin="layout" path="M -3.33333E-6 1.50289E-6 L 0.08802 -0.11098 " pathEditMode="relative" rAng="0" ptsTypes="AA">
                                      <p:cBhvr>
                                        <p:cTn id="107" dur="1000" fill="hold"/>
                                        <p:tgtEl>
                                          <p:spTgt spid="103"/>
                                        </p:tgtEl>
                                        <p:attrNameLst>
                                          <p:attrName>ppt_x</p:attrName>
                                          <p:attrName>ppt_y</p:attrName>
                                        </p:attrNameLst>
                                      </p:cBhvr>
                                      <p:rCtr x="44" y="-55"/>
                                    </p:animMotion>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14">
                                            <p:txEl>
                                              <p:pRg st="1" end="1"/>
                                            </p:txEl>
                                          </p:spTgt>
                                        </p:tgtEl>
                                        <p:attrNameLst>
                                          <p:attrName>style.visibility</p:attrName>
                                        </p:attrNameLst>
                                      </p:cBhvr>
                                      <p:to>
                                        <p:strVal val="visible"/>
                                      </p:to>
                                    </p:set>
                                    <p:animEffect transition="in" filter="fade">
                                      <p:cBhvr>
                                        <p:cTn id="112" dur="1000"/>
                                        <p:tgtEl>
                                          <p:spTgt spid="114">
                                            <p:txEl>
                                              <p:pRg st="1" end="1"/>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14">
                                            <p:txEl>
                                              <p:pRg st="2" end="2"/>
                                            </p:txEl>
                                          </p:spTgt>
                                        </p:tgtEl>
                                        <p:attrNameLst>
                                          <p:attrName>style.visibility</p:attrName>
                                        </p:attrNameLst>
                                      </p:cBhvr>
                                      <p:to>
                                        <p:strVal val="visible"/>
                                      </p:to>
                                    </p:set>
                                    <p:animEffect transition="in" filter="fade">
                                      <p:cBhvr>
                                        <p:cTn id="117" dur="1000"/>
                                        <p:tgtEl>
                                          <p:spTgt spid="114">
                                            <p:txEl>
                                              <p:pRg st="2" end="2"/>
                                            </p:txEl>
                                          </p:spTgt>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114">
                                            <p:txEl>
                                              <p:pRg st="3" end="3"/>
                                            </p:txEl>
                                          </p:spTgt>
                                        </p:tgtEl>
                                        <p:attrNameLst>
                                          <p:attrName>style.visibility</p:attrName>
                                        </p:attrNameLst>
                                      </p:cBhvr>
                                      <p:to>
                                        <p:strVal val="visible"/>
                                      </p:to>
                                    </p:set>
                                    <p:animEffect transition="in" filter="fade">
                                      <p:cBhvr>
                                        <p:cTn id="120" dur="1000"/>
                                        <p:tgtEl>
                                          <p:spTgt spid="114">
                                            <p:txEl>
                                              <p:pRg st="3" end="3"/>
                                            </p:txEl>
                                          </p:spTgt>
                                        </p:tgtEl>
                                      </p:cBhvr>
                                    </p:animEffect>
                                  </p:childTnLst>
                                </p:cTn>
                              </p:par>
                            </p:childTnLst>
                          </p:cTn>
                        </p:par>
                        <p:par>
                          <p:cTn id="121" fill="hold">
                            <p:stCondLst>
                              <p:cond delay="1000"/>
                            </p:stCondLst>
                            <p:childTnLst>
                              <p:par>
                                <p:cTn id="122" presetID="53" presetClass="exit" presetSubtype="0" fill="hold" nodeType="afterEffect">
                                  <p:stCondLst>
                                    <p:cond delay="0"/>
                                  </p:stCondLst>
                                  <p:childTnLst>
                                    <p:anim calcmode="lin" valueType="num">
                                      <p:cBhvr>
                                        <p:cTn id="123" dur="1000"/>
                                        <p:tgtEl>
                                          <p:spTgt spid="94"/>
                                        </p:tgtEl>
                                        <p:attrNameLst>
                                          <p:attrName>ppt_w</p:attrName>
                                        </p:attrNameLst>
                                      </p:cBhvr>
                                      <p:tavLst>
                                        <p:tav tm="0">
                                          <p:val>
                                            <p:strVal val="ppt_w"/>
                                          </p:val>
                                        </p:tav>
                                        <p:tav tm="100000">
                                          <p:val>
                                            <p:fltVal val="0"/>
                                          </p:val>
                                        </p:tav>
                                      </p:tavLst>
                                    </p:anim>
                                    <p:anim calcmode="lin" valueType="num">
                                      <p:cBhvr>
                                        <p:cTn id="124" dur="1000"/>
                                        <p:tgtEl>
                                          <p:spTgt spid="94"/>
                                        </p:tgtEl>
                                        <p:attrNameLst>
                                          <p:attrName>ppt_h</p:attrName>
                                        </p:attrNameLst>
                                      </p:cBhvr>
                                      <p:tavLst>
                                        <p:tav tm="0">
                                          <p:val>
                                            <p:strVal val="ppt_h"/>
                                          </p:val>
                                        </p:tav>
                                        <p:tav tm="100000">
                                          <p:val>
                                            <p:fltVal val="0"/>
                                          </p:val>
                                        </p:tav>
                                      </p:tavLst>
                                    </p:anim>
                                    <p:animEffect transition="out" filter="fade">
                                      <p:cBhvr>
                                        <p:cTn id="125" dur="1000"/>
                                        <p:tgtEl>
                                          <p:spTgt spid="94"/>
                                        </p:tgtEl>
                                      </p:cBhvr>
                                    </p:animEffect>
                                    <p:set>
                                      <p:cBhvr>
                                        <p:cTn id="126" dur="1" fill="hold">
                                          <p:stCondLst>
                                            <p:cond delay="999"/>
                                          </p:stCondLst>
                                        </p:cTn>
                                        <p:tgtEl>
                                          <p:spTgt spid="94"/>
                                        </p:tgtEl>
                                        <p:attrNameLst>
                                          <p:attrName>style.visibility</p:attrName>
                                        </p:attrNameLst>
                                      </p:cBhvr>
                                      <p:to>
                                        <p:strVal val="hidden"/>
                                      </p:to>
                                    </p:set>
                                  </p:childTnLst>
                                </p:cTn>
                              </p:par>
                              <p:par>
                                <p:cTn id="127" presetID="53" presetClass="exit" presetSubtype="0" fill="hold" nodeType="withEffect">
                                  <p:stCondLst>
                                    <p:cond delay="0"/>
                                  </p:stCondLst>
                                  <p:childTnLst>
                                    <p:anim calcmode="lin" valueType="num">
                                      <p:cBhvr>
                                        <p:cTn id="128" dur="1000"/>
                                        <p:tgtEl>
                                          <p:spTgt spid="103"/>
                                        </p:tgtEl>
                                        <p:attrNameLst>
                                          <p:attrName>ppt_w</p:attrName>
                                        </p:attrNameLst>
                                      </p:cBhvr>
                                      <p:tavLst>
                                        <p:tav tm="0">
                                          <p:val>
                                            <p:strVal val="ppt_w"/>
                                          </p:val>
                                        </p:tav>
                                        <p:tav tm="100000">
                                          <p:val>
                                            <p:fltVal val="0"/>
                                          </p:val>
                                        </p:tav>
                                      </p:tavLst>
                                    </p:anim>
                                    <p:anim calcmode="lin" valueType="num">
                                      <p:cBhvr>
                                        <p:cTn id="129" dur="1000"/>
                                        <p:tgtEl>
                                          <p:spTgt spid="103"/>
                                        </p:tgtEl>
                                        <p:attrNameLst>
                                          <p:attrName>ppt_h</p:attrName>
                                        </p:attrNameLst>
                                      </p:cBhvr>
                                      <p:tavLst>
                                        <p:tav tm="0">
                                          <p:val>
                                            <p:strVal val="ppt_h"/>
                                          </p:val>
                                        </p:tav>
                                        <p:tav tm="100000">
                                          <p:val>
                                            <p:fltVal val="0"/>
                                          </p:val>
                                        </p:tav>
                                      </p:tavLst>
                                    </p:anim>
                                    <p:animEffect transition="out" filter="fade">
                                      <p:cBhvr>
                                        <p:cTn id="130" dur="1000"/>
                                        <p:tgtEl>
                                          <p:spTgt spid="103"/>
                                        </p:tgtEl>
                                      </p:cBhvr>
                                    </p:animEffect>
                                    <p:set>
                                      <p:cBhvr>
                                        <p:cTn id="131" dur="1" fill="hold">
                                          <p:stCondLst>
                                            <p:cond delay="999"/>
                                          </p:stCondLst>
                                        </p:cTn>
                                        <p:tgtEl>
                                          <p:spTgt spid="103"/>
                                        </p:tgtEl>
                                        <p:attrNameLst>
                                          <p:attrName>style.visibility</p:attrName>
                                        </p:attrNameLst>
                                      </p:cBhvr>
                                      <p:to>
                                        <p:strVal val="hidden"/>
                                      </p:to>
                                    </p:set>
                                  </p:childTnLst>
                                </p:cTn>
                              </p:par>
                              <p:par>
                                <p:cTn id="132" presetID="53" presetClass="exit" presetSubtype="0" fill="hold" nodeType="withEffect">
                                  <p:stCondLst>
                                    <p:cond delay="0"/>
                                  </p:stCondLst>
                                  <p:childTnLst>
                                    <p:anim calcmode="lin" valueType="num">
                                      <p:cBhvr>
                                        <p:cTn id="133" dur="1000"/>
                                        <p:tgtEl>
                                          <p:spTgt spid="112"/>
                                        </p:tgtEl>
                                        <p:attrNameLst>
                                          <p:attrName>ppt_w</p:attrName>
                                        </p:attrNameLst>
                                      </p:cBhvr>
                                      <p:tavLst>
                                        <p:tav tm="0">
                                          <p:val>
                                            <p:strVal val="ppt_w"/>
                                          </p:val>
                                        </p:tav>
                                        <p:tav tm="100000">
                                          <p:val>
                                            <p:fltVal val="0"/>
                                          </p:val>
                                        </p:tav>
                                      </p:tavLst>
                                    </p:anim>
                                    <p:anim calcmode="lin" valueType="num">
                                      <p:cBhvr>
                                        <p:cTn id="134" dur="1000"/>
                                        <p:tgtEl>
                                          <p:spTgt spid="112"/>
                                        </p:tgtEl>
                                        <p:attrNameLst>
                                          <p:attrName>ppt_h</p:attrName>
                                        </p:attrNameLst>
                                      </p:cBhvr>
                                      <p:tavLst>
                                        <p:tav tm="0">
                                          <p:val>
                                            <p:strVal val="ppt_h"/>
                                          </p:val>
                                        </p:tav>
                                        <p:tav tm="100000">
                                          <p:val>
                                            <p:fltVal val="0"/>
                                          </p:val>
                                        </p:tav>
                                      </p:tavLst>
                                    </p:anim>
                                    <p:animEffect transition="out" filter="fade">
                                      <p:cBhvr>
                                        <p:cTn id="135" dur="1000"/>
                                        <p:tgtEl>
                                          <p:spTgt spid="112"/>
                                        </p:tgtEl>
                                      </p:cBhvr>
                                    </p:animEffect>
                                    <p:set>
                                      <p:cBhvr>
                                        <p:cTn id="136" dur="1" fill="hold">
                                          <p:stCondLst>
                                            <p:cond delay="999"/>
                                          </p:stCondLst>
                                        </p:cTn>
                                        <p:tgtEl>
                                          <p:spTgt spid="1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uiExpand="1" build="allAtOnce" animBg="1"/>
      <p:bldP spid="113" grpId="0" uiExpand="1" build="allAtOnce" animBg="1"/>
      <p:bldP spid="114" grpId="0" uiExpand="1" build="allAtOnce"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3"/>
          <p:cNvPicPr>
            <a:picLocks noChangeAspect="1" noChangeArrowheads="1"/>
          </p:cNvPicPr>
          <p:nvPr/>
        </p:nvPicPr>
        <p:blipFill>
          <a:blip r:embed="rId3" cstate="print"/>
          <a:srcRect l="7244" r="5830" b="43056"/>
          <a:stretch>
            <a:fillRect/>
          </a:stretch>
        </p:blipFill>
        <p:spPr bwMode="auto">
          <a:xfrm>
            <a:off x="0" y="762000"/>
            <a:ext cx="9144000" cy="4267200"/>
          </a:xfrm>
          <a:prstGeom prst="rect">
            <a:avLst/>
          </a:prstGeom>
          <a:noFill/>
          <a:ln w="9525">
            <a:noFill/>
            <a:miter lim="800000"/>
            <a:headEnd/>
            <a:tailEnd/>
          </a:ln>
          <a:effectLst/>
        </p:spPr>
      </p:pic>
      <p:grpSp>
        <p:nvGrpSpPr>
          <p:cNvPr id="2" name="Group 114"/>
          <p:cNvGrpSpPr/>
          <p:nvPr/>
        </p:nvGrpSpPr>
        <p:grpSpPr>
          <a:xfrm rot="6299775">
            <a:off x="7302440" y="715967"/>
            <a:ext cx="1536411" cy="2284144"/>
            <a:chOff x="-1117605" y="483640"/>
            <a:chExt cx="4438523" cy="4941180"/>
          </a:xfrm>
        </p:grpSpPr>
        <p:sp>
          <p:nvSpPr>
            <p:cNvPr id="117" name="Oval 116"/>
            <p:cNvSpPr/>
            <p:nvPr/>
          </p:nvSpPr>
          <p:spPr>
            <a:xfrm>
              <a:off x="-1117605" y="483640"/>
              <a:ext cx="4438523" cy="4941180"/>
            </a:xfrm>
            <a:prstGeom prst="ellipse">
              <a:avLst/>
            </a:prstGeom>
            <a:solidFill>
              <a:schemeClr val="tx1">
                <a:lumMod val="75000"/>
                <a:lumOff val="25000"/>
                <a:alpha val="44000"/>
              </a:schemeClr>
            </a:solidFill>
            <a:ln>
              <a:noFill/>
            </a:ln>
            <a:effectLst>
              <a:outerShdw blurRad="203200" dist="355600" dir="3000000" algn="ctr" rotWithShape="0">
                <a:schemeClr val="tx1">
                  <a:lumMod val="65000"/>
                  <a:lumOff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ffectLst>
                  <a:glow rad="139700">
                    <a:schemeClr val="accent1">
                      <a:satMod val="175000"/>
                      <a:alpha val="40000"/>
                    </a:schemeClr>
                  </a:glow>
                </a:effectLst>
              </a:endParaRPr>
            </a:p>
          </p:txBody>
        </p:sp>
        <p:sp>
          <p:nvSpPr>
            <p:cNvPr id="118" name="TextBox 117"/>
            <p:cNvSpPr txBox="1"/>
            <p:nvPr/>
          </p:nvSpPr>
          <p:spPr>
            <a:xfrm rot="16681732">
              <a:off x="-1167024" y="1247851"/>
              <a:ext cx="4498717" cy="3111964"/>
            </a:xfrm>
            <a:prstGeom prst="rect">
              <a:avLst/>
            </a:prstGeom>
            <a:noFill/>
          </p:spPr>
          <p:txBody>
            <a:bodyPr wrap="none" rtlCol="0">
              <a:spAutoFit/>
            </a:bodyPr>
            <a:lstStyle/>
            <a:p>
              <a:pPr algn="ctr"/>
              <a:r>
                <a:rPr lang="en-US" sz="3200" b="1" dirty="0" smtClean="0">
                  <a:solidFill>
                    <a:schemeClr val="bg1"/>
                  </a:solidFill>
                  <a:effectLst>
                    <a:outerShdw dist="38100" dir="7200000" algn="ctr" rotWithShape="0">
                      <a:schemeClr val="tx1"/>
                    </a:outerShdw>
                  </a:effectLst>
                </a:rPr>
                <a:t>old settlers</a:t>
              </a:r>
            </a:p>
            <a:p>
              <a:pPr algn="ctr"/>
              <a:r>
                <a:rPr lang="en-US" sz="3200" b="1" dirty="0" smtClean="0">
                  <a:solidFill>
                    <a:schemeClr val="bg1"/>
                  </a:solidFill>
                  <a:effectLst>
                    <a:outerShdw dist="38100" dir="7200000" algn="ctr" rotWithShape="0">
                      <a:schemeClr val="tx1"/>
                    </a:outerShdw>
                  </a:effectLst>
                </a:rPr>
                <a:t>Treaty</a:t>
              </a:r>
            </a:p>
          </p:txBody>
        </p:sp>
      </p:grpSp>
      <p:grpSp>
        <p:nvGrpSpPr>
          <p:cNvPr id="3" name="Group 38"/>
          <p:cNvGrpSpPr/>
          <p:nvPr/>
        </p:nvGrpSpPr>
        <p:grpSpPr>
          <a:xfrm>
            <a:off x="0" y="685800"/>
            <a:ext cx="6866524" cy="2554545"/>
            <a:chOff x="0" y="685800"/>
            <a:chExt cx="6866524" cy="2554545"/>
          </a:xfrm>
        </p:grpSpPr>
        <p:sp useBgFill="1">
          <p:nvSpPr>
            <p:cNvPr id="40" name="TextBox 39"/>
            <p:cNvSpPr txBox="1"/>
            <p:nvPr/>
          </p:nvSpPr>
          <p:spPr>
            <a:xfrm>
              <a:off x="0" y="685800"/>
              <a:ext cx="6400800" cy="2554545"/>
            </a:xfrm>
            <a:prstGeom prst="rect">
              <a:avLst/>
            </a:prstGeom>
          </p:spPr>
          <p:txBody>
            <a:bodyPr wrap="square" rtlCol="0">
              <a:spAutoFit/>
            </a:bodyPr>
            <a:lstStyle/>
            <a:p>
              <a:r>
                <a:rPr lang="en-US" sz="3200" b="1" dirty="0" smtClean="0"/>
                <a:t> </a:t>
              </a:r>
            </a:p>
            <a:p>
              <a:endParaRPr lang="en-US" sz="3200" b="1" dirty="0" smtClean="0"/>
            </a:p>
            <a:p>
              <a:endParaRPr lang="en-US" sz="3200" b="1" dirty="0" smtClean="0"/>
            </a:p>
            <a:p>
              <a:endParaRPr lang="en-US" sz="3200" b="1" dirty="0" smtClean="0"/>
            </a:p>
            <a:p>
              <a:r>
                <a:rPr lang="en-US" sz="3200" b="1" dirty="0" smtClean="0"/>
                <a:t> </a:t>
              </a:r>
              <a:endParaRPr lang="en-US" sz="3000" b="1" dirty="0" smtClean="0"/>
            </a:p>
          </p:txBody>
        </p:sp>
        <p:grpSp>
          <p:nvGrpSpPr>
            <p:cNvPr id="4" name="Group 150"/>
            <p:cNvGrpSpPr>
              <a:grpSpLocks noChangeAspect="1"/>
            </p:cNvGrpSpPr>
            <p:nvPr/>
          </p:nvGrpSpPr>
          <p:grpSpPr>
            <a:xfrm>
              <a:off x="5486400" y="838202"/>
              <a:ext cx="1380124" cy="1828801"/>
              <a:chOff x="2515415" y="3505200"/>
              <a:chExt cx="1447800" cy="1918478"/>
            </a:xfrm>
          </p:grpSpPr>
          <p:sp>
            <p:nvSpPr>
              <p:cNvPr id="45" name="TextBox 44"/>
              <p:cNvSpPr txBox="1"/>
              <p:nvPr/>
            </p:nvSpPr>
            <p:spPr>
              <a:xfrm>
                <a:off x="2515415" y="4962013"/>
                <a:ext cx="1447800" cy="461665"/>
              </a:xfrm>
              <a:prstGeom prst="rect">
                <a:avLst/>
              </a:prstGeom>
              <a:solidFill>
                <a:schemeClr val="bg1"/>
              </a:solidFill>
              <a:ln w="25400">
                <a:solidFill>
                  <a:schemeClr val="tx1"/>
                </a:solidFill>
              </a:ln>
            </p:spPr>
            <p:txBody>
              <a:bodyPr wrap="square" rtlCol="0">
                <a:spAutoFit/>
              </a:bodyPr>
              <a:lstStyle/>
              <a:p>
                <a:pPr algn="ctr"/>
                <a:r>
                  <a:rPr lang="en-US" sz="2300" b="1" dirty="0" smtClean="0">
                    <a:latin typeface="Tempus Sans ITC" pitchFamily="82" charset="0"/>
                  </a:rPr>
                  <a:t>Sequoyah</a:t>
                </a:r>
                <a:endParaRPr lang="en-US" sz="2300" b="1" dirty="0">
                  <a:latin typeface="Tempus Sans ITC" pitchFamily="82" charset="0"/>
                </a:endParaRPr>
              </a:p>
            </p:txBody>
          </p:sp>
          <p:pic>
            <p:nvPicPr>
              <p:cNvPr id="46" name="Picture 5"/>
              <p:cNvPicPr>
                <a:picLocks noChangeAspect="1" noChangeArrowheads="1"/>
              </p:cNvPicPr>
              <p:nvPr/>
            </p:nvPicPr>
            <p:blipFill>
              <a:blip r:embed="rId4" cstate="print"/>
              <a:srcRect l="126" t="6421" r="61685" b="35786"/>
              <a:stretch>
                <a:fillRect/>
              </a:stretch>
            </p:blipFill>
            <p:spPr bwMode="auto">
              <a:xfrm>
                <a:off x="2515415" y="3505200"/>
                <a:ext cx="1447800" cy="1457325"/>
              </a:xfrm>
              <a:prstGeom prst="rect">
                <a:avLst/>
              </a:prstGeom>
              <a:noFill/>
              <a:ln w="25400">
                <a:solidFill>
                  <a:schemeClr val="tx1"/>
                </a:solidFill>
                <a:miter lim="800000"/>
                <a:headEnd/>
                <a:tailEnd/>
              </a:ln>
              <a:effectLst/>
            </p:spPr>
          </p:pic>
        </p:grpSp>
      </p:grpSp>
      <p:sp useBgFill="1">
        <p:nvSpPr>
          <p:cNvPr id="77" name="TextBox 76"/>
          <p:cNvSpPr txBox="1"/>
          <p:nvPr/>
        </p:nvSpPr>
        <p:spPr>
          <a:xfrm>
            <a:off x="0" y="0"/>
            <a:ext cx="9144000" cy="646331"/>
          </a:xfrm>
          <a:prstGeom prst="rect">
            <a:avLst/>
          </a:prstGeom>
        </p:spPr>
        <p:txBody>
          <a:bodyPr wrap="square" rtlCol="0">
            <a:spAutoFit/>
          </a:bodyPr>
          <a:lstStyle/>
          <a:p>
            <a:pPr algn="ctr"/>
            <a:r>
              <a:rPr lang="en-US" sz="3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  NATION</a:t>
            </a:r>
          </a:p>
        </p:txBody>
      </p:sp>
      <p:sp useBgFill="1">
        <p:nvSpPr>
          <p:cNvPr id="80" name="TextBox 79"/>
          <p:cNvSpPr txBox="1"/>
          <p:nvPr/>
        </p:nvSpPr>
        <p:spPr>
          <a:xfrm>
            <a:off x="0" y="685800"/>
            <a:ext cx="6629400" cy="6247864"/>
          </a:xfrm>
          <a:prstGeom prst="rect">
            <a:avLst/>
          </a:prstGeom>
        </p:spPr>
        <p:txBody>
          <a:bodyPr wrap="square" rtlCol="0">
            <a:spAutoFit/>
          </a:bodyPr>
          <a:lstStyle/>
          <a:p>
            <a:r>
              <a:rPr lang="en-US" sz="3200" b="1" dirty="0" smtClean="0"/>
              <a:t> Early morning of July 22, 1839</a:t>
            </a:r>
          </a:p>
          <a:p>
            <a:r>
              <a:rPr lang="en-US" sz="3200" b="1" dirty="0" smtClean="0"/>
              <a:t>  Group of men murder . . . </a:t>
            </a:r>
          </a:p>
          <a:p>
            <a:r>
              <a:rPr lang="en-US" sz="3200" b="1" dirty="0" smtClean="0"/>
              <a:t>    Major Ridge - traveling</a:t>
            </a:r>
          </a:p>
          <a:p>
            <a:r>
              <a:rPr lang="en-US" sz="3200" b="1" dirty="0" smtClean="0"/>
              <a:t>    John Ridge – home in bed</a:t>
            </a:r>
          </a:p>
          <a:p>
            <a:r>
              <a:rPr lang="en-US" sz="3200" b="1" dirty="0" smtClean="0"/>
              <a:t>    Elias </a:t>
            </a:r>
            <a:r>
              <a:rPr lang="en-US" sz="3200" b="1" dirty="0" err="1" smtClean="0"/>
              <a:t>Boudinot</a:t>
            </a:r>
            <a:r>
              <a:rPr lang="en-US" sz="3200" b="1" dirty="0" smtClean="0"/>
              <a:t> – providing medicine</a:t>
            </a:r>
          </a:p>
          <a:p>
            <a:r>
              <a:rPr lang="en-US" sz="3000" b="1" dirty="0" smtClean="0"/>
              <a:t>     (others later)</a:t>
            </a:r>
          </a:p>
          <a:p>
            <a:r>
              <a:rPr lang="en-US" sz="3000" b="1" dirty="0" smtClean="0"/>
              <a:t>  - Revenge killings for T. of New </a:t>
            </a:r>
            <a:r>
              <a:rPr lang="en-US" sz="3000" b="1" dirty="0" err="1" smtClean="0"/>
              <a:t>Echota</a:t>
            </a:r>
            <a:endParaRPr lang="en-US" sz="3000" b="1" dirty="0" smtClean="0"/>
          </a:p>
          <a:p>
            <a:r>
              <a:rPr lang="en-US" sz="3000" b="1" dirty="0" smtClean="0"/>
              <a:t>  - within a few months . . . </a:t>
            </a:r>
          </a:p>
          <a:p>
            <a:r>
              <a:rPr lang="en-US" sz="3000" b="1" dirty="0" smtClean="0"/>
              <a:t>	- Ross selected Principal Chief</a:t>
            </a:r>
          </a:p>
          <a:p>
            <a:r>
              <a:rPr lang="en-US" sz="3000" b="1" dirty="0" smtClean="0"/>
              <a:t>	- pardon for those responsible</a:t>
            </a:r>
          </a:p>
          <a:p>
            <a:r>
              <a:rPr lang="en-US" sz="3000" b="1" dirty="0" smtClean="0"/>
              <a:t>	- new constitution accepted 	  </a:t>
            </a:r>
          </a:p>
          <a:p>
            <a:r>
              <a:rPr lang="en-US" sz="3000" b="1" dirty="0" smtClean="0"/>
              <a:t>	- sign Act of Union</a:t>
            </a:r>
          </a:p>
          <a:p>
            <a:r>
              <a:rPr lang="en-US" sz="3000" b="1" dirty="0" smtClean="0"/>
              <a:t>   - years of conflict follow</a:t>
            </a:r>
          </a:p>
        </p:txBody>
      </p:sp>
      <p:grpSp>
        <p:nvGrpSpPr>
          <p:cNvPr id="5" name="Group 86"/>
          <p:cNvGrpSpPr/>
          <p:nvPr/>
        </p:nvGrpSpPr>
        <p:grpSpPr>
          <a:xfrm rot="5400000">
            <a:off x="7004304" y="2743200"/>
            <a:ext cx="1828800" cy="2819400"/>
            <a:chOff x="-457199" y="879256"/>
            <a:chExt cx="4754880" cy="4879260"/>
          </a:xfrm>
        </p:grpSpPr>
        <p:sp>
          <p:nvSpPr>
            <p:cNvPr id="88" name="Oval 87"/>
            <p:cNvSpPr/>
            <p:nvPr/>
          </p:nvSpPr>
          <p:spPr>
            <a:xfrm>
              <a:off x="-457199" y="879256"/>
              <a:ext cx="4754880" cy="4879260"/>
            </a:xfrm>
            <a:prstGeom prst="ellipse">
              <a:avLst/>
            </a:prstGeom>
            <a:solidFill>
              <a:schemeClr val="accent6">
                <a:lumMod val="60000"/>
                <a:lumOff val="40000"/>
                <a:alpha val="50000"/>
              </a:schemeClr>
            </a:solidFill>
            <a:ln>
              <a:noFill/>
            </a:ln>
            <a:effectLst>
              <a:outerShdw blurRad="203200" dist="355600" dir="3000000" algn="ctr" rotWithShape="0">
                <a:schemeClr val="accent6">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ffectLst>
                  <a:glow rad="139700">
                    <a:schemeClr val="accent1">
                      <a:satMod val="175000"/>
                      <a:alpha val="40000"/>
                    </a:schemeClr>
                  </a:glow>
                </a:effectLst>
              </a:endParaRPr>
            </a:p>
          </p:txBody>
        </p:sp>
        <p:sp>
          <p:nvSpPr>
            <p:cNvPr id="89" name="TextBox 88"/>
            <p:cNvSpPr txBox="1"/>
            <p:nvPr/>
          </p:nvSpPr>
          <p:spPr>
            <a:xfrm rot="16200000">
              <a:off x="-111401" y="2599234"/>
              <a:ext cx="3427945" cy="1788724"/>
            </a:xfrm>
            <a:prstGeom prst="rect">
              <a:avLst/>
            </a:prstGeom>
            <a:noFill/>
          </p:spPr>
          <p:txBody>
            <a:bodyPr wrap="none" rtlCol="0">
              <a:spAutoFit/>
            </a:bodyPr>
            <a:lstStyle/>
            <a:p>
              <a:pPr algn="ctr"/>
              <a:r>
                <a:rPr lang="en-US" sz="3200" b="1" dirty="0" smtClean="0">
                  <a:effectLst>
                    <a:outerShdw dist="38100" dir="7200000" algn="ctr" rotWithShape="0">
                      <a:schemeClr val="bg1"/>
                    </a:outerShdw>
                  </a:effectLst>
                </a:rPr>
                <a:t>National</a:t>
              </a:r>
            </a:p>
          </p:txBody>
        </p:sp>
      </p:grpSp>
      <p:grpSp>
        <p:nvGrpSpPr>
          <p:cNvPr id="6" name="Group 111"/>
          <p:cNvGrpSpPr/>
          <p:nvPr/>
        </p:nvGrpSpPr>
        <p:grpSpPr>
          <a:xfrm>
            <a:off x="7620000" y="4644678"/>
            <a:ext cx="1456732" cy="1832322"/>
            <a:chOff x="4572000" y="2438400"/>
            <a:chExt cx="1456732" cy="1832322"/>
          </a:xfrm>
        </p:grpSpPr>
        <p:sp>
          <p:nvSpPr>
            <p:cNvPr id="111" name="TextBox 110"/>
            <p:cNvSpPr txBox="1"/>
            <p:nvPr/>
          </p:nvSpPr>
          <p:spPr>
            <a:xfrm>
              <a:off x="4572000" y="3810000"/>
              <a:ext cx="1456732" cy="460722"/>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J. Ross</a:t>
              </a:r>
              <a:endParaRPr lang="en-US" sz="2400" b="1" dirty="0">
                <a:latin typeface="Tempus Sans ITC" pitchFamily="82" charset="0"/>
              </a:endParaRPr>
            </a:p>
          </p:txBody>
        </p:sp>
        <p:pic>
          <p:nvPicPr>
            <p:cNvPr id="1029" name="Picture 5" descr="Image result for john ross cherokee"/>
            <p:cNvPicPr>
              <a:picLocks noChangeAspect="1" noChangeArrowheads="1"/>
            </p:cNvPicPr>
            <p:nvPr/>
          </p:nvPicPr>
          <p:blipFill>
            <a:blip r:embed="rId5" cstate="print"/>
            <a:srcRect r="9407" b="30159"/>
            <a:stretch>
              <a:fillRect/>
            </a:stretch>
          </p:blipFill>
          <p:spPr bwMode="auto">
            <a:xfrm>
              <a:off x="4572000" y="2438400"/>
              <a:ext cx="1447800" cy="1371600"/>
            </a:xfrm>
            <a:prstGeom prst="rect">
              <a:avLst/>
            </a:prstGeom>
            <a:noFill/>
            <a:ln w="25400">
              <a:solidFill>
                <a:schemeClr val="tx1"/>
              </a:solidFill>
            </a:ln>
          </p:spPr>
        </p:pic>
      </p:grpSp>
      <p:grpSp>
        <p:nvGrpSpPr>
          <p:cNvPr id="7" name="Group 86"/>
          <p:cNvGrpSpPr/>
          <p:nvPr/>
        </p:nvGrpSpPr>
        <p:grpSpPr>
          <a:xfrm rot="5400000">
            <a:off x="6553200" y="1371600"/>
            <a:ext cx="2819400" cy="2362200"/>
            <a:chOff x="-2042162" y="1406743"/>
            <a:chExt cx="7330440" cy="4088029"/>
          </a:xfrm>
        </p:grpSpPr>
        <p:sp>
          <p:nvSpPr>
            <p:cNvPr id="33" name="Oval 32"/>
            <p:cNvSpPr/>
            <p:nvPr/>
          </p:nvSpPr>
          <p:spPr>
            <a:xfrm>
              <a:off x="-2042162" y="1406743"/>
              <a:ext cx="7330440" cy="4088029"/>
            </a:xfrm>
            <a:prstGeom prst="ellipse">
              <a:avLst/>
            </a:prstGeom>
            <a:solidFill>
              <a:schemeClr val="accent6">
                <a:lumMod val="60000"/>
                <a:lumOff val="40000"/>
                <a:alpha val="50000"/>
              </a:schemeClr>
            </a:solidFill>
            <a:ln>
              <a:noFill/>
            </a:ln>
            <a:effectLst>
              <a:outerShdw blurRad="203200" dist="355600" dir="3000000" algn="ctr" rotWithShape="0">
                <a:schemeClr val="accent6">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ffectLst>
                  <a:glow rad="139700">
                    <a:schemeClr val="accent1">
                      <a:satMod val="175000"/>
                      <a:alpha val="40000"/>
                    </a:schemeClr>
                  </a:glow>
                </a:effectLst>
              </a:endParaRPr>
            </a:p>
          </p:txBody>
        </p:sp>
        <p:sp>
          <p:nvSpPr>
            <p:cNvPr id="34" name="TextBox 33"/>
            <p:cNvSpPr txBox="1"/>
            <p:nvPr/>
          </p:nvSpPr>
          <p:spPr>
            <a:xfrm rot="16200000">
              <a:off x="-1048355" y="2921341"/>
              <a:ext cx="3098960" cy="1520415"/>
            </a:xfrm>
            <a:prstGeom prst="rect">
              <a:avLst/>
            </a:prstGeom>
            <a:noFill/>
          </p:spPr>
          <p:txBody>
            <a:bodyPr wrap="none" rtlCol="0">
              <a:spAutoFit/>
            </a:bodyPr>
            <a:lstStyle/>
            <a:p>
              <a:pPr algn="ctr"/>
              <a:r>
                <a:rPr lang="en-US" sz="3200" b="1" dirty="0" smtClean="0">
                  <a:effectLst>
                    <a:outerShdw dist="38100" dir="7200000" algn="ctr" rotWithShape="0">
                      <a:schemeClr val="bg1"/>
                    </a:outerShdw>
                  </a:effectLst>
                </a:rPr>
                <a:t>Cherokee</a:t>
              </a:r>
            </a:p>
          </p:txBody>
        </p:sp>
      </p:grpSp>
      <p:sp>
        <p:nvSpPr>
          <p:cNvPr id="43" name="TextBox 42"/>
          <p:cNvSpPr txBox="1"/>
          <p:nvPr/>
        </p:nvSpPr>
        <p:spPr>
          <a:xfrm>
            <a:off x="333066" y="1676400"/>
            <a:ext cx="2257734" cy="584775"/>
          </a:xfrm>
          <a:prstGeom prst="rect">
            <a:avLst/>
          </a:prstGeom>
          <a:noFill/>
        </p:spPr>
        <p:txBody>
          <a:bodyPr wrap="none" rtlCol="0">
            <a:spAutoFit/>
          </a:bodyPr>
          <a:lstStyle/>
          <a:p>
            <a:r>
              <a:rPr lang="en-US" sz="3200" b="1" dirty="0" smtClean="0"/>
              <a:t>Major Ridge</a:t>
            </a:r>
            <a:endParaRPr lang="en-US" sz="3200" b="1" dirty="0"/>
          </a:p>
        </p:txBody>
      </p:sp>
      <p:sp useBgFill="1">
        <p:nvSpPr>
          <p:cNvPr id="44" name="Rectangle 43"/>
          <p:cNvSpPr/>
          <p:nvPr/>
        </p:nvSpPr>
        <p:spPr>
          <a:xfrm>
            <a:off x="0" y="5646003"/>
            <a:ext cx="9144000" cy="830997"/>
          </a:xfrm>
          <a:prstGeom prst="rect">
            <a:avLst/>
          </a:prstGeom>
        </p:spPr>
        <p:txBody>
          <a:bodyPr wrap="square">
            <a:spAutoFit/>
          </a:bodyPr>
          <a:lstStyle/>
          <a:p>
            <a:pPr algn="ctr"/>
            <a:r>
              <a:rPr lang="en-US" sz="4800" b="1" dirty="0" smtClean="0">
                <a:solidFill>
                  <a:srgbClr val="FF0000"/>
                </a:solidFill>
                <a:effectLst>
                  <a:outerShdw dist="50800" dir="5400000" algn="ctr" rotWithShape="0">
                    <a:schemeClr val="tx1"/>
                  </a:outerShdw>
                </a:effectLst>
              </a:rPr>
              <a:t>A Cherokee who leaves a legacy!</a:t>
            </a:r>
            <a:endParaRPr lang="en-US" sz="4800" b="1" dirty="0">
              <a:solidFill>
                <a:srgbClr val="FF0000"/>
              </a:solidFill>
              <a:effectLst>
                <a:outerShdw dist="50800" dir="5400000" algn="ctr" rotWithShape="0">
                  <a:schemeClr val="tx1"/>
                </a:outerShdw>
              </a:effectLst>
            </a:endParaRPr>
          </a:p>
        </p:txBody>
      </p:sp>
      <p:grpSp>
        <p:nvGrpSpPr>
          <p:cNvPr id="8" name="Group 48"/>
          <p:cNvGrpSpPr/>
          <p:nvPr/>
        </p:nvGrpSpPr>
        <p:grpSpPr>
          <a:xfrm>
            <a:off x="2286000" y="1676400"/>
            <a:ext cx="4267200" cy="1524000"/>
            <a:chOff x="2286000" y="1676400"/>
            <a:chExt cx="4267200" cy="1524000"/>
          </a:xfrm>
        </p:grpSpPr>
        <p:sp useBgFill="1">
          <p:nvSpPr>
            <p:cNvPr id="36" name="Rectangle 35"/>
            <p:cNvSpPr/>
            <p:nvPr/>
          </p:nvSpPr>
          <p:spPr>
            <a:xfrm>
              <a:off x="2514600" y="1676400"/>
              <a:ext cx="21336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7" name="Rectangle 46"/>
            <p:cNvSpPr/>
            <p:nvPr/>
          </p:nvSpPr>
          <p:spPr>
            <a:xfrm>
              <a:off x="2286000" y="2133600"/>
              <a:ext cx="25908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8" name="Rectangle 47"/>
            <p:cNvSpPr/>
            <p:nvPr/>
          </p:nvSpPr>
          <p:spPr>
            <a:xfrm>
              <a:off x="2895600" y="2667000"/>
              <a:ext cx="36576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2" descr="Major ridge.jpg"/>
          <p:cNvPicPr>
            <a:picLocks noChangeAspect="1" noChangeArrowheads="1"/>
          </p:cNvPicPr>
          <p:nvPr/>
        </p:nvPicPr>
        <p:blipFill>
          <a:blip r:embed="rId6" cstate="print"/>
          <a:srcRect l="9039" t="6452" r="5455" b="16129"/>
          <a:stretch>
            <a:fillRect/>
          </a:stretch>
        </p:blipFill>
        <p:spPr bwMode="auto">
          <a:xfrm>
            <a:off x="5181600" y="1905000"/>
            <a:ext cx="1577229" cy="1676400"/>
          </a:xfrm>
          <a:prstGeom prst="rect">
            <a:avLst/>
          </a:prstGeom>
          <a:noFill/>
          <a:ln w="25400">
            <a:solidFill>
              <a:schemeClr val="tx1"/>
            </a:solidFill>
          </a:ln>
        </p:spPr>
      </p:pic>
      <p:sp useBgFill="1">
        <p:nvSpPr>
          <p:cNvPr id="26" name="TextBox 3"/>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defRPr/>
            </a:pPr>
            <a:r>
              <a:rPr lang="en-US" sz="4400" b="1" dirty="0" smtClean="0">
                <a:solidFill>
                  <a:srgbClr val="FF0000"/>
                </a:solidFill>
                <a:effectLst>
                  <a:outerShdw dist="50800" dir="5400000" algn="ctr" rotWithShape="0">
                    <a:schemeClr val="tx1"/>
                  </a:outerShdw>
                </a:effectLst>
                <a:latin typeface="Tempus Sans ITC" pitchFamily="82" charset="0"/>
              </a:rPr>
              <a:t>What happens to Sequoyah?</a:t>
            </a:r>
            <a:endParaRPr lang="en-US" sz="4400" b="1" dirty="0">
              <a:solidFill>
                <a:srgbClr val="FF0000"/>
              </a:solidFill>
              <a:effectLst>
                <a:outerShdw dist="50800" dir="5400000" algn="ctr" rotWithShape="0">
                  <a:schemeClr val="tx1"/>
                </a:outerShdw>
              </a:effectLst>
              <a:latin typeface="Tempus Sans ITC" pitchFamily="82" charset="0"/>
            </a:endParaRPr>
          </a:p>
        </p:txBody>
      </p:sp>
      <p:grpSp>
        <p:nvGrpSpPr>
          <p:cNvPr id="9" name="Group 28"/>
          <p:cNvGrpSpPr/>
          <p:nvPr/>
        </p:nvGrpSpPr>
        <p:grpSpPr>
          <a:xfrm>
            <a:off x="3810000" y="1828800"/>
            <a:ext cx="2971800" cy="1752600"/>
            <a:chOff x="152400" y="304800"/>
            <a:chExt cx="4724400" cy="2908300"/>
          </a:xfrm>
        </p:grpSpPr>
        <p:pic>
          <p:nvPicPr>
            <p:cNvPr id="30" name="Picture 9"/>
            <p:cNvPicPr>
              <a:picLocks noChangeAspect="1" noChangeArrowheads="1"/>
            </p:cNvPicPr>
            <p:nvPr/>
          </p:nvPicPr>
          <p:blipFill>
            <a:blip r:embed="rId7" cstate="print"/>
            <a:srcRect t="4979" r="4707"/>
            <a:stretch>
              <a:fillRect/>
            </a:stretch>
          </p:blipFill>
          <p:spPr bwMode="auto">
            <a:xfrm>
              <a:off x="152400" y="304800"/>
              <a:ext cx="4724400" cy="2908300"/>
            </a:xfrm>
            <a:prstGeom prst="rect">
              <a:avLst/>
            </a:prstGeom>
            <a:noFill/>
            <a:ln w="9525">
              <a:noFill/>
              <a:miter lim="800000"/>
              <a:headEnd/>
              <a:tailEnd/>
            </a:ln>
            <a:effectLst/>
          </p:spPr>
        </p:pic>
        <p:sp>
          <p:nvSpPr>
            <p:cNvPr id="31" name="Rectangle 30"/>
            <p:cNvSpPr/>
            <p:nvPr/>
          </p:nvSpPr>
          <p:spPr>
            <a:xfrm>
              <a:off x="152400" y="304800"/>
              <a:ext cx="4724400" cy="28956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37"/>
          <p:cNvGrpSpPr/>
          <p:nvPr/>
        </p:nvGrpSpPr>
        <p:grpSpPr>
          <a:xfrm>
            <a:off x="3657600" y="1752600"/>
            <a:ext cx="1525588" cy="1905000"/>
            <a:chOff x="3657600" y="1752600"/>
            <a:chExt cx="1525588" cy="1905000"/>
          </a:xfrm>
        </p:grpSpPr>
        <p:sp useBgFill="1">
          <p:nvSpPr>
            <p:cNvPr id="35" name="Rectangle 34"/>
            <p:cNvSpPr/>
            <p:nvPr/>
          </p:nvSpPr>
          <p:spPr>
            <a:xfrm>
              <a:off x="3657600" y="1752600"/>
              <a:ext cx="1524000" cy="190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rot="5400000">
              <a:off x="4306094" y="2704306"/>
              <a:ext cx="17526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6498" name="Picture 2" descr="Image result for elias boudinot"/>
          <p:cNvPicPr>
            <a:picLocks noChangeAspect="1" noChangeArrowheads="1"/>
          </p:cNvPicPr>
          <p:nvPr/>
        </p:nvPicPr>
        <p:blipFill>
          <a:blip r:embed="rId8" cstate="print"/>
          <a:srcRect/>
          <a:stretch>
            <a:fillRect/>
          </a:stretch>
        </p:blipFill>
        <p:spPr bwMode="auto">
          <a:xfrm>
            <a:off x="2819400" y="3276600"/>
            <a:ext cx="1295400" cy="1613363"/>
          </a:xfrm>
          <a:prstGeom prst="rect">
            <a:avLst/>
          </a:prstGeom>
          <a:noFill/>
        </p:spPr>
      </p:pic>
      <p:sp>
        <p:nvSpPr>
          <p:cNvPr id="38" name="TextBox 37"/>
          <p:cNvSpPr txBox="1"/>
          <p:nvPr/>
        </p:nvSpPr>
        <p:spPr>
          <a:xfrm>
            <a:off x="2514600" y="1639669"/>
            <a:ext cx="898002" cy="646331"/>
          </a:xfrm>
          <a:prstGeom prst="rect">
            <a:avLst/>
          </a:prstGeom>
          <a:noFill/>
        </p:spPr>
        <p:txBody>
          <a:bodyPr wrap="none" rtlCol="0">
            <a:spAutoFit/>
          </a:bodyPr>
          <a:lstStyle/>
          <a:p>
            <a:pPr algn="ctr"/>
            <a:r>
              <a:rPr lang="en-US" sz="3600" b="1" dirty="0" smtClean="0">
                <a:solidFill>
                  <a:srgbClr val="C00000"/>
                </a:solidFill>
              </a:rPr>
              <a:t>- 68</a:t>
            </a:r>
          </a:p>
        </p:txBody>
      </p:sp>
      <p:sp>
        <p:nvSpPr>
          <p:cNvPr id="39" name="TextBox 38"/>
          <p:cNvSpPr txBox="1"/>
          <p:nvPr/>
        </p:nvSpPr>
        <p:spPr>
          <a:xfrm>
            <a:off x="2362200" y="2133600"/>
            <a:ext cx="898003" cy="646331"/>
          </a:xfrm>
          <a:prstGeom prst="rect">
            <a:avLst/>
          </a:prstGeom>
          <a:noFill/>
        </p:spPr>
        <p:txBody>
          <a:bodyPr wrap="none" rtlCol="0">
            <a:spAutoFit/>
          </a:bodyPr>
          <a:lstStyle/>
          <a:p>
            <a:pPr algn="ctr"/>
            <a:r>
              <a:rPr lang="en-US" sz="3600" b="1" dirty="0" smtClean="0">
                <a:solidFill>
                  <a:srgbClr val="C00000"/>
                </a:solidFill>
              </a:rPr>
              <a:t>- 37</a:t>
            </a:r>
          </a:p>
        </p:txBody>
      </p:sp>
      <p:sp>
        <p:nvSpPr>
          <p:cNvPr id="42" name="TextBox 41"/>
          <p:cNvSpPr txBox="1"/>
          <p:nvPr/>
        </p:nvSpPr>
        <p:spPr>
          <a:xfrm>
            <a:off x="2835797" y="2630269"/>
            <a:ext cx="898003" cy="646331"/>
          </a:xfrm>
          <a:prstGeom prst="rect">
            <a:avLst/>
          </a:prstGeom>
          <a:noFill/>
        </p:spPr>
        <p:txBody>
          <a:bodyPr wrap="none" rtlCol="0">
            <a:spAutoFit/>
          </a:bodyPr>
          <a:lstStyle/>
          <a:p>
            <a:pPr algn="ctr"/>
            <a:r>
              <a:rPr lang="en-US" sz="3600" b="1" dirty="0" smtClean="0">
                <a:solidFill>
                  <a:srgbClr val="C00000"/>
                </a:solidFill>
              </a:rPr>
              <a:t>- 37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animEffect transition="in" filter="fade">
                                      <p:cBhvr>
                                        <p:cTn id="7" dur="1000"/>
                                        <p:tgtEl>
                                          <p:spTgt spid="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80">
                                            <p:txEl>
                                              <p:pRg st="2" end="2"/>
                                            </p:txEl>
                                          </p:spTgt>
                                        </p:tgtEl>
                                        <p:attrNameLst>
                                          <p:attrName>style.visibility</p:attrName>
                                        </p:attrNameLst>
                                      </p:cBhvr>
                                      <p:to>
                                        <p:strVal val="visible"/>
                                      </p:to>
                                    </p:set>
                                    <p:anim calcmode="lin" valueType="num">
                                      <p:cBhvr>
                                        <p:cTn id="12" dur="1000" fill="hold"/>
                                        <p:tgtEl>
                                          <p:spTgt spid="80">
                                            <p:txEl>
                                              <p:pRg st="2" end="2"/>
                                            </p:txEl>
                                          </p:spTgt>
                                        </p:tgtEl>
                                        <p:attrNameLst>
                                          <p:attrName>ppt_w</p:attrName>
                                        </p:attrNameLst>
                                      </p:cBhvr>
                                      <p:tavLst>
                                        <p:tav tm="0">
                                          <p:val>
                                            <p:fltVal val="0"/>
                                          </p:val>
                                        </p:tav>
                                        <p:tav tm="100000">
                                          <p:val>
                                            <p:strVal val="#ppt_w"/>
                                          </p:val>
                                        </p:tav>
                                      </p:tavLst>
                                    </p:anim>
                                    <p:anim calcmode="lin" valueType="num">
                                      <p:cBhvr>
                                        <p:cTn id="13" dur="1000" fill="hold"/>
                                        <p:tgtEl>
                                          <p:spTgt spid="80">
                                            <p:txEl>
                                              <p:pRg st="2" end="2"/>
                                            </p:txEl>
                                          </p:spTgt>
                                        </p:tgtEl>
                                        <p:attrNameLst>
                                          <p:attrName>ppt_h</p:attrName>
                                        </p:attrNameLst>
                                      </p:cBhvr>
                                      <p:tavLst>
                                        <p:tav tm="0">
                                          <p:val>
                                            <p:fltVal val="0"/>
                                          </p:val>
                                        </p:tav>
                                        <p:tav tm="100000">
                                          <p:val>
                                            <p:strVal val="#ppt_h"/>
                                          </p:val>
                                        </p:tav>
                                      </p:tavLst>
                                    </p:anim>
                                    <p:animEffect transition="in" filter="fade">
                                      <p:cBhvr>
                                        <p:cTn id="14" dur="1000"/>
                                        <p:tgtEl>
                                          <p:spTgt spid="80">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80">
                                            <p:txEl>
                                              <p:pRg st="3" end="3"/>
                                            </p:txEl>
                                          </p:spTgt>
                                        </p:tgtEl>
                                        <p:attrNameLst>
                                          <p:attrName>style.visibility</p:attrName>
                                        </p:attrNameLst>
                                      </p:cBhvr>
                                      <p:to>
                                        <p:strVal val="visible"/>
                                      </p:to>
                                    </p:set>
                                    <p:anim calcmode="lin" valueType="num">
                                      <p:cBhvr>
                                        <p:cTn id="19" dur="1000" fill="hold"/>
                                        <p:tgtEl>
                                          <p:spTgt spid="80">
                                            <p:txEl>
                                              <p:pRg st="3" end="3"/>
                                            </p:txEl>
                                          </p:spTgt>
                                        </p:tgtEl>
                                        <p:attrNameLst>
                                          <p:attrName>ppt_w</p:attrName>
                                        </p:attrNameLst>
                                      </p:cBhvr>
                                      <p:tavLst>
                                        <p:tav tm="0">
                                          <p:val>
                                            <p:fltVal val="0"/>
                                          </p:val>
                                        </p:tav>
                                        <p:tav tm="100000">
                                          <p:val>
                                            <p:strVal val="#ppt_w"/>
                                          </p:val>
                                        </p:tav>
                                      </p:tavLst>
                                    </p:anim>
                                    <p:anim calcmode="lin" valueType="num">
                                      <p:cBhvr>
                                        <p:cTn id="20" dur="1000" fill="hold"/>
                                        <p:tgtEl>
                                          <p:spTgt spid="80">
                                            <p:txEl>
                                              <p:pRg st="3" end="3"/>
                                            </p:txEl>
                                          </p:spTgt>
                                        </p:tgtEl>
                                        <p:attrNameLst>
                                          <p:attrName>ppt_h</p:attrName>
                                        </p:attrNameLst>
                                      </p:cBhvr>
                                      <p:tavLst>
                                        <p:tav tm="0">
                                          <p:val>
                                            <p:fltVal val="0"/>
                                          </p:val>
                                        </p:tav>
                                        <p:tav tm="100000">
                                          <p:val>
                                            <p:strVal val="#ppt_h"/>
                                          </p:val>
                                        </p:tav>
                                      </p:tavLst>
                                    </p:anim>
                                    <p:animEffect transition="in" filter="fade">
                                      <p:cBhvr>
                                        <p:cTn id="21" dur="1000"/>
                                        <p:tgtEl>
                                          <p:spTgt spid="80">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0">
                                            <p:txEl>
                                              <p:pRg st="4" end="4"/>
                                            </p:txEl>
                                          </p:spTgt>
                                        </p:tgtEl>
                                        <p:attrNameLst>
                                          <p:attrName>style.visibility</p:attrName>
                                        </p:attrNameLst>
                                      </p:cBhvr>
                                      <p:to>
                                        <p:strVal val="visible"/>
                                      </p:to>
                                    </p:set>
                                    <p:animEffect transition="in" filter="fade">
                                      <p:cBhvr>
                                        <p:cTn id="26" dur="1000"/>
                                        <p:tgtEl>
                                          <p:spTgt spid="80">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80">
                                            <p:txEl>
                                              <p:pRg st="1" end="1"/>
                                            </p:txEl>
                                          </p:spTgt>
                                        </p:tgtEl>
                                        <p:attrNameLst>
                                          <p:attrName>style.visibility</p:attrName>
                                        </p:attrNameLst>
                                      </p:cBhvr>
                                      <p:to>
                                        <p:strVal val="visible"/>
                                      </p:to>
                                    </p:set>
                                    <p:animEffect transition="in" filter="wipe(left)">
                                      <p:cBhvr>
                                        <p:cTn id="35" dur="1000"/>
                                        <p:tgtEl>
                                          <p:spTgt spid="80">
                                            <p:txEl>
                                              <p:pRg st="1" end="1"/>
                                            </p:txEl>
                                          </p:spTgt>
                                        </p:tgtEl>
                                      </p:cBhvr>
                                    </p:animEffect>
                                  </p:childTnLst>
                                </p:cTn>
                              </p:par>
                            </p:childTnLst>
                          </p:cTn>
                        </p:par>
                        <p:par>
                          <p:cTn id="36" fill="hold">
                            <p:stCondLst>
                              <p:cond delay="2000"/>
                            </p:stCondLst>
                            <p:childTnLst>
                              <p:par>
                                <p:cTn id="37" presetID="3" presetClass="emph" presetSubtype="2" fill="hold" nodeType="afterEffect">
                                  <p:stCondLst>
                                    <p:cond delay="0"/>
                                  </p:stCondLst>
                                  <p:childTnLst>
                                    <p:animClr clrSpc="rgb">
                                      <p:cBhvr override="childStyle">
                                        <p:cTn id="38" dur="2000" fill="hold"/>
                                        <p:tgtEl>
                                          <p:spTgt spid="80">
                                            <p:txEl>
                                              <p:pRg st="2" end="2"/>
                                            </p:txEl>
                                          </p:spTgt>
                                        </p:tgtEl>
                                        <p:attrNameLst>
                                          <p:attrName>style.color</p:attrName>
                                        </p:attrNameLst>
                                      </p:cBhvr>
                                      <p:to>
                                        <a:srgbClr val="CC0000"/>
                                      </p:to>
                                    </p:animClr>
                                  </p:childTnLst>
                                </p:cTn>
                              </p:par>
                              <p:par>
                                <p:cTn id="39" presetID="22" presetClass="entr" presetSubtype="8"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left)">
                                      <p:cBhvr>
                                        <p:cTn id="41" dur="1000"/>
                                        <p:tgtEl>
                                          <p:spTgt spid="38"/>
                                        </p:tgtEl>
                                      </p:cBhvr>
                                    </p:animEffect>
                                  </p:childTnLst>
                                </p:cTn>
                              </p:par>
                              <p:par>
                                <p:cTn id="42" presetID="1"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par>
                                <p:cTn id="44" presetID="10"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mph" presetSubtype="2" fill="hold" nodeType="clickEffect">
                                  <p:stCondLst>
                                    <p:cond delay="0"/>
                                  </p:stCondLst>
                                  <p:childTnLst>
                                    <p:animClr clrSpc="rgb">
                                      <p:cBhvr override="childStyle">
                                        <p:cTn id="50" dur="2000" fill="hold"/>
                                        <p:tgtEl>
                                          <p:spTgt spid="80">
                                            <p:txEl>
                                              <p:pRg st="3" end="3"/>
                                            </p:txEl>
                                          </p:spTgt>
                                        </p:tgtEl>
                                        <p:attrNameLst>
                                          <p:attrName>style.color</p:attrName>
                                        </p:attrNameLst>
                                      </p:cBhvr>
                                      <p:to>
                                        <a:srgbClr val="CC0000"/>
                                      </p:to>
                                    </p:animClr>
                                  </p:childTnLst>
                                </p:cTn>
                              </p:par>
                              <p:par>
                                <p:cTn id="51" presetID="22" presetClass="entr" presetSubtype="8"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left)">
                                      <p:cBhvr>
                                        <p:cTn id="53" dur="1000"/>
                                        <p:tgtEl>
                                          <p:spTgt spid="39"/>
                                        </p:tgtEl>
                                      </p:cBhvr>
                                    </p:animEffect>
                                  </p:childTnLst>
                                </p:cTn>
                              </p:par>
                              <p:par>
                                <p:cTn id="54" presetID="10" presetClass="exit" presetSubtype="0" fill="hold" nodeType="withEffect">
                                  <p:stCondLst>
                                    <p:cond delay="0"/>
                                  </p:stCondLst>
                                  <p:childTnLst>
                                    <p:animEffect transition="out" filter="fade">
                                      <p:cBhvr>
                                        <p:cTn id="55" dur="1000"/>
                                        <p:tgtEl>
                                          <p:spTgt spid="10"/>
                                        </p:tgtEl>
                                      </p:cBhvr>
                                    </p:animEffect>
                                    <p:set>
                                      <p:cBhvr>
                                        <p:cTn id="56" dur="1" fill="hold">
                                          <p:stCondLst>
                                            <p:cond delay="999"/>
                                          </p:stCondLst>
                                        </p:cTn>
                                        <p:tgtEl>
                                          <p:spTgt spid="1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3" presetClass="emph" presetSubtype="2" fill="hold" nodeType="clickEffect">
                                  <p:stCondLst>
                                    <p:cond delay="0"/>
                                  </p:stCondLst>
                                  <p:childTnLst>
                                    <p:animClr clrSpc="rgb">
                                      <p:cBhvr override="childStyle">
                                        <p:cTn id="60" dur="2000" fill="hold"/>
                                        <p:tgtEl>
                                          <p:spTgt spid="80">
                                            <p:txEl>
                                              <p:pRg st="4" end="4"/>
                                            </p:txEl>
                                          </p:spTgt>
                                        </p:tgtEl>
                                        <p:attrNameLst>
                                          <p:attrName>style.color</p:attrName>
                                        </p:attrNameLst>
                                      </p:cBhvr>
                                      <p:to>
                                        <a:srgbClr val="CC0000"/>
                                      </p:to>
                                    </p:animClr>
                                  </p:childTnLst>
                                </p:cTn>
                              </p:par>
                              <p:par>
                                <p:cTn id="61" presetID="22" presetClass="entr" presetSubtype="8"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wipe(left)">
                                      <p:cBhvr>
                                        <p:cTn id="63" dur="1000"/>
                                        <p:tgtEl>
                                          <p:spTgt spid="42"/>
                                        </p:tgtEl>
                                      </p:cBhvr>
                                    </p:animEffect>
                                  </p:childTnLst>
                                </p:cTn>
                              </p:par>
                              <p:par>
                                <p:cTn id="64" presetID="10" presetClass="entr" presetSubtype="0" fill="hold" nodeType="withEffect">
                                  <p:stCondLst>
                                    <p:cond delay="0"/>
                                  </p:stCondLst>
                                  <p:childTnLst>
                                    <p:set>
                                      <p:cBhvr>
                                        <p:cTn id="65" dur="1" fill="hold">
                                          <p:stCondLst>
                                            <p:cond delay="0"/>
                                          </p:stCondLst>
                                        </p:cTn>
                                        <p:tgtEl>
                                          <p:spTgt spid="106498"/>
                                        </p:tgtEl>
                                        <p:attrNameLst>
                                          <p:attrName>style.visibility</p:attrName>
                                        </p:attrNameLst>
                                      </p:cBhvr>
                                      <p:to>
                                        <p:strVal val="visible"/>
                                      </p:to>
                                    </p:set>
                                    <p:animEffect transition="in" filter="fade">
                                      <p:cBhvr>
                                        <p:cTn id="66" dur="1000"/>
                                        <p:tgtEl>
                                          <p:spTgt spid="10649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80">
                                            <p:txEl>
                                              <p:pRg st="5" end="5"/>
                                            </p:txEl>
                                          </p:spTgt>
                                        </p:tgtEl>
                                        <p:attrNameLst>
                                          <p:attrName>style.visibility</p:attrName>
                                        </p:attrNameLst>
                                      </p:cBhvr>
                                      <p:to>
                                        <p:strVal val="visible"/>
                                      </p:to>
                                    </p:set>
                                    <p:animEffect transition="in" filter="fade">
                                      <p:cBhvr>
                                        <p:cTn id="71" dur="1000"/>
                                        <p:tgtEl>
                                          <p:spTgt spid="80">
                                            <p:txEl>
                                              <p:pRg st="5" end="5"/>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1000"/>
                                        <p:tgtEl>
                                          <p:spTgt spid="106498"/>
                                        </p:tgtEl>
                                      </p:cBhvr>
                                    </p:animEffect>
                                    <p:set>
                                      <p:cBhvr>
                                        <p:cTn id="76" dur="1" fill="hold">
                                          <p:stCondLst>
                                            <p:cond delay="999"/>
                                          </p:stCondLst>
                                        </p:cTn>
                                        <p:tgtEl>
                                          <p:spTgt spid="106498"/>
                                        </p:tgtEl>
                                        <p:attrNameLst>
                                          <p:attrName>style.visibility</p:attrName>
                                        </p:attrNameLst>
                                      </p:cBhvr>
                                      <p:to>
                                        <p:strVal val="hidden"/>
                                      </p:to>
                                    </p:set>
                                  </p:childTnLst>
                                </p:cTn>
                              </p:par>
                            </p:childTnLst>
                          </p:cTn>
                        </p:par>
                        <p:par>
                          <p:cTn id="77" fill="hold">
                            <p:stCondLst>
                              <p:cond delay="1000"/>
                            </p:stCondLst>
                            <p:childTnLst>
                              <p:par>
                                <p:cTn id="78" presetID="10" presetClass="entr" presetSubtype="0" fill="hold" nodeType="afterEffect">
                                  <p:stCondLst>
                                    <p:cond delay="0"/>
                                  </p:stCondLst>
                                  <p:childTnLst>
                                    <p:set>
                                      <p:cBhvr>
                                        <p:cTn id="79" dur="1" fill="hold">
                                          <p:stCondLst>
                                            <p:cond delay="0"/>
                                          </p:stCondLst>
                                        </p:cTn>
                                        <p:tgtEl>
                                          <p:spTgt spid="80">
                                            <p:txEl>
                                              <p:pRg st="6" end="6"/>
                                            </p:txEl>
                                          </p:spTgt>
                                        </p:tgtEl>
                                        <p:attrNameLst>
                                          <p:attrName>style.visibility</p:attrName>
                                        </p:attrNameLst>
                                      </p:cBhvr>
                                      <p:to>
                                        <p:strVal val="visible"/>
                                      </p:to>
                                    </p:set>
                                    <p:animEffect transition="in" filter="fade">
                                      <p:cBhvr>
                                        <p:cTn id="80" dur="1000"/>
                                        <p:tgtEl>
                                          <p:spTgt spid="80">
                                            <p:txEl>
                                              <p:pRg st="6" end="6"/>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80">
                                            <p:txEl>
                                              <p:pRg st="7" end="7"/>
                                            </p:txEl>
                                          </p:spTgt>
                                        </p:tgtEl>
                                        <p:attrNameLst>
                                          <p:attrName>style.visibility</p:attrName>
                                        </p:attrNameLst>
                                      </p:cBhvr>
                                      <p:to>
                                        <p:strVal val="visible"/>
                                      </p:to>
                                    </p:set>
                                    <p:animEffect transition="in" filter="fade">
                                      <p:cBhvr>
                                        <p:cTn id="85" dur="1000"/>
                                        <p:tgtEl>
                                          <p:spTgt spid="80">
                                            <p:txEl>
                                              <p:pRg st="7" end="7"/>
                                            </p:txEl>
                                          </p:spTgt>
                                        </p:tgtEl>
                                      </p:cBhvr>
                                    </p:animEffect>
                                  </p:childTnLst>
                                </p:cTn>
                              </p:par>
                            </p:childTnLst>
                          </p:cTn>
                        </p:par>
                        <p:par>
                          <p:cTn id="86" fill="hold">
                            <p:stCondLst>
                              <p:cond delay="1000"/>
                            </p:stCondLst>
                            <p:childTnLst>
                              <p:par>
                                <p:cTn id="87" presetID="22" presetClass="entr" presetSubtype="8" fill="hold" nodeType="afterEffect">
                                  <p:stCondLst>
                                    <p:cond delay="0"/>
                                  </p:stCondLst>
                                  <p:childTnLst>
                                    <p:set>
                                      <p:cBhvr>
                                        <p:cTn id="88" dur="1" fill="hold">
                                          <p:stCondLst>
                                            <p:cond delay="0"/>
                                          </p:stCondLst>
                                        </p:cTn>
                                        <p:tgtEl>
                                          <p:spTgt spid="80">
                                            <p:txEl>
                                              <p:pRg st="8" end="8"/>
                                            </p:txEl>
                                          </p:spTgt>
                                        </p:tgtEl>
                                        <p:attrNameLst>
                                          <p:attrName>style.visibility</p:attrName>
                                        </p:attrNameLst>
                                      </p:cBhvr>
                                      <p:to>
                                        <p:strVal val="visible"/>
                                      </p:to>
                                    </p:set>
                                    <p:animEffect transition="in" filter="wipe(left)">
                                      <p:cBhvr>
                                        <p:cTn id="89" dur="1000"/>
                                        <p:tgtEl>
                                          <p:spTgt spid="80">
                                            <p:txEl>
                                              <p:pRg st="8" end="8"/>
                                            </p:txEl>
                                          </p:spTgt>
                                        </p:tgtEl>
                                      </p:cBhvr>
                                    </p:animEffect>
                                  </p:childTnLst>
                                </p:cTn>
                              </p:par>
                              <p:par>
                                <p:cTn id="90" presetID="10" presetClass="entr" presetSubtype="0" fill="hold" nodeType="with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fade">
                                      <p:cBhvr>
                                        <p:cTn id="92" dur="1000"/>
                                        <p:tgtEl>
                                          <p:spTgt spid="6"/>
                                        </p:tgtEl>
                                      </p:cBhvr>
                                    </p:animEffect>
                                  </p:childTnLst>
                                </p:cTn>
                              </p:par>
                              <p:par>
                                <p:cTn id="93" presetID="6" presetClass="emph" presetSubtype="0" fill="hold" nodeType="withEffect">
                                  <p:stCondLst>
                                    <p:cond delay="0"/>
                                  </p:stCondLst>
                                  <p:childTnLst>
                                    <p:animScale>
                                      <p:cBhvr>
                                        <p:cTn id="94" dur="1000" fill="hold"/>
                                        <p:tgtEl>
                                          <p:spTgt spid="6"/>
                                        </p:tgtEl>
                                      </p:cBhvr>
                                      <p:by x="130000" y="130000"/>
                                    </p:animScale>
                                  </p:childTnLst>
                                </p:cTn>
                              </p:par>
                              <p:par>
                                <p:cTn id="95" presetID="35" presetClass="path" presetSubtype="0" accel="50000" decel="50000" fill="hold" nodeType="withEffect">
                                  <p:stCondLst>
                                    <p:cond delay="0"/>
                                  </p:stCondLst>
                                  <p:childTnLst>
                                    <p:animMotion origin="layout" path="M -8.33333E-7 3.7037E-7 L -0.12135 0.01134 " pathEditMode="relative" rAng="0" ptsTypes="AA">
                                      <p:cBhvr>
                                        <p:cTn id="96" dur="1000" fill="hold"/>
                                        <p:tgtEl>
                                          <p:spTgt spid="6"/>
                                        </p:tgtEl>
                                        <p:attrNameLst>
                                          <p:attrName>ppt_x</p:attrName>
                                          <p:attrName>ppt_y</p:attrName>
                                        </p:attrNameLst>
                                      </p:cBhvr>
                                      <p:rCtr x="-61" y="6"/>
                                    </p:animMotion>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80">
                                            <p:txEl>
                                              <p:pRg st="9" end="9"/>
                                            </p:txEl>
                                          </p:spTgt>
                                        </p:tgtEl>
                                        <p:attrNameLst>
                                          <p:attrName>style.visibility</p:attrName>
                                        </p:attrNameLst>
                                      </p:cBhvr>
                                      <p:to>
                                        <p:strVal val="visible"/>
                                      </p:to>
                                    </p:set>
                                    <p:animEffect transition="in" filter="wipe(left)">
                                      <p:cBhvr>
                                        <p:cTn id="101" dur="1000"/>
                                        <p:tgtEl>
                                          <p:spTgt spid="80">
                                            <p:txEl>
                                              <p:pRg st="9" end="9"/>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80">
                                            <p:txEl>
                                              <p:pRg st="10" end="10"/>
                                            </p:txEl>
                                          </p:spTgt>
                                        </p:tgtEl>
                                        <p:attrNameLst>
                                          <p:attrName>style.visibility</p:attrName>
                                        </p:attrNameLst>
                                      </p:cBhvr>
                                      <p:to>
                                        <p:strVal val="visible"/>
                                      </p:to>
                                    </p:set>
                                    <p:animEffect transition="in" filter="wipe(left)">
                                      <p:cBhvr>
                                        <p:cTn id="106" dur="1000"/>
                                        <p:tgtEl>
                                          <p:spTgt spid="80">
                                            <p:txEl>
                                              <p:pRg st="10" end="10"/>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80">
                                            <p:txEl>
                                              <p:pRg st="11" end="11"/>
                                            </p:txEl>
                                          </p:spTgt>
                                        </p:tgtEl>
                                        <p:attrNameLst>
                                          <p:attrName>style.visibility</p:attrName>
                                        </p:attrNameLst>
                                      </p:cBhvr>
                                      <p:to>
                                        <p:strVal val="visible"/>
                                      </p:to>
                                    </p:set>
                                    <p:animEffect transition="in" filter="wipe(left)">
                                      <p:cBhvr>
                                        <p:cTn id="111" dur="1000"/>
                                        <p:tgtEl>
                                          <p:spTgt spid="80">
                                            <p:txEl>
                                              <p:pRg st="11" end="11"/>
                                            </p:txEl>
                                          </p:spTgt>
                                        </p:tgtEl>
                                      </p:cBhvr>
                                    </p:animEffect>
                                  </p:childTnLst>
                                </p:cTn>
                              </p:par>
                              <p:par>
                                <p:cTn id="112" presetID="10" presetClass="exit" presetSubtype="0" fill="hold" nodeType="withEffect">
                                  <p:stCondLst>
                                    <p:cond delay="0"/>
                                  </p:stCondLst>
                                  <p:childTnLst>
                                    <p:animEffect transition="out" filter="fade">
                                      <p:cBhvr>
                                        <p:cTn id="113" dur="1000"/>
                                        <p:tgtEl>
                                          <p:spTgt spid="5"/>
                                        </p:tgtEl>
                                      </p:cBhvr>
                                    </p:animEffect>
                                    <p:set>
                                      <p:cBhvr>
                                        <p:cTn id="114" dur="1" fill="hold">
                                          <p:stCondLst>
                                            <p:cond delay="999"/>
                                          </p:stCondLst>
                                        </p:cTn>
                                        <p:tgtEl>
                                          <p:spTgt spid="5"/>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1000"/>
                                        <p:tgtEl>
                                          <p:spTgt spid="2"/>
                                        </p:tgtEl>
                                      </p:cBhvr>
                                    </p:animEffect>
                                    <p:set>
                                      <p:cBhvr>
                                        <p:cTn id="117" dur="1" fill="hold">
                                          <p:stCondLst>
                                            <p:cond delay="999"/>
                                          </p:stCondLst>
                                        </p:cTn>
                                        <p:tgtEl>
                                          <p:spTgt spid="2"/>
                                        </p:tgtEl>
                                        <p:attrNameLst>
                                          <p:attrName>style.visibility</p:attrName>
                                        </p:attrNameLst>
                                      </p:cBhvr>
                                      <p:to>
                                        <p:strVal val="hidden"/>
                                      </p:to>
                                    </p:set>
                                  </p:childTnLst>
                                </p:cTn>
                              </p:par>
                              <p:par>
                                <p:cTn id="118" presetID="42" presetClass="path" presetSubtype="0" accel="50000" decel="50000" fill="hold" nodeType="withEffect">
                                  <p:stCondLst>
                                    <p:cond delay="0"/>
                                  </p:stCondLst>
                                  <p:childTnLst>
                                    <p:animMotion origin="layout" path="M 3.33333E-6 2.22222E-6 L 0.00069 -0.22778 " pathEditMode="relative" rAng="0" ptsTypes="AA">
                                      <p:cBhvr>
                                        <p:cTn id="119" dur="1000" fill="hold"/>
                                        <p:tgtEl>
                                          <p:spTgt spid="5"/>
                                        </p:tgtEl>
                                        <p:attrNameLst>
                                          <p:attrName>ppt_x</p:attrName>
                                          <p:attrName>ppt_y</p:attrName>
                                        </p:attrNameLst>
                                      </p:cBhvr>
                                      <p:rCtr x="0" y="-114"/>
                                    </p:animMotion>
                                  </p:childTnLst>
                                </p:cTn>
                              </p:par>
                              <p:par>
                                <p:cTn id="120" presetID="42" presetClass="path" presetSubtype="0" accel="50000" decel="50000" fill="hold" nodeType="withEffect">
                                  <p:stCondLst>
                                    <p:cond delay="0"/>
                                  </p:stCondLst>
                                  <p:childTnLst>
                                    <p:animMotion origin="layout" path="M 0.00764 -0.03333 L 1.11111E-6 0.02917 " pathEditMode="relative" rAng="0" ptsTypes="AA">
                                      <p:cBhvr>
                                        <p:cTn id="121" dur="1000" fill="hold"/>
                                        <p:tgtEl>
                                          <p:spTgt spid="2"/>
                                        </p:tgtEl>
                                        <p:attrNameLst>
                                          <p:attrName>ppt_x</p:attrName>
                                          <p:attrName>ppt_y</p:attrName>
                                        </p:attrNameLst>
                                      </p:cBhvr>
                                      <p:rCtr x="-4" y="31"/>
                                    </p:animMotion>
                                  </p:childTnLst>
                                </p:cTn>
                              </p:par>
                              <p:par>
                                <p:cTn id="122" presetID="10" presetClass="entr" presetSubtype="0" fill="hold" nodeType="withEffect">
                                  <p:stCondLst>
                                    <p:cond delay="0"/>
                                  </p:stCondLst>
                                  <p:childTnLst>
                                    <p:set>
                                      <p:cBhvr>
                                        <p:cTn id="123" dur="1" fill="hold">
                                          <p:stCondLst>
                                            <p:cond delay="0"/>
                                          </p:stCondLst>
                                        </p:cTn>
                                        <p:tgtEl>
                                          <p:spTgt spid="7"/>
                                        </p:tgtEl>
                                        <p:attrNameLst>
                                          <p:attrName>style.visibility</p:attrName>
                                        </p:attrNameLst>
                                      </p:cBhvr>
                                      <p:to>
                                        <p:strVal val="visible"/>
                                      </p:to>
                                    </p:set>
                                    <p:animEffect transition="in" filter="fade">
                                      <p:cBhvr>
                                        <p:cTn id="124" dur="1000"/>
                                        <p:tgtEl>
                                          <p:spTgt spid="7"/>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nodeType="clickEffect">
                                  <p:stCondLst>
                                    <p:cond delay="0"/>
                                  </p:stCondLst>
                                  <p:childTnLst>
                                    <p:set>
                                      <p:cBhvr>
                                        <p:cTn id="128" dur="1" fill="hold">
                                          <p:stCondLst>
                                            <p:cond delay="0"/>
                                          </p:stCondLst>
                                        </p:cTn>
                                        <p:tgtEl>
                                          <p:spTgt spid="80">
                                            <p:txEl>
                                              <p:pRg st="12" end="12"/>
                                            </p:txEl>
                                          </p:spTgt>
                                        </p:tgtEl>
                                        <p:attrNameLst>
                                          <p:attrName>style.visibility</p:attrName>
                                        </p:attrNameLst>
                                      </p:cBhvr>
                                      <p:to>
                                        <p:strVal val="visible"/>
                                      </p:to>
                                    </p:set>
                                    <p:animEffect transition="in" filter="wipe(left)">
                                      <p:cBhvr>
                                        <p:cTn id="129" dur="1000"/>
                                        <p:tgtEl>
                                          <p:spTgt spid="80">
                                            <p:txEl>
                                              <p:pRg st="12" end="12"/>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1000"/>
                                        <p:tgtEl>
                                          <p:spTgt spid="80">
                                            <p:txEl>
                                              <p:pRg st="0" end="0"/>
                                            </p:txEl>
                                          </p:spTgt>
                                        </p:tgtEl>
                                      </p:cBhvr>
                                    </p:animEffect>
                                    <p:set>
                                      <p:cBhvr>
                                        <p:cTn id="134" dur="1" fill="hold">
                                          <p:stCondLst>
                                            <p:cond delay="999"/>
                                          </p:stCondLst>
                                        </p:cTn>
                                        <p:tgtEl>
                                          <p:spTgt spid="80">
                                            <p:txEl>
                                              <p:pRg st="0" end="0"/>
                                            </p:txEl>
                                          </p:spTgt>
                                        </p:tgtEl>
                                        <p:attrNameLst>
                                          <p:attrName>style.visibility</p:attrName>
                                        </p:attrNameLst>
                                      </p:cBhvr>
                                      <p:to>
                                        <p:strVal val="hidden"/>
                                      </p:to>
                                    </p:set>
                                  </p:childTnLst>
                                </p:cTn>
                              </p:par>
                              <p:par>
                                <p:cTn id="135" presetID="10" presetClass="exit" presetSubtype="0" fill="hold" grpId="0" nodeType="withEffect">
                                  <p:stCondLst>
                                    <p:cond delay="0"/>
                                  </p:stCondLst>
                                  <p:childTnLst>
                                    <p:animEffect transition="out" filter="fade">
                                      <p:cBhvr>
                                        <p:cTn id="136" dur="1000"/>
                                        <p:tgtEl>
                                          <p:spTgt spid="80">
                                            <p:txEl>
                                              <p:pRg st="1" end="1"/>
                                            </p:txEl>
                                          </p:spTgt>
                                        </p:tgtEl>
                                      </p:cBhvr>
                                    </p:animEffect>
                                    <p:set>
                                      <p:cBhvr>
                                        <p:cTn id="137" dur="1" fill="hold">
                                          <p:stCondLst>
                                            <p:cond delay="999"/>
                                          </p:stCondLst>
                                        </p:cTn>
                                        <p:tgtEl>
                                          <p:spTgt spid="80">
                                            <p:txEl>
                                              <p:pRg st="1" end="1"/>
                                            </p:txEl>
                                          </p:spTgt>
                                        </p:tgtEl>
                                        <p:attrNameLst>
                                          <p:attrName>style.visibility</p:attrName>
                                        </p:attrNameLst>
                                      </p:cBhvr>
                                      <p:to>
                                        <p:strVal val="hidden"/>
                                      </p:to>
                                    </p:set>
                                  </p:childTnLst>
                                </p:cTn>
                              </p:par>
                              <p:par>
                                <p:cTn id="138" presetID="10" presetClass="exit" presetSubtype="0" fill="hold" grpId="0" nodeType="withEffect">
                                  <p:stCondLst>
                                    <p:cond delay="0"/>
                                  </p:stCondLst>
                                  <p:childTnLst>
                                    <p:animEffect transition="out" filter="fade">
                                      <p:cBhvr>
                                        <p:cTn id="139" dur="1000"/>
                                        <p:tgtEl>
                                          <p:spTgt spid="80">
                                            <p:txEl>
                                              <p:pRg st="2" end="2"/>
                                            </p:txEl>
                                          </p:spTgt>
                                        </p:tgtEl>
                                      </p:cBhvr>
                                    </p:animEffect>
                                    <p:set>
                                      <p:cBhvr>
                                        <p:cTn id="140" dur="1" fill="hold">
                                          <p:stCondLst>
                                            <p:cond delay="999"/>
                                          </p:stCondLst>
                                        </p:cTn>
                                        <p:tgtEl>
                                          <p:spTgt spid="80">
                                            <p:txEl>
                                              <p:pRg st="2" end="2"/>
                                            </p:txEl>
                                          </p:spTgt>
                                        </p:tgtEl>
                                        <p:attrNameLst>
                                          <p:attrName>style.visibility</p:attrName>
                                        </p:attrNameLst>
                                      </p:cBhvr>
                                      <p:to>
                                        <p:strVal val="hidden"/>
                                      </p:to>
                                    </p:set>
                                  </p:childTnLst>
                                </p:cTn>
                              </p:par>
                              <p:par>
                                <p:cTn id="141" presetID="10" presetClass="exit" presetSubtype="0" fill="hold" grpId="0" nodeType="withEffect">
                                  <p:stCondLst>
                                    <p:cond delay="0"/>
                                  </p:stCondLst>
                                  <p:childTnLst>
                                    <p:animEffect transition="out" filter="fade">
                                      <p:cBhvr>
                                        <p:cTn id="142" dur="1000"/>
                                        <p:tgtEl>
                                          <p:spTgt spid="80">
                                            <p:txEl>
                                              <p:pRg st="3" end="3"/>
                                            </p:txEl>
                                          </p:spTgt>
                                        </p:tgtEl>
                                      </p:cBhvr>
                                    </p:animEffect>
                                    <p:set>
                                      <p:cBhvr>
                                        <p:cTn id="143" dur="1" fill="hold">
                                          <p:stCondLst>
                                            <p:cond delay="999"/>
                                          </p:stCondLst>
                                        </p:cTn>
                                        <p:tgtEl>
                                          <p:spTgt spid="80">
                                            <p:txEl>
                                              <p:pRg st="3" end="3"/>
                                            </p:txEl>
                                          </p:spTgt>
                                        </p:tgtEl>
                                        <p:attrNameLst>
                                          <p:attrName>style.visibility</p:attrName>
                                        </p:attrNameLst>
                                      </p:cBhvr>
                                      <p:to>
                                        <p:strVal val="hidden"/>
                                      </p:to>
                                    </p:set>
                                  </p:childTnLst>
                                </p:cTn>
                              </p:par>
                              <p:par>
                                <p:cTn id="144" presetID="10" presetClass="exit" presetSubtype="0" fill="hold" grpId="0" nodeType="withEffect">
                                  <p:stCondLst>
                                    <p:cond delay="0"/>
                                  </p:stCondLst>
                                  <p:childTnLst>
                                    <p:animEffect transition="out" filter="fade">
                                      <p:cBhvr>
                                        <p:cTn id="145" dur="1000"/>
                                        <p:tgtEl>
                                          <p:spTgt spid="80">
                                            <p:txEl>
                                              <p:pRg st="4" end="4"/>
                                            </p:txEl>
                                          </p:spTgt>
                                        </p:tgtEl>
                                      </p:cBhvr>
                                    </p:animEffect>
                                    <p:set>
                                      <p:cBhvr>
                                        <p:cTn id="146" dur="1" fill="hold">
                                          <p:stCondLst>
                                            <p:cond delay="999"/>
                                          </p:stCondLst>
                                        </p:cTn>
                                        <p:tgtEl>
                                          <p:spTgt spid="80">
                                            <p:txEl>
                                              <p:pRg st="4" end="4"/>
                                            </p:txEl>
                                          </p:spTgt>
                                        </p:tgtEl>
                                        <p:attrNameLst>
                                          <p:attrName>style.visibility</p:attrName>
                                        </p:attrNameLst>
                                      </p:cBhvr>
                                      <p:to>
                                        <p:strVal val="hidden"/>
                                      </p:to>
                                    </p:set>
                                  </p:childTnLst>
                                </p:cTn>
                              </p:par>
                              <p:par>
                                <p:cTn id="147" presetID="10" presetClass="exit" presetSubtype="0" fill="hold" grpId="0" nodeType="withEffect">
                                  <p:stCondLst>
                                    <p:cond delay="0"/>
                                  </p:stCondLst>
                                  <p:childTnLst>
                                    <p:animEffect transition="out" filter="fade">
                                      <p:cBhvr>
                                        <p:cTn id="148" dur="1000"/>
                                        <p:tgtEl>
                                          <p:spTgt spid="80">
                                            <p:txEl>
                                              <p:pRg st="5" end="5"/>
                                            </p:txEl>
                                          </p:spTgt>
                                        </p:tgtEl>
                                      </p:cBhvr>
                                    </p:animEffect>
                                    <p:set>
                                      <p:cBhvr>
                                        <p:cTn id="149" dur="1" fill="hold">
                                          <p:stCondLst>
                                            <p:cond delay="999"/>
                                          </p:stCondLst>
                                        </p:cTn>
                                        <p:tgtEl>
                                          <p:spTgt spid="80">
                                            <p:txEl>
                                              <p:pRg st="5" end="5"/>
                                            </p:txEl>
                                          </p:spTgt>
                                        </p:tgtEl>
                                        <p:attrNameLst>
                                          <p:attrName>style.visibility</p:attrName>
                                        </p:attrNameLst>
                                      </p:cBhvr>
                                      <p:to>
                                        <p:strVal val="hidden"/>
                                      </p:to>
                                    </p:set>
                                  </p:childTnLst>
                                </p:cTn>
                              </p:par>
                              <p:par>
                                <p:cTn id="150" presetID="10" presetClass="exit" presetSubtype="0" fill="hold" grpId="0" nodeType="withEffect">
                                  <p:stCondLst>
                                    <p:cond delay="0"/>
                                  </p:stCondLst>
                                  <p:childTnLst>
                                    <p:animEffect transition="out" filter="fade">
                                      <p:cBhvr>
                                        <p:cTn id="151" dur="1000"/>
                                        <p:tgtEl>
                                          <p:spTgt spid="80">
                                            <p:txEl>
                                              <p:pRg st="6" end="6"/>
                                            </p:txEl>
                                          </p:spTgt>
                                        </p:tgtEl>
                                      </p:cBhvr>
                                    </p:animEffect>
                                    <p:set>
                                      <p:cBhvr>
                                        <p:cTn id="152" dur="1" fill="hold">
                                          <p:stCondLst>
                                            <p:cond delay="999"/>
                                          </p:stCondLst>
                                        </p:cTn>
                                        <p:tgtEl>
                                          <p:spTgt spid="80">
                                            <p:txEl>
                                              <p:pRg st="6" end="6"/>
                                            </p:txEl>
                                          </p:spTgt>
                                        </p:tgtEl>
                                        <p:attrNameLst>
                                          <p:attrName>style.visibility</p:attrName>
                                        </p:attrNameLst>
                                      </p:cBhvr>
                                      <p:to>
                                        <p:strVal val="hidden"/>
                                      </p:to>
                                    </p:set>
                                  </p:childTnLst>
                                </p:cTn>
                              </p:par>
                              <p:par>
                                <p:cTn id="153" presetID="10" presetClass="exit" presetSubtype="0" fill="hold" grpId="0" nodeType="withEffect">
                                  <p:stCondLst>
                                    <p:cond delay="0"/>
                                  </p:stCondLst>
                                  <p:childTnLst>
                                    <p:animEffect transition="out" filter="fade">
                                      <p:cBhvr>
                                        <p:cTn id="154" dur="1000"/>
                                        <p:tgtEl>
                                          <p:spTgt spid="80">
                                            <p:txEl>
                                              <p:pRg st="7" end="7"/>
                                            </p:txEl>
                                          </p:spTgt>
                                        </p:tgtEl>
                                      </p:cBhvr>
                                    </p:animEffect>
                                    <p:set>
                                      <p:cBhvr>
                                        <p:cTn id="155" dur="1" fill="hold">
                                          <p:stCondLst>
                                            <p:cond delay="999"/>
                                          </p:stCondLst>
                                        </p:cTn>
                                        <p:tgtEl>
                                          <p:spTgt spid="80">
                                            <p:txEl>
                                              <p:pRg st="7" end="7"/>
                                            </p:txEl>
                                          </p:spTgt>
                                        </p:tgtEl>
                                        <p:attrNameLst>
                                          <p:attrName>style.visibility</p:attrName>
                                        </p:attrNameLst>
                                      </p:cBhvr>
                                      <p:to>
                                        <p:strVal val="hidden"/>
                                      </p:to>
                                    </p:set>
                                  </p:childTnLst>
                                </p:cTn>
                              </p:par>
                              <p:par>
                                <p:cTn id="156" presetID="10" presetClass="exit" presetSubtype="0" fill="hold" grpId="0" nodeType="withEffect">
                                  <p:stCondLst>
                                    <p:cond delay="0"/>
                                  </p:stCondLst>
                                  <p:childTnLst>
                                    <p:animEffect transition="out" filter="fade">
                                      <p:cBhvr>
                                        <p:cTn id="157" dur="1000"/>
                                        <p:tgtEl>
                                          <p:spTgt spid="80">
                                            <p:txEl>
                                              <p:pRg st="8" end="8"/>
                                            </p:txEl>
                                          </p:spTgt>
                                        </p:tgtEl>
                                      </p:cBhvr>
                                    </p:animEffect>
                                    <p:set>
                                      <p:cBhvr>
                                        <p:cTn id="158" dur="1" fill="hold">
                                          <p:stCondLst>
                                            <p:cond delay="999"/>
                                          </p:stCondLst>
                                        </p:cTn>
                                        <p:tgtEl>
                                          <p:spTgt spid="80">
                                            <p:txEl>
                                              <p:pRg st="8" end="8"/>
                                            </p:txEl>
                                          </p:spTgt>
                                        </p:tgtEl>
                                        <p:attrNameLst>
                                          <p:attrName>style.visibility</p:attrName>
                                        </p:attrNameLst>
                                      </p:cBhvr>
                                      <p:to>
                                        <p:strVal val="hidden"/>
                                      </p:to>
                                    </p:set>
                                  </p:childTnLst>
                                </p:cTn>
                              </p:par>
                              <p:par>
                                <p:cTn id="159" presetID="10" presetClass="exit" presetSubtype="0" fill="hold" grpId="0" nodeType="withEffect">
                                  <p:stCondLst>
                                    <p:cond delay="0"/>
                                  </p:stCondLst>
                                  <p:childTnLst>
                                    <p:animEffect transition="out" filter="fade">
                                      <p:cBhvr>
                                        <p:cTn id="160" dur="1000"/>
                                        <p:tgtEl>
                                          <p:spTgt spid="80">
                                            <p:txEl>
                                              <p:pRg st="9" end="9"/>
                                            </p:txEl>
                                          </p:spTgt>
                                        </p:tgtEl>
                                      </p:cBhvr>
                                    </p:animEffect>
                                    <p:set>
                                      <p:cBhvr>
                                        <p:cTn id="161" dur="1" fill="hold">
                                          <p:stCondLst>
                                            <p:cond delay="999"/>
                                          </p:stCondLst>
                                        </p:cTn>
                                        <p:tgtEl>
                                          <p:spTgt spid="80">
                                            <p:txEl>
                                              <p:pRg st="9" end="9"/>
                                            </p:txEl>
                                          </p:spTgt>
                                        </p:tgtEl>
                                        <p:attrNameLst>
                                          <p:attrName>style.visibility</p:attrName>
                                        </p:attrNameLst>
                                      </p:cBhvr>
                                      <p:to>
                                        <p:strVal val="hidden"/>
                                      </p:to>
                                    </p:set>
                                  </p:childTnLst>
                                </p:cTn>
                              </p:par>
                              <p:par>
                                <p:cTn id="162" presetID="10" presetClass="exit" presetSubtype="0" fill="hold" grpId="0" nodeType="withEffect">
                                  <p:stCondLst>
                                    <p:cond delay="0"/>
                                  </p:stCondLst>
                                  <p:childTnLst>
                                    <p:animEffect transition="out" filter="fade">
                                      <p:cBhvr>
                                        <p:cTn id="163" dur="1000"/>
                                        <p:tgtEl>
                                          <p:spTgt spid="80">
                                            <p:txEl>
                                              <p:pRg st="10" end="10"/>
                                            </p:txEl>
                                          </p:spTgt>
                                        </p:tgtEl>
                                      </p:cBhvr>
                                    </p:animEffect>
                                    <p:set>
                                      <p:cBhvr>
                                        <p:cTn id="164" dur="1" fill="hold">
                                          <p:stCondLst>
                                            <p:cond delay="999"/>
                                          </p:stCondLst>
                                        </p:cTn>
                                        <p:tgtEl>
                                          <p:spTgt spid="80">
                                            <p:txEl>
                                              <p:pRg st="10" end="10"/>
                                            </p:txEl>
                                          </p:spTgt>
                                        </p:tgtEl>
                                        <p:attrNameLst>
                                          <p:attrName>style.visibility</p:attrName>
                                        </p:attrNameLst>
                                      </p:cBhvr>
                                      <p:to>
                                        <p:strVal val="hidden"/>
                                      </p:to>
                                    </p:set>
                                  </p:childTnLst>
                                </p:cTn>
                              </p:par>
                              <p:par>
                                <p:cTn id="165" presetID="10" presetClass="exit" presetSubtype="0" fill="hold" grpId="0" nodeType="withEffect">
                                  <p:stCondLst>
                                    <p:cond delay="0"/>
                                  </p:stCondLst>
                                  <p:childTnLst>
                                    <p:animEffect transition="out" filter="fade">
                                      <p:cBhvr>
                                        <p:cTn id="166" dur="1000"/>
                                        <p:tgtEl>
                                          <p:spTgt spid="80">
                                            <p:txEl>
                                              <p:pRg st="11" end="11"/>
                                            </p:txEl>
                                          </p:spTgt>
                                        </p:tgtEl>
                                      </p:cBhvr>
                                    </p:animEffect>
                                    <p:set>
                                      <p:cBhvr>
                                        <p:cTn id="167" dur="1" fill="hold">
                                          <p:stCondLst>
                                            <p:cond delay="999"/>
                                          </p:stCondLst>
                                        </p:cTn>
                                        <p:tgtEl>
                                          <p:spTgt spid="80">
                                            <p:txEl>
                                              <p:pRg st="11" end="11"/>
                                            </p:txEl>
                                          </p:spTgt>
                                        </p:tgtEl>
                                        <p:attrNameLst>
                                          <p:attrName>style.visibility</p:attrName>
                                        </p:attrNameLst>
                                      </p:cBhvr>
                                      <p:to>
                                        <p:strVal val="hidden"/>
                                      </p:to>
                                    </p:set>
                                  </p:childTnLst>
                                </p:cTn>
                              </p:par>
                              <p:par>
                                <p:cTn id="168" presetID="10" presetClass="exit" presetSubtype="0" fill="hold" grpId="0" nodeType="withEffect">
                                  <p:stCondLst>
                                    <p:cond delay="0"/>
                                  </p:stCondLst>
                                  <p:childTnLst>
                                    <p:animEffect transition="out" filter="fade">
                                      <p:cBhvr>
                                        <p:cTn id="169" dur="1000"/>
                                        <p:tgtEl>
                                          <p:spTgt spid="80">
                                            <p:txEl>
                                              <p:pRg st="12" end="12"/>
                                            </p:txEl>
                                          </p:spTgt>
                                        </p:tgtEl>
                                      </p:cBhvr>
                                    </p:animEffect>
                                    <p:set>
                                      <p:cBhvr>
                                        <p:cTn id="170" dur="1" fill="hold">
                                          <p:stCondLst>
                                            <p:cond delay="999"/>
                                          </p:stCondLst>
                                        </p:cTn>
                                        <p:tgtEl>
                                          <p:spTgt spid="80">
                                            <p:txEl>
                                              <p:pRg st="12" end="12"/>
                                            </p:txEl>
                                          </p:spTgt>
                                        </p:tgtEl>
                                        <p:attrNameLst>
                                          <p:attrName>style.visibility</p:attrName>
                                        </p:attrNameLst>
                                      </p:cBhvr>
                                      <p:to>
                                        <p:strVal val="hidden"/>
                                      </p:to>
                                    </p:set>
                                  </p:childTnLst>
                                </p:cTn>
                              </p:par>
                              <p:par>
                                <p:cTn id="171" presetID="10" presetClass="exit" presetSubtype="0" fill="hold" grpId="0" nodeType="withEffect">
                                  <p:stCondLst>
                                    <p:cond delay="0"/>
                                  </p:stCondLst>
                                  <p:childTnLst>
                                    <p:animEffect transition="out" filter="fade">
                                      <p:cBhvr>
                                        <p:cTn id="172" dur="1000"/>
                                        <p:tgtEl>
                                          <p:spTgt spid="80">
                                            <p:bg/>
                                          </p:spTgt>
                                        </p:tgtEl>
                                      </p:cBhvr>
                                    </p:animEffect>
                                    <p:set>
                                      <p:cBhvr>
                                        <p:cTn id="173" dur="1" fill="hold">
                                          <p:stCondLst>
                                            <p:cond delay="999"/>
                                          </p:stCondLst>
                                        </p:cTn>
                                        <p:tgtEl>
                                          <p:spTgt spid="80">
                                            <p:bg/>
                                          </p:spTgt>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1000"/>
                                        <p:tgtEl>
                                          <p:spTgt spid="6"/>
                                        </p:tgtEl>
                                      </p:cBhvr>
                                    </p:animEffect>
                                    <p:set>
                                      <p:cBhvr>
                                        <p:cTn id="176" dur="1" fill="hold">
                                          <p:stCondLst>
                                            <p:cond delay="999"/>
                                          </p:stCondLst>
                                        </p:cTn>
                                        <p:tgtEl>
                                          <p:spTgt spid="6"/>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1000"/>
                                        <p:tgtEl>
                                          <p:spTgt spid="9"/>
                                        </p:tgtEl>
                                      </p:cBhvr>
                                    </p:animEffect>
                                    <p:set>
                                      <p:cBhvr>
                                        <p:cTn id="179" dur="1" fill="hold">
                                          <p:stCondLst>
                                            <p:cond delay="999"/>
                                          </p:stCondLst>
                                        </p:cTn>
                                        <p:tgtEl>
                                          <p:spTgt spid="9"/>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1000"/>
                                        <p:tgtEl>
                                          <p:spTgt spid="8"/>
                                        </p:tgtEl>
                                      </p:cBhvr>
                                    </p:animEffect>
                                    <p:set>
                                      <p:cBhvr>
                                        <p:cTn id="182" dur="1" fill="hold">
                                          <p:stCondLst>
                                            <p:cond delay="999"/>
                                          </p:stCondLst>
                                        </p:cTn>
                                        <p:tgtEl>
                                          <p:spTgt spid="8"/>
                                        </p:tgtEl>
                                        <p:attrNameLst>
                                          <p:attrName>style.visibility</p:attrName>
                                        </p:attrNameLst>
                                      </p:cBhvr>
                                      <p:to>
                                        <p:strVal val="hidden"/>
                                      </p:to>
                                    </p:set>
                                  </p:childTnLst>
                                </p:cTn>
                              </p:par>
                              <p:par>
                                <p:cTn id="183" presetID="1" presetClass="entr" presetSubtype="0" fill="hold" nodeType="withEffect">
                                  <p:stCondLst>
                                    <p:cond delay="0"/>
                                  </p:stCondLst>
                                  <p:childTnLst>
                                    <p:set>
                                      <p:cBhvr>
                                        <p:cTn id="184" dur="1" fill="hold">
                                          <p:stCondLst>
                                            <p:cond delay="0"/>
                                          </p:stCondLst>
                                        </p:cTn>
                                        <p:tgtEl>
                                          <p:spTgt spid="41"/>
                                        </p:tgtEl>
                                        <p:attrNameLst>
                                          <p:attrName>style.visibility</p:attrName>
                                        </p:attrNameLst>
                                      </p:cBhvr>
                                      <p:to>
                                        <p:strVal val="visible"/>
                                      </p:to>
                                    </p:set>
                                  </p:childTnLst>
                                </p:cTn>
                              </p:par>
                              <p:par>
                                <p:cTn id="185" presetID="6" presetClass="emph" presetSubtype="0" accel="50000" decel="50000" fill="hold" nodeType="withEffect">
                                  <p:stCondLst>
                                    <p:cond delay="0"/>
                                  </p:stCondLst>
                                  <p:childTnLst>
                                    <p:animScale>
                                      <p:cBhvr>
                                        <p:cTn id="186" dur="1000" fill="hold"/>
                                        <p:tgtEl>
                                          <p:spTgt spid="41"/>
                                        </p:tgtEl>
                                      </p:cBhvr>
                                      <p:by x="250000" y="250000"/>
                                    </p:animScale>
                                  </p:childTnLst>
                                </p:cTn>
                              </p:par>
                              <p:par>
                                <p:cTn id="187" presetID="64" presetClass="path" presetSubtype="0" accel="50000" decel="50000" fill="hold" nodeType="withEffect">
                                  <p:stCondLst>
                                    <p:cond delay="0"/>
                                  </p:stCondLst>
                                  <p:childTnLst>
                                    <p:animMotion origin="layout" path="M -1.38889E-6 0 L -0.16128 0.11111 " pathEditMode="relative" rAng="0" ptsTypes="AA">
                                      <p:cBhvr>
                                        <p:cTn id="188" dur="1000" fill="hold"/>
                                        <p:tgtEl>
                                          <p:spTgt spid="41"/>
                                        </p:tgtEl>
                                        <p:attrNameLst>
                                          <p:attrName>ppt_x</p:attrName>
                                          <p:attrName>ppt_y</p:attrName>
                                        </p:attrNameLst>
                                      </p:cBhvr>
                                      <p:rCtr x="-81" y="56"/>
                                    </p:animMotion>
                                  </p:childTnLst>
                                </p:cTn>
                              </p:par>
                              <p:par>
                                <p:cTn id="189" presetID="1" presetClass="entr" presetSubtype="0" fill="hold" grpId="0" nodeType="withEffect">
                                  <p:stCondLst>
                                    <p:cond delay="0"/>
                                  </p:stCondLst>
                                  <p:childTnLst>
                                    <p:set>
                                      <p:cBhvr>
                                        <p:cTn id="190" dur="1" fill="hold">
                                          <p:stCondLst>
                                            <p:cond delay="0"/>
                                          </p:stCondLst>
                                        </p:cTn>
                                        <p:tgtEl>
                                          <p:spTgt spid="43"/>
                                        </p:tgtEl>
                                        <p:attrNameLst>
                                          <p:attrName>style.visibility</p:attrName>
                                        </p:attrNameLst>
                                      </p:cBhvr>
                                      <p:to>
                                        <p:strVal val="visible"/>
                                      </p:to>
                                    </p:set>
                                  </p:childTnLst>
                                </p:cTn>
                              </p:par>
                              <p:par>
                                <p:cTn id="191" presetID="64" presetClass="path" presetSubtype="0" accel="50000" decel="50000" fill="hold" grpId="1" nodeType="withEffect">
                                  <p:stCondLst>
                                    <p:cond delay="0"/>
                                  </p:stCondLst>
                                  <p:childTnLst>
                                    <p:animMotion origin="layout" path="M 4.16667E-6 2.96296E-6 L 0.3401 -0.23148 " pathEditMode="relative" rAng="0" ptsTypes="AA">
                                      <p:cBhvr>
                                        <p:cTn id="192" dur="1000" fill="hold"/>
                                        <p:tgtEl>
                                          <p:spTgt spid="43"/>
                                        </p:tgtEl>
                                        <p:attrNameLst>
                                          <p:attrName>ppt_x</p:attrName>
                                          <p:attrName>ppt_y</p:attrName>
                                        </p:attrNameLst>
                                      </p:cBhvr>
                                      <p:rCtr x="170" y="-116"/>
                                    </p:animMotion>
                                  </p:childTnLst>
                                </p:cTn>
                              </p:par>
                              <p:par>
                                <p:cTn id="193" presetID="6" presetClass="emph" presetSubtype="0" fill="hold" grpId="2" nodeType="withEffect">
                                  <p:stCondLst>
                                    <p:cond delay="0"/>
                                  </p:stCondLst>
                                  <p:childTnLst>
                                    <p:animScale>
                                      <p:cBhvr>
                                        <p:cTn id="194" dur="1000" fill="hold"/>
                                        <p:tgtEl>
                                          <p:spTgt spid="43"/>
                                        </p:tgtEl>
                                      </p:cBhvr>
                                      <p:by x="150000" y="150000"/>
                                    </p:animScale>
                                  </p:childTnLst>
                                </p:cTn>
                              </p:par>
                              <p:par>
                                <p:cTn id="195" presetID="10" presetClass="exit" presetSubtype="0" fill="hold" grpId="0" nodeType="withEffect">
                                  <p:stCondLst>
                                    <p:cond delay="500"/>
                                  </p:stCondLst>
                                  <p:childTnLst>
                                    <p:animEffect transition="out" filter="fade">
                                      <p:cBhvr>
                                        <p:cTn id="196" dur="1000"/>
                                        <p:tgtEl>
                                          <p:spTgt spid="77"/>
                                        </p:tgtEl>
                                      </p:cBhvr>
                                    </p:animEffect>
                                    <p:set>
                                      <p:cBhvr>
                                        <p:cTn id="197" dur="1" fill="hold">
                                          <p:stCondLst>
                                            <p:cond delay="999"/>
                                          </p:stCondLst>
                                        </p:cTn>
                                        <p:tgtEl>
                                          <p:spTgt spid="77"/>
                                        </p:tgtEl>
                                        <p:attrNameLst>
                                          <p:attrName>style.visibility</p:attrName>
                                        </p:attrNameLst>
                                      </p:cBhvr>
                                      <p:to>
                                        <p:strVal val="hidden"/>
                                      </p:to>
                                    </p:set>
                                  </p:childTnLst>
                                </p:cTn>
                              </p:par>
                            </p:childTnLst>
                          </p:cTn>
                        </p:par>
                      </p:childTnLst>
                    </p:cTn>
                  </p:par>
                  <p:par>
                    <p:cTn id="198" fill="hold">
                      <p:stCondLst>
                        <p:cond delay="indefinite"/>
                      </p:stCondLst>
                      <p:childTnLst>
                        <p:par>
                          <p:cTn id="199" fill="hold">
                            <p:stCondLst>
                              <p:cond delay="0"/>
                            </p:stCondLst>
                            <p:childTnLst>
                              <p:par>
                                <p:cTn id="200" presetID="22" presetClass="entr" presetSubtype="8" fill="hold" grpId="0" nodeType="clickEffect">
                                  <p:stCondLst>
                                    <p:cond delay="0"/>
                                  </p:stCondLst>
                                  <p:childTnLst>
                                    <p:set>
                                      <p:cBhvr>
                                        <p:cTn id="201" dur="1" fill="hold">
                                          <p:stCondLst>
                                            <p:cond delay="0"/>
                                          </p:stCondLst>
                                        </p:cTn>
                                        <p:tgtEl>
                                          <p:spTgt spid="44"/>
                                        </p:tgtEl>
                                        <p:attrNameLst>
                                          <p:attrName>style.visibility</p:attrName>
                                        </p:attrNameLst>
                                      </p:cBhvr>
                                      <p:to>
                                        <p:strVal val="visible"/>
                                      </p:to>
                                    </p:set>
                                    <p:animEffect transition="in" filter="wipe(left)">
                                      <p:cBhvr>
                                        <p:cTn id="202" dur="1000"/>
                                        <p:tgtEl>
                                          <p:spTgt spid="44"/>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1000"/>
                                        <p:tgtEl>
                                          <p:spTgt spid="44"/>
                                        </p:tgtEl>
                                      </p:cBhvr>
                                    </p:animEffect>
                                    <p:set>
                                      <p:cBhvr>
                                        <p:cTn id="207" dur="1" fill="hold">
                                          <p:stCondLst>
                                            <p:cond delay="999"/>
                                          </p:stCondLst>
                                        </p:cTn>
                                        <p:tgtEl>
                                          <p:spTgt spid="44"/>
                                        </p:tgtEl>
                                        <p:attrNameLst>
                                          <p:attrName>style.visibility</p:attrName>
                                        </p:attrNameLst>
                                      </p:cBhvr>
                                      <p:to>
                                        <p:strVal val="hidden"/>
                                      </p:to>
                                    </p:set>
                                  </p:childTnLst>
                                </p:cTn>
                              </p:par>
                              <p:par>
                                <p:cTn id="208" presetID="10" presetClass="exit" presetSubtype="0" fill="hold" nodeType="withEffect">
                                  <p:stCondLst>
                                    <p:cond delay="0"/>
                                  </p:stCondLst>
                                  <p:childTnLst>
                                    <p:animEffect transition="out" filter="fade">
                                      <p:cBhvr>
                                        <p:cTn id="209" dur="1000"/>
                                        <p:tgtEl>
                                          <p:spTgt spid="41"/>
                                        </p:tgtEl>
                                      </p:cBhvr>
                                    </p:animEffect>
                                    <p:set>
                                      <p:cBhvr>
                                        <p:cTn id="210" dur="1" fill="hold">
                                          <p:stCondLst>
                                            <p:cond delay="999"/>
                                          </p:stCondLst>
                                        </p:cTn>
                                        <p:tgtEl>
                                          <p:spTgt spid="41"/>
                                        </p:tgtEl>
                                        <p:attrNameLst>
                                          <p:attrName>style.visibility</p:attrName>
                                        </p:attrNameLst>
                                      </p:cBhvr>
                                      <p:to>
                                        <p:strVal val="hidden"/>
                                      </p:to>
                                    </p:set>
                                  </p:childTnLst>
                                </p:cTn>
                              </p:par>
                              <p:par>
                                <p:cTn id="211" presetID="10" presetClass="exit" presetSubtype="0" fill="hold" grpId="2" nodeType="withEffect">
                                  <p:stCondLst>
                                    <p:cond delay="0"/>
                                  </p:stCondLst>
                                  <p:childTnLst>
                                    <p:animEffect transition="out" filter="fade">
                                      <p:cBhvr>
                                        <p:cTn id="212" dur="1000"/>
                                        <p:tgtEl>
                                          <p:spTgt spid="44"/>
                                        </p:tgtEl>
                                      </p:cBhvr>
                                    </p:animEffect>
                                    <p:set>
                                      <p:cBhvr>
                                        <p:cTn id="213" dur="1" fill="hold">
                                          <p:stCondLst>
                                            <p:cond delay="999"/>
                                          </p:stCondLst>
                                        </p:cTn>
                                        <p:tgtEl>
                                          <p:spTgt spid="44"/>
                                        </p:tgtEl>
                                        <p:attrNameLst>
                                          <p:attrName>style.visibility</p:attrName>
                                        </p:attrNameLst>
                                      </p:cBhvr>
                                      <p:to>
                                        <p:strVal val="hidden"/>
                                      </p:to>
                                    </p:set>
                                  </p:childTnLst>
                                </p:cTn>
                              </p:par>
                              <p:par>
                                <p:cTn id="214" presetID="10" presetClass="exit" presetSubtype="0" fill="hold" grpId="3" nodeType="withEffect">
                                  <p:stCondLst>
                                    <p:cond delay="0"/>
                                  </p:stCondLst>
                                  <p:childTnLst>
                                    <p:animEffect transition="out" filter="fade">
                                      <p:cBhvr>
                                        <p:cTn id="215" dur="1000"/>
                                        <p:tgtEl>
                                          <p:spTgt spid="43"/>
                                        </p:tgtEl>
                                      </p:cBhvr>
                                    </p:animEffect>
                                    <p:set>
                                      <p:cBhvr>
                                        <p:cTn id="216" dur="1" fill="hold">
                                          <p:stCondLst>
                                            <p:cond delay="999"/>
                                          </p:stCondLst>
                                        </p:cTn>
                                        <p:tgtEl>
                                          <p:spTgt spid="43"/>
                                        </p:tgtEl>
                                        <p:attrNameLst>
                                          <p:attrName>style.visibility</p:attrName>
                                        </p:attrNameLst>
                                      </p:cBhvr>
                                      <p:to>
                                        <p:strVal val="hidden"/>
                                      </p:to>
                                    </p:set>
                                  </p:childTnLst>
                                </p:cTn>
                              </p:par>
                              <p:par>
                                <p:cTn id="217" presetID="10" presetClass="exit" presetSubtype="0" fill="hold" grpId="1" nodeType="withEffect">
                                  <p:stCondLst>
                                    <p:cond delay="0"/>
                                  </p:stCondLst>
                                  <p:childTnLst>
                                    <p:animEffect transition="out" filter="fade">
                                      <p:cBhvr>
                                        <p:cTn id="218" dur="1000"/>
                                        <p:tgtEl>
                                          <p:spTgt spid="38"/>
                                        </p:tgtEl>
                                      </p:cBhvr>
                                    </p:animEffect>
                                    <p:set>
                                      <p:cBhvr>
                                        <p:cTn id="219" dur="1" fill="hold">
                                          <p:stCondLst>
                                            <p:cond delay="999"/>
                                          </p:stCondLst>
                                        </p:cTn>
                                        <p:tgtEl>
                                          <p:spTgt spid="38"/>
                                        </p:tgtEl>
                                        <p:attrNameLst>
                                          <p:attrName>style.visibility</p:attrName>
                                        </p:attrNameLst>
                                      </p:cBhvr>
                                      <p:to>
                                        <p:strVal val="hidden"/>
                                      </p:to>
                                    </p:set>
                                  </p:childTnLst>
                                </p:cTn>
                              </p:par>
                              <p:par>
                                <p:cTn id="220" presetID="10" presetClass="exit" presetSubtype="0" fill="hold" grpId="1" nodeType="withEffect">
                                  <p:stCondLst>
                                    <p:cond delay="0"/>
                                  </p:stCondLst>
                                  <p:childTnLst>
                                    <p:animEffect transition="out" filter="fade">
                                      <p:cBhvr>
                                        <p:cTn id="221" dur="1000"/>
                                        <p:tgtEl>
                                          <p:spTgt spid="39"/>
                                        </p:tgtEl>
                                      </p:cBhvr>
                                    </p:animEffect>
                                    <p:set>
                                      <p:cBhvr>
                                        <p:cTn id="222" dur="1" fill="hold">
                                          <p:stCondLst>
                                            <p:cond delay="999"/>
                                          </p:stCondLst>
                                        </p:cTn>
                                        <p:tgtEl>
                                          <p:spTgt spid="39"/>
                                        </p:tgtEl>
                                        <p:attrNameLst>
                                          <p:attrName>style.visibility</p:attrName>
                                        </p:attrNameLst>
                                      </p:cBhvr>
                                      <p:to>
                                        <p:strVal val="hidden"/>
                                      </p:to>
                                    </p:set>
                                  </p:childTnLst>
                                </p:cTn>
                              </p:par>
                              <p:par>
                                <p:cTn id="223" presetID="10" presetClass="exit" presetSubtype="0" fill="hold" grpId="1" nodeType="withEffect">
                                  <p:stCondLst>
                                    <p:cond delay="0"/>
                                  </p:stCondLst>
                                  <p:childTnLst>
                                    <p:animEffect transition="out" filter="fade">
                                      <p:cBhvr>
                                        <p:cTn id="224" dur="1000"/>
                                        <p:tgtEl>
                                          <p:spTgt spid="42"/>
                                        </p:tgtEl>
                                      </p:cBhvr>
                                    </p:animEffect>
                                    <p:set>
                                      <p:cBhvr>
                                        <p:cTn id="225" dur="1" fill="hold">
                                          <p:stCondLst>
                                            <p:cond delay="999"/>
                                          </p:stCondLst>
                                        </p:cTn>
                                        <p:tgtEl>
                                          <p:spTgt spid="42"/>
                                        </p:tgtEl>
                                        <p:attrNameLst>
                                          <p:attrName>style.visibility</p:attrName>
                                        </p:attrNameLst>
                                      </p:cBhvr>
                                      <p:to>
                                        <p:strVal val="hidden"/>
                                      </p:to>
                                    </p:set>
                                  </p:childTnLst>
                                </p:cTn>
                              </p:par>
                              <p:par>
                                <p:cTn id="226" presetID="53" presetClass="entr" presetSubtype="0" fill="hold" grpId="0" nodeType="withEffect">
                                  <p:stCondLst>
                                    <p:cond delay="0"/>
                                  </p:stCondLst>
                                  <p:childTnLst>
                                    <p:set>
                                      <p:cBhvr>
                                        <p:cTn id="227" dur="1" fill="hold">
                                          <p:stCondLst>
                                            <p:cond delay="0"/>
                                          </p:stCondLst>
                                        </p:cTn>
                                        <p:tgtEl>
                                          <p:spTgt spid="26"/>
                                        </p:tgtEl>
                                        <p:attrNameLst>
                                          <p:attrName>style.visibility</p:attrName>
                                        </p:attrNameLst>
                                      </p:cBhvr>
                                      <p:to>
                                        <p:strVal val="visible"/>
                                      </p:to>
                                    </p:set>
                                    <p:anim calcmode="lin" valueType="num">
                                      <p:cBhvr>
                                        <p:cTn id="228" dur="1000" fill="hold"/>
                                        <p:tgtEl>
                                          <p:spTgt spid="26"/>
                                        </p:tgtEl>
                                        <p:attrNameLst>
                                          <p:attrName>ppt_w</p:attrName>
                                        </p:attrNameLst>
                                      </p:cBhvr>
                                      <p:tavLst>
                                        <p:tav tm="0">
                                          <p:val>
                                            <p:fltVal val="0"/>
                                          </p:val>
                                        </p:tav>
                                        <p:tav tm="100000">
                                          <p:val>
                                            <p:strVal val="#ppt_w"/>
                                          </p:val>
                                        </p:tav>
                                      </p:tavLst>
                                    </p:anim>
                                    <p:anim calcmode="lin" valueType="num">
                                      <p:cBhvr>
                                        <p:cTn id="229" dur="1000" fill="hold"/>
                                        <p:tgtEl>
                                          <p:spTgt spid="26"/>
                                        </p:tgtEl>
                                        <p:attrNameLst>
                                          <p:attrName>ppt_h</p:attrName>
                                        </p:attrNameLst>
                                      </p:cBhvr>
                                      <p:tavLst>
                                        <p:tav tm="0">
                                          <p:val>
                                            <p:fltVal val="0"/>
                                          </p:val>
                                        </p:tav>
                                        <p:tav tm="100000">
                                          <p:val>
                                            <p:strVal val="#ppt_h"/>
                                          </p:val>
                                        </p:tav>
                                      </p:tavLst>
                                    </p:anim>
                                    <p:animEffect transition="in" filter="fade">
                                      <p:cBhvr>
                                        <p:cTn id="230" dur="1000"/>
                                        <p:tgtEl>
                                          <p:spTgt spid="26"/>
                                        </p:tgtEl>
                                      </p:cBhvr>
                                    </p:animEffect>
                                  </p:childTnLst>
                                </p:cTn>
                              </p:par>
                              <p:par>
                                <p:cTn id="231" presetID="10" presetClass="entr" presetSubtype="0" fill="hold" nodeType="withEffect">
                                  <p:stCondLst>
                                    <p:cond delay="0"/>
                                  </p:stCondLst>
                                  <p:childTnLst>
                                    <p:set>
                                      <p:cBhvr>
                                        <p:cTn id="232" dur="1" fill="hold">
                                          <p:stCondLst>
                                            <p:cond delay="0"/>
                                          </p:stCondLst>
                                        </p:cTn>
                                        <p:tgtEl>
                                          <p:spTgt spid="3"/>
                                        </p:tgtEl>
                                        <p:attrNameLst>
                                          <p:attrName>style.visibility</p:attrName>
                                        </p:attrNameLst>
                                      </p:cBhvr>
                                      <p:to>
                                        <p:strVal val="visible"/>
                                      </p:to>
                                    </p:set>
                                    <p:animEffect transition="in" filter="fade">
                                      <p:cBhvr>
                                        <p:cTn id="23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80" grpId="0" build="allAtOnce" animBg="1"/>
      <p:bldP spid="43" grpId="0"/>
      <p:bldP spid="43" grpId="1"/>
      <p:bldP spid="43" grpId="2"/>
      <p:bldP spid="43" grpId="3"/>
      <p:bldP spid="44" grpId="0" animBg="1"/>
      <p:bldP spid="44" grpId="1" animBg="1"/>
      <p:bldP spid="44" grpId="2" animBg="1"/>
      <p:bldP spid="26" grpId="0" animBg="1"/>
      <p:bldP spid="38" grpId="0"/>
      <p:bldP spid="38" grpId="1"/>
      <p:bldP spid="39" grpId="0"/>
      <p:bldP spid="39" grpId="1"/>
      <p:bldP spid="42" grpId="0"/>
      <p:bldP spid="42" grpId="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9759255"/>
          </a:xfrm>
          <a:prstGeom prst="rect">
            <a:avLst/>
          </a:prstGeom>
        </p:spPr>
        <p:txBody>
          <a:bodyPr wrap="square">
            <a:spAutoFit/>
          </a:bodyPr>
          <a:lstStyle/>
          <a:p>
            <a:r>
              <a:rPr lang="en-US" dirty="0" smtClean="0">
                <a:hlinkClick r:id="rId2"/>
              </a:rPr>
              <a:t>http://georgiahistory.com/education-outreach/online-exhibits/featured-historical-figures/sequoyah/the-trail-of-tears-and-life-in-the-west/</a:t>
            </a:r>
            <a:endParaRPr lang="en-US" dirty="0" smtClean="0"/>
          </a:p>
          <a:p>
            <a:r>
              <a:rPr lang="en-US" dirty="0" smtClean="0"/>
              <a:t>	In 1834, much of the land Cherokees still claimed in Georgia was auctioned off in a land lottery.  After returning from a delegation in Washington, D.C., Principal Chief John Ross discovered his elegant mansion was no longer his own.  In spite of this, Chief Ross continued to encourage the Cherokee to negotiate with the American government.  In March 1835, Major Ridge, John Ridge, and U.S. officials made secret arrangements at the New </a:t>
            </a:r>
            <a:r>
              <a:rPr lang="en-US" dirty="0" err="1" smtClean="0"/>
              <a:t>Echota</a:t>
            </a:r>
            <a:r>
              <a:rPr lang="en-US" dirty="0" smtClean="0"/>
              <a:t> (by then, no longer the Cherokee capital) home of Elias </a:t>
            </a:r>
            <a:r>
              <a:rPr lang="en-US" dirty="0" err="1" smtClean="0"/>
              <a:t>Boudinot</a:t>
            </a:r>
            <a:r>
              <a:rPr lang="en-US" dirty="0" smtClean="0"/>
              <a:t> to negotiate terms for the final removal of the Cherokee.  Despite Chief John Ross’ objections, a small number of Georgia Cherokee (later known as the Treaty Party) met later in the year to formally accept the Treaty of New </a:t>
            </a:r>
            <a:r>
              <a:rPr lang="en-US" dirty="0" err="1" smtClean="0"/>
              <a:t>Echota</a:t>
            </a:r>
            <a:r>
              <a:rPr lang="en-US" dirty="0" smtClean="0"/>
              <a:t> in which remaining Cherokee land was ceded for territory in the west for five million dollars, along with some provision for supplies for the journey west and a year’s worth of Federal support for those who moved.  The U.S. Senate ratified the treaty, and President Jackson immediately signed it, giving the Cherokee until May 1838 to leave.</a:t>
            </a:r>
          </a:p>
          <a:p>
            <a:r>
              <a:rPr lang="en-US" dirty="0" smtClean="0"/>
              <a:t>	As a result, almost 16,000 Cherokee and other Native tribes were forcibly moved from their eastern homeland.  Beginning in June 1838, approximately 2,800 Cherokees were loaded on flatboats at Ross’s Landing, Georgia, and sailed down the Tennessee River.  The boats were described as being so crammed that they nearly sank.  Some rode the train, while others traveled on foot.  Over 4,000 died on the long trek to the Oklahoma territory.  Survivors arrived exhausted, sick, grief-stricken, and degraded.  Many had lost wives, husbands, children, and other loved ones.</a:t>
            </a:r>
          </a:p>
          <a:p>
            <a:r>
              <a:rPr lang="en-US" dirty="0" smtClean="0"/>
              <a:t>	Chief Ross and his supporters in the National Party encountered another problem: the construction of a new, combined Cherokee government in the West.  In June 1839, approximately 7,000 Cherokees assembled at </a:t>
            </a:r>
            <a:r>
              <a:rPr lang="en-US" dirty="0" err="1" smtClean="0"/>
              <a:t>Takatoka</a:t>
            </a:r>
            <a:r>
              <a:rPr lang="en-US" dirty="0" smtClean="0"/>
              <a:t> Campground to resolve the problems between the new arrivals (the eastern Cherokee) and the Old Settlers (those who had gone to Oklahoma earlier, usually as a result of earlier treaties and land cessions).  The eastern Cherokees had drafted a constitution modeled after the United States, but the Old Settlers created a system based on traditional Cherokee laws.  Unable to come to a compromise, Sequoyah, an Old Settler, and Jesse </a:t>
            </a:r>
            <a:r>
              <a:rPr lang="en-US" dirty="0" err="1" smtClean="0"/>
              <a:t>Bushyhead</a:t>
            </a:r>
            <a:r>
              <a:rPr lang="en-US" dirty="0" smtClean="0"/>
              <a:t>, an eastern Cherokee Baptist minister, made a suggestion for the parties to meet again in July and let the people determine the form of government they preferred.</a:t>
            </a:r>
          </a:p>
          <a:p>
            <a:r>
              <a:rPr lang="en-US" dirty="0" smtClean="0"/>
              <a:t>	Before that meeting took place, a group of Cherokee (probably about 150 men of the National Party) plotted to take revenge on those they felt most responsible for signing the Treaty of New </a:t>
            </a:r>
            <a:r>
              <a:rPr lang="en-US" dirty="0" err="1" smtClean="0"/>
              <a:t>Echota</a:t>
            </a:r>
            <a:r>
              <a:rPr lang="en-US" dirty="0" smtClean="0"/>
              <a:t>.  Secretly, they made a list of people they felt deserved the ultimate penalty of death.  Of these, three men were killed at approximately the same time:  </a:t>
            </a:r>
            <a:r>
              <a:rPr lang="en-US" b="1" dirty="0" smtClean="0"/>
              <a:t>Major Ridge was killed while traveling the road in Washington County</a:t>
            </a:r>
            <a:r>
              <a:rPr lang="en-US" dirty="0" smtClean="0"/>
              <a:t>, Arkansas; </a:t>
            </a:r>
            <a:r>
              <a:rPr lang="en-US" b="1" dirty="0" smtClean="0"/>
              <a:t>Elias </a:t>
            </a:r>
            <a:r>
              <a:rPr lang="en-US" b="1" dirty="0" err="1" smtClean="0"/>
              <a:t>Boudinot</a:t>
            </a:r>
            <a:r>
              <a:rPr lang="en-US" b="1" dirty="0" smtClean="0"/>
              <a:t> was attacked by a group of men claiming they needed medicine</a:t>
            </a:r>
            <a:r>
              <a:rPr lang="en-US" dirty="0" smtClean="0"/>
              <a:t>; </a:t>
            </a:r>
            <a:r>
              <a:rPr lang="en-US" b="1" dirty="0" smtClean="0"/>
              <a:t>and John Ridge was dragged from his bed and stabbed to death.</a:t>
            </a:r>
          </a:p>
          <a:p>
            <a:r>
              <a:rPr lang="en-US" dirty="0" smtClean="0"/>
              <a:t>	In spite of this, Ross proceeded with plans for the July 1 meeting.  John Ross’ National Party, with the most representatives in attendance, hurriedly made pardons for those responsible for the murders of the Ridges and </a:t>
            </a:r>
            <a:r>
              <a:rPr lang="en-US" dirty="0" err="1" smtClean="0"/>
              <a:t>Boudinot</a:t>
            </a:r>
            <a:r>
              <a:rPr lang="en-US" dirty="0" smtClean="0"/>
              <a:t> and declared anyone an outlaw who tried to take vengeance.  Amnesty was offered to those responsible if they made a confession by a certain date. They were also banned from office for five years. On July 12, 1839, John Ross and the few representatives of the Old Settlers signed an act of union.  On September 6, a compromise was made to accept a constitution similar to the one created in the East.  The Treaty Party remained embittered, sending their own delegates to Washington, D.C., to seek government protection and justice for the murders of </a:t>
            </a:r>
            <a:r>
              <a:rPr lang="en-US" dirty="0" err="1" smtClean="0"/>
              <a:t>Boudinot</a:t>
            </a:r>
            <a:r>
              <a:rPr lang="en-US" dirty="0" smtClean="0"/>
              <a:t> and the Ridges.  Under the new government, John Ross was elected as principal chief and an Old Settler as second principal chief.</a:t>
            </a:r>
          </a:p>
          <a:p>
            <a:r>
              <a:rPr lang="en-US" dirty="0" smtClean="0"/>
              <a:t>	 For the next several years, the Cherokee Nation underwent a series of internal conflicts (sometimes violent) as the Old Settlers, the Treaty Party, and the Latecomers (or National Party) adjusted to life in the federally allotted Indian Territory.  Sequoyah worked with John Ross to try and bring peace between the two factions.  This civil war ended with a treaty between the factions brokered by the United States Government on August 6, 1846. Signed by delegates from each faction, the 1846 treaty promised the lands ceded to the Cherokee would be available for all members of the Cherokee Nation and offered a general amnesty for crimes committed against the nation or individuals.</a:t>
            </a:r>
          </a:p>
          <a:p>
            <a:r>
              <a:rPr lang="en-US" i="1" dirty="0" smtClean="0"/>
              <a:t>	“All difficulties and differences heretofore existing between the several parties of the Cherokee Nation are hereby settled and adjusted, and shall, as far as possible, be forgotten and forever buried in oblivion. All party distinctions shall cease, except so far as they may be necessary to carry out this convention or treaty. A general amnesty is hereby declared. All offenses and crimes committed by a citizen or citizens of the Cherokee Nation against the nation, or against an individual or individuals, are hereby pardoned.”</a:t>
            </a:r>
          </a:p>
          <a:p>
            <a:r>
              <a:rPr lang="en-US" dirty="0" smtClean="0"/>
              <a:t>	Sequoyah did not live to see the treaty signed. He died in 1843 while traveling in Mexico looking for Cherokee settlements. The trip was part of his continued mission to bring the Cherokee Nation together.</a:t>
            </a:r>
          </a:p>
          <a:p>
            <a:r>
              <a:rPr lang="en-US" dirty="0" smtClean="0"/>
              <a:t/>
            </a:r>
            <a:br>
              <a:rPr lang="en-US" dirty="0" smtClean="0"/>
            </a:br>
            <a:endParaRPr lang="en-US" dirty="0" smtClean="0"/>
          </a:p>
          <a:p>
            <a:endParaRPr lang="en-US" dirty="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0341293"/>
          </a:xfrm>
          <a:prstGeom prst="rect">
            <a:avLst/>
          </a:prstGeom>
        </p:spPr>
        <p:txBody>
          <a:bodyPr wrap="square">
            <a:spAutoFit/>
          </a:bodyPr>
          <a:lstStyle/>
          <a:p>
            <a:r>
              <a:rPr lang="en-US" dirty="0" smtClean="0">
                <a:hlinkClick r:id="rId2"/>
              </a:rPr>
              <a:t>https://en.wikipedia.org/wiki/Major_Ridge</a:t>
            </a:r>
            <a:endParaRPr lang="en-US" b="1" dirty="0" smtClean="0"/>
          </a:p>
          <a:p>
            <a:r>
              <a:rPr lang="en-US" b="1" dirty="0" smtClean="0"/>
              <a:t>PATHKILLER II  </a:t>
            </a:r>
            <a:r>
              <a:rPr lang="en-US" dirty="0" smtClean="0"/>
              <a:t>(</a:t>
            </a:r>
            <a:r>
              <a:rPr lang="en-US" b="1" dirty="0" smtClean="0"/>
              <a:t>THE RIDGE)   </a:t>
            </a:r>
            <a:r>
              <a:rPr lang="en-US" dirty="0" smtClean="0"/>
              <a:t>1772– 1839</a:t>
            </a:r>
          </a:p>
          <a:p>
            <a:r>
              <a:rPr lang="en-US" dirty="0" smtClean="0"/>
              <a:t>	</a:t>
            </a:r>
            <a:r>
              <a:rPr lang="en-US" b="1" dirty="0" smtClean="0"/>
              <a:t>The Ridge</a:t>
            </a:r>
            <a:r>
              <a:rPr lang="en-US" dirty="0" smtClean="0"/>
              <a:t>, his family, and many other Cherokee emigrate </a:t>
            </a:r>
          </a:p>
          <a:p>
            <a:r>
              <a:rPr lang="en-US" dirty="0" smtClean="0"/>
              <a:t>to the West in March 1837.  The treaty had been signed in December</a:t>
            </a:r>
          </a:p>
          <a:p>
            <a:r>
              <a:rPr lang="en-US" dirty="0" smtClean="0"/>
              <a:t> 1835 and was amended and ratified in March 1836. Georgia put</a:t>
            </a:r>
          </a:p>
          <a:p>
            <a:r>
              <a:rPr lang="en-US" dirty="0" smtClean="0"/>
              <a:t> Cherokee lands in a lottery and auctioned them off before the</a:t>
            </a:r>
          </a:p>
          <a:p>
            <a:r>
              <a:rPr lang="en-US" dirty="0" smtClean="0"/>
              <a:t> Cherokee removal date; settlers started arriving and squatting on</a:t>
            </a:r>
          </a:p>
          <a:p>
            <a:r>
              <a:rPr lang="en-US" dirty="0" smtClean="0"/>
              <a:t> Cherokee-occupied land.  Georgia supported the settlers against the</a:t>
            </a:r>
          </a:p>
          <a:p>
            <a:r>
              <a:rPr lang="en-US" dirty="0" smtClean="0"/>
              <a:t> Cherokee.  After 1838, the US government forcibly rounded up the</a:t>
            </a:r>
          </a:p>
          <a:p>
            <a:r>
              <a:rPr lang="en-US" dirty="0" smtClean="0"/>
              <a:t> remaining Cherokee (along with their slaves) on tribal lands.  They were the last people to make the journey that became known as the "Trail of Tears," during which nearly 4,000 Cherokee died.</a:t>
            </a:r>
          </a:p>
          <a:p>
            <a:r>
              <a:rPr lang="en-US" dirty="0" smtClean="0"/>
              <a:t>	Accompanied by his wife, daughter, and one of son John's children, Major Ridge traveled by flatboat and steamer to a place in Indian Territory called Honey Creek, near the Arkansas-Missouri Border.  The land Ridge had chosen was fifty miles from the territory assigned to the Cherokee. He no longer wished to live among his people.  His son John Ridge and Major Ridge's cousin Elias </a:t>
            </a:r>
            <a:r>
              <a:rPr lang="en-US" dirty="0" err="1" smtClean="0"/>
              <a:t>Boudinot</a:t>
            </a:r>
            <a:r>
              <a:rPr lang="en-US" dirty="0" smtClean="0"/>
              <a:t> followed six months later.</a:t>
            </a:r>
          </a:p>
          <a:p>
            <a:r>
              <a:rPr lang="en-US" dirty="0" smtClean="0"/>
              <a:t>	In the West, the Ross faction blamed Ridge and the other signers of the Treaty of New </a:t>
            </a:r>
            <a:r>
              <a:rPr lang="en-US" dirty="0" err="1" smtClean="0"/>
              <a:t>Echota</a:t>
            </a:r>
            <a:r>
              <a:rPr lang="en-US" dirty="0" smtClean="0"/>
              <a:t> for the 4,000 deaths along the trail in the Removal as well as the loss of communal lands. In June 1839, Major Ridge, his son John, and nephew Elias </a:t>
            </a:r>
            <a:r>
              <a:rPr lang="en-US" dirty="0" err="1" smtClean="0"/>
              <a:t>Boudinot</a:t>
            </a:r>
            <a:r>
              <a:rPr lang="en-US" dirty="0" smtClean="0"/>
              <a:t>, were executed in accordance with the Cherokee Blood Law by Cherokee of the Ross faction.  They tried to kill Elias' brother Stand </a:t>
            </a:r>
            <a:r>
              <a:rPr lang="en-US" dirty="0" err="1" smtClean="0"/>
              <a:t>Watie</a:t>
            </a:r>
            <a:r>
              <a:rPr lang="en-US" dirty="0" smtClean="0"/>
              <a:t>, but he survived.  Other Treaty Party members were later killed, starting a wave of violence within the nation.</a:t>
            </a:r>
          </a:p>
          <a:p>
            <a:r>
              <a:rPr lang="en-US" dirty="0" smtClean="0"/>
              <a:t>	Among Ridge's killers was Bird </a:t>
            </a:r>
            <a:r>
              <a:rPr lang="en-US" dirty="0" err="1" smtClean="0"/>
              <a:t>Doublehead</a:t>
            </a:r>
            <a:r>
              <a:rPr lang="en-US" dirty="0" smtClean="0"/>
              <a:t>.  Ridge had killed his father Chief </a:t>
            </a:r>
            <a:r>
              <a:rPr lang="en-US" dirty="0" err="1" smtClean="0"/>
              <a:t>Doublehead</a:t>
            </a:r>
            <a:r>
              <a:rPr lang="en-US" dirty="0" smtClean="0"/>
              <a:t> under orders by the National Council.  Another of his killers was James Foreman, Bird's half-brother.  In 1842 Stand </a:t>
            </a:r>
            <a:r>
              <a:rPr lang="en-US" dirty="0" err="1" smtClean="0"/>
              <a:t>Watie</a:t>
            </a:r>
            <a:r>
              <a:rPr lang="en-US" dirty="0" smtClean="0"/>
              <a:t>, Ridge's nephew, killed Foreman.  In 1845 opponents killed his younger brother, Thomas </a:t>
            </a:r>
            <a:r>
              <a:rPr lang="en-US" dirty="0" err="1" smtClean="0"/>
              <a:t>Watie</a:t>
            </a:r>
            <a:r>
              <a:rPr lang="en-US" dirty="0" smtClean="0"/>
              <a:t>.  The cycle of retaliatory violence within the Cherokee resulted in the deaths of all the other </a:t>
            </a:r>
            <a:r>
              <a:rPr lang="en-US" dirty="0" err="1" smtClean="0"/>
              <a:t>Watie</a:t>
            </a:r>
            <a:r>
              <a:rPr lang="en-US" dirty="0" smtClean="0"/>
              <a:t> family males of that generation.  Stand </a:t>
            </a:r>
            <a:r>
              <a:rPr lang="en-US" dirty="0" err="1" smtClean="0"/>
              <a:t>Watie</a:t>
            </a:r>
            <a:r>
              <a:rPr lang="en-US" dirty="0" smtClean="0"/>
              <a:t> survived the violence of the 1840s, when the Cherokee conflict descended into virtual civil war. In the 1850s, </a:t>
            </a:r>
            <a:r>
              <a:rPr lang="en-US" dirty="0" err="1" smtClean="0"/>
              <a:t>Watie</a:t>
            </a:r>
            <a:r>
              <a:rPr lang="en-US" dirty="0" smtClean="0"/>
              <a:t> was tried in Arkansas for Foreman's murder but was acquitted on grounds of self-defense; he was defended by his brother Elias' son, Elias Cornelius </a:t>
            </a:r>
            <a:r>
              <a:rPr lang="en-US" dirty="0" err="1" smtClean="0"/>
              <a:t>Boudinot</a:t>
            </a:r>
            <a:r>
              <a:rPr lang="en-US" dirty="0" smtClean="0"/>
              <a:t>.</a:t>
            </a:r>
          </a:p>
          <a:p>
            <a:r>
              <a:rPr lang="en-US" dirty="0" smtClean="0"/>
              <a:t>	Tribal divisions were exacerbated by the outbreak of the American Civil War.  Many Cherokee supported the Confederacy, despite the Southern governments having pushed them out. The Confederacy officials now suggested they would recognize an independent Indian state if successful in creating an independent nation.  Stand </a:t>
            </a:r>
            <a:r>
              <a:rPr lang="en-US" dirty="0" err="1" smtClean="0"/>
              <a:t>Watie</a:t>
            </a:r>
            <a:r>
              <a:rPr lang="en-US" dirty="0" smtClean="0"/>
              <a:t> served as Principal Chief (1862-1866) of the pro-Confederate Cherokee after Ross and many Union-supporters withdrew to another location.  He served as a Confederate general and was the last to surrender to Union troops.</a:t>
            </a:r>
          </a:p>
        </p:txBody>
      </p:sp>
      <p:pic>
        <p:nvPicPr>
          <p:cNvPr id="1026" name="Picture 2" descr="Major ridge.jpg"/>
          <p:cNvPicPr>
            <a:picLocks noChangeAspect="1" noChangeArrowheads="1"/>
          </p:cNvPicPr>
          <p:nvPr/>
        </p:nvPicPr>
        <p:blipFill>
          <a:blip r:embed="rId3" cstate="print"/>
          <a:srcRect/>
          <a:stretch>
            <a:fillRect/>
          </a:stretch>
        </p:blipFill>
        <p:spPr bwMode="auto">
          <a:xfrm>
            <a:off x="6705600" y="76200"/>
            <a:ext cx="2095500" cy="2362200"/>
          </a:xfrm>
          <a:prstGeom prst="rect">
            <a:avLst/>
          </a:prstGeom>
          <a:noFill/>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0590252"/>
          </a:xfrm>
          <a:prstGeom prst="rect">
            <a:avLst/>
          </a:prstGeom>
        </p:spPr>
        <p:txBody>
          <a:bodyPr wrap="square">
            <a:spAutoFit/>
          </a:bodyPr>
          <a:lstStyle/>
          <a:p>
            <a:r>
              <a:rPr lang="en-US" dirty="0" smtClean="0">
                <a:hlinkClick r:id="rId2"/>
              </a:rPr>
              <a:t>http://www.cherokeephoenix.org/Article/index/6214</a:t>
            </a:r>
            <a:endParaRPr lang="en-US" dirty="0" smtClean="0"/>
          </a:p>
          <a:p>
            <a:r>
              <a:rPr lang="en-US" dirty="0" smtClean="0"/>
              <a:t>	In the early 1800s, the Cherokee Nation was losing its lands in the East. In desperation, the Tribal Council declared in 1829 it would give up no more land and adopted a resolution declaring that any tribal citizen who ceded any part of the tribe’s domain would be punished by death.   Major Ridge wrote that law, and he later suffered that penalty prescribed in his law. </a:t>
            </a:r>
            <a:br>
              <a:rPr lang="en-US" dirty="0" smtClean="0"/>
            </a:br>
            <a:r>
              <a:rPr lang="en-US" dirty="0" smtClean="0"/>
              <a:t>	In spite of the determined stand, the encroachment of white people continued. Finally, in December 1835, Major Ridge, his son, John, and his nephew, Elias </a:t>
            </a:r>
            <a:r>
              <a:rPr lang="en-US" dirty="0" err="1" smtClean="0"/>
              <a:t>Boudinot</a:t>
            </a:r>
            <a:r>
              <a:rPr lang="en-US" dirty="0" smtClean="0"/>
              <a:t>, and a small number of Cherokees ceded what remained of Cherokee lands to the U.S. government despite not having the authority to do so. </a:t>
            </a:r>
            <a:br>
              <a:rPr lang="en-US" dirty="0" smtClean="0"/>
            </a:br>
            <a:r>
              <a:rPr lang="en-US" dirty="0" smtClean="0"/>
              <a:t>	In the spring of 1838, thousands of U.S. soldiers came into Cherokee country to drive out the Cherokees. The march of more than 13,000 men, women and children through that winter of 1839 is one of the saddest chapters in American history. It was reported that more than 4,000 people died during the removal process.</a:t>
            </a:r>
            <a:br>
              <a:rPr lang="en-US" dirty="0" smtClean="0"/>
            </a:br>
            <a:r>
              <a:rPr lang="en-US" dirty="0" smtClean="0"/>
              <a:t>	Upon their arrival to Indian Territory (now Oklahoma) in the spring of 1839, the 13,000 Cherokees immediately began work to re-establish their government and entered into negotiations with earlier Cherokee arrivals to agree upon a common government. </a:t>
            </a:r>
            <a:br>
              <a:rPr lang="en-US" dirty="0" smtClean="0"/>
            </a:br>
            <a:r>
              <a:rPr lang="en-US" dirty="0" smtClean="0"/>
              <a:t>	A meeting was held at Double Springs, a few miles northwest of where Tahlequah would eventually sit, and an effort was made to agree on articles of union and a government. The “Old Settlers” and “Treaty Party” Cherokees were outnumbered 2-to-1 by the immigrants led by Principal Chief John Ross. However, the smaller factions declined a union with the immigrants except under the government and officers previously established in the West. </a:t>
            </a:r>
            <a:br>
              <a:rPr lang="en-US" dirty="0" smtClean="0"/>
            </a:br>
            <a:r>
              <a:rPr lang="en-US" dirty="0" smtClean="0"/>
              <a:t>	The Ross faction declined, and the meeting ended.</a:t>
            </a:r>
            <a:br>
              <a:rPr lang="en-US" dirty="0" smtClean="0"/>
            </a:br>
            <a:r>
              <a:rPr lang="en-US" dirty="0" smtClean="0"/>
              <a:t>	The next day, June 22, 1839, the Cherokee Nation was shocked by the killings of Major Ridge, John Ridge and Elias </a:t>
            </a:r>
            <a:r>
              <a:rPr lang="en-US" dirty="0" err="1" smtClean="0"/>
              <a:t>Boudinot</a:t>
            </a:r>
            <a:r>
              <a:rPr lang="en-US" dirty="0" smtClean="0"/>
              <a:t>. John was stabbed to death outside his home on Honey Creek, in what is now Delaware County. His father, on his way to Vineyard in Washington County, Ark., was killed near the state line. </a:t>
            </a:r>
            <a:br>
              <a:rPr lang="en-US" dirty="0" smtClean="0"/>
            </a:br>
            <a:r>
              <a:rPr lang="en-US" dirty="0" smtClean="0"/>
              <a:t>	</a:t>
            </a:r>
            <a:r>
              <a:rPr lang="en-US" dirty="0" err="1" smtClean="0"/>
              <a:t>Boudinot</a:t>
            </a:r>
            <a:r>
              <a:rPr lang="en-US" dirty="0" smtClean="0"/>
              <a:t> was building his house at Park Hill but left with three men for the home of Rev. Samuel Worcester to secure medicine for them. On the way, his companions killed him near the present-day Little Mission Cemetery and Park Hill Creek. </a:t>
            </a:r>
            <a:br>
              <a:rPr lang="en-US" dirty="0" smtClean="0"/>
            </a:br>
            <a:r>
              <a:rPr lang="en-US" dirty="0" smtClean="0"/>
              <a:t>	The murderers were never identified nor brought to justice, and the killings ushered in a reign of bloody reprisals that continued for years. </a:t>
            </a:r>
            <a:br>
              <a:rPr lang="en-US" dirty="0" smtClean="0"/>
            </a:br>
            <a:r>
              <a:rPr lang="en-US" dirty="0" smtClean="0"/>
              <a:t>	Some people alleged that Chief Ross was in some measure guilty or knew of the killers’ plans, but no evidence was ever found to support this. </a:t>
            </a:r>
            <a:br>
              <a:rPr lang="en-US" dirty="0" smtClean="0"/>
            </a:br>
            <a:r>
              <a:rPr lang="en-US" dirty="0" smtClean="0"/>
              <a:t>	Ross’ son, Allen, provided a new and interesting light on the killings through a statement he made in 1890: “There was some dissention caused by men who had signed the Treaty of 1835 and were opposed to John Ross as chief. After several days of endeavor to get together and having failed, some of the leaders of the emigrants called a secret </a:t>
            </a:r>
            <a:r>
              <a:rPr lang="en-US" sz="1600" dirty="0" smtClean="0"/>
              <a:t>meeting</a:t>
            </a:r>
            <a:r>
              <a:rPr lang="en-US" dirty="0" smtClean="0"/>
              <a:t> without the knowledge or consent of my father John Ross at what is now known as Double Springs about four miles north west of Tahlequah for the purpose of making plans to effect an act of union; after much discussion the meeting was called upon to read and to adhere to a law that had been passed by the Cherokee National Council when the first attempt was made to negotiate their lands in the East; when it was ‘provided that who-so-ever should agree or sign an agreement to sell their lands should forfeit their lives.’</a:t>
            </a:r>
            <a:br>
              <a:rPr lang="en-US" dirty="0" smtClean="0"/>
            </a:br>
            <a:r>
              <a:rPr lang="en-US" dirty="0" smtClean="0"/>
              <a:t>	“Believing that the same men who had made the Treaty of 1835 were responsible for the failure of the Cherokee people to get together, this meeting decided that these three men should be executed as provided by the law as read.</a:t>
            </a:r>
            <a:br>
              <a:rPr lang="en-US" dirty="0" smtClean="0"/>
            </a:br>
            <a:r>
              <a:rPr lang="en-US" dirty="0" smtClean="0"/>
              <a:t>	“The meeting further decided that this meeting must be kept from their chief because he would prevent it as he had once before at Red Clay before their removal.</a:t>
            </a:r>
            <a:br>
              <a:rPr lang="en-US" dirty="0" smtClean="0"/>
            </a:br>
            <a:r>
              <a:rPr lang="en-US" dirty="0" smtClean="0"/>
              <a:t>	“A committee was appointed to arrange details and in response to that committee numbers were placed in a hat for each person present; twelve of these numbers had an X mark after the number, “which indicated the executioners. </a:t>
            </a:r>
            <a:br>
              <a:rPr lang="en-US" dirty="0" smtClean="0"/>
            </a:br>
            <a:r>
              <a:rPr lang="en-US" dirty="0" smtClean="0"/>
              <a:t>	“All present were asked to draw. When I came to draw the chairman stopped me and told me that I could not draw as the committee had another job for me on that day.</a:t>
            </a:r>
            <a:br>
              <a:rPr lang="en-US" dirty="0" smtClean="0"/>
            </a:br>
            <a:r>
              <a:rPr lang="en-US" dirty="0" smtClean="0"/>
              <a:t>	“When the drawing was finished I asked the chairman what I was to do. He told me that I was to go to my father’s home on the evening before this execution and for me to stay with my father that night and the next day and if possible to keep him from finding out what was being done.</a:t>
            </a:r>
            <a:br>
              <a:rPr lang="en-US" dirty="0" smtClean="0"/>
            </a:br>
            <a:r>
              <a:rPr lang="en-US" dirty="0" smtClean="0"/>
              <a:t>	“I went to my fathers as instructed and stayed until I heard that Mr. </a:t>
            </a:r>
            <a:r>
              <a:rPr lang="en-US" dirty="0" err="1" smtClean="0"/>
              <a:t>Boudinot</a:t>
            </a:r>
            <a:r>
              <a:rPr lang="en-US" dirty="0" smtClean="0"/>
              <a:t> had been killed; I knew that the orders of the committee had been executed. About five o’clock that evening my father and I went to visit with Mr. Arch Campbell and while there some men passed near and as they passed by they threw something into the yard. My father asked what it was. I told him that it was a stick. </a:t>
            </a:r>
            <a:br>
              <a:rPr lang="en-US" dirty="0" smtClean="0"/>
            </a:br>
            <a:r>
              <a:rPr lang="en-US" dirty="0" smtClean="0"/>
              <a:t>	“I afterwards returned and found that it was a knife, which is still in my possession. These men were some of the full bloods who had participated in the killing of Mr. </a:t>
            </a:r>
            <a:r>
              <a:rPr lang="en-US" dirty="0" err="1" smtClean="0"/>
              <a:t>Boudinot</a:t>
            </a:r>
            <a:r>
              <a:rPr lang="en-US" dirty="0" smtClean="0"/>
              <a:t> a few minutes before about half a mile west of Arch Campbell’s home.</a:t>
            </a:r>
            <a:br>
              <a:rPr lang="en-US" dirty="0" smtClean="0"/>
            </a:br>
            <a:r>
              <a:rPr lang="en-US" dirty="0" smtClean="0"/>
              <a:t>	“I know that my father did not know anything about this matter. The last two men who took part in this were Judge Riley W. Keys and Jackson Rattling Gourd.</a:t>
            </a:r>
            <a:br>
              <a:rPr lang="en-US" dirty="0" smtClean="0"/>
            </a:br>
            <a:r>
              <a:rPr lang="en-US" dirty="0" smtClean="0"/>
              <a:t>	“My father was angry when he learned the facts, and when asked by General Arbuckle to come to Ft. Gibson for conference agreed to go, but his friends fearing for his life would not let him go alone and kept a guard about his home for some time.</a:t>
            </a:r>
            <a:br>
              <a:rPr lang="en-US" dirty="0" smtClean="0"/>
            </a:br>
            <a:r>
              <a:rPr lang="en-US" dirty="0" smtClean="0"/>
              <a:t>	“The “Act of Union” was formed in a short time and the newly formed council passed an act pardoning all parties connected with this awful affair.</a:t>
            </a:r>
            <a:br>
              <a:rPr lang="en-US" dirty="0" smtClean="0"/>
            </a:br>
            <a:r>
              <a:rPr lang="en-US" dirty="0" smtClean="0"/>
              <a:t>	“Written by me at my son’s home near Tahlequah, Ind. Ter., Dec. 25th, 1890.”</a:t>
            </a:r>
            <a:br>
              <a:rPr lang="en-US" dirty="0" smtClean="0"/>
            </a:br>
            <a:r>
              <a:rPr lang="en-US" dirty="0" smtClean="0"/>
              <a:t>	(Signed) Allen Ross.</a:t>
            </a:r>
            <a:endParaRPr lang="en-US"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p:nvPr/>
        </p:nvGrpSpPr>
        <p:grpSpPr>
          <a:xfrm>
            <a:off x="0" y="1192389"/>
            <a:ext cx="9144000" cy="5665611"/>
            <a:chOff x="0" y="1192389"/>
            <a:chExt cx="9144000" cy="5665611"/>
          </a:xfrm>
        </p:grpSpPr>
        <p:pic>
          <p:nvPicPr>
            <p:cNvPr id="22" name="Picture 3"/>
            <p:cNvPicPr>
              <a:picLocks noChangeAspect="1" noChangeArrowheads="1"/>
            </p:cNvPicPr>
            <p:nvPr/>
          </p:nvPicPr>
          <p:blipFill>
            <a:blip r:embed="rId2" cstate="print"/>
            <a:srcRect l="28065" t="36939" r="13645" b="9190"/>
            <a:stretch>
              <a:fillRect/>
            </a:stretch>
          </p:blipFill>
          <p:spPr bwMode="auto">
            <a:xfrm>
              <a:off x="0" y="1192389"/>
              <a:ext cx="9144000" cy="5665611"/>
            </a:xfrm>
            <a:prstGeom prst="rect">
              <a:avLst/>
            </a:prstGeom>
            <a:noFill/>
            <a:ln w="63500">
              <a:solidFill>
                <a:schemeClr val="tx1"/>
              </a:solidFill>
              <a:miter lim="800000"/>
              <a:headEnd/>
              <a:tailEnd/>
            </a:ln>
            <a:effectLst/>
          </p:spPr>
        </p:pic>
        <p:grpSp>
          <p:nvGrpSpPr>
            <p:cNvPr id="3" name="Group 37"/>
            <p:cNvGrpSpPr/>
            <p:nvPr/>
          </p:nvGrpSpPr>
          <p:grpSpPr>
            <a:xfrm>
              <a:off x="2057400" y="1219200"/>
              <a:ext cx="4343400" cy="3404616"/>
              <a:chOff x="2057400" y="1219200"/>
              <a:chExt cx="4343400" cy="3404616"/>
            </a:xfrm>
          </p:grpSpPr>
          <p:pic>
            <p:nvPicPr>
              <p:cNvPr id="39" name="Picture 2" descr="Image result for us states and territories 1805 map"/>
              <p:cNvPicPr>
                <a:picLocks noChangeAspect="1" noChangeArrowheads="1"/>
              </p:cNvPicPr>
              <p:nvPr/>
            </p:nvPicPr>
            <p:blipFill>
              <a:blip r:embed="rId3" cstate="print"/>
              <a:srcRect l="35000" t="23683" r="46473" b="61546"/>
              <a:stretch>
                <a:fillRect/>
              </a:stretch>
            </p:blipFill>
            <p:spPr bwMode="auto">
              <a:xfrm>
                <a:off x="2057400" y="1222248"/>
                <a:ext cx="2209800" cy="987552"/>
              </a:xfrm>
              <a:prstGeom prst="rect">
                <a:avLst/>
              </a:prstGeom>
              <a:noFill/>
            </p:spPr>
          </p:pic>
          <p:pic>
            <p:nvPicPr>
              <p:cNvPr id="40" name="Picture 2" descr="Image result for us states and territories 1805 map"/>
              <p:cNvPicPr>
                <a:picLocks noChangeAspect="1" noChangeArrowheads="1"/>
              </p:cNvPicPr>
              <p:nvPr/>
            </p:nvPicPr>
            <p:blipFill>
              <a:blip r:embed="rId3" cstate="print"/>
              <a:srcRect l="35000" t="23683" r="48230" b="61546"/>
              <a:stretch>
                <a:fillRect/>
              </a:stretch>
            </p:blipFill>
            <p:spPr bwMode="auto">
              <a:xfrm>
                <a:off x="4953000" y="1219200"/>
                <a:ext cx="1219200" cy="838200"/>
              </a:xfrm>
              <a:prstGeom prst="rect">
                <a:avLst/>
              </a:prstGeom>
              <a:noFill/>
            </p:spPr>
          </p:pic>
          <p:pic>
            <p:nvPicPr>
              <p:cNvPr id="41" name="Picture 2" descr="Image result for us states and territories 1805 map"/>
              <p:cNvPicPr>
                <a:picLocks noChangeAspect="1" noChangeArrowheads="1"/>
              </p:cNvPicPr>
              <p:nvPr/>
            </p:nvPicPr>
            <p:blipFill>
              <a:blip r:embed="rId3" cstate="print"/>
              <a:srcRect l="35000" t="23683" r="45834" b="61546"/>
              <a:stretch>
                <a:fillRect/>
              </a:stretch>
            </p:blipFill>
            <p:spPr bwMode="auto">
              <a:xfrm>
                <a:off x="4953000" y="3657600"/>
                <a:ext cx="1447800" cy="914400"/>
              </a:xfrm>
              <a:prstGeom prst="rect">
                <a:avLst/>
              </a:prstGeom>
              <a:noFill/>
            </p:spPr>
          </p:pic>
          <p:pic>
            <p:nvPicPr>
              <p:cNvPr id="42" name="Picture 2" descr="Image result for us states and territories 1805 map"/>
              <p:cNvPicPr preferRelativeResize="0">
                <a:picLocks noChangeArrowheads="1"/>
              </p:cNvPicPr>
              <p:nvPr/>
            </p:nvPicPr>
            <p:blipFill>
              <a:blip r:embed="rId3" cstate="print"/>
              <a:srcRect l="35000" t="23683" r="45834" b="61546"/>
              <a:stretch>
                <a:fillRect/>
              </a:stretch>
            </p:blipFill>
            <p:spPr bwMode="auto">
              <a:xfrm>
                <a:off x="4114800" y="4242816"/>
                <a:ext cx="676656" cy="381000"/>
              </a:xfrm>
              <a:prstGeom prst="rect">
                <a:avLst/>
              </a:prstGeom>
              <a:noFill/>
            </p:spPr>
          </p:pic>
        </p:grpSp>
      </p:grpSp>
      <p:sp>
        <p:nvSpPr>
          <p:cNvPr id="3074" name="AutoShape 2" descr="Image result for sequoya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Image result for sequoya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0" name="Freeform 49"/>
          <p:cNvSpPr/>
          <p:nvPr/>
        </p:nvSpPr>
        <p:spPr>
          <a:xfrm rot="17257241">
            <a:off x="-898300" y="4118999"/>
            <a:ext cx="3234778" cy="934384"/>
          </a:xfrm>
          <a:custGeom>
            <a:avLst/>
            <a:gdLst>
              <a:gd name="connsiteX0" fmla="*/ 5752407 w 5752407"/>
              <a:gd name="connsiteY0" fmla="*/ 462742 h 1975658"/>
              <a:gd name="connsiteX1" fmla="*/ 3906982 w 5752407"/>
              <a:gd name="connsiteY1" fmla="*/ 196735 h 1975658"/>
              <a:gd name="connsiteX2" fmla="*/ 1778923 w 5752407"/>
              <a:gd name="connsiteY2" fmla="*/ 296487 h 1975658"/>
              <a:gd name="connsiteX3" fmla="*/ 0 w 5752407"/>
              <a:gd name="connsiteY3" fmla="*/ 1975658 h 1975658"/>
              <a:gd name="connsiteX0" fmla="*/ 5752407 w 5752407"/>
              <a:gd name="connsiteY0" fmla="*/ 1083480 h 2596396"/>
              <a:gd name="connsiteX1" fmla="*/ 3906982 w 5752407"/>
              <a:gd name="connsiteY1" fmla="*/ 817473 h 2596396"/>
              <a:gd name="connsiteX2" fmla="*/ 3818881 w 5752407"/>
              <a:gd name="connsiteY2" fmla="*/ 16626 h 2596396"/>
              <a:gd name="connsiteX3" fmla="*/ 1778923 w 5752407"/>
              <a:gd name="connsiteY3" fmla="*/ 917225 h 2596396"/>
              <a:gd name="connsiteX4" fmla="*/ 0 w 5752407"/>
              <a:gd name="connsiteY4" fmla="*/ 2596396 h 2596396"/>
              <a:gd name="connsiteX0" fmla="*/ 5752407 w 5752407"/>
              <a:gd name="connsiteY0" fmla="*/ 1094564 h 2607480"/>
              <a:gd name="connsiteX1" fmla="*/ 3818881 w 5752407"/>
              <a:gd name="connsiteY1" fmla="*/ 27710 h 2607480"/>
              <a:gd name="connsiteX2" fmla="*/ 1778923 w 5752407"/>
              <a:gd name="connsiteY2" fmla="*/ 928309 h 2607480"/>
              <a:gd name="connsiteX3" fmla="*/ 0 w 5752407"/>
              <a:gd name="connsiteY3" fmla="*/ 2607480 h 2607480"/>
            </a:gdLst>
            <a:ahLst/>
            <a:cxnLst>
              <a:cxn ang="0">
                <a:pos x="connsiteX0" y="connsiteY0"/>
              </a:cxn>
              <a:cxn ang="0">
                <a:pos x="connsiteX1" y="connsiteY1"/>
              </a:cxn>
              <a:cxn ang="0">
                <a:pos x="connsiteX2" y="connsiteY2"/>
              </a:cxn>
              <a:cxn ang="0">
                <a:pos x="connsiteX3" y="connsiteY3"/>
              </a:cxn>
            </a:cxnLst>
            <a:rect l="l" t="t" r="r" b="b"/>
            <a:pathLst>
              <a:path w="5752407" h="2607480">
                <a:moveTo>
                  <a:pt x="5752407" y="1094564"/>
                </a:moveTo>
                <a:cubicBezTo>
                  <a:pt x="5349589" y="872303"/>
                  <a:pt x="4481128" y="55419"/>
                  <a:pt x="3818881" y="27710"/>
                </a:cubicBezTo>
                <a:cubicBezTo>
                  <a:pt x="3156634" y="1"/>
                  <a:pt x="2415403" y="498347"/>
                  <a:pt x="1778923" y="928309"/>
                </a:cubicBezTo>
                <a:cubicBezTo>
                  <a:pt x="1142443" y="1358271"/>
                  <a:pt x="0" y="2607480"/>
                  <a:pt x="0" y="2607480"/>
                </a:cubicBezTo>
              </a:path>
            </a:pathLst>
          </a:custGeom>
          <a:ln w="317500">
            <a:gradFill flip="none" rotWithShape="1">
              <a:gsLst>
                <a:gs pos="0">
                  <a:srgbClr val="000000">
                    <a:alpha val="74000"/>
                  </a:srgbClr>
                </a:gs>
                <a:gs pos="39999">
                  <a:srgbClr val="0A128C"/>
                </a:gs>
                <a:gs pos="70000">
                  <a:srgbClr val="181CC7"/>
                </a:gs>
                <a:gs pos="88000">
                  <a:srgbClr val="7005D4"/>
                </a:gs>
                <a:gs pos="100000">
                  <a:srgbClr val="8C3D91"/>
                </a:gs>
              </a:gsLst>
              <a:lin ang="2700000" scaled="1"/>
              <a:tileRect/>
            </a:gra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457200" y="1752600"/>
            <a:ext cx="5676207" cy="1828800"/>
          </a:xfrm>
          <a:custGeom>
            <a:avLst/>
            <a:gdLst>
              <a:gd name="connsiteX0" fmla="*/ 5752407 w 5752407"/>
              <a:gd name="connsiteY0" fmla="*/ 462742 h 1975658"/>
              <a:gd name="connsiteX1" fmla="*/ 3906982 w 5752407"/>
              <a:gd name="connsiteY1" fmla="*/ 196735 h 1975658"/>
              <a:gd name="connsiteX2" fmla="*/ 1778923 w 5752407"/>
              <a:gd name="connsiteY2" fmla="*/ 296487 h 1975658"/>
              <a:gd name="connsiteX3" fmla="*/ 0 w 5752407"/>
              <a:gd name="connsiteY3" fmla="*/ 1975658 h 1975658"/>
            </a:gdLst>
            <a:ahLst/>
            <a:cxnLst>
              <a:cxn ang="0">
                <a:pos x="connsiteX0" y="connsiteY0"/>
              </a:cxn>
              <a:cxn ang="0">
                <a:pos x="connsiteX1" y="connsiteY1"/>
              </a:cxn>
              <a:cxn ang="0">
                <a:pos x="connsiteX2" y="connsiteY2"/>
              </a:cxn>
              <a:cxn ang="0">
                <a:pos x="connsiteX3" y="connsiteY3"/>
              </a:cxn>
            </a:cxnLst>
            <a:rect l="l" t="t" r="r" b="b"/>
            <a:pathLst>
              <a:path w="5752407" h="1975658">
                <a:moveTo>
                  <a:pt x="5752407" y="462742"/>
                </a:moveTo>
                <a:cubicBezTo>
                  <a:pt x="5160818" y="343593"/>
                  <a:pt x="4569229" y="224444"/>
                  <a:pt x="3906982" y="196735"/>
                </a:cubicBezTo>
                <a:cubicBezTo>
                  <a:pt x="3244735" y="169026"/>
                  <a:pt x="2430087" y="0"/>
                  <a:pt x="1778923" y="296487"/>
                </a:cubicBezTo>
                <a:cubicBezTo>
                  <a:pt x="1127759" y="592974"/>
                  <a:pt x="0" y="1975658"/>
                  <a:pt x="0" y="1975658"/>
                </a:cubicBezTo>
              </a:path>
            </a:pathLst>
          </a:custGeom>
          <a:ln w="381000">
            <a:gradFill flip="none" rotWithShape="1">
              <a:gsLst>
                <a:gs pos="0">
                  <a:srgbClr val="000000">
                    <a:alpha val="70000"/>
                  </a:srgbClr>
                </a:gs>
                <a:gs pos="39999">
                  <a:srgbClr val="0A128C"/>
                </a:gs>
                <a:gs pos="70000">
                  <a:srgbClr val="181CC7"/>
                </a:gs>
                <a:gs pos="88000">
                  <a:srgbClr val="7005D4"/>
                </a:gs>
                <a:gs pos="100000">
                  <a:srgbClr val="8C3D91"/>
                </a:gs>
              </a:gsLst>
              <a:path path="rect">
                <a:fillToRect l="100000" b="100000"/>
              </a:path>
              <a:tileRect t="-100000" r="-100000"/>
            </a:gra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35"/>
          <p:cNvGrpSpPr/>
          <p:nvPr/>
        </p:nvGrpSpPr>
        <p:grpSpPr>
          <a:xfrm>
            <a:off x="7315200" y="1748135"/>
            <a:ext cx="1463040" cy="3433465"/>
            <a:chOff x="7315200" y="1752600"/>
            <a:chExt cx="1463040" cy="3433465"/>
          </a:xfrm>
        </p:grpSpPr>
        <p:grpSp>
          <p:nvGrpSpPr>
            <p:cNvPr id="5" name="Group 55"/>
            <p:cNvGrpSpPr/>
            <p:nvPr/>
          </p:nvGrpSpPr>
          <p:grpSpPr>
            <a:xfrm>
              <a:off x="7315200" y="1752600"/>
              <a:ext cx="1447800" cy="2971800"/>
              <a:chOff x="8938110" y="-226141"/>
              <a:chExt cx="1118755" cy="2492476"/>
            </a:xfrm>
          </p:grpSpPr>
          <p:sp>
            <p:nvSpPr>
              <p:cNvPr id="37" name="Oval 36"/>
              <p:cNvSpPr/>
              <p:nvPr/>
            </p:nvSpPr>
            <p:spPr>
              <a:xfrm>
                <a:off x="9409165" y="-226141"/>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67"/>
              <p:cNvGrpSpPr/>
              <p:nvPr/>
            </p:nvGrpSpPr>
            <p:grpSpPr>
              <a:xfrm>
                <a:off x="8938110" y="-98321"/>
                <a:ext cx="1118755" cy="2364656"/>
                <a:chOff x="9014310" y="-98321"/>
                <a:chExt cx="1118755" cy="2364656"/>
              </a:xfrm>
            </p:grpSpPr>
            <p:cxnSp>
              <p:nvCxnSpPr>
                <p:cNvPr id="51" name="Straight Connector 50"/>
                <p:cNvCxnSpPr/>
                <p:nvPr/>
              </p:nvCxnSpPr>
              <p:spPr>
                <a:xfrm rot="5400000" flipH="1" flipV="1">
                  <a:off x="9320565" y="125360"/>
                  <a:ext cx="447366" cy="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52" name="Picture 2" descr="Image result for teenage hunters in 19th century"/>
                <p:cNvPicPr>
                  <a:picLocks noChangeAspect="1" noChangeArrowheads="1"/>
                </p:cNvPicPr>
                <p:nvPr/>
              </p:nvPicPr>
              <p:blipFill>
                <a:blip r:embed="rId4" cstate="print"/>
                <a:srcRect l="53098" t="5895" r="20000" b="12103"/>
                <a:stretch>
                  <a:fillRect/>
                </a:stretch>
              </p:blipFill>
              <p:spPr bwMode="auto">
                <a:xfrm>
                  <a:off x="9014310" y="349046"/>
                  <a:ext cx="1118755" cy="1917289"/>
                </a:xfrm>
                <a:prstGeom prst="rect">
                  <a:avLst/>
                </a:prstGeom>
                <a:noFill/>
                <a:ln w="25400">
                  <a:solidFill>
                    <a:schemeClr val="tx1"/>
                  </a:solidFill>
                </a:ln>
              </p:spPr>
            </p:pic>
          </p:grpSp>
        </p:grpSp>
        <p:sp>
          <p:nvSpPr>
            <p:cNvPr id="64" name="TextBox 63"/>
            <p:cNvSpPr txBox="1"/>
            <p:nvPr/>
          </p:nvSpPr>
          <p:spPr>
            <a:xfrm>
              <a:off x="7315200" y="4724400"/>
              <a:ext cx="146304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Becknell</a:t>
              </a:r>
              <a:endParaRPr lang="en-US" sz="2400" b="1" dirty="0">
                <a:latin typeface="Tempus Sans ITC" pitchFamily="82" charset="0"/>
              </a:endParaRPr>
            </a:p>
          </p:txBody>
        </p:sp>
      </p:grpSp>
      <p:sp>
        <p:nvSpPr>
          <p:cNvPr id="47" name="5-Point Star 46"/>
          <p:cNvSpPr/>
          <p:nvPr/>
        </p:nvSpPr>
        <p:spPr>
          <a:xfrm>
            <a:off x="228600" y="3048000"/>
            <a:ext cx="762000" cy="685800"/>
          </a:xfrm>
          <a:prstGeom prst="star5">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rot="20860029">
            <a:off x="1589878" y="1941671"/>
            <a:ext cx="2761730" cy="1159430"/>
          </a:xfrm>
          <a:prstGeom prst="rect">
            <a:avLst/>
          </a:prstGeom>
          <a:noFill/>
        </p:spPr>
        <p:txBody>
          <a:bodyPr wrap="none" rtlCol="0">
            <a:prstTxWarp prst="textArchUp">
              <a:avLst/>
            </a:prstTxWarp>
            <a:spAutoFit/>
          </a:bodyPr>
          <a:lstStyle/>
          <a:p>
            <a:r>
              <a:rPr lang="en-US" sz="3200" dirty="0" smtClean="0">
                <a:solidFill>
                  <a:schemeClr val="bg1"/>
                </a:solidFill>
                <a:effectLst>
                  <a:outerShdw dist="50800" dir="5400000" algn="ctr" rotWithShape="0">
                    <a:schemeClr val="tx1"/>
                  </a:outerShdw>
                </a:effectLst>
              </a:rPr>
              <a:t>SANTA  FE  TRAIL</a:t>
            </a:r>
            <a:endParaRPr lang="en-US" sz="3200" dirty="0">
              <a:solidFill>
                <a:schemeClr val="bg1"/>
              </a:solidFill>
              <a:effectLst>
                <a:outerShdw dist="50800" dir="5400000" algn="ctr" rotWithShape="0">
                  <a:schemeClr val="tx1"/>
                </a:outerShdw>
              </a:effectLst>
            </a:endParaRPr>
          </a:p>
        </p:txBody>
      </p:sp>
      <p:grpSp>
        <p:nvGrpSpPr>
          <p:cNvPr id="10" name="Group 71"/>
          <p:cNvGrpSpPr/>
          <p:nvPr/>
        </p:nvGrpSpPr>
        <p:grpSpPr>
          <a:xfrm>
            <a:off x="5120640" y="838200"/>
            <a:ext cx="1584960" cy="1645621"/>
            <a:chOff x="5120640" y="838200"/>
            <a:chExt cx="1584960" cy="1645621"/>
          </a:xfrm>
        </p:grpSpPr>
        <p:grpSp>
          <p:nvGrpSpPr>
            <p:cNvPr id="11" name="Group 65"/>
            <p:cNvGrpSpPr/>
            <p:nvPr/>
          </p:nvGrpSpPr>
          <p:grpSpPr>
            <a:xfrm>
              <a:off x="5138928" y="838200"/>
              <a:ext cx="1566672" cy="1600200"/>
              <a:chOff x="5138928" y="838200"/>
              <a:chExt cx="1566672" cy="1600200"/>
            </a:xfrm>
          </p:grpSpPr>
          <p:grpSp>
            <p:nvGrpSpPr>
              <p:cNvPr id="12" name="Group 49"/>
              <p:cNvGrpSpPr/>
              <p:nvPr/>
            </p:nvGrpSpPr>
            <p:grpSpPr>
              <a:xfrm>
                <a:off x="5138928" y="838200"/>
                <a:ext cx="1490473" cy="1447802"/>
                <a:chOff x="2319528" y="1371599"/>
                <a:chExt cx="1490473" cy="1447802"/>
              </a:xfrm>
            </p:grpSpPr>
            <p:cxnSp>
              <p:nvCxnSpPr>
                <p:cNvPr id="70" name="Straight Connector 69"/>
                <p:cNvCxnSpPr/>
                <p:nvPr/>
              </p:nvCxnSpPr>
              <p:spPr>
                <a:xfrm flipV="1">
                  <a:off x="3200400" y="2819398"/>
                  <a:ext cx="609601" cy="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71" name="Picture 2" descr="Image result for young backwoods boy in 1800"/>
                <p:cNvPicPr>
                  <a:picLocks noChangeAspect="1" noChangeArrowheads="1"/>
                </p:cNvPicPr>
                <p:nvPr/>
              </p:nvPicPr>
              <p:blipFill>
                <a:blip r:embed="rId5" cstate="print"/>
                <a:srcRect l="19955" t="6356" r="38652" b="63791"/>
                <a:stretch>
                  <a:fillRect/>
                </a:stretch>
              </p:blipFill>
              <p:spPr bwMode="auto">
                <a:xfrm>
                  <a:off x="2319528" y="1371599"/>
                  <a:ext cx="1218197" cy="1210235"/>
                </a:xfrm>
                <a:prstGeom prst="rect">
                  <a:avLst/>
                </a:prstGeom>
                <a:noFill/>
                <a:ln w="25400">
                  <a:solidFill>
                    <a:schemeClr val="tx1"/>
                  </a:solidFill>
                </a:ln>
              </p:spPr>
            </p:pic>
          </p:grpSp>
          <p:sp>
            <p:nvSpPr>
              <p:cNvPr id="69" name="Oval 68"/>
              <p:cNvSpPr/>
              <p:nvPr/>
            </p:nvSpPr>
            <p:spPr>
              <a:xfrm>
                <a:off x="6553200" y="22860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extBox 64"/>
            <p:cNvSpPr txBox="1"/>
            <p:nvPr/>
          </p:nvSpPr>
          <p:spPr>
            <a:xfrm>
              <a:off x="5120640" y="2052934"/>
              <a:ext cx="1280160" cy="430887"/>
            </a:xfrm>
            <a:prstGeom prst="rect">
              <a:avLst/>
            </a:prstGeom>
            <a:solidFill>
              <a:schemeClr val="bg1"/>
            </a:solidFill>
            <a:ln w="25400">
              <a:solidFill>
                <a:schemeClr val="tx1"/>
              </a:solidFill>
            </a:ln>
          </p:spPr>
          <p:txBody>
            <a:bodyPr wrap="square" rtlCol="0">
              <a:spAutoFit/>
            </a:bodyPr>
            <a:lstStyle/>
            <a:p>
              <a:pPr algn="ctr"/>
              <a:r>
                <a:rPr lang="en-US" sz="2200" b="1" dirty="0" smtClean="0">
                  <a:latin typeface="Tempus Sans ITC" pitchFamily="82" charset="0"/>
                </a:rPr>
                <a:t>Magoffin</a:t>
              </a:r>
              <a:endParaRPr lang="en-US" sz="2200" b="1" dirty="0">
                <a:latin typeface="Tempus Sans ITC" pitchFamily="82" charset="0"/>
              </a:endParaRPr>
            </a:p>
          </p:txBody>
        </p:sp>
      </p:grpSp>
      <p:grpSp>
        <p:nvGrpSpPr>
          <p:cNvPr id="13" name="Group 78"/>
          <p:cNvGrpSpPr/>
          <p:nvPr/>
        </p:nvGrpSpPr>
        <p:grpSpPr>
          <a:xfrm>
            <a:off x="5681472" y="2464713"/>
            <a:ext cx="1024128" cy="2183487"/>
            <a:chOff x="5681472" y="2464713"/>
            <a:chExt cx="1024128" cy="2183487"/>
          </a:xfrm>
        </p:grpSpPr>
        <p:grpSp>
          <p:nvGrpSpPr>
            <p:cNvPr id="14" name="Group 72"/>
            <p:cNvGrpSpPr/>
            <p:nvPr/>
          </p:nvGrpSpPr>
          <p:grpSpPr>
            <a:xfrm>
              <a:off x="5681472" y="2464713"/>
              <a:ext cx="976312" cy="1752600"/>
              <a:chOff x="5681472" y="2438400"/>
              <a:chExt cx="976312" cy="1752600"/>
            </a:xfrm>
          </p:grpSpPr>
          <p:grpSp>
            <p:nvGrpSpPr>
              <p:cNvPr id="15" name="Group 46"/>
              <p:cNvGrpSpPr/>
              <p:nvPr/>
            </p:nvGrpSpPr>
            <p:grpSpPr>
              <a:xfrm>
                <a:off x="5681472" y="2536922"/>
                <a:ext cx="976312" cy="1654078"/>
                <a:chOff x="5681472" y="2536922"/>
                <a:chExt cx="976312" cy="1654078"/>
              </a:xfrm>
            </p:grpSpPr>
            <p:cxnSp>
              <p:nvCxnSpPr>
                <p:cNvPr id="76" name="Straight Connector 75"/>
                <p:cNvCxnSpPr/>
                <p:nvPr/>
              </p:nvCxnSpPr>
              <p:spPr>
                <a:xfrm rot="5400000" flipH="1" flipV="1">
                  <a:off x="6120317" y="2741204"/>
                  <a:ext cx="408566" cy="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77" name="Picture 3" descr="C:\Users\Sandra\AppData\Local\Microsoft\Windows\INetCache\IE\AAJ30NL3\silhouette-clipart-5[1].jpg"/>
                <p:cNvPicPr>
                  <a:picLocks noChangeAspect="1" noChangeArrowheads="1"/>
                </p:cNvPicPr>
                <p:nvPr/>
              </p:nvPicPr>
              <p:blipFill>
                <a:blip r:embed="rId6" cstate="print"/>
                <a:srcRect/>
                <a:stretch>
                  <a:fillRect/>
                </a:stretch>
              </p:blipFill>
              <p:spPr bwMode="auto">
                <a:xfrm>
                  <a:off x="5681472" y="2819400"/>
                  <a:ext cx="976312" cy="1371600"/>
                </a:xfrm>
                <a:prstGeom prst="rect">
                  <a:avLst/>
                </a:prstGeom>
                <a:noFill/>
                <a:ln w="25400">
                  <a:solidFill>
                    <a:schemeClr val="tx1"/>
                  </a:solidFill>
                </a:ln>
              </p:spPr>
            </p:pic>
          </p:grpSp>
          <p:sp>
            <p:nvSpPr>
              <p:cNvPr id="75" name="Oval 74"/>
              <p:cNvSpPr/>
              <p:nvPr/>
            </p:nvSpPr>
            <p:spPr>
              <a:xfrm>
                <a:off x="6248400" y="24384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Box 77"/>
            <p:cNvSpPr txBox="1"/>
            <p:nvPr/>
          </p:nvSpPr>
          <p:spPr>
            <a:xfrm>
              <a:off x="5681472" y="4217313"/>
              <a:ext cx="1024128" cy="430887"/>
            </a:xfrm>
            <a:prstGeom prst="rect">
              <a:avLst/>
            </a:prstGeom>
            <a:solidFill>
              <a:schemeClr val="bg1"/>
            </a:solidFill>
            <a:ln w="25400">
              <a:solidFill>
                <a:schemeClr val="tx1"/>
              </a:solidFill>
            </a:ln>
          </p:spPr>
          <p:txBody>
            <a:bodyPr wrap="square" rtlCol="0">
              <a:spAutoFit/>
            </a:bodyPr>
            <a:lstStyle/>
            <a:p>
              <a:pPr algn="ctr"/>
              <a:r>
                <a:rPr lang="en-US" sz="2200" b="1" dirty="0" smtClean="0">
                  <a:latin typeface="Tempus Sans ITC" pitchFamily="82" charset="0"/>
                </a:rPr>
                <a:t>Shelby</a:t>
              </a:r>
              <a:endParaRPr lang="en-US" sz="2200" b="1" dirty="0">
                <a:latin typeface="Tempus Sans ITC" pitchFamily="82" charset="0"/>
              </a:endParaRPr>
            </a:p>
          </p:txBody>
        </p:sp>
      </p:grpSp>
      <p:sp useBgFill="1">
        <p:nvSpPr>
          <p:cNvPr id="46" name="TextBox 3"/>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defRPr/>
            </a:pPr>
            <a:r>
              <a:rPr lang="en-US" sz="4400" b="1" dirty="0" smtClean="0">
                <a:solidFill>
                  <a:srgbClr val="00B050"/>
                </a:solidFill>
                <a:effectLst>
                  <a:outerShdw dist="50800" dir="5400000" algn="ctr" rotWithShape="0">
                    <a:schemeClr val="tx1"/>
                  </a:outerShdw>
                </a:effectLst>
                <a:latin typeface="Tempus Sans ITC" pitchFamily="82" charset="0"/>
              </a:rPr>
              <a:t>People we met on the trails</a:t>
            </a:r>
            <a:endParaRPr lang="en-US" sz="4400" b="1" dirty="0">
              <a:solidFill>
                <a:srgbClr val="00B050"/>
              </a:solidFill>
              <a:effectLst>
                <a:outerShdw dist="50800" dir="5400000" algn="ctr" rotWithShape="0">
                  <a:schemeClr val="tx1"/>
                </a:outerShdw>
              </a:effectLst>
              <a:latin typeface="Tempus Sans ITC" pitchFamily="82" charset="0"/>
            </a:endParaRPr>
          </a:p>
        </p:txBody>
      </p:sp>
      <p:grpSp>
        <p:nvGrpSpPr>
          <p:cNvPr id="7" name="Group 61"/>
          <p:cNvGrpSpPr/>
          <p:nvPr/>
        </p:nvGrpSpPr>
        <p:grpSpPr>
          <a:xfrm>
            <a:off x="2133600" y="1371600"/>
            <a:ext cx="2846832" cy="1757065"/>
            <a:chOff x="2133600" y="1371600"/>
            <a:chExt cx="2846832" cy="1757065"/>
          </a:xfrm>
        </p:grpSpPr>
        <p:sp>
          <p:nvSpPr>
            <p:cNvPr id="54" name="TextBox 53"/>
            <p:cNvSpPr txBox="1"/>
            <p:nvPr/>
          </p:nvSpPr>
          <p:spPr>
            <a:xfrm>
              <a:off x="2133600" y="2667000"/>
              <a:ext cx="1917192"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Bent Brothers</a:t>
              </a:r>
              <a:endParaRPr lang="en-US" sz="2400" b="1" dirty="0">
                <a:latin typeface="Tempus Sans ITC" pitchFamily="82" charset="0"/>
              </a:endParaRPr>
            </a:p>
          </p:txBody>
        </p:sp>
        <p:grpSp>
          <p:nvGrpSpPr>
            <p:cNvPr id="8" name="Group 54"/>
            <p:cNvGrpSpPr/>
            <p:nvPr/>
          </p:nvGrpSpPr>
          <p:grpSpPr>
            <a:xfrm>
              <a:off x="2133600" y="1371600"/>
              <a:ext cx="2846832" cy="1304925"/>
              <a:chOff x="2133600" y="1371600"/>
              <a:chExt cx="2846832" cy="1304925"/>
            </a:xfrm>
          </p:grpSpPr>
          <p:grpSp>
            <p:nvGrpSpPr>
              <p:cNvPr id="9" name="Group 52"/>
              <p:cNvGrpSpPr/>
              <p:nvPr/>
            </p:nvGrpSpPr>
            <p:grpSpPr>
              <a:xfrm>
                <a:off x="4038600" y="2057400"/>
                <a:ext cx="941832" cy="152400"/>
                <a:chOff x="4038600" y="2057400"/>
                <a:chExt cx="941832" cy="152400"/>
              </a:xfrm>
            </p:grpSpPr>
            <p:sp>
              <p:nvSpPr>
                <p:cNvPr id="58" name="Oval 57"/>
                <p:cNvSpPr/>
                <p:nvPr/>
              </p:nvSpPr>
              <p:spPr>
                <a:xfrm>
                  <a:off x="4828032" y="20574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p:cNvCxnSpPr/>
                <p:nvPr/>
              </p:nvCxnSpPr>
              <p:spPr>
                <a:xfrm>
                  <a:off x="4038600" y="2133600"/>
                  <a:ext cx="789432"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7" name="Picture 1"/>
              <p:cNvPicPr>
                <a:picLocks noChangeAspect="1" noChangeArrowheads="1"/>
              </p:cNvPicPr>
              <p:nvPr/>
            </p:nvPicPr>
            <p:blipFill>
              <a:blip r:embed="rId7" cstate="print"/>
              <a:srcRect/>
              <a:stretch>
                <a:fillRect/>
              </a:stretch>
            </p:blipFill>
            <p:spPr bwMode="auto">
              <a:xfrm>
                <a:off x="2133600" y="1371600"/>
                <a:ext cx="1914525" cy="1304925"/>
              </a:xfrm>
              <a:prstGeom prst="rect">
                <a:avLst/>
              </a:prstGeom>
              <a:noFill/>
              <a:ln w="25400">
                <a:solidFill>
                  <a:schemeClr val="tx1"/>
                </a:solidFill>
                <a:miter lim="800000"/>
                <a:headEnd/>
                <a:tailEnd/>
              </a:ln>
              <a:effectLst/>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Effect transition="in" filter="fade">
                                      <p:cBhvr>
                                        <p:cTn id="23" dur="1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fltVal val="0"/>
                                          </p:val>
                                        </p:tav>
                                        <p:tav tm="100000">
                                          <p:val>
                                            <p:strVal val="#ppt_w"/>
                                          </p:val>
                                        </p:tav>
                                      </p:tavLst>
                                    </p:anim>
                                    <p:anim calcmode="lin" valueType="num">
                                      <p:cBhvr>
                                        <p:cTn id="29" dur="1000" fill="hold"/>
                                        <p:tgtEl>
                                          <p:spTgt spid="13"/>
                                        </p:tgtEl>
                                        <p:attrNameLst>
                                          <p:attrName>ppt_h</p:attrName>
                                        </p:attrNameLst>
                                      </p:cBhvr>
                                      <p:tavLst>
                                        <p:tav tm="0">
                                          <p:val>
                                            <p:fltVal val="0"/>
                                          </p:val>
                                        </p:tav>
                                        <p:tav tm="100000">
                                          <p:val>
                                            <p:strVal val="#ppt_h"/>
                                          </p:val>
                                        </p:tav>
                                      </p:tavLst>
                                    </p:anim>
                                    <p:animEffect transition="in" filter="fade">
                                      <p:cBhvr>
                                        <p:cTn id="30" dur="1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0" fill="hold" nodeType="clickEffect">
                                  <p:stCondLst>
                                    <p:cond delay="0"/>
                                  </p:stCondLst>
                                  <p:childTnLst>
                                    <p:anim calcmode="lin" valueType="num">
                                      <p:cBhvr>
                                        <p:cTn id="34" dur="2000"/>
                                        <p:tgtEl>
                                          <p:spTgt spid="4"/>
                                        </p:tgtEl>
                                        <p:attrNameLst>
                                          <p:attrName>ppt_w</p:attrName>
                                        </p:attrNameLst>
                                      </p:cBhvr>
                                      <p:tavLst>
                                        <p:tav tm="0">
                                          <p:val>
                                            <p:strVal val="ppt_w"/>
                                          </p:val>
                                        </p:tav>
                                        <p:tav tm="100000">
                                          <p:val>
                                            <p:fltVal val="0"/>
                                          </p:val>
                                        </p:tav>
                                      </p:tavLst>
                                    </p:anim>
                                    <p:anim calcmode="lin" valueType="num">
                                      <p:cBhvr>
                                        <p:cTn id="35" dur="2000"/>
                                        <p:tgtEl>
                                          <p:spTgt spid="4"/>
                                        </p:tgtEl>
                                        <p:attrNameLst>
                                          <p:attrName>ppt_h</p:attrName>
                                        </p:attrNameLst>
                                      </p:cBhvr>
                                      <p:tavLst>
                                        <p:tav tm="0">
                                          <p:val>
                                            <p:strVal val="ppt_h"/>
                                          </p:val>
                                        </p:tav>
                                        <p:tav tm="100000">
                                          <p:val>
                                            <p:fltVal val="0"/>
                                          </p:val>
                                        </p:tav>
                                      </p:tavLst>
                                    </p:anim>
                                    <p:animEffect transition="out" filter="fade">
                                      <p:cBhvr>
                                        <p:cTn id="36" dur="2000"/>
                                        <p:tgtEl>
                                          <p:spTgt spid="4"/>
                                        </p:tgtEl>
                                      </p:cBhvr>
                                    </p:animEffect>
                                    <p:set>
                                      <p:cBhvr>
                                        <p:cTn id="37" dur="1" fill="hold">
                                          <p:stCondLst>
                                            <p:cond delay="1999"/>
                                          </p:stCondLst>
                                        </p:cTn>
                                        <p:tgtEl>
                                          <p:spTgt spid="4"/>
                                        </p:tgtEl>
                                        <p:attrNameLst>
                                          <p:attrName>style.visibility</p:attrName>
                                        </p:attrNameLst>
                                      </p:cBhvr>
                                      <p:to>
                                        <p:strVal val="hidden"/>
                                      </p:to>
                                    </p:set>
                                  </p:childTnLst>
                                </p:cTn>
                              </p:par>
                              <p:par>
                                <p:cTn id="38" presetID="53" presetClass="exit" presetSubtype="0" fill="hold" nodeType="withEffect">
                                  <p:stCondLst>
                                    <p:cond delay="0"/>
                                  </p:stCondLst>
                                  <p:childTnLst>
                                    <p:anim calcmode="lin" valueType="num">
                                      <p:cBhvr>
                                        <p:cTn id="39" dur="2000"/>
                                        <p:tgtEl>
                                          <p:spTgt spid="7"/>
                                        </p:tgtEl>
                                        <p:attrNameLst>
                                          <p:attrName>ppt_w</p:attrName>
                                        </p:attrNameLst>
                                      </p:cBhvr>
                                      <p:tavLst>
                                        <p:tav tm="0">
                                          <p:val>
                                            <p:strVal val="ppt_w"/>
                                          </p:val>
                                        </p:tav>
                                        <p:tav tm="100000">
                                          <p:val>
                                            <p:fltVal val="0"/>
                                          </p:val>
                                        </p:tav>
                                      </p:tavLst>
                                    </p:anim>
                                    <p:anim calcmode="lin" valueType="num">
                                      <p:cBhvr>
                                        <p:cTn id="40" dur="2000"/>
                                        <p:tgtEl>
                                          <p:spTgt spid="7"/>
                                        </p:tgtEl>
                                        <p:attrNameLst>
                                          <p:attrName>ppt_h</p:attrName>
                                        </p:attrNameLst>
                                      </p:cBhvr>
                                      <p:tavLst>
                                        <p:tav tm="0">
                                          <p:val>
                                            <p:strVal val="ppt_h"/>
                                          </p:val>
                                        </p:tav>
                                        <p:tav tm="100000">
                                          <p:val>
                                            <p:fltVal val="0"/>
                                          </p:val>
                                        </p:tav>
                                      </p:tavLst>
                                    </p:anim>
                                    <p:animEffect transition="out" filter="fade">
                                      <p:cBhvr>
                                        <p:cTn id="41" dur="2000"/>
                                        <p:tgtEl>
                                          <p:spTgt spid="7"/>
                                        </p:tgtEl>
                                      </p:cBhvr>
                                    </p:animEffect>
                                    <p:set>
                                      <p:cBhvr>
                                        <p:cTn id="42" dur="1" fill="hold">
                                          <p:stCondLst>
                                            <p:cond delay="1999"/>
                                          </p:stCondLst>
                                        </p:cTn>
                                        <p:tgtEl>
                                          <p:spTgt spid="7"/>
                                        </p:tgtEl>
                                        <p:attrNameLst>
                                          <p:attrName>style.visibility</p:attrName>
                                        </p:attrNameLst>
                                      </p:cBhvr>
                                      <p:to>
                                        <p:strVal val="hidden"/>
                                      </p:to>
                                    </p:set>
                                  </p:childTnLst>
                                </p:cTn>
                              </p:par>
                              <p:par>
                                <p:cTn id="43" presetID="53" presetClass="exit" presetSubtype="0" fill="hold" nodeType="withEffect">
                                  <p:stCondLst>
                                    <p:cond delay="0"/>
                                  </p:stCondLst>
                                  <p:childTnLst>
                                    <p:anim calcmode="lin" valueType="num">
                                      <p:cBhvr>
                                        <p:cTn id="44" dur="2000"/>
                                        <p:tgtEl>
                                          <p:spTgt spid="10"/>
                                        </p:tgtEl>
                                        <p:attrNameLst>
                                          <p:attrName>ppt_w</p:attrName>
                                        </p:attrNameLst>
                                      </p:cBhvr>
                                      <p:tavLst>
                                        <p:tav tm="0">
                                          <p:val>
                                            <p:strVal val="ppt_w"/>
                                          </p:val>
                                        </p:tav>
                                        <p:tav tm="100000">
                                          <p:val>
                                            <p:fltVal val="0"/>
                                          </p:val>
                                        </p:tav>
                                      </p:tavLst>
                                    </p:anim>
                                    <p:anim calcmode="lin" valueType="num">
                                      <p:cBhvr>
                                        <p:cTn id="45" dur="2000"/>
                                        <p:tgtEl>
                                          <p:spTgt spid="10"/>
                                        </p:tgtEl>
                                        <p:attrNameLst>
                                          <p:attrName>ppt_h</p:attrName>
                                        </p:attrNameLst>
                                      </p:cBhvr>
                                      <p:tavLst>
                                        <p:tav tm="0">
                                          <p:val>
                                            <p:strVal val="ppt_h"/>
                                          </p:val>
                                        </p:tav>
                                        <p:tav tm="100000">
                                          <p:val>
                                            <p:fltVal val="0"/>
                                          </p:val>
                                        </p:tav>
                                      </p:tavLst>
                                    </p:anim>
                                    <p:animEffect transition="out" filter="fade">
                                      <p:cBhvr>
                                        <p:cTn id="46" dur="2000"/>
                                        <p:tgtEl>
                                          <p:spTgt spid="10"/>
                                        </p:tgtEl>
                                      </p:cBhvr>
                                    </p:animEffect>
                                    <p:set>
                                      <p:cBhvr>
                                        <p:cTn id="47" dur="1" fill="hold">
                                          <p:stCondLst>
                                            <p:cond delay="1999"/>
                                          </p:stCondLst>
                                        </p:cTn>
                                        <p:tgtEl>
                                          <p:spTgt spid="10"/>
                                        </p:tgtEl>
                                        <p:attrNameLst>
                                          <p:attrName>style.visibility</p:attrName>
                                        </p:attrNameLst>
                                      </p:cBhvr>
                                      <p:to>
                                        <p:strVal val="hidden"/>
                                      </p:to>
                                    </p:set>
                                  </p:childTnLst>
                                </p:cTn>
                              </p:par>
                              <p:par>
                                <p:cTn id="48" presetID="53" presetClass="exit" presetSubtype="0" fill="hold" nodeType="withEffect">
                                  <p:stCondLst>
                                    <p:cond delay="0"/>
                                  </p:stCondLst>
                                  <p:childTnLst>
                                    <p:anim calcmode="lin" valueType="num">
                                      <p:cBhvr>
                                        <p:cTn id="49" dur="2000"/>
                                        <p:tgtEl>
                                          <p:spTgt spid="13"/>
                                        </p:tgtEl>
                                        <p:attrNameLst>
                                          <p:attrName>ppt_w</p:attrName>
                                        </p:attrNameLst>
                                      </p:cBhvr>
                                      <p:tavLst>
                                        <p:tav tm="0">
                                          <p:val>
                                            <p:strVal val="ppt_w"/>
                                          </p:val>
                                        </p:tav>
                                        <p:tav tm="100000">
                                          <p:val>
                                            <p:fltVal val="0"/>
                                          </p:val>
                                        </p:tav>
                                      </p:tavLst>
                                    </p:anim>
                                    <p:anim calcmode="lin" valueType="num">
                                      <p:cBhvr>
                                        <p:cTn id="50" dur="2000"/>
                                        <p:tgtEl>
                                          <p:spTgt spid="13"/>
                                        </p:tgtEl>
                                        <p:attrNameLst>
                                          <p:attrName>ppt_h</p:attrName>
                                        </p:attrNameLst>
                                      </p:cBhvr>
                                      <p:tavLst>
                                        <p:tav tm="0">
                                          <p:val>
                                            <p:strVal val="ppt_h"/>
                                          </p:val>
                                        </p:tav>
                                        <p:tav tm="100000">
                                          <p:val>
                                            <p:fltVal val="0"/>
                                          </p:val>
                                        </p:tav>
                                      </p:tavLst>
                                    </p:anim>
                                    <p:animEffect transition="out" filter="fade">
                                      <p:cBhvr>
                                        <p:cTn id="51" dur="2000"/>
                                        <p:tgtEl>
                                          <p:spTgt spid="13"/>
                                        </p:tgtEl>
                                      </p:cBhvr>
                                    </p:animEffect>
                                    <p:set>
                                      <p:cBhvr>
                                        <p:cTn id="52" dur="1" fill="hold">
                                          <p:stCondLst>
                                            <p:cond delay="1999"/>
                                          </p:stCondLst>
                                        </p:cTn>
                                        <p:tgtEl>
                                          <p:spTgt spid="13"/>
                                        </p:tgtEl>
                                        <p:attrNameLst>
                                          <p:attrName>style.visibility</p:attrName>
                                        </p:attrNameLst>
                                      </p:cBhvr>
                                      <p:to>
                                        <p:strVal val="hidden"/>
                                      </p:to>
                                    </p:set>
                                  </p:childTnLst>
                                </p:cTn>
                              </p:par>
                              <p:par>
                                <p:cTn id="53" presetID="0" presetClass="path" presetSubtype="0" accel="50000" decel="50000" fill="hold" nodeType="withEffect">
                                  <p:stCondLst>
                                    <p:cond delay="0"/>
                                  </p:stCondLst>
                                  <p:childTnLst>
                                    <p:animMotion origin="layout" path="M -0.01631 -0.13873 C -0.11302 -0.14497 -0.46041 -0.19376 -0.596 -0.17526 C -0.73159 -0.15653 -0.78142 -0.05688 -0.83003 -0.02567 " pathEditMode="relative" rAng="0" ptsTypes="aaa">
                                      <p:cBhvr>
                                        <p:cTn id="54" dur="2000" fill="hold"/>
                                        <p:tgtEl>
                                          <p:spTgt spid="4"/>
                                        </p:tgtEl>
                                        <p:attrNameLst>
                                          <p:attrName>ppt_x</p:attrName>
                                          <p:attrName>ppt_y</p:attrName>
                                        </p:attrNameLst>
                                      </p:cBhvr>
                                      <p:rCtr x="-407" y="29"/>
                                    </p:animMotion>
                                  </p:childTnLst>
                                </p:cTn>
                              </p:par>
                              <p:par>
                                <p:cTn id="55" presetID="0" presetClass="path" presetSubtype="0" accel="50000" decel="50000" fill="hold" nodeType="withEffect">
                                  <p:stCondLst>
                                    <p:cond delay="0"/>
                                  </p:stCondLst>
                                  <p:childTnLst>
                                    <p:animMotion origin="layout" path="M 1.11111E-6 1.09827E-6 C -0.02952 -0.05804 -0.07847 -0.00601 -0.11285 0.00485 C -0.12327 0.01433 -0.13351 0.01896 -0.14549 0.02428 C -0.14757 0.0252 -0.14896 0.02798 -0.15104 0.02913 C -0.15452 0.03121 -0.16181 0.03399 -0.16181 0.03399 C -0.17535 0.04717 -0.18976 0.05803 -0.20365 0.07029 C -0.21163 0.07722 -0.21493 0.08832 -0.22361 0.09202 C -0.23229 0.10312 -0.2342 0.11537 -0.24011 0.12832 C -0.24861 0.14682 -0.26094 0.17503 -0.27465 0.18636 C -0.27934 0.19584 -0.28663 0.20254 -0.29271 0.21063 " pathEditMode="relative" ptsTypes="fffffffffA">
                                      <p:cBhvr>
                                        <p:cTn id="56" dur="2000" fill="hold"/>
                                        <p:tgtEl>
                                          <p:spTgt spid="7"/>
                                        </p:tgtEl>
                                        <p:attrNameLst>
                                          <p:attrName>ppt_x</p:attrName>
                                          <p:attrName>ppt_y</p:attrName>
                                        </p:attrNameLst>
                                      </p:cBhvr>
                                    </p:animMotion>
                                  </p:childTnLst>
                                </p:cTn>
                              </p:par>
                              <p:par>
                                <p:cTn id="57" presetID="0" presetClass="path" presetSubtype="0" accel="50000" decel="50000" fill="hold" nodeType="withEffect">
                                  <p:stCondLst>
                                    <p:cond delay="0"/>
                                  </p:stCondLst>
                                  <p:childTnLst>
                                    <p:animMotion origin="layout" path="M 3.61111E-6 -3.00578E-6 C -0.02588 -0.02335 -0.11233 -0.01179 -0.11824 -0.01202 C -0.19341 -0.01109 -0.26841 -0.01109 -0.34358 -0.00948 C -0.35227 -0.00924 -0.3599 -0.00231 -0.3672 0.00255 C -0.37987 0.01087 -0.39567 0.0185 -0.40904 0.02428 C -0.41095 0.0259 -0.41251 0.02798 -0.41459 0.02914 C -0.41754 0.03052 -0.42084 0.02983 -0.42362 0.03168 C -0.42588 0.0333 -0.42709 0.037 -0.42918 0.03885 C -0.43299 0.04209 -0.43786 0.04278 -0.44185 0.04602 C -0.45018 0.05272 -0.45713 0.06174 -0.46546 0.06798 C -0.46789 0.06983 -0.47049 0.07076 -0.47275 0.07284 C -0.48473 0.08417 -0.47171 0.077 -0.48369 0.08255 C -0.48543 0.08486 -0.48681 0.0881 -0.48907 0.08972 C -0.49133 0.09133 -0.49428 0.09018 -0.49636 0.09203 C -0.49879 0.09434 -0.49966 0.09896 -0.50174 0.10174 C -0.50383 0.10474 -0.50678 0.10636 -0.50904 0.10914 C -0.51233 0.11284 -0.51529 0.117 -0.51824 0.12116 C -0.52987 0.13804 -0.52067 0.12879 -0.53091 0.13804 C -0.54011 0.15908 -0.55365 0.17573 -0.56372 0.19631 C -0.5665 0.20763 -0.5731 0.21573 -0.57813 0.22521 C -0.58299 0.23422 -0.58386 0.24255 -0.58907 0.25203 C -0.59098 0.25943 -0.59584 0.2659 -0.59636 0.27376 C -0.59671 0.27931 -0.59636 0.28509 -0.59636 0.29064 " pathEditMode="relative" ptsTypes="ffffffffffffffffffffffA">
                                      <p:cBhvr>
                                        <p:cTn id="58" dur="2000" fill="hold"/>
                                        <p:tgtEl>
                                          <p:spTgt spid="10"/>
                                        </p:tgtEl>
                                        <p:attrNameLst>
                                          <p:attrName>ppt_x</p:attrName>
                                          <p:attrName>ppt_y</p:attrName>
                                        </p:attrNameLst>
                                      </p:cBhvr>
                                    </p:animMotion>
                                  </p:childTnLst>
                                </p:cTn>
                              </p:par>
                              <p:par>
                                <p:cTn id="59" presetID="0" presetClass="path" presetSubtype="0" accel="50000" decel="50000" fill="hold" nodeType="withEffect">
                                  <p:stCondLst>
                                    <p:cond delay="0"/>
                                  </p:stCondLst>
                                  <p:childTnLst>
                                    <p:animMotion origin="layout" path="M -2.77778E-7 2.65896E-6 C -0.00365 -0.02035 -0.00712 -0.01318 -0.01632 -0.03145 C -0.01754 -0.03376 -0.01841 -0.03676 -0.01997 -0.03861 C -0.02448 -0.04393 -0.03021 -0.0474 -0.03455 -0.05318 C -0.0415 -0.06243 -0.04358 -0.06705 -0.05087 -0.0726 C -0.05834 -0.07815 -0.06025 -0.07838 -0.0691 -0.08231 C -0.07275 -0.08393 -0.08004 -0.08717 -0.08004 -0.08717 C -0.08993 -0.09688 -0.10139 -0.10012 -0.11268 -0.10659 C -0.13143 -0.11746 -0.14983 -0.12948 -0.1691 -0.13804 C -0.17379 -0.14012 -0.19966 -0.14289 -0.2 -0.14289 C -0.26754 -0.16439 -0.17448 -0.14844 -0.37813 -0.1452 C -0.39115 -0.13665 -0.4007 -0.12439 -0.41459 -0.11861 C -0.42518 -0.1089 -0.43455 -0.09734 -0.44723 -0.09202 C -0.45348 -0.08647 -0.45816 -0.08462 -0.46545 -0.08231 C -0.47188 -0.06913 -0.48195 -0.06312 -0.49271 -0.05804 C -0.49445 -0.05572 -0.49584 -0.05249 -0.49809 -0.05087 C -0.50139 -0.04832 -0.50903 -0.04601 -0.50903 -0.04601 C -0.51754 -0.03746 -0.52778 -0.02983 -0.5382 -0.02659 C -0.54757 -0.02035 -0.55348 -0.00925 -0.56354 -0.00486 C -0.56667 -0.00162 -0.56945 0.00208 -0.57275 0.00485 C -0.575 0.00694 -0.57795 0.0074 -0.58004 0.00971 C -0.58177 0.01156 -0.58368 0.01711 -0.58368 0.01711 " pathEditMode="relative" ptsTypes="fffffffffffffffffffffA">
                                      <p:cBhvr>
                                        <p:cTn id="60" dur="2000" fill="hold"/>
                                        <p:tgtEl>
                                          <p:spTgt spid="13"/>
                                        </p:tgtEl>
                                        <p:attrNameLst>
                                          <p:attrName>ppt_x</p:attrName>
                                          <p:attrName>ppt_y</p:attrName>
                                        </p:attrNameLst>
                                      </p:cBhvr>
                                    </p:animMotion>
                                  </p:childTnLst>
                                </p:cTn>
                              </p:par>
                              <p:par>
                                <p:cTn id="61" presetID="22" presetClass="entr" presetSubtype="2" fill="hold" grpId="0" nodeType="with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wipe(right)">
                                      <p:cBhvr>
                                        <p:cTn id="63" dur="2000"/>
                                        <p:tgtEl>
                                          <p:spTgt spid="43"/>
                                        </p:tgtEl>
                                      </p:cBhvr>
                                    </p:animEffect>
                                  </p:childTnLst>
                                </p:cTn>
                              </p:par>
                              <p:par>
                                <p:cTn id="64" presetID="10" presetClass="entr" presetSubtype="0" fill="hold" grpId="0" nodeType="withEffect">
                                  <p:stCondLst>
                                    <p:cond delay="50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1000"/>
                                        <p:tgtEl>
                                          <p:spTgt spid="38"/>
                                        </p:tgtEl>
                                      </p:cBhvr>
                                    </p:animEffect>
                                  </p:childTnLst>
                                </p:cTn>
                              </p:par>
                              <p:par>
                                <p:cTn id="67" presetID="49" presetClass="entr" presetSubtype="0" repeatCount="2000" decel="100000" fill="hold" grpId="0" nodeType="withEffect">
                                  <p:stCondLst>
                                    <p:cond delay="1000"/>
                                  </p:stCondLst>
                                  <p:childTnLst>
                                    <p:set>
                                      <p:cBhvr>
                                        <p:cTn id="68" dur="1" fill="hold">
                                          <p:stCondLst>
                                            <p:cond delay="0"/>
                                          </p:stCondLst>
                                        </p:cTn>
                                        <p:tgtEl>
                                          <p:spTgt spid="47"/>
                                        </p:tgtEl>
                                        <p:attrNameLst>
                                          <p:attrName>style.visibility</p:attrName>
                                        </p:attrNameLst>
                                      </p:cBhvr>
                                      <p:to>
                                        <p:strVal val="visible"/>
                                      </p:to>
                                    </p:set>
                                    <p:anim calcmode="lin" valueType="num">
                                      <p:cBhvr>
                                        <p:cTn id="69" dur="1000" fill="hold"/>
                                        <p:tgtEl>
                                          <p:spTgt spid="47"/>
                                        </p:tgtEl>
                                        <p:attrNameLst>
                                          <p:attrName>ppt_w</p:attrName>
                                        </p:attrNameLst>
                                      </p:cBhvr>
                                      <p:tavLst>
                                        <p:tav tm="0">
                                          <p:val>
                                            <p:fltVal val="0"/>
                                          </p:val>
                                        </p:tav>
                                        <p:tav tm="100000">
                                          <p:val>
                                            <p:strVal val="#ppt_w"/>
                                          </p:val>
                                        </p:tav>
                                      </p:tavLst>
                                    </p:anim>
                                    <p:anim calcmode="lin" valueType="num">
                                      <p:cBhvr>
                                        <p:cTn id="70" dur="1000" fill="hold"/>
                                        <p:tgtEl>
                                          <p:spTgt spid="47"/>
                                        </p:tgtEl>
                                        <p:attrNameLst>
                                          <p:attrName>ppt_h</p:attrName>
                                        </p:attrNameLst>
                                      </p:cBhvr>
                                      <p:tavLst>
                                        <p:tav tm="0">
                                          <p:val>
                                            <p:fltVal val="0"/>
                                          </p:val>
                                        </p:tav>
                                        <p:tav tm="100000">
                                          <p:val>
                                            <p:strVal val="#ppt_h"/>
                                          </p:val>
                                        </p:tav>
                                      </p:tavLst>
                                    </p:anim>
                                    <p:anim calcmode="lin" valueType="num">
                                      <p:cBhvr>
                                        <p:cTn id="71" dur="1000" fill="hold"/>
                                        <p:tgtEl>
                                          <p:spTgt spid="47"/>
                                        </p:tgtEl>
                                        <p:attrNameLst>
                                          <p:attrName>style.rotation</p:attrName>
                                        </p:attrNameLst>
                                      </p:cBhvr>
                                      <p:tavLst>
                                        <p:tav tm="0">
                                          <p:val>
                                            <p:fltVal val="360"/>
                                          </p:val>
                                        </p:tav>
                                        <p:tav tm="100000">
                                          <p:val>
                                            <p:fltVal val="0"/>
                                          </p:val>
                                        </p:tav>
                                      </p:tavLst>
                                    </p:anim>
                                    <p:animEffect transition="in" filter="fade">
                                      <p:cBhvr>
                                        <p:cTn id="72" dur="1000"/>
                                        <p:tgtEl>
                                          <p:spTgt spid="47"/>
                                        </p:tgtEl>
                                      </p:cBhvr>
                                    </p:animEffect>
                                  </p:childTnLst>
                                </p:cTn>
                              </p:par>
                              <p:par>
                                <p:cTn id="73" presetID="22" presetClass="entr" presetSubtype="1" fill="hold" grpId="0" nodeType="withEffect">
                                  <p:stCondLst>
                                    <p:cond delay="2000"/>
                                  </p:stCondLst>
                                  <p:childTnLst>
                                    <p:set>
                                      <p:cBhvr>
                                        <p:cTn id="74" dur="1" fill="hold">
                                          <p:stCondLst>
                                            <p:cond delay="0"/>
                                          </p:stCondLst>
                                        </p:cTn>
                                        <p:tgtEl>
                                          <p:spTgt spid="50"/>
                                        </p:tgtEl>
                                        <p:attrNameLst>
                                          <p:attrName>style.visibility</p:attrName>
                                        </p:attrNameLst>
                                      </p:cBhvr>
                                      <p:to>
                                        <p:strVal val="visible"/>
                                      </p:to>
                                    </p:set>
                                    <p:animEffect transition="in" filter="wipe(up)">
                                      <p:cBhvr>
                                        <p:cTn id="75"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43" grpId="0" animBg="1"/>
      <p:bldP spid="47" grpId="0" animBg="1"/>
      <p:bldP spid="38"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5355312"/>
          </a:xfrm>
          <a:prstGeom prst="rect">
            <a:avLst/>
          </a:prstGeom>
        </p:spPr>
        <p:txBody>
          <a:bodyPr wrap="square">
            <a:spAutoFit/>
          </a:bodyPr>
          <a:lstStyle/>
          <a:p>
            <a:r>
              <a:rPr lang="en-US" dirty="0" smtClean="0">
                <a:hlinkClick r:id="rId2"/>
              </a:rPr>
              <a:t>https://en.wikipedia.org/wiki/Tahlequah,_Oklahoma</a:t>
            </a:r>
            <a:endParaRPr lang="en-US" dirty="0" smtClean="0"/>
          </a:p>
          <a:p>
            <a:endParaRPr lang="en-US" dirty="0" smtClean="0"/>
          </a:p>
          <a:p>
            <a:r>
              <a:rPr lang="en-US" b="1" dirty="0" smtClean="0"/>
              <a:t>	Tahlequah</a:t>
            </a:r>
            <a:r>
              <a:rPr lang="en-US" dirty="0" smtClean="0"/>
              <a:t> was established as a capital of the 19th-century Cherokee Nation in 1839, as part of the new settlement in Indian Territory after the Cherokee Native Americans were forced west from the American Southeast on the Trail of Tears.</a:t>
            </a:r>
          </a:p>
          <a:p>
            <a:r>
              <a:rPr lang="en-US" dirty="0" smtClean="0"/>
              <a:t>	In 1839, Tahlequah was designated the capital of ancestors of both the Cherokee Nation and the United Keetoowah Band of Cherokee Indians. Initially the government buildings were a complex of log or framed structures. Most of these buildings were destroyed during the Civil War, during which the Cherokee became divided into two bitterly opposing sides.</a:t>
            </a:r>
          </a:p>
          <a:p>
            <a:r>
              <a:rPr lang="en-US" dirty="0" smtClean="0"/>
              <a:t>	After the war, a brick capitol was built and first occupied in 1870. In 1907, at the time of Oklahoma statehood, the building was converted into the Cherokee County courthouse. It was returned to the Cherokee Nation in 1970.</a:t>
            </a:r>
          </a:p>
          <a:p>
            <a:r>
              <a:rPr lang="en-US" dirty="0" smtClean="0"/>
              <a:t>	Several markers of Cherokee and Native American heritage are found in town: street signs and business signs are noted in both the Cherokee language and English. Such signs use the </a:t>
            </a:r>
            <a:r>
              <a:rPr lang="en-US" dirty="0" err="1" smtClean="0"/>
              <a:t>syllabary</a:t>
            </a:r>
            <a:r>
              <a:rPr lang="en-US" dirty="0" smtClean="0"/>
              <a:t> created by Sequoyah, a Cherokee scholar of the 1820s who created the writing system.</a:t>
            </a:r>
          </a:p>
          <a:p>
            <a:r>
              <a:rPr lang="en-US" dirty="0" smtClean="0"/>
              <a:t>	The Cherokee Supreme Court Building, located in downtown Tahlequah and constructed in 1844, is the oldest public building in Oklahoma.</a:t>
            </a:r>
          </a:p>
          <a:p>
            <a:endParaRPr lang="en-US" dirty="0"/>
          </a:p>
        </p:txBody>
      </p:sp>
      <p:pic>
        <p:nvPicPr>
          <p:cNvPr id="257026" name="Picture 2" descr="https://upload.wikimedia.org/wikipedia/commons/thumb/7/7d/Cherokee_stop_sign.png/150px-Cherokee_stop_sign.png"/>
          <p:cNvPicPr>
            <a:picLocks noChangeAspect="1" noChangeArrowheads="1"/>
          </p:cNvPicPr>
          <p:nvPr/>
        </p:nvPicPr>
        <p:blipFill>
          <a:blip r:embed="rId3" cstate="print"/>
          <a:srcRect/>
          <a:stretch>
            <a:fillRect/>
          </a:stretch>
        </p:blipFill>
        <p:spPr bwMode="auto">
          <a:xfrm>
            <a:off x="5715000" y="4724400"/>
            <a:ext cx="1296680" cy="2057400"/>
          </a:xfrm>
          <a:prstGeom prst="rect">
            <a:avLst/>
          </a:prstGeom>
          <a:noFill/>
        </p:spPr>
      </p:pic>
      <p:pic>
        <p:nvPicPr>
          <p:cNvPr id="257028" name="Picture 4" descr="https://upload.wikimedia.org/wikipedia/commons/thumb/c/cc/Cwy_no_parking.jpg/150px-Cwy_no_parking.jpg"/>
          <p:cNvPicPr>
            <a:picLocks noChangeAspect="1" noChangeArrowheads="1"/>
          </p:cNvPicPr>
          <p:nvPr/>
        </p:nvPicPr>
        <p:blipFill>
          <a:blip r:embed="rId4" cstate="print"/>
          <a:srcRect/>
          <a:stretch>
            <a:fillRect/>
          </a:stretch>
        </p:blipFill>
        <p:spPr bwMode="auto">
          <a:xfrm>
            <a:off x="7391400" y="4733924"/>
            <a:ext cx="1428750" cy="2047876"/>
          </a:xfrm>
          <a:prstGeom prst="rect">
            <a:avLst/>
          </a:prstGeom>
          <a:noFill/>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TextBox 3"/>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defRPr/>
            </a:pPr>
            <a:r>
              <a:rPr lang="en-US" sz="4400" b="1" dirty="0" smtClean="0">
                <a:solidFill>
                  <a:srgbClr val="FF0000"/>
                </a:solidFill>
                <a:effectLst>
                  <a:outerShdw dist="50800" dir="5400000" algn="ctr" rotWithShape="0">
                    <a:schemeClr val="tx1"/>
                  </a:outerShdw>
                </a:effectLst>
                <a:latin typeface="Tempus Sans ITC" pitchFamily="82" charset="0"/>
              </a:rPr>
              <a:t>What happens to Sequoyah?</a:t>
            </a:r>
            <a:endParaRPr lang="en-US" sz="4400" b="1" dirty="0">
              <a:solidFill>
                <a:srgbClr val="FF0000"/>
              </a:solidFill>
              <a:effectLst>
                <a:outerShdw dist="50800" dir="5400000" algn="ctr" rotWithShape="0">
                  <a:schemeClr val="tx1"/>
                </a:outerShdw>
              </a:effectLst>
              <a:latin typeface="Tempus Sans ITC" pitchFamily="82" charset="0"/>
            </a:endParaRPr>
          </a:p>
        </p:txBody>
      </p:sp>
      <p:pic>
        <p:nvPicPr>
          <p:cNvPr id="93" name="Picture 3"/>
          <p:cNvPicPr>
            <a:picLocks noChangeAspect="1" noChangeArrowheads="1"/>
          </p:cNvPicPr>
          <p:nvPr/>
        </p:nvPicPr>
        <p:blipFill>
          <a:blip r:embed="rId3" cstate="print"/>
          <a:srcRect l="7244" r="5830" b="43056"/>
          <a:stretch>
            <a:fillRect/>
          </a:stretch>
        </p:blipFill>
        <p:spPr bwMode="auto">
          <a:xfrm>
            <a:off x="0" y="762000"/>
            <a:ext cx="9144000" cy="4267200"/>
          </a:xfrm>
          <a:prstGeom prst="rect">
            <a:avLst/>
          </a:prstGeom>
          <a:noFill/>
          <a:ln w="9525">
            <a:noFill/>
            <a:miter lim="800000"/>
            <a:headEnd/>
            <a:tailEnd/>
          </a:ln>
          <a:effectLst/>
        </p:spPr>
      </p:pic>
      <p:grpSp>
        <p:nvGrpSpPr>
          <p:cNvPr id="2" name="Group 86"/>
          <p:cNvGrpSpPr/>
          <p:nvPr/>
        </p:nvGrpSpPr>
        <p:grpSpPr>
          <a:xfrm rot="5400000">
            <a:off x="6553200" y="1371600"/>
            <a:ext cx="2819400" cy="2362200"/>
            <a:chOff x="-2042162" y="1406743"/>
            <a:chExt cx="7330440" cy="4088029"/>
          </a:xfrm>
        </p:grpSpPr>
        <p:sp>
          <p:nvSpPr>
            <p:cNvPr id="33" name="Oval 32"/>
            <p:cNvSpPr/>
            <p:nvPr/>
          </p:nvSpPr>
          <p:spPr>
            <a:xfrm>
              <a:off x="-2042162" y="1406743"/>
              <a:ext cx="7330440" cy="4088029"/>
            </a:xfrm>
            <a:prstGeom prst="ellipse">
              <a:avLst/>
            </a:prstGeom>
            <a:solidFill>
              <a:schemeClr val="accent6">
                <a:lumMod val="60000"/>
                <a:lumOff val="40000"/>
                <a:alpha val="50000"/>
              </a:schemeClr>
            </a:solidFill>
            <a:ln>
              <a:noFill/>
            </a:ln>
            <a:effectLst>
              <a:outerShdw blurRad="203200" dist="355600" dir="3000000" algn="ctr" rotWithShape="0">
                <a:schemeClr val="accent6">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ffectLst>
                  <a:glow rad="139700">
                    <a:schemeClr val="accent1">
                      <a:satMod val="175000"/>
                      <a:alpha val="40000"/>
                    </a:schemeClr>
                  </a:glow>
                </a:effectLst>
              </a:endParaRPr>
            </a:p>
          </p:txBody>
        </p:sp>
        <p:sp>
          <p:nvSpPr>
            <p:cNvPr id="34" name="TextBox 33"/>
            <p:cNvSpPr txBox="1"/>
            <p:nvPr/>
          </p:nvSpPr>
          <p:spPr>
            <a:xfrm rot="16200000">
              <a:off x="-1048355" y="2921341"/>
              <a:ext cx="3098960" cy="1520415"/>
            </a:xfrm>
            <a:prstGeom prst="rect">
              <a:avLst/>
            </a:prstGeom>
            <a:noFill/>
          </p:spPr>
          <p:txBody>
            <a:bodyPr wrap="none" rtlCol="0">
              <a:spAutoFit/>
            </a:bodyPr>
            <a:lstStyle/>
            <a:p>
              <a:pPr algn="ctr"/>
              <a:r>
                <a:rPr lang="en-US" sz="3200" b="1" dirty="0" smtClean="0">
                  <a:effectLst>
                    <a:outerShdw dist="38100" dir="7200000" algn="ctr" rotWithShape="0">
                      <a:schemeClr val="bg1"/>
                    </a:outerShdw>
                  </a:effectLst>
                </a:rPr>
                <a:t>Cherokee</a:t>
              </a:r>
            </a:p>
          </p:txBody>
        </p:sp>
      </p:grpSp>
      <p:sp useBgFill="1">
        <p:nvSpPr>
          <p:cNvPr id="80" name="TextBox 79"/>
          <p:cNvSpPr txBox="1"/>
          <p:nvPr/>
        </p:nvSpPr>
        <p:spPr>
          <a:xfrm>
            <a:off x="0" y="685800"/>
            <a:ext cx="6400800" cy="2523768"/>
          </a:xfrm>
          <a:prstGeom prst="rect">
            <a:avLst/>
          </a:prstGeom>
        </p:spPr>
        <p:txBody>
          <a:bodyPr wrap="square" rtlCol="0">
            <a:spAutoFit/>
          </a:bodyPr>
          <a:lstStyle/>
          <a:p>
            <a:r>
              <a:rPr lang="en-US" sz="3200" b="1" dirty="0" smtClean="0"/>
              <a:t> </a:t>
            </a:r>
          </a:p>
          <a:p>
            <a:endParaRPr lang="en-US" sz="3200" b="1" dirty="0" smtClean="0"/>
          </a:p>
          <a:p>
            <a:endParaRPr lang="en-US" sz="3200" b="1" dirty="0" smtClean="0"/>
          </a:p>
          <a:p>
            <a:endParaRPr lang="en-US" sz="3200" b="1" dirty="0" smtClean="0"/>
          </a:p>
          <a:p>
            <a:endParaRPr lang="en-US" sz="3000" b="1" dirty="0" smtClean="0"/>
          </a:p>
        </p:txBody>
      </p:sp>
      <p:grpSp>
        <p:nvGrpSpPr>
          <p:cNvPr id="3" name="Group 50"/>
          <p:cNvGrpSpPr>
            <a:grpSpLocks noChangeAspect="1"/>
          </p:cNvGrpSpPr>
          <p:nvPr/>
        </p:nvGrpSpPr>
        <p:grpSpPr>
          <a:xfrm>
            <a:off x="4445488" y="3119802"/>
            <a:ext cx="4927112" cy="3585798"/>
            <a:chOff x="685800" y="2662602"/>
            <a:chExt cx="4927112" cy="3585798"/>
          </a:xfrm>
        </p:grpSpPr>
        <p:grpSp>
          <p:nvGrpSpPr>
            <p:cNvPr id="4" name="Group 14"/>
            <p:cNvGrpSpPr>
              <a:grpSpLocks noChangeAspect="1"/>
            </p:cNvGrpSpPr>
            <p:nvPr/>
          </p:nvGrpSpPr>
          <p:grpSpPr>
            <a:xfrm>
              <a:off x="685800" y="2662602"/>
              <a:ext cx="4927112" cy="3509598"/>
              <a:chOff x="685800" y="2489158"/>
              <a:chExt cx="5171778" cy="3683875"/>
            </a:xfrm>
          </p:grpSpPr>
          <p:grpSp>
            <p:nvGrpSpPr>
              <p:cNvPr id="5" name="Group 9"/>
              <p:cNvGrpSpPr>
                <a:grpSpLocks noChangeAspect="1"/>
              </p:cNvGrpSpPr>
              <p:nvPr/>
            </p:nvGrpSpPr>
            <p:grpSpPr>
              <a:xfrm>
                <a:off x="685800" y="2569142"/>
                <a:ext cx="5171778" cy="3603891"/>
                <a:chOff x="685800" y="2569142"/>
                <a:chExt cx="5171778" cy="3603891"/>
              </a:xfrm>
            </p:grpSpPr>
            <p:grpSp>
              <p:nvGrpSpPr>
                <p:cNvPr id="6" name="Group 6"/>
                <p:cNvGrpSpPr/>
                <p:nvPr/>
              </p:nvGrpSpPr>
              <p:grpSpPr>
                <a:xfrm>
                  <a:off x="685800" y="2569142"/>
                  <a:ext cx="5171778" cy="3603891"/>
                  <a:chOff x="685800" y="2569142"/>
                  <a:chExt cx="5171778" cy="3603891"/>
                </a:xfrm>
              </p:grpSpPr>
              <p:grpSp>
                <p:nvGrpSpPr>
                  <p:cNvPr id="7" name="Group 3"/>
                  <p:cNvGrpSpPr/>
                  <p:nvPr/>
                </p:nvGrpSpPr>
                <p:grpSpPr>
                  <a:xfrm>
                    <a:off x="685800" y="2569142"/>
                    <a:ext cx="5126736" cy="3524860"/>
                    <a:chOff x="-76200" y="3218899"/>
                    <a:chExt cx="5126736" cy="3524860"/>
                  </a:xfrm>
                </p:grpSpPr>
                <p:pic>
                  <p:nvPicPr>
                    <p:cNvPr id="63" name="Picture 4" descr="Image result for 1842 map of mexico"/>
                    <p:cNvPicPr>
                      <a:picLocks noChangeAspect="1" noChangeArrowheads="1"/>
                    </p:cNvPicPr>
                    <p:nvPr/>
                  </p:nvPicPr>
                  <p:blipFill>
                    <a:blip r:embed="rId4" cstate="print"/>
                    <a:srcRect l="32580" t="33566" r="36876" b="8494"/>
                    <a:stretch>
                      <a:fillRect/>
                    </a:stretch>
                  </p:blipFill>
                  <p:spPr bwMode="auto">
                    <a:xfrm>
                      <a:off x="2438400" y="3218899"/>
                      <a:ext cx="2362200" cy="3033616"/>
                    </a:xfrm>
                    <a:prstGeom prst="rect">
                      <a:avLst/>
                    </a:prstGeom>
                    <a:noFill/>
                  </p:spPr>
                </p:pic>
                <p:pic>
                  <p:nvPicPr>
                    <p:cNvPr id="64" name="Picture 2" descr="Image result for 1842 map of mexico"/>
                    <p:cNvPicPr>
                      <a:picLocks noChangeAspect="1" noChangeArrowheads="1"/>
                    </p:cNvPicPr>
                    <p:nvPr/>
                  </p:nvPicPr>
                  <p:blipFill>
                    <a:blip r:embed="rId5" cstate="print"/>
                    <a:srcRect l="981" t="7120" r="7326" b="27409"/>
                    <a:stretch>
                      <a:fillRect/>
                    </a:stretch>
                  </p:blipFill>
                  <p:spPr bwMode="auto">
                    <a:xfrm>
                      <a:off x="-76200" y="3240557"/>
                      <a:ext cx="5126736" cy="3503202"/>
                    </a:xfrm>
                    <a:prstGeom prst="rect">
                      <a:avLst/>
                    </a:prstGeom>
                    <a:noFill/>
                  </p:spPr>
                </p:pic>
              </p:grpSp>
              <p:sp useBgFill="1">
                <p:nvSpPr>
                  <p:cNvPr id="61" name="Rectangle 4"/>
                  <p:cNvSpPr/>
                  <p:nvPr/>
                </p:nvSpPr>
                <p:spPr>
                  <a:xfrm rot="20045631">
                    <a:off x="1373861" y="5086377"/>
                    <a:ext cx="457200" cy="341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2" name="Freeform 61"/>
                  <p:cNvSpPr/>
                  <p:nvPr/>
                </p:nvSpPr>
                <p:spPr bwMode="white">
                  <a:xfrm>
                    <a:off x="4445042" y="4808691"/>
                    <a:ext cx="1412536" cy="1364342"/>
                  </a:xfrm>
                  <a:custGeom>
                    <a:avLst/>
                    <a:gdLst>
                      <a:gd name="connsiteX0" fmla="*/ 34471 w 1068614"/>
                      <a:gd name="connsiteY0" fmla="*/ 787400 h 787400"/>
                      <a:gd name="connsiteX1" fmla="*/ 45356 w 1068614"/>
                      <a:gd name="connsiteY1" fmla="*/ 656772 h 787400"/>
                      <a:gd name="connsiteX2" fmla="*/ 1814 w 1068614"/>
                      <a:gd name="connsiteY2" fmla="*/ 591457 h 787400"/>
                      <a:gd name="connsiteX3" fmla="*/ 34471 w 1068614"/>
                      <a:gd name="connsiteY3" fmla="*/ 417286 h 787400"/>
                      <a:gd name="connsiteX4" fmla="*/ 78014 w 1068614"/>
                      <a:gd name="connsiteY4" fmla="*/ 341086 h 787400"/>
                      <a:gd name="connsiteX5" fmla="*/ 273956 w 1068614"/>
                      <a:gd name="connsiteY5" fmla="*/ 221343 h 787400"/>
                      <a:gd name="connsiteX6" fmla="*/ 426356 w 1068614"/>
                      <a:gd name="connsiteY6" fmla="*/ 123372 h 787400"/>
                      <a:gd name="connsiteX7" fmla="*/ 469899 w 1068614"/>
                      <a:gd name="connsiteY7" fmla="*/ 90714 h 787400"/>
                      <a:gd name="connsiteX8" fmla="*/ 513442 w 1068614"/>
                      <a:gd name="connsiteY8" fmla="*/ 47172 h 787400"/>
                      <a:gd name="connsiteX9" fmla="*/ 524328 w 1068614"/>
                      <a:gd name="connsiteY9" fmla="*/ 14514 h 787400"/>
                      <a:gd name="connsiteX10" fmla="*/ 600528 w 1068614"/>
                      <a:gd name="connsiteY10" fmla="*/ 3629 h 787400"/>
                      <a:gd name="connsiteX11" fmla="*/ 687614 w 1068614"/>
                      <a:gd name="connsiteY11" fmla="*/ 36286 h 787400"/>
                      <a:gd name="connsiteX12" fmla="*/ 742042 w 1068614"/>
                      <a:gd name="connsiteY12" fmla="*/ 58057 h 787400"/>
                      <a:gd name="connsiteX13" fmla="*/ 785585 w 1068614"/>
                      <a:gd name="connsiteY13" fmla="*/ 3629 h 787400"/>
                      <a:gd name="connsiteX14" fmla="*/ 840014 w 1068614"/>
                      <a:gd name="connsiteY14" fmla="*/ 58057 h 787400"/>
                      <a:gd name="connsiteX15" fmla="*/ 970642 w 1068614"/>
                      <a:gd name="connsiteY15" fmla="*/ 79829 h 787400"/>
                      <a:gd name="connsiteX16" fmla="*/ 1014185 w 1068614"/>
                      <a:gd name="connsiteY16" fmla="*/ 36286 h 787400"/>
                      <a:gd name="connsiteX17" fmla="*/ 1068614 w 1068614"/>
                      <a:gd name="connsiteY17" fmla="*/ 79829 h 787400"/>
                      <a:gd name="connsiteX18" fmla="*/ 1068614 w 1068614"/>
                      <a:gd name="connsiteY18" fmla="*/ 79829 h 787400"/>
                      <a:gd name="connsiteX0" fmla="*/ 171337 w 1233828"/>
                      <a:gd name="connsiteY0" fmla="*/ 787400 h 787400"/>
                      <a:gd name="connsiteX1" fmla="*/ 1232014 w 1233828"/>
                      <a:gd name="connsiteY1" fmla="*/ 704737 h 787400"/>
                      <a:gd name="connsiteX2" fmla="*/ 182222 w 1233828"/>
                      <a:gd name="connsiteY2" fmla="*/ 656772 h 787400"/>
                      <a:gd name="connsiteX3" fmla="*/ 138680 w 1233828"/>
                      <a:gd name="connsiteY3" fmla="*/ 591457 h 787400"/>
                      <a:gd name="connsiteX4" fmla="*/ 171337 w 1233828"/>
                      <a:gd name="connsiteY4" fmla="*/ 417286 h 787400"/>
                      <a:gd name="connsiteX5" fmla="*/ 214880 w 1233828"/>
                      <a:gd name="connsiteY5" fmla="*/ 341086 h 787400"/>
                      <a:gd name="connsiteX6" fmla="*/ 410822 w 1233828"/>
                      <a:gd name="connsiteY6" fmla="*/ 221343 h 787400"/>
                      <a:gd name="connsiteX7" fmla="*/ 563222 w 1233828"/>
                      <a:gd name="connsiteY7" fmla="*/ 123372 h 787400"/>
                      <a:gd name="connsiteX8" fmla="*/ 606765 w 1233828"/>
                      <a:gd name="connsiteY8" fmla="*/ 90714 h 787400"/>
                      <a:gd name="connsiteX9" fmla="*/ 650308 w 1233828"/>
                      <a:gd name="connsiteY9" fmla="*/ 47172 h 787400"/>
                      <a:gd name="connsiteX10" fmla="*/ 661194 w 1233828"/>
                      <a:gd name="connsiteY10" fmla="*/ 14514 h 787400"/>
                      <a:gd name="connsiteX11" fmla="*/ 737394 w 1233828"/>
                      <a:gd name="connsiteY11" fmla="*/ 3629 h 787400"/>
                      <a:gd name="connsiteX12" fmla="*/ 824480 w 1233828"/>
                      <a:gd name="connsiteY12" fmla="*/ 36286 h 787400"/>
                      <a:gd name="connsiteX13" fmla="*/ 878908 w 1233828"/>
                      <a:gd name="connsiteY13" fmla="*/ 58057 h 787400"/>
                      <a:gd name="connsiteX14" fmla="*/ 922451 w 1233828"/>
                      <a:gd name="connsiteY14" fmla="*/ 3629 h 787400"/>
                      <a:gd name="connsiteX15" fmla="*/ 976880 w 1233828"/>
                      <a:gd name="connsiteY15" fmla="*/ 58057 h 787400"/>
                      <a:gd name="connsiteX16" fmla="*/ 1107508 w 1233828"/>
                      <a:gd name="connsiteY16" fmla="*/ 79829 h 787400"/>
                      <a:gd name="connsiteX17" fmla="*/ 1151051 w 1233828"/>
                      <a:gd name="connsiteY17" fmla="*/ 36286 h 787400"/>
                      <a:gd name="connsiteX18" fmla="*/ 1205480 w 1233828"/>
                      <a:gd name="connsiteY18" fmla="*/ 79829 h 787400"/>
                      <a:gd name="connsiteX19" fmla="*/ 1205480 w 1233828"/>
                      <a:gd name="connsiteY19" fmla="*/ 79829 h 787400"/>
                      <a:gd name="connsiteX0" fmla="*/ 171337 w 1233828"/>
                      <a:gd name="connsiteY0" fmla="*/ 787400 h 787400"/>
                      <a:gd name="connsiteX1" fmla="*/ 1232014 w 1233828"/>
                      <a:gd name="connsiteY1" fmla="*/ 704737 h 787400"/>
                      <a:gd name="connsiteX2" fmla="*/ 182222 w 1233828"/>
                      <a:gd name="connsiteY2" fmla="*/ 656772 h 787400"/>
                      <a:gd name="connsiteX3" fmla="*/ 138680 w 1233828"/>
                      <a:gd name="connsiteY3" fmla="*/ 591457 h 787400"/>
                      <a:gd name="connsiteX4" fmla="*/ 171337 w 1233828"/>
                      <a:gd name="connsiteY4" fmla="*/ 417286 h 787400"/>
                      <a:gd name="connsiteX5" fmla="*/ 214880 w 1233828"/>
                      <a:gd name="connsiteY5" fmla="*/ 341086 h 787400"/>
                      <a:gd name="connsiteX6" fmla="*/ 410822 w 1233828"/>
                      <a:gd name="connsiteY6" fmla="*/ 221343 h 787400"/>
                      <a:gd name="connsiteX7" fmla="*/ 563222 w 1233828"/>
                      <a:gd name="connsiteY7" fmla="*/ 123372 h 787400"/>
                      <a:gd name="connsiteX8" fmla="*/ 606765 w 1233828"/>
                      <a:gd name="connsiteY8" fmla="*/ 90714 h 787400"/>
                      <a:gd name="connsiteX9" fmla="*/ 650308 w 1233828"/>
                      <a:gd name="connsiteY9" fmla="*/ 47172 h 787400"/>
                      <a:gd name="connsiteX10" fmla="*/ 661194 w 1233828"/>
                      <a:gd name="connsiteY10" fmla="*/ 14514 h 787400"/>
                      <a:gd name="connsiteX11" fmla="*/ 737394 w 1233828"/>
                      <a:gd name="connsiteY11" fmla="*/ 3629 h 787400"/>
                      <a:gd name="connsiteX12" fmla="*/ 824480 w 1233828"/>
                      <a:gd name="connsiteY12" fmla="*/ 36286 h 787400"/>
                      <a:gd name="connsiteX13" fmla="*/ 878908 w 1233828"/>
                      <a:gd name="connsiteY13" fmla="*/ 58057 h 787400"/>
                      <a:gd name="connsiteX14" fmla="*/ 922451 w 1233828"/>
                      <a:gd name="connsiteY14" fmla="*/ 3629 h 787400"/>
                      <a:gd name="connsiteX15" fmla="*/ 976880 w 1233828"/>
                      <a:gd name="connsiteY15" fmla="*/ 58057 h 787400"/>
                      <a:gd name="connsiteX16" fmla="*/ 1107508 w 1233828"/>
                      <a:gd name="connsiteY16" fmla="*/ 79829 h 787400"/>
                      <a:gd name="connsiteX17" fmla="*/ 1151051 w 1233828"/>
                      <a:gd name="connsiteY17" fmla="*/ 36286 h 787400"/>
                      <a:gd name="connsiteX18" fmla="*/ 1205480 w 1233828"/>
                      <a:gd name="connsiteY18" fmla="*/ 79829 h 787400"/>
                      <a:gd name="connsiteX19" fmla="*/ 1205480 w 1233828"/>
                      <a:gd name="connsiteY19" fmla="*/ 79829 h 787400"/>
                      <a:gd name="connsiteX0" fmla="*/ 175759 w 1238080"/>
                      <a:gd name="connsiteY0" fmla="*/ 787400 h 794714"/>
                      <a:gd name="connsiteX1" fmla="*/ 176779 w 1238080"/>
                      <a:gd name="connsiteY1" fmla="*/ 780937 h 794714"/>
                      <a:gd name="connsiteX2" fmla="*/ 1236436 w 1238080"/>
                      <a:gd name="connsiteY2" fmla="*/ 704737 h 794714"/>
                      <a:gd name="connsiteX3" fmla="*/ 186644 w 1238080"/>
                      <a:gd name="connsiteY3" fmla="*/ 656772 h 794714"/>
                      <a:gd name="connsiteX4" fmla="*/ 143102 w 1238080"/>
                      <a:gd name="connsiteY4" fmla="*/ 591457 h 794714"/>
                      <a:gd name="connsiteX5" fmla="*/ 175759 w 1238080"/>
                      <a:gd name="connsiteY5" fmla="*/ 417286 h 794714"/>
                      <a:gd name="connsiteX6" fmla="*/ 219302 w 1238080"/>
                      <a:gd name="connsiteY6" fmla="*/ 341086 h 794714"/>
                      <a:gd name="connsiteX7" fmla="*/ 415244 w 1238080"/>
                      <a:gd name="connsiteY7" fmla="*/ 221343 h 794714"/>
                      <a:gd name="connsiteX8" fmla="*/ 567644 w 1238080"/>
                      <a:gd name="connsiteY8" fmla="*/ 123372 h 794714"/>
                      <a:gd name="connsiteX9" fmla="*/ 611187 w 1238080"/>
                      <a:gd name="connsiteY9" fmla="*/ 90714 h 794714"/>
                      <a:gd name="connsiteX10" fmla="*/ 654730 w 1238080"/>
                      <a:gd name="connsiteY10" fmla="*/ 47172 h 794714"/>
                      <a:gd name="connsiteX11" fmla="*/ 665616 w 1238080"/>
                      <a:gd name="connsiteY11" fmla="*/ 14514 h 794714"/>
                      <a:gd name="connsiteX12" fmla="*/ 741816 w 1238080"/>
                      <a:gd name="connsiteY12" fmla="*/ 3629 h 794714"/>
                      <a:gd name="connsiteX13" fmla="*/ 828902 w 1238080"/>
                      <a:gd name="connsiteY13" fmla="*/ 36286 h 794714"/>
                      <a:gd name="connsiteX14" fmla="*/ 883330 w 1238080"/>
                      <a:gd name="connsiteY14" fmla="*/ 58057 h 794714"/>
                      <a:gd name="connsiteX15" fmla="*/ 926873 w 1238080"/>
                      <a:gd name="connsiteY15" fmla="*/ 3629 h 794714"/>
                      <a:gd name="connsiteX16" fmla="*/ 981302 w 1238080"/>
                      <a:gd name="connsiteY16" fmla="*/ 58057 h 794714"/>
                      <a:gd name="connsiteX17" fmla="*/ 1111930 w 1238080"/>
                      <a:gd name="connsiteY17" fmla="*/ 79829 h 794714"/>
                      <a:gd name="connsiteX18" fmla="*/ 1155473 w 1238080"/>
                      <a:gd name="connsiteY18" fmla="*/ 36286 h 794714"/>
                      <a:gd name="connsiteX19" fmla="*/ 1209902 w 1238080"/>
                      <a:gd name="connsiteY19" fmla="*/ 79829 h 794714"/>
                      <a:gd name="connsiteX20" fmla="*/ 1209902 w 1238080"/>
                      <a:gd name="connsiteY20" fmla="*/ 79829 h 794714"/>
                      <a:gd name="connsiteX0" fmla="*/ 175759 w 1238080"/>
                      <a:gd name="connsiteY0" fmla="*/ 787400 h 794714"/>
                      <a:gd name="connsiteX1" fmla="*/ 176779 w 1238080"/>
                      <a:gd name="connsiteY1" fmla="*/ 780937 h 794714"/>
                      <a:gd name="connsiteX2" fmla="*/ 1236436 w 1238080"/>
                      <a:gd name="connsiteY2" fmla="*/ 704737 h 794714"/>
                      <a:gd name="connsiteX3" fmla="*/ 186644 w 1238080"/>
                      <a:gd name="connsiteY3" fmla="*/ 732972 h 794714"/>
                      <a:gd name="connsiteX4" fmla="*/ 143102 w 1238080"/>
                      <a:gd name="connsiteY4" fmla="*/ 591457 h 794714"/>
                      <a:gd name="connsiteX5" fmla="*/ 175759 w 1238080"/>
                      <a:gd name="connsiteY5" fmla="*/ 417286 h 794714"/>
                      <a:gd name="connsiteX6" fmla="*/ 219302 w 1238080"/>
                      <a:gd name="connsiteY6" fmla="*/ 341086 h 794714"/>
                      <a:gd name="connsiteX7" fmla="*/ 415244 w 1238080"/>
                      <a:gd name="connsiteY7" fmla="*/ 221343 h 794714"/>
                      <a:gd name="connsiteX8" fmla="*/ 567644 w 1238080"/>
                      <a:gd name="connsiteY8" fmla="*/ 123372 h 794714"/>
                      <a:gd name="connsiteX9" fmla="*/ 611187 w 1238080"/>
                      <a:gd name="connsiteY9" fmla="*/ 90714 h 794714"/>
                      <a:gd name="connsiteX10" fmla="*/ 654730 w 1238080"/>
                      <a:gd name="connsiteY10" fmla="*/ 47172 h 794714"/>
                      <a:gd name="connsiteX11" fmla="*/ 665616 w 1238080"/>
                      <a:gd name="connsiteY11" fmla="*/ 14514 h 794714"/>
                      <a:gd name="connsiteX12" fmla="*/ 741816 w 1238080"/>
                      <a:gd name="connsiteY12" fmla="*/ 3629 h 794714"/>
                      <a:gd name="connsiteX13" fmla="*/ 828902 w 1238080"/>
                      <a:gd name="connsiteY13" fmla="*/ 36286 h 794714"/>
                      <a:gd name="connsiteX14" fmla="*/ 883330 w 1238080"/>
                      <a:gd name="connsiteY14" fmla="*/ 58057 h 794714"/>
                      <a:gd name="connsiteX15" fmla="*/ 926873 w 1238080"/>
                      <a:gd name="connsiteY15" fmla="*/ 3629 h 794714"/>
                      <a:gd name="connsiteX16" fmla="*/ 981302 w 1238080"/>
                      <a:gd name="connsiteY16" fmla="*/ 58057 h 794714"/>
                      <a:gd name="connsiteX17" fmla="*/ 1111930 w 1238080"/>
                      <a:gd name="connsiteY17" fmla="*/ 79829 h 794714"/>
                      <a:gd name="connsiteX18" fmla="*/ 1155473 w 1238080"/>
                      <a:gd name="connsiteY18" fmla="*/ 36286 h 794714"/>
                      <a:gd name="connsiteX19" fmla="*/ 1209902 w 1238080"/>
                      <a:gd name="connsiteY19" fmla="*/ 79829 h 794714"/>
                      <a:gd name="connsiteX20" fmla="*/ 1209902 w 1238080"/>
                      <a:gd name="connsiteY20" fmla="*/ 79829 h 794714"/>
                      <a:gd name="connsiteX0" fmla="*/ 171337 w 1233658"/>
                      <a:gd name="connsiteY0" fmla="*/ 787400 h 1328114"/>
                      <a:gd name="connsiteX1" fmla="*/ 553357 w 1233658"/>
                      <a:gd name="connsiteY1" fmla="*/ 1314337 h 1328114"/>
                      <a:gd name="connsiteX2" fmla="*/ 1232014 w 1233658"/>
                      <a:gd name="connsiteY2" fmla="*/ 704737 h 1328114"/>
                      <a:gd name="connsiteX3" fmla="*/ 182222 w 1233658"/>
                      <a:gd name="connsiteY3" fmla="*/ 732972 h 1328114"/>
                      <a:gd name="connsiteX4" fmla="*/ 138680 w 1233658"/>
                      <a:gd name="connsiteY4" fmla="*/ 591457 h 1328114"/>
                      <a:gd name="connsiteX5" fmla="*/ 171337 w 1233658"/>
                      <a:gd name="connsiteY5" fmla="*/ 417286 h 1328114"/>
                      <a:gd name="connsiteX6" fmla="*/ 214880 w 1233658"/>
                      <a:gd name="connsiteY6" fmla="*/ 341086 h 1328114"/>
                      <a:gd name="connsiteX7" fmla="*/ 410822 w 1233658"/>
                      <a:gd name="connsiteY7" fmla="*/ 221343 h 1328114"/>
                      <a:gd name="connsiteX8" fmla="*/ 563222 w 1233658"/>
                      <a:gd name="connsiteY8" fmla="*/ 123372 h 1328114"/>
                      <a:gd name="connsiteX9" fmla="*/ 606765 w 1233658"/>
                      <a:gd name="connsiteY9" fmla="*/ 90714 h 1328114"/>
                      <a:gd name="connsiteX10" fmla="*/ 650308 w 1233658"/>
                      <a:gd name="connsiteY10" fmla="*/ 47172 h 1328114"/>
                      <a:gd name="connsiteX11" fmla="*/ 661194 w 1233658"/>
                      <a:gd name="connsiteY11" fmla="*/ 14514 h 1328114"/>
                      <a:gd name="connsiteX12" fmla="*/ 737394 w 1233658"/>
                      <a:gd name="connsiteY12" fmla="*/ 3629 h 1328114"/>
                      <a:gd name="connsiteX13" fmla="*/ 824480 w 1233658"/>
                      <a:gd name="connsiteY13" fmla="*/ 36286 h 1328114"/>
                      <a:gd name="connsiteX14" fmla="*/ 878908 w 1233658"/>
                      <a:gd name="connsiteY14" fmla="*/ 58057 h 1328114"/>
                      <a:gd name="connsiteX15" fmla="*/ 922451 w 1233658"/>
                      <a:gd name="connsiteY15" fmla="*/ 3629 h 1328114"/>
                      <a:gd name="connsiteX16" fmla="*/ 976880 w 1233658"/>
                      <a:gd name="connsiteY16" fmla="*/ 58057 h 1328114"/>
                      <a:gd name="connsiteX17" fmla="*/ 1107508 w 1233658"/>
                      <a:gd name="connsiteY17" fmla="*/ 79829 h 1328114"/>
                      <a:gd name="connsiteX18" fmla="*/ 1151051 w 1233658"/>
                      <a:gd name="connsiteY18" fmla="*/ 36286 h 1328114"/>
                      <a:gd name="connsiteX19" fmla="*/ 1205480 w 1233658"/>
                      <a:gd name="connsiteY19" fmla="*/ 79829 h 1328114"/>
                      <a:gd name="connsiteX20" fmla="*/ 1205480 w 1233658"/>
                      <a:gd name="connsiteY20" fmla="*/ 79829 h 1328114"/>
                      <a:gd name="connsiteX0" fmla="*/ 1238137 w 1238307"/>
                      <a:gd name="connsiteY0" fmla="*/ 101600 h 1328114"/>
                      <a:gd name="connsiteX1" fmla="*/ 553357 w 1238307"/>
                      <a:gd name="connsiteY1" fmla="*/ 1314337 h 1328114"/>
                      <a:gd name="connsiteX2" fmla="*/ 1232014 w 1238307"/>
                      <a:gd name="connsiteY2" fmla="*/ 704737 h 1328114"/>
                      <a:gd name="connsiteX3" fmla="*/ 182222 w 1238307"/>
                      <a:gd name="connsiteY3" fmla="*/ 732972 h 1328114"/>
                      <a:gd name="connsiteX4" fmla="*/ 138680 w 1238307"/>
                      <a:gd name="connsiteY4" fmla="*/ 591457 h 1328114"/>
                      <a:gd name="connsiteX5" fmla="*/ 171337 w 1238307"/>
                      <a:gd name="connsiteY5" fmla="*/ 417286 h 1328114"/>
                      <a:gd name="connsiteX6" fmla="*/ 214880 w 1238307"/>
                      <a:gd name="connsiteY6" fmla="*/ 341086 h 1328114"/>
                      <a:gd name="connsiteX7" fmla="*/ 410822 w 1238307"/>
                      <a:gd name="connsiteY7" fmla="*/ 221343 h 1328114"/>
                      <a:gd name="connsiteX8" fmla="*/ 563222 w 1238307"/>
                      <a:gd name="connsiteY8" fmla="*/ 123372 h 1328114"/>
                      <a:gd name="connsiteX9" fmla="*/ 606765 w 1238307"/>
                      <a:gd name="connsiteY9" fmla="*/ 90714 h 1328114"/>
                      <a:gd name="connsiteX10" fmla="*/ 650308 w 1238307"/>
                      <a:gd name="connsiteY10" fmla="*/ 47172 h 1328114"/>
                      <a:gd name="connsiteX11" fmla="*/ 661194 w 1238307"/>
                      <a:gd name="connsiteY11" fmla="*/ 14514 h 1328114"/>
                      <a:gd name="connsiteX12" fmla="*/ 737394 w 1238307"/>
                      <a:gd name="connsiteY12" fmla="*/ 3629 h 1328114"/>
                      <a:gd name="connsiteX13" fmla="*/ 824480 w 1238307"/>
                      <a:gd name="connsiteY13" fmla="*/ 36286 h 1328114"/>
                      <a:gd name="connsiteX14" fmla="*/ 878908 w 1238307"/>
                      <a:gd name="connsiteY14" fmla="*/ 58057 h 1328114"/>
                      <a:gd name="connsiteX15" fmla="*/ 922451 w 1238307"/>
                      <a:gd name="connsiteY15" fmla="*/ 3629 h 1328114"/>
                      <a:gd name="connsiteX16" fmla="*/ 976880 w 1238307"/>
                      <a:gd name="connsiteY16" fmla="*/ 58057 h 1328114"/>
                      <a:gd name="connsiteX17" fmla="*/ 1107508 w 1238307"/>
                      <a:gd name="connsiteY17" fmla="*/ 79829 h 1328114"/>
                      <a:gd name="connsiteX18" fmla="*/ 1151051 w 1238307"/>
                      <a:gd name="connsiteY18" fmla="*/ 36286 h 1328114"/>
                      <a:gd name="connsiteX19" fmla="*/ 1205480 w 1238307"/>
                      <a:gd name="connsiteY19" fmla="*/ 79829 h 1328114"/>
                      <a:gd name="connsiteX20" fmla="*/ 1205480 w 1238307"/>
                      <a:gd name="connsiteY20" fmla="*/ 79829 h 1328114"/>
                      <a:gd name="connsiteX0" fmla="*/ 1238137 w 1408000"/>
                      <a:gd name="connsiteY0" fmla="*/ 101600 h 809966"/>
                      <a:gd name="connsiteX1" fmla="*/ 1232014 w 1408000"/>
                      <a:gd name="connsiteY1" fmla="*/ 704737 h 809966"/>
                      <a:gd name="connsiteX2" fmla="*/ 182222 w 1408000"/>
                      <a:gd name="connsiteY2" fmla="*/ 732972 h 809966"/>
                      <a:gd name="connsiteX3" fmla="*/ 138680 w 1408000"/>
                      <a:gd name="connsiteY3" fmla="*/ 591457 h 809966"/>
                      <a:gd name="connsiteX4" fmla="*/ 171337 w 1408000"/>
                      <a:gd name="connsiteY4" fmla="*/ 417286 h 809966"/>
                      <a:gd name="connsiteX5" fmla="*/ 214880 w 1408000"/>
                      <a:gd name="connsiteY5" fmla="*/ 341086 h 809966"/>
                      <a:gd name="connsiteX6" fmla="*/ 410822 w 1408000"/>
                      <a:gd name="connsiteY6" fmla="*/ 221343 h 809966"/>
                      <a:gd name="connsiteX7" fmla="*/ 563222 w 1408000"/>
                      <a:gd name="connsiteY7" fmla="*/ 123372 h 809966"/>
                      <a:gd name="connsiteX8" fmla="*/ 606765 w 1408000"/>
                      <a:gd name="connsiteY8" fmla="*/ 90714 h 809966"/>
                      <a:gd name="connsiteX9" fmla="*/ 650308 w 1408000"/>
                      <a:gd name="connsiteY9" fmla="*/ 47172 h 809966"/>
                      <a:gd name="connsiteX10" fmla="*/ 661194 w 1408000"/>
                      <a:gd name="connsiteY10" fmla="*/ 14514 h 809966"/>
                      <a:gd name="connsiteX11" fmla="*/ 737394 w 1408000"/>
                      <a:gd name="connsiteY11" fmla="*/ 3629 h 809966"/>
                      <a:gd name="connsiteX12" fmla="*/ 824480 w 1408000"/>
                      <a:gd name="connsiteY12" fmla="*/ 36286 h 809966"/>
                      <a:gd name="connsiteX13" fmla="*/ 878908 w 1408000"/>
                      <a:gd name="connsiteY13" fmla="*/ 58057 h 809966"/>
                      <a:gd name="connsiteX14" fmla="*/ 922451 w 1408000"/>
                      <a:gd name="connsiteY14" fmla="*/ 3629 h 809966"/>
                      <a:gd name="connsiteX15" fmla="*/ 976880 w 1408000"/>
                      <a:gd name="connsiteY15" fmla="*/ 58057 h 809966"/>
                      <a:gd name="connsiteX16" fmla="*/ 1107508 w 1408000"/>
                      <a:gd name="connsiteY16" fmla="*/ 79829 h 809966"/>
                      <a:gd name="connsiteX17" fmla="*/ 1151051 w 1408000"/>
                      <a:gd name="connsiteY17" fmla="*/ 36286 h 809966"/>
                      <a:gd name="connsiteX18" fmla="*/ 1205480 w 1408000"/>
                      <a:gd name="connsiteY18" fmla="*/ 79829 h 809966"/>
                      <a:gd name="connsiteX19" fmla="*/ 1205480 w 1408000"/>
                      <a:gd name="connsiteY19" fmla="*/ 79829 h 809966"/>
                      <a:gd name="connsiteX0" fmla="*/ 1238137 w 1408000"/>
                      <a:gd name="connsiteY0" fmla="*/ 101600 h 809966"/>
                      <a:gd name="connsiteX1" fmla="*/ 1232014 w 1408000"/>
                      <a:gd name="connsiteY1" fmla="*/ 704737 h 809966"/>
                      <a:gd name="connsiteX2" fmla="*/ 182222 w 1408000"/>
                      <a:gd name="connsiteY2" fmla="*/ 732972 h 809966"/>
                      <a:gd name="connsiteX3" fmla="*/ 138680 w 1408000"/>
                      <a:gd name="connsiteY3" fmla="*/ 591457 h 809966"/>
                      <a:gd name="connsiteX4" fmla="*/ 171337 w 1408000"/>
                      <a:gd name="connsiteY4" fmla="*/ 417286 h 809966"/>
                      <a:gd name="connsiteX5" fmla="*/ 214880 w 1408000"/>
                      <a:gd name="connsiteY5" fmla="*/ 341086 h 809966"/>
                      <a:gd name="connsiteX6" fmla="*/ 410822 w 1408000"/>
                      <a:gd name="connsiteY6" fmla="*/ 221343 h 809966"/>
                      <a:gd name="connsiteX7" fmla="*/ 563222 w 1408000"/>
                      <a:gd name="connsiteY7" fmla="*/ 123372 h 809966"/>
                      <a:gd name="connsiteX8" fmla="*/ 606765 w 1408000"/>
                      <a:gd name="connsiteY8" fmla="*/ 90714 h 809966"/>
                      <a:gd name="connsiteX9" fmla="*/ 650308 w 1408000"/>
                      <a:gd name="connsiteY9" fmla="*/ 47172 h 809966"/>
                      <a:gd name="connsiteX10" fmla="*/ 661194 w 1408000"/>
                      <a:gd name="connsiteY10" fmla="*/ 14514 h 809966"/>
                      <a:gd name="connsiteX11" fmla="*/ 737394 w 1408000"/>
                      <a:gd name="connsiteY11" fmla="*/ 3629 h 809966"/>
                      <a:gd name="connsiteX12" fmla="*/ 824480 w 1408000"/>
                      <a:gd name="connsiteY12" fmla="*/ 36286 h 809966"/>
                      <a:gd name="connsiteX13" fmla="*/ 878908 w 1408000"/>
                      <a:gd name="connsiteY13" fmla="*/ 58057 h 809966"/>
                      <a:gd name="connsiteX14" fmla="*/ 922451 w 1408000"/>
                      <a:gd name="connsiteY14" fmla="*/ 3629 h 809966"/>
                      <a:gd name="connsiteX15" fmla="*/ 976880 w 1408000"/>
                      <a:gd name="connsiteY15" fmla="*/ 58057 h 809966"/>
                      <a:gd name="connsiteX16" fmla="*/ 1107508 w 1408000"/>
                      <a:gd name="connsiteY16" fmla="*/ 79829 h 809966"/>
                      <a:gd name="connsiteX17" fmla="*/ 1151051 w 1408000"/>
                      <a:gd name="connsiteY17" fmla="*/ 36286 h 809966"/>
                      <a:gd name="connsiteX18" fmla="*/ 1205480 w 1408000"/>
                      <a:gd name="connsiteY18" fmla="*/ 79829 h 809966"/>
                      <a:gd name="connsiteX19" fmla="*/ 1205480 w 1408000"/>
                      <a:gd name="connsiteY19" fmla="*/ 79829 h 809966"/>
                      <a:gd name="connsiteX20" fmla="*/ 1238137 w 1408000"/>
                      <a:gd name="connsiteY20" fmla="*/ 101600 h 809966"/>
                      <a:gd name="connsiteX0" fmla="*/ 1238137 w 1408000"/>
                      <a:gd name="connsiteY0" fmla="*/ 101600 h 751852"/>
                      <a:gd name="connsiteX1" fmla="*/ 1232014 w 1408000"/>
                      <a:gd name="connsiteY1" fmla="*/ 704737 h 751852"/>
                      <a:gd name="connsiteX2" fmla="*/ 182222 w 1408000"/>
                      <a:gd name="connsiteY2" fmla="*/ 732972 h 751852"/>
                      <a:gd name="connsiteX3" fmla="*/ 138680 w 1408000"/>
                      <a:gd name="connsiteY3" fmla="*/ 591457 h 751852"/>
                      <a:gd name="connsiteX4" fmla="*/ 171337 w 1408000"/>
                      <a:gd name="connsiteY4" fmla="*/ 417286 h 751852"/>
                      <a:gd name="connsiteX5" fmla="*/ 214880 w 1408000"/>
                      <a:gd name="connsiteY5" fmla="*/ 341086 h 751852"/>
                      <a:gd name="connsiteX6" fmla="*/ 410822 w 1408000"/>
                      <a:gd name="connsiteY6" fmla="*/ 221343 h 751852"/>
                      <a:gd name="connsiteX7" fmla="*/ 563222 w 1408000"/>
                      <a:gd name="connsiteY7" fmla="*/ 123372 h 751852"/>
                      <a:gd name="connsiteX8" fmla="*/ 606765 w 1408000"/>
                      <a:gd name="connsiteY8" fmla="*/ 90714 h 751852"/>
                      <a:gd name="connsiteX9" fmla="*/ 650308 w 1408000"/>
                      <a:gd name="connsiteY9" fmla="*/ 47172 h 751852"/>
                      <a:gd name="connsiteX10" fmla="*/ 661194 w 1408000"/>
                      <a:gd name="connsiteY10" fmla="*/ 14514 h 751852"/>
                      <a:gd name="connsiteX11" fmla="*/ 737394 w 1408000"/>
                      <a:gd name="connsiteY11" fmla="*/ 3629 h 751852"/>
                      <a:gd name="connsiteX12" fmla="*/ 824480 w 1408000"/>
                      <a:gd name="connsiteY12" fmla="*/ 36286 h 751852"/>
                      <a:gd name="connsiteX13" fmla="*/ 878908 w 1408000"/>
                      <a:gd name="connsiteY13" fmla="*/ 58057 h 751852"/>
                      <a:gd name="connsiteX14" fmla="*/ 922451 w 1408000"/>
                      <a:gd name="connsiteY14" fmla="*/ 3629 h 751852"/>
                      <a:gd name="connsiteX15" fmla="*/ 976880 w 1408000"/>
                      <a:gd name="connsiteY15" fmla="*/ 58057 h 751852"/>
                      <a:gd name="connsiteX16" fmla="*/ 1107508 w 1408000"/>
                      <a:gd name="connsiteY16" fmla="*/ 79829 h 751852"/>
                      <a:gd name="connsiteX17" fmla="*/ 1151051 w 1408000"/>
                      <a:gd name="connsiteY17" fmla="*/ 36286 h 751852"/>
                      <a:gd name="connsiteX18" fmla="*/ 1205480 w 1408000"/>
                      <a:gd name="connsiteY18" fmla="*/ 79829 h 751852"/>
                      <a:gd name="connsiteX19" fmla="*/ 1205480 w 1408000"/>
                      <a:gd name="connsiteY19" fmla="*/ 79829 h 751852"/>
                      <a:gd name="connsiteX20" fmla="*/ 1238137 w 1408000"/>
                      <a:gd name="connsiteY20" fmla="*/ 101600 h 751852"/>
                      <a:gd name="connsiteX0" fmla="*/ 1238137 w 1408000"/>
                      <a:gd name="connsiteY0" fmla="*/ 101600 h 732972"/>
                      <a:gd name="connsiteX1" fmla="*/ 1232014 w 1408000"/>
                      <a:gd name="connsiteY1" fmla="*/ 704737 h 732972"/>
                      <a:gd name="connsiteX2" fmla="*/ 182222 w 1408000"/>
                      <a:gd name="connsiteY2" fmla="*/ 732972 h 732972"/>
                      <a:gd name="connsiteX3" fmla="*/ 138680 w 1408000"/>
                      <a:gd name="connsiteY3" fmla="*/ 591457 h 732972"/>
                      <a:gd name="connsiteX4" fmla="*/ 171337 w 1408000"/>
                      <a:gd name="connsiteY4" fmla="*/ 417286 h 732972"/>
                      <a:gd name="connsiteX5" fmla="*/ 214880 w 1408000"/>
                      <a:gd name="connsiteY5" fmla="*/ 341086 h 732972"/>
                      <a:gd name="connsiteX6" fmla="*/ 410822 w 1408000"/>
                      <a:gd name="connsiteY6" fmla="*/ 221343 h 732972"/>
                      <a:gd name="connsiteX7" fmla="*/ 563222 w 1408000"/>
                      <a:gd name="connsiteY7" fmla="*/ 123372 h 732972"/>
                      <a:gd name="connsiteX8" fmla="*/ 606765 w 1408000"/>
                      <a:gd name="connsiteY8" fmla="*/ 90714 h 732972"/>
                      <a:gd name="connsiteX9" fmla="*/ 650308 w 1408000"/>
                      <a:gd name="connsiteY9" fmla="*/ 47172 h 732972"/>
                      <a:gd name="connsiteX10" fmla="*/ 661194 w 1408000"/>
                      <a:gd name="connsiteY10" fmla="*/ 14514 h 732972"/>
                      <a:gd name="connsiteX11" fmla="*/ 737394 w 1408000"/>
                      <a:gd name="connsiteY11" fmla="*/ 3629 h 732972"/>
                      <a:gd name="connsiteX12" fmla="*/ 824480 w 1408000"/>
                      <a:gd name="connsiteY12" fmla="*/ 36286 h 732972"/>
                      <a:gd name="connsiteX13" fmla="*/ 878908 w 1408000"/>
                      <a:gd name="connsiteY13" fmla="*/ 58057 h 732972"/>
                      <a:gd name="connsiteX14" fmla="*/ 922451 w 1408000"/>
                      <a:gd name="connsiteY14" fmla="*/ 3629 h 732972"/>
                      <a:gd name="connsiteX15" fmla="*/ 976880 w 1408000"/>
                      <a:gd name="connsiteY15" fmla="*/ 58057 h 732972"/>
                      <a:gd name="connsiteX16" fmla="*/ 1107508 w 1408000"/>
                      <a:gd name="connsiteY16" fmla="*/ 79829 h 732972"/>
                      <a:gd name="connsiteX17" fmla="*/ 1151051 w 1408000"/>
                      <a:gd name="connsiteY17" fmla="*/ 36286 h 732972"/>
                      <a:gd name="connsiteX18" fmla="*/ 1205480 w 1408000"/>
                      <a:gd name="connsiteY18" fmla="*/ 79829 h 732972"/>
                      <a:gd name="connsiteX19" fmla="*/ 1205480 w 1408000"/>
                      <a:gd name="connsiteY19" fmla="*/ 79829 h 732972"/>
                      <a:gd name="connsiteX20" fmla="*/ 1238137 w 1408000"/>
                      <a:gd name="connsiteY20" fmla="*/ 101600 h 732972"/>
                      <a:gd name="connsiteX0" fmla="*/ 1238137 w 1408000"/>
                      <a:gd name="connsiteY0" fmla="*/ 101600 h 732972"/>
                      <a:gd name="connsiteX1" fmla="*/ 1232014 w 1408000"/>
                      <a:gd name="connsiteY1" fmla="*/ 704737 h 732972"/>
                      <a:gd name="connsiteX2" fmla="*/ 182222 w 1408000"/>
                      <a:gd name="connsiteY2" fmla="*/ 732972 h 732972"/>
                      <a:gd name="connsiteX3" fmla="*/ 138680 w 1408000"/>
                      <a:gd name="connsiteY3" fmla="*/ 591457 h 732972"/>
                      <a:gd name="connsiteX4" fmla="*/ 171337 w 1408000"/>
                      <a:gd name="connsiteY4" fmla="*/ 417286 h 732972"/>
                      <a:gd name="connsiteX5" fmla="*/ 214880 w 1408000"/>
                      <a:gd name="connsiteY5" fmla="*/ 341086 h 732972"/>
                      <a:gd name="connsiteX6" fmla="*/ 410822 w 1408000"/>
                      <a:gd name="connsiteY6" fmla="*/ 221343 h 732972"/>
                      <a:gd name="connsiteX7" fmla="*/ 563222 w 1408000"/>
                      <a:gd name="connsiteY7" fmla="*/ 123372 h 732972"/>
                      <a:gd name="connsiteX8" fmla="*/ 606765 w 1408000"/>
                      <a:gd name="connsiteY8" fmla="*/ 90714 h 732972"/>
                      <a:gd name="connsiteX9" fmla="*/ 650308 w 1408000"/>
                      <a:gd name="connsiteY9" fmla="*/ 47172 h 732972"/>
                      <a:gd name="connsiteX10" fmla="*/ 661194 w 1408000"/>
                      <a:gd name="connsiteY10" fmla="*/ 14514 h 732972"/>
                      <a:gd name="connsiteX11" fmla="*/ 737394 w 1408000"/>
                      <a:gd name="connsiteY11" fmla="*/ 3629 h 732972"/>
                      <a:gd name="connsiteX12" fmla="*/ 824480 w 1408000"/>
                      <a:gd name="connsiteY12" fmla="*/ 36286 h 732972"/>
                      <a:gd name="connsiteX13" fmla="*/ 878908 w 1408000"/>
                      <a:gd name="connsiteY13" fmla="*/ 58057 h 732972"/>
                      <a:gd name="connsiteX14" fmla="*/ 922451 w 1408000"/>
                      <a:gd name="connsiteY14" fmla="*/ 3629 h 732972"/>
                      <a:gd name="connsiteX15" fmla="*/ 976880 w 1408000"/>
                      <a:gd name="connsiteY15" fmla="*/ 58057 h 732972"/>
                      <a:gd name="connsiteX16" fmla="*/ 1107508 w 1408000"/>
                      <a:gd name="connsiteY16" fmla="*/ 79829 h 732972"/>
                      <a:gd name="connsiteX17" fmla="*/ 1151051 w 1408000"/>
                      <a:gd name="connsiteY17" fmla="*/ 36286 h 732972"/>
                      <a:gd name="connsiteX18" fmla="*/ 1205480 w 1408000"/>
                      <a:gd name="connsiteY18" fmla="*/ 79829 h 732972"/>
                      <a:gd name="connsiteX19" fmla="*/ 1205480 w 1408000"/>
                      <a:gd name="connsiteY19" fmla="*/ 79829 h 732972"/>
                      <a:gd name="connsiteX20" fmla="*/ 1238137 w 1408000"/>
                      <a:gd name="connsiteY20" fmla="*/ 101600 h 732972"/>
                      <a:gd name="connsiteX0" fmla="*/ 1238137 w 1408000"/>
                      <a:gd name="connsiteY0" fmla="*/ 101600 h 732972"/>
                      <a:gd name="connsiteX1" fmla="*/ 1232014 w 1408000"/>
                      <a:gd name="connsiteY1" fmla="*/ 704737 h 732972"/>
                      <a:gd name="connsiteX2" fmla="*/ 182222 w 1408000"/>
                      <a:gd name="connsiteY2" fmla="*/ 732972 h 732972"/>
                      <a:gd name="connsiteX3" fmla="*/ 138680 w 1408000"/>
                      <a:gd name="connsiteY3" fmla="*/ 591457 h 732972"/>
                      <a:gd name="connsiteX4" fmla="*/ 171337 w 1408000"/>
                      <a:gd name="connsiteY4" fmla="*/ 417286 h 732972"/>
                      <a:gd name="connsiteX5" fmla="*/ 214880 w 1408000"/>
                      <a:gd name="connsiteY5" fmla="*/ 341086 h 732972"/>
                      <a:gd name="connsiteX6" fmla="*/ 410822 w 1408000"/>
                      <a:gd name="connsiteY6" fmla="*/ 221343 h 732972"/>
                      <a:gd name="connsiteX7" fmla="*/ 563222 w 1408000"/>
                      <a:gd name="connsiteY7" fmla="*/ 123372 h 732972"/>
                      <a:gd name="connsiteX8" fmla="*/ 606765 w 1408000"/>
                      <a:gd name="connsiteY8" fmla="*/ 90714 h 732972"/>
                      <a:gd name="connsiteX9" fmla="*/ 650308 w 1408000"/>
                      <a:gd name="connsiteY9" fmla="*/ 47172 h 732972"/>
                      <a:gd name="connsiteX10" fmla="*/ 661194 w 1408000"/>
                      <a:gd name="connsiteY10" fmla="*/ 14514 h 732972"/>
                      <a:gd name="connsiteX11" fmla="*/ 737394 w 1408000"/>
                      <a:gd name="connsiteY11" fmla="*/ 3629 h 732972"/>
                      <a:gd name="connsiteX12" fmla="*/ 824480 w 1408000"/>
                      <a:gd name="connsiteY12" fmla="*/ 36286 h 732972"/>
                      <a:gd name="connsiteX13" fmla="*/ 878908 w 1408000"/>
                      <a:gd name="connsiteY13" fmla="*/ 58057 h 732972"/>
                      <a:gd name="connsiteX14" fmla="*/ 922451 w 1408000"/>
                      <a:gd name="connsiteY14" fmla="*/ 3629 h 732972"/>
                      <a:gd name="connsiteX15" fmla="*/ 976880 w 1408000"/>
                      <a:gd name="connsiteY15" fmla="*/ 58057 h 732972"/>
                      <a:gd name="connsiteX16" fmla="*/ 1107508 w 1408000"/>
                      <a:gd name="connsiteY16" fmla="*/ 79829 h 732972"/>
                      <a:gd name="connsiteX17" fmla="*/ 1151051 w 1408000"/>
                      <a:gd name="connsiteY17" fmla="*/ 36286 h 732972"/>
                      <a:gd name="connsiteX18" fmla="*/ 1205480 w 1408000"/>
                      <a:gd name="connsiteY18" fmla="*/ 79829 h 732972"/>
                      <a:gd name="connsiteX19" fmla="*/ 1205480 w 1408000"/>
                      <a:gd name="connsiteY19" fmla="*/ 79829 h 732972"/>
                      <a:gd name="connsiteX20" fmla="*/ 1238137 w 1408000"/>
                      <a:gd name="connsiteY20" fmla="*/ 101600 h 732972"/>
                      <a:gd name="connsiteX0" fmla="*/ 1238137 w 1408000"/>
                      <a:gd name="connsiteY0" fmla="*/ 101600 h 732972"/>
                      <a:gd name="connsiteX1" fmla="*/ 1232014 w 1408000"/>
                      <a:gd name="connsiteY1" fmla="*/ 704737 h 732972"/>
                      <a:gd name="connsiteX2" fmla="*/ 182222 w 1408000"/>
                      <a:gd name="connsiteY2" fmla="*/ 732972 h 732972"/>
                      <a:gd name="connsiteX3" fmla="*/ 138680 w 1408000"/>
                      <a:gd name="connsiteY3" fmla="*/ 591457 h 732972"/>
                      <a:gd name="connsiteX4" fmla="*/ 171337 w 1408000"/>
                      <a:gd name="connsiteY4" fmla="*/ 417286 h 732972"/>
                      <a:gd name="connsiteX5" fmla="*/ 214880 w 1408000"/>
                      <a:gd name="connsiteY5" fmla="*/ 341086 h 732972"/>
                      <a:gd name="connsiteX6" fmla="*/ 410822 w 1408000"/>
                      <a:gd name="connsiteY6" fmla="*/ 221343 h 732972"/>
                      <a:gd name="connsiteX7" fmla="*/ 563222 w 1408000"/>
                      <a:gd name="connsiteY7" fmla="*/ 123372 h 732972"/>
                      <a:gd name="connsiteX8" fmla="*/ 606765 w 1408000"/>
                      <a:gd name="connsiteY8" fmla="*/ 90714 h 732972"/>
                      <a:gd name="connsiteX9" fmla="*/ 650308 w 1408000"/>
                      <a:gd name="connsiteY9" fmla="*/ 47172 h 732972"/>
                      <a:gd name="connsiteX10" fmla="*/ 661194 w 1408000"/>
                      <a:gd name="connsiteY10" fmla="*/ 14514 h 732972"/>
                      <a:gd name="connsiteX11" fmla="*/ 737394 w 1408000"/>
                      <a:gd name="connsiteY11" fmla="*/ 3629 h 732972"/>
                      <a:gd name="connsiteX12" fmla="*/ 824480 w 1408000"/>
                      <a:gd name="connsiteY12" fmla="*/ 36286 h 732972"/>
                      <a:gd name="connsiteX13" fmla="*/ 878908 w 1408000"/>
                      <a:gd name="connsiteY13" fmla="*/ 58057 h 732972"/>
                      <a:gd name="connsiteX14" fmla="*/ 922451 w 1408000"/>
                      <a:gd name="connsiteY14" fmla="*/ 3629 h 732972"/>
                      <a:gd name="connsiteX15" fmla="*/ 976880 w 1408000"/>
                      <a:gd name="connsiteY15" fmla="*/ 58057 h 732972"/>
                      <a:gd name="connsiteX16" fmla="*/ 1107508 w 1408000"/>
                      <a:gd name="connsiteY16" fmla="*/ 79829 h 732972"/>
                      <a:gd name="connsiteX17" fmla="*/ 1151051 w 1408000"/>
                      <a:gd name="connsiteY17" fmla="*/ 36286 h 732972"/>
                      <a:gd name="connsiteX18" fmla="*/ 1205480 w 1408000"/>
                      <a:gd name="connsiteY18" fmla="*/ 79829 h 732972"/>
                      <a:gd name="connsiteX19" fmla="*/ 1205480 w 1408000"/>
                      <a:gd name="connsiteY19" fmla="*/ 79829 h 732972"/>
                      <a:gd name="connsiteX20" fmla="*/ 1238137 w 1408000"/>
                      <a:gd name="connsiteY20" fmla="*/ 101600 h 732972"/>
                      <a:gd name="connsiteX0" fmla="*/ 1238137 w 1408000"/>
                      <a:gd name="connsiteY0" fmla="*/ 101600 h 732972"/>
                      <a:gd name="connsiteX1" fmla="*/ 1232014 w 1408000"/>
                      <a:gd name="connsiteY1" fmla="*/ 704737 h 732972"/>
                      <a:gd name="connsiteX2" fmla="*/ 182222 w 1408000"/>
                      <a:gd name="connsiteY2" fmla="*/ 732972 h 732972"/>
                      <a:gd name="connsiteX3" fmla="*/ 138680 w 1408000"/>
                      <a:gd name="connsiteY3" fmla="*/ 591457 h 732972"/>
                      <a:gd name="connsiteX4" fmla="*/ 171337 w 1408000"/>
                      <a:gd name="connsiteY4" fmla="*/ 417286 h 732972"/>
                      <a:gd name="connsiteX5" fmla="*/ 214880 w 1408000"/>
                      <a:gd name="connsiteY5" fmla="*/ 341086 h 732972"/>
                      <a:gd name="connsiteX6" fmla="*/ 410822 w 1408000"/>
                      <a:gd name="connsiteY6" fmla="*/ 221343 h 732972"/>
                      <a:gd name="connsiteX7" fmla="*/ 563222 w 1408000"/>
                      <a:gd name="connsiteY7" fmla="*/ 123372 h 732972"/>
                      <a:gd name="connsiteX8" fmla="*/ 606765 w 1408000"/>
                      <a:gd name="connsiteY8" fmla="*/ 90714 h 732972"/>
                      <a:gd name="connsiteX9" fmla="*/ 650308 w 1408000"/>
                      <a:gd name="connsiteY9" fmla="*/ 47172 h 732972"/>
                      <a:gd name="connsiteX10" fmla="*/ 661194 w 1408000"/>
                      <a:gd name="connsiteY10" fmla="*/ 14514 h 732972"/>
                      <a:gd name="connsiteX11" fmla="*/ 737394 w 1408000"/>
                      <a:gd name="connsiteY11" fmla="*/ 3629 h 732972"/>
                      <a:gd name="connsiteX12" fmla="*/ 824480 w 1408000"/>
                      <a:gd name="connsiteY12" fmla="*/ 36286 h 732972"/>
                      <a:gd name="connsiteX13" fmla="*/ 878908 w 1408000"/>
                      <a:gd name="connsiteY13" fmla="*/ 58057 h 732972"/>
                      <a:gd name="connsiteX14" fmla="*/ 922451 w 1408000"/>
                      <a:gd name="connsiteY14" fmla="*/ 3629 h 732972"/>
                      <a:gd name="connsiteX15" fmla="*/ 976880 w 1408000"/>
                      <a:gd name="connsiteY15" fmla="*/ 58057 h 732972"/>
                      <a:gd name="connsiteX16" fmla="*/ 1107508 w 1408000"/>
                      <a:gd name="connsiteY16" fmla="*/ 79829 h 732972"/>
                      <a:gd name="connsiteX17" fmla="*/ 1151051 w 1408000"/>
                      <a:gd name="connsiteY17" fmla="*/ 36286 h 732972"/>
                      <a:gd name="connsiteX18" fmla="*/ 1205480 w 1408000"/>
                      <a:gd name="connsiteY18" fmla="*/ 79829 h 732972"/>
                      <a:gd name="connsiteX19" fmla="*/ 1205480 w 1408000"/>
                      <a:gd name="connsiteY19" fmla="*/ 79829 h 732972"/>
                      <a:gd name="connsiteX20" fmla="*/ 1238137 w 1408000"/>
                      <a:gd name="connsiteY20" fmla="*/ 101600 h 732972"/>
                      <a:gd name="connsiteX0" fmla="*/ 1238137 w 1408000"/>
                      <a:gd name="connsiteY0" fmla="*/ 101600 h 802293"/>
                      <a:gd name="connsiteX1" fmla="*/ 1232014 w 1408000"/>
                      <a:gd name="connsiteY1" fmla="*/ 704737 h 802293"/>
                      <a:gd name="connsiteX2" fmla="*/ 566962 w 1408000"/>
                      <a:gd name="connsiteY2" fmla="*/ 686935 h 802293"/>
                      <a:gd name="connsiteX3" fmla="*/ 182222 w 1408000"/>
                      <a:gd name="connsiteY3" fmla="*/ 732972 h 802293"/>
                      <a:gd name="connsiteX4" fmla="*/ 138680 w 1408000"/>
                      <a:gd name="connsiteY4" fmla="*/ 591457 h 802293"/>
                      <a:gd name="connsiteX5" fmla="*/ 171337 w 1408000"/>
                      <a:gd name="connsiteY5" fmla="*/ 417286 h 802293"/>
                      <a:gd name="connsiteX6" fmla="*/ 214880 w 1408000"/>
                      <a:gd name="connsiteY6" fmla="*/ 341086 h 802293"/>
                      <a:gd name="connsiteX7" fmla="*/ 410822 w 1408000"/>
                      <a:gd name="connsiteY7" fmla="*/ 221343 h 802293"/>
                      <a:gd name="connsiteX8" fmla="*/ 563222 w 1408000"/>
                      <a:gd name="connsiteY8" fmla="*/ 123372 h 802293"/>
                      <a:gd name="connsiteX9" fmla="*/ 606765 w 1408000"/>
                      <a:gd name="connsiteY9" fmla="*/ 90714 h 802293"/>
                      <a:gd name="connsiteX10" fmla="*/ 650308 w 1408000"/>
                      <a:gd name="connsiteY10" fmla="*/ 47172 h 802293"/>
                      <a:gd name="connsiteX11" fmla="*/ 661194 w 1408000"/>
                      <a:gd name="connsiteY11" fmla="*/ 14514 h 802293"/>
                      <a:gd name="connsiteX12" fmla="*/ 737394 w 1408000"/>
                      <a:gd name="connsiteY12" fmla="*/ 3629 h 802293"/>
                      <a:gd name="connsiteX13" fmla="*/ 824480 w 1408000"/>
                      <a:gd name="connsiteY13" fmla="*/ 36286 h 802293"/>
                      <a:gd name="connsiteX14" fmla="*/ 878908 w 1408000"/>
                      <a:gd name="connsiteY14" fmla="*/ 58057 h 802293"/>
                      <a:gd name="connsiteX15" fmla="*/ 922451 w 1408000"/>
                      <a:gd name="connsiteY15" fmla="*/ 3629 h 802293"/>
                      <a:gd name="connsiteX16" fmla="*/ 976880 w 1408000"/>
                      <a:gd name="connsiteY16" fmla="*/ 58057 h 802293"/>
                      <a:gd name="connsiteX17" fmla="*/ 1107508 w 1408000"/>
                      <a:gd name="connsiteY17" fmla="*/ 79829 h 802293"/>
                      <a:gd name="connsiteX18" fmla="*/ 1151051 w 1408000"/>
                      <a:gd name="connsiteY18" fmla="*/ 36286 h 802293"/>
                      <a:gd name="connsiteX19" fmla="*/ 1205480 w 1408000"/>
                      <a:gd name="connsiteY19" fmla="*/ 79829 h 802293"/>
                      <a:gd name="connsiteX20" fmla="*/ 1205480 w 1408000"/>
                      <a:gd name="connsiteY20" fmla="*/ 79829 h 802293"/>
                      <a:gd name="connsiteX21" fmla="*/ 1238137 w 1408000"/>
                      <a:gd name="connsiteY21" fmla="*/ 101600 h 802293"/>
                      <a:gd name="connsiteX0" fmla="*/ 1238137 w 1408000"/>
                      <a:gd name="connsiteY0" fmla="*/ 101600 h 748885"/>
                      <a:gd name="connsiteX1" fmla="*/ 1232014 w 1408000"/>
                      <a:gd name="connsiteY1" fmla="*/ 704737 h 748885"/>
                      <a:gd name="connsiteX2" fmla="*/ 566962 w 1408000"/>
                      <a:gd name="connsiteY2" fmla="*/ 686935 h 748885"/>
                      <a:gd name="connsiteX3" fmla="*/ 182222 w 1408000"/>
                      <a:gd name="connsiteY3" fmla="*/ 732972 h 748885"/>
                      <a:gd name="connsiteX4" fmla="*/ 138680 w 1408000"/>
                      <a:gd name="connsiteY4" fmla="*/ 591457 h 748885"/>
                      <a:gd name="connsiteX5" fmla="*/ 171337 w 1408000"/>
                      <a:gd name="connsiteY5" fmla="*/ 417286 h 748885"/>
                      <a:gd name="connsiteX6" fmla="*/ 214880 w 1408000"/>
                      <a:gd name="connsiteY6" fmla="*/ 341086 h 748885"/>
                      <a:gd name="connsiteX7" fmla="*/ 410822 w 1408000"/>
                      <a:gd name="connsiteY7" fmla="*/ 221343 h 748885"/>
                      <a:gd name="connsiteX8" fmla="*/ 563222 w 1408000"/>
                      <a:gd name="connsiteY8" fmla="*/ 123372 h 748885"/>
                      <a:gd name="connsiteX9" fmla="*/ 606765 w 1408000"/>
                      <a:gd name="connsiteY9" fmla="*/ 90714 h 748885"/>
                      <a:gd name="connsiteX10" fmla="*/ 650308 w 1408000"/>
                      <a:gd name="connsiteY10" fmla="*/ 47172 h 748885"/>
                      <a:gd name="connsiteX11" fmla="*/ 661194 w 1408000"/>
                      <a:gd name="connsiteY11" fmla="*/ 14514 h 748885"/>
                      <a:gd name="connsiteX12" fmla="*/ 737394 w 1408000"/>
                      <a:gd name="connsiteY12" fmla="*/ 3629 h 748885"/>
                      <a:gd name="connsiteX13" fmla="*/ 824480 w 1408000"/>
                      <a:gd name="connsiteY13" fmla="*/ 36286 h 748885"/>
                      <a:gd name="connsiteX14" fmla="*/ 878908 w 1408000"/>
                      <a:gd name="connsiteY14" fmla="*/ 58057 h 748885"/>
                      <a:gd name="connsiteX15" fmla="*/ 922451 w 1408000"/>
                      <a:gd name="connsiteY15" fmla="*/ 3629 h 748885"/>
                      <a:gd name="connsiteX16" fmla="*/ 976880 w 1408000"/>
                      <a:gd name="connsiteY16" fmla="*/ 58057 h 748885"/>
                      <a:gd name="connsiteX17" fmla="*/ 1107508 w 1408000"/>
                      <a:gd name="connsiteY17" fmla="*/ 79829 h 748885"/>
                      <a:gd name="connsiteX18" fmla="*/ 1151051 w 1408000"/>
                      <a:gd name="connsiteY18" fmla="*/ 36286 h 748885"/>
                      <a:gd name="connsiteX19" fmla="*/ 1205480 w 1408000"/>
                      <a:gd name="connsiteY19" fmla="*/ 79829 h 748885"/>
                      <a:gd name="connsiteX20" fmla="*/ 1205480 w 1408000"/>
                      <a:gd name="connsiteY20" fmla="*/ 79829 h 748885"/>
                      <a:gd name="connsiteX21" fmla="*/ 1238137 w 1408000"/>
                      <a:gd name="connsiteY21" fmla="*/ 101600 h 748885"/>
                      <a:gd name="connsiteX0" fmla="*/ 1238137 w 1408000"/>
                      <a:gd name="connsiteY0" fmla="*/ 101600 h 748885"/>
                      <a:gd name="connsiteX1" fmla="*/ 1232014 w 1408000"/>
                      <a:gd name="connsiteY1" fmla="*/ 704737 h 748885"/>
                      <a:gd name="connsiteX2" fmla="*/ 719362 w 1408000"/>
                      <a:gd name="connsiteY2" fmla="*/ 686935 h 748885"/>
                      <a:gd name="connsiteX3" fmla="*/ 182222 w 1408000"/>
                      <a:gd name="connsiteY3" fmla="*/ 732972 h 748885"/>
                      <a:gd name="connsiteX4" fmla="*/ 138680 w 1408000"/>
                      <a:gd name="connsiteY4" fmla="*/ 591457 h 748885"/>
                      <a:gd name="connsiteX5" fmla="*/ 171337 w 1408000"/>
                      <a:gd name="connsiteY5" fmla="*/ 417286 h 748885"/>
                      <a:gd name="connsiteX6" fmla="*/ 214880 w 1408000"/>
                      <a:gd name="connsiteY6" fmla="*/ 341086 h 748885"/>
                      <a:gd name="connsiteX7" fmla="*/ 410822 w 1408000"/>
                      <a:gd name="connsiteY7" fmla="*/ 221343 h 748885"/>
                      <a:gd name="connsiteX8" fmla="*/ 563222 w 1408000"/>
                      <a:gd name="connsiteY8" fmla="*/ 123372 h 748885"/>
                      <a:gd name="connsiteX9" fmla="*/ 606765 w 1408000"/>
                      <a:gd name="connsiteY9" fmla="*/ 90714 h 748885"/>
                      <a:gd name="connsiteX10" fmla="*/ 650308 w 1408000"/>
                      <a:gd name="connsiteY10" fmla="*/ 47172 h 748885"/>
                      <a:gd name="connsiteX11" fmla="*/ 661194 w 1408000"/>
                      <a:gd name="connsiteY11" fmla="*/ 14514 h 748885"/>
                      <a:gd name="connsiteX12" fmla="*/ 737394 w 1408000"/>
                      <a:gd name="connsiteY12" fmla="*/ 3629 h 748885"/>
                      <a:gd name="connsiteX13" fmla="*/ 824480 w 1408000"/>
                      <a:gd name="connsiteY13" fmla="*/ 36286 h 748885"/>
                      <a:gd name="connsiteX14" fmla="*/ 878908 w 1408000"/>
                      <a:gd name="connsiteY14" fmla="*/ 58057 h 748885"/>
                      <a:gd name="connsiteX15" fmla="*/ 922451 w 1408000"/>
                      <a:gd name="connsiteY15" fmla="*/ 3629 h 748885"/>
                      <a:gd name="connsiteX16" fmla="*/ 976880 w 1408000"/>
                      <a:gd name="connsiteY16" fmla="*/ 58057 h 748885"/>
                      <a:gd name="connsiteX17" fmla="*/ 1107508 w 1408000"/>
                      <a:gd name="connsiteY17" fmla="*/ 79829 h 748885"/>
                      <a:gd name="connsiteX18" fmla="*/ 1151051 w 1408000"/>
                      <a:gd name="connsiteY18" fmla="*/ 36286 h 748885"/>
                      <a:gd name="connsiteX19" fmla="*/ 1205480 w 1408000"/>
                      <a:gd name="connsiteY19" fmla="*/ 79829 h 748885"/>
                      <a:gd name="connsiteX20" fmla="*/ 1205480 w 1408000"/>
                      <a:gd name="connsiteY20" fmla="*/ 79829 h 748885"/>
                      <a:gd name="connsiteX21" fmla="*/ 1238137 w 1408000"/>
                      <a:gd name="connsiteY21" fmla="*/ 101600 h 748885"/>
                      <a:gd name="connsiteX0" fmla="*/ 1238137 w 1408000"/>
                      <a:gd name="connsiteY0" fmla="*/ 101600 h 756428"/>
                      <a:gd name="connsiteX1" fmla="*/ 1232014 w 1408000"/>
                      <a:gd name="connsiteY1" fmla="*/ 704737 h 756428"/>
                      <a:gd name="connsiteX2" fmla="*/ 719362 w 1408000"/>
                      <a:gd name="connsiteY2" fmla="*/ 686935 h 756428"/>
                      <a:gd name="connsiteX3" fmla="*/ 182222 w 1408000"/>
                      <a:gd name="connsiteY3" fmla="*/ 732972 h 756428"/>
                      <a:gd name="connsiteX4" fmla="*/ 138680 w 1408000"/>
                      <a:gd name="connsiteY4" fmla="*/ 591457 h 756428"/>
                      <a:gd name="connsiteX5" fmla="*/ 171337 w 1408000"/>
                      <a:gd name="connsiteY5" fmla="*/ 417286 h 756428"/>
                      <a:gd name="connsiteX6" fmla="*/ 214880 w 1408000"/>
                      <a:gd name="connsiteY6" fmla="*/ 341086 h 756428"/>
                      <a:gd name="connsiteX7" fmla="*/ 410822 w 1408000"/>
                      <a:gd name="connsiteY7" fmla="*/ 221343 h 756428"/>
                      <a:gd name="connsiteX8" fmla="*/ 563222 w 1408000"/>
                      <a:gd name="connsiteY8" fmla="*/ 123372 h 756428"/>
                      <a:gd name="connsiteX9" fmla="*/ 606765 w 1408000"/>
                      <a:gd name="connsiteY9" fmla="*/ 90714 h 756428"/>
                      <a:gd name="connsiteX10" fmla="*/ 650308 w 1408000"/>
                      <a:gd name="connsiteY10" fmla="*/ 47172 h 756428"/>
                      <a:gd name="connsiteX11" fmla="*/ 661194 w 1408000"/>
                      <a:gd name="connsiteY11" fmla="*/ 14514 h 756428"/>
                      <a:gd name="connsiteX12" fmla="*/ 737394 w 1408000"/>
                      <a:gd name="connsiteY12" fmla="*/ 3629 h 756428"/>
                      <a:gd name="connsiteX13" fmla="*/ 824480 w 1408000"/>
                      <a:gd name="connsiteY13" fmla="*/ 36286 h 756428"/>
                      <a:gd name="connsiteX14" fmla="*/ 878908 w 1408000"/>
                      <a:gd name="connsiteY14" fmla="*/ 58057 h 756428"/>
                      <a:gd name="connsiteX15" fmla="*/ 922451 w 1408000"/>
                      <a:gd name="connsiteY15" fmla="*/ 3629 h 756428"/>
                      <a:gd name="connsiteX16" fmla="*/ 976880 w 1408000"/>
                      <a:gd name="connsiteY16" fmla="*/ 58057 h 756428"/>
                      <a:gd name="connsiteX17" fmla="*/ 1107508 w 1408000"/>
                      <a:gd name="connsiteY17" fmla="*/ 79829 h 756428"/>
                      <a:gd name="connsiteX18" fmla="*/ 1151051 w 1408000"/>
                      <a:gd name="connsiteY18" fmla="*/ 36286 h 756428"/>
                      <a:gd name="connsiteX19" fmla="*/ 1205480 w 1408000"/>
                      <a:gd name="connsiteY19" fmla="*/ 79829 h 756428"/>
                      <a:gd name="connsiteX20" fmla="*/ 1205480 w 1408000"/>
                      <a:gd name="connsiteY20" fmla="*/ 79829 h 756428"/>
                      <a:gd name="connsiteX21" fmla="*/ 1238137 w 1408000"/>
                      <a:gd name="connsiteY21" fmla="*/ 101600 h 756428"/>
                      <a:gd name="connsiteX0" fmla="*/ 1101271 w 1271134"/>
                      <a:gd name="connsiteY0" fmla="*/ 101600 h 756428"/>
                      <a:gd name="connsiteX1" fmla="*/ 1095148 w 1271134"/>
                      <a:gd name="connsiteY1" fmla="*/ 704737 h 756428"/>
                      <a:gd name="connsiteX2" fmla="*/ 582496 w 1271134"/>
                      <a:gd name="connsiteY2" fmla="*/ 686935 h 756428"/>
                      <a:gd name="connsiteX3" fmla="*/ 45356 w 1271134"/>
                      <a:gd name="connsiteY3" fmla="*/ 732972 h 756428"/>
                      <a:gd name="connsiteX4" fmla="*/ 1814 w 1271134"/>
                      <a:gd name="connsiteY4" fmla="*/ 591457 h 756428"/>
                      <a:gd name="connsiteX5" fmla="*/ 34471 w 1271134"/>
                      <a:gd name="connsiteY5" fmla="*/ 417286 h 756428"/>
                      <a:gd name="connsiteX6" fmla="*/ 78014 w 1271134"/>
                      <a:gd name="connsiteY6" fmla="*/ 341086 h 756428"/>
                      <a:gd name="connsiteX7" fmla="*/ 273956 w 1271134"/>
                      <a:gd name="connsiteY7" fmla="*/ 221343 h 756428"/>
                      <a:gd name="connsiteX8" fmla="*/ 426356 w 1271134"/>
                      <a:gd name="connsiteY8" fmla="*/ 123372 h 756428"/>
                      <a:gd name="connsiteX9" fmla="*/ 469899 w 1271134"/>
                      <a:gd name="connsiteY9" fmla="*/ 90714 h 756428"/>
                      <a:gd name="connsiteX10" fmla="*/ 513442 w 1271134"/>
                      <a:gd name="connsiteY10" fmla="*/ 47172 h 756428"/>
                      <a:gd name="connsiteX11" fmla="*/ 524328 w 1271134"/>
                      <a:gd name="connsiteY11" fmla="*/ 14514 h 756428"/>
                      <a:gd name="connsiteX12" fmla="*/ 600528 w 1271134"/>
                      <a:gd name="connsiteY12" fmla="*/ 3629 h 756428"/>
                      <a:gd name="connsiteX13" fmla="*/ 687614 w 1271134"/>
                      <a:gd name="connsiteY13" fmla="*/ 36286 h 756428"/>
                      <a:gd name="connsiteX14" fmla="*/ 742042 w 1271134"/>
                      <a:gd name="connsiteY14" fmla="*/ 58057 h 756428"/>
                      <a:gd name="connsiteX15" fmla="*/ 785585 w 1271134"/>
                      <a:gd name="connsiteY15" fmla="*/ 3629 h 756428"/>
                      <a:gd name="connsiteX16" fmla="*/ 840014 w 1271134"/>
                      <a:gd name="connsiteY16" fmla="*/ 58057 h 756428"/>
                      <a:gd name="connsiteX17" fmla="*/ 970642 w 1271134"/>
                      <a:gd name="connsiteY17" fmla="*/ 79829 h 756428"/>
                      <a:gd name="connsiteX18" fmla="*/ 1014185 w 1271134"/>
                      <a:gd name="connsiteY18" fmla="*/ 36286 h 756428"/>
                      <a:gd name="connsiteX19" fmla="*/ 1068614 w 1271134"/>
                      <a:gd name="connsiteY19" fmla="*/ 79829 h 756428"/>
                      <a:gd name="connsiteX20" fmla="*/ 1068614 w 1271134"/>
                      <a:gd name="connsiteY20" fmla="*/ 79829 h 756428"/>
                      <a:gd name="connsiteX21" fmla="*/ 1101271 w 1271134"/>
                      <a:gd name="connsiteY21" fmla="*/ 101600 h 756428"/>
                      <a:gd name="connsiteX0" fmla="*/ 1101271 w 1271134"/>
                      <a:gd name="connsiteY0" fmla="*/ 101600 h 756428"/>
                      <a:gd name="connsiteX1" fmla="*/ 1095148 w 1271134"/>
                      <a:gd name="connsiteY1" fmla="*/ 704737 h 756428"/>
                      <a:gd name="connsiteX2" fmla="*/ 582496 w 1271134"/>
                      <a:gd name="connsiteY2" fmla="*/ 686935 h 756428"/>
                      <a:gd name="connsiteX3" fmla="*/ 45356 w 1271134"/>
                      <a:gd name="connsiteY3" fmla="*/ 732972 h 756428"/>
                      <a:gd name="connsiteX4" fmla="*/ 1814 w 1271134"/>
                      <a:gd name="connsiteY4" fmla="*/ 591457 h 756428"/>
                      <a:gd name="connsiteX5" fmla="*/ 34471 w 1271134"/>
                      <a:gd name="connsiteY5" fmla="*/ 417286 h 756428"/>
                      <a:gd name="connsiteX6" fmla="*/ 78014 w 1271134"/>
                      <a:gd name="connsiteY6" fmla="*/ 341086 h 756428"/>
                      <a:gd name="connsiteX7" fmla="*/ 273956 w 1271134"/>
                      <a:gd name="connsiteY7" fmla="*/ 221343 h 756428"/>
                      <a:gd name="connsiteX8" fmla="*/ 426356 w 1271134"/>
                      <a:gd name="connsiteY8" fmla="*/ 123372 h 756428"/>
                      <a:gd name="connsiteX9" fmla="*/ 469899 w 1271134"/>
                      <a:gd name="connsiteY9" fmla="*/ 90714 h 756428"/>
                      <a:gd name="connsiteX10" fmla="*/ 513442 w 1271134"/>
                      <a:gd name="connsiteY10" fmla="*/ 47172 h 756428"/>
                      <a:gd name="connsiteX11" fmla="*/ 524328 w 1271134"/>
                      <a:gd name="connsiteY11" fmla="*/ 14514 h 756428"/>
                      <a:gd name="connsiteX12" fmla="*/ 600528 w 1271134"/>
                      <a:gd name="connsiteY12" fmla="*/ 3629 h 756428"/>
                      <a:gd name="connsiteX13" fmla="*/ 687614 w 1271134"/>
                      <a:gd name="connsiteY13" fmla="*/ 36286 h 756428"/>
                      <a:gd name="connsiteX14" fmla="*/ 742042 w 1271134"/>
                      <a:gd name="connsiteY14" fmla="*/ 58057 h 756428"/>
                      <a:gd name="connsiteX15" fmla="*/ 785585 w 1271134"/>
                      <a:gd name="connsiteY15" fmla="*/ 3629 h 756428"/>
                      <a:gd name="connsiteX16" fmla="*/ 840014 w 1271134"/>
                      <a:gd name="connsiteY16" fmla="*/ 58057 h 756428"/>
                      <a:gd name="connsiteX17" fmla="*/ 970642 w 1271134"/>
                      <a:gd name="connsiteY17" fmla="*/ 79829 h 756428"/>
                      <a:gd name="connsiteX18" fmla="*/ 1014185 w 1271134"/>
                      <a:gd name="connsiteY18" fmla="*/ 36286 h 756428"/>
                      <a:gd name="connsiteX19" fmla="*/ 1068614 w 1271134"/>
                      <a:gd name="connsiteY19" fmla="*/ 79829 h 756428"/>
                      <a:gd name="connsiteX20" fmla="*/ 1068614 w 1271134"/>
                      <a:gd name="connsiteY20" fmla="*/ 79829 h 756428"/>
                      <a:gd name="connsiteX21" fmla="*/ 1101271 w 1271134"/>
                      <a:gd name="connsiteY21" fmla="*/ 101600 h 756428"/>
                      <a:gd name="connsiteX0" fmla="*/ 1101271 w 1271134"/>
                      <a:gd name="connsiteY0" fmla="*/ 101600 h 756428"/>
                      <a:gd name="connsiteX1" fmla="*/ 1095148 w 1271134"/>
                      <a:gd name="connsiteY1" fmla="*/ 704737 h 756428"/>
                      <a:gd name="connsiteX2" fmla="*/ 582496 w 1271134"/>
                      <a:gd name="connsiteY2" fmla="*/ 686935 h 756428"/>
                      <a:gd name="connsiteX3" fmla="*/ 45356 w 1271134"/>
                      <a:gd name="connsiteY3" fmla="*/ 732972 h 756428"/>
                      <a:gd name="connsiteX4" fmla="*/ 1814 w 1271134"/>
                      <a:gd name="connsiteY4" fmla="*/ 591457 h 756428"/>
                      <a:gd name="connsiteX5" fmla="*/ 34471 w 1271134"/>
                      <a:gd name="connsiteY5" fmla="*/ 417286 h 756428"/>
                      <a:gd name="connsiteX6" fmla="*/ 78014 w 1271134"/>
                      <a:gd name="connsiteY6" fmla="*/ 341086 h 756428"/>
                      <a:gd name="connsiteX7" fmla="*/ 273956 w 1271134"/>
                      <a:gd name="connsiteY7" fmla="*/ 297543 h 756428"/>
                      <a:gd name="connsiteX8" fmla="*/ 426356 w 1271134"/>
                      <a:gd name="connsiteY8" fmla="*/ 123372 h 756428"/>
                      <a:gd name="connsiteX9" fmla="*/ 469899 w 1271134"/>
                      <a:gd name="connsiteY9" fmla="*/ 90714 h 756428"/>
                      <a:gd name="connsiteX10" fmla="*/ 513442 w 1271134"/>
                      <a:gd name="connsiteY10" fmla="*/ 47172 h 756428"/>
                      <a:gd name="connsiteX11" fmla="*/ 524328 w 1271134"/>
                      <a:gd name="connsiteY11" fmla="*/ 14514 h 756428"/>
                      <a:gd name="connsiteX12" fmla="*/ 600528 w 1271134"/>
                      <a:gd name="connsiteY12" fmla="*/ 3629 h 756428"/>
                      <a:gd name="connsiteX13" fmla="*/ 687614 w 1271134"/>
                      <a:gd name="connsiteY13" fmla="*/ 36286 h 756428"/>
                      <a:gd name="connsiteX14" fmla="*/ 742042 w 1271134"/>
                      <a:gd name="connsiteY14" fmla="*/ 58057 h 756428"/>
                      <a:gd name="connsiteX15" fmla="*/ 785585 w 1271134"/>
                      <a:gd name="connsiteY15" fmla="*/ 3629 h 756428"/>
                      <a:gd name="connsiteX16" fmla="*/ 840014 w 1271134"/>
                      <a:gd name="connsiteY16" fmla="*/ 58057 h 756428"/>
                      <a:gd name="connsiteX17" fmla="*/ 970642 w 1271134"/>
                      <a:gd name="connsiteY17" fmla="*/ 79829 h 756428"/>
                      <a:gd name="connsiteX18" fmla="*/ 1014185 w 1271134"/>
                      <a:gd name="connsiteY18" fmla="*/ 36286 h 756428"/>
                      <a:gd name="connsiteX19" fmla="*/ 1068614 w 1271134"/>
                      <a:gd name="connsiteY19" fmla="*/ 79829 h 756428"/>
                      <a:gd name="connsiteX20" fmla="*/ 1068614 w 1271134"/>
                      <a:gd name="connsiteY20" fmla="*/ 79829 h 756428"/>
                      <a:gd name="connsiteX21" fmla="*/ 1101271 w 1271134"/>
                      <a:gd name="connsiteY21" fmla="*/ 101600 h 756428"/>
                      <a:gd name="connsiteX0" fmla="*/ 1101271 w 1271134"/>
                      <a:gd name="connsiteY0" fmla="*/ 101600 h 756428"/>
                      <a:gd name="connsiteX1" fmla="*/ 1095148 w 1271134"/>
                      <a:gd name="connsiteY1" fmla="*/ 704737 h 756428"/>
                      <a:gd name="connsiteX2" fmla="*/ 582496 w 1271134"/>
                      <a:gd name="connsiteY2" fmla="*/ 686935 h 756428"/>
                      <a:gd name="connsiteX3" fmla="*/ 45356 w 1271134"/>
                      <a:gd name="connsiteY3" fmla="*/ 732972 h 756428"/>
                      <a:gd name="connsiteX4" fmla="*/ 1814 w 1271134"/>
                      <a:gd name="connsiteY4" fmla="*/ 591457 h 756428"/>
                      <a:gd name="connsiteX5" fmla="*/ 34471 w 1271134"/>
                      <a:gd name="connsiteY5" fmla="*/ 417286 h 756428"/>
                      <a:gd name="connsiteX6" fmla="*/ 78014 w 1271134"/>
                      <a:gd name="connsiteY6" fmla="*/ 341086 h 756428"/>
                      <a:gd name="connsiteX7" fmla="*/ 273956 w 1271134"/>
                      <a:gd name="connsiteY7" fmla="*/ 297543 h 756428"/>
                      <a:gd name="connsiteX8" fmla="*/ 426356 w 1271134"/>
                      <a:gd name="connsiteY8" fmla="*/ 123372 h 756428"/>
                      <a:gd name="connsiteX9" fmla="*/ 469899 w 1271134"/>
                      <a:gd name="connsiteY9" fmla="*/ 90714 h 756428"/>
                      <a:gd name="connsiteX10" fmla="*/ 513442 w 1271134"/>
                      <a:gd name="connsiteY10" fmla="*/ 47172 h 756428"/>
                      <a:gd name="connsiteX11" fmla="*/ 524328 w 1271134"/>
                      <a:gd name="connsiteY11" fmla="*/ 14514 h 756428"/>
                      <a:gd name="connsiteX12" fmla="*/ 600528 w 1271134"/>
                      <a:gd name="connsiteY12" fmla="*/ 3629 h 756428"/>
                      <a:gd name="connsiteX13" fmla="*/ 687614 w 1271134"/>
                      <a:gd name="connsiteY13" fmla="*/ 36286 h 756428"/>
                      <a:gd name="connsiteX14" fmla="*/ 742042 w 1271134"/>
                      <a:gd name="connsiteY14" fmla="*/ 58057 h 756428"/>
                      <a:gd name="connsiteX15" fmla="*/ 785585 w 1271134"/>
                      <a:gd name="connsiteY15" fmla="*/ 3629 h 756428"/>
                      <a:gd name="connsiteX16" fmla="*/ 840014 w 1271134"/>
                      <a:gd name="connsiteY16" fmla="*/ 58057 h 756428"/>
                      <a:gd name="connsiteX17" fmla="*/ 970642 w 1271134"/>
                      <a:gd name="connsiteY17" fmla="*/ 79829 h 756428"/>
                      <a:gd name="connsiteX18" fmla="*/ 1014185 w 1271134"/>
                      <a:gd name="connsiteY18" fmla="*/ 36286 h 756428"/>
                      <a:gd name="connsiteX19" fmla="*/ 1068614 w 1271134"/>
                      <a:gd name="connsiteY19" fmla="*/ 79829 h 756428"/>
                      <a:gd name="connsiteX20" fmla="*/ 1068614 w 1271134"/>
                      <a:gd name="connsiteY20" fmla="*/ 79829 h 756428"/>
                      <a:gd name="connsiteX21" fmla="*/ 1101271 w 1271134"/>
                      <a:gd name="connsiteY21" fmla="*/ 101600 h 756428"/>
                      <a:gd name="connsiteX0" fmla="*/ 1101271 w 1271134"/>
                      <a:gd name="connsiteY0" fmla="*/ 101600 h 756428"/>
                      <a:gd name="connsiteX1" fmla="*/ 1095148 w 1271134"/>
                      <a:gd name="connsiteY1" fmla="*/ 704737 h 756428"/>
                      <a:gd name="connsiteX2" fmla="*/ 582496 w 1271134"/>
                      <a:gd name="connsiteY2" fmla="*/ 686935 h 756428"/>
                      <a:gd name="connsiteX3" fmla="*/ 45356 w 1271134"/>
                      <a:gd name="connsiteY3" fmla="*/ 732972 h 756428"/>
                      <a:gd name="connsiteX4" fmla="*/ 1814 w 1271134"/>
                      <a:gd name="connsiteY4" fmla="*/ 591457 h 756428"/>
                      <a:gd name="connsiteX5" fmla="*/ 34471 w 1271134"/>
                      <a:gd name="connsiteY5" fmla="*/ 417286 h 756428"/>
                      <a:gd name="connsiteX6" fmla="*/ 78014 w 1271134"/>
                      <a:gd name="connsiteY6" fmla="*/ 341086 h 756428"/>
                      <a:gd name="connsiteX7" fmla="*/ 273956 w 1271134"/>
                      <a:gd name="connsiteY7" fmla="*/ 297543 h 756428"/>
                      <a:gd name="connsiteX8" fmla="*/ 426356 w 1271134"/>
                      <a:gd name="connsiteY8" fmla="*/ 123372 h 756428"/>
                      <a:gd name="connsiteX9" fmla="*/ 469899 w 1271134"/>
                      <a:gd name="connsiteY9" fmla="*/ 90714 h 756428"/>
                      <a:gd name="connsiteX10" fmla="*/ 513442 w 1271134"/>
                      <a:gd name="connsiteY10" fmla="*/ 47172 h 756428"/>
                      <a:gd name="connsiteX11" fmla="*/ 524328 w 1271134"/>
                      <a:gd name="connsiteY11" fmla="*/ 14514 h 756428"/>
                      <a:gd name="connsiteX12" fmla="*/ 600528 w 1271134"/>
                      <a:gd name="connsiteY12" fmla="*/ 3629 h 756428"/>
                      <a:gd name="connsiteX13" fmla="*/ 687614 w 1271134"/>
                      <a:gd name="connsiteY13" fmla="*/ 36286 h 756428"/>
                      <a:gd name="connsiteX14" fmla="*/ 742042 w 1271134"/>
                      <a:gd name="connsiteY14" fmla="*/ 58057 h 756428"/>
                      <a:gd name="connsiteX15" fmla="*/ 785585 w 1271134"/>
                      <a:gd name="connsiteY15" fmla="*/ 3629 h 756428"/>
                      <a:gd name="connsiteX16" fmla="*/ 840014 w 1271134"/>
                      <a:gd name="connsiteY16" fmla="*/ 58057 h 756428"/>
                      <a:gd name="connsiteX17" fmla="*/ 970642 w 1271134"/>
                      <a:gd name="connsiteY17" fmla="*/ 79829 h 756428"/>
                      <a:gd name="connsiteX18" fmla="*/ 1014185 w 1271134"/>
                      <a:gd name="connsiteY18" fmla="*/ 36286 h 756428"/>
                      <a:gd name="connsiteX19" fmla="*/ 1068614 w 1271134"/>
                      <a:gd name="connsiteY19" fmla="*/ 79829 h 756428"/>
                      <a:gd name="connsiteX20" fmla="*/ 1068614 w 1271134"/>
                      <a:gd name="connsiteY20" fmla="*/ 79829 h 756428"/>
                      <a:gd name="connsiteX21" fmla="*/ 1101271 w 1271134"/>
                      <a:gd name="connsiteY21" fmla="*/ 101600 h 756428"/>
                      <a:gd name="connsiteX0" fmla="*/ 1101271 w 1271134"/>
                      <a:gd name="connsiteY0" fmla="*/ 101600 h 756428"/>
                      <a:gd name="connsiteX1" fmla="*/ 1095148 w 1271134"/>
                      <a:gd name="connsiteY1" fmla="*/ 704737 h 756428"/>
                      <a:gd name="connsiteX2" fmla="*/ 582496 w 1271134"/>
                      <a:gd name="connsiteY2" fmla="*/ 686935 h 756428"/>
                      <a:gd name="connsiteX3" fmla="*/ 45356 w 1271134"/>
                      <a:gd name="connsiteY3" fmla="*/ 732972 h 756428"/>
                      <a:gd name="connsiteX4" fmla="*/ 1814 w 1271134"/>
                      <a:gd name="connsiteY4" fmla="*/ 591457 h 756428"/>
                      <a:gd name="connsiteX5" fmla="*/ 34471 w 1271134"/>
                      <a:gd name="connsiteY5" fmla="*/ 417286 h 756428"/>
                      <a:gd name="connsiteX6" fmla="*/ 78014 w 1271134"/>
                      <a:gd name="connsiteY6" fmla="*/ 341086 h 756428"/>
                      <a:gd name="connsiteX7" fmla="*/ 273956 w 1271134"/>
                      <a:gd name="connsiteY7" fmla="*/ 297543 h 756428"/>
                      <a:gd name="connsiteX8" fmla="*/ 426356 w 1271134"/>
                      <a:gd name="connsiteY8" fmla="*/ 123372 h 756428"/>
                      <a:gd name="connsiteX9" fmla="*/ 469899 w 1271134"/>
                      <a:gd name="connsiteY9" fmla="*/ 90714 h 756428"/>
                      <a:gd name="connsiteX10" fmla="*/ 513442 w 1271134"/>
                      <a:gd name="connsiteY10" fmla="*/ 47172 h 756428"/>
                      <a:gd name="connsiteX11" fmla="*/ 524328 w 1271134"/>
                      <a:gd name="connsiteY11" fmla="*/ 14514 h 756428"/>
                      <a:gd name="connsiteX12" fmla="*/ 600528 w 1271134"/>
                      <a:gd name="connsiteY12" fmla="*/ 3629 h 756428"/>
                      <a:gd name="connsiteX13" fmla="*/ 687614 w 1271134"/>
                      <a:gd name="connsiteY13" fmla="*/ 36286 h 756428"/>
                      <a:gd name="connsiteX14" fmla="*/ 742042 w 1271134"/>
                      <a:gd name="connsiteY14" fmla="*/ 58057 h 756428"/>
                      <a:gd name="connsiteX15" fmla="*/ 785585 w 1271134"/>
                      <a:gd name="connsiteY15" fmla="*/ 3629 h 756428"/>
                      <a:gd name="connsiteX16" fmla="*/ 840014 w 1271134"/>
                      <a:gd name="connsiteY16" fmla="*/ 58057 h 756428"/>
                      <a:gd name="connsiteX17" fmla="*/ 970642 w 1271134"/>
                      <a:gd name="connsiteY17" fmla="*/ 79829 h 756428"/>
                      <a:gd name="connsiteX18" fmla="*/ 1014185 w 1271134"/>
                      <a:gd name="connsiteY18" fmla="*/ 36286 h 756428"/>
                      <a:gd name="connsiteX19" fmla="*/ 1068614 w 1271134"/>
                      <a:gd name="connsiteY19" fmla="*/ 79829 h 756428"/>
                      <a:gd name="connsiteX20" fmla="*/ 1068614 w 1271134"/>
                      <a:gd name="connsiteY20" fmla="*/ 79829 h 756428"/>
                      <a:gd name="connsiteX21" fmla="*/ 1101271 w 1271134"/>
                      <a:gd name="connsiteY21" fmla="*/ 101600 h 756428"/>
                      <a:gd name="connsiteX0" fmla="*/ 1101271 w 1271134"/>
                      <a:gd name="connsiteY0" fmla="*/ 101600 h 756428"/>
                      <a:gd name="connsiteX1" fmla="*/ 1095148 w 1271134"/>
                      <a:gd name="connsiteY1" fmla="*/ 704737 h 756428"/>
                      <a:gd name="connsiteX2" fmla="*/ 582496 w 1271134"/>
                      <a:gd name="connsiteY2" fmla="*/ 686935 h 756428"/>
                      <a:gd name="connsiteX3" fmla="*/ 45356 w 1271134"/>
                      <a:gd name="connsiteY3" fmla="*/ 732972 h 756428"/>
                      <a:gd name="connsiteX4" fmla="*/ 1814 w 1271134"/>
                      <a:gd name="connsiteY4" fmla="*/ 591457 h 756428"/>
                      <a:gd name="connsiteX5" fmla="*/ 34471 w 1271134"/>
                      <a:gd name="connsiteY5" fmla="*/ 417286 h 756428"/>
                      <a:gd name="connsiteX6" fmla="*/ 78014 w 1271134"/>
                      <a:gd name="connsiteY6" fmla="*/ 341086 h 756428"/>
                      <a:gd name="connsiteX7" fmla="*/ 273956 w 1271134"/>
                      <a:gd name="connsiteY7" fmla="*/ 221343 h 756428"/>
                      <a:gd name="connsiteX8" fmla="*/ 426356 w 1271134"/>
                      <a:gd name="connsiteY8" fmla="*/ 123372 h 756428"/>
                      <a:gd name="connsiteX9" fmla="*/ 469899 w 1271134"/>
                      <a:gd name="connsiteY9" fmla="*/ 90714 h 756428"/>
                      <a:gd name="connsiteX10" fmla="*/ 513442 w 1271134"/>
                      <a:gd name="connsiteY10" fmla="*/ 47172 h 756428"/>
                      <a:gd name="connsiteX11" fmla="*/ 524328 w 1271134"/>
                      <a:gd name="connsiteY11" fmla="*/ 14514 h 756428"/>
                      <a:gd name="connsiteX12" fmla="*/ 600528 w 1271134"/>
                      <a:gd name="connsiteY12" fmla="*/ 3629 h 756428"/>
                      <a:gd name="connsiteX13" fmla="*/ 687614 w 1271134"/>
                      <a:gd name="connsiteY13" fmla="*/ 36286 h 756428"/>
                      <a:gd name="connsiteX14" fmla="*/ 742042 w 1271134"/>
                      <a:gd name="connsiteY14" fmla="*/ 58057 h 756428"/>
                      <a:gd name="connsiteX15" fmla="*/ 785585 w 1271134"/>
                      <a:gd name="connsiteY15" fmla="*/ 3629 h 756428"/>
                      <a:gd name="connsiteX16" fmla="*/ 840014 w 1271134"/>
                      <a:gd name="connsiteY16" fmla="*/ 58057 h 756428"/>
                      <a:gd name="connsiteX17" fmla="*/ 970642 w 1271134"/>
                      <a:gd name="connsiteY17" fmla="*/ 79829 h 756428"/>
                      <a:gd name="connsiteX18" fmla="*/ 1014185 w 1271134"/>
                      <a:gd name="connsiteY18" fmla="*/ 36286 h 756428"/>
                      <a:gd name="connsiteX19" fmla="*/ 1068614 w 1271134"/>
                      <a:gd name="connsiteY19" fmla="*/ 79829 h 756428"/>
                      <a:gd name="connsiteX20" fmla="*/ 1068614 w 1271134"/>
                      <a:gd name="connsiteY20" fmla="*/ 79829 h 756428"/>
                      <a:gd name="connsiteX21" fmla="*/ 1101271 w 1271134"/>
                      <a:gd name="connsiteY21" fmla="*/ 101600 h 756428"/>
                      <a:gd name="connsiteX0" fmla="*/ 1101271 w 1271134"/>
                      <a:gd name="connsiteY0" fmla="*/ 101600 h 756428"/>
                      <a:gd name="connsiteX1" fmla="*/ 1095148 w 1271134"/>
                      <a:gd name="connsiteY1" fmla="*/ 704737 h 756428"/>
                      <a:gd name="connsiteX2" fmla="*/ 582496 w 1271134"/>
                      <a:gd name="connsiteY2" fmla="*/ 686935 h 756428"/>
                      <a:gd name="connsiteX3" fmla="*/ 45356 w 1271134"/>
                      <a:gd name="connsiteY3" fmla="*/ 732972 h 756428"/>
                      <a:gd name="connsiteX4" fmla="*/ 1814 w 1271134"/>
                      <a:gd name="connsiteY4" fmla="*/ 591457 h 756428"/>
                      <a:gd name="connsiteX5" fmla="*/ 34471 w 1271134"/>
                      <a:gd name="connsiteY5" fmla="*/ 417286 h 756428"/>
                      <a:gd name="connsiteX6" fmla="*/ 78014 w 1271134"/>
                      <a:gd name="connsiteY6" fmla="*/ 341086 h 756428"/>
                      <a:gd name="connsiteX7" fmla="*/ 273956 w 1271134"/>
                      <a:gd name="connsiteY7" fmla="*/ 221343 h 756428"/>
                      <a:gd name="connsiteX8" fmla="*/ 426356 w 1271134"/>
                      <a:gd name="connsiteY8" fmla="*/ 123372 h 756428"/>
                      <a:gd name="connsiteX9" fmla="*/ 469899 w 1271134"/>
                      <a:gd name="connsiteY9" fmla="*/ 90714 h 756428"/>
                      <a:gd name="connsiteX10" fmla="*/ 513442 w 1271134"/>
                      <a:gd name="connsiteY10" fmla="*/ 47172 h 756428"/>
                      <a:gd name="connsiteX11" fmla="*/ 524328 w 1271134"/>
                      <a:gd name="connsiteY11" fmla="*/ 14514 h 756428"/>
                      <a:gd name="connsiteX12" fmla="*/ 600528 w 1271134"/>
                      <a:gd name="connsiteY12" fmla="*/ 3629 h 756428"/>
                      <a:gd name="connsiteX13" fmla="*/ 687614 w 1271134"/>
                      <a:gd name="connsiteY13" fmla="*/ 36286 h 756428"/>
                      <a:gd name="connsiteX14" fmla="*/ 742042 w 1271134"/>
                      <a:gd name="connsiteY14" fmla="*/ 58057 h 756428"/>
                      <a:gd name="connsiteX15" fmla="*/ 785585 w 1271134"/>
                      <a:gd name="connsiteY15" fmla="*/ 3629 h 756428"/>
                      <a:gd name="connsiteX16" fmla="*/ 840014 w 1271134"/>
                      <a:gd name="connsiteY16" fmla="*/ 58057 h 756428"/>
                      <a:gd name="connsiteX17" fmla="*/ 970642 w 1271134"/>
                      <a:gd name="connsiteY17" fmla="*/ 79829 h 756428"/>
                      <a:gd name="connsiteX18" fmla="*/ 1014185 w 1271134"/>
                      <a:gd name="connsiteY18" fmla="*/ 36286 h 756428"/>
                      <a:gd name="connsiteX19" fmla="*/ 1068614 w 1271134"/>
                      <a:gd name="connsiteY19" fmla="*/ 79829 h 756428"/>
                      <a:gd name="connsiteX20" fmla="*/ 1068614 w 1271134"/>
                      <a:gd name="connsiteY20" fmla="*/ 79829 h 756428"/>
                      <a:gd name="connsiteX21" fmla="*/ 1101271 w 1271134"/>
                      <a:gd name="connsiteY21" fmla="*/ 101600 h 756428"/>
                      <a:gd name="connsiteX0" fmla="*/ 1101271 w 1271134"/>
                      <a:gd name="connsiteY0" fmla="*/ 101600 h 756428"/>
                      <a:gd name="connsiteX1" fmla="*/ 1095148 w 1271134"/>
                      <a:gd name="connsiteY1" fmla="*/ 704737 h 756428"/>
                      <a:gd name="connsiteX2" fmla="*/ 582496 w 1271134"/>
                      <a:gd name="connsiteY2" fmla="*/ 686935 h 756428"/>
                      <a:gd name="connsiteX3" fmla="*/ 45356 w 1271134"/>
                      <a:gd name="connsiteY3" fmla="*/ 732972 h 756428"/>
                      <a:gd name="connsiteX4" fmla="*/ 1814 w 1271134"/>
                      <a:gd name="connsiteY4" fmla="*/ 591457 h 756428"/>
                      <a:gd name="connsiteX5" fmla="*/ 34471 w 1271134"/>
                      <a:gd name="connsiteY5" fmla="*/ 417286 h 756428"/>
                      <a:gd name="connsiteX6" fmla="*/ 78014 w 1271134"/>
                      <a:gd name="connsiteY6" fmla="*/ 341086 h 756428"/>
                      <a:gd name="connsiteX7" fmla="*/ 273956 w 1271134"/>
                      <a:gd name="connsiteY7" fmla="*/ 221343 h 756428"/>
                      <a:gd name="connsiteX8" fmla="*/ 426356 w 1271134"/>
                      <a:gd name="connsiteY8" fmla="*/ 123372 h 756428"/>
                      <a:gd name="connsiteX9" fmla="*/ 469899 w 1271134"/>
                      <a:gd name="connsiteY9" fmla="*/ 90714 h 756428"/>
                      <a:gd name="connsiteX10" fmla="*/ 513442 w 1271134"/>
                      <a:gd name="connsiteY10" fmla="*/ 47172 h 756428"/>
                      <a:gd name="connsiteX11" fmla="*/ 524328 w 1271134"/>
                      <a:gd name="connsiteY11" fmla="*/ 14514 h 756428"/>
                      <a:gd name="connsiteX12" fmla="*/ 600528 w 1271134"/>
                      <a:gd name="connsiteY12" fmla="*/ 3629 h 756428"/>
                      <a:gd name="connsiteX13" fmla="*/ 687614 w 1271134"/>
                      <a:gd name="connsiteY13" fmla="*/ 36286 h 756428"/>
                      <a:gd name="connsiteX14" fmla="*/ 742042 w 1271134"/>
                      <a:gd name="connsiteY14" fmla="*/ 58057 h 756428"/>
                      <a:gd name="connsiteX15" fmla="*/ 785585 w 1271134"/>
                      <a:gd name="connsiteY15" fmla="*/ 3629 h 756428"/>
                      <a:gd name="connsiteX16" fmla="*/ 840014 w 1271134"/>
                      <a:gd name="connsiteY16" fmla="*/ 58057 h 756428"/>
                      <a:gd name="connsiteX17" fmla="*/ 970642 w 1271134"/>
                      <a:gd name="connsiteY17" fmla="*/ 79829 h 756428"/>
                      <a:gd name="connsiteX18" fmla="*/ 1014185 w 1271134"/>
                      <a:gd name="connsiteY18" fmla="*/ 36286 h 756428"/>
                      <a:gd name="connsiteX19" fmla="*/ 1068614 w 1271134"/>
                      <a:gd name="connsiteY19" fmla="*/ 79829 h 756428"/>
                      <a:gd name="connsiteX20" fmla="*/ 1068614 w 1271134"/>
                      <a:gd name="connsiteY20" fmla="*/ 79829 h 756428"/>
                      <a:gd name="connsiteX21" fmla="*/ 1101271 w 1271134"/>
                      <a:gd name="connsiteY21" fmla="*/ 101600 h 756428"/>
                      <a:gd name="connsiteX0" fmla="*/ 1101271 w 1271134"/>
                      <a:gd name="connsiteY0" fmla="*/ 101600 h 756428"/>
                      <a:gd name="connsiteX1" fmla="*/ 1095148 w 1271134"/>
                      <a:gd name="connsiteY1" fmla="*/ 704737 h 756428"/>
                      <a:gd name="connsiteX2" fmla="*/ 582496 w 1271134"/>
                      <a:gd name="connsiteY2" fmla="*/ 686935 h 756428"/>
                      <a:gd name="connsiteX3" fmla="*/ 45356 w 1271134"/>
                      <a:gd name="connsiteY3" fmla="*/ 732972 h 756428"/>
                      <a:gd name="connsiteX4" fmla="*/ 1814 w 1271134"/>
                      <a:gd name="connsiteY4" fmla="*/ 591457 h 756428"/>
                      <a:gd name="connsiteX5" fmla="*/ 34471 w 1271134"/>
                      <a:gd name="connsiteY5" fmla="*/ 417286 h 756428"/>
                      <a:gd name="connsiteX6" fmla="*/ 78014 w 1271134"/>
                      <a:gd name="connsiteY6" fmla="*/ 341086 h 756428"/>
                      <a:gd name="connsiteX7" fmla="*/ 273956 w 1271134"/>
                      <a:gd name="connsiteY7" fmla="*/ 221343 h 756428"/>
                      <a:gd name="connsiteX8" fmla="*/ 426356 w 1271134"/>
                      <a:gd name="connsiteY8" fmla="*/ 123372 h 756428"/>
                      <a:gd name="connsiteX9" fmla="*/ 469899 w 1271134"/>
                      <a:gd name="connsiteY9" fmla="*/ 90714 h 756428"/>
                      <a:gd name="connsiteX10" fmla="*/ 513442 w 1271134"/>
                      <a:gd name="connsiteY10" fmla="*/ 47172 h 756428"/>
                      <a:gd name="connsiteX11" fmla="*/ 524328 w 1271134"/>
                      <a:gd name="connsiteY11" fmla="*/ 14514 h 756428"/>
                      <a:gd name="connsiteX12" fmla="*/ 600528 w 1271134"/>
                      <a:gd name="connsiteY12" fmla="*/ 3629 h 756428"/>
                      <a:gd name="connsiteX13" fmla="*/ 687614 w 1271134"/>
                      <a:gd name="connsiteY13" fmla="*/ 36286 h 756428"/>
                      <a:gd name="connsiteX14" fmla="*/ 742042 w 1271134"/>
                      <a:gd name="connsiteY14" fmla="*/ 58057 h 756428"/>
                      <a:gd name="connsiteX15" fmla="*/ 785585 w 1271134"/>
                      <a:gd name="connsiteY15" fmla="*/ 3629 h 756428"/>
                      <a:gd name="connsiteX16" fmla="*/ 840014 w 1271134"/>
                      <a:gd name="connsiteY16" fmla="*/ 58057 h 756428"/>
                      <a:gd name="connsiteX17" fmla="*/ 970642 w 1271134"/>
                      <a:gd name="connsiteY17" fmla="*/ 79829 h 756428"/>
                      <a:gd name="connsiteX18" fmla="*/ 1014185 w 1271134"/>
                      <a:gd name="connsiteY18" fmla="*/ 36286 h 756428"/>
                      <a:gd name="connsiteX19" fmla="*/ 1068614 w 1271134"/>
                      <a:gd name="connsiteY19" fmla="*/ 79829 h 756428"/>
                      <a:gd name="connsiteX20" fmla="*/ 1068614 w 1271134"/>
                      <a:gd name="connsiteY20" fmla="*/ 79829 h 756428"/>
                      <a:gd name="connsiteX21" fmla="*/ 1101271 w 1271134"/>
                      <a:gd name="connsiteY21" fmla="*/ 101600 h 756428"/>
                      <a:gd name="connsiteX0" fmla="*/ 1101271 w 1271134"/>
                      <a:gd name="connsiteY0" fmla="*/ 101600 h 756428"/>
                      <a:gd name="connsiteX1" fmla="*/ 1095148 w 1271134"/>
                      <a:gd name="connsiteY1" fmla="*/ 704737 h 756428"/>
                      <a:gd name="connsiteX2" fmla="*/ 582496 w 1271134"/>
                      <a:gd name="connsiteY2" fmla="*/ 686935 h 756428"/>
                      <a:gd name="connsiteX3" fmla="*/ 45356 w 1271134"/>
                      <a:gd name="connsiteY3" fmla="*/ 732972 h 756428"/>
                      <a:gd name="connsiteX4" fmla="*/ 1814 w 1271134"/>
                      <a:gd name="connsiteY4" fmla="*/ 591457 h 756428"/>
                      <a:gd name="connsiteX5" fmla="*/ 34471 w 1271134"/>
                      <a:gd name="connsiteY5" fmla="*/ 417286 h 756428"/>
                      <a:gd name="connsiteX6" fmla="*/ 78014 w 1271134"/>
                      <a:gd name="connsiteY6" fmla="*/ 341086 h 756428"/>
                      <a:gd name="connsiteX7" fmla="*/ 273956 w 1271134"/>
                      <a:gd name="connsiteY7" fmla="*/ 221343 h 756428"/>
                      <a:gd name="connsiteX8" fmla="*/ 426356 w 1271134"/>
                      <a:gd name="connsiteY8" fmla="*/ 123372 h 756428"/>
                      <a:gd name="connsiteX9" fmla="*/ 469899 w 1271134"/>
                      <a:gd name="connsiteY9" fmla="*/ 90714 h 756428"/>
                      <a:gd name="connsiteX10" fmla="*/ 513442 w 1271134"/>
                      <a:gd name="connsiteY10" fmla="*/ 47172 h 756428"/>
                      <a:gd name="connsiteX11" fmla="*/ 524328 w 1271134"/>
                      <a:gd name="connsiteY11" fmla="*/ 14514 h 756428"/>
                      <a:gd name="connsiteX12" fmla="*/ 600528 w 1271134"/>
                      <a:gd name="connsiteY12" fmla="*/ 3629 h 756428"/>
                      <a:gd name="connsiteX13" fmla="*/ 687614 w 1271134"/>
                      <a:gd name="connsiteY13" fmla="*/ 36286 h 756428"/>
                      <a:gd name="connsiteX14" fmla="*/ 742042 w 1271134"/>
                      <a:gd name="connsiteY14" fmla="*/ 58057 h 756428"/>
                      <a:gd name="connsiteX15" fmla="*/ 785585 w 1271134"/>
                      <a:gd name="connsiteY15" fmla="*/ 3629 h 756428"/>
                      <a:gd name="connsiteX16" fmla="*/ 840014 w 1271134"/>
                      <a:gd name="connsiteY16" fmla="*/ 58057 h 756428"/>
                      <a:gd name="connsiteX17" fmla="*/ 970642 w 1271134"/>
                      <a:gd name="connsiteY17" fmla="*/ 79829 h 756428"/>
                      <a:gd name="connsiteX18" fmla="*/ 1014185 w 1271134"/>
                      <a:gd name="connsiteY18" fmla="*/ 36286 h 756428"/>
                      <a:gd name="connsiteX19" fmla="*/ 1068614 w 1271134"/>
                      <a:gd name="connsiteY19" fmla="*/ 79829 h 756428"/>
                      <a:gd name="connsiteX20" fmla="*/ 1068614 w 1271134"/>
                      <a:gd name="connsiteY20" fmla="*/ 79829 h 756428"/>
                      <a:gd name="connsiteX21" fmla="*/ 1101271 w 1271134"/>
                      <a:gd name="connsiteY21" fmla="*/ 101600 h 756428"/>
                      <a:gd name="connsiteX0" fmla="*/ 1101271 w 1271134"/>
                      <a:gd name="connsiteY0" fmla="*/ 101600 h 917854"/>
                      <a:gd name="connsiteX1" fmla="*/ 1095148 w 1271134"/>
                      <a:gd name="connsiteY1" fmla="*/ 704737 h 917854"/>
                      <a:gd name="connsiteX2" fmla="*/ 582496 w 1271134"/>
                      <a:gd name="connsiteY2" fmla="*/ 848361 h 917854"/>
                      <a:gd name="connsiteX3" fmla="*/ 45356 w 1271134"/>
                      <a:gd name="connsiteY3" fmla="*/ 732972 h 917854"/>
                      <a:gd name="connsiteX4" fmla="*/ 1814 w 1271134"/>
                      <a:gd name="connsiteY4" fmla="*/ 591457 h 917854"/>
                      <a:gd name="connsiteX5" fmla="*/ 34471 w 1271134"/>
                      <a:gd name="connsiteY5" fmla="*/ 417286 h 917854"/>
                      <a:gd name="connsiteX6" fmla="*/ 78014 w 1271134"/>
                      <a:gd name="connsiteY6" fmla="*/ 341086 h 917854"/>
                      <a:gd name="connsiteX7" fmla="*/ 273956 w 1271134"/>
                      <a:gd name="connsiteY7" fmla="*/ 221343 h 917854"/>
                      <a:gd name="connsiteX8" fmla="*/ 426356 w 1271134"/>
                      <a:gd name="connsiteY8" fmla="*/ 123372 h 917854"/>
                      <a:gd name="connsiteX9" fmla="*/ 469899 w 1271134"/>
                      <a:gd name="connsiteY9" fmla="*/ 90714 h 917854"/>
                      <a:gd name="connsiteX10" fmla="*/ 513442 w 1271134"/>
                      <a:gd name="connsiteY10" fmla="*/ 47172 h 917854"/>
                      <a:gd name="connsiteX11" fmla="*/ 524328 w 1271134"/>
                      <a:gd name="connsiteY11" fmla="*/ 14514 h 917854"/>
                      <a:gd name="connsiteX12" fmla="*/ 600528 w 1271134"/>
                      <a:gd name="connsiteY12" fmla="*/ 3629 h 917854"/>
                      <a:gd name="connsiteX13" fmla="*/ 687614 w 1271134"/>
                      <a:gd name="connsiteY13" fmla="*/ 36286 h 917854"/>
                      <a:gd name="connsiteX14" fmla="*/ 742042 w 1271134"/>
                      <a:gd name="connsiteY14" fmla="*/ 58057 h 917854"/>
                      <a:gd name="connsiteX15" fmla="*/ 785585 w 1271134"/>
                      <a:gd name="connsiteY15" fmla="*/ 3629 h 917854"/>
                      <a:gd name="connsiteX16" fmla="*/ 840014 w 1271134"/>
                      <a:gd name="connsiteY16" fmla="*/ 58057 h 917854"/>
                      <a:gd name="connsiteX17" fmla="*/ 970642 w 1271134"/>
                      <a:gd name="connsiteY17" fmla="*/ 79829 h 917854"/>
                      <a:gd name="connsiteX18" fmla="*/ 1014185 w 1271134"/>
                      <a:gd name="connsiteY18" fmla="*/ 36286 h 917854"/>
                      <a:gd name="connsiteX19" fmla="*/ 1068614 w 1271134"/>
                      <a:gd name="connsiteY19" fmla="*/ 79829 h 917854"/>
                      <a:gd name="connsiteX20" fmla="*/ 1068614 w 1271134"/>
                      <a:gd name="connsiteY20" fmla="*/ 79829 h 917854"/>
                      <a:gd name="connsiteX21" fmla="*/ 1101271 w 1271134"/>
                      <a:gd name="connsiteY21" fmla="*/ 101600 h 917854"/>
                      <a:gd name="connsiteX0" fmla="*/ 1101271 w 1271134"/>
                      <a:gd name="connsiteY0" fmla="*/ 101600 h 917854"/>
                      <a:gd name="connsiteX1" fmla="*/ 1095148 w 1271134"/>
                      <a:gd name="connsiteY1" fmla="*/ 812354 h 917854"/>
                      <a:gd name="connsiteX2" fmla="*/ 582496 w 1271134"/>
                      <a:gd name="connsiteY2" fmla="*/ 848361 h 917854"/>
                      <a:gd name="connsiteX3" fmla="*/ 45356 w 1271134"/>
                      <a:gd name="connsiteY3" fmla="*/ 732972 h 917854"/>
                      <a:gd name="connsiteX4" fmla="*/ 1814 w 1271134"/>
                      <a:gd name="connsiteY4" fmla="*/ 591457 h 917854"/>
                      <a:gd name="connsiteX5" fmla="*/ 34471 w 1271134"/>
                      <a:gd name="connsiteY5" fmla="*/ 417286 h 917854"/>
                      <a:gd name="connsiteX6" fmla="*/ 78014 w 1271134"/>
                      <a:gd name="connsiteY6" fmla="*/ 341086 h 917854"/>
                      <a:gd name="connsiteX7" fmla="*/ 273956 w 1271134"/>
                      <a:gd name="connsiteY7" fmla="*/ 221343 h 917854"/>
                      <a:gd name="connsiteX8" fmla="*/ 426356 w 1271134"/>
                      <a:gd name="connsiteY8" fmla="*/ 123372 h 917854"/>
                      <a:gd name="connsiteX9" fmla="*/ 469899 w 1271134"/>
                      <a:gd name="connsiteY9" fmla="*/ 90714 h 917854"/>
                      <a:gd name="connsiteX10" fmla="*/ 513442 w 1271134"/>
                      <a:gd name="connsiteY10" fmla="*/ 47172 h 917854"/>
                      <a:gd name="connsiteX11" fmla="*/ 524328 w 1271134"/>
                      <a:gd name="connsiteY11" fmla="*/ 14514 h 917854"/>
                      <a:gd name="connsiteX12" fmla="*/ 600528 w 1271134"/>
                      <a:gd name="connsiteY12" fmla="*/ 3629 h 917854"/>
                      <a:gd name="connsiteX13" fmla="*/ 687614 w 1271134"/>
                      <a:gd name="connsiteY13" fmla="*/ 36286 h 917854"/>
                      <a:gd name="connsiteX14" fmla="*/ 742042 w 1271134"/>
                      <a:gd name="connsiteY14" fmla="*/ 58057 h 917854"/>
                      <a:gd name="connsiteX15" fmla="*/ 785585 w 1271134"/>
                      <a:gd name="connsiteY15" fmla="*/ 3629 h 917854"/>
                      <a:gd name="connsiteX16" fmla="*/ 840014 w 1271134"/>
                      <a:gd name="connsiteY16" fmla="*/ 58057 h 917854"/>
                      <a:gd name="connsiteX17" fmla="*/ 970642 w 1271134"/>
                      <a:gd name="connsiteY17" fmla="*/ 79829 h 917854"/>
                      <a:gd name="connsiteX18" fmla="*/ 1014185 w 1271134"/>
                      <a:gd name="connsiteY18" fmla="*/ 36286 h 917854"/>
                      <a:gd name="connsiteX19" fmla="*/ 1068614 w 1271134"/>
                      <a:gd name="connsiteY19" fmla="*/ 79829 h 917854"/>
                      <a:gd name="connsiteX20" fmla="*/ 1068614 w 1271134"/>
                      <a:gd name="connsiteY20" fmla="*/ 79829 h 917854"/>
                      <a:gd name="connsiteX21" fmla="*/ 1101271 w 1271134"/>
                      <a:gd name="connsiteY21" fmla="*/ 101600 h 917854"/>
                      <a:gd name="connsiteX0" fmla="*/ 1101271 w 1271134"/>
                      <a:gd name="connsiteY0" fmla="*/ 101600 h 917854"/>
                      <a:gd name="connsiteX1" fmla="*/ 1095148 w 1271134"/>
                      <a:gd name="connsiteY1" fmla="*/ 812354 h 917854"/>
                      <a:gd name="connsiteX2" fmla="*/ 582496 w 1271134"/>
                      <a:gd name="connsiteY2" fmla="*/ 848361 h 917854"/>
                      <a:gd name="connsiteX3" fmla="*/ 45356 w 1271134"/>
                      <a:gd name="connsiteY3" fmla="*/ 732972 h 917854"/>
                      <a:gd name="connsiteX4" fmla="*/ 1814 w 1271134"/>
                      <a:gd name="connsiteY4" fmla="*/ 591457 h 917854"/>
                      <a:gd name="connsiteX5" fmla="*/ 34471 w 1271134"/>
                      <a:gd name="connsiteY5" fmla="*/ 417286 h 917854"/>
                      <a:gd name="connsiteX6" fmla="*/ 78014 w 1271134"/>
                      <a:gd name="connsiteY6" fmla="*/ 341086 h 917854"/>
                      <a:gd name="connsiteX7" fmla="*/ 273956 w 1271134"/>
                      <a:gd name="connsiteY7" fmla="*/ 221343 h 917854"/>
                      <a:gd name="connsiteX8" fmla="*/ 426356 w 1271134"/>
                      <a:gd name="connsiteY8" fmla="*/ 123372 h 917854"/>
                      <a:gd name="connsiteX9" fmla="*/ 469899 w 1271134"/>
                      <a:gd name="connsiteY9" fmla="*/ 90714 h 917854"/>
                      <a:gd name="connsiteX10" fmla="*/ 513442 w 1271134"/>
                      <a:gd name="connsiteY10" fmla="*/ 47172 h 917854"/>
                      <a:gd name="connsiteX11" fmla="*/ 524328 w 1271134"/>
                      <a:gd name="connsiteY11" fmla="*/ 14514 h 917854"/>
                      <a:gd name="connsiteX12" fmla="*/ 600528 w 1271134"/>
                      <a:gd name="connsiteY12" fmla="*/ 3629 h 917854"/>
                      <a:gd name="connsiteX13" fmla="*/ 687614 w 1271134"/>
                      <a:gd name="connsiteY13" fmla="*/ 36286 h 917854"/>
                      <a:gd name="connsiteX14" fmla="*/ 742042 w 1271134"/>
                      <a:gd name="connsiteY14" fmla="*/ 58057 h 917854"/>
                      <a:gd name="connsiteX15" fmla="*/ 785585 w 1271134"/>
                      <a:gd name="connsiteY15" fmla="*/ 3629 h 917854"/>
                      <a:gd name="connsiteX16" fmla="*/ 840014 w 1271134"/>
                      <a:gd name="connsiteY16" fmla="*/ 58057 h 917854"/>
                      <a:gd name="connsiteX17" fmla="*/ 970642 w 1271134"/>
                      <a:gd name="connsiteY17" fmla="*/ 79829 h 917854"/>
                      <a:gd name="connsiteX18" fmla="*/ 1014185 w 1271134"/>
                      <a:gd name="connsiteY18" fmla="*/ 36286 h 917854"/>
                      <a:gd name="connsiteX19" fmla="*/ 1068614 w 1271134"/>
                      <a:gd name="connsiteY19" fmla="*/ 79829 h 917854"/>
                      <a:gd name="connsiteX20" fmla="*/ 1068614 w 1271134"/>
                      <a:gd name="connsiteY20" fmla="*/ 79829 h 917854"/>
                      <a:gd name="connsiteX21" fmla="*/ 1101271 w 1271134"/>
                      <a:gd name="connsiteY21" fmla="*/ 101600 h 917854"/>
                      <a:gd name="connsiteX0" fmla="*/ 1101271 w 1271134"/>
                      <a:gd name="connsiteY0" fmla="*/ 101600 h 917854"/>
                      <a:gd name="connsiteX1" fmla="*/ 1095148 w 1271134"/>
                      <a:gd name="connsiteY1" fmla="*/ 812354 h 917854"/>
                      <a:gd name="connsiteX2" fmla="*/ 582496 w 1271134"/>
                      <a:gd name="connsiteY2" fmla="*/ 848361 h 917854"/>
                      <a:gd name="connsiteX3" fmla="*/ 45356 w 1271134"/>
                      <a:gd name="connsiteY3" fmla="*/ 732972 h 917854"/>
                      <a:gd name="connsiteX4" fmla="*/ 1814 w 1271134"/>
                      <a:gd name="connsiteY4" fmla="*/ 591457 h 917854"/>
                      <a:gd name="connsiteX5" fmla="*/ 34471 w 1271134"/>
                      <a:gd name="connsiteY5" fmla="*/ 417286 h 917854"/>
                      <a:gd name="connsiteX6" fmla="*/ 78014 w 1271134"/>
                      <a:gd name="connsiteY6" fmla="*/ 341086 h 917854"/>
                      <a:gd name="connsiteX7" fmla="*/ 273956 w 1271134"/>
                      <a:gd name="connsiteY7" fmla="*/ 221343 h 917854"/>
                      <a:gd name="connsiteX8" fmla="*/ 426356 w 1271134"/>
                      <a:gd name="connsiteY8" fmla="*/ 123372 h 917854"/>
                      <a:gd name="connsiteX9" fmla="*/ 469899 w 1271134"/>
                      <a:gd name="connsiteY9" fmla="*/ 90714 h 917854"/>
                      <a:gd name="connsiteX10" fmla="*/ 513442 w 1271134"/>
                      <a:gd name="connsiteY10" fmla="*/ 47172 h 917854"/>
                      <a:gd name="connsiteX11" fmla="*/ 524328 w 1271134"/>
                      <a:gd name="connsiteY11" fmla="*/ 14514 h 917854"/>
                      <a:gd name="connsiteX12" fmla="*/ 600528 w 1271134"/>
                      <a:gd name="connsiteY12" fmla="*/ 3629 h 917854"/>
                      <a:gd name="connsiteX13" fmla="*/ 687614 w 1271134"/>
                      <a:gd name="connsiteY13" fmla="*/ 36286 h 917854"/>
                      <a:gd name="connsiteX14" fmla="*/ 742042 w 1271134"/>
                      <a:gd name="connsiteY14" fmla="*/ 58057 h 917854"/>
                      <a:gd name="connsiteX15" fmla="*/ 785585 w 1271134"/>
                      <a:gd name="connsiteY15" fmla="*/ 3629 h 917854"/>
                      <a:gd name="connsiteX16" fmla="*/ 840014 w 1271134"/>
                      <a:gd name="connsiteY16" fmla="*/ 58057 h 917854"/>
                      <a:gd name="connsiteX17" fmla="*/ 970642 w 1271134"/>
                      <a:gd name="connsiteY17" fmla="*/ 79829 h 917854"/>
                      <a:gd name="connsiteX18" fmla="*/ 1014185 w 1271134"/>
                      <a:gd name="connsiteY18" fmla="*/ 36286 h 917854"/>
                      <a:gd name="connsiteX19" fmla="*/ 1068614 w 1271134"/>
                      <a:gd name="connsiteY19" fmla="*/ 79829 h 917854"/>
                      <a:gd name="connsiteX20" fmla="*/ 1068614 w 1271134"/>
                      <a:gd name="connsiteY20" fmla="*/ 79829 h 917854"/>
                      <a:gd name="connsiteX21" fmla="*/ 1101271 w 1271134"/>
                      <a:gd name="connsiteY21" fmla="*/ 101600 h 91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71134" h="917854">
                        <a:moveTo>
                          <a:pt x="1101271" y="101600"/>
                        </a:moveTo>
                        <a:cubicBezTo>
                          <a:pt x="1099996" y="227254"/>
                          <a:pt x="1271134" y="707125"/>
                          <a:pt x="1095148" y="812354"/>
                        </a:cubicBezTo>
                        <a:cubicBezTo>
                          <a:pt x="886609" y="810212"/>
                          <a:pt x="757461" y="843655"/>
                          <a:pt x="582496" y="848361"/>
                        </a:cubicBezTo>
                        <a:cubicBezTo>
                          <a:pt x="429015" y="917854"/>
                          <a:pt x="116736" y="748885"/>
                          <a:pt x="45356" y="732972"/>
                        </a:cubicBezTo>
                        <a:cubicBezTo>
                          <a:pt x="18891" y="634199"/>
                          <a:pt x="3628" y="644071"/>
                          <a:pt x="1814" y="591457"/>
                        </a:cubicBezTo>
                        <a:cubicBezTo>
                          <a:pt x="0" y="538843"/>
                          <a:pt x="21771" y="459014"/>
                          <a:pt x="34471" y="417286"/>
                        </a:cubicBezTo>
                        <a:cubicBezTo>
                          <a:pt x="47171" y="375558"/>
                          <a:pt x="38100" y="373743"/>
                          <a:pt x="78014" y="341086"/>
                        </a:cubicBezTo>
                        <a:cubicBezTo>
                          <a:pt x="68922" y="203102"/>
                          <a:pt x="193702" y="281105"/>
                          <a:pt x="273956" y="221343"/>
                        </a:cubicBezTo>
                        <a:cubicBezTo>
                          <a:pt x="358196" y="213926"/>
                          <a:pt x="393699" y="145143"/>
                          <a:pt x="426356" y="123372"/>
                        </a:cubicBezTo>
                        <a:cubicBezTo>
                          <a:pt x="459013" y="101601"/>
                          <a:pt x="455385" y="103414"/>
                          <a:pt x="469899" y="90714"/>
                        </a:cubicBezTo>
                        <a:cubicBezTo>
                          <a:pt x="484413" y="78014"/>
                          <a:pt x="504371" y="59872"/>
                          <a:pt x="513442" y="47172"/>
                        </a:cubicBezTo>
                        <a:cubicBezTo>
                          <a:pt x="522513" y="34472"/>
                          <a:pt x="509814" y="21771"/>
                          <a:pt x="524328" y="14514"/>
                        </a:cubicBezTo>
                        <a:cubicBezTo>
                          <a:pt x="538842" y="7257"/>
                          <a:pt x="573314" y="0"/>
                          <a:pt x="600528" y="3629"/>
                        </a:cubicBezTo>
                        <a:cubicBezTo>
                          <a:pt x="627742" y="7258"/>
                          <a:pt x="664028" y="27215"/>
                          <a:pt x="687614" y="36286"/>
                        </a:cubicBezTo>
                        <a:cubicBezTo>
                          <a:pt x="711200" y="45357"/>
                          <a:pt x="725714" y="63500"/>
                          <a:pt x="742042" y="58057"/>
                        </a:cubicBezTo>
                        <a:cubicBezTo>
                          <a:pt x="758370" y="52614"/>
                          <a:pt x="769256" y="3629"/>
                          <a:pt x="785585" y="3629"/>
                        </a:cubicBezTo>
                        <a:cubicBezTo>
                          <a:pt x="801914" y="3629"/>
                          <a:pt x="809171" y="45357"/>
                          <a:pt x="840014" y="58057"/>
                        </a:cubicBezTo>
                        <a:cubicBezTo>
                          <a:pt x="870857" y="70757"/>
                          <a:pt x="941614" y="83458"/>
                          <a:pt x="970642" y="79829"/>
                        </a:cubicBezTo>
                        <a:cubicBezTo>
                          <a:pt x="999671" y="76201"/>
                          <a:pt x="997856" y="36286"/>
                          <a:pt x="1014185" y="36286"/>
                        </a:cubicBezTo>
                        <a:cubicBezTo>
                          <a:pt x="1030514" y="36286"/>
                          <a:pt x="1068614" y="79829"/>
                          <a:pt x="1068614" y="79829"/>
                        </a:cubicBezTo>
                        <a:lnTo>
                          <a:pt x="1068614" y="79829"/>
                        </a:lnTo>
                        <a:lnTo>
                          <a:pt x="1101271" y="101600"/>
                        </a:lnTo>
                        <a:close/>
                      </a:path>
                    </a:pathLst>
                  </a:custGeom>
                  <a:solidFill>
                    <a:schemeClr val="accent6">
                      <a:lumMod val="20000"/>
                      <a:lumOff val="8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58" name="Picture 2" descr="Image result for 1842 map of mexico"/>
                <p:cNvPicPr>
                  <a:picLocks noChangeAspect="1" noChangeArrowheads="1"/>
                </p:cNvPicPr>
                <p:nvPr/>
              </p:nvPicPr>
              <p:blipFill>
                <a:blip r:embed="rId5" cstate="print"/>
                <a:srcRect l="19080" t="9969" r="65929" b="81487"/>
                <a:stretch>
                  <a:fillRect/>
                </a:stretch>
              </p:blipFill>
              <p:spPr bwMode="auto">
                <a:xfrm>
                  <a:off x="3352800" y="2569464"/>
                  <a:ext cx="838200" cy="457200"/>
                </a:xfrm>
                <a:prstGeom prst="rect">
                  <a:avLst/>
                </a:prstGeom>
                <a:noFill/>
              </p:spPr>
            </p:pic>
            <p:pic>
              <p:nvPicPr>
                <p:cNvPr id="59" name="Picture 2" descr="Image result for 1842 map of mexico"/>
                <p:cNvPicPr>
                  <a:picLocks noChangeAspect="1" noChangeArrowheads="1"/>
                </p:cNvPicPr>
                <p:nvPr/>
              </p:nvPicPr>
              <p:blipFill>
                <a:blip r:embed="rId5" cstate="print"/>
                <a:srcRect l="19080" t="9969" r="65929" b="81487"/>
                <a:stretch>
                  <a:fillRect/>
                </a:stretch>
              </p:blipFill>
              <p:spPr bwMode="auto">
                <a:xfrm>
                  <a:off x="4114800" y="3581400"/>
                  <a:ext cx="685800" cy="457200"/>
                </a:xfrm>
                <a:prstGeom prst="rect">
                  <a:avLst/>
                </a:prstGeom>
                <a:noFill/>
              </p:spPr>
            </p:pic>
          </p:grpSp>
          <p:pic>
            <p:nvPicPr>
              <p:cNvPr id="56" name="Picture 2" descr="Image result for 1842 map of mexico"/>
              <p:cNvPicPr>
                <a:picLocks noChangeAspect="1" noChangeArrowheads="1"/>
              </p:cNvPicPr>
              <p:nvPr/>
            </p:nvPicPr>
            <p:blipFill>
              <a:blip r:embed="rId5" cstate="print"/>
              <a:srcRect l="78739" t="62667" r="10420" b="30320"/>
              <a:stretch>
                <a:fillRect/>
              </a:stretch>
            </p:blipFill>
            <p:spPr bwMode="auto">
              <a:xfrm>
                <a:off x="765784" y="2489158"/>
                <a:ext cx="1679661" cy="1039790"/>
              </a:xfrm>
              <a:prstGeom prst="rect">
                <a:avLst/>
              </a:prstGeom>
            </p:spPr>
          </p:pic>
        </p:grpSp>
        <p:sp>
          <p:nvSpPr>
            <p:cNvPr id="53" name="Freeform 52"/>
            <p:cNvSpPr/>
            <p:nvPr/>
          </p:nvSpPr>
          <p:spPr>
            <a:xfrm>
              <a:off x="4147457" y="3846813"/>
              <a:ext cx="555172" cy="493867"/>
            </a:xfrm>
            <a:custGeom>
              <a:avLst/>
              <a:gdLst>
                <a:gd name="connsiteX0" fmla="*/ 81643 w 661307"/>
                <a:gd name="connsiteY0" fmla="*/ 70757 h 557893"/>
                <a:gd name="connsiteX1" fmla="*/ 571500 w 661307"/>
                <a:gd name="connsiteY1" fmla="*/ 70757 h 557893"/>
                <a:gd name="connsiteX2" fmla="*/ 620486 w 661307"/>
                <a:gd name="connsiteY2" fmla="*/ 495300 h 557893"/>
                <a:gd name="connsiteX3" fmla="*/ 489857 w 661307"/>
                <a:gd name="connsiteY3" fmla="*/ 446314 h 557893"/>
                <a:gd name="connsiteX4" fmla="*/ 277586 w 661307"/>
                <a:gd name="connsiteY4" fmla="*/ 478971 h 557893"/>
                <a:gd name="connsiteX5" fmla="*/ 195943 w 661307"/>
                <a:gd name="connsiteY5" fmla="*/ 478971 h 557893"/>
                <a:gd name="connsiteX6" fmla="*/ 81643 w 661307"/>
                <a:gd name="connsiteY6" fmla="*/ 413657 h 557893"/>
                <a:gd name="connsiteX7" fmla="*/ 81643 w 661307"/>
                <a:gd name="connsiteY7" fmla="*/ 70757 h 557893"/>
                <a:gd name="connsiteX0" fmla="*/ 81643 w 661307"/>
                <a:gd name="connsiteY0" fmla="*/ 57150 h 544286"/>
                <a:gd name="connsiteX1" fmla="*/ 571500 w 661307"/>
                <a:gd name="connsiteY1" fmla="*/ 57150 h 544286"/>
                <a:gd name="connsiteX2" fmla="*/ 620486 w 661307"/>
                <a:gd name="connsiteY2" fmla="*/ 481693 h 544286"/>
                <a:gd name="connsiteX3" fmla="*/ 489857 w 661307"/>
                <a:gd name="connsiteY3" fmla="*/ 432707 h 544286"/>
                <a:gd name="connsiteX4" fmla="*/ 277586 w 661307"/>
                <a:gd name="connsiteY4" fmla="*/ 465364 h 544286"/>
                <a:gd name="connsiteX5" fmla="*/ 195943 w 661307"/>
                <a:gd name="connsiteY5" fmla="*/ 465364 h 544286"/>
                <a:gd name="connsiteX6" fmla="*/ 81643 w 661307"/>
                <a:gd name="connsiteY6" fmla="*/ 400050 h 544286"/>
                <a:gd name="connsiteX7" fmla="*/ 81643 w 661307"/>
                <a:gd name="connsiteY7" fmla="*/ 57150 h 544286"/>
                <a:gd name="connsiteX0" fmla="*/ 81643 w 661307"/>
                <a:gd name="connsiteY0" fmla="*/ 6731 h 493867"/>
                <a:gd name="connsiteX1" fmla="*/ 571500 w 661307"/>
                <a:gd name="connsiteY1" fmla="*/ 6731 h 493867"/>
                <a:gd name="connsiteX2" fmla="*/ 620486 w 661307"/>
                <a:gd name="connsiteY2" fmla="*/ 431274 h 493867"/>
                <a:gd name="connsiteX3" fmla="*/ 489857 w 661307"/>
                <a:gd name="connsiteY3" fmla="*/ 382288 h 493867"/>
                <a:gd name="connsiteX4" fmla="*/ 277586 w 661307"/>
                <a:gd name="connsiteY4" fmla="*/ 414945 h 493867"/>
                <a:gd name="connsiteX5" fmla="*/ 195943 w 661307"/>
                <a:gd name="connsiteY5" fmla="*/ 414945 h 493867"/>
                <a:gd name="connsiteX6" fmla="*/ 81643 w 661307"/>
                <a:gd name="connsiteY6" fmla="*/ 349631 h 493867"/>
                <a:gd name="connsiteX7" fmla="*/ 81643 w 661307"/>
                <a:gd name="connsiteY7" fmla="*/ 6731 h 493867"/>
                <a:gd name="connsiteX0" fmla="*/ 16329 w 595993"/>
                <a:gd name="connsiteY0" fmla="*/ 6731 h 493867"/>
                <a:gd name="connsiteX1" fmla="*/ 506186 w 595993"/>
                <a:gd name="connsiteY1" fmla="*/ 6731 h 493867"/>
                <a:gd name="connsiteX2" fmla="*/ 555172 w 595993"/>
                <a:gd name="connsiteY2" fmla="*/ 431274 h 493867"/>
                <a:gd name="connsiteX3" fmla="*/ 424543 w 595993"/>
                <a:gd name="connsiteY3" fmla="*/ 382288 h 493867"/>
                <a:gd name="connsiteX4" fmla="*/ 212272 w 595993"/>
                <a:gd name="connsiteY4" fmla="*/ 414945 h 493867"/>
                <a:gd name="connsiteX5" fmla="*/ 130629 w 595993"/>
                <a:gd name="connsiteY5" fmla="*/ 414945 h 493867"/>
                <a:gd name="connsiteX6" fmla="*/ 16329 w 595993"/>
                <a:gd name="connsiteY6" fmla="*/ 349631 h 493867"/>
                <a:gd name="connsiteX7" fmla="*/ 16329 w 595993"/>
                <a:gd name="connsiteY7" fmla="*/ 6731 h 493867"/>
                <a:gd name="connsiteX0" fmla="*/ 16329 w 595993"/>
                <a:gd name="connsiteY0" fmla="*/ 6731 h 493867"/>
                <a:gd name="connsiteX1" fmla="*/ 506186 w 595993"/>
                <a:gd name="connsiteY1" fmla="*/ 6731 h 493867"/>
                <a:gd name="connsiteX2" fmla="*/ 555172 w 595993"/>
                <a:gd name="connsiteY2" fmla="*/ 431274 h 493867"/>
                <a:gd name="connsiteX3" fmla="*/ 424543 w 595993"/>
                <a:gd name="connsiteY3" fmla="*/ 382288 h 493867"/>
                <a:gd name="connsiteX4" fmla="*/ 212272 w 595993"/>
                <a:gd name="connsiteY4" fmla="*/ 414945 h 493867"/>
                <a:gd name="connsiteX5" fmla="*/ 130629 w 595993"/>
                <a:gd name="connsiteY5" fmla="*/ 414945 h 493867"/>
                <a:gd name="connsiteX6" fmla="*/ 16329 w 595993"/>
                <a:gd name="connsiteY6" fmla="*/ 349631 h 493867"/>
                <a:gd name="connsiteX7" fmla="*/ 16329 w 595993"/>
                <a:gd name="connsiteY7" fmla="*/ 6731 h 493867"/>
                <a:gd name="connsiteX0" fmla="*/ 16329 w 555172"/>
                <a:gd name="connsiteY0" fmla="*/ 6731 h 493867"/>
                <a:gd name="connsiteX1" fmla="*/ 506186 w 555172"/>
                <a:gd name="connsiteY1" fmla="*/ 6731 h 493867"/>
                <a:gd name="connsiteX2" fmla="*/ 555172 w 555172"/>
                <a:gd name="connsiteY2" fmla="*/ 431274 h 493867"/>
                <a:gd name="connsiteX3" fmla="*/ 424543 w 555172"/>
                <a:gd name="connsiteY3" fmla="*/ 382288 h 493867"/>
                <a:gd name="connsiteX4" fmla="*/ 212272 w 555172"/>
                <a:gd name="connsiteY4" fmla="*/ 414945 h 493867"/>
                <a:gd name="connsiteX5" fmla="*/ 130629 w 555172"/>
                <a:gd name="connsiteY5" fmla="*/ 414945 h 493867"/>
                <a:gd name="connsiteX6" fmla="*/ 16329 w 555172"/>
                <a:gd name="connsiteY6" fmla="*/ 349631 h 493867"/>
                <a:gd name="connsiteX7" fmla="*/ 16329 w 555172"/>
                <a:gd name="connsiteY7" fmla="*/ 6731 h 49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172" h="493867">
                  <a:moveTo>
                    <a:pt x="16329" y="6731"/>
                  </a:moveTo>
                  <a:cubicBezTo>
                    <a:pt x="191757" y="24428"/>
                    <a:pt x="291934" y="0"/>
                    <a:pt x="506186" y="6731"/>
                  </a:cubicBezTo>
                  <a:cubicBezTo>
                    <a:pt x="535574" y="238455"/>
                    <a:pt x="519181" y="262722"/>
                    <a:pt x="555172" y="431274"/>
                  </a:cubicBezTo>
                  <a:cubicBezTo>
                    <a:pt x="541565" y="493867"/>
                    <a:pt x="481693" y="385009"/>
                    <a:pt x="424543" y="382288"/>
                  </a:cubicBezTo>
                  <a:cubicBezTo>
                    <a:pt x="367393" y="379567"/>
                    <a:pt x="261258" y="409502"/>
                    <a:pt x="212272" y="414945"/>
                  </a:cubicBezTo>
                  <a:cubicBezTo>
                    <a:pt x="163286" y="420388"/>
                    <a:pt x="163286" y="425831"/>
                    <a:pt x="130629" y="414945"/>
                  </a:cubicBezTo>
                  <a:cubicBezTo>
                    <a:pt x="97972" y="404059"/>
                    <a:pt x="32658" y="423109"/>
                    <a:pt x="16329" y="349631"/>
                  </a:cubicBezTo>
                  <a:cubicBezTo>
                    <a:pt x="0" y="276153"/>
                    <a:pt x="18551" y="208616"/>
                    <a:pt x="16329" y="6731"/>
                  </a:cubicBezTo>
                  <a:close/>
                </a:path>
              </a:pathLst>
            </a:cu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762000" y="2743200"/>
              <a:ext cx="4572000" cy="35052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Freeform 68"/>
          <p:cNvSpPr/>
          <p:nvPr/>
        </p:nvSpPr>
        <p:spPr>
          <a:xfrm>
            <a:off x="7462157" y="4366216"/>
            <a:ext cx="898072" cy="1420586"/>
          </a:xfrm>
          <a:custGeom>
            <a:avLst/>
            <a:gdLst>
              <a:gd name="connsiteX0" fmla="*/ 898072 w 898072"/>
              <a:gd name="connsiteY0" fmla="*/ 0 h 1420586"/>
              <a:gd name="connsiteX1" fmla="*/ 310243 w 898072"/>
              <a:gd name="connsiteY1" fmla="*/ 718457 h 1420586"/>
              <a:gd name="connsiteX2" fmla="*/ 0 w 898072"/>
              <a:gd name="connsiteY2" fmla="*/ 1420586 h 1420586"/>
            </a:gdLst>
            <a:ahLst/>
            <a:cxnLst>
              <a:cxn ang="0">
                <a:pos x="connsiteX0" y="connsiteY0"/>
              </a:cxn>
              <a:cxn ang="0">
                <a:pos x="connsiteX1" y="connsiteY1"/>
              </a:cxn>
              <a:cxn ang="0">
                <a:pos x="connsiteX2" y="connsiteY2"/>
              </a:cxn>
            </a:cxnLst>
            <a:rect l="l" t="t" r="r" b="b"/>
            <a:pathLst>
              <a:path w="898072" h="1420586">
                <a:moveTo>
                  <a:pt x="898072" y="0"/>
                </a:moveTo>
                <a:cubicBezTo>
                  <a:pt x="678997" y="240846"/>
                  <a:pt x="459922" y="481693"/>
                  <a:pt x="310243" y="718457"/>
                </a:cubicBezTo>
                <a:cubicBezTo>
                  <a:pt x="160564" y="955221"/>
                  <a:pt x="80282" y="1187903"/>
                  <a:pt x="0" y="1420586"/>
                </a:cubicBezTo>
              </a:path>
            </a:pathLst>
          </a:custGeom>
          <a:ln w="101600">
            <a:solidFill>
              <a:srgbClr val="FFFF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5-Point Star 64"/>
          <p:cNvSpPr/>
          <p:nvPr/>
        </p:nvSpPr>
        <p:spPr>
          <a:xfrm>
            <a:off x="8153400" y="4186602"/>
            <a:ext cx="381000" cy="381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5-Point Star 66"/>
          <p:cNvSpPr/>
          <p:nvPr/>
        </p:nvSpPr>
        <p:spPr>
          <a:xfrm>
            <a:off x="7239000" y="5558202"/>
            <a:ext cx="381000" cy="381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0" name="TextBox 3"/>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defRPr/>
            </a:pPr>
            <a:r>
              <a:rPr lang="en-US" sz="4400" b="1" dirty="0" smtClean="0">
                <a:solidFill>
                  <a:srgbClr val="FF0000"/>
                </a:solidFill>
                <a:effectLst>
                  <a:outerShdw dist="50800" dir="5400000" algn="ctr" rotWithShape="0">
                    <a:schemeClr val="tx1"/>
                  </a:outerShdw>
                </a:effectLst>
                <a:latin typeface="Tempus Sans ITC" pitchFamily="82" charset="0"/>
              </a:rPr>
              <a:t>Sequoyah</a:t>
            </a:r>
            <a:endParaRPr lang="en-US" sz="4400" b="1" dirty="0">
              <a:solidFill>
                <a:srgbClr val="FF0000"/>
              </a:solidFill>
              <a:effectLst>
                <a:outerShdw dist="50800" dir="5400000" algn="ctr" rotWithShape="0">
                  <a:schemeClr val="tx1"/>
                </a:outerShdw>
              </a:effectLst>
              <a:latin typeface="Tempus Sans ITC" pitchFamily="82" charset="0"/>
            </a:endParaRPr>
          </a:p>
        </p:txBody>
      </p:sp>
      <p:grpSp>
        <p:nvGrpSpPr>
          <p:cNvPr id="8" name="Group 150"/>
          <p:cNvGrpSpPr>
            <a:grpSpLocks noChangeAspect="1"/>
          </p:cNvGrpSpPr>
          <p:nvPr/>
        </p:nvGrpSpPr>
        <p:grpSpPr>
          <a:xfrm>
            <a:off x="5486400" y="838200"/>
            <a:ext cx="1380124" cy="1828800"/>
            <a:chOff x="2515415" y="3505200"/>
            <a:chExt cx="1447800" cy="1918478"/>
          </a:xfrm>
        </p:grpSpPr>
        <p:sp>
          <p:nvSpPr>
            <p:cNvPr id="28" name="TextBox 27"/>
            <p:cNvSpPr txBox="1"/>
            <p:nvPr/>
          </p:nvSpPr>
          <p:spPr>
            <a:xfrm>
              <a:off x="2515415" y="4962013"/>
              <a:ext cx="1447800" cy="461665"/>
            </a:xfrm>
            <a:prstGeom prst="rect">
              <a:avLst/>
            </a:prstGeom>
            <a:solidFill>
              <a:schemeClr val="bg1"/>
            </a:solidFill>
            <a:ln w="25400">
              <a:solidFill>
                <a:schemeClr val="tx1"/>
              </a:solidFill>
            </a:ln>
          </p:spPr>
          <p:txBody>
            <a:bodyPr wrap="square" rtlCol="0">
              <a:spAutoFit/>
            </a:bodyPr>
            <a:lstStyle/>
            <a:p>
              <a:pPr algn="ctr"/>
              <a:r>
                <a:rPr lang="en-US" sz="2300" b="1" dirty="0" smtClean="0">
                  <a:latin typeface="Tempus Sans ITC" pitchFamily="82" charset="0"/>
                </a:rPr>
                <a:t>Sequoyah</a:t>
              </a:r>
              <a:endParaRPr lang="en-US" sz="2300" b="1" dirty="0">
                <a:latin typeface="Tempus Sans ITC" pitchFamily="82" charset="0"/>
              </a:endParaRPr>
            </a:p>
          </p:txBody>
        </p:sp>
        <p:pic>
          <p:nvPicPr>
            <p:cNvPr id="29" name="Picture 5"/>
            <p:cNvPicPr>
              <a:picLocks noChangeAspect="1" noChangeArrowheads="1"/>
            </p:cNvPicPr>
            <p:nvPr/>
          </p:nvPicPr>
          <p:blipFill>
            <a:blip r:embed="rId6" cstate="print"/>
            <a:srcRect l="126" t="6421" r="61685" b="35786"/>
            <a:stretch>
              <a:fillRect/>
            </a:stretch>
          </p:blipFill>
          <p:spPr bwMode="auto">
            <a:xfrm>
              <a:off x="2515415" y="3505200"/>
              <a:ext cx="1447800" cy="1457325"/>
            </a:xfrm>
            <a:prstGeom prst="rect">
              <a:avLst/>
            </a:prstGeom>
            <a:noFill/>
            <a:ln w="25400">
              <a:solidFill>
                <a:schemeClr val="tx1"/>
              </a:solidFill>
              <a:miter lim="800000"/>
              <a:headEnd/>
              <a:tailEnd/>
            </a:ln>
            <a:effectLst/>
          </p:spPr>
        </p:pic>
      </p:grpSp>
      <p:sp useBgFill="1">
        <p:nvSpPr>
          <p:cNvPr id="71" name="Rectangle 70"/>
          <p:cNvSpPr/>
          <p:nvPr/>
        </p:nvSpPr>
        <p:spPr>
          <a:xfrm>
            <a:off x="-76200" y="5867400"/>
            <a:ext cx="9144000" cy="830997"/>
          </a:xfrm>
          <a:prstGeom prst="rect">
            <a:avLst/>
          </a:prstGeom>
        </p:spPr>
        <p:txBody>
          <a:bodyPr wrap="square">
            <a:spAutoFit/>
          </a:bodyPr>
          <a:lstStyle/>
          <a:p>
            <a:pPr algn="ctr"/>
            <a:r>
              <a:rPr lang="en-US" sz="4800" b="1" dirty="0" smtClean="0">
                <a:solidFill>
                  <a:srgbClr val="FF0000"/>
                </a:solidFill>
                <a:effectLst>
                  <a:outerShdw dist="50800" dir="5400000" algn="ctr" rotWithShape="0">
                    <a:schemeClr val="tx1"/>
                  </a:outerShdw>
                </a:effectLst>
              </a:rPr>
              <a:t>A Cherokee who leaves a legacy!</a:t>
            </a:r>
            <a:endParaRPr lang="en-US" sz="4800" b="1" dirty="0">
              <a:solidFill>
                <a:srgbClr val="FF0000"/>
              </a:solidFill>
              <a:effectLst>
                <a:outerShdw dist="50800" dir="5400000" algn="ctr" rotWithShape="0">
                  <a:schemeClr val="tx1"/>
                </a:outerShdw>
              </a:effectLst>
            </a:endParaRPr>
          </a:p>
        </p:txBody>
      </p:sp>
      <p:sp useBgFill="1">
        <p:nvSpPr>
          <p:cNvPr id="73" name="TextBox 72"/>
          <p:cNvSpPr txBox="1"/>
          <p:nvPr/>
        </p:nvSpPr>
        <p:spPr>
          <a:xfrm>
            <a:off x="0" y="0"/>
            <a:ext cx="9144000" cy="646331"/>
          </a:xfrm>
          <a:prstGeom prst="rect">
            <a:avLst/>
          </a:prstGeom>
        </p:spPr>
        <p:txBody>
          <a:bodyPr wrap="square" rtlCol="0">
            <a:spAutoFit/>
          </a:bodyPr>
          <a:lstStyle/>
          <a:p>
            <a:pPr algn="ctr"/>
            <a:r>
              <a:rPr lang="en-US" sz="3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  NATION</a:t>
            </a:r>
          </a:p>
        </p:txBody>
      </p:sp>
      <p:sp>
        <p:nvSpPr>
          <p:cNvPr id="35" name="TextBox 34"/>
          <p:cNvSpPr txBox="1"/>
          <p:nvPr/>
        </p:nvSpPr>
        <p:spPr>
          <a:xfrm rot="20189503">
            <a:off x="5071647" y="3950328"/>
            <a:ext cx="2379177" cy="707886"/>
          </a:xfrm>
          <a:prstGeom prst="rect">
            <a:avLst/>
          </a:prstGeom>
          <a:solidFill>
            <a:srgbClr val="FFFF00"/>
          </a:solidFill>
        </p:spPr>
        <p:txBody>
          <a:bodyPr wrap="none" rtlCol="0">
            <a:spAutoFit/>
          </a:bodyPr>
          <a:lstStyle/>
          <a:p>
            <a:pPr algn="ctr"/>
            <a:r>
              <a:rPr lang="en-US" sz="4000" b="1" dirty="0" smtClean="0"/>
              <a:t>600 miles!</a:t>
            </a:r>
          </a:p>
        </p:txBody>
      </p:sp>
      <p:sp>
        <p:nvSpPr>
          <p:cNvPr id="66" name="TextBox 65"/>
          <p:cNvSpPr txBox="1"/>
          <p:nvPr/>
        </p:nvSpPr>
        <p:spPr>
          <a:xfrm>
            <a:off x="0" y="685800"/>
            <a:ext cx="5486400" cy="5509200"/>
          </a:xfrm>
          <a:prstGeom prst="rect">
            <a:avLst/>
          </a:prstGeom>
          <a:noFill/>
        </p:spPr>
        <p:txBody>
          <a:bodyPr wrap="square" rtlCol="0">
            <a:spAutoFit/>
          </a:bodyPr>
          <a:lstStyle/>
          <a:p>
            <a:r>
              <a:rPr lang="en-US" sz="3200" b="1" dirty="0" smtClean="0"/>
              <a:t> - Sequoyah wants to reunite</a:t>
            </a:r>
          </a:p>
          <a:p>
            <a:r>
              <a:rPr lang="en-US" sz="3200" b="1" dirty="0" smtClean="0"/>
              <a:t>   the splintered Nation, esp.</a:t>
            </a:r>
          </a:p>
          <a:p>
            <a:r>
              <a:rPr lang="en-US" sz="3200" b="1" dirty="0" smtClean="0"/>
              <a:t>   those who fled to Mexico</a:t>
            </a:r>
          </a:p>
          <a:p>
            <a:r>
              <a:rPr lang="en-US" sz="3200" b="1" dirty="0" smtClean="0"/>
              <a:t> - 1842: Sequoyah (73), his son, </a:t>
            </a:r>
          </a:p>
          <a:p>
            <a:r>
              <a:rPr lang="en-US" sz="3200" b="1" dirty="0" smtClean="0"/>
              <a:t>    &amp; others walk to Mexico</a:t>
            </a:r>
          </a:p>
          <a:p>
            <a:r>
              <a:rPr lang="en-US" sz="3200" b="1" dirty="0" smtClean="0"/>
              <a:t> - 1843: near Zaragoza he</a:t>
            </a:r>
          </a:p>
          <a:p>
            <a:r>
              <a:rPr lang="en-US" sz="3200" b="1" dirty="0" smtClean="0"/>
              <a:t>    finds Cherokee, but he</a:t>
            </a:r>
          </a:p>
          <a:p>
            <a:r>
              <a:rPr lang="en-US" sz="3200" b="1" dirty="0" smtClean="0"/>
              <a:t>    dies before return; </a:t>
            </a:r>
          </a:p>
          <a:p>
            <a:r>
              <a:rPr lang="en-US" sz="3200" b="1" dirty="0" smtClean="0"/>
              <a:t>  - his body is buried in a</a:t>
            </a:r>
          </a:p>
          <a:p>
            <a:r>
              <a:rPr lang="en-US" sz="3200" b="1" dirty="0" smtClean="0"/>
              <a:t>    cave; his son and the</a:t>
            </a:r>
          </a:p>
          <a:p>
            <a:r>
              <a:rPr lang="en-US" sz="3200" b="1" dirty="0" smtClean="0"/>
              <a:t>    others return home</a:t>
            </a:r>
          </a:p>
        </p:txBody>
      </p:sp>
      <p:pic>
        <p:nvPicPr>
          <p:cNvPr id="72" name="Picture 2" descr="File:Cherokee syllabary.png"/>
          <p:cNvPicPr>
            <a:picLocks noChangeAspect="1" noChangeArrowheads="1"/>
          </p:cNvPicPr>
          <p:nvPr/>
        </p:nvPicPr>
        <p:blipFill>
          <a:blip r:embed="rId7" cstate="print"/>
          <a:srcRect l="6846" t="936" r="8602" b="9605"/>
          <a:stretch>
            <a:fillRect/>
          </a:stretch>
        </p:blipFill>
        <p:spPr bwMode="auto">
          <a:xfrm rot="19339606">
            <a:off x="664617" y="2553477"/>
            <a:ext cx="2112486" cy="2895600"/>
          </a:xfrm>
          <a:prstGeom prst="rect">
            <a:avLst/>
          </a:prstGeom>
          <a:noFill/>
          <a:ln w="25400">
            <a:solidFill>
              <a:schemeClr val="accent6">
                <a:lumMod val="50000"/>
              </a:schemeClr>
            </a:solidFill>
          </a:ln>
          <a:effectLst>
            <a:outerShdw blurRad="63500" dist="50800" dir="7200000" algn="ctr" rotWithShape="0">
              <a:schemeClr val="accent6">
                <a:lumMod val="50000"/>
                <a:alpha val="7500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xEl>
                                              <p:pRg st="0" end="0"/>
                                            </p:txEl>
                                          </p:spTgt>
                                        </p:tgtEl>
                                        <p:attrNameLst>
                                          <p:attrName>style.visibility</p:attrName>
                                        </p:attrNameLst>
                                      </p:cBhvr>
                                      <p:to>
                                        <p:strVal val="visible"/>
                                      </p:to>
                                    </p:set>
                                    <p:animEffect transition="in" filter="fade">
                                      <p:cBhvr>
                                        <p:cTn id="7" dur="1000"/>
                                        <p:tgtEl>
                                          <p:spTgt spid="6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6">
                                            <p:txEl>
                                              <p:pRg st="1" end="1"/>
                                            </p:txEl>
                                          </p:spTgt>
                                        </p:tgtEl>
                                        <p:attrNameLst>
                                          <p:attrName>style.visibility</p:attrName>
                                        </p:attrNameLst>
                                      </p:cBhvr>
                                      <p:to>
                                        <p:strVal val="visible"/>
                                      </p:to>
                                    </p:set>
                                    <p:animEffect transition="in" filter="fade">
                                      <p:cBhvr>
                                        <p:cTn id="10" dur="1000"/>
                                        <p:tgtEl>
                                          <p:spTgt spid="6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6">
                                            <p:txEl>
                                              <p:pRg st="2" end="2"/>
                                            </p:txEl>
                                          </p:spTgt>
                                        </p:tgtEl>
                                        <p:attrNameLst>
                                          <p:attrName>style.visibility</p:attrName>
                                        </p:attrNameLst>
                                      </p:cBhvr>
                                      <p:to>
                                        <p:strVal val="visible"/>
                                      </p:to>
                                    </p:set>
                                    <p:animEffect transition="in" filter="fade">
                                      <p:cBhvr>
                                        <p:cTn id="13" dur="1000"/>
                                        <p:tgtEl>
                                          <p:spTgt spid="6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6">
                                            <p:txEl>
                                              <p:pRg st="3" end="3"/>
                                            </p:txEl>
                                          </p:spTgt>
                                        </p:tgtEl>
                                        <p:attrNameLst>
                                          <p:attrName>style.visibility</p:attrName>
                                        </p:attrNameLst>
                                      </p:cBhvr>
                                      <p:to>
                                        <p:strVal val="visible"/>
                                      </p:to>
                                    </p:set>
                                    <p:animEffect transition="in" filter="fade">
                                      <p:cBhvr>
                                        <p:cTn id="18" dur="1000"/>
                                        <p:tgtEl>
                                          <p:spTgt spid="66">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6">
                                            <p:txEl>
                                              <p:pRg st="4" end="4"/>
                                            </p:txEl>
                                          </p:spTgt>
                                        </p:tgtEl>
                                        <p:attrNameLst>
                                          <p:attrName>style.visibility</p:attrName>
                                        </p:attrNameLst>
                                      </p:cBhvr>
                                      <p:to>
                                        <p:strVal val="visible"/>
                                      </p:to>
                                    </p:set>
                                    <p:animEffect transition="in" filter="fade">
                                      <p:cBhvr>
                                        <p:cTn id="21" dur="1000"/>
                                        <p:tgtEl>
                                          <p:spTgt spid="66">
                                            <p:txEl>
                                              <p:pRg st="4" end="4"/>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par>
                                <p:cTn id="26" presetID="10" presetClass="exit" presetSubtype="0" fill="hold" nodeType="withEffect">
                                  <p:stCondLst>
                                    <p:cond delay="0"/>
                                  </p:stCondLst>
                                  <p:childTnLst>
                                    <p:animEffect transition="out" filter="fade">
                                      <p:cBhvr>
                                        <p:cTn id="27" dur="1000"/>
                                        <p:tgtEl>
                                          <p:spTgt spid="2"/>
                                        </p:tgtEl>
                                      </p:cBhvr>
                                    </p:animEffect>
                                    <p:set>
                                      <p:cBhvr>
                                        <p:cTn id="28" dur="1" fill="hold">
                                          <p:stCondLst>
                                            <p:cond delay="999"/>
                                          </p:stCondLst>
                                        </p:cTn>
                                        <p:tgtEl>
                                          <p:spTgt spid="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5" presetClass="entr" presetSubtype="0" fill="hold" grpId="0" nodeType="click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1000"/>
                                        <p:tgtEl>
                                          <p:spTgt spid="65"/>
                                        </p:tgtEl>
                                      </p:cBhvr>
                                    </p:animEffect>
                                    <p:anim calcmode="lin" valueType="num">
                                      <p:cBhvr>
                                        <p:cTn id="34" dur="1000" fill="hold"/>
                                        <p:tgtEl>
                                          <p:spTgt spid="65"/>
                                        </p:tgtEl>
                                        <p:attrNameLst>
                                          <p:attrName>style.rotation</p:attrName>
                                        </p:attrNameLst>
                                      </p:cBhvr>
                                      <p:tavLst>
                                        <p:tav tm="0">
                                          <p:val>
                                            <p:fltVal val="720"/>
                                          </p:val>
                                        </p:tav>
                                        <p:tav tm="100000">
                                          <p:val>
                                            <p:fltVal val="0"/>
                                          </p:val>
                                        </p:tav>
                                      </p:tavLst>
                                    </p:anim>
                                    <p:anim calcmode="lin" valueType="num">
                                      <p:cBhvr>
                                        <p:cTn id="35" dur="1000" fill="hold"/>
                                        <p:tgtEl>
                                          <p:spTgt spid="65"/>
                                        </p:tgtEl>
                                        <p:attrNameLst>
                                          <p:attrName>ppt_h</p:attrName>
                                        </p:attrNameLst>
                                      </p:cBhvr>
                                      <p:tavLst>
                                        <p:tav tm="0">
                                          <p:val>
                                            <p:fltVal val="0"/>
                                          </p:val>
                                        </p:tav>
                                        <p:tav tm="100000">
                                          <p:val>
                                            <p:strVal val="#ppt_h"/>
                                          </p:val>
                                        </p:tav>
                                      </p:tavLst>
                                    </p:anim>
                                    <p:anim calcmode="lin" valueType="num">
                                      <p:cBhvr>
                                        <p:cTn id="36" dur="1000" fill="hold"/>
                                        <p:tgtEl>
                                          <p:spTgt spid="65"/>
                                        </p:tgtEl>
                                        <p:attrNameLst>
                                          <p:attrName>ppt_w</p:attrName>
                                        </p:attrNameLst>
                                      </p:cBhvr>
                                      <p:tavLst>
                                        <p:tav tm="0">
                                          <p:val>
                                            <p:fltVal val="0"/>
                                          </p:val>
                                        </p:tav>
                                        <p:tav tm="100000">
                                          <p:val>
                                            <p:strVal val="#ppt_w"/>
                                          </p:val>
                                        </p:tav>
                                      </p:tavLst>
                                    </p:anim>
                                  </p:childTnLst>
                                </p:cTn>
                              </p:par>
                            </p:childTnLst>
                          </p:cTn>
                        </p:par>
                        <p:par>
                          <p:cTn id="37" fill="hold">
                            <p:stCondLst>
                              <p:cond delay="1000"/>
                            </p:stCondLst>
                            <p:childTnLst>
                              <p:par>
                                <p:cTn id="38" presetID="22" presetClass="entr" presetSubtype="1" fill="hold" grpId="0" nodeType="after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wipe(up)">
                                      <p:cBhvr>
                                        <p:cTn id="40" dur="2000"/>
                                        <p:tgtEl>
                                          <p:spTgt spid="69"/>
                                        </p:tgtEl>
                                      </p:cBhvr>
                                    </p:animEffect>
                                  </p:childTnLst>
                                </p:cTn>
                              </p:par>
                            </p:childTnLst>
                          </p:cTn>
                        </p:par>
                        <p:par>
                          <p:cTn id="41" fill="hold">
                            <p:stCondLst>
                              <p:cond delay="3000"/>
                            </p:stCondLst>
                            <p:childTnLst>
                              <p:par>
                                <p:cTn id="42" presetID="35" presetClass="entr" presetSubtype="0" fill="hold" grpId="0" nodeType="after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fade">
                                      <p:cBhvr>
                                        <p:cTn id="44" dur="1000"/>
                                        <p:tgtEl>
                                          <p:spTgt spid="67"/>
                                        </p:tgtEl>
                                      </p:cBhvr>
                                    </p:animEffect>
                                    <p:anim calcmode="lin" valueType="num">
                                      <p:cBhvr>
                                        <p:cTn id="45" dur="1000" fill="hold"/>
                                        <p:tgtEl>
                                          <p:spTgt spid="67"/>
                                        </p:tgtEl>
                                        <p:attrNameLst>
                                          <p:attrName>style.rotation</p:attrName>
                                        </p:attrNameLst>
                                      </p:cBhvr>
                                      <p:tavLst>
                                        <p:tav tm="0">
                                          <p:val>
                                            <p:fltVal val="720"/>
                                          </p:val>
                                        </p:tav>
                                        <p:tav tm="100000">
                                          <p:val>
                                            <p:fltVal val="0"/>
                                          </p:val>
                                        </p:tav>
                                      </p:tavLst>
                                    </p:anim>
                                    <p:anim calcmode="lin" valueType="num">
                                      <p:cBhvr>
                                        <p:cTn id="46" dur="1000" fill="hold"/>
                                        <p:tgtEl>
                                          <p:spTgt spid="67"/>
                                        </p:tgtEl>
                                        <p:attrNameLst>
                                          <p:attrName>ppt_h</p:attrName>
                                        </p:attrNameLst>
                                      </p:cBhvr>
                                      <p:tavLst>
                                        <p:tav tm="0">
                                          <p:val>
                                            <p:fltVal val="0"/>
                                          </p:val>
                                        </p:tav>
                                        <p:tav tm="100000">
                                          <p:val>
                                            <p:strVal val="#ppt_h"/>
                                          </p:val>
                                        </p:tav>
                                      </p:tavLst>
                                    </p:anim>
                                    <p:anim calcmode="lin" valueType="num">
                                      <p:cBhvr>
                                        <p:cTn id="47" dur="1000" fill="hold"/>
                                        <p:tgtEl>
                                          <p:spTgt spid="67"/>
                                        </p:tgtEl>
                                        <p:attrNameLst>
                                          <p:attrName>ppt_w</p:attrName>
                                        </p:attrNameLst>
                                      </p:cBhvr>
                                      <p:tavLst>
                                        <p:tav tm="0">
                                          <p:val>
                                            <p:fltVal val="0"/>
                                          </p:val>
                                        </p:tav>
                                        <p:tav tm="100000">
                                          <p:val>
                                            <p:strVal val="#ppt_w"/>
                                          </p:val>
                                        </p:tav>
                                      </p:tavLst>
                                    </p:anim>
                                  </p:childTnLst>
                                </p:cTn>
                              </p:par>
                            </p:childTnLst>
                          </p:cTn>
                        </p:par>
                        <p:par>
                          <p:cTn id="48" fill="hold">
                            <p:stCondLst>
                              <p:cond delay="4000"/>
                            </p:stCondLst>
                            <p:childTnLst>
                              <p:par>
                                <p:cTn id="49" presetID="53" presetClass="entr" presetSubtype="0" fill="hold" grpId="0" nodeType="after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p:cTn id="51" dur="1000" fill="hold"/>
                                        <p:tgtEl>
                                          <p:spTgt spid="35"/>
                                        </p:tgtEl>
                                        <p:attrNameLst>
                                          <p:attrName>ppt_w</p:attrName>
                                        </p:attrNameLst>
                                      </p:cBhvr>
                                      <p:tavLst>
                                        <p:tav tm="0">
                                          <p:val>
                                            <p:fltVal val="0"/>
                                          </p:val>
                                        </p:tav>
                                        <p:tav tm="100000">
                                          <p:val>
                                            <p:strVal val="#ppt_w"/>
                                          </p:val>
                                        </p:tav>
                                      </p:tavLst>
                                    </p:anim>
                                    <p:anim calcmode="lin" valueType="num">
                                      <p:cBhvr>
                                        <p:cTn id="52" dur="1000" fill="hold"/>
                                        <p:tgtEl>
                                          <p:spTgt spid="35"/>
                                        </p:tgtEl>
                                        <p:attrNameLst>
                                          <p:attrName>ppt_h</p:attrName>
                                        </p:attrNameLst>
                                      </p:cBhvr>
                                      <p:tavLst>
                                        <p:tav tm="0">
                                          <p:val>
                                            <p:fltVal val="0"/>
                                          </p:val>
                                        </p:tav>
                                        <p:tav tm="100000">
                                          <p:val>
                                            <p:strVal val="#ppt_h"/>
                                          </p:val>
                                        </p:tav>
                                      </p:tavLst>
                                    </p:anim>
                                    <p:animEffect transition="in" filter="fade">
                                      <p:cBhvr>
                                        <p:cTn id="53" dur="1000"/>
                                        <p:tgtEl>
                                          <p:spTgt spid="3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1000"/>
                                        <p:tgtEl>
                                          <p:spTgt spid="35"/>
                                        </p:tgtEl>
                                      </p:cBhvr>
                                    </p:animEffect>
                                    <p:set>
                                      <p:cBhvr>
                                        <p:cTn id="58" dur="1" fill="hold">
                                          <p:stCondLst>
                                            <p:cond delay="999"/>
                                          </p:stCondLst>
                                        </p:cTn>
                                        <p:tgtEl>
                                          <p:spTgt spid="35"/>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66">
                                            <p:txEl>
                                              <p:pRg st="5" end="5"/>
                                            </p:txEl>
                                          </p:spTgt>
                                        </p:tgtEl>
                                        <p:attrNameLst>
                                          <p:attrName>style.visibility</p:attrName>
                                        </p:attrNameLst>
                                      </p:cBhvr>
                                      <p:to>
                                        <p:strVal val="visible"/>
                                      </p:to>
                                    </p:set>
                                    <p:animEffect transition="in" filter="fade">
                                      <p:cBhvr>
                                        <p:cTn id="61" dur="1000"/>
                                        <p:tgtEl>
                                          <p:spTgt spid="66">
                                            <p:txEl>
                                              <p:pRg st="5" end="5"/>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66">
                                            <p:txEl>
                                              <p:pRg st="6" end="6"/>
                                            </p:txEl>
                                          </p:spTgt>
                                        </p:tgtEl>
                                        <p:attrNameLst>
                                          <p:attrName>style.visibility</p:attrName>
                                        </p:attrNameLst>
                                      </p:cBhvr>
                                      <p:to>
                                        <p:strVal val="visible"/>
                                      </p:to>
                                    </p:set>
                                    <p:animEffect transition="in" filter="fade">
                                      <p:cBhvr>
                                        <p:cTn id="64" dur="1000"/>
                                        <p:tgtEl>
                                          <p:spTgt spid="66">
                                            <p:txEl>
                                              <p:pRg st="6" end="6"/>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66">
                                            <p:txEl>
                                              <p:pRg st="7" end="7"/>
                                            </p:txEl>
                                          </p:spTgt>
                                        </p:tgtEl>
                                        <p:attrNameLst>
                                          <p:attrName>style.visibility</p:attrName>
                                        </p:attrNameLst>
                                      </p:cBhvr>
                                      <p:to>
                                        <p:strVal val="visible"/>
                                      </p:to>
                                    </p:set>
                                    <p:animEffect transition="in" filter="fade">
                                      <p:cBhvr>
                                        <p:cTn id="67" dur="1000"/>
                                        <p:tgtEl>
                                          <p:spTgt spid="66">
                                            <p:txEl>
                                              <p:pRg st="7" end="7"/>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66">
                                            <p:txEl>
                                              <p:pRg st="8" end="8"/>
                                            </p:txEl>
                                          </p:spTgt>
                                        </p:tgtEl>
                                        <p:attrNameLst>
                                          <p:attrName>style.visibility</p:attrName>
                                        </p:attrNameLst>
                                      </p:cBhvr>
                                      <p:to>
                                        <p:strVal val="visible"/>
                                      </p:to>
                                    </p:set>
                                    <p:animEffect transition="in" filter="fade">
                                      <p:cBhvr>
                                        <p:cTn id="72" dur="1000"/>
                                        <p:tgtEl>
                                          <p:spTgt spid="66">
                                            <p:txEl>
                                              <p:pRg st="8" end="8"/>
                                            </p:txEl>
                                          </p:spTgt>
                                        </p:tgtEl>
                                      </p:cBhvr>
                                    </p:animEffect>
                                  </p:childTnLst>
                                </p:cTn>
                              </p:par>
                              <p:par>
                                <p:cTn id="73" presetID="10" presetClass="entr" presetSubtype="0" fill="hold" nodeType="withEffect">
                                  <p:stCondLst>
                                    <p:cond delay="0"/>
                                  </p:stCondLst>
                                  <p:childTnLst>
                                    <p:set>
                                      <p:cBhvr>
                                        <p:cTn id="74" dur="1" fill="hold">
                                          <p:stCondLst>
                                            <p:cond delay="0"/>
                                          </p:stCondLst>
                                        </p:cTn>
                                        <p:tgtEl>
                                          <p:spTgt spid="66">
                                            <p:txEl>
                                              <p:pRg st="9" end="9"/>
                                            </p:txEl>
                                          </p:spTgt>
                                        </p:tgtEl>
                                        <p:attrNameLst>
                                          <p:attrName>style.visibility</p:attrName>
                                        </p:attrNameLst>
                                      </p:cBhvr>
                                      <p:to>
                                        <p:strVal val="visible"/>
                                      </p:to>
                                    </p:set>
                                    <p:animEffect transition="in" filter="fade">
                                      <p:cBhvr>
                                        <p:cTn id="75" dur="1000"/>
                                        <p:tgtEl>
                                          <p:spTgt spid="66">
                                            <p:txEl>
                                              <p:pRg st="9" end="9"/>
                                            </p:txEl>
                                          </p:spTgt>
                                        </p:tgtEl>
                                      </p:cBhvr>
                                    </p:animEffect>
                                  </p:childTnLst>
                                </p:cTn>
                              </p:par>
                              <p:par>
                                <p:cTn id="76" presetID="10" presetClass="entr" presetSubtype="0" fill="hold" nodeType="withEffect">
                                  <p:stCondLst>
                                    <p:cond delay="0"/>
                                  </p:stCondLst>
                                  <p:childTnLst>
                                    <p:set>
                                      <p:cBhvr>
                                        <p:cTn id="77" dur="1" fill="hold">
                                          <p:stCondLst>
                                            <p:cond delay="0"/>
                                          </p:stCondLst>
                                        </p:cTn>
                                        <p:tgtEl>
                                          <p:spTgt spid="66">
                                            <p:txEl>
                                              <p:pRg st="10" end="10"/>
                                            </p:txEl>
                                          </p:spTgt>
                                        </p:tgtEl>
                                        <p:attrNameLst>
                                          <p:attrName>style.visibility</p:attrName>
                                        </p:attrNameLst>
                                      </p:cBhvr>
                                      <p:to>
                                        <p:strVal val="visible"/>
                                      </p:to>
                                    </p:set>
                                    <p:animEffect transition="in" filter="fade">
                                      <p:cBhvr>
                                        <p:cTn id="78" dur="1000"/>
                                        <p:tgtEl>
                                          <p:spTgt spid="66">
                                            <p:txEl>
                                              <p:pRg st="10" end="10"/>
                                            </p:txEl>
                                          </p:spTgt>
                                        </p:tgtEl>
                                      </p:cBhvr>
                                    </p:animEffect>
                                  </p:childTnLst>
                                </p:cTn>
                              </p:par>
                            </p:childTnLst>
                          </p:cTn>
                        </p:par>
                        <p:par>
                          <p:cTn id="79" fill="hold">
                            <p:stCondLst>
                              <p:cond delay="1000"/>
                            </p:stCondLst>
                            <p:childTnLst>
                              <p:par>
                                <p:cTn id="80" presetID="10" presetClass="exit" presetSubtype="0" fill="hold" grpId="1" nodeType="afterEffect">
                                  <p:stCondLst>
                                    <p:cond delay="0"/>
                                  </p:stCondLst>
                                  <p:childTnLst>
                                    <p:animEffect transition="out" filter="fade">
                                      <p:cBhvr>
                                        <p:cTn id="81" dur="1000"/>
                                        <p:tgtEl>
                                          <p:spTgt spid="67"/>
                                        </p:tgtEl>
                                      </p:cBhvr>
                                    </p:animEffect>
                                    <p:set>
                                      <p:cBhvr>
                                        <p:cTn id="82" dur="1" fill="hold">
                                          <p:stCondLst>
                                            <p:cond delay="999"/>
                                          </p:stCondLst>
                                        </p:cTn>
                                        <p:tgtEl>
                                          <p:spTgt spid="67"/>
                                        </p:tgtEl>
                                        <p:attrNameLst>
                                          <p:attrName>style.visibility</p:attrName>
                                        </p:attrNameLst>
                                      </p:cBhvr>
                                      <p:to>
                                        <p:strVal val="hidden"/>
                                      </p:to>
                                    </p:set>
                                  </p:childTnLst>
                                </p:cTn>
                              </p:par>
                            </p:childTnLst>
                          </p:cTn>
                        </p:par>
                        <p:par>
                          <p:cTn id="83" fill="hold">
                            <p:stCondLst>
                              <p:cond delay="2000"/>
                            </p:stCondLst>
                            <p:childTnLst>
                              <p:par>
                                <p:cTn id="84" presetID="22" presetClass="exit" presetSubtype="4" fill="hold" grpId="2" nodeType="afterEffect">
                                  <p:stCondLst>
                                    <p:cond delay="0"/>
                                  </p:stCondLst>
                                  <p:childTnLst>
                                    <p:animEffect transition="out" filter="wipe(down)">
                                      <p:cBhvr>
                                        <p:cTn id="85" dur="2000"/>
                                        <p:tgtEl>
                                          <p:spTgt spid="69"/>
                                        </p:tgtEl>
                                      </p:cBhvr>
                                    </p:animEffect>
                                    <p:set>
                                      <p:cBhvr>
                                        <p:cTn id="86" dur="1" fill="hold">
                                          <p:stCondLst>
                                            <p:cond delay="1999"/>
                                          </p:stCondLst>
                                        </p:cTn>
                                        <p:tgtEl>
                                          <p:spTgt spid="6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1000"/>
                                        <p:tgtEl>
                                          <p:spTgt spid="3"/>
                                        </p:tgtEl>
                                      </p:cBhvr>
                                    </p:animEffect>
                                    <p:set>
                                      <p:cBhvr>
                                        <p:cTn id="91" dur="1" fill="hold">
                                          <p:stCondLst>
                                            <p:cond delay="999"/>
                                          </p:stCondLst>
                                        </p:cTn>
                                        <p:tgtEl>
                                          <p:spTgt spid="3"/>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65"/>
                                        </p:tgtEl>
                                      </p:cBhvr>
                                    </p:animEffect>
                                    <p:set>
                                      <p:cBhvr>
                                        <p:cTn id="94" dur="1" fill="hold">
                                          <p:stCondLst>
                                            <p:cond delay="999"/>
                                          </p:stCondLst>
                                        </p:cTn>
                                        <p:tgtEl>
                                          <p:spTgt spid="65"/>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69"/>
                                        </p:tgtEl>
                                      </p:cBhvr>
                                    </p:animEffect>
                                    <p:set>
                                      <p:cBhvr>
                                        <p:cTn id="97" dur="1" fill="hold">
                                          <p:stCondLst>
                                            <p:cond delay="999"/>
                                          </p:stCondLst>
                                        </p:cTn>
                                        <p:tgtEl>
                                          <p:spTgt spid="69"/>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1000"/>
                                        <p:tgtEl>
                                          <p:spTgt spid="66">
                                            <p:txEl>
                                              <p:pRg st="0" end="0"/>
                                            </p:txEl>
                                          </p:spTgt>
                                        </p:tgtEl>
                                      </p:cBhvr>
                                    </p:animEffect>
                                    <p:set>
                                      <p:cBhvr>
                                        <p:cTn id="100" dur="1" fill="hold">
                                          <p:stCondLst>
                                            <p:cond delay="999"/>
                                          </p:stCondLst>
                                        </p:cTn>
                                        <p:tgtEl>
                                          <p:spTgt spid="66">
                                            <p:txEl>
                                              <p:pRg st="0" end="0"/>
                                            </p:txEl>
                                          </p:spTgt>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1000"/>
                                        <p:tgtEl>
                                          <p:spTgt spid="66">
                                            <p:txEl>
                                              <p:pRg st="1" end="1"/>
                                            </p:txEl>
                                          </p:spTgt>
                                        </p:tgtEl>
                                      </p:cBhvr>
                                    </p:animEffect>
                                    <p:set>
                                      <p:cBhvr>
                                        <p:cTn id="103" dur="1" fill="hold">
                                          <p:stCondLst>
                                            <p:cond delay="999"/>
                                          </p:stCondLst>
                                        </p:cTn>
                                        <p:tgtEl>
                                          <p:spTgt spid="66">
                                            <p:txEl>
                                              <p:pRg st="1" end="1"/>
                                            </p:txEl>
                                          </p:spTgt>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1000"/>
                                        <p:tgtEl>
                                          <p:spTgt spid="66">
                                            <p:txEl>
                                              <p:pRg st="2" end="2"/>
                                            </p:txEl>
                                          </p:spTgt>
                                        </p:tgtEl>
                                      </p:cBhvr>
                                    </p:animEffect>
                                    <p:set>
                                      <p:cBhvr>
                                        <p:cTn id="106" dur="1" fill="hold">
                                          <p:stCondLst>
                                            <p:cond delay="999"/>
                                          </p:stCondLst>
                                        </p:cTn>
                                        <p:tgtEl>
                                          <p:spTgt spid="66">
                                            <p:txEl>
                                              <p:pRg st="2" end="2"/>
                                            </p:txEl>
                                          </p:spTgt>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1000"/>
                                        <p:tgtEl>
                                          <p:spTgt spid="66">
                                            <p:txEl>
                                              <p:pRg st="3" end="3"/>
                                            </p:txEl>
                                          </p:spTgt>
                                        </p:tgtEl>
                                      </p:cBhvr>
                                    </p:animEffect>
                                    <p:set>
                                      <p:cBhvr>
                                        <p:cTn id="109" dur="1" fill="hold">
                                          <p:stCondLst>
                                            <p:cond delay="999"/>
                                          </p:stCondLst>
                                        </p:cTn>
                                        <p:tgtEl>
                                          <p:spTgt spid="66">
                                            <p:txEl>
                                              <p:pRg st="3" end="3"/>
                                            </p:txEl>
                                          </p:spTgt>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1000"/>
                                        <p:tgtEl>
                                          <p:spTgt spid="66">
                                            <p:txEl>
                                              <p:pRg st="4" end="4"/>
                                            </p:txEl>
                                          </p:spTgt>
                                        </p:tgtEl>
                                      </p:cBhvr>
                                    </p:animEffect>
                                    <p:set>
                                      <p:cBhvr>
                                        <p:cTn id="112" dur="1" fill="hold">
                                          <p:stCondLst>
                                            <p:cond delay="999"/>
                                          </p:stCondLst>
                                        </p:cTn>
                                        <p:tgtEl>
                                          <p:spTgt spid="66">
                                            <p:txEl>
                                              <p:pRg st="4" end="4"/>
                                            </p:txEl>
                                          </p:spTgt>
                                        </p:tgtEl>
                                        <p:attrNameLst>
                                          <p:attrName>style.visibility</p:attrName>
                                        </p:attrNameLst>
                                      </p:cBhvr>
                                      <p:to>
                                        <p:strVal val="hidden"/>
                                      </p:to>
                                    </p:set>
                                  </p:childTnLst>
                                </p:cTn>
                              </p:par>
                              <p:par>
                                <p:cTn id="113" presetID="10" presetClass="exit" presetSubtype="0" fill="hold" grpId="0" nodeType="withEffect">
                                  <p:stCondLst>
                                    <p:cond delay="0"/>
                                  </p:stCondLst>
                                  <p:childTnLst>
                                    <p:animEffect transition="out" filter="fade">
                                      <p:cBhvr>
                                        <p:cTn id="114" dur="1000"/>
                                        <p:tgtEl>
                                          <p:spTgt spid="66">
                                            <p:txEl>
                                              <p:pRg st="5" end="5"/>
                                            </p:txEl>
                                          </p:spTgt>
                                        </p:tgtEl>
                                      </p:cBhvr>
                                    </p:animEffect>
                                    <p:set>
                                      <p:cBhvr>
                                        <p:cTn id="115" dur="1" fill="hold">
                                          <p:stCondLst>
                                            <p:cond delay="999"/>
                                          </p:stCondLst>
                                        </p:cTn>
                                        <p:tgtEl>
                                          <p:spTgt spid="66">
                                            <p:txEl>
                                              <p:pRg st="5" end="5"/>
                                            </p:txEl>
                                          </p:spTgt>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1000"/>
                                        <p:tgtEl>
                                          <p:spTgt spid="66">
                                            <p:txEl>
                                              <p:pRg st="6" end="6"/>
                                            </p:txEl>
                                          </p:spTgt>
                                        </p:tgtEl>
                                      </p:cBhvr>
                                    </p:animEffect>
                                    <p:set>
                                      <p:cBhvr>
                                        <p:cTn id="118" dur="1" fill="hold">
                                          <p:stCondLst>
                                            <p:cond delay="999"/>
                                          </p:stCondLst>
                                        </p:cTn>
                                        <p:tgtEl>
                                          <p:spTgt spid="66">
                                            <p:txEl>
                                              <p:pRg st="6" end="6"/>
                                            </p:txEl>
                                          </p:spTgt>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1000"/>
                                        <p:tgtEl>
                                          <p:spTgt spid="66">
                                            <p:txEl>
                                              <p:pRg st="7" end="7"/>
                                            </p:txEl>
                                          </p:spTgt>
                                        </p:tgtEl>
                                      </p:cBhvr>
                                    </p:animEffect>
                                    <p:set>
                                      <p:cBhvr>
                                        <p:cTn id="121" dur="1" fill="hold">
                                          <p:stCondLst>
                                            <p:cond delay="999"/>
                                          </p:stCondLst>
                                        </p:cTn>
                                        <p:tgtEl>
                                          <p:spTgt spid="66">
                                            <p:txEl>
                                              <p:pRg st="7" end="7"/>
                                            </p:txEl>
                                          </p:spTgt>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1000"/>
                                        <p:tgtEl>
                                          <p:spTgt spid="66">
                                            <p:txEl>
                                              <p:pRg st="8" end="8"/>
                                            </p:txEl>
                                          </p:spTgt>
                                        </p:tgtEl>
                                      </p:cBhvr>
                                    </p:animEffect>
                                    <p:set>
                                      <p:cBhvr>
                                        <p:cTn id="124" dur="1" fill="hold">
                                          <p:stCondLst>
                                            <p:cond delay="999"/>
                                          </p:stCondLst>
                                        </p:cTn>
                                        <p:tgtEl>
                                          <p:spTgt spid="66">
                                            <p:txEl>
                                              <p:pRg st="8" end="8"/>
                                            </p:txEl>
                                          </p:spTgt>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1000"/>
                                        <p:tgtEl>
                                          <p:spTgt spid="66">
                                            <p:txEl>
                                              <p:pRg st="9" end="9"/>
                                            </p:txEl>
                                          </p:spTgt>
                                        </p:tgtEl>
                                      </p:cBhvr>
                                    </p:animEffect>
                                    <p:set>
                                      <p:cBhvr>
                                        <p:cTn id="127" dur="1" fill="hold">
                                          <p:stCondLst>
                                            <p:cond delay="999"/>
                                          </p:stCondLst>
                                        </p:cTn>
                                        <p:tgtEl>
                                          <p:spTgt spid="66">
                                            <p:txEl>
                                              <p:pRg st="9" end="9"/>
                                            </p:txEl>
                                          </p:spTgt>
                                        </p:tgtEl>
                                        <p:attrNameLst>
                                          <p:attrName>style.visibility</p:attrName>
                                        </p:attrNameLst>
                                      </p:cBhvr>
                                      <p:to>
                                        <p:strVal val="hidden"/>
                                      </p:to>
                                    </p:set>
                                  </p:childTnLst>
                                </p:cTn>
                              </p:par>
                              <p:par>
                                <p:cTn id="128" presetID="10" presetClass="exit" presetSubtype="0" fill="hold" grpId="0" nodeType="withEffect">
                                  <p:stCondLst>
                                    <p:cond delay="0"/>
                                  </p:stCondLst>
                                  <p:childTnLst>
                                    <p:animEffect transition="out" filter="fade">
                                      <p:cBhvr>
                                        <p:cTn id="129" dur="1000"/>
                                        <p:tgtEl>
                                          <p:spTgt spid="66">
                                            <p:txEl>
                                              <p:pRg st="10" end="10"/>
                                            </p:txEl>
                                          </p:spTgt>
                                        </p:tgtEl>
                                      </p:cBhvr>
                                    </p:animEffect>
                                    <p:set>
                                      <p:cBhvr>
                                        <p:cTn id="130" dur="1" fill="hold">
                                          <p:stCondLst>
                                            <p:cond delay="999"/>
                                          </p:stCondLst>
                                        </p:cTn>
                                        <p:tgtEl>
                                          <p:spTgt spid="66">
                                            <p:txEl>
                                              <p:pRg st="10" end="10"/>
                                            </p:txEl>
                                          </p:spTgt>
                                        </p:tgtEl>
                                        <p:attrNameLst>
                                          <p:attrName>style.visibility</p:attrName>
                                        </p:attrNameLst>
                                      </p:cBhvr>
                                      <p:to>
                                        <p:strVal val="hidden"/>
                                      </p:to>
                                    </p:set>
                                  </p:childTnLst>
                                </p:cTn>
                              </p:par>
                              <p:par>
                                <p:cTn id="131" presetID="10" presetClass="entr" presetSubtype="0" fill="hold" nodeType="withEffect">
                                  <p:stCondLst>
                                    <p:cond delay="0"/>
                                  </p:stCondLst>
                                  <p:childTnLst>
                                    <p:set>
                                      <p:cBhvr>
                                        <p:cTn id="132" dur="1" fill="hold">
                                          <p:stCondLst>
                                            <p:cond delay="0"/>
                                          </p:stCondLst>
                                        </p:cTn>
                                        <p:tgtEl>
                                          <p:spTgt spid="2"/>
                                        </p:tgtEl>
                                        <p:attrNameLst>
                                          <p:attrName>style.visibility</p:attrName>
                                        </p:attrNameLst>
                                      </p:cBhvr>
                                      <p:to>
                                        <p:strVal val="visible"/>
                                      </p:to>
                                    </p:set>
                                    <p:animEffect transition="in" filter="fade">
                                      <p:cBhvr>
                                        <p:cTn id="133" dur="1000"/>
                                        <p:tgtEl>
                                          <p:spTgt spid="2"/>
                                        </p:tgtEl>
                                      </p:cBhvr>
                                    </p:animEffect>
                                  </p:childTnLst>
                                </p:cTn>
                              </p:par>
                            </p:childTnLst>
                          </p:cTn>
                        </p:par>
                        <p:par>
                          <p:cTn id="134" fill="hold">
                            <p:stCondLst>
                              <p:cond delay="1000"/>
                            </p:stCondLst>
                            <p:childTnLst>
                              <p:par>
                                <p:cTn id="135" presetID="6" presetClass="emph" presetSubtype="0" fill="hold" nodeType="afterEffect">
                                  <p:stCondLst>
                                    <p:cond delay="0"/>
                                  </p:stCondLst>
                                  <p:childTnLst>
                                    <p:animScale>
                                      <p:cBhvr>
                                        <p:cTn id="136" dur="1000" fill="hold"/>
                                        <p:tgtEl>
                                          <p:spTgt spid="8"/>
                                        </p:tgtEl>
                                      </p:cBhvr>
                                      <p:by x="250000" y="250000"/>
                                    </p:animScale>
                                  </p:childTnLst>
                                </p:cTn>
                              </p:par>
                              <p:par>
                                <p:cTn id="137" presetID="42" presetClass="path" presetSubtype="0" accel="50000" decel="50000" fill="hold" nodeType="withEffect">
                                  <p:stCondLst>
                                    <p:cond delay="0"/>
                                  </p:stCondLst>
                                  <p:childTnLst>
                                    <p:animMotion origin="layout" path="M 2.77778E-6 4.44444E-6 L -0.15868 0.21111 " pathEditMode="relative" rAng="0" ptsTypes="AA">
                                      <p:cBhvr>
                                        <p:cTn id="138" dur="1000" fill="hold"/>
                                        <p:tgtEl>
                                          <p:spTgt spid="8"/>
                                        </p:tgtEl>
                                        <p:attrNameLst>
                                          <p:attrName>ppt_x</p:attrName>
                                          <p:attrName>ppt_y</p:attrName>
                                        </p:attrNameLst>
                                      </p:cBhvr>
                                      <p:rCtr x="-79" y="106"/>
                                    </p:animMotion>
                                  </p:childTnLst>
                                </p:cTn>
                              </p:par>
                              <p:par>
                                <p:cTn id="139" presetID="10" presetClass="exit" presetSubtype="0" fill="hold" grpId="0" nodeType="withEffect">
                                  <p:stCondLst>
                                    <p:cond delay="0"/>
                                  </p:stCondLst>
                                  <p:childTnLst>
                                    <p:animEffect transition="out" filter="fade">
                                      <p:cBhvr>
                                        <p:cTn id="140" dur="1000"/>
                                        <p:tgtEl>
                                          <p:spTgt spid="26"/>
                                        </p:tgtEl>
                                      </p:cBhvr>
                                    </p:animEffect>
                                    <p:set>
                                      <p:cBhvr>
                                        <p:cTn id="141" dur="1" fill="hold">
                                          <p:stCondLst>
                                            <p:cond delay="999"/>
                                          </p:stCondLst>
                                        </p:cTn>
                                        <p:tgtEl>
                                          <p:spTgt spid="26"/>
                                        </p:tgtEl>
                                        <p:attrNameLst>
                                          <p:attrName>style.visibility</p:attrName>
                                        </p:attrNameLst>
                                      </p:cBhvr>
                                      <p:to>
                                        <p:strVal val="hidden"/>
                                      </p:to>
                                    </p:set>
                                  </p:childTnLst>
                                </p:cTn>
                              </p:par>
                              <p:par>
                                <p:cTn id="142" presetID="35" presetClass="path" presetSubtype="0" accel="50000" decel="50000" fill="hold" grpId="1" nodeType="withEffect">
                                  <p:stCondLst>
                                    <p:cond delay="0"/>
                                  </p:stCondLst>
                                  <p:childTnLst>
                                    <p:animMotion origin="layout" path="M 0 0  L -0.25 0  E" pathEditMode="relative" ptsTypes="">
                                      <p:cBhvr>
                                        <p:cTn id="143" dur="1000" fill="hold"/>
                                        <p:tgtEl>
                                          <p:spTgt spid="26"/>
                                        </p:tgtEl>
                                        <p:attrNameLst>
                                          <p:attrName>ppt_x</p:attrName>
                                          <p:attrName>ppt_y</p:attrName>
                                        </p:attrNameLst>
                                      </p:cBhvr>
                                    </p:animMotion>
                                  </p:childTnLst>
                                </p:cTn>
                              </p:par>
                              <p:par>
                                <p:cTn id="144" presetID="10" presetClass="entr" presetSubtype="0" fill="hold" grpId="0" nodeType="withEffect">
                                  <p:stCondLst>
                                    <p:cond delay="0"/>
                                  </p:stCondLst>
                                  <p:childTnLst>
                                    <p:set>
                                      <p:cBhvr>
                                        <p:cTn id="145" dur="1" fill="hold">
                                          <p:stCondLst>
                                            <p:cond delay="0"/>
                                          </p:stCondLst>
                                        </p:cTn>
                                        <p:tgtEl>
                                          <p:spTgt spid="70"/>
                                        </p:tgtEl>
                                        <p:attrNameLst>
                                          <p:attrName>style.visibility</p:attrName>
                                        </p:attrNameLst>
                                      </p:cBhvr>
                                      <p:to>
                                        <p:strVal val="visible"/>
                                      </p:to>
                                    </p:set>
                                    <p:animEffect transition="in" filter="fade">
                                      <p:cBhvr>
                                        <p:cTn id="146" dur="1000"/>
                                        <p:tgtEl>
                                          <p:spTgt spid="70"/>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8" fill="hold" grpId="0" nodeType="clickEffect">
                                  <p:stCondLst>
                                    <p:cond delay="0"/>
                                  </p:stCondLst>
                                  <p:childTnLst>
                                    <p:set>
                                      <p:cBhvr>
                                        <p:cTn id="150" dur="1" fill="hold">
                                          <p:stCondLst>
                                            <p:cond delay="0"/>
                                          </p:stCondLst>
                                        </p:cTn>
                                        <p:tgtEl>
                                          <p:spTgt spid="71"/>
                                        </p:tgtEl>
                                        <p:attrNameLst>
                                          <p:attrName>style.visibility</p:attrName>
                                        </p:attrNameLst>
                                      </p:cBhvr>
                                      <p:to>
                                        <p:strVal val="visible"/>
                                      </p:to>
                                    </p:set>
                                    <p:animEffect transition="in" filter="wipe(left)">
                                      <p:cBhvr>
                                        <p:cTn id="151" dur="1000"/>
                                        <p:tgtEl>
                                          <p:spTgt spid="71"/>
                                        </p:tgtEl>
                                      </p:cBhvr>
                                    </p:animEffect>
                                  </p:childTnLst>
                                </p:cTn>
                              </p:par>
                              <p:par>
                                <p:cTn id="152" presetID="10" presetClass="entr" presetSubtype="0" fill="hold" nodeType="withEffect">
                                  <p:stCondLst>
                                    <p:cond delay="0"/>
                                  </p:stCondLst>
                                  <p:childTnLst>
                                    <p:set>
                                      <p:cBhvr>
                                        <p:cTn id="153" dur="1" fill="hold">
                                          <p:stCondLst>
                                            <p:cond delay="0"/>
                                          </p:stCondLst>
                                        </p:cTn>
                                        <p:tgtEl>
                                          <p:spTgt spid="72"/>
                                        </p:tgtEl>
                                        <p:attrNameLst>
                                          <p:attrName>style.visibility</p:attrName>
                                        </p:attrNameLst>
                                      </p:cBhvr>
                                      <p:to>
                                        <p:strVal val="visible"/>
                                      </p:to>
                                    </p:set>
                                    <p:animEffect transition="in" filter="fade">
                                      <p:cBhvr>
                                        <p:cTn id="154" dur="1000"/>
                                        <p:tgtEl>
                                          <p:spTgt spid="72"/>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1000"/>
                                        <p:tgtEl>
                                          <p:spTgt spid="71"/>
                                        </p:tgtEl>
                                      </p:cBhvr>
                                    </p:animEffect>
                                    <p:set>
                                      <p:cBhvr>
                                        <p:cTn id="159" dur="1" fill="hold">
                                          <p:stCondLst>
                                            <p:cond delay="999"/>
                                          </p:stCondLst>
                                        </p:cTn>
                                        <p:tgtEl>
                                          <p:spTgt spid="71"/>
                                        </p:tgtEl>
                                        <p:attrNameLst>
                                          <p:attrName>style.visibility</p:attrName>
                                        </p:attrNameLst>
                                      </p:cBhvr>
                                      <p:to>
                                        <p:strVal val="hidden"/>
                                      </p:to>
                                    </p:set>
                                  </p:childTnLst>
                                </p:cTn>
                              </p:par>
                              <p:par>
                                <p:cTn id="160" presetID="10" presetClass="exit" presetSubtype="0" fill="hold" nodeType="withEffect">
                                  <p:stCondLst>
                                    <p:cond delay="0"/>
                                  </p:stCondLst>
                                  <p:childTnLst>
                                    <p:animEffect transition="out" filter="fade">
                                      <p:cBhvr>
                                        <p:cTn id="161" dur="1000"/>
                                        <p:tgtEl>
                                          <p:spTgt spid="72"/>
                                        </p:tgtEl>
                                      </p:cBhvr>
                                    </p:animEffect>
                                    <p:set>
                                      <p:cBhvr>
                                        <p:cTn id="162" dur="1" fill="hold">
                                          <p:stCondLst>
                                            <p:cond delay="999"/>
                                          </p:stCondLst>
                                        </p:cTn>
                                        <p:tgtEl>
                                          <p:spTgt spid="72"/>
                                        </p:tgtEl>
                                        <p:attrNameLst>
                                          <p:attrName>style.visibility</p:attrName>
                                        </p:attrNameLst>
                                      </p:cBhvr>
                                      <p:to>
                                        <p:strVal val="hidden"/>
                                      </p:to>
                                    </p:set>
                                  </p:childTnLst>
                                </p:cTn>
                              </p:par>
                              <p:par>
                                <p:cTn id="163" presetID="10" presetClass="exit" presetSubtype="0" fill="hold" nodeType="withEffect">
                                  <p:stCondLst>
                                    <p:cond delay="0"/>
                                  </p:stCondLst>
                                  <p:childTnLst>
                                    <p:animEffect transition="out" filter="fade">
                                      <p:cBhvr>
                                        <p:cTn id="164" dur="1000"/>
                                        <p:tgtEl>
                                          <p:spTgt spid="8"/>
                                        </p:tgtEl>
                                      </p:cBhvr>
                                    </p:animEffect>
                                    <p:set>
                                      <p:cBhvr>
                                        <p:cTn id="165" dur="1" fill="hold">
                                          <p:stCondLst>
                                            <p:cond delay="999"/>
                                          </p:stCondLst>
                                        </p:cTn>
                                        <p:tgtEl>
                                          <p:spTgt spid="8"/>
                                        </p:tgtEl>
                                        <p:attrNameLst>
                                          <p:attrName>style.visibility</p:attrName>
                                        </p:attrNameLst>
                                      </p:cBhvr>
                                      <p:to>
                                        <p:strVal val="hidden"/>
                                      </p:to>
                                    </p:set>
                                  </p:childTnLst>
                                </p:cTn>
                              </p:par>
                            </p:childTnLst>
                          </p:cTn>
                        </p:par>
                        <p:par>
                          <p:cTn id="166" fill="hold">
                            <p:stCondLst>
                              <p:cond delay="1000"/>
                            </p:stCondLst>
                            <p:childTnLst>
                              <p:par>
                                <p:cTn id="167" presetID="10" presetClass="exit" presetSubtype="0" fill="hold" grpId="1" nodeType="afterEffect">
                                  <p:stCondLst>
                                    <p:cond delay="0"/>
                                  </p:stCondLst>
                                  <p:childTnLst>
                                    <p:animEffect transition="out" filter="fade">
                                      <p:cBhvr>
                                        <p:cTn id="168" dur="1000"/>
                                        <p:tgtEl>
                                          <p:spTgt spid="70"/>
                                        </p:tgtEl>
                                      </p:cBhvr>
                                    </p:animEffect>
                                    <p:set>
                                      <p:cBhvr>
                                        <p:cTn id="169" dur="1" fill="hold">
                                          <p:stCondLst>
                                            <p:cond delay="999"/>
                                          </p:stCondLst>
                                        </p:cTn>
                                        <p:tgtEl>
                                          <p:spTgt spid="70"/>
                                        </p:tgtEl>
                                        <p:attrNameLst>
                                          <p:attrName>style.visibility</p:attrName>
                                        </p:attrNameLst>
                                      </p:cBhvr>
                                      <p:to>
                                        <p:strVal val="hidden"/>
                                      </p:to>
                                    </p:set>
                                  </p:childTnLst>
                                </p:cTn>
                              </p:par>
                              <p:par>
                                <p:cTn id="170" presetID="10" presetClass="entr" presetSubtype="0" fill="hold" grpId="0" nodeType="withEffect">
                                  <p:stCondLst>
                                    <p:cond delay="0"/>
                                  </p:stCondLst>
                                  <p:childTnLst>
                                    <p:set>
                                      <p:cBhvr>
                                        <p:cTn id="171" dur="1" fill="hold">
                                          <p:stCondLst>
                                            <p:cond delay="0"/>
                                          </p:stCondLst>
                                        </p:cTn>
                                        <p:tgtEl>
                                          <p:spTgt spid="73"/>
                                        </p:tgtEl>
                                        <p:attrNameLst>
                                          <p:attrName>style.visibility</p:attrName>
                                        </p:attrNameLst>
                                      </p:cBhvr>
                                      <p:to>
                                        <p:strVal val="visible"/>
                                      </p:to>
                                    </p:set>
                                    <p:animEffect transition="in" filter="fade">
                                      <p:cBhvr>
                                        <p:cTn id="172" dur="1000"/>
                                        <p:tgtEl>
                                          <p:spTgt spid="73"/>
                                        </p:tgtEl>
                                      </p:cBhvr>
                                    </p:animEffect>
                                  </p:childTnLst>
                                </p:cTn>
                              </p:par>
                              <p:par>
                                <p:cTn id="173" presetID="10" presetClass="exit" presetSubtype="0" fill="hold" nodeType="withEffect">
                                  <p:stCondLst>
                                    <p:cond delay="0"/>
                                  </p:stCondLst>
                                  <p:childTnLst>
                                    <p:animEffect transition="out" filter="fade">
                                      <p:cBhvr>
                                        <p:cTn id="174" dur="1000"/>
                                        <p:tgtEl>
                                          <p:spTgt spid="2"/>
                                        </p:tgtEl>
                                      </p:cBhvr>
                                    </p:animEffect>
                                    <p:set>
                                      <p:cBhvr>
                                        <p:cTn id="175" dur="1" fill="hold">
                                          <p:stCondLst>
                                            <p:cond delay="999"/>
                                          </p:stCondLst>
                                        </p:cTn>
                                        <p:tgtEl>
                                          <p:spTgt spid="2"/>
                                        </p:tgtEl>
                                        <p:attrNameLst>
                                          <p:attrName>style.visibility</p:attrName>
                                        </p:attrNameLst>
                                      </p:cBhvr>
                                      <p:to>
                                        <p:strVal val="hidden"/>
                                      </p:to>
                                    </p:set>
                                  </p:childTnLst>
                                </p:cTn>
                              </p:par>
                              <p:par>
                                <p:cTn id="176" presetID="10" presetClass="exit" presetSubtype="0" fill="hold" grpId="0" nodeType="withEffect">
                                  <p:stCondLst>
                                    <p:cond delay="0"/>
                                  </p:stCondLst>
                                  <p:childTnLst>
                                    <p:animEffect transition="out" filter="fade">
                                      <p:cBhvr>
                                        <p:cTn id="177" dur="1000"/>
                                        <p:tgtEl>
                                          <p:spTgt spid="80"/>
                                        </p:tgtEl>
                                      </p:cBhvr>
                                    </p:animEffect>
                                    <p:set>
                                      <p:cBhvr>
                                        <p:cTn id="178" dur="1" fill="hold">
                                          <p:stCondLst>
                                            <p:cond delay="999"/>
                                          </p:stCondLst>
                                        </p:cTn>
                                        <p:tgtEl>
                                          <p:spTgt spid="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80" grpId="0" animBg="1"/>
      <p:bldP spid="69" grpId="0" animBg="1"/>
      <p:bldP spid="69" grpId="1" animBg="1"/>
      <p:bldP spid="69" grpId="2" animBg="1"/>
      <p:bldP spid="65" grpId="0" animBg="1"/>
      <p:bldP spid="65" grpId="1" animBg="1"/>
      <p:bldP spid="67" grpId="0" animBg="1"/>
      <p:bldP spid="67" grpId="1" animBg="1"/>
      <p:bldP spid="70" grpId="0" animBg="1"/>
      <p:bldP spid="70" grpId="1" animBg="1"/>
      <p:bldP spid="71" grpId="0" animBg="1"/>
      <p:bldP spid="71" grpId="1" animBg="1"/>
      <p:bldP spid="73" grpId="0" animBg="1"/>
      <p:bldP spid="35" grpId="0" animBg="1"/>
      <p:bldP spid="35" grpId="1" animBg="1"/>
      <p:bldP spid="66" grpId="0" build="allAtOnce"/>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5050274"/>
          </a:xfrm>
          <a:prstGeom prst="rect">
            <a:avLst/>
          </a:prstGeom>
        </p:spPr>
        <p:txBody>
          <a:bodyPr wrap="square">
            <a:spAutoFit/>
          </a:bodyPr>
          <a:lstStyle/>
          <a:p>
            <a:r>
              <a:rPr lang="en-US" dirty="0" smtClean="0">
                <a:hlinkClick r:id="rId2"/>
              </a:rPr>
              <a:t>https://en.wikipedia.org/wiki/Sequoyah</a:t>
            </a:r>
            <a:endParaRPr lang="en-US" dirty="0" smtClean="0"/>
          </a:p>
          <a:p>
            <a:r>
              <a:rPr lang="en-US" b="1" dirty="0" smtClean="0"/>
              <a:t>Sequoyah, </a:t>
            </a:r>
            <a:r>
              <a:rPr lang="en-US" dirty="0" smtClean="0"/>
              <a:t>or </a:t>
            </a:r>
            <a:r>
              <a:rPr lang="en-US" b="1" dirty="0" smtClean="0"/>
              <a:t>George Gist</a:t>
            </a:r>
            <a:r>
              <a:rPr lang="en-US" dirty="0" smtClean="0"/>
              <a:t>  (c.1770—1843), </a:t>
            </a:r>
          </a:p>
          <a:p>
            <a:r>
              <a:rPr lang="en-US" dirty="0" smtClean="0"/>
              <a:t>	After the Nation accepted his </a:t>
            </a:r>
            <a:r>
              <a:rPr lang="en-US" dirty="0" err="1" smtClean="0"/>
              <a:t>syllabary</a:t>
            </a:r>
            <a:r>
              <a:rPr lang="en-US" dirty="0" smtClean="0"/>
              <a:t> in 1825, </a:t>
            </a:r>
          </a:p>
          <a:p>
            <a:r>
              <a:rPr lang="en-US" dirty="0" smtClean="0"/>
              <a:t>Sequoyah traveled to the Cherokee lands in the Arkansas </a:t>
            </a:r>
          </a:p>
          <a:p>
            <a:r>
              <a:rPr lang="en-US" dirty="0" smtClean="0"/>
              <a:t>Territory.  There he set up a blacksmith shop and a salt works.  </a:t>
            </a:r>
          </a:p>
          <a:p>
            <a:r>
              <a:rPr lang="en-US" dirty="0" smtClean="0"/>
              <a:t>He continued to teach the </a:t>
            </a:r>
            <a:r>
              <a:rPr lang="en-US" dirty="0" err="1" smtClean="0"/>
              <a:t>syllabary</a:t>
            </a:r>
            <a:r>
              <a:rPr lang="en-US" dirty="0" smtClean="0"/>
              <a:t> to anyone who wished.</a:t>
            </a:r>
          </a:p>
          <a:p>
            <a:r>
              <a:rPr lang="en-US" dirty="0" smtClean="0"/>
              <a:t>	In 1828, Sequoyah journeyed to Washington, D.C., </a:t>
            </a:r>
          </a:p>
          <a:p>
            <a:r>
              <a:rPr lang="en-US" dirty="0" smtClean="0"/>
              <a:t>as part of a delegation to negotiate a treaty for land in the </a:t>
            </a:r>
          </a:p>
          <a:p>
            <a:r>
              <a:rPr lang="en-US" dirty="0" smtClean="0"/>
              <a:t>planned Indian Territory.  While in Washington, D.C., he sat </a:t>
            </a:r>
          </a:p>
          <a:p>
            <a:r>
              <a:rPr lang="en-US" dirty="0" smtClean="0"/>
              <a:t>for a formal portrait painted by Charles Bird King.  He holds</a:t>
            </a:r>
          </a:p>
          <a:p>
            <a:r>
              <a:rPr lang="en-US" dirty="0" smtClean="0"/>
              <a:t> a copy of the </a:t>
            </a:r>
            <a:r>
              <a:rPr lang="en-US" dirty="0" err="1" smtClean="0"/>
              <a:t>syllabary</a:t>
            </a:r>
            <a:r>
              <a:rPr lang="en-US" dirty="0" smtClean="0"/>
              <a:t> in his left hand and is smoking a long-stemmed pipe . During his trip, he met representatives of other Native American tribes.  Inspired by these meetings, he decided to create a </a:t>
            </a:r>
            <a:r>
              <a:rPr lang="en-US" dirty="0" err="1" smtClean="0"/>
              <a:t>syllabary</a:t>
            </a:r>
            <a:r>
              <a:rPr lang="en-US" dirty="0" smtClean="0"/>
              <a:t> for universal use among Native American tribes.  Sequoyah began to journey into areas of present day Arizona  and New Mexico, to meet with tribes there.</a:t>
            </a:r>
          </a:p>
          <a:p>
            <a:r>
              <a:rPr lang="en-US" dirty="0" smtClean="0"/>
              <a:t>	In 1829, Sequoyah moved to a location on Big Skin Bayou, near the present city of Sallisaw, Oklahoma, where he built </a:t>
            </a:r>
            <a:r>
              <a:rPr lang="en-US" dirty="0" err="1" smtClean="0"/>
              <a:t>Sequoyah's</a:t>
            </a:r>
            <a:r>
              <a:rPr lang="en-US" dirty="0" smtClean="0"/>
              <a:t> Cabin that became his home for the rest of his life.   It was declared a National Historic Landmark in 1965.</a:t>
            </a:r>
            <a:r>
              <a:rPr lang="en-US" baseline="30000" dirty="0" smtClean="0"/>
              <a:t> </a:t>
            </a:r>
            <a:r>
              <a:rPr lang="en-US" dirty="0" smtClean="0"/>
              <a:t> It was operated by the Oklahoma Historical Society until it was purchased by the Cherokee Nation November 9, 2016.</a:t>
            </a:r>
          </a:p>
          <a:p>
            <a:r>
              <a:rPr lang="en-US" dirty="0" smtClean="0"/>
              <a:t>	In 1839, when the Cherokees were bitterly divided over the issue of removal to Indian Territory, Sequoyah joined with Jesse </a:t>
            </a:r>
            <a:r>
              <a:rPr lang="en-US" dirty="0" err="1" smtClean="0"/>
              <a:t>Bushyhead</a:t>
            </a:r>
            <a:r>
              <a:rPr lang="en-US" dirty="0" smtClean="0"/>
              <a:t> to try to reunite the Cherokee Nation.  Sequoyah, representing the Western Cherokees, and </a:t>
            </a:r>
            <a:r>
              <a:rPr lang="en-US" dirty="0" err="1" smtClean="0"/>
              <a:t>Bushyhead</a:t>
            </a:r>
            <a:r>
              <a:rPr lang="en-US" dirty="0" smtClean="0"/>
              <a:t> representing the Eastern Cherokees, made a joint plea at a tribal council meeting at </a:t>
            </a:r>
            <a:r>
              <a:rPr lang="en-US" dirty="0" err="1" smtClean="0"/>
              <a:t>Takatoka</a:t>
            </a:r>
            <a:r>
              <a:rPr lang="en-US" dirty="0" smtClean="0"/>
              <a:t> on 20 June 1839, where they succeeded in getting a voice vote to hold a new council of all Cherokees to resolve the reunification issues.</a:t>
            </a:r>
          </a:p>
          <a:p>
            <a:r>
              <a:rPr lang="en-US" dirty="0" smtClean="0"/>
              <a:t>	In addition, Sequoyah dreamed of seeing the splintered Cherokee Nation reunited.  In the spring of 1842, Sequoyah began a trip to locate other Cherokee bands who were believed to have fled to Mexico and persuade them return to the Cherokee Nation in the United States.  He was accompanied by his son, </a:t>
            </a:r>
            <a:r>
              <a:rPr lang="en-US" dirty="0" err="1" smtClean="0"/>
              <a:t>Teesy</a:t>
            </a:r>
            <a:r>
              <a:rPr lang="en-US" dirty="0" smtClean="0"/>
              <a:t> (</a:t>
            </a:r>
            <a:r>
              <a:rPr lang="en-US" dirty="0" err="1" smtClean="0"/>
              <a:t>Chusaleta</a:t>
            </a:r>
            <a:r>
              <a:rPr lang="en-US" dirty="0" smtClean="0"/>
              <a:t>), as well as other Cherokees identified as Co-</a:t>
            </a:r>
            <a:r>
              <a:rPr lang="en-US" dirty="0" err="1" smtClean="0"/>
              <a:t>tes</a:t>
            </a:r>
            <a:r>
              <a:rPr lang="en-US" dirty="0" smtClean="0"/>
              <a:t>-ka, Nu-</a:t>
            </a:r>
            <a:r>
              <a:rPr lang="en-US" dirty="0" err="1" smtClean="0"/>
              <a:t>wo</a:t>
            </a:r>
            <a:r>
              <a:rPr lang="en-US" dirty="0" smtClean="0"/>
              <a:t>-</a:t>
            </a:r>
            <a:r>
              <a:rPr lang="en-US" dirty="0" err="1" smtClean="0"/>
              <a:t>ta</a:t>
            </a:r>
            <a:r>
              <a:rPr lang="en-US" dirty="0" smtClean="0"/>
              <a:t>-</a:t>
            </a:r>
            <a:r>
              <a:rPr lang="en-US" dirty="0" err="1" smtClean="0"/>
              <a:t>na</a:t>
            </a:r>
            <a:r>
              <a:rPr lang="en-US" dirty="0" smtClean="0"/>
              <a:t>, </a:t>
            </a:r>
            <a:r>
              <a:rPr lang="en-US" dirty="0" err="1" smtClean="0"/>
              <a:t>Cah-ta-ta</a:t>
            </a:r>
            <a:r>
              <a:rPr lang="en-US" dirty="0" smtClean="0"/>
              <a:t>, Co-</a:t>
            </a:r>
            <a:r>
              <a:rPr lang="en-US" dirty="0" err="1" smtClean="0"/>
              <a:t>wo</a:t>
            </a:r>
            <a:r>
              <a:rPr lang="en-US" dirty="0" smtClean="0"/>
              <a:t>-</a:t>
            </a:r>
            <a:r>
              <a:rPr lang="en-US" dirty="0" err="1" smtClean="0"/>
              <a:t>si</a:t>
            </a:r>
            <a:r>
              <a:rPr lang="en-US" dirty="0" smtClean="0"/>
              <a:t>-</a:t>
            </a:r>
            <a:r>
              <a:rPr lang="en-US" dirty="0" err="1" smtClean="0"/>
              <a:t>ti</a:t>
            </a:r>
            <a:r>
              <a:rPr lang="en-US" dirty="0" smtClean="0"/>
              <a:t>, John Elijah, and The Worm.  Sometime between 1843 and 1845, he died during a trip to San Fernando, Tamaulipas, Mexico, when he was seeking Cherokee who migrated there at the time of Indian Removal.  His resting place is believed to be in Zaragoza near the Mexico-Texas border.</a:t>
            </a:r>
          </a:p>
          <a:p>
            <a:r>
              <a:rPr lang="en-US" dirty="0" smtClean="0"/>
              <a:t>	The following letter gives an account of the death of Sequoyah:</a:t>
            </a:r>
          </a:p>
          <a:p>
            <a:r>
              <a:rPr lang="en-US" dirty="0" smtClean="0"/>
              <a:t>“Warren's Trading House, Red </a:t>
            </a:r>
            <a:r>
              <a:rPr lang="en-US" dirty="0" err="1" smtClean="0"/>
              <a:t>River,April</a:t>
            </a:r>
            <a:r>
              <a:rPr lang="en-US" dirty="0" smtClean="0"/>
              <a:t> 21st, 1845.</a:t>
            </a:r>
          </a:p>
          <a:p>
            <a:r>
              <a:rPr lang="en-US" dirty="0" smtClean="0"/>
              <a:t>We, the undersigned Cherokees, direct from the Spanish Dominions, do hereby certify that George Guess of the Cherokee Nation, Arkansas, departed this life in the town of San-</a:t>
            </a:r>
            <a:r>
              <a:rPr lang="en-US" dirty="0" err="1" smtClean="0"/>
              <a:t>fernando</a:t>
            </a:r>
            <a:r>
              <a:rPr lang="en-US" dirty="0" smtClean="0"/>
              <a:t> in the month of August, 1843, and his son </a:t>
            </a:r>
            <a:r>
              <a:rPr lang="en-US" dirty="0" err="1" smtClean="0"/>
              <a:t>Chusaleta</a:t>
            </a:r>
            <a:r>
              <a:rPr lang="en-US" dirty="0" smtClean="0"/>
              <a:t> is at this time on the </a:t>
            </a:r>
            <a:r>
              <a:rPr lang="en-US" dirty="0" err="1" smtClean="0"/>
              <a:t>Brasos</a:t>
            </a:r>
            <a:r>
              <a:rPr lang="en-US" dirty="0" smtClean="0"/>
              <a:t> River, Texas, about thirty miles above the falls, and he intends returning home this fall. Given under our hands the day and date written.</a:t>
            </a:r>
          </a:p>
          <a:p>
            <a:r>
              <a:rPr lang="en-US" dirty="0" smtClean="0"/>
              <a:t>	 STANDING X ROCK (his mark)</a:t>
            </a:r>
          </a:p>
          <a:p>
            <a:r>
              <a:rPr lang="en-US" dirty="0" smtClean="0"/>
              <a:t>	STANDING X BOWLES (his mark)</a:t>
            </a:r>
          </a:p>
          <a:p>
            <a:r>
              <a:rPr lang="en-US" dirty="0" smtClean="0"/>
              <a:t>	WATCH X JUSTICE (his mark)</a:t>
            </a:r>
          </a:p>
          <a:p>
            <a:r>
              <a:rPr lang="en-US" dirty="0" smtClean="0"/>
              <a:t>	</a:t>
            </a:r>
            <a:r>
              <a:rPr lang="en-US" dirty="0" err="1" smtClean="0"/>
              <a:t>WITNESSESDaniel</a:t>
            </a:r>
            <a:r>
              <a:rPr lang="en-US" dirty="0" smtClean="0"/>
              <a:t> G. </a:t>
            </a:r>
            <a:r>
              <a:rPr lang="en-US" dirty="0" err="1" smtClean="0"/>
              <a:t>WatsonJ</a:t>
            </a:r>
            <a:r>
              <a:rPr lang="en-US" dirty="0" smtClean="0"/>
              <a:t> </a:t>
            </a:r>
            <a:r>
              <a:rPr lang="en-US" dirty="0" err="1" smtClean="0"/>
              <a:t>esse</a:t>
            </a:r>
            <a:r>
              <a:rPr lang="en-US" dirty="0" smtClean="0"/>
              <a:t> Chisholm”</a:t>
            </a:r>
          </a:p>
          <a:p>
            <a:r>
              <a:rPr lang="en-US" dirty="0" smtClean="0"/>
              <a:t>      In 1938, the Cherokee Nation Principal Chief J. B. Milam funded an expedition to find </a:t>
            </a:r>
            <a:r>
              <a:rPr lang="en-US" dirty="0" err="1" smtClean="0"/>
              <a:t>Sequoyah's</a:t>
            </a:r>
            <a:r>
              <a:rPr lang="en-US" dirty="0" smtClean="0"/>
              <a:t> grave in Mexico.</a:t>
            </a:r>
            <a:r>
              <a:rPr lang="en-US" baseline="30000" dirty="0" smtClean="0"/>
              <a:t> </a:t>
            </a:r>
            <a:r>
              <a:rPr lang="en-US" dirty="0" smtClean="0"/>
              <a:t>  A party of Cherokee and non-Cherokee scholars embarked from Eagle Pass, Texas, on January 1939.  They found a grave site near a fresh water spring in Coahuila, Mexico, but could not conclusively determine the grave site was that of Sequoyah.</a:t>
            </a:r>
          </a:p>
          <a:p>
            <a:r>
              <a:rPr lang="en-US" dirty="0" smtClean="0"/>
              <a:t>	In 2011, the </a:t>
            </a:r>
            <a:r>
              <a:rPr lang="en-US" i="1" dirty="0" smtClean="0"/>
              <a:t>Muskogee Phoenix</a:t>
            </a:r>
            <a:r>
              <a:rPr lang="en-US" dirty="0" smtClean="0"/>
              <a:t> published an article relating a discovery in 1903 of a gravesite in the Wichita Mountains by Hayes and </a:t>
            </a:r>
            <a:r>
              <a:rPr lang="en-US" dirty="0" err="1" smtClean="0"/>
              <a:t>Fancher</a:t>
            </a:r>
            <a:r>
              <a:rPr lang="en-US" dirty="0" smtClean="0"/>
              <a:t> which they believed was </a:t>
            </a:r>
            <a:r>
              <a:rPr lang="en-US" dirty="0" err="1" smtClean="0"/>
              <a:t>Sequoyah's</a:t>
            </a:r>
            <a:r>
              <a:rPr lang="en-US" dirty="0" smtClean="0"/>
              <a:t>. The two men said the site was in a cave and contained a human skeleton with one leg shorter than the other, a long-stemmed pipe, two silver medals, a flintlock rifle and an ax. However, the site was far north of the Mexican border.</a:t>
            </a:r>
          </a:p>
          <a:p>
            <a:endParaRPr lang="en-US" dirty="0" smtClean="0"/>
          </a:p>
          <a:p>
            <a:endParaRPr lang="en-US" dirty="0"/>
          </a:p>
        </p:txBody>
      </p:sp>
      <p:pic>
        <p:nvPicPr>
          <p:cNvPr id="3" name="Picture 6" descr="Image result for sequoyah"/>
          <p:cNvPicPr>
            <a:picLocks noChangeAspect="1" noChangeArrowheads="1"/>
          </p:cNvPicPr>
          <p:nvPr/>
        </p:nvPicPr>
        <p:blipFill>
          <a:blip r:embed="rId3" cstate="print"/>
          <a:srcRect r="1655" b="10285"/>
          <a:stretch>
            <a:fillRect/>
          </a:stretch>
        </p:blipFill>
        <p:spPr bwMode="auto">
          <a:xfrm>
            <a:off x="6477000" y="152400"/>
            <a:ext cx="2057400" cy="2504661"/>
          </a:xfrm>
          <a:prstGeom prst="rect">
            <a:avLst/>
          </a:prstGeom>
          <a:noFill/>
          <a:ln w="25400">
            <a:solidFill>
              <a:schemeClr val="tx1"/>
            </a:solidFill>
          </a:ln>
        </p:spPr>
      </p:pic>
      <p:sp useBgFill="1">
        <p:nvSpPr>
          <p:cNvPr id="4" name="Rectangle 3"/>
          <p:cNvSpPr/>
          <p:nvPr/>
        </p:nvSpPr>
        <p:spPr>
          <a:xfrm>
            <a:off x="0" y="11582400"/>
            <a:ext cx="9144000" cy="21336000"/>
          </a:xfrm>
          <a:prstGeom prst="rect">
            <a:avLst/>
          </a:prstGeom>
        </p:spPr>
        <p:txBody>
          <a:bodyPr wrap="square">
            <a:spAutoFit/>
          </a:bodyPr>
          <a:lstStyle/>
          <a:p>
            <a:r>
              <a:rPr lang="en-US" sz="1600" dirty="0" smtClean="0">
                <a:hlinkClick r:id="rId4"/>
              </a:rPr>
              <a:t>http://www.cherokee.org/About-The-Nation/History/Biographies/Sequoyah</a:t>
            </a:r>
            <a:endParaRPr lang="en-US" sz="1600" dirty="0" smtClean="0"/>
          </a:p>
          <a:p>
            <a:r>
              <a:rPr lang="en-US" sz="1600" dirty="0" smtClean="0"/>
              <a:t> 	The completion of the </a:t>
            </a:r>
            <a:r>
              <a:rPr lang="en-US" sz="1600" dirty="0" err="1" smtClean="0"/>
              <a:t>syllabary</a:t>
            </a:r>
            <a:r>
              <a:rPr lang="en-US" sz="1600" dirty="0" smtClean="0"/>
              <a:t> was accomplished after his arrival in present-day Polk County, Arkansas. He returned east in 1821 to present it to the tribe, and then returned to Indian Territory in 1822, where he first taught the written language in the west.  In 1824, the General Council of the Cherokee Nation voted to give Sequoyah a large silver medal as an honor for his creation of the </a:t>
            </a:r>
            <a:r>
              <a:rPr lang="en-US" sz="1600" dirty="0" err="1" smtClean="0"/>
              <a:t>syllabary</a:t>
            </a:r>
            <a:r>
              <a:rPr lang="en-US" sz="1600" dirty="0" smtClean="0"/>
              <a:t>. Because he did not return east for many years, Chief Path Killer and John Ross had it sent to him.</a:t>
            </a:r>
            <a:br>
              <a:rPr lang="en-US" sz="1600" dirty="0" smtClean="0"/>
            </a:br>
            <a:r>
              <a:rPr lang="en-US" sz="1600" dirty="0" smtClean="0"/>
              <a:t>	In January 1828, Sequoyah traveled with a group of "Old Settler" Arkansas Cherokees to Washington, D.C. to sign a treaty. Article Five was for the benefit of Sequoyah, "It is further agreed that the United States will pay five hundred dollars for the use of George Guess, a Cherokee, for the great benefit he has conferred upon the Cherokee people in the beneficial results they are now experiencing from the use of the alphabet discovered by him, to whom also in consideration of his relinquishing a valuable saline, the privilege is hereby given to locate and occupy another saline on Lee’s Creek." Lee’s Creek is located in present-day Sequoyah County, Oklahoma. Sequoyah received only $300 of this money.</a:t>
            </a:r>
            <a:br>
              <a:rPr lang="en-US" sz="1600" dirty="0" smtClean="0"/>
            </a:br>
            <a:r>
              <a:rPr lang="en-US" sz="1600" dirty="0" smtClean="0"/>
              <a:t>	In 1829, Sequoyah and 2500 other Cherokees were moved to the Indian Territory in what is now Oklahoma by the United States government. The land was exchanged for the land they had been occupying in what was later to become Arkansas. The Osage Nation, however, occupied the land. Sequoyah settled near present-day Sallisaw, Oklahoma, where he built a log cabin, which is still standing and open to the public.</a:t>
            </a:r>
            <a:br>
              <a:rPr lang="en-US" sz="1600" dirty="0" smtClean="0"/>
            </a:br>
            <a:r>
              <a:rPr lang="en-US" sz="1600" dirty="0" smtClean="0"/>
              <a:t>	The Cherokee Advocate, June 26, 1845, gives a report of </a:t>
            </a:r>
            <a:r>
              <a:rPr lang="en-US" sz="1600" dirty="0" err="1" smtClean="0"/>
              <a:t>Sequoyah’s</a:t>
            </a:r>
            <a:r>
              <a:rPr lang="en-US" sz="1600" dirty="0" smtClean="0"/>
              <a:t> last travels as given by a Cherokee called "The Worm" who had traveled with him. In the spring of 1842, Sequoyah, his son </a:t>
            </a:r>
            <a:r>
              <a:rPr lang="en-US" sz="1600" dirty="0" err="1" smtClean="0"/>
              <a:t>Teesey</a:t>
            </a:r>
            <a:r>
              <a:rPr lang="en-US" sz="1600" dirty="0" smtClean="0"/>
              <a:t>, The Worm, and six others left Park Hill. They crossed the Arkansas River near Fort Gibson, passed the present town of Holdenville, then Edwards Settlement, and then traveled down the road laid out by Lt. </a:t>
            </a:r>
            <a:r>
              <a:rPr lang="en-US" sz="1600" dirty="0" err="1" smtClean="0"/>
              <a:t>Levensworth</a:t>
            </a:r>
            <a:r>
              <a:rPr lang="en-US" sz="1600" dirty="0" smtClean="0"/>
              <a:t>. Fifteen days further into their journey, they crossed the Red River near the present town of Sherman, Texas. For approximately 35 days, they traveled among the Wichita villages along the Red River. During this time, Sequoyah became very ill from a lack of food. After purchasing 3 bushels of corn from the </a:t>
            </a:r>
            <a:r>
              <a:rPr lang="en-US" sz="1600" dirty="0" err="1" smtClean="0"/>
              <a:t>Wichitas</a:t>
            </a:r>
            <a:r>
              <a:rPr lang="en-US" sz="1600" dirty="0" smtClean="0"/>
              <a:t>, his health improved. At that time, all of the party except The Worm and </a:t>
            </a:r>
            <a:r>
              <a:rPr lang="en-US" sz="1600" dirty="0" err="1" smtClean="0"/>
              <a:t>Teesey</a:t>
            </a:r>
            <a:r>
              <a:rPr lang="en-US" sz="1600" dirty="0" smtClean="0"/>
              <a:t> returned to the Cherokee Nation. The three continued on south to about 80 miles north of San Antonio, Texas, where all their horses were stolen. Instead of attempting to recover them, Sequoyah sent The Worm and </a:t>
            </a:r>
            <a:r>
              <a:rPr lang="en-US" sz="1600" dirty="0" err="1" smtClean="0"/>
              <a:t>Teesey</a:t>
            </a:r>
            <a:r>
              <a:rPr lang="en-US" sz="1600" dirty="0" smtClean="0"/>
              <a:t> on to San Antonio to see if they could obtain more horses as well as supplies. When they arrived, they were questioned and finally given supplies. However, no horses were to be spared, as they were in use by the U.S. Army. The Worm and </a:t>
            </a:r>
            <a:r>
              <a:rPr lang="en-US" sz="1600" dirty="0" err="1" smtClean="0"/>
              <a:t>Teesey</a:t>
            </a:r>
            <a:r>
              <a:rPr lang="en-US" sz="1600" dirty="0" smtClean="0"/>
              <a:t> returned to Sequoyah, and he told them he wished to stay where he was while they went on to find Mexican settlements to try and obtain horses. They found a cave where he could have shelter, gathering honey and venison to nourish him while they were on their journey. Their journey south took then nineteen days, at which time they came to a large river. They started working on a raft in order to cross it, and a Mexican on the other side called to them that there was a ferry further downstream. When they arrived at the ferry, The Worm and </a:t>
            </a:r>
            <a:r>
              <a:rPr lang="en-US" sz="1600" dirty="0" err="1" smtClean="0"/>
              <a:t>Teesey</a:t>
            </a:r>
            <a:r>
              <a:rPr lang="en-US" sz="1600" dirty="0" smtClean="0"/>
              <a:t> were taken to a town six miles away where they were presented to the head man. The next morning, "an officer came and requested us to walk about the town with him, we complied and followed him about for some time. . . . It being after the hour of 12 o’clock, there was but little business doing so nearly all the shops were closed. While yet rambling about the place, a soldier came to request us to go back to our lodgings, upon reaching which we found the soldiers on parade, ready to march off a short distance. By invitation, we joined them and kept along with them until we came to a kind of public square, where there were a number of large kettles containing soup, beef and bread. . . . From these large pots the waiters served the officers, ourselves, and the soldiers in order by taking up pieces of meat with a fork and giving it to us in our hands. What was given me I ate through politeness, but with some difficulty, so highly seasoned was it with pepper, some of which I was so unfortunate as to get in my eyes."</a:t>
            </a:r>
            <a:br>
              <a:rPr lang="en-US" sz="1600" dirty="0" smtClean="0"/>
            </a:br>
            <a:r>
              <a:rPr lang="en-US" sz="1600" dirty="0" smtClean="0"/>
              <a:t>". . . After the second morning, we left and went to a town called San </a:t>
            </a:r>
            <a:r>
              <a:rPr lang="en-US" sz="1600" dirty="0" err="1" smtClean="0"/>
              <a:t>Cranto</a:t>
            </a:r>
            <a:r>
              <a:rPr lang="en-US" sz="1600" dirty="0" smtClean="0"/>
              <a:t>, about thirty miles away, where we spent the night. Our luck was good and we found a Cherokee, whose name was Standing Rock. He answered many of our questions. We were then assured it would give the Cherokees in Mexico great pleasure to see Sequoyah." Standing Rock then went with </a:t>
            </a:r>
            <a:r>
              <a:rPr lang="en-US" sz="1600" dirty="0" err="1" smtClean="0"/>
              <a:t>Teesey</a:t>
            </a:r>
            <a:r>
              <a:rPr lang="en-US" sz="1600" dirty="0" smtClean="0"/>
              <a:t> and The Worm to "the Cherokee village, situated within a large prairie, in a grove of timber, held a mile wide, and some three miles long and watered by means of a ditch, from a large spring some two miles distant" which was about 10 miles from San </a:t>
            </a:r>
            <a:r>
              <a:rPr lang="en-US" sz="1600" dirty="0" err="1" smtClean="0"/>
              <a:t>Cranto</a:t>
            </a:r>
            <a:r>
              <a:rPr lang="en-US" sz="1600" dirty="0" smtClean="0"/>
              <a:t>. Although the Cherokees were glad to see them, they were not able to provide any horses, as all of theirs had perished after their arrival in Mexico.</a:t>
            </a:r>
            <a:br>
              <a:rPr lang="en-US" sz="1600" dirty="0" smtClean="0"/>
            </a:br>
            <a:r>
              <a:rPr lang="en-US" sz="1600" dirty="0" smtClean="0"/>
              <a:t>	The party then returned to San </a:t>
            </a:r>
            <a:r>
              <a:rPr lang="en-US" sz="1600" dirty="0" err="1" smtClean="0"/>
              <a:t>Cranto</a:t>
            </a:r>
            <a:r>
              <a:rPr lang="en-US" sz="1600" dirty="0" smtClean="0"/>
              <a:t> where they were able to borrow a horse from the Mexican Army, and was supplied with bread, meat, salt, sugar and coffee for their trip. There were nine in the party. After seventeen days, they reached the </a:t>
            </a:r>
            <a:r>
              <a:rPr lang="en-US" sz="1600" dirty="0" err="1" smtClean="0"/>
              <a:t>Mauluke</a:t>
            </a:r>
            <a:r>
              <a:rPr lang="en-US" sz="1600" dirty="0" smtClean="0"/>
              <a:t> River and noticed the tracks of a man after they crossed it. They recognized the characteristic tracks of Sequoyah because of his limp. They traveled on to the cave and confirmed that he was not there; he had left a not bound to a tree which said that the water had rose within the cave and had washed away his supplies. He had decided to come on the way and to set fire to the grass as a trail so they could find him. They followed his trail and tracks and found evidence that he acquired a horse and food. The next day, they found his camp because they happened to hear the neighing of a horse. There they found him sitting by a fire. He had suffered greatly. He told them that some </a:t>
            </a:r>
            <a:r>
              <a:rPr lang="en-US" sz="1600" dirty="0" err="1" smtClean="0"/>
              <a:t>Delawares</a:t>
            </a:r>
            <a:r>
              <a:rPr lang="en-US" sz="1600" dirty="0" smtClean="0"/>
              <a:t> had given the horse and fresh supplies to him.</a:t>
            </a:r>
            <a:br>
              <a:rPr lang="en-US" sz="1600" dirty="0" smtClean="0"/>
            </a:br>
            <a:r>
              <a:rPr lang="en-US" sz="1600" dirty="0" smtClean="0"/>
              <a:t>	They stayed for five days, long enough to gain a good supply of meat. They all then continued on their journey and reached the river near the Mexican village. Sequoyah stayed in the village while The Worm went to recover the stolen horses. After some time, a party of </a:t>
            </a:r>
            <a:r>
              <a:rPr lang="en-US" sz="1600" dirty="0" err="1" smtClean="0"/>
              <a:t>Caddos</a:t>
            </a:r>
            <a:r>
              <a:rPr lang="en-US" sz="1600" dirty="0" smtClean="0"/>
              <a:t> returned from Mexico reported that Sequoyah had died. </a:t>
            </a:r>
            <a:br>
              <a:rPr lang="en-US" sz="1600" dirty="0" smtClean="0"/>
            </a:br>
            <a:r>
              <a:rPr lang="en-US" sz="1600" dirty="0" smtClean="0"/>
              <a:t>	"His death was sudden, having been long confined to the house, he requested one day some food, and while it was preparing, breathed his last."</a:t>
            </a:r>
            <a:br>
              <a:rPr lang="en-US" sz="1600" dirty="0" smtClean="0"/>
            </a:br>
            <a:r>
              <a:rPr lang="en-US" sz="1600" dirty="0" smtClean="0"/>
              <a:t>	</a:t>
            </a:r>
            <a:r>
              <a:rPr lang="en-US" sz="1600" dirty="0" err="1" smtClean="0"/>
              <a:t>Sequoyah’s</a:t>
            </a:r>
            <a:r>
              <a:rPr lang="en-US" sz="1600" dirty="0" smtClean="0"/>
              <a:t> death was not reported in the Cherokee Nation for almost two years, when some Cherokees returned from Mexico and gave the following statement to Cherokee agent Pierce M. Butler, "Warrens trading house, Red River, April 21, 1845. . . . We the undersigned Cherokees direct from the Spanish dominions, do hereby certify that George Guess, of the Cherokee Nation, Arkansas, departed this life in the town of San Fernando in the month of August 1843. Given under our hands, day and date above, written Standing Rock, by mark, Standing Bowles, by mark, Watch Justice, by mark, witness Daniel C. Watson and Jesse </a:t>
            </a:r>
            <a:r>
              <a:rPr lang="en-US" sz="1600" dirty="0" err="1" smtClean="0"/>
              <a:t>Chilsom</a:t>
            </a:r>
            <a:r>
              <a:rPr lang="en-US" sz="1600" dirty="0" smtClean="0"/>
              <a:t>."</a:t>
            </a:r>
            <a:br>
              <a:rPr lang="en-US" sz="1600" dirty="0" smtClean="0"/>
            </a:br>
            <a:r>
              <a:rPr lang="en-US" sz="1600" dirty="0" smtClean="0"/>
              <a:t>	Another report to agent P.M. Butler, </a:t>
            </a:r>
            <a:r>
              <a:rPr lang="en-US" sz="1600" dirty="0" err="1" smtClean="0"/>
              <a:t>Ou</a:t>
            </a:r>
            <a:r>
              <a:rPr lang="en-US" sz="1600" dirty="0" smtClean="0"/>
              <a:t>-No-</a:t>
            </a:r>
            <a:r>
              <a:rPr lang="en-US" sz="1600" dirty="0" err="1" smtClean="0"/>
              <a:t>Leh</a:t>
            </a:r>
            <a:r>
              <a:rPr lang="en-US" sz="1600" dirty="0" smtClean="0"/>
              <a:t> stated that he had met with </a:t>
            </a:r>
            <a:r>
              <a:rPr lang="en-US" sz="1600" dirty="0" err="1" smtClean="0"/>
              <a:t>Teesey</a:t>
            </a:r>
            <a:r>
              <a:rPr lang="en-US" sz="1600" dirty="0" smtClean="0"/>
              <a:t>, The Worm, </a:t>
            </a:r>
            <a:r>
              <a:rPr lang="en-US" sz="1600" dirty="0" err="1" smtClean="0"/>
              <a:t>Gah</a:t>
            </a:r>
            <a:r>
              <a:rPr lang="en-US" sz="1600" dirty="0" smtClean="0"/>
              <a:t>-Ne-</a:t>
            </a:r>
            <a:r>
              <a:rPr lang="en-US" sz="1600" dirty="0" err="1" smtClean="0"/>
              <a:t>Nes</a:t>
            </a:r>
            <a:r>
              <a:rPr lang="en-US" sz="1600" dirty="0" smtClean="0"/>
              <a:t>-</a:t>
            </a:r>
            <a:r>
              <a:rPr lang="en-US" sz="1600" dirty="0" err="1" smtClean="0"/>
              <a:t>Kee</a:t>
            </a:r>
            <a:r>
              <a:rPr lang="en-US" sz="1600" dirty="0" smtClean="0"/>
              <a:t>, the Standing Man and the Standing Rock. </a:t>
            </a:r>
            <a:br>
              <a:rPr lang="en-US" sz="1600" dirty="0" smtClean="0"/>
            </a:br>
            <a:r>
              <a:rPr lang="en-US" sz="1600" dirty="0" smtClean="0"/>
              <a:t>	"The Standing Rock. . . attended Sequoyah during his last sickness and also witnessed his death and burial." The statement was dated May 15, 1845, Bayou District.</a:t>
            </a:r>
            <a:br>
              <a:rPr lang="en-US" sz="1600" dirty="0" smtClean="0"/>
            </a:br>
            <a:r>
              <a:rPr lang="en-US" sz="1600" dirty="0" smtClean="0"/>
              <a:t>	Between the years of 1809 and 1821, he accomplished a feat, which no other person in history has done single-handedly. Through the development of the Cherokee </a:t>
            </a:r>
            <a:r>
              <a:rPr lang="en-US" sz="1600" dirty="0" err="1" smtClean="0"/>
              <a:t>Syllabary</a:t>
            </a:r>
            <a:r>
              <a:rPr lang="en-US" sz="1600" dirty="0" smtClean="0"/>
              <a:t>, he brought our people literacy and the gift of communicating through long distances and the ages. This one person brought to his people this great gift without hired educators, no books and no cost.</a:t>
            </a:r>
            <a:endParaRPr lang="en-US" sz="1600" dirty="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228600"/>
            <a:ext cx="9144000" cy="22529244"/>
          </a:xfrm>
          <a:prstGeom prst="rect">
            <a:avLst/>
          </a:prstGeom>
        </p:spPr>
        <p:txBody>
          <a:bodyPr wrap="square">
            <a:spAutoFit/>
          </a:bodyPr>
          <a:lstStyle/>
          <a:p>
            <a:r>
              <a:rPr lang="en-US" dirty="0" smtClean="0">
                <a:hlinkClick r:id="rId2"/>
              </a:rPr>
              <a:t>http://nativenorthamericancherokeenationofsequoyah.com/</a:t>
            </a:r>
            <a:endParaRPr lang="en-US" dirty="0" smtClean="0"/>
          </a:p>
          <a:p>
            <a:endParaRPr lang="en-US" dirty="0" smtClean="0"/>
          </a:p>
          <a:p>
            <a:r>
              <a:rPr lang="en-US" dirty="0" smtClean="0"/>
              <a:t>Website with interesting story of the “Cherokee Nation of Sequoyah” in Mexico</a:t>
            </a:r>
          </a:p>
          <a:p>
            <a:endParaRPr lang="en-US" dirty="0" smtClean="0"/>
          </a:p>
          <a:p>
            <a:r>
              <a:rPr lang="en-US" dirty="0" smtClean="0">
                <a:hlinkClick r:id="rId3"/>
              </a:rPr>
              <a:t>http://www.cherokee.org/About-The-Nation/History/Biographies/Sequoyah</a:t>
            </a:r>
            <a:endParaRPr lang="en-US" dirty="0" smtClean="0"/>
          </a:p>
          <a:p>
            <a:r>
              <a:rPr lang="en-US" dirty="0" smtClean="0"/>
              <a:t>	The Cherokee Advocate, June 26, 1845, gives a report of </a:t>
            </a:r>
            <a:r>
              <a:rPr lang="en-US" dirty="0" err="1" smtClean="0"/>
              <a:t>Sequoyah’s</a:t>
            </a:r>
            <a:r>
              <a:rPr lang="en-US" dirty="0" smtClean="0"/>
              <a:t> last travels as given by a Cherokee called "The Worm" who had traveled with him. In the spring of 1842, 	Sequoyah, his son </a:t>
            </a:r>
            <a:r>
              <a:rPr lang="en-US" dirty="0" err="1" smtClean="0"/>
              <a:t>Teesey</a:t>
            </a:r>
            <a:r>
              <a:rPr lang="en-US" dirty="0" smtClean="0"/>
              <a:t>, The Worm, and six others left Park Hill. They crossed the Arkansas River near Fort Gibson, passed the present town of Holdenville, then Edwards Settlement, and then traveled down the road laid out by Lt. </a:t>
            </a:r>
            <a:r>
              <a:rPr lang="en-US" dirty="0" err="1" smtClean="0"/>
              <a:t>Levensworth</a:t>
            </a:r>
            <a:r>
              <a:rPr lang="en-US" dirty="0" smtClean="0"/>
              <a:t>. Fifteen days further into their journey, they crossed the Red River near the present town of Sherman, Texas. For approximately 35 days, they traveled among the Wichita villages along the Red River. During this time, Sequoyah became very ill from a lack of food. After purchasing 3 bushels of corn from the </a:t>
            </a:r>
            <a:r>
              <a:rPr lang="en-US" dirty="0" err="1" smtClean="0"/>
              <a:t>Wichitas</a:t>
            </a:r>
            <a:r>
              <a:rPr lang="en-US" dirty="0" smtClean="0"/>
              <a:t>, his health improved. </a:t>
            </a:r>
          </a:p>
          <a:p>
            <a:r>
              <a:rPr lang="en-US" dirty="0" smtClean="0"/>
              <a:t>	At that time, all of the party except The Worm and </a:t>
            </a:r>
            <a:r>
              <a:rPr lang="en-US" dirty="0" err="1" smtClean="0"/>
              <a:t>Teesey</a:t>
            </a:r>
            <a:r>
              <a:rPr lang="en-US" dirty="0" smtClean="0"/>
              <a:t> returned to the Cherokee Nation. The three continued on south to about 80 miles north of San Antonio, Texas, where all their horses were stolen. Instead of attempting to recover them, Sequoyah sent The Worm and </a:t>
            </a:r>
            <a:r>
              <a:rPr lang="en-US" dirty="0" err="1" smtClean="0"/>
              <a:t>Teesey</a:t>
            </a:r>
            <a:r>
              <a:rPr lang="en-US" dirty="0" smtClean="0"/>
              <a:t> on to San Antonio to see if they could obtain more horses as well as supplies. When they arrived, they were questioned and finally given supplies. However, no horses were to be spared, as they were in use by the U.S. Army. The Worm and </a:t>
            </a:r>
            <a:r>
              <a:rPr lang="en-US" dirty="0" err="1" smtClean="0"/>
              <a:t>Teesey</a:t>
            </a:r>
            <a:r>
              <a:rPr lang="en-US" dirty="0" smtClean="0"/>
              <a:t> returned to Sequoyah, and he told them he wished to stay where he was while they went on to find Mexican settlements to try and obtain horses. They found a cave where he could have shelter, gathering honey and venison to nourish him while they were on their journey. </a:t>
            </a:r>
          </a:p>
          <a:p>
            <a:r>
              <a:rPr lang="en-US" dirty="0" smtClean="0"/>
              <a:t>	Their journey south took then nineteen days, at which time they came to a large river. They started working on a raft in order to cross it, and a Mexican on the other side called to them that there was a ferry further downstream. When they arrived at the ferry, The Worm and </a:t>
            </a:r>
            <a:r>
              <a:rPr lang="en-US" dirty="0" err="1" smtClean="0"/>
              <a:t>Teesey</a:t>
            </a:r>
            <a:r>
              <a:rPr lang="en-US" dirty="0" smtClean="0"/>
              <a:t> were taken to a town six miles away where they were presented to the head man. The next morning, "an officer came and requested us to walk about the town with him, we complied and followed him about for some time. . . . It being after the hour of 12 o’clock, there was but little business doing so nearly all the shops were closed. While yet rambling about the place, a soldier came to request us to go back to our lodgings, upon reaching which we found the soldiers on parade, ready to march off a short distance. By invitation, we joined them and kept along with them until we came to a kind of public square, where there were a number of large kettles containing soup, beef and bread. . . . From these large pots the waiters served the officers, ourselves, and the soldiers in order by taking up pieces of meat with a fork and giving it to us in our hands. What was given me I ate through politeness, but with some difficulty, so highly seasoned was it with pepper, some of which I was so unfortunate as to get in my eyes."</a:t>
            </a:r>
            <a:br>
              <a:rPr lang="en-US" dirty="0" smtClean="0"/>
            </a:br>
            <a:r>
              <a:rPr lang="en-US" dirty="0" smtClean="0"/>
              <a:t>	". . . After the second morning, we left and went to a town called San </a:t>
            </a:r>
            <a:r>
              <a:rPr lang="en-US" dirty="0" err="1" smtClean="0"/>
              <a:t>Cranto</a:t>
            </a:r>
            <a:r>
              <a:rPr lang="en-US" dirty="0" smtClean="0"/>
              <a:t>, about thirty miles away, where we spent the night. Our luck was good and we found a Cherokee, whose name was Standing Rock. He answered many of our questions. We were then assured it would give the Cherokees in Mexico great pleasure to see Sequoyah." Standing Rock then went with </a:t>
            </a:r>
            <a:r>
              <a:rPr lang="en-US" dirty="0" err="1" smtClean="0"/>
              <a:t>Teesey</a:t>
            </a:r>
            <a:r>
              <a:rPr lang="en-US" dirty="0" smtClean="0"/>
              <a:t> and The Worm to "the Cherokee village, situated within a large prairie, in a grove of timber, held a mile wide, and some three miles long and watered by means of a ditch, from a large spring some two miles distant" which was about 10 miles from San </a:t>
            </a:r>
            <a:r>
              <a:rPr lang="en-US" dirty="0" err="1" smtClean="0"/>
              <a:t>Cranto</a:t>
            </a:r>
            <a:r>
              <a:rPr lang="en-US" dirty="0" smtClean="0"/>
              <a:t>. Although the Cherokees were glad to see them, they were not able to provide any horses, as all of theirs had perished after their arrival in Mexico.</a:t>
            </a:r>
            <a:br>
              <a:rPr lang="en-US" dirty="0" smtClean="0"/>
            </a:br>
            <a:r>
              <a:rPr lang="en-US" dirty="0" smtClean="0"/>
              <a:t>	The party then returned to San </a:t>
            </a:r>
            <a:r>
              <a:rPr lang="en-US" dirty="0" err="1" smtClean="0"/>
              <a:t>Cranto</a:t>
            </a:r>
            <a:r>
              <a:rPr lang="en-US" dirty="0" smtClean="0"/>
              <a:t> where they were able to borrow a horse from the Mexican Army, and was supplied with bread, meat, salt, sugar and coffee for their trip. There were nine in the party. After seventeen days, they reached the </a:t>
            </a:r>
            <a:r>
              <a:rPr lang="en-US" dirty="0" err="1" smtClean="0"/>
              <a:t>Mauluke</a:t>
            </a:r>
            <a:r>
              <a:rPr lang="en-US" dirty="0" smtClean="0"/>
              <a:t> River and noticed the tracks of a man after they crossed it. They recognized the characteristic tracks of Sequoyah because of his limp. They traveled on to the cave and confirmed that he was not there; he had left a note bound to a tree which said that the water had rose within the cave and had washed away his supplies. He had decided to come on the way and to set fire to the grass as a trail so they could find him. They followed his trail and tracks and found evidence that he acquired a horse and food. The next day, they found his camp because they happened to hear the neighing of a horse. There they found him sitting by a fire. He had suffered greatly. He told them that some </a:t>
            </a:r>
            <a:r>
              <a:rPr lang="en-US" dirty="0" err="1" smtClean="0"/>
              <a:t>Delawares</a:t>
            </a:r>
            <a:r>
              <a:rPr lang="en-US" dirty="0" smtClean="0"/>
              <a:t> had given the horse and fresh supplies to him.</a:t>
            </a:r>
            <a:br>
              <a:rPr lang="en-US" dirty="0" smtClean="0"/>
            </a:br>
            <a:r>
              <a:rPr lang="en-US" dirty="0" smtClean="0"/>
              <a:t>	They stayed for five days, long enough to gain a good supply of meat. They all then continued on their journey and reached the river near the Mexican village. Sequoyah stayed in the village while The Worm went to recover the stolen horses. After some time, a party of </a:t>
            </a:r>
            <a:r>
              <a:rPr lang="en-US" dirty="0" err="1" smtClean="0"/>
              <a:t>Caddos</a:t>
            </a:r>
            <a:r>
              <a:rPr lang="en-US" dirty="0" smtClean="0"/>
              <a:t> returned from Mexico reported that Sequoyah had died. </a:t>
            </a:r>
            <a:br>
              <a:rPr lang="en-US" dirty="0" smtClean="0"/>
            </a:br>
            <a:r>
              <a:rPr lang="en-US" dirty="0" smtClean="0"/>
              <a:t>	"His death was sudden, having been long confined to the house, he requested one day some food, and while it was preparing, breathed his last."</a:t>
            </a:r>
            <a:br>
              <a:rPr lang="en-US" dirty="0" smtClean="0"/>
            </a:br>
            <a:r>
              <a:rPr lang="en-US" dirty="0" smtClean="0"/>
              <a:t>	</a:t>
            </a:r>
            <a:r>
              <a:rPr lang="en-US" dirty="0" err="1" smtClean="0"/>
              <a:t>Sequoyah’s</a:t>
            </a:r>
            <a:r>
              <a:rPr lang="en-US" dirty="0" smtClean="0"/>
              <a:t> death was not reported in the Cherokee Nation for almost two years, when some Cherokees returned from Mexico and gave the following statement to Cherokee agent Pierce M. Butler, </a:t>
            </a:r>
          </a:p>
          <a:p>
            <a:r>
              <a:rPr lang="en-US" dirty="0" smtClean="0"/>
              <a:t>	"Warrens trading house, Red River, April 21, 1845. . . . We the undersigned Cherokees direct from the Spanish dominions, do hereby certify that George Guess, of the Cherokee Nation, Arkansas, departed this life in the town of San Fernando in the month of August 1843. Given under our hands, day and date above, written Standing Rock, by mark, Standing Bowles, by mark, Watch Justice, by mark, witness Daniel C. Watson and Jesse </a:t>
            </a:r>
            <a:r>
              <a:rPr lang="en-US" dirty="0" err="1" smtClean="0"/>
              <a:t>Chilsom</a:t>
            </a:r>
            <a:r>
              <a:rPr lang="en-US" dirty="0" smtClean="0"/>
              <a:t>."</a:t>
            </a:r>
            <a:br>
              <a:rPr lang="en-US" dirty="0" smtClean="0"/>
            </a:br>
            <a:r>
              <a:rPr lang="en-US" dirty="0" smtClean="0"/>
              <a:t>	Another report to agent P.M. Butler, </a:t>
            </a:r>
            <a:r>
              <a:rPr lang="en-US" dirty="0" err="1" smtClean="0"/>
              <a:t>Ou</a:t>
            </a:r>
            <a:r>
              <a:rPr lang="en-US" dirty="0" smtClean="0"/>
              <a:t>-No-</a:t>
            </a:r>
            <a:r>
              <a:rPr lang="en-US" dirty="0" err="1" smtClean="0"/>
              <a:t>Leh</a:t>
            </a:r>
            <a:r>
              <a:rPr lang="en-US" dirty="0" smtClean="0"/>
              <a:t> stated that he had met with </a:t>
            </a:r>
            <a:r>
              <a:rPr lang="en-US" dirty="0" err="1" smtClean="0"/>
              <a:t>Teesey</a:t>
            </a:r>
            <a:r>
              <a:rPr lang="en-US" dirty="0" smtClean="0"/>
              <a:t>, The Worm, </a:t>
            </a:r>
            <a:r>
              <a:rPr lang="en-US" dirty="0" err="1" smtClean="0"/>
              <a:t>Gah</a:t>
            </a:r>
            <a:r>
              <a:rPr lang="en-US" dirty="0" smtClean="0"/>
              <a:t>-Ne-</a:t>
            </a:r>
            <a:r>
              <a:rPr lang="en-US" dirty="0" err="1" smtClean="0"/>
              <a:t>Nes</a:t>
            </a:r>
            <a:r>
              <a:rPr lang="en-US" dirty="0" smtClean="0"/>
              <a:t>-</a:t>
            </a:r>
            <a:r>
              <a:rPr lang="en-US" dirty="0" err="1" smtClean="0"/>
              <a:t>Kee</a:t>
            </a:r>
            <a:r>
              <a:rPr lang="en-US" dirty="0" smtClean="0"/>
              <a:t>, the Standing Man and the Standing Rock. </a:t>
            </a:r>
            <a:br>
              <a:rPr lang="en-US" dirty="0" smtClean="0"/>
            </a:br>
            <a:r>
              <a:rPr lang="en-US" dirty="0" smtClean="0"/>
              <a:t>"The Standing Rock. . . attended Sequoyah during his last sickness and also witnessed his death and burial." The statement was dated May 15, 1845, Bayou District.</a:t>
            </a:r>
            <a:br>
              <a:rPr lang="en-US" dirty="0" smtClean="0"/>
            </a:br>
            <a:r>
              <a:rPr lang="en-US" dirty="0" smtClean="0"/>
              <a:t>	Between the years of 1809 and 1821, he accomplished a feat, which no other person in history has done single-handedly. Through the development of the Cherokee </a:t>
            </a:r>
            <a:r>
              <a:rPr lang="en-US" dirty="0" err="1" smtClean="0"/>
              <a:t>Syllabary</a:t>
            </a:r>
            <a:r>
              <a:rPr lang="en-US" dirty="0" smtClean="0"/>
              <a:t>, he brought our people literacy and the gift of communicating through long distances and the ages. This one person brought to his people this great gift without hired educators, no books and no cost. </a:t>
            </a:r>
            <a:endParaRPr lang="en-US" dirty="0"/>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7" name="TextBox 76"/>
          <p:cNvSpPr txBox="1"/>
          <p:nvPr/>
        </p:nvSpPr>
        <p:spPr>
          <a:xfrm>
            <a:off x="0" y="0"/>
            <a:ext cx="9144000" cy="646331"/>
          </a:xfrm>
          <a:prstGeom prst="rect">
            <a:avLst/>
          </a:prstGeom>
        </p:spPr>
        <p:txBody>
          <a:bodyPr wrap="square" rtlCol="0">
            <a:spAutoFit/>
          </a:bodyPr>
          <a:lstStyle/>
          <a:p>
            <a:pPr algn="ctr"/>
            <a:r>
              <a:rPr lang="en-US" sz="3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  NATION</a:t>
            </a:r>
          </a:p>
        </p:txBody>
      </p:sp>
      <p:grpSp>
        <p:nvGrpSpPr>
          <p:cNvPr id="2" name="Group 61"/>
          <p:cNvGrpSpPr/>
          <p:nvPr/>
        </p:nvGrpSpPr>
        <p:grpSpPr>
          <a:xfrm>
            <a:off x="523875" y="762000"/>
            <a:ext cx="8162925" cy="6072188"/>
            <a:chOff x="523875" y="762000"/>
            <a:chExt cx="8162925" cy="6072188"/>
          </a:xfrm>
        </p:grpSpPr>
        <p:pic>
          <p:nvPicPr>
            <p:cNvPr id="40" name="Picture 3"/>
            <p:cNvPicPr>
              <a:picLocks noChangeAspect="1" noChangeArrowheads="1"/>
            </p:cNvPicPr>
            <p:nvPr/>
          </p:nvPicPr>
          <p:blipFill>
            <a:blip r:embed="rId3" cstate="print"/>
            <a:srcRect/>
            <a:stretch>
              <a:fillRect/>
            </a:stretch>
          </p:blipFill>
          <p:spPr bwMode="auto">
            <a:xfrm>
              <a:off x="523875" y="762000"/>
              <a:ext cx="8162925" cy="6072188"/>
            </a:xfrm>
            <a:prstGeom prst="rect">
              <a:avLst/>
            </a:prstGeom>
            <a:noFill/>
            <a:ln w="9525">
              <a:noFill/>
              <a:miter lim="800000"/>
              <a:headEnd/>
              <a:tailEnd/>
            </a:ln>
            <a:effectLst/>
          </p:spPr>
        </p:pic>
        <p:grpSp>
          <p:nvGrpSpPr>
            <p:cNvPr id="3" name="Group 14"/>
            <p:cNvGrpSpPr/>
            <p:nvPr/>
          </p:nvGrpSpPr>
          <p:grpSpPr>
            <a:xfrm>
              <a:off x="4852307" y="1338943"/>
              <a:ext cx="3148693" cy="1191986"/>
              <a:chOff x="4852307" y="1338943"/>
              <a:chExt cx="3148693" cy="1191986"/>
            </a:xfrm>
          </p:grpSpPr>
          <p:grpSp>
            <p:nvGrpSpPr>
              <p:cNvPr id="4" name="Group 13"/>
              <p:cNvGrpSpPr/>
              <p:nvPr/>
            </p:nvGrpSpPr>
            <p:grpSpPr>
              <a:xfrm>
                <a:off x="4852307" y="1338943"/>
                <a:ext cx="3148693" cy="1191986"/>
                <a:chOff x="4852307" y="1338943"/>
                <a:chExt cx="3148693" cy="1191986"/>
              </a:xfrm>
            </p:grpSpPr>
            <p:sp>
              <p:nvSpPr>
                <p:cNvPr id="55"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7"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4" name="Freeform 53"/>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45" name="Picture 3"/>
          <p:cNvPicPr>
            <a:picLocks noChangeAspect="1" noChangeArrowheads="1"/>
          </p:cNvPicPr>
          <p:nvPr/>
        </p:nvPicPr>
        <p:blipFill>
          <a:blip r:embed="rId3" cstate="print"/>
          <a:srcRect l="13186" t="66510" r="14002" b="28470"/>
          <a:stretch>
            <a:fillRect/>
          </a:stretch>
        </p:blipFill>
        <p:spPr bwMode="auto">
          <a:xfrm>
            <a:off x="1905000" y="5105400"/>
            <a:ext cx="5943600" cy="381000"/>
          </a:xfrm>
          <a:prstGeom prst="rect">
            <a:avLst/>
          </a:prstGeom>
          <a:noFill/>
          <a:ln w="9525">
            <a:noFill/>
            <a:miter lim="800000"/>
            <a:headEnd/>
            <a:tailEnd/>
          </a:ln>
          <a:effectLst/>
        </p:spPr>
      </p:pic>
      <p:grpSp>
        <p:nvGrpSpPr>
          <p:cNvPr id="5" name="Group 45"/>
          <p:cNvGrpSpPr/>
          <p:nvPr/>
        </p:nvGrpSpPr>
        <p:grpSpPr>
          <a:xfrm>
            <a:off x="914400" y="1219200"/>
            <a:ext cx="7396842" cy="2879271"/>
            <a:chOff x="914400" y="1219200"/>
            <a:chExt cx="7396842" cy="2879271"/>
          </a:xfrm>
        </p:grpSpPr>
        <p:sp>
          <p:nvSpPr>
            <p:cNvPr id="22" name="Freeform 21"/>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30"/>
            <p:cNvGrpSpPr/>
            <p:nvPr/>
          </p:nvGrpSpPr>
          <p:grpSpPr>
            <a:xfrm>
              <a:off x="914400" y="1219200"/>
              <a:ext cx="7396842" cy="2879271"/>
              <a:chOff x="914400" y="1219200"/>
              <a:chExt cx="7396842" cy="2879271"/>
            </a:xfrm>
          </p:grpSpPr>
          <p:sp>
            <p:nvSpPr>
              <p:cNvPr id="17" name="Freeform 16"/>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25"/>
              <p:cNvGrpSpPr/>
              <p:nvPr/>
            </p:nvGrpSpPr>
            <p:grpSpPr>
              <a:xfrm>
                <a:off x="6248400" y="1219200"/>
                <a:ext cx="2062842" cy="2803072"/>
                <a:chOff x="6248400" y="1219200"/>
                <a:chExt cx="2062842" cy="2803072"/>
              </a:xfrm>
            </p:grpSpPr>
            <p:sp>
              <p:nvSpPr>
                <p:cNvPr id="23" name="Rectangle 2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3"/>
              <p:cNvPicPr>
                <a:picLocks noChangeAspect="1" noChangeArrowheads="1"/>
              </p:cNvPicPr>
              <p:nvPr/>
            </p:nvPicPr>
            <p:blipFill>
              <a:blip r:embed="rId3" cstate="print"/>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28" name="Picture 3"/>
              <p:cNvPicPr>
                <a:picLocks noChangeAspect="1" noChangeArrowheads="1"/>
              </p:cNvPicPr>
              <p:nvPr/>
            </p:nvPicPr>
            <p:blipFill>
              <a:blip r:embed="rId3" cstate="print"/>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29" name="Picture 3"/>
              <p:cNvPicPr preferRelativeResize="0">
                <a:picLocks noChangeArrowheads="1"/>
              </p:cNvPicPr>
              <p:nvPr/>
            </p:nvPicPr>
            <p:blipFill>
              <a:blip r:embed="rId3" cstate="print"/>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30" name="Picture 3"/>
              <p:cNvPicPr>
                <a:picLocks noChangeAspect="1" noChangeArrowheads="1"/>
              </p:cNvPicPr>
              <p:nvPr/>
            </p:nvPicPr>
            <p:blipFill>
              <a:blip r:embed="rId4"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grpSp>
        <p:nvGrpSpPr>
          <p:cNvPr id="8" name="Group 46"/>
          <p:cNvGrpSpPr/>
          <p:nvPr/>
        </p:nvGrpSpPr>
        <p:grpSpPr>
          <a:xfrm>
            <a:off x="2895600" y="2667000"/>
            <a:ext cx="3276600" cy="762000"/>
            <a:chOff x="2895600" y="2590800"/>
            <a:chExt cx="3276600" cy="762000"/>
          </a:xfrm>
        </p:grpSpPr>
        <p:grpSp>
          <p:nvGrpSpPr>
            <p:cNvPr id="9" name="Group 31"/>
            <p:cNvGrpSpPr/>
            <p:nvPr/>
          </p:nvGrpSpPr>
          <p:grpSpPr>
            <a:xfrm>
              <a:off x="2895600" y="2590800"/>
              <a:ext cx="3276600" cy="411480"/>
              <a:chOff x="2895600" y="2590800"/>
              <a:chExt cx="3276600" cy="411480"/>
            </a:xfrm>
          </p:grpSpPr>
          <p:sp>
            <p:nvSpPr>
              <p:cNvPr id="75"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5257800" y="2590800"/>
                <a:ext cx="914400" cy="41148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Rectangle 5"/>
            <p:cNvSpPr/>
            <p:nvPr/>
          </p:nvSpPr>
          <p:spPr>
            <a:xfrm>
              <a:off x="3352800" y="29718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Freeform 65"/>
          <p:cNvSpPr/>
          <p:nvPr/>
        </p:nvSpPr>
        <p:spPr>
          <a:xfrm>
            <a:off x="783770" y="1151163"/>
            <a:ext cx="7652657" cy="5608865"/>
          </a:xfrm>
          <a:custGeom>
            <a:avLst/>
            <a:gdLst>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46" fmla="*/ 1113064 w 9573986"/>
              <a:gd name="connsiteY46" fmla="*/ 4705350 h 6738258"/>
              <a:gd name="connsiteX0" fmla="*/ 1113064 w 9573986"/>
              <a:gd name="connsiteY0" fmla="*/ 4171950 h 6204858"/>
              <a:gd name="connsiteX1" fmla="*/ 1211036 w 9573986"/>
              <a:gd name="connsiteY1" fmla="*/ 138793 h 6204858"/>
              <a:gd name="connsiteX2" fmla="*/ 8379279 w 9573986"/>
              <a:gd name="connsiteY2" fmla="*/ 138793 h 6204858"/>
              <a:gd name="connsiteX3" fmla="*/ 8379279 w 9573986"/>
              <a:gd name="connsiteY3" fmla="*/ 971550 h 6204858"/>
              <a:gd name="connsiteX4" fmla="*/ 8673193 w 9573986"/>
              <a:gd name="connsiteY4" fmla="*/ 2735036 h 6204858"/>
              <a:gd name="connsiteX5" fmla="*/ 8738507 w 9573986"/>
              <a:gd name="connsiteY5" fmla="*/ 5723165 h 6204858"/>
              <a:gd name="connsiteX6" fmla="*/ 8509907 w 9573986"/>
              <a:gd name="connsiteY6" fmla="*/ 5625193 h 6204858"/>
              <a:gd name="connsiteX7" fmla="*/ 8118022 w 9573986"/>
              <a:gd name="connsiteY7" fmla="*/ 5494565 h 6204858"/>
              <a:gd name="connsiteX8" fmla="*/ 7954736 w 9573986"/>
              <a:gd name="connsiteY8" fmla="*/ 5363936 h 6204858"/>
              <a:gd name="connsiteX9" fmla="*/ 7824107 w 9573986"/>
              <a:gd name="connsiteY9" fmla="*/ 5200650 h 6204858"/>
              <a:gd name="connsiteX10" fmla="*/ 7628164 w 9573986"/>
              <a:gd name="connsiteY10" fmla="*/ 5184322 h 6204858"/>
              <a:gd name="connsiteX11" fmla="*/ 7513864 w 9573986"/>
              <a:gd name="connsiteY11" fmla="*/ 5298622 h 6204858"/>
              <a:gd name="connsiteX12" fmla="*/ 7236279 w 9573986"/>
              <a:gd name="connsiteY12" fmla="*/ 5282293 h 6204858"/>
              <a:gd name="connsiteX13" fmla="*/ 6926036 w 9573986"/>
              <a:gd name="connsiteY13" fmla="*/ 5396593 h 6204858"/>
              <a:gd name="connsiteX14" fmla="*/ 6697436 w 9573986"/>
              <a:gd name="connsiteY14" fmla="*/ 5314950 h 6204858"/>
              <a:gd name="connsiteX15" fmla="*/ 6272893 w 9573986"/>
              <a:gd name="connsiteY15" fmla="*/ 5527222 h 6204858"/>
              <a:gd name="connsiteX16" fmla="*/ 6223907 w 9573986"/>
              <a:gd name="connsiteY16" fmla="*/ 5657850 h 6204858"/>
              <a:gd name="connsiteX17" fmla="*/ 5913664 w 9573986"/>
              <a:gd name="connsiteY17" fmla="*/ 5396593 h 6204858"/>
              <a:gd name="connsiteX18" fmla="*/ 5668736 w 9573986"/>
              <a:gd name="connsiteY18" fmla="*/ 5298622 h 6204858"/>
              <a:gd name="connsiteX19" fmla="*/ 5570764 w 9573986"/>
              <a:gd name="connsiteY19" fmla="*/ 5478236 h 6204858"/>
              <a:gd name="connsiteX20" fmla="*/ 5407479 w 9573986"/>
              <a:gd name="connsiteY20" fmla="*/ 5363936 h 6204858"/>
              <a:gd name="connsiteX21" fmla="*/ 5309507 w 9573986"/>
              <a:gd name="connsiteY21" fmla="*/ 5265965 h 6204858"/>
              <a:gd name="connsiteX22" fmla="*/ 5211536 w 9573986"/>
              <a:gd name="connsiteY22" fmla="*/ 5380265 h 6204858"/>
              <a:gd name="connsiteX23" fmla="*/ 5113564 w 9573986"/>
              <a:gd name="connsiteY23" fmla="*/ 5641522 h 6204858"/>
              <a:gd name="connsiteX24" fmla="*/ 4999264 w 9573986"/>
              <a:gd name="connsiteY24" fmla="*/ 5510893 h 6204858"/>
              <a:gd name="connsiteX25" fmla="*/ 4868636 w 9573986"/>
              <a:gd name="connsiteY25" fmla="*/ 5249636 h 6204858"/>
              <a:gd name="connsiteX26" fmla="*/ 4803322 w 9573986"/>
              <a:gd name="connsiteY26" fmla="*/ 5380265 h 6204858"/>
              <a:gd name="connsiteX27" fmla="*/ 4705350 w 9573986"/>
              <a:gd name="connsiteY27" fmla="*/ 5396593 h 6204858"/>
              <a:gd name="connsiteX28" fmla="*/ 4476750 w 9573986"/>
              <a:gd name="connsiteY28" fmla="*/ 5249636 h 6204858"/>
              <a:gd name="connsiteX29" fmla="*/ 4182836 w 9573986"/>
              <a:gd name="connsiteY29" fmla="*/ 5119007 h 6204858"/>
              <a:gd name="connsiteX30" fmla="*/ 4068536 w 9573986"/>
              <a:gd name="connsiteY30" fmla="*/ 5314950 h 6204858"/>
              <a:gd name="connsiteX31" fmla="*/ 3986893 w 9573986"/>
              <a:gd name="connsiteY31" fmla="*/ 5167993 h 6204858"/>
              <a:gd name="connsiteX32" fmla="*/ 3660322 w 9573986"/>
              <a:gd name="connsiteY32" fmla="*/ 5004707 h 6204858"/>
              <a:gd name="connsiteX33" fmla="*/ 3578679 w 9573986"/>
              <a:gd name="connsiteY33" fmla="*/ 4906736 h 6204858"/>
              <a:gd name="connsiteX34" fmla="*/ 3317422 w 9573986"/>
              <a:gd name="connsiteY34" fmla="*/ 4890407 h 6204858"/>
              <a:gd name="connsiteX35" fmla="*/ 3284764 w 9573986"/>
              <a:gd name="connsiteY35" fmla="*/ 4939393 h 6204858"/>
              <a:gd name="connsiteX36" fmla="*/ 3007179 w 9573986"/>
              <a:gd name="connsiteY36" fmla="*/ 4792436 h 6204858"/>
              <a:gd name="connsiteX37" fmla="*/ 2794907 w 9573986"/>
              <a:gd name="connsiteY37" fmla="*/ 4906736 h 6204858"/>
              <a:gd name="connsiteX38" fmla="*/ 2549979 w 9573986"/>
              <a:gd name="connsiteY38" fmla="*/ 4792436 h 6204858"/>
              <a:gd name="connsiteX39" fmla="*/ 2305050 w 9573986"/>
              <a:gd name="connsiteY39" fmla="*/ 4792436 h 6204858"/>
              <a:gd name="connsiteX40" fmla="*/ 2125436 w 9573986"/>
              <a:gd name="connsiteY40" fmla="*/ 4612822 h 6204858"/>
              <a:gd name="connsiteX41" fmla="*/ 2076450 w 9573986"/>
              <a:gd name="connsiteY41" fmla="*/ 4433207 h 6204858"/>
              <a:gd name="connsiteX42" fmla="*/ 1978479 w 9573986"/>
              <a:gd name="connsiteY42" fmla="*/ 4433207 h 6204858"/>
              <a:gd name="connsiteX43" fmla="*/ 1570264 w 9573986"/>
              <a:gd name="connsiteY43" fmla="*/ 4384222 h 6204858"/>
              <a:gd name="connsiteX44" fmla="*/ 1292679 w 9573986"/>
              <a:gd name="connsiteY44" fmla="*/ 4220936 h 6204858"/>
              <a:gd name="connsiteX45" fmla="*/ 1113064 w 9573986"/>
              <a:gd name="connsiteY45" fmla="*/ 4057650 h 6204858"/>
              <a:gd name="connsiteX46" fmla="*/ 1113064 w 9573986"/>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8209189"/>
              <a:gd name="connsiteY0" fmla="*/ 4171950 h 6204858"/>
              <a:gd name="connsiteX1" fmla="*/ 654504 w 8209189"/>
              <a:gd name="connsiteY1" fmla="*/ 138793 h 6204858"/>
              <a:gd name="connsiteX2" fmla="*/ 7822747 w 8209189"/>
              <a:gd name="connsiteY2" fmla="*/ 138793 h 6204858"/>
              <a:gd name="connsiteX3" fmla="*/ 7822747 w 8209189"/>
              <a:gd name="connsiteY3" fmla="*/ 971550 h 6204858"/>
              <a:gd name="connsiteX4" fmla="*/ 8116661 w 8209189"/>
              <a:gd name="connsiteY4" fmla="*/ 2735036 h 6204858"/>
              <a:gd name="connsiteX5" fmla="*/ 8181975 w 8209189"/>
              <a:gd name="connsiteY5" fmla="*/ 5723165 h 6204858"/>
              <a:gd name="connsiteX6" fmla="*/ 7953375 w 8209189"/>
              <a:gd name="connsiteY6" fmla="*/ 5625193 h 6204858"/>
              <a:gd name="connsiteX7" fmla="*/ 7561490 w 8209189"/>
              <a:gd name="connsiteY7" fmla="*/ 5494565 h 6204858"/>
              <a:gd name="connsiteX8" fmla="*/ 7398204 w 8209189"/>
              <a:gd name="connsiteY8" fmla="*/ 5363936 h 6204858"/>
              <a:gd name="connsiteX9" fmla="*/ 7267575 w 8209189"/>
              <a:gd name="connsiteY9" fmla="*/ 5200650 h 6204858"/>
              <a:gd name="connsiteX10" fmla="*/ 7071632 w 8209189"/>
              <a:gd name="connsiteY10" fmla="*/ 5184322 h 6204858"/>
              <a:gd name="connsiteX11" fmla="*/ 6957332 w 8209189"/>
              <a:gd name="connsiteY11" fmla="*/ 5298622 h 6204858"/>
              <a:gd name="connsiteX12" fmla="*/ 6679747 w 8209189"/>
              <a:gd name="connsiteY12" fmla="*/ 5282293 h 6204858"/>
              <a:gd name="connsiteX13" fmla="*/ 6369504 w 8209189"/>
              <a:gd name="connsiteY13" fmla="*/ 5396593 h 6204858"/>
              <a:gd name="connsiteX14" fmla="*/ 6140904 w 8209189"/>
              <a:gd name="connsiteY14" fmla="*/ 5314950 h 6204858"/>
              <a:gd name="connsiteX15" fmla="*/ 5716361 w 8209189"/>
              <a:gd name="connsiteY15" fmla="*/ 5527222 h 6204858"/>
              <a:gd name="connsiteX16" fmla="*/ 5667375 w 8209189"/>
              <a:gd name="connsiteY16" fmla="*/ 5657850 h 6204858"/>
              <a:gd name="connsiteX17" fmla="*/ 5357132 w 8209189"/>
              <a:gd name="connsiteY17" fmla="*/ 5396593 h 6204858"/>
              <a:gd name="connsiteX18" fmla="*/ 5112204 w 8209189"/>
              <a:gd name="connsiteY18" fmla="*/ 5298622 h 6204858"/>
              <a:gd name="connsiteX19" fmla="*/ 5014232 w 8209189"/>
              <a:gd name="connsiteY19" fmla="*/ 5478236 h 6204858"/>
              <a:gd name="connsiteX20" fmla="*/ 4850947 w 8209189"/>
              <a:gd name="connsiteY20" fmla="*/ 5363936 h 6204858"/>
              <a:gd name="connsiteX21" fmla="*/ 4752975 w 8209189"/>
              <a:gd name="connsiteY21" fmla="*/ 5265965 h 6204858"/>
              <a:gd name="connsiteX22" fmla="*/ 4655004 w 8209189"/>
              <a:gd name="connsiteY22" fmla="*/ 5380265 h 6204858"/>
              <a:gd name="connsiteX23" fmla="*/ 4557032 w 8209189"/>
              <a:gd name="connsiteY23" fmla="*/ 5641522 h 6204858"/>
              <a:gd name="connsiteX24" fmla="*/ 4442732 w 8209189"/>
              <a:gd name="connsiteY24" fmla="*/ 5510893 h 6204858"/>
              <a:gd name="connsiteX25" fmla="*/ 4312104 w 8209189"/>
              <a:gd name="connsiteY25" fmla="*/ 5249636 h 6204858"/>
              <a:gd name="connsiteX26" fmla="*/ 4246790 w 8209189"/>
              <a:gd name="connsiteY26" fmla="*/ 5380265 h 6204858"/>
              <a:gd name="connsiteX27" fmla="*/ 4148818 w 8209189"/>
              <a:gd name="connsiteY27" fmla="*/ 5396593 h 6204858"/>
              <a:gd name="connsiteX28" fmla="*/ 3920218 w 8209189"/>
              <a:gd name="connsiteY28" fmla="*/ 5249636 h 6204858"/>
              <a:gd name="connsiteX29" fmla="*/ 3626304 w 8209189"/>
              <a:gd name="connsiteY29" fmla="*/ 5119007 h 6204858"/>
              <a:gd name="connsiteX30" fmla="*/ 3512004 w 8209189"/>
              <a:gd name="connsiteY30" fmla="*/ 5314950 h 6204858"/>
              <a:gd name="connsiteX31" fmla="*/ 3430361 w 8209189"/>
              <a:gd name="connsiteY31" fmla="*/ 5167993 h 6204858"/>
              <a:gd name="connsiteX32" fmla="*/ 3103790 w 8209189"/>
              <a:gd name="connsiteY32" fmla="*/ 5004707 h 6204858"/>
              <a:gd name="connsiteX33" fmla="*/ 3022147 w 8209189"/>
              <a:gd name="connsiteY33" fmla="*/ 4906736 h 6204858"/>
              <a:gd name="connsiteX34" fmla="*/ 2760890 w 8209189"/>
              <a:gd name="connsiteY34" fmla="*/ 4890407 h 6204858"/>
              <a:gd name="connsiteX35" fmla="*/ 2728232 w 8209189"/>
              <a:gd name="connsiteY35" fmla="*/ 4939393 h 6204858"/>
              <a:gd name="connsiteX36" fmla="*/ 2450647 w 8209189"/>
              <a:gd name="connsiteY36" fmla="*/ 4792436 h 6204858"/>
              <a:gd name="connsiteX37" fmla="*/ 2238375 w 8209189"/>
              <a:gd name="connsiteY37" fmla="*/ 4906736 h 6204858"/>
              <a:gd name="connsiteX38" fmla="*/ 1993447 w 8209189"/>
              <a:gd name="connsiteY38" fmla="*/ 4792436 h 6204858"/>
              <a:gd name="connsiteX39" fmla="*/ 1748518 w 8209189"/>
              <a:gd name="connsiteY39" fmla="*/ 4792436 h 6204858"/>
              <a:gd name="connsiteX40" fmla="*/ 1568904 w 8209189"/>
              <a:gd name="connsiteY40" fmla="*/ 4612822 h 6204858"/>
              <a:gd name="connsiteX41" fmla="*/ 1519918 w 8209189"/>
              <a:gd name="connsiteY41" fmla="*/ 4433207 h 6204858"/>
              <a:gd name="connsiteX42" fmla="*/ 1421947 w 8209189"/>
              <a:gd name="connsiteY42" fmla="*/ 4433207 h 6204858"/>
              <a:gd name="connsiteX43" fmla="*/ 1013732 w 8209189"/>
              <a:gd name="connsiteY43" fmla="*/ 4384222 h 6204858"/>
              <a:gd name="connsiteX44" fmla="*/ 736147 w 8209189"/>
              <a:gd name="connsiteY44" fmla="*/ 4220936 h 6204858"/>
              <a:gd name="connsiteX45" fmla="*/ 556532 w 8209189"/>
              <a:gd name="connsiteY45" fmla="*/ 4057650 h 6204858"/>
              <a:gd name="connsiteX46" fmla="*/ 556532 w 8209189"/>
              <a:gd name="connsiteY46" fmla="*/ 4171950 h 6204858"/>
              <a:gd name="connsiteX0" fmla="*/ 556532 w 8209189"/>
              <a:gd name="connsiteY0" fmla="*/ 4057650 h 6090558"/>
              <a:gd name="connsiteX1" fmla="*/ 654504 w 8209189"/>
              <a:gd name="connsiteY1" fmla="*/ 24493 h 6090558"/>
              <a:gd name="connsiteX2" fmla="*/ 7822747 w 8209189"/>
              <a:gd name="connsiteY2" fmla="*/ 24493 h 6090558"/>
              <a:gd name="connsiteX3" fmla="*/ 7822747 w 8209189"/>
              <a:gd name="connsiteY3" fmla="*/ 857250 h 6090558"/>
              <a:gd name="connsiteX4" fmla="*/ 8116661 w 8209189"/>
              <a:gd name="connsiteY4" fmla="*/ 2620736 h 6090558"/>
              <a:gd name="connsiteX5" fmla="*/ 8181975 w 8209189"/>
              <a:gd name="connsiteY5" fmla="*/ 5608865 h 6090558"/>
              <a:gd name="connsiteX6" fmla="*/ 7953375 w 8209189"/>
              <a:gd name="connsiteY6" fmla="*/ 5510893 h 6090558"/>
              <a:gd name="connsiteX7" fmla="*/ 7561490 w 8209189"/>
              <a:gd name="connsiteY7" fmla="*/ 5380265 h 6090558"/>
              <a:gd name="connsiteX8" fmla="*/ 7398204 w 8209189"/>
              <a:gd name="connsiteY8" fmla="*/ 5249636 h 6090558"/>
              <a:gd name="connsiteX9" fmla="*/ 7267575 w 8209189"/>
              <a:gd name="connsiteY9" fmla="*/ 5086350 h 6090558"/>
              <a:gd name="connsiteX10" fmla="*/ 7071632 w 8209189"/>
              <a:gd name="connsiteY10" fmla="*/ 5070022 h 6090558"/>
              <a:gd name="connsiteX11" fmla="*/ 6957332 w 8209189"/>
              <a:gd name="connsiteY11" fmla="*/ 5184322 h 6090558"/>
              <a:gd name="connsiteX12" fmla="*/ 6679747 w 8209189"/>
              <a:gd name="connsiteY12" fmla="*/ 5167993 h 6090558"/>
              <a:gd name="connsiteX13" fmla="*/ 6369504 w 8209189"/>
              <a:gd name="connsiteY13" fmla="*/ 5282293 h 6090558"/>
              <a:gd name="connsiteX14" fmla="*/ 6140904 w 8209189"/>
              <a:gd name="connsiteY14" fmla="*/ 5200650 h 6090558"/>
              <a:gd name="connsiteX15" fmla="*/ 5716361 w 8209189"/>
              <a:gd name="connsiteY15" fmla="*/ 5412922 h 6090558"/>
              <a:gd name="connsiteX16" fmla="*/ 5667375 w 8209189"/>
              <a:gd name="connsiteY16" fmla="*/ 5543550 h 6090558"/>
              <a:gd name="connsiteX17" fmla="*/ 5357132 w 8209189"/>
              <a:gd name="connsiteY17" fmla="*/ 5282293 h 6090558"/>
              <a:gd name="connsiteX18" fmla="*/ 5112204 w 8209189"/>
              <a:gd name="connsiteY18" fmla="*/ 5184322 h 6090558"/>
              <a:gd name="connsiteX19" fmla="*/ 5014232 w 8209189"/>
              <a:gd name="connsiteY19" fmla="*/ 5363936 h 6090558"/>
              <a:gd name="connsiteX20" fmla="*/ 4850947 w 8209189"/>
              <a:gd name="connsiteY20" fmla="*/ 5249636 h 6090558"/>
              <a:gd name="connsiteX21" fmla="*/ 4752975 w 8209189"/>
              <a:gd name="connsiteY21" fmla="*/ 5151665 h 6090558"/>
              <a:gd name="connsiteX22" fmla="*/ 4655004 w 8209189"/>
              <a:gd name="connsiteY22" fmla="*/ 5265965 h 6090558"/>
              <a:gd name="connsiteX23" fmla="*/ 4557032 w 8209189"/>
              <a:gd name="connsiteY23" fmla="*/ 5527222 h 6090558"/>
              <a:gd name="connsiteX24" fmla="*/ 4442732 w 8209189"/>
              <a:gd name="connsiteY24" fmla="*/ 5396593 h 6090558"/>
              <a:gd name="connsiteX25" fmla="*/ 4312104 w 8209189"/>
              <a:gd name="connsiteY25" fmla="*/ 5135336 h 6090558"/>
              <a:gd name="connsiteX26" fmla="*/ 4246790 w 8209189"/>
              <a:gd name="connsiteY26" fmla="*/ 5265965 h 6090558"/>
              <a:gd name="connsiteX27" fmla="*/ 4148818 w 8209189"/>
              <a:gd name="connsiteY27" fmla="*/ 5282293 h 6090558"/>
              <a:gd name="connsiteX28" fmla="*/ 3920218 w 8209189"/>
              <a:gd name="connsiteY28" fmla="*/ 5135336 h 6090558"/>
              <a:gd name="connsiteX29" fmla="*/ 3626304 w 8209189"/>
              <a:gd name="connsiteY29" fmla="*/ 5004707 h 6090558"/>
              <a:gd name="connsiteX30" fmla="*/ 3512004 w 8209189"/>
              <a:gd name="connsiteY30" fmla="*/ 5200650 h 6090558"/>
              <a:gd name="connsiteX31" fmla="*/ 3430361 w 8209189"/>
              <a:gd name="connsiteY31" fmla="*/ 5053693 h 6090558"/>
              <a:gd name="connsiteX32" fmla="*/ 3103790 w 8209189"/>
              <a:gd name="connsiteY32" fmla="*/ 4890407 h 6090558"/>
              <a:gd name="connsiteX33" fmla="*/ 3022147 w 8209189"/>
              <a:gd name="connsiteY33" fmla="*/ 4792436 h 6090558"/>
              <a:gd name="connsiteX34" fmla="*/ 2760890 w 8209189"/>
              <a:gd name="connsiteY34" fmla="*/ 4776107 h 6090558"/>
              <a:gd name="connsiteX35" fmla="*/ 2728232 w 8209189"/>
              <a:gd name="connsiteY35" fmla="*/ 4825093 h 6090558"/>
              <a:gd name="connsiteX36" fmla="*/ 2450647 w 8209189"/>
              <a:gd name="connsiteY36" fmla="*/ 4678136 h 6090558"/>
              <a:gd name="connsiteX37" fmla="*/ 2238375 w 8209189"/>
              <a:gd name="connsiteY37" fmla="*/ 4792436 h 6090558"/>
              <a:gd name="connsiteX38" fmla="*/ 1993447 w 8209189"/>
              <a:gd name="connsiteY38" fmla="*/ 4678136 h 6090558"/>
              <a:gd name="connsiteX39" fmla="*/ 1748518 w 8209189"/>
              <a:gd name="connsiteY39" fmla="*/ 4678136 h 6090558"/>
              <a:gd name="connsiteX40" fmla="*/ 1568904 w 8209189"/>
              <a:gd name="connsiteY40" fmla="*/ 4498522 h 6090558"/>
              <a:gd name="connsiteX41" fmla="*/ 1519918 w 8209189"/>
              <a:gd name="connsiteY41" fmla="*/ 4318907 h 6090558"/>
              <a:gd name="connsiteX42" fmla="*/ 1421947 w 8209189"/>
              <a:gd name="connsiteY42" fmla="*/ 4318907 h 6090558"/>
              <a:gd name="connsiteX43" fmla="*/ 1013732 w 8209189"/>
              <a:gd name="connsiteY43" fmla="*/ 4269922 h 6090558"/>
              <a:gd name="connsiteX44" fmla="*/ 736147 w 8209189"/>
              <a:gd name="connsiteY44" fmla="*/ 4106636 h 6090558"/>
              <a:gd name="connsiteX45" fmla="*/ 556532 w 8209189"/>
              <a:gd name="connsiteY45" fmla="*/ 3943350 h 6090558"/>
              <a:gd name="connsiteX46" fmla="*/ 556532 w 8209189"/>
              <a:gd name="connsiteY46" fmla="*/ 4057650 h 6090558"/>
              <a:gd name="connsiteX0" fmla="*/ 556532 w 8209189"/>
              <a:gd name="connsiteY0" fmla="*/ 4057650 h 5690508"/>
              <a:gd name="connsiteX1" fmla="*/ 654504 w 8209189"/>
              <a:gd name="connsiteY1" fmla="*/ 24493 h 5690508"/>
              <a:gd name="connsiteX2" fmla="*/ 7822747 w 8209189"/>
              <a:gd name="connsiteY2" fmla="*/ 24493 h 5690508"/>
              <a:gd name="connsiteX3" fmla="*/ 7822747 w 8209189"/>
              <a:gd name="connsiteY3" fmla="*/ 857250 h 5690508"/>
              <a:gd name="connsiteX4" fmla="*/ 8116661 w 8209189"/>
              <a:gd name="connsiteY4" fmla="*/ 2620736 h 5690508"/>
              <a:gd name="connsiteX5" fmla="*/ 8181975 w 8209189"/>
              <a:gd name="connsiteY5" fmla="*/ 5608865 h 5690508"/>
              <a:gd name="connsiteX6" fmla="*/ 7953375 w 8209189"/>
              <a:gd name="connsiteY6" fmla="*/ 5510893 h 5690508"/>
              <a:gd name="connsiteX7" fmla="*/ 7561490 w 8209189"/>
              <a:gd name="connsiteY7" fmla="*/ 5380265 h 5690508"/>
              <a:gd name="connsiteX8" fmla="*/ 7398204 w 8209189"/>
              <a:gd name="connsiteY8" fmla="*/ 5249636 h 5690508"/>
              <a:gd name="connsiteX9" fmla="*/ 7267575 w 8209189"/>
              <a:gd name="connsiteY9" fmla="*/ 5086350 h 5690508"/>
              <a:gd name="connsiteX10" fmla="*/ 7071632 w 8209189"/>
              <a:gd name="connsiteY10" fmla="*/ 5070022 h 5690508"/>
              <a:gd name="connsiteX11" fmla="*/ 6957332 w 8209189"/>
              <a:gd name="connsiteY11" fmla="*/ 5184322 h 5690508"/>
              <a:gd name="connsiteX12" fmla="*/ 6679747 w 8209189"/>
              <a:gd name="connsiteY12" fmla="*/ 5167993 h 5690508"/>
              <a:gd name="connsiteX13" fmla="*/ 6369504 w 8209189"/>
              <a:gd name="connsiteY13" fmla="*/ 5282293 h 5690508"/>
              <a:gd name="connsiteX14" fmla="*/ 6140904 w 8209189"/>
              <a:gd name="connsiteY14" fmla="*/ 5200650 h 5690508"/>
              <a:gd name="connsiteX15" fmla="*/ 5716361 w 8209189"/>
              <a:gd name="connsiteY15" fmla="*/ 5412922 h 5690508"/>
              <a:gd name="connsiteX16" fmla="*/ 5667375 w 8209189"/>
              <a:gd name="connsiteY16" fmla="*/ 5543550 h 5690508"/>
              <a:gd name="connsiteX17" fmla="*/ 5357132 w 8209189"/>
              <a:gd name="connsiteY17" fmla="*/ 5282293 h 5690508"/>
              <a:gd name="connsiteX18" fmla="*/ 5112204 w 8209189"/>
              <a:gd name="connsiteY18" fmla="*/ 5184322 h 5690508"/>
              <a:gd name="connsiteX19" fmla="*/ 5014232 w 8209189"/>
              <a:gd name="connsiteY19" fmla="*/ 5363936 h 5690508"/>
              <a:gd name="connsiteX20" fmla="*/ 4850947 w 8209189"/>
              <a:gd name="connsiteY20" fmla="*/ 5249636 h 5690508"/>
              <a:gd name="connsiteX21" fmla="*/ 4752975 w 8209189"/>
              <a:gd name="connsiteY21" fmla="*/ 5151665 h 5690508"/>
              <a:gd name="connsiteX22" fmla="*/ 4655004 w 8209189"/>
              <a:gd name="connsiteY22" fmla="*/ 5265965 h 5690508"/>
              <a:gd name="connsiteX23" fmla="*/ 4557032 w 8209189"/>
              <a:gd name="connsiteY23" fmla="*/ 5527222 h 5690508"/>
              <a:gd name="connsiteX24" fmla="*/ 4442732 w 8209189"/>
              <a:gd name="connsiteY24" fmla="*/ 5396593 h 5690508"/>
              <a:gd name="connsiteX25" fmla="*/ 4312104 w 8209189"/>
              <a:gd name="connsiteY25" fmla="*/ 5135336 h 5690508"/>
              <a:gd name="connsiteX26" fmla="*/ 4246790 w 8209189"/>
              <a:gd name="connsiteY26" fmla="*/ 5265965 h 5690508"/>
              <a:gd name="connsiteX27" fmla="*/ 4148818 w 8209189"/>
              <a:gd name="connsiteY27" fmla="*/ 5282293 h 5690508"/>
              <a:gd name="connsiteX28" fmla="*/ 3920218 w 8209189"/>
              <a:gd name="connsiteY28" fmla="*/ 5135336 h 5690508"/>
              <a:gd name="connsiteX29" fmla="*/ 3626304 w 8209189"/>
              <a:gd name="connsiteY29" fmla="*/ 5004707 h 5690508"/>
              <a:gd name="connsiteX30" fmla="*/ 3512004 w 8209189"/>
              <a:gd name="connsiteY30" fmla="*/ 5200650 h 5690508"/>
              <a:gd name="connsiteX31" fmla="*/ 3430361 w 8209189"/>
              <a:gd name="connsiteY31" fmla="*/ 5053693 h 5690508"/>
              <a:gd name="connsiteX32" fmla="*/ 3103790 w 8209189"/>
              <a:gd name="connsiteY32" fmla="*/ 4890407 h 5690508"/>
              <a:gd name="connsiteX33" fmla="*/ 3022147 w 8209189"/>
              <a:gd name="connsiteY33" fmla="*/ 4792436 h 5690508"/>
              <a:gd name="connsiteX34" fmla="*/ 2760890 w 8209189"/>
              <a:gd name="connsiteY34" fmla="*/ 4776107 h 5690508"/>
              <a:gd name="connsiteX35" fmla="*/ 2728232 w 8209189"/>
              <a:gd name="connsiteY35" fmla="*/ 4825093 h 5690508"/>
              <a:gd name="connsiteX36" fmla="*/ 2450647 w 8209189"/>
              <a:gd name="connsiteY36" fmla="*/ 4678136 h 5690508"/>
              <a:gd name="connsiteX37" fmla="*/ 2238375 w 8209189"/>
              <a:gd name="connsiteY37" fmla="*/ 4792436 h 5690508"/>
              <a:gd name="connsiteX38" fmla="*/ 1993447 w 8209189"/>
              <a:gd name="connsiteY38" fmla="*/ 4678136 h 5690508"/>
              <a:gd name="connsiteX39" fmla="*/ 1748518 w 8209189"/>
              <a:gd name="connsiteY39" fmla="*/ 4678136 h 5690508"/>
              <a:gd name="connsiteX40" fmla="*/ 1568904 w 8209189"/>
              <a:gd name="connsiteY40" fmla="*/ 4498522 h 5690508"/>
              <a:gd name="connsiteX41" fmla="*/ 1519918 w 8209189"/>
              <a:gd name="connsiteY41" fmla="*/ 4318907 h 5690508"/>
              <a:gd name="connsiteX42" fmla="*/ 1421947 w 8209189"/>
              <a:gd name="connsiteY42" fmla="*/ 4318907 h 5690508"/>
              <a:gd name="connsiteX43" fmla="*/ 1013732 w 8209189"/>
              <a:gd name="connsiteY43" fmla="*/ 4269922 h 5690508"/>
              <a:gd name="connsiteX44" fmla="*/ 736147 w 8209189"/>
              <a:gd name="connsiteY44" fmla="*/ 4106636 h 5690508"/>
              <a:gd name="connsiteX45" fmla="*/ 556532 w 8209189"/>
              <a:gd name="connsiteY45" fmla="*/ 3943350 h 5690508"/>
              <a:gd name="connsiteX46" fmla="*/ 556532 w 8209189"/>
              <a:gd name="connsiteY46" fmla="*/ 4057650 h 5690508"/>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0 w 7652657"/>
              <a:gd name="connsiteY0" fmla="*/ 4057650 h 5608865"/>
              <a:gd name="connsiteX1" fmla="*/ 97972 w 7652657"/>
              <a:gd name="connsiteY1" fmla="*/ 24493 h 5608865"/>
              <a:gd name="connsiteX2" fmla="*/ 7266215 w 7652657"/>
              <a:gd name="connsiteY2" fmla="*/ 24493 h 5608865"/>
              <a:gd name="connsiteX3" fmla="*/ 7266215 w 7652657"/>
              <a:gd name="connsiteY3" fmla="*/ 857250 h 5608865"/>
              <a:gd name="connsiteX4" fmla="*/ 7560129 w 7652657"/>
              <a:gd name="connsiteY4" fmla="*/ 2620736 h 5608865"/>
              <a:gd name="connsiteX5" fmla="*/ 7625443 w 7652657"/>
              <a:gd name="connsiteY5" fmla="*/ 5608865 h 5608865"/>
              <a:gd name="connsiteX6" fmla="*/ 7396843 w 7652657"/>
              <a:gd name="connsiteY6" fmla="*/ 5510893 h 5608865"/>
              <a:gd name="connsiteX7" fmla="*/ 7004958 w 7652657"/>
              <a:gd name="connsiteY7" fmla="*/ 5380265 h 5608865"/>
              <a:gd name="connsiteX8" fmla="*/ 6841672 w 7652657"/>
              <a:gd name="connsiteY8" fmla="*/ 5249636 h 5608865"/>
              <a:gd name="connsiteX9" fmla="*/ 6711043 w 7652657"/>
              <a:gd name="connsiteY9" fmla="*/ 5086350 h 5608865"/>
              <a:gd name="connsiteX10" fmla="*/ 6515100 w 7652657"/>
              <a:gd name="connsiteY10" fmla="*/ 5070022 h 5608865"/>
              <a:gd name="connsiteX11" fmla="*/ 6400800 w 7652657"/>
              <a:gd name="connsiteY11" fmla="*/ 5184322 h 5608865"/>
              <a:gd name="connsiteX12" fmla="*/ 6123215 w 7652657"/>
              <a:gd name="connsiteY12" fmla="*/ 5167993 h 5608865"/>
              <a:gd name="connsiteX13" fmla="*/ 5812972 w 7652657"/>
              <a:gd name="connsiteY13" fmla="*/ 5282293 h 5608865"/>
              <a:gd name="connsiteX14" fmla="*/ 5584372 w 7652657"/>
              <a:gd name="connsiteY14" fmla="*/ 5200650 h 5608865"/>
              <a:gd name="connsiteX15" fmla="*/ 5159829 w 7652657"/>
              <a:gd name="connsiteY15" fmla="*/ 5412922 h 5608865"/>
              <a:gd name="connsiteX16" fmla="*/ 5110843 w 7652657"/>
              <a:gd name="connsiteY16" fmla="*/ 5543550 h 5608865"/>
              <a:gd name="connsiteX17" fmla="*/ 4800600 w 7652657"/>
              <a:gd name="connsiteY17" fmla="*/ 5282293 h 5608865"/>
              <a:gd name="connsiteX18" fmla="*/ 4555672 w 7652657"/>
              <a:gd name="connsiteY18" fmla="*/ 5184322 h 5608865"/>
              <a:gd name="connsiteX19" fmla="*/ 4457700 w 7652657"/>
              <a:gd name="connsiteY19" fmla="*/ 5363936 h 5608865"/>
              <a:gd name="connsiteX20" fmla="*/ 4294415 w 7652657"/>
              <a:gd name="connsiteY20" fmla="*/ 5249636 h 5608865"/>
              <a:gd name="connsiteX21" fmla="*/ 4196443 w 7652657"/>
              <a:gd name="connsiteY21" fmla="*/ 5151665 h 5608865"/>
              <a:gd name="connsiteX22" fmla="*/ 4098472 w 7652657"/>
              <a:gd name="connsiteY22" fmla="*/ 5265965 h 5608865"/>
              <a:gd name="connsiteX23" fmla="*/ 4000500 w 7652657"/>
              <a:gd name="connsiteY23" fmla="*/ 5527222 h 5608865"/>
              <a:gd name="connsiteX24" fmla="*/ 3886200 w 7652657"/>
              <a:gd name="connsiteY24" fmla="*/ 5396593 h 5608865"/>
              <a:gd name="connsiteX25" fmla="*/ 3755572 w 7652657"/>
              <a:gd name="connsiteY25" fmla="*/ 5135336 h 5608865"/>
              <a:gd name="connsiteX26" fmla="*/ 3690258 w 7652657"/>
              <a:gd name="connsiteY26" fmla="*/ 5265965 h 5608865"/>
              <a:gd name="connsiteX27" fmla="*/ 3592286 w 7652657"/>
              <a:gd name="connsiteY27" fmla="*/ 5282293 h 5608865"/>
              <a:gd name="connsiteX28" fmla="*/ 3363686 w 7652657"/>
              <a:gd name="connsiteY28" fmla="*/ 5135336 h 5608865"/>
              <a:gd name="connsiteX29" fmla="*/ 3069772 w 7652657"/>
              <a:gd name="connsiteY29" fmla="*/ 5004707 h 5608865"/>
              <a:gd name="connsiteX30" fmla="*/ 2955472 w 7652657"/>
              <a:gd name="connsiteY30" fmla="*/ 5200650 h 5608865"/>
              <a:gd name="connsiteX31" fmla="*/ 2873829 w 7652657"/>
              <a:gd name="connsiteY31" fmla="*/ 5053693 h 5608865"/>
              <a:gd name="connsiteX32" fmla="*/ 2547258 w 7652657"/>
              <a:gd name="connsiteY32" fmla="*/ 4890407 h 5608865"/>
              <a:gd name="connsiteX33" fmla="*/ 2465615 w 7652657"/>
              <a:gd name="connsiteY33" fmla="*/ 4792436 h 5608865"/>
              <a:gd name="connsiteX34" fmla="*/ 2204358 w 7652657"/>
              <a:gd name="connsiteY34" fmla="*/ 4776107 h 5608865"/>
              <a:gd name="connsiteX35" fmla="*/ 2171700 w 7652657"/>
              <a:gd name="connsiteY35" fmla="*/ 4825093 h 5608865"/>
              <a:gd name="connsiteX36" fmla="*/ 1894115 w 7652657"/>
              <a:gd name="connsiteY36" fmla="*/ 4678136 h 5608865"/>
              <a:gd name="connsiteX37" fmla="*/ 1681843 w 7652657"/>
              <a:gd name="connsiteY37" fmla="*/ 4792436 h 5608865"/>
              <a:gd name="connsiteX38" fmla="*/ 1436915 w 7652657"/>
              <a:gd name="connsiteY38" fmla="*/ 4678136 h 5608865"/>
              <a:gd name="connsiteX39" fmla="*/ 1191986 w 7652657"/>
              <a:gd name="connsiteY39" fmla="*/ 4678136 h 5608865"/>
              <a:gd name="connsiteX40" fmla="*/ 1012372 w 7652657"/>
              <a:gd name="connsiteY40" fmla="*/ 4498522 h 5608865"/>
              <a:gd name="connsiteX41" fmla="*/ 963386 w 7652657"/>
              <a:gd name="connsiteY41" fmla="*/ 4318907 h 5608865"/>
              <a:gd name="connsiteX42" fmla="*/ 865415 w 7652657"/>
              <a:gd name="connsiteY42" fmla="*/ 4318907 h 5608865"/>
              <a:gd name="connsiteX43" fmla="*/ 457200 w 7652657"/>
              <a:gd name="connsiteY43" fmla="*/ 4269922 h 5608865"/>
              <a:gd name="connsiteX44" fmla="*/ 179615 w 7652657"/>
              <a:gd name="connsiteY44" fmla="*/ 4106636 h 5608865"/>
              <a:gd name="connsiteX45" fmla="*/ 0 w 7652657"/>
              <a:gd name="connsiteY45" fmla="*/ 3943350 h 5608865"/>
              <a:gd name="connsiteX46" fmla="*/ 0 w 7652657"/>
              <a:gd name="connsiteY46" fmla="*/ 4057650 h 560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52657" h="5608865">
                <a:moveTo>
                  <a:pt x="0" y="4057650"/>
                </a:moveTo>
                <a:cubicBezTo>
                  <a:pt x="110218" y="2415268"/>
                  <a:pt x="106136" y="2084615"/>
                  <a:pt x="97972" y="24493"/>
                </a:cubicBezTo>
                <a:cubicBezTo>
                  <a:pt x="1755322" y="0"/>
                  <a:pt x="5761265" y="59871"/>
                  <a:pt x="7266215" y="24493"/>
                </a:cubicBezTo>
                <a:cubicBezTo>
                  <a:pt x="7383236" y="892629"/>
                  <a:pt x="7217229" y="424543"/>
                  <a:pt x="7266215" y="857250"/>
                </a:cubicBezTo>
                <a:cubicBezTo>
                  <a:pt x="7315201" y="1289957"/>
                  <a:pt x="7500258" y="1828800"/>
                  <a:pt x="7560129" y="2620736"/>
                </a:cubicBezTo>
                <a:cubicBezTo>
                  <a:pt x="7620000" y="3412672"/>
                  <a:pt x="7652657" y="5127172"/>
                  <a:pt x="7625443" y="5608865"/>
                </a:cubicBezTo>
                <a:cubicBezTo>
                  <a:pt x="7369629" y="5366658"/>
                  <a:pt x="7500257" y="5548993"/>
                  <a:pt x="7396843" y="5510893"/>
                </a:cubicBezTo>
                <a:cubicBezTo>
                  <a:pt x="7293429" y="5472793"/>
                  <a:pt x="7097487" y="5423808"/>
                  <a:pt x="7004958" y="5380265"/>
                </a:cubicBezTo>
                <a:cubicBezTo>
                  <a:pt x="6912430" y="5336722"/>
                  <a:pt x="6890658" y="5298622"/>
                  <a:pt x="6841672" y="5249636"/>
                </a:cubicBezTo>
                <a:cubicBezTo>
                  <a:pt x="6792686" y="5200650"/>
                  <a:pt x="6765472" y="5116286"/>
                  <a:pt x="6711043" y="5086350"/>
                </a:cubicBezTo>
                <a:cubicBezTo>
                  <a:pt x="6656614" y="5056414"/>
                  <a:pt x="6566807" y="5053693"/>
                  <a:pt x="6515100" y="5070022"/>
                </a:cubicBezTo>
                <a:cubicBezTo>
                  <a:pt x="6463393" y="5086351"/>
                  <a:pt x="6466114" y="5167994"/>
                  <a:pt x="6400800" y="5184322"/>
                </a:cubicBezTo>
                <a:cubicBezTo>
                  <a:pt x="6335486" y="5200650"/>
                  <a:pt x="6221186" y="5151665"/>
                  <a:pt x="6123215" y="5167993"/>
                </a:cubicBezTo>
                <a:cubicBezTo>
                  <a:pt x="6025244" y="5184321"/>
                  <a:pt x="5902779" y="5276850"/>
                  <a:pt x="5812972" y="5282293"/>
                </a:cubicBezTo>
                <a:cubicBezTo>
                  <a:pt x="5723165" y="5287736"/>
                  <a:pt x="5693229" y="5178879"/>
                  <a:pt x="5584372" y="5200650"/>
                </a:cubicBezTo>
                <a:cubicBezTo>
                  <a:pt x="5475515" y="5222421"/>
                  <a:pt x="5238751" y="5355772"/>
                  <a:pt x="5159829" y="5412922"/>
                </a:cubicBezTo>
                <a:cubicBezTo>
                  <a:pt x="5080908" y="5470072"/>
                  <a:pt x="5170715" y="5565322"/>
                  <a:pt x="5110843" y="5543550"/>
                </a:cubicBezTo>
                <a:cubicBezTo>
                  <a:pt x="5050971" y="5521778"/>
                  <a:pt x="4893129" y="5342164"/>
                  <a:pt x="4800600" y="5282293"/>
                </a:cubicBezTo>
                <a:cubicBezTo>
                  <a:pt x="4708072" y="5222422"/>
                  <a:pt x="4612822" y="5170715"/>
                  <a:pt x="4555672" y="5184322"/>
                </a:cubicBezTo>
                <a:cubicBezTo>
                  <a:pt x="4498522" y="5197929"/>
                  <a:pt x="4501243" y="5353050"/>
                  <a:pt x="4457700" y="5363936"/>
                </a:cubicBezTo>
                <a:cubicBezTo>
                  <a:pt x="4414157" y="5374822"/>
                  <a:pt x="4337958" y="5285014"/>
                  <a:pt x="4294415" y="5249636"/>
                </a:cubicBezTo>
                <a:cubicBezTo>
                  <a:pt x="4250872" y="5214258"/>
                  <a:pt x="4229100" y="5148944"/>
                  <a:pt x="4196443" y="5151665"/>
                </a:cubicBezTo>
                <a:cubicBezTo>
                  <a:pt x="4163786" y="5154387"/>
                  <a:pt x="4131129" y="5203372"/>
                  <a:pt x="4098472" y="5265965"/>
                </a:cubicBezTo>
                <a:cubicBezTo>
                  <a:pt x="4065815" y="5328558"/>
                  <a:pt x="4035879" y="5505451"/>
                  <a:pt x="4000500" y="5527222"/>
                </a:cubicBezTo>
                <a:cubicBezTo>
                  <a:pt x="3965121" y="5548993"/>
                  <a:pt x="3927021" y="5461907"/>
                  <a:pt x="3886200" y="5396593"/>
                </a:cubicBezTo>
                <a:cubicBezTo>
                  <a:pt x="3845379" y="5331279"/>
                  <a:pt x="3788229" y="5157107"/>
                  <a:pt x="3755572" y="5135336"/>
                </a:cubicBezTo>
                <a:cubicBezTo>
                  <a:pt x="3722915" y="5113565"/>
                  <a:pt x="3717472" y="5241472"/>
                  <a:pt x="3690258" y="5265965"/>
                </a:cubicBezTo>
                <a:cubicBezTo>
                  <a:pt x="3663044" y="5290458"/>
                  <a:pt x="3646715" y="5304064"/>
                  <a:pt x="3592286" y="5282293"/>
                </a:cubicBezTo>
                <a:cubicBezTo>
                  <a:pt x="3537857" y="5260522"/>
                  <a:pt x="3450772" y="5181600"/>
                  <a:pt x="3363686" y="5135336"/>
                </a:cubicBezTo>
                <a:cubicBezTo>
                  <a:pt x="3276600" y="5089072"/>
                  <a:pt x="3137808" y="4993821"/>
                  <a:pt x="3069772" y="5004707"/>
                </a:cubicBezTo>
                <a:cubicBezTo>
                  <a:pt x="3001736" y="5015593"/>
                  <a:pt x="2988129" y="5192486"/>
                  <a:pt x="2955472" y="5200650"/>
                </a:cubicBezTo>
                <a:cubicBezTo>
                  <a:pt x="2922815" y="5208814"/>
                  <a:pt x="2941865" y="5105400"/>
                  <a:pt x="2873829" y="5053693"/>
                </a:cubicBezTo>
                <a:cubicBezTo>
                  <a:pt x="2805793" y="5001986"/>
                  <a:pt x="2615294" y="4933950"/>
                  <a:pt x="2547258" y="4890407"/>
                </a:cubicBezTo>
                <a:cubicBezTo>
                  <a:pt x="2479222" y="4846864"/>
                  <a:pt x="2522765" y="4811486"/>
                  <a:pt x="2465615" y="4792436"/>
                </a:cubicBezTo>
                <a:cubicBezTo>
                  <a:pt x="2408465" y="4773386"/>
                  <a:pt x="2253344" y="4770664"/>
                  <a:pt x="2204358" y="4776107"/>
                </a:cubicBezTo>
                <a:cubicBezTo>
                  <a:pt x="2155372" y="4781550"/>
                  <a:pt x="2223407" y="4841422"/>
                  <a:pt x="2171700" y="4825093"/>
                </a:cubicBezTo>
                <a:cubicBezTo>
                  <a:pt x="2119993" y="4808765"/>
                  <a:pt x="1975758" y="4683579"/>
                  <a:pt x="1894115" y="4678136"/>
                </a:cubicBezTo>
                <a:cubicBezTo>
                  <a:pt x="1812472" y="4672693"/>
                  <a:pt x="1758043" y="4792436"/>
                  <a:pt x="1681843" y="4792436"/>
                </a:cubicBezTo>
                <a:cubicBezTo>
                  <a:pt x="1605643" y="4792436"/>
                  <a:pt x="1518558" y="4697186"/>
                  <a:pt x="1436915" y="4678136"/>
                </a:cubicBezTo>
                <a:cubicBezTo>
                  <a:pt x="1355272" y="4659086"/>
                  <a:pt x="1262743" y="4708072"/>
                  <a:pt x="1191986" y="4678136"/>
                </a:cubicBezTo>
                <a:cubicBezTo>
                  <a:pt x="1121229" y="4648200"/>
                  <a:pt x="1050472" y="4558394"/>
                  <a:pt x="1012372" y="4498522"/>
                </a:cubicBezTo>
                <a:cubicBezTo>
                  <a:pt x="974272" y="4438651"/>
                  <a:pt x="987879" y="4348843"/>
                  <a:pt x="963386" y="4318907"/>
                </a:cubicBezTo>
                <a:cubicBezTo>
                  <a:pt x="938893" y="4288971"/>
                  <a:pt x="949779" y="4327071"/>
                  <a:pt x="865415" y="4318907"/>
                </a:cubicBezTo>
                <a:cubicBezTo>
                  <a:pt x="781051" y="4310743"/>
                  <a:pt x="571500" y="4305300"/>
                  <a:pt x="457200" y="4269922"/>
                </a:cubicBezTo>
                <a:cubicBezTo>
                  <a:pt x="342900" y="4234544"/>
                  <a:pt x="255815" y="4161065"/>
                  <a:pt x="179615" y="4106636"/>
                </a:cubicBezTo>
                <a:cubicBezTo>
                  <a:pt x="103415" y="4052207"/>
                  <a:pt x="416378" y="4329792"/>
                  <a:pt x="0" y="3943350"/>
                </a:cubicBezTo>
                <a:cubicBezTo>
                  <a:pt x="48986" y="3690257"/>
                  <a:pt x="0" y="4019550"/>
                  <a:pt x="0" y="4057650"/>
                </a:cubicBezTo>
                <a:close/>
              </a:path>
            </a:pathLst>
          </a:custGeom>
          <a:ln w="76200">
            <a:solidFill>
              <a:srgbClr val="FF0000"/>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0" name="Picture 3"/>
          <p:cNvPicPr>
            <a:picLocks noChangeAspect="1" noChangeArrowheads="1"/>
          </p:cNvPicPr>
          <p:nvPr/>
        </p:nvPicPr>
        <p:blipFill>
          <a:blip r:embed="rId3" cstate="print"/>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46" name="Oval 45"/>
          <p:cNvSpPr/>
          <p:nvPr/>
        </p:nvSpPr>
        <p:spPr>
          <a:xfrm>
            <a:off x="5257800" y="6096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412725" y="47244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304800" y="3581400"/>
            <a:ext cx="76200" cy="369332"/>
          </a:xfrm>
          <a:prstGeom prst="rect">
            <a:avLst/>
          </a:prstGeom>
          <a:noFill/>
        </p:spPr>
        <p:txBody>
          <a:bodyPr wrap="square" rtlCol="0">
            <a:spAutoFit/>
          </a:bodyPr>
          <a:lstStyle/>
          <a:p>
            <a:endParaRPr lang="en-US" dirty="0"/>
          </a:p>
        </p:txBody>
      </p:sp>
      <p:sp>
        <p:nvSpPr>
          <p:cNvPr id="36" name="Oval 35"/>
          <p:cNvSpPr/>
          <p:nvPr/>
        </p:nvSpPr>
        <p:spPr>
          <a:xfrm>
            <a:off x="7391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p:cNvCxnSpPr/>
          <p:nvPr/>
        </p:nvCxnSpPr>
        <p:spPr>
          <a:xfrm rot="5400000">
            <a:off x="2286000" y="5104606"/>
            <a:ext cx="2438400" cy="1588"/>
          </a:xfrm>
          <a:prstGeom prst="line">
            <a:avLst/>
          </a:prstGeom>
          <a:ln w="38100">
            <a:solidFill>
              <a:schemeClr val="tx1">
                <a:lumMod val="85000"/>
                <a:lumOff val="15000"/>
              </a:schemeClr>
            </a:solidFill>
          </a:ln>
          <a:effectLst>
            <a:outerShdw blurRad="508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59" name="Freeform 58"/>
          <p:cNvSpPr/>
          <p:nvPr/>
        </p:nvSpPr>
        <p:spPr>
          <a:xfrm>
            <a:off x="5641675" y="4589253"/>
            <a:ext cx="483080" cy="1946695"/>
          </a:xfrm>
          <a:custGeom>
            <a:avLst/>
            <a:gdLst>
              <a:gd name="connsiteX0" fmla="*/ 0 w 483080"/>
              <a:gd name="connsiteY0" fmla="*/ 0 h 1946695"/>
              <a:gd name="connsiteX1" fmla="*/ 17253 w 483080"/>
              <a:gd name="connsiteY1" fmla="*/ 1656272 h 1946695"/>
              <a:gd name="connsiteX2" fmla="*/ 103517 w 483080"/>
              <a:gd name="connsiteY2" fmla="*/ 1742536 h 1946695"/>
              <a:gd name="connsiteX3" fmla="*/ 293299 w 483080"/>
              <a:gd name="connsiteY3" fmla="*/ 1828800 h 1946695"/>
              <a:gd name="connsiteX4" fmla="*/ 483080 w 483080"/>
              <a:gd name="connsiteY4" fmla="*/ 1811547 h 194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080" h="1946695">
                <a:moveTo>
                  <a:pt x="0" y="0"/>
                </a:moveTo>
                <a:cubicBezTo>
                  <a:pt x="0" y="682924"/>
                  <a:pt x="0" y="1365849"/>
                  <a:pt x="17253" y="1656272"/>
                </a:cubicBezTo>
                <a:cubicBezTo>
                  <a:pt x="34506" y="1946695"/>
                  <a:pt x="57509" y="1713781"/>
                  <a:pt x="103517" y="1742536"/>
                </a:cubicBezTo>
                <a:cubicBezTo>
                  <a:pt x="149525" y="1771291"/>
                  <a:pt x="230039" y="1817298"/>
                  <a:pt x="293299" y="1828800"/>
                </a:cubicBezTo>
                <a:cubicBezTo>
                  <a:pt x="356559" y="1840302"/>
                  <a:pt x="419819" y="1825924"/>
                  <a:pt x="483080" y="1811547"/>
                </a:cubicBezTo>
              </a:path>
            </a:pathLst>
          </a:custGeom>
          <a:ln w="38100">
            <a:solidFill>
              <a:schemeClr val="tx1">
                <a:lumMod val="85000"/>
                <a:lumOff val="15000"/>
              </a:schemeClr>
            </a:solidFill>
          </a:ln>
          <a:effectLst>
            <a:outerShdw blurRad="508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TextBox 69"/>
          <p:cNvSpPr txBox="1"/>
          <p:nvPr/>
        </p:nvSpPr>
        <p:spPr>
          <a:xfrm>
            <a:off x="3276600" y="4989493"/>
            <a:ext cx="2667000" cy="954107"/>
          </a:xfrm>
          <a:prstGeom prst="rect">
            <a:avLst/>
          </a:prstGeom>
          <a:noFill/>
        </p:spPr>
        <p:txBody>
          <a:bodyPr wrap="square" rtlCol="0">
            <a:spAutoFit/>
          </a:bodyPr>
          <a:lstStyle/>
          <a:p>
            <a:pPr algn="ctr"/>
            <a:r>
              <a:rPr lang="en-US" sz="28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CHICKASAW NATION</a:t>
            </a:r>
          </a:p>
        </p:txBody>
      </p:sp>
      <p:sp>
        <p:nvSpPr>
          <p:cNvPr id="71" name="TextBox 70"/>
          <p:cNvSpPr txBox="1"/>
          <p:nvPr/>
        </p:nvSpPr>
        <p:spPr>
          <a:xfrm>
            <a:off x="5791200" y="4800600"/>
            <a:ext cx="2667000" cy="954107"/>
          </a:xfrm>
          <a:prstGeom prst="rect">
            <a:avLst/>
          </a:prstGeom>
          <a:noFill/>
        </p:spPr>
        <p:txBody>
          <a:bodyPr wrap="square" rtlCol="0">
            <a:spAutoFit/>
          </a:bodyPr>
          <a:lstStyle/>
          <a:p>
            <a:pPr algn="ctr"/>
            <a:r>
              <a:rPr lang="en-US" sz="28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CHOCTAW NATION</a:t>
            </a:r>
          </a:p>
        </p:txBody>
      </p:sp>
      <p:sp>
        <p:nvSpPr>
          <p:cNvPr id="33" name="Oval 32"/>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924800" y="4038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46"/>
          <p:cNvGrpSpPr/>
          <p:nvPr/>
        </p:nvGrpSpPr>
        <p:grpSpPr>
          <a:xfrm>
            <a:off x="2895600" y="2590800"/>
            <a:ext cx="3505200" cy="838200"/>
            <a:chOff x="2667000" y="2514600"/>
            <a:chExt cx="3505200" cy="838200"/>
          </a:xfrm>
        </p:grpSpPr>
        <p:grpSp>
          <p:nvGrpSpPr>
            <p:cNvPr id="11" name="Group 31"/>
            <p:cNvGrpSpPr/>
            <p:nvPr/>
          </p:nvGrpSpPr>
          <p:grpSpPr>
            <a:xfrm>
              <a:off x="2667000" y="2514600"/>
              <a:ext cx="3505200" cy="487680"/>
              <a:chOff x="2667000" y="2514600"/>
              <a:chExt cx="3505200" cy="487680"/>
            </a:xfrm>
          </p:grpSpPr>
          <p:sp>
            <p:nvSpPr>
              <p:cNvPr id="91" name="Rectangle 4"/>
              <p:cNvSpPr/>
              <p:nvPr/>
            </p:nvSpPr>
            <p:spPr>
              <a:xfrm>
                <a:off x="2667000" y="2514600"/>
                <a:ext cx="30480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5257800" y="2590800"/>
                <a:ext cx="914400" cy="41148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Rectangle 5"/>
            <p:cNvSpPr/>
            <p:nvPr/>
          </p:nvSpPr>
          <p:spPr>
            <a:xfrm>
              <a:off x="3352800" y="29718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TextBox 106"/>
          <p:cNvSpPr txBox="1"/>
          <p:nvPr/>
        </p:nvSpPr>
        <p:spPr>
          <a:xfrm>
            <a:off x="4419600" y="2895600"/>
            <a:ext cx="2667000" cy="954107"/>
          </a:xfrm>
          <a:prstGeom prst="rect">
            <a:avLst/>
          </a:prstGeom>
          <a:noFill/>
        </p:spPr>
        <p:txBody>
          <a:bodyPr wrap="square" rtlCol="0">
            <a:spAutoFit/>
          </a:bodyPr>
          <a:lstStyle/>
          <a:p>
            <a:pPr algn="ctr"/>
            <a:r>
              <a:rPr lang="en-US" sz="28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CREEK NATION</a:t>
            </a:r>
          </a:p>
        </p:txBody>
      </p:sp>
      <p:sp>
        <p:nvSpPr>
          <p:cNvPr id="116" name="Freeform 115"/>
          <p:cNvSpPr/>
          <p:nvPr/>
        </p:nvSpPr>
        <p:spPr>
          <a:xfrm>
            <a:off x="800099" y="2362200"/>
            <a:ext cx="4267199" cy="2333205"/>
          </a:xfrm>
          <a:custGeom>
            <a:avLst/>
            <a:gdLst>
              <a:gd name="connsiteX0" fmla="*/ 312964 w 4397828"/>
              <a:gd name="connsiteY0" fmla="*/ 70757 h 2332264"/>
              <a:gd name="connsiteX1" fmla="*/ 2141764 w 4397828"/>
              <a:gd name="connsiteY1" fmla="*/ 119743 h 2332264"/>
              <a:gd name="connsiteX2" fmla="*/ 2223407 w 4397828"/>
              <a:gd name="connsiteY2" fmla="*/ 397328 h 2332264"/>
              <a:gd name="connsiteX3" fmla="*/ 2468335 w 4397828"/>
              <a:gd name="connsiteY3" fmla="*/ 740228 h 2332264"/>
              <a:gd name="connsiteX4" fmla="*/ 2713264 w 4397828"/>
              <a:gd name="connsiteY4" fmla="*/ 1017814 h 2332264"/>
              <a:gd name="connsiteX5" fmla="*/ 2958192 w 4397828"/>
              <a:gd name="connsiteY5" fmla="*/ 1148443 h 2332264"/>
              <a:gd name="connsiteX6" fmla="*/ 3203121 w 4397828"/>
              <a:gd name="connsiteY6" fmla="*/ 1246414 h 2332264"/>
              <a:gd name="connsiteX7" fmla="*/ 3350078 w 4397828"/>
              <a:gd name="connsiteY7" fmla="*/ 1164771 h 2332264"/>
              <a:gd name="connsiteX8" fmla="*/ 3513364 w 4397828"/>
              <a:gd name="connsiteY8" fmla="*/ 1344385 h 2332264"/>
              <a:gd name="connsiteX9" fmla="*/ 3643992 w 4397828"/>
              <a:gd name="connsiteY9" fmla="*/ 1295400 h 2332264"/>
              <a:gd name="connsiteX10" fmla="*/ 3839935 w 4397828"/>
              <a:gd name="connsiteY10" fmla="*/ 1115785 h 2332264"/>
              <a:gd name="connsiteX11" fmla="*/ 4003221 w 4397828"/>
              <a:gd name="connsiteY11" fmla="*/ 1230085 h 2332264"/>
              <a:gd name="connsiteX12" fmla="*/ 4313464 w 4397828"/>
              <a:gd name="connsiteY12" fmla="*/ 1442357 h 2332264"/>
              <a:gd name="connsiteX13" fmla="*/ 4395107 w 4397828"/>
              <a:gd name="connsiteY13" fmla="*/ 1638300 h 2332264"/>
              <a:gd name="connsiteX14" fmla="*/ 4329792 w 4397828"/>
              <a:gd name="connsiteY14" fmla="*/ 2242457 h 2332264"/>
              <a:gd name="connsiteX15" fmla="*/ 4003221 w 4397828"/>
              <a:gd name="connsiteY15" fmla="*/ 2177143 h 2332264"/>
              <a:gd name="connsiteX16" fmla="*/ 3888921 w 4397828"/>
              <a:gd name="connsiteY16" fmla="*/ 1899557 h 2332264"/>
              <a:gd name="connsiteX17" fmla="*/ 3627664 w 4397828"/>
              <a:gd name="connsiteY17" fmla="*/ 1621971 h 2332264"/>
              <a:gd name="connsiteX18" fmla="*/ 3431721 w 4397828"/>
              <a:gd name="connsiteY18" fmla="*/ 1556657 h 2332264"/>
              <a:gd name="connsiteX19" fmla="*/ 3088821 w 4397828"/>
              <a:gd name="connsiteY19" fmla="*/ 1524000 h 2332264"/>
              <a:gd name="connsiteX20" fmla="*/ 2860221 w 4397828"/>
              <a:gd name="connsiteY20" fmla="*/ 1409700 h 2332264"/>
              <a:gd name="connsiteX21" fmla="*/ 2680607 w 4397828"/>
              <a:gd name="connsiteY21" fmla="*/ 1295400 h 2332264"/>
              <a:gd name="connsiteX22" fmla="*/ 2549978 w 4397828"/>
              <a:gd name="connsiteY22" fmla="*/ 1181100 h 2332264"/>
              <a:gd name="connsiteX23" fmla="*/ 2549978 w 4397828"/>
              <a:gd name="connsiteY23" fmla="*/ 1132114 h 2332264"/>
              <a:gd name="connsiteX24" fmla="*/ 2337707 w 4397828"/>
              <a:gd name="connsiteY24" fmla="*/ 1181100 h 2332264"/>
              <a:gd name="connsiteX25" fmla="*/ 2027464 w 4397828"/>
              <a:gd name="connsiteY25" fmla="*/ 691243 h 2332264"/>
              <a:gd name="connsiteX26" fmla="*/ 1896835 w 4397828"/>
              <a:gd name="connsiteY26" fmla="*/ 446314 h 2332264"/>
              <a:gd name="connsiteX27" fmla="*/ 1815192 w 4397828"/>
              <a:gd name="connsiteY27" fmla="*/ 364671 h 2332264"/>
              <a:gd name="connsiteX28" fmla="*/ 1635578 w 4397828"/>
              <a:gd name="connsiteY28" fmla="*/ 348343 h 2332264"/>
              <a:gd name="connsiteX29" fmla="*/ 1521278 w 4397828"/>
              <a:gd name="connsiteY29" fmla="*/ 609600 h 2332264"/>
              <a:gd name="connsiteX30" fmla="*/ 1390649 w 4397828"/>
              <a:gd name="connsiteY30" fmla="*/ 609600 h 2332264"/>
              <a:gd name="connsiteX31" fmla="*/ 1292678 w 4397828"/>
              <a:gd name="connsiteY31" fmla="*/ 429985 h 2332264"/>
              <a:gd name="connsiteX32" fmla="*/ 1227364 w 4397828"/>
              <a:gd name="connsiteY32" fmla="*/ 348343 h 2332264"/>
              <a:gd name="connsiteX33" fmla="*/ 1047749 w 4397828"/>
              <a:gd name="connsiteY33" fmla="*/ 348343 h 2332264"/>
              <a:gd name="connsiteX34" fmla="*/ 868135 w 4397828"/>
              <a:gd name="connsiteY34" fmla="*/ 544285 h 2332264"/>
              <a:gd name="connsiteX35" fmla="*/ 704849 w 4397828"/>
              <a:gd name="connsiteY35" fmla="*/ 625928 h 2332264"/>
              <a:gd name="connsiteX36" fmla="*/ 557892 w 4397828"/>
              <a:gd name="connsiteY36" fmla="*/ 576943 h 2332264"/>
              <a:gd name="connsiteX37" fmla="*/ 541564 w 4397828"/>
              <a:gd name="connsiteY37" fmla="*/ 397328 h 2332264"/>
              <a:gd name="connsiteX38" fmla="*/ 492578 w 4397828"/>
              <a:gd name="connsiteY38" fmla="*/ 381000 h 2332264"/>
              <a:gd name="connsiteX39" fmla="*/ 263978 w 4397828"/>
              <a:gd name="connsiteY39" fmla="*/ 544285 h 2332264"/>
              <a:gd name="connsiteX40" fmla="*/ 312964 w 4397828"/>
              <a:gd name="connsiteY40" fmla="*/ 70757 h 2332264"/>
              <a:gd name="connsiteX0" fmla="*/ 312964 w 4397828"/>
              <a:gd name="connsiteY0" fmla="*/ 70757 h 2332264"/>
              <a:gd name="connsiteX1" fmla="*/ 2141764 w 4397828"/>
              <a:gd name="connsiteY1" fmla="*/ 119743 h 2332264"/>
              <a:gd name="connsiteX2" fmla="*/ 2223407 w 4397828"/>
              <a:gd name="connsiteY2" fmla="*/ 397328 h 2332264"/>
              <a:gd name="connsiteX3" fmla="*/ 2468335 w 4397828"/>
              <a:gd name="connsiteY3" fmla="*/ 740228 h 2332264"/>
              <a:gd name="connsiteX4" fmla="*/ 2713264 w 4397828"/>
              <a:gd name="connsiteY4" fmla="*/ 1017814 h 2332264"/>
              <a:gd name="connsiteX5" fmla="*/ 2958192 w 4397828"/>
              <a:gd name="connsiteY5" fmla="*/ 1148443 h 2332264"/>
              <a:gd name="connsiteX6" fmla="*/ 3203121 w 4397828"/>
              <a:gd name="connsiteY6" fmla="*/ 1246414 h 2332264"/>
              <a:gd name="connsiteX7" fmla="*/ 3350078 w 4397828"/>
              <a:gd name="connsiteY7" fmla="*/ 1164771 h 2332264"/>
              <a:gd name="connsiteX8" fmla="*/ 3513364 w 4397828"/>
              <a:gd name="connsiteY8" fmla="*/ 1344385 h 2332264"/>
              <a:gd name="connsiteX9" fmla="*/ 3643992 w 4397828"/>
              <a:gd name="connsiteY9" fmla="*/ 1295400 h 2332264"/>
              <a:gd name="connsiteX10" fmla="*/ 3839935 w 4397828"/>
              <a:gd name="connsiteY10" fmla="*/ 1115785 h 2332264"/>
              <a:gd name="connsiteX11" fmla="*/ 4003221 w 4397828"/>
              <a:gd name="connsiteY11" fmla="*/ 1230085 h 2332264"/>
              <a:gd name="connsiteX12" fmla="*/ 4313464 w 4397828"/>
              <a:gd name="connsiteY12" fmla="*/ 1442357 h 2332264"/>
              <a:gd name="connsiteX13" fmla="*/ 4395107 w 4397828"/>
              <a:gd name="connsiteY13" fmla="*/ 1638300 h 2332264"/>
              <a:gd name="connsiteX14" fmla="*/ 4329792 w 4397828"/>
              <a:gd name="connsiteY14" fmla="*/ 2242457 h 2332264"/>
              <a:gd name="connsiteX15" fmla="*/ 4003221 w 4397828"/>
              <a:gd name="connsiteY15" fmla="*/ 2177143 h 2332264"/>
              <a:gd name="connsiteX16" fmla="*/ 3888921 w 4397828"/>
              <a:gd name="connsiteY16" fmla="*/ 1899557 h 2332264"/>
              <a:gd name="connsiteX17" fmla="*/ 3627664 w 4397828"/>
              <a:gd name="connsiteY17" fmla="*/ 1621971 h 2332264"/>
              <a:gd name="connsiteX18" fmla="*/ 3431721 w 4397828"/>
              <a:gd name="connsiteY18" fmla="*/ 1556657 h 2332264"/>
              <a:gd name="connsiteX19" fmla="*/ 3088821 w 4397828"/>
              <a:gd name="connsiteY19" fmla="*/ 1524000 h 2332264"/>
              <a:gd name="connsiteX20" fmla="*/ 2860221 w 4397828"/>
              <a:gd name="connsiteY20" fmla="*/ 1409700 h 2332264"/>
              <a:gd name="connsiteX21" fmla="*/ 2680607 w 4397828"/>
              <a:gd name="connsiteY21" fmla="*/ 1295400 h 2332264"/>
              <a:gd name="connsiteX22" fmla="*/ 2549978 w 4397828"/>
              <a:gd name="connsiteY22" fmla="*/ 1181100 h 2332264"/>
              <a:gd name="connsiteX23" fmla="*/ 2549978 w 4397828"/>
              <a:gd name="connsiteY23" fmla="*/ 1132114 h 2332264"/>
              <a:gd name="connsiteX24" fmla="*/ 2337707 w 4397828"/>
              <a:gd name="connsiteY24" fmla="*/ 1181100 h 2332264"/>
              <a:gd name="connsiteX25" fmla="*/ 2027464 w 4397828"/>
              <a:gd name="connsiteY25" fmla="*/ 691243 h 2332264"/>
              <a:gd name="connsiteX26" fmla="*/ 1896835 w 4397828"/>
              <a:gd name="connsiteY26" fmla="*/ 446314 h 2332264"/>
              <a:gd name="connsiteX27" fmla="*/ 1815192 w 4397828"/>
              <a:gd name="connsiteY27" fmla="*/ 364671 h 2332264"/>
              <a:gd name="connsiteX28" fmla="*/ 1635578 w 4397828"/>
              <a:gd name="connsiteY28" fmla="*/ 348343 h 2332264"/>
              <a:gd name="connsiteX29" fmla="*/ 1521278 w 4397828"/>
              <a:gd name="connsiteY29" fmla="*/ 609600 h 2332264"/>
              <a:gd name="connsiteX30" fmla="*/ 1390649 w 4397828"/>
              <a:gd name="connsiteY30" fmla="*/ 609600 h 2332264"/>
              <a:gd name="connsiteX31" fmla="*/ 1292678 w 4397828"/>
              <a:gd name="connsiteY31" fmla="*/ 429985 h 2332264"/>
              <a:gd name="connsiteX32" fmla="*/ 1227364 w 4397828"/>
              <a:gd name="connsiteY32" fmla="*/ 348343 h 2332264"/>
              <a:gd name="connsiteX33" fmla="*/ 1047749 w 4397828"/>
              <a:gd name="connsiteY33" fmla="*/ 348343 h 2332264"/>
              <a:gd name="connsiteX34" fmla="*/ 868135 w 4397828"/>
              <a:gd name="connsiteY34" fmla="*/ 544285 h 2332264"/>
              <a:gd name="connsiteX35" fmla="*/ 704849 w 4397828"/>
              <a:gd name="connsiteY35" fmla="*/ 625928 h 2332264"/>
              <a:gd name="connsiteX36" fmla="*/ 557892 w 4397828"/>
              <a:gd name="connsiteY36" fmla="*/ 576943 h 2332264"/>
              <a:gd name="connsiteX37" fmla="*/ 541564 w 4397828"/>
              <a:gd name="connsiteY37" fmla="*/ 397328 h 2332264"/>
              <a:gd name="connsiteX38" fmla="*/ 492578 w 4397828"/>
              <a:gd name="connsiteY38" fmla="*/ 381000 h 2332264"/>
              <a:gd name="connsiteX39" fmla="*/ 263978 w 4397828"/>
              <a:gd name="connsiteY39" fmla="*/ 544285 h 2332264"/>
              <a:gd name="connsiteX40" fmla="*/ 312964 w 4397828"/>
              <a:gd name="connsiteY40" fmla="*/ 70757 h 2332264"/>
              <a:gd name="connsiteX0" fmla="*/ 48986 w 4133850"/>
              <a:gd name="connsiteY0" fmla="*/ 70757 h 2332264"/>
              <a:gd name="connsiteX1" fmla="*/ 1877786 w 4133850"/>
              <a:gd name="connsiteY1" fmla="*/ 119743 h 2332264"/>
              <a:gd name="connsiteX2" fmla="*/ 1959429 w 4133850"/>
              <a:gd name="connsiteY2" fmla="*/ 397328 h 2332264"/>
              <a:gd name="connsiteX3" fmla="*/ 2204357 w 4133850"/>
              <a:gd name="connsiteY3" fmla="*/ 740228 h 2332264"/>
              <a:gd name="connsiteX4" fmla="*/ 2449286 w 4133850"/>
              <a:gd name="connsiteY4" fmla="*/ 1017814 h 2332264"/>
              <a:gd name="connsiteX5" fmla="*/ 2694214 w 4133850"/>
              <a:gd name="connsiteY5" fmla="*/ 1148443 h 2332264"/>
              <a:gd name="connsiteX6" fmla="*/ 2939143 w 4133850"/>
              <a:gd name="connsiteY6" fmla="*/ 1246414 h 2332264"/>
              <a:gd name="connsiteX7" fmla="*/ 3086100 w 4133850"/>
              <a:gd name="connsiteY7" fmla="*/ 1164771 h 2332264"/>
              <a:gd name="connsiteX8" fmla="*/ 3249386 w 4133850"/>
              <a:gd name="connsiteY8" fmla="*/ 1344385 h 2332264"/>
              <a:gd name="connsiteX9" fmla="*/ 3380014 w 4133850"/>
              <a:gd name="connsiteY9" fmla="*/ 1295400 h 2332264"/>
              <a:gd name="connsiteX10" fmla="*/ 3575957 w 4133850"/>
              <a:gd name="connsiteY10" fmla="*/ 1115785 h 2332264"/>
              <a:gd name="connsiteX11" fmla="*/ 3739243 w 4133850"/>
              <a:gd name="connsiteY11" fmla="*/ 1230085 h 2332264"/>
              <a:gd name="connsiteX12" fmla="*/ 4049486 w 4133850"/>
              <a:gd name="connsiteY12" fmla="*/ 1442357 h 2332264"/>
              <a:gd name="connsiteX13" fmla="*/ 4131129 w 4133850"/>
              <a:gd name="connsiteY13" fmla="*/ 1638300 h 2332264"/>
              <a:gd name="connsiteX14" fmla="*/ 4065814 w 4133850"/>
              <a:gd name="connsiteY14" fmla="*/ 2242457 h 2332264"/>
              <a:gd name="connsiteX15" fmla="*/ 3739243 w 4133850"/>
              <a:gd name="connsiteY15" fmla="*/ 2177143 h 2332264"/>
              <a:gd name="connsiteX16" fmla="*/ 3624943 w 4133850"/>
              <a:gd name="connsiteY16" fmla="*/ 1899557 h 2332264"/>
              <a:gd name="connsiteX17" fmla="*/ 3363686 w 4133850"/>
              <a:gd name="connsiteY17" fmla="*/ 1621971 h 2332264"/>
              <a:gd name="connsiteX18" fmla="*/ 3167743 w 4133850"/>
              <a:gd name="connsiteY18" fmla="*/ 1556657 h 2332264"/>
              <a:gd name="connsiteX19" fmla="*/ 2824843 w 4133850"/>
              <a:gd name="connsiteY19" fmla="*/ 1524000 h 2332264"/>
              <a:gd name="connsiteX20" fmla="*/ 2596243 w 4133850"/>
              <a:gd name="connsiteY20" fmla="*/ 1409700 h 2332264"/>
              <a:gd name="connsiteX21" fmla="*/ 2416629 w 4133850"/>
              <a:gd name="connsiteY21" fmla="*/ 1295400 h 2332264"/>
              <a:gd name="connsiteX22" fmla="*/ 2286000 w 4133850"/>
              <a:gd name="connsiteY22" fmla="*/ 1181100 h 2332264"/>
              <a:gd name="connsiteX23" fmla="*/ 2286000 w 4133850"/>
              <a:gd name="connsiteY23" fmla="*/ 1132114 h 2332264"/>
              <a:gd name="connsiteX24" fmla="*/ 2073729 w 4133850"/>
              <a:gd name="connsiteY24" fmla="*/ 1181100 h 2332264"/>
              <a:gd name="connsiteX25" fmla="*/ 1763486 w 4133850"/>
              <a:gd name="connsiteY25" fmla="*/ 691243 h 2332264"/>
              <a:gd name="connsiteX26" fmla="*/ 1632857 w 4133850"/>
              <a:gd name="connsiteY26" fmla="*/ 446314 h 2332264"/>
              <a:gd name="connsiteX27" fmla="*/ 1551214 w 4133850"/>
              <a:gd name="connsiteY27" fmla="*/ 364671 h 2332264"/>
              <a:gd name="connsiteX28" fmla="*/ 1371600 w 4133850"/>
              <a:gd name="connsiteY28" fmla="*/ 348343 h 2332264"/>
              <a:gd name="connsiteX29" fmla="*/ 1257300 w 4133850"/>
              <a:gd name="connsiteY29" fmla="*/ 609600 h 2332264"/>
              <a:gd name="connsiteX30" fmla="*/ 1126671 w 4133850"/>
              <a:gd name="connsiteY30" fmla="*/ 609600 h 2332264"/>
              <a:gd name="connsiteX31" fmla="*/ 1028700 w 4133850"/>
              <a:gd name="connsiteY31" fmla="*/ 429985 h 2332264"/>
              <a:gd name="connsiteX32" fmla="*/ 963386 w 4133850"/>
              <a:gd name="connsiteY32" fmla="*/ 348343 h 2332264"/>
              <a:gd name="connsiteX33" fmla="*/ 783771 w 4133850"/>
              <a:gd name="connsiteY33" fmla="*/ 348343 h 2332264"/>
              <a:gd name="connsiteX34" fmla="*/ 604157 w 4133850"/>
              <a:gd name="connsiteY34" fmla="*/ 544285 h 2332264"/>
              <a:gd name="connsiteX35" fmla="*/ 440871 w 4133850"/>
              <a:gd name="connsiteY35" fmla="*/ 625928 h 2332264"/>
              <a:gd name="connsiteX36" fmla="*/ 293914 w 4133850"/>
              <a:gd name="connsiteY36" fmla="*/ 576943 h 2332264"/>
              <a:gd name="connsiteX37" fmla="*/ 277586 w 4133850"/>
              <a:gd name="connsiteY37" fmla="*/ 397328 h 2332264"/>
              <a:gd name="connsiteX38" fmla="*/ 228600 w 4133850"/>
              <a:gd name="connsiteY38" fmla="*/ 381000 h 2332264"/>
              <a:gd name="connsiteX39" fmla="*/ 0 w 4133850"/>
              <a:gd name="connsiteY39" fmla="*/ 544285 h 2332264"/>
              <a:gd name="connsiteX40" fmla="*/ 48986 w 4133850"/>
              <a:gd name="connsiteY40" fmla="*/ 70757 h 2332264"/>
              <a:gd name="connsiteX0" fmla="*/ 48986 w 4133850"/>
              <a:gd name="connsiteY0" fmla="*/ 5442 h 2266949"/>
              <a:gd name="connsiteX1" fmla="*/ 1877786 w 4133850"/>
              <a:gd name="connsiteY1" fmla="*/ 54428 h 2266949"/>
              <a:gd name="connsiteX2" fmla="*/ 1959429 w 4133850"/>
              <a:gd name="connsiteY2" fmla="*/ 332013 h 2266949"/>
              <a:gd name="connsiteX3" fmla="*/ 2204357 w 4133850"/>
              <a:gd name="connsiteY3" fmla="*/ 674913 h 2266949"/>
              <a:gd name="connsiteX4" fmla="*/ 2449286 w 4133850"/>
              <a:gd name="connsiteY4" fmla="*/ 952499 h 2266949"/>
              <a:gd name="connsiteX5" fmla="*/ 2694214 w 4133850"/>
              <a:gd name="connsiteY5" fmla="*/ 1083128 h 2266949"/>
              <a:gd name="connsiteX6" fmla="*/ 2939143 w 4133850"/>
              <a:gd name="connsiteY6" fmla="*/ 1181099 h 2266949"/>
              <a:gd name="connsiteX7" fmla="*/ 3086100 w 4133850"/>
              <a:gd name="connsiteY7" fmla="*/ 1099456 h 2266949"/>
              <a:gd name="connsiteX8" fmla="*/ 3249386 w 4133850"/>
              <a:gd name="connsiteY8" fmla="*/ 1279070 h 2266949"/>
              <a:gd name="connsiteX9" fmla="*/ 3380014 w 4133850"/>
              <a:gd name="connsiteY9" fmla="*/ 1230085 h 2266949"/>
              <a:gd name="connsiteX10" fmla="*/ 3575957 w 4133850"/>
              <a:gd name="connsiteY10" fmla="*/ 1050470 h 2266949"/>
              <a:gd name="connsiteX11" fmla="*/ 3739243 w 4133850"/>
              <a:gd name="connsiteY11" fmla="*/ 1164770 h 2266949"/>
              <a:gd name="connsiteX12" fmla="*/ 4049486 w 4133850"/>
              <a:gd name="connsiteY12" fmla="*/ 1377042 h 2266949"/>
              <a:gd name="connsiteX13" fmla="*/ 4131129 w 4133850"/>
              <a:gd name="connsiteY13" fmla="*/ 1572985 h 2266949"/>
              <a:gd name="connsiteX14" fmla="*/ 4065814 w 4133850"/>
              <a:gd name="connsiteY14" fmla="*/ 2177142 h 2266949"/>
              <a:gd name="connsiteX15" fmla="*/ 3739243 w 4133850"/>
              <a:gd name="connsiteY15" fmla="*/ 2111828 h 2266949"/>
              <a:gd name="connsiteX16" fmla="*/ 3624943 w 4133850"/>
              <a:gd name="connsiteY16" fmla="*/ 1834242 h 2266949"/>
              <a:gd name="connsiteX17" fmla="*/ 3363686 w 4133850"/>
              <a:gd name="connsiteY17" fmla="*/ 1556656 h 2266949"/>
              <a:gd name="connsiteX18" fmla="*/ 3167743 w 4133850"/>
              <a:gd name="connsiteY18" fmla="*/ 1491342 h 2266949"/>
              <a:gd name="connsiteX19" fmla="*/ 2824843 w 4133850"/>
              <a:gd name="connsiteY19" fmla="*/ 1458685 h 2266949"/>
              <a:gd name="connsiteX20" fmla="*/ 2596243 w 4133850"/>
              <a:gd name="connsiteY20" fmla="*/ 1344385 h 2266949"/>
              <a:gd name="connsiteX21" fmla="*/ 2416629 w 4133850"/>
              <a:gd name="connsiteY21" fmla="*/ 1230085 h 2266949"/>
              <a:gd name="connsiteX22" fmla="*/ 2286000 w 4133850"/>
              <a:gd name="connsiteY22" fmla="*/ 1115785 h 2266949"/>
              <a:gd name="connsiteX23" fmla="*/ 2286000 w 4133850"/>
              <a:gd name="connsiteY23" fmla="*/ 1066799 h 2266949"/>
              <a:gd name="connsiteX24" fmla="*/ 2073729 w 4133850"/>
              <a:gd name="connsiteY24" fmla="*/ 1115785 h 2266949"/>
              <a:gd name="connsiteX25" fmla="*/ 1763486 w 4133850"/>
              <a:gd name="connsiteY25" fmla="*/ 625928 h 2266949"/>
              <a:gd name="connsiteX26" fmla="*/ 1632857 w 4133850"/>
              <a:gd name="connsiteY26" fmla="*/ 380999 h 2266949"/>
              <a:gd name="connsiteX27" fmla="*/ 1551214 w 4133850"/>
              <a:gd name="connsiteY27" fmla="*/ 299356 h 2266949"/>
              <a:gd name="connsiteX28" fmla="*/ 1371600 w 4133850"/>
              <a:gd name="connsiteY28" fmla="*/ 283028 h 2266949"/>
              <a:gd name="connsiteX29" fmla="*/ 1257300 w 4133850"/>
              <a:gd name="connsiteY29" fmla="*/ 544285 h 2266949"/>
              <a:gd name="connsiteX30" fmla="*/ 1126671 w 4133850"/>
              <a:gd name="connsiteY30" fmla="*/ 544285 h 2266949"/>
              <a:gd name="connsiteX31" fmla="*/ 1028700 w 4133850"/>
              <a:gd name="connsiteY31" fmla="*/ 364670 h 2266949"/>
              <a:gd name="connsiteX32" fmla="*/ 963386 w 4133850"/>
              <a:gd name="connsiteY32" fmla="*/ 283028 h 2266949"/>
              <a:gd name="connsiteX33" fmla="*/ 783771 w 4133850"/>
              <a:gd name="connsiteY33" fmla="*/ 283028 h 2266949"/>
              <a:gd name="connsiteX34" fmla="*/ 604157 w 4133850"/>
              <a:gd name="connsiteY34" fmla="*/ 478970 h 2266949"/>
              <a:gd name="connsiteX35" fmla="*/ 440871 w 4133850"/>
              <a:gd name="connsiteY35" fmla="*/ 560613 h 2266949"/>
              <a:gd name="connsiteX36" fmla="*/ 293914 w 4133850"/>
              <a:gd name="connsiteY36" fmla="*/ 511628 h 2266949"/>
              <a:gd name="connsiteX37" fmla="*/ 277586 w 4133850"/>
              <a:gd name="connsiteY37" fmla="*/ 332013 h 2266949"/>
              <a:gd name="connsiteX38" fmla="*/ 228600 w 4133850"/>
              <a:gd name="connsiteY38" fmla="*/ 315685 h 2266949"/>
              <a:gd name="connsiteX39" fmla="*/ 0 w 4133850"/>
              <a:gd name="connsiteY39" fmla="*/ 478970 h 2266949"/>
              <a:gd name="connsiteX40" fmla="*/ 48986 w 4133850"/>
              <a:gd name="connsiteY40" fmla="*/ 5442 h 2266949"/>
              <a:gd name="connsiteX0" fmla="*/ 48986 w 4133850"/>
              <a:gd name="connsiteY0" fmla="*/ 5442 h 2177142"/>
              <a:gd name="connsiteX1" fmla="*/ 1877786 w 4133850"/>
              <a:gd name="connsiteY1" fmla="*/ 54428 h 2177142"/>
              <a:gd name="connsiteX2" fmla="*/ 1959429 w 4133850"/>
              <a:gd name="connsiteY2" fmla="*/ 332013 h 2177142"/>
              <a:gd name="connsiteX3" fmla="*/ 2204357 w 4133850"/>
              <a:gd name="connsiteY3" fmla="*/ 674913 h 2177142"/>
              <a:gd name="connsiteX4" fmla="*/ 2449286 w 4133850"/>
              <a:gd name="connsiteY4" fmla="*/ 952499 h 2177142"/>
              <a:gd name="connsiteX5" fmla="*/ 2694214 w 4133850"/>
              <a:gd name="connsiteY5" fmla="*/ 1083128 h 2177142"/>
              <a:gd name="connsiteX6" fmla="*/ 2939143 w 4133850"/>
              <a:gd name="connsiteY6" fmla="*/ 1181099 h 2177142"/>
              <a:gd name="connsiteX7" fmla="*/ 3086100 w 4133850"/>
              <a:gd name="connsiteY7" fmla="*/ 1099456 h 2177142"/>
              <a:gd name="connsiteX8" fmla="*/ 3249386 w 4133850"/>
              <a:gd name="connsiteY8" fmla="*/ 1279070 h 2177142"/>
              <a:gd name="connsiteX9" fmla="*/ 3380014 w 4133850"/>
              <a:gd name="connsiteY9" fmla="*/ 1230085 h 2177142"/>
              <a:gd name="connsiteX10" fmla="*/ 3575957 w 4133850"/>
              <a:gd name="connsiteY10" fmla="*/ 1050470 h 2177142"/>
              <a:gd name="connsiteX11" fmla="*/ 3739243 w 4133850"/>
              <a:gd name="connsiteY11" fmla="*/ 1164770 h 2177142"/>
              <a:gd name="connsiteX12" fmla="*/ 4049486 w 4133850"/>
              <a:gd name="connsiteY12" fmla="*/ 1377042 h 2177142"/>
              <a:gd name="connsiteX13" fmla="*/ 4131129 w 4133850"/>
              <a:gd name="connsiteY13" fmla="*/ 1572985 h 2177142"/>
              <a:gd name="connsiteX14" fmla="*/ 4065814 w 4133850"/>
              <a:gd name="connsiteY14" fmla="*/ 2177142 h 2177142"/>
              <a:gd name="connsiteX15" fmla="*/ 3739243 w 4133850"/>
              <a:gd name="connsiteY15" fmla="*/ 2111828 h 2177142"/>
              <a:gd name="connsiteX16" fmla="*/ 3624943 w 4133850"/>
              <a:gd name="connsiteY16" fmla="*/ 1834242 h 2177142"/>
              <a:gd name="connsiteX17" fmla="*/ 3363686 w 4133850"/>
              <a:gd name="connsiteY17" fmla="*/ 1556656 h 2177142"/>
              <a:gd name="connsiteX18" fmla="*/ 3167743 w 4133850"/>
              <a:gd name="connsiteY18" fmla="*/ 1491342 h 2177142"/>
              <a:gd name="connsiteX19" fmla="*/ 2824843 w 4133850"/>
              <a:gd name="connsiteY19" fmla="*/ 1458685 h 2177142"/>
              <a:gd name="connsiteX20" fmla="*/ 2596243 w 4133850"/>
              <a:gd name="connsiteY20" fmla="*/ 1344385 h 2177142"/>
              <a:gd name="connsiteX21" fmla="*/ 2416629 w 4133850"/>
              <a:gd name="connsiteY21" fmla="*/ 1230085 h 2177142"/>
              <a:gd name="connsiteX22" fmla="*/ 2286000 w 4133850"/>
              <a:gd name="connsiteY22" fmla="*/ 1115785 h 2177142"/>
              <a:gd name="connsiteX23" fmla="*/ 2286000 w 4133850"/>
              <a:gd name="connsiteY23" fmla="*/ 1066799 h 2177142"/>
              <a:gd name="connsiteX24" fmla="*/ 2073729 w 4133850"/>
              <a:gd name="connsiteY24" fmla="*/ 1115785 h 2177142"/>
              <a:gd name="connsiteX25" fmla="*/ 1763486 w 4133850"/>
              <a:gd name="connsiteY25" fmla="*/ 625928 h 2177142"/>
              <a:gd name="connsiteX26" fmla="*/ 1632857 w 4133850"/>
              <a:gd name="connsiteY26" fmla="*/ 380999 h 2177142"/>
              <a:gd name="connsiteX27" fmla="*/ 1551214 w 4133850"/>
              <a:gd name="connsiteY27" fmla="*/ 299356 h 2177142"/>
              <a:gd name="connsiteX28" fmla="*/ 1371600 w 4133850"/>
              <a:gd name="connsiteY28" fmla="*/ 283028 h 2177142"/>
              <a:gd name="connsiteX29" fmla="*/ 1257300 w 4133850"/>
              <a:gd name="connsiteY29" fmla="*/ 544285 h 2177142"/>
              <a:gd name="connsiteX30" fmla="*/ 1126671 w 4133850"/>
              <a:gd name="connsiteY30" fmla="*/ 544285 h 2177142"/>
              <a:gd name="connsiteX31" fmla="*/ 1028700 w 4133850"/>
              <a:gd name="connsiteY31" fmla="*/ 364670 h 2177142"/>
              <a:gd name="connsiteX32" fmla="*/ 963386 w 4133850"/>
              <a:gd name="connsiteY32" fmla="*/ 283028 h 2177142"/>
              <a:gd name="connsiteX33" fmla="*/ 783771 w 4133850"/>
              <a:gd name="connsiteY33" fmla="*/ 283028 h 2177142"/>
              <a:gd name="connsiteX34" fmla="*/ 604157 w 4133850"/>
              <a:gd name="connsiteY34" fmla="*/ 478970 h 2177142"/>
              <a:gd name="connsiteX35" fmla="*/ 440871 w 4133850"/>
              <a:gd name="connsiteY35" fmla="*/ 560613 h 2177142"/>
              <a:gd name="connsiteX36" fmla="*/ 293914 w 4133850"/>
              <a:gd name="connsiteY36" fmla="*/ 511628 h 2177142"/>
              <a:gd name="connsiteX37" fmla="*/ 277586 w 4133850"/>
              <a:gd name="connsiteY37" fmla="*/ 332013 h 2177142"/>
              <a:gd name="connsiteX38" fmla="*/ 228600 w 4133850"/>
              <a:gd name="connsiteY38" fmla="*/ 315685 h 2177142"/>
              <a:gd name="connsiteX39" fmla="*/ 0 w 4133850"/>
              <a:gd name="connsiteY39" fmla="*/ 478970 h 2177142"/>
              <a:gd name="connsiteX40" fmla="*/ 48986 w 4133850"/>
              <a:gd name="connsiteY40" fmla="*/ 5442 h 2177142"/>
              <a:gd name="connsiteX0" fmla="*/ 48986 w 4131129"/>
              <a:gd name="connsiteY0" fmla="*/ 5442 h 2177142"/>
              <a:gd name="connsiteX1" fmla="*/ 1877786 w 4131129"/>
              <a:gd name="connsiteY1" fmla="*/ 54428 h 2177142"/>
              <a:gd name="connsiteX2" fmla="*/ 1959429 w 4131129"/>
              <a:gd name="connsiteY2" fmla="*/ 332013 h 2177142"/>
              <a:gd name="connsiteX3" fmla="*/ 2204357 w 4131129"/>
              <a:gd name="connsiteY3" fmla="*/ 674913 h 2177142"/>
              <a:gd name="connsiteX4" fmla="*/ 2449286 w 4131129"/>
              <a:gd name="connsiteY4" fmla="*/ 952499 h 2177142"/>
              <a:gd name="connsiteX5" fmla="*/ 2694214 w 4131129"/>
              <a:gd name="connsiteY5" fmla="*/ 1083128 h 2177142"/>
              <a:gd name="connsiteX6" fmla="*/ 2939143 w 4131129"/>
              <a:gd name="connsiteY6" fmla="*/ 1181099 h 2177142"/>
              <a:gd name="connsiteX7" fmla="*/ 3086100 w 4131129"/>
              <a:gd name="connsiteY7" fmla="*/ 1099456 h 2177142"/>
              <a:gd name="connsiteX8" fmla="*/ 3249386 w 4131129"/>
              <a:gd name="connsiteY8" fmla="*/ 1279070 h 2177142"/>
              <a:gd name="connsiteX9" fmla="*/ 3380014 w 4131129"/>
              <a:gd name="connsiteY9" fmla="*/ 1230085 h 2177142"/>
              <a:gd name="connsiteX10" fmla="*/ 3575957 w 4131129"/>
              <a:gd name="connsiteY10" fmla="*/ 1050470 h 2177142"/>
              <a:gd name="connsiteX11" fmla="*/ 3739243 w 4131129"/>
              <a:gd name="connsiteY11" fmla="*/ 1164770 h 2177142"/>
              <a:gd name="connsiteX12" fmla="*/ 4049486 w 4131129"/>
              <a:gd name="connsiteY12" fmla="*/ 1377042 h 2177142"/>
              <a:gd name="connsiteX13" fmla="*/ 4131129 w 4131129"/>
              <a:gd name="connsiteY13" fmla="*/ 1572985 h 2177142"/>
              <a:gd name="connsiteX14" fmla="*/ 4065814 w 4131129"/>
              <a:gd name="connsiteY14" fmla="*/ 2177142 h 2177142"/>
              <a:gd name="connsiteX15" fmla="*/ 3739243 w 4131129"/>
              <a:gd name="connsiteY15" fmla="*/ 2111828 h 2177142"/>
              <a:gd name="connsiteX16" fmla="*/ 3624943 w 4131129"/>
              <a:gd name="connsiteY16" fmla="*/ 1834242 h 2177142"/>
              <a:gd name="connsiteX17" fmla="*/ 3363686 w 4131129"/>
              <a:gd name="connsiteY17" fmla="*/ 1556656 h 2177142"/>
              <a:gd name="connsiteX18" fmla="*/ 3167743 w 4131129"/>
              <a:gd name="connsiteY18" fmla="*/ 1491342 h 2177142"/>
              <a:gd name="connsiteX19" fmla="*/ 2824843 w 4131129"/>
              <a:gd name="connsiteY19" fmla="*/ 1458685 h 2177142"/>
              <a:gd name="connsiteX20" fmla="*/ 2596243 w 4131129"/>
              <a:gd name="connsiteY20" fmla="*/ 1344385 h 2177142"/>
              <a:gd name="connsiteX21" fmla="*/ 2416629 w 4131129"/>
              <a:gd name="connsiteY21" fmla="*/ 1230085 h 2177142"/>
              <a:gd name="connsiteX22" fmla="*/ 2286000 w 4131129"/>
              <a:gd name="connsiteY22" fmla="*/ 1115785 h 2177142"/>
              <a:gd name="connsiteX23" fmla="*/ 2286000 w 4131129"/>
              <a:gd name="connsiteY23" fmla="*/ 1066799 h 2177142"/>
              <a:gd name="connsiteX24" fmla="*/ 2073729 w 4131129"/>
              <a:gd name="connsiteY24" fmla="*/ 1115785 h 2177142"/>
              <a:gd name="connsiteX25" fmla="*/ 1763486 w 4131129"/>
              <a:gd name="connsiteY25" fmla="*/ 625928 h 2177142"/>
              <a:gd name="connsiteX26" fmla="*/ 1632857 w 4131129"/>
              <a:gd name="connsiteY26" fmla="*/ 380999 h 2177142"/>
              <a:gd name="connsiteX27" fmla="*/ 1551214 w 4131129"/>
              <a:gd name="connsiteY27" fmla="*/ 299356 h 2177142"/>
              <a:gd name="connsiteX28" fmla="*/ 1371600 w 4131129"/>
              <a:gd name="connsiteY28" fmla="*/ 283028 h 2177142"/>
              <a:gd name="connsiteX29" fmla="*/ 1257300 w 4131129"/>
              <a:gd name="connsiteY29" fmla="*/ 544285 h 2177142"/>
              <a:gd name="connsiteX30" fmla="*/ 1126671 w 4131129"/>
              <a:gd name="connsiteY30" fmla="*/ 544285 h 2177142"/>
              <a:gd name="connsiteX31" fmla="*/ 1028700 w 4131129"/>
              <a:gd name="connsiteY31" fmla="*/ 364670 h 2177142"/>
              <a:gd name="connsiteX32" fmla="*/ 963386 w 4131129"/>
              <a:gd name="connsiteY32" fmla="*/ 283028 h 2177142"/>
              <a:gd name="connsiteX33" fmla="*/ 783771 w 4131129"/>
              <a:gd name="connsiteY33" fmla="*/ 283028 h 2177142"/>
              <a:gd name="connsiteX34" fmla="*/ 604157 w 4131129"/>
              <a:gd name="connsiteY34" fmla="*/ 478970 h 2177142"/>
              <a:gd name="connsiteX35" fmla="*/ 440871 w 4131129"/>
              <a:gd name="connsiteY35" fmla="*/ 560613 h 2177142"/>
              <a:gd name="connsiteX36" fmla="*/ 293914 w 4131129"/>
              <a:gd name="connsiteY36" fmla="*/ 511628 h 2177142"/>
              <a:gd name="connsiteX37" fmla="*/ 277586 w 4131129"/>
              <a:gd name="connsiteY37" fmla="*/ 332013 h 2177142"/>
              <a:gd name="connsiteX38" fmla="*/ 228600 w 4131129"/>
              <a:gd name="connsiteY38" fmla="*/ 315685 h 2177142"/>
              <a:gd name="connsiteX39" fmla="*/ 0 w 4131129"/>
              <a:gd name="connsiteY39" fmla="*/ 478970 h 2177142"/>
              <a:gd name="connsiteX40" fmla="*/ 48986 w 4131129"/>
              <a:gd name="connsiteY40" fmla="*/ 5442 h 2177142"/>
              <a:gd name="connsiteX0" fmla="*/ 48986 w 4267199"/>
              <a:gd name="connsiteY0" fmla="*/ 5442 h 2177142"/>
              <a:gd name="connsiteX1" fmla="*/ 1877786 w 4267199"/>
              <a:gd name="connsiteY1" fmla="*/ 54428 h 2177142"/>
              <a:gd name="connsiteX2" fmla="*/ 1959429 w 4267199"/>
              <a:gd name="connsiteY2" fmla="*/ 332013 h 2177142"/>
              <a:gd name="connsiteX3" fmla="*/ 2204357 w 4267199"/>
              <a:gd name="connsiteY3" fmla="*/ 674913 h 2177142"/>
              <a:gd name="connsiteX4" fmla="*/ 2449286 w 4267199"/>
              <a:gd name="connsiteY4" fmla="*/ 952499 h 2177142"/>
              <a:gd name="connsiteX5" fmla="*/ 2694214 w 4267199"/>
              <a:gd name="connsiteY5" fmla="*/ 1083128 h 2177142"/>
              <a:gd name="connsiteX6" fmla="*/ 2939143 w 4267199"/>
              <a:gd name="connsiteY6" fmla="*/ 1181099 h 2177142"/>
              <a:gd name="connsiteX7" fmla="*/ 3086100 w 4267199"/>
              <a:gd name="connsiteY7" fmla="*/ 1099456 h 2177142"/>
              <a:gd name="connsiteX8" fmla="*/ 3249386 w 4267199"/>
              <a:gd name="connsiteY8" fmla="*/ 1279070 h 2177142"/>
              <a:gd name="connsiteX9" fmla="*/ 3380014 w 4267199"/>
              <a:gd name="connsiteY9" fmla="*/ 1230085 h 2177142"/>
              <a:gd name="connsiteX10" fmla="*/ 3575957 w 4267199"/>
              <a:gd name="connsiteY10" fmla="*/ 1050470 h 2177142"/>
              <a:gd name="connsiteX11" fmla="*/ 3739243 w 4267199"/>
              <a:gd name="connsiteY11" fmla="*/ 1164770 h 2177142"/>
              <a:gd name="connsiteX12" fmla="*/ 4049486 w 4267199"/>
              <a:gd name="connsiteY12" fmla="*/ 1377042 h 2177142"/>
              <a:gd name="connsiteX13" fmla="*/ 4131129 w 4267199"/>
              <a:gd name="connsiteY13" fmla="*/ 1572985 h 2177142"/>
              <a:gd name="connsiteX14" fmla="*/ 4065814 w 4267199"/>
              <a:gd name="connsiteY14" fmla="*/ 2177142 h 2177142"/>
              <a:gd name="connsiteX15" fmla="*/ 3739243 w 4267199"/>
              <a:gd name="connsiteY15" fmla="*/ 2111828 h 2177142"/>
              <a:gd name="connsiteX16" fmla="*/ 3624943 w 4267199"/>
              <a:gd name="connsiteY16" fmla="*/ 1834242 h 2177142"/>
              <a:gd name="connsiteX17" fmla="*/ 3363686 w 4267199"/>
              <a:gd name="connsiteY17" fmla="*/ 1556656 h 2177142"/>
              <a:gd name="connsiteX18" fmla="*/ 3167743 w 4267199"/>
              <a:gd name="connsiteY18" fmla="*/ 1491342 h 2177142"/>
              <a:gd name="connsiteX19" fmla="*/ 2824843 w 4267199"/>
              <a:gd name="connsiteY19" fmla="*/ 1458685 h 2177142"/>
              <a:gd name="connsiteX20" fmla="*/ 2596243 w 4267199"/>
              <a:gd name="connsiteY20" fmla="*/ 1344385 h 2177142"/>
              <a:gd name="connsiteX21" fmla="*/ 2416629 w 4267199"/>
              <a:gd name="connsiteY21" fmla="*/ 1230085 h 2177142"/>
              <a:gd name="connsiteX22" fmla="*/ 2286000 w 4267199"/>
              <a:gd name="connsiteY22" fmla="*/ 1115785 h 2177142"/>
              <a:gd name="connsiteX23" fmla="*/ 2286000 w 4267199"/>
              <a:gd name="connsiteY23" fmla="*/ 1066799 h 2177142"/>
              <a:gd name="connsiteX24" fmla="*/ 2073729 w 4267199"/>
              <a:gd name="connsiteY24" fmla="*/ 1115785 h 2177142"/>
              <a:gd name="connsiteX25" fmla="*/ 1763486 w 4267199"/>
              <a:gd name="connsiteY25" fmla="*/ 625928 h 2177142"/>
              <a:gd name="connsiteX26" fmla="*/ 1632857 w 4267199"/>
              <a:gd name="connsiteY26" fmla="*/ 380999 h 2177142"/>
              <a:gd name="connsiteX27" fmla="*/ 1551214 w 4267199"/>
              <a:gd name="connsiteY27" fmla="*/ 299356 h 2177142"/>
              <a:gd name="connsiteX28" fmla="*/ 1371600 w 4267199"/>
              <a:gd name="connsiteY28" fmla="*/ 283028 h 2177142"/>
              <a:gd name="connsiteX29" fmla="*/ 1257300 w 4267199"/>
              <a:gd name="connsiteY29" fmla="*/ 544285 h 2177142"/>
              <a:gd name="connsiteX30" fmla="*/ 1126671 w 4267199"/>
              <a:gd name="connsiteY30" fmla="*/ 544285 h 2177142"/>
              <a:gd name="connsiteX31" fmla="*/ 1028700 w 4267199"/>
              <a:gd name="connsiteY31" fmla="*/ 364670 h 2177142"/>
              <a:gd name="connsiteX32" fmla="*/ 963386 w 4267199"/>
              <a:gd name="connsiteY32" fmla="*/ 283028 h 2177142"/>
              <a:gd name="connsiteX33" fmla="*/ 783771 w 4267199"/>
              <a:gd name="connsiteY33" fmla="*/ 283028 h 2177142"/>
              <a:gd name="connsiteX34" fmla="*/ 604157 w 4267199"/>
              <a:gd name="connsiteY34" fmla="*/ 478970 h 2177142"/>
              <a:gd name="connsiteX35" fmla="*/ 440871 w 4267199"/>
              <a:gd name="connsiteY35" fmla="*/ 560613 h 2177142"/>
              <a:gd name="connsiteX36" fmla="*/ 293914 w 4267199"/>
              <a:gd name="connsiteY36" fmla="*/ 511628 h 2177142"/>
              <a:gd name="connsiteX37" fmla="*/ 277586 w 4267199"/>
              <a:gd name="connsiteY37" fmla="*/ 332013 h 2177142"/>
              <a:gd name="connsiteX38" fmla="*/ 228600 w 4267199"/>
              <a:gd name="connsiteY38" fmla="*/ 315685 h 2177142"/>
              <a:gd name="connsiteX39" fmla="*/ 0 w 4267199"/>
              <a:gd name="connsiteY39" fmla="*/ 478970 h 2177142"/>
              <a:gd name="connsiteX40" fmla="*/ 48986 w 4267199"/>
              <a:gd name="connsiteY40" fmla="*/ 5442 h 2177142"/>
              <a:gd name="connsiteX0" fmla="*/ 48986 w 4267199"/>
              <a:gd name="connsiteY0" fmla="*/ 5442 h 2177142"/>
              <a:gd name="connsiteX1" fmla="*/ 1877786 w 4267199"/>
              <a:gd name="connsiteY1" fmla="*/ 54428 h 2177142"/>
              <a:gd name="connsiteX2" fmla="*/ 1959429 w 4267199"/>
              <a:gd name="connsiteY2" fmla="*/ 332013 h 2177142"/>
              <a:gd name="connsiteX3" fmla="*/ 2204357 w 4267199"/>
              <a:gd name="connsiteY3" fmla="*/ 674913 h 2177142"/>
              <a:gd name="connsiteX4" fmla="*/ 2449286 w 4267199"/>
              <a:gd name="connsiteY4" fmla="*/ 952499 h 2177142"/>
              <a:gd name="connsiteX5" fmla="*/ 2694214 w 4267199"/>
              <a:gd name="connsiteY5" fmla="*/ 1083128 h 2177142"/>
              <a:gd name="connsiteX6" fmla="*/ 2939143 w 4267199"/>
              <a:gd name="connsiteY6" fmla="*/ 1181099 h 2177142"/>
              <a:gd name="connsiteX7" fmla="*/ 3086100 w 4267199"/>
              <a:gd name="connsiteY7" fmla="*/ 1099456 h 2177142"/>
              <a:gd name="connsiteX8" fmla="*/ 3249386 w 4267199"/>
              <a:gd name="connsiteY8" fmla="*/ 1279070 h 2177142"/>
              <a:gd name="connsiteX9" fmla="*/ 3380014 w 4267199"/>
              <a:gd name="connsiteY9" fmla="*/ 1230085 h 2177142"/>
              <a:gd name="connsiteX10" fmla="*/ 3575957 w 4267199"/>
              <a:gd name="connsiteY10" fmla="*/ 1050470 h 2177142"/>
              <a:gd name="connsiteX11" fmla="*/ 3739243 w 4267199"/>
              <a:gd name="connsiteY11" fmla="*/ 1164770 h 2177142"/>
              <a:gd name="connsiteX12" fmla="*/ 4049486 w 4267199"/>
              <a:gd name="connsiteY12" fmla="*/ 1377042 h 2177142"/>
              <a:gd name="connsiteX13" fmla="*/ 4131129 w 4267199"/>
              <a:gd name="connsiteY13" fmla="*/ 1572985 h 2177142"/>
              <a:gd name="connsiteX14" fmla="*/ 4065814 w 4267199"/>
              <a:gd name="connsiteY14" fmla="*/ 2177142 h 2177142"/>
              <a:gd name="connsiteX15" fmla="*/ 3739243 w 4267199"/>
              <a:gd name="connsiteY15" fmla="*/ 2111828 h 2177142"/>
              <a:gd name="connsiteX16" fmla="*/ 3624943 w 4267199"/>
              <a:gd name="connsiteY16" fmla="*/ 1834242 h 2177142"/>
              <a:gd name="connsiteX17" fmla="*/ 3363686 w 4267199"/>
              <a:gd name="connsiteY17" fmla="*/ 1556656 h 2177142"/>
              <a:gd name="connsiteX18" fmla="*/ 3167743 w 4267199"/>
              <a:gd name="connsiteY18" fmla="*/ 1491342 h 2177142"/>
              <a:gd name="connsiteX19" fmla="*/ 2824843 w 4267199"/>
              <a:gd name="connsiteY19" fmla="*/ 1458685 h 2177142"/>
              <a:gd name="connsiteX20" fmla="*/ 2596243 w 4267199"/>
              <a:gd name="connsiteY20" fmla="*/ 1344385 h 2177142"/>
              <a:gd name="connsiteX21" fmla="*/ 2416629 w 4267199"/>
              <a:gd name="connsiteY21" fmla="*/ 1230085 h 2177142"/>
              <a:gd name="connsiteX22" fmla="*/ 2286000 w 4267199"/>
              <a:gd name="connsiteY22" fmla="*/ 1115785 h 2177142"/>
              <a:gd name="connsiteX23" fmla="*/ 2286000 w 4267199"/>
              <a:gd name="connsiteY23" fmla="*/ 1066799 h 2177142"/>
              <a:gd name="connsiteX24" fmla="*/ 2073729 w 4267199"/>
              <a:gd name="connsiteY24" fmla="*/ 1115785 h 2177142"/>
              <a:gd name="connsiteX25" fmla="*/ 1763486 w 4267199"/>
              <a:gd name="connsiteY25" fmla="*/ 625928 h 2177142"/>
              <a:gd name="connsiteX26" fmla="*/ 1632857 w 4267199"/>
              <a:gd name="connsiteY26" fmla="*/ 380999 h 2177142"/>
              <a:gd name="connsiteX27" fmla="*/ 1551214 w 4267199"/>
              <a:gd name="connsiteY27" fmla="*/ 299356 h 2177142"/>
              <a:gd name="connsiteX28" fmla="*/ 1371600 w 4267199"/>
              <a:gd name="connsiteY28" fmla="*/ 283028 h 2177142"/>
              <a:gd name="connsiteX29" fmla="*/ 1257300 w 4267199"/>
              <a:gd name="connsiteY29" fmla="*/ 544285 h 2177142"/>
              <a:gd name="connsiteX30" fmla="*/ 1126671 w 4267199"/>
              <a:gd name="connsiteY30" fmla="*/ 544285 h 2177142"/>
              <a:gd name="connsiteX31" fmla="*/ 1028700 w 4267199"/>
              <a:gd name="connsiteY31" fmla="*/ 364670 h 2177142"/>
              <a:gd name="connsiteX32" fmla="*/ 963386 w 4267199"/>
              <a:gd name="connsiteY32" fmla="*/ 283028 h 2177142"/>
              <a:gd name="connsiteX33" fmla="*/ 783771 w 4267199"/>
              <a:gd name="connsiteY33" fmla="*/ 283028 h 2177142"/>
              <a:gd name="connsiteX34" fmla="*/ 604157 w 4267199"/>
              <a:gd name="connsiteY34" fmla="*/ 478970 h 2177142"/>
              <a:gd name="connsiteX35" fmla="*/ 440871 w 4267199"/>
              <a:gd name="connsiteY35" fmla="*/ 560613 h 2177142"/>
              <a:gd name="connsiteX36" fmla="*/ 293914 w 4267199"/>
              <a:gd name="connsiteY36" fmla="*/ 511628 h 2177142"/>
              <a:gd name="connsiteX37" fmla="*/ 277586 w 4267199"/>
              <a:gd name="connsiteY37" fmla="*/ 332013 h 2177142"/>
              <a:gd name="connsiteX38" fmla="*/ 228600 w 4267199"/>
              <a:gd name="connsiteY38" fmla="*/ 315685 h 2177142"/>
              <a:gd name="connsiteX39" fmla="*/ 0 w 4267199"/>
              <a:gd name="connsiteY39" fmla="*/ 478970 h 2177142"/>
              <a:gd name="connsiteX40" fmla="*/ 48986 w 4267199"/>
              <a:gd name="connsiteY40" fmla="*/ 5442 h 2177142"/>
              <a:gd name="connsiteX0" fmla="*/ 48986 w 4267199"/>
              <a:gd name="connsiteY0" fmla="*/ 5442 h 2177142"/>
              <a:gd name="connsiteX1" fmla="*/ 1877786 w 4267199"/>
              <a:gd name="connsiteY1" fmla="*/ 54428 h 2177142"/>
              <a:gd name="connsiteX2" fmla="*/ 1959429 w 4267199"/>
              <a:gd name="connsiteY2" fmla="*/ 332013 h 2177142"/>
              <a:gd name="connsiteX3" fmla="*/ 2204357 w 4267199"/>
              <a:gd name="connsiteY3" fmla="*/ 674913 h 2177142"/>
              <a:gd name="connsiteX4" fmla="*/ 2449286 w 4267199"/>
              <a:gd name="connsiteY4" fmla="*/ 952499 h 2177142"/>
              <a:gd name="connsiteX5" fmla="*/ 2694214 w 4267199"/>
              <a:gd name="connsiteY5" fmla="*/ 1083128 h 2177142"/>
              <a:gd name="connsiteX6" fmla="*/ 2939143 w 4267199"/>
              <a:gd name="connsiteY6" fmla="*/ 1181099 h 2177142"/>
              <a:gd name="connsiteX7" fmla="*/ 3086100 w 4267199"/>
              <a:gd name="connsiteY7" fmla="*/ 1099456 h 2177142"/>
              <a:gd name="connsiteX8" fmla="*/ 3249386 w 4267199"/>
              <a:gd name="connsiteY8" fmla="*/ 1279070 h 2177142"/>
              <a:gd name="connsiteX9" fmla="*/ 3380014 w 4267199"/>
              <a:gd name="connsiteY9" fmla="*/ 1230085 h 2177142"/>
              <a:gd name="connsiteX10" fmla="*/ 3575957 w 4267199"/>
              <a:gd name="connsiteY10" fmla="*/ 1050470 h 2177142"/>
              <a:gd name="connsiteX11" fmla="*/ 3739243 w 4267199"/>
              <a:gd name="connsiteY11" fmla="*/ 1164770 h 2177142"/>
              <a:gd name="connsiteX12" fmla="*/ 4049486 w 4267199"/>
              <a:gd name="connsiteY12" fmla="*/ 1377042 h 2177142"/>
              <a:gd name="connsiteX13" fmla="*/ 4131129 w 4267199"/>
              <a:gd name="connsiteY13" fmla="*/ 1572985 h 2177142"/>
              <a:gd name="connsiteX14" fmla="*/ 4065814 w 4267199"/>
              <a:gd name="connsiteY14" fmla="*/ 2177142 h 2177142"/>
              <a:gd name="connsiteX15" fmla="*/ 3739243 w 4267199"/>
              <a:gd name="connsiteY15" fmla="*/ 2111828 h 2177142"/>
              <a:gd name="connsiteX16" fmla="*/ 3624943 w 4267199"/>
              <a:gd name="connsiteY16" fmla="*/ 1834242 h 2177142"/>
              <a:gd name="connsiteX17" fmla="*/ 3363686 w 4267199"/>
              <a:gd name="connsiteY17" fmla="*/ 1556656 h 2177142"/>
              <a:gd name="connsiteX18" fmla="*/ 3167743 w 4267199"/>
              <a:gd name="connsiteY18" fmla="*/ 1491342 h 2177142"/>
              <a:gd name="connsiteX19" fmla="*/ 2824843 w 4267199"/>
              <a:gd name="connsiteY19" fmla="*/ 1458685 h 2177142"/>
              <a:gd name="connsiteX20" fmla="*/ 2596243 w 4267199"/>
              <a:gd name="connsiteY20" fmla="*/ 1344385 h 2177142"/>
              <a:gd name="connsiteX21" fmla="*/ 2416629 w 4267199"/>
              <a:gd name="connsiteY21" fmla="*/ 1230085 h 2177142"/>
              <a:gd name="connsiteX22" fmla="*/ 2286000 w 4267199"/>
              <a:gd name="connsiteY22" fmla="*/ 1115785 h 2177142"/>
              <a:gd name="connsiteX23" fmla="*/ 2286000 w 4267199"/>
              <a:gd name="connsiteY23" fmla="*/ 1066799 h 2177142"/>
              <a:gd name="connsiteX24" fmla="*/ 2073729 w 4267199"/>
              <a:gd name="connsiteY24" fmla="*/ 1115785 h 2177142"/>
              <a:gd name="connsiteX25" fmla="*/ 1763486 w 4267199"/>
              <a:gd name="connsiteY25" fmla="*/ 625928 h 2177142"/>
              <a:gd name="connsiteX26" fmla="*/ 1632857 w 4267199"/>
              <a:gd name="connsiteY26" fmla="*/ 380999 h 2177142"/>
              <a:gd name="connsiteX27" fmla="*/ 1551214 w 4267199"/>
              <a:gd name="connsiteY27" fmla="*/ 299356 h 2177142"/>
              <a:gd name="connsiteX28" fmla="*/ 1371600 w 4267199"/>
              <a:gd name="connsiteY28" fmla="*/ 283028 h 2177142"/>
              <a:gd name="connsiteX29" fmla="*/ 1257300 w 4267199"/>
              <a:gd name="connsiteY29" fmla="*/ 544285 h 2177142"/>
              <a:gd name="connsiteX30" fmla="*/ 1126671 w 4267199"/>
              <a:gd name="connsiteY30" fmla="*/ 544285 h 2177142"/>
              <a:gd name="connsiteX31" fmla="*/ 1028700 w 4267199"/>
              <a:gd name="connsiteY31" fmla="*/ 364670 h 2177142"/>
              <a:gd name="connsiteX32" fmla="*/ 963386 w 4267199"/>
              <a:gd name="connsiteY32" fmla="*/ 283028 h 2177142"/>
              <a:gd name="connsiteX33" fmla="*/ 783771 w 4267199"/>
              <a:gd name="connsiteY33" fmla="*/ 283028 h 2177142"/>
              <a:gd name="connsiteX34" fmla="*/ 604157 w 4267199"/>
              <a:gd name="connsiteY34" fmla="*/ 478970 h 2177142"/>
              <a:gd name="connsiteX35" fmla="*/ 440871 w 4267199"/>
              <a:gd name="connsiteY35" fmla="*/ 560613 h 2177142"/>
              <a:gd name="connsiteX36" fmla="*/ 293914 w 4267199"/>
              <a:gd name="connsiteY36" fmla="*/ 511628 h 2177142"/>
              <a:gd name="connsiteX37" fmla="*/ 277586 w 4267199"/>
              <a:gd name="connsiteY37" fmla="*/ 332013 h 2177142"/>
              <a:gd name="connsiteX38" fmla="*/ 228600 w 4267199"/>
              <a:gd name="connsiteY38" fmla="*/ 315685 h 2177142"/>
              <a:gd name="connsiteX39" fmla="*/ 0 w 4267199"/>
              <a:gd name="connsiteY39" fmla="*/ 478970 h 2177142"/>
              <a:gd name="connsiteX40" fmla="*/ 48986 w 4267199"/>
              <a:gd name="connsiteY40" fmla="*/ 5442 h 2177142"/>
              <a:gd name="connsiteX0" fmla="*/ 48986 w 4267199"/>
              <a:gd name="connsiteY0" fmla="*/ 0 h 2171700"/>
              <a:gd name="connsiteX1" fmla="*/ 1877786 w 4267199"/>
              <a:gd name="connsiteY1" fmla="*/ 48986 h 2171700"/>
              <a:gd name="connsiteX2" fmla="*/ 1959429 w 4267199"/>
              <a:gd name="connsiteY2" fmla="*/ 326571 h 2171700"/>
              <a:gd name="connsiteX3" fmla="*/ 2204357 w 4267199"/>
              <a:gd name="connsiteY3" fmla="*/ 669471 h 2171700"/>
              <a:gd name="connsiteX4" fmla="*/ 2449286 w 4267199"/>
              <a:gd name="connsiteY4" fmla="*/ 947057 h 2171700"/>
              <a:gd name="connsiteX5" fmla="*/ 2694214 w 4267199"/>
              <a:gd name="connsiteY5" fmla="*/ 1077686 h 2171700"/>
              <a:gd name="connsiteX6" fmla="*/ 2939143 w 4267199"/>
              <a:gd name="connsiteY6" fmla="*/ 1175657 h 2171700"/>
              <a:gd name="connsiteX7" fmla="*/ 3086100 w 4267199"/>
              <a:gd name="connsiteY7" fmla="*/ 1094014 h 2171700"/>
              <a:gd name="connsiteX8" fmla="*/ 3249386 w 4267199"/>
              <a:gd name="connsiteY8" fmla="*/ 1273628 h 2171700"/>
              <a:gd name="connsiteX9" fmla="*/ 3380014 w 4267199"/>
              <a:gd name="connsiteY9" fmla="*/ 1224643 h 2171700"/>
              <a:gd name="connsiteX10" fmla="*/ 3575957 w 4267199"/>
              <a:gd name="connsiteY10" fmla="*/ 1045028 h 2171700"/>
              <a:gd name="connsiteX11" fmla="*/ 3739243 w 4267199"/>
              <a:gd name="connsiteY11" fmla="*/ 1159328 h 2171700"/>
              <a:gd name="connsiteX12" fmla="*/ 4049486 w 4267199"/>
              <a:gd name="connsiteY12" fmla="*/ 1371600 h 2171700"/>
              <a:gd name="connsiteX13" fmla="*/ 4131129 w 4267199"/>
              <a:gd name="connsiteY13" fmla="*/ 1567543 h 2171700"/>
              <a:gd name="connsiteX14" fmla="*/ 4065814 w 4267199"/>
              <a:gd name="connsiteY14" fmla="*/ 2171700 h 2171700"/>
              <a:gd name="connsiteX15" fmla="*/ 3739243 w 4267199"/>
              <a:gd name="connsiteY15" fmla="*/ 2106386 h 2171700"/>
              <a:gd name="connsiteX16" fmla="*/ 3624943 w 4267199"/>
              <a:gd name="connsiteY16" fmla="*/ 1828800 h 2171700"/>
              <a:gd name="connsiteX17" fmla="*/ 3363686 w 4267199"/>
              <a:gd name="connsiteY17" fmla="*/ 1551214 h 2171700"/>
              <a:gd name="connsiteX18" fmla="*/ 3167743 w 4267199"/>
              <a:gd name="connsiteY18" fmla="*/ 1485900 h 2171700"/>
              <a:gd name="connsiteX19" fmla="*/ 2824843 w 4267199"/>
              <a:gd name="connsiteY19" fmla="*/ 1453243 h 2171700"/>
              <a:gd name="connsiteX20" fmla="*/ 2596243 w 4267199"/>
              <a:gd name="connsiteY20" fmla="*/ 1338943 h 2171700"/>
              <a:gd name="connsiteX21" fmla="*/ 2416629 w 4267199"/>
              <a:gd name="connsiteY21" fmla="*/ 1224643 h 2171700"/>
              <a:gd name="connsiteX22" fmla="*/ 2286000 w 4267199"/>
              <a:gd name="connsiteY22" fmla="*/ 1110343 h 2171700"/>
              <a:gd name="connsiteX23" fmla="*/ 2286000 w 4267199"/>
              <a:gd name="connsiteY23" fmla="*/ 1061357 h 2171700"/>
              <a:gd name="connsiteX24" fmla="*/ 2073729 w 4267199"/>
              <a:gd name="connsiteY24" fmla="*/ 1110343 h 2171700"/>
              <a:gd name="connsiteX25" fmla="*/ 1763486 w 4267199"/>
              <a:gd name="connsiteY25" fmla="*/ 620486 h 2171700"/>
              <a:gd name="connsiteX26" fmla="*/ 1632857 w 4267199"/>
              <a:gd name="connsiteY26" fmla="*/ 375557 h 2171700"/>
              <a:gd name="connsiteX27" fmla="*/ 1551214 w 4267199"/>
              <a:gd name="connsiteY27" fmla="*/ 293914 h 2171700"/>
              <a:gd name="connsiteX28" fmla="*/ 1371600 w 4267199"/>
              <a:gd name="connsiteY28" fmla="*/ 277586 h 2171700"/>
              <a:gd name="connsiteX29" fmla="*/ 1257300 w 4267199"/>
              <a:gd name="connsiteY29" fmla="*/ 538843 h 2171700"/>
              <a:gd name="connsiteX30" fmla="*/ 1126671 w 4267199"/>
              <a:gd name="connsiteY30" fmla="*/ 538843 h 2171700"/>
              <a:gd name="connsiteX31" fmla="*/ 1028700 w 4267199"/>
              <a:gd name="connsiteY31" fmla="*/ 359228 h 2171700"/>
              <a:gd name="connsiteX32" fmla="*/ 963386 w 4267199"/>
              <a:gd name="connsiteY32" fmla="*/ 277586 h 2171700"/>
              <a:gd name="connsiteX33" fmla="*/ 783771 w 4267199"/>
              <a:gd name="connsiteY33" fmla="*/ 277586 h 2171700"/>
              <a:gd name="connsiteX34" fmla="*/ 604157 w 4267199"/>
              <a:gd name="connsiteY34" fmla="*/ 473528 h 2171700"/>
              <a:gd name="connsiteX35" fmla="*/ 440871 w 4267199"/>
              <a:gd name="connsiteY35" fmla="*/ 555171 h 2171700"/>
              <a:gd name="connsiteX36" fmla="*/ 293914 w 4267199"/>
              <a:gd name="connsiteY36" fmla="*/ 506186 h 2171700"/>
              <a:gd name="connsiteX37" fmla="*/ 277586 w 4267199"/>
              <a:gd name="connsiteY37" fmla="*/ 326571 h 2171700"/>
              <a:gd name="connsiteX38" fmla="*/ 228600 w 4267199"/>
              <a:gd name="connsiteY38" fmla="*/ 310243 h 2171700"/>
              <a:gd name="connsiteX39" fmla="*/ 0 w 4267199"/>
              <a:gd name="connsiteY39" fmla="*/ 473528 h 2171700"/>
              <a:gd name="connsiteX40" fmla="*/ 48986 w 4267199"/>
              <a:gd name="connsiteY40" fmla="*/ 0 h 2171700"/>
              <a:gd name="connsiteX0" fmla="*/ 48986 w 4267199"/>
              <a:gd name="connsiteY0" fmla="*/ 0 h 2171700"/>
              <a:gd name="connsiteX1" fmla="*/ 1877786 w 4267199"/>
              <a:gd name="connsiteY1" fmla="*/ 48986 h 2171700"/>
              <a:gd name="connsiteX2" fmla="*/ 1959429 w 4267199"/>
              <a:gd name="connsiteY2" fmla="*/ 326571 h 2171700"/>
              <a:gd name="connsiteX3" fmla="*/ 2204357 w 4267199"/>
              <a:gd name="connsiteY3" fmla="*/ 669471 h 2171700"/>
              <a:gd name="connsiteX4" fmla="*/ 2449286 w 4267199"/>
              <a:gd name="connsiteY4" fmla="*/ 947057 h 2171700"/>
              <a:gd name="connsiteX5" fmla="*/ 2694214 w 4267199"/>
              <a:gd name="connsiteY5" fmla="*/ 1077686 h 2171700"/>
              <a:gd name="connsiteX6" fmla="*/ 2939143 w 4267199"/>
              <a:gd name="connsiteY6" fmla="*/ 1175657 h 2171700"/>
              <a:gd name="connsiteX7" fmla="*/ 3086100 w 4267199"/>
              <a:gd name="connsiteY7" fmla="*/ 1094014 h 2171700"/>
              <a:gd name="connsiteX8" fmla="*/ 3249386 w 4267199"/>
              <a:gd name="connsiteY8" fmla="*/ 1273628 h 2171700"/>
              <a:gd name="connsiteX9" fmla="*/ 3380014 w 4267199"/>
              <a:gd name="connsiteY9" fmla="*/ 1224643 h 2171700"/>
              <a:gd name="connsiteX10" fmla="*/ 3575957 w 4267199"/>
              <a:gd name="connsiteY10" fmla="*/ 1045028 h 2171700"/>
              <a:gd name="connsiteX11" fmla="*/ 3739243 w 4267199"/>
              <a:gd name="connsiteY11" fmla="*/ 1159328 h 2171700"/>
              <a:gd name="connsiteX12" fmla="*/ 4049486 w 4267199"/>
              <a:gd name="connsiteY12" fmla="*/ 1371600 h 2171700"/>
              <a:gd name="connsiteX13" fmla="*/ 4131129 w 4267199"/>
              <a:gd name="connsiteY13" fmla="*/ 1567543 h 2171700"/>
              <a:gd name="connsiteX14" fmla="*/ 4065814 w 4267199"/>
              <a:gd name="connsiteY14" fmla="*/ 2171700 h 2171700"/>
              <a:gd name="connsiteX15" fmla="*/ 3739243 w 4267199"/>
              <a:gd name="connsiteY15" fmla="*/ 2106386 h 2171700"/>
              <a:gd name="connsiteX16" fmla="*/ 3624943 w 4267199"/>
              <a:gd name="connsiteY16" fmla="*/ 1828800 h 2171700"/>
              <a:gd name="connsiteX17" fmla="*/ 3167743 w 4267199"/>
              <a:gd name="connsiteY17" fmla="*/ 1485900 h 2171700"/>
              <a:gd name="connsiteX18" fmla="*/ 2824843 w 4267199"/>
              <a:gd name="connsiteY18" fmla="*/ 1453243 h 2171700"/>
              <a:gd name="connsiteX19" fmla="*/ 2596243 w 4267199"/>
              <a:gd name="connsiteY19" fmla="*/ 1338943 h 2171700"/>
              <a:gd name="connsiteX20" fmla="*/ 2416629 w 4267199"/>
              <a:gd name="connsiteY20" fmla="*/ 1224643 h 2171700"/>
              <a:gd name="connsiteX21" fmla="*/ 2286000 w 4267199"/>
              <a:gd name="connsiteY21" fmla="*/ 1110343 h 2171700"/>
              <a:gd name="connsiteX22" fmla="*/ 2286000 w 4267199"/>
              <a:gd name="connsiteY22" fmla="*/ 1061357 h 2171700"/>
              <a:gd name="connsiteX23" fmla="*/ 2073729 w 4267199"/>
              <a:gd name="connsiteY23" fmla="*/ 1110343 h 2171700"/>
              <a:gd name="connsiteX24" fmla="*/ 1763486 w 4267199"/>
              <a:gd name="connsiteY24" fmla="*/ 620486 h 2171700"/>
              <a:gd name="connsiteX25" fmla="*/ 1632857 w 4267199"/>
              <a:gd name="connsiteY25" fmla="*/ 375557 h 2171700"/>
              <a:gd name="connsiteX26" fmla="*/ 1551214 w 4267199"/>
              <a:gd name="connsiteY26" fmla="*/ 293914 h 2171700"/>
              <a:gd name="connsiteX27" fmla="*/ 1371600 w 4267199"/>
              <a:gd name="connsiteY27" fmla="*/ 277586 h 2171700"/>
              <a:gd name="connsiteX28" fmla="*/ 1257300 w 4267199"/>
              <a:gd name="connsiteY28" fmla="*/ 538843 h 2171700"/>
              <a:gd name="connsiteX29" fmla="*/ 1126671 w 4267199"/>
              <a:gd name="connsiteY29" fmla="*/ 538843 h 2171700"/>
              <a:gd name="connsiteX30" fmla="*/ 1028700 w 4267199"/>
              <a:gd name="connsiteY30" fmla="*/ 359228 h 2171700"/>
              <a:gd name="connsiteX31" fmla="*/ 963386 w 4267199"/>
              <a:gd name="connsiteY31" fmla="*/ 277586 h 2171700"/>
              <a:gd name="connsiteX32" fmla="*/ 783771 w 4267199"/>
              <a:gd name="connsiteY32" fmla="*/ 277586 h 2171700"/>
              <a:gd name="connsiteX33" fmla="*/ 604157 w 4267199"/>
              <a:gd name="connsiteY33" fmla="*/ 473528 h 2171700"/>
              <a:gd name="connsiteX34" fmla="*/ 440871 w 4267199"/>
              <a:gd name="connsiteY34" fmla="*/ 555171 h 2171700"/>
              <a:gd name="connsiteX35" fmla="*/ 293914 w 4267199"/>
              <a:gd name="connsiteY35" fmla="*/ 506186 h 2171700"/>
              <a:gd name="connsiteX36" fmla="*/ 277586 w 4267199"/>
              <a:gd name="connsiteY36" fmla="*/ 326571 h 2171700"/>
              <a:gd name="connsiteX37" fmla="*/ 228600 w 4267199"/>
              <a:gd name="connsiteY37" fmla="*/ 310243 h 2171700"/>
              <a:gd name="connsiteX38" fmla="*/ 0 w 4267199"/>
              <a:gd name="connsiteY38" fmla="*/ 473528 h 2171700"/>
              <a:gd name="connsiteX39" fmla="*/ 48986 w 4267199"/>
              <a:gd name="connsiteY39" fmla="*/ 0 h 2171700"/>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783771 w 4267199"/>
              <a:gd name="connsiteY31" fmla="*/ 277586 h 2220686"/>
              <a:gd name="connsiteX32" fmla="*/ 604157 w 4267199"/>
              <a:gd name="connsiteY32" fmla="*/ 473528 h 2220686"/>
              <a:gd name="connsiteX33" fmla="*/ 440871 w 4267199"/>
              <a:gd name="connsiteY33" fmla="*/ 555171 h 2220686"/>
              <a:gd name="connsiteX34" fmla="*/ 293914 w 4267199"/>
              <a:gd name="connsiteY34" fmla="*/ 506186 h 2220686"/>
              <a:gd name="connsiteX35" fmla="*/ 277586 w 4267199"/>
              <a:gd name="connsiteY35" fmla="*/ 326571 h 2220686"/>
              <a:gd name="connsiteX36" fmla="*/ 228600 w 4267199"/>
              <a:gd name="connsiteY36" fmla="*/ 310243 h 2220686"/>
              <a:gd name="connsiteX37" fmla="*/ 0 w 4267199"/>
              <a:gd name="connsiteY37" fmla="*/ 473528 h 2220686"/>
              <a:gd name="connsiteX38" fmla="*/ 48986 w 4267199"/>
              <a:gd name="connsiteY38"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783771 w 4267199"/>
              <a:gd name="connsiteY31" fmla="*/ 277586 h 2220686"/>
              <a:gd name="connsiteX32" fmla="*/ 604157 w 4267199"/>
              <a:gd name="connsiteY32" fmla="*/ 473528 h 2220686"/>
              <a:gd name="connsiteX33" fmla="*/ 440871 w 4267199"/>
              <a:gd name="connsiteY33" fmla="*/ 555171 h 2220686"/>
              <a:gd name="connsiteX34" fmla="*/ 293914 w 4267199"/>
              <a:gd name="connsiteY34" fmla="*/ 506186 h 2220686"/>
              <a:gd name="connsiteX35" fmla="*/ 277586 w 4267199"/>
              <a:gd name="connsiteY35" fmla="*/ 326571 h 2220686"/>
              <a:gd name="connsiteX36" fmla="*/ 228600 w 4267199"/>
              <a:gd name="connsiteY36" fmla="*/ 310243 h 2220686"/>
              <a:gd name="connsiteX37" fmla="*/ 0 w 4267199"/>
              <a:gd name="connsiteY37" fmla="*/ 473528 h 2220686"/>
              <a:gd name="connsiteX38" fmla="*/ 48986 w 4267199"/>
              <a:gd name="connsiteY38"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473528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28600 w 4267199"/>
              <a:gd name="connsiteY35" fmla="*/ 310243 h 2220686"/>
              <a:gd name="connsiteX36" fmla="*/ 0 w 4267199"/>
              <a:gd name="connsiteY36" fmla="*/ 473528 h 2220686"/>
              <a:gd name="connsiteX37" fmla="*/ 48986 w 4267199"/>
              <a:gd name="connsiteY37"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28600 w 4267199"/>
              <a:gd name="connsiteY35" fmla="*/ 310243 h 2220686"/>
              <a:gd name="connsiteX36" fmla="*/ 0 w 4267199"/>
              <a:gd name="connsiteY36" fmla="*/ 473528 h 2220686"/>
              <a:gd name="connsiteX37" fmla="*/ 48986 w 4267199"/>
              <a:gd name="connsiteY37"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28600 w 4267199"/>
              <a:gd name="connsiteY35" fmla="*/ 310243 h 2220686"/>
              <a:gd name="connsiteX36" fmla="*/ 219497 w 4267199"/>
              <a:gd name="connsiteY36" fmla="*/ 444172 h 2220686"/>
              <a:gd name="connsiteX37" fmla="*/ 0 w 4267199"/>
              <a:gd name="connsiteY37" fmla="*/ 473528 h 2220686"/>
              <a:gd name="connsiteX38" fmla="*/ 48986 w 4267199"/>
              <a:gd name="connsiteY38"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19497 w 4267199"/>
              <a:gd name="connsiteY35" fmla="*/ 444172 h 2220686"/>
              <a:gd name="connsiteX36" fmla="*/ 0 w 4267199"/>
              <a:gd name="connsiteY36" fmla="*/ 473528 h 2220686"/>
              <a:gd name="connsiteX37" fmla="*/ 48986 w 4267199"/>
              <a:gd name="connsiteY37"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538843 h 2220686"/>
              <a:gd name="connsiteX27" fmla="*/ 1126671 w 4267199"/>
              <a:gd name="connsiteY27" fmla="*/ 538843 h 2220686"/>
              <a:gd name="connsiteX28" fmla="*/ 1028700 w 4267199"/>
              <a:gd name="connsiteY28" fmla="*/ 359228 h 2220686"/>
              <a:gd name="connsiteX29" fmla="*/ 963386 w 4267199"/>
              <a:gd name="connsiteY29" fmla="*/ 277586 h 2220686"/>
              <a:gd name="connsiteX30" fmla="*/ 604157 w 4267199"/>
              <a:gd name="connsiteY30" fmla="*/ 617964 h 2220686"/>
              <a:gd name="connsiteX31" fmla="*/ 440871 w 4267199"/>
              <a:gd name="connsiteY31" fmla="*/ 555171 h 2220686"/>
              <a:gd name="connsiteX32" fmla="*/ 293914 w 4267199"/>
              <a:gd name="connsiteY32" fmla="*/ 506186 h 2220686"/>
              <a:gd name="connsiteX33" fmla="*/ 219497 w 4267199"/>
              <a:gd name="connsiteY33" fmla="*/ 444172 h 2220686"/>
              <a:gd name="connsiteX34" fmla="*/ 0 w 4267199"/>
              <a:gd name="connsiteY34" fmla="*/ 473528 h 2220686"/>
              <a:gd name="connsiteX35" fmla="*/ 48986 w 4267199"/>
              <a:gd name="connsiteY35"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683279 h 2220686"/>
              <a:gd name="connsiteX27" fmla="*/ 1126671 w 4267199"/>
              <a:gd name="connsiteY27" fmla="*/ 538843 h 2220686"/>
              <a:gd name="connsiteX28" fmla="*/ 1028700 w 4267199"/>
              <a:gd name="connsiteY28" fmla="*/ 359228 h 2220686"/>
              <a:gd name="connsiteX29" fmla="*/ 963386 w 4267199"/>
              <a:gd name="connsiteY29" fmla="*/ 277586 h 2220686"/>
              <a:gd name="connsiteX30" fmla="*/ 604157 w 4267199"/>
              <a:gd name="connsiteY30" fmla="*/ 617964 h 2220686"/>
              <a:gd name="connsiteX31" fmla="*/ 440871 w 4267199"/>
              <a:gd name="connsiteY31" fmla="*/ 555171 h 2220686"/>
              <a:gd name="connsiteX32" fmla="*/ 293914 w 4267199"/>
              <a:gd name="connsiteY32" fmla="*/ 506186 h 2220686"/>
              <a:gd name="connsiteX33" fmla="*/ 219497 w 4267199"/>
              <a:gd name="connsiteY33" fmla="*/ 444172 h 2220686"/>
              <a:gd name="connsiteX34" fmla="*/ 0 w 4267199"/>
              <a:gd name="connsiteY34" fmla="*/ 473528 h 2220686"/>
              <a:gd name="connsiteX35" fmla="*/ 48986 w 4267199"/>
              <a:gd name="connsiteY35"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683279 h 2220686"/>
              <a:gd name="connsiteX27" fmla="*/ 1126671 w 4267199"/>
              <a:gd name="connsiteY27" fmla="*/ 538843 h 2220686"/>
              <a:gd name="connsiteX28" fmla="*/ 1028700 w 4267199"/>
              <a:gd name="connsiteY28" fmla="*/ 359228 h 2220686"/>
              <a:gd name="connsiteX29" fmla="*/ 604157 w 4267199"/>
              <a:gd name="connsiteY29" fmla="*/ 617964 h 2220686"/>
              <a:gd name="connsiteX30" fmla="*/ 440871 w 4267199"/>
              <a:gd name="connsiteY30" fmla="*/ 555171 h 2220686"/>
              <a:gd name="connsiteX31" fmla="*/ 293914 w 4267199"/>
              <a:gd name="connsiteY31" fmla="*/ 506186 h 2220686"/>
              <a:gd name="connsiteX32" fmla="*/ 219497 w 4267199"/>
              <a:gd name="connsiteY32" fmla="*/ 444172 h 2220686"/>
              <a:gd name="connsiteX33" fmla="*/ 0 w 4267199"/>
              <a:gd name="connsiteY33" fmla="*/ 473528 h 2220686"/>
              <a:gd name="connsiteX34" fmla="*/ 48986 w 4267199"/>
              <a:gd name="connsiteY34"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683279 h 2220686"/>
              <a:gd name="connsiteX27" fmla="*/ 1126671 w 4267199"/>
              <a:gd name="connsiteY27" fmla="*/ 538843 h 2220686"/>
              <a:gd name="connsiteX28" fmla="*/ 952500 w 4267199"/>
              <a:gd name="connsiteY28" fmla="*/ 359228 h 2220686"/>
              <a:gd name="connsiteX29" fmla="*/ 604157 w 4267199"/>
              <a:gd name="connsiteY29" fmla="*/ 617964 h 2220686"/>
              <a:gd name="connsiteX30" fmla="*/ 440871 w 4267199"/>
              <a:gd name="connsiteY30" fmla="*/ 555171 h 2220686"/>
              <a:gd name="connsiteX31" fmla="*/ 293914 w 4267199"/>
              <a:gd name="connsiteY31" fmla="*/ 506186 h 2220686"/>
              <a:gd name="connsiteX32" fmla="*/ 219497 w 4267199"/>
              <a:gd name="connsiteY32" fmla="*/ 444172 h 2220686"/>
              <a:gd name="connsiteX33" fmla="*/ 0 w 4267199"/>
              <a:gd name="connsiteY33" fmla="*/ 473528 h 2220686"/>
              <a:gd name="connsiteX34" fmla="*/ 48986 w 4267199"/>
              <a:gd name="connsiteY34"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073729 w 4267199"/>
              <a:gd name="connsiteY21" fmla="*/ 1110343 h 2220686"/>
              <a:gd name="connsiteX22" fmla="*/ 1763486 w 4267199"/>
              <a:gd name="connsiteY22" fmla="*/ 620486 h 2220686"/>
              <a:gd name="connsiteX23" fmla="*/ 1632857 w 4267199"/>
              <a:gd name="connsiteY23" fmla="*/ 375557 h 2220686"/>
              <a:gd name="connsiteX24" fmla="*/ 1475014 w 4267199"/>
              <a:gd name="connsiteY24" fmla="*/ 293914 h 2220686"/>
              <a:gd name="connsiteX25" fmla="*/ 1257300 w 4267199"/>
              <a:gd name="connsiteY25" fmla="*/ 683279 h 2220686"/>
              <a:gd name="connsiteX26" fmla="*/ 1126671 w 4267199"/>
              <a:gd name="connsiteY26" fmla="*/ 538843 h 2220686"/>
              <a:gd name="connsiteX27" fmla="*/ 952500 w 4267199"/>
              <a:gd name="connsiteY27" fmla="*/ 359228 h 2220686"/>
              <a:gd name="connsiteX28" fmla="*/ 604157 w 4267199"/>
              <a:gd name="connsiteY28" fmla="*/ 617964 h 2220686"/>
              <a:gd name="connsiteX29" fmla="*/ 440871 w 4267199"/>
              <a:gd name="connsiteY29" fmla="*/ 555171 h 2220686"/>
              <a:gd name="connsiteX30" fmla="*/ 293914 w 4267199"/>
              <a:gd name="connsiteY30" fmla="*/ 506186 h 2220686"/>
              <a:gd name="connsiteX31" fmla="*/ 219497 w 4267199"/>
              <a:gd name="connsiteY31" fmla="*/ 444172 h 2220686"/>
              <a:gd name="connsiteX32" fmla="*/ 0 w 4267199"/>
              <a:gd name="connsiteY32" fmla="*/ 473528 h 2220686"/>
              <a:gd name="connsiteX33" fmla="*/ 48986 w 4267199"/>
              <a:gd name="connsiteY33"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558119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558119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630337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630337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267199" h="2211280">
                <a:moveTo>
                  <a:pt x="48986" y="0"/>
                </a:moveTo>
                <a:cubicBezTo>
                  <a:pt x="737507" y="54429"/>
                  <a:pt x="1499508" y="43544"/>
                  <a:pt x="1877786" y="48986"/>
                </a:cubicBezTo>
                <a:cubicBezTo>
                  <a:pt x="2016579" y="293915"/>
                  <a:pt x="1905000" y="223157"/>
                  <a:pt x="1959429" y="326571"/>
                </a:cubicBezTo>
                <a:cubicBezTo>
                  <a:pt x="2013858" y="429985"/>
                  <a:pt x="2122714" y="566057"/>
                  <a:pt x="2204357" y="669471"/>
                </a:cubicBezTo>
                <a:cubicBezTo>
                  <a:pt x="2286000" y="772885"/>
                  <a:pt x="2367643" y="879021"/>
                  <a:pt x="2449286" y="947057"/>
                </a:cubicBezTo>
                <a:cubicBezTo>
                  <a:pt x="2530929" y="1015093"/>
                  <a:pt x="2612571" y="1039586"/>
                  <a:pt x="2694214" y="1077686"/>
                </a:cubicBezTo>
                <a:cubicBezTo>
                  <a:pt x="2775857" y="1115786"/>
                  <a:pt x="2873829" y="1172936"/>
                  <a:pt x="2939143" y="1175657"/>
                </a:cubicBezTo>
                <a:cubicBezTo>
                  <a:pt x="3004457" y="1178378"/>
                  <a:pt x="3034393" y="1077686"/>
                  <a:pt x="3086100" y="1094014"/>
                </a:cubicBezTo>
                <a:cubicBezTo>
                  <a:pt x="3137807" y="1110343"/>
                  <a:pt x="3200400" y="1251857"/>
                  <a:pt x="3249386" y="1273628"/>
                </a:cubicBezTo>
                <a:cubicBezTo>
                  <a:pt x="3298372" y="1295399"/>
                  <a:pt x="3325586" y="1262743"/>
                  <a:pt x="3380014" y="1224643"/>
                </a:cubicBezTo>
                <a:cubicBezTo>
                  <a:pt x="3434442" y="1186543"/>
                  <a:pt x="3516086" y="1055914"/>
                  <a:pt x="3575957" y="1045028"/>
                </a:cubicBezTo>
                <a:cubicBezTo>
                  <a:pt x="3635829" y="1034142"/>
                  <a:pt x="3739243" y="1159328"/>
                  <a:pt x="3739243" y="1159328"/>
                </a:cubicBezTo>
                <a:cubicBezTo>
                  <a:pt x="3818164" y="1213757"/>
                  <a:pt x="3984172" y="1303564"/>
                  <a:pt x="4049486" y="1371600"/>
                </a:cubicBezTo>
                <a:cubicBezTo>
                  <a:pt x="4114800" y="1439636"/>
                  <a:pt x="4128408" y="1434193"/>
                  <a:pt x="4131129" y="1567543"/>
                </a:cubicBezTo>
                <a:cubicBezTo>
                  <a:pt x="3834493" y="1853293"/>
                  <a:pt x="4267199" y="1918607"/>
                  <a:pt x="4065814" y="2171700"/>
                </a:cubicBezTo>
                <a:cubicBezTo>
                  <a:pt x="3884900" y="2211280"/>
                  <a:pt x="3863521" y="2196613"/>
                  <a:pt x="3739243" y="2106386"/>
                </a:cubicBezTo>
                <a:cubicBezTo>
                  <a:pt x="3614965" y="2016159"/>
                  <a:pt x="3445570" y="1850397"/>
                  <a:pt x="3320143" y="1630337"/>
                </a:cubicBezTo>
                <a:cubicBezTo>
                  <a:pt x="3114534" y="1545838"/>
                  <a:pt x="2945493" y="1477736"/>
                  <a:pt x="2824843" y="1453243"/>
                </a:cubicBezTo>
                <a:cubicBezTo>
                  <a:pt x="2704193" y="1428750"/>
                  <a:pt x="2755314" y="1462683"/>
                  <a:pt x="2596243" y="1483380"/>
                </a:cubicBezTo>
                <a:cubicBezTo>
                  <a:pt x="2460773" y="1359002"/>
                  <a:pt x="2503715" y="1286816"/>
                  <a:pt x="2416629" y="1224643"/>
                </a:cubicBezTo>
                <a:cubicBezTo>
                  <a:pt x="2329543" y="1162470"/>
                  <a:pt x="2182586" y="1211036"/>
                  <a:pt x="2073729" y="1110343"/>
                </a:cubicBezTo>
                <a:cubicBezTo>
                  <a:pt x="1964872" y="1009650"/>
                  <a:pt x="1836965" y="742950"/>
                  <a:pt x="1763486" y="620486"/>
                </a:cubicBezTo>
                <a:cubicBezTo>
                  <a:pt x="1690007" y="498022"/>
                  <a:pt x="1680936" y="429986"/>
                  <a:pt x="1632857" y="375557"/>
                </a:cubicBezTo>
                <a:cubicBezTo>
                  <a:pt x="1584778" y="321128"/>
                  <a:pt x="1457867" y="397799"/>
                  <a:pt x="1475014" y="293914"/>
                </a:cubicBezTo>
                <a:cubicBezTo>
                  <a:pt x="1412421" y="321128"/>
                  <a:pt x="1315357" y="642458"/>
                  <a:pt x="1257300" y="683279"/>
                </a:cubicBezTo>
                <a:cubicBezTo>
                  <a:pt x="1199243" y="724100"/>
                  <a:pt x="1177471" y="592851"/>
                  <a:pt x="1126671" y="538843"/>
                </a:cubicBezTo>
                <a:cubicBezTo>
                  <a:pt x="1075871" y="484835"/>
                  <a:pt x="1039586" y="346041"/>
                  <a:pt x="952500" y="359228"/>
                </a:cubicBezTo>
                <a:cubicBezTo>
                  <a:pt x="865414" y="372415"/>
                  <a:pt x="689428" y="585307"/>
                  <a:pt x="604157" y="617964"/>
                </a:cubicBezTo>
                <a:cubicBezTo>
                  <a:pt x="518886" y="650621"/>
                  <a:pt x="492578" y="573801"/>
                  <a:pt x="440871" y="555171"/>
                </a:cubicBezTo>
                <a:cubicBezTo>
                  <a:pt x="389164" y="536541"/>
                  <a:pt x="330810" y="524686"/>
                  <a:pt x="293914" y="506186"/>
                </a:cubicBezTo>
                <a:cubicBezTo>
                  <a:pt x="257018" y="487686"/>
                  <a:pt x="268483" y="449615"/>
                  <a:pt x="219497" y="444172"/>
                </a:cubicBezTo>
                <a:cubicBezTo>
                  <a:pt x="181397" y="471386"/>
                  <a:pt x="80342" y="532432"/>
                  <a:pt x="0" y="473528"/>
                </a:cubicBezTo>
                <a:cubicBezTo>
                  <a:pt x="10886" y="283028"/>
                  <a:pt x="68036" y="239486"/>
                  <a:pt x="48986" y="0"/>
                </a:cubicBezTo>
                <a:close/>
              </a:path>
            </a:pathLst>
          </a:custGeom>
          <a:solidFill>
            <a:schemeClr val="accent3">
              <a:lumMod val="50000"/>
            </a:schemeClr>
          </a:solidFill>
          <a:ln>
            <a:solidFill>
              <a:srgbClr val="2E39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p:cNvSpPr txBox="1"/>
          <p:nvPr/>
        </p:nvSpPr>
        <p:spPr>
          <a:xfrm rot="2064880">
            <a:off x="1133321" y="3138838"/>
            <a:ext cx="4191000" cy="523220"/>
          </a:xfrm>
          <a:prstGeom prst="rect">
            <a:avLst/>
          </a:prstGeom>
          <a:noFill/>
        </p:spPr>
        <p:txBody>
          <a:bodyPr wrap="square" rtlCol="0">
            <a:spAutoFit/>
          </a:bodyPr>
          <a:lstStyle/>
          <a:p>
            <a:pPr algn="ctr"/>
            <a:r>
              <a:rPr lang="en-US" sz="2800" dirty="0" smtClean="0">
                <a:ln>
                  <a:solidFill>
                    <a:schemeClr val="bg1"/>
                  </a:solidFill>
                </a:ln>
                <a:solidFill>
                  <a:schemeClr val="bg1"/>
                </a:solidFill>
                <a:effectLst>
                  <a:glow rad="63500">
                    <a:schemeClr val="tx1">
                      <a:lumMod val="85000"/>
                      <a:lumOff val="15000"/>
                      <a:alpha val="40000"/>
                    </a:schemeClr>
                  </a:glow>
                  <a:outerShdw blurRad="50800" dist="50800" dir="5400000" algn="ctr" rotWithShape="0">
                    <a:schemeClr val="bg1"/>
                  </a:outerShdw>
                </a:effectLst>
                <a:latin typeface="Times New Roman" pitchFamily="18" charset="0"/>
                <a:cs typeface="Times New Roman" pitchFamily="18" charset="0"/>
              </a:rPr>
              <a:t>SEMINOLE  NATION</a:t>
            </a:r>
          </a:p>
        </p:txBody>
      </p:sp>
      <p:sp>
        <p:nvSpPr>
          <p:cNvPr id="61" name="TextBox 60"/>
          <p:cNvSpPr txBox="1"/>
          <p:nvPr/>
        </p:nvSpPr>
        <p:spPr>
          <a:xfrm rot="1703890">
            <a:off x="878353" y="4046371"/>
            <a:ext cx="2667000" cy="646331"/>
          </a:xfrm>
          <a:prstGeom prst="rect">
            <a:avLst/>
          </a:prstGeom>
          <a:noFill/>
        </p:spPr>
        <p:txBody>
          <a:bodyPr wrap="square" rtlCol="0">
            <a:spAutoFit/>
          </a:bodyPr>
          <a:lstStyle/>
          <a:p>
            <a:pPr algn="ctr"/>
            <a:r>
              <a:rPr lang="en-US" sz="3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leased</a:t>
            </a:r>
          </a:p>
        </p:txBody>
      </p:sp>
      <p:sp useBgFill="1">
        <p:nvSpPr>
          <p:cNvPr id="78" name="Freeform 77"/>
          <p:cNvSpPr/>
          <p:nvPr/>
        </p:nvSpPr>
        <p:spPr bwMode="white">
          <a:xfrm>
            <a:off x="146649" y="2346385"/>
            <a:ext cx="8796069" cy="4919932"/>
          </a:xfrm>
          <a:custGeom>
            <a:avLst/>
            <a:gdLst>
              <a:gd name="connsiteX0" fmla="*/ 1391728 w 10173419"/>
              <a:gd name="connsiteY0" fmla="*/ 0 h 5239110"/>
              <a:gd name="connsiteX1" fmla="*/ 3703608 w 10173419"/>
              <a:gd name="connsiteY1" fmla="*/ 103517 h 5239110"/>
              <a:gd name="connsiteX2" fmla="*/ 6860876 w 10173419"/>
              <a:gd name="connsiteY2" fmla="*/ 189781 h 5239110"/>
              <a:gd name="connsiteX3" fmla="*/ 8396378 w 10173419"/>
              <a:gd name="connsiteY3" fmla="*/ 224287 h 5239110"/>
              <a:gd name="connsiteX4" fmla="*/ 8361872 w 10173419"/>
              <a:gd name="connsiteY4" fmla="*/ 327804 h 5239110"/>
              <a:gd name="connsiteX5" fmla="*/ 8327366 w 10173419"/>
              <a:gd name="connsiteY5" fmla="*/ 638355 h 5239110"/>
              <a:gd name="connsiteX6" fmla="*/ 8465389 w 10173419"/>
              <a:gd name="connsiteY6" fmla="*/ 914400 h 5239110"/>
              <a:gd name="connsiteX7" fmla="*/ 8275608 w 10173419"/>
              <a:gd name="connsiteY7" fmla="*/ 1293962 h 5239110"/>
              <a:gd name="connsiteX8" fmla="*/ 8103079 w 10173419"/>
              <a:gd name="connsiteY8" fmla="*/ 1656272 h 5239110"/>
              <a:gd name="connsiteX9" fmla="*/ 8172091 w 10173419"/>
              <a:gd name="connsiteY9" fmla="*/ 1639019 h 5239110"/>
              <a:gd name="connsiteX10" fmla="*/ 8448136 w 10173419"/>
              <a:gd name="connsiteY10" fmla="*/ 1742536 h 5239110"/>
              <a:gd name="connsiteX11" fmla="*/ 8534400 w 10173419"/>
              <a:gd name="connsiteY11" fmla="*/ 1535502 h 5239110"/>
              <a:gd name="connsiteX12" fmla="*/ 8603411 w 10173419"/>
              <a:gd name="connsiteY12" fmla="*/ 1397479 h 5239110"/>
              <a:gd name="connsiteX13" fmla="*/ 8844951 w 10173419"/>
              <a:gd name="connsiteY13" fmla="*/ 1535502 h 5239110"/>
              <a:gd name="connsiteX14" fmla="*/ 9069238 w 10173419"/>
              <a:gd name="connsiteY14" fmla="*/ 1552755 h 5239110"/>
              <a:gd name="connsiteX15" fmla="*/ 9259019 w 10173419"/>
              <a:gd name="connsiteY15" fmla="*/ 1621766 h 5239110"/>
              <a:gd name="connsiteX16" fmla="*/ 9414295 w 10173419"/>
              <a:gd name="connsiteY16" fmla="*/ 1604513 h 5239110"/>
              <a:gd name="connsiteX17" fmla="*/ 9586823 w 10173419"/>
              <a:gd name="connsiteY17" fmla="*/ 1414732 h 5239110"/>
              <a:gd name="connsiteX18" fmla="*/ 10000891 w 10173419"/>
              <a:gd name="connsiteY18" fmla="*/ 1483743 h 5239110"/>
              <a:gd name="connsiteX19" fmla="*/ 10087155 w 10173419"/>
              <a:gd name="connsiteY19" fmla="*/ 1500996 h 5239110"/>
              <a:gd name="connsiteX20" fmla="*/ 10138913 w 10173419"/>
              <a:gd name="connsiteY20" fmla="*/ 4416724 h 5239110"/>
              <a:gd name="connsiteX21" fmla="*/ 10173419 w 10173419"/>
              <a:gd name="connsiteY21" fmla="*/ 4520241 h 5239110"/>
              <a:gd name="connsiteX22" fmla="*/ 1460740 w 10173419"/>
              <a:gd name="connsiteY22" fmla="*/ 4485736 h 5239110"/>
              <a:gd name="connsiteX23" fmla="*/ 1391728 w 10173419"/>
              <a:gd name="connsiteY23" fmla="*/ 0 h 5239110"/>
              <a:gd name="connsiteX0" fmla="*/ 1391728 w 10173419"/>
              <a:gd name="connsiteY0" fmla="*/ 0 h 5239110"/>
              <a:gd name="connsiteX1" fmla="*/ 3703608 w 10173419"/>
              <a:gd name="connsiteY1" fmla="*/ 103517 h 5239110"/>
              <a:gd name="connsiteX2" fmla="*/ 6860876 w 10173419"/>
              <a:gd name="connsiteY2" fmla="*/ 189781 h 5239110"/>
              <a:gd name="connsiteX3" fmla="*/ 8396378 w 10173419"/>
              <a:gd name="connsiteY3" fmla="*/ 224287 h 5239110"/>
              <a:gd name="connsiteX4" fmla="*/ 8361872 w 10173419"/>
              <a:gd name="connsiteY4" fmla="*/ 327804 h 5239110"/>
              <a:gd name="connsiteX5" fmla="*/ 8327366 w 10173419"/>
              <a:gd name="connsiteY5" fmla="*/ 638355 h 5239110"/>
              <a:gd name="connsiteX6" fmla="*/ 8465389 w 10173419"/>
              <a:gd name="connsiteY6" fmla="*/ 914400 h 5239110"/>
              <a:gd name="connsiteX7" fmla="*/ 8275608 w 10173419"/>
              <a:gd name="connsiteY7" fmla="*/ 1293962 h 5239110"/>
              <a:gd name="connsiteX8" fmla="*/ 8103079 w 10173419"/>
              <a:gd name="connsiteY8" fmla="*/ 1656272 h 5239110"/>
              <a:gd name="connsiteX9" fmla="*/ 8172091 w 10173419"/>
              <a:gd name="connsiteY9" fmla="*/ 1639019 h 5239110"/>
              <a:gd name="connsiteX10" fmla="*/ 8448136 w 10173419"/>
              <a:gd name="connsiteY10" fmla="*/ 1742536 h 5239110"/>
              <a:gd name="connsiteX11" fmla="*/ 8534400 w 10173419"/>
              <a:gd name="connsiteY11" fmla="*/ 1535502 h 5239110"/>
              <a:gd name="connsiteX12" fmla="*/ 8603411 w 10173419"/>
              <a:gd name="connsiteY12" fmla="*/ 1397479 h 5239110"/>
              <a:gd name="connsiteX13" fmla="*/ 8844951 w 10173419"/>
              <a:gd name="connsiteY13" fmla="*/ 1535502 h 5239110"/>
              <a:gd name="connsiteX14" fmla="*/ 9069238 w 10173419"/>
              <a:gd name="connsiteY14" fmla="*/ 1552755 h 5239110"/>
              <a:gd name="connsiteX15" fmla="*/ 9259019 w 10173419"/>
              <a:gd name="connsiteY15" fmla="*/ 1621766 h 5239110"/>
              <a:gd name="connsiteX16" fmla="*/ 9414295 w 10173419"/>
              <a:gd name="connsiteY16" fmla="*/ 1604513 h 5239110"/>
              <a:gd name="connsiteX17" fmla="*/ 9586823 w 10173419"/>
              <a:gd name="connsiteY17" fmla="*/ 1414732 h 5239110"/>
              <a:gd name="connsiteX18" fmla="*/ 10000891 w 10173419"/>
              <a:gd name="connsiteY18" fmla="*/ 1483743 h 5239110"/>
              <a:gd name="connsiteX19" fmla="*/ 10087155 w 10173419"/>
              <a:gd name="connsiteY19" fmla="*/ 1500996 h 5239110"/>
              <a:gd name="connsiteX20" fmla="*/ 10138913 w 10173419"/>
              <a:gd name="connsiteY20" fmla="*/ 4416724 h 5239110"/>
              <a:gd name="connsiteX21" fmla="*/ 10173419 w 10173419"/>
              <a:gd name="connsiteY21" fmla="*/ 4520241 h 5239110"/>
              <a:gd name="connsiteX22" fmla="*/ 1460740 w 10173419"/>
              <a:gd name="connsiteY22" fmla="*/ 4485736 h 5239110"/>
              <a:gd name="connsiteX23" fmla="*/ 1391728 w 10173419"/>
              <a:gd name="connsiteY23" fmla="*/ 0 h 5239110"/>
              <a:gd name="connsiteX0" fmla="*/ 1391728 w 10173419"/>
              <a:gd name="connsiteY0" fmla="*/ 0 h 5239110"/>
              <a:gd name="connsiteX1" fmla="*/ 3703608 w 10173419"/>
              <a:gd name="connsiteY1" fmla="*/ 103517 h 5239110"/>
              <a:gd name="connsiteX2" fmla="*/ 6860876 w 10173419"/>
              <a:gd name="connsiteY2" fmla="*/ 189781 h 5239110"/>
              <a:gd name="connsiteX3" fmla="*/ 8396378 w 10173419"/>
              <a:gd name="connsiteY3" fmla="*/ 224287 h 5239110"/>
              <a:gd name="connsiteX4" fmla="*/ 8361872 w 10173419"/>
              <a:gd name="connsiteY4" fmla="*/ 327804 h 5239110"/>
              <a:gd name="connsiteX5" fmla="*/ 8327366 w 10173419"/>
              <a:gd name="connsiteY5" fmla="*/ 638355 h 5239110"/>
              <a:gd name="connsiteX6" fmla="*/ 8465389 w 10173419"/>
              <a:gd name="connsiteY6" fmla="*/ 914400 h 5239110"/>
              <a:gd name="connsiteX7" fmla="*/ 8275608 w 10173419"/>
              <a:gd name="connsiteY7" fmla="*/ 1293962 h 5239110"/>
              <a:gd name="connsiteX8" fmla="*/ 8103079 w 10173419"/>
              <a:gd name="connsiteY8" fmla="*/ 1656272 h 5239110"/>
              <a:gd name="connsiteX9" fmla="*/ 8172091 w 10173419"/>
              <a:gd name="connsiteY9" fmla="*/ 1639019 h 5239110"/>
              <a:gd name="connsiteX10" fmla="*/ 8448136 w 10173419"/>
              <a:gd name="connsiteY10" fmla="*/ 1742536 h 5239110"/>
              <a:gd name="connsiteX11" fmla="*/ 8534400 w 10173419"/>
              <a:gd name="connsiteY11" fmla="*/ 1535502 h 5239110"/>
              <a:gd name="connsiteX12" fmla="*/ 8603411 w 10173419"/>
              <a:gd name="connsiteY12" fmla="*/ 1397479 h 5239110"/>
              <a:gd name="connsiteX13" fmla="*/ 8844951 w 10173419"/>
              <a:gd name="connsiteY13" fmla="*/ 1535502 h 5239110"/>
              <a:gd name="connsiteX14" fmla="*/ 9069238 w 10173419"/>
              <a:gd name="connsiteY14" fmla="*/ 1552755 h 5239110"/>
              <a:gd name="connsiteX15" fmla="*/ 9259019 w 10173419"/>
              <a:gd name="connsiteY15" fmla="*/ 1621766 h 5239110"/>
              <a:gd name="connsiteX16" fmla="*/ 9414295 w 10173419"/>
              <a:gd name="connsiteY16" fmla="*/ 1604513 h 5239110"/>
              <a:gd name="connsiteX17" fmla="*/ 9586823 w 10173419"/>
              <a:gd name="connsiteY17" fmla="*/ 1414732 h 5239110"/>
              <a:gd name="connsiteX18" fmla="*/ 10000891 w 10173419"/>
              <a:gd name="connsiteY18" fmla="*/ 1483743 h 5239110"/>
              <a:gd name="connsiteX19" fmla="*/ 10087155 w 10173419"/>
              <a:gd name="connsiteY19" fmla="*/ 1500996 h 5239110"/>
              <a:gd name="connsiteX20" fmla="*/ 10138913 w 10173419"/>
              <a:gd name="connsiteY20" fmla="*/ 4416724 h 5239110"/>
              <a:gd name="connsiteX21" fmla="*/ 10173419 w 10173419"/>
              <a:gd name="connsiteY21" fmla="*/ 4520241 h 5239110"/>
              <a:gd name="connsiteX22" fmla="*/ 1460740 w 10173419"/>
              <a:gd name="connsiteY22" fmla="*/ 4485736 h 5239110"/>
              <a:gd name="connsiteX23" fmla="*/ 1391728 w 10173419"/>
              <a:gd name="connsiteY23" fmla="*/ 0 h 5239110"/>
              <a:gd name="connsiteX0" fmla="*/ 8627 w 8790318"/>
              <a:gd name="connsiteY0" fmla="*/ 0 h 5239110"/>
              <a:gd name="connsiteX1" fmla="*/ 2320507 w 8790318"/>
              <a:gd name="connsiteY1" fmla="*/ 103517 h 5239110"/>
              <a:gd name="connsiteX2" fmla="*/ 5477775 w 8790318"/>
              <a:gd name="connsiteY2" fmla="*/ 189781 h 5239110"/>
              <a:gd name="connsiteX3" fmla="*/ 7013277 w 8790318"/>
              <a:gd name="connsiteY3" fmla="*/ 224287 h 5239110"/>
              <a:gd name="connsiteX4" fmla="*/ 6978771 w 8790318"/>
              <a:gd name="connsiteY4" fmla="*/ 327804 h 5239110"/>
              <a:gd name="connsiteX5" fmla="*/ 6944265 w 8790318"/>
              <a:gd name="connsiteY5" fmla="*/ 638355 h 5239110"/>
              <a:gd name="connsiteX6" fmla="*/ 7082288 w 8790318"/>
              <a:gd name="connsiteY6" fmla="*/ 914400 h 5239110"/>
              <a:gd name="connsiteX7" fmla="*/ 6892507 w 8790318"/>
              <a:gd name="connsiteY7" fmla="*/ 1293962 h 5239110"/>
              <a:gd name="connsiteX8" fmla="*/ 6719978 w 8790318"/>
              <a:gd name="connsiteY8" fmla="*/ 1656272 h 5239110"/>
              <a:gd name="connsiteX9" fmla="*/ 6788990 w 8790318"/>
              <a:gd name="connsiteY9" fmla="*/ 1639019 h 5239110"/>
              <a:gd name="connsiteX10" fmla="*/ 7065035 w 8790318"/>
              <a:gd name="connsiteY10" fmla="*/ 1742536 h 5239110"/>
              <a:gd name="connsiteX11" fmla="*/ 7151299 w 8790318"/>
              <a:gd name="connsiteY11" fmla="*/ 1535502 h 5239110"/>
              <a:gd name="connsiteX12" fmla="*/ 7220310 w 8790318"/>
              <a:gd name="connsiteY12" fmla="*/ 1397479 h 5239110"/>
              <a:gd name="connsiteX13" fmla="*/ 7461850 w 8790318"/>
              <a:gd name="connsiteY13" fmla="*/ 1535502 h 5239110"/>
              <a:gd name="connsiteX14" fmla="*/ 7686137 w 8790318"/>
              <a:gd name="connsiteY14" fmla="*/ 1552755 h 5239110"/>
              <a:gd name="connsiteX15" fmla="*/ 7875918 w 8790318"/>
              <a:gd name="connsiteY15" fmla="*/ 1621766 h 5239110"/>
              <a:gd name="connsiteX16" fmla="*/ 8031194 w 8790318"/>
              <a:gd name="connsiteY16" fmla="*/ 1604513 h 5239110"/>
              <a:gd name="connsiteX17" fmla="*/ 8203722 w 8790318"/>
              <a:gd name="connsiteY17" fmla="*/ 1414732 h 5239110"/>
              <a:gd name="connsiteX18" fmla="*/ 8617790 w 8790318"/>
              <a:gd name="connsiteY18" fmla="*/ 1483743 h 5239110"/>
              <a:gd name="connsiteX19" fmla="*/ 8704054 w 8790318"/>
              <a:gd name="connsiteY19" fmla="*/ 1500996 h 5239110"/>
              <a:gd name="connsiteX20" fmla="*/ 8755812 w 8790318"/>
              <a:gd name="connsiteY20" fmla="*/ 4416724 h 5239110"/>
              <a:gd name="connsiteX21" fmla="*/ 8790318 w 8790318"/>
              <a:gd name="connsiteY21" fmla="*/ 4520241 h 5239110"/>
              <a:gd name="connsiteX22" fmla="*/ 77639 w 8790318"/>
              <a:gd name="connsiteY22" fmla="*/ 4485736 h 5239110"/>
              <a:gd name="connsiteX23" fmla="*/ 8627 w 8790318"/>
              <a:gd name="connsiteY23" fmla="*/ 0 h 5239110"/>
              <a:gd name="connsiteX0" fmla="*/ 8627 w 8790318"/>
              <a:gd name="connsiteY0" fmla="*/ 0 h 4919932"/>
              <a:gd name="connsiteX1" fmla="*/ 2320507 w 8790318"/>
              <a:gd name="connsiteY1" fmla="*/ 103517 h 4919932"/>
              <a:gd name="connsiteX2" fmla="*/ 5477775 w 8790318"/>
              <a:gd name="connsiteY2" fmla="*/ 189781 h 4919932"/>
              <a:gd name="connsiteX3" fmla="*/ 7013277 w 8790318"/>
              <a:gd name="connsiteY3" fmla="*/ 224287 h 4919932"/>
              <a:gd name="connsiteX4" fmla="*/ 6978771 w 8790318"/>
              <a:gd name="connsiteY4" fmla="*/ 327804 h 4919932"/>
              <a:gd name="connsiteX5" fmla="*/ 6944265 w 8790318"/>
              <a:gd name="connsiteY5" fmla="*/ 638355 h 4919932"/>
              <a:gd name="connsiteX6" fmla="*/ 7082288 w 8790318"/>
              <a:gd name="connsiteY6" fmla="*/ 914400 h 4919932"/>
              <a:gd name="connsiteX7" fmla="*/ 6892507 w 8790318"/>
              <a:gd name="connsiteY7" fmla="*/ 1293962 h 4919932"/>
              <a:gd name="connsiteX8" fmla="*/ 6719978 w 8790318"/>
              <a:gd name="connsiteY8" fmla="*/ 1656272 h 4919932"/>
              <a:gd name="connsiteX9" fmla="*/ 6788990 w 8790318"/>
              <a:gd name="connsiteY9" fmla="*/ 1639019 h 4919932"/>
              <a:gd name="connsiteX10" fmla="*/ 7065035 w 8790318"/>
              <a:gd name="connsiteY10" fmla="*/ 1742536 h 4919932"/>
              <a:gd name="connsiteX11" fmla="*/ 7151299 w 8790318"/>
              <a:gd name="connsiteY11" fmla="*/ 1535502 h 4919932"/>
              <a:gd name="connsiteX12" fmla="*/ 7220310 w 8790318"/>
              <a:gd name="connsiteY12" fmla="*/ 1397479 h 4919932"/>
              <a:gd name="connsiteX13" fmla="*/ 7461850 w 8790318"/>
              <a:gd name="connsiteY13" fmla="*/ 1535502 h 4919932"/>
              <a:gd name="connsiteX14" fmla="*/ 7686137 w 8790318"/>
              <a:gd name="connsiteY14" fmla="*/ 1552755 h 4919932"/>
              <a:gd name="connsiteX15" fmla="*/ 7875918 w 8790318"/>
              <a:gd name="connsiteY15" fmla="*/ 1621766 h 4919932"/>
              <a:gd name="connsiteX16" fmla="*/ 8031194 w 8790318"/>
              <a:gd name="connsiteY16" fmla="*/ 1604513 h 4919932"/>
              <a:gd name="connsiteX17" fmla="*/ 8203722 w 8790318"/>
              <a:gd name="connsiteY17" fmla="*/ 1414732 h 4919932"/>
              <a:gd name="connsiteX18" fmla="*/ 8617790 w 8790318"/>
              <a:gd name="connsiteY18" fmla="*/ 1483743 h 4919932"/>
              <a:gd name="connsiteX19" fmla="*/ 8704054 w 8790318"/>
              <a:gd name="connsiteY19" fmla="*/ 1500996 h 4919932"/>
              <a:gd name="connsiteX20" fmla="*/ 8755812 w 8790318"/>
              <a:gd name="connsiteY20" fmla="*/ 4416724 h 4919932"/>
              <a:gd name="connsiteX21" fmla="*/ 8790318 w 8790318"/>
              <a:gd name="connsiteY21" fmla="*/ 4520241 h 4919932"/>
              <a:gd name="connsiteX22" fmla="*/ 77639 w 8790318"/>
              <a:gd name="connsiteY22" fmla="*/ 4485736 h 4919932"/>
              <a:gd name="connsiteX23" fmla="*/ 8627 w 8790318"/>
              <a:gd name="connsiteY23" fmla="*/ 0 h 4919932"/>
              <a:gd name="connsiteX0" fmla="*/ 8627 w 8790318"/>
              <a:gd name="connsiteY0" fmla="*/ 0 h 4919932"/>
              <a:gd name="connsiteX1" fmla="*/ 2320507 w 8790318"/>
              <a:gd name="connsiteY1" fmla="*/ 103517 h 4919932"/>
              <a:gd name="connsiteX2" fmla="*/ 5477775 w 8790318"/>
              <a:gd name="connsiteY2" fmla="*/ 189781 h 4919932"/>
              <a:gd name="connsiteX3" fmla="*/ 7013277 w 8790318"/>
              <a:gd name="connsiteY3" fmla="*/ 224287 h 4919932"/>
              <a:gd name="connsiteX4" fmla="*/ 6978771 w 8790318"/>
              <a:gd name="connsiteY4" fmla="*/ 327804 h 4919932"/>
              <a:gd name="connsiteX5" fmla="*/ 6944265 w 8790318"/>
              <a:gd name="connsiteY5" fmla="*/ 638355 h 4919932"/>
              <a:gd name="connsiteX6" fmla="*/ 7082288 w 8790318"/>
              <a:gd name="connsiteY6" fmla="*/ 914400 h 4919932"/>
              <a:gd name="connsiteX7" fmla="*/ 6892507 w 8790318"/>
              <a:gd name="connsiteY7" fmla="*/ 1293962 h 4919932"/>
              <a:gd name="connsiteX8" fmla="*/ 6719978 w 8790318"/>
              <a:gd name="connsiteY8" fmla="*/ 1656272 h 4919932"/>
              <a:gd name="connsiteX9" fmla="*/ 6788990 w 8790318"/>
              <a:gd name="connsiteY9" fmla="*/ 1639019 h 4919932"/>
              <a:gd name="connsiteX10" fmla="*/ 7065035 w 8790318"/>
              <a:gd name="connsiteY10" fmla="*/ 1742536 h 4919932"/>
              <a:gd name="connsiteX11" fmla="*/ 7151299 w 8790318"/>
              <a:gd name="connsiteY11" fmla="*/ 1535502 h 4919932"/>
              <a:gd name="connsiteX12" fmla="*/ 7220310 w 8790318"/>
              <a:gd name="connsiteY12" fmla="*/ 1397479 h 4919932"/>
              <a:gd name="connsiteX13" fmla="*/ 7461850 w 8790318"/>
              <a:gd name="connsiteY13" fmla="*/ 1535502 h 4919932"/>
              <a:gd name="connsiteX14" fmla="*/ 7686137 w 8790318"/>
              <a:gd name="connsiteY14" fmla="*/ 1552755 h 4919932"/>
              <a:gd name="connsiteX15" fmla="*/ 7875918 w 8790318"/>
              <a:gd name="connsiteY15" fmla="*/ 1621766 h 4919932"/>
              <a:gd name="connsiteX16" fmla="*/ 8031194 w 8790318"/>
              <a:gd name="connsiteY16" fmla="*/ 1604513 h 4919932"/>
              <a:gd name="connsiteX17" fmla="*/ 8203722 w 8790318"/>
              <a:gd name="connsiteY17" fmla="*/ 1414732 h 4919932"/>
              <a:gd name="connsiteX18" fmla="*/ 8617790 w 8790318"/>
              <a:gd name="connsiteY18" fmla="*/ 1483743 h 4919932"/>
              <a:gd name="connsiteX19" fmla="*/ 8704054 w 8790318"/>
              <a:gd name="connsiteY19" fmla="*/ 1500996 h 4919932"/>
              <a:gd name="connsiteX20" fmla="*/ 8755812 w 8790318"/>
              <a:gd name="connsiteY20" fmla="*/ 4416724 h 4919932"/>
              <a:gd name="connsiteX21" fmla="*/ 8790318 w 8790318"/>
              <a:gd name="connsiteY21" fmla="*/ 4520241 h 4919932"/>
              <a:gd name="connsiteX22" fmla="*/ 77639 w 8790318"/>
              <a:gd name="connsiteY22" fmla="*/ 4485736 h 4919932"/>
              <a:gd name="connsiteX23" fmla="*/ 8627 w 8790318"/>
              <a:gd name="connsiteY23" fmla="*/ 0 h 4919932"/>
              <a:gd name="connsiteX0" fmla="*/ 8627 w 8790318"/>
              <a:gd name="connsiteY0" fmla="*/ 0 h 4919932"/>
              <a:gd name="connsiteX1" fmla="*/ 2320507 w 8790318"/>
              <a:gd name="connsiteY1" fmla="*/ 103517 h 4919932"/>
              <a:gd name="connsiteX2" fmla="*/ 5477775 w 8790318"/>
              <a:gd name="connsiteY2" fmla="*/ 189781 h 4919932"/>
              <a:gd name="connsiteX3" fmla="*/ 7013277 w 8790318"/>
              <a:gd name="connsiteY3" fmla="*/ 224287 h 4919932"/>
              <a:gd name="connsiteX4" fmla="*/ 6978771 w 8790318"/>
              <a:gd name="connsiteY4" fmla="*/ 327804 h 4919932"/>
              <a:gd name="connsiteX5" fmla="*/ 6944265 w 8790318"/>
              <a:gd name="connsiteY5" fmla="*/ 638355 h 4919932"/>
              <a:gd name="connsiteX6" fmla="*/ 6929888 w 8790318"/>
              <a:gd name="connsiteY6" fmla="*/ 1066800 h 4919932"/>
              <a:gd name="connsiteX7" fmla="*/ 6892507 w 8790318"/>
              <a:gd name="connsiteY7" fmla="*/ 1293962 h 4919932"/>
              <a:gd name="connsiteX8" fmla="*/ 6719978 w 8790318"/>
              <a:gd name="connsiteY8" fmla="*/ 1656272 h 4919932"/>
              <a:gd name="connsiteX9" fmla="*/ 6788990 w 8790318"/>
              <a:gd name="connsiteY9" fmla="*/ 1639019 h 4919932"/>
              <a:gd name="connsiteX10" fmla="*/ 7065035 w 8790318"/>
              <a:gd name="connsiteY10" fmla="*/ 1742536 h 4919932"/>
              <a:gd name="connsiteX11" fmla="*/ 7151299 w 8790318"/>
              <a:gd name="connsiteY11" fmla="*/ 1535502 h 4919932"/>
              <a:gd name="connsiteX12" fmla="*/ 7220310 w 8790318"/>
              <a:gd name="connsiteY12" fmla="*/ 1397479 h 4919932"/>
              <a:gd name="connsiteX13" fmla="*/ 7461850 w 8790318"/>
              <a:gd name="connsiteY13" fmla="*/ 1535502 h 4919932"/>
              <a:gd name="connsiteX14" fmla="*/ 7686137 w 8790318"/>
              <a:gd name="connsiteY14" fmla="*/ 1552755 h 4919932"/>
              <a:gd name="connsiteX15" fmla="*/ 7875918 w 8790318"/>
              <a:gd name="connsiteY15" fmla="*/ 1621766 h 4919932"/>
              <a:gd name="connsiteX16" fmla="*/ 8031194 w 8790318"/>
              <a:gd name="connsiteY16" fmla="*/ 1604513 h 4919932"/>
              <a:gd name="connsiteX17" fmla="*/ 8203722 w 8790318"/>
              <a:gd name="connsiteY17" fmla="*/ 1414732 h 4919932"/>
              <a:gd name="connsiteX18" fmla="*/ 8617790 w 8790318"/>
              <a:gd name="connsiteY18" fmla="*/ 1483743 h 4919932"/>
              <a:gd name="connsiteX19" fmla="*/ 8704054 w 8790318"/>
              <a:gd name="connsiteY19" fmla="*/ 1500996 h 4919932"/>
              <a:gd name="connsiteX20" fmla="*/ 8755812 w 8790318"/>
              <a:gd name="connsiteY20" fmla="*/ 4416724 h 4919932"/>
              <a:gd name="connsiteX21" fmla="*/ 8790318 w 8790318"/>
              <a:gd name="connsiteY21" fmla="*/ 4520241 h 4919932"/>
              <a:gd name="connsiteX22" fmla="*/ 77639 w 8790318"/>
              <a:gd name="connsiteY22" fmla="*/ 4485736 h 4919932"/>
              <a:gd name="connsiteX23" fmla="*/ 8627 w 8790318"/>
              <a:gd name="connsiteY23" fmla="*/ 0 h 4919932"/>
              <a:gd name="connsiteX0" fmla="*/ 8627 w 8790318"/>
              <a:gd name="connsiteY0" fmla="*/ 0 h 4919932"/>
              <a:gd name="connsiteX1" fmla="*/ 2320507 w 8790318"/>
              <a:gd name="connsiteY1" fmla="*/ 103517 h 4919932"/>
              <a:gd name="connsiteX2" fmla="*/ 5477775 w 8790318"/>
              <a:gd name="connsiteY2" fmla="*/ 189781 h 4919932"/>
              <a:gd name="connsiteX3" fmla="*/ 7013277 w 8790318"/>
              <a:gd name="connsiteY3" fmla="*/ 224287 h 4919932"/>
              <a:gd name="connsiteX4" fmla="*/ 6978771 w 8790318"/>
              <a:gd name="connsiteY4" fmla="*/ 327804 h 4919932"/>
              <a:gd name="connsiteX5" fmla="*/ 6944265 w 8790318"/>
              <a:gd name="connsiteY5" fmla="*/ 638355 h 4919932"/>
              <a:gd name="connsiteX6" fmla="*/ 6929888 w 8790318"/>
              <a:gd name="connsiteY6" fmla="*/ 914400 h 4919932"/>
              <a:gd name="connsiteX7" fmla="*/ 6892507 w 8790318"/>
              <a:gd name="connsiteY7" fmla="*/ 1293962 h 4919932"/>
              <a:gd name="connsiteX8" fmla="*/ 6719978 w 8790318"/>
              <a:gd name="connsiteY8" fmla="*/ 1656272 h 4919932"/>
              <a:gd name="connsiteX9" fmla="*/ 6788990 w 8790318"/>
              <a:gd name="connsiteY9" fmla="*/ 1639019 h 4919932"/>
              <a:gd name="connsiteX10" fmla="*/ 7065035 w 8790318"/>
              <a:gd name="connsiteY10" fmla="*/ 1742536 h 4919932"/>
              <a:gd name="connsiteX11" fmla="*/ 7151299 w 8790318"/>
              <a:gd name="connsiteY11" fmla="*/ 1535502 h 4919932"/>
              <a:gd name="connsiteX12" fmla="*/ 7220310 w 8790318"/>
              <a:gd name="connsiteY12" fmla="*/ 1397479 h 4919932"/>
              <a:gd name="connsiteX13" fmla="*/ 7461850 w 8790318"/>
              <a:gd name="connsiteY13" fmla="*/ 1535502 h 4919932"/>
              <a:gd name="connsiteX14" fmla="*/ 7686137 w 8790318"/>
              <a:gd name="connsiteY14" fmla="*/ 1552755 h 4919932"/>
              <a:gd name="connsiteX15" fmla="*/ 7875918 w 8790318"/>
              <a:gd name="connsiteY15" fmla="*/ 1621766 h 4919932"/>
              <a:gd name="connsiteX16" fmla="*/ 8031194 w 8790318"/>
              <a:gd name="connsiteY16" fmla="*/ 1604513 h 4919932"/>
              <a:gd name="connsiteX17" fmla="*/ 8203722 w 8790318"/>
              <a:gd name="connsiteY17" fmla="*/ 1414732 h 4919932"/>
              <a:gd name="connsiteX18" fmla="*/ 8617790 w 8790318"/>
              <a:gd name="connsiteY18" fmla="*/ 1483743 h 4919932"/>
              <a:gd name="connsiteX19" fmla="*/ 8704054 w 8790318"/>
              <a:gd name="connsiteY19" fmla="*/ 1500996 h 4919932"/>
              <a:gd name="connsiteX20" fmla="*/ 8755812 w 8790318"/>
              <a:gd name="connsiteY20" fmla="*/ 4416724 h 4919932"/>
              <a:gd name="connsiteX21" fmla="*/ 8790318 w 8790318"/>
              <a:gd name="connsiteY21" fmla="*/ 4520241 h 4919932"/>
              <a:gd name="connsiteX22" fmla="*/ 77639 w 8790318"/>
              <a:gd name="connsiteY22" fmla="*/ 4485736 h 4919932"/>
              <a:gd name="connsiteX23" fmla="*/ 8627 w 8790318"/>
              <a:gd name="connsiteY23" fmla="*/ 0 h 4919932"/>
              <a:gd name="connsiteX0" fmla="*/ 8627 w 8790318"/>
              <a:gd name="connsiteY0" fmla="*/ 0 h 4919932"/>
              <a:gd name="connsiteX1" fmla="*/ 2320507 w 8790318"/>
              <a:gd name="connsiteY1" fmla="*/ 103517 h 4919932"/>
              <a:gd name="connsiteX2" fmla="*/ 5477775 w 8790318"/>
              <a:gd name="connsiteY2" fmla="*/ 189781 h 4919932"/>
              <a:gd name="connsiteX3" fmla="*/ 7013277 w 8790318"/>
              <a:gd name="connsiteY3" fmla="*/ 224287 h 4919932"/>
              <a:gd name="connsiteX4" fmla="*/ 6978771 w 8790318"/>
              <a:gd name="connsiteY4" fmla="*/ 327804 h 4919932"/>
              <a:gd name="connsiteX5" fmla="*/ 6944265 w 8790318"/>
              <a:gd name="connsiteY5" fmla="*/ 638355 h 4919932"/>
              <a:gd name="connsiteX6" fmla="*/ 7082288 w 8790318"/>
              <a:gd name="connsiteY6" fmla="*/ 914400 h 4919932"/>
              <a:gd name="connsiteX7" fmla="*/ 6892507 w 8790318"/>
              <a:gd name="connsiteY7" fmla="*/ 1293962 h 4919932"/>
              <a:gd name="connsiteX8" fmla="*/ 6719978 w 8790318"/>
              <a:gd name="connsiteY8" fmla="*/ 1656272 h 4919932"/>
              <a:gd name="connsiteX9" fmla="*/ 6788990 w 8790318"/>
              <a:gd name="connsiteY9" fmla="*/ 1639019 h 4919932"/>
              <a:gd name="connsiteX10" fmla="*/ 7065035 w 8790318"/>
              <a:gd name="connsiteY10" fmla="*/ 1742536 h 4919932"/>
              <a:gd name="connsiteX11" fmla="*/ 7151299 w 8790318"/>
              <a:gd name="connsiteY11" fmla="*/ 1535502 h 4919932"/>
              <a:gd name="connsiteX12" fmla="*/ 7220310 w 8790318"/>
              <a:gd name="connsiteY12" fmla="*/ 1397479 h 4919932"/>
              <a:gd name="connsiteX13" fmla="*/ 7461850 w 8790318"/>
              <a:gd name="connsiteY13" fmla="*/ 1535502 h 4919932"/>
              <a:gd name="connsiteX14" fmla="*/ 7686137 w 8790318"/>
              <a:gd name="connsiteY14" fmla="*/ 1552755 h 4919932"/>
              <a:gd name="connsiteX15" fmla="*/ 7875918 w 8790318"/>
              <a:gd name="connsiteY15" fmla="*/ 1621766 h 4919932"/>
              <a:gd name="connsiteX16" fmla="*/ 8031194 w 8790318"/>
              <a:gd name="connsiteY16" fmla="*/ 1604513 h 4919932"/>
              <a:gd name="connsiteX17" fmla="*/ 8203722 w 8790318"/>
              <a:gd name="connsiteY17" fmla="*/ 1414732 h 4919932"/>
              <a:gd name="connsiteX18" fmla="*/ 8617790 w 8790318"/>
              <a:gd name="connsiteY18" fmla="*/ 1483743 h 4919932"/>
              <a:gd name="connsiteX19" fmla="*/ 8704054 w 8790318"/>
              <a:gd name="connsiteY19" fmla="*/ 1500996 h 4919932"/>
              <a:gd name="connsiteX20" fmla="*/ 8755812 w 8790318"/>
              <a:gd name="connsiteY20" fmla="*/ 4416724 h 4919932"/>
              <a:gd name="connsiteX21" fmla="*/ 8790318 w 8790318"/>
              <a:gd name="connsiteY21" fmla="*/ 4520241 h 4919932"/>
              <a:gd name="connsiteX22" fmla="*/ 77639 w 8790318"/>
              <a:gd name="connsiteY22" fmla="*/ 4485736 h 4919932"/>
              <a:gd name="connsiteX23" fmla="*/ 8627 w 8790318"/>
              <a:gd name="connsiteY23" fmla="*/ 0 h 4919932"/>
              <a:gd name="connsiteX0" fmla="*/ 8627 w 8790318"/>
              <a:gd name="connsiteY0" fmla="*/ 0 h 4919932"/>
              <a:gd name="connsiteX1" fmla="*/ 2320507 w 8790318"/>
              <a:gd name="connsiteY1" fmla="*/ 103517 h 4919932"/>
              <a:gd name="connsiteX2" fmla="*/ 5477775 w 8790318"/>
              <a:gd name="connsiteY2" fmla="*/ 189781 h 4919932"/>
              <a:gd name="connsiteX3" fmla="*/ 7013277 w 8790318"/>
              <a:gd name="connsiteY3" fmla="*/ 224287 h 4919932"/>
              <a:gd name="connsiteX4" fmla="*/ 6978771 w 8790318"/>
              <a:gd name="connsiteY4" fmla="*/ 327804 h 4919932"/>
              <a:gd name="connsiteX5" fmla="*/ 6944265 w 8790318"/>
              <a:gd name="connsiteY5" fmla="*/ 638355 h 4919932"/>
              <a:gd name="connsiteX6" fmla="*/ 7082288 w 8790318"/>
              <a:gd name="connsiteY6" fmla="*/ 914400 h 4919932"/>
              <a:gd name="connsiteX7" fmla="*/ 6892507 w 8790318"/>
              <a:gd name="connsiteY7" fmla="*/ 1293962 h 4919932"/>
              <a:gd name="connsiteX8" fmla="*/ 6719978 w 8790318"/>
              <a:gd name="connsiteY8" fmla="*/ 1656272 h 4919932"/>
              <a:gd name="connsiteX9" fmla="*/ 6788990 w 8790318"/>
              <a:gd name="connsiteY9" fmla="*/ 1639019 h 4919932"/>
              <a:gd name="connsiteX10" fmla="*/ 7065035 w 8790318"/>
              <a:gd name="connsiteY10" fmla="*/ 1742536 h 4919932"/>
              <a:gd name="connsiteX11" fmla="*/ 7151299 w 8790318"/>
              <a:gd name="connsiteY11" fmla="*/ 1535502 h 4919932"/>
              <a:gd name="connsiteX12" fmla="*/ 7220310 w 8790318"/>
              <a:gd name="connsiteY12" fmla="*/ 1397479 h 4919932"/>
              <a:gd name="connsiteX13" fmla="*/ 7461850 w 8790318"/>
              <a:gd name="connsiteY13" fmla="*/ 1535502 h 4919932"/>
              <a:gd name="connsiteX14" fmla="*/ 7686137 w 8790318"/>
              <a:gd name="connsiteY14" fmla="*/ 1552755 h 4919932"/>
              <a:gd name="connsiteX15" fmla="*/ 7875918 w 8790318"/>
              <a:gd name="connsiteY15" fmla="*/ 1621766 h 4919932"/>
              <a:gd name="connsiteX16" fmla="*/ 8031194 w 8790318"/>
              <a:gd name="connsiteY16" fmla="*/ 1604513 h 4919932"/>
              <a:gd name="connsiteX17" fmla="*/ 8203722 w 8790318"/>
              <a:gd name="connsiteY17" fmla="*/ 1414732 h 4919932"/>
              <a:gd name="connsiteX18" fmla="*/ 8617790 w 8790318"/>
              <a:gd name="connsiteY18" fmla="*/ 1483743 h 4919932"/>
              <a:gd name="connsiteX19" fmla="*/ 8704054 w 8790318"/>
              <a:gd name="connsiteY19" fmla="*/ 1500996 h 4919932"/>
              <a:gd name="connsiteX20" fmla="*/ 8755812 w 8790318"/>
              <a:gd name="connsiteY20" fmla="*/ 4416724 h 4919932"/>
              <a:gd name="connsiteX21" fmla="*/ 8790318 w 8790318"/>
              <a:gd name="connsiteY21" fmla="*/ 4520241 h 4919932"/>
              <a:gd name="connsiteX22" fmla="*/ 77639 w 8790318"/>
              <a:gd name="connsiteY22" fmla="*/ 4485736 h 4919932"/>
              <a:gd name="connsiteX23" fmla="*/ 8627 w 8790318"/>
              <a:gd name="connsiteY23" fmla="*/ 0 h 4919932"/>
              <a:gd name="connsiteX0" fmla="*/ 8627 w 8790318"/>
              <a:gd name="connsiteY0" fmla="*/ 0 h 4919932"/>
              <a:gd name="connsiteX1" fmla="*/ 2320507 w 8790318"/>
              <a:gd name="connsiteY1" fmla="*/ 103517 h 4919932"/>
              <a:gd name="connsiteX2" fmla="*/ 5477775 w 8790318"/>
              <a:gd name="connsiteY2" fmla="*/ 189781 h 4919932"/>
              <a:gd name="connsiteX3" fmla="*/ 7013277 w 8790318"/>
              <a:gd name="connsiteY3" fmla="*/ 224287 h 4919932"/>
              <a:gd name="connsiteX4" fmla="*/ 6978771 w 8790318"/>
              <a:gd name="connsiteY4" fmla="*/ 327804 h 4919932"/>
              <a:gd name="connsiteX5" fmla="*/ 6944265 w 8790318"/>
              <a:gd name="connsiteY5" fmla="*/ 638355 h 4919932"/>
              <a:gd name="connsiteX6" fmla="*/ 7082288 w 8790318"/>
              <a:gd name="connsiteY6" fmla="*/ 914400 h 4919932"/>
              <a:gd name="connsiteX7" fmla="*/ 6740107 w 8790318"/>
              <a:gd name="connsiteY7" fmla="*/ 1293962 h 4919932"/>
              <a:gd name="connsiteX8" fmla="*/ 6719978 w 8790318"/>
              <a:gd name="connsiteY8" fmla="*/ 1656272 h 4919932"/>
              <a:gd name="connsiteX9" fmla="*/ 6788990 w 8790318"/>
              <a:gd name="connsiteY9" fmla="*/ 1639019 h 4919932"/>
              <a:gd name="connsiteX10" fmla="*/ 7065035 w 8790318"/>
              <a:gd name="connsiteY10" fmla="*/ 1742536 h 4919932"/>
              <a:gd name="connsiteX11" fmla="*/ 7151299 w 8790318"/>
              <a:gd name="connsiteY11" fmla="*/ 1535502 h 4919932"/>
              <a:gd name="connsiteX12" fmla="*/ 7220310 w 8790318"/>
              <a:gd name="connsiteY12" fmla="*/ 1397479 h 4919932"/>
              <a:gd name="connsiteX13" fmla="*/ 7461850 w 8790318"/>
              <a:gd name="connsiteY13" fmla="*/ 1535502 h 4919932"/>
              <a:gd name="connsiteX14" fmla="*/ 7686137 w 8790318"/>
              <a:gd name="connsiteY14" fmla="*/ 1552755 h 4919932"/>
              <a:gd name="connsiteX15" fmla="*/ 7875918 w 8790318"/>
              <a:gd name="connsiteY15" fmla="*/ 1621766 h 4919932"/>
              <a:gd name="connsiteX16" fmla="*/ 8031194 w 8790318"/>
              <a:gd name="connsiteY16" fmla="*/ 1604513 h 4919932"/>
              <a:gd name="connsiteX17" fmla="*/ 8203722 w 8790318"/>
              <a:gd name="connsiteY17" fmla="*/ 1414732 h 4919932"/>
              <a:gd name="connsiteX18" fmla="*/ 8617790 w 8790318"/>
              <a:gd name="connsiteY18" fmla="*/ 1483743 h 4919932"/>
              <a:gd name="connsiteX19" fmla="*/ 8704054 w 8790318"/>
              <a:gd name="connsiteY19" fmla="*/ 1500996 h 4919932"/>
              <a:gd name="connsiteX20" fmla="*/ 8755812 w 8790318"/>
              <a:gd name="connsiteY20" fmla="*/ 4416724 h 4919932"/>
              <a:gd name="connsiteX21" fmla="*/ 8790318 w 8790318"/>
              <a:gd name="connsiteY21" fmla="*/ 4520241 h 4919932"/>
              <a:gd name="connsiteX22" fmla="*/ 77639 w 8790318"/>
              <a:gd name="connsiteY22" fmla="*/ 4485736 h 4919932"/>
              <a:gd name="connsiteX23" fmla="*/ 8627 w 8790318"/>
              <a:gd name="connsiteY23" fmla="*/ 0 h 4919932"/>
              <a:gd name="connsiteX0" fmla="*/ 8627 w 8790318"/>
              <a:gd name="connsiteY0" fmla="*/ 0 h 4919932"/>
              <a:gd name="connsiteX1" fmla="*/ 2320507 w 8790318"/>
              <a:gd name="connsiteY1" fmla="*/ 103517 h 4919932"/>
              <a:gd name="connsiteX2" fmla="*/ 5477775 w 8790318"/>
              <a:gd name="connsiteY2" fmla="*/ 189781 h 4919932"/>
              <a:gd name="connsiteX3" fmla="*/ 7013277 w 8790318"/>
              <a:gd name="connsiteY3" fmla="*/ 224287 h 4919932"/>
              <a:gd name="connsiteX4" fmla="*/ 6978771 w 8790318"/>
              <a:gd name="connsiteY4" fmla="*/ 327804 h 4919932"/>
              <a:gd name="connsiteX5" fmla="*/ 6944265 w 8790318"/>
              <a:gd name="connsiteY5" fmla="*/ 638355 h 4919932"/>
              <a:gd name="connsiteX6" fmla="*/ 7082288 w 8790318"/>
              <a:gd name="connsiteY6" fmla="*/ 914400 h 4919932"/>
              <a:gd name="connsiteX7" fmla="*/ 6892507 w 8790318"/>
              <a:gd name="connsiteY7" fmla="*/ 1293962 h 4919932"/>
              <a:gd name="connsiteX8" fmla="*/ 6719978 w 8790318"/>
              <a:gd name="connsiteY8" fmla="*/ 1656272 h 4919932"/>
              <a:gd name="connsiteX9" fmla="*/ 6788990 w 8790318"/>
              <a:gd name="connsiteY9" fmla="*/ 1639019 h 4919932"/>
              <a:gd name="connsiteX10" fmla="*/ 7065035 w 8790318"/>
              <a:gd name="connsiteY10" fmla="*/ 1742536 h 4919932"/>
              <a:gd name="connsiteX11" fmla="*/ 7151299 w 8790318"/>
              <a:gd name="connsiteY11" fmla="*/ 1535502 h 4919932"/>
              <a:gd name="connsiteX12" fmla="*/ 7220310 w 8790318"/>
              <a:gd name="connsiteY12" fmla="*/ 1397479 h 4919932"/>
              <a:gd name="connsiteX13" fmla="*/ 7461850 w 8790318"/>
              <a:gd name="connsiteY13" fmla="*/ 1535502 h 4919932"/>
              <a:gd name="connsiteX14" fmla="*/ 7686137 w 8790318"/>
              <a:gd name="connsiteY14" fmla="*/ 1552755 h 4919932"/>
              <a:gd name="connsiteX15" fmla="*/ 7875918 w 8790318"/>
              <a:gd name="connsiteY15" fmla="*/ 1621766 h 4919932"/>
              <a:gd name="connsiteX16" fmla="*/ 8031194 w 8790318"/>
              <a:gd name="connsiteY16" fmla="*/ 1604513 h 4919932"/>
              <a:gd name="connsiteX17" fmla="*/ 8203722 w 8790318"/>
              <a:gd name="connsiteY17" fmla="*/ 1414732 h 4919932"/>
              <a:gd name="connsiteX18" fmla="*/ 8617790 w 8790318"/>
              <a:gd name="connsiteY18" fmla="*/ 1483743 h 4919932"/>
              <a:gd name="connsiteX19" fmla="*/ 8704054 w 8790318"/>
              <a:gd name="connsiteY19" fmla="*/ 1500996 h 4919932"/>
              <a:gd name="connsiteX20" fmla="*/ 8755812 w 8790318"/>
              <a:gd name="connsiteY20" fmla="*/ 4416724 h 4919932"/>
              <a:gd name="connsiteX21" fmla="*/ 8790318 w 8790318"/>
              <a:gd name="connsiteY21" fmla="*/ 4520241 h 4919932"/>
              <a:gd name="connsiteX22" fmla="*/ 77639 w 8790318"/>
              <a:gd name="connsiteY22" fmla="*/ 4485736 h 4919932"/>
              <a:gd name="connsiteX23" fmla="*/ 8627 w 8790318"/>
              <a:gd name="connsiteY23" fmla="*/ 0 h 4919932"/>
              <a:gd name="connsiteX0" fmla="*/ 8627 w 8790318"/>
              <a:gd name="connsiteY0" fmla="*/ 0 h 4919932"/>
              <a:gd name="connsiteX1" fmla="*/ 2320507 w 8790318"/>
              <a:gd name="connsiteY1" fmla="*/ 103517 h 4919932"/>
              <a:gd name="connsiteX2" fmla="*/ 5477775 w 8790318"/>
              <a:gd name="connsiteY2" fmla="*/ 189781 h 4919932"/>
              <a:gd name="connsiteX3" fmla="*/ 7013277 w 8790318"/>
              <a:gd name="connsiteY3" fmla="*/ 224287 h 4919932"/>
              <a:gd name="connsiteX4" fmla="*/ 6978771 w 8790318"/>
              <a:gd name="connsiteY4" fmla="*/ 327804 h 4919932"/>
              <a:gd name="connsiteX5" fmla="*/ 6944265 w 8790318"/>
              <a:gd name="connsiteY5" fmla="*/ 638355 h 4919932"/>
              <a:gd name="connsiteX6" fmla="*/ 7082288 w 8790318"/>
              <a:gd name="connsiteY6" fmla="*/ 914400 h 4919932"/>
              <a:gd name="connsiteX7" fmla="*/ 6892507 w 8790318"/>
              <a:gd name="connsiteY7" fmla="*/ 1293962 h 4919932"/>
              <a:gd name="connsiteX8" fmla="*/ 6788990 w 8790318"/>
              <a:gd name="connsiteY8" fmla="*/ 1639019 h 4919932"/>
              <a:gd name="connsiteX9" fmla="*/ 7065035 w 8790318"/>
              <a:gd name="connsiteY9" fmla="*/ 1742536 h 4919932"/>
              <a:gd name="connsiteX10" fmla="*/ 7151299 w 8790318"/>
              <a:gd name="connsiteY10" fmla="*/ 1535502 h 4919932"/>
              <a:gd name="connsiteX11" fmla="*/ 7220310 w 8790318"/>
              <a:gd name="connsiteY11" fmla="*/ 1397479 h 4919932"/>
              <a:gd name="connsiteX12" fmla="*/ 7461850 w 8790318"/>
              <a:gd name="connsiteY12" fmla="*/ 1535502 h 4919932"/>
              <a:gd name="connsiteX13" fmla="*/ 7686137 w 8790318"/>
              <a:gd name="connsiteY13" fmla="*/ 1552755 h 4919932"/>
              <a:gd name="connsiteX14" fmla="*/ 7875918 w 8790318"/>
              <a:gd name="connsiteY14" fmla="*/ 1621766 h 4919932"/>
              <a:gd name="connsiteX15" fmla="*/ 8031194 w 8790318"/>
              <a:gd name="connsiteY15" fmla="*/ 1604513 h 4919932"/>
              <a:gd name="connsiteX16" fmla="*/ 8203722 w 8790318"/>
              <a:gd name="connsiteY16" fmla="*/ 1414732 h 4919932"/>
              <a:gd name="connsiteX17" fmla="*/ 8617790 w 8790318"/>
              <a:gd name="connsiteY17" fmla="*/ 1483743 h 4919932"/>
              <a:gd name="connsiteX18" fmla="*/ 8704054 w 8790318"/>
              <a:gd name="connsiteY18" fmla="*/ 1500996 h 4919932"/>
              <a:gd name="connsiteX19" fmla="*/ 8755812 w 8790318"/>
              <a:gd name="connsiteY19" fmla="*/ 4416724 h 4919932"/>
              <a:gd name="connsiteX20" fmla="*/ 8790318 w 8790318"/>
              <a:gd name="connsiteY20" fmla="*/ 4520241 h 4919932"/>
              <a:gd name="connsiteX21" fmla="*/ 77639 w 8790318"/>
              <a:gd name="connsiteY21" fmla="*/ 4485736 h 4919932"/>
              <a:gd name="connsiteX22" fmla="*/ 8627 w 8790318"/>
              <a:gd name="connsiteY22" fmla="*/ 0 h 4919932"/>
              <a:gd name="connsiteX0" fmla="*/ 8627 w 8790318"/>
              <a:gd name="connsiteY0" fmla="*/ 0 h 4919932"/>
              <a:gd name="connsiteX1" fmla="*/ 2320507 w 8790318"/>
              <a:gd name="connsiteY1" fmla="*/ 103517 h 4919932"/>
              <a:gd name="connsiteX2" fmla="*/ 5477775 w 8790318"/>
              <a:gd name="connsiteY2" fmla="*/ 189781 h 4919932"/>
              <a:gd name="connsiteX3" fmla="*/ 7013277 w 8790318"/>
              <a:gd name="connsiteY3" fmla="*/ 224287 h 4919932"/>
              <a:gd name="connsiteX4" fmla="*/ 6978771 w 8790318"/>
              <a:gd name="connsiteY4" fmla="*/ 327804 h 4919932"/>
              <a:gd name="connsiteX5" fmla="*/ 6944265 w 8790318"/>
              <a:gd name="connsiteY5" fmla="*/ 638355 h 4919932"/>
              <a:gd name="connsiteX6" fmla="*/ 7082288 w 8790318"/>
              <a:gd name="connsiteY6" fmla="*/ 914400 h 4919932"/>
              <a:gd name="connsiteX7" fmla="*/ 6892507 w 8790318"/>
              <a:gd name="connsiteY7" fmla="*/ 1293962 h 4919932"/>
              <a:gd name="connsiteX8" fmla="*/ 6788990 w 8790318"/>
              <a:gd name="connsiteY8" fmla="*/ 1639019 h 4919932"/>
              <a:gd name="connsiteX9" fmla="*/ 7065035 w 8790318"/>
              <a:gd name="connsiteY9" fmla="*/ 1742536 h 4919932"/>
              <a:gd name="connsiteX10" fmla="*/ 7151299 w 8790318"/>
              <a:gd name="connsiteY10" fmla="*/ 1535502 h 4919932"/>
              <a:gd name="connsiteX11" fmla="*/ 7220310 w 8790318"/>
              <a:gd name="connsiteY11" fmla="*/ 1397479 h 4919932"/>
              <a:gd name="connsiteX12" fmla="*/ 7461850 w 8790318"/>
              <a:gd name="connsiteY12" fmla="*/ 1535502 h 4919932"/>
              <a:gd name="connsiteX13" fmla="*/ 7686137 w 8790318"/>
              <a:gd name="connsiteY13" fmla="*/ 1552755 h 4919932"/>
              <a:gd name="connsiteX14" fmla="*/ 7875918 w 8790318"/>
              <a:gd name="connsiteY14" fmla="*/ 1621766 h 4919932"/>
              <a:gd name="connsiteX15" fmla="*/ 8031194 w 8790318"/>
              <a:gd name="connsiteY15" fmla="*/ 1604513 h 4919932"/>
              <a:gd name="connsiteX16" fmla="*/ 8203722 w 8790318"/>
              <a:gd name="connsiteY16" fmla="*/ 1414732 h 4919932"/>
              <a:gd name="connsiteX17" fmla="*/ 8617790 w 8790318"/>
              <a:gd name="connsiteY17" fmla="*/ 1483743 h 4919932"/>
              <a:gd name="connsiteX18" fmla="*/ 8704054 w 8790318"/>
              <a:gd name="connsiteY18" fmla="*/ 1500996 h 4919932"/>
              <a:gd name="connsiteX19" fmla="*/ 8755812 w 8790318"/>
              <a:gd name="connsiteY19" fmla="*/ 4416724 h 4919932"/>
              <a:gd name="connsiteX20" fmla="*/ 8790318 w 8790318"/>
              <a:gd name="connsiteY20" fmla="*/ 4520241 h 4919932"/>
              <a:gd name="connsiteX21" fmla="*/ 77639 w 8790318"/>
              <a:gd name="connsiteY21" fmla="*/ 4485736 h 4919932"/>
              <a:gd name="connsiteX22" fmla="*/ 8627 w 8790318"/>
              <a:gd name="connsiteY22" fmla="*/ 0 h 4919932"/>
              <a:gd name="connsiteX0" fmla="*/ 8627 w 8790318"/>
              <a:gd name="connsiteY0" fmla="*/ 0 h 4919932"/>
              <a:gd name="connsiteX1" fmla="*/ 2320507 w 8790318"/>
              <a:gd name="connsiteY1" fmla="*/ 103517 h 4919932"/>
              <a:gd name="connsiteX2" fmla="*/ 5477775 w 8790318"/>
              <a:gd name="connsiteY2" fmla="*/ 189781 h 4919932"/>
              <a:gd name="connsiteX3" fmla="*/ 7013277 w 8790318"/>
              <a:gd name="connsiteY3" fmla="*/ 224287 h 4919932"/>
              <a:gd name="connsiteX4" fmla="*/ 6978771 w 8790318"/>
              <a:gd name="connsiteY4" fmla="*/ 327804 h 4919932"/>
              <a:gd name="connsiteX5" fmla="*/ 6944265 w 8790318"/>
              <a:gd name="connsiteY5" fmla="*/ 638355 h 4919932"/>
              <a:gd name="connsiteX6" fmla="*/ 7082288 w 8790318"/>
              <a:gd name="connsiteY6" fmla="*/ 914400 h 4919932"/>
              <a:gd name="connsiteX7" fmla="*/ 6892507 w 8790318"/>
              <a:gd name="connsiteY7" fmla="*/ 1293962 h 4919932"/>
              <a:gd name="connsiteX8" fmla="*/ 6788990 w 8790318"/>
              <a:gd name="connsiteY8" fmla="*/ 1639019 h 4919932"/>
              <a:gd name="connsiteX9" fmla="*/ 7065035 w 8790318"/>
              <a:gd name="connsiteY9" fmla="*/ 1742536 h 4919932"/>
              <a:gd name="connsiteX10" fmla="*/ 7151299 w 8790318"/>
              <a:gd name="connsiteY10" fmla="*/ 1535502 h 4919932"/>
              <a:gd name="connsiteX11" fmla="*/ 7220310 w 8790318"/>
              <a:gd name="connsiteY11" fmla="*/ 1397479 h 4919932"/>
              <a:gd name="connsiteX12" fmla="*/ 7461850 w 8790318"/>
              <a:gd name="connsiteY12" fmla="*/ 1535502 h 4919932"/>
              <a:gd name="connsiteX13" fmla="*/ 7686137 w 8790318"/>
              <a:gd name="connsiteY13" fmla="*/ 1552755 h 4919932"/>
              <a:gd name="connsiteX14" fmla="*/ 7875918 w 8790318"/>
              <a:gd name="connsiteY14" fmla="*/ 1621766 h 4919932"/>
              <a:gd name="connsiteX15" fmla="*/ 8031194 w 8790318"/>
              <a:gd name="connsiteY15" fmla="*/ 1604513 h 4919932"/>
              <a:gd name="connsiteX16" fmla="*/ 8203722 w 8790318"/>
              <a:gd name="connsiteY16" fmla="*/ 1414732 h 4919932"/>
              <a:gd name="connsiteX17" fmla="*/ 8617790 w 8790318"/>
              <a:gd name="connsiteY17" fmla="*/ 1483743 h 4919932"/>
              <a:gd name="connsiteX18" fmla="*/ 8704054 w 8790318"/>
              <a:gd name="connsiteY18" fmla="*/ 1500996 h 4919932"/>
              <a:gd name="connsiteX19" fmla="*/ 8755812 w 8790318"/>
              <a:gd name="connsiteY19" fmla="*/ 4416724 h 4919932"/>
              <a:gd name="connsiteX20" fmla="*/ 8790318 w 8790318"/>
              <a:gd name="connsiteY20" fmla="*/ 4520241 h 4919932"/>
              <a:gd name="connsiteX21" fmla="*/ 77639 w 8790318"/>
              <a:gd name="connsiteY21" fmla="*/ 4485736 h 4919932"/>
              <a:gd name="connsiteX22" fmla="*/ 8627 w 8790318"/>
              <a:gd name="connsiteY22" fmla="*/ 0 h 4919932"/>
              <a:gd name="connsiteX0" fmla="*/ 8627 w 8790318"/>
              <a:gd name="connsiteY0" fmla="*/ 0 h 4919932"/>
              <a:gd name="connsiteX1" fmla="*/ 2320507 w 8790318"/>
              <a:gd name="connsiteY1" fmla="*/ 103517 h 4919932"/>
              <a:gd name="connsiteX2" fmla="*/ 5477775 w 8790318"/>
              <a:gd name="connsiteY2" fmla="*/ 189781 h 4919932"/>
              <a:gd name="connsiteX3" fmla="*/ 7013277 w 8790318"/>
              <a:gd name="connsiteY3" fmla="*/ 224287 h 4919932"/>
              <a:gd name="connsiteX4" fmla="*/ 6978771 w 8790318"/>
              <a:gd name="connsiteY4" fmla="*/ 327804 h 4919932"/>
              <a:gd name="connsiteX5" fmla="*/ 6944265 w 8790318"/>
              <a:gd name="connsiteY5" fmla="*/ 638355 h 4919932"/>
              <a:gd name="connsiteX6" fmla="*/ 7082288 w 8790318"/>
              <a:gd name="connsiteY6" fmla="*/ 914400 h 4919932"/>
              <a:gd name="connsiteX7" fmla="*/ 6892507 w 8790318"/>
              <a:gd name="connsiteY7" fmla="*/ 1293962 h 4919932"/>
              <a:gd name="connsiteX8" fmla="*/ 6788990 w 8790318"/>
              <a:gd name="connsiteY8" fmla="*/ 1639019 h 4919932"/>
              <a:gd name="connsiteX9" fmla="*/ 7065035 w 8790318"/>
              <a:gd name="connsiteY9" fmla="*/ 1742536 h 4919932"/>
              <a:gd name="connsiteX10" fmla="*/ 7151299 w 8790318"/>
              <a:gd name="connsiteY10" fmla="*/ 1535502 h 4919932"/>
              <a:gd name="connsiteX11" fmla="*/ 7220310 w 8790318"/>
              <a:gd name="connsiteY11" fmla="*/ 1397479 h 4919932"/>
              <a:gd name="connsiteX12" fmla="*/ 7461850 w 8790318"/>
              <a:gd name="connsiteY12" fmla="*/ 1535502 h 4919932"/>
              <a:gd name="connsiteX13" fmla="*/ 7686137 w 8790318"/>
              <a:gd name="connsiteY13" fmla="*/ 1552755 h 4919932"/>
              <a:gd name="connsiteX14" fmla="*/ 7875918 w 8790318"/>
              <a:gd name="connsiteY14" fmla="*/ 1621766 h 4919932"/>
              <a:gd name="connsiteX15" fmla="*/ 8031194 w 8790318"/>
              <a:gd name="connsiteY15" fmla="*/ 1604513 h 4919932"/>
              <a:gd name="connsiteX16" fmla="*/ 8203722 w 8790318"/>
              <a:gd name="connsiteY16" fmla="*/ 1414732 h 4919932"/>
              <a:gd name="connsiteX17" fmla="*/ 8617790 w 8790318"/>
              <a:gd name="connsiteY17" fmla="*/ 1483743 h 4919932"/>
              <a:gd name="connsiteX18" fmla="*/ 8704054 w 8790318"/>
              <a:gd name="connsiteY18" fmla="*/ 1500996 h 4919932"/>
              <a:gd name="connsiteX19" fmla="*/ 8755812 w 8790318"/>
              <a:gd name="connsiteY19" fmla="*/ 4416724 h 4919932"/>
              <a:gd name="connsiteX20" fmla="*/ 8790318 w 8790318"/>
              <a:gd name="connsiteY20" fmla="*/ 4520241 h 4919932"/>
              <a:gd name="connsiteX21" fmla="*/ 77639 w 8790318"/>
              <a:gd name="connsiteY21" fmla="*/ 4485736 h 4919932"/>
              <a:gd name="connsiteX22" fmla="*/ 8627 w 8790318"/>
              <a:gd name="connsiteY22" fmla="*/ 0 h 4919932"/>
              <a:gd name="connsiteX0" fmla="*/ 8627 w 8790318"/>
              <a:gd name="connsiteY0" fmla="*/ 0 h 4919932"/>
              <a:gd name="connsiteX1" fmla="*/ 2320507 w 8790318"/>
              <a:gd name="connsiteY1" fmla="*/ 103517 h 4919932"/>
              <a:gd name="connsiteX2" fmla="*/ 5477775 w 8790318"/>
              <a:gd name="connsiteY2" fmla="*/ 189781 h 4919932"/>
              <a:gd name="connsiteX3" fmla="*/ 7013277 w 8790318"/>
              <a:gd name="connsiteY3" fmla="*/ 224287 h 4919932"/>
              <a:gd name="connsiteX4" fmla="*/ 6978771 w 8790318"/>
              <a:gd name="connsiteY4" fmla="*/ 327804 h 4919932"/>
              <a:gd name="connsiteX5" fmla="*/ 6944265 w 8790318"/>
              <a:gd name="connsiteY5" fmla="*/ 638355 h 4919932"/>
              <a:gd name="connsiteX6" fmla="*/ 7082288 w 8790318"/>
              <a:gd name="connsiteY6" fmla="*/ 914400 h 4919932"/>
              <a:gd name="connsiteX7" fmla="*/ 6892507 w 8790318"/>
              <a:gd name="connsiteY7" fmla="*/ 1293962 h 4919932"/>
              <a:gd name="connsiteX8" fmla="*/ 6788990 w 8790318"/>
              <a:gd name="connsiteY8" fmla="*/ 1639019 h 4919932"/>
              <a:gd name="connsiteX9" fmla="*/ 7065035 w 8790318"/>
              <a:gd name="connsiteY9" fmla="*/ 1742536 h 4919932"/>
              <a:gd name="connsiteX10" fmla="*/ 7151299 w 8790318"/>
              <a:gd name="connsiteY10" fmla="*/ 1535502 h 4919932"/>
              <a:gd name="connsiteX11" fmla="*/ 7220310 w 8790318"/>
              <a:gd name="connsiteY11" fmla="*/ 1397479 h 4919932"/>
              <a:gd name="connsiteX12" fmla="*/ 7461850 w 8790318"/>
              <a:gd name="connsiteY12" fmla="*/ 1535502 h 4919932"/>
              <a:gd name="connsiteX13" fmla="*/ 7686137 w 8790318"/>
              <a:gd name="connsiteY13" fmla="*/ 1552755 h 4919932"/>
              <a:gd name="connsiteX14" fmla="*/ 7875918 w 8790318"/>
              <a:gd name="connsiteY14" fmla="*/ 1621766 h 4919932"/>
              <a:gd name="connsiteX15" fmla="*/ 8031194 w 8790318"/>
              <a:gd name="connsiteY15" fmla="*/ 1604513 h 4919932"/>
              <a:gd name="connsiteX16" fmla="*/ 8203722 w 8790318"/>
              <a:gd name="connsiteY16" fmla="*/ 1414732 h 4919932"/>
              <a:gd name="connsiteX17" fmla="*/ 8617790 w 8790318"/>
              <a:gd name="connsiteY17" fmla="*/ 1483743 h 4919932"/>
              <a:gd name="connsiteX18" fmla="*/ 8704054 w 8790318"/>
              <a:gd name="connsiteY18" fmla="*/ 1500996 h 4919932"/>
              <a:gd name="connsiteX19" fmla="*/ 8755812 w 8790318"/>
              <a:gd name="connsiteY19" fmla="*/ 4416724 h 4919932"/>
              <a:gd name="connsiteX20" fmla="*/ 8790318 w 8790318"/>
              <a:gd name="connsiteY20" fmla="*/ 4520241 h 4919932"/>
              <a:gd name="connsiteX21" fmla="*/ 77639 w 8790318"/>
              <a:gd name="connsiteY21" fmla="*/ 4485736 h 4919932"/>
              <a:gd name="connsiteX22" fmla="*/ 8627 w 8790318"/>
              <a:gd name="connsiteY22" fmla="*/ 0 h 4919932"/>
              <a:gd name="connsiteX0" fmla="*/ 8627 w 8790318"/>
              <a:gd name="connsiteY0" fmla="*/ 0 h 4919932"/>
              <a:gd name="connsiteX1" fmla="*/ 2320507 w 8790318"/>
              <a:gd name="connsiteY1" fmla="*/ 103517 h 4919932"/>
              <a:gd name="connsiteX2" fmla="*/ 5477775 w 8790318"/>
              <a:gd name="connsiteY2" fmla="*/ 189781 h 4919932"/>
              <a:gd name="connsiteX3" fmla="*/ 7013277 w 8790318"/>
              <a:gd name="connsiteY3" fmla="*/ 224287 h 4919932"/>
              <a:gd name="connsiteX4" fmla="*/ 6978771 w 8790318"/>
              <a:gd name="connsiteY4" fmla="*/ 327804 h 4919932"/>
              <a:gd name="connsiteX5" fmla="*/ 6944265 w 8790318"/>
              <a:gd name="connsiteY5" fmla="*/ 638355 h 4919932"/>
              <a:gd name="connsiteX6" fmla="*/ 7082288 w 8790318"/>
              <a:gd name="connsiteY6" fmla="*/ 914400 h 4919932"/>
              <a:gd name="connsiteX7" fmla="*/ 6892507 w 8790318"/>
              <a:gd name="connsiteY7" fmla="*/ 1293962 h 4919932"/>
              <a:gd name="connsiteX8" fmla="*/ 6788990 w 8790318"/>
              <a:gd name="connsiteY8" fmla="*/ 1639019 h 4919932"/>
              <a:gd name="connsiteX9" fmla="*/ 7065035 w 8790318"/>
              <a:gd name="connsiteY9" fmla="*/ 1742536 h 4919932"/>
              <a:gd name="connsiteX10" fmla="*/ 7151299 w 8790318"/>
              <a:gd name="connsiteY10" fmla="*/ 1535502 h 4919932"/>
              <a:gd name="connsiteX11" fmla="*/ 7220310 w 8790318"/>
              <a:gd name="connsiteY11" fmla="*/ 1397479 h 4919932"/>
              <a:gd name="connsiteX12" fmla="*/ 7461850 w 8790318"/>
              <a:gd name="connsiteY12" fmla="*/ 1535502 h 4919932"/>
              <a:gd name="connsiteX13" fmla="*/ 7686137 w 8790318"/>
              <a:gd name="connsiteY13" fmla="*/ 1552755 h 4919932"/>
              <a:gd name="connsiteX14" fmla="*/ 7875918 w 8790318"/>
              <a:gd name="connsiteY14" fmla="*/ 1621766 h 4919932"/>
              <a:gd name="connsiteX15" fmla="*/ 8031194 w 8790318"/>
              <a:gd name="connsiteY15" fmla="*/ 1604513 h 4919932"/>
              <a:gd name="connsiteX16" fmla="*/ 8203722 w 8790318"/>
              <a:gd name="connsiteY16" fmla="*/ 1414732 h 4919932"/>
              <a:gd name="connsiteX17" fmla="*/ 8617790 w 8790318"/>
              <a:gd name="connsiteY17" fmla="*/ 1483743 h 4919932"/>
              <a:gd name="connsiteX18" fmla="*/ 8704054 w 8790318"/>
              <a:gd name="connsiteY18" fmla="*/ 1500996 h 4919932"/>
              <a:gd name="connsiteX19" fmla="*/ 8755812 w 8790318"/>
              <a:gd name="connsiteY19" fmla="*/ 4416724 h 4919932"/>
              <a:gd name="connsiteX20" fmla="*/ 8790318 w 8790318"/>
              <a:gd name="connsiteY20" fmla="*/ 4520241 h 4919932"/>
              <a:gd name="connsiteX21" fmla="*/ 77639 w 8790318"/>
              <a:gd name="connsiteY21" fmla="*/ 4485736 h 4919932"/>
              <a:gd name="connsiteX22" fmla="*/ 8627 w 8790318"/>
              <a:gd name="connsiteY22" fmla="*/ 0 h 4919932"/>
              <a:gd name="connsiteX0" fmla="*/ 8627 w 8790318"/>
              <a:gd name="connsiteY0" fmla="*/ 0 h 4919932"/>
              <a:gd name="connsiteX1" fmla="*/ 2320507 w 8790318"/>
              <a:gd name="connsiteY1" fmla="*/ 103517 h 4919932"/>
              <a:gd name="connsiteX2" fmla="*/ 5477775 w 8790318"/>
              <a:gd name="connsiteY2" fmla="*/ 189781 h 4919932"/>
              <a:gd name="connsiteX3" fmla="*/ 7013277 w 8790318"/>
              <a:gd name="connsiteY3" fmla="*/ 224287 h 4919932"/>
              <a:gd name="connsiteX4" fmla="*/ 6978771 w 8790318"/>
              <a:gd name="connsiteY4" fmla="*/ 327804 h 4919932"/>
              <a:gd name="connsiteX5" fmla="*/ 6944265 w 8790318"/>
              <a:gd name="connsiteY5" fmla="*/ 638355 h 4919932"/>
              <a:gd name="connsiteX6" fmla="*/ 7082288 w 8790318"/>
              <a:gd name="connsiteY6" fmla="*/ 914400 h 4919932"/>
              <a:gd name="connsiteX7" fmla="*/ 6892507 w 8790318"/>
              <a:gd name="connsiteY7" fmla="*/ 1293962 h 4919932"/>
              <a:gd name="connsiteX8" fmla="*/ 6788990 w 8790318"/>
              <a:gd name="connsiteY8" fmla="*/ 1639019 h 4919932"/>
              <a:gd name="connsiteX9" fmla="*/ 7065035 w 8790318"/>
              <a:gd name="connsiteY9" fmla="*/ 1742536 h 4919932"/>
              <a:gd name="connsiteX10" fmla="*/ 7151299 w 8790318"/>
              <a:gd name="connsiteY10" fmla="*/ 1535502 h 4919932"/>
              <a:gd name="connsiteX11" fmla="*/ 7220310 w 8790318"/>
              <a:gd name="connsiteY11" fmla="*/ 1397479 h 4919932"/>
              <a:gd name="connsiteX12" fmla="*/ 7461850 w 8790318"/>
              <a:gd name="connsiteY12" fmla="*/ 1535502 h 4919932"/>
              <a:gd name="connsiteX13" fmla="*/ 7686137 w 8790318"/>
              <a:gd name="connsiteY13" fmla="*/ 1552755 h 4919932"/>
              <a:gd name="connsiteX14" fmla="*/ 7875918 w 8790318"/>
              <a:gd name="connsiteY14" fmla="*/ 1621766 h 4919932"/>
              <a:gd name="connsiteX15" fmla="*/ 8031194 w 8790318"/>
              <a:gd name="connsiteY15" fmla="*/ 1604513 h 4919932"/>
              <a:gd name="connsiteX16" fmla="*/ 8203722 w 8790318"/>
              <a:gd name="connsiteY16" fmla="*/ 1414732 h 4919932"/>
              <a:gd name="connsiteX17" fmla="*/ 8617790 w 8790318"/>
              <a:gd name="connsiteY17" fmla="*/ 1483743 h 4919932"/>
              <a:gd name="connsiteX18" fmla="*/ 8704054 w 8790318"/>
              <a:gd name="connsiteY18" fmla="*/ 1500996 h 4919932"/>
              <a:gd name="connsiteX19" fmla="*/ 8755812 w 8790318"/>
              <a:gd name="connsiteY19" fmla="*/ 4416724 h 4919932"/>
              <a:gd name="connsiteX20" fmla="*/ 8790318 w 8790318"/>
              <a:gd name="connsiteY20" fmla="*/ 4520241 h 4919932"/>
              <a:gd name="connsiteX21" fmla="*/ 77639 w 8790318"/>
              <a:gd name="connsiteY21" fmla="*/ 4485736 h 4919932"/>
              <a:gd name="connsiteX22" fmla="*/ 8627 w 8790318"/>
              <a:gd name="connsiteY22" fmla="*/ 0 h 4919932"/>
              <a:gd name="connsiteX0" fmla="*/ 8627 w 8796069"/>
              <a:gd name="connsiteY0" fmla="*/ 0 h 4919932"/>
              <a:gd name="connsiteX1" fmla="*/ 2320507 w 8796069"/>
              <a:gd name="connsiteY1" fmla="*/ 103517 h 4919932"/>
              <a:gd name="connsiteX2" fmla="*/ 5477775 w 8796069"/>
              <a:gd name="connsiteY2" fmla="*/ 189781 h 4919932"/>
              <a:gd name="connsiteX3" fmla="*/ 7013277 w 8796069"/>
              <a:gd name="connsiteY3" fmla="*/ 224287 h 4919932"/>
              <a:gd name="connsiteX4" fmla="*/ 6978771 w 8796069"/>
              <a:gd name="connsiteY4" fmla="*/ 327804 h 4919932"/>
              <a:gd name="connsiteX5" fmla="*/ 6944265 w 8796069"/>
              <a:gd name="connsiteY5" fmla="*/ 638355 h 4919932"/>
              <a:gd name="connsiteX6" fmla="*/ 7082288 w 8796069"/>
              <a:gd name="connsiteY6" fmla="*/ 914400 h 4919932"/>
              <a:gd name="connsiteX7" fmla="*/ 6892507 w 8796069"/>
              <a:gd name="connsiteY7" fmla="*/ 1293962 h 4919932"/>
              <a:gd name="connsiteX8" fmla="*/ 6788990 w 8796069"/>
              <a:gd name="connsiteY8" fmla="*/ 1639019 h 4919932"/>
              <a:gd name="connsiteX9" fmla="*/ 7065035 w 8796069"/>
              <a:gd name="connsiteY9" fmla="*/ 1742536 h 4919932"/>
              <a:gd name="connsiteX10" fmla="*/ 7151299 w 8796069"/>
              <a:gd name="connsiteY10" fmla="*/ 1535502 h 4919932"/>
              <a:gd name="connsiteX11" fmla="*/ 7220310 w 8796069"/>
              <a:gd name="connsiteY11" fmla="*/ 1397479 h 4919932"/>
              <a:gd name="connsiteX12" fmla="*/ 7461850 w 8796069"/>
              <a:gd name="connsiteY12" fmla="*/ 1535502 h 4919932"/>
              <a:gd name="connsiteX13" fmla="*/ 7686137 w 8796069"/>
              <a:gd name="connsiteY13" fmla="*/ 1552755 h 4919932"/>
              <a:gd name="connsiteX14" fmla="*/ 7875918 w 8796069"/>
              <a:gd name="connsiteY14" fmla="*/ 1621766 h 4919932"/>
              <a:gd name="connsiteX15" fmla="*/ 8031194 w 8796069"/>
              <a:gd name="connsiteY15" fmla="*/ 1604513 h 4919932"/>
              <a:gd name="connsiteX16" fmla="*/ 8203722 w 8796069"/>
              <a:gd name="connsiteY16" fmla="*/ 1414732 h 4919932"/>
              <a:gd name="connsiteX17" fmla="*/ 8704054 w 8796069"/>
              <a:gd name="connsiteY17" fmla="*/ 1500996 h 4919932"/>
              <a:gd name="connsiteX18" fmla="*/ 8755812 w 8796069"/>
              <a:gd name="connsiteY18" fmla="*/ 4416724 h 4919932"/>
              <a:gd name="connsiteX19" fmla="*/ 8790318 w 8796069"/>
              <a:gd name="connsiteY19" fmla="*/ 4520241 h 4919932"/>
              <a:gd name="connsiteX20" fmla="*/ 77639 w 8796069"/>
              <a:gd name="connsiteY20" fmla="*/ 4485736 h 4919932"/>
              <a:gd name="connsiteX21" fmla="*/ 8627 w 8796069"/>
              <a:gd name="connsiteY21" fmla="*/ 0 h 4919932"/>
              <a:gd name="connsiteX0" fmla="*/ 8627 w 8796069"/>
              <a:gd name="connsiteY0" fmla="*/ 0 h 4919932"/>
              <a:gd name="connsiteX1" fmla="*/ 2320507 w 8796069"/>
              <a:gd name="connsiteY1" fmla="*/ 103517 h 4919932"/>
              <a:gd name="connsiteX2" fmla="*/ 5477775 w 8796069"/>
              <a:gd name="connsiteY2" fmla="*/ 189781 h 4919932"/>
              <a:gd name="connsiteX3" fmla="*/ 7013277 w 8796069"/>
              <a:gd name="connsiteY3" fmla="*/ 224287 h 4919932"/>
              <a:gd name="connsiteX4" fmla="*/ 6978771 w 8796069"/>
              <a:gd name="connsiteY4" fmla="*/ 327804 h 4919932"/>
              <a:gd name="connsiteX5" fmla="*/ 6944265 w 8796069"/>
              <a:gd name="connsiteY5" fmla="*/ 638355 h 4919932"/>
              <a:gd name="connsiteX6" fmla="*/ 7082288 w 8796069"/>
              <a:gd name="connsiteY6" fmla="*/ 914400 h 4919932"/>
              <a:gd name="connsiteX7" fmla="*/ 6892507 w 8796069"/>
              <a:gd name="connsiteY7" fmla="*/ 1293962 h 4919932"/>
              <a:gd name="connsiteX8" fmla="*/ 6788990 w 8796069"/>
              <a:gd name="connsiteY8" fmla="*/ 1639019 h 4919932"/>
              <a:gd name="connsiteX9" fmla="*/ 7065035 w 8796069"/>
              <a:gd name="connsiteY9" fmla="*/ 1742536 h 4919932"/>
              <a:gd name="connsiteX10" fmla="*/ 7151299 w 8796069"/>
              <a:gd name="connsiteY10" fmla="*/ 1535502 h 4919932"/>
              <a:gd name="connsiteX11" fmla="*/ 7220310 w 8796069"/>
              <a:gd name="connsiteY11" fmla="*/ 1397479 h 4919932"/>
              <a:gd name="connsiteX12" fmla="*/ 7461850 w 8796069"/>
              <a:gd name="connsiteY12" fmla="*/ 1535502 h 4919932"/>
              <a:gd name="connsiteX13" fmla="*/ 7686137 w 8796069"/>
              <a:gd name="connsiteY13" fmla="*/ 1552755 h 4919932"/>
              <a:gd name="connsiteX14" fmla="*/ 7875918 w 8796069"/>
              <a:gd name="connsiteY14" fmla="*/ 1621766 h 4919932"/>
              <a:gd name="connsiteX15" fmla="*/ 8031194 w 8796069"/>
              <a:gd name="connsiteY15" fmla="*/ 1604513 h 4919932"/>
              <a:gd name="connsiteX16" fmla="*/ 8203722 w 8796069"/>
              <a:gd name="connsiteY16" fmla="*/ 1414732 h 4919932"/>
              <a:gd name="connsiteX17" fmla="*/ 8704054 w 8796069"/>
              <a:gd name="connsiteY17" fmla="*/ 1500996 h 4919932"/>
              <a:gd name="connsiteX18" fmla="*/ 8755812 w 8796069"/>
              <a:gd name="connsiteY18" fmla="*/ 4416724 h 4919932"/>
              <a:gd name="connsiteX19" fmla="*/ 8790318 w 8796069"/>
              <a:gd name="connsiteY19" fmla="*/ 4520241 h 4919932"/>
              <a:gd name="connsiteX20" fmla="*/ 77639 w 8796069"/>
              <a:gd name="connsiteY20" fmla="*/ 4485736 h 4919932"/>
              <a:gd name="connsiteX21" fmla="*/ 8627 w 8796069"/>
              <a:gd name="connsiteY21" fmla="*/ 0 h 491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96069" h="4919932">
                <a:moveTo>
                  <a:pt x="8627" y="0"/>
                </a:moveTo>
                <a:lnTo>
                  <a:pt x="2320507" y="103517"/>
                </a:lnTo>
                <a:lnTo>
                  <a:pt x="5477775" y="189781"/>
                </a:lnTo>
                <a:cubicBezTo>
                  <a:pt x="6259903" y="209909"/>
                  <a:pt x="6763111" y="201283"/>
                  <a:pt x="7013277" y="224287"/>
                </a:cubicBezTo>
                <a:cubicBezTo>
                  <a:pt x="7021903" y="485955"/>
                  <a:pt x="6990273" y="258793"/>
                  <a:pt x="6978771" y="327804"/>
                </a:cubicBezTo>
                <a:cubicBezTo>
                  <a:pt x="7141440" y="497299"/>
                  <a:pt x="7011233" y="532568"/>
                  <a:pt x="6944265" y="638355"/>
                </a:cubicBezTo>
                <a:cubicBezTo>
                  <a:pt x="6961518" y="736121"/>
                  <a:pt x="6956099" y="906453"/>
                  <a:pt x="7082288" y="914400"/>
                </a:cubicBezTo>
                <a:cubicBezTo>
                  <a:pt x="7073662" y="1023668"/>
                  <a:pt x="6941390" y="1173192"/>
                  <a:pt x="6892507" y="1293962"/>
                </a:cubicBezTo>
                <a:cubicBezTo>
                  <a:pt x="6843624" y="1414732"/>
                  <a:pt x="6760235" y="1564257"/>
                  <a:pt x="6788990" y="1639019"/>
                </a:cubicBezTo>
                <a:cubicBezTo>
                  <a:pt x="6977681" y="1634232"/>
                  <a:pt x="6986228" y="1614088"/>
                  <a:pt x="7065035" y="1742536"/>
                </a:cubicBezTo>
                <a:cubicBezTo>
                  <a:pt x="7125420" y="1725283"/>
                  <a:pt x="7125420" y="1593012"/>
                  <a:pt x="7151299" y="1535502"/>
                </a:cubicBezTo>
                <a:cubicBezTo>
                  <a:pt x="7177178" y="1477992"/>
                  <a:pt x="7168552" y="1397479"/>
                  <a:pt x="7220310" y="1397479"/>
                </a:cubicBezTo>
                <a:cubicBezTo>
                  <a:pt x="7404415" y="1377426"/>
                  <a:pt x="7464423" y="1461497"/>
                  <a:pt x="7461850" y="1535502"/>
                </a:cubicBezTo>
                <a:cubicBezTo>
                  <a:pt x="7539488" y="1561381"/>
                  <a:pt x="7617126" y="1538378"/>
                  <a:pt x="7686137" y="1552755"/>
                </a:cubicBezTo>
                <a:cubicBezTo>
                  <a:pt x="7755148" y="1567132"/>
                  <a:pt x="7818409" y="1613140"/>
                  <a:pt x="7875918" y="1621766"/>
                </a:cubicBezTo>
                <a:cubicBezTo>
                  <a:pt x="7933427" y="1630392"/>
                  <a:pt x="7976560" y="1639019"/>
                  <a:pt x="8031194" y="1604513"/>
                </a:cubicBezTo>
                <a:cubicBezTo>
                  <a:pt x="8085828" y="1570007"/>
                  <a:pt x="8091579" y="1431985"/>
                  <a:pt x="8203722" y="1414732"/>
                </a:cubicBezTo>
                <a:cubicBezTo>
                  <a:pt x="8315865" y="1397479"/>
                  <a:pt x="8311250" y="1449843"/>
                  <a:pt x="8704054" y="1500996"/>
                </a:cubicBezTo>
                <a:cubicBezTo>
                  <a:pt x="8796069" y="2001328"/>
                  <a:pt x="8741435" y="3913516"/>
                  <a:pt x="8755812" y="4416724"/>
                </a:cubicBezTo>
                <a:cubicBezTo>
                  <a:pt x="8770189" y="4919932"/>
                  <a:pt x="8790318" y="4520241"/>
                  <a:pt x="8790318" y="4520241"/>
                </a:cubicBezTo>
                <a:cubicBezTo>
                  <a:pt x="7343956" y="4531743"/>
                  <a:pt x="2307999" y="4667610"/>
                  <a:pt x="77639" y="4485736"/>
                </a:cubicBezTo>
                <a:cubicBezTo>
                  <a:pt x="60386" y="2888412"/>
                  <a:pt x="0" y="2143664"/>
                  <a:pt x="8627"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6172200" y="1524000"/>
            <a:ext cx="1962397" cy="892552"/>
          </a:xfrm>
          <a:prstGeom prst="rect">
            <a:avLst/>
          </a:prstGeom>
          <a:noFill/>
        </p:spPr>
        <p:txBody>
          <a:bodyPr wrap="none" rtlCol="0">
            <a:spAutoFit/>
          </a:bodyPr>
          <a:lstStyle/>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a:t>
            </a:r>
          </a:p>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NATION</a:t>
            </a:r>
          </a:p>
        </p:txBody>
      </p:sp>
      <p:sp>
        <p:nvSpPr>
          <p:cNvPr id="63" name="TextBox 62"/>
          <p:cNvSpPr txBox="1"/>
          <p:nvPr/>
        </p:nvSpPr>
        <p:spPr>
          <a:xfrm>
            <a:off x="1981200" y="1524000"/>
            <a:ext cx="3352800" cy="492443"/>
          </a:xfrm>
          <a:prstGeom prst="rect">
            <a:avLst/>
          </a:prstGeom>
          <a:noFill/>
        </p:spPr>
        <p:txBody>
          <a:bodyPr wrap="square" rtlCol="0">
            <a:spAutoFit/>
          </a:bodyPr>
          <a:lstStyle/>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 OUTLET</a:t>
            </a:r>
          </a:p>
        </p:txBody>
      </p:sp>
      <p:grpSp>
        <p:nvGrpSpPr>
          <p:cNvPr id="68" name="Group 67"/>
          <p:cNvGrpSpPr/>
          <p:nvPr/>
        </p:nvGrpSpPr>
        <p:grpSpPr>
          <a:xfrm>
            <a:off x="0" y="0"/>
            <a:ext cx="9144000" cy="830997"/>
            <a:chOff x="0" y="0"/>
            <a:chExt cx="9144000" cy="830997"/>
          </a:xfrm>
        </p:grpSpPr>
        <p:sp>
          <p:nvSpPr>
            <p:cNvPr id="69"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Five Tribes</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72" name="TextBox 3"/>
            <p:cNvSpPr txBox="1">
              <a:spLocks noChangeArrowheads="1"/>
            </p:cNvSpPr>
            <p:nvPr/>
          </p:nvSpPr>
          <p:spPr bwMode="auto">
            <a:xfrm>
              <a:off x="4572000" y="0"/>
              <a:ext cx="4572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a:t>
              </a:r>
              <a:r>
                <a:rPr lang="en-US" sz="4800" b="1" dirty="0" smtClean="0">
                  <a:solidFill>
                    <a:srgbClr val="FF0000"/>
                  </a:solidFill>
                  <a:effectLst>
                    <a:outerShdw dist="50800" dir="5400000" algn="ctr" rotWithShape="0">
                      <a:schemeClr val="tx1"/>
                    </a:outerShdw>
                  </a:effectLst>
                  <a:latin typeface="Tempus Sans ITC" pitchFamily="82" charset="0"/>
                </a:rPr>
                <a:t>NEW LIVES</a:t>
              </a:r>
              <a:endParaRPr lang="en-US" sz="4800" b="1" dirty="0">
                <a:solidFill>
                  <a:srgbClr val="FF0000"/>
                </a:solidFill>
                <a:effectLst>
                  <a:outerShdw dist="50800" dir="5400000" algn="ctr" rotWithShape="0">
                    <a:schemeClr val="tx1"/>
                  </a:outerShdw>
                </a:effectLst>
                <a:latin typeface="Tempus Sans ITC" pitchFamily="8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xit" presetSubtype="0" fill="hold" grpId="0" nodeType="withEffect">
                                  <p:stCondLst>
                                    <p:cond delay="0"/>
                                  </p:stCondLst>
                                  <p:childTnLst>
                                    <p:animEffect transition="out" filter="fade">
                                      <p:cBhvr>
                                        <p:cTn id="16" dur="1000"/>
                                        <p:tgtEl>
                                          <p:spTgt spid="77"/>
                                        </p:tgtEl>
                                      </p:cBhvr>
                                    </p:animEffect>
                                    <p:anim calcmode="lin" valueType="num">
                                      <p:cBhvr>
                                        <p:cTn id="17" dur="1000"/>
                                        <p:tgtEl>
                                          <p:spTgt spid="77"/>
                                        </p:tgtEl>
                                        <p:attrNameLst>
                                          <p:attrName>ppt_x</p:attrName>
                                        </p:attrNameLst>
                                      </p:cBhvr>
                                      <p:tavLst>
                                        <p:tav tm="0">
                                          <p:val>
                                            <p:strVal val="ppt_x"/>
                                          </p:val>
                                        </p:tav>
                                        <p:tav tm="100000">
                                          <p:val>
                                            <p:strVal val="ppt_x"/>
                                          </p:val>
                                        </p:tav>
                                      </p:tavLst>
                                    </p:anim>
                                    <p:anim calcmode="lin" valueType="num">
                                      <p:cBhvr>
                                        <p:cTn id="18" dur="1000"/>
                                        <p:tgtEl>
                                          <p:spTgt spid="77"/>
                                        </p:tgtEl>
                                        <p:attrNameLst>
                                          <p:attrName>ppt_y</p:attrName>
                                        </p:attrNameLst>
                                      </p:cBhvr>
                                      <p:tavLst>
                                        <p:tav tm="0">
                                          <p:val>
                                            <p:strVal val="ppt_y"/>
                                          </p:val>
                                        </p:tav>
                                        <p:tav tm="100000">
                                          <p:val>
                                            <p:strVal val="ppt_y+.1"/>
                                          </p:val>
                                        </p:tav>
                                      </p:tavLst>
                                    </p:anim>
                                    <p:set>
                                      <p:cBhvr>
                                        <p:cTn id="19" dur="1" fill="hold">
                                          <p:stCondLst>
                                            <p:cond delay="999"/>
                                          </p:stCondLst>
                                        </p:cTn>
                                        <p:tgtEl>
                                          <p:spTgt spid="77"/>
                                        </p:tgtEl>
                                        <p:attrNameLst>
                                          <p:attrName>style.visibility</p:attrName>
                                        </p:attrNameLst>
                                      </p:cBhvr>
                                      <p:to>
                                        <p:strVal val="hidden"/>
                                      </p:to>
                                    </p:set>
                                  </p:childTnLst>
                                </p:cTn>
                              </p:par>
                            </p:childTnLst>
                          </p:cTn>
                        </p:par>
                        <p:par>
                          <p:cTn id="20" fill="hold">
                            <p:stCondLst>
                              <p:cond delay="1000"/>
                            </p:stCondLst>
                            <p:childTnLst>
                              <p:par>
                                <p:cTn id="21" presetID="10" presetClass="exit" presetSubtype="0" fill="hold" nodeType="afterEffect">
                                  <p:stCondLst>
                                    <p:cond delay="0"/>
                                  </p:stCondLst>
                                  <p:childTnLst>
                                    <p:animEffect transition="out" filter="fade">
                                      <p:cBhvr>
                                        <p:cTn id="22" dur="1000"/>
                                        <p:tgtEl>
                                          <p:spTgt spid="78"/>
                                        </p:tgtEl>
                                      </p:cBhvr>
                                    </p:animEffect>
                                    <p:set>
                                      <p:cBhvr>
                                        <p:cTn id="23" dur="1" fill="hold">
                                          <p:stCondLst>
                                            <p:cond delay="999"/>
                                          </p:stCondLst>
                                        </p:cTn>
                                        <p:tgtEl>
                                          <p:spTgt spid="78"/>
                                        </p:tgtEl>
                                        <p:attrNameLst>
                                          <p:attrName>style.visibility</p:attrName>
                                        </p:attrNameLst>
                                      </p:cBhvr>
                                      <p:to>
                                        <p:strVal val="hidden"/>
                                      </p:to>
                                    </p:set>
                                  </p:childTnLst>
                                </p:cTn>
                              </p:par>
                              <p:par>
                                <p:cTn id="24" presetID="10" presetClass="entr" presetSubtype="0" fill="hold" nodeType="withEffect">
                                  <p:stCondLst>
                                    <p:cond delay="50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53" grpId="0"/>
      <p:bldP spid="6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p:cNvGrpSpPr/>
          <p:nvPr/>
        </p:nvGrpSpPr>
        <p:grpSpPr>
          <a:xfrm>
            <a:off x="304800" y="762000"/>
            <a:ext cx="8382000" cy="6072188"/>
            <a:chOff x="304800" y="762000"/>
            <a:chExt cx="8382000" cy="6072188"/>
          </a:xfrm>
        </p:grpSpPr>
        <p:grpSp>
          <p:nvGrpSpPr>
            <p:cNvPr id="88" name="Group 61"/>
            <p:cNvGrpSpPr/>
            <p:nvPr/>
          </p:nvGrpSpPr>
          <p:grpSpPr>
            <a:xfrm>
              <a:off x="523875" y="762000"/>
              <a:ext cx="8162925" cy="6072188"/>
              <a:chOff x="523875" y="762000"/>
              <a:chExt cx="8162925" cy="6072188"/>
            </a:xfrm>
          </p:grpSpPr>
          <p:pic>
            <p:nvPicPr>
              <p:cNvPr id="131" name="Picture 3"/>
              <p:cNvPicPr>
                <a:picLocks noChangeAspect="1" noChangeArrowheads="1"/>
              </p:cNvPicPr>
              <p:nvPr/>
            </p:nvPicPr>
            <p:blipFill>
              <a:blip r:embed="rId3" cstate="print"/>
              <a:srcRect/>
              <a:stretch>
                <a:fillRect/>
              </a:stretch>
            </p:blipFill>
            <p:spPr bwMode="auto">
              <a:xfrm>
                <a:off x="523875" y="762000"/>
                <a:ext cx="8162925" cy="6072188"/>
              </a:xfrm>
              <a:prstGeom prst="rect">
                <a:avLst/>
              </a:prstGeom>
              <a:noFill/>
              <a:ln w="9525">
                <a:noFill/>
                <a:miter lim="800000"/>
                <a:headEnd/>
                <a:tailEnd/>
              </a:ln>
              <a:effectLst/>
            </p:spPr>
          </p:pic>
          <p:grpSp>
            <p:nvGrpSpPr>
              <p:cNvPr id="132" name="Group 14"/>
              <p:cNvGrpSpPr/>
              <p:nvPr/>
            </p:nvGrpSpPr>
            <p:grpSpPr>
              <a:xfrm>
                <a:off x="4852307" y="1338943"/>
                <a:ext cx="3148693" cy="1191986"/>
                <a:chOff x="4852307" y="1338943"/>
                <a:chExt cx="3148693" cy="1191986"/>
              </a:xfrm>
            </p:grpSpPr>
            <p:grpSp>
              <p:nvGrpSpPr>
                <p:cNvPr id="133" name="Group 13"/>
                <p:cNvGrpSpPr/>
                <p:nvPr/>
              </p:nvGrpSpPr>
              <p:grpSpPr>
                <a:xfrm>
                  <a:off x="4852307" y="1338943"/>
                  <a:ext cx="3148693" cy="1191986"/>
                  <a:chOff x="4852307" y="1338943"/>
                  <a:chExt cx="3148693" cy="1191986"/>
                </a:xfrm>
              </p:grpSpPr>
              <p:sp>
                <p:nvSpPr>
                  <p:cNvPr id="135"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7"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34" name="Freeform 133"/>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89" name="Picture 3"/>
            <p:cNvPicPr>
              <a:picLocks noChangeAspect="1" noChangeArrowheads="1"/>
            </p:cNvPicPr>
            <p:nvPr/>
          </p:nvPicPr>
          <p:blipFill>
            <a:blip r:embed="rId3" cstate="print"/>
            <a:srcRect l="13186" t="66510" r="14002" b="28470"/>
            <a:stretch>
              <a:fillRect/>
            </a:stretch>
          </p:blipFill>
          <p:spPr bwMode="auto">
            <a:xfrm>
              <a:off x="1905000" y="5105400"/>
              <a:ext cx="5943600" cy="381000"/>
            </a:xfrm>
            <a:prstGeom prst="rect">
              <a:avLst/>
            </a:prstGeom>
            <a:noFill/>
            <a:ln w="9525">
              <a:noFill/>
              <a:miter lim="800000"/>
              <a:headEnd/>
              <a:tailEnd/>
            </a:ln>
            <a:effectLst/>
          </p:spPr>
        </p:pic>
        <p:grpSp>
          <p:nvGrpSpPr>
            <p:cNvPr id="92" name="Group 45"/>
            <p:cNvGrpSpPr/>
            <p:nvPr/>
          </p:nvGrpSpPr>
          <p:grpSpPr>
            <a:xfrm>
              <a:off x="914400" y="1219200"/>
              <a:ext cx="7396842" cy="2879271"/>
              <a:chOff x="914400" y="1219200"/>
              <a:chExt cx="7396842" cy="2879271"/>
            </a:xfrm>
          </p:grpSpPr>
          <p:sp>
            <p:nvSpPr>
              <p:cNvPr id="120" name="Freeform 119"/>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1" name="Group 30"/>
              <p:cNvGrpSpPr/>
              <p:nvPr/>
            </p:nvGrpSpPr>
            <p:grpSpPr>
              <a:xfrm>
                <a:off x="914400" y="1219200"/>
                <a:ext cx="7396842" cy="2879271"/>
                <a:chOff x="914400" y="1219200"/>
                <a:chExt cx="7396842" cy="2879271"/>
              </a:xfrm>
            </p:grpSpPr>
            <p:sp>
              <p:nvSpPr>
                <p:cNvPr id="122" name="Freeform 121"/>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Freeform 122"/>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4" name="Group 25"/>
                <p:cNvGrpSpPr/>
                <p:nvPr/>
              </p:nvGrpSpPr>
              <p:grpSpPr>
                <a:xfrm>
                  <a:off x="6248400" y="1219200"/>
                  <a:ext cx="2062842" cy="2803072"/>
                  <a:chOff x="6248400" y="1219200"/>
                  <a:chExt cx="2062842" cy="2803072"/>
                </a:xfrm>
              </p:grpSpPr>
              <p:sp>
                <p:nvSpPr>
                  <p:cNvPr id="129" name="Rectangle 128"/>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reeform 24"/>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5" name="Picture 3"/>
                <p:cNvPicPr>
                  <a:picLocks noChangeAspect="1" noChangeArrowheads="1"/>
                </p:cNvPicPr>
                <p:nvPr/>
              </p:nvPicPr>
              <p:blipFill>
                <a:blip r:embed="rId3" cstate="print"/>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126" name="Picture 3"/>
                <p:cNvPicPr>
                  <a:picLocks noChangeAspect="1" noChangeArrowheads="1"/>
                </p:cNvPicPr>
                <p:nvPr/>
              </p:nvPicPr>
              <p:blipFill>
                <a:blip r:embed="rId3" cstate="print"/>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127" name="Picture 3"/>
                <p:cNvPicPr preferRelativeResize="0">
                  <a:picLocks noChangeArrowheads="1"/>
                </p:cNvPicPr>
                <p:nvPr/>
              </p:nvPicPr>
              <p:blipFill>
                <a:blip r:embed="rId3" cstate="print"/>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128" name="Picture 3"/>
                <p:cNvPicPr>
                  <a:picLocks noChangeAspect="1" noChangeArrowheads="1"/>
                </p:cNvPicPr>
                <p:nvPr/>
              </p:nvPicPr>
              <p:blipFill>
                <a:blip r:embed="rId4"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grpSp>
          <p:nvGrpSpPr>
            <p:cNvPr id="93" name="Group 46"/>
            <p:cNvGrpSpPr/>
            <p:nvPr/>
          </p:nvGrpSpPr>
          <p:grpSpPr>
            <a:xfrm>
              <a:off x="2895600" y="2667000"/>
              <a:ext cx="3276600" cy="762000"/>
              <a:chOff x="2895600" y="2590800"/>
              <a:chExt cx="3276600" cy="762000"/>
            </a:xfrm>
          </p:grpSpPr>
          <p:grpSp>
            <p:nvGrpSpPr>
              <p:cNvPr id="115" name="Group 31"/>
              <p:cNvGrpSpPr/>
              <p:nvPr/>
            </p:nvGrpSpPr>
            <p:grpSpPr>
              <a:xfrm>
                <a:off x="2895600" y="2590800"/>
                <a:ext cx="3276600" cy="411480"/>
                <a:chOff x="2895600" y="2590800"/>
                <a:chExt cx="3276600" cy="411480"/>
              </a:xfrm>
            </p:grpSpPr>
            <p:sp>
              <p:nvSpPr>
                <p:cNvPr id="118"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5257800" y="2590800"/>
                  <a:ext cx="914400" cy="41148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Rectangle 5"/>
              <p:cNvSpPr/>
              <p:nvPr/>
            </p:nvSpPr>
            <p:spPr>
              <a:xfrm>
                <a:off x="3352800" y="29718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Freeform 93"/>
            <p:cNvSpPr/>
            <p:nvPr/>
          </p:nvSpPr>
          <p:spPr>
            <a:xfrm>
              <a:off x="783770" y="1151163"/>
              <a:ext cx="7652657" cy="5608865"/>
            </a:xfrm>
            <a:custGeom>
              <a:avLst/>
              <a:gdLst>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46" fmla="*/ 1113064 w 9573986"/>
                <a:gd name="connsiteY46" fmla="*/ 4705350 h 6738258"/>
                <a:gd name="connsiteX0" fmla="*/ 1113064 w 9573986"/>
                <a:gd name="connsiteY0" fmla="*/ 4171950 h 6204858"/>
                <a:gd name="connsiteX1" fmla="*/ 1211036 w 9573986"/>
                <a:gd name="connsiteY1" fmla="*/ 138793 h 6204858"/>
                <a:gd name="connsiteX2" fmla="*/ 8379279 w 9573986"/>
                <a:gd name="connsiteY2" fmla="*/ 138793 h 6204858"/>
                <a:gd name="connsiteX3" fmla="*/ 8379279 w 9573986"/>
                <a:gd name="connsiteY3" fmla="*/ 971550 h 6204858"/>
                <a:gd name="connsiteX4" fmla="*/ 8673193 w 9573986"/>
                <a:gd name="connsiteY4" fmla="*/ 2735036 h 6204858"/>
                <a:gd name="connsiteX5" fmla="*/ 8738507 w 9573986"/>
                <a:gd name="connsiteY5" fmla="*/ 5723165 h 6204858"/>
                <a:gd name="connsiteX6" fmla="*/ 8509907 w 9573986"/>
                <a:gd name="connsiteY6" fmla="*/ 5625193 h 6204858"/>
                <a:gd name="connsiteX7" fmla="*/ 8118022 w 9573986"/>
                <a:gd name="connsiteY7" fmla="*/ 5494565 h 6204858"/>
                <a:gd name="connsiteX8" fmla="*/ 7954736 w 9573986"/>
                <a:gd name="connsiteY8" fmla="*/ 5363936 h 6204858"/>
                <a:gd name="connsiteX9" fmla="*/ 7824107 w 9573986"/>
                <a:gd name="connsiteY9" fmla="*/ 5200650 h 6204858"/>
                <a:gd name="connsiteX10" fmla="*/ 7628164 w 9573986"/>
                <a:gd name="connsiteY10" fmla="*/ 5184322 h 6204858"/>
                <a:gd name="connsiteX11" fmla="*/ 7513864 w 9573986"/>
                <a:gd name="connsiteY11" fmla="*/ 5298622 h 6204858"/>
                <a:gd name="connsiteX12" fmla="*/ 7236279 w 9573986"/>
                <a:gd name="connsiteY12" fmla="*/ 5282293 h 6204858"/>
                <a:gd name="connsiteX13" fmla="*/ 6926036 w 9573986"/>
                <a:gd name="connsiteY13" fmla="*/ 5396593 h 6204858"/>
                <a:gd name="connsiteX14" fmla="*/ 6697436 w 9573986"/>
                <a:gd name="connsiteY14" fmla="*/ 5314950 h 6204858"/>
                <a:gd name="connsiteX15" fmla="*/ 6272893 w 9573986"/>
                <a:gd name="connsiteY15" fmla="*/ 5527222 h 6204858"/>
                <a:gd name="connsiteX16" fmla="*/ 6223907 w 9573986"/>
                <a:gd name="connsiteY16" fmla="*/ 5657850 h 6204858"/>
                <a:gd name="connsiteX17" fmla="*/ 5913664 w 9573986"/>
                <a:gd name="connsiteY17" fmla="*/ 5396593 h 6204858"/>
                <a:gd name="connsiteX18" fmla="*/ 5668736 w 9573986"/>
                <a:gd name="connsiteY18" fmla="*/ 5298622 h 6204858"/>
                <a:gd name="connsiteX19" fmla="*/ 5570764 w 9573986"/>
                <a:gd name="connsiteY19" fmla="*/ 5478236 h 6204858"/>
                <a:gd name="connsiteX20" fmla="*/ 5407479 w 9573986"/>
                <a:gd name="connsiteY20" fmla="*/ 5363936 h 6204858"/>
                <a:gd name="connsiteX21" fmla="*/ 5309507 w 9573986"/>
                <a:gd name="connsiteY21" fmla="*/ 5265965 h 6204858"/>
                <a:gd name="connsiteX22" fmla="*/ 5211536 w 9573986"/>
                <a:gd name="connsiteY22" fmla="*/ 5380265 h 6204858"/>
                <a:gd name="connsiteX23" fmla="*/ 5113564 w 9573986"/>
                <a:gd name="connsiteY23" fmla="*/ 5641522 h 6204858"/>
                <a:gd name="connsiteX24" fmla="*/ 4999264 w 9573986"/>
                <a:gd name="connsiteY24" fmla="*/ 5510893 h 6204858"/>
                <a:gd name="connsiteX25" fmla="*/ 4868636 w 9573986"/>
                <a:gd name="connsiteY25" fmla="*/ 5249636 h 6204858"/>
                <a:gd name="connsiteX26" fmla="*/ 4803322 w 9573986"/>
                <a:gd name="connsiteY26" fmla="*/ 5380265 h 6204858"/>
                <a:gd name="connsiteX27" fmla="*/ 4705350 w 9573986"/>
                <a:gd name="connsiteY27" fmla="*/ 5396593 h 6204858"/>
                <a:gd name="connsiteX28" fmla="*/ 4476750 w 9573986"/>
                <a:gd name="connsiteY28" fmla="*/ 5249636 h 6204858"/>
                <a:gd name="connsiteX29" fmla="*/ 4182836 w 9573986"/>
                <a:gd name="connsiteY29" fmla="*/ 5119007 h 6204858"/>
                <a:gd name="connsiteX30" fmla="*/ 4068536 w 9573986"/>
                <a:gd name="connsiteY30" fmla="*/ 5314950 h 6204858"/>
                <a:gd name="connsiteX31" fmla="*/ 3986893 w 9573986"/>
                <a:gd name="connsiteY31" fmla="*/ 5167993 h 6204858"/>
                <a:gd name="connsiteX32" fmla="*/ 3660322 w 9573986"/>
                <a:gd name="connsiteY32" fmla="*/ 5004707 h 6204858"/>
                <a:gd name="connsiteX33" fmla="*/ 3578679 w 9573986"/>
                <a:gd name="connsiteY33" fmla="*/ 4906736 h 6204858"/>
                <a:gd name="connsiteX34" fmla="*/ 3317422 w 9573986"/>
                <a:gd name="connsiteY34" fmla="*/ 4890407 h 6204858"/>
                <a:gd name="connsiteX35" fmla="*/ 3284764 w 9573986"/>
                <a:gd name="connsiteY35" fmla="*/ 4939393 h 6204858"/>
                <a:gd name="connsiteX36" fmla="*/ 3007179 w 9573986"/>
                <a:gd name="connsiteY36" fmla="*/ 4792436 h 6204858"/>
                <a:gd name="connsiteX37" fmla="*/ 2794907 w 9573986"/>
                <a:gd name="connsiteY37" fmla="*/ 4906736 h 6204858"/>
                <a:gd name="connsiteX38" fmla="*/ 2549979 w 9573986"/>
                <a:gd name="connsiteY38" fmla="*/ 4792436 h 6204858"/>
                <a:gd name="connsiteX39" fmla="*/ 2305050 w 9573986"/>
                <a:gd name="connsiteY39" fmla="*/ 4792436 h 6204858"/>
                <a:gd name="connsiteX40" fmla="*/ 2125436 w 9573986"/>
                <a:gd name="connsiteY40" fmla="*/ 4612822 h 6204858"/>
                <a:gd name="connsiteX41" fmla="*/ 2076450 w 9573986"/>
                <a:gd name="connsiteY41" fmla="*/ 4433207 h 6204858"/>
                <a:gd name="connsiteX42" fmla="*/ 1978479 w 9573986"/>
                <a:gd name="connsiteY42" fmla="*/ 4433207 h 6204858"/>
                <a:gd name="connsiteX43" fmla="*/ 1570264 w 9573986"/>
                <a:gd name="connsiteY43" fmla="*/ 4384222 h 6204858"/>
                <a:gd name="connsiteX44" fmla="*/ 1292679 w 9573986"/>
                <a:gd name="connsiteY44" fmla="*/ 4220936 h 6204858"/>
                <a:gd name="connsiteX45" fmla="*/ 1113064 w 9573986"/>
                <a:gd name="connsiteY45" fmla="*/ 4057650 h 6204858"/>
                <a:gd name="connsiteX46" fmla="*/ 1113064 w 9573986"/>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8209189"/>
                <a:gd name="connsiteY0" fmla="*/ 4171950 h 6204858"/>
                <a:gd name="connsiteX1" fmla="*/ 654504 w 8209189"/>
                <a:gd name="connsiteY1" fmla="*/ 138793 h 6204858"/>
                <a:gd name="connsiteX2" fmla="*/ 7822747 w 8209189"/>
                <a:gd name="connsiteY2" fmla="*/ 138793 h 6204858"/>
                <a:gd name="connsiteX3" fmla="*/ 7822747 w 8209189"/>
                <a:gd name="connsiteY3" fmla="*/ 971550 h 6204858"/>
                <a:gd name="connsiteX4" fmla="*/ 8116661 w 8209189"/>
                <a:gd name="connsiteY4" fmla="*/ 2735036 h 6204858"/>
                <a:gd name="connsiteX5" fmla="*/ 8181975 w 8209189"/>
                <a:gd name="connsiteY5" fmla="*/ 5723165 h 6204858"/>
                <a:gd name="connsiteX6" fmla="*/ 7953375 w 8209189"/>
                <a:gd name="connsiteY6" fmla="*/ 5625193 h 6204858"/>
                <a:gd name="connsiteX7" fmla="*/ 7561490 w 8209189"/>
                <a:gd name="connsiteY7" fmla="*/ 5494565 h 6204858"/>
                <a:gd name="connsiteX8" fmla="*/ 7398204 w 8209189"/>
                <a:gd name="connsiteY8" fmla="*/ 5363936 h 6204858"/>
                <a:gd name="connsiteX9" fmla="*/ 7267575 w 8209189"/>
                <a:gd name="connsiteY9" fmla="*/ 5200650 h 6204858"/>
                <a:gd name="connsiteX10" fmla="*/ 7071632 w 8209189"/>
                <a:gd name="connsiteY10" fmla="*/ 5184322 h 6204858"/>
                <a:gd name="connsiteX11" fmla="*/ 6957332 w 8209189"/>
                <a:gd name="connsiteY11" fmla="*/ 5298622 h 6204858"/>
                <a:gd name="connsiteX12" fmla="*/ 6679747 w 8209189"/>
                <a:gd name="connsiteY12" fmla="*/ 5282293 h 6204858"/>
                <a:gd name="connsiteX13" fmla="*/ 6369504 w 8209189"/>
                <a:gd name="connsiteY13" fmla="*/ 5396593 h 6204858"/>
                <a:gd name="connsiteX14" fmla="*/ 6140904 w 8209189"/>
                <a:gd name="connsiteY14" fmla="*/ 5314950 h 6204858"/>
                <a:gd name="connsiteX15" fmla="*/ 5716361 w 8209189"/>
                <a:gd name="connsiteY15" fmla="*/ 5527222 h 6204858"/>
                <a:gd name="connsiteX16" fmla="*/ 5667375 w 8209189"/>
                <a:gd name="connsiteY16" fmla="*/ 5657850 h 6204858"/>
                <a:gd name="connsiteX17" fmla="*/ 5357132 w 8209189"/>
                <a:gd name="connsiteY17" fmla="*/ 5396593 h 6204858"/>
                <a:gd name="connsiteX18" fmla="*/ 5112204 w 8209189"/>
                <a:gd name="connsiteY18" fmla="*/ 5298622 h 6204858"/>
                <a:gd name="connsiteX19" fmla="*/ 5014232 w 8209189"/>
                <a:gd name="connsiteY19" fmla="*/ 5478236 h 6204858"/>
                <a:gd name="connsiteX20" fmla="*/ 4850947 w 8209189"/>
                <a:gd name="connsiteY20" fmla="*/ 5363936 h 6204858"/>
                <a:gd name="connsiteX21" fmla="*/ 4752975 w 8209189"/>
                <a:gd name="connsiteY21" fmla="*/ 5265965 h 6204858"/>
                <a:gd name="connsiteX22" fmla="*/ 4655004 w 8209189"/>
                <a:gd name="connsiteY22" fmla="*/ 5380265 h 6204858"/>
                <a:gd name="connsiteX23" fmla="*/ 4557032 w 8209189"/>
                <a:gd name="connsiteY23" fmla="*/ 5641522 h 6204858"/>
                <a:gd name="connsiteX24" fmla="*/ 4442732 w 8209189"/>
                <a:gd name="connsiteY24" fmla="*/ 5510893 h 6204858"/>
                <a:gd name="connsiteX25" fmla="*/ 4312104 w 8209189"/>
                <a:gd name="connsiteY25" fmla="*/ 5249636 h 6204858"/>
                <a:gd name="connsiteX26" fmla="*/ 4246790 w 8209189"/>
                <a:gd name="connsiteY26" fmla="*/ 5380265 h 6204858"/>
                <a:gd name="connsiteX27" fmla="*/ 4148818 w 8209189"/>
                <a:gd name="connsiteY27" fmla="*/ 5396593 h 6204858"/>
                <a:gd name="connsiteX28" fmla="*/ 3920218 w 8209189"/>
                <a:gd name="connsiteY28" fmla="*/ 5249636 h 6204858"/>
                <a:gd name="connsiteX29" fmla="*/ 3626304 w 8209189"/>
                <a:gd name="connsiteY29" fmla="*/ 5119007 h 6204858"/>
                <a:gd name="connsiteX30" fmla="*/ 3512004 w 8209189"/>
                <a:gd name="connsiteY30" fmla="*/ 5314950 h 6204858"/>
                <a:gd name="connsiteX31" fmla="*/ 3430361 w 8209189"/>
                <a:gd name="connsiteY31" fmla="*/ 5167993 h 6204858"/>
                <a:gd name="connsiteX32" fmla="*/ 3103790 w 8209189"/>
                <a:gd name="connsiteY32" fmla="*/ 5004707 h 6204858"/>
                <a:gd name="connsiteX33" fmla="*/ 3022147 w 8209189"/>
                <a:gd name="connsiteY33" fmla="*/ 4906736 h 6204858"/>
                <a:gd name="connsiteX34" fmla="*/ 2760890 w 8209189"/>
                <a:gd name="connsiteY34" fmla="*/ 4890407 h 6204858"/>
                <a:gd name="connsiteX35" fmla="*/ 2728232 w 8209189"/>
                <a:gd name="connsiteY35" fmla="*/ 4939393 h 6204858"/>
                <a:gd name="connsiteX36" fmla="*/ 2450647 w 8209189"/>
                <a:gd name="connsiteY36" fmla="*/ 4792436 h 6204858"/>
                <a:gd name="connsiteX37" fmla="*/ 2238375 w 8209189"/>
                <a:gd name="connsiteY37" fmla="*/ 4906736 h 6204858"/>
                <a:gd name="connsiteX38" fmla="*/ 1993447 w 8209189"/>
                <a:gd name="connsiteY38" fmla="*/ 4792436 h 6204858"/>
                <a:gd name="connsiteX39" fmla="*/ 1748518 w 8209189"/>
                <a:gd name="connsiteY39" fmla="*/ 4792436 h 6204858"/>
                <a:gd name="connsiteX40" fmla="*/ 1568904 w 8209189"/>
                <a:gd name="connsiteY40" fmla="*/ 4612822 h 6204858"/>
                <a:gd name="connsiteX41" fmla="*/ 1519918 w 8209189"/>
                <a:gd name="connsiteY41" fmla="*/ 4433207 h 6204858"/>
                <a:gd name="connsiteX42" fmla="*/ 1421947 w 8209189"/>
                <a:gd name="connsiteY42" fmla="*/ 4433207 h 6204858"/>
                <a:gd name="connsiteX43" fmla="*/ 1013732 w 8209189"/>
                <a:gd name="connsiteY43" fmla="*/ 4384222 h 6204858"/>
                <a:gd name="connsiteX44" fmla="*/ 736147 w 8209189"/>
                <a:gd name="connsiteY44" fmla="*/ 4220936 h 6204858"/>
                <a:gd name="connsiteX45" fmla="*/ 556532 w 8209189"/>
                <a:gd name="connsiteY45" fmla="*/ 4057650 h 6204858"/>
                <a:gd name="connsiteX46" fmla="*/ 556532 w 8209189"/>
                <a:gd name="connsiteY46" fmla="*/ 4171950 h 6204858"/>
                <a:gd name="connsiteX0" fmla="*/ 556532 w 8209189"/>
                <a:gd name="connsiteY0" fmla="*/ 4057650 h 6090558"/>
                <a:gd name="connsiteX1" fmla="*/ 654504 w 8209189"/>
                <a:gd name="connsiteY1" fmla="*/ 24493 h 6090558"/>
                <a:gd name="connsiteX2" fmla="*/ 7822747 w 8209189"/>
                <a:gd name="connsiteY2" fmla="*/ 24493 h 6090558"/>
                <a:gd name="connsiteX3" fmla="*/ 7822747 w 8209189"/>
                <a:gd name="connsiteY3" fmla="*/ 857250 h 6090558"/>
                <a:gd name="connsiteX4" fmla="*/ 8116661 w 8209189"/>
                <a:gd name="connsiteY4" fmla="*/ 2620736 h 6090558"/>
                <a:gd name="connsiteX5" fmla="*/ 8181975 w 8209189"/>
                <a:gd name="connsiteY5" fmla="*/ 5608865 h 6090558"/>
                <a:gd name="connsiteX6" fmla="*/ 7953375 w 8209189"/>
                <a:gd name="connsiteY6" fmla="*/ 5510893 h 6090558"/>
                <a:gd name="connsiteX7" fmla="*/ 7561490 w 8209189"/>
                <a:gd name="connsiteY7" fmla="*/ 5380265 h 6090558"/>
                <a:gd name="connsiteX8" fmla="*/ 7398204 w 8209189"/>
                <a:gd name="connsiteY8" fmla="*/ 5249636 h 6090558"/>
                <a:gd name="connsiteX9" fmla="*/ 7267575 w 8209189"/>
                <a:gd name="connsiteY9" fmla="*/ 5086350 h 6090558"/>
                <a:gd name="connsiteX10" fmla="*/ 7071632 w 8209189"/>
                <a:gd name="connsiteY10" fmla="*/ 5070022 h 6090558"/>
                <a:gd name="connsiteX11" fmla="*/ 6957332 w 8209189"/>
                <a:gd name="connsiteY11" fmla="*/ 5184322 h 6090558"/>
                <a:gd name="connsiteX12" fmla="*/ 6679747 w 8209189"/>
                <a:gd name="connsiteY12" fmla="*/ 5167993 h 6090558"/>
                <a:gd name="connsiteX13" fmla="*/ 6369504 w 8209189"/>
                <a:gd name="connsiteY13" fmla="*/ 5282293 h 6090558"/>
                <a:gd name="connsiteX14" fmla="*/ 6140904 w 8209189"/>
                <a:gd name="connsiteY14" fmla="*/ 5200650 h 6090558"/>
                <a:gd name="connsiteX15" fmla="*/ 5716361 w 8209189"/>
                <a:gd name="connsiteY15" fmla="*/ 5412922 h 6090558"/>
                <a:gd name="connsiteX16" fmla="*/ 5667375 w 8209189"/>
                <a:gd name="connsiteY16" fmla="*/ 5543550 h 6090558"/>
                <a:gd name="connsiteX17" fmla="*/ 5357132 w 8209189"/>
                <a:gd name="connsiteY17" fmla="*/ 5282293 h 6090558"/>
                <a:gd name="connsiteX18" fmla="*/ 5112204 w 8209189"/>
                <a:gd name="connsiteY18" fmla="*/ 5184322 h 6090558"/>
                <a:gd name="connsiteX19" fmla="*/ 5014232 w 8209189"/>
                <a:gd name="connsiteY19" fmla="*/ 5363936 h 6090558"/>
                <a:gd name="connsiteX20" fmla="*/ 4850947 w 8209189"/>
                <a:gd name="connsiteY20" fmla="*/ 5249636 h 6090558"/>
                <a:gd name="connsiteX21" fmla="*/ 4752975 w 8209189"/>
                <a:gd name="connsiteY21" fmla="*/ 5151665 h 6090558"/>
                <a:gd name="connsiteX22" fmla="*/ 4655004 w 8209189"/>
                <a:gd name="connsiteY22" fmla="*/ 5265965 h 6090558"/>
                <a:gd name="connsiteX23" fmla="*/ 4557032 w 8209189"/>
                <a:gd name="connsiteY23" fmla="*/ 5527222 h 6090558"/>
                <a:gd name="connsiteX24" fmla="*/ 4442732 w 8209189"/>
                <a:gd name="connsiteY24" fmla="*/ 5396593 h 6090558"/>
                <a:gd name="connsiteX25" fmla="*/ 4312104 w 8209189"/>
                <a:gd name="connsiteY25" fmla="*/ 5135336 h 6090558"/>
                <a:gd name="connsiteX26" fmla="*/ 4246790 w 8209189"/>
                <a:gd name="connsiteY26" fmla="*/ 5265965 h 6090558"/>
                <a:gd name="connsiteX27" fmla="*/ 4148818 w 8209189"/>
                <a:gd name="connsiteY27" fmla="*/ 5282293 h 6090558"/>
                <a:gd name="connsiteX28" fmla="*/ 3920218 w 8209189"/>
                <a:gd name="connsiteY28" fmla="*/ 5135336 h 6090558"/>
                <a:gd name="connsiteX29" fmla="*/ 3626304 w 8209189"/>
                <a:gd name="connsiteY29" fmla="*/ 5004707 h 6090558"/>
                <a:gd name="connsiteX30" fmla="*/ 3512004 w 8209189"/>
                <a:gd name="connsiteY30" fmla="*/ 5200650 h 6090558"/>
                <a:gd name="connsiteX31" fmla="*/ 3430361 w 8209189"/>
                <a:gd name="connsiteY31" fmla="*/ 5053693 h 6090558"/>
                <a:gd name="connsiteX32" fmla="*/ 3103790 w 8209189"/>
                <a:gd name="connsiteY32" fmla="*/ 4890407 h 6090558"/>
                <a:gd name="connsiteX33" fmla="*/ 3022147 w 8209189"/>
                <a:gd name="connsiteY33" fmla="*/ 4792436 h 6090558"/>
                <a:gd name="connsiteX34" fmla="*/ 2760890 w 8209189"/>
                <a:gd name="connsiteY34" fmla="*/ 4776107 h 6090558"/>
                <a:gd name="connsiteX35" fmla="*/ 2728232 w 8209189"/>
                <a:gd name="connsiteY35" fmla="*/ 4825093 h 6090558"/>
                <a:gd name="connsiteX36" fmla="*/ 2450647 w 8209189"/>
                <a:gd name="connsiteY36" fmla="*/ 4678136 h 6090558"/>
                <a:gd name="connsiteX37" fmla="*/ 2238375 w 8209189"/>
                <a:gd name="connsiteY37" fmla="*/ 4792436 h 6090558"/>
                <a:gd name="connsiteX38" fmla="*/ 1993447 w 8209189"/>
                <a:gd name="connsiteY38" fmla="*/ 4678136 h 6090558"/>
                <a:gd name="connsiteX39" fmla="*/ 1748518 w 8209189"/>
                <a:gd name="connsiteY39" fmla="*/ 4678136 h 6090558"/>
                <a:gd name="connsiteX40" fmla="*/ 1568904 w 8209189"/>
                <a:gd name="connsiteY40" fmla="*/ 4498522 h 6090558"/>
                <a:gd name="connsiteX41" fmla="*/ 1519918 w 8209189"/>
                <a:gd name="connsiteY41" fmla="*/ 4318907 h 6090558"/>
                <a:gd name="connsiteX42" fmla="*/ 1421947 w 8209189"/>
                <a:gd name="connsiteY42" fmla="*/ 4318907 h 6090558"/>
                <a:gd name="connsiteX43" fmla="*/ 1013732 w 8209189"/>
                <a:gd name="connsiteY43" fmla="*/ 4269922 h 6090558"/>
                <a:gd name="connsiteX44" fmla="*/ 736147 w 8209189"/>
                <a:gd name="connsiteY44" fmla="*/ 4106636 h 6090558"/>
                <a:gd name="connsiteX45" fmla="*/ 556532 w 8209189"/>
                <a:gd name="connsiteY45" fmla="*/ 3943350 h 6090558"/>
                <a:gd name="connsiteX46" fmla="*/ 556532 w 8209189"/>
                <a:gd name="connsiteY46" fmla="*/ 4057650 h 6090558"/>
                <a:gd name="connsiteX0" fmla="*/ 556532 w 8209189"/>
                <a:gd name="connsiteY0" fmla="*/ 4057650 h 5690508"/>
                <a:gd name="connsiteX1" fmla="*/ 654504 w 8209189"/>
                <a:gd name="connsiteY1" fmla="*/ 24493 h 5690508"/>
                <a:gd name="connsiteX2" fmla="*/ 7822747 w 8209189"/>
                <a:gd name="connsiteY2" fmla="*/ 24493 h 5690508"/>
                <a:gd name="connsiteX3" fmla="*/ 7822747 w 8209189"/>
                <a:gd name="connsiteY3" fmla="*/ 857250 h 5690508"/>
                <a:gd name="connsiteX4" fmla="*/ 8116661 w 8209189"/>
                <a:gd name="connsiteY4" fmla="*/ 2620736 h 5690508"/>
                <a:gd name="connsiteX5" fmla="*/ 8181975 w 8209189"/>
                <a:gd name="connsiteY5" fmla="*/ 5608865 h 5690508"/>
                <a:gd name="connsiteX6" fmla="*/ 7953375 w 8209189"/>
                <a:gd name="connsiteY6" fmla="*/ 5510893 h 5690508"/>
                <a:gd name="connsiteX7" fmla="*/ 7561490 w 8209189"/>
                <a:gd name="connsiteY7" fmla="*/ 5380265 h 5690508"/>
                <a:gd name="connsiteX8" fmla="*/ 7398204 w 8209189"/>
                <a:gd name="connsiteY8" fmla="*/ 5249636 h 5690508"/>
                <a:gd name="connsiteX9" fmla="*/ 7267575 w 8209189"/>
                <a:gd name="connsiteY9" fmla="*/ 5086350 h 5690508"/>
                <a:gd name="connsiteX10" fmla="*/ 7071632 w 8209189"/>
                <a:gd name="connsiteY10" fmla="*/ 5070022 h 5690508"/>
                <a:gd name="connsiteX11" fmla="*/ 6957332 w 8209189"/>
                <a:gd name="connsiteY11" fmla="*/ 5184322 h 5690508"/>
                <a:gd name="connsiteX12" fmla="*/ 6679747 w 8209189"/>
                <a:gd name="connsiteY12" fmla="*/ 5167993 h 5690508"/>
                <a:gd name="connsiteX13" fmla="*/ 6369504 w 8209189"/>
                <a:gd name="connsiteY13" fmla="*/ 5282293 h 5690508"/>
                <a:gd name="connsiteX14" fmla="*/ 6140904 w 8209189"/>
                <a:gd name="connsiteY14" fmla="*/ 5200650 h 5690508"/>
                <a:gd name="connsiteX15" fmla="*/ 5716361 w 8209189"/>
                <a:gd name="connsiteY15" fmla="*/ 5412922 h 5690508"/>
                <a:gd name="connsiteX16" fmla="*/ 5667375 w 8209189"/>
                <a:gd name="connsiteY16" fmla="*/ 5543550 h 5690508"/>
                <a:gd name="connsiteX17" fmla="*/ 5357132 w 8209189"/>
                <a:gd name="connsiteY17" fmla="*/ 5282293 h 5690508"/>
                <a:gd name="connsiteX18" fmla="*/ 5112204 w 8209189"/>
                <a:gd name="connsiteY18" fmla="*/ 5184322 h 5690508"/>
                <a:gd name="connsiteX19" fmla="*/ 5014232 w 8209189"/>
                <a:gd name="connsiteY19" fmla="*/ 5363936 h 5690508"/>
                <a:gd name="connsiteX20" fmla="*/ 4850947 w 8209189"/>
                <a:gd name="connsiteY20" fmla="*/ 5249636 h 5690508"/>
                <a:gd name="connsiteX21" fmla="*/ 4752975 w 8209189"/>
                <a:gd name="connsiteY21" fmla="*/ 5151665 h 5690508"/>
                <a:gd name="connsiteX22" fmla="*/ 4655004 w 8209189"/>
                <a:gd name="connsiteY22" fmla="*/ 5265965 h 5690508"/>
                <a:gd name="connsiteX23" fmla="*/ 4557032 w 8209189"/>
                <a:gd name="connsiteY23" fmla="*/ 5527222 h 5690508"/>
                <a:gd name="connsiteX24" fmla="*/ 4442732 w 8209189"/>
                <a:gd name="connsiteY24" fmla="*/ 5396593 h 5690508"/>
                <a:gd name="connsiteX25" fmla="*/ 4312104 w 8209189"/>
                <a:gd name="connsiteY25" fmla="*/ 5135336 h 5690508"/>
                <a:gd name="connsiteX26" fmla="*/ 4246790 w 8209189"/>
                <a:gd name="connsiteY26" fmla="*/ 5265965 h 5690508"/>
                <a:gd name="connsiteX27" fmla="*/ 4148818 w 8209189"/>
                <a:gd name="connsiteY27" fmla="*/ 5282293 h 5690508"/>
                <a:gd name="connsiteX28" fmla="*/ 3920218 w 8209189"/>
                <a:gd name="connsiteY28" fmla="*/ 5135336 h 5690508"/>
                <a:gd name="connsiteX29" fmla="*/ 3626304 w 8209189"/>
                <a:gd name="connsiteY29" fmla="*/ 5004707 h 5690508"/>
                <a:gd name="connsiteX30" fmla="*/ 3512004 w 8209189"/>
                <a:gd name="connsiteY30" fmla="*/ 5200650 h 5690508"/>
                <a:gd name="connsiteX31" fmla="*/ 3430361 w 8209189"/>
                <a:gd name="connsiteY31" fmla="*/ 5053693 h 5690508"/>
                <a:gd name="connsiteX32" fmla="*/ 3103790 w 8209189"/>
                <a:gd name="connsiteY32" fmla="*/ 4890407 h 5690508"/>
                <a:gd name="connsiteX33" fmla="*/ 3022147 w 8209189"/>
                <a:gd name="connsiteY33" fmla="*/ 4792436 h 5690508"/>
                <a:gd name="connsiteX34" fmla="*/ 2760890 w 8209189"/>
                <a:gd name="connsiteY34" fmla="*/ 4776107 h 5690508"/>
                <a:gd name="connsiteX35" fmla="*/ 2728232 w 8209189"/>
                <a:gd name="connsiteY35" fmla="*/ 4825093 h 5690508"/>
                <a:gd name="connsiteX36" fmla="*/ 2450647 w 8209189"/>
                <a:gd name="connsiteY36" fmla="*/ 4678136 h 5690508"/>
                <a:gd name="connsiteX37" fmla="*/ 2238375 w 8209189"/>
                <a:gd name="connsiteY37" fmla="*/ 4792436 h 5690508"/>
                <a:gd name="connsiteX38" fmla="*/ 1993447 w 8209189"/>
                <a:gd name="connsiteY38" fmla="*/ 4678136 h 5690508"/>
                <a:gd name="connsiteX39" fmla="*/ 1748518 w 8209189"/>
                <a:gd name="connsiteY39" fmla="*/ 4678136 h 5690508"/>
                <a:gd name="connsiteX40" fmla="*/ 1568904 w 8209189"/>
                <a:gd name="connsiteY40" fmla="*/ 4498522 h 5690508"/>
                <a:gd name="connsiteX41" fmla="*/ 1519918 w 8209189"/>
                <a:gd name="connsiteY41" fmla="*/ 4318907 h 5690508"/>
                <a:gd name="connsiteX42" fmla="*/ 1421947 w 8209189"/>
                <a:gd name="connsiteY42" fmla="*/ 4318907 h 5690508"/>
                <a:gd name="connsiteX43" fmla="*/ 1013732 w 8209189"/>
                <a:gd name="connsiteY43" fmla="*/ 4269922 h 5690508"/>
                <a:gd name="connsiteX44" fmla="*/ 736147 w 8209189"/>
                <a:gd name="connsiteY44" fmla="*/ 4106636 h 5690508"/>
                <a:gd name="connsiteX45" fmla="*/ 556532 w 8209189"/>
                <a:gd name="connsiteY45" fmla="*/ 3943350 h 5690508"/>
                <a:gd name="connsiteX46" fmla="*/ 556532 w 8209189"/>
                <a:gd name="connsiteY46" fmla="*/ 4057650 h 5690508"/>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0 w 7652657"/>
                <a:gd name="connsiteY0" fmla="*/ 4057650 h 5608865"/>
                <a:gd name="connsiteX1" fmla="*/ 97972 w 7652657"/>
                <a:gd name="connsiteY1" fmla="*/ 24493 h 5608865"/>
                <a:gd name="connsiteX2" fmla="*/ 7266215 w 7652657"/>
                <a:gd name="connsiteY2" fmla="*/ 24493 h 5608865"/>
                <a:gd name="connsiteX3" fmla="*/ 7266215 w 7652657"/>
                <a:gd name="connsiteY3" fmla="*/ 857250 h 5608865"/>
                <a:gd name="connsiteX4" fmla="*/ 7560129 w 7652657"/>
                <a:gd name="connsiteY4" fmla="*/ 2620736 h 5608865"/>
                <a:gd name="connsiteX5" fmla="*/ 7625443 w 7652657"/>
                <a:gd name="connsiteY5" fmla="*/ 5608865 h 5608865"/>
                <a:gd name="connsiteX6" fmla="*/ 7396843 w 7652657"/>
                <a:gd name="connsiteY6" fmla="*/ 5510893 h 5608865"/>
                <a:gd name="connsiteX7" fmla="*/ 7004958 w 7652657"/>
                <a:gd name="connsiteY7" fmla="*/ 5380265 h 5608865"/>
                <a:gd name="connsiteX8" fmla="*/ 6841672 w 7652657"/>
                <a:gd name="connsiteY8" fmla="*/ 5249636 h 5608865"/>
                <a:gd name="connsiteX9" fmla="*/ 6711043 w 7652657"/>
                <a:gd name="connsiteY9" fmla="*/ 5086350 h 5608865"/>
                <a:gd name="connsiteX10" fmla="*/ 6515100 w 7652657"/>
                <a:gd name="connsiteY10" fmla="*/ 5070022 h 5608865"/>
                <a:gd name="connsiteX11" fmla="*/ 6400800 w 7652657"/>
                <a:gd name="connsiteY11" fmla="*/ 5184322 h 5608865"/>
                <a:gd name="connsiteX12" fmla="*/ 6123215 w 7652657"/>
                <a:gd name="connsiteY12" fmla="*/ 5167993 h 5608865"/>
                <a:gd name="connsiteX13" fmla="*/ 5812972 w 7652657"/>
                <a:gd name="connsiteY13" fmla="*/ 5282293 h 5608865"/>
                <a:gd name="connsiteX14" fmla="*/ 5584372 w 7652657"/>
                <a:gd name="connsiteY14" fmla="*/ 5200650 h 5608865"/>
                <a:gd name="connsiteX15" fmla="*/ 5159829 w 7652657"/>
                <a:gd name="connsiteY15" fmla="*/ 5412922 h 5608865"/>
                <a:gd name="connsiteX16" fmla="*/ 5110843 w 7652657"/>
                <a:gd name="connsiteY16" fmla="*/ 5543550 h 5608865"/>
                <a:gd name="connsiteX17" fmla="*/ 4800600 w 7652657"/>
                <a:gd name="connsiteY17" fmla="*/ 5282293 h 5608865"/>
                <a:gd name="connsiteX18" fmla="*/ 4555672 w 7652657"/>
                <a:gd name="connsiteY18" fmla="*/ 5184322 h 5608865"/>
                <a:gd name="connsiteX19" fmla="*/ 4457700 w 7652657"/>
                <a:gd name="connsiteY19" fmla="*/ 5363936 h 5608865"/>
                <a:gd name="connsiteX20" fmla="*/ 4294415 w 7652657"/>
                <a:gd name="connsiteY20" fmla="*/ 5249636 h 5608865"/>
                <a:gd name="connsiteX21" fmla="*/ 4196443 w 7652657"/>
                <a:gd name="connsiteY21" fmla="*/ 5151665 h 5608865"/>
                <a:gd name="connsiteX22" fmla="*/ 4098472 w 7652657"/>
                <a:gd name="connsiteY22" fmla="*/ 5265965 h 5608865"/>
                <a:gd name="connsiteX23" fmla="*/ 4000500 w 7652657"/>
                <a:gd name="connsiteY23" fmla="*/ 5527222 h 5608865"/>
                <a:gd name="connsiteX24" fmla="*/ 3886200 w 7652657"/>
                <a:gd name="connsiteY24" fmla="*/ 5396593 h 5608865"/>
                <a:gd name="connsiteX25" fmla="*/ 3755572 w 7652657"/>
                <a:gd name="connsiteY25" fmla="*/ 5135336 h 5608865"/>
                <a:gd name="connsiteX26" fmla="*/ 3690258 w 7652657"/>
                <a:gd name="connsiteY26" fmla="*/ 5265965 h 5608865"/>
                <a:gd name="connsiteX27" fmla="*/ 3592286 w 7652657"/>
                <a:gd name="connsiteY27" fmla="*/ 5282293 h 5608865"/>
                <a:gd name="connsiteX28" fmla="*/ 3363686 w 7652657"/>
                <a:gd name="connsiteY28" fmla="*/ 5135336 h 5608865"/>
                <a:gd name="connsiteX29" fmla="*/ 3069772 w 7652657"/>
                <a:gd name="connsiteY29" fmla="*/ 5004707 h 5608865"/>
                <a:gd name="connsiteX30" fmla="*/ 2955472 w 7652657"/>
                <a:gd name="connsiteY30" fmla="*/ 5200650 h 5608865"/>
                <a:gd name="connsiteX31" fmla="*/ 2873829 w 7652657"/>
                <a:gd name="connsiteY31" fmla="*/ 5053693 h 5608865"/>
                <a:gd name="connsiteX32" fmla="*/ 2547258 w 7652657"/>
                <a:gd name="connsiteY32" fmla="*/ 4890407 h 5608865"/>
                <a:gd name="connsiteX33" fmla="*/ 2465615 w 7652657"/>
                <a:gd name="connsiteY33" fmla="*/ 4792436 h 5608865"/>
                <a:gd name="connsiteX34" fmla="*/ 2204358 w 7652657"/>
                <a:gd name="connsiteY34" fmla="*/ 4776107 h 5608865"/>
                <a:gd name="connsiteX35" fmla="*/ 2171700 w 7652657"/>
                <a:gd name="connsiteY35" fmla="*/ 4825093 h 5608865"/>
                <a:gd name="connsiteX36" fmla="*/ 1894115 w 7652657"/>
                <a:gd name="connsiteY36" fmla="*/ 4678136 h 5608865"/>
                <a:gd name="connsiteX37" fmla="*/ 1681843 w 7652657"/>
                <a:gd name="connsiteY37" fmla="*/ 4792436 h 5608865"/>
                <a:gd name="connsiteX38" fmla="*/ 1436915 w 7652657"/>
                <a:gd name="connsiteY38" fmla="*/ 4678136 h 5608865"/>
                <a:gd name="connsiteX39" fmla="*/ 1191986 w 7652657"/>
                <a:gd name="connsiteY39" fmla="*/ 4678136 h 5608865"/>
                <a:gd name="connsiteX40" fmla="*/ 1012372 w 7652657"/>
                <a:gd name="connsiteY40" fmla="*/ 4498522 h 5608865"/>
                <a:gd name="connsiteX41" fmla="*/ 963386 w 7652657"/>
                <a:gd name="connsiteY41" fmla="*/ 4318907 h 5608865"/>
                <a:gd name="connsiteX42" fmla="*/ 865415 w 7652657"/>
                <a:gd name="connsiteY42" fmla="*/ 4318907 h 5608865"/>
                <a:gd name="connsiteX43" fmla="*/ 457200 w 7652657"/>
                <a:gd name="connsiteY43" fmla="*/ 4269922 h 5608865"/>
                <a:gd name="connsiteX44" fmla="*/ 179615 w 7652657"/>
                <a:gd name="connsiteY44" fmla="*/ 4106636 h 5608865"/>
                <a:gd name="connsiteX45" fmla="*/ 0 w 7652657"/>
                <a:gd name="connsiteY45" fmla="*/ 3943350 h 5608865"/>
                <a:gd name="connsiteX46" fmla="*/ 0 w 7652657"/>
                <a:gd name="connsiteY46" fmla="*/ 4057650 h 560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52657" h="5608865">
                  <a:moveTo>
                    <a:pt x="0" y="4057650"/>
                  </a:moveTo>
                  <a:cubicBezTo>
                    <a:pt x="110218" y="2415268"/>
                    <a:pt x="106136" y="2084615"/>
                    <a:pt x="97972" y="24493"/>
                  </a:cubicBezTo>
                  <a:cubicBezTo>
                    <a:pt x="1755322" y="0"/>
                    <a:pt x="5761265" y="59871"/>
                    <a:pt x="7266215" y="24493"/>
                  </a:cubicBezTo>
                  <a:cubicBezTo>
                    <a:pt x="7383236" y="892629"/>
                    <a:pt x="7217229" y="424543"/>
                    <a:pt x="7266215" y="857250"/>
                  </a:cubicBezTo>
                  <a:cubicBezTo>
                    <a:pt x="7315201" y="1289957"/>
                    <a:pt x="7500258" y="1828800"/>
                    <a:pt x="7560129" y="2620736"/>
                  </a:cubicBezTo>
                  <a:cubicBezTo>
                    <a:pt x="7620000" y="3412672"/>
                    <a:pt x="7652657" y="5127172"/>
                    <a:pt x="7625443" y="5608865"/>
                  </a:cubicBezTo>
                  <a:cubicBezTo>
                    <a:pt x="7369629" y="5366658"/>
                    <a:pt x="7500257" y="5548993"/>
                    <a:pt x="7396843" y="5510893"/>
                  </a:cubicBezTo>
                  <a:cubicBezTo>
                    <a:pt x="7293429" y="5472793"/>
                    <a:pt x="7097487" y="5423808"/>
                    <a:pt x="7004958" y="5380265"/>
                  </a:cubicBezTo>
                  <a:cubicBezTo>
                    <a:pt x="6912430" y="5336722"/>
                    <a:pt x="6890658" y="5298622"/>
                    <a:pt x="6841672" y="5249636"/>
                  </a:cubicBezTo>
                  <a:cubicBezTo>
                    <a:pt x="6792686" y="5200650"/>
                    <a:pt x="6765472" y="5116286"/>
                    <a:pt x="6711043" y="5086350"/>
                  </a:cubicBezTo>
                  <a:cubicBezTo>
                    <a:pt x="6656614" y="5056414"/>
                    <a:pt x="6566807" y="5053693"/>
                    <a:pt x="6515100" y="5070022"/>
                  </a:cubicBezTo>
                  <a:cubicBezTo>
                    <a:pt x="6463393" y="5086351"/>
                    <a:pt x="6466114" y="5167994"/>
                    <a:pt x="6400800" y="5184322"/>
                  </a:cubicBezTo>
                  <a:cubicBezTo>
                    <a:pt x="6335486" y="5200650"/>
                    <a:pt x="6221186" y="5151665"/>
                    <a:pt x="6123215" y="5167993"/>
                  </a:cubicBezTo>
                  <a:cubicBezTo>
                    <a:pt x="6025244" y="5184321"/>
                    <a:pt x="5902779" y="5276850"/>
                    <a:pt x="5812972" y="5282293"/>
                  </a:cubicBezTo>
                  <a:cubicBezTo>
                    <a:pt x="5723165" y="5287736"/>
                    <a:pt x="5693229" y="5178879"/>
                    <a:pt x="5584372" y="5200650"/>
                  </a:cubicBezTo>
                  <a:cubicBezTo>
                    <a:pt x="5475515" y="5222421"/>
                    <a:pt x="5238751" y="5355772"/>
                    <a:pt x="5159829" y="5412922"/>
                  </a:cubicBezTo>
                  <a:cubicBezTo>
                    <a:pt x="5080908" y="5470072"/>
                    <a:pt x="5170715" y="5565322"/>
                    <a:pt x="5110843" y="5543550"/>
                  </a:cubicBezTo>
                  <a:cubicBezTo>
                    <a:pt x="5050971" y="5521778"/>
                    <a:pt x="4893129" y="5342164"/>
                    <a:pt x="4800600" y="5282293"/>
                  </a:cubicBezTo>
                  <a:cubicBezTo>
                    <a:pt x="4708072" y="5222422"/>
                    <a:pt x="4612822" y="5170715"/>
                    <a:pt x="4555672" y="5184322"/>
                  </a:cubicBezTo>
                  <a:cubicBezTo>
                    <a:pt x="4498522" y="5197929"/>
                    <a:pt x="4501243" y="5353050"/>
                    <a:pt x="4457700" y="5363936"/>
                  </a:cubicBezTo>
                  <a:cubicBezTo>
                    <a:pt x="4414157" y="5374822"/>
                    <a:pt x="4337958" y="5285014"/>
                    <a:pt x="4294415" y="5249636"/>
                  </a:cubicBezTo>
                  <a:cubicBezTo>
                    <a:pt x="4250872" y="5214258"/>
                    <a:pt x="4229100" y="5148944"/>
                    <a:pt x="4196443" y="5151665"/>
                  </a:cubicBezTo>
                  <a:cubicBezTo>
                    <a:pt x="4163786" y="5154387"/>
                    <a:pt x="4131129" y="5203372"/>
                    <a:pt x="4098472" y="5265965"/>
                  </a:cubicBezTo>
                  <a:cubicBezTo>
                    <a:pt x="4065815" y="5328558"/>
                    <a:pt x="4035879" y="5505451"/>
                    <a:pt x="4000500" y="5527222"/>
                  </a:cubicBezTo>
                  <a:cubicBezTo>
                    <a:pt x="3965121" y="5548993"/>
                    <a:pt x="3927021" y="5461907"/>
                    <a:pt x="3886200" y="5396593"/>
                  </a:cubicBezTo>
                  <a:cubicBezTo>
                    <a:pt x="3845379" y="5331279"/>
                    <a:pt x="3788229" y="5157107"/>
                    <a:pt x="3755572" y="5135336"/>
                  </a:cubicBezTo>
                  <a:cubicBezTo>
                    <a:pt x="3722915" y="5113565"/>
                    <a:pt x="3717472" y="5241472"/>
                    <a:pt x="3690258" y="5265965"/>
                  </a:cubicBezTo>
                  <a:cubicBezTo>
                    <a:pt x="3663044" y="5290458"/>
                    <a:pt x="3646715" y="5304064"/>
                    <a:pt x="3592286" y="5282293"/>
                  </a:cubicBezTo>
                  <a:cubicBezTo>
                    <a:pt x="3537857" y="5260522"/>
                    <a:pt x="3450772" y="5181600"/>
                    <a:pt x="3363686" y="5135336"/>
                  </a:cubicBezTo>
                  <a:cubicBezTo>
                    <a:pt x="3276600" y="5089072"/>
                    <a:pt x="3137808" y="4993821"/>
                    <a:pt x="3069772" y="5004707"/>
                  </a:cubicBezTo>
                  <a:cubicBezTo>
                    <a:pt x="3001736" y="5015593"/>
                    <a:pt x="2988129" y="5192486"/>
                    <a:pt x="2955472" y="5200650"/>
                  </a:cubicBezTo>
                  <a:cubicBezTo>
                    <a:pt x="2922815" y="5208814"/>
                    <a:pt x="2941865" y="5105400"/>
                    <a:pt x="2873829" y="5053693"/>
                  </a:cubicBezTo>
                  <a:cubicBezTo>
                    <a:pt x="2805793" y="5001986"/>
                    <a:pt x="2615294" y="4933950"/>
                    <a:pt x="2547258" y="4890407"/>
                  </a:cubicBezTo>
                  <a:cubicBezTo>
                    <a:pt x="2479222" y="4846864"/>
                    <a:pt x="2522765" y="4811486"/>
                    <a:pt x="2465615" y="4792436"/>
                  </a:cubicBezTo>
                  <a:cubicBezTo>
                    <a:pt x="2408465" y="4773386"/>
                    <a:pt x="2253344" y="4770664"/>
                    <a:pt x="2204358" y="4776107"/>
                  </a:cubicBezTo>
                  <a:cubicBezTo>
                    <a:pt x="2155372" y="4781550"/>
                    <a:pt x="2223407" y="4841422"/>
                    <a:pt x="2171700" y="4825093"/>
                  </a:cubicBezTo>
                  <a:cubicBezTo>
                    <a:pt x="2119993" y="4808765"/>
                    <a:pt x="1975758" y="4683579"/>
                    <a:pt x="1894115" y="4678136"/>
                  </a:cubicBezTo>
                  <a:cubicBezTo>
                    <a:pt x="1812472" y="4672693"/>
                    <a:pt x="1758043" y="4792436"/>
                    <a:pt x="1681843" y="4792436"/>
                  </a:cubicBezTo>
                  <a:cubicBezTo>
                    <a:pt x="1605643" y="4792436"/>
                    <a:pt x="1518558" y="4697186"/>
                    <a:pt x="1436915" y="4678136"/>
                  </a:cubicBezTo>
                  <a:cubicBezTo>
                    <a:pt x="1355272" y="4659086"/>
                    <a:pt x="1262743" y="4708072"/>
                    <a:pt x="1191986" y="4678136"/>
                  </a:cubicBezTo>
                  <a:cubicBezTo>
                    <a:pt x="1121229" y="4648200"/>
                    <a:pt x="1050472" y="4558394"/>
                    <a:pt x="1012372" y="4498522"/>
                  </a:cubicBezTo>
                  <a:cubicBezTo>
                    <a:pt x="974272" y="4438651"/>
                    <a:pt x="987879" y="4348843"/>
                    <a:pt x="963386" y="4318907"/>
                  </a:cubicBezTo>
                  <a:cubicBezTo>
                    <a:pt x="938893" y="4288971"/>
                    <a:pt x="949779" y="4327071"/>
                    <a:pt x="865415" y="4318907"/>
                  </a:cubicBezTo>
                  <a:cubicBezTo>
                    <a:pt x="781051" y="4310743"/>
                    <a:pt x="571500" y="4305300"/>
                    <a:pt x="457200" y="4269922"/>
                  </a:cubicBezTo>
                  <a:cubicBezTo>
                    <a:pt x="342900" y="4234544"/>
                    <a:pt x="255815" y="4161065"/>
                    <a:pt x="179615" y="4106636"/>
                  </a:cubicBezTo>
                  <a:cubicBezTo>
                    <a:pt x="103415" y="4052207"/>
                    <a:pt x="416378" y="4329792"/>
                    <a:pt x="0" y="3943350"/>
                  </a:cubicBezTo>
                  <a:cubicBezTo>
                    <a:pt x="48986" y="3690257"/>
                    <a:pt x="0" y="4019550"/>
                    <a:pt x="0" y="4057650"/>
                  </a:cubicBezTo>
                  <a:close/>
                </a:path>
              </a:pathLst>
            </a:custGeom>
            <a:ln w="76200">
              <a:solidFill>
                <a:srgbClr val="FF0000"/>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6" name="Picture 3"/>
            <p:cNvPicPr>
              <a:picLocks noChangeAspect="1" noChangeArrowheads="1"/>
            </p:cNvPicPr>
            <p:nvPr/>
          </p:nvPicPr>
          <p:blipFill>
            <a:blip r:embed="rId3" cstate="print"/>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97" name="TextBox 96"/>
            <p:cNvSpPr txBox="1"/>
            <p:nvPr/>
          </p:nvSpPr>
          <p:spPr>
            <a:xfrm>
              <a:off x="304800" y="3581400"/>
              <a:ext cx="76200" cy="369332"/>
            </a:xfrm>
            <a:prstGeom prst="rect">
              <a:avLst/>
            </a:prstGeom>
            <a:noFill/>
          </p:spPr>
          <p:txBody>
            <a:bodyPr wrap="square" rtlCol="0">
              <a:spAutoFit/>
            </a:bodyPr>
            <a:lstStyle/>
            <a:p>
              <a:endParaRPr lang="en-US" dirty="0"/>
            </a:p>
          </p:txBody>
        </p:sp>
        <p:cxnSp>
          <p:nvCxnSpPr>
            <p:cNvPr id="98" name="Straight Connector 97"/>
            <p:cNvCxnSpPr/>
            <p:nvPr/>
          </p:nvCxnSpPr>
          <p:spPr>
            <a:xfrm rot="5400000">
              <a:off x="2286000" y="5104606"/>
              <a:ext cx="2438400" cy="1588"/>
            </a:xfrm>
            <a:prstGeom prst="line">
              <a:avLst/>
            </a:prstGeom>
            <a:ln w="38100">
              <a:solidFill>
                <a:schemeClr val="tx1">
                  <a:lumMod val="85000"/>
                  <a:lumOff val="15000"/>
                </a:schemeClr>
              </a:solidFill>
            </a:ln>
            <a:effectLst>
              <a:outerShdw blurRad="508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99" name="Freeform 98"/>
            <p:cNvSpPr/>
            <p:nvPr/>
          </p:nvSpPr>
          <p:spPr>
            <a:xfrm>
              <a:off x="5641675" y="4589253"/>
              <a:ext cx="483080" cy="1946695"/>
            </a:xfrm>
            <a:custGeom>
              <a:avLst/>
              <a:gdLst>
                <a:gd name="connsiteX0" fmla="*/ 0 w 483080"/>
                <a:gd name="connsiteY0" fmla="*/ 0 h 1946695"/>
                <a:gd name="connsiteX1" fmla="*/ 17253 w 483080"/>
                <a:gd name="connsiteY1" fmla="*/ 1656272 h 1946695"/>
                <a:gd name="connsiteX2" fmla="*/ 103517 w 483080"/>
                <a:gd name="connsiteY2" fmla="*/ 1742536 h 1946695"/>
                <a:gd name="connsiteX3" fmla="*/ 293299 w 483080"/>
                <a:gd name="connsiteY3" fmla="*/ 1828800 h 1946695"/>
                <a:gd name="connsiteX4" fmla="*/ 483080 w 483080"/>
                <a:gd name="connsiteY4" fmla="*/ 1811547 h 194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080" h="1946695">
                  <a:moveTo>
                    <a:pt x="0" y="0"/>
                  </a:moveTo>
                  <a:cubicBezTo>
                    <a:pt x="0" y="682924"/>
                    <a:pt x="0" y="1365849"/>
                    <a:pt x="17253" y="1656272"/>
                  </a:cubicBezTo>
                  <a:cubicBezTo>
                    <a:pt x="34506" y="1946695"/>
                    <a:pt x="57509" y="1713781"/>
                    <a:pt x="103517" y="1742536"/>
                  </a:cubicBezTo>
                  <a:cubicBezTo>
                    <a:pt x="149525" y="1771291"/>
                    <a:pt x="230039" y="1817298"/>
                    <a:pt x="293299" y="1828800"/>
                  </a:cubicBezTo>
                  <a:cubicBezTo>
                    <a:pt x="356559" y="1840302"/>
                    <a:pt x="419819" y="1825924"/>
                    <a:pt x="483080" y="1811547"/>
                  </a:cubicBezTo>
                </a:path>
              </a:pathLst>
            </a:custGeom>
            <a:ln w="38100">
              <a:solidFill>
                <a:schemeClr val="tx1">
                  <a:lumMod val="85000"/>
                  <a:lumOff val="15000"/>
                </a:schemeClr>
              </a:solidFill>
            </a:ln>
            <a:effectLst>
              <a:outerShdw blurRad="508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TextBox 99"/>
            <p:cNvSpPr txBox="1"/>
            <p:nvPr/>
          </p:nvSpPr>
          <p:spPr>
            <a:xfrm>
              <a:off x="3276600" y="4989493"/>
              <a:ext cx="2667000" cy="954107"/>
            </a:xfrm>
            <a:prstGeom prst="rect">
              <a:avLst/>
            </a:prstGeom>
            <a:noFill/>
          </p:spPr>
          <p:txBody>
            <a:bodyPr wrap="square" rtlCol="0">
              <a:spAutoFit/>
            </a:bodyPr>
            <a:lstStyle/>
            <a:p>
              <a:pPr algn="ctr"/>
              <a:r>
                <a:rPr lang="en-US" sz="28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CHICKASAW NATION</a:t>
              </a:r>
            </a:p>
          </p:txBody>
        </p:sp>
        <p:sp>
          <p:nvSpPr>
            <p:cNvPr id="101" name="TextBox 100"/>
            <p:cNvSpPr txBox="1"/>
            <p:nvPr/>
          </p:nvSpPr>
          <p:spPr>
            <a:xfrm>
              <a:off x="5791200" y="4800600"/>
              <a:ext cx="2667000" cy="954107"/>
            </a:xfrm>
            <a:prstGeom prst="rect">
              <a:avLst/>
            </a:prstGeom>
            <a:noFill/>
          </p:spPr>
          <p:txBody>
            <a:bodyPr wrap="square" rtlCol="0">
              <a:spAutoFit/>
            </a:bodyPr>
            <a:lstStyle/>
            <a:p>
              <a:pPr algn="ctr"/>
              <a:r>
                <a:rPr lang="en-US" sz="28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CHOCTAW NATION</a:t>
              </a:r>
            </a:p>
          </p:txBody>
        </p:sp>
        <p:grpSp>
          <p:nvGrpSpPr>
            <p:cNvPr id="103" name="Group 46"/>
            <p:cNvGrpSpPr/>
            <p:nvPr/>
          </p:nvGrpSpPr>
          <p:grpSpPr>
            <a:xfrm>
              <a:off x="2895600" y="2590800"/>
              <a:ext cx="3505200" cy="838200"/>
              <a:chOff x="2667000" y="2514600"/>
              <a:chExt cx="3505200" cy="838200"/>
            </a:xfrm>
          </p:grpSpPr>
          <p:grpSp>
            <p:nvGrpSpPr>
              <p:cNvPr id="111" name="Group 31"/>
              <p:cNvGrpSpPr/>
              <p:nvPr/>
            </p:nvGrpSpPr>
            <p:grpSpPr>
              <a:xfrm>
                <a:off x="2667000" y="2514600"/>
                <a:ext cx="3505200" cy="487680"/>
                <a:chOff x="2667000" y="2514600"/>
                <a:chExt cx="3505200" cy="487680"/>
              </a:xfrm>
            </p:grpSpPr>
            <p:sp>
              <p:nvSpPr>
                <p:cNvPr id="113" name="Rectangle 4"/>
                <p:cNvSpPr/>
                <p:nvPr/>
              </p:nvSpPr>
              <p:spPr>
                <a:xfrm>
                  <a:off x="2667000" y="2514600"/>
                  <a:ext cx="30480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5257800" y="2590800"/>
                  <a:ext cx="914400" cy="41148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 name="Rectangle 5"/>
              <p:cNvSpPr/>
              <p:nvPr/>
            </p:nvSpPr>
            <p:spPr>
              <a:xfrm>
                <a:off x="3352800" y="29718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p:cNvSpPr txBox="1"/>
            <p:nvPr/>
          </p:nvSpPr>
          <p:spPr>
            <a:xfrm>
              <a:off x="4419600" y="2895600"/>
              <a:ext cx="2667000" cy="954107"/>
            </a:xfrm>
            <a:prstGeom prst="rect">
              <a:avLst/>
            </a:prstGeom>
            <a:noFill/>
          </p:spPr>
          <p:txBody>
            <a:bodyPr wrap="square" rtlCol="0">
              <a:spAutoFit/>
            </a:bodyPr>
            <a:lstStyle/>
            <a:p>
              <a:pPr algn="ctr"/>
              <a:r>
                <a:rPr lang="en-US" sz="28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CREEK NATION</a:t>
              </a:r>
            </a:p>
          </p:txBody>
        </p:sp>
        <p:sp>
          <p:nvSpPr>
            <p:cNvPr id="105" name="Freeform 104"/>
            <p:cNvSpPr/>
            <p:nvPr/>
          </p:nvSpPr>
          <p:spPr>
            <a:xfrm>
              <a:off x="800099" y="2362200"/>
              <a:ext cx="4267199" cy="2333205"/>
            </a:xfrm>
            <a:custGeom>
              <a:avLst/>
              <a:gdLst>
                <a:gd name="connsiteX0" fmla="*/ 312964 w 4397828"/>
                <a:gd name="connsiteY0" fmla="*/ 70757 h 2332264"/>
                <a:gd name="connsiteX1" fmla="*/ 2141764 w 4397828"/>
                <a:gd name="connsiteY1" fmla="*/ 119743 h 2332264"/>
                <a:gd name="connsiteX2" fmla="*/ 2223407 w 4397828"/>
                <a:gd name="connsiteY2" fmla="*/ 397328 h 2332264"/>
                <a:gd name="connsiteX3" fmla="*/ 2468335 w 4397828"/>
                <a:gd name="connsiteY3" fmla="*/ 740228 h 2332264"/>
                <a:gd name="connsiteX4" fmla="*/ 2713264 w 4397828"/>
                <a:gd name="connsiteY4" fmla="*/ 1017814 h 2332264"/>
                <a:gd name="connsiteX5" fmla="*/ 2958192 w 4397828"/>
                <a:gd name="connsiteY5" fmla="*/ 1148443 h 2332264"/>
                <a:gd name="connsiteX6" fmla="*/ 3203121 w 4397828"/>
                <a:gd name="connsiteY6" fmla="*/ 1246414 h 2332264"/>
                <a:gd name="connsiteX7" fmla="*/ 3350078 w 4397828"/>
                <a:gd name="connsiteY7" fmla="*/ 1164771 h 2332264"/>
                <a:gd name="connsiteX8" fmla="*/ 3513364 w 4397828"/>
                <a:gd name="connsiteY8" fmla="*/ 1344385 h 2332264"/>
                <a:gd name="connsiteX9" fmla="*/ 3643992 w 4397828"/>
                <a:gd name="connsiteY9" fmla="*/ 1295400 h 2332264"/>
                <a:gd name="connsiteX10" fmla="*/ 3839935 w 4397828"/>
                <a:gd name="connsiteY10" fmla="*/ 1115785 h 2332264"/>
                <a:gd name="connsiteX11" fmla="*/ 4003221 w 4397828"/>
                <a:gd name="connsiteY11" fmla="*/ 1230085 h 2332264"/>
                <a:gd name="connsiteX12" fmla="*/ 4313464 w 4397828"/>
                <a:gd name="connsiteY12" fmla="*/ 1442357 h 2332264"/>
                <a:gd name="connsiteX13" fmla="*/ 4395107 w 4397828"/>
                <a:gd name="connsiteY13" fmla="*/ 1638300 h 2332264"/>
                <a:gd name="connsiteX14" fmla="*/ 4329792 w 4397828"/>
                <a:gd name="connsiteY14" fmla="*/ 2242457 h 2332264"/>
                <a:gd name="connsiteX15" fmla="*/ 4003221 w 4397828"/>
                <a:gd name="connsiteY15" fmla="*/ 2177143 h 2332264"/>
                <a:gd name="connsiteX16" fmla="*/ 3888921 w 4397828"/>
                <a:gd name="connsiteY16" fmla="*/ 1899557 h 2332264"/>
                <a:gd name="connsiteX17" fmla="*/ 3627664 w 4397828"/>
                <a:gd name="connsiteY17" fmla="*/ 1621971 h 2332264"/>
                <a:gd name="connsiteX18" fmla="*/ 3431721 w 4397828"/>
                <a:gd name="connsiteY18" fmla="*/ 1556657 h 2332264"/>
                <a:gd name="connsiteX19" fmla="*/ 3088821 w 4397828"/>
                <a:gd name="connsiteY19" fmla="*/ 1524000 h 2332264"/>
                <a:gd name="connsiteX20" fmla="*/ 2860221 w 4397828"/>
                <a:gd name="connsiteY20" fmla="*/ 1409700 h 2332264"/>
                <a:gd name="connsiteX21" fmla="*/ 2680607 w 4397828"/>
                <a:gd name="connsiteY21" fmla="*/ 1295400 h 2332264"/>
                <a:gd name="connsiteX22" fmla="*/ 2549978 w 4397828"/>
                <a:gd name="connsiteY22" fmla="*/ 1181100 h 2332264"/>
                <a:gd name="connsiteX23" fmla="*/ 2549978 w 4397828"/>
                <a:gd name="connsiteY23" fmla="*/ 1132114 h 2332264"/>
                <a:gd name="connsiteX24" fmla="*/ 2337707 w 4397828"/>
                <a:gd name="connsiteY24" fmla="*/ 1181100 h 2332264"/>
                <a:gd name="connsiteX25" fmla="*/ 2027464 w 4397828"/>
                <a:gd name="connsiteY25" fmla="*/ 691243 h 2332264"/>
                <a:gd name="connsiteX26" fmla="*/ 1896835 w 4397828"/>
                <a:gd name="connsiteY26" fmla="*/ 446314 h 2332264"/>
                <a:gd name="connsiteX27" fmla="*/ 1815192 w 4397828"/>
                <a:gd name="connsiteY27" fmla="*/ 364671 h 2332264"/>
                <a:gd name="connsiteX28" fmla="*/ 1635578 w 4397828"/>
                <a:gd name="connsiteY28" fmla="*/ 348343 h 2332264"/>
                <a:gd name="connsiteX29" fmla="*/ 1521278 w 4397828"/>
                <a:gd name="connsiteY29" fmla="*/ 609600 h 2332264"/>
                <a:gd name="connsiteX30" fmla="*/ 1390649 w 4397828"/>
                <a:gd name="connsiteY30" fmla="*/ 609600 h 2332264"/>
                <a:gd name="connsiteX31" fmla="*/ 1292678 w 4397828"/>
                <a:gd name="connsiteY31" fmla="*/ 429985 h 2332264"/>
                <a:gd name="connsiteX32" fmla="*/ 1227364 w 4397828"/>
                <a:gd name="connsiteY32" fmla="*/ 348343 h 2332264"/>
                <a:gd name="connsiteX33" fmla="*/ 1047749 w 4397828"/>
                <a:gd name="connsiteY33" fmla="*/ 348343 h 2332264"/>
                <a:gd name="connsiteX34" fmla="*/ 868135 w 4397828"/>
                <a:gd name="connsiteY34" fmla="*/ 544285 h 2332264"/>
                <a:gd name="connsiteX35" fmla="*/ 704849 w 4397828"/>
                <a:gd name="connsiteY35" fmla="*/ 625928 h 2332264"/>
                <a:gd name="connsiteX36" fmla="*/ 557892 w 4397828"/>
                <a:gd name="connsiteY36" fmla="*/ 576943 h 2332264"/>
                <a:gd name="connsiteX37" fmla="*/ 541564 w 4397828"/>
                <a:gd name="connsiteY37" fmla="*/ 397328 h 2332264"/>
                <a:gd name="connsiteX38" fmla="*/ 492578 w 4397828"/>
                <a:gd name="connsiteY38" fmla="*/ 381000 h 2332264"/>
                <a:gd name="connsiteX39" fmla="*/ 263978 w 4397828"/>
                <a:gd name="connsiteY39" fmla="*/ 544285 h 2332264"/>
                <a:gd name="connsiteX40" fmla="*/ 312964 w 4397828"/>
                <a:gd name="connsiteY40" fmla="*/ 70757 h 2332264"/>
                <a:gd name="connsiteX0" fmla="*/ 312964 w 4397828"/>
                <a:gd name="connsiteY0" fmla="*/ 70757 h 2332264"/>
                <a:gd name="connsiteX1" fmla="*/ 2141764 w 4397828"/>
                <a:gd name="connsiteY1" fmla="*/ 119743 h 2332264"/>
                <a:gd name="connsiteX2" fmla="*/ 2223407 w 4397828"/>
                <a:gd name="connsiteY2" fmla="*/ 397328 h 2332264"/>
                <a:gd name="connsiteX3" fmla="*/ 2468335 w 4397828"/>
                <a:gd name="connsiteY3" fmla="*/ 740228 h 2332264"/>
                <a:gd name="connsiteX4" fmla="*/ 2713264 w 4397828"/>
                <a:gd name="connsiteY4" fmla="*/ 1017814 h 2332264"/>
                <a:gd name="connsiteX5" fmla="*/ 2958192 w 4397828"/>
                <a:gd name="connsiteY5" fmla="*/ 1148443 h 2332264"/>
                <a:gd name="connsiteX6" fmla="*/ 3203121 w 4397828"/>
                <a:gd name="connsiteY6" fmla="*/ 1246414 h 2332264"/>
                <a:gd name="connsiteX7" fmla="*/ 3350078 w 4397828"/>
                <a:gd name="connsiteY7" fmla="*/ 1164771 h 2332264"/>
                <a:gd name="connsiteX8" fmla="*/ 3513364 w 4397828"/>
                <a:gd name="connsiteY8" fmla="*/ 1344385 h 2332264"/>
                <a:gd name="connsiteX9" fmla="*/ 3643992 w 4397828"/>
                <a:gd name="connsiteY9" fmla="*/ 1295400 h 2332264"/>
                <a:gd name="connsiteX10" fmla="*/ 3839935 w 4397828"/>
                <a:gd name="connsiteY10" fmla="*/ 1115785 h 2332264"/>
                <a:gd name="connsiteX11" fmla="*/ 4003221 w 4397828"/>
                <a:gd name="connsiteY11" fmla="*/ 1230085 h 2332264"/>
                <a:gd name="connsiteX12" fmla="*/ 4313464 w 4397828"/>
                <a:gd name="connsiteY12" fmla="*/ 1442357 h 2332264"/>
                <a:gd name="connsiteX13" fmla="*/ 4395107 w 4397828"/>
                <a:gd name="connsiteY13" fmla="*/ 1638300 h 2332264"/>
                <a:gd name="connsiteX14" fmla="*/ 4329792 w 4397828"/>
                <a:gd name="connsiteY14" fmla="*/ 2242457 h 2332264"/>
                <a:gd name="connsiteX15" fmla="*/ 4003221 w 4397828"/>
                <a:gd name="connsiteY15" fmla="*/ 2177143 h 2332264"/>
                <a:gd name="connsiteX16" fmla="*/ 3888921 w 4397828"/>
                <a:gd name="connsiteY16" fmla="*/ 1899557 h 2332264"/>
                <a:gd name="connsiteX17" fmla="*/ 3627664 w 4397828"/>
                <a:gd name="connsiteY17" fmla="*/ 1621971 h 2332264"/>
                <a:gd name="connsiteX18" fmla="*/ 3431721 w 4397828"/>
                <a:gd name="connsiteY18" fmla="*/ 1556657 h 2332264"/>
                <a:gd name="connsiteX19" fmla="*/ 3088821 w 4397828"/>
                <a:gd name="connsiteY19" fmla="*/ 1524000 h 2332264"/>
                <a:gd name="connsiteX20" fmla="*/ 2860221 w 4397828"/>
                <a:gd name="connsiteY20" fmla="*/ 1409700 h 2332264"/>
                <a:gd name="connsiteX21" fmla="*/ 2680607 w 4397828"/>
                <a:gd name="connsiteY21" fmla="*/ 1295400 h 2332264"/>
                <a:gd name="connsiteX22" fmla="*/ 2549978 w 4397828"/>
                <a:gd name="connsiteY22" fmla="*/ 1181100 h 2332264"/>
                <a:gd name="connsiteX23" fmla="*/ 2549978 w 4397828"/>
                <a:gd name="connsiteY23" fmla="*/ 1132114 h 2332264"/>
                <a:gd name="connsiteX24" fmla="*/ 2337707 w 4397828"/>
                <a:gd name="connsiteY24" fmla="*/ 1181100 h 2332264"/>
                <a:gd name="connsiteX25" fmla="*/ 2027464 w 4397828"/>
                <a:gd name="connsiteY25" fmla="*/ 691243 h 2332264"/>
                <a:gd name="connsiteX26" fmla="*/ 1896835 w 4397828"/>
                <a:gd name="connsiteY26" fmla="*/ 446314 h 2332264"/>
                <a:gd name="connsiteX27" fmla="*/ 1815192 w 4397828"/>
                <a:gd name="connsiteY27" fmla="*/ 364671 h 2332264"/>
                <a:gd name="connsiteX28" fmla="*/ 1635578 w 4397828"/>
                <a:gd name="connsiteY28" fmla="*/ 348343 h 2332264"/>
                <a:gd name="connsiteX29" fmla="*/ 1521278 w 4397828"/>
                <a:gd name="connsiteY29" fmla="*/ 609600 h 2332264"/>
                <a:gd name="connsiteX30" fmla="*/ 1390649 w 4397828"/>
                <a:gd name="connsiteY30" fmla="*/ 609600 h 2332264"/>
                <a:gd name="connsiteX31" fmla="*/ 1292678 w 4397828"/>
                <a:gd name="connsiteY31" fmla="*/ 429985 h 2332264"/>
                <a:gd name="connsiteX32" fmla="*/ 1227364 w 4397828"/>
                <a:gd name="connsiteY32" fmla="*/ 348343 h 2332264"/>
                <a:gd name="connsiteX33" fmla="*/ 1047749 w 4397828"/>
                <a:gd name="connsiteY33" fmla="*/ 348343 h 2332264"/>
                <a:gd name="connsiteX34" fmla="*/ 868135 w 4397828"/>
                <a:gd name="connsiteY34" fmla="*/ 544285 h 2332264"/>
                <a:gd name="connsiteX35" fmla="*/ 704849 w 4397828"/>
                <a:gd name="connsiteY35" fmla="*/ 625928 h 2332264"/>
                <a:gd name="connsiteX36" fmla="*/ 557892 w 4397828"/>
                <a:gd name="connsiteY36" fmla="*/ 576943 h 2332264"/>
                <a:gd name="connsiteX37" fmla="*/ 541564 w 4397828"/>
                <a:gd name="connsiteY37" fmla="*/ 397328 h 2332264"/>
                <a:gd name="connsiteX38" fmla="*/ 492578 w 4397828"/>
                <a:gd name="connsiteY38" fmla="*/ 381000 h 2332264"/>
                <a:gd name="connsiteX39" fmla="*/ 263978 w 4397828"/>
                <a:gd name="connsiteY39" fmla="*/ 544285 h 2332264"/>
                <a:gd name="connsiteX40" fmla="*/ 312964 w 4397828"/>
                <a:gd name="connsiteY40" fmla="*/ 70757 h 2332264"/>
                <a:gd name="connsiteX0" fmla="*/ 48986 w 4133850"/>
                <a:gd name="connsiteY0" fmla="*/ 70757 h 2332264"/>
                <a:gd name="connsiteX1" fmla="*/ 1877786 w 4133850"/>
                <a:gd name="connsiteY1" fmla="*/ 119743 h 2332264"/>
                <a:gd name="connsiteX2" fmla="*/ 1959429 w 4133850"/>
                <a:gd name="connsiteY2" fmla="*/ 397328 h 2332264"/>
                <a:gd name="connsiteX3" fmla="*/ 2204357 w 4133850"/>
                <a:gd name="connsiteY3" fmla="*/ 740228 h 2332264"/>
                <a:gd name="connsiteX4" fmla="*/ 2449286 w 4133850"/>
                <a:gd name="connsiteY4" fmla="*/ 1017814 h 2332264"/>
                <a:gd name="connsiteX5" fmla="*/ 2694214 w 4133850"/>
                <a:gd name="connsiteY5" fmla="*/ 1148443 h 2332264"/>
                <a:gd name="connsiteX6" fmla="*/ 2939143 w 4133850"/>
                <a:gd name="connsiteY6" fmla="*/ 1246414 h 2332264"/>
                <a:gd name="connsiteX7" fmla="*/ 3086100 w 4133850"/>
                <a:gd name="connsiteY7" fmla="*/ 1164771 h 2332264"/>
                <a:gd name="connsiteX8" fmla="*/ 3249386 w 4133850"/>
                <a:gd name="connsiteY8" fmla="*/ 1344385 h 2332264"/>
                <a:gd name="connsiteX9" fmla="*/ 3380014 w 4133850"/>
                <a:gd name="connsiteY9" fmla="*/ 1295400 h 2332264"/>
                <a:gd name="connsiteX10" fmla="*/ 3575957 w 4133850"/>
                <a:gd name="connsiteY10" fmla="*/ 1115785 h 2332264"/>
                <a:gd name="connsiteX11" fmla="*/ 3739243 w 4133850"/>
                <a:gd name="connsiteY11" fmla="*/ 1230085 h 2332264"/>
                <a:gd name="connsiteX12" fmla="*/ 4049486 w 4133850"/>
                <a:gd name="connsiteY12" fmla="*/ 1442357 h 2332264"/>
                <a:gd name="connsiteX13" fmla="*/ 4131129 w 4133850"/>
                <a:gd name="connsiteY13" fmla="*/ 1638300 h 2332264"/>
                <a:gd name="connsiteX14" fmla="*/ 4065814 w 4133850"/>
                <a:gd name="connsiteY14" fmla="*/ 2242457 h 2332264"/>
                <a:gd name="connsiteX15" fmla="*/ 3739243 w 4133850"/>
                <a:gd name="connsiteY15" fmla="*/ 2177143 h 2332264"/>
                <a:gd name="connsiteX16" fmla="*/ 3624943 w 4133850"/>
                <a:gd name="connsiteY16" fmla="*/ 1899557 h 2332264"/>
                <a:gd name="connsiteX17" fmla="*/ 3363686 w 4133850"/>
                <a:gd name="connsiteY17" fmla="*/ 1621971 h 2332264"/>
                <a:gd name="connsiteX18" fmla="*/ 3167743 w 4133850"/>
                <a:gd name="connsiteY18" fmla="*/ 1556657 h 2332264"/>
                <a:gd name="connsiteX19" fmla="*/ 2824843 w 4133850"/>
                <a:gd name="connsiteY19" fmla="*/ 1524000 h 2332264"/>
                <a:gd name="connsiteX20" fmla="*/ 2596243 w 4133850"/>
                <a:gd name="connsiteY20" fmla="*/ 1409700 h 2332264"/>
                <a:gd name="connsiteX21" fmla="*/ 2416629 w 4133850"/>
                <a:gd name="connsiteY21" fmla="*/ 1295400 h 2332264"/>
                <a:gd name="connsiteX22" fmla="*/ 2286000 w 4133850"/>
                <a:gd name="connsiteY22" fmla="*/ 1181100 h 2332264"/>
                <a:gd name="connsiteX23" fmla="*/ 2286000 w 4133850"/>
                <a:gd name="connsiteY23" fmla="*/ 1132114 h 2332264"/>
                <a:gd name="connsiteX24" fmla="*/ 2073729 w 4133850"/>
                <a:gd name="connsiteY24" fmla="*/ 1181100 h 2332264"/>
                <a:gd name="connsiteX25" fmla="*/ 1763486 w 4133850"/>
                <a:gd name="connsiteY25" fmla="*/ 691243 h 2332264"/>
                <a:gd name="connsiteX26" fmla="*/ 1632857 w 4133850"/>
                <a:gd name="connsiteY26" fmla="*/ 446314 h 2332264"/>
                <a:gd name="connsiteX27" fmla="*/ 1551214 w 4133850"/>
                <a:gd name="connsiteY27" fmla="*/ 364671 h 2332264"/>
                <a:gd name="connsiteX28" fmla="*/ 1371600 w 4133850"/>
                <a:gd name="connsiteY28" fmla="*/ 348343 h 2332264"/>
                <a:gd name="connsiteX29" fmla="*/ 1257300 w 4133850"/>
                <a:gd name="connsiteY29" fmla="*/ 609600 h 2332264"/>
                <a:gd name="connsiteX30" fmla="*/ 1126671 w 4133850"/>
                <a:gd name="connsiteY30" fmla="*/ 609600 h 2332264"/>
                <a:gd name="connsiteX31" fmla="*/ 1028700 w 4133850"/>
                <a:gd name="connsiteY31" fmla="*/ 429985 h 2332264"/>
                <a:gd name="connsiteX32" fmla="*/ 963386 w 4133850"/>
                <a:gd name="connsiteY32" fmla="*/ 348343 h 2332264"/>
                <a:gd name="connsiteX33" fmla="*/ 783771 w 4133850"/>
                <a:gd name="connsiteY33" fmla="*/ 348343 h 2332264"/>
                <a:gd name="connsiteX34" fmla="*/ 604157 w 4133850"/>
                <a:gd name="connsiteY34" fmla="*/ 544285 h 2332264"/>
                <a:gd name="connsiteX35" fmla="*/ 440871 w 4133850"/>
                <a:gd name="connsiteY35" fmla="*/ 625928 h 2332264"/>
                <a:gd name="connsiteX36" fmla="*/ 293914 w 4133850"/>
                <a:gd name="connsiteY36" fmla="*/ 576943 h 2332264"/>
                <a:gd name="connsiteX37" fmla="*/ 277586 w 4133850"/>
                <a:gd name="connsiteY37" fmla="*/ 397328 h 2332264"/>
                <a:gd name="connsiteX38" fmla="*/ 228600 w 4133850"/>
                <a:gd name="connsiteY38" fmla="*/ 381000 h 2332264"/>
                <a:gd name="connsiteX39" fmla="*/ 0 w 4133850"/>
                <a:gd name="connsiteY39" fmla="*/ 544285 h 2332264"/>
                <a:gd name="connsiteX40" fmla="*/ 48986 w 4133850"/>
                <a:gd name="connsiteY40" fmla="*/ 70757 h 2332264"/>
                <a:gd name="connsiteX0" fmla="*/ 48986 w 4133850"/>
                <a:gd name="connsiteY0" fmla="*/ 5442 h 2266949"/>
                <a:gd name="connsiteX1" fmla="*/ 1877786 w 4133850"/>
                <a:gd name="connsiteY1" fmla="*/ 54428 h 2266949"/>
                <a:gd name="connsiteX2" fmla="*/ 1959429 w 4133850"/>
                <a:gd name="connsiteY2" fmla="*/ 332013 h 2266949"/>
                <a:gd name="connsiteX3" fmla="*/ 2204357 w 4133850"/>
                <a:gd name="connsiteY3" fmla="*/ 674913 h 2266949"/>
                <a:gd name="connsiteX4" fmla="*/ 2449286 w 4133850"/>
                <a:gd name="connsiteY4" fmla="*/ 952499 h 2266949"/>
                <a:gd name="connsiteX5" fmla="*/ 2694214 w 4133850"/>
                <a:gd name="connsiteY5" fmla="*/ 1083128 h 2266949"/>
                <a:gd name="connsiteX6" fmla="*/ 2939143 w 4133850"/>
                <a:gd name="connsiteY6" fmla="*/ 1181099 h 2266949"/>
                <a:gd name="connsiteX7" fmla="*/ 3086100 w 4133850"/>
                <a:gd name="connsiteY7" fmla="*/ 1099456 h 2266949"/>
                <a:gd name="connsiteX8" fmla="*/ 3249386 w 4133850"/>
                <a:gd name="connsiteY8" fmla="*/ 1279070 h 2266949"/>
                <a:gd name="connsiteX9" fmla="*/ 3380014 w 4133850"/>
                <a:gd name="connsiteY9" fmla="*/ 1230085 h 2266949"/>
                <a:gd name="connsiteX10" fmla="*/ 3575957 w 4133850"/>
                <a:gd name="connsiteY10" fmla="*/ 1050470 h 2266949"/>
                <a:gd name="connsiteX11" fmla="*/ 3739243 w 4133850"/>
                <a:gd name="connsiteY11" fmla="*/ 1164770 h 2266949"/>
                <a:gd name="connsiteX12" fmla="*/ 4049486 w 4133850"/>
                <a:gd name="connsiteY12" fmla="*/ 1377042 h 2266949"/>
                <a:gd name="connsiteX13" fmla="*/ 4131129 w 4133850"/>
                <a:gd name="connsiteY13" fmla="*/ 1572985 h 2266949"/>
                <a:gd name="connsiteX14" fmla="*/ 4065814 w 4133850"/>
                <a:gd name="connsiteY14" fmla="*/ 2177142 h 2266949"/>
                <a:gd name="connsiteX15" fmla="*/ 3739243 w 4133850"/>
                <a:gd name="connsiteY15" fmla="*/ 2111828 h 2266949"/>
                <a:gd name="connsiteX16" fmla="*/ 3624943 w 4133850"/>
                <a:gd name="connsiteY16" fmla="*/ 1834242 h 2266949"/>
                <a:gd name="connsiteX17" fmla="*/ 3363686 w 4133850"/>
                <a:gd name="connsiteY17" fmla="*/ 1556656 h 2266949"/>
                <a:gd name="connsiteX18" fmla="*/ 3167743 w 4133850"/>
                <a:gd name="connsiteY18" fmla="*/ 1491342 h 2266949"/>
                <a:gd name="connsiteX19" fmla="*/ 2824843 w 4133850"/>
                <a:gd name="connsiteY19" fmla="*/ 1458685 h 2266949"/>
                <a:gd name="connsiteX20" fmla="*/ 2596243 w 4133850"/>
                <a:gd name="connsiteY20" fmla="*/ 1344385 h 2266949"/>
                <a:gd name="connsiteX21" fmla="*/ 2416629 w 4133850"/>
                <a:gd name="connsiteY21" fmla="*/ 1230085 h 2266949"/>
                <a:gd name="connsiteX22" fmla="*/ 2286000 w 4133850"/>
                <a:gd name="connsiteY22" fmla="*/ 1115785 h 2266949"/>
                <a:gd name="connsiteX23" fmla="*/ 2286000 w 4133850"/>
                <a:gd name="connsiteY23" fmla="*/ 1066799 h 2266949"/>
                <a:gd name="connsiteX24" fmla="*/ 2073729 w 4133850"/>
                <a:gd name="connsiteY24" fmla="*/ 1115785 h 2266949"/>
                <a:gd name="connsiteX25" fmla="*/ 1763486 w 4133850"/>
                <a:gd name="connsiteY25" fmla="*/ 625928 h 2266949"/>
                <a:gd name="connsiteX26" fmla="*/ 1632857 w 4133850"/>
                <a:gd name="connsiteY26" fmla="*/ 380999 h 2266949"/>
                <a:gd name="connsiteX27" fmla="*/ 1551214 w 4133850"/>
                <a:gd name="connsiteY27" fmla="*/ 299356 h 2266949"/>
                <a:gd name="connsiteX28" fmla="*/ 1371600 w 4133850"/>
                <a:gd name="connsiteY28" fmla="*/ 283028 h 2266949"/>
                <a:gd name="connsiteX29" fmla="*/ 1257300 w 4133850"/>
                <a:gd name="connsiteY29" fmla="*/ 544285 h 2266949"/>
                <a:gd name="connsiteX30" fmla="*/ 1126671 w 4133850"/>
                <a:gd name="connsiteY30" fmla="*/ 544285 h 2266949"/>
                <a:gd name="connsiteX31" fmla="*/ 1028700 w 4133850"/>
                <a:gd name="connsiteY31" fmla="*/ 364670 h 2266949"/>
                <a:gd name="connsiteX32" fmla="*/ 963386 w 4133850"/>
                <a:gd name="connsiteY32" fmla="*/ 283028 h 2266949"/>
                <a:gd name="connsiteX33" fmla="*/ 783771 w 4133850"/>
                <a:gd name="connsiteY33" fmla="*/ 283028 h 2266949"/>
                <a:gd name="connsiteX34" fmla="*/ 604157 w 4133850"/>
                <a:gd name="connsiteY34" fmla="*/ 478970 h 2266949"/>
                <a:gd name="connsiteX35" fmla="*/ 440871 w 4133850"/>
                <a:gd name="connsiteY35" fmla="*/ 560613 h 2266949"/>
                <a:gd name="connsiteX36" fmla="*/ 293914 w 4133850"/>
                <a:gd name="connsiteY36" fmla="*/ 511628 h 2266949"/>
                <a:gd name="connsiteX37" fmla="*/ 277586 w 4133850"/>
                <a:gd name="connsiteY37" fmla="*/ 332013 h 2266949"/>
                <a:gd name="connsiteX38" fmla="*/ 228600 w 4133850"/>
                <a:gd name="connsiteY38" fmla="*/ 315685 h 2266949"/>
                <a:gd name="connsiteX39" fmla="*/ 0 w 4133850"/>
                <a:gd name="connsiteY39" fmla="*/ 478970 h 2266949"/>
                <a:gd name="connsiteX40" fmla="*/ 48986 w 4133850"/>
                <a:gd name="connsiteY40" fmla="*/ 5442 h 2266949"/>
                <a:gd name="connsiteX0" fmla="*/ 48986 w 4133850"/>
                <a:gd name="connsiteY0" fmla="*/ 5442 h 2177142"/>
                <a:gd name="connsiteX1" fmla="*/ 1877786 w 4133850"/>
                <a:gd name="connsiteY1" fmla="*/ 54428 h 2177142"/>
                <a:gd name="connsiteX2" fmla="*/ 1959429 w 4133850"/>
                <a:gd name="connsiteY2" fmla="*/ 332013 h 2177142"/>
                <a:gd name="connsiteX3" fmla="*/ 2204357 w 4133850"/>
                <a:gd name="connsiteY3" fmla="*/ 674913 h 2177142"/>
                <a:gd name="connsiteX4" fmla="*/ 2449286 w 4133850"/>
                <a:gd name="connsiteY4" fmla="*/ 952499 h 2177142"/>
                <a:gd name="connsiteX5" fmla="*/ 2694214 w 4133850"/>
                <a:gd name="connsiteY5" fmla="*/ 1083128 h 2177142"/>
                <a:gd name="connsiteX6" fmla="*/ 2939143 w 4133850"/>
                <a:gd name="connsiteY6" fmla="*/ 1181099 h 2177142"/>
                <a:gd name="connsiteX7" fmla="*/ 3086100 w 4133850"/>
                <a:gd name="connsiteY7" fmla="*/ 1099456 h 2177142"/>
                <a:gd name="connsiteX8" fmla="*/ 3249386 w 4133850"/>
                <a:gd name="connsiteY8" fmla="*/ 1279070 h 2177142"/>
                <a:gd name="connsiteX9" fmla="*/ 3380014 w 4133850"/>
                <a:gd name="connsiteY9" fmla="*/ 1230085 h 2177142"/>
                <a:gd name="connsiteX10" fmla="*/ 3575957 w 4133850"/>
                <a:gd name="connsiteY10" fmla="*/ 1050470 h 2177142"/>
                <a:gd name="connsiteX11" fmla="*/ 3739243 w 4133850"/>
                <a:gd name="connsiteY11" fmla="*/ 1164770 h 2177142"/>
                <a:gd name="connsiteX12" fmla="*/ 4049486 w 4133850"/>
                <a:gd name="connsiteY12" fmla="*/ 1377042 h 2177142"/>
                <a:gd name="connsiteX13" fmla="*/ 4131129 w 4133850"/>
                <a:gd name="connsiteY13" fmla="*/ 1572985 h 2177142"/>
                <a:gd name="connsiteX14" fmla="*/ 4065814 w 4133850"/>
                <a:gd name="connsiteY14" fmla="*/ 2177142 h 2177142"/>
                <a:gd name="connsiteX15" fmla="*/ 3739243 w 4133850"/>
                <a:gd name="connsiteY15" fmla="*/ 2111828 h 2177142"/>
                <a:gd name="connsiteX16" fmla="*/ 3624943 w 4133850"/>
                <a:gd name="connsiteY16" fmla="*/ 1834242 h 2177142"/>
                <a:gd name="connsiteX17" fmla="*/ 3363686 w 4133850"/>
                <a:gd name="connsiteY17" fmla="*/ 1556656 h 2177142"/>
                <a:gd name="connsiteX18" fmla="*/ 3167743 w 4133850"/>
                <a:gd name="connsiteY18" fmla="*/ 1491342 h 2177142"/>
                <a:gd name="connsiteX19" fmla="*/ 2824843 w 4133850"/>
                <a:gd name="connsiteY19" fmla="*/ 1458685 h 2177142"/>
                <a:gd name="connsiteX20" fmla="*/ 2596243 w 4133850"/>
                <a:gd name="connsiteY20" fmla="*/ 1344385 h 2177142"/>
                <a:gd name="connsiteX21" fmla="*/ 2416629 w 4133850"/>
                <a:gd name="connsiteY21" fmla="*/ 1230085 h 2177142"/>
                <a:gd name="connsiteX22" fmla="*/ 2286000 w 4133850"/>
                <a:gd name="connsiteY22" fmla="*/ 1115785 h 2177142"/>
                <a:gd name="connsiteX23" fmla="*/ 2286000 w 4133850"/>
                <a:gd name="connsiteY23" fmla="*/ 1066799 h 2177142"/>
                <a:gd name="connsiteX24" fmla="*/ 2073729 w 4133850"/>
                <a:gd name="connsiteY24" fmla="*/ 1115785 h 2177142"/>
                <a:gd name="connsiteX25" fmla="*/ 1763486 w 4133850"/>
                <a:gd name="connsiteY25" fmla="*/ 625928 h 2177142"/>
                <a:gd name="connsiteX26" fmla="*/ 1632857 w 4133850"/>
                <a:gd name="connsiteY26" fmla="*/ 380999 h 2177142"/>
                <a:gd name="connsiteX27" fmla="*/ 1551214 w 4133850"/>
                <a:gd name="connsiteY27" fmla="*/ 299356 h 2177142"/>
                <a:gd name="connsiteX28" fmla="*/ 1371600 w 4133850"/>
                <a:gd name="connsiteY28" fmla="*/ 283028 h 2177142"/>
                <a:gd name="connsiteX29" fmla="*/ 1257300 w 4133850"/>
                <a:gd name="connsiteY29" fmla="*/ 544285 h 2177142"/>
                <a:gd name="connsiteX30" fmla="*/ 1126671 w 4133850"/>
                <a:gd name="connsiteY30" fmla="*/ 544285 h 2177142"/>
                <a:gd name="connsiteX31" fmla="*/ 1028700 w 4133850"/>
                <a:gd name="connsiteY31" fmla="*/ 364670 h 2177142"/>
                <a:gd name="connsiteX32" fmla="*/ 963386 w 4133850"/>
                <a:gd name="connsiteY32" fmla="*/ 283028 h 2177142"/>
                <a:gd name="connsiteX33" fmla="*/ 783771 w 4133850"/>
                <a:gd name="connsiteY33" fmla="*/ 283028 h 2177142"/>
                <a:gd name="connsiteX34" fmla="*/ 604157 w 4133850"/>
                <a:gd name="connsiteY34" fmla="*/ 478970 h 2177142"/>
                <a:gd name="connsiteX35" fmla="*/ 440871 w 4133850"/>
                <a:gd name="connsiteY35" fmla="*/ 560613 h 2177142"/>
                <a:gd name="connsiteX36" fmla="*/ 293914 w 4133850"/>
                <a:gd name="connsiteY36" fmla="*/ 511628 h 2177142"/>
                <a:gd name="connsiteX37" fmla="*/ 277586 w 4133850"/>
                <a:gd name="connsiteY37" fmla="*/ 332013 h 2177142"/>
                <a:gd name="connsiteX38" fmla="*/ 228600 w 4133850"/>
                <a:gd name="connsiteY38" fmla="*/ 315685 h 2177142"/>
                <a:gd name="connsiteX39" fmla="*/ 0 w 4133850"/>
                <a:gd name="connsiteY39" fmla="*/ 478970 h 2177142"/>
                <a:gd name="connsiteX40" fmla="*/ 48986 w 4133850"/>
                <a:gd name="connsiteY40" fmla="*/ 5442 h 2177142"/>
                <a:gd name="connsiteX0" fmla="*/ 48986 w 4131129"/>
                <a:gd name="connsiteY0" fmla="*/ 5442 h 2177142"/>
                <a:gd name="connsiteX1" fmla="*/ 1877786 w 4131129"/>
                <a:gd name="connsiteY1" fmla="*/ 54428 h 2177142"/>
                <a:gd name="connsiteX2" fmla="*/ 1959429 w 4131129"/>
                <a:gd name="connsiteY2" fmla="*/ 332013 h 2177142"/>
                <a:gd name="connsiteX3" fmla="*/ 2204357 w 4131129"/>
                <a:gd name="connsiteY3" fmla="*/ 674913 h 2177142"/>
                <a:gd name="connsiteX4" fmla="*/ 2449286 w 4131129"/>
                <a:gd name="connsiteY4" fmla="*/ 952499 h 2177142"/>
                <a:gd name="connsiteX5" fmla="*/ 2694214 w 4131129"/>
                <a:gd name="connsiteY5" fmla="*/ 1083128 h 2177142"/>
                <a:gd name="connsiteX6" fmla="*/ 2939143 w 4131129"/>
                <a:gd name="connsiteY6" fmla="*/ 1181099 h 2177142"/>
                <a:gd name="connsiteX7" fmla="*/ 3086100 w 4131129"/>
                <a:gd name="connsiteY7" fmla="*/ 1099456 h 2177142"/>
                <a:gd name="connsiteX8" fmla="*/ 3249386 w 4131129"/>
                <a:gd name="connsiteY8" fmla="*/ 1279070 h 2177142"/>
                <a:gd name="connsiteX9" fmla="*/ 3380014 w 4131129"/>
                <a:gd name="connsiteY9" fmla="*/ 1230085 h 2177142"/>
                <a:gd name="connsiteX10" fmla="*/ 3575957 w 4131129"/>
                <a:gd name="connsiteY10" fmla="*/ 1050470 h 2177142"/>
                <a:gd name="connsiteX11" fmla="*/ 3739243 w 4131129"/>
                <a:gd name="connsiteY11" fmla="*/ 1164770 h 2177142"/>
                <a:gd name="connsiteX12" fmla="*/ 4049486 w 4131129"/>
                <a:gd name="connsiteY12" fmla="*/ 1377042 h 2177142"/>
                <a:gd name="connsiteX13" fmla="*/ 4131129 w 4131129"/>
                <a:gd name="connsiteY13" fmla="*/ 1572985 h 2177142"/>
                <a:gd name="connsiteX14" fmla="*/ 4065814 w 4131129"/>
                <a:gd name="connsiteY14" fmla="*/ 2177142 h 2177142"/>
                <a:gd name="connsiteX15" fmla="*/ 3739243 w 4131129"/>
                <a:gd name="connsiteY15" fmla="*/ 2111828 h 2177142"/>
                <a:gd name="connsiteX16" fmla="*/ 3624943 w 4131129"/>
                <a:gd name="connsiteY16" fmla="*/ 1834242 h 2177142"/>
                <a:gd name="connsiteX17" fmla="*/ 3363686 w 4131129"/>
                <a:gd name="connsiteY17" fmla="*/ 1556656 h 2177142"/>
                <a:gd name="connsiteX18" fmla="*/ 3167743 w 4131129"/>
                <a:gd name="connsiteY18" fmla="*/ 1491342 h 2177142"/>
                <a:gd name="connsiteX19" fmla="*/ 2824843 w 4131129"/>
                <a:gd name="connsiteY19" fmla="*/ 1458685 h 2177142"/>
                <a:gd name="connsiteX20" fmla="*/ 2596243 w 4131129"/>
                <a:gd name="connsiteY20" fmla="*/ 1344385 h 2177142"/>
                <a:gd name="connsiteX21" fmla="*/ 2416629 w 4131129"/>
                <a:gd name="connsiteY21" fmla="*/ 1230085 h 2177142"/>
                <a:gd name="connsiteX22" fmla="*/ 2286000 w 4131129"/>
                <a:gd name="connsiteY22" fmla="*/ 1115785 h 2177142"/>
                <a:gd name="connsiteX23" fmla="*/ 2286000 w 4131129"/>
                <a:gd name="connsiteY23" fmla="*/ 1066799 h 2177142"/>
                <a:gd name="connsiteX24" fmla="*/ 2073729 w 4131129"/>
                <a:gd name="connsiteY24" fmla="*/ 1115785 h 2177142"/>
                <a:gd name="connsiteX25" fmla="*/ 1763486 w 4131129"/>
                <a:gd name="connsiteY25" fmla="*/ 625928 h 2177142"/>
                <a:gd name="connsiteX26" fmla="*/ 1632857 w 4131129"/>
                <a:gd name="connsiteY26" fmla="*/ 380999 h 2177142"/>
                <a:gd name="connsiteX27" fmla="*/ 1551214 w 4131129"/>
                <a:gd name="connsiteY27" fmla="*/ 299356 h 2177142"/>
                <a:gd name="connsiteX28" fmla="*/ 1371600 w 4131129"/>
                <a:gd name="connsiteY28" fmla="*/ 283028 h 2177142"/>
                <a:gd name="connsiteX29" fmla="*/ 1257300 w 4131129"/>
                <a:gd name="connsiteY29" fmla="*/ 544285 h 2177142"/>
                <a:gd name="connsiteX30" fmla="*/ 1126671 w 4131129"/>
                <a:gd name="connsiteY30" fmla="*/ 544285 h 2177142"/>
                <a:gd name="connsiteX31" fmla="*/ 1028700 w 4131129"/>
                <a:gd name="connsiteY31" fmla="*/ 364670 h 2177142"/>
                <a:gd name="connsiteX32" fmla="*/ 963386 w 4131129"/>
                <a:gd name="connsiteY32" fmla="*/ 283028 h 2177142"/>
                <a:gd name="connsiteX33" fmla="*/ 783771 w 4131129"/>
                <a:gd name="connsiteY33" fmla="*/ 283028 h 2177142"/>
                <a:gd name="connsiteX34" fmla="*/ 604157 w 4131129"/>
                <a:gd name="connsiteY34" fmla="*/ 478970 h 2177142"/>
                <a:gd name="connsiteX35" fmla="*/ 440871 w 4131129"/>
                <a:gd name="connsiteY35" fmla="*/ 560613 h 2177142"/>
                <a:gd name="connsiteX36" fmla="*/ 293914 w 4131129"/>
                <a:gd name="connsiteY36" fmla="*/ 511628 h 2177142"/>
                <a:gd name="connsiteX37" fmla="*/ 277586 w 4131129"/>
                <a:gd name="connsiteY37" fmla="*/ 332013 h 2177142"/>
                <a:gd name="connsiteX38" fmla="*/ 228600 w 4131129"/>
                <a:gd name="connsiteY38" fmla="*/ 315685 h 2177142"/>
                <a:gd name="connsiteX39" fmla="*/ 0 w 4131129"/>
                <a:gd name="connsiteY39" fmla="*/ 478970 h 2177142"/>
                <a:gd name="connsiteX40" fmla="*/ 48986 w 4131129"/>
                <a:gd name="connsiteY40" fmla="*/ 5442 h 2177142"/>
                <a:gd name="connsiteX0" fmla="*/ 48986 w 4267199"/>
                <a:gd name="connsiteY0" fmla="*/ 5442 h 2177142"/>
                <a:gd name="connsiteX1" fmla="*/ 1877786 w 4267199"/>
                <a:gd name="connsiteY1" fmla="*/ 54428 h 2177142"/>
                <a:gd name="connsiteX2" fmla="*/ 1959429 w 4267199"/>
                <a:gd name="connsiteY2" fmla="*/ 332013 h 2177142"/>
                <a:gd name="connsiteX3" fmla="*/ 2204357 w 4267199"/>
                <a:gd name="connsiteY3" fmla="*/ 674913 h 2177142"/>
                <a:gd name="connsiteX4" fmla="*/ 2449286 w 4267199"/>
                <a:gd name="connsiteY4" fmla="*/ 952499 h 2177142"/>
                <a:gd name="connsiteX5" fmla="*/ 2694214 w 4267199"/>
                <a:gd name="connsiteY5" fmla="*/ 1083128 h 2177142"/>
                <a:gd name="connsiteX6" fmla="*/ 2939143 w 4267199"/>
                <a:gd name="connsiteY6" fmla="*/ 1181099 h 2177142"/>
                <a:gd name="connsiteX7" fmla="*/ 3086100 w 4267199"/>
                <a:gd name="connsiteY7" fmla="*/ 1099456 h 2177142"/>
                <a:gd name="connsiteX8" fmla="*/ 3249386 w 4267199"/>
                <a:gd name="connsiteY8" fmla="*/ 1279070 h 2177142"/>
                <a:gd name="connsiteX9" fmla="*/ 3380014 w 4267199"/>
                <a:gd name="connsiteY9" fmla="*/ 1230085 h 2177142"/>
                <a:gd name="connsiteX10" fmla="*/ 3575957 w 4267199"/>
                <a:gd name="connsiteY10" fmla="*/ 1050470 h 2177142"/>
                <a:gd name="connsiteX11" fmla="*/ 3739243 w 4267199"/>
                <a:gd name="connsiteY11" fmla="*/ 1164770 h 2177142"/>
                <a:gd name="connsiteX12" fmla="*/ 4049486 w 4267199"/>
                <a:gd name="connsiteY12" fmla="*/ 1377042 h 2177142"/>
                <a:gd name="connsiteX13" fmla="*/ 4131129 w 4267199"/>
                <a:gd name="connsiteY13" fmla="*/ 1572985 h 2177142"/>
                <a:gd name="connsiteX14" fmla="*/ 4065814 w 4267199"/>
                <a:gd name="connsiteY14" fmla="*/ 2177142 h 2177142"/>
                <a:gd name="connsiteX15" fmla="*/ 3739243 w 4267199"/>
                <a:gd name="connsiteY15" fmla="*/ 2111828 h 2177142"/>
                <a:gd name="connsiteX16" fmla="*/ 3624943 w 4267199"/>
                <a:gd name="connsiteY16" fmla="*/ 1834242 h 2177142"/>
                <a:gd name="connsiteX17" fmla="*/ 3363686 w 4267199"/>
                <a:gd name="connsiteY17" fmla="*/ 1556656 h 2177142"/>
                <a:gd name="connsiteX18" fmla="*/ 3167743 w 4267199"/>
                <a:gd name="connsiteY18" fmla="*/ 1491342 h 2177142"/>
                <a:gd name="connsiteX19" fmla="*/ 2824843 w 4267199"/>
                <a:gd name="connsiteY19" fmla="*/ 1458685 h 2177142"/>
                <a:gd name="connsiteX20" fmla="*/ 2596243 w 4267199"/>
                <a:gd name="connsiteY20" fmla="*/ 1344385 h 2177142"/>
                <a:gd name="connsiteX21" fmla="*/ 2416629 w 4267199"/>
                <a:gd name="connsiteY21" fmla="*/ 1230085 h 2177142"/>
                <a:gd name="connsiteX22" fmla="*/ 2286000 w 4267199"/>
                <a:gd name="connsiteY22" fmla="*/ 1115785 h 2177142"/>
                <a:gd name="connsiteX23" fmla="*/ 2286000 w 4267199"/>
                <a:gd name="connsiteY23" fmla="*/ 1066799 h 2177142"/>
                <a:gd name="connsiteX24" fmla="*/ 2073729 w 4267199"/>
                <a:gd name="connsiteY24" fmla="*/ 1115785 h 2177142"/>
                <a:gd name="connsiteX25" fmla="*/ 1763486 w 4267199"/>
                <a:gd name="connsiteY25" fmla="*/ 625928 h 2177142"/>
                <a:gd name="connsiteX26" fmla="*/ 1632857 w 4267199"/>
                <a:gd name="connsiteY26" fmla="*/ 380999 h 2177142"/>
                <a:gd name="connsiteX27" fmla="*/ 1551214 w 4267199"/>
                <a:gd name="connsiteY27" fmla="*/ 299356 h 2177142"/>
                <a:gd name="connsiteX28" fmla="*/ 1371600 w 4267199"/>
                <a:gd name="connsiteY28" fmla="*/ 283028 h 2177142"/>
                <a:gd name="connsiteX29" fmla="*/ 1257300 w 4267199"/>
                <a:gd name="connsiteY29" fmla="*/ 544285 h 2177142"/>
                <a:gd name="connsiteX30" fmla="*/ 1126671 w 4267199"/>
                <a:gd name="connsiteY30" fmla="*/ 544285 h 2177142"/>
                <a:gd name="connsiteX31" fmla="*/ 1028700 w 4267199"/>
                <a:gd name="connsiteY31" fmla="*/ 364670 h 2177142"/>
                <a:gd name="connsiteX32" fmla="*/ 963386 w 4267199"/>
                <a:gd name="connsiteY32" fmla="*/ 283028 h 2177142"/>
                <a:gd name="connsiteX33" fmla="*/ 783771 w 4267199"/>
                <a:gd name="connsiteY33" fmla="*/ 283028 h 2177142"/>
                <a:gd name="connsiteX34" fmla="*/ 604157 w 4267199"/>
                <a:gd name="connsiteY34" fmla="*/ 478970 h 2177142"/>
                <a:gd name="connsiteX35" fmla="*/ 440871 w 4267199"/>
                <a:gd name="connsiteY35" fmla="*/ 560613 h 2177142"/>
                <a:gd name="connsiteX36" fmla="*/ 293914 w 4267199"/>
                <a:gd name="connsiteY36" fmla="*/ 511628 h 2177142"/>
                <a:gd name="connsiteX37" fmla="*/ 277586 w 4267199"/>
                <a:gd name="connsiteY37" fmla="*/ 332013 h 2177142"/>
                <a:gd name="connsiteX38" fmla="*/ 228600 w 4267199"/>
                <a:gd name="connsiteY38" fmla="*/ 315685 h 2177142"/>
                <a:gd name="connsiteX39" fmla="*/ 0 w 4267199"/>
                <a:gd name="connsiteY39" fmla="*/ 478970 h 2177142"/>
                <a:gd name="connsiteX40" fmla="*/ 48986 w 4267199"/>
                <a:gd name="connsiteY40" fmla="*/ 5442 h 2177142"/>
                <a:gd name="connsiteX0" fmla="*/ 48986 w 4267199"/>
                <a:gd name="connsiteY0" fmla="*/ 5442 h 2177142"/>
                <a:gd name="connsiteX1" fmla="*/ 1877786 w 4267199"/>
                <a:gd name="connsiteY1" fmla="*/ 54428 h 2177142"/>
                <a:gd name="connsiteX2" fmla="*/ 1959429 w 4267199"/>
                <a:gd name="connsiteY2" fmla="*/ 332013 h 2177142"/>
                <a:gd name="connsiteX3" fmla="*/ 2204357 w 4267199"/>
                <a:gd name="connsiteY3" fmla="*/ 674913 h 2177142"/>
                <a:gd name="connsiteX4" fmla="*/ 2449286 w 4267199"/>
                <a:gd name="connsiteY4" fmla="*/ 952499 h 2177142"/>
                <a:gd name="connsiteX5" fmla="*/ 2694214 w 4267199"/>
                <a:gd name="connsiteY5" fmla="*/ 1083128 h 2177142"/>
                <a:gd name="connsiteX6" fmla="*/ 2939143 w 4267199"/>
                <a:gd name="connsiteY6" fmla="*/ 1181099 h 2177142"/>
                <a:gd name="connsiteX7" fmla="*/ 3086100 w 4267199"/>
                <a:gd name="connsiteY7" fmla="*/ 1099456 h 2177142"/>
                <a:gd name="connsiteX8" fmla="*/ 3249386 w 4267199"/>
                <a:gd name="connsiteY8" fmla="*/ 1279070 h 2177142"/>
                <a:gd name="connsiteX9" fmla="*/ 3380014 w 4267199"/>
                <a:gd name="connsiteY9" fmla="*/ 1230085 h 2177142"/>
                <a:gd name="connsiteX10" fmla="*/ 3575957 w 4267199"/>
                <a:gd name="connsiteY10" fmla="*/ 1050470 h 2177142"/>
                <a:gd name="connsiteX11" fmla="*/ 3739243 w 4267199"/>
                <a:gd name="connsiteY11" fmla="*/ 1164770 h 2177142"/>
                <a:gd name="connsiteX12" fmla="*/ 4049486 w 4267199"/>
                <a:gd name="connsiteY12" fmla="*/ 1377042 h 2177142"/>
                <a:gd name="connsiteX13" fmla="*/ 4131129 w 4267199"/>
                <a:gd name="connsiteY13" fmla="*/ 1572985 h 2177142"/>
                <a:gd name="connsiteX14" fmla="*/ 4065814 w 4267199"/>
                <a:gd name="connsiteY14" fmla="*/ 2177142 h 2177142"/>
                <a:gd name="connsiteX15" fmla="*/ 3739243 w 4267199"/>
                <a:gd name="connsiteY15" fmla="*/ 2111828 h 2177142"/>
                <a:gd name="connsiteX16" fmla="*/ 3624943 w 4267199"/>
                <a:gd name="connsiteY16" fmla="*/ 1834242 h 2177142"/>
                <a:gd name="connsiteX17" fmla="*/ 3363686 w 4267199"/>
                <a:gd name="connsiteY17" fmla="*/ 1556656 h 2177142"/>
                <a:gd name="connsiteX18" fmla="*/ 3167743 w 4267199"/>
                <a:gd name="connsiteY18" fmla="*/ 1491342 h 2177142"/>
                <a:gd name="connsiteX19" fmla="*/ 2824843 w 4267199"/>
                <a:gd name="connsiteY19" fmla="*/ 1458685 h 2177142"/>
                <a:gd name="connsiteX20" fmla="*/ 2596243 w 4267199"/>
                <a:gd name="connsiteY20" fmla="*/ 1344385 h 2177142"/>
                <a:gd name="connsiteX21" fmla="*/ 2416629 w 4267199"/>
                <a:gd name="connsiteY21" fmla="*/ 1230085 h 2177142"/>
                <a:gd name="connsiteX22" fmla="*/ 2286000 w 4267199"/>
                <a:gd name="connsiteY22" fmla="*/ 1115785 h 2177142"/>
                <a:gd name="connsiteX23" fmla="*/ 2286000 w 4267199"/>
                <a:gd name="connsiteY23" fmla="*/ 1066799 h 2177142"/>
                <a:gd name="connsiteX24" fmla="*/ 2073729 w 4267199"/>
                <a:gd name="connsiteY24" fmla="*/ 1115785 h 2177142"/>
                <a:gd name="connsiteX25" fmla="*/ 1763486 w 4267199"/>
                <a:gd name="connsiteY25" fmla="*/ 625928 h 2177142"/>
                <a:gd name="connsiteX26" fmla="*/ 1632857 w 4267199"/>
                <a:gd name="connsiteY26" fmla="*/ 380999 h 2177142"/>
                <a:gd name="connsiteX27" fmla="*/ 1551214 w 4267199"/>
                <a:gd name="connsiteY27" fmla="*/ 299356 h 2177142"/>
                <a:gd name="connsiteX28" fmla="*/ 1371600 w 4267199"/>
                <a:gd name="connsiteY28" fmla="*/ 283028 h 2177142"/>
                <a:gd name="connsiteX29" fmla="*/ 1257300 w 4267199"/>
                <a:gd name="connsiteY29" fmla="*/ 544285 h 2177142"/>
                <a:gd name="connsiteX30" fmla="*/ 1126671 w 4267199"/>
                <a:gd name="connsiteY30" fmla="*/ 544285 h 2177142"/>
                <a:gd name="connsiteX31" fmla="*/ 1028700 w 4267199"/>
                <a:gd name="connsiteY31" fmla="*/ 364670 h 2177142"/>
                <a:gd name="connsiteX32" fmla="*/ 963386 w 4267199"/>
                <a:gd name="connsiteY32" fmla="*/ 283028 h 2177142"/>
                <a:gd name="connsiteX33" fmla="*/ 783771 w 4267199"/>
                <a:gd name="connsiteY33" fmla="*/ 283028 h 2177142"/>
                <a:gd name="connsiteX34" fmla="*/ 604157 w 4267199"/>
                <a:gd name="connsiteY34" fmla="*/ 478970 h 2177142"/>
                <a:gd name="connsiteX35" fmla="*/ 440871 w 4267199"/>
                <a:gd name="connsiteY35" fmla="*/ 560613 h 2177142"/>
                <a:gd name="connsiteX36" fmla="*/ 293914 w 4267199"/>
                <a:gd name="connsiteY36" fmla="*/ 511628 h 2177142"/>
                <a:gd name="connsiteX37" fmla="*/ 277586 w 4267199"/>
                <a:gd name="connsiteY37" fmla="*/ 332013 h 2177142"/>
                <a:gd name="connsiteX38" fmla="*/ 228600 w 4267199"/>
                <a:gd name="connsiteY38" fmla="*/ 315685 h 2177142"/>
                <a:gd name="connsiteX39" fmla="*/ 0 w 4267199"/>
                <a:gd name="connsiteY39" fmla="*/ 478970 h 2177142"/>
                <a:gd name="connsiteX40" fmla="*/ 48986 w 4267199"/>
                <a:gd name="connsiteY40" fmla="*/ 5442 h 2177142"/>
                <a:gd name="connsiteX0" fmla="*/ 48986 w 4267199"/>
                <a:gd name="connsiteY0" fmla="*/ 5442 h 2177142"/>
                <a:gd name="connsiteX1" fmla="*/ 1877786 w 4267199"/>
                <a:gd name="connsiteY1" fmla="*/ 54428 h 2177142"/>
                <a:gd name="connsiteX2" fmla="*/ 1959429 w 4267199"/>
                <a:gd name="connsiteY2" fmla="*/ 332013 h 2177142"/>
                <a:gd name="connsiteX3" fmla="*/ 2204357 w 4267199"/>
                <a:gd name="connsiteY3" fmla="*/ 674913 h 2177142"/>
                <a:gd name="connsiteX4" fmla="*/ 2449286 w 4267199"/>
                <a:gd name="connsiteY4" fmla="*/ 952499 h 2177142"/>
                <a:gd name="connsiteX5" fmla="*/ 2694214 w 4267199"/>
                <a:gd name="connsiteY5" fmla="*/ 1083128 h 2177142"/>
                <a:gd name="connsiteX6" fmla="*/ 2939143 w 4267199"/>
                <a:gd name="connsiteY6" fmla="*/ 1181099 h 2177142"/>
                <a:gd name="connsiteX7" fmla="*/ 3086100 w 4267199"/>
                <a:gd name="connsiteY7" fmla="*/ 1099456 h 2177142"/>
                <a:gd name="connsiteX8" fmla="*/ 3249386 w 4267199"/>
                <a:gd name="connsiteY8" fmla="*/ 1279070 h 2177142"/>
                <a:gd name="connsiteX9" fmla="*/ 3380014 w 4267199"/>
                <a:gd name="connsiteY9" fmla="*/ 1230085 h 2177142"/>
                <a:gd name="connsiteX10" fmla="*/ 3575957 w 4267199"/>
                <a:gd name="connsiteY10" fmla="*/ 1050470 h 2177142"/>
                <a:gd name="connsiteX11" fmla="*/ 3739243 w 4267199"/>
                <a:gd name="connsiteY11" fmla="*/ 1164770 h 2177142"/>
                <a:gd name="connsiteX12" fmla="*/ 4049486 w 4267199"/>
                <a:gd name="connsiteY12" fmla="*/ 1377042 h 2177142"/>
                <a:gd name="connsiteX13" fmla="*/ 4131129 w 4267199"/>
                <a:gd name="connsiteY13" fmla="*/ 1572985 h 2177142"/>
                <a:gd name="connsiteX14" fmla="*/ 4065814 w 4267199"/>
                <a:gd name="connsiteY14" fmla="*/ 2177142 h 2177142"/>
                <a:gd name="connsiteX15" fmla="*/ 3739243 w 4267199"/>
                <a:gd name="connsiteY15" fmla="*/ 2111828 h 2177142"/>
                <a:gd name="connsiteX16" fmla="*/ 3624943 w 4267199"/>
                <a:gd name="connsiteY16" fmla="*/ 1834242 h 2177142"/>
                <a:gd name="connsiteX17" fmla="*/ 3363686 w 4267199"/>
                <a:gd name="connsiteY17" fmla="*/ 1556656 h 2177142"/>
                <a:gd name="connsiteX18" fmla="*/ 3167743 w 4267199"/>
                <a:gd name="connsiteY18" fmla="*/ 1491342 h 2177142"/>
                <a:gd name="connsiteX19" fmla="*/ 2824843 w 4267199"/>
                <a:gd name="connsiteY19" fmla="*/ 1458685 h 2177142"/>
                <a:gd name="connsiteX20" fmla="*/ 2596243 w 4267199"/>
                <a:gd name="connsiteY20" fmla="*/ 1344385 h 2177142"/>
                <a:gd name="connsiteX21" fmla="*/ 2416629 w 4267199"/>
                <a:gd name="connsiteY21" fmla="*/ 1230085 h 2177142"/>
                <a:gd name="connsiteX22" fmla="*/ 2286000 w 4267199"/>
                <a:gd name="connsiteY22" fmla="*/ 1115785 h 2177142"/>
                <a:gd name="connsiteX23" fmla="*/ 2286000 w 4267199"/>
                <a:gd name="connsiteY23" fmla="*/ 1066799 h 2177142"/>
                <a:gd name="connsiteX24" fmla="*/ 2073729 w 4267199"/>
                <a:gd name="connsiteY24" fmla="*/ 1115785 h 2177142"/>
                <a:gd name="connsiteX25" fmla="*/ 1763486 w 4267199"/>
                <a:gd name="connsiteY25" fmla="*/ 625928 h 2177142"/>
                <a:gd name="connsiteX26" fmla="*/ 1632857 w 4267199"/>
                <a:gd name="connsiteY26" fmla="*/ 380999 h 2177142"/>
                <a:gd name="connsiteX27" fmla="*/ 1551214 w 4267199"/>
                <a:gd name="connsiteY27" fmla="*/ 299356 h 2177142"/>
                <a:gd name="connsiteX28" fmla="*/ 1371600 w 4267199"/>
                <a:gd name="connsiteY28" fmla="*/ 283028 h 2177142"/>
                <a:gd name="connsiteX29" fmla="*/ 1257300 w 4267199"/>
                <a:gd name="connsiteY29" fmla="*/ 544285 h 2177142"/>
                <a:gd name="connsiteX30" fmla="*/ 1126671 w 4267199"/>
                <a:gd name="connsiteY30" fmla="*/ 544285 h 2177142"/>
                <a:gd name="connsiteX31" fmla="*/ 1028700 w 4267199"/>
                <a:gd name="connsiteY31" fmla="*/ 364670 h 2177142"/>
                <a:gd name="connsiteX32" fmla="*/ 963386 w 4267199"/>
                <a:gd name="connsiteY32" fmla="*/ 283028 h 2177142"/>
                <a:gd name="connsiteX33" fmla="*/ 783771 w 4267199"/>
                <a:gd name="connsiteY33" fmla="*/ 283028 h 2177142"/>
                <a:gd name="connsiteX34" fmla="*/ 604157 w 4267199"/>
                <a:gd name="connsiteY34" fmla="*/ 478970 h 2177142"/>
                <a:gd name="connsiteX35" fmla="*/ 440871 w 4267199"/>
                <a:gd name="connsiteY35" fmla="*/ 560613 h 2177142"/>
                <a:gd name="connsiteX36" fmla="*/ 293914 w 4267199"/>
                <a:gd name="connsiteY36" fmla="*/ 511628 h 2177142"/>
                <a:gd name="connsiteX37" fmla="*/ 277586 w 4267199"/>
                <a:gd name="connsiteY37" fmla="*/ 332013 h 2177142"/>
                <a:gd name="connsiteX38" fmla="*/ 228600 w 4267199"/>
                <a:gd name="connsiteY38" fmla="*/ 315685 h 2177142"/>
                <a:gd name="connsiteX39" fmla="*/ 0 w 4267199"/>
                <a:gd name="connsiteY39" fmla="*/ 478970 h 2177142"/>
                <a:gd name="connsiteX40" fmla="*/ 48986 w 4267199"/>
                <a:gd name="connsiteY40" fmla="*/ 5442 h 2177142"/>
                <a:gd name="connsiteX0" fmla="*/ 48986 w 4267199"/>
                <a:gd name="connsiteY0" fmla="*/ 0 h 2171700"/>
                <a:gd name="connsiteX1" fmla="*/ 1877786 w 4267199"/>
                <a:gd name="connsiteY1" fmla="*/ 48986 h 2171700"/>
                <a:gd name="connsiteX2" fmla="*/ 1959429 w 4267199"/>
                <a:gd name="connsiteY2" fmla="*/ 326571 h 2171700"/>
                <a:gd name="connsiteX3" fmla="*/ 2204357 w 4267199"/>
                <a:gd name="connsiteY3" fmla="*/ 669471 h 2171700"/>
                <a:gd name="connsiteX4" fmla="*/ 2449286 w 4267199"/>
                <a:gd name="connsiteY4" fmla="*/ 947057 h 2171700"/>
                <a:gd name="connsiteX5" fmla="*/ 2694214 w 4267199"/>
                <a:gd name="connsiteY5" fmla="*/ 1077686 h 2171700"/>
                <a:gd name="connsiteX6" fmla="*/ 2939143 w 4267199"/>
                <a:gd name="connsiteY6" fmla="*/ 1175657 h 2171700"/>
                <a:gd name="connsiteX7" fmla="*/ 3086100 w 4267199"/>
                <a:gd name="connsiteY7" fmla="*/ 1094014 h 2171700"/>
                <a:gd name="connsiteX8" fmla="*/ 3249386 w 4267199"/>
                <a:gd name="connsiteY8" fmla="*/ 1273628 h 2171700"/>
                <a:gd name="connsiteX9" fmla="*/ 3380014 w 4267199"/>
                <a:gd name="connsiteY9" fmla="*/ 1224643 h 2171700"/>
                <a:gd name="connsiteX10" fmla="*/ 3575957 w 4267199"/>
                <a:gd name="connsiteY10" fmla="*/ 1045028 h 2171700"/>
                <a:gd name="connsiteX11" fmla="*/ 3739243 w 4267199"/>
                <a:gd name="connsiteY11" fmla="*/ 1159328 h 2171700"/>
                <a:gd name="connsiteX12" fmla="*/ 4049486 w 4267199"/>
                <a:gd name="connsiteY12" fmla="*/ 1371600 h 2171700"/>
                <a:gd name="connsiteX13" fmla="*/ 4131129 w 4267199"/>
                <a:gd name="connsiteY13" fmla="*/ 1567543 h 2171700"/>
                <a:gd name="connsiteX14" fmla="*/ 4065814 w 4267199"/>
                <a:gd name="connsiteY14" fmla="*/ 2171700 h 2171700"/>
                <a:gd name="connsiteX15" fmla="*/ 3739243 w 4267199"/>
                <a:gd name="connsiteY15" fmla="*/ 2106386 h 2171700"/>
                <a:gd name="connsiteX16" fmla="*/ 3624943 w 4267199"/>
                <a:gd name="connsiteY16" fmla="*/ 1828800 h 2171700"/>
                <a:gd name="connsiteX17" fmla="*/ 3363686 w 4267199"/>
                <a:gd name="connsiteY17" fmla="*/ 1551214 h 2171700"/>
                <a:gd name="connsiteX18" fmla="*/ 3167743 w 4267199"/>
                <a:gd name="connsiteY18" fmla="*/ 1485900 h 2171700"/>
                <a:gd name="connsiteX19" fmla="*/ 2824843 w 4267199"/>
                <a:gd name="connsiteY19" fmla="*/ 1453243 h 2171700"/>
                <a:gd name="connsiteX20" fmla="*/ 2596243 w 4267199"/>
                <a:gd name="connsiteY20" fmla="*/ 1338943 h 2171700"/>
                <a:gd name="connsiteX21" fmla="*/ 2416629 w 4267199"/>
                <a:gd name="connsiteY21" fmla="*/ 1224643 h 2171700"/>
                <a:gd name="connsiteX22" fmla="*/ 2286000 w 4267199"/>
                <a:gd name="connsiteY22" fmla="*/ 1110343 h 2171700"/>
                <a:gd name="connsiteX23" fmla="*/ 2286000 w 4267199"/>
                <a:gd name="connsiteY23" fmla="*/ 1061357 h 2171700"/>
                <a:gd name="connsiteX24" fmla="*/ 2073729 w 4267199"/>
                <a:gd name="connsiteY24" fmla="*/ 1110343 h 2171700"/>
                <a:gd name="connsiteX25" fmla="*/ 1763486 w 4267199"/>
                <a:gd name="connsiteY25" fmla="*/ 620486 h 2171700"/>
                <a:gd name="connsiteX26" fmla="*/ 1632857 w 4267199"/>
                <a:gd name="connsiteY26" fmla="*/ 375557 h 2171700"/>
                <a:gd name="connsiteX27" fmla="*/ 1551214 w 4267199"/>
                <a:gd name="connsiteY27" fmla="*/ 293914 h 2171700"/>
                <a:gd name="connsiteX28" fmla="*/ 1371600 w 4267199"/>
                <a:gd name="connsiteY28" fmla="*/ 277586 h 2171700"/>
                <a:gd name="connsiteX29" fmla="*/ 1257300 w 4267199"/>
                <a:gd name="connsiteY29" fmla="*/ 538843 h 2171700"/>
                <a:gd name="connsiteX30" fmla="*/ 1126671 w 4267199"/>
                <a:gd name="connsiteY30" fmla="*/ 538843 h 2171700"/>
                <a:gd name="connsiteX31" fmla="*/ 1028700 w 4267199"/>
                <a:gd name="connsiteY31" fmla="*/ 359228 h 2171700"/>
                <a:gd name="connsiteX32" fmla="*/ 963386 w 4267199"/>
                <a:gd name="connsiteY32" fmla="*/ 277586 h 2171700"/>
                <a:gd name="connsiteX33" fmla="*/ 783771 w 4267199"/>
                <a:gd name="connsiteY33" fmla="*/ 277586 h 2171700"/>
                <a:gd name="connsiteX34" fmla="*/ 604157 w 4267199"/>
                <a:gd name="connsiteY34" fmla="*/ 473528 h 2171700"/>
                <a:gd name="connsiteX35" fmla="*/ 440871 w 4267199"/>
                <a:gd name="connsiteY35" fmla="*/ 555171 h 2171700"/>
                <a:gd name="connsiteX36" fmla="*/ 293914 w 4267199"/>
                <a:gd name="connsiteY36" fmla="*/ 506186 h 2171700"/>
                <a:gd name="connsiteX37" fmla="*/ 277586 w 4267199"/>
                <a:gd name="connsiteY37" fmla="*/ 326571 h 2171700"/>
                <a:gd name="connsiteX38" fmla="*/ 228600 w 4267199"/>
                <a:gd name="connsiteY38" fmla="*/ 310243 h 2171700"/>
                <a:gd name="connsiteX39" fmla="*/ 0 w 4267199"/>
                <a:gd name="connsiteY39" fmla="*/ 473528 h 2171700"/>
                <a:gd name="connsiteX40" fmla="*/ 48986 w 4267199"/>
                <a:gd name="connsiteY40" fmla="*/ 0 h 2171700"/>
                <a:gd name="connsiteX0" fmla="*/ 48986 w 4267199"/>
                <a:gd name="connsiteY0" fmla="*/ 0 h 2171700"/>
                <a:gd name="connsiteX1" fmla="*/ 1877786 w 4267199"/>
                <a:gd name="connsiteY1" fmla="*/ 48986 h 2171700"/>
                <a:gd name="connsiteX2" fmla="*/ 1959429 w 4267199"/>
                <a:gd name="connsiteY2" fmla="*/ 326571 h 2171700"/>
                <a:gd name="connsiteX3" fmla="*/ 2204357 w 4267199"/>
                <a:gd name="connsiteY3" fmla="*/ 669471 h 2171700"/>
                <a:gd name="connsiteX4" fmla="*/ 2449286 w 4267199"/>
                <a:gd name="connsiteY4" fmla="*/ 947057 h 2171700"/>
                <a:gd name="connsiteX5" fmla="*/ 2694214 w 4267199"/>
                <a:gd name="connsiteY5" fmla="*/ 1077686 h 2171700"/>
                <a:gd name="connsiteX6" fmla="*/ 2939143 w 4267199"/>
                <a:gd name="connsiteY6" fmla="*/ 1175657 h 2171700"/>
                <a:gd name="connsiteX7" fmla="*/ 3086100 w 4267199"/>
                <a:gd name="connsiteY7" fmla="*/ 1094014 h 2171700"/>
                <a:gd name="connsiteX8" fmla="*/ 3249386 w 4267199"/>
                <a:gd name="connsiteY8" fmla="*/ 1273628 h 2171700"/>
                <a:gd name="connsiteX9" fmla="*/ 3380014 w 4267199"/>
                <a:gd name="connsiteY9" fmla="*/ 1224643 h 2171700"/>
                <a:gd name="connsiteX10" fmla="*/ 3575957 w 4267199"/>
                <a:gd name="connsiteY10" fmla="*/ 1045028 h 2171700"/>
                <a:gd name="connsiteX11" fmla="*/ 3739243 w 4267199"/>
                <a:gd name="connsiteY11" fmla="*/ 1159328 h 2171700"/>
                <a:gd name="connsiteX12" fmla="*/ 4049486 w 4267199"/>
                <a:gd name="connsiteY12" fmla="*/ 1371600 h 2171700"/>
                <a:gd name="connsiteX13" fmla="*/ 4131129 w 4267199"/>
                <a:gd name="connsiteY13" fmla="*/ 1567543 h 2171700"/>
                <a:gd name="connsiteX14" fmla="*/ 4065814 w 4267199"/>
                <a:gd name="connsiteY14" fmla="*/ 2171700 h 2171700"/>
                <a:gd name="connsiteX15" fmla="*/ 3739243 w 4267199"/>
                <a:gd name="connsiteY15" fmla="*/ 2106386 h 2171700"/>
                <a:gd name="connsiteX16" fmla="*/ 3624943 w 4267199"/>
                <a:gd name="connsiteY16" fmla="*/ 1828800 h 2171700"/>
                <a:gd name="connsiteX17" fmla="*/ 3167743 w 4267199"/>
                <a:gd name="connsiteY17" fmla="*/ 1485900 h 2171700"/>
                <a:gd name="connsiteX18" fmla="*/ 2824843 w 4267199"/>
                <a:gd name="connsiteY18" fmla="*/ 1453243 h 2171700"/>
                <a:gd name="connsiteX19" fmla="*/ 2596243 w 4267199"/>
                <a:gd name="connsiteY19" fmla="*/ 1338943 h 2171700"/>
                <a:gd name="connsiteX20" fmla="*/ 2416629 w 4267199"/>
                <a:gd name="connsiteY20" fmla="*/ 1224643 h 2171700"/>
                <a:gd name="connsiteX21" fmla="*/ 2286000 w 4267199"/>
                <a:gd name="connsiteY21" fmla="*/ 1110343 h 2171700"/>
                <a:gd name="connsiteX22" fmla="*/ 2286000 w 4267199"/>
                <a:gd name="connsiteY22" fmla="*/ 1061357 h 2171700"/>
                <a:gd name="connsiteX23" fmla="*/ 2073729 w 4267199"/>
                <a:gd name="connsiteY23" fmla="*/ 1110343 h 2171700"/>
                <a:gd name="connsiteX24" fmla="*/ 1763486 w 4267199"/>
                <a:gd name="connsiteY24" fmla="*/ 620486 h 2171700"/>
                <a:gd name="connsiteX25" fmla="*/ 1632857 w 4267199"/>
                <a:gd name="connsiteY25" fmla="*/ 375557 h 2171700"/>
                <a:gd name="connsiteX26" fmla="*/ 1551214 w 4267199"/>
                <a:gd name="connsiteY26" fmla="*/ 293914 h 2171700"/>
                <a:gd name="connsiteX27" fmla="*/ 1371600 w 4267199"/>
                <a:gd name="connsiteY27" fmla="*/ 277586 h 2171700"/>
                <a:gd name="connsiteX28" fmla="*/ 1257300 w 4267199"/>
                <a:gd name="connsiteY28" fmla="*/ 538843 h 2171700"/>
                <a:gd name="connsiteX29" fmla="*/ 1126671 w 4267199"/>
                <a:gd name="connsiteY29" fmla="*/ 538843 h 2171700"/>
                <a:gd name="connsiteX30" fmla="*/ 1028700 w 4267199"/>
                <a:gd name="connsiteY30" fmla="*/ 359228 h 2171700"/>
                <a:gd name="connsiteX31" fmla="*/ 963386 w 4267199"/>
                <a:gd name="connsiteY31" fmla="*/ 277586 h 2171700"/>
                <a:gd name="connsiteX32" fmla="*/ 783771 w 4267199"/>
                <a:gd name="connsiteY32" fmla="*/ 277586 h 2171700"/>
                <a:gd name="connsiteX33" fmla="*/ 604157 w 4267199"/>
                <a:gd name="connsiteY33" fmla="*/ 473528 h 2171700"/>
                <a:gd name="connsiteX34" fmla="*/ 440871 w 4267199"/>
                <a:gd name="connsiteY34" fmla="*/ 555171 h 2171700"/>
                <a:gd name="connsiteX35" fmla="*/ 293914 w 4267199"/>
                <a:gd name="connsiteY35" fmla="*/ 506186 h 2171700"/>
                <a:gd name="connsiteX36" fmla="*/ 277586 w 4267199"/>
                <a:gd name="connsiteY36" fmla="*/ 326571 h 2171700"/>
                <a:gd name="connsiteX37" fmla="*/ 228600 w 4267199"/>
                <a:gd name="connsiteY37" fmla="*/ 310243 h 2171700"/>
                <a:gd name="connsiteX38" fmla="*/ 0 w 4267199"/>
                <a:gd name="connsiteY38" fmla="*/ 473528 h 2171700"/>
                <a:gd name="connsiteX39" fmla="*/ 48986 w 4267199"/>
                <a:gd name="connsiteY39" fmla="*/ 0 h 2171700"/>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783771 w 4267199"/>
                <a:gd name="connsiteY31" fmla="*/ 277586 h 2220686"/>
                <a:gd name="connsiteX32" fmla="*/ 604157 w 4267199"/>
                <a:gd name="connsiteY32" fmla="*/ 473528 h 2220686"/>
                <a:gd name="connsiteX33" fmla="*/ 440871 w 4267199"/>
                <a:gd name="connsiteY33" fmla="*/ 555171 h 2220686"/>
                <a:gd name="connsiteX34" fmla="*/ 293914 w 4267199"/>
                <a:gd name="connsiteY34" fmla="*/ 506186 h 2220686"/>
                <a:gd name="connsiteX35" fmla="*/ 277586 w 4267199"/>
                <a:gd name="connsiteY35" fmla="*/ 326571 h 2220686"/>
                <a:gd name="connsiteX36" fmla="*/ 228600 w 4267199"/>
                <a:gd name="connsiteY36" fmla="*/ 310243 h 2220686"/>
                <a:gd name="connsiteX37" fmla="*/ 0 w 4267199"/>
                <a:gd name="connsiteY37" fmla="*/ 473528 h 2220686"/>
                <a:gd name="connsiteX38" fmla="*/ 48986 w 4267199"/>
                <a:gd name="connsiteY38"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783771 w 4267199"/>
                <a:gd name="connsiteY31" fmla="*/ 277586 h 2220686"/>
                <a:gd name="connsiteX32" fmla="*/ 604157 w 4267199"/>
                <a:gd name="connsiteY32" fmla="*/ 473528 h 2220686"/>
                <a:gd name="connsiteX33" fmla="*/ 440871 w 4267199"/>
                <a:gd name="connsiteY33" fmla="*/ 555171 h 2220686"/>
                <a:gd name="connsiteX34" fmla="*/ 293914 w 4267199"/>
                <a:gd name="connsiteY34" fmla="*/ 506186 h 2220686"/>
                <a:gd name="connsiteX35" fmla="*/ 277586 w 4267199"/>
                <a:gd name="connsiteY35" fmla="*/ 326571 h 2220686"/>
                <a:gd name="connsiteX36" fmla="*/ 228600 w 4267199"/>
                <a:gd name="connsiteY36" fmla="*/ 310243 h 2220686"/>
                <a:gd name="connsiteX37" fmla="*/ 0 w 4267199"/>
                <a:gd name="connsiteY37" fmla="*/ 473528 h 2220686"/>
                <a:gd name="connsiteX38" fmla="*/ 48986 w 4267199"/>
                <a:gd name="connsiteY38"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473528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28600 w 4267199"/>
                <a:gd name="connsiteY35" fmla="*/ 310243 h 2220686"/>
                <a:gd name="connsiteX36" fmla="*/ 0 w 4267199"/>
                <a:gd name="connsiteY36" fmla="*/ 473528 h 2220686"/>
                <a:gd name="connsiteX37" fmla="*/ 48986 w 4267199"/>
                <a:gd name="connsiteY37"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28600 w 4267199"/>
                <a:gd name="connsiteY35" fmla="*/ 310243 h 2220686"/>
                <a:gd name="connsiteX36" fmla="*/ 0 w 4267199"/>
                <a:gd name="connsiteY36" fmla="*/ 473528 h 2220686"/>
                <a:gd name="connsiteX37" fmla="*/ 48986 w 4267199"/>
                <a:gd name="connsiteY37"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28600 w 4267199"/>
                <a:gd name="connsiteY35" fmla="*/ 310243 h 2220686"/>
                <a:gd name="connsiteX36" fmla="*/ 219497 w 4267199"/>
                <a:gd name="connsiteY36" fmla="*/ 444172 h 2220686"/>
                <a:gd name="connsiteX37" fmla="*/ 0 w 4267199"/>
                <a:gd name="connsiteY37" fmla="*/ 473528 h 2220686"/>
                <a:gd name="connsiteX38" fmla="*/ 48986 w 4267199"/>
                <a:gd name="connsiteY38"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19497 w 4267199"/>
                <a:gd name="connsiteY35" fmla="*/ 444172 h 2220686"/>
                <a:gd name="connsiteX36" fmla="*/ 0 w 4267199"/>
                <a:gd name="connsiteY36" fmla="*/ 473528 h 2220686"/>
                <a:gd name="connsiteX37" fmla="*/ 48986 w 4267199"/>
                <a:gd name="connsiteY37"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538843 h 2220686"/>
                <a:gd name="connsiteX27" fmla="*/ 1126671 w 4267199"/>
                <a:gd name="connsiteY27" fmla="*/ 538843 h 2220686"/>
                <a:gd name="connsiteX28" fmla="*/ 1028700 w 4267199"/>
                <a:gd name="connsiteY28" fmla="*/ 359228 h 2220686"/>
                <a:gd name="connsiteX29" fmla="*/ 963386 w 4267199"/>
                <a:gd name="connsiteY29" fmla="*/ 277586 h 2220686"/>
                <a:gd name="connsiteX30" fmla="*/ 604157 w 4267199"/>
                <a:gd name="connsiteY30" fmla="*/ 617964 h 2220686"/>
                <a:gd name="connsiteX31" fmla="*/ 440871 w 4267199"/>
                <a:gd name="connsiteY31" fmla="*/ 555171 h 2220686"/>
                <a:gd name="connsiteX32" fmla="*/ 293914 w 4267199"/>
                <a:gd name="connsiteY32" fmla="*/ 506186 h 2220686"/>
                <a:gd name="connsiteX33" fmla="*/ 219497 w 4267199"/>
                <a:gd name="connsiteY33" fmla="*/ 444172 h 2220686"/>
                <a:gd name="connsiteX34" fmla="*/ 0 w 4267199"/>
                <a:gd name="connsiteY34" fmla="*/ 473528 h 2220686"/>
                <a:gd name="connsiteX35" fmla="*/ 48986 w 4267199"/>
                <a:gd name="connsiteY35"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683279 h 2220686"/>
                <a:gd name="connsiteX27" fmla="*/ 1126671 w 4267199"/>
                <a:gd name="connsiteY27" fmla="*/ 538843 h 2220686"/>
                <a:gd name="connsiteX28" fmla="*/ 1028700 w 4267199"/>
                <a:gd name="connsiteY28" fmla="*/ 359228 h 2220686"/>
                <a:gd name="connsiteX29" fmla="*/ 963386 w 4267199"/>
                <a:gd name="connsiteY29" fmla="*/ 277586 h 2220686"/>
                <a:gd name="connsiteX30" fmla="*/ 604157 w 4267199"/>
                <a:gd name="connsiteY30" fmla="*/ 617964 h 2220686"/>
                <a:gd name="connsiteX31" fmla="*/ 440871 w 4267199"/>
                <a:gd name="connsiteY31" fmla="*/ 555171 h 2220686"/>
                <a:gd name="connsiteX32" fmla="*/ 293914 w 4267199"/>
                <a:gd name="connsiteY32" fmla="*/ 506186 h 2220686"/>
                <a:gd name="connsiteX33" fmla="*/ 219497 w 4267199"/>
                <a:gd name="connsiteY33" fmla="*/ 444172 h 2220686"/>
                <a:gd name="connsiteX34" fmla="*/ 0 w 4267199"/>
                <a:gd name="connsiteY34" fmla="*/ 473528 h 2220686"/>
                <a:gd name="connsiteX35" fmla="*/ 48986 w 4267199"/>
                <a:gd name="connsiteY35"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683279 h 2220686"/>
                <a:gd name="connsiteX27" fmla="*/ 1126671 w 4267199"/>
                <a:gd name="connsiteY27" fmla="*/ 538843 h 2220686"/>
                <a:gd name="connsiteX28" fmla="*/ 1028700 w 4267199"/>
                <a:gd name="connsiteY28" fmla="*/ 359228 h 2220686"/>
                <a:gd name="connsiteX29" fmla="*/ 604157 w 4267199"/>
                <a:gd name="connsiteY29" fmla="*/ 617964 h 2220686"/>
                <a:gd name="connsiteX30" fmla="*/ 440871 w 4267199"/>
                <a:gd name="connsiteY30" fmla="*/ 555171 h 2220686"/>
                <a:gd name="connsiteX31" fmla="*/ 293914 w 4267199"/>
                <a:gd name="connsiteY31" fmla="*/ 506186 h 2220686"/>
                <a:gd name="connsiteX32" fmla="*/ 219497 w 4267199"/>
                <a:gd name="connsiteY32" fmla="*/ 444172 h 2220686"/>
                <a:gd name="connsiteX33" fmla="*/ 0 w 4267199"/>
                <a:gd name="connsiteY33" fmla="*/ 473528 h 2220686"/>
                <a:gd name="connsiteX34" fmla="*/ 48986 w 4267199"/>
                <a:gd name="connsiteY34"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683279 h 2220686"/>
                <a:gd name="connsiteX27" fmla="*/ 1126671 w 4267199"/>
                <a:gd name="connsiteY27" fmla="*/ 538843 h 2220686"/>
                <a:gd name="connsiteX28" fmla="*/ 952500 w 4267199"/>
                <a:gd name="connsiteY28" fmla="*/ 359228 h 2220686"/>
                <a:gd name="connsiteX29" fmla="*/ 604157 w 4267199"/>
                <a:gd name="connsiteY29" fmla="*/ 617964 h 2220686"/>
                <a:gd name="connsiteX30" fmla="*/ 440871 w 4267199"/>
                <a:gd name="connsiteY30" fmla="*/ 555171 h 2220686"/>
                <a:gd name="connsiteX31" fmla="*/ 293914 w 4267199"/>
                <a:gd name="connsiteY31" fmla="*/ 506186 h 2220686"/>
                <a:gd name="connsiteX32" fmla="*/ 219497 w 4267199"/>
                <a:gd name="connsiteY32" fmla="*/ 444172 h 2220686"/>
                <a:gd name="connsiteX33" fmla="*/ 0 w 4267199"/>
                <a:gd name="connsiteY33" fmla="*/ 473528 h 2220686"/>
                <a:gd name="connsiteX34" fmla="*/ 48986 w 4267199"/>
                <a:gd name="connsiteY34"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073729 w 4267199"/>
                <a:gd name="connsiteY21" fmla="*/ 1110343 h 2220686"/>
                <a:gd name="connsiteX22" fmla="*/ 1763486 w 4267199"/>
                <a:gd name="connsiteY22" fmla="*/ 620486 h 2220686"/>
                <a:gd name="connsiteX23" fmla="*/ 1632857 w 4267199"/>
                <a:gd name="connsiteY23" fmla="*/ 375557 h 2220686"/>
                <a:gd name="connsiteX24" fmla="*/ 1475014 w 4267199"/>
                <a:gd name="connsiteY24" fmla="*/ 293914 h 2220686"/>
                <a:gd name="connsiteX25" fmla="*/ 1257300 w 4267199"/>
                <a:gd name="connsiteY25" fmla="*/ 683279 h 2220686"/>
                <a:gd name="connsiteX26" fmla="*/ 1126671 w 4267199"/>
                <a:gd name="connsiteY26" fmla="*/ 538843 h 2220686"/>
                <a:gd name="connsiteX27" fmla="*/ 952500 w 4267199"/>
                <a:gd name="connsiteY27" fmla="*/ 359228 h 2220686"/>
                <a:gd name="connsiteX28" fmla="*/ 604157 w 4267199"/>
                <a:gd name="connsiteY28" fmla="*/ 617964 h 2220686"/>
                <a:gd name="connsiteX29" fmla="*/ 440871 w 4267199"/>
                <a:gd name="connsiteY29" fmla="*/ 555171 h 2220686"/>
                <a:gd name="connsiteX30" fmla="*/ 293914 w 4267199"/>
                <a:gd name="connsiteY30" fmla="*/ 506186 h 2220686"/>
                <a:gd name="connsiteX31" fmla="*/ 219497 w 4267199"/>
                <a:gd name="connsiteY31" fmla="*/ 444172 h 2220686"/>
                <a:gd name="connsiteX32" fmla="*/ 0 w 4267199"/>
                <a:gd name="connsiteY32" fmla="*/ 473528 h 2220686"/>
                <a:gd name="connsiteX33" fmla="*/ 48986 w 4267199"/>
                <a:gd name="connsiteY33"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558119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558119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630337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630337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267199" h="2211280">
                  <a:moveTo>
                    <a:pt x="48986" y="0"/>
                  </a:moveTo>
                  <a:cubicBezTo>
                    <a:pt x="737507" y="54429"/>
                    <a:pt x="1499508" y="43544"/>
                    <a:pt x="1877786" y="48986"/>
                  </a:cubicBezTo>
                  <a:cubicBezTo>
                    <a:pt x="2016579" y="293915"/>
                    <a:pt x="1905000" y="223157"/>
                    <a:pt x="1959429" y="326571"/>
                  </a:cubicBezTo>
                  <a:cubicBezTo>
                    <a:pt x="2013858" y="429985"/>
                    <a:pt x="2122714" y="566057"/>
                    <a:pt x="2204357" y="669471"/>
                  </a:cubicBezTo>
                  <a:cubicBezTo>
                    <a:pt x="2286000" y="772885"/>
                    <a:pt x="2367643" y="879021"/>
                    <a:pt x="2449286" y="947057"/>
                  </a:cubicBezTo>
                  <a:cubicBezTo>
                    <a:pt x="2530929" y="1015093"/>
                    <a:pt x="2612571" y="1039586"/>
                    <a:pt x="2694214" y="1077686"/>
                  </a:cubicBezTo>
                  <a:cubicBezTo>
                    <a:pt x="2775857" y="1115786"/>
                    <a:pt x="2873829" y="1172936"/>
                    <a:pt x="2939143" y="1175657"/>
                  </a:cubicBezTo>
                  <a:cubicBezTo>
                    <a:pt x="3004457" y="1178378"/>
                    <a:pt x="3034393" y="1077686"/>
                    <a:pt x="3086100" y="1094014"/>
                  </a:cubicBezTo>
                  <a:cubicBezTo>
                    <a:pt x="3137807" y="1110343"/>
                    <a:pt x="3200400" y="1251857"/>
                    <a:pt x="3249386" y="1273628"/>
                  </a:cubicBezTo>
                  <a:cubicBezTo>
                    <a:pt x="3298372" y="1295399"/>
                    <a:pt x="3325586" y="1262743"/>
                    <a:pt x="3380014" y="1224643"/>
                  </a:cubicBezTo>
                  <a:cubicBezTo>
                    <a:pt x="3434442" y="1186543"/>
                    <a:pt x="3516086" y="1055914"/>
                    <a:pt x="3575957" y="1045028"/>
                  </a:cubicBezTo>
                  <a:cubicBezTo>
                    <a:pt x="3635829" y="1034142"/>
                    <a:pt x="3739243" y="1159328"/>
                    <a:pt x="3739243" y="1159328"/>
                  </a:cubicBezTo>
                  <a:cubicBezTo>
                    <a:pt x="3818164" y="1213757"/>
                    <a:pt x="3984172" y="1303564"/>
                    <a:pt x="4049486" y="1371600"/>
                  </a:cubicBezTo>
                  <a:cubicBezTo>
                    <a:pt x="4114800" y="1439636"/>
                    <a:pt x="4128408" y="1434193"/>
                    <a:pt x="4131129" y="1567543"/>
                  </a:cubicBezTo>
                  <a:cubicBezTo>
                    <a:pt x="3834493" y="1853293"/>
                    <a:pt x="4267199" y="1918607"/>
                    <a:pt x="4065814" y="2171700"/>
                  </a:cubicBezTo>
                  <a:cubicBezTo>
                    <a:pt x="3884900" y="2211280"/>
                    <a:pt x="3863521" y="2196613"/>
                    <a:pt x="3739243" y="2106386"/>
                  </a:cubicBezTo>
                  <a:cubicBezTo>
                    <a:pt x="3614965" y="2016159"/>
                    <a:pt x="3445570" y="1850397"/>
                    <a:pt x="3320143" y="1630337"/>
                  </a:cubicBezTo>
                  <a:cubicBezTo>
                    <a:pt x="3114534" y="1545838"/>
                    <a:pt x="2945493" y="1477736"/>
                    <a:pt x="2824843" y="1453243"/>
                  </a:cubicBezTo>
                  <a:cubicBezTo>
                    <a:pt x="2704193" y="1428750"/>
                    <a:pt x="2755314" y="1462683"/>
                    <a:pt x="2596243" y="1483380"/>
                  </a:cubicBezTo>
                  <a:cubicBezTo>
                    <a:pt x="2460773" y="1359002"/>
                    <a:pt x="2503715" y="1286816"/>
                    <a:pt x="2416629" y="1224643"/>
                  </a:cubicBezTo>
                  <a:cubicBezTo>
                    <a:pt x="2329543" y="1162470"/>
                    <a:pt x="2182586" y="1211036"/>
                    <a:pt x="2073729" y="1110343"/>
                  </a:cubicBezTo>
                  <a:cubicBezTo>
                    <a:pt x="1964872" y="1009650"/>
                    <a:pt x="1836965" y="742950"/>
                    <a:pt x="1763486" y="620486"/>
                  </a:cubicBezTo>
                  <a:cubicBezTo>
                    <a:pt x="1690007" y="498022"/>
                    <a:pt x="1680936" y="429986"/>
                    <a:pt x="1632857" y="375557"/>
                  </a:cubicBezTo>
                  <a:cubicBezTo>
                    <a:pt x="1584778" y="321128"/>
                    <a:pt x="1457867" y="397799"/>
                    <a:pt x="1475014" y="293914"/>
                  </a:cubicBezTo>
                  <a:cubicBezTo>
                    <a:pt x="1412421" y="321128"/>
                    <a:pt x="1315357" y="642458"/>
                    <a:pt x="1257300" y="683279"/>
                  </a:cubicBezTo>
                  <a:cubicBezTo>
                    <a:pt x="1199243" y="724100"/>
                    <a:pt x="1177471" y="592851"/>
                    <a:pt x="1126671" y="538843"/>
                  </a:cubicBezTo>
                  <a:cubicBezTo>
                    <a:pt x="1075871" y="484835"/>
                    <a:pt x="1039586" y="346041"/>
                    <a:pt x="952500" y="359228"/>
                  </a:cubicBezTo>
                  <a:cubicBezTo>
                    <a:pt x="865414" y="372415"/>
                    <a:pt x="689428" y="585307"/>
                    <a:pt x="604157" y="617964"/>
                  </a:cubicBezTo>
                  <a:cubicBezTo>
                    <a:pt x="518886" y="650621"/>
                    <a:pt x="492578" y="573801"/>
                    <a:pt x="440871" y="555171"/>
                  </a:cubicBezTo>
                  <a:cubicBezTo>
                    <a:pt x="389164" y="536541"/>
                    <a:pt x="330810" y="524686"/>
                    <a:pt x="293914" y="506186"/>
                  </a:cubicBezTo>
                  <a:cubicBezTo>
                    <a:pt x="257018" y="487686"/>
                    <a:pt x="268483" y="449615"/>
                    <a:pt x="219497" y="444172"/>
                  </a:cubicBezTo>
                  <a:cubicBezTo>
                    <a:pt x="181397" y="471386"/>
                    <a:pt x="80342" y="532432"/>
                    <a:pt x="0" y="473528"/>
                  </a:cubicBezTo>
                  <a:cubicBezTo>
                    <a:pt x="10886" y="283028"/>
                    <a:pt x="68036" y="239486"/>
                    <a:pt x="48986" y="0"/>
                  </a:cubicBezTo>
                  <a:close/>
                </a:path>
              </a:pathLst>
            </a:custGeom>
            <a:solidFill>
              <a:schemeClr val="accent3">
                <a:lumMod val="50000"/>
              </a:schemeClr>
            </a:solidFill>
            <a:ln>
              <a:solidFill>
                <a:srgbClr val="2E39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p:cNvSpPr txBox="1"/>
            <p:nvPr/>
          </p:nvSpPr>
          <p:spPr>
            <a:xfrm rot="2064880">
              <a:off x="1133321" y="3138838"/>
              <a:ext cx="4191000" cy="523220"/>
            </a:xfrm>
            <a:prstGeom prst="rect">
              <a:avLst/>
            </a:prstGeom>
            <a:noFill/>
          </p:spPr>
          <p:txBody>
            <a:bodyPr wrap="square" rtlCol="0">
              <a:spAutoFit/>
            </a:bodyPr>
            <a:lstStyle/>
            <a:p>
              <a:pPr algn="ctr"/>
              <a:r>
                <a:rPr lang="en-US" sz="2800" dirty="0" smtClean="0">
                  <a:ln>
                    <a:solidFill>
                      <a:schemeClr val="bg1"/>
                    </a:solidFill>
                  </a:ln>
                  <a:solidFill>
                    <a:schemeClr val="bg1"/>
                  </a:solidFill>
                  <a:effectLst>
                    <a:glow rad="63500">
                      <a:schemeClr val="tx1">
                        <a:lumMod val="85000"/>
                        <a:lumOff val="15000"/>
                        <a:alpha val="40000"/>
                      </a:schemeClr>
                    </a:glow>
                    <a:outerShdw blurRad="50800" dist="50800" dir="5400000" algn="ctr" rotWithShape="0">
                      <a:schemeClr val="bg1"/>
                    </a:outerShdw>
                  </a:effectLst>
                  <a:latin typeface="Times New Roman" pitchFamily="18" charset="0"/>
                  <a:cs typeface="Times New Roman" pitchFamily="18" charset="0"/>
                </a:rPr>
                <a:t>SEMINOLE  NATION</a:t>
              </a:r>
            </a:p>
          </p:txBody>
        </p:sp>
        <p:sp>
          <p:nvSpPr>
            <p:cNvPr id="108" name="TextBox 107"/>
            <p:cNvSpPr txBox="1"/>
            <p:nvPr/>
          </p:nvSpPr>
          <p:spPr>
            <a:xfrm rot="1703890">
              <a:off x="878353" y="4046371"/>
              <a:ext cx="2667000" cy="646331"/>
            </a:xfrm>
            <a:prstGeom prst="rect">
              <a:avLst/>
            </a:prstGeom>
            <a:noFill/>
          </p:spPr>
          <p:txBody>
            <a:bodyPr wrap="square" rtlCol="0">
              <a:spAutoFit/>
            </a:bodyPr>
            <a:lstStyle/>
            <a:p>
              <a:pPr algn="ctr"/>
              <a:r>
                <a:rPr lang="en-US" sz="3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leased</a:t>
              </a:r>
            </a:p>
          </p:txBody>
        </p:sp>
        <p:sp>
          <p:nvSpPr>
            <p:cNvPr id="109" name="TextBox 108"/>
            <p:cNvSpPr txBox="1"/>
            <p:nvPr/>
          </p:nvSpPr>
          <p:spPr>
            <a:xfrm>
              <a:off x="6172200" y="1524000"/>
              <a:ext cx="1962397" cy="892552"/>
            </a:xfrm>
            <a:prstGeom prst="rect">
              <a:avLst/>
            </a:prstGeom>
            <a:noFill/>
          </p:spPr>
          <p:txBody>
            <a:bodyPr wrap="none" rtlCol="0">
              <a:spAutoFit/>
            </a:bodyPr>
            <a:lstStyle/>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a:t>
              </a:r>
            </a:p>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NATION</a:t>
              </a:r>
            </a:p>
          </p:txBody>
        </p:sp>
        <p:sp>
          <p:nvSpPr>
            <p:cNvPr id="110" name="TextBox 109"/>
            <p:cNvSpPr txBox="1"/>
            <p:nvPr/>
          </p:nvSpPr>
          <p:spPr>
            <a:xfrm>
              <a:off x="1981200" y="1524000"/>
              <a:ext cx="3352800" cy="492443"/>
            </a:xfrm>
            <a:prstGeom prst="rect">
              <a:avLst/>
            </a:prstGeom>
            <a:noFill/>
          </p:spPr>
          <p:txBody>
            <a:bodyPr wrap="square" rtlCol="0">
              <a:spAutoFit/>
            </a:bodyPr>
            <a:lstStyle/>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 OUTLET</a:t>
              </a:r>
            </a:p>
          </p:txBody>
        </p:sp>
      </p:grpSp>
      <p:sp>
        <p:nvSpPr>
          <p:cNvPr id="64"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lgn="ctr">
              <a:defRPr/>
            </a:pPr>
            <a:r>
              <a:rPr lang="en-US" sz="4800" b="1" dirty="0" smtClean="0">
                <a:solidFill>
                  <a:srgbClr val="00B050"/>
                </a:solidFill>
                <a:effectLst>
                  <a:outerShdw dist="50800" dir="5400000" algn="ctr" rotWithShape="0">
                    <a:schemeClr val="tx1"/>
                  </a:outerShdw>
                </a:effectLst>
                <a:latin typeface="Tempus Sans ITC" pitchFamily="82" charset="0"/>
              </a:rPr>
              <a:t>Five Tribes  </a:t>
            </a:r>
            <a:r>
              <a:rPr lang="en-US" sz="4800" b="1" dirty="0" smtClean="0">
                <a:solidFill>
                  <a:srgbClr val="FF0000"/>
                </a:solidFill>
                <a:effectLst>
                  <a:outerShdw dist="50800" dir="5400000" algn="ctr" rotWithShape="0">
                    <a:schemeClr val="tx1"/>
                  </a:outerShdw>
                </a:effectLst>
                <a:latin typeface="Tempus Sans ITC" pitchFamily="82" charset="0"/>
              </a:rPr>
              <a:t>-</a:t>
            </a:r>
            <a:r>
              <a:rPr lang="en-US" sz="4800" b="1" dirty="0" smtClean="0">
                <a:solidFill>
                  <a:srgbClr val="00B050"/>
                </a:solidFill>
                <a:effectLst>
                  <a:outerShdw dist="50800" dir="5400000" algn="ctr" rotWithShape="0">
                    <a:schemeClr val="tx1"/>
                  </a:outerShdw>
                </a:effectLst>
                <a:latin typeface="Tempus Sans ITC" pitchFamily="82" charset="0"/>
              </a:rPr>
              <a:t> </a:t>
            </a:r>
            <a:r>
              <a:rPr lang="en-US" sz="4800" b="1" dirty="0" smtClean="0">
                <a:solidFill>
                  <a:srgbClr val="FF0000"/>
                </a:solidFill>
                <a:effectLst>
                  <a:outerShdw dist="50800" dir="5400000" algn="ctr" rotWithShape="0">
                    <a:schemeClr val="tx1"/>
                  </a:outerShdw>
                </a:effectLst>
                <a:latin typeface="Tempus Sans ITC" pitchFamily="82" charset="0"/>
              </a:rPr>
              <a:t>the rest is history!</a:t>
            </a:r>
          </a:p>
        </p:txBody>
      </p:sp>
      <p:sp>
        <p:nvSpPr>
          <p:cNvPr id="72" name="TextBox 3"/>
          <p:cNvSpPr txBox="1">
            <a:spLocks noChangeArrowheads="1"/>
          </p:cNvSpPr>
          <p:nvPr/>
        </p:nvSpPr>
        <p:spPr bwMode="auto">
          <a:xfrm>
            <a:off x="4572000" y="0"/>
            <a:ext cx="4572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a:t>
            </a:r>
            <a:r>
              <a:rPr lang="en-US" sz="4800" b="1" dirty="0" smtClean="0">
                <a:solidFill>
                  <a:srgbClr val="FF0000"/>
                </a:solidFill>
                <a:effectLst>
                  <a:outerShdw dist="50800" dir="5400000" algn="ctr" rotWithShape="0">
                    <a:schemeClr val="tx1"/>
                  </a:outerShdw>
                </a:effectLst>
                <a:latin typeface="Tempus Sans ITC" pitchFamily="82" charset="0"/>
              </a:rPr>
              <a:t>NEW LIVES</a:t>
            </a:r>
            <a:endParaRPr lang="en-US" sz="4800" b="1" dirty="0">
              <a:solidFill>
                <a:srgbClr val="FF0000"/>
              </a:solidFill>
              <a:effectLst>
                <a:outerShdw dist="50800" dir="5400000" algn="ctr" rotWithShape="0">
                  <a:schemeClr val="tx1"/>
                </a:outerShdw>
              </a:effectLst>
              <a:latin typeface="Tempus Sans ITC" pitchFamily="82" charset="0"/>
            </a:endParaRPr>
          </a:p>
        </p:txBody>
      </p:sp>
      <p:sp>
        <p:nvSpPr>
          <p:cNvPr id="69"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Five Tribes</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67" name="TextBox 66"/>
          <p:cNvSpPr txBox="1"/>
          <p:nvPr/>
        </p:nvSpPr>
        <p:spPr>
          <a:xfrm>
            <a:off x="304800" y="3581400"/>
            <a:ext cx="76200" cy="369332"/>
          </a:xfrm>
          <a:prstGeom prst="rect">
            <a:avLst/>
          </a:prstGeom>
          <a:noFill/>
        </p:spPr>
        <p:txBody>
          <a:bodyPr wrap="square" rtlCol="0">
            <a:spAutoFit/>
          </a:bodyPr>
          <a:lstStyle/>
          <a:p>
            <a:endParaRPr lang="en-US" dirty="0"/>
          </a:p>
        </p:txBody>
      </p:sp>
      <p:grpSp>
        <p:nvGrpSpPr>
          <p:cNvPr id="78" name="Group 77"/>
          <p:cNvGrpSpPr/>
          <p:nvPr/>
        </p:nvGrpSpPr>
        <p:grpSpPr>
          <a:xfrm>
            <a:off x="4412725" y="2971800"/>
            <a:ext cx="4197875" cy="3429000"/>
            <a:chOff x="4412725" y="2971800"/>
            <a:chExt cx="4197875" cy="3429000"/>
          </a:xfrm>
        </p:grpSpPr>
        <p:sp>
          <p:nvSpPr>
            <p:cNvPr id="46" name="Oval 45"/>
            <p:cNvSpPr/>
            <p:nvPr/>
          </p:nvSpPr>
          <p:spPr>
            <a:xfrm>
              <a:off x="5257800" y="6096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412725" y="47244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391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924800" y="4038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0 3.33333E-6 L -0.14167 0.00625 " pathEditMode="relative" rAng="0" ptsTypes="AA">
                                      <p:cBhvr>
                                        <p:cTn id="6" dur="1000" fill="hold"/>
                                        <p:tgtEl>
                                          <p:spTgt spid="69"/>
                                        </p:tgtEl>
                                        <p:attrNameLst>
                                          <p:attrName>ppt_x</p:attrName>
                                          <p:attrName>ppt_y</p:attrName>
                                        </p:attrNameLst>
                                      </p:cBhvr>
                                      <p:rCtr x="-71" y="3"/>
                                    </p:animMotion>
                                  </p:childTnLst>
                                </p:cTn>
                              </p:par>
                              <p:par>
                                <p:cTn id="7" presetID="10" presetClass="entr" presetSubtype="0" fill="hold" grpId="0" nodeType="withEffect">
                                  <p:stCondLst>
                                    <p:cond delay="500"/>
                                  </p:stCondLst>
                                  <p:childTnLst>
                                    <p:set>
                                      <p:cBhvr>
                                        <p:cTn id="8" dur="1" fill="hold">
                                          <p:stCondLst>
                                            <p:cond delay="0"/>
                                          </p:stCondLst>
                                        </p:cTn>
                                        <p:tgtEl>
                                          <p:spTgt spid="64"/>
                                        </p:tgtEl>
                                        <p:attrNameLst>
                                          <p:attrName>style.visibility</p:attrName>
                                        </p:attrNameLst>
                                      </p:cBhvr>
                                      <p:to>
                                        <p:strVal val="visible"/>
                                      </p:to>
                                    </p:set>
                                    <p:animEffect transition="in" filter="fade">
                                      <p:cBhvr>
                                        <p:cTn id="9" dur="1000"/>
                                        <p:tgtEl>
                                          <p:spTgt spid="64"/>
                                        </p:tgtEl>
                                      </p:cBhvr>
                                    </p:animEffect>
                                  </p:childTnLst>
                                </p:cTn>
                              </p:par>
                              <p:par>
                                <p:cTn id="10" presetID="10" presetClass="exit" presetSubtype="0" fill="hold" grpId="1" nodeType="withEffect">
                                  <p:stCondLst>
                                    <p:cond delay="500"/>
                                  </p:stCondLst>
                                  <p:childTnLst>
                                    <p:animEffect transition="out" filter="fade">
                                      <p:cBhvr>
                                        <p:cTn id="11" dur="1000"/>
                                        <p:tgtEl>
                                          <p:spTgt spid="69"/>
                                        </p:tgtEl>
                                      </p:cBhvr>
                                    </p:animEffect>
                                    <p:set>
                                      <p:cBhvr>
                                        <p:cTn id="12" dur="1" fill="hold">
                                          <p:stCondLst>
                                            <p:cond delay="999"/>
                                          </p:stCondLst>
                                        </p:cTn>
                                        <p:tgtEl>
                                          <p:spTgt spid="69"/>
                                        </p:tgtEl>
                                        <p:attrNameLst>
                                          <p:attrName>style.visibility</p:attrName>
                                        </p:attrNameLst>
                                      </p:cBhvr>
                                      <p:to>
                                        <p:strVal val="hidden"/>
                                      </p:to>
                                    </p:set>
                                  </p:childTnLst>
                                </p:cTn>
                              </p:par>
                              <p:par>
                                <p:cTn id="13" presetID="10" presetClass="exit" presetSubtype="0" fill="hold" grpId="0" nodeType="withEffect">
                                  <p:stCondLst>
                                    <p:cond delay="500"/>
                                  </p:stCondLst>
                                  <p:childTnLst>
                                    <p:animEffect transition="out" filter="fade">
                                      <p:cBhvr>
                                        <p:cTn id="14" dur="1000"/>
                                        <p:tgtEl>
                                          <p:spTgt spid="72"/>
                                        </p:tgtEl>
                                      </p:cBhvr>
                                    </p:animEffect>
                                    <p:set>
                                      <p:cBhvr>
                                        <p:cTn id="15" dur="1" fill="hold">
                                          <p:stCondLst>
                                            <p:cond delay="999"/>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72" grpId="0"/>
      <p:bldP spid="69" grpId="0"/>
      <p:bldP spid="69"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lgn="ctr">
              <a:defRPr/>
            </a:pPr>
            <a:r>
              <a:rPr lang="en-US" sz="4800" b="1" dirty="0" smtClean="0">
                <a:solidFill>
                  <a:srgbClr val="00B050"/>
                </a:solidFill>
                <a:effectLst>
                  <a:outerShdw dist="50800" dir="5400000" algn="ctr" rotWithShape="0">
                    <a:schemeClr val="tx1"/>
                  </a:outerShdw>
                </a:effectLst>
                <a:latin typeface="Tempus Sans ITC" pitchFamily="82" charset="0"/>
              </a:rPr>
              <a:t>Five Tribes  </a:t>
            </a:r>
            <a:r>
              <a:rPr lang="en-US" sz="4800" b="1" dirty="0" smtClean="0">
                <a:solidFill>
                  <a:srgbClr val="FF0000"/>
                </a:solidFill>
                <a:effectLst>
                  <a:outerShdw dist="50800" dir="5400000" algn="ctr" rotWithShape="0">
                    <a:schemeClr val="tx1"/>
                  </a:outerShdw>
                </a:effectLst>
                <a:latin typeface="Tempus Sans ITC" pitchFamily="82" charset="0"/>
              </a:rPr>
              <a:t>-</a:t>
            </a:r>
            <a:r>
              <a:rPr lang="en-US" sz="4800" b="1" dirty="0" smtClean="0">
                <a:solidFill>
                  <a:srgbClr val="00B050"/>
                </a:solidFill>
                <a:effectLst>
                  <a:outerShdw dist="50800" dir="5400000" algn="ctr" rotWithShape="0">
                    <a:schemeClr val="tx1"/>
                  </a:outerShdw>
                </a:effectLst>
                <a:latin typeface="Tempus Sans ITC" pitchFamily="82" charset="0"/>
              </a:rPr>
              <a:t> </a:t>
            </a:r>
            <a:r>
              <a:rPr lang="en-US" sz="4800" b="1" dirty="0" smtClean="0">
                <a:solidFill>
                  <a:srgbClr val="FF0000"/>
                </a:solidFill>
                <a:effectLst>
                  <a:outerShdw dist="50800" dir="5400000" algn="ctr" rotWithShape="0">
                    <a:schemeClr val="tx1"/>
                  </a:outerShdw>
                </a:effectLst>
                <a:latin typeface="Tempus Sans ITC" pitchFamily="82" charset="0"/>
              </a:rPr>
              <a:t>the rest is history!</a:t>
            </a:r>
          </a:p>
        </p:txBody>
      </p:sp>
      <p:grpSp>
        <p:nvGrpSpPr>
          <p:cNvPr id="2" name="Group 61"/>
          <p:cNvGrpSpPr/>
          <p:nvPr/>
        </p:nvGrpSpPr>
        <p:grpSpPr>
          <a:xfrm>
            <a:off x="523875" y="762000"/>
            <a:ext cx="8162925" cy="6072188"/>
            <a:chOff x="523875" y="762000"/>
            <a:chExt cx="8162925" cy="6072188"/>
          </a:xfrm>
        </p:grpSpPr>
        <p:pic>
          <p:nvPicPr>
            <p:cNvPr id="40" name="Picture 3"/>
            <p:cNvPicPr>
              <a:picLocks noChangeAspect="1" noChangeArrowheads="1"/>
            </p:cNvPicPr>
            <p:nvPr/>
          </p:nvPicPr>
          <p:blipFill>
            <a:blip r:embed="rId3" cstate="print"/>
            <a:srcRect/>
            <a:stretch>
              <a:fillRect/>
            </a:stretch>
          </p:blipFill>
          <p:spPr bwMode="auto">
            <a:xfrm>
              <a:off x="523875" y="762000"/>
              <a:ext cx="8162925" cy="6072188"/>
            </a:xfrm>
            <a:prstGeom prst="rect">
              <a:avLst/>
            </a:prstGeom>
            <a:noFill/>
            <a:ln w="9525">
              <a:noFill/>
              <a:miter lim="800000"/>
              <a:headEnd/>
              <a:tailEnd/>
            </a:ln>
            <a:effectLst/>
          </p:spPr>
        </p:pic>
        <p:grpSp>
          <p:nvGrpSpPr>
            <p:cNvPr id="3" name="Group 14"/>
            <p:cNvGrpSpPr/>
            <p:nvPr/>
          </p:nvGrpSpPr>
          <p:grpSpPr>
            <a:xfrm>
              <a:off x="4852307" y="1338943"/>
              <a:ext cx="3148693" cy="1191986"/>
              <a:chOff x="4852307" y="1338943"/>
              <a:chExt cx="3148693" cy="1191986"/>
            </a:xfrm>
          </p:grpSpPr>
          <p:grpSp>
            <p:nvGrpSpPr>
              <p:cNvPr id="4" name="Group 13"/>
              <p:cNvGrpSpPr/>
              <p:nvPr/>
            </p:nvGrpSpPr>
            <p:grpSpPr>
              <a:xfrm>
                <a:off x="4852307" y="1338943"/>
                <a:ext cx="3148693" cy="1191986"/>
                <a:chOff x="4852307" y="1338943"/>
                <a:chExt cx="3148693" cy="1191986"/>
              </a:xfrm>
            </p:grpSpPr>
            <p:sp>
              <p:nvSpPr>
                <p:cNvPr id="55"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7"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4" name="Freeform 53"/>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45" name="Picture 3"/>
          <p:cNvPicPr>
            <a:picLocks noChangeAspect="1" noChangeArrowheads="1"/>
          </p:cNvPicPr>
          <p:nvPr/>
        </p:nvPicPr>
        <p:blipFill>
          <a:blip r:embed="rId3" cstate="print"/>
          <a:srcRect l="13186" t="66510" r="14002" b="28470"/>
          <a:stretch>
            <a:fillRect/>
          </a:stretch>
        </p:blipFill>
        <p:spPr bwMode="auto">
          <a:xfrm>
            <a:off x="1905000" y="5105400"/>
            <a:ext cx="5943600" cy="381000"/>
          </a:xfrm>
          <a:prstGeom prst="rect">
            <a:avLst/>
          </a:prstGeom>
          <a:noFill/>
          <a:ln w="9525">
            <a:noFill/>
            <a:miter lim="800000"/>
            <a:headEnd/>
            <a:tailEnd/>
          </a:ln>
          <a:effectLst/>
        </p:spPr>
      </p:pic>
      <p:grpSp>
        <p:nvGrpSpPr>
          <p:cNvPr id="5" name="Group 45"/>
          <p:cNvGrpSpPr/>
          <p:nvPr/>
        </p:nvGrpSpPr>
        <p:grpSpPr>
          <a:xfrm>
            <a:off x="914400" y="1219200"/>
            <a:ext cx="7396842" cy="2879271"/>
            <a:chOff x="914400" y="1219200"/>
            <a:chExt cx="7396842" cy="2879271"/>
          </a:xfrm>
        </p:grpSpPr>
        <p:sp>
          <p:nvSpPr>
            <p:cNvPr id="22" name="Freeform 21"/>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30"/>
            <p:cNvGrpSpPr/>
            <p:nvPr/>
          </p:nvGrpSpPr>
          <p:grpSpPr>
            <a:xfrm>
              <a:off x="914400" y="1219200"/>
              <a:ext cx="7396842" cy="2879271"/>
              <a:chOff x="914400" y="1219200"/>
              <a:chExt cx="7396842" cy="2879271"/>
            </a:xfrm>
          </p:grpSpPr>
          <p:sp>
            <p:nvSpPr>
              <p:cNvPr id="17" name="Freeform 16"/>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25"/>
              <p:cNvGrpSpPr/>
              <p:nvPr/>
            </p:nvGrpSpPr>
            <p:grpSpPr>
              <a:xfrm>
                <a:off x="6248400" y="1219200"/>
                <a:ext cx="2062842" cy="2803072"/>
                <a:chOff x="6248400" y="1219200"/>
                <a:chExt cx="2062842" cy="2803072"/>
              </a:xfrm>
            </p:grpSpPr>
            <p:sp>
              <p:nvSpPr>
                <p:cNvPr id="23" name="Rectangle 2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3"/>
              <p:cNvPicPr>
                <a:picLocks noChangeAspect="1" noChangeArrowheads="1"/>
              </p:cNvPicPr>
              <p:nvPr/>
            </p:nvPicPr>
            <p:blipFill>
              <a:blip r:embed="rId3" cstate="print"/>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28" name="Picture 3"/>
              <p:cNvPicPr>
                <a:picLocks noChangeAspect="1" noChangeArrowheads="1"/>
              </p:cNvPicPr>
              <p:nvPr/>
            </p:nvPicPr>
            <p:blipFill>
              <a:blip r:embed="rId3" cstate="print"/>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29" name="Picture 3"/>
              <p:cNvPicPr preferRelativeResize="0">
                <a:picLocks noChangeArrowheads="1"/>
              </p:cNvPicPr>
              <p:nvPr/>
            </p:nvPicPr>
            <p:blipFill>
              <a:blip r:embed="rId3" cstate="print"/>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30" name="Picture 3"/>
              <p:cNvPicPr>
                <a:picLocks noChangeAspect="1" noChangeArrowheads="1"/>
              </p:cNvPicPr>
              <p:nvPr/>
            </p:nvPicPr>
            <p:blipFill>
              <a:blip r:embed="rId4"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grpSp>
        <p:nvGrpSpPr>
          <p:cNvPr id="8" name="Group 46"/>
          <p:cNvGrpSpPr/>
          <p:nvPr/>
        </p:nvGrpSpPr>
        <p:grpSpPr>
          <a:xfrm>
            <a:off x="2895600" y="2667000"/>
            <a:ext cx="3276600" cy="762000"/>
            <a:chOff x="2895600" y="2590800"/>
            <a:chExt cx="3276600" cy="762000"/>
          </a:xfrm>
        </p:grpSpPr>
        <p:grpSp>
          <p:nvGrpSpPr>
            <p:cNvPr id="9" name="Group 31"/>
            <p:cNvGrpSpPr/>
            <p:nvPr/>
          </p:nvGrpSpPr>
          <p:grpSpPr>
            <a:xfrm>
              <a:off x="2895600" y="2590800"/>
              <a:ext cx="3276600" cy="411480"/>
              <a:chOff x="2895600" y="2590800"/>
              <a:chExt cx="3276600" cy="411480"/>
            </a:xfrm>
          </p:grpSpPr>
          <p:sp>
            <p:nvSpPr>
              <p:cNvPr id="75"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5257800" y="2590800"/>
                <a:ext cx="914400" cy="41148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Rectangle 5"/>
            <p:cNvSpPr/>
            <p:nvPr/>
          </p:nvSpPr>
          <p:spPr>
            <a:xfrm>
              <a:off x="3352800" y="29718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Freeform 65"/>
          <p:cNvSpPr/>
          <p:nvPr/>
        </p:nvSpPr>
        <p:spPr>
          <a:xfrm>
            <a:off x="783770" y="1151163"/>
            <a:ext cx="7652657" cy="5608865"/>
          </a:xfrm>
          <a:custGeom>
            <a:avLst/>
            <a:gdLst>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46" fmla="*/ 1113064 w 9573986"/>
              <a:gd name="connsiteY46" fmla="*/ 4705350 h 6738258"/>
              <a:gd name="connsiteX0" fmla="*/ 1113064 w 9573986"/>
              <a:gd name="connsiteY0" fmla="*/ 4171950 h 6204858"/>
              <a:gd name="connsiteX1" fmla="*/ 1211036 w 9573986"/>
              <a:gd name="connsiteY1" fmla="*/ 138793 h 6204858"/>
              <a:gd name="connsiteX2" fmla="*/ 8379279 w 9573986"/>
              <a:gd name="connsiteY2" fmla="*/ 138793 h 6204858"/>
              <a:gd name="connsiteX3" fmla="*/ 8379279 w 9573986"/>
              <a:gd name="connsiteY3" fmla="*/ 971550 h 6204858"/>
              <a:gd name="connsiteX4" fmla="*/ 8673193 w 9573986"/>
              <a:gd name="connsiteY4" fmla="*/ 2735036 h 6204858"/>
              <a:gd name="connsiteX5" fmla="*/ 8738507 w 9573986"/>
              <a:gd name="connsiteY5" fmla="*/ 5723165 h 6204858"/>
              <a:gd name="connsiteX6" fmla="*/ 8509907 w 9573986"/>
              <a:gd name="connsiteY6" fmla="*/ 5625193 h 6204858"/>
              <a:gd name="connsiteX7" fmla="*/ 8118022 w 9573986"/>
              <a:gd name="connsiteY7" fmla="*/ 5494565 h 6204858"/>
              <a:gd name="connsiteX8" fmla="*/ 7954736 w 9573986"/>
              <a:gd name="connsiteY8" fmla="*/ 5363936 h 6204858"/>
              <a:gd name="connsiteX9" fmla="*/ 7824107 w 9573986"/>
              <a:gd name="connsiteY9" fmla="*/ 5200650 h 6204858"/>
              <a:gd name="connsiteX10" fmla="*/ 7628164 w 9573986"/>
              <a:gd name="connsiteY10" fmla="*/ 5184322 h 6204858"/>
              <a:gd name="connsiteX11" fmla="*/ 7513864 w 9573986"/>
              <a:gd name="connsiteY11" fmla="*/ 5298622 h 6204858"/>
              <a:gd name="connsiteX12" fmla="*/ 7236279 w 9573986"/>
              <a:gd name="connsiteY12" fmla="*/ 5282293 h 6204858"/>
              <a:gd name="connsiteX13" fmla="*/ 6926036 w 9573986"/>
              <a:gd name="connsiteY13" fmla="*/ 5396593 h 6204858"/>
              <a:gd name="connsiteX14" fmla="*/ 6697436 w 9573986"/>
              <a:gd name="connsiteY14" fmla="*/ 5314950 h 6204858"/>
              <a:gd name="connsiteX15" fmla="*/ 6272893 w 9573986"/>
              <a:gd name="connsiteY15" fmla="*/ 5527222 h 6204858"/>
              <a:gd name="connsiteX16" fmla="*/ 6223907 w 9573986"/>
              <a:gd name="connsiteY16" fmla="*/ 5657850 h 6204858"/>
              <a:gd name="connsiteX17" fmla="*/ 5913664 w 9573986"/>
              <a:gd name="connsiteY17" fmla="*/ 5396593 h 6204858"/>
              <a:gd name="connsiteX18" fmla="*/ 5668736 w 9573986"/>
              <a:gd name="connsiteY18" fmla="*/ 5298622 h 6204858"/>
              <a:gd name="connsiteX19" fmla="*/ 5570764 w 9573986"/>
              <a:gd name="connsiteY19" fmla="*/ 5478236 h 6204858"/>
              <a:gd name="connsiteX20" fmla="*/ 5407479 w 9573986"/>
              <a:gd name="connsiteY20" fmla="*/ 5363936 h 6204858"/>
              <a:gd name="connsiteX21" fmla="*/ 5309507 w 9573986"/>
              <a:gd name="connsiteY21" fmla="*/ 5265965 h 6204858"/>
              <a:gd name="connsiteX22" fmla="*/ 5211536 w 9573986"/>
              <a:gd name="connsiteY22" fmla="*/ 5380265 h 6204858"/>
              <a:gd name="connsiteX23" fmla="*/ 5113564 w 9573986"/>
              <a:gd name="connsiteY23" fmla="*/ 5641522 h 6204858"/>
              <a:gd name="connsiteX24" fmla="*/ 4999264 w 9573986"/>
              <a:gd name="connsiteY24" fmla="*/ 5510893 h 6204858"/>
              <a:gd name="connsiteX25" fmla="*/ 4868636 w 9573986"/>
              <a:gd name="connsiteY25" fmla="*/ 5249636 h 6204858"/>
              <a:gd name="connsiteX26" fmla="*/ 4803322 w 9573986"/>
              <a:gd name="connsiteY26" fmla="*/ 5380265 h 6204858"/>
              <a:gd name="connsiteX27" fmla="*/ 4705350 w 9573986"/>
              <a:gd name="connsiteY27" fmla="*/ 5396593 h 6204858"/>
              <a:gd name="connsiteX28" fmla="*/ 4476750 w 9573986"/>
              <a:gd name="connsiteY28" fmla="*/ 5249636 h 6204858"/>
              <a:gd name="connsiteX29" fmla="*/ 4182836 w 9573986"/>
              <a:gd name="connsiteY29" fmla="*/ 5119007 h 6204858"/>
              <a:gd name="connsiteX30" fmla="*/ 4068536 w 9573986"/>
              <a:gd name="connsiteY30" fmla="*/ 5314950 h 6204858"/>
              <a:gd name="connsiteX31" fmla="*/ 3986893 w 9573986"/>
              <a:gd name="connsiteY31" fmla="*/ 5167993 h 6204858"/>
              <a:gd name="connsiteX32" fmla="*/ 3660322 w 9573986"/>
              <a:gd name="connsiteY32" fmla="*/ 5004707 h 6204858"/>
              <a:gd name="connsiteX33" fmla="*/ 3578679 w 9573986"/>
              <a:gd name="connsiteY33" fmla="*/ 4906736 h 6204858"/>
              <a:gd name="connsiteX34" fmla="*/ 3317422 w 9573986"/>
              <a:gd name="connsiteY34" fmla="*/ 4890407 h 6204858"/>
              <a:gd name="connsiteX35" fmla="*/ 3284764 w 9573986"/>
              <a:gd name="connsiteY35" fmla="*/ 4939393 h 6204858"/>
              <a:gd name="connsiteX36" fmla="*/ 3007179 w 9573986"/>
              <a:gd name="connsiteY36" fmla="*/ 4792436 h 6204858"/>
              <a:gd name="connsiteX37" fmla="*/ 2794907 w 9573986"/>
              <a:gd name="connsiteY37" fmla="*/ 4906736 h 6204858"/>
              <a:gd name="connsiteX38" fmla="*/ 2549979 w 9573986"/>
              <a:gd name="connsiteY38" fmla="*/ 4792436 h 6204858"/>
              <a:gd name="connsiteX39" fmla="*/ 2305050 w 9573986"/>
              <a:gd name="connsiteY39" fmla="*/ 4792436 h 6204858"/>
              <a:gd name="connsiteX40" fmla="*/ 2125436 w 9573986"/>
              <a:gd name="connsiteY40" fmla="*/ 4612822 h 6204858"/>
              <a:gd name="connsiteX41" fmla="*/ 2076450 w 9573986"/>
              <a:gd name="connsiteY41" fmla="*/ 4433207 h 6204858"/>
              <a:gd name="connsiteX42" fmla="*/ 1978479 w 9573986"/>
              <a:gd name="connsiteY42" fmla="*/ 4433207 h 6204858"/>
              <a:gd name="connsiteX43" fmla="*/ 1570264 w 9573986"/>
              <a:gd name="connsiteY43" fmla="*/ 4384222 h 6204858"/>
              <a:gd name="connsiteX44" fmla="*/ 1292679 w 9573986"/>
              <a:gd name="connsiteY44" fmla="*/ 4220936 h 6204858"/>
              <a:gd name="connsiteX45" fmla="*/ 1113064 w 9573986"/>
              <a:gd name="connsiteY45" fmla="*/ 4057650 h 6204858"/>
              <a:gd name="connsiteX46" fmla="*/ 1113064 w 9573986"/>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8209189"/>
              <a:gd name="connsiteY0" fmla="*/ 4171950 h 6204858"/>
              <a:gd name="connsiteX1" fmla="*/ 654504 w 8209189"/>
              <a:gd name="connsiteY1" fmla="*/ 138793 h 6204858"/>
              <a:gd name="connsiteX2" fmla="*/ 7822747 w 8209189"/>
              <a:gd name="connsiteY2" fmla="*/ 138793 h 6204858"/>
              <a:gd name="connsiteX3" fmla="*/ 7822747 w 8209189"/>
              <a:gd name="connsiteY3" fmla="*/ 971550 h 6204858"/>
              <a:gd name="connsiteX4" fmla="*/ 8116661 w 8209189"/>
              <a:gd name="connsiteY4" fmla="*/ 2735036 h 6204858"/>
              <a:gd name="connsiteX5" fmla="*/ 8181975 w 8209189"/>
              <a:gd name="connsiteY5" fmla="*/ 5723165 h 6204858"/>
              <a:gd name="connsiteX6" fmla="*/ 7953375 w 8209189"/>
              <a:gd name="connsiteY6" fmla="*/ 5625193 h 6204858"/>
              <a:gd name="connsiteX7" fmla="*/ 7561490 w 8209189"/>
              <a:gd name="connsiteY7" fmla="*/ 5494565 h 6204858"/>
              <a:gd name="connsiteX8" fmla="*/ 7398204 w 8209189"/>
              <a:gd name="connsiteY8" fmla="*/ 5363936 h 6204858"/>
              <a:gd name="connsiteX9" fmla="*/ 7267575 w 8209189"/>
              <a:gd name="connsiteY9" fmla="*/ 5200650 h 6204858"/>
              <a:gd name="connsiteX10" fmla="*/ 7071632 w 8209189"/>
              <a:gd name="connsiteY10" fmla="*/ 5184322 h 6204858"/>
              <a:gd name="connsiteX11" fmla="*/ 6957332 w 8209189"/>
              <a:gd name="connsiteY11" fmla="*/ 5298622 h 6204858"/>
              <a:gd name="connsiteX12" fmla="*/ 6679747 w 8209189"/>
              <a:gd name="connsiteY12" fmla="*/ 5282293 h 6204858"/>
              <a:gd name="connsiteX13" fmla="*/ 6369504 w 8209189"/>
              <a:gd name="connsiteY13" fmla="*/ 5396593 h 6204858"/>
              <a:gd name="connsiteX14" fmla="*/ 6140904 w 8209189"/>
              <a:gd name="connsiteY14" fmla="*/ 5314950 h 6204858"/>
              <a:gd name="connsiteX15" fmla="*/ 5716361 w 8209189"/>
              <a:gd name="connsiteY15" fmla="*/ 5527222 h 6204858"/>
              <a:gd name="connsiteX16" fmla="*/ 5667375 w 8209189"/>
              <a:gd name="connsiteY16" fmla="*/ 5657850 h 6204858"/>
              <a:gd name="connsiteX17" fmla="*/ 5357132 w 8209189"/>
              <a:gd name="connsiteY17" fmla="*/ 5396593 h 6204858"/>
              <a:gd name="connsiteX18" fmla="*/ 5112204 w 8209189"/>
              <a:gd name="connsiteY18" fmla="*/ 5298622 h 6204858"/>
              <a:gd name="connsiteX19" fmla="*/ 5014232 w 8209189"/>
              <a:gd name="connsiteY19" fmla="*/ 5478236 h 6204858"/>
              <a:gd name="connsiteX20" fmla="*/ 4850947 w 8209189"/>
              <a:gd name="connsiteY20" fmla="*/ 5363936 h 6204858"/>
              <a:gd name="connsiteX21" fmla="*/ 4752975 w 8209189"/>
              <a:gd name="connsiteY21" fmla="*/ 5265965 h 6204858"/>
              <a:gd name="connsiteX22" fmla="*/ 4655004 w 8209189"/>
              <a:gd name="connsiteY22" fmla="*/ 5380265 h 6204858"/>
              <a:gd name="connsiteX23" fmla="*/ 4557032 w 8209189"/>
              <a:gd name="connsiteY23" fmla="*/ 5641522 h 6204858"/>
              <a:gd name="connsiteX24" fmla="*/ 4442732 w 8209189"/>
              <a:gd name="connsiteY24" fmla="*/ 5510893 h 6204858"/>
              <a:gd name="connsiteX25" fmla="*/ 4312104 w 8209189"/>
              <a:gd name="connsiteY25" fmla="*/ 5249636 h 6204858"/>
              <a:gd name="connsiteX26" fmla="*/ 4246790 w 8209189"/>
              <a:gd name="connsiteY26" fmla="*/ 5380265 h 6204858"/>
              <a:gd name="connsiteX27" fmla="*/ 4148818 w 8209189"/>
              <a:gd name="connsiteY27" fmla="*/ 5396593 h 6204858"/>
              <a:gd name="connsiteX28" fmla="*/ 3920218 w 8209189"/>
              <a:gd name="connsiteY28" fmla="*/ 5249636 h 6204858"/>
              <a:gd name="connsiteX29" fmla="*/ 3626304 w 8209189"/>
              <a:gd name="connsiteY29" fmla="*/ 5119007 h 6204858"/>
              <a:gd name="connsiteX30" fmla="*/ 3512004 w 8209189"/>
              <a:gd name="connsiteY30" fmla="*/ 5314950 h 6204858"/>
              <a:gd name="connsiteX31" fmla="*/ 3430361 w 8209189"/>
              <a:gd name="connsiteY31" fmla="*/ 5167993 h 6204858"/>
              <a:gd name="connsiteX32" fmla="*/ 3103790 w 8209189"/>
              <a:gd name="connsiteY32" fmla="*/ 5004707 h 6204858"/>
              <a:gd name="connsiteX33" fmla="*/ 3022147 w 8209189"/>
              <a:gd name="connsiteY33" fmla="*/ 4906736 h 6204858"/>
              <a:gd name="connsiteX34" fmla="*/ 2760890 w 8209189"/>
              <a:gd name="connsiteY34" fmla="*/ 4890407 h 6204858"/>
              <a:gd name="connsiteX35" fmla="*/ 2728232 w 8209189"/>
              <a:gd name="connsiteY35" fmla="*/ 4939393 h 6204858"/>
              <a:gd name="connsiteX36" fmla="*/ 2450647 w 8209189"/>
              <a:gd name="connsiteY36" fmla="*/ 4792436 h 6204858"/>
              <a:gd name="connsiteX37" fmla="*/ 2238375 w 8209189"/>
              <a:gd name="connsiteY37" fmla="*/ 4906736 h 6204858"/>
              <a:gd name="connsiteX38" fmla="*/ 1993447 w 8209189"/>
              <a:gd name="connsiteY38" fmla="*/ 4792436 h 6204858"/>
              <a:gd name="connsiteX39" fmla="*/ 1748518 w 8209189"/>
              <a:gd name="connsiteY39" fmla="*/ 4792436 h 6204858"/>
              <a:gd name="connsiteX40" fmla="*/ 1568904 w 8209189"/>
              <a:gd name="connsiteY40" fmla="*/ 4612822 h 6204858"/>
              <a:gd name="connsiteX41" fmla="*/ 1519918 w 8209189"/>
              <a:gd name="connsiteY41" fmla="*/ 4433207 h 6204858"/>
              <a:gd name="connsiteX42" fmla="*/ 1421947 w 8209189"/>
              <a:gd name="connsiteY42" fmla="*/ 4433207 h 6204858"/>
              <a:gd name="connsiteX43" fmla="*/ 1013732 w 8209189"/>
              <a:gd name="connsiteY43" fmla="*/ 4384222 h 6204858"/>
              <a:gd name="connsiteX44" fmla="*/ 736147 w 8209189"/>
              <a:gd name="connsiteY44" fmla="*/ 4220936 h 6204858"/>
              <a:gd name="connsiteX45" fmla="*/ 556532 w 8209189"/>
              <a:gd name="connsiteY45" fmla="*/ 4057650 h 6204858"/>
              <a:gd name="connsiteX46" fmla="*/ 556532 w 8209189"/>
              <a:gd name="connsiteY46" fmla="*/ 4171950 h 6204858"/>
              <a:gd name="connsiteX0" fmla="*/ 556532 w 8209189"/>
              <a:gd name="connsiteY0" fmla="*/ 4057650 h 6090558"/>
              <a:gd name="connsiteX1" fmla="*/ 654504 w 8209189"/>
              <a:gd name="connsiteY1" fmla="*/ 24493 h 6090558"/>
              <a:gd name="connsiteX2" fmla="*/ 7822747 w 8209189"/>
              <a:gd name="connsiteY2" fmla="*/ 24493 h 6090558"/>
              <a:gd name="connsiteX3" fmla="*/ 7822747 w 8209189"/>
              <a:gd name="connsiteY3" fmla="*/ 857250 h 6090558"/>
              <a:gd name="connsiteX4" fmla="*/ 8116661 w 8209189"/>
              <a:gd name="connsiteY4" fmla="*/ 2620736 h 6090558"/>
              <a:gd name="connsiteX5" fmla="*/ 8181975 w 8209189"/>
              <a:gd name="connsiteY5" fmla="*/ 5608865 h 6090558"/>
              <a:gd name="connsiteX6" fmla="*/ 7953375 w 8209189"/>
              <a:gd name="connsiteY6" fmla="*/ 5510893 h 6090558"/>
              <a:gd name="connsiteX7" fmla="*/ 7561490 w 8209189"/>
              <a:gd name="connsiteY7" fmla="*/ 5380265 h 6090558"/>
              <a:gd name="connsiteX8" fmla="*/ 7398204 w 8209189"/>
              <a:gd name="connsiteY8" fmla="*/ 5249636 h 6090558"/>
              <a:gd name="connsiteX9" fmla="*/ 7267575 w 8209189"/>
              <a:gd name="connsiteY9" fmla="*/ 5086350 h 6090558"/>
              <a:gd name="connsiteX10" fmla="*/ 7071632 w 8209189"/>
              <a:gd name="connsiteY10" fmla="*/ 5070022 h 6090558"/>
              <a:gd name="connsiteX11" fmla="*/ 6957332 w 8209189"/>
              <a:gd name="connsiteY11" fmla="*/ 5184322 h 6090558"/>
              <a:gd name="connsiteX12" fmla="*/ 6679747 w 8209189"/>
              <a:gd name="connsiteY12" fmla="*/ 5167993 h 6090558"/>
              <a:gd name="connsiteX13" fmla="*/ 6369504 w 8209189"/>
              <a:gd name="connsiteY13" fmla="*/ 5282293 h 6090558"/>
              <a:gd name="connsiteX14" fmla="*/ 6140904 w 8209189"/>
              <a:gd name="connsiteY14" fmla="*/ 5200650 h 6090558"/>
              <a:gd name="connsiteX15" fmla="*/ 5716361 w 8209189"/>
              <a:gd name="connsiteY15" fmla="*/ 5412922 h 6090558"/>
              <a:gd name="connsiteX16" fmla="*/ 5667375 w 8209189"/>
              <a:gd name="connsiteY16" fmla="*/ 5543550 h 6090558"/>
              <a:gd name="connsiteX17" fmla="*/ 5357132 w 8209189"/>
              <a:gd name="connsiteY17" fmla="*/ 5282293 h 6090558"/>
              <a:gd name="connsiteX18" fmla="*/ 5112204 w 8209189"/>
              <a:gd name="connsiteY18" fmla="*/ 5184322 h 6090558"/>
              <a:gd name="connsiteX19" fmla="*/ 5014232 w 8209189"/>
              <a:gd name="connsiteY19" fmla="*/ 5363936 h 6090558"/>
              <a:gd name="connsiteX20" fmla="*/ 4850947 w 8209189"/>
              <a:gd name="connsiteY20" fmla="*/ 5249636 h 6090558"/>
              <a:gd name="connsiteX21" fmla="*/ 4752975 w 8209189"/>
              <a:gd name="connsiteY21" fmla="*/ 5151665 h 6090558"/>
              <a:gd name="connsiteX22" fmla="*/ 4655004 w 8209189"/>
              <a:gd name="connsiteY22" fmla="*/ 5265965 h 6090558"/>
              <a:gd name="connsiteX23" fmla="*/ 4557032 w 8209189"/>
              <a:gd name="connsiteY23" fmla="*/ 5527222 h 6090558"/>
              <a:gd name="connsiteX24" fmla="*/ 4442732 w 8209189"/>
              <a:gd name="connsiteY24" fmla="*/ 5396593 h 6090558"/>
              <a:gd name="connsiteX25" fmla="*/ 4312104 w 8209189"/>
              <a:gd name="connsiteY25" fmla="*/ 5135336 h 6090558"/>
              <a:gd name="connsiteX26" fmla="*/ 4246790 w 8209189"/>
              <a:gd name="connsiteY26" fmla="*/ 5265965 h 6090558"/>
              <a:gd name="connsiteX27" fmla="*/ 4148818 w 8209189"/>
              <a:gd name="connsiteY27" fmla="*/ 5282293 h 6090558"/>
              <a:gd name="connsiteX28" fmla="*/ 3920218 w 8209189"/>
              <a:gd name="connsiteY28" fmla="*/ 5135336 h 6090558"/>
              <a:gd name="connsiteX29" fmla="*/ 3626304 w 8209189"/>
              <a:gd name="connsiteY29" fmla="*/ 5004707 h 6090558"/>
              <a:gd name="connsiteX30" fmla="*/ 3512004 w 8209189"/>
              <a:gd name="connsiteY30" fmla="*/ 5200650 h 6090558"/>
              <a:gd name="connsiteX31" fmla="*/ 3430361 w 8209189"/>
              <a:gd name="connsiteY31" fmla="*/ 5053693 h 6090558"/>
              <a:gd name="connsiteX32" fmla="*/ 3103790 w 8209189"/>
              <a:gd name="connsiteY32" fmla="*/ 4890407 h 6090558"/>
              <a:gd name="connsiteX33" fmla="*/ 3022147 w 8209189"/>
              <a:gd name="connsiteY33" fmla="*/ 4792436 h 6090558"/>
              <a:gd name="connsiteX34" fmla="*/ 2760890 w 8209189"/>
              <a:gd name="connsiteY34" fmla="*/ 4776107 h 6090558"/>
              <a:gd name="connsiteX35" fmla="*/ 2728232 w 8209189"/>
              <a:gd name="connsiteY35" fmla="*/ 4825093 h 6090558"/>
              <a:gd name="connsiteX36" fmla="*/ 2450647 w 8209189"/>
              <a:gd name="connsiteY36" fmla="*/ 4678136 h 6090558"/>
              <a:gd name="connsiteX37" fmla="*/ 2238375 w 8209189"/>
              <a:gd name="connsiteY37" fmla="*/ 4792436 h 6090558"/>
              <a:gd name="connsiteX38" fmla="*/ 1993447 w 8209189"/>
              <a:gd name="connsiteY38" fmla="*/ 4678136 h 6090558"/>
              <a:gd name="connsiteX39" fmla="*/ 1748518 w 8209189"/>
              <a:gd name="connsiteY39" fmla="*/ 4678136 h 6090558"/>
              <a:gd name="connsiteX40" fmla="*/ 1568904 w 8209189"/>
              <a:gd name="connsiteY40" fmla="*/ 4498522 h 6090558"/>
              <a:gd name="connsiteX41" fmla="*/ 1519918 w 8209189"/>
              <a:gd name="connsiteY41" fmla="*/ 4318907 h 6090558"/>
              <a:gd name="connsiteX42" fmla="*/ 1421947 w 8209189"/>
              <a:gd name="connsiteY42" fmla="*/ 4318907 h 6090558"/>
              <a:gd name="connsiteX43" fmla="*/ 1013732 w 8209189"/>
              <a:gd name="connsiteY43" fmla="*/ 4269922 h 6090558"/>
              <a:gd name="connsiteX44" fmla="*/ 736147 w 8209189"/>
              <a:gd name="connsiteY44" fmla="*/ 4106636 h 6090558"/>
              <a:gd name="connsiteX45" fmla="*/ 556532 w 8209189"/>
              <a:gd name="connsiteY45" fmla="*/ 3943350 h 6090558"/>
              <a:gd name="connsiteX46" fmla="*/ 556532 w 8209189"/>
              <a:gd name="connsiteY46" fmla="*/ 4057650 h 6090558"/>
              <a:gd name="connsiteX0" fmla="*/ 556532 w 8209189"/>
              <a:gd name="connsiteY0" fmla="*/ 4057650 h 5690508"/>
              <a:gd name="connsiteX1" fmla="*/ 654504 w 8209189"/>
              <a:gd name="connsiteY1" fmla="*/ 24493 h 5690508"/>
              <a:gd name="connsiteX2" fmla="*/ 7822747 w 8209189"/>
              <a:gd name="connsiteY2" fmla="*/ 24493 h 5690508"/>
              <a:gd name="connsiteX3" fmla="*/ 7822747 w 8209189"/>
              <a:gd name="connsiteY3" fmla="*/ 857250 h 5690508"/>
              <a:gd name="connsiteX4" fmla="*/ 8116661 w 8209189"/>
              <a:gd name="connsiteY4" fmla="*/ 2620736 h 5690508"/>
              <a:gd name="connsiteX5" fmla="*/ 8181975 w 8209189"/>
              <a:gd name="connsiteY5" fmla="*/ 5608865 h 5690508"/>
              <a:gd name="connsiteX6" fmla="*/ 7953375 w 8209189"/>
              <a:gd name="connsiteY6" fmla="*/ 5510893 h 5690508"/>
              <a:gd name="connsiteX7" fmla="*/ 7561490 w 8209189"/>
              <a:gd name="connsiteY7" fmla="*/ 5380265 h 5690508"/>
              <a:gd name="connsiteX8" fmla="*/ 7398204 w 8209189"/>
              <a:gd name="connsiteY8" fmla="*/ 5249636 h 5690508"/>
              <a:gd name="connsiteX9" fmla="*/ 7267575 w 8209189"/>
              <a:gd name="connsiteY9" fmla="*/ 5086350 h 5690508"/>
              <a:gd name="connsiteX10" fmla="*/ 7071632 w 8209189"/>
              <a:gd name="connsiteY10" fmla="*/ 5070022 h 5690508"/>
              <a:gd name="connsiteX11" fmla="*/ 6957332 w 8209189"/>
              <a:gd name="connsiteY11" fmla="*/ 5184322 h 5690508"/>
              <a:gd name="connsiteX12" fmla="*/ 6679747 w 8209189"/>
              <a:gd name="connsiteY12" fmla="*/ 5167993 h 5690508"/>
              <a:gd name="connsiteX13" fmla="*/ 6369504 w 8209189"/>
              <a:gd name="connsiteY13" fmla="*/ 5282293 h 5690508"/>
              <a:gd name="connsiteX14" fmla="*/ 6140904 w 8209189"/>
              <a:gd name="connsiteY14" fmla="*/ 5200650 h 5690508"/>
              <a:gd name="connsiteX15" fmla="*/ 5716361 w 8209189"/>
              <a:gd name="connsiteY15" fmla="*/ 5412922 h 5690508"/>
              <a:gd name="connsiteX16" fmla="*/ 5667375 w 8209189"/>
              <a:gd name="connsiteY16" fmla="*/ 5543550 h 5690508"/>
              <a:gd name="connsiteX17" fmla="*/ 5357132 w 8209189"/>
              <a:gd name="connsiteY17" fmla="*/ 5282293 h 5690508"/>
              <a:gd name="connsiteX18" fmla="*/ 5112204 w 8209189"/>
              <a:gd name="connsiteY18" fmla="*/ 5184322 h 5690508"/>
              <a:gd name="connsiteX19" fmla="*/ 5014232 w 8209189"/>
              <a:gd name="connsiteY19" fmla="*/ 5363936 h 5690508"/>
              <a:gd name="connsiteX20" fmla="*/ 4850947 w 8209189"/>
              <a:gd name="connsiteY20" fmla="*/ 5249636 h 5690508"/>
              <a:gd name="connsiteX21" fmla="*/ 4752975 w 8209189"/>
              <a:gd name="connsiteY21" fmla="*/ 5151665 h 5690508"/>
              <a:gd name="connsiteX22" fmla="*/ 4655004 w 8209189"/>
              <a:gd name="connsiteY22" fmla="*/ 5265965 h 5690508"/>
              <a:gd name="connsiteX23" fmla="*/ 4557032 w 8209189"/>
              <a:gd name="connsiteY23" fmla="*/ 5527222 h 5690508"/>
              <a:gd name="connsiteX24" fmla="*/ 4442732 w 8209189"/>
              <a:gd name="connsiteY24" fmla="*/ 5396593 h 5690508"/>
              <a:gd name="connsiteX25" fmla="*/ 4312104 w 8209189"/>
              <a:gd name="connsiteY25" fmla="*/ 5135336 h 5690508"/>
              <a:gd name="connsiteX26" fmla="*/ 4246790 w 8209189"/>
              <a:gd name="connsiteY26" fmla="*/ 5265965 h 5690508"/>
              <a:gd name="connsiteX27" fmla="*/ 4148818 w 8209189"/>
              <a:gd name="connsiteY27" fmla="*/ 5282293 h 5690508"/>
              <a:gd name="connsiteX28" fmla="*/ 3920218 w 8209189"/>
              <a:gd name="connsiteY28" fmla="*/ 5135336 h 5690508"/>
              <a:gd name="connsiteX29" fmla="*/ 3626304 w 8209189"/>
              <a:gd name="connsiteY29" fmla="*/ 5004707 h 5690508"/>
              <a:gd name="connsiteX30" fmla="*/ 3512004 w 8209189"/>
              <a:gd name="connsiteY30" fmla="*/ 5200650 h 5690508"/>
              <a:gd name="connsiteX31" fmla="*/ 3430361 w 8209189"/>
              <a:gd name="connsiteY31" fmla="*/ 5053693 h 5690508"/>
              <a:gd name="connsiteX32" fmla="*/ 3103790 w 8209189"/>
              <a:gd name="connsiteY32" fmla="*/ 4890407 h 5690508"/>
              <a:gd name="connsiteX33" fmla="*/ 3022147 w 8209189"/>
              <a:gd name="connsiteY33" fmla="*/ 4792436 h 5690508"/>
              <a:gd name="connsiteX34" fmla="*/ 2760890 w 8209189"/>
              <a:gd name="connsiteY34" fmla="*/ 4776107 h 5690508"/>
              <a:gd name="connsiteX35" fmla="*/ 2728232 w 8209189"/>
              <a:gd name="connsiteY35" fmla="*/ 4825093 h 5690508"/>
              <a:gd name="connsiteX36" fmla="*/ 2450647 w 8209189"/>
              <a:gd name="connsiteY36" fmla="*/ 4678136 h 5690508"/>
              <a:gd name="connsiteX37" fmla="*/ 2238375 w 8209189"/>
              <a:gd name="connsiteY37" fmla="*/ 4792436 h 5690508"/>
              <a:gd name="connsiteX38" fmla="*/ 1993447 w 8209189"/>
              <a:gd name="connsiteY38" fmla="*/ 4678136 h 5690508"/>
              <a:gd name="connsiteX39" fmla="*/ 1748518 w 8209189"/>
              <a:gd name="connsiteY39" fmla="*/ 4678136 h 5690508"/>
              <a:gd name="connsiteX40" fmla="*/ 1568904 w 8209189"/>
              <a:gd name="connsiteY40" fmla="*/ 4498522 h 5690508"/>
              <a:gd name="connsiteX41" fmla="*/ 1519918 w 8209189"/>
              <a:gd name="connsiteY41" fmla="*/ 4318907 h 5690508"/>
              <a:gd name="connsiteX42" fmla="*/ 1421947 w 8209189"/>
              <a:gd name="connsiteY42" fmla="*/ 4318907 h 5690508"/>
              <a:gd name="connsiteX43" fmla="*/ 1013732 w 8209189"/>
              <a:gd name="connsiteY43" fmla="*/ 4269922 h 5690508"/>
              <a:gd name="connsiteX44" fmla="*/ 736147 w 8209189"/>
              <a:gd name="connsiteY44" fmla="*/ 4106636 h 5690508"/>
              <a:gd name="connsiteX45" fmla="*/ 556532 w 8209189"/>
              <a:gd name="connsiteY45" fmla="*/ 3943350 h 5690508"/>
              <a:gd name="connsiteX46" fmla="*/ 556532 w 8209189"/>
              <a:gd name="connsiteY46" fmla="*/ 4057650 h 5690508"/>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0 w 7652657"/>
              <a:gd name="connsiteY0" fmla="*/ 4057650 h 5608865"/>
              <a:gd name="connsiteX1" fmla="*/ 97972 w 7652657"/>
              <a:gd name="connsiteY1" fmla="*/ 24493 h 5608865"/>
              <a:gd name="connsiteX2" fmla="*/ 7266215 w 7652657"/>
              <a:gd name="connsiteY2" fmla="*/ 24493 h 5608865"/>
              <a:gd name="connsiteX3" fmla="*/ 7266215 w 7652657"/>
              <a:gd name="connsiteY3" fmla="*/ 857250 h 5608865"/>
              <a:gd name="connsiteX4" fmla="*/ 7560129 w 7652657"/>
              <a:gd name="connsiteY4" fmla="*/ 2620736 h 5608865"/>
              <a:gd name="connsiteX5" fmla="*/ 7625443 w 7652657"/>
              <a:gd name="connsiteY5" fmla="*/ 5608865 h 5608865"/>
              <a:gd name="connsiteX6" fmla="*/ 7396843 w 7652657"/>
              <a:gd name="connsiteY6" fmla="*/ 5510893 h 5608865"/>
              <a:gd name="connsiteX7" fmla="*/ 7004958 w 7652657"/>
              <a:gd name="connsiteY7" fmla="*/ 5380265 h 5608865"/>
              <a:gd name="connsiteX8" fmla="*/ 6841672 w 7652657"/>
              <a:gd name="connsiteY8" fmla="*/ 5249636 h 5608865"/>
              <a:gd name="connsiteX9" fmla="*/ 6711043 w 7652657"/>
              <a:gd name="connsiteY9" fmla="*/ 5086350 h 5608865"/>
              <a:gd name="connsiteX10" fmla="*/ 6515100 w 7652657"/>
              <a:gd name="connsiteY10" fmla="*/ 5070022 h 5608865"/>
              <a:gd name="connsiteX11" fmla="*/ 6400800 w 7652657"/>
              <a:gd name="connsiteY11" fmla="*/ 5184322 h 5608865"/>
              <a:gd name="connsiteX12" fmla="*/ 6123215 w 7652657"/>
              <a:gd name="connsiteY12" fmla="*/ 5167993 h 5608865"/>
              <a:gd name="connsiteX13" fmla="*/ 5812972 w 7652657"/>
              <a:gd name="connsiteY13" fmla="*/ 5282293 h 5608865"/>
              <a:gd name="connsiteX14" fmla="*/ 5584372 w 7652657"/>
              <a:gd name="connsiteY14" fmla="*/ 5200650 h 5608865"/>
              <a:gd name="connsiteX15" fmla="*/ 5159829 w 7652657"/>
              <a:gd name="connsiteY15" fmla="*/ 5412922 h 5608865"/>
              <a:gd name="connsiteX16" fmla="*/ 5110843 w 7652657"/>
              <a:gd name="connsiteY16" fmla="*/ 5543550 h 5608865"/>
              <a:gd name="connsiteX17" fmla="*/ 4800600 w 7652657"/>
              <a:gd name="connsiteY17" fmla="*/ 5282293 h 5608865"/>
              <a:gd name="connsiteX18" fmla="*/ 4555672 w 7652657"/>
              <a:gd name="connsiteY18" fmla="*/ 5184322 h 5608865"/>
              <a:gd name="connsiteX19" fmla="*/ 4457700 w 7652657"/>
              <a:gd name="connsiteY19" fmla="*/ 5363936 h 5608865"/>
              <a:gd name="connsiteX20" fmla="*/ 4294415 w 7652657"/>
              <a:gd name="connsiteY20" fmla="*/ 5249636 h 5608865"/>
              <a:gd name="connsiteX21" fmla="*/ 4196443 w 7652657"/>
              <a:gd name="connsiteY21" fmla="*/ 5151665 h 5608865"/>
              <a:gd name="connsiteX22" fmla="*/ 4098472 w 7652657"/>
              <a:gd name="connsiteY22" fmla="*/ 5265965 h 5608865"/>
              <a:gd name="connsiteX23" fmla="*/ 4000500 w 7652657"/>
              <a:gd name="connsiteY23" fmla="*/ 5527222 h 5608865"/>
              <a:gd name="connsiteX24" fmla="*/ 3886200 w 7652657"/>
              <a:gd name="connsiteY24" fmla="*/ 5396593 h 5608865"/>
              <a:gd name="connsiteX25" fmla="*/ 3755572 w 7652657"/>
              <a:gd name="connsiteY25" fmla="*/ 5135336 h 5608865"/>
              <a:gd name="connsiteX26" fmla="*/ 3690258 w 7652657"/>
              <a:gd name="connsiteY26" fmla="*/ 5265965 h 5608865"/>
              <a:gd name="connsiteX27" fmla="*/ 3592286 w 7652657"/>
              <a:gd name="connsiteY27" fmla="*/ 5282293 h 5608865"/>
              <a:gd name="connsiteX28" fmla="*/ 3363686 w 7652657"/>
              <a:gd name="connsiteY28" fmla="*/ 5135336 h 5608865"/>
              <a:gd name="connsiteX29" fmla="*/ 3069772 w 7652657"/>
              <a:gd name="connsiteY29" fmla="*/ 5004707 h 5608865"/>
              <a:gd name="connsiteX30" fmla="*/ 2955472 w 7652657"/>
              <a:gd name="connsiteY30" fmla="*/ 5200650 h 5608865"/>
              <a:gd name="connsiteX31" fmla="*/ 2873829 w 7652657"/>
              <a:gd name="connsiteY31" fmla="*/ 5053693 h 5608865"/>
              <a:gd name="connsiteX32" fmla="*/ 2547258 w 7652657"/>
              <a:gd name="connsiteY32" fmla="*/ 4890407 h 5608865"/>
              <a:gd name="connsiteX33" fmla="*/ 2465615 w 7652657"/>
              <a:gd name="connsiteY33" fmla="*/ 4792436 h 5608865"/>
              <a:gd name="connsiteX34" fmla="*/ 2204358 w 7652657"/>
              <a:gd name="connsiteY34" fmla="*/ 4776107 h 5608865"/>
              <a:gd name="connsiteX35" fmla="*/ 2171700 w 7652657"/>
              <a:gd name="connsiteY35" fmla="*/ 4825093 h 5608865"/>
              <a:gd name="connsiteX36" fmla="*/ 1894115 w 7652657"/>
              <a:gd name="connsiteY36" fmla="*/ 4678136 h 5608865"/>
              <a:gd name="connsiteX37" fmla="*/ 1681843 w 7652657"/>
              <a:gd name="connsiteY37" fmla="*/ 4792436 h 5608865"/>
              <a:gd name="connsiteX38" fmla="*/ 1436915 w 7652657"/>
              <a:gd name="connsiteY38" fmla="*/ 4678136 h 5608865"/>
              <a:gd name="connsiteX39" fmla="*/ 1191986 w 7652657"/>
              <a:gd name="connsiteY39" fmla="*/ 4678136 h 5608865"/>
              <a:gd name="connsiteX40" fmla="*/ 1012372 w 7652657"/>
              <a:gd name="connsiteY40" fmla="*/ 4498522 h 5608865"/>
              <a:gd name="connsiteX41" fmla="*/ 963386 w 7652657"/>
              <a:gd name="connsiteY41" fmla="*/ 4318907 h 5608865"/>
              <a:gd name="connsiteX42" fmla="*/ 865415 w 7652657"/>
              <a:gd name="connsiteY42" fmla="*/ 4318907 h 5608865"/>
              <a:gd name="connsiteX43" fmla="*/ 457200 w 7652657"/>
              <a:gd name="connsiteY43" fmla="*/ 4269922 h 5608865"/>
              <a:gd name="connsiteX44" fmla="*/ 179615 w 7652657"/>
              <a:gd name="connsiteY44" fmla="*/ 4106636 h 5608865"/>
              <a:gd name="connsiteX45" fmla="*/ 0 w 7652657"/>
              <a:gd name="connsiteY45" fmla="*/ 3943350 h 5608865"/>
              <a:gd name="connsiteX46" fmla="*/ 0 w 7652657"/>
              <a:gd name="connsiteY46" fmla="*/ 4057650 h 560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52657" h="5608865">
                <a:moveTo>
                  <a:pt x="0" y="4057650"/>
                </a:moveTo>
                <a:cubicBezTo>
                  <a:pt x="110218" y="2415268"/>
                  <a:pt x="106136" y="2084615"/>
                  <a:pt x="97972" y="24493"/>
                </a:cubicBezTo>
                <a:cubicBezTo>
                  <a:pt x="1755322" y="0"/>
                  <a:pt x="5761265" y="59871"/>
                  <a:pt x="7266215" y="24493"/>
                </a:cubicBezTo>
                <a:cubicBezTo>
                  <a:pt x="7383236" y="892629"/>
                  <a:pt x="7217229" y="424543"/>
                  <a:pt x="7266215" y="857250"/>
                </a:cubicBezTo>
                <a:cubicBezTo>
                  <a:pt x="7315201" y="1289957"/>
                  <a:pt x="7500258" y="1828800"/>
                  <a:pt x="7560129" y="2620736"/>
                </a:cubicBezTo>
                <a:cubicBezTo>
                  <a:pt x="7620000" y="3412672"/>
                  <a:pt x="7652657" y="5127172"/>
                  <a:pt x="7625443" y="5608865"/>
                </a:cubicBezTo>
                <a:cubicBezTo>
                  <a:pt x="7369629" y="5366658"/>
                  <a:pt x="7500257" y="5548993"/>
                  <a:pt x="7396843" y="5510893"/>
                </a:cubicBezTo>
                <a:cubicBezTo>
                  <a:pt x="7293429" y="5472793"/>
                  <a:pt x="7097487" y="5423808"/>
                  <a:pt x="7004958" y="5380265"/>
                </a:cubicBezTo>
                <a:cubicBezTo>
                  <a:pt x="6912430" y="5336722"/>
                  <a:pt x="6890658" y="5298622"/>
                  <a:pt x="6841672" y="5249636"/>
                </a:cubicBezTo>
                <a:cubicBezTo>
                  <a:pt x="6792686" y="5200650"/>
                  <a:pt x="6765472" y="5116286"/>
                  <a:pt x="6711043" y="5086350"/>
                </a:cubicBezTo>
                <a:cubicBezTo>
                  <a:pt x="6656614" y="5056414"/>
                  <a:pt x="6566807" y="5053693"/>
                  <a:pt x="6515100" y="5070022"/>
                </a:cubicBezTo>
                <a:cubicBezTo>
                  <a:pt x="6463393" y="5086351"/>
                  <a:pt x="6466114" y="5167994"/>
                  <a:pt x="6400800" y="5184322"/>
                </a:cubicBezTo>
                <a:cubicBezTo>
                  <a:pt x="6335486" y="5200650"/>
                  <a:pt x="6221186" y="5151665"/>
                  <a:pt x="6123215" y="5167993"/>
                </a:cubicBezTo>
                <a:cubicBezTo>
                  <a:pt x="6025244" y="5184321"/>
                  <a:pt x="5902779" y="5276850"/>
                  <a:pt x="5812972" y="5282293"/>
                </a:cubicBezTo>
                <a:cubicBezTo>
                  <a:pt x="5723165" y="5287736"/>
                  <a:pt x="5693229" y="5178879"/>
                  <a:pt x="5584372" y="5200650"/>
                </a:cubicBezTo>
                <a:cubicBezTo>
                  <a:pt x="5475515" y="5222421"/>
                  <a:pt x="5238751" y="5355772"/>
                  <a:pt x="5159829" y="5412922"/>
                </a:cubicBezTo>
                <a:cubicBezTo>
                  <a:pt x="5080908" y="5470072"/>
                  <a:pt x="5170715" y="5565322"/>
                  <a:pt x="5110843" y="5543550"/>
                </a:cubicBezTo>
                <a:cubicBezTo>
                  <a:pt x="5050971" y="5521778"/>
                  <a:pt x="4893129" y="5342164"/>
                  <a:pt x="4800600" y="5282293"/>
                </a:cubicBezTo>
                <a:cubicBezTo>
                  <a:pt x="4708072" y="5222422"/>
                  <a:pt x="4612822" y="5170715"/>
                  <a:pt x="4555672" y="5184322"/>
                </a:cubicBezTo>
                <a:cubicBezTo>
                  <a:pt x="4498522" y="5197929"/>
                  <a:pt x="4501243" y="5353050"/>
                  <a:pt x="4457700" y="5363936"/>
                </a:cubicBezTo>
                <a:cubicBezTo>
                  <a:pt x="4414157" y="5374822"/>
                  <a:pt x="4337958" y="5285014"/>
                  <a:pt x="4294415" y="5249636"/>
                </a:cubicBezTo>
                <a:cubicBezTo>
                  <a:pt x="4250872" y="5214258"/>
                  <a:pt x="4229100" y="5148944"/>
                  <a:pt x="4196443" y="5151665"/>
                </a:cubicBezTo>
                <a:cubicBezTo>
                  <a:pt x="4163786" y="5154387"/>
                  <a:pt x="4131129" y="5203372"/>
                  <a:pt x="4098472" y="5265965"/>
                </a:cubicBezTo>
                <a:cubicBezTo>
                  <a:pt x="4065815" y="5328558"/>
                  <a:pt x="4035879" y="5505451"/>
                  <a:pt x="4000500" y="5527222"/>
                </a:cubicBezTo>
                <a:cubicBezTo>
                  <a:pt x="3965121" y="5548993"/>
                  <a:pt x="3927021" y="5461907"/>
                  <a:pt x="3886200" y="5396593"/>
                </a:cubicBezTo>
                <a:cubicBezTo>
                  <a:pt x="3845379" y="5331279"/>
                  <a:pt x="3788229" y="5157107"/>
                  <a:pt x="3755572" y="5135336"/>
                </a:cubicBezTo>
                <a:cubicBezTo>
                  <a:pt x="3722915" y="5113565"/>
                  <a:pt x="3717472" y="5241472"/>
                  <a:pt x="3690258" y="5265965"/>
                </a:cubicBezTo>
                <a:cubicBezTo>
                  <a:pt x="3663044" y="5290458"/>
                  <a:pt x="3646715" y="5304064"/>
                  <a:pt x="3592286" y="5282293"/>
                </a:cubicBezTo>
                <a:cubicBezTo>
                  <a:pt x="3537857" y="5260522"/>
                  <a:pt x="3450772" y="5181600"/>
                  <a:pt x="3363686" y="5135336"/>
                </a:cubicBezTo>
                <a:cubicBezTo>
                  <a:pt x="3276600" y="5089072"/>
                  <a:pt x="3137808" y="4993821"/>
                  <a:pt x="3069772" y="5004707"/>
                </a:cubicBezTo>
                <a:cubicBezTo>
                  <a:pt x="3001736" y="5015593"/>
                  <a:pt x="2988129" y="5192486"/>
                  <a:pt x="2955472" y="5200650"/>
                </a:cubicBezTo>
                <a:cubicBezTo>
                  <a:pt x="2922815" y="5208814"/>
                  <a:pt x="2941865" y="5105400"/>
                  <a:pt x="2873829" y="5053693"/>
                </a:cubicBezTo>
                <a:cubicBezTo>
                  <a:pt x="2805793" y="5001986"/>
                  <a:pt x="2615294" y="4933950"/>
                  <a:pt x="2547258" y="4890407"/>
                </a:cubicBezTo>
                <a:cubicBezTo>
                  <a:pt x="2479222" y="4846864"/>
                  <a:pt x="2522765" y="4811486"/>
                  <a:pt x="2465615" y="4792436"/>
                </a:cubicBezTo>
                <a:cubicBezTo>
                  <a:pt x="2408465" y="4773386"/>
                  <a:pt x="2253344" y="4770664"/>
                  <a:pt x="2204358" y="4776107"/>
                </a:cubicBezTo>
                <a:cubicBezTo>
                  <a:pt x="2155372" y="4781550"/>
                  <a:pt x="2223407" y="4841422"/>
                  <a:pt x="2171700" y="4825093"/>
                </a:cubicBezTo>
                <a:cubicBezTo>
                  <a:pt x="2119993" y="4808765"/>
                  <a:pt x="1975758" y="4683579"/>
                  <a:pt x="1894115" y="4678136"/>
                </a:cubicBezTo>
                <a:cubicBezTo>
                  <a:pt x="1812472" y="4672693"/>
                  <a:pt x="1758043" y="4792436"/>
                  <a:pt x="1681843" y="4792436"/>
                </a:cubicBezTo>
                <a:cubicBezTo>
                  <a:pt x="1605643" y="4792436"/>
                  <a:pt x="1518558" y="4697186"/>
                  <a:pt x="1436915" y="4678136"/>
                </a:cubicBezTo>
                <a:cubicBezTo>
                  <a:pt x="1355272" y="4659086"/>
                  <a:pt x="1262743" y="4708072"/>
                  <a:pt x="1191986" y="4678136"/>
                </a:cubicBezTo>
                <a:cubicBezTo>
                  <a:pt x="1121229" y="4648200"/>
                  <a:pt x="1050472" y="4558394"/>
                  <a:pt x="1012372" y="4498522"/>
                </a:cubicBezTo>
                <a:cubicBezTo>
                  <a:pt x="974272" y="4438651"/>
                  <a:pt x="987879" y="4348843"/>
                  <a:pt x="963386" y="4318907"/>
                </a:cubicBezTo>
                <a:cubicBezTo>
                  <a:pt x="938893" y="4288971"/>
                  <a:pt x="949779" y="4327071"/>
                  <a:pt x="865415" y="4318907"/>
                </a:cubicBezTo>
                <a:cubicBezTo>
                  <a:pt x="781051" y="4310743"/>
                  <a:pt x="571500" y="4305300"/>
                  <a:pt x="457200" y="4269922"/>
                </a:cubicBezTo>
                <a:cubicBezTo>
                  <a:pt x="342900" y="4234544"/>
                  <a:pt x="255815" y="4161065"/>
                  <a:pt x="179615" y="4106636"/>
                </a:cubicBezTo>
                <a:cubicBezTo>
                  <a:pt x="103415" y="4052207"/>
                  <a:pt x="416378" y="4329792"/>
                  <a:pt x="0" y="3943350"/>
                </a:cubicBezTo>
                <a:cubicBezTo>
                  <a:pt x="48986" y="3690257"/>
                  <a:pt x="0" y="4019550"/>
                  <a:pt x="0" y="4057650"/>
                </a:cubicBezTo>
                <a:close/>
              </a:path>
            </a:pathLst>
          </a:custGeom>
          <a:ln w="76200">
            <a:solidFill>
              <a:srgbClr val="FF0000"/>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0" name="Picture 3"/>
          <p:cNvPicPr>
            <a:picLocks noChangeAspect="1" noChangeArrowheads="1"/>
          </p:cNvPicPr>
          <p:nvPr/>
        </p:nvPicPr>
        <p:blipFill>
          <a:blip r:embed="rId3" cstate="print"/>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46" name="Oval 45"/>
          <p:cNvSpPr/>
          <p:nvPr/>
        </p:nvSpPr>
        <p:spPr>
          <a:xfrm>
            <a:off x="5257800" y="6096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412725" y="47244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304800" y="3581400"/>
            <a:ext cx="76200" cy="369332"/>
          </a:xfrm>
          <a:prstGeom prst="rect">
            <a:avLst/>
          </a:prstGeom>
          <a:noFill/>
        </p:spPr>
        <p:txBody>
          <a:bodyPr wrap="square" rtlCol="0">
            <a:spAutoFit/>
          </a:bodyPr>
          <a:lstStyle/>
          <a:p>
            <a:endParaRPr lang="en-US" dirty="0"/>
          </a:p>
        </p:txBody>
      </p:sp>
      <p:sp>
        <p:nvSpPr>
          <p:cNvPr id="36" name="Oval 35"/>
          <p:cNvSpPr/>
          <p:nvPr/>
        </p:nvSpPr>
        <p:spPr>
          <a:xfrm>
            <a:off x="7391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p:cNvCxnSpPr/>
          <p:nvPr/>
        </p:nvCxnSpPr>
        <p:spPr>
          <a:xfrm rot="5400000">
            <a:off x="2286000" y="5104606"/>
            <a:ext cx="2438400" cy="1588"/>
          </a:xfrm>
          <a:prstGeom prst="line">
            <a:avLst/>
          </a:prstGeom>
          <a:ln w="38100">
            <a:solidFill>
              <a:schemeClr val="tx1">
                <a:lumMod val="85000"/>
                <a:lumOff val="15000"/>
              </a:schemeClr>
            </a:solidFill>
          </a:ln>
          <a:effectLst>
            <a:outerShdw blurRad="508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59" name="Freeform 58"/>
          <p:cNvSpPr/>
          <p:nvPr/>
        </p:nvSpPr>
        <p:spPr>
          <a:xfrm>
            <a:off x="5641675" y="4589253"/>
            <a:ext cx="483080" cy="1946695"/>
          </a:xfrm>
          <a:custGeom>
            <a:avLst/>
            <a:gdLst>
              <a:gd name="connsiteX0" fmla="*/ 0 w 483080"/>
              <a:gd name="connsiteY0" fmla="*/ 0 h 1946695"/>
              <a:gd name="connsiteX1" fmla="*/ 17253 w 483080"/>
              <a:gd name="connsiteY1" fmla="*/ 1656272 h 1946695"/>
              <a:gd name="connsiteX2" fmla="*/ 103517 w 483080"/>
              <a:gd name="connsiteY2" fmla="*/ 1742536 h 1946695"/>
              <a:gd name="connsiteX3" fmla="*/ 293299 w 483080"/>
              <a:gd name="connsiteY3" fmla="*/ 1828800 h 1946695"/>
              <a:gd name="connsiteX4" fmla="*/ 483080 w 483080"/>
              <a:gd name="connsiteY4" fmla="*/ 1811547 h 194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080" h="1946695">
                <a:moveTo>
                  <a:pt x="0" y="0"/>
                </a:moveTo>
                <a:cubicBezTo>
                  <a:pt x="0" y="682924"/>
                  <a:pt x="0" y="1365849"/>
                  <a:pt x="17253" y="1656272"/>
                </a:cubicBezTo>
                <a:cubicBezTo>
                  <a:pt x="34506" y="1946695"/>
                  <a:pt x="57509" y="1713781"/>
                  <a:pt x="103517" y="1742536"/>
                </a:cubicBezTo>
                <a:cubicBezTo>
                  <a:pt x="149525" y="1771291"/>
                  <a:pt x="230039" y="1817298"/>
                  <a:pt x="293299" y="1828800"/>
                </a:cubicBezTo>
                <a:cubicBezTo>
                  <a:pt x="356559" y="1840302"/>
                  <a:pt x="419819" y="1825924"/>
                  <a:pt x="483080" y="1811547"/>
                </a:cubicBezTo>
              </a:path>
            </a:pathLst>
          </a:custGeom>
          <a:ln w="38100">
            <a:solidFill>
              <a:schemeClr val="tx1">
                <a:lumMod val="85000"/>
                <a:lumOff val="15000"/>
              </a:schemeClr>
            </a:solidFill>
          </a:ln>
          <a:effectLst>
            <a:outerShdw blurRad="508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TextBox 69"/>
          <p:cNvSpPr txBox="1"/>
          <p:nvPr/>
        </p:nvSpPr>
        <p:spPr>
          <a:xfrm>
            <a:off x="3276600" y="4989493"/>
            <a:ext cx="2667000" cy="954107"/>
          </a:xfrm>
          <a:prstGeom prst="rect">
            <a:avLst/>
          </a:prstGeom>
          <a:noFill/>
        </p:spPr>
        <p:txBody>
          <a:bodyPr wrap="square" rtlCol="0">
            <a:spAutoFit/>
          </a:bodyPr>
          <a:lstStyle/>
          <a:p>
            <a:pPr algn="ctr"/>
            <a:r>
              <a:rPr lang="en-US" sz="28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CHICKASAW NATION</a:t>
            </a:r>
          </a:p>
        </p:txBody>
      </p:sp>
      <p:sp>
        <p:nvSpPr>
          <p:cNvPr id="71" name="TextBox 70"/>
          <p:cNvSpPr txBox="1"/>
          <p:nvPr/>
        </p:nvSpPr>
        <p:spPr>
          <a:xfrm>
            <a:off x="5791200" y="4800600"/>
            <a:ext cx="2667000" cy="954107"/>
          </a:xfrm>
          <a:prstGeom prst="rect">
            <a:avLst/>
          </a:prstGeom>
          <a:noFill/>
        </p:spPr>
        <p:txBody>
          <a:bodyPr wrap="square" rtlCol="0">
            <a:spAutoFit/>
          </a:bodyPr>
          <a:lstStyle/>
          <a:p>
            <a:pPr algn="ctr"/>
            <a:r>
              <a:rPr lang="en-US" sz="28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CHOCTAW NATION</a:t>
            </a:r>
          </a:p>
        </p:txBody>
      </p:sp>
      <p:sp>
        <p:nvSpPr>
          <p:cNvPr id="33" name="Oval 32"/>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924800" y="4038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46"/>
          <p:cNvGrpSpPr/>
          <p:nvPr/>
        </p:nvGrpSpPr>
        <p:grpSpPr>
          <a:xfrm>
            <a:off x="2895600" y="2590800"/>
            <a:ext cx="3505200" cy="838200"/>
            <a:chOff x="2667000" y="2514600"/>
            <a:chExt cx="3505200" cy="838200"/>
          </a:xfrm>
        </p:grpSpPr>
        <p:grpSp>
          <p:nvGrpSpPr>
            <p:cNvPr id="11" name="Group 31"/>
            <p:cNvGrpSpPr/>
            <p:nvPr/>
          </p:nvGrpSpPr>
          <p:grpSpPr>
            <a:xfrm>
              <a:off x="2667000" y="2514600"/>
              <a:ext cx="3505200" cy="487680"/>
              <a:chOff x="2667000" y="2514600"/>
              <a:chExt cx="3505200" cy="487680"/>
            </a:xfrm>
          </p:grpSpPr>
          <p:sp>
            <p:nvSpPr>
              <p:cNvPr id="91" name="Rectangle 4"/>
              <p:cNvSpPr/>
              <p:nvPr/>
            </p:nvSpPr>
            <p:spPr>
              <a:xfrm>
                <a:off x="2667000" y="2514600"/>
                <a:ext cx="30480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5257800" y="2590800"/>
                <a:ext cx="914400" cy="41148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Rectangle 5"/>
            <p:cNvSpPr/>
            <p:nvPr/>
          </p:nvSpPr>
          <p:spPr>
            <a:xfrm>
              <a:off x="3352800" y="29718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TextBox 106"/>
          <p:cNvSpPr txBox="1"/>
          <p:nvPr/>
        </p:nvSpPr>
        <p:spPr>
          <a:xfrm>
            <a:off x="4419600" y="2895600"/>
            <a:ext cx="2667000" cy="954107"/>
          </a:xfrm>
          <a:prstGeom prst="rect">
            <a:avLst/>
          </a:prstGeom>
          <a:noFill/>
        </p:spPr>
        <p:txBody>
          <a:bodyPr wrap="square" rtlCol="0">
            <a:spAutoFit/>
          </a:bodyPr>
          <a:lstStyle/>
          <a:p>
            <a:pPr algn="ctr"/>
            <a:r>
              <a:rPr lang="en-US" sz="28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CREEK NATION</a:t>
            </a:r>
          </a:p>
        </p:txBody>
      </p:sp>
      <p:sp>
        <p:nvSpPr>
          <p:cNvPr id="116" name="Freeform 115"/>
          <p:cNvSpPr/>
          <p:nvPr/>
        </p:nvSpPr>
        <p:spPr>
          <a:xfrm>
            <a:off x="800099" y="2362200"/>
            <a:ext cx="4267199" cy="2333205"/>
          </a:xfrm>
          <a:custGeom>
            <a:avLst/>
            <a:gdLst>
              <a:gd name="connsiteX0" fmla="*/ 312964 w 4397828"/>
              <a:gd name="connsiteY0" fmla="*/ 70757 h 2332264"/>
              <a:gd name="connsiteX1" fmla="*/ 2141764 w 4397828"/>
              <a:gd name="connsiteY1" fmla="*/ 119743 h 2332264"/>
              <a:gd name="connsiteX2" fmla="*/ 2223407 w 4397828"/>
              <a:gd name="connsiteY2" fmla="*/ 397328 h 2332264"/>
              <a:gd name="connsiteX3" fmla="*/ 2468335 w 4397828"/>
              <a:gd name="connsiteY3" fmla="*/ 740228 h 2332264"/>
              <a:gd name="connsiteX4" fmla="*/ 2713264 w 4397828"/>
              <a:gd name="connsiteY4" fmla="*/ 1017814 h 2332264"/>
              <a:gd name="connsiteX5" fmla="*/ 2958192 w 4397828"/>
              <a:gd name="connsiteY5" fmla="*/ 1148443 h 2332264"/>
              <a:gd name="connsiteX6" fmla="*/ 3203121 w 4397828"/>
              <a:gd name="connsiteY6" fmla="*/ 1246414 h 2332264"/>
              <a:gd name="connsiteX7" fmla="*/ 3350078 w 4397828"/>
              <a:gd name="connsiteY7" fmla="*/ 1164771 h 2332264"/>
              <a:gd name="connsiteX8" fmla="*/ 3513364 w 4397828"/>
              <a:gd name="connsiteY8" fmla="*/ 1344385 h 2332264"/>
              <a:gd name="connsiteX9" fmla="*/ 3643992 w 4397828"/>
              <a:gd name="connsiteY9" fmla="*/ 1295400 h 2332264"/>
              <a:gd name="connsiteX10" fmla="*/ 3839935 w 4397828"/>
              <a:gd name="connsiteY10" fmla="*/ 1115785 h 2332264"/>
              <a:gd name="connsiteX11" fmla="*/ 4003221 w 4397828"/>
              <a:gd name="connsiteY11" fmla="*/ 1230085 h 2332264"/>
              <a:gd name="connsiteX12" fmla="*/ 4313464 w 4397828"/>
              <a:gd name="connsiteY12" fmla="*/ 1442357 h 2332264"/>
              <a:gd name="connsiteX13" fmla="*/ 4395107 w 4397828"/>
              <a:gd name="connsiteY13" fmla="*/ 1638300 h 2332264"/>
              <a:gd name="connsiteX14" fmla="*/ 4329792 w 4397828"/>
              <a:gd name="connsiteY14" fmla="*/ 2242457 h 2332264"/>
              <a:gd name="connsiteX15" fmla="*/ 4003221 w 4397828"/>
              <a:gd name="connsiteY15" fmla="*/ 2177143 h 2332264"/>
              <a:gd name="connsiteX16" fmla="*/ 3888921 w 4397828"/>
              <a:gd name="connsiteY16" fmla="*/ 1899557 h 2332264"/>
              <a:gd name="connsiteX17" fmla="*/ 3627664 w 4397828"/>
              <a:gd name="connsiteY17" fmla="*/ 1621971 h 2332264"/>
              <a:gd name="connsiteX18" fmla="*/ 3431721 w 4397828"/>
              <a:gd name="connsiteY18" fmla="*/ 1556657 h 2332264"/>
              <a:gd name="connsiteX19" fmla="*/ 3088821 w 4397828"/>
              <a:gd name="connsiteY19" fmla="*/ 1524000 h 2332264"/>
              <a:gd name="connsiteX20" fmla="*/ 2860221 w 4397828"/>
              <a:gd name="connsiteY20" fmla="*/ 1409700 h 2332264"/>
              <a:gd name="connsiteX21" fmla="*/ 2680607 w 4397828"/>
              <a:gd name="connsiteY21" fmla="*/ 1295400 h 2332264"/>
              <a:gd name="connsiteX22" fmla="*/ 2549978 w 4397828"/>
              <a:gd name="connsiteY22" fmla="*/ 1181100 h 2332264"/>
              <a:gd name="connsiteX23" fmla="*/ 2549978 w 4397828"/>
              <a:gd name="connsiteY23" fmla="*/ 1132114 h 2332264"/>
              <a:gd name="connsiteX24" fmla="*/ 2337707 w 4397828"/>
              <a:gd name="connsiteY24" fmla="*/ 1181100 h 2332264"/>
              <a:gd name="connsiteX25" fmla="*/ 2027464 w 4397828"/>
              <a:gd name="connsiteY25" fmla="*/ 691243 h 2332264"/>
              <a:gd name="connsiteX26" fmla="*/ 1896835 w 4397828"/>
              <a:gd name="connsiteY26" fmla="*/ 446314 h 2332264"/>
              <a:gd name="connsiteX27" fmla="*/ 1815192 w 4397828"/>
              <a:gd name="connsiteY27" fmla="*/ 364671 h 2332264"/>
              <a:gd name="connsiteX28" fmla="*/ 1635578 w 4397828"/>
              <a:gd name="connsiteY28" fmla="*/ 348343 h 2332264"/>
              <a:gd name="connsiteX29" fmla="*/ 1521278 w 4397828"/>
              <a:gd name="connsiteY29" fmla="*/ 609600 h 2332264"/>
              <a:gd name="connsiteX30" fmla="*/ 1390649 w 4397828"/>
              <a:gd name="connsiteY30" fmla="*/ 609600 h 2332264"/>
              <a:gd name="connsiteX31" fmla="*/ 1292678 w 4397828"/>
              <a:gd name="connsiteY31" fmla="*/ 429985 h 2332264"/>
              <a:gd name="connsiteX32" fmla="*/ 1227364 w 4397828"/>
              <a:gd name="connsiteY32" fmla="*/ 348343 h 2332264"/>
              <a:gd name="connsiteX33" fmla="*/ 1047749 w 4397828"/>
              <a:gd name="connsiteY33" fmla="*/ 348343 h 2332264"/>
              <a:gd name="connsiteX34" fmla="*/ 868135 w 4397828"/>
              <a:gd name="connsiteY34" fmla="*/ 544285 h 2332264"/>
              <a:gd name="connsiteX35" fmla="*/ 704849 w 4397828"/>
              <a:gd name="connsiteY35" fmla="*/ 625928 h 2332264"/>
              <a:gd name="connsiteX36" fmla="*/ 557892 w 4397828"/>
              <a:gd name="connsiteY36" fmla="*/ 576943 h 2332264"/>
              <a:gd name="connsiteX37" fmla="*/ 541564 w 4397828"/>
              <a:gd name="connsiteY37" fmla="*/ 397328 h 2332264"/>
              <a:gd name="connsiteX38" fmla="*/ 492578 w 4397828"/>
              <a:gd name="connsiteY38" fmla="*/ 381000 h 2332264"/>
              <a:gd name="connsiteX39" fmla="*/ 263978 w 4397828"/>
              <a:gd name="connsiteY39" fmla="*/ 544285 h 2332264"/>
              <a:gd name="connsiteX40" fmla="*/ 312964 w 4397828"/>
              <a:gd name="connsiteY40" fmla="*/ 70757 h 2332264"/>
              <a:gd name="connsiteX0" fmla="*/ 312964 w 4397828"/>
              <a:gd name="connsiteY0" fmla="*/ 70757 h 2332264"/>
              <a:gd name="connsiteX1" fmla="*/ 2141764 w 4397828"/>
              <a:gd name="connsiteY1" fmla="*/ 119743 h 2332264"/>
              <a:gd name="connsiteX2" fmla="*/ 2223407 w 4397828"/>
              <a:gd name="connsiteY2" fmla="*/ 397328 h 2332264"/>
              <a:gd name="connsiteX3" fmla="*/ 2468335 w 4397828"/>
              <a:gd name="connsiteY3" fmla="*/ 740228 h 2332264"/>
              <a:gd name="connsiteX4" fmla="*/ 2713264 w 4397828"/>
              <a:gd name="connsiteY4" fmla="*/ 1017814 h 2332264"/>
              <a:gd name="connsiteX5" fmla="*/ 2958192 w 4397828"/>
              <a:gd name="connsiteY5" fmla="*/ 1148443 h 2332264"/>
              <a:gd name="connsiteX6" fmla="*/ 3203121 w 4397828"/>
              <a:gd name="connsiteY6" fmla="*/ 1246414 h 2332264"/>
              <a:gd name="connsiteX7" fmla="*/ 3350078 w 4397828"/>
              <a:gd name="connsiteY7" fmla="*/ 1164771 h 2332264"/>
              <a:gd name="connsiteX8" fmla="*/ 3513364 w 4397828"/>
              <a:gd name="connsiteY8" fmla="*/ 1344385 h 2332264"/>
              <a:gd name="connsiteX9" fmla="*/ 3643992 w 4397828"/>
              <a:gd name="connsiteY9" fmla="*/ 1295400 h 2332264"/>
              <a:gd name="connsiteX10" fmla="*/ 3839935 w 4397828"/>
              <a:gd name="connsiteY10" fmla="*/ 1115785 h 2332264"/>
              <a:gd name="connsiteX11" fmla="*/ 4003221 w 4397828"/>
              <a:gd name="connsiteY11" fmla="*/ 1230085 h 2332264"/>
              <a:gd name="connsiteX12" fmla="*/ 4313464 w 4397828"/>
              <a:gd name="connsiteY12" fmla="*/ 1442357 h 2332264"/>
              <a:gd name="connsiteX13" fmla="*/ 4395107 w 4397828"/>
              <a:gd name="connsiteY13" fmla="*/ 1638300 h 2332264"/>
              <a:gd name="connsiteX14" fmla="*/ 4329792 w 4397828"/>
              <a:gd name="connsiteY14" fmla="*/ 2242457 h 2332264"/>
              <a:gd name="connsiteX15" fmla="*/ 4003221 w 4397828"/>
              <a:gd name="connsiteY15" fmla="*/ 2177143 h 2332264"/>
              <a:gd name="connsiteX16" fmla="*/ 3888921 w 4397828"/>
              <a:gd name="connsiteY16" fmla="*/ 1899557 h 2332264"/>
              <a:gd name="connsiteX17" fmla="*/ 3627664 w 4397828"/>
              <a:gd name="connsiteY17" fmla="*/ 1621971 h 2332264"/>
              <a:gd name="connsiteX18" fmla="*/ 3431721 w 4397828"/>
              <a:gd name="connsiteY18" fmla="*/ 1556657 h 2332264"/>
              <a:gd name="connsiteX19" fmla="*/ 3088821 w 4397828"/>
              <a:gd name="connsiteY19" fmla="*/ 1524000 h 2332264"/>
              <a:gd name="connsiteX20" fmla="*/ 2860221 w 4397828"/>
              <a:gd name="connsiteY20" fmla="*/ 1409700 h 2332264"/>
              <a:gd name="connsiteX21" fmla="*/ 2680607 w 4397828"/>
              <a:gd name="connsiteY21" fmla="*/ 1295400 h 2332264"/>
              <a:gd name="connsiteX22" fmla="*/ 2549978 w 4397828"/>
              <a:gd name="connsiteY22" fmla="*/ 1181100 h 2332264"/>
              <a:gd name="connsiteX23" fmla="*/ 2549978 w 4397828"/>
              <a:gd name="connsiteY23" fmla="*/ 1132114 h 2332264"/>
              <a:gd name="connsiteX24" fmla="*/ 2337707 w 4397828"/>
              <a:gd name="connsiteY24" fmla="*/ 1181100 h 2332264"/>
              <a:gd name="connsiteX25" fmla="*/ 2027464 w 4397828"/>
              <a:gd name="connsiteY25" fmla="*/ 691243 h 2332264"/>
              <a:gd name="connsiteX26" fmla="*/ 1896835 w 4397828"/>
              <a:gd name="connsiteY26" fmla="*/ 446314 h 2332264"/>
              <a:gd name="connsiteX27" fmla="*/ 1815192 w 4397828"/>
              <a:gd name="connsiteY27" fmla="*/ 364671 h 2332264"/>
              <a:gd name="connsiteX28" fmla="*/ 1635578 w 4397828"/>
              <a:gd name="connsiteY28" fmla="*/ 348343 h 2332264"/>
              <a:gd name="connsiteX29" fmla="*/ 1521278 w 4397828"/>
              <a:gd name="connsiteY29" fmla="*/ 609600 h 2332264"/>
              <a:gd name="connsiteX30" fmla="*/ 1390649 w 4397828"/>
              <a:gd name="connsiteY30" fmla="*/ 609600 h 2332264"/>
              <a:gd name="connsiteX31" fmla="*/ 1292678 w 4397828"/>
              <a:gd name="connsiteY31" fmla="*/ 429985 h 2332264"/>
              <a:gd name="connsiteX32" fmla="*/ 1227364 w 4397828"/>
              <a:gd name="connsiteY32" fmla="*/ 348343 h 2332264"/>
              <a:gd name="connsiteX33" fmla="*/ 1047749 w 4397828"/>
              <a:gd name="connsiteY33" fmla="*/ 348343 h 2332264"/>
              <a:gd name="connsiteX34" fmla="*/ 868135 w 4397828"/>
              <a:gd name="connsiteY34" fmla="*/ 544285 h 2332264"/>
              <a:gd name="connsiteX35" fmla="*/ 704849 w 4397828"/>
              <a:gd name="connsiteY35" fmla="*/ 625928 h 2332264"/>
              <a:gd name="connsiteX36" fmla="*/ 557892 w 4397828"/>
              <a:gd name="connsiteY36" fmla="*/ 576943 h 2332264"/>
              <a:gd name="connsiteX37" fmla="*/ 541564 w 4397828"/>
              <a:gd name="connsiteY37" fmla="*/ 397328 h 2332264"/>
              <a:gd name="connsiteX38" fmla="*/ 492578 w 4397828"/>
              <a:gd name="connsiteY38" fmla="*/ 381000 h 2332264"/>
              <a:gd name="connsiteX39" fmla="*/ 263978 w 4397828"/>
              <a:gd name="connsiteY39" fmla="*/ 544285 h 2332264"/>
              <a:gd name="connsiteX40" fmla="*/ 312964 w 4397828"/>
              <a:gd name="connsiteY40" fmla="*/ 70757 h 2332264"/>
              <a:gd name="connsiteX0" fmla="*/ 48986 w 4133850"/>
              <a:gd name="connsiteY0" fmla="*/ 70757 h 2332264"/>
              <a:gd name="connsiteX1" fmla="*/ 1877786 w 4133850"/>
              <a:gd name="connsiteY1" fmla="*/ 119743 h 2332264"/>
              <a:gd name="connsiteX2" fmla="*/ 1959429 w 4133850"/>
              <a:gd name="connsiteY2" fmla="*/ 397328 h 2332264"/>
              <a:gd name="connsiteX3" fmla="*/ 2204357 w 4133850"/>
              <a:gd name="connsiteY3" fmla="*/ 740228 h 2332264"/>
              <a:gd name="connsiteX4" fmla="*/ 2449286 w 4133850"/>
              <a:gd name="connsiteY4" fmla="*/ 1017814 h 2332264"/>
              <a:gd name="connsiteX5" fmla="*/ 2694214 w 4133850"/>
              <a:gd name="connsiteY5" fmla="*/ 1148443 h 2332264"/>
              <a:gd name="connsiteX6" fmla="*/ 2939143 w 4133850"/>
              <a:gd name="connsiteY6" fmla="*/ 1246414 h 2332264"/>
              <a:gd name="connsiteX7" fmla="*/ 3086100 w 4133850"/>
              <a:gd name="connsiteY7" fmla="*/ 1164771 h 2332264"/>
              <a:gd name="connsiteX8" fmla="*/ 3249386 w 4133850"/>
              <a:gd name="connsiteY8" fmla="*/ 1344385 h 2332264"/>
              <a:gd name="connsiteX9" fmla="*/ 3380014 w 4133850"/>
              <a:gd name="connsiteY9" fmla="*/ 1295400 h 2332264"/>
              <a:gd name="connsiteX10" fmla="*/ 3575957 w 4133850"/>
              <a:gd name="connsiteY10" fmla="*/ 1115785 h 2332264"/>
              <a:gd name="connsiteX11" fmla="*/ 3739243 w 4133850"/>
              <a:gd name="connsiteY11" fmla="*/ 1230085 h 2332264"/>
              <a:gd name="connsiteX12" fmla="*/ 4049486 w 4133850"/>
              <a:gd name="connsiteY12" fmla="*/ 1442357 h 2332264"/>
              <a:gd name="connsiteX13" fmla="*/ 4131129 w 4133850"/>
              <a:gd name="connsiteY13" fmla="*/ 1638300 h 2332264"/>
              <a:gd name="connsiteX14" fmla="*/ 4065814 w 4133850"/>
              <a:gd name="connsiteY14" fmla="*/ 2242457 h 2332264"/>
              <a:gd name="connsiteX15" fmla="*/ 3739243 w 4133850"/>
              <a:gd name="connsiteY15" fmla="*/ 2177143 h 2332264"/>
              <a:gd name="connsiteX16" fmla="*/ 3624943 w 4133850"/>
              <a:gd name="connsiteY16" fmla="*/ 1899557 h 2332264"/>
              <a:gd name="connsiteX17" fmla="*/ 3363686 w 4133850"/>
              <a:gd name="connsiteY17" fmla="*/ 1621971 h 2332264"/>
              <a:gd name="connsiteX18" fmla="*/ 3167743 w 4133850"/>
              <a:gd name="connsiteY18" fmla="*/ 1556657 h 2332264"/>
              <a:gd name="connsiteX19" fmla="*/ 2824843 w 4133850"/>
              <a:gd name="connsiteY19" fmla="*/ 1524000 h 2332264"/>
              <a:gd name="connsiteX20" fmla="*/ 2596243 w 4133850"/>
              <a:gd name="connsiteY20" fmla="*/ 1409700 h 2332264"/>
              <a:gd name="connsiteX21" fmla="*/ 2416629 w 4133850"/>
              <a:gd name="connsiteY21" fmla="*/ 1295400 h 2332264"/>
              <a:gd name="connsiteX22" fmla="*/ 2286000 w 4133850"/>
              <a:gd name="connsiteY22" fmla="*/ 1181100 h 2332264"/>
              <a:gd name="connsiteX23" fmla="*/ 2286000 w 4133850"/>
              <a:gd name="connsiteY23" fmla="*/ 1132114 h 2332264"/>
              <a:gd name="connsiteX24" fmla="*/ 2073729 w 4133850"/>
              <a:gd name="connsiteY24" fmla="*/ 1181100 h 2332264"/>
              <a:gd name="connsiteX25" fmla="*/ 1763486 w 4133850"/>
              <a:gd name="connsiteY25" fmla="*/ 691243 h 2332264"/>
              <a:gd name="connsiteX26" fmla="*/ 1632857 w 4133850"/>
              <a:gd name="connsiteY26" fmla="*/ 446314 h 2332264"/>
              <a:gd name="connsiteX27" fmla="*/ 1551214 w 4133850"/>
              <a:gd name="connsiteY27" fmla="*/ 364671 h 2332264"/>
              <a:gd name="connsiteX28" fmla="*/ 1371600 w 4133850"/>
              <a:gd name="connsiteY28" fmla="*/ 348343 h 2332264"/>
              <a:gd name="connsiteX29" fmla="*/ 1257300 w 4133850"/>
              <a:gd name="connsiteY29" fmla="*/ 609600 h 2332264"/>
              <a:gd name="connsiteX30" fmla="*/ 1126671 w 4133850"/>
              <a:gd name="connsiteY30" fmla="*/ 609600 h 2332264"/>
              <a:gd name="connsiteX31" fmla="*/ 1028700 w 4133850"/>
              <a:gd name="connsiteY31" fmla="*/ 429985 h 2332264"/>
              <a:gd name="connsiteX32" fmla="*/ 963386 w 4133850"/>
              <a:gd name="connsiteY32" fmla="*/ 348343 h 2332264"/>
              <a:gd name="connsiteX33" fmla="*/ 783771 w 4133850"/>
              <a:gd name="connsiteY33" fmla="*/ 348343 h 2332264"/>
              <a:gd name="connsiteX34" fmla="*/ 604157 w 4133850"/>
              <a:gd name="connsiteY34" fmla="*/ 544285 h 2332264"/>
              <a:gd name="connsiteX35" fmla="*/ 440871 w 4133850"/>
              <a:gd name="connsiteY35" fmla="*/ 625928 h 2332264"/>
              <a:gd name="connsiteX36" fmla="*/ 293914 w 4133850"/>
              <a:gd name="connsiteY36" fmla="*/ 576943 h 2332264"/>
              <a:gd name="connsiteX37" fmla="*/ 277586 w 4133850"/>
              <a:gd name="connsiteY37" fmla="*/ 397328 h 2332264"/>
              <a:gd name="connsiteX38" fmla="*/ 228600 w 4133850"/>
              <a:gd name="connsiteY38" fmla="*/ 381000 h 2332264"/>
              <a:gd name="connsiteX39" fmla="*/ 0 w 4133850"/>
              <a:gd name="connsiteY39" fmla="*/ 544285 h 2332264"/>
              <a:gd name="connsiteX40" fmla="*/ 48986 w 4133850"/>
              <a:gd name="connsiteY40" fmla="*/ 70757 h 2332264"/>
              <a:gd name="connsiteX0" fmla="*/ 48986 w 4133850"/>
              <a:gd name="connsiteY0" fmla="*/ 5442 h 2266949"/>
              <a:gd name="connsiteX1" fmla="*/ 1877786 w 4133850"/>
              <a:gd name="connsiteY1" fmla="*/ 54428 h 2266949"/>
              <a:gd name="connsiteX2" fmla="*/ 1959429 w 4133850"/>
              <a:gd name="connsiteY2" fmla="*/ 332013 h 2266949"/>
              <a:gd name="connsiteX3" fmla="*/ 2204357 w 4133850"/>
              <a:gd name="connsiteY3" fmla="*/ 674913 h 2266949"/>
              <a:gd name="connsiteX4" fmla="*/ 2449286 w 4133850"/>
              <a:gd name="connsiteY4" fmla="*/ 952499 h 2266949"/>
              <a:gd name="connsiteX5" fmla="*/ 2694214 w 4133850"/>
              <a:gd name="connsiteY5" fmla="*/ 1083128 h 2266949"/>
              <a:gd name="connsiteX6" fmla="*/ 2939143 w 4133850"/>
              <a:gd name="connsiteY6" fmla="*/ 1181099 h 2266949"/>
              <a:gd name="connsiteX7" fmla="*/ 3086100 w 4133850"/>
              <a:gd name="connsiteY7" fmla="*/ 1099456 h 2266949"/>
              <a:gd name="connsiteX8" fmla="*/ 3249386 w 4133850"/>
              <a:gd name="connsiteY8" fmla="*/ 1279070 h 2266949"/>
              <a:gd name="connsiteX9" fmla="*/ 3380014 w 4133850"/>
              <a:gd name="connsiteY9" fmla="*/ 1230085 h 2266949"/>
              <a:gd name="connsiteX10" fmla="*/ 3575957 w 4133850"/>
              <a:gd name="connsiteY10" fmla="*/ 1050470 h 2266949"/>
              <a:gd name="connsiteX11" fmla="*/ 3739243 w 4133850"/>
              <a:gd name="connsiteY11" fmla="*/ 1164770 h 2266949"/>
              <a:gd name="connsiteX12" fmla="*/ 4049486 w 4133850"/>
              <a:gd name="connsiteY12" fmla="*/ 1377042 h 2266949"/>
              <a:gd name="connsiteX13" fmla="*/ 4131129 w 4133850"/>
              <a:gd name="connsiteY13" fmla="*/ 1572985 h 2266949"/>
              <a:gd name="connsiteX14" fmla="*/ 4065814 w 4133850"/>
              <a:gd name="connsiteY14" fmla="*/ 2177142 h 2266949"/>
              <a:gd name="connsiteX15" fmla="*/ 3739243 w 4133850"/>
              <a:gd name="connsiteY15" fmla="*/ 2111828 h 2266949"/>
              <a:gd name="connsiteX16" fmla="*/ 3624943 w 4133850"/>
              <a:gd name="connsiteY16" fmla="*/ 1834242 h 2266949"/>
              <a:gd name="connsiteX17" fmla="*/ 3363686 w 4133850"/>
              <a:gd name="connsiteY17" fmla="*/ 1556656 h 2266949"/>
              <a:gd name="connsiteX18" fmla="*/ 3167743 w 4133850"/>
              <a:gd name="connsiteY18" fmla="*/ 1491342 h 2266949"/>
              <a:gd name="connsiteX19" fmla="*/ 2824843 w 4133850"/>
              <a:gd name="connsiteY19" fmla="*/ 1458685 h 2266949"/>
              <a:gd name="connsiteX20" fmla="*/ 2596243 w 4133850"/>
              <a:gd name="connsiteY20" fmla="*/ 1344385 h 2266949"/>
              <a:gd name="connsiteX21" fmla="*/ 2416629 w 4133850"/>
              <a:gd name="connsiteY21" fmla="*/ 1230085 h 2266949"/>
              <a:gd name="connsiteX22" fmla="*/ 2286000 w 4133850"/>
              <a:gd name="connsiteY22" fmla="*/ 1115785 h 2266949"/>
              <a:gd name="connsiteX23" fmla="*/ 2286000 w 4133850"/>
              <a:gd name="connsiteY23" fmla="*/ 1066799 h 2266949"/>
              <a:gd name="connsiteX24" fmla="*/ 2073729 w 4133850"/>
              <a:gd name="connsiteY24" fmla="*/ 1115785 h 2266949"/>
              <a:gd name="connsiteX25" fmla="*/ 1763486 w 4133850"/>
              <a:gd name="connsiteY25" fmla="*/ 625928 h 2266949"/>
              <a:gd name="connsiteX26" fmla="*/ 1632857 w 4133850"/>
              <a:gd name="connsiteY26" fmla="*/ 380999 h 2266949"/>
              <a:gd name="connsiteX27" fmla="*/ 1551214 w 4133850"/>
              <a:gd name="connsiteY27" fmla="*/ 299356 h 2266949"/>
              <a:gd name="connsiteX28" fmla="*/ 1371600 w 4133850"/>
              <a:gd name="connsiteY28" fmla="*/ 283028 h 2266949"/>
              <a:gd name="connsiteX29" fmla="*/ 1257300 w 4133850"/>
              <a:gd name="connsiteY29" fmla="*/ 544285 h 2266949"/>
              <a:gd name="connsiteX30" fmla="*/ 1126671 w 4133850"/>
              <a:gd name="connsiteY30" fmla="*/ 544285 h 2266949"/>
              <a:gd name="connsiteX31" fmla="*/ 1028700 w 4133850"/>
              <a:gd name="connsiteY31" fmla="*/ 364670 h 2266949"/>
              <a:gd name="connsiteX32" fmla="*/ 963386 w 4133850"/>
              <a:gd name="connsiteY32" fmla="*/ 283028 h 2266949"/>
              <a:gd name="connsiteX33" fmla="*/ 783771 w 4133850"/>
              <a:gd name="connsiteY33" fmla="*/ 283028 h 2266949"/>
              <a:gd name="connsiteX34" fmla="*/ 604157 w 4133850"/>
              <a:gd name="connsiteY34" fmla="*/ 478970 h 2266949"/>
              <a:gd name="connsiteX35" fmla="*/ 440871 w 4133850"/>
              <a:gd name="connsiteY35" fmla="*/ 560613 h 2266949"/>
              <a:gd name="connsiteX36" fmla="*/ 293914 w 4133850"/>
              <a:gd name="connsiteY36" fmla="*/ 511628 h 2266949"/>
              <a:gd name="connsiteX37" fmla="*/ 277586 w 4133850"/>
              <a:gd name="connsiteY37" fmla="*/ 332013 h 2266949"/>
              <a:gd name="connsiteX38" fmla="*/ 228600 w 4133850"/>
              <a:gd name="connsiteY38" fmla="*/ 315685 h 2266949"/>
              <a:gd name="connsiteX39" fmla="*/ 0 w 4133850"/>
              <a:gd name="connsiteY39" fmla="*/ 478970 h 2266949"/>
              <a:gd name="connsiteX40" fmla="*/ 48986 w 4133850"/>
              <a:gd name="connsiteY40" fmla="*/ 5442 h 2266949"/>
              <a:gd name="connsiteX0" fmla="*/ 48986 w 4133850"/>
              <a:gd name="connsiteY0" fmla="*/ 5442 h 2177142"/>
              <a:gd name="connsiteX1" fmla="*/ 1877786 w 4133850"/>
              <a:gd name="connsiteY1" fmla="*/ 54428 h 2177142"/>
              <a:gd name="connsiteX2" fmla="*/ 1959429 w 4133850"/>
              <a:gd name="connsiteY2" fmla="*/ 332013 h 2177142"/>
              <a:gd name="connsiteX3" fmla="*/ 2204357 w 4133850"/>
              <a:gd name="connsiteY3" fmla="*/ 674913 h 2177142"/>
              <a:gd name="connsiteX4" fmla="*/ 2449286 w 4133850"/>
              <a:gd name="connsiteY4" fmla="*/ 952499 h 2177142"/>
              <a:gd name="connsiteX5" fmla="*/ 2694214 w 4133850"/>
              <a:gd name="connsiteY5" fmla="*/ 1083128 h 2177142"/>
              <a:gd name="connsiteX6" fmla="*/ 2939143 w 4133850"/>
              <a:gd name="connsiteY6" fmla="*/ 1181099 h 2177142"/>
              <a:gd name="connsiteX7" fmla="*/ 3086100 w 4133850"/>
              <a:gd name="connsiteY7" fmla="*/ 1099456 h 2177142"/>
              <a:gd name="connsiteX8" fmla="*/ 3249386 w 4133850"/>
              <a:gd name="connsiteY8" fmla="*/ 1279070 h 2177142"/>
              <a:gd name="connsiteX9" fmla="*/ 3380014 w 4133850"/>
              <a:gd name="connsiteY9" fmla="*/ 1230085 h 2177142"/>
              <a:gd name="connsiteX10" fmla="*/ 3575957 w 4133850"/>
              <a:gd name="connsiteY10" fmla="*/ 1050470 h 2177142"/>
              <a:gd name="connsiteX11" fmla="*/ 3739243 w 4133850"/>
              <a:gd name="connsiteY11" fmla="*/ 1164770 h 2177142"/>
              <a:gd name="connsiteX12" fmla="*/ 4049486 w 4133850"/>
              <a:gd name="connsiteY12" fmla="*/ 1377042 h 2177142"/>
              <a:gd name="connsiteX13" fmla="*/ 4131129 w 4133850"/>
              <a:gd name="connsiteY13" fmla="*/ 1572985 h 2177142"/>
              <a:gd name="connsiteX14" fmla="*/ 4065814 w 4133850"/>
              <a:gd name="connsiteY14" fmla="*/ 2177142 h 2177142"/>
              <a:gd name="connsiteX15" fmla="*/ 3739243 w 4133850"/>
              <a:gd name="connsiteY15" fmla="*/ 2111828 h 2177142"/>
              <a:gd name="connsiteX16" fmla="*/ 3624943 w 4133850"/>
              <a:gd name="connsiteY16" fmla="*/ 1834242 h 2177142"/>
              <a:gd name="connsiteX17" fmla="*/ 3363686 w 4133850"/>
              <a:gd name="connsiteY17" fmla="*/ 1556656 h 2177142"/>
              <a:gd name="connsiteX18" fmla="*/ 3167743 w 4133850"/>
              <a:gd name="connsiteY18" fmla="*/ 1491342 h 2177142"/>
              <a:gd name="connsiteX19" fmla="*/ 2824843 w 4133850"/>
              <a:gd name="connsiteY19" fmla="*/ 1458685 h 2177142"/>
              <a:gd name="connsiteX20" fmla="*/ 2596243 w 4133850"/>
              <a:gd name="connsiteY20" fmla="*/ 1344385 h 2177142"/>
              <a:gd name="connsiteX21" fmla="*/ 2416629 w 4133850"/>
              <a:gd name="connsiteY21" fmla="*/ 1230085 h 2177142"/>
              <a:gd name="connsiteX22" fmla="*/ 2286000 w 4133850"/>
              <a:gd name="connsiteY22" fmla="*/ 1115785 h 2177142"/>
              <a:gd name="connsiteX23" fmla="*/ 2286000 w 4133850"/>
              <a:gd name="connsiteY23" fmla="*/ 1066799 h 2177142"/>
              <a:gd name="connsiteX24" fmla="*/ 2073729 w 4133850"/>
              <a:gd name="connsiteY24" fmla="*/ 1115785 h 2177142"/>
              <a:gd name="connsiteX25" fmla="*/ 1763486 w 4133850"/>
              <a:gd name="connsiteY25" fmla="*/ 625928 h 2177142"/>
              <a:gd name="connsiteX26" fmla="*/ 1632857 w 4133850"/>
              <a:gd name="connsiteY26" fmla="*/ 380999 h 2177142"/>
              <a:gd name="connsiteX27" fmla="*/ 1551214 w 4133850"/>
              <a:gd name="connsiteY27" fmla="*/ 299356 h 2177142"/>
              <a:gd name="connsiteX28" fmla="*/ 1371600 w 4133850"/>
              <a:gd name="connsiteY28" fmla="*/ 283028 h 2177142"/>
              <a:gd name="connsiteX29" fmla="*/ 1257300 w 4133850"/>
              <a:gd name="connsiteY29" fmla="*/ 544285 h 2177142"/>
              <a:gd name="connsiteX30" fmla="*/ 1126671 w 4133850"/>
              <a:gd name="connsiteY30" fmla="*/ 544285 h 2177142"/>
              <a:gd name="connsiteX31" fmla="*/ 1028700 w 4133850"/>
              <a:gd name="connsiteY31" fmla="*/ 364670 h 2177142"/>
              <a:gd name="connsiteX32" fmla="*/ 963386 w 4133850"/>
              <a:gd name="connsiteY32" fmla="*/ 283028 h 2177142"/>
              <a:gd name="connsiteX33" fmla="*/ 783771 w 4133850"/>
              <a:gd name="connsiteY33" fmla="*/ 283028 h 2177142"/>
              <a:gd name="connsiteX34" fmla="*/ 604157 w 4133850"/>
              <a:gd name="connsiteY34" fmla="*/ 478970 h 2177142"/>
              <a:gd name="connsiteX35" fmla="*/ 440871 w 4133850"/>
              <a:gd name="connsiteY35" fmla="*/ 560613 h 2177142"/>
              <a:gd name="connsiteX36" fmla="*/ 293914 w 4133850"/>
              <a:gd name="connsiteY36" fmla="*/ 511628 h 2177142"/>
              <a:gd name="connsiteX37" fmla="*/ 277586 w 4133850"/>
              <a:gd name="connsiteY37" fmla="*/ 332013 h 2177142"/>
              <a:gd name="connsiteX38" fmla="*/ 228600 w 4133850"/>
              <a:gd name="connsiteY38" fmla="*/ 315685 h 2177142"/>
              <a:gd name="connsiteX39" fmla="*/ 0 w 4133850"/>
              <a:gd name="connsiteY39" fmla="*/ 478970 h 2177142"/>
              <a:gd name="connsiteX40" fmla="*/ 48986 w 4133850"/>
              <a:gd name="connsiteY40" fmla="*/ 5442 h 2177142"/>
              <a:gd name="connsiteX0" fmla="*/ 48986 w 4131129"/>
              <a:gd name="connsiteY0" fmla="*/ 5442 h 2177142"/>
              <a:gd name="connsiteX1" fmla="*/ 1877786 w 4131129"/>
              <a:gd name="connsiteY1" fmla="*/ 54428 h 2177142"/>
              <a:gd name="connsiteX2" fmla="*/ 1959429 w 4131129"/>
              <a:gd name="connsiteY2" fmla="*/ 332013 h 2177142"/>
              <a:gd name="connsiteX3" fmla="*/ 2204357 w 4131129"/>
              <a:gd name="connsiteY3" fmla="*/ 674913 h 2177142"/>
              <a:gd name="connsiteX4" fmla="*/ 2449286 w 4131129"/>
              <a:gd name="connsiteY4" fmla="*/ 952499 h 2177142"/>
              <a:gd name="connsiteX5" fmla="*/ 2694214 w 4131129"/>
              <a:gd name="connsiteY5" fmla="*/ 1083128 h 2177142"/>
              <a:gd name="connsiteX6" fmla="*/ 2939143 w 4131129"/>
              <a:gd name="connsiteY6" fmla="*/ 1181099 h 2177142"/>
              <a:gd name="connsiteX7" fmla="*/ 3086100 w 4131129"/>
              <a:gd name="connsiteY7" fmla="*/ 1099456 h 2177142"/>
              <a:gd name="connsiteX8" fmla="*/ 3249386 w 4131129"/>
              <a:gd name="connsiteY8" fmla="*/ 1279070 h 2177142"/>
              <a:gd name="connsiteX9" fmla="*/ 3380014 w 4131129"/>
              <a:gd name="connsiteY9" fmla="*/ 1230085 h 2177142"/>
              <a:gd name="connsiteX10" fmla="*/ 3575957 w 4131129"/>
              <a:gd name="connsiteY10" fmla="*/ 1050470 h 2177142"/>
              <a:gd name="connsiteX11" fmla="*/ 3739243 w 4131129"/>
              <a:gd name="connsiteY11" fmla="*/ 1164770 h 2177142"/>
              <a:gd name="connsiteX12" fmla="*/ 4049486 w 4131129"/>
              <a:gd name="connsiteY12" fmla="*/ 1377042 h 2177142"/>
              <a:gd name="connsiteX13" fmla="*/ 4131129 w 4131129"/>
              <a:gd name="connsiteY13" fmla="*/ 1572985 h 2177142"/>
              <a:gd name="connsiteX14" fmla="*/ 4065814 w 4131129"/>
              <a:gd name="connsiteY14" fmla="*/ 2177142 h 2177142"/>
              <a:gd name="connsiteX15" fmla="*/ 3739243 w 4131129"/>
              <a:gd name="connsiteY15" fmla="*/ 2111828 h 2177142"/>
              <a:gd name="connsiteX16" fmla="*/ 3624943 w 4131129"/>
              <a:gd name="connsiteY16" fmla="*/ 1834242 h 2177142"/>
              <a:gd name="connsiteX17" fmla="*/ 3363686 w 4131129"/>
              <a:gd name="connsiteY17" fmla="*/ 1556656 h 2177142"/>
              <a:gd name="connsiteX18" fmla="*/ 3167743 w 4131129"/>
              <a:gd name="connsiteY18" fmla="*/ 1491342 h 2177142"/>
              <a:gd name="connsiteX19" fmla="*/ 2824843 w 4131129"/>
              <a:gd name="connsiteY19" fmla="*/ 1458685 h 2177142"/>
              <a:gd name="connsiteX20" fmla="*/ 2596243 w 4131129"/>
              <a:gd name="connsiteY20" fmla="*/ 1344385 h 2177142"/>
              <a:gd name="connsiteX21" fmla="*/ 2416629 w 4131129"/>
              <a:gd name="connsiteY21" fmla="*/ 1230085 h 2177142"/>
              <a:gd name="connsiteX22" fmla="*/ 2286000 w 4131129"/>
              <a:gd name="connsiteY22" fmla="*/ 1115785 h 2177142"/>
              <a:gd name="connsiteX23" fmla="*/ 2286000 w 4131129"/>
              <a:gd name="connsiteY23" fmla="*/ 1066799 h 2177142"/>
              <a:gd name="connsiteX24" fmla="*/ 2073729 w 4131129"/>
              <a:gd name="connsiteY24" fmla="*/ 1115785 h 2177142"/>
              <a:gd name="connsiteX25" fmla="*/ 1763486 w 4131129"/>
              <a:gd name="connsiteY25" fmla="*/ 625928 h 2177142"/>
              <a:gd name="connsiteX26" fmla="*/ 1632857 w 4131129"/>
              <a:gd name="connsiteY26" fmla="*/ 380999 h 2177142"/>
              <a:gd name="connsiteX27" fmla="*/ 1551214 w 4131129"/>
              <a:gd name="connsiteY27" fmla="*/ 299356 h 2177142"/>
              <a:gd name="connsiteX28" fmla="*/ 1371600 w 4131129"/>
              <a:gd name="connsiteY28" fmla="*/ 283028 h 2177142"/>
              <a:gd name="connsiteX29" fmla="*/ 1257300 w 4131129"/>
              <a:gd name="connsiteY29" fmla="*/ 544285 h 2177142"/>
              <a:gd name="connsiteX30" fmla="*/ 1126671 w 4131129"/>
              <a:gd name="connsiteY30" fmla="*/ 544285 h 2177142"/>
              <a:gd name="connsiteX31" fmla="*/ 1028700 w 4131129"/>
              <a:gd name="connsiteY31" fmla="*/ 364670 h 2177142"/>
              <a:gd name="connsiteX32" fmla="*/ 963386 w 4131129"/>
              <a:gd name="connsiteY32" fmla="*/ 283028 h 2177142"/>
              <a:gd name="connsiteX33" fmla="*/ 783771 w 4131129"/>
              <a:gd name="connsiteY33" fmla="*/ 283028 h 2177142"/>
              <a:gd name="connsiteX34" fmla="*/ 604157 w 4131129"/>
              <a:gd name="connsiteY34" fmla="*/ 478970 h 2177142"/>
              <a:gd name="connsiteX35" fmla="*/ 440871 w 4131129"/>
              <a:gd name="connsiteY35" fmla="*/ 560613 h 2177142"/>
              <a:gd name="connsiteX36" fmla="*/ 293914 w 4131129"/>
              <a:gd name="connsiteY36" fmla="*/ 511628 h 2177142"/>
              <a:gd name="connsiteX37" fmla="*/ 277586 w 4131129"/>
              <a:gd name="connsiteY37" fmla="*/ 332013 h 2177142"/>
              <a:gd name="connsiteX38" fmla="*/ 228600 w 4131129"/>
              <a:gd name="connsiteY38" fmla="*/ 315685 h 2177142"/>
              <a:gd name="connsiteX39" fmla="*/ 0 w 4131129"/>
              <a:gd name="connsiteY39" fmla="*/ 478970 h 2177142"/>
              <a:gd name="connsiteX40" fmla="*/ 48986 w 4131129"/>
              <a:gd name="connsiteY40" fmla="*/ 5442 h 2177142"/>
              <a:gd name="connsiteX0" fmla="*/ 48986 w 4267199"/>
              <a:gd name="connsiteY0" fmla="*/ 5442 h 2177142"/>
              <a:gd name="connsiteX1" fmla="*/ 1877786 w 4267199"/>
              <a:gd name="connsiteY1" fmla="*/ 54428 h 2177142"/>
              <a:gd name="connsiteX2" fmla="*/ 1959429 w 4267199"/>
              <a:gd name="connsiteY2" fmla="*/ 332013 h 2177142"/>
              <a:gd name="connsiteX3" fmla="*/ 2204357 w 4267199"/>
              <a:gd name="connsiteY3" fmla="*/ 674913 h 2177142"/>
              <a:gd name="connsiteX4" fmla="*/ 2449286 w 4267199"/>
              <a:gd name="connsiteY4" fmla="*/ 952499 h 2177142"/>
              <a:gd name="connsiteX5" fmla="*/ 2694214 w 4267199"/>
              <a:gd name="connsiteY5" fmla="*/ 1083128 h 2177142"/>
              <a:gd name="connsiteX6" fmla="*/ 2939143 w 4267199"/>
              <a:gd name="connsiteY6" fmla="*/ 1181099 h 2177142"/>
              <a:gd name="connsiteX7" fmla="*/ 3086100 w 4267199"/>
              <a:gd name="connsiteY7" fmla="*/ 1099456 h 2177142"/>
              <a:gd name="connsiteX8" fmla="*/ 3249386 w 4267199"/>
              <a:gd name="connsiteY8" fmla="*/ 1279070 h 2177142"/>
              <a:gd name="connsiteX9" fmla="*/ 3380014 w 4267199"/>
              <a:gd name="connsiteY9" fmla="*/ 1230085 h 2177142"/>
              <a:gd name="connsiteX10" fmla="*/ 3575957 w 4267199"/>
              <a:gd name="connsiteY10" fmla="*/ 1050470 h 2177142"/>
              <a:gd name="connsiteX11" fmla="*/ 3739243 w 4267199"/>
              <a:gd name="connsiteY11" fmla="*/ 1164770 h 2177142"/>
              <a:gd name="connsiteX12" fmla="*/ 4049486 w 4267199"/>
              <a:gd name="connsiteY12" fmla="*/ 1377042 h 2177142"/>
              <a:gd name="connsiteX13" fmla="*/ 4131129 w 4267199"/>
              <a:gd name="connsiteY13" fmla="*/ 1572985 h 2177142"/>
              <a:gd name="connsiteX14" fmla="*/ 4065814 w 4267199"/>
              <a:gd name="connsiteY14" fmla="*/ 2177142 h 2177142"/>
              <a:gd name="connsiteX15" fmla="*/ 3739243 w 4267199"/>
              <a:gd name="connsiteY15" fmla="*/ 2111828 h 2177142"/>
              <a:gd name="connsiteX16" fmla="*/ 3624943 w 4267199"/>
              <a:gd name="connsiteY16" fmla="*/ 1834242 h 2177142"/>
              <a:gd name="connsiteX17" fmla="*/ 3363686 w 4267199"/>
              <a:gd name="connsiteY17" fmla="*/ 1556656 h 2177142"/>
              <a:gd name="connsiteX18" fmla="*/ 3167743 w 4267199"/>
              <a:gd name="connsiteY18" fmla="*/ 1491342 h 2177142"/>
              <a:gd name="connsiteX19" fmla="*/ 2824843 w 4267199"/>
              <a:gd name="connsiteY19" fmla="*/ 1458685 h 2177142"/>
              <a:gd name="connsiteX20" fmla="*/ 2596243 w 4267199"/>
              <a:gd name="connsiteY20" fmla="*/ 1344385 h 2177142"/>
              <a:gd name="connsiteX21" fmla="*/ 2416629 w 4267199"/>
              <a:gd name="connsiteY21" fmla="*/ 1230085 h 2177142"/>
              <a:gd name="connsiteX22" fmla="*/ 2286000 w 4267199"/>
              <a:gd name="connsiteY22" fmla="*/ 1115785 h 2177142"/>
              <a:gd name="connsiteX23" fmla="*/ 2286000 w 4267199"/>
              <a:gd name="connsiteY23" fmla="*/ 1066799 h 2177142"/>
              <a:gd name="connsiteX24" fmla="*/ 2073729 w 4267199"/>
              <a:gd name="connsiteY24" fmla="*/ 1115785 h 2177142"/>
              <a:gd name="connsiteX25" fmla="*/ 1763486 w 4267199"/>
              <a:gd name="connsiteY25" fmla="*/ 625928 h 2177142"/>
              <a:gd name="connsiteX26" fmla="*/ 1632857 w 4267199"/>
              <a:gd name="connsiteY26" fmla="*/ 380999 h 2177142"/>
              <a:gd name="connsiteX27" fmla="*/ 1551214 w 4267199"/>
              <a:gd name="connsiteY27" fmla="*/ 299356 h 2177142"/>
              <a:gd name="connsiteX28" fmla="*/ 1371600 w 4267199"/>
              <a:gd name="connsiteY28" fmla="*/ 283028 h 2177142"/>
              <a:gd name="connsiteX29" fmla="*/ 1257300 w 4267199"/>
              <a:gd name="connsiteY29" fmla="*/ 544285 h 2177142"/>
              <a:gd name="connsiteX30" fmla="*/ 1126671 w 4267199"/>
              <a:gd name="connsiteY30" fmla="*/ 544285 h 2177142"/>
              <a:gd name="connsiteX31" fmla="*/ 1028700 w 4267199"/>
              <a:gd name="connsiteY31" fmla="*/ 364670 h 2177142"/>
              <a:gd name="connsiteX32" fmla="*/ 963386 w 4267199"/>
              <a:gd name="connsiteY32" fmla="*/ 283028 h 2177142"/>
              <a:gd name="connsiteX33" fmla="*/ 783771 w 4267199"/>
              <a:gd name="connsiteY33" fmla="*/ 283028 h 2177142"/>
              <a:gd name="connsiteX34" fmla="*/ 604157 w 4267199"/>
              <a:gd name="connsiteY34" fmla="*/ 478970 h 2177142"/>
              <a:gd name="connsiteX35" fmla="*/ 440871 w 4267199"/>
              <a:gd name="connsiteY35" fmla="*/ 560613 h 2177142"/>
              <a:gd name="connsiteX36" fmla="*/ 293914 w 4267199"/>
              <a:gd name="connsiteY36" fmla="*/ 511628 h 2177142"/>
              <a:gd name="connsiteX37" fmla="*/ 277586 w 4267199"/>
              <a:gd name="connsiteY37" fmla="*/ 332013 h 2177142"/>
              <a:gd name="connsiteX38" fmla="*/ 228600 w 4267199"/>
              <a:gd name="connsiteY38" fmla="*/ 315685 h 2177142"/>
              <a:gd name="connsiteX39" fmla="*/ 0 w 4267199"/>
              <a:gd name="connsiteY39" fmla="*/ 478970 h 2177142"/>
              <a:gd name="connsiteX40" fmla="*/ 48986 w 4267199"/>
              <a:gd name="connsiteY40" fmla="*/ 5442 h 2177142"/>
              <a:gd name="connsiteX0" fmla="*/ 48986 w 4267199"/>
              <a:gd name="connsiteY0" fmla="*/ 5442 h 2177142"/>
              <a:gd name="connsiteX1" fmla="*/ 1877786 w 4267199"/>
              <a:gd name="connsiteY1" fmla="*/ 54428 h 2177142"/>
              <a:gd name="connsiteX2" fmla="*/ 1959429 w 4267199"/>
              <a:gd name="connsiteY2" fmla="*/ 332013 h 2177142"/>
              <a:gd name="connsiteX3" fmla="*/ 2204357 w 4267199"/>
              <a:gd name="connsiteY3" fmla="*/ 674913 h 2177142"/>
              <a:gd name="connsiteX4" fmla="*/ 2449286 w 4267199"/>
              <a:gd name="connsiteY4" fmla="*/ 952499 h 2177142"/>
              <a:gd name="connsiteX5" fmla="*/ 2694214 w 4267199"/>
              <a:gd name="connsiteY5" fmla="*/ 1083128 h 2177142"/>
              <a:gd name="connsiteX6" fmla="*/ 2939143 w 4267199"/>
              <a:gd name="connsiteY6" fmla="*/ 1181099 h 2177142"/>
              <a:gd name="connsiteX7" fmla="*/ 3086100 w 4267199"/>
              <a:gd name="connsiteY7" fmla="*/ 1099456 h 2177142"/>
              <a:gd name="connsiteX8" fmla="*/ 3249386 w 4267199"/>
              <a:gd name="connsiteY8" fmla="*/ 1279070 h 2177142"/>
              <a:gd name="connsiteX9" fmla="*/ 3380014 w 4267199"/>
              <a:gd name="connsiteY9" fmla="*/ 1230085 h 2177142"/>
              <a:gd name="connsiteX10" fmla="*/ 3575957 w 4267199"/>
              <a:gd name="connsiteY10" fmla="*/ 1050470 h 2177142"/>
              <a:gd name="connsiteX11" fmla="*/ 3739243 w 4267199"/>
              <a:gd name="connsiteY11" fmla="*/ 1164770 h 2177142"/>
              <a:gd name="connsiteX12" fmla="*/ 4049486 w 4267199"/>
              <a:gd name="connsiteY12" fmla="*/ 1377042 h 2177142"/>
              <a:gd name="connsiteX13" fmla="*/ 4131129 w 4267199"/>
              <a:gd name="connsiteY13" fmla="*/ 1572985 h 2177142"/>
              <a:gd name="connsiteX14" fmla="*/ 4065814 w 4267199"/>
              <a:gd name="connsiteY14" fmla="*/ 2177142 h 2177142"/>
              <a:gd name="connsiteX15" fmla="*/ 3739243 w 4267199"/>
              <a:gd name="connsiteY15" fmla="*/ 2111828 h 2177142"/>
              <a:gd name="connsiteX16" fmla="*/ 3624943 w 4267199"/>
              <a:gd name="connsiteY16" fmla="*/ 1834242 h 2177142"/>
              <a:gd name="connsiteX17" fmla="*/ 3363686 w 4267199"/>
              <a:gd name="connsiteY17" fmla="*/ 1556656 h 2177142"/>
              <a:gd name="connsiteX18" fmla="*/ 3167743 w 4267199"/>
              <a:gd name="connsiteY18" fmla="*/ 1491342 h 2177142"/>
              <a:gd name="connsiteX19" fmla="*/ 2824843 w 4267199"/>
              <a:gd name="connsiteY19" fmla="*/ 1458685 h 2177142"/>
              <a:gd name="connsiteX20" fmla="*/ 2596243 w 4267199"/>
              <a:gd name="connsiteY20" fmla="*/ 1344385 h 2177142"/>
              <a:gd name="connsiteX21" fmla="*/ 2416629 w 4267199"/>
              <a:gd name="connsiteY21" fmla="*/ 1230085 h 2177142"/>
              <a:gd name="connsiteX22" fmla="*/ 2286000 w 4267199"/>
              <a:gd name="connsiteY22" fmla="*/ 1115785 h 2177142"/>
              <a:gd name="connsiteX23" fmla="*/ 2286000 w 4267199"/>
              <a:gd name="connsiteY23" fmla="*/ 1066799 h 2177142"/>
              <a:gd name="connsiteX24" fmla="*/ 2073729 w 4267199"/>
              <a:gd name="connsiteY24" fmla="*/ 1115785 h 2177142"/>
              <a:gd name="connsiteX25" fmla="*/ 1763486 w 4267199"/>
              <a:gd name="connsiteY25" fmla="*/ 625928 h 2177142"/>
              <a:gd name="connsiteX26" fmla="*/ 1632857 w 4267199"/>
              <a:gd name="connsiteY26" fmla="*/ 380999 h 2177142"/>
              <a:gd name="connsiteX27" fmla="*/ 1551214 w 4267199"/>
              <a:gd name="connsiteY27" fmla="*/ 299356 h 2177142"/>
              <a:gd name="connsiteX28" fmla="*/ 1371600 w 4267199"/>
              <a:gd name="connsiteY28" fmla="*/ 283028 h 2177142"/>
              <a:gd name="connsiteX29" fmla="*/ 1257300 w 4267199"/>
              <a:gd name="connsiteY29" fmla="*/ 544285 h 2177142"/>
              <a:gd name="connsiteX30" fmla="*/ 1126671 w 4267199"/>
              <a:gd name="connsiteY30" fmla="*/ 544285 h 2177142"/>
              <a:gd name="connsiteX31" fmla="*/ 1028700 w 4267199"/>
              <a:gd name="connsiteY31" fmla="*/ 364670 h 2177142"/>
              <a:gd name="connsiteX32" fmla="*/ 963386 w 4267199"/>
              <a:gd name="connsiteY32" fmla="*/ 283028 h 2177142"/>
              <a:gd name="connsiteX33" fmla="*/ 783771 w 4267199"/>
              <a:gd name="connsiteY33" fmla="*/ 283028 h 2177142"/>
              <a:gd name="connsiteX34" fmla="*/ 604157 w 4267199"/>
              <a:gd name="connsiteY34" fmla="*/ 478970 h 2177142"/>
              <a:gd name="connsiteX35" fmla="*/ 440871 w 4267199"/>
              <a:gd name="connsiteY35" fmla="*/ 560613 h 2177142"/>
              <a:gd name="connsiteX36" fmla="*/ 293914 w 4267199"/>
              <a:gd name="connsiteY36" fmla="*/ 511628 h 2177142"/>
              <a:gd name="connsiteX37" fmla="*/ 277586 w 4267199"/>
              <a:gd name="connsiteY37" fmla="*/ 332013 h 2177142"/>
              <a:gd name="connsiteX38" fmla="*/ 228600 w 4267199"/>
              <a:gd name="connsiteY38" fmla="*/ 315685 h 2177142"/>
              <a:gd name="connsiteX39" fmla="*/ 0 w 4267199"/>
              <a:gd name="connsiteY39" fmla="*/ 478970 h 2177142"/>
              <a:gd name="connsiteX40" fmla="*/ 48986 w 4267199"/>
              <a:gd name="connsiteY40" fmla="*/ 5442 h 2177142"/>
              <a:gd name="connsiteX0" fmla="*/ 48986 w 4267199"/>
              <a:gd name="connsiteY0" fmla="*/ 5442 h 2177142"/>
              <a:gd name="connsiteX1" fmla="*/ 1877786 w 4267199"/>
              <a:gd name="connsiteY1" fmla="*/ 54428 h 2177142"/>
              <a:gd name="connsiteX2" fmla="*/ 1959429 w 4267199"/>
              <a:gd name="connsiteY2" fmla="*/ 332013 h 2177142"/>
              <a:gd name="connsiteX3" fmla="*/ 2204357 w 4267199"/>
              <a:gd name="connsiteY3" fmla="*/ 674913 h 2177142"/>
              <a:gd name="connsiteX4" fmla="*/ 2449286 w 4267199"/>
              <a:gd name="connsiteY4" fmla="*/ 952499 h 2177142"/>
              <a:gd name="connsiteX5" fmla="*/ 2694214 w 4267199"/>
              <a:gd name="connsiteY5" fmla="*/ 1083128 h 2177142"/>
              <a:gd name="connsiteX6" fmla="*/ 2939143 w 4267199"/>
              <a:gd name="connsiteY6" fmla="*/ 1181099 h 2177142"/>
              <a:gd name="connsiteX7" fmla="*/ 3086100 w 4267199"/>
              <a:gd name="connsiteY7" fmla="*/ 1099456 h 2177142"/>
              <a:gd name="connsiteX8" fmla="*/ 3249386 w 4267199"/>
              <a:gd name="connsiteY8" fmla="*/ 1279070 h 2177142"/>
              <a:gd name="connsiteX9" fmla="*/ 3380014 w 4267199"/>
              <a:gd name="connsiteY9" fmla="*/ 1230085 h 2177142"/>
              <a:gd name="connsiteX10" fmla="*/ 3575957 w 4267199"/>
              <a:gd name="connsiteY10" fmla="*/ 1050470 h 2177142"/>
              <a:gd name="connsiteX11" fmla="*/ 3739243 w 4267199"/>
              <a:gd name="connsiteY11" fmla="*/ 1164770 h 2177142"/>
              <a:gd name="connsiteX12" fmla="*/ 4049486 w 4267199"/>
              <a:gd name="connsiteY12" fmla="*/ 1377042 h 2177142"/>
              <a:gd name="connsiteX13" fmla="*/ 4131129 w 4267199"/>
              <a:gd name="connsiteY13" fmla="*/ 1572985 h 2177142"/>
              <a:gd name="connsiteX14" fmla="*/ 4065814 w 4267199"/>
              <a:gd name="connsiteY14" fmla="*/ 2177142 h 2177142"/>
              <a:gd name="connsiteX15" fmla="*/ 3739243 w 4267199"/>
              <a:gd name="connsiteY15" fmla="*/ 2111828 h 2177142"/>
              <a:gd name="connsiteX16" fmla="*/ 3624943 w 4267199"/>
              <a:gd name="connsiteY16" fmla="*/ 1834242 h 2177142"/>
              <a:gd name="connsiteX17" fmla="*/ 3363686 w 4267199"/>
              <a:gd name="connsiteY17" fmla="*/ 1556656 h 2177142"/>
              <a:gd name="connsiteX18" fmla="*/ 3167743 w 4267199"/>
              <a:gd name="connsiteY18" fmla="*/ 1491342 h 2177142"/>
              <a:gd name="connsiteX19" fmla="*/ 2824843 w 4267199"/>
              <a:gd name="connsiteY19" fmla="*/ 1458685 h 2177142"/>
              <a:gd name="connsiteX20" fmla="*/ 2596243 w 4267199"/>
              <a:gd name="connsiteY20" fmla="*/ 1344385 h 2177142"/>
              <a:gd name="connsiteX21" fmla="*/ 2416629 w 4267199"/>
              <a:gd name="connsiteY21" fmla="*/ 1230085 h 2177142"/>
              <a:gd name="connsiteX22" fmla="*/ 2286000 w 4267199"/>
              <a:gd name="connsiteY22" fmla="*/ 1115785 h 2177142"/>
              <a:gd name="connsiteX23" fmla="*/ 2286000 w 4267199"/>
              <a:gd name="connsiteY23" fmla="*/ 1066799 h 2177142"/>
              <a:gd name="connsiteX24" fmla="*/ 2073729 w 4267199"/>
              <a:gd name="connsiteY24" fmla="*/ 1115785 h 2177142"/>
              <a:gd name="connsiteX25" fmla="*/ 1763486 w 4267199"/>
              <a:gd name="connsiteY25" fmla="*/ 625928 h 2177142"/>
              <a:gd name="connsiteX26" fmla="*/ 1632857 w 4267199"/>
              <a:gd name="connsiteY26" fmla="*/ 380999 h 2177142"/>
              <a:gd name="connsiteX27" fmla="*/ 1551214 w 4267199"/>
              <a:gd name="connsiteY27" fmla="*/ 299356 h 2177142"/>
              <a:gd name="connsiteX28" fmla="*/ 1371600 w 4267199"/>
              <a:gd name="connsiteY28" fmla="*/ 283028 h 2177142"/>
              <a:gd name="connsiteX29" fmla="*/ 1257300 w 4267199"/>
              <a:gd name="connsiteY29" fmla="*/ 544285 h 2177142"/>
              <a:gd name="connsiteX30" fmla="*/ 1126671 w 4267199"/>
              <a:gd name="connsiteY30" fmla="*/ 544285 h 2177142"/>
              <a:gd name="connsiteX31" fmla="*/ 1028700 w 4267199"/>
              <a:gd name="connsiteY31" fmla="*/ 364670 h 2177142"/>
              <a:gd name="connsiteX32" fmla="*/ 963386 w 4267199"/>
              <a:gd name="connsiteY32" fmla="*/ 283028 h 2177142"/>
              <a:gd name="connsiteX33" fmla="*/ 783771 w 4267199"/>
              <a:gd name="connsiteY33" fmla="*/ 283028 h 2177142"/>
              <a:gd name="connsiteX34" fmla="*/ 604157 w 4267199"/>
              <a:gd name="connsiteY34" fmla="*/ 478970 h 2177142"/>
              <a:gd name="connsiteX35" fmla="*/ 440871 w 4267199"/>
              <a:gd name="connsiteY35" fmla="*/ 560613 h 2177142"/>
              <a:gd name="connsiteX36" fmla="*/ 293914 w 4267199"/>
              <a:gd name="connsiteY36" fmla="*/ 511628 h 2177142"/>
              <a:gd name="connsiteX37" fmla="*/ 277586 w 4267199"/>
              <a:gd name="connsiteY37" fmla="*/ 332013 h 2177142"/>
              <a:gd name="connsiteX38" fmla="*/ 228600 w 4267199"/>
              <a:gd name="connsiteY38" fmla="*/ 315685 h 2177142"/>
              <a:gd name="connsiteX39" fmla="*/ 0 w 4267199"/>
              <a:gd name="connsiteY39" fmla="*/ 478970 h 2177142"/>
              <a:gd name="connsiteX40" fmla="*/ 48986 w 4267199"/>
              <a:gd name="connsiteY40" fmla="*/ 5442 h 2177142"/>
              <a:gd name="connsiteX0" fmla="*/ 48986 w 4267199"/>
              <a:gd name="connsiteY0" fmla="*/ 0 h 2171700"/>
              <a:gd name="connsiteX1" fmla="*/ 1877786 w 4267199"/>
              <a:gd name="connsiteY1" fmla="*/ 48986 h 2171700"/>
              <a:gd name="connsiteX2" fmla="*/ 1959429 w 4267199"/>
              <a:gd name="connsiteY2" fmla="*/ 326571 h 2171700"/>
              <a:gd name="connsiteX3" fmla="*/ 2204357 w 4267199"/>
              <a:gd name="connsiteY3" fmla="*/ 669471 h 2171700"/>
              <a:gd name="connsiteX4" fmla="*/ 2449286 w 4267199"/>
              <a:gd name="connsiteY4" fmla="*/ 947057 h 2171700"/>
              <a:gd name="connsiteX5" fmla="*/ 2694214 w 4267199"/>
              <a:gd name="connsiteY5" fmla="*/ 1077686 h 2171700"/>
              <a:gd name="connsiteX6" fmla="*/ 2939143 w 4267199"/>
              <a:gd name="connsiteY6" fmla="*/ 1175657 h 2171700"/>
              <a:gd name="connsiteX7" fmla="*/ 3086100 w 4267199"/>
              <a:gd name="connsiteY7" fmla="*/ 1094014 h 2171700"/>
              <a:gd name="connsiteX8" fmla="*/ 3249386 w 4267199"/>
              <a:gd name="connsiteY8" fmla="*/ 1273628 h 2171700"/>
              <a:gd name="connsiteX9" fmla="*/ 3380014 w 4267199"/>
              <a:gd name="connsiteY9" fmla="*/ 1224643 h 2171700"/>
              <a:gd name="connsiteX10" fmla="*/ 3575957 w 4267199"/>
              <a:gd name="connsiteY10" fmla="*/ 1045028 h 2171700"/>
              <a:gd name="connsiteX11" fmla="*/ 3739243 w 4267199"/>
              <a:gd name="connsiteY11" fmla="*/ 1159328 h 2171700"/>
              <a:gd name="connsiteX12" fmla="*/ 4049486 w 4267199"/>
              <a:gd name="connsiteY12" fmla="*/ 1371600 h 2171700"/>
              <a:gd name="connsiteX13" fmla="*/ 4131129 w 4267199"/>
              <a:gd name="connsiteY13" fmla="*/ 1567543 h 2171700"/>
              <a:gd name="connsiteX14" fmla="*/ 4065814 w 4267199"/>
              <a:gd name="connsiteY14" fmla="*/ 2171700 h 2171700"/>
              <a:gd name="connsiteX15" fmla="*/ 3739243 w 4267199"/>
              <a:gd name="connsiteY15" fmla="*/ 2106386 h 2171700"/>
              <a:gd name="connsiteX16" fmla="*/ 3624943 w 4267199"/>
              <a:gd name="connsiteY16" fmla="*/ 1828800 h 2171700"/>
              <a:gd name="connsiteX17" fmla="*/ 3363686 w 4267199"/>
              <a:gd name="connsiteY17" fmla="*/ 1551214 h 2171700"/>
              <a:gd name="connsiteX18" fmla="*/ 3167743 w 4267199"/>
              <a:gd name="connsiteY18" fmla="*/ 1485900 h 2171700"/>
              <a:gd name="connsiteX19" fmla="*/ 2824843 w 4267199"/>
              <a:gd name="connsiteY19" fmla="*/ 1453243 h 2171700"/>
              <a:gd name="connsiteX20" fmla="*/ 2596243 w 4267199"/>
              <a:gd name="connsiteY20" fmla="*/ 1338943 h 2171700"/>
              <a:gd name="connsiteX21" fmla="*/ 2416629 w 4267199"/>
              <a:gd name="connsiteY21" fmla="*/ 1224643 h 2171700"/>
              <a:gd name="connsiteX22" fmla="*/ 2286000 w 4267199"/>
              <a:gd name="connsiteY22" fmla="*/ 1110343 h 2171700"/>
              <a:gd name="connsiteX23" fmla="*/ 2286000 w 4267199"/>
              <a:gd name="connsiteY23" fmla="*/ 1061357 h 2171700"/>
              <a:gd name="connsiteX24" fmla="*/ 2073729 w 4267199"/>
              <a:gd name="connsiteY24" fmla="*/ 1110343 h 2171700"/>
              <a:gd name="connsiteX25" fmla="*/ 1763486 w 4267199"/>
              <a:gd name="connsiteY25" fmla="*/ 620486 h 2171700"/>
              <a:gd name="connsiteX26" fmla="*/ 1632857 w 4267199"/>
              <a:gd name="connsiteY26" fmla="*/ 375557 h 2171700"/>
              <a:gd name="connsiteX27" fmla="*/ 1551214 w 4267199"/>
              <a:gd name="connsiteY27" fmla="*/ 293914 h 2171700"/>
              <a:gd name="connsiteX28" fmla="*/ 1371600 w 4267199"/>
              <a:gd name="connsiteY28" fmla="*/ 277586 h 2171700"/>
              <a:gd name="connsiteX29" fmla="*/ 1257300 w 4267199"/>
              <a:gd name="connsiteY29" fmla="*/ 538843 h 2171700"/>
              <a:gd name="connsiteX30" fmla="*/ 1126671 w 4267199"/>
              <a:gd name="connsiteY30" fmla="*/ 538843 h 2171700"/>
              <a:gd name="connsiteX31" fmla="*/ 1028700 w 4267199"/>
              <a:gd name="connsiteY31" fmla="*/ 359228 h 2171700"/>
              <a:gd name="connsiteX32" fmla="*/ 963386 w 4267199"/>
              <a:gd name="connsiteY32" fmla="*/ 277586 h 2171700"/>
              <a:gd name="connsiteX33" fmla="*/ 783771 w 4267199"/>
              <a:gd name="connsiteY33" fmla="*/ 277586 h 2171700"/>
              <a:gd name="connsiteX34" fmla="*/ 604157 w 4267199"/>
              <a:gd name="connsiteY34" fmla="*/ 473528 h 2171700"/>
              <a:gd name="connsiteX35" fmla="*/ 440871 w 4267199"/>
              <a:gd name="connsiteY35" fmla="*/ 555171 h 2171700"/>
              <a:gd name="connsiteX36" fmla="*/ 293914 w 4267199"/>
              <a:gd name="connsiteY36" fmla="*/ 506186 h 2171700"/>
              <a:gd name="connsiteX37" fmla="*/ 277586 w 4267199"/>
              <a:gd name="connsiteY37" fmla="*/ 326571 h 2171700"/>
              <a:gd name="connsiteX38" fmla="*/ 228600 w 4267199"/>
              <a:gd name="connsiteY38" fmla="*/ 310243 h 2171700"/>
              <a:gd name="connsiteX39" fmla="*/ 0 w 4267199"/>
              <a:gd name="connsiteY39" fmla="*/ 473528 h 2171700"/>
              <a:gd name="connsiteX40" fmla="*/ 48986 w 4267199"/>
              <a:gd name="connsiteY40" fmla="*/ 0 h 2171700"/>
              <a:gd name="connsiteX0" fmla="*/ 48986 w 4267199"/>
              <a:gd name="connsiteY0" fmla="*/ 0 h 2171700"/>
              <a:gd name="connsiteX1" fmla="*/ 1877786 w 4267199"/>
              <a:gd name="connsiteY1" fmla="*/ 48986 h 2171700"/>
              <a:gd name="connsiteX2" fmla="*/ 1959429 w 4267199"/>
              <a:gd name="connsiteY2" fmla="*/ 326571 h 2171700"/>
              <a:gd name="connsiteX3" fmla="*/ 2204357 w 4267199"/>
              <a:gd name="connsiteY3" fmla="*/ 669471 h 2171700"/>
              <a:gd name="connsiteX4" fmla="*/ 2449286 w 4267199"/>
              <a:gd name="connsiteY4" fmla="*/ 947057 h 2171700"/>
              <a:gd name="connsiteX5" fmla="*/ 2694214 w 4267199"/>
              <a:gd name="connsiteY5" fmla="*/ 1077686 h 2171700"/>
              <a:gd name="connsiteX6" fmla="*/ 2939143 w 4267199"/>
              <a:gd name="connsiteY6" fmla="*/ 1175657 h 2171700"/>
              <a:gd name="connsiteX7" fmla="*/ 3086100 w 4267199"/>
              <a:gd name="connsiteY7" fmla="*/ 1094014 h 2171700"/>
              <a:gd name="connsiteX8" fmla="*/ 3249386 w 4267199"/>
              <a:gd name="connsiteY8" fmla="*/ 1273628 h 2171700"/>
              <a:gd name="connsiteX9" fmla="*/ 3380014 w 4267199"/>
              <a:gd name="connsiteY9" fmla="*/ 1224643 h 2171700"/>
              <a:gd name="connsiteX10" fmla="*/ 3575957 w 4267199"/>
              <a:gd name="connsiteY10" fmla="*/ 1045028 h 2171700"/>
              <a:gd name="connsiteX11" fmla="*/ 3739243 w 4267199"/>
              <a:gd name="connsiteY11" fmla="*/ 1159328 h 2171700"/>
              <a:gd name="connsiteX12" fmla="*/ 4049486 w 4267199"/>
              <a:gd name="connsiteY12" fmla="*/ 1371600 h 2171700"/>
              <a:gd name="connsiteX13" fmla="*/ 4131129 w 4267199"/>
              <a:gd name="connsiteY13" fmla="*/ 1567543 h 2171700"/>
              <a:gd name="connsiteX14" fmla="*/ 4065814 w 4267199"/>
              <a:gd name="connsiteY14" fmla="*/ 2171700 h 2171700"/>
              <a:gd name="connsiteX15" fmla="*/ 3739243 w 4267199"/>
              <a:gd name="connsiteY15" fmla="*/ 2106386 h 2171700"/>
              <a:gd name="connsiteX16" fmla="*/ 3624943 w 4267199"/>
              <a:gd name="connsiteY16" fmla="*/ 1828800 h 2171700"/>
              <a:gd name="connsiteX17" fmla="*/ 3167743 w 4267199"/>
              <a:gd name="connsiteY17" fmla="*/ 1485900 h 2171700"/>
              <a:gd name="connsiteX18" fmla="*/ 2824843 w 4267199"/>
              <a:gd name="connsiteY18" fmla="*/ 1453243 h 2171700"/>
              <a:gd name="connsiteX19" fmla="*/ 2596243 w 4267199"/>
              <a:gd name="connsiteY19" fmla="*/ 1338943 h 2171700"/>
              <a:gd name="connsiteX20" fmla="*/ 2416629 w 4267199"/>
              <a:gd name="connsiteY20" fmla="*/ 1224643 h 2171700"/>
              <a:gd name="connsiteX21" fmla="*/ 2286000 w 4267199"/>
              <a:gd name="connsiteY21" fmla="*/ 1110343 h 2171700"/>
              <a:gd name="connsiteX22" fmla="*/ 2286000 w 4267199"/>
              <a:gd name="connsiteY22" fmla="*/ 1061357 h 2171700"/>
              <a:gd name="connsiteX23" fmla="*/ 2073729 w 4267199"/>
              <a:gd name="connsiteY23" fmla="*/ 1110343 h 2171700"/>
              <a:gd name="connsiteX24" fmla="*/ 1763486 w 4267199"/>
              <a:gd name="connsiteY24" fmla="*/ 620486 h 2171700"/>
              <a:gd name="connsiteX25" fmla="*/ 1632857 w 4267199"/>
              <a:gd name="connsiteY25" fmla="*/ 375557 h 2171700"/>
              <a:gd name="connsiteX26" fmla="*/ 1551214 w 4267199"/>
              <a:gd name="connsiteY26" fmla="*/ 293914 h 2171700"/>
              <a:gd name="connsiteX27" fmla="*/ 1371600 w 4267199"/>
              <a:gd name="connsiteY27" fmla="*/ 277586 h 2171700"/>
              <a:gd name="connsiteX28" fmla="*/ 1257300 w 4267199"/>
              <a:gd name="connsiteY28" fmla="*/ 538843 h 2171700"/>
              <a:gd name="connsiteX29" fmla="*/ 1126671 w 4267199"/>
              <a:gd name="connsiteY29" fmla="*/ 538843 h 2171700"/>
              <a:gd name="connsiteX30" fmla="*/ 1028700 w 4267199"/>
              <a:gd name="connsiteY30" fmla="*/ 359228 h 2171700"/>
              <a:gd name="connsiteX31" fmla="*/ 963386 w 4267199"/>
              <a:gd name="connsiteY31" fmla="*/ 277586 h 2171700"/>
              <a:gd name="connsiteX32" fmla="*/ 783771 w 4267199"/>
              <a:gd name="connsiteY32" fmla="*/ 277586 h 2171700"/>
              <a:gd name="connsiteX33" fmla="*/ 604157 w 4267199"/>
              <a:gd name="connsiteY33" fmla="*/ 473528 h 2171700"/>
              <a:gd name="connsiteX34" fmla="*/ 440871 w 4267199"/>
              <a:gd name="connsiteY34" fmla="*/ 555171 h 2171700"/>
              <a:gd name="connsiteX35" fmla="*/ 293914 w 4267199"/>
              <a:gd name="connsiteY35" fmla="*/ 506186 h 2171700"/>
              <a:gd name="connsiteX36" fmla="*/ 277586 w 4267199"/>
              <a:gd name="connsiteY36" fmla="*/ 326571 h 2171700"/>
              <a:gd name="connsiteX37" fmla="*/ 228600 w 4267199"/>
              <a:gd name="connsiteY37" fmla="*/ 310243 h 2171700"/>
              <a:gd name="connsiteX38" fmla="*/ 0 w 4267199"/>
              <a:gd name="connsiteY38" fmla="*/ 473528 h 2171700"/>
              <a:gd name="connsiteX39" fmla="*/ 48986 w 4267199"/>
              <a:gd name="connsiteY39" fmla="*/ 0 h 2171700"/>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783771 w 4267199"/>
              <a:gd name="connsiteY31" fmla="*/ 277586 h 2220686"/>
              <a:gd name="connsiteX32" fmla="*/ 604157 w 4267199"/>
              <a:gd name="connsiteY32" fmla="*/ 473528 h 2220686"/>
              <a:gd name="connsiteX33" fmla="*/ 440871 w 4267199"/>
              <a:gd name="connsiteY33" fmla="*/ 555171 h 2220686"/>
              <a:gd name="connsiteX34" fmla="*/ 293914 w 4267199"/>
              <a:gd name="connsiteY34" fmla="*/ 506186 h 2220686"/>
              <a:gd name="connsiteX35" fmla="*/ 277586 w 4267199"/>
              <a:gd name="connsiteY35" fmla="*/ 326571 h 2220686"/>
              <a:gd name="connsiteX36" fmla="*/ 228600 w 4267199"/>
              <a:gd name="connsiteY36" fmla="*/ 310243 h 2220686"/>
              <a:gd name="connsiteX37" fmla="*/ 0 w 4267199"/>
              <a:gd name="connsiteY37" fmla="*/ 473528 h 2220686"/>
              <a:gd name="connsiteX38" fmla="*/ 48986 w 4267199"/>
              <a:gd name="connsiteY38"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783771 w 4267199"/>
              <a:gd name="connsiteY31" fmla="*/ 277586 h 2220686"/>
              <a:gd name="connsiteX32" fmla="*/ 604157 w 4267199"/>
              <a:gd name="connsiteY32" fmla="*/ 473528 h 2220686"/>
              <a:gd name="connsiteX33" fmla="*/ 440871 w 4267199"/>
              <a:gd name="connsiteY33" fmla="*/ 555171 h 2220686"/>
              <a:gd name="connsiteX34" fmla="*/ 293914 w 4267199"/>
              <a:gd name="connsiteY34" fmla="*/ 506186 h 2220686"/>
              <a:gd name="connsiteX35" fmla="*/ 277586 w 4267199"/>
              <a:gd name="connsiteY35" fmla="*/ 326571 h 2220686"/>
              <a:gd name="connsiteX36" fmla="*/ 228600 w 4267199"/>
              <a:gd name="connsiteY36" fmla="*/ 310243 h 2220686"/>
              <a:gd name="connsiteX37" fmla="*/ 0 w 4267199"/>
              <a:gd name="connsiteY37" fmla="*/ 473528 h 2220686"/>
              <a:gd name="connsiteX38" fmla="*/ 48986 w 4267199"/>
              <a:gd name="connsiteY38"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473528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28600 w 4267199"/>
              <a:gd name="connsiteY35" fmla="*/ 310243 h 2220686"/>
              <a:gd name="connsiteX36" fmla="*/ 0 w 4267199"/>
              <a:gd name="connsiteY36" fmla="*/ 473528 h 2220686"/>
              <a:gd name="connsiteX37" fmla="*/ 48986 w 4267199"/>
              <a:gd name="connsiteY37"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28600 w 4267199"/>
              <a:gd name="connsiteY35" fmla="*/ 310243 h 2220686"/>
              <a:gd name="connsiteX36" fmla="*/ 0 w 4267199"/>
              <a:gd name="connsiteY36" fmla="*/ 473528 h 2220686"/>
              <a:gd name="connsiteX37" fmla="*/ 48986 w 4267199"/>
              <a:gd name="connsiteY37"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28600 w 4267199"/>
              <a:gd name="connsiteY35" fmla="*/ 310243 h 2220686"/>
              <a:gd name="connsiteX36" fmla="*/ 219497 w 4267199"/>
              <a:gd name="connsiteY36" fmla="*/ 444172 h 2220686"/>
              <a:gd name="connsiteX37" fmla="*/ 0 w 4267199"/>
              <a:gd name="connsiteY37" fmla="*/ 473528 h 2220686"/>
              <a:gd name="connsiteX38" fmla="*/ 48986 w 4267199"/>
              <a:gd name="connsiteY38"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19497 w 4267199"/>
              <a:gd name="connsiteY35" fmla="*/ 444172 h 2220686"/>
              <a:gd name="connsiteX36" fmla="*/ 0 w 4267199"/>
              <a:gd name="connsiteY36" fmla="*/ 473528 h 2220686"/>
              <a:gd name="connsiteX37" fmla="*/ 48986 w 4267199"/>
              <a:gd name="connsiteY37"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538843 h 2220686"/>
              <a:gd name="connsiteX27" fmla="*/ 1126671 w 4267199"/>
              <a:gd name="connsiteY27" fmla="*/ 538843 h 2220686"/>
              <a:gd name="connsiteX28" fmla="*/ 1028700 w 4267199"/>
              <a:gd name="connsiteY28" fmla="*/ 359228 h 2220686"/>
              <a:gd name="connsiteX29" fmla="*/ 963386 w 4267199"/>
              <a:gd name="connsiteY29" fmla="*/ 277586 h 2220686"/>
              <a:gd name="connsiteX30" fmla="*/ 604157 w 4267199"/>
              <a:gd name="connsiteY30" fmla="*/ 617964 h 2220686"/>
              <a:gd name="connsiteX31" fmla="*/ 440871 w 4267199"/>
              <a:gd name="connsiteY31" fmla="*/ 555171 h 2220686"/>
              <a:gd name="connsiteX32" fmla="*/ 293914 w 4267199"/>
              <a:gd name="connsiteY32" fmla="*/ 506186 h 2220686"/>
              <a:gd name="connsiteX33" fmla="*/ 219497 w 4267199"/>
              <a:gd name="connsiteY33" fmla="*/ 444172 h 2220686"/>
              <a:gd name="connsiteX34" fmla="*/ 0 w 4267199"/>
              <a:gd name="connsiteY34" fmla="*/ 473528 h 2220686"/>
              <a:gd name="connsiteX35" fmla="*/ 48986 w 4267199"/>
              <a:gd name="connsiteY35"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683279 h 2220686"/>
              <a:gd name="connsiteX27" fmla="*/ 1126671 w 4267199"/>
              <a:gd name="connsiteY27" fmla="*/ 538843 h 2220686"/>
              <a:gd name="connsiteX28" fmla="*/ 1028700 w 4267199"/>
              <a:gd name="connsiteY28" fmla="*/ 359228 h 2220686"/>
              <a:gd name="connsiteX29" fmla="*/ 963386 w 4267199"/>
              <a:gd name="connsiteY29" fmla="*/ 277586 h 2220686"/>
              <a:gd name="connsiteX30" fmla="*/ 604157 w 4267199"/>
              <a:gd name="connsiteY30" fmla="*/ 617964 h 2220686"/>
              <a:gd name="connsiteX31" fmla="*/ 440871 w 4267199"/>
              <a:gd name="connsiteY31" fmla="*/ 555171 h 2220686"/>
              <a:gd name="connsiteX32" fmla="*/ 293914 w 4267199"/>
              <a:gd name="connsiteY32" fmla="*/ 506186 h 2220686"/>
              <a:gd name="connsiteX33" fmla="*/ 219497 w 4267199"/>
              <a:gd name="connsiteY33" fmla="*/ 444172 h 2220686"/>
              <a:gd name="connsiteX34" fmla="*/ 0 w 4267199"/>
              <a:gd name="connsiteY34" fmla="*/ 473528 h 2220686"/>
              <a:gd name="connsiteX35" fmla="*/ 48986 w 4267199"/>
              <a:gd name="connsiteY35"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683279 h 2220686"/>
              <a:gd name="connsiteX27" fmla="*/ 1126671 w 4267199"/>
              <a:gd name="connsiteY27" fmla="*/ 538843 h 2220686"/>
              <a:gd name="connsiteX28" fmla="*/ 1028700 w 4267199"/>
              <a:gd name="connsiteY28" fmla="*/ 359228 h 2220686"/>
              <a:gd name="connsiteX29" fmla="*/ 604157 w 4267199"/>
              <a:gd name="connsiteY29" fmla="*/ 617964 h 2220686"/>
              <a:gd name="connsiteX30" fmla="*/ 440871 w 4267199"/>
              <a:gd name="connsiteY30" fmla="*/ 555171 h 2220686"/>
              <a:gd name="connsiteX31" fmla="*/ 293914 w 4267199"/>
              <a:gd name="connsiteY31" fmla="*/ 506186 h 2220686"/>
              <a:gd name="connsiteX32" fmla="*/ 219497 w 4267199"/>
              <a:gd name="connsiteY32" fmla="*/ 444172 h 2220686"/>
              <a:gd name="connsiteX33" fmla="*/ 0 w 4267199"/>
              <a:gd name="connsiteY33" fmla="*/ 473528 h 2220686"/>
              <a:gd name="connsiteX34" fmla="*/ 48986 w 4267199"/>
              <a:gd name="connsiteY34"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683279 h 2220686"/>
              <a:gd name="connsiteX27" fmla="*/ 1126671 w 4267199"/>
              <a:gd name="connsiteY27" fmla="*/ 538843 h 2220686"/>
              <a:gd name="connsiteX28" fmla="*/ 952500 w 4267199"/>
              <a:gd name="connsiteY28" fmla="*/ 359228 h 2220686"/>
              <a:gd name="connsiteX29" fmla="*/ 604157 w 4267199"/>
              <a:gd name="connsiteY29" fmla="*/ 617964 h 2220686"/>
              <a:gd name="connsiteX30" fmla="*/ 440871 w 4267199"/>
              <a:gd name="connsiteY30" fmla="*/ 555171 h 2220686"/>
              <a:gd name="connsiteX31" fmla="*/ 293914 w 4267199"/>
              <a:gd name="connsiteY31" fmla="*/ 506186 h 2220686"/>
              <a:gd name="connsiteX32" fmla="*/ 219497 w 4267199"/>
              <a:gd name="connsiteY32" fmla="*/ 444172 h 2220686"/>
              <a:gd name="connsiteX33" fmla="*/ 0 w 4267199"/>
              <a:gd name="connsiteY33" fmla="*/ 473528 h 2220686"/>
              <a:gd name="connsiteX34" fmla="*/ 48986 w 4267199"/>
              <a:gd name="connsiteY34"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073729 w 4267199"/>
              <a:gd name="connsiteY21" fmla="*/ 1110343 h 2220686"/>
              <a:gd name="connsiteX22" fmla="*/ 1763486 w 4267199"/>
              <a:gd name="connsiteY22" fmla="*/ 620486 h 2220686"/>
              <a:gd name="connsiteX23" fmla="*/ 1632857 w 4267199"/>
              <a:gd name="connsiteY23" fmla="*/ 375557 h 2220686"/>
              <a:gd name="connsiteX24" fmla="*/ 1475014 w 4267199"/>
              <a:gd name="connsiteY24" fmla="*/ 293914 h 2220686"/>
              <a:gd name="connsiteX25" fmla="*/ 1257300 w 4267199"/>
              <a:gd name="connsiteY25" fmla="*/ 683279 h 2220686"/>
              <a:gd name="connsiteX26" fmla="*/ 1126671 w 4267199"/>
              <a:gd name="connsiteY26" fmla="*/ 538843 h 2220686"/>
              <a:gd name="connsiteX27" fmla="*/ 952500 w 4267199"/>
              <a:gd name="connsiteY27" fmla="*/ 359228 h 2220686"/>
              <a:gd name="connsiteX28" fmla="*/ 604157 w 4267199"/>
              <a:gd name="connsiteY28" fmla="*/ 617964 h 2220686"/>
              <a:gd name="connsiteX29" fmla="*/ 440871 w 4267199"/>
              <a:gd name="connsiteY29" fmla="*/ 555171 h 2220686"/>
              <a:gd name="connsiteX30" fmla="*/ 293914 w 4267199"/>
              <a:gd name="connsiteY30" fmla="*/ 506186 h 2220686"/>
              <a:gd name="connsiteX31" fmla="*/ 219497 w 4267199"/>
              <a:gd name="connsiteY31" fmla="*/ 444172 h 2220686"/>
              <a:gd name="connsiteX32" fmla="*/ 0 w 4267199"/>
              <a:gd name="connsiteY32" fmla="*/ 473528 h 2220686"/>
              <a:gd name="connsiteX33" fmla="*/ 48986 w 4267199"/>
              <a:gd name="connsiteY33"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558119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558119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630337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630337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267199" h="2211280">
                <a:moveTo>
                  <a:pt x="48986" y="0"/>
                </a:moveTo>
                <a:cubicBezTo>
                  <a:pt x="737507" y="54429"/>
                  <a:pt x="1499508" y="43544"/>
                  <a:pt x="1877786" y="48986"/>
                </a:cubicBezTo>
                <a:cubicBezTo>
                  <a:pt x="2016579" y="293915"/>
                  <a:pt x="1905000" y="223157"/>
                  <a:pt x="1959429" y="326571"/>
                </a:cubicBezTo>
                <a:cubicBezTo>
                  <a:pt x="2013858" y="429985"/>
                  <a:pt x="2122714" y="566057"/>
                  <a:pt x="2204357" y="669471"/>
                </a:cubicBezTo>
                <a:cubicBezTo>
                  <a:pt x="2286000" y="772885"/>
                  <a:pt x="2367643" y="879021"/>
                  <a:pt x="2449286" y="947057"/>
                </a:cubicBezTo>
                <a:cubicBezTo>
                  <a:pt x="2530929" y="1015093"/>
                  <a:pt x="2612571" y="1039586"/>
                  <a:pt x="2694214" y="1077686"/>
                </a:cubicBezTo>
                <a:cubicBezTo>
                  <a:pt x="2775857" y="1115786"/>
                  <a:pt x="2873829" y="1172936"/>
                  <a:pt x="2939143" y="1175657"/>
                </a:cubicBezTo>
                <a:cubicBezTo>
                  <a:pt x="3004457" y="1178378"/>
                  <a:pt x="3034393" y="1077686"/>
                  <a:pt x="3086100" y="1094014"/>
                </a:cubicBezTo>
                <a:cubicBezTo>
                  <a:pt x="3137807" y="1110343"/>
                  <a:pt x="3200400" y="1251857"/>
                  <a:pt x="3249386" y="1273628"/>
                </a:cubicBezTo>
                <a:cubicBezTo>
                  <a:pt x="3298372" y="1295399"/>
                  <a:pt x="3325586" y="1262743"/>
                  <a:pt x="3380014" y="1224643"/>
                </a:cubicBezTo>
                <a:cubicBezTo>
                  <a:pt x="3434442" y="1186543"/>
                  <a:pt x="3516086" y="1055914"/>
                  <a:pt x="3575957" y="1045028"/>
                </a:cubicBezTo>
                <a:cubicBezTo>
                  <a:pt x="3635829" y="1034142"/>
                  <a:pt x="3739243" y="1159328"/>
                  <a:pt x="3739243" y="1159328"/>
                </a:cubicBezTo>
                <a:cubicBezTo>
                  <a:pt x="3818164" y="1213757"/>
                  <a:pt x="3984172" y="1303564"/>
                  <a:pt x="4049486" y="1371600"/>
                </a:cubicBezTo>
                <a:cubicBezTo>
                  <a:pt x="4114800" y="1439636"/>
                  <a:pt x="4128408" y="1434193"/>
                  <a:pt x="4131129" y="1567543"/>
                </a:cubicBezTo>
                <a:cubicBezTo>
                  <a:pt x="3834493" y="1853293"/>
                  <a:pt x="4267199" y="1918607"/>
                  <a:pt x="4065814" y="2171700"/>
                </a:cubicBezTo>
                <a:cubicBezTo>
                  <a:pt x="3884900" y="2211280"/>
                  <a:pt x="3863521" y="2196613"/>
                  <a:pt x="3739243" y="2106386"/>
                </a:cubicBezTo>
                <a:cubicBezTo>
                  <a:pt x="3614965" y="2016159"/>
                  <a:pt x="3445570" y="1850397"/>
                  <a:pt x="3320143" y="1630337"/>
                </a:cubicBezTo>
                <a:cubicBezTo>
                  <a:pt x="3114534" y="1545838"/>
                  <a:pt x="2945493" y="1477736"/>
                  <a:pt x="2824843" y="1453243"/>
                </a:cubicBezTo>
                <a:cubicBezTo>
                  <a:pt x="2704193" y="1428750"/>
                  <a:pt x="2755314" y="1462683"/>
                  <a:pt x="2596243" y="1483380"/>
                </a:cubicBezTo>
                <a:cubicBezTo>
                  <a:pt x="2460773" y="1359002"/>
                  <a:pt x="2503715" y="1286816"/>
                  <a:pt x="2416629" y="1224643"/>
                </a:cubicBezTo>
                <a:cubicBezTo>
                  <a:pt x="2329543" y="1162470"/>
                  <a:pt x="2182586" y="1211036"/>
                  <a:pt x="2073729" y="1110343"/>
                </a:cubicBezTo>
                <a:cubicBezTo>
                  <a:pt x="1964872" y="1009650"/>
                  <a:pt x="1836965" y="742950"/>
                  <a:pt x="1763486" y="620486"/>
                </a:cubicBezTo>
                <a:cubicBezTo>
                  <a:pt x="1690007" y="498022"/>
                  <a:pt x="1680936" y="429986"/>
                  <a:pt x="1632857" y="375557"/>
                </a:cubicBezTo>
                <a:cubicBezTo>
                  <a:pt x="1584778" y="321128"/>
                  <a:pt x="1457867" y="397799"/>
                  <a:pt x="1475014" y="293914"/>
                </a:cubicBezTo>
                <a:cubicBezTo>
                  <a:pt x="1412421" y="321128"/>
                  <a:pt x="1315357" y="642458"/>
                  <a:pt x="1257300" y="683279"/>
                </a:cubicBezTo>
                <a:cubicBezTo>
                  <a:pt x="1199243" y="724100"/>
                  <a:pt x="1177471" y="592851"/>
                  <a:pt x="1126671" y="538843"/>
                </a:cubicBezTo>
                <a:cubicBezTo>
                  <a:pt x="1075871" y="484835"/>
                  <a:pt x="1039586" y="346041"/>
                  <a:pt x="952500" y="359228"/>
                </a:cubicBezTo>
                <a:cubicBezTo>
                  <a:pt x="865414" y="372415"/>
                  <a:pt x="689428" y="585307"/>
                  <a:pt x="604157" y="617964"/>
                </a:cubicBezTo>
                <a:cubicBezTo>
                  <a:pt x="518886" y="650621"/>
                  <a:pt x="492578" y="573801"/>
                  <a:pt x="440871" y="555171"/>
                </a:cubicBezTo>
                <a:cubicBezTo>
                  <a:pt x="389164" y="536541"/>
                  <a:pt x="330810" y="524686"/>
                  <a:pt x="293914" y="506186"/>
                </a:cubicBezTo>
                <a:cubicBezTo>
                  <a:pt x="257018" y="487686"/>
                  <a:pt x="268483" y="449615"/>
                  <a:pt x="219497" y="444172"/>
                </a:cubicBezTo>
                <a:cubicBezTo>
                  <a:pt x="181397" y="471386"/>
                  <a:pt x="80342" y="532432"/>
                  <a:pt x="0" y="473528"/>
                </a:cubicBezTo>
                <a:cubicBezTo>
                  <a:pt x="10886" y="283028"/>
                  <a:pt x="68036" y="239486"/>
                  <a:pt x="48986" y="0"/>
                </a:cubicBezTo>
                <a:close/>
              </a:path>
            </a:pathLst>
          </a:custGeom>
          <a:solidFill>
            <a:schemeClr val="accent3">
              <a:lumMod val="50000"/>
            </a:schemeClr>
          </a:solidFill>
          <a:ln>
            <a:solidFill>
              <a:srgbClr val="2E39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p:cNvSpPr txBox="1"/>
          <p:nvPr/>
        </p:nvSpPr>
        <p:spPr>
          <a:xfrm rot="2064880">
            <a:off x="1133321" y="3138838"/>
            <a:ext cx="4191000" cy="523220"/>
          </a:xfrm>
          <a:prstGeom prst="rect">
            <a:avLst/>
          </a:prstGeom>
          <a:noFill/>
        </p:spPr>
        <p:txBody>
          <a:bodyPr wrap="square" rtlCol="0">
            <a:spAutoFit/>
          </a:bodyPr>
          <a:lstStyle/>
          <a:p>
            <a:pPr algn="ctr"/>
            <a:r>
              <a:rPr lang="en-US" sz="2800" dirty="0" smtClean="0">
                <a:ln>
                  <a:solidFill>
                    <a:schemeClr val="bg1"/>
                  </a:solidFill>
                </a:ln>
                <a:solidFill>
                  <a:schemeClr val="bg1"/>
                </a:solidFill>
                <a:effectLst>
                  <a:glow rad="63500">
                    <a:schemeClr val="tx1">
                      <a:lumMod val="85000"/>
                      <a:lumOff val="15000"/>
                      <a:alpha val="40000"/>
                    </a:schemeClr>
                  </a:glow>
                  <a:outerShdw blurRad="50800" dist="50800" dir="5400000" algn="ctr" rotWithShape="0">
                    <a:schemeClr val="bg1"/>
                  </a:outerShdw>
                </a:effectLst>
                <a:latin typeface="Times New Roman" pitchFamily="18" charset="0"/>
                <a:cs typeface="Times New Roman" pitchFamily="18" charset="0"/>
              </a:rPr>
              <a:t>SEMINOLE  NATION</a:t>
            </a:r>
          </a:p>
        </p:txBody>
      </p:sp>
      <p:sp>
        <p:nvSpPr>
          <p:cNvPr id="61" name="TextBox 60"/>
          <p:cNvSpPr txBox="1"/>
          <p:nvPr/>
        </p:nvSpPr>
        <p:spPr>
          <a:xfrm rot="1703890">
            <a:off x="878353" y="4046371"/>
            <a:ext cx="2667000" cy="646331"/>
          </a:xfrm>
          <a:prstGeom prst="rect">
            <a:avLst/>
          </a:prstGeom>
          <a:noFill/>
        </p:spPr>
        <p:txBody>
          <a:bodyPr wrap="square" rtlCol="0">
            <a:spAutoFit/>
          </a:bodyPr>
          <a:lstStyle/>
          <a:p>
            <a:pPr algn="ctr"/>
            <a:r>
              <a:rPr lang="en-US" sz="3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leased</a:t>
            </a:r>
          </a:p>
        </p:txBody>
      </p:sp>
      <p:sp>
        <p:nvSpPr>
          <p:cNvPr id="53" name="TextBox 52"/>
          <p:cNvSpPr txBox="1"/>
          <p:nvPr/>
        </p:nvSpPr>
        <p:spPr>
          <a:xfrm>
            <a:off x="6172200" y="1524000"/>
            <a:ext cx="1962397" cy="892552"/>
          </a:xfrm>
          <a:prstGeom prst="rect">
            <a:avLst/>
          </a:prstGeom>
          <a:noFill/>
        </p:spPr>
        <p:txBody>
          <a:bodyPr wrap="none" rtlCol="0">
            <a:spAutoFit/>
          </a:bodyPr>
          <a:lstStyle/>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a:t>
            </a:r>
          </a:p>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NATION</a:t>
            </a:r>
          </a:p>
        </p:txBody>
      </p:sp>
      <p:sp>
        <p:nvSpPr>
          <p:cNvPr id="63" name="TextBox 62"/>
          <p:cNvSpPr txBox="1"/>
          <p:nvPr/>
        </p:nvSpPr>
        <p:spPr>
          <a:xfrm>
            <a:off x="1981200" y="1524000"/>
            <a:ext cx="3352800" cy="492443"/>
          </a:xfrm>
          <a:prstGeom prst="rect">
            <a:avLst/>
          </a:prstGeom>
          <a:noFill/>
        </p:spPr>
        <p:txBody>
          <a:bodyPr wrap="square" rtlCol="0">
            <a:spAutoFit/>
          </a:bodyPr>
          <a:lstStyle/>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 OUTLET</a:t>
            </a:r>
          </a:p>
        </p:txBody>
      </p:sp>
      <p:sp useBgFill="1">
        <p:nvSpPr>
          <p:cNvPr id="68" name="TextBox 67"/>
          <p:cNvSpPr txBox="1"/>
          <p:nvPr/>
        </p:nvSpPr>
        <p:spPr>
          <a:xfrm>
            <a:off x="0" y="762000"/>
            <a:ext cx="9144000" cy="584775"/>
          </a:xfrm>
          <a:prstGeom prst="rect">
            <a:avLst/>
          </a:prstGeom>
        </p:spPr>
        <p:txBody>
          <a:bodyPr wrap="square" rtlCol="0">
            <a:spAutoFit/>
          </a:bodyPr>
          <a:lstStyle/>
          <a:p>
            <a:pPr algn="ctr"/>
            <a:r>
              <a:rPr lang="en-US" sz="3200" b="1" dirty="0" smtClean="0"/>
              <a:t>1840-1860: THE GROWING ENOMOMY</a:t>
            </a:r>
            <a:endParaRPr lang="en-US" sz="3200" b="1" dirty="0"/>
          </a:p>
        </p:txBody>
      </p:sp>
      <p:pic>
        <p:nvPicPr>
          <p:cNvPr id="65" name="Picture 2" descr="Image result for cotton"/>
          <p:cNvPicPr>
            <a:picLocks noChangeAspect="1" noChangeArrowheads="1"/>
          </p:cNvPicPr>
          <p:nvPr/>
        </p:nvPicPr>
        <p:blipFill>
          <a:blip r:embed="rId5" cstate="print"/>
          <a:srcRect l="23305" t="13333" r="6136" b="10000"/>
          <a:stretch>
            <a:fillRect/>
          </a:stretch>
        </p:blipFill>
        <p:spPr bwMode="auto">
          <a:xfrm flipH="1">
            <a:off x="3200400" y="1371600"/>
            <a:ext cx="3200400" cy="3200400"/>
          </a:xfrm>
          <a:prstGeom prst="rect">
            <a:avLst/>
          </a:prstGeom>
          <a:noFill/>
          <a:ln w="50800">
            <a:solidFill>
              <a:schemeClr val="tx1"/>
            </a:solidFill>
          </a:ln>
        </p:spPr>
      </p:pic>
      <p:pic>
        <p:nvPicPr>
          <p:cNvPr id="62" name="Picture 2" descr="Image result for cotton"/>
          <p:cNvPicPr>
            <a:picLocks noChangeAspect="1" noChangeArrowheads="1"/>
          </p:cNvPicPr>
          <p:nvPr/>
        </p:nvPicPr>
        <p:blipFill>
          <a:blip r:embed="rId5" cstate="print"/>
          <a:srcRect l="23305" t="13333" r="6136" b="10000"/>
          <a:stretch>
            <a:fillRect/>
          </a:stretch>
        </p:blipFill>
        <p:spPr bwMode="auto">
          <a:xfrm flipH="1">
            <a:off x="3200400" y="1371600"/>
            <a:ext cx="3200400" cy="3200400"/>
          </a:xfrm>
          <a:prstGeom prst="rect">
            <a:avLst/>
          </a:prstGeom>
          <a:noFill/>
          <a:ln w="50800">
            <a:solidFill>
              <a:schemeClr val="tx1"/>
            </a:solidFill>
          </a:ln>
        </p:spPr>
      </p:pic>
      <p:pic>
        <p:nvPicPr>
          <p:cNvPr id="73" name="Picture 8" descr="C:\Users\Sandra\AppData\Local\Microsoft\Windows\INetCache\IE\4R66FJPI\stock_cow_number_2_by_pomprint-d3jbdas[1].png"/>
          <p:cNvPicPr>
            <a:picLocks noChangeAspect="1" noChangeArrowheads="1"/>
          </p:cNvPicPr>
          <p:nvPr/>
        </p:nvPicPr>
        <p:blipFill>
          <a:blip r:embed="rId6" cstate="print"/>
          <a:srcRect/>
          <a:stretch>
            <a:fillRect/>
          </a:stretch>
        </p:blipFill>
        <p:spPr bwMode="auto">
          <a:xfrm>
            <a:off x="2209800" y="2667000"/>
            <a:ext cx="4693811" cy="3886200"/>
          </a:xfrm>
          <a:prstGeom prst="rect">
            <a:avLst/>
          </a:prstGeom>
          <a:noFill/>
        </p:spPr>
      </p:pic>
      <p:pic>
        <p:nvPicPr>
          <p:cNvPr id="77" name="Picture 8" descr="C:\Users\Sandra\AppData\Local\Microsoft\Windows\INetCache\IE\4R66FJPI\stock_cow_number_2_by_pomprint-d3jbdas[1].png"/>
          <p:cNvPicPr>
            <a:picLocks noChangeAspect="1" noChangeArrowheads="1"/>
          </p:cNvPicPr>
          <p:nvPr/>
        </p:nvPicPr>
        <p:blipFill>
          <a:blip r:embed="rId6" cstate="print"/>
          <a:srcRect/>
          <a:stretch>
            <a:fillRect/>
          </a:stretch>
        </p:blipFill>
        <p:spPr bwMode="auto">
          <a:xfrm>
            <a:off x="0" y="2971800"/>
            <a:ext cx="4693811" cy="3886200"/>
          </a:xfrm>
          <a:prstGeom prst="rect">
            <a:avLst/>
          </a:prstGeom>
          <a:noFill/>
        </p:spPr>
      </p:pic>
      <p:pic>
        <p:nvPicPr>
          <p:cNvPr id="78" name="Picture 8" descr="C:\Users\Sandra\AppData\Local\Microsoft\Windows\INetCache\IE\4R66FJPI\stock_cow_number_2_by_pomprint-d3jbdas[1].png"/>
          <p:cNvPicPr>
            <a:picLocks noChangeAspect="1" noChangeArrowheads="1"/>
          </p:cNvPicPr>
          <p:nvPr/>
        </p:nvPicPr>
        <p:blipFill>
          <a:blip r:embed="rId6" cstate="print"/>
          <a:srcRect/>
          <a:stretch>
            <a:fillRect/>
          </a:stretch>
        </p:blipFill>
        <p:spPr bwMode="auto">
          <a:xfrm>
            <a:off x="1371600" y="3352800"/>
            <a:ext cx="4693811" cy="3886200"/>
          </a:xfrm>
          <a:prstGeom prst="rect">
            <a:avLst/>
          </a:prstGeom>
          <a:noFill/>
        </p:spPr>
      </p:pic>
      <p:grpSp>
        <p:nvGrpSpPr>
          <p:cNvPr id="81" name="Group 80"/>
          <p:cNvGrpSpPr/>
          <p:nvPr/>
        </p:nvGrpSpPr>
        <p:grpSpPr>
          <a:xfrm>
            <a:off x="838200" y="3276600"/>
            <a:ext cx="8077200" cy="2514600"/>
            <a:chOff x="838200" y="3276600"/>
            <a:chExt cx="8077200" cy="2514600"/>
          </a:xfrm>
        </p:grpSpPr>
        <p:sp>
          <p:nvSpPr>
            <p:cNvPr id="79" name="Freeform 78"/>
            <p:cNvSpPr/>
            <p:nvPr/>
          </p:nvSpPr>
          <p:spPr>
            <a:xfrm>
              <a:off x="838200" y="3429000"/>
              <a:ext cx="8077200" cy="2362200"/>
            </a:xfrm>
            <a:custGeom>
              <a:avLst/>
              <a:gdLst>
                <a:gd name="connsiteX0" fmla="*/ 0 w 6564085"/>
                <a:gd name="connsiteY0" fmla="*/ 40821 h 1690007"/>
                <a:gd name="connsiteX1" fmla="*/ 2939142 w 6564085"/>
                <a:gd name="connsiteY1" fmla="*/ 40821 h 1690007"/>
                <a:gd name="connsiteX2" fmla="*/ 5110842 w 6564085"/>
                <a:gd name="connsiteY2" fmla="*/ 285750 h 1690007"/>
                <a:gd name="connsiteX3" fmla="*/ 6564085 w 6564085"/>
                <a:gd name="connsiteY3" fmla="*/ 1690007 h 1690007"/>
              </a:gdLst>
              <a:ahLst/>
              <a:cxnLst>
                <a:cxn ang="0">
                  <a:pos x="connsiteX0" y="connsiteY0"/>
                </a:cxn>
                <a:cxn ang="0">
                  <a:pos x="connsiteX1" y="connsiteY1"/>
                </a:cxn>
                <a:cxn ang="0">
                  <a:pos x="connsiteX2" y="connsiteY2"/>
                </a:cxn>
                <a:cxn ang="0">
                  <a:pos x="connsiteX3" y="connsiteY3"/>
                </a:cxn>
              </a:cxnLst>
              <a:rect l="l" t="t" r="r" b="b"/>
              <a:pathLst>
                <a:path w="6564085" h="1690007">
                  <a:moveTo>
                    <a:pt x="0" y="40821"/>
                  </a:moveTo>
                  <a:cubicBezTo>
                    <a:pt x="1043667" y="20410"/>
                    <a:pt x="2087335" y="0"/>
                    <a:pt x="2939142" y="40821"/>
                  </a:cubicBezTo>
                  <a:cubicBezTo>
                    <a:pt x="3790949" y="81643"/>
                    <a:pt x="4506685" y="10886"/>
                    <a:pt x="5110842" y="285750"/>
                  </a:cubicBezTo>
                  <a:cubicBezTo>
                    <a:pt x="5714999" y="560614"/>
                    <a:pt x="6139542" y="1125310"/>
                    <a:pt x="6564085" y="1690007"/>
                  </a:cubicBezTo>
                </a:path>
              </a:pathLst>
            </a:custGeom>
            <a:ln w="635000">
              <a:solidFill>
                <a:schemeClr val="tx1">
                  <a:lumMod val="50000"/>
                  <a:lumOff val="50000"/>
                  <a:alpha val="57000"/>
                </a:schemeClr>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0" name="TextBox 79"/>
            <p:cNvSpPr txBox="1"/>
            <p:nvPr/>
          </p:nvSpPr>
          <p:spPr>
            <a:xfrm>
              <a:off x="1143000" y="3276600"/>
              <a:ext cx="5163850" cy="523220"/>
            </a:xfrm>
            <a:prstGeom prst="rect">
              <a:avLst/>
            </a:prstGeom>
            <a:noFill/>
          </p:spPr>
          <p:txBody>
            <a:bodyPr wrap="none" rtlCol="0">
              <a:spAutoFit/>
            </a:bodyPr>
            <a:lstStyle/>
            <a:p>
              <a:r>
                <a:rPr lang="en-US" sz="2800" b="1" dirty="0" smtClean="0">
                  <a:solidFill>
                    <a:schemeClr val="bg1"/>
                  </a:solidFill>
                </a:rPr>
                <a:t>markets to Mississippi R and N.O.</a:t>
              </a:r>
              <a:endParaRPr lang="en-US" sz="2800" b="1" dirty="0">
                <a:solidFill>
                  <a:schemeClr val="bg1"/>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2"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1000"/>
                                        <p:tgtEl>
                                          <p:spTgt spid="68"/>
                                        </p:tgtEl>
                                      </p:cBhvr>
                                    </p:animEffect>
                                  </p:childTnLst>
                                </p:cTn>
                              </p:par>
                              <p:par>
                                <p:cTn id="8" presetID="10" presetClass="exit" presetSubtype="0" fill="hold" grpId="0" nodeType="withEffect">
                                  <p:stCondLst>
                                    <p:cond delay="0"/>
                                  </p:stCondLst>
                                  <p:childTnLst>
                                    <p:animEffect transition="out" filter="fade">
                                      <p:cBhvr>
                                        <p:cTn id="9" dur="1000"/>
                                        <p:tgtEl>
                                          <p:spTgt spid="33"/>
                                        </p:tgtEl>
                                      </p:cBhvr>
                                    </p:animEffect>
                                    <p:set>
                                      <p:cBhvr>
                                        <p:cTn id="10" dur="1" fill="hold">
                                          <p:stCondLst>
                                            <p:cond delay="999"/>
                                          </p:stCondLst>
                                        </p:cTn>
                                        <p:tgtEl>
                                          <p:spTgt spid="3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37"/>
                                        </p:tgtEl>
                                      </p:cBhvr>
                                    </p:animEffect>
                                    <p:set>
                                      <p:cBhvr>
                                        <p:cTn id="13" dur="1" fill="hold">
                                          <p:stCondLst>
                                            <p:cond delay="999"/>
                                          </p:stCondLst>
                                        </p:cTn>
                                        <p:tgtEl>
                                          <p:spTgt spid="3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35"/>
                                        </p:tgtEl>
                                      </p:cBhvr>
                                    </p:animEffect>
                                    <p:set>
                                      <p:cBhvr>
                                        <p:cTn id="16" dur="1" fill="hold">
                                          <p:stCondLst>
                                            <p:cond delay="999"/>
                                          </p:stCondLst>
                                        </p:cTn>
                                        <p:tgtEl>
                                          <p:spTgt spid="35"/>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36"/>
                                        </p:tgtEl>
                                      </p:cBhvr>
                                    </p:animEffect>
                                    <p:set>
                                      <p:cBhvr>
                                        <p:cTn id="19" dur="1" fill="hold">
                                          <p:stCondLst>
                                            <p:cond delay="999"/>
                                          </p:stCondLst>
                                        </p:cTn>
                                        <p:tgtEl>
                                          <p:spTgt spid="36"/>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46"/>
                                        </p:tgtEl>
                                      </p:cBhvr>
                                    </p:animEffect>
                                    <p:set>
                                      <p:cBhvr>
                                        <p:cTn id="22" dur="1" fill="hold">
                                          <p:stCondLst>
                                            <p:cond delay="999"/>
                                          </p:stCondLst>
                                        </p:cTn>
                                        <p:tgtEl>
                                          <p:spTgt spid="46"/>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48"/>
                                        </p:tgtEl>
                                      </p:cBhvr>
                                    </p:animEffect>
                                    <p:set>
                                      <p:cBhvr>
                                        <p:cTn id="25" dur="1" fill="hold">
                                          <p:stCondLst>
                                            <p:cond delay="999"/>
                                          </p:stCondLst>
                                        </p:cTn>
                                        <p:tgtEl>
                                          <p:spTgt spid="4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30" presetClass="entr" presetSubtype="0" fill="hold" nodeType="clickEffect">
                                  <p:stCondLst>
                                    <p:cond delay="0"/>
                                  </p:stCondLst>
                                  <p:childTnLst>
                                    <p:set>
                                      <p:cBhvr>
                                        <p:cTn id="29" dur="1" fill="hold">
                                          <p:stCondLst>
                                            <p:cond delay="0"/>
                                          </p:stCondLst>
                                        </p:cTn>
                                        <p:tgtEl>
                                          <p:spTgt spid="65"/>
                                        </p:tgtEl>
                                        <p:attrNameLst>
                                          <p:attrName>style.visibility</p:attrName>
                                        </p:attrNameLst>
                                      </p:cBhvr>
                                      <p:to>
                                        <p:strVal val="visible"/>
                                      </p:to>
                                    </p:set>
                                    <p:animEffect transition="in" filter="fade">
                                      <p:cBhvr>
                                        <p:cTn id="30" dur="800" decel="100000"/>
                                        <p:tgtEl>
                                          <p:spTgt spid="65"/>
                                        </p:tgtEl>
                                      </p:cBhvr>
                                    </p:animEffect>
                                    <p:anim calcmode="lin" valueType="num">
                                      <p:cBhvr>
                                        <p:cTn id="31" dur="800" decel="100000" fill="hold"/>
                                        <p:tgtEl>
                                          <p:spTgt spid="65"/>
                                        </p:tgtEl>
                                        <p:attrNameLst>
                                          <p:attrName>style.rotation</p:attrName>
                                        </p:attrNameLst>
                                      </p:cBhvr>
                                      <p:tavLst>
                                        <p:tav tm="0">
                                          <p:val>
                                            <p:fltVal val="-90"/>
                                          </p:val>
                                        </p:tav>
                                        <p:tav tm="100000">
                                          <p:val>
                                            <p:fltVal val="0"/>
                                          </p:val>
                                        </p:tav>
                                      </p:tavLst>
                                    </p:anim>
                                    <p:anim calcmode="lin" valueType="num">
                                      <p:cBhvr>
                                        <p:cTn id="32" dur="800" decel="100000" fill="hold"/>
                                        <p:tgtEl>
                                          <p:spTgt spid="65"/>
                                        </p:tgtEl>
                                        <p:attrNameLst>
                                          <p:attrName>ppt_x</p:attrName>
                                        </p:attrNameLst>
                                      </p:cBhvr>
                                      <p:tavLst>
                                        <p:tav tm="0">
                                          <p:val>
                                            <p:strVal val="#ppt_x+0.4"/>
                                          </p:val>
                                        </p:tav>
                                        <p:tav tm="100000">
                                          <p:val>
                                            <p:strVal val="#ppt_x-0.05"/>
                                          </p:val>
                                        </p:tav>
                                      </p:tavLst>
                                    </p:anim>
                                    <p:anim calcmode="lin" valueType="num">
                                      <p:cBhvr>
                                        <p:cTn id="33" dur="800" decel="100000" fill="hold"/>
                                        <p:tgtEl>
                                          <p:spTgt spid="6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6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65"/>
                                        </p:tgtEl>
                                        <p:attrNameLst>
                                          <p:attrName>ppt_y</p:attrName>
                                        </p:attrNameLst>
                                      </p:cBhvr>
                                      <p:tavLst>
                                        <p:tav tm="0">
                                          <p:val>
                                            <p:strVal val="#ppt_y+0.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2"/>
                                        </p:tgtEl>
                                        <p:attrNameLst>
                                          <p:attrName>style.visibility</p:attrName>
                                        </p:attrNameLst>
                                      </p:cBhvr>
                                      <p:to>
                                        <p:strVal val="visible"/>
                                      </p:to>
                                    </p:set>
                                  </p:childTnLst>
                                </p:cTn>
                              </p:par>
                              <p:par>
                                <p:cTn id="40" presetID="6" presetClass="emph" presetSubtype="0" fill="hold" nodeType="withEffect">
                                  <p:stCondLst>
                                    <p:cond delay="0"/>
                                  </p:stCondLst>
                                  <p:childTnLst>
                                    <p:animScale>
                                      <p:cBhvr>
                                        <p:cTn id="41" dur="1000" fill="hold"/>
                                        <p:tgtEl>
                                          <p:spTgt spid="65"/>
                                        </p:tgtEl>
                                      </p:cBhvr>
                                      <p:by x="25000" y="25000"/>
                                    </p:animScale>
                                  </p:childTnLst>
                                </p:cTn>
                              </p:par>
                              <p:par>
                                <p:cTn id="42" presetID="6" presetClass="emph" presetSubtype="0" fill="hold" nodeType="withEffect">
                                  <p:stCondLst>
                                    <p:cond delay="0"/>
                                  </p:stCondLst>
                                  <p:childTnLst>
                                    <p:animScale>
                                      <p:cBhvr>
                                        <p:cTn id="43" dur="1000" fill="hold"/>
                                        <p:tgtEl>
                                          <p:spTgt spid="62"/>
                                        </p:tgtEl>
                                      </p:cBhvr>
                                      <p:by x="25000" y="25000"/>
                                    </p:animScale>
                                  </p:childTnLst>
                                </p:cTn>
                              </p:par>
                              <p:par>
                                <p:cTn id="44" presetID="42" presetClass="path" presetSubtype="0" accel="50000" decel="50000" fill="hold" nodeType="withEffect">
                                  <p:stCondLst>
                                    <p:cond delay="0"/>
                                  </p:stCondLst>
                                  <p:childTnLst>
                                    <p:animMotion origin="layout" path="M 0 -3.33333E-6 L -0.1 0.24445 " pathEditMode="relative" rAng="0" ptsTypes="AA">
                                      <p:cBhvr>
                                        <p:cTn id="45" dur="1000" fill="hold"/>
                                        <p:tgtEl>
                                          <p:spTgt spid="65"/>
                                        </p:tgtEl>
                                        <p:attrNameLst>
                                          <p:attrName>ppt_x</p:attrName>
                                          <p:attrName>ppt_y</p:attrName>
                                        </p:attrNameLst>
                                      </p:cBhvr>
                                      <p:rCtr x="-50" y="122"/>
                                    </p:animMotion>
                                  </p:childTnLst>
                                </p:cTn>
                              </p:par>
                              <p:par>
                                <p:cTn id="46" presetID="42" presetClass="path" presetSubtype="0" accel="50000" decel="50000" fill="hold" nodeType="withEffect">
                                  <p:stCondLst>
                                    <p:cond delay="0"/>
                                  </p:stCondLst>
                                  <p:childTnLst>
                                    <p:animMotion origin="layout" path="M 0 -3.33333E-6 L 0.26667 0.22223 " pathEditMode="relative" rAng="0" ptsTypes="AA">
                                      <p:cBhvr>
                                        <p:cTn id="47" dur="1000" fill="hold"/>
                                        <p:tgtEl>
                                          <p:spTgt spid="62"/>
                                        </p:tgtEl>
                                        <p:attrNameLst>
                                          <p:attrName>ppt_x</p:attrName>
                                          <p:attrName>ppt_y</p:attrName>
                                        </p:attrNameLst>
                                      </p:cBhvr>
                                      <p:rCtr x="133" y="111"/>
                                    </p:animMotion>
                                  </p:childTnLst>
                                </p:cTn>
                              </p:par>
                            </p:childTnLst>
                          </p:cTn>
                        </p:par>
                      </p:childTnLst>
                    </p:cTn>
                  </p:par>
                  <p:par>
                    <p:cTn id="48" fill="hold">
                      <p:stCondLst>
                        <p:cond delay="indefinite"/>
                      </p:stCondLst>
                      <p:childTnLst>
                        <p:par>
                          <p:cTn id="49" fill="hold">
                            <p:stCondLst>
                              <p:cond delay="0"/>
                            </p:stCondLst>
                            <p:childTnLst>
                              <p:par>
                                <p:cTn id="50" presetID="34" presetClass="entr" presetSubtype="0" fill="hold" nodeType="clickEffect">
                                  <p:stCondLst>
                                    <p:cond delay="500"/>
                                  </p:stCondLst>
                                  <p:childTnLst>
                                    <p:set>
                                      <p:cBhvr>
                                        <p:cTn id="51" dur="1" fill="hold">
                                          <p:stCondLst>
                                            <p:cond delay="0"/>
                                          </p:stCondLst>
                                        </p:cTn>
                                        <p:tgtEl>
                                          <p:spTgt spid="78"/>
                                        </p:tgtEl>
                                        <p:attrNameLst>
                                          <p:attrName>style.visibility</p:attrName>
                                        </p:attrNameLst>
                                      </p:cBhvr>
                                      <p:to>
                                        <p:strVal val="visible"/>
                                      </p:to>
                                    </p:set>
                                    <p:anim from="(-#ppt_w/2)" to="(#ppt_x)" calcmode="lin" valueType="num">
                                      <p:cBhvr>
                                        <p:cTn id="52" dur="600" fill="hold">
                                          <p:stCondLst>
                                            <p:cond delay="0"/>
                                          </p:stCondLst>
                                        </p:cTn>
                                        <p:tgtEl>
                                          <p:spTgt spid="78"/>
                                        </p:tgtEl>
                                        <p:attrNameLst>
                                          <p:attrName>ppt_x</p:attrName>
                                        </p:attrNameLst>
                                      </p:cBhvr>
                                    </p:anim>
                                    <p:anim from="0" to="-1.0" calcmode="lin" valueType="num">
                                      <p:cBhvr>
                                        <p:cTn id="53" dur="200" decel="50000" autoRev="1" fill="hold">
                                          <p:stCondLst>
                                            <p:cond delay="600"/>
                                          </p:stCondLst>
                                        </p:cTn>
                                        <p:tgtEl>
                                          <p:spTgt spid="78"/>
                                        </p:tgtEl>
                                        <p:attrNameLst>
                                          <p:attrName>xshear</p:attrName>
                                        </p:attrNameLst>
                                      </p:cBhvr>
                                    </p:anim>
                                    <p:animScale>
                                      <p:cBhvr>
                                        <p:cTn id="54" dur="200" decel="100000" autoRev="1" fill="hold">
                                          <p:stCondLst>
                                            <p:cond delay="600"/>
                                          </p:stCondLst>
                                        </p:cTn>
                                        <p:tgtEl>
                                          <p:spTgt spid="78"/>
                                        </p:tgtEl>
                                      </p:cBhvr>
                                      <p:from x="100000" y="100000"/>
                                      <p:to x="80000" y="100000"/>
                                    </p:animScale>
                                    <p:anim by="(#ppt_h/3+#ppt_w*0.1)" calcmode="lin" valueType="num">
                                      <p:cBhvr additive="sum">
                                        <p:cTn id="55" dur="200" decel="100000" autoRev="1" fill="hold">
                                          <p:stCondLst>
                                            <p:cond delay="600"/>
                                          </p:stCondLst>
                                        </p:cTn>
                                        <p:tgtEl>
                                          <p:spTgt spid="78"/>
                                        </p:tgtEl>
                                        <p:attrNameLst>
                                          <p:attrName>ppt_x</p:attrName>
                                        </p:attrNameLst>
                                      </p:cBhvr>
                                    </p:anim>
                                  </p:childTnLst>
                                </p:cTn>
                              </p:par>
                              <p:par>
                                <p:cTn id="56" presetID="34" presetClass="entr" presetSubtype="0" fill="hold" nodeType="withEffect">
                                  <p:stCondLst>
                                    <p:cond delay="500"/>
                                  </p:stCondLst>
                                  <p:childTnLst>
                                    <p:set>
                                      <p:cBhvr>
                                        <p:cTn id="57" dur="1" fill="hold">
                                          <p:stCondLst>
                                            <p:cond delay="0"/>
                                          </p:stCondLst>
                                        </p:cTn>
                                        <p:tgtEl>
                                          <p:spTgt spid="73"/>
                                        </p:tgtEl>
                                        <p:attrNameLst>
                                          <p:attrName>style.visibility</p:attrName>
                                        </p:attrNameLst>
                                      </p:cBhvr>
                                      <p:to>
                                        <p:strVal val="visible"/>
                                      </p:to>
                                    </p:set>
                                    <p:anim from="(-#ppt_w/2)" to="(#ppt_x)" calcmode="lin" valueType="num">
                                      <p:cBhvr>
                                        <p:cTn id="58" dur="600" fill="hold">
                                          <p:stCondLst>
                                            <p:cond delay="0"/>
                                          </p:stCondLst>
                                        </p:cTn>
                                        <p:tgtEl>
                                          <p:spTgt spid="73"/>
                                        </p:tgtEl>
                                        <p:attrNameLst>
                                          <p:attrName>ppt_x</p:attrName>
                                        </p:attrNameLst>
                                      </p:cBhvr>
                                    </p:anim>
                                    <p:anim from="0" to="-1.0" calcmode="lin" valueType="num">
                                      <p:cBhvr>
                                        <p:cTn id="59" dur="200" decel="50000" autoRev="1" fill="hold">
                                          <p:stCondLst>
                                            <p:cond delay="600"/>
                                          </p:stCondLst>
                                        </p:cTn>
                                        <p:tgtEl>
                                          <p:spTgt spid="73"/>
                                        </p:tgtEl>
                                        <p:attrNameLst>
                                          <p:attrName>xshear</p:attrName>
                                        </p:attrNameLst>
                                      </p:cBhvr>
                                    </p:anim>
                                    <p:animScale>
                                      <p:cBhvr>
                                        <p:cTn id="60" dur="200" decel="100000" autoRev="1" fill="hold">
                                          <p:stCondLst>
                                            <p:cond delay="600"/>
                                          </p:stCondLst>
                                        </p:cTn>
                                        <p:tgtEl>
                                          <p:spTgt spid="73"/>
                                        </p:tgtEl>
                                      </p:cBhvr>
                                      <p:from x="100000" y="100000"/>
                                      <p:to x="80000" y="100000"/>
                                    </p:animScale>
                                    <p:anim by="(#ppt_h/3+#ppt_w*0.1)" calcmode="lin" valueType="num">
                                      <p:cBhvr additive="sum">
                                        <p:cTn id="61" dur="200" decel="100000" autoRev="1" fill="hold">
                                          <p:stCondLst>
                                            <p:cond delay="600"/>
                                          </p:stCondLst>
                                        </p:cTn>
                                        <p:tgtEl>
                                          <p:spTgt spid="73"/>
                                        </p:tgtEl>
                                        <p:attrNameLst>
                                          <p:attrName>ppt_x</p:attrName>
                                        </p:attrNameLst>
                                      </p:cBhvr>
                                    </p:anim>
                                  </p:childTnLst>
                                </p:cTn>
                              </p:par>
                              <p:par>
                                <p:cTn id="62" presetID="34" presetClass="entr" presetSubtype="0" fill="hold" nodeType="withEffect">
                                  <p:stCondLst>
                                    <p:cond delay="1000"/>
                                  </p:stCondLst>
                                  <p:childTnLst>
                                    <p:set>
                                      <p:cBhvr>
                                        <p:cTn id="63" dur="1" fill="hold">
                                          <p:stCondLst>
                                            <p:cond delay="0"/>
                                          </p:stCondLst>
                                        </p:cTn>
                                        <p:tgtEl>
                                          <p:spTgt spid="77"/>
                                        </p:tgtEl>
                                        <p:attrNameLst>
                                          <p:attrName>style.visibility</p:attrName>
                                        </p:attrNameLst>
                                      </p:cBhvr>
                                      <p:to>
                                        <p:strVal val="visible"/>
                                      </p:to>
                                    </p:set>
                                    <p:anim from="(-#ppt_w/2)" to="(#ppt_x)" calcmode="lin" valueType="num">
                                      <p:cBhvr>
                                        <p:cTn id="64" dur="600" fill="hold">
                                          <p:stCondLst>
                                            <p:cond delay="0"/>
                                          </p:stCondLst>
                                        </p:cTn>
                                        <p:tgtEl>
                                          <p:spTgt spid="77"/>
                                        </p:tgtEl>
                                        <p:attrNameLst>
                                          <p:attrName>ppt_x</p:attrName>
                                        </p:attrNameLst>
                                      </p:cBhvr>
                                    </p:anim>
                                    <p:anim from="0" to="-1.0" calcmode="lin" valueType="num">
                                      <p:cBhvr>
                                        <p:cTn id="65" dur="200" decel="50000" autoRev="1" fill="hold">
                                          <p:stCondLst>
                                            <p:cond delay="600"/>
                                          </p:stCondLst>
                                        </p:cTn>
                                        <p:tgtEl>
                                          <p:spTgt spid="77"/>
                                        </p:tgtEl>
                                        <p:attrNameLst>
                                          <p:attrName>xshear</p:attrName>
                                        </p:attrNameLst>
                                      </p:cBhvr>
                                    </p:anim>
                                    <p:animScale>
                                      <p:cBhvr>
                                        <p:cTn id="66" dur="200" decel="100000" autoRev="1" fill="hold">
                                          <p:stCondLst>
                                            <p:cond delay="600"/>
                                          </p:stCondLst>
                                        </p:cTn>
                                        <p:tgtEl>
                                          <p:spTgt spid="77"/>
                                        </p:tgtEl>
                                      </p:cBhvr>
                                      <p:from x="100000" y="100000"/>
                                      <p:to x="80000" y="100000"/>
                                    </p:animScale>
                                    <p:anim by="(#ppt_h/3+#ppt_w*0.1)" calcmode="lin" valueType="num">
                                      <p:cBhvr additive="sum">
                                        <p:cTn id="67" dur="200" decel="100000" autoRev="1" fill="hold">
                                          <p:stCondLst>
                                            <p:cond delay="600"/>
                                          </p:stCondLst>
                                        </p:cTn>
                                        <p:tgtEl>
                                          <p:spTgt spid="77"/>
                                        </p:tgtEl>
                                        <p:attrNameLst>
                                          <p:attrName>ppt_x</p:attrName>
                                        </p:attrNameLst>
                                      </p:cBhvr>
                                    </p:anim>
                                  </p:childTnLst>
                                </p:cTn>
                              </p:par>
                            </p:childTnLst>
                          </p:cTn>
                        </p:par>
                      </p:childTnLst>
                    </p:cTn>
                  </p:par>
                  <p:par>
                    <p:cTn id="68" fill="hold">
                      <p:stCondLst>
                        <p:cond delay="indefinite"/>
                      </p:stCondLst>
                      <p:childTnLst>
                        <p:par>
                          <p:cTn id="69" fill="hold">
                            <p:stCondLst>
                              <p:cond delay="0"/>
                            </p:stCondLst>
                            <p:childTnLst>
                              <p:par>
                                <p:cTn id="70" presetID="6" presetClass="emph" presetSubtype="0" fill="hold" nodeType="clickEffect">
                                  <p:stCondLst>
                                    <p:cond delay="0"/>
                                  </p:stCondLst>
                                  <p:childTnLst>
                                    <p:animScale>
                                      <p:cBhvr>
                                        <p:cTn id="71" dur="1000" fill="hold"/>
                                        <p:tgtEl>
                                          <p:spTgt spid="77"/>
                                        </p:tgtEl>
                                      </p:cBhvr>
                                      <p:by x="25000" y="25000"/>
                                    </p:animScale>
                                  </p:childTnLst>
                                </p:cTn>
                              </p:par>
                              <p:par>
                                <p:cTn id="72" presetID="6" presetClass="emph" presetSubtype="0" fill="hold" nodeType="withEffect">
                                  <p:stCondLst>
                                    <p:cond delay="500"/>
                                  </p:stCondLst>
                                  <p:childTnLst>
                                    <p:animScale>
                                      <p:cBhvr>
                                        <p:cTn id="73" dur="1000" fill="hold"/>
                                        <p:tgtEl>
                                          <p:spTgt spid="78"/>
                                        </p:tgtEl>
                                      </p:cBhvr>
                                      <p:by x="25000" y="25000"/>
                                    </p:animScale>
                                  </p:childTnLst>
                                </p:cTn>
                              </p:par>
                              <p:par>
                                <p:cTn id="74" presetID="6" presetClass="emph" presetSubtype="0" fill="hold" nodeType="withEffect">
                                  <p:stCondLst>
                                    <p:cond delay="0"/>
                                  </p:stCondLst>
                                  <p:childTnLst>
                                    <p:animScale>
                                      <p:cBhvr>
                                        <p:cTn id="75" dur="1000" fill="hold"/>
                                        <p:tgtEl>
                                          <p:spTgt spid="73"/>
                                        </p:tgtEl>
                                      </p:cBhvr>
                                      <p:by x="25000" y="25000"/>
                                    </p:animScale>
                                  </p:childTnLst>
                                </p:cTn>
                              </p:par>
                              <p:par>
                                <p:cTn id="76" presetID="64" presetClass="path" presetSubtype="0" accel="50000" decel="50000" fill="hold" nodeType="withEffect">
                                  <p:stCondLst>
                                    <p:cond delay="0"/>
                                  </p:stCondLst>
                                  <p:childTnLst>
                                    <p:animMotion origin="layout" path="M 2.77778E-6 3.33333E-6 L -0.08993 -0.32778 " pathEditMode="relative" rAng="0" ptsTypes="AA">
                                      <p:cBhvr>
                                        <p:cTn id="77" dur="1000" fill="hold"/>
                                        <p:tgtEl>
                                          <p:spTgt spid="77"/>
                                        </p:tgtEl>
                                        <p:attrNameLst>
                                          <p:attrName>ppt_x</p:attrName>
                                          <p:attrName>ppt_y</p:attrName>
                                        </p:attrNameLst>
                                      </p:cBhvr>
                                      <p:rCtr x="-45" y="-164"/>
                                    </p:animMotion>
                                  </p:childTnLst>
                                </p:cTn>
                              </p:par>
                              <p:par>
                                <p:cTn id="78" presetID="64" presetClass="path" presetSubtype="0" accel="50000" decel="50000" fill="hold" nodeType="withEffect">
                                  <p:stCondLst>
                                    <p:cond delay="500"/>
                                  </p:stCondLst>
                                  <p:childTnLst>
                                    <p:animMotion origin="layout" path="M 0 1.11111E-6 L 0.05174 -0.33889 " pathEditMode="relative" rAng="0" ptsTypes="AA">
                                      <p:cBhvr>
                                        <p:cTn id="79" dur="1000" fill="hold"/>
                                        <p:tgtEl>
                                          <p:spTgt spid="78"/>
                                        </p:tgtEl>
                                        <p:attrNameLst>
                                          <p:attrName>ppt_x</p:attrName>
                                          <p:attrName>ppt_y</p:attrName>
                                        </p:attrNameLst>
                                      </p:cBhvr>
                                      <p:rCtr x="26" y="-169"/>
                                    </p:animMotion>
                                  </p:childTnLst>
                                </p:cTn>
                              </p:par>
                              <p:par>
                                <p:cTn id="80" presetID="64" presetClass="path" presetSubtype="0" accel="50000" decel="50000" fill="hold" nodeType="withEffect">
                                  <p:stCondLst>
                                    <p:cond delay="0"/>
                                  </p:stCondLst>
                                  <p:childTnLst>
                                    <p:animMotion origin="layout" path="M -0.07326 0.00556 L 0.3434 -0.21666 " pathEditMode="relative" rAng="0" ptsTypes="AA">
                                      <p:cBhvr>
                                        <p:cTn id="81" dur="1000" fill="hold"/>
                                        <p:tgtEl>
                                          <p:spTgt spid="73"/>
                                        </p:tgtEl>
                                        <p:attrNameLst>
                                          <p:attrName>ppt_x</p:attrName>
                                          <p:attrName>ppt_y</p:attrName>
                                        </p:attrNameLst>
                                      </p:cBhvr>
                                      <p:rCtr x="208" y="-111"/>
                                    </p:animMotion>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81"/>
                                        </p:tgtEl>
                                        <p:attrNameLst>
                                          <p:attrName>style.visibility</p:attrName>
                                        </p:attrNameLst>
                                      </p:cBhvr>
                                      <p:to>
                                        <p:strVal val="visible"/>
                                      </p:to>
                                    </p:set>
                                    <p:animEffect transition="in" filter="wipe(left)">
                                      <p:cBhvr>
                                        <p:cTn id="86" dur="2000"/>
                                        <p:tgtEl>
                                          <p:spTgt spid="81"/>
                                        </p:tgtEl>
                                      </p:cBhvr>
                                    </p:animEffect>
                                  </p:childTnLst>
                                </p:cTn>
                              </p:par>
                              <p:par>
                                <p:cTn id="87" presetID="10" presetClass="exit" presetSubtype="0" fill="hold" nodeType="withEffect">
                                  <p:stCondLst>
                                    <p:cond delay="0"/>
                                  </p:stCondLst>
                                  <p:childTnLst>
                                    <p:animEffect transition="out" filter="fade">
                                      <p:cBhvr>
                                        <p:cTn id="88" dur="2000"/>
                                        <p:tgtEl>
                                          <p:spTgt spid="77"/>
                                        </p:tgtEl>
                                      </p:cBhvr>
                                    </p:animEffect>
                                    <p:set>
                                      <p:cBhvr>
                                        <p:cTn id="89" dur="1" fill="hold">
                                          <p:stCondLst>
                                            <p:cond delay="1999"/>
                                          </p:stCondLst>
                                        </p:cTn>
                                        <p:tgtEl>
                                          <p:spTgt spid="77"/>
                                        </p:tgtEl>
                                        <p:attrNameLst>
                                          <p:attrName>style.visibility</p:attrName>
                                        </p:attrNameLst>
                                      </p:cBhvr>
                                      <p:to>
                                        <p:strVal val="hidden"/>
                                      </p:to>
                                    </p:set>
                                  </p:childTnLst>
                                </p:cTn>
                              </p:par>
                              <p:par>
                                <p:cTn id="90" presetID="10" presetClass="exit" presetSubtype="0" fill="hold" nodeType="withEffect">
                                  <p:stCondLst>
                                    <p:cond delay="500"/>
                                  </p:stCondLst>
                                  <p:childTnLst>
                                    <p:animEffect transition="out" filter="fade">
                                      <p:cBhvr>
                                        <p:cTn id="91" dur="2000"/>
                                        <p:tgtEl>
                                          <p:spTgt spid="78"/>
                                        </p:tgtEl>
                                      </p:cBhvr>
                                    </p:animEffect>
                                    <p:set>
                                      <p:cBhvr>
                                        <p:cTn id="92" dur="1" fill="hold">
                                          <p:stCondLst>
                                            <p:cond delay="1999"/>
                                          </p:stCondLst>
                                        </p:cTn>
                                        <p:tgtEl>
                                          <p:spTgt spid="78"/>
                                        </p:tgtEl>
                                        <p:attrNameLst>
                                          <p:attrName>style.visibility</p:attrName>
                                        </p:attrNameLst>
                                      </p:cBhvr>
                                      <p:to>
                                        <p:strVal val="hidden"/>
                                      </p:to>
                                    </p:set>
                                  </p:childTnLst>
                                </p:cTn>
                              </p:par>
                              <p:par>
                                <p:cTn id="93" presetID="10" presetClass="exit" presetSubtype="0" fill="hold" nodeType="withEffect">
                                  <p:stCondLst>
                                    <p:cond delay="1000"/>
                                  </p:stCondLst>
                                  <p:childTnLst>
                                    <p:animEffect transition="out" filter="fade">
                                      <p:cBhvr>
                                        <p:cTn id="94" dur="2000"/>
                                        <p:tgtEl>
                                          <p:spTgt spid="73"/>
                                        </p:tgtEl>
                                      </p:cBhvr>
                                    </p:animEffect>
                                    <p:set>
                                      <p:cBhvr>
                                        <p:cTn id="95" dur="1" fill="hold">
                                          <p:stCondLst>
                                            <p:cond delay="1999"/>
                                          </p:stCondLst>
                                        </p:cTn>
                                        <p:tgtEl>
                                          <p:spTgt spid="73"/>
                                        </p:tgtEl>
                                        <p:attrNameLst>
                                          <p:attrName>style.visibility</p:attrName>
                                        </p:attrNameLst>
                                      </p:cBhvr>
                                      <p:to>
                                        <p:strVal val="hidden"/>
                                      </p:to>
                                    </p:set>
                                  </p:childTnLst>
                                </p:cTn>
                              </p:par>
                              <p:par>
                                <p:cTn id="96" presetID="10" presetClass="exit" presetSubtype="0" fill="hold" nodeType="withEffect">
                                  <p:stCondLst>
                                    <p:cond delay="500"/>
                                  </p:stCondLst>
                                  <p:childTnLst>
                                    <p:animEffect transition="out" filter="fade">
                                      <p:cBhvr>
                                        <p:cTn id="97" dur="2000"/>
                                        <p:tgtEl>
                                          <p:spTgt spid="65"/>
                                        </p:tgtEl>
                                      </p:cBhvr>
                                    </p:animEffect>
                                    <p:set>
                                      <p:cBhvr>
                                        <p:cTn id="98" dur="1" fill="hold">
                                          <p:stCondLst>
                                            <p:cond delay="1999"/>
                                          </p:stCondLst>
                                        </p:cTn>
                                        <p:tgtEl>
                                          <p:spTgt spid="65"/>
                                        </p:tgtEl>
                                        <p:attrNameLst>
                                          <p:attrName>style.visibility</p:attrName>
                                        </p:attrNameLst>
                                      </p:cBhvr>
                                      <p:to>
                                        <p:strVal val="hidden"/>
                                      </p:to>
                                    </p:set>
                                  </p:childTnLst>
                                </p:cTn>
                              </p:par>
                              <p:par>
                                <p:cTn id="99" presetID="10" presetClass="exit" presetSubtype="0" fill="hold" nodeType="withEffect">
                                  <p:stCondLst>
                                    <p:cond delay="1000"/>
                                  </p:stCondLst>
                                  <p:childTnLst>
                                    <p:animEffect transition="out" filter="fade">
                                      <p:cBhvr>
                                        <p:cTn id="100" dur="2000"/>
                                        <p:tgtEl>
                                          <p:spTgt spid="62"/>
                                        </p:tgtEl>
                                      </p:cBhvr>
                                    </p:animEffect>
                                    <p:set>
                                      <p:cBhvr>
                                        <p:cTn id="101" dur="1" fill="hold">
                                          <p:stCondLst>
                                            <p:cond delay="1999"/>
                                          </p:stCondLst>
                                        </p:cTn>
                                        <p:tgtEl>
                                          <p:spTgt spid="62"/>
                                        </p:tgtEl>
                                        <p:attrNameLst>
                                          <p:attrName>style.visibility</p:attrName>
                                        </p:attrNameLst>
                                      </p:cBhvr>
                                      <p:to>
                                        <p:strVal val="hidden"/>
                                      </p:to>
                                    </p:set>
                                  </p:childTnLst>
                                </p:cTn>
                              </p:par>
                              <p:par>
                                <p:cTn id="102" presetID="22" presetClass="exit" presetSubtype="8" fill="hold" nodeType="withEffect">
                                  <p:stCondLst>
                                    <p:cond delay="4000"/>
                                  </p:stCondLst>
                                  <p:childTnLst>
                                    <p:animEffect transition="out" filter="wipe(left)">
                                      <p:cBhvr>
                                        <p:cTn id="103" dur="2000"/>
                                        <p:tgtEl>
                                          <p:spTgt spid="81"/>
                                        </p:tgtEl>
                                      </p:cBhvr>
                                    </p:animEffect>
                                    <p:set>
                                      <p:cBhvr>
                                        <p:cTn id="104" dur="1" fill="hold">
                                          <p:stCondLst>
                                            <p:cond delay="1999"/>
                                          </p:stCondLst>
                                        </p:cTn>
                                        <p:tgtEl>
                                          <p:spTgt spid="81"/>
                                        </p:tgtEl>
                                        <p:attrNameLst>
                                          <p:attrName>style.visibility</p:attrName>
                                        </p:attrNameLst>
                                      </p:cBhvr>
                                      <p:to>
                                        <p:strVal val="hidden"/>
                                      </p:to>
                                    </p:set>
                                  </p:childTnLst>
                                </p:cTn>
                              </p:par>
                            </p:childTnLst>
                          </p:cTn>
                        </p:par>
                        <p:par>
                          <p:cTn id="105" fill="hold">
                            <p:stCondLst>
                              <p:cond delay="6000"/>
                            </p:stCondLst>
                            <p:childTnLst>
                              <p:par>
                                <p:cTn id="106" presetID="10" presetClass="exit" presetSubtype="0" fill="hold" grpId="1" nodeType="afterEffect">
                                  <p:stCondLst>
                                    <p:cond delay="0"/>
                                  </p:stCondLst>
                                  <p:childTnLst>
                                    <p:animEffect transition="out" filter="fade">
                                      <p:cBhvr>
                                        <p:cTn id="107" dur="1000"/>
                                        <p:tgtEl>
                                          <p:spTgt spid="68"/>
                                        </p:tgtEl>
                                      </p:cBhvr>
                                    </p:animEffect>
                                    <p:set>
                                      <p:cBhvr>
                                        <p:cTn id="108" dur="1" fill="hold">
                                          <p:stCondLst>
                                            <p:cond delay="99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36" grpId="0" animBg="1"/>
      <p:bldP spid="33" grpId="0" animBg="1"/>
      <p:bldP spid="37" grpId="0" animBg="1"/>
      <p:bldP spid="35" grpId="0" animBg="1"/>
      <p:bldP spid="68" grpId="1" animBg="1"/>
      <p:bldP spid="68" grpId="2"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lgn="ctr">
              <a:defRPr/>
            </a:pPr>
            <a:r>
              <a:rPr lang="en-US" sz="4800" b="1" dirty="0" smtClean="0">
                <a:solidFill>
                  <a:srgbClr val="00B050"/>
                </a:solidFill>
                <a:effectLst>
                  <a:outerShdw dist="50800" dir="5400000" algn="ctr" rotWithShape="0">
                    <a:schemeClr val="tx1"/>
                  </a:outerShdw>
                </a:effectLst>
                <a:latin typeface="Tempus Sans ITC" pitchFamily="82" charset="0"/>
              </a:rPr>
              <a:t>Five Tribes  </a:t>
            </a:r>
            <a:r>
              <a:rPr lang="en-US" sz="4800" b="1" dirty="0" smtClean="0">
                <a:solidFill>
                  <a:srgbClr val="FF0000"/>
                </a:solidFill>
                <a:effectLst>
                  <a:outerShdw dist="50800" dir="5400000" algn="ctr" rotWithShape="0">
                    <a:schemeClr val="tx1"/>
                  </a:outerShdw>
                </a:effectLst>
                <a:latin typeface="Tempus Sans ITC" pitchFamily="82" charset="0"/>
              </a:rPr>
              <a:t>-</a:t>
            </a:r>
            <a:r>
              <a:rPr lang="en-US" sz="4800" b="1" dirty="0" smtClean="0">
                <a:solidFill>
                  <a:srgbClr val="00B050"/>
                </a:solidFill>
                <a:effectLst>
                  <a:outerShdw dist="50800" dir="5400000" algn="ctr" rotWithShape="0">
                    <a:schemeClr val="tx1"/>
                  </a:outerShdw>
                </a:effectLst>
                <a:latin typeface="Tempus Sans ITC" pitchFamily="82" charset="0"/>
              </a:rPr>
              <a:t> </a:t>
            </a:r>
            <a:r>
              <a:rPr lang="en-US" sz="4800" b="1" dirty="0" smtClean="0">
                <a:solidFill>
                  <a:srgbClr val="FF0000"/>
                </a:solidFill>
                <a:effectLst>
                  <a:outerShdw dist="50800" dir="5400000" algn="ctr" rotWithShape="0">
                    <a:schemeClr val="tx1"/>
                  </a:outerShdw>
                </a:effectLst>
                <a:latin typeface="Tempus Sans ITC" pitchFamily="82" charset="0"/>
              </a:rPr>
              <a:t>the rest is history!</a:t>
            </a:r>
          </a:p>
        </p:txBody>
      </p:sp>
      <p:grpSp>
        <p:nvGrpSpPr>
          <p:cNvPr id="2" name="Group 61"/>
          <p:cNvGrpSpPr/>
          <p:nvPr/>
        </p:nvGrpSpPr>
        <p:grpSpPr>
          <a:xfrm>
            <a:off x="523875" y="762000"/>
            <a:ext cx="8162925" cy="6072188"/>
            <a:chOff x="523875" y="762000"/>
            <a:chExt cx="8162925" cy="6072188"/>
          </a:xfrm>
        </p:grpSpPr>
        <p:pic>
          <p:nvPicPr>
            <p:cNvPr id="40" name="Picture 3"/>
            <p:cNvPicPr>
              <a:picLocks noChangeAspect="1" noChangeArrowheads="1"/>
            </p:cNvPicPr>
            <p:nvPr/>
          </p:nvPicPr>
          <p:blipFill>
            <a:blip r:embed="rId3" cstate="print"/>
            <a:srcRect/>
            <a:stretch>
              <a:fillRect/>
            </a:stretch>
          </p:blipFill>
          <p:spPr bwMode="auto">
            <a:xfrm>
              <a:off x="523875" y="762000"/>
              <a:ext cx="8162925" cy="6072188"/>
            </a:xfrm>
            <a:prstGeom prst="rect">
              <a:avLst/>
            </a:prstGeom>
            <a:noFill/>
            <a:ln w="9525">
              <a:noFill/>
              <a:miter lim="800000"/>
              <a:headEnd/>
              <a:tailEnd/>
            </a:ln>
            <a:effectLst/>
          </p:spPr>
        </p:pic>
        <p:grpSp>
          <p:nvGrpSpPr>
            <p:cNvPr id="3" name="Group 14"/>
            <p:cNvGrpSpPr/>
            <p:nvPr/>
          </p:nvGrpSpPr>
          <p:grpSpPr>
            <a:xfrm>
              <a:off x="4852307" y="1338943"/>
              <a:ext cx="3148693" cy="1191986"/>
              <a:chOff x="4852307" y="1338943"/>
              <a:chExt cx="3148693" cy="1191986"/>
            </a:xfrm>
          </p:grpSpPr>
          <p:grpSp>
            <p:nvGrpSpPr>
              <p:cNvPr id="4" name="Group 13"/>
              <p:cNvGrpSpPr/>
              <p:nvPr/>
            </p:nvGrpSpPr>
            <p:grpSpPr>
              <a:xfrm>
                <a:off x="4852307" y="1338943"/>
                <a:ext cx="3148693" cy="1191986"/>
                <a:chOff x="4852307" y="1338943"/>
                <a:chExt cx="3148693" cy="1191986"/>
              </a:xfrm>
            </p:grpSpPr>
            <p:sp>
              <p:nvSpPr>
                <p:cNvPr id="55"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7"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4" name="Freeform 53"/>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45" name="Picture 3"/>
          <p:cNvPicPr>
            <a:picLocks noChangeAspect="1" noChangeArrowheads="1"/>
          </p:cNvPicPr>
          <p:nvPr/>
        </p:nvPicPr>
        <p:blipFill>
          <a:blip r:embed="rId3" cstate="print"/>
          <a:srcRect l="13186" t="66510" r="14002" b="28470"/>
          <a:stretch>
            <a:fillRect/>
          </a:stretch>
        </p:blipFill>
        <p:spPr bwMode="auto">
          <a:xfrm>
            <a:off x="1905000" y="5105400"/>
            <a:ext cx="5943600" cy="381000"/>
          </a:xfrm>
          <a:prstGeom prst="rect">
            <a:avLst/>
          </a:prstGeom>
          <a:noFill/>
          <a:ln w="9525">
            <a:noFill/>
            <a:miter lim="800000"/>
            <a:headEnd/>
            <a:tailEnd/>
          </a:ln>
          <a:effectLst/>
        </p:spPr>
      </p:pic>
      <p:grpSp>
        <p:nvGrpSpPr>
          <p:cNvPr id="5" name="Group 45"/>
          <p:cNvGrpSpPr/>
          <p:nvPr/>
        </p:nvGrpSpPr>
        <p:grpSpPr>
          <a:xfrm>
            <a:off x="914400" y="1219200"/>
            <a:ext cx="7396842" cy="2879271"/>
            <a:chOff x="914400" y="1219200"/>
            <a:chExt cx="7396842" cy="2879271"/>
          </a:xfrm>
        </p:grpSpPr>
        <p:sp>
          <p:nvSpPr>
            <p:cNvPr id="22" name="Freeform 21"/>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30"/>
            <p:cNvGrpSpPr/>
            <p:nvPr/>
          </p:nvGrpSpPr>
          <p:grpSpPr>
            <a:xfrm>
              <a:off x="914400" y="1219200"/>
              <a:ext cx="7396842" cy="2879271"/>
              <a:chOff x="914400" y="1219200"/>
              <a:chExt cx="7396842" cy="2879271"/>
            </a:xfrm>
          </p:grpSpPr>
          <p:sp>
            <p:nvSpPr>
              <p:cNvPr id="17" name="Freeform 16"/>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25"/>
              <p:cNvGrpSpPr/>
              <p:nvPr/>
            </p:nvGrpSpPr>
            <p:grpSpPr>
              <a:xfrm>
                <a:off x="6248400" y="1219200"/>
                <a:ext cx="2062842" cy="2803072"/>
                <a:chOff x="6248400" y="1219200"/>
                <a:chExt cx="2062842" cy="2803072"/>
              </a:xfrm>
            </p:grpSpPr>
            <p:sp>
              <p:nvSpPr>
                <p:cNvPr id="23" name="Rectangle 2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3"/>
              <p:cNvPicPr>
                <a:picLocks noChangeAspect="1" noChangeArrowheads="1"/>
              </p:cNvPicPr>
              <p:nvPr/>
            </p:nvPicPr>
            <p:blipFill>
              <a:blip r:embed="rId3" cstate="print"/>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28" name="Picture 3"/>
              <p:cNvPicPr>
                <a:picLocks noChangeAspect="1" noChangeArrowheads="1"/>
              </p:cNvPicPr>
              <p:nvPr/>
            </p:nvPicPr>
            <p:blipFill>
              <a:blip r:embed="rId3" cstate="print"/>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29" name="Picture 3"/>
              <p:cNvPicPr preferRelativeResize="0">
                <a:picLocks noChangeArrowheads="1"/>
              </p:cNvPicPr>
              <p:nvPr/>
            </p:nvPicPr>
            <p:blipFill>
              <a:blip r:embed="rId3" cstate="print"/>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30" name="Picture 3"/>
              <p:cNvPicPr>
                <a:picLocks noChangeAspect="1" noChangeArrowheads="1"/>
              </p:cNvPicPr>
              <p:nvPr/>
            </p:nvPicPr>
            <p:blipFill>
              <a:blip r:embed="rId4"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grpSp>
        <p:nvGrpSpPr>
          <p:cNvPr id="8" name="Group 46"/>
          <p:cNvGrpSpPr/>
          <p:nvPr/>
        </p:nvGrpSpPr>
        <p:grpSpPr>
          <a:xfrm>
            <a:off x="2895600" y="2667000"/>
            <a:ext cx="3276600" cy="762000"/>
            <a:chOff x="2895600" y="2590800"/>
            <a:chExt cx="3276600" cy="762000"/>
          </a:xfrm>
        </p:grpSpPr>
        <p:grpSp>
          <p:nvGrpSpPr>
            <p:cNvPr id="9" name="Group 31"/>
            <p:cNvGrpSpPr/>
            <p:nvPr/>
          </p:nvGrpSpPr>
          <p:grpSpPr>
            <a:xfrm>
              <a:off x="2895600" y="2590800"/>
              <a:ext cx="3276600" cy="411480"/>
              <a:chOff x="2895600" y="2590800"/>
              <a:chExt cx="3276600" cy="411480"/>
            </a:xfrm>
          </p:grpSpPr>
          <p:sp>
            <p:nvSpPr>
              <p:cNvPr id="75"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5257800" y="2590800"/>
                <a:ext cx="914400" cy="41148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Rectangle 5"/>
            <p:cNvSpPr/>
            <p:nvPr/>
          </p:nvSpPr>
          <p:spPr>
            <a:xfrm>
              <a:off x="3352800" y="29718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Freeform 65"/>
          <p:cNvSpPr/>
          <p:nvPr/>
        </p:nvSpPr>
        <p:spPr>
          <a:xfrm>
            <a:off x="783770" y="1151163"/>
            <a:ext cx="7652657" cy="5608865"/>
          </a:xfrm>
          <a:custGeom>
            <a:avLst/>
            <a:gdLst>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46" fmla="*/ 1113064 w 9573986"/>
              <a:gd name="connsiteY46" fmla="*/ 4705350 h 6738258"/>
              <a:gd name="connsiteX0" fmla="*/ 1113064 w 9573986"/>
              <a:gd name="connsiteY0" fmla="*/ 4171950 h 6204858"/>
              <a:gd name="connsiteX1" fmla="*/ 1211036 w 9573986"/>
              <a:gd name="connsiteY1" fmla="*/ 138793 h 6204858"/>
              <a:gd name="connsiteX2" fmla="*/ 8379279 w 9573986"/>
              <a:gd name="connsiteY2" fmla="*/ 138793 h 6204858"/>
              <a:gd name="connsiteX3" fmla="*/ 8379279 w 9573986"/>
              <a:gd name="connsiteY3" fmla="*/ 971550 h 6204858"/>
              <a:gd name="connsiteX4" fmla="*/ 8673193 w 9573986"/>
              <a:gd name="connsiteY4" fmla="*/ 2735036 h 6204858"/>
              <a:gd name="connsiteX5" fmla="*/ 8738507 w 9573986"/>
              <a:gd name="connsiteY5" fmla="*/ 5723165 h 6204858"/>
              <a:gd name="connsiteX6" fmla="*/ 8509907 w 9573986"/>
              <a:gd name="connsiteY6" fmla="*/ 5625193 h 6204858"/>
              <a:gd name="connsiteX7" fmla="*/ 8118022 w 9573986"/>
              <a:gd name="connsiteY7" fmla="*/ 5494565 h 6204858"/>
              <a:gd name="connsiteX8" fmla="*/ 7954736 w 9573986"/>
              <a:gd name="connsiteY8" fmla="*/ 5363936 h 6204858"/>
              <a:gd name="connsiteX9" fmla="*/ 7824107 w 9573986"/>
              <a:gd name="connsiteY9" fmla="*/ 5200650 h 6204858"/>
              <a:gd name="connsiteX10" fmla="*/ 7628164 w 9573986"/>
              <a:gd name="connsiteY10" fmla="*/ 5184322 h 6204858"/>
              <a:gd name="connsiteX11" fmla="*/ 7513864 w 9573986"/>
              <a:gd name="connsiteY11" fmla="*/ 5298622 h 6204858"/>
              <a:gd name="connsiteX12" fmla="*/ 7236279 w 9573986"/>
              <a:gd name="connsiteY12" fmla="*/ 5282293 h 6204858"/>
              <a:gd name="connsiteX13" fmla="*/ 6926036 w 9573986"/>
              <a:gd name="connsiteY13" fmla="*/ 5396593 h 6204858"/>
              <a:gd name="connsiteX14" fmla="*/ 6697436 w 9573986"/>
              <a:gd name="connsiteY14" fmla="*/ 5314950 h 6204858"/>
              <a:gd name="connsiteX15" fmla="*/ 6272893 w 9573986"/>
              <a:gd name="connsiteY15" fmla="*/ 5527222 h 6204858"/>
              <a:gd name="connsiteX16" fmla="*/ 6223907 w 9573986"/>
              <a:gd name="connsiteY16" fmla="*/ 5657850 h 6204858"/>
              <a:gd name="connsiteX17" fmla="*/ 5913664 w 9573986"/>
              <a:gd name="connsiteY17" fmla="*/ 5396593 h 6204858"/>
              <a:gd name="connsiteX18" fmla="*/ 5668736 w 9573986"/>
              <a:gd name="connsiteY18" fmla="*/ 5298622 h 6204858"/>
              <a:gd name="connsiteX19" fmla="*/ 5570764 w 9573986"/>
              <a:gd name="connsiteY19" fmla="*/ 5478236 h 6204858"/>
              <a:gd name="connsiteX20" fmla="*/ 5407479 w 9573986"/>
              <a:gd name="connsiteY20" fmla="*/ 5363936 h 6204858"/>
              <a:gd name="connsiteX21" fmla="*/ 5309507 w 9573986"/>
              <a:gd name="connsiteY21" fmla="*/ 5265965 h 6204858"/>
              <a:gd name="connsiteX22" fmla="*/ 5211536 w 9573986"/>
              <a:gd name="connsiteY22" fmla="*/ 5380265 h 6204858"/>
              <a:gd name="connsiteX23" fmla="*/ 5113564 w 9573986"/>
              <a:gd name="connsiteY23" fmla="*/ 5641522 h 6204858"/>
              <a:gd name="connsiteX24" fmla="*/ 4999264 w 9573986"/>
              <a:gd name="connsiteY24" fmla="*/ 5510893 h 6204858"/>
              <a:gd name="connsiteX25" fmla="*/ 4868636 w 9573986"/>
              <a:gd name="connsiteY25" fmla="*/ 5249636 h 6204858"/>
              <a:gd name="connsiteX26" fmla="*/ 4803322 w 9573986"/>
              <a:gd name="connsiteY26" fmla="*/ 5380265 h 6204858"/>
              <a:gd name="connsiteX27" fmla="*/ 4705350 w 9573986"/>
              <a:gd name="connsiteY27" fmla="*/ 5396593 h 6204858"/>
              <a:gd name="connsiteX28" fmla="*/ 4476750 w 9573986"/>
              <a:gd name="connsiteY28" fmla="*/ 5249636 h 6204858"/>
              <a:gd name="connsiteX29" fmla="*/ 4182836 w 9573986"/>
              <a:gd name="connsiteY29" fmla="*/ 5119007 h 6204858"/>
              <a:gd name="connsiteX30" fmla="*/ 4068536 w 9573986"/>
              <a:gd name="connsiteY30" fmla="*/ 5314950 h 6204858"/>
              <a:gd name="connsiteX31" fmla="*/ 3986893 w 9573986"/>
              <a:gd name="connsiteY31" fmla="*/ 5167993 h 6204858"/>
              <a:gd name="connsiteX32" fmla="*/ 3660322 w 9573986"/>
              <a:gd name="connsiteY32" fmla="*/ 5004707 h 6204858"/>
              <a:gd name="connsiteX33" fmla="*/ 3578679 w 9573986"/>
              <a:gd name="connsiteY33" fmla="*/ 4906736 h 6204858"/>
              <a:gd name="connsiteX34" fmla="*/ 3317422 w 9573986"/>
              <a:gd name="connsiteY34" fmla="*/ 4890407 h 6204858"/>
              <a:gd name="connsiteX35" fmla="*/ 3284764 w 9573986"/>
              <a:gd name="connsiteY35" fmla="*/ 4939393 h 6204858"/>
              <a:gd name="connsiteX36" fmla="*/ 3007179 w 9573986"/>
              <a:gd name="connsiteY36" fmla="*/ 4792436 h 6204858"/>
              <a:gd name="connsiteX37" fmla="*/ 2794907 w 9573986"/>
              <a:gd name="connsiteY37" fmla="*/ 4906736 h 6204858"/>
              <a:gd name="connsiteX38" fmla="*/ 2549979 w 9573986"/>
              <a:gd name="connsiteY38" fmla="*/ 4792436 h 6204858"/>
              <a:gd name="connsiteX39" fmla="*/ 2305050 w 9573986"/>
              <a:gd name="connsiteY39" fmla="*/ 4792436 h 6204858"/>
              <a:gd name="connsiteX40" fmla="*/ 2125436 w 9573986"/>
              <a:gd name="connsiteY40" fmla="*/ 4612822 h 6204858"/>
              <a:gd name="connsiteX41" fmla="*/ 2076450 w 9573986"/>
              <a:gd name="connsiteY41" fmla="*/ 4433207 h 6204858"/>
              <a:gd name="connsiteX42" fmla="*/ 1978479 w 9573986"/>
              <a:gd name="connsiteY42" fmla="*/ 4433207 h 6204858"/>
              <a:gd name="connsiteX43" fmla="*/ 1570264 w 9573986"/>
              <a:gd name="connsiteY43" fmla="*/ 4384222 h 6204858"/>
              <a:gd name="connsiteX44" fmla="*/ 1292679 w 9573986"/>
              <a:gd name="connsiteY44" fmla="*/ 4220936 h 6204858"/>
              <a:gd name="connsiteX45" fmla="*/ 1113064 w 9573986"/>
              <a:gd name="connsiteY45" fmla="*/ 4057650 h 6204858"/>
              <a:gd name="connsiteX46" fmla="*/ 1113064 w 9573986"/>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8209189"/>
              <a:gd name="connsiteY0" fmla="*/ 4171950 h 6204858"/>
              <a:gd name="connsiteX1" fmla="*/ 654504 w 8209189"/>
              <a:gd name="connsiteY1" fmla="*/ 138793 h 6204858"/>
              <a:gd name="connsiteX2" fmla="*/ 7822747 w 8209189"/>
              <a:gd name="connsiteY2" fmla="*/ 138793 h 6204858"/>
              <a:gd name="connsiteX3" fmla="*/ 7822747 w 8209189"/>
              <a:gd name="connsiteY3" fmla="*/ 971550 h 6204858"/>
              <a:gd name="connsiteX4" fmla="*/ 8116661 w 8209189"/>
              <a:gd name="connsiteY4" fmla="*/ 2735036 h 6204858"/>
              <a:gd name="connsiteX5" fmla="*/ 8181975 w 8209189"/>
              <a:gd name="connsiteY5" fmla="*/ 5723165 h 6204858"/>
              <a:gd name="connsiteX6" fmla="*/ 7953375 w 8209189"/>
              <a:gd name="connsiteY6" fmla="*/ 5625193 h 6204858"/>
              <a:gd name="connsiteX7" fmla="*/ 7561490 w 8209189"/>
              <a:gd name="connsiteY7" fmla="*/ 5494565 h 6204858"/>
              <a:gd name="connsiteX8" fmla="*/ 7398204 w 8209189"/>
              <a:gd name="connsiteY8" fmla="*/ 5363936 h 6204858"/>
              <a:gd name="connsiteX9" fmla="*/ 7267575 w 8209189"/>
              <a:gd name="connsiteY9" fmla="*/ 5200650 h 6204858"/>
              <a:gd name="connsiteX10" fmla="*/ 7071632 w 8209189"/>
              <a:gd name="connsiteY10" fmla="*/ 5184322 h 6204858"/>
              <a:gd name="connsiteX11" fmla="*/ 6957332 w 8209189"/>
              <a:gd name="connsiteY11" fmla="*/ 5298622 h 6204858"/>
              <a:gd name="connsiteX12" fmla="*/ 6679747 w 8209189"/>
              <a:gd name="connsiteY12" fmla="*/ 5282293 h 6204858"/>
              <a:gd name="connsiteX13" fmla="*/ 6369504 w 8209189"/>
              <a:gd name="connsiteY13" fmla="*/ 5396593 h 6204858"/>
              <a:gd name="connsiteX14" fmla="*/ 6140904 w 8209189"/>
              <a:gd name="connsiteY14" fmla="*/ 5314950 h 6204858"/>
              <a:gd name="connsiteX15" fmla="*/ 5716361 w 8209189"/>
              <a:gd name="connsiteY15" fmla="*/ 5527222 h 6204858"/>
              <a:gd name="connsiteX16" fmla="*/ 5667375 w 8209189"/>
              <a:gd name="connsiteY16" fmla="*/ 5657850 h 6204858"/>
              <a:gd name="connsiteX17" fmla="*/ 5357132 w 8209189"/>
              <a:gd name="connsiteY17" fmla="*/ 5396593 h 6204858"/>
              <a:gd name="connsiteX18" fmla="*/ 5112204 w 8209189"/>
              <a:gd name="connsiteY18" fmla="*/ 5298622 h 6204858"/>
              <a:gd name="connsiteX19" fmla="*/ 5014232 w 8209189"/>
              <a:gd name="connsiteY19" fmla="*/ 5478236 h 6204858"/>
              <a:gd name="connsiteX20" fmla="*/ 4850947 w 8209189"/>
              <a:gd name="connsiteY20" fmla="*/ 5363936 h 6204858"/>
              <a:gd name="connsiteX21" fmla="*/ 4752975 w 8209189"/>
              <a:gd name="connsiteY21" fmla="*/ 5265965 h 6204858"/>
              <a:gd name="connsiteX22" fmla="*/ 4655004 w 8209189"/>
              <a:gd name="connsiteY22" fmla="*/ 5380265 h 6204858"/>
              <a:gd name="connsiteX23" fmla="*/ 4557032 w 8209189"/>
              <a:gd name="connsiteY23" fmla="*/ 5641522 h 6204858"/>
              <a:gd name="connsiteX24" fmla="*/ 4442732 w 8209189"/>
              <a:gd name="connsiteY24" fmla="*/ 5510893 h 6204858"/>
              <a:gd name="connsiteX25" fmla="*/ 4312104 w 8209189"/>
              <a:gd name="connsiteY25" fmla="*/ 5249636 h 6204858"/>
              <a:gd name="connsiteX26" fmla="*/ 4246790 w 8209189"/>
              <a:gd name="connsiteY26" fmla="*/ 5380265 h 6204858"/>
              <a:gd name="connsiteX27" fmla="*/ 4148818 w 8209189"/>
              <a:gd name="connsiteY27" fmla="*/ 5396593 h 6204858"/>
              <a:gd name="connsiteX28" fmla="*/ 3920218 w 8209189"/>
              <a:gd name="connsiteY28" fmla="*/ 5249636 h 6204858"/>
              <a:gd name="connsiteX29" fmla="*/ 3626304 w 8209189"/>
              <a:gd name="connsiteY29" fmla="*/ 5119007 h 6204858"/>
              <a:gd name="connsiteX30" fmla="*/ 3512004 w 8209189"/>
              <a:gd name="connsiteY30" fmla="*/ 5314950 h 6204858"/>
              <a:gd name="connsiteX31" fmla="*/ 3430361 w 8209189"/>
              <a:gd name="connsiteY31" fmla="*/ 5167993 h 6204858"/>
              <a:gd name="connsiteX32" fmla="*/ 3103790 w 8209189"/>
              <a:gd name="connsiteY32" fmla="*/ 5004707 h 6204858"/>
              <a:gd name="connsiteX33" fmla="*/ 3022147 w 8209189"/>
              <a:gd name="connsiteY33" fmla="*/ 4906736 h 6204858"/>
              <a:gd name="connsiteX34" fmla="*/ 2760890 w 8209189"/>
              <a:gd name="connsiteY34" fmla="*/ 4890407 h 6204858"/>
              <a:gd name="connsiteX35" fmla="*/ 2728232 w 8209189"/>
              <a:gd name="connsiteY35" fmla="*/ 4939393 h 6204858"/>
              <a:gd name="connsiteX36" fmla="*/ 2450647 w 8209189"/>
              <a:gd name="connsiteY36" fmla="*/ 4792436 h 6204858"/>
              <a:gd name="connsiteX37" fmla="*/ 2238375 w 8209189"/>
              <a:gd name="connsiteY37" fmla="*/ 4906736 h 6204858"/>
              <a:gd name="connsiteX38" fmla="*/ 1993447 w 8209189"/>
              <a:gd name="connsiteY38" fmla="*/ 4792436 h 6204858"/>
              <a:gd name="connsiteX39" fmla="*/ 1748518 w 8209189"/>
              <a:gd name="connsiteY39" fmla="*/ 4792436 h 6204858"/>
              <a:gd name="connsiteX40" fmla="*/ 1568904 w 8209189"/>
              <a:gd name="connsiteY40" fmla="*/ 4612822 h 6204858"/>
              <a:gd name="connsiteX41" fmla="*/ 1519918 w 8209189"/>
              <a:gd name="connsiteY41" fmla="*/ 4433207 h 6204858"/>
              <a:gd name="connsiteX42" fmla="*/ 1421947 w 8209189"/>
              <a:gd name="connsiteY42" fmla="*/ 4433207 h 6204858"/>
              <a:gd name="connsiteX43" fmla="*/ 1013732 w 8209189"/>
              <a:gd name="connsiteY43" fmla="*/ 4384222 h 6204858"/>
              <a:gd name="connsiteX44" fmla="*/ 736147 w 8209189"/>
              <a:gd name="connsiteY44" fmla="*/ 4220936 h 6204858"/>
              <a:gd name="connsiteX45" fmla="*/ 556532 w 8209189"/>
              <a:gd name="connsiteY45" fmla="*/ 4057650 h 6204858"/>
              <a:gd name="connsiteX46" fmla="*/ 556532 w 8209189"/>
              <a:gd name="connsiteY46" fmla="*/ 4171950 h 6204858"/>
              <a:gd name="connsiteX0" fmla="*/ 556532 w 8209189"/>
              <a:gd name="connsiteY0" fmla="*/ 4057650 h 6090558"/>
              <a:gd name="connsiteX1" fmla="*/ 654504 w 8209189"/>
              <a:gd name="connsiteY1" fmla="*/ 24493 h 6090558"/>
              <a:gd name="connsiteX2" fmla="*/ 7822747 w 8209189"/>
              <a:gd name="connsiteY2" fmla="*/ 24493 h 6090558"/>
              <a:gd name="connsiteX3" fmla="*/ 7822747 w 8209189"/>
              <a:gd name="connsiteY3" fmla="*/ 857250 h 6090558"/>
              <a:gd name="connsiteX4" fmla="*/ 8116661 w 8209189"/>
              <a:gd name="connsiteY4" fmla="*/ 2620736 h 6090558"/>
              <a:gd name="connsiteX5" fmla="*/ 8181975 w 8209189"/>
              <a:gd name="connsiteY5" fmla="*/ 5608865 h 6090558"/>
              <a:gd name="connsiteX6" fmla="*/ 7953375 w 8209189"/>
              <a:gd name="connsiteY6" fmla="*/ 5510893 h 6090558"/>
              <a:gd name="connsiteX7" fmla="*/ 7561490 w 8209189"/>
              <a:gd name="connsiteY7" fmla="*/ 5380265 h 6090558"/>
              <a:gd name="connsiteX8" fmla="*/ 7398204 w 8209189"/>
              <a:gd name="connsiteY8" fmla="*/ 5249636 h 6090558"/>
              <a:gd name="connsiteX9" fmla="*/ 7267575 w 8209189"/>
              <a:gd name="connsiteY9" fmla="*/ 5086350 h 6090558"/>
              <a:gd name="connsiteX10" fmla="*/ 7071632 w 8209189"/>
              <a:gd name="connsiteY10" fmla="*/ 5070022 h 6090558"/>
              <a:gd name="connsiteX11" fmla="*/ 6957332 w 8209189"/>
              <a:gd name="connsiteY11" fmla="*/ 5184322 h 6090558"/>
              <a:gd name="connsiteX12" fmla="*/ 6679747 w 8209189"/>
              <a:gd name="connsiteY12" fmla="*/ 5167993 h 6090558"/>
              <a:gd name="connsiteX13" fmla="*/ 6369504 w 8209189"/>
              <a:gd name="connsiteY13" fmla="*/ 5282293 h 6090558"/>
              <a:gd name="connsiteX14" fmla="*/ 6140904 w 8209189"/>
              <a:gd name="connsiteY14" fmla="*/ 5200650 h 6090558"/>
              <a:gd name="connsiteX15" fmla="*/ 5716361 w 8209189"/>
              <a:gd name="connsiteY15" fmla="*/ 5412922 h 6090558"/>
              <a:gd name="connsiteX16" fmla="*/ 5667375 w 8209189"/>
              <a:gd name="connsiteY16" fmla="*/ 5543550 h 6090558"/>
              <a:gd name="connsiteX17" fmla="*/ 5357132 w 8209189"/>
              <a:gd name="connsiteY17" fmla="*/ 5282293 h 6090558"/>
              <a:gd name="connsiteX18" fmla="*/ 5112204 w 8209189"/>
              <a:gd name="connsiteY18" fmla="*/ 5184322 h 6090558"/>
              <a:gd name="connsiteX19" fmla="*/ 5014232 w 8209189"/>
              <a:gd name="connsiteY19" fmla="*/ 5363936 h 6090558"/>
              <a:gd name="connsiteX20" fmla="*/ 4850947 w 8209189"/>
              <a:gd name="connsiteY20" fmla="*/ 5249636 h 6090558"/>
              <a:gd name="connsiteX21" fmla="*/ 4752975 w 8209189"/>
              <a:gd name="connsiteY21" fmla="*/ 5151665 h 6090558"/>
              <a:gd name="connsiteX22" fmla="*/ 4655004 w 8209189"/>
              <a:gd name="connsiteY22" fmla="*/ 5265965 h 6090558"/>
              <a:gd name="connsiteX23" fmla="*/ 4557032 w 8209189"/>
              <a:gd name="connsiteY23" fmla="*/ 5527222 h 6090558"/>
              <a:gd name="connsiteX24" fmla="*/ 4442732 w 8209189"/>
              <a:gd name="connsiteY24" fmla="*/ 5396593 h 6090558"/>
              <a:gd name="connsiteX25" fmla="*/ 4312104 w 8209189"/>
              <a:gd name="connsiteY25" fmla="*/ 5135336 h 6090558"/>
              <a:gd name="connsiteX26" fmla="*/ 4246790 w 8209189"/>
              <a:gd name="connsiteY26" fmla="*/ 5265965 h 6090558"/>
              <a:gd name="connsiteX27" fmla="*/ 4148818 w 8209189"/>
              <a:gd name="connsiteY27" fmla="*/ 5282293 h 6090558"/>
              <a:gd name="connsiteX28" fmla="*/ 3920218 w 8209189"/>
              <a:gd name="connsiteY28" fmla="*/ 5135336 h 6090558"/>
              <a:gd name="connsiteX29" fmla="*/ 3626304 w 8209189"/>
              <a:gd name="connsiteY29" fmla="*/ 5004707 h 6090558"/>
              <a:gd name="connsiteX30" fmla="*/ 3512004 w 8209189"/>
              <a:gd name="connsiteY30" fmla="*/ 5200650 h 6090558"/>
              <a:gd name="connsiteX31" fmla="*/ 3430361 w 8209189"/>
              <a:gd name="connsiteY31" fmla="*/ 5053693 h 6090558"/>
              <a:gd name="connsiteX32" fmla="*/ 3103790 w 8209189"/>
              <a:gd name="connsiteY32" fmla="*/ 4890407 h 6090558"/>
              <a:gd name="connsiteX33" fmla="*/ 3022147 w 8209189"/>
              <a:gd name="connsiteY33" fmla="*/ 4792436 h 6090558"/>
              <a:gd name="connsiteX34" fmla="*/ 2760890 w 8209189"/>
              <a:gd name="connsiteY34" fmla="*/ 4776107 h 6090558"/>
              <a:gd name="connsiteX35" fmla="*/ 2728232 w 8209189"/>
              <a:gd name="connsiteY35" fmla="*/ 4825093 h 6090558"/>
              <a:gd name="connsiteX36" fmla="*/ 2450647 w 8209189"/>
              <a:gd name="connsiteY36" fmla="*/ 4678136 h 6090558"/>
              <a:gd name="connsiteX37" fmla="*/ 2238375 w 8209189"/>
              <a:gd name="connsiteY37" fmla="*/ 4792436 h 6090558"/>
              <a:gd name="connsiteX38" fmla="*/ 1993447 w 8209189"/>
              <a:gd name="connsiteY38" fmla="*/ 4678136 h 6090558"/>
              <a:gd name="connsiteX39" fmla="*/ 1748518 w 8209189"/>
              <a:gd name="connsiteY39" fmla="*/ 4678136 h 6090558"/>
              <a:gd name="connsiteX40" fmla="*/ 1568904 w 8209189"/>
              <a:gd name="connsiteY40" fmla="*/ 4498522 h 6090558"/>
              <a:gd name="connsiteX41" fmla="*/ 1519918 w 8209189"/>
              <a:gd name="connsiteY41" fmla="*/ 4318907 h 6090558"/>
              <a:gd name="connsiteX42" fmla="*/ 1421947 w 8209189"/>
              <a:gd name="connsiteY42" fmla="*/ 4318907 h 6090558"/>
              <a:gd name="connsiteX43" fmla="*/ 1013732 w 8209189"/>
              <a:gd name="connsiteY43" fmla="*/ 4269922 h 6090558"/>
              <a:gd name="connsiteX44" fmla="*/ 736147 w 8209189"/>
              <a:gd name="connsiteY44" fmla="*/ 4106636 h 6090558"/>
              <a:gd name="connsiteX45" fmla="*/ 556532 w 8209189"/>
              <a:gd name="connsiteY45" fmla="*/ 3943350 h 6090558"/>
              <a:gd name="connsiteX46" fmla="*/ 556532 w 8209189"/>
              <a:gd name="connsiteY46" fmla="*/ 4057650 h 6090558"/>
              <a:gd name="connsiteX0" fmla="*/ 556532 w 8209189"/>
              <a:gd name="connsiteY0" fmla="*/ 4057650 h 5690508"/>
              <a:gd name="connsiteX1" fmla="*/ 654504 w 8209189"/>
              <a:gd name="connsiteY1" fmla="*/ 24493 h 5690508"/>
              <a:gd name="connsiteX2" fmla="*/ 7822747 w 8209189"/>
              <a:gd name="connsiteY2" fmla="*/ 24493 h 5690508"/>
              <a:gd name="connsiteX3" fmla="*/ 7822747 w 8209189"/>
              <a:gd name="connsiteY3" fmla="*/ 857250 h 5690508"/>
              <a:gd name="connsiteX4" fmla="*/ 8116661 w 8209189"/>
              <a:gd name="connsiteY4" fmla="*/ 2620736 h 5690508"/>
              <a:gd name="connsiteX5" fmla="*/ 8181975 w 8209189"/>
              <a:gd name="connsiteY5" fmla="*/ 5608865 h 5690508"/>
              <a:gd name="connsiteX6" fmla="*/ 7953375 w 8209189"/>
              <a:gd name="connsiteY6" fmla="*/ 5510893 h 5690508"/>
              <a:gd name="connsiteX7" fmla="*/ 7561490 w 8209189"/>
              <a:gd name="connsiteY7" fmla="*/ 5380265 h 5690508"/>
              <a:gd name="connsiteX8" fmla="*/ 7398204 w 8209189"/>
              <a:gd name="connsiteY8" fmla="*/ 5249636 h 5690508"/>
              <a:gd name="connsiteX9" fmla="*/ 7267575 w 8209189"/>
              <a:gd name="connsiteY9" fmla="*/ 5086350 h 5690508"/>
              <a:gd name="connsiteX10" fmla="*/ 7071632 w 8209189"/>
              <a:gd name="connsiteY10" fmla="*/ 5070022 h 5690508"/>
              <a:gd name="connsiteX11" fmla="*/ 6957332 w 8209189"/>
              <a:gd name="connsiteY11" fmla="*/ 5184322 h 5690508"/>
              <a:gd name="connsiteX12" fmla="*/ 6679747 w 8209189"/>
              <a:gd name="connsiteY12" fmla="*/ 5167993 h 5690508"/>
              <a:gd name="connsiteX13" fmla="*/ 6369504 w 8209189"/>
              <a:gd name="connsiteY13" fmla="*/ 5282293 h 5690508"/>
              <a:gd name="connsiteX14" fmla="*/ 6140904 w 8209189"/>
              <a:gd name="connsiteY14" fmla="*/ 5200650 h 5690508"/>
              <a:gd name="connsiteX15" fmla="*/ 5716361 w 8209189"/>
              <a:gd name="connsiteY15" fmla="*/ 5412922 h 5690508"/>
              <a:gd name="connsiteX16" fmla="*/ 5667375 w 8209189"/>
              <a:gd name="connsiteY16" fmla="*/ 5543550 h 5690508"/>
              <a:gd name="connsiteX17" fmla="*/ 5357132 w 8209189"/>
              <a:gd name="connsiteY17" fmla="*/ 5282293 h 5690508"/>
              <a:gd name="connsiteX18" fmla="*/ 5112204 w 8209189"/>
              <a:gd name="connsiteY18" fmla="*/ 5184322 h 5690508"/>
              <a:gd name="connsiteX19" fmla="*/ 5014232 w 8209189"/>
              <a:gd name="connsiteY19" fmla="*/ 5363936 h 5690508"/>
              <a:gd name="connsiteX20" fmla="*/ 4850947 w 8209189"/>
              <a:gd name="connsiteY20" fmla="*/ 5249636 h 5690508"/>
              <a:gd name="connsiteX21" fmla="*/ 4752975 w 8209189"/>
              <a:gd name="connsiteY21" fmla="*/ 5151665 h 5690508"/>
              <a:gd name="connsiteX22" fmla="*/ 4655004 w 8209189"/>
              <a:gd name="connsiteY22" fmla="*/ 5265965 h 5690508"/>
              <a:gd name="connsiteX23" fmla="*/ 4557032 w 8209189"/>
              <a:gd name="connsiteY23" fmla="*/ 5527222 h 5690508"/>
              <a:gd name="connsiteX24" fmla="*/ 4442732 w 8209189"/>
              <a:gd name="connsiteY24" fmla="*/ 5396593 h 5690508"/>
              <a:gd name="connsiteX25" fmla="*/ 4312104 w 8209189"/>
              <a:gd name="connsiteY25" fmla="*/ 5135336 h 5690508"/>
              <a:gd name="connsiteX26" fmla="*/ 4246790 w 8209189"/>
              <a:gd name="connsiteY26" fmla="*/ 5265965 h 5690508"/>
              <a:gd name="connsiteX27" fmla="*/ 4148818 w 8209189"/>
              <a:gd name="connsiteY27" fmla="*/ 5282293 h 5690508"/>
              <a:gd name="connsiteX28" fmla="*/ 3920218 w 8209189"/>
              <a:gd name="connsiteY28" fmla="*/ 5135336 h 5690508"/>
              <a:gd name="connsiteX29" fmla="*/ 3626304 w 8209189"/>
              <a:gd name="connsiteY29" fmla="*/ 5004707 h 5690508"/>
              <a:gd name="connsiteX30" fmla="*/ 3512004 w 8209189"/>
              <a:gd name="connsiteY30" fmla="*/ 5200650 h 5690508"/>
              <a:gd name="connsiteX31" fmla="*/ 3430361 w 8209189"/>
              <a:gd name="connsiteY31" fmla="*/ 5053693 h 5690508"/>
              <a:gd name="connsiteX32" fmla="*/ 3103790 w 8209189"/>
              <a:gd name="connsiteY32" fmla="*/ 4890407 h 5690508"/>
              <a:gd name="connsiteX33" fmla="*/ 3022147 w 8209189"/>
              <a:gd name="connsiteY33" fmla="*/ 4792436 h 5690508"/>
              <a:gd name="connsiteX34" fmla="*/ 2760890 w 8209189"/>
              <a:gd name="connsiteY34" fmla="*/ 4776107 h 5690508"/>
              <a:gd name="connsiteX35" fmla="*/ 2728232 w 8209189"/>
              <a:gd name="connsiteY35" fmla="*/ 4825093 h 5690508"/>
              <a:gd name="connsiteX36" fmla="*/ 2450647 w 8209189"/>
              <a:gd name="connsiteY36" fmla="*/ 4678136 h 5690508"/>
              <a:gd name="connsiteX37" fmla="*/ 2238375 w 8209189"/>
              <a:gd name="connsiteY37" fmla="*/ 4792436 h 5690508"/>
              <a:gd name="connsiteX38" fmla="*/ 1993447 w 8209189"/>
              <a:gd name="connsiteY38" fmla="*/ 4678136 h 5690508"/>
              <a:gd name="connsiteX39" fmla="*/ 1748518 w 8209189"/>
              <a:gd name="connsiteY39" fmla="*/ 4678136 h 5690508"/>
              <a:gd name="connsiteX40" fmla="*/ 1568904 w 8209189"/>
              <a:gd name="connsiteY40" fmla="*/ 4498522 h 5690508"/>
              <a:gd name="connsiteX41" fmla="*/ 1519918 w 8209189"/>
              <a:gd name="connsiteY41" fmla="*/ 4318907 h 5690508"/>
              <a:gd name="connsiteX42" fmla="*/ 1421947 w 8209189"/>
              <a:gd name="connsiteY42" fmla="*/ 4318907 h 5690508"/>
              <a:gd name="connsiteX43" fmla="*/ 1013732 w 8209189"/>
              <a:gd name="connsiteY43" fmla="*/ 4269922 h 5690508"/>
              <a:gd name="connsiteX44" fmla="*/ 736147 w 8209189"/>
              <a:gd name="connsiteY44" fmla="*/ 4106636 h 5690508"/>
              <a:gd name="connsiteX45" fmla="*/ 556532 w 8209189"/>
              <a:gd name="connsiteY45" fmla="*/ 3943350 h 5690508"/>
              <a:gd name="connsiteX46" fmla="*/ 556532 w 8209189"/>
              <a:gd name="connsiteY46" fmla="*/ 4057650 h 5690508"/>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0 w 7652657"/>
              <a:gd name="connsiteY0" fmla="*/ 4057650 h 5608865"/>
              <a:gd name="connsiteX1" fmla="*/ 97972 w 7652657"/>
              <a:gd name="connsiteY1" fmla="*/ 24493 h 5608865"/>
              <a:gd name="connsiteX2" fmla="*/ 7266215 w 7652657"/>
              <a:gd name="connsiteY2" fmla="*/ 24493 h 5608865"/>
              <a:gd name="connsiteX3" fmla="*/ 7266215 w 7652657"/>
              <a:gd name="connsiteY3" fmla="*/ 857250 h 5608865"/>
              <a:gd name="connsiteX4" fmla="*/ 7560129 w 7652657"/>
              <a:gd name="connsiteY4" fmla="*/ 2620736 h 5608865"/>
              <a:gd name="connsiteX5" fmla="*/ 7625443 w 7652657"/>
              <a:gd name="connsiteY5" fmla="*/ 5608865 h 5608865"/>
              <a:gd name="connsiteX6" fmla="*/ 7396843 w 7652657"/>
              <a:gd name="connsiteY6" fmla="*/ 5510893 h 5608865"/>
              <a:gd name="connsiteX7" fmla="*/ 7004958 w 7652657"/>
              <a:gd name="connsiteY7" fmla="*/ 5380265 h 5608865"/>
              <a:gd name="connsiteX8" fmla="*/ 6841672 w 7652657"/>
              <a:gd name="connsiteY8" fmla="*/ 5249636 h 5608865"/>
              <a:gd name="connsiteX9" fmla="*/ 6711043 w 7652657"/>
              <a:gd name="connsiteY9" fmla="*/ 5086350 h 5608865"/>
              <a:gd name="connsiteX10" fmla="*/ 6515100 w 7652657"/>
              <a:gd name="connsiteY10" fmla="*/ 5070022 h 5608865"/>
              <a:gd name="connsiteX11" fmla="*/ 6400800 w 7652657"/>
              <a:gd name="connsiteY11" fmla="*/ 5184322 h 5608865"/>
              <a:gd name="connsiteX12" fmla="*/ 6123215 w 7652657"/>
              <a:gd name="connsiteY12" fmla="*/ 5167993 h 5608865"/>
              <a:gd name="connsiteX13" fmla="*/ 5812972 w 7652657"/>
              <a:gd name="connsiteY13" fmla="*/ 5282293 h 5608865"/>
              <a:gd name="connsiteX14" fmla="*/ 5584372 w 7652657"/>
              <a:gd name="connsiteY14" fmla="*/ 5200650 h 5608865"/>
              <a:gd name="connsiteX15" fmla="*/ 5159829 w 7652657"/>
              <a:gd name="connsiteY15" fmla="*/ 5412922 h 5608865"/>
              <a:gd name="connsiteX16" fmla="*/ 5110843 w 7652657"/>
              <a:gd name="connsiteY16" fmla="*/ 5543550 h 5608865"/>
              <a:gd name="connsiteX17" fmla="*/ 4800600 w 7652657"/>
              <a:gd name="connsiteY17" fmla="*/ 5282293 h 5608865"/>
              <a:gd name="connsiteX18" fmla="*/ 4555672 w 7652657"/>
              <a:gd name="connsiteY18" fmla="*/ 5184322 h 5608865"/>
              <a:gd name="connsiteX19" fmla="*/ 4457700 w 7652657"/>
              <a:gd name="connsiteY19" fmla="*/ 5363936 h 5608865"/>
              <a:gd name="connsiteX20" fmla="*/ 4294415 w 7652657"/>
              <a:gd name="connsiteY20" fmla="*/ 5249636 h 5608865"/>
              <a:gd name="connsiteX21" fmla="*/ 4196443 w 7652657"/>
              <a:gd name="connsiteY21" fmla="*/ 5151665 h 5608865"/>
              <a:gd name="connsiteX22" fmla="*/ 4098472 w 7652657"/>
              <a:gd name="connsiteY22" fmla="*/ 5265965 h 5608865"/>
              <a:gd name="connsiteX23" fmla="*/ 4000500 w 7652657"/>
              <a:gd name="connsiteY23" fmla="*/ 5527222 h 5608865"/>
              <a:gd name="connsiteX24" fmla="*/ 3886200 w 7652657"/>
              <a:gd name="connsiteY24" fmla="*/ 5396593 h 5608865"/>
              <a:gd name="connsiteX25" fmla="*/ 3755572 w 7652657"/>
              <a:gd name="connsiteY25" fmla="*/ 5135336 h 5608865"/>
              <a:gd name="connsiteX26" fmla="*/ 3690258 w 7652657"/>
              <a:gd name="connsiteY26" fmla="*/ 5265965 h 5608865"/>
              <a:gd name="connsiteX27" fmla="*/ 3592286 w 7652657"/>
              <a:gd name="connsiteY27" fmla="*/ 5282293 h 5608865"/>
              <a:gd name="connsiteX28" fmla="*/ 3363686 w 7652657"/>
              <a:gd name="connsiteY28" fmla="*/ 5135336 h 5608865"/>
              <a:gd name="connsiteX29" fmla="*/ 3069772 w 7652657"/>
              <a:gd name="connsiteY29" fmla="*/ 5004707 h 5608865"/>
              <a:gd name="connsiteX30" fmla="*/ 2955472 w 7652657"/>
              <a:gd name="connsiteY30" fmla="*/ 5200650 h 5608865"/>
              <a:gd name="connsiteX31" fmla="*/ 2873829 w 7652657"/>
              <a:gd name="connsiteY31" fmla="*/ 5053693 h 5608865"/>
              <a:gd name="connsiteX32" fmla="*/ 2547258 w 7652657"/>
              <a:gd name="connsiteY32" fmla="*/ 4890407 h 5608865"/>
              <a:gd name="connsiteX33" fmla="*/ 2465615 w 7652657"/>
              <a:gd name="connsiteY33" fmla="*/ 4792436 h 5608865"/>
              <a:gd name="connsiteX34" fmla="*/ 2204358 w 7652657"/>
              <a:gd name="connsiteY34" fmla="*/ 4776107 h 5608865"/>
              <a:gd name="connsiteX35" fmla="*/ 2171700 w 7652657"/>
              <a:gd name="connsiteY35" fmla="*/ 4825093 h 5608865"/>
              <a:gd name="connsiteX36" fmla="*/ 1894115 w 7652657"/>
              <a:gd name="connsiteY36" fmla="*/ 4678136 h 5608865"/>
              <a:gd name="connsiteX37" fmla="*/ 1681843 w 7652657"/>
              <a:gd name="connsiteY37" fmla="*/ 4792436 h 5608865"/>
              <a:gd name="connsiteX38" fmla="*/ 1436915 w 7652657"/>
              <a:gd name="connsiteY38" fmla="*/ 4678136 h 5608865"/>
              <a:gd name="connsiteX39" fmla="*/ 1191986 w 7652657"/>
              <a:gd name="connsiteY39" fmla="*/ 4678136 h 5608865"/>
              <a:gd name="connsiteX40" fmla="*/ 1012372 w 7652657"/>
              <a:gd name="connsiteY40" fmla="*/ 4498522 h 5608865"/>
              <a:gd name="connsiteX41" fmla="*/ 963386 w 7652657"/>
              <a:gd name="connsiteY41" fmla="*/ 4318907 h 5608865"/>
              <a:gd name="connsiteX42" fmla="*/ 865415 w 7652657"/>
              <a:gd name="connsiteY42" fmla="*/ 4318907 h 5608865"/>
              <a:gd name="connsiteX43" fmla="*/ 457200 w 7652657"/>
              <a:gd name="connsiteY43" fmla="*/ 4269922 h 5608865"/>
              <a:gd name="connsiteX44" fmla="*/ 179615 w 7652657"/>
              <a:gd name="connsiteY44" fmla="*/ 4106636 h 5608865"/>
              <a:gd name="connsiteX45" fmla="*/ 0 w 7652657"/>
              <a:gd name="connsiteY45" fmla="*/ 3943350 h 5608865"/>
              <a:gd name="connsiteX46" fmla="*/ 0 w 7652657"/>
              <a:gd name="connsiteY46" fmla="*/ 4057650 h 560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52657" h="5608865">
                <a:moveTo>
                  <a:pt x="0" y="4057650"/>
                </a:moveTo>
                <a:cubicBezTo>
                  <a:pt x="110218" y="2415268"/>
                  <a:pt x="106136" y="2084615"/>
                  <a:pt x="97972" y="24493"/>
                </a:cubicBezTo>
                <a:cubicBezTo>
                  <a:pt x="1755322" y="0"/>
                  <a:pt x="5761265" y="59871"/>
                  <a:pt x="7266215" y="24493"/>
                </a:cubicBezTo>
                <a:cubicBezTo>
                  <a:pt x="7383236" y="892629"/>
                  <a:pt x="7217229" y="424543"/>
                  <a:pt x="7266215" y="857250"/>
                </a:cubicBezTo>
                <a:cubicBezTo>
                  <a:pt x="7315201" y="1289957"/>
                  <a:pt x="7500258" y="1828800"/>
                  <a:pt x="7560129" y="2620736"/>
                </a:cubicBezTo>
                <a:cubicBezTo>
                  <a:pt x="7620000" y="3412672"/>
                  <a:pt x="7652657" y="5127172"/>
                  <a:pt x="7625443" y="5608865"/>
                </a:cubicBezTo>
                <a:cubicBezTo>
                  <a:pt x="7369629" y="5366658"/>
                  <a:pt x="7500257" y="5548993"/>
                  <a:pt x="7396843" y="5510893"/>
                </a:cubicBezTo>
                <a:cubicBezTo>
                  <a:pt x="7293429" y="5472793"/>
                  <a:pt x="7097487" y="5423808"/>
                  <a:pt x="7004958" y="5380265"/>
                </a:cubicBezTo>
                <a:cubicBezTo>
                  <a:pt x="6912430" y="5336722"/>
                  <a:pt x="6890658" y="5298622"/>
                  <a:pt x="6841672" y="5249636"/>
                </a:cubicBezTo>
                <a:cubicBezTo>
                  <a:pt x="6792686" y="5200650"/>
                  <a:pt x="6765472" y="5116286"/>
                  <a:pt x="6711043" y="5086350"/>
                </a:cubicBezTo>
                <a:cubicBezTo>
                  <a:pt x="6656614" y="5056414"/>
                  <a:pt x="6566807" y="5053693"/>
                  <a:pt x="6515100" y="5070022"/>
                </a:cubicBezTo>
                <a:cubicBezTo>
                  <a:pt x="6463393" y="5086351"/>
                  <a:pt x="6466114" y="5167994"/>
                  <a:pt x="6400800" y="5184322"/>
                </a:cubicBezTo>
                <a:cubicBezTo>
                  <a:pt x="6335486" y="5200650"/>
                  <a:pt x="6221186" y="5151665"/>
                  <a:pt x="6123215" y="5167993"/>
                </a:cubicBezTo>
                <a:cubicBezTo>
                  <a:pt x="6025244" y="5184321"/>
                  <a:pt x="5902779" y="5276850"/>
                  <a:pt x="5812972" y="5282293"/>
                </a:cubicBezTo>
                <a:cubicBezTo>
                  <a:pt x="5723165" y="5287736"/>
                  <a:pt x="5693229" y="5178879"/>
                  <a:pt x="5584372" y="5200650"/>
                </a:cubicBezTo>
                <a:cubicBezTo>
                  <a:pt x="5475515" y="5222421"/>
                  <a:pt x="5238751" y="5355772"/>
                  <a:pt x="5159829" y="5412922"/>
                </a:cubicBezTo>
                <a:cubicBezTo>
                  <a:pt x="5080908" y="5470072"/>
                  <a:pt x="5170715" y="5565322"/>
                  <a:pt x="5110843" y="5543550"/>
                </a:cubicBezTo>
                <a:cubicBezTo>
                  <a:pt x="5050971" y="5521778"/>
                  <a:pt x="4893129" y="5342164"/>
                  <a:pt x="4800600" y="5282293"/>
                </a:cubicBezTo>
                <a:cubicBezTo>
                  <a:pt x="4708072" y="5222422"/>
                  <a:pt x="4612822" y="5170715"/>
                  <a:pt x="4555672" y="5184322"/>
                </a:cubicBezTo>
                <a:cubicBezTo>
                  <a:pt x="4498522" y="5197929"/>
                  <a:pt x="4501243" y="5353050"/>
                  <a:pt x="4457700" y="5363936"/>
                </a:cubicBezTo>
                <a:cubicBezTo>
                  <a:pt x="4414157" y="5374822"/>
                  <a:pt x="4337958" y="5285014"/>
                  <a:pt x="4294415" y="5249636"/>
                </a:cubicBezTo>
                <a:cubicBezTo>
                  <a:pt x="4250872" y="5214258"/>
                  <a:pt x="4229100" y="5148944"/>
                  <a:pt x="4196443" y="5151665"/>
                </a:cubicBezTo>
                <a:cubicBezTo>
                  <a:pt x="4163786" y="5154387"/>
                  <a:pt x="4131129" y="5203372"/>
                  <a:pt x="4098472" y="5265965"/>
                </a:cubicBezTo>
                <a:cubicBezTo>
                  <a:pt x="4065815" y="5328558"/>
                  <a:pt x="4035879" y="5505451"/>
                  <a:pt x="4000500" y="5527222"/>
                </a:cubicBezTo>
                <a:cubicBezTo>
                  <a:pt x="3965121" y="5548993"/>
                  <a:pt x="3927021" y="5461907"/>
                  <a:pt x="3886200" y="5396593"/>
                </a:cubicBezTo>
                <a:cubicBezTo>
                  <a:pt x="3845379" y="5331279"/>
                  <a:pt x="3788229" y="5157107"/>
                  <a:pt x="3755572" y="5135336"/>
                </a:cubicBezTo>
                <a:cubicBezTo>
                  <a:pt x="3722915" y="5113565"/>
                  <a:pt x="3717472" y="5241472"/>
                  <a:pt x="3690258" y="5265965"/>
                </a:cubicBezTo>
                <a:cubicBezTo>
                  <a:pt x="3663044" y="5290458"/>
                  <a:pt x="3646715" y="5304064"/>
                  <a:pt x="3592286" y="5282293"/>
                </a:cubicBezTo>
                <a:cubicBezTo>
                  <a:pt x="3537857" y="5260522"/>
                  <a:pt x="3450772" y="5181600"/>
                  <a:pt x="3363686" y="5135336"/>
                </a:cubicBezTo>
                <a:cubicBezTo>
                  <a:pt x="3276600" y="5089072"/>
                  <a:pt x="3137808" y="4993821"/>
                  <a:pt x="3069772" y="5004707"/>
                </a:cubicBezTo>
                <a:cubicBezTo>
                  <a:pt x="3001736" y="5015593"/>
                  <a:pt x="2988129" y="5192486"/>
                  <a:pt x="2955472" y="5200650"/>
                </a:cubicBezTo>
                <a:cubicBezTo>
                  <a:pt x="2922815" y="5208814"/>
                  <a:pt x="2941865" y="5105400"/>
                  <a:pt x="2873829" y="5053693"/>
                </a:cubicBezTo>
                <a:cubicBezTo>
                  <a:pt x="2805793" y="5001986"/>
                  <a:pt x="2615294" y="4933950"/>
                  <a:pt x="2547258" y="4890407"/>
                </a:cubicBezTo>
                <a:cubicBezTo>
                  <a:pt x="2479222" y="4846864"/>
                  <a:pt x="2522765" y="4811486"/>
                  <a:pt x="2465615" y="4792436"/>
                </a:cubicBezTo>
                <a:cubicBezTo>
                  <a:pt x="2408465" y="4773386"/>
                  <a:pt x="2253344" y="4770664"/>
                  <a:pt x="2204358" y="4776107"/>
                </a:cubicBezTo>
                <a:cubicBezTo>
                  <a:pt x="2155372" y="4781550"/>
                  <a:pt x="2223407" y="4841422"/>
                  <a:pt x="2171700" y="4825093"/>
                </a:cubicBezTo>
                <a:cubicBezTo>
                  <a:pt x="2119993" y="4808765"/>
                  <a:pt x="1975758" y="4683579"/>
                  <a:pt x="1894115" y="4678136"/>
                </a:cubicBezTo>
                <a:cubicBezTo>
                  <a:pt x="1812472" y="4672693"/>
                  <a:pt x="1758043" y="4792436"/>
                  <a:pt x="1681843" y="4792436"/>
                </a:cubicBezTo>
                <a:cubicBezTo>
                  <a:pt x="1605643" y="4792436"/>
                  <a:pt x="1518558" y="4697186"/>
                  <a:pt x="1436915" y="4678136"/>
                </a:cubicBezTo>
                <a:cubicBezTo>
                  <a:pt x="1355272" y="4659086"/>
                  <a:pt x="1262743" y="4708072"/>
                  <a:pt x="1191986" y="4678136"/>
                </a:cubicBezTo>
                <a:cubicBezTo>
                  <a:pt x="1121229" y="4648200"/>
                  <a:pt x="1050472" y="4558394"/>
                  <a:pt x="1012372" y="4498522"/>
                </a:cubicBezTo>
                <a:cubicBezTo>
                  <a:pt x="974272" y="4438651"/>
                  <a:pt x="987879" y="4348843"/>
                  <a:pt x="963386" y="4318907"/>
                </a:cubicBezTo>
                <a:cubicBezTo>
                  <a:pt x="938893" y="4288971"/>
                  <a:pt x="949779" y="4327071"/>
                  <a:pt x="865415" y="4318907"/>
                </a:cubicBezTo>
                <a:cubicBezTo>
                  <a:pt x="781051" y="4310743"/>
                  <a:pt x="571500" y="4305300"/>
                  <a:pt x="457200" y="4269922"/>
                </a:cubicBezTo>
                <a:cubicBezTo>
                  <a:pt x="342900" y="4234544"/>
                  <a:pt x="255815" y="4161065"/>
                  <a:pt x="179615" y="4106636"/>
                </a:cubicBezTo>
                <a:cubicBezTo>
                  <a:pt x="103415" y="4052207"/>
                  <a:pt x="416378" y="4329792"/>
                  <a:pt x="0" y="3943350"/>
                </a:cubicBezTo>
                <a:cubicBezTo>
                  <a:pt x="48986" y="3690257"/>
                  <a:pt x="0" y="4019550"/>
                  <a:pt x="0" y="4057650"/>
                </a:cubicBezTo>
                <a:close/>
              </a:path>
            </a:pathLst>
          </a:custGeom>
          <a:ln w="76200">
            <a:solidFill>
              <a:srgbClr val="FF0000"/>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0" name="Picture 3"/>
          <p:cNvPicPr>
            <a:picLocks noChangeAspect="1" noChangeArrowheads="1"/>
          </p:cNvPicPr>
          <p:nvPr/>
        </p:nvPicPr>
        <p:blipFill>
          <a:blip r:embed="rId3" cstate="print"/>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46" name="Oval 45"/>
          <p:cNvSpPr/>
          <p:nvPr/>
        </p:nvSpPr>
        <p:spPr>
          <a:xfrm>
            <a:off x="5257800" y="6096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412725" y="47244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304800" y="3581400"/>
            <a:ext cx="76200" cy="369332"/>
          </a:xfrm>
          <a:prstGeom prst="rect">
            <a:avLst/>
          </a:prstGeom>
          <a:noFill/>
        </p:spPr>
        <p:txBody>
          <a:bodyPr wrap="square" rtlCol="0">
            <a:spAutoFit/>
          </a:bodyPr>
          <a:lstStyle/>
          <a:p>
            <a:endParaRPr lang="en-US" dirty="0"/>
          </a:p>
        </p:txBody>
      </p:sp>
      <p:sp>
        <p:nvSpPr>
          <p:cNvPr id="36" name="Oval 35"/>
          <p:cNvSpPr/>
          <p:nvPr/>
        </p:nvSpPr>
        <p:spPr>
          <a:xfrm>
            <a:off x="7391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p:cNvCxnSpPr/>
          <p:nvPr/>
        </p:nvCxnSpPr>
        <p:spPr>
          <a:xfrm rot="5400000">
            <a:off x="2286000" y="5104606"/>
            <a:ext cx="2438400" cy="1588"/>
          </a:xfrm>
          <a:prstGeom prst="line">
            <a:avLst/>
          </a:prstGeom>
          <a:ln w="38100">
            <a:solidFill>
              <a:schemeClr val="tx1">
                <a:lumMod val="85000"/>
                <a:lumOff val="15000"/>
              </a:schemeClr>
            </a:solidFill>
          </a:ln>
          <a:effectLst>
            <a:outerShdw blurRad="508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59" name="Freeform 58"/>
          <p:cNvSpPr/>
          <p:nvPr/>
        </p:nvSpPr>
        <p:spPr>
          <a:xfrm>
            <a:off x="5641675" y="4589253"/>
            <a:ext cx="483080" cy="1946695"/>
          </a:xfrm>
          <a:custGeom>
            <a:avLst/>
            <a:gdLst>
              <a:gd name="connsiteX0" fmla="*/ 0 w 483080"/>
              <a:gd name="connsiteY0" fmla="*/ 0 h 1946695"/>
              <a:gd name="connsiteX1" fmla="*/ 17253 w 483080"/>
              <a:gd name="connsiteY1" fmla="*/ 1656272 h 1946695"/>
              <a:gd name="connsiteX2" fmla="*/ 103517 w 483080"/>
              <a:gd name="connsiteY2" fmla="*/ 1742536 h 1946695"/>
              <a:gd name="connsiteX3" fmla="*/ 293299 w 483080"/>
              <a:gd name="connsiteY3" fmla="*/ 1828800 h 1946695"/>
              <a:gd name="connsiteX4" fmla="*/ 483080 w 483080"/>
              <a:gd name="connsiteY4" fmla="*/ 1811547 h 194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080" h="1946695">
                <a:moveTo>
                  <a:pt x="0" y="0"/>
                </a:moveTo>
                <a:cubicBezTo>
                  <a:pt x="0" y="682924"/>
                  <a:pt x="0" y="1365849"/>
                  <a:pt x="17253" y="1656272"/>
                </a:cubicBezTo>
                <a:cubicBezTo>
                  <a:pt x="34506" y="1946695"/>
                  <a:pt x="57509" y="1713781"/>
                  <a:pt x="103517" y="1742536"/>
                </a:cubicBezTo>
                <a:cubicBezTo>
                  <a:pt x="149525" y="1771291"/>
                  <a:pt x="230039" y="1817298"/>
                  <a:pt x="293299" y="1828800"/>
                </a:cubicBezTo>
                <a:cubicBezTo>
                  <a:pt x="356559" y="1840302"/>
                  <a:pt x="419819" y="1825924"/>
                  <a:pt x="483080" y="1811547"/>
                </a:cubicBezTo>
              </a:path>
            </a:pathLst>
          </a:custGeom>
          <a:ln w="38100">
            <a:solidFill>
              <a:schemeClr val="tx1">
                <a:lumMod val="85000"/>
                <a:lumOff val="15000"/>
              </a:schemeClr>
            </a:solidFill>
          </a:ln>
          <a:effectLst>
            <a:outerShdw blurRad="508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TextBox 69"/>
          <p:cNvSpPr txBox="1"/>
          <p:nvPr/>
        </p:nvSpPr>
        <p:spPr>
          <a:xfrm>
            <a:off x="3276600" y="4989493"/>
            <a:ext cx="2667000" cy="954107"/>
          </a:xfrm>
          <a:prstGeom prst="rect">
            <a:avLst/>
          </a:prstGeom>
          <a:noFill/>
        </p:spPr>
        <p:txBody>
          <a:bodyPr wrap="square" rtlCol="0">
            <a:spAutoFit/>
          </a:bodyPr>
          <a:lstStyle/>
          <a:p>
            <a:pPr algn="ctr"/>
            <a:r>
              <a:rPr lang="en-US" sz="28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CHICKASAW NATION</a:t>
            </a:r>
          </a:p>
        </p:txBody>
      </p:sp>
      <p:sp>
        <p:nvSpPr>
          <p:cNvPr id="71" name="TextBox 70"/>
          <p:cNvSpPr txBox="1"/>
          <p:nvPr/>
        </p:nvSpPr>
        <p:spPr>
          <a:xfrm>
            <a:off x="5791200" y="4800600"/>
            <a:ext cx="2667000" cy="954107"/>
          </a:xfrm>
          <a:prstGeom prst="rect">
            <a:avLst/>
          </a:prstGeom>
          <a:noFill/>
        </p:spPr>
        <p:txBody>
          <a:bodyPr wrap="square" rtlCol="0">
            <a:spAutoFit/>
          </a:bodyPr>
          <a:lstStyle/>
          <a:p>
            <a:pPr algn="ctr"/>
            <a:r>
              <a:rPr lang="en-US" sz="28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CHOCTAW NATION</a:t>
            </a:r>
          </a:p>
        </p:txBody>
      </p:sp>
      <p:sp>
        <p:nvSpPr>
          <p:cNvPr id="33" name="Oval 32"/>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924800" y="4038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46"/>
          <p:cNvGrpSpPr/>
          <p:nvPr/>
        </p:nvGrpSpPr>
        <p:grpSpPr>
          <a:xfrm>
            <a:off x="2895600" y="2590800"/>
            <a:ext cx="3505200" cy="838200"/>
            <a:chOff x="2667000" y="2514600"/>
            <a:chExt cx="3505200" cy="838200"/>
          </a:xfrm>
        </p:grpSpPr>
        <p:grpSp>
          <p:nvGrpSpPr>
            <p:cNvPr id="11" name="Group 31"/>
            <p:cNvGrpSpPr/>
            <p:nvPr/>
          </p:nvGrpSpPr>
          <p:grpSpPr>
            <a:xfrm>
              <a:off x="2667000" y="2514600"/>
              <a:ext cx="3505200" cy="487680"/>
              <a:chOff x="2667000" y="2514600"/>
              <a:chExt cx="3505200" cy="487680"/>
            </a:xfrm>
          </p:grpSpPr>
          <p:sp>
            <p:nvSpPr>
              <p:cNvPr id="91" name="Rectangle 4"/>
              <p:cNvSpPr/>
              <p:nvPr/>
            </p:nvSpPr>
            <p:spPr>
              <a:xfrm>
                <a:off x="2667000" y="2514600"/>
                <a:ext cx="30480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5257800" y="2590800"/>
                <a:ext cx="914400" cy="41148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Rectangle 5"/>
            <p:cNvSpPr/>
            <p:nvPr/>
          </p:nvSpPr>
          <p:spPr>
            <a:xfrm>
              <a:off x="3352800" y="29718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TextBox 106"/>
          <p:cNvSpPr txBox="1"/>
          <p:nvPr/>
        </p:nvSpPr>
        <p:spPr>
          <a:xfrm>
            <a:off x="4419600" y="2895600"/>
            <a:ext cx="2667000" cy="954107"/>
          </a:xfrm>
          <a:prstGeom prst="rect">
            <a:avLst/>
          </a:prstGeom>
          <a:noFill/>
        </p:spPr>
        <p:txBody>
          <a:bodyPr wrap="square" rtlCol="0">
            <a:spAutoFit/>
          </a:bodyPr>
          <a:lstStyle/>
          <a:p>
            <a:pPr algn="ctr"/>
            <a:r>
              <a:rPr lang="en-US" sz="28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CREEK NATION</a:t>
            </a:r>
          </a:p>
        </p:txBody>
      </p:sp>
      <p:sp>
        <p:nvSpPr>
          <p:cNvPr id="116" name="Freeform 115"/>
          <p:cNvSpPr/>
          <p:nvPr/>
        </p:nvSpPr>
        <p:spPr>
          <a:xfrm>
            <a:off x="800099" y="2362200"/>
            <a:ext cx="4267199" cy="2333205"/>
          </a:xfrm>
          <a:custGeom>
            <a:avLst/>
            <a:gdLst>
              <a:gd name="connsiteX0" fmla="*/ 312964 w 4397828"/>
              <a:gd name="connsiteY0" fmla="*/ 70757 h 2332264"/>
              <a:gd name="connsiteX1" fmla="*/ 2141764 w 4397828"/>
              <a:gd name="connsiteY1" fmla="*/ 119743 h 2332264"/>
              <a:gd name="connsiteX2" fmla="*/ 2223407 w 4397828"/>
              <a:gd name="connsiteY2" fmla="*/ 397328 h 2332264"/>
              <a:gd name="connsiteX3" fmla="*/ 2468335 w 4397828"/>
              <a:gd name="connsiteY3" fmla="*/ 740228 h 2332264"/>
              <a:gd name="connsiteX4" fmla="*/ 2713264 w 4397828"/>
              <a:gd name="connsiteY4" fmla="*/ 1017814 h 2332264"/>
              <a:gd name="connsiteX5" fmla="*/ 2958192 w 4397828"/>
              <a:gd name="connsiteY5" fmla="*/ 1148443 h 2332264"/>
              <a:gd name="connsiteX6" fmla="*/ 3203121 w 4397828"/>
              <a:gd name="connsiteY6" fmla="*/ 1246414 h 2332264"/>
              <a:gd name="connsiteX7" fmla="*/ 3350078 w 4397828"/>
              <a:gd name="connsiteY7" fmla="*/ 1164771 h 2332264"/>
              <a:gd name="connsiteX8" fmla="*/ 3513364 w 4397828"/>
              <a:gd name="connsiteY8" fmla="*/ 1344385 h 2332264"/>
              <a:gd name="connsiteX9" fmla="*/ 3643992 w 4397828"/>
              <a:gd name="connsiteY9" fmla="*/ 1295400 h 2332264"/>
              <a:gd name="connsiteX10" fmla="*/ 3839935 w 4397828"/>
              <a:gd name="connsiteY10" fmla="*/ 1115785 h 2332264"/>
              <a:gd name="connsiteX11" fmla="*/ 4003221 w 4397828"/>
              <a:gd name="connsiteY11" fmla="*/ 1230085 h 2332264"/>
              <a:gd name="connsiteX12" fmla="*/ 4313464 w 4397828"/>
              <a:gd name="connsiteY12" fmla="*/ 1442357 h 2332264"/>
              <a:gd name="connsiteX13" fmla="*/ 4395107 w 4397828"/>
              <a:gd name="connsiteY13" fmla="*/ 1638300 h 2332264"/>
              <a:gd name="connsiteX14" fmla="*/ 4329792 w 4397828"/>
              <a:gd name="connsiteY14" fmla="*/ 2242457 h 2332264"/>
              <a:gd name="connsiteX15" fmla="*/ 4003221 w 4397828"/>
              <a:gd name="connsiteY15" fmla="*/ 2177143 h 2332264"/>
              <a:gd name="connsiteX16" fmla="*/ 3888921 w 4397828"/>
              <a:gd name="connsiteY16" fmla="*/ 1899557 h 2332264"/>
              <a:gd name="connsiteX17" fmla="*/ 3627664 w 4397828"/>
              <a:gd name="connsiteY17" fmla="*/ 1621971 h 2332264"/>
              <a:gd name="connsiteX18" fmla="*/ 3431721 w 4397828"/>
              <a:gd name="connsiteY18" fmla="*/ 1556657 h 2332264"/>
              <a:gd name="connsiteX19" fmla="*/ 3088821 w 4397828"/>
              <a:gd name="connsiteY19" fmla="*/ 1524000 h 2332264"/>
              <a:gd name="connsiteX20" fmla="*/ 2860221 w 4397828"/>
              <a:gd name="connsiteY20" fmla="*/ 1409700 h 2332264"/>
              <a:gd name="connsiteX21" fmla="*/ 2680607 w 4397828"/>
              <a:gd name="connsiteY21" fmla="*/ 1295400 h 2332264"/>
              <a:gd name="connsiteX22" fmla="*/ 2549978 w 4397828"/>
              <a:gd name="connsiteY22" fmla="*/ 1181100 h 2332264"/>
              <a:gd name="connsiteX23" fmla="*/ 2549978 w 4397828"/>
              <a:gd name="connsiteY23" fmla="*/ 1132114 h 2332264"/>
              <a:gd name="connsiteX24" fmla="*/ 2337707 w 4397828"/>
              <a:gd name="connsiteY24" fmla="*/ 1181100 h 2332264"/>
              <a:gd name="connsiteX25" fmla="*/ 2027464 w 4397828"/>
              <a:gd name="connsiteY25" fmla="*/ 691243 h 2332264"/>
              <a:gd name="connsiteX26" fmla="*/ 1896835 w 4397828"/>
              <a:gd name="connsiteY26" fmla="*/ 446314 h 2332264"/>
              <a:gd name="connsiteX27" fmla="*/ 1815192 w 4397828"/>
              <a:gd name="connsiteY27" fmla="*/ 364671 h 2332264"/>
              <a:gd name="connsiteX28" fmla="*/ 1635578 w 4397828"/>
              <a:gd name="connsiteY28" fmla="*/ 348343 h 2332264"/>
              <a:gd name="connsiteX29" fmla="*/ 1521278 w 4397828"/>
              <a:gd name="connsiteY29" fmla="*/ 609600 h 2332264"/>
              <a:gd name="connsiteX30" fmla="*/ 1390649 w 4397828"/>
              <a:gd name="connsiteY30" fmla="*/ 609600 h 2332264"/>
              <a:gd name="connsiteX31" fmla="*/ 1292678 w 4397828"/>
              <a:gd name="connsiteY31" fmla="*/ 429985 h 2332264"/>
              <a:gd name="connsiteX32" fmla="*/ 1227364 w 4397828"/>
              <a:gd name="connsiteY32" fmla="*/ 348343 h 2332264"/>
              <a:gd name="connsiteX33" fmla="*/ 1047749 w 4397828"/>
              <a:gd name="connsiteY33" fmla="*/ 348343 h 2332264"/>
              <a:gd name="connsiteX34" fmla="*/ 868135 w 4397828"/>
              <a:gd name="connsiteY34" fmla="*/ 544285 h 2332264"/>
              <a:gd name="connsiteX35" fmla="*/ 704849 w 4397828"/>
              <a:gd name="connsiteY35" fmla="*/ 625928 h 2332264"/>
              <a:gd name="connsiteX36" fmla="*/ 557892 w 4397828"/>
              <a:gd name="connsiteY36" fmla="*/ 576943 h 2332264"/>
              <a:gd name="connsiteX37" fmla="*/ 541564 w 4397828"/>
              <a:gd name="connsiteY37" fmla="*/ 397328 h 2332264"/>
              <a:gd name="connsiteX38" fmla="*/ 492578 w 4397828"/>
              <a:gd name="connsiteY38" fmla="*/ 381000 h 2332264"/>
              <a:gd name="connsiteX39" fmla="*/ 263978 w 4397828"/>
              <a:gd name="connsiteY39" fmla="*/ 544285 h 2332264"/>
              <a:gd name="connsiteX40" fmla="*/ 312964 w 4397828"/>
              <a:gd name="connsiteY40" fmla="*/ 70757 h 2332264"/>
              <a:gd name="connsiteX0" fmla="*/ 312964 w 4397828"/>
              <a:gd name="connsiteY0" fmla="*/ 70757 h 2332264"/>
              <a:gd name="connsiteX1" fmla="*/ 2141764 w 4397828"/>
              <a:gd name="connsiteY1" fmla="*/ 119743 h 2332264"/>
              <a:gd name="connsiteX2" fmla="*/ 2223407 w 4397828"/>
              <a:gd name="connsiteY2" fmla="*/ 397328 h 2332264"/>
              <a:gd name="connsiteX3" fmla="*/ 2468335 w 4397828"/>
              <a:gd name="connsiteY3" fmla="*/ 740228 h 2332264"/>
              <a:gd name="connsiteX4" fmla="*/ 2713264 w 4397828"/>
              <a:gd name="connsiteY4" fmla="*/ 1017814 h 2332264"/>
              <a:gd name="connsiteX5" fmla="*/ 2958192 w 4397828"/>
              <a:gd name="connsiteY5" fmla="*/ 1148443 h 2332264"/>
              <a:gd name="connsiteX6" fmla="*/ 3203121 w 4397828"/>
              <a:gd name="connsiteY6" fmla="*/ 1246414 h 2332264"/>
              <a:gd name="connsiteX7" fmla="*/ 3350078 w 4397828"/>
              <a:gd name="connsiteY7" fmla="*/ 1164771 h 2332264"/>
              <a:gd name="connsiteX8" fmla="*/ 3513364 w 4397828"/>
              <a:gd name="connsiteY8" fmla="*/ 1344385 h 2332264"/>
              <a:gd name="connsiteX9" fmla="*/ 3643992 w 4397828"/>
              <a:gd name="connsiteY9" fmla="*/ 1295400 h 2332264"/>
              <a:gd name="connsiteX10" fmla="*/ 3839935 w 4397828"/>
              <a:gd name="connsiteY10" fmla="*/ 1115785 h 2332264"/>
              <a:gd name="connsiteX11" fmla="*/ 4003221 w 4397828"/>
              <a:gd name="connsiteY11" fmla="*/ 1230085 h 2332264"/>
              <a:gd name="connsiteX12" fmla="*/ 4313464 w 4397828"/>
              <a:gd name="connsiteY12" fmla="*/ 1442357 h 2332264"/>
              <a:gd name="connsiteX13" fmla="*/ 4395107 w 4397828"/>
              <a:gd name="connsiteY13" fmla="*/ 1638300 h 2332264"/>
              <a:gd name="connsiteX14" fmla="*/ 4329792 w 4397828"/>
              <a:gd name="connsiteY14" fmla="*/ 2242457 h 2332264"/>
              <a:gd name="connsiteX15" fmla="*/ 4003221 w 4397828"/>
              <a:gd name="connsiteY15" fmla="*/ 2177143 h 2332264"/>
              <a:gd name="connsiteX16" fmla="*/ 3888921 w 4397828"/>
              <a:gd name="connsiteY16" fmla="*/ 1899557 h 2332264"/>
              <a:gd name="connsiteX17" fmla="*/ 3627664 w 4397828"/>
              <a:gd name="connsiteY17" fmla="*/ 1621971 h 2332264"/>
              <a:gd name="connsiteX18" fmla="*/ 3431721 w 4397828"/>
              <a:gd name="connsiteY18" fmla="*/ 1556657 h 2332264"/>
              <a:gd name="connsiteX19" fmla="*/ 3088821 w 4397828"/>
              <a:gd name="connsiteY19" fmla="*/ 1524000 h 2332264"/>
              <a:gd name="connsiteX20" fmla="*/ 2860221 w 4397828"/>
              <a:gd name="connsiteY20" fmla="*/ 1409700 h 2332264"/>
              <a:gd name="connsiteX21" fmla="*/ 2680607 w 4397828"/>
              <a:gd name="connsiteY21" fmla="*/ 1295400 h 2332264"/>
              <a:gd name="connsiteX22" fmla="*/ 2549978 w 4397828"/>
              <a:gd name="connsiteY22" fmla="*/ 1181100 h 2332264"/>
              <a:gd name="connsiteX23" fmla="*/ 2549978 w 4397828"/>
              <a:gd name="connsiteY23" fmla="*/ 1132114 h 2332264"/>
              <a:gd name="connsiteX24" fmla="*/ 2337707 w 4397828"/>
              <a:gd name="connsiteY24" fmla="*/ 1181100 h 2332264"/>
              <a:gd name="connsiteX25" fmla="*/ 2027464 w 4397828"/>
              <a:gd name="connsiteY25" fmla="*/ 691243 h 2332264"/>
              <a:gd name="connsiteX26" fmla="*/ 1896835 w 4397828"/>
              <a:gd name="connsiteY26" fmla="*/ 446314 h 2332264"/>
              <a:gd name="connsiteX27" fmla="*/ 1815192 w 4397828"/>
              <a:gd name="connsiteY27" fmla="*/ 364671 h 2332264"/>
              <a:gd name="connsiteX28" fmla="*/ 1635578 w 4397828"/>
              <a:gd name="connsiteY28" fmla="*/ 348343 h 2332264"/>
              <a:gd name="connsiteX29" fmla="*/ 1521278 w 4397828"/>
              <a:gd name="connsiteY29" fmla="*/ 609600 h 2332264"/>
              <a:gd name="connsiteX30" fmla="*/ 1390649 w 4397828"/>
              <a:gd name="connsiteY30" fmla="*/ 609600 h 2332264"/>
              <a:gd name="connsiteX31" fmla="*/ 1292678 w 4397828"/>
              <a:gd name="connsiteY31" fmla="*/ 429985 h 2332264"/>
              <a:gd name="connsiteX32" fmla="*/ 1227364 w 4397828"/>
              <a:gd name="connsiteY32" fmla="*/ 348343 h 2332264"/>
              <a:gd name="connsiteX33" fmla="*/ 1047749 w 4397828"/>
              <a:gd name="connsiteY33" fmla="*/ 348343 h 2332264"/>
              <a:gd name="connsiteX34" fmla="*/ 868135 w 4397828"/>
              <a:gd name="connsiteY34" fmla="*/ 544285 h 2332264"/>
              <a:gd name="connsiteX35" fmla="*/ 704849 w 4397828"/>
              <a:gd name="connsiteY35" fmla="*/ 625928 h 2332264"/>
              <a:gd name="connsiteX36" fmla="*/ 557892 w 4397828"/>
              <a:gd name="connsiteY36" fmla="*/ 576943 h 2332264"/>
              <a:gd name="connsiteX37" fmla="*/ 541564 w 4397828"/>
              <a:gd name="connsiteY37" fmla="*/ 397328 h 2332264"/>
              <a:gd name="connsiteX38" fmla="*/ 492578 w 4397828"/>
              <a:gd name="connsiteY38" fmla="*/ 381000 h 2332264"/>
              <a:gd name="connsiteX39" fmla="*/ 263978 w 4397828"/>
              <a:gd name="connsiteY39" fmla="*/ 544285 h 2332264"/>
              <a:gd name="connsiteX40" fmla="*/ 312964 w 4397828"/>
              <a:gd name="connsiteY40" fmla="*/ 70757 h 2332264"/>
              <a:gd name="connsiteX0" fmla="*/ 48986 w 4133850"/>
              <a:gd name="connsiteY0" fmla="*/ 70757 h 2332264"/>
              <a:gd name="connsiteX1" fmla="*/ 1877786 w 4133850"/>
              <a:gd name="connsiteY1" fmla="*/ 119743 h 2332264"/>
              <a:gd name="connsiteX2" fmla="*/ 1959429 w 4133850"/>
              <a:gd name="connsiteY2" fmla="*/ 397328 h 2332264"/>
              <a:gd name="connsiteX3" fmla="*/ 2204357 w 4133850"/>
              <a:gd name="connsiteY3" fmla="*/ 740228 h 2332264"/>
              <a:gd name="connsiteX4" fmla="*/ 2449286 w 4133850"/>
              <a:gd name="connsiteY4" fmla="*/ 1017814 h 2332264"/>
              <a:gd name="connsiteX5" fmla="*/ 2694214 w 4133850"/>
              <a:gd name="connsiteY5" fmla="*/ 1148443 h 2332264"/>
              <a:gd name="connsiteX6" fmla="*/ 2939143 w 4133850"/>
              <a:gd name="connsiteY6" fmla="*/ 1246414 h 2332264"/>
              <a:gd name="connsiteX7" fmla="*/ 3086100 w 4133850"/>
              <a:gd name="connsiteY7" fmla="*/ 1164771 h 2332264"/>
              <a:gd name="connsiteX8" fmla="*/ 3249386 w 4133850"/>
              <a:gd name="connsiteY8" fmla="*/ 1344385 h 2332264"/>
              <a:gd name="connsiteX9" fmla="*/ 3380014 w 4133850"/>
              <a:gd name="connsiteY9" fmla="*/ 1295400 h 2332264"/>
              <a:gd name="connsiteX10" fmla="*/ 3575957 w 4133850"/>
              <a:gd name="connsiteY10" fmla="*/ 1115785 h 2332264"/>
              <a:gd name="connsiteX11" fmla="*/ 3739243 w 4133850"/>
              <a:gd name="connsiteY11" fmla="*/ 1230085 h 2332264"/>
              <a:gd name="connsiteX12" fmla="*/ 4049486 w 4133850"/>
              <a:gd name="connsiteY12" fmla="*/ 1442357 h 2332264"/>
              <a:gd name="connsiteX13" fmla="*/ 4131129 w 4133850"/>
              <a:gd name="connsiteY13" fmla="*/ 1638300 h 2332264"/>
              <a:gd name="connsiteX14" fmla="*/ 4065814 w 4133850"/>
              <a:gd name="connsiteY14" fmla="*/ 2242457 h 2332264"/>
              <a:gd name="connsiteX15" fmla="*/ 3739243 w 4133850"/>
              <a:gd name="connsiteY15" fmla="*/ 2177143 h 2332264"/>
              <a:gd name="connsiteX16" fmla="*/ 3624943 w 4133850"/>
              <a:gd name="connsiteY16" fmla="*/ 1899557 h 2332264"/>
              <a:gd name="connsiteX17" fmla="*/ 3363686 w 4133850"/>
              <a:gd name="connsiteY17" fmla="*/ 1621971 h 2332264"/>
              <a:gd name="connsiteX18" fmla="*/ 3167743 w 4133850"/>
              <a:gd name="connsiteY18" fmla="*/ 1556657 h 2332264"/>
              <a:gd name="connsiteX19" fmla="*/ 2824843 w 4133850"/>
              <a:gd name="connsiteY19" fmla="*/ 1524000 h 2332264"/>
              <a:gd name="connsiteX20" fmla="*/ 2596243 w 4133850"/>
              <a:gd name="connsiteY20" fmla="*/ 1409700 h 2332264"/>
              <a:gd name="connsiteX21" fmla="*/ 2416629 w 4133850"/>
              <a:gd name="connsiteY21" fmla="*/ 1295400 h 2332264"/>
              <a:gd name="connsiteX22" fmla="*/ 2286000 w 4133850"/>
              <a:gd name="connsiteY22" fmla="*/ 1181100 h 2332264"/>
              <a:gd name="connsiteX23" fmla="*/ 2286000 w 4133850"/>
              <a:gd name="connsiteY23" fmla="*/ 1132114 h 2332264"/>
              <a:gd name="connsiteX24" fmla="*/ 2073729 w 4133850"/>
              <a:gd name="connsiteY24" fmla="*/ 1181100 h 2332264"/>
              <a:gd name="connsiteX25" fmla="*/ 1763486 w 4133850"/>
              <a:gd name="connsiteY25" fmla="*/ 691243 h 2332264"/>
              <a:gd name="connsiteX26" fmla="*/ 1632857 w 4133850"/>
              <a:gd name="connsiteY26" fmla="*/ 446314 h 2332264"/>
              <a:gd name="connsiteX27" fmla="*/ 1551214 w 4133850"/>
              <a:gd name="connsiteY27" fmla="*/ 364671 h 2332264"/>
              <a:gd name="connsiteX28" fmla="*/ 1371600 w 4133850"/>
              <a:gd name="connsiteY28" fmla="*/ 348343 h 2332264"/>
              <a:gd name="connsiteX29" fmla="*/ 1257300 w 4133850"/>
              <a:gd name="connsiteY29" fmla="*/ 609600 h 2332264"/>
              <a:gd name="connsiteX30" fmla="*/ 1126671 w 4133850"/>
              <a:gd name="connsiteY30" fmla="*/ 609600 h 2332264"/>
              <a:gd name="connsiteX31" fmla="*/ 1028700 w 4133850"/>
              <a:gd name="connsiteY31" fmla="*/ 429985 h 2332264"/>
              <a:gd name="connsiteX32" fmla="*/ 963386 w 4133850"/>
              <a:gd name="connsiteY32" fmla="*/ 348343 h 2332264"/>
              <a:gd name="connsiteX33" fmla="*/ 783771 w 4133850"/>
              <a:gd name="connsiteY33" fmla="*/ 348343 h 2332264"/>
              <a:gd name="connsiteX34" fmla="*/ 604157 w 4133850"/>
              <a:gd name="connsiteY34" fmla="*/ 544285 h 2332264"/>
              <a:gd name="connsiteX35" fmla="*/ 440871 w 4133850"/>
              <a:gd name="connsiteY35" fmla="*/ 625928 h 2332264"/>
              <a:gd name="connsiteX36" fmla="*/ 293914 w 4133850"/>
              <a:gd name="connsiteY36" fmla="*/ 576943 h 2332264"/>
              <a:gd name="connsiteX37" fmla="*/ 277586 w 4133850"/>
              <a:gd name="connsiteY37" fmla="*/ 397328 h 2332264"/>
              <a:gd name="connsiteX38" fmla="*/ 228600 w 4133850"/>
              <a:gd name="connsiteY38" fmla="*/ 381000 h 2332264"/>
              <a:gd name="connsiteX39" fmla="*/ 0 w 4133850"/>
              <a:gd name="connsiteY39" fmla="*/ 544285 h 2332264"/>
              <a:gd name="connsiteX40" fmla="*/ 48986 w 4133850"/>
              <a:gd name="connsiteY40" fmla="*/ 70757 h 2332264"/>
              <a:gd name="connsiteX0" fmla="*/ 48986 w 4133850"/>
              <a:gd name="connsiteY0" fmla="*/ 5442 h 2266949"/>
              <a:gd name="connsiteX1" fmla="*/ 1877786 w 4133850"/>
              <a:gd name="connsiteY1" fmla="*/ 54428 h 2266949"/>
              <a:gd name="connsiteX2" fmla="*/ 1959429 w 4133850"/>
              <a:gd name="connsiteY2" fmla="*/ 332013 h 2266949"/>
              <a:gd name="connsiteX3" fmla="*/ 2204357 w 4133850"/>
              <a:gd name="connsiteY3" fmla="*/ 674913 h 2266949"/>
              <a:gd name="connsiteX4" fmla="*/ 2449286 w 4133850"/>
              <a:gd name="connsiteY4" fmla="*/ 952499 h 2266949"/>
              <a:gd name="connsiteX5" fmla="*/ 2694214 w 4133850"/>
              <a:gd name="connsiteY5" fmla="*/ 1083128 h 2266949"/>
              <a:gd name="connsiteX6" fmla="*/ 2939143 w 4133850"/>
              <a:gd name="connsiteY6" fmla="*/ 1181099 h 2266949"/>
              <a:gd name="connsiteX7" fmla="*/ 3086100 w 4133850"/>
              <a:gd name="connsiteY7" fmla="*/ 1099456 h 2266949"/>
              <a:gd name="connsiteX8" fmla="*/ 3249386 w 4133850"/>
              <a:gd name="connsiteY8" fmla="*/ 1279070 h 2266949"/>
              <a:gd name="connsiteX9" fmla="*/ 3380014 w 4133850"/>
              <a:gd name="connsiteY9" fmla="*/ 1230085 h 2266949"/>
              <a:gd name="connsiteX10" fmla="*/ 3575957 w 4133850"/>
              <a:gd name="connsiteY10" fmla="*/ 1050470 h 2266949"/>
              <a:gd name="connsiteX11" fmla="*/ 3739243 w 4133850"/>
              <a:gd name="connsiteY11" fmla="*/ 1164770 h 2266949"/>
              <a:gd name="connsiteX12" fmla="*/ 4049486 w 4133850"/>
              <a:gd name="connsiteY12" fmla="*/ 1377042 h 2266949"/>
              <a:gd name="connsiteX13" fmla="*/ 4131129 w 4133850"/>
              <a:gd name="connsiteY13" fmla="*/ 1572985 h 2266949"/>
              <a:gd name="connsiteX14" fmla="*/ 4065814 w 4133850"/>
              <a:gd name="connsiteY14" fmla="*/ 2177142 h 2266949"/>
              <a:gd name="connsiteX15" fmla="*/ 3739243 w 4133850"/>
              <a:gd name="connsiteY15" fmla="*/ 2111828 h 2266949"/>
              <a:gd name="connsiteX16" fmla="*/ 3624943 w 4133850"/>
              <a:gd name="connsiteY16" fmla="*/ 1834242 h 2266949"/>
              <a:gd name="connsiteX17" fmla="*/ 3363686 w 4133850"/>
              <a:gd name="connsiteY17" fmla="*/ 1556656 h 2266949"/>
              <a:gd name="connsiteX18" fmla="*/ 3167743 w 4133850"/>
              <a:gd name="connsiteY18" fmla="*/ 1491342 h 2266949"/>
              <a:gd name="connsiteX19" fmla="*/ 2824843 w 4133850"/>
              <a:gd name="connsiteY19" fmla="*/ 1458685 h 2266949"/>
              <a:gd name="connsiteX20" fmla="*/ 2596243 w 4133850"/>
              <a:gd name="connsiteY20" fmla="*/ 1344385 h 2266949"/>
              <a:gd name="connsiteX21" fmla="*/ 2416629 w 4133850"/>
              <a:gd name="connsiteY21" fmla="*/ 1230085 h 2266949"/>
              <a:gd name="connsiteX22" fmla="*/ 2286000 w 4133850"/>
              <a:gd name="connsiteY22" fmla="*/ 1115785 h 2266949"/>
              <a:gd name="connsiteX23" fmla="*/ 2286000 w 4133850"/>
              <a:gd name="connsiteY23" fmla="*/ 1066799 h 2266949"/>
              <a:gd name="connsiteX24" fmla="*/ 2073729 w 4133850"/>
              <a:gd name="connsiteY24" fmla="*/ 1115785 h 2266949"/>
              <a:gd name="connsiteX25" fmla="*/ 1763486 w 4133850"/>
              <a:gd name="connsiteY25" fmla="*/ 625928 h 2266949"/>
              <a:gd name="connsiteX26" fmla="*/ 1632857 w 4133850"/>
              <a:gd name="connsiteY26" fmla="*/ 380999 h 2266949"/>
              <a:gd name="connsiteX27" fmla="*/ 1551214 w 4133850"/>
              <a:gd name="connsiteY27" fmla="*/ 299356 h 2266949"/>
              <a:gd name="connsiteX28" fmla="*/ 1371600 w 4133850"/>
              <a:gd name="connsiteY28" fmla="*/ 283028 h 2266949"/>
              <a:gd name="connsiteX29" fmla="*/ 1257300 w 4133850"/>
              <a:gd name="connsiteY29" fmla="*/ 544285 h 2266949"/>
              <a:gd name="connsiteX30" fmla="*/ 1126671 w 4133850"/>
              <a:gd name="connsiteY30" fmla="*/ 544285 h 2266949"/>
              <a:gd name="connsiteX31" fmla="*/ 1028700 w 4133850"/>
              <a:gd name="connsiteY31" fmla="*/ 364670 h 2266949"/>
              <a:gd name="connsiteX32" fmla="*/ 963386 w 4133850"/>
              <a:gd name="connsiteY32" fmla="*/ 283028 h 2266949"/>
              <a:gd name="connsiteX33" fmla="*/ 783771 w 4133850"/>
              <a:gd name="connsiteY33" fmla="*/ 283028 h 2266949"/>
              <a:gd name="connsiteX34" fmla="*/ 604157 w 4133850"/>
              <a:gd name="connsiteY34" fmla="*/ 478970 h 2266949"/>
              <a:gd name="connsiteX35" fmla="*/ 440871 w 4133850"/>
              <a:gd name="connsiteY35" fmla="*/ 560613 h 2266949"/>
              <a:gd name="connsiteX36" fmla="*/ 293914 w 4133850"/>
              <a:gd name="connsiteY36" fmla="*/ 511628 h 2266949"/>
              <a:gd name="connsiteX37" fmla="*/ 277586 w 4133850"/>
              <a:gd name="connsiteY37" fmla="*/ 332013 h 2266949"/>
              <a:gd name="connsiteX38" fmla="*/ 228600 w 4133850"/>
              <a:gd name="connsiteY38" fmla="*/ 315685 h 2266949"/>
              <a:gd name="connsiteX39" fmla="*/ 0 w 4133850"/>
              <a:gd name="connsiteY39" fmla="*/ 478970 h 2266949"/>
              <a:gd name="connsiteX40" fmla="*/ 48986 w 4133850"/>
              <a:gd name="connsiteY40" fmla="*/ 5442 h 2266949"/>
              <a:gd name="connsiteX0" fmla="*/ 48986 w 4133850"/>
              <a:gd name="connsiteY0" fmla="*/ 5442 h 2177142"/>
              <a:gd name="connsiteX1" fmla="*/ 1877786 w 4133850"/>
              <a:gd name="connsiteY1" fmla="*/ 54428 h 2177142"/>
              <a:gd name="connsiteX2" fmla="*/ 1959429 w 4133850"/>
              <a:gd name="connsiteY2" fmla="*/ 332013 h 2177142"/>
              <a:gd name="connsiteX3" fmla="*/ 2204357 w 4133850"/>
              <a:gd name="connsiteY3" fmla="*/ 674913 h 2177142"/>
              <a:gd name="connsiteX4" fmla="*/ 2449286 w 4133850"/>
              <a:gd name="connsiteY4" fmla="*/ 952499 h 2177142"/>
              <a:gd name="connsiteX5" fmla="*/ 2694214 w 4133850"/>
              <a:gd name="connsiteY5" fmla="*/ 1083128 h 2177142"/>
              <a:gd name="connsiteX6" fmla="*/ 2939143 w 4133850"/>
              <a:gd name="connsiteY6" fmla="*/ 1181099 h 2177142"/>
              <a:gd name="connsiteX7" fmla="*/ 3086100 w 4133850"/>
              <a:gd name="connsiteY7" fmla="*/ 1099456 h 2177142"/>
              <a:gd name="connsiteX8" fmla="*/ 3249386 w 4133850"/>
              <a:gd name="connsiteY8" fmla="*/ 1279070 h 2177142"/>
              <a:gd name="connsiteX9" fmla="*/ 3380014 w 4133850"/>
              <a:gd name="connsiteY9" fmla="*/ 1230085 h 2177142"/>
              <a:gd name="connsiteX10" fmla="*/ 3575957 w 4133850"/>
              <a:gd name="connsiteY10" fmla="*/ 1050470 h 2177142"/>
              <a:gd name="connsiteX11" fmla="*/ 3739243 w 4133850"/>
              <a:gd name="connsiteY11" fmla="*/ 1164770 h 2177142"/>
              <a:gd name="connsiteX12" fmla="*/ 4049486 w 4133850"/>
              <a:gd name="connsiteY12" fmla="*/ 1377042 h 2177142"/>
              <a:gd name="connsiteX13" fmla="*/ 4131129 w 4133850"/>
              <a:gd name="connsiteY13" fmla="*/ 1572985 h 2177142"/>
              <a:gd name="connsiteX14" fmla="*/ 4065814 w 4133850"/>
              <a:gd name="connsiteY14" fmla="*/ 2177142 h 2177142"/>
              <a:gd name="connsiteX15" fmla="*/ 3739243 w 4133850"/>
              <a:gd name="connsiteY15" fmla="*/ 2111828 h 2177142"/>
              <a:gd name="connsiteX16" fmla="*/ 3624943 w 4133850"/>
              <a:gd name="connsiteY16" fmla="*/ 1834242 h 2177142"/>
              <a:gd name="connsiteX17" fmla="*/ 3363686 w 4133850"/>
              <a:gd name="connsiteY17" fmla="*/ 1556656 h 2177142"/>
              <a:gd name="connsiteX18" fmla="*/ 3167743 w 4133850"/>
              <a:gd name="connsiteY18" fmla="*/ 1491342 h 2177142"/>
              <a:gd name="connsiteX19" fmla="*/ 2824843 w 4133850"/>
              <a:gd name="connsiteY19" fmla="*/ 1458685 h 2177142"/>
              <a:gd name="connsiteX20" fmla="*/ 2596243 w 4133850"/>
              <a:gd name="connsiteY20" fmla="*/ 1344385 h 2177142"/>
              <a:gd name="connsiteX21" fmla="*/ 2416629 w 4133850"/>
              <a:gd name="connsiteY21" fmla="*/ 1230085 h 2177142"/>
              <a:gd name="connsiteX22" fmla="*/ 2286000 w 4133850"/>
              <a:gd name="connsiteY22" fmla="*/ 1115785 h 2177142"/>
              <a:gd name="connsiteX23" fmla="*/ 2286000 w 4133850"/>
              <a:gd name="connsiteY23" fmla="*/ 1066799 h 2177142"/>
              <a:gd name="connsiteX24" fmla="*/ 2073729 w 4133850"/>
              <a:gd name="connsiteY24" fmla="*/ 1115785 h 2177142"/>
              <a:gd name="connsiteX25" fmla="*/ 1763486 w 4133850"/>
              <a:gd name="connsiteY25" fmla="*/ 625928 h 2177142"/>
              <a:gd name="connsiteX26" fmla="*/ 1632857 w 4133850"/>
              <a:gd name="connsiteY26" fmla="*/ 380999 h 2177142"/>
              <a:gd name="connsiteX27" fmla="*/ 1551214 w 4133850"/>
              <a:gd name="connsiteY27" fmla="*/ 299356 h 2177142"/>
              <a:gd name="connsiteX28" fmla="*/ 1371600 w 4133850"/>
              <a:gd name="connsiteY28" fmla="*/ 283028 h 2177142"/>
              <a:gd name="connsiteX29" fmla="*/ 1257300 w 4133850"/>
              <a:gd name="connsiteY29" fmla="*/ 544285 h 2177142"/>
              <a:gd name="connsiteX30" fmla="*/ 1126671 w 4133850"/>
              <a:gd name="connsiteY30" fmla="*/ 544285 h 2177142"/>
              <a:gd name="connsiteX31" fmla="*/ 1028700 w 4133850"/>
              <a:gd name="connsiteY31" fmla="*/ 364670 h 2177142"/>
              <a:gd name="connsiteX32" fmla="*/ 963386 w 4133850"/>
              <a:gd name="connsiteY32" fmla="*/ 283028 h 2177142"/>
              <a:gd name="connsiteX33" fmla="*/ 783771 w 4133850"/>
              <a:gd name="connsiteY33" fmla="*/ 283028 h 2177142"/>
              <a:gd name="connsiteX34" fmla="*/ 604157 w 4133850"/>
              <a:gd name="connsiteY34" fmla="*/ 478970 h 2177142"/>
              <a:gd name="connsiteX35" fmla="*/ 440871 w 4133850"/>
              <a:gd name="connsiteY35" fmla="*/ 560613 h 2177142"/>
              <a:gd name="connsiteX36" fmla="*/ 293914 w 4133850"/>
              <a:gd name="connsiteY36" fmla="*/ 511628 h 2177142"/>
              <a:gd name="connsiteX37" fmla="*/ 277586 w 4133850"/>
              <a:gd name="connsiteY37" fmla="*/ 332013 h 2177142"/>
              <a:gd name="connsiteX38" fmla="*/ 228600 w 4133850"/>
              <a:gd name="connsiteY38" fmla="*/ 315685 h 2177142"/>
              <a:gd name="connsiteX39" fmla="*/ 0 w 4133850"/>
              <a:gd name="connsiteY39" fmla="*/ 478970 h 2177142"/>
              <a:gd name="connsiteX40" fmla="*/ 48986 w 4133850"/>
              <a:gd name="connsiteY40" fmla="*/ 5442 h 2177142"/>
              <a:gd name="connsiteX0" fmla="*/ 48986 w 4131129"/>
              <a:gd name="connsiteY0" fmla="*/ 5442 h 2177142"/>
              <a:gd name="connsiteX1" fmla="*/ 1877786 w 4131129"/>
              <a:gd name="connsiteY1" fmla="*/ 54428 h 2177142"/>
              <a:gd name="connsiteX2" fmla="*/ 1959429 w 4131129"/>
              <a:gd name="connsiteY2" fmla="*/ 332013 h 2177142"/>
              <a:gd name="connsiteX3" fmla="*/ 2204357 w 4131129"/>
              <a:gd name="connsiteY3" fmla="*/ 674913 h 2177142"/>
              <a:gd name="connsiteX4" fmla="*/ 2449286 w 4131129"/>
              <a:gd name="connsiteY4" fmla="*/ 952499 h 2177142"/>
              <a:gd name="connsiteX5" fmla="*/ 2694214 w 4131129"/>
              <a:gd name="connsiteY5" fmla="*/ 1083128 h 2177142"/>
              <a:gd name="connsiteX6" fmla="*/ 2939143 w 4131129"/>
              <a:gd name="connsiteY6" fmla="*/ 1181099 h 2177142"/>
              <a:gd name="connsiteX7" fmla="*/ 3086100 w 4131129"/>
              <a:gd name="connsiteY7" fmla="*/ 1099456 h 2177142"/>
              <a:gd name="connsiteX8" fmla="*/ 3249386 w 4131129"/>
              <a:gd name="connsiteY8" fmla="*/ 1279070 h 2177142"/>
              <a:gd name="connsiteX9" fmla="*/ 3380014 w 4131129"/>
              <a:gd name="connsiteY9" fmla="*/ 1230085 h 2177142"/>
              <a:gd name="connsiteX10" fmla="*/ 3575957 w 4131129"/>
              <a:gd name="connsiteY10" fmla="*/ 1050470 h 2177142"/>
              <a:gd name="connsiteX11" fmla="*/ 3739243 w 4131129"/>
              <a:gd name="connsiteY11" fmla="*/ 1164770 h 2177142"/>
              <a:gd name="connsiteX12" fmla="*/ 4049486 w 4131129"/>
              <a:gd name="connsiteY12" fmla="*/ 1377042 h 2177142"/>
              <a:gd name="connsiteX13" fmla="*/ 4131129 w 4131129"/>
              <a:gd name="connsiteY13" fmla="*/ 1572985 h 2177142"/>
              <a:gd name="connsiteX14" fmla="*/ 4065814 w 4131129"/>
              <a:gd name="connsiteY14" fmla="*/ 2177142 h 2177142"/>
              <a:gd name="connsiteX15" fmla="*/ 3739243 w 4131129"/>
              <a:gd name="connsiteY15" fmla="*/ 2111828 h 2177142"/>
              <a:gd name="connsiteX16" fmla="*/ 3624943 w 4131129"/>
              <a:gd name="connsiteY16" fmla="*/ 1834242 h 2177142"/>
              <a:gd name="connsiteX17" fmla="*/ 3363686 w 4131129"/>
              <a:gd name="connsiteY17" fmla="*/ 1556656 h 2177142"/>
              <a:gd name="connsiteX18" fmla="*/ 3167743 w 4131129"/>
              <a:gd name="connsiteY18" fmla="*/ 1491342 h 2177142"/>
              <a:gd name="connsiteX19" fmla="*/ 2824843 w 4131129"/>
              <a:gd name="connsiteY19" fmla="*/ 1458685 h 2177142"/>
              <a:gd name="connsiteX20" fmla="*/ 2596243 w 4131129"/>
              <a:gd name="connsiteY20" fmla="*/ 1344385 h 2177142"/>
              <a:gd name="connsiteX21" fmla="*/ 2416629 w 4131129"/>
              <a:gd name="connsiteY21" fmla="*/ 1230085 h 2177142"/>
              <a:gd name="connsiteX22" fmla="*/ 2286000 w 4131129"/>
              <a:gd name="connsiteY22" fmla="*/ 1115785 h 2177142"/>
              <a:gd name="connsiteX23" fmla="*/ 2286000 w 4131129"/>
              <a:gd name="connsiteY23" fmla="*/ 1066799 h 2177142"/>
              <a:gd name="connsiteX24" fmla="*/ 2073729 w 4131129"/>
              <a:gd name="connsiteY24" fmla="*/ 1115785 h 2177142"/>
              <a:gd name="connsiteX25" fmla="*/ 1763486 w 4131129"/>
              <a:gd name="connsiteY25" fmla="*/ 625928 h 2177142"/>
              <a:gd name="connsiteX26" fmla="*/ 1632857 w 4131129"/>
              <a:gd name="connsiteY26" fmla="*/ 380999 h 2177142"/>
              <a:gd name="connsiteX27" fmla="*/ 1551214 w 4131129"/>
              <a:gd name="connsiteY27" fmla="*/ 299356 h 2177142"/>
              <a:gd name="connsiteX28" fmla="*/ 1371600 w 4131129"/>
              <a:gd name="connsiteY28" fmla="*/ 283028 h 2177142"/>
              <a:gd name="connsiteX29" fmla="*/ 1257300 w 4131129"/>
              <a:gd name="connsiteY29" fmla="*/ 544285 h 2177142"/>
              <a:gd name="connsiteX30" fmla="*/ 1126671 w 4131129"/>
              <a:gd name="connsiteY30" fmla="*/ 544285 h 2177142"/>
              <a:gd name="connsiteX31" fmla="*/ 1028700 w 4131129"/>
              <a:gd name="connsiteY31" fmla="*/ 364670 h 2177142"/>
              <a:gd name="connsiteX32" fmla="*/ 963386 w 4131129"/>
              <a:gd name="connsiteY32" fmla="*/ 283028 h 2177142"/>
              <a:gd name="connsiteX33" fmla="*/ 783771 w 4131129"/>
              <a:gd name="connsiteY33" fmla="*/ 283028 h 2177142"/>
              <a:gd name="connsiteX34" fmla="*/ 604157 w 4131129"/>
              <a:gd name="connsiteY34" fmla="*/ 478970 h 2177142"/>
              <a:gd name="connsiteX35" fmla="*/ 440871 w 4131129"/>
              <a:gd name="connsiteY35" fmla="*/ 560613 h 2177142"/>
              <a:gd name="connsiteX36" fmla="*/ 293914 w 4131129"/>
              <a:gd name="connsiteY36" fmla="*/ 511628 h 2177142"/>
              <a:gd name="connsiteX37" fmla="*/ 277586 w 4131129"/>
              <a:gd name="connsiteY37" fmla="*/ 332013 h 2177142"/>
              <a:gd name="connsiteX38" fmla="*/ 228600 w 4131129"/>
              <a:gd name="connsiteY38" fmla="*/ 315685 h 2177142"/>
              <a:gd name="connsiteX39" fmla="*/ 0 w 4131129"/>
              <a:gd name="connsiteY39" fmla="*/ 478970 h 2177142"/>
              <a:gd name="connsiteX40" fmla="*/ 48986 w 4131129"/>
              <a:gd name="connsiteY40" fmla="*/ 5442 h 2177142"/>
              <a:gd name="connsiteX0" fmla="*/ 48986 w 4267199"/>
              <a:gd name="connsiteY0" fmla="*/ 5442 h 2177142"/>
              <a:gd name="connsiteX1" fmla="*/ 1877786 w 4267199"/>
              <a:gd name="connsiteY1" fmla="*/ 54428 h 2177142"/>
              <a:gd name="connsiteX2" fmla="*/ 1959429 w 4267199"/>
              <a:gd name="connsiteY2" fmla="*/ 332013 h 2177142"/>
              <a:gd name="connsiteX3" fmla="*/ 2204357 w 4267199"/>
              <a:gd name="connsiteY3" fmla="*/ 674913 h 2177142"/>
              <a:gd name="connsiteX4" fmla="*/ 2449286 w 4267199"/>
              <a:gd name="connsiteY4" fmla="*/ 952499 h 2177142"/>
              <a:gd name="connsiteX5" fmla="*/ 2694214 w 4267199"/>
              <a:gd name="connsiteY5" fmla="*/ 1083128 h 2177142"/>
              <a:gd name="connsiteX6" fmla="*/ 2939143 w 4267199"/>
              <a:gd name="connsiteY6" fmla="*/ 1181099 h 2177142"/>
              <a:gd name="connsiteX7" fmla="*/ 3086100 w 4267199"/>
              <a:gd name="connsiteY7" fmla="*/ 1099456 h 2177142"/>
              <a:gd name="connsiteX8" fmla="*/ 3249386 w 4267199"/>
              <a:gd name="connsiteY8" fmla="*/ 1279070 h 2177142"/>
              <a:gd name="connsiteX9" fmla="*/ 3380014 w 4267199"/>
              <a:gd name="connsiteY9" fmla="*/ 1230085 h 2177142"/>
              <a:gd name="connsiteX10" fmla="*/ 3575957 w 4267199"/>
              <a:gd name="connsiteY10" fmla="*/ 1050470 h 2177142"/>
              <a:gd name="connsiteX11" fmla="*/ 3739243 w 4267199"/>
              <a:gd name="connsiteY11" fmla="*/ 1164770 h 2177142"/>
              <a:gd name="connsiteX12" fmla="*/ 4049486 w 4267199"/>
              <a:gd name="connsiteY12" fmla="*/ 1377042 h 2177142"/>
              <a:gd name="connsiteX13" fmla="*/ 4131129 w 4267199"/>
              <a:gd name="connsiteY13" fmla="*/ 1572985 h 2177142"/>
              <a:gd name="connsiteX14" fmla="*/ 4065814 w 4267199"/>
              <a:gd name="connsiteY14" fmla="*/ 2177142 h 2177142"/>
              <a:gd name="connsiteX15" fmla="*/ 3739243 w 4267199"/>
              <a:gd name="connsiteY15" fmla="*/ 2111828 h 2177142"/>
              <a:gd name="connsiteX16" fmla="*/ 3624943 w 4267199"/>
              <a:gd name="connsiteY16" fmla="*/ 1834242 h 2177142"/>
              <a:gd name="connsiteX17" fmla="*/ 3363686 w 4267199"/>
              <a:gd name="connsiteY17" fmla="*/ 1556656 h 2177142"/>
              <a:gd name="connsiteX18" fmla="*/ 3167743 w 4267199"/>
              <a:gd name="connsiteY18" fmla="*/ 1491342 h 2177142"/>
              <a:gd name="connsiteX19" fmla="*/ 2824843 w 4267199"/>
              <a:gd name="connsiteY19" fmla="*/ 1458685 h 2177142"/>
              <a:gd name="connsiteX20" fmla="*/ 2596243 w 4267199"/>
              <a:gd name="connsiteY20" fmla="*/ 1344385 h 2177142"/>
              <a:gd name="connsiteX21" fmla="*/ 2416629 w 4267199"/>
              <a:gd name="connsiteY21" fmla="*/ 1230085 h 2177142"/>
              <a:gd name="connsiteX22" fmla="*/ 2286000 w 4267199"/>
              <a:gd name="connsiteY22" fmla="*/ 1115785 h 2177142"/>
              <a:gd name="connsiteX23" fmla="*/ 2286000 w 4267199"/>
              <a:gd name="connsiteY23" fmla="*/ 1066799 h 2177142"/>
              <a:gd name="connsiteX24" fmla="*/ 2073729 w 4267199"/>
              <a:gd name="connsiteY24" fmla="*/ 1115785 h 2177142"/>
              <a:gd name="connsiteX25" fmla="*/ 1763486 w 4267199"/>
              <a:gd name="connsiteY25" fmla="*/ 625928 h 2177142"/>
              <a:gd name="connsiteX26" fmla="*/ 1632857 w 4267199"/>
              <a:gd name="connsiteY26" fmla="*/ 380999 h 2177142"/>
              <a:gd name="connsiteX27" fmla="*/ 1551214 w 4267199"/>
              <a:gd name="connsiteY27" fmla="*/ 299356 h 2177142"/>
              <a:gd name="connsiteX28" fmla="*/ 1371600 w 4267199"/>
              <a:gd name="connsiteY28" fmla="*/ 283028 h 2177142"/>
              <a:gd name="connsiteX29" fmla="*/ 1257300 w 4267199"/>
              <a:gd name="connsiteY29" fmla="*/ 544285 h 2177142"/>
              <a:gd name="connsiteX30" fmla="*/ 1126671 w 4267199"/>
              <a:gd name="connsiteY30" fmla="*/ 544285 h 2177142"/>
              <a:gd name="connsiteX31" fmla="*/ 1028700 w 4267199"/>
              <a:gd name="connsiteY31" fmla="*/ 364670 h 2177142"/>
              <a:gd name="connsiteX32" fmla="*/ 963386 w 4267199"/>
              <a:gd name="connsiteY32" fmla="*/ 283028 h 2177142"/>
              <a:gd name="connsiteX33" fmla="*/ 783771 w 4267199"/>
              <a:gd name="connsiteY33" fmla="*/ 283028 h 2177142"/>
              <a:gd name="connsiteX34" fmla="*/ 604157 w 4267199"/>
              <a:gd name="connsiteY34" fmla="*/ 478970 h 2177142"/>
              <a:gd name="connsiteX35" fmla="*/ 440871 w 4267199"/>
              <a:gd name="connsiteY35" fmla="*/ 560613 h 2177142"/>
              <a:gd name="connsiteX36" fmla="*/ 293914 w 4267199"/>
              <a:gd name="connsiteY36" fmla="*/ 511628 h 2177142"/>
              <a:gd name="connsiteX37" fmla="*/ 277586 w 4267199"/>
              <a:gd name="connsiteY37" fmla="*/ 332013 h 2177142"/>
              <a:gd name="connsiteX38" fmla="*/ 228600 w 4267199"/>
              <a:gd name="connsiteY38" fmla="*/ 315685 h 2177142"/>
              <a:gd name="connsiteX39" fmla="*/ 0 w 4267199"/>
              <a:gd name="connsiteY39" fmla="*/ 478970 h 2177142"/>
              <a:gd name="connsiteX40" fmla="*/ 48986 w 4267199"/>
              <a:gd name="connsiteY40" fmla="*/ 5442 h 2177142"/>
              <a:gd name="connsiteX0" fmla="*/ 48986 w 4267199"/>
              <a:gd name="connsiteY0" fmla="*/ 5442 h 2177142"/>
              <a:gd name="connsiteX1" fmla="*/ 1877786 w 4267199"/>
              <a:gd name="connsiteY1" fmla="*/ 54428 h 2177142"/>
              <a:gd name="connsiteX2" fmla="*/ 1959429 w 4267199"/>
              <a:gd name="connsiteY2" fmla="*/ 332013 h 2177142"/>
              <a:gd name="connsiteX3" fmla="*/ 2204357 w 4267199"/>
              <a:gd name="connsiteY3" fmla="*/ 674913 h 2177142"/>
              <a:gd name="connsiteX4" fmla="*/ 2449286 w 4267199"/>
              <a:gd name="connsiteY4" fmla="*/ 952499 h 2177142"/>
              <a:gd name="connsiteX5" fmla="*/ 2694214 w 4267199"/>
              <a:gd name="connsiteY5" fmla="*/ 1083128 h 2177142"/>
              <a:gd name="connsiteX6" fmla="*/ 2939143 w 4267199"/>
              <a:gd name="connsiteY6" fmla="*/ 1181099 h 2177142"/>
              <a:gd name="connsiteX7" fmla="*/ 3086100 w 4267199"/>
              <a:gd name="connsiteY7" fmla="*/ 1099456 h 2177142"/>
              <a:gd name="connsiteX8" fmla="*/ 3249386 w 4267199"/>
              <a:gd name="connsiteY8" fmla="*/ 1279070 h 2177142"/>
              <a:gd name="connsiteX9" fmla="*/ 3380014 w 4267199"/>
              <a:gd name="connsiteY9" fmla="*/ 1230085 h 2177142"/>
              <a:gd name="connsiteX10" fmla="*/ 3575957 w 4267199"/>
              <a:gd name="connsiteY10" fmla="*/ 1050470 h 2177142"/>
              <a:gd name="connsiteX11" fmla="*/ 3739243 w 4267199"/>
              <a:gd name="connsiteY11" fmla="*/ 1164770 h 2177142"/>
              <a:gd name="connsiteX12" fmla="*/ 4049486 w 4267199"/>
              <a:gd name="connsiteY12" fmla="*/ 1377042 h 2177142"/>
              <a:gd name="connsiteX13" fmla="*/ 4131129 w 4267199"/>
              <a:gd name="connsiteY13" fmla="*/ 1572985 h 2177142"/>
              <a:gd name="connsiteX14" fmla="*/ 4065814 w 4267199"/>
              <a:gd name="connsiteY14" fmla="*/ 2177142 h 2177142"/>
              <a:gd name="connsiteX15" fmla="*/ 3739243 w 4267199"/>
              <a:gd name="connsiteY15" fmla="*/ 2111828 h 2177142"/>
              <a:gd name="connsiteX16" fmla="*/ 3624943 w 4267199"/>
              <a:gd name="connsiteY16" fmla="*/ 1834242 h 2177142"/>
              <a:gd name="connsiteX17" fmla="*/ 3363686 w 4267199"/>
              <a:gd name="connsiteY17" fmla="*/ 1556656 h 2177142"/>
              <a:gd name="connsiteX18" fmla="*/ 3167743 w 4267199"/>
              <a:gd name="connsiteY18" fmla="*/ 1491342 h 2177142"/>
              <a:gd name="connsiteX19" fmla="*/ 2824843 w 4267199"/>
              <a:gd name="connsiteY19" fmla="*/ 1458685 h 2177142"/>
              <a:gd name="connsiteX20" fmla="*/ 2596243 w 4267199"/>
              <a:gd name="connsiteY20" fmla="*/ 1344385 h 2177142"/>
              <a:gd name="connsiteX21" fmla="*/ 2416629 w 4267199"/>
              <a:gd name="connsiteY21" fmla="*/ 1230085 h 2177142"/>
              <a:gd name="connsiteX22" fmla="*/ 2286000 w 4267199"/>
              <a:gd name="connsiteY22" fmla="*/ 1115785 h 2177142"/>
              <a:gd name="connsiteX23" fmla="*/ 2286000 w 4267199"/>
              <a:gd name="connsiteY23" fmla="*/ 1066799 h 2177142"/>
              <a:gd name="connsiteX24" fmla="*/ 2073729 w 4267199"/>
              <a:gd name="connsiteY24" fmla="*/ 1115785 h 2177142"/>
              <a:gd name="connsiteX25" fmla="*/ 1763486 w 4267199"/>
              <a:gd name="connsiteY25" fmla="*/ 625928 h 2177142"/>
              <a:gd name="connsiteX26" fmla="*/ 1632857 w 4267199"/>
              <a:gd name="connsiteY26" fmla="*/ 380999 h 2177142"/>
              <a:gd name="connsiteX27" fmla="*/ 1551214 w 4267199"/>
              <a:gd name="connsiteY27" fmla="*/ 299356 h 2177142"/>
              <a:gd name="connsiteX28" fmla="*/ 1371600 w 4267199"/>
              <a:gd name="connsiteY28" fmla="*/ 283028 h 2177142"/>
              <a:gd name="connsiteX29" fmla="*/ 1257300 w 4267199"/>
              <a:gd name="connsiteY29" fmla="*/ 544285 h 2177142"/>
              <a:gd name="connsiteX30" fmla="*/ 1126671 w 4267199"/>
              <a:gd name="connsiteY30" fmla="*/ 544285 h 2177142"/>
              <a:gd name="connsiteX31" fmla="*/ 1028700 w 4267199"/>
              <a:gd name="connsiteY31" fmla="*/ 364670 h 2177142"/>
              <a:gd name="connsiteX32" fmla="*/ 963386 w 4267199"/>
              <a:gd name="connsiteY32" fmla="*/ 283028 h 2177142"/>
              <a:gd name="connsiteX33" fmla="*/ 783771 w 4267199"/>
              <a:gd name="connsiteY33" fmla="*/ 283028 h 2177142"/>
              <a:gd name="connsiteX34" fmla="*/ 604157 w 4267199"/>
              <a:gd name="connsiteY34" fmla="*/ 478970 h 2177142"/>
              <a:gd name="connsiteX35" fmla="*/ 440871 w 4267199"/>
              <a:gd name="connsiteY35" fmla="*/ 560613 h 2177142"/>
              <a:gd name="connsiteX36" fmla="*/ 293914 w 4267199"/>
              <a:gd name="connsiteY36" fmla="*/ 511628 h 2177142"/>
              <a:gd name="connsiteX37" fmla="*/ 277586 w 4267199"/>
              <a:gd name="connsiteY37" fmla="*/ 332013 h 2177142"/>
              <a:gd name="connsiteX38" fmla="*/ 228600 w 4267199"/>
              <a:gd name="connsiteY38" fmla="*/ 315685 h 2177142"/>
              <a:gd name="connsiteX39" fmla="*/ 0 w 4267199"/>
              <a:gd name="connsiteY39" fmla="*/ 478970 h 2177142"/>
              <a:gd name="connsiteX40" fmla="*/ 48986 w 4267199"/>
              <a:gd name="connsiteY40" fmla="*/ 5442 h 2177142"/>
              <a:gd name="connsiteX0" fmla="*/ 48986 w 4267199"/>
              <a:gd name="connsiteY0" fmla="*/ 5442 h 2177142"/>
              <a:gd name="connsiteX1" fmla="*/ 1877786 w 4267199"/>
              <a:gd name="connsiteY1" fmla="*/ 54428 h 2177142"/>
              <a:gd name="connsiteX2" fmla="*/ 1959429 w 4267199"/>
              <a:gd name="connsiteY2" fmla="*/ 332013 h 2177142"/>
              <a:gd name="connsiteX3" fmla="*/ 2204357 w 4267199"/>
              <a:gd name="connsiteY3" fmla="*/ 674913 h 2177142"/>
              <a:gd name="connsiteX4" fmla="*/ 2449286 w 4267199"/>
              <a:gd name="connsiteY4" fmla="*/ 952499 h 2177142"/>
              <a:gd name="connsiteX5" fmla="*/ 2694214 w 4267199"/>
              <a:gd name="connsiteY5" fmla="*/ 1083128 h 2177142"/>
              <a:gd name="connsiteX6" fmla="*/ 2939143 w 4267199"/>
              <a:gd name="connsiteY6" fmla="*/ 1181099 h 2177142"/>
              <a:gd name="connsiteX7" fmla="*/ 3086100 w 4267199"/>
              <a:gd name="connsiteY7" fmla="*/ 1099456 h 2177142"/>
              <a:gd name="connsiteX8" fmla="*/ 3249386 w 4267199"/>
              <a:gd name="connsiteY8" fmla="*/ 1279070 h 2177142"/>
              <a:gd name="connsiteX9" fmla="*/ 3380014 w 4267199"/>
              <a:gd name="connsiteY9" fmla="*/ 1230085 h 2177142"/>
              <a:gd name="connsiteX10" fmla="*/ 3575957 w 4267199"/>
              <a:gd name="connsiteY10" fmla="*/ 1050470 h 2177142"/>
              <a:gd name="connsiteX11" fmla="*/ 3739243 w 4267199"/>
              <a:gd name="connsiteY11" fmla="*/ 1164770 h 2177142"/>
              <a:gd name="connsiteX12" fmla="*/ 4049486 w 4267199"/>
              <a:gd name="connsiteY12" fmla="*/ 1377042 h 2177142"/>
              <a:gd name="connsiteX13" fmla="*/ 4131129 w 4267199"/>
              <a:gd name="connsiteY13" fmla="*/ 1572985 h 2177142"/>
              <a:gd name="connsiteX14" fmla="*/ 4065814 w 4267199"/>
              <a:gd name="connsiteY14" fmla="*/ 2177142 h 2177142"/>
              <a:gd name="connsiteX15" fmla="*/ 3739243 w 4267199"/>
              <a:gd name="connsiteY15" fmla="*/ 2111828 h 2177142"/>
              <a:gd name="connsiteX16" fmla="*/ 3624943 w 4267199"/>
              <a:gd name="connsiteY16" fmla="*/ 1834242 h 2177142"/>
              <a:gd name="connsiteX17" fmla="*/ 3363686 w 4267199"/>
              <a:gd name="connsiteY17" fmla="*/ 1556656 h 2177142"/>
              <a:gd name="connsiteX18" fmla="*/ 3167743 w 4267199"/>
              <a:gd name="connsiteY18" fmla="*/ 1491342 h 2177142"/>
              <a:gd name="connsiteX19" fmla="*/ 2824843 w 4267199"/>
              <a:gd name="connsiteY19" fmla="*/ 1458685 h 2177142"/>
              <a:gd name="connsiteX20" fmla="*/ 2596243 w 4267199"/>
              <a:gd name="connsiteY20" fmla="*/ 1344385 h 2177142"/>
              <a:gd name="connsiteX21" fmla="*/ 2416629 w 4267199"/>
              <a:gd name="connsiteY21" fmla="*/ 1230085 h 2177142"/>
              <a:gd name="connsiteX22" fmla="*/ 2286000 w 4267199"/>
              <a:gd name="connsiteY22" fmla="*/ 1115785 h 2177142"/>
              <a:gd name="connsiteX23" fmla="*/ 2286000 w 4267199"/>
              <a:gd name="connsiteY23" fmla="*/ 1066799 h 2177142"/>
              <a:gd name="connsiteX24" fmla="*/ 2073729 w 4267199"/>
              <a:gd name="connsiteY24" fmla="*/ 1115785 h 2177142"/>
              <a:gd name="connsiteX25" fmla="*/ 1763486 w 4267199"/>
              <a:gd name="connsiteY25" fmla="*/ 625928 h 2177142"/>
              <a:gd name="connsiteX26" fmla="*/ 1632857 w 4267199"/>
              <a:gd name="connsiteY26" fmla="*/ 380999 h 2177142"/>
              <a:gd name="connsiteX27" fmla="*/ 1551214 w 4267199"/>
              <a:gd name="connsiteY27" fmla="*/ 299356 h 2177142"/>
              <a:gd name="connsiteX28" fmla="*/ 1371600 w 4267199"/>
              <a:gd name="connsiteY28" fmla="*/ 283028 h 2177142"/>
              <a:gd name="connsiteX29" fmla="*/ 1257300 w 4267199"/>
              <a:gd name="connsiteY29" fmla="*/ 544285 h 2177142"/>
              <a:gd name="connsiteX30" fmla="*/ 1126671 w 4267199"/>
              <a:gd name="connsiteY30" fmla="*/ 544285 h 2177142"/>
              <a:gd name="connsiteX31" fmla="*/ 1028700 w 4267199"/>
              <a:gd name="connsiteY31" fmla="*/ 364670 h 2177142"/>
              <a:gd name="connsiteX32" fmla="*/ 963386 w 4267199"/>
              <a:gd name="connsiteY32" fmla="*/ 283028 h 2177142"/>
              <a:gd name="connsiteX33" fmla="*/ 783771 w 4267199"/>
              <a:gd name="connsiteY33" fmla="*/ 283028 h 2177142"/>
              <a:gd name="connsiteX34" fmla="*/ 604157 w 4267199"/>
              <a:gd name="connsiteY34" fmla="*/ 478970 h 2177142"/>
              <a:gd name="connsiteX35" fmla="*/ 440871 w 4267199"/>
              <a:gd name="connsiteY35" fmla="*/ 560613 h 2177142"/>
              <a:gd name="connsiteX36" fmla="*/ 293914 w 4267199"/>
              <a:gd name="connsiteY36" fmla="*/ 511628 h 2177142"/>
              <a:gd name="connsiteX37" fmla="*/ 277586 w 4267199"/>
              <a:gd name="connsiteY37" fmla="*/ 332013 h 2177142"/>
              <a:gd name="connsiteX38" fmla="*/ 228600 w 4267199"/>
              <a:gd name="connsiteY38" fmla="*/ 315685 h 2177142"/>
              <a:gd name="connsiteX39" fmla="*/ 0 w 4267199"/>
              <a:gd name="connsiteY39" fmla="*/ 478970 h 2177142"/>
              <a:gd name="connsiteX40" fmla="*/ 48986 w 4267199"/>
              <a:gd name="connsiteY40" fmla="*/ 5442 h 2177142"/>
              <a:gd name="connsiteX0" fmla="*/ 48986 w 4267199"/>
              <a:gd name="connsiteY0" fmla="*/ 0 h 2171700"/>
              <a:gd name="connsiteX1" fmla="*/ 1877786 w 4267199"/>
              <a:gd name="connsiteY1" fmla="*/ 48986 h 2171700"/>
              <a:gd name="connsiteX2" fmla="*/ 1959429 w 4267199"/>
              <a:gd name="connsiteY2" fmla="*/ 326571 h 2171700"/>
              <a:gd name="connsiteX3" fmla="*/ 2204357 w 4267199"/>
              <a:gd name="connsiteY3" fmla="*/ 669471 h 2171700"/>
              <a:gd name="connsiteX4" fmla="*/ 2449286 w 4267199"/>
              <a:gd name="connsiteY4" fmla="*/ 947057 h 2171700"/>
              <a:gd name="connsiteX5" fmla="*/ 2694214 w 4267199"/>
              <a:gd name="connsiteY5" fmla="*/ 1077686 h 2171700"/>
              <a:gd name="connsiteX6" fmla="*/ 2939143 w 4267199"/>
              <a:gd name="connsiteY6" fmla="*/ 1175657 h 2171700"/>
              <a:gd name="connsiteX7" fmla="*/ 3086100 w 4267199"/>
              <a:gd name="connsiteY7" fmla="*/ 1094014 h 2171700"/>
              <a:gd name="connsiteX8" fmla="*/ 3249386 w 4267199"/>
              <a:gd name="connsiteY8" fmla="*/ 1273628 h 2171700"/>
              <a:gd name="connsiteX9" fmla="*/ 3380014 w 4267199"/>
              <a:gd name="connsiteY9" fmla="*/ 1224643 h 2171700"/>
              <a:gd name="connsiteX10" fmla="*/ 3575957 w 4267199"/>
              <a:gd name="connsiteY10" fmla="*/ 1045028 h 2171700"/>
              <a:gd name="connsiteX11" fmla="*/ 3739243 w 4267199"/>
              <a:gd name="connsiteY11" fmla="*/ 1159328 h 2171700"/>
              <a:gd name="connsiteX12" fmla="*/ 4049486 w 4267199"/>
              <a:gd name="connsiteY12" fmla="*/ 1371600 h 2171700"/>
              <a:gd name="connsiteX13" fmla="*/ 4131129 w 4267199"/>
              <a:gd name="connsiteY13" fmla="*/ 1567543 h 2171700"/>
              <a:gd name="connsiteX14" fmla="*/ 4065814 w 4267199"/>
              <a:gd name="connsiteY14" fmla="*/ 2171700 h 2171700"/>
              <a:gd name="connsiteX15" fmla="*/ 3739243 w 4267199"/>
              <a:gd name="connsiteY15" fmla="*/ 2106386 h 2171700"/>
              <a:gd name="connsiteX16" fmla="*/ 3624943 w 4267199"/>
              <a:gd name="connsiteY16" fmla="*/ 1828800 h 2171700"/>
              <a:gd name="connsiteX17" fmla="*/ 3363686 w 4267199"/>
              <a:gd name="connsiteY17" fmla="*/ 1551214 h 2171700"/>
              <a:gd name="connsiteX18" fmla="*/ 3167743 w 4267199"/>
              <a:gd name="connsiteY18" fmla="*/ 1485900 h 2171700"/>
              <a:gd name="connsiteX19" fmla="*/ 2824843 w 4267199"/>
              <a:gd name="connsiteY19" fmla="*/ 1453243 h 2171700"/>
              <a:gd name="connsiteX20" fmla="*/ 2596243 w 4267199"/>
              <a:gd name="connsiteY20" fmla="*/ 1338943 h 2171700"/>
              <a:gd name="connsiteX21" fmla="*/ 2416629 w 4267199"/>
              <a:gd name="connsiteY21" fmla="*/ 1224643 h 2171700"/>
              <a:gd name="connsiteX22" fmla="*/ 2286000 w 4267199"/>
              <a:gd name="connsiteY22" fmla="*/ 1110343 h 2171700"/>
              <a:gd name="connsiteX23" fmla="*/ 2286000 w 4267199"/>
              <a:gd name="connsiteY23" fmla="*/ 1061357 h 2171700"/>
              <a:gd name="connsiteX24" fmla="*/ 2073729 w 4267199"/>
              <a:gd name="connsiteY24" fmla="*/ 1110343 h 2171700"/>
              <a:gd name="connsiteX25" fmla="*/ 1763486 w 4267199"/>
              <a:gd name="connsiteY25" fmla="*/ 620486 h 2171700"/>
              <a:gd name="connsiteX26" fmla="*/ 1632857 w 4267199"/>
              <a:gd name="connsiteY26" fmla="*/ 375557 h 2171700"/>
              <a:gd name="connsiteX27" fmla="*/ 1551214 w 4267199"/>
              <a:gd name="connsiteY27" fmla="*/ 293914 h 2171700"/>
              <a:gd name="connsiteX28" fmla="*/ 1371600 w 4267199"/>
              <a:gd name="connsiteY28" fmla="*/ 277586 h 2171700"/>
              <a:gd name="connsiteX29" fmla="*/ 1257300 w 4267199"/>
              <a:gd name="connsiteY29" fmla="*/ 538843 h 2171700"/>
              <a:gd name="connsiteX30" fmla="*/ 1126671 w 4267199"/>
              <a:gd name="connsiteY30" fmla="*/ 538843 h 2171700"/>
              <a:gd name="connsiteX31" fmla="*/ 1028700 w 4267199"/>
              <a:gd name="connsiteY31" fmla="*/ 359228 h 2171700"/>
              <a:gd name="connsiteX32" fmla="*/ 963386 w 4267199"/>
              <a:gd name="connsiteY32" fmla="*/ 277586 h 2171700"/>
              <a:gd name="connsiteX33" fmla="*/ 783771 w 4267199"/>
              <a:gd name="connsiteY33" fmla="*/ 277586 h 2171700"/>
              <a:gd name="connsiteX34" fmla="*/ 604157 w 4267199"/>
              <a:gd name="connsiteY34" fmla="*/ 473528 h 2171700"/>
              <a:gd name="connsiteX35" fmla="*/ 440871 w 4267199"/>
              <a:gd name="connsiteY35" fmla="*/ 555171 h 2171700"/>
              <a:gd name="connsiteX36" fmla="*/ 293914 w 4267199"/>
              <a:gd name="connsiteY36" fmla="*/ 506186 h 2171700"/>
              <a:gd name="connsiteX37" fmla="*/ 277586 w 4267199"/>
              <a:gd name="connsiteY37" fmla="*/ 326571 h 2171700"/>
              <a:gd name="connsiteX38" fmla="*/ 228600 w 4267199"/>
              <a:gd name="connsiteY38" fmla="*/ 310243 h 2171700"/>
              <a:gd name="connsiteX39" fmla="*/ 0 w 4267199"/>
              <a:gd name="connsiteY39" fmla="*/ 473528 h 2171700"/>
              <a:gd name="connsiteX40" fmla="*/ 48986 w 4267199"/>
              <a:gd name="connsiteY40" fmla="*/ 0 h 2171700"/>
              <a:gd name="connsiteX0" fmla="*/ 48986 w 4267199"/>
              <a:gd name="connsiteY0" fmla="*/ 0 h 2171700"/>
              <a:gd name="connsiteX1" fmla="*/ 1877786 w 4267199"/>
              <a:gd name="connsiteY1" fmla="*/ 48986 h 2171700"/>
              <a:gd name="connsiteX2" fmla="*/ 1959429 w 4267199"/>
              <a:gd name="connsiteY2" fmla="*/ 326571 h 2171700"/>
              <a:gd name="connsiteX3" fmla="*/ 2204357 w 4267199"/>
              <a:gd name="connsiteY3" fmla="*/ 669471 h 2171700"/>
              <a:gd name="connsiteX4" fmla="*/ 2449286 w 4267199"/>
              <a:gd name="connsiteY4" fmla="*/ 947057 h 2171700"/>
              <a:gd name="connsiteX5" fmla="*/ 2694214 w 4267199"/>
              <a:gd name="connsiteY5" fmla="*/ 1077686 h 2171700"/>
              <a:gd name="connsiteX6" fmla="*/ 2939143 w 4267199"/>
              <a:gd name="connsiteY6" fmla="*/ 1175657 h 2171700"/>
              <a:gd name="connsiteX7" fmla="*/ 3086100 w 4267199"/>
              <a:gd name="connsiteY7" fmla="*/ 1094014 h 2171700"/>
              <a:gd name="connsiteX8" fmla="*/ 3249386 w 4267199"/>
              <a:gd name="connsiteY8" fmla="*/ 1273628 h 2171700"/>
              <a:gd name="connsiteX9" fmla="*/ 3380014 w 4267199"/>
              <a:gd name="connsiteY9" fmla="*/ 1224643 h 2171700"/>
              <a:gd name="connsiteX10" fmla="*/ 3575957 w 4267199"/>
              <a:gd name="connsiteY10" fmla="*/ 1045028 h 2171700"/>
              <a:gd name="connsiteX11" fmla="*/ 3739243 w 4267199"/>
              <a:gd name="connsiteY11" fmla="*/ 1159328 h 2171700"/>
              <a:gd name="connsiteX12" fmla="*/ 4049486 w 4267199"/>
              <a:gd name="connsiteY12" fmla="*/ 1371600 h 2171700"/>
              <a:gd name="connsiteX13" fmla="*/ 4131129 w 4267199"/>
              <a:gd name="connsiteY13" fmla="*/ 1567543 h 2171700"/>
              <a:gd name="connsiteX14" fmla="*/ 4065814 w 4267199"/>
              <a:gd name="connsiteY14" fmla="*/ 2171700 h 2171700"/>
              <a:gd name="connsiteX15" fmla="*/ 3739243 w 4267199"/>
              <a:gd name="connsiteY15" fmla="*/ 2106386 h 2171700"/>
              <a:gd name="connsiteX16" fmla="*/ 3624943 w 4267199"/>
              <a:gd name="connsiteY16" fmla="*/ 1828800 h 2171700"/>
              <a:gd name="connsiteX17" fmla="*/ 3167743 w 4267199"/>
              <a:gd name="connsiteY17" fmla="*/ 1485900 h 2171700"/>
              <a:gd name="connsiteX18" fmla="*/ 2824843 w 4267199"/>
              <a:gd name="connsiteY18" fmla="*/ 1453243 h 2171700"/>
              <a:gd name="connsiteX19" fmla="*/ 2596243 w 4267199"/>
              <a:gd name="connsiteY19" fmla="*/ 1338943 h 2171700"/>
              <a:gd name="connsiteX20" fmla="*/ 2416629 w 4267199"/>
              <a:gd name="connsiteY20" fmla="*/ 1224643 h 2171700"/>
              <a:gd name="connsiteX21" fmla="*/ 2286000 w 4267199"/>
              <a:gd name="connsiteY21" fmla="*/ 1110343 h 2171700"/>
              <a:gd name="connsiteX22" fmla="*/ 2286000 w 4267199"/>
              <a:gd name="connsiteY22" fmla="*/ 1061357 h 2171700"/>
              <a:gd name="connsiteX23" fmla="*/ 2073729 w 4267199"/>
              <a:gd name="connsiteY23" fmla="*/ 1110343 h 2171700"/>
              <a:gd name="connsiteX24" fmla="*/ 1763486 w 4267199"/>
              <a:gd name="connsiteY24" fmla="*/ 620486 h 2171700"/>
              <a:gd name="connsiteX25" fmla="*/ 1632857 w 4267199"/>
              <a:gd name="connsiteY25" fmla="*/ 375557 h 2171700"/>
              <a:gd name="connsiteX26" fmla="*/ 1551214 w 4267199"/>
              <a:gd name="connsiteY26" fmla="*/ 293914 h 2171700"/>
              <a:gd name="connsiteX27" fmla="*/ 1371600 w 4267199"/>
              <a:gd name="connsiteY27" fmla="*/ 277586 h 2171700"/>
              <a:gd name="connsiteX28" fmla="*/ 1257300 w 4267199"/>
              <a:gd name="connsiteY28" fmla="*/ 538843 h 2171700"/>
              <a:gd name="connsiteX29" fmla="*/ 1126671 w 4267199"/>
              <a:gd name="connsiteY29" fmla="*/ 538843 h 2171700"/>
              <a:gd name="connsiteX30" fmla="*/ 1028700 w 4267199"/>
              <a:gd name="connsiteY30" fmla="*/ 359228 h 2171700"/>
              <a:gd name="connsiteX31" fmla="*/ 963386 w 4267199"/>
              <a:gd name="connsiteY31" fmla="*/ 277586 h 2171700"/>
              <a:gd name="connsiteX32" fmla="*/ 783771 w 4267199"/>
              <a:gd name="connsiteY32" fmla="*/ 277586 h 2171700"/>
              <a:gd name="connsiteX33" fmla="*/ 604157 w 4267199"/>
              <a:gd name="connsiteY33" fmla="*/ 473528 h 2171700"/>
              <a:gd name="connsiteX34" fmla="*/ 440871 w 4267199"/>
              <a:gd name="connsiteY34" fmla="*/ 555171 h 2171700"/>
              <a:gd name="connsiteX35" fmla="*/ 293914 w 4267199"/>
              <a:gd name="connsiteY35" fmla="*/ 506186 h 2171700"/>
              <a:gd name="connsiteX36" fmla="*/ 277586 w 4267199"/>
              <a:gd name="connsiteY36" fmla="*/ 326571 h 2171700"/>
              <a:gd name="connsiteX37" fmla="*/ 228600 w 4267199"/>
              <a:gd name="connsiteY37" fmla="*/ 310243 h 2171700"/>
              <a:gd name="connsiteX38" fmla="*/ 0 w 4267199"/>
              <a:gd name="connsiteY38" fmla="*/ 473528 h 2171700"/>
              <a:gd name="connsiteX39" fmla="*/ 48986 w 4267199"/>
              <a:gd name="connsiteY39" fmla="*/ 0 h 2171700"/>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783771 w 4267199"/>
              <a:gd name="connsiteY31" fmla="*/ 277586 h 2220686"/>
              <a:gd name="connsiteX32" fmla="*/ 604157 w 4267199"/>
              <a:gd name="connsiteY32" fmla="*/ 473528 h 2220686"/>
              <a:gd name="connsiteX33" fmla="*/ 440871 w 4267199"/>
              <a:gd name="connsiteY33" fmla="*/ 555171 h 2220686"/>
              <a:gd name="connsiteX34" fmla="*/ 293914 w 4267199"/>
              <a:gd name="connsiteY34" fmla="*/ 506186 h 2220686"/>
              <a:gd name="connsiteX35" fmla="*/ 277586 w 4267199"/>
              <a:gd name="connsiteY35" fmla="*/ 326571 h 2220686"/>
              <a:gd name="connsiteX36" fmla="*/ 228600 w 4267199"/>
              <a:gd name="connsiteY36" fmla="*/ 310243 h 2220686"/>
              <a:gd name="connsiteX37" fmla="*/ 0 w 4267199"/>
              <a:gd name="connsiteY37" fmla="*/ 473528 h 2220686"/>
              <a:gd name="connsiteX38" fmla="*/ 48986 w 4267199"/>
              <a:gd name="connsiteY38"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783771 w 4267199"/>
              <a:gd name="connsiteY31" fmla="*/ 277586 h 2220686"/>
              <a:gd name="connsiteX32" fmla="*/ 604157 w 4267199"/>
              <a:gd name="connsiteY32" fmla="*/ 473528 h 2220686"/>
              <a:gd name="connsiteX33" fmla="*/ 440871 w 4267199"/>
              <a:gd name="connsiteY33" fmla="*/ 555171 h 2220686"/>
              <a:gd name="connsiteX34" fmla="*/ 293914 w 4267199"/>
              <a:gd name="connsiteY34" fmla="*/ 506186 h 2220686"/>
              <a:gd name="connsiteX35" fmla="*/ 277586 w 4267199"/>
              <a:gd name="connsiteY35" fmla="*/ 326571 h 2220686"/>
              <a:gd name="connsiteX36" fmla="*/ 228600 w 4267199"/>
              <a:gd name="connsiteY36" fmla="*/ 310243 h 2220686"/>
              <a:gd name="connsiteX37" fmla="*/ 0 w 4267199"/>
              <a:gd name="connsiteY37" fmla="*/ 473528 h 2220686"/>
              <a:gd name="connsiteX38" fmla="*/ 48986 w 4267199"/>
              <a:gd name="connsiteY38"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473528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28600 w 4267199"/>
              <a:gd name="connsiteY35" fmla="*/ 310243 h 2220686"/>
              <a:gd name="connsiteX36" fmla="*/ 0 w 4267199"/>
              <a:gd name="connsiteY36" fmla="*/ 473528 h 2220686"/>
              <a:gd name="connsiteX37" fmla="*/ 48986 w 4267199"/>
              <a:gd name="connsiteY37"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28600 w 4267199"/>
              <a:gd name="connsiteY35" fmla="*/ 310243 h 2220686"/>
              <a:gd name="connsiteX36" fmla="*/ 0 w 4267199"/>
              <a:gd name="connsiteY36" fmla="*/ 473528 h 2220686"/>
              <a:gd name="connsiteX37" fmla="*/ 48986 w 4267199"/>
              <a:gd name="connsiteY37"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28600 w 4267199"/>
              <a:gd name="connsiteY35" fmla="*/ 310243 h 2220686"/>
              <a:gd name="connsiteX36" fmla="*/ 219497 w 4267199"/>
              <a:gd name="connsiteY36" fmla="*/ 444172 h 2220686"/>
              <a:gd name="connsiteX37" fmla="*/ 0 w 4267199"/>
              <a:gd name="connsiteY37" fmla="*/ 473528 h 2220686"/>
              <a:gd name="connsiteX38" fmla="*/ 48986 w 4267199"/>
              <a:gd name="connsiteY38"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19497 w 4267199"/>
              <a:gd name="connsiteY35" fmla="*/ 444172 h 2220686"/>
              <a:gd name="connsiteX36" fmla="*/ 0 w 4267199"/>
              <a:gd name="connsiteY36" fmla="*/ 473528 h 2220686"/>
              <a:gd name="connsiteX37" fmla="*/ 48986 w 4267199"/>
              <a:gd name="connsiteY37"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538843 h 2220686"/>
              <a:gd name="connsiteX27" fmla="*/ 1126671 w 4267199"/>
              <a:gd name="connsiteY27" fmla="*/ 538843 h 2220686"/>
              <a:gd name="connsiteX28" fmla="*/ 1028700 w 4267199"/>
              <a:gd name="connsiteY28" fmla="*/ 359228 h 2220686"/>
              <a:gd name="connsiteX29" fmla="*/ 963386 w 4267199"/>
              <a:gd name="connsiteY29" fmla="*/ 277586 h 2220686"/>
              <a:gd name="connsiteX30" fmla="*/ 604157 w 4267199"/>
              <a:gd name="connsiteY30" fmla="*/ 617964 h 2220686"/>
              <a:gd name="connsiteX31" fmla="*/ 440871 w 4267199"/>
              <a:gd name="connsiteY31" fmla="*/ 555171 h 2220686"/>
              <a:gd name="connsiteX32" fmla="*/ 293914 w 4267199"/>
              <a:gd name="connsiteY32" fmla="*/ 506186 h 2220686"/>
              <a:gd name="connsiteX33" fmla="*/ 219497 w 4267199"/>
              <a:gd name="connsiteY33" fmla="*/ 444172 h 2220686"/>
              <a:gd name="connsiteX34" fmla="*/ 0 w 4267199"/>
              <a:gd name="connsiteY34" fmla="*/ 473528 h 2220686"/>
              <a:gd name="connsiteX35" fmla="*/ 48986 w 4267199"/>
              <a:gd name="connsiteY35"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683279 h 2220686"/>
              <a:gd name="connsiteX27" fmla="*/ 1126671 w 4267199"/>
              <a:gd name="connsiteY27" fmla="*/ 538843 h 2220686"/>
              <a:gd name="connsiteX28" fmla="*/ 1028700 w 4267199"/>
              <a:gd name="connsiteY28" fmla="*/ 359228 h 2220686"/>
              <a:gd name="connsiteX29" fmla="*/ 963386 w 4267199"/>
              <a:gd name="connsiteY29" fmla="*/ 277586 h 2220686"/>
              <a:gd name="connsiteX30" fmla="*/ 604157 w 4267199"/>
              <a:gd name="connsiteY30" fmla="*/ 617964 h 2220686"/>
              <a:gd name="connsiteX31" fmla="*/ 440871 w 4267199"/>
              <a:gd name="connsiteY31" fmla="*/ 555171 h 2220686"/>
              <a:gd name="connsiteX32" fmla="*/ 293914 w 4267199"/>
              <a:gd name="connsiteY32" fmla="*/ 506186 h 2220686"/>
              <a:gd name="connsiteX33" fmla="*/ 219497 w 4267199"/>
              <a:gd name="connsiteY33" fmla="*/ 444172 h 2220686"/>
              <a:gd name="connsiteX34" fmla="*/ 0 w 4267199"/>
              <a:gd name="connsiteY34" fmla="*/ 473528 h 2220686"/>
              <a:gd name="connsiteX35" fmla="*/ 48986 w 4267199"/>
              <a:gd name="connsiteY35"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683279 h 2220686"/>
              <a:gd name="connsiteX27" fmla="*/ 1126671 w 4267199"/>
              <a:gd name="connsiteY27" fmla="*/ 538843 h 2220686"/>
              <a:gd name="connsiteX28" fmla="*/ 1028700 w 4267199"/>
              <a:gd name="connsiteY28" fmla="*/ 359228 h 2220686"/>
              <a:gd name="connsiteX29" fmla="*/ 604157 w 4267199"/>
              <a:gd name="connsiteY29" fmla="*/ 617964 h 2220686"/>
              <a:gd name="connsiteX30" fmla="*/ 440871 w 4267199"/>
              <a:gd name="connsiteY30" fmla="*/ 555171 h 2220686"/>
              <a:gd name="connsiteX31" fmla="*/ 293914 w 4267199"/>
              <a:gd name="connsiteY31" fmla="*/ 506186 h 2220686"/>
              <a:gd name="connsiteX32" fmla="*/ 219497 w 4267199"/>
              <a:gd name="connsiteY32" fmla="*/ 444172 h 2220686"/>
              <a:gd name="connsiteX33" fmla="*/ 0 w 4267199"/>
              <a:gd name="connsiteY33" fmla="*/ 473528 h 2220686"/>
              <a:gd name="connsiteX34" fmla="*/ 48986 w 4267199"/>
              <a:gd name="connsiteY34"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683279 h 2220686"/>
              <a:gd name="connsiteX27" fmla="*/ 1126671 w 4267199"/>
              <a:gd name="connsiteY27" fmla="*/ 538843 h 2220686"/>
              <a:gd name="connsiteX28" fmla="*/ 952500 w 4267199"/>
              <a:gd name="connsiteY28" fmla="*/ 359228 h 2220686"/>
              <a:gd name="connsiteX29" fmla="*/ 604157 w 4267199"/>
              <a:gd name="connsiteY29" fmla="*/ 617964 h 2220686"/>
              <a:gd name="connsiteX30" fmla="*/ 440871 w 4267199"/>
              <a:gd name="connsiteY30" fmla="*/ 555171 h 2220686"/>
              <a:gd name="connsiteX31" fmla="*/ 293914 w 4267199"/>
              <a:gd name="connsiteY31" fmla="*/ 506186 h 2220686"/>
              <a:gd name="connsiteX32" fmla="*/ 219497 w 4267199"/>
              <a:gd name="connsiteY32" fmla="*/ 444172 h 2220686"/>
              <a:gd name="connsiteX33" fmla="*/ 0 w 4267199"/>
              <a:gd name="connsiteY33" fmla="*/ 473528 h 2220686"/>
              <a:gd name="connsiteX34" fmla="*/ 48986 w 4267199"/>
              <a:gd name="connsiteY34"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073729 w 4267199"/>
              <a:gd name="connsiteY21" fmla="*/ 1110343 h 2220686"/>
              <a:gd name="connsiteX22" fmla="*/ 1763486 w 4267199"/>
              <a:gd name="connsiteY22" fmla="*/ 620486 h 2220686"/>
              <a:gd name="connsiteX23" fmla="*/ 1632857 w 4267199"/>
              <a:gd name="connsiteY23" fmla="*/ 375557 h 2220686"/>
              <a:gd name="connsiteX24" fmla="*/ 1475014 w 4267199"/>
              <a:gd name="connsiteY24" fmla="*/ 293914 h 2220686"/>
              <a:gd name="connsiteX25" fmla="*/ 1257300 w 4267199"/>
              <a:gd name="connsiteY25" fmla="*/ 683279 h 2220686"/>
              <a:gd name="connsiteX26" fmla="*/ 1126671 w 4267199"/>
              <a:gd name="connsiteY26" fmla="*/ 538843 h 2220686"/>
              <a:gd name="connsiteX27" fmla="*/ 952500 w 4267199"/>
              <a:gd name="connsiteY27" fmla="*/ 359228 h 2220686"/>
              <a:gd name="connsiteX28" fmla="*/ 604157 w 4267199"/>
              <a:gd name="connsiteY28" fmla="*/ 617964 h 2220686"/>
              <a:gd name="connsiteX29" fmla="*/ 440871 w 4267199"/>
              <a:gd name="connsiteY29" fmla="*/ 555171 h 2220686"/>
              <a:gd name="connsiteX30" fmla="*/ 293914 w 4267199"/>
              <a:gd name="connsiteY30" fmla="*/ 506186 h 2220686"/>
              <a:gd name="connsiteX31" fmla="*/ 219497 w 4267199"/>
              <a:gd name="connsiteY31" fmla="*/ 444172 h 2220686"/>
              <a:gd name="connsiteX32" fmla="*/ 0 w 4267199"/>
              <a:gd name="connsiteY32" fmla="*/ 473528 h 2220686"/>
              <a:gd name="connsiteX33" fmla="*/ 48986 w 4267199"/>
              <a:gd name="connsiteY33"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558119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558119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630337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630337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267199" h="2211280">
                <a:moveTo>
                  <a:pt x="48986" y="0"/>
                </a:moveTo>
                <a:cubicBezTo>
                  <a:pt x="737507" y="54429"/>
                  <a:pt x="1499508" y="43544"/>
                  <a:pt x="1877786" y="48986"/>
                </a:cubicBezTo>
                <a:cubicBezTo>
                  <a:pt x="2016579" y="293915"/>
                  <a:pt x="1905000" y="223157"/>
                  <a:pt x="1959429" y="326571"/>
                </a:cubicBezTo>
                <a:cubicBezTo>
                  <a:pt x="2013858" y="429985"/>
                  <a:pt x="2122714" y="566057"/>
                  <a:pt x="2204357" y="669471"/>
                </a:cubicBezTo>
                <a:cubicBezTo>
                  <a:pt x="2286000" y="772885"/>
                  <a:pt x="2367643" y="879021"/>
                  <a:pt x="2449286" y="947057"/>
                </a:cubicBezTo>
                <a:cubicBezTo>
                  <a:pt x="2530929" y="1015093"/>
                  <a:pt x="2612571" y="1039586"/>
                  <a:pt x="2694214" y="1077686"/>
                </a:cubicBezTo>
                <a:cubicBezTo>
                  <a:pt x="2775857" y="1115786"/>
                  <a:pt x="2873829" y="1172936"/>
                  <a:pt x="2939143" y="1175657"/>
                </a:cubicBezTo>
                <a:cubicBezTo>
                  <a:pt x="3004457" y="1178378"/>
                  <a:pt x="3034393" y="1077686"/>
                  <a:pt x="3086100" y="1094014"/>
                </a:cubicBezTo>
                <a:cubicBezTo>
                  <a:pt x="3137807" y="1110343"/>
                  <a:pt x="3200400" y="1251857"/>
                  <a:pt x="3249386" y="1273628"/>
                </a:cubicBezTo>
                <a:cubicBezTo>
                  <a:pt x="3298372" y="1295399"/>
                  <a:pt x="3325586" y="1262743"/>
                  <a:pt x="3380014" y="1224643"/>
                </a:cubicBezTo>
                <a:cubicBezTo>
                  <a:pt x="3434442" y="1186543"/>
                  <a:pt x="3516086" y="1055914"/>
                  <a:pt x="3575957" y="1045028"/>
                </a:cubicBezTo>
                <a:cubicBezTo>
                  <a:pt x="3635829" y="1034142"/>
                  <a:pt x="3739243" y="1159328"/>
                  <a:pt x="3739243" y="1159328"/>
                </a:cubicBezTo>
                <a:cubicBezTo>
                  <a:pt x="3818164" y="1213757"/>
                  <a:pt x="3984172" y="1303564"/>
                  <a:pt x="4049486" y="1371600"/>
                </a:cubicBezTo>
                <a:cubicBezTo>
                  <a:pt x="4114800" y="1439636"/>
                  <a:pt x="4128408" y="1434193"/>
                  <a:pt x="4131129" y="1567543"/>
                </a:cubicBezTo>
                <a:cubicBezTo>
                  <a:pt x="3834493" y="1853293"/>
                  <a:pt x="4267199" y="1918607"/>
                  <a:pt x="4065814" y="2171700"/>
                </a:cubicBezTo>
                <a:cubicBezTo>
                  <a:pt x="3884900" y="2211280"/>
                  <a:pt x="3863521" y="2196613"/>
                  <a:pt x="3739243" y="2106386"/>
                </a:cubicBezTo>
                <a:cubicBezTo>
                  <a:pt x="3614965" y="2016159"/>
                  <a:pt x="3445570" y="1850397"/>
                  <a:pt x="3320143" y="1630337"/>
                </a:cubicBezTo>
                <a:cubicBezTo>
                  <a:pt x="3114534" y="1545838"/>
                  <a:pt x="2945493" y="1477736"/>
                  <a:pt x="2824843" y="1453243"/>
                </a:cubicBezTo>
                <a:cubicBezTo>
                  <a:pt x="2704193" y="1428750"/>
                  <a:pt x="2755314" y="1462683"/>
                  <a:pt x="2596243" y="1483380"/>
                </a:cubicBezTo>
                <a:cubicBezTo>
                  <a:pt x="2460773" y="1359002"/>
                  <a:pt x="2503715" y="1286816"/>
                  <a:pt x="2416629" y="1224643"/>
                </a:cubicBezTo>
                <a:cubicBezTo>
                  <a:pt x="2329543" y="1162470"/>
                  <a:pt x="2182586" y="1211036"/>
                  <a:pt x="2073729" y="1110343"/>
                </a:cubicBezTo>
                <a:cubicBezTo>
                  <a:pt x="1964872" y="1009650"/>
                  <a:pt x="1836965" y="742950"/>
                  <a:pt x="1763486" y="620486"/>
                </a:cubicBezTo>
                <a:cubicBezTo>
                  <a:pt x="1690007" y="498022"/>
                  <a:pt x="1680936" y="429986"/>
                  <a:pt x="1632857" y="375557"/>
                </a:cubicBezTo>
                <a:cubicBezTo>
                  <a:pt x="1584778" y="321128"/>
                  <a:pt x="1457867" y="397799"/>
                  <a:pt x="1475014" y="293914"/>
                </a:cubicBezTo>
                <a:cubicBezTo>
                  <a:pt x="1412421" y="321128"/>
                  <a:pt x="1315357" y="642458"/>
                  <a:pt x="1257300" y="683279"/>
                </a:cubicBezTo>
                <a:cubicBezTo>
                  <a:pt x="1199243" y="724100"/>
                  <a:pt x="1177471" y="592851"/>
                  <a:pt x="1126671" y="538843"/>
                </a:cubicBezTo>
                <a:cubicBezTo>
                  <a:pt x="1075871" y="484835"/>
                  <a:pt x="1039586" y="346041"/>
                  <a:pt x="952500" y="359228"/>
                </a:cubicBezTo>
                <a:cubicBezTo>
                  <a:pt x="865414" y="372415"/>
                  <a:pt x="689428" y="585307"/>
                  <a:pt x="604157" y="617964"/>
                </a:cubicBezTo>
                <a:cubicBezTo>
                  <a:pt x="518886" y="650621"/>
                  <a:pt x="492578" y="573801"/>
                  <a:pt x="440871" y="555171"/>
                </a:cubicBezTo>
                <a:cubicBezTo>
                  <a:pt x="389164" y="536541"/>
                  <a:pt x="330810" y="524686"/>
                  <a:pt x="293914" y="506186"/>
                </a:cubicBezTo>
                <a:cubicBezTo>
                  <a:pt x="257018" y="487686"/>
                  <a:pt x="268483" y="449615"/>
                  <a:pt x="219497" y="444172"/>
                </a:cubicBezTo>
                <a:cubicBezTo>
                  <a:pt x="181397" y="471386"/>
                  <a:pt x="80342" y="532432"/>
                  <a:pt x="0" y="473528"/>
                </a:cubicBezTo>
                <a:cubicBezTo>
                  <a:pt x="10886" y="283028"/>
                  <a:pt x="68036" y="239486"/>
                  <a:pt x="48986" y="0"/>
                </a:cubicBezTo>
                <a:close/>
              </a:path>
            </a:pathLst>
          </a:custGeom>
          <a:solidFill>
            <a:schemeClr val="accent3">
              <a:lumMod val="50000"/>
            </a:schemeClr>
          </a:solidFill>
          <a:ln>
            <a:solidFill>
              <a:srgbClr val="2E39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p:cNvSpPr txBox="1"/>
          <p:nvPr/>
        </p:nvSpPr>
        <p:spPr>
          <a:xfrm rot="2064880">
            <a:off x="1133321" y="3138838"/>
            <a:ext cx="4191000" cy="523220"/>
          </a:xfrm>
          <a:prstGeom prst="rect">
            <a:avLst/>
          </a:prstGeom>
          <a:noFill/>
        </p:spPr>
        <p:txBody>
          <a:bodyPr wrap="square" rtlCol="0">
            <a:spAutoFit/>
          </a:bodyPr>
          <a:lstStyle/>
          <a:p>
            <a:pPr algn="ctr"/>
            <a:r>
              <a:rPr lang="en-US" sz="2800" dirty="0" smtClean="0">
                <a:ln>
                  <a:solidFill>
                    <a:schemeClr val="bg1"/>
                  </a:solidFill>
                </a:ln>
                <a:solidFill>
                  <a:schemeClr val="bg1"/>
                </a:solidFill>
                <a:effectLst>
                  <a:glow rad="63500">
                    <a:schemeClr val="tx1">
                      <a:lumMod val="85000"/>
                      <a:lumOff val="15000"/>
                      <a:alpha val="40000"/>
                    </a:schemeClr>
                  </a:glow>
                  <a:outerShdw blurRad="50800" dist="50800" dir="5400000" algn="ctr" rotWithShape="0">
                    <a:schemeClr val="bg1"/>
                  </a:outerShdw>
                </a:effectLst>
                <a:latin typeface="Times New Roman" pitchFamily="18" charset="0"/>
                <a:cs typeface="Times New Roman" pitchFamily="18" charset="0"/>
              </a:rPr>
              <a:t>SEMINOLE  NATION</a:t>
            </a:r>
          </a:p>
        </p:txBody>
      </p:sp>
      <p:sp>
        <p:nvSpPr>
          <p:cNvPr id="61" name="TextBox 60"/>
          <p:cNvSpPr txBox="1"/>
          <p:nvPr/>
        </p:nvSpPr>
        <p:spPr>
          <a:xfrm rot="1703890">
            <a:off x="878353" y="4046371"/>
            <a:ext cx="2667000" cy="646331"/>
          </a:xfrm>
          <a:prstGeom prst="rect">
            <a:avLst/>
          </a:prstGeom>
          <a:noFill/>
        </p:spPr>
        <p:txBody>
          <a:bodyPr wrap="square" rtlCol="0">
            <a:spAutoFit/>
          </a:bodyPr>
          <a:lstStyle/>
          <a:p>
            <a:pPr algn="ctr"/>
            <a:r>
              <a:rPr lang="en-US" sz="3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leased</a:t>
            </a:r>
          </a:p>
        </p:txBody>
      </p:sp>
      <p:sp>
        <p:nvSpPr>
          <p:cNvPr id="53" name="TextBox 52"/>
          <p:cNvSpPr txBox="1"/>
          <p:nvPr/>
        </p:nvSpPr>
        <p:spPr>
          <a:xfrm>
            <a:off x="6172200" y="1524000"/>
            <a:ext cx="1962397" cy="892552"/>
          </a:xfrm>
          <a:prstGeom prst="rect">
            <a:avLst/>
          </a:prstGeom>
          <a:noFill/>
        </p:spPr>
        <p:txBody>
          <a:bodyPr wrap="none" rtlCol="0">
            <a:spAutoFit/>
          </a:bodyPr>
          <a:lstStyle/>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a:t>
            </a:r>
          </a:p>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NATION</a:t>
            </a:r>
          </a:p>
        </p:txBody>
      </p:sp>
      <p:sp>
        <p:nvSpPr>
          <p:cNvPr id="63" name="TextBox 62"/>
          <p:cNvSpPr txBox="1"/>
          <p:nvPr/>
        </p:nvSpPr>
        <p:spPr>
          <a:xfrm>
            <a:off x="1981200" y="1524000"/>
            <a:ext cx="3352800" cy="492443"/>
          </a:xfrm>
          <a:prstGeom prst="rect">
            <a:avLst/>
          </a:prstGeom>
          <a:noFill/>
        </p:spPr>
        <p:txBody>
          <a:bodyPr wrap="square" rtlCol="0">
            <a:spAutoFit/>
          </a:bodyPr>
          <a:lstStyle/>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 OUTLET</a:t>
            </a:r>
          </a:p>
        </p:txBody>
      </p:sp>
      <p:sp useBgFill="1">
        <p:nvSpPr>
          <p:cNvPr id="69" name="TextBox 68"/>
          <p:cNvSpPr txBox="1"/>
          <p:nvPr/>
        </p:nvSpPr>
        <p:spPr>
          <a:xfrm>
            <a:off x="0" y="0"/>
            <a:ext cx="9144000" cy="584775"/>
          </a:xfrm>
          <a:prstGeom prst="rect">
            <a:avLst/>
          </a:prstGeom>
        </p:spPr>
        <p:txBody>
          <a:bodyPr wrap="square" rtlCol="0">
            <a:spAutoFit/>
          </a:bodyPr>
          <a:lstStyle/>
          <a:p>
            <a:pPr algn="ctr"/>
            <a:r>
              <a:rPr lang="en-US" sz="3200" b="1" dirty="0" smtClean="0"/>
              <a:t>1860-1865: THE CIVIL WAR</a:t>
            </a:r>
            <a:endParaRPr lang="en-US" sz="3200" b="1" dirty="0"/>
          </a:p>
        </p:txBody>
      </p:sp>
      <p:sp useBgFill="1">
        <p:nvSpPr>
          <p:cNvPr id="72" name="TextBox 71"/>
          <p:cNvSpPr txBox="1"/>
          <p:nvPr/>
        </p:nvSpPr>
        <p:spPr>
          <a:xfrm>
            <a:off x="0" y="569655"/>
            <a:ext cx="5105400" cy="2400657"/>
          </a:xfrm>
          <a:prstGeom prst="rect">
            <a:avLst/>
          </a:prstGeom>
        </p:spPr>
        <p:txBody>
          <a:bodyPr wrap="square" rtlCol="0">
            <a:spAutoFit/>
          </a:bodyPr>
          <a:lstStyle/>
          <a:p>
            <a:r>
              <a:rPr lang="en-US" sz="3000" b="1" dirty="0" smtClean="0"/>
              <a:t>Factors determining affiliation</a:t>
            </a:r>
          </a:p>
          <a:p>
            <a:r>
              <a:rPr lang="en-US" sz="3000" b="1" dirty="0" smtClean="0"/>
              <a:t>   1) market – toward the south</a:t>
            </a:r>
          </a:p>
          <a:p>
            <a:r>
              <a:rPr lang="en-US" sz="3000" b="1" dirty="0" smtClean="0"/>
              <a:t>   2) slavery (14% pop. slaves)</a:t>
            </a:r>
          </a:p>
          <a:p>
            <a:r>
              <a:rPr lang="en-US" sz="3000" b="1" dirty="0" smtClean="0"/>
              <a:t>   3) mixed-blood or full-blood</a:t>
            </a:r>
          </a:p>
          <a:p>
            <a:r>
              <a:rPr lang="en-US" sz="3000" b="1" dirty="0" smtClean="0"/>
              <a:t>   4) lack of support from U.S.</a:t>
            </a:r>
          </a:p>
        </p:txBody>
      </p:sp>
      <p:sp>
        <p:nvSpPr>
          <p:cNvPr id="87" name="TextBox 86"/>
          <p:cNvSpPr txBox="1"/>
          <p:nvPr/>
        </p:nvSpPr>
        <p:spPr>
          <a:xfrm rot="20451547">
            <a:off x="2402841" y="4255763"/>
            <a:ext cx="2363147" cy="646331"/>
          </a:xfrm>
          <a:prstGeom prst="rect">
            <a:avLst/>
          </a:prstGeom>
          <a:solidFill>
            <a:schemeClr val="tx1"/>
          </a:solidFill>
        </p:spPr>
        <p:txBody>
          <a:bodyPr wrap="none" rtlCol="0">
            <a:spAutoFit/>
          </a:bodyPr>
          <a:lstStyle/>
          <a:p>
            <a:r>
              <a:rPr lang="en-US" sz="3600" b="1" dirty="0" smtClean="0">
                <a:solidFill>
                  <a:schemeClr val="bg1"/>
                </a:solidFill>
              </a:rPr>
              <a:t>abandoned</a:t>
            </a:r>
            <a:endParaRPr lang="en-US" sz="3600" b="1" dirty="0">
              <a:solidFill>
                <a:schemeClr val="bg1"/>
              </a:solidFill>
            </a:endParaRPr>
          </a:p>
        </p:txBody>
      </p:sp>
      <p:sp>
        <p:nvSpPr>
          <p:cNvPr id="88" name="TextBox 87"/>
          <p:cNvSpPr txBox="1"/>
          <p:nvPr/>
        </p:nvSpPr>
        <p:spPr>
          <a:xfrm rot="20451547">
            <a:off x="3006412" y="5703563"/>
            <a:ext cx="2363147" cy="646331"/>
          </a:xfrm>
          <a:prstGeom prst="rect">
            <a:avLst/>
          </a:prstGeom>
          <a:solidFill>
            <a:schemeClr val="tx1"/>
          </a:solidFill>
        </p:spPr>
        <p:txBody>
          <a:bodyPr wrap="none" rtlCol="0">
            <a:spAutoFit/>
          </a:bodyPr>
          <a:lstStyle/>
          <a:p>
            <a:r>
              <a:rPr lang="en-US" sz="3600" b="1" dirty="0" smtClean="0">
                <a:solidFill>
                  <a:schemeClr val="bg1"/>
                </a:solidFill>
              </a:rPr>
              <a:t>abandoned</a:t>
            </a:r>
            <a:endParaRPr lang="en-US" sz="3600" b="1" dirty="0">
              <a:solidFill>
                <a:schemeClr val="bg1"/>
              </a:solidFill>
            </a:endParaRPr>
          </a:p>
        </p:txBody>
      </p:sp>
      <p:sp>
        <p:nvSpPr>
          <p:cNvPr id="89" name="TextBox 88"/>
          <p:cNvSpPr txBox="1"/>
          <p:nvPr/>
        </p:nvSpPr>
        <p:spPr>
          <a:xfrm rot="20423676">
            <a:off x="217482" y="3420985"/>
            <a:ext cx="2334855" cy="646331"/>
          </a:xfrm>
          <a:prstGeom prst="rect">
            <a:avLst/>
          </a:prstGeom>
          <a:solidFill>
            <a:srgbClr val="FF0000"/>
          </a:solidFill>
        </p:spPr>
        <p:txBody>
          <a:bodyPr wrap="square" rtlCol="0">
            <a:spAutoFit/>
          </a:bodyPr>
          <a:lstStyle/>
          <a:p>
            <a:pPr algn="ctr"/>
            <a:r>
              <a:rPr lang="en-US" sz="3600" b="1" dirty="0" smtClean="0">
                <a:effectLst>
                  <a:outerShdw dist="50800" dir="5400000" algn="ctr" rotWithShape="0">
                    <a:schemeClr val="bg1"/>
                  </a:outerShdw>
                </a:effectLst>
              </a:rPr>
              <a:t>THE FORTS</a:t>
            </a:r>
            <a:endParaRPr lang="en-US" sz="3600" b="1" dirty="0">
              <a:effectLst>
                <a:outerShdw dist="50800" dir="5400000" algn="ctr" rotWithShape="0">
                  <a:schemeClr val="bg1"/>
                </a:outerShdw>
              </a:effectLst>
            </a:endParaRPr>
          </a:p>
        </p:txBody>
      </p:sp>
      <p:sp>
        <p:nvSpPr>
          <p:cNvPr id="92" name="TextBox 91"/>
          <p:cNvSpPr txBox="1"/>
          <p:nvPr/>
        </p:nvSpPr>
        <p:spPr>
          <a:xfrm rot="20451547">
            <a:off x="6527752" y="4251268"/>
            <a:ext cx="1406154" cy="646331"/>
          </a:xfrm>
          <a:prstGeom prst="rect">
            <a:avLst/>
          </a:prstGeom>
          <a:solidFill>
            <a:schemeClr val="tx1"/>
          </a:solidFill>
        </p:spPr>
        <p:txBody>
          <a:bodyPr wrap="none" rtlCol="0">
            <a:spAutoFit/>
          </a:bodyPr>
          <a:lstStyle/>
          <a:p>
            <a:r>
              <a:rPr lang="en-US" sz="3600" b="1" dirty="0" smtClean="0">
                <a:solidFill>
                  <a:schemeClr val="bg1"/>
                </a:solidFill>
              </a:rPr>
              <a:t>closed</a:t>
            </a:r>
            <a:endParaRPr lang="en-US" sz="3600" b="1" dirty="0">
              <a:solidFill>
                <a:schemeClr val="bg1"/>
              </a:solidFill>
            </a:endParaRPr>
          </a:p>
        </p:txBody>
      </p:sp>
      <p:sp>
        <p:nvSpPr>
          <p:cNvPr id="93" name="TextBox 92"/>
          <p:cNvSpPr txBox="1"/>
          <p:nvPr/>
        </p:nvSpPr>
        <p:spPr>
          <a:xfrm rot="20451547">
            <a:off x="6228110" y="2350763"/>
            <a:ext cx="1406154" cy="646331"/>
          </a:xfrm>
          <a:prstGeom prst="rect">
            <a:avLst/>
          </a:prstGeom>
          <a:solidFill>
            <a:schemeClr val="tx1"/>
          </a:solidFill>
        </p:spPr>
        <p:txBody>
          <a:bodyPr wrap="none" rtlCol="0">
            <a:spAutoFit/>
          </a:bodyPr>
          <a:lstStyle/>
          <a:p>
            <a:r>
              <a:rPr lang="en-US" sz="3600" b="1" dirty="0" smtClean="0">
                <a:solidFill>
                  <a:schemeClr val="bg1"/>
                </a:solidFill>
              </a:rPr>
              <a:t>closed</a:t>
            </a:r>
            <a:endParaRPr lang="en-US" sz="3600" b="1" dirty="0">
              <a:solidFill>
                <a:schemeClr val="bg1"/>
              </a:solidFill>
            </a:endParaRPr>
          </a:p>
        </p:txBody>
      </p:sp>
      <p:sp>
        <p:nvSpPr>
          <p:cNvPr id="94" name="TextBox 93"/>
          <p:cNvSpPr txBox="1"/>
          <p:nvPr/>
        </p:nvSpPr>
        <p:spPr>
          <a:xfrm rot="20451547">
            <a:off x="6925094" y="5089466"/>
            <a:ext cx="1406154" cy="646331"/>
          </a:xfrm>
          <a:prstGeom prst="rect">
            <a:avLst/>
          </a:prstGeom>
          <a:solidFill>
            <a:schemeClr val="tx1"/>
          </a:solidFill>
        </p:spPr>
        <p:txBody>
          <a:bodyPr wrap="none" rtlCol="0">
            <a:spAutoFit/>
          </a:bodyPr>
          <a:lstStyle/>
          <a:p>
            <a:r>
              <a:rPr lang="en-US" sz="3600" b="1" dirty="0" smtClean="0">
                <a:solidFill>
                  <a:schemeClr val="bg1"/>
                </a:solidFill>
              </a:rPr>
              <a:t>closed</a:t>
            </a:r>
            <a:endParaRPr lang="en-US" sz="3600" b="1" dirty="0">
              <a:solidFill>
                <a:schemeClr val="bg1"/>
              </a:solidFill>
            </a:endParaRPr>
          </a:p>
        </p:txBody>
      </p:sp>
      <p:sp>
        <p:nvSpPr>
          <p:cNvPr id="96" name="TextBox 95"/>
          <p:cNvSpPr txBox="1"/>
          <p:nvPr/>
        </p:nvSpPr>
        <p:spPr>
          <a:xfrm rot="20451547">
            <a:off x="2221084" y="4275851"/>
            <a:ext cx="2537618" cy="646331"/>
          </a:xfrm>
          <a:prstGeom prst="rect">
            <a:avLst/>
          </a:prstGeom>
          <a:solidFill>
            <a:schemeClr val="bg1">
              <a:lumMod val="50000"/>
            </a:schemeClr>
          </a:solidFill>
        </p:spPr>
        <p:txBody>
          <a:bodyPr wrap="none" rtlCol="0">
            <a:spAutoFit/>
          </a:bodyPr>
          <a:lstStyle/>
          <a:p>
            <a:r>
              <a:rPr lang="en-US" sz="3600" b="1" dirty="0" smtClean="0">
                <a:solidFill>
                  <a:schemeClr val="tx1">
                    <a:lumMod val="85000"/>
                    <a:lumOff val="15000"/>
                  </a:schemeClr>
                </a:solidFill>
                <a:effectLst>
                  <a:outerShdw dist="38100" dir="7200000" algn="ctr" rotWithShape="0">
                    <a:schemeClr val="bg1"/>
                  </a:outerShdw>
                </a:effectLst>
              </a:rPr>
              <a:t>Confederate</a:t>
            </a:r>
            <a:endParaRPr lang="en-US" sz="3600" b="1" dirty="0">
              <a:solidFill>
                <a:schemeClr val="tx1">
                  <a:lumMod val="85000"/>
                  <a:lumOff val="15000"/>
                </a:schemeClr>
              </a:solidFill>
              <a:effectLst>
                <a:outerShdw dist="38100" dir="7200000" algn="ctr" rotWithShape="0">
                  <a:schemeClr val="bg1"/>
                </a:outerShdw>
              </a:effectLst>
            </a:endParaRPr>
          </a:p>
        </p:txBody>
      </p:sp>
      <p:sp>
        <p:nvSpPr>
          <p:cNvPr id="99" name="TextBox 98"/>
          <p:cNvSpPr txBox="1"/>
          <p:nvPr/>
        </p:nvSpPr>
        <p:spPr>
          <a:xfrm rot="20451547">
            <a:off x="2836764" y="5732167"/>
            <a:ext cx="2537618" cy="646331"/>
          </a:xfrm>
          <a:prstGeom prst="rect">
            <a:avLst/>
          </a:prstGeom>
          <a:solidFill>
            <a:schemeClr val="bg1">
              <a:lumMod val="50000"/>
            </a:schemeClr>
          </a:solidFill>
        </p:spPr>
        <p:txBody>
          <a:bodyPr wrap="none" rtlCol="0">
            <a:spAutoFit/>
          </a:bodyPr>
          <a:lstStyle/>
          <a:p>
            <a:r>
              <a:rPr lang="en-US" sz="3600" b="1" dirty="0" smtClean="0">
                <a:solidFill>
                  <a:schemeClr val="tx1">
                    <a:lumMod val="85000"/>
                    <a:lumOff val="15000"/>
                  </a:schemeClr>
                </a:solidFill>
                <a:effectLst>
                  <a:outerShdw dist="38100" dir="7200000" algn="ctr" rotWithShape="0">
                    <a:schemeClr val="bg1"/>
                  </a:outerShdw>
                </a:effectLst>
              </a:rPr>
              <a:t>Confederate</a:t>
            </a:r>
            <a:endParaRPr lang="en-US" sz="3600" b="1" dirty="0">
              <a:solidFill>
                <a:schemeClr val="tx1">
                  <a:lumMod val="85000"/>
                  <a:lumOff val="15000"/>
                </a:schemeClr>
              </a:solidFill>
              <a:effectLst>
                <a:outerShdw dist="38100" dir="7200000" algn="ctr" rotWithShape="0">
                  <a:schemeClr val="bg1"/>
                </a:outerShdw>
              </a:effectLst>
            </a:endParaRPr>
          </a:p>
        </p:txBody>
      </p:sp>
      <p:sp>
        <p:nvSpPr>
          <p:cNvPr id="101" name="TextBox 100"/>
          <p:cNvSpPr txBox="1"/>
          <p:nvPr/>
        </p:nvSpPr>
        <p:spPr>
          <a:xfrm rot="20451547">
            <a:off x="6670041" y="3251306"/>
            <a:ext cx="2363147" cy="646331"/>
          </a:xfrm>
          <a:prstGeom prst="rect">
            <a:avLst/>
          </a:prstGeom>
          <a:solidFill>
            <a:schemeClr val="tx1"/>
          </a:solidFill>
        </p:spPr>
        <p:txBody>
          <a:bodyPr wrap="none" rtlCol="0">
            <a:spAutoFit/>
          </a:bodyPr>
          <a:lstStyle/>
          <a:p>
            <a:r>
              <a:rPr lang="en-US" sz="3600" b="1" dirty="0" smtClean="0">
                <a:solidFill>
                  <a:schemeClr val="bg1"/>
                </a:solidFill>
              </a:rPr>
              <a:t>abandoned</a:t>
            </a:r>
            <a:endParaRPr lang="en-US" sz="3600" b="1" dirty="0">
              <a:solidFill>
                <a:schemeClr val="bg1"/>
              </a:solidFill>
            </a:endParaRPr>
          </a:p>
        </p:txBody>
      </p:sp>
      <p:sp>
        <p:nvSpPr>
          <p:cNvPr id="103" name="TextBox 102"/>
          <p:cNvSpPr txBox="1"/>
          <p:nvPr/>
        </p:nvSpPr>
        <p:spPr>
          <a:xfrm rot="20451547">
            <a:off x="6595097" y="3222702"/>
            <a:ext cx="2537618" cy="646331"/>
          </a:xfrm>
          <a:prstGeom prst="rect">
            <a:avLst/>
          </a:prstGeom>
          <a:solidFill>
            <a:srgbClr val="7F7F7F"/>
          </a:solidFill>
        </p:spPr>
        <p:txBody>
          <a:bodyPr wrap="none" rtlCol="0">
            <a:spAutoFit/>
          </a:bodyPr>
          <a:lstStyle/>
          <a:p>
            <a:r>
              <a:rPr lang="en-US" sz="3600" b="1" dirty="0" smtClean="0">
                <a:solidFill>
                  <a:schemeClr val="tx1">
                    <a:lumMod val="85000"/>
                    <a:lumOff val="15000"/>
                  </a:schemeClr>
                </a:solidFill>
                <a:effectLst>
                  <a:outerShdw dist="38100" dir="7200000" algn="ctr" rotWithShape="0">
                    <a:schemeClr val="bg1"/>
                  </a:outerShdw>
                </a:effectLst>
              </a:rPr>
              <a:t>Confederate</a:t>
            </a:r>
            <a:endParaRPr lang="en-US" sz="3600" b="1" dirty="0">
              <a:solidFill>
                <a:schemeClr val="tx1">
                  <a:lumMod val="85000"/>
                  <a:lumOff val="15000"/>
                </a:schemeClr>
              </a:solidFill>
              <a:effectLst>
                <a:outerShdw dist="38100" dir="7200000" algn="ctr" rotWithShape="0">
                  <a:schemeClr val="bg1"/>
                </a:outerShdw>
              </a:effectLst>
            </a:endParaRPr>
          </a:p>
        </p:txBody>
      </p:sp>
      <p:grpSp>
        <p:nvGrpSpPr>
          <p:cNvPr id="105" name="Group 104"/>
          <p:cNvGrpSpPr/>
          <p:nvPr/>
        </p:nvGrpSpPr>
        <p:grpSpPr>
          <a:xfrm>
            <a:off x="6055618" y="5203902"/>
            <a:ext cx="2670811" cy="888705"/>
            <a:chOff x="6055618" y="5203902"/>
            <a:chExt cx="2670811" cy="888705"/>
          </a:xfrm>
        </p:grpSpPr>
        <p:sp>
          <p:nvSpPr>
            <p:cNvPr id="100" name="TextBox 99"/>
            <p:cNvSpPr txBox="1"/>
            <p:nvPr/>
          </p:nvSpPr>
          <p:spPr>
            <a:xfrm rot="20451547">
              <a:off x="6055618" y="5203902"/>
              <a:ext cx="2537618" cy="646331"/>
            </a:xfrm>
            <a:prstGeom prst="rect">
              <a:avLst/>
            </a:prstGeom>
            <a:solidFill>
              <a:srgbClr val="7F7F7F"/>
            </a:solidFill>
          </p:spPr>
          <p:txBody>
            <a:bodyPr wrap="none" rtlCol="0">
              <a:spAutoFit/>
            </a:bodyPr>
            <a:lstStyle/>
            <a:p>
              <a:r>
                <a:rPr lang="en-US" sz="3600" b="1" dirty="0" smtClean="0">
                  <a:solidFill>
                    <a:schemeClr val="tx1">
                      <a:lumMod val="85000"/>
                      <a:lumOff val="15000"/>
                    </a:schemeClr>
                  </a:solidFill>
                  <a:effectLst>
                    <a:outerShdw dist="38100" dir="7200000" algn="ctr" rotWithShape="0">
                      <a:schemeClr val="bg1"/>
                    </a:outerShdw>
                  </a:effectLst>
                </a:rPr>
                <a:t>Confederate</a:t>
              </a:r>
              <a:endParaRPr lang="en-US" sz="3600" b="1" dirty="0">
                <a:solidFill>
                  <a:schemeClr val="tx1">
                    <a:lumMod val="85000"/>
                    <a:lumOff val="15000"/>
                  </a:schemeClr>
                </a:solidFill>
                <a:effectLst>
                  <a:outerShdw dist="38100" dir="7200000" algn="ctr" rotWithShape="0">
                    <a:schemeClr val="bg1"/>
                  </a:outerShdw>
                </a:effectLst>
              </a:endParaRPr>
            </a:p>
          </p:txBody>
        </p:sp>
        <p:sp>
          <p:nvSpPr>
            <p:cNvPr id="104" name="TextBox 103"/>
            <p:cNvSpPr txBox="1"/>
            <p:nvPr/>
          </p:nvSpPr>
          <p:spPr>
            <a:xfrm rot="20451547">
              <a:off x="7932622" y="5446276"/>
              <a:ext cx="793807" cy="646331"/>
            </a:xfrm>
            <a:prstGeom prst="rect">
              <a:avLst/>
            </a:prstGeom>
            <a:solidFill>
              <a:schemeClr val="bg1">
                <a:lumMod val="50000"/>
              </a:schemeClr>
            </a:solidFill>
          </p:spPr>
          <p:txBody>
            <a:bodyPr wrap="none" rtlCol="0">
              <a:spAutoFit/>
            </a:bodyPr>
            <a:lstStyle/>
            <a:p>
              <a:r>
                <a:rPr lang="en-US" sz="3600" b="1" dirty="0" smtClean="0">
                  <a:solidFill>
                    <a:schemeClr val="tx1">
                      <a:lumMod val="85000"/>
                      <a:lumOff val="15000"/>
                    </a:schemeClr>
                  </a:solidFill>
                  <a:effectLst>
                    <a:outerShdw dist="38100" dir="7200000" algn="ctr" rotWithShape="0">
                      <a:schemeClr val="bg1"/>
                    </a:outerShdw>
                  </a:effectLst>
                </a:rPr>
                <a:t>HQ</a:t>
              </a:r>
              <a:endParaRPr lang="en-US" sz="3600" b="1" dirty="0">
                <a:solidFill>
                  <a:schemeClr val="tx1">
                    <a:lumMod val="85000"/>
                    <a:lumOff val="15000"/>
                  </a:schemeClr>
                </a:solidFill>
                <a:effectLst>
                  <a:outerShdw dist="38100" dir="7200000" algn="ctr" rotWithShape="0">
                    <a:schemeClr val="bg1"/>
                  </a:outerShdw>
                </a:effectLst>
              </a:endParaRPr>
            </a:p>
          </p:txBody>
        </p:sp>
      </p:grpSp>
      <p:sp useBgFill="1">
        <p:nvSpPr>
          <p:cNvPr id="106" name="TextBox 105"/>
          <p:cNvSpPr txBox="1"/>
          <p:nvPr/>
        </p:nvSpPr>
        <p:spPr>
          <a:xfrm>
            <a:off x="0" y="569655"/>
            <a:ext cx="9144000" cy="553998"/>
          </a:xfrm>
          <a:prstGeom prst="rect">
            <a:avLst/>
          </a:prstGeom>
        </p:spPr>
        <p:txBody>
          <a:bodyPr wrap="square" rtlCol="0">
            <a:spAutoFit/>
          </a:bodyPr>
          <a:lstStyle/>
          <a:p>
            <a:pPr algn="ctr"/>
            <a:r>
              <a:rPr lang="en-US" sz="3000" b="1" dirty="0" smtClean="0"/>
              <a:t>Confederacy sends commissioners to enlist support</a:t>
            </a:r>
          </a:p>
        </p:txBody>
      </p:sp>
      <p:cxnSp>
        <p:nvCxnSpPr>
          <p:cNvPr id="77" name="Straight Connector 76"/>
          <p:cNvCxnSpPr/>
          <p:nvPr/>
        </p:nvCxnSpPr>
        <p:spPr>
          <a:xfrm>
            <a:off x="685800" y="2895600"/>
            <a:ext cx="2438400" cy="1588"/>
          </a:xfrm>
          <a:prstGeom prst="line">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grpId="0" nodeType="withEffect">
                                  <p:stCondLst>
                                    <p:cond delay="0"/>
                                  </p:stCondLst>
                                  <p:childTnLst>
                                    <p:anim calcmode="lin" valueType="num">
                                      <p:cBhvr>
                                        <p:cTn id="6" dur="1000"/>
                                        <p:tgtEl>
                                          <p:spTgt spid="64"/>
                                        </p:tgtEl>
                                        <p:attrNameLst>
                                          <p:attrName>ppt_w</p:attrName>
                                        </p:attrNameLst>
                                      </p:cBhvr>
                                      <p:tavLst>
                                        <p:tav tm="0">
                                          <p:val>
                                            <p:strVal val="ppt_w"/>
                                          </p:val>
                                        </p:tav>
                                        <p:tav tm="100000">
                                          <p:val>
                                            <p:fltVal val="0"/>
                                          </p:val>
                                        </p:tav>
                                      </p:tavLst>
                                    </p:anim>
                                    <p:anim calcmode="lin" valueType="num">
                                      <p:cBhvr>
                                        <p:cTn id="7" dur="1000"/>
                                        <p:tgtEl>
                                          <p:spTgt spid="64"/>
                                        </p:tgtEl>
                                        <p:attrNameLst>
                                          <p:attrName>ppt_h</p:attrName>
                                        </p:attrNameLst>
                                      </p:cBhvr>
                                      <p:tavLst>
                                        <p:tav tm="0">
                                          <p:val>
                                            <p:strVal val="ppt_h"/>
                                          </p:val>
                                        </p:tav>
                                        <p:tav tm="100000">
                                          <p:val>
                                            <p:fltVal val="0"/>
                                          </p:val>
                                        </p:tav>
                                      </p:tavLst>
                                    </p:anim>
                                    <p:animEffect transition="out" filter="fade">
                                      <p:cBhvr>
                                        <p:cTn id="8" dur="1000"/>
                                        <p:tgtEl>
                                          <p:spTgt spid="64"/>
                                        </p:tgtEl>
                                      </p:cBhvr>
                                    </p:animEffect>
                                    <p:set>
                                      <p:cBhvr>
                                        <p:cTn id="9" dur="1" fill="hold">
                                          <p:stCondLst>
                                            <p:cond delay="999"/>
                                          </p:stCondLst>
                                        </p:cTn>
                                        <p:tgtEl>
                                          <p:spTgt spid="64"/>
                                        </p:tgtEl>
                                        <p:attrNameLst>
                                          <p:attrName>style.visibility</p:attrName>
                                        </p:attrNameLst>
                                      </p:cBhvr>
                                      <p:to>
                                        <p:strVal val="hidden"/>
                                      </p:to>
                                    </p:set>
                                  </p:childTnLst>
                                </p:cTn>
                              </p:par>
                              <p:par>
                                <p:cTn id="10" presetID="53" presetClass="entr" presetSubtype="0" fill="hold" grpId="0" nodeType="withEffect">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cBhvr>
                                        <p:cTn id="12" dur="1000" fill="hold"/>
                                        <p:tgtEl>
                                          <p:spTgt spid="69"/>
                                        </p:tgtEl>
                                        <p:attrNameLst>
                                          <p:attrName>ppt_w</p:attrName>
                                        </p:attrNameLst>
                                      </p:cBhvr>
                                      <p:tavLst>
                                        <p:tav tm="0">
                                          <p:val>
                                            <p:fltVal val="0"/>
                                          </p:val>
                                        </p:tav>
                                        <p:tav tm="100000">
                                          <p:val>
                                            <p:strVal val="#ppt_w"/>
                                          </p:val>
                                        </p:tav>
                                      </p:tavLst>
                                    </p:anim>
                                    <p:anim calcmode="lin" valueType="num">
                                      <p:cBhvr>
                                        <p:cTn id="13" dur="1000" fill="hold"/>
                                        <p:tgtEl>
                                          <p:spTgt spid="69"/>
                                        </p:tgtEl>
                                        <p:attrNameLst>
                                          <p:attrName>ppt_h</p:attrName>
                                        </p:attrNameLst>
                                      </p:cBhvr>
                                      <p:tavLst>
                                        <p:tav tm="0">
                                          <p:val>
                                            <p:fltVal val="0"/>
                                          </p:val>
                                        </p:tav>
                                        <p:tav tm="100000">
                                          <p:val>
                                            <p:strVal val="#ppt_h"/>
                                          </p:val>
                                        </p:tav>
                                      </p:tavLst>
                                    </p:anim>
                                    <p:animEffect transition="in" filter="fade">
                                      <p:cBhvr>
                                        <p:cTn id="14" dur="1000"/>
                                        <p:tgtEl>
                                          <p:spTgt spid="6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2">
                                            <p:bg/>
                                          </p:spTgt>
                                        </p:tgtEl>
                                        <p:attrNameLst>
                                          <p:attrName>style.visibility</p:attrName>
                                        </p:attrNameLst>
                                      </p:cBhvr>
                                      <p:to>
                                        <p:strVal val="visible"/>
                                      </p:to>
                                    </p:set>
                                    <p:animEffect transition="in" filter="fade">
                                      <p:cBhvr>
                                        <p:cTn id="19" dur="1000"/>
                                        <p:tgtEl>
                                          <p:spTgt spid="72">
                                            <p:bg/>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2">
                                            <p:txEl>
                                              <p:pRg st="0" end="0"/>
                                            </p:txEl>
                                          </p:spTgt>
                                        </p:tgtEl>
                                        <p:attrNameLst>
                                          <p:attrName>style.visibility</p:attrName>
                                        </p:attrNameLst>
                                      </p:cBhvr>
                                      <p:to>
                                        <p:strVal val="visible"/>
                                      </p:to>
                                    </p:set>
                                    <p:animEffect transition="in" filter="fade">
                                      <p:cBhvr>
                                        <p:cTn id="22" dur="1000"/>
                                        <p:tgtEl>
                                          <p:spTgt spid="72">
                                            <p:txEl>
                                              <p:pRg st="0" end="0"/>
                                            </p:txEl>
                                          </p:spTgt>
                                        </p:tgtEl>
                                      </p:cBhvr>
                                    </p:animEffect>
                                  </p:childTnLst>
                                </p:cTn>
                              </p:par>
                              <p:par>
                                <p:cTn id="23" presetID="10" presetClass="exit" presetSubtype="0" fill="hold" grpId="0" nodeType="withEffect">
                                  <p:stCondLst>
                                    <p:cond delay="0"/>
                                  </p:stCondLst>
                                  <p:childTnLst>
                                    <p:animEffect transition="out" filter="fade">
                                      <p:cBhvr>
                                        <p:cTn id="24" dur="1000"/>
                                        <p:tgtEl>
                                          <p:spTgt spid="63"/>
                                        </p:tgtEl>
                                      </p:cBhvr>
                                    </p:animEffect>
                                    <p:set>
                                      <p:cBhvr>
                                        <p:cTn id="25" dur="1" fill="hold">
                                          <p:stCondLst>
                                            <p:cond delay="999"/>
                                          </p:stCondLst>
                                        </p:cTn>
                                        <p:tgtEl>
                                          <p:spTgt spid="63"/>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00"/>
                                        <p:tgtEl>
                                          <p:spTgt spid="61"/>
                                        </p:tgtEl>
                                      </p:cBhvr>
                                    </p:animEffect>
                                    <p:set>
                                      <p:cBhvr>
                                        <p:cTn id="28" dur="1" fill="hold">
                                          <p:stCondLst>
                                            <p:cond delay="999"/>
                                          </p:stCondLst>
                                        </p:cTn>
                                        <p:tgtEl>
                                          <p:spTgt spid="61"/>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1000"/>
                                        <p:tgtEl>
                                          <p:spTgt spid="53"/>
                                        </p:tgtEl>
                                      </p:cBhvr>
                                    </p:animEffect>
                                    <p:set>
                                      <p:cBhvr>
                                        <p:cTn id="31" dur="1" fill="hold">
                                          <p:stCondLst>
                                            <p:cond delay="999"/>
                                          </p:stCondLst>
                                        </p:cTn>
                                        <p:tgtEl>
                                          <p:spTgt spid="53"/>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1000"/>
                                        <p:tgtEl>
                                          <p:spTgt spid="107"/>
                                        </p:tgtEl>
                                      </p:cBhvr>
                                    </p:animEffect>
                                    <p:set>
                                      <p:cBhvr>
                                        <p:cTn id="34" dur="1" fill="hold">
                                          <p:stCondLst>
                                            <p:cond delay="999"/>
                                          </p:stCondLst>
                                        </p:cTn>
                                        <p:tgtEl>
                                          <p:spTgt spid="107"/>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1000"/>
                                        <p:tgtEl>
                                          <p:spTgt spid="102"/>
                                        </p:tgtEl>
                                      </p:cBhvr>
                                    </p:animEffect>
                                    <p:set>
                                      <p:cBhvr>
                                        <p:cTn id="37" dur="1" fill="hold">
                                          <p:stCondLst>
                                            <p:cond delay="999"/>
                                          </p:stCondLst>
                                        </p:cTn>
                                        <p:tgtEl>
                                          <p:spTgt spid="102"/>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00"/>
                                        <p:tgtEl>
                                          <p:spTgt spid="70"/>
                                        </p:tgtEl>
                                      </p:cBhvr>
                                    </p:animEffect>
                                    <p:set>
                                      <p:cBhvr>
                                        <p:cTn id="40" dur="1" fill="hold">
                                          <p:stCondLst>
                                            <p:cond delay="999"/>
                                          </p:stCondLst>
                                        </p:cTn>
                                        <p:tgtEl>
                                          <p:spTgt spid="70"/>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1000"/>
                                        <p:tgtEl>
                                          <p:spTgt spid="71"/>
                                        </p:tgtEl>
                                      </p:cBhvr>
                                    </p:animEffect>
                                    <p:set>
                                      <p:cBhvr>
                                        <p:cTn id="43" dur="1" fill="hold">
                                          <p:stCondLst>
                                            <p:cond delay="999"/>
                                          </p:stCondLst>
                                        </p:cTn>
                                        <p:tgtEl>
                                          <p:spTgt spid="71"/>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2">
                                            <p:txEl>
                                              <p:pRg st="1" end="1"/>
                                            </p:txEl>
                                          </p:spTgt>
                                        </p:tgtEl>
                                        <p:attrNameLst>
                                          <p:attrName>style.visibility</p:attrName>
                                        </p:attrNameLst>
                                      </p:cBhvr>
                                      <p:to>
                                        <p:strVal val="visible"/>
                                      </p:to>
                                    </p:set>
                                    <p:animEffect transition="in" filter="wipe(left)">
                                      <p:cBhvr>
                                        <p:cTn id="48" dur="1000"/>
                                        <p:tgtEl>
                                          <p:spTgt spid="7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2">
                                            <p:txEl>
                                              <p:pRg st="2" end="2"/>
                                            </p:txEl>
                                          </p:spTgt>
                                        </p:tgtEl>
                                        <p:attrNameLst>
                                          <p:attrName>style.visibility</p:attrName>
                                        </p:attrNameLst>
                                      </p:cBhvr>
                                      <p:to>
                                        <p:strVal val="visible"/>
                                      </p:to>
                                    </p:set>
                                    <p:animEffect transition="in" filter="wipe(left)">
                                      <p:cBhvr>
                                        <p:cTn id="53" dur="1000"/>
                                        <p:tgtEl>
                                          <p:spTgt spid="72">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72">
                                            <p:txEl>
                                              <p:pRg st="3" end="3"/>
                                            </p:txEl>
                                          </p:spTgt>
                                        </p:tgtEl>
                                        <p:attrNameLst>
                                          <p:attrName>style.visibility</p:attrName>
                                        </p:attrNameLst>
                                      </p:cBhvr>
                                      <p:to>
                                        <p:strVal val="visible"/>
                                      </p:to>
                                    </p:set>
                                    <p:animEffect transition="in" filter="wipe(left)">
                                      <p:cBhvr>
                                        <p:cTn id="58" dur="1000"/>
                                        <p:tgtEl>
                                          <p:spTgt spid="72">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72">
                                            <p:txEl>
                                              <p:pRg st="4" end="4"/>
                                            </p:txEl>
                                          </p:spTgt>
                                        </p:tgtEl>
                                        <p:attrNameLst>
                                          <p:attrName>style.visibility</p:attrName>
                                        </p:attrNameLst>
                                      </p:cBhvr>
                                      <p:to>
                                        <p:strVal val="visible"/>
                                      </p:to>
                                    </p:set>
                                    <p:animEffect transition="in" filter="wipe(left)">
                                      <p:cBhvr>
                                        <p:cTn id="63" dur="1000"/>
                                        <p:tgtEl>
                                          <p:spTgt spid="72">
                                            <p:txEl>
                                              <p:pRg st="4" end="4"/>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77"/>
                                        </p:tgtEl>
                                        <p:attrNameLst>
                                          <p:attrName>style.visibility</p:attrName>
                                        </p:attrNameLst>
                                      </p:cBhvr>
                                      <p:to>
                                        <p:strVal val="visible"/>
                                      </p:to>
                                    </p:set>
                                    <p:animEffect transition="in" filter="wipe(left)">
                                      <p:cBhvr>
                                        <p:cTn id="68" dur="1000"/>
                                        <p:tgtEl>
                                          <p:spTgt spid="77"/>
                                        </p:tgtEl>
                                      </p:cBhvr>
                                    </p:animEffect>
                                  </p:childTnLst>
                                </p:cTn>
                              </p:par>
                            </p:childTnLst>
                          </p:cTn>
                        </p:par>
                        <p:par>
                          <p:cTn id="69" fill="hold">
                            <p:stCondLst>
                              <p:cond delay="1000"/>
                            </p:stCondLst>
                            <p:childTnLst>
                              <p:par>
                                <p:cTn id="70" presetID="10" presetClass="entr" presetSubtype="0" fill="hold" grpId="0" nodeType="afterEffect">
                                  <p:stCondLst>
                                    <p:cond delay="0"/>
                                  </p:stCondLst>
                                  <p:childTnLst>
                                    <p:set>
                                      <p:cBhvr>
                                        <p:cTn id="71" dur="1" fill="hold">
                                          <p:stCondLst>
                                            <p:cond delay="0"/>
                                          </p:stCondLst>
                                        </p:cTn>
                                        <p:tgtEl>
                                          <p:spTgt spid="89"/>
                                        </p:tgtEl>
                                        <p:attrNameLst>
                                          <p:attrName>style.visibility</p:attrName>
                                        </p:attrNameLst>
                                      </p:cBhvr>
                                      <p:to>
                                        <p:strVal val="visible"/>
                                      </p:to>
                                    </p:set>
                                    <p:animEffect transition="in" filter="fade">
                                      <p:cBhvr>
                                        <p:cTn id="72" dur="1000"/>
                                        <p:tgtEl>
                                          <p:spTgt spid="89"/>
                                        </p:tgtEl>
                                      </p:cBhvr>
                                    </p:animEffect>
                                  </p:childTnLst>
                                </p:cTn>
                              </p:par>
                            </p:childTnLst>
                          </p:cTn>
                        </p:par>
                      </p:childTnLst>
                    </p:cTn>
                  </p:par>
                  <p:par>
                    <p:cTn id="73" fill="hold">
                      <p:stCondLst>
                        <p:cond delay="indefinite"/>
                      </p:stCondLst>
                      <p:childTnLst>
                        <p:par>
                          <p:cTn id="74" fill="hold">
                            <p:stCondLst>
                              <p:cond delay="0"/>
                            </p:stCondLst>
                            <p:childTnLst>
                              <p:par>
                                <p:cTn id="75" presetID="30" presetClass="entr" presetSubtype="0"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800" decel="100000"/>
                                        <p:tgtEl>
                                          <p:spTgt spid="37"/>
                                        </p:tgtEl>
                                      </p:cBhvr>
                                    </p:animEffect>
                                    <p:anim calcmode="lin" valueType="num">
                                      <p:cBhvr>
                                        <p:cTn id="78" dur="800" decel="100000" fill="hold"/>
                                        <p:tgtEl>
                                          <p:spTgt spid="37"/>
                                        </p:tgtEl>
                                        <p:attrNameLst>
                                          <p:attrName>style.rotation</p:attrName>
                                        </p:attrNameLst>
                                      </p:cBhvr>
                                      <p:tavLst>
                                        <p:tav tm="0">
                                          <p:val>
                                            <p:fltVal val="-90"/>
                                          </p:val>
                                        </p:tav>
                                        <p:tav tm="100000">
                                          <p:val>
                                            <p:fltVal val="0"/>
                                          </p:val>
                                        </p:tav>
                                      </p:tavLst>
                                    </p:anim>
                                    <p:anim calcmode="lin" valueType="num">
                                      <p:cBhvr>
                                        <p:cTn id="79" dur="800" decel="100000" fill="hold"/>
                                        <p:tgtEl>
                                          <p:spTgt spid="37"/>
                                        </p:tgtEl>
                                        <p:attrNameLst>
                                          <p:attrName>ppt_x</p:attrName>
                                        </p:attrNameLst>
                                      </p:cBhvr>
                                      <p:tavLst>
                                        <p:tav tm="0">
                                          <p:val>
                                            <p:strVal val="#ppt_x+0.4"/>
                                          </p:val>
                                        </p:tav>
                                        <p:tav tm="100000">
                                          <p:val>
                                            <p:strVal val="#ppt_x-0.05"/>
                                          </p:val>
                                        </p:tav>
                                      </p:tavLst>
                                    </p:anim>
                                    <p:anim calcmode="lin" valueType="num">
                                      <p:cBhvr>
                                        <p:cTn id="80" dur="800" decel="100000" fill="hold"/>
                                        <p:tgtEl>
                                          <p:spTgt spid="37"/>
                                        </p:tgtEl>
                                        <p:attrNameLst>
                                          <p:attrName>ppt_y</p:attrName>
                                        </p:attrNameLst>
                                      </p:cBhvr>
                                      <p:tavLst>
                                        <p:tav tm="0">
                                          <p:val>
                                            <p:strVal val="#ppt_y-0.4"/>
                                          </p:val>
                                        </p:tav>
                                        <p:tav tm="100000">
                                          <p:val>
                                            <p:strVal val="#ppt_y+0.1"/>
                                          </p:val>
                                        </p:tav>
                                      </p:tavLst>
                                    </p:anim>
                                    <p:anim calcmode="lin" valueType="num">
                                      <p:cBhvr>
                                        <p:cTn id="81"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82"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par>
                                <p:cTn id="83" presetID="30" presetClass="entr" presetSubtype="0"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800" decel="100000"/>
                                        <p:tgtEl>
                                          <p:spTgt spid="35"/>
                                        </p:tgtEl>
                                      </p:cBhvr>
                                    </p:animEffect>
                                    <p:anim calcmode="lin" valueType="num">
                                      <p:cBhvr>
                                        <p:cTn id="86" dur="800" decel="100000" fill="hold"/>
                                        <p:tgtEl>
                                          <p:spTgt spid="35"/>
                                        </p:tgtEl>
                                        <p:attrNameLst>
                                          <p:attrName>style.rotation</p:attrName>
                                        </p:attrNameLst>
                                      </p:cBhvr>
                                      <p:tavLst>
                                        <p:tav tm="0">
                                          <p:val>
                                            <p:fltVal val="-90"/>
                                          </p:val>
                                        </p:tav>
                                        <p:tav tm="100000">
                                          <p:val>
                                            <p:fltVal val="0"/>
                                          </p:val>
                                        </p:tav>
                                      </p:tavLst>
                                    </p:anim>
                                    <p:anim calcmode="lin" valueType="num">
                                      <p:cBhvr>
                                        <p:cTn id="87" dur="800" decel="100000" fill="hold"/>
                                        <p:tgtEl>
                                          <p:spTgt spid="35"/>
                                        </p:tgtEl>
                                        <p:attrNameLst>
                                          <p:attrName>ppt_x</p:attrName>
                                        </p:attrNameLst>
                                      </p:cBhvr>
                                      <p:tavLst>
                                        <p:tav tm="0">
                                          <p:val>
                                            <p:strVal val="#ppt_x+0.4"/>
                                          </p:val>
                                        </p:tav>
                                        <p:tav tm="100000">
                                          <p:val>
                                            <p:strVal val="#ppt_x-0.05"/>
                                          </p:val>
                                        </p:tav>
                                      </p:tavLst>
                                    </p:anim>
                                    <p:anim calcmode="lin" valueType="num">
                                      <p:cBhvr>
                                        <p:cTn id="88" dur="800" decel="100000" fill="hold"/>
                                        <p:tgtEl>
                                          <p:spTgt spid="35"/>
                                        </p:tgtEl>
                                        <p:attrNameLst>
                                          <p:attrName>ppt_y</p:attrName>
                                        </p:attrNameLst>
                                      </p:cBhvr>
                                      <p:tavLst>
                                        <p:tav tm="0">
                                          <p:val>
                                            <p:strVal val="#ppt_y-0.4"/>
                                          </p:val>
                                        </p:tav>
                                        <p:tav tm="100000">
                                          <p:val>
                                            <p:strVal val="#ppt_y+0.1"/>
                                          </p:val>
                                        </p:tav>
                                      </p:tavLst>
                                    </p:anim>
                                    <p:anim calcmode="lin" valueType="num">
                                      <p:cBhvr>
                                        <p:cTn id="89" dur="200" accel="100000" fill="hold">
                                          <p:stCondLst>
                                            <p:cond delay="800"/>
                                          </p:stCondLst>
                                        </p:cTn>
                                        <p:tgtEl>
                                          <p:spTgt spid="35"/>
                                        </p:tgtEl>
                                        <p:attrNameLst>
                                          <p:attrName>ppt_x</p:attrName>
                                        </p:attrNameLst>
                                      </p:cBhvr>
                                      <p:tavLst>
                                        <p:tav tm="0">
                                          <p:val>
                                            <p:strVal val="#ppt_x-0.05"/>
                                          </p:val>
                                        </p:tav>
                                        <p:tav tm="100000">
                                          <p:val>
                                            <p:strVal val="#ppt_x"/>
                                          </p:val>
                                        </p:tav>
                                      </p:tavLst>
                                    </p:anim>
                                    <p:anim calcmode="lin" valueType="num">
                                      <p:cBhvr>
                                        <p:cTn id="90" dur="200" accel="100000" fill="hold">
                                          <p:stCondLst>
                                            <p:cond delay="800"/>
                                          </p:stCondLst>
                                        </p:cTn>
                                        <p:tgtEl>
                                          <p:spTgt spid="35"/>
                                        </p:tgtEl>
                                        <p:attrNameLst>
                                          <p:attrName>ppt_y</p:attrName>
                                        </p:attrNameLst>
                                      </p:cBhvr>
                                      <p:tavLst>
                                        <p:tav tm="0">
                                          <p:val>
                                            <p:strVal val="#ppt_y+0.1"/>
                                          </p:val>
                                        </p:tav>
                                        <p:tav tm="100000">
                                          <p:val>
                                            <p:strVal val="#ppt_y"/>
                                          </p:val>
                                        </p:tav>
                                      </p:tavLst>
                                    </p:anim>
                                  </p:childTnLst>
                                </p:cTn>
                              </p:par>
                              <p:par>
                                <p:cTn id="91" presetID="30" presetClass="entr" presetSubtype="0" fill="hold" grpId="0" nodeType="with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fade">
                                      <p:cBhvr>
                                        <p:cTn id="93" dur="800" decel="100000"/>
                                        <p:tgtEl>
                                          <p:spTgt spid="36"/>
                                        </p:tgtEl>
                                      </p:cBhvr>
                                    </p:animEffect>
                                    <p:anim calcmode="lin" valueType="num">
                                      <p:cBhvr>
                                        <p:cTn id="94" dur="800" decel="100000" fill="hold"/>
                                        <p:tgtEl>
                                          <p:spTgt spid="36"/>
                                        </p:tgtEl>
                                        <p:attrNameLst>
                                          <p:attrName>style.rotation</p:attrName>
                                        </p:attrNameLst>
                                      </p:cBhvr>
                                      <p:tavLst>
                                        <p:tav tm="0">
                                          <p:val>
                                            <p:fltVal val="-90"/>
                                          </p:val>
                                        </p:tav>
                                        <p:tav tm="100000">
                                          <p:val>
                                            <p:fltVal val="0"/>
                                          </p:val>
                                        </p:tav>
                                      </p:tavLst>
                                    </p:anim>
                                    <p:anim calcmode="lin" valueType="num">
                                      <p:cBhvr>
                                        <p:cTn id="95" dur="800" decel="100000" fill="hold"/>
                                        <p:tgtEl>
                                          <p:spTgt spid="36"/>
                                        </p:tgtEl>
                                        <p:attrNameLst>
                                          <p:attrName>ppt_x</p:attrName>
                                        </p:attrNameLst>
                                      </p:cBhvr>
                                      <p:tavLst>
                                        <p:tav tm="0">
                                          <p:val>
                                            <p:strVal val="#ppt_x+0.4"/>
                                          </p:val>
                                        </p:tav>
                                        <p:tav tm="100000">
                                          <p:val>
                                            <p:strVal val="#ppt_x-0.05"/>
                                          </p:val>
                                        </p:tav>
                                      </p:tavLst>
                                    </p:anim>
                                    <p:anim calcmode="lin" valueType="num">
                                      <p:cBhvr>
                                        <p:cTn id="96" dur="800" decel="100000" fill="hold"/>
                                        <p:tgtEl>
                                          <p:spTgt spid="36"/>
                                        </p:tgtEl>
                                        <p:attrNameLst>
                                          <p:attrName>ppt_y</p:attrName>
                                        </p:attrNameLst>
                                      </p:cBhvr>
                                      <p:tavLst>
                                        <p:tav tm="0">
                                          <p:val>
                                            <p:strVal val="#ppt_y-0.4"/>
                                          </p:val>
                                        </p:tav>
                                        <p:tav tm="100000">
                                          <p:val>
                                            <p:strVal val="#ppt_y+0.1"/>
                                          </p:val>
                                        </p:tav>
                                      </p:tavLst>
                                    </p:anim>
                                    <p:anim calcmode="lin" valueType="num">
                                      <p:cBhvr>
                                        <p:cTn id="97"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98"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par>
                                <p:cTn id="99" presetID="30" presetClass="entr" presetSubtype="0" fill="hold" grpId="0" nodeType="withEffect">
                                  <p:stCondLst>
                                    <p:cond delay="0"/>
                                  </p:stCondLst>
                                  <p:childTnLst>
                                    <p:set>
                                      <p:cBhvr>
                                        <p:cTn id="100" dur="1" fill="hold">
                                          <p:stCondLst>
                                            <p:cond delay="0"/>
                                          </p:stCondLst>
                                        </p:cTn>
                                        <p:tgtEl>
                                          <p:spTgt spid="46"/>
                                        </p:tgtEl>
                                        <p:attrNameLst>
                                          <p:attrName>style.visibility</p:attrName>
                                        </p:attrNameLst>
                                      </p:cBhvr>
                                      <p:to>
                                        <p:strVal val="visible"/>
                                      </p:to>
                                    </p:set>
                                    <p:animEffect transition="in" filter="fade">
                                      <p:cBhvr>
                                        <p:cTn id="101" dur="800" decel="100000"/>
                                        <p:tgtEl>
                                          <p:spTgt spid="46"/>
                                        </p:tgtEl>
                                      </p:cBhvr>
                                    </p:animEffect>
                                    <p:anim calcmode="lin" valueType="num">
                                      <p:cBhvr>
                                        <p:cTn id="102" dur="800" decel="100000" fill="hold"/>
                                        <p:tgtEl>
                                          <p:spTgt spid="46"/>
                                        </p:tgtEl>
                                        <p:attrNameLst>
                                          <p:attrName>style.rotation</p:attrName>
                                        </p:attrNameLst>
                                      </p:cBhvr>
                                      <p:tavLst>
                                        <p:tav tm="0">
                                          <p:val>
                                            <p:fltVal val="-90"/>
                                          </p:val>
                                        </p:tav>
                                        <p:tav tm="100000">
                                          <p:val>
                                            <p:fltVal val="0"/>
                                          </p:val>
                                        </p:tav>
                                      </p:tavLst>
                                    </p:anim>
                                    <p:anim calcmode="lin" valueType="num">
                                      <p:cBhvr>
                                        <p:cTn id="103" dur="800" decel="100000" fill="hold"/>
                                        <p:tgtEl>
                                          <p:spTgt spid="46"/>
                                        </p:tgtEl>
                                        <p:attrNameLst>
                                          <p:attrName>ppt_x</p:attrName>
                                        </p:attrNameLst>
                                      </p:cBhvr>
                                      <p:tavLst>
                                        <p:tav tm="0">
                                          <p:val>
                                            <p:strVal val="#ppt_x+0.4"/>
                                          </p:val>
                                        </p:tav>
                                        <p:tav tm="100000">
                                          <p:val>
                                            <p:strVal val="#ppt_x-0.05"/>
                                          </p:val>
                                        </p:tav>
                                      </p:tavLst>
                                    </p:anim>
                                    <p:anim calcmode="lin" valueType="num">
                                      <p:cBhvr>
                                        <p:cTn id="104" dur="800" decel="100000" fill="hold"/>
                                        <p:tgtEl>
                                          <p:spTgt spid="46"/>
                                        </p:tgtEl>
                                        <p:attrNameLst>
                                          <p:attrName>ppt_y</p:attrName>
                                        </p:attrNameLst>
                                      </p:cBhvr>
                                      <p:tavLst>
                                        <p:tav tm="0">
                                          <p:val>
                                            <p:strVal val="#ppt_y-0.4"/>
                                          </p:val>
                                        </p:tav>
                                        <p:tav tm="100000">
                                          <p:val>
                                            <p:strVal val="#ppt_y+0.1"/>
                                          </p:val>
                                        </p:tav>
                                      </p:tavLst>
                                    </p:anim>
                                    <p:anim calcmode="lin" valueType="num">
                                      <p:cBhvr>
                                        <p:cTn id="105" dur="200" accel="100000" fill="hold">
                                          <p:stCondLst>
                                            <p:cond delay="800"/>
                                          </p:stCondLst>
                                        </p:cTn>
                                        <p:tgtEl>
                                          <p:spTgt spid="46"/>
                                        </p:tgtEl>
                                        <p:attrNameLst>
                                          <p:attrName>ppt_x</p:attrName>
                                        </p:attrNameLst>
                                      </p:cBhvr>
                                      <p:tavLst>
                                        <p:tav tm="0">
                                          <p:val>
                                            <p:strVal val="#ppt_x-0.05"/>
                                          </p:val>
                                        </p:tav>
                                        <p:tav tm="100000">
                                          <p:val>
                                            <p:strVal val="#ppt_x"/>
                                          </p:val>
                                        </p:tav>
                                      </p:tavLst>
                                    </p:anim>
                                    <p:anim calcmode="lin" valueType="num">
                                      <p:cBhvr>
                                        <p:cTn id="106" dur="200" accel="100000" fill="hold">
                                          <p:stCondLst>
                                            <p:cond delay="800"/>
                                          </p:stCondLst>
                                        </p:cTn>
                                        <p:tgtEl>
                                          <p:spTgt spid="46"/>
                                        </p:tgtEl>
                                        <p:attrNameLst>
                                          <p:attrName>ppt_y</p:attrName>
                                        </p:attrNameLst>
                                      </p:cBhvr>
                                      <p:tavLst>
                                        <p:tav tm="0">
                                          <p:val>
                                            <p:strVal val="#ppt_y+0.1"/>
                                          </p:val>
                                        </p:tav>
                                        <p:tav tm="100000">
                                          <p:val>
                                            <p:strVal val="#ppt_y"/>
                                          </p:val>
                                        </p:tav>
                                      </p:tavLst>
                                    </p:anim>
                                  </p:childTnLst>
                                </p:cTn>
                              </p:par>
                              <p:par>
                                <p:cTn id="107" presetID="30" presetClass="entr" presetSubtype="0" fill="hold" grpId="0" nodeType="withEffect">
                                  <p:stCondLst>
                                    <p:cond delay="0"/>
                                  </p:stCondLst>
                                  <p:childTnLst>
                                    <p:set>
                                      <p:cBhvr>
                                        <p:cTn id="108" dur="1" fill="hold">
                                          <p:stCondLst>
                                            <p:cond delay="0"/>
                                          </p:stCondLst>
                                        </p:cTn>
                                        <p:tgtEl>
                                          <p:spTgt spid="48"/>
                                        </p:tgtEl>
                                        <p:attrNameLst>
                                          <p:attrName>style.visibility</p:attrName>
                                        </p:attrNameLst>
                                      </p:cBhvr>
                                      <p:to>
                                        <p:strVal val="visible"/>
                                      </p:to>
                                    </p:set>
                                    <p:animEffect transition="in" filter="fade">
                                      <p:cBhvr>
                                        <p:cTn id="109" dur="800" decel="100000"/>
                                        <p:tgtEl>
                                          <p:spTgt spid="48"/>
                                        </p:tgtEl>
                                      </p:cBhvr>
                                    </p:animEffect>
                                    <p:anim calcmode="lin" valueType="num">
                                      <p:cBhvr>
                                        <p:cTn id="110" dur="800" decel="100000" fill="hold"/>
                                        <p:tgtEl>
                                          <p:spTgt spid="48"/>
                                        </p:tgtEl>
                                        <p:attrNameLst>
                                          <p:attrName>style.rotation</p:attrName>
                                        </p:attrNameLst>
                                      </p:cBhvr>
                                      <p:tavLst>
                                        <p:tav tm="0">
                                          <p:val>
                                            <p:fltVal val="-90"/>
                                          </p:val>
                                        </p:tav>
                                        <p:tav tm="100000">
                                          <p:val>
                                            <p:fltVal val="0"/>
                                          </p:val>
                                        </p:tav>
                                      </p:tavLst>
                                    </p:anim>
                                    <p:anim calcmode="lin" valueType="num">
                                      <p:cBhvr>
                                        <p:cTn id="111" dur="800" decel="100000" fill="hold"/>
                                        <p:tgtEl>
                                          <p:spTgt spid="48"/>
                                        </p:tgtEl>
                                        <p:attrNameLst>
                                          <p:attrName>ppt_x</p:attrName>
                                        </p:attrNameLst>
                                      </p:cBhvr>
                                      <p:tavLst>
                                        <p:tav tm="0">
                                          <p:val>
                                            <p:strVal val="#ppt_x+0.4"/>
                                          </p:val>
                                        </p:tav>
                                        <p:tav tm="100000">
                                          <p:val>
                                            <p:strVal val="#ppt_x-0.05"/>
                                          </p:val>
                                        </p:tav>
                                      </p:tavLst>
                                    </p:anim>
                                    <p:anim calcmode="lin" valueType="num">
                                      <p:cBhvr>
                                        <p:cTn id="112" dur="800" decel="100000" fill="hold"/>
                                        <p:tgtEl>
                                          <p:spTgt spid="48"/>
                                        </p:tgtEl>
                                        <p:attrNameLst>
                                          <p:attrName>ppt_y</p:attrName>
                                        </p:attrNameLst>
                                      </p:cBhvr>
                                      <p:tavLst>
                                        <p:tav tm="0">
                                          <p:val>
                                            <p:strVal val="#ppt_y-0.4"/>
                                          </p:val>
                                        </p:tav>
                                        <p:tav tm="100000">
                                          <p:val>
                                            <p:strVal val="#ppt_y+0.1"/>
                                          </p:val>
                                        </p:tav>
                                      </p:tavLst>
                                    </p:anim>
                                    <p:anim calcmode="lin" valueType="num">
                                      <p:cBhvr>
                                        <p:cTn id="113" dur="200" accel="100000" fill="hold">
                                          <p:stCondLst>
                                            <p:cond delay="800"/>
                                          </p:stCondLst>
                                        </p:cTn>
                                        <p:tgtEl>
                                          <p:spTgt spid="48"/>
                                        </p:tgtEl>
                                        <p:attrNameLst>
                                          <p:attrName>ppt_x</p:attrName>
                                        </p:attrNameLst>
                                      </p:cBhvr>
                                      <p:tavLst>
                                        <p:tav tm="0">
                                          <p:val>
                                            <p:strVal val="#ppt_x-0.05"/>
                                          </p:val>
                                        </p:tav>
                                        <p:tav tm="100000">
                                          <p:val>
                                            <p:strVal val="#ppt_x"/>
                                          </p:val>
                                        </p:tav>
                                      </p:tavLst>
                                    </p:anim>
                                    <p:anim calcmode="lin" valueType="num">
                                      <p:cBhvr>
                                        <p:cTn id="114" dur="200" accel="100000" fill="hold">
                                          <p:stCondLst>
                                            <p:cond delay="800"/>
                                          </p:stCondLst>
                                        </p:cTn>
                                        <p:tgtEl>
                                          <p:spTgt spid="48"/>
                                        </p:tgtEl>
                                        <p:attrNameLst>
                                          <p:attrName>ppt_y</p:attrName>
                                        </p:attrNameLst>
                                      </p:cBhvr>
                                      <p:tavLst>
                                        <p:tav tm="0">
                                          <p:val>
                                            <p:strVal val="#ppt_y+0.1"/>
                                          </p:val>
                                        </p:tav>
                                        <p:tav tm="100000">
                                          <p:val>
                                            <p:strVal val="#ppt_y"/>
                                          </p:val>
                                        </p:tav>
                                      </p:tavLst>
                                    </p:anim>
                                  </p:childTnLst>
                                </p:cTn>
                              </p:par>
                              <p:par>
                                <p:cTn id="115" presetID="30" presetClass="entr" presetSubtype="0" fill="hold" grpId="3" nodeType="withEffect">
                                  <p:stCondLst>
                                    <p:cond delay="0"/>
                                  </p:stCondLst>
                                  <p:childTnLst>
                                    <p:set>
                                      <p:cBhvr>
                                        <p:cTn id="116" dur="1" fill="hold">
                                          <p:stCondLst>
                                            <p:cond delay="0"/>
                                          </p:stCondLst>
                                        </p:cTn>
                                        <p:tgtEl>
                                          <p:spTgt spid="33"/>
                                        </p:tgtEl>
                                        <p:attrNameLst>
                                          <p:attrName>style.visibility</p:attrName>
                                        </p:attrNameLst>
                                      </p:cBhvr>
                                      <p:to>
                                        <p:strVal val="visible"/>
                                      </p:to>
                                    </p:set>
                                    <p:animEffect transition="in" filter="fade">
                                      <p:cBhvr>
                                        <p:cTn id="117" dur="800" decel="100000"/>
                                        <p:tgtEl>
                                          <p:spTgt spid="33"/>
                                        </p:tgtEl>
                                      </p:cBhvr>
                                    </p:animEffect>
                                    <p:anim calcmode="lin" valueType="num">
                                      <p:cBhvr>
                                        <p:cTn id="118" dur="800" decel="100000" fill="hold"/>
                                        <p:tgtEl>
                                          <p:spTgt spid="33"/>
                                        </p:tgtEl>
                                        <p:attrNameLst>
                                          <p:attrName>style.rotation</p:attrName>
                                        </p:attrNameLst>
                                      </p:cBhvr>
                                      <p:tavLst>
                                        <p:tav tm="0">
                                          <p:val>
                                            <p:fltVal val="-90"/>
                                          </p:val>
                                        </p:tav>
                                        <p:tav tm="100000">
                                          <p:val>
                                            <p:fltVal val="0"/>
                                          </p:val>
                                        </p:tav>
                                      </p:tavLst>
                                    </p:anim>
                                    <p:anim calcmode="lin" valueType="num">
                                      <p:cBhvr>
                                        <p:cTn id="119" dur="800" decel="100000" fill="hold"/>
                                        <p:tgtEl>
                                          <p:spTgt spid="33"/>
                                        </p:tgtEl>
                                        <p:attrNameLst>
                                          <p:attrName>ppt_x</p:attrName>
                                        </p:attrNameLst>
                                      </p:cBhvr>
                                      <p:tavLst>
                                        <p:tav tm="0">
                                          <p:val>
                                            <p:strVal val="#ppt_x+0.4"/>
                                          </p:val>
                                        </p:tav>
                                        <p:tav tm="100000">
                                          <p:val>
                                            <p:strVal val="#ppt_x-0.05"/>
                                          </p:val>
                                        </p:tav>
                                      </p:tavLst>
                                    </p:anim>
                                    <p:anim calcmode="lin" valueType="num">
                                      <p:cBhvr>
                                        <p:cTn id="120" dur="800" decel="100000" fill="hold"/>
                                        <p:tgtEl>
                                          <p:spTgt spid="33"/>
                                        </p:tgtEl>
                                        <p:attrNameLst>
                                          <p:attrName>ppt_y</p:attrName>
                                        </p:attrNameLst>
                                      </p:cBhvr>
                                      <p:tavLst>
                                        <p:tav tm="0">
                                          <p:val>
                                            <p:strVal val="#ppt_y-0.4"/>
                                          </p:val>
                                        </p:tav>
                                        <p:tav tm="100000">
                                          <p:val>
                                            <p:strVal val="#ppt_y+0.1"/>
                                          </p:val>
                                        </p:tav>
                                      </p:tavLst>
                                    </p:anim>
                                    <p:anim calcmode="lin" valueType="num">
                                      <p:cBhvr>
                                        <p:cTn id="121" dur="200" accel="100000" fill="hold">
                                          <p:stCondLst>
                                            <p:cond delay="800"/>
                                          </p:stCondLst>
                                        </p:cTn>
                                        <p:tgtEl>
                                          <p:spTgt spid="33"/>
                                        </p:tgtEl>
                                        <p:attrNameLst>
                                          <p:attrName>ppt_x</p:attrName>
                                        </p:attrNameLst>
                                      </p:cBhvr>
                                      <p:tavLst>
                                        <p:tav tm="0">
                                          <p:val>
                                            <p:strVal val="#ppt_x-0.05"/>
                                          </p:val>
                                        </p:tav>
                                        <p:tav tm="100000">
                                          <p:val>
                                            <p:strVal val="#ppt_x"/>
                                          </p:val>
                                        </p:tav>
                                      </p:tavLst>
                                    </p:anim>
                                    <p:anim calcmode="lin" valueType="num">
                                      <p:cBhvr>
                                        <p:cTn id="122" dur="200" accel="100000" fill="hold">
                                          <p:stCondLst>
                                            <p:cond delay="800"/>
                                          </p:stCondLst>
                                        </p:cTn>
                                        <p:tgtEl>
                                          <p:spTgt spid="33"/>
                                        </p:tgtEl>
                                        <p:attrNameLst>
                                          <p:attrName>ppt_y</p:attrName>
                                        </p:attrNameLst>
                                      </p:cBhvr>
                                      <p:tavLst>
                                        <p:tav tm="0">
                                          <p:val>
                                            <p:strVal val="#ppt_y+0.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53" presetClass="entr" presetSubtype="0" fill="hold" grpId="0" nodeType="clickEffect">
                                  <p:stCondLst>
                                    <p:cond delay="0"/>
                                  </p:stCondLst>
                                  <p:childTnLst>
                                    <p:set>
                                      <p:cBhvr>
                                        <p:cTn id="126" dur="1" fill="hold">
                                          <p:stCondLst>
                                            <p:cond delay="0"/>
                                          </p:stCondLst>
                                        </p:cTn>
                                        <p:tgtEl>
                                          <p:spTgt spid="93"/>
                                        </p:tgtEl>
                                        <p:attrNameLst>
                                          <p:attrName>style.visibility</p:attrName>
                                        </p:attrNameLst>
                                      </p:cBhvr>
                                      <p:to>
                                        <p:strVal val="visible"/>
                                      </p:to>
                                    </p:set>
                                    <p:anim calcmode="lin" valueType="num">
                                      <p:cBhvr>
                                        <p:cTn id="127" dur="1000" fill="hold"/>
                                        <p:tgtEl>
                                          <p:spTgt spid="93"/>
                                        </p:tgtEl>
                                        <p:attrNameLst>
                                          <p:attrName>ppt_w</p:attrName>
                                        </p:attrNameLst>
                                      </p:cBhvr>
                                      <p:tavLst>
                                        <p:tav tm="0">
                                          <p:val>
                                            <p:fltVal val="0"/>
                                          </p:val>
                                        </p:tav>
                                        <p:tav tm="100000">
                                          <p:val>
                                            <p:strVal val="#ppt_w"/>
                                          </p:val>
                                        </p:tav>
                                      </p:tavLst>
                                    </p:anim>
                                    <p:anim calcmode="lin" valueType="num">
                                      <p:cBhvr>
                                        <p:cTn id="128" dur="1000" fill="hold"/>
                                        <p:tgtEl>
                                          <p:spTgt spid="93"/>
                                        </p:tgtEl>
                                        <p:attrNameLst>
                                          <p:attrName>ppt_h</p:attrName>
                                        </p:attrNameLst>
                                      </p:cBhvr>
                                      <p:tavLst>
                                        <p:tav tm="0">
                                          <p:val>
                                            <p:fltVal val="0"/>
                                          </p:val>
                                        </p:tav>
                                        <p:tav tm="100000">
                                          <p:val>
                                            <p:strVal val="#ppt_h"/>
                                          </p:val>
                                        </p:tav>
                                      </p:tavLst>
                                    </p:anim>
                                    <p:animEffect transition="in" filter="fade">
                                      <p:cBhvr>
                                        <p:cTn id="129" dur="1000"/>
                                        <p:tgtEl>
                                          <p:spTgt spid="93"/>
                                        </p:tgtEl>
                                      </p:cBhvr>
                                    </p:animEffect>
                                  </p:childTnLst>
                                </p:cTn>
                              </p:par>
                              <p:par>
                                <p:cTn id="130" presetID="53" presetClass="entr" presetSubtype="0" fill="hold" grpId="1" nodeType="withEffect">
                                  <p:stCondLst>
                                    <p:cond delay="0"/>
                                  </p:stCondLst>
                                  <p:childTnLst>
                                    <p:set>
                                      <p:cBhvr>
                                        <p:cTn id="131" dur="1" fill="hold">
                                          <p:stCondLst>
                                            <p:cond delay="0"/>
                                          </p:stCondLst>
                                        </p:cTn>
                                        <p:tgtEl>
                                          <p:spTgt spid="92"/>
                                        </p:tgtEl>
                                        <p:attrNameLst>
                                          <p:attrName>style.visibility</p:attrName>
                                        </p:attrNameLst>
                                      </p:cBhvr>
                                      <p:to>
                                        <p:strVal val="visible"/>
                                      </p:to>
                                    </p:set>
                                    <p:anim calcmode="lin" valueType="num">
                                      <p:cBhvr>
                                        <p:cTn id="132" dur="1000" fill="hold"/>
                                        <p:tgtEl>
                                          <p:spTgt spid="92"/>
                                        </p:tgtEl>
                                        <p:attrNameLst>
                                          <p:attrName>ppt_w</p:attrName>
                                        </p:attrNameLst>
                                      </p:cBhvr>
                                      <p:tavLst>
                                        <p:tav tm="0">
                                          <p:val>
                                            <p:fltVal val="0"/>
                                          </p:val>
                                        </p:tav>
                                        <p:tav tm="100000">
                                          <p:val>
                                            <p:strVal val="#ppt_w"/>
                                          </p:val>
                                        </p:tav>
                                      </p:tavLst>
                                    </p:anim>
                                    <p:anim calcmode="lin" valueType="num">
                                      <p:cBhvr>
                                        <p:cTn id="133" dur="1000" fill="hold"/>
                                        <p:tgtEl>
                                          <p:spTgt spid="92"/>
                                        </p:tgtEl>
                                        <p:attrNameLst>
                                          <p:attrName>ppt_h</p:attrName>
                                        </p:attrNameLst>
                                      </p:cBhvr>
                                      <p:tavLst>
                                        <p:tav tm="0">
                                          <p:val>
                                            <p:fltVal val="0"/>
                                          </p:val>
                                        </p:tav>
                                        <p:tav tm="100000">
                                          <p:val>
                                            <p:strVal val="#ppt_h"/>
                                          </p:val>
                                        </p:tav>
                                      </p:tavLst>
                                    </p:anim>
                                    <p:animEffect transition="in" filter="fade">
                                      <p:cBhvr>
                                        <p:cTn id="134" dur="1000"/>
                                        <p:tgtEl>
                                          <p:spTgt spid="92"/>
                                        </p:tgtEl>
                                      </p:cBhvr>
                                    </p:animEffect>
                                  </p:childTnLst>
                                </p:cTn>
                              </p:par>
                              <p:par>
                                <p:cTn id="135" presetID="53" presetClass="entr" presetSubtype="0" fill="hold" grpId="0" nodeType="withEffect">
                                  <p:stCondLst>
                                    <p:cond delay="0"/>
                                  </p:stCondLst>
                                  <p:childTnLst>
                                    <p:set>
                                      <p:cBhvr>
                                        <p:cTn id="136" dur="1" fill="hold">
                                          <p:stCondLst>
                                            <p:cond delay="0"/>
                                          </p:stCondLst>
                                        </p:cTn>
                                        <p:tgtEl>
                                          <p:spTgt spid="94"/>
                                        </p:tgtEl>
                                        <p:attrNameLst>
                                          <p:attrName>style.visibility</p:attrName>
                                        </p:attrNameLst>
                                      </p:cBhvr>
                                      <p:to>
                                        <p:strVal val="visible"/>
                                      </p:to>
                                    </p:set>
                                    <p:anim calcmode="lin" valueType="num">
                                      <p:cBhvr>
                                        <p:cTn id="137" dur="1000" fill="hold"/>
                                        <p:tgtEl>
                                          <p:spTgt spid="94"/>
                                        </p:tgtEl>
                                        <p:attrNameLst>
                                          <p:attrName>ppt_w</p:attrName>
                                        </p:attrNameLst>
                                      </p:cBhvr>
                                      <p:tavLst>
                                        <p:tav tm="0">
                                          <p:val>
                                            <p:fltVal val="0"/>
                                          </p:val>
                                        </p:tav>
                                        <p:tav tm="100000">
                                          <p:val>
                                            <p:strVal val="#ppt_w"/>
                                          </p:val>
                                        </p:tav>
                                      </p:tavLst>
                                    </p:anim>
                                    <p:anim calcmode="lin" valueType="num">
                                      <p:cBhvr>
                                        <p:cTn id="138" dur="1000" fill="hold"/>
                                        <p:tgtEl>
                                          <p:spTgt spid="94"/>
                                        </p:tgtEl>
                                        <p:attrNameLst>
                                          <p:attrName>ppt_h</p:attrName>
                                        </p:attrNameLst>
                                      </p:cBhvr>
                                      <p:tavLst>
                                        <p:tav tm="0">
                                          <p:val>
                                            <p:fltVal val="0"/>
                                          </p:val>
                                        </p:tav>
                                        <p:tav tm="100000">
                                          <p:val>
                                            <p:strVal val="#ppt_h"/>
                                          </p:val>
                                        </p:tav>
                                      </p:tavLst>
                                    </p:anim>
                                    <p:animEffect transition="in" filter="fade">
                                      <p:cBhvr>
                                        <p:cTn id="139" dur="1000"/>
                                        <p:tgtEl>
                                          <p:spTgt spid="94"/>
                                        </p:tgtEl>
                                      </p:cBhvr>
                                    </p:animEffect>
                                  </p:childTnLst>
                                </p:cTn>
                              </p:par>
                            </p:childTnLst>
                          </p:cTn>
                        </p:par>
                        <p:par>
                          <p:cTn id="140" fill="hold">
                            <p:stCondLst>
                              <p:cond delay="1000"/>
                            </p:stCondLst>
                            <p:childTnLst>
                              <p:par>
                                <p:cTn id="141" presetID="1" presetClass="emph" presetSubtype="2" fill="hold" grpId="1" nodeType="afterEffect">
                                  <p:stCondLst>
                                    <p:cond delay="0"/>
                                  </p:stCondLst>
                                  <p:childTnLst>
                                    <p:animClr clrSpc="rgb">
                                      <p:cBhvr>
                                        <p:cTn id="142" dur="1000" fill="hold"/>
                                        <p:tgtEl>
                                          <p:spTgt spid="33"/>
                                        </p:tgtEl>
                                        <p:attrNameLst>
                                          <p:attrName>fillcolor</p:attrName>
                                        </p:attrNameLst>
                                      </p:cBhvr>
                                      <p:to>
                                        <a:schemeClr val="tx1"/>
                                      </p:to>
                                    </p:animClr>
                                    <p:set>
                                      <p:cBhvr>
                                        <p:cTn id="143" dur="1000" fill="hold"/>
                                        <p:tgtEl>
                                          <p:spTgt spid="33"/>
                                        </p:tgtEl>
                                        <p:attrNameLst>
                                          <p:attrName>fill.type</p:attrName>
                                        </p:attrNameLst>
                                      </p:cBhvr>
                                      <p:to>
                                        <p:strVal val="solid"/>
                                      </p:to>
                                    </p:set>
                                    <p:set>
                                      <p:cBhvr>
                                        <p:cTn id="144" dur="1000" fill="hold"/>
                                        <p:tgtEl>
                                          <p:spTgt spid="33"/>
                                        </p:tgtEl>
                                        <p:attrNameLst>
                                          <p:attrName>fill.on</p:attrName>
                                        </p:attrNameLst>
                                      </p:cBhvr>
                                      <p:to>
                                        <p:strVal val="true"/>
                                      </p:to>
                                    </p:set>
                                  </p:childTnLst>
                                </p:cTn>
                              </p:par>
                              <p:par>
                                <p:cTn id="145" presetID="1" presetClass="emph" presetSubtype="2" fill="hold" grpId="1" nodeType="withEffect">
                                  <p:stCondLst>
                                    <p:cond delay="0"/>
                                  </p:stCondLst>
                                  <p:childTnLst>
                                    <p:animClr clrSpc="rgb">
                                      <p:cBhvr>
                                        <p:cTn id="146" dur="1000" fill="hold"/>
                                        <p:tgtEl>
                                          <p:spTgt spid="35"/>
                                        </p:tgtEl>
                                        <p:attrNameLst>
                                          <p:attrName>fillcolor</p:attrName>
                                        </p:attrNameLst>
                                      </p:cBhvr>
                                      <p:to>
                                        <a:schemeClr val="tx1"/>
                                      </p:to>
                                    </p:animClr>
                                    <p:set>
                                      <p:cBhvr>
                                        <p:cTn id="147" dur="1000" fill="hold"/>
                                        <p:tgtEl>
                                          <p:spTgt spid="35"/>
                                        </p:tgtEl>
                                        <p:attrNameLst>
                                          <p:attrName>fill.type</p:attrName>
                                        </p:attrNameLst>
                                      </p:cBhvr>
                                      <p:to>
                                        <p:strVal val="solid"/>
                                      </p:to>
                                    </p:set>
                                    <p:set>
                                      <p:cBhvr>
                                        <p:cTn id="148" dur="1000" fill="hold"/>
                                        <p:tgtEl>
                                          <p:spTgt spid="35"/>
                                        </p:tgtEl>
                                        <p:attrNameLst>
                                          <p:attrName>fill.on</p:attrName>
                                        </p:attrNameLst>
                                      </p:cBhvr>
                                      <p:to>
                                        <p:strVal val="true"/>
                                      </p:to>
                                    </p:set>
                                  </p:childTnLst>
                                </p:cTn>
                              </p:par>
                              <p:par>
                                <p:cTn id="149" presetID="1" presetClass="emph" presetSubtype="2" fill="hold" grpId="1" nodeType="withEffect">
                                  <p:stCondLst>
                                    <p:cond delay="0"/>
                                  </p:stCondLst>
                                  <p:childTnLst>
                                    <p:animClr clrSpc="rgb">
                                      <p:cBhvr>
                                        <p:cTn id="150" dur="1000" fill="hold"/>
                                        <p:tgtEl>
                                          <p:spTgt spid="36"/>
                                        </p:tgtEl>
                                        <p:attrNameLst>
                                          <p:attrName>fillcolor</p:attrName>
                                        </p:attrNameLst>
                                      </p:cBhvr>
                                      <p:to>
                                        <a:schemeClr val="tx1"/>
                                      </p:to>
                                    </p:animClr>
                                    <p:set>
                                      <p:cBhvr>
                                        <p:cTn id="151" dur="1000" fill="hold"/>
                                        <p:tgtEl>
                                          <p:spTgt spid="36"/>
                                        </p:tgtEl>
                                        <p:attrNameLst>
                                          <p:attrName>fill.type</p:attrName>
                                        </p:attrNameLst>
                                      </p:cBhvr>
                                      <p:to>
                                        <p:strVal val="solid"/>
                                      </p:to>
                                    </p:set>
                                    <p:set>
                                      <p:cBhvr>
                                        <p:cTn id="152" dur="1000" fill="hold"/>
                                        <p:tgtEl>
                                          <p:spTgt spid="36"/>
                                        </p:tgtEl>
                                        <p:attrNameLst>
                                          <p:attrName>fill.on</p:attrName>
                                        </p:attrNameLst>
                                      </p:cBhvr>
                                      <p:to>
                                        <p:strVal val="true"/>
                                      </p:to>
                                    </p:set>
                                  </p:childTnLst>
                                </p:cTn>
                              </p:par>
                            </p:childTnLst>
                          </p:cTn>
                        </p:par>
                      </p:childTnLst>
                    </p:cTn>
                  </p:par>
                  <p:par>
                    <p:cTn id="153" fill="hold">
                      <p:stCondLst>
                        <p:cond delay="indefinite"/>
                      </p:stCondLst>
                      <p:childTnLst>
                        <p:par>
                          <p:cTn id="154" fill="hold">
                            <p:stCondLst>
                              <p:cond delay="0"/>
                            </p:stCondLst>
                            <p:childTnLst>
                              <p:par>
                                <p:cTn id="155" presetID="10" presetClass="exit" presetSubtype="0" fill="hold" grpId="1" nodeType="clickEffect">
                                  <p:stCondLst>
                                    <p:cond delay="0"/>
                                  </p:stCondLst>
                                  <p:childTnLst>
                                    <p:animEffect transition="out" filter="fade">
                                      <p:cBhvr>
                                        <p:cTn id="156" dur="1000"/>
                                        <p:tgtEl>
                                          <p:spTgt spid="93"/>
                                        </p:tgtEl>
                                      </p:cBhvr>
                                    </p:animEffect>
                                    <p:set>
                                      <p:cBhvr>
                                        <p:cTn id="157" dur="1" fill="hold">
                                          <p:stCondLst>
                                            <p:cond delay="999"/>
                                          </p:stCondLst>
                                        </p:cTn>
                                        <p:tgtEl>
                                          <p:spTgt spid="93"/>
                                        </p:tgtEl>
                                        <p:attrNameLst>
                                          <p:attrName>style.visibility</p:attrName>
                                        </p:attrNameLst>
                                      </p:cBhvr>
                                      <p:to>
                                        <p:strVal val="hidden"/>
                                      </p:to>
                                    </p:set>
                                  </p:childTnLst>
                                </p:cTn>
                              </p:par>
                              <p:par>
                                <p:cTn id="158" presetID="10" presetClass="exit" presetSubtype="0" fill="hold" grpId="2" nodeType="withEffect">
                                  <p:stCondLst>
                                    <p:cond delay="0"/>
                                  </p:stCondLst>
                                  <p:childTnLst>
                                    <p:animEffect transition="out" filter="fade">
                                      <p:cBhvr>
                                        <p:cTn id="159" dur="1000"/>
                                        <p:tgtEl>
                                          <p:spTgt spid="92"/>
                                        </p:tgtEl>
                                      </p:cBhvr>
                                    </p:animEffect>
                                    <p:set>
                                      <p:cBhvr>
                                        <p:cTn id="160" dur="1" fill="hold">
                                          <p:stCondLst>
                                            <p:cond delay="999"/>
                                          </p:stCondLst>
                                        </p:cTn>
                                        <p:tgtEl>
                                          <p:spTgt spid="92"/>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1000"/>
                                        <p:tgtEl>
                                          <p:spTgt spid="94"/>
                                        </p:tgtEl>
                                      </p:cBhvr>
                                    </p:animEffect>
                                    <p:set>
                                      <p:cBhvr>
                                        <p:cTn id="163" dur="1" fill="hold">
                                          <p:stCondLst>
                                            <p:cond delay="999"/>
                                          </p:stCondLst>
                                        </p:cTn>
                                        <p:tgtEl>
                                          <p:spTgt spid="94"/>
                                        </p:tgtEl>
                                        <p:attrNameLst>
                                          <p:attrName>style.visibility</p:attrName>
                                        </p:attrNameLst>
                                      </p:cBhvr>
                                      <p:to>
                                        <p:strVal val="hidden"/>
                                      </p:to>
                                    </p:set>
                                  </p:childTnLst>
                                </p:cTn>
                              </p:par>
                            </p:childTnLst>
                          </p:cTn>
                        </p:par>
                        <p:par>
                          <p:cTn id="164" fill="hold">
                            <p:stCondLst>
                              <p:cond delay="1000"/>
                            </p:stCondLst>
                            <p:childTnLst>
                              <p:par>
                                <p:cTn id="165" presetID="53" presetClass="entr" presetSubtype="0" fill="hold" nodeType="afterEffect">
                                  <p:stCondLst>
                                    <p:cond delay="0"/>
                                  </p:stCondLst>
                                  <p:childTnLst>
                                    <p:set>
                                      <p:cBhvr>
                                        <p:cTn id="166" dur="1" fill="hold">
                                          <p:stCondLst>
                                            <p:cond delay="0"/>
                                          </p:stCondLst>
                                        </p:cTn>
                                        <p:tgtEl>
                                          <p:spTgt spid="101"/>
                                        </p:tgtEl>
                                        <p:attrNameLst>
                                          <p:attrName>style.visibility</p:attrName>
                                        </p:attrNameLst>
                                      </p:cBhvr>
                                      <p:to>
                                        <p:strVal val="visible"/>
                                      </p:to>
                                    </p:set>
                                    <p:anim calcmode="lin" valueType="num">
                                      <p:cBhvr>
                                        <p:cTn id="167" dur="1000" fill="hold"/>
                                        <p:tgtEl>
                                          <p:spTgt spid="101"/>
                                        </p:tgtEl>
                                        <p:attrNameLst>
                                          <p:attrName>ppt_w</p:attrName>
                                        </p:attrNameLst>
                                      </p:cBhvr>
                                      <p:tavLst>
                                        <p:tav tm="0">
                                          <p:val>
                                            <p:fltVal val="0"/>
                                          </p:val>
                                        </p:tav>
                                        <p:tav tm="100000">
                                          <p:val>
                                            <p:strVal val="#ppt_w"/>
                                          </p:val>
                                        </p:tav>
                                      </p:tavLst>
                                    </p:anim>
                                    <p:anim calcmode="lin" valueType="num">
                                      <p:cBhvr>
                                        <p:cTn id="168" dur="1000" fill="hold"/>
                                        <p:tgtEl>
                                          <p:spTgt spid="101"/>
                                        </p:tgtEl>
                                        <p:attrNameLst>
                                          <p:attrName>ppt_h</p:attrName>
                                        </p:attrNameLst>
                                      </p:cBhvr>
                                      <p:tavLst>
                                        <p:tav tm="0">
                                          <p:val>
                                            <p:fltVal val="0"/>
                                          </p:val>
                                        </p:tav>
                                        <p:tav tm="100000">
                                          <p:val>
                                            <p:strVal val="#ppt_h"/>
                                          </p:val>
                                        </p:tav>
                                      </p:tavLst>
                                    </p:anim>
                                    <p:animEffect transition="in" filter="fade">
                                      <p:cBhvr>
                                        <p:cTn id="169" dur="1000"/>
                                        <p:tgtEl>
                                          <p:spTgt spid="101"/>
                                        </p:tgtEl>
                                      </p:cBhvr>
                                    </p:animEffect>
                                  </p:childTnLst>
                                </p:cTn>
                              </p:par>
                            </p:childTnLst>
                          </p:cTn>
                        </p:par>
                        <p:par>
                          <p:cTn id="170" fill="hold">
                            <p:stCondLst>
                              <p:cond delay="2000"/>
                            </p:stCondLst>
                            <p:childTnLst>
                              <p:par>
                                <p:cTn id="171" presetID="1" presetClass="emph" presetSubtype="2" fill="hold" nodeType="afterEffect">
                                  <p:stCondLst>
                                    <p:cond delay="0"/>
                                  </p:stCondLst>
                                  <p:childTnLst>
                                    <p:animClr clrSpc="rgb">
                                      <p:cBhvr>
                                        <p:cTn id="172" dur="1000" fill="hold"/>
                                        <p:tgtEl>
                                          <p:spTgt spid="37"/>
                                        </p:tgtEl>
                                        <p:attrNameLst>
                                          <p:attrName>fillcolor</p:attrName>
                                        </p:attrNameLst>
                                      </p:cBhvr>
                                      <p:to>
                                        <a:schemeClr val="tx1"/>
                                      </p:to>
                                    </p:animClr>
                                    <p:set>
                                      <p:cBhvr>
                                        <p:cTn id="173" dur="1000" fill="hold"/>
                                        <p:tgtEl>
                                          <p:spTgt spid="37"/>
                                        </p:tgtEl>
                                        <p:attrNameLst>
                                          <p:attrName>fill.type</p:attrName>
                                        </p:attrNameLst>
                                      </p:cBhvr>
                                      <p:to>
                                        <p:strVal val="solid"/>
                                      </p:to>
                                    </p:set>
                                    <p:set>
                                      <p:cBhvr>
                                        <p:cTn id="174" dur="1000" fill="hold"/>
                                        <p:tgtEl>
                                          <p:spTgt spid="37"/>
                                        </p:tgtEl>
                                        <p:attrNameLst>
                                          <p:attrName>fill.on</p:attrName>
                                        </p:attrNameLst>
                                      </p:cBhvr>
                                      <p:to>
                                        <p:strVal val="true"/>
                                      </p:to>
                                    </p:set>
                                  </p:childTnLst>
                                </p:cTn>
                              </p:par>
                            </p:childTnLst>
                          </p:cTn>
                        </p:par>
                      </p:childTnLst>
                    </p:cTn>
                  </p:par>
                  <p:par>
                    <p:cTn id="175" fill="hold">
                      <p:stCondLst>
                        <p:cond delay="indefinite"/>
                      </p:stCondLst>
                      <p:childTnLst>
                        <p:par>
                          <p:cTn id="176" fill="hold">
                            <p:stCondLst>
                              <p:cond delay="0"/>
                            </p:stCondLst>
                            <p:childTnLst>
                              <p:par>
                                <p:cTn id="177" presetID="53" presetClass="entr" presetSubtype="0" fill="hold" grpId="0" nodeType="clickEffect">
                                  <p:stCondLst>
                                    <p:cond delay="0"/>
                                  </p:stCondLst>
                                  <p:childTnLst>
                                    <p:set>
                                      <p:cBhvr>
                                        <p:cTn id="178" dur="1" fill="hold">
                                          <p:stCondLst>
                                            <p:cond delay="0"/>
                                          </p:stCondLst>
                                        </p:cTn>
                                        <p:tgtEl>
                                          <p:spTgt spid="87"/>
                                        </p:tgtEl>
                                        <p:attrNameLst>
                                          <p:attrName>style.visibility</p:attrName>
                                        </p:attrNameLst>
                                      </p:cBhvr>
                                      <p:to>
                                        <p:strVal val="visible"/>
                                      </p:to>
                                    </p:set>
                                    <p:anim calcmode="lin" valueType="num">
                                      <p:cBhvr>
                                        <p:cTn id="179" dur="1000" fill="hold"/>
                                        <p:tgtEl>
                                          <p:spTgt spid="87"/>
                                        </p:tgtEl>
                                        <p:attrNameLst>
                                          <p:attrName>ppt_w</p:attrName>
                                        </p:attrNameLst>
                                      </p:cBhvr>
                                      <p:tavLst>
                                        <p:tav tm="0">
                                          <p:val>
                                            <p:fltVal val="0"/>
                                          </p:val>
                                        </p:tav>
                                        <p:tav tm="100000">
                                          <p:val>
                                            <p:strVal val="#ppt_w"/>
                                          </p:val>
                                        </p:tav>
                                      </p:tavLst>
                                    </p:anim>
                                    <p:anim calcmode="lin" valueType="num">
                                      <p:cBhvr>
                                        <p:cTn id="180" dur="1000" fill="hold"/>
                                        <p:tgtEl>
                                          <p:spTgt spid="87"/>
                                        </p:tgtEl>
                                        <p:attrNameLst>
                                          <p:attrName>ppt_h</p:attrName>
                                        </p:attrNameLst>
                                      </p:cBhvr>
                                      <p:tavLst>
                                        <p:tav tm="0">
                                          <p:val>
                                            <p:fltVal val="0"/>
                                          </p:val>
                                        </p:tav>
                                        <p:tav tm="100000">
                                          <p:val>
                                            <p:strVal val="#ppt_h"/>
                                          </p:val>
                                        </p:tav>
                                      </p:tavLst>
                                    </p:anim>
                                    <p:animEffect transition="in" filter="fade">
                                      <p:cBhvr>
                                        <p:cTn id="181" dur="1000"/>
                                        <p:tgtEl>
                                          <p:spTgt spid="87"/>
                                        </p:tgtEl>
                                      </p:cBhvr>
                                    </p:animEffect>
                                  </p:childTnLst>
                                </p:cTn>
                              </p:par>
                            </p:childTnLst>
                          </p:cTn>
                        </p:par>
                        <p:par>
                          <p:cTn id="182" fill="hold">
                            <p:stCondLst>
                              <p:cond delay="1000"/>
                            </p:stCondLst>
                            <p:childTnLst>
                              <p:par>
                                <p:cTn id="183" presetID="1" presetClass="emph" presetSubtype="2" fill="hold" nodeType="afterEffect">
                                  <p:stCondLst>
                                    <p:cond delay="0"/>
                                  </p:stCondLst>
                                  <p:childTnLst>
                                    <p:animClr clrSpc="rgb">
                                      <p:cBhvr>
                                        <p:cTn id="184" dur="1000" fill="hold"/>
                                        <p:tgtEl>
                                          <p:spTgt spid="48"/>
                                        </p:tgtEl>
                                        <p:attrNameLst>
                                          <p:attrName>fillcolor</p:attrName>
                                        </p:attrNameLst>
                                      </p:cBhvr>
                                      <p:to>
                                        <a:schemeClr val="tx1"/>
                                      </p:to>
                                    </p:animClr>
                                    <p:set>
                                      <p:cBhvr>
                                        <p:cTn id="185" dur="1000" fill="hold"/>
                                        <p:tgtEl>
                                          <p:spTgt spid="48"/>
                                        </p:tgtEl>
                                        <p:attrNameLst>
                                          <p:attrName>fill.type</p:attrName>
                                        </p:attrNameLst>
                                      </p:cBhvr>
                                      <p:to>
                                        <p:strVal val="solid"/>
                                      </p:to>
                                    </p:set>
                                    <p:set>
                                      <p:cBhvr>
                                        <p:cTn id="186" dur="1000" fill="hold"/>
                                        <p:tgtEl>
                                          <p:spTgt spid="48"/>
                                        </p:tgtEl>
                                        <p:attrNameLst>
                                          <p:attrName>fill.on</p:attrName>
                                        </p:attrNameLst>
                                      </p:cBhvr>
                                      <p:to>
                                        <p:strVal val="true"/>
                                      </p:to>
                                    </p:set>
                                  </p:childTnLst>
                                </p:cTn>
                              </p:par>
                            </p:childTnLst>
                          </p:cTn>
                        </p:par>
                      </p:childTnLst>
                    </p:cTn>
                  </p:par>
                  <p:par>
                    <p:cTn id="187" fill="hold">
                      <p:stCondLst>
                        <p:cond delay="indefinite"/>
                      </p:stCondLst>
                      <p:childTnLst>
                        <p:par>
                          <p:cTn id="188" fill="hold">
                            <p:stCondLst>
                              <p:cond delay="0"/>
                            </p:stCondLst>
                            <p:childTnLst>
                              <p:par>
                                <p:cTn id="189" presetID="53" presetClass="entr" presetSubtype="0" fill="hold" grpId="0" nodeType="clickEffect">
                                  <p:stCondLst>
                                    <p:cond delay="0"/>
                                  </p:stCondLst>
                                  <p:childTnLst>
                                    <p:set>
                                      <p:cBhvr>
                                        <p:cTn id="190" dur="1" fill="hold">
                                          <p:stCondLst>
                                            <p:cond delay="0"/>
                                          </p:stCondLst>
                                        </p:cTn>
                                        <p:tgtEl>
                                          <p:spTgt spid="88"/>
                                        </p:tgtEl>
                                        <p:attrNameLst>
                                          <p:attrName>style.visibility</p:attrName>
                                        </p:attrNameLst>
                                      </p:cBhvr>
                                      <p:to>
                                        <p:strVal val="visible"/>
                                      </p:to>
                                    </p:set>
                                    <p:anim calcmode="lin" valueType="num">
                                      <p:cBhvr>
                                        <p:cTn id="191" dur="1000" fill="hold"/>
                                        <p:tgtEl>
                                          <p:spTgt spid="88"/>
                                        </p:tgtEl>
                                        <p:attrNameLst>
                                          <p:attrName>ppt_w</p:attrName>
                                        </p:attrNameLst>
                                      </p:cBhvr>
                                      <p:tavLst>
                                        <p:tav tm="0">
                                          <p:val>
                                            <p:fltVal val="0"/>
                                          </p:val>
                                        </p:tav>
                                        <p:tav tm="100000">
                                          <p:val>
                                            <p:strVal val="#ppt_w"/>
                                          </p:val>
                                        </p:tav>
                                      </p:tavLst>
                                    </p:anim>
                                    <p:anim calcmode="lin" valueType="num">
                                      <p:cBhvr>
                                        <p:cTn id="192" dur="1000" fill="hold"/>
                                        <p:tgtEl>
                                          <p:spTgt spid="88"/>
                                        </p:tgtEl>
                                        <p:attrNameLst>
                                          <p:attrName>ppt_h</p:attrName>
                                        </p:attrNameLst>
                                      </p:cBhvr>
                                      <p:tavLst>
                                        <p:tav tm="0">
                                          <p:val>
                                            <p:fltVal val="0"/>
                                          </p:val>
                                        </p:tav>
                                        <p:tav tm="100000">
                                          <p:val>
                                            <p:strVal val="#ppt_h"/>
                                          </p:val>
                                        </p:tav>
                                      </p:tavLst>
                                    </p:anim>
                                    <p:animEffect transition="in" filter="fade">
                                      <p:cBhvr>
                                        <p:cTn id="193" dur="1000"/>
                                        <p:tgtEl>
                                          <p:spTgt spid="88"/>
                                        </p:tgtEl>
                                      </p:cBhvr>
                                    </p:animEffect>
                                  </p:childTnLst>
                                </p:cTn>
                              </p:par>
                            </p:childTnLst>
                          </p:cTn>
                        </p:par>
                        <p:par>
                          <p:cTn id="194" fill="hold">
                            <p:stCondLst>
                              <p:cond delay="1000"/>
                            </p:stCondLst>
                            <p:childTnLst>
                              <p:par>
                                <p:cTn id="195" presetID="1" presetClass="emph" presetSubtype="2" fill="hold" nodeType="afterEffect">
                                  <p:stCondLst>
                                    <p:cond delay="0"/>
                                  </p:stCondLst>
                                  <p:childTnLst>
                                    <p:animClr clrSpc="rgb">
                                      <p:cBhvr>
                                        <p:cTn id="196" dur="1000" fill="hold"/>
                                        <p:tgtEl>
                                          <p:spTgt spid="46"/>
                                        </p:tgtEl>
                                        <p:attrNameLst>
                                          <p:attrName>fillcolor</p:attrName>
                                        </p:attrNameLst>
                                      </p:cBhvr>
                                      <p:to>
                                        <a:schemeClr val="tx1"/>
                                      </p:to>
                                    </p:animClr>
                                    <p:set>
                                      <p:cBhvr>
                                        <p:cTn id="197" dur="1000" fill="hold"/>
                                        <p:tgtEl>
                                          <p:spTgt spid="46"/>
                                        </p:tgtEl>
                                        <p:attrNameLst>
                                          <p:attrName>fill.type</p:attrName>
                                        </p:attrNameLst>
                                      </p:cBhvr>
                                      <p:to>
                                        <p:strVal val="solid"/>
                                      </p:to>
                                    </p:set>
                                    <p:set>
                                      <p:cBhvr>
                                        <p:cTn id="198" dur="1000" fill="hold"/>
                                        <p:tgtEl>
                                          <p:spTgt spid="46"/>
                                        </p:tgtEl>
                                        <p:attrNameLst>
                                          <p:attrName>fill.on</p:attrName>
                                        </p:attrNameLst>
                                      </p:cBhvr>
                                      <p:to>
                                        <p:strVal val="true"/>
                                      </p:to>
                                    </p:set>
                                  </p:childTnLst>
                                </p:cTn>
                              </p:par>
                            </p:childTnLst>
                          </p:cTn>
                        </p:par>
                      </p:childTnLst>
                    </p:cTn>
                  </p:par>
                  <p:par>
                    <p:cTn id="199" fill="hold">
                      <p:stCondLst>
                        <p:cond delay="indefinite"/>
                      </p:stCondLst>
                      <p:childTnLst>
                        <p:par>
                          <p:cTn id="200" fill="hold">
                            <p:stCondLst>
                              <p:cond delay="0"/>
                            </p:stCondLst>
                            <p:childTnLst>
                              <p:par>
                                <p:cTn id="201" presetID="10" presetClass="exit" presetSubtype="0" fill="hold" grpId="2" nodeType="clickEffect">
                                  <p:stCondLst>
                                    <p:cond delay="0"/>
                                  </p:stCondLst>
                                  <p:childTnLst>
                                    <p:animEffect transition="out" filter="fade">
                                      <p:cBhvr>
                                        <p:cTn id="202" dur="1000"/>
                                        <p:tgtEl>
                                          <p:spTgt spid="33"/>
                                        </p:tgtEl>
                                      </p:cBhvr>
                                    </p:animEffect>
                                    <p:set>
                                      <p:cBhvr>
                                        <p:cTn id="203" dur="1" fill="hold">
                                          <p:stCondLst>
                                            <p:cond delay="999"/>
                                          </p:stCondLst>
                                        </p:cTn>
                                        <p:tgtEl>
                                          <p:spTgt spid="33"/>
                                        </p:tgtEl>
                                        <p:attrNameLst>
                                          <p:attrName>style.visibility</p:attrName>
                                        </p:attrNameLst>
                                      </p:cBhvr>
                                      <p:to>
                                        <p:strVal val="hidden"/>
                                      </p:to>
                                    </p:set>
                                  </p:childTnLst>
                                </p:cTn>
                              </p:par>
                              <p:par>
                                <p:cTn id="204" presetID="10" presetClass="exit" presetSubtype="0" fill="hold" grpId="2" nodeType="withEffect">
                                  <p:stCondLst>
                                    <p:cond delay="0"/>
                                  </p:stCondLst>
                                  <p:childTnLst>
                                    <p:animEffect transition="out" filter="fade">
                                      <p:cBhvr>
                                        <p:cTn id="205" dur="1000"/>
                                        <p:tgtEl>
                                          <p:spTgt spid="35"/>
                                        </p:tgtEl>
                                      </p:cBhvr>
                                    </p:animEffect>
                                    <p:set>
                                      <p:cBhvr>
                                        <p:cTn id="206" dur="1" fill="hold">
                                          <p:stCondLst>
                                            <p:cond delay="999"/>
                                          </p:stCondLst>
                                        </p:cTn>
                                        <p:tgtEl>
                                          <p:spTgt spid="35"/>
                                        </p:tgtEl>
                                        <p:attrNameLst>
                                          <p:attrName>style.visibility</p:attrName>
                                        </p:attrNameLst>
                                      </p:cBhvr>
                                      <p:to>
                                        <p:strVal val="hidden"/>
                                      </p:to>
                                    </p:set>
                                  </p:childTnLst>
                                </p:cTn>
                              </p:par>
                            </p:childTnLst>
                          </p:cTn>
                        </p:par>
                        <p:par>
                          <p:cTn id="207" fill="hold">
                            <p:stCondLst>
                              <p:cond delay="1000"/>
                            </p:stCondLst>
                            <p:childTnLst>
                              <p:par>
                                <p:cTn id="208" presetID="53" presetClass="entr" presetSubtype="0" fill="hold" grpId="0" nodeType="afterEffect">
                                  <p:stCondLst>
                                    <p:cond delay="0"/>
                                  </p:stCondLst>
                                  <p:childTnLst>
                                    <p:set>
                                      <p:cBhvr>
                                        <p:cTn id="209" dur="1" fill="hold">
                                          <p:stCondLst>
                                            <p:cond delay="0"/>
                                          </p:stCondLst>
                                        </p:cTn>
                                        <p:tgtEl>
                                          <p:spTgt spid="103"/>
                                        </p:tgtEl>
                                        <p:attrNameLst>
                                          <p:attrName>style.visibility</p:attrName>
                                        </p:attrNameLst>
                                      </p:cBhvr>
                                      <p:to>
                                        <p:strVal val="visible"/>
                                      </p:to>
                                    </p:set>
                                    <p:anim calcmode="lin" valueType="num">
                                      <p:cBhvr>
                                        <p:cTn id="210" dur="1000" fill="hold"/>
                                        <p:tgtEl>
                                          <p:spTgt spid="103"/>
                                        </p:tgtEl>
                                        <p:attrNameLst>
                                          <p:attrName>ppt_w</p:attrName>
                                        </p:attrNameLst>
                                      </p:cBhvr>
                                      <p:tavLst>
                                        <p:tav tm="0">
                                          <p:val>
                                            <p:fltVal val="0"/>
                                          </p:val>
                                        </p:tav>
                                        <p:tav tm="100000">
                                          <p:val>
                                            <p:strVal val="#ppt_w"/>
                                          </p:val>
                                        </p:tav>
                                      </p:tavLst>
                                    </p:anim>
                                    <p:anim calcmode="lin" valueType="num">
                                      <p:cBhvr>
                                        <p:cTn id="211" dur="1000" fill="hold"/>
                                        <p:tgtEl>
                                          <p:spTgt spid="103"/>
                                        </p:tgtEl>
                                        <p:attrNameLst>
                                          <p:attrName>ppt_h</p:attrName>
                                        </p:attrNameLst>
                                      </p:cBhvr>
                                      <p:tavLst>
                                        <p:tav tm="0">
                                          <p:val>
                                            <p:fltVal val="0"/>
                                          </p:val>
                                        </p:tav>
                                        <p:tav tm="100000">
                                          <p:val>
                                            <p:strVal val="#ppt_h"/>
                                          </p:val>
                                        </p:tav>
                                      </p:tavLst>
                                    </p:anim>
                                    <p:animEffect transition="in" filter="fade">
                                      <p:cBhvr>
                                        <p:cTn id="212" dur="1000"/>
                                        <p:tgtEl>
                                          <p:spTgt spid="103"/>
                                        </p:tgtEl>
                                      </p:cBhvr>
                                    </p:animEffect>
                                  </p:childTnLst>
                                </p:cTn>
                              </p:par>
                              <p:par>
                                <p:cTn id="213" presetID="10" presetClass="exit" presetSubtype="0" fill="hold" grpId="1" nodeType="withEffect">
                                  <p:stCondLst>
                                    <p:cond delay="0"/>
                                  </p:stCondLst>
                                  <p:childTnLst>
                                    <p:animEffect transition="out" filter="fade">
                                      <p:cBhvr>
                                        <p:cTn id="214" dur="1000"/>
                                        <p:tgtEl>
                                          <p:spTgt spid="101"/>
                                        </p:tgtEl>
                                      </p:cBhvr>
                                    </p:animEffect>
                                    <p:set>
                                      <p:cBhvr>
                                        <p:cTn id="215" dur="1" fill="hold">
                                          <p:stCondLst>
                                            <p:cond delay="999"/>
                                          </p:stCondLst>
                                        </p:cTn>
                                        <p:tgtEl>
                                          <p:spTgt spid="101"/>
                                        </p:tgtEl>
                                        <p:attrNameLst>
                                          <p:attrName>style.visibility</p:attrName>
                                        </p:attrNameLst>
                                      </p:cBhvr>
                                      <p:to>
                                        <p:strVal val="hidden"/>
                                      </p:to>
                                    </p:set>
                                  </p:childTnLst>
                                </p:cTn>
                              </p:par>
                              <p:par>
                                <p:cTn id="216" presetID="1" presetClass="emph" presetSubtype="2" fill="hold" nodeType="withEffect">
                                  <p:stCondLst>
                                    <p:cond delay="0"/>
                                  </p:stCondLst>
                                  <p:childTnLst>
                                    <p:animClr clrSpc="rgb">
                                      <p:cBhvr>
                                        <p:cTn id="217" dur="1000" fill="hold"/>
                                        <p:tgtEl>
                                          <p:spTgt spid="37"/>
                                        </p:tgtEl>
                                        <p:attrNameLst>
                                          <p:attrName>fillcolor</p:attrName>
                                        </p:attrNameLst>
                                      </p:cBhvr>
                                      <p:to>
                                        <a:srgbClr val="C0C0C0"/>
                                      </p:to>
                                    </p:animClr>
                                    <p:set>
                                      <p:cBhvr>
                                        <p:cTn id="218" dur="1000" fill="hold"/>
                                        <p:tgtEl>
                                          <p:spTgt spid="37"/>
                                        </p:tgtEl>
                                        <p:attrNameLst>
                                          <p:attrName>fill.type</p:attrName>
                                        </p:attrNameLst>
                                      </p:cBhvr>
                                      <p:to>
                                        <p:strVal val="solid"/>
                                      </p:to>
                                    </p:set>
                                    <p:set>
                                      <p:cBhvr>
                                        <p:cTn id="219" dur="1000" fill="hold"/>
                                        <p:tgtEl>
                                          <p:spTgt spid="37"/>
                                        </p:tgtEl>
                                        <p:attrNameLst>
                                          <p:attrName>fill.on</p:attrName>
                                        </p:attrNameLst>
                                      </p:cBhvr>
                                      <p:to>
                                        <p:strVal val="true"/>
                                      </p:to>
                                    </p:set>
                                  </p:childTnLst>
                                </p:cTn>
                              </p:par>
                            </p:childTnLst>
                          </p:cTn>
                        </p:par>
                        <p:par>
                          <p:cTn id="220" fill="hold">
                            <p:stCondLst>
                              <p:cond delay="2000"/>
                            </p:stCondLst>
                            <p:childTnLst>
                              <p:par>
                                <p:cTn id="221" presetID="53" presetClass="entr" presetSubtype="0" fill="hold" grpId="0" nodeType="afterEffect">
                                  <p:stCondLst>
                                    <p:cond delay="0"/>
                                  </p:stCondLst>
                                  <p:childTnLst>
                                    <p:set>
                                      <p:cBhvr>
                                        <p:cTn id="222" dur="1" fill="hold">
                                          <p:stCondLst>
                                            <p:cond delay="0"/>
                                          </p:stCondLst>
                                        </p:cTn>
                                        <p:tgtEl>
                                          <p:spTgt spid="96"/>
                                        </p:tgtEl>
                                        <p:attrNameLst>
                                          <p:attrName>style.visibility</p:attrName>
                                        </p:attrNameLst>
                                      </p:cBhvr>
                                      <p:to>
                                        <p:strVal val="visible"/>
                                      </p:to>
                                    </p:set>
                                    <p:anim calcmode="lin" valueType="num">
                                      <p:cBhvr>
                                        <p:cTn id="223" dur="1000" fill="hold"/>
                                        <p:tgtEl>
                                          <p:spTgt spid="96"/>
                                        </p:tgtEl>
                                        <p:attrNameLst>
                                          <p:attrName>ppt_w</p:attrName>
                                        </p:attrNameLst>
                                      </p:cBhvr>
                                      <p:tavLst>
                                        <p:tav tm="0">
                                          <p:val>
                                            <p:fltVal val="0"/>
                                          </p:val>
                                        </p:tav>
                                        <p:tav tm="100000">
                                          <p:val>
                                            <p:strVal val="#ppt_w"/>
                                          </p:val>
                                        </p:tav>
                                      </p:tavLst>
                                    </p:anim>
                                    <p:anim calcmode="lin" valueType="num">
                                      <p:cBhvr>
                                        <p:cTn id="224" dur="1000" fill="hold"/>
                                        <p:tgtEl>
                                          <p:spTgt spid="96"/>
                                        </p:tgtEl>
                                        <p:attrNameLst>
                                          <p:attrName>ppt_h</p:attrName>
                                        </p:attrNameLst>
                                      </p:cBhvr>
                                      <p:tavLst>
                                        <p:tav tm="0">
                                          <p:val>
                                            <p:fltVal val="0"/>
                                          </p:val>
                                        </p:tav>
                                        <p:tav tm="100000">
                                          <p:val>
                                            <p:strVal val="#ppt_h"/>
                                          </p:val>
                                        </p:tav>
                                      </p:tavLst>
                                    </p:anim>
                                    <p:animEffect transition="in" filter="fade">
                                      <p:cBhvr>
                                        <p:cTn id="225" dur="1000"/>
                                        <p:tgtEl>
                                          <p:spTgt spid="96"/>
                                        </p:tgtEl>
                                      </p:cBhvr>
                                    </p:animEffect>
                                  </p:childTnLst>
                                </p:cTn>
                              </p:par>
                              <p:par>
                                <p:cTn id="226" presetID="10" presetClass="exit" presetSubtype="0" fill="hold" grpId="1" nodeType="withEffect">
                                  <p:stCondLst>
                                    <p:cond delay="0"/>
                                  </p:stCondLst>
                                  <p:childTnLst>
                                    <p:animEffect transition="out" filter="fade">
                                      <p:cBhvr>
                                        <p:cTn id="227" dur="1000"/>
                                        <p:tgtEl>
                                          <p:spTgt spid="87"/>
                                        </p:tgtEl>
                                      </p:cBhvr>
                                    </p:animEffect>
                                    <p:set>
                                      <p:cBhvr>
                                        <p:cTn id="228" dur="1" fill="hold">
                                          <p:stCondLst>
                                            <p:cond delay="999"/>
                                          </p:stCondLst>
                                        </p:cTn>
                                        <p:tgtEl>
                                          <p:spTgt spid="87"/>
                                        </p:tgtEl>
                                        <p:attrNameLst>
                                          <p:attrName>style.visibility</p:attrName>
                                        </p:attrNameLst>
                                      </p:cBhvr>
                                      <p:to>
                                        <p:strVal val="hidden"/>
                                      </p:to>
                                    </p:set>
                                  </p:childTnLst>
                                </p:cTn>
                              </p:par>
                              <p:par>
                                <p:cTn id="229" presetID="1" presetClass="emph" presetSubtype="2" fill="hold" nodeType="withEffect">
                                  <p:stCondLst>
                                    <p:cond delay="0"/>
                                  </p:stCondLst>
                                  <p:childTnLst>
                                    <p:animClr clrSpc="rgb">
                                      <p:cBhvr>
                                        <p:cTn id="230" dur="1000" fill="hold"/>
                                        <p:tgtEl>
                                          <p:spTgt spid="48"/>
                                        </p:tgtEl>
                                        <p:attrNameLst>
                                          <p:attrName>fillcolor</p:attrName>
                                        </p:attrNameLst>
                                      </p:cBhvr>
                                      <p:to>
                                        <a:srgbClr val="C0C0C0"/>
                                      </p:to>
                                    </p:animClr>
                                    <p:set>
                                      <p:cBhvr>
                                        <p:cTn id="231" dur="1000" fill="hold"/>
                                        <p:tgtEl>
                                          <p:spTgt spid="48"/>
                                        </p:tgtEl>
                                        <p:attrNameLst>
                                          <p:attrName>fill.type</p:attrName>
                                        </p:attrNameLst>
                                      </p:cBhvr>
                                      <p:to>
                                        <p:strVal val="solid"/>
                                      </p:to>
                                    </p:set>
                                    <p:set>
                                      <p:cBhvr>
                                        <p:cTn id="232" dur="1000" fill="hold"/>
                                        <p:tgtEl>
                                          <p:spTgt spid="48"/>
                                        </p:tgtEl>
                                        <p:attrNameLst>
                                          <p:attrName>fill.on</p:attrName>
                                        </p:attrNameLst>
                                      </p:cBhvr>
                                      <p:to>
                                        <p:strVal val="true"/>
                                      </p:to>
                                    </p:set>
                                  </p:childTnLst>
                                </p:cTn>
                              </p:par>
                            </p:childTnLst>
                          </p:cTn>
                        </p:par>
                        <p:par>
                          <p:cTn id="233" fill="hold">
                            <p:stCondLst>
                              <p:cond delay="3000"/>
                            </p:stCondLst>
                            <p:childTnLst>
                              <p:par>
                                <p:cTn id="234" presetID="53" presetClass="entr" presetSubtype="0" fill="hold" grpId="0" nodeType="afterEffect">
                                  <p:stCondLst>
                                    <p:cond delay="0"/>
                                  </p:stCondLst>
                                  <p:childTnLst>
                                    <p:set>
                                      <p:cBhvr>
                                        <p:cTn id="235" dur="1" fill="hold">
                                          <p:stCondLst>
                                            <p:cond delay="0"/>
                                          </p:stCondLst>
                                        </p:cTn>
                                        <p:tgtEl>
                                          <p:spTgt spid="99"/>
                                        </p:tgtEl>
                                        <p:attrNameLst>
                                          <p:attrName>style.visibility</p:attrName>
                                        </p:attrNameLst>
                                      </p:cBhvr>
                                      <p:to>
                                        <p:strVal val="visible"/>
                                      </p:to>
                                    </p:set>
                                    <p:anim calcmode="lin" valueType="num">
                                      <p:cBhvr>
                                        <p:cTn id="236" dur="1000" fill="hold"/>
                                        <p:tgtEl>
                                          <p:spTgt spid="99"/>
                                        </p:tgtEl>
                                        <p:attrNameLst>
                                          <p:attrName>ppt_w</p:attrName>
                                        </p:attrNameLst>
                                      </p:cBhvr>
                                      <p:tavLst>
                                        <p:tav tm="0">
                                          <p:val>
                                            <p:fltVal val="0"/>
                                          </p:val>
                                        </p:tav>
                                        <p:tav tm="100000">
                                          <p:val>
                                            <p:strVal val="#ppt_w"/>
                                          </p:val>
                                        </p:tav>
                                      </p:tavLst>
                                    </p:anim>
                                    <p:anim calcmode="lin" valueType="num">
                                      <p:cBhvr>
                                        <p:cTn id="237" dur="1000" fill="hold"/>
                                        <p:tgtEl>
                                          <p:spTgt spid="99"/>
                                        </p:tgtEl>
                                        <p:attrNameLst>
                                          <p:attrName>ppt_h</p:attrName>
                                        </p:attrNameLst>
                                      </p:cBhvr>
                                      <p:tavLst>
                                        <p:tav tm="0">
                                          <p:val>
                                            <p:fltVal val="0"/>
                                          </p:val>
                                        </p:tav>
                                        <p:tav tm="100000">
                                          <p:val>
                                            <p:strVal val="#ppt_h"/>
                                          </p:val>
                                        </p:tav>
                                      </p:tavLst>
                                    </p:anim>
                                    <p:animEffect transition="in" filter="fade">
                                      <p:cBhvr>
                                        <p:cTn id="238" dur="1000"/>
                                        <p:tgtEl>
                                          <p:spTgt spid="99"/>
                                        </p:tgtEl>
                                      </p:cBhvr>
                                    </p:animEffect>
                                  </p:childTnLst>
                                </p:cTn>
                              </p:par>
                              <p:par>
                                <p:cTn id="239" presetID="10" presetClass="exit" presetSubtype="0" fill="hold" grpId="1" nodeType="withEffect">
                                  <p:stCondLst>
                                    <p:cond delay="0"/>
                                  </p:stCondLst>
                                  <p:childTnLst>
                                    <p:animEffect transition="out" filter="fade">
                                      <p:cBhvr>
                                        <p:cTn id="240" dur="1000"/>
                                        <p:tgtEl>
                                          <p:spTgt spid="88"/>
                                        </p:tgtEl>
                                      </p:cBhvr>
                                    </p:animEffect>
                                    <p:set>
                                      <p:cBhvr>
                                        <p:cTn id="241" dur="1" fill="hold">
                                          <p:stCondLst>
                                            <p:cond delay="999"/>
                                          </p:stCondLst>
                                        </p:cTn>
                                        <p:tgtEl>
                                          <p:spTgt spid="88"/>
                                        </p:tgtEl>
                                        <p:attrNameLst>
                                          <p:attrName>style.visibility</p:attrName>
                                        </p:attrNameLst>
                                      </p:cBhvr>
                                      <p:to>
                                        <p:strVal val="hidden"/>
                                      </p:to>
                                    </p:set>
                                  </p:childTnLst>
                                </p:cTn>
                              </p:par>
                              <p:par>
                                <p:cTn id="242" presetID="1" presetClass="emph" presetSubtype="2" fill="hold" nodeType="withEffect">
                                  <p:stCondLst>
                                    <p:cond delay="0"/>
                                  </p:stCondLst>
                                  <p:childTnLst>
                                    <p:animClr clrSpc="rgb">
                                      <p:cBhvr>
                                        <p:cTn id="243" dur="1000" fill="hold"/>
                                        <p:tgtEl>
                                          <p:spTgt spid="46"/>
                                        </p:tgtEl>
                                        <p:attrNameLst>
                                          <p:attrName>fillcolor</p:attrName>
                                        </p:attrNameLst>
                                      </p:cBhvr>
                                      <p:to>
                                        <a:srgbClr val="C0C0C0"/>
                                      </p:to>
                                    </p:animClr>
                                    <p:set>
                                      <p:cBhvr>
                                        <p:cTn id="244" dur="1000" fill="hold"/>
                                        <p:tgtEl>
                                          <p:spTgt spid="46"/>
                                        </p:tgtEl>
                                        <p:attrNameLst>
                                          <p:attrName>fill.type</p:attrName>
                                        </p:attrNameLst>
                                      </p:cBhvr>
                                      <p:to>
                                        <p:strVal val="solid"/>
                                      </p:to>
                                    </p:set>
                                    <p:set>
                                      <p:cBhvr>
                                        <p:cTn id="245" dur="1000" fill="hold"/>
                                        <p:tgtEl>
                                          <p:spTgt spid="46"/>
                                        </p:tgtEl>
                                        <p:attrNameLst>
                                          <p:attrName>fill.on</p:attrName>
                                        </p:attrNameLst>
                                      </p:cBhvr>
                                      <p:to>
                                        <p:strVal val="true"/>
                                      </p:to>
                                    </p:set>
                                  </p:childTnLst>
                                </p:cTn>
                              </p:par>
                            </p:childTnLst>
                          </p:cTn>
                        </p:par>
                      </p:childTnLst>
                    </p:cTn>
                  </p:par>
                  <p:par>
                    <p:cTn id="246" fill="hold">
                      <p:stCondLst>
                        <p:cond delay="indefinite"/>
                      </p:stCondLst>
                      <p:childTnLst>
                        <p:par>
                          <p:cTn id="247" fill="hold">
                            <p:stCondLst>
                              <p:cond delay="0"/>
                            </p:stCondLst>
                            <p:childTnLst>
                              <p:par>
                                <p:cTn id="248" presetID="53" presetClass="entr" presetSubtype="0" fill="hold" nodeType="clickEffect">
                                  <p:stCondLst>
                                    <p:cond delay="0"/>
                                  </p:stCondLst>
                                  <p:childTnLst>
                                    <p:set>
                                      <p:cBhvr>
                                        <p:cTn id="249" dur="1" fill="hold">
                                          <p:stCondLst>
                                            <p:cond delay="0"/>
                                          </p:stCondLst>
                                        </p:cTn>
                                        <p:tgtEl>
                                          <p:spTgt spid="105"/>
                                        </p:tgtEl>
                                        <p:attrNameLst>
                                          <p:attrName>style.visibility</p:attrName>
                                        </p:attrNameLst>
                                      </p:cBhvr>
                                      <p:to>
                                        <p:strVal val="visible"/>
                                      </p:to>
                                    </p:set>
                                    <p:anim calcmode="lin" valueType="num">
                                      <p:cBhvr>
                                        <p:cTn id="250" dur="1000" fill="hold"/>
                                        <p:tgtEl>
                                          <p:spTgt spid="105"/>
                                        </p:tgtEl>
                                        <p:attrNameLst>
                                          <p:attrName>ppt_w</p:attrName>
                                        </p:attrNameLst>
                                      </p:cBhvr>
                                      <p:tavLst>
                                        <p:tav tm="0">
                                          <p:val>
                                            <p:fltVal val="0"/>
                                          </p:val>
                                        </p:tav>
                                        <p:tav tm="100000">
                                          <p:val>
                                            <p:strVal val="#ppt_w"/>
                                          </p:val>
                                        </p:tav>
                                      </p:tavLst>
                                    </p:anim>
                                    <p:anim calcmode="lin" valueType="num">
                                      <p:cBhvr>
                                        <p:cTn id="251" dur="1000" fill="hold"/>
                                        <p:tgtEl>
                                          <p:spTgt spid="105"/>
                                        </p:tgtEl>
                                        <p:attrNameLst>
                                          <p:attrName>ppt_h</p:attrName>
                                        </p:attrNameLst>
                                      </p:cBhvr>
                                      <p:tavLst>
                                        <p:tav tm="0">
                                          <p:val>
                                            <p:fltVal val="0"/>
                                          </p:val>
                                        </p:tav>
                                        <p:tav tm="100000">
                                          <p:val>
                                            <p:strVal val="#ppt_h"/>
                                          </p:val>
                                        </p:tav>
                                      </p:tavLst>
                                    </p:anim>
                                    <p:animEffect transition="in" filter="fade">
                                      <p:cBhvr>
                                        <p:cTn id="252" dur="1000"/>
                                        <p:tgtEl>
                                          <p:spTgt spid="105"/>
                                        </p:tgtEl>
                                      </p:cBhvr>
                                    </p:animEffect>
                                  </p:childTnLst>
                                </p:cTn>
                              </p:par>
                              <p:par>
                                <p:cTn id="253" presetID="1" presetClass="emph" presetSubtype="2" fill="hold" nodeType="withEffect">
                                  <p:stCondLst>
                                    <p:cond delay="0"/>
                                  </p:stCondLst>
                                  <p:childTnLst>
                                    <p:animClr clrSpc="rgb">
                                      <p:cBhvr>
                                        <p:cTn id="254" dur="1000" fill="hold"/>
                                        <p:tgtEl>
                                          <p:spTgt spid="36"/>
                                        </p:tgtEl>
                                        <p:attrNameLst>
                                          <p:attrName>fillcolor</p:attrName>
                                        </p:attrNameLst>
                                      </p:cBhvr>
                                      <p:to>
                                        <a:srgbClr val="C0C0C0"/>
                                      </p:to>
                                    </p:animClr>
                                    <p:set>
                                      <p:cBhvr>
                                        <p:cTn id="255" dur="1000" fill="hold"/>
                                        <p:tgtEl>
                                          <p:spTgt spid="36"/>
                                        </p:tgtEl>
                                        <p:attrNameLst>
                                          <p:attrName>fill.type</p:attrName>
                                        </p:attrNameLst>
                                      </p:cBhvr>
                                      <p:to>
                                        <p:strVal val="solid"/>
                                      </p:to>
                                    </p:set>
                                    <p:set>
                                      <p:cBhvr>
                                        <p:cTn id="256" dur="1000" fill="hold"/>
                                        <p:tgtEl>
                                          <p:spTgt spid="36"/>
                                        </p:tgtEl>
                                        <p:attrNameLst>
                                          <p:attrName>fill.on</p:attrName>
                                        </p:attrNameLst>
                                      </p:cBhvr>
                                      <p:to>
                                        <p:strVal val="true"/>
                                      </p:to>
                                    </p:set>
                                  </p:childTnLst>
                                </p:cTn>
                              </p:par>
                            </p:childTnLst>
                          </p:cTn>
                        </p:par>
                      </p:childTnLst>
                    </p:cTn>
                  </p:par>
                  <p:par>
                    <p:cTn id="257" fill="hold">
                      <p:stCondLst>
                        <p:cond delay="indefinite"/>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1000"/>
                                        <p:tgtEl>
                                          <p:spTgt spid="89"/>
                                        </p:tgtEl>
                                      </p:cBhvr>
                                    </p:animEffect>
                                    <p:set>
                                      <p:cBhvr>
                                        <p:cTn id="261" dur="1" fill="hold">
                                          <p:stCondLst>
                                            <p:cond delay="999"/>
                                          </p:stCondLst>
                                        </p:cTn>
                                        <p:tgtEl>
                                          <p:spTgt spid="89"/>
                                        </p:tgtEl>
                                        <p:attrNameLst>
                                          <p:attrName>style.visibility</p:attrName>
                                        </p:attrNameLst>
                                      </p:cBhvr>
                                      <p:to>
                                        <p:strVal val="hidden"/>
                                      </p:to>
                                    </p:set>
                                  </p:childTnLst>
                                </p:cTn>
                              </p:par>
                              <p:par>
                                <p:cTn id="262" presetID="10" presetClass="exit" presetSubtype="0" fill="hold" grpId="1" nodeType="withEffect">
                                  <p:stCondLst>
                                    <p:cond delay="0"/>
                                  </p:stCondLst>
                                  <p:childTnLst>
                                    <p:animEffect transition="out" filter="fade">
                                      <p:cBhvr>
                                        <p:cTn id="263" dur="1000"/>
                                        <p:tgtEl>
                                          <p:spTgt spid="96"/>
                                        </p:tgtEl>
                                      </p:cBhvr>
                                    </p:animEffect>
                                    <p:set>
                                      <p:cBhvr>
                                        <p:cTn id="264" dur="1" fill="hold">
                                          <p:stCondLst>
                                            <p:cond delay="999"/>
                                          </p:stCondLst>
                                        </p:cTn>
                                        <p:tgtEl>
                                          <p:spTgt spid="96"/>
                                        </p:tgtEl>
                                        <p:attrNameLst>
                                          <p:attrName>style.visibility</p:attrName>
                                        </p:attrNameLst>
                                      </p:cBhvr>
                                      <p:to>
                                        <p:strVal val="hidden"/>
                                      </p:to>
                                    </p:set>
                                  </p:childTnLst>
                                </p:cTn>
                              </p:par>
                              <p:par>
                                <p:cTn id="265" presetID="10" presetClass="exit" presetSubtype="0" fill="hold" grpId="1" nodeType="withEffect">
                                  <p:stCondLst>
                                    <p:cond delay="0"/>
                                  </p:stCondLst>
                                  <p:childTnLst>
                                    <p:animEffect transition="out" filter="fade">
                                      <p:cBhvr>
                                        <p:cTn id="266" dur="1000"/>
                                        <p:tgtEl>
                                          <p:spTgt spid="99"/>
                                        </p:tgtEl>
                                      </p:cBhvr>
                                    </p:animEffect>
                                    <p:set>
                                      <p:cBhvr>
                                        <p:cTn id="267" dur="1" fill="hold">
                                          <p:stCondLst>
                                            <p:cond delay="999"/>
                                          </p:stCondLst>
                                        </p:cTn>
                                        <p:tgtEl>
                                          <p:spTgt spid="99"/>
                                        </p:tgtEl>
                                        <p:attrNameLst>
                                          <p:attrName>style.visibility</p:attrName>
                                        </p:attrNameLst>
                                      </p:cBhvr>
                                      <p:to>
                                        <p:strVal val="hidden"/>
                                      </p:to>
                                    </p:set>
                                  </p:childTnLst>
                                </p:cTn>
                              </p:par>
                              <p:par>
                                <p:cTn id="268" presetID="10" presetClass="exit" presetSubtype="0" fill="hold" nodeType="withEffect">
                                  <p:stCondLst>
                                    <p:cond delay="0"/>
                                  </p:stCondLst>
                                  <p:childTnLst>
                                    <p:animEffect transition="out" filter="fade">
                                      <p:cBhvr>
                                        <p:cTn id="269" dur="1000"/>
                                        <p:tgtEl>
                                          <p:spTgt spid="105"/>
                                        </p:tgtEl>
                                      </p:cBhvr>
                                    </p:animEffect>
                                    <p:set>
                                      <p:cBhvr>
                                        <p:cTn id="270" dur="1" fill="hold">
                                          <p:stCondLst>
                                            <p:cond delay="999"/>
                                          </p:stCondLst>
                                        </p:cTn>
                                        <p:tgtEl>
                                          <p:spTgt spid="105"/>
                                        </p:tgtEl>
                                        <p:attrNameLst>
                                          <p:attrName>style.visibility</p:attrName>
                                        </p:attrNameLst>
                                      </p:cBhvr>
                                      <p:to>
                                        <p:strVal val="hidden"/>
                                      </p:to>
                                    </p:set>
                                  </p:childTnLst>
                                </p:cTn>
                              </p:par>
                              <p:par>
                                <p:cTn id="271" presetID="10" presetClass="exit" presetSubtype="0" fill="hold" grpId="1" nodeType="withEffect">
                                  <p:stCondLst>
                                    <p:cond delay="0"/>
                                  </p:stCondLst>
                                  <p:childTnLst>
                                    <p:animEffect transition="out" filter="fade">
                                      <p:cBhvr>
                                        <p:cTn id="272" dur="1000"/>
                                        <p:tgtEl>
                                          <p:spTgt spid="103"/>
                                        </p:tgtEl>
                                      </p:cBhvr>
                                    </p:animEffect>
                                    <p:set>
                                      <p:cBhvr>
                                        <p:cTn id="273" dur="1" fill="hold">
                                          <p:stCondLst>
                                            <p:cond delay="999"/>
                                          </p:stCondLst>
                                        </p:cTn>
                                        <p:tgtEl>
                                          <p:spTgt spid="103"/>
                                        </p:tgtEl>
                                        <p:attrNameLst>
                                          <p:attrName>style.visibility</p:attrName>
                                        </p:attrNameLst>
                                      </p:cBhvr>
                                      <p:to>
                                        <p:strVal val="hidden"/>
                                      </p:to>
                                    </p:set>
                                  </p:childTnLst>
                                </p:cTn>
                              </p:par>
                              <p:par>
                                <p:cTn id="274" presetID="10" presetClass="exit" presetSubtype="0" fill="hold" grpId="1" nodeType="withEffect">
                                  <p:stCondLst>
                                    <p:cond delay="0"/>
                                  </p:stCondLst>
                                  <p:childTnLst>
                                    <p:animEffect transition="out" filter="fade">
                                      <p:cBhvr>
                                        <p:cTn id="275" dur="1000"/>
                                        <p:tgtEl>
                                          <p:spTgt spid="72">
                                            <p:txEl>
                                              <p:pRg st="0" end="0"/>
                                            </p:txEl>
                                          </p:spTgt>
                                        </p:tgtEl>
                                      </p:cBhvr>
                                    </p:animEffect>
                                    <p:set>
                                      <p:cBhvr>
                                        <p:cTn id="276" dur="1" fill="hold">
                                          <p:stCondLst>
                                            <p:cond delay="999"/>
                                          </p:stCondLst>
                                        </p:cTn>
                                        <p:tgtEl>
                                          <p:spTgt spid="72">
                                            <p:txEl>
                                              <p:pRg st="0" end="0"/>
                                            </p:txEl>
                                          </p:spTgt>
                                        </p:tgtEl>
                                        <p:attrNameLst>
                                          <p:attrName>style.visibility</p:attrName>
                                        </p:attrNameLst>
                                      </p:cBhvr>
                                      <p:to>
                                        <p:strVal val="hidden"/>
                                      </p:to>
                                    </p:set>
                                  </p:childTnLst>
                                </p:cTn>
                              </p:par>
                              <p:par>
                                <p:cTn id="277" presetID="10" presetClass="exit" presetSubtype="0" fill="hold" grpId="1" nodeType="withEffect">
                                  <p:stCondLst>
                                    <p:cond delay="0"/>
                                  </p:stCondLst>
                                  <p:childTnLst>
                                    <p:animEffect transition="out" filter="fade">
                                      <p:cBhvr>
                                        <p:cTn id="278" dur="1000"/>
                                        <p:tgtEl>
                                          <p:spTgt spid="72">
                                            <p:txEl>
                                              <p:pRg st="1" end="1"/>
                                            </p:txEl>
                                          </p:spTgt>
                                        </p:tgtEl>
                                      </p:cBhvr>
                                    </p:animEffect>
                                    <p:set>
                                      <p:cBhvr>
                                        <p:cTn id="279" dur="1" fill="hold">
                                          <p:stCondLst>
                                            <p:cond delay="999"/>
                                          </p:stCondLst>
                                        </p:cTn>
                                        <p:tgtEl>
                                          <p:spTgt spid="72">
                                            <p:txEl>
                                              <p:pRg st="1" end="1"/>
                                            </p:txEl>
                                          </p:spTgt>
                                        </p:tgtEl>
                                        <p:attrNameLst>
                                          <p:attrName>style.visibility</p:attrName>
                                        </p:attrNameLst>
                                      </p:cBhvr>
                                      <p:to>
                                        <p:strVal val="hidden"/>
                                      </p:to>
                                    </p:set>
                                  </p:childTnLst>
                                </p:cTn>
                              </p:par>
                              <p:par>
                                <p:cTn id="280" presetID="10" presetClass="exit" presetSubtype="0" fill="hold" grpId="1" nodeType="withEffect">
                                  <p:stCondLst>
                                    <p:cond delay="0"/>
                                  </p:stCondLst>
                                  <p:childTnLst>
                                    <p:animEffect transition="out" filter="fade">
                                      <p:cBhvr>
                                        <p:cTn id="281" dur="1000"/>
                                        <p:tgtEl>
                                          <p:spTgt spid="72">
                                            <p:txEl>
                                              <p:pRg st="2" end="2"/>
                                            </p:txEl>
                                          </p:spTgt>
                                        </p:tgtEl>
                                      </p:cBhvr>
                                    </p:animEffect>
                                    <p:set>
                                      <p:cBhvr>
                                        <p:cTn id="282" dur="1" fill="hold">
                                          <p:stCondLst>
                                            <p:cond delay="999"/>
                                          </p:stCondLst>
                                        </p:cTn>
                                        <p:tgtEl>
                                          <p:spTgt spid="72">
                                            <p:txEl>
                                              <p:pRg st="2" end="2"/>
                                            </p:txEl>
                                          </p:spTgt>
                                        </p:tgtEl>
                                        <p:attrNameLst>
                                          <p:attrName>style.visibility</p:attrName>
                                        </p:attrNameLst>
                                      </p:cBhvr>
                                      <p:to>
                                        <p:strVal val="hidden"/>
                                      </p:to>
                                    </p:set>
                                  </p:childTnLst>
                                </p:cTn>
                              </p:par>
                              <p:par>
                                <p:cTn id="283" presetID="10" presetClass="exit" presetSubtype="0" fill="hold" grpId="1" nodeType="withEffect">
                                  <p:stCondLst>
                                    <p:cond delay="0"/>
                                  </p:stCondLst>
                                  <p:childTnLst>
                                    <p:animEffect transition="out" filter="fade">
                                      <p:cBhvr>
                                        <p:cTn id="284" dur="1000"/>
                                        <p:tgtEl>
                                          <p:spTgt spid="72">
                                            <p:txEl>
                                              <p:pRg st="3" end="3"/>
                                            </p:txEl>
                                          </p:spTgt>
                                        </p:tgtEl>
                                      </p:cBhvr>
                                    </p:animEffect>
                                    <p:set>
                                      <p:cBhvr>
                                        <p:cTn id="285" dur="1" fill="hold">
                                          <p:stCondLst>
                                            <p:cond delay="999"/>
                                          </p:stCondLst>
                                        </p:cTn>
                                        <p:tgtEl>
                                          <p:spTgt spid="72">
                                            <p:txEl>
                                              <p:pRg st="3" end="3"/>
                                            </p:txEl>
                                          </p:spTgt>
                                        </p:tgtEl>
                                        <p:attrNameLst>
                                          <p:attrName>style.visibility</p:attrName>
                                        </p:attrNameLst>
                                      </p:cBhvr>
                                      <p:to>
                                        <p:strVal val="hidden"/>
                                      </p:to>
                                    </p:set>
                                  </p:childTnLst>
                                </p:cTn>
                              </p:par>
                              <p:par>
                                <p:cTn id="286" presetID="10" presetClass="exit" presetSubtype="0" fill="hold" grpId="1" nodeType="withEffect">
                                  <p:stCondLst>
                                    <p:cond delay="0"/>
                                  </p:stCondLst>
                                  <p:childTnLst>
                                    <p:animEffect transition="out" filter="fade">
                                      <p:cBhvr>
                                        <p:cTn id="287" dur="1000"/>
                                        <p:tgtEl>
                                          <p:spTgt spid="72">
                                            <p:txEl>
                                              <p:pRg st="4" end="4"/>
                                            </p:txEl>
                                          </p:spTgt>
                                        </p:tgtEl>
                                      </p:cBhvr>
                                    </p:animEffect>
                                    <p:set>
                                      <p:cBhvr>
                                        <p:cTn id="288" dur="1" fill="hold">
                                          <p:stCondLst>
                                            <p:cond delay="999"/>
                                          </p:stCondLst>
                                        </p:cTn>
                                        <p:tgtEl>
                                          <p:spTgt spid="72">
                                            <p:txEl>
                                              <p:pRg st="4" end="4"/>
                                            </p:txEl>
                                          </p:spTgt>
                                        </p:tgtEl>
                                        <p:attrNameLst>
                                          <p:attrName>style.visibility</p:attrName>
                                        </p:attrNameLst>
                                      </p:cBhvr>
                                      <p:to>
                                        <p:strVal val="hidden"/>
                                      </p:to>
                                    </p:set>
                                  </p:childTnLst>
                                </p:cTn>
                              </p:par>
                              <p:par>
                                <p:cTn id="289" presetID="10" presetClass="exit" presetSubtype="0" fill="hold" nodeType="withEffect">
                                  <p:stCondLst>
                                    <p:cond delay="0"/>
                                  </p:stCondLst>
                                  <p:childTnLst>
                                    <p:animEffect transition="out" filter="fade">
                                      <p:cBhvr>
                                        <p:cTn id="290" dur="1000"/>
                                        <p:tgtEl>
                                          <p:spTgt spid="77"/>
                                        </p:tgtEl>
                                      </p:cBhvr>
                                    </p:animEffect>
                                    <p:set>
                                      <p:cBhvr>
                                        <p:cTn id="291" dur="1" fill="hold">
                                          <p:stCondLst>
                                            <p:cond delay="999"/>
                                          </p:stCondLst>
                                        </p:cTn>
                                        <p:tgtEl>
                                          <p:spTgt spid="77"/>
                                        </p:tgtEl>
                                        <p:attrNameLst>
                                          <p:attrName>style.visibility</p:attrName>
                                        </p:attrNameLst>
                                      </p:cBhvr>
                                      <p:to>
                                        <p:strVal val="hidden"/>
                                      </p:to>
                                    </p:set>
                                  </p:childTnLst>
                                </p:cTn>
                              </p:par>
                              <p:par>
                                <p:cTn id="292" presetID="10" presetClass="exit" presetSubtype="0" fill="hold" grpId="1" nodeType="withEffect">
                                  <p:stCondLst>
                                    <p:cond delay="0"/>
                                  </p:stCondLst>
                                  <p:childTnLst>
                                    <p:animEffect transition="out" filter="fade">
                                      <p:cBhvr>
                                        <p:cTn id="293" dur="1000"/>
                                        <p:tgtEl>
                                          <p:spTgt spid="72">
                                            <p:bg/>
                                          </p:spTgt>
                                        </p:tgtEl>
                                      </p:cBhvr>
                                    </p:animEffect>
                                    <p:set>
                                      <p:cBhvr>
                                        <p:cTn id="294" dur="1" fill="hold">
                                          <p:stCondLst>
                                            <p:cond delay="999"/>
                                          </p:stCondLst>
                                        </p:cTn>
                                        <p:tgtEl>
                                          <p:spTgt spid="72">
                                            <p:bg/>
                                          </p:spTgt>
                                        </p:tgtEl>
                                        <p:attrNameLst>
                                          <p:attrName>style.visibility</p:attrName>
                                        </p:attrNameLst>
                                      </p:cBhvr>
                                      <p:to>
                                        <p:strVal val="hidden"/>
                                      </p:to>
                                    </p:set>
                                  </p:childTnLst>
                                </p:cTn>
                              </p:par>
                            </p:childTnLst>
                          </p:cTn>
                        </p:par>
                        <p:par>
                          <p:cTn id="295" fill="hold">
                            <p:stCondLst>
                              <p:cond delay="1000"/>
                            </p:stCondLst>
                            <p:childTnLst>
                              <p:par>
                                <p:cTn id="296" presetID="10" presetClass="entr" presetSubtype="0" fill="hold" grpId="0" nodeType="afterEffect">
                                  <p:stCondLst>
                                    <p:cond delay="0"/>
                                  </p:stCondLst>
                                  <p:childTnLst>
                                    <p:set>
                                      <p:cBhvr>
                                        <p:cTn id="297" dur="1" fill="hold">
                                          <p:stCondLst>
                                            <p:cond delay="0"/>
                                          </p:stCondLst>
                                        </p:cTn>
                                        <p:tgtEl>
                                          <p:spTgt spid="106">
                                            <p:bg/>
                                          </p:spTgt>
                                        </p:tgtEl>
                                        <p:attrNameLst>
                                          <p:attrName>style.visibility</p:attrName>
                                        </p:attrNameLst>
                                      </p:cBhvr>
                                      <p:to>
                                        <p:strVal val="visible"/>
                                      </p:to>
                                    </p:set>
                                    <p:animEffect transition="in" filter="fade">
                                      <p:cBhvr>
                                        <p:cTn id="298" dur="500"/>
                                        <p:tgtEl>
                                          <p:spTgt spid="106">
                                            <p:bg/>
                                          </p:spTgt>
                                        </p:tgtEl>
                                      </p:cBhvr>
                                    </p:animEffect>
                                  </p:childTnLst>
                                </p:cTn>
                              </p:par>
                              <p:par>
                                <p:cTn id="299" presetID="22" presetClass="entr" presetSubtype="8" fill="hold" grpId="0" nodeType="withEffect">
                                  <p:stCondLst>
                                    <p:cond delay="0"/>
                                  </p:stCondLst>
                                  <p:childTnLst>
                                    <p:set>
                                      <p:cBhvr>
                                        <p:cTn id="300" dur="1" fill="hold">
                                          <p:stCondLst>
                                            <p:cond delay="0"/>
                                          </p:stCondLst>
                                        </p:cTn>
                                        <p:tgtEl>
                                          <p:spTgt spid="106">
                                            <p:txEl>
                                              <p:pRg st="0" end="0"/>
                                            </p:txEl>
                                          </p:spTgt>
                                        </p:tgtEl>
                                        <p:attrNameLst>
                                          <p:attrName>style.visibility</p:attrName>
                                        </p:attrNameLst>
                                      </p:cBhvr>
                                      <p:to>
                                        <p:strVal val="visible"/>
                                      </p:to>
                                    </p:set>
                                    <p:animEffect transition="in" filter="wipe(left)">
                                      <p:cBhvr>
                                        <p:cTn id="301" dur="1000"/>
                                        <p:tgtEl>
                                          <p:spTgt spid="1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46" grpId="0" animBg="1"/>
      <p:bldP spid="48" grpId="0" animBg="1"/>
      <p:bldP spid="36" grpId="0" animBg="1"/>
      <p:bldP spid="36" grpId="1" animBg="1"/>
      <p:bldP spid="70" grpId="0"/>
      <p:bldP spid="71" grpId="0"/>
      <p:bldP spid="33" grpId="1" animBg="1"/>
      <p:bldP spid="33" grpId="2" animBg="1"/>
      <p:bldP spid="33" grpId="3" animBg="1"/>
      <p:bldP spid="37" grpId="0" animBg="1"/>
      <p:bldP spid="35" grpId="0" animBg="1"/>
      <p:bldP spid="35" grpId="1" animBg="1"/>
      <p:bldP spid="35" grpId="2" animBg="1"/>
      <p:bldP spid="107" grpId="0"/>
      <p:bldP spid="102" grpId="0"/>
      <p:bldP spid="61" grpId="0"/>
      <p:bldP spid="53" grpId="0"/>
      <p:bldP spid="63" grpId="0"/>
      <p:bldP spid="69" grpId="0" animBg="1"/>
      <p:bldP spid="72" grpId="0" uiExpand="1" build="allAtOnce" animBg="1"/>
      <p:bldP spid="72" grpId="1" uiExpand="1" build="allAtOnce" animBg="1"/>
      <p:bldP spid="87" grpId="0" animBg="1"/>
      <p:bldP spid="87" grpId="1" animBg="1"/>
      <p:bldP spid="88" grpId="0" animBg="1"/>
      <p:bldP spid="88" grpId="1" animBg="1"/>
      <p:bldP spid="89" grpId="0" animBg="1"/>
      <p:bldP spid="89" grpId="1" animBg="1"/>
      <p:bldP spid="92" grpId="1" animBg="1"/>
      <p:bldP spid="92" grpId="2" animBg="1"/>
      <p:bldP spid="93" grpId="0" animBg="1"/>
      <p:bldP spid="93" grpId="1" animBg="1"/>
      <p:bldP spid="94" grpId="0" animBg="1"/>
      <p:bldP spid="94" grpId="1" animBg="1"/>
      <p:bldP spid="96" grpId="0" animBg="1"/>
      <p:bldP spid="96" grpId="1" animBg="1"/>
      <p:bldP spid="99" grpId="0" animBg="1"/>
      <p:bldP spid="99" grpId="1" animBg="1"/>
      <p:bldP spid="101" grpId="1" animBg="1"/>
      <p:bldP spid="103" grpId="0" animBg="1"/>
      <p:bldP spid="103" grpId="1" animBg="1"/>
      <p:bldP spid="106" grpId="0" uiExpand="1" build="allAtOnce" animBg="1"/>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 name="TextBox 60"/>
          <p:cNvSpPr txBox="1"/>
          <p:nvPr/>
        </p:nvSpPr>
        <p:spPr>
          <a:xfrm>
            <a:off x="7086600" y="76200"/>
            <a:ext cx="1675908" cy="769441"/>
          </a:xfrm>
          <a:prstGeom prst="rect">
            <a:avLst/>
          </a:prstGeom>
          <a:noFill/>
        </p:spPr>
        <p:txBody>
          <a:bodyPr wrap="none" rtlCol="0">
            <a:spAutoFit/>
          </a:bodyPr>
          <a:lstStyle/>
          <a:p>
            <a:pPr algn="ctr"/>
            <a:r>
              <a:rPr lang="en-US" sz="4400" b="1" dirty="0" smtClean="0">
                <a:solidFill>
                  <a:srgbClr val="FF0000"/>
                </a:solidFill>
                <a:effectLst>
                  <a:outerShdw dist="38100" dir="7200000" algn="ctr" rotWithShape="0">
                    <a:schemeClr val="tx1"/>
                  </a:outerShdw>
                </a:effectLst>
              </a:rPr>
              <a:t>FORTS</a:t>
            </a:r>
          </a:p>
        </p:txBody>
      </p:sp>
      <p:pic>
        <p:nvPicPr>
          <p:cNvPr id="16" name="Picture 3"/>
          <p:cNvPicPr>
            <a:picLocks noChangeAspect="1" noChangeArrowheads="1"/>
          </p:cNvPicPr>
          <p:nvPr/>
        </p:nvPicPr>
        <p:blipFill>
          <a:blip r:embed="rId2" cstate="print"/>
          <a:srcRect/>
          <a:stretch>
            <a:fillRect/>
          </a:stretch>
        </p:blipFill>
        <p:spPr bwMode="auto">
          <a:xfrm>
            <a:off x="523875" y="762000"/>
            <a:ext cx="8162925" cy="6072188"/>
          </a:xfrm>
          <a:prstGeom prst="rect">
            <a:avLst/>
          </a:prstGeom>
          <a:noFill/>
          <a:ln w="9525">
            <a:noFill/>
            <a:miter lim="800000"/>
            <a:headEnd/>
            <a:tailEnd/>
          </a:ln>
          <a:effectLst/>
        </p:spPr>
      </p:pic>
      <p:grpSp>
        <p:nvGrpSpPr>
          <p:cNvPr id="2" name="Group 45"/>
          <p:cNvGrpSpPr/>
          <p:nvPr/>
        </p:nvGrpSpPr>
        <p:grpSpPr>
          <a:xfrm>
            <a:off x="914400" y="1219200"/>
            <a:ext cx="7396842" cy="2879271"/>
            <a:chOff x="914400" y="1219200"/>
            <a:chExt cx="7396842" cy="2879271"/>
          </a:xfrm>
        </p:grpSpPr>
        <p:sp>
          <p:nvSpPr>
            <p:cNvPr id="22" name="Freeform 21"/>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30"/>
            <p:cNvGrpSpPr/>
            <p:nvPr/>
          </p:nvGrpSpPr>
          <p:grpSpPr>
            <a:xfrm>
              <a:off x="914400" y="1219200"/>
              <a:ext cx="7396842" cy="2879271"/>
              <a:chOff x="914400" y="1219200"/>
              <a:chExt cx="7396842" cy="2879271"/>
            </a:xfrm>
          </p:grpSpPr>
          <p:sp>
            <p:nvSpPr>
              <p:cNvPr id="17" name="Freeform 16"/>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25"/>
              <p:cNvGrpSpPr/>
              <p:nvPr/>
            </p:nvGrpSpPr>
            <p:grpSpPr>
              <a:xfrm>
                <a:off x="6248400" y="1219200"/>
                <a:ext cx="2062842" cy="2803072"/>
                <a:chOff x="6248400" y="1219200"/>
                <a:chExt cx="2062842" cy="2803072"/>
              </a:xfrm>
            </p:grpSpPr>
            <p:sp>
              <p:nvSpPr>
                <p:cNvPr id="23" name="Rectangle 2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3"/>
              <p:cNvPicPr>
                <a:picLocks noChangeAspect="1" noChangeArrowheads="1"/>
              </p:cNvPicPr>
              <p:nvPr/>
            </p:nvPicPr>
            <p:blipFill>
              <a:blip r:embed="rId2" cstate="print"/>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28" name="Picture 3"/>
              <p:cNvPicPr>
                <a:picLocks noChangeAspect="1" noChangeArrowheads="1"/>
              </p:cNvPicPr>
              <p:nvPr/>
            </p:nvPicPr>
            <p:blipFill>
              <a:blip r:embed="rId2" cstate="print"/>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29" name="Picture 3"/>
              <p:cNvPicPr preferRelativeResize="0">
                <a:picLocks noChangeArrowheads="1"/>
              </p:cNvPicPr>
              <p:nvPr/>
            </p:nvPicPr>
            <p:blipFill>
              <a:blip r:embed="rId2" cstate="print"/>
              <a:srcRect l="23454" t="16314" r="53209" b="74902"/>
              <a:stretch>
                <a:fillRect/>
              </a:stretch>
            </p:blipFill>
            <p:spPr bwMode="auto">
              <a:xfrm>
                <a:off x="4495800" y="1755648"/>
                <a:ext cx="1524000" cy="713232"/>
              </a:xfrm>
              <a:prstGeom prst="rect">
                <a:avLst/>
              </a:prstGeom>
              <a:noFill/>
              <a:ln w="9525">
                <a:noFill/>
                <a:miter lim="800000"/>
                <a:headEnd/>
                <a:tailEnd/>
              </a:ln>
              <a:effectLst/>
            </p:spPr>
          </p:pic>
          <p:pic>
            <p:nvPicPr>
              <p:cNvPr id="30" name="Picture 3"/>
              <p:cNvPicPr>
                <a:picLocks noChangeAspect="1" noChangeArrowheads="1"/>
              </p:cNvPicPr>
              <p:nvPr/>
            </p:nvPicPr>
            <p:blipFill>
              <a:blip r:embed="rId3"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sp>
        <p:nvSpPr>
          <p:cNvPr id="24" name="TextBox 23"/>
          <p:cNvSpPr txBox="1"/>
          <p:nvPr/>
        </p:nvSpPr>
        <p:spPr>
          <a:xfrm>
            <a:off x="6141197" y="1698248"/>
            <a:ext cx="1962397" cy="892552"/>
          </a:xfrm>
          <a:prstGeom prst="rect">
            <a:avLst/>
          </a:prstGeom>
          <a:noFill/>
        </p:spPr>
        <p:txBody>
          <a:bodyPr wrap="none" rtlCol="0">
            <a:spAutoFit/>
          </a:bodyPr>
          <a:lstStyle/>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a:t>
            </a:r>
          </a:p>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NATION</a:t>
            </a:r>
          </a:p>
        </p:txBody>
      </p:sp>
      <p:pic>
        <p:nvPicPr>
          <p:cNvPr id="32" name="Picture 4" descr="Image result for 5 civilized tribes"/>
          <p:cNvPicPr>
            <a:picLocks noChangeAspect="1" noChangeArrowheads="1"/>
          </p:cNvPicPr>
          <p:nvPr/>
        </p:nvPicPr>
        <p:blipFill>
          <a:blip r:embed="rId4" cstate="print"/>
          <a:srcRect l="13971" t="20000" r="63017" b="55294"/>
          <a:stretch>
            <a:fillRect/>
          </a:stretch>
        </p:blipFill>
        <p:spPr bwMode="auto">
          <a:xfrm rot="-180000">
            <a:off x="281834" y="703277"/>
            <a:ext cx="8229600" cy="6172200"/>
          </a:xfrm>
          <a:prstGeom prst="rect">
            <a:avLst/>
          </a:prstGeom>
          <a:noFill/>
        </p:spPr>
      </p:pic>
      <p:sp>
        <p:nvSpPr>
          <p:cNvPr id="33" name="Oval 32"/>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467600" y="27432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924800" y="4038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391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5715000" y="2209800"/>
            <a:ext cx="1947393" cy="584775"/>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Tahlequah</a:t>
            </a:r>
          </a:p>
        </p:txBody>
      </p:sp>
      <p:sp>
        <p:nvSpPr>
          <p:cNvPr id="39" name="TextBox 38"/>
          <p:cNvSpPr txBox="1"/>
          <p:nvPr/>
        </p:nvSpPr>
        <p:spPr>
          <a:xfrm>
            <a:off x="5029200" y="3124200"/>
            <a:ext cx="2155783" cy="584775"/>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Fort Gibson</a:t>
            </a:r>
          </a:p>
        </p:txBody>
      </p:sp>
      <p:sp>
        <p:nvSpPr>
          <p:cNvPr id="40" name="TextBox 39"/>
          <p:cNvSpPr txBox="1"/>
          <p:nvPr/>
        </p:nvSpPr>
        <p:spPr>
          <a:xfrm>
            <a:off x="5848013" y="4063425"/>
            <a:ext cx="2076787" cy="584775"/>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Fort Coffee</a:t>
            </a:r>
          </a:p>
        </p:txBody>
      </p:sp>
      <p:sp>
        <p:nvSpPr>
          <p:cNvPr id="41" name="TextBox 40"/>
          <p:cNvSpPr txBox="1"/>
          <p:nvPr/>
        </p:nvSpPr>
        <p:spPr>
          <a:xfrm>
            <a:off x="6114071" y="5410200"/>
            <a:ext cx="2267929" cy="584775"/>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Fort Towson</a:t>
            </a:r>
          </a:p>
        </p:txBody>
      </p:sp>
      <p:sp>
        <p:nvSpPr>
          <p:cNvPr id="42" name="TextBox 41"/>
          <p:cNvSpPr txBox="1"/>
          <p:nvPr/>
        </p:nvSpPr>
        <p:spPr>
          <a:xfrm>
            <a:off x="7875704" y="2667000"/>
            <a:ext cx="1268296" cy="1077218"/>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Fort</a:t>
            </a:r>
          </a:p>
          <a:p>
            <a:pPr algn="ctr"/>
            <a:r>
              <a:rPr lang="en-US" sz="3200" b="1" dirty="0" smtClean="0">
                <a:solidFill>
                  <a:srgbClr val="FF0000"/>
                </a:solidFill>
                <a:effectLst>
                  <a:outerShdw dist="38100" dir="7200000" algn="ctr" rotWithShape="0">
                    <a:schemeClr val="tx1"/>
                  </a:outerShdw>
                </a:effectLst>
              </a:rPr>
              <a:t> Smith</a:t>
            </a:r>
          </a:p>
        </p:txBody>
      </p:sp>
      <p:sp>
        <p:nvSpPr>
          <p:cNvPr id="31" name="Oval 30"/>
          <p:cNvSpPr/>
          <p:nvPr/>
        </p:nvSpPr>
        <p:spPr>
          <a:xfrm>
            <a:off x="5257800" y="6096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2978675" y="5638800"/>
            <a:ext cx="2217337"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Fort Washita</a:t>
            </a:r>
          </a:p>
        </p:txBody>
      </p:sp>
      <p:sp>
        <p:nvSpPr>
          <p:cNvPr id="44" name="TextBox 43"/>
          <p:cNvSpPr txBox="1"/>
          <p:nvPr/>
        </p:nvSpPr>
        <p:spPr>
          <a:xfrm>
            <a:off x="304800" y="0"/>
            <a:ext cx="4764318" cy="4708981"/>
          </a:xfrm>
          <a:prstGeom prst="rect">
            <a:avLst/>
          </a:prstGeom>
          <a:noFill/>
        </p:spPr>
        <p:txBody>
          <a:bodyPr wrap="none" rtlCol="0">
            <a:spAutoFit/>
          </a:bodyPr>
          <a:lstStyle/>
          <a:p>
            <a:r>
              <a:rPr lang="en-US" sz="3000" b="1" dirty="0" smtClean="0">
                <a:solidFill>
                  <a:srgbClr val="FF0000"/>
                </a:solidFill>
                <a:effectLst>
                  <a:outerShdw dist="38100" dir="7200000" algn="ctr" rotWithShape="0">
                    <a:schemeClr val="tx1"/>
                  </a:outerShdw>
                </a:effectLst>
              </a:rPr>
              <a:t>1817-1871  – Fort Smith</a:t>
            </a:r>
          </a:p>
          <a:p>
            <a:r>
              <a:rPr lang="en-US" sz="3000" b="1" dirty="0" smtClean="0">
                <a:solidFill>
                  <a:srgbClr val="FF0000"/>
                </a:solidFill>
                <a:effectLst>
                  <a:outerShdw dist="38100" dir="7200000" algn="ctr" rotWithShape="0">
                    <a:schemeClr val="tx1"/>
                  </a:outerShdw>
                </a:effectLst>
              </a:rPr>
              <a:t>1824-1857  – Fort Gibson</a:t>
            </a:r>
          </a:p>
          <a:p>
            <a:r>
              <a:rPr lang="en-US" sz="3000" b="1" dirty="0" smtClean="0">
                <a:solidFill>
                  <a:srgbClr val="FF0000"/>
                </a:solidFill>
                <a:effectLst>
                  <a:outerShdw dist="38100" dir="7200000" algn="ctr" rotWithShape="0">
                    <a:schemeClr val="tx1"/>
                  </a:outerShdw>
                </a:effectLst>
              </a:rPr>
              <a:t>1824-1856 – Fort Towson</a:t>
            </a:r>
          </a:p>
          <a:p>
            <a:r>
              <a:rPr lang="en-US" sz="3000" b="1" dirty="0" smtClean="0">
                <a:solidFill>
                  <a:srgbClr val="FF0000"/>
                </a:solidFill>
                <a:effectLst>
                  <a:outerShdw dist="38100" dir="7200000" algn="ctr" rotWithShape="0">
                    <a:schemeClr val="tx1"/>
                  </a:outerShdw>
                </a:effectLst>
              </a:rPr>
              <a:t>	1865 – confederate HQ</a:t>
            </a:r>
          </a:p>
          <a:p>
            <a:r>
              <a:rPr lang="en-US" sz="3000" b="1" dirty="0" smtClean="0">
                <a:solidFill>
                  <a:srgbClr val="FF0000"/>
                </a:solidFill>
                <a:effectLst>
                  <a:outerShdw dist="38100" dir="7200000" algn="ctr" rotWithShape="0">
                    <a:schemeClr val="tx1"/>
                  </a:outerShdw>
                </a:effectLst>
              </a:rPr>
              <a:t>1834-1838  – Fort Coffee</a:t>
            </a:r>
          </a:p>
          <a:p>
            <a:r>
              <a:rPr lang="en-US" sz="3000" b="1" dirty="0" smtClean="0">
                <a:solidFill>
                  <a:srgbClr val="FF0000"/>
                </a:solidFill>
                <a:effectLst>
                  <a:outerShdw dist="38100" dir="7200000" algn="ctr" rotWithShape="0">
                    <a:schemeClr val="tx1"/>
                  </a:outerShdw>
                </a:effectLst>
              </a:rPr>
              <a:t>1842-1860  – Fort Washita</a:t>
            </a:r>
          </a:p>
          <a:p>
            <a:r>
              <a:rPr lang="en-US" sz="3000" b="1" dirty="0" smtClean="0">
                <a:solidFill>
                  <a:srgbClr val="FF0000"/>
                </a:solidFill>
                <a:effectLst>
                  <a:outerShdw dist="38100" dir="7200000" algn="ctr" rotWithShape="0">
                    <a:schemeClr val="tx1"/>
                  </a:outerShdw>
                </a:effectLst>
              </a:rPr>
              <a:t>	confederate occupy</a:t>
            </a:r>
          </a:p>
          <a:p>
            <a:r>
              <a:rPr lang="en-US" sz="3000" b="1" dirty="0" smtClean="0">
                <a:solidFill>
                  <a:srgbClr val="FF0000"/>
                </a:solidFill>
                <a:effectLst>
                  <a:outerShdw dist="38100" dir="7200000" algn="ctr" rotWithShape="0">
                    <a:schemeClr val="tx1"/>
                  </a:outerShdw>
                </a:effectLst>
              </a:rPr>
              <a:t>1851-1870  – Fort Arbuckle</a:t>
            </a:r>
          </a:p>
          <a:p>
            <a:r>
              <a:rPr lang="en-US" sz="3000" b="1" dirty="0" smtClean="0">
                <a:solidFill>
                  <a:srgbClr val="FF0000"/>
                </a:solidFill>
                <a:effectLst>
                  <a:outerShdw dist="38100" dir="7200000" algn="ctr" rotWithShape="0">
                    <a:schemeClr val="tx1"/>
                  </a:outerShdw>
                </a:effectLst>
              </a:rPr>
              <a:t>	confederate occupy</a:t>
            </a:r>
          </a:p>
          <a:p>
            <a:endParaRPr lang="en-US" sz="3000" b="1" dirty="0" smtClean="0">
              <a:solidFill>
                <a:srgbClr val="FF0000"/>
              </a:solidFill>
              <a:effectLst>
                <a:outerShdw dist="38100" dir="7200000" algn="ctr" rotWithShape="0">
                  <a:schemeClr val="tx1"/>
                </a:outerShdw>
              </a:effectLst>
            </a:endParaRPr>
          </a:p>
        </p:txBody>
      </p:sp>
      <p:sp>
        <p:nvSpPr>
          <p:cNvPr id="45" name="Oval 44"/>
          <p:cNvSpPr/>
          <p:nvPr/>
        </p:nvSpPr>
        <p:spPr>
          <a:xfrm>
            <a:off x="4412725" y="4800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2133600" y="4343400"/>
            <a:ext cx="2334422"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Fort Arbuckle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800" decel="100000"/>
                                        <p:tgtEl>
                                          <p:spTgt spid="33"/>
                                        </p:tgtEl>
                                      </p:cBhvr>
                                    </p:animEffect>
                                    <p:anim calcmode="lin" valueType="num">
                                      <p:cBhvr>
                                        <p:cTn id="8" dur="800" decel="100000" fill="hold"/>
                                        <p:tgtEl>
                                          <p:spTgt spid="33"/>
                                        </p:tgtEl>
                                        <p:attrNameLst>
                                          <p:attrName>style.rotation</p:attrName>
                                        </p:attrNameLst>
                                      </p:cBhvr>
                                      <p:tavLst>
                                        <p:tav tm="0">
                                          <p:val>
                                            <p:fltVal val="-90"/>
                                          </p:val>
                                        </p:tav>
                                        <p:tav tm="100000">
                                          <p:val>
                                            <p:fltVal val="0"/>
                                          </p:val>
                                        </p:tav>
                                      </p:tavLst>
                                    </p:anim>
                                    <p:anim calcmode="lin" valueType="num">
                                      <p:cBhvr>
                                        <p:cTn id="9" dur="800" decel="100000" fill="hold"/>
                                        <p:tgtEl>
                                          <p:spTgt spid="33"/>
                                        </p:tgtEl>
                                        <p:attrNameLst>
                                          <p:attrName>ppt_x</p:attrName>
                                        </p:attrNameLst>
                                      </p:cBhvr>
                                      <p:tavLst>
                                        <p:tav tm="0">
                                          <p:val>
                                            <p:strVal val="#ppt_x+0.4"/>
                                          </p:val>
                                        </p:tav>
                                        <p:tav tm="100000">
                                          <p:val>
                                            <p:strVal val="#ppt_x-0.05"/>
                                          </p:val>
                                        </p:tav>
                                      </p:tavLst>
                                    </p:anim>
                                    <p:anim calcmode="lin" valueType="num">
                                      <p:cBhvr>
                                        <p:cTn id="10" dur="800" decel="100000" fill="hold"/>
                                        <p:tgtEl>
                                          <p:spTgt spid="3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800" decel="100000"/>
                                        <p:tgtEl>
                                          <p:spTgt spid="34"/>
                                        </p:tgtEl>
                                      </p:cBhvr>
                                    </p:animEffect>
                                    <p:anim calcmode="lin" valueType="num">
                                      <p:cBhvr>
                                        <p:cTn id="18" dur="800" decel="100000" fill="hold"/>
                                        <p:tgtEl>
                                          <p:spTgt spid="34"/>
                                        </p:tgtEl>
                                        <p:attrNameLst>
                                          <p:attrName>style.rotation</p:attrName>
                                        </p:attrNameLst>
                                      </p:cBhvr>
                                      <p:tavLst>
                                        <p:tav tm="0">
                                          <p:val>
                                            <p:fltVal val="-90"/>
                                          </p:val>
                                        </p:tav>
                                        <p:tav tm="100000">
                                          <p:val>
                                            <p:fltVal val="0"/>
                                          </p:val>
                                        </p:tav>
                                      </p:tavLst>
                                    </p:anim>
                                    <p:anim calcmode="lin" valueType="num">
                                      <p:cBhvr>
                                        <p:cTn id="19" dur="800" decel="100000" fill="hold"/>
                                        <p:tgtEl>
                                          <p:spTgt spid="34"/>
                                        </p:tgtEl>
                                        <p:attrNameLst>
                                          <p:attrName>ppt_x</p:attrName>
                                        </p:attrNameLst>
                                      </p:cBhvr>
                                      <p:tavLst>
                                        <p:tav tm="0">
                                          <p:val>
                                            <p:strVal val="#ppt_x+0.4"/>
                                          </p:val>
                                        </p:tav>
                                        <p:tav tm="100000">
                                          <p:val>
                                            <p:strVal val="#ppt_x-0.05"/>
                                          </p:val>
                                        </p:tav>
                                      </p:tavLst>
                                    </p:anim>
                                    <p:anim calcmode="lin" valueType="num">
                                      <p:cBhvr>
                                        <p:cTn id="20" dur="800" decel="100000" fill="hold"/>
                                        <p:tgtEl>
                                          <p:spTgt spid="34"/>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4"/>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4"/>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800" decel="100000"/>
                                        <p:tgtEl>
                                          <p:spTgt spid="35"/>
                                        </p:tgtEl>
                                      </p:cBhvr>
                                    </p:animEffect>
                                    <p:anim calcmode="lin" valueType="num">
                                      <p:cBhvr>
                                        <p:cTn id="28" dur="800" decel="100000" fill="hold"/>
                                        <p:tgtEl>
                                          <p:spTgt spid="35"/>
                                        </p:tgtEl>
                                        <p:attrNameLst>
                                          <p:attrName>style.rotation</p:attrName>
                                        </p:attrNameLst>
                                      </p:cBhvr>
                                      <p:tavLst>
                                        <p:tav tm="0">
                                          <p:val>
                                            <p:fltVal val="-90"/>
                                          </p:val>
                                        </p:tav>
                                        <p:tav tm="100000">
                                          <p:val>
                                            <p:fltVal val="0"/>
                                          </p:val>
                                        </p:tav>
                                      </p:tavLst>
                                    </p:anim>
                                    <p:anim calcmode="lin" valueType="num">
                                      <p:cBhvr>
                                        <p:cTn id="29" dur="800" decel="100000" fill="hold"/>
                                        <p:tgtEl>
                                          <p:spTgt spid="35"/>
                                        </p:tgtEl>
                                        <p:attrNameLst>
                                          <p:attrName>ppt_x</p:attrName>
                                        </p:attrNameLst>
                                      </p:cBhvr>
                                      <p:tavLst>
                                        <p:tav tm="0">
                                          <p:val>
                                            <p:strVal val="#ppt_x+0.4"/>
                                          </p:val>
                                        </p:tav>
                                        <p:tav tm="100000">
                                          <p:val>
                                            <p:strVal val="#ppt_x-0.05"/>
                                          </p:val>
                                        </p:tav>
                                      </p:tavLst>
                                    </p:anim>
                                    <p:anim calcmode="lin" valueType="num">
                                      <p:cBhvr>
                                        <p:cTn id="30" dur="800" decel="100000" fill="hold"/>
                                        <p:tgtEl>
                                          <p:spTgt spid="35"/>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35"/>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35"/>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800" decel="100000"/>
                                        <p:tgtEl>
                                          <p:spTgt spid="36"/>
                                        </p:tgtEl>
                                      </p:cBhvr>
                                    </p:animEffect>
                                    <p:anim calcmode="lin" valueType="num">
                                      <p:cBhvr>
                                        <p:cTn id="38" dur="800" decel="100000" fill="hold"/>
                                        <p:tgtEl>
                                          <p:spTgt spid="36"/>
                                        </p:tgtEl>
                                        <p:attrNameLst>
                                          <p:attrName>style.rotation</p:attrName>
                                        </p:attrNameLst>
                                      </p:cBhvr>
                                      <p:tavLst>
                                        <p:tav tm="0">
                                          <p:val>
                                            <p:fltVal val="-90"/>
                                          </p:val>
                                        </p:tav>
                                        <p:tav tm="100000">
                                          <p:val>
                                            <p:fltVal val="0"/>
                                          </p:val>
                                        </p:tav>
                                      </p:tavLst>
                                    </p:anim>
                                    <p:anim calcmode="lin" valueType="num">
                                      <p:cBhvr>
                                        <p:cTn id="39" dur="800" decel="100000" fill="hold"/>
                                        <p:tgtEl>
                                          <p:spTgt spid="36"/>
                                        </p:tgtEl>
                                        <p:attrNameLst>
                                          <p:attrName>ppt_x</p:attrName>
                                        </p:attrNameLst>
                                      </p:cBhvr>
                                      <p:tavLst>
                                        <p:tav tm="0">
                                          <p:val>
                                            <p:strVal val="#ppt_x+0.4"/>
                                          </p:val>
                                        </p:tav>
                                        <p:tav tm="100000">
                                          <p:val>
                                            <p:strVal val="#ppt_x-0.05"/>
                                          </p:val>
                                        </p:tav>
                                      </p:tavLst>
                                    </p:anim>
                                    <p:anim calcmode="lin" valueType="num">
                                      <p:cBhvr>
                                        <p:cTn id="40" dur="800" decel="100000" fill="hold"/>
                                        <p:tgtEl>
                                          <p:spTgt spid="36"/>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800" decel="100000"/>
                                        <p:tgtEl>
                                          <p:spTgt spid="37"/>
                                        </p:tgtEl>
                                      </p:cBhvr>
                                    </p:animEffect>
                                    <p:anim calcmode="lin" valueType="num">
                                      <p:cBhvr>
                                        <p:cTn id="48" dur="800" decel="100000" fill="hold"/>
                                        <p:tgtEl>
                                          <p:spTgt spid="37"/>
                                        </p:tgtEl>
                                        <p:attrNameLst>
                                          <p:attrName>style.rotation</p:attrName>
                                        </p:attrNameLst>
                                      </p:cBhvr>
                                      <p:tavLst>
                                        <p:tav tm="0">
                                          <p:val>
                                            <p:fltVal val="-90"/>
                                          </p:val>
                                        </p:tav>
                                        <p:tav tm="100000">
                                          <p:val>
                                            <p:fltVal val="0"/>
                                          </p:val>
                                        </p:tav>
                                      </p:tavLst>
                                    </p:anim>
                                    <p:anim calcmode="lin" valueType="num">
                                      <p:cBhvr>
                                        <p:cTn id="49" dur="800" decel="100000" fill="hold"/>
                                        <p:tgtEl>
                                          <p:spTgt spid="37"/>
                                        </p:tgtEl>
                                        <p:attrNameLst>
                                          <p:attrName>ppt_x</p:attrName>
                                        </p:attrNameLst>
                                      </p:cBhvr>
                                      <p:tavLst>
                                        <p:tav tm="0">
                                          <p:val>
                                            <p:strVal val="#ppt_x+0.4"/>
                                          </p:val>
                                        </p:tav>
                                        <p:tav tm="100000">
                                          <p:val>
                                            <p:strVal val="#ppt_x-0.05"/>
                                          </p:val>
                                        </p:tav>
                                      </p:tavLst>
                                    </p:anim>
                                    <p:anim calcmode="lin" valueType="num">
                                      <p:cBhvr>
                                        <p:cTn id="50" dur="800" decel="100000" fill="hold"/>
                                        <p:tgtEl>
                                          <p:spTgt spid="37"/>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10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10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10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1000"/>
                                        <p:tgtEl>
                                          <p:spTgt spid="42"/>
                                        </p:tgtEl>
                                      </p:cBhvr>
                                    </p:animEffect>
                                  </p:childTnLst>
                                </p:cTn>
                              </p:par>
                            </p:childTnLst>
                          </p:cTn>
                        </p:par>
                      </p:childTnLst>
                    </p:cTn>
                  </p:par>
                  <p:par>
                    <p:cTn id="78" fill="hold">
                      <p:stCondLst>
                        <p:cond delay="indefinite"/>
                      </p:stCondLst>
                      <p:childTnLst>
                        <p:par>
                          <p:cTn id="79" fill="hold">
                            <p:stCondLst>
                              <p:cond delay="0"/>
                            </p:stCondLst>
                            <p:childTnLst>
                              <p:par>
                                <p:cTn id="80" presetID="30" presetClass="entr" presetSubtype="0"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800" decel="100000"/>
                                        <p:tgtEl>
                                          <p:spTgt spid="31"/>
                                        </p:tgtEl>
                                      </p:cBhvr>
                                    </p:animEffect>
                                    <p:anim calcmode="lin" valueType="num">
                                      <p:cBhvr>
                                        <p:cTn id="83" dur="800" decel="100000" fill="hold"/>
                                        <p:tgtEl>
                                          <p:spTgt spid="31"/>
                                        </p:tgtEl>
                                        <p:attrNameLst>
                                          <p:attrName>style.rotation</p:attrName>
                                        </p:attrNameLst>
                                      </p:cBhvr>
                                      <p:tavLst>
                                        <p:tav tm="0">
                                          <p:val>
                                            <p:fltVal val="-90"/>
                                          </p:val>
                                        </p:tav>
                                        <p:tav tm="100000">
                                          <p:val>
                                            <p:fltVal val="0"/>
                                          </p:val>
                                        </p:tav>
                                      </p:tavLst>
                                    </p:anim>
                                    <p:anim calcmode="lin" valueType="num">
                                      <p:cBhvr>
                                        <p:cTn id="84" dur="800" decel="100000" fill="hold"/>
                                        <p:tgtEl>
                                          <p:spTgt spid="31"/>
                                        </p:tgtEl>
                                        <p:attrNameLst>
                                          <p:attrName>ppt_x</p:attrName>
                                        </p:attrNameLst>
                                      </p:cBhvr>
                                      <p:tavLst>
                                        <p:tav tm="0">
                                          <p:val>
                                            <p:strVal val="#ppt_x+0.4"/>
                                          </p:val>
                                        </p:tav>
                                        <p:tav tm="100000">
                                          <p:val>
                                            <p:strVal val="#ppt_x-0.05"/>
                                          </p:val>
                                        </p:tav>
                                      </p:tavLst>
                                    </p:anim>
                                    <p:anim calcmode="lin" valueType="num">
                                      <p:cBhvr>
                                        <p:cTn id="85" dur="800" decel="100000" fill="hold"/>
                                        <p:tgtEl>
                                          <p:spTgt spid="31"/>
                                        </p:tgtEl>
                                        <p:attrNameLst>
                                          <p:attrName>ppt_y</p:attrName>
                                        </p:attrNameLst>
                                      </p:cBhvr>
                                      <p:tavLst>
                                        <p:tav tm="0">
                                          <p:val>
                                            <p:strVal val="#ppt_y-0.4"/>
                                          </p:val>
                                        </p:tav>
                                        <p:tav tm="100000">
                                          <p:val>
                                            <p:strVal val="#ppt_y+0.1"/>
                                          </p:val>
                                        </p:tav>
                                      </p:tavLst>
                                    </p:anim>
                                    <p:anim calcmode="lin" valueType="num">
                                      <p:cBhvr>
                                        <p:cTn id="86"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87"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1000"/>
                                        <p:tgtEl>
                                          <p:spTgt spid="43"/>
                                        </p:tgtEl>
                                      </p:cBhvr>
                                    </p:animEffect>
                                  </p:childTnLst>
                                </p:cTn>
                              </p:par>
                            </p:childTnLst>
                          </p:cTn>
                        </p:par>
                      </p:childTnLst>
                    </p:cTn>
                  </p:par>
                  <p:par>
                    <p:cTn id="93" fill="hold">
                      <p:stCondLst>
                        <p:cond delay="indefinite"/>
                      </p:stCondLst>
                      <p:childTnLst>
                        <p:par>
                          <p:cTn id="94" fill="hold">
                            <p:stCondLst>
                              <p:cond delay="0"/>
                            </p:stCondLst>
                            <p:childTnLst>
                              <p:par>
                                <p:cTn id="95" presetID="30" presetClass="entr" presetSubtype="0"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fade">
                                      <p:cBhvr>
                                        <p:cTn id="97" dur="800" decel="100000"/>
                                        <p:tgtEl>
                                          <p:spTgt spid="45"/>
                                        </p:tgtEl>
                                      </p:cBhvr>
                                    </p:animEffect>
                                    <p:anim calcmode="lin" valueType="num">
                                      <p:cBhvr>
                                        <p:cTn id="98" dur="800" decel="100000" fill="hold"/>
                                        <p:tgtEl>
                                          <p:spTgt spid="45"/>
                                        </p:tgtEl>
                                        <p:attrNameLst>
                                          <p:attrName>style.rotation</p:attrName>
                                        </p:attrNameLst>
                                      </p:cBhvr>
                                      <p:tavLst>
                                        <p:tav tm="0">
                                          <p:val>
                                            <p:fltVal val="-90"/>
                                          </p:val>
                                        </p:tav>
                                        <p:tav tm="100000">
                                          <p:val>
                                            <p:fltVal val="0"/>
                                          </p:val>
                                        </p:tav>
                                      </p:tavLst>
                                    </p:anim>
                                    <p:anim calcmode="lin" valueType="num">
                                      <p:cBhvr>
                                        <p:cTn id="99" dur="800" decel="100000" fill="hold"/>
                                        <p:tgtEl>
                                          <p:spTgt spid="45"/>
                                        </p:tgtEl>
                                        <p:attrNameLst>
                                          <p:attrName>ppt_x</p:attrName>
                                        </p:attrNameLst>
                                      </p:cBhvr>
                                      <p:tavLst>
                                        <p:tav tm="0">
                                          <p:val>
                                            <p:strVal val="#ppt_x+0.4"/>
                                          </p:val>
                                        </p:tav>
                                        <p:tav tm="100000">
                                          <p:val>
                                            <p:strVal val="#ppt_x-0.05"/>
                                          </p:val>
                                        </p:tav>
                                      </p:tavLst>
                                    </p:anim>
                                    <p:anim calcmode="lin" valueType="num">
                                      <p:cBhvr>
                                        <p:cTn id="100" dur="800" decel="100000" fill="hold"/>
                                        <p:tgtEl>
                                          <p:spTgt spid="45"/>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45"/>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45"/>
                                        </p:tgtEl>
                                        <p:attrNameLst>
                                          <p:attrName>ppt_y</p:attrName>
                                        </p:attrNameLst>
                                      </p:cBhvr>
                                      <p:tavLst>
                                        <p:tav tm="0">
                                          <p:val>
                                            <p:strVal val="#ppt_y+0.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animEffect transition="in" filter="fade">
                                      <p:cBhvr>
                                        <p:cTn id="107"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p:bldP spid="39" grpId="0"/>
      <p:bldP spid="40" grpId="0"/>
      <p:bldP spid="41" grpId="0"/>
      <p:bldP spid="42" grpId="0"/>
      <p:bldP spid="31" grpId="0" animBg="1"/>
      <p:bldP spid="43" grpId="0"/>
      <p:bldP spid="45" grpId="0" animBg="1"/>
      <p:bldP spid="4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lgn="ctr">
              <a:defRPr/>
            </a:pPr>
            <a:r>
              <a:rPr lang="en-US" sz="4800" b="1" dirty="0" smtClean="0">
                <a:solidFill>
                  <a:srgbClr val="00B050"/>
                </a:solidFill>
                <a:effectLst>
                  <a:outerShdw dist="50800" dir="5400000" algn="ctr" rotWithShape="0">
                    <a:schemeClr val="tx1"/>
                  </a:outerShdw>
                </a:effectLst>
                <a:latin typeface="Tempus Sans ITC" pitchFamily="82" charset="0"/>
              </a:rPr>
              <a:t>Five Tribes  </a:t>
            </a:r>
            <a:r>
              <a:rPr lang="en-US" sz="4800" b="1" dirty="0" smtClean="0">
                <a:solidFill>
                  <a:srgbClr val="FF0000"/>
                </a:solidFill>
                <a:effectLst>
                  <a:outerShdw dist="50800" dir="5400000" algn="ctr" rotWithShape="0">
                    <a:schemeClr val="tx1"/>
                  </a:outerShdw>
                </a:effectLst>
                <a:latin typeface="Tempus Sans ITC" pitchFamily="82" charset="0"/>
              </a:rPr>
              <a:t>-</a:t>
            </a:r>
            <a:r>
              <a:rPr lang="en-US" sz="4800" b="1" dirty="0" smtClean="0">
                <a:solidFill>
                  <a:srgbClr val="00B050"/>
                </a:solidFill>
                <a:effectLst>
                  <a:outerShdw dist="50800" dir="5400000" algn="ctr" rotWithShape="0">
                    <a:schemeClr val="tx1"/>
                  </a:outerShdw>
                </a:effectLst>
                <a:latin typeface="Tempus Sans ITC" pitchFamily="82" charset="0"/>
              </a:rPr>
              <a:t> </a:t>
            </a:r>
            <a:r>
              <a:rPr lang="en-US" sz="4800" b="1" dirty="0" smtClean="0">
                <a:solidFill>
                  <a:srgbClr val="FF0000"/>
                </a:solidFill>
                <a:effectLst>
                  <a:outerShdw dist="50800" dir="5400000" algn="ctr" rotWithShape="0">
                    <a:schemeClr val="tx1"/>
                  </a:outerShdw>
                </a:effectLst>
                <a:latin typeface="Tempus Sans ITC" pitchFamily="82" charset="0"/>
              </a:rPr>
              <a:t>the rest is history!</a:t>
            </a:r>
          </a:p>
        </p:txBody>
      </p:sp>
      <p:grpSp>
        <p:nvGrpSpPr>
          <p:cNvPr id="2" name="Group 61"/>
          <p:cNvGrpSpPr/>
          <p:nvPr/>
        </p:nvGrpSpPr>
        <p:grpSpPr>
          <a:xfrm>
            <a:off x="523875" y="762000"/>
            <a:ext cx="8162925" cy="6072188"/>
            <a:chOff x="523875" y="762000"/>
            <a:chExt cx="8162925" cy="6072188"/>
          </a:xfrm>
        </p:grpSpPr>
        <p:pic>
          <p:nvPicPr>
            <p:cNvPr id="40" name="Picture 3"/>
            <p:cNvPicPr>
              <a:picLocks noChangeAspect="1" noChangeArrowheads="1"/>
            </p:cNvPicPr>
            <p:nvPr/>
          </p:nvPicPr>
          <p:blipFill>
            <a:blip r:embed="rId3" cstate="print"/>
            <a:srcRect/>
            <a:stretch>
              <a:fillRect/>
            </a:stretch>
          </p:blipFill>
          <p:spPr bwMode="auto">
            <a:xfrm>
              <a:off x="523875" y="762000"/>
              <a:ext cx="8162925" cy="6072188"/>
            </a:xfrm>
            <a:prstGeom prst="rect">
              <a:avLst/>
            </a:prstGeom>
            <a:noFill/>
            <a:ln w="9525">
              <a:noFill/>
              <a:miter lim="800000"/>
              <a:headEnd/>
              <a:tailEnd/>
            </a:ln>
            <a:effectLst/>
          </p:spPr>
        </p:pic>
        <p:grpSp>
          <p:nvGrpSpPr>
            <p:cNvPr id="3" name="Group 14"/>
            <p:cNvGrpSpPr/>
            <p:nvPr/>
          </p:nvGrpSpPr>
          <p:grpSpPr>
            <a:xfrm>
              <a:off x="4852307" y="1338943"/>
              <a:ext cx="3148693" cy="1191986"/>
              <a:chOff x="4852307" y="1338943"/>
              <a:chExt cx="3148693" cy="1191986"/>
            </a:xfrm>
          </p:grpSpPr>
          <p:grpSp>
            <p:nvGrpSpPr>
              <p:cNvPr id="4" name="Group 13"/>
              <p:cNvGrpSpPr/>
              <p:nvPr/>
            </p:nvGrpSpPr>
            <p:grpSpPr>
              <a:xfrm>
                <a:off x="4852307" y="1338943"/>
                <a:ext cx="3148693" cy="1191986"/>
                <a:chOff x="4852307" y="1338943"/>
                <a:chExt cx="3148693" cy="1191986"/>
              </a:xfrm>
            </p:grpSpPr>
            <p:sp>
              <p:nvSpPr>
                <p:cNvPr id="55"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7"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4" name="Freeform 53"/>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45" name="Picture 3"/>
          <p:cNvPicPr>
            <a:picLocks noChangeAspect="1" noChangeArrowheads="1"/>
          </p:cNvPicPr>
          <p:nvPr/>
        </p:nvPicPr>
        <p:blipFill>
          <a:blip r:embed="rId3" cstate="print"/>
          <a:srcRect l="13186" t="66510" r="14002" b="28470"/>
          <a:stretch>
            <a:fillRect/>
          </a:stretch>
        </p:blipFill>
        <p:spPr bwMode="auto">
          <a:xfrm>
            <a:off x="1905000" y="5105400"/>
            <a:ext cx="5943600" cy="381000"/>
          </a:xfrm>
          <a:prstGeom prst="rect">
            <a:avLst/>
          </a:prstGeom>
          <a:noFill/>
          <a:ln w="9525">
            <a:noFill/>
            <a:miter lim="800000"/>
            <a:headEnd/>
            <a:tailEnd/>
          </a:ln>
          <a:effectLst/>
        </p:spPr>
      </p:pic>
      <p:grpSp>
        <p:nvGrpSpPr>
          <p:cNvPr id="5" name="Group 45"/>
          <p:cNvGrpSpPr/>
          <p:nvPr/>
        </p:nvGrpSpPr>
        <p:grpSpPr>
          <a:xfrm>
            <a:off x="914400" y="1219200"/>
            <a:ext cx="7396842" cy="2879271"/>
            <a:chOff x="914400" y="1219200"/>
            <a:chExt cx="7396842" cy="2879271"/>
          </a:xfrm>
        </p:grpSpPr>
        <p:sp>
          <p:nvSpPr>
            <p:cNvPr id="22" name="Freeform 21"/>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30"/>
            <p:cNvGrpSpPr/>
            <p:nvPr/>
          </p:nvGrpSpPr>
          <p:grpSpPr>
            <a:xfrm>
              <a:off x="914400" y="1219200"/>
              <a:ext cx="7396842" cy="2879271"/>
              <a:chOff x="914400" y="1219200"/>
              <a:chExt cx="7396842" cy="2879271"/>
            </a:xfrm>
          </p:grpSpPr>
          <p:sp>
            <p:nvSpPr>
              <p:cNvPr id="17" name="Freeform 16"/>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25"/>
              <p:cNvGrpSpPr/>
              <p:nvPr/>
            </p:nvGrpSpPr>
            <p:grpSpPr>
              <a:xfrm>
                <a:off x="6248400" y="1219200"/>
                <a:ext cx="2062842" cy="2803072"/>
                <a:chOff x="6248400" y="1219200"/>
                <a:chExt cx="2062842" cy="2803072"/>
              </a:xfrm>
            </p:grpSpPr>
            <p:sp>
              <p:nvSpPr>
                <p:cNvPr id="23" name="Rectangle 2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3"/>
              <p:cNvPicPr>
                <a:picLocks noChangeAspect="1" noChangeArrowheads="1"/>
              </p:cNvPicPr>
              <p:nvPr/>
            </p:nvPicPr>
            <p:blipFill>
              <a:blip r:embed="rId3" cstate="print"/>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28" name="Picture 3"/>
              <p:cNvPicPr>
                <a:picLocks noChangeAspect="1" noChangeArrowheads="1"/>
              </p:cNvPicPr>
              <p:nvPr/>
            </p:nvPicPr>
            <p:blipFill>
              <a:blip r:embed="rId3" cstate="print"/>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29" name="Picture 3"/>
              <p:cNvPicPr preferRelativeResize="0">
                <a:picLocks noChangeArrowheads="1"/>
              </p:cNvPicPr>
              <p:nvPr/>
            </p:nvPicPr>
            <p:blipFill>
              <a:blip r:embed="rId3" cstate="print"/>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30" name="Picture 3"/>
              <p:cNvPicPr>
                <a:picLocks noChangeAspect="1" noChangeArrowheads="1"/>
              </p:cNvPicPr>
              <p:nvPr/>
            </p:nvPicPr>
            <p:blipFill>
              <a:blip r:embed="rId4"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grpSp>
        <p:nvGrpSpPr>
          <p:cNvPr id="8" name="Group 46"/>
          <p:cNvGrpSpPr/>
          <p:nvPr/>
        </p:nvGrpSpPr>
        <p:grpSpPr>
          <a:xfrm>
            <a:off x="2895600" y="2667000"/>
            <a:ext cx="3276600" cy="762000"/>
            <a:chOff x="2895600" y="2590800"/>
            <a:chExt cx="3276600" cy="762000"/>
          </a:xfrm>
        </p:grpSpPr>
        <p:grpSp>
          <p:nvGrpSpPr>
            <p:cNvPr id="9" name="Group 31"/>
            <p:cNvGrpSpPr/>
            <p:nvPr/>
          </p:nvGrpSpPr>
          <p:grpSpPr>
            <a:xfrm>
              <a:off x="2895600" y="2590800"/>
              <a:ext cx="3276600" cy="411480"/>
              <a:chOff x="2895600" y="2590800"/>
              <a:chExt cx="3276600" cy="411480"/>
            </a:xfrm>
          </p:grpSpPr>
          <p:sp>
            <p:nvSpPr>
              <p:cNvPr id="75"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5257800" y="2590800"/>
                <a:ext cx="914400" cy="41148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Rectangle 5"/>
            <p:cNvSpPr/>
            <p:nvPr/>
          </p:nvSpPr>
          <p:spPr>
            <a:xfrm>
              <a:off x="3352800" y="29718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Freeform 65"/>
          <p:cNvSpPr/>
          <p:nvPr/>
        </p:nvSpPr>
        <p:spPr>
          <a:xfrm>
            <a:off x="783770" y="1151163"/>
            <a:ext cx="7652657" cy="5608865"/>
          </a:xfrm>
          <a:custGeom>
            <a:avLst/>
            <a:gdLst>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0" fmla="*/ 1113064 w 9573986"/>
              <a:gd name="connsiteY0" fmla="*/ 4705350 h 6738258"/>
              <a:gd name="connsiteX1" fmla="*/ 1211036 w 9573986"/>
              <a:gd name="connsiteY1" fmla="*/ 672193 h 6738258"/>
              <a:gd name="connsiteX2" fmla="*/ 8379279 w 9573986"/>
              <a:gd name="connsiteY2" fmla="*/ 672193 h 6738258"/>
              <a:gd name="connsiteX3" fmla="*/ 8379279 w 9573986"/>
              <a:gd name="connsiteY3" fmla="*/ 1504950 h 6738258"/>
              <a:gd name="connsiteX4" fmla="*/ 8673193 w 9573986"/>
              <a:gd name="connsiteY4" fmla="*/ 3268436 h 6738258"/>
              <a:gd name="connsiteX5" fmla="*/ 8738507 w 9573986"/>
              <a:gd name="connsiteY5" fmla="*/ 6256565 h 6738258"/>
              <a:gd name="connsiteX6" fmla="*/ 8509907 w 9573986"/>
              <a:gd name="connsiteY6" fmla="*/ 6158593 h 6738258"/>
              <a:gd name="connsiteX7" fmla="*/ 8118022 w 9573986"/>
              <a:gd name="connsiteY7" fmla="*/ 6027965 h 6738258"/>
              <a:gd name="connsiteX8" fmla="*/ 7954736 w 9573986"/>
              <a:gd name="connsiteY8" fmla="*/ 5897336 h 6738258"/>
              <a:gd name="connsiteX9" fmla="*/ 7824107 w 9573986"/>
              <a:gd name="connsiteY9" fmla="*/ 5734050 h 6738258"/>
              <a:gd name="connsiteX10" fmla="*/ 7628164 w 9573986"/>
              <a:gd name="connsiteY10" fmla="*/ 5717722 h 6738258"/>
              <a:gd name="connsiteX11" fmla="*/ 7513864 w 9573986"/>
              <a:gd name="connsiteY11" fmla="*/ 5832022 h 6738258"/>
              <a:gd name="connsiteX12" fmla="*/ 7236279 w 9573986"/>
              <a:gd name="connsiteY12" fmla="*/ 5815693 h 6738258"/>
              <a:gd name="connsiteX13" fmla="*/ 6926036 w 9573986"/>
              <a:gd name="connsiteY13" fmla="*/ 5929993 h 6738258"/>
              <a:gd name="connsiteX14" fmla="*/ 6697436 w 9573986"/>
              <a:gd name="connsiteY14" fmla="*/ 5848350 h 6738258"/>
              <a:gd name="connsiteX15" fmla="*/ 6272893 w 9573986"/>
              <a:gd name="connsiteY15" fmla="*/ 6060622 h 6738258"/>
              <a:gd name="connsiteX16" fmla="*/ 6223907 w 9573986"/>
              <a:gd name="connsiteY16" fmla="*/ 6191250 h 6738258"/>
              <a:gd name="connsiteX17" fmla="*/ 5913664 w 9573986"/>
              <a:gd name="connsiteY17" fmla="*/ 5929993 h 6738258"/>
              <a:gd name="connsiteX18" fmla="*/ 5668736 w 9573986"/>
              <a:gd name="connsiteY18" fmla="*/ 5832022 h 6738258"/>
              <a:gd name="connsiteX19" fmla="*/ 5570764 w 9573986"/>
              <a:gd name="connsiteY19" fmla="*/ 6011636 h 6738258"/>
              <a:gd name="connsiteX20" fmla="*/ 5407479 w 9573986"/>
              <a:gd name="connsiteY20" fmla="*/ 5897336 h 6738258"/>
              <a:gd name="connsiteX21" fmla="*/ 5309507 w 9573986"/>
              <a:gd name="connsiteY21" fmla="*/ 5799365 h 6738258"/>
              <a:gd name="connsiteX22" fmla="*/ 5211536 w 9573986"/>
              <a:gd name="connsiteY22" fmla="*/ 5913665 h 6738258"/>
              <a:gd name="connsiteX23" fmla="*/ 5113564 w 9573986"/>
              <a:gd name="connsiteY23" fmla="*/ 6174922 h 6738258"/>
              <a:gd name="connsiteX24" fmla="*/ 4999264 w 9573986"/>
              <a:gd name="connsiteY24" fmla="*/ 6044293 h 6738258"/>
              <a:gd name="connsiteX25" fmla="*/ 4868636 w 9573986"/>
              <a:gd name="connsiteY25" fmla="*/ 5783036 h 6738258"/>
              <a:gd name="connsiteX26" fmla="*/ 4803322 w 9573986"/>
              <a:gd name="connsiteY26" fmla="*/ 5913665 h 6738258"/>
              <a:gd name="connsiteX27" fmla="*/ 4705350 w 9573986"/>
              <a:gd name="connsiteY27" fmla="*/ 5929993 h 6738258"/>
              <a:gd name="connsiteX28" fmla="*/ 4476750 w 9573986"/>
              <a:gd name="connsiteY28" fmla="*/ 5783036 h 6738258"/>
              <a:gd name="connsiteX29" fmla="*/ 4182836 w 9573986"/>
              <a:gd name="connsiteY29" fmla="*/ 5652407 h 6738258"/>
              <a:gd name="connsiteX30" fmla="*/ 4068536 w 9573986"/>
              <a:gd name="connsiteY30" fmla="*/ 5848350 h 6738258"/>
              <a:gd name="connsiteX31" fmla="*/ 3986893 w 9573986"/>
              <a:gd name="connsiteY31" fmla="*/ 5701393 h 6738258"/>
              <a:gd name="connsiteX32" fmla="*/ 3660322 w 9573986"/>
              <a:gd name="connsiteY32" fmla="*/ 5538107 h 6738258"/>
              <a:gd name="connsiteX33" fmla="*/ 3578679 w 9573986"/>
              <a:gd name="connsiteY33" fmla="*/ 5440136 h 6738258"/>
              <a:gd name="connsiteX34" fmla="*/ 3317422 w 9573986"/>
              <a:gd name="connsiteY34" fmla="*/ 5423807 h 6738258"/>
              <a:gd name="connsiteX35" fmla="*/ 3284764 w 9573986"/>
              <a:gd name="connsiteY35" fmla="*/ 5472793 h 6738258"/>
              <a:gd name="connsiteX36" fmla="*/ 3007179 w 9573986"/>
              <a:gd name="connsiteY36" fmla="*/ 5325836 h 6738258"/>
              <a:gd name="connsiteX37" fmla="*/ 2794907 w 9573986"/>
              <a:gd name="connsiteY37" fmla="*/ 5440136 h 6738258"/>
              <a:gd name="connsiteX38" fmla="*/ 2549979 w 9573986"/>
              <a:gd name="connsiteY38" fmla="*/ 5325836 h 6738258"/>
              <a:gd name="connsiteX39" fmla="*/ 2305050 w 9573986"/>
              <a:gd name="connsiteY39" fmla="*/ 5325836 h 6738258"/>
              <a:gd name="connsiteX40" fmla="*/ 2125436 w 9573986"/>
              <a:gd name="connsiteY40" fmla="*/ 5146222 h 6738258"/>
              <a:gd name="connsiteX41" fmla="*/ 2076450 w 9573986"/>
              <a:gd name="connsiteY41" fmla="*/ 4966607 h 6738258"/>
              <a:gd name="connsiteX42" fmla="*/ 1978479 w 9573986"/>
              <a:gd name="connsiteY42" fmla="*/ 4966607 h 6738258"/>
              <a:gd name="connsiteX43" fmla="*/ 1570264 w 9573986"/>
              <a:gd name="connsiteY43" fmla="*/ 4917622 h 6738258"/>
              <a:gd name="connsiteX44" fmla="*/ 1292679 w 9573986"/>
              <a:gd name="connsiteY44" fmla="*/ 4754336 h 6738258"/>
              <a:gd name="connsiteX45" fmla="*/ 1113064 w 9573986"/>
              <a:gd name="connsiteY45" fmla="*/ 4591050 h 6738258"/>
              <a:gd name="connsiteX46" fmla="*/ 1113064 w 9573986"/>
              <a:gd name="connsiteY46" fmla="*/ 4705350 h 6738258"/>
              <a:gd name="connsiteX0" fmla="*/ 1113064 w 9573986"/>
              <a:gd name="connsiteY0" fmla="*/ 4171950 h 6204858"/>
              <a:gd name="connsiteX1" fmla="*/ 1211036 w 9573986"/>
              <a:gd name="connsiteY1" fmla="*/ 138793 h 6204858"/>
              <a:gd name="connsiteX2" fmla="*/ 8379279 w 9573986"/>
              <a:gd name="connsiteY2" fmla="*/ 138793 h 6204858"/>
              <a:gd name="connsiteX3" fmla="*/ 8379279 w 9573986"/>
              <a:gd name="connsiteY3" fmla="*/ 971550 h 6204858"/>
              <a:gd name="connsiteX4" fmla="*/ 8673193 w 9573986"/>
              <a:gd name="connsiteY4" fmla="*/ 2735036 h 6204858"/>
              <a:gd name="connsiteX5" fmla="*/ 8738507 w 9573986"/>
              <a:gd name="connsiteY5" fmla="*/ 5723165 h 6204858"/>
              <a:gd name="connsiteX6" fmla="*/ 8509907 w 9573986"/>
              <a:gd name="connsiteY6" fmla="*/ 5625193 h 6204858"/>
              <a:gd name="connsiteX7" fmla="*/ 8118022 w 9573986"/>
              <a:gd name="connsiteY7" fmla="*/ 5494565 h 6204858"/>
              <a:gd name="connsiteX8" fmla="*/ 7954736 w 9573986"/>
              <a:gd name="connsiteY8" fmla="*/ 5363936 h 6204858"/>
              <a:gd name="connsiteX9" fmla="*/ 7824107 w 9573986"/>
              <a:gd name="connsiteY9" fmla="*/ 5200650 h 6204858"/>
              <a:gd name="connsiteX10" fmla="*/ 7628164 w 9573986"/>
              <a:gd name="connsiteY10" fmla="*/ 5184322 h 6204858"/>
              <a:gd name="connsiteX11" fmla="*/ 7513864 w 9573986"/>
              <a:gd name="connsiteY11" fmla="*/ 5298622 h 6204858"/>
              <a:gd name="connsiteX12" fmla="*/ 7236279 w 9573986"/>
              <a:gd name="connsiteY12" fmla="*/ 5282293 h 6204858"/>
              <a:gd name="connsiteX13" fmla="*/ 6926036 w 9573986"/>
              <a:gd name="connsiteY13" fmla="*/ 5396593 h 6204858"/>
              <a:gd name="connsiteX14" fmla="*/ 6697436 w 9573986"/>
              <a:gd name="connsiteY14" fmla="*/ 5314950 h 6204858"/>
              <a:gd name="connsiteX15" fmla="*/ 6272893 w 9573986"/>
              <a:gd name="connsiteY15" fmla="*/ 5527222 h 6204858"/>
              <a:gd name="connsiteX16" fmla="*/ 6223907 w 9573986"/>
              <a:gd name="connsiteY16" fmla="*/ 5657850 h 6204858"/>
              <a:gd name="connsiteX17" fmla="*/ 5913664 w 9573986"/>
              <a:gd name="connsiteY17" fmla="*/ 5396593 h 6204858"/>
              <a:gd name="connsiteX18" fmla="*/ 5668736 w 9573986"/>
              <a:gd name="connsiteY18" fmla="*/ 5298622 h 6204858"/>
              <a:gd name="connsiteX19" fmla="*/ 5570764 w 9573986"/>
              <a:gd name="connsiteY19" fmla="*/ 5478236 h 6204858"/>
              <a:gd name="connsiteX20" fmla="*/ 5407479 w 9573986"/>
              <a:gd name="connsiteY20" fmla="*/ 5363936 h 6204858"/>
              <a:gd name="connsiteX21" fmla="*/ 5309507 w 9573986"/>
              <a:gd name="connsiteY21" fmla="*/ 5265965 h 6204858"/>
              <a:gd name="connsiteX22" fmla="*/ 5211536 w 9573986"/>
              <a:gd name="connsiteY22" fmla="*/ 5380265 h 6204858"/>
              <a:gd name="connsiteX23" fmla="*/ 5113564 w 9573986"/>
              <a:gd name="connsiteY23" fmla="*/ 5641522 h 6204858"/>
              <a:gd name="connsiteX24" fmla="*/ 4999264 w 9573986"/>
              <a:gd name="connsiteY24" fmla="*/ 5510893 h 6204858"/>
              <a:gd name="connsiteX25" fmla="*/ 4868636 w 9573986"/>
              <a:gd name="connsiteY25" fmla="*/ 5249636 h 6204858"/>
              <a:gd name="connsiteX26" fmla="*/ 4803322 w 9573986"/>
              <a:gd name="connsiteY26" fmla="*/ 5380265 h 6204858"/>
              <a:gd name="connsiteX27" fmla="*/ 4705350 w 9573986"/>
              <a:gd name="connsiteY27" fmla="*/ 5396593 h 6204858"/>
              <a:gd name="connsiteX28" fmla="*/ 4476750 w 9573986"/>
              <a:gd name="connsiteY28" fmla="*/ 5249636 h 6204858"/>
              <a:gd name="connsiteX29" fmla="*/ 4182836 w 9573986"/>
              <a:gd name="connsiteY29" fmla="*/ 5119007 h 6204858"/>
              <a:gd name="connsiteX30" fmla="*/ 4068536 w 9573986"/>
              <a:gd name="connsiteY30" fmla="*/ 5314950 h 6204858"/>
              <a:gd name="connsiteX31" fmla="*/ 3986893 w 9573986"/>
              <a:gd name="connsiteY31" fmla="*/ 5167993 h 6204858"/>
              <a:gd name="connsiteX32" fmla="*/ 3660322 w 9573986"/>
              <a:gd name="connsiteY32" fmla="*/ 5004707 h 6204858"/>
              <a:gd name="connsiteX33" fmla="*/ 3578679 w 9573986"/>
              <a:gd name="connsiteY33" fmla="*/ 4906736 h 6204858"/>
              <a:gd name="connsiteX34" fmla="*/ 3317422 w 9573986"/>
              <a:gd name="connsiteY34" fmla="*/ 4890407 h 6204858"/>
              <a:gd name="connsiteX35" fmla="*/ 3284764 w 9573986"/>
              <a:gd name="connsiteY35" fmla="*/ 4939393 h 6204858"/>
              <a:gd name="connsiteX36" fmla="*/ 3007179 w 9573986"/>
              <a:gd name="connsiteY36" fmla="*/ 4792436 h 6204858"/>
              <a:gd name="connsiteX37" fmla="*/ 2794907 w 9573986"/>
              <a:gd name="connsiteY37" fmla="*/ 4906736 h 6204858"/>
              <a:gd name="connsiteX38" fmla="*/ 2549979 w 9573986"/>
              <a:gd name="connsiteY38" fmla="*/ 4792436 h 6204858"/>
              <a:gd name="connsiteX39" fmla="*/ 2305050 w 9573986"/>
              <a:gd name="connsiteY39" fmla="*/ 4792436 h 6204858"/>
              <a:gd name="connsiteX40" fmla="*/ 2125436 w 9573986"/>
              <a:gd name="connsiteY40" fmla="*/ 4612822 h 6204858"/>
              <a:gd name="connsiteX41" fmla="*/ 2076450 w 9573986"/>
              <a:gd name="connsiteY41" fmla="*/ 4433207 h 6204858"/>
              <a:gd name="connsiteX42" fmla="*/ 1978479 w 9573986"/>
              <a:gd name="connsiteY42" fmla="*/ 4433207 h 6204858"/>
              <a:gd name="connsiteX43" fmla="*/ 1570264 w 9573986"/>
              <a:gd name="connsiteY43" fmla="*/ 4384222 h 6204858"/>
              <a:gd name="connsiteX44" fmla="*/ 1292679 w 9573986"/>
              <a:gd name="connsiteY44" fmla="*/ 4220936 h 6204858"/>
              <a:gd name="connsiteX45" fmla="*/ 1113064 w 9573986"/>
              <a:gd name="connsiteY45" fmla="*/ 4057650 h 6204858"/>
              <a:gd name="connsiteX46" fmla="*/ 1113064 w 9573986"/>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9017454"/>
              <a:gd name="connsiteY0" fmla="*/ 4171950 h 6204858"/>
              <a:gd name="connsiteX1" fmla="*/ 654504 w 9017454"/>
              <a:gd name="connsiteY1" fmla="*/ 138793 h 6204858"/>
              <a:gd name="connsiteX2" fmla="*/ 7822747 w 9017454"/>
              <a:gd name="connsiteY2" fmla="*/ 138793 h 6204858"/>
              <a:gd name="connsiteX3" fmla="*/ 7822747 w 9017454"/>
              <a:gd name="connsiteY3" fmla="*/ 971550 h 6204858"/>
              <a:gd name="connsiteX4" fmla="*/ 8116661 w 9017454"/>
              <a:gd name="connsiteY4" fmla="*/ 2735036 h 6204858"/>
              <a:gd name="connsiteX5" fmla="*/ 8181975 w 9017454"/>
              <a:gd name="connsiteY5" fmla="*/ 5723165 h 6204858"/>
              <a:gd name="connsiteX6" fmla="*/ 7953375 w 9017454"/>
              <a:gd name="connsiteY6" fmla="*/ 5625193 h 6204858"/>
              <a:gd name="connsiteX7" fmla="*/ 7561490 w 9017454"/>
              <a:gd name="connsiteY7" fmla="*/ 5494565 h 6204858"/>
              <a:gd name="connsiteX8" fmla="*/ 7398204 w 9017454"/>
              <a:gd name="connsiteY8" fmla="*/ 5363936 h 6204858"/>
              <a:gd name="connsiteX9" fmla="*/ 7267575 w 9017454"/>
              <a:gd name="connsiteY9" fmla="*/ 5200650 h 6204858"/>
              <a:gd name="connsiteX10" fmla="*/ 7071632 w 9017454"/>
              <a:gd name="connsiteY10" fmla="*/ 5184322 h 6204858"/>
              <a:gd name="connsiteX11" fmla="*/ 6957332 w 9017454"/>
              <a:gd name="connsiteY11" fmla="*/ 5298622 h 6204858"/>
              <a:gd name="connsiteX12" fmla="*/ 6679747 w 9017454"/>
              <a:gd name="connsiteY12" fmla="*/ 5282293 h 6204858"/>
              <a:gd name="connsiteX13" fmla="*/ 6369504 w 9017454"/>
              <a:gd name="connsiteY13" fmla="*/ 5396593 h 6204858"/>
              <a:gd name="connsiteX14" fmla="*/ 6140904 w 9017454"/>
              <a:gd name="connsiteY14" fmla="*/ 5314950 h 6204858"/>
              <a:gd name="connsiteX15" fmla="*/ 5716361 w 9017454"/>
              <a:gd name="connsiteY15" fmla="*/ 5527222 h 6204858"/>
              <a:gd name="connsiteX16" fmla="*/ 5667375 w 9017454"/>
              <a:gd name="connsiteY16" fmla="*/ 5657850 h 6204858"/>
              <a:gd name="connsiteX17" fmla="*/ 5357132 w 9017454"/>
              <a:gd name="connsiteY17" fmla="*/ 5396593 h 6204858"/>
              <a:gd name="connsiteX18" fmla="*/ 5112204 w 9017454"/>
              <a:gd name="connsiteY18" fmla="*/ 5298622 h 6204858"/>
              <a:gd name="connsiteX19" fmla="*/ 5014232 w 9017454"/>
              <a:gd name="connsiteY19" fmla="*/ 5478236 h 6204858"/>
              <a:gd name="connsiteX20" fmla="*/ 4850947 w 9017454"/>
              <a:gd name="connsiteY20" fmla="*/ 5363936 h 6204858"/>
              <a:gd name="connsiteX21" fmla="*/ 4752975 w 9017454"/>
              <a:gd name="connsiteY21" fmla="*/ 5265965 h 6204858"/>
              <a:gd name="connsiteX22" fmla="*/ 4655004 w 9017454"/>
              <a:gd name="connsiteY22" fmla="*/ 5380265 h 6204858"/>
              <a:gd name="connsiteX23" fmla="*/ 4557032 w 9017454"/>
              <a:gd name="connsiteY23" fmla="*/ 5641522 h 6204858"/>
              <a:gd name="connsiteX24" fmla="*/ 4442732 w 9017454"/>
              <a:gd name="connsiteY24" fmla="*/ 5510893 h 6204858"/>
              <a:gd name="connsiteX25" fmla="*/ 4312104 w 9017454"/>
              <a:gd name="connsiteY25" fmla="*/ 5249636 h 6204858"/>
              <a:gd name="connsiteX26" fmla="*/ 4246790 w 9017454"/>
              <a:gd name="connsiteY26" fmla="*/ 5380265 h 6204858"/>
              <a:gd name="connsiteX27" fmla="*/ 4148818 w 9017454"/>
              <a:gd name="connsiteY27" fmla="*/ 5396593 h 6204858"/>
              <a:gd name="connsiteX28" fmla="*/ 3920218 w 9017454"/>
              <a:gd name="connsiteY28" fmla="*/ 5249636 h 6204858"/>
              <a:gd name="connsiteX29" fmla="*/ 3626304 w 9017454"/>
              <a:gd name="connsiteY29" fmla="*/ 5119007 h 6204858"/>
              <a:gd name="connsiteX30" fmla="*/ 3512004 w 9017454"/>
              <a:gd name="connsiteY30" fmla="*/ 5314950 h 6204858"/>
              <a:gd name="connsiteX31" fmla="*/ 3430361 w 9017454"/>
              <a:gd name="connsiteY31" fmla="*/ 5167993 h 6204858"/>
              <a:gd name="connsiteX32" fmla="*/ 3103790 w 9017454"/>
              <a:gd name="connsiteY32" fmla="*/ 5004707 h 6204858"/>
              <a:gd name="connsiteX33" fmla="*/ 3022147 w 9017454"/>
              <a:gd name="connsiteY33" fmla="*/ 4906736 h 6204858"/>
              <a:gd name="connsiteX34" fmla="*/ 2760890 w 9017454"/>
              <a:gd name="connsiteY34" fmla="*/ 4890407 h 6204858"/>
              <a:gd name="connsiteX35" fmla="*/ 2728232 w 9017454"/>
              <a:gd name="connsiteY35" fmla="*/ 4939393 h 6204858"/>
              <a:gd name="connsiteX36" fmla="*/ 2450647 w 9017454"/>
              <a:gd name="connsiteY36" fmla="*/ 4792436 h 6204858"/>
              <a:gd name="connsiteX37" fmla="*/ 2238375 w 9017454"/>
              <a:gd name="connsiteY37" fmla="*/ 4906736 h 6204858"/>
              <a:gd name="connsiteX38" fmla="*/ 1993447 w 9017454"/>
              <a:gd name="connsiteY38" fmla="*/ 4792436 h 6204858"/>
              <a:gd name="connsiteX39" fmla="*/ 1748518 w 9017454"/>
              <a:gd name="connsiteY39" fmla="*/ 4792436 h 6204858"/>
              <a:gd name="connsiteX40" fmla="*/ 1568904 w 9017454"/>
              <a:gd name="connsiteY40" fmla="*/ 4612822 h 6204858"/>
              <a:gd name="connsiteX41" fmla="*/ 1519918 w 9017454"/>
              <a:gd name="connsiteY41" fmla="*/ 4433207 h 6204858"/>
              <a:gd name="connsiteX42" fmla="*/ 1421947 w 9017454"/>
              <a:gd name="connsiteY42" fmla="*/ 4433207 h 6204858"/>
              <a:gd name="connsiteX43" fmla="*/ 1013732 w 9017454"/>
              <a:gd name="connsiteY43" fmla="*/ 4384222 h 6204858"/>
              <a:gd name="connsiteX44" fmla="*/ 736147 w 9017454"/>
              <a:gd name="connsiteY44" fmla="*/ 4220936 h 6204858"/>
              <a:gd name="connsiteX45" fmla="*/ 556532 w 9017454"/>
              <a:gd name="connsiteY45" fmla="*/ 4057650 h 6204858"/>
              <a:gd name="connsiteX46" fmla="*/ 556532 w 9017454"/>
              <a:gd name="connsiteY46" fmla="*/ 4171950 h 6204858"/>
              <a:gd name="connsiteX0" fmla="*/ 556532 w 8209189"/>
              <a:gd name="connsiteY0" fmla="*/ 4171950 h 6204858"/>
              <a:gd name="connsiteX1" fmla="*/ 654504 w 8209189"/>
              <a:gd name="connsiteY1" fmla="*/ 138793 h 6204858"/>
              <a:gd name="connsiteX2" fmla="*/ 7822747 w 8209189"/>
              <a:gd name="connsiteY2" fmla="*/ 138793 h 6204858"/>
              <a:gd name="connsiteX3" fmla="*/ 7822747 w 8209189"/>
              <a:gd name="connsiteY3" fmla="*/ 971550 h 6204858"/>
              <a:gd name="connsiteX4" fmla="*/ 8116661 w 8209189"/>
              <a:gd name="connsiteY4" fmla="*/ 2735036 h 6204858"/>
              <a:gd name="connsiteX5" fmla="*/ 8181975 w 8209189"/>
              <a:gd name="connsiteY5" fmla="*/ 5723165 h 6204858"/>
              <a:gd name="connsiteX6" fmla="*/ 7953375 w 8209189"/>
              <a:gd name="connsiteY6" fmla="*/ 5625193 h 6204858"/>
              <a:gd name="connsiteX7" fmla="*/ 7561490 w 8209189"/>
              <a:gd name="connsiteY7" fmla="*/ 5494565 h 6204858"/>
              <a:gd name="connsiteX8" fmla="*/ 7398204 w 8209189"/>
              <a:gd name="connsiteY8" fmla="*/ 5363936 h 6204858"/>
              <a:gd name="connsiteX9" fmla="*/ 7267575 w 8209189"/>
              <a:gd name="connsiteY9" fmla="*/ 5200650 h 6204858"/>
              <a:gd name="connsiteX10" fmla="*/ 7071632 w 8209189"/>
              <a:gd name="connsiteY10" fmla="*/ 5184322 h 6204858"/>
              <a:gd name="connsiteX11" fmla="*/ 6957332 w 8209189"/>
              <a:gd name="connsiteY11" fmla="*/ 5298622 h 6204858"/>
              <a:gd name="connsiteX12" fmla="*/ 6679747 w 8209189"/>
              <a:gd name="connsiteY12" fmla="*/ 5282293 h 6204858"/>
              <a:gd name="connsiteX13" fmla="*/ 6369504 w 8209189"/>
              <a:gd name="connsiteY13" fmla="*/ 5396593 h 6204858"/>
              <a:gd name="connsiteX14" fmla="*/ 6140904 w 8209189"/>
              <a:gd name="connsiteY14" fmla="*/ 5314950 h 6204858"/>
              <a:gd name="connsiteX15" fmla="*/ 5716361 w 8209189"/>
              <a:gd name="connsiteY15" fmla="*/ 5527222 h 6204858"/>
              <a:gd name="connsiteX16" fmla="*/ 5667375 w 8209189"/>
              <a:gd name="connsiteY16" fmla="*/ 5657850 h 6204858"/>
              <a:gd name="connsiteX17" fmla="*/ 5357132 w 8209189"/>
              <a:gd name="connsiteY17" fmla="*/ 5396593 h 6204858"/>
              <a:gd name="connsiteX18" fmla="*/ 5112204 w 8209189"/>
              <a:gd name="connsiteY18" fmla="*/ 5298622 h 6204858"/>
              <a:gd name="connsiteX19" fmla="*/ 5014232 w 8209189"/>
              <a:gd name="connsiteY19" fmla="*/ 5478236 h 6204858"/>
              <a:gd name="connsiteX20" fmla="*/ 4850947 w 8209189"/>
              <a:gd name="connsiteY20" fmla="*/ 5363936 h 6204858"/>
              <a:gd name="connsiteX21" fmla="*/ 4752975 w 8209189"/>
              <a:gd name="connsiteY21" fmla="*/ 5265965 h 6204858"/>
              <a:gd name="connsiteX22" fmla="*/ 4655004 w 8209189"/>
              <a:gd name="connsiteY22" fmla="*/ 5380265 h 6204858"/>
              <a:gd name="connsiteX23" fmla="*/ 4557032 w 8209189"/>
              <a:gd name="connsiteY23" fmla="*/ 5641522 h 6204858"/>
              <a:gd name="connsiteX24" fmla="*/ 4442732 w 8209189"/>
              <a:gd name="connsiteY24" fmla="*/ 5510893 h 6204858"/>
              <a:gd name="connsiteX25" fmla="*/ 4312104 w 8209189"/>
              <a:gd name="connsiteY25" fmla="*/ 5249636 h 6204858"/>
              <a:gd name="connsiteX26" fmla="*/ 4246790 w 8209189"/>
              <a:gd name="connsiteY26" fmla="*/ 5380265 h 6204858"/>
              <a:gd name="connsiteX27" fmla="*/ 4148818 w 8209189"/>
              <a:gd name="connsiteY27" fmla="*/ 5396593 h 6204858"/>
              <a:gd name="connsiteX28" fmla="*/ 3920218 w 8209189"/>
              <a:gd name="connsiteY28" fmla="*/ 5249636 h 6204858"/>
              <a:gd name="connsiteX29" fmla="*/ 3626304 w 8209189"/>
              <a:gd name="connsiteY29" fmla="*/ 5119007 h 6204858"/>
              <a:gd name="connsiteX30" fmla="*/ 3512004 w 8209189"/>
              <a:gd name="connsiteY30" fmla="*/ 5314950 h 6204858"/>
              <a:gd name="connsiteX31" fmla="*/ 3430361 w 8209189"/>
              <a:gd name="connsiteY31" fmla="*/ 5167993 h 6204858"/>
              <a:gd name="connsiteX32" fmla="*/ 3103790 w 8209189"/>
              <a:gd name="connsiteY32" fmla="*/ 5004707 h 6204858"/>
              <a:gd name="connsiteX33" fmla="*/ 3022147 w 8209189"/>
              <a:gd name="connsiteY33" fmla="*/ 4906736 h 6204858"/>
              <a:gd name="connsiteX34" fmla="*/ 2760890 w 8209189"/>
              <a:gd name="connsiteY34" fmla="*/ 4890407 h 6204858"/>
              <a:gd name="connsiteX35" fmla="*/ 2728232 w 8209189"/>
              <a:gd name="connsiteY35" fmla="*/ 4939393 h 6204858"/>
              <a:gd name="connsiteX36" fmla="*/ 2450647 w 8209189"/>
              <a:gd name="connsiteY36" fmla="*/ 4792436 h 6204858"/>
              <a:gd name="connsiteX37" fmla="*/ 2238375 w 8209189"/>
              <a:gd name="connsiteY37" fmla="*/ 4906736 h 6204858"/>
              <a:gd name="connsiteX38" fmla="*/ 1993447 w 8209189"/>
              <a:gd name="connsiteY38" fmla="*/ 4792436 h 6204858"/>
              <a:gd name="connsiteX39" fmla="*/ 1748518 w 8209189"/>
              <a:gd name="connsiteY39" fmla="*/ 4792436 h 6204858"/>
              <a:gd name="connsiteX40" fmla="*/ 1568904 w 8209189"/>
              <a:gd name="connsiteY40" fmla="*/ 4612822 h 6204858"/>
              <a:gd name="connsiteX41" fmla="*/ 1519918 w 8209189"/>
              <a:gd name="connsiteY41" fmla="*/ 4433207 h 6204858"/>
              <a:gd name="connsiteX42" fmla="*/ 1421947 w 8209189"/>
              <a:gd name="connsiteY42" fmla="*/ 4433207 h 6204858"/>
              <a:gd name="connsiteX43" fmla="*/ 1013732 w 8209189"/>
              <a:gd name="connsiteY43" fmla="*/ 4384222 h 6204858"/>
              <a:gd name="connsiteX44" fmla="*/ 736147 w 8209189"/>
              <a:gd name="connsiteY44" fmla="*/ 4220936 h 6204858"/>
              <a:gd name="connsiteX45" fmla="*/ 556532 w 8209189"/>
              <a:gd name="connsiteY45" fmla="*/ 4057650 h 6204858"/>
              <a:gd name="connsiteX46" fmla="*/ 556532 w 8209189"/>
              <a:gd name="connsiteY46" fmla="*/ 4171950 h 6204858"/>
              <a:gd name="connsiteX0" fmla="*/ 556532 w 8209189"/>
              <a:gd name="connsiteY0" fmla="*/ 4057650 h 6090558"/>
              <a:gd name="connsiteX1" fmla="*/ 654504 w 8209189"/>
              <a:gd name="connsiteY1" fmla="*/ 24493 h 6090558"/>
              <a:gd name="connsiteX2" fmla="*/ 7822747 w 8209189"/>
              <a:gd name="connsiteY2" fmla="*/ 24493 h 6090558"/>
              <a:gd name="connsiteX3" fmla="*/ 7822747 w 8209189"/>
              <a:gd name="connsiteY3" fmla="*/ 857250 h 6090558"/>
              <a:gd name="connsiteX4" fmla="*/ 8116661 w 8209189"/>
              <a:gd name="connsiteY4" fmla="*/ 2620736 h 6090558"/>
              <a:gd name="connsiteX5" fmla="*/ 8181975 w 8209189"/>
              <a:gd name="connsiteY5" fmla="*/ 5608865 h 6090558"/>
              <a:gd name="connsiteX6" fmla="*/ 7953375 w 8209189"/>
              <a:gd name="connsiteY6" fmla="*/ 5510893 h 6090558"/>
              <a:gd name="connsiteX7" fmla="*/ 7561490 w 8209189"/>
              <a:gd name="connsiteY7" fmla="*/ 5380265 h 6090558"/>
              <a:gd name="connsiteX8" fmla="*/ 7398204 w 8209189"/>
              <a:gd name="connsiteY8" fmla="*/ 5249636 h 6090558"/>
              <a:gd name="connsiteX9" fmla="*/ 7267575 w 8209189"/>
              <a:gd name="connsiteY9" fmla="*/ 5086350 h 6090558"/>
              <a:gd name="connsiteX10" fmla="*/ 7071632 w 8209189"/>
              <a:gd name="connsiteY10" fmla="*/ 5070022 h 6090558"/>
              <a:gd name="connsiteX11" fmla="*/ 6957332 w 8209189"/>
              <a:gd name="connsiteY11" fmla="*/ 5184322 h 6090558"/>
              <a:gd name="connsiteX12" fmla="*/ 6679747 w 8209189"/>
              <a:gd name="connsiteY12" fmla="*/ 5167993 h 6090558"/>
              <a:gd name="connsiteX13" fmla="*/ 6369504 w 8209189"/>
              <a:gd name="connsiteY13" fmla="*/ 5282293 h 6090558"/>
              <a:gd name="connsiteX14" fmla="*/ 6140904 w 8209189"/>
              <a:gd name="connsiteY14" fmla="*/ 5200650 h 6090558"/>
              <a:gd name="connsiteX15" fmla="*/ 5716361 w 8209189"/>
              <a:gd name="connsiteY15" fmla="*/ 5412922 h 6090558"/>
              <a:gd name="connsiteX16" fmla="*/ 5667375 w 8209189"/>
              <a:gd name="connsiteY16" fmla="*/ 5543550 h 6090558"/>
              <a:gd name="connsiteX17" fmla="*/ 5357132 w 8209189"/>
              <a:gd name="connsiteY17" fmla="*/ 5282293 h 6090558"/>
              <a:gd name="connsiteX18" fmla="*/ 5112204 w 8209189"/>
              <a:gd name="connsiteY18" fmla="*/ 5184322 h 6090558"/>
              <a:gd name="connsiteX19" fmla="*/ 5014232 w 8209189"/>
              <a:gd name="connsiteY19" fmla="*/ 5363936 h 6090558"/>
              <a:gd name="connsiteX20" fmla="*/ 4850947 w 8209189"/>
              <a:gd name="connsiteY20" fmla="*/ 5249636 h 6090558"/>
              <a:gd name="connsiteX21" fmla="*/ 4752975 w 8209189"/>
              <a:gd name="connsiteY21" fmla="*/ 5151665 h 6090558"/>
              <a:gd name="connsiteX22" fmla="*/ 4655004 w 8209189"/>
              <a:gd name="connsiteY22" fmla="*/ 5265965 h 6090558"/>
              <a:gd name="connsiteX23" fmla="*/ 4557032 w 8209189"/>
              <a:gd name="connsiteY23" fmla="*/ 5527222 h 6090558"/>
              <a:gd name="connsiteX24" fmla="*/ 4442732 w 8209189"/>
              <a:gd name="connsiteY24" fmla="*/ 5396593 h 6090558"/>
              <a:gd name="connsiteX25" fmla="*/ 4312104 w 8209189"/>
              <a:gd name="connsiteY25" fmla="*/ 5135336 h 6090558"/>
              <a:gd name="connsiteX26" fmla="*/ 4246790 w 8209189"/>
              <a:gd name="connsiteY26" fmla="*/ 5265965 h 6090558"/>
              <a:gd name="connsiteX27" fmla="*/ 4148818 w 8209189"/>
              <a:gd name="connsiteY27" fmla="*/ 5282293 h 6090558"/>
              <a:gd name="connsiteX28" fmla="*/ 3920218 w 8209189"/>
              <a:gd name="connsiteY28" fmla="*/ 5135336 h 6090558"/>
              <a:gd name="connsiteX29" fmla="*/ 3626304 w 8209189"/>
              <a:gd name="connsiteY29" fmla="*/ 5004707 h 6090558"/>
              <a:gd name="connsiteX30" fmla="*/ 3512004 w 8209189"/>
              <a:gd name="connsiteY30" fmla="*/ 5200650 h 6090558"/>
              <a:gd name="connsiteX31" fmla="*/ 3430361 w 8209189"/>
              <a:gd name="connsiteY31" fmla="*/ 5053693 h 6090558"/>
              <a:gd name="connsiteX32" fmla="*/ 3103790 w 8209189"/>
              <a:gd name="connsiteY32" fmla="*/ 4890407 h 6090558"/>
              <a:gd name="connsiteX33" fmla="*/ 3022147 w 8209189"/>
              <a:gd name="connsiteY33" fmla="*/ 4792436 h 6090558"/>
              <a:gd name="connsiteX34" fmla="*/ 2760890 w 8209189"/>
              <a:gd name="connsiteY34" fmla="*/ 4776107 h 6090558"/>
              <a:gd name="connsiteX35" fmla="*/ 2728232 w 8209189"/>
              <a:gd name="connsiteY35" fmla="*/ 4825093 h 6090558"/>
              <a:gd name="connsiteX36" fmla="*/ 2450647 w 8209189"/>
              <a:gd name="connsiteY36" fmla="*/ 4678136 h 6090558"/>
              <a:gd name="connsiteX37" fmla="*/ 2238375 w 8209189"/>
              <a:gd name="connsiteY37" fmla="*/ 4792436 h 6090558"/>
              <a:gd name="connsiteX38" fmla="*/ 1993447 w 8209189"/>
              <a:gd name="connsiteY38" fmla="*/ 4678136 h 6090558"/>
              <a:gd name="connsiteX39" fmla="*/ 1748518 w 8209189"/>
              <a:gd name="connsiteY39" fmla="*/ 4678136 h 6090558"/>
              <a:gd name="connsiteX40" fmla="*/ 1568904 w 8209189"/>
              <a:gd name="connsiteY40" fmla="*/ 4498522 h 6090558"/>
              <a:gd name="connsiteX41" fmla="*/ 1519918 w 8209189"/>
              <a:gd name="connsiteY41" fmla="*/ 4318907 h 6090558"/>
              <a:gd name="connsiteX42" fmla="*/ 1421947 w 8209189"/>
              <a:gd name="connsiteY42" fmla="*/ 4318907 h 6090558"/>
              <a:gd name="connsiteX43" fmla="*/ 1013732 w 8209189"/>
              <a:gd name="connsiteY43" fmla="*/ 4269922 h 6090558"/>
              <a:gd name="connsiteX44" fmla="*/ 736147 w 8209189"/>
              <a:gd name="connsiteY44" fmla="*/ 4106636 h 6090558"/>
              <a:gd name="connsiteX45" fmla="*/ 556532 w 8209189"/>
              <a:gd name="connsiteY45" fmla="*/ 3943350 h 6090558"/>
              <a:gd name="connsiteX46" fmla="*/ 556532 w 8209189"/>
              <a:gd name="connsiteY46" fmla="*/ 4057650 h 6090558"/>
              <a:gd name="connsiteX0" fmla="*/ 556532 w 8209189"/>
              <a:gd name="connsiteY0" fmla="*/ 4057650 h 5690508"/>
              <a:gd name="connsiteX1" fmla="*/ 654504 w 8209189"/>
              <a:gd name="connsiteY1" fmla="*/ 24493 h 5690508"/>
              <a:gd name="connsiteX2" fmla="*/ 7822747 w 8209189"/>
              <a:gd name="connsiteY2" fmla="*/ 24493 h 5690508"/>
              <a:gd name="connsiteX3" fmla="*/ 7822747 w 8209189"/>
              <a:gd name="connsiteY3" fmla="*/ 857250 h 5690508"/>
              <a:gd name="connsiteX4" fmla="*/ 8116661 w 8209189"/>
              <a:gd name="connsiteY4" fmla="*/ 2620736 h 5690508"/>
              <a:gd name="connsiteX5" fmla="*/ 8181975 w 8209189"/>
              <a:gd name="connsiteY5" fmla="*/ 5608865 h 5690508"/>
              <a:gd name="connsiteX6" fmla="*/ 7953375 w 8209189"/>
              <a:gd name="connsiteY6" fmla="*/ 5510893 h 5690508"/>
              <a:gd name="connsiteX7" fmla="*/ 7561490 w 8209189"/>
              <a:gd name="connsiteY7" fmla="*/ 5380265 h 5690508"/>
              <a:gd name="connsiteX8" fmla="*/ 7398204 w 8209189"/>
              <a:gd name="connsiteY8" fmla="*/ 5249636 h 5690508"/>
              <a:gd name="connsiteX9" fmla="*/ 7267575 w 8209189"/>
              <a:gd name="connsiteY9" fmla="*/ 5086350 h 5690508"/>
              <a:gd name="connsiteX10" fmla="*/ 7071632 w 8209189"/>
              <a:gd name="connsiteY10" fmla="*/ 5070022 h 5690508"/>
              <a:gd name="connsiteX11" fmla="*/ 6957332 w 8209189"/>
              <a:gd name="connsiteY11" fmla="*/ 5184322 h 5690508"/>
              <a:gd name="connsiteX12" fmla="*/ 6679747 w 8209189"/>
              <a:gd name="connsiteY12" fmla="*/ 5167993 h 5690508"/>
              <a:gd name="connsiteX13" fmla="*/ 6369504 w 8209189"/>
              <a:gd name="connsiteY13" fmla="*/ 5282293 h 5690508"/>
              <a:gd name="connsiteX14" fmla="*/ 6140904 w 8209189"/>
              <a:gd name="connsiteY14" fmla="*/ 5200650 h 5690508"/>
              <a:gd name="connsiteX15" fmla="*/ 5716361 w 8209189"/>
              <a:gd name="connsiteY15" fmla="*/ 5412922 h 5690508"/>
              <a:gd name="connsiteX16" fmla="*/ 5667375 w 8209189"/>
              <a:gd name="connsiteY16" fmla="*/ 5543550 h 5690508"/>
              <a:gd name="connsiteX17" fmla="*/ 5357132 w 8209189"/>
              <a:gd name="connsiteY17" fmla="*/ 5282293 h 5690508"/>
              <a:gd name="connsiteX18" fmla="*/ 5112204 w 8209189"/>
              <a:gd name="connsiteY18" fmla="*/ 5184322 h 5690508"/>
              <a:gd name="connsiteX19" fmla="*/ 5014232 w 8209189"/>
              <a:gd name="connsiteY19" fmla="*/ 5363936 h 5690508"/>
              <a:gd name="connsiteX20" fmla="*/ 4850947 w 8209189"/>
              <a:gd name="connsiteY20" fmla="*/ 5249636 h 5690508"/>
              <a:gd name="connsiteX21" fmla="*/ 4752975 w 8209189"/>
              <a:gd name="connsiteY21" fmla="*/ 5151665 h 5690508"/>
              <a:gd name="connsiteX22" fmla="*/ 4655004 w 8209189"/>
              <a:gd name="connsiteY22" fmla="*/ 5265965 h 5690508"/>
              <a:gd name="connsiteX23" fmla="*/ 4557032 w 8209189"/>
              <a:gd name="connsiteY23" fmla="*/ 5527222 h 5690508"/>
              <a:gd name="connsiteX24" fmla="*/ 4442732 w 8209189"/>
              <a:gd name="connsiteY24" fmla="*/ 5396593 h 5690508"/>
              <a:gd name="connsiteX25" fmla="*/ 4312104 w 8209189"/>
              <a:gd name="connsiteY25" fmla="*/ 5135336 h 5690508"/>
              <a:gd name="connsiteX26" fmla="*/ 4246790 w 8209189"/>
              <a:gd name="connsiteY26" fmla="*/ 5265965 h 5690508"/>
              <a:gd name="connsiteX27" fmla="*/ 4148818 w 8209189"/>
              <a:gd name="connsiteY27" fmla="*/ 5282293 h 5690508"/>
              <a:gd name="connsiteX28" fmla="*/ 3920218 w 8209189"/>
              <a:gd name="connsiteY28" fmla="*/ 5135336 h 5690508"/>
              <a:gd name="connsiteX29" fmla="*/ 3626304 w 8209189"/>
              <a:gd name="connsiteY29" fmla="*/ 5004707 h 5690508"/>
              <a:gd name="connsiteX30" fmla="*/ 3512004 w 8209189"/>
              <a:gd name="connsiteY30" fmla="*/ 5200650 h 5690508"/>
              <a:gd name="connsiteX31" fmla="*/ 3430361 w 8209189"/>
              <a:gd name="connsiteY31" fmla="*/ 5053693 h 5690508"/>
              <a:gd name="connsiteX32" fmla="*/ 3103790 w 8209189"/>
              <a:gd name="connsiteY32" fmla="*/ 4890407 h 5690508"/>
              <a:gd name="connsiteX33" fmla="*/ 3022147 w 8209189"/>
              <a:gd name="connsiteY33" fmla="*/ 4792436 h 5690508"/>
              <a:gd name="connsiteX34" fmla="*/ 2760890 w 8209189"/>
              <a:gd name="connsiteY34" fmla="*/ 4776107 h 5690508"/>
              <a:gd name="connsiteX35" fmla="*/ 2728232 w 8209189"/>
              <a:gd name="connsiteY35" fmla="*/ 4825093 h 5690508"/>
              <a:gd name="connsiteX36" fmla="*/ 2450647 w 8209189"/>
              <a:gd name="connsiteY36" fmla="*/ 4678136 h 5690508"/>
              <a:gd name="connsiteX37" fmla="*/ 2238375 w 8209189"/>
              <a:gd name="connsiteY37" fmla="*/ 4792436 h 5690508"/>
              <a:gd name="connsiteX38" fmla="*/ 1993447 w 8209189"/>
              <a:gd name="connsiteY38" fmla="*/ 4678136 h 5690508"/>
              <a:gd name="connsiteX39" fmla="*/ 1748518 w 8209189"/>
              <a:gd name="connsiteY39" fmla="*/ 4678136 h 5690508"/>
              <a:gd name="connsiteX40" fmla="*/ 1568904 w 8209189"/>
              <a:gd name="connsiteY40" fmla="*/ 4498522 h 5690508"/>
              <a:gd name="connsiteX41" fmla="*/ 1519918 w 8209189"/>
              <a:gd name="connsiteY41" fmla="*/ 4318907 h 5690508"/>
              <a:gd name="connsiteX42" fmla="*/ 1421947 w 8209189"/>
              <a:gd name="connsiteY42" fmla="*/ 4318907 h 5690508"/>
              <a:gd name="connsiteX43" fmla="*/ 1013732 w 8209189"/>
              <a:gd name="connsiteY43" fmla="*/ 4269922 h 5690508"/>
              <a:gd name="connsiteX44" fmla="*/ 736147 w 8209189"/>
              <a:gd name="connsiteY44" fmla="*/ 4106636 h 5690508"/>
              <a:gd name="connsiteX45" fmla="*/ 556532 w 8209189"/>
              <a:gd name="connsiteY45" fmla="*/ 3943350 h 5690508"/>
              <a:gd name="connsiteX46" fmla="*/ 556532 w 8209189"/>
              <a:gd name="connsiteY46" fmla="*/ 4057650 h 5690508"/>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556532 w 8209189"/>
              <a:gd name="connsiteY0" fmla="*/ 4057650 h 5608865"/>
              <a:gd name="connsiteX1" fmla="*/ 654504 w 8209189"/>
              <a:gd name="connsiteY1" fmla="*/ 24493 h 5608865"/>
              <a:gd name="connsiteX2" fmla="*/ 7822747 w 8209189"/>
              <a:gd name="connsiteY2" fmla="*/ 24493 h 5608865"/>
              <a:gd name="connsiteX3" fmla="*/ 7822747 w 8209189"/>
              <a:gd name="connsiteY3" fmla="*/ 857250 h 5608865"/>
              <a:gd name="connsiteX4" fmla="*/ 8116661 w 8209189"/>
              <a:gd name="connsiteY4" fmla="*/ 2620736 h 5608865"/>
              <a:gd name="connsiteX5" fmla="*/ 8181975 w 8209189"/>
              <a:gd name="connsiteY5" fmla="*/ 5608865 h 5608865"/>
              <a:gd name="connsiteX6" fmla="*/ 7953375 w 8209189"/>
              <a:gd name="connsiteY6" fmla="*/ 5510893 h 5608865"/>
              <a:gd name="connsiteX7" fmla="*/ 7561490 w 8209189"/>
              <a:gd name="connsiteY7" fmla="*/ 5380265 h 5608865"/>
              <a:gd name="connsiteX8" fmla="*/ 7398204 w 8209189"/>
              <a:gd name="connsiteY8" fmla="*/ 5249636 h 5608865"/>
              <a:gd name="connsiteX9" fmla="*/ 7267575 w 8209189"/>
              <a:gd name="connsiteY9" fmla="*/ 5086350 h 5608865"/>
              <a:gd name="connsiteX10" fmla="*/ 7071632 w 8209189"/>
              <a:gd name="connsiteY10" fmla="*/ 5070022 h 5608865"/>
              <a:gd name="connsiteX11" fmla="*/ 6957332 w 8209189"/>
              <a:gd name="connsiteY11" fmla="*/ 5184322 h 5608865"/>
              <a:gd name="connsiteX12" fmla="*/ 6679747 w 8209189"/>
              <a:gd name="connsiteY12" fmla="*/ 5167993 h 5608865"/>
              <a:gd name="connsiteX13" fmla="*/ 6369504 w 8209189"/>
              <a:gd name="connsiteY13" fmla="*/ 5282293 h 5608865"/>
              <a:gd name="connsiteX14" fmla="*/ 6140904 w 8209189"/>
              <a:gd name="connsiteY14" fmla="*/ 5200650 h 5608865"/>
              <a:gd name="connsiteX15" fmla="*/ 5716361 w 8209189"/>
              <a:gd name="connsiteY15" fmla="*/ 5412922 h 5608865"/>
              <a:gd name="connsiteX16" fmla="*/ 5667375 w 8209189"/>
              <a:gd name="connsiteY16" fmla="*/ 5543550 h 5608865"/>
              <a:gd name="connsiteX17" fmla="*/ 5357132 w 8209189"/>
              <a:gd name="connsiteY17" fmla="*/ 5282293 h 5608865"/>
              <a:gd name="connsiteX18" fmla="*/ 5112204 w 8209189"/>
              <a:gd name="connsiteY18" fmla="*/ 5184322 h 5608865"/>
              <a:gd name="connsiteX19" fmla="*/ 5014232 w 8209189"/>
              <a:gd name="connsiteY19" fmla="*/ 5363936 h 5608865"/>
              <a:gd name="connsiteX20" fmla="*/ 4850947 w 8209189"/>
              <a:gd name="connsiteY20" fmla="*/ 5249636 h 5608865"/>
              <a:gd name="connsiteX21" fmla="*/ 4752975 w 8209189"/>
              <a:gd name="connsiteY21" fmla="*/ 5151665 h 5608865"/>
              <a:gd name="connsiteX22" fmla="*/ 4655004 w 8209189"/>
              <a:gd name="connsiteY22" fmla="*/ 5265965 h 5608865"/>
              <a:gd name="connsiteX23" fmla="*/ 4557032 w 8209189"/>
              <a:gd name="connsiteY23" fmla="*/ 5527222 h 5608865"/>
              <a:gd name="connsiteX24" fmla="*/ 4442732 w 8209189"/>
              <a:gd name="connsiteY24" fmla="*/ 5396593 h 5608865"/>
              <a:gd name="connsiteX25" fmla="*/ 4312104 w 8209189"/>
              <a:gd name="connsiteY25" fmla="*/ 5135336 h 5608865"/>
              <a:gd name="connsiteX26" fmla="*/ 4246790 w 8209189"/>
              <a:gd name="connsiteY26" fmla="*/ 5265965 h 5608865"/>
              <a:gd name="connsiteX27" fmla="*/ 4148818 w 8209189"/>
              <a:gd name="connsiteY27" fmla="*/ 5282293 h 5608865"/>
              <a:gd name="connsiteX28" fmla="*/ 3920218 w 8209189"/>
              <a:gd name="connsiteY28" fmla="*/ 5135336 h 5608865"/>
              <a:gd name="connsiteX29" fmla="*/ 3626304 w 8209189"/>
              <a:gd name="connsiteY29" fmla="*/ 5004707 h 5608865"/>
              <a:gd name="connsiteX30" fmla="*/ 3512004 w 8209189"/>
              <a:gd name="connsiteY30" fmla="*/ 5200650 h 5608865"/>
              <a:gd name="connsiteX31" fmla="*/ 3430361 w 8209189"/>
              <a:gd name="connsiteY31" fmla="*/ 5053693 h 5608865"/>
              <a:gd name="connsiteX32" fmla="*/ 3103790 w 8209189"/>
              <a:gd name="connsiteY32" fmla="*/ 4890407 h 5608865"/>
              <a:gd name="connsiteX33" fmla="*/ 3022147 w 8209189"/>
              <a:gd name="connsiteY33" fmla="*/ 4792436 h 5608865"/>
              <a:gd name="connsiteX34" fmla="*/ 2760890 w 8209189"/>
              <a:gd name="connsiteY34" fmla="*/ 4776107 h 5608865"/>
              <a:gd name="connsiteX35" fmla="*/ 2728232 w 8209189"/>
              <a:gd name="connsiteY35" fmla="*/ 4825093 h 5608865"/>
              <a:gd name="connsiteX36" fmla="*/ 2450647 w 8209189"/>
              <a:gd name="connsiteY36" fmla="*/ 4678136 h 5608865"/>
              <a:gd name="connsiteX37" fmla="*/ 2238375 w 8209189"/>
              <a:gd name="connsiteY37" fmla="*/ 4792436 h 5608865"/>
              <a:gd name="connsiteX38" fmla="*/ 1993447 w 8209189"/>
              <a:gd name="connsiteY38" fmla="*/ 4678136 h 5608865"/>
              <a:gd name="connsiteX39" fmla="*/ 1748518 w 8209189"/>
              <a:gd name="connsiteY39" fmla="*/ 4678136 h 5608865"/>
              <a:gd name="connsiteX40" fmla="*/ 1568904 w 8209189"/>
              <a:gd name="connsiteY40" fmla="*/ 4498522 h 5608865"/>
              <a:gd name="connsiteX41" fmla="*/ 1519918 w 8209189"/>
              <a:gd name="connsiteY41" fmla="*/ 4318907 h 5608865"/>
              <a:gd name="connsiteX42" fmla="*/ 1421947 w 8209189"/>
              <a:gd name="connsiteY42" fmla="*/ 4318907 h 5608865"/>
              <a:gd name="connsiteX43" fmla="*/ 1013732 w 8209189"/>
              <a:gd name="connsiteY43" fmla="*/ 4269922 h 5608865"/>
              <a:gd name="connsiteX44" fmla="*/ 736147 w 8209189"/>
              <a:gd name="connsiteY44" fmla="*/ 4106636 h 5608865"/>
              <a:gd name="connsiteX45" fmla="*/ 556532 w 8209189"/>
              <a:gd name="connsiteY45" fmla="*/ 3943350 h 5608865"/>
              <a:gd name="connsiteX46" fmla="*/ 556532 w 8209189"/>
              <a:gd name="connsiteY46" fmla="*/ 4057650 h 5608865"/>
              <a:gd name="connsiteX0" fmla="*/ 0 w 7652657"/>
              <a:gd name="connsiteY0" fmla="*/ 4057650 h 5608865"/>
              <a:gd name="connsiteX1" fmla="*/ 97972 w 7652657"/>
              <a:gd name="connsiteY1" fmla="*/ 24493 h 5608865"/>
              <a:gd name="connsiteX2" fmla="*/ 7266215 w 7652657"/>
              <a:gd name="connsiteY2" fmla="*/ 24493 h 5608865"/>
              <a:gd name="connsiteX3" fmla="*/ 7266215 w 7652657"/>
              <a:gd name="connsiteY3" fmla="*/ 857250 h 5608865"/>
              <a:gd name="connsiteX4" fmla="*/ 7560129 w 7652657"/>
              <a:gd name="connsiteY4" fmla="*/ 2620736 h 5608865"/>
              <a:gd name="connsiteX5" fmla="*/ 7625443 w 7652657"/>
              <a:gd name="connsiteY5" fmla="*/ 5608865 h 5608865"/>
              <a:gd name="connsiteX6" fmla="*/ 7396843 w 7652657"/>
              <a:gd name="connsiteY6" fmla="*/ 5510893 h 5608865"/>
              <a:gd name="connsiteX7" fmla="*/ 7004958 w 7652657"/>
              <a:gd name="connsiteY7" fmla="*/ 5380265 h 5608865"/>
              <a:gd name="connsiteX8" fmla="*/ 6841672 w 7652657"/>
              <a:gd name="connsiteY8" fmla="*/ 5249636 h 5608865"/>
              <a:gd name="connsiteX9" fmla="*/ 6711043 w 7652657"/>
              <a:gd name="connsiteY9" fmla="*/ 5086350 h 5608865"/>
              <a:gd name="connsiteX10" fmla="*/ 6515100 w 7652657"/>
              <a:gd name="connsiteY10" fmla="*/ 5070022 h 5608865"/>
              <a:gd name="connsiteX11" fmla="*/ 6400800 w 7652657"/>
              <a:gd name="connsiteY11" fmla="*/ 5184322 h 5608865"/>
              <a:gd name="connsiteX12" fmla="*/ 6123215 w 7652657"/>
              <a:gd name="connsiteY12" fmla="*/ 5167993 h 5608865"/>
              <a:gd name="connsiteX13" fmla="*/ 5812972 w 7652657"/>
              <a:gd name="connsiteY13" fmla="*/ 5282293 h 5608865"/>
              <a:gd name="connsiteX14" fmla="*/ 5584372 w 7652657"/>
              <a:gd name="connsiteY14" fmla="*/ 5200650 h 5608865"/>
              <a:gd name="connsiteX15" fmla="*/ 5159829 w 7652657"/>
              <a:gd name="connsiteY15" fmla="*/ 5412922 h 5608865"/>
              <a:gd name="connsiteX16" fmla="*/ 5110843 w 7652657"/>
              <a:gd name="connsiteY16" fmla="*/ 5543550 h 5608865"/>
              <a:gd name="connsiteX17" fmla="*/ 4800600 w 7652657"/>
              <a:gd name="connsiteY17" fmla="*/ 5282293 h 5608865"/>
              <a:gd name="connsiteX18" fmla="*/ 4555672 w 7652657"/>
              <a:gd name="connsiteY18" fmla="*/ 5184322 h 5608865"/>
              <a:gd name="connsiteX19" fmla="*/ 4457700 w 7652657"/>
              <a:gd name="connsiteY19" fmla="*/ 5363936 h 5608865"/>
              <a:gd name="connsiteX20" fmla="*/ 4294415 w 7652657"/>
              <a:gd name="connsiteY20" fmla="*/ 5249636 h 5608865"/>
              <a:gd name="connsiteX21" fmla="*/ 4196443 w 7652657"/>
              <a:gd name="connsiteY21" fmla="*/ 5151665 h 5608865"/>
              <a:gd name="connsiteX22" fmla="*/ 4098472 w 7652657"/>
              <a:gd name="connsiteY22" fmla="*/ 5265965 h 5608865"/>
              <a:gd name="connsiteX23" fmla="*/ 4000500 w 7652657"/>
              <a:gd name="connsiteY23" fmla="*/ 5527222 h 5608865"/>
              <a:gd name="connsiteX24" fmla="*/ 3886200 w 7652657"/>
              <a:gd name="connsiteY24" fmla="*/ 5396593 h 5608865"/>
              <a:gd name="connsiteX25" fmla="*/ 3755572 w 7652657"/>
              <a:gd name="connsiteY25" fmla="*/ 5135336 h 5608865"/>
              <a:gd name="connsiteX26" fmla="*/ 3690258 w 7652657"/>
              <a:gd name="connsiteY26" fmla="*/ 5265965 h 5608865"/>
              <a:gd name="connsiteX27" fmla="*/ 3592286 w 7652657"/>
              <a:gd name="connsiteY27" fmla="*/ 5282293 h 5608865"/>
              <a:gd name="connsiteX28" fmla="*/ 3363686 w 7652657"/>
              <a:gd name="connsiteY28" fmla="*/ 5135336 h 5608865"/>
              <a:gd name="connsiteX29" fmla="*/ 3069772 w 7652657"/>
              <a:gd name="connsiteY29" fmla="*/ 5004707 h 5608865"/>
              <a:gd name="connsiteX30" fmla="*/ 2955472 w 7652657"/>
              <a:gd name="connsiteY30" fmla="*/ 5200650 h 5608865"/>
              <a:gd name="connsiteX31" fmla="*/ 2873829 w 7652657"/>
              <a:gd name="connsiteY31" fmla="*/ 5053693 h 5608865"/>
              <a:gd name="connsiteX32" fmla="*/ 2547258 w 7652657"/>
              <a:gd name="connsiteY32" fmla="*/ 4890407 h 5608865"/>
              <a:gd name="connsiteX33" fmla="*/ 2465615 w 7652657"/>
              <a:gd name="connsiteY33" fmla="*/ 4792436 h 5608865"/>
              <a:gd name="connsiteX34" fmla="*/ 2204358 w 7652657"/>
              <a:gd name="connsiteY34" fmla="*/ 4776107 h 5608865"/>
              <a:gd name="connsiteX35" fmla="*/ 2171700 w 7652657"/>
              <a:gd name="connsiteY35" fmla="*/ 4825093 h 5608865"/>
              <a:gd name="connsiteX36" fmla="*/ 1894115 w 7652657"/>
              <a:gd name="connsiteY36" fmla="*/ 4678136 h 5608865"/>
              <a:gd name="connsiteX37" fmla="*/ 1681843 w 7652657"/>
              <a:gd name="connsiteY37" fmla="*/ 4792436 h 5608865"/>
              <a:gd name="connsiteX38" fmla="*/ 1436915 w 7652657"/>
              <a:gd name="connsiteY38" fmla="*/ 4678136 h 5608865"/>
              <a:gd name="connsiteX39" fmla="*/ 1191986 w 7652657"/>
              <a:gd name="connsiteY39" fmla="*/ 4678136 h 5608865"/>
              <a:gd name="connsiteX40" fmla="*/ 1012372 w 7652657"/>
              <a:gd name="connsiteY40" fmla="*/ 4498522 h 5608865"/>
              <a:gd name="connsiteX41" fmla="*/ 963386 w 7652657"/>
              <a:gd name="connsiteY41" fmla="*/ 4318907 h 5608865"/>
              <a:gd name="connsiteX42" fmla="*/ 865415 w 7652657"/>
              <a:gd name="connsiteY42" fmla="*/ 4318907 h 5608865"/>
              <a:gd name="connsiteX43" fmla="*/ 457200 w 7652657"/>
              <a:gd name="connsiteY43" fmla="*/ 4269922 h 5608865"/>
              <a:gd name="connsiteX44" fmla="*/ 179615 w 7652657"/>
              <a:gd name="connsiteY44" fmla="*/ 4106636 h 5608865"/>
              <a:gd name="connsiteX45" fmla="*/ 0 w 7652657"/>
              <a:gd name="connsiteY45" fmla="*/ 3943350 h 5608865"/>
              <a:gd name="connsiteX46" fmla="*/ 0 w 7652657"/>
              <a:gd name="connsiteY46" fmla="*/ 4057650 h 560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52657" h="5608865">
                <a:moveTo>
                  <a:pt x="0" y="4057650"/>
                </a:moveTo>
                <a:cubicBezTo>
                  <a:pt x="110218" y="2415268"/>
                  <a:pt x="106136" y="2084615"/>
                  <a:pt x="97972" y="24493"/>
                </a:cubicBezTo>
                <a:cubicBezTo>
                  <a:pt x="1755322" y="0"/>
                  <a:pt x="5761265" y="59871"/>
                  <a:pt x="7266215" y="24493"/>
                </a:cubicBezTo>
                <a:cubicBezTo>
                  <a:pt x="7383236" y="892629"/>
                  <a:pt x="7217229" y="424543"/>
                  <a:pt x="7266215" y="857250"/>
                </a:cubicBezTo>
                <a:cubicBezTo>
                  <a:pt x="7315201" y="1289957"/>
                  <a:pt x="7500258" y="1828800"/>
                  <a:pt x="7560129" y="2620736"/>
                </a:cubicBezTo>
                <a:cubicBezTo>
                  <a:pt x="7620000" y="3412672"/>
                  <a:pt x="7652657" y="5127172"/>
                  <a:pt x="7625443" y="5608865"/>
                </a:cubicBezTo>
                <a:cubicBezTo>
                  <a:pt x="7369629" y="5366658"/>
                  <a:pt x="7500257" y="5548993"/>
                  <a:pt x="7396843" y="5510893"/>
                </a:cubicBezTo>
                <a:cubicBezTo>
                  <a:pt x="7293429" y="5472793"/>
                  <a:pt x="7097487" y="5423808"/>
                  <a:pt x="7004958" y="5380265"/>
                </a:cubicBezTo>
                <a:cubicBezTo>
                  <a:pt x="6912430" y="5336722"/>
                  <a:pt x="6890658" y="5298622"/>
                  <a:pt x="6841672" y="5249636"/>
                </a:cubicBezTo>
                <a:cubicBezTo>
                  <a:pt x="6792686" y="5200650"/>
                  <a:pt x="6765472" y="5116286"/>
                  <a:pt x="6711043" y="5086350"/>
                </a:cubicBezTo>
                <a:cubicBezTo>
                  <a:pt x="6656614" y="5056414"/>
                  <a:pt x="6566807" y="5053693"/>
                  <a:pt x="6515100" y="5070022"/>
                </a:cubicBezTo>
                <a:cubicBezTo>
                  <a:pt x="6463393" y="5086351"/>
                  <a:pt x="6466114" y="5167994"/>
                  <a:pt x="6400800" y="5184322"/>
                </a:cubicBezTo>
                <a:cubicBezTo>
                  <a:pt x="6335486" y="5200650"/>
                  <a:pt x="6221186" y="5151665"/>
                  <a:pt x="6123215" y="5167993"/>
                </a:cubicBezTo>
                <a:cubicBezTo>
                  <a:pt x="6025244" y="5184321"/>
                  <a:pt x="5902779" y="5276850"/>
                  <a:pt x="5812972" y="5282293"/>
                </a:cubicBezTo>
                <a:cubicBezTo>
                  <a:pt x="5723165" y="5287736"/>
                  <a:pt x="5693229" y="5178879"/>
                  <a:pt x="5584372" y="5200650"/>
                </a:cubicBezTo>
                <a:cubicBezTo>
                  <a:pt x="5475515" y="5222421"/>
                  <a:pt x="5238751" y="5355772"/>
                  <a:pt x="5159829" y="5412922"/>
                </a:cubicBezTo>
                <a:cubicBezTo>
                  <a:pt x="5080908" y="5470072"/>
                  <a:pt x="5170715" y="5565322"/>
                  <a:pt x="5110843" y="5543550"/>
                </a:cubicBezTo>
                <a:cubicBezTo>
                  <a:pt x="5050971" y="5521778"/>
                  <a:pt x="4893129" y="5342164"/>
                  <a:pt x="4800600" y="5282293"/>
                </a:cubicBezTo>
                <a:cubicBezTo>
                  <a:pt x="4708072" y="5222422"/>
                  <a:pt x="4612822" y="5170715"/>
                  <a:pt x="4555672" y="5184322"/>
                </a:cubicBezTo>
                <a:cubicBezTo>
                  <a:pt x="4498522" y="5197929"/>
                  <a:pt x="4501243" y="5353050"/>
                  <a:pt x="4457700" y="5363936"/>
                </a:cubicBezTo>
                <a:cubicBezTo>
                  <a:pt x="4414157" y="5374822"/>
                  <a:pt x="4337958" y="5285014"/>
                  <a:pt x="4294415" y="5249636"/>
                </a:cubicBezTo>
                <a:cubicBezTo>
                  <a:pt x="4250872" y="5214258"/>
                  <a:pt x="4229100" y="5148944"/>
                  <a:pt x="4196443" y="5151665"/>
                </a:cubicBezTo>
                <a:cubicBezTo>
                  <a:pt x="4163786" y="5154387"/>
                  <a:pt x="4131129" y="5203372"/>
                  <a:pt x="4098472" y="5265965"/>
                </a:cubicBezTo>
                <a:cubicBezTo>
                  <a:pt x="4065815" y="5328558"/>
                  <a:pt x="4035879" y="5505451"/>
                  <a:pt x="4000500" y="5527222"/>
                </a:cubicBezTo>
                <a:cubicBezTo>
                  <a:pt x="3965121" y="5548993"/>
                  <a:pt x="3927021" y="5461907"/>
                  <a:pt x="3886200" y="5396593"/>
                </a:cubicBezTo>
                <a:cubicBezTo>
                  <a:pt x="3845379" y="5331279"/>
                  <a:pt x="3788229" y="5157107"/>
                  <a:pt x="3755572" y="5135336"/>
                </a:cubicBezTo>
                <a:cubicBezTo>
                  <a:pt x="3722915" y="5113565"/>
                  <a:pt x="3717472" y="5241472"/>
                  <a:pt x="3690258" y="5265965"/>
                </a:cubicBezTo>
                <a:cubicBezTo>
                  <a:pt x="3663044" y="5290458"/>
                  <a:pt x="3646715" y="5304064"/>
                  <a:pt x="3592286" y="5282293"/>
                </a:cubicBezTo>
                <a:cubicBezTo>
                  <a:pt x="3537857" y="5260522"/>
                  <a:pt x="3450772" y="5181600"/>
                  <a:pt x="3363686" y="5135336"/>
                </a:cubicBezTo>
                <a:cubicBezTo>
                  <a:pt x="3276600" y="5089072"/>
                  <a:pt x="3137808" y="4993821"/>
                  <a:pt x="3069772" y="5004707"/>
                </a:cubicBezTo>
                <a:cubicBezTo>
                  <a:pt x="3001736" y="5015593"/>
                  <a:pt x="2988129" y="5192486"/>
                  <a:pt x="2955472" y="5200650"/>
                </a:cubicBezTo>
                <a:cubicBezTo>
                  <a:pt x="2922815" y="5208814"/>
                  <a:pt x="2941865" y="5105400"/>
                  <a:pt x="2873829" y="5053693"/>
                </a:cubicBezTo>
                <a:cubicBezTo>
                  <a:pt x="2805793" y="5001986"/>
                  <a:pt x="2615294" y="4933950"/>
                  <a:pt x="2547258" y="4890407"/>
                </a:cubicBezTo>
                <a:cubicBezTo>
                  <a:pt x="2479222" y="4846864"/>
                  <a:pt x="2522765" y="4811486"/>
                  <a:pt x="2465615" y="4792436"/>
                </a:cubicBezTo>
                <a:cubicBezTo>
                  <a:pt x="2408465" y="4773386"/>
                  <a:pt x="2253344" y="4770664"/>
                  <a:pt x="2204358" y="4776107"/>
                </a:cubicBezTo>
                <a:cubicBezTo>
                  <a:pt x="2155372" y="4781550"/>
                  <a:pt x="2223407" y="4841422"/>
                  <a:pt x="2171700" y="4825093"/>
                </a:cubicBezTo>
                <a:cubicBezTo>
                  <a:pt x="2119993" y="4808765"/>
                  <a:pt x="1975758" y="4683579"/>
                  <a:pt x="1894115" y="4678136"/>
                </a:cubicBezTo>
                <a:cubicBezTo>
                  <a:pt x="1812472" y="4672693"/>
                  <a:pt x="1758043" y="4792436"/>
                  <a:pt x="1681843" y="4792436"/>
                </a:cubicBezTo>
                <a:cubicBezTo>
                  <a:pt x="1605643" y="4792436"/>
                  <a:pt x="1518558" y="4697186"/>
                  <a:pt x="1436915" y="4678136"/>
                </a:cubicBezTo>
                <a:cubicBezTo>
                  <a:pt x="1355272" y="4659086"/>
                  <a:pt x="1262743" y="4708072"/>
                  <a:pt x="1191986" y="4678136"/>
                </a:cubicBezTo>
                <a:cubicBezTo>
                  <a:pt x="1121229" y="4648200"/>
                  <a:pt x="1050472" y="4558394"/>
                  <a:pt x="1012372" y="4498522"/>
                </a:cubicBezTo>
                <a:cubicBezTo>
                  <a:pt x="974272" y="4438651"/>
                  <a:pt x="987879" y="4348843"/>
                  <a:pt x="963386" y="4318907"/>
                </a:cubicBezTo>
                <a:cubicBezTo>
                  <a:pt x="938893" y="4288971"/>
                  <a:pt x="949779" y="4327071"/>
                  <a:pt x="865415" y="4318907"/>
                </a:cubicBezTo>
                <a:cubicBezTo>
                  <a:pt x="781051" y="4310743"/>
                  <a:pt x="571500" y="4305300"/>
                  <a:pt x="457200" y="4269922"/>
                </a:cubicBezTo>
                <a:cubicBezTo>
                  <a:pt x="342900" y="4234544"/>
                  <a:pt x="255815" y="4161065"/>
                  <a:pt x="179615" y="4106636"/>
                </a:cubicBezTo>
                <a:cubicBezTo>
                  <a:pt x="103415" y="4052207"/>
                  <a:pt x="416378" y="4329792"/>
                  <a:pt x="0" y="3943350"/>
                </a:cubicBezTo>
                <a:cubicBezTo>
                  <a:pt x="48986" y="3690257"/>
                  <a:pt x="0" y="4019550"/>
                  <a:pt x="0" y="4057650"/>
                </a:cubicBezTo>
                <a:close/>
              </a:path>
            </a:pathLst>
          </a:custGeom>
          <a:ln w="76200">
            <a:solidFill>
              <a:srgbClr val="FF0000"/>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0" name="Picture 3"/>
          <p:cNvPicPr>
            <a:picLocks noChangeAspect="1" noChangeArrowheads="1"/>
          </p:cNvPicPr>
          <p:nvPr/>
        </p:nvPicPr>
        <p:blipFill>
          <a:blip r:embed="rId3" cstate="print"/>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46" name="Oval 45"/>
          <p:cNvSpPr/>
          <p:nvPr/>
        </p:nvSpPr>
        <p:spPr>
          <a:xfrm>
            <a:off x="5257800" y="6096000"/>
            <a:ext cx="304800" cy="304800"/>
          </a:xfrm>
          <a:prstGeom prst="ellipse">
            <a:avLst/>
          </a:prstGeom>
          <a:solidFill>
            <a:srgbClr val="C0C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412725" y="4724400"/>
            <a:ext cx="304800" cy="304800"/>
          </a:xfrm>
          <a:prstGeom prst="ellipse">
            <a:avLst/>
          </a:prstGeom>
          <a:solidFill>
            <a:srgbClr val="C0C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304800" y="3581400"/>
            <a:ext cx="76200" cy="369332"/>
          </a:xfrm>
          <a:prstGeom prst="rect">
            <a:avLst/>
          </a:prstGeom>
          <a:noFill/>
        </p:spPr>
        <p:txBody>
          <a:bodyPr wrap="square" rtlCol="0">
            <a:spAutoFit/>
          </a:bodyPr>
          <a:lstStyle/>
          <a:p>
            <a:endParaRPr lang="en-US" dirty="0"/>
          </a:p>
        </p:txBody>
      </p:sp>
      <p:sp>
        <p:nvSpPr>
          <p:cNvPr id="36" name="Oval 35"/>
          <p:cNvSpPr/>
          <p:nvPr/>
        </p:nvSpPr>
        <p:spPr>
          <a:xfrm>
            <a:off x="7391400" y="5943600"/>
            <a:ext cx="304800" cy="304800"/>
          </a:xfrm>
          <a:prstGeom prst="ellipse">
            <a:avLst/>
          </a:prstGeom>
          <a:solidFill>
            <a:srgbClr val="C0C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p:cNvCxnSpPr/>
          <p:nvPr/>
        </p:nvCxnSpPr>
        <p:spPr>
          <a:xfrm rot="5400000">
            <a:off x="2286000" y="5104606"/>
            <a:ext cx="2438400" cy="1588"/>
          </a:xfrm>
          <a:prstGeom prst="line">
            <a:avLst/>
          </a:prstGeom>
          <a:ln w="38100">
            <a:solidFill>
              <a:schemeClr val="tx1">
                <a:lumMod val="85000"/>
                <a:lumOff val="15000"/>
              </a:schemeClr>
            </a:solidFill>
          </a:ln>
          <a:effectLst>
            <a:outerShdw blurRad="508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59" name="Freeform 58"/>
          <p:cNvSpPr/>
          <p:nvPr/>
        </p:nvSpPr>
        <p:spPr>
          <a:xfrm>
            <a:off x="5641675" y="4589253"/>
            <a:ext cx="483080" cy="1946695"/>
          </a:xfrm>
          <a:custGeom>
            <a:avLst/>
            <a:gdLst>
              <a:gd name="connsiteX0" fmla="*/ 0 w 483080"/>
              <a:gd name="connsiteY0" fmla="*/ 0 h 1946695"/>
              <a:gd name="connsiteX1" fmla="*/ 17253 w 483080"/>
              <a:gd name="connsiteY1" fmla="*/ 1656272 h 1946695"/>
              <a:gd name="connsiteX2" fmla="*/ 103517 w 483080"/>
              <a:gd name="connsiteY2" fmla="*/ 1742536 h 1946695"/>
              <a:gd name="connsiteX3" fmla="*/ 293299 w 483080"/>
              <a:gd name="connsiteY3" fmla="*/ 1828800 h 1946695"/>
              <a:gd name="connsiteX4" fmla="*/ 483080 w 483080"/>
              <a:gd name="connsiteY4" fmla="*/ 1811547 h 194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080" h="1946695">
                <a:moveTo>
                  <a:pt x="0" y="0"/>
                </a:moveTo>
                <a:cubicBezTo>
                  <a:pt x="0" y="682924"/>
                  <a:pt x="0" y="1365849"/>
                  <a:pt x="17253" y="1656272"/>
                </a:cubicBezTo>
                <a:cubicBezTo>
                  <a:pt x="34506" y="1946695"/>
                  <a:pt x="57509" y="1713781"/>
                  <a:pt x="103517" y="1742536"/>
                </a:cubicBezTo>
                <a:cubicBezTo>
                  <a:pt x="149525" y="1771291"/>
                  <a:pt x="230039" y="1817298"/>
                  <a:pt x="293299" y="1828800"/>
                </a:cubicBezTo>
                <a:cubicBezTo>
                  <a:pt x="356559" y="1840302"/>
                  <a:pt x="419819" y="1825924"/>
                  <a:pt x="483080" y="1811547"/>
                </a:cubicBezTo>
              </a:path>
            </a:pathLst>
          </a:custGeom>
          <a:ln w="38100">
            <a:solidFill>
              <a:schemeClr val="tx1">
                <a:lumMod val="85000"/>
                <a:lumOff val="15000"/>
              </a:schemeClr>
            </a:solidFill>
          </a:ln>
          <a:effectLst>
            <a:outerShdw blurRad="508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TextBox 69"/>
          <p:cNvSpPr txBox="1"/>
          <p:nvPr/>
        </p:nvSpPr>
        <p:spPr>
          <a:xfrm>
            <a:off x="3276600" y="4989493"/>
            <a:ext cx="2667000" cy="954107"/>
          </a:xfrm>
          <a:prstGeom prst="rect">
            <a:avLst/>
          </a:prstGeom>
          <a:noFill/>
        </p:spPr>
        <p:txBody>
          <a:bodyPr wrap="square" rtlCol="0">
            <a:spAutoFit/>
          </a:bodyPr>
          <a:lstStyle/>
          <a:p>
            <a:pPr algn="ctr"/>
            <a:r>
              <a:rPr lang="en-US" sz="28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CHICKASAW NATION</a:t>
            </a:r>
          </a:p>
        </p:txBody>
      </p:sp>
      <p:sp>
        <p:nvSpPr>
          <p:cNvPr id="71" name="TextBox 70"/>
          <p:cNvSpPr txBox="1"/>
          <p:nvPr/>
        </p:nvSpPr>
        <p:spPr>
          <a:xfrm>
            <a:off x="5791200" y="4800600"/>
            <a:ext cx="2667000" cy="954107"/>
          </a:xfrm>
          <a:prstGeom prst="rect">
            <a:avLst/>
          </a:prstGeom>
          <a:noFill/>
        </p:spPr>
        <p:txBody>
          <a:bodyPr wrap="square" rtlCol="0">
            <a:spAutoFit/>
          </a:bodyPr>
          <a:lstStyle/>
          <a:p>
            <a:pPr algn="ctr"/>
            <a:r>
              <a:rPr lang="en-US" sz="28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CHOCTAW NATION</a:t>
            </a:r>
          </a:p>
        </p:txBody>
      </p:sp>
      <p:sp>
        <p:nvSpPr>
          <p:cNvPr id="37" name="Oval 36"/>
          <p:cNvSpPr/>
          <p:nvPr/>
        </p:nvSpPr>
        <p:spPr>
          <a:xfrm>
            <a:off x="8305800" y="3810000"/>
            <a:ext cx="304800" cy="304800"/>
          </a:xfrm>
          <a:prstGeom prst="ellipse">
            <a:avLst/>
          </a:prstGeom>
          <a:solidFill>
            <a:srgbClr val="C0C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46"/>
          <p:cNvGrpSpPr/>
          <p:nvPr/>
        </p:nvGrpSpPr>
        <p:grpSpPr>
          <a:xfrm>
            <a:off x="2895600" y="2590800"/>
            <a:ext cx="3505200" cy="838200"/>
            <a:chOff x="2667000" y="2514600"/>
            <a:chExt cx="3505200" cy="838200"/>
          </a:xfrm>
        </p:grpSpPr>
        <p:grpSp>
          <p:nvGrpSpPr>
            <p:cNvPr id="11" name="Group 31"/>
            <p:cNvGrpSpPr/>
            <p:nvPr/>
          </p:nvGrpSpPr>
          <p:grpSpPr>
            <a:xfrm>
              <a:off x="2667000" y="2514600"/>
              <a:ext cx="3505200" cy="487680"/>
              <a:chOff x="2667000" y="2514600"/>
              <a:chExt cx="3505200" cy="487680"/>
            </a:xfrm>
          </p:grpSpPr>
          <p:sp>
            <p:nvSpPr>
              <p:cNvPr id="91" name="Rectangle 4"/>
              <p:cNvSpPr/>
              <p:nvPr/>
            </p:nvSpPr>
            <p:spPr>
              <a:xfrm>
                <a:off x="2667000" y="2514600"/>
                <a:ext cx="30480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5257800" y="2590800"/>
                <a:ext cx="914400" cy="41148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Rectangle 5"/>
            <p:cNvSpPr/>
            <p:nvPr/>
          </p:nvSpPr>
          <p:spPr>
            <a:xfrm>
              <a:off x="3352800" y="29718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TextBox 106"/>
          <p:cNvSpPr txBox="1"/>
          <p:nvPr/>
        </p:nvSpPr>
        <p:spPr>
          <a:xfrm>
            <a:off x="4419600" y="2895600"/>
            <a:ext cx="2667000" cy="954107"/>
          </a:xfrm>
          <a:prstGeom prst="rect">
            <a:avLst/>
          </a:prstGeom>
          <a:noFill/>
        </p:spPr>
        <p:txBody>
          <a:bodyPr wrap="square" rtlCol="0">
            <a:spAutoFit/>
          </a:bodyPr>
          <a:lstStyle/>
          <a:p>
            <a:pPr algn="ctr"/>
            <a:r>
              <a:rPr lang="en-US" sz="28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CREEK NATION</a:t>
            </a:r>
          </a:p>
        </p:txBody>
      </p:sp>
      <p:sp>
        <p:nvSpPr>
          <p:cNvPr id="116" name="Freeform 115"/>
          <p:cNvSpPr/>
          <p:nvPr/>
        </p:nvSpPr>
        <p:spPr>
          <a:xfrm>
            <a:off x="800099" y="2362200"/>
            <a:ext cx="4267199" cy="2333205"/>
          </a:xfrm>
          <a:custGeom>
            <a:avLst/>
            <a:gdLst>
              <a:gd name="connsiteX0" fmla="*/ 312964 w 4397828"/>
              <a:gd name="connsiteY0" fmla="*/ 70757 h 2332264"/>
              <a:gd name="connsiteX1" fmla="*/ 2141764 w 4397828"/>
              <a:gd name="connsiteY1" fmla="*/ 119743 h 2332264"/>
              <a:gd name="connsiteX2" fmla="*/ 2223407 w 4397828"/>
              <a:gd name="connsiteY2" fmla="*/ 397328 h 2332264"/>
              <a:gd name="connsiteX3" fmla="*/ 2468335 w 4397828"/>
              <a:gd name="connsiteY3" fmla="*/ 740228 h 2332264"/>
              <a:gd name="connsiteX4" fmla="*/ 2713264 w 4397828"/>
              <a:gd name="connsiteY4" fmla="*/ 1017814 h 2332264"/>
              <a:gd name="connsiteX5" fmla="*/ 2958192 w 4397828"/>
              <a:gd name="connsiteY5" fmla="*/ 1148443 h 2332264"/>
              <a:gd name="connsiteX6" fmla="*/ 3203121 w 4397828"/>
              <a:gd name="connsiteY6" fmla="*/ 1246414 h 2332264"/>
              <a:gd name="connsiteX7" fmla="*/ 3350078 w 4397828"/>
              <a:gd name="connsiteY7" fmla="*/ 1164771 h 2332264"/>
              <a:gd name="connsiteX8" fmla="*/ 3513364 w 4397828"/>
              <a:gd name="connsiteY8" fmla="*/ 1344385 h 2332264"/>
              <a:gd name="connsiteX9" fmla="*/ 3643992 w 4397828"/>
              <a:gd name="connsiteY9" fmla="*/ 1295400 h 2332264"/>
              <a:gd name="connsiteX10" fmla="*/ 3839935 w 4397828"/>
              <a:gd name="connsiteY10" fmla="*/ 1115785 h 2332264"/>
              <a:gd name="connsiteX11" fmla="*/ 4003221 w 4397828"/>
              <a:gd name="connsiteY11" fmla="*/ 1230085 h 2332264"/>
              <a:gd name="connsiteX12" fmla="*/ 4313464 w 4397828"/>
              <a:gd name="connsiteY12" fmla="*/ 1442357 h 2332264"/>
              <a:gd name="connsiteX13" fmla="*/ 4395107 w 4397828"/>
              <a:gd name="connsiteY13" fmla="*/ 1638300 h 2332264"/>
              <a:gd name="connsiteX14" fmla="*/ 4329792 w 4397828"/>
              <a:gd name="connsiteY14" fmla="*/ 2242457 h 2332264"/>
              <a:gd name="connsiteX15" fmla="*/ 4003221 w 4397828"/>
              <a:gd name="connsiteY15" fmla="*/ 2177143 h 2332264"/>
              <a:gd name="connsiteX16" fmla="*/ 3888921 w 4397828"/>
              <a:gd name="connsiteY16" fmla="*/ 1899557 h 2332264"/>
              <a:gd name="connsiteX17" fmla="*/ 3627664 w 4397828"/>
              <a:gd name="connsiteY17" fmla="*/ 1621971 h 2332264"/>
              <a:gd name="connsiteX18" fmla="*/ 3431721 w 4397828"/>
              <a:gd name="connsiteY18" fmla="*/ 1556657 h 2332264"/>
              <a:gd name="connsiteX19" fmla="*/ 3088821 w 4397828"/>
              <a:gd name="connsiteY19" fmla="*/ 1524000 h 2332264"/>
              <a:gd name="connsiteX20" fmla="*/ 2860221 w 4397828"/>
              <a:gd name="connsiteY20" fmla="*/ 1409700 h 2332264"/>
              <a:gd name="connsiteX21" fmla="*/ 2680607 w 4397828"/>
              <a:gd name="connsiteY21" fmla="*/ 1295400 h 2332264"/>
              <a:gd name="connsiteX22" fmla="*/ 2549978 w 4397828"/>
              <a:gd name="connsiteY22" fmla="*/ 1181100 h 2332264"/>
              <a:gd name="connsiteX23" fmla="*/ 2549978 w 4397828"/>
              <a:gd name="connsiteY23" fmla="*/ 1132114 h 2332264"/>
              <a:gd name="connsiteX24" fmla="*/ 2337707 w 4397828"/>
              <a:gd name="connsiteY24" fmla="*/ 1181100 h 2332264"/>
              <a:gd name="connsiteX25" fmla="*/ 2027464 w 4397828"/>
              <a:gd name="connsiteY25" fmla="*/ 691243 h 2332264"/>
              <a:gd name="connsiteX26" fmla="*/ 1896835 w 4397828"/>
              <a:gd name="connsiteY26" fmla="*/ 446314 h 2332264"/>
              <a:gd name="connsiteX27" fmla="*/ 1815192 w 4397828"/>
              <a:gd name="connsiteY27" fmla="*/ 364671 h 2332264"/>
              <a:gd name="connsiteX28" fmla="*/ 1635578 w 4397828"/>
              <a:gd name="connsiteY28" fmla="*/ 348343 h 2332264"/>
              <a:gd name="connsiteX29" fmla="*/ 1521278 w 4397828"/>
              <a:gd name="connsiteY29" fmla="*/ 609600 h 2332264"/>
              <a:gd name="connsiteX30" fmla="*/ 1390649 w 4397828"/>
              <a:gd name="connsiteY30" fmla="*/ 609600 h 2332264"/>
              <a:gd name="connsiteX31" fmla="*/ 1292678 w 4397828"/>
              <a:gd name="connsiteY31" fmla="*/ 429985 h 2332264"/>
              <a:gd name="connsiteX32" fmla="*/ 1227364 w 4397828"/>
              <a:gd name="connsiteY32" fmla="*/ 348343 h 2332264"/>
              <a:gd name="connsiteX33" fmla="*/ 1047749 w 4397828"/>
              <a:gd name="connsiteY33" fmla="*/ 348343 h 2332264"/>
              <a:gd name="connsiteX34" fmla="*/ 868135 w 4397828"/>
              <a:gd name="connsiteY34" fmla="*/ 544285 h 2332264"/>
              <a:gd name="connsiteX35" fmla="*/ 704849 w 4397828"/>
              <a:gd name="connsiteY35" fmla="*/ 625928 h 2332264"/>
              <a:gd name="connsiteX36" fmla="*/ 557892 w 4397828"/>
              <a:gd name="connsiteY36" fmla="*/ 576943 h 2332264"/>
              <a:gd name="connsiteX37" fmla="*/ 541564 w 4397828"/>
              <a:gd name="connsiteY37" fmla="*/ 397328 h 2332264"/>
              <a:gd name="connsiteX38" fmla="*/ 492578 w 4397828"/>
              <a:gd name="connsiteY38" fmla="*/ 381000 h 2332264"/>
              <a:gd name="connsiteX39" fmla="*/ 263978 w 4397828"/>
              <a:gd name="connsiteY39" fmla="*/ 544285 h 2332264"/>
              <a:gd name="connsiteX40" fmla="*/ 312964 w 4397828"/>
              <a:gd name="connsiteY40" fmla="*/ 70757 h 2332264"/>
              <a:gd name="connsiteX0" fmla="*/ 312964 w 4397828"/>
              <a:gd name="connsiteY0" fmla="*/ 70757 h 2332264"/>
              <a:gd name="connsiteX1" fmla="*/ 2141764 w 4397828"/>
              <a:gd name="connsiteY1" fmla="*/ 119743 h 2332264"/>
              <a:gd name="connsiteX2" fmla="*/ 2223407 w 4397828"/>
              <a:gd name="connsiteY2" fmla="*/ 397328 h 2332264"/>
              <a:gd name="connsiteX3" fmla="*/ 2468335 w 4397828"/>
              <a:gd name="connsiteY3" fmla="*/ 740228 h 2332264"/>
              <a:gd name="connsiteX4" fmla="*/ 2713264 w 4397828"/>
              <a:gd name="connsiteY4" fmla="*/ 1017814 h 2332264"/>
              <a:gd name="connsiteX5" fmla="*/ 2958192 w 4397828"/>
              <a:gd name="connsiteY5" fmla="*/ 1148443 h 2332264"/>
              <a:gd name="connsiteX6" fmla="*/ 3203121 w 4397828"/>
              <a:gd name="connsiteY6" fmla="*/ 1246414 h 2332264"/>
              <a:gd name="connsiteX7" fmla="*/ 3350078 w 4397828"/>
              <a:gd name="connsiteY7" fmla="*/ 1164771 h 2332264"/>
              <a:gd name="connsiteX8" fmla="*/ 3513364 w 4397828"/>
              <a:gd name="connsiteY8" fmla="*/ 1344385 h 2332264"/>
              <a:gd name="connsiteX9" fmla="*/ 3643992 w 4397828"/>
              <a:gd name="connsiteY9" fmla="*/ 1295400 h 2332264"/>
              <a:gd name="connsiteX10" fmla="*/ 3839935 w 4397828"/>
              <a:gd name="connsiteY10" fmla="*/ 1115785 h 2332264"/>
              <a:gd name="connsiteX11" fmla="*/ 4003221 w 4397828"/>
              <a:gd name="connsiteY11" fmla="*/ 1230085 h 2332264"/>
              <a:gd name="connsiteX12" fmla="*/ 4313464 w 4397828"/>
              <a:gd name="connsiteY12" fmla="*/ 1442357 h 2332264"/>
              <a:gd name="connsiteX13" fmla="*/ 4395107 w 4397828"/>
              <a:gd name="connsiteY13" fmla="*/ 1638300 h 2332264"/>
              <a:gd name="connsiteX14" fmla="*/ 4329792 w 4397828"/>
              <a:gd name="connsiteY14" fmla="*/ 2242457 h 2332264"/>
              <a:gd name="connsiteX15" fmla="*/ 4003221 w 4397828"/>
              <a:gd name="connsiteY15" fmla="*/ 2177143 h 2332264"/>
              <a:gd name="connsiteX16" fmla="*/ 3888921 w 4397828"/>
              <a:gd name="connsiteY16" fmla="*/ 1899557 h 2332264"/>
              <a:gd name="connsiteX17" fmla="*/ 3627664 w 4397828"/>
              <a:gd name="connsiteY17" fmla="*/ 1621971 h 2332264"/>
              <a:gd name="connsiteX18" fmla="*/ 3431721 w 4397828"/>
              <a:gd name="connsiteY18" fmla="*/ 1556657 h 2332264"/>
              <a:gd name="connsiteX19" fmla="*/ 3088821 w 4397828"/>
              <a:gd name="connsiteY19" fmla="*/ 1524000 h 2332264"/>
              <a:gd name="connsiteX20" fmla="*/ 2860221 w 4397828"/>
              <a:gd name="connsiteY20" fmla="*/ 1409700 h 2332264"/>
              <a:gd name="connsiteX21" fmla="*/ 2680607 w 4397828"/>
              <a:gd name="connsiteY21" fmla="*/ 1295400 h 2332264"/>
              <a:gd name="connsiteX22" fmla="*/ 2549978 w 4397828"/>
              <a:gd name="connsiteY22" fmla="*/ 1181100 h 2332264"/>
              <a:gd name="connsiteX23" fmla="*/ 2549978 w 4397828"/>
              <a:gd name="connsiteY23" fmla="*/ 1132114 h 2332264"/>
              <a:gd name="connsiteX24" fmla="*/ 2337707 w 4397828"/>
              <a:gd name="connsiteY24" fmla="*/ 1181100 h 2332264"/>
              <a:gd name="connsiteX25" fmla="*/ 2027464 w 4397828"/>
              <a:gd name="connsiteY25" fmla="*/ 691243 h 2332264"/>
              <a:gd name="connsiteX26" fmla="*/ 1896835 w 4397828"/>
              <a:gd name="connsiteY26" fmla="*/ 446314 h 2332264"/>
              <a:gd name="connsiteX27" fmla="*/ 1815192 w 4397828"/>
              <a:gd name="connsiteY27" fmla="*/ 364671 h 2332264"/>
              <a:gd name="connsiteX28" fmla="*/ 1635578 w 4397828"/>
              <a:gd name="connsiteY28" fmla="*/ 348343 h 2332264"/>
              <a:gd name="connsiteX29" fmla="*/ 1521278 w 4397828"/>
              <a:gd name="connsiteY29" fmla="*/ 609600 h 2332264"/>
              <a:gd name="connsiteX30" fmla="*/ 1390649 w 4397828"/>
              <a:gd name="connsiteY30" fmla="*/ 609600 h 2332264"/>
              <a:gd name="connsiteX31" fmla="*/ 1292678 w 4397828"/>
              <a:gd name="connsiteY31" fmla="*/ 429985 h 2332264"/>
              <a:gd name="connsiteX32" fmla="*/ 1227364 w 4397828"/>
              <a:gd name="connsiteY32" fmla="*/ 348343 h 2332264"/>
              <a:gd name="connsiteX33" fmla="*/ 1047749 w 4397828"/>
              <a:gd name="connsiteY33" fmla="*/ 348343 h 2332264"/>
              <a:gd name="connsiteX34" fmla="*/ 868135 w 4397828"/>
              <a:gd name="connsiteY34" fmla="*/ 544285 h 2332264"/>
              <a:gd name="connsiteX35" fmla="*/ 704849 w 4397828"/>
              <a:gd name="connsiteY35" fmla="*/ 625928 h 2332264"/>
              <a:gd name="connsiteX36" fmla="*/ 557892 w 4397828"/>
              <a:gd name="connsiteY36" fmla="*/ 576943 h 2332264"/>
              <a:gd name="connsiteX37" fmla="*/ 541564 w 4397828"/>
              <a:gd name="connsiteY37" fmla="*/ 397328 h 2332264"/>
              <a:gd name="connsiteX38" fmla="*/ 492578 w 4397828"/>
              <a:gd name="connsiteY38" fmla="*/ 381000 h 2332264"/>
              <a:gd name="connsiteX39" fmla="*/ 263978 w 4397828"/>
              <a:gd name="connsiteY39" fmla="*/ 544285 h 2332264"/>
              <a:gd name="connsiteX40" fmla="*/ 312964 w 4397828"/>
              <a:gd name="connsiteY40" fmla="*/ 70757 h 2332264"/>
              <a:gd name="connsiteX0" fmla="*/ 48986 w 4133850"/>
              <a:gd name="connsiteY0" fmla="*/ 70757 h 2332264"/>
              <a:gd name="connsiteX1" fmla="*/ 1877786 w 4133850"/>
              <a:gd name="connsiteY1" fmla="*/ 119743 h 2332264"/>
              <a:gd name="connsiteX2" fmla="*/ 1959429 w 4133850"/>
              <a:gd name="connsiteY2" fmla="*/ 397328 h 2332264"/>
              <a:gd name="connsiteX3" fmla="*/ 2204357 w 4133850"/>
              <a:gd name="connsiteY3" fmla="*/ 740228 h 2332264"/>
              <a:gd name="connsiteX4" fmla="*/ 2449286 w 4133850"/>
              <a:gd name="connsiteY4" fmla="*/ 1017814 h 2332264"/>
              <a:gd name="connsiteX5" fmla="*/ 2694214 w 4133850"/>
              <a:gd name="connsiteY5" fmla="*/ 1148443 h 2332264"/>
              <a:gd name="connsiteX6" fmla="*/ 2939143 w 4133850"/>
              <a:gd name="connsiteY6" fmla="*/ 1246414 h 2332264"/>
              <a:gd name="connsiteX7" fmla="*/ 3086100 w 4133850"/>
              <a:gd name="connsiteY7" fmla="*/ 1164771 h 2332264"/>
              <a:gd name="connsiteX8" fmla="*/ 3249386 w 4133850"/>
              <a:gd name="connsiteY8" fmla="*/ 1344385 h 2332264"/>
              <a:gd name="connsiteX9" fmla="*/ 3380014 w 4133850"/>
              <a:gd name="connsiteY9" fmla="*/ 1295400 h 2332264"/>
              <a:gd name="connsiteX10" fmla="*/ 3575957 w 4133850"/>
              <a:gd name="connsiteY10" fmla="*/ 1115785 h 2332264"/>
              <a:gd name="connsiteX11" fmla="*/ 3739243 w 4133850"/>
              <a:gd name="connsiteY11" fmla="*/ 1230085 h 2332264"/>
              <a:gd name="connsiteX12" fmla="*/ 4049486 w 4133850"/>
              <a:gd name="connsiteY12" fmla="*/ 1442357 h 2332264"/>
              <a:gd name="connsiteX13" fmla="*/ 4131129 w 4133850"/>
              <a:gd name="connsiteY13" fmla="*/ 1638300 h 2332264"/>
              <a:gd name="connsiteX14" fmla="*/ 4065814 w 4133850"/>
              <a:gd name="connsiteY14" fmla="*/ 2242457 h 2332264"/>
              <a:gd name="connsiteX15" fmla="*/ 3739243 w 4133850"/>
              <a:gd name="connsiteY15" fmla="*/ 2177143 h 2332264"/>
              <a:gd name="connsiteX16" fmla="*/ 3624943 w 4133850"/>
              <a:gd name="connsiteY16" fmla="*/ 1899557 h 2332264"/>
              <a:gd name="connsiteX17" fmla="*/ 3363686 w 4133850"/>
              <a:gd name="connsiteY17" fmla="*/ 1621971 h 2332264"/>
              <a:gd name="connsiteX18" fmla="*/ 3167743 w 4133850"/>
              <a:gd name="connsiteY18" fmla="*/ 1556657 h 2332264"/>
              <a:gd name="connsiteX19" fmla="*/ 2824843 w 4133850"/>
              <a:gd name="connsiteY19" fmla="*/ 1524000 h 2332264"/>
              <a:gd name="connsiteX20" fmla="*/ 2596243 w 4133850"/>
              <a:gd name="connsiteY20" fmla="*/ 1409700 h 2332264"/>
              <a:gd name="connsiteX21" fmla="*/ 2416629 w 4133850"/>
              <a:gd name="connsiteY21" fmla="*/ 1295400 h 2332264"/>
              <a:gd name="connsiteX22" fmla="*/ 2286000 w 4133850"/>
              <a:gd name="connsiteY22" fmla="*/ 1181100 h 2332264"/>
              <a:gd name="connsiteX23" fmla="*/ 2286000 w 4133850"/>
              <a:gd name="connsiteY23" fmla="*/ 1132114 h 2332264"/>
              <a:gd name="connsiteX24" fmla="*/ 2073729 w 4133850"/>
              <a:gd name="connsiteY24" fmla="*/ 1181100 h 2332264"/>
              <a:gd name="connsiteX25" fmla="*/ 1763486 w 4133850"/>
              <a:gd name="connsiteY25" fmla="*/ 691243 h 2332264"/>
              <a:gd name="connsiteX26" fmla="*/ 1632857 w 4133850"/>
              <a:gd name="connsiteY26" fmla="*/ 446314 h 2332264"/>
              <a:gd name="connsiteX27" fmla="*/ 1551214 w 4133850"/>
              <a:gd name="connsiteY27" fmla="*/ 364671 h 2332264"/>
              <a:gd name="connsiteX28" fmla="*/ 1371600 w 4133850"/>
              <a:gd name="connsiteY28" fmla="*/ 348343 h 2332264"/>
              <a:gd name="connsiteX29" fmla="*/ 1257300 w 4133850"/>
              <a:gd name="connsiteY29" fmla="*/ 609600 h 2332264"/>
              <a:gd name="connsiteX30" fmla="*/ 1126671 w 4133850"/>
              <a:gd name="connsiteY30" fmla="*/ 609600 h 2332264"/>
              <a:gd name="connsiteX31" fmla="*/ 1028700 w 4133850"/>
              <a:gd name="connsiteY31" fmla="*/ 429985 h 2332264"/>
              <a:gd name="connsiteX32" fmla="*/ 963386 w 4133850"/>
              <a:gd name="connsiteY32" fmla="*/ 348343 h 2332264"/>
              <a:gd name="connsiteX33" fmla="*/ 783771 w 4133850"/>
              <a:gd name="connsiteY33" fmla="*/ 348343 h 2332264"/>
              <a:gd name="connsiteX34" fmla="*/ 604157 w 4133850"/>
              <a:gd name="connsiteY34" fmla="*/ 544285 h 2332264"/>
              <a:gd name="connsiteX35" fmla="*/ 440871 w 4133850"/>
              <a:gd name="connsiteY35" fmla="*/ 625928 h 2332264"/>
              <a:gd name="connsiteX36" fmla="*/ 293914 w 4133850"/>
              <a:gd name="connsiteY36" fmla="*/ 576943 h 2332264"/>
              <a:gd name="connsiteX37" fmla="*/ 277586 w 4133850"/>
              <a:gd name="connsiteY37" fmla="*/ 397328 h 2332264"/>
              <a:gd name="connsiteX38" fmla="*/ 228600 w 4133850"/>
              <a:gd name="connsiteY38" fmla="*/ 381000 h 2332264"/>
              <a:gd name="connsiteX39" fmla="*/ 0 w 4133850"/>
              <a:gd name="connsiteY39" fmla="*/ 544285 h 2332264"/>
              <a:gd name="connsiteX40" fmla="*/ 48986 w 4133850"/>
              <a:gd name="connsiteY40" fmla="*/ 70757 h 2332264"/>
              <a:gd name="connsiteX0" fmla="*/ 48986 w 4133850"/>
              <a:gd name="connsiteY0" fmla="*/ 5442 h 2266949"/>
              <a:gd name="connsiteX1" fmla="*/ 1877786 w 4133850"/>
              <a:gd name="connsiteY1" fmla="*/ 54428 h 2266949"/>
              <a:gd name="connsiteX2" fmla="*/ 1959429 w 4133850"/>
              <a:gd name="connsiteY2" fmla="*/ 332013 h 2266949"/>
              <a:gd name="connsiteX3" fmla="*/ 2204357 w 4133850"/>
              <a:gd name="connsiteY3" fmla="*/ 674913 h 2266949"/>
              <a:gd name="connsiteX4" fmla="*/ 2449286 w 4133850"/>
              <a:gd name="connsiteY4" fmla="*/ 952499 h 2266949"/>
              <a:gd name="connsiteX5" fmla="*/ 2694214 w 4133850"/>
              <a:gd name="connsiteY5" fmla="*/ 1083128 h 2266949"/>
              <a:gd name="connsiteX6" fmla="*/ 2939143 w 4133850"/>
              <a:gd name="connsiteY6" fmla="*/ 1181099 h 2266949"/>
              <a:gd name="connsiteX7" fmla="*/ 3086100 w 4133850"/>
              <a:gd name="connsiteY7" fmla="*/ 1099456 h 2266949"/>
              <a:gd name="connsiteX8" fmla="*/ 3249386 w 4133850"/>
              <a:gd name="connsiteY8" fmla="*/ 1279070 h 2266949"/>
              <a:gd name="connsiteX9" fmla="*/ 3380014 w 4133850"/>
              <a:gd name="connsiteY9" fmla="*/ 1230085 h 2266949"/>
              <a:gd name="connsiteX10" fmla="*/ 3575957 w 4133850"/>
              <a:gd name="connsiteY10" fmla="*/ 1050470 h 2266949"/>
              <a:gd name="connsiteX11" fmla="*/ 3739243 w 4133850"/>
              <a:gd name="connsiteY11" fmla="*/ 1164770 h 2266949"/>
              <a:gd name="connsiteX12" fmla="*/ 4049486 w 4133850"/>
              <a:gd name="connsiteY12" fmla="*/ 1377042 h 2266949"/>
              <a:gd name="connsiteX13" fmla="*/ 4131129 w 4133850"/>
              <a:gd name="connsiteY13" fmla="*/ 1572985 h 2266949"/>
              <a:gd name="connsiteX14" fmla="*/ 4065814 w 4133850"/>
              <a:gd name="connsiteY14" fmla="*/ 2177142 h 2266949"/>
              <a:gd name="connsiteX15" fmla="*/ 3739243 w 4133850"/>
              <a:gd name="connsiteY15" fmla="*/ 2111828 h 2266949"/>
              <a:gd name="connsiteX16" fmla="*/ 3624943 w 4133850"/>
              <a:gd name="connsiteY16" fmla="*/ 1834242 h 2266949"/>
              <a:gd name="connsiteX17" fmla="*/ 3363686 w 4133850"/>
              <a:gd name="connsiteY17" fmla="*/ 1556656 h 2266949"/>
              <a:gd name="connsiteX18" fmla="*/ 3167743 w 4133850"/>
              <a:gd name="connsiteY18" fmla="*/ 1491342 h 2266949"/>
              <a:gd name="connsiteX19" fmla="*/ 2824843 w 4133850"/>
              <a:gd name="connsiteY19" fmla="*/ 1458685 h 2266949"/>
              <a:gd name="connsiteX20" fmla="*/ 2596243 w 4133850"/>
              <a:gd name="connsiteY20" fmla="*/ 1344385 h 2266949"/>
              <a:gd name="connsiteX21" fmla="*/ 2416629 w 4133850"/>
              <a:gd name="connsiteY21" fmla="*/ 1230085 h 2266949"/>
              <a:gd name="connsiteX22" fmla="*/ 2286000 w 4133850"/>
              <a:gd name="connsiteY22" fmla="*/ 1115785 h 2266949"/>
              <a:gd name="connsiteX23" fmla="*/ 2286000 w 4133850"/>
              <a:gd name="connsiteY23" fmla="*/ 1066799 h 2266949"/>
              <a:gd name="connsiteX24" fmla="*/ 2073729 w 4133850"/>
              <a:gd name="connsiteY24" fmla="*/ 1115785 h 2266949"/>
              <a:gd name="connsiteX25" fmla="*/ 1763486 w 4133850"/>
              <a:gd name="connsiteY25" fmla="*/ 625928 h 2266949"/>
              <a:gd name="connsiteX26" fmla="*/ 1632857 w 4133850"/>
              <a:gd name="connsiteY26" fmla="*/ 380999 h 2266949"/>
              <a:gd name="connsiteX27" fmla="*/ 1551214 w 4133850"/>
              <a:gd name="connsiteY27" fmla="*/ 299356 h 2266949"/>
              <a:gd name="connsiteX28" fmla="*/ 1371600 w 4133850"/>
              <a:gd name="connsiteY28" fmla="*/ 283028 h 2266949"/>
              <a:gd name="connsiteX29" fmla="*/ 1257300 w 4133850"/>
              <a:gd name="connsiteY29" fmla="*/ 544285 h 2266949"/>
              <a:gd name="connsiteX30" fmla="*/ 1126671 w 4133850"/>
              <a:gd name="connsiteY30" fmla="*/ 544285 h 2266949"/>
              <a:gd name="connsiteX31" fmla="*/ 1028700 w 4133850"/>
              <a:gd name="connsiteY31" fmla="*/ 364670 h 2266949"/>
              <a:gd name="connsiteX32" fmla="*/ 963386 w 4133850"/>
              <a:gd name="connsiteY32" fmla="*/ 283028 h 2266949"/>
              <a:gd name="connsiteX33" fmla="*/ 783771 w 4133850"/>
              <a:gd name="connsiteY33" fmla="*/ 283028 h 2266949"/>
              <a:gd name="connsiteX34" fmla="*/ 604157 w 4133850"/>
              <a:gd name="connsiteY34" fmla="*/ 478970 h 2266949"/>
              <a:gd name="connsiteX35" fmla="*/ 440871 w 4133850"/>
              <a:gd name="connsiteY35" fmla="*/ 560613 h 2266949"/>
              <a:gd name="connsiteX36" fmla="*/ 293914 w 4133850"/>
              <a:gd name="connsiteY36" fmla="*/ 511628 h 2266949"/>
              <a:gd name="connsiteX37" fmla="*/ 277586 w 4133850"/>
              <a:gd name="connsiteY37" fmla="*/ 332013 h 2266949"/>
              <a:gd name="connsiteX38" fmla="*/ 228600 w 4133850"/>
              <a:gd name="connsiteY38" fmla="*/ 315685 h 2266949"/>
              <a:gd name="connsiteX39" fmla="*/ 0 w 4133850"/>
              <a:gd name="connsiteY39" fmla="*/ 478970 h 2266949"/>
              <a:gd name="connsiteX40" fmla="*/ 48986 w 4133850"/>
              <a:gd name="connsiteY40" fmla="*/ 5442 h 2266949"/>
              <a:gd name="connsiteX0" fmla="*/ 48986 w 4133850"/>
              <a:gd name="connsiteY0" fmla="*/ 5442 h 2177142"/>
              <a:gd name="connsiteX1" fmla="*/ 1877786 w 4133850"/>
              <a:gd name="connsiteY1" fmla="*/ 54428 h 2177142"/>
              <a:gd name="connsiteX2" fmla="*/ 1959429 w 4133850"/>
              <a:gd name="connsiteY2" fmla="*/ 332013 h 2177142"/>
              <a:gd name="connsiteX3" fmla="*/ 2204357 w 4133850"/>
              <a:gd name="connsiteY3" fmla="*/ 674913 h 2177142"/>
              <a:gd name="connsiteX4" fmla="*/ 2449286 w 4133850"/>
              <a:gd name="connsiteY4" fmla="*/ 952499 h 2177142"/>
              <a:gd name="connsiteX5" fmla="*/ 2694214 w 4133850"/>
              <a:gd name="connsiteY5" fmla="*/ 1083128 h 2177142"/>
              <a:gd name="connsiteX6" fmla="*/ 2939143 w 4133850"/>
              <a:gd name="connsiteY6" fmla="*/ 1181099 h 2177142"/>
              <a:gd name="connsiteX7" fmla="*/ 3086100 w 4133850"/>
              <a:gd name="connsiteY7" fmla="*/ 1099456 h 2177142"/>
              <a:gd name="connsiteX8" fmla="*/ 3249386 w 4133850"/>
              <a:gd name="connsiteY8" fmla="*/ 1279070 h 2177142"/>
              <a:gd name="connsiteX9" fmla="*/ 3380014 w 4133850"/>
              <a:gd name="connsiteY9" fmla="*/ 1230085 h 2177142"/>
              <a:gd name="connsiteX10" fmla="*/ 3575957 w 4133850"/>
              <a:gd name="connsiteY10" fmla="*/ 1050470 h 2177142"/>
              <a:gd name="connsiteX11" fmla="*/ 3739243 w 4133850"/>
              <a:gd name="connsiteY11" fmla="*/ 1164770 h 2177142"/>
              <a:gd name="connsiteX12" fmla="*/ 4049486 w 4133850"/>
              <a:gd name="connsiteY12" fmla="*/ 1377042 h 2177142"/>
              <a:gd name="connsiteX13" fmla="*/ 4131129 w 4133850"/>
              <a:gd name="connsiteY13" fmla="*/ 1572985 h 2177142"/>
              <a:gd name="connsiteX14" fmla="*/ 4065814 w 4133850"/>
              <a:gd name="connsiteY14" fmla="*/ 2177142 h 2177142"/>
              <a:gd name="connsiteX15" fmla="*/ 3739243 w 4133850"/>
              <a:gd name="connsiteY15" fmla="*/ 2111828 h 2177142"/>
              <a:gd name="connsiteX16" fmla="*/ 3624943 w 4133850"/>
              <a:gd name="connsiteY16" fmla="*/ 1834242 h 2177142"/>
              <a:gd name="connsiteX17" fmla="*/ 3363686 w 4133850"/>
              <a:gd name="connsiteY17" fmla="*/ 1556656 h 2177142"/>
              <a:gd name="connsiteX18" fmla="*/ 3167743 w 4133850"/>
              <a:gd name="connsiteY18" fmla="*/ 1491342 h 2177142"/>
              <a:gd name="connsiteX19" fmla="*/ 2824843 w 4133850"/>
              <a:gd name="connsiteY19" fmla="*/ 1458685 h 2177142"/>
              <a:gd name="connsiteX20" fmla="*/ 2596243 w 4133850"/>
              <a:gd name="connsiteY20" fmla="*/ 1344385 h 2177142"/>
              <a:gd name="connsiteX21" fmla="*/ 2416629 w 4133850"/>
              <a:gd name="connsiteY21" fmla="*/ 1230085 h 2177142"/>
              <a:gd name="connsiteX22" fmla="*/ 2286000 w 4133850"/>
              <a:gd name="connsiteY22" fmla="*/ 1115785 h 2177142"/>
              <a:gd name="connsiteX23" fmla="*/ 2286000 w 4133850"/>
              <a:gd name="connsiteY23" fmla="*/ 1066799 h 2177142"/>
              <a:gd name="connsiteX24" fmla="*/ 2073729 w 4133850"/>
              <a:gd name="connsiteY24" fmla="*/ 1115785 h 2177142"/>
              <a:gd name="connsiteX25" fmla="*/ 1763486 w 4133850"/>
              <a:gd name="connsiteY25" fmla="*/ 625928 h 2177142"/>
              <a:gd name="connsiteX26" fmla="*/ 1632857 w 4133850"/>
              <a:gd name="connsiteY26" fmla="*/ 380999 h 2177142"/>
              <a:gd name="connsiteX27" fmla="*/ 1551214 w 4133850"/>
              <a:gd name="connsiteY27" fmla="*/ 299356 h 2177142"/>
              <a:gd name="connsiteX28" fmla="*/ 1371600 w 4133850"/>
              <a:gd name="connsiteY28" fmla="*/ 283028 h 2177142"/>
              <a:gd name="connsiteX29" fmla="*/ 1257300 w 4133850"/>
              <a:gd name="connsiteY29" fmla="*/ 544285 h 2177142"/>
              <a:gd name="connsiteX30" fmla="*/ 1126671 w 4133850"/>
              <a:gd name="connsiteY30" fmla="*/ 544285 h 2177142"/>
              <a:gd name="connsiteX31" fmla="*/ 1028700 w 4133850"/>
              <a:gd name="connsiteY31" fmla="*/ 364670 h 2177142"/>
              <a:gd name="connsiteX32" fmla="*/ 963386 w 4133850"/>
              <a:gd name="connsiteY32" fmla="*/ 283028 h 2177142"/>
              <a:gd name="connsiteX33" fmla="*/ 783771 w 4133850"/>
              <a:gd name="connsiteY33" fmla="*/ 283028 h 2177142"/>
              <a:gd name="connsiteX34" fmla="*/ 604157 w 4133850"/>
              <a:gd name="connsiteY34" fmla="*/ 478970 h 2177142"/>
              <a:gd name="connsiteX35" fmla="*/ 440871 w 4133850"/>
              <a:gd name="connsiteY35" fmla="*/ 560613 h 2177142"/>
              <a:gd name="connsiteX36" fmla="*/ 293914 w 4133850"/>
              <a:gd name="connsiteY36" fmla="*/ 511628 h 2177142"/>
              <a:gd name="connsiteX37" fmla="*/ 277586 w 4133850"/>
              <a:gd name="connsiteY37" fmla="*/ 332013 h 2177142"/>
              <a:gd name="connsiteX38" fmla="*/ 228600 w 4133850"/>
              <a:gd name="connsiteY38" fmla="*/ 315685 h 2177142"/>
              <a:gd name="connsiteX39" fmla="*/ 0 w 4133850"/>
              <a:gd name="connsiteY39" fmla="*/ 478970 h 2177142"/>
              <a:gd name="connsiteX40" fmla="*/ 48986 w 4133850"/>
              <a:gd name="connsiteY40" fmla="*/ 5442 h 2177142"/>
              <a:gd name="connsiteX0" fmla="*/ 48986 w 4131129"/>
              <a:gd name="connsiteY0" fmla="*/ 5442 h 2177142"/>
              <a:gd name="connsiteX1" fmla="*/ 1877786 w 4131129"/>
              <a:gd name="connsiteY1" fmla="*/ 54428 h 2177142"/>
              <a:gd name="connsiteX2" fmla="*/ 1959429 w 4131129"/>
              <a:gd name="connsiteY2" fmla="*/ 332013 h 2177142"/>
              <a:gd name="connsiteX3" fmla="*/ 2204357 w 4131129"/>
              <a:gd name="connsiteY3" fmla="*/ 674913 h 2177142"/>
              <a:gd name="connsiteX4" fmla="*/ 2449286 w 4131129"/>
              <a:gd name="connsiteY4" fmla="*/ 952499 h 2177142"/>
              <a:gd name="connsiteX5" fmla="*/ 2694214 w 4131129"/>
              <a:gd name="connsiteY5" fmla="*/ 1083128 h 2177142"/>
              <a:gd name="connsiteX6" fmla="*/ 2939143 w 4131129"/>
              <a:gd name="connsiteY6" fmla="*/ 1181099 h 2177142"/>
              <a:gd name="connsiteX7" fmla="*/ 3086100 w 4131129"/>
              <a:gd name="connsiteY7" fmla="*/ 1099456 h 2177142"/>
              <a:gd name="connsiteX8" fmla="*/ 3249386 w 4131129"/>
              <a:gd name="connsiteY8" fmla="*/ 1279070 h 2177142"/>
              <a:gd name="connsiteX9" fmla="*/ 3380014 w 4131129"/>
              <a:gd name="connsiteY9" fmla="*/ 1230085 h 2177142"/>
              <a:gd name="connsiteX10" fmla="*/ 3575957 w 4131129"/>
              <a:gd name="connsiteY10" fmla="*/ 1050470 h 2177142"/>
              <a:gd name="connsiteX11" fmla="*/ 3739243 w 4131129"/>
              <a:gd name="connsiteY11" fmla="*/ 1164770 h 2177142"/>
              <a:gd name="connsiteX12" fmla="*/ 4049486 w 4131129"/>
              <a:gd name="connsiteY12" fmla="*/ 1377042 h 2177142"/>
              <a:gd name="connsiteX13" fmla="*/ 4131129 w 4131129"/>
              <a:gd name="connsiteY13" fmla="*/ 1572985 h 2177142"/>
              <a:gd name="connsiteX14" fmla="*/ 4065814 w 4131129"/>
              <a:gd name="connsiteY14" fmla="*/ 2177142 h 2177142"/>
              <a:gd name="connsiteX15" fmla="*/ 3739243 w 4131129"/>
              <a:gd name="connsiteY15" fmla="*/ 2111828 h 2177142"/>
              <a:gd name="connsiteX16" fmla="*/ 3624943 w 4131129"/>
              <a:gd name="connsiteY16" fmla="*/ 1834242 h 2177142"/>
              <a:gd name="connsiteX17" fmla="*/ 3363686 w 4131129"/>
              <a:gd name="connsiteY17" fmla="*/ 1556656 h 2177142"/>
              <a:gd name="connsiteX18" fmla="*/ 3167743 w 4131129"/>
              <a:gd name="connsiteY18" fmla="*/ 1491342 h 2177142"/>
              <a:gd name="connsiteX19" fmla="*/ 2824843 w 4131129"/>
              <a:gd name="connsiteY19" fmla="*/ 1458685 h 2177142"/>
              <a:gd name="connsiteX20" fmla="*/ 2596243 w 4131129"/>
              <a:gd name="connsiteY20" fmla="*/ 1344385 h 2177142"/>
              <a:gd name="connsiteX21" fmla="*/ 2416629 w 4131129"/>
              <a:gd name="connsiteY21" fmla="*/ 1230085 h 2177142"/>
              <a:gd name="connsiteX22" fmla="*/ 2286000 w 4131129"/>
              <a:gd name="connsiteY22" fmla="*/ 1115785 h 2177142"/>
              <a:gd name="connsiteX23" fmla="*/ 2286000 w 4131129"/>
              <a:gd name="connsiteY23" fmla="*/ 1066799 h 2177142"/>
              <a:gd name="connsiteX24" fmla="*/ 2073729 w 4131129"/>
              <a:gd name="connsiteY24" fmla="*/ 1115785 h 2177142"/>
              <a:gd name="connsiteX25" fmla="*/ 1763486 w 4131129"/>
              <a:gd name="connsiteY25" fmla="*/ 625928 h 2177142"/>
              <a:gd name="connsiteX26" fmla="*/ 1632857 w 4131129"/>
              <a:gd name="connsiteY26" fmla="*/ 380999 h 2177142"/>
              <a:gd name="connsiteX27" fmla="*/ 1551214 w 4131129"/>
              <a:gd name="connsiteY27" fmla="*/ 299356 h 2177142"/>
              <a:gd name="connsiteX28" fmla="*/ 1371600 w 4131129"/>
              <a:gd name="connsiteY28" fmla="*/ 283028 h 2177142"/>
              <a:gd name="connsiteX29" fmla="*/ 1257300 w 4131129"/>
              <a:gd name="connsiteY29" fmla="*/ 544285 h 2177142"/>
              <a:gd name="connsiteX30" fmla="*/ 1126671 w 4131129"/>
              <a:gd name="connsiteY30" fmla="*/ 544285 h 2177142"/>
              <a:gd name="connsiteX31" fmla="*/ 1028700 w 4131129"/>
              <a:gd name="connsiteY31" fmla="*/ 364670 h 2177142"/>
              <a:gd name="connsiteX32" fmla="*/ 963386 w 4131129"/>
              <a:gd name="connsiteY32" fmla="*/ 283028 h 2177142"/>
              <a:gd name="connsiteX33" fmla="*/ 783771 w 4131129"/>
              <a:gd name="connsiteY33" fmla="*/ 283028 h 2177142"/>
              <a:gd name="connsiteX34" fmla="*/ 604157 w 4131129"/>
              <a:gd name="connsiteY34" fmla="*/ 478970 h 2177142"/>
              <a:gd name="connsiteX35" fmla="*/ 440871 w 4131129"/>
              <a:gd name="connsiteY35" fmla="*/ 560613 h 2177142"/>
              <a:gd name="connsiteX36" fmla="*/ 293914 w 4131129"/>
              <a:gd name="connsiteY36" fmla="*/ 511628 h 2177142"/>
              <a:gd name="connsiteX37" fmla="*/ 277586 w 4131129"/>
              <a:gd name="connsiteY37" fmla="*/ 332013 h 2177142"/>
              <a:gd name="connsiteX38" fmla="*/ 228600 w 4131129"/>
              <a:gd name="connsiteY38" fmla="*/ 315685 h 2177142"/>
              <a:gd name="connsiteX39" fmla="*/ 0 w 4131129"/>
              <a:gd name="connsiteY39" fmla="*/ 478970 h 2177142"/>
              <a:gd name="connsiteX40" fmla="*/ 48986 w 4131129"/>
              <a:gd name="connsiteY40" fmla="*/ 5442 h 2177142"/>
              <a:gd name="connsiteX0" fmla="*/ 48986 w 4267199"/>
              <a:gd name="connsiteY0" fmla="*/ 5442 h 2177142"/>
              <a:gd name="connsiteX1" fmla="*/ 1877786 w 4267199"/>
              <a:gd name="connsiteY1" fmla="*/ 54428 h 2177142"/>
              <a:gd name="connsiteX2" fmla="*/ 1959429 w 4267199"/>
              <a:gd name="connsiteY2" fmla="*/ 332013 h 2177142"/>
              <a:gd name="connsiteX3" fmla="*/ 2204357 w 4267199"/>
              <a:gd name="connsiteY3" fmla="*/ 674913 h 2177142"/>
              <a:gd name="connsiteX4" fmla="*/ 2449286 w 4267199"/>
              <a:gd name="connsiteY4" fmla="*/ 952499 h 2177142"/>
              <a:gd name="connsiteX5" fmla="*/ 2694214 w 4267199"/>
              <a:gd name="connsiteY5" fmla="*/ 1083128 h 2177142"/>
              <a:gd name="connsiteX6" fmla="*/ 2939143 w 4267199"/>
              <a:gd name="connsiteY6" fmla="*/ 1181099 h 2177142"/>
              <a:gd name="connsiteX7" fmla="*/ 3086100 w 4267199"/>
              <a:gd name="connsiteY7" fmla="*/ 1099456 h 2177142"/>
              <a:gd name="connsiteX8" fmla="*/ 3249386 w 4267199"/>
              <a:gd name="connsiteY8" fmla="*/ 1279070 h 2177142"/>
              <a:gd name="connsiteX9" fmla="*/ 3380014 w 4267199"/>
              <a:gd name="connsiteY9" fmla="*/ 1230085 h 2177142"/>
              <a:gd name="connsiteX10" fmla="*/ 3575957 w 4267199"/>
              <a:gd name="connsiteY10" fmla="*/ 1050470 h 2177142"/>
              <a:gd name="connsiteX11" fmla="*/ 3739243 w 4267199"/>
              <a:gd name="connsiteY11" fmla="*/ 1164770 h 2177142"/>
              <a:gd name="connsiteX12" fmla="*/ 4049486 w 4267199"/>
              <a:gd name="connsiteY12" fmla="*/ 1377042 h 2177142"/>
              <a:gd name="connsiteX13" fmla="*/ 4131129 w 4267199"/>
              <a:gd name="connsiteY13" fmla="*/ 1572985 h 2177142"/>
              <a:gd name="connsiteX14" fmla="*/ 4065814 w 4267199"/>
              <a:gd name="connsiteY14" fmla="*/ 2177142 h 2177142"/>
              <a:gd name="connsiteX15" fmla="*/ 3739243 w 4267199"/>
              <a:gd name="connsiteY15" fmla="*/ 2111828 h 2177142"/>
              <a:gd name="connsiteX16" fmla="*/ 3624943 w 4267199"/>
              <a:gd name="connsiteY16" fmla="*/ 1834242 h 2177142"/>
              <a:gd name="connsiteX17" fmla="*/ 3363686 w 4267199"/>
              <a:gd name="connsiteY17" fmla="*/ 1556656 h 2177142"/>
              <a:gd name="connsiteX18" fmla="*/ 3167743 w 4267199"/>
              <a:gd name="connsiteY18" fmla="*/ 1491342 h 2177142"/>
              <a:gd name="connsiteX19" fmla="*/ 2824843 w 4267199"/>
              <a:gd name="connsiteY19" fmla="*/ 1458685 h 2177142"/>
              <a:gd name="connsiteX20" fmla="*/ 2596243 w 4267199"/>
              <a:gd name="connsiteY20" fmla="*/ 1344385 h 2177142"/>
              <a:gd name="connsiteX21" fmla="*/ 2416629 w 4267199"/>
              <a:gd name="connsiteY21" fmla="*/ 1230085 h 2177142"/>
              <a:gd name="connsiteX22" fmla="*/ 2286000 w 4267199"/>
              <a:gd name="connsiteY22" fmla="*/ 1115785 h 2177142"/>
              <a:gd name="connsiteX23" fmla="*/ 2286000 w 4267199"/>
              <a:gd name="connsiteY23" fmla="*/ 1066799 h 2177142"/>
              <a:gd name="connsiteX24" fmla="*/ 2073729 w 4267199"/>
              <a:gd name="connsiteY24" fmla="*/ 1115785 h 2177142"/>
              <a:gd name="connsiteX25" fmla="*/ 1763486 w 4267199"/>
              <a:gd name="connsiteY25" fmla="*/ 625928 h 2177142"/>
              <a:gd name="connsiteX26" fmla="*/ 1632857 w 4267199"/>
              <a:gd name="connsiteY26" fmla="*/ 380999 h 2177142"/>
              <a:gd name="connsiteX27" fmla="*/ 1551214 w 4267199"/>
              <a:gd name="connsiteY27" fmla="*/ 299356 h 2177142"/>
              <a:gd name="connsiteX28" fmla="*/ 1371600 w 4267199"/>
              <a:gd name="connsiteY28" fmla="*/ 283028 h 2177142"/>
              <a:gd name="connsiteX29" fmla="*/ 1257300 w 4267199"/>
              <a:gd name="connsiteY29" fmla="*/ 544285 h 2177142"/>
              <a:gd name="connsiteX30" fmla="*/ 1126671 w 4267199"/>
              <a:gd name="connsiteY30" fmla="*/ 544285 h 2177142"/>
              <a:gd name="connsiteX31" fmla="*/ 1028700 w 4267199"/>
              <a:gd name="connsiteY31" fmla="*/ 364670 h 2177142"/>
              <a:gd name="connsiteX32" fmla="*/ 963386 w 4267199"/>
              <a:gd name="connsiteY32" fmla="*/ 283028 h 2177142"/>
              <a:gd name="connsiteX33" fmla="*/ 783771 w 4267199"/>
              <a:gd name="connsiteY33" fmla="*/ 283028 h 2177142"/>
              <a:gd name="connsiteX34" fmla="*/ 604157 w 4267199"/>
              <a:gd name="connsiteY34" fmla="*/ 478970 h 2177142"/>
              <a:gd name="connsiteX35" fmla="*/ 440871 w 4267199"/>
              <a:gd name="connsiteY35" fmla="*/ 560613 h 2177142"/>
              <a:gd name="connsiteX36" fmla="*/ 293914 w 4267199"/>
              <a:gd name="connsiteY36" fmla="*/ 511628 h 2177142"/>
              <a:gd name="connsiteX37" fmla="*/ 277586 w 4267199"/>
              <a:gd name="connsiteY37" fmla="*/ 332013 h 2177142"/>
              <a:gd name="connsiteX38" fmla="*/ 228600 w 4267199"/>
              <a:gd name="connsiteY38" fmla="*/ 315685 h 2177142"/>
              <a:gd name="connsiteX39" fmla="*/ 0 w 4267199"/>
              <a:gd name="connsiteY39" fmla="*/ 478970 h 2177142"/>
              <a:gd name="connsiteX40" fmla="*/ 48986 w 4267199"/>
              <a:gd name="connsiteY40" fmla="*/ 5442 h 2177142"/>
              <a:gd name="connsiteX0" fmla="*/ 48986 w 4267199"/>
              <a:gd name="connsiteY0" fmla="*/ 5442 h 2177142"/>
              <a:gd name="connsiteX1" fmla="*/ 1877786 w 4267199"/>
              <a:gd name="connsiteY1" fmla="*/ 54428 h 2177142"/>
              <a:gd name="connsiteX2" fmla="*/ 1959429 w 4267199"/>
              <a:gd name="connsiteY2" fmla="*/ 332013 h 2177142"/>
              <a:gd name="connsiteX3" fmla="*/ 2204357 w 4267199"/>
              <a:gd name="connsiteY3" fmla="*/ 674913 h 2177142"/>
              <a:gd name="connsiteX4" fmla="*/ 2449286 w 4267199"/>
              <a:gd name="connsiteY4" fmla="*/ 952499 h 2177142"/>
              <a:gd name="connsiteX5" fmla="*/ 2694214 w 4267199"/>
              <a:gd name="connsiteY5" fmla="*/ 1083128 h 2177142"/>
              <a:gd name="connsiteX6" fmla="*/ 2939143 w 4267199"/>
              <a:gd name="connsiteY6" fmla="*/ 1181099 h 2177142"/>
              <a:gd name="connsiteX7" fmla="*/ 3086100 w 4267199"/>
              <a:gd name="connsiteY7" fmla="*/ 1099456 h 2177142"/>
              <a:gd name="connsiteX8" fmla="*/ 3249386 w 4267199"/>
              <a:gd name="connsiteY8" fmla="*/ 1279070 h 2177142"/>
              <a:gd name="connsiteX9" fmla="*/ 3380014 w 4267199"/>
              <a:gd name="connsiteY9" fmla="*/ 1230085 h 2177142"/>
              <a:gd name="connsiteX10" fmla="*/ 3575957 w 4267199"/>
              <a:gd name="connsiteY10" fmla="*/ 1050470 h 2177142"/>
              <a:gd name="connsiteX11" fmla="*/ 3739243 w 4267199"/>
              <a:gd name="connsiteY11" fmla="*/ 1164770 h 2177142"/>
              <a:gd name="connsiteX12" fmla="*/ 4049486 w 4267199"/>
              <a:gd name="connsiteY12" fmla="*/ 1377042 h 2177142"/>
              <a:gd name="connsiteX13" fmla="*/ 4131129 w 4267199"/>
              <a:gd name="connsiteY13" fmla="*/ 1572985 h 2177142"/>
              <a:gd name="connsiteX14" fmla="*/ 4065814 w 4267199"/>
              <a:gd name="connsiteY14" fmla="*/ 2177142 h 2177142"/>
              <a:gd name="connsiteX15" fmla="*/ 3739243 w 4267199"/>
              <a:gd name="connsiteY15" fmla="*/ 2111828 h 2177142"/>
              <a:gd name="connsiteX16" fmla="*/ 3624943 w 4267199"/>
              <a:gd name="connsiteY16" fmla="*/ 1834242 h 2177142"/>
              <a:gd name="connsiteX17" fmla="*/ 3363686 w 4267199"/>
              <a:gd name="connsiteY17" fmla="*/ 1556656 h 2177142"/>
              <a:gd name="connsiteX18" fmla="*/ 3167743 w 4267199"/>
              <a:gd name="connsiteY18" fmla="*/ 1491342 h 2177142"/>
              <a:gd name="connsiteX19" fmla="*/ 2824843 w 4267199"/>
              <a:gd name="connsiteY19" fmla="*/ 1458685 h 2177142"/>
              <a:gd name="connsiteX20" fmla="*/ 2596243 w 4267199"/>
              <a:gd name="connsiteY20" fmla="*/ 1344385 h 2177142"/>
              <a:gd name="connsiteX21" fmla="*/ 2416629 w 4267199"/>
              <a:gd name="connsiteY21" fmla="*/ 1230085 h 2177142"/>
              <a:gd name="connsiteX22" fmla="*/ 2286000 w 4267199"/>
              <a:gd name="connsiteY22" fmla="*/ 1115785 h 2177142"/>
              <a:gd name="connsiteX23" fmla="*/ 2286000 w 4267199"/>
              <a:gd name="connsiteY23" fmla="*/ 1066799 h 2177142"/>
              <a:gd name="connsiteX24" fmla="*/ 2073729 w 4267199"/>
              <a:gd name="connsiteY24" fmla="*/ 1115785 h 2177142"/>
              <a:gd name="connsiteX25" fmla="*/ 1763486 w 4267199"/>
              <a:gd name="connsiteY25" fmla="*/ 625928 h 2177142"/>
              <a:gd name="connsiteX26" fmla="*/ 1632857 w 4267199"/>
              <a:gd name="connsiteY26" fmla="*/ 380999 h 2177142"/>
              <a:gd name="connsiteX27" fmla="*/ 1551214 w 4267199"/>
              <a:gd name="connsiteY27" fmla="*/ 299356 h 2177142"/>
              <a:gd name="connsiteX28" fmla="*/ 1371600 w 4267199"/>
              <a:gd name="connsiteY28" fmla="*/ 283028 h 2177142"/>
              <a:gd name="connsiteX29" fmla="*/ 1257300 w 4267199"/>
              <a:gd name="connsiteY29" fmla="*/ 544285 h 2177142"/>
              <a:gd name="connsiteX30" fmla="*/ 1126671 w 4267199"/>
              <a:gd name="connsiteY30" fmla="*/ 544285 h 2177142"/>
              <a:gd name="connsiteX31" fmla="*/ 1028700 w 4267199"/>
              <a:gd name="connsiteY31" fmla="*/ 364670 h 2177142"/>
              <a:gd name="connsiteX32" fmla="*/ 963386 w 4267199"/>
              <a:gd name="connsiteY32" fmla="*/ 283028 h 2177142"/>
              <a:gd name="connsiteX33" fmla="*/ 783771 w 4267199"/>
              <a:gd name="connsiteY33" fmla="*/ 283028 h 2177142"/>
              <a:gd name="connsiteX34" fmla="*/ 604157 w 4267199"/>
              <a:gd name="connsiteY34" fmla="*/ 478970 h 2177142"/>
              <a:gd name="connsiteX35" fmla="*/ 440871 w 4267199"/>
              <a:gd name="connsiteY35" fmla="*/ 560613 h 2177142"/>
              <a:gd name="connsiteX36" fmla="*/ 293914 w 4267199"/>
              <a:gd name="connsiteY36" fmla="*/ 511628 h 2177142"/>
              <a:gd name="connsiteX37" fmla="*/ 277586 w 4267199"/>
              <a:gd name="connsiteY37" fmla="*/ 332013 h 2177142"/>
              <a:gd name="connsiteX38" fmla="*/ 228600 w 4267199"/>
              <a:gd name="connsiteY38" fmla="*/ 315685 h 2177142"/>
              <a:gd name="connsiteX39" fmla="*/ 0 w 4267199"/>
              <a:gd name="connsiteY39" fmla="*/ 478970 h 2177142"/>
              <a:gd name="connsiteX40" fmla="*/ 48986 w 4267199"/>
              <a:gd name="connsiteY40" fmla="*/ 5442 h 2177142"/>
              <a:gd name="connsiteX0" fmla="*/ 48986 w 4267199"/>
              <a:gd name="connsiteY0" fmla="*/ 5442 h 2177142"/>
              <a:gd name="connsiteX1" fmla="*/ 1877786 w 4267199"/>
              <a:gd name="connsiteY1" fmla="*/ 54428 h 2177142"/>
              <a:gd name="connsiteX2" fmla="*/ 1959429 w 4267199"/>
              <a:gd name="connsiteY2" fmla="*/ 332013 h 2177142"/>
              <a:gd name="connsiteX3" fmla="*/ 2204357 w 4267199"/>
              <a:gd name="connsiteY3" fmla="*/ 674913 h 2177142"/>
              <a:gd name="connsiteX4" fmla="*/ 2449286 w 4267199"/>
              <a:gd name="connsiteY4" fmla="*/ 952499 h 2177142"/>
              <a:gd name="connsiteX5" fmla="*/ 2694214 w 4267199"/>
              <a:gd name="connsiteY5" fmla="*/ 1083128 h 2177142"/>
              <a:gd name="connsiteX6" fmla="*/ 2939143 w 4267199"/>
              <a:gd name="connsiteY6" fmla="*/ 1181099 h 2177142"/>
              <a:gd name="connsiteX7" fmla="*/ 3086100 w 4267199"/>
              <a:gd name="connsiteY7" fmla="*/ 1099456 h 2177142"/>
              <a:gd name="connsiteX8" fmla="*/ 3249386 w 4267199"/>
              <a:gd name="connsiteY8" fmla="*/ 1279070 h 2177142"/>
              <a:gd name="connsiteX9" fmla="*/ 3380014 w 4267199"/>
              <a:gd name="connsiteY9" fmla="*/ 1230085 h 2177142"/>
              <a:gd name="connsiteX10" fmla="*/ 3575957 w 4267199"/>
              <a:gd name="connsiteY10" fmla="*/ 1050470 h 2177142"/>
              <a:gd name="connsiteX11" fmla="*/ 3739243 w 4267199"/>
              <a:gd name="connsiteY11" fmla="*/ 1164770 h 2177142"/>
              <a:gd name="connsiteX12" fmla="*/ 4049486 w 4267199"/>
              <a:gd name="connsiteY12" fmla="*/ 1377042 h 2177142"/>
              <a:gd name="connsiteX13" fmla="*/ 4131129 w 4267199"/>
              <a:gd name="connsiteY13" fmla="*/ 1572985 h 2177142"/>
              <a:gd name="connsiteX14" fmla="*/ 4065814 w 4267199"/>
              <a:gd name="connsiteY14" fmla="*/ 2177142 h 2177142"/>
              <a:gd name="connsiteX15" fmla="*/ 3739243 w 4267199"/>
              <a:gd name="connsiteY15" fmla="*/ 2111828 h 2177142"/>
              <a:gd name="connsiteX16" fmla="*/ 3624943 w 4267199"/>
              <a:gd name="connsiteY16" fmla="*/ 1834242 h 2177142"/>
              <a:gd name="connsiteX17" fmla="*/ 3363686 w 4267199"/>
              <a:gd name="connsiteY17" fmla="*/ 1556656 h 2177142"/>
              <a:gd name="connsiteX18" fmla="*/ 3167743 w 4267199"/>
              <a:gd name="connsiteY18" fmla="*/ 1491342 h 2177142"/>
              <a:gd name="connsiteX19" fmla="*/ 2824843 w 4267199"/>
              <a:gd name="connsiteY19" fmla="*/ 1458685 h 2177142"/>
              <a:gd name="connsiteX20" fmla="*/ 2596243 w 4267199"/>
              <a:gd name="connsiteY20" fmla="*/ 1344385 h 2177142"/>
              <a:gd name="connsiteX21" fmla="*/ 2416629 w 4267199"/>
              <a:gd name="connsiteY21" fmla="*/ 1230085 h 2177142"/>
              <a:gd name="connsiteX22" fmla="*/ 2286000 w 4267199"/>
              <a:gd name="connsiteY22" fmla="*/ 1115785 h 2177142"/>
              <a:gd name="connsiteX23" fmla="*/ 2286000 w 4267199"/>
              <a:gd name="connsiteY23" fmla="*/ 1066799 h 2177142"/>
              <a:gd name="connsiteX24" fmla="*/ 2073729 w 4267199"/>
              <a:gd name="connsiteY24" fmla="*/ 1115785 h 2177142"/>
              <a:gd name="connsiteX25" fmla="*/ 1763486 w 4267199"/>
              <a:gd name="connsiteY25" fmla="*/ 625928 h 2177142"/>
              <a:gd name="connsiteX26" fmla="*/ 1632857 w 4267199"/>
              <a:gd name="connsiteY26" fmla="*/ 380999 h 2177142"/>
              <a:gd name="connsiteX27" fmla="*/ 1551214 w 4267199"/>
              <a:gd name="connsiteY27" fmla="*/ 299356 h 2177142"/>
              <a:gd name="connsiteX28" fmla="*/ 1371600 w 4267199"/>
              <a:gd name="connsiteY28" fmla="*/ 283028 h 2177142"/>
              <a:gd name="connsiteX29" fmla="*/ 1257300 w 4267199"/>
              <a:gd name="connsiteY29" fmla="*/ 544285 h 2177142"/>
              <a:gd name="connsiteX30" fmla="*/ 1126671 w 4267199"/>
              <a:gd name="connsiteY30" fmla="*/ 544285 h 2177142"/>
              <a:gd name="connsiteX31" fmla="*/ 1028700 w 4267199"/>
              <a:gd name="connsiteY31" fmla="*/ 364670 h 2177142"/>
              <a:gd name="connsiteX32" fmla="*/ 963386 w 4267199"/>
              <a:gd name="connsiteY32" fmla="*/ 283028 h 2177142"/>
              <a:gd name="connsiteX33" fmla="*/ 783771 w 4267199"/>
              <a:gd name="connsiteY33" fmla="*/ 283028 h 2177142"/>
              <a:gd name="connsiteX34" fmla="*/ 604157 w 4267199"/>
              <a:gd name="connsiteY34" fmla="*/ 478970 h 2177142"/>
              <a:gd name="connsiteX35" fmla="*/ 440871 w 4267199"/>
              <a:gd name="connsiteY35" fmla="*/ 560613 h 2177142"/>
              <a:gd name="connsiteX36" fmla="*/ 293914 w 4267199"/>
              <a:gd name="connsiteY36" fmla="*/ 511628 h 2177142"/>
              <a:gd name="connsiteX37" fmla="*/ 277586 w 4267199"/>
              <a:gd name="connsiteY37" fmla="*/ 332013 h 2177142"/>
              <a:gd name="connsiteX38" fmla="*/ 228600 w 4267199"/>
              <a:gd name="connsiteY38" fmla="*/ 315685 h 2177142"/>
              <a:gd name="connsiteX39" fmla="*/ 0 w 4267199"/>
              <a:gd name="connsiteY39" fmla="*/ 478970 h 2177142"/>
              <a:gd name="connsiteX40" fmla="*/ 48986 w 4267199"/>
              <a:gd name="connsiteY40" fmla="*/ 5442 h 2177142"/>
              <a:gd name="connsiteX0" fmla="*/ 48986 w 4267199"/>
              <a:gd name="connsiteY0" fmla="*/ 0 h 2171700"/>
              <a:gd name="connsiteX1" fmla="*/ 1877786 w 4267199"/>
              <a:gd name="connsiteY1" fmla="*/ 48986 h 2171700"/>
              <a:gd name="connsiteX2" fmla="*/ 1959429 w 4267199"/>
              <a:gd name="connsiteY2" fmla="*/ 326571 h 2171700"/>
              <a:gd name="connsiteX3" fmla="*/ 2204357 w 4267199"/>
              <a:gd name="connsiteY3" fmla="*/ 669471 h 2171700"/>
              <a:gd name="connsiteX4" fmla="*/ 2449286 w 4267199"/>
              <a:gd name="connsiteY4" fmla="*/ 947057 h 2171700"/>
              <a:gd name="connsiteX5" fmla="*/ 2694214 w 4267199"/>
              <a:gd name="connsiteY5" fmla="*/ 1077686 h 2171700"/>
              <a:gd name="connsiteX6" fmla="*/ 2939143 w 4267199"/>
              <a:gd name="connsiteY6" fmla="*/ 1175657 h 2171700"/>
              <a:gd name="connsiteX7" fmla="*/ 3086100 w 4267199"/>
              <a:gd name="connsiteY7" fmla="*/ 1094014 h 2171700"/>
              <a:gd name="connsiteX8" fmla="*/ 3249386 w 4267199"/>
              <a:gd name="connsiteY8" fmla="*/ 1273628 h 2171700"/>
              <a:gd name="connsiteX9" fmla="*/ 3380014 w 4267199"/>
              <a:gd name="connsiteY9" fmla="*/ 1224643 h 2171700"/>
              <a:gd name="connsiteX10" fmla="*/ 3575957 w 4267199"/>
              <a:gd name="connsiteY10" fmla="*/ 1045028 h 2171700"/>
              <a:gd name="connsiteX11" fmla="*/ 3739243 w 4267199"/>
              <a:gd name="connsiteY11" fmla="*/ 1159328 h 2171700"/>
              <a:gd name="connsiteX12" fmla="*/ 4049486 w 4267199"/>
              <a:gd name="connsiteY12" fmla="*/ 1371600 h 2171700"/>
              <a:gd name="connsiteX13" fmla="*/ 4131129 w 4267199"/>
              <a:gd name="connsiteY13" fmla="*/ 1567543 h 2171700"/>
              <a:gd name="connsiteX14" fmla="*/ 4065814 w 4267199"/>
              <a:gd name="connsiteY14" fmla="*/ 2171700 h 2171700"/>
              <a:gd name="connsiteX15" fmla="*/ 3739243 w 4267199"/>
              <a:gd name="connsiteY15" fmla="*/ 2106386 h 2171700"/>
              <a:gd name="connsiteX16" fmla="*/ 3624943 w 4267199"/>
              <a:gd name="connsiteY16" fmla="*/ 1828800 h 2171700"/>
              <a:gd name="connsiteX17" fmla="*/ 3363686 w 4267199"/>
              <a:gd name="connsiteY17" fmla="*/ 1551214 h 2171700"/>
              <a:gd name="connsiteX18" fmla="*/ 3167743 w 4267199"/>
              <a:gd name="connsiteY18" fmla="*/ 1485900 h 2171700"/>
              <a:gd name="connsiteX19" fmla="*/ 2824843 w 4267199"/>
              <a:gd name="connsiteY19" fmla="*/ 1453243 h 2171700"/>
              <a:gd name="connsiteX20" fmla="*/ 2596243 w 4267199"/>
              <a:gd name="connsiteY20" fmla="*/ 1338943 h 2171700"/>
              <a:gd name="connsiteX21" fmla="*/ 2416629 w 4267199"/>
              <a:gd name="connsiteY21" fmla="*/ 1224643 h 2171700"/>
              <a:gd name="connsiteX22" fmla="*/ 2286000 w 4267199"/>
              <a:gd name="connsiteY22" fmla="*/ 1110343 h 2171700"/>
              <a:gd name="connsiteX23" fmla="*/ 2286000 w 4267199"/>
              <a:gd name="connsiteY23" fmla="*/ 1061357 h 2171700"/>
              <a:gd name="connsiteX24" fmla="*/ 2073729 w 4267199"/>
              <a:gd name="connsiteY24" fmla="*/ 1110343 h 2171700"/>
              <a:gd name="connsiteX25" fmla="*/ 1763486 w 4267199"/>
              <a:gd name="connsiteY25" fmla="*/ 620486 h 2171700"/>
              <a:gd name="connsiteX26" fmla="*/ 1632857 w 4267199"/>
              <a:gd name="connsiteY26" fmla="*/ 375557 h 2171700"/>
              <a:gd name="connsiteX27" fmla="*/ 1551214 w 4267199"/>
              <a:gd name="connsiteY27" fmla="*/ 293914 h 2171700"/>
              <a:gd name="connsiteX28" fmla="*/ 1371600 w 4267199"/>
              <a:gd name="connsiteY28" fmla="*/ 277586 h 2171700"/>
              <a:gd name="connsiteX29" fmla="*/ 1257300 w 4267199"/>
              <a:gd name="connsiteY29" fmla="*/ 538843 h 2171700"/>
              <a:gd name="connsiteX30" fmla="*/ 1126671 w 4267199"/>
              <a:gd name="connsiteY30" fmla="*/ 538843 h 2171700"/>
              <a:gd name="connsiteX31" fmla="*/ 1028700 w 4267199"/>
              <a:gd name="connsiteY31" fmla="*/ 359228 h 2171700"/>
              <a:gd name="connsiteX32" fmla="*/ 963386 w 4267199"/>
              <a:gd name="connsiteY32" fmla="*/ 277586 h 2171700"/>
              <a:gd name="connsiteX33" fmla="*/ 783771 w 4267199"/>
              <a:gd name="connsiteY33" fmla="*/ 277586 h 2171700"/>
              <a:gd name="connsiteX34" fmla="*/ 604157 w 4267199"/>
              <a:gd name="connsiteY34" fmla="*/ 473528 h 2171700"/>
              <a:gd name="connsiteX35" fmla="*/ 440871 w 4267199"/>
              <a:gd name="connsiteY35" fmla="*/ 555171 h 2171700"/>
              <a:gd name="connsiteX36" fmla="*/ 293914 w 4267199"/>
              <a:gd name="connsiteY36" fmla="*/ 506186 h 2171700"/>
              <a:gd name="connsiteX37" fmla="*/ 277586 w 4267199"/>
              <a:gd name="connsiteY37" fmla="*/ 326571 h 2171700"/>
              <a:gd name="connsiteX38" fmla="*/ 228600 w 4267199"/>
              <a:gd name="connsiteY38" fmla="*/ 310243 h 2171700"/>
              <a:gd name="connsiteX39" fmla="*/ 0 w 4267199"/>
              <a:gd name="connsiteY39" fmla="*/ 473528 h 2171700"/>
              <a:gd name="connsiteX40" fmla="*/ 48986 w 4267199"/>
              <a:gd name="connsiteY40" fmla="*/ 0 h 2171700"/>
              <a:gd name="connsiteX0" fmla="*/ 48986 w 4267199"/>
              <a:gd name="connsiteY0" fmla="*/ 0 h 2171700"/>
              <a:gd name="connsiteX1" fmla="*/ 1877786 w 4267199"/>
              <a:gd name="connsiteY1" fmla="*/ 48986 h 2171700"/>
              <a:gd name="connsiteX2" fmla="*/ 1959429 w 4267199"/>
              <a:gd name="connsiteY2" fmla="*/ 326571 h 2171700"/>
              <a:gd name="connsiteX3" fmla="*/ 2204357 w 4267199"/>
              <a:gd name="connsiteY3" fmla="*/ 669471 h 2171700"/>
              <a:gd name="connsiteX4" fmla="*/ 2449286 w 4267199"/>
              <a:gd name="connsiteY4" fmla="*/ 947057 h 2171700"/>
              <a:gd name="connsiteX5" fmla="*/ 2694214 w 4267199"/>
              <a:gd name="connsiteY5" fmla="*/ 1077686 h 2171700"/>
              <a:gd name="connsiteX6" fmla="*/ 2939143 w 4267199"/>
              <a:gd name="connsiteY6" fmla="*/ 1175657 h 2171700"/>
              <a:gd name="connsiteX7" fmla="*/ 3086100 w 4267199"/>
              <a:gd name="connsiteY7" fmla="*/ 1094014 h 2171700"/>
              <a:gd name="connsiteX8" fmla="*/ 3249386 w 4267199"/>
              <a:gd name="connsiteY8" fmla="*/ 1273628 h 2171700"/>
              <a:gd name="connsiteX9" fmla="*/ 3380014 w 4267199"/>
              <a:gd name="connsiteY9" fmla="*/ 1224643 h 2171700"/>
              <a:gd name="connsiteX10" fmla="*/ 3575957 w 4267199"/>
              <a:gd name="connsiteY10" fmla="*/ 1045028 h 2171700"/>
              <a:gd name="connsiteX11" fmla="*/ 3739243 w 4267199"/>
              <a:gd name="connsiteY11" fmla="*/ 1159328 h 2171700"/>
              <a:gd name="connsiteX12" fmla="*/ 4049486 w 4267199"/>
              <a:gd name="connsiteY12" fmla="*/ 1371600 h 2171700"/>
              <a:gd name="connsiteX13" fmla="*/ 4131129 w 4267199"/>
              <a:gd name="connsiteY13" fmla="*/ 1567543 h 2171700"/>
              <a:gd name="connsiteX14" fmla="*/ 4065814 w 4267199"/>
              <a:gd name="connsiteY14" fmla="*/ 2171700 h 2171700"/>
              <a:gd name="connsiteX15" fmla="*/ 3739243 w 4267199"/>
              <a:gd name="connsiteY15" fmla="*/ 2106386 h 2171700"/>
              <a:gd name="connsiteX16" fmla="*/ 3624943 w 4267199"/>
              <a:gd name="connsiteY16" fmla="*/ 1828800 h 2171700"/>
              <a:gd name="connsiteX17" fmla="*/ 3167743 w 4267199"/>
              <a:gd name="connsiteY17" fmla="*/ 1485900 h 2171700"/>
              <a:gd name="connsiteX18" fmla="*/ 2824843 w 4267199"/>
              <a:gd name="connsiteY18" fmla="*/ 1453243 h 2171700"/>
              <a:gd name="connsiteX19" fmla="*/ 2596243 w 4267199"/>
              <a:gd name="connsiteY19" fmla="*/ 1338943 h 2171700"/>
              <a:gd name="connsiteX20" fmla="*/ 2416629 w 4267199"/>
              <a:gd name="connsiteY20" fmla="*/ 1224643 h 2171700"/>
              <a:gd name="connsiteX21" fmla="*/ 2286000 w 4267199"/>
              <a:gd name="connsiteY21" fmla="*/ 1110343 h 2171700"/>
              <a:gd name="connsiteX22" fmla="*/ 2286000 w 4267199"/>
              <a:gd name="connsiteY22" fmla="*/ 1061357 h 2171700"/>
              <a:gd name="connsiteX23" fmla="*/ 2073729 w 4267199"/>
              <a:gd name="connsiteY23" fmla="*/ 1110343 h 2171700"/>
              <a:gd name="connsiteX24" fmla="*/ 1763486 w 4267199"/>
              <a:gd name="connsiteY24" fmla="*/ 620486 h 2171700"/>
              <a:gd name="connsiteX25" fmla="*/ 1632857 w 4267199"/>
              <a:gd name="connsiteY25" fmla="*/ 375557 h 2171700"/>
              <a:gd name="connsiteX26" fmla="*/ 1551214 w 4267199"/>
              <a:gd name="connsiteY26" fmla="*/ 293914 h 2171700"/>
              <a:gd name="connsiteX27" fmla="*/ 1371600 w 4267199"/>
              <a:gd name="connsiteY27" fmla="*/ 277586 h 2171700"/>
              <a:gd name="connsiteX28" fmla="*/ 1257300 w 4267199"/>
              <a:gd name="connsiteY28" fmla="*/ 538843 h 2171700"/>
              <a:gd name="connsiteX29" fmla="*/ 1126671 w 4267199"/>
              <a:gd name="connsiteY29" fmla="*/ 538843 h 2171700"/>
              <a:gd name="connsiteX30" fmla="*/ 1028700 w 4267199"/>
              <a:gd name="connsiteY30" fmla="*/ 359228 h 2171700"/>
              <a:gd name="connsiteX31" fmla="*/ 963386 w 4267199"/>
              <a:gd name="connsiteY31" fmla="*/ 277586 h 2171700"/>
              <a:gd name="connsiteX32" fmla="*/ 783771 w 4267199"/>
              <a:gd name="connsiteY32" fmla="*/ 277586 h 2171700"/>
              <a:gd name="connsiteX33" fmla="*/ 604157 w 4267199"/>
              <a:gd name="connsiteY33" fmla="*/ 473528 h 2171700"/>
              <a:gd name="connsiteX34" fmla="*/ 440871 w 4267199"/>
              <a:gd name="connsiteY34" fmla="*/ 555171 h 2171700"/>
              <a:gd name="connsiteX35" fmla="*/ 293914 w 4267199"/>
              <a:gd name="connsiteY35" fmla="*/ 506186 h 2171700"/>
              <a:gd name="connsiteX36" fmla="*/ 277586 w 4267199"/>
              <a:gd name="connsiteY36" fmla="*/ 326571 h 2171700"/>
              <a:gd name="connsiteX37" fmla="*/ 228600 w 4267199"/>
              <a:gd name="connsiteY37" fmla="*/ 310243 h 2171700"/>
              <a:gd name="connsiteX38" fmla="*/ 0 w 4267199"/>
              <a:gd name="connsiteY38" fmla="*/ 473528 h 2171700"/>
              <a:gd name="connsiteX39" fmla="*/ 48986 w 4267199"/>
              <a:gd name="connsiteY39" fmla="*/ 0 h 2171700"/>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783771 w 4267199"/>
              <a:gd name="connsiteY31" fmla="*/ 277586 h 2220686"/>
              <a:gd name="connsiteX32" fmla="*/ 604157 w 4267199"/>
              <a:gd name="connsiteY32" fmla="*/ 473528 h 2220686"/>
              <a:gd name="connsiteX33" fmla="*/ 440871 w 4267199"/>
              <a:gd name="connsiteY33" fmla="*/ 555171 h 2220686"/>
              <a:gd name="connsiteX34" fmla="*/ 293914 w 4267199"/>
              <a:gd name="connsiteY34" fmla="*/ 506186 h 2220686"/>
              <a:gd name="connsiteX35" fmla="*/ 277586 w 4267199"/>
              <a:gd name="connsiteY35" fmla="*/ 326571 h 2220686"/>
              <a:gd name="connsiteX36" fmla="*/ 228600 w 4267199"/>
              <a:gd name="connsiteY36" fmla="*/ 310243 h 2220686"/>
              <a:gd name="connsiteX37" fmla="*/ 0 w 4267199"/>
              <a:gd name="connsiteY37" fmla="*/ 473528 h 2220686"/>
              <a:gd name="connsiteX38" fmla="*/ 48986 w 4267199"/>
              <a:gd name="connsiteY38"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783771 w 4267199"/>
              <a:gd name="connsiteY31" fmla="*/ 277586 h 2220686"/>
              <a:gd name="connsiteX32" fmla="*/ 604157 w 4267199"/>
              <a:gd name="connsiteY32" fmla="*/ 473528 h 2220686"/>
              <a:gd name="connsiteX33" fmla="*/ 440871 w 4267199"/>
              <a:gd name="connsiteY33" fmla="*/ 555171 h 2220686"/>
              <a:gd name="connsiteX34" fmla="*/ 293914 w 4267199"/>
              <a:gd name="connsiteY34" fmla="*/ 506186 h 2220686"/>
              <a:gd name="connsiteX35" fmla="*/ 277586 w 4267199"/>
              <a:gd name="connsiteY35" fmla="*/ 326571 h 2220686"/>
              <a:gd name="connsiteX36" fmla="*/ 228600 w 4267199"/>
              <a:gd name="connsiteY36" fmla="*/ 310243 h 2220686"/>
              <a:gd name="connsiteX37" fmla="*/ 0 w 4267199"/>
              <a:gd name="connsiteY37" fmla="*/ 473528 h 2220686"/>
              <a:gd name="connsiteX38" fmla="*/ 48986 w 4267199"/>
              <a:gd name="connsiteY38"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473528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28600 w 4267199"/>
              <a:gd name="connsiteY35" fmla="*/ 310243 h 2220686"/>
              <a:gd name="connsiteX36" fmla="*/ 0 w 4267199"/>
              <a:gd name="connsiteY36" fmla="*/ 473528 h 2220686"/>
              <a:gd name="connsiteX37" fmla="*/ 48986 w 4267199"/>
              <a:gd name="connsiteY37"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28600 w 4267199"/>
              <a:gd name="connsiteY35" fmla="*/ 310243 h 2220686"/>
              <a:gd name="connsiteX36" fmla="*/ 0 w 4267199"/>
              <a:gd name="connsiteY36" fmla="*/ 473528 h 2220686"/>
              <a:gd name="connsiteX37" fmla="*/ 48986 w 4267199"/>
              <a:gd name="connsiteY37"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28600 w 4267199"/>
              <a:gd name="connsiteY35" fmla="*/ 310243 h 2220686"/>
              <a:gd name="connsiteX36" fmla="*/ 219497 w 4267199"/>
              <a:gd name="connsiteY36" fmla="*/ 444172 h 2220686"/>
              <a:gd name="connsiteX37" fmla="*/ 0 w 4267199"/>
              <a:gd name="connsiteY37" fmla="*/ 473528 h 2220686"/>
              <a:gd name="connsiteX38" fmla="*/ 48986 w 4267199"/>
              <a:gd name="connsiteY38"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77586 w 4267199"/>
              <a:gd name="connsiteY34" fmla="*/ 326571 h 2220686"/>
              <a:gd name="connsiteX35" fmla="*/ 219497 w 4267199"/>
              <a:gd name="connsiteY35" fmla="*/ 444172 h 2220686"/>
              <a:gd name="connsiteX36" fmla="*/ 0 w 4267199"/>
              <a:gd name="connsiteY36" fmla="*/ 473528 h 2220686"/>
              <a:gd name="connsiteX37" fmla="*/ 48986 w 4267199"/>
              <a:gd name="connsiteY37"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5512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371600 w 4267199"/>
              <a:gd name="connsiteY26" fmla="*/ 277586 h 2220686"/>
              <a:gd name="connsiteX27" fmla="*/ 1257300 w 4267199"/>
              <a:gd name="connsiteY27" fmla="*/ 538843 h 2220686"/>
              <a:gd name="connsiteX28" fmla="*/ 1126671 w 4267199"/>
              <a:gd name="connsiteY28" fmla="*/ 538843 h 2220686"/>
              <a:gd name="connsiteX29" fmla="*/ 1028700 w 4267199"/>
              <a:gd name="connsiteY29" fmla="*/ 359228 h 2220686"/>
              <a:gd name="connsiteX30" fmla="*/ 963386 w 4267199"/>
              <a:gd name="connsiteY30" fmla="*/ 277586 h 2220686"/>
              <a:gd name="connsiteX31" fmla="*/ 604157 w 4267199"/>
              <a:gd name="connsiteY31" fmla="*/ 617964 h 2220686"/>
              <a:gd name="connsiteX32" fmla="*/ 440871 w 4267199"/>
              <a:gd name="connsiteY32" fmla="*/ 555171 h 2220686"/>
              <a:gd name="connsiteX33" fmla="*/ 293914 w 4267199"/>
              <a:gd name="connsiteY33" fmla="*/ 506186 h 2220686"/>
              <a:gd name="connsiteX34" fmla="*/ 219497 w 4267199"/>
              <a:gd name="connsiteY34" fmla="*/ 444172 h 2220686"/>
              <a:gd name="connsiteX35" fmla="*/ 0 w 4267199"/>
              <a:gd name="connsiteY35" fmla="*/ 473528 h 2220686"/>
              <a:gd name="connsiteX36" fmla="*/ 48986 w 4267199"/>
              <a:gd name="connsiteY36"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538843 h 2220686"/>
              <a:gd name="connsiteX27" fmla="*/ 1126671 w 4267199"/>
              <a:gd name="connsiteY27" fmla="*/ 538843 h 2220686"/>
              <a:gd name="connsiteX28" fmla="*/ 1028700 w 4267199"/>
              <a:gd name="connsiteY28" fmla="*/ 359228 h 2220686"/>
              <a:gd name="connsiteX29" fmla="*/ 963386 w 4267199"/>
              <a:gd name="connsiteY29" fmla="*/ 277586 h 2220686"/>
              <a:gd name="connsiteX30" fmla="*/ 604157 w 4267199"/>
              <a:gd name="connsiteY30" fmla="*/ 617964 h 2220686"/>
              <a:gd name="connsiteX31" fmla="*/ 440871 w 4267199"/>
              <a:gd name="connsiteY31" fmla="*/ 555171 h 2220686"/>
              <a:gd name="connsiteX32" fmla="*/ 293914 w 4267199"/>
              <a:gd name="connsiteY32" fmla="*/ 506186 h 2220686"/>
              <a:gd name="connsiteX33" fmla="*/ 219497 w 4267199"/>
              <a:gd name="connsiteY33" fmla="*/ 444172 h 2220686"/>
              <a:gd name="connsiteX34" fmla="*/ 0 w 4267199"/>
              <a:gd name="connsiteY34" fmla="*/ 473528 h 2220686"/>
              <a:gd name="connsiteX35" fmla="*/ 48986 w 4267199"/>
              <a:gd name="connsiteY35"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683279 h 2220686"/>
              <a:gd name="connsiteX27" fmla="*/ 1126671 w 4267199"/>
              <a:gd name="connsiteY27" fmla="*/ 538843 h 2220686"/>
              <a:gd name="connsiteX28" fmla="*/ 1028700 w 4267199"/>
              <a:gd name="connsiteY28" fmla="*/ 359228 h 2220686"/>
              <a:gd name="connsiteX29" fmla="*/ 963386 w 4267199"/>
              <a:gd name="connsiteY29" fmla="*/ 277586 h 2220686"/>
              <a:gd name="connsiteX30" fmla="*/ 604157 w 4267199"/>
              <a:gd name="connsiteY30" fmla="*/ 617964 h 2220686"/>
              <a:gd name="connsiteX31" fmla="*/ 440871 w 4267199"/>
              <a:gd name="connsiteY31" fmla="*/ 555171 h 2220686"/>
              <a:gd name="connsiteX32" fmla="*/ 293914 w 4267199"/>
              <a:gd name="connsiteY32" fmla="*/ 506186 h 2220686"/>
              <a:gd name="connsiteX33" fmla="*/ 219497 w 4267199"/>
              <a:gd name="connsiteY33" fmla="*/ 444172 h 2220686"/>
              <a:gd name="connsiteX34" fmla="*/ 0 w 4267199"/>
              <a:gd name="connsiteY34" fmla="*/ 473528 h 2220686"/>
              <a:gd name="connsiteX35" fmla="*/ 48986 w 4267199"/>
              <a:gd name="connsiteY35"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683279 h 2220686"/>
              <a:gd name="connsiteX27" fmla="*/ 1126671 w 4267199"/>
              <a:gd name="connsiteY27" fmla="*/ 538843 h 2220686"/>
              <a:gd name="connsiteX28" fmla="*/ 1028700 w 4267199"/>
              <a:gd name="connsiteY28" fmla="*/ 359228 h 2220686"/>
              <a:gd name="connsiteX29" fmla="*/ 604157 w 4267199"/>
              <a:gd name="connsiteY29" fmla="*/ 617964 h 2220686"/>
              <a:gd name="connsiteX30" fmla="*/ 440871 w 4267199"/>
              <a:gd name="connsiteY30" fmla="*/ 555171 h 2220686"/>
              <a:gd name="connsiteX31" fmla="*/ 293914 w 4267199"/>
              <a:gd name="connsiteY31" fmla="*/ 506186 h 2220686"/>
              <a:gd name="connsiteX32" fmla="*/ 219497 w 4267199"/>
              <a:gd name="connsiteY32" fmla="*/ 444172 h 2220686"/>
              <a:gd name="connsiteX33" fmla="*/ 0 w 4267199"/>
              <a:gd name="connsiteY33" fmla="*/ 473528 h 2220686"/>
              <a:gd name="connsiteX34" fmla="*/ 48986 w 4267199"/>
              <a:gd name="connsiteY34"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286000 w 4267199"/>
              <a:gd name="connsiteY21" fmla="*/ 1061357 h 2220686"/>
              <a:gd name="connsiteX22" fmla="*/ 2073729 w 4267199"/>
              <a:gd name="connsiteY22" fmla="*/ 1110343 h 2220686"/>
              <a:gd name="connsiteX23" fmla="*/ 1763486 w 4267199"/>
              <a:gd name="connsiteY23" fmla="*/ 620486 h 2220686"/>
              <a:gd name="connsiteX24" fmla="*/ 1632857 w 4267199"/>
              <a:gd name="connsiteY24" fmla="*/ 375557 h 2220686"/>
              <a:gd name="connsiteX25" fmla="*/ 1475014 w 4267199"/>
              <a:gd name="connsiteY25" fmla="*/ 293914 h 2220686"/>
              <a:gd name="connsiteX26" fmla="*/ 1257300 w 4267199"/>
              <a:gd name="connsiteY26" fmla="*/ 683279 h 2220686"/>
              <a:gd name="connsiteX27" fmla="*/ 1126671 w 4267199"/>
              <a:gd name="connsiteY27" fmla="*/ 538843 h 2220686"/>
              <a:gd name="connsiteX28" fmla="*/ 952500 w 4267199"/>
              <a:gd name="connsiteY28" fmla="*/ 359228 h 2220686"/>
              <a:gd name="connsiteX29" fmla="*/ 604157 w 4267199"/>
              <a:gd name="connsiteY29" fmla="*/ 617964 h 2220686"/>
              <a:gd name="connsiteX30" fmla="*/ 440871 w 4267199"/>
              <a:gd name="connsiteY30" fmla="*/ 555171 h 2220686"/>
              <a:gd name="connsiteX31" fmla="*/ 293914 w 4267199"/>
              <a:gd name="connsiteY31" fmla="*/ 506186 h 2220686"/>
              <a:gd name="connsiteX32" fmla="*/ 219497 w 4267199"/>
              <a:gd name="connsiteY32" fmla="*/ 444172 h 2220686"/>
              <a:gd name="connsiteX33" fmla="*/ 0 w 4267199"/>
              <a:gd name="connsiteY33" fmla="*/ 473528 h 2220686"/>
              <a:gd name="connsiteX34" fmla="*/ 48986 w 4267199"/>
              <a:gd name="connsiteY34"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286000 w 4267199"/>
              <a:gd name="connsiteY20" fmla="*/ 1110343 h 2220686"/>
              <a:gd name="connsiteX21" fmla="*/ 2073729 w 4267199"/>
              <a:gd name="connsiteY21" fmla="*/ 1110343 h 2220686"/>
              <a:gd name="connsiteX22" fmla="*/ 1763486 w 4267199"/>
              <a:gd name="connsiteY22" fmla="*/ 620486 h 2220686"/>
              <a:gd name="connsiteX23" fmla="*/ 1632857 w 4267199"/>
              <a:gd name="connsiteY23" fmla="*/ 375557 h 2220686"/>
              <a:gd name="connsiteX24" fmla="*/ 1475014 w 4267199"/>
              <a:gd name="connsiteY24" fmla="*/ 293914 h 2220686"/>
              <a:gd name="connsiteX25" fmla="*/ 1257300 w 4267199"/>
              <a:gd name="connsiteY25" fmla="*/ 683279 h 2220686"/>
              <a:gd name="connsiteX26" fmla="*/ 1126671 w 4267199"/>
              <a:gd name="connsiteY26" fmla="*/ 538843 h 2220686"/>
              <a:gd name="connsiteX27" fmla="*/ 952500 w 4267199"/>
              <a:gd name="connsiteY27" fmla="*/ 359228 h 2220686"/>
              <a:gd name="connsiteX28" fmla="*/ 604157 w 4267199"/>
              <a:gd name="connsiteY28" fmla="*/ 617964 h 2220686"/>
              <a:gd name="connsiteX29" fmla="*/ 440871 w 4267199"/>
              <a:gd name="connsiteY29" fmla="*/ 555171 h 2220686"/>
              <a:gd name="connsiteX30" fmla="*/ 293914 w 4267199"/>
              <a:gd name="connsiteY30" fmla="*/ 506186 h 2220686"/>
              <a:gd name="connsiteX31" fmla="*/ 219497 w 4267199"/>
              <a:gd name="connsiteY31" fmla="*/ 444172 h 2220686"/>
              <a:gd name="connsiteX32" fmla="*/ 0 w 4267199"/>
              <a:gd name="connsiteY32" fmla="*/ 473528 h 2220686"/>
              <a:gd name="connsiteX33" fmla="*/ 48986 w 4267199"/>
              <a:gd name="connsiteY33"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338943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20686"/>
              <a:gd name="connsiteX1" fmla="*/ 1877786 w 4267199"/>
              <a:gd name="connsiteY1" fmla="*/ 48986 h 2220686"/>
              <a:gd name="connsiteX2" fmla="*/ 1959429 w 4267199"/>
              <a:gd name="connsiteY2" fmla="*/ 326571 h 2220686"/>
              <a:gd name="connsiteX3" fmla="*/ 2204357 w 4267199"/>
              <a:gd name="connsiteY3" fmla="*/ 669471 h 2220686"/>
              <a:gd name="connsiteX4" fmla="*/ 2449286 w 4267199"/>
              <a:gd name="connsiteY4" fmla="*/ 947057 h 2220686"/>
              <a:gd name="connsiteX5" fmla="*/ 2694214 w 4267199"/>
              <a:gd name="connsiteY5" fmla="*/ 1077686 h 2220686"/>
              <a:gd name="connsiteX6" fmla="*/ 2939143 w 4267199"/>
              <a:gd name="connsiteY6" fmla="*/ 1175657 h 2220686"/>
              <a:gd name="connsiteX7" fmla="*/ 3086100 w 4267199"/>
              <a:gd name="connsiteY7" fmla="*/ 1094014 h 2220686"/>
              <a:gd name="connsiteX8" fmla="*/ 3249386 w 4267199"/>
              <a:gd name="connsiteY8" fmla="*/ 1273628 h 2220686"/>
              <a:gd name="connsiteX9" fmla="*/ 3380014 w 4267199"/>
              <a:gd name="connsiteY9" fmla="*/ 1224643 h 2220686"/>
              <a:gd name="connsiteX10" fmla="*/ 3575957 w 4267199"/>
              <a:gd name="connsiteY10" fmla="*/ 1045028 h 2220686"/>
              <a:gd name="connsiteX11" fmla="*/ 3739243 w 4267199"/>
              <a:gd name="connsiteY11" fmla="*/ 1159328 h 2220686"/>
              <a:gd name="connsiteX12" fmla="*/ 4049486 w 4267199"/>
              <a:gd name="connsiteY12" fmla="*/ 1371600 h 2220686"/>
              <a:gd name="connsiteX13" fmla="*/ 4131129 w 4267199"/>
              <a:gd name="connsiteY13" fmla="*/ 1567543 h 2220686"/>
              <a:gd name="connsiteX14" fmla="*/ 4065814 w 4267199"/>
              <a:gd name="connsiteY14" fmla="*/ 2171700 h 2220686"/>
              <a:gd name="connsiteX15" fmla="*/ 3739243 w 4267199"/>
              <a:gd name="connsiteY15" fmla="*/ 2106386 h 2220686"/>
              <a:gd name="connsiteX16" fmla="*/ 3167743 w 4267199"/>
              <a:gd name="connsiteY16" fmla="*/ 1485900 h 2220686"/>
              <a:gd name="connsiteX17" fmla="*/ 2824843 w 4267199"/>
              <a:gd name="connsiteY17" fmla="*/ 1453243 h 2220686"/>
              <a:gd name="connsiteX18" fmla="*/ 2596243 w 4267199"/>
              <a:gd name="connsiteY18" fmla="*/ 1483380 h 2220686"/>
              <a:gd name="connsiteX19" fmla="*/ 2416629 w 4267199"/>
              <a:gd name="connsiteY19" fmla="*/ 1224643 h 2220686"/>
              <a:gd name="connsiteX20" fmla="*/ 2073729 w 4267199"/>
              <a:gd name="connsiteY20" fmla="*/ 1110343 h 2220686"/>
              <a:gd name="connsiteX21" fmla="*/ 1763486 w 4267199"/>
              <a:gd name="connsiteY21" fmla="*/ 620486 h 2220686"/>
              <a:gd name="connsiteX22" fmla="*/ 1632857 w 4267199"/>
              <a:gd name="connsiteY22" fmla="*/ 375557 h 2220686"/>
              <a:gd name="connsiteX23" fmla="*/ 1475014 w 4267199"/>
              <a:gd name="connsiteY23" fmla="*/ 293914 h 2220686"/>
              <a:gd name="connsiteX24" fmla="*/ 1257300 w 4267199"/>
              <a:gd name="connsiteY24" fmla="*/ 683279 h 2220686"/>
              <a:gd name="connsiteX25" fmla="*/ 1126671 w 4267199"/>
              <a:gd name="connsiteY25" fmla="*/ 538843 h 2220686"/>
              <a:gd name="connsiteX26" fmla="*/ 952500 w 4267199"/>
              <a:gd name="connsiteY26" fmla="*/ 359228 h 2220686"/>
              <a:gd name="connsiteX27" fmla="*/ 604157 w 4267199"/>
              <a:gd name="connsiteY27" fmla="*/ 617964 h 2220686"/>
              <a:gd name="connsiteX28" fmla="*/ 440871 w 4267199"/>
              <a:gd name="connsiteY28" fmla="*/ 555171 h 2220686"/>
              <a:gd name="connsiteX29" fmla="*/ 293914 w 4267199"/>
              <a:gd name="connsiteY29" fmla="*/ 506186 h 2220686"/>
              <a:gd name="connsiteX30" fmla="*/ 219497 w 4267199"/>
              <a:gd name="connsiteY30" fmla="*/ 444172 h 2220686"/>
              <a:gd name="connsiteX31" fmla="*/ 0 w 4267199"/>
              <a:gd name="connsiteY31" fmla="*/ 473528 h 2220686"/>
              <a:gd name="connsiteX32" fmla="*/ 48986 w 4267199"/>
              <a:gd name="connsiteY32" fmla="*/ 0 h 2220686"/>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558119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558119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630337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 name="connsiteX0" fmla="*/ 48986 w 4267199"/>
              <a:gd name="connsiteY0" fmla="*/ 0 h 2211280"/>
              <a:gd name="connsiteX1" fmla="*/ 1877786 w 4267199"/>
              <a:gd name="connsiteY1" fmla="*/ 48986 h 2211280"/>
              <a:gd name="connsiteX2" fmla="*/ 1959429 w 4267199"/>
              <a:gd name="connsiteY2" fmla="*/ 326571 h 2211280"/>
              <a:gd name="connsiteX3" fmla="*/ 2204357 w 4267199"/>
              <a:gd name="connsiteY3" fmla="*/ 669471 h 2211280"/>
              <a:gd name="connsiteX4" fmla="*/ 2449286 w 4267199"/>
              <a:gd name="connsiteY4" fmla="*/ 947057 h 2211280"/>
              <a:gd name="connsiteX5" fmla="*/ 2694214 w 4267199"/>
              <a:gd name="connsiteY5" fmla="*/ 1077686 h 2211280"/>
              <a:gd name="connsiteX6" fmla="*/ 2939143 w 4267199"/>
              <a:gd name="connsiteY6" fmla="*/ 1175657 h 2211280"/>
              <a:gd name="connsiteX7" fmla="*/ 3086100 w 4267199"/>
              <a:gd name="connsiteY7" fmla="*/ 1094014 h 2211280"/>
              <a:gd name="connsiteX8" fmla="*/ 3249386 w 4267199"/>
              <a:gd name="connsiteY8" fmla="*/ 1273628 h 2211280"/>
              <a:gd name="connsiteX9" fmla="*/ 3380014 w 4267199"/>
              <a:gd name="connsiteY9" fmla="*/ 1224643 h 2211280"/>
              <a:gd name="connsiteX10" fmla="*/ 3575957 w 4267199"/>
              <a:gd name="connsiteY10" fmla="*/ 1045028 h 2211280"/>
              <a:gd name="connsiteX11" fmla="*/ 3739243 w 4267199"/>
              <a:gd name="connsiteY11" fmla="*/ 1159328 h 2211280"/>
              <a:gd name="connsiteX12" fmla="*/ 4049486 w 4267199"/>
              <a:gd name="connsiteY12" fmla="*/ 1371600 h 2211280"/>
              <a:gd name="connsiteX13" fmla="*/ 4131129 w 4267199"/>
              <a:gd name="connsiteY13" fmla="*/ 1567543 h 2211280"/>
              <a:gd name="connsiteX14" fmla="*/ 4065814 w 4267199"/>
              <a:gd name="connsiteY14" fmla="*/ 2171700 h 2211280"/>
              <a:gd name="connsiteX15" fmla="*/ 3739243 w 4267199"/>
              <a:gd name="connsiteY15" fmla="*/ 2106386 h 2211280"/>
              <a:gd name="connsiteX16" fmla="*/ 3320143 w 4267199"/>
              <a:gd name="connsiteY16" fmla="*/ 1630337 h 2211280"/>
              <a:gd name="connsiteX17" fmla="*/ 2824843 w 4267199"/>
              <a:gd name="connsiteY17" fmla="*/ 1453243 h 2211280"/>
              <a:gd name="connsiteX18" fmla="*/ 2596243 w 4267199"/>
              <a:gd name="connsiteY18" fmla="*/ 1483380 h 2211280"/>
              <a:gd name="connsiteX19" fmla="*/ 2416629 w 4267199"/>
              <a:gd name="connsiteY19" fmla="*/ 1224643 h 2211280"/>
              <a:gd name="connsiteX20" fmla="*/ 2073729 w 4267199"/>
              <a:gd name="connsiteY20" fmla="*/ 1110343 h 2211280"/>
              <a:gd name="connsiteX21" fmla="*/ 1763486 w 4267199"/>
              <a:gd name="connsiteY21" fmla="*/ 620486 h 2211280"/>
              <a:gd name="connsiteX22" fmla="*/ 1632857 w 4267199"/>
              <a:gd name="connsiteY22" fmla="*/ 375557 h 2211280"/>
              <a:gd name="connsiteX23" fmla="*/ 1475014 w 4267199"/>
              <a:gd name="connsiteY23" fmla="*/ 293914 h 2211280"/>
              <a:gd name="connsiteX24" fmla="*/ 1257300 w 4267199"/>
              <a:gd name="connsiteY24" fmla="*/ 683279 h 2211280"/>
              <a:gd name="connsiteX25" fmla="*/ 1126671 w 4267199"/>
              <a:gd name="connsiteY25" fmla="*/ 538843 h 2211280"/>
              <a:gd name="connsiteX26" fmla="*/ 952500 w 4267199"/>
              <a:gd name="connsiteY26" fmla="*/ 359228 h 2211280"/>
              <a:gd name="connsiteX27" fmla="*/ 604157 w 4267199"/>
              <a:gd name="connsiteY27" fmla="*/ 617964 h 2211280"/>
              <a:gd name="connsiteX28" fmla="*/ 440871 w 4267199"/>
              <a:gd name="connsiteY28" fmla="*/ 555171 h 2211280"/>
              <a:gd name="connsiteX29" fmla="*/ 293914 w 4267199"/>
              <a:gd name="connsiteY29" fmla="*/ 506186 h 2211280"/>
              <a:gd name="connsiteX30" fmla="*/ 219497 w 4267199"/>
              <a:gd name="connsiteY30" fmla="*/ 444172 h 2211280"/>
              <a:gd name="connsiteX31" fmla="*/ 0 w 4267199"/>
              <a:gd name="connsiteY31" fmla="*/ 473528 h 2211280"/>
              <a:gd name="connsiteX32" fmla="*/ 48986 w 4267199"/>
              <a:gd name="connsiteY32" fmla="*/ 0 h 221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267199" h="2211280">
                <a:moveTo>
                  <a:pt x="48986" y="0"/>
                </a:moveTo>
                <a:cubicBezTo>
                  <a:pt x="737507" y="54429"/>
                  <a:pt x="1499508" y="43544"/>
                  <a:pt x="1877786" y="48986"/>
                </a:cubicBezTo>
                <a:cubicBezTo>
                  <a:pt x="2016579" y="293915"/>
                  <a:pt x="1905000" y="223157"/>
                  <a:pt x="1959429" y="326571"/>
                </a:cubicBezTo>
                <a:cubicBezTo>
                  <a:pt x="2013858" y="429985"/>
                  <a:pt x="2122714" y="566057"/>
                  <a:pt x="2204357" y="669471"/>
                </a:cubicBezTo>
                <a:cubicBezTo>
                  <a:pt x="2286000" y="772885"/>
                  <a:pt x="2367643" y="879021"/>
                  <a:pt x="2449286" y="947057"/>
                </a:cubicBezTo>
                <a:cubicBezTo>
                  <a:pt x="2530929" y="1015093"/>
                  <a:pt x="2612571" y="1039586"/>
                  <a:pt x="2694214" y="1077686"/>
                </a:cubicBezTo>
                <a:cubicBezTo>
                  <a:pt x="2775857" y="1115786"/>
                  <a:pt x="2873829" y="1172936"/>
                  <a:pt x="2939143" y="1175657"/>
                </a:cubicBezTo>
                <a:cubicBezTo>
                  <a:pt x="3004457" y="1178378"/>
                  <a:pt x="3034393" y="1077686"/>
                  <a:pt x="3086100" y="1094014"/>
                </a:cubicBezTo>
                <a:cubicBezTo>
                  <a:pt x="3137807" y="1110343"/>
                  <a:pt x="3200400" y="1251857"/>
                  <a:pt x="3249386" y="1273628"/>
                </a:cubicBezTo>
                <a:cubicBezTo>
                  <a:pt x="3298372" y="1295399"/>
                  <a:pt x="3325586" y="1262743"/>
                  <a:pt x="3380014" y="1224643"/>
                </a:cubicBezTo>
                <a:cubicBezTo>
                  <a:pt x="3434442" y="1186543"/>
                  <a:pt x="3516086" y="1055914"/>
                  <a:pt x="3575957" y="1045028"/>
                </a:cubicBezTo>
                <a:cubicBezTo>
                  <a:pt x="3635829" y="1034142"/>
                  <a:pt x="3739243" y="1159328"/>
                  <a:pt x="3739243" y="1159328"/>
                </a:cubicBezTo>
                <a:cubicBezTo>
                  <a:pt x="3818164" y="1213757"/>
                  <a:pt x="3984172" y="1303564"/>
                  <a:pt x="4049486" y="1371600"/>
                </a:cubicBezTo>
                <a:cubicBezTo>
                  <a:pt x="4114800" y="1439636"/>
                  <a:pt x="4128408" y="1434193"/>
                  <a:pt x="4131129" y="1567543"/>
                </a:cubicBezTo>
                <a:cubicBezTo>
                  <a:pt x="3834493" y="1853293"/>
                  <a:pt x="4267199" y="1918607"/>
                  <a:pt x="4065814" y="2171700"/>
                </a:cubicBezTo>
                <a:cubicBezTo>
                  <a:pt x="3884900" y="2211280"/>
                  <a:pt x="3863521" y="2196613"/>
                  <a:pt x="3739243" y="2106386"/>
                </a:cubicBezTo>
                <a:cubicBezTo>
                  <a:pt x="3614965" y="2016159"/>
                  <a:pt x="3445570" y="1850397"/>
                  <a:pt x="3320143" y="1630337"/>
                </a:cubicBezTo>
                <a:cubicBezTo>
                  <a:pt x="3114534" y="1545838"/>
                  <a:pt x="2945493" y="1477736"/>
                  <a:pt x="2824843" y="1453243"/>
                </a:cubicBezTo>
                <a:cubicBezTo>
                  <a:pt x="2704193" y="1428750"/>
                  <a:pt x="2755314" y="1462683"/>
                  <a:pt x="2596243" y="1483380"/>
                </a:cubicBezTo>
                <a:cubicBezTo>
                  <a:pt x="2460773" y="1359002"/>
                  <a:pt x="2503715" y="1286816"/>
                  <a:pt x="2416629" y="1224643"/>
                </a:cubicBezTo>
                <a:cubicBezTo>
                  <a:pt x="2329543" y="1162470"/>
                  <a:pt x="2182586" y="1211036"/>
                  <a:pt x="2073729" y="1110343"/>
                </a:cubicBezTo>
                <a:cubicBezTo>
                  <a:pt x="1964872" y="1009650"/>
                  <a:pt x="1836965" y="742950"/>
                  <a:pt x="1763486" y="620486"/>
                </a:cubicBezTo>
                <a:cubicBezTo>
                  <a:pt x="1690007" y="498022"/>
                  <a:pt x="1680936" y="429986"/>
                  <a:pt x="1632857" y="375557"/>
                </a:cubicBezTo>
                <a:cubicBezTo>
                  <a:pt x="1584778" y="321128"/>
                  <a:pt x="1457867" y="397799"/>
                  <a:pt x="1475014" y="293914"/>
                </a:cubicBezTo>
                <a:cubicBezTo>
                  <a:pt x="1412421" y="321128"/>
                  <a:pt x="1315357" y="642458"/>
                  <a:pt x="1257300" y="683279"/>
                </a:cubicBezTo>
                <a:cubicBezTo>
                  <a:pt x="1199243" y="724100"/>
                  <a:pt x="1177471" y="592851"/>
                  <a:pt x="1126671" y="538843"/>
                </a:cubicBezTo>
                <a:cubicBezTo>
                  <a:pt x="1075871" y="484835"/>
                  <a:pt x="1039586" y="346041"/>
                  <a:pt x="952500" y="359228"/>
                </a:cubicBezTo>
                <a:cubicBezTo>
                  <a:pt x="865414" y="372415"/>
                  <a:pt x="689428" y="585307"/>
                  <a:pt x="604157" y="617964"/>
                </a:cubicBezTo>
                <a:cubicBezTo>
                  <a:pt x="518886" y="650621"/>
                  <a:pt x="492578" y="573801"/>
                  <a:pt x="440871" y="555171"/>
                </a:cubicBezTo>
                <a:cubicBezTo>
                  <a:pt x="389164" y="536541"/>
                  <a:pt x="330810" y="524686"/>
                  <a:pt x="293914" y="506186"/>
                </a:cubicBezTo>
                <a:cubicBezTo>
                  <a:pt x="257018" y="487686"/>
                  <a:pt x="268483" y="449615"/>
                  <a:pt x="219497" y="444172"/>
                </a:cubicBezTo>
                <a:cubicBezTo>
                  <a:pt x="181397" y="471386"/>
                  <a:pt x="80342" y="532432"/>
                  <a:pt x="0" y="473528"/>
                </a:cubicBezTo>
                <a:cubicBezTo>
                  <a:pt x="10886" y="283028"/>
                  <a:pt x="68036" y="239486"/>
                  <a:pt x="48986" y="0"/>
                </a:cubicBezTo>
                <a:close/>
              </a:path>
            </a:pathLst>
          </a:custGeom>
          <a:solidFill>
            <a:schemeClr val="accent3">
              <a:lumMod val="50000"/>
            </a:schemeClr>
          </a:solidFill>
          <a:ln>
            <a:solidFill>
              <a:srgbClr val="2E39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p:cNvSpPr txBox="1"/>
          <p:nvPr/>
        </p:nvSpPr>
        <p:spPr>
          <a:xfrm rot="2064880">
            <a:off x="1133321" y="3138838"/>
            <a:ext cx="4191000" cy="523220"/>
          </a:xfrm>
          <a:prstGeom prst="rect">
            <a:avLst/>
          </a:prstGeom>
          <a:noFill/>
        </p:spPr>
        <p:txBody>
          <a:bodyPr wrap="square" rtlCol="0">
            <a:spAutoFit/>
          </a:bodyPr>
          <a:lstStyle/>
          <a:p>
            <a:pPr algn="ctr"/>
            <a:r>
              <a:rPr lang="en-US" sz="2800" dirty="0" smtClean="0">
                <a:ln>
                  <a:solidFill>
                    <a:schemeClr val="bg1"/>
                  </a:solidFill>
                </a:ln>
                <a:solidFill>
                  <a:schemeClr val="bg1"/>
                </a:solidFill>
                <a:effectLst>
                  <a:glow rad="63500">
                    <a:schemeClr val="tx1">
                      <a:lumMod val="85000"/>
                      <a:lumOff val="15000"/>
                      <a:alpha val="40000"/>
                    </a:schemeClr>
                  </a:glow>
                  <a:outerShdw blurRad="50800" dist="50800" dir="5400000" algn="ctr" rotWithShape="0">
                    <a:schemeClr val="bg1"/>
                  </a:outerShdw>
                </a:effectLst>
                <a:latin typeface="Times New Roman" pitchFamily="18" charset="0"/>
                <a:cs typeface="Times New Roman" pitchFamily="18" charset="0"/>
              </a:rPr>
              <a:t>SEMINOLE  NATION</a:t>
            </a:r>
          </a:p>
        </p:txBody>
      </p:sp>
      <p:sp>
        <p:nvSpPr>
          <p:cNvPr id="61" name="TextBox 60"/>
          <p:cNvSpPr txBox="1"/>
          <p:nvPr/>
        </p:nvSpPr>
        <p:spPr>
          <a:xfrm rot="1703890">
            <a:off x="878353" y="4046371"/>
            <a:ext cx="2667000" cy="646331"/>
          </a:xfrm>
          <a:prstGeom prst="rect">
            <a:avLst/>
          </a:prstGeom>
          <a:noFill/>
        </p:spPr>
        <p:txBody>
          <a:bodyPr wrap="square" rtlCol="0">
            <a:spAutoFit/>
          </a:bodyPr>
          <a:lstStyle/>
          <a:p>
            <a:pPr algn="ctr"/>
            <a:r>
              <a:rPr lang="en-US" sz="3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leased</a:t>
            </a:r>
          </a:p>
        </p:txBody>
      </p:sp>
      <p:sp>
        <p:nvSpPr>
          <p:cNvPr id="53" name="TextBox 52"/>
          <p:cNvSpPr txBox="1"/>
          <p:nvPr/>
        </p:nvSpPr>
        <p:spPr>
          <a:xfrm>
            <a:off x="6172200" y="1524000"/>
            <a:ext cx="1962397" cy="892552"/>
          </a:xfrm>
          <a:prstGeom prst="rect">
            <a:avLst/>
          </a:prstGeom>
          <a:noFill/>
        </p:spPr>
        <p:txBody>
          <a:bodyPr wrap="none" rtlCol="0">
            <a:spAutoFit/>
          </a:bodyPr>
          <a:lstStyle/>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a:t>
            </a:r>
          </a:p>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NATION</a:t>
            </a:r>
          </a:p>
        </p:txBody>
      </p:sp>
      <p:sp>
        <p:nvSpPr>
          <p:cNvPr id="63" name="TextBox 62"/>
          <p:cNvSpPr txBox="1"/>
          <p:nvPr/>
        </p:nvSpPr>
        <p:spPr>
          <a:xfrm>
            <a:off x="1981200" y="1524000"/>
            <a:ext cx="3352800" cy="492443"/>
          </a:xfrm>
          <a:prstGeom prst="rect">
            <a:avLst/>
          </a:prstGeom>
          <a:noFill/>
        </p:spPr>
        <p:txBody>
          <a:bodyPr wrap="square" rtlCol="0">
            <a:spAutoFit/>
          </a:bodyPr>
          <a:lstStyle/>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 OUTLET</a:t>
            </a:r>
          </a:p>
        </p:txBody>
      </p:sp>
      <p:sp useBgFill="1">
        <p:nvSpPr>
          <p:cNvPr id="69" name="TextBox 68"/>
          <p:cNvSpPr txBox="1"/>
          <p:nvPr/>
        </p:nvSpPr>
        <p:spPr>
          <a:xfrm>
            <a:off x="0" y="0"/>
            <a:ext cx="9144000" cy="584775"/>
          </a:xfrm>
          <a:prstGeom prst="rect">
            <a:avLst/>
          </a:prstGeom>
        </p:spPr>
        <p:txBody>
          <a:bodyPr wrap="square" rtlCol="0">
            <a:spAutoFit/>
          </a:bodyPr>
          <a:lstStyle/>
          <a:p>
            <a:pPr algn="ctr"/>
            <a:r>
              <a:rPr lang="en-US" sz="3200" b="1" dirty="0" smtClean="0"/>
              <a:t>1860-1865: THE CIVIL WAR</a:t>
            </a:r>
            <a:endParaRPr lang="en-US" sz="3200" b="1" dirty="0"/>
          </a:p>
        </p:txBody>
      </p:sp>
      <p:sp useBgFill="1">
        <p:nvSpPr>
          <p:cNvPr id="106" name="TextBox 105"/>
          <p:cNvSpPr txBox="1"/>
          <p:nvPr/>
        </p:nvSpPr>
        <p:spPr>
          <a:xfrm>
            <a:off x="0" y="569655"/>
            <a:ext cx="9144000" cy="553998"/>
          </a:xfrm>
          <a:prstGeom prst="rect">
            <a:avLst/>
          </a:prstGeom>
        </p:spPr>
        <p:txBody>
          <a:bodyPr wrap="square" rtlCol="0">
            <a:spAutoFit/>
          </a:bodyPr>
          <a:lstStyle/>
          <a:p>
            <a:pPr algn="ctr"/>
            <a:r>
              <a:rPr lang="en-US" sz="3000" b="1" dirty="0" smtClean="0"/>
              <a:t>Confederacy sends commissioners to enlist support</a:t>
            </a:r>
          </a:p>
        </p:txBody>
      </p:sp>
      <p:pic>
        <p:nvPicPr>
          <p:cNvPr id="154631" name="Picture 7" descr="C:\Users\Sandra\AppData\Local\Microsoft\Windows\INetCache\IE\3INJVL7J\Union_-_Confederate_Flag[1].gif"/>
          <p:cNvPicPr>
            <a:picLocks noChangeAspect="1" noChangeArrowheads="1"/>
          </p:cNvPicPr>
          <p:nvPr/>
        </p:nvPicPr>
        <p:blipFill>
          <a:blip r:embed="rId5" cstate="print"/>
          <a:srcRect t="1220" r="47396"/>
          <a:stretch>
            <a:fillRect/>
          </a:stretch>
        </p:blipFill>
        <p:spPr bwMode="auto">
          <a:xfrm rot="20396811" flipH="1">
            <a:off x="6268482" y="616711"/>
            <a:ext cx="819274" cy="1237094"/>
          </a:xfrm>
          <a:prstGeom prst="rect">
            <a:avLst/>
          </a:prstGeom>
          <a:noFill/>
        </p:spPr>
      </p:pic>
      <p:sp useBgFill="1">
        <p:nvSpPr>
          <p:cNvPr id="84" name="TextBox 83"/>
          <p:cNvSpPr txBox="1"/>
          <p:nvPr/>
        </p:nvSpPr>
        <p:spPr>
          <a:xfrm>
            <a:off x="0" y="6273225"/>
            <a:ext cx="9144000" cy="553998"/>
          </a:xfrm>
          <a:prstGeom prst="rect">
            <a:avLst/>
          </a:prstGeom>
        </p:spPr>
        <p:txBody>
          <a:bodyPr wrap="square" rtlCol="0">
            <a:spAutoFit/>
          </a:bodyPr>
          <a:lstStyle/>
          <a:p>
            <a:pPr algn="ctr"/>
            <a:r>
              <a:rPr lang="en-US" sz="3000" b="1" dirty="0" smtClean="0"/>
              <a:t>Tribes sign treaties with Confederacy</a:t>
            </a:r>
          </a:p>
        </p:txBody>
      </p:sp>
      <p:grpSp>
        <p:nvGrpSpPr>
          <p:cNvPr id="97" name="Group 96"/>
          <p:cNvGrpSpPr/>
          <p:nvPr/>
        </p:nvGrpSpPr>
        <p:grpSpPr>
          <a:xfrm>
            <a:off x="609600" y="1219200"/>
            <a:ext cx="2706977" cy="1981200"/>
            <a:chOff x="0" y="1051682"/>
            <a:chExt cx="2706977" cy="1981200"/>
          </a:xfrm>
        </p:grpSpPr>
        <p:sp>
          <p:nvSpPr>
            <p:cNvPr id="86" name="TextBox 85"/>
            <p:cNvSpPr txBox="1"/>
            <p:nvPr/>
          </p:nvSpPr>
          <p:spPr>
            <a:xfrm>
              <a:off x="0" y="2438400"/>
              <a:ext cx="1372492" cy="461665"/>
            </a:xfrm>
            <a:prstGeom prst="rect">
              <a:avLst/>
            </a:prstGeom>
            <a:solidFill>
              <a:srgbClr val="C0C0C0"/>
            </a:solidFill>
            <a:ln w="38100">
              <a:solidFill>
                <a:schemeClr val="tx1"/>
              </a:solidFill>
            </a:ln>
          </p:spPr>
          <p:txBody>
            <a:bodyPr wrap="none" rtlCol="0">
              <a:spAutoFit/>
            </a:bodyPr>
            <a:lstStyle/>
            <a:p>
              <a:r>
                <a:rPr lang="en-US" sz="2400" b="1" dirty="0" smtClean="0">
                  <a:solidFill>
                    <a:schemeClr val="tx1">
                      <a:lumMod val="85000"/>
                      <a:lumOff val="15000"/>
                    </a:schemeClr>
                  </a:solidFill>
                </a:rPr>
                <a:t>Aug 1861</a:t>
              </a:r>
              <a:endParaRPr lang="en-US" sz="2400" b="1" dirty="0">
                <a:solidFill>
                  <a:schemeClr val="tx1">
                    <a:lumMod val="85000"/>
                    <a:lumOff val="15000"/>
                  </a:schemeClr>
                </a:solidFill>
              </a:endParaRPr>
            </a:p>
          </p:txBody>
        </p:sp>
        <p:pic>
          <p:nvPicPr>
            <p:cNvPr id="79" name="Picture 5" descr="C:\Users\Sandra\AppData\Local\Microsoft\Windows\INetCache\IE\3INJVL7J\csa_flag1[1].gif"/>
            <p:cNvPicPr>
              <a:picLocks noChangeAspect="1" noChangeArrowheads="1"/>
            </p:cNvPicPr>
            <p:nvPr/>
          </p:nvPicPr>
          <p:blipFill>
            <a:blip r:embed="rId6" cstate="print"/>
            <a:srcRect/>
            <a:stretch>
              <a:fillRect/>
            </a:stretch>
          </p:blipFill>
          <p:spPr bwMode="auto">
            <a:xfrm rot="19944520">
              <a:off x="969616" y="1051682"/>
              <a:ext cx="1737361" cy="1981200"/>
            </a:xfrm>
            <a:prstGeom prst="rect">
              <a:avLst/>
            </a:prstGeom>
            <a:noFill/>
          </p:spPr>
        </p:pic>
      </p:grpSp>
      <p:grpSp>
        <p:nvGrpSpPr>
          <p:cNvPr id="98" name="Group 97"/>
          <p:cNvGrpSpPr/>
          <p:nvPr/>
        </p:nvGrpSpPr>
        <p:grpSpPr>
          <a:xfrm>
            <a:off x="5036324" y="1813683"/>
            <a:ext cx="2242653" cy="2076982"/>
            <a:chOff x="1226324" y="1250048"/>
            <a:chExt cx="2242653" cy="2076982"/>
          </a:xfrm>
        </p:grpSpPr>
        <p:sp>
          <p:nvSpPr>
            <p:cNvPr id="105" name="TextBox 104"/>
            <p:cNvSpPr txBox="1"/>
            <p:nvPr/>
          </p:nvSpPr>
          <p:spPr>
            <a:xfrm>
              <a:off x="1226324" y="2865365"/>
              <a:ext cx="1364476" cy="461665"/>
            </a:xfrm>
            <a:prstGeom prst="rect">
              <a:avLst/>
            </a:prstGeom>
            <a:solidFill>
              <a:srgbClr val="C0C0C0"/>
            </a:solidFill>
            <a:ln w="38100">
              <a:solidFill>
                <a:schemeClr val="tx1"/>
              </a:solidFill>
            </a:ln>
          </p:spPr>
          <p:txBody>
            <a:bodyPr wrap="none" rtlCol="0">
              <a:spAutoFit/>
            </a:bodyPr>
            <a:lstStyle/>
            <a:p>
              <a:r>
                <a:rPr lang="en-US" sz="2400" b="1" dirty="0" smtClean="0">
                  <a:solidFill>
                    <a:schemeClr val="tx1">
                      <a:lumMod val="85000"/>
                      <a:lumOff val="15000"/>
                    </a:schemeClr>
                  </a:solidFill>
                </a:rPr>
                <a:t>July 1861</a:t>
              </a:r>
              <a:endParaRPr lang="en-US" sz="2400" b="1" dirty="0">
                <a:solidFill>
                  <a:schemeClr val="tx1">
                    <a:lumMod val="85000"/>
                    <a:lumOff val="15000"/>
                  </a:schemeClr>
                </a:solidFill>
              </a:endParaRPr>
            </a:p>
          </p:txBody>
        </p:sp>
        <p:pic>
          <p:nvPicPr>
            <p:cNvPr id="108" name="Picture 5" descr="C:\Users\Sandra\AppData\Local\Microsoft\Windows\INetCache\IE\3INJVL7J\csa_flag1[1].gif"/>
            <p:cNvPicPr>
              <a:picLocks noChangeAspect="1" noChangeArrowheads="1"/>
            </p:cNvPicPr>
            <p:nvPr/>
          </p:nvPicPr>
          <p:blipFill>
            <a:blip r:embed="rId6" cstate="print"/>
            <a:srcRect/>
            <a:stretch>
              <a:fillRect/>
            </a:stretch>
          </p:blipFill>
          <p:spPr bwMode="auto">
            <a:xfrm rot="19944520">
              <a:off x="1731616" y="1250048"/>
              <a:ext cx="1737361" cy="1981200"/>
            </a:xfrm>
            <a:prstGeom prst="rect">
              <a:avLst/>
            </a:prstGeom>
            <a:noFill/>
          </p:spPr>
        </p:pic>
      </p:grpSp>
      <p:grpSp>
        <p:nvGrpSpPr>
          <p:cNvPr id="109" name="Group 108"/>
          <p:cNvGrpSpPr/>
          <p:nvPr/>
        </p:nvGrpSpPr>
        <p:grpSpPr>
          <a:xfrm>
            <a:off x="3893324" y="3871083"/>
            <a:ext cx="2395054" cy="1981200"/>
            <a:chOff x="235724" y="960365"/>
            <a:chExt cx="2395054" cy="1981200"/>
          </a:xfrm>
        </p:grpSpPr>
        <p:sp>
          <p:nvSpPr>
            <p:cNvPr id="110" name="TextBox 109"/>
            <p:cNvSpPr txBox="1"/>
            <p:nvPr/>
          </p:nvSpPr>
          <p:spPr>
            <a:xfrm>
              <a:off x="235724" y="2418817"/>
              <a:ext cx="1364476" cy="461665"/>
            </a:xfrm>
            <a:prstGeom prst="rect">
              <a:avLst/>
            </a:prstGeom>
            <a:solidFill>
              <a:srgbClr val="C0C0C0"/>
            </a:solidFill>
            <a:ln w="38100">
              <a:solidFill>
                <a:schemeClr val="tx1"/>
              </a:solidFill>
            </a:ln>
          </p:spPr>
          <p:txBody>
            <a:bodyPr wrap="none" rtlCol="0">
              <a:spAutoFit/>
            </a:bodyPr>
            <a:lstStyle/>
            <a:p>
              <a:r>
                <a:rPr lang="en-US" sz="2400" b="1" dirty="0" smtClean="0">
                  <a:solidFill>
                    <a:schemeClr val="tx1">
                      <a:lumMod val="85000"/>
                      <a:lumOff val="15000"/>
                    </a:schemeClr>
                  </a:solidFill>
                </a:rPr>
                <a:t>July 1861</a:t>
              </a:r>
              <a:endParaRPr lang="en-US" sz="2400" b="1" dirty="0">
                <a:solidFill>
                  <a:schemeClr val="tx1">
                    <a:lumMod val="85000"/>
                    <a:lumOff val="15000"/>
                  </a:schemeClr>
                </a:solidFill>
              </a:endParaRPr>
            </a:p>
          </p:txBody>
        </p:sp>
        <p:pic>
          <p:nvPicPr>
            <p:cNvPr id="111" name="Picture 5" descr="C:\Users\Sandra\AppData\Local\Microsoft\Windows\INetCache\IE\3INJVL7J\csa_flag1[1].gif"/>
            <p:cNvPicPr>
              <a:picLocks noChangeAspect="1" noChangeArrowheads="1"/>
            </p:cNvPicPr>
            <p:nvPr/>
          </p:nvPicPr>
          <p:blipFill>
            <a:blip r:embed="rId6" cstate="print"/>
            <a:srcRect/>
            <a:stretch>
              <a:fillRect/>
            </a:stretch>
          </p:blipFill>
          <p:spPr bwMode="auto">
            <a:xfrm rot="19944520">
              <a:off x="893417" y="960365"/>
              <a:ext cx="1737361" cy="1981200"/>
            </a:xfrm>
            <a:prstGeom prst="rect">
              <a:avLst/>
            </a:prstGeom>
            <a:noFill/>
          </p:spPr>
        </p:pic>
      </p:grpSp>
      <p:grpSp>
        <p:nvGrpSpPr>
          <p:cNvPr id="112" name="Group 111"/>
          <p:cNvGrpSpPr/>
          <p:nvPr/>
        </p:nvGrpSpPr>
        <p:grpSpPr>
          <a:xfrm>
            <a:off x="6477000" y="3733800"/>
            <a:ext cx="2783177" cy="1981200"/>
            <a:chOff x="-228600" y="960365"/>
            <a:chExt cx="2783177" cy="1981200"/>
          </a:xfrm>
        </p:grpSpPr>
        <p:sp>
          <p:nvSpPr>
            <p:cNvPr id="113" name="TextBox 112"/>
            <p:cNvSpPr txBox="1"/>
            <p:nvPr/>
          </p:nvSpPr>
          <p:spPr>
            <a:xfrm>
              <a:off x="-228600" y="2479900"/>
              <a:ext cx="1364476" cy="461665"/>
            </a:xfrm>
            <a:prstGeom prst="rect">
              <a:avLst/>
            </a:prstGeom>
            <a:solidFill>
              <a:srgbClr val="C0C0C0"/>
            </a:solidFill>
            <a:ln w="38100">
              <a:solidFill>
                <a:schemeClr val="tx1"/>
              </a:solidFill>
            </a:ln>
          </p:spPr>
          <p:txBody>
            <a:bodyPr wrap="none" rtlCol="0">
              <a:spAutoFit/>
            </a:bodyPr>
            <a:lstStyle/>
            <a:p>
              <a:r>
                <a:rPr lang="en-US" sz="2400" b="1" dirty="0" smtClean="0">
                  <a:solidFill>
                    <a:schemeClr val="tx1">
                      <a:lumMod val="85000"/>
                      <a:lumOff val="15000"/>
                    </a:schemeClr>
                  </a:solidFill>
                </a:rPr>
                <a:t>July 1861</a:t>
              </a:r>
              <a:endParaRPr lang="en-US" sz="2400" b="1" dirty="0">
                <a:solidFill>
                  <a:schemeClr val="tx1">
                    <a:lumMod val="85000"/>
                    <a:lumOff val="15000"/>
                  </a:schemeClr>
                </a:solidFill>
              </a:endParaRPr>
            </a:p>
          </p:txBody>
        </p:sp>
        <p:pic>
          <p:nvPicPr>
            <p:cNvPr id="114" name="Picture 5" descr="C:\Users\Sandra\AppData\Local\Microsoft\Windows\INetCache\IE\3INJVL7J\csa_flag1[1].gif"/>
            <p:cNvPicPr>
              <a:picLocks noChangeAspect="1" noChangeArrowheads="1"/>
            </p:cNvPicPr>
            <p:nvPr/>
          </p:nvPicPr>
          <p:blipFill>
            <a:blip r:embed="rId6" cstate="print"/>
            <a:srcRect/>
            <a:stretch>
              <a:fillRect/>
            </a:stretch>
          </p:blipFill>
          <p:spPr bwMode="auto">
            <a:xfrm rot="19944520">
              <a:off x="817216" y="960365"/>
              <a:ext cx="1737361" cy="1981200"/>
            </a:xfrm>
            <a:prstGeom prst="rect">
              <a:avLst/>
            </a:prstGeom>
            <a:noFill/>
          </p:spPr>
        </p:pic>
      </p:grpSp>
      <p:grpSp>
        <p:nvGrpSpPr>
          <p:cNvPr id="115" name="Group 114"/>
          <p:cNvGrpSpPr/>
          <p:nvPr/>
        </p:nvGrpSpPr>
        <p:grpSpPr>
          <a:xfrm>
            <a:off x="7370417" y="1539117"/>
            <a:ext cx="1737361" cy="2042283"/>
            <a:chOff x="131417" y="1295399"/>
            <a:chExt cx="1737361" cy="2042283"/>
          </a:xfrm>
        </p:grpSpPr>
        <p:sp>
          <p:nvSpPr>
            <p:cNvPr id="117" name="TextBox 116"/>
            <p:cNvSpPr txBox="1"/>
            <p:nvPr/>
          </p:nvSpPr>
          <p:spPr>
            <a:xfrm>
              <a:off x="381000" y="2876017"/>
              <a:ext cx="1319592" cy="461665"/>
            </a:xfrm>
            <a:prstGeom prst="rect">
              <a:avLst/>
            </a:prstGeom>
            <a:solidFill>
              <a:srgbClr val="C0C0C0"/>
            </a:solidFill>
            <a:ln w="38100">
              <a:solidFill>
                <a:schemeClr val="tx1"/>
              </a:solidFill>
            </a:ln>
          </p:spPr>
          <p:txBody>
            <a:bodyPr wrap="none" rtlCol="0">
              <a:spAutoFit/>
            </a:bodyPr>
            <a:lstStyle/>
            <a:p>
              <a:r>
                <a:rPr lang="en-US" sz="2400" b="1" dirty="0" smtClean="0">
                  <a:solidFill>
                    <a:schemeClr val="tx1">
                      <a:lumMod val="85000"/>
                      <a:lumOff val="15000"/>
                    </a:schemeClr>
                  </a:solidFill>
                </a:rPr>
                <a:t>Oct 1861</a:t>
              </a:r>
              <a:endParaRPr lang="en-US" sz="2400" b="1" dirty="0">
                <a:solidFill>
                  <a:schemeClr val="tx1">
                    <a:lumMod val="85000"/>
                    <a:lumOff val="15000"/>
                  </a:schemeClr>
                </a:solidFill>
              </a:endParaRPr>
            </a:p>
          </p:txBody>
        </p:sp>
        <p:pic>
          <p:nvPicPr>
            <p:cNvPr id="118" name="Picture 5" descr="C:\Users\Sandra\AppData\Local\Microsoft\Windows\INetCache\IE\3INJVL7J\csa_flag1[1].gif"/>
            <p:cNvPicPr>
              <a:picLocks noChangeAspect="1" noChangeArrowheads="1"/>
            </p:cNvPicPr>
            <p:nvPr/>
          </p:nvPicPr>
          <p:blipFill>
            <a:blip r:embed="rId6" cstate="print"/>
            <a:srcRect/>
            <a:stretch>
              <a:fillRect/>
            </a:stretch>
          </p:blipFill>
          <p:spPr bwMode="auto">
            <a:xfrm rot="19944520">
              <a:off x="131417" y="1295399"/>
              <a:ext cx="1737361" cy="1981200"/>
            </a:xfrm>
            <a:prstGeom prst="rect">
              <a:avLst/>
            </a:prstGeom>
            <a:noFill/>
          </p:spPr>
        </p:pic>
      </p:grpSp>
      <p:pic>
        <p:nvPicPr>
          <p:cNvPr id="119" name="Picture 7" descr="C:\Users\Sandra\AppData\Local\Microsoft\Windows\INetCache\IE\3INJVL7J\Union_-_Confederate_Flag[1].gif"/>
          <p:cNvPicPr>
            <a:picLocks noChangeAspect="1" noChangeArrowheads="1"/>
          </p:cNvPicPr>
          <p:nvPr/>
        </p:nvPicPr>
        <p:blipFill>
          <a:blip r:embed="rId5" cstate="print"/>
          <a:srcRect t="1220" r="47396"/>
          <a:stretch>
            <a:fillRect/>
          </a:stretch>
        </p:blipFill>
        <p:spPr bwMode="auto">
          <a:xfrm rot="20396811" flipH="1">
            <a:off x="3795775" y="1794271"/>
            <a:ext cx="937905" cy="1416225"/>
          </a:xfrm>
          <a:prstGeom prst="rect">
            <a:avLst/>
          </a:prstGeom>
          <a:noFill/>
        </p:spPr>
      </p:pic>
      <p:pic>
        <p:nvPicPr>
          <p:cNvPr id="72" name="Picture 7" descr="C:\Users\Sandra\AppData\Local\Microsoft\Windows\INetCache\IE\3INJVL7J\Union_-_Confederate_Flag[1].gif"/>
          <p:cNvPicPr>
            <a:picLocks noChangeAspect="1" noChangeArrowheads="1"/>
          </p:cNvPicPr>
          <p:nvPr/>
        </p:nvPicPr>
        <p:blipFill>
          <a:blip r:embed="rId5" cstate="print"/>
          <a:srcRect t="1220" r="47396"/>
          <a:stretch>
            <a:fillRect/>
          </a:stretch>
        </p:blipFill>
        <p:spPr bwMode="auto">
          <a:xfrm rot="20396811" flipH="1">
            <a:off x="4096424" y="2906413"/>
            <a:ext cx="747692" cy="1358376"/>
          </a:xfrm>
          <a:prstGeom prst="rect">
            <a:avLst/>
          </a:prstGeom>
          <a:noFill/>
        </p:spPr>
      </p:pic>
      <p:sp useBgFill="1">
        <p:nvSpPr>
          <p:cNvPr id="73" name="TextBox 72"/>
          <p:cNvSpPr txBox="1"/>
          <p:nvPr/>
        </p:nvSpPr>
        <p:spPr>
          <a:xfrm>
            <a:off x="0" y="5739825"/>
            <a:ext cx="9144000" cy="553998"/>
          </a:xfrm>
          <a:prstGeom prst="rect">
            <a:avLst/>
          </a:prstGeom>
        </p:spPr>
        <p:txBody>
          <a:bodyPr wrap="square" rtlCol="0">
            <a:spAutoFit/>
          </a:bodyPr>
          <a:lstStyle/>
          <a:p>
            <a:r>
              <a:rPr lang="en-US" sz="3000" b="1" dirty="0" smtClean="0"/>
              <a:t>           Some sub-groups support the Union   	</a:t>
            </a:r>
          </a:p>
        </p:txBody>
      </p:sp>
      <p:sp>
        <p:nvSpPr>
          <p:cNvPr id="77" name="TextBox 76"/>
          <p:cNvSpPr txBox="1"/>
          <p:nvPr/>
        </p:nvSpPr>
        <p:spPr>
          <a:xfrm>
            <a:off x="6629400" y="5739825"/>
            <a:ext cx="2438400" cy="584775"/>
          </a:xfrm>
          <a:prstGeom prst="rect">
            <a:avLst/>
          </a:prstGeom>
          <a:noFill/>
        </p:spPr>
        <p:txBody>
          <a:bodyPr wrap="square" rtlCol="0">
            <a:spAutoFit/>
          </a:bodyPr>
          <a:lstStyle/>
          <a:p>
            <a:r>
              <a:rPr lang="en-US" sz="3200" b="1" dirty="0" smtClean="0"/>
              <a:t>, flee to KS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1000"/>
                                        <p:tgtEl>
                                          <p:spTgt spid="6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1000"/>
                                        <p:tgtEl>
                                          <p:spTgt spid="5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fade">
                                      <p:cBhvr>
                                        <p:cTn id="16" dur="1000"/>
                                        <p:tgtEl>
                                          <p:spTgt spid="10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2"/>
                                        </p:tgtEl>
                                        <p:attrNameLst>
                                          <p:attrName>style.visibility</p:attrName>
                                        </p:attrNameLst>
                                      </p:cBhvr>
                                      <p:to>
                                        <p:strVal val="visible"/>
                                      </p:to>
                                    </p:set>
                                    <p:animEffect transition="in" filter="fade">
                                      <p:cBhvr>
                                        <p:cTn id="19" dur="1000"/>
                                        <p:tgtEl>
                                          <p:spTgt spid="10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1000"/>
                                        <p:tgtEl>
                                          <p:spTgt spid="7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1000"/>
                                        <p:tgtEl>
                                          <p:spTgt spid="7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wipe(left)">
                                      <p:cBhvr>
                                        <p:cTn id="30" dur="1000"/>
                                        <p:tgtEl>
                                          <p:spTgt spid="84"/>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fade">
                                      <p:cBhvr>
                                        <p:cTn id="35" dur="1000"/>
                                        <p:tgtEl>
                                          <p:spTgt spid="98"/>
                                        </p:tgtEl>
                                      </p:cBhvr>
                                    </p:animEffect>
                                    <p:anim calcmode="lin" valueType="num">
                                      <p:cBhvr>
                                        <p:cTn id="36" dur="1000" fill="hold"/>
                                        <p:tgtEl>
                                          <p:spTgt spid="98"/>
                                        </p:tgtEl>
                                        <p:attrNameLst>
                                          <p:attrName>ppt_x</p:attrName>
                                        </p:attrNameLst>
                                      </p:cBhvr>
                                      <p:tavLst>
                                        <p:tav tm="0">
                                          <p:val>
                                            <p:strVal val="#ppt_x"/>
                                          </p:val>
                                        </p:tav>
                                        <p:tav tm="100000">
                                          <p:val>
                                            <p:strVal val="#ppt_x"/>
                                          </p:val>
                                        </p:tav>
                                      </p:tavLst>
                                    </p:anim>
                                    <p:anim calcmode="lin" valueType="num">
                                      <p:cBhvr>
                                        <p:cTn id="37"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9"/>
                                        </p:tgtEl>
                                        <p:attrNameLst>
                                          <p:attrName>style.visibility</p:attrName>
                                        </p:attrNameLst>
                                      </p:cBhvr>
                                      <p:to>
                                        <p:strVal val="visible"/>
                                      </p:to>
                                    </p:set>
                                    <p:animEffect transition="in" filter="fade">
                                      <p:cBhvr>
                                        <p:cTn id="42" dur="1000"/>
                                        <p:tgtEl>
                                          <p:spTgt spid="109"/>
                                        </p:tgtEl>
                                      </p:cBhvr>
                                    </p:animEffect>
                                    <p:anim calcmode="lin" valueType="num">
                                      <p:cBhvr>
                                        <p:cTn id="43" dur="1000" fill="hold"/>
                                        <p:tgtEl>
                                          <p:spTgt spid="109"/>
                                        </p:tgtEl>
                                        <p:attrNameLst>
                                          <p:attrName>ppt_x</p:attrName>
                                        </p:attrNameLst>
                                      </p:cBhvr>
                                      <p:tavLst>
                                        <p:tav tm="0">
                                          <p:val>
                                            <p:strVal val="#ppt_x"/>
                                          </p:val>
                                        </p:tav>
                                        <p:tav tm="100000">
                                          <p:val>
                                            <p:strVal val="#ppt_x"/>
                                          </p:val>
                                        </p:tav>
                                      </p:tavLst>
                                    </p:anim>
                                    <p:anim calcmode="lin" valueType="num">
                                      <p:cBhvr>
                                        <p:cTn id="44" dur="1000" fill="hold"/>
                                        <p:tgtEl>
                                          <p:spTgt spid="10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12"/>
                                        </p:tgtEl>
                                        <p:attrNameLst>
                                          <p:attrName>style.visibility</p:attrName>
                                        </p:attrNameLst>
                                      </p:cBhvr>
                                      <p:to>
                                        <p:strVal val="visible"/>
                                      </p:to>
                                    </p:set>
                                    <p:animEffect transition="in" filter="fade">
                                      <p:cBhvr>
                                        <p:cTn id="47" dur="1000"/>
                                        <p:tgtEl>
                                          <p:spTgt spid="112"/>
                                        </p:tgtEl>
                                      </p:cBhvr>
                                    </p:animEffect>
                                    <p:anim calcmode="lin" valueType="num">
                                      <p:cBhvr>
                                        <p:cTn id="48" dur="1000" fill="hold"/>
                                        <p:tgtEl>
                                          <p:spTgt spid="112"/>
                                        </p:tgtEl>
                                        <p:attrNameLst>
                                          <p:attrName>ppt_x</p:attrName>
                                        </p:attrNameLst>
                                      </p:cBhvr>
                                      <p:tavLst>
                                        <p:tav tm="0">
                                          <p:val>
                                            <p:strVal val="#ppt_x"/>
                                          </p:val>
                                        </p:tav>
                                        <p:tav tm="100000">
                                          <p:val>
                                            <p:strVal val="#ppt_x"/>
                                          </p:val>
                                        </p:tav>
                                      </p:tavLst>
                                    </p:anim>
                                    <p:anim calcmode="lin" valueType="num">
                                      <p:cBhvr>
                                        <p:cTn id="49" dur="1000" fill="hold"/>
                                        <p:tgtEl>
                                          <p:spTgt spid="11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97"/>
                                        </p:tgtEl>
                                        <p:attrNameLst>
                                          <p:attrName>style.visibility</p:attrName>
                                        </p:attrNameLst>
                                      </p:cBhvr>
                                      <p:to>
                                        <p:strVal val="visible"/>
                                      </p:to>
                                    </p:set>
                                    <p:animEffect transition="in" filter="fade">
                                      <p:cBhvr>
                                        <p:cTn id="54" dur="1000"/>
                                        <p:tgtEl>
                                          <p:spTgt spid="97"/>
                                        </p:tgtEl>
                                      </p:cBhvr>
                                    </p:animEffect>
                                    <p:anim calcmode="lin" valueType="num">
                                      <p:cBhvr>
                                        <p:cTn id="55" dur="1000" fill="hold"/>
                                        <p:tgtEl>
                                          <p:spTgt spid="97"/>
                                        </p:tgtEl>
                                        <p:attrNameLst>
                                          <p:attrName>ppt_x</p:attrName>
                                        </p:attrNameLst>
                                      </p:cBhvr>
                                      <p:tavLst>
                                        <p:tav tm="0">
                                          <p:val>
                                            <p:strVal val="#ppt_x"/>
                                          </p:val>
                                        </p:tav>
                                        <p:tav tm="100000">
                                          <p:val>
                                            <p:strVal val="#ppt_x"/>
                                          </p:val>
                                        </p:tav>
                                      </p:tavLst>
                                    </p:anim>
                                    <p:anim calcmode="lin" valueType="num">
                                      <p:cBhvr>
                                        <p:cTn id="56"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15"/>
                                        </p:tgtEl>
                                        <p:attrNameLst>
                                          <p:attrName>style.visibility</p:attrName>
                                        </p:attrNameLst>
                                      </p:cBhvr>
                                      <p:to>
                                        <p:strVal val="visible"/>
                                      </p:to>
                                    </p:set>
                                    <p:animEffect transition="in" filter="fade">
                                      <p:cBhvr>
                                        <p:cTn id="61" dur="1000"/>
                                        <p:tgtEl>
                                          <p:spTgt spid="115"/>
                                        </p:tgtEl>
                                      </p:cBhvr>
                                    </p:animEffect>
                                    <p:anim calcmode="lin" valueType="num">
                                      <p:cBhvr>
                                        <p:cTn id="62" dur="1000" fill="hold"/>
                                        <p:tgtEl>
                                          <p:spTgt spid="115"/>
                                        </p:tgtEl>
                                        <p:attrNameLst>
                                          <p:attrName>ppt_x</p:attrName>
                                        </p:attrNameLst>
                                      </p:cBhvr>
                                      <p:tavLst>
                                        <p:tav tm="0">
                                          <p:val>
                                            <p:strVal val="#ppt_x"/>
                                          </p:val>
                                        </p:tav>
                                        <p:tav tm="100000">
                                          <p:val>
                                            <p:strVal val="#ppt_x"/>
                                          </p:val>
                                        </p:tav>
                                      </p:tavLst>
                                    </p:anim>
                                    <p:anim calcmode="lin" valueType="num">
                                      <p:cBhvr>
                                        <p:cTn id="63"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left)">
                                      <p:cBhvr>
                                        <p:cTn id="68" dur="1000"/>
                                        <p:tgtEl>
                                          <p:spTgt spid="73"/>
                                        </p:tgtEl>
                                      </p:cBhvr>
                                    </p:animEffect>
                                  </p:childTnLst>
                                </p:cTn>
                              </p:par>
                            </p:childTnLst>
                          </p:cTn>
                        </p:par>
                        <p:par>
                          <p:cTn id="69" fill="hold">
                            <p:stCondLst>
                              <p:cond delay="1000"/>
                            </p:stCondLst>
                            <p:childTnLst>
                              <p:par>
                                <p:cTn id="70" presetID="48" presetClass="entr" presetSubtype="0" accel="50000" fill="hold" nodeType="afterEffect">
                                  <p:stCondLst>
                                    <p:cond delay="0"/>
                                  </p:stCondLst>
                                  <p:childTnLst>
                                    <p:set>
                                      <p:cBhvr>
                                        <p:cTn id="71" dur="1" fill="hold">
                                          <p:stCondLst>
                                            <p:cond delay="0"/>
                                          </p:stCondLst>
                                        </p:cTn>
                                        <p:tgtEl>
                                          <p:spTgt spid="72"/>
                                        </p:tgtEl>
                                        <p:attrNameLst>
                                          <p:attrName>style.visibility</p:attrName>
                                        </p:attrNameLst>
                                      </p:cBhvr>
                                      <p:to>
                                        <p:strVal val="visible"/>
                                      </p:to>
                                    </p:set>
                                    <p:anim calcmode="lin" valueType="num">
                                      <p:cBhvr>
                                        <p:cTn id="72" dur="1000" fill="hold"/>
                                        <p:tgtEl>
                                          <p:spTgt spid="7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73" dur="1000" fill="hold"/>
                                        <p:tgtEl>
                                          <p:spTgt spid="72"/>
                                        </p:tgtEl>
                                        <p:attrNameLst>
                                          <p:attrName>ppt_x</p:attrName>
                                        </p:attrNameLst>
                                      </p:cBhvr>
                                      <p:tavLst>
                                        <p:tav tm="0">
                                          <p:val>
                                            <p:fltVal val="-1"/>
                                          </p:val>
                                        </p:tav>
                                        <p:tav tm="50000">
                                          <p:val>
                                            <p:fltVal val="0.95"/>
                                          </p:val>
                                        </p:tav>
                                        <p:tav tm="100000">
                                          <p:val>
                                            <p:strVal val="#ppt_x"/>
                                          </p:val>
                                        </p:tav>
                                      </p:tavLst>
                                    </p:anim>
                                    <p:anim calcmode="lin" valueType="num">
                                      <p:cBhvr>
                                        <p:cTn id="74" dur="1000" fill="hold"/>
                                        <p:tgtEl>
                                          <p:spTgt spid="72"/>
                                        </p:tgtEl>
                                        <p:attrNameLst>
                                          <p:attrName>ppt_y</p:attrName>
                                        </p:attrNameLst>
                                      </p:cBhvr>
                                      <p:tavLst>
                                        <p:tav tm="0">
                                          <p:val>
                                            <p:strVal val="#ppt_y"/>
                                          </p:val>
                                        </p:tav>
                                        <p:tav tm="100000">
                                          <p:val>
                                            <p:strVal val="#ppt_y"/>
                                          </p:val>
                                        </p:tav>
                                      </p:tavLst>
                                    </p:anim>
                                    <p:animEffect transition="in" filter="fade">
                                      <p:cBhvr>
                                        <p:cTn id="75" dur="1000"/>
                                        <p:tgtEl>
                                          <p:spTgt spid="72"/>
                                        </p:tgtEl>
                                      </p:cBhvr>
                                    </p:animEffect>
                                  </p:childTnLst>
                                </p:cTn>
                              </p:par>
                              <p:par>
                                <p:cTn id="76" presetID="48" presetClass="entr" presetSubtype="0" accel="50000" fill="hold" nodeType="withEffect">
                                  <p:stCondLst>
                                    <p:cond delay="500"/>
                                  </p:stCondLst>
                                  <p:childTnLst>
                                    <p:set>
                                      <p:cBhvr>
                                        <p:cTn id="77" dur="1" fill="hold">
                                          <p:stCondLst>
                                            <p:cond delay="0"/>
                                          </p:stCondLst>
                                        </p:cTn>
                                        <p:tgtEl>
                                          <p:spTgt spid="119"/>
                                        </p:tgtEl>
                                        <p:attrNameLst>
                                          <p:attrName>style.visibility</p:attrName>
                                        </p:attrNameLst>
                                      </p:cBhvr>
                                      <p:to>
                                        <p:strVal val="visible"/>
                                      </p:to>
                                    </p:set>
                                    <p:anim calcmode="lin" valueType="num">
                                      <p:cBhvr>
                                        <p:cTn id="78" dur="1000" fill="hold"/>
                                        <p:tgtEl>
                                          <p:spTgt spid="11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79" dur="1000" fill="hold"/>
                                        <p:tgtEl>
                                          <p:spTgt spid="119"/>
                                        </p:tgtEl>
                                        <p:attrNameLst>
                                          <p:attrName>ppt_x</p:attrName>
                                        </p:attrNameLst>
                                      </p:cBhvr>
                                      <p:tavLst>
                                        <p:tav tm="0">
                                          <p:val>
                                            <p:fltVal val="-1"/>
                                          </p:val>
                                        </p:tav>
                                        <p:tav tm="50000">
                                          <p:val>
                                            <p:fltVal val="0.95"/>
                                          </p:val>
                                        </p:tav>
                                        <p:tav tm="100000">
                                          <p:val>
                                            <p:strVal val="#ppt_x"/>
                                          </p:val>
                                        </p:tav>
                                      </p:tavLst>
                                    </p:anim>
                                    <p:anim calcmode="lin" valueType="num">
                                      <p:cBhvr>
                                        <p:cTn id="80" dur="1000" fill="hold"/>
                                        <p:tgtEl>
                                          <p:spTgt spid="119"/>
                                        </p:tgtEl>
                                        <p:attrNameLst>
                                          <p:attrName>ppt_y</p:attrName>
                                        </p:attrNameLst>
                                      </p:cBhvr>
                                      <p:tavLst>
                                        <p:tav tm="0">
                                          <p:val>
                                            <p:strVal val="#ppt_y"/>
                                          </p:val>
                                        </p:tav>
                                        <p:tav tm="100000">
                                          <p:val>
                                            <p:strVal val="#ppt_y"/>
                                          </p:val>
                                        </p:tav>
                                      </p:tavLst>
                                    </p:anim>
                                    <p:animEffect transition="in" filter="fade">
                                      <p:cBhvr>
                                        <p:cTn id="81" dur="1000"/>
                                        <p:tgtEl>
                                          <p:spTgt spid="119"/>
                                        </p:tgtEl>
                                      </p:cBhvr>
                                    </p:animEffect>
                                  </p:childTnLst>
                                </p:cTn>
                              </p:par>
                              <p:par>
                                <p:cTn id="82" presetID="48" presetClass="entr" presetSubtype="0" accel="50000" fill="hold" nodeType="withEffect">
                                  <p:stCondLst>
                                    <p:cond delay="1000"/>
                                  </p:stCondLst>
                                  <p:childTnLst>
                                    <p:set>
                                      <p:cBhvr>
                                        <p:cTn id="83" dur="1" fill="hold">
                                          <p:stCondLst>
                                            <p:cond delay="0"/>
                                          </p:stCondLst>
                                        </p:cTn>
                                        <p:tgtEl>
                                          <p:spTgt spid="154631"/>
                                        </p:tgtEl>
                                        <p:attrNameLst>
                                          <p:attrName>style.visibility</p:attrName>
                                        </p:attrNameLst>
                                      </p:cBhvr>
                                      <p:to>
                                        <p:strVal val="visible"/>
                                      </p:to>
                                    </p:set>
                                    <p:anim calcmode="lin" valueType="num">
                                      <p:cBhvr>
                                        <p:cTn id="84" dur="1000" fill="hold"/>
                                        <p:tgtEl>
                                          <p:spTgt spid="15463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5" dur="1000" fill="hold"/>
                                        <p:tgtEl>
                                          <p:spTgt spid="154631"/>
                                        </p:tgtEl>
                                        <p:attrNameLst>
                                          <p:attrName>ppt_x</p:attrName>
                                        </p:attrNameLst>
                                      </p:cBhvr>
                                      <p:tavLst>
                                        <p:tav tm="0">
                                          <p:val>
                                            <p:fltVal val="-1"/>
                                          </p:val>
                                        </p:tav>
                                        <p:tav tm="50000">
                                          <p:val>
                                            <p:fltVal val="0.95"/>
                                          </p:val>
                                        </p:tav>
                                        <p:tav tm="100000">
                                          <p:val>
                                            <p:strVal val="#ppt_x"/>
                                          </p:val>
                                        </p:tav>
                                      </p:tavLst>
                                    </p:anim>
                                    <p:anim calcmode="lin" valueType="num">
                                      <p:cBhvr>
                                        <p:cTn id="86" dur="1000" fill="hold"/>
                                        <p:tgtEl>
                                          <p:spTgt spid="154631"/>
                                        </p:tgtEl>
                                        <p:attrNameLst>
                                          <p:attrName>ppt_y</p:attrName>
                                        </p:attrNameLst>
                                      </p:cBhvr>
                                      <p:tavLst>
                                        <p:tav tm="0">
                                          <p:val>
                                            <p:strVal val="#ppt_y"/>
                                          </p:val>
                                        </p:tav>
                                        <p:tav tm="100000">
                                          <p:val>
                                            <p:strVal val="#ppt_y"/>
                                          </p:val>
                                        </p:tav>
                                      </p:tavLst>
                                    </p:anim>
                                    <p:animEffect transition="in" filter="fade">
                                      <p:cBhvr>
                                        <p:cTn id="87" dur="1000"/>
                                        <p:tgtEl>
                                          <p:spTgt spid="154631"/>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77"/>
                                        </p:tgtEl>
                                        <p:attrNameLst>
                                          <p:attrName>style.visibility</p:attrName>
                                        </p:attrNameLst>
                                      </p:cBhvr>
                                      <p:to>
                                        <p:strVal val="visible"/>
                                      </p:to>
                                    </p:set>
                                    <p:animEffect transition="in" filter="wipe(left)">
                                      <p:cBhvr>
                                        <p:cTn id="92" dur="1000"/>
                                        <p:tgtEl>
                                          <p:spTgt spid="77"/>
                                        </p:tgtEl>
                                      </p:cBhvr>
                                    </p:animEffect>
                                  </p:childTnLst>
                                </p:cTn>
                              </p:par>
                            </p:childTnLst>
                          </p:cTn>
                        </p:par>
                        <p:par>
                          <p:cTn id="93" fill="hold">
                            <p:stCondLst>
                              <p:cond delay="1000"/>
                            </p:stCondLst>
                            <p:childTnLst>
                              <p:par>
                                <p:cTn id="94" presetID="10" presetClass="exit" presetSubtype="0" fill="hold" nodeType="afterEffect">
                                  <p:stCondLst>
                                    <p:cond delay="0"/>
                                  </p:stCondLst>
                                  <p:childTnLst>
                                    <p:animEffect transition="out" filter="fade">
                                      <p:cBhvr>
                                        <p:cTn id="95" dur="1000"/>
                                        <p:tgtEl>
                                          <p:spTgt spid="72"/>
                                        </p:tgtEl>
                                      </p:cBhvr>
                                    </p:animEffect>
                                    <p:set>
                                      <p:cBhvr>
                                        <p:cTn id="96" dur="1" fill="hold">
                                          <p:stCondLst>
                                            <p:cond delay="999"/>
                                          </p:stCondLst>
                                        </p:cTn>
                                        <p:tgtEl>
                                          <p:spTgt spid="72"/>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1000"/>
                                        <p:tgtEl>
                                          <p:spTgt spid="119"/>
                                        </p:tgtEl>
                                      </p:cBhvr>
                                    </p:animEffect>
                                    <p:set>
                                      <p:cBhvr>
                                        <p:cTn id="99" dur="1" fill="hold">
                                          <p:stCondLst>
                                            <p:cond delay="999"/>
                                          </p:stCondLst>
                                        </p:cTn>
                                        <p:tgtEl>
                                          <p:spTgt spid="119"/>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1000"/>
                                        <p:tgtEl>
                                          <p:spTgt spid="154631"/>
                                        </p:tgtEl>
                                      </p:cBhvr>
                                    </p:animEffect>
                                    <p:set>
                                      <p:cBhvr>
                                        <p:cTn id="102" dur="1" fill="hold">
                                          <p:stCondLst>
                                            <p:cond delay="999"/>
                                          </p:stCondLst>
                                        </p:cTn>
                                        <p:tgtEl>
                                          <p:spTgt spid="154631"/>
                                        </p:tgtEl>
                                        <p:attrNameLst>
                                          <p:attrName>style.visibility</p:attrName>
                                        </p:attrNameLst>
                                      </p:cBhvr>
                                      <p:to>
                                        <p:strVal val="hidden"/>
                                      </p:to>
                                    </p:set>
                                  </p:childTnLst>
                                </p:cTn>
                              </p:par>
                              <p:par>
                                <p:cTn id="103" presetID="64" presetClass="path" presetSubtype="0" accel="50000" decel="50000" fill="hold" nodeType="withEffect">
                                  <p:stCondLst>
                                    <p:cond delay="0"/>
                                  </p:stCondLst>
                                  <p:childTnLst>
                                    <p:animMotion origin="layout" path="M 4.72222E-6 4.81481E-6 L 0.10295 -0.52269 " pathEditMode="relative" rAng="0" ptsTypes="AA">
                                      <p:cBhvr>
                                        <p:cTn id="104" dur="2000" fill="hold"/>
                                        <p:tgtEl>
                                          <p:spTgt spid="72"/>
                                        </p:tgtEl>
                                        <p:attrNameLst>
                                          <p:attrName>ppt_x</p:attrName>
                                          <p:attrName>ppt_y</p:attrName>
                                        </p:attrNameLst>
                                      </p:cBhvr>
                                      <p:rCtr x="51" y="-261"/>
                                    </p:animMotion>
                                  </p:childTnLst>
                                </p:cTn>
                              </p:par>
                              <p:par>
                                <p:cTn id="105" presetID="64" presetClass="path" presetSubtype="0" accel="50000" decel="50000" fill="hold" nodeType="withEffect">
                                  <p:stCondLst>
                                    <p:cond delay="0"/>
                                  </p:stCondLst>
                                  <p:childTnLst>
                                    <p:animMotion origin="layout" path="M 5.55556E-7 -4.81481E-6 L 0.19201 -0.36481 " pathEditMode="relative" rAng="0" ptsTypes="AA">
                                      <p:cBhvr>
                                        <p:cTn id="106" dur="2000" fill="hold"/>
                                        <p:tgtEl>
                                          <p:spTgt spid="119"/>
                                        </p:tgtEl>
                                        <p:attrNameLst>
                                          <p:attrName>ppt_x</p:attrName>
                                          <p:attrName>ppt_y</p:attrName>
                                        </p:attrNameLst>
                                      </p:cBhvr>
                                      <p:rCtr x="96" y="-182"/>
                                    </p:animMotion>
                                  </p:childTnLst>
                                </p:cTn>
                              </p:par>
                              <p:par>
                                <p:cTn id="107" presetID="64" presetClass="path" presetSubtype="0" accel="50000" decel="50000" fill="hold" nodeType="withEffect">
                                  <p:stCondLst>
                                    <p:cond delay="0"/>
                                  </p:stCondLst>
                                  <p:childTnLst>
                                    <p:animMotion origin="layout" path="M 0 0  L 0 -0.33333  E" pathEditMode="relative" ptsTypes="">
                                      <p:cBhvr>
                                        <p:cTn id="108" dur="2000" fill="hold"/>
                                        <p:tgtEl>
                                          <p:spTgt spid="15463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107" grpId="0"/>
      <p:bldP spid="102" grpId="0"/>
      <p:bldP spid="61" grpId="0"/>
      <p:bldP spid="53" grpId="0"/>
      <p:bldP spid="63" grpId="0"/>
      <p:bldP spid="84" grpId="0" animBg="1"/>
      <p:bldP spid="73" grpId="0" animBg="1"/>
      <p:bldP spid="7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p:nvPr/>
        </p:nvGrpSpPr>
        <p:grpSpPr>
          <a:xfrm>
            <a:off x="0" y="1192389"/>
            <a:ext cx="9144000" cy="5665611"/>
            <a:chOff x="0" y="1192389"/>
            <a:chExt cx="9144000" cy="5665611"/>
          </a:xfrm>
        </p:grpSpPr>
        <p:pic>
          <p:nvPicPr>
            <p:cNvPr id="22" name="Picture 3"/>
            <p:cNvPicPr>
              <a:picLocks noChangeAspect="1" noChangeArrowheads="1"/>
            </p:cNvPicPr>
            <p:nvPr/>
          </p:nvPicPr>
          <p:blipFill>
            <a:blip r:embed="rId2" cstate="print"/>
            <a:srcRect l="28065" t="36939" r="13645" b="9190"/>
            <a:stretch>
              <a:fillRect/>
            </a:stretch>
          </p:blipFill>
          <p:spPr bwMode="auto">
            <a:xfrm>
              <a:off x="0" y="1192389"/>
              <a:ext cx="9144000" cy="5665611"/>
            </a:xfrm>
            <a:prstGeom prst="rect">
              <a:avLst/>
            </a:prstGeom>
            <a:noFill/>
            <a:ln w="63500">
              <a:solidFill>
                <a:schemeClr val="tx1"/>
              </a:solidFill>
              <a:miter lim="800000"/>
              <a:headEnd/>
              <a:tailEnd/>
            </a:ln>
            <a:effectLst/>
          </p:spPr>
        </p:pic>
        <p:grpSp>
          <p:nvGrpSpPr>
            <p:cNvPr id="3" name="Group 37"/>
            <p:cNvGrpSpPr/>
            <p:nvPr/>
          </p:nvGrpSpPr>
          <p:grpSpPr>
            <a:xfrm>
              <a:off x="2057400" y="1219200"/>
              <a:ext cx="4343400" cy="3404616"/>
              <a:chOff x="2057400" y="1219200"/>
              <a:chExt cx="4343400" cy="3404616"/>
            </a:xfrm>
          </p:grpSpPr>
          <p:pic>
            <p:nvPicPr>
              <p:cNvPr id="39" name="Picture 2" descr="Image result for us states and territories 1805 map"/>
              <p:cNvPicPr>
                <a:picLocks noChangeAspect="1" noChangeArrowheads="1"/>
              </p:cNvPicPr>
              <p:nvPr/>
            </p:nvPicPr>
            <p:blipFill>
              <a:blip r:embed="rId3" cstate="print"/>
              <a:srcRect l="35000" t="23683" r="46473" b="61546"/>
              <a:stretch>
                <a:fillRect/>
              </a:stretch>
            </p:blipFill>
            <p:spPr bwMode="auto">
              <a:xfrm>
                <a:off x="2057400" y="1222248"/>
                <a:ext cx="2209800" cy="987552"/>
              </a:xfrm>
              <a:prstGeom prst="rect">
                <a:avLst/>
              </a:prstGeom>
              <a:noFill/>
            </p:spPr>
          </p:pic>
          <p:pic>
            <p:nvPicPr>
              <p:cNvPr id="40" name="Picture 2" descr="Image result for us states and territories 1805 map"/>
              <p:cNvPicPr>
                <a:picLocks noChangeAspect="1" noChangeArrowheads="1"/>
              </p:cNvPicPr>
              <p:nvPr/>
            </p:nvPicPr>
            <p:blipFill>
              <a:blip r:embed="rId3" cstate="print"/>
              <a:srcRect l="35000" t="23683" r="48230" b="61546"/>
              <a:stretch>
                <a:fillRect/>
              </a:stretch>
            </p:blipFill>
            <p:spPr bwMode="auto">
              <a:xfrm>
                <a:off x="4953000" y="1219200"/>
                <a:ext cx="1219200" cy="838200"/>
              </a:xfrm>
              <a:prstGeom prst="rect">
                <a:avLst/>
              </a:prstGeom>
              <a:noFill/>
            </p:spPr>
          </p:pic>
          <p:pic>
            <p:nvPicPr>
              <p:cNvPr id="41" name="Picture 2" descr="Image result for us states and territories 1805 map"/>
              <p:cNvPicPr>
                <a:picLocks noChangeAspect="1" noChangeArrowheads="1"/>
              </p:cNvPicPr>
              <p:nvPr/>
            </p:nvPicPr>
            <p:blipFill>
              <a:blip r:embed="rId3" cstate="print"/>
              <a:srcRect l="35000" t="23683" r="45834" b="61546"/>
              <a:stretch>
                <a:fillRect/>
              </a:stretch>
            </p:blipFill>
            <p:spPr bwMode="auto">
              <a:xfrm>
                <a:off x="4953000" y="3657600"/>
                <a:ext cx="1447800" cy="914400"/>
              </a:xfrm>
              <a:prstGeom prst="rect">
                <a:avLst/>
              </a:prstGeom>
              <a:noFill/>
            </p:spPr>
          </p:pic>
          <p:pic>
            <p:nvPicPr>
              <p:cNvPr id="42" name="Picture 2" descr="Image result for us states and territories 1805 map"/>
              <p:cNvPicPr preferRelativeResize="0">
                <a:picLocks noChangeArrowheads="1"/>
              </p:cNvPicPr>
              <p:nvPr/>
            </p:nvPicPr>
            <p:blipFill>
              <a:blip r:embed="rId3" cstate="print"/>
              <a:srcRect l="35000" t="23683" r="45834" b="61546"/>
              <a:stretch>
                <a:fillRect/>
              </a:stretch>
            </p:blipFill>
            <p:spPr bwMode="auto">
              <a:xfrm>
                <a:off x="4114800" y="4242816"/>
                <a:ext cx="676656" cy="381000"/>
              </a:xfrm>
              <a:prstGeom prst="rect">
                <a:avLst/>
              </a:prstGeom>
              <a:noFill/>
            </p:spPr>
          </p:pic>
        </p:grpSp>
      </p:grpSp>
      <p:grpSp>
        <p:nvGrpSpPr>
          <p:cNvPr id="4" name="Group 102"/>
          <p:cNvGrpSpPr/>
          <p:nvPr/>
        </p:nvGrpSpPr>
        <p:grpSpPr>
          <a:xfrm>
            <a:off x="228600" y="1752600"/>
            <a:ext cx="5904807" cy="4450980"/>
            <a:chOff x="228600" y="1752600"/>
            <a:chExt cx="5904807" cy="4450980"/>
          </a:xfrm>
        </p:grpSpPr>
        <p:sp>
          <p:nvSpPr>
            <p:cNvPr id="50" name="Freeform 49"/>
            <p:cNvSpPr/>
            <p:nvPr/>
          </p:nvSpPr>
          <p:spPr>
            <a:xfrm rot="17257241">
              <a:off x="-898300" y="4118999"/>
              <a:ext cx="3234778" cy="934384"/>
            </a:xfrm>
            <a:custGeom>
              <a:avLst/>
              <a:gdLst>
                <a:gd name="connsiteX0" fmla="*/ 5752407 w 5752407"/>
                <a:gd name="connsiteY0" fmla="*/ 462742 h 1975658"/>
                <a:gd name="connsiteX1" fmla="*/ 3906982 w 5752407"/>
                <a:gd name="connsiteY1" fmla="*/ 196735 h 1975658"/>
                <a:gd name="connsiteX2" fmla="*/ 1778923 w 5752407"/>
                <a:gd name="connsiteY2" fmla="*/ 296487 h 1975658"/>
                <a:gd name="connsiteX3" fmla="*/ 0 w 5752407"/>
                <a:gd name="connsiteY3" fmla="*/ 1975658 h 1975658"/>
                <a:gd name="connsiteX0" fmla="*/ 5752407 w 5752407"/>
                <a:gd name="connsiteY0" fmla="*/ 1083480 h 2596396"/>
                <a:gd name="connsiteX1" fmla="*/ 3906982 w 5752407"/>
                <a:gd name="connsiteY1" fmla="*/ 817473 h 2596396"/>
                <a:gd name="connsiteX2" fmla="*/ 3818881 w 5752407"/>
                <a:gd name="connsiteY2" fmla="*/ 16626 h 2596396"/>
                <a:gd name="connsiteX3" fmla="*/ 1778923 w 5752407"/>
                <a:gd name="connsiteY3" fmla="*/ 917225 h 2596396"/>
                <a:gd name="connsiteX4" fmla="*/ 0 w 5752407"/>
                <a:gd name="connsiteY4" fmla="*/ 2596396 h 2596396"/>
                <a:gd name="connsiteX0" fmla="*/ 5752407 w 5752407"/>
                <a:gd name="connsiteY0" fmla="*/ 1094564 h 2607480"/>
                <a:gd name="connsiteX1" fmla="*/ 3818881 w 5752407"/>
                <a:gd name="connsiteY1" fmla="*/ 27710 h 2607480"/>
                <a:gd name="connsiteX2" fmla="*/ 1778923 w 5752407"/>
                <a:gd name="connsiteY2" fmla="*/ 928309 h 2607480"/>
                <a:gd name="connsiteX3" fmla="*/ 0 w 5752407"/>
                <a:gd name="connsiteY3" fmla="*/ 2607480 h 2607480"/>
              </a:gdLst>
              <a:ahLst/>
              <a:cxnLst>
                <a:cxn ang="0">
                  <a:pos x="connsiteX0" y="connsiteY0"/>
                </a:cxn>
                <a:cxn ang="0">
                  <a:pos x="connsiteX1" y="connsiteY1"/>
                </a:cxn>
                <a:cxn ang="0">
                  <a:pos x="connsiteX2" y="connsiteY2"/>
                </a:cxn>
                <a:cxn ang="0">
                  <a:pos x="connsiteX3" y="connsiteY3"/>
                </a:cxn>
              </a:cxnLst>
              <a:rect l="l" t="t" r="r" b="b"/>
              <a:pathLst>
                <a:path w="5752407" h="2607480">
                  <a:moveTo>
                    <a:pt x="5752407" y="1094564"/>
                  </a:moveTo>
                  <a:cubicBezTo>
                    <a:pt x="5349589" y="872303"/>
                    <a:pt x="4481128" y="55419"/>
                    <a:pt x="3818881" y="27710"/>
                  </a:cubicBezTo>
                  <a:cubicBezTo>
                    <a:pt x="3156634" y="1"/>
                    <a:pt x="2415403" y="498347"/>
                    <a:pt x="1778923" y="928309"/>
                  </a:cubicBezTo>
                  <a:cubicBezTo>
                    <a:pt x="1142443" y="1358271"/>
                    <a:pt x="0" y="2607480"/>
                    <a:pt x="0" y="2607480"/>
                  </a:cubicBezTo>
                </a:path>
              </a:pathLst>
            </a:custGeom>
            <a:ln w="317500">
              <a:gradFill flip="none" rotWithShape="1">
                <a:gsLst>
                  <a:gs pos="0">
                    <a:srgbClr val="000000">
                      <a:alpha val="74000"/>
                    </a:srgbClr>
                  </a:gs>
                  <a:gs pos="39999">
                    <a:srgbClr val="0A128C"/>
                  </a:gs>
                  <a:gs pos="70000">
                    <a:srgbClr val="181CC7"/>
                  </a:gs>
                  <a:gs pos="88000">
                    <a:srgbClr val="7005D4"/>
                  </a:gs>
                  <a:gs pos="100000">
                    <a:srgbClr val="8C3D91"/>
                  </a:gs>
                </a:gsLst>
                <a:lin ang="2700000" scaled="1"/>
                <a:tileRect/>
              </a:gra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457200" y="1752600"/>
              <a:ext cx="5676207" cy="1747058"/>
            </a:xfrm>
            <a:custGeom>
              <a:avLst/>
              <a:gdLst>
                <a:gd name="connsiteX0" fmla="*/ 5752407 w 5752407"/>
                <a:gd name="connsiteY0" fmla="*/ 462742 h 1975658"/>
                <a:gd name="connsiteX1" fmla="*/ 3906982 w 5752407"/>
                <a:gd name="connsiteY1" fmla="*/ 196735 h 1975658"/>
                <a:gd name="connsiteX2" fmla="*/ 1778923 w 5752407"/>
                <a:gd name="connsiteY2" fmla="*/ 296487 h 1975658"/>
                <a:gd name="connsiteX3" fmla="*/ 0 w 5752407"/>
                <a:gd name="connsiteY3" fmla="*/ 1975658 h 1975658"/>
              </a:gdLst>
              <a:ahLst/>
              <a:cxnLst>
                <a:cxn ang="0">
                  <a:pos x="connsiteX0" y="connsiteY0"/>
                </a:cxn>
                <a:cxn ang="0">
                  <a:pos x="connsiteX1" y="connsiteY1"/>
                </a:cxn>
                <a:cxn ang="0">
                  <a:pos x="connsiteX2" y="connsiteY2"/>
                </a:cxn>
                <a:cxn ang="0">
                  <a:pos x="connsiteX3" y="connsiteY3"/>
                </a:cxn>
              </a:cxnLst>
              <a:rect l="l" t="t" r="r" b="b"/>
              <a:pathLst>
                <a:path w="5752407" h="1975658">
                  <a:moveTo>
                    <a:pt x="5752407" y="462742"/>
                  </a:moveTo>
                  <a:cubicBezTo>
                    <a:pt x="5160818" y="343593"/>
                    <a:pt x="4569229" y="224444"/>
                    <a:pt x="3906982" y="196735"/>
                  </a:cubicBezTo>
                  <a:cubicBezTo>
                    <a:pt x="3244735" y="169026"/>
                    <a:pt x="2430087" y="0"/>
                    <a:pt x="1778923" y="296487"/>
                  </a:cubicBezTo>
                  <a:cubicBezTo>
                    <a:pt x="1127759" y="592974"/>
                    <a:pt x="0" y="1975658"/>
                    <a:pt x="0" y="1975658"/>
                  </a:cubicBezTo>
                </a:path>
              </a:pathLst>
            </a:custGeom>
            <a:ln w="381000">
              <a:gradFill flip="none" rotWithShape="1">
                <a:gsLst>
                  <a:gs pos="0">
                    <a:srgbClr val="000000">
                      <a:alpha val="70000"/>
                    </a:srgbClr>
                  </a:gs>
                  <a:gs pos="39999">
                    <a:srgbClr val="0A128C"/>
                  </a:gs>
                  <a:gs pos="70000">
                    <a:srgbClr val="181CC7"/>
                  </a:gs>
                  <a:gs pos="88000">
                    <a:srgbClr val="7005D4"/>
                  </a:gs>
                  <a:gs pos="100000">
                    <a:srgbClr val="8C3D91"/>
                  </a:gs>
                </a:gsLst>
                <a:path path="rect">
                  <a:fillToRect l="100000" b="100000"/>
                </a:path>
                <a:tileRect t="-100000" r="-100000"/>
              </a:gra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5-Point Star 46"/>
            <p:cNvSpPr/>
            <p:nvPr/>
          </p:nvSpPr>
          <p:spPr>
            <a:xfrm>
              <a:off x="228600" y="3048000"/>
              <a:ext cx="762000" cy="685800"/>
            </a:xfrm>
            <a:prstGeom prst="star5">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rot="20860029">
              <a:off x="1589878" y="1941671"/>
              <a:ext cx="2761730" cy="1159430"/>
            </a:xfrm>
            <a:prstGeom prst="rect">
              <a:avLst/>
            </a:prstGeom>
            <a:noFill/>
          </p:spPr>
          <p:txBody>
            <a:bodyPr wrap="none" rtlCol="0">
              <a:prstTxWarp prst="textArchUp">
                <a:avLst/>
              </a:prstTxWarp>
              <a:spAutoFit/>
            </a:bodyPr>
            <a:lstStyle/>
            <a:p>
              <a:r>
                <a:rPr lang="en-US" sz="3200" dirty="0" smtClean="0">
                  <a:solidFill>
                    <a:schemeClr val="bg1"/>
                  </a:solidFill>
                  <a:effectLst>
                    <a:outerShdw dist="50800" dir="5400000" algn="ctr" rotWithShape="0">
                      <a:schemeClr val="tx1"/>
                    </a:outerShdw>
                  </a:effectLst>
                </a:rPr>
                <a:t>SANTA  FE  TRAIL</a:t>
              </a:r>
              <a:endParaRPr lang="en-US" sz="3200" dirty="0">
                <a:solidFill>
                  <a:schemeClr val="bg1"/>
                </a:solidFill>
                <a:effectLst>
                  <a:outerShdw dist="50800" dir="5400000" algn="ctr" rotWithShape="0">
                    <a:schemeClr val="tx1"/>
                  </a:outerShdw>
                </a:effectLst>
              </a:endParaRPr>
            </a:p>
          </p:txBody>
        </p:sp>
      </p:grpSp>
      <p:sp>
        <p:nvSpPr>
          <p:cNvPr id="3074" name="AutoShape 2" descr="Image result for sequoya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Image result for sequoya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5" name="Group 103"/>
          <p:cNvGrpSpPr/>
          <p:nvPr/>
        </p:nvGrpSpPr>
        <p:grpSpPr>
          <a:xfrm>
            <a:off x="1380460" y="1887015"/>
            <a:ext cx="6439663" cy="3276600"/>
            <a:chOff x="1380460" y="1887015"/>
            <a:chExt cx="6439663" cy="3276600"/>
          </a:xfrm>
        </p:grpSpPr>
        <p:sp>
          <p:nvSpPr>
            <p:cNvPr id="56" name="Freeform 55"/>
            <p:cNvSpPr/>
            <p:nvPr/>
          </p:nvSpPr>
          <p:spPr>
            <a:xfrm>
              <a:off x="1380460" y="2819400"/>
              <a:ext cx="2353340" cy="1375144"/>
            </a:xfrm>
            <a:custGeom>
              <a:avLst/>
              <a:gdLst>
                <a:gd name="connsiteX0" fmla="*/ 110836 w 1693025"/>
                <a:gd name="connsiteY0" fmla="*/ 19396 h 908858"/>
                <a:gd name="connsiteX1" fmla="*/ 809105 w 1693025"/>
                <a:gd name="connsiteY1" fmla="*/ 69272 h 908858"/>
                <a:gd name="connsiteX2" fmla="*/ 1490749 w 1693025"/>
                <a:gd name="connsiteY2" fmla="*/ 69272 h 908858"/>
                <a:gd name="connsiteX3" fmla="*/ 1590502 w 1693025"/>
                <a:gd name="connsiteY3" fmla="*/ 52647 h 908858"/>
                <a:gd name="connsiteX4" fmla="*/ 1640378 w 1693025"/>
                <a:gd name="connsiteY4" fmla="*/ 69272 h 908858"/>
                <a:gd name="connsiteX5" fmla="*/ 1657003 w 1693025"/>
                <a:gd name="connsiteY5" fmla="*/ 451658 h 908858"/>
                <a:gd name="connsiteX6" fmla="*/ 1690254 w 1693025"/>
                <a:gd name="connsiteY6" fmla="*/ 850669 h 908858"/>
                <a:gd name="connsiteX7" fmla="*/ 1640378 w 1693025"/>
                <a:gd name="connsiteY7" fmla="*/ 800792 h 908858"/>
                <a:gd name="connsiteX8" fmla="*/ 1390996 w 1693025"/>
                <a:gd name="connsiteY8" fmla="*/ 800792 h 908858"/>
                <a:gd name="connsiteX9" fmla="*/ 1124989 w 1693025"/>
                <a:gd name="connsiteY9" fmla="*/ 800792 h 908858"/>
                <a:gd name="connsiteX10" fmla="*/ 975360 w 1693025"/>
                <a:gd name="connsiteY10" fmla="*/ 734290 h 908858"/>
                <a:gd name="connsiteX11" fmla="*/ 792480 w 1693025"/>
                <a:gd name="connsiteY11" fmla="*/ 701040 h 908858"/>
                <a:gd name="connsiteX12" fmla="*/ 676102 w 1693025"/>
                <a:gd name="connsiteY12" fmla="*/ 667789 h 908858"/>
                <a:gd name="connsiteX13" fmla="*/ 659476 w 1693025"/>
                <a:gd name="connsiteY13" fmla="*/ 601287 h 908858"/>
                <a:gd name="connsiteX14" fmla="*/ 676102 w 1693025"/>
                <a:gd name="connsiteY14" fmla="*/ 302029 h 908858"/>
                <a:gd name="connsiteX15" fmla="*/ 659476 w 1693025"/>
                <a:gd name="connsiteY15" fmla="*/ 235527 h 908858"/>
                <a:gd name="connsiteX16" fmla="*/ 493222 w 1693025"/>
                <a:gd name="connsiteY16" fmla="*/ 235527 h 908858"/>
                <a:gd name="connsiteX17" fmla="*/ 193963 w 1693025"/>
                <a:gd name="connsiteY17" fmla="*/ 185650 h 908858"/>
                <a:gd name="connsiteX18" fmla="*/ 144087 w 1693025"/>
                <a:gd name="connsiteY18" fmla="*/ 185650 h 908858"/>
                <a:gd name="connsiteX19" fmla="*/ 110836 w 1693025"/>
                <a:gd name="connsiteY19" fmla="*/ 19396 h 908858"/>
                <a:gd name="connsiteX0" fmla="*/ 0 w 1582189"/>
                <a:gd name="connsiteY0" fmla="*/ 19396 h 908858"/>
                <a:gd name="connsiteX1" fmla="*/ 698269 w 1582189"/>
                <a:gd name="connsiteY1" fmla="*/ 69272 h 908858"/>
                <a:gd name="connsiteX2" fmla="*/ 1379913 w 1582189"/>
                <a:gd name="connsiteY2" fmla="*/ 69272 h 908858"/>
                <a:gd name="connsiteX3" fmla="*/ 1479666 w 1582189"/>
                <a:gd name="connsiteY3" fmla="*/ 52647 h 908858"/>
                <a:gd name="connsiteX4" fmla="*/ 1529542 w 1582189"/>
                <a:gd name="connsiteY4" fmla="*/ 69272 h 908858"/>
                <a:gd name="connsiteX5" fmla="*/ 1546167 w 1582189"/>
                <a:gd name="connsiteY5" fmla="*/ 451658 h 908858"/>
                <a:gd name="connsiteX6" fmla="*/ 1579418 w 1582189"/>
                <a:gd name="connsiteY6" fmla="*/ 850669 h 908858"/>
                <a:gd name="connsiteX7" fmla="*/ 1529542 w 1582189"/>
                <a:gd name="connsiteY7" fmla="*/ 800792 h 908858"/>
                <a:gd name="connsiteX8" fmla="*/ 1280160 w 1582189"/>
                <a:gd name="connsiteY8" fmla="*/ 800792 h 908858"/>
                <a:gd name="connsiteX9" fmla="*/ 1014153 w 1582189"/>
                <a:gd name="connsiteY9" fmla="*/ 800792 h 908858"/>
                <a:gd name="connsiteX10" fmla="*/ 864524 w 1582189"/>
                <a:gd name="connsiteY10" fmla="*/ 734290 h 908858"/>
                <a:gd name="connsiteX11" fmla="*/ 681644 w 1582189"/>
                <a:gd name="connsiteY11" fmla="*/ 701040 h 908858"/>
                <a:gd name="connsiteX12" fmla="*/ 565266 w 1582189"/>
                <a:gd name="connsiteY12" fmla="*/ 667789 h 908858"/>
                <a:gd name="connsiteX13" fmla="*/ 548640 w 1582189"/>
                <a:gd name="connsiteY13" fmla="*/ 601287 h 908858"/>
                <a:gd name="connsiteX14" fmla="*/ 565266 w 1582189"/>
                <a:gd name="connsiteY14" fmla="*/ 302029 h 908858"/>
                <a:gd name="connsiteX15" fmla="*/ 548640 w 1582189"/>
                <a:gd name="connsiteY15" fmla="*/ 235527 h 908858"/>
                <a:gd name="connsiteX16" fmla="*/ 382386 w 1582189"/>
                <a:gd name="connsiteY16" fmla="*/ 235527 h 908858"/>
                <a:gd name="connsiteX17" fmla="*/ 83127 w 1582189"/>
                <a:gd name="connsiteY17" fmla="*/ 185650 h 908858"/>
                <a:gd name="connsiteX18" fmla="*/ 33251 w 1582189"/>
                <a:gd name="connsiteY18" fmla="*/ 185650 h 908858"/>
                <a:gd name="connsiteX19" fmla="*/ 0 w 1582189"/>
                <a:gd name="connsiteY19" fmla="*/ 19396 h 908858"/>
                <a:gd name="connsiteX0" fmla="*/ 0 w 1582189"/>
                <a:gd name="connsiteY0" fmla="*/ 16626 h 906088"/>
                <a:gd name="connsiteX1" fmla="*/ 698269 w 1582189"/>
                <a:gd name="connsiteY1" fmla="*/ 66502 h 906088"/>
                <a:gd name="connsiteX2" fmla="*/ 1379913 w 1582189"/>
                <a:gd name="connsiteY2" fmla="*/ 66502 h 906088"/>
                <a:gd name="connsiteX3" fmla="*/ 1479666 w 1582189"/>
                <a:gd name="connsiteY3" fmla="*/ 49877 h 906088"/>
                <a:gd name="connsiteX4" fmla="*/ 1529542 w 1582189"/>
                <a:gd name="connsiteY4" fmla="*/ 66502 h 906088"/>
                <a:gd name="connsiteX5" fmla="*/ 1546167 w 1582189"/>
                <a:gd name="connsiteY5" fmla="*/ 448888 h 906088"/>
                <a:gd name="connsiteX6" fmla="*/ 1579418 w 1582189"/>
                <a:gd name="connsiteY6" fmla="*/ 847899 h 906088"/>
                <a:gd name="connsiteX7" fmla="*/ 1529542 w 1582189"/>
                <a:gd name="connsiteY7" fmla="*/ 798022 h 906088"/>
                <a:gd name="connsiteX8" fmla="*/ 1280160 w 1582189"/>
                <a:gd name="connsiteY8" fmla="*/ 798022 h 906088"/>
                <a:gd name="connsiteX9" fmla="*/ 1014153 w 1582189"/>
                <a:gd name="connsiteY9" fmla="*/ 798022 h 906088"/>
                <a:gd name="connsiteX10" fmla="*/ 864524 w 1582189"/>
                <a:gd name="connsiteY10" fmla="*/ 731520 h 906088"/>
                <a:gd name="connsiteX11" fmla="*/ 681644 w 1582189"/>
                <a:gd name="connsiteY11" fmla="*/ 698270 h 906088"/>
                <a:gd name="connsiteX12" fmla="*/ 565266 w 1582189"/>
                <a:gd name="connsiteY12" fmla="*/ 665019 h 906088"/>
                <a:gd name="connsiteX13" fmla="*/ 548640 w 1582189"/>
                <a:gd name="connsiteY13" fmla="*/ 598517 h 906088"/>
                <a:gd name="connsiteX14" fmla="*/ 565266 w 1582189"/>
                <a:gd name="connsiteY14" fmla="*/ 299259 h 906088"/>
                <a:gd name="connsiteX15" fmla="*/ 548640 w 1582189"/>
                <a:gd name="connsiteY15" fmla="*/ 232757 h 906088"/>
                <a:gd name="connsiteX16" fmla="*/ 382386 w 1582189"/>
                <a:gd name="connsiteY16" fmla="*/ 232757 h 906088"/>
                <a:gd name="connsiteX17" fmla="*/ 83127 w 1582189"/>
                <a:gd name="connsiteY17" fmla="*/ 182880 h 906088"/>
                <a:gd name="connsiteX18" fmla="*/ 33251 w 1582189"/>
                <a:gd name="connsiteY18" fmla="*/ 182880 h 906088"/>
                <a:gd name="connsiteX19" fmla="*/ 0 w 1582189"/>
                <a:gd name="connsiteY19" fmla="*/ 16626 h 906088"/>
                <a:gd name="connsiteX0" fmla="*/ 0 w 1582189"/>
                <a:gd name="connsiteY0" fmla="*/ 16626 h 906088"/>
                <a:gd name="connsiteX1" fmla="*/ 698269 w 1582189"/>
                <a:gd name="connsiteY1" fmla="*/ 66502 h 906088"/>
                <a:gd name="connsiteX2" fmla="*/ 1379913 w 1582189"/>
                <a:gd name="connsiteY2" fmla="*/ 66502 h 906088"/>
                <a:gd name="connsiteX3" fmla="*/ 1479666 w 1582189"/>
                <a:gd name="connsiteY3" fmla="*/ 49877 h 906088"/>
                <a:gd name="connsiteX4" fmla="*/ 1529542 w 1582189"/>
                <a:gd name="connsiteY4" fmla="*/ 66502 h 906088"/>
                <a:gd name="connsiteX5" fmla="*/ 1546167 w 1582189"/>
                <a:gd name="connsiteY5" fmla="*/ 448888 h 906088"/>
                <a:gd name="connsiteX6" fmla="*/ 1579418 w 1582189"/>
                <a:gd name="connsiteY6" fmla="*/ 847899 h 906088"/>
                <a:gd name="connsiteX7" fmla="*/ 1529542 w 1582189"/>
                <a:gd name="connsiteY7" fmla="*/ 798022 h 906088"/>
                <a:gd name="connsiteX8" fmla="*/ 1280160 w 1582189"/>
                <a:gd name="connsiteY8" fmla="*/ 798022 h 906088"/>
                <a:gd name="connsiteX9" fmla="*/ 1014153 w 1582189"/>
                <a:gd name="connsiteY9" fmla="*/ 798022 h 906088"/>
                <a:gd name="connsiteX10" fmla="*/ 864524 w 1582189"/>
                <a:gd name="connsiteY10" fmla="*/ 731520 h 906088"/>
                <a:gd name="connsiteX11" fmla="*/ 681644 w 1582189"/>
                <a:gd name="connsiteY11" fmla="*/ 698270 h 906088"/>
                <a:gd name="connsiteX12" fmla="*/ 565266 w 1582189"/>
                <a:gd name="connsiteY12" fmla="*/ 665019 h 906088"/>
                <a:gd name="connsiteX13" fmla="*/ 548640 w 1582189"/>
                <a:gd name="connsiteY13" fmla="*/ 598517 h 906088"/>
                <a:gd name="connsiteX14" fmla="*/ 565266 w 1582189"/>
                <a:gd name="connsiteY14" fmla="*/ 299259 h 906088"/>
                <a:gd name="connsiteX15" fmla="*/ 548640 w 1582189"/>
                <a:gd name="connsiteY15" fmla="*/ 232757 h 906088"/>
                <a:gd name="connsiteX16" fmla="*/ 382386 w 1582189"/>
                <a:gd name="connsiteY16" fmla="*/ 232757 h 906088"/>
                <a:gd name="connsiteX17" fmla="*/ 83127 w 1582189"/>
                <a:gd name="connsiteY17" fmla="*/ 182880 h 906088"/>
                <a:gd name="connsiteX18" fmla="*/ 33251 w 1582189"/>
                <a:gd name="connsiteY18" fmla="*/ 182880 h 906088"/>
                <a:gd name="connsiteX19" fmla="*/ 0 w 1582189"/>
                <a:gd name="connsiteY19" fmla="*/ 16626 h 906088"/>
                <a:gd name="connsiteX0" fmla="*/ 145563 w 1562608"/>
                <a:gd name="connsiteY0" fmla="*/ 16626 h 906088"/>
                <a:gd name="connsiteX1" fmla="*/ 678688 w 1562608"/>
                <a:gd name="connsiteY1" fmla="*/ 66502 h 906088"/>
                <a:gd name="connsiteX2" fmla="*/ 1360332 w 1562608"/>
                <a:gd name="connsiteY2" fmla="*/ 66502 h 906088"/>
                <a:gd name="connsiteX3" fmla="*/ 1460085 w 1562608"/>
                <a:gd name="connsiteY3" fmla="*/ 49877 h 906088"/>
                <a:gd name="connsiteX4" fmla="*/ 1509961 w 1562608"/>
                <a:gd name="connsiteY4" fmla="*/ 66502 h 906088"/>
                <a:gd name="connsiteX5" fmla="*/ 1526586 w 1562608"/>
                <a:gd name="connsiteY5" fmla="*/ 448888 h 906088"/>
                <a:gd name="connsiteX6" fmla="*/ 1559837 w 1562608"/>
                <a:gd name="connsiteY6" fmla="*/ 847899 h 906088"/>
                <a:gd name="connsiteX7" fmla="*/ 1509961 w 1562608"/>
                <a:gd name="connsiteY7" fmla="*/ 798022 h 906088"/>
                <a:gd name="connsiteX8" fmla="*/ 1260579 w 1562608"/>
                <a:gd name="connsiteY8" fmla="*/ 798022 h 906088"/>
                <a:gd name="connsiteX9" fmla="*/ 994572 w 1562608"/>
                <a:gd name="connsiteY9" fmla="*/ 798022 h 906088"/>
                <a:gd name="connsiteX10" fmla="*/ 844943 w 1562608"/>
                <a:gd name="connsiteY10" fmla="*/ 731520 h 906088"/>
                <a:gd name="connsiteX11" fmla="*/ 662063 w 1562608"/>
                <a:gd name="connsiteY11" fmla="*/ 698270 h 906088"/>
                <a:gd name="connsiteX12" fmla="*/ 545685 w 1562608"/>
                <a:gd name="connsiteY12" fmla="*/ 665019 h 906088"/>
                <a:gd name="connsiteX13" fmla="*/ 529059 w 1562608"/>
                <a:gd name="connsiteY13" fmla="*/ 598517 h 906088"/>
                <a:gd name="connsiteX14" fmla="*/ 545685 w 1562608"/>
                <a:gd name="connsiteY14" fmla="*/ 299259 h 906088"/>
                <a:gd name="connsiteX15" fmla="*/ 529059 w 1562608"/>
                <a:gd name="connsiteY15" fmla="*/ 232757 h 906088"/>
                <a:gd name="connsiteX16" fmla="*/ 362805 w 1562608"/>
                <a:gd name="connsiteY16" fmla="*/ 232757 h 906088"/>
                <a:gd name="connsiteX17" fmla="*/ 63546 w 1562608"/>
                <a:gd name="connsiteY17" fmla="*/ 182880 h 906088"/>
                <a:gd name="connsiteX18" fmla="*/ 13670 w 1562608"/>
                <a:gd name="connsiteY18" fmla="*/ 182880 h 906088"/>
                <a:gd name="connsiteX19" fmla="*/ 145563 w 1562608"/>
                <a:gd name="connsiteY19" fmla="*/ 16626 h 906088"/>
                <a:gd name="connsiteX0" fmla="*/ 145563 w 1562608"/>
                <a:gd name="connsiteY0" fmla="*/ 16626 h 906088"/>
                <a:gd name="connsiteX1" fmla="*/ 678688 w 1562608"/>
                <a:gd name="connsiteY1" fmla="*/ 66502 h 906088"/>
                <a:gd name="connsiteX2" fmla="*/ 1360332 w 1562608"/>
                <a:gd name="connsiteY2" fmla="*/ 66502 h 906088"/>
                <a:gd name="connsiteX3" fmla="*/ 1460085 w 1562608"/>
                <a:gd name="connsiteY3" fmla="*/ 49877 h 906088"/>
                <a:gd name="connsiteX4" fmla="*/ 1509961 w 1562608"/>
                <a:gd name="connsiteY4" fmla="*/ 66502 h 906088"/>
                <a:gd name="connsiteX5" fmla="*/ 1526586 w 1562608"/>
                <a:gd name="connsiteY5" fmla="*/ 448888 h 906088"/>
                <a:gd name="connsiteX6" fmla="*/ 1559837 w 1562608"/>
                <a:gd name="connsiteY6" fmla="*/ 847899 h 906088"/>
                <a:gd name="connsiteX7" fmla="*/ 1509961 w 1562608"/>
                <a:gd name="connsiteY7" fmla="*/ 798022 h 906088"/>
                <a:gd name="connsiteX8" fmla="*/ 1260579 w 1562608"/>
                <a:gd name="connsiteY8" fmla="*/ 798022 h 906088"/>
                <a:gd name="connsiteX9" fmla="*/ 994572 w 1562608"/>
                <a:gd name="connsiteY9" fmla="*/ 798022 h 906088"/>
                <a:gd name="connsiteX10" fmla="*/ 844943 w 1562608"/>
                <a:gd name="connsiteY10" fmla="*/ 731520 h 906088"/>
                <a:gd name="connsiteX11" fmla="*/ 662063 w 1562608"/>
                <a:gd name="connsiteY11" fmla="*/ 698270 h 906088"/>
                <a:gd name="connsiteX12" fmla="*/ 545685 w 1562608"/>
                <a:gd name="connsiteY12" fmla="*/ 665019 h 906088"/>
                <a:gd name="connsiteX13" fmla="*/ 529059 w 1562608"/>
                <a:gd name="connsiteY13" fmla="*/ 598517 h 906088"/>
                <a:gd name="connsiteX14" fmla="*/ 545685 w 1562608"/>
                <a:gd name="connsiteY14" fmla="*/ 299259 h 906088"/>
                <a:gd name="connsiteX15" fmla="*/ 529059 w 1562608"/>
                <a:gd name="connsiteY15" fmla="*/ 232757 h 906088"/>
                <a:gd name="connsiteX16" fmla="*/ 362805 w 1562608"/>
                <a:gd name="connsiteY16" fmla="*/ 232757 h 906088"/>
                <a:gd name="connsiteX17" fmla="*/ 63546 w 1562608"/>
                <a:gd name="connsiteY17" fmla="*/ 182880 h 906088"/>
                <a:gd name="connsiteX18" fmla="*/ 13670 w 1562608"/>
                <a:gd name="connsiteY18" fmla="*/ 182880 h 906088"/>
                <a:gd name="connsiteX19" fmla="*/ 145563 w 1562608"/>
                <a:gd name="connsiteY19" fmla="*/ 16626 h 906088"/>
                <a:gd name="connsiteX0" fmla="*/ 118224 w 1535269"/>
                <a:gd name="connsiteY0" fmla="*/ 19396 h 908858"/>
                <a:gd name="connsiteX1" fmla="*/ 651349 w 1535269"/>
                <a:gd name="connsiteY1" fmla="*/ 69272 h 908858"/>
                <a:gd name="connsiteX2" fmla="*/ 1332993 w 1535269"/>
                <a:gd name="connsiteY2" fmla="*/ 69272 h 908858"/>
                <a:gd name="connsiteX3" fmla="*/ 1432746 w 1535269"/>
                <a:gd name="connsiteY3" fmla="*/ 52647 h 908858"/>
                <a:gd name="connsiteX4" fmla="*/ 1482622 w 1535269"/>
                <a:gd name="connsiteY4" fmla="*/ 69272 h 908858"/>
                <a:gd name="connsiteX5" fmla="*/ 1499247 w 1535269"/>
                <a:gd name="connsiteY5" fmla="*/ 451658 h 908858"/>
                <a:gd name="connsiteX6" fmla="*/ 1532498 w 1535269"/>
                <a:gd name="connsiteY6" fmla="*/ 850669 h 908858"/>
                <a:gd name="connsiteX7" fmla="*/ 1482622 w 1535269"/>
                <a:gd name="connsiteY7" fmla="*/ 800792 h 908858"/>
                <a:gd name="connsiteX8" fmla="*/ 1233240 w 1535269"/>
                <a:gd name="connsiteY8" fmla="*/ 800792 h 908858"/>
                <a:gd name="connsiteX9" fmla="*/ 967233 w 1535269"/>
                <a:gd name="connsiteY9" fmla="*/ 800792 h 908858"/>
                <a:gd name="connsiteX10" fmla="*/ 817604 w 1535269"/>
                <a:gd name="connsiteY10" fmla="*/ 734290 h 908858"/>
                <a:gd name="connsiteX11" fmla="*/ 634724 w 1535269"/>
                <a:gd name="connsiteY11" fmla="*/ 701040 h 908858"/>
                <a:gd name="connsiteX12" fmla="*/ 518346 w 1535269"/>
                <a:gd name="connsiteY12" fmla="*/ 667789 h 908858"/>
                <a:gd name="connsiteX13" fmla="*/ 501720 w 1535269"/>
                <a:gd name="connsiteY13" fmla="*/ 601287 h 908858"/>
                <a:gd name="connsiteX14" fmla="*/ 518346 w 1535269"/>
                <a:gd name="connsiteY14" fmla="*/ 302029 h 908858"/>
                <a:gd name="connsiteX15" fmla="*/ 501720 w 1535269"/>
                <a:gd name="connsiteY15" fmla="*/ 235527 h 908858"/>
                <a:gd name="connsiteX16" fmla="*/ 335466 w 1535269"/>
                <a:gd name="connsiteY16" fmla="*/ 235527 h 908858"/>
                <a:gd name="connsiteX17" fmla="*/ 36207 w 1535269"/>
                <a:gd name="connsiteY17" fmla="*/ 185650 h 908858"/>
                <a:gd name="connsiteX18" fmla="*/ 118224 w 1535269"/>
                <a:gd name="connsiteY18" fmla="*/ 19396 h 908858"/>
                <a:gd name="connsiteX0" fmla="*/ 88762 w 1505807"/>
                <a:gd name="connsiteY0" fmla="*/ 19396 h 908858"/>
                <a:gd name="connsiteX1" fmla="*/ 621887 w 1505807"/>
                <a:gd name="connsiteY1" fmla="*/ 69272 h 908858"/>
                <a:gd name="connsiteX2" fmla="*/ 1303531 w 1505807"/>
                <a:gd name="connsiteY2" fmla="*/ 69272 h 908858"/>
                <a:gd name="connsiteX3" fmla="*/ 1403284 w 1505807"/>
                <a:gd name="connsiteY3" fmla="*/ 52647 h 908858"/>
                <a:gd name="connsiteX4" fmla="*/ 1453160 w 1505807"/>
                <a:gd name="connsiteY4" fmla="*/ 69272 h 908858"/>
                <a:gd name="connsiteX5" fmla="*/ 1469785 w 1505807"/>
                <a:gd name="connsiteY5" fmla="*/ 451658 h 908858"/>
                <a:gd name="connsiteX6" fmla="*/ 1503036 w 1505807"/>
                <a:gd name="connsiteY6" fmla="*/ 850669 h 908858"/>
                <a:gd name="connsiteX7" fmla="*/ 1453160 w 1505807"/>
                <a:gd name="connsiteY7" fmla="*/ 800792 h 908858"/>
                <a:gd name="connsiteX8" fmla="*/ 1203778 w 1505807"/>
                <a:gd name="connsiteY8" fmla="*/ 800792 h 908858"/>
                <a:gd name="connsiteX9" fmla="*/ 937771 w 1505807"/>
                <a:gd name="connsiteY9" fmla="*/ 800792 h 908858"/>
                <a:gd name="connsiteX10" fmla="*/ 788142 w 1505807"/>
                <a:gd name="connsiteY10" fmla="*/ 734290 h 908858"/>
                <a:gd name="connsiteX11" fmla="*/ 605262 w 1505807"/>
                <a:gd name="connsiteY11" fmla="*/ 701040 h 908858"/>
                <a:gd name="connsiteX12" fmla="*/ 488884 w 1505807"/>
                <a:gd name="connsiteY12" fmla="*/ 667789 h 908858"/>
                <a:gd name="connsiteX13" fmla="*/ 472258 w 1505807"/>
                <a:gd name="connsiteY13" fmla="*/ 601287 h 908858"/>
                <a:gd name="connsiteX14" fmla="*/ 488884 w 1505807"/>
                <a:gd name="connsiteY14" fmla="*/ 302029 h 908858"/>
                <a:gd name="connsiteX15" fmla="*/ 472258 w 1505807"/>
                <a:gd name="connsiteY15" fmla="*/ 235527 h 908858"/>
                <a:gd name="connsiteX16" fmla="*/ 306004 w 1505807"/>
                <a:gd name="connsiteY16" fmla="*/ 235527 h 908858"/>
                <a:gd name="connsiteX17" fmla="*/ 89317 w 1505807"/>
                <a:gd name="connsiteY17" fmla="*/ 185650 h 908858"/>
                <a:gd name="connsiteX18" fmla="*/ 88762 w 1505807"/>
                <a:gd name="connsiteY18" fmla="*/ 19396 h 908858"/>
                <a:gd name="connsiteX0" fmla="*/ 88762 w 1505807"/>
                <a:gd name="connsiteY0" fmla="*/ 19396 h 908858"/>
                <a:gd name="connsiteX1" fmla="*/ 621887 w 1505807"/>
                <a:gd name="connsiteY1" fmla="*/ 69272 h 908858"/>
                <a:gd name="connsiteX2" fmla="*/ 1303531 w 1505807"/>
                <a:gd name="connsiteY2" fmla="*/ 69272 h 908858"/>
                <a:gd name="connsiteX3" fmla="*/ 1403284 w 1505807"/>
                <a:gd name="connsiteY3" fmla="*/ 52647 h 908858"/>
                <a:gd name="connsiteX4" fmla="*/ 1453160 w 1505807"/>
                <a:gd name="connsiteY4" fmla="*/ 69272 h 908858"/>
                <a:gd name="connsiteX5" fmla="*/ 1469785 w 1505807"/>
                <a:gd name="connsiteY5" fmla="*/ 451658 h 908858"/>
                <a:gd name="connsiteX6" fmla="*/ 1503036 w 1505807"/>
                <a:gd name="connsiteY6" fmla="*/ 850669 h 908858"/>
                <a:gd name="connsiteX7" fmla="*/ 1453160 w 1505807"/>
                <a:gd name="connsiteY7" fmla="*/ 800792 h 908858"/>
                <a:gd name="connsiteX8" fmla="*/ 1203778 w 1505807"/>
                <a:gd name="connsiteY8" fmla="*/ 800792 h 908858"/>
                <a:gd name="connsiteX9" fmla="*/ 937771 w 1505807"/>
                <a:gd name="connsiteY9" fmla="*/ 800792 h 908858"/>
                <a:gd name="connsiteX10" fmla="*/ 788142 w 1505807"/>
                <a:gd name="connsiteY10" fmla="*/ 734290 h 908858"/>
                <a:gd name="connsiteX11" fmla="*/ 605262 w 1505807"/>
                <a:gd name="connsiteY11" fmla="*/ 701040 h 908858"/>
                <a:gd name="connsiteX12" fmla="*/ 488884 w 1505807"/>
                <a:gd name="connsiteY12" fmla="*/ 667789 h 908858"/>
                <a:gd name="connsiteX13" fmla="*/ 472258 w 1505807"/>
                <a:gd name="connsiteY13" fmla="*/ 601287 h 908858"/>
                <a:gd name="connsiteX14" fmla="*/ 488884 w 1505807"/>
                <a:gd name="connsiteY14" fmla="*/ 302029 h 908858"/>
                <a:gd name="connsiteX15" fmla="*/ 472258 w 1505807"/>
                <a:gd name="connsiteY15" fmla="*/ 235527 h 908858"/>
                <a:gd name="connsiteX16" fmla="*/ 306004 w 1505807"/>
                <a:gd name="connsiteY16" fmla="*/ 235527 h 908858"/>
                <a:gd name="connsiteX17" fmla="*/ 89317 w 1505807"/>
                <a:gd name="connsiteY17" fmla="*/ 185650 h 908858"/>
                <a:gd name="connsiteX18" fmla="*/ 88762 w 1505807"/>
                <a:gd name="connsiteY18" fmla="*/ 19396 h 908858"/>
                <a:gd name="connsiteX0" fmla="*/ 2887 w 1419932"/>
                <a:gd name="connsiteY0" fmla="*/ 19396 h 908858"/>
                <a:gd name="connsiteX1" fmla="*/ 536012 w 1419932"/>
                <a:gd name="connsiteY1" fmla="*/ 69272 h 908858"/>
                <a:gd name="connsiteX2" fmla="*/ 1217656 w 1419932"/>
                <a:gd name="connsiteY2" fmla="*/ 69272 h 908858"/>
                <a:gd name="connsiteX3" fmla="*/ 1317409 w 1419932"/>
                <a:gd name="connsiteY3" fmla="*/ 52647 h 908858"/>
                <a:gd name="connsiteX4" fmla="*/ 1367285 w 1419932"/>
                <a:gd name="connsiteY4" fmla="*/ 69272 h 908858"/>
                <a:gd name="connsiteX5" fmla="*/ 1383910 w 1419932"/>
                <a:gd name="connsiteY5" fmla="*/ 451658 h 908858"/>
                <a:gd name="connsiteX6" fmla="*/ 1417161 w 1419932"/>
                <a:gd name="connsiteY6" fmla="*/ 850669 h 908858"/>
                <a:gd name="connsiteX7" fmla="*/ 1367285 w 1419932"/>
                <a:gd name="connsiteY7" fmla="*/ 800792 h 908858"/>
                <a:gd name="connsiteX8" fmla="*/ 1117903 w 1419932"/>
                <a:gd name="connsiteY8" fmla="*/ 800792 h 908858"/>
                <a:gd name="connsiteX9" fmla="*/ 851896 w 1419932"/>
                <a:gd name="connsiteY9" fmla="*/ 800792 h 908858"/>
                <a:gd name="connsiteX10" fmla="*/ 702267 w 1419932"/>
                <a:gd name="connsiteY10" fmla="*/ 734290 h 908858"/>
                <a:gd name="connsiteX11" fmla="*/ 519387 w 1419932"/>
                <a:gd name="connsiteY11" fmla="*/ 701040 h 908858"/>
                <a:gd name="connsiteX12" fmla="*/ 403009 w 1419932"/>
                <a:gd name="connsiteY12" fmla="*/ 667789 h 908858"/>
                <a:gd name="connsiteX13" fmla="*/ 386383 w 1419932"/>
                <a:gd name="connsiteY13" fmla="*/ 601287 h 908858"/>
                <a:gd name="connsiteX14" fmla="*/ 403009 w 1419932"/>
                <a:gd name="connsiteY14" fmla="*/ 302029 h 908858"/>
                <a:gd name="connsiteX15" fmla="*/ 386383 w 1419932"/>
                <a:gd name="connsiteY15" fmla="*/ 235527 h 908858"/>
                <a:gd name="connsiteX16" fmla="*/ 220129 w 1419932"/>
                <a:gd name="connsiteY16" fmla="*/ 235527 h 908858"/>
                <a:gd name="connsiteX17" fmla="*/ 3442 w 1419932"/>
                <a:gd name="connsiteY17" fmla="*/ 185650 h 908858"/>
                <a:gd name="connsiteX18" fmla="*/ 2887 w 1419932"/>
                <a:gd name="connsiteY18" fmla="*/ 19396 h 908858"/>
                <a:gd name="connsiteX0" fmla="*/ 2887 w 1419932"/>
                <a:gd name="connsiteY0" fmla="*/ 19396 h 908858"/>
                <a:gd name="connsiteX1" fmla="*/ 536012 w 1419932"/>
                <a:gd name="connsiteY1" fmla="*/ 69272 h 908858"/>
                <a:gd name="connsiteX2" fmla="*/ 1217656 w 1419932"/>
                <a:gd name="connsiteY2" fmla="*/ 69272 h 908858"/>
                <a:gd name="connsiteX3" fmla="*/ 1317409 w 1419932"/>
                <a:gd name="connsiteY3" fmla="*/ 52647 h 908858"/>
                <a:gd name="connsiteX4" fmla="*/ 1367285 w 1419932"/>
                <a:gd name="connsiteY4" fmla="*/ 69272 h 908858"/>
                <a:gd name="connsiteX5" fmla="*/ 1383910 w 1419932"/>
                <a:gd name="connsiteY5" fmla="*/ 451658 h 908858"/>
                <a:gd name="connsiteX6" fmla="*/ 1417161 w 1419932"/>
                <a:gd name="connsiteY6" fmla="*/ 850669 h 908858"/>
                <a:gd name="connsiteX7" fmla="*/ 1367285 w 1419932"/>
                <a:gd name="connsiteY7" fmla="*/ 800792 h 908858"/>
                <a:gd name="connsiteX8" fmla="*/ 1117903 w 1419932"/>
                <a:gd name="connsiteY8" fmla="*/ 800792 h 908858"/>
                <a:gd name="connsiteX9" fmla="*/ 851896 w 1419932"/>
                <a:gd name="connsiteY9" fmla="*/ 800792 h 908858"/>
                <a:gd name="connsiteX10" fmla="*/ 702267 w 1419932"/>
                <a:gd name="connsiteY10" fmla="*/ 734290 h 908858"/>
                <a:gd name="connsiteX11" fmla="*/ 519387 w 1419932"/>
                <a:gd name="connsiteY11" fmla="*/ 701040 h 908858"/>
                <a:gd name="connsiteX12" fmla="*/ 403009 w 1419932"/>
                <a:gd name="connsiteY12" fmla="*/ 667789 h 908858"/>
                <a:gd name="connsiteX13" fmla="*/ 386383 w 1419932"/>
                <a:gd name="connsiteY13" fmla="*/ 601287 h 908858"/>
                <a:gd name="connsiteX14" fmla="*/ 403009 w 1419932"/>
                <a:gd name="connsiteY14" fmla="*/ 302029 h 908858"/>
                <a:gd name="connsiteX15" fmla="*/ 386383 w 1419932"/>
                <a:gd name="connsiteY15" fmla="*/ 235527 h 908858"/>
                <a:gd name="connsiteX16" fmla="*/ 3442 w 1419932"/>
                <a:gd name="connsiteY16" fmla="*/ 185650 h 908858"/>
                <a:gd name="connsiteX17" fmla="*/ 2887 w 1419932"/>
                <a:gd name="connsiteY17" fmla="*/ 19396 h 908858"/>
                <a:gd name="connsiteX0" fmla="*/ 74178 w 1491223"/>
                <a:gd name="connsiteY0" fmla="*/ 19396 h 908858"/>
                <a:gd name="connsiteX1" fmla="*/ 607303 w 1491223"/>
                <a:gd name="connsiteY1" fmla="*/ 69272 h 908858"/>
                <a:gd name="connsiteX2" fmla="*/ 1288947 w 1491223"/>
                <a:gd name="connsiteY2" fmla="*/ 69272 h 908858"/>
                <a:gd name="connsiteX3" fmla="*/ 1388700 w 1491223"/>
                <a:gd name="connsiteY3" fmla="*/ 52647 h 908858"/>
                <a:gd name="connsiteX4" fmla="*/ 1438576 w 1491223"/>
                <a:gd name="connsiteY4" fmla="*/ 69272 h 908858"/>
                <a:gd name="connsiteX5" fmla="*/ 1455201 w 1491223"/>
                <a:gd name="connsiteY5" fmla="*/ 451658 h 908858"/>
                <a:gd name="connsiteX6" fmla="*/ 1488452 w 1491223"/>
                <a:gd name="connsiteY6" fmla="*/ 850669 h 908858"/>
                <a:gd name="connsiteX7" fmla="*/ 1438576 w 1491223"/>
                <a:gd name="connsiteY7" fmla="*/ 800792 h 908858"/>
                <a:gd name="connsiteX8" fmla="*/ 1189194 w 1491223"/>
                <a:gd name="connsiteY8" fmla="*/ 800792 h 908858"/>
                <a:gd name="connsiteX9" fmla="*/ 923187 w 1491223"/>
                <a:gd name="connsiteY9" fmla="*/ 800792 h 908858"/>
                <a:gd name="connsiteX10" fmla="*/ 773558 w 1491223"/>
                <a:gd name="connsiteY10" fmla="*/ 734290 h 908858"/>
                <a:gd name="connsiteX11" fmla="*/ 590678 w 1491223"/>
                <a:gd name="connsiteY11" fmla="*/ 701040 h 908858"/>
                <a:gd name="connsiteX12" fmla="*/ 474300 w 1491223"/>
                <a:gd name="connsiteY12" fmla="*/ 667789 h 908858"/>
                <a:gd name="connsiteX13" fmla="*/ 457674 w 1491223"/>
                <a:gd name="connsiteY13" fmla="*/ 601287 h 908858"/>
                <a:gd name="connsiteX14" fmla="*/ 474300 w 1491223"/>
                <a:gd name="connsiteY14" fmla="*/ 302029 h 908858"/>
                <a:gd name="connsiteX15" fmla="*/ 457674 w 1491223"/>
                <a:gd name="connsiteY15" fmla="*/ 235527 h 908858"/>
                <a:gd name="connsiteX16" fmla="*/ 0 w 1491223"/>
                <a:gd name="connsiteY16" fmla="*/ 185650 h 908858"/>
                <a:gd name="connsiteX17" fmla="*/ 74178 w 1491223"/>
                <a:gd name="connsiteY17" fmla="*/ 19396 h 908858"/>
                <a:gd name="connsiteX0" fmla="*/ 2887 w 1494665"/>
                <a:gd name="connsiteY0" fmla="*/ 19396 h 908858"/>
                <a:gd name="connsiteX1" fmla="*/ 610745 w 1494665"/>
                <a:gd name="connsiteY1" fmla="*/ 69272 h 908858"/>
                <a:gd name="connsiteX2" fmla="*/ 1292389 w 1494665"/>
                <a:gd name="connsiteY2" fmla="*/ 69272 h 908858"/>
                <a:gd name="connsiteX3" fmla="*/ 1392142 w 1494665"/>
                <a:gd name="connsiteY3" fmla="*/ 52647 h 908858"/>
                <a:gd name="connsiteX4" fmla="*/ 1442018 w 1494665"/>
                <a:gd name="connsiteY4" fmla="*/ 69272 h 908858"/>
                <a:gd name="connsiteX5" fmla="*/ 1458643 w 1494665"/>
                <a:gd name="connsiteY5" fmla="*/ 451658 h 908858"/>
                <a:gd name="connsiteX6" fmla="*/ 1491894 w 1494665"/>
                <a:gd name="connsiteY6" fmla="*/ 850669 h 908858"/>
                <a:gd name="connsiteX7" fmla="*/ 1442018 w 1494665"/>
                <a:gd name="connsiteY7" fmla="*/ 800792 h 908858"/>
                <a:gd name="connsiteX8" fmla="*/ 1192636 w 1494665"/>
                <a:gd name="connsiteY8" fmla="*/ 800792 h 908858"/>
                <a:gd name="connsiteX9" fmla="*/ 926629 w 1494665"/>
                <a:gd name="connsiteY9" fmla="*/ 800792 h 908858"/>
                <a:gd name="connsiteX10" fmla="*/ 777000 w 1494665"/>
                <a:gd name="connsiteY10" fmla="*/ 734290 h 908858"/>
                <a:gd name="connsiteX11" fmla="*/ 594120 w 1494665"/>
                <a:gd name="connsiteY11" fmla="*/ 701040 h 908858"/>
                <a:gd name="connsiteX12" fmla="*/ 477742 w 1494665"/>
                <a:gd name="connsiteY12" fmla="*/ 667789 h 908858"/>
                <a:gd name="connsiteX13" fmla="*/ 461116 w 1494665"/>
                <a:gd name="connsiteY13" fmla="*/ 601287 h 908858"/>
                <a:gd name="connsiteX14" fmla="*/ 477742 w 1494665"/>
                <a:gd name="connsiteY14" fmla="*/ 302029 h 908858"/>
                <a:gd name="connsiteX15" fmla="*/ 461116 w 1494665"/>
                <a:gd name="connsiteY15" fmla="*/ 235527 h 908858"/>
                <a:gd name="connsiteX16" fmla="*/ 3442 w 1494665"/>
                <a:gd name="connsiteY16" fmla="*/ 185650 h 908858"/>
                <a:gd name="connsiteX17" fmla="*/ 2887 w 1494665"/>
                <a:gd name="connsiteY17" fmla="*/ 19396 h 908858"/>
                <a:gd name="connsiteX0" fmla="*/ 2887 w 1494665"/>
                <a:gd name="connsiteY0" fmla="*/ 19396 h 908858"/>
                <a:gd name="connsiteX1" fmla="*/ 610745 w 1494665"/>
                <a:gd name="connsiteY1" fmla="*/ 69272 h 908858"/>
                <a:gd name="connsiteX2" fmla="*/ 1292389 w 1494665"/>
                <a:gd name="connsiteY2" fmla="*/ 69272 h 908858"/>
                <a:gd name="connsiteX3" fmla="*/ 1442018 w 1494665"/>
                <a:gd name="connsiteY3" fmla="*/ 69272 h 908858"/>
                <a:gd name="connsiteX4" fmla="*/ 1458643 w 1494665"/>
                <a:gd name="connsiteY4" fmla="*/ 451658 h 908858"/>
                <a:gd name="connsiteX5" fmla="*/ 1491894 w 1494665"/>
                <a:gd name="connsiteY5" fmla="*/ 850669 h 908858"/>
                <a:gd name="connsiteX6" fmla="*/ 1442018 w 1494665"/>
                <a:gd name="connsiteY6" fmla="*/ 800792 h 908858"/>
                <a:gd name="connsiteX7" fmla="*/ 1192636 w 1494665"/>
                <a:gd name="connsiteY7" fmla="*/ 800792 h 908858"/>
                <a:gd name="connsiteX8" fmla="*/ 926629 w 1494665"/>
                <a:gd name="connsiteY8" fmla="*/ 800792 h 908858"/>
                <a:gd name="connsiteX9" fmla="*/ 777000 w 1494665"/>
                <a:gd name="connsiteY9" fmla="*/ 734290 h 908858"/>
                <a:gd name="connsiteX10" fmla="*/ 594120 w 1494665"/>
                <a:gd name="connsiteY10" fmla="*/ 701040 h 908858"/>
                <a:gd name="connsiteX11" fmla="*/ 477742 w 1494665"/>
                <a:gd name="connsiteY11" fmla="*/ 667789 h 908858"/>
                <a:gd name="connsiteX12" fmla="*/ 461116 w 1494665"/>
                <a:gd name="connsiteY12" fmla="*/ 601287 h 908858"/>
                <a:gd name="connsiteX13" fmla="*/ 477742 w 1494665"/>
                <a:gd name="connsiteY13" fmla="*/ 302029 h 908858"/>
                <a:gd name="connsiteX14" fmla="*/ 461116 w 1494665"/>
                <a:gd name="connsiteY14" fmla="*/ 235527 h 908858"/>
                <a:gd name="connsiteX15" fmla="*/ 3442 w 1494665"/>
                <a:gd name="connsiteY15" fmla="*/ 185650 h 908858"/>
                <a:gd name="connsiteX16" fmla="*/ 2887 w 1494665"/>
                <a:gd name="connsiteY16" fmla="*/ 19396 h 908858"/>
                <a:gd name="connsiteX0" fmla="*/ 2887 w 1494665"/>
                <a:gd name="connsiteY0" fmla="*/ 19396 h 908858"/>
                <a:gd name="connsiteX1" fmla="*/ 610745 w 1494665"/>
                <a:gd name="connsiteY1" fmla="*/ 69272 h 908858"/>
                <a:gd name="connsiteX2" fmla="*/ 1292389 w 1494665"/>
                <a:gd name="connsiteY2" fmla="*/ 69272 h 908858"/>
                <a:gd name="connsiteX3" fmla="*/ 1442018 w 1494665"/>
                <a:gd name="connsiteY3" fmla="*/ 69272 h 908858"/>
                <a:gd name="connsiteX4" fmla="*/ 1458643 w 1494665"/>
                <a:gd name="connsiteY4" fmla="*/ 451658 h 908858"/>
                <a:gd name="connsiteX5" fmla="*/ 1491894 w 1494665"/>
                <a:gd name="connsiteY5" fmla="*/ 850669 h 908858"/>
                <a:gd name="connsiteX6" fmla="*/ 1442018 w 1494665"/>
                <a:gd name="connsiteY6" fmla="*/ 800792 h 908858"/>
                <a:gd name="connsiteX7" fmla="*/ 1192636 w 1494665"/>
                <a:gd name="connsiteY7" fmla="*/ 800792 h 908858"/>
                <a:gd name="connsiteX8" fmla="*/ 926629 w 1494665"/>
                <a:gd name="connsiteY8" fmla="*/ 800792 h 908858"/>
                <a:gd name="connsiteX9" fmla="*/ 777000 w 1494665"/>
                <a:gd name="connsiteY9" fmla="*/ 734290 h 908858"/>
                <a:gd name="connsiteX10" fmla="*/ 594120 w 1494665"/>
                <a:gd name="connsiteY10" fmla="*/ 701040 h 908858"/>
                <a:gd name="connsiteX11" fmla="*/ 477742 w 1494665"/>
                <a:gd name="connsiteY11" fmla="*/ 667789 h 908858"/>
                <a:gd name="connsiteX12" fmla="*/ 461116 w 1494665"/>
                <a:gd name="connsiteY12" fmla="*/ 601287 h 908858"/>
                <a:gd name="connsiteX13" fmla="*/ 477742 w 1494665"/>
                <a:gd name="connsiteY13" fmla="*/ 302029 h 908858"/>
                <a:gd name="connsiteX14" fmla="*/ 461116 w 1494665"/>
                <a:gd name="connsiteY14" fmla="*/ 235527 h 908858"/>
                <a:gd name="connsiteX15" fmla="*/ 3442 w 1494665"/>
                <a:gd name="connsiteY15" fmla="*/ 185650 h 908858"/>
                <a:gd name="connsiteX16" fmla="*/ 2887 w 1494665"/>
                <a:gd name="connsiteY16" fmla="*/ 19396 h 90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4665" h="908858">
                  <a:moveTo>
                    <a:pt x="2887" y="19396"/>
                  </a:moveTo>
                  <a:cubicBezTo>
                    <a:pt x="91649" y="0"/>
                    <a:pt x="395828" y="60959"/>
                    <a:pt x="610745" y="69272"/>
                  </a:cubicBezTo>
                  <a:cubicBezTo>
                    <a:pt x="825662" y="77585"/>
                    <a:pt x="1153844" y="69272"/>
                    <a:pt x="1292389" y="69272"/>
                  </a:cubicBezTo>
                  <a:cubicBezTo>
                    <a:pt x="1430934" y="69272"/>
                    <a:pt x="1289974" y="110036"/>
                    <a:pt x="1442018" y="69272"/>
                  </a:cubicBezTo>
                  <a:cubicBezTo>
                    <a:pt x="1469727" y="133003"/>
                    <a:pt x="1450330" y="321425"/>
                    <a:pt x="1458643" y="451658"/>
                  </a:cubicBezTo>
                  <a:cubicBezTo>
                    <a:pt x="1466956" y="581891"/>
                    <a:pt x="1494665" y="792480"/>
                    <a:pt x="1491894" y="850669"/>
                  </a:cubicBezTo>
                  <a:cubicBezTo>
                    <a:pt x="1489123" y="908858"/>
                    <a:pt x="1491894" y="809105"/>
                    <a:pt x="1442018" y="800792"/>
                  </a:cubicBezTo>
                  <a:cubicBezTo>
                    <a:pt x="1392142" y="792479"/>
                    <a:pt x="1192636" y="800792"/>
                    <a:pt x="1192636" y="800792"/>
                  </a:cubicBezTo>
                  <a:cubicBezTo>
                    <a:pt x="1106738" y="800792"/>
                    <a:pt x="995902" y="811876"/>
                    <a:pt x="926629" y="800792"/>
                  </a:cubicBezTo>
                  <a:cubicBezTo>
                    <a:pt x="857356" y="789708"/>
                    <a:pt x="832418" y="750915"/>
                    <a:pt x="777000" y="734290"/>
                  </a:cubicBezTo>
                  <a:cubicBezTo>
                    <a:pt x="721582" y="717665"/>
                    <a:pt x="643996" y="712123"/>
                    <a:pt x="594120" y="701040"/>
                  </a:cubicBezTo>
                  <a:cubicBezTo>
                    <a:pt x="544244" y="689957"/>
                    <a:pt x="499909" y="684414"/>
                    <a:pt x="477742" y="667789"/>
                  </a:cubicBezTo>
                  <a:cubicBezTo>
                    <a:pt x="455575" y="651164"/>
                    <a:pt x="461116" y="662247"/>
                    <a:pt x="461116" y="601287"/>
                  </a:cubicBezTo>
                  <a:cubicBezTo>
                    <a:pt x="461116" y="540327"/>
                    <a:pt x="477742" y="362989"/>
                    <a:pt x="477742" y="302029"/>
                  </a:cubicBezTo>
                  <a:cubicBezTo>
                    <a:pt x="477742" y="241069"/>
                    <a:pt x="540166" y="254923"/>
                    <a:pt x="461116" y="235527"/>
                  </a:cubicBezTo>
                  <a:cubicBezTo>
                    <a:pt x="382066" y="216131"/>
                    <a:pt x="67358" y="221672"/>
                    <a:pt x="3442" y="185650"/>
                  </a:cubicBezTo>
                  <a:cubicBezTo>
                    <a:pt x="41787" y="84514"/>
                    <a:pt x="0" y="155808"/>
                    <a:pt x="2887" y="19396"/>
                  </a:cubicBezTo>
                  <a:close/>
                </a:path>
              </a:pathLst>
            </a:custGeom>
            <a:blipFill>
              <a:blip r:embed="rId4" cstate="print"/>
              <a:tile tx="0" ty="0" sx="100000" sy="100000" flip="none" algn="tl"/>
            </a:bli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rot="21321277">
              <a:off x="2486123" y="1887015"/>
              <a:ext cx="5334000" cy="3276600"/>
            </a:xfrm>
            <a:custGeom>
              <a:avLst/>
              <a:gdLst>
                <a:gd name="connsiteX0" fmla="*/ 5217621 w 5583381"/>
                <a:gd name="connsiteY0" fmla="*/ 595745 h 2732116"/>
                <a:gd name="connsiteX1" fmla="*/ 4053839 w 5583381"/>
                <a:gd name="connsiteY1" fmla="*/ 130232 h 2732116"/>
                <a:gd name="connsiteX2" fmla="*/ 3189316 w 5583381"/>
                <a:gd name="connsiteY2" fmla="*/ 47105 h 2732116"/>
                <a:gd name="connsiteX3" fmla="*/ 2308167 w 5583381"/>
                <a:gd name="connsiteY3" fmla="*/ 47105 h 2732116"/>
                <a:gd name="connsiteX4" fmla="*/ 1427018 w 5583381"/>
                <a:gd name="connsiteY4" fmla="*/ 329738 h 2732116"/>
                <a:gd name="connsiteX5" fmla="*/ 462741 w 5583381"/>
                <a:gd name="connsiteY5" fmla="*/ 761999 h 2732116"/>
                <a:gd name="connsiteX6" fmla="*/ 446116 w 5583381"/>
                <a:gd name="connsiteY6" fmla="*/ 512618 h 2732116"/>
                <a:gd name="connsiteX7" fmla="*/ 47105 w 5583381"/>
                <a:gd name="connsiteY7" fmla="*/ 1044632 h 2732116"/>
                <a:gd name="connsiteX8" fmla="*/ 728749 w 5583381"/>
                <a:gd name="connsiteY8" fmla="*/ 1310639 h 2732116"/>
                <a:gd name="connsiteX9" fmla="*/ 612370 w 5583381"/>
                <a:gd name="connsiteY9" fmla="*/ 1127759 h 2732116"/>
                <a:gd name="connsiteX10" fmla="*/ 1144385 w 5583381"/>
                <a:gd name="connsiteY10" fmla="*/ 1210887 h 2732116"/>
                <a:gd name="connsiteX11" fmla="*/ 1826029 w 5583381"/>
                <a:gd name="connsiteY11" fmla="*/ 1659774 h 2732116"/>
                <a:gd name="connsiteX12" fmla="*/ 2141912 w 5583381"/>
                <a:gd name="connsiteY12" fmla="*/ 2274916 h 2732116"/>
                <a:gd name="connsiteX13" fmla="*/ 2690552 w 5583381"/>
                <a:gd name="connsiteY13" fmla="*/ 2707178 h 2732116"/>
                <a:gd name="connsiteX14" fmla="*/ 3471949 w 5583381"/>
                <a:gd name="connsiteY14" fmla="*/ 2424545 h 2732116"/>
                <a:gd name="connsiteX15" fmla="*/ 4369723 w 5583381"/>
                <a:gd name="connsiteY15" fmla="*/ 2324792 h 2732116"/>
                <a:gd name="connsiteX16" fmla="*/ 4785359 w 5583381"/>
                <a:gd name="connsiteY16" fmla="*/ 2225039 h 2732116"/>
                <a:gd name="connsiteX17" fmla="*/ 4951614 w 5583381"/>
                <a:gd name="connsiteY17" fmla="*/ 2258290 h 2732116"/>
                <a:gd name="connsiteX18" fmla="*/ 5034741 w 5583381"/>
                <a:gd name="connsiteY18" fmla="*/ 2108661 h 2732116"/>
                <a:gd name="connsiteX19" fmla="*/ 5550130 w 5583381"/>
                <a:gd name="connsiteY19" fmla="*/ 895003 h 2732116"/>
                <a:gd name="connsiteX20" fmla="*/ 5217621 w 5583381"/>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5034741 w 5550130"/>
                <a:gd name="connsiteY17" fmla="*/ 2119745 h 2743200"/>
                <a:gd name="connsiteX18" fmla="*/ 5550130 w 5550130"/>
                <a:gd name="connsiteY18"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19729 w 5519729"/>
                <a:gd name="connsiteY0" fmla="*/ 906087 h 2737128"/>
                <a:gd name="connsiteX1" fmla="*/ 4023438 w 5519729"/>
                <a:gd name="connsiteY1" fmla="*/ 141316 h 2737128"/>
                <a:gd name="connsiteX2" fmla="*/ 3158915 w 5519729"/>
                <a:gd name="connsiteY2" fmla="*/ 58189 h 2737128"/>
                <a:gd name="connsiteX3" fmla="*/ 2277766 w 5519729"/>
                <a:gd name="connsiteY3" fmla="*/ 58189 h 2737128"/>
                <a:gd name="connsiteX4" fmla="*/ 1396617 w 5519729"/>
                <a:gd name="connsiteY4" fmla="*/ 340822 h 2737128"/>
                <a:gd name="connsiteX5" fmla="*/ 432340 w 5519729"/>
                <a:gd name="connsiteY5" fmla="*/ 773083 h 2737128"/>
                <a:gd name="connsiteX6" fmla="*/ 415715 w 5519729"/>
                <a:gd name="connsiteY6" fmla="*/ 523702 h 2737128"/>
                <a:gd name="connsiteX7" fmla="*/ 16704 w 5519729"/>
                <a:gd name="connsiteY7" fmla="*/ 1055716 h 2737128"/>
                <a:gd name="connsiteX8" fmla="*/ 315490 w 5519729"/>
                <a:gd name="connsiteY8" fmla="*/ 1271847 h 2737128"/>
                <a:gd name="connsiteX9" fmla="*/ 698348 w 5519729"/>
                <a:gd name="connsiteY9" fmla="*/ 1321723 h 2737128"/>
                <a:gd name="connsiteX10" fmla="*/ 711082 w 5519729"/>
                <a:gd name="connsiteY10" fmla="*/ 1310758 h 2737128"/>
                <a:gd name="connsiteX11" fmla="*/ 581969 w 5519729"/>
                <a:gd name="connsiteY11" fmla="*/ 1138843 h 2737128"/>
                <a:gd name="connsiteX12" fmla="*/ 1113984 w 5519729"/>
                <a:gd name="connsiteY12" fmla="*/ 1221971 h 2737128"/>
                <a:gd name="connsiteX13" fmla="*/ 1795628 w 5519729"/>
                <a:gd name="connsiteY13" fmla="*/ 1670858 h 2737128"/>
                <a:gd name="connsiteX14" fmla="*/ 2111511 w 5519729"/>
                <a:gd name="connsiteY14" fmla="*/ 2286000 h 2737128"/>
                <a:gd name="connsiteX15" fmla="*/ 2111865 w 5519729"/>
                <a:gd name="connsiteY15" fmla="*/ 2322434 h 2737128"/>
                <a:gd name="connsiteX16" fmla="*/ 2660151 w 5519729"/>
                <a:gd name="connsiteY16" fmla="*/ 2718262 h 2737128"/>
                <a:gd name="connsiteX17" fmla="*/ 3441548 w 5519729"/>
                <a:gd name="connsiteY17" fmla="*/ 2435629 h 2737128"/>
                <a:gd name="connsiteX18" fmla="*/ 5004340 w 5519729"/>
                <a:gd name="connsiteY18" fmla="*/ 2119745 h 2737128"/>
                <a:gd name="connsiteX19" fmla="*/ 5519729 w 5519729"/>
                <a:gd name="connsiteY19"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741483 w 5550130"/>
                <a:gd name="connsiteY9" fmla="*/ 1310758 h 2737128"/>
                <a:gd name="connsiteX10" fmla="*/ 612370 w 5550130"/>
                <a:gd name="connsiteY10" fmla="*/ 1138843 h 2737128"/>
                <a:gd name="connsiteX11" fmla="*/ 1144385 w 5550130"/>
                <a:gd name="connsiteY11" fmla="*/ 1221971 h 2737128"/>
                <a:gd name="connsiteX12" fmla="*/ 1826029 w 5550130"/>
                <a:gd name="connsiteY12" fmla="*/ 1670858 h 2737128"/>
                <a:gd name="connsiteX13" fmla="*/ 2141912 w 5550130"/>
                <a:gd name="connsiteY13" fmla="*/ 2286000 h 2737128"/>
                <a:gd name="connsiteX14" fmla="*/ 2142266 w 5550130"/>
                <a:gd name="connsiteY14" fmla="*/ 2322434 h 2737128"/>
                <a:gd name="connsiteX15" fmla="*/ 2690552 w 5550130"/>
                <a:gd name="connsiteY15" fmla="*/ 2718262 h 2737128"/>
                <a:gd name="connsiteX16" fmla="*/ 3471949 w 5550130"/>
                <a:gd name="connsiteY16" fmla="*/ 2435629 h 2737128"/>
                <a:gd name="connsiteX17" fmla="*/ 5034741 w 5550130"/>
                <a:gd name="connsiteY17" fmla="*/ 2119745 h 2737128"/>
                <a:gd name="connsiteX18" fmla="*/ 5550130 w 5550130"/>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469410"/>
                <a:gd name="connsiteX1" fmla="*/ 4006734 w 5503025"/>
                <a:gd name="connsiteY1" fmla="*/ 141316 h 2469410"/>
                <a:gd name="connsiteX2" fmla="*/ 3142211 w 5503025"/>
                <a:gd name="connsiteY2" fmla="*/ 58189 h 2469410"/>
                <a:gd name="connsiteX3" fmla="*/ 2261062 w 5503025"/>
                <a:gd name="connsiteY3" fmla="*/ 58189 h 2469410"/>
                <a:gd name="connsiteX4" fmla="*/ 1379913 w 5503025"/>
                <a:gd name="connsiteY4" fmla="*/ 340822 h 2469410"/>
                <a:gd name="connsiteX5" fmla="*/ 415636 w 5503025"/>
                <a:gd name="connsiteY5" fmla="*/ 773083 h 2469410"/>
                <a:gd name="connsiteX6" fmla="*/ 399011 w 5503025"/>
                <a:gd name="connsiteY6" fmla="*/ 523702 h 2469410"/>
                <a:gd name="connsiteX7" fmla="*/ 0 w 5503025"/>
                <a:gd name="connsiteY7" fmla="*/ 1055716 h 2469410"/>
                <a:gd name="connsiteX8" fmla="*/ 681644 w 5503025"/>
                <a:gd name="connsiteY8" fmla="*/ 1321723 h 2469410"/>
                <a:gd name="connsiteX9" fmla="*/ 694378 w 5503025"/>
                <a:gd name="connsiteY9" fmla="*/ 1310758 h 2469410"/>
                <a:gd name="connsiteX10" fmla="*/ 565265 w 5503025"/>
                <a:gd name="connsiteY10" fmla="*/ 1138843 h 2469410"/>
                <a:gd name="connsiteX11" fmla="*/ 1097280 w 5503025"/>
                <a:gd name="connsiteY11" fmla="*/ 1221971 h 2469410"/>
                <a:gd name="connsiteX12" fmla="*/ 1778924 w 5503025"/>
                <a:gd name="connsiteY12" fmla="*/ 1670858 h 2469410"/>
                <a:gd name="connsiteX13" fmla="*/ 2094807 w 5503025"/>
                <a:gd name="connsiteY13" fmla="*/ 2286000 h 2469410"/>
                <a:gd name="connsiteX14" fmla="*/ 2095161 w 5503025"/>
                <a:gd name="connsiteY14" fmla="*/ 2322434 h 2469410"/>
                <a:gd name="connsiteX15" fmla="*/ 3424844 w 5503025"/>
                <a:gd name="connsiteY15" fmla="*/ 2435629 h 2469410"/>
                <a:gd name="connsiteX16" fmla="*/ 4987636 w 5503025"/>
                <a:gd name="connsiteY16" fmla="*/ 2119745 h 2469410"/>
                <a:gd name="connsiteX17" fmla="*/ 5503025 w 5503025"/>
                <a:gd name="connsiteY17" fmla="*/ 906087 h 2469410"/>
                <a:gd name="connsiteX0" fmla="*/ 5503025 w 5503025"/>
                <a:gd name="connsiteY0" fmla="*/ 906087 h 2394596"/>
                <a:gd name="connsiteX1" fmla="*/ 4006734 w 5503025"/>
                <a:gd name="connsiteY1" fmla="*/ 141316 h 2394596"/>
                <a:gd name="connsiteX2" fmla="*/ 3142211 w 5503025"/>
                <a:gd name="connsiteY2" fmla="*/ 58189 h 2394596"/>
                <a:gd name="connsiteX3" fmla="*/ 2261062 w 5503025"/>
                <a:gd name="connsiteY3" fmla="*/ 58189 h 2394596"/>
                <a:gd name="connsiteX4" fmla="*/ 1379913 w 5503025"/>
                <a:gd name="connsiteY4" fmla="*/ 340822 h 2394596"/>
                <a:gd name="connsiteX5" fmla="*/ 415636 w 5503025"/>
                <a:gd name="connsiteY5" fmla="*/ 773083 h 2394596"/>
                <a:gd name="connsiteX6" fmla="*/ 399011 w 5503025"/>
                <a:gd name="connsiteY6" fmla="*/ 523702 h 2394596"/>
                <a:gd name="connsiteX7" fmla="*/ 0 w 5503025"/>
                <a:gd name="connsiteY7" fmla="*/ 1055716 h 2394596"/>
                <a:gd name="connsiteX8" fmla="*/ 681644 w 5503025"/>
                <a:gd name="connsiteY8" fmla="*/ 1321723 h 2394596"/>
                <a:gd name="connsiteX9" fmla="*/ 694378 w 5503025"/>
                <a:gd name="connsiteY9" fmla="*/ 1310758 h 2394596"/>
                <a:gd name="connsiteX10" fmla="*/ 565265 w 5503025"/>
                <a:gd name="connsiteY10" fmla="*/ 1138843 h 2394596"/>
                <a:gd name="connsiteX11" fmla="*/ 1097280 w 5503025"/>
                <a:gd name="connsiteY11" fmla="*/ 1221971 h 2394596"/>
                <a:gd name="connsiteX12" fmla="*/ 1778924 w 5503025"/>
                <a:gd name="connsiteY12" fmla="*/ 1670858 h 2394596"/>
                <a:gd name="connsiteX13" fmla="*/ 2094807 w 5503025"/>
                <a:gd name="connsiteY13" fmla="*/ 2286000 h 2394596"/>
                <a:gd name="connsiteX14" fmla="*/ 2095161 w 5503025"/>
                <a:gd name="connsiteY14" fmla="*/ 2322434 h 2394596"/>
                <a:gd name="connsiteX15" fmla="*/ 4987636 w 5503025"/>
                <a:gd name="connsiteY15" fmla="*/ 2119745 h 2394596"/>
                <a:gd name="connsiteX16" fmla="*/ 5503025 w 5503025"/>
                <a:gd name="connsiteY16" fmla="*/ 906087 h 2394596"/>
                <a:gd name="connsiteX0" fmla="*/ 5503025 w 5503025"/>
                <a:gd name="connsiteY0" fmla="*/ 906087 h 2360814"/>
                <a:gd name="connsiteX1" fmla="*/ 4006734 w 5503025"/>
                <a:gd name="connsiteY1" fmla="*/ 141316 h 2360814"/>
                <a:gd name="connsiteX2" fmla="*/ 3142211 w 5503025"/>
                <a:gd name="connsiteY2" fmla="*/ 58189 h 2360814"/>
                <a:gd name="connsiteX3" fmla="*/ 2261062 w 5503025"/>
                <a:gd name="connsiteY3" fmla="*/ 58189 h 2360814"/>
                <a:gd name="connsiteX4" fmla="*/ 1379913 w 5503025"/>
                <a:gd name="connsiteY4" fmla="*/ 340822 h 2360814"/>
                <a:gd name="connsiteX5" fmla="*/ 415636 w 5503025"/>
                <a:gd name="connsiteY5" fmla="*/ 773083 h 2360814"/>
                <a:gd name="connsiteX6" fmla="*/ 399011 w 5503025"/>
                <a:gd name="connsiteY6" fmla="*/ 523702 h 2360814"/>
                <a:gd name="connsiteX7" fmla="*/ 0 w 5503025"/>
                <a:gd name="connsiteY7" fmla="*/ 1055716 h 2360814"/>
                <a:gd name="connsiteX8" fmla="*/ 681644 w 5503025"/>
                <a:gd name="connsiteY8" fmla="*/ 1321723 h 2360814"/>
                <a:gd name="connsiteX9" fmla="*/ 694378 w 5503025"/>
                <a:gd name="connsiteY9" fmla="*/ 1310758 h 2360814"/>
                <a:gd name="connsiteX10" fmla="*/ 565265 w 5503025"/>
                <a:gd name="connsiteY10" fmla="*/ 1138843 h 2360814"/>
                <a:gd name="connsiteX11" fmla="*/ 1097280 w 5503025"/>
                <a:gd name="connsiteY11" fmla="*/ 1221971 h 2360814"/>
                <a:gd name="connsiteX12" fmla="*/ 1778924 w 5503025"/>
                <a:gd name="connsiteY12" fmla="*/ 1670858 h 2360814"/>
                <a:gd name="connsiteX13" fmla="*/ 2094807 w 5503025"/>
                <a:gd name="connsiteY13" fmla="*/ 2286000 h 2360814"/>
                <a:gd name="connsiteX14" fmla="*/ 4987636 w 5503025"/>
                <a:gd name="connsiteY14" fmla="*/ 2119745 h 2360814"/>
                <a:gd name="connsiteX15" fmla="*/ 5503025 w 5503025"/>
                <a:gd name="connsiteY15" fmla="*/ 906087 h 2360814"/>
                <a:gd name="connsiteX0" fmla="*/ 5503025 w 5503025"/>
                <a:gd name="connsiteY0" fmla="*/ 906087 h 2247207"/>
                <a:gd name="connsiteX1" fmla="*/ 4006734 w 5503025"/>
                <a:gd name="connsiteY1" fmla="*/ 141316 h 2247207"/>
                <a:gd name="connsiteX2" fmla="*/ 3142211 w 5503025"/>
                <a:gd name="connsiteY2" fmla="*/ 58189 h 2247207"/>
                <a:gd name="connsiteX3" fmla="*/ 2261062 w 5503025"/>
                <a:gd name="connsiteY3" fmla="*/ 58189 h 2247207"/>
                <a:gd name="connsiteX4" fmla="*/ 1379913 w 5503025"/>
                <a:gd name="connsiteY4" fmla="*/ 340822 h 2247207"/>
                <a:gd name="connsiteX5" fmla="*/ 415636 w 5503025"/>
                <a:gd name="connsiteY5" fmla="*/ 773083 h 2247207"/>
                <a:gd name="connsiteX6" fmla="*/ 399011 w 5503025"/>
                <a:gd name="connsiteY6" fmla="*/ 523702 h 2247207"/>
                <a:gd name="connsiteX7" fmla="*/ 0 w 5503025"/>
                <a:gd name="connsiteY7" fmla="*/ 1055716 h 2247207"/>
                <a:gd name="connsiteX8" fmla="*/ 681644 w 5503025"/>
                <a:gd name="connsiteY8" fmla="*/ 1321723 h 2247207"/>
                <a:gd name="connsiteX9" fmla="*/ 694378 w 5503025"/>
                <a:gd name="connsiteY9" fmla="*/ 1310758 h 2247207"/>
                <a:gd name="connsiteX10" fmla="*/ 565265 w 5503025"/>
                <a:gd name="connsiteY10" fmla="*/ 1138843 h 2247207"/>
                <a:gd name="connsiteX11" fmla="*/ 1097280 w 5503025"/>
                <a:gd name="connsiteY11" fmla="*/ 1221971 h 2247207"/>
                <a:gd name="connsiteX12" fmla="*/ 1778924 w 5503025"/>
                <a:gd name="connsiteY12" fmla="*/ 1670858 h 2247207"/>
                <a:gd name="connsiteX13" fmla="*/ 4987636 w 5503025"/>
                <a:gd name="connsiteY13" fmla="*/ 2119745 h 2247207"/>
                <a:gd name="connsiteX14" fmla="*/ 5503025 w 5503025"/>
                <a:gd name="connsiteY14" fmla="*/ 906087 h 2247207"/>
                <a:gd name="connsiteX0" fmla="*/ 5503025 w 5503025"/>
                <a:gd name="connsiteY0" fmla="*/ 906087 h 2172392"/>
                <a:gd name="connsiteX1" fmla="*/ 4006734 w 5503025"/>
                <a:gd name="connsiteY1" fmla="*/ 141316 h 2172392"/>
                <a:gd name="connsiteX2" fmla="*/ 3142211 w 5503025"/>
                <a:gd name="connsiteY2" fmla="*/ 58189 h 2172392"/>
                <a:gd name="connsiteX3" fmla="*/ 2261062 w 5503025"/>
                <a:gd name="connsiteY3" fmla="*/ 58189 h 2172392"/>
                <a:gd name="connsiteX4" fmla="*/ 1379913 w 5503025"/>
                <a:gd name="connsiteY4" fmla="*/ 340822 h 2172392"/>
                <a:gd name="connsiteX5" fmla="*/ 415636 w 5503025"/>
                <a:gd name="connsiteY5" fmla="*/ 773083 h 2172392"/>
                <a:gd name="connsiteX6" fmla="*/ 399011 w 5503025"/>
                <a:gd name="connsiteY6" fmla="*/ 523702 h 2172392"/>
                <a:gd name="connsiteX7" fmla="*/ 0 w 5503025"/>
                <a:gd name="connsiteY7" fmla="*/ 1055716 h 2172392"/>
                <a:gd name="connsiteX8" fmla="*/ 681644 w 5503025"/>
                <a:gd name="connsiteY8" fmla="*/ 1321723 h 2172392"/>
                <a:gd name="connsiteX9" fmla="*/ 694378 w 5503025"/>
                <a:gd name="connsiteY9" fmla="*/ 1310758 h 2172392"/>
                <a:gd name="connsiteX10" fmla="*/ 565265 w 5503025"/>
                <a:gd name="connsiteY10" fmla="*/ 1138843 h 2172392"/>
                <a:gd name="connsiteX11" fmla="*/ 1097280 w 5503025"/>
                <a:gd name="connsiteY11" fmla="*/ 1221971 h 2172392"/>
                <a:gd name="connsiteX12" fmla="*/ 4987636 w 5503025"/>
                <a:gd name="connsiteY12" fmla="*/ 2119745 h 2172392"/>
                <a:gd name="connsiteX13" fmla="*/ 5503025 w 5503025"/>
                <a:gd name="connsiteY13" fmla="*/ 906087 h 2172392"/>
                <a:gd name="connsiteX0" fmla="*/ 5503025 w 5669191"/>
                <a:gd name="connsiteY0" fmla="*/ 906087 h 2605775"/>
                <a:gd name="connsiteX1" fmla="*/ 4006734 w 5669191"/>
                <a:gd name="connsiteY1" fmla="*/ 141316 h 2605775"/>
                <a:gd name="connsiteX2" fmla="*/ 3142211 w 5669191"/>
                <a:gd name="connsiteY2" fmla="*/ 58189 h 2605775"/>
                <a:gd name="connsiteX3" fmla="*/ 2261062 w 5669191"/>
                <a:gd name="connsiteY3" fmla="*/ 58189 h 2605775"/>
                <a:gd name="connsiteX4" fmla="*/ 1379913 w 5669191"/>
                <a:gd name="connsiteY4" fmla="*/ 340822 h 2605775"/>
                <a:gd name="connsiteX5" fmla="*/ 415636 w 5669191"/>
                <a:gd name="connsiteY5" fmla="*/ 773083 h 2605775"/>
                <a:gd name="connsiteX6" fmla="*/ 399011 w 5669191"/>
                <a:gd name="connsiteY6" fmla="*/ 523702 h 2605775"/>
                <a:gd name="connsiteX7" fmla="*/ 0 w 5669191"/>
                <a:gd name="connsiteY7" fmla="*/ 1055716 h 2605775"/>
                <a:gd name="connsiteX8" fmla="*/ 681644 w 5669191"/>
                <a:gd name="connsiteY8" fmla="*/ 1321723 h 2605775"/>
                <a:gd name="connsiteX9" fmla="*/ 694378 w 5669191"/>
                <a:gd name="connsiteY9" fmla="*/ 1310758 h 2605775"/>
                <a:gd name="connsiteX10" fmla="*/ 565265 w 5669191"/>
                <a:gd name="connsiteY10" fmla="*/ 1138843 h 2605775"/>
                <a:gd name="connsiteX11" fmla="*/ 1097280 w 5669191"/>
                <a:gd name="connsiteY11" fmla="*/ 1221971 h 2605775"/>
                <a:gd name="connsiteX12" fmla="*/ 4987636 w 5669191"/>
                <a:gd name="connsiteY12" fmla="*/ 2119745 h 2605775"/>
                <a:gd name="connsiteX13" fmla="*/ 4698931 w 5669191"/>
                <a:gd name="connsiteY13" fmla="*/ 2403499 h 2605775"/>
                <a:gd name="connsiteX14" fmla="*/ 5503025 w 5669191"/>
                <a:gd name="connsiteY14" fmla="*/ 906087 h 2605775"/>
                <a:gd name="connsiteX0" fmla="*/ 5503025 w 5669191"/>
                <a:gd name="connsiteY0" fmla="*/ 906087 h 2456146"/>
                <a:gd name="connsiteX1" fmla="*/ 4006734 w 5669191"/>
                <a:gd name="connsiteY1" fmla="*/ 141316 h 2456146"/>
                <a:gd name="connsiteX2" fmla="*/ 3142211 w 5669191"/>
                <a:gd name="connsiteY2" fmla="*/ 58189 h 2456146"/>
                <a:gd name="connsiteX3" fmla="*/ 2261062 w 5669191"/>
                <a:gd name="connsiteY3" fmla="*/ 58189 h 2456146"/>
                <a:gd name="connsiteX4" fmla="*/ 1379913 w 5669191"/>
                <a:gd name="connsiteY4" fmla="*/ 340822 h 2456146"/>
                <a:gd name="connsiteX5" fmla="*/ 415636 w 5669191"/>
                <a:gd name="connsiteY5" fmla="*/ 773083 h 2456146"/>
                <a:gd name="connsiteX6" fmla="*/ 399011 w 5669191"/>
                <a:gd name="connsiteY6" fmla="*/ 523702 h 2456146"/>
                <a:gd name="connsiteX7" fmla="*/ 0 w 5669191"/>
                <a:gd name="connsiteY7" fmla="*/ 1055716 h 2456146"/>
                <a:gd name="connsiteX8" fmla="*/ 681644 w 5669191"/>
                <a:gd name="connsiteY8" fmla="*/ 1321723 h 2456146"/>
                <a:gd name="connsiteX9" fmla="*/ 694378 w 5669191"/>
                <a:gd name="connsiteY9" fmla="*/ 1310758 h 2456146"/>
                <a:gd name="connsiteX10" fmla="*/ 565265 w 5669191"/>
                <a:gd name="connsiteY10" fmla="*/ 1138843 h 2456146"/>
                <a:gd name="connsiteX11" fmla="*/ 1097280 w 5669191"/>
                <a:gd name="connsiteY11" fmla="*/ 1221971 h 2456146"/>
                <a:gd name="connsiteX12" fmla="*/ 4698931 w 5669191"/>
                <a:gd name="connsiteY12" fmla="*/ 2403499 h 2456146"/>
                <a:gd name="connsiteX13" fmla="*/ 5503025 w 5669191"/>
                <a:gd name="connsiteY13" fmla="*/ 906087 h 2456146"/>
                <a:gd name="connsiteX0" fmla="*/ 5503025 w 5618932"/>
                <a:gd name="connsiteY0" fmla="*/ 906087 h 2649826"/>
                <a:gd name="connsiteX1" fmla="*/ 4006734 w 5618932"/>
                <a:gd name="connsiteY1" fmla="*/ 141316 h 2649826"/>
                <a:gd name="connsiteX2" fmla="*/ 3142211 w 5618932"/>
                <a:gd name="connsiteY2" fmla="*/ 58189 h 2649826"/>
                <a:gd name="connsiteX3" fmla="*/ 2261062 w 5618932"/>
                <a:gd name="connsiteY3" fmla="*/ 58189 h 2649826"/>
                <a:gd name="connsiteX4" fmla="*/ 1379913 w 5618932"/>
                <a:gd name="connsiteY4" fmla="*/ 340822 h 2649826"/>
                <a:gd name="connsiteX5" fmla="*/ 415636 w 5618932"/>
                <a:gd name="connsiteY5" fmla="*/ 773083 h 2649826"/>
                <a:gd name="connsiteX6" fmla="*/ 399011 w 5618932"/>
                <a:gd name="connsiteY6" fmla="*/ 523702 h 2649826"/>
                <a:gd name="connsiteX7" fmla="*/ 0 w 5618932"/>
                <a:gd name="connsiteY7" fmla="*/ 1055716 h 2649826"/>
                <a:gd name="connsiteX8" fmla="*/ 681644 w 5618932"/>
                <a:gd name="connsiteY8" fmla="*/ 1321723 h 2649826"/>
                <a:gd name="connsiteX9" fmla="*/ 694378 w 5618932"/>
                <a:gd name="connsiteY9" fmla="*/ 1310758 h 2649826"/>
                <a:gd name="connsiteX10" fmla="*/ 565265 w 5618932"/>
                <a:gd name="connsiteY10" fmla="*/ 1138843 h 2649826"/>
                <a:gd name="connsiteX11" fmla="*/ 1097280 w 5618932"/>
                <a:gd name="connsiteY11" fmla="*/ 1221971 h 2649826"/>
                <a:gd name="connsiteX12" fmla="*/ 4698931 w 5618932"/>
                <a:gd name="connsiteY12" fmla="*/ 2403499 h 2649826"/>
                <a:gd name="connsiteX13" fmla="*/ 4702174 w 5618932"/>
                <a:gd name="connsiteY13" fmla="*/ 2400257 h 2649826"/>
                <a:gd name="connsiteX14" fmla="*/ 5503025 w 5618932"/>
                <a:gd name="connsiteY14" fmla="*/ 906087 h 2649826"/>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644421"/>
                <a:gd name="connsiteX1" fmla="*/ 4006734 w 5618932"/>
                <a:gd name="connsiteY1" fmla="*/ 141316 h 2644421"/>
                <a:gd name="connsiteX2" fmla="*/ 3142211 w 5618932"/>
                <a:gd name="connsiteY2" fmla="*/ 58189 h 2644421"/>
                <a:gd name="connsiteX3" fmla="*/ 2261062 w 5618932"/>
                <a:gd name="connsiteY3" fmla="*/ 58189 h 2644421"/>
                <a:gd name="connsiteX4" fmla="*/ 1379913 w 5618932"/>
                <a:gd name="connsiteY4" fmla="*/ 340822 h 2644421"/>
                <a:gd name="connsiteX5" fmla="*/ 415636 w 5618932"/>
                <a:gd name="connsiteY5" fmla="*/ 773083 h 2644421"/>
                <a:gd name="connsiteX6" fmla="*/ 399011 w 5618932"/>
                <a:gd name="connsiteY6" fmla="*/ 523702 h 2644421"/>
                <a:gd name="connsiteX7" fmla="*/ 0 w 5618932"/>
                <a:gd name="connsiteY7" fmla="*/ 1055716 h 2644421"/>
                <a:gd name="connsiteX8" fmla="*/ 681644 w 5618932"/>
                <a:gd name="connsiteY8" fmla="*/ 1321723 h 2644421"/>
                <a:gd name="connsiteX9" fmla="*/ 694378 w 5618932"/>
                <a:gd name="connsiteY9" fmla="*/ 1310758 h 2644421"/>
                <a:gd name="connsiteX10" fmla="*/ 565265 w 5618932"/>
                <a:gd name="connsiteY10" fmla="*/ 1138843 h 2644421"/>
                <a:gd name="connsiteX11" fmla="*/ 1097280 w 5618932"/>
                <a:gd name="connsiteY11" fmla="*/ 1221971 h 2644421"/>
                <a:gd name="connsiteX12" fmla="*/ 4698931 w 5618932"/>
                <a:gd name="connsiteY12" fmla="*/ 2403499 h 2644421"/>
                <a:gd name="connsiteX13" fmla="*/ 4614625 w 5618932"/>
                <a:gd name="connsiteY13" fmla="*/ 2371074 h 2644421"/>
                <a:gd name="connsiteX14" fmla="*/ 4702174 w 5618932"/>
                <a:gd name="connsiteY14" fmla="*/ 2400257 h 2644421"/>
                <a:gd name="connsiteX15" fmla="*/ 5503025 w 5618932"/>
                <a:gd name="connsiteY15" fmla="*/ 906087 h 2644421"/>
                <a:gd name="connsiteX0" fmla="*/ 5503025 w 5604340"/>
                <a:gd name="connsiteY0" fmla="*/ 906087 h 2620643"/>
                <a:gd name="connsiteX1" fmla="*/ 4006734 w 5604340"/>
                <a:gd name="connsiteY1" fmla="*/ 141316 h 2620643"/>
                <a:gd name="connsiteX2" fmla="*/ 3142211 w 5604340"/>
                <a:gd name="connsiteY2" fmla="*/ 58189 h 2620643"/>
                <a:gd name="connsiteX3" fmla="*/ 2261062 w 5604340"/>
                <a:gd name="connsiteY3" fmla="*/ 58189 h 2620643"/>
                <a:gd name="connsiteX4" fmla="*/ 1379913 w 5604340"/>
                <a:gd name="connsiteY4" fmla="*/ 340822 h 2620643"/>
                <a:gd name="connsiteX5" fmla="*/ 415636 w 5604340"/>
                <a:gd name="connsiteY5" fmla="*/ 773083 h 2620643"/>
                <a:gd name="connsiteX6" fmla="*/ 399011 w 5604340"/>
                <a:gd name="connsiteY6" fmla="*/ 523702 h 2620643"/>
                <a:gd name="connsiteX7" fmla="*/ 0 w 5604340"/>
                <a:gd name="connsiteY7" fmla="*/ 1055716 h 2620643"/>
                <a:gd name="connsiteX8" fmla="*/ 681644 w 5604340"/>
                <a:gd name="connsiteY8" fmla="*/ 1321723 h 2620643"/>
                <a:gd name="connsiteX9" fmla="*/ 694378 w 5604340"/>
                <a:gd name="connsiteY9" fmla="*/ 1310758 h 2620643"/>
                <a:gd name="connsiteX10" fmla="*/ 565265 w 5604340"/>
                <a:gd name="connsiteY10" fmla="*/ 1138843 h 2620643"/>
                <a:gd name="connsiteX11" fmla="*/ 1097280 w 5604340"/>
                <a:gd name="connsiteY11" fmla="*/ 1221971 h 2620643"/>
                <a:gd name="connsiteX12" fmla="*/ 4698931 w 5604340"/>
                <a:gd name="connsiteY12" fmla="*/ 2403499 h 2620643"/>
                <a:gd name="connsiteX13" fmla="*/ 4614625 w 5604340"/>
                <a:gd name="connsiteY13" fmla="*/ 2371074 h 2620643"/>
                <a:gd name="connsiteX14" fmla="*/ 5503025 w 5604340"/>
                <a:gd name="connsiteY14" fmla="*/ 906087 h 2620643"/>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371074"/>
                <a:gd name="connsiteX1" fmla="*/ 4006734 w 5503025"/>
                <a:gd name="connsiteY1" fmla="*/ 141316 h 2371074"/>
                <a:gd name="connsiteX2" fmla="*/ 3142211 w 5503025"/>
                <a:gd name="connsiteY2" fmla="*/ 58189 h 2371074"/>
                <a:gd name="connsiteX3" fmla="*/ 2261062 w 5503025"/>
                <a:gd name="connsiteY3" fmla="*/ 58189 h 2371074"/>
                <a:gd name="connsiteX4" fmla="*/ 1379913 w 5503025"/>
                <a:gd name="connsiteY4" fmla="*/ 340822 h 2371074"/>
                <a:gd name="connsiteX5" fmla="*/ 415636 w 5503025"/>
                <a:gd name="connsiteY5" fmla="*/ 773083 h 2371074"/>
                <a:gd name="connsiteX6" fmla="*/ 399011 w 5503025"/>
                <a:gd name="connsiteY6" fmla="*/ 523702 h 2371074"/>
                <a:gd name="connsiteX7" fmla="*/ 0 w 5503025"/>
                <a:gd name="connsiteY7" fmla="*/ 1055716 h 2371074"/>
                <a:gd name="connsiteX8" fmla="*/ 681644 w 5503025"/>
                <a:gd name="connsiteY8" fmla="*/ 1321723 h 2371074"/>
                <a:gd name="connsiteX9" fmla="*/ 694378 w 5503025"/>
                <a:gd name="connsiteY9" fmla="*/ 1310758 h 2371074"/>
                <a:gd name="connsiteX10" fmla="*/ 565265 w 5503025"/>
                <a:gd name="connsiteY10" fmla="*/ 1138843 h 2371074"/>
                <a:gd name="connsiteX11" fmla="*/ 1097280 w 5503025"/>
                <a:gd name="connsiteY11" fmla="*/ 1221971 h 2371074"/>
                <a:gd name="connsiteX12" fmla="*/ 4614625 w 5503025"/>
                <a:gd name="connsiteY12" fmla="*/ 2371074 h 2371074"/>
                <a:gd name="connsiteX13" fmla="*/ 5503025 w 5503025"/>
                <a:gd name="connsiteY13" fmla="*/ 906087 h 2371074"/>
                <a:gd name="connsiteX0" fmla="*/ 5503025 w 5503025"/>
                <a:gd name="connsiteY0" fmla="*/ 906087 h 2371074"/>
                <a:gd name="connsiteX1" fmla="*/ 4006734 w 5503025"/>
                <a:gd name="connsiteY1" fmla="*/ 141316 h 2371074"/>
                <a:gd name="connsiteX2" fmla="*/ 2261062 w 5503025"/>
                <a:gd name="connsiteY2" fmla="*/ 58189 h 2371074"/>
                <a:gd name="connsiteX3" fmla="*/ 1379913 w 5503025"/>
                <a:gd name="connsiteY3" fmla="*/ 340822 h 2371074"/>
                <a:gd name="connsiteX4" fmla="*/ 415636 w 5503025"/>
                <a:gd name="connsiteY4" fmla="*/ 773083 h 2371074"/>
                <a:gd name="connsiteX5" fmla="*/ 399011 w 5503025"/>
                <a:gd name="connsiteY5" fmla="*/ 523702 h 2371074"/>
                <a:gd name="connsiteX6" fmla="*/ 0 w 5503025"/>
                <a:gd name="connsiteY6" fmla="*/ 1055716 h 2371074"/>
                <a:gd name="connsiteX7" fmla="*/ 681644 w 5503025"/>
                <a:gd name="connsiteY7" fmla="*/ 1321723 h 2371074"/>
                <a:gd name="connsiteX8" fmla="*/ 694378 w 5503025"/>
                <a:gd name="connsiteY8" fmla="*/ 1310758 h 2371074"/>
                <a:gd name="connsiteX9" fmla="*/ 565265 w 5503025"/>
                <a:gd name="connsiteY9" fmla="*/ 1138843 h 2371074"/>
                <a:gd name="connsiteX10" fmla="*/ 1097280 w 5503025"/>
                <a:gd name="connsiteY10" fmla="*/ 1221971 h 2371074"/>
                <a:gd name="connsiteX11" fmla="*/ 4614625 w 5503025"/>
                <a:gd name="connsiteY11" fmla="*/ 2371074 h 2371074"/>
                <a:gd name="connsiteX12" fmla="*/ 5503025 w 5503025"/>
                <a:gd name="connsiteY12" fmla="*/ 906087 h 237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3025" h="2371074">
                  <a:moveTo>
                    <a:pt x="5503025" y="906087"/>
                  </a:moveTo>
                  <a:cubicBezTo>
                    <a:pt x="5173110" y="587963"/>
                    <a:pt x="4547061" y="282632"/>
                    <a:pt x="4006734" y="141316"/>
                  </a:cubicBezTo>
                  <a:cubicBezTo>
                    <a:pt x="3466407" y="0"/>
                    <a:pt x="2698865" y="24938"/>
                    <a:pt x="2261062" y="58189"/>
                  </a:cubicBezTo>
                  <a:cubicBezTo>
                    <a:pt x="1823259" y="91440"/>
                    <a:pt x="1687484" y="221673"/>
                    <a:pt x="1379913" y="340822"/>
                  </a:cubicBezTo>
                  <a:cubicBezTo>
                    <a:pt x="1072342" y="459971"/>
                    <a:pt x="579120" y="742603"/>
                    <a:pt x="415636" y="773083"/>
                  </a:cubicBezTo>
                  <a:cubicBezTo>
                    <a:pt x="252152" y="803563"/>
                    <a:pt x="468284" y="476597"/>
                    <a:pt x="399011" y="523702"/>
                  </a:cubicBezTo>
                  <a:cubicBezTo>
                    <a:pt x="329738" y="570807"/>
                    <a:pt x="152312" y="741130"/>
                    <a:pt x="0" y="1055716"/>
                  </a:cubicBezTo>
                  <a:cubicBezTo>
                    <a:pt x="327586" y="1187098"/>
                    <a:pt x="565914" y="1279216"/>
                    <a:pt x="681644" y="1321723"/>
                  </a:cubicBezTo>
                  <a:cubicBezTo>
                    <a:pt x="797374" y="1364230"/>
                    <a:pt x="397625" y="1230992"/>
                    <a:pt x="694378" y="1310758"/>
                  </a:cubicBezTo>
                  <a:cubicBezTo>
                    <a:pt x="674982" y="1280278"/>
                    <a:pt x="498115" y="1153641"/>
                    <a:pt x="565265" y="1138843"/>
                  </a:cubicBezTo>
                  <a:cubicBezTo>
                    <a:pt x="632415" y="1124045"/>
                    <a:pt x="422387" y="1016599"/>
                    <a:pt x="1097280" y="1221971"/>
                  </a:cubicBezTo>
                  <a:cubicBezTo>
                    <a:pt x="1772173" y="1427343"/>
                    <a:pt x="3950049" y="1747649"/>
                    <a:pt x="4614625" y="2371074"/>
                  </a:cubicBezTo>
                  <a:cubicBezTo>
                    <a:pt x="4739316" y="1650461"/>
                    <a:pt x="5067697" y="1287441"/>
                    <a:pt x="5503025" y="906087"/>
                  </a:cubicBezTo>
                  <a:close/>
                </a:path>
              </a:pathLst>
            </a:custGeom>
            <a:gradFill flip="none" rotWithShape="1">
              <a:gsLst>
                <a:gs pos="0">
                  <a:srgbClr val="FFF200">
                    <a:alpha val="38000"/>
                  </a:srgbClr>
                </a:gs>
                <a:gs pos="45000">
                  <a:srgbClr val="FF7A00"/>
                </a:gs>
                <a:gs pos="70000">
                  <a:srgbClr val="FF0300"/>
                </a:gs>
                <a:gs pos="100000">
                  <a:srgbClr val="4D080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rot="548307">
              <a:off x="4121310" y="2834106"/>
              <a:ext cx="3368990" cy="942945"/>
            </a:xfrm>
            <a:prstGeom prst="rect">
              <a:avLst/>
            </a:prstGeom>
            <a:noFill/>
          </p:spPr>
          <p:txBody>
            <a:bodyPr wrap="none" rtlCol="0">
              <a:prstTxWarp prst="textArchUp">
                <a:avLst/>
              </a:prstTxWarp>
              <a:spAutoFit/>
            </a:bodyPr>
            <a:lstStyle/>
            <a:p>
              <a:r>
                <a:rPr lang="en-US" sz="3200" dirty="0" smtClean="0">
                  <a:solidFill>
                    <a:schemeClr val="bg1"/>
                  </a:solidFill>
                  <a:effectLst>
                    <a:outerShdw dist="50800" dir="5400000" algn="ctr" rotWithShape="0">
                      <a:schemeClr val="tx1"/>
                    </a:outerShdw>
                  </a:effectLst>
                </a:rPr>
                <a:t>TRAIL OF  TEARS</a:t>
              </a:r>
              <a:endParaRPr lang="en-US" sz="3200" dirty="0">
                <a:solidFill>
                  <a:schemeClr val="bg1"/>
                </a:solidFill>
                <a:effectLst>
                  <a:outerShdw dist="50800" dir="5400000" algn="ctr" rotWithShape="0">
                    <a:schemeClr val="tx1"/>
                  </a:outerShdw>
                </a:effectLst>
              </a:endParaRPr>
            </a:p>
          </p:txBody>
        </p:sp>
      </p:grpSp>
      <p:sp useBgFill="1">
        <p:nvSpPr>
          <p:cNvPr id="51" name="TextBox 3"/>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defRPr/>
            </a:pPr>
            <a:r>
              <a:rPr lang="en-US" sz="4400" b="1" dirty="0" smtClean="0">
                <a:solidFill>
                  <a:srgbClr val="00B050"/>
                </a:solidFill>
                <a:effectLst>
                  <a:outerShdw dist="50800" dir="5400000" algn="ctr" rotWithShape="0">
                    <a:schemeClr val="tx1"/>
                  </a:outerShdw>
                </a:effectLst>
                <a:latin typeface="Tempus Sans ITC" pitchFamily="82" charset="0"/>
              </a:rPr>
              <a:t>People we met on the trails</a:t>
            </a:r>
            <a:endParaRPr lang="en-US" sz="4400" b="1" dirty="0">
              <a:solidFill>
                <a:srgbClr val="00B050"/>
              </a:solidFill>
              <a:effectLst>
                <a:outerShdw dist="50800" dir="5400000" algn="ctr" rotWithShape="0">
                  <a:schemeClr val="tx1"/>
                </a:outerShdw>
              </a:effectLst>
              <a:latin typeface="Tempus Sans ITC" pitchFamily="82" charset="0"/>
            </a:endParaRPr>
          </a:p>
        </p:txBody>
      </p:sp>
      <p:grpSp>
        <p:nvGrpSpPr>
          <p:cNvPr id="58" name="Group 57"/>
          <p:cNvGrpSpPr/>
          <p:nvPr/>
        </p:nvGrpSpPr>
        <p:grpSpPr>
          <a:xfrm>
            <a:off x="1170432" y="977122"/>
            <a:ext cx="7141464" cy="4814078"/>
            <a:chOff x="1170432" y="977122"/>
            <a:chExt cx="7141464" cy="4814078"/>
          </a:xfrm>
        </p:grpSpPr>
        <p:grpSp>
          <p:nvGrpSpPr>
            <p:cNvPr id="7" name="Group 15"/>
            <p:cNvGrpSpPr/>
            <p:nvPr/>
          </p:nvGrpSpPr>
          <p:grpSpPr>
            <a:xfrm>
              <a:off x="2026920" y="990599"/>
              <a:ext cx="1295400" cy="1905001"/>
              <a:chOff x="2514600" y="3428999"/>
              <a:chExt cx="1295400" cy="1905001"/>
            </a:xfrm>
          </p:grpSpPr>
          <p:pic>
            <p:nvPicPr>
              <p:cNvPr id="117" name="Picture 2"/>
              <p:cNvPicPr>
                <a:picLocks noChangeAspect="1" noChangeArrowheads="1"/>
              </p:cNvPicPr>
              <p:nvPr/>
            </p:nvPicPr>
            <p:blipFill>
              <a:blip r:embed="rId5" cstate="print"/>
              <a:srcRect r="11677" b="54997"/>
              <a:stretch>
                <a:fillRect/>
              </a:stretch>
            </p:blipFill>
            <p:spPr bwMode="auto">
              <a:xfrm>
                <a:off x="2514600" y="3428999"/>
                <a:ext cx="1249680" cy="1443335"/>
              </a:xfrm>
              <a:prstGeom prst="rect">
                <a:avLst/>
              </a:prstGeom>
              <a:noFill/>
              <a:ln w="25400">
                <a:solidFill>
                  <a:schemeClr val="tx1"/>
                </a:solidFill>
                <a:miter lim="800000"/>
                <a:headEnd/>
                <a:tailEnd/>
              </a:ln>
              <a:effectLst/>
            </p:spPr>
          </p:pic>
          <p:sp>
            <p:nvSpPr>
              <p:cNvPr id="118" name="TextBox 117"/>
              <p:cNvSpPr txBox="1"/>
              <p:nvPr/>
            </p:nvSpPr>
            <p:spPr>
              <a:xfrm>
                <a:off x="2514600" y="4872335"/>
                <a:ext cx="1295400" cy="461665"/>
              </a:xfrm>
              <a:prstGeom prst="rect">
                <a:avLst/>
              </a:prstGeom>
              <a:solidFill>
                <a:schemeClr val="bg1"/>
              </a:solidFill>
              <a:ln w="25400">
                <a:solidFill>
                  <a:schemeClr val="tx1"/>
                </a:solidFill>
              </a:ln>
            </p:spPr>
            <p:txBody>
              <a:bodyPr wrap="square" rtlCol="0">
                <a:spAutoFit/>
              </a:bodyPr>
              <a:lstStyle/>
              <a:p>
                <a:pPr algn="ctr"/>
                <a:r>
                  <a:rPr lang="en-US" sz="2400" b="1" dirty="0" err="1" smtClean="0">
                    <a:latin typeface="Tempus Sans ITC" pitchFamily="82" charset="0"/>
                  </a:rPr>
                  <a:t>Milly</a:t>
                </a:r>
                <a:endParaRPr lang="en-US" sz="2400" b="1" dirty="0">
                  <a:latin typeface="Tempus Sans ITC" pitchFamily="82" charset="0"/>
                </a:endParaRPr>
              </a:p>
            </p:txBody>
          </p:sp>
        </p:grpSp>
        <p:grpSp>
          <p:nvGrpSpPr>
            <p:cNvPr id="8" name="Group 18"/>
            <p:cNvGrpSpPr/>
            <p:nvPr/>
          </p:nvGrpSpPr>
          <p:grpSpPr>
            <a:xfrm>
              <a:off x="3749040" y="977122"/>
              <a:ext cx="1499616" cy="1918478"/>
              <a:chOff x="4312105" y="4334387"/>
              <a:chExt cx="1499616" cy="1918478"/>
            </a:xfrm>
          </p:grpSpPr>
          <p:pic>
            <p:nvPicPr>
              <p:cNvPr id="115" name="Picture 6" descr="Image result for sequoyah"/>
              <p:cNvPicPr>
                <a:picLocks noChangeAspect="1" noChangeArrowheads="1"/>
              </p:cNvPicPr>
              <p:nvPr/>
            </p:nvPicPr>
            <p:blipFill>
              <a:blip r:embed="rId6" cstate="print"/>
              <a:srcRect r="35862" b="51680"/>
              <a:stretch>
                <a:fillRect/>
              </a:stretch>
            </p:blipFill>
            <p:spPr bwMode="auto">
              <a:xfrm>
                <a:off x="4342585" y="4334387"/>
                <a:ext cx="1449022" cy="1456813"/>
              </a:xfrm>
              <a:prstGeom prst="rect">
                <a:avLst/>
              </a:prstGeom>
              <a:noFill/>
              <a:ln w="25400">
                <a:solidFill>
                  <a:schemeClr val="tx1"/>
                </a:solidFill>
              </a:ln>
            </p:spPr>
          </p:pic>
          <p:sp>
            <p:nvSpPr>
              <p:cNvPr id="116" name="TextBox 115"/>
              <p:cNvSpPr txBox="1"/>
              <p:nvPr/>
            </p:nvSpPr>
            <p:spPr>
              <a:xfrm>
                <a:off x="4312105" y="5791200"/>
                <a:ext cx="1499616" cy="461665"/>
              </a:xfrm>
              <a:prstGeom prst="rect">
                <a:avLst/>
              </a:prstGeom>
              <a:solidFill>
                <a:schemeClr val="bg1"/>
              </a:solidFill>
              <a:ln w="25400">
                <a:solidFill>
                  <a:schemeClr val="tx1"/>
                </a:solidFill>
              </a:ln>
            </p:spPr>
            <p:txBody>
              <a:bodyPr wrap="square" rtlCol="0">
                <a:spAutoFit/>
              </a:bodyPr>
              <a:lstStyle/>
              <a:p>
                <a:pPr algn="ctr"/>
                <a:r>
                  <a:rPr lang="en-US" sz="2300" b="1" dirty="0" smtClean="0">
                    <a:latin typeface="Tempus Sans ITC" pitchFamily="82" charset="0"/>
                  </a:rPr>
                  <a:t>Sequoyah</a:t>
                </a:r>
                <a:endParaRPr lang="en-US" sz="2300" b="1" dirty="0">
                  <a:latin typeface="Tempus Sans ITC" pitchFamily="82" charset="0"/>
                </a:endParaRPr>
              </a:p>
            </p:txBody>
          </p:sp>
        </p:grpSp>
        <p:grpSp>
          <p:nvGrpSpPr>
            <p:cNvPr id="9" name="Group 21"/>
            <p:cNvGrpSpPr/>
            <p:nvPr/>
          </p:nvGrpSpPr>
          <p:grpSpPr>
            <a:xfrm>
              <a:off x="5532120" y="1016615"/>
              <a:ext cx="1325880" cy="1832543"/>
              <a:chOff x="6163056" y="4267200"/>
              <a:chExt cx="1325880" cy="1832543"/>
            </a:xfrm>
          </p:grpSpPr>
          <p:pic>
            <p:nvPicPr>
              <p:cNvPr id="113" name="Picture 2" descr="Major ridge.jpg"/>
              <p:cNvPicPr>
                <a:picLocks noChangeAspect="1" noChangeArrowheads="1"/>
              </p:cNvPicPr>
              <p:nvPr/>
            </p:nvPicPr>
            <p:blipFill>
              <a:blip r:embed="rId7" cstate="print"/>
              <a:srcRect l="9039" t="6452" r="5455" b="16129"/>
              <a:stretch>
                <a:fillRect/>
              </a:stretch>
            </p:blipFill>
            <p:spPr bwMode="auto">
              <a:xfrm>
                <a:off x="6172201" y="4267200"/>
                <a:ext cx="1298834" cy="1373008"/>
              </a:xfrm>
              <a:prstGeom prst="rect">
                <a:avLst/>
              </a:prstGeom>
              <a:noFill/>
              <a:ln w="25400">
                <a:solidFill>
                  <a:schemeClr val="tx1"/>
                </a:solidFill>
              </a:ln>
            </p:spPr>
          </p:pic>
          <p:sp>
            <p:nvSpPr>
              <p:cNvPr id="114" name="TextBox 113"/>
              <p:cNvSpPr txBox="1"/>
              <p:nvPr/>
            </p:nvSpPr>
            <p:spPr>
              <a:xfrm>
                <a:off x="6163056" y="5638078"/>
                <a:ext cx="132588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Ridge</a:t>
                </a:r>
                <a:endParaRPr lang="en-US" sz="2400" b="1" dirty="0">
                  <a:latin typeface="Tempus Sans ITC" pitchFamily="82" charset="0"/>
                </a:endParaRPr>
              </a:p>
            </p:txBody>
          </p:sp>
        </p:grpSp>
        <p:grpSp>
          <p:nvGrpSpPr>
            <p:cNvPr id="11" name="Group 2"/>
            <p:cNvGrpSpPr/>
            <p:nvPr/>
          </p:nvGrpSpPr>
          <p:grpSpPr>
            <a:xfrm>
              <a:off x="6842760" y="3876020"/>
              <a:ext cx="1463040" cy="1909464"/>
              <a:chOff x="8357232" y="1757066"/>
              <a:chExt cx="1463040" cy="1909464"/>
            </a:xfrm>
          </p:grpSpPr>
          <p:pic>
            <p:nvPicPr>
              <p:cNvPr id="135" name="Picture 2" descr="Image result for teenage hunters in 19th century"/>
              <p:cNvPicPr>
                <a:picLocks noChangeAspect="1" noChangeArrowheads="1"/>
              </p:cNvPicPr>
              <p:nvPr/>
            </p:nvPicPr>
            <p:blipFill>
              <a:blip r:embed="rId8" cstate="print"/>
              <a:srcRect l="57240" t="8628" r="18547" b="44306"/>
              <a:stretch>
                <a:fillRect/>
              </a:stretch>
            </p:blipFill>
            <p:spPr bwMode="auto">
              <a:xfrm>
                <a:off x="8357236" y="1757066"/>
                <a:ext cx="1447801" cy="1447800"/>
              </a:xfrm>
              <a:prstGeom prst="rect">
                <a:avLst/>
              </a:prstGeom>
              <a:noFill/>
              <a:ln w="25400">
                <a:solidFill>
                  <a:schemeClr val="tx1"/>
                </a:solidFill>
              </a:ln>
            </p:spPr>
          </p:pic>
          <p:sp>
            <p:nvSpPr>
              <p:cNvPr id="131" name="TextBox 4"/>
              <p:cNvSpPr txBox="1"/>
              <p:nvPr/>
            </p:nvSpPr>
            <p:spPr>
              <a:xfrm>
                <a:off x="8357232" y="3204865"/>
                <a:ext cx="146304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Becknell</a:t>
                </a:r>
                <a:endParaRPr lang="en-US" sz="2400" b="1" dirty="0">
                  <a:latin typeface="Tempus Sans ITC" pitchFamily="82" charset="0"/>
                </a:endParaRPr>
              </a:p>
            </p:txBody>
          </p:sp>
        </p:grpSp>
        <p:grpSp>
          <p:nvGrpSpPr>
            <p:cNvPr id="14" name="Group 9"/>
            <p:cNvGrpSpPr/>
            <p:nvPr/>
          </p:nvGrpSpPr>
          <p:grpSpPr>
            <a:xfrm>
              <a:off x="3733800" y="3836313"/>
              <a:ext cx="1143000" cy="1954887"/>
              <a:chOff x="5722653" y="1362878"/>
              <a:chExt cx="1063845" cy="1748105"/>
            </a:xfrm>
          </p:grpSpPr>
          <p:pic>
            <p:nvPicPr>
              <p:cNvPr id="128" name="Picture 3" descr="C:\Users\Sandra\AppData\Local\Microsoft\Windows\INetCache\IE\AAJ30NL3\silhouette-clipart-5[1].jpg"/>
              <p:cNvPicPr>
                <a:picLocks noChangeAspect="1" noChangeArrowheads="1"/>
              </p:cNvPicPr>
              <p:nvPr/>
            </p:nvPicPr>
            <p:blipFill>
              <a:blip r:embed="rId9" cstate="print"/>
              <a:srcRect/>
              <a:stretch>
                <a:fillRect/>
              </a:stretch>
            </p:blipFill>
            <p:spPr bwMode="auto">
              <a:xfrm>
                <a:off x="5722653" y="1362878"/>
                <a:ext cx="1059529" cy="1362796"/>
              </a:xfrm>
              <a:prstGeom prst="rect">
                <a:avLst/>
              </a:prstGeom>
              <a:noFill/>
              <a:ln w="25400">
                <a:solidFill>
                  <a:schemeClr val="tx1"/>
                </a:solidFill>
              </a:ln>
            </p:spPr>
          </p:pic>
          <p:sp>
            <p:nvSpPr>
              <p:cNvPr id="129" name="TextBox 128"/>
              <p:cNvSpPr txBox="1"/>
              <p:nvPr/>
            </p:nvSpPr>
            <p:spPr>
              <a:xfrm>
                <a:off x="5722653" y="2725674"/>
                <a:ext cx="1063845" cy="385309"/>
              </a:xfrm>
              <a:prstGeom prst="rect">
                <a:avLst/>
              </a:prstGeom>
              <a:solidFill>
                <a:schemeClr val="bg1"/>
              </a:solidFill>
              <a:ln w="25400">
                <a:solidFill>
                  <a:schemeClr val="tx1"/>
                </a:solidFill>
              </a:ln>
            </p:spPr>
            <p:txBody>
              <a:bodyPr wrap="square" rtlCol="0">
                <a:spAutoFit/>
              </a:bodyPr>
              <a:lstStyle/>
              <a:p>
                <a:pPr algn="ctr"/>
                <a:r>
                  <a:rPr lang="en-US" sz="2200" b="1" dirty="0" smtClean="0">
                    <a:latin typeface="Tempus Sans ITC" pitchFamily="82" charset="0"/>
                  </a:rPr>
                  <a:t>Shelby</a:t>
                </a:r>
                <a:endParaRPr lang="en-US" sz="2200" b="1" dirty="0">
                  <a:latin typeface="Tempus Sans ITC" pitchFamily="82" charset="0"/>
                </a:endParaRPr>
              </a:p>
            </p:txBody>
          </p:sp>
        </p:grpSp>
        <p:grpSp>
          <p:nvGrpSpPr>
            <p:cNvPr id="16" name="Group 24"/>
            <p:cNvGrpSpPr/>
            <p:nvPr/>
          </p:nvGrpSpPr>
          <p:grpSpPr>
            <a:xfrm>
              <a:off x="7050024" y="1024128"/>
              <a:ext cx="1261872" cy="1817430"/>
              <a:chOff x="9088993" y="-110247"/>
              <a:chExt cx="1144097" cy="1590250"/>
            </a:xfrm>
          </p:grpSpPr>
          <p:pic>
            <p:nvPicPr>
              <p:cNvPr id="124" name="Picture 2" descr="https://history.army.mil/LC/The%20Mission/Facts/3fixa.JPG"/>
              <p:cNvPicPr>
                <a:picLocks noChangeAspect="1" noChangeArrowheads="1"/>
              </p:cNvPicPr>
              <p:nvPr/>
            </p:nvPicPr>
            <p:blipFill>
              <a:blip r:embed="rId10" cstate="print"/>
              <a:srcRect l="21152" t="9876" r="27379" b="65603"/>
              <a:stretch>
                <a:fillRect/>
              </a:stretch>
            </p:blipFill>
            <p:spPr bwMode="auto">
              <a:xfrm>
                <a:off x="9105421" y="-110247"/>
                <a:ext cx="1122139" cy="1224152"/>
              </a:xfrm>
              <a:prstGeom prst="rect">
                <a:avLst/>
              </a:prstGeom>
              <a:noFill/>
              <a:ln w="25400">
                <a:solidFill>
                  <a:schemeClr val="tx1"/>
                </a:solidFill>
              </a:ln>
            </p:spPr>
          </p:pic>
          <p:sp>
            <p:nvSpPr>
              <p:cNvPr id="125" name="TextBox 124"/>
              <p:cNvSpPr txBox="1"/>
              <p:nvPr/>
            </p:nvSpPr>
            <p:spPr>
              <a:xfrm>
                <a:off x="9088993" y="1129907"/>
                <a:ext cx="1144097" cy="350096"/>
              </a:xfrm>
              <a:prstGeom prst="rect">
                <a:avLst/>
              </a:prstGeom>
              <a:solidFill>
                <a:schemeClr val="bg1"/>
              </a:solidFill>
              <a:ln w="25400">
                <a:solidFill>
                  <a:schemeClr val="tx1"/>
                </a:solidFill>
              </a:ln>
            </p:spPr>
            <p:txBody>
              <a:bodyPr wrap="square" rtlCol="0">
                <a:spAutoFit/>
              </a:bodyPr>
              <a:lstStyle/>
              <a:p>
                <a:pPr algn="ctr"/>
                <a:r>
                  <a:rPr lang="en-US" sz="2000" b="1" dirty="0" smtClean="0">
                    <a:latin typeface="Tempus Sans ITC" pitchFamily="82" charset="0"/>
                  </a:rPr>
                  <a:t>Arbuckle</a:t>
                </a:r>
                <a:endParaRPr lang="en-US" sz="2000" b="1" dirty="0">
                  <a:latin typeface="Tempus Sans ITC" pitchFamily="82" charset="0"/>
                </a:endParaRPr>
              </a:p>
            </p:txBody>
          </p:sp>
        </p:grpSp>
        <p:sp>
          <p:nvSpPr>
            <p:cNvPr id="49" name="TextBox 48"/>
            <p:cNvSpPr txBox="1"/>
            <p:nvPr/>
          </p:nvSpPr>
          <p:spPr>
            <a:xfrm>
              <a:off x="1170432" y="5329535"/>
              <a:ext cx="2276856"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Bent Brothers</a:t>
              </a:r>
              <a:endParaRPr lang="en-US" sz="2400" b="1" dirty="0">
                <a:latin typeface="Tempus Sans ITC" pitchFamily="82" charset="0"/>
              </a:endParaRPr>
            </a:p>
          </p:txBody>
        </p:sp>
        <p:pic>
          <p:nvPicPr>
            <p:cNvPr id="53" name="Picture 1"/>
            <p:cNvPicPr>
              <a:picLocks noChangeAspect="1" noChangeArrowheads="1"/>
            </p:cNvPicPr>
            <p:nvPr/>
          </p:nvPicPr>
          <p:blipFill>
            <a:blip r:embed="rId11" cstate="print"/>
            <a:srcRect/>
            <a:stretch>
              <a:fillRect/>
            </a:stretch>
          </p:blipFill>
          <p:spPr bwMode="auto">
            <a:xfrm>
              <a:off x="1193058" y="3810000"/>
              <a:ext cx="2235942" cy="1524000"/>
            </a:xfrm>
            <a:prstGeom prst="rect">
              <a:avLst/>
            </a:prstGeom>
            <a:noFill/>
            <a:ln w="25400">
              <a:solidFill>
                <a:schemeClr val="tx1"/>
              </a:solidFill>
              <a:miter lim="800000"/>
              <a:headEnd/>
              <a:tailEnd/>
            </a:ln>
            <a:effectLst/>
          </p:spPr>
        </p:pic>
        <p:pic>
          <p:nvPicPr>
            <p:cNvPr id="54" name="Picture 2" descr="Image result for young backwoods boy in 1800"/>
            <p:cNvPicPr>
              <a:picLocks noChangeAspect="1" noChangeArrowheads="1"/>
            </p:cNvPicPr>
            <p:nvPr/>
          </p:nvPicPr>
          <p:blipFill>
            <a:blip r:embed="rId12" cstate="print"/>
            <a:srcRect l="19955" t="6356" r="38652" b="63791"/>
            <a:stretch>
              <a:fillRect/>
            </a:stretch>
          </p:blipFill>
          <p:spPr bwMode="auto">
            <a:xfrm>
              <a:off x="5105400" y="3831336"/>
              <a:ext cx="1520647" cy="1510708"/>
            </a:xfrm>
            <a:prstGeom prst="rect">
              <a:avLst/>
            </a:prstGeom>
            <a:noFill/>
            <a:ln w="25400">
              <a:solidFill>
                <a:schemeClr val="tx1"/>
              </a:solidFill>
            </a:ln>
          </p:spPr>
        </p:pic>
        <p:sp>
          <p:nvSpPr>
            <p:cNvPr id="55" name="TextBox 54"/>
            <p:cNvSpPr txBox="1"/>
            <p:nvPr/>
          </p:nvSpPr>
          <p:spPr>
            <a:xfrm>
              <a:off x="5074920" y="5334000"/>
              <a:ext cx="1554480" cy="430887"/>
            </a:xfrm>
            <a:prstGeom prst="rect">
              <a:avLst/>
            </a:prstGeom>
            <a:solidFill>
              <a:schemeClr val="bg1"/>
            </a:solidFill>
            <a:ln w="25400">
              <a:solidFill>
                <a:schemeClr val="tx1"/>
              </a:solidFill>
            </a:ln>
          </p:spPr>
          <p:txBody>
            <a:bodyPr wrap="square" rtlCol="0">
              <a:spAutoFit/>
            </a:bodyPr>
            <a:lstStyle/>
            <a:p>
              <a:pPr algn="ctr"/>
              <a:r>
                <a:rPr lang="en-US" sz="2200" b="1" dirty="0" smtClean="0">
                  <a:latin typeface="Tempus Sans ITC" pitchFamily="82" charset="0"/>
                </a:rPr>
                <a:t>Magoffin</a:t>
              </a:r>
              <a:endParaRPr lang="en-US" sz="2200" b="1" dirty="0">
                <a:latin typeface="Tempus Sans ITC" pitchFamily="8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Clr clrSpc="rgb">
                                      <p:cBhvr override="childStyle">
                                        <p:cTn id="6" dur="100" fill="hold"/>
                                        <p:tgtEl>
                                          <p:spTgt spid="4"/>
                                        </p:tgtEl>
                                        <p:attrNameLst>
                                          <p:attrName>style.color</p:attrName>
                                        </p:attrNameLst>
                                      </p:cBhvr>
                                      <p:to>
                                        <a:schemeClr val="accent2"/>
                                      </p:to>
                                    </p:animClr>
                                    <p:animClr clrSpc="rgb">
                                      <p:cBhvr>
                                        <p:cTn id="7" dur="100" fill="hold"/>
                                        <p:tgtEl>
                                          <p:spTgt spid="4"/>
                                        </p:tgtEl>
                                        <p:attrNameLst>
                                          <p:attrName>fillcolor</p:attrName>
                                        </p:attrNameLst>
                                      </p:cBhvr>
                                      <p:to>
                                        <a:schemeClr val="accent2"/>
                                      </p:to>
                                    </p:animClr>
                                    <p:set>
                                      <p:cBhvr>
                                        <p:cTn id="8" dur="100" fill="hold"/>
                                        <p:tgtEl>
                                          <p:spTgt spid="4"/>
                                        </p:tgtEl>
                                        <p:attrNameLst>
                                          <p:attrName>fill.type</p:attrName>
                                        </p:attrNameLst>
                                      </p:cBhvr>
                                      <p:to>
                                        <p:strVal val="solid"/>
                                      </p:to>
                                    </p:set>
                                    <p:set>
                                      <p:cBhvr>
                                        <p:cTn id="9" dur="100" fill="hold"/>
                                        <p:tgtEl>
                                          <p:spTgt spid="4"/>
                                        </p:tgtEl>
                                        <p:attrNameLst>
                                          <p:attrName>fill.on</p:attrName>
                                        </p:attrNameLst>
                                      </p:cBhvr>
                                      <p:to>
                                        <p:strVal val="true"/>
                                      </p:to>
                                    </p:se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32" presetClass="emph" presetSubtype="0" fill="hold" nodeType="withEffect">
                                  <p:stCondLst>
                                    <p:cond delay="0"/>
                                  </p:stCondLst>
                                  <p:childTnLst>
                                    <p:animClr clrSpc="rgb">
                                      <p:cBhvr override="childStyle">
                                        <p:cTn id="20" dur="100" fill="hold"/>
                                        <p:tgtEl>
                                          <p:spTgt spid="5"/>
                                        </p:tgtEl>
                                        <p:attrNameLst>
                                          <p:attrName>style.color</p:attrName>
                                        </p:attrNameLst>
                                      </p:cBhvr>
                                      <p:to>
                                        <a:schemeClr val="accent2"/>
                                      </p:to>
                                    </p:animClr>
                                    <p:animClr clrSpc="rgb">
                                      <p:cBhvr>
                                        <p:cTn id="21" dur="100" fill="hold"/>
                                        <p:tgtEl>
                                          <p:spTgt spid="5"/>
                                        </p:tgtEl>
                                        <p:attrNameLst>
                                          <p:attrName>fillcolor</p:attrName>
                                        </p:attrNameLst>
                                      </p:cBhvr>
                                      <p:to>
                                        <a:schemeClr val="accent2"/>
                                      </p:to>
                                    </p:animClr>
                                    <p:set>
                                      <p:cBhvr>
                                        <p:cTn id="22" dur="100" fill="hold"/>
                                        <p:tgtEl>
                                          <p:spTgt spid="5"/>
                                        </p:tgtEl>
                                        <p:attrNameLst>
                                          <p:attrName>fill.type</p:attrName>
                                        </p:attrNameLst>
                                      </p:cBhvr>
                                      <p:to>
                                        <p:strVal val="solid"/>
                                      </p:to>
                                    </p:set>
                                    <p:set>
                                      <p:cBhvr>
                                        <p:cTn id="23" dur="100" fill="hold"/>
                                        <p:tgtEl>
                                          <p:spTgt spid="5"/>
                                        </p:tgtEl>
                                        <p:attrNameLst>
                                          <p:attrName>fill.on</p:attrName>
                                        </p:attrNameLst>
                                      </p:cBhvr>
                                      <p:to>
                                        <p:strVal val="true"/>
                                      </p:to>
                                    </p:set>
                                    <p:animRot by="120000">
                                      <p:cBhvr>
                                        <p:cTn id="24" dur="100" fill="hold">
                                          <p:stCondLst>
                                            <p:cond delay="0"/>
                                          </p:stCondLst>
                                        </p:cTn>
                                        <p:tgtEl>
                                          <p:spTgt spid="5"/>
                                        </p:tgtEl>
                                        <p:attrNameLst>
                                          <p:attrName>r</p:attrName>
                                        </p:attrNameLst>
                                      </p:cBhvr>
                                    </p:animRot>
                                    <p:animRot by="-240000">
                                      <p:cBhvr>
                                        <p:cTn id="25" dur="200" fill="hold">
                                          <p:stCondLst>
                                            <p:cond delay="200"/>
                                          </p:stCondLst>
                                        </p:cTn>
                                        <p:tgtEl>
                                          <p:spTgt spid="5"/>
                                        </p:tgtEl>
                                        <p:attrNameLst>
                                          <p:attrName>r</p:attrName>
                                        </p:attrNameLst>
                                      </p:cBhvr>
                                    </p:animRot>
                                    <p:animRot by="240000">
                                      <p:cBhvr>
                                        <p:cTn id="26" dur="200" fill="hold">
                                          <p:stCondLst>
                                            <p:cond delay="400"/>
                                          </p:stCondLst>
                                        </p:cTn>
                                        <p:tgtEl>
                                          <p:spTgt spid="5"/>
                                        </p:tgtEl>
                                        <p:attrNameLst>
                                          <p:attrName>r</p:attrName>
                                        </p:attrNameLst>
                                      </p:cBhvr>
                                    </p:animRot>
                                    <p:animRot by="-240000">
                                      <p:cBhvr>
                                        <p:cTn id="27" dur="200" fill="hold">
                                          <p:stCondLst>
                                            <p:cond delay="600"/>
                                          </p:stCondLst>
                                        </p:cTn>
                                        <p:tgtEl>
                                          <p:spTgt spid="5"/>
                                        </p:tgtEl>
                                        <p:attrNameLst>
                                          <p:attrName>r</p:attrName>
                                        </p:attrNameLst>
                                      </p:cBhvr>
                                    </p:animRot>
                                    <p:animRot by="120000">
                                      <p:cBhvr>
                                        <p:cTn id="28" dur="200" fill="hold">
                                          <p:stCondLst>
                                            <p:cond delay="800"/>
                                          </p:stCondLst>
                                        </p:cTn>
                                        <p:tgtEl>
                                          <p:spTgt spid="5"/>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1000"/>
                                        <p:tgtEl>
                                          <p:spTgt spid="5"/>
                                        </p:tgtEl>
                                      </p:cBhvr>
                                    </p:animEffect>
                                    <p:set>
                                      <p:cBhvr>
                                        <p:cTn id="33" dur="1" fill="hold">
                                          <p:stCondLst>
                                            <p:cond delay="999"/>
                                          </p:stCondLst>
                                        </p:cTn>
                                        <p:tgtEl>
                                          <p:spTgt spid="5"/>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4"/>
                                        </p:tgtEl>
                                      </p:cBhvr>
                                    </p:animEffect>
                                    <p:set>
                                      <p:cBhvr>
                                        <p:cTn id="36" dur="1" fill="hold">
                                          <p:stCondLst>
                                            <p:cond delay="999"/>
                                          </p:stCondLst>
                                        </p:cTn>
                                        <p:tgtEl>
                                          <p:spTgt spid="4"/>
                                        </p:tgtEl>
                                        <p:attrNameLst>
                                          <p:attrName>style.visibility</p:attrName>
                                        </p:attrNameLst>
                                      </p:cBhvr>
                                      <p:to>
                                        <p:strVal val="hidden"/>
                                      </p:to>
                                    </p:se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4247317"/>
          </a:xfrm>
          <a:prstGeom prst="rect">
            <a:avLst/>
          </a:prstGeom>
        </p:spPr>
        <p:txBody>
          <a:bodyPr wrap="square">
            <a:spAutoFit/>
          </a:bodyPr>
          <a:lstStyle/>
          <a:p>
            <a:r>
              <a:rPr lang="en-US" dirty="0" smtClean="0">
                <a:hlinkClick r:id="rId2"/>
              </a:rPr>
              <a:t>https://en.wikipedia.org/wiki/Five_Civilized_Tribes</a:t>
            </a:r>
            <a:endParaRPr lang="en-US" dirty="0" smtClean="0"/>
          </a:p>
          <a:p>
            <a:r>
              <a:rPr lang="en-US" dirty="0" smtClean="0"/>
              <a:t>	During the American Civil War, the politics of the Five Tribes were divergent. The Choctaw and Chickasaw fought predominantly alongside the Confederates while the Creek and Seminole fought alongside the Union. The Cherokee fought a civil war within their own nation between the majority Confederates and the minority, pro-Union camps. As an element in Reconstruction after the Civil War, new Reconstruction Treaties were signed with the indigenous nations that had entered into treaties with the Confederate States of America. The Civil War was not good to the tribes. The first three battles of the Civil War were fought in Indian territory, with some tribes joining treaties with the Confederates, and others with the Union.</a:t>
            </a:r>
          </a:p>
          <a:p>
            <a:r>
              <a:rPr lang="en-US" dirty="0" smtClean="0"/>
              <a:t>	Once the tribes had been relocated to Indian Territory, the United States government promised that their lands would be free of white settlement. Some settlers violated that with impunity, even before 1893, when the government opened the "Cherokee Strip" to outside settlement in the Oklahoma Land Run.  In 1907, the Oklahoma Territory and the Indian Territory were merged to form the state of Oklahoma. Relative to other states, all Five Tribes are represented in significant numbers in the population of Oklahoma today.</a:t>
            </a:r>
            <a:endParaRPr lang="en-US" dirty="0"/>
          </a:p>
        </p:txBody>
      </p:sp>
      <p:sp useBgFill="1">
        <p:nvSpPr>
          <p:cNvPr id="3" name="Rectangle 2"/>
          <p:cNvSpPr/>
          <p:nvPr/>
        </p:nvSpPr>
        <p:spPr>
          <a:xfrm>
            <a:off x="0" y="4267200"/>
            <a:ext cx="9144000" cy="45243155"/>
          </a:xfrm>
          <a:prstGeom prst="rect">
            <a:avLst/>
          </a:prstGeom>
        </p:spPr>
        <p:txBody>
          <a:bodyPr wrap="square">
            <a:spAutoFit/>
          </a:bodyPr>
          <a:lstStyle/>
          <a:p>
            <a:r>
              <a:rPr lang="en-US" dirty="0" smtClean="0">
                <a:hlinkClick r:id="rId3"/>
              </a:rPr>
              <a:t>http://www.okhistory.org/publications/enc/entry.php?entry=CI011</a:t>
            </a:r>
            <a:endParaRPr lang="en-US" dirty="0" smtClean="0"/>
          </a:p>
          <a:p>
            <a:r>
              <a:rPr lang="en-US" dirty="0" smtClean="0"/>
              <a:t>	For the Five Civilized Tribes the Civil War proved a disastrous experience. The Cherokee, Chickasaw, Choctaw, Seminole, and Creek had only begun to repair the damage done by intra-tribal factionalism before and during Indian Removal (1830–39), and to fashion a hospitable existence in Indian Territory, when the war came upon them and revived old disagreements. Indeed, it can be argued that no group in the nation suffered more in the Civil War than the Indians of Oklahoma.</a:t>
            </a:r>
          </a:p>
          <a:p>
            <a:r>
              <a:rPr lang="en-US" dirty="0" smtClean="0"/>
              <a:t>	In the two decades after removal the Five Tribes formed active economies and adapted to life in Indian Territory. The Chickasaw and Choctaw practiced cotton plantation agriculture, and the Cherokee, Creek, and Seminole engaged in subsistence farming, ranching, and cattle raising. Market connections with New Orleans gave the tribes a Southern orientation. Each had an established government, distinct boundaries to their land, and a United States government representative (an agency) by which the obligations of the removal treaties were met. While the pre–Civil War era was not a "golden age" for the tribes, the trauma of dislocation had healed, and the region seemed destined to enjoy more prosperous times.</a:t>
            </a:r>
          </a:p>
          <a:p>
            <a:r>
              <a:rPr lang="en-US" dirty="0" smtClean="0"/>
              <a:t>	A key social institution among the Five Tribes, one that was also crucial in the sectional division of the United States, was the extent of slave holding.  Of Indian Territory's approximately one hundred thousand inhabitants, 14 percent were African American slaves. That aspect of tribal culture, as much as any other, explains the willingness of many Indians to side with the Confederate States of America. The Cherokee Confederate general Stand </a:t>
            </a:r>
            <a:r>
              <a:rPr lang="en-US" dirty="0" err="1" smtClean="0"/>
              <a:t>Watie</a:t>
            </a:r>
            <a:r>
              <a:rPr lang="en-US" dirty="0" smtClean="0"/>
              <a:t> owned nearly one hundred slaves, making him, in the context of the times, an immensely wealthy man.</a:t>
            </a:r>
          </a:p>
          <a:p>
            <a:r>
              <a:rPr lang="en-US" dirty="0" smtClean="0"/>
              <a:t>	Little of the debate over slavery's expansion affected the tribes in Indian Territory. However, Indian slaveholders were apprehensive about the Republican victory in 1860 and the party's ultimate designs for "the peculiar institution." Many Indian Territory residents were upset by Secretary of State William H. Seward's remarks when he urged the U.S. government to extinguish tribal land titles and open the West to settlement.</a:t>
            </a:r>
          </a:p>
          <a:p>
            <a:r>
              <a:rPr lang="en-US" dirty="0" smtClean="0"/>
              <a:t>	Another condition catastrophically affecting the tribes was continued dissension between mixed-bloods and full bloods over the legacy of removal.  Nowhere was this division more apparent than among the Cherokee.  Because the mixed-bloods had signed a removal treaty at New </a:t>
            </a:r>
            <a:r>
              <a:rPr lang="en-US" dirty="0" err="1" smtClean="0"/>
              <a:t>Echota</a:t>
            </a:r>
            <a:r>
              <a:rPr lang="en-US" dirty="0" smtClean="0"/>
              <a:t> in 1835, they were despised by the full bloods, led by Chief John Ross.  A leadership contest developed between the factions, pitting Stand </a:t>
            </a:r>
            <a:r>
              <a:rPr lang="en-US" dirty="0" err="1" smtClean="0"/>
              <a:t>Watie</a:t>
            </a:r>
            <a:r>
              <a:rPr lang="en-US" dirty="0" smtClean="0"/>
              <a:t>, for the mixed-bloods, against Ross.  Until 1860, however, Ross and the full bloods had succeeded in holding political control of the tribe, and a working, if not amicable, accommodation between the two parties had been achieved.</a:t>
            </a:r>
          </a:p>
          <a:p>
            <a:r>
              <a:rPr lang="en-US" dirty="0" smtClean="0"/>
              <a:t>	The Confederate government, formed by early February 1861, had plans for the West. Jefferson Davis and his councilors saw the need to protect the Mississippi River, use the western Confederacy as a "breadbasket," and eventually establish Indian Territory as a springboard for expansion.  Later in 1861 Davis appointed Albert Pike, a noted Arkansas attorney who enjoyed a good reputation with the Five Tribes, as Commissioner of Indian Affairs. Prior to Pike's arrival, other commissioners had gone north to Indian Territory from Texas to enlist the tribes in the southern cause. They found the Choctaw and Chickasaw enthusiastic for the Confederacy, and strong sentiment for the new nation also appeared among the Creek and Seminole. In early 1861 Col. Douglas H. Cooper recruited the Choctaw and Chickasaw into mounted rifle units, which later fought in Arkansas and Missouri. Albert Pike also recruited military units, and after Stand </a:t>
            </a:r>
            <a:r>
              <a:rPr lang="en-US" dirty="0" err="1" smtClean="0"/>
              <a:t>Watie</a:t>
            </a:r>
            <a:r>
              <a:rPr lang="en-US" dirty="0" smtClean="0"/>
              <a:t> received a colonel's commission in the Confederate army on July 12, 1861, he raised a band of three hundred for service.</a:t>
            </a:r>
          </a:p>
          <a:p>
            <a:r>
              <a:rPr lang="en-US" dirty="0" smtClean="0"/>
              <a:t>	The Cherokee, however, held back from formal alliance. John Ross doubted the wisdom of secession and favored neutrality. Had the tribes listened to Ross, they would have weathered the war and enjoyed good relations with the victor. However, tribal divisions among the mixed-blood and full-blood factions, as well as the fact of slaveholding, worked against a policy of neutrality.</a:t>
            </a:r>
          </a:p>
          <a:p>
            <a:r>
              <a:rPr lang="en-US" dirty="0" smtClean="0"/>
              <a:t>	Unfortunately for the Union and the Cherokee, the U.S. government did little to engender Indian support. Seeing Confederate activity in Arkansas and Texas, Lt. Col. William H. Emory, commanding the Union troops in Indian Territory, abandoned Forts Washita, Arbuckle, and Cobb in May 1861 and retreated to Kansas.  Consequently, Union sympathizers in Indian Territory had no military protection for their allegiance, and they found themselves surrounded by Confederate power. Later, in August 1861 Union forces suffered a defeat at Wilson's Creek in Missouri. Early Confederate victories and the lack of a Union presence made a Confederate alliance compelling.</a:t>
            </a:r>
          </a:p>
          <a:p>
            <a:r>
              <a:rPr lang="en-US" dirty="0" smtClean="0"/>
              <a:t>	Albert Pike thus made headway with the Indian Territory tribes. He signed treaties with the Creek (July 10, 1861), the Choctaw and Chickasaw (July 12), the Seminole (August 1), and the Wichita, Caddo, and others (August 12). John Ross stalled, but the military power of the Confederacy rose while that of the Union waned. On October 7 the Confederacy consummated a treaty with the Cherokee and then with the Quapaw, Seneca, Shawnee, and Osage. The mixed-bloods rejoiced over the alliance and quickly signed into the Confederate military.</a:t>
            </a:r>
          </a:p>
          <a:p>
            <a:r>
              <a:rPr lang="en-US" dirty="0" smtClean="0"/>
              <a:t>	The Oklahoma Indians were in an impossible position, facing an uncertain and perilous future. A small population, they therefore could neither enforce their will on their neighbors nor defend their borders. Kansas to the north was Union, and Arkansas to the east and Texas to the south were Confederate. Neutrality would have required diplomatic finesse, and military power would have be necessary to have kept the residents of those states from despoiling Indian Territory.  Geography and scarce population would make the Indian nations a marching ground for troops in transit elsewhere or make them a target for vengeance. The region itself possessed no particular military advantages save one: both the Confederacy and the Union wanted to insure that the tribes did not support the other.</a:t>
            </a:r>
          </a:p>
          <a:p>
            <a:r>
              <a:rPr lang="en-US" dirty="0" smtClean="0"/>
              <a:t>	In terms of tactics the determining factor in the West during the Civil War was the Mississippi River.  Union strategy, devised by Gen. Winfield Scott and dubbed the "Anaconda Plan," sought to control the Mississippi River and thus to divide the Confederacy. Most of the warfare in the West, therefore, was connected to furthering or thwarting Brig. Gen. Ulysses S. Grant's advance down the river. Military activity in Indian Territory was marginal to that objective. Confederate Brig. Gen. Ben McCulloch, that army's second-ranking general officer, was ordered from Texas to Arkansas and placed in command of Indian Territory. The Confederate Army of the West, which he was to build, was to be composed of three Indian regiments plus one regiment each from Texas, Louisiana, and Arkansas.</a:t>
            </a:r>
          </a:p>
          <a:p>
            <a:r>
              <a:rPr lang="en-US" dirty="0" smtClean="0"/>
              <a:t>	After the treaty making ended, Confederate military companies formed rapidly among the tribes, but resentment toward the Confederacy also surfaced. The Creek leader (and slaveholder) </a:t>
            </a:r>
            <a:r>
              <a:rPr lang="en-US" dirty="0" err="1" smtClean="0"/>
              <a:t>Opothleyahola</a:t>
            </a:r>
            <a:r>
              <a:rPr lang="en-US" dirty="0" smtClean="0"/>
              <a:t> rejected the Confederate alliance and led some seven thousand followers away from tribal lands. Secessionists perceived him as an enemy, and they pursued, under the leadership of Col. Douglas H. Cooper. The Creeks defended themselves at Round Mountain (November 19, 1861), </a:t>
            </a:r>
            <a:r>
              <a:rPr lang="en-US" dirty="0" err="1" smtClean="0"/>
              <a:t>Chusto-Talasah</a:t>
            </a:r>
            <a:r>
              <a:rPr lang="en-US" dirty="0" smtClean="0"/>
              <a:t> (December 9), and </a:t>
            </a:r>
            <a:r>
              <a:rPr lang="en-US" dirty="0" err="1" smtClean="0"/>
              <a:t>Chustenalah</a:t>
            </a:r>
            <a:r>
              <a:rPr lang="en-US" dirty="0" smtClean="0"/>
              <a:t> (December 26). In the last engagement, </a:t>
            </a:r>
            <a:r>
              <a:rPr lang="en-US" dirty="0" err="1" smtClean="0"/>
              <a:t>Opothleyahola's</a:t>
            </a:r>
            <a:r>
              <a:rPr lang="en-US" dirty="0" smtClean="0"/>
              <a:t> encampment was routed. The remainder of his followers eventually reached Kansas as refugees.</a:t>
            </a:r>
          </a:p>
          <a:p>
            <a:r>
              <a:rPr lang="en-US" dirty="0" smtClean="0"/>
              <a:t>	Confederate leaders attempted to use Indian Territory troops to force the federals out of Arkansas. Under Albert Pike, promoted to brigadier general, the Indian regiments joined divisions led by Brig. Gens. Sterling Price and Ben McCulloch to drive out Union troops under Brig. Gen. Samuel R. Curtis. However, at the Battle of Pea Ridge (March 7–8, 1862), Curtis proved the superior strategist and defeated the Confederate command. Pike, upset by McCulloch's charges that the Indian troops had performed in a disorderly manner and had scalped Union soldiers, took his regiments back to Indian Territory. He resigned his commission in May 1862 because in his view the Confederates were failing to uphold their treaty promises. Also in that month the Trans-Mississippi Department of the Confederacy was created, specifically including Indian Territory.</a:t>
            </a:r>
          </a:p>
          <a:p>
            <a:r>
              <a:rPr lang="en-US" dirty="0" smtClean="0"/>
              <a:t>	At about the same time, Union commanders in the West then decided to seize Indian Territory. Under Col. William </a:t>
            </a:r>
            <a:r>
              <a:rPr lang="en-US" dirty="0" err="1" smtClean="0"/>
              <a:t>Weer</a:t>
            </a:r>
            <a:r>
              <a:rPr lang="en-US" dirty="0" smtClean="0"/>
              <a:t> the Union Indian Expedition moved out of Kansas in June 1862. On July 3 they attacked units under Cols. Stand </a:t>
            </a:r>
            <a:r>
              <a:rPr lang="en-US" dirty="0" err="1" smtClean="0"/>
              <a:t>Watie</a:t>
            </a:r>
            <a:r>
              <a:rPr lang="en-US" dirty="0" smtClean="0"/>
              <a:t> and John Drew at Locust Grove and, by superior use of artillery, defeated the Confederates. </a:t>
            </a:r>
            <a:r>
              <a:rPr lang="en-US" dirty="0" err="1" smtClean="0"/>
              <a:t>Weer</a:t>
            </a:r>
            <a:r>
              <a:rPr lang="en-US" dirty="0" smtClean="0"/>
              <a:t> then moved down and momentarily took Fort Gibson. However, his subordinates rejected his propositions about further advances and demanded to return to Kansas, eventually deposing </a:t>
            </a:r>
            <a:r>
              <a:rPr lang="en-US" dirty="0" err="1" smtClean="0"/>
              <a:t>Weer</a:t>
            </a:r>
            <a:r>
              <a:rPr lang="en-US" dirty="0" smtClean="0"/>
              <a:t> of his command. This failed expedition threw the Cherokee into turmoil. John Ross used the occasion to negate the Confederate treaty and to embrace the Union cause.  He and his family left the Cherokee Nation and resided in Philadelphia and Washington, D.C. for the remainder of the war.</a:t>
            </a:r>
          </a:p>
          <a:p>
            <a:r>
              <a:rPr lang="en-US" dirty="0" smtClean="0"/>
              <a:t>	In October 1862 Union Brig. Gen. James G. Blunt invaded Indian Territory from Arkansas and on October 22 defeated Col. Douglas H. Cooper at Fort Wayne. Blunt made several sorties thereafter and placed Col. William A. Phillips in charge of organizing Cherokee Unionists. In February 1863 Phillips convened the </a:t>
            </a:r>
            <a:r>
              <a:rPr lang="en-US" dirty="0" err="1" smtClean="0"/>
              <a:t>Cowskin</a:t>
            </a:r>
            <a:r>
              <a:rPr lang="en-US" dirty="0" smtClean="0"/>
              <a:t> Prairie Council, which elected Thomas </a:t>
            </a:r>
            <a:r>
              <a:rPr lang="en-US" dirty="0" err="1" smtClean="0"/>
              <a:t>Pegg</a:t>
            </a:r>
            <a:r>
              <a:rPr lang="en-US" dirty="0" smtClean="0"/>
              <a:t> as acting Cherokee principal chief and repudiated the Confederate treaty. The Cherokee thereby officially divided their allegiance. One side, led by </a:t>
            </a:r>
            <a:r>
              <a:rPr lang="en-US" dirty="0" err="1" smtClean="0"/>
              <a:t>Pegg</a:t>
            </a:r>
            <a:r>
              <a:rPr lang="en-US" dirty="0" smtClean="0"/>
              <a:t>, claimed loyalty to the Union, and the other affirmed the Confederate alliance and recognized Stand </a:t>
            </a:r>
            <a:r>
              <a:rPr lang="en-US" dirty="0" err="1" smtClean="0"/>
              <a:t>Watie</a:t>
            </a:r>
            <a:r>
              <a:rPr lang="en-US" dirty="0" smtClean="0"/>
              <a:t> as chief.</a:t>
            </a:r>
          </a:p>
          <a:p>
            <a:r>
              <a:rPr lang="en-US" dirty="0" smtClean="0"/>
              <a:t>	Blunt was determined to rid Indian Territory of the Confederates. Stationing himself at Fort Gibson (renamed Fort Blunt), he engaged the Southern forces under Douglas H. Cooper (now brigadier general) at Honey Springs on July 17, 1863. In this, the most important military engagement in Indian Territory during the Civil War, the Union army was victorious, due to superior artillery and inferior Confederate gunpowder.</a:t>
            </a:r>
          </a:p>
          <a:p>
            <a:r>
              <a:rPr lang="en-US" dirty="0" smtClean="0"/>
              <a:t>	After Honey Springs the Civil War in Indian Territory assumed a different form and was, in truth, a minor affair. The fate of the region became similar to that of border areas like Missouri, Kentucky, and Tennessee. Rule of law was lost, and roaming bands of irregular partisans plundered and murdered hapless civilians. William Quantrill and his company of irregulars made their way several times through the land. Stand </a:t>
            </a:r>
            <a:r>
              <a:rPr lang="en-US" dirty="0" err="1" smtClean="0"/>
              <a:t>Watie</a:t>
            </a:r>
            <a:r>
              <a:rPr lang="en-US" dirty="0" smtClean="0"/>
              <a:t> was active in these years, but he was no guerrilla. Promoted to brigadier general in May 1864, he undertook military missions of strategic value that sought to disrupt the supply lines of Union troops that were stationed in Indian Territory or were moving south. His most famous exploits were the capture of the steamer </a:t>
            </a:r>
            <a:r>
              <a:rPr lang="en-US" i="1" dirty="0" smtClean="0"/>
              <a:t>J. R. Williams </a:t>
            </a:r>
            <a:r>
              <a:rPr lang="en-US" dirty="0" smtClean="0"/>
              <a:t>on June 15, 1864, and his seizure of a Union supply train at Cabin Creek on September 19, 1864.</a:t>
            </a:r>
          </a:p>
          <a:p>
            <a:r>
              <a:rPr lang="en-US" dirty="0" smtClean="0"/>
              <a:t>	Thereafter in the territory, partisan activity on both sides led to retaliatory raids and many cruelties. When either a Confederate or Union force left an area, the civilian population was open to invasion by opposing forces. Fear of retribution led to a massive refugee problem. Some two thousand displaced Cherokee suffered at Fort Scott, Kansas. When Union victory at Honey Springs led to permanent Federal occupation of Forts Gibson and Smith, those who were exiled in Kansas were ordered home. By 1863 perhaps as many as seven thousand refugees surrounded Fort Gibson. At the end of the war, in camps around Red River, Confederate civilians numbering nearly fifteen thousand gathered and suffered. It has been estimated that among the Cherokee by 1863 one-third of the married women had become widows, and one-fourth of the children were orphans.</a:t>
            </a:r>
          </a:p>
          <a:p>
            <a:r>
              <a:rPr lang="en-US" dirty="0" smtClean="0"/>
              <a:t>	Added to the misery of refugee camps was the systematic plundering of the tribes' wealth. A system arose to supply federal troops and refugees with meat and other foodstuffs. Looters pillaged the herds of Indian Territory and then sold the livestock to contractors, who then marketed the animals to the army at inflated prices. By war's end three hundred thousand head of cattle had been stolen from Indian Territory, a devastating economic blow. Moreover, the tribes recognized that political forces were operating against them. Kansas Sens. Jim Lane and Samuel Pomeroy sought to transfer Kansas Indians into Indian Territory and abrogate treaties made with the Five Tribes. Iowa Sen. James Harlan proposed a bill to end tribal sovereignty and establish a territorial government for a state of Oklahoma, thereby destroying Indian land titles.</a:t>
            </a:r>
          </a:p>
          <a:p>
            <a:r>
              <a:rPr lang="en-US" dirty="0" smtClean="0"/>
              <a:t>On April 9, 1865, Gen. Robert E. Lee's surrender at </a:t>
            </a:r>
            <a:r>
              <a:rPr lang="en-US" dirty="0" err="1" smtClean="0"/>
              <a:t>Appomatox</a:t>
            </a:r>
            <a:r>
              <a:rPr lang="en-US" dirty="0" smtClean="0"/>
              <a:t> sealed the Confederacy's fate, but it was some time before western generals accepted its demise. On May 26, 1865, Lt. Gen. Edmund Kirby Smith surrendered the Confederacy's Trans-Mississippi Department, of which Indian Territory was a part. One of the last Confederate generals to capitulate was Stand </a:t>
            </a:r>
            <a:r>
              <a:rPr lang="en-US" dirty="0" err="1" smtClean="0"/>
              <a:t>Watie</a:t>
            </a:r>
            <a:r>
              <a:rPr lang="en-US" dirty="0" smtClean="0"/>
              <a:t>, who did so on June 23, 1865. From the Oklahoma region some 3,530 men had enlisted in the Union army, and 3,260 in the Confederacy. Approximately ten thousand people had died due to the war. The loss of livestock and the end of slavery dealt a considerable blow to the tribes' economic systems.</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3111282"/>
          </a:xfrm>
          <a:prstGeom prst="rect">
            <a:avLst/>
          </a:prstGeom>
        </p:spPr>
        <p:txBody>
          <a:bodyPr wrap="square">
            <a:spAutoFit/>
          </a:bodyPr>
          <a:lstStyle/>
          <a:p>
            <a:r>
              <a:rPr lang="en-US" dirty="0" smtClean="0">
                <a:hlinkClick r:id="rId2"/>
              </a:rPr>
              <a:t>https://en.wikipedia.org/wiki/Opothleyahola</a:t>
            </a:r>
            <a:endParaRPr lang="en-US" dirty="0" smtClean="0"/>
          </a:p>
          <a:p>
            <a:r>
              <a:rPr lang="en-US" b="1" dirty="0" smtClean="0"/>
              <a:t>	</a:t>
            </a:r>
            <a:r>
              <a:rPr lang="en-US" b="1" dirty="0" err="1" smtClean="0"/>
              <a:t>Opothleyahola</a:t>
            </a:r>
            <a:r>
              <a:rPr lang="en-US" dirty="0" smtClean="0"/>
              <a:t> (about 1798 – March 22, 1863) was a Muscogee Creek Indian chief, noted as a brilliant orator. He was a Speaker of the Upper Creek Council and supported traditional culture.  Known as a diplomatic chief, he led Creek forces against the United States government during the first two Seminole Wars. </a:t>
            </a:r>
          </a:p>
          <a:p>
            <a:r>
              <a:rPr lang="en-US" dirty="0" smtClean="0"/>
              <a:t>	During the American Civil War, he was among the minority of Creek in Indian Territory who supported the Union. He led his followers to Kansas in what became the Trail of Blood on Ice, where they sought refuge at a federal fort but suffered due to inadequate supplies, disease and harsh winters. He died at one of the refugee camps in Kansas.</a:t>
            </a:r>
          </a:p>
          <a:p>
            <a:r>
              <a:rPr lang="en-US" dirty="0" smtClean="0"/>
              <a:t>At the outbreak of the American Civil War, </a:t>
            </a:r>
            <a:r>
              <a:rPr lang="en-US" dirty="0" err="1" smtClean="0"/>
              <a:t>Opothleyahola</a:t>
            </a:r>
            <a:r>
              <a:rPr lang="en-US" dirty="0" smtClean="0"/>
              <a:t> and the Muscogee-speaking Creek remained loyal to the federal government. While it had passed legislation for Indian removal, they believed that the pressure for this came from Georgia and the southern populations, so did not support the Confederacy.</a:t>
            </a:r>
            <a:r>
              <a:rPr lang="en-US" baseline="30000" dirty="0" smtClean="0"/>
              <a:t> </a:t>
            </a:r>
            <a:r>
              <a:rPr lang="en-US" dirty="0" smtClean="0"/>
              <a:t> The Lower Creek and some of the other of the Southeastern tribes, who had specialized in cotton production and had more cultural contacts with white settlers, supported the Confederacy, which had promised them an Indian state if they won the war. Tensions within the Creek Nation increased during this period because the Confederacy tried to convince it and other Indian nations to tighten slave codes in Indian Territory.</a:t>
            </a:r>
          </a:p>
          <a:p>
            <a:r>
              <a:rPr lang="en-US" dirty="0" smtClean="0"/>
              <a:t>	Creek with African ancestry resented the restrictions of proposed "black codes," increasing their sense of loyalty to the Union.</a:t>
            </a:r>
            <a:r>
              <a:rPr lang="en-US" baseline="30000" dirty="0" smtClean="0"/>
              <a:t> </a:t>
            </a:r>
            <a:r>
              <a:rPr lang="en-US" dirty="0" smtClean="0"/>
              <a:t> Runaway slaves, free blacks, Chickasaw and Seminole Indians also began gathering at </a:t>
            </a:r>
            <a:r>
              <a:rPr lang="en-US" dirty="0" err="1" smtClean="0"/>
              <a:t>Opothleyahola's</a:t>
            </a:r>
            <a:r>
              <a:rPr lang="en-US" dirty="0" smtClean="0"/>
              <a:t> plantation, hoping to remain neutral in the conflict between the North and South.</a:t>
            </a:r>
          </a:p>
          <a:p>
            <a:r>
              <a:rPr lang="en-US" dirty="0" smtClean="0"/>
              <a:t>	On August 15, 1861, </a:t>
            </a:r>
            <a:r>
              <a:rPr lang="en-US" dirty="0" err="1" smtClean="0"/>
              <a:t>Opothleyahola</a:t>
            </a:r>
            <a:r>
              <a:rPr lang="en-US" dirty="0" smtClean="0"/>
              <a:t> and tribal chief </a:t>
            </a:r>
            <a:r>
              <a:rPr lang="en-US" dirty="0" err="1" smtClean="0"/>
              <a:t>Micco</a:t>
            </a:r>
            <a:r>
              <a:rPr lang="en-US" dirty="0" smtClean="0"/>
              <a:t> </a:t>
            </a:r>
            <a:r>
              <a:rPr lang="en-US" dirty="0" err="1" smtClean="0"/>
              <a:t>Hutko</a:t>
            </a:r>
            <a:r>
              <a:rPr lang="en-US" dirty="0" smtClean="0"/>
              <a:t> contacted President Abraham Lincoln to request help for the loyalists. On September 10, they received a positive response stating the United States government would assist them. The letter directed </a:t>
            </a:r>
            <a:r>
              <a:rPr lang="en-US" dirty="0" err="1" smtClean="0"/>
              <a:t>Opothleyahola</a:t>
            </a:r>
            <a:r>
              <a:rPr lang="en-US" dirty="0" smtClean="0"/>
              <a:t> to move his people to Fort Row in Wilson County, Kansas, where they would receive asylum and aid.</a:t>
            </a:r>
          </a:p>
          <a:p>
            <a:r>
              <a:rPr lang="en-US" dirty="0" smtClean="0"/>
              <a:t>	On November 15, Confederate Col. Douglas H. Cooper, a former US Indian Agent, led 1,400 men, including pro-Confederate Indians, northward; he intended either to convince </a:t>
            </a:r>
            <a:r>
              <a:rPr lang="en-US" dirty="0" err="1" smtClean="0"/>
              <a:t>Opothleyahola</a:t>
            </a:r>
            <a:r>
              <a:rPr lang="en-US" dirty="0" smtClean="0"/>
              <a:t> and his followers to support the Confederacy or to "drive him and his party from the country." Believing Federal promises of assistance, </a:t>
            </a:r>
            <a:r>
              <a:rPr lang="en-US" dirty="0" err="1" smtClean="0"/>
              <a:t>Opothleyahola</a:t>
            </a:r>
            <a:r>
              <a:rPr lang="en-US" dirty="0" smtClean="0"/>
              <a:t> led his band (including Seminole under </a:t>
            </a:r>
          </a:p>
          <a:p>
            <a:r>
              <a:rPr lang="en-US" dirty="0" smtClean="0"/>
              <a:t>Halleck </a:t>
            </a:r>
            <a:r>
              <a:rPr lang="en-US" dirty="0" err="1" smtClean="0"/>
              <a:t>Tustenuggee</a:t>
            </a:r>
            <a:r>
              <a:rPr lang="en-US" dirty="0" smtClean="0"/>
              <a:t>) toward Kansas. Along the way, they had to fight three battles against their pursuers, and had lost many of their goods in their quick departure. At Round Mountain, </a:t>
            </a:r>
          </a:p>
          <a:p>
            <a:r>
              <a:rPr lang="en-US" dirty="0" err="1" smtClean="0"/>
              <a:t>Opothleyahola's</a:t>
            </a:r>
            <a:r>
              <a:rPr lang="en-US" dirty="0" smtClean="0"/>
              <a:t> forces drove back the Confederates to Fort Gibson.</a:t>
            </a:r>
          </a:p>
          <a:p>
            <a:r>
              <a:rPr lang="en-US" dirty="0" smtClean="0"/>
              <a:t>	In December, the loyalists suffered a tactical loss at </a:t>
            </a:r>
            <a:r>
              <a:rPr lang="en-US" dirty="0" err="1" smtClean="0"/>
              <a:t>Chusto-Talasah</a:t>
            </a:r>
            <a:r>
              <a:rPr lang="en-US" baseline="30000" dirty="0" smtClean="0"/>
              <a:t> </a:t>
            </a:r>
            <a:r>
              <a:rPr lang="en-US" dirty="0" smtClean="0"/>
              <a:t>and a crushing defeat at the Battle of </a:t>
            </a:r>
            <a:r>
              <a:rPr lang="en-US" dirty="0" err="1" smtClean="0"/>
              <a:t>Chustenahlah</a:t>
            </a:r>
            <a:r>
              <a:rPr lang="en-US" dirty="0" smtClean="0"/>
              <a:t>. He lost an estimated 2,000 of his 9,000 followers from the battles, disease, and bitter winter blizzards during their ill-fated trek to Fort Row. The fort lacked adequate medical support and supplies to care for the refugees. The Creek were forced to move to Fort Belmont, but conditions were still very poor. The majority of the Creek had only the clothes on their backs and lacked proper footwear and shelter, as they had left in a hurry. Many Creek died that winter, among them </a:t>
            </a:r>
            <a:r>
              <a:rPr lang="en-US" dirty="0" err="1" smtClean="0"/>
              <a:t>Opothleyahola's</a:t>
            </a:r>
            <a:r>
              <a:rPr lang="en-US" dirty="0" smtClean="0"/>
              <a:t> daughter.</a:t>
            </a:r>
          </a:p>
          <a:p>
            <a:r>
              <a:rPr lang="en-US" dirty="0" smtClean="0"/>
              <a:t>	Conditions for the Creek in Kansas continued to be very harsh. </a:t>
            </a:r>
            <a:r>
              <a:rPr lang="en-US" dirty="0" err="1" smtClean="0"/>
              <a:t>Opothleyahola</a:t>
            </a:r>
            <a:r>
              <a:rPr lang="en-US" dirty="0" smtClean="0"/>
              <a:t> died in the Creek refugee camp near the Sac and Fox Agency at </a:t>
            </a:r>
            <a:r>
              <a:rPr lang="en-US" dirty="0" err="1" smtClean="0"/>
              <a:t>Quenemo</a:t>
            </a:r>
            <a:r>
              <a:rPr lang="en-US" dirty="0" smtClean="0"/>
              <a:t> in Osage County, Kansas on March 22, 1863.</a:t>
            </a:r>
            <a:r>
              <a:rPr lang="en-US" baseline="30000" dirty="0" smtClean="0">
                <a:hlinkClick r:id="rId2"/>
              </a:rPr>
              <a:t>[2]</a:t>
            </a:r>
            <a:r>
              <a:rPr lang="en-US" dirty="0" smtClean="0"/>
              <a:t> He was buried beside his daughter near Fort Belmont in Woodson County, Kansas.</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2003286"/>
          </a:xfrm>
          <a:prstGeom prst="rect">
            <a:avLst/>
          </a:prstGeom>
        </p:spPr>
        <p:txBody>
          <a:bodyPr wrap="square">
            <a:spAutoFit/>
          </a:bodyPr>
          <a:lstStyle/>
          <a:p>
            <a:r>
              <a:rPr lang="en-US" dirty="0" smtClean="0">
                <a:hlinkClick r:id="rId2"/>
              </a:rPr>
              <a:t>https://ipjournal.wordpress.com/2009/12/16/the-indian-policy-of-abraham-lincoln/</a:t>
            </a:r>
            <a:endParaRPr lang="en-US" dirty="0" smtClean="0"/>
          </a:p>
          <a:p>
            <a:r>
              <a:rPr lang="en-US" dirty="0" smtClean="0"/>
              <a:t>	Abraham Lincoln dealt directly with issues concerning the Five Civilized Tribes (Choctaw, Chickasaw, Seminole, Creek and Cherokee) in Indian Territory, especially the Cherokees.  The Confederacy deliberately sought to win those five tribes to its side.  On the other hand, as Viola notes, “The Lincoln administration evidently at first did not regard the five tribes as a serious military threat and so did little to counter the confederate efforts until too late.”24   </a:t>
            </a:r>
            <a:r>
              <a:rPr lang="en-US" dirty="0" err="1" smtClean="0"/>
              <a:t>Prucha</a:t>
            </a:r>
            <a:r>
              <a:rPr lang="en-US" dirty="0" smtClean="0"/>
              <a:t> writes that after Union troops were removed from Indian Territory, “The Indians were left at the mercy of the Confederacy, and southern officials were quick to capitalize on all the points in their favor.”25  The Confederacy acted much more aggressively than the Union, engaging in treaty making and recruiting tribal members to its military.</a:t>
            </a:r>
          </a:p>
          <a:p>
            <a:r>
              <a:rPr lang="en-US" dirty="0" smtClean="0"/>
              <a:t>	Lincoln, however, did have direct contact with Cherokee Principle Chief John Ross who Viola calls the “foremost Cherokee delegate in the Civil War era.”26   Ross stayed in Washington, D.C. from October 1862 to July 1865.  Lincoln first met with Ross on September 12, 1862.27  The Cherokee Principle Chief also wrote a steady stream of letters to the President.  Lincoln, in his Second Annual Message told Congress that “The chief of the Cherokees has visited this city for the purpose of restoring the former relations of the tribe with the United States.  He alleges that they were constrained by superior force to enter into treaties with the insurgents, and that the United States neglected to furnish the protection which their treaty stipulations required.”28</a:t>
            </a:r>
          </a:p>
          <a:p>
            <a:r>
              <a:rPr lang="en-US" dirty="0" smtClean="0"/>
              <a:t>	Ross had made that point to Lincoln in a September 1862 letter.  Ross wrote that the Cherokees were “forced for the preservation of their country and their existence to negotiate a treaty with the Confederate States. What the Cherokee People now desire is ample military protection…and a recognition by the Government of the obligations of existing treaties.”29   Lincoln responded that he hadn’t been able to “determine the exact treaty relations between the United States and the Cherokee Nation.  Neither have I been able to investigate and determine the exact state of facts claimed by you as constituting a failure of treaty obligations on our part, excusing the Cherokee Nation for making a treaty with a portion of the people of the United States in open rebellion against the government thereof.”30  He said that he would “cause” an investigation of the matter.  It is clear from other correspondence that issues involving Cherokees were brought to Lincoln’s attention.  In a January 1863 letter to Ross, Huckleberry Downing and </a:t>
            </a:r>
            <a:r>
              <a:rPr lang="en-US" dirty="0" err="1" smtClean="0"/>
              <a:t>Tahlahlah</a:t>
            </a:r>
            <a:r>
              <a:rPr lang="en-US" dirty="0" smtClean="0"/>
              <a:t> told Ross that Justin Harlan, Agent for the Cherokees, “says that the President thinks that the Indians have been badly treated in time passed, &amp; sent him (the Agent) with special instructions to see that every thing was done for them which can be.” 31   Ross himself wrote several Cherokees that same month that “at our interviews with the President &amp; other officers of the Govt. we represented the deplorable condition in which our people are placed, in consequence of the failure on the part of the U. States Govt. to afford them protection, agreeably to their Treaty obligations with the Cherokee Nation.”32</a:t>
            </a:r>
          </a:p>
          <a:p>
            <a:r>
              <a:rPr lang="en-US" dirty="0" smtClean="0"/>
              <a:t>	In January1864, the Cherokee National Council sent a petition to the President drawing his attention to the condition of the Cherokee Nation and what, in a separate letter to Lincoln, Ross called “grievances, and the evils which have come upon them.” 33   Further, the Principle Chief wrote, “we beg leave very respectfully to ask the favorable attention of your Excellency to the several points embraced in the prayer of the petitions.” 34   Lincoln and the government did nothing to ameliorate the conditions Cherokees faced.</a:t>
            </a:r>
            <a:endParaRPr lang="en-US" dirty="0"/>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2"/>
          <p:cNvPicPr>
            <a:picLocks noChangeAspect="1" noChangeArrowheads="1"/>
          </p:cNvPicPr>
          <p:nvPr/>
        </p:nvPicPr>
        <p:blipFill>
          <a:blip r:embed="rId3" cstate="print"/>
          <a:srcRect/>
          <a:stretch>
            <a:fillRect/>
          </a:stretch>
        </p:blipFill>
        <p:spPr bwMode="auto">
          <a:xfrm>
            <a:off x="4267200" y="3363912"/>
            <a:ext cx="5122817" cy="3341688"/>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301752" y="762000"/>
            <a:ext cx="9328150" cy="6084888"/>
          </a:xfrm>
          <a:prstGeom prst="rect">
            <a:avLst/>
          </a:prstGeom>
          <a:noFill/>
          <a:ln w="9525">
            <a:noFill/>
            <a:miter lim="800000"/>
            <a:headEnd/>
            <a:tailEnd/>
          </a:ln>
          <a:effectLst/>
        </p:spPr>
      </p:pic>
      <p:sp useBgFill="1">
        <p:nvSpPr>
          <p:cNvPr id="69" name="TextBox 68"/>
          <p:cNvSpPr txBox="1"/>
          <p:nvPr/>
        </p:nvSpPr>
        <p:spPr>
          <a:xfrm>
            <a:off x="0" y="0"/>
            <a:ext cx="9144000" cy="584775"/>
          </a:xfrm>
          <a:prstGeom prst="rect">
            <a:avLst/>
          </a:prstGeom>
        </p:spPr>
        <p:txBody>
          <a:bodyPr wrap="square" rtlCol="0">
            <a:spAutoFit/>
          </a:bodyPr>
          <a:lstStyle/>
          <a:p>
            <a:pPr algn="ctr"/>
            <a:r>
              <a:rPr lang="en-US" sz="3200" b="1" dirty="0" smtClean="0"/>
              <a:t>1860-1865: THE CIVIL WAR</a:t>
            </a:r>
            <a:endParaRPr lang="en-US" sz="3200" b="1" dirty="0"/>
          </a:p>
        </p:txBody>
      </p:sp>
      <p:sp useBgFill="1">
        <p:nvSpPr>
          <p:cNvPr id="78" name="TextBox 77"/>
          <p:cNvSpPr txBox="1"/>
          <p:nvPr/>
        </p:nvSpPr>
        <p:spPr>
          <a:xfrm>
            <a:off x="0" y="569655"/>
            <a:ext cx="9144000" cy="553998"/>
          </a:xfrm>
          <a:prstGeom prst="rect">
            <a:avLst/>
          </a:prstGeom>
        </p:spPr>
        <p:txBody>
          <a:bodyPr wrap="square" rtlCol="0">
            <a:spAutoFit/>
          </a:bodyPr>
          <a:lstStyle/>
          <a:p>
            <a:pPr algn="ctr"/>
            <a:r>
              <a:rPr lang="en-US" sz="3000" b="1" dirty="0" smtClean="0"/>
              <a:t>Confederacy sends </a:t>
            </a:r>
            <a:r>
              <a:rPr lang="en-US" sz="3000" b="1" dirty="0" err="1" smtClean="0"/>
              <a:t>commisioners</a:t>
            </a:r>
            <a:r>
              <a:rPr lang="en-US" sz="3000" b="1" dirty="0" smtClean="0"/>
              <a:t> to enlist support</a:t>
            </a:r>
          </a:p>
        </p:txBody>
      </p:sp>
      <p:sp useBgFill="1">
        <p:nvSpPr>
          <p:cNvPr id="80" name="TextBox 79"/>
          <p:cNvSpPr txBox="1"/>
          <p:nvPr/>
        </p:nvSpPr>
        <p:spPr>
          <a:xfrm>
            <a:off x="0" y="6273225"/>
            <a:ext cx="9144000" cy="553998"/>
          </a:xfrm>
          <a:prstGeom prst="rect">
            <a:avLst/>
          </a:prstGeom>
        </p:spPr>
        <p:txBody>
          <a:bodyPr wrap="square" rtlCol="0">
            <a:spAutoFit/>
          </a:bodyPr>
          <a:lstStyle/>
          <a:p>
            <a:pPr algn="ctr"/>
            <a:r>
              <a:rPr lang="en-US" sz="3000" b="1" dirty="0" smtClean="0"/>
              <a:t>Tribes sign treaties with Confederacy</a:t>
            </a:r>
          </a:p>
        </p:txBody>
      </p:sp>
      <p:sp useBgFill="1">
        <p:nvSpPr>
          <p:cNvPr id="81" name="TextBox 80"/>
          <p:cNvSpPr txBox="1"/>
          <p:nvPr/>
        </p:nvSpPr>
        <p:spPr>
          <a:xfrm>
            <a:off x="0" y="5739825"/>
            <a:ext cx="9144000" cy="553998"/>
          </a:xfrm>
          <a:prstGeom prst="rect">
            <a:avLst/>
          </a:prstGeom>
        </p:spPr>
        <p:txBody>
          <a:bodyPr wrap="square" rtlCol="0">
            <a:spAutoFit/>
          </a:bodyPr>
          <a:lstStyle/>
          <a:p>
            <a:r>
              <a:rPr lang="en-US" sz="3000" b="1" dirty="0" smtClean="0"/>
              <a:t>           Some sub-groups support the Union   	</a:t>
            </a:r>
          </a:p>
        </p:txBody>
      </p:sp>
      <p:sp>
        <p:nvSpPr>
          <p:cNvPr id="83" name="TextBox 82"/>
          <p:cNvSpPr txBox="1"/>
          <p:nvPr/>
        </p:nvSpPr>
        <p:spPr>
          <a:xfrm>
            <a:off x="6629400" y="5739825"/>
            <a:ext cx="2438400" cy="584775"/>
          </a:xfrm>
          <a:prstGeom prst="rect">
            <a:avLst/>
          </a:prstGeom>
          <a:noFill/>
        </p:spPr>
        <p:txBody>
          <a:bodyPr wrap="square" rtlCol="0">
            <a:spAutoFit/>
          </a:bodyPr>
          <a:lstStyle/>
          <a:p>
            <a:r>
              <a:rPr lang="en-US" sz="3200" b="1" dirty="0" smtClean="0"/>
              <a:t>, flee to KS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78"/>
                                        </p:tgtEl>
                                      </p:cBhvr>
                                    </p:animEffect>
                                    <p:set>
                                      <p:cBhvr>
                                        <p:cTn id="7" dur="1" fill="hold">
                                          <p:stCondLst>
                                            <p:cond delay="999"/>
                                          </p:stCondLst>
                                        </p:cTn>
                                        <p:tgtEl>
                                          <p:spTgt spid="78"/>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1000"/>
                                        <p:tgtEl>
                                          <p:spTgt spid="80"/>
                                        </p:tgtEl>
                                      </p:cBhvr>
                                    </p:animEffect>
                                    <p:set>
                                      <p:cBhvr>
                                        <p:cTn id="10" dur="1" fill="hold">
                                          <p:stCondLst>
                                            <p:cond delay="999"/>
                                          </p:stCondLst>
                                        </p:cTn>
                                        <p:tgtEl>
                                          <p:spTgt spid="80"/>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1000"/>
                                        <p:tgtEl>
                                          <p:spTgt spid="81"/>
                                        </p:tgtEl>
                                      </p:cBhvr>
                                    </p:animEffect>
                                    <p:set>
                                      <p:cBhvr>
                                        <p:cTn id="13" dur="1" fill="hold">
                                          <p:stCondLst>
                                            <p:cond delay="999"/>
                                          </p:stCondLst>
                                        </p:cTn>
                                        <p:tgtEl>
                                          <p:spTgt spid="8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83"/>
                                        </p:tgtEl>
                                      </p:cBhvr>
                                    </p:animEffect>
                                    <p:set>
                                      <p:cBhvr>
                                        <p:cTn id="16" dur="1" fill="hold">
                                          <p:stCondLst>
                                            <p:cond delay="999"/>
                                          </p:stCondLst>
                                        </p:cTn>
                                        <p:tgtEl>
                                          <p:spTgt spid="83"/>
                                        </p:tgtEl>
                                        <p:attrNameLst>
                                          <p:attrName>style.visibility</p:attrName>
                                        </p:attrNameLst>
                                      </p:cBhvr>
                                      <p:to>
                                        <p:strVal val="hidden"/>
                                      </p:to>
                                    </p:set>
                                  </p:childTnLst>
                                </p:cTn>
                              </p:par>
                              <p:par>
                                <p:cTn id="17" presetID="6" presetClass="emph" presetSubtype="0" fill="hold" nodeType="withEffect">
                                  <p:stCondLst>
                                    <p:cond delay="0"/>
                                  </p:stCondLst>
                                  <p:childTnLst>
                                    <p:animScale>
                                      <p:cBhvr>
                                        <p:cTn id="18" dur="1000" fill="hold"/>
                                        <p:tgtEl>
                                          <p:spTgt spid="1026"/>
                                        </p:tgtEl>
                                      </p:cBhvr>
                                      <p:by x="50000" y="50000"/>
                                    </p:animScale>
                                  </p:childTnLst>
                                </p:cTn>
                              </p:par>
                              <p:par>
                                <p:cTn id="19" presetID="63" presetClass="path" presetSubtype="0" accel="50000" decel="50000" fill="hold" nodeType="withEffect">
                                  <p:stCondLst>
                                    <p:cond delay="0"/>
                                  </p:stCondLst>
                                  <p:childTnLst>
                                    <p:animMotion origin="layout" path="M -2.77778E-6 3.7037E-7 L 0.1816 0.16759 " pathEditMode="relative" rAng="0" ptsTypes="AA">
                                      <p:cBhvr>
                                        <p:cTn id="20" dur="1000" fill="hold"/>
                                        <p:tgtEl>
                                          <p:spTgt spid="1026"/>
                                        </p:tgtEl>
                                        <p:attrNameLst>
                                          <p:attrName>ppt_x</p:attrName>
                                          <p:attrName>ppt_y</p:attrName>
                                        </p:attrNameLst>
                                      </p:cBhvr>
                                      <p:rCtr x="91" y="84"/>
                                    </p:animMotion>
                                  </p:childTnLst>
                                </p:cTn>
                              </p:par>
                              <p:par>
                                <p:cTn id="21" presetID="10" presetClass="exit" presetSubtype="0" fill="hold" nodeType="withEffect">
                                  <p:stCondLst>
                                    <p:cond delay="500"/>
                                  </p:stCondLst>
                                  <p:childTnLst>
                                    <p:animEffect transition="out" filter="fade">
                                      <p:cBhvr>
                                        <p:cTn id="22" dur="1000"/>
                                        <p:tgtEl>
                                          <p:spTgt spid="1026"/>
                                        </p:tgtEl>
                                      </p:cBhvr>
                                    </p:animEffect>
                                    <p:set>
                                      <p:cBhvr>
                                        <p:cTn id="23" dur="1" fill="hold">
                                          <p:stCondLst>
                                            <p:cond delay="999"/>
                                          </p:stCondLst>
                                        </p:cTn>
                                        <p:tgtEl>
                                          <p:spTgt spid="1026"/>
                                        </p:tgtEl>
                                        <p:attrNameLst>
                                          <p:attrName>style.visibility</p:attrName>
                                        </p:attrNameLst>
                                      </p:cBhvr>
                                      <p:to>
                                        <p:strVal val="hidden"/>
                                      </p:to>
                                    </p:set>
                                  </p:childTnLst>
                                </p:cTn>
                              </p:par>
                              <p:par>
                                <p:cTn id="24" presetID="10" presetClass="entr" presetSubtype="0" fill="hold" nodeType="withEffect">
                                  <p:stCondLst>
                                    <p:cond delay="500"/>
                                  </p:stCondLst>
                                  <p:childTnLst>
                                    <p:set>
                                      <p:cBhvr>
                                        <p:cTn id="25" dur="1" fill="hold">
                                          <p:stCondLst>
                                            <p:cond delay="0"/>
                                          </p:stCondLst>
                                        </p:cTn>
                                        <p:tgtEl>
                                          <p:spTgt spid="82"/>
                                        </p:tgtEl>
                                        <p:attrNameLst>
                                          <p:attrName>style.visibility</p:attrName>
                                        </p:attrNameLst>
                                      </p:cBhvr>
                                      <p:to>
                                        <p:strVal val="visible"/>
                                      </p:to>
                                    </p:set>
                                    <p:animEffect transition="in" filter="fade">
                                      <p:cBhvr>
                                        <p:cTn id="26" dur="1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0" grpId="1" animBg="1"/>
      <p:bldP spid="81" grpId="1" animBg="1"/>
      <p:bldP spid="8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9" name="TextBox 68"/>
          <p:cNvSpPr txBox="1"/>
          <p:nvPr/>
        </p:nvSpPr>
        <p:spPr>
          <a:xfrm>
            <a:off x="0" y="0"/>
            <a:ext cx="9144000" cy="584775"/>
          </a:xfrm>
          <a:prstGeom prst="rect">
            <a:avLst/>
          </a:prstGeom>
        </p:spPr>
        <p:txBody>
          <a:bodyPr wrap="square" rtlCol="0">
            <a:spAutoFit/>
          </a:bodyPr>
          <a:lstStyle/>
          <a:p>
            <a:pPr algn="ctr"/>
            <a:r>
              <a:rPr lang="en-US" sz="3200" b="1" dirty="0" smtClean="0"/>
              <a:t>1860-1865: THE CIVIL WAR</a:t>
            </a:r>
            <a:endParaRPr lang="en-US" sz="3200" b="1" dirty="0"/>
          </a:p>
        </p:txBody>
      </p:sp>
      <p:sp useBgFill="1">
        <p:nvSpPr>
          <p:cNvPr id="78" name="TextBox 77"/>
          <p:cNvSpPr txBox="1"/>
          <p:nvPr/>
        </p:nvSpPr>
        <p:spPr>
          <a:xfrm>
            <a:off x="0" y="609600"/>
            <a:ext cx="9144000" cy="553998"/>
          </a:xfrm>
          <a:prstGeom prst="rect">
            <a:avLst/>
          </a:prstGeom>
        </p:spPr>
        <p:txBody>
          <a:bodyPr wrap="square" rtlCol="0">
            <a:spAutoFit/>
          </a:bodyPr>
          <a:lstStyle/>
          <a:p>
            <a:r>
              <a:rPr lang="en-US" sz="3000" b="1" dirty="0" smtClean="0"/>
              <a:t>Tribes form Confederate military companies</a:t>
            </a:r>
          </a:p>
        </p:txBody>
      </p:sp>
      <p:sp useBgFill="1">
        <p:nvSpPr>
          <p:cNvPr id="10" name="TextBox 9"/>
          <p:cNvSpPr txBox="1"/>
          <p:nvPr/>
        </p:nvSpPr>
        <p:spPr>
          <a:xfrm>
            <a:off x="0" y="1066800"/>
            <a:ext cx="9144000" cy="553998"/>
          </a:xfrm>
          <a:prstGeom prst="rect">
            <a:avLst/>
          </a:prstGeom>
        </p:spPr>
        <p:txBody>
          <a:bodyPr wrap="square" rtlCol="0">
            <a:spAutoFit/>
          </a:bodyPr>
          <a:lstStyle/>
          <a:p>
            <a:r>
              <a:rPr lang="en-US" sz="3000" b="1" dirty="0" smtClean="0"/>
              <a:t>One Cherokee leader becomes a Confederate general</a:t>
            </a:r>
          </a:p>
        </p:txBody>
      </p:sp>
      <p:pic>
        <p:nvPicPr>
          <p:cNvPr id="82" name="Picture 2"/>
          <p:cNvPicPr>
            <a:picLocks noChangeAspect="1" noChangeArrowheads="1"/>
          </p:cNvPicPr>
          <p:nvPr/>
        </p:nvPicPr>
        <p:blipFill>
          <a:blip r:embed="rId3" cstate="print"/>
          <a:srcRect/>
          <a:stretch>
            <a:fillRect/>
          </a:stretch>
        </p:blipFill>
        <p:spPr bwMode="auto">
          <a:xfrm>
            <a:off x="4267200" y="3363912"/>
            <a:ext cx="5122817" cy="3341688"/>
          </a:xfrm>
          <a:prstGeom prst="rect">
            <a:avLst/>
          </a:prstGeom>
          <a:noFill/>
          <a:ln w="9525">
            <a:noFill/>
            <a:miter lim="800000"/>
            <a:headEnd/>
            <a:tailEnd/>
          </a:ln>
          <a:effectLst/>
        </p:spPr>
      </p:pic>
      <p:sp useBgFill="1">
        <p:nvSpPr>
          <p:cNvPr id="14" name="TextBox 13"/>
          <p:cNvSpPr txBox="1"/>
          <p:nvPr/>
        </p:nvSpPr>
        <p:spPr>
          <a:xfrm>
            <a:off x="0" y="1579602"/>
            <a:ext cx="9144000" cy="553998"/>
          </a:xfrm>
          <a:prstGeom prst="rect">
            <a:avLst/>
          </a:prstGeom>
        </p:spPr>
        <p:txBody>
          <a:bodyPr wrap="square" rtlCol="0">
            <a:spAutoFit/>
          </a:bodyPr>
          <a:lstStyle/>
          <a:p>
            <a:r>
              <a:rPr lang="en-US" sz="3000" b="1" dirty="0" smtClean="0"/>
              <a:t>1862: U.S. Congress passes </a:t>
            </a:r>
            <a:r>
              <a:rPr lang="en-US" sz="3000" b="1" i="1" dirty="0" smtClean="0"/>
              <a:t>Statute 528</a:t>
            </a:r>
          </a:p>
        </p:txBody>
      </p:sp>
      <p:sp useBgFill="1">
        <p:nvSpPr>
          <p:cNvPr id="16" name="TextBox 15"/>
          <p:cNvSpPr txBox="1"/>
          <p:nvPr/>
        </p:nvSpPr>
        <p:spPr>
          <a:xfrm>
            <a:off x="0" y="2113002"/>
            <a:ext cx="9144000" cy="553998"/>
          </a:xfrm>
          <a:prstGeom prst="rect">
            <a:avLst/>
          </a:prstGeom>
        </p:spPr>
        <p:txBody>
          <a:bodyPr wrap="square" rtlCol="0">
            <a:spAutoFit/>
          </a:bodyPr>
          <a:lstStyle/>
          <a:p>
            <a:r>
              <a:rPr lang="en-US" sz="3000" b="1" dirty="0" smtClean="0"/>
              <a:t>1862: Cherokees officially divide their allegiance</a:t>
            </a:r>
          </a:p>
        </p:txBody>
      </p:sp>
      <p:pic>
        <p:nvPicPr>
          <p:cNvPr id="17" name="Picture 7"/>
          <p:cNvPicPr>
            <a:picLocks noChangeAspect="1" noChangeArrowheads="1"/>
          </p:cNvPicPr>
          <p:nvPr/>
        </p:nvPicPr>
        <p:blipFill>
          <a:blip r:embed="rId4" cstate="print"/>
          <a:srcRect/>
          <a:stretch>
            <a:fillRect/>
          </a:stretch>
        </p:blipFill>
        <p:spPr bwMode="auto">
          <a:xfrm>
            <a:off x="7763256" y="3118104"/>
            <a:ext cx="1752600" cy="2006538"/>
          </a:xfrm>
          <a:prstGeom prst="rect">
            <a:avLst/>
          </a:prstGeom>
          <a:noFill/>
          <a:ln w="9525">
            <a:noFill/>
            <a:miter lim="800000"/>
            <a:headEnd/>
            <a:tailEnd/>
          </a:ln>
          <a:effectLst/>
        </p:spPr>
      </p:pic>
      <p:sp useBgFill="1">
        <p:nvSpPr>
          <p:cNvPr id="15" name="TextBox 14"/>
          <p:cNvSpPr txBox="1"/>
          <p:nvPr/>
        </p:nvSpPr>
        <p:spPr>
          <a:xfrm>
            <a:off x="0" y="2735282"/>
            <a:ext cx="9144000" cy="3970318"/>
          </a:xfrm>
          <a:prstGeom prst="rect">
            <a:avLst/>
          </a:prstGeom>
        </p:spPr>
        <p:txBody>
          <a:bodyPr wrap="square" rtlCol="0">
            <a:spAutoFit/>
          </a:bodyPr>
          <a:lstStyle/>
          <a:p>
            <a:pPr algn="ctr"/>
            <a:r>
              <a:rPr lang="en-US" sz="3600" dirty="0" smtClean="0"/>
              <a:t>if a native tribe is . . .  </a:t>
            </a:r>
          </a:p>
          <a:p>
            <a:pPr algn="ctr"/>
            <a:r>
              <a:rPr lang="en-US" sz="3600" b="1" dirty="0" smtClean="0">
                <a:solidFill>
                  <a:srgbClr val="FF0000"/>
                </a:solidFill>
                <a:effectLst>
                  <a:outerShdw dist="50800" dir="7200000" algn="ctr" rotWithShape="0">
                    <a:schemeClr val="tx1"/>
                  </a:outerShdw>
                </a:effectLst>
                <a:latin typeface="Bradley Hand ITC" pitchFamily="66" charset="0"/>
              </a:rPr>
              <a:t>“in a state of actual hostility to the </a:t>
            </a:r>
          </a:p>
          <a:p>
            <a:pPr algn="ctr"/>
            <a:r>
              <a:rPr lang="en-US" sz="3600" b="1" dirty="0" smtClean="0">
                <a:solidFill>
                  <a:srgbClr val="FF0000"/>
                </a:solidFill>
                <a:effectLst>
                  <a:outerShdw dist="50800" dir="7200000" algn="ctr" rotWithShape="0">
                    <a:schemeClr val="tx1"/>
                  </a:outerShdw>
                </a:effectLst>
                <a:latin typeface="Bradley Hand ITC" pitchFamily="66" charset="0"/>
              </a:rPr>
              <a:t>government of the United States…”</a:t>
            </a:r>
          </a:p>
          <a:p>
            <a:r>
              <a:rPr lang="en-US" sz="3600" dirty="0" smtClean="0"/>
              <a:t>    - all treaties with such tribe are abrogated</a:t>
            </a:r>
          </a:p>
          <a:p>
            <a:r>
              <a:rPr lang="en-US" sz="3600" dirty="0" smtClean="0"/>
              <a:t>    - appropriations to such tribes are suspended</a:t>
            </a:r>
            <a:endParaRPr lang="en-US" sz="3600" dirty="0" smtClean="0">
              <a:ln>
                <a:solidFill>
                  <a:schemeClr val="tx1"/>
                </a:solidFill>
              </a:ln>
            </a:endParaRPr>
          </a:p>
          <a:p>
            <a:endParaRPr lang="en-US" sz="3600" dirty="0" smtClean="0">
              <a:ln>
                <a:solidFill>
                  <a:schemeClr val="tx1"/>
                </a:solidFill>
              </a:ln>
            </a:endParaRPr>
          </a:p>
          <a:p>
            <a:endParaRPr lang="en-US" sz="3600" dirty="0" smtClean="0">
              <a:ln>
                <a:solidFill>
                  <a:schemeClr val="tx1"/>
                </a:solidFill>
              </a:ln>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bg/>
                                          </p:spTgt>
                                        </p:tgtEl>
                                        <p:attrNameLst>
                                          <p:attrName>style.visibility</p:attrName>
                                        </p:attrNameLst>
                                      </p:cBhvr>
                                      <p:to>
                                        <p:strVal val="visible"/>
                                      </p:to>
                                    </p:set>
                                    <p:animEffect transition="in" filter="fade">
                                      <p:cBhvr>
                                        <p:cTn id="22" dur="1000"/>
                                        <p:tgtEl>
                                          <p:spTgt spid="15">
                                            <p:bg/>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1000"/>
                                        <p:tgtEl>
                                          <p:spTgt spid="15">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Effect transition="in" filter="fade">
                                      <p:cBhvr>
                                        <p:cTn id="28" dur="1000"/>
                                        <p:tgtEl>
                                          <p:spTgt spid="15">
                                            <p:txEl>
                                              <p:pRg st="1" end="1"/>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xEl>
                                              <p:pRg st="2" end="2"/>
                                            </p:txEl>
                                          </p:spTgt>
                                        </p:tgtEl>
                                        <p:attrNameLst>
                                          <p:attrName>style.visibility</p:attrName>
                                        </p:attrNameLst>
                                      </p:cBhvr>
                                      <p:to>
                                        <p:strVal val="visible"/>
                                      </p:to>
                                    </p:set>
                                    <p:animEffect transition="in" filter="fade">
                                      <p:cBhvr>
                                        <p:cTn id="31" dur="1000"/>
                                        <p:tgtEl>
                                          <p:spTgt spid="1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xEl>
                                              <p:pRg st="3" end="3"/>
                                            </p:txEl>
                                          </p:spTgt>
                                        </p:tgtEl>
                                        <p:attrNameLst>
                                          <p:attrName>style.visibility</p:attrName>
                                        </p:attrNameLst>
                                      </p:cBhvr>
                                      <p:to>
                                        <p:strVal val="visible"/>
                                      </p:to>
                                    </p:set>
                                    <p:animEffect transition="in" filter="wipe(left)">
                                      <p:cBhvr>
                                        <p:cTn id="36" dur="1000"/>
                                        <p:tgtEl>
                                          <p:spTgt spid="15">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5">
                                            <p:txEl>
                                              <p:pRg st="4" end="4"/>
                                            </p:txEl>
                                          </p:spTgt>
                                        </p:tgtEl>
                                        <p:attrNameLst>
                                          <p:attrName>style.visibility</p:attrName>
                                        </p:attrNameLst>
                                      </p:cBhvr>
                                      <p:to>
                                        <p:strVal val="visible"/>
                                      </p:to>
                                    </p:set>
                                    <p:animEffect transition="in" filter="wipe(left)">
                                      <p:cBhvr>
                                        <p:cTn id="41" dur="1000"/>
                                        <p:tgtEl>
                                          <p:spTgt spid="15">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1000"/>
                                        <p:tgtEl>
                                          <p:spTgt spid="15">
                                            <p:txEl>
                                              <p:pRg st="0" end="0"/>
                                            </p:txEl>
                                          </p:spTgt>
                                        </p:tgtEl>
                                      </p:cBhvr>
                                    </p:animEffect>
                                    <p:set>
                                      <p:cBhvr>
                                        <p:cTn id="46" dur="1" fill="hold">
                                          <p:stCondLst>
                                            <p:cond delay="999"/>
                                          </p:stCondLst>
                                        </p:cTn>
                                        <p:tgtEl>
                                          <p:spTgt spid="15">
                                            <p:txEl>
                                              <p:pRg st="0" end="0"/>
                                            </p:txEl>
                                          </p:spTgt>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000"/>
                                        <p:tgtEl>
                                          <p:spTgt spid="15">
                                            <p:txEl>
                                              <p:pRg st="1" end="1"/>
                                            </p:txEl>
                                          </p:spTgt>
                                        </p:tgtEl>
                                      </p:cBhvr>
                                    </p:animEffect>
                                    <p:set>
                                      <p:cBhvr>
                                        <p:cTn id="49" dur="1" fill="hold">
                                          <p:stCondLst>
                                            <p:cond delay="999"/>
                                          </p:stCondLst>
                                        </p:cTn>
                                        <p:tgtEl>
                                          <p:spTgt spid="15">
                                            <p:txEl>
                                              <p:pRg st="1" end="1"/>
                                            </p:txEl>
                                          </p:spTgt>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15">
                                            <p:txEl>
                                              <p:pRg st="2" end="2"/>
                                            </p:txEl>
                                          </p:spTgt>
                                        </p:tgtEl>
                                      </p:cBhvr>
                                    </p:animEffect>
                                    <p:set>
                                      <p:cBhvr>
                                        <p:cTn id="52" dur="1" fill="hold">
                                          <p:stCondLst>
                                            <p:cond delay="999"/>
                                          </p:stCondLst>
                                        </p:cTn>
                                        <p:tgtEl>
                                          <p:spTgt spid="15">
                                            <p:txEl>
                                              <p:pRg st="2" end="2"/>
                                            </p:txEl>
                                          </p:spTgt>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15">
                                            <p:txEl>
                                              <p:pRg st="3" end="3"/>
                                            </p:txEl>
                                          </p:spTgt>
                                        </p:tgtEl>
                                      </p:cBhvr>
                                    </p:animEffect>
                                    <p:set>
                                      <p:cBhvr>
                                        <p:cTn id="55" dur="1" fill="hold">
                                          <p:stCondLst>
                                            <p:cond delay="999"/>
                                          </p:stCondLst>
                                        </p:cTn>
                                        <p:tgtEl>
                                          <p:spTgt spid="15">
                                            <p:txEl>
                                              <p:pRg st="3" end="3"/>
                                            </p:txEl>
                                          </p:spTgt>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15">
                                            <p:txEl>
                                              <p:pRg st="4" end="4"/>
                                            </p:txEl>
                                          </p:spTgt>
                                        </p:tgtEl>
                                      </p:cBhvr>
                                    </p:animEffect>
                                    <p:set>
                                      <p:cBhvr>
                                        <p:cTn id="58" dur="1" fill="hold">
                                          <p:stCondLst>
                                            <p:cond delay="999"/>
                                          </p:stCondLst>
                                        </p:cTn>
                                        <p:tgtEl>
                                          <p:spTgt spid="15">
                                            <p:txEl>
                                              <p:pRg st="4" end="4"/>
                                            </p:txEl>
                                          </p:spTgt>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1000"/>
                                        <p:tgtEl>
                                          <p:spTgt spid="15">
                                            <p:bg/>
                                          </p:spTgt>
                                        </p:tgtEl>
                                      </p:cBhvr>
                                    </p:animEffect>
                                    <p:set>
                                      <p:cBhvr>
                                        <p:cTn id="61" dur="1" fill="hold">
                                          <p:stCondLst>
                                            <p:cond delay="999"/>
                                          </p:stCondLst>
                                        </p:cTn>
                                        <p:tgtEl>
                                          <p:spTgt spid="15">
                                            <p:bg/>
                                          </p:spTgt>
                                        </p:tgtEl>
                                        <p:attrNameLst>
                                          <p:attrName>style.visibility</p:attrName>
                                        </p:attrNameLst>
                                      </p:cBhvr>
                                      <p:to>
                                        <p:strVal val="hidden"/>
                                      </p:to>
                                    </p:se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000"/>
                                        <p:tgtEl>
                                          <p:spTgt spid="16"/>
                                        </p:tgtEl>
                                      </p:cBhvr>
                                    </p:animEffect>
                                  </p:childTnLst>
                                </p:cTn>
                              </p:par>
                              <p:par>
                                <p:cTn id="66" presetID="17" presetClass="entr" presetSubtype="10" fill="hold" nodeType="with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p:cTn id="68" dur="1000" fill="hold"/>
                                        <p:tgtEl>
                                          <p:spTgt spid="17"/>
                                        </p:tgtEl>
                                        <p:attrNameLst>
                                          <p:attrName>ppt_w</p:attrName>
                                        </p:attrNameLst>
                                      </p:cBhvr>
                                      <p:tavLst>
                                        <p:tav tm="0">
                                          <p:val>
                                            <p:fltVal val="0"/>
                                          </p:val>
                                        </p:tav>
                                        <p:tav tm="100000">
                                          <p:val>
                                            <p:strVal val="#ppt_w"/>
                                          </p:val>
                                        </p:tav>
                                      </p:tavLst>
                                    </p:anim>
                                    <p:anim calcmode="lin" valueType="num">
                                      <p:cBhvr>
                                        <p:cTn id="69" dur="1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10" grpId="0" animBg="1"/>
      <p:bldP spid="14" grpId="0" animBg="1"/>
      <p:bldP spid="16" grpId="0" animBg="1"/>
      <p:bldP spid="15" grpId="0" build="allAtOnce" animBg="1"/>
      <p:bldP spid="15" grpId="1" build="allAtOnce"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8956298"/>
          </a:xfrm>
          <a:prstGeom prst="rect">
            <a:avLst/>
          </a:prstGeom>
        </p:spPr>
        <p:txBody>
          <a:bodyPr wrap="square">
            <a:spAutoFit/>
          </a:bodyPr>
          <a:lstStyle/>
          <a:p>
            <a:r>
              <a:rPr lang="en-US" dirty="0" smtClean="0">
                <a:hlinkClick r:id="rId2"/>
              </a:rPr>
              <a:t>http://www.okhistory.org/publications/enc/entry.php?entry=CI011</a:t>
            </a:r>
            <a:endParaRPr lang="en-US" dirty="0" smtClean="0"/>
          </a:p>
          <a:p>
            <a:r>
              <a:rPr lang="en-US" dirty="0" smtClean="0"/>
              <a:t>	President Abraham Lincoln may have offered "charity for all" in his second inaugural address, but the federal government showed little of that disposition when dealing with the Indians. U.S. officials tried to force a harsh peace on the tribes at the Fort Smith Council in September 1865, but it was rejected by the tribe's leaders. Treaties were finally signed in Washington, D.C., in 1866. The Five Tribes lost the western half of Indian Territory to Kansas tribes, slavery was ended, freedmen obtained citizenship and property rights, and the tribes had to permit railroad construction in the area. Indian Territory was now unofficially called Oklahoma, and while the government did not impose a territorial organization upon the land, the tribes agreed to work toward having a governor and an intertribal council. The pre-war status as separate, independent nations was expected to end.</a:t>
            </a:r>
          </a:p>
          <a:p>
            <a:r>
              <a:rPr lang="en-US" dirty="0" smtClean="0"/>
              <a:t>	The tribes unsuccessfully attempted to reclaim the advances made between 1840 and 1860. Although wartime animosities flared between the old Confederate and Union factions, new governmental entities were formed as a spate of constitution making occurred between 1867 and 1872. Railroads penetrated Oklahoma in the 1870s, but in some ways their arrival was a curse rather than a blessing, for they brought whites seeking land.</a:t>
            </a:r>
          </a:p>
          <a:p>
            <a:r>
              <a:rPr lang="en-US" dirty="0" smtClean="0"/>
              <a:t>	Farming and ranching returned with some vigor to the area, but the spread of tenant farming was an ominous sign of the loss of independence among farmers. The territory acquired a reputation for lawlessness in the postwar years. The destruction of legal authority and infighting among the tribes made it difficult to police the region. In the absence of law enforcement, terrorists who had operated with impunity during the war returned to continue their rampaging ways—the James Gang, the Younger Gang, and the Dalton Brothers.</a:t>
            </a:r>
          </a:p>
          <a:p>
            <a:r>
              <a:rPr lang="en-US" dirty="0" smtClean="0"/>
              <a:t>	It is difficult to gauge the effect of the Civil War upon Indian Territory. Tribal sovereignty was under attack, other states wanted to remove their Indians there, and white settlers coveted the land. But none of these situations were created by the war. Regardless of the conflict, these forces would have been in motion toward the end of the nineteenth century. However, the Civil War did weaken the tribes. It exacerbated long-standing internal divisions and made new ones, and it destroyed needed population and crushed economic advance. Without the war perhaps the tribes might have grown in numbers, in wealth, and in political power. They might then have been better able to ward off later </a:t>
            </a:r>
            <a:r>
              <a:rPr lang="en-US" dirty="0" err="1" smtClean="0"/>
              <a:t>Euroamerican</a:t>
            </a:r>
            <a:r>
              <a:rPr lang="en-US" dirty="0" smtClean="0"/>
              <a:t> attacks on their land. The only rational assessment that can be made without fear of contravention is that the Civil War crippled the tribes of Indian Territory and took away their strength.</a:t>
            </a:r>
            <a:endParaRPr lang="en-US" dirty="0"/>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9" name="TextBox 68"/>
          <p:cNvSpPr txBox="1"/>
          <p:nvPr/>
        </p:nvSpPr>
        <p:spPr>
          <a:xfrm>
            <a:off x="0" y="0"/>
            <a:ext cx="9144000" cy="584775"/>
          </a:xfrm>
          <a:prstGeom prst="rect">
            <a:avLst/>
          </a:prstGeom>
        </p:spPr>
        <p:txBody>
          <a:bodyPr wrap="square" rtlCol="0">
            <a:spAutoFit/>
          </a:bodyPr>
          <a:lstStyle/>
          <a:p>
            <a:pPr algn="ctr"/>
            <a:r>
              <a:rPr lang="en-US" sz="3200" b="1" dirty="0" smtClean="0"/>
              <a:t>1860-1865: THE CIVIL WAR</a:t>
            </a:r>
            <a:endParaRPr lang="en-US" sz="3200" b="1" dirty="0"/>
          </a:p>
        </p:txBody>
      </p:sp>
      <p:sp useBgFill="1">
        <p:nvSpPr>
          <p:cNvPr id="78" name="TextBox 77"/>
          <p:cNvSpPr txBox="1"/>
          <p:nvPr/>
        </p:nvSpPr>
        <p:spPr>
          <a:xfrm>
            <a:off x="0" y="609600"/>
            <a:ext cx="9144000" cy="553998"/>
          </a:xfrm>
          <a:prstGeom prst="rect">
            <a:avLst/>
          </a:prstGeom>
        </p:spPr>
        <p:txBody>
          <a:bodyPr wrap="square" rtlCol="0">
            <a:spAutoFit/>
          </a:bodyPr>
          <a:lstStyle/>
          <a:p>
            <a:r>
              <a:rPr lang="en-US" sz="3000" b="1" dirty="0" smtClean="0"/>
              <a:t>Tribes form Confederate military companies</a:t>
            </a:r>
          </a:p>
        </p:txBody>
      </p:sp>
      <p:sp useBgFill="1">
        <p:nvSpPr>
          <p:cNvPr id="8" name="TextBox 7"/>
          <p:cNvSpPr txBox="1"/>
          <p:nvPr/>
        </p:nvSpPr>
        <p:spPr>
          <a:xfrm>
            <a:off x="0" y="3124200"/>
            <a:ext cx="9144000" cy="1477328"/>
          </a:xfrm>
          <a:prstGeom prst="rect">
            <a:avLst/>
          </a:prstGeom>
        </p:spPr>
        <p:txBody>
          <a:bodyPr wrap="square" rtlCol="0">
            <a:spAutoFit/>
          </a:bodyPr>
          <a:lstStyle/>
          <a:p>
            <a:r>
              <a:rPr lang="en-US" sz="3000" b="1" dirty="0" smtClean="0"/>
              <a:t>1864: Union orders return </a:t>
            </a:r>
          </a:p>
          <a:p>
            <a:r>
              <a:rPr lang="en-US" sz="3000" b="1" dirty="0" smtClean="0"/>
              <a:t> of tribal members living in</a:t>
            </a:r>
          </a:p>
          <a:p>
            <a:r>
              <a:rPr lang="en-US" sz="3000" b="1" dirty="0" smtClean="0"/>
              <a:t> refugee camps in Kansas </a:t>
            </a:r>
          </a:p>
        </p:txBody>
      </p:sp>
      <p:sp useBgFill="1">
        <p:nvSpPr>
          <p:cNvPr id="9" name="TextBox 8"/>
          <p:cNvSpPr txBox="1"/>
          <p:nvPr/>
        </p:nvSpPr>
        <p:spPr>
          <a:xfrm>
            <a:off x="0" y="4572000"/>
            <a:ext cx="4800600" cy="2308324"/>
          </a:xfrm>
          <a:prstGeom prst="rect">
            <a:avLst/>
          </a:prstGeom>
        </p:spPr>
        <p:txBody>
          <a:bodyPr wrap="square" rtlCol="0">
            <a:spAutoFit/>
          </a:bodyPr>
          <a:lstStyle/>
          <a:p>
            <a:r>
              <a:rPr lang="en-US" sz="3000" b="1" dirty="0" smtClean="0"/>
              <a:t>1865: War ends –</a:t>
            </a:r>
          </a:p>
          <a:p>
            <a:r>
              <a:rPr lang="en-US" sz="3000" b="1" dirty="0" smtClean="0"/>
              <a:t> </a:t>
            </a:r>
            <a:r>
              <a:rPr lang="en-US" sz="2800" b="1" dirty="0" smtClean="0"/>
              <a:t>- 10,000 Indians have died   </a:t>
            </a:r>
          </a:p>
          <a:p>
            <a:r>
              <a:rPr lang="en-US" sz="2800" b="1" dirty="0" smtClean="0"/>
              <a:t> - 300K livestock stolen</a:t>
            </a:r>
          </a:p>
          <a:p>
            <a:r>
              <a:rPr lang="en-US" sz="2800" b="1" dirty="0" smtClean="0"/>
              <a:t> - slaves are freed</a:t>
            </a:r>
          </a:p>
          <a:p>
            <a:r>
              <a:rPr lang="en-US" sz="2800" b="1" dirty="0" smtClean="0"/>
              <a:t> - new era begins</a:t>
            </a:r>
          </a:p>
        </p:txBody>
      </p:sp>
      <p:sp useBgFill="1">
        <p:nvSpPr>
          <p:cNvPr id="10" name="TextBox 9"/>
          <p:cNvSpPr txBox="1"/>
          <p:nvPr/>
        </p:nvSpPr>
        <p:spPr>
          <a:xfrm>
            <a:off x="0" y="1066800"/>
            <a:ext cx="9144000" cy="553998"/>
          </a:xfrm>
          <a:prstGeom prst="rect">
            <a:avLst/>
          </a:prstGeom>
        </p:spPr>
        <p:txBody>
          <a:bodyPr wrap="square" rtlCol="0">
            <a:spAutoFit/>
          </a:bodyPr>
          <a:lstStyle/>
          <a:p>
            <a:r>
              <a:rPr lang="en-US" sz="3000" b="1" dirty="0" smtClean="0"/>
              <a:t>One Cherokee leader becomes a Confederate general</a:t>
            </a:r>
          </a:p>
        </p:txBody>
      </p:sp>
      <p:sp useBgFill="1">
        <p:nvSpPr>
          <p:cNvPr id="11" name="TextBox 10"/>
          <p:cNvSpPr txBox="1"/>
          <p:nvPr/>
        </p:nvSpPr>
        <p:spPr>
          <a:xfrm>
            <a:off x="0" y="2113002"/>
            <a:ext cx="9144000" cy="553998"/>
          </a:xfrm>
          <a:prstGeom prst="rect">
            <a:avLst/>
          </a:prstGeom>
        </p:spPr>
        <p:txBody>
          <a:bodyPr wrap="square" rtlCol="0">
            <a:spAutoFit/>
          </a:bodyPr>
          <a:lstStyle/>
          <a:p>
            <a:r>
              <a:rPr lang="en-US" sz="3000" b="1" dirty="0" smtClean="0"/>
              <a:t>1862: Cherokees officially divide their allegiance</a:t>
            </a:r>
          </a:p>
        </p:txBody>
      </p:sp>
      <p:sp useBgFill="1">
        <p:nvSpPr>
          <p:cNvPr id="12" name="TextBox 11"/>
          <p:cNvSpPr txBox="1"/>
          <p:nvPr/>
        </p:nvSpPr>
        <p:spPr>
          <a:xfrm>
            <a:off x="0" y="2646402"/>
            <a:ext cx="9144000" cy="553998"/>
          </a:xfrm>
          <a:prstGeom prst="rect">
            <a:avLst/>
          </a:prstGeom>
        </p:spPr>
        <p:txBody>
          <a:bodyPr wrap="square" rtlCol="0">
            <a:spAutoFit/>
          </a:bodyPr>
          <a:lstStyle/>
          <a:p>
            <a:r>
              <a:rPr lang="en-US" sz="3000" b="1" dirty="0" smtClean="0"/>
              <a:t>1863: Union re-takes Fort Smith; re-opens Ft. Gibson</a:t>
            </a:r>
          </a:p>
        </p:txBody>
      </p:sp>
      <p:pic>
        <p:nvPicPr>
          <p:cNvPr id="82" name="Picture 2"/>
          <p:cNvPicPr>
            <a:picLocks noChangeAspect="1" noChangeArrowheads="1"/>
          </p:cNvPicPr>
          <p:nvPr/>
        </p:nvPicPr>
        <p:blipFill>
          <a:blip r:embed="rId3" cstate="print"/>
          <a:srcRect/>
          <a:stretch>
            <a:fillRect/>
          </a:stretch>
        </p:blipFill>
        <p:spPr bwMode="auto">
          <a:xfrm>
            <a:off x="4267200" y="3363912"/>
            <a:ext cx="5122817" cy="3341688"/>
          </a:xfrm>
          <a:prstGeom prst="rect">
            <a:avLst/>
          </a:prstGeom>
          <a:noFill/>
          <a:ln w="9525">
            <a:noFill/>
            <a:miter lim="800000"/>
            <a:headEnd/>
            <a:tailEnd/>
          </a:ln>
          <a:effectLst/>
        </p:spPr>
      </p:pic>
      <p:pic>
        <p:nvPicPr>
          <p:cNvPr id="2055" name="Picture 7"/>
          <p:cNvPicPr>
            <a:picLocks noChangeAspect="1" noChangeArrowheads="1"/>
          </p:cNvPicPr>
          <p:nvPr/>
        </p:nvPicPr>
        <p:blipFill>
          <a:blip r:embed="rId4" cstate="print"/>
          <a:srcRect/>
          <a:stretch>
            <a:fillRect/>
          </a:stretch>
        </p:blipFill>
        <p:spPr bwMode="auto">
          <a:xfrm>
            <a:off x="7763256" y="3118104"/>
            <a:ext cx="1752600" cy="2006538"/>
          </a:xfrm>
          <a:prstGeom prst="rect">
            <a:avLst/>
          </a:prstGeom>
          <a:noFill/>
          <a:ln w="9525">
            <a:noFill/>
            <a:miter lim="800000"/>
            <a:headEnd/>
            <a:tailEnd/>
          </a:ln>
          <a:effectLst/>
        </p:spPr>
      </p:pic>
      <p:sp>
        <p:nvSpPr>
          <p:cNvPr id="19" name="Oval 18"/>
          <p:cNvSpPr/>
          <p:nvPr/>
        </p:nvSpPr>
        <p:spPr>
          <a:xfrm>
            <a:off x="8001000" y="4572000"/>
            <a:ext cx="304800" cy="30480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610600" y="4953000"/>
            <a:ext cx="304800" cy="30480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p:cNvPicPr preferRelativeResize="0">
            <a:picLocks noChangeAspect="1" noChangeArrowheads="1"/>
          </p:cNvPicPr>
          <p:nvPr/>
        </p:nvPicPr>
        <p:blipFill>
          <a:blip r:embed="rId5" cstate="print"/>
          <a:srcRect/>
          <a:stretch>
            <a:fillRect/>
          </a:stretch>
        </p:blipFill>
        <p:spPr bwMode="auto">
          <a:xfrm>
            <a:off x="4267200" y="3391591"/>
            <a:ext cx="4617720" cy="3347149"/>
          </a:xfrm>
          <a:prstGeom prst="rect">
            <a:avLst/>
          </a:prstGeom>
          <a:noFill/>
          <a:ln w="9525">
            <a:noFill/>
            <a:miter lim="800000"/>
            <a:headEnd/>
            <a:tailEnd/>
          </a:ln>
          <a:effectLst/>
        </p:spPr>
      </p:pic>
      <p:sp useBgFill="1">
        <p:nvSpPr>
          <p:cNvPr id="14" name="TextBox 13"/>
          <p:cNvSpPr txBox="1"/>
          <p:nvPr/>
        </p:nvSpPr>
        <p:spPr>
          <a:xfrm>
            <a:off x="0" y="1579602"/>
            <a:ext cx="9144000" cy="553998"/>
          </a:xfrm>
          <a:prstGeom prst="rect">
            <a:avLst/>
          </a:prstGeom>
        </p:spPr>
        <p:txBody>
          <a:bodyPr wrap="square" rtlCol="0">
            <a:spAutoFit/>
          </a:bodyPr>
          <a:lstStyle/>
          <a:p>
            <a:r>
              <a:rPr lang="en-US" sz="3000" b="1" dirty="0" smtClean="0"/>
              <a:t>1862: U.S. Congress passes </a:t>
            </a:r>
            <a:r>
              <a:rPr lang="en-US" sz="3000" b="1" i="1" dirty="0" smtClean="0"/>
              <a:t>Statute 528</a:t>
            </a:r>
          </a:p>
        </p:txBody>
      </p:sp>
      <p:sp useBgFill="1">
        <p:nvSpPr>
          <p:cNvPr id="17" name="TextBox 16"/>
          <p:cNvSpPr txBox="1"/>
          <p:nvPr/>
        </p:nvSpPr>
        <p:spPr>
          <a:xfrm>
            <a:off x="0" y="0"/>
            <a:ext cx="9144000" cy="584775"/>
          </a:xfrm>
          <a:prstGeom prst="rect">
            <a:avLst/>
          </a:prstGeom>
        </p:spPr>
        <p:txBody>
          <a:bodyPr wrap="square" rtlCol="0">
            <a:spAutoFit/>
          </a:bodyPr>
          <a:lstStyle/>
          <a:p>
            <a:pPr algn="ctr"/>
            <a:r>
              <a:rPr lang="en-US" sz="3200" b="1" dirty="0" smtClean="0"/>
              <a:t>1865-1907: TERMINATION OF THE FIVE NATIONS</a:t>
            </a:r>
            <a:endParaRPr lang="en-US" sz="32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80">
                                          <p:stCondLst>
                                            <p:cond delay="0"/>
                                          </p:stCondLst>
                                        </p:cTn>
                                        <p:tgtEl>
                                          <p:spTgt spid="19"/>
                                        </p:tgtEl>
                                      </p:cBhvr>
                                    </p:animEffect>
                                    <p:anim calcmode="lin" valueType="num">
                                      <p:cBhvr>
                                        <p:cTn id="11"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6" dur="26">
                                          <p:stCondLst>
                                            <p:cond delay="650"/>
                                          </p:stCondLst>
                                        </p:cTn>
                                        <p:tgtEl>
                                          <p:spTgt spid="19"/>
                                        </p:tgtEl>
                                      </p:cBhvr>
                                      <p:to x="100000" y="60000"/>
                                    </p:animScale>
                                    <p:animScale>
                                      <p:cBhvr>
                                        <p:cTn id="17" dur="166" decel="50000">
                                          <p:stCondLst>
                                            <p:cond delay="676"/>
                                          </p:stCondLst>
                                        </p:cTn>
                                        <p:tgtEl>
                                          <p:spTgt spid="19"/>
                                        </p:tgtEl>
                                      </p:cBhvr>
                                      <p:to x="100000" y="100000"/>
                                    </p:animScale>
                                    <p:animScale>
                                      <p:cBhvr>
                                        <p:cTn id="18" dur="26">
                                          <p:stCondLst>
                                            <p:cond delay="1312"/>
                                          </p:stCondLst>
                                        </p:cTn>
                                        <p:tgtEl>
                                          <p:spTgt spid="19"/>
                                        </p:tgtEl>
                                      </p:cBhvr>
                                      <p:to x="100000" y="80000"/>
                                    </p:animScale>
                                    <p:animScale>
                                      <p:cBhvr>
                                        <p:cTn id="19" dur="166" decel="50000">
                                          <p:stCondLst>
                                            <p:cond delay="1338"/>
                                          </p:stCondLst>
                                        </p:cTn>
                                        <p:tgtEl>
                                          <p:spTgt spid="19"/>
                                        </p:tgtEl>
                                      </p:cBhvr>
                                      <p:to x="100000" y="100000"/>
                                    </p:animScale>
                                    <p:animScale>
                                      <p:cBhvr>
                                        <p:cTn id="20" dur="26">
                                          <p:stCondLst>
                                            <p:cond delay="1642"/>
                                          </p:stCondLst>
                                        </p:cTn>
                                        <p:tgtEl>
                                          <p:spTgt spid="19"/>
                                        </p:tgtEl>
                                      </p:cBhvr>
                                      <p:to x="100000" y="90000"/>
                                    </p:animScale>
                                    <p:animScale>
                                      <p:cBhvr>
                                        <p:cTn id="21" dur="166" decel="50000">
                                          <p:stCondLst>
                                            <p:cond delay="1668"/>
                                          </p:stCondLst>
                                        </p:cTn>
                                        <p:tgtEl>
                                          <p:spTgt spid="19"/>
                                        </p:tgtEl>
                                      </p:cBhvr>
                                      <p:to x="100000" y="100000"/>
                                    </p:animScale>
                                    <p:animScale>
                                      <p:cBhvr>
                                        <p:cTn id="22" dur="26">
                                          <p:stCondLst>
                                            <p:cond delay="1808"/>
                                          </p:stCondLst>
                                        </p:cTn>
                                        <p:tgtEl>
                                          <p:spTgt spid="19"/>
                                        </p:tgtEl>
                                      </p:cBhvr>
                                      <p:to x="100000" y="95000"/>
                                    </p:animScale>
                                    <p:animScale>
                                      <p:cBhvr>
                                        <p:cTn id="23" dur="166" decel="50000">
                                          <p:stCondLst>
                                            <p:cond delay="1834"/>
                                          </p:stCondLst>
                                        </p:cTn>
                                        <p:tgtEl>
                                          <p:spTgt spid="19"/>
                                        </p:tgtEl>
                                      </p:cBhvr>
                                      <p:to x="100000" y="100000"/>
                                    </p:animScale>
                                  </p:childTnLst>
                                </p:cTn>
                              </p:par>
                            </p:childTnLst>
                          </p:cTn>
                        </p:par>
                        <p:par>
                          <p:cTn id="24" fill="hold">
                            <p:stCondLst>
                              <p:cond delay="2000"/>
                            </p:stCondLst>
                            <p:childTnLst>
                              <p:par>
                                <p:cTn id="25" presetID="26"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80">
                                          <p:stCondLst>
                                            <p:cond delay="0"/>
                                          </p:stCondLst>
                                        </p:cTn>
                                        <p:tgtEl>
                                          <p:spTgt spid="20"/>
                                        </p:tgtEl>
                                      </p:cBhvr>
                                    </p:animEffect>
                                    <p:anim calcmode="lin" valueType="num">
                                      <p:cBhvr>
                                        <p:cTn id="2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3" dur="26">
                                          <p:stCondLst>
                                            <p:cond delay="650"/>
                                          </p:stCondLst>
                                        </p:cTn>
                                        <p:tgtEl>
                                          <p:spTgt spid="20"/>
                                        </p:tgtEl>
                                      </p:cBhvr>
                                      <p:to x="100000" y="60000"/>
                                    </p:animScale>
                                    <p:animScale>
                                      <p:cBhvr>
                                        <p:cTn id="34" dur="166" decel="50000">
                                          <p:stCondLst>
                                            <p:cond delay="676"/>
                                          </p:stCondLst>
                                        </p:cTn>
                                        <p:tgtEl>
                                          <p:spTgt spid="20"/>
                                        </p:tgtEl>
                                      </p:cBhvr>
                                      <p:to x="100000" y="100000"/>
                                    </p:animScale>
                                    <p:animScale>
                                      <p:cBhvr>
                                        <p:cTn id="35" dur="26">
                                          <p:stCondLst>
                                            <p:cond delay="1312"/>
                                          </p:stCondLst>
                                        </p:cTn>
                                        <p:tgtEl>
                                          <p:spTgt spid="20"/>
                                        </p:tgtEl>
                                      </p:cBhvr>
                                      <p:to x="100000" y="80000"/>
                                    </p:animScale>
                                    <p:animScale>
                                      <p:cBhvr>
                                        <p:cTn id="36" dur="166" decel="50000">
                                          <p:stCondLst>
                                            <p:cond delay="1338"/>
                                          </p:stCondLst>
                                        </p:cTn>
                                        <p:tgtEl>
                                          <p:spTgt spid="20"/>
                                        </p:tgtEl>
                                      </p:cBhvr>
                                      <p:to x="100000" y="100000"/>
                                    </p:animScale>
                                    <p:animScale>
                                      <p:cBhvr>
                                        <p:cTn id="37" dur="26">
                                          <p:stCondLst>
                                            <p:cond delay="1642"/>
                                          </p:stCondLst>
                                        </p:cTn>
                                        <p:tgtEl>
                                          <p:spTgt spid="20"/>
                                        </p:tgtEl>
                                      </p:cBhvr>
                                      <p:to x="100000" y="90000"/>
                                    </p:animScale>
                                    <p:animScale>
                                      <p:cBhvr>
                                        <p:cTn id="38" dur="166" decel="50000">
                                          <p:stCondLst>
                                            <p:cond delay="1668"/>
                                          </p:stCondLst>
                                        </p:cTn>
                                        <p:tgtEl>
                                          <p:spTgt spid="20"/>
                                        </p:tgtEl>
                                      </p:cBhvr>
                                      <p:to x="100000" y="100000"/>
                                    </p:animScale>
                                    <p:animScale>
                                      <p:cBhvr>
                                        <p:cTn id="39" dur="26">
                                          <p:stCondLst>
                                            <p:cond delay="1808"/>
                                          </p:stCondLst>
                                        </p:cTn>
                                        <p:tgtEl>
                                          <p:spTgt spid="20"/>
                                        </p:tgtEl>
                                      </p:cBhvr>
                                      <p:to x="100000" y="95000"/>
                                    </p:animScale>
                                    <p:animScale>
                                      <p:cBhvr>
                                        <p:cTn id="40" dur="166" decel="50000">
                                          <p:stCondLst>
                                            <p:cond delay="1834"/>
                                          </p:stCondLst>
                                        </p:cTn>
                                        <p:tgtEl>
                                          <p:spTgt spid="20"/>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
                                            <p:txEl>
                                              <p:pRg st="0" end="0"/>
                                            </p:txEl>
                                          </p:spTgt>
                                        </p:tgtEl>
                                        <p:attrNameLst>
                                          <p:attrName>style.visibility</p:attrName>
                                        </p:attrNameLst>
                                      </p:cBhvr>
                                      <p:to>
                                        <p:strVal val="visible"/>
                                      </p:to>
                                    </p:set>
                                    <p:animEffect transition="in" filter="fade">
                                      <p:cBhvr>
                                        <p:cTn id="50" dur="1000"/>
                                        <p:tgtEl>
                                          <p:spTgt spid="9">
                                            <p:txEl>
                                              <p:pRg st="0" end="0"/>
                                            </p:txEl>
                                          </p:spTgt>
                                        </p:tgtEl>
                                      </p:cBhvr>
                                    </p:animEffect>
                                  </p:childTnLst>
                                </p:cTn>
                              </p:par>
                              <p:par>
                                <p:cTn id="51" presetID="9" presetClass="exit" presetSubtype="0" fill="hold" nodeType="withEffect">
                                  <p:stCondLst>
                                    <p:cond delay="0"/>
                                  </p:stCondLst>
                                  <p:childTnLst>
                                    <p:animEffect transition="out" filter="dissolve">
                                      <p:cBhvr>
                                        <p:cTn id="52" dur="2000"/>
                                        <p:tgtEl>
                                          <p:spTgt spid="82"/>
                                        </p:tgtEl>
                                      </p:cBhvr>
                                    </p:animEffect>
                                    <p:set>
                                      <p:cBhvr>
                                        <p:cTn id="53" dur="1" fill="hold">
                                          <p:stCondLst>
                                            <p:cond delay="1999"/>
                                          </p:stCondLst>
                                        </p:cTn>
                                        <p:tgtEl>
                                          <p:spTgt spid="82"/>
                                        </p:tgtEl>
                                        <p:attrNameLst>
                                          <p:attrName>style.visibility</p:attrName>
                                        </p:attrNameLst>
                                      </p:cBhvr>
                                      <p:to>
                                        <p:strVal val="hidden"/>
                                      </p:to>
                                    </p:set>
                                  </p:childTnLst>
                                </p:cTn>
                              </p:par>
                              <p:par>
                                <p:cTn id="54" presetID="9" presetClass="exit" presetSubtype="0" fill="hold" nodeType="withEffect">
                                  <p:stCondLst>
                                    <p:cond delay="0"/>
                                  </p:stCondLst>
                                  <p:childTnLst>
                                    <p:animEffect transition="out" filter="dissolve">
                                      <p:cBhvr>
                                        <p:cTn id="55" dur="2000"/>
                                        <p:tgtEl>
                                          <p:spTgt spid="2055"/>
                                        </p:tgtEl>
                                      </p:cBhvr>
                                    </p:animEffect>
                                    <p:set>
                                      <p:cBhvr>
                                        <p:cTn id="56" dur="1" fill="hold">
                                          <p:stCondLst>
                                            <p:cond delay="1999"/>
                                          </p:stCondLst>
                                        </p:cTn>
                                        <p:tgtEl>
                                          <p:spTgt spid="2055"/>
                                        </p:tgtEl>
                                        <p:attrNameLst>
                                          <p:attrName>style.visibility</p:attrName>
                                        </p:attrNameLst>
                                      </p:cBhvr>
                                      <p:to>
                                        <p:strVal val="hidden"/>
                                      </p:to>
                                    </p:set>
                                  </p:childTnLst>
                                </p:cTn>
                              </p:par>
                              <p:par>
                                <p:cTn id="57" presetID="9"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dissolve">
                                      <p:cBhvr>
                                        <p:cTn id="59" dur="2000"/>
                                        <p:tgtEl>
                                          <p:spTgt spid="13"/>
                                        </p:tgtEl>
                                      </p:cBhvr>
                                    </p:animEffect>
                                  </p:childTnLst>
                                </p:cTn>
                              </p:par>
                              <p:par>
                                <p:cTn id="60" presetID="10" presetClass="exit" presetSubtype="0" fill="hold" grpId="1" nodeType="withEffect">
                                  <p:stCondLst>
                                    <p:cond delay="0"/>
                                  </p:stCondLst>
                                  <p:childTnLst>
                                    <p:animEffect transition="out" filter="fade">
                                      <p:cBhvr>
                                        <p:cTn id="61" dur="1000"/>
                                        <p:tgtEl>
                                          <p:spTgt spid="20"/>
                                        </p:tgtEl>
                                      </p:cBhvr>
                                    </p:animEffect>
                                    <p:set>
                                      <p:cBhvr>
                                        <p:cTn id="62" dur="1" fill="hold">
                                          <p:stCondLst>
                                            <p:cond delay="999"/>
                                          </p:stCondLst>
                                        </p:cTn>
                                        <p:tgtEl>
                                          <p:spTgt spid="2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9">
                                            <p:txEl>
                                              <p:pRg st="1" end="1"/>
                                            </p:txEl>
                                          </p:spTgt>
                                        </p:tgtEl>
                                        <p:attrNameLst>
                                          <p:attrName>style.visibility</p:attrName>
                                        </p:attrNameLst>
                                      </p:cBhvr>
                                      <p:to>
                                        <p:strVal val="visible"/>
                                      </p:to>
                                    </p:set>
                                    <p:animEffect transition="in" filter="wipe(left)">
                                      <p:cBhvr>
                                        <p:cTn id="67" dur="1000"/>
                                        <p:tgtEl>
                                          <p:spTgt spid="9">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9">
                                            <p:txEl>
                                              <p:pRg st="2" end="2"/>
                                            </p:txEl>
                                          </p:spTgt>
                                        </p:tgtEl>
                                        <p:attrNameLst>
                                          <p:attrName>style.visibility</p:attrName>
                                        </p:attrNameLst>
                                      </p:cBhvr>
                                      <p:to>
                                        <p:strVal val="visible"/>
                                      </p:to>
                                    </p:set>
                                    <p:animEffect transition="in" filter="wipe(left)">
                                      <p:cBhvr>
                                        <p:cTn id="72" dur="1000"/>
                                        <p:tgtEl>
                                          <p:spTgt spid="9">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9">
                                            <p:txEl>
                                              <p:pRg st="3" end="3"/>
                                            </p:txEl>
                                          </p:spTgt>
                                        </p:tgtEl>
                                        <p:attrNameLst>
                                          <p:attrName>style.visibility</p:attrName>
                                        </p:attrNameLst>
                                      </p:cBhvr>
                                      <p:to>
                                        <p:strVal val="visible"/>
                                      </p:to>
                                    </p:set>
                                    <p:animEffect transition="in" filter="wipe(left)">
                                      <p:cBhvr>
                                        <p:cTn id="77" dur="1000"/>
                                        <p:tgtEl>
                                          <p:spTgt spid="9">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9">
                                            <p:txEl>
                                              <p:pRg st="4" end="4"/>
                                            </p:txEl>
                                          </p:spTgt>
                                        </p:tgtEl>
                                        <p:attrNameLst>
                                          <p:attrName>style.visibility</p:attrName>
                                        </p:attrNameLst>
                                      </p:cBhvr>
                                      <p:to>
                                        <p:strVal val="visible"/>
                                      </p:to>
                                    </p:set>
                                    <p:animEffect transition="in" filter="wipe(left)">
                                      <p:cBhvr>
                                        <p:cTn id="82" dur="1000"/>
                                        <p:tgtEl>
                                          <p:spTgt spid="9">
                                            <p:txEl>
                                              <p:pRg st="4" end="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1000"/>
                                        <p:tgtEl>
                                          <p:spTgt spid="9">
                                            <p:txEl>
                                              <p:pRg st="0" end="0"/>
                                            </p:txEl>
                                          </p:spTgt>
                                        </p:tgtEl>
                                      </p:cBhvr>
                                    </p:animEffect>
                                    <p:set>
                                      <p:cBhvr>
                                        <p:cTn id="87" dur="1" fill="hold">
                                          <p:stCondLst>
                                            <p:cond delay="999"/>
                                          </p:stCondLst>
                                        </p:cTn>
                                        <p:tgtEl>
                                          <p:spTgt spid="9">
                                            <p:txEl>
                                              <p:pRg st="0" end="0"/>
                                            </p:txEl>
                                          </p:spTgt>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1000"/>
                                        <p:tgtEl>
                                          <p:spTgt spid="9">
                                            <p:txEl>
                                              <p:pRg st="1" end="1"/>
                                            </p:txEl>
                                          </p:spTgt>
                                        </p:tgtEl>
                                      </p:cBhvr>
                                    </p:animEffect>
                                    <p:set>
                                      <p:cBhvr>
                                        <p:cTn id="90" dur="1" fill="hold">
                                          <p:stCondLst>
                                            <p:cond delay="999"/>
                                          </p:stCondLst>
                                        </p:cTn>
                                        <p:tgtEl>
                                          <p:spTgt spid="9">
                                            <p:txEl>
                                              <p:pRg st="1" end="1"/>
                                            </p:txEl>
                                          </p:spTgt>
                                        </p:tgtEl>
                                        <p:attrNameLst>
                                          <p:attrName>style.visibility</p:attrName>
                                        </p:attrNameLst>
                                      </p:cBhvr>
                                      <p:to>
                                        <p:strVal val="hidden"/>
                                      </p:to>
                                    </p:set>
                                  </p:childTnLst>
                                </p:cTn>
                              </p:par>
                              <p:par>
                                <p:cTn id="91" presetID="10" presetClass="exit" presetSubtype="0" fill="hold" grpId="0" nodeType="withEffect">
                                  <p:stCondLst>
                                    <p:cond delay="0"/>
                                  </p:stCondLst>
                                  <p:childTnLst>
                                    <p:animEffect transition="out" filter="fade">
                                      <p:cBhvr>
                                        <p:cTn id="92" dur="1000"/>
                                        <p:tgtEl>
                                          <p:spTgt spid="9">
                                            <p:txEl>
                                              <p:pRg st="2" end="2"/>
                                            </p:txEl>
                                          </p:spTgt>
                                        </p:tgtEl>
                                      </p:cBhvr>
                                    </p:animEffect>
                                    <p:set>
                                      <p:cBhvr>
                                        <p:cTn id="93" dur="1" fill="hold">
                                          <p:stCondLst>
                                            <p:cond delay="999"/>
                                          </p:stCondLst>
                                        </p:cTn>
                                        <p:tgtEl>
                                          <p:spTgt spid="9">
                                            <p:txEl>
                                              <p:pRg st="2" end="2"/>
                                            </p:txEl>
                                          </p:spTgt>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1000"/>
                                        <p:tgtEl>
                                          <p:spTgt spid="9">
                                            <p:txEl>
                                              <p:pRg st="3" end="3"/>
                                            </p:txEl>
                                          </p:spTgt>
                                        </p:tgtEl>
                                      </p:cBhvr>
                                    </p:animEffect>
                                    <p:set>
                                      <p:cBhvr>
                                        <p:cTn id="96" dur="1" fill="hold">
                                          <p:stCondLst>
                                            <p:cond delay="999"/>
                                          </p:stCondLst>
                                        </p:cTn>
                                        <p:tgtEl>
                                          <p:spTgt spid="9">
                                            <p:txEl>
                                              <p:pRg st="3" end="3"/>
                                            </p:txEl>
                                          </p:spTgt>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1000"/>
                                        <p:tgtEl>
                                          <p:spTgt spid="9">
                                            <p:txEl>
                                              <p:pRg st="4" end="4"/>
                                            </p:txEl>
                                          </p:spTgt>
                                        </p:tgtEl>
                                      </p:cBhvr>
                                    </p:animEffect>
                                    <p:set>
                                      <p:cBhvr>
                                        <p:cTn id="99" dur="1" fill="hold">
                                          <p:stCondLst>
                                            <p:cond delay="999"/>
                                          </p:stCondLst>
                                        </p:cTn>
                                        <p:tgtEl>
                                          <p:spTgt spid="9">
                                            <p:txEl>
                                              <p:pRg st="4" end="4"/>
                                            </p:txEl>
                                          </p:spTgt>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1000"/>
                                        <p:tgtEl>
                                          <p:spTgt spid="9">
                                            <p:bg/>
                                          </p:spTgt>
                                        </p:tgtEl>
                                      </p:cBhvr>
                                    </p:animEffect>
                                    <p:set>
                                      <p:cBhvr>
                                        <p:cTn id="102" dur="1" fill="hold">
                                          <p:stCondLst>
                                            <p:cond delay="999"/>
                                          </p:stCondLst>
                                        </p:cTn>
                                        <p:tgtEl>
                                          <p:spTgt spid="9">
                                            <p:bg/>
                                          </p:spTgt>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1000"/>
                                        <p:tgtEl>
                                          <p:spTgt spid="8"/>
                                        </p:tgtEl>
                                      </p:cBhvr>
                                    </p:animEffect>
                                    <p:set>
                                      <p:cBhvr>
                                        <p:cTn id="105" dur="1" fill="hold">
                                          <p:stCondLst>
                                            <p:cond delay="999"/>
                                          </p:stCondLst>
                                        </p:cTn>
                                        <p:tgtEl>
                                          <p:spTgt spid="8"/>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1000"/>
                                        <p:tgtEl>
                                          <p:spTgt spid="12"/>
                                        </p:tgtEl>
                                      </p:cBhvr>
                                    </p:animEffect>
                                    <p:set>
                                      <p:cBhvr>
                                        <p:cTn id="108" dur="1" fill="hold">
                                          <p:stCondLst>
                                            <p:cond delay="999"/>
                                          </p:stCondLst>
                                        </p:cTn>
                                        <p:tgtEl>
                                          <p:spTgt spid="12"/>
                                        </p:tgtEl>
                                        <p:attrNameLst>
                                          <p:attrName>style.visibility</p:attrName>
                                        </p:attrNameLst>
                                      </p:cBhvr>
                                      <p:to>
                                        <p:strVal val="hidden"/>
                                      </p:to>
                                    </p:set>
                                  </p:childTnLst>
                                </p:cTn>
                              </p:par>
                              <p:par>
                                <p:cTn id="109" presetID="10" presetClass="exit" presetSubtype="0" fill="hold" grpId="0" nodeType="withEffect">
                                  <p:stCondLst>
                                    <p:cond delay="0"/>
                                  </p:stCondLst>
                                  <p:childTnLst>
                                    <p:animEffect transition="out" filter="fade">
                                      <p:cBhvr>
                                        <p:cTn id="110" dur="1000"/>
                                        <p:tgtEl>
                                          <p:spTgt spid="11"/>
                                        </p:tgtEl>
                                      </p:cBhvr>
                                    </p:animEffect>
                                    <p:set>
                                      <p:cBhvr>
                                        <p:cTn id="111" dur="1" fill="hold">
                                          <p:stCondLst>
                                            <p:cond delay="999"/>
                                          </p:stCondLst>
                                        </p:cTn>
                                        <p:tgtEl>
                                          <p:spTgt spid="11"/>
                                        </p:tgtEl>
                                        <p:attrNameLst>
                                          <p:attrName>style.visibility</p:attrName>
                                        </p:attrNameLst>
                                      </p:cBhvr>
                                      <p:to>
                                        <p:strVal val="hidden"/>
                                      </p:to>
                                    </p:set>
                                  </p:childTnLst>
                                </p:cTn>
                              </p:par>
                              <p:par>
                                <p:cTn id="112" presetID="10" presetClass="exit" presetSubtype="0" fill="hold" grpId="0" nodeType="withEffect">
                                  <p:stCondLst>
                                    <p:cond delay="0"/>
                                  </p:stCondLst>
                                  <p:childTnLst>
                                    <p:animEffect transition="out" filter="fade">
                                      <p:cBhvr>
                                        <p:cTn id="113" dur="1000"/>
                                        <p:tgtEl>
                                          <p:spTgt spid="14"/>
                                        </p:tgtEl>
                                      </p:cBhvr>
                                    </p:animEffect>
                                    <p:set>
                                      <p:cBhvr>
                                        <p:cTn id="114" dur="1" fill="hold">
                                          <p:stCondLst>
                                            <p:cond delay="999"/>
                                          </p:stCondLst>
                                        </p:cTn>
                                        <p:tgtEl>
                                          <p:spTgt spid="14"/>
                                        </p:tgtEl>
                                        <p:attrNameLst>
                                          <p:attrName>style.visibility</p:attrName>
                                        </p:attrNameLst>
                                      </p:cBhvr>
                                      <p:to>
                                        <p:strVal val="hidden"/>
                                      </p:to>
                                    </p:set>
                                  </p:childTnLst>
                                </p:cTn>
                              </p:par>
                              <p:par>
                                <p:cTn id="115" presetID="10" presetClass="exit" presetSubtype="0" fill="hold" grpId="0" nodeType="withEffect">
                                  <p:stCondLst>
                                    <p:cond delay="0"/>
                                  </p:stCondLst>
                                  <p:childTnLst>
                                    <p:animEffect transition="out" filter="fade">
                                      <p:cBhvr>
                                        <p:cTn id="116" dur="1000"/>
                                        <p:tgtEl>
                                          <p:spTgt spid="10"/>
                                        </p:tgtEl>
                                      </p:cBhvr>
                                    </p:animEffect>
                                    <p:set>
                                      <p:cBhvr>
                                        <p:cTn id="117" dur="1" fill="hold">
                                          <p:stCondLst>
                                            <p:cond delay="999"/>
                                          </p:stCondLst>
                                        </p:cTn>
                                        <p:tgtEl>
                                          <p:spTgt spid="10"/>
                                        </p:tgtEl>
                                        <p:attrNameLst>
                                          <p:attrName>style.visibility</p:attrName>
                                        </p:attrNameLst>
                                      </p:cBhvr>
                                      <p:to>
                                        <p:strVal val="hidden"/>
                                      </p:to>
                                    </p:set>
                                  </p:childTnLst>
                                </p:cTn>
                              </p:par>
                              <p:par>
                                <p:cTn id="118" presetID="10" presetClass="exit" presetSubtype="0" fill="hold" grpId="0" nodeType="withEffect">
                                  <p:stCondLst>
                                    <p:cond delay="0"/>
                                  </p:stCondLst>
                                  <p:childTnLst>
                                    <p:animEffect transition="out" filter="fade">
                                      <p:cBhvr>
                                        <p:cTn id="119" dur="1000"/>
                                        <p:tgtEl>
                                          <p:spTgt spid="78"/>
                                        </p:tgtEl>
                                      </p:cBhvr>
                                    </p:animEffect>
                                    <p:set>
                                      <p:cBhvr>
                                        <p:cTn id="120" dur="1" fill="hold">
                                          <p:stCondLst>
                                            <p:cond delay="999"/>
                                          </p:stCondLst>
                                        </p:cTn>
                                        <p:tgtEl>
                                          <p:spTgt spid="78"/>
                                        </p:tgtEl>
                                        <p:attrNameLst>
                                          <p:attrName>style.visibility</p:attrName>
                                        </p:attrNameLst>
                                      </p:cBhvr>
                                      <p:to>
                                        <p:strVal val="hidden"/>
                                      </p:to>
                                    </p:set>
                                  </p:childTnLst>
                                </p:cTn>
                              </p:par>
                            </p:childTnLst>
                          </p:cTn>
                        </p:par>
                        <p:par>
                          <p:cTn id="121" fill="hold">
                            <p:stCondLst>
                              <p:cond delay="1000"/>
                            </p:stCondLst>
                            <p:childTnLst>
                              <p:par>
                                <p:cTn id="122" presetID="53" presetClass="exit" presetSubtype="0" fill="hold" grpId="0" nodeType="afterEffect">
                                  <p:stCondLst>
                                    <p:cond delay="0"/>
                                  </p:stCondLst>
                                  <p:childTnLst>
                                    <p:anim calcmode="lin" valueType="num">
                                      <p:cBhvr>
                                        <p:cTn id="123" dur="1000"/>
                                        <p:tgtEl>
                                          <p:spTgt spid="69"/>
                                        </p:tgtEl>
                                        <p:attrNameLst>
                                          <p:attrName>ppt_w</p:attrName>
                                        </p:attrNameLst>
                                      </p:cBhvr>
                                      <p:tavLst>
                                        <p:tav tm="0">
                                          <p:val>
                                            <p:strVal val="ppt_w"/>
                                          </p:val>
                                        </p:tav>
                                        <p:tav tm="100000">
                                          <p:val>
                                            <p:fltVal val="0"/>
                                          </p:val>
                                        </p:tav>
                                      </p:tavLst>
                                    </p:anim>
                                    <p:anim calcmode="lin" valueType="num">
                                      <p:cBhvr>
                                        <p:cTn id="124" dur="1000"/>
                                        <p:tgtEl>
                                          <p:spTgt spid="69"/>
                                        </p:tgtEl>
                                        <p:attrNameLst>
                                          <p:attrName>ppt_h</p:attrName>
                                        </p:attrNameLst>
                                      </p:cBhvr>
                                      <p:tavLst>
                                        <p:tav tm="0">
                                          <p:val>
                                            <p:strVal val="ppt_h"/>
                                          </p:val>
                                        </p:tav>
                                        <p:tav tm="100000">
                                          <p:val>
                                            <p:fltVal val="0"/>
                                          </p:val>
                                        </p:tav>
                                      </p:tavLst>
                                    </p:anim>
                                    <p:animEffect transition="out" filter="fade">
                                      <p:cBhvr>
                                        <p:cTn id="125" dur="1000"/>
                                        <p:tgtEl>
                                          <p:spTgt spid="69"/>
                                        </p:tgtEl>
                                      </p:cBhvr>
                                    </p:animEffect>
                                    <p:set>
                                      <p:cBhvr>
                                        <p:cTn id="126" dur="1" fill="hold">
                                          <p:stCondLst>
                                            <p:cond delay="999"/>
                                          </p:stCondLst>
                                        </p:cTn>
                                        <p:tgtEl>
                                          <p:spTgt spid="69"/>
                                        </p:tgtEl>
                                        <p:attrNameLst>
                                          <p:attrName>style.visibility</p:attrName>
                                        </p:attrNameLst>
                                      </p:cBhvr>
                                      <p:to>
                                        <p:strVal val="hidden"/>
                                      </p:to>
                                    </p:set>
                                  </p:childTnLst>
                                </p:cTn>
                              </p:par>
                              <p:par>
                                <p:cTn id="127" presetID="53" presetClass="entr" presetSubtype="0" fill="hold" grpId="0" nodeType="withEffect">
                                  <p:stCondLst>
                                    <p:cond delay="0"/>
                                  </p:stCondLst>
                                  <p:childTnLst>
                                    <p:set>
                                      <p:cBhvr>
                                        <p:cTn id="128" dur="1" fill="hold">
                                          <p:stCondLst>
                                            <p:cond delay="0"/>
                                          </p:stCondLst>
                                        </p:cTn>
                                        <p:tgtEl>
                                          <p:spTgt spid="17"/>
                                        </p:tgtEl>
                                        <p:attrNameLst>
                                          <p:attrName>style.visibility</p:attrName>
                                        </p:attrNameLst>
                                      </p:cBhvr>
                                      <p:to>
                                        <p:strVal val="visible"/>
                                      </p:to>
                                    </p:set>
                                    <p:anim calcmode="lin" valueType="num">
                                      <p:cBhvr>
                                        <p:cTn id="129" dur="1000" fill="hold"/>
                                        <p:tgtEl>
                                          <p:spTgt spid="17"/>
                                        </p:tgtEl>
                                        <p:attrNameLst>
                                          <p:attrName>ppt_w</p:attrName>
                                        </p:attrNameLst>
                                      </p:cBhvr>
                                      <p:tavLst>
                                        <p:tav tm="0">
                                          <p:val>
                                            <p:fltVal val="0"/>
                                          </p:val>
                                        </p:tav>
                                        <p:tav tm="100000">
                                          <p:val>
                                            <p:strVal val="#ppt_w"/>
                                          </p:val>
                                        </p:tav>
                                      </p:tavLst>
                                    </p:anim>
                                    <p:anim calcmode="lin" valueType="num">
                                      <p:cBhvr>
                                        <p:cTn id="130" dur="1000" fill="hold"/>
                                        <p:tgtEl>
                                          <p:spTgt spid="17"/>
                                        </p:tgtEl>
                                        <p:attrNameLst>
                                          <p:attrName>ppt_h</p:attrName>
                                        </p:attrNameLst>
                                      </p:cBhvr>
                                      <p:tavLst>
                                        <p:tav tm="0">
                                          <p:val>
                                            <p:fltVal val="0"/>
                                          </p:val>
                                        </p:tav>
                                        <p:tav tm="100000">
                                          <p:val>
                                            <p:strVal val="#ppt_h"/>
                                          </p:val>
                                        </p:tav>
                                      </p:tavLst>
                                    </p:anim>
                                    <p:animEffect transition="in" filter="fade">
                                      <p:cBhvr>
                                        <p:cTn id="13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8" grpId="0" animBg="1"/>
      <p:bldP spid="8" grpId="0" animBg="1"/>
      <p:bldP spid="8" grpId="1" animBg="1"/>
      <p:bldP spid="9" grpId="0" build="allAtOnce" animBg="1"/>
      <p:bldP spid="10" grpId="0" animBg="1"/>
      <p:bldP spid="11" grpId="0" animBg="1"/>
      <p:bldP spid="12" grpId="0" animBg="1"/>
      <p:bldP spid="12" grpId="1" animBg="1"/>
      <p:bldP spid="19" grpId="0" animBg="1"/>
      <p:bldP spid="20" grpId="0" animBg="1"/>
      <p:bldP spid="20" grpId="1" animBg="1"/>
      <p:bldP spid="14" grpId="0" animBg="1"/>
      <p:bldP spid="1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preferRelativeResize="0">
            <a:picLocks noChangeAspect="1" noChangeArrowheads="1"/>
          </p:cNvPicPr>
          <p:nvPr/>
        </p:nvPicPr>
        <p:blipFill>
          <a:blip r:embed="rId2" cstate="print"/>
          <a:srcRect/>
          <a:stretch>
            <a:fillRect/>
          </a:stretch>
        </p:blipFill>
        <p:spPr bwMode="auto">
          <a:xfrm>
            <a:off x="2109300" y="1763356"/>
            <a:ext cx="6660981" cy="4828205"/>
          </a:xfrm>
          <a:prstGeom prst="rect">
            <a:avLst/>
          </a:prstGeom>
          <a:noFill/>
          <a:ln w="9525">
            <a:noFill/>
            <a:miter lim="800000"/>
            <a:headEnd/>
            <a:tailEnd/>
          </a:ln>
          <a:effectLst/>
        </p:spPr>
      </p:pic>
      <p:pic>
        <p:nvPicPr>
          <p:cNvPr id="2" name="Picture 2"/>
          <p:cNvPicPr preferRelativeResize="0">
            <a:picLocks noChangeAspect="1" noChangeArrowheads="1"/>
          </p:cNvPicPr>
          <p:nvPr/>
        </p:nvPicPr>
        <p:blipFill>
          <a:blip r:embed="rId2" cstate="print"/>
          <a:srcRect/>
          <a:stretch>
            <a:fillRect/>
          </a:stretch>
        </p:blipFill>
        <p:spPr bwMode="auto">
          <a:xfrm>
            <a:off x="4267200" y="3391591"/>
            <a:ext cx="4617720" cy="3347149"/>
          </a:xfrm>
          <a:prstGeom prst="rect">
            <a:avLst/>
          </a:prstGeom>
          <a:noFill/>
          <a:ln w="9525">
            <a:noFill/>
            <a:miter lim="800000"/>
            <a:headEnd/>
            <a:tailEnd/>
          </a:ln>
          <a:effectLst/>
        </p:spPr>
      </p:pic>
      <p:sp useBgFill="1">
        <p:nvSpPr>
          <p:cNvPr id="3" name="TextBox 2"/>
          <p:cNvSpPr txBox="1"/>
          <p:nvPr/>
        </p:nvSpPr>
        <p:spPr>
          <a:xfrm>
            <a:off x="0" y="0"/>
            <a:ext cx="9144000" cy="584775"/>
          </a:xfrm>
          <a:prstGeom prst="rect">
            <a:avLst/>
          </a:prstGeom>
        </p:spPr>
        <p:txBody>
          <a:bodyPr wrap="square" rtlCol="0">
            <a:spAutoFit/>
          </a:bodyPr>
          <a:lstStyle/>
          <a:p>
            <a:pPr algn="ctr"/>
            <a:r>
              <a:rPr lang="en-US" sz="3200" b="1" dirty="0" smtClean="0"/>
              <a:t>1865-1907: TERMINATION OF THE FIVE NATIONS</a:t>
            </a:r>
            <a:endParaRPr lang="en-US" sz="3200" b="1" dirty="0"/>
          </a:p>
        </p:txBody>
      </p:sp>
      <p:sp useBgFill="1">
        <p:nvSpPr>
          <p:cNvPr id="4" name="TextBox 3"/>
          <p:cNvSpPr txBox="1"/>
          <p:nvPr/>
        </p:nvSpPr>
        <p:spPr>
          <a:xfrm>
            <a:off x="0" y="609600"/>
            <a:ext cx="9144000" cy="553998"/>
          </a:xfrm>
          <a:prstGeom prst="rect">
            <a:avLst/>
          </a:prstGeom>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1866: TREATIES OF WASHINGTON</a:t>
            </a:r>
          </a:p>
        </p:txBody>
      </p:sp>
      <p:sp useBgFill="1">
        <p:nvSpPr>
          <p:cNvPr id="5" name="TextBox 4"/>
          <p:cNvSpPr txBox="1"/>
          <p:nvPr/>
        </p:nvSpPr>
        <p:spPr>
          <a:xfrm>
            <a:off x="0" y="1524000"/>
            <a:ext cx="9144000" cy="1384995"/>
          </a:xfrm>
          <a:prstGeom prst="rect">
            <a:avLst/>
          </a:prstGeom>
        </p:spPr>
        <p:txBody>
          <a:bodyPr wrap="square" rtlCol="0">
            <a:spAutoFit/>
          </a:bodyPr>
          <a:lstStyle/>
          <a:p>
            <a:r>
              <a:rPr lang="en-US" sz="2800" dirty="0" smtClean="0"/>
              <a:t> - </a:t>
            </a:r>
            <a:r>
              <a:rPr lang="en-US" sz="2800" b="1" dirty="0" smtClean="0"/>
              <a:t>amnesty for all crimes committed against the U.S.</a:t>
            </a:r>
          </a:p>
          <a:p>
            <a:r>
              <a:rPr lang="en-US" sz="2800" b="1" dirty="0" smtClean="0"/>
              <a:t> - no federal legislation could interfere with or annul their</a:t>
            </a:r>
          </a:p>
          <a:p>
            <a:r>
              <a:rPr lang="en-US" sz="2800" b="1" dirty="0" smtClean="0"/>
              <a:t>   tribal organizations</a:t>
            </a:r>
          </a:p>
        </p:txBody>
      </p:sp>
      <p:sp useBgFill="1">
        <p:nvSpPr>
          <p:cNvPr id="6" name="TextBox 5"/>
          <p:cNvSpPr txBox="1"/>
          <p:nvPr/>
        </p:nvSpPr>
        <p:spPr>
          <a:xfrm>
            <a:off x="0" y="1066800"/>
            <a:ext cx="9144000" cy="553998"/>
          </a:xfrm>
          <a:prstGeom prst="rect">
            <a:avLst/>
          </a:prstGeom>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TO</a:t>
            </a:r>
            <a:r>
              <a:rPr lang="en-US" sz="3000" b="1" dirty="0" smtClean="0"/>
              <a:t> the Tribes</a:t>
            </a:r>
          </a:p>
        </p:txBody>
      </p:sp>
      <p:sp useBgFill="1">
        <p:nvSpPr>
          <p:cNvPr id="7" name="TextBox 6"/>
          <p:cNvSpPr txBox="1"/>
          <p:nvPr/>
        </p:nvSpPr>
        <p:spPr>
          <a:xfrm>
            <a:off x="0" y="3318570"/>
            <a:ext cx="9144000" cy="3539430"/>
          </a:xfrm>
          <a:prstGeom prst="rect">
            <a:avLst/>
          </a:prstGeom>
        </p:spPr>
        <p:txBody>
          <a:bodyPr wrap="square" rtlCol="0">
            <a:spAutoFit/>
          </a:bodyPr>
          <a:lstStyle/>
          <a:p>
            <a:r>
              <a:rPr lang="en-US" sz="2800" b="1" dirty="0" smtClean="0"/>
              <a:t>- all previous treaties ‘null and void’ </a:t>
            </a:r>
          </a:p>
          <a:p>
            <a:r>
              <a:rPr lang="en-US" sz="2800" dirty="0" smtClean="0"/>
              <a:t>- </a:t>
            </a:r>
            <a:r>
              <a:rPr lang="en-US" sz="2800" b="1" dirty="0" smtClean="0"/>
              <a:t>abolish slavery and give the freedmen tribal rights</a:t>
            </a:r>
          </a:p>
          <a:p>
            <a:r>
              <a:rPr lang="en-US" sz="2800" b="1" dirty="0" smtClean="0"/>
              <a:t>	- Cherokee, Creek, Seminole:  unqualified rights</a:t>
            </a:r>
          </a:p>
          <a:p>
            <a:r>
              <a:rPr lang="en-US" sz="2800" b="1" dirty="0" smtClean="0"/>
              <a:t>	- Choctaw, Chickasaw: choice – adopt, remove</a:t>
            </a:r>
          </a:p>
          <a:p>
            <a:r>
              <a:rPr lang="en-US" sz="2800" b="1" dirty="0" smtClean="0"/>
              <a:t> - provide rights-of-way for railroad construction </a:t>
            </a:r>
          </a:p>
          <a:p>
            <a:r>
              <a:rPr lang="en-US" sz="2800" b="1" dirty="0" smtClean="0"/>
              <a:t> - establish an intertribal council</a:t>
            </a:r>
          </a:p>
          <a:p>
            <a:r>
              <a:rPr lang="en-US" sz="2800" b="1" dirty="0" smtClean="0"/>
              <a:t> - give up a land as a penalty for insurrection </a:t>
            </a:r>
          </a:p>
          <a:p>
            <a:r>
              <a:rPr lang="en-US" sz="2800" b="1" dirty="0" smtClean="0"/>
              <a:t>   	(western half of Oklahoma)</a:t>
            </a:r>
          </a:p>
        </p:txBody>
      </p:sp>
      <p:sp useBgFill="1">
        <p:nvSpPr>
          <p:cNvPr id="8" name="TextBox 7"/>
          <p:cNvSpPr txBox="1"/>
          <p:nvPr/>
        </p:nvSpPr>
        <p:spPr>
          <a:xfrm>
            <a:off x="0" y="2761488"/>
            <a:ext cx="9144000" cy="553998"/>
          </a:xfrm>
          <a:prstGeom prst="rect">
            <a:avLst/>
          </a:prstGeom>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FROM</a:t>
            </a:r>
            <a:r>
              <a:rPr lang="en-US" sz="3000" b="1" dirty="0" smtClean="0"/>
              <a:t> the Tribes</a:t>
            </a:r>
          </a:p>
        </p:txBody>
      </p:sp>
      <p:cxnSp>
        <p:nvCxnSpPr>
          <p:cNvPr id="10" name="Straight Connector 9"/>
          <p:cNvCxnSpPr/>
          <p:nvPr/>
        </p:nvCxnSpPr>
        <p:spPr>
          <a:xfrm>
            <a:off x="3581400" y="1545336"/>
            <a:ext cx="20574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276600" y="3276600"/>
            <a:ext cx="25146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990600" y="6172200"/>
            <a:ext cx="2667000" cy="685800"/>
            <a:chOff x="990600" y="5943600"/>
            <a:chExt cx="2667000" cy="685800"/>
          </a:xfrm>
        </p:grpSpPr>
        <p:sp>
          <p:nvSpPr>
            <p:cNvPr id="14" name="TextBox 13"/>
            <p:cNvSpPr txBox="1"/>
            <p:nvPr/>
          </p:nvSpPr>
          <p:spPr>
            <a:xfrm>
              <a:off x="2971800" y="5983069"/>
              <a:ext cx="606256" cy="646331"/>
            </a:xfrm>
            <a:prstGeom prst="rect">
              <a:avLst/>
            </a:prstGeom>
            <a:solidFill>
              <a:srgbClr val="FFE5FF"/>
            </a:solidFill>
          </p:spPr>
          <p:txBody>
            <a:bodyPr wrap="none" rtlCol="0">
              <a:spAutoFit/>
            </a:bodyPr>
            <a:lstStyle/>
            <a:p>
              <a:r>
                <a:rPr lang="en-US" sz="3600" b="1" dirty="0" smtClean="0">
                  <a:solidFill>
                    <a:srgbClr val="FF0000"/>
                  </a:solidFill>
                  <a:effectLst>
                    <a:outerShdw dist="38100" dir="7200000" algn="ctr" rotWithShape="0">
                      <a:schemeClr val="tx1"/>
                    </a:outerShdw>
                  </a:effectLst>
                </a:rPr>
                <a:t>?  </a:t>
              </a:r>
              <a:endParaRPr lang="en-US" sz="3600" b="1" dirty="0">
                <a:solidFill>
                  <a:srgbClr val="FF0000"/>
                </a:solidFill>
                <a:effectLst>
                  <a:outerShdw dist="38100" dir="7200000" algn="ctr" rotWithShape="0">
                    <a:schemeClr val="tx1"/>
                  </a:outerShdw>
                </a:effectLst>
              </a:endParaRPr>
            </a:p>
          </p:txBody>
        </p:sp>
        <p:sp>
          <p:nvSpPr>
            <p:cNvPr id="13" name="Oval 12"/>
            <p:cNvSpPr/>
            <p:nvPr/>
          </p:nvSpPr>
          <p:spPr>
            <a:xfrm>
              <a:off x="990600" y="5943600"/>
              <a:ext cx="2667000" cy="685800"/>
            </a:xfrm>
            <a:prstGeom prst="ellipse">
              <a:avLst/>
            </a:prstGeom>
            <a:noFill/>
            <a:ln w="762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Connector 17"/>
          <p:cNvCxnSpPr/>
          <p:nvPr/>
        </p:nvCxnSpPr>
        <p:spPr>
          <a:xfrm>
            <a:off x="4343400" y="4191000"/>
            <a:ext cx="1600200" cy="1588"/>
          </a:xfrm>
          <a:prstGeom prst="line">
            <a:avLst/>
          </a:pr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left)">
                                      <p:cBhvr>
                                        <p:cTn id="22" dur="10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left)">
                                      <p:cBhvr>
                                        <p:cTn id="27" dur="1000"/>
                                        <p:tgtEl>
                                          <p:spTgt spid="5">
                                            <p:txEl>
                                              <p:pRg st="1" end="1"/>
                                            </p:txEl>
                                          </p:spTgt>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wipe(left)">
                                      <p:cBhvr>
                                        <p:cTn id="31" dur="10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bg/>
                                          </p:spTgt>
                                        </p:tgtEl>
                                        <p:attrNameLst>
                                          <p:attrName>style.visibility</p:attrName>
                                        </p:attrNameLst>
                                      </p:cBhvr>
                                      <p:to>
                                        <p:strVal val="visible"/>
                                      </p:to>
                                    </p:set>
                                    <p:animEffect transition="in" filter="fade">
                                      <p:cBhvr>
                                        <p:cTn id="36" dur="1000"/>
                                        <p:tgtEl>
                                          <p:spTgt spid="7">
                                            <p:bg/>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000"/>
                                        <p:tgtEl>
                                          <p:spTgt spid="11"/>
                                        </p:tgtEl>
                                      </p:cBhvr>
                                    </p:animEffect>
                                  </p:childTnLst>
                                </p:cTn>
                              </p:par>
                              <p:par>
                                <p:cTn id="43" presetID="10" presetClass="exit" presetSubtype="0" fill="hold" nodeType="withEffect">
                                  <p:stCondLst>
                                    <p:cond delay="0"/>
                                  </p:stCondLst>
                                  <p:childTnLst>
                                    <p:animEffect transition="out" filter="fade">
                                      <p:cBhvr>
                                        <p:cTn id="44" dur="1000"/>
                                        <p:tgtEl>
                                          <p:spTgt spid="2"/>
                                        </p:tgtEl>
                                      </p:cBhvr>
                                    </p:animEffect>
                                    <p:set>
                                      <p:cBhvr>
                                        <p:cTn id="45" dur="1" fill="hold">
                                          <p:stCondLst>
                                            <p:cond delay="999"/>
                                          </p:stCondLst>
                                        </p:cTn>
                                        <p:tgtEl>
                                          <p:spTgt spid="2"/>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7">
                                            <p:txEl>
                                              <p:pRg st="0" end="0"/>
                                            </p:txEl>
                                          </p:spTgt>
                                        </p:tgtEl>
                                        <p:attrNameLst>
                                          <p:attrName>style.visibility</p:attrName>
                                        </p:attrNameLst>
                                      </p:cBhvr>
                                      <p:to>
                                        <p:strVal val="visible"/>
                                      </p:to>
                                    </p:set>
                                    <p:animEffect transition="in" filter="wipe(left)">
                                      <p:cBhvr>
                                        <p:cTn id="50" dur="1000"/>
                                        <p:tgtEl>
                                          <p:spTgt spid="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7">
                                            <p:txEl>
                                              <p:pRg st="1" end="1"/>
                                            </p:txEl>
                                          </p:spTgt>
                                        </p:tgtEl>
                                        <p:attrNameLst>
                                          <p:attrName>style.visibility</p:attrName>
                                        </p:attrNameLst>
                                      </p:cBhvr>
                                      <p:to>
                                        <p:strVal val="visible"/>
                                      </p:to>
                                    </p:set>
                                    <p:animEffect transition="in" filter="wipe(left)">
                                      <p:cBhvr>
                                        <p:cTn id="55" dur="1000"/>
                                        <p:tgtEl>
                                          <p:spTgt spid="7">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10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7">
                                            <p:txEl>
                                              <p:pRg st="2" end="2"/>
                                            </p:txEl>
                                          </p:spTgt>
                                        </p:tgtEl>
                                        <p:attrNameLst>
                                          <p:attrName>style.visibility</p:attrName>
                                        </p:attrNameLst>
                                      </p:cBhvr>
                                      <p:to>
                                        <p:strVal val="visible"/>
                                      </p:to>
                                    </p:set>
                                    <p:animEffect transition="in" filter="wipe(left)">
                                      <p:cBhvr>
                                        <p:cTn id="65" dur="1000"/>
                                        <p:tgtEl>
                                          <p:spTgt spid="7">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7">
                                            <p:txEl>
                                              <p:pRg st="3" end="3"/>
                                            </p:txEl>
                                          </p:spTgt>
                                        </p:tgtEl>
                                        <p:attrNameLst>
                                          <p:attrName>style.visibility</p:attrName>
                                        </p:attrNameLst>
                                      </p:cBhvr>
                                      <p:to>
                                        <p:strVal val="visible"/>
                                      </p:to>
                                    </p:set>
                                    <p:animEffect transition="in" filter="wipe(left)">
                                      <p:cBhvr>
                                        <p:cTn id="70" dur="1000"/>
                                        <p:tgtEl>
                                          <p:spTgt spid="7">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7">
                                            <p:txEl>
                                              <p:pRg st="4" end="4"/>
                                            </p:txEl>
                                          </p:spTgt>
                                        </p:tgtEl>
                                        <p:attrNameLst>
                                          <p:attrName>style.visibility</p:attrName>
                                        </p:attrNameLst>
                                      </p:cBhvr>
                                      <p:to>
                                        <p:strVal val="visible"/>
                                      </p:to>
                                    </p:set>
                                    <p:animEffect transition="in" filter="wipe(left)">
                                      <p:cBhvr>
                                        <p:cTn id="75" dur="1000"/>
                                        <p:tgtEl>
                                          <p:spTgt spid="7">
                                            <p:txEl>
                                              <p:pRg st="4" end="4"/>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7">
                                            <p:txEl>
                                              <p:pRg st="5" end="5"/>
                                            </p:txEl>
                                          </p:spTgt>
                                        </p:tgtEl>
                                        <p:attrNameLst>
                                          <p:attrName>style.visibility</p:attrName>
                                        </p:attrNameLst>
                                      </p:cBhvr>
                                      <p:to>
                                        <p:strVal val="visible"/>
                                      </p:to>
                                    </p:set>
                                    <p:animEffect transition="in" filter="wipe(left)">
                                      <p:cBhvr>
                                        <p:cTn id="80" dur="1000"/>
                                        <p:tgtEl>
                                          <p:spTgt spid="7">
                                            <p:txEl>
                                              <p:pRg st="5" end="5"/>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7">
                                            <p:txEl>
                                              <p:pRg st="6" end="6"/>
                                            </p:txEl>
                                          </p:spTgt>
                                        </p:tgtEl>
                                        <p:attrNameLst>
                                          <p:attrName>style.visibility</p:attrName>
                                        </p:attrNameLst>
                                      </p:cBhvr>
                                      <p:to>
                                        <p:strVal val="visible"/>
                                      </p:to>
                                    </p:set>
                                    <p:animEffect transition="in" filter="wipe(left)">
                                      <p:cBhvr>
                                        <p:cTn id="85" dur="1000"/>
                                        <p:tgtEl>
                                          <p:spTgt spid="7">
                                            <p:txEl>
                                              <p:pRg st="6" end="6"/>
                                            </p:txEl>
                                          </p:spTgt>
                                        </p:tgtEl>
                                      </p:cBhvr>
                                    </p:animEffect>
                                  </p:childTnLst>
                                </p:cTn>
                              </p:par>
                            </p:childTnLst>
                          </p:cTn>
                        </p:par>
                        <p:par>
                          <p:cTn id="86" fill="hold">
                            <p:stCondLst>
                              <p:cond delay="1000"/>
                            </p:stCondLst>
                            <p:childTnLst>
                              <p:par>
                                <p:cTn id="87" presetID="10" presetClass="entr" presetSubtype="0" fill="hold" nodeType="afterEffect">
                                  <p:stCondLst>
                                    <p:cond delay="0"/>
                                  </p:stCondLst>
                                  <p:childTnLst>
                                    <p:set>
                                      <p:cBhvr>
                                        <p:cTn id="88" dur="1" fill="hold">
                                          <p:stCondLst>
                                            <p:cond delay="0"/>
                                          </p:stCondLst>
                                        </p:cTn>
                                        <p:tgtEl>
                                          <p:spTgt spid="7">
                                            <p:txEl>
                                              <p:pRg st="7" end="7"/>
                                            </p:txEl>
                                          </p:spTgt>
                                        </p:tgtEl>
                                        <p:attrNameLst>
                                          <p:attrName>style.visibility</p:attrName>
                                        </p:attrNameLst>
                                      </p:cBhvr>
                                      <p:to>
                                        <p:strVal val="visible"/>
                                      </p:to>
                                    </p:set>
                                    <p:animEffect transition="in" filter="fade">
                                      <p:cBhvr>
                                        <p:cTn id="89" dur="1000"/>
                                        <p:tgtEl>
                                          <p:spTgt spid="7">
                                            <p:txEl>
                                              <p:pRg st="7" end="7"/>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wipe(left)">
                                      <p:cBhvr>
                                        <p:cTn id="94" dur="1000"/>
                                        <p:tgtEl>
                                          <p:spTgt spid="15"/>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nodeType="clickEffect">
                                  <p:stCondLst>
                                    <p:cond delay="0"/>
                                  </p:stCondLst>
                                  <p:childTnLst>
                                    <p:animEffect transition="out" filter="fade">
                                      <p:cBhvr>
                                        <p:cTn id="98" dur="1000"/>
                                        <p:tgtEl>
                                          <p:spTgt spid="15"/>
                                        </p:tgtEl>
                                      </p:cBhvr>
                                    </p:animEffect>
                                    <p:set>
                                      <p:cBhvr>
                                        <p:cTn id="99" dur="1" fill="hold">
                                          <p:stCondLst>
                                            <p:cond delay="999"/>
                                          </p:stCondLst>
                                        </p:cTn>
                                        <p:tgtEl>
                                          <p:spTgt spid="15"/>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1000"/>
                                        <p:tgtEl>
                                          <p:spTgt spid="7">
                                            <p:txEl>
                                              <p:pRg st="0" end="0"/>
                                            </p:txEl>
                                          </p:spTgt>
                                        </p:tgtEl>
                                      </p:cBhvr>
                                    </p:animEffect>
                                    <p:set>
                                      <p:cBhvr>
                                        <p:cTn id="102" dur="1" fill="hold">
                                          <p:stCondLst>
                                            <p:cond delay="999"/>
                                          </p:stCondLst>
                                        </p:cTn>
                                        <p:tgtEl>
                                          <p:spTgt spid="7">
                                            <p:txEl>
                                              <p:pRg st="0" end="0"/>
                                            </p:txEl>
                                          </p:spTgt>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1000"/>
                                        <p:tgtEl>
                                          <p:spTgt spid="7">
                                            <p:txEl>
                                              <p:pRg st="1" end="1"/>
                                            </p:txEl>
                                          </p:spTgt>
                                        </p:tgtEl>
                                      </p:cBhvr>
                                    </p:animEffect>
                                    <p:set>
                                      <p:cBhvr>
                                        <p:cTn id="105" dur="1" fill="hold">
                                          <p:stCondLst>
                                            <p:cond delay="999"/>
                                          </p:stCondLst>
                                        </p:cTn>
                                        <p:tgtEl>
                                          <p:spTgt spid="7">
                                            <p:txEl>
                                              <p:pRg st="1" end="1"/>
                                            </p:txEl>
                                          </p:spTgt>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1000"/>
                                        <p:tgtEl>
                                          <p:spTgt spid="7">
                                            <p:txEl>
                                              <p:pRg st="2" end="2"/>
                                            </p:txEl>
                                          </p:spTgt>
                                        </p:tgtEl>
                                      </p:cBhvr>
                                    </p:animEffect>
                                    <p:set>
                                      <p:cBhvr>
                                        <p:cTn id="108" dur="1" fill="hold">
                                          <p:stCondLst>
                                            <p:cond delay="999"/>
                                          </p:stCondLst>
                                        </p:cTn>
                                        <p:tgtEl>
                                          <p:spTgt spid="7">
                                            <p:txEl>
                                              <p:pRg st="2" end="2"/>
                                            </p:txEl>
                                          </p:spTgt>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1000"/>
                                        <p:tgtEl>
                                          <p:spTgt spid="7">
                                            <p:txEl>
                                              <p:pRg st="3" end="3"/>
                                            </p:txEl>
                                          </p:spTgt>
                                        </p:tgtEl>
                                      </p:cBhvr>
                                    </p:animEffect>
                                    <p:set>
                                      <p:cBhvr>
                                        <p:cTn id="111" dur="1" fill="hold">
                                          <p:stCondLst>
                                            <p:cond delay="999"/>
                                          </p:stCondLst>
                                        </p:cTn>
                                        <p:tgtEl>
                                          <p:spTgt spid="7">
                                            <p:txEl>
                                              <p:pRg st="3" end="3"/>
                                            </p:txEl>
                                          </p:spTgt>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1000"/>
                                        <p:tgtEl>
                                          <p:spTgt spid="7">
                                            <p:txEl>
                                              <p:pRg st="4" end="4"/>
                                            </p:txEl>
                                          </p:spTgt>
                                        </p:tgtEl>
                                      </p:cBhvr>
                                    </p:animEffect>
                                    <p:set>
                                      <p:cBhvr>
                                        <p:cTn id="114" dur="1" fill="hold">
                                          <p:stCondLst>
                                            <p:cond delay="999"/>
                                          </p:stCondLst>
                                        </p:cTn>
                                        <p:tgtEl>
                                          <p:spTgt spid="7">
                                            <p:txEl>
                                              <p:pRg st="4" end="4"/>
                                            </p:txEl>
                                          </p:spTgt>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1000"/>
                                        <p:tgtEl>
                                          <p:spTgt spid="7">
                                            <p:txEl>
                                              <p:pRg st="5" end="5"/>
                                            </p:txEl>
                                          </p:spTgt>
                                        </p:tgtEl>
                                      </p:cBhvr>
                                    </p:animEffect>
                                    <p:set>
                                      <p:cBhvr>
                                        <p:cTn id="117" dur="1" fill="hold">
                                          <p:stCondLst>
                                            <p:cond delay="999"/>
                                          </p:stCondLst>
                                        </p:cTn>
                                        <p:tgtEl>
                                          <p:spTgt spid="7">
                                            <p:txEl>
                                              <p:pRg st="5" end="5"/>
                                            </p:txEl>
                                          </p:spTgt>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1000"/>
                                        <p:tgtEl>
                                          <p:spTgt spid="7">
                                            <p:txEl>
                                              <p:pRg st="6" end="6"/>
                                            </p:txEl>
                                          </p:spTgt>
                                        </p:tgtEl>
                                      </p:cBhvr>
                                    </p:animEffect>
                                    <p:set>
                                      <p:cBhvr>
                                        <p:cTn id="120" dur="1" fill="hold">
                                          <p:stCondLst>
                                            <p:cond delay="999"/>
                                          </p:stCondLst>
                                        </p:cTn>
                                        <p:tgtEl>
                                          <p:spTgt spid="7">
                                            <p:txEl>
                                              <p:pRg st="6" end="6"/>
                                            </p:txEl>
                                          </p:spTgt>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1000"/>
                                        <p:tgtEl>
                                          <p:spTgt spid="7">
                                            <p:txEl>
                                              <p:pRg st="7" end="7"/>
                                            </p:txEl>
                                          </p:spTgt>
                                        </p:tgtEl>
                                      </p:cBhvr>
                                    </p:animEffect>
                                    <p:set>
                                      <p:cBhvr>
                                        <p:cTn id="123" dur="1" fill="hold">
                                          <p:stCondLst>
                                            <p:cond delay="999"/>
                                          </p:stCondLst>
                                        </p:cTn>
                                        <p:tgtEl>
                                          <p:spTgt spid="7">
                                            <p:txEl>
                                              <p:pRg st="7" end="7"/>
                                            </p:txEl>
                                          </p:spTgt>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1000"/>
                                        <p:tgtEl>
                                          <p:spTgt spid="7">
                                            <p:bg/>
                                          </p:spTgt>
                                        </p:tgtEl>
                                      </p:cBhvr>
                                    </p:animEffect>
                                    <p:set>
                                      <p:cBhvr>
                                        <p:cTn id="126" dur="1" fill="hold">
                                          <p:stCondLst>
                                            <p:cond delay="999"/>
                                          </p:stCondLst>
                                        </p:cTn>
                                        <p:tgtEl>
                                          <p:spTgt spid="7">
                                            <p:bg/>
                                          </p:spTgt>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1000"/>
                                        <p:tgtEl>
                                          <p:spTgt spid="8"/>
                                        </p:tgtEl>
                                      </p:cBhvr>
                                    </p:animEffect>
                                    <p:set>
                                      <p:cBhvr>
                                        <p:cTn id="129" dur="1" fill="hold">
                                          <p:stCondLst>
                                            <p:cond delay="999"/>
                                          </p:stCondLst>
                                        </p:cTn>
                                        <p:tgtEl>
                                          <p:spTgt spid="8"/>
                                        </p:tgtEl>
                                        <p:attrNameLst>
                                          <p:attrName>style.visibility</p:attrName>
                                        </p:attrNameLst>
                                      </p:cBhvr>
                                      <p:to>
                                        <p:strVal val="hidden"/>
                                      </p:to>
                                    </p:set>
                                  </p:childTnLst>
                                </p:cTn>
                              </p:par>
                              <p:par>
                                <p:cTn id="130" presetID="10" presetClass="exit" presetSubtype="0" fill="hold" grpId="0" nodeType="withEffect">
                                  <p:stCondLst>
                                    <p:cond delay="0"/>
                                  </p:stCondLst>
                                  <p:childTnLst>
                                    <p:animEffect transition="out" filter="fade">
                                      <p:cBhvr>
                                        <p:cTn id="131" dur="1000"/>
                                        <p:tgtEl>
                                          <p:spTgt spid="5">
                                            <p:txEl>
                                              <p:pRg st="0" end="0"/>
                                            </p:txEl>
                                          </p:spTgt>
                                        </p:tgtEl>
                                      </p:cBhvr>
                                    </p:animEffect>
                                    <p:set>
                                      <p:cBhvr>
                                        <p:cTn id="132" dur="1" fill="hold">
                                          <p:stCondLst>
                                            <p:cond delay="999"/>
                                          </p:stCondLst>
                                        </p:cTn>
                                        <p:tgtEl>
                                          <p:spTgt spid="5">
                                            <p:txEl>
                                              <p:pRg st="0" end="0"/>
                                            </p:txEl>
                                          </p:spTgt>
                                        </p:tgtEl>
                                        <p:attrNameLst>
                                          <p:attrName>style.visibility</p:attrName>
                                        </p:attrNameLst>
                                      </p:cBhvr>
                                      <p:to>
                                        <p:strVal val="hidden"/>
                                      </p:to>
                                    </p:set>
                                  </p:childTnLst>
                                </p:cTn>
                              </p:par>
                              <p:par>
                                <p:cTn id="133" presetID="10" presetClass="exit" presetSubtype="0" fill="hold" grpId="0" nodeType="withEffect">
                                  <p:stCondLst>
                                    <p:cond delay="0"/>
                                  </p:stCondLst>
                                  <p:childTnLst>
                                    <p:animEffect transition="out" filter="fade">
                                      <p:cBhvr>
                                        <p:cTn id="134" dur="1000"/>
                                        <p:tgtEl>
                                          <p:spTgt spid="5">
                                            <p:txEl>
                                              <p:pRg st="1" end="1"/>
                                            </p:txEl>
                                          </p:spTgt>
                                        </p:tgtEl>
                                      </p:cBhvr>
                                    </p:animEffect>
                                    <p:set>
                                      <p:cBhvr>
                                        <p:cTn id="135" dur="1" fill="hold">
                                          <p:stCondLst>
                                            <p:cond delay="999"/>
                                          </p:stCondLst>
                                        </p:cTn>
                                        <p:tgtEl>
                                          <p:spTgt spid="5">
                                            <p:txEl>
                                              <p:pRg st="1" end="1"/>
                                            </p:txEl>
                                          </p:spTgt>
                                        </p:tgtEl>
                                        <p:attrNameLst>
                                          <p:attrName>style.visibility</p:attrName>
                                        </p:attrNameLst>
                                      </p:cBhvr>
                                      <p:to>
                                        <p:strVal val="hidden"/>
                                      </p:to>
                                    </p:set>
                                  </p:childTnLst>
                                </p:cTn>
                              </p:par>
                              <p:par>
                                <p:cTn id="136" presetID="10" presetClass="exit" presetSubtype="0" fill="hold" grpId="0" nodeType="withEffect">
                                  <p:stCondLst>
                                    <p:cond delay="0"/>
                                  </p:stCondLst>
                                  <p:childTnLst>
                                    <p:animEffect transition="out" filter="fade">
                                      <p:cBhvr>
                                        <p:cTn id="137" dur="1000"/>
                                        <p:tgtEl>
                                          <p:spTgt spid="5">
                                            <p:txEl>
                                              <p:pRg st="2" end="2"/>
                                            </p:txEl>
                                          </p:spTgt>
                                        </p:tgtEl>
                                      </p:cBhvr>
                                    </p:animEffect>
                                    <p:set>
                                      <p:cBhvr>
                                        <p:cTn id="138" dur="1" fill="hold">
                                          <p:stCondLst>
                                            <p:cond delay="999"/>
                                          </p:stCondLst>
                                        </p:cTn>
                                        <p:tgtEl>
                                          <p:spTgt spid="5">
                                            <p:txEl>
                                              <p:pRg st="2" end="2"/>
                                            </p:txEl>
                                          </p:spTgt>
                                        </p:tgtEl>
                                        <p:attrNameLst>
                                          <p:attrName>style.visibility</p:attrName>
                                        </p:attrNameLst>
                                      </p:cBhvr>
                                      <p:to>
                                        <p:strVal val="hidden"/>
                                      </p:to>
                                    </p:set>
                                  </p:childTnLst>
                                </p:cTn>
                              </p:par>
                              <p:par>
                                <p:cTn id="139" presetID="10" presetClass="exit" presetSubtype="0" fill="hold" grpId="0" nodeType="withEffect">
                                  <p:stCondLst>
                                    <p:cond delay="0"/>
                                  </p:stCondLst>
                                  <p:childTnLst>
                                    <p:animEffect transition="out" filter="fade">
                                      <p:cBhvr>
                                        <p:cTn id="140" dur="1000"/>
                                        <p:tgtEl>
                                          <p:spTgt spid="5">
                                            <p:bg/>
                                          </p:spTgt>
                                        </p:tgtEl>
                                      </p:cBhvr>
                                    </p:animEffect>
                                    <p:set>
                                      <p:cBhvr>
                                        <p:cTn id="141" dur="1" fill="hold">
                                          <p:stCondLst>
                                            <p:cond delay="999"/>
                                          </p:stCondLst>
                                        </p:cTn>
                                        <p:tgtEl>
                                          <p:spTgt spid="5">
                                            <p:bg/>
                                          </p:spTgt>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1000"/>
                                        <p:tgtEl>
                                          <p:spTgt spid="6"/>
                                        </p:tgtEl>
                                      </p:cBhvr>
                                    </p:animEffect>
                                    <p:set>
                                      <p:cBhvr>
                                        <p:cTn id="144" dur="1" fill="hold">
                                          <p:stCondLst>
                                            <p:cond delay="999"/>
                                          </p:stCondLst>
                                        </p:cTn>
                                        <p:tgtEl>
                                          <p:spTgt spid="6"/>
                                        </p:tgtEl>
                                        <p:attrNameLst>
                                          <p:attrName>style.visibility</p:attrName>
                                        </p:attrNameLst>
                                      </p:cBhvr>
                                      <p:to>
                                        <p:strVal val="hidden"/>
                                      </p:to>
                                    </p:set>
                                  </p:childTnLst>
                                </p:cTn>
                              </p:par>
                              <p:par>
                                <p:cTn id="145" presetID="10" presetClass="exit" presetSubtype="0" fill="hold" nodeType="withEffect">
                                  <p:stCondLst>
                                    <p:cond delay="0"/>
                                  </p:stCondLst>
                                  <p:childTnLst>
                                    <p:animEffect transition="out" filter="fade">
                                      <p:cBhvr>
                                        <p:cTn id="146" dur="1000"/>
                                        <p:tgtEl>
                                          <p:spTgt spid="10"/>
                                        </p:tgtEl>
                                      </p:cBhvr>
                                    </p:animEffect>
                                    <p:set>
                                      <p:cBhvr>
                                        <p:cTn id="147" dur="1" fill="hold">
                                          <p:stCondLst>
                                            <p:cond delay="999"/>
                                          </p:stCondLst>
                                        </p:cTn>
                                        <p:tgtEl>
                                          <p:spTgt spid="10"/>
                                        </p:tgtEl>
                                        <p:attrNameLst>
                                          <p:attrName>style.visibility</p:attrName>
                                        </p:attrNameLst>
                                      </p:cBhvr>
                                      <p:to>
                                        <p:strVal val="hidden"/>
                                      </p:to>
                                    </p:set>
                                  </p:childTnLst>
                                </p:cTn>
                              </p:par>
                              <p:par>
                                <p:cTn id="148" presetID="10" presetClass="exit" presetSubtype="0" fill="hold" nodeType="withEffect">
                                  <p:stCondLst>
                                    <p:cond delay="0"/>
                                  </p:stCondLst>
                                  <p:childTnLst>
                                    <p:animEffect transition="out" filter="fade">
                                      <p:cBhvr>
                                        <p:cTn id="149" dur="1000"/>
                                        <p:tgtEl>
                                          <p:spTgt spid="11"/>
                                        </p:tgtEl>
                                      </p:cBhvr>
                                    </p:animEffect>
                                    <p:set>
                                      <p:cBhvr>
                                        <p:cTn id="150" dur="1" fill="hold">
                                          <p:stCondLst>
                                            <p:cond delay="999"/>
                                          </p:stCondLst>
                                        </p:cTn>
                                        <p:tgtEl>
                                          <p:spTgt spid="11"/>
                                        </p:tgtEl>
                                        <p:attrNameLst>
                                          <p:attrName>style.visibility</p:attrName>
                                        </p:attrNameLst>
                                      </p:cBhvr>
                                      <p:to>
                                        <p:strVal val="hidden"/>
                                      </p:to>
                                    </p:set>
                                  </p:childTnLst>
                                </p:cTn>
                              </p:par>
                              <p:par>
                                <p:cTn id="151" presetID="10" presetClass="exit" presetSubtype="0" fill="hold" nodeType="withEffect">
                                  <p:stCondLst>
                                    <p:cond delay="0"/>
                                  </p:stCondLst>
                                  <p:childTnLst>
                                    <p:animEffect transition="out" filter="fade">
                                      <p:cBhvr>
                                        <p:cTn id="152" dur="1000"/>
                                        <p:tgtEl>
                                          <p:spTgt spid="18"/>
                                        </p:tgtEl>
                                      </p:cBhvr>
                                    </p:animEffect>
                                    <p:set>
                                      <p:cBhvr>
                                        <p:cTn id="153" dur="1" fill="hold">
                                          <p:stCondLst>
                                            <p:cond delay="999"/>
                                          </p:stCondLst>
                                        </p:cTn>
                                        <p:tgtEl>
                                          <p:spTgt spid="18"/>
                                        </p:tgtEl>
                                        <p:attrNameLst>
                                          <p:attrName>style.visibility</p:attrName>
                                        </p:attrNameLst>
                                      </p:cBhvr>
                                      <p:to>
                                        <p:strVal val="hidden"/>
                                      </p:to>
                                    </p:set>
                                  </p:childTnLst>
                                </p:cTn>
                              </p:par>
                              <p:par>
                                <p:cTn id="154" presetID="10" presetClass="entr" presetSubtype="0" fill="hold" nodeType="withEffect">
                                  <p:stCondLst>
                                    <p:cond delay="0"/>
                                  </p:stCondLst>
                                  <p:childTnLst>
                                    <p:set>
                                      <p:cBhvr>
                                        <p:cTn id="155" dur="1" fill="hold">
                                          <p:stCondLst>
                                            <p:cond delay="0"/>
                                          </p:stCondLst>
                                        </p:cTn>
                                        <p:tgtEl>
                                          <p:spTgt spid="16"/>
                                        </p:tgtEl>
                                        <p:attrNameLst>
                                          <p:attrName>style.visibility</p:attrName>
                                        </p:attrNameLst>
                                      </p:cBhvr>
                                      <p:to>
                                        <p:strVal val="visible"/>
                                      </p:to>
                                    </p:set>
                                    <p:animEffect transition="in" filter="fade">
                                      <p:cBhvr>
                                        <p:cTn id="15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allAtOnce" animBg="1"/>
      <p:bldP spid="6" grpId="0" animBg="1"/>
      <p:bldP spid="6" grpId="1" animBg="1"/>
      <p:bldP spid="7" grpId="0" uiExpand="1" build="allAtOnce" animBg="1"/>
      <p:bldP spid="7" grpId="1" build="allAtOnce" animBg="1"/>
      <p:bldP spid="8" grpId="0" animBg="1"/>
      <p:bldP spid="8"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preferRelativeResize="0">
            <a:picLocks noChangeAspect="1" noChangeArrowheads="1"/>
          </p:cNvPicPr>
          <p:nvPr/>
        </p:nvPicPr>
        <p:blipFill>
          <a:blip r:embed="rId2" cstate="print"/>
          <a:srcRect/>
          <a:stretch>
            <a:fillRect/>
          </a:stretch>
        </p:blipFill>
        <p:spPr bwMode="auto">
          <a:xfrm>
            <a:off x="2109300" y="1763356"/>
            <a:ext cx="6660981" cy="4828205"/>
          </a:xfrm>
          <a:prstGeom prst="rect">
            <a:avLst/>
          </a:prstGeom>
          <a:noFill/>
          <a:ln w="9525">
            <a:noFill/>
            <a:miter lim="800000"/>
            <a:headEnd/>
            <a:tailEnd/>
          </a:ln>
          <a:effectLst/>
        </p:spPr>
      </p:pic>
      <p:sp>
        <p:nvSpPr>
          <p:cNvPr id="21" name="Freeform 20"/>
          <p:cNvSpPr/>
          <p:nvPr/>
        </p:nvSpPr>
        <p:spPr>
          <a:xfrm>
            <a:off x="2519938" y="3042998"/>
            <a:ext cx="3838856" cy="1891405"/>
          </a:xfrm>
          <a:custGeom>
            <a:avLst/>
            <a:gdLst>
              <a:gd name="connsiteX0" fmla="*/ 204158 w 2536165"/>
              <a:gd name="connsiteY0" fmla="*/ 48883 h 1360098"/>
              <a:gd name="connsiteX1" fmla="*/ 1411856 w 2536165"/>
              <a:gd name="connsiteY1" fmla="*/ 100641 h 1360098"/>
              <a:gd name="connsiteX2" fmla="*/ 1394603 w 2536165"/>
              <a:gd name="connsiteY2" fmla="*/ 186906 h 1360098"/>
              <a:gd name="connsiteX3" fmla="*/ 1636143 w 2536165"/>
              <a:gd name="connsiteY3" fmla="*/ 480204 h 1360098"/>
              <a:gd name="connsiteX4" fmla="*/ 1791418 w 2536165"/>
              <a:gd name="connsiteY4" fmla="*/ 738996 h 1360098"/>
              <a:gd name="connsiteX5" fmla="*/ 1877683 w 2536165"/>
              <a:gd name="connsiteY5" fmla="*/ 738996 h 1360098"/>
              <a:gd name="connsiteX6" fmla="*/ 2153728 w 2536165"/>
              <a:gd name="connsiteY6" fmla="*/ 635479 h 1360098"/>
              <a:gd name="connsiteX7" fmla="*/ 2274498 w 2536165"/>
              <a:gd name="connsiteY7" fmla="*/ 652732 h 1360098"/>
              <a:gd name="connsiteX8" fmla="*/ 2498784 w 2536165"/>
              <a:gd name="connsiteY8" fmla="*/ 1032294 h 1360098"/>
              <a:gd name="connsiteX9" fmla="*/ 2498784 w 2536165"/>
              <a:gd name="connsiteY9" fmla="*/ 1308339 h 1360098"/>
              <a:gd name="connsiteX10" fmla="*/ 2429773 w 2536165"/>
              <a:gd name="connsiteY10" fmla="*/ 1342845 h 1360098"/>
              <a:gd name="connsiteX11" fmla="*/ 2136475 w 2536165"/>
              <a:gd name="connsiteY11" fmla="*/ 1204823 h 1360098"/>
              <a:gd name="connsiteX12" fmla="*/ 2101969 w 2536165"/>
              <a:gd name="connsiteY12" fmla="*/ 1118558 h 1360098"/>
              <a:gd name="connsiteX13" fmla="*/ 1774166 w 2536165"/>
              <a:gd name="connsiteY13" fmla="*/ 928777 h 1360098"/>
              <a:gd name="connsiteX14" fmla="*/ 1567132 w 2536165"/>
              <a:gd name="connsiteY14" fmla="*/ 877019 h 1360098"/>
              <a:gd name="connsiteX15" fmla="*/ 1394603 w 2536165"/>
              <a:gd name="connsiteY15" fmla="*/ 808007 h 1360098"/>
              <a:gd name="connsiteX16" fmla="*/ 1135811 w 2536165"/>
              <a:gd name="connsiteY16" fmla="*/ 618226 h 1360098"/>
              <a:gd name="connsiteX17" fmla="*/ 1118558 w 2536165"/>
              <a:gd name="connsiteY17" fmla="*/ 462951 h 1360098"/>
              <a:gd name="connsiteX18" fmla="*/ 1032294 w 2536165"/>
              <a:gd name="connsiteY18" fmla="*/ 359434 h 1360098"/>
              <a:gd name="connsiteX19" fmla="*/ 738996 w 2536165"/>
              <a:gd name="connsiteY19" fmla="*/ 445698 h 1360098"/>
              <a:gd name="connsiteX20" fmla="*/ 738996 w 2536165"/>
              <a:gd name="connsiteY20" fmla="*/ 324928 h 1360098"/>
              <a:gd name="connsiteX21" fmla="*/ 531962 w 2536165"/>
              <a:gd name="connsiteY21" fmla="*/ 497456 h 1360098"/>
              <a:gd name="connsiteX22" fmla="*/ 393939 w 2536165"/>
              <a:gd name="connsiteY22" fmla="*/ 376687 h 1360098"/>
              <a:gd name="connsiteX23" fmla="*/ 238664 w 2536165"/>
              <a:gd name="connsiteY23" fmla="*/ 480204 h 1360098"/>
              <a:gd name="connsiteX24" fmla="*/ 186905 w 2536165"/>
              <a:gd name="connsiteY24" fmla="*/ 393939 h 1360098"/>
              <a:gd name="connsiteX25" fmla="*/ 204158 w 2536165"/>
              <a:gd name="connsiteY25" fmla="*/ 48883 h 1360098"/>
              <a:gd name="connsiteX0" fmla="*/ 204158 w 2536165"/>
              <a:gd name="connsiteY0" fmla="*/ 0 h 1311215"/>
              <a:gd name="connsiteX1" fmla="*/ 1411856 w 2536165"/>
              <a:gd name="connsiteY1" fmla="*/ 51758 h 1311215"/>
              <a:gd name="connsiteX2" fmla="*/ 1394603 w 2536165"/>
              <a:gd name="connsiteY2" fmla="*/ 138023 h 1311215"/>
              <a:gd name="connsiteX3" fmla="*/ 1636143 w 2536165"/>
              <a:gd name="connsiteY3" fmla="*/ 431321 h 1311215"/>
              <a:gd name="connsiteX4" fmla="*/ 1791418 w 2536165"/>
              <a:gd name="connsiteY4" fmla="*/ 690113 h 1311215"/>
              <a:gd name="connsiteX5" fmla="*/ 1877683 w 2536165"/>
              <a:gd name="connsiteY5" fmla="*/ 690113 h 1311215"/>
              <a:gd name="connsiteX6" fmla="*/ 2153728 w 2536165"/>
              <a:gd name="connsiteY6" fmla="*/ 586596 h 1311215"/>
              <a:gd name="connsiteX7" fmla="*/ 2274498 w 2536165"/>
              <a:gd name="connsiteY7" fmla="*/ 603849 h 1311215"/>
              <a:gd name="connsiteX8" fmla="*/ 2498784 w 2536165"/>
              <a:gd name="connsiteY8" fmla="*/ 983411 h 1311215"/>
              <a:gd name="connsiteX9" fmla="*/ 2498784 w 2536165"/>
              <a:gd name="connsiteY9" fmla="*/ 1259456 h 1311215"/>
              <a:gd name="connsiteX10" fmla="*/ 2429773 w 2536165"/>
              <a:gd name="connsiteY10" fmla="*/ 1293962 h 1311215"/>
              <a:gd name="connsiteX11" fmla="*/ 2136475 w 2536165"/>
              <a:gd name="connsiteY11" fmla="*/ 1155940 h 1311215"/>
              <a:gd name="connsiteX12" fmla="*/ 2101969 w 2536165"/>
              <a:gd name="connsiteY12" fmla="*/ 1069675 h 1311215"/>
              <a:gd name="connsiteX13" fmla="*/ 1774166 w 2536165"/>
              <a:gd name="connsiteY13" fmla="*/ 879894 h 1311215"/>
              <a:gd name="connsiteX14" fmla="*/ 1567132 w 2536165"/>
              <a:gd name="connsiteY14" fmla="*/ 828136 h 1311215"/>
              <a:gd name="connsiteX15" fmla="*/ 1394603 w 2536165"/>
              <a:gd name="connsiteY15" fmla="*/ 759124 h 1311215"/>
              <a:gd name="connsiteX16" fmla="*/ 1135811 w 2536165"/>
              <a:gd name="connsiteY16" fmla="*/ 569343 h 1311215"/>
              <a:gd name="connsiteX17" fmla="*/ 1118558 w 2536165"/>
              <a:gd name="connsiteY17" fmla="*/ 414068 h 1311215"/>
              <a:gd name="connsiteX18" fmla="*/ 1032294 w 2536165"/>
              <a:gd name="connsiteY18" fmla="*/ 310551 h 1311215"/>
              <a:gd name="connsiteX19" fmla="*/ 738996 w 2536165"/>
              <a:gd name="connsiteY19" fmla="*/ 396815 h 1311215"/>
              <a:gd name="connsiteX20" fmla="*/ 738996 w 2536165"/>
              <a:gd name="connsiteY20" fmla="*/ 276045 h 1311215"/>
              <a:gd name="connsiteX21" fmla="*/ 531962 w 2536165"/>
              <a:gd name="connsiteY21" fmla="*/ 448573 h 1311215"/>
              <a:gd name="connsiteX22" fmla="*/ 393939 w 2536165"/>
              <a:gd name="connsiteY22" fmla="*/ 327804 h 1311215"/>
              <a:gd name="connsiteX23" fmla="*/ 238664 w 2536165"/>
              <a:gd name="connsiteY23" fmla="*/ 431321 h 1311215"/>
              <a:gd name="connsiteX24" fmla="*/ 186905 w 2536165"/>
              <a:gd name="connsiteY24" fmla="*/ 345056 h 1311215"/>
              <a:gd name="connsiteX25" fmla="*/ 204158 w 2536165"/>
              <a:gd name="connsiteY25" fmla="*/ 0 h 1311215"/>
              <a:gd name="connsiteX0" fmla="*/ 20128 w 2352135"/>
              <a:gd name="connsiteY0" fmla="*/ 0 h 1311215"/>
              <a:gd name="connsiteX1" fmla="*/ 1227826 w 2352135"/>
              <a:gd name="connsiteY1" fmla="*/ 51758 h 1311215"/>
              <a:gd name="connsiteX2" fmla="*/ 1210573 w 2352135"/>
              <a:gd name="connsiteY2" fmla="*/ 138023 h 1311215"/>
              <a:gd name="connsiteX3" fmla="*/ 1452113 w 2352135"/>
              <a:gd name="connsiteY3" fmla="*/ 431321 h 1311215"/>
              <a:gd name="connsiteX4" fmla="*/ 1607388 w 2352135"/>
              <a:gd name="connsiteY4" fmla="*/ 690113 h 1311215"/>
              <a:gd name="connsiteX5" fmla="*/ 1693653 w 2352135"/>
              <a:gd name="connsiteY5" fmla="*/ 690113 h 1311215"/>
              <a:gd name="connsiteX6" fmla="*/ 1969698 w 2352135"/>
              <a:gd name="connsiteY6" fmla="*/ 586596 h 1311215"/>
              <a:gd name="connsiteX7" fmla="*/ 2090468 w 2352135"/>
              <a:gd name="connsiteY7" fmla="*/ 603849 h 1311215"/>
              <a:gd name="connsiteX8" fmla="*/ 2314754 w 2352135"/>
              <a:gd name="connsiteY8" fmla="*/ 983411 h 1311215"/>
              <a:gd name="connsiteX9" fmla="*/ 2314754 w 2352135"/>
              <a:gd name="connsiteY9" fmla="*/ 1259456 h 1311215"/>
              <a:gd name="connsiteX10" fmla="*/ 2245743 w 2352135"/>
              <a:gd name="connsiteY10" fmla="*/ 1293962 h 1311215"/>
              <a:gd name="connsiteX11" fmla="*/ 1952445 w 2352135"/>
              <a:gd name="connsiteY11" fmla="*/ 1155940 h 1311215"/>
              <a:gd name="connsiteX12" fmla="*/ 1917939 w 2352135"/>
              <a:gd name="connsiteY12" fmla="*/ 1069675 h 1311215"/>
              <a:gd name="connsiteX13" fmla="*/ 1590136 w 2352135"/>
              <a:gd name="connsiteY13" fmla="*/ 879894 h 1311215"/>
              <a:gd name="connsiteX14" fmla="*/ 1383102 w 2352135"/>
              <a:gd name="connsiteY14" fmla="*/ 828136 h 1311215"/>
              <a:gd name="connsiteX15" fmla="*/ 1210573 w 2352135"/>
              <a:gd name="connsiteY15" fmla="*/ 759124 h 1311215"/>
              <a:gd name="connsiteX16" fmla="*/ 951781 w 2352135"/>
              <a:gd name="connsiteY16" fmla="*/ 569343 h 1311215"/>
              <a:gd name="connsiteX17" fmla="*/ 934528 w 2352135"/>
              <a:gd name="connsiteY17" fmla="*/ 414068 h 1311215"/>
              <a:gd name="connsiteX18" fmla="*/ 848264 w 2352135"/>
              <a:gd name="connsiteY18" fmla="*/ 310551 h 1311215"/>
              <a:gd name="connsiteX19" fmla="*/ 554966 w 2352135"/>
              <a:gd name="connsiteY19" fmla="*/ 396815 h 1311215"/>
              <a:gd name="connsiteX20" fmla="*/ 554966 w 2352135"/>
              <a:gd name="connsiteY20" fmla="*/ 276045 h 1311215"/>
              <a:gd name="connsiteX21" fmla="*/ 347932 w 2352135"/>
              <a:gd name="connsiteY21" fmla="*/ 448573 h 1311215"/>
              <a:gd name="connsiteX22" fmla="*/ 209909 w 2352135"/>
              <a:gd name="connsiteY22" fmla="*/ 327804 h 1311215"/>
              <a:gd name="connsiteX23" fmla="*/ 54634 w 2352135"/>
              <a:gd name="connsiteY23" fmla="*/ 431321 h 1311215"/>
              <a:gd name="connsiteX24" fmla="*/ 2875 w 2352135"/>
              <a:gd name="connsiteY24" fmla="*/ 345056 h 1311215"/>
              <a:gd name="connsiteX25" fmla="*/ 20128 w 2352135"/>
              <a:gd name="connsiteY25" fmla="*/ 0 h 1311215"/>
              <a:gd name="connsiteX0" fmla="*/ 20128 w 2352135"/>
              <a:gd name="connsiteY0" fmla="*/ 0 h 1311215"/>
              <a:gd name="connsiteX1" fmla="*/ 1227826 w 2352135"/>
              <a:gd name="connsiteY1" fmla="*/ 51758 h 1311215"/>
              <a:gd name="connsiteX2" fmla="*/ 1210573 w 2352135"/>
              <a:gd name="connsiteY2" fmla="*/ 138023 h 1311215"/>
              <a:gd name="connsiteX3" fmla="*/ 1452113 w 2352135"/>
              <a:gd name="connsiteY3" fmla="*/ 431321 h 1311215"/>
              <a:gd name="connsiteX4" fmla="*/ 1607388 w 2352135"/>
              <a:gd name="connsiteY4" fmla="*/ 690113 h 1311215"/>
              <a:gd name="connsiteX5" fmla="*/ 1693653 w 2352135"/>
              <a:gd name="connsiteY5" fmla="*/ 690113 h 1311215"/>
              <a:gd name="connsiteX6" fmla="*/ 1969698 w 2352135"/>
              <a:gd name="connsiteY6" fmla="*/ 586596 h 1311215"/>
              <a:gd name="connsiteX7" fmla="*/ 2090468 w 2352135"/>
              <a:gd name="connsiteY7" fmla="*/ 603849 h 1311215"/>
              <a:gd name="connsiteX8" fmla="*/ 2314754 w 2352135"/>
              <a:gd name="connsiteY8" fmla="*/ 983411 h 1311215"/>
              <a:gd name="connsiteX9" fmla="*/ 2314754 w 2352135"/>
              <a:gd name="connsiteY9" fmla="*/ 1259456 h 1311215"/>
              <a:gd name="connsiteX10" fmla="*/ 2245743 w 2352135"/>
              <a:gd name="connsiteY10" fmla="*/ 1293962 h 1311215"/>
              <a:gd name="connsiteX11" fmla="*/ 1952445 w 2352135"/>
              <a:gd name="connsiteY11" fmla="*/ 1155940 h 1311215"/>
              <a:gd name="connsiteX12" fmla="*/ 1917939 w 2352135"/>
              <a:gd name="connsiteY12" fmla="*/ 1069675 h 1311215"/>
              <a:gd name="connsiteX13" fmla="*/ 1590136 w 2352135"/>
              <a:gd name="connsiteY13" fmla="*/ 879894 h 1311215"/>
              <a:gd name="connsiteX14" fmla="*/ 1383102 w 2352135"/>
              <a:gd name="connsiteY14" fmla="*/ 828136 h 1311215"/>
              <a:gd name="connsiteX15" fmla="*/ 1210573 w 2352135"/>
              <a:gd name="connsiteY15" fmla="*/ 759124 h 1311215"/>
              <a:gd name="connsiteX16" fmla="*/ 951781 w 2352135"/>
              <a:gd name="connsiteY16" fmla="*/ 569343 h 1311215"/>
              <a:gd name="connsiteX17" fmla="*/ 934528 w 2352135"/>
              <a:gd name="connsiteY17" fmla="*/ 414068 h 1311215"/>
              <a:gd name="connsiteX18" fmla="*/ 848264 w 2352135"/>
              <a:gd name="connsiteY18" fmla="*/ 310551 h 1311215"/>
              <a:gd name="connsiteX19" fmla="*/ 554966 w 2352135"/>
              <a:gd name="connsiteY19" fmla="*/ 396815 h 1311215"/>
              <a:gd name="connsiteX20" fmla="*/ 554966 w 2352135"/>
              <a:gd name="connsiteY20" fmla="*/ 276045 h 1311215"/>
              <a:gd name="connsiteX21" fmla="*/ 347932 w 2352135"/>
              <a:gd name="connsiteY21" fmla="*/ 448573 h 1311215"/>
              <a:gd name="connsiteX22" fmla="*/ 209909 w 2352135"/>
              <a:gd name="connsiteY22" fmla="*/ 327804 h 1311215"/>
              <a:gd name="connsiteX23" fmla="*/ 54634 w 2352135"/>
              <a:gd name="connsiteY23" fmla="*/ 431321 h 1311215"/>
              <a:gd name="connsiteX24" fmla="*/ 2875 w 2352135"/>
              <a:gd name="connsiteY24" fmla="*/ 345056 h 1311215"/>
              <a:gd name="connsiteX25" fmla="*/ 20128 w 2352135"/>
              <a:gd name="connsiteY25" fmla="*/ 0 h 1311215"/>
              <a:gd name="connsiteX0" fmla="*/ 20128 w 2352135"/>
              <a:gd name="connsiteY0" fmla="*/ 0 h 1311215"/>
              <a:gd name="connsiteX1" fmla="*/ 1227826 w 2352135"/>
              <a:gd name="connsiteY1" fmla="*/ 51758 h 1311215"/>
              <a:gd name="connsiteX2" fmla="*/ 1210573 w 2352135"/>
              <a:gd name="connsiteY2" fmla="*/ 138023 h 1311215"/>
              <a:gd name="connsiteX3" fmla="*/ 1452113 w 2352135"/>
              <a:gd name="connsiteY3" fmla="*/ 431321 h 1311215"/>
              <a:gd name="connsiteX4" fmla="*/ 1835988 w 2352135"/>
              <a:gd name="connsiteY4" fmla="*/ 385313 h 1311215"/>
              <a:gd name="connsiteX5" fmla="*/ 1693653 w 2352135"/>
              <a:gd name="connsiteY5" fmla="*/ 690113 h 1311215"/>
              <a:gd name="connsiteX6" fmla="*/ 1969698 w 2352135"/>
              <a:gd name="connsiteY6" fmla="*/ 586596 h 1311215"/>
              <a:gd name="connsiteX7" fmla="*/ 2090468 w 2352135"/>
              <a:gd name="connsiteY7" fmla="*/ 603849 h 1311215"/>
              <a:gd name="connsiteX8" fmla="*/ 2314754 w 2352135"/>
              <a:gd name="connsiteY8" fmla="*/ 983411 h 1311215"/>
              <a:gd name="connsiteX9" fmla="*/ 2314754 w 2352135"/>
              <a:gd name="connsiteY9" fmla="*/ 1259456 h 1311215"/>
              <a:gd name="connsiteX10" fmla="*/ 2245743 w 2352135"/>
              <a:gd name="connsiteY10" fmla="*/ 1293962 h 1311215"/>
              <a:gd name="connsiteX11" fmla="*/ 1952445 w 2352135"/>
              <a:gd name="connsiteY11" fmla="*/ 1155940 h 1311215"/>
              <a:gd name="connsiteX12" fmla="*/ 1917939 w 2352135"/>
              <a:gd name="connsiteY12" fmla="*/ 1069675 h 1311215"/>
              <a:gd name="connsiteX13" fmla="*/ 1590136 w 2352135"/>
              <a:gd name="connsiteY13" fmla="*/ 879894 h 1311215"/>
              <a:gd name="connsiteX14" fmla="*/ 1383102 w 2352135"/>
              <a:gd name="connsiteY14" fmla="*/ 828136 h 1311215"/>
              <a:gd name="connsiteX15" fmla="*/ 1210573 w 2352135"/>
              <a:gd name="connsiteY15" fmla="*/ 759124 h 1311215"/>
              <a:gd name="connsiteX16" fmla="*/ 951781 w 2352135"/>
              <a:gd name="connsiteY16" fmla="*/ 569343 h 1311215"/>
              <a:gd name="connsiteX17" fmla="*/ 934528 w 2352135"/>
              <a:gd name="connsiteY17" fmla="*/ 414068 h 1311215"/>
              <a:gd name="connsiteX18" fmla="*/ 848264 w 2352135"/>
              <a:gd name="connsiteY18" fmla="*/ 310551 h 1311215"/>
              <a:gd name="connsiteX19" fmla="*/ 554966 w 2352135"/>
              <a:gd name="connsiteY19" fmla="*/ 396815 h 1311215"/>
              <a:gd name="connsiteX20" fmla="*/ 554966 w 2352135"/>
              <a:gd name="connsiteY20" fmla="*/ 276045 h 1311215"/>
              <a:gd name="connsiteX21" fmla="*/ 347932 w 2352135"/>
              <a:gd name="connsiteY21" fmla="*/ 448573 h 1311215"/>
              <a:gd name="connsiteX22" fmla="*/ 209909 w 2352135"/>
              <a:gd name="connsiteY22" fmla="*/ 327804 h 1311215"/>
              <a:gd name="connsiteX23" fmla="*/ 54634 w 2352135"/>
              <a:gd name="connsiteY23" fmla="*/ 431321 h 1311215"/>
              <a:gd name="connsiteX24" fmla="*/ 2875 w 2352135"/>
              <a:gd name="connsiteY24" fmla="*/ 345056 h 1311215"/>
              <a:gd name="connsiteX25" fmla="*/ 20128 w 2352135"/>
              <a:gd name="connsiteY25" fmla="*/ 0 h 1311215"/>
              <a:gd name="connsiteX0" fmla="*/ 20128 w 2526306"/>
              <a:gd name="connsiteY0" fmla="*/ 0 h 1311215"/>
              <a:gd name="connsiteX1" fmla="*/ 1227826 w 2526306"/>
              <a:gd name="connsiteY1" fmla="*/ 51758 h 1311215"/>
              <a:gd name="connsiteX2" fmla="*/ 1210573 w 2526306"/>
              <a:gd name="connsiteY2" fmla="*/ 138023 h 1311215"/>
              <a:gd name="connsiteX3" fmla="*/ 1452113 w 2526306"/>
              <a:gd name="connsiteY3" fmla="*/ 431321 h 1311215"/>
              <a:gd name="connsiteX4" fmla="*/ 1835988 w 2526306"/>
              <a:gd name="connsiteY4" fmla="*/ 385313 h 1311215"/>
              <a:gd name="connsiteX5" fmla="*/ 1693653 w 2526306"/>
              <a:gd name="connsiteY5" fmla="*/ 690113 h 1311215"/>
              <a:gd name="connsiteX6" fmla="*/ 2480299 w 2526306"/>
              <a:gd name="connsiteY6" fmla="*/ 399045 h 1311215"/>
              <a:gd name="connsiteX7" fmla="*/ 1969698 w 2526306"/>
              <a:gd name="connsiteY7" fmla="*/ 586596 h 1311215"/>
              <a:gd name="connsiteX8" fmla="*/ 2090468 w 2526306"/>
              <a:gd name="connsiteY8" fmla="*/ 603849 h 1311215"/>
              <a:gd name="connsiteX9" fmla="*/ 2314754 w 2526306"/>
              <a:gd name="connsiteY9" fmla="*/ 983411 h 1311215"/>
              <a:gd name="connsiteX10" fmla="*/ 2314754 w 2526306"/>
              <a:gd name="connsiteY10" fmla="*/ 1259456 h 1311215"/>
              <a:gd name="connsiteX11" fmla="*/ 2245743 w 2526306"/>
              <a:gd name="connsiteY11" fmla="*/ 1293962 h 1311215"/>
              <a:gd name="connsiteX12" fmla="*/ 1952445 w 2526306"/>
              <a:gd name="connsiteY12" fmla="*/ 1155940 h 1311215"/>
              <a:gd name="connsiteX13" fmla="*/ 1917939 w 2526306"/>
              <a:gd name="connsiteY13" fmla="*/ 1069675 h 1311215"/>
              <a:gd name="connsiteX14" fmla="*/ 1590136 w 2526306"/>
              <a:gd name="connsiteY14" fmla="*/ 879894 h 1311215"/>
              <a:gd name="connsiteX15" fmla="*/ 1383102 w 2526306"/>
              <a:gd name="connsiteY15" fmla="*/ 828136 h 1311215"/>
              <a:gd name="connsiteX16" fmla="*/ 1210573 w 2526306"/>
              <a:gd name="connsiteY16" fmla="*/ 759124 h 1311215"/>
              <a:gd name="connsiteX17" fmla="*/ 951781 w 2526306"/>
              <a:gd name="connsiteY17" fmla="*/ 569343 h 1311215"/>
              <a:gd name="connsiteX18" fmla="*/ 934528 w 2526306"/>
              <a:gd name="connsiteY18" fmla="*/ 414068 h 1311215"/>
              <a:gd name="connsiteX19" fmla="*/ 848264 w 2526306"/>
              <a:gd name="connsiteY19" fmla="*/ 310551 h 1311215"/>
              <a:gd name="connsiteX20" fmla="*/ 554966 w 2526306"/>
              <a:gd name="connsiteY20" fmla="*/ 396815 h 1311215"/>
              <a:gd name="connsiteX21" fmla="*/ 554966 w 2526306"/>
              <a:gd name="connsiteY21" fmla="*/ 276045 h 1311215"/>
              <a:gd name="connsiteX22" fmla="*/ 347932 w 2526306"/>
              <a:gd name="connsiteY22" fmla="*/ 448573 h 1311215"/>
              <a:gd name="connsiteX23" fmla="*/ 209909 w 2526306"/>
              <a:gd name="connsiteY23" fmla="*/ 327804 h 1311215"/>
              <a:gd name="connsiteX24" fmla="*/ 54634 w 2526306"/>
              <a:gd name="connsiteY24" fmla="*/ 431321 h 1311215"/>
              <a:gd name="connsiteX25" fmla="*/ 2875 w 2526306"/>
              <a:gd name="connsiteY25" fmla="*/ 345056 h 1311215"/>
              <a:gd name="connsiteX26" fmla="*/ 20128 w 2526306"/>
              <a:gd name="connsiteY26" fmla="*/ 0 h 1311215"/>
              <a:gd name="connsiteX0" fmla="*/ 20128 w 2510492"/>
              <a:gd name="connsiteY0" fmla="*/ 0 h 1311215"/>
              <a:gd name="connsiteX1" fmla="*/ 1227826 w 2510492"/>
              <a:gd name="connsiteY1" fmla="*/ 51758 h 1311215"/>
              <a:gd name="connsiteX2" fmla="*/ 1210573 w 2510492"/>
              <a:gd name="connsiteY2" fmla="*/ 138023 h 1311215"/>
              <a:gd name="connsiteX3" fmla="*/ 1452113 w 2510492"/>
              <a:gd name="connsiteY3" fmla="*/ 431321 h 1311215"/>
              <a:gd name="connsiteX4" fmla="*/ 1835988 w 2510492"/>
              <a:gd name="connsiteY4" fmla="*/ 385313 h 1311215"/>
              <a:gd name="connsiteX5" fmla="*/ 2150853 w 2510492"/>
              <a:gd name="connsiteY5" fmla="*/ 309113 h 1311215"/>
              <a:gd name="connsiteX6" fmla="*/ 2480299 w 2510492"/>
              <a:gd name="connsiteY6" fmla="*/ 399045 h 1311215"/>
              <a:gd name="connsiteX7" fmla="*/ 1969698 w 2510492"/>
              <a:gd name="connsiteY7" fmla="*/ 586596 h 1311215"/>
              <a:gd name="connsiteX8" fmla="*/ 2090468 w 2510492"/>
              <a:gd name="connsiteY8" fmla="*/ 603849 h 1311215"/>
              <a:gd name="connsiteX9" fmla="*/ 2314754 w 2510492"/>
              <a:gd name="connsiteY9" fmla="*/ 983411 h 1311215"/>
              <a:gd name="connsiteX10" fmla="*/ 2314754 w 2510492"/>
              <a:gd name="connsiteY10" fmla="*/ 1259456 h 1311215"/>
              <a:gd name="connsiteX11" fmla="*/ 2245743 w 2510492"/>
              <a:gd name="connsiteY11" fmla="*/ 1293962 h 1311215"/>
              <a:gd name="connsiteX12" fmla="*/ 1952445 w 2510492"/>
              <a:gd name="connsiteY12" fmla="*/ 1155940 h 1311215"/>
              <a:gd name="connsiteX13" fmla="*/ 1917939 w 2510492"/>
              <a:gd name="connsiteY13" fmla="*/ 1069675 h 1311215"/>
              <a:gd name="connsiteX14" fmla="*/ 1590136 w 2510492"/>
              <a:gd name="connsiteY14" fmla="*/ 879894 h 1311215"/>
              <a:gd name="connsiteX15" fmla="*/ 1383102 w 2510492"/>
              <a:gd name="connsiteY15" fmla="*/ 828136 h 1311215"/>
              <a:gd name="connsiteX16" fmla="*/ 1210573 w 2510492"/>
              <a:gd name="connsiteY16" fmla="*/ 759124 h 1311215"/>
              <a:gd name="connsiteX17" fmla="*/ 951781 w 2510492"/>
              <a:gd name="connsiteY17" fmla="*/ 569343 h 1311215"/>
              <a:gd name="connsiteX18" fmla="*/ 934528 w 2510492"/>
              <a:gd name="connsiteY18" fmla="*/ 414068 h 1311215"/>
              <a:gd name="connsiteX19" fmla="*/ 848264 w 2510492"/>
              <a:gd name="connsiteY19" fmla="*/ 310551 h 1311215"/>
              <a:gd name="connsiteX20" fmla="*/ 554966 w 2510492"/>
              <a:gd name="connsiteY20" fmla="*/ 396815 h 1311215"/>
              <a:gd name="connsiteX21" fmla="*/ 554966 w 2510492"/>
              <a:gd name="connsiteY21" fmla="*/ 276045 h 1311215"/>
              <a:gd name="connsiteX22" fmla="*/ 347932 w 2510492"/>
              <a:gd name="connsiteY22" fmla="*/ 448573 h 1311215"/>
              <a:gd name="connsiteX23" fmla="*/ 209909 w 2510492"/>
              <a:gd name="connsiteY23" fmla="*/ 327804 h 1311215"/>
              <a:gd name="connsiteX24" fmla="*/ 54634 w 2510492"/>
              <a:gd name="connsiteY24" fmla="*/ 431321 h 1311215"/>
              <a:gd name="connsiteX25" fmla="*/ 2875 w 2510492"/>
              <a:gd name="connsiteY25" fmla="*/ 345056 h 1311215"/>
              <a:gd name="connsiteX26" fmla="*/ 20128 w 2510492"/>
              <a:gd name="connsiteY26" fmla="*/ 0 h 1311215"/>
              <a:gd name="connsiteX0" fmla="*/ 20128 w 2528977"/>
              <a:gd name="connsiteY0" fmla="*/ 0 h 1311215"/>
              <a:gd name="connsiteX1" fmla="*/ 1227826 w 2528977"/>
              <a:gd name="connsiteY1" fmla="*/ 51758 h 1311215"/>
              <a:gd name="connsiteX2" fmla="*/ 1210573 w 2528977"/>
              <a:gd name="connsiteY2" fmla="*/ 138023 h 1311215"/>
              <a:gd name="connsiteX3" fmla="*/ 1452113 w 2528977"/>
              <a:gd name="connsiteY3" fmla="*/ 431321 h 1311215"/>
              <a:gd name="connsiteX4" fmla="*/ 1835988 w 2528977"/>
              <a:gd name="connsiteY4" fmla="*/ 385313 h 1311215"/>
              <a:gd name="connsiteX5" fmla="*/ 2150853 w 2528977"/>
              <a:gd name="connsiteY5" fmla="*/ 309113 h 1311215"/>
              <a:gd name="connsiteX6" fmla="*/ 2480299 w 2528977"/>
              <a:gd name="connsiteY6" fmla="*/ 399045 h 1311215"/>
              <a:gd name="connsiteX7" fmla="*/ 1969698 w 2528977"/>
              <a:gd name="connsiteY7" fmla="*/ 586596 h 1311215"/>
              <a:gd name="connsiteX8" fmla="*/ 2471468 w 2528977"/>
              <a:gd name="connsiteY8" fmla="*/ 603849 h 1311215"/>
              <a:gd name="connsiteX9" fmla="*/ 2314754 w 2528977"/>
              <a:gd name="connsiteY9" fmla="*/ 983411 h 1311215"/>
              <a:gd name="connsiteX10" fmla="*/ 2314754 w 2528977"/>
              <a:gd name="connsiteY10" fmla="*/ 1259456 h 1311215"/>
              <a:gd name="connsiteX11" fmla="*/ 2245743 w 2528977"/>
              <a:gd name="connsiteY11" fmla="*/ 1293962 h 1311215"/>
              <a:gd name="connsiteX12" fmla="*/ 1952445 w 2528977"/>
              <a:gd name="connsiteY12" fmla="*/ 1155940 h 1311215"/>
              <a:gd name="connsiteX13" fmla="*/ 1917939 w 2528977"/>
              <a:gd name="connsiteY13" fmla="*/ 1069675 h 1311215"/>
              <a:gd name="connsiteX14" fmla="*/ 1590136 w 2528977"/>
              <a:gd name="connsiteY14" fmla="*/ 879894 h 1311215"/>
              <a:gd name="connsiteX15" fmla="*/ 1383102 w 2528977"/>
              <a:gd name="connsiteY15" fmla="*/ 828136 h 1311215"/>
              <a:gd name="connsiteX16" fmla="*/ 1210573 w 2528977"/>
              <a:gd name="connsiteY16" fmla="*/ 759124 h 1311215"/>
              <a:gd name="connsiteX17" fmla="*/ 951781 w 2528977"/>
              <a:gd name="connsiteY17" fmla="*/ 569343 h 1311215"/>
              <a:gd name="connsiteX18" fmla="*/ 934528 w 2528977"/>
              <a:gd name="connsiteY18" fmla="*/ 414068 h 1311215"/>
              <a:gd name="connsiteX19" fmla="*/ 848264 w 2528977"/>
              <a:gd name="connsiteY19" fmla="*/ 310551 h 1311215"/>
              <a:gd name="connsiteX20" fmla="*/ 554966 w 2528977"/>
              <a:gd name="connsiteY20" fmla="*/ 396815 h 1311215"/>
              <a:gd name="connsiteX21" fmla="*/ 554966 w 2528977"/>
              <a:gd name="connsiteY21" fmla="*/ 276045 h 1311215"/>
              <a:gd name="connsiteX22" fmla="*/ 347932 w 2528977"/>
              <a:gd name="connsiteY22" fmla="*/ 448573 h 1311215"/>
              <a:gd name="connsiteX23" fmla="*/ 209909 w 2528977"/>
              <a:gd name="connsiteY23" fmla="*/ 327804 h 1311215"/>
              <a:gd name="connsiteX24" fmla="*/ 54634 w 2528977"/>
              <a:gd name="connsiteY24" fmla="*/ 431321 h 1311215"/>
              <a:gd name="connsiteX25" fmla="*/ 2875 w 2528977"/>
              <a:gd name="connsiteY25" fmla="*/ 345056 h 1311215"/>
              <a:gd name="connsiteX26" fmla="*/ 20128 w 2528977"/>
              <a:gd name="connsiteY26" fmla="*/ 0 h 1311215"/>
              <a:gd name="connsiteX0" fmla="*/ 20128 w 2533735"/>
              <a:gd name="connsiteY0" fmla="*/ 0 h 1311215"/>
              <a:gd name="connsiteX1" fmla="*/ 1227826 w 2533735"/>
              <a:gd name="connsiteY1" fmla="*/ 51758 h 1311215"/>
              <a:gd name="connsiteX2" fmla="*/ 1210573 w 2533735"/>
              <a:gd name="connsiteY2" fmla="*/ 138023 h 1311215"/>
              <a:gd name="connsiteX3" fmla="*/ 1452113 w 2533735"/>
              <a:gd name="connsiteY3" fmla="*/ 431321 h 1311215"/>
              <a:gd name="connsiteX4" fmla="*/ 1835988 w 2533735"/>
              <a:gd name="connsiteY4" fmla="*/ 385313 h 1311215"/>
              <a:gd name="connsiteX5" fmla="*/ 2150853 w 2533735"/>
              <a:gd name="connsiteY5" fmla="*/ 309113 h 1311215"/>
              <a:gd name="connsiteX6" fmla="*/ 2480299 w 2533735"/>
              <a:gd name="connsiteY6" fmla="*/ 399045 h 1311215"/>
              <a:gd name="connsiteX7" fmla="*/ 2471468 w 2533735"/>
              <a:gd name="connsiteY7" fmla="*/ 603849 h 1311215"/>
              <a:gd name="connsiteX8" fmla="*/ 2314754 w 2533735"/>
              <a:gd name="connsiteY8" fmla="*/ 983411 h 1311215"/>
              <a:gd name="connsiteX9" fmla="*/ 2314754 w 2533735"/>
              <a:gd name="connsiteY9" fmla="*/ 1259456 h 1311215"/>
              <a:gd name="connsiteX10" fmla="*/ 2245743 w 2533735"/>
              <a:gd name="connsiteY10" fmla="*/ 1293962 h 1311215"/>
              <a:gd name="connsiteX11" fmla="*/ 1952445 w 2533735"/>
              <a:gd name="connsiteY11" fmla="*/ 1155940 h 1311215"/>
              <a:gd name="connsiteX12" fmla="*/ 1917939 w 2533735"/>
              <a:gd name="connsiteY12" fmla="*/ 1069675 h 1311215"/>
              <a:gd name="connsiteX13" fmla="*/ 1590136 w 2533735"/>
              <a:gd name="connsiteY13" fmla="*/ 879894 h 1311215"/>
              <a:gd name="connsiteX14" fmla="*/ 1383102 w 2533735"/>
              <a:gd name="connsiteY14" fmla="*/ 828136 h 1311215"/>
              <a:gd name="connsiteX15" fmla="*/ 1210573 w 2533735"/>
              <a:gd name="connsiteY15" fmla="*/ 759124 h 1311215"/>
              <a:gd name="connsiteX16" fmla="*/ 951781 w 2533735"/>
              <a:gd name="connsiteY16" fmla="*/ 569343 h 1311215"/>
              <a:gd name="connsiteX17" fmla="*/ 934528 w 2533735"/>
              <a:gd name="connsiteY17" fmla="*/ 414068 h 1311215"/>
              <a:gd name="connsiteX18" fmla="*/ 848264 w 2533735"/>
              <a:gd name="connsiteY18" fmla="*/ 310551 h 1311215"/>
              <a:gd name="connsiteX19" fmla="*/ 554966 w 2533735"/>
              <a:gd name="connsiteY19" fmla="*/ 396815 h 1311215"/>
              <a:gd name="connsiteX20" fmla="*/ 554966 w 2533735"/>
              <a:gd name="connsiteY20" fmla="*/ 276045 h 1311215"/>
              <a:gd name="connsiteX21" fmla="*/ 347932 w 2533735"/>
              <a:gd name="connsiteY21" fmla="*/ 448573 h 1311215"/>
              <a:gd name="connsiteX22" fmla="*/ 209909 w 2533735"/>
              <a:gd name="connsiteY22" fmla="*/ 327804 h 1311215"/>
              <a:gd name="connsiteX23" fmla="*/ 54634 w 2533735"/>
              <a:gd name="connsiteY23" fmla="*/ 431321 h 1311215"/>
              <a:gd name="connsiteX24" fmla="*/ 2875 w 2533735"/>
              <a:gd name="connsiteY24" fmla="*/ 345056 h 1311215"/>
              <a:gd name="connsiteX25" fmla="*/ 20128 w 2533735"/>
              <a:gd name="connsiteY25" fmla="*/ 0 h 1311215"/>
              <a:gd name="connsiteX0" fmla="*/ 20128 w 2533735"/>
              <a:gd name="connsiteY0" fmla="*/ 0 h 1311215"/>
              <a:gd name="connsiteX1" fmla="*/ 1227826 w 2533735"/>
              <a:gd name="connsiteY1" fmla="*/ 51758 h 1311215"/>
              <a:gd name="connsiteX2" fmla="*/ 1210573 w 2533735"/>
              <a:gd name="connsiteY2" fmla="*/ 138023 h 1311215"/>
              <a:gd name="connsiteX3" fmla="*/ 1452113 w 2533735"/>
              <a:gd name="connsiteY3" fmla="*/ 431321 h 1311215"/>
              <a:gd name="connsiteX4" fmla="*/ 1835988 w 2533735"/>
              <a:gd name="connsiteY4" fmla="*/ 385313 h 1311215"/>
              <a:gd name="connsiteX5" fmla="*/ 2150853 w 2533735"/>
              <a:gd name="connsiteY5" fmla="*/ 309113 h 1311215"/>
              <a:gd name="connsiteX6" fmla="*/ 2480299 w 2533735"/>
              <a:gd name="connsiteY6" fmla="*/ 246645 h 1311215"/>
              <a:gd name="connsiteX7" fmla="*/ 2471468 w 2533735"/>
              <a:gd name="connsiteY7" fmla="*/ 603849 h 1311215"/>
              <a:gd name="connsiteX8" fmla="*/ 2314754 w 2533735"/>
              <a:gd name="connsiteY8" fmla="*/ 983411 h 1311215"/>
              <a:gd name="connsiteX9" fmla="*/ 2314754 w 2533735"/>
              <a:gd name="connsiteY9" fmla="*/ 1259456 h 1311215"/>
              <a:gd name="connsiteX10" fmla="*/ 2245743 w 2533735"/>
              <a:gd name="connsiteY10" fmla="*/ 1293962 h 1311215"/>
              <a:gd name="connsiteX11" fmla="*/ 1952445 w 2533735"/>
              <a:gd name="connsiteY11" fmla="*/ 1155940 h 1311215"/>
              <a:gd name="connsiteX12" fmla="*/ 1917939 w 2533735"/>
              <a:gd name="connsiteY12" fmla="*/ 1069675 h 1311215"/>
              <a:gd name="connsiteX13" fmla="*/ 1590136 w 2533735"/>
              <a:gd name="connsiteY13" fmla="*/ 879894 h 1311215"/>
              <a:gd name="connsiteX14" fmla="*/ 1383102 w 2533735"/>
              <a:gd name="connsiteY14" fmla="*/ 828136 h 1311215"/>
              <a:gd name="connsiteX15" fmla="*/ 1210573 w 2533735"/>
              <a:gd name="connsiteY15" fmla="*/ 759124 h 1311215"/>
              <a:gd name="connsiteX16" fmla="*/ 951781 w 2533735"/>
              <a:gd name="connsiteY16" fmla="*/ 569343 h 1311215"/>
              <a:gd name="connsiteX17" fmla="*/ 934528 w 2533735"/>
              <a:gd name="connsiteY17" fmla="*/ 414068 h 1311215"/>
              <a:gd name="connsiteX18" fmla="*/ 848264 w 2533735"/>
              <a:gd name="connsiteY18" fmla="*/ 310551 h 1311215"/>
              <a:gd name="connsiteX19" fmla="*/ 554966 w 2533735"/>
              <a:gd name="connsiteY19" fmla="*/ 396815 h 1311215"/>
              <a:gd name="connsiteX20" fmla="*/ 554966 w 2533735"/>
              <a:gd name="connsiteY20" fmla="*/ 276045 h 1311215"/>
              <a:gd name="connsiteX21" fmla="*/ 347932 w 2533735"/>
              <a:gd name="connsiteY21" fmla="*/ 448573 h 1311215"/>
              <a:gd name="connsiteX22" fmla="*/ 209909 w 2533735"/>
              <a:gd name="connsiteY22" fmla="*/ 327804 h 1311215"/>
              <a:gd name="connsiteX23" fmla="*/ 54634 w 2533735"/>
              <a:gd name="connsiteY23" fmla="*/ 431321 h 1311215"/>
              <a:gd name="connsiteX24" fmla="*/ 2875 w 2533735"/>
              <a:gd name="connsiteY24" fmla="*/ 345056 h 1311215"/>
              <a:gd name="connsiteX25" fmla="*/ 20128 w 2533735"/>
              <a:gd name="connsiteY25" fmla="*/ 0 h 1311215"/>
              <a:gd name="connsiteX0" fmla="*/ 20128 w 2533735"/>
              <a:gd name="connsiteY0" fmla="*/ 0 h 1311215"/>
              <a:gd name="connsiteX1" fmla="*/ 1227826 w 2533735"/>
              <a:gd name="connsiteY1" fmla="*/ 51758 h 1311215"/>
              <a:gd name="connsiteX2" fmla="*/ 1210573 w 2533735"/>
              <a:gd name="connsiteY2" fmla="*/ 138023 h 1311215"/>
              <a:gd name="connsiteX3" fmla="*/ 1452113 w 2533735"/>
              <a:gd name="connsiteY3" fmla="*/ 431321 h 1311215"/>
              <a:gd name="connsiteX4" fmla="*/ 1835988 w 2533735"/>
              <a:gd name="connsiteY4" fmla="*/ 385313 h 1311215"/>
              <a:gd name="connsiteX5" fmla="*/ 2150853 w 2533735"/>
              <a:gd name="connsiteY5" fmla="*/ 309113 h 1311215"/>
              <a:gd name="connsiteX6" fmla="*/ 2480299 w 2533735"/>
              <a:gd name="connsiteY6" fmla="*/ 246645 h 1311215"/>
              <a:gd name="connsiteX7" fmla="*/ 2471468 w 2533735"/>
              <a:gd name="connsiteY7" fmla="*/ 603849 h 1311215"/>
              <a:gd name="connsiteX8" fmla="*/ 2314754 w 2533735"/>
              <a:gd name="connsiteY8" fmla="*/ 983411 h 1311215"/>
              <a:gd name="connsiteX9" fmla="*/ 2314754 w 2533735"/>
              <a:gd name="connsiteY9" fmla="*/ 1259456 h 1311215"/>
              <a:gd name="connsiteX10" fmla="*/ 2245743 w 2533735"/>
              <a:gd name="connsiteY10" fmla="*/ 1293962 h 1311215"/>
              <a:gd name="connsiteX11" fmla="*/ 1952445 w 2533735"/>
              <a:gd name="connsiteY11" fmla="*/ 1155940 h 1311215"/>
              <a:gd name="connsiteX12" fmla="*/ 1917939 w 2533735"/>
              <a:gd name="connsiteY12" fmla="*/ 1069675 h 1311215"/>
              <a:gd name="connsiteX13" fmla="*/ 1590136 w 2533735"/>
              <a:gd name="connsiteY13" fmla="*/ 879894 h 1311215"/>
              <a:gd name="connsiteX14" fmla="*/ 1383102 w 2533735"/>
              <a:gd name="connsiteY14" fmla="*/ 828136 h 1311215"/>
              <a:gd name="connsiteX15" fmla="*/ 1210573 w 2533735"/>
              <a:gd name="connsiteY15" fmla="*/ 759124 h 1311215"/>
              <a:gd name="connsiteX16" fmla="*/ 951781 w 2533735"/>
              <a:gd name="connsiteY16" fmla="*/ 569343 h 1311215"/>
              <a:gd name="connsiteX17" fmla="*/ 934528 w 2533735"/>
              <a:gd name="connsiteY17" fmla="*/ 414068 h 1311215"/>
              <a:gd name="connsiteX18" fmla="*/ 848264 w 2533735"/>
              <a:gd name="connsiteY18" fmla="*/ 310551 h 1311215"/>
              <a:gd name="connsiteX19" fmla="*/ 554966 w 2533735"/>
              <a:gd name="connsiteY19" fmla="*/ 396815 h 1311215"/>
              <a:gd name="connsiteX20" fmla="*/ 554966 w 2533735"/>
              <a:gd name="connsiteY20" fmla="*/ 276045 h 1311215"/>
              <a:gd name="connsiteX21" fmla="*/ 347932 w 2533735"/>
              <a:gd name="connsiteY21" fmla="*/ 448573 h 1311215"/>
              <a:gd name="connsiteX22" fmla="*/ 209909 w 2533735"/>
              <a:gd name="connsiteY22" fmla="*/ 327804 h 1311215"/>
              <a:gd name="connsiteX23" fmla="*/ 54634 w 2533735"/>
              <a:gd name="connsiteY23" fmla="*/ 431321 h 1311215"/>
              <a:gd name="connsiteX24" fmla="*/ 2875 w 2533735"/>
              <a:gd name="connsiteY24" fmla="*/ 345056 h 1311215"/>
              <a:gd name="connsiteX25" fmla="*/ 20128 w 2533735"/>
              <a:gd name="connsiteY25" fmla="*/ 0 h 1311215"/>
              <a:gd name="connsiteX0" fmla="*/ 20128 w 2533735"/>
              <a:gd name="connsiteY0" fmla="*/ 0 h 1311215"/>
              <a:gd name="connsiteX1" fmla="*/ 1227826 w 2533735"/>
              <a:gd name="connsiteY1" fmla="*/ 51758 h 1311215"/>
              <a:gd name="connsiteX2" fmla="*/ 1210573 w 2533735"/>
              <a:gd name="connsiteY2" fmla="*/ 138023 h 1311215"/>
              <a:gd name="connsiteX3" fmla="*/ 1600008 w 2533735"/>
              <a:gd name="connsiteY3" fmla="*/ 202721 h 1311215"/>
              <a:gd name="connsiteX4" fmla="*/ 1835988 w 2533735"/>
              <a:gd name="connsiteY4" fmla="*/ 385313 h 1311215"/>
              <a:gd name="connsiteX5" fmla="*/ 2150853 w 2533735"/>
              <a:gd name="connsiteY5" fmla="*/ 309113 h 1311215"/>
              <a:gd name="connsiteX6" fmla="*/ 2480299 w 2533735"/>
              <a:gd name="connsiteY6" fmla="*/ 246645 h 1311215"/>
              <a:gd name="connsiteX7" fmla="*/ 2471468 w 2533735"/>
              <a:gd name="connsiteY7" fmla="*/ 603849 h 1311215"/>
              <a:gd name="connsiteX8" fmla="*/ 2314754 w 2533735"/>
              <a:gd name="connsiteY8" fmla="*/ 983411 h 1311215"/>
              <a:gd name="connsiteX9" fmla="*/ 2314754 w 2533735"/>
              <a:gd name="connsiteY9" fmla="*/ 1259456 h 1311215"/>
              <a:gd name="connsiteX10" fmla="*/ 2245743 w 2533735"/>
              <a:gd name="connsiteY10" fmla="*/ 1293962 h 1311215"/>
              <a:gd name="connsiteX11" fmla="*/ 1952445 w 2533735"/>
              <a:gd name="connsiteY11" fmla="*/ 1155940 h 1311215"/>
              <a:gd name="connsiteX12" fmla="*/ 1917939 w 2533735"/>
              <a:gd name="connsiteY12" fmla="*/ 1069675 h 1311215"/>
              <a:gd name="connsiteX13" fmla="*/ 1590136 w 2533735"/>
              <a:gd name="connsiteY13" fmla="*/ 879894 h 1311215"/>
              <a:gd name="connsiteX14" fmla="*/ 1383102 w 2533735"/>
              <a:gd name="connsiteY14" fmla="*/ 828136 h 1311215"/>
              <a:gd name="connsiteX15" fmla="*/ 1210573 w 2533735"/>
              <a:gd name="connsiteY15" fmla="*/ 759124 h 1311215"/>
              <a:gd name="connsiteX16" fmla="*/ 951781 w 2533735"/>
              <a:gd name="connsiteY16" fmla="*/ 569343 h 1311215"/>
              <a:gd name="connsiteX17" fmla="*/ 934528 w 2533735"/>
              <a:gd name="connsiteY17" fmla="*/ 414068 h 1311215"/>
              <a:gd name="connsiteX18" fmla="*/ 848264 w 2533735"/>
              <a:gd name="connsiteY18" fmla="*/ 310551 h 1311215"/>
              <a:gd name="connsiteX19" fmla="*/ 554966 w 2533735"/>
              <a:gd name="connsiteY19" fmla="*/ 396815 h 1311215"/>
              <a:gd name="connsiteX20" fmla="*/ 554966 w 2533735"/>
              <a:gd name="connsiteY20" fmla="*/ 276045 h 1311215"/>
              <a:gd name="connsiteX21" fmla="*/ 347932 w 2533735"/>
              <a:gd name="connsiteY21" fmla="*/ 448573 h 1311215"/>
              <a:gd name="connsiteX22" fmla="*/ 209909 w 2533735"/>
              <a:gd name="connsiteY22" fmla="*/ 327804 h 1311215"/>
              <a:gd name="connsiteX23" fmla="*/ 54634 w 2533735"/>
              <a:gd name="connsiteY23" fmla="*/ 431321 h 1311215"/>
              <a:gd name="connsiteX24" fmla="*/ 2875 w 2533735"/>
              <a:gd name="connsiteY24" fmla="*/ 345056 h 1311215"/>
              <a:gd name="connsiteX25" fmla="*/ 20128 w 2533735"/>
              <a:gd name="connsiteY25" fmla="*/ 0 h 1311215"/>
              <a:gd name="connsiteX0" fmla="*/ 20128 w 2533735"/>
              <a:gd name="connsiteY0" fmla="*/ 0 h 1311215"/>
              <a:gd name="connsiteX1" fmla="*/ 1227826 w 2533735"/>
              <a:gd name="connsiteY1" fmla="*/ 51758 h 1311215"/>
              <a:gd name="connsiteX2" fmla="*/ 1210573 w 2533735"/>
              <a:gd name="connsiteY2" fmla="*/ 138023 h 1311215"/>
              <a:gd name="connsiteX3" fmla="*/ 1600008 w 2533735"/>
              <a:gd name="connsiteY3" fmla="*/ 202721 h 1311215"/>
              <a:gd name="connsiteX4" fmla="*/ 1835988 w 2533735"/>
              <a:gd name="connsiteY4" fmla="*/ 385313 h 1311215"/>
              <a:gd name="connsiteX5" fmla="*/ 1857647 w 2533735"/>
              <a:gd name="connsiteY5" fmla="*/ 139343 h 1311215"/>
              <a:gd name="connsiteX6" fmla="*/ 2150853 w 2533735"/>
              <a:gd name="connsiteY6" fmla="*/ 309113 h 1311215"/>
              <a:gd name="connsiteX7" fmla="*/ 2480299 w 2533735"/>
              <a:gd name="connsiteY7" fmla="*/ 246645 h 1311215"/>
              <a:gd name="connsiteX8" fmla="*/ 2471468 w 2533735"/>
              <a:gd name="connsiteY8" fmla="*/ 603849 h 1311215"/>
              <a:gd name="connsiteX9" fmla="*/ 2314754 w 2533735"/>
              <a:gd name="connsiteY9" fmla="*/ 983411 h 1311215"/>
              <a:gd name="connsiteX10" fmla="*/ 2314754 w 2533735"/>
              <a:gd name="connsiteY10" fmla="*/ 1259456 h 1311215"/>
              <a:gd name="connsiteX11" fmla="*/ 2245743 w 2533735"/>
              <a:gd name="connsiteY11" fmla="*/ 1293962 h 1311215"/>
              <a:gd name="connsiteX12" fmla="*/ 1952445 w 2533735"/>
              <a:gd name="connsiteY12" fmla="*/ 1155940 h 1311215"/>
              <a:gd name="connsiteX13" fmla="*/ 1917939 w 2533735"/>
              <a:gd name="connsiteY13" fmla="*/ 1069675 h 1311215"/>
              <a:gd name="connsiteX14" fmla="*/ 1590136 w 2533735"/>
              <a:gd name="connsiteY14" fmla="*/ 879894 h 1311215"/>
              <a:gd name="connsiteX15" fmla="*/ 1383102 w 2533735"/>
              <a:gd name="connsiteY15" fmla="*/ 828136 h 1311215"/>
              <a:gd name="connsiteX16" fmla="*/ 1210573 w 2533735"/>
              <a:gd name="connsiteY16" fmla="*/ 759124 h 1311215"/>
              <a:gd name="connsiteX17" fmla="*/ 951781 w 2533735"/>
              <a:gd name="connsiteY17" fmla="*/ 569343 h 1311215"/>
              <a:gd name="connsiteX18" fmla="*/ 934528 w 2533735"/>
              <a:gd name="connsiteY18" fmla="*/ 414068 h 1311215"/>
              <a:gd name="connsiteX19" fmla="*/ 848264 w 2533735"/>
              <a:gd name="connsiteY19" fmla="*/ 310551 h 1311215"/>
              <a:gd name="connsiteX20" fmla="*/ 554966 w 2533735"/>
              <a:gd name="connsiteY20" fmla="*/ 396815 h 1311215"/>
              <a:gd name="connsiteX21" fmla="*/ 554966 w 2533735"/>
              <a:gd name="connsiteY21" fmla="*/ 276045 h 1311215"/>
              <a:gd name="connsiteX22" fmla="*/ 347932 w 2533735"/>
              <a:gd name="connsiteY22" fmla="*/ 448573 h 1311215"/>
              <a:gd name="connsiteX23" fmla="*/ 209909 w 2533735"/>
              <a:gd name="connsiteY23" fmla="*/ 327804 h 1311215"/>
              <a:gd name="connsiteX24" fmla="*/ 54634 w 2533735"/>
              <a:gd name="connsiteY24" fmla="*/ 431321 h 1311215"/>
              <a:gd name="connsiteX25" fmla="*/ 2875 w 2533735"/>
              <a:gd name="connsiteY25" fmla="*/ 345056 h 1311215"/>
              <a:gd name="connsiteX26" fmla="*/ 20128 w 2533735"/>
              <a:gd name="connsiteY26" fmla="*/ 0 h 1311215"/>
              <a:gd name="connsiteX0" fmla="*/ 20128 w 2533735"/>
              <a:gd name="connsiteY0" fmla="*/ 0 h 1311215"/>
              <a:gd name="connsiteX1" fmla="*/ 1227826 w 2533735"/>
              <a:gd name="connsiteY1" fmla="*/ 51758 h 1311215"/>
              <a:gd name="connsiteX2" fmla="*/ 1210573 w 2533735"/>
              <a:gd name="connsiteY2" fmla="*/ 138023 h 1311215"/>
              <a:gd name="connsiteX3" fmla="*/ 1600008 w 2533735"/>
              <a:gd name="connsiteY3" fmla="*/ 202721 h 1311215"/>
              <a:gd name="connsiteX4" fmla="*/ 1835988 w 2533735"/>
              <a:gd name="connsiteY4" fmla="*/ 385313 h 1311215"/>
              <a:gd name="connsiteX5" fmla="*/ 1857647 w 2533735"/>
              <a:gd name="connsiteY5" fmla="*/ 139343 h 1311215"/>
              <a:gd name="connsiteX6" fmla="*/ 2150853 w 2533735"/>
              <a:gd name="connsiteY6" fmla="*/ 309113 h 1311215"/>
              <a:gd name="connsiteX7" fmla="*/ 2480299 w 2533735"/>
              <a:gd name="connsiteY7" fmla="*/ 246645 h 1311215"/>
              <a:gd name="connsiteX8" fmla="*/ 2471468 w 2533735"/>
              <a:gd name="connsiteY8" fmla="*/ 603849 h 1311215"/>
              <a:gd name="connsiteX9" fmla="*/ 2314754 w 2533735"/>
              <a:gd name="connsiteY9" fmla="*/ 983411 h 1311215"/>
              <a:gd name="connsiteX10" fmla="*/ 2314754 w 2533735"/>
              <a:gd name="connsiteY10" fmla="*/ 1259456 h 1311215"/>
              <a:gd name="connsiteX11" fmla="*/ 2245743 w 2533735"/>
              <a:gd name="connsiteY11" fmla="*/ 1293962 h 1311215"/>
              <a:gd name="connsiteX12" fmla="*/ 1952445 w 2533735"/>
              <a:gd name="connsiteY12" fmla="*/ 1155940 h 1311215"/>
              <a:gd name="connsiteX13" fmla="*/ 1917939 w 2533735"/>
              <a:gd name="connsiteY13" fmla="*/ 1069675 h 1311215"/>
              <a:gd name="connsiteX14" fmla="*/ 1590136 w 2533735"/>
              <a:gd name="connsiteY14" fmla="*/ 879894 h 1311215"/>
              <a:gd name="connsiteX15" fmla="*/ 1383102 w 2533735"/>
              <a:gd name="connsiteY15" fmla="*/ 828136 h 1311215"/>
              <a:gd name="connsiteX16" fmla="*/ 1210573 w 2533735"/>
              <a:gd name="connsiteY16" fmla="*/ 759124 h 1311215"/>
              <a:gd name="connsiteX17" fmla="*/ 951781 w 2533735"/>
              <a:gd name="connsiteY17" fmla="*/ 569343 h 1311215"/>
              <a:gd name="connsiteX18" fmla="*/ 934528 w 2533735"/>
              <a:gd name="connsiteY18" fmla="*/ 414068 h 1311215"/>
              <a:gd name="connsiteX19" fmla="*/ 848264 w 2533735"/>
              <a:gd name="connsiteY19" fmla="*/ 310551 h 1311215"/>
              <a:gd name="connsiteX20" fmla="*/ 554966 w 2533735"/>
              <a:gd name="connsiteY20" fmla="*/ 396815 h 1311215"/>
              <a:gd name="connsiteX21" fmla="*/ 554966 w 2533735"/>
              <a:gd name="connsiteY21" fmla="*/ 276045 h 1311215"/>
              <a:gd name="connsiteX22" fmla="*/ 347932 w 2533735"/>
              <a:gd name="connsiteY22" fmla="*/ 448573 h 1311215"/>
              <a:gd name="connsiteX23" fmla="*/ 209909 w 2533735"/>
              <a:gd name="connsiteY23" fmla="*/ 327804 h 1311215"/>
              <a:gd name="connsiteX24" fmla="*/ 54634 w 2533735"/>
              <a:gd name="connsiteY24" fmla="*/ 431321 h 1311215"/>
              <a:gd name="connsiteX25" fmla="*/ 2875 w 2533735"/>
              <a:gd name="connsiteY25" fmla="*/ 345056 h 1311215"/>
              <a:gd name="connsiteX26" fmla="*/ 20128 w 2533735"/>
              <a:gd name="connsiteY26" fmla="*/ 0 h 1311215"/>
              <a:gd name="connsiteX0" fmla="*/ 20128 w 2533735"/>
              <a:gd name="connsiteY0" fmla="*/ 0 h 1311215"/>
              <a:gd name="connsiteX1" fmla="*/ 1227826 w 2533735"/>
              <a:gd name="connsiteY1" fmla="*/ 51758 h 1311215"/>
              <a:gd name="connsiteX2" fmla="*/ 1600008 w 2533735"/>
              <a:gd name="connsiteY2" fmla="*/ 202721 h 1311215"/>
              <a:gd name="connsiteX3" fmla="*/ 1835988 w 2533735"/>
              <a:gd name="connsiteY3" fmla="*/ 385313 h 1311215"/>
              <a:gd name="connsiteX4" fmla="*/ 1857647 w 2533735"/>
              <a:gd name="connsiteY4" fmla="*/ 139343 h 1311215"/>
              <a:gd name="connsiteX5" fmla="*/ 2150853 w 2533735"/>
              <a:gd name="connsiteY5" fmla="*/ 309113 h 1311215"/>
              <a:gd name="connsiteX6" fmla="*/ 2480299 w 2533735"/>
              <a:gd name="connsiteY6" fmla="*/ 246645 h 1311215"/>
              <a:gd name="connsiteX7" fmla="*/ 2471468 w 2533735"/>
              <a:gd name="connsiteY7" fmla="*/ 603849 h 1311215"/>
              <a:gd name="connsiteX8" fmla="*/ 2314754 w 2533735"/>
              <a:gd name="connsiteY8" fmla="*/ 983411 h 1311215"/>
              <a:gd name="connsiteX9" fmla="*/ 2314754 w 2533735"/>
              <a:gd name="connsiteY9" fmla="*/ 1259456 h 1311215"/>
              <a:gd name="connsiteX10" fmla="*/ 2245743 w 2533735"/>
              <a:gd name="connsiteY10" fmla="*/ 1293962 h 1311215"/>
              <a:gd name="connsiteX11" fmla="*/ 1952445 w 2533735"/>
              <a:gd name="connsiteY11" fmla="*/ 1155940 h 1311215"/>
              <a:gd name="connsiteX12" fmla="*/ 1917939 w 2533735"/>
              <a:gd name="connsiteY12" fmla="*/ 1069675 h 1311215"/>
              <a:gd name="connsiteX13" fmla="*/ 1590136 w 2533735"/>
              <a:gd name="connsiteY13" fmla="*/ 879894 h 1311215"/>
              <a:gd name="connsiteX14" fmla="*/ 1383102 w 2533735"/>
              <a:gd name="connsiteY14" fmla="*/ 828136 h 1311215"/>
              <a:gd name="connsiteX15" fmla="*/ 1210573 w 2533735"/>
              <a:gd name="connsiteY15" fmla="*/ 759124 h 1311215"/>
              <a:gd name="connsiteX16" fmla="*/ 951781 w 2533735"/>
              <a:gd name="connsiteY16" fmla="*/ 569343 h 1311215"/>
              <a:gd name="connsiteX17" fmla="*/ 934528 w 2533735"/>
              <a:gd name="connsiteY17" fmla="*/ 414068 h 1311215"/>
              <a:gd name="connsiteX18" fmla="*/ 848264 w 2533735"/>
              <a:gd name="connsiteY18" fmla="*/ 310551 h 1311215"/>
              <a:gd name="connsiteX19" fmla="*/ 554966 w 2533735"/>
              <a:gd name="connsiteY19" fmla="*/ 396815 h 1311215"/>
              <a:gd name="connsiteX20" fmla="*/ 554966 w 2533735"/>
              <a:gd name="connsiteY20" fmla="*/ 276045 h 1311215"/>
              <a:gd name="connsiteX21" fmla="*/ 347932 w 2533735"/>
              <a:gd name="connsiteY21" fmla="*/ 448573 h 1311215"/>
              <a:gd name="connsiteX22" fmla="*/ 209909 w 2533735"/>
              <a:gd name="connsiteY22" fmla="*/ 327804 h 1311215"/>
              <a:gd name="connsiteX23" fmla="*/ 54634 w 2533735"/>
              <a:gd name="connsiteY23" fmla="*/ 431321 h 1311215"/>
              <a:gd name="connsiteX24" fmla="*/ 2875 w 2533735"/>
              <a:gd name="connsiteY24" fmla="*/ 345056 h 1311215"/>
              <a:gd name="connsiteX25" fmla="*/ 20128 w 2533735"/>
              <a:gd name="connsiteY25" fmla="*/ 0 h 1311215"/>
              <a:gd name="connsiteX0" fmla="*/ 20128 w 2533735"/>
              <a:gd name="connsiteY0" fmla="*/ 0 h 1311215"/>
              <a:gd name="connsiteX1" fmla="*/ 1227826 w 2533735"/>
              <a:gd name="connsiteY1" fmla="*/ 51758 h 1311215"/>
              <a:gd name="connsiteX2" fmla="*/ 1835988 w 2533735"/>
              <a:gd name="connsiteY2" fmla="*/ 385313 h 1311215"/>
              <a:gd name="connsiteX3" fmla="*/ 1857647 w 2533735"/>
              <a:gd name="connsiteY3" fmla="*/ 139343 h 1311215"/>
              <a:gd name="connsiteX4" fmla="*/ 2150853 w 2533735"/>
              <a:gd name="connsiteY4" fmla="*/ 309113 h 1311215"/>
              <a:gd name="connsiteX5" fmla="*/ 2480299 w 2533735"/>
              <a:gd name="connsiteY5" fmla="*/ 246645 h 1311215"/>
              <a:gd name="connsiteX6" fmla="*/ 2471468 w 2533735"/>
              <a:gd name="connsiteY6" fmla="*/ 603849 h 1311215"/>
              <a:gd name="connsiteX7" fmla="*/ 2314754 w 2533735"/>
              <a:gd name="connsiteY7" fmla="*/ 983411 h 1311215"/>
              <a:gd name="connsiteX8" fmla="*/ 2314754 w 2533735"/>
              <a:gd name="connsiteY8" fmla="*/ 1259456 h 1311215"/>
              <a:gd name="connsiteX9" fmla="*/ 2245743 w 2533735"/>
              <a:gd name="connsiteY9" fmla="*/ 1293962 h 1311215"/>
              <a:gd name="connsiteX10" fmla="*/ 1952445 w 2533735"/>
              <a:gd name="connsiteY10" fmla="*/ 1155940 h 1311215"/>
              <a:gd name="connsiteX11" fmla="*/ 1917939 w 2533735"/>
              <a:gd name="connsiteY11" fmla="*/ 1069675 h 1311215"/>
              <a:gd name="connsiteX12" fmla="*/ 1590136 w 2533735"/>
              <a:gd name="connsiteY12" fmla="*/ 879894 h 1311215"/>
              <a:gd name="connsiteX13" fmla="*/ 1383102 w 2533735"/>
              <a:gd name="connsiteY13" fmla="*/ 828136 h 1311215"/>
              <a:gd name="connsiteX14" fmla="*/ 1210573 w 2533735"/>
              <a:gd name="connsiteY14" fmla="*/ 759124 h 1311215"/>
              <a:gd name="connsiteX15" fmla="*/ 951781 w 2533735"/>
              <a:gd name="connsiteY15" fmla="*/ 569343 h 1311215"/>
              <a:gd name="connsiteX16" fmla="*/ 934528 w 2533735"/>
              <a:gd name="connsiteY16" fmla="*/ 414068 h 1311215"/>
              <a:gd name="connsiteX17" fmla="*/ 848264 w 2533735"/>
              <a:gd name="connsiteY17" fmla="*/ 310551 h 1311215"/>
              <a:gd name="connsiteX18" fmla="*/ 554966 w 2533735"/>
              <a:gd name="connsiteY18" fmla="*/ 396815 h 1311215"/>
              <a:gd name="connsiteX19" fmla="*/ 554966 w 2533735"/>
              <a:gd name="connsiteY19" fmla="*/ 276045 h 1311215"/>
              <a:gd name="connsiteX20" fmla="*/ 347932 w 2533735"/>
              <a:gd name="connsiteY20" fmla="*/ 448573 h 1311215"/>
              <a:gd name="connsiteX21" fmla="*/ 209909 w 2533735"/>
              <a:gd name="connsiteY21" fmla="*/ 327804 h 1311215"/>
              <a:gd name="connsiteX22" fmla="*/ 54634 w 2533735"/>
              <a:gd name="connsiteY22" fmla="*/ 431321 h 1311215"/>
              <a:gd name="connsiteX23" fmla="*/ 2875 w 2533735"/>
              <a:gd name="connsiteY23" fmla="*/ 345056 h 1311215"/>
              <a:gd name="connsiteX24" fmla="*/ 20128 w 2533735"/>
              <a:gd name="connsiteY24" fmla="*/ 0 h 1311215"/>
              <a:gd name="connsiteX0" fmla="*/ 20128 w 2533735"/>
              <a:gd name="connsiteY0" fmla="*/ 0 h 1311215"/>
              <a:gd name="connsiteX1" fmla="*/ 1227826 w 2533735"/>
              <a:gd name="connsiteY1" fmla="*/ 51758 h 1311215"/>
              <a:gd name="connsiteX2" fmla="*/ 1857647 w 2533735"/>
              <a:gd name="connsiteY2" fmla="*/ 139343 h 1311215"/>
              <a:gd name="connsiteX3" fmla="*/ 2150853 w 2533735"/>
              <a:gd name="connsiteY3" fmla="*/ 309113 h 1311215"/>
              <a:gd name="connsiteX4" fmla="*/ 2480299 w 2533735"/>
              <a:gd name="connsiteY4" fmla="*/ 246645 h 1311215"/>
              <a:gd name="connsiteX5" fmla="*/ 2471468 w 2533735"/>
              <a:gd name="connsiteY5" fmla="*/ 603849 h 1311215"/>
              <a:gd name="connsiteX6" fmla="*/ 2314754 w 2533735"/>
              <a:gd name="connsiteY6" fmla="*/ 983411 h 1311215"/>
              <a:gd name="connsiteX7" fmla="*/ 2314754 w 2533735"/>
              <a:gd name="connsiteY7" fmla="*/ 1259456 h 1311215"/>
              <a:gd name="connsiteX8" fmla="*/ 2245743 w 2533735"/>
              <a:gd name="connsiteY8" fmla="*/ 1293962 h 1311215"/>
              <a:gd name="connsiteX9" fmla="*/ 1952445 w 2533735"/>
              <a:gd name="connsiteY9" fmla="*/ 1155940 h 1311215"/>
              <a:gd name="connsiteX10" fmla="*/ 1917939 w 2533735"/>
              <a:gd name="connsiteY10" fmla="*/ 1069675 h 1311215"/>
              <a:gd name="connsiteX11" fmla="*/ 1590136 w 2533735"/>
              <a:gd name="connsiteY11" fmla="*/ 879894 h 1311215"/>
              <a:gd name="connsiteX12" fmla="*/ 1383102 w 2533735"/>
              <a:gd name="connsiteY12" fmla="*/ 828136 h 1311215"/>
              <a:gd name="connsiteX13" fmla="*/ 1210573 w 2533735"/>
              <a:gd name="connsiteY13" fmla="*/ 759124 h 1311215"/>
              <a:gd name="connsiteX14" fmla="*/ 951781 w 2533735"/>
              <a:gd name="connsiteY14" fmla="*/ 569343 h 1311215"/>
              <a:gd name="connsiteX15" fmla="*/ 934528 w 2533735"/>
              <a:gd name="connsiteY15" fmla="*/ 414068 h 1311215"/>
              <a:gd name="connsiteX16" fmla="*/ 848264 w 2533735"/>
              <a:gd name="connsiteY16" fmla="*/ 310551 h 1311215"/>
              <a:gd name="connsiteX17" fmla="*/ 554966 w 2533735"/>
              <a:gd name="connsiteY17" fmla="*/ 396815 h 1311215"/>
              <a:gd name="connsiteX18" fmla="*/ 554966 w 2533735"/>
              <a:gd name="connsiteY18" fmla="*/ 276045 h 1311215"/>
              <a:gd name="connsiteX19" fmla="*/ 347932 w 2533735"/>
              <a:gd name="connsiteY19" fmla="*/ 448573 h 1311215"/>
              <a:gd name="connsiteX20" fmla="*/ 209909 w 2533735"/>
              <a:gd name="connsiteY20" fmla="*/ 327804 h 1311215"/>
              <a:gd name="connsiteX21" fmla="*/ 54634 w 2533735"/>
              <a:gd name="connsiteY21" fmla="*/ 431321 h 1311215"/>
              <a:gd name="connsiteX22" fmla="*/ 2875 w 2533735"/>
              <a:gd name="connsiteY22" fmla="*/ 345056 h 1311215"/>
              <a:gd name="connsiteX23" fmla="*/ 20128 w 2533735"/>
              <a:gd name="connsiteY23" fmla="*/ 0 h 1311215"/>
              <a:gd name="connsiteX0" fmla="*/ 20128 w 2582603"/>
              <a:gd name="connsiteY0" fmla="*/ 0 h 1311215"/>
              <a:gd name="connsiteX1" fmla="*/ 1227826 w 2582603"/>
              <a:gd name="connsiteY1" fmla="*/ 51758 h 1311215"/>
              <a:gd name="connsiteX2" fmla="*/ 1857647 w 2582603"/>
              <a:gd name="connsiteY2" fmla="*/ 139343 h 1311215"/>
              <a:gd name="connsiteX3" fmla="*/ 2480299 w 2582603"/>
              <a:gd name="connsiteY3" fmla="*/ 246645 h 1311215"/>
              <a:gd name="connsiteX4" fmla="*/ 2471468 w 2582603"/>
              <a:gd name="connsiteY4" fmla="*/ 603849 h 1311215"/>
              <a:gd name="connsiteX5" fmla="*/ 2314754 w 2582603"/>
              <a:gd name="connsiteY5" fmla="*/ 983411 h 1311215"/>
              <a:gd name="connsiteX6" fmla="*/ 2314754 w 2582603"/>
              <a:gd name="connsiteY6" fmla="*/ 1259456 h 1311215"/>
              <a:gd name="connsiteX7" fmla="*/ 2245743 w 2582603"/>
              <a:gd name="connsiteY7" fmla="*/ 1293962 h 1311215"/>
              <a:gd name="connsiteX8" fmla="*/ 1952445 w 2582603"/>
              <a:gd name="connsiteY8" fmla="*/ 1155940 h 1311215"/>
              <a:gd name="connsiteX9" fmla="*/ 1917939 w 2582603"/>
              <a:gd name="connsiteY9" fmla="*/ 1069675 h 1311215"/>
              <a:gd name="connsiteX10" fmla="*/ 1590136 w 2582603"/>
              <a:gd name="connsiteY10" fmla="*/ 879894 h 1311215"/>
              <a:gd name="connsiteX11" fmla="*/ 1383102 w 2582603"/>
              <a:gd name="connsiteY11" fmla="*/ 828136 h 1311215"/>
              <a:gd name="connsiteX12" fmla="*/ 1210573 w 2582603"/>
              <a:gd name="connsiteY12" fmla="*/ 759124 h 1311215"/>
              <a:gd name="connsiteX13" fmla="*/ 951781 w 2582603"/>
              <a:gd name="connsiteY13" fmla="*/ 569343 h 1311215"/>
              <a:gd name="connsiteX14" fmla="*/ 934528 w 2582603"/>
              <a:gd name="connsiteY14" fmla="*/ 414068 h 1311215"/>
              <a:gd name="connsiteX15" fmla="*/ 848264 w 2582603"/>
              <a:gd name="connsiteY15" fmla="*/ 310551 h 1311215"/>
              <a:gd name="connsiteX16" fmla="*/ 554966 w 2582603"/>
              <a:gd name="connsiteY16" fmla="*/ 396815 h 1311215"/>
              <a:gd name="connsiteX17" fmla="*/ 554966 w 2582603"/>
              <a:gd name="connsiteY17" fmla="*/ 276045 h 1311215"/>
              <a:gd name="connsiteX18" fmla="*/ 347932 w 2582603"/>
              <a:gd name="connsiteY18" fmla="*/ 448573 h 1311215"/>
              <a:gd name="connsiteX19" fmla="*/ 209909 w 2582603"/>
              <a:gd name="connsiteY19" fmla="*/ 327804 h 1311215"/>
              <a:gd name="connsiteX20" fmla="*/ 54634 w 2582603"/>
              <a:gd name="connsiteY20" fmla="*/ 431321 h 1311215"/>
              <a:gd name="connsiteX21" fmla="*/ 2875 w 2582603"/>
              <a:gd name="connsiteY21" fmla="*/ 345056 h 1311215"/>
              <a:gd name="connsiteX22" fmla="*/ 20128 w 2582603"/>
              <a:gd name="connsiteY22" fmla="*/ 0 h 131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82603" h="1311215">
                <a:moveTo>
                  <a:pt x="20128" y="0"/>
                </a:moveTo>
                <a:cubicBezTo>
                  <a:pt x="592845" y="13321"/>
                  <a:pt x="1029419" y="28754"/>
                  <a:pt x="1227826" y="51758"/>
                </a:cubicBezTo>
                <a:cubicBezTo>
                  <a:pt x="1534079" y="74982"/>
                  <a:pt x="1648902" y="106862"/>
                  <a:pt x="1857647" y="139343"/>
                </a:cubicBezTo>
                <a:cubicBezTo>
                  <a:pt x="2066392" y="171824"/>
                  <a:pt x="2377995" y="169227"/>
                  <a:pt x="2480299" y="246645"/>
                </a:cubicBezTo>
                <a:cubicBezTo>
                  <a:pt x="2582603" y="324063"/>
                  <a:pt x="2499059" y="481055"/>
                  <a:pt x="2471468" y="603849"/>
                </a:cubicBezTo>
                <a:cubicBezTo>
                  <a:pt x="2443877" y="726643"/>
                  <a:pt x="2340873" y="874143"/>
                  <a:pt x="2314754" y="983411"/>
                </a:cubicBezTo>
                <a:cubicBezTo>
                  <a:pt x="2288635" y="1092679"/>
                  <a:pt x="2326256" y="1207698"/>
                  <a:pt x="2314754" y="1259456"/>
                </a:cubicBezTo>
                <a:cubicBezTo>
                  <a:pt x="2303252" y="1311215"/>
                  <a:pt x="2306128" y="1311215"/>
                  <a:pt x="2245743" y="1293962"/>
                </a:cubicBezTo>
                <a:cubicBezTo>
                  <a:pt x="2185358" y="1276709"/>
                  <a:pt x="2007079" y="1193321"/>
                  <a:pt x="1952445" y="1155940"/>
                </a:cubicBezTo>
                <a:cubicBezTo>
                  <a:pt x="1897811" y="1118559"/>
                  <a:pt x="1978324" y="1115683"/>
                  <a:pt x="1917939" y="1069675"/>
                </a:cubicBezTo>
                <a:cubicBezTo>
                  <a:pt x="1857554" y="1023667"/>
                  <a:pt x="1679276" y="920151"/>
                  <a:pt x="1590136" y="879894"/>
                </a:cubicBezTo>
                <a:cubicBezTo>
                  <a:pt x="1500997" y="839638"/>
                  <a:pt x="1446362" y="848264"/>
                  <a:pt x="1383102" y="828136"/>
                </a:cubicBezTo>
                <a:cubicBezTo>
                  <a:pt x="1319842" y="808008"/>
                  <a:pt x="1282460" y="802256"/>
                  <a:pt x="1210573" y="759124"/>
                </a:cubicBezTo>
                <a:cubicBezTo>
                  <a:pt x="1138686" y="715992"/>
                  <a:pt x="997789" y="626852"/>
                  <a:pt x="951781" y="569343"/>
                </a:cubicBezTo>
                <a:cubicBezTo>
                  <a:pt x="905774" y="511834"/>
                  <a:pt x="951781" y="457200"/>
                  <a:pt x="934528" y="414068"/>
                </a:cubicBezTo>
                <a:cubicBezTo>
                  <a:pt x="917275" y="370936"/>
                  <a:pt x="911524" y="313426"/>
                  <a:pt x="848264" y="310551"/>
                </a:cubicBezTo>
                <a:cubicBezTo>
                  <a:pt x="785004" y="307676"/>
                  <a:pt x="603849" y="402566"/>
                  <a:pt x="554966" y="396815"/>
                </a:cubicBezTo>
                <a:cubicBezTo>
                  <a:pt x="506083" y="391064"/>
                  <a:pt x="589472" y="267419"/>
                  <a:pt x="554966" y="276045"/>
                </a:cubicBezTo>
                <a:cubicBezTo>
                  <a:pt x="520460" y="284671"/>
                  <a:pt x="405442" y="439947"/>
                  <a:pt x="347932" y="448573"/>
                </a:cubicBezTo>
                <a:cubicBezTo>
                  <a:pt x="290423" y="457200"/>
                  <a:pt x="258792" y="330679"/>
                  <a:pt x="209909" y="327804"/>
                </a:cubicBezTo>
                <a:cubicBezTo>
                  <a:pt x="161026" y="324929"/>
                  <a:pt x="89140" y="428446"/>
                  <a:pt x="54634" y="431321"/>
                </a:cubicBezTo>
                <a:cubicBezTo>
                  <a:pt x="20128" y="434196"/>
                  <a:pt x="5750" y="411192"/>
                  <a:pt x="2875" y="345056"/>
                </a:cubicBezTo>
                <a:cubicBezTo>
                  <a:pt x="0" y="278920"/>
                  <a:pt x="15023" y="314805"/>
                  <a:pt x="20128" y="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upload.wikimedia.org/wikipedia/commons/thumb/4/45/Okterritory.png/1024px-Okterritory.png"/>
          <p:cNvPicPr preferRelativeResize="0">
            <a:picLocks noChangeArrowheads="1"/>
          </p:cNvPicPr>
          <p:nvPr/>
        </p:nvPicPr>
        <p:blipFill>
          <a:blip r:embed="rId3" cstate="print"/>
          <a:srcRect/>
          <a:stretch>
            <a:fillRect/>
          </a:stretch>
        </p:blipFill>
        <p:spPr bwMode="auto">
          <a:xfrm>
            <a:off x="-1066800" y="1039104"/>
            <a:ext cx="10210800" cy="6032255"/>
          </a:xfrm>
          <a:prstGeom prst="rect">
            <a:avLst/>
          </a:prstGeom>
          <a:noFill/>
        </p:spPr>
      </p:pic>
      <p:sp useBgFill="1">
        <p:nvSpPr>
          <p:cNvPr id="6" name="TextBox 5"/>
          <p:cNvSpPr txBox="1"/>
          <p:nvPr/>
        </p:nvSpPr>
        <p:spPr>
          <a:xfrm>
            <a:off x="0" y="0"/>
            <a:ext cx="9144000" cy="584775"/>
          </a:xfrm>
          <a:prstGeom prst="rect">
            <a:avLst/>
          </a:prstGeom>
        </p:spPr>
        <p:txBody>
          <a:bodyPr wrap="square" rtlCol="0">
            <a:spAutoFit/>
          </a:bodyPr>
          <a:lstStyle/>
          <a:p>
            <a:pPr algn="ctr"/>
            <a:r>
              <a:rPr lang="en-US" sz="3200" b="1" dirty="0" smtClean="0"/>
              <a:t>1865-1905: TERMINATION OF THE FIVE NATIONS</a:t>
            </a:r>
            <a:endParaRPr lang="en-US" sz="3200" b="1" dirty="0"/>
          </a:p>
        </p:txBody>
      </p:sp>
      <p:sp useBgFill="1">
        <p:nvSpPr>
          <p:cNvPr id="7" name="TextBox 6"/>
          <p:cNvSpPr txBox="1"/>
          <p:nvPr/>
        </p:nvSpPr>
        <p:spPr>
          <a:xfrm>
            <a:off x="0" y="609600"/>
            <a:ext cx="9144000" cy="553998"/>
          </a:xfrm>
          <a:prstGeom prst="rect">
            <a:avLst/>
          </a:prstGeom>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1866: TREATIES OF WASHINGTON</a:t>
            </a:r>
          </a:p>
        </p:txBody>
      </p:sp>
      <p:sp>
        <p:nvSpPr>
          <p:cNvPr id="9" name="Freeform 8"/>
          <p:cNvSpPr/>
          <p:nvPr/>
        </p:nvSpPr>
        <p:spPr>
          <a:xfrm>
            <a:off x="4589449" y="2066185"/>
            <a:ext cx="3996589" cy="4467200"/>
          </a:xfrm>
          <a:custGeom>
            <a:avLst/>
            <a:gdLst>
              <a:gd name="connsiteX0" fmla="*/ 2748951 w 2796397"/>
              <a:gd name="connsiteY0" fmla="*/ 3265097 h 3523889"/>
              <a:gd name="connsiteX1" fmla="*/ 2774831 w 2796397"/>
              <a:gd name="connsiteY1" fmla="*/ 1669211 h 3523889"/>
              <a:gd name="connsiteX2" fmla="*/ 2619555 w 2796397"/>
              <a:gd name="connsiteY2" fmla="*/ 452886 h 3523889"/>
              <a:gd name="connsiteX3" fmla="*/ 2490159 w 2796397"/>
              <a:gd name="connsiteY3" fmla="*/ 470139 h 3523889"/>
              <a:gd name="connsiteX4" fmla="*/ 2464280 w 2796397"/>
              <a:gd name="connsiteY4" fmla="*/ 349369 h 3523889"/>
              <a:gd name="connsiteX5" fmla="*/ 2429774 w 2796397"/>
              <a:gd name="connsiteY5" fmla="*/ 245852 h 3523889"/>
              <a:gd name="connsiteX6" fmla="*/ 2378015 w 2796397"/>
              <a:gd name="connsiteY6" fmla="*/ 237226 h 3523889"/>
              <a:gd name="connsiteX7" fmla="*/ 2291751 w 2796397"/>
              <a:gd name="connsiteY7" fmla="*/ 125082 h 3523889"/>
              <a:gd name="connsiteX8" fmla="*/ 1860431 w 2796397"/>
              <a:gd name="connsiteY8" fmla="*/ 116456 h 3523889"/>
              <a:gd name="connsiteX9" fmla="*/ 1558506 w 2796397"/>
              <a:gd name="connsiteY9" fmla="*/ 133709 h 3523889"/>
              <a:gd name="connsiteX10" fmla="*/ 1584385 w 2796397"/>
              <a:gd name="connsiteY10" fmla="*/ 918712 h 3523889"/>
              <a:gd name="connsiteX11" fmla="*/ 1144438 w 2796397"/>
              <a:gd name="connsiteY11" fmla="*/ 927339 h 3523889"/>
              <a:gd name="connsiteX12" fmla="*/ 1101306 w 2796397"/>
              <a:gd name="connsiteY12" fmla="*/ 1600199 h 3523889"/>
              <a:gd name="connsiteX13" fmla="*/ 1023668 w 2796397"/>
              <a:gd name="connsiteY13" fmla="*/ 1591573 h 3523889"/>
              <a:gd name="connsiteX14" fmla="*/ 989163 w 2796397"/>
              <a:gd name="connsiteY14" fmla="*/ 2066026 h 3523889"/>
              <a:gd name="connsiteX15" fmla="*/ 877019 w 2796397"/>
              <a:gd name="connsiteY15" fmla="*/ 2031520 h 3523889"/>
              <a:gd name="connsiteX16" fmla="*/ 816634 w 2796397"/>
              <a:gd name="connsiteY16" fmla="*/ 2091905 h 3523889"/>
              <a:gd name="connsiteX17" fmla="*/ 644106 w 2796397"/>
              <a:gd name="connsiteY17" fmla="*/ 2031520 h 3523889"/>
              <a:gd name="connsiteX18" fmla="*/ 566468 w 2796397"/>
              <a:gd name="connsiteY18" fmla="*/ 1979762 h 3523889"/>
              <a:gd name="connsiteX19" fmla="*/ 557842 w 2796397"/>
              <a:gd name="connsiteY19" fmla="*/ 1910750 h 3523889"/>
              <a:gd name="connsiteX20" fmla="*/ 523336 w 2796397"/>
              <a:gd name="connsiteY20" fmla="*/ 1833112 h 3523889"/>
              <a:gd name="connsiteX21" fmla="*/ 350808 w 2796397"/>
              <a:gd name="connsiteY21" fmla="*/ 1738222 h 3523889"/>
              <a:gd name="connsiteX22" fmla="*/ 385314 w 2796397"/>
              <a:gd name="connsiteY22" fmla="*/ 1712343 h 3523889"/>
              <a:gd name="connsiteX23" fmla="*/ 290423 w 2796397"/>
              <a:gd name="connsiteY23" fmla="*/ 1677837 h 3523889"/>
              <a:gd name="connsiteX24" fmla="*/ 40257 w 2796397"/>
              <a:gd name="connsiteY24" fmla="*/ 1591573 h 3523889"/>
              <a:gd name="connsiteX25" fmla="*/ 48883 w 2796397"/>
              <a:gd name="connsiteY25" fmla="*/ 1669211 h 3523889"/>
              <a:gd name="connsiteX26" fmla="*/ 57510 w 2796397"/>
              <a:gd name="connsiteY26" fmla="*/ 2497346 h 3523889"/>
              <a:gd name="connsiteX27" fmla="*/ 31631 w 2796397"/>
              <a:gd name="connsiteY27" fmla="*/ 2894162 h 3523889"/>
              <a:gd name="connsiteX28" fmla="*/ 57510 w 2796397"/>
              <a:gd name="connsiteY28" fmla="*/ 2928667 h 3523889"/>
              <a:gd name="connsiteX29" fmla="*/ 74763 w 2796397"/>
              <a:gd name="connsiteY29" fmla="*/ 3023558 h 3523889"/>
              <a:gd name="connsiteX30" fmla="*/ 221412 w 2796397"/>
              <a:gd name="connsiteY30" fmla="*/ 3023558 h 3523889"/>
              <a:gd name="connsiteX31" fmla="*/ 299049 w 2796397"/>
              <a:gd name="connsiteY31" fmla="*/ 2885535 h 3523889"/>
              <a:gd name="connsiteX32" fmla="*/ 350808 w 2796397"/>
              <a:gd name="connsiteY32" fmla="*/ 2989052 h 3523889"/>
              <a:gd name="connsiteX33" fmla="*/ 471578 w 2796397"/>
              <a:gd name="connsiteY33" fmla="*/ 2997678 h 3523889"/>
              <a:gd name="connsiteX34" fmla="*/ 437072 w 2796397"/>
              <a:gd name="connsiteY34" fmla="*/ 3092569 h 3523889"/>
              <a:gd name="connsiteX35" fmla="*/ 540589 w 2796397"/>
              <a:gd name="connsiteY35" fmla="*/ 3049437 h 3523889"/>
              <a:gd name="connsiteX36" fmla="*/ 644106 w 2796397"/>
              <a:gd name="connsiteY36" fmla="*/ 2997678 h 3523889"/>
              <a:gd name="connsiteX37" fmla="*/ 678612 w 2796397"/>
              <a:gd name="connsiteY37" fmla="*/ 3127075 h 3523889"/>
              <a:gd name="connsiteX38" fmla="*/ 764876 w 2796397"/>
              <a:gd name="connsiteY38" fmla="*/ 3170207 h 3523889"/>
              <a:gd name="connsiteX39" fmla="*/ 782129 w 2796397"/>
              <a:gd name="connsiteY39" fmla="*/ 3075316 h 3523889"/>
              <a:gd name="connsiteX40" fmla="*/ 842514 w 2796397"/>
              <a:gd name="connsiteY40" fmla="*/ 3040811 h 3523889"/>
              <a:gd name="connsiteX41" fmla="*/ 859766 w 2796397"/>
              <a:gd name="connsiteY41" fmla="*/ 2963173 h 3523889"/>
              <a:gd name="connsiteX42" fmla="*/ 928778 w 2796397"/>
              <a:gd name="connsiteY42" fmla="*/ 3040811 h 3523889"/>
              <a:gd name="connsiteX43" fmla="*/ 1015042 w 2796397"/>
              <a:gd name="connsiteY43" fmla="*/ 3083943 h 3523889"/>
              <a:gd name="connsiteX44" fmla="*/ 1023668 w 2796397"/>
              <a:gd name="connsiteY44" fmla="*/ 3083943 h 3523889"/>
              <a:gd name="connsiteX45" fmla="*/ 1058174 w 2796397"/>
              <a:gd name="connsiteY45" fmla="*/ 3006305 h 3523889"/>
              <a:gd name="connsiteX46" fmla="*/ 1135812 w 2796397"/>
              <a:gd name="connsiteY46" fmla="*/ 3040811 h 3523889"/>
              <a:gd name="connsiteX47" fmla="*/ 1127185 w 2796397"/>
              <a:gd name="connsiteY47" fmla="*/ 3092569 h 3523889"/>
              <a:gd name="connsiteX48" fmla="*/ 1196197 w 2796397"/>
              <a:gd name="connsiteY48" fmla="*/ 3109822 h 3523889"/>
              <a:gd name="connsiteX49" fmla="*/ 1256582 w 2796397"/>
              <a:gd name="connsiteY49" fmla="*/ 3127075 h 3523889"/>
              <a:gd name="connsiteX50" fmla="*/ 1316966 w 2796397"/>
              <a:gd name="connsiteY50" fmla="*/ 3204712 h 3523889"/>
              <a:gd name="connsiteX51" fmla="*/ 1351472 w 2796397"/>
              <a:gd name="connsiteY51" fmla="*/ 3135701 h 3523889"/>
              <a:gd name="connsiteX52" fmla="*/ 1437736 w 2796397"/>
              <a:gd name="connsiteY52" fmla="*/ 3135701 h 3523889"/>
              <a:gd name="connsiteX53" fmla="*/ 1506748 w 2796397"/>
              <a:gd name="connsiteY53" fmla="*/ 3066690 h 3523889"/>
              <a:gd name="connsiteX54" fmla="*/ 1593012 w 2796397"/>
              <a:gd name="connsiteY54" fmla="*/ 3049437 h 3523889"/>
              <a:gd name="connsiteX55" fmla="*/ 1593012 w 2796397"/>
              <a:gd name="connsiteY55" fmla="*/ 3032184 h 3523889"/>
              <a:gd name="connsiteX56" fmla="*/ 1739661 w 2796397"/>
              <a:gd name="connsiteY56" fmla="*/ 3066690 h 3523889"/>
              <a:gd name="connsiteX57" fmla="*/ 1782793 w 2796397"/>
              <a:gd name="connsiteY57" fmla="*/ 3006305 h 3523889"/>
              <a:gd name="connsiteX58" fmla="*/ 1869057 w 2796397"/>
              <a:gd name="connsiteY58" fmla="*/ 3006305 h 3523889"/>
              <a:gd name="connsiteX59" fmla="*/ 1894936 w 2796397"/>
              <a:gd name="connsiteY59" fmla="*/ 2937294 h 3523889"/>
              <a:gd name="connsiteX60" fmla="*/ 2041585 w 2796397"/>
              <a:gd name="connsiteY60" fmla="*/ 3049437 h 3523889"/>
              <a:gd name="connsiteX61" fmla="*/ 2136476 w 2796397"/>
              <a:gd name="connsiteY61" fmla="*/ 3014931 h 3523889"/>
              <a:gd name="connsiteX62" fmla="*/ 2170982 w 2796397"/>
              <a:gd name="connsiteY62" fmla="*/ 2980426 h 3523889"/>
              <a:gd name="connsiteX63" fmla="*/ 2369389 w 2796397"/>
              <a:gd name="connsiteY63" fmla="*/ 3075316 h 3523889"/>
              <a:gd name="connsiteX64" fmla="*/ 2585049 w 2796397"/>
              <a:gd name="connsiteY64" fmla="*/ 3221965 h 3523889"/>
              <a:gd name="connsiteX65" fmla="*/ 2748951 w 2796397"/>
              <a:gd name="connsiteY65" fmla="*/ 3265097 h 3523889"/>
              <a:gd name="connsiteX0" fmla="*/ 2748951 w 2796397"/>
              <a:gd name="connsiteY0" fmla="*/ 3265097 h 3523889"/>
              <a:gd name="connsiteX1" fmla="*/ 2774831 w 2796397"/>
              <a:gd name="connsiteY1" fmla="*/ 1669211 h 3523889"/>
              <a:gd name="connsiteX2" fmla="*/ 2619555 w 2796397"/>
              <a:gd name="connsiteY2" fmla="*/ 452886 h 3523889"/>
              <a:gd name="connsiteX3" fmla="*/ 2490159 w 2796397"/>
              <a:gd name="connsiteY3" fmla="*/ 470139 h 3523889"/>
              <a:gd name="connsiteX4" fmla="*/ 2464280 w 2796397"/>
              <a:gd name="connsiteY4" fmla="*/ 349369 h 3523889"/>
              <a:gd name="connsiteX5" fmla="*/ 2429774 w 2796397"/>
              <a:gd name="connsiteY5" fmla="*/ 245852 h 3523889"/>
              <a:gd name="connsiteX6" fmla="*/ 2378015 w 2796397"/>
              <a:gd name="connsiteY6" fmla="*/ 237226 h 3523889"/>
              <a:gd name="connsiteX7" fmla="*/ 2291751 w 2796397"/>
              <a:gd name="connsiteY7" fmla="*/ 125082 h 3523889"/>
              <a:gd name="connsiteX8" fmla="*/ 1860431 w 2796397"/>
              <a:gd name="connsiteY8" fmla="*/ 116456 h 3523889"/>
              <a:gd name="connsiteX9" fmla="*/ 1558506 w 2796397"/>
              <a:gd name="connsiteY9" fmla="*/ 133709 h 3523889"/>
              <a:gd name="connsiteX10" fmla="*/ 1584385 w 2796397"/>
              <a:gd name="connsiteY10" fmla="*/ 918712 h 3523889"/>
              <a:gd name="connsiteX11" fmla="*/ 1144438 w 2796397"/>
              <a:gd name="connsiteY11" fmla="*/ 927339 h 3523889"/>
              <a:gd name="connsiteX12" fmla="*/ 1101306 w 2796397"/>
              <a:gd name="connsiteY12" fmla="*/ 1600199 h 3523889"/>
              <a:gd name="connsiteX13" fmla="*/ 1023668 w 2796397"/>
              <a:gd name="connsiteY13" fmla="*/ 1591573 h 3523889"/>
              <a:gd name="connsiteX14" fmla="*/ 989163 w 2796397"/>
              <a:gd name="connsiteY14" fmla="*/ 2066026 h 3523889"/>
              <a:gd name="connsiteX15" fmla="*/ 877019 w 2796397"/>
              <a:gd name="connsiteY15" fmla="*/ 2031520 h 3523889"/>
              <a:gd name="connsiteX16" fmla="*/ 816634 w 2796397"/>
              <a:gd name="connsiteY16" fmla="*/ 2091905 h 3523889"/>
              <a:gd name="connsiteX17" fmla="*/ 644106 w 2796397"/>
              <a:gd name="connsiteY17" fmla="*/ 2031520 h 3523889"/>
              <a:gd name="connsiteX18" fmla="*/ 566468 w 2796397"/>
              <a:gd name="connsiteY18" fmla="*/ 1979762 h 3523889"/>
              <a:gd name="connsiteX19" fmla="*/ 557842 w 2796397"/>
              <a:gd name="connsiteY19" fmla="*/ 1910750 h 3523889"/>
              <a:gd name="connsiteX20" fmla="*/ 523336 w 2796397"/>
              <a:gd name="connsiteY20" fmla="*/ 1833112 h 3523889"/>
              <a:gd name="connsiteX21" fmla="*/ 350808 w 2796397"/>
              <a:gd name="connsiteY21" fmla="*/ 1738222 h 3523889"/>
              <a:gd name="connsiteX22" fmla="*/ 385314 w 2796397"/>
              <a:gd name="connsiteY22" fmla="*/ 1712343 h 3523889"/>
              <a:gd name="connsiteX23" fmla="*/ 290423 w 2796397"/>
              <a:gd name="connsiteY23" fmla="*/ 1677837 h 3523889"/>
              <a:gd name="connsiteX24" fmla="*/ 40257 w 2796397"/>
              <a:gd name="connsiteY24" fmla="*/ 1591573 h 3523889"/>
              <a:gd name="connsiteX25" fmla="*/ 48883 w 2796397"/>
              <a:gd name="connsiteY25" fmla="*/ 1669211 h 3523889"/>
              <a:gd name="connsiteX26" fmla="*/ 57510 w 2796397"/>
              <a:gd name="connsiteY26" fmla="*/ 2497346 h 3523889"/>
              <a:gd name="connsiteX27" fmla="*/ 31631 w 2796397"/>
              <a:gd name="connsiteY27" fmla="*/ 2894162 h 3523889"/>
              <a:gd name="connsiteX28" fmla="*/ 57510 w 2796397"/>
              <a:gd name="connsiteY28" fmla="*/ 2928667 h 3523889"/>
              <a:gd name="connsiteX29" fmla="*/ 74763 w 2796397"/>
              <a:gd name="connsiteY29" fmla="*/ 3023558 h 3523889"/>
              <a:gd name="connsiteX30" fmla="*/ 221412 w 2796397"/>
              <a:gd name="connsiteY30" fmla="*/ 3023558 h 3523889"/>
              <a:gd name="connsiteX31" fmla="*/ 299049 w 2796397"/>
              <a:gd name="connsiteY31" fmla="*/ 2885535 h 3523889"/>
              <a:gd name="connsiteX32" fmla="*/ 350808 w 2796397"/>
              <a:gd name="connsiteY32" fmla="*/ 2989052 h 3523889"/>
              <a:gd name="connsiteX33" fmla="*/ 471578 w 2796397"/>
              <a:gd name="connsiteY33" fmla="*/ 2997678 h 3523889"/>
              <a:gd name="connsiteX34" fmla="*/ 437072 w 2796397"/>
              <a:gd name="connsiteY34" fmla="*/ 3092569 h 3523889"/>
              <a:gd name="connsiteX35" fmla="*/ 540589 w 2796397"/>
              <a:gd name="connsiteY35" fmla="*/ 3049437 h 3523889"/>
              <a:gd name="connsiteX36" fmla="*/ 644106 w 2796397"/>
              <a:gd name="connsiteY36" fmla="*/ 2997678 h 3523889"/>
              <a:gd name="connsiteX37" fmla="*/ 678612 w 2796397"/>
              <a:gd name="connsiteY37" fmla="*/ 3127075 h 3523889"/>
              <a:gd name="connsiteX38" fmla="*/ 764876 w 2796397"/>
              <a:gd name="connsiteY38" fmla="*/ 3170207 h 3523889"/>
              <a:gd name="connsiteX39" fmla="*/ 782129 w 2796397"/>
              <a:gd name="connsiteY39" fmla="*/ 3075316 h 3523889"/>
              <a:gd name="connsiteX40" fmla="*/ 842514 w 2796397"/>
              <a:gd name="connsiteY40" fmla="*/ 3040811 h 3523889"/>
              <a:gd name="connsiteX41" fmla="*/ 859766 w 2796397"/>
              <a:gd name="connsiteY41" fmla="*/ 2963173 h 3523889"/>
              <a:gd name="connsiteX42" fmla="*/ 928778 w 2796397"/>
              <a:gd name="connsiteY42" fmla="*/ 3040811 h 3523889"/>
              <a:gd name="connsiteX43" fmla="*/ 1015042 w 2796397"/>
              <a:gd name="connsiteY43" fmla="*/ 3083943 h 3523889"/>
              <a:gd name="connsiteX44" fmla="*/ 1023668 w 2796397"/>
              <a:gd name="connsiteY44" fmla="*/ 3083943 h 3523889"/>
              <a:gd name="connsiteX45" fmla="*/ 1058174 w 2796397"/>
              <a:gd name="connsiteY45" fmla="*/ 3006305 h 3523889"/>
              <a:gd name="connsiteX46" fmla="*/ 1135812 w 2796397"/>
              <a:gd name="connsiteY46" fmla="*/ 3040811 h 3523889"/>
              <a:gd name="connsiteX47" fmla="*/ 1127185 w 2796397"/>
              <a:gd name="connsiteY47" fmla="*/ 3092569 h 3523889"/>
              <a:gd name="connsiteX48" fmla="*/ 1196197 w 2796397"/>
              <a:gd name="connsiteY48" fmla="*/ 3109822 h 3523889"/>
              <a:gd name="connsiteX49" fmla="*/ 1256582 w 2796397"/>
              <a:gd name="connsiteY49" fmla="*/ 3127075 h 3523889"/>
              <a:gd name="connsiteX50" fmla="*/ 1316966 w 2796397"/>
              <a:gd name="connsiteY50" fmla="*/ 3204712 h 3523889"/>
              <a:gd name="connsiteX51" fmla="*/ 1351472 w 2796397"/>
              <a:gd name="connsiteY51" fmla="*/ 3135701 h 3523889"/>
              <a:gd name="connsiteX52" fmla="*/ 1437736 w 2796397"/>
              <a:gd name="connsiteY52" fmla="*/ 3135701 h 3523889"/>
              <a:gd name="connsiteX53" fmla="*/ 1506748 w 2796397"/>
              <a:gd name="connsiteY53" fmla="*/ 3066690 h 3523889"/>
              <a:gd name="connsiteX54" fmla="*/ 1593012 w 2796397"/>
              <a:gd name="connsiteY54" fmla="*/ 3049437 h 3523889"/>
              <a:gd name="connsiteX55" fmla="*/ 1593012 w 2796397"/>
              <a:gd name="connsiteY55" fmla="*/ 3032184 h 3523889"/>
              <a:gd name="connsiteX56" fmla="*/ 1739661 w 2796397"/>
              <a:gd name="connsiteY56" fmla="*/ 3066690 h 3523889"/>
              <a:gd name="connsiteX57" fmla="*/ 1782793 w 2796397"/>
              <a:gd name="connsiteY57" fmla="*/ 3006305 h 3523889"/>
              <a:gd name="connsiteX58" fmla="*/ 1869057 w 2796397"/>
              <a:gd name="connsiteY58" fmla="*/ 3006305 h 3523889"/>
              <a:gd name="connsiteX59" fmla="*/ 1894936 w 2796397"/>
              <a:gd name="connsiteY59" fmla="*/ 2937294 h 3523889"/>
              <a:gd name="connsiteX60" fmla="*/ 2041585 w 2796397"/>
              <a:gd name="connsiteY60" fmla="*/ 3049437 h 3523889"/>
              <a:gd name="connsiteX61" fmla="*/ 2136476 w 2796397"/>
              <a:gd name="connsiteY61" fmla="*/ 3014931 h 3523889"/>
              <a:gd name="connsiteX62" fmla="*/ 2170982 w 2796397"/>
              <a:gd name="connsiteY62" fmla="*/ 2980426 h 3523889"/>
              <a:gd name="connsiteX63" fmla="*/ 2369389 w 2796397"/>
              <a:gd name="connsiteY63" fmla="*/ 3075316 h 3523889"/>
              <a:gd name="connsiteX64" fmla="*/ 2585049 w 2796397"/>
              <a:gd name="connsiteY64" fmla="*/ 3221965 h 3523889"/>
              <a:gd name="connsiteX65" fmla="*/ 2748951 w 2796397"/>
              <a:gd name="connsiteY65" fmla="*/ 3265097 h 3523889"/>
              <a:gd name="connsiteX0" fmla="*/ 2748951 w 2796397"/>
              <a:gd name="connsiteY0" fmla="*/ 3265097 h 3523889"/>
              <a:gd name="connsiteX1" fmla="*/ 2774831 w 2796397"/>
              <a:gd name="connsiteY1" fmla="*/ 1669211 h 3523889"/>
              <a:gd name="connsiteX2" fmla="*/ 2619555 w 2796397"/>
              <a:gd name="connsiteY2" fmla="*/ 452886 h 3523889"/>
              <a:gd name="connsiteX3" fmla="*/ 2490159 w 2796397"/>
              <a:gd name="connsiteY3" fmla="*/ 470139 h 3523889"/>
              <a:gd name="connsiteX4" fmla="*/ 2464280 w 2796397"/>
              <a:gd name="connsiteY4" fmla="*/ 349369 h 3523889"/>
              <a:gd name="connsiteX5" fmla="*/ 2429774 w 2796397"/>
              <a:gd name="connsiteY5" fmla="*/ 245852 h 3523889"/>
              <a:gd name="connsiteX6" fmla="*/ 2378015 w 2796397"/>
              <a:gd name="connsiteY6" fmla="*/ 237226 h 3523889"/>
              <a:gd name="connsiteX7" fmla="*/ 2291751 w 2796397"/>
              <a:gd name="connsiteY7" fmla="*/ 125082 h 3523889"/>
              <a:gd name="connsiteX8" fmla="*/ 1860431 w 2796397"/>
              <a:gd name="connsiteY8" fmla="*/ 116456 h 3523889"/>
              <a:gd name="connsiteX9" fmla="*/ 1558506 w 2796397"/>
              <a:gd name="connsiteY9" fmla="*/ 133709 h 3523889"/>
              <a:gd name="connsiteX10" fmla="*/ 1584385 w 2796397"/>
              <a:gd name="connsiteY10" fmla="*/ 918712 h 3523889"/>
              <a:gd name="connsiteX11" fmla="*/ 1144438 w 2796397"/>
              <a:gd name="connsiteY11" fmla="*/ 927339 h 3523889"/>
              <a:gd name="connsiteX12" fmla="*/ 1101306 w 2796397"/>
              <a:gd name="connsiteY12" fmla="*/ 1600199 h 3523889"/>
              <a:gd name="connsiteX13" fmla="*/ 1023668 w 2796397"/>
              <a:gd name="connsiteY13" fmla="*/ 1591573 h 3523889"/>
              <a:gd name="connsiteX14" fmla="*/ 989163 w 2796397"/>
              <a:gd name="connsiteY14" fmla="*/ 2066026 h 3523889"/>
              <a:gd name="connsiteX15" fmla="*/ 877019 w 2796397"/>
              <a:gd name="connsiteY15" fmla="*/ 2031520 h 3523889"/>
              <a:gd name="connsiteX16" fmla="*/ 816634 w 2796397"/>
              <a:gd name="connsiteY16" fmla="*/ 2091905 h 3523889"/>
              <a:gd name="connsiteX17" fmla="*/ 644106 w 2796397"/>
              <a:gd name="connsiteY17" fmla="*/ 2031520 h 3523889"/>
              <a:gd name="connsiteX18" fmla="*/ 566468 w 2796397"/>
              <a:gd name="connsiteY18" fmla="*/ 1979762 h 3523889"/>
              <a:gd name="connsiteX19" fmla="*/ 557842 w 2796397"/>
              <a:gd name="connsiteY19" fmla="*/ 1910750 h 3523889"/>
              <a:gd name="connsiteX20" fmla="*/ 523336 w 2796397"/>
              <a:gd name="connsiteY20" fmla="*/ 1833112 h 3523889"/>
              <a:gd name="connsiteX21" fmla="*/ 350808 w 2796397"/>
              <a:gd name="connsiteY21" fmla="*/ 1738222 h 3523889"/>
              <a:gd name="connsiteX22" fmla="*/ 385314 w 2796397"/>
              <a:gd name="connsiteY22" fmla="*/ 1712343 h 3523889"/>
              <a:gd name="connsiteX23" fmla="*/ 290423 w 2796397"/>
              <a:gd name="connsiteY23" fmla="*/ 1677837 h 3523889"/>
              <a:gd name="connsiteX24" fmla="*/ 40257 w 2796397"/>
              <a:gd name="connsiteY24" fmla="*/ 1591573 h 3523889"/>
              <a:gd name="connsiteX25" fmla="*/ 48883 w 2796397"/>
              <a:gd name="connsiteY25" fmla="*/ 1669211 h 3523889"/>
              <a:gd name="connsiteX26" fmla="*/ 57510 w 2796397"/>
              <a:gd name="connsiteY26" fmla="*/ 2497346 h 3523889"/>
              <a:gd name="connsiteX27" fmla="*/ 31631 w 2796397"/>
              <a:gd name="connsiteY27" fmla="*/ 2894162 h 3523889"/>
              <a:gd name="connsiteX28" fmla="*/ 57510 w 2796397"/>
              <a:gd name="connsiteY28" fmla="*/ 2928667 h 3523889"/>
              <a:gd name="connsiteX29" fmla="*/ 74763 w 2796397"/>
              <a:gd name="connsiteY29" fmla="*/ 3023558 h 3523889"/>
              <a:gd name="connsiteX30" fmla="*/ 221412 w 2796397"/>
              <a:gd name="connsiteY30" fmla="*/ 3023558 h 3523889"/>
              <a:gd name="connsiteX31" fmla="*/ 299049 w 2796397"/>
              <a:gd name="connsiteY31" fmla="*/ 2885535 h 3523889"/>
              <a:gd name="connsiteX32" fmla="*/ 350808 w 2796397"/>
              <a:gd name="connsiteY32" fmla="*/ 2989052 h 3523889"/>
              <a:gd name="connsiteX33" fmla="*/ 471578 w 2796397"/>
              <a:gd name="connsiteY33" fmla="*/ 2997678 h 3523889"/>
              <a:gd name="connsiteX34" fmla="*/ 437072 w 2796397"/>
              <a:gd name="connsiteY34" fmla="*/ 3092569 h 3523889"/>
              <a:gd name="connsiteX35" fmla="*/ 540589 w 2796397"/>
              <a:gd name="connsiteY35" fmla="*/ 3049437 h 3523889"/>
              <a:gd name="connsiteX36" fmla="*/ 644106 w 2796397"/>
              <a:gd name="connsiteY36" fmla="*/ 2997678 h 3523889"/>
              <a:gd name="connsiteX37" fmla="*/ 678612 w 2796397"/>
              <a:gd name="connsiteY37" fmla="*/ 3127075 h 3523889"/>
              <a:gd name="connsiteX38" fmla="*/ 764876 w 2796397"/>
              <a:gd name="connsiteY38" fmla="*/ 3170207 h 3523889"/>
              <a:gd name="connsiteX39" fmla="*/ 782129 w 2796397"/>
              <a:gd name="connsiteY39" fmla="*/ 3075316 h 3523889"/>
              <a:gd name="connsiteX40" fmla="*/ 842514 w 2796397"/>
              <a:gd name="connsiteY40" fmla="*/ 3040811 h 3523889"/>
              <a:gd name="connsiteX41" fmla="*/ 859766 w 2796397"/>
              <a:gd name="connsiteY41" fmla="*/ 2963173 h 3523889"/>
              <a:gd name="connsiteX42" fmla="*/ 928778 w 2796397"/>
              <a:gd name="connsiteY42" fmla="*/ 3040811 h 3523889"/>
              <a:gd name="connsiteX43" fmla="*/ 1015042 w 2796397"/>
              <a:gd name="connsiteY43" fmla="*/ 3083943 h 3523889"/>
              <a:gd name="connsiteX44" fmla="*/ 1023668 w 2796397"/>
              <a:gd name="connsiteY44" fmla="*/ 3083943 h 3523889"/>
              <a:gd name="connsiteX45" fmla="*/ 1058174 w 2796397"/>
              <a:gd name="connsiteY45" fmla="*/ 3006305 h 3523889"/>
              <a:gd name="connsiteX46" fmla="*/ 1135812 w 2796397"/>
              <a:gd name="connsiteY46" fmla="*/ 3040811 h 3523889"/>
              <a:gd name="connsiteX47" fmla="*/ 1127185 w 2796397"/>
              <a:gd name="connsiteY47" fmla="*/ 3092569 h 3523889"/>
              <a:gd name="connsiteX48" fmla="*/ 1196197 w 2796397"/>
              <a:gd name="connsiteY48" fmla="*/ 3109822 h 3523889"/>
              <a:gd name="connsiteX49" fmla="*/ 1256582 w 2796397"/>
              <a:gd name="connsiteY49" fmla="*/ 3127075 h 3523889"/>
              <a:gd name="connsiteX50" fmla="*/ 1316966 w 2796397"/>
              <a:gd name="connsiteY50" fmla="*/ 3204712 h 3523889"/>
              <a:gd name="connsiteX51" fmla="*/ 1351472 w 2796397"/>
              <a:gd name="connsiteY51" fmla="*/ 3135701 h 3523889"/>
              <a:gd name="connsiteX52" fmla="*/ 1437736 w 2796397"/>
              <a:gd name="connsiteY52" fmla="*/ 3135701 h 3523889"/>
              <a:gd name="connsiteX53" fmla="*/ 1506748 w 2796397"/>
              <a:gd name="connsiteY53" fmla="*/ 3066690 h 3523889"/>
              <a:gd name="connsiteX54" fmla="*/ 1593012 w 2796397"/>
              <a:gd name="connsiteY54" fmla="*/ 3049437 h 3523889"/>
              <a:gd name="connsiteX55" fmla="*/ 1593012 w 2796397"/>
              <a:gd name="connsiteY55" fmla="*/ 3032184 h 3523889"/>
              <a:gd name="connsiteX56" fmla="*/ 1739661 w 2796397"/>
              <a:gd name="connsiteY56" fmla="*/ 3066690 h 3523889"/>
              <a:gd name="connsiteX57" fmla="*/ 1782793 w 2796397"/>
              <a:gd name="connsiteY57" fmla="*/ 3006305 h 3523889"/>
              <a:gd name="connsiteX58" fmla="*/ 1869057 w 2796397"/>
              <a:gd name="connsiteY58" fmla="*/ 3006305 h 3523889"/>
              <a:gd name="connsiteX59" fmla="*/ 1894936 w 2796397"/>
              <a:gd name="connsiteY59" fmla="*/ 2937294 h 3523889"/>
              <a:gd name="connsiteX60" fmla="*/ 2041585 w 2796397"/>
              <a:gd name="connsiteY60" fmla="*/ 3049437 h 3523889"/>
              <a:gd name="connsiteX61" fmla="*/ 2136476 w 2796397"/>
              <a:gd name="connsiteY61" fmla="*/ 3014931 h 3523889"/>
              <a:gd name="connsiteX62" fmla="*/ 2170982 w 2796397"/>
              <a:gd name="connsiteY62" fmla="*/ 2980426 h 3523889"/>
              <a:gd name="connsiteX63" fmla="*/ 2369389 w 2796397"/>
              <a:gd name="connsiteY63" fmla="*/ 3075316 h 3523889"/>
              <a:gd name="connsiteX64" fmla="*/ 2585049 w 2796397"/>
              <a:gd name="connsiteY64" fmla="*/ 3221965 h 3523889"/>
              <a:gd name="connsiteX65" fmla="*/ 2748951 w 2796397"/>
              <a:gd name="connsiteY65" fmla="*/ 3265097 h 3523889"/>
              <a:gd name="connsiteX0" fmla="*/ 2748951 w 2796397"/>
              <a:gd name="connsiteY0" fmla="*/ 3265097 h 3309666"/>
              <a:gd name="connsiteX1" fmla="*/ 2774831 w 2796397"/>
              <a:gd name="connsiteY1" fmla="*/ 1669211 h 3309666"/>
              <a:gd name="connsiteX2" fmla="*/ 2619555 w 2796397"/>
              <a:gd name="connsiteY2" fmla="*/ 452886 h 3309666"/>
              <a:gd name="connsiteX3" fmla="*/ 2490159 w 2796397"/>
              <a:gd name="connsiteY3" fmla="*/ 470139 h 3309666"/>
              <a:gd name="connsiteX4" fmla="*/ 2464280 w 2796397"/>
              <a:gd name="connsiteY4" fmla="*/ 349369 h 3309666"/>
              <a:gd name="connsiteX5" fmla="*/ 2429774 w 2796397"/>
              <a:gd name="connsiteY5" fmla="*/ 245852 h 3309666"/>
              <a:gd name="connsiteX6" fmla="*/ 2378015 w 2796397"/>
              <a:gd name="connsiteY6" fmla="*/ 237226 h 3309666"/>
              <a:gd name="connsiteX7" fmla="*/ 2291751 w 2796397"/>
              <a:gd name="connsiteY7" fmla="*/ 125082 h 3309666"/>
              <a:gd name="connsiteX8" fmla="*/ 1860431 w 2796397"/>
              <a:gd name="connsiteY8" fmla="*/ 116456 h 3309666"/>
              <a:gd name="connsiteX9" fmla="*/ 1558506 w 2796397"/>
              <a:gd name="connsiteY9" fmla="*/ 133709 h 3309666"/>
              <a:gd name="connsiteX10" fmla="*/ 1584385 w 2796397"/>
              <a:gd name="connsiteY10" fmla="*/ 918712 h 3309666"/>
              <a:gd name="connsiteX11" fmla="*/ 1144438 w 2796397"/>
              <a:gd name="connsiteY11" fmla="*/ 927339 h 3309666"/>
              <a:gd name="connsiteX12" fmla="*/ 1101306 w 2796397"/>
              <a:gd name="connsiteY12" fmla="*/ 1600199 h 3309666"/>
              <a:gd name="connsiteX13" fmla="*/ 1023668 w 2796397"/>
              <a:gd name="connsiteY13" fmla="*/ 1591573 h 3309666"/>
              <a:gd name="connsiteX14" fmla="*/ 989163 w 2796397"/>
              <a:gd name="connsiteY14" fmla="*/ 2066026 h 3309666"/>
              <a:gd name="connsiteX15" fmla="*/ 877019 w 2796397"/>
              <a:gd name="connsiteY15" fmla="*/ 2031520 h 3309666"/>
              <a:gd name="connsiteX16" fmla="*/ 816634 w 2796397"/>
              <a:gd name="connsiteY16" fmla="*/ 2091905 h 3309666"/>
              <a:gd name="connsiteX17" fmla="*/ 644106 w 2796397"/>
              <a:gd name="connsiteY17" fmla="*/ 2031520 h 3309666"/>
              <a:gd name="connsiteX18" fmla="*/ 566468 w 2796397"/>
              <a:gd name="connsiteY18" fmla="*/ 1979762 h 3309666"/>
              <a:gd name="connsiteX19" fmla="*/ 557842 w 2796397"/>
              <a:gd name="connsiteY19" fmla="*/ 1910750 h 3309666"/>
              <a:gd name="connsiteX20" fmla="*/ 523336 w 2796397"/>
              <a:gd name="connsiteY20" fmla="*/ 1833112 h 3309666"/>
              <a:gd name="connsiteX21" fmla="*/ 350808 w 2796397"/>
              <a:gd name="connsiteY21" fmla="*/ 1738222 h 3309666"/>
              <a:gd name="connsiteX22" fmla="*/ 385314 w 2796397"/>
              <a:gd name="connsiteY22" fmla="*/ 1712343 h 3309666"/>
              <a:gd name="connsiteX23" fmla="*/ 290423 w 2796397"/>
              <a:gd name="connsiteY23" fmla="*/ 1677837 h 3309666"/>
              <a:gd name="connsiteX24" fmla="*/ 40257 w 2796397"/>
              <a:gd name="connsiteY24" fmla="*/ 1591573 h 3309666"/>
              <a:gd name="connsiteX25" fmla="*/ 48883 w 2796397"/>
              <a:gd name="connsiteY25" fmla="*/ 1669211 h 3309666"/>
              <a:gd name="connsiteX26" fmla="*/ 57510 w 2796397"/>
              <a:gd name="connsiteY26" fmla="*/ 2497346 h 3309666"/>
              <a:gd name="connsiteX27" fmla="*/ 31631 w 2796397"/>
              <a:gd name="connsiteY27" fmla="*/ 2894162 h 3309666"/>
              <a:gd name="connsiteX28" fmla="*/ 57510 w 2796397"/>
              <a:gd name="connsiteY28" fmla="*/ 2928667 h 3309666"/>
              <a:gd name="connsiteX29" fmla="*/ 74763 w 2796397"/>
              <a:gd name="connsiteY29" fmla="*/ 3023558 h 3309666"/>
              <a:gd name="connsiteX30" fmla="*/ 221412 w 2796397"/>
              <a:gd name="connsiteY30" fmla="*/ 3023558 h 3309666"/>
              <a:gd name="connsiteX31" fmla="*/ 299049 w 2796397"/>
              <a:gd name="connsiteY31" fmla="*/ 2885535 h 3309666"/>
              <a:gd name="connsiteX32" fmla="*/ 350808 w 2796397"/>
              <a:gd name="connsiteY32" fmla="*/ 2989052 h 3309666"/>
              <a:gd name="connsiteX33" fmla="*/ 471578 w 2796397"/>
              <a:gd name="connsiteY33" fmla="*/ 2997678 h 3309666"/>
              <a:gd name="connsiteX34" fmla="*/ 437072 w 2796397"/>
              <a:gd name="connsiteY34" fmla="*/ 3092569 h 3309666"/>
              <a:gd name="connsiteX35" fmla="*/ 540589 w 2796397"/>
              <a:gd name="connsiteY35" fmla="*/ 3049437 h 3309666"/>
              <a:gd name="connsiteX36" fmla="*/ 644106 w 2796397"/>
              <a:gd name="connsiteY36" fmla="*/ 2997678 h 3309666"/>
              <a:gd name="connsiteX37" fmla="*/ 678612 w 2796397"/>
              <a:gd name="connsiteY37" fmla="*/ 3127075 h 3309666"/>
              <a:gd name="connsiteX38" fmla="*/ 764876 w 2796397"/>
              <a:gd name="connsiteY38" fmla="*/ 3170207 h 3309666"/>
              <a:gd name="connsiteX39" fmla="*/ 782129 w 2796397"/>
              <a:gd name="connsiteY39" fmla="*/ 3075316 h 3309666"/>
              <a:gd name="connsiteX40" fmla="*/ 842514 w 2796397"/>
              <a:gd name="connsiteY40" fmla="*/ 3040811 h 3309666"/>
              <a:gd name="connsiteX41" fmla="*/ 859766 w 2796397"/>
              <a:gd name="connsiteY41" fmla="*/ 2963173 h 3309666"/>
              <a:gd name="connsiteX42" fmla="*/ 928778 w 2796397"/>
              <a:gd name="connsiteY42" fmla="*/ 3040811 h 3309666"/>
              <a:gd name="connsiteX43" fmla="*/ 1015042 w 2796397"/>
              <a:gd name="connsiteY43" fmla="*/ 3083943 h 3309666"/>
              <a:gd name="connsiteX44" fmla="*/ 1023668 w 2796397"/>
              <a:gd name="connsiteY44" fmla="*/ 3083943 h 3309666"/>
              <a:gd name="connsiteX45" fmla="*/ 1058174 w 2796397"/>
              <a:gd name="connsiteY45" fmla="*/ 3006305 h 3309666"/>
              <a:gd name="connsiteX46" fmla="*/ 1135812 w 2796397"/>
              <a:gd name="connsiteY46" fmla="*/ 3040811 h 3309666"/>
              <a:gd name="connsiteX47" fmla="*/ 1127185 w 2796397"/>
              <a:gd name="connsiteY47" fmla="*/ 3092569 h 3309666"/>
              <a:gd name="connsiteX48" fmla="*/ 1196197 w 2796397"/>
              <a:gd name="connsiteY48" fmla="*/ 3109822 h 3309666"/>
              <a:gd name="connsiteX49" fmla="*/ 1256582 w 2796397"/>
              <a:gd name="connsiteY49" fmla="*/ 3127075 h 3309666"/>
              <a:gd name="connsiteX50" fmla="*/ 1316966 w 2796397"/>
              <a:gd name="connsiteY50" fmla="*/ 3204712 h 3309666"/>
              <a:gd name="connsiteX51" fmla="*/ 1351472 w 2796397"/>
              <a:gd name="connsiteY51" fmla="*/ 3135701 h 3309666"/>
              <a:gd name="connsiteX52" fmla="*/ 1437736 w 2796397"/>
              <a:gd name="connsiteY52" fmla="*/ 3135701 h 3309666"/>
              <a:gd name="connsiteX53" fmla="*/ 1506748 w 2796397"/>
              <a:gd name="connsiteY53" fmla="*/ 3066690 h 3309666"/>
              <a:gd name="connsiteX54" fmla="*/ 1593012 w 2796397"/>
              <a:gd name="connsiteY54" fmla="*/ 3049437 h 3309666"/>
              <a:gd name="connsiteX55" fmla="*/ 1593012 w 2796397"/>
              <a:gd name="connsiteY55" fmla="*/ 3032184 h 3309666"/>
              <a:gd name="connsiteX56" fmla="*/ 1739661 w 2796397"/>
              <a:gd name="connsiteY56" fmla="*/ 3066690 h 3309666"/>
              <a:gd name="connsiteX57" fmla="*/ 1782793 w 2796397"/>
              <a:gd name="connsiteY57" fmla="*/ 3006305 h 3309666"/>
              <a:gd name="connsiteX58" fmla="*/ 1869057 w 2796397"/>
              <a:gd name="connsiteY58" fmla="*/ 3006305 h 3309666"/>
              <a:gd name="connsiteX59" fmla="*/ 1894936 w 2796397"/>
              <a:gd name="connsiteY59" fmla="*/ 2937294 h 3309666"/>
              <a:gd name="connsiteX60" fmla="*/ 2041585 w 2796397"/>
              <a:gd name="connsiteY60" fmla="*/ 3049437 h 3309666"/>
              <a:gd name="connsiteX61" fmla="*/ 2136476 w 2796397"/>
              <a:gd name="connsiteY61" fmla="*/ 3014931 h 3309666"/>
              <a:gd name="connsiteX62" fmla="*/ 2170982 w 2796397"/>
              <a:gd name="connsiteY62" fmla="*/ 2980426 h 3309666"/>
              <a:gd name="connsiteX63" fmla="*/ 2369389 w 2796397"/>
              <a:gd name="connsiteY63" fmla="*/ 3075316 h 3309666"/>
              <a:gd name="connsiteX64" fmla="*/ 2585049 w 2796397"/>
              <a:gd name="connsiteY64" fmla="*/ 3221965 h 3309666"/>
              <a:gd name="connsiteX65" fmla="*/ 2748951 w 2796397"/>
              <a:gd name="connsiteY65" fmla="*/ 3265097 h 3309666"/>
              <a:gd name="connsiteX0" fmla="*/ 2748951 w 2796397"/>
              <a:gd name="connsiteY0" fmla="*/ 3265097 h 3309666"/>
              <a:gd name="connsiteX1" fmla="*/ 2774831 w 2796397"/>
              <a:gd name="connsiteY1" fmla="*/ 1669211 h 3309666"/>
              <a:gd name="connsiteX2" fmla="*/ 2619555 w 2796397"/>
              <a:gd name="connsiteY2" fmla="*/ 452886 h 3309666"/>
              <a:gd name="connsiteX3" fmla="*/ 2490159 w 2796397"/>
              <a:gd name="connsiteY3" fmla="*/ 470139 h 3309666"/>
              <a:gd name="connsiteX4" fmla="*/ 2464280 w 2796397"/>
              <a:gd name="connsiteY4" fmla="*/ 349369 h 3309666"/>
              <a:gd name="connsiteX5" fmla="*/ 2429774 w 2796397"/>
              <a:gd name="connsiteY5" fmla="*/ 245852 h 3309666"/>
              <a:gd name="connsiteX6" fmla="*/ 2378015 w 2796397"/>
              <a:gd name="connsiteY6" fmla="*/ 237226 h 3309666"/>
              <a:gd name="connsiteX7" fmla="*/ 2291751 w 2796397"/>
              <a:gd name="connsiteY7" fmla="*/ 125082 h 3309666"/>
              <a:gd name="connsiteX8" fmla="*/ 1860431 w 2796397"/>
              <a:gd name="connsiteY8" fmla="*/ 116456 h 3309666"/>
              <a:gd name="connsiteX9" fmla="*/ 1558506 w 2796397"/>
              <a:gd name="connsiteY9" fmla="*/ 133709 h 3309666"/>
              <a:gd name="connsiteX10" fmla="*/ 1584385 w 2796397"/>
              <a:gd name="connsiteY10" fmla="*/ 918712 h 3309666"/>
              <a:gd name="connsiteX11" fmla="*/ 1144438 w 2796397"/>
              <a:gd name="connsiteY11" fmla="*/ 927339 h 3309666"/>
              <a:gd name="connsiteX12" fmla="*/ 1101306 w 2796397"/>
              <a:gd name="connsiteY12" fmla="*/ 1600199 h 3309666"/>
              <a:gd name="connsiteX13" fmla="*/ 1023668 w 2796397"/>
              <a:gd name="connsiteY13" fmla="*/ 1591573 h 3309666"/>
              <a:gd name="connsiteX14" fmla="*/ 989163 w 2796397"/>
              <a:gd name="connsiteY14" fmla="*/ 2066026 h 3309666"/>
              <a:gd name="connsiteX15" fmla="*/ 877019 w 2796397"/>
              <a:gd name="connsiteY15" fmla="*/ 2031520 h 3309666"/>
              <a:gd name="connsiteX16" fmla="*/ 816634 w 2796397"/>
              <a:gd name="connsiteY16" fmla="*/ 2091905 h 3309666"/>
              <a:gd name="connsiteX17" fmla="*/ 644106 w 2796397"/>
              <a:gd name="connsiteY17" fmla="*/ 2031520 h 3309666"/>
              <a:gd name="connsiteX18" fmla="*/ 566468 w 2796397"/>
              <a:gd name="connsiteY18" fmla="*/ 1979762 h 3309666"/>
              <a:gd name="connsiteX19" fmla="*/ 557842 w 2796397"/>
              <a:gd name="connsiteY19" fmla="*/ 1910750 h 3309666"/>
              <a:gd name="connsiteX20" fmla="*/ 523336 w 2796397"/>
              <a:gd name="connsiteY20" fmla="*/ 1833112 h 3309666"/>
              <a:gd name="connsiteX21" fmla="*/ 350808 w 2796397"/>
              <a:gd name="connsiteY21" fmla="*/ 1738222 h 3309666"/>
              <a:gd name="connsiteX22" fmla="*/ 385314 w 2796397"/>
              <a:gd name="connsiteY22" fmla="*/ 1712343 h 3309666"/>
              <a:gd name="connsiteX23" fmla="*/ 290423 w 2796397"/>
              <a:gd name="connsiteY23" fmla="*/ 1677837 h 3309666"/>
              <a:gd name="connsiteX24" fmla="*/ 40257 w 2796397"/>
              <a:gd name="connsiteY24" fmla="*/ 1591573 h 3309666"/>
              <a:gd name="connsiteX25" fmla="*/ 48883 w 2796397"/>
              <a:gd name="connsiteY25" fmla="*/ 1669211 h 3309666"/>
              <a:gd name="connsiteX26" fmla="*/ 57510 w 2796397"/>
              <a:gd name="connsiteY26" fmla="*/ 2497346 h 3309666"/>
              <a:gd name="connsiteX27" fmla="*/ 31631 w 2796397"/>
              <a:gd name="connsiteY27" fmla="*/ 2894162 h 3309666"/>
              <a:gd name="connsiteX28" fmla="*/ 57510 w 2796397"/>
              <a:gd name="connsiteY28" fmla="*/ 2928667 h 3309666"/>
              <a:gd name="connsiteX29" fmla="*/ 74763 w 2796397"/>
              <a:gd name="connsiteY29" fmla="*/ 3023558 h 3309666"/>
              <a:gd name="connsiteX30" fmla="*/ 221412 w 2796397"/>
              <a:gd name="connsiteY30" fmla="*/ 3023558 h 3309666"/>
              <a:gd name="connsiteX31" fmla="*/ 299049 w 2796397"/>
              <a:gd name="connsiteY31" fmla="*/ 2885535 h 3309666"/>
              <a:gd name="connsiteX32" fmla="*/ 350808 w 2796397"/>
              <a:gd name="connsiteY32" fmla="*/ 2989052 h 3309666"/>
              <a:gd name="connsiteX33" fmla="*/ 471578 w 2796397"/>
              <a:gd name="connsiteY33" fmla="*/ 2997678 h 3309666"/>
              <a:gd name="connsiteX34" fmla="*/ 437072 w 2796397"/>
              <a:gd name="connsiteY34" fmla="*/ 3092569 h 3309666"/>
              <a:gd name="connsiteX35" fmla="*/ 540589 w 2796397"/>
              <a:gd name="connsiteY35" fmla="*/ 3049437 h 3309666"/>
              <a:gd name="connsiteX36" fmla="*/ 644106 w 2796397"/>
              <a:gd name="connsiteY36" fmla="*/ 2997678 h 3309666"/>
              <a:gd name="connsiteX37" fmla="*/ 678612 w 2796397"/>
              <a:gd name="connsiteY37" fmla="*/ 3127075 h 3309666"/>
              <a:gd name="connsiteX38" fmla="*/ 764876 w 2796397"/>
              <a:gd name="connsiteY38" fmla="*/ 3170207 h 3309666"/>
              <a:gd name="connsiteX39" fmla="*/ 782129 w 2796397"/>
              <a:gd name="connsiteY39" fmla="*/ 3075316 h 3309666"/>
              <a:gd name="connsiteX40" fmla="*/ 842514 w 2796397"/>
              <a:gd name="connsiteY40" fmla="*/ 3040811 h 3309666"/>
              <a:gd name="connsiteX41" fmla="*/ 859766 w 2796397"/>
              <a:gd name="connsiteY41" fmla="*/ 2963173 h 3309666"/>
              <a:gd name="connsiteX42" fmla="*/ 928778 w 2796397"/>
              <a:gd name="connsiteY42" fmla="*/ 3040811 h 3309666"/>
              <a:gd name="connsiteX43" fmla="*/ 1015042 w 2796397"/>
              <a:gd name="connsiteY43" fmla="*/ 3083943 h 3309666"/>
              <a:gd name="connsiteX44" fmla="*/ 1023668 w 2796397"/>
              <a:gd name="connsiteY44" fmla="*/ 3083943 h 3309666"/>
              <a:gd name="connsiteX45" fmla="*/ 1058174 w 2796397"/>
              <a:gd name="connsiteY45" fmla="*/ 3006305 h 3309666"/>
              <a:gd name="connsiteX46" fmla="*/ 1135812 w 2796397"/>
              <a:gd name="connsiteY46" fmla="*/ 3040811 h 3309666"/>
              <a:gd name="connsiteX47" fmla="*/ 1127185 w 2796397"/>
              <a:gd name="connsiteY47" fmla="*/ 3092569 h 3309666"/>
              <a:gd name="connsiteX48" fmla="*/ 1196197 w 2796397"/>
              <a:gd name="connsiteY48" fmla="*/ 3109822 h 3309666"/>
              <a:gd name="connsiteX49" fmla="*/ 1256582 w 2796397"/>
              <a:gd name="connsiteY49" fmla="*/ 3127075 h 3309666"/>
              <a:gd name="connsiteX50" fmla="*/ 1316966 w 2796397"/>
              <a:gd name="connsiteY50" fmla="*/ 3204712 h 3309666"/>
              <a:gd name="connsiteX51" fmla="*/ 1351472 w 2796397"/>
              <a:gd name="connsiteY51" fmla="*/ 3135701 h 3309666"/>
              <a:gd name="connsiteX52" fmla="*/ 1437736 w 2796397"/>
              <a:gd name="connsiteY52" fmla="*/ 3135701 h 3309666"/>
              <a:gd name="connsiteX53" fmla="*/ 1506748 w 2796397"/>
              <a:gd name="connsiteY53" fmla="*/ 3066690 h 3309666"/>
              <a:gd name="connsiteX54" fmla="*/ 1593012 w 2796397"/>
              <a:gd name="connsiteY54" fmla="*/ 3049437 h 3309666"/>
              <a:gd name="connsiteX55" fmla="*/ 1593012 w 2796397"/>
              <a:gd name="connsiteY55" fmla="*/ 3032184 h 3309666"/>
              <a:gd name="connsiteX56" fmla="*/ 1739661 w 2796397"/>
              <a:gd name="connsiteY56" fmla="*/ 3066690 h 3309666"/>
              <a:gd name="connsiteX57" fmla="*/ 1782793 w 2796397"/>
              <a:gd name="connsiteY57" fmla="*/ 3006305 h 3309666"/>
              <a:gd name="connsiteX58" fmla="*/ 1869057 w 2796397"/>
              <a:gd name="connsiteY58" fmla="*/ 3006305 h 3309666"/>
              <a:gd name="connsiteX59" fmla="*/ 1894936 w 2796397"/>
              <a:gd name="connsiteY59" fmla="*/ 2937294 h 3309666"/>
              <a:gd name="connsiteX60" fmla="*/ 2041585 w 2796397"/>
              <a:gd name="connsiteY60" fmla="*/ 3049437 h 3309666"/>
              <a:gd name="connsiteX61" fmla="*/ 2136476 w 2796397"/>
              <a:gd name="connsiteY61" fmla="*/ 3014931 h 3309666"/>
              <a:gd name="connsiteX62" fmla="*/ 2170982 w 2796397"/>
              <a:gd name="connsiteY62" fmla="*/ 2980426 h 3309666"/>
              <a:gd name="connsiteX63" fmla="*/ 2369389 w 2796397"/>
              <a:gd name="connsiteY63" fmla="*/ 3075316 h 3309666"/>
              <a:gd name="connsiteX64" fmla="*/ 2585049 w 2796397"/>
              <a:gd name="connsiteY64" fmla="*/ 3221965 h 3309666"/>
              <a:gd name="connsiteX65" fmla="*/ 2748951 w 2796397"/>
              <a:gd name="connsiteY65" fmla="*/ 3265097 h 3309666"/>
              <a:gd name="connsiteX0" fmla="*/ 2748951 w 2796397"/>
              <a:gd name="connsiteY0" fmla="*/ 3265097 h 3309666"/>
              <a:gd name="connsiteX1" fmla="*/ 2774831 w 2796397"/>
              <a:gd name="connsiteY1" fmla="*/ 1669211 h 3309666"/>
              <a:gd name="connsiteX2" fmla="*/ 2619555 w 2796397"/>
              <a:gd name="connsiteY2" fmla="*/ 452886 h 3309666"/>
              <a:gd name="connsiteX3" fmla="*/ 2490159 w 2796397"/>
              <a:gd name="connsiteY3" fmla="*/ 470139 h 3309666"/>
              <a:gd name="connsiteX4" fmla="*/ 2464280 w 2796397"/>
              <a:gd name="connsiteY4" fmla="*/ 349369 h 3309666"/>
              <a:gd name="connsiteX5" fmla="*/ 2429774 w 2796397"/>
              <a:gd name="connsiteY5" fmla="*/ 245852 h 3309666"/>
              <a:gd name="connsiteX6" fmla="*/ 2378015 w 2796397"/>
              <a:gd name="connsiteY6" fmla="*/ 237226 h 3309666"/>
              <a:gd name="connsiteX7" fmla="*/ 2291751 w 2796397"/>
              <a:gd name="connsiteY7" fmla="*/ 125082 h 3309666"/>
              <a:gd name="connsiteX8" fmla="*/ 1860431 w 2796397"/>
              <a:gd name="connsiteY8" fmla="*/ 116456 h 3309666"/>
              <a:gd name="connsiteX9" fmla="*/ 1558506 w 2796397"/>
              <a:gd name="connsiteY9" fmla="*/ 133709 h 3309666"/>
              <a:gd name="connsiteX10" fmla="*/ 1584385 w 2796397"/>
              <a:gd name="connsiteY10" fmla="*/ 918712 h 3309666"/>
              <a:gd name="connsiteX11" fmla="*/ 1144438 w 2796397"/>
              <a:gd name="connsiteY11" fmla="*/ 927339 h 3309666"/>
              <a:gd name="connsiteX12" fmla="*/ 1101306 w 2796397"/>
              <a:gd name="connsiteY12" fmla="*/ 1600199 h 3309666"/>
              <a:gd name="connsiteX13" fmla="*/ 1023668 w 2796397"/>
              <a:gd name="connsiteY13" fmla="*/ 1591573 h 3309666"/>
              <a:gd name="connsiteX14" fmla="*/ 989163 w 2796397"/>
              <a:gd name="connsiteY14" fmla="*/ 2066026 h 3309666"/>
              <a:gd name="connsiteX15" fmla="*/ 877019 w 2796397"/>
              <a:gd name="connsiteY15" fmla="*/ 2031520 h 3309666"/>
              <a:gd name="connsiteX16" fmla="*/ 816634 w 2796397"/>
              <a:gd name="connsiteY16" fmla="*/ 2091905 h 3309666"/>
              <a:gd name="connsiteX17" fmla="*/ 644106 w 2796397"/>
              <a:gd name="connsiteY17" fmla="*/ 2031520 h 3309666"/>
              <a:gd name="connsiteX18" fmla="*/ 566468 w 2796397"/>
              <a:gd name="connsiteY18" fmla="*/ 1979762 h 3309666"/>
              <a:gd name="connsiteX19" fmla="*/ 557842 w 2796397"/>
              <a:gd name="connsiteY19" fmla="*/ 1910750 h 3309666"/>
              <a:gd name="connsiteX20" fmla="*/ 523336 w 2796397"/>
              <a:gd name="connsiteY20" fmla="*/ 1833112 h 3309666"/>
              <a:gd name="connsiteX21" fmla="*/ 350808 w 2796397"/>
              <a:gd name="connsiteY21" fmla="*/ 1738222 h 3309666"/>
              <a:gd name="connsiteX22" fmla="*/ 385314 w 2796397"/>
              <a:gd name="connsiteY22" fmla="*/ 1712343 h 3309666"/>
              <a:gd name="connsiteX23" fmla="*/ 290423 w 2796397"/>
              <a:gd name="connsiteY23" fmla="*/ 1677837 h 3309666"/>
              <a:gd name="connsiteX24" fmla="*/ 40257 w 2796397"/>
              <a:gd name="connsiteY24" fmla="*/ 1591573 h 3309666"/>
              <a:gd name="connsiteX25" fmla="*/ 48883 w 2796397"/>
              <a:gd name="connsiteY25" fmla="*/ 1669211 h 3309666"/>
              <a:gd name="connsiteX26" fmla="*/ 57510 w 2796397"/>
              <a:gd name="connsiteY26" fmla="*/ 2497346 h 3309666"/>
              <a:gd name="connsiteX27" fmla="*/ 31631 w 2796397"/>
              <a:gd name="connsiteY27" fmla="*/ 2894162 h 3309666"/>
              <a:gd name="connsiteX28" fmla="*/ 57510 w 2796397"/>
              <a:gd name="connsiteY28" fmla="*/ 2928667 h 3309666"/>
              <a:gd name="connsiteX29" fmla="*/ 74763 w 2796397"/>
              <a:gd name="connsiteY29" fmla="*/ 3023558 h 3309666"/>
              <a:gd name="connsiteX30" fmla="*/ 221412 w 2796397"/>
              <a:gd name="connsiteY30" fmla="*/ 3023558 h 3309666"/>
              <a:gd name="connsiteX31" fmla="*/ 299049 w 2796397"/>
              <a:gd name="connsiteY31" fmla="*/ 2885535 h 3309666"/>
              <a:gd name="connsiteX32" fmla="*/ 350808 w 2796397"/>
              <a:gd name="connsiteY32" fmla="*/ 2989052 h 3309666"/>
              <a:gd name="connsiteX33" fmla="*/ 471578 w 2796397"/>
              <a:gd name="connsiteY33" fmla="*/ 2997678 h 3309666"/>
              <a:gd name="connsiteX34" fmla="*/ 437072 w 2796397"/>
              <a:gd name="connsiteY34" fmla="*/ 3092569 h 3309666"/>
              <a:gd name="connsiteX35" fmla="*/ 540589 w 2796397"/>
              <a:gd name="connsiteY35" fmla="*/ 3049437 h 3309666"/>
              <a:gd name="connsiteX36" fmla="*/ 644106 w 2796397"/>
              <a:gd name="connsiteY36" fmla="*/ 2997678 h 3309666"/>
              <a:gd name="connsiteX37" fmla="*/ 678612 w 2796397"/>
              <a:gd name="connsiteY37" fmla="*/ 3127075 h 3309666"/>
              <a:gd name="connsiteX38" fmla="*/ 764876 w 2796397"/>
              <a:gd name="connsiteY38" fmla="*/ 3170207 h 3309666"/>
              <a:gd name="connsiteX39" fmla="*/ 782129 w 2796397"/>
              <a:gd name="connsiteY39" fmla="*/ 3075316 h 3309666"/>
              <a:gd name="connsiteX40" fmla="*/ 842514 w 2796397"/>
              <a:gd name="connsiteY40" fmla="*/ 3040811 h 3309666"/>
              <a:gd name="connsiteX41" fmla="*/ 859766 w 2796397"/>
              <a:gd name="connsiteY41" fmla="*/ 2963173 h 3309666"/>
              <a:gd name="connsiteX42" fmla="*/ 928778 w 2796397"/>
              <a:gd name="connsiteY42" fmla="*/ 3040811 h 3309666"/>
              <a:gd name="connsiteX43" fmla="*/ 1015042 w 2796397"/>
              <a:gd name="connsiteY43" fmla="*/ 3083943 h 3309666"/>
              <a:gd name="connsiteX44" fmla="*/ 1023668 w 2796397"/>
              <a:gd name="connsiteY44" fmla="*/ 3083943 h 3309666"/>
              <a:gd name="connsiteX45" fmla="*/ 1058174 w 2796397"/>
              <a:gd name="connsiteY45" fmla="*/ 3006305 h 3309666"/>
              <a:gd name="connsiteX46" fmla="*/ 1135812 w 2796397"/>
              <a:gd name="connsiteY46" fmla="*/ 3040811 h 3309666"/>
              <a:gd name="connsiteX47" fmla="*/ 1127185 w 2796397"/>
              <a:gd name="connsiteY47" fmla="*/ 3092569 h 3309666"/>
              <a:gd name="connsiteX48" fmla="*/ 1196197 w 2796397"/>
              <a:gd name="connsiteY48" fmla="*/ 3109822 h 3309666"/>
              <a:gd name="connsiteX49" fmla="*/ 1256582 w 2796397"/>
              <a:gd name="connsiteY49" fmla="*/ 3127075 h 3309666"/>
              <a:gd name="connsiteX50" fmla="*/ 1316966 w 2796397"/>
              <a:gd name="connsiteY50" fmla="*/ 3204712 h 3309666"/>
              <a:gd name="connsiteX51" fmla="*/ 1351472 w 2796397"/>
              <a:gd name="connsiteY51" fmla="*/ 3135701 h 3309666"/>
              <a:gd name="connsiteX52" fmla="*/ 1437736 w 2796397"/>
              <a:gd name="connsiteY52" fmla="*/ 3135701 h 3309666"/>
              <a:gd name="connsiteX53" fmla="*/ 1506748 w 2796397"/>
              <a:gd name="connsiteY53" fmla="*/ 3066690 h 3309666"/>
              <a:gd name="connsiteX54" fmla="*/ 1593012 w 2796397"/>
              <a:gd name="connsiteY54" fmla="*/ 3049437 h 3309666"/>
              <a:gd name="connsiteX55" fmla="*/ 1593012 w 2796397"/>
              <a:gd name="connsiteY55" fmla="*/ 3032184 h 3309666"/>
              <a:gd name="connsiteX56" fmla="*/ 1739661 w 2796397"/>
              <a:gd name="connsiteY56" fmla="*/ 3066690 h 3309666"/>
              <a:gd name="connsiteX57" fmla="*/ 1782793 w 2796397"/>
              <a:gd name="connsiteY57" fmla="*/ 3006305 h 3309666"/>
              <a:gd name="connsiteX58" fmla="*/ 1869057 w 2796397"/>
              <a:gd name="connsiteY58" fmla="*/ 3006305 h 3309666"/>
              <a:gd name="connsiteX59" fmla="*/ 1894936 w 2796397"/>
              <a:gd name="connsiteY59" fmla="*/ 2937294 h 3309666"/>
              <a:gd name="connsiteX60" fmla="*/ 2041585 w 2796397"/>
              <a:gd name="connsiteY60" fmla="*/ 3049437 h 3309666"/>
              <a:gd name="connsiteX61" fmla="*/ 2136476 w 2796397"/>
              <a:gd name="connsiteY61" fmla="*/ 3014931 h 3309666"/>
              <a:gd name="connsiteX62" fmla="*/ 2170982 w 2796397"/>
              <a:gd name="connsiteY62" fmla="*/ 2980426 h 3309666"/>
              <a:gd name="connsiteX63" fmla="*/ 2369389 w 2796397"/>
              <a:gd name="connsiteY63" fmla="*/ 3075316 h 3309666"/>
              <a:gd name="connsiteX64" fmla="*/ 2585049 w 2796397"/>
              <a:gd name="connsiteY64" fmla="*/ 3221965 h 3309666"/>
              <a:gd name="connsiteX65" fmla="*/ 2748951 w 2796397"/>
              <a:gd name="connsiteY65" fmla="*/ 3265097 h 3309666"/>
              <a:gd name="connsiteX0" fmla="*/ 2748951 w 2796397"/>
              <a:gd name="connsiteY0" fmla="*/ 3265097 h 3309666"/>
              <a:gd name="connsiteX1" fmla="*/ 2774831 w 2796397"/>
              <a:gd name="connsiteY1" fmla="*/ 1669211 h 3309666"/>
              <a:gd name="connsiteX2" fmla="*/ 2619555 w 2796397"/>
              <a:gd name="connsiteY2" fmla="*/ 452886 h 3309666"/>
              <a:gd name="connsiteX3" fmla="*/ 2490159 w 2796397"/>
              <a:gd name="connsiteY3" fmla="*/ 470139 h 3309666"/>
              <a:gd name="connsiteX4" fmla="*/ 2464280 w 2796397"/>
              <a:gd name="connsiteY4" fmla="*/ 349369 h 3309666"/>
              <a:gd name="connsiteX5" fmla="*/ 2429774 w 2796397"/>
              <a:gd name="connsiteY5" fmla="*/ 245852 h 3309666"/>
              <a:gd name="connsiteX6" fmla="*/ 2378015 w 2796397"/>
              <a:gd name="connsiteY6" fmla="*/ 237226 h 3309666"/>
              <a:gd name="connsiteX7" fmla="*/ 2291751 w 2796397"/>
              <a:gd name="connsiteY7" fmla="*/ 125082 h 3309666"/>
              <a:gd name="connsiteX8" fmla="*/ 1860431 w 2796397"/>
              <a:gd name="connsiteY8" fmla="*/ 116456 h 3309666"/>
              <a:gd name="connsiteX9" fmla="*/ 1558506 w 2796397"/>
              <a:gd name="connsiteY9" fmla="*/ 133709 h 3309666"/>
              <a:gd name="connsiteX10" fmla="*/ 1584385 w 2796397"/>
              <a:gd name="connsiteY10" fmla="*/ 918712 h 3309666"/>
              <a:gd name="connsiteX11" fmla="*/ 1144438 w 2796397"/>
              <a:gd name="connsiteY11" fmla="*/ 927339 h 3309666"/>
              <a:gd name="connsiteX12" fmla="*/ 1101306 w 2796397"/>
              <a:gd name="connsiteY12" fmla="*/ 1600199 h 3309666"/>
              <a:gd name="connsiteX13" fmla="*/ 1023668 w 2796397"/>
              <a:gd name="connsiteY13" fmla="*/ 1591573 h 3309666"/>
              <a:gd name="connsiteX14" fmla="*/ 989163 w 2796397"/>
              <a:gd name="connsiteY14" fmla="*/ 2066026 h 3309666"/>
              <a:gd name="connsiteX15" fmla="*/ 877019 w 2796397"/>
              <a:gd name="connsiteY15" fmla="*/ 2031520 h 3309666"/>
              <a:gd name="connsiteX16" fmla="*/ 816634 w 2796397"/>
              <a:gd name="connsiteY16" fmla="*/ 2091905 h 3309666"/>
              <a:gd name="connsiteX17" fmla="*/ 644106 w 2796397"/>
              <a:gd name="connsiteY17" fmla="*/ 2031520 h 3309666"/>
              <a:gd name="connsiteX18" fmla="*/ 566468 w 2796397"/>
              <a:gd name="connsiteY18" fmla="*/ 1979762 h 3309666"/>
              <a:gd name="connsiteX19" fmla="*/ 557842 w 2796397"/>
              <a:gd name="connsiteY19" fmla="*/ 1910750 h 3309666"/>
              <a:gd name="connsiteX20" fmla="*/ 523336 w 2796397"/>
              <a:gd name="connsiteY20" fmla="*/ 1833112 h 3309666"/>
              <a:gd name="connsiteX21" fmla="*/ 350808 w 2796397"/>
              <a:gd name="connsiteY21" fmla="*/ 1738222 h 3309666"/>
              <a:gd name="connsiteX22" fmla="*/ 385314 w 2796397"/>
              <a:gd name="connsiteY22" fmla="*/ 1712343 h 3309666"/>
              <a:gd name="connsiteX23" fmla="*/ 290423 w 2796397"/>
              <a:gd name="connsiteY23" fmla="*/ 1677837 h 3309666"/>
              <a:gd name="connsiteX24" fmla="*/ 40257 w 2796397"/>
              <a:gd name="connsiteY24" fmla="*/ 1591573 h 3309666"/>
              <a:gd name="connsiteX25" fmla="*/ 48883 w 2796397"/>
              <a:gd name="connsiteY25" fmla="*/ 1669211 h 3309666"/>
              <a:gd name="connsiteX26" fmla="*/ 57510 w 2796397"/>
              <a:gd name="connsiteY26" fmla="*/ 2497346 h 3309666"/>
              <a:gd name="connsiteX27" fmla="*/ 31631 w 2796397"/>
              <a:gd name="connsiteY27" fmla="*/ 2894162 h 3309666"/>
              <a:gd name="connsiteX28" fmla="*/ 57510 w 2796397"/>
              <a:gd name="connsiteY28" fmla="*/ 2928667 h 3309666"/>
              <a:gd name="connsiteX29" fmla="*/ 74763 w 2796397"/>
              <a:gd name="connsiteY29" fmla="*/ 3023558 h 3309666"/>
              <a:gd name="connsiteX30" fmla="*/ 221412 w 2796397"/>
              <a:gd name="connsiteY30" fmla="*/ 3023558 h 3309666"/>
              <a:gd name="connsiteX31" fmla="*/ 299049 w 2796397"/>
              <a:gd name="connsiteY31" fmla="*/ 2885535 h 3309666"/>
              <a:gd name="connsiteX32" fmla="*/ 350808 w 2796397"/>
              <a:gd name="connsiteY32" fmla="*/ 2989052 h 3309666"/>
              <a:gd name="connsiteX33" fmla="*/ 471578 w 2796397"/>
              <a:gd name="connsiteY33" fmla="*/ 2997678 h 3309666"/>
              <a:gd name="connsiteX34" fmla="*/ 437072 w 2796397"/>
              <a:gd name="connsiteY34" fmla="*/ 3092569 h 3309666"/>
              <a:gd name="connsiteX35" fmla="*/ 540589 w 2796397"/>
              <a:gd name="connsiteY35" fmla="*/ 3049437 h 3309666"/>
              <a:gd name="connsiteX36" fmla="*/ 644106 w 2796397"/>
              <a:gd name="connsiteY36" fmla="*/ 2997678 h 3309666"/>
              <a:gd name="connsiteX37" fmla="*/ 678612 w 2796397"/>
              <a:gd name="connsiteY37" fmla="*/ 3127075 h 3309666"/>
              <a:gd name="connsiteX38" fmla="*/ 764876 w 2796397"/>
              <a:gd name="connsiteY38" fmla="*/ 3170207 h 3309666"/>
              <a:gd name="connsiteX39" fmla="*/ 782129 w 2796397"/>
              <a:gd name="connsiteY39" fmla="*/ 3075316 h 3309666"/>
              <a:gd name="connsiteX40" fmla="*/ 842514 w 2796397"/>
              <a:gd name="connsiteY40" fmla="*/ 3040811 h 3309666"/>
              <a:gd name="connsiteX41" fmla="*/ 859766 w 2796397"/>
              <a:gd name="connsiteY41" fmla="*/ 2963173 h 3309666"/>
              <a:gd name="connsiteX42" fmla="*/ 928778 w 2796397"/>
              <a:gd name="connsiteY42" fmla="*/ 3040811 h 3309666"/>
              <a:gd name="connsiteX43" fmla="*/ 1015042 w 2796397"/>
              <a:gd name="connsiteY43" fmla="*/ 3083943 h 3309666"/>
              <a:gd name="connsiteX44" fmla="*/ 1023668 w 2796397"/>
              <a:gd name="connsiteY44" fmla="*/ 3083943 h 3309666"/>
              <a:gd name="connsiteX45" fmla="*/ 1058174 w 2796397"/>
              <a:gd name="connsiteY45" fmla="*/ 3006305 h 3309666"/>
              <a:gd name="connsiteX46" fmla="*/ 1135812 w 2796397"/>
              <a:gd name="connsiteY46" fmla="*/ 3040811 h 3309666"/>
              <a:gd name="connsiteX47" fmla="*/ 1127185 w 2796397"/>
              <a:gd name="connsiteY47" fmla="*/ 3092569 h 3309666"/>
              <a:gd name="connsiteX48" fmla="*/ 1196197 w 2796397"/>
              <a:gd name="connsiteY48" fmla="*/ 3109822 h 3309666"/>
              <a:gd name="connsiteX49" fmla="*/ 1256582 w 2796397"/>
              <a:gd name="connsiteY49" fmla="*/ 3127075 h 3309666"/>
              <a:gd name="connsiteX50" fmla="*/ 1316966 w 2796397"/>
              <a:gd name="connsiteY50" fmla="*/ 3204712 h 3309666"/>
              <a:gd name="connsiteX51" fmla="*/ 1351472 w 2796397"/>
              <a:gd name="connsiteY51" fmla="*/ 3135701 h 3309666"/>
              <a:gd name="connsiteX52" fmla="*/ 1437736 w 2796397"/>
              <a:gd name="connsiteY52" fmla="*/ 3135701 h 3309666"/>
              <a:gd name="connsiteX53" fmla="*/ 1506748 w 2796397"/>
              <a:gd name="connsiteY53" fmla="*/ 3066690 h 3309666"/>
              <a:gd name="connsiteX54" fmla="*/ 1593012 w 2796397"/>
              <a:gd name="connsiteY54" fmla="*/ 3049437 h 3309666"/>
              <a:gd name="connsiteX55" fmla="*/ 1593012 w 2796397"/>
              <a:gd name="connsiteY55" fmla="*/ 3032184 h 3309666"/>
              <a:gd name="connsiteX56" fmla="*/ 1739661 w 2796397"/>
              <a:gd name="connsiteY56" fmla="*/ 3066690 h 3309666"/>
              <a:gd name="connsiteX57" fmla="*/ 1782793 w 2796397"/>
              <a:gd name="connsiteY57" fmla="*/ 3006305 h 3309666"/>
              <a:gd name="connsiteX58" fmla="*/ 1869057 w 2796397"/>
              <a:gd name="connsiteY58" fmla="*/ 3006305 h 3309666"/>
              <a:gd name="connsiteX59" fmla="*/ 1894936 w 2796397"/>
              <a:gd name="connsiteY59" fmla="*/ 2937294 h 3309666"/>
              <a:gd name="connsiteX60" fmla="*/ 2041585 w 2796397"/>
              <a:gd name="connsiteY60" fmla="*/ 3049437 h 3309666"/>
              <a:gd name="connsiteX61" fmla="*/ 2136476 w 2796397"/>
              <a:gd name="connsiteY61" fmla="*/ 3014931 h 3309666"/>
              <a:gd name="connsiteX62" fmla="*/ 2170982 w 2796397"/>
              <a:gd name="connsiteY62" fmla="*/ 2980426 h 3309666"/>
              <a:gd name="connsiteX63" fmla="*/ 2369389 w 2796397"/>
              <a:gd name="connsiteY63" fmla="*/ 3075316 h 3309666"/>
              <a:gd name="connsiteX64" fmla="*/ 2585049 w 2796397"/>
              <a:gd name="connsiteY64" fmla="*/ 3221965 h 3309666"/>
              <a:gd name="connsiteX65" fmla="*/ 2748951 w 2796397"/>
              <a:gd name="connsiteY65" fmla="*/ 3265097 h 3309666"/>
              <a:gd name="connsiteX0" fmla="*/ 2748951 w 2796397"/>
              <a:gd name="connsiteY0" fmla="*/ 3265097 h 3309666"/>
              <a:gd name="connsiteX1" fmla="*/ 2774831 w 2796397"/>
              <a:gd name="connsiteY1" fmla="*/ 1669211 h 3309666"/>
              <a:gd name="connsiteX2" fmla="*/ 2619555 w 2796397"/>
              <a:gd name="connsiteY2" fmla="*/ 452886 h 3309666"/>
              <a:gd name="connsiteX3" fmla="*/ 2490159 w 2796397"/>
              <a:gd name="connsiteY3" fmla="*/ 470139 h 3309666"/>
              <a:gd name="connsiteX4" fmla="*/ 2464280 w 2796397"/>
              <a:gd name="connsiteY4" fmla="*/ 349369 h 3309666"/>
              <a:gd name="connsiteX5" fmla="*/ 2429774 w 2796397"/>
              <a:gd name="connsiteY5" fmla="*/ 245852 h 3309666"/>
              <a:gd name="connsiteX6" fmla="*/ 2378015 w 2796397"/>
              <a:gd name="connsiteY6" fmla="*/ 237226 h 3309666"/>
              <a:gd name="connsiteX7" fmla="*/ 2291751 w 2796397"/>
              <a:gd name="connsiteY7" fmla="*/ 125082 h 3309666"/>
              <a:gd name="connsiteX8" fmla="*/ 1860431 w 2796397"/>
              <a:gd name="connsiteY8" fmla="*/ 116456 h 3309666"/>
              <a:gd name="connsiteX9" fmla="*/ 1558506 w 2796397"/>
              <a:gd name="connsiteY9" fmla="*/ 133709 h 3309666"/>
              <a:gd name="connsiteX10" fmla="*/ 1584385 w 2796397"/>
              <a:gd name="connsiteY10" fmla="*/ 918712 h 3309666"/>
              <a:gd name="connsiteX11" fmla="*/ 1144438 w 2796397"/>
              <a:gd name="connsiteY11" fmla="*/ 927339 h 3309666"/>
              <a:gd name="connsiteX12" fmla="*/ 1101306 w 2796397"/>
              <a:gd name="connsiteY12" fmla="*/ 1600199 h 3309666"/>
              <a:gd name="connsiteX13" fmla="*/ 1023668 w 2796397"/>
              <a:gd name="connsiteY13" fmla="*/ 1591573 h 3309666"/>
              <a:gd name="connsiteX14" fmla="*/ 989163 w 2796397"/>
              <a:gd name="connsiteY14" fmla="*/ 2066026 h 3309666"/>
              <a:gd name="connsiteX15" fmla="*/ 877019 w 2796397"/>
              <a:gd name="connsiteY15" fmla="*/ 2031520 h 3309666"/>
              <a:gd name="connsiteX16" fmla="*/ 816634 w 2796397"/>
              <a:gd name="connsiteY16" fmla="*/ 2091905 h 3309666"/>
              <a:gd name="connsiteX17" fmla="*/ 644106 w 2796397"/>
              <a:gd name="connsiteY17" fmla="*/ 2031520 h 3309666"/>
              <a:gd name="connsiteX18" fmla="*/ 566468 w 2796397"/>
              <a:gd name="connsiteY18" fmla="*/ 1979762 h 3309666"/>
              <a:gd name="connsiteX19" fmla="*/ 557842 w 2796397"/>
              <a:gd name="connsiteY19" fmla="*/ 1910750 h 3309666"/>
              <a:gd name="connsiteX20" fmla="*/ 523336 w 2796397"/>
              <a:gd name="connsiteY20" fmla="*/ 1833112 h 3309666"/>
              <a:gd name="connsiteX21" fmla="*/ 350808 w 2796397"/>
              <a:gd name="connsiteY21" fmla="*/ 1738222 h 3309666"/>
              <a:gd name="connsiteX22" fmla="*/ 385314 w 2796397"/>
              <a:gd name="connsiteY22" fmla="*/ 1712343 h 3309666"/>
              <a:gd name="connsiteX23" fmla="*/ 290423 w 2796397"/>
              <a:gd name="connsiteY23" fmla="*/ 1677837 h 3309666"/>
              <a:gd name="connsiteX24" fmla="*/ 40257 w 2796397"/>
              <a:gd name="connsiteY24" fmla="*/ 1591573 h 3309666"/>
              <a:gd name="connsiteX25" fmla="*/ 48883 w 2796397"/>
              <a:gd name="connsiteY25" fmla="*/ 1669211 h 3309666"/>
              <a:gd name="connsiteX26" fmla="*/ 57510 w 2796397"/>
              <a:gd name="connsiteY26" fmla="*/ 2497346 h 3309666"/>
              <a:gd name="connsiteX27" fmla="*/ 31631 w 2796397"/>
              <a:gd name="connsiteY27" fmla="*/ 2894162 h 3309666"/>
              <a:gd name="connsiteX28" fmla="*/ 57510 w 2796397"/>
              <a:gd name="connsiteY28" fmla="*/ 2928667 h 3309666"/>
              <a:gd name="connsiteX29" fmla="*/ 74763 w 2796397"/>
              <a:gd name="connsiteY29" fmla="*/ 3023558 h 3309666"/>
              <a:gd name="connsiteX30" fmla="*/ 221412 w 2796397"/>
              <a:gd name="connsiteY30" fmla="*/ 3023558 h 3309666"/>
              <a:gd name="connsiteX31" fmla="*/ 299049 w 2796397"/>
              <a:gd name="connsiteY31" fmla="*/ 2885535 h 3309666"/>
              <a:gd name="connsiteX32" fmla="*/ 350808 w 2796397"/>
              <a:gd name="connsiteY32" fmla="*/ 2989052 h 3309666"/>
              <a:gd name="connsiteX33" fmla="*/ 471578 w 2796397"/>
              <a:gd name="connsiteY33" fmla="*/ 2997678 h 3309666"/>
              <a:gd name="connsiteX34" fmla="*/ 437072 w 2796397"/>
              <a:gd name="connsiteY34" fmla="*/ 3092569 h 3309666"/>
              <a:gd name="connsiteX35" fmla="*/ 540589 w 2796397"/>
              <a:gd name="connsiteY35" fmla="*/ 3049437 h 3309666"/>
              <a:gd name="connsiteX36" fmla="*/ 644106 w 2796397"/>
              <a:gd name="connsiteY36" fmla="*/ 2997678 h 3309666"/>
              <a:gd name="connsiteX37" fmla="*/ 678612 w 2796397"/>
              <a:gd name="connsiteY37" fmla="*/ 3127075 h 3309666"/>
              <a:gd name="connsiteX38" fmla="*/ 764876 w 2796397"/>
              <a:gd name="connsiteY38" fmla="*/ 3170207 h 3309666"/>
              <a:gd name="connsiteX39" fmla="*/ 782129 w 2796397"/>
              <a:gd name="connsiteY39" fmla="*/ 3075316 h 3309666"/>
              <a:gd name="connsiteX40" fmla="*/ 842514 w 2796397"/>
              <a:gd name="connsiteY40" fmla="*/ 3040811 h 3309666"/>
              <a:gd name="connsiteX41" fmla="*/ 859766 w 2796397"/>
              <a:gd name="connsiteY41" fmla="*/ 2963173 h 3309666"/>
              <a:gd name="connsiteX42" fmla="*/ 928778 w 2796397"/>
              <a:gd name="connsiteY42" fmla="*/ 3040811 h 3309666"/>
              <a:gd name="connsiteX43" fmla="*/ 1015042 w 2796397"/>
              <a:gd name="connsiteY43" fmla="*/ 3083943 h 3309666"/>
              <a:gd name="connsiteX44" fmla="*/ 1023668 w 2796397"/>
              <a:gd name="connsiteY44" fmla="*/ 3083943 h 3309666"/>
              <a:gd name="connsiteX45" fmla="*/ 1058174 w 2796397"/>
              <a:gd name="connsiteY45" fmla="*/ 3006305 h 3309666"/>
              <a:gd name="connsiteX46" fmla="*/ 1135812 w 2796397"/>
              <a:gd name="connsiteY46" fmla="*/ 3040811 h 3309666"/>
              <a:gd name="connsiteX47" fmla="*/ 1127185 w 2796397"/>
              <a:gd name="connsiteY47" fmla="*/ 3092569 h 3309666"/>
              <a:gd name="connsiteX48" fmla="*/ 1196197 w 2796397"/>
              <a:gd name="connsiteY48" fmla="*/ 3109822 h 3309666"/>
              <a:gd name="connsiteX49" fmla="*/ 1256582 w 2796397"/>
              <a:gd name="connsiteY49" fmla="*/ 3127075 h 3309666"/>
              <a:gd name="connsiteX50" fmla="*/ 1316966 w 2796397"/>
              <a:gd name="connsiteY50" fmla="*/ 3204712 h 3309666"/>
              <a:gd name="connsiteX51" fmla="*/ 1351472 w 2796397"/>
              <a:gd name="connsiteY51" fmla="*/ 3135701 h 3309666"/>
              <a:gd name="connsiteX52" fmla="*/ 1437736 w 2796397"/>
              <a:gd name="connsiteY52" fmla="*/ 3135701 h 3309666"/>
              <a:gd name="connsiteX53" fmla="*/ 1506748 w 2796397"/>
              <a:gd name="connsiteY53" fmla="*/ 3066690 h 3309666"/>
              <a:gd name="connsiteX54" fmla="*/ 1593012 w 2796397"/>
              <a:gd name="connsiteY54" fmla="*/ 3049437 h 3309666"/>
              <a:gd name="connsiteX55" fmla="*/ 1593012 w 2796397"/>
              <a:gd name="connsiteY55" fmla="*/ 3032184 h 3309666"/>
              <a:gd name="connsiteX56" fmla="*/ 1739661 w 2796397"/>
              <a:gd name="connsiteY56" fmla="*/ 3066690 h 3309666"/>
              <a:gd name="connsiteX57" fmla="*/ 1782793 w 2796397"/>
              <a:gd name="connsiteY57" fmla="*/ 3006305 h 3309666"/>
              <a:gd name="connsiteX58" fmla="*/ 1869057 w 2796397"/>
              <a:gd name="connsiteY58" fmla="*/ 3006305 h 3309666"/>
              <a:gd name="connsiteX59" fmla="*/ 1894936 w 2796397"/>
              <a:gd name="connsiteY59" fmla="*/ 2937294 h 3309666"/>
              <a:gd name="connsiteX60" fmla="*/ 2041585 w 2796397"/>
              <a:gd name="connsiteY60" fmla="*/ 3049437 h 3309666"/>
              <a:gd name="connsiteX61" fmla="*/ 2136476 w 2796397"/>
              <a:gd name="connsiteY61" fmla="*/ 3014931 h 3309666"/>
              <a:gd name="connsiteX62" fmla="*/ 2170982 w 2796397"/>
              <a:gd name="connsiteY62" fmla="*/ 2980426 h 3309666"/>
              <a:gd name="connsiteX63" fmla="*/ 2369389 w 2796397"/>
              <a:gd name="connsiteY63" fmla="*/ 3075316 h 3309666"/>
              <a:gd name="connsiteX64" fmla="*/ 2585049 w 2796397"/>
              <a:gd name="connsiteY64" fmla="*/ 3221965 h 3309666"/>
              <a:gd name="connsiteX65" fmla="*/ 2748951 w 2796397"/>
              <a:gd name="connsiteY65" fmla="*/ 3265097 h 3309666"/>
              <a:gd name="connsiteX0" fmla="*/ 2748951 w 2796397"/>
              <a:gd name="connsiteY0" fmla="*/ 3265097 h 3309666"/>
              <a:gd name="connsiteX1" fmla="*/ 2774831 w 2796397"/>
              <a:gd name="connsiteY1" fmla="*/ 1669211 h 3309666"/>
              <a:gd name="connsiteX2" fmla="*/ 2619555 w 2796397"/>
              <a:gd name="connsiteY2" fmla="*/ 452886 h 3309666"/>
              <a:gd name="connsiteX3" fmla="*/ 2490159 w 2796397"/>
              <a:gd name="connsiteY3" fmla="*/ 470139 h 3309666"/>
              <a:gd name="connsiteX4" fmla="*/ 2464280 w 2796397"/>
              <a:gd name="connsiteY4" fmla="*/ 349369 h 3309666"/>
              <a:gd name="connsiteX5" fmla="*/ 2429774 w 2796397"/>
              <a:gd name="connsiteY5" fmla="*/ 245852 h 3309666"/>
              <a:gd name="connsiteX6" fmla="*/ 2378015 w 2796397"/>
              <a:gd name="connsiteY6" fmla="*/ 237226 h 3309666"/>
              <a:gd name="connsiteX7" fmla="*/ 2291751 w 2796397"/>
              <a:gd name="connsiteY7" fmla="*/ 125082 h 3309666"/>
              <a:gd name="connsiteX8" fmla="*/ 1860431 w 2796397"/>
              <a:gd name="connsiteY8" fmla="*/ 116456 h 3309666"/>
              <a:gd name="connsiteX9" fmla="*/ 1558506 w 2796397"/>
              <a:gd name="connsiteY9" fmla="*/ 133709 h 3309666"/>
              <a:gd name="connsiteX10" fmla="*/ 1584385 w 2796397"/>
              <a:gd name="connsiteY10" fmla="*/ 918712 h 3309666"/>
              <a:gd name="connsiteX11" fmla="*/ 1144438 w 2796397"/>
              <a:gd name="connsiteY11" fmla="*/ 927339 h 3309666"/>
              <a:gd name="connsiteX12" fmla="*/ 1101306 w 2796397"/>
              <a:gd name="connsiteY12" fmla="*/ 1600199 h 3309666"/>
              <a:gd name="connsiteX13" fmla="*/ 1023668 w 2796397"/>
              <a:gd name="connsiteY13" fmla="*/ 1591573 h 3309666"/>
              <a:gd name="connsiteX14" fmla="*/ 989163 w 2796397"/>
              <a:gd name="connsiteY14" fmla="*/ 2066026 h 3309666"/>
              <a:gd name="connsiteX15" fmla="*/ 877019 w 2796397"/>
              <a:gd name="connsiteY15" fmla="*/ 2031520 h 3309666"/>
              <a:gd name="connsiteX16" fmla="*/ 816634 w 2796397"/>
              <a:gd name="connsiteY16" fmla="*/ 2091905 h 3309666"/>
              <a:gd name="connsiteX17" fmla="*/ 644106 w 2796397"/>
              <a:gd name="connsiteY17" fmla="*/ 2031520 h 3309666"/>
              <a:gd name="connsiteX18" fmla="*/ 566468 w 2796397"/>
              <a:gd name="connsiteY18" fmla="*/ 1979762 h 3309666"/>
              <a:gd name="connsiteX19" fmla="*/ 557842 w 2796397"/>
              <a:gd name="connsiteY19" fmla="*/ 1910750 h 3309666"/>
              <a:gd name="connsiteX20" fmla="*/ 523336 w 2796397"/>
              <a:gd name="connsiteY20" fmla="*/ 1833112 h 3309666"/>
              <a:gd name="connsiteX21" fmla="*/ 350808 w 2796397"/>
              <a:gd name="connsiteY21" fmla="*/ 1738222 h 3309666"/>
              <a:gd name="connsiteX22" fmla="*/ 385314 w 2796397"/>
              <a:gd name="connsiteY22" fmla="*/ 1712343 h 3309666"/>
              <a:gd name="connsiteX23" fmla="*/ 290423 w 2796397"/>
              <a:gd name="connsiteY23" fmla="*/ 1677837 h 3309666"/>
              <a:gd name="connsiteX24" fmla="*/ 40257 w 2796397"/>
              <a:gd name="connsiteY24" fmla="*/ 1591573 h 3309666"/>
              <a:gd name="connsiteX25" fmla="*/ 48883 w 2796397"/>
              <a:gd name="connsiteY25" fmla="*/ 1669211 h 3309666"/>
              <a:gd name="connsiteX26" fmla="*/ 57510 w 2796397"/>
              <a:gd name="connsiteY26" fmla="*/ 2497346 h 3309666"/>
              <a:gd name="connsiteX27" fmla="*/ 31631 w 2796397"/>
              <a:gd name="connsiteY27" fmla="*/ 2894162 h 3309666"/>
              <a:gd name="connsiteX28" fmla="*/ 57510 w 2796397"/>
              <a:gd name="connsiteY28" fmla="*/ 2928667 h 3309666"/>
              <a:gd name="connsiteX29" fmla="*/ 74763 w 2796397"/>
              <a:gd name="connsiteY29" fmla="*/ 3023558 h 3309666"/>
              <a:gd name="connsiteX30" fmla="*/ 221412 w 2796397"/>
              <a:gd name="connsiteY30" fmla="*/ 3023558 h 3309666"/>
              <a:gd name="connsiteX31" fmla="*/ 299049 w 2796397"/>
              <a:gd name="connsiteY31" fmla="*/ 2885535 h 3309666"/>
              <a:gd name="connsiteX32" fmla="*/ 350808 w 2796397"/>
              <a:gd name="connsiteY32" fmla="*/ 2989052 h 3309666"/>
              <a:gd name="connsiteX33" fmla="*/ 471578 w 2796397"/>
              <a:gd name="connsiteY33" fmla="*/ 2997678 h 3309666"/>
              <a:gd name="connsiteX34" fmla="*/ 437072 w 2796397"/>
              <a:gd name="connsiteY34" fmla="*/ 3092569 h 3309666"/>
              <a:gd name="connsiteX35" fmla="*/ 540589 w 2796397"/>
              <a:gd name="connsiteY35" fmla="*/ 3049437 h 3309666"/>
              <a:gd name="connsiteX36" fmla="*/ 644106 w 2796397"/>
              <a:gd name="connsiteY36" fmla="*/ 2997678 h 3309666"/>
              <a:gd name="connsiteX37" fmla="*/ 678612 w 2796397"/>
              <a:gd name="connsiteY37" fmla="*/ 3127075 h 3309666"/>
              <a:gd name="connsiteX38" fmla="*/ 764876 w 2796397"/>
              <a:gd name="connsiteY38" fmla="*/ 3170207 h 3309666"/>
              <a:gd name="connsiteX39" fmla="*/ 782129 w 2796397"/>
              <a:gd name="connsiteY39" fmla="*/ 3075316 h 3309666"/>
              <a:gd name="connsiteX40" fmla="*/ 842514 w 2796397"/>
              <a:gd name="connsiteY40" fmla="*/ 3040811 h 3309666"/>
              <a:gd name="connsiteX41" fmla="*/ 859766 w 2796397"/>
              <a:gd name="connsiteY41" fmla="*/ 2963173 h 3309666"/>
              <a:gd name="connsiteX42" fmla="*/ 928778 w 2796397"/>
              <a:gd name="connsiteY42" fmla="*/ 3040811 h 3309666"/>
              <a:gd name="connsiteX43" fmla="*/ 1015042 w 2796397"/>
              <a:gd name="connsiteY43" fmla="*/ 3083943 h 3309666"/>
              <a:gd name="connsiteX44" fmla="*/ 1023668 w 2796397"/>
              <a:gd name="connsiteY44" fmla="*/ 3083943 h 3309666"/>
              <a:gd name="connsiteX45" fmla="*/ 1058174 w 2796397"/>
              <a:gd name="connsiteY45" fmla="*/ 3006305 h 3309666"/>
              <a:gd name="connsiteX46" fmla="*/ 1135812 w 2796397"/>
              <a:gd name="connsiteY46" fmla="*/ 3040811 h 3309666"/>
              <a:gd name="connsiteX47" fmla="*/ 1127185 w 2796397"/>
              <a:gd name="connsiteY47" fmla="*/ 3092569 h 3309666"/>
              <a:gd name="connsiteX48" fmla="*/ 1196197 w 2796397"/>
              <a:gd name="connsiteY48" fmla="*/ 3109822 h 3309666"/>
              <a:gd name="connsiteX49" fmla="*/ 1256582 w 2796397"/>
              <a:gd name="connsiteY49" fmla="*/ 3127075 h 3309666"/>
              <a:gd name="connsiteX50" fmla="*/ 1316966 w 2796397"/>
              <a:gd name="connsiteY50" fmla="*/ 3204712 h 3309666"/>
              <a:gd name="connsiteX51" fmla="*/ 1351472 w 2796397"/>
              <a:gd name="connsiteY51" fmla="*/ 3135701 h 3309666"/>
              <a:gd name="connsiteX52" fmla="*/ 1437736 w 2796397"/>
              <a:gd name="connsiteY52" fmla="*/ 3135701 h 3309666"/>
              <a:gd name="connsiteX53" fmla="*/ 1506748 w 2796397"/>
              <a:gd name="connsiteY53" fmla="*/ 3066690 h 3309666"/>
              <a:gd name="connsiteX54" fmla="*/ 1593012 w 2796397"/>
              <a:gd name="connsiteY54" fmla="*/ 3049437 h 3309666"/>
              <a:gd name="connsiteX55" fmla="*/ 1593012 w 2796397"/>
              <a:gd name="connsiteY55" fmla="*/ 3032184 h 3309666"/>
              <a:gd name="connsiteX56" fmla="*/ 1739661 w 2796397"/>
              <a:gd name="connsiteY56" fmla="*/ 3066690 h 3309666"/>
              <a:gd name="connsiteX57" fmla="*/ 1782793 w 2796397"/>
              <a:gd name="connsiteY57" fmla="*/ 3006305 h 3309666"/>
              <a:gd name="connsiteX58" fmla="*/ 1869057 w 2796397"/>
              <a:gd name="connsiteY58" fmla="*/ 3006305 h 3309666"/>
              <a:gd name="connsiteX59" fmla="*/ 1894936 w 2796397"/>
              <a:gd name="connsiteY59" fmla="*/ 2937294 h 3309666"/>
              <a:gd name="connsiteX60" fmla="*/ 2041585 w 2796397"/>
              <a:gd name="connsiteY60" fmla="*/ 3049437 h 3309666"/>
              <a:gd name="connsiteX61" fmla="*/ 2136476 w 2796397"/>
              <a:gd name="connsiteY61" fmla="*/ 3014931 h 3309666"/>
              <a:gd name="connsiteX62" fmla="*/ 2170982 w 2796397"/>
              <a:gd name="connsiteY62" fmla="*/ 2980426 h 3309666"/>
              <a:gd name="connsiteX63" fmla="*/ 2369389 w 2796397"/>
              <a:gd name="connsiteY63" fmla="*/ 3075316 h 3309666"/>
              <a:gd name="connsiteX64" fmla="*/ 2585049 w 2796397"/>
              <a:gd name="connsiteY64" fmla="*/ 3221965 h 3309666"/>
              <a:gd name="connsiteX65" fmla="*/ 2748951 w 2796397"/>
              <a:gd name="connsiteY65" fmla="*/ 3265097 h 3309666"/>
              <a:gd name="connsiteX0" fmla="*/ 2748951 w 2796397"/>
              <a:gd name="connsiteY0" fmla="*/ 3160143 h 3204712"/>
              <a:gd name="connsiteX1" fmla="*/ 2774831 w 2796397"/>
              <a:gd name="connsiteY1" fmla="*/ 1564257 h 3204712"/>
              <a:gd name="connsiteX2" fmla="*/ 2619555 w 2796397"/>
              <a:gd name="connsiteY2" fmla="*/ 347932 h 3204712"/>
              <a:gd name="connsiteX3" fmla="*/ 2490159 w 2796397"/>
              <a:gd name="connsiteY3" fmla="*/ 365185 h 3204712"/>
              <a:gd name="connsiteX4" fmla="*/ 2464280 w 2796397"/>
              <a:gd name="connsiteY4" fmla="*/ 244415 h 3204712"/>
              <a:gd name="connsiteX5" fmla="*/ 2429774 w 2796397"/>
              <a:gd name="connsiteY5" fmla="*/ 140898 h 3204712"/>
              <a:gd name="connsiteX6" fmla="*/ 2378015 w 2796397"/>
              <a:gd name="connsiteY6" fmla="*/ 132272 h 3204712"/>
              <a:gd name="connsiteX7" fmla="*/ 2291751 w 2796397"/>
              <a:gd name="connsiteY7" fmla="*/ 20128 h 3204712"/>
              <a:gd name="connsiteX8" fmla="*/ 1860431 w 2796397"/>
              <a:gd name="connsiteY8" fmla="*/ 11502 h 3204712"/>
              <a:gd name="connsiteX9" fmla="*/ 1558506 w 2796397"/>
              <a:gd name="connsiteY9" fmla="*/ 28755 h 3204712"/>
              <a:gd name="connsiteX10" fmla="*/ 1584385 w 2796397"/>
              <a:gd name="connsiteY10" fmla="*/ 813758 h 3204712"/>
              <a:gd name="connsiteX11" fmla="*/ 1144438 w 2796397"/>
              <a:gd name="connsiteY11" fmla="*/ 822385 h 3204712"/>
              <a:gd name="connsiteX12" fmla="*/ 1101306 w 2796397"/>
              <a:gd name="connsiteY12" fmla="*/ 1495245 h 3204712"/>
              <a:gd name="connsiteX13" fmla="*/ 1023668 w 2796397"/>
              <a:gd name="connsiteY13" fmla="*/ 1486619 h 3204712"/>
              <a:gd name="connsiteX14" fmla="*/ 989163 w 2796397"/>
              <a:gd name="connsiteY14" fmla="*/ 1961072 h 3204712"/>
              <a:gd name="connsiteX15" fmla="*/ 877019 w 2796397"/>
              <a:gd name="connsiteY15" fmla="*/ 1926566 h 3204712"/>
              <a:gd name="connsiteX16" fmla="*/ 816634 w 2796397"/>
              <a:gd name="connsiteY16" fmla="*/ 1986951 h 3204712"/>
              <a:gd name="connsiteX17" fmla="*/ 644106 w 2796397"/>
              <a:gd name="connsiteY17" fmla="*/ 1926566 h 3204712"/>
              <a:gd name="connsiteX18" fmla="*/ 566468 w 2796397"/>
              <a:gd name="connsiteY18" fmla="*/ 1874808 h 3204712"/>
              <a:gd name="connsiteX19" fmla="*/ 557842 w 2796397"/>
              <a:gd name="connsiteY19" fmla="*/ 1805796 h 3204712"/>
              <a:gd name="connsiteX20" fmla="*/ 523336 w 2796397"/>
              <a:gd name="connsiteY20" fmla="*/ 1728158 h 3204712"/>
              <a:gd name="connsiteX21" fmla="*/ 350808 w 2796397"/>
              <a:gd name="connsiteY21" fmla="*/ 1633268 h 3204712"/>
              <a:gd name="connsiteX22" fmla="*/ 385314 w 2796397"/>
              <a:gd name="connsiteY22" fmla="*/ 1607389 h 3204712"/>
              <a:gd name="connsiteX23" fmla="*/ 290423 w 2796397"/>
              <a:gd name="connsiteY23" fmla="*/ 1572883 h 3204712"/>
              <a:gd name="connsiteX24" fmla="*/ 40257 w 2796397"/>
              <a:gd name="connsiteY24" fmla="*/ 1486619 h 3204712"/>
              <a:gd name="connsiteX25" fmla="*/ 48883 w 2796397"/>
              <a:gd name="connsiteY25" fmla="*/ 1564257 h 3204712"/>
              <a:gd name="connsiteX26" fmla="*/ 57510 w 2796397"/>
              <a:gd name="connsiteY26" fmla="*/ 2392392 h 3204712"/>
              <a:gd name="connsiteX27" fmla="*/ 31631 w 2796397"/>
              <a:gd name="connsiteY27" fmla="*/ 2789208 h 3204712"/>
              <a:gd name="connsiteX28" fmla="*/ 57510 w 2796397"/>
              <a:gd name="connsiteY28" fmla="*/ 2823713 h 3204712"/>
              <a:gd name="connsiteX29" fmla="*/ 74763 w 2796397"/>
              <a:gd name="connsiteY29" fmla="*/ 2918604 h 3204712"/>
              <a:gd name="connsiteX30" fmla="*/ 221412 w 2796397"/>
              <a:gd name="connsiteY30" fmla="*/ 2918604 h 3204712"/>
              <a:gd name="connsiteX31" fmla="*/ 299049 w 2796397"/>
              <a:gd name="connsiteY31" fmla="*/ 2780581 h 3204712"/>
              <a:gd name="connsiteX32" fmla="*/ 350808 w 2796397"/>
              <a:gd name="connsiteY32" fmla="*/ 2884098 h 3204712"/>
              <a:gd name="connsiteX33" fmla="*/ 471578 w 2796397"/>
              <a:gd name="connsiteY33" fmla="*/ 2892724 h 3204712"/>
              <a:gd name="connsiteX34" fmla="*/ 437072 w 2796397"/>
              <a:gd name="connsiteY34" fmla="*/ 2987615 h 3204712"/>
              <a:gd name="connsiteX35" fmla="*/ 540589 w 2796397"/>
              <a:gd name="connsiteY35" fmla="*/ 2944483 h 3204712"/>
              <a:gd name="connsiteX36" fmla="*/ 644106 w 2796397"/>
              <a:gd name="connsiteY36" fmla="*/ 2892724 h 3204712"/>
              <a:gd name="connsiteX37" fmla="*/ 678612 w 2796397"/>
              <a:gd name="connsiteY37" fmla="*/ 3022121 h 3204712"/>
              <a:gd name="connsiteX38" fmla="*/ 764876 w 2796397"/>
              <a:gd name="connsiteY38" fmla="*/ 3065253 h 3204712"/>
              <a:gd name="connsiteX39" fmla="*/ 782129 w 2796397"/>
              <a:gd name="connsiteY39" fmla="*/ 2970362 h 3204712"/>
              <a:gd name="connsiteX40" fmla="*/ 842514 w 2796397"/>
              <a:gd name="connsiteY40" fmla="*/ 2935857 h 3204712"/>
              <a:gd name="connsiteX41" fmla="*/ 859766 w 2796397"/>
              <a:gd name="connsiteY41" fmla="*/ 2858219 h 3204712"/>
              <a:gd name="connsiteX42" fmla="*/ 928778 w 2796397"/>
              <a:gd name="connsiteY42" fmla="*/ 2935857 h 3204712"/>
              <a:gd name="connsiteX43" fmla="*/ 1015042 w 2796397"/>
              <a:gd name="connsiteY43" fmla="*/ 2978989 h 3204712"/>
              <a:gd name="connsiteX44" fmla="*/ 1023668 w 2796397"/>
              <a:gd name="connsiteY44" fmla="*/ 2978989 h 3204712"/>
              <a:gd name="connsiteX45" fmla="*/ 1058174 w 2796397"/>
              <a:gd name="connsiteY45" fmla="*/ 2901351 h 3204712"/>
              <a:gd name="connsiteX46" fmla="*/ 1135812 w 2796397"/>
              <a:gd name="connsiteY46" fmla="*/ 2935857 h 3204712"/>
              <a:gd name="connsiteX47" fmla="*/ 1127185 w 2796397"/>
              <a:gd name="connsiteY47" fmla="*/ 2987615 h 3204712"/>
              <a:gd name="connsiteX48" fmla="*/ 1196197 w 2796397"/>
              <a:gd name="connsiteY48" fmla="*/ 3004868 h 3204712"/>
              <a:gd name="connsiteX49" fmla="*/ 1256582 w 2796397"/>
              <a:gd name="connsiteY49" fmla="*/ 3022121 h 3204712"/>
              <a:gd name="connsiteX50" fmla="*/ 1316966 w 2796397"/>
              <a:gd name="connsiteY50" fmla="*/ 3099758 h 3204712"/>
              <a:gd name="connsiteX51" fmla="*/ 1351472 w 2796397"/>
              <a:gd name="connsiteY51" fmla="*/ 3030747 h 3204712"/>
              <a:gd name="connsiteX52" fmla="*/ 1437736 w 2796397"/>
              <a:gd name="connsiteY52" fmla="*/ 3030747 h 3204712"/>
              <a:gd name="connsiteX53" fmla="*/ 1506748 w 2796397"/>
              <a:gd name="connsiteY53" fmla="*/ 2961736 h 3204712"/>
              <a:gd name="connsiteX54" fmla="*/ 1593012 w 2796397"/>
              <a:gd name="connsiteY54" fmla="*/ 2944483 h 3204712"/>
              <a:gd name="connsiteX55" fmla="*/ 1593012 w 2796397"/>
              <a:gd name="connsiteY55" fmla="*/ 2927230 h 3204712"/>
              <a:gd name="connsiteX56" fmla="*/ 1739661 w 2796397"/>
              <a:gd name="connsiteY56" fmla="*/ 2961736 h 3204712"/>
              <a:gd name="connsiteX57" fmla="*/ 1782793 w 2796397"/>
              <a:gd name="connsiteY57" fmla="*/ 2901351 h 3204712"/>
              <a:gd name="connsiteX58" fmla="*/ 1869057 w 2796397"/>
              <a:gd name="connsiteY58" fmla="*/ 2901351 h 3204712"/>
              <a:gd name="connsiteX59" fmla="*/ 1894936 w 2796397"/>
              <a:gd name="connsiteY59" fmla="*/ 2832340 h 3204712"/>
              <a:gd name="connsiteX60" fmla="*/ 2041585 w 2796397"/>
              <a:gd name="connsiteY60" fmla="*/ 2944483 h 3204712"/>
              <a:gd name="connsiteX61" fmla="*/ 2136476 w 2796397"/>
              <a:gd name="connsiteY61" fmla="*/ 2909977 h 3204712"/>
              <a:gd name="connsiteX62" fmla="*/ 2170982 w 2796397"/>
              <a:gd name="connsiteY62" fmla="*/ 2875472 h 3204712"/>
              <a:gd name="connsiteX63" fmla="*/ 2369389 w 2796397"/>
              <a:gd name="connsiteY63" fmla="*/ 2970362 h 3204712"/>
              <a:gd name="connsiteX64" fmla="*/ 2585049 w 2796397"/>
              <a:gd name="connsiteY64" fmla="*/ 3117011 h 3204712"/>
              <a:gd name="connsiteX65" fmla="*/ 2748951 w 2796397"/>
              <a:gd name="connsiteY65" fmla="*/ 3160143 h 3204712"/>
              <a:gd name="connsiteX0" fmla="*/ 2748951 w 2796397"/>
              <a:gd name="connsiteY0" fmla="*/ 3160143 h 3204712"/>
              <a:gd name="connsiteX1" fmla="*/ 2774831 w 2796397"/>
              <a:gd name="connsiteY1" fmla="*/ 1564257 h 3204712"/>
              <a:gd name="connsiteX2" fmla="*/ 2619555 w 2796397"/>
              <a:gd name="connsiteY2" fmla="*/ 347932 h 3204712"/>
              <a:gd name="connsiteX3" fmla="*/ 2490159 w 2796397"/>
              <a:gd name="connsiteY3" fmla="*/ 365185 h 3204712"/>
              <a:gd name="connsiteX4" fmla="*/ 2464280 w 2796397"/>
              <a:gd name="connsiteY4" fmla="*/ 244415 h 3204712"/>
              <a:gd name="connsiteX5" fmla="*/ 2429774 w 2796397"/>
              <a:gd name="connsiteY5" fmla="*/ 140898 h 3204712"/>
              <a:gd name="connsiteX6" fmla="*/ 2378015 w 2796397"/>
              <a:gd name="connsiteY6" fmla="*/ 132272 h 3204712"/>
              <a:gd name="connsiteX7" fmla="*/ 2291751 w 2796397"/>
              <a:gd name="connsiteY7" fmla="*/ 20128 h 3204712"/>
              <a:gd name="connsiteX8" fmla="*/ 1860431 w 2796397"/>
              <a:gd name="connsiteY8" fmla="*/ 11502 h 3204712"/>
              <a:gd name="connsiteX9" fmla="*/ 1558506 w 2796397"/>
              <a:gd name="connsiteY9" fmla="*/ 28755 h 3204712"/>
              <a:gd name="connsiteX10" fmla="*/ 1584385 w 2796397"/>
              <a:gd name="connsiteY10" fmla="*/ 813758 h 3204712"/>
              <a:gd name="connsiteX11" fmla="*/ 1144438 w 2796397"/>
              <a:gd name="connsiteY11" fmla="*/ 822385 h 3204712"/>
              <a:gd name="connsiteX12" fmla="*/ 1101306 w 2796397"/>
              <a:gd name="connsiteY12" fmla="*/ 1495245 h 3204712"/>
              <a:gd name="connsiteX13" fmla="*/ 1023668 w 2796397"/>
              <a:gd name="connsiteY13" fmla="*/ 1486619 h 3204712"/>
              <a:gd name="connsiteX14" fmla="*/ 989163 w 2796397"/>
              <a:gd name="connsiteY14" fmla="*/ 1961072 h 3204712"/>
              <a:gd name="connsiteX15" fmla="*/ 877019 w 2796397"/>
              <a:gd name="connsiteY15" fmla="*/ 1926566 h 3204712"/>
              <a:gd name="connsiteX16" fmla="*/ 816634 w 2796397"/>
              <a:gd name="connsiteY16" fmla="*/ 1986951 h 3204712"/>
              <a:gd name="connsiteX17" fmla="*/ 644106 w 2796397"/>
              <a:gd name="connsiteY17" fmla="*/ 1926566 h 3204712"/>
              <a:gd name="connsiteX18" fmla="*/ 566468 w 2796397"/>
              <a:gd name="connsiteY18" fmla="*/ 1874808 h 3204712"/>
              <a:gd name="connsiteX19" fmla="*/ 557842 w 2796397"/>
              <a:gd name="connsiteY19" fmla="*/ 1805796 h 3204712"/>
              <a:gd name="connsiteX20" fmla="*/ 523336 w 2796397"/>
              <a:gd name="connsiteY20" fmla="*/ 1728158 h 3204712"/>
              <a:gd name="connsiteX21" fmla="*/ 350808 w 2796397"/>
              <a:gd name="connsiteY21" fmla="*/ 1633268 h 3204712"/>
              <a:gd name="connsiteX22" fmla="*/ 385314 w 2796397"/>
              <a:gd name="connsiteY22" fmla="*/ 1607389 h 3204712"/>
              <a:gd name="connsiteX23" fmla="*/ 290423 w 2796397"/>
              <a:gd name="connsiteY23" fmla="*/ 1572883 h 3204712"/>
              <a:gd name="connsiteX24" fmla="*/ 40257 w 2796397"/>
              <a:gd name="connsiteY24" fmla="*/ 1486619 h 3204712"/>
              <a:gd name="connsiteX25" fmla="*/ 48883 w 2796397"/>
              <a:gd name="connsiteY25" fmla="*/ 1564257 h 3204712"/>
              <a:gd name="connsiteX26" fmla="*/ 57510 w 2796397"/>
              <a:gd name="connsiteY26" fmla="*/ 2392392 h 3204712"/>
              <a:gd name="connsiteX27" fmla="*/ 31631 w 2796397"/>
              <a:gd name="connsiteY27" fmla="*/ 2789208 h 3204712"/>
              <a:gd name="connsiteX28" fmla="*/ 57510 w 2796397"/>
              <a:gd name="connsiteY28" fmla="*/ 2823713 h 3204712"/>
              <a:gd name="connsiteX29" fmla="*/ 74763 w 2796397"/>
              <a:gd name="connsiteY29" fmla="*/ 2918604 h 3204712"/>
              <a:gd name="connsiteX30" fmla="*/ 221412 w 2796397"/>
              <a:gd name="connsiteY30" fmla="*/ 2918604 h 3204712"/>
              <a:gd name="connsiteX31" fmla="*/ 299049 w 2796397"/>
              <a:gd name="connsiteY31" fmla="*/ 2780581 h 3204712"/>
              <a:gd name="connsiteX32" fmla="*/ 350808 w 2796397"/>
              <a:gd name="connsiteY32" fmla="*/ 2884098 h 3204712"/>
              <a:gd name="connsiteX33" fmla="*/ 471578 w 2796397"/>
              <a:gd name="connsiteY33" fmla="*/ 2892724 h 3204712"/>
              <a:gd name="connsiteX34" fmla="*/ 437072 w 2796397"/>
              <a:gd name="connsiteY34" fmla="*/ 2987615 h 3204712"/>
              <a:gd name="connsiteX35" fmla="*/ 540589 w 2796397"/>
              <a:gd name="connsiteY35" fmla="*/ 2944483 h 3204712"/>
              <a:gd name="connsiteX36" fmla="*/ 644106 w 2796397"/>
              <a:gd name="connsiteY36" fmla="*/ 2892724 h 3204712"/>
              <a:gd name="connsiteX37" fmla="*/ 678612 w 2796397"/>
              <a:gd name="connsiteY37" fmla="*/ 3022121 h 3204712"/>
              <a:gd name="connsiteX38" fmla="*/ 764876 w 2796397"/>
              <a:gd name="connsiteY38" fmla="*/ 3065253 h 3204712"/>
              <a:gd name="connsiteX39" fmla="*/ 782129 w 2796397"/>
              <a:gd name="connsiteY39" fmla="*/ 2970362 h 3204712"/>
              <a:gd name="connsiteX40" fmla="*/ 842514 w 2796397"/>
              <a:gd name="connsiteY40" fmla="*/ 2935857 h 3204712"/>
              <a:gd name="connsiteX41" fmla="*/ 859766 w 2796397"/>
              <a:gd name="connsiteY41" fmla="*/ 2858219 h 3204712"/>
              <a:gd name="connsiteX42" fmla="*/ 928778 w 2796397"/>
              <a:gd name="connsiteY42" fmla="*/ 2935857 h 3204712"/>
              <a:gd name="connsiteX43" fmla="*/ 1015042 w 2796397"/>
              <a:gd name="connsiteY43" fmla="*/ 2978989 h 3204712"/>
              <a:gd name="connsiteX44" fmla="*/ 1023668 w 2796397"/>
              <a:gd name="connsiteY44" fmla="*/ 2978989 h 3204712"/>
              <a:gd name="connsiteX45" fmla="*/ 1058174 w 2796397"/>
              <a:gd name="connsiteY45" fmla="*/ 2901351 h 3204712"/>
              <a:gd name="connsiteX46" fmla="*/ 1135812 w 2796397"/>
              <a:gd name="connsiteY46" fmla="*/ 2935857 h 3204712"/>
              <a:gd name="connsiteX47" fmla="*/ 1127185 w 2796397"/>
              <a:gd name="connsiteY47" fmla="*/ 2987615 h 3204712"/>
              <a:gd name="connsiteX48" fmla="*/ 1196197 w 2796397"/>
              <a:gd name="connsiteY48" fmla="*/ 3004868 h 3204712"/>
              <a:gd name="connsiteX49" fmla="*/ 1256582 w 2796397"/>
              <a:gd name="connsiteY49" fmla="*/ 3022121 h 3204712"/>
              <a:gd name="connsiteX50" fmla="*/ 1316966 w 2796397"/>
              <a:gd name="connsiteY50" fmla="*/ 3099758 h 3204712"/>
              <a:gd name="connsiteX51" fmla="*/ 1351472 w 2796397"/>
              <a:gd name="connsiteY51" fmla="*/ 3030747 h 3204712"/>
              <a:gd name="connsiteX52" fmla="*/ 1437736 w 2796397"/>
              <a:gd name="connsiteY52" fmla="*/ 3030747 h 3204712"/>
              <a:gd name="connsiteX53" fmla="*/ 1506748 w 2796397"/>
              <a:gd name="connsiteY53" fmla="*/ 2961736 h 3204712"/>
              <a:gd name="connsiteX54" fmla="*/ 1593012 w 2796397"/>
              <a:gd name="connsiteY54" fmla="*/ 2944483 h 3204712"/>
              <a:gd name="connsiteX55" fmla="*/ 1593012 w 2796397"/>
              <a:gd name="connsiteY55" fmla="*/ 2927230 h 3204712"/>
              <a:gd name="connsiteX56" fmla="*/ 1739661 w 2796397"/>
              <a:gd name="connsiteY56" fmla="*/ 2961736 h 3204712"/>
              <a:gd name="connsiteX57" fmla="*/ 1782793 w 2796397"/>
              <a:gd name="connsiteY57" fmla="*/ 2901351 h 3204712"/>
              <a:gd name="connsiteX58" fmla="*/ 1869057 w 2796397"/>
              <a:gd name="connsiteY58" fmla="*/ 2901351 h 3204712"/>
              <a:gd name="connsiteX59" fmla="*/ 1894936 w 2796397"/>
              <a:gd name="connsiteY59" fmla="*/ 2832340 h 3204712"/>
              <a:gd name="connsiteX60" fmla="*/ 2041585 w 2796397"/>
              <a:gd name="connsiteY60" fmla="*/ 2944483 h 3204712"/>
              <a:gd name="connsiteX61" fmla="*/ 2136476 w 2796397"/>
              <a:gd name="connsiteY61" fmla="*/ 2909977 h 3204712"/>
              <a:gd name="connsiteX62" fmla="*/ 2170982 w 2796397"/>
              <a:gd name="connsiteY62" fmla="*/ 2875472 h 3204712"/>
              <a:gd name="connsiteX63" fmla="*/ 2369389 w 2796397"/>
              <a:gd name="connsiteY63" fmla="*/ 2970362 h 3204712"/>
              <a:gd name="connsiteX64" fmla="*/ 2585049 w 2796397"/>
              <a:gd name="connsiteY64" fmla="*/ 3117011 h 3204712"/>
              <a:gd name="connsiteX65" fmla="*/ 2748951 w 2796397"/>
              <a:gd name="connsiteY65" fmla="*/ 3160143 h 3204712"/>
              <a:gd name="connsiteX0" fmla="*/ 2748951 w 2780582"/>
              <a:gd name="connsiteY0" fmla="*/ 3160143 h 3204712"/>
              <a:gd name="connsiteX1" fmla="*/ 2774831 w 2780582"/>
              <a:gd name="connsiteY1" fmla="*/ 1564257 h 3204712"/>
              <a:gd name="connsiteX2" fmla="*/ 2619555 w 2780582"/>
              <a:gd name="connsiteY2" fmla="*/ 347932 h 3204712"/>
              <a:gd name="connsiteX3" fmla="*/ 2490159 w 2780582"/>
              <a:gd name="connsiteY3" fmla="*/ 365185 h 3204712"/>
              <a:gd name="connsiteX4" fmla="*/ 2464280 w 2780582"/>
              <a:gd name="connsiteY4" fmla="*/ 244415 h 3204712"/>
              <a:gd name="connsiteX5" fmla="*/ 2429774 w 2780582"/>
              <a:gd name="connsiteY5" fmla="*/ 140898 h 3204712"/>
              <a:gd name="connsiteX6" fmla="*/ 2378015 w 2780582"/>
              <a:gd name="connsiteY6" fmla="*/ 132272 h 3204712"/>
              <a:gd name="connsiteX7" fmla="*/ 2291751 w 2780582"/>
              <a:gd name="connsiteY7" fmla="*/ 20128 h 3204712"/>
              <a:gd name="connsiteX8" fmla="*/ 1860431 w 2780582"/>
              <a:gd name="connsiteY8" fmla="*/ 11502 h 3204712"/>
              <a:gd name="connsiteX9" fmla="*/ 1558506 w 2780582"/>
              <a:gd name="connsiteY9" fmla="*/ 28755 h 3204712"/>
              <a:gd name="connsiteX10" fmla="*/ 1584385 w 2780582"/>
              <a:gd name="connsiteY10" fmla="*/ 813758 h 3204712"/>
              <a:gd name="connsiteX11" fmla="*/ 1144438 w 2780582"/>
              <a:gd name="connsiteY11" fmla="*/ 822385 h 3204712"/>
              <a:gd name="connsiteX12" fmla="*/ 1101306 w 2780582"/>
              <a:gd name="connsiteY12" fmla="*/ 1495245 h 3204712"/>
              <a:gd name="connsiteX13" fmla="*/ 1023668 w 2780582"/>
              <a:gd name="connsiteY13" fmla="*/ 1486619 h 3204712"/>
              <a:gd name="connsiteX14" fmla="*/ 989163 w 2780582"/>
              <a:gd name="connsiteY14" fmla="*/ 1961072 h 3204712"/>
              <a:gd name="connsiteX15" fmla="*/ 877019 w 2780582"/>
              <a:gd name="connsiteY15" fmla="*/ 1926566 h 3204712"/>
              <a:gd name="connsiteX16" fmla="*/ 816634 w 2780582"/>
              <a:gd name="connsiteY16" fmla="*/ 1986951 h 3204712"/>
              <a:gd name="connsiteX17" fmla="*/ 644106 w 2780582"/>
              <a:gd name="connsiteY17" fmla="*/ 1926566 h 3204712"/>
              <a:gd name="connsiteX18" fmla="*/ 566468 w 2780582"/>
              <a:gd name="connsiteY18" fmla="*/ 1874808 h 3204712"/>
              <a:gd name="connsiteX19" fmla="*/ 557842 w 2780582"/>
              <a:gd name="connsiteY19" fmla="*/ 1805796 h 3204712"/>
              <a:gd name="connsiteX20" fmla="*/ 523336 w 2780582"/>
              <a:gd name="connsiteY20" fmla="*/ 1728158 h 3204712"/>
              <a:gd name="connsiteX21" fmla="*/ 350808 w 2780582"/>
              <a:gd name="connsiteY21" fmla="*/ 1633268 h 3204712"/>
              <a:gd name="connsiteX22" fmla="*/ 385314 w 2780582"/>
              <a:gd name="connsiteY22" fmla="*/ 1607389 h 3204712"/>
              <a:gd name="connsiteX23" fmla="*/ 290423 w 2780582"/>
              <a:gd name="connsiteY23" fmla="*/ 1572883 h 3204712"/>
              <a:gd name="connsiteX24" fmla="*/ 40257 w 2780582"/>
              <a:gd name="connsiteY24" fmla="*/ 1486619 h 3204712"/>
              <a:gd name="connsiteX25" fmla="*/ 48883 w 2780582"/>
              <a:gd name="connsiteY25" fmla="*/ 1564257 h 3204712"/>
              <a:gd name="connsiteX26" fmla="*/ 57510 w 2780582"/>
              <a:gd name="connsiteY26" fmla="*/ 2392392 h 3204712"/>
              <a:gd name="connsiteX27" fmla="*/ 31631 w 2780582"/>
              <a:gd name="connsiteY27" fmla="*/ 2789208 h 3204712"/>
              <a:gd name="connsiteX28" fmla="*/ 57510 w 2780582"/>
              <a:gd name="connsiteY28" fmla="*/ 2823713 h 3204712"/>
              <a:gd name="connsiteX29" fmla="*/ 74763 w 2780582"/>
              <a:gd name="connsiteY29" fmla="*/ 2918604 h 3204712"/>
              <a:gd name="connsiteX30" fmla="*/ 221412 w 2780582"/>
              <a:gd name="connsiteY30" fmla="*/ 2918604 h 3204712"/>
              <a:gd name="connsiteX31" fmla="*/ 299049 w 2780582"/>
              <a:gd name="connsiteY31" fmla="*/ 2780581 h 3204712"/>
              <a:gd name="connsiteX32" fmla="*/ 350808 w 2780582"/>
              <a:gd name="connsiteY32" fmla="*/ 2884098 h 3204712"/>
              <a:gd name="connsiteX33" fmla="*/ 471578 w 2780582"/>
              <a:gd name="connsiteY33" fmla="*/ 2892724 h 3204712"/>
              <a:gd name="connsiteX34" fmla="*/ 437072 w 2780582"/>
              <a:gd name="connsiteY34" fmla="*/ 2987615 h 3204712"/>
              <a:gd name="connsiteX35" fmla="*/ 540589 w 2780582"/>
              <a:gd name="connsiteY35" fmla="*/ 2944483 h 3204712"/>
              <a:gd name="connsiteX36" fmla="*/ 644106 w 2780582"/>
              <a:gd name="connsiteY36" fmla="*/ 2892724 h 3204712"/>
              <a:gd name="connsiteX37" fmla="*/ 678612 w 2780582"/>
              <a:gd name="connsiteY37" fmla="*/ 3022121 h 3204712"/>
              <a:gd name="connsiteX38" fmla="*/ 764876 w 2780582"/>
              <a:gd name="connsiteY38" fmla="*/ 3065253 h 3204712"/>
              <a:gd name="connsiteX39" fmla="*/ 782129 w 2780582"/>
              <a:gd name="connsiteY39" fmla="*/ 2970362 h 3204712"/>
              <a:gd name="connsiteX40" fmla="*/ 842514 w 2780582"/>
              <a:gd name="connsiteY40" fmla="*/ 2935857 h 3204712"/>
              <a:gd name="connsiteX41" fmla="*/ 859766 w 2780582"/>
              <a:gd name="connsiteY41" fmla="*/ 2858219 h 3204712"/>
              <a:gd name="connsiteX42" fmla="*/ 928778 w 2780582"/>
              <a:gd name="connsiteY42" fmla="*/ 2935857 h 3204712"/>
              <a:gd name="connsiteX43" fmla="*/ 1015042 w 2780582"/>
              <a:gd name="connsiteY43" fmla="*/ 2978989 h 3204712"/>
              <a:gd name="connsiteX44" fmla="*/ 1023668 w 2780582"/>
              <a:gd name="connsiteY44" fmla="*/ 2978989 h 3204712"/>
              <a:gd name="connsiteX45" fmla="*/ 1058174 w 2780582"/>
              <a:gd name="connsiteY45" fmla="*/ 2901351 h 3204712"/>
              <a:gd name="connsiteX46" fmla="*/ 1135812 w 2780582"/>
              <a:gd name="connsiteY46" fmla="*/ 2935857 h 3204712"/>
              <a:gd name="connsiteX47" fmla="*/ 1127185 w 2780582"/>
              <a:gd name="connsiteY47" fmla="*/ 2987615 h 3204712"/>
              <a:gd name="connsiteX48" fmla="*/ 1196197 w 2780582"/>
              <a:gd name="connsiteY48" fmla="*/ 3004868 h 3204712"/>
              <a:gd name="connsiteX49" fmla="*/ 1256582 w 2780582"/>
              <a:gd name="connsiteY49" fmla="*/ 3022121 h 3204712"/>
              <a:gd name="connsiteX50" fmla="*/ 1316966 w 2780582"/>
              <a:gd name="connsiteY50" fmla="*/ 3099758 h 3204712"/>
              <a:gd name="connsiteX51" fmla="*/ 1351472 w 2780582"/>
              <a:gd name="connsiteY51" fmla="*/ 3030747 h 3204712"/>
              <a:gd name="connsiteX52" fmla="*/ 1437736 w 2780582"/>
              <a:gd name="connsiteY52" fmla="*/ 3030747 h 3204712"/>
              <a:gd name="connsiteX53" fmla="*/ 1506748 w 2780582"/>
              <a:gd name="connsiteY53" fmla="*/ 2961736 h 3204712"/>
              <a:gd name="connsiteX54" fmla="*/ 1593012 w 2780582"/>
              <a:gd name="connsiteY54" fmla="*/ 2944483 h 3204712"/>
              <a:gd name="connsiteX55" fmla="*/ 1593012 w 2780582"/>
              <a:gd name="connsiteY55" fmla="*/ 2927230 h 3204712"/>
              <a:gd name="connsiteX56" fmla="*/ 1739661 w 2780582"/>
              <a:gd name="connsiteY56" fmla="*/ 2961736 h 3204712"/>
              <a:gd name="connsiteX57" fmla="*/ 1782793 w 2780582"/>
              <a:gd name="connsiteY57" fmla="*/ 2901351 h 3204712"/>
              <a:gd name="connsiteX58" fmla="*/ 1869057 w 2780582"/>
              <a:gd name="connsiteY58" fmla="*/ 2901351 h 3204712"/>
              <a:gd name="connsiteX59" fmla="*/ 1894936 w 2780582"/>
              <a:gd name="connsiteY59" fmla="*/ 2832340 h 3204712"/>
              <a:gd name="connsiteX60" fmla="*/ 2041585 w 2780582"/>
              <a:gd name="connsiteY60" fmla="*/ 2944483 h 3204712"/>
              <a:gd name="connsiteX61" fmla="*/ 2136476 w 2780582"/>
              <a:gd name="connsiteY61" fmla="*/ 2909977 h 3204712"/>
              <a:gd name="connsiteX62" fmla="*/ 2170982 w 2780582"/>
              <a:gd name="connsiteY62" fmla="*/ 2875472 h 3204712"/>
              <a:gd name="connsiteX63" fmla="*/ 2369389 w 2780582"/>
              <a:gd name="connsiteY63" fmla="*/ 2970362 h 3204712"/>
              <a:gd name="connsiteX64" fmla="*/ 2585049 w 2780582"/>
              <a:gd name="connsiteY64" fmla="*/ 3117011 h 3204712"/>
              <a:gd name="connsiteX65" fmla="*/ 2748951 w 2780582"/>
              <a:gd name="connsiteY65" fmla="*/ 3160143 h 3204712"/>
              <a:gd name="connsiteX0" fmla="*/ 2748951 w 2780582"/>
              <a:gd name="connsiteY0" fmla="*/ 3160143 h 3204712"/>
              <a:gd name="connsiteX1" fmla="*/ 2774831 w 2780582"/>
              <a:gd name="connsiteY1" fmla="*/ 1564257 h 3204712"/>
              <a:gd name="connsiteX2" fmla="*/ 2619555 w 2780582"/>
              <a:gd name="connsiteY2" fmla="*/ 347932 h 3204712"/>
              <a:gd name="connsiteX3" fmla="*/ 2490159 w 2780582"/>
              <a:gd name="connsiteY3" fmla="*/ 365185 h 3204712"/>
              <a:gd name="connsiteX4" fmla="*/ 2464280 w 2780582"/>
              <a:gd name="connsiteY4" fmla="*/ 244415 h 3204712"/>
              <a:gd name="connsiteX5" fmla="*/ 2429774 w 2780582"/>
              <a:gd name="connsiteY5" fmla="*/ 140898 h 3204712"/>
              <a:gd name="connsiteX6" fmla="*/ 2378015 w 2780582"/>
              <a:gd name="connsiteY6" fmla="*/ 132272 h 3204712"/>
              <a:gd name="connsiteX7" fmla="*/ 2291751 w 2780582"/>
              <a:gd name="connsiteY7" fmla="*/ 20128 h 3204712"/>
              <a:gd name="connsiteX8" fmla="*/ 1860431 w 2780582"/>
              <a:gd name="connsiteY8" fmla="*/ 11502 h 3204712"/>
              <a:gd name="connsiteX9" fmla="*/ 1558506 w 2780582"/>
              <a:gd name="connsiteY9" fmla="*/ 28755 h 3204712"/>
              <a:gd name="connsiteX10" fmla="*/ 1584385 w 2780582"/>
              <a:gd name="connsiteY10" fmla="*/ 813758 h 3204712"/>
              <a:gd name="connsiteX11" fmla="*/ 1144438 w 2780582"/>
              <a:gd name="connsiteY11" fmla="*/ 822385 h 3204712"/>
              <a:gd name="connsiteX12" fmla="*/ 1101306 w 2780582"/>
              <a:gd name="connsiteY12" fmla="*/ 1495245 h 3204712"/>
              <a:gd name="connsiteX13" fmla="*/ 1023668 w 2780582"/>
              <a:gd name="connsiteY13" fmla="*/ 1486619 h 3204712"/>
              <a:gd name="connsiteX14" fmla="*/ 989163 w 2780582"/>
              <a:gd name="connsiteY14" fmla="*/ 1961072 h 3204712"/>
              <a:gd name="connsiteX15" fmla="*/ 877019 w 2780582"/>
              <a:gd name="connsiteY15" fmla="*/ 1926566 h 3204712"/>
              <a:gd name="connsiteX16" fmla="*/ 816634 w 2780582"/>
              <a:gd name="connsiteY16" fmla="*/ 1986951 h 3204712"/>
              <a:gd name="connsiteX17" fmla="*/ 644106 w 2780582"/>
              <a:gd name="connsiteY17" fmla="*/ 1926566 h 3204712"/>
              <a:gd name="connsiteX18" fmla="*/ 566468 w 2780582"/>
              <a:gd name="connsiteY18" fmla="*/ 1874808 h 3204712"/>
              <a:gd name="connsiteX19" fmla="*/ 557842 w 2780582"/>
              <a:gd name="connsiteY19" fmla="*/ 1805796 h 3204712"/>
              <a:gd name="connsiteX20" fmla="*/ 523336 w 2780582"/>
              <a:gd name="connsiteY20" fmla="*/ 1728158 h 3204712"/>
              <a:gd name="connsiteX21" fmla="*/ 350808 w 2780582"/>
              <a:gd name="connsiteY21" fmla="*/ 1633268 h 3204712"/>
              <a:gd name="connsiteX22" fmla="*/ 385314 w 2780582"/>
              <a:gd name="connsiteY22" fmla="*/ 1607389 h 3204712"/>
              <a:gd name="connsiteX23" fmla="*/ 290423 w 2780582"/>
              <a:gd name="connsiteY23" fmla="*/ 1572883 h 3204712"/>
              <a:gd name="connsiteX24" fmla="*/ 40257 w 2780582"/>
              <a:gd name="connsiteY24" fmla="*/ 1486619 h 3204712"/>
              <a:gd name="connsiteX25" fmla="*/ 48883 w 2780582"/>
              <a:gd name="connsiteY25" fmla="*/ 1564257 h 3204712"/>
              <a:gd name="connsiteX26" fmla="*/ 57510 w 2780582"/>
              <a:gd name="connsiteY26" fmla="*/ 2392392 h 3204712"/>
              <a:gd name="connsiteX27" fmla="*/ 31631 w 2780582"/>
              <a:gd name="connsiteY27" fmla="*/ 2789208 h 3204712"/>
              <a:gd name="connsiteX28" fmla="*/ 57510 w 2780582"/>
              <a:gd name="connsiteY28" fmla="*/ 2823713 h 3204712"/>
              <a:gd name="connsiteX29" fmla="*/ 74763 w 2780582"/>
              <a:gd name="connsiteY29" fmla="*/ 2918604 h 3204712"/>
              <a:gd name="connsiteX30" fmla="*/ 221412 w 2780582"/>
              <a:gd name="connsiteY30" fmla="*/ 2918604 h 3204712"/>
              <a:gd name="connsiteX31" fmla="*/ 299049 w 2780582"/>
              <a:gd name="connsiteY31" fmla="*/ 2780581 h 3204712"/>
              <a:gd name="connsiteX32" fmla="*/ 350808 w 2780582"/>
              <a:gd name="connsiteY32" fmla="*/ 2884098 h 3204712"/>
              <a:gd name="connsiteX33" fmla="*/ 471578 w 2780582"/>
              <a:gd name="connsiteY33" fmla="*/ 2892724 h 3204712"/>
              <a:gd name="connsiteX34" fmla="*/ 437072 w 2780582"/>
              <a:gd name="connsiteY34" fmla="*/ 2987615 h 3204712"/>
              <a:gd name="connsiteX35" fmla="*/ 540589 w 2780582"/>
              <a:gd name="connsiteY35" fmla="*/ 2944483 h 3204712"/>
              <a:gd name="connsiteX36" fmla="*/ 644106 w 2780582"/>
              <a:gd name="connsiteY36" fmla="*/ 2892724 h 3204712"/>
              <a:gd name="connsiteX37" fmla="*/ 678612 w 2780582"/>
              <a:gd name="connsiteY37" fmla="*/ 3022121 h 3204712"/>
              <a:gd name="connsiteX38" fmla="*/ 764876 w 2780582"/>
              <a:gd name="connsiteY38" fmla="*/ 3065253 h 3204712"/>
              <a:gd name="connsiteX39" fmla="*/ 782129 w 2780582"/>
              <a:gd name="connsiteY39" fmla="*/ 2970362 h 3204712"/>
              <a:gd name="connsiteX40" fmla="*/ 842514 w 2780582"/>
              <a:gd name="connsiteY40" fmla="*/ 2935857 h 3204712"/>
              <a:gd name="connsiteX41" fmla="*/ 859766 w 2780582"/>
              <a:gd name="connsiteY41" fmla="*/ 2858219 h 3204712"/>
              <a:gd name="connsiteX42" fmla="*/ 928778 w 2780582"/>
              <a:gd name="connsiteY42" fmla="*/ 2935857 h 3204712"/>
              <a:gd name="connsiteX43" fmla="*/ 1015042 w 2780582"/>
              <a:gd name="connsiteY43" fmla="*/ 2978989 h 3204712"/>
              <a:gd name="connsiteX44" fmla="*/ 1023668 w 2780582"/>
              <a:gd name="connsiteY44" fmla="*/ 2978989 h 3204712"/>
              <a:gd name="connsiteX45" fmla="*/ 1058174 w 2780582"/>
              <a:gd name="connsiteY45" fmla="*/ 2901351 h 3204712"/>
              <a:gd name="connsiteX46" fmla="*/ 1135812 w 2780582"/>
              <a:gd name="connsiteY46" fmla="*/ 2935857 h 3204712"/>
              <a:gd name="connsiteX47" fmla="*/ 1127185 w 2780582"/>
              <a:gd name="connsiteY47" fmla="*/ 2987615 h 3204712"/>
              <a:gd name="connsiteX48" fmla="*/ 1196197 w 2780582"/>
              <a:gd name="connsiteY48" fmla="*/ 3004868 h 3204712"/>
              <a:gd name="connsiteX49" fmla="*/ 1256582 w 2780582"/>
              <a:gd name="connsiteY49" fmla="*/ 3022121 h 3204712"/>
              <a:gd name="connsiteX50" fmla="*/ 1316966 w 2780582"/>
              <a:gd name="connsiteY50" fmla="*/ 3099758 h 3204712"/>
              <a:gd name="connsiteX51" fmla="*/ 1351472 w 2780582"/>
              <a:gd name="connsiteY51" fmla="*/ 3030747 h 3204712"/>
              <a:gd name="connsiteX52" fmla="*/ 1437736 w 2780582"/>
              <a:gd name="connsiteY52" fmla="*/ 3030747 h 3204712"/>
              <a:gd name="connsiteX53" fmla="*/ 1506748 w 2780582"/>
              <a:gd name="connsiteY53" fmla="*/ 2961736 h 3204712"/>
              <a:gd name="connsiteX54" fmla="*/ 1593012 w 2780582"/>
              <a:gd name="connsiteY54" fmla="*/ 2944483 h 3204712"/>
              <a:gd name="connsiteX55" fmla="*/ 1593012 w 2780582"/>
              <a:gd name="connsiteY55" fmla="*/ 2927230 h 3204712"/>
              <a:gd name="connsiteX56" fmla="*/ 1739661 w 2780582"/>
              <a:gd name="connsiteY56" fmla="*/ 2961736 h 3204712"/>
              <a:gd name="connsiteX57" fmla="*/ 1782793 w 2780582"/>
              <a:gd name="connsiteY57" fmla="*/ 2901351 h 3204712"/>
              <a:gd name="connsiteX58" fmla="*/ 1869057 w 2780582"/>
              <a:gd name="connsiteY58" fmla="*/ 2901351 h 3204712"/>
              <a:gd name="connsiteX59" fmla="*/ 1894936 w 2780582"/>
              <a:gd name="connsiteY59" fmla="*/ 2832340 h 3204712"/>
              <a:gd name="connsiteX60" fmla="*/ 2041585 w 2780582"/>
              <a:gd name="connsiteY60" fmla="*/ 2944483 h 3204712"/>
              <a:gd name="connsiteX61" fmla="*/ 2136476 w 2780582"/>
              <a:gd name="connsiteY61" fmla="*/ 2909977 h 3204712"/>
              <a:gd name="connsiteX62" fmla="*/ 2170982 w 2780582"/>
              <a:gd name="connsiteY62" fmla="*/ 2875472 h 3204712"/>
              <a:gd name="connsiteX63" fmla="*/ 2369389 w 2780582"/>
              <a:gd name="connsiteY63" fmla="*/ 2970362 h 3204712"/>
              <a:gd name="connsiteX64" fmla="*/ 2585049 w 2780582"/>
              <a:gd name="connsiteY64" fmla="*/ 3117011 h 3204712"/>
              <a:gd name="connsiteX65" fmla="*/ 2748951 w 2780582"/>
              <a:gd name="connsiteY65" fmla="*/ 3160143 h 3204712"/>
              <a:gd name="connsiteX0" fmla="*/ 2748951 w 2780582"/>
              <a:gd name="connsiteY0" fmla="*/ 3160143 h 3204712"/>
              <a:gd name="connsiteX1" fmla="*/ 2774831 w 2780582"/>
              <a:gd name="connsiteY1" fmla="*/ 1564257 h 3204712"/>
              <a:gd name="connsiteX2" fmla="*/ 2619555 w 2780582"/>
              <a:gd name="connsiteY2" fmla="*/ 347932 h 3204712"/>
              <a:gd name="connsiteX3" fmla="*/ 2490159 w 2780582"/>
              <a:gd name="connsiteY3" fmla="*/ 365185 h 3204712"/>
              <a:gd name="connsiteX4" fmla="*/ 2464280 w 2780582"/>
              <a:gd name="connsiteY4" fmla="*/ 244415 h 3204712"/>
              <a:gd name="connsiteX5" fmla="*/ 2429774 w 2780582"/>
              <a:gd name="connsiteY5" fmla="*/ 140898 h 3204712"/>
              <a:gd name="connsiteX6" fmla="*/ 2378015 w 2780582"/>
              <a:gd name="connsiteY6" fmla="*/ 132272 h 3204712"/>
              <a:gd name="connsiteX7" fmla="*/ 2291751 w 2780582"/>
              <a:gd name="connsiteY7" fmla="*/ 20128 h 3204712"/>
              <a:gd name="connsiteX8" fmla="*/ 1860431 w 2780582"/>
              <a:gd name="connsiteY8" fmla="*/ 11502 h 3204712"/>
              <a:gd name="connsiteX9" fmla="*/ 1558506 w 2780582"/>
              <a:gd name="connsiteY9" fmla="*/ 28755 h 3204712"/>
              <a:gd name="connsiteX10" fmla="*/ 1584385 w 2780582"/>
              <a:gd name="connsiteY10" fmla="*/ 813758 h 3204712"/>
              <a:gd name="connsiteX11" fmla="*/ 1144438 w 2780582"/>
              <a:gd name="connsiteY11" fmla="*/ 822385 h 3204712"/>
              <a:gd name="connsiteX12" fmla="*/ 1101306 w 2780582"/>
              <a:gd name="connsiteY12" fmla="*/ 1495245 h 3204712"/>
              <a:gd name="connsiteX13" fmla="*/ 1023668 w 2780582"/>
              <a:gd name="connsiteY13" fmla="*/ 1486619 h 3204712"/>
              <a:gd name="connsiteX14" fmla="*/ 989163 w 2780582"/>
              <a:gd name="connsiteY14" fmla="*/ 1961072 h 3204712"/>
              <a:gd name="connsiteX15" fmla="*/ 877019 w 2780582"/>
              <a:gd name="connsiteY15" fmla="*/ 1926566 h 3204712"/>
              <a:gd name="connsiteX16" fmla="*/ 816634 w 2780582"/>
              <a:gd name="connsiteY16" fmla="*/ 1986951 h 3204712"/>
              <a:gd name="connsiteX17" fmla="*/ 644106 w 2780582"/>
              <a:gd name="connsiteY17" fmla="*/ 1926566 h 3204712"/>
              <a:gd name="connsiteX18" fmla="*/ 566468 w 2780582"/>
              <a:gd name="connsiteY18" fmla="*/ 1874808 h 3204712"/>
              <a:gd name="connsiteX19" fmla="*/ 557842 w 2780582"/>
              <a:gd name="connsiteY19" fmla="*/ 1805796 h 3204712"/>
              <a:gd name="connsiteX20" fmla="*/ 523336 w 2780582"/>
              <a:gd name="connsiteY20" fmla="*/ 1728158 h 3204712"/>
              <a:gd name="connsiteX21" fmla="*/ 350808 w 2780582"/>
              <a:gd name="connsiteY21" fmla="*/ 1633268 h 3204712"/>
              <a:gd name="connsiteX22" fmla="*/ 385314 w 2780582"/>
              <a:gd name="connsiteY22" fmla="*/ 1607389 h 3204712"/>
              <a:gd name="connsiteX23" fmla="*/ 290423 w 2780582"/>
              <a:gd name="connsiteY23" fmla="*/ 1572883 h 3204712"/>
              <a:gd name="connsiteX24" fmla="*/ 40257 w 2780582"/>
              <a:gd name="connsiteY24" fmla="*/ 1486619 h 3204712"/>
              <a:gd name="connsiteX25" fmla="*/ 48883 w 2780582"/>
              <a:gd name="connsiteY25" fmla="*/ 1564257 h 3204712"/>
              <a:gd name="connsiteX26" fmla="*/ 57510 w 2780582"/>
              <a:gd name="connsiteY26" fmla="*/ 2392392 h 3204712"/>
              <a:gd name="connsiteX27" fmla="*/ 31631 w 2780582"/>
              <a:gd name="connsiteY27" fmla="*/ 2789208 h 3204712"/>
              <a:gd name="connsiteX28" fmla="*/ 57510 w 2780582"/>
              <a:gd name="connsiteY28" fmla="*/ 2823713 h 3204712"/>
              <a:gd name="connsiteX29" fmla="*/ 74763 w 2780582"/>
              <a:gd name="connsiteY29" fmla="*/ 2918604 h 3204712"/>
              <a:gd name="connsiteX30" fmla="*/ 221412 w 2780582"/>
              <a:gd name="connsiteY30" fmla="*/ 2918604 h 3204712"/>
              <a:gd name="connsiteX31" fmla="*/ 299049 w 2780582"/>
              <a:gd name="connsiteY31" fmla="*/ 2780581 h 3204712"/>
              <a:gd name="connsiteX32" fmla="*/ 350808 w 2780582"/>
              <a:gd name="connsiteY32" fmla="*/ 2884098 h 3204712"/>
              <a:gd name="connsiteX33" fmla="*/ 471578 w 2780582"/>
              <a:gd name="connsiteY33" fmla="*/ 2892724 h 3204712"/>
              <a:gd name="connsiteX34" fmla="*/ 437072 w 2780582"/>
              <a:gd name="connsiteY34" fmla="*/ 2987615 h 3204712"/>
              <a:gd name="connsiteX35" fmla="*/ 540589 w 2780582"/>
              <a:gd name="connsiteY35" fmla="*/ 2944483 h 3204712"/>
              <a:gd name="connsiteX36" fmla="*/ 644106 w 2780582"/>
              <a:gd name="connsiteY36" fmla="*/ 2892724 h 3204712"/>
              <a:gd name="connsiteX37" fmla="*/ 678612 w 2780582"/>
              <a:gd name="connsiteY37" fmla="*/ 3022121 h 3204712"/>
              <a:gd name="connsiteX38" fmla="*/ 764876 w 2780582"/>
              <a:gd name="connsiteY38" fmla="*/ 3065253 h 3204712"/>
              <a:gd name="connsiteX39" fmla="*/ 782129 w 2780582"/>
              <a:gd name="connsiteY39" fmla="*/ 2970362 h 3204712"/>
              <a:gd name="connsiteX40" fmla="*/ 842514 w 2780582"/>
              <a:gd name="connsiteY40" fmla="*/ 2935857 h 3204712"/>
              <a:gd name="connsiteX41" fmla="*/ 859766 w 2780582"/>
              <a:gd name="connsiteY41" fmla="*/ 2858219 h 3204712"/>
              <a:gd name="connsiteX42" fmla="*/ 928778 w 2780582"/>
              <a:gd name="connsiteY42" fmla="*/ 2935857 h 3204712"/>
              <a:gd name="connsiteX43" fmla="*/ 1015042 w 2780582"/>
              <a:gd name="connsiteY43" fmla="*/ 2978989 h 3204712"/>
              <a:gd name="connsiteX44" fmla="*/ 1023668 w 2780582"/>
              <a:gd name="connsiteY44" fmla="*/ 2978989 h 3204712"/>
              <a:gd name="connsiteX45" fmla="*/ 1058174 w 2780582"/>
              <a:gd name="connsiteY45" fmla="*/ 2901351 h 3204712"/>
              <a:gd name="connsiteX46" fmla="*/ 1135812 w 2780582"/>
              <a:gd name="connsiteY46" fmla="*/ 2935857 h 3204712"/>
              <a:gd name="connsiteX47" fmla="*/ 1127185 w 2780582"/>
              <a:gd name="connsiteY47" fmla="*/ 2987615 h 3204712"/>
              <a:gd name="connsiteX48" fmla="*/ 1196197 w 2780582"/>
              <a:gd name="connsiteY48" fmla="*/ 3004868 h 3204712"/>
              <a:gd name="connsiteX49" fmla="*/ 1256582 w 2780582"/>
              <a:gd name="connsiteY49" fmla="*/ 3022121 h 3204712"/>
              <a:gd name="connsiteX50" fmla="*/ 1316966 w 2780582"/>
              <a:gd name="connsiteY50" fmla="*/ 3099758 h 3204712"/>
              <a:gd name="connsiteX51" fmla="*/ 1351472 w 2780582"/>
              <a:gd name="connsiteY51" fmla="*/ 3030747 h 3204712"/>
              <a:gd name="connsiteX52" fmla="*/ 1437736 w 2780582"/>
              <a:gd name="connsiteY52" fmla="*/ 3030747 h 3204712"/>
              <a:gd name="connsiteX53" fmla="*/ 1506748 w 2780582"/>
              <a:gd name="connsiteY53" fmla="*/ 2961736 h 3204712"/>
              <a:gd name="connsiteX54" fmla="*/ 1593012 w 2780582"/>
              <a:gd name="connsiteY54" fmla="*/ 2944483 h 3204712"/>
              <a:gd name="connsiteX55" fmla="*/ 1593012 w 2780582"/>
              <a:gd name="connsiteY55" fmla="*/ 2927230 h 3204712"/>
              <a:gd name="connsiteX56" fmla="*/ 1739661 w 2780582"/>
              <a:gd name="connsiteY56" fmla="*/ 2961736 h 3204712"/>
              <a:gd name="connsiteX57" fmla="*/ 1782793 w 2780582"/>
              <a:gd name="connsiteY57" fmla="*/ 2901351 h 3204712"/>
              <a:gd name="connsiteX58" fmla="*/ 1869057 w 2780582"/>
              <a:gd name="connsiteY58" fmla="*/ 2901351 h 3204712"/>
              <a:gd name="connsiteX59" fmla="*/ 1894936 w 2780582"/>
              <a:gd name="connsiteY59" fmla="*/ 2832340 h 3204712"/>
              <a:gd name="connsiteX60" fmla="*/ 2041585 w 2780582"/>
              <a:gd name="connsiteY60" fmla="*/ 2944483 h 3204712"/>
              <a:gd name="connsiteX61" fmla="*/ 2136476 w 2780582"/>
              <a:gd name="connsiteY61" fmla="*/ 2909977 h 3204712"/>
              <a:gd name="connsiteX62" fmla="*/ 2170982 w 2780582"/>
              <a:gd name="connsiteY62" fmla="*/ 2875472 h 3204712"/>
              <a:gd name="connsiteX63" fmla="*/ 2369389 w 2780582"/>
              <a:gd name="connsiteY63" fmla="*/ 2970362 h 3204712"/>
              <a:gd name="connsiteX64" fmla="*/ 2585049 w 2780582"/>
              <a:gd name="connsiteY64" fmla="*/ 3117011 h 3204712"/>
              <a:gd name="connsiteX65" fmla="*/ 2748951 w 2780582"/>
              <a:gd name="connsiteY65" fmla="*/ 3160143 h 3204712"/>
              <a:gd name="connsiteX0" fmla="*/ 2748951 w 2780582"/>
              <a:gd name="connsiteY0" fmla="*/ 3160143 h 3204712"/>
              <a:gd name="connsiteX1" fmla="*/ 2774831 w 2780582"/>
              <a:gd name="connsiteY1" fmla="*/ 1564257 h 3204712"/>
              <a:gd name="connsiteX2" fmla="*/ 2619555 w 2780582"/>
              <a:gd name="connsiteY2" fmla="*/ 347932 h 3204712"/>
              <a:gd name="connsiteX3" fmla="*/ 2490159 w 2780582"/>
              <a:gd name="connsiteY3" fmla="*/ 365185 h 3204712"/>
              <a:gd name="connsiteX4" fmla="*/ 2464280 w 2780582"/>
              <a:gd name="connsiteY4" fmla="*/ 244415 h 3204712"/>
              <a:gd name="connsiteX5" fmla="*/ 2429774 w 2780582"/>
              <a:gd name="connsiteY5" fmla="*/ 140898 h 3204712"/>
              <a:gd name="connsiteX6" fmla="*/ 2378015 w 2780582"/>
              <a:gd name="connsiteY6" fmla="*/ 132272 h 3204712"/>
              <a:gd name="connsiteX7" fmla="*/ 2291751 w 2780582"/>
              <a:gd name="connsiteY7" fmla="*/ 20128 h 3204712"/>
              <a:gd name="connsiteX8" fmla="*/ 1860431 w 2780582"/>
              <a:gd name="connsiteY8" fmla="*/ 11502 h 3204712"/>
              <a:gd name="connsiteX9" fmla="*/ 1558506 w 2780582"/>
              <a:gd name="connsiteY9" fmla="*/ 28755 h 3204712"/>
              <a:gd name="connsiteX10" fmla="*/ 1584385 w 2780582"/>
              <a:gd name="connsiteY10" fmla="*/ 813758 h 3204712"/>
              <a:gd name="connsiteX11" fmla="*/ 1144438 w 2780582"/>
              <a:gd name="connsiteY11" fmla="*/ 822385 h 3204712"/>
              <a:gd name="connsiteX12" fmla="*/ 1101306 w 2780582"/>
              <a:gd name="connsiteY12" fmla="*/ 1495245 h 3204712"/>
              <a:gd name="connsiteX13" fmla="*/ 1023668 w 2780582"/>
              <a:gd name="connsiteY13" fmla="*/ 1486619 h 3204712"/>
              <a:gd name="connsiteX14" fmla="*/ 989163 w 2780582"/>
              <a:gd name="connsiteY14" fmla="*/ 1961072 h 3204712"/>
              <a:gd name="connsiteX15" fmla="*/ 877019 w 2780582"/>
              <a:gd name="connsiteY15" fmla="*/ 1926566 h 3204712"/>
              <a:gd name="connsiteX16" fmla="*/ 816634 w 2780582"/>
              <a:gd name="connsiteY16" fmla="*/ 1986951 h 3204712"/>
              <a:gd name="connsiteX17" fmla="*/ 644106 w 2780582"/>
              <a:gd name="connsiteY17" fmla="*/ 1926566 h 3204712"/>
              <a:gd name="connsiteX18" fmla="*/ 566468 w 2780582"/>
              <a:gd name="connsiteY18" fmla="*/ 1874808 h 3204712"/>
              <a:gd name="connsiteX19" fmla="*/ 557842 w 2780582"/>
              <a:gd name="connsiteY19" fmla="*/ 1805796 h 3204712"/>
              <a:gd name="connsiteX20" fmla="*/ 523336 w 2780582"/>
              <a:gd name="connsiteY20" fmla="*/ 1728158 h 3204712"/>
              <a:gd name="connsiteX21" fmla="*/ 350808 w 2780582"/>
              <a:gd name="connsiteY21" fmla="*/ 1633268 h 3204712"/>
              <a:gd name="connsiteX22" fmla="*/ 385314 w 2780582"/>
              <a:gd name="connsiteY22" fmla="*/ 1607389 h 3204712"/>
              <a:gd name="connsiteX23" fmla="*/ 290423 w 2780582"/>
              <a:gd name="connsiteY23" fmla="*/ 1572883 h 3204712"/>
              <a:gd name="connsiteX24" fmla="*/ 40257 w 2780582"/>
              <a:gd name="connsiteY24" fmla="*/ 1486619 h 3204712"/>
              <a:gd name="connsiteX25" fmla="*/ 48883 w 2780582"/>
              <a:gd name="connsiteY25" fmla="*/ 1564257 h 3204712"/>
              <a:gd name="connsiteX26" fmla="*/ 57510 w 2780582"/>
              <a:gd name="connsiteY26" fmla="*/ 2392392 h 3204712"/>
              <a:gd name="connsiteX27" fmla="*/ 31631 w 2780582"/>
              <a:gd name="connsiteY27" fmla="*/ 2789208 h 3204712"/>
              <a:gd name="connsiteX28" fmla="*/ 57510 w 2780582"/>
              <a:gd name="connsiteY28" fmla="*/ 2823713 h 3204712"/>
              <a:gd name="connsiteX29" fmla="*/ 74763 w 2780582"/>
              <a:gd name="connsiteY29" fmla="*/ 2918604 h 3204712"/>
              <a:gd name="connsiteX30" fmla="*/ 221412 w 2780582"/>
              <a:gd name="connsiteY30" fmla="*/ 2918604 h 3204712"/>
              <a:gd name="connsiteX31" fmla="*/ 299049 w 2780582"/>
              <a:gd name="connsiteY31" fmla="*/ 2780581 h 3204712"/>
              <a:gd name="connsiteX32" fmla="*/ 350808 w 2780582"/>
              <a:gd name="connsiteY32" fmla="*/ 2884098 h 3204712"/>
              <a:gd name="connsiteX33" fmla="*/ 471578 w 2780582"/>
              <a:gd name="connsiteY33" fmla="*/ 2892724 h 3204712"/>
              <a:gd name="connsiteX34" fmla="*/ 437072 w 2780582"/>
              <a:gd name="connsiteY34" fmla="*/ 2987615 h 3204712"/>
              <a:gd name="connsiteX35" fmla="*/ 540589 w 2780582"/>
              <a:gd name="connsiteY35" fmla="*/ 2944483 h 3204712"/>
              <a:gd name="connsiteX36" fmla="*/ 644106 w 2780582"/>
              <a:gd name="connsiteY36" fmla="*/ 2892724 h 3204712"/>
              <a:gd name="connsiteX37" fmla="*/ 678612 w 2780582"/>
              <a:gd name="connsiteY37" fmla="*/ 3022121 h 3204712"/>
              <a:gd name="connsiteX38" fmla="*/ 764876 w 2780582"/>
              <a:gd name="connsiteY38" fmla="*/ 3065253 h 3204712"/>
              <a:gd name="connsiteX39" fmla="*/ 782129 w 2780582"/>
              <a:gd name="connsiteY39" fmla="*/ 2970362 h 3204712"/>
              <a:gd name="connsiteX40" fmla="*/ 842514 w 2780582"/>
              <a:gd name="connsiteY40" fmla="*/ 2935857 h 3204712"/>
              <a:gd name="connsiteX41" fmla="*/ 859766 w 2780582"/>
              <a:gd name="connsiteY41" fmla="*/ 2858219 h 3204712"/>
              <a:gd name="connsiteX42" fmla="*/ 928778 w 2780582"/>
              <a:gd name="connsiteY42" fmla="*/ 2935857 h 3204712"/>
              <a:gd name="connsiteX43" fmla="*/ 1015042 w 2780582"/>
              <a:gd name="connsiteY43" fmla="*/ 2978989 h 3204712"/>
              <a:gd name="connsiteX44" fmla="*/ 1023668 w 2780582"/>
              <a:gd name="connsiteY44" fmla="*/ 2978989 h 3204712"/>
              <a:gd name="connsiteX45" fmla="*/ 1058174 w 2780582"/>
              <a:gd name="connsiteY45" fmla="*/ 2901351 h 3204712"/>
              <a:gd name="connsiteX46" fmla="*/ 1135812 w 2780582"/>
              <a:gd name="connsiteY46" fmla="*/ 2935857 h 3204712"/>
              <a:gd name="connsiteX47" fmla="*/ 1127185 w 2780582"/>
              <a:gd name="connsiteY47" fmla="*/ 2987615 h 3204712"/>
              <a:gd name="connsiteX48" fmla="*/ 1196197 w 2780582"/>
              <a:gd name="connsiteY48" fmla="*/ 3004868 h 3204712"/>
              <a:gd name="connsiteX49" fmla="*/ 1256582 w 2780582"/>
              <a:gd name="connsiteY49" fmla="*/ 3022121 h 3204712"/>
              <a:gd name="connsiteX50" fmla="*/ 1316966 w 2780582"/>
              <a:gd name="connsiteY50" fmla="*/ 3099758 h 3204712"/>
              <a:gd name="connsiteX51" fmla="*/ 1351472 w 2780582"/>
              <a:gd name="connsiteY51" fmla="*/ 3030747 h 3204712"/>
              <a:gd name="connsiteX52" fmla="*/ 1437736 w 2780582"/>
              <a:gd name="connsiteY52" fmla="*/ 3030747 h 3204712"/>
              <a:gd name="connsiteX53" fmla="*/ 1506748 w 2780582"/>
              <a:gd name="connsiteY53" fmla="*/ 2961736 h 3204712"/>
              <a:gd name="connsiteX54" fmla="*/ 1593012 w 2780582"/>
              <a:gd name="connsiteY54" fmla="*/ 2944483 h 3204712"/>
              <a:gd name="connsiteX55" fmla="*/ 1593012 w 2780582"/>
              <a:gd name="connsiteY55" fmla="*/ 2927230 h 3204712"/>
              <a:gd name="connsiteX56" fmla="*/ 1739661 w 2780582"/>
              <a:gd name="connsiteY56" fmla="*/ 2961736 h 3204712"/>
              <a:gd name="connsiteX57" fmla="*/ 1782793 w 2780582"/>
              <a:gd name="connsiteY57" fmla="*/ 2901351 h 3204712"/>
              <a:gd name="connsiteX58" fmla="*/ 1869057 w 2780582"/>
              <a:gd name="connsiteY58" fmla="*/ 2901351 h 3204712"/>
              <a:gd name="connsiteX59" fmla="*/ 1894936 w 2780582"/>
              <a:gd name="connsiteY59" fmla="*/ 2832340 h 3204712"/>
              <a:gd name="connsiteX60" fmla="*/ 2041585 w 2780582"/>
              <a:gd name="connsiteY60" fmla="*/ 2944483 h 3204712"/>
              <a:gd name="connsiteX61" fmla="*/ 2136476 w 2780582"/>
              <a:gd name="connsiteY61" fmla="*/ 2909977 h 3204712"/>
              <a:gd name="connsiteX62" fmla="*/ 2170982 w 2780582"/>
              <a:gd name="connsiteY62" fmla="*/ 2875472 h 3204712"/>
              <a:gd name="connsiteX63" fmla="*/ 2369389 w 2780582"/>
              <a:gd name="connsiteY63" fmla="*/ 2970362 h 3204712"/>
              <a:gd name="connsiteX64" fmla="*/ 2585049 w 2780582"/>
              <a:gd name="connsiteY64" fmla="*/ 3117011 h 3204712"/>
              <a:gd name="connsiteX65" fmla="*/ 2748951 w 2780582"/>
              <a:gd name="connsiteY65" fmla="*/ 3160143 h 3204712"/>
              <a:gd name="connsiteX0" fmla="*/ 2738887 w 2770518"/>
              <a:gd name="connsiteY0" fmla="*/ 3160143 h 3204712"/>
              <a:gd name="connsiteX1" fmla="*/ 2764767 w 2770518"/>
              <a:gd name="connsiteY1" fmla="*/ 1564257 h 3204712"/>
              <a:gd name="connsiteX2" fmla="*/ 2609491 w 2770518"/>
              <a:gd name="connsiteY2" fmla="*/ 347932 h 3204712"/>
              <a:gd name="connsiteX3" fmla="*/ 2480095 w 2770518"/>
              <a:gd name="connsiteY3" fmla="*/ 365185 h 3204712"/>
              <a:gd name="connsiteX4" fmla="*/ 2454216 w 2770518"/>
              <a:gd name="connsiteY4" fmla="*/ 244415 h 3204712"/>
              <a:gd name="connsiteX5" fmla="*/ 2419710 w 2770518"/>
              <a:gd name="connsiteY5" fmla="*/ 140898 h 3204712"/>
              <a:gd name="connsiteX6" fmla="*/ 2367951 w 2770518"/>
              <a:gd name="connsiteY6" fmla="*/ 132272 h 3204712"/>
              <a:gd name="connsiteX7" fmla="*/ 2281687 w 2770518"/>
              <a:gd name="connsiteY7" fmla="*/ 20128 h 3204712"/>
              <a:gd name="connsiteX8" fmla="*/ 1850367 w 2770518"/>
              <a:gd name="connsiteY8" fmla="*/ 11502 h 3204712"/>
              <a:gd name="connsiteX9" fmla="*/ 1548442 w 2770518"/>
              <a:gd name="connsiteY9" fmla="*/ 28755 h 3204712"/>
              <a:gd name="connsiteX10" fmla="*/ 1574321 w 2770518"/>
              <a:gd name="connsiteY10" fmla="*/ 813758 h 3204712"/>
              <a:gd name="connsiteX11" fmla="*/ 1134374 w 2770518"/>
              <a:gd name="connsiteY11" fmla="*/ 822385 h 3204712"/>
              <a:gd name="connsiteX12" fmla="*/ 1091242 w 2770518"/>
              <a:gd name="connsiteY12" fmla="*/ 1495245 h 3204712"/>
              <a:gd name="connsiteX13" fmla="*/ 1013604 w 2770518"/>
              <a:gd name="connsiteY13" fmla="*/ 1486619 h 3204712"/>
              <a:gd name="connsiteX14" fmla="*/ 979099 w 2770518"/>
              <a:gd name="connsiteY14" fmla="*/ 1961072 h 3204712"/>
              <a:gd name="connsiteX15" fmla="*/ 866955 w 2770518"/>
              <a:gd name="connsiteY15" fmla="*/ 1926566 h 3204712"/>
              <a:gd name="connsiteX16" fmla="*/ 806570 w 2770518"/>
              <a:gd name="connsiteY16" fmla="*/ 1986951 h 3204712"/>
              <a:gd name="connsiteX17" fmla="*/ 634042 w 2770518"/>
              <a:gd name="connsiteY17" fmla="*/ 1926566 h 3204712"/>
              <a:gd name="connsiteX18" fmla="*/ 556404 w 2770518"/>
              <a:gd name="connsiteY18" fmla="*/ 1874808 h 3204712"/>
              <a:gd name="connsiteX19" fmla="*/ 547778 w 2770518"/>
              <a:gd name="connsiteY19" fmla="*/ 1805796 h 3204712"/>
              <a:gd name="connsiteX20" fmla="*/ 513272 w 2770518"/>
              <a:gd name="connsiteY20" fmla="*/ 1728158 h 3204712"/>
              <a:gd name="connsiteX21" fmla="*/ 340744 w 2770518"/>
              <a:gd name="connsiteY21" fmla="*/ 1633268 h 3204712"/>
              <a:gd name="connsiteX22" fmla="*/ 375250 w 2770518"/>
              <a:gd name="connsiteY22" fmla="*/ 1607389 h 3204712"/>
              <a:gd name="connsiteX23" fmla="*/ 280359 w 2770518"/>
              <a:gd name="connsiteY23" fmla="*/ 1572883 h 3204712"/>
              <a:gd name="connsiteX24" fmla="*/ 38819 w 2770518"/>
              <a:gd name="connsiteY24" fmla="*/ 1564257 h 3204712"/>
              <a:gd name="connsiteX25" fmla="*/ 47446 w 2770518"/>
              <a:gd name="connsiteY25" fmla="*/ 2392392 h 3204712"/>
              <a:gd name="connsiteX26" fmla="*/ 21567 w 2770518"/>
              <a:gd name="connsiteY26" fmla="*/ 2789208 h 3204712"/>
              <a:gd name="connsiteX27" fmla="*/ 47446 w 2770518"/>
              <a:gd name="connsiteY27" fmla="*/ 2823713 h 3204712"/>
              <a:gd name="connsiteX28" fmla="*/ 64699 w 2770518"/>
              <a:gd name="connsiteY28" fmla="*/ 2918604 h 3204712"/>
              <a:gd name="connsiteX29" fmla="*/ 211348 w 2770518"/>
              <a:gd name="connsiteY29" fmla="*/ 2918604 h 3204712"/>
              <a:gd name="connsiteX30" fmla="*/ 288985 w 2770518"/>
              <a:gd name="connsiteY30" fmla="*/ 2780581 h 3204712"/>
              <a:gd name="connsiteX31" fmla="*/ 340744 w 2770518"/>
              <a:gd name="connsiteY31" fmla="*/ 2884098 h 3204712"/>
              <a:gd name="connsiteX32" fmla="*/ 461514 w 2770518"/>
              <a:gd name="connsiteY32" fmla="*/ 2892724 h 3204712"/>
              <a:gd name="connsiteX33" fmla="*/ 427008 w 2770518"/>
              <a:gd name="connsiteY33" fmla="*/ 2987615 h 3204712"/>
              <a:gd name="connsiteX34" fmla="*/ 530525 w 2770518"/>
              <a:gd name="connsiteY34" fmla="*/ 2944483 h 3204712"/>
              <a:gd name="connsiteX35" fmla="*/ 634042 w 2770518"/>
              <a:gd name="connsiteY35" fmla="*/ 2892724 h 3204712"/>
              <a:gd name="connsiteX36" fmla="*/ 668548 w 2770518"/>
              <a:gd name="connsiteY36" fmla="*/ 3022121 h 3204712"/>
              <a:gd name="connsiteX37" fmla="*/ 754812 w 2770518"/>
              <a:gd name="connsiteY37" fmla="*/ 3065253 h 3204712"/>
              <a:gd name="connsiteX38" fmla="*/ 772065 w 2770518"/>
              <a:gd name="connsiteY38" fmla="*/ 2970362 h 3204712"/>
              <a:gd name="connsiteX39" fmla="*/ 832450 w 2770518"/>
              <a:gd name="connsiteY39" fmla="*/ 2935857 h 3204712"/>
              <a:gd name="connsiteX40" fmla="*/ 849702 w 2770518"/>
              <a:gd name="connsiteY40" fmla="*/ 2858219 h 3204712"/>
              <a:gd name="connsiteX41" fmla="*/ 918714 w 2770518"/>
              <a:gd name="connsiteY41" fmla="*/ 2935857 h 3204712"/>
              <a:gd name="connsiteX42" fmla="*/ 1004978 w 2770518"/>
              <a:gd name="connsiteY42" fmla="*/ 2978989 h 3204712"/>
              <a:gd name="connsiteX43" fmla="*/ 1013604 w 2770518"/>
              <a:gd name="connsiteY43" fmla="*/ 2978989 h 3204712"/>
              <a:gd name="connsiteX44" fmla="*/ 1048110 w 2770518"/>
              <a:gd name="connsiteY44" fmla="*/ 2901351 h 3204712"/>
              <a:gd name="connsiteX45" fmla="*/ 1125748 w 2770518"/>
              <a:gd name="connsiteY45" fmla="*/ 2935857 h 3204712"/>
              <a:gd name="connsiteX46" fmla="*/ 1117121 w 2770518"/>
              <a:gd name="connsiteY46" fmla="*/ 2987615 h 3204712"/>
              <a:gd name="connsiteX47" fmla="*/ 1186133 w 2770518"/>
              <a:gd name="connsiteY47" fmla="*/ 3004868 h 3204712"/>
              <a:gd name="connsiteX48" fmla="*/ 1246518 w 2770518"/>
              <a:gd name="connsiteY48" fmla="*/ 3022121 h 3204712"/>
              <a:gd name="connsiteX49" fmla="*/ 1306902 w 2770518"/>
              <a:gd name="connsiteY49" fmla="*/ 3099758 h 3204712"/>
              <a:gd name="connsiteX50" fmla="*/ 1341408 w 2770518"/>
              <a:gd name="connsiteY50" fmla="*/ 3030747 h 3204712"/>
              <a:gd name="connsiteX51" fmla="*/ 1427672 w 2770518"/>
              <a:gd name="connsiteY51" fmla="*/ 3030747 h 3204712"/>
              <a:gd name="connsiteX52" fmla="*/ 1496684 w 2770518"/>
              <a:gd name="connsiteY52" fmla="*/ 2961736 h 3204712"/>
              <a:gd name="connsiteX53" fmla="*/ 1582948 w 2770518"/>
              <a:gd name="connsiteY53" fmla="*/ 2944483 h 3204712"/>
              <a:gd name="connsiteX54" fmla="*/ 1582948 w 2770518"/>
              <a:gd name="connsiteY54" fmla="*/ 2927230 h 3204712"/>
              <a:gd name="connsiteX55" fmla="*/ 1729597 w 2770518"/>
              <a:gd name="connsiteY55" fmla="*/ 2961736 h 3204712"/>
              <a:gd name="connsiteX56" fmla="*/ 1772729 w 2770518"/>
              <a:gd name="connsiteY56" fmla="*/ 2901351 h 3204712"/>
              <a:gd name="connsiteX57" fmla="*/ 1858993 w 2770518"/>
              <a:gd name="connsiteY57" fmla="*/ 2901351 h 3204712"/>
              <a:gd name="connsiteX58" fmla="*/ 1884872 w 2770518"/>
              <a:gd name="connsiteY58" fmla="*/ 2832340 h 3204712"/>
              <a:gd name="connsiteX59" fmla="*/ 2031521 w 2770518"/>
              <a:gd name="connsiteY59" fmla="*/ 2944483 h 3204712"/>
              <a:gd name="connsiteX60" fmla="*/ 2126412 w 2770518"/>
              <a:gd name="connsiteY60" fmla="*/ 2909977 h 3204712"/>
              <a:gd name="connsiteX61" fmla="*/ 2160918 w 2770518"/>
              <a:gd name="connsiteY61" fmla="*/ 2875472 h 3204712"/>
              <a:gd name="connsiteX62" fmla="*/ 2359325 w 2770518"/>
              <a:gd name="connsiteY62" fmla="*/ 2970362 h 3204712"/>
              <a:gd name="connsiteX63" fmla="*/ 2574985 w 2770518"/>
              <a:gd name="connsiteY63" fmla="*/ 3117011 h 3204712"/>
              <a:gd name="connsiteX64" fmla="*/ 2738887 w 2770518"/>
              <a:gd name="connsiteY64" fmla="*/ 3160143 h 3204712"/>
              <a:gd name="connsiteX0" fmla="*/ 2738887 w 2770518"/>
              <a:gd name="connsiteY0" fmla="*/ 3160143 h 3204712"/>
              <a:gd name="connsiteX1" fmla="*/ 2764767 w 2770518"/>
              <a:gd name="connsiteY1" fmla="*/ 1564257 h 3204712"/>
              <a:gd name="connsiteX2" fmla="*/ 2609491 w 2770518"/>
              <a:gd name="connsiteY2" fmla="*/ 347932 h 3204712"/>
              <a:gd name="connsiteX3" fmla="*/ 2480095 w 2770518"/>
              <a:gd name="connsiteY3" fmla="*/ 365185 h 3204712"/>
              <a:gd name="connsiteX4" fmla="*/ 2454216 w 2770518"/>
              <a:gd name="connsiteY4" fmla="*/ 244415 h 3204712"/>
              <a:gd name="connsiteX5" fmla="*/ 2419710 w 2770518"/>
              <a:gd name="connsiteY5" fmla="*/ 140898 h 3204712"/>
              <a:gd name="connsiteX6" fmla="*/ 2367951 w 2770518"/>
              <a:gd name="connsiteY6" fmla="*/ 132272 h 3204712"/>
              <a:gd name="connsiteX7" fmla="*/ 2281687 w 2770518"/>
              <a:gd name="connsiteY7" fmla="*/ 20128 h 3204712"/>
              <a:gd name="connsiteX8" fmla="*/ 1850367 w 2770518"/>
              <a:gd name="connsiteY8" fmla="*/ 11502 h 3204712"/>
              <a:gd name="connsiteX9" fmla="*/ 1548442 w 2770518"/>
              <a:gd name="connsiteY9" fmla="*/ 28755 h 3204712"/>
              <a:gd name="connsiteX10" fmla="*/ 1574321 w 2770518"/>
              <a:gd name="connsiteY10" fmla="*/ 813758 h 3204712"/>
              <a:gd name="connsiteX11" fmla="*/ 1134374 w 2770518"/>
              <a:gd name="connsiteY11" fmla="*/ 822385 h 3204712"/>
              <a:gd name="connsiteX12" fmla="*/ 1091242 w 2770518"/>
              <a:gd name="connsiteY12" fmla="*/ 1495245 h 3204712"/>
              <a:gd name="connsiteX13" fmla="*/ 1013604 w 2770518"/>
              <a:gd name="connsiteY13" fmla="*/ 1486619 h 3204712"/>
              <a:gd name="connsiteX14" fmla="*/ 979099 w 2770518"/>
              <a:gd name="connsiteY14" fmla="*/ 1961072 h 3204712"/>
              <a:gd name="connsiteX15" fmla="*/ 866955 w 2770518"/>
              <a:gd name="connsiteY15" fmla="*/ 1926566 h 3204712"/>
              <a:gd name="connsiteX16" fmla="*/ 806570 w 2770518"/>
              <a:gd name="connsiteY16" fmla="*/ 1986951 h 3204712"/>
              <a:gd name="connsiteX17" fmla="*/ 634042 w 2770518"/>
              <a:gd name="connsiteY17" fmla="*/ 1926566 h 3204712"/>
              <a:gd name="connsiteX18" fmla="*/ 556404 w 2770518"/>
              <a:gd name="connsiteY18" fmla="*/ 1874808 h 3204712"/>
              <a:gd name="connsiteX19" fmla="*/ 547778 w 2770518"/>
              <a:gd name="connsiteY19" fmla="*/ 1805796 h 3204712"/>
              <a:gd name="connsiteX20" fmla="*/ 513272 w 2770518"/>
              <a:gd name="connsiteY20" fmla="*/ 1728158 h 3204712"/>
              <a:gd name="connsiteX21" fmla="*/ 340744 w 2770518"/>
              <a:gd name="connsiteY21" fmla="*/ 1633268 h 3204712"/>
              <a:gd name="connsiteX22" fmla="*/ 375250 w 2770518"/>
              <a:gd name="connsiteY22" fmla="*/ 1607389 h 3204712"/>
              <a:gd name="connsiteX23" fmla="*/ 280359 w 2770518"/>
              <a:gd name="connsiteY23" fmla="*/ 1572883 h 3204712"/>
              <a:gd name="connsiteX24" fmla="*/ 38819 w 2770518"/>
              <a:gd name="connsiteY24" fmla="*/ 1564257 h 3204712"/>
              <a:gd name="connsiteX25" fmla="*/ 47446 w 2770518"/>
              <a:gd name="connsiteY25" fmla="*/ 2392392 h 3204712"/>
              <a:gd name="connsiteX26" fmla="*/ 21567 w 2770518"/>
              <a:gd name="connsiteY26" fmla="*/ 2789208 h 3204712"/>
              <a:gd name="connsiteX27" fmla="*/ 47446 w 2770518"/>
              <a:gd name="connsiteY27" fmla="*/ 2823713 h 3204712"/>
              <a:gd name="connsiteX28" fmla="*/ 64699 w 2770518"/>
              <a:gd name="connsiteY28" fmla="*/ 2918604 h 3204712"/>
              <a:gd name="connsiteX29" fmla="*/ 211348 w 2770518"/>
              <a:gd name="connsiteY29" fmla="*/ 2918604 h 3204712"/>
              <a:gd name="connsiteX30" fmla="*/ 288985 w 2770518"/>
              <a:gd name="connsiteY30" fmla="*/ 2780581 h 3204712"/>
              <a:gd name="connsiteX31" fmla="*/ 340744 w 2770518"/>
              <a:gd name="connsiteY31" fmla="*/ 2884098 h 3204712"/>
              <a:gd name="connsiteX32" fmla="*/ 461514 w 2770518"/>
              <a:gd name="connsiteY32" fmla="*/ 2892724 h 3204712"/>
              <a:gd name="connsiteX33" fmla="*/ 427008 w 2770518"/>
              <a:gd name="connsiteY33" fmla="*/ 2987615 h 3204712"/>
              <a:gd name="connsiteX34" fmla="*/ 530525 w 2770518"/>
              <a:gd name="connsiteY34" fmla="*/ 2944483 h 3204712"/>
              <a:gd name="connsiteX35" fmla="*/ 634042 w 2770518"/>
              <a:gd name="connsiteY35" fmla="*/ 2892724 h 3204712"/>
              <a:gd name="connsiteX36" fmla="*/ 668548 w 2770518"/>
              <a:gd name="connsiteY36" fmla="*/ 3022121 h 3204712"/>
              <a:gd name="connsiteX37" fmla="*/ 754812 w 2770518"/>
              <a:gd name="connsiteY37" fmla="*/ 3065253 h 3204712"/>
              <a:gd name="connsiteX38" fmla="*/ 772065 w 2770518"/>
              <a:gd name="connsiteY38" fmla="*/ 2970362 h 3204712"/>
              <a:gd name="connsiteX39" fmla="*/ 832450 w 2770518"/>
              <a:gd name="connsiteY39" fmla="*/ 2935857 h 3204712"/>
              <a:gd name="connsiteX40" fmla="*/ 849702 w 2770518"/>
              <a:gd name="connsiteY40" fmla="*/ 2858219 h 3204712"/>
              <a:gd name="connsiteX41" fmla="*/ 918714 w 2770518"/>
              <a:gd name="connsiteY41" fmla="*/ 2935857 h 3204712"/>
              <a:gd name="connsiteX42" fmla="*/ 1004978 w 2770518"/>
              <a:gd name="connsiteY42" fmla="*/ 2978989 h 3204712"/>
              <a:gd name="connsiteX43" fmla="*/ 1013604 w 2770518"/>
              <a:gd name="connsiteY43" fmla="*/ 2978989 h 3204712"/>
              <a:gd name="connsiteX44" fmla="*/ 1048110 w 2770518"/>
              <a:gd name="connsiteY44" fmla="*/ 2901351 h 3204712"/>
              <a:gd name="connsiteX45" fmla="*/ 1125748 w 2770518"/>
              <a:gd name="connsiteY45" fmla="*/ 2935857 h 3204712"/>
              <a:gd name="connsiteX46" fmla="*/ 1117121 w 2770518"/>
              <a:gd name="connsiteY46" fmla="*/ 2987615 h 3204712"/>
              <a:gd name="connsiteX47" fmla="*/ 1186133 w 2770518"/>
              <a:gd name="connsiteY47" fmla="*/ 3004868 h 3204712"/>
              <a:gd name="connsiteX48" fmla="*/ 1246518 w 2770518"/>
              <a:gd name="connsiteY48" fmla="*/ 3022121 h 3204712"/>
              <a:gd name="connsiteX49" fmla="*/ 1306902 w 2770518"/>
              <a:gd name="connsiteY49" fmla="*/ 3099758 h 3204712"/>
              <a:gd name="connsiteX50" fmla="*/ 1341408 w 2770518"/>
              <a:gd name="connsiteY50" fmla="*/ 3030747 h 3204712"/>
              <a:gd name="connsiteX51" fmla="*/ 1427672 w 2770518"/>
              <a:gd name="connsiteY51" fmla="*/ 3030747 h 3204712"/>
              <a:gd name="connsiteX52" fmla="*/ 1496684 w 2770518"/>
              <a:gd name="connsiteY52" fmla="*/ 2961736 h 3204712"/>
              <a:gd name="connsiteX53" fmla="*/ 1582948 w 2770518"/>
              <a:gd name="connsiteY53" fmla="*/ 2944483 h 3204712"/>
              <a:gd name="connsiteX54" fmla="*/ 1582948 w 2770518"/>
              <a:gd name="connsiteY54" fmla="*/ 2927230 h 3204712"/>
              <a:gd name="connsiteX55" fmla="*/ 1729597 w 2770518"/>
              <a:gd name="connsiteY55" fmla="*/ 2961736 h 3204712"/>
              <a:gd name="connsiteX56" fmla="*/ 1772729 w 2770518"/>
              <a:gd name="connsiteY56" fmla="*/ 2901351 h 3204712"/>
              <a:gd name="connsiteX57" fmla="*/ 1858993 w 2770518"/>
              <a:gd name="connsiteY57" fmla="*/ 2901351 h 3204712"/>
              <a:gd name="connsiteX58" fmla="*/ 1884872 w 2770518"/>
              <a:gd name="connsiteY58" fmla="*/ 2832340 h 3204712"/>
              <a:gd name="connsiteX59" fmla="*/ 2031521 w 2770518"/>
              <a:gd name="connsiteY59" fmla="*/ 2944483 h 3204712"/>
              <a:gd name="connsiteX60" fmla="*/ 2126412 w 2770518"/>
              <a:gd name="connsiteY60" fmla="*/ 2909977 h 3204712"/>
              <a:gd name="connsiteX61" fmla="*/ 2160918 w 2770518"/>
              <a:gd name="connsiteY61" fmla="*/ 2875472 h 3204712"/>
              <a:gd name="connsiteX62" fmla="*/ 2359325 w 2770518"/>
              <a:gd name="connsiteY62" fmla="*/ 2970362 h 3204712"/>
              <a:gd name="connsiteX63" fmla="*/ 2574985 w 2770518"/>
              <a:gd name="connsiteY63" fmla="*/ 3117011 h 3204712"/>
              <a:gd name="connsiteX64" fmla="*/ 2738887 w 2770518"/>
              <a:gd name="connsiteY64" fmla="*/ 3160143 h 3204712"/>
              <a:gd name="connsiteX0" fmla="*/ 2717320 w 2748951"/>
              <a:gd name="connsiteY0" fmla="*/ 3160143 h 3204712"/>
              <a:gd name="connsiteX1" fmla="*/ 2743200 w 2748951"/>
              <a:gd name="connsiteY1" fmla="*/ 1564257 h 3204712"/>
              <a:gd name="connsiteX2" fmla="*/ 2587924 w 2748951"/>
              <a:gd name="connsiteY2" fmla="*/ 347932 h 3204712"/>
              <a:gd name="connsiteX3" fmla="*/ 2458528 w 2748951"/>
              <a:gd name="connsiteY3" fmla="*/ 365185 h 3204712"/>
              <a:gd name="connsiteX4" fmla="*/ 2432649 w 2748951"/>
              <a:gd name="connsiteY4" fmla="*/ 244415 h 3204712"/>
              <a:gd name="connsiteX5" fmla="*/ 2398143 w 2748951"/>
              <a:gd name="connsiteY5" fmla="*/ 140898 h 3204712"/>
              <a:gd name="connsiteX6" fmla="*/ 2346384 w 2748951"/>
              <a:gd name="connsiteY6" fmla="*/ 132272 h 3204712"/>
              <a:gd name="connsiteX7" fmla="*/ 2260120 w 2748951"/>
              <a:gd name="connsiteY7" fmla="*/ 20128 h 3204712"/>
              <a:gd name="connsiteX8" fmla="*/ 1828800 w 2748951"/>
              <a:gd name="connsiteY8" fmla="*/ 11502 h 3204712"/>
              <a:gd name="connsiteX9" fmla="*/ 1526875 w 2748951"/>
              <a:gd name="connsiteY9" fmla="*/ 28755 h 3204712"/>
              <a:gd name="connsiteX10" fmla="*/ 1552754 w 2748951"/>
              <a:gd name="connsiteY10" fmla="*/ 813758 h 3204712"/>
              <a:gd name="connsiteX11" fmla="*/ 1112807 w 2748951"/>
              <a:gd name="connsiteY11" fmla="*/ 822385 h 3204712"/>
              <a:gd name="connsiteX12" fmla="*/ 1069675 w 2748951"/>
              <a:gd name="connsiteY12" fmla="*/ 1495245 h 3204712"/>
              <a:gd name="connsiteX13" fmla="*/ 992037 w 2748951"/>
              <a:gd name="connsiteY13" fmla="*/ 1486619 h 3204712"/>
              <a:gd name="connsiteX14" fmla="*/ 957532 w 2748951"/>
              <a:gd name="connsiteY14" fmla="*/ 1961072 h 3204712"/>
              <a:gd name="connsiteX15" fmla="*/ 845388 w 2748951"/>
              <a:gd name="connsiteY15" fmla="*/ 1926566 h 3204712"/>
              <a:gd name="connsiteX16" fmla="*/ 785003 w 2748951"/>
              <a:gd name="connsiteY16" fmla="*/ 1986951 h 3204712"/>
              <a:gd name="connsiteX17" fmla="*/ 612475 w 2748951"/>
              <a:gd name="connsiteY17" fmla="*/ 1926566 h 3204712"/>
              <a:gd name="connsiteX18" fmla="*/ 534837 w 2748951"/>
              <a:gd name="connsiteY18" fmla="*/ 1874808 h 3204712"/>
              <a:gd name="connsiteX19" fmla="*/ 526211 w 2748951"/>
              <a:gd name="connsiteY19" fmla="*/ 1805796 h 3204712"/>
              <a:gd name="connsiteX20" fmla="*/ 491705 w 2748951"/>
              <a:gd name="connsiteY20" fmla="*/ 1728158 h 3204712"/>
              <a:gd name="connsiteX21" fmla="*/ 319177 w 2748951"/>
              <a:gd name="connsiteY21" fmla="*/ 1633268 h 3204712"/>
              <a:gd name="connsiteX22" fmla="*/ 353683 w 2748951"/>
              <a:gd name="connsiteY22" fmla="*/ 1607389 h 3204712"/>
              <a:gd name="connsiteX23" fmla="*/ 258792 w 2748951"/>
              <a:gd name="connsiteY23" fmla="*/ 1572883 h 3204712"/>
              <a:gd name="connsiteX24" fmla="*/ 17252 w 2748951"/>
              <a:gd name="connsiteY24" fmla="*/ 1564257 h 3204712"/>
              <a:gd name="connsiteX25" fmla="*/ 25879 w 2748951"/>
              <a:gd name="connsiteY25" fmla="*/ 2392392 h 3204712"/>
              <a:gd name="connsiteX26" fmla="*/ 0 w 2748951"/>
              <a:gd name="connsiteY26" fmla="*/ 2789208 h 3204712"/>
              <a:gd name="connsiteX27" fmla="*/ 25879 w 2748951"/>
              <a:gd name="connsiteY27" fmla="*/ 2823713 h 3204712"/>
              <a:gd name="connsiteX28" fmla="*/ 43132 w 2748951"/>
              <a:gd name="connsiteY28" fmla="*/ 2918604 h 3204712"/>
              <a:gd name="connsiteX29" fmla="*/ 189781 w 2748951"/>
              <a:gd name="connsiteY29" fmla="*/ 2918604 h 3204712"/>
              <a:gd name="connsiteX30" fmla="*/ 267418 w 2748951"/>
              <a:gd name="connsiteY30" fmla="*/ 2780581 h 3204712"/>
              <a:gd name="connsiteX31" fmla="*/ 319177 w 2748951"/>
              <a:gd name="connsiteY31" fmla="*/ 2884098 h 3204712"/>
              <a:gd name="connsiteX32" fmla="*/ 439947 w 2748951"/>
              <a:gd name="connsiteY32" fmla="*/ 2892724 h 3204712"/>
              <a:gd name="connsiteX33" fmla="*/ 405441 w 2748951"/>
              <a:gd name="connsiteY33" fmla="*/ 2987615 h 3204712"/>
              <a:gd name="connsiteX34" fmla="*/ 508958 w 2748951"/>
              <a:gd name="connsiteY34" fmla="*/ 2944483 h 3204712"/>
              <a:gd name="connsiteX35" fmla="*/ 612475 w 2748951"/>
              <a:gd name="connsiteY35" fmla="*/ 2892724 h 3204712"/>
              <a:gd name="connsiteX36" fmla="*/ 646981 w 2748951"/>
              <a:gd name="connsiteY36" fmla="*/ 3022121 h 3204712"/>
              <a:gd name="connsiteX37" fmla="*/ 733245 w 2748951"/>
              <a:gd name="connsiteY37" fmla="*/ 3065253 h 3204712"/>
              <a:gd name="connsiteX38" fmla="*/ 750498 w 2748951"/>
              <a:gd name="connsiteY38" fmla="*/ 2970362 h 3204712"/>
              <a:gd name="connsiteX39" fmla="*/ 810883 w 2748951"/>
              <a:gd name="connsiteY39" fmla="*/ 2935857 h 3204712"/>
              <a:gd name="connsiteX40" fmla="*/ 828135 w 2748951"/>
              <a:gd name="connsiteY40" fmla="*/ 2858219 h 3204712"/>
              <a:gd name="connsiteX41" fmla="*/ 897147 w 2748951"/>
              <a:gd name="connsiteY41" fmla="*/ 2935857 h 3204712"/>
              <a:gd name="connsiteX42" fmla="*/ 983411 w 2748951"/>
              <a:gd name="connsiteY42" fmla="*/ 2978989 h 3204712"/>
              <a:gd name="connsiteX43" fmla="*/ 992037 w 2748951"/>
              <a:gd name="connsiteY43" fmla="*/ 2978989 h 3204712"/>
              <a:gd name="connsiteX44" fmla="*/ 1026543 w 2748951"/>
              <a:gd name="connsiteY44" fmla="*/ 2901351 h 3204712"/>
              <a:gd name="connsiteX45" fmla="*/ 1104181 w 2748951"/>
              <a:gd name="connsiteY45" fmla="*/ 2935857 h 3204712"/>
              <a:gd name="connsiteX46" fmla="*/ 1095554 w 2748951"/>
              <a:gd name="connsiteY46" fmla="*/ 2987615 h 3204712"/>
              <a:gd name="connsiteX47" fmla="*/ 1164566 w 2748951"/>
              <a:gd name="connsiteY47" fmla="*/ 3004868 h 3204712"/>
              <a:gd name="connsiteX48" fmla="*/ 1224951 w 2748951"/>
              <a:gd name="connsiteY48" fmla="*/ 3022121 h 3204712"/>
              <a:gd name="connsiteX49" fmla="*/ 1285335 w 2748951"/>
              <a:gd name="connsiteY49" fmla="*/ 3099758 h 3204712"/>
              <a:gd name="connsiteX50" fmla="*/ 1319841 w 2748951"/>
              <a:gd name="connsiteY50" fmla="*/ 3030747 h 3204712"/>
              <a:gd name="connsiteX51" fmla="*/ 1406105 w 2748951"/>
              <a:gd name="connsiteY51" fmla="*/ 3030747 h 3204712"/>
              <a:gd name="connsiteX52" fmla="*/ 1475117 w 2748951"/>
              <a:gd name="connsiteY52" fmla="*/ 2961736 h 3204712"/>
              <a:gd name="connsiteX53" fmla="*/ 1561381 w 2748951"/>
              <a:gd name="connsiteY53" fmla="*/ 2944483 h 3204712"/>
              <a:gd name="connsiteX54" fmla="*/ 1561381 w 2748951"/>
              <a:gd name="connsiteY54" fmla="*/ 2927230 h 3204712"/>
              <a:gd name="connsiteX55" fmla="*/ 1708030 w 2748951"/>
              <a:gd name="connsiteY55" fmla="*/ 2961736 h 3204712"/>
              <a:gd name="connsiteX56" fmla="*/ 1751162 w 2748951"/>
              <a:gd name="connsiteY56" fmla="*/ 2901351 h 3204712"/>
              <a:gd name="connsiteX57" fmla="*/ 1837426 w 2748951"/>
              <a:gd name="connsiteY57" fmla="*/ 2901351 h 3204712"/>
              <a:gd name="connsiteX58" fmla="*/ 1863305 w 2748951"/>
              <a:gd name="connsiteY58" fmla="*/ 2832340 h 3204712"/>
              <a:gd name="connsiteX59" fmla="*/ 2009954 w 2748951"/>
              <a:gd name="connsiteY59" fmla="*/ 2944483 h 3204712"/>
              <a:gd name="connsiteX60" fmla="*/ 2104845 w 2748951"/>
              <a:gd name="connsiteY60" fmla="*/ 2909977 h 3204712"/>
              <a:gd name="connsiteX61" fmla="*/ 2139351 w 2748951"/>
              <a:gd name="connsiteY61" fmla="*/ 2875472 h 3204712"/>
              <a:gd name="connsiteX62" fmla="*/ 2337758 w 2748951"/>
              <a:gd name="connsiteY62" fmla="*/ 2970362 h 3204712"/>
              <a:gd name="connsiteX63" fmla="*/ 2553418 w 2748951"/>
              <a:gd name="connsiteY63" fmla="*/ 3117011 h 3204712"/>
              <a:gd name="connsiteX64" fmla="*/ 2717320 w 2748951"/>
              <a:gd name="connsiteY64" fmla="*/ 3160143 h 3204712"/>
              <a:gd name="connsiteX0" fmla="*/ 2717320 w 2748951"/>
              <a:gd name="connsiteY0" fmla="*/ 3160143 h 3204712"/>
              <a:gd name="connsiteX1" fmla="*/ 2743200 w 2748951"/>
              <a:gd name="connsiteY1" fmla="*/ 1564257 h 3204712"/>
              <a:gd name="connsiteX2" fmla="*/ 2587924 w 2748951"/>
              <a:gd name="connsiteY2" fmla="*/ 347932 h 3204712"/>
              <a:gd name="connsiteX3" fmla="*/ 2458528 w 2748951"/>
              <a:gd name="connsiteY3" fmla="*/ 365185 h 3204712"/>
              <a:gd name="connsiteX4" fmla="*/ 2432649 w 2748951"/>
              <a:gd name="connsiteY4" fmla="*/ 244415 h 3204712"/>
              <a:gd name="connsiteX5" fmla="*/ 2398143 w 2748951"/>
              <a:gd name="connsiteY5" fmla="*/ 140898 h 3204712"/>
              <a:gd name="connsiteX6" fmla="*/ 2346384 w 2748951"/>
              <a:gd name="connsiteY6" fmla="*/ 132272 h 3204712"/>
              <a:gd name="connsiteX7" fmla="*/ 2260120 w 2748951"/>
              <a:gd name="connsiteY7" fmla="*/ 20128 h 3204712"/>
              <a:gd name="connsiteX8" fmla="*/ 1828800 w 2748951"/>
              <a:gd name="connsiteY8" fmla="*/ 11502 h 3204712"/>
              <a:gd name="connsiteX9" fmla="*/ 1526875 w 2748951"/>
              <a:gd name="connsiteY9" fmla="*/ 28755 h 3204712"/>
              <a:gd name="connsiteX10" fmla="*/ 1552754 w 2748951"/>
              <a:gd name="connsiteY10" fmla="*/ 813758 h 3204712"/>
              <a:gd name="connsiteX11" fmla="*/ 1112807 w 2748951"/>
              <a:gd name="connsiteY11" fmla="*/ 822385 h 3204712"/>
              <a:gd name="connsiteX12" fmla="*/ 1069675 w 2748951"/>
              <a:gd name="connsiteY12" fmla="*/ 1495245 h 3204712"/>
              <a:gd name="connsiteX13" fmla="*/ 992037 w 2748951"/>
              <a:gd name="connsiteY13" fmla="*/ 1486619 h 3204712"/>
              <a:gd name="connsiteX14" fmla="*/ 957532 w 2748951"/>
              <a:gd name="connsiteY14" fmla="*/ 1961072 h 3204712"/>
              <a:gd name="connsiteX15" fmla="*/ 845388 w 2748951"/>
              <a:gd name="connsiteY15" fmla="*/ 1926566 h 3204712"/>
              <a:gd name="connsiteX16" fmla="*/ 785003 w 2748951"/>
              <a:gd name="connsiteY16" fmla="*/ 1986951 h 3204712"/>
              <a:gd name="connsiteX17" fmla="*/ 612475 w 2748951"/>
              <a:gd name="connsiteY17" fmla="*/ 1926566 h 3204712"/>
              <a:gd name="connsiteX18" fmla="*/ 534837 w 2748951"/>
              <a:gd name="connsiteY18" fmla="*/ 1874808 h 3204712"/>
              <a:gd name="connsiteX19" fmla="*/ 526211 w 2748951"/>
              <a:gd name="connsiteY19" fmla="*/ 1805796 h 3204712"/>
              <a:gd name="connsiteX20" fmla="*/ 491705 w 2748951"/>
              <a:gd name="connsiteY20" fmla="*/ 1728158 h 3204712"/>
              <a:gd name="connsiteX21" fmla="*/ 319177 w 2748951"/>
              <a:gd name="connsiteY21" fmla="*/ 1633268 h 3204712"/>
              <a:gd name="connsiteX22" fmla="*/ 353683 w 2748951"/>
              <a:gd name="connsiteY22" fmla="*/ 1607389 h 3204712"/>
              <a:gd name="connsiteX23" fmla="*/ 258792 w 2748951"/>
              <a:gd name="connsiteY23" fmla="*/ 1572883 h 3204712"/>
              <a:gd name="connsiteX24" fmla="*/ 17252 w 2748951"/>
              <a:gd name="connsiteY24" fmla="*/ 1564257 h 3204712"/>
              <a:gd name="connsiteX25" fmla="*/ 25879 w 2748951"/>
              <a:gd name="connsiteY25" fmla="*/ 2392392 h 3204712"/>
              <a:gd name="connsiteX26" fmla="*/ 0 w 2748951"/>
              <a:gd name="connsiteY26" fmla="*/ 2789208 h 3204712"/>
              <a:gd name="connsiteX27" fmla="*/ 25879 w 2748951"/>
              <a:gd name="connsiteY27" fmla="*/ 2823713 h 3204712"/>
              <a:gd name="connsiteX28" fmla="*/ 43132 w 2748951"/>
              <a:gd name="connsiteY28" fmla="*/ 2918604 h 3204712"/>
              <a:gd name="connsiteX29" fmla="*/ 189781 w 2748951"/>
              <a:gd name="connsiteY29" fmla="*/ 2918604 h 3204712"/>
              <a:gd name="connsiteX30" fmla="*/ 267418 w 2748951"/>
              <a:gd name="connsiteY30" fmla="*/ 2780581 h 3204712"/>
              <a:gd name="connsiteX31" fmla="*/ 319177 w 2748951"/>
              <a:gd name="connsiteY31" fmla="*/ 2884098 h 3204712"/>
              <a:gd name="connsiteX32" fmla="*/ 439947 w 2748951"/>
              <a:gd name="connsiteY32" fmla="*/ 2892724 h 3204712"/>
              <a:gd name="connsiteX33" fmla="*/ 405441 w 2748951"/>
              <a:gd name="connsiteY33" fmla="*/ 2987615 h 3204712"/>
              <a:gd name="connsiteX34" fmla="*/ 508958 w 2748951"/>
              <a:gd name="connsiteY34" fmla="*/ 2944483 h 3204712"/>
              <a:gd name="connsiteX35" fmla="*/ 612475 w 2748951"/>
              <a:gd name="connsiteY35" fmla="*/ 2892724 h 3204712"/>
              <a:gd name="connsiteX36" fmla="*/ 646981 w 2748951"/>
              <a:gd name="connsiteY36" fmla="*/ 3022121 h 3204712"/>
              <a:gd name="connsiteX37" fmla="*/ 733245 w 2748951"/>
              <a:gd name="connsiteY37" fmla="*/ 3065253 h 3204712"/>
              <a:gd name="connsiteX38" fmla="*/ 750498 w 2748951"/>
              <a:gd name="connsiteY38" fmla="*/ 2970362 h 3204712"/>
              <a:gd name="connsiteX39" fmla="*/ 810883 w 2748951"/>
              <a:gd name="connsiteY39" fmla="*/ 2935857 h 3204712"/>
              <a:gd name="connsiteX40" fmla="*/ 828135 w 2748951"/>
              <a:gd name="connsiteY40" fmla="*/ 2858219 h 3204712"/>
              <a:gd name="connsiteX41" fmla="*/ 897147 w 2748951"/>
              <a:gd name="connsiteY41" fmla="*/ 2935857 h 3204712"/>
              <a:gd name="connsiteX42" fmla="*/ 983411 w 2748951"/>
              <a:gd name="connsiteY42" fmla="*/ 2978989 h 3204712"/>
              <a:gd name="connsiteX43" fmla="*/ 992037 w 2748951"/>
              <a:gd name="connsiteY43" fmla="*/ 2978989 h 3204712"/>
              <a:gd name="connsiteX44" fmla="*/ 1026543 w 2748951"/>
              <a:gd name="connsiteY44" fmla="*/ 2901351 h 3204712"/>
              <a:gd name="connsiteX45" fmla="*/ 1104181 w 2748951"/>
              <a:gd name="connsiteY45" fmla="*/ 2935857 h 3204712"/>
              <a:gd name="connsiteX46" fmla="*/ 1095554 w 2748951"/>
              <a:gd name="connsiteY46" fmla="*/ 2987615 h 3204712"/>
              <a:gd name="connsiteX47" fmla="*/ 1164566 w 2748951"/>
              <a:gd name="connsiteY47" fmla="*/ 3004868 h 3204712"/>
              <a:gd name="connsiteX48" fmla="*/ 1224951 w 2748951"/>
              <a:gd name="connsiteY48" fmla="*/ 3022121 h 3204712"/>
              <a:gd name="connsiteX49" fmla="*/ 1285335 w 2748951"/>
              <a:gd name="connsiteY49" fmla="*/ 3099758 h 3204712"/>
              <a:gd name="connsiteX50" fmla="*/ 1319841 w 2748951"/>
              <a:gd name="connsiteY50" fmla="*/ 3030747 h 3204712"/>
              <a:gd name="connsiteX51" fmla="*/ 1406105 w 2748951"/>
              <a:gd name="connsiteY51" fmla="*/ 3030747 h 3204712"/>
              <a:gd name="connsiteX52" fmla="*/ 1475117 w 2748951"/>
              <a:gd name="connsiteY52" fmla="*/ 2961736 h 3204712"/>
              <a:gd name="connsiteX53" fmla="*/ 1561381 w 2748951"/>
              <a:gd name="connsiteY53" fmla="*/ 2944483 h 3204712"/>
              <a:gd name="connsiteX54" fmla="*/ 1561381 w 2748951"/>
              <a:gd name="connsiteY54" fmla="*/ 2927230 h 3204712"/>
              <a:gd name="connsiteX55" fmla="*/ 1708030 w 2748951"/>
              <a:gd name="connsiteY55" fmla="*/ 2961736 h 3204712"/>
              <a:gd name="connsiteX56" fmla="*/ 1751162 w 2748951"/>
              <a:gd name="connsiteY56" fmla="*/ 2901351 h 3204712"/>
              <a:gd name="connsiteX57" fmla="*/ 1837426 w 2748951"/>
              <a:gd name="connsiteY57" fmla="*/ 2901351 h 3204712"/>
              <a:gd name="connsiteX58" fmla="*/ 1863305 w 2748951"/>
              <a:gd name="connsiteY58" fmla="*/ 2832340 h 3204712"/>
              <a:gd name="connsiteX59" fmla="*/ 2009954 w 2748951"/>
              <a:gd name="connsiteY59" fmla="*/ 2944483 h 3204712"/>
              <a:gd name="connsiteX60" fmla="*/ 2104845 w 2748951"/>
              <a:gd name="connsiteY60" fmla="*/ 2909977 h 3204712"/>
              <a:gd name="connsiteX61" fmla="*/ 2139351 w 2748951"/>
              <a:gd name="connsiteY61" fmla="*/ 2875472 h 3204712"/>
              <a:gd name="connsiteX62" fmla="*/ 2337758 w 2748951"/>
              <a:gd name="connsiteY62" fmla="*/ 2970362 h 3204712"/>
              <a:gd name="connsiteX63" fmla="*/ 2553418 w 2748951"/>
              <a:gd name="connsiteY63" fmla="*/ 3117011 h 3204712"/>
              <a:gd name="connsiteX64" fmla="*/ 2717320 w 2748951"/>
              <a:gd name="connsiteY64" fmla="*/ 3160143 h 3204712"/>
              <a:gd name="connsiteX0" fmla="*/ 2717320 w 2748951"/>
              <a:gd name="connsiteY0" fmla="*/ 3263660 h 3308229"/>
              <a:gd name="connsiteX1" fmla="*/ 2743200 w 2748951"/>
              <a:gd name="connsiteY1" fmla="*/ 1667774 h 3308229"/>
              <a:gd name="connsiteX2" fmla="*/ 2587924 w 2748951"/>
              <a:gd name="connsiteY2" fmla="*/ 451449 h 3308229"/>
              <a:gd name="connsiteX3" fmla="*/ 2458528 w 2748951"/>
              <a:gd name="connsiteY3" fmla="*/ 468702 h 3308229"/>
              <a:gd name="connsiteX4" fmla="*/ 2432649 w 2748951"/>
              <a:gd name="connsiteY4" fmla="*/ 347932 h 3308229"/>
              <a:gd name="connsiteX5" fmla="*/ 2398143 w 2748951"/>
              <a:gd name="connsiteY5" fmla="*/ 244415 h 3308229"/>
              <a:gd name="connsiteX6" fmla="*/ 2346384 w 2748951"/>
              <a:gd name="connsiteY6" fmla="*/ 235789 h 3308229"/>
              <a:gd name="connsiteX7" fmla="*/ 2260120 w 2748951"/>
              <a:gd name="connsiteY7" fmla="*/ 123645 h 3308229"/>
              <a:gd name="connsiteX8" fmla="*/ 1526875 w 2748951"/>
              <a:gd name="connsiteY8" fmla="*/ 132272 h 3308229"/>
              <a:gd name="connsiteX9" fmla="*/ 1552754 w 2748951"/>
              <a:gd name="connsiteY9" fmla="*/ 917275 h 3308229"/>
              <a:gd name="connsiteX10" fmla="*/ 1112807 w 2748951"/>
              <a:gd name="connsiteY10" fmla="*/ 925902 h 3308229"/>
              <a:gd name="connsiteX11" fmla="*/ 1069675 w 2748951"/>
              <a:gd name="connsiteY11" fmla="*/ 1598762 h 3308229"/>
              <a:gd name="connsiteX12" fmla="*/ 992037 w 2748951"/>
              <a:gd name="connsiteY12" fmla="*/ 1590136 h 3308229"/>
              <a:gd name="connsiteX13" fmla="*/ 957532 w 2748951"/>
              <a:gd name="connsiteY13" fmla="*/ 2064589 h 3308229"/>
              <a:gd name="connsiteX14" fmla="*/ 845388 w 2748951"/>
              <a:gd name="connsiteY14" fmla="*/ 2030083 h 3308229"/>
              <a:gd name="connsiteX15" fmla="*/ 785003 w 2748951"/>
              <a:gd name="connsiteY15" fmla="*/ 2090468 h 3308229"/>
              <a:gd name="connsiteX16" fmla="*/ 612475 w 2748951"/>
              <a:gd name="connsiteY16" fmla="*/ 2030083 h 3308229"/>
              <a:gd name="connsiteX17" fmla="*/ 534837 w 2748951"/>
              <a:gd name="connsiteY17" fmla="*/ 1978325 h 3308229"/>
              <a:gd name="connsiteX18" fmla="*/ 526211 w 2748951"/>
              <a:gd name="connsiteY18" fmla="*/ 1909313 h 3308229"/>
              <a:gd name="connsiteX19" fmla="*/ 491705 w 2748951"/>
              <a:gd name="connsiteY19" fmla="*/ 1831675 h 3308229"/>
              <a:gd name="connsiteX20" fmla="*/ 319177 w 2748951"/>
              <a:gd name="connsiteY20" fmla="*/ 1736785 h 3308229"/>
              <a:gd name="connsiteX21" fmla="*/ 353683 w 2748951"/>
              <a:gd name="connsiteY21" fmla="*/ 1710906 h 3308229"/>
              <a:gd name="connsiteX22" fmla="*/ 258792 w 2748951"/>
              <a:gd name="connsiteY22" fmla="*/ 1676400 h 3308229"/>
              <a:gd name="connsiteX23" fmla="*/ 17252 w 2748951"/>
              <a:gd name="connsiteY23" fmla="*/ 1667774 h 3308229"/>
              <a:gd name="connsiteX24" fmla="*/ 25879 w 2748951"/>
              <a:gd name="connsiteY24" fmla="*/ 2495909 h 3308229"/>
              <a:gd name="connsiteX25" fmla="*/ 0 w 2748951"/>
              <a:gd name="connsiteY25" fmla="*/ 2892725 h 3308229"/>
              <a:gd name="connsiteX26" fmla="*/ 25879 w 2748951"/>
              <a:gd name="connsiteY26" fmla="*/ 2927230 h 3308229"/>
              <a:gd name="connsiteX27" fmla="*/ 43132 w 2748951"/>
              <a:gd name="connsiteY27" fmla="*/ 3022121 h 3308229"/>
              <a:gd name="connsiteX28" fmla="*/ 189781 w 2748951"/>
              <a:gd name="connsiteY28" fmla="*/ 3022121 h 3308229"/>
              <a:gd name="connsiteX29" fmla="*/ 267418 w 2748951"/>
              <a:gd name="connsiteY29" fmla="*/ 2884098 h 3308229"/>
              <a:gd name="connsiteX30" fmla="*/ 319177 w 2748951"/>
              <a:gd name="connsiteY30" fmla="*/ 2987615 h 3308229"/>
              <a:gd name="connsiteX31" fmla="*/ 439947 w 2748951"/>
              <a:gd name="connsiteY31" fmla="*/ 2996241 h 3308229"/>
              <a:gd name="connsiteX32" fmla="*/ 405441 w 2748951"/>
              <a:gd name="connsiteY32" fmla="*/ 3091132 h 3308229"/>
              <a:gd name="connsiteX33" fmla="*/ 508958 w 2748951"/>
              <a:gd name="connsiteY33" fmla="*/ 3048000 h 3308229"/>
              <a:gd name="connsiteX34" fmla="*/ 612475 w 2748951"/>
              <a:gd name="connsiteY34" fmla="*/ 2996241 h 3308229"/>
              <a:gd name="connsiteX35" fmla="*/ 646981 w 2748951"/>
              <a:gd name="connsiteY35" fmla="*/ 3125638 h 3308229"/>
              <a:gd name="connsiteX36" fmla="*/ 733245 w 2748951"/>
              <a:gd name="connsiteY36" fmla="*/ 3168770 h 3308229"/>
              <a:gd name="connsiteX37" fmla="*/ 750498 w 2748951"/>
              <a:gd name="connsiteY37" fmla="*/ 3073879 h 3308229"/>
              <a:gd name="connsiteX38" fmla="*/ 810883 w 2748951"/>
              <a:gd name="connsiteY38" fmla="*/ 3039374 h 3308229"/>
              <a:gd name="connsiteX39" fmla="*/ 828135 w 2748951"/>
              <a:gd name="connsiteY39" fmla="*/ 2961736 h 3308229"/>
              <a:gd name="connsiteX40" fmla="*/ 897147 w 2748951"/>
              <a:gd name="connsiteY40" fmla="*/ 3039374 h 3308229"/>
              <a:gd name="connsiteX41" fmla="*/ 983411 w 2748951"/>
              <a:gd name="connsiteY41" fmla="*/ 3082506 h 3308229"/>
              <a:gd name="connsiteX42" fmla="*/ 992037 w 2748951"/>
              <a:gd name="connsiteY42" fmla="*/ 3082506 h 3308229"/>
              <a:gd name="connsiteX43" fmla="*/ 1026543 w 2748951"/>
              <a:gd name="connsiteY43" fmla="*/ 3004868 h 3308229"/>
              <a:gd name="connsiteX44" fmla="*/ 1104181 w 2748951"/>
              <a:gd name="connsiteY44" fmla="*/ 3039374 h 3308229"/>
              <a:gd name="connsiteX45" fmla="*/ 1095554 w 2748951"/>
              <a:gd name="connsiteY45" fmla="*/ 3091132 h 3308229"/>
              <a:gd name="connsiteX46" fmla="*/ 1164566 w 2748951"/>
              <a:gd name="connsiteY46" fmla="*/ 3108385 h 3308229"/>
              <a:gd name="connsiteX47" fmla="*/ 1224951 w 2748951"/>
              <a:gd name="connsiteY47" fmla="*/ 3125638 h 3308229"/>
              <a:gd name="connsiteX48" fmla="*/ 1285335 w 2748951"/>
              <a:gd name="connsiteY48" fmla="*/ 3203275 h 3308229"/>
              <a:gd name="connsiteX49" fmla="*/ 1319841 w 2748951"/>
              <a:gd name="connsiteY49" fmla="*/ 3134264 h 3308229"/>
              <a:gd name="connsiteX50" fmla="*/ 1406105 w 2748951"/>
              <a:gd name="connsiteY50" fmla="*/ 3134264 h 3308229"/>
              <a:gd name="connsiteX51" fmla="*/ 1475117 w 2748951"/>
              <a:gd name="connsiteY51" fmla="*/ 3065253 h 3308229"/>
              <a:gd name="connsiteX52" fmla="*/ 1561381 w 2748951"/>
              <a:gd name="connsiteY52" fmla="*/ 3048000 h 3308229"/>
              <a:gd name="connsiteX53" fmla="*/ 1561381 w 2748951"/>
              <a:gd name="connsiteY53" fmla="*/ 3030747 h 3308229"/>
              <a:gd name="connsiteX54" fmla="*/ 1708030 w 2748951"/>
              <a:gd name="connsiteY54" fmla="*/ 3065253 h 3308229"/>
              <a:gd name="connsiteX55" fmla="*/ 1751162 w 2748951"/>
              <a:gd name="connsiteY55" fmla="*/ 3004868 h 3308229"/>
              <a:gd name="connsiteX56" fmla="*/ 1837426 w 2748951"/>
              <a:gd name="connsiteY56" fmla="*/ 3004868 h 3308229"/>
              <a:gd name="connsiteX57" fmla="*/ 1863305 w 2748951"/>
              <a:gd name="connsiteY57" fmla="*/ 2935857 h 3308229"/>
              <a:gd name="connsiteX58" fmla="*/ 2009954 w 2748951"/>
              <a:gd name="connsiteY58" fmla="*/ 3048000 h 3308229"/>
              <a:gd name="connsiteX59" fmla="*/ 2104845 w 2748951"/>
              <a:gd name="connsiteY59" fmla="*/ 3013494 h 3308229"/>
              <a:gd name="connsiteX60" fmla="*/ 2139351 w 2748951"/>
              <a:gd name="connsiteY60" fmla="*/ 2978989 h 3308229"/>
              <a:gd name="connsiteX61" fmla="*/ 2337758 w 2748951"/>
              <a:gd name="connsiteY61" fmla="*/ 3073879 h 3308229"/>
              <a:gd name="connsiteX62" fmla="*/ 2553418 w 2748951"/>
              <a:gd name="connsiteY62" fmla="*/ 3220528 h 3308229"/>
              <a:gd name="connsiteX63" fmla="*/ 2717320 w 2748951"/>
              <a:gd name="connsiteY63" fmla="*/ 3263660 h 3308229"/>
              <a:gd name="connsiteX0" fmla="*/ 2717320 w 2748951"/>
              <a:gd name="connsiteY0" fmla="*/ 3157268 h 3201837"/>
              <a:gd name="connsiteX1" fmla="*/ 2743200 w 2748951"/>
              <a:gd name="connsiteY1" fmla="*/ 1561382 h 3201837"/>
              <a:gd name="connsiteX2" fmla="*/ 2587924 w 2748951"/>
              <a:gd name="connsiteY2" fmla="*/ 345057 h 3201837"/>
              <a:gd name="connsiteX3" fmla="*/ 2458528 w 2748951"/>
              <a:gd name="connsiteY3" fmla="*/ 362310 h 3201837"/>
              <a:gd name="connsiteX4" fmla="*/ 2432649 w 2748951"/>
              <a:gd name="connsiteY4" fmla="*/ 241540 h 3201837"/>
              <a:gd name="connsiteX5" fmla="*/ 2398143 w 2748951"/>
              <a:gd name="connsiteY5" fmla="*/ 138023 h 3201837"/>
              <a:gd name="connsiteX6" fmla="*/ 2346384 w 2748951"/>
              <a:gd name="connsiteY6" fmla="*/ 129397 h 3201837"/>
              <a:gd name="connsiteX7" fmla="*/ 2260120 w 2748951"/>
              <a:gd name="connsiteY7" fmla="*/ 17253 h 3201837"/>
              <a:gd name="connsiteX8" fmla="*/ 1526875 w 2748951"/>
              <a:gd name="connsiteY8" fmla="*/ 25880 h 3201837"/>
              <a:gd name="connsiteX9" fmla="*/ 1552754 w 2748951"/>
              <a:gd name="connsiteY9" fmla="*/ 810883 h 3201837"/>
              <a:gd name="connsiteX10" fmla="*/ 1112807 w 2748951"/>
              <a:gd name="connsiteY10" fmla="*/ 819510 h 3201837"/>
              <a:gd name="connsiteX11" fmla="*/ 1069675 w 2748951"/>
              <a:gd name="connsiteY11" fmla="*/ 1492370 h 3201837"/>
              <a:gd name="connsiteX12" fmla="*/ 992037 w 2748951"/>
              <a:gd name="connsiteY12" fmla="*/ 1483744 h 3201837"/>
              <a:gd name="connsiteX13" fmla="*/ 957532 w 2748951"/>
              <a:gd name="connsiteY13" fmla="*/ 1958197 h 3201837"/>
              <a:gd name="connsiteX14" fmla="*/ 845388 w 2748951"/>
              <a:gd name="connsiteY14" fmla="*/ 1923691 h 3201837"/>
              <a:gd name="connsiteX15" fmla="*/ 785003 w 2748951"/>
              <a:gd name="connsiteY15" fmla="*/ 1984076 h 3201837"/>
              <a:gd name="connsiteX16" fmla="*/ 612475 w 2748951"/>
              <a:gd name="connsiteY16" fmla="*/ 1923691 h 3201837"/>
              <a:gd name="connsiteX17" fmla="*/ 534837 w 2748951"/>
              <a:gd name="connsiteY17" fmla="*/ 1871933 h 3201837"/>
              <a:gd name="connsiteX18" fmla="*/ 526211 w 2748951"/>
              <a:gd name="connsiteY18" fmla="*/ 1802921 h 3201837"/>
              <a:gd name="connsiteX19" fmla="*/ 491705 w 2748951"/>
              <a:gd name="connsiteY19" fmla="*/ 1725283 h 3201837"/>
              <a:gd name="connsiteX20" fmla="*/ 319177 w 2748951"/>
              <a:gd name="connsiteY20" fmla="*/ 1630393 h 3201837"/>
              <a:gd name="connsiteX21" fmla="*/ 353683 w 2748951"/>
              <a:gd name="connsiteY21" fmla="*/ 1604514 h 3201837"/>
              <a:gd name="connsiteX22" fmla="*/ 258792 w 2748951"/>
              <a:gd name="connsiteY22" fmla="*/ 1570008 h 3201837"/>
              <a:gd name="connsiteX23" fmla="*/ 17252 w 2748951"/>
              <a:gd name="connsiteY23" fmla="*/ 1561382 h 3201837"/>
              <a:gd name="connsiteX24" fmla="*/ 25879 w 2748951"/>
              <a:gd name="connsiteY24" fmla="*/ 2389517 h 3201837"/>
              <a:gd name="connsiteX25" fmla="*/ 0 w 2748951"/>
              <a:gd name="connsiteY25" fmla="*/ 2786333 h 3201837"/>
              <a:gd name="connsiteX26" fmla="*/ 25879 w 2748951"/>
              <a:gd name="connsiteY26" fmla="*/ 2820838 h 3201837"/>
              <a:gd name="connsiteX27" fmla="*/ 43132 w 2748951"/>
              <a:gd name="connsiteY27" fmla="*/ 2915729 h 3201837"/>
              <a:gd name="connsiteX28" fmla="*/ 189781 w 2748951"/>
              <a:gd name="connsiteY28" fmla="*/ 2915729 h 3201837"/>
              <a:gd name="connsiteX29" fmla="*/ 267418 w 2748951"/>
              <a:gd name="connsiteY29" fmla="*/ 2777706 h 3201837"/>
              <a:gd name="connsiteX30" fmla="*/ 319177 w 2748951"/>
              <a:gd name="connsiteY30" fmla="*/ 2881223 h 3201837"/>
              <a:gd name="connsiteX31" fmla="*/ 439947 w 2748951"/>
              <a:gd name="connsiteY31" fmla="*/ 2889849 h 3201837"/>
              <a:gd name="connsiteX32" fmla="*/ 405441 w 2748951"/>
              <a:gd name="connsiteY32" fmla="*/ 2984740 h 3201837"/>
              <a:gd name="connsiteX33" fmla="*/ 508958 w 2748951"/>
              <a:gd name="connsiteY33" fmla="*/ 2941608 h 3201837"/>
              <a:gd name="connsiteX34" fmla="*/ 612475 w 2748951"/>
              <a:gd name="connsiteY34" fmla="*/ 2889849 h 3201837"/>
              <a:gd name="connsiteX35" fmla="*/ 646981 w 2748951"/>
              <a:gd name="connsiteY35" fmla="*/ 3019246 h 3201837"/>
              <a:gd name="connsiteX36" fmla="*/ 733245 w 2748951"/>
              <a:gd name="connsiteY36" fmla="*/ 3062378 h 3201837"/>
              <a:gd name="connsiteX37" fmla="*/ 750498 w 2748951"/>
              <a:gd name="connsiteY37" fmla="*/ 2967487 h 3201837"/>
              <a:gd name="connsiteX38" fmla="*/ 810883 w 2748951"/>
              <a:gd name="connsiteY38" fmla="*/ 2932982 h 3201837"/>
              <a:gd name="connsiteX39" fmla="*/ 828135 w 2748951"/>
              <a:gd name="connsiteY39" fmla="*/ 2855344 h 3201837"/>
              <a:gd name="connsiteX40" fmla="*/ 897147 w 2748951"/>
              <a:gd name="connsiteY40" fmla="*/ 2932982 h 3201837"/>
              <a:gd name="connsiteX41" fmla="*/ 983411 w 2748951"/>
              <a:gd name="connsiteY41" fmla="*/ 2976114 h 3201837"/>
              <a:gd name="connsiteX42" fmla="*/ 992037 w 2748951"/>
              <a:gd name="connsiteY42" fmla="*/ 2976114 h 3201837"/>
              <a:gd name="connsiteX43" fmla="*/ 1026543 w 2748951"/>
              <a:gd name="connsiteY43" fmla="*/ 2898476 h 3201837"/>
              <a:gd name="connsiteX44" fmla="*/ 1104181 w 2748951"/>
              <a:gd name="connsiteY44" fmla="*/ 2932982 h 3201837"/>
              <a:gd name="connsiteX45" fmla="*/ 1095554 w 2748951"/>
              <a:gd name="connsiteY45" fmla="*/ 2984740 h 3201837"/>
              <a:gd name="connsiteX46" fmla="*/ 1164566 w 2748951"/>
              <a:gd name="connsiteY46" fmla="*/ 3001993 h 3201837"/>
              <a:gd name="connsiteX47" fmla="*/ 1224951 w 2748951"/>
              <a:gd name="connsiteY47" fmla="*/ 3019246 h 3201837"/>
              <a:gd name="connsiteX48" fmla="*/ 1285335 w 2748951"/>
              <a:gd name="connsiteY48" fmla="*/ 3096883 h 3201837"/>
              <a:gd name="connsiteX49" fmla="*/ 1319841 w 2748951"/>
              <a:gd name="connsiteY49" fmla="*/ 3027872 h 3201837"/>
              <a:gd name="connsiteX50" fmla="*/ 1406105 w 2748951"/>
              <a:gd name="connsiteY50" fmla="*/ 3027872 h 3201837"/>
              <a:gd name="connsiteX51" fmla="*/ 1475117 w 2748951"/>
              <a:gd name="connsiteY51" fmla="*/ 2958861 h 3201837"/>
              <a:gd name="connsiteX52" fmla="*/ 1561381 w 2748951"/>
              <a:gd name="connsiteY52" fmla="*/ 2941608 h 3201837"/>
              <a:gd name="connsiteX53" fmla="*/ 1561381 w 2748951"/>
              <a:gd name="connsiteY53" fmla="*/ 2924355 h 3201837"/>
              <a:gd name="connsiteX54" fmla="*/ 1708030 w 2748951"/>
              <a:gd name="connsiteY54" fmla="*/ 2958861 h 3201837"/>
              <a:gd name="connsiteX55" fmla="*/ 1751162 w 2748951"/>
              <a:gd name="connsiteY55" fmla="*/ 2898476 h 3201837"/>
              <a:gd name="connsiteX56" fmla="*/ 1837426 w 2748951"/>
              <a:gd name="connsiteY56" fmla="*/ 2898476 h 3201837"/>
              <a:gd name="connsiteX57" fmla="*/ 1863305 w 2748951"/>
              <a:gd name="connsiteY57" fmla="*/ 2829465 h 3201837"/>
              <a:gd name="connsiteX58" fmla="*/ 2009954 w 2748951"/>
              <a:gd name="connsiteY58" fmla="*/ 2941608 h 3201837"/>
              <a:gd name="connsiteX59" fmla="*/ 2104845 w 2748951"/>
              <a:gd name="connsiteY59" fmla="*/ 2907102 h 3201837"/>
              <a:gd name="connsiteX60" fmla="*/ 2139351 w 2748951"/>
              <a:gd name="connsiteY60" fmla="*/ 2872597 h 3201837"/>
              <a:gd name="connsiteX61" fmla="*/ 2337758 w 2748951"/>
              <a:gd name="connsiteY61" fmla="*/ 2967487 h 3201837"/>
              <a:gd name="connsiteX62" fmla="*/ 2553418 w 2748951"/>
              <a:gd name="connsiteY62" fmla="*/ 3114136 h 3201837"/>
              <a:gd name="connsiteX63" fmla="*/ 2717320 w 2748951"/>
              <a:gd name="connsiteY63" fmla="*/ 3157268 h 3201837"/>
              <a:gd name="connsiteX0" fmla="*/ 2717320 w 2748951"/>
              <a:gd name="connsiteY0" fmla="*/ 3140015 h 3184584"/>
              <a:gd name="connsiteX1" fmla="*/ 2743200 w 2748951"/>
              <a:gd name="connsiteY1" fmla="*/ 1544129 h 3184584"/>
              <a:gd name="connsiteX2" fmla="*/ 2587924 w 2748951"/>
              <a:gd name="connsiteY2" fmla="*/ 327804 h 3184584"/>
              <a:gd name="connsiteX3" fmla="*/ 2458528 w 2748951"/>
              <a:gd name="connsiteY3" fmla="*/ 345057 h 3184584"/>
              <a:gd name="connsiteX4" fmla="*/ 2432649 w 2748951"/>
              <a:gd name="connsiteY4" fmla="*/ 224287 h 3184584"/>
              <a:gd name="connsiteX5" fmla="*/ 2398143 w 2748951"/>
              <a:gd name="connsiteY5" fmla="*/ 120770 h 3184584"/>
              <a:gd name="connsiteX6" fmla="*/ 2346384 w 2748951"/>
              <a:gd name="connsiteY6" fmla="*/ 112144 h 3184584"/>
              <a:gd name="connsiteX7" fmla="*/ 2260120 w 2748951"/>
              <a:gd name="connsiteY7" fmla="*/ 0 h 3184584"/>
              <a:gd name="connsiteX8" fmla="*/ 1526875 w 2748951"/>
              <a:gd name="connsiteY8" fmla="*/ 8627 h 3184584"/>
              <a:gd name="connsiteX9" fmla="*/ 1552754 w 2748951"/>
              <a:gd name="connsiteY9" fmla="*/ 793630 h 3184584"/>
              <a:gd name="connsiteX10" fmla="*/ 1112807 w 2748951"/>
              <a:gd name="connsiteY10" fmla="*/ 802257 h 3184584"/>
              <a:gd name="connsiteX11" fmla="*/ 1069675 w 2748951"/>
              <a:gd name="connsiteY11" fmla="*/ 1475117 h 3184584"/>
              <a:gd name="connsiteX12" fmla="*/ 992037 w 2748951"/>
              <a:gd name="connsiteY12" fmla="*/ 1466491 h 3184584"/>
              <a:gd name="connsiteX13" fmla="*/ 957532 w 2748951"/>
              <a:gd name="connsiteY13" fmla="*/ 1940944 h 3184584"/>
              <a:gd name="connsiteX14" fmla="*/ 845388 w 2748951"/>
              <a:gd name="connsiteY14" fmla="*/ 1906438 h 3184584"/>
              <a:gd name="connsiteX15" fmla="*/ 785003 w 2748951"/>
              <a:gd name="connsiteY15" fmla="*/ 1966823 h 3184584"/>
              <a:gd name="connsiteX16" fmla="*/ 612475 w 2748951"/>
              <a:gd name="connsiteY16" fmla="*/ 1906438 h 3184584"/>
              <a:gd name="connsiteX17" fmla="*/ 534837 w 2748951"/>
              <a:gd name="connsiteY17" fmla="*/ 1854680 h 3184584"/>
              <a:gd name="connsiteX18" fmla="*/ 526211 w 2748951"/>
              <a:gd name="connsiteY18" fmla="*/ 1785668 h 3184584"/>
              <a:gd name="connsiteX19" fmla="*/ 491705 w 2748951"/>
              <a:gd name="connsiteY19" fmla="*/ 1708030 h 3184584"/>
              <a:gd name="connsiteX20" fmla="*/ 319177 w 2748951"/>
              <a:gd name="connsiteY20" fmla="*/ 1613140 h 3184584"/>
              <a:gd name="connsiteX21" fmla="*/ 353683 w 2748951"/>
              <a:gd name="connsiteY21" fmla="*/ 1587261 h 3184584"/>
              <a:gd name="connsiteX22" fmla="*/ 258792 w 2748951"/>
              <a:gd name="connsiteY22" fmla="*/ 1552755 h 3184584"/>
              <a:gd name="connsiteX23" fmla="*/ 17252 w 2748951"/>
              <a:gd name="connsiteY23" fmla="*/ 1544129 h 3184584"/>
              <a:gd name="connsiteX24" fmla="*/ 25879 w 2748951"/>
              <a:gd name="connsiteY24" fmla="*/ 2372264 h 3184584"/>
              <a:gd name="connsiteX25" fmla="*/ 0 w 2748951"/>
              <a:gd name="connsiteY25" fmla="*/ 2769080 h 3184584"/>
              <a:gd name="connsiteX26" fmla="*/ 25879 w 2748951"/>
              <a:gd name="connsiteY26" fmla="*/ 2803585 h 3184584"/>
              <a:gd name="connsiteX27" fmla="*/ 43132 w 2748951"/>
              <a:gd name="connsiteY27" fmla="*/ 2898476 h 3184584"/>
              <a:gd name="connsiteX28" fmla="*/ 189781 w 2748951"/>
              <a:gd name="connsiteY28" fmla="*/ 2898476 h 3184584"/>
              <a:gd name="connsiteX29" fmla="*/ 267418 w 2748951"/>
              <a:gd name="connsiteY29" fmla="*/ 2760453 h 3184584"/>
              <a:gd name="connsiteX30" fmla="*/ 319177 w 2748951"/>
              <a:gd name="connsiteY30" fmla="*/ 2863970 h 3184584"/>
              <a:gd name="connsiteX31" fmla="*/ 439947 w 2748951"/>
              <a:gd name="connsiteY31" fmla="*/ 2872596 h 3184584"/>
              <a:gd name="connsiteX32" fmla="*/ 405441 w 2748951"/>
              <a:gd name="connsiteY32" fmla="*/ 2967487 h 3184584"/>
              <a:gd name="connsiteX33" fmla="*/ 508958 w 2748951"/>
              <a:gd name="connsiteY33" fmla="*/ 2924355 h 3184584"/>
              <a:gd name="connsiteX34" fmla="*/ 612475 w 2748951"/>
              <a:gd name="connsiteY34" fmla="*/ 2872596 h 3184584"/>
              <a:gd name="connsiteX35" fmla="*/ 646981 w 2748951"/>
              <a:gd name="connsiteY35" fmla="*/ 3001993 h 3184584"/>
              <a:gd name="connsiteX36" fmla="*/ 733245 w 2748951"/>
              <a:gd name="connsiteY36" fmla="*/ 3045125 h 3184584"/>
              <a:gd name="connsiteX37" fmla="*/ 750498 w 2748951"/>
              <a:gd name="connsiteY37" fmla="*/ 2950234 h 3184584"/>
              <a:gd name="connsiteX38" fmla="*/ 810883 w 2748951"/>
              <a:gd name="connsiteY38" fmla="*/ 2915729 h 3184584"/>
              <a:gd name="connsiteX39" fmla="*/ 828135 w 2748951"/>
              <a:gd name="connsiteY39" fmla="*/ 2838091 h 3184584"/>
              <a:gd name="connsiteX40" fmla="*/ 897147 w 2748951"/>
              <a:gd name="connsiteY40" fmla="*/ 2915729 h 3184584"/>
              <a:gd name="connsiteX41" fmla="*/ 983411 w 2748951"/>
              <a:gd name="connsiteY41" fmla="*/ 2958861 h 3184584"/>
              <a:gd name="connsiteX42" fmla="*/ 992037 w 2748951"/>
              <a:gd name="connsiteY42" fmla="*/ 2958861 h 3184584"/>
              <a:gd name="connsiteX43" fmla="*/ 1026543 w 2748951"/>
              <a:gd name="connsiteY43" fmla="*/ 2881223 h 3184584"/>
              <a:gd name="connsiteX44" fmla="*/ 1104181 w 2748951"/>
              <a:gd name="connsiteY44" fmla="*/ 2915729 h 3184584"/>
              <a:gd name="connsiteX45" fmla="*/ 1095554 w 2748951"/>
              <a:gd name="connsiteY45" fmla="*/ 2967487 h 3184584"/>
              <a:gd name="connsiteX46" fmla="*/ 1164566 w 2748951"/>
              <a:gd name="connsiteY46" fmla="*/ 2984740 h 3184584"/>
              <a:gd name="connsiteX47" fmla="*/ 1224951 w 2748951"/>
              <a:gd name="connsiteY47" fmla="*/ 3001993 h 3184584"/>
              <a:gd name="connsiteX48" fmla="*/ 1285335 w 2748951"/>
              <a:gd name="connsiteY48" fmla="*/ 3079630 h 3184584"/>
              <a:gd name="connsiteX49" fmla="*/ 1319841 w 2748951"/>
              <a:gd name="connsiteY49" fmla="*/ 3010619 h 3184584"/>
              <a:gd name="connsiteX50" fmla="*/ 1406105 w 2748951"/>
              <a:gd name="connsiteY50" fmla="*/ 3010619 h 3184584"/>
              <a:gd name="connsiteX51" fmla="*/ 1475117 w 2748951"/>
              <a:gd name="connsiteY51" fmla="*/ 2941608 h 3184584"/>
              <a:gd name="connsiteX52" fmla="*/ 1561381 w 2748951"/>
              <a:gd name="connsiteY52" fmla="*/ 2924355 h 3184584"/>
              <a:gd name="connsiteX53" fmla="*/ 1561381 w 2748951"/>
              <a:gd name="connsiteY53" fmla="*/ 2907102 h 3184584"/>
              <a:gd name="connsiteX54" fmla="*/ 1708030 w 2748951"/>
              <a:gd name="connsiteY54" fmla="*/ 2941608 h 3184584"/>
              <a:gd name="connsiteX55" fmla="*/ 1751162 w 2748951"/>
              <a:gd name="connsiteY55" fmla="*/ 2881223 h 3184584"/>
              <a:gd name="connsiteX56" fmla="*/ 1837426 w 2748951"/>
              <a:gd name="connsiteY56" fmla="*/ 2881223 h 3184584"/>
              <a:gd name="connsiteX57" fmla="*/ 1863305 w 2748951"/>
              <a:gd name="connsiteY57" fmla="*/ 2812212 h 3184584"/>
              <a:gd name="connsiteX58" fmla="*/ 2009954 w 2748951"/>
              <a:gd name="connsiteY58" fmla="*/ 2924355 h 3184584"/>
              <a:gd name="connsiteX59" fmla="*/ 2104845 w 2748951"/>
              <a:gd name="connsiteY59" fmla="*/ 2889849 h 3184584"/>
              <a:gd name="connsiteX60" fmla="*/ 2139351 w 2748951"/>
              <a:gd name="connsiteY60" fmla="*/ 2855344 h 3184584"/>
              <a:gd name="connsiteX61" fmla="*/ 2337758 w 2748951"/>
              <a:gd name="connsiteY61" fmla="*/ 2950234 h 3184584"/>
              <a:gd name="connsiteX62" fmla="*/ 2553418 w 2748951"/>
              <a:gd name="connsiteY62" fmla="*/ 3096883 h 3184584"/>
              <a:gd name="connsiteX63" fmla="*/ 2717320 w 2748951"/>
              <a:gd name="connsiteY63" fmla="*/ 3140015 h 3184584"/>
              <a:gd name="connsiteX0" fmla="*/ 2717320 w 2769007"/>
              <a:gd name="connsiteY0" fmla="*/ 3140015 h 3184584"/>
              <a:gd name="connsiteX1" fmla="*/ 2743200 w 2769007"/>
              <a:gd name="connsiteY1" fmla="*/ 1544129 h 3184584"/>
              <a:gd name="connsiteX2" fmla="*/ 2587924 w 2769007"/>
              <a:gd name="connsiteY2" fmla="*/ 327804 h 3184584"/>
              <a:gd name="connsiteX3" fmla="*/ 2458528 w 2769007"/>
              <a:gd name="connsiteY3" fmla="*/ 345057 h 3184584"/>
              <a:gd name="connsiteX4" fmla="*/ 2432649 w 2769007"/>
              <a:gd name="connsiteY4" fmla="*/ 224287 h 3184584"/>
              <a:gd name="connsiteX5" fmla="*/ 2398143 w 2769007"/>
              <a:gd name="connsiteY5" fmla="*/ 120770 h 3184584"/>
              <a:gd name="connsiteX6" fmla="*/ 2346384 w 2769007"/>
              <a:gd name="connsiteY6" fmla="*/ 112144 h 3184584"/>
              <a:gd name="connsiteX7" fmla="*/ 2260120 w 2769007"/>
              <a:gd name="connsiteY7" fmla="*/ 0 h 3184584"/>
              <a:gd name="connsiteX8" fmla="*/ 1526875 w 2769007"/>
              <a:gd name="connsiteY8" fmla="*/ 8627 h 3184584"/>
              <a:gd name="connsiteX9" fmla="*/ 1552754 w 2769007"/>
              <a:gd name="connsiteY9" fmla="*/ 793630 h 3184584"/>
              <a:gd name="connsiteX10" fmla="*/ 1112807 w 2769007"/>
              <a:gd name="connsiteY10" fmla="*/ 802257 h 3184584"/>
              <a:gd name="connsiteX11" fmla="*/ 1069675 w 2769007"/>
              <a:gd name="connsiteY11" fmla="*/ 1475117 h 3184584"/>
              <a:gd name="connsiteX12" fmla="*/ 992037 w 2769007"/>
              <a:gd name="connsiteY12" fmla="*/ 1466491 h 3184584"/>
              <a:gd name="connsiteX13" fmla="*/ 957532 w 2769007"/>
              <a:gd name="connsiteY13" fmla="*/ 1940944 h 3184584"/>
              <a:gd name="connsiteX14" fmla="*/ 845388 w 2769007"/>
              <a:gd name="connsiteY14" fmla="*/ 1906438 h 3184584"/>
              <a:gd name="connsiteX15" fmla="*/ 785003 w 2769007"/>
              <a:gd name="connsiteY15" fmla="*/ 1966823 h 3184584"/>
              <a:gd name="connsiteX16" fmla="*/ 612475 w 2769007"/>
              <a:gd name="connsiteY16" fmla="*/ 1906438 h 3184584"/>
              <a:gd name="connsiteX17" fmla="*/ 534837 w 2769007"/>
              <a:gd name="connsiteY17" fmla="*/ 1854680 h 3184584"/>
              <a:gd name="connsiteX18" fmla="*/ 526211 w 2769007"/>
              <a:gd name="connsiteY18" fmla="*/ 1785668 h 3184584"/>
              <a:gd name="connsiteX19" fmla="*/ 491705 w 2769007"/>
              <a:gd name="connsiteY19" fmla="*/ 1708030 h 3184584"/>
              <a:gd name="connsiteX20" fmla="*/ 319177 w 2769007"/>
              <a:gd name="connsiteY20" fmla="*/ 1613140 h 3184584"/>
              <a:gd name="connsiteX21" fmla="*/ 353683 w 2769007"/>
              <a:gd name="connsiteY21" fmla="*/ 1587261 h 3184584"/>
              <a:gd name="connsiteX22" fmla="*/ 258792 w 2769007"/>
              <a:gd name="connsiteY22" fmla="*/ 1552755 h 3184584"/>
              <a:gd name="connsiteX23" fmla="*/ 17252 w 2769007"/>
              <a:gd name="connsiteY23" fmla="*/ 1544129 h 3184584"/>
              <a:gd name="connsiteX24" fmla="*/ 25879 w 2769007"/>
              <a:gd name="connsiteY24" fmla="*/ 2372264 h 3184584"/>
              <a:gd name="connsiteX25" fmla="*/ 0 w 2769007"/>
              <a:gd name="connsiteY25" fmla="*/ 2769080 h 3184584"/>
              <a:gd name="connsiteX26" fmla="*/ 25879 w 2769007"/>
              <a:gd name="connsiteY26" fmla="*/ 2803585 h 3184584"/>
              <a:gd name="connsiteX27" fmla="*/ 43132 w 2769007"/>
              <a:gd name="connsiteY27" fmla="*/ 2898476 h 3184584"/>
              <a:gd name="connsiteX28" fmla="*/ 189781 w 2769007"/>
              <a:gd name="connsiteY28" fmla="*/ 2898476 h 3184584"/>
              <a:gd name="connsiteX29" fmla="*/ 267418 w 2769007"/>
              <a:gd name="connsiteY29" fmla="*/ 2760453 h 3184584"/>
              <a:gd name="connsiteX30" fmla="*/ 319177 w 2769007"/>
              <a:gd name="connsiteY30" fmla="*/ 2863970 h 3184584"/>
              <a:gd name="connsiteX31" fmla="*/ 439947 w 2769007"/>
              <a:gd name="connsiteY31" fmla="*/ 2872596 h 3184584"/>
              <a:gd name="connsiteX32" fmla="*/ 405441 w 2769007"/>
              <a:gd name="connsiteY32" fmla="*/ 2967487 h 3184584"/>
              <a:gd name="connsiteX33" fmla="*/ 508958 w 2769007"/>
              <a:gd name="connsiteY33" fmla="*/ 2924355 h 3184584"/>
              <a:gd name="connsiteX34" fmla="*/ 612475 w 2769007"/>
              <a:gd name="connsiteY34" fmla="*/ 2872596 h 3184584"/>
              <a:gd name="connsiteX35" fmla="*/ 646981 w 2769007"/>
              <a:gd name="connsiteY35" fmla="*/ 3001993 h 3184584"/>
              <a:gd name="connsiteX36" fmla="*/ 733245 w 2769007"/>
              <a:gd name="connsiteY36" fmla="*/ 3045125 h 3184584"/>
              <a:gd name="connsiteX37" fmla="*/ 750498 w 2769007"/>
              <a:gd name="connsiteY37" fmla="*/ 2950234 h 3184584"/>
              <a:gd name="connsiteX38" fmla="*/ 810883 w 2769007"/>
              <a:gd name="connsiteY38" fmla="*/ 2915729 h 3184584"/>
              <a:gd name="connsiteX39" fmla="*/ 828135 w 2769007"/>
              <a:gd name="connsiteY39" fmla="*/ 2838091 h 3184584"/>
              <a:gd name="connsiteX40" fmla="*/ 897147 w 2769007"/>
              <a:gd name="connsiteY40" fmla="*/ 2915729 h 3184584"/>
              <a:gd name="connsiteX41" fmla="*/ 983411 w 2769007"/>
              <a:gd name="connsiteY41" fmla="*/ 2958861 h 3184584"/>
              <a:gd name="connsiteX42" fmla="*/ 992037 w 2769007"/>
              <a:gd name="connsiteY42" fmla="*/ 2958861 h 3184584"/>
              <a:gd name="connsiteX43" fmla="*/ 1026543 w 2769007"/>
              <a:gd name="connsiteY43" fmla="*/ 2881223 h 3184584"/>
              <a:gd name="connsiteX44" fmla="*/ 1104181 w 2769007"/>
              <a:gd name="connsiteY44" fmla="*/ 2915729 h 3184584"/>
              <a:gd name="connsiteX45" fmla="*/ 1095554 w 2769007"/>
              <a:gd name="connsiteY45" fmla="*/ 2967487 h 3184584"/>
              <a:gd name="connsiteX46" fmla="*/ 1164566 w 2769007"/>
              <a:gd name="connsiteY46" fmla="*/ 2984740 h 3184584"/>
              <a:gd name="connsiteX47" fmla="*/ 1224951 w 2769007"/>
              <a:gd name="connsiteY47" fmla="*/ 3001993 h 3184584"/>
              <a:gd name="connsiteX48" fmla="*/ 1285335 w 2769007"/>
              <a:gd name="connsiteY48" fmla="*/ 3079630 h 3184584"/>
              <a:gd name="connsiteX49" fmla="*/ 1319841 w 2769007"/>
              <a:gd name="connsiteY49" fmla="*/ 3010619 h 3184584"/>
              <a:gd name="connsiteX50" fmla="*/ 1406105 w 2769007"/>
              <a:gd name="connsiteY50" fmla="*/ 3010619 h 3184584"/>
              <a:gd name="connsiteX51" fmla="*/ 1475117 w 2769007"/>
              <a:gd name="connsiteY51" fmla="*/ 2941608 h 3184584"/>
              <a:gd name="connsiteX52" fmla="*/ 1561381 w 2769007"/>
              <a:gd name="connsiteY52" fmla="*/ 2924355 h 3184584"/>
              <a:gd name="connsiteX53" fmla="*/ 1561381 w 2769007"/>
              <a:gd name="connsiteY53" fmla="*/ 2907102 h 3184584"/>
              <a:gd name="connsiteX54" fmla="*/ 1708030 w 2769007"/>
              <a:gd name="connsiteY54" fmla="*/ 2941608 h 3184584"/>
              <a:gd name="connsiteX55" fmla="*/ 1751162 w 2769007"/>
              <a:gd name="connsiteY55" fmla="*/ 2881223 h 3184584"/>
              <a:gd name="connsiteX56" fmla="*/ 1837426 w 2769007"/>
              <a:gd name="connsiteY56" fmla="*/ 2881223 h 3184584"/>
              <a:gd name="connsiteX57" fmla="*/ 1863305 w 2769007"/>
              <a:gd name="connsiteY57" fmla="*/ 2812212 h 3184584"/>
              <a:gd name="connsiteX58" fmla="*/ 2009954 w 2769007"/>
              <a:gd name="connsiteY58" fmla="*/ 2924355 h 3184584"/>
              <a:gd name="connsiteX59" fmla="*/ 2104845 w 2769007"/>
              <a:gd name="connsiteY59" fmla="*/ 2889849 h 3184584"/>
              <a:gd name="connsiteX60" fmla="*/ 2139351 w 2769007"/>
              <a:gd name="connsiteY60" fmla="*/ 2855344 h 3184584"/>
              <a:gd name="connsiteX61" fmla="*/ 2337758 w 2769007"/>
              <a:gd name="connsiteY61" fmla="*/ 2950234 h 3184584"/>
              <a:gd name="connsiteX62" fmla="*/ 2704309 w 2769007"/>
              <a:gd name="connsiteY62" fmla="*/ 3096883 h 3184584"/>
              <a:gd name="connsiteX63" fmla="*/ 2717320 w 2769007"/>
              <a:gd name="connsiteY63" fmla="*/ 3140015 h 3184584"/>
              <a:gd name="connsiteX0" fmla="*/ 2704309 w 2771883"/>
              <a:gd name="connsiteY0" fmla="*/ 3096883 h 3331234"/>
              <a:gd name="connsiteX1" fmla="*/ 2743200 w 2771883"/>
              <a:gd name="connsiteY1" fmla="*/ 1544129 h 3331234"/>
              <a:gd name="connsiteX2" fmla="*/ 2587924 w 2771883"/>
              <a:gd name="connsiteY2" fmla="*/ 327804 h 3331234"/>
              <a:gd name="connsiteX3" fmla="*/ 2458528 w 2771883"/>
              <a:gd name="connsiteY3" fmla="*/ 345057 h 3331234"/>
              <a:gd name="connsiteX4" fmla="*/ 2432649 w 2771883"/>
              <a:gd name="connsiteY4" fmla="*/ 224287 h 3331234"/>
              <a:gd name="connsiteX5" fmla="*/ 2398143 w 2771883"/>
              <a:gd name="connsiteY5" fmla="*/ 120770 h 3331234"/>
              <a:gd name="connsiteX6" fmla="*/ 2346384 w 2771883"/>
              <a:gd name="connsiteY6" fmla="*/ 112144 h 3331234"/>
              <a:gd name="connsiteX7" fmla="*/ 2260120 w 2771883"/>
              <a:gd name="connsiteY7" fmla="*/ 0 h 3331234"/>
              <a:gd name="connsiteX8" fmla="*/ 1526875 w 2771883"/>
              <a:gd name="connsiteY8" fmla="*/ 8627 h 3331234"/>
              <a:gd name="connsiteX9" fmla="*/ 1552754 w 2771883"/>
              <a:gd name="connsiteY9" fmla="*/ 793630 h 3331234"/>
              <a:gd name="connsiteX10" fmla="*/ 1112807 w 2771883"/>
              <a:gd name="connsiteY10" fmla="*/ 802257 h 3331234"/>
              <a:gd name="connsiteX11" fmla="*/ 1069675 w 2771883"/>
              <a:gd name="connsiteY11" fmla="*/ 1475117 h 3331234"/>
              <a:gd name="connsiteX12" fmla="*/ 992037 w 2771883"/>
              <a:gd name="connsiteY12" fmla="*/ 1466491 h 3331234"/>
              <a:gd name="connsiteX13" fmla="*/ 957532 w 2771883"/>
              <a:gd name="connsiteY13" fmla="*/ 1940944 h 3331234"/>
              <a:gd name="connsiteX14" fmla="*/ 845388 w 2771883"/>
              <a:gd name="connsiteY14" fmla="*/ 1906438 h 3331234"/>
              <a:gd name="connsiteX15" fmla="*/ 785003 w 2771883"/>
              <a:gd name="connsiteY15" fmla="*/ 1966823 h 3331234"/>
              <a:gd name="connsiteX16" fmla="*/ 612475 w 2771883"/>
              <a:gd name="connsiteY16" fmla="*/ 1906438 h 3331234"/>
              <a:gd name="connsiteX17" fmla="*/ 534837 w 2771883"/>
              <a:gd name="connsiteY17" fmla="*/ 1854680 h 3331234"/>
              <a:gd name="connsiteX18" fmla="*/ 526211 w 2771883"/>
              <a:gd name="connsiteY18" fmla="*/ 1785668 h 3331234"/>
              <a:gd name="connsiteX19" fmla="*/ 491705 w 2771883"/>
              <a:gd name="connsiteY19" fmla="*/ 1708030 h 3331234"/>
              <a:gd name="connsiteX20" fmla="*/ 319177 w 2771883"/>
              <a:gd name="connsiteY20" fmla="*/ 1613140 h 3331234"/>
              <a:gd name="connsiteX21" fmla="*/ 353683 w 2771883"/>
              <a:gd name="connsiteY21" fmla="*/ 1587261 h 3331234"/>
              <a:gd name="connsiteX22" fmla="*/ 258792 w 2771883"/>
              <a:gd name="connsiteY22" fmla="*/ 1552755 h 3331234"/>
              <a:gd name="connsiteX23" fmla="*/ 17252 w 2771883"/>
              <a:gd name="connsiteY23" fmla="*/ 1544129 h 3331234"/>
              <a:gd name="connsiteX24" fmla="*/ 25879 w 2771883"/>
              <a:gd name="connsiteY24" fmla="*/ 2372264 h 3331234"/>
              <a:gd name="connsiteX25" fmla="*/ 0 w 2771883"/>
              <a:gd name="connsiteY25" fmla="*/ 2769080 h 3331234"/>
              <a:gd name="connsiteX26" fmla="*/ 25879 w 2771883"/>
              <a:gd name="connsiteY26" fmla="*/ 2803585 h 3331234"/>
              <a:gd name="connsiteX27" fmla="*/ 43132 w 2771883"/>
              <a:gd name="connsiteY27" fmla="*/ 2898476 h 3331234"/>
              <a:gd name="connsiteX28" fmla="*/ 189781 w 2771883"/>
              <a:gd name="connsiteY28" fmla="*/ 2898476 h 3331234"/>
              <a:gd name="connsiteX29" fmla="*/ 267418 w 2771883"/>
              <a:gd name="connsiteY29" fmla="*/ 2760453 h 3331234"/>
              <a:gd name="connsiteX30" fmla="*/ 319177 w 2771883"/>
              <a:gd name="connsiteY30" fmla="*/ 2863970 h 3331234"/>
              <a:gd name="connsiteX31" fmla="*/ 439947 w 2771883"/>
              <a:gd name="connsiteY31" fmla="*/ 2872596 h 3331234"/>
              <a:gd name="connsiteX32" fmla="*/ 405441 w 2771883"/>
              <a:gd name="connsiteY32" fmla="*/ 2967487 h 3331234"/>
              <a:gd name="connsiteX33" fmla="*/ 508958 w 2771883"/>
              <a:gd name="connsiteY33" fmla="*/ 2924355 h 3331234"/>
              <a:gd name="connsiteX34" fmla="*/ 612475 w 2771883"/>
              <a:gd name="connsiteY34" fmla="*/ 2872596 h 3331234"/>
              <a:gd name="connsiteX35" fmla="*/ 646981 w 2771883"/>
              <a:gd name="connsiteY35" fmla="*/ 3001993 h 3331234"/>
              <a:gd name="connsiteX36" fmla="*/ 733245 w 2771883"/>
              <a:gd name="connsiteY36" fmla="*/ 3045125 h 3331234"/>
              <a:gd name="connsiteX37" fmla="*/ 750498 w 2771883"/>
              <a:gd name="connsiteY37" fmla="*/ 2950234 h 3331234"/>
              <a:gd name="connsiteX38" fmla="*/ 810883 w 2771883"/>
              <a:gd name="connsiteY38" fmla="*/ 2915729 h 3331234"/>
              <a:gd name="connsiteX39" fmla="*/ 828135 w 2771883"/>
              <a:gd name="connsiteY39" fmla="*/ 2838091 h 3331234"/>
              <a:gd name="connsiteX40" fmla="*/ 897147 w 2771883"/>
              <a:gd name="connsiteY40" fmla="*/ 2915729 h 3331234"/>
              <a:gd name="connsiteX41" fmla="*/ 983411 w 2771883"/>
              <a:gd name="connsiteY41" fmla="*/ 2958861 h 3331234"/>
              <a:gd name="connsiteX42" fmla="*/ 992037 w 2771883"/>
              <a:gd name="connsiteY42" fmla="*/ 2958861 h 3331234"/>
              <a:gd name="connsiteX43" fmla="*/ 1026543 w 2771883"/>
              <a:gd name="connsiteY43" fmla="*/ 2881223 h 3331234"/>
              <a:gd name="connsiteX44" fmla="*/ 1104181 w 2771883"/>
              <a:gd name="connsiteY44" fmla="*/ 2915729 h 3331234"/>
              <a:gd name="connsiteX45" fmla="*/ 1095554 w 2771883"/>
              <a:gd name="connsiteY45" fmla="*/ 2967487 h 3331234"/>
              <a:gd name="connsiteX46" fmla="*/ 1164566 w 2771883"/>
              <a:gd name="connsiteY46" fmla="*/ 2984740 h 3331234"/>
              <a:gd name="connsiteX47" fmla="*/ 1224951 w 2771883"/>
              <a:gd name="connsiteY47" fmla="*/ 3001993 h 3331234"/>
              <a:gd name="connsiteX48" fmla="*/ 1285335 w 2771883"/>
              <a:gd name="connsiteY48" fmla="*/ 3079630 h 3331234"/>
              <a:gd name="connsiteX49" fmla="*/ 1319841 w 2771883"/>
              <a:gd name="connsiteY49" fmla="*/ 3010619 h 3331234"/>
              <a:gd name="connsiteX50" fmla="*/ 1406105 w 2771883"/>
              <a:gd name="connsiteY50" fmla="*/ 3010619 h 3331234"/>
              <a:gd name="connsiteX51" fmla="*/ 1475117 w 2771883"/>
              <a:gd name="connsiteY51" fmla="*/ 2941608 h 3331234"/>
              <a:gd name="connsiteX52" fmla="*/ 1561381 w 2771883"/>
              <a:gd name="connsiteY52" fmla="*/ 2924355 h 3331234"/>
              <a:gd name="connsiteX53" fmla="*/ 1561381 w 2771883"/>
              <a:gd name="connsiteY53" fmla="*/ 2907102 h 3331234"/>
              <a:gd name="connsiteX54" fmla="*/ 1708030 w 2771883"/>
              <a:gd name="connsiteY54" fmla="*/ 2941608 h 3331234"/>
              <a:gd name="connsiteX55" fmla="*/ 1751162 w 2771883"/>
              <a:gd name="connsiteY55" fmla="*/ 2881223 h 3331234"/>
              <a:gd name="connsiteX56" fmla="*/ 1837426 w 2771883"/>
              <a:gd name="connsiteY56" fmla="*/ 2881223 h 3331234"/>
              <a:gd name="connsiteX57" fmla="*/ 1863305 w 2771883"/>
              <a:gd name="connsiteY57" fmla="*/ 2812212 h 3331234"/>
              <a:gd name="connsiteX58" fmla="*/ 2009954 w 2771883"/>
              <a:gd name="connsiteY58" fmla="*/ 2924355 h 3331234"/>
              <a:gd name="connsiteX59" fmla="*/ 2104845 w 2771883"/>
              <a:gd name="connsiteY59" fmla="*/ 2889849 h 3331234"/>
              <a:gd name="connsiteX60" fmla="*/ 2139351 w 2771883"/>
              <a:gd name="connsiteY60" fmla="*/ 2855344 h 3331234"/>
              <a:gd name="connsiteX61" fmla="*/ 2337758 w 2771883"/>
              <a:gd name="connsiteY61" fmla="*/ 2950234 h 3331234"/>
              <a:gd name="connsiteX62" fmla="*/ 2704309 w 2771883"/>
              <a:gd name="connsiteY62" fmla="*/ 3096883 h 3331234"/>
              <a:gd name="connsiteX0" fmla="*/ 2704309 w 2762598"/>
              <a:gd name="connsiteY0" fmla="*/ 3096883 h 3331234"/>
              <a:gd name="connsiteX1" fmla="*/ 2743200 w 2762598"/>
              <a:gd name="connsiteY1" fmla="*/ 1544129 h 3331234"/>
              <a:gd name="connsiteX2" fmla="*/ 2587924 w 2762598"/>
              <a:gd name="connsiteY2" fmla="*/ 327804 h 3331234"/>
              <a:gd name="connsiteX3" fmla="*/ 2458528 w 2762598"/>
              <a:gd name="connsiteY3" fmla="*/ 345057 h 3331234"/>
              <a:gd name="connsiteX4" fmla="*/ 2432649 w 2762598"/>
              <a:gd name="connsiteY4" fmla="*/ 224287 h 3331234"/>
              <a:gd name="connsiteX5" fmla="*/ 2398143 w 2762598"/>
              <a:gd name="connsiteY5" fmla="*/ 120770 h 3331234"/>
              <a:gd name="connsiteX6" fmla="*/ 2346384 w 2762598"/>
              <a:gd name="connsiteY6" fmla="*/ 112144 h 3331234"/>
              <a:gd name="connsiteX7" fmla="*/ 2260120 w 2762598"/>
              <a:gd name="connsiteY7" fmla="*/ 0 h 3331234"/>
              <a:gd name="connsiteX8" fmla="*/ 1526875 w 2762598"/>
              <a:gd name="connsiteY8" fmla="*/ 8627 h 3331234"/>
              <a:gd name="connsiteX9" fmla="*/ 1552754 w 2762598"/>
              <a:gd name="connsiteY9" fmla="*/ 793630 h 3331234"/>
              <a:gd name="connsiteX10" fmla="*/ 1112807 w 2762598"/>
              <a:gd name="connsiteY10" fmla="*/ 802257 h 3331234"/>
              <a:gd name="connsiteX11" fmla="*/ 1069675 w 2762598"/>
              <a:gd name="connsiteY11" fmla="*/ 1475117 h 3331234"/>
              <a:gd name="connsiteX12" fmla="*/ 992037 w 2762598"/>
              <a:gd name="connsiteY12" fmla="*/ 1466491 h 3331234"/>
              <a:gd name="connsiteX13" fmla="*/ 957532 w 2762598"/>
              <a:gd name="connsiteY13" fmla="*/ 1940944 h 3331234"/>
              <a:gd name="connsiteX14" fmla="*/ 845388 w 2762598"/>
              <a:gd name="connsiteY14" fmla="*/ 1906438 h 3331234"/>
              <a:gd name="connsiteX15" fmla="*/ 785003 w 2762598"/>
              <a:gd name="connsiteY15" fmla="*/ 1966823 h 3331234"/>
              <a:gd name="connsiteX16" fmla="*/ 612475 w 2762598"/>
              <a:gd name="connsiteY16" fmla="*/ 1906438 h 3331234"/>
              <a:gd name="connsiteX17" fmla="*/ 534837 w 2762598"/>
              <a:gd name="connsiteY17" fmla="*/ 1854680 h 3331234"/>
              <a:gd name="connsiteX18" fmla="*/ 526211 w 2762598"/>
              <a:gd name="connsiteY18" fmla="*/ 1785668 h 3331234"/>
              <a:gd name="connsiteX19" fmla="*/ 491705 w 2762598"/>
              <a:gd name="connsiteY19" fmla="*/ 1708030 h 3331234"/>
              <a:gd name="connsiteX20" fmla="*/ 319177 w 2762598"/>
              <a:gd name="connsiteY20" fmla="*/ 1613140 h 3331234"/>
              <a:gd name="connsiteX21" fmla="*/ 353683 w 2762598"/>
              <a:gd name="connsiteY21" fmla="*/ 1587261 h 3331234"/>
              <a:gd name="connsiteX22" fmla="*/ 258792 w 2762598"/>
              <a:gd name="connsiteY22" fmla="*/ 1552755 h 3331234"/>
              <a:gd name="connsiteX23" fmla="*/ 17252 w 2762598"/>
              <a:gd name="connsiteY23" fmla="*/ 1544129 h 3331234"/>
              <a:gd name="connsiteX24" fmla="*/ 25879 w 2762598"/>
              <a:gd name="connsiteY24" fmla="*/ 2372264 h 3331234"/>
              <a:gd name="connsiteX25" fmla="*/ 0 w 2762598"/>
              <a:gd name="connsiteY25" fmla="*/ 2769080 h 3331234"/>
              <a:gd name="connsiteX26" fmla="*/ 25879 w 2762598"/>
              <a:gd name="connsiteY26" fmla="*/ 2803585 h 3331234"/>
              <a:gd name="connsiteX27" fmla="*/ 43132 w 2762598"/>
              <a:gd name="connsiteY27" fmla="*/ 2898476 h 3331234"/>
              <a:gd name="connsiteX28" fmla="*/ 189781 w 2762598"/>
              <a:gd name="connsiteY28" fmla="*/ 2898476 h 3331234"/>
              <a:gd name="connsiteX29" fmla="*/ 267418 w 2762598"/>
              <a:gd name="connsiteY29" fmla="*/ 2760453 h 3331234"/>
              <a:gd name="connsiteX30" fmla="*/ 319177 w 2762598"/>
              <a:gd name="connsiteY30" fmla="*/ 2863970 h 3331234"/>
              <a:gd name="connsiteX31" fmla="*/ 439947 w 2762598"/>
              <a:gd name="connsiteY31" fmla="*/ 2872596 h 3331234"/>
              <a:gd name="connsiteX32" fmla="*/ 405441 w 2762598"/>
              <a:gd name="connsiteY32" fmla="*/ 2967487 h 3331234"/>
              <a:gd name="connsiteX33" fmla="*/ 508958 w 2762598"/>
              <a:gd name="connsiteY33" fmla="*/ 2924355 h 3331234"/>
              <a:gd name="connsiteX34" fmla="*/ 612475 w 2762598"/>
              <a:gd name="connsiteY34" fmla="*/ 2872596 h 3331234"/>
              <a:gd name="connsiteX35" fmla="*/ 646981 w 2762598"/>
              <a:gd name="connsiteY35" fmla="*/ 3001993 h 3331234"/>
              <a:gd name="connsiteX36" fmla="*/ 733245 w 2762598"/>
              <a:gd name="connsiteY36" fmla="*/ 3045125 h 3331234"/>
              <a:gd name="connsiteX37" fmla="*/ 750498 w 2762598"/>
              <a:gd name="connsiteY37" fmla="*/ 2950234 h 3331234"/>
              <a:gd name="connsiteX38" fmla="*/ 810883 w 2762598"/>
              <a:gd name="connsiteY38" fmla="*/ 2915729 h 3331234"/>
              <a:gd name="connsiteX39" fmla="*/ 828135 w 2762598"/>
              <a:gd name="connsiteY39" fmla="*/ 2838091 h 3331234"/>
              <a:gd name="connsiteX40" fmla="*/ 897147 w 2762598"/>
              <a:gd name="connsiteY40" fmla="*/ 2915729 h 3331234"/>
              <a:gd name="connsiteX41" fmla="*/ 983411 w 2762598"/>
              <a:gd name="connsiteY41" fmla="*/ 2958861 h 3331234"/>
              <a:gd name="connsiteX42" fmla="*/ 992037 w 2762598"/>
              <a:gd name="connsiteY42" fmla="*/ 2958861 h 3331234"/>
              <a:gd name="connsiteX43" fmla="*/ 1026543 w 2762598"/>
              <a:gd name="connsiteY43" fmla="*/ 2881223 h 3331234"/>
              <a:gd name="connsiteX44" fmla="*/ 1104181 w 2762598"/>
              <a:gd name="connsiteY44" fmla="*/ 2915729 h 3331234"/>
              <a:gd name="connsiteX45" fmla="*/ 1095554 w 2762598"/>
              <a:gd name="connsiteY45" fmla="*/ 2967487 h 3331234"/>
              <a:gd name="connsiteX46" fmla="*/ 1164566 w 2762598"/>
              <a:gd name="connsiteY46" fmla="*/ 2984740 h 3331234"/>
              <a:gd name="connsiteX47" fmla="*/ 1224951 w 2762598"/>
              <a:gd name="connsiteY47" fmla="*/ 3001993 h 3331234"/>
              <a:gd name="connsiteX48" fmla="*/ 1285335 w 2762598"/>
              <a:gd name="connsiteY48" fmla="*/ 3079630 h 3331234"/>
              <a:gd name="connsiteX49" fmla="*/ 1319841 w 2762598"/>
              <a:gd name="connsiteY49" fmla="*/ 3010619 h 3331234"/>
              <a:gd name="connsiteX50" fmla="*/ 1406105 w 2762598"/>
              <a:gd name="connsiteY50" fmla="*/ 3010619 h 3331234"/>
              <a:gd name="connsiteX51" fmla="*/ 1475117 w 2762598"/>
              <a:gd name="connsiteY51" fmla="*/ 2941608 h 3331234"/>
              <a:gd name="connsiteX52" fmla="*/ 1561381 w 2762598"/>
              <a:gd name="connsiteY52" fmla="*/ 2924355 h 3331234"/>
              <a:gd name="connsiteX53" fmla="*/ 1561381 w 2762598"/>
              <a:gd name="connsiteY53" fmla="*/ 2907102 h 3331234"/>
              <a:gd name="connsiteX54" fmla="*/ 1708030 w 2762598"/>
              <a:gd name="connsiteY54" fmla="*/ 2941608 h 3331234"/>
              <a:gd name="connsiteX55" fmla="*/ 1751162 w 2762598"/>
              <a:gd name="connsiteY55" fmla="*/ 2881223 h 3331234"/>
              <a:gd name="connsiteX56" fmla="*/ 1837426 w 2762598"/>
              <a:gd name="connsiteY56" fmla="*/ 2881223 h 3331234"/>
              <a:gd name="connsiteX57" fmla="*/ 1863305 w 2762598"/>
              <a:gd name="connsiteY57" fmla="*/ 2812212 h 3331234"/>
              <a:gd name="connsiteX58" fmla="*/ 2009954 w 2762598"/>
              <a:gd name="connsiteY58" fmla="*/ 2924355 h 3331234"/>
              <a:gd name="connsiteX59" fmla="*/ 2104845 w 2762598"/>
              <a:gd name="connsiteY59" fmla="*/ 2889849 h 3331234"/>
              <a:gd name="connsiteX60" fmla="*/ 2139351 w 2762598"/>
              <a:gd name="connsiteY60" fmla="*/ 2855344 h 3331234"/>
              <a:gd name="connsiteX61" fmla="*/ 2337758 w 2762598"/>
              <a:gd name="connsiteY61" fmla="*/ 2950234 h 3331234"/>
              <a:gd name="connsiteX62" fmla="*/ 2704309 w 2762598"/>
              <a:gd name="connsiteY62" fmla="*/ 3096883 h 3331234"/>
              <a:gd name="connsiteX0" fmla="*/ 2704309 w 2743200"/>
              <a:gd name="connsiteY0" fmla="*/ 3096883 h 3331234"/>
              <a:gd name="connsiteX1" fmla="*/ 2743200 w 2743200"/>
              <a:gd name="connsiteY1" fmla="*/ 1544129 h 3331234"/>
              <a:gd name="connsiteX2" fmla="*/ 2587924 w 2743200"/>
              <a:gd name="connsiteY2" fmla="*/ 327804 h 3331234"/>
              <a:gd name="connsiteX3" fmla="*/ 2458528 w 2743200"/>
              <a:gd name="connsiteY3" fmla="*/ 345057 h 3331234"/>
              <a:gd name="connsiteX4" fmla="*/ 2432649 w 2743200"/>
              <a:gd name="connsiteY4" fmla="*/ 224287 h 3331234"/>
              <a:gd name="connsiteX5" fmla="*/ 2398143 w 2743200"/>
              <a:gd name="connsiteY5" fmla="*/ 120770 h 3331234"/>
              <a:gd name="connsiteX6" fmla="*/ 2346384 w 2743200"/>
              <a:gd name="connsiteY6" fmla="*/ 112144 h 3331234"/>
              <a:gd name="connsiteX7" fmla="*/ 2260120 w 2743200"/>
              <a:gd name="connsiteY7" fmla="*/ 0 h 3331234"/>
              <a:gd name="connsiteX8" fmla="*/ 1526875 w 2743200"/>
              <a:gd name="connsiteY8" fmla="*/ 8627 h 3331234"/>
              <a:gd name="connsiteX9" fmla="*/ 1552754 w 2743200"/>
              <a:gd name="connsiteY9" fmla="*/ 793630 h 3331234"/>
              <a:gd name="connsiteX10" fmla="*/ 1112807 w 2743200"/>
              <a:gd name="connsiteY10" fmla="*/ 802257 h 3331234"/>
              <a:gd name="connsiteX11" fmla="*/ 1069675 w 2743200"/>
              <a:gd name="connsiteY11" fmla="*/ 1475117 h 3331234"/>
              <a:gd name="connsiteX12" fmla="*/ 992037 w 2743200"/>
              <a:gd name="connsiteY12" fmla="*/ 1466491 h 3331234"/>
              <a:gd name="connsiteX13" fmla="*/ 957532 w 2743200"/>
              <a:gd name="connsiteY13" fmla="*/ 1940944 h 3331234"/>
              <a:gd name="connsiteX14" fmla="*/ 845388 w 2743200"/>
              <a:gd name="connsiteY14" fmla="*/ 1906438 h 3331234"/>
              <a:gd name="connsiteX15" fmla="*/ 785003 w 2743200"/>
              <a:gd name="connsiteY15" fmla="*/ 1966823 h 3331234"/>
              <a:gd name="connsiteX16" fmla="*/ 612475 w 2743200"/>
              <a:gd name="connsiteY16" fmla="*/ 1906438 h 3331234"/>
              <a:gd name="connsiteX17" fmla="*/ 534837 w 2743200"/>
              <a:gd name="connsiteY17" fmla="*/ 1854680 h 3331234"/>
              <a:gd name="connsiteX18" fmla="*/ 526211 w 2743200"/>
              <a:gd name="connsiteY18" fmla="*/ 1785668 h 3331234"/>
              <a:gd name="connsiteX19" fmla="*/ 491705 w 2743200"/>
              <a:gd name="connsiteY19" fmla="*/ 1708030 h 3331234"/>
              <a:gd name="connsiteX20" fmla="*/ 319177 w 2743200"/>
              <a:gd name="connsiteY20" fmla="*/ 1613140 h 3331234"/>
              <a:gd name="connsiteX21" fmla="*/ 353683 w 2743200"/>
              <a:gd name="connsiteY21" fmla="*/ 1587261 h 3331234"/>
              <a:gd name="connsiteX22" fmla="*/ 258792 w 2743200"/>
              <a:gd name="connsiteY22" fmla="*/ 1552755 h 3331234"/>
              <a:gd name="connsiteX23" fmla="*/ 17252 w 2743200"/>
              <a:gd name="connsiteY23" fmla="*/ 1544129 h 3331234"/>
              <a:gd name="connsiteX24" fmla="*/ 25879 w 2743200"/>
              <a:gd name="connsiteY24" fmla="*/ 2372264 h 3331234"/>
              <a:gd name="connsiteX25" fmla="*/ 0 w 2743200"/>
              <a:gd name="connsiteY25" fmla="*/ 2769080 h 3331234"/>
              <a:gd name="connsiteX26" fmla="*/ 25879 w 2743200"/>
              <a:gd name="connsiteY26" fmla="*/ 2803585 h 3331234"/>
              <a:gd name="connsiteX27" fmla="*/ 43132 w 2743200"/>
              <a:gd name="connsiteY27" fmla="*/ 2898476 h 3331234"/>
              <a:gd name="connsiteX28" fmla="*/ 189781 w 2743200"/>
              <a:gd name="connsiteY28" fmla="*/ 2898476 h 3331234"/>
              <a:gd name="connsiteX29" fmla="*/ 267418 w 2743200"/>
              <a:gd name="connsiteY29" fmla="*/ 2760453 h 3331234"/>
              <a:gd name="connsiteX30" fmla="*/ 319177 w 2743200"/>
              <a:gd name="connsiteY30" fmla="*/ 2863970 h 3331234"/>
              <a:gd name="connsiteX31" fmla="*/ 439947 w 2743200"/>
              <a:gd name="connsiteY31" fmla="*/ 2872596 h 3331234"/>
              <a:gd name="connsiteX32" fmla="*/ 405441 w 2743200"/>
              <a:gd name="connsiteY32" fmla="*/ 2967487 h 3331234"/>
              <a:gd name="connsiteX33" fmla="*/ 508958 w 2743200"/>
              <a:gd name="connsiteY33" fmla="*/ 2924355 h 3331234"/>
              <a:gd name="connsiteX34" fmla="*/ 612475 w 2743200"/>
              <a:gd name="connsiteY34" fmla="*/ 2872596 h 3331234"/>
              <a:gd name="connsiteX35" fmla="*/ 646981 w 2743200"/>
              <a:gd name="connsiteY35" fmla="*/ 3001993 h 3331234"/>
              <a:gd name="connsiteX36" fmla="*/ 733245 w 2743200"/>
              <a:gd name="connsiteY36" fmla="*/ 3045125 h 3331234"/>
              <a:gd name="connsiteX37" fmla="*/ 750498 w 2743200"/>
              <a:gd name="connsiteY37" fmla="*/ 2950234 h 3331234"/>
              <a:gd name="connsiteX38" fmla="*/ 810883 w 2743200"/>
              <a:gd name="connsiteY38" fmla="*/ 2915729 h 3331234"/>
              <a:gd name="connsiteX39" fmla="*/ 828135 w 2743200"/>
              <a:gd name="connsiteY39" fmla="*/ 2838091 h 3331234"/>
              <a:gd name="connsiteX40" fmla="*/ 897147 w 2743200"/>
              <a:gd name="connsiteY40" fmla="*/ 2915729 h 3331234"/>
              <a:gd name="connsiteX41" fmla="*/ 983411 w 2743200"/>
              <a:gd name="connsiteY41" fmla="*/ 2958861 h 3331234"/>
              <a:gd name="connsiteX42" fmla="*/ 992037 w 2743200"/>
              <a:gd name="connsiteY42" fmla="*/ 2958861 h 3331234"/>
              <a:gd name="connsiteX43" fmla="*/ 1026543 w 2743200"/>
              <a:gd name="connsiteY43" fmla="*/ 2881223 h 3331234"/>
              <a:gd name="connsiteX44" fmla="*/ 1104181 w 2743200"/>
              <a:gd name="connsiteY44" fmla="*/ 2915729 h 3331234"/>
              <a:gd name="connsiteX45" fmla="*/ 1095554 w 2743200"/>
              <a:gd name="connsiteY45" fmla="*/ 2967487 h 3331234"/>
              <a:gd name="connsiteX46" fmla="*/ 1164566 w 2743200"/>
              <a:gd name="connsiteY46" fmla="*/ 2984740 h 3331234"/>
              <a:gd name="connsiteX47" fmla="*/ 1224951 w 2743200"/>
              <a:gd name="connsiteY47" fmla="*/ 3001993 h 3331234"/>
              <a:gd name="connsiteX48" fmla="*/ 1285335 w 2743200"/>
              <a:gd name="connsiteY48" fmla="*/ 3079630 h 3331234"/>
              <a:gd name="connsiteX49" fmla="*/ 1319841 w 2743200"/>
              <a:gd name="connsiteY49" fmla="*/ 3010619 h 3331234"/>
              <a:gd name="connsiteX50" fmla="*/ 1406105 w 2743200"/>
              <a:gd name="connsiteY50" fmla="*/ 3010619 h 3331234"/>
              <a:gd name="connsiteX51" fmla="*/ 1475117 w 2743200"/>
              <a:gd name="connsiteY51" fmla="*/ 2941608 h 3331234"/>
              <a:gd name="connsiteX52" fmla="*/ 1561381 w 2743200"/>
              <a:gd name="connsiteY52" fmla="*/ 2924355 h 3331234"/>
              <a:gd name="connsiteX53" fmla="*/ 1561381 w 2743200"/>
              <a:gd name="connsiteY53" fmla="*/ 2907102 h 3331234"/>
              <a:gd name="connsiteX54" fmla="*/ 1708030 w 2743200"/>
              <a:gd name="connsiteY54" fmla="*/ 2941608 h 3331234"/>
              <a:gd name="connsiteX55" fmla="*/ 1751162 w 2743200"/>
              <a:gd name="connsiteY55" fmla="*/ 2881223 h 3331234"/>
              <a:gd name="connsiteX56" fmla="*/ 1837426 w 2743200"/>
              <a:gd name="connsiteY56" fmla="*/ 2881223 h 3331234"/>
              <a:gd name="connsiteX57" fmla="*/ 1863305 w 2743200"/>
              <a:gd name="connsiteY57" fmla="*/ 2812212 h 3331234"/>
              <a:gd name="connsiteX58" fmla="*/ 2009954 w 2743200"/>
              <a:gd name="connsiteY58" fmla="*/ 2924355 h 3331234"/>
              <a:gd name="connsiteX59" fmla="*/ 2104845 w 2743200"/>
              <a:gd name="connsiteY59" fmla="*/ 2889849 h 3331234"/>
              <a:gd name="connsiteX60" fmla="*/ 2139351 w 2743200"/>
              <a:gd name="connsiteY60" fmla="*/ 2855344 h 3331234"/>
              <a:gd name="connsiteX61" fmla="*/ 2337758 w 2743200"/>
              <a:gd name="connsiteY61" fmla="*/ 2950234 h 3331234"/>
              <a:gd name="connsiteX62" fmla="*/ 2704309 w 2743200"/>
              <a:gd name="connsiteY62" fmla="*/ 3096883 h 3331234"/>
              <a:gd name="connsiteX0" fmla="*/ 2704309 w 2743200"/>
              <a:gd name="connsiteY0" fmla="*/ 3096883 h 3096883"/>
              <a:gd name="connsiteX1" fmla="*/ 2743200 w 2743200"/>
              <a:gd name="connsiteY1" fmla="*/ 1544129 h 3096883"/>
              <a:gd name="connsiteX2" fmla="*/ 2587924 w 2743200"/>
              <a:gd name="connsiteY2" fmla="*/ 327804 h 3096883"/>
              <a:gd name="connsiteX3" fmla="*/ 2458528 w 2743200"/>
              <a:gd name="connsiteY3" fmla="*/ 345057 h 3096883"/>
              <a:gd name="connsiteX4" fmla="*/ 2432649 w 2743200"/>
              <a:gd name="connsiteY4" fmla="*/ 224287 h 3096883"/>
              <a:gd name="connsiteX5" fmla="*/ 2398143 w 2743200"/>
              <a:gd name="connsiteY5" fmla="*/ 120770 h 3096883"/>
              <a:gd name="connsiteX6" fmla="*/ 2346384 w 2743200"/>
              <a:gd name="connsiteY6" fmla="*/ 112144 h 3096883"/>
              <a:gd name="connsiteX7" fmla="*/ 2260120 w 2743200"/>
              <a:gd name="connsiteY7" fmla="*/ 0 h 3096883"/>
              <a:gd name="connsiteX8" fmla="*/ 1526875 w 2743200"/>
              <a:gd name="connsiteY8" fmla="*/ 8627 h 3096883"/>
              <a:gd name="connsiteX9" fmla="*/ 1552754 w 2743200"/>
              <a:gd name="connsiteY9" fmla="*/ 793630 h 3096883"/>
              <a:gd name="connsiteX10" fmla="*/ 1112807 w 2743200"/>
              <a:gd name="connsiteY10" fmla="*/ 802257 h 3096883"/>
              <a:gd name="connsiteX11" fmla="*/ 1069675 w 2743200"/>
              <a:gd name="connsiteY11" fmla="*/ 1475117 h 3096883"/>
              <a:gd name="connsiteX12" fmla="*/ 992037 w 2743200"/>
              <a:gd name="connsiteY12" fmla="*/ 1466491 h 3096883"/>
              <a:gd name="connsiteX13" fmla="*/ 957532 w 2743200"/>
              <a:gd name="connsiteY13" fmla="*/ 1940944 h 3096883"/>
              <a:gd name="connsiteX14" fmla="*/ 845388 w 2743200"/>
              <a:gd name="connsiteY14" fmla="*/ 1906438 h 3096883"/>
              <a:gd name="connsiteX15" fmla="*/ 785003 w 2743200"/>
              <a:gd name="connsiteY15" fmla="*/ 1966823 h 3096883"/>
              <a:gd name="connsiteX16" fmla="*/ 612475 w 2743200"/>
              <a:gd name="connsiteY16" fmla="*/ 1906438 h 3096883"/>
              <a:gd name="connsiteX17" fmla="*/ 534837 w 2743200"/>
              <a:gd name="connsiteY17" fmla="*/ 1854680 h 3096883"/>
              <a:gd name="connsiteX18" fmla="*/ 526211 w 2743200"/>
              <a:gd name="connsiteY18" fmla="*/ 1785668 h 3096883"/>
              <a:gd name="connsiteX19" fmla="*/ 491705 w 2743200"/>
              <a:gd name="connsiteY19" fmla="*/ 1708030 h 3096883"/>
              <a:gd name="connsiteX20" fmla="*/ 319177 w 2743200"/>
              <a:gd name="connsiteY20" fmla="*/ 1613140 h 3096883"/>
              <a:gd name="connsiteX21" fmla="*/ 353683 w 2743200"/>
              <a:gd name="connsiteY21" fmla="*/ 1587261 h 3096883"/>
              <a:gd name="connsiteX22" fmla="*/ 258792 w 2743200"/>
              <a:gd name="connsiteY22" fmla="*/ 1552755 h 3096883"/>
              <a:gd name="connsiteX23" fmla="*/ 17252 w 2743200"/>
              <a:gd name="connsiteY23" fmla="*/ 1544129 h 3096883"/>
              <a:gd name="connsiteX24" fmla="*/ 25879 w 2743200"/>
              <a:gd name="connsiteY24" fmla="*/ 2372264 h 3096883"/>
              <a:gd name="connsiteX25" fmla="*/ 0 w 2743200"/>
              <a:gd name="connsiteY25" fmla="*/ 2769080 h 3096883"/>
              <a:gd name="connsiteX26" fmla="*/ 25879 w 2743200"/>
              <a:gd name="connsiteY26" fmla="*/ 2803585 h 3096883"/>
              <a:gd name="connsiteX27" fmla="*/ 43132 w 2743200"/>
              <a:gd name="connsiteY27" fmla="*/ 2898476 h 3096883"/>
              <a:gd name="connsiteX28" fmla="*/ 189781 w 2743200"/>
              <a:gd name="connsiteY28" fmla="*/ 2898476 h 3096883"/>
              <a:gd name="connsiteX29" fmla="*/ 267418 w 2743200"/>
              <a:gd name="connsiteY29" fmla="*/ 2760453 h 3096883"/>
              <a:gd name="connsiteX30" fmla="*/ 319177 w 2743200"/>
              <a:gd name="connsiteY30" fmla="*/ 2863970 h 3096883"/>
              <a:gd name="connsiteX31" fmla="*/ 439947 w 2743200"/>
              <a:gd name="connsiteY31" fmla="*/ 2872596 h 3096883"/>
              <a:gd name="connsiteX32" fmla="*/ 405441 w 2743200"/>
              <a:gd name="connsiteY32" fmla="*/ 2967487 h 3096883"/>
              <a:gd name="connsiteX33" fmla="*/ 508958 w 2743200"/>
              <a:gd name="connsiteY33" fmla="*/ 2924355 h 3096883"/>
              <a:gd name="connsiteX34" fmla="*/ 612475 w 2743200"/>
              <a:gd name="connsiteY34" fmla="*/ 2872596 h 3096883"/>
              <a:gd name="connsiteX35" fmla="*/ 646981 w 2743200"/>
              <a:gd name="connsiteY35" fmla="*/ 3001993 h 3096883"/>
              <a:gd name="connsiteX36" fmla="*/ 733245 w 2743200"/>
              <a:gd name="connsiteY36" fmla="*/ 3045125 h 3096883"/>
              <a:gd name="connsiteX37" fmla="*/ 750498 w 2743200"/>
              <a:gd name="connsiteY37" fmla="*/ 2950234 h 3096883"/>
              <a:gd name="connsiteX38" fmla="*/ 810883 w 2743200"/>
              <a:gd name="connsiteY38" fmla="*/ 2915729 h 3096883"/>
              <a:gd name="connsiteX39" fmla="*/ 828135 w 2743200"/>
              <a:gd name="connsiteY39" fmla="*/ 2838091 h 3096883"/>
              <a:gd name="connsiteX40" fmla="*/ 897147 w 2743200"/>
              <a:gd name="connsiteY40" fmla="*/ 2915729 h 3096883"/>
              <a:gd name="connsiteX41" fmla="*/ 983411 w 2743200"/>
              <a:gd name="connsiteY41" fmla="*/ 2958861 h 3096883"/>
              <a:gd name="connsiteX42" fmla="*/ 992037 w 2743200"/>
              <a:gd name="connsiteY42" fmla="*/ 2958861 h 3096883"/>
              <a:gd name="connsiteX43" fmla="*/ 1026543 w 2743200"/>
              <a:gd name="connsiteY43" fmla="*/ 2881223 h 3096883"/>
              <a:gd name="connsiteX44" fmla="*/ 1104181 w 2743200"/>
              <a:gd name="connsiteY44" fmla="*/ 2915729 h 3096883"/>
              <a:gd name="connsiteX45" fmla="*/ 1095554 w 2743200"/>
              <a:gd name="connsiteY45" fmla="*/ 2967487 h 3096883"/>
              <a:gd name="connsiteX46" fmla="*/ 1164566 w 2743200"/>
              <a:gd name="connsiteY46" fmla="*/ 2984740 h 3096883"/>
              <a:gd name="connsiteX47" fmla="*/ 1224951 w 2743200"/>
              <a:gd name="connsiteY47" fmla="*/ 3001993 h 3096883"/>
              <a:gd name="connsiteX48" fmla="*/ 1285335 w 2743200"/>
              <a:gd name="connsiteY48" fmla="*/ 3079630 h 3096883"/>
              <a:gd name="connsiteX49" fmla="*/ 1319841 w 2743200"/>
              <a:gd name="connsiteY49" fmla="*/ 3010619 h 3096883"/>
              <a:gd name="connsiteX50" fmla="*/ 1406105 w 2743200"/>
              <a:gd name="connsiteY50" fmla="*/ 3010619 h 3096883"/>
              <a:gd name="connsiteX51" fmla="*/ 1475117 w 2743200"/>
              <a:gd name="connsiteY51" fmla="*/ 2941608 h 3096883"/>
              <a:gd name="connsiteX52" fmla="*/ 1561381 w 2743200"/>
              <a:gd name="connsiteY52" fmla="*/ 2924355 h 3096883"/>
              <a:gd name="connsiteX53" fmla="*/ 1561381 w 2743200"/>
              <a:gd name="connsiteY53" fmla="*/ 2907102 h 3096883"/>
              <a:gd name="connsiteX54" fmla="*/ 1708030 w 2743200"/>
              <a:gd name="connsiteY54" fmla="*/ 2941608 h 3096883"/>
              <a:gd name="connsiteX55" fmla="*/ 1751162 w 2743200"/>
              <a:gd name="connsiteY55" fmla="*/ 2881223 h 3096883"/>
              <a:gd name="connsiteX56" fmla="*/ 1837426 w 2743200"/>
              <a:gd name="connsiteY56" fmla="*/ 2881223 h 3096883"/>
              <a:gd name="connsiteX57" fmla="*/ 1863305 w 2743200"/>
              <a:gd name="connsiteY57" fmla="*/ 2812212 h 3096883"/>
              <a:gd name="connsiteX58" fmla="*/ 2009954 w 2743200"/>
              <a:gd name="connsiteY58" fmla="*/ 2924355 h 3096883"/>
              <a:gd name="connsiteX59" fmla="*/ 2104845 w 2743200"/>
              <a:gd name="connsiteY59" fmla="*/ 2889849 h 3096883"/>
              <a:gd name="connsiteX60" fmla="*/ 2139351 w 2743200"/>
              <a:gd name="connsiteY60" fmla="*/ 2855344 h 3096883"/>
              <a:gd name="connsiteX61" fmla="*/ 2337758 w 2743200"/>
              <a:gd name="connsiteY61" fmla="*/ 2950234 h 3096883"/>
              <a:gd name="connsiteX62" fmla="*/ 2704309 w 2743200"/>
              <a:gd name="connsiteY62" fmla="*/ 3096883 h 309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743200" h="3096883">
                <a:moveTo>
                  <a:pt x="2704309" y="3096883"/>
                </a:moveTo>
                <a:cubicBezTo>
                  <a:pt x="2739687" y="2506770"/>
                  <a:pt x="2730402" y="2109992"/>
                  <a:pt x="2743200" y="1544129"/>
                </a:cubicBezTo>
                <a:cubicBezTo>
                  <a:pt x="2610928" y="809446"/>
                  <a:pt x="2678501" y="1045234"/>
                  <a:pt x="2587924" y="327804"/>
                </a:cubicBezTo>
                <a:cubicBezTo>
                  <a:pt x="2357887" y="319178"/>
                  <a:pt x="2484407" y="362310"/>
                  <a:pt x="2458528" y="345057"/>
                </a:cubicBezTo>
                <a:cubicBezTo>
                  <a:pt x="2432649" y="327804"/>
                  <a:pt x="2442713" y="261668"/>
                  <a:pt x="2432649" y="224287"/>
                </a:cubicBezTo>
                <a:cubicBezTo>
                  <a:pt x="2422585" y="186906"/>
                  <a:pt x="2412520" y="139460"/>
                  <a:pt x="2398143" y="120770"/>
                </a:cubicBezTo>
                <a:cubicBezTo>
                  <a:pt x="2383766" y="102080"/>
                  <a:pt x="2369388" y="132272"/>
                  <a:pt x="2346384" y="112144"/>
                </a:cubicBezTo>
                <a:cubicBezTo>
                  <a:pt x="2323380" y="92016"/>
                  <a:pt x="2396705" y="17253"/>
                  <a:pt x="2260120" y="0"/>
                </a:cubicBezTo>
                <a:cubicBezTo>
                  <a:pt x="1967255" y="42618"/>
                  <a:pt x="1941163" y="23312"/>
                  <a:pt x="1526875" y="8627"/>
                </a:cubicBezTo>
                <a:cubicBezTo>
                  <a:pt x="1536939" y="307676"/>
                  <a:pt x="1559942" y="526211"/>
                  <a:pt x="1552754" y="793630"/>
                </a:cubicBezTo>
                <a:cubicBezTo>
                  <a:pt x="1263769" y="795068"/>
                  <a:pt x="1236038" y="781191"/>
                  <a:pt x="1112807" y="802257"/>
                </a:cubicBezTo>
                <a:cubicBezTo>
                  <a:pt x="1079739" y="1276710"/>
                  <a:pt x="1089803" y="1364411"/>
                  <a:pt x="1069675" y="1475117"/>
                </a:cubicBezTo>
                <a:cubicBezTo>
                  <a:pt x="1049547" y="1585823"/>
                  <a:pt x="1010728" y="1388853"/>
                  <a:pt x="992037" y="1466491"/>
                </a:cubicBezTo>
                <a:cubicBezTo>
                  <a:pt x="973347" y="1544129"/>
                  <a:pt x="981973" y="1867620"/>
                  <a:pt x="957532" y="1940944"/>
                </a:cubicBezTo>
                <a:cubicBezTo>
                  <a:pt x="933091" y="2014268"/>
                  <a:pt x="874143" y="1902125"/>
                  <a:pt x="845388" y="1906438"/>
                </a:cubicBezTo>
                <a:cubicBezTo>
                  <a:pt x="816633" y="1910751"/>
                  <a:pt x="823822" y="1966823"/>
                  <a:pt x="785003" y="1966823"/>
                </a:cubicBezTo>
                <a:cubicBezTo>
                  <a:pt x="746184" y="1966823"/>
                  <a:pt x="654169" y="1925128"/>
                  <a:pt x="612475" y="1906438"/>
                </a:cubicBezTo>
                <a:cubicBezTo>
                  <a:pt x="570781" y="1887748"/>
                  <a:pt x="549214" y="1874808"/>
                  <a:pt x="534837" y="1854680"/>
                </a:cubicBezTo>
                <a:cubicBezTo>
                  <a:pt x="520460" y="1834552"/>
                  <a:pt x="533400" y="1810110"/>
                  <a:pt x="526211" y="1785668"/>
                </a:cubicBezTo>
                <a:cubicBezTo>
                  <a:pt x="519022" y="1761226"/>
                  <a:pt x="526211" y="1736785"/>
                  <a:pt x="491705" y="1708030"/>
                </a:cubicBezTo>
                <a:cubicBezTo>
                  <a:pt x="457199" y="1679275"/>
                  <a:pt x="342181" y="1633268"/>
                  <a:pt x="319177" y="1613140"/>
                </a:cubicBezTo>
                <a:cubicBezTo>
                  <a:pt x="296173" y="1593012"/>
                  <a:pt x="363747" y="1597325"/>
                  <a:pt x="353683" y="1587261"/>
                </a:cubicBezTo>
                <a:cubicBezTo>
                  <a:pt x="343619" y="1577197"/>
                  <a:pt x="258792" y="1552755"/>
                  <a:pt x="258792" y="1552755"/>
                </a:cubicBezTo>
                <a:cubicBezTo>
                  <a:pt x="202720" y="1545566"/>
                  <a:pt x="230610" y="1578141"/>
                  <a:pt x="17252" y="1544129"/>
                </a:cubicBezTo>
                <a:cubicBezTo>
                  <a:pt x="86534" y="1752365"/>
                  <a:pt x="28754" y="2168106"/>
                  <a:pt x="25879" y="2372264"/>
                </a:cubicBezTo>
                <a:cubicBezTo>
                  <a:pt x="23004" y="2576422"/>
                  <a:pt x="0" y="2697193"/>
                  <a:pt x="0" y="2769080"/>
                </a:cubicBezTo>
                <a:cubicBezTo>
                  <a:pt x="0" y="2840967"/>
                  <a:pt x="18690" y="2782019"/>
                  <a:pt x="25879" y="2803585"/>
                </a:cubicBezTo>
                <a:cubicBezTo>
                  <a:pt x="33068" y="2825151"/>
                  <a:pt x="15815" y="2882661"/>
                  <a:pt x="43132" y="2898476"/>
                </a:cubicBezTo>
                <a:cubicBezTo>
                  <a:pt x="70449" y="2914291"/>
                  <a:pt x="152400" y="2921480"/>
                  <a:pt x="189781" y="2898476"/>
                </a:cubicBezTo>
                <a:cubicBezTo>
                  <a:pt x="227162" y="2875472"/>
                  <a:pt x="245852" y="2766204"/>
                  <a:pt x="267418" y="2760453"/>
                </a:cubicBezTo>
                <a:cubicBezTo>
                  <a:pt x="288984" y="2754702"/>
                  <a:pt x="290422" y="2845279"/>
                  <a:pt x="319177" y="2863970"/>
                </a:cubicBezTo>
                <a:cubicBezTo>
                  <a:pt x="347932" y="2882661"/>
                  <a:pt x="425570" y="2855343"/>
                  <a:pt x="439947" y="2872596"/>
                </a:cubicBezTo>
                <a:cubicBezTo>
                  <a:pt x="454324" y="2889849"/>
                  <a:pt x="393939" y="2958861"/>
                  <a:pt x="405441" y="2967487"/>
                </a:cubicBezTo>
                <a:cubicBezTo>
                  <a:pt x="416943" y="2976113"/>
                  <a:pt x="474452" y="2940170"/>
                  <a:pt x="508958" y="2924355"/>
                </a:cubicBezTo>
                <a:cubicBezTo>
                  <a:pt x="543464" y="2908540"/>
                  <a:pt x="589471" y="2859656"/>
                  <a:pt x="612475" y="2872596"/>
                </a:cubicBezTo>
                <a:cubicBezTo>
                  <a:pt x="635479" y="2885536"/>
                  <a:pt x="626853" y="2973238"/>
                  <a:pt x="646981" y="3001993"/>
                </a:cubicBezTo>
                <a:cubicBezTo>
                  <a:pt x="667109" y="3030748"/>
                  <a:pt x="715992" y="3053752"/>
                  <a:pt x="733245" y="3045125"/>
                </a:cubicBezTo>
                <a:cubicBezTo>
                  <a:pt x="750498" y="3036499"/>
                  <a:pt x="737558" y="2971800"/>
                  <a:pt x="750498" y="2950234"/>
                </a:cubicBezTo>
                <a:cubicBezTo>
                  <a:pt x="763438" y="2928668"/>
                  <a:pt x="797944" y="2934419"/>
                  <a:pt x="810883" y="2915729"/>
                </a:cubicBezTo>
                <a:cubicBezTo>
                  <a:pt x="823822" y="2897039"/>
                  <a:pt x="813758" y="2838091"/>
                  <a:pt x="828135" y="2838091"/>
                </a:cubicBezTo>
                <a:cubicBezTo>
                  <a:pt x="842512" y="2838091"/>
                  <a:pt x="871268" y="2895601"/>
                  <a:pt x="897147" y="2915729"/>
                </a:cubicBezTo>
                <a:cubicBezTo>
                  <a:pt x="923026" y="2935857"/>
                  <a:pt x="967596" y="2951672"/>
                  <a:pt x="983411" y="2958861"/>
                </a:cubicBezTo>
                <a:cubicBezTo>
                  <a:pt x="999226" y="2966050"/>
                  <a:pt x="984848" y="2971801"/>
                  <a:pt x="992037" y="2958861"/>
                </a:cubicBezTo>
                <a:cubicBezTo>
                  <a:pt x="999226" y="2945921"/>
                  <a:pt x="1007852" y="2888412"/>
                  <a:pt x="1026543" y="2881223"/>
                </a:cubicBezTo>
                <a:cubicBezTo>
                  <a:pt x="1045234" y="2874034"/>
                  <a:pt x="1092679" y="2901352"/>
                  <a:pt x="1104181" y="2915729"/>
                </a:cubicBezTo>
                <a:cubicBezTo>
                  <a:pt x="1115683" y="2930106"/>
                  <a:pt x="1085490" y="2955985"/>
                  <a:pt x="1095554" y="2967487"/>
                </a:cubicBezTo>
                <a:cubicBezTo>
                  <a:pt x="1105618" y="2978989"/>
                  <a:pt x="1143000" y="2978989"/>
                  <a:pt x="1164566" y="2984740"/>
                </a:cubicBezTo>
                <a:cubicBezTo>
                  <a:pt x="1186132" y="2990491"/>
                  <a:pt x="1204823" y="2986178"/>
                  <a:pt x="1224951" y="3001993"/>
                </a:cubicBezTo>
                <a:cubicBezTo>
                  <a:pt x="1245079" y="3017808"/>
                  <a:pt x="1269520" y="3078192"/>
                  <a:pt x="1285335" y="3079630"/>
                </a:cubicBezTo>
                <a:cubicBezTo>
                  <a:pt x="1301150" y="3081068"/>
                  <a:pt x="1299713" y="3022121"/>
                  <a:pt x="1319841" y="3010619"/>
                </a:cubicBezTo>
                <a:cubicBezTo>
                  <a:pt x="1339969" y="2999117"/>
                  <a:pt x="1380226" y="3022121"/>
                  <a:pt x="1406105" y="3010619"/>
                </a:cubicBezTo>
                <a:cubicBezTo>
                  <a:pt x="1431984" y="2999117"/>
                  <a:pt x="1449238" y="2955985"/>
                  <a:pt x="1475117" y="2941608"/>
                </a:cubicBezTo>
                <a:cubicBezTo>
                  <a:pt x="1500996" y="2927231"/>
                  <a:pt x="1547004" y="2930106"/>
                  <a:pt x="1561381" y="2924355"/>
                </a:cubicBezTo>
                <a:cubicBezTo>
                  <a:pt x="1575758" y="2918604"/>
                  <a:pt x="1536940" y="2904227"/>
                  <a:pt x="1561381" y="2907102"/>
                </a:cubicBezTo>
                <a:cubicBezTo>
                  <a:pt x="1585822" y="2909977"/>
                  <a:pt x="1676400" y="2945921"/>
                  <a:pt x="1708030" y="2941608"/>
                </a:cubicBezTo>
                <a:cubicBezTo>
                  <a:pt x="1739660" y="2937295"/>
                  <a:pt x="1729596" y="2891287"/>
                  <a:pt x="1751162" y="2881223"/>
                </a:cubicBezTo>
                <a:cubicBezTo>
                  <a:pt x="1772728" y="2871159"/>
                  <a:pt x="1818736" y="2892725"/>
                  <a:pt x="1837426" y="2881223"/>
                </a:cubicBezTo>
                <a:cubicBezTo>
                  <a:pt x="1856116" y="2869721"/>
                  <a:pt x="1834550" y="2805023"/>
                  <a:pt x="1863305" y="2812212"/>
                </a:cubicBezTo>
                <a:cubicBezTo>
                  <a:pt x="1892060" y="2819401"/>
                  <a:pt x="1969697" y="2911416"/>
                  <a:pt x="2009954" y="2924355"/>
                </a:cubicBezTo>
                <a:cubicBezTo>
                  <a:pt x="2050211" y="2937294"/>
                  <a:pt x="2083279" y="2901351"/>
                  <a:pt x="2104845" y="2889849"/>
                </a:cubicBezTo>
                <a:cubicBezTo>
                  <a:pt x="2126411" y="2878347"/>
                  <a:pt x="2100532" y="2845280"/>
                  <a:pt x="2139351" y="2855344"/>
                </a:cubicBezTo>
                <a:cubicBezTo>
                  <a:pt x="2178170" y="2865408"/>
                  <a:pt x="2243598" y="2909978"/>
                  <a:pt x="2337758" y="2950234"/>
                </a:cubicBezTo>
                <a:cubicBezTo>
                  <a:pt x="2431918" y="2990490"/>
                  <a:pt x="2542067" y="3019154"/>
                  <a:pt x="2704309" y="3096883"/>
                </a:cubicBezTo>
                <a:close/>
              </a:path>
            </a:pathLst>
          </a:custGeom>
          <a:solidFill>
            <a:schemeClr val="bg1">
              <a:lumMod val="8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236379" y="4894999"/>
            <a:ext cx="379526" cy="1482845"/>
          </a:xfrm>
          <a:custGeom>
            <a:avLst/>
            <a:gdLst>
              <a:gd name="connsiteX0" fmla="*/ 21566 w 263106"/>
              <a:gd name="connsiteY0" fmla="*/ 35943 h 1027981"/>
              <a:gd name="connsiteX1" fmla="*/ 73325 w 263106"/>
              <a:gd name="connsiteY1" fmla="*/ 35943 h 1027981"/>
              <a:gd name="connsiteX2" fmla="*/ 99204 w 263106"/>
              <a:gd name="connsiteY2" fmla="*/ 251604 h 1027981"/>
              <a:gd name="connsiteX3" fmla="*/ 12940 w 263106"/>
              <a:gd name="connsiteY3" fmla="*/ 242977 h 1027981"/>
              <a:gd name="connsiteX4" fmla="*/ 21566 w 263106"/>
              <a:gd name="connsiteY4" fmla="*/ 467264 h 1027981"/>
              <a:gd name="connsiteX5" fmla="*/ 90578 w 263106"/>
              <a:gd name="connsiteY5" fmla="*/ 475891 h 1027981"/>
              <a:gd name="connsiteX6" fmla="*/ 99204 w 263106"/>
              <a:gd name="connsiteY6" fmla="*/ 708804 h 1027981"/>
              <a:gd name="connsiteX7" fmla="*/ 73325 w 263106"/>
              <a:gd name="connsiteY7" fmla="*/ 734683 h 1027981"/>
              <a:gd name="connsiteX8" fmla="*/ 56072 w 263106"/>
              <a:gd name="connsiteY8" fmla="*/ 958970 h 1027981"/>
              <a:gd name="connsiteX9" fmla="*/ 116457 w 263106"/>
              <a:gd name="connsiteY9" fmla="*/ 1010728 h 1027981"/>
              <a:gd name="connsiteX10" fmla="*/ 263106 w 263106"/>
              <a:gd name="connsiteY10" fmla="*/ 1027981 h 102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106" h="1027981">
                <a:moveTo>
                  <a:pt x="21566" y="35943"/>
                </a:moveTo>
                <a:cubicBezTo>
                  <a:pt x="40975" y="17971"/>
                  <a:pt x="60385" y="0"/>
                  <a:pt x="73325" y="35943"/>
                </a:cubicBezTo>
                <a:cubicBezTo>
                  <a:pt x="86265" y="71886"/>
                  <a:pt x="109268" y="217098"/>
                  <a:pt x="99204" y="251604"/>
                </a:cubicBezTo>
                <a:cubicBezTo>
                  <a:pt x="89140" y="286110"/>
                  <a:pt x="25880" y="207034"/>
                  <a:pt x="12940" y="242977"/>
                </a:cubicBezTo>
                <a:cubicBezTo>
                  <a:pt x="0" y="278920"/>
                  <a:pt x="8626" y="428445"/>
                  <a:pt x="21566" y="467264"/>
                </a:cubicBezTo>
                <a:cubicBezTo>
                  <a:pt x="34506" y="506083"/>
                  <a:pt x="77638" y="435634"/>
                  <a:pt x="90578" y="475891"/>
                </a:cubicBezTo>
                <a:cubicBezTo>
                  <a:pt x="103518" y="516148"/>
                  <a:pt x="102080" y="665672"/>
                  <a:pt x="99204" y="708804"/>
                </a:cubicBezTo>
                <a:cubicBezTo>
                  <a:pt x="96329" y="751936"/>
                  <a:pt x="80514" y="692989"/>
                  <a:pt x="73325" y="734683"/>
                </a:cubicBezTo>
                <a:cubicBezTo>
                  <a:pt x="66136" y="776377"/>
                  <a:pt x="48883" y="912963"/>
                  <a:pt x="56072" y="958970"/>
                </a:cubicBezTo>
                <a:cubicBezTo>
                  <a:pt x="63261" y="1004978"/>
                  <a:pt x="81951" y="999226"/>
                  <a:pt x="116457" y="1010728"/>
                </a:cubicBezTo>
                <a:cubicBezTo>
                  <a:pt x="150963" y="1022230"/>
                  <a:pt x="207034" y="1025105"/>
                  <a:pt x="263106" y="1027981"/>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0" name="Group 19"/>
          <p:cNvGrpSpPr/>
          <p:nvPr/>
        </p:nvGrpSpPr>
        <p:grpSpPr>
          <a:xfrm>
            <a:off x="5941885" y="3202273"/>
            <a:ext cx="2652530" cy="1774134"/>
            <a:chOff x="6924136" y="4389119"/>
            <a:chExt cx="1838864" cy="1229917"/>
          </a:xfrm>
        </p:grpSpPr>
        <p:sp>
          <p:nvSpPr>
            <p:cNvPr id="12" name="Freeform 11"/>
            <p:cNvSpPr/>
            <p:nvPr/>
          </p:nvSpPr>
          <p:spPr>
            <a:xfrm>
              <a:off x="6924136" y="4389119"/>
              <a:ext cx="1177505" cy="1229917"/>
            </a:xfrm>
            <a:custGeom>
              <a:avLst/>
              <a:gdLst>
                <a:gd name="connsiteX0" fmla="*/ 0 w 908649"/>
                <a:gd name="connsiteY0" fmla="*/ 1213449 h 1213449"/>
                <a:gd name="connsiteX1" fmla="*/ 60385 w 908649"/>
                <a:gd name="connsiteY1" fmla="*/ 1161691 h 1213449"/>
                <a:gd name="connsiteX2" fmla="*/ 60385 w 908649"/>
                <a:gd name="connsiteY2" fmla="*/ 1109932 h 1213449"/>
                <a:gd name="connsiteX3" fmla="*/ 103517 w 908649"/>
                <a:gd name="connsiteY3" fmla="*/ 1135812 h 1213449"/>
                <a:gd name="connsiteX4" fmla="*/ 163902 w 908649"/>
                <a:gd name="connsiteY4" fmla="*/ 1135812 h 1213449"/>
                <a:gd name="connsiteX5" fmla="*/ 258792 w 908649"/>
                <a:gd name="connsiteY5" fmla="*/ 1066800 h 1213449"/>
                <a:gd name="connsiteX6" fmla="*/ 319177 w 908649"/>
                <a:gd name="connsiteY6" fmla="*/ 997789 h 1213449"/>
                <a:gd name="connsiteX7" fmla="*/ 414068 w 908649"/>
                <a:gd name="connsiteY7" fmla="*/ 997789 h 1213449"/>
                <a:gd name="connsiteX8" fmla="*/ 465826 w 908649"/>
                <a:gd name="connsiteY8" fmla="*/ 954657 h 1213449"/>
                <a:gd name="connsiteX9" fmla="*/ 534838 w 908649"/>
                <a:gd name="connsiteY9" fmla="*/ 954657 h 1213449"/>
                <a:gd name="connsiteX10" fmla="*/ 724619 w 908649"/>
                <a:gd name="connsiteY10" fmla="*/ 816634 h 1213449"/>
                <a:gd name="connsiteX11" fmla="*/ 785004 w 908649"/>
                <a:gd name="connsiteY11" fmla="*/ 652732 h 1213449"/>
                <a:gd name="connsiteX12" fmla="*/ 862641 w 908649"/>
                <a:gd name="connsiteY12" fmla="*/ 385314 h 1213449"/>
                <a:gd name="connsiteX13" fmla="*/ 845389 w 908649"/>
                <a:gd name="connsiteY13" fmla="*/ 247291 h 1213449"/>
                <a:gd name="connsiteX14" fmla="*/ 862641 w 908649"/>
                <a:gd name="connsiteY14" fmla="*/ 204159 h 1213449"/>
                <a:gd name="connsiteX15" fmla="*/ 810883 w 908649"/>
                <a:gd name="connsiteY15" fmla="*/ 152400 h 1213449"/>
                <a:gd name="connsiteX16" fmla="*/ 828136 w 908649"/>
                <a:gd name="connsiteY16" fmla="*/ 23004 h 1213449"/>
                <a:gd name="connsiteX17" fmla="*/ 327804 w 908649"/>
                <a:gd name="connsiteY17" fmla="*/ 14378 h 1213449"/>
                <a:gd name="connsiteX0" fmla="*/ 0 w 872705"/>
                <a:gd name="connsiteY0" fmla="*/ 1213449 h 1213449"/>
                <a:gd name="connsiteX1" fmla="*/ 60385 w 872705"/>
                <a:gd name="connsiteY1" fmla="*/ 1161691 h 1213449"/>
                <a:gd name="connsiteX2" fmla="*/ 60385 w 872705"/>
                <a:gd name="connsiteY2" fmla="*/ 1109932 h 1213449"/>
                <a:gd name="connsiteX3" fmla="*/ 103517 w 872705"/>
                <a:gd name="connsiteY3" fmla="*/ 1135812 h 1213449"/>
                <a:gd name="connsiteX4" fmla="*/ 163902 w 872705"/>
                <a:gd name="connsiteY4" fmla="*/ 1135812 h 1213449"/>
                <a:gd name="connsiteX5" fmla="*/ 258792 w 872705"/>
                <a:gd name="connsiteY5" fmla="*/ 1066800 h 1213449"/>
                <a:gd name="connsiteX6" fmla="*/ 319177 w 872705"/>
                <a:gd name="connsiteY6" fmla="*/ 997789 h 1213449"/>
                <a:gd name="connsiteX7" fmla="*/ 414068 w 872705"/>
                <a:gd name="connsiteY7" fmla="*/ 997789 h 1213449"/>
                <a:gd name="connsiteX8" fmla="*/ 465826 w 872705"/>
                <a:gd name="connsiteY8" fmla="*/ 954657 h 1213449"/>
                <a:gd name="connsiteX9" fmla="*/ 534838 w 872705"/>
                <a:gd name="connsiteY9" fmla="*/ 954657 h 1213449"/>
                <a:gd name="connsiteX10" fmla="*/ 724619 w 872705"/>
                <a:gd name="connsiteY10" fmla="*/ 816634 h 1213449"/>
                <a:gd name="connsiteX11" fmla="*/ 785004 w 872705"/>
                <a:gd name="connsiteY11" fmla="*/ 652732 h 1213449"/>
                <a:gd name="connsiteX12" fmla="*/ 862641 w 872705"/>
                <a:gd name="connsiteY12" fmla="*/ 385314 h 1213449"/>
                <a:gd name="connsiteX13" fmla="*/ 845389 w 872705"/>
                <a:gd name="connsiteY13" fmla="*/ 247291 h 1213449"/>
                <a:gd name="connsiteX14" fmla="*/ 862641 w 872705"/>
                <a:gd name="connsiteY14" fmla="*/ 204159 h 1213449"/>
                <a:gd name="connsiteX15" fmla="*/ 810883 w 872705"/>
                <a:gd name="connsiteY15" fmla="*/ 152400 h 1213449"/>
                <a:gd name="connsiteX16" fmla="*/ 828136 w 872705"/>
                <a:gd name="connsiteY16" fmla="*/ 23004 h 1213449"/>
                <a:gd name="connsiteX17" fmla="*/ 327804 w 872705"/>
                <a:gd name="connsiteY17" fmla="*/ 14378 h 1213449"/>
                <a:gd name="connsiteX0" fmla="*/ 0 w 872705"/>
                <a:gd name="connsiteY0" fmla="*/ 1207698 h 1207698"/>
                <a:gd name="connsiteX1" fmla="*/ 60385 w 872705"/>
                <a:gd name="connsiteY1" fmla="*/ 1155940 h 1207698"/>
                <a:gd name="connsiteX2" fmla="*/ 60385 w 872705"/>
                <a:gd name="connsiteY2" fmla="*/ 1104181 h 1207698"/>
                <a:gd name="connsiteX3" fmla="*/ 103517 w 872705"/>
                <a:gd name="connsiteY3" fmla="*/ 1130061 h 1207698"/>
                <a:gd name="connsiteX4" fmla="*/ 163902 w 872705"/>
                <a:gd name="connsiteY4" fmla="*/ 1130061 h 1207698"/>
                <a:gd name="connsiteX5" fmla="*/ 258792 w 872705"/>
                <a:gd name="connsiteY5" fmla="*/ 1061049 h 1207698"/>
                <a:gd name="connsiteX6" fmla="*/ 319177 w 872705"/>
                <a:gd name="connsiteY6" fmla="*/ 992038 h 1207698"/>
                <a:gd name="connsiteX7" fmla="*/ 414068 w 872705"/>
                <a:gd name="connsiteY7" fmla="*/ 992038 h 1207698"/>
                <a:gd name="connsiteX8" fmla="*/ 465826 w 872705"/>
                <a:gd name="connsiteY8" fmla="*/ 948906 h 1207698"/>
                <a:gd name="connsiteX9" fmla="*/ 534838 w 872705"/>
                <a:gd name="connsiteY9" fmla="*/ 948906 h 1207698"/>
                <a:gd name="connsiteX10" fmla="*/ 724619 w 872705"/>
                <a:gd name="connsiteY10" fmla="*/ 810883 h 1207698"/>
                <a:gd name="connsiteX11" fmla="*/ 785004 w 872705"/>
                <a:gd name="connsiteY11" fmla="*/ 646981 h 1207698"/>
                <a:gd name="connsiteX12" fmla="*/ 862641 w 872705"/>
                <a:gd name="connsiteY12" fmla="*/ 379563 h 1207698"/>
                <a:gd name="connsiteX13" fmla="*/ 845389 w 872705"/>
                <a:gd name="connsiteY13" fmla="*/ 241540 h 1207698"/>
                <a:gd name="connsiteX14" fmla="*/ 862641 w 872705"/>
                <a:gd name="connsiteY14" fmla="*/ 198408 h 1207698"/>
                <a:gd name="connsiteX15" fmla="*/ 810883 w 872705"/>
                <a:gd name="connsiteY15" fmla="*/ 146649 h 1207698"/>
                <a:gd name="connsiteX16" fmla="*/ 828136 w 872705"/>
                <a:gd name="connsiteY16" fmla="*/ 17253 h 1207698"/>
                <a:gd name="connsiteX17" fmla="*/ 327804 w 872705"/>
                <a:gd name="connsiteY17" fmla="*/ 8627 h 1207698"/>
                <a:gd name="connsiteX0" fmla="*/ 0 w 1329905"/>
                <a:gd name="connsiteY0" fmla="*/ 1512498 h 1512498"/>
                <a:gd name="connsiteX1" fmla="*/ 517585 w 1329905"/>
                <a:gd name="connsiteY1" fmla="*/ 1155940 h 1512498"/>
                <a:gd name="connsiteX2" fmla="*/ 517585 w 1329905"/>
                <a:gd name="connsiteY2" fmla="*/ 1104181 h 1512498"/>
                <a:gd name="connsiteX3" fmla="*/ 560717 w 1329905"/>
                <a:gd name="connsiteY3" fmla="*/ 1130061 h 1512498"/>
                <a:gd name="connsiteX4" fmla="*/ 621102 w 1329905"/>
                <a:gd name="connsiteY4" fmla="*/ 1130061 h 1512498"/>
                <a:gd name="connsiteX5" fmla="*/ 715992 w 1329905"/>
                <a:gd name="connsiteY5" fmla="*/ 1061049 h 1512498"/>
                <a:gd name="connsiteX6" fmla="*/ 776377 w 1329905"/>
                <a:gd name="connsiteY6" fmla="*/ 992038 h 1512498"/>
                <a:gd name="connsiteX7" fmla="*/ 871268 w 1329905"/>
                <a:gd name="connsiteY7" fmla="*/ 992038 h 1512498"/>
                <a:gd name="connsiteX8" fmla="*/ 923026 w 1329905"/>
                <a:gd name="connsiteY8" fmla="*/ 948906 h 1512498"/>
                <a:gd name="connsiteX9" fmla="*/ 992038 w 1329905"/>
                <a:gd name="connsiteY9" fmla="*/ 948906 h 1512498"/>
                <a:gd name="connsiteX10" fmla="*/ 1181819 w 1329905"/>
                <a:gd name="connsiteY10" fmla="*/ 810883 h 1512498"/>
                <a:gd name="connsiteX11" fmla="*/ 1242204 w 1329905"/>
                <a:gd name="connsiteY11" fmla="*/ 646981 h 1512498"/>
                <a:gd name="connsiteX12" fmla="*/ 1319841 w 1329905"/>
                <a:gd name="connsiteY12" fmla="*/ 379563 h 1512498"/>
                <a:gd name="connsiteX13" fmla="*/ 1302589 w 1329905"/>
                <a:gd name="connsiteY13" fmla="*/ 241540 h 1512498"/>
                <a:gd name="connsiteX14" fmla="*/ 1319841 w 1329905"/>
                <a:gd name="connsiteY14" fmla="*/ 198408 h 1512498"/>
                <a:gd name="connsiteX15" fmla="*/ 1268083 w 1329905"/>
                <a:gd name="connsiteY15" fmla="*/ 146649 h 1512498"/>
                <a:gd name="connsiteX16" fmla="*/ 1285336 w 1329905"/>
                <a:gd name="connsiteY16" fmla="*/ 17253 h 1512498"/>
                <a:gd name="connsiteX17" fmla="*/ 785004 w 1329905"/>
                <a:gd name="connsiteY17" fmla="*/ 8627 h 1512498"/>
                <a:gd name="connsiteX0" fmla="*/ 270599 w 1600504"/>
                <a:gd name="connsiteY0" fmla="*/ 1512498 h 1512498"/>
                <a:gd name="connsiteX1" fmla="*/ 788184 w 1600504"/>
                <a:gd name="connsiteY1" fmla="*/ 1155940 h 1512498"/>
                <a:gd name="connsiteX2" fmla="*/ 788184 w 1600504"/>
                <a:gd name="connsiteY2" fmla="*/ 1104181 h 1512498"/>
                <a:gd name="connsiteX3" fmla="*/ 831316 w 1600504"/>
                <a:gd name="connsiteY3" fmla="*/ 1130061 h 1512498"/>
                <a:gd name="connsiteX4" fmla="*/ 891701 w 1600504"/>
                <a:gd name="connsiteY4" fmla="*/ 1130061 h 1512498"/>
                <a:gd name="connsiteX5" fmla="*/ 986591 w 1600504"/>
                <a:gd name="connsiteY5" fmla="*/ 1061049 h 1512498"/>
                <a:gd name="connsiteX6" fmla="*/ 1046976 w 1600504"/>
                <a:gd name="connsiteY6" fmla="*/ 992038 h 1512498"/>
                <a:gd name="connsiteX7" fmla="*/ 1141867 w 1600504"/>
                <a:gd name="connsiteY7" fmla="*/ 992038 h 1512498"/>
                <a:gd name="connsiteX8" fmla="*/ 1193625 w 1600504"/>
                <a:gd name="connsiteY8" fmla="*/ 948906 h 1512498"/>
                <a:gd name="connsiteX9" fmla="*/ 1262637 w 1600504"/>
                <a:gd name="connsiteY9" fmla="*/ 948906 h 1512498"/>
                <a:gd name="connsiteX10" fmla="*/ 1452418 w 1600504"/>
                <a:gd name="connsiteY10" fmla="*/ 810883 h 1512498"/>
                <a:gd name="connsiteX11" fmla="*/ 1512803 w 1600504"/>
                <a:gd name="connsiteY11" fmla="*/ 646981 h 1512498"/>
                <a:gd name="connsiteX12" fmla="*/ 1590440 w 1600504"/>
                <a:gd name="connsiteY12" fmla="*/ 379563 h 1512498"/>
                <a:gd name="connsiteX13" fmla="*/ 1573188 w 1600504"/>
                <a:gd name="connsiteY13" fmla="*/ 241540 h 1512498"/>
                <a:gd name="connsiteX14" fmla="*/ 1590440 w 1600504"/>
                <a:gd name="connsiteY14" fmla="*/ 198408 h 1512498"/>
                <a:gd name="connsiteX15" fmla="*/ 1538682 w 1600504"/>
                <a:gd name="connsiteY15" fmla="*/ 146649 h 1512498"/>
                <a:gd name="connsiteX16" fmla="*/ 1555935 w 1600504"/>
                <a:gd name="connsiteY16" fmla="*/ 17253 h 1512498"/>
                <a:gd name="connsiteX17" fmla="*/ 1055603 w 1600504"/>
                <a:gd name="connsiteY17" fmla="*/ 8627 h 1512498"/>
                <a:gd name="connsiteX0" fmla="*/ 270599 w 1600504"/>
                <a:gd name="connsiteY0" fmla="*/ 1512498 h 1512498"/>
                <a:gd name="connsiteX1" fmla="*/ 788184 w 1600504"/>
                <a:gd name="connsiteY1" fmla="*/ 1155940 h 1512498"/>
                <a:gd name="connsiteX2" fmla="*/ 788184 w 1600504"/>
                <a:gd name="connsiteY2" fmla="*/ 1104181 h 1512498"/>
                <a:gd name="connsiteX3" fmla="*/ 891701 w 1600504"/>
                <a:gd name="connsiteY3" fmla="*/ 1130061 h 1512498"/>
                <a:gd name="connsiteX4" fmla="*/ 986591 w 1600504"/>
                <a:gd name="connsiteY4" fmla="*/ 1061049 h 1512498"/>
                <a:gd name="connsiteX5" fmla="*/ 1046976 w 1600504"/>
                <a:gd name="connsiteY5" fmla="*/ 992038 h 1512498"/>
                <a:gd name="connsiteX6" fmla="*/ 1141867 w 1600504"/>
                <a:gd name="connsiteY6" fmla="*/ 992038 h 1512498"/>
                <a:gd name="connsiteX7" fmla="*/ 1193625 w 1600504"/>
                <a:gd name="connsiteY7" fmla="*/ 948906 h 1512498"/>
                <a:gd name="connsiteX8" fmla="*/ 1262637 w 1600504"/>
                <a:gd name="connsiteY8" fmla="*/ 948906 h 1512498"/>
                <a:gd name="connsiteX9" fmla="*/ 1452418 w 1600504"/>
                <a:gd name="connsiteY9" fmla="*/ 810883 h 1512498"/>
                <a:gd name="connsiteX10" fmla="*/ 1512803 w 1600504"/>
                <a:gd name="connsiteY10" fmla="*/ 646981 h 1512498"/>
                <a:gd name="connsiteX11" fmla="*/ 1590440 w 1600504"/>
                <a:gd name="connsiteY11" fmla="*/ 379563 h 1512498"/>
                <a:gd name="connsiteX12" fmla="*/ 1573188 w 1600504"/>
                <a:gd name="connsiteY12" fmla="*/ 241540 h 1512498"/>
                <a:gd name="connsiteX13" fmla="*/ 1590440 w 1600504"/>
                <a:gd name="connsiteY13" fmla="*/ 198408 h 1512498"/>
                <a:gd name="connsiteX14" fmla="*/ 1538682 w 1600504"/>
                <a:gd name="connsiteY14" fmla="*/ 146649 h 1512498"/>
                <a:gd name="connsiteX15" fmla="*/ 1555935 w 1600504"/>
                <a:gd name="connsiteY15" fmla="*/ 17253 h 1512498"/>
                <a:gd name="connsiteX16" fmla="*/ 1055603 w 1600504"/>
                <a:gd name="connsiteY16" fmla="*/ 8627 h 1512498"/>
                <a:gd name="connsiteX0" fmla="*/ 270599 w 1600504"/>
                <a:gd name="connsiteY0" fmla="*/ 1512498 h 1512498"/>
                <a:gd name="connsiteX1" fmla="*/ 788184 w 1600504"/>
                <a:gd name="connsiteY1" fmla="*/ 1155940 h 1512498"/>
                <a:gd name="connsiteX2" fmla="*/ 891701 w 1600504"/>
                <a:gd name="connsiteY2" fmla="*/ 1130061 h 1512498"/>
                <a:gd name="connsiteX3" fmla="*/ 986591 w 1600504"/>
                <a:gd name="connsiteY3" fmla="*/ 1061049 h 1512498"/>
                <a:gd name="connsiteX4" fmla="*/ 1046976 w 1600504"/>
                <a:gd name="connsiteY4" fmla="*/ 992038 h 1512498"/>
                <a:gd name="connsiteX5" fmla="*/ 1141867 w 1600504"/>
                <a:gd name="connsiteY5" fmla="*/ 992038 h 1512498"/>
                <a:gd name="connsiteX6" fmla="*/ 1193625 w 1600504"/>
                <a:gd name="connsiteY6" fmla="*/ 948906 h 1512498"/>
                <a:gd name="connsiteX7" fmla="*/ 1262637 w 1600504"/>
                <a:gd name="connsiteY7" fmla="*/ 948906 h 1512498"/>
                <a:gd name="connsiteX8" fmla="*/ 1452418 w 1600504"/>
                <a:gd name="connsiteY8" fmla="*/ 810883 h 1512498"/>
                <a:gd name="connsiteX9" fmla="*/ 1512803 w 1600504"/>
                <a:gd name="connsiteY9" fmla="*/ 646981 h 1512498"/>
                <a:gd name="connsiteX10" fmla="*/ 1590440 w 1600504"/>
                <a:gd name="connsiteY10" fmla="*/ 379563 h 1512498"/>
                <a:gd name="connsiteX11" fmla="*/ 1573188 w 1600504"/>
                <a:gd name="connsiteY11" fmla="*/ 241540 h 1512498"/>
                <a:gd name="connsiteX12" fmla="*/ 1590440 w 1600504"/>
                <a:gd name="connsiteY12" fmla="*/ 198408 h 1512498"/>
                <a:gd name="connsiteX13" fmla="*/ 1538682 w 1600504"/>
                <a:gd name="connsiteY13" fmla="*/ 146649 h 1512498"/>
                <a:gd name="connsiteX14" fmla="*/ 1555935 w 1600504"/>
                <a:gd name="connsiteY14" fmla="*/ 17253 h 1512498"/>
                <a:gd name="connsiteX15" fmla="*/ 1055603 w 1600504"/>
                <a:gd name="connsiteY15" fmla="*/ 8627 h 1512498"/>
                <a:gd name="connsiteX0" fmla="*/ 270599 w 1600504"/>
                <a:gd name="connsiteY0" fmla="*/ 1512498 h 1512498"/>
                <a:gd name="connsiteX1" fmla="*/ 788184 w 1600504"/>
                <a:gd name="connsiteY1" fmla="*/ 1155940 h 1512498"/>
                <a:gd name="connsiteX2" fmla="*/ 891701 w 1600504"/>
                <a:gd name="connsiteY2" fmla="*/ 1130061 h 1512498"/>
                <a:gd name="connsiteX3" fmla="*/ 986591 w 1600504"/>
                <a:gd name="connsiteY3" fmla="*/ 1061049 h 1512498"/>
                <a:gd name="connsiteX4" fmla="*/ 1046976 w 1600504"/>
                <a:gd name="connsiteY4" fmla="*/ 992038 h 1512498"/>
                <a:gd name="connsiteX5" fmla="*/ 1141867 w 1600504"/>
                <a:gd name="connsiteY5" fmla="*/ 992038 h 1512498"/>
                <a:gd name="connsiteX6" fmla="*/ 1193625 w 1600504"/>
                <a:gd name="connsiteY6" fmla="*/ 948906 h 1512498"/>
                <a:gd name="connsiteX7" fmla="*/ 1262637 w 1600504"/>
                <a:gd name="connsiteY7" fmla="*/ 948906 h 1512498"/>
                <a:gd name="connsiteX8" fmla="*/ 1452418 w 1600504"/>
                <a:gd name="connsiteY8" fmla="*/ 810883 h 1512498"/>
                <a:gd name="connsiteX9" fmla="*/ 1512803 w 1600504"/>
                <a:gd name="connsiteY9" fmla="*/ 646981 h 1512498"/>
                <a:gd name="connsiteX10" fmla="*/ 1590440 w 1600504"/>
                <a:gd name="connsiteY10" fmla="*/ 379563 h 1512498"/>
                <a:gd name="connsiteX11" fmla="*/ 1573188 w 1600504"/>
                <a:gd name="connsiteY11" fmla="*/ 241540 h 1512498"/>
                <a:gd name="connsiteX12" fmla="*/ 1590440 w 1600504"/>
                <a:gd name="connsiteY12" fmla="*/ 198408 h 1512498"/>
                <a:gd name="connsiteX13" fmla="*/ 1538682 w 1600504"/>
                <a:gd name="connsiteY13" fmla="*/ 146649 h 1512498"/>
                <a:gd name="connsiteX14" fmla="*/ 1555935 w 1600504"/>
                <a:gd name="connsiteY14" fmla="*/ 17253 h 1512498"/>
                <a:gd name="connsiteX15" fmla="*/ 1055603 w 1600504"/>
                <a:gd name="connsiteY15" fmla="*/ 8627 h 1512498"/>
                <a:gd name="connsiteX0" fmla="*/ 270599 w 1600504"/>
                <a:gd name="connsiteY0" fmla="*/ 1512498 h 1512498"/>
                <a:gd name="connsiteX1" fmla="*/ 788184 w 1600504"/>
                <a:gd name="connsiteY1" fmla="*/ 1155940 h 1512498"/>
                <a:gd name="connsiteX2" fmla="*/ 891701 w 1600504"/>
                <a:gd name="connsiteY2" fmla="*/ 1130061 h 1512498"/>
                <a:gd name="connsiteX3" fmla="*/ 986591 w 1600504"/>
                <a:gd name="connsiteY3" fmla="*/ 1061049 h 1512498"/>
                <a:gd name="connsiteX4" fmla="*/ 1046976 w 1600504"/>
                <a:gd name="connsiteY4" fmla="*/ 992038 h 1512498"/>
                <a:gd name="connsiteX5" fmla="*/ 1141867 w 1600504"/>
                <a:gd name="connsiteY5" fmla="*/ 992038 h 1512498"/>
                <a:gd name="connsiteX6" fmla="*/ 1193625 w 1600504"/>
                <a:gd name="connsiteY6" fmla="*/ 948906 h 1512498"/>
                <a:gd name="connsiteX7" fmla="*/ 1262637 w 1600504"/>
                <a:gd name="connsiteY7" fmla="*/ 948906 h 1512498"/>
                <a:gd name="connsiteX8" fmla="*/ 1452418 w 1600504"/>
                <a:gd name="connsiteY8" fmla="*/ 810883 h 1512498"/>
                <a:gd name="connsiteX9" fmla="*/ 1512803 w 1600504"/>
                <a:gd name="connsiteY9" fmla="*/ 646981 h 1512498"/>
                <a:gd name="connsiteX10" fmla="*/ 1590440 w 1600504"/>
                <a:gd name="connsiteY10" fmla="*/ 379563 h 1512498"/>
                <a:gd name="connsiteX11" fmla="*/ 1573188 w 1600504"/>
                <a:gd name="connsiteY11" fmla="*/ 241540 h 1512498"/>
                <a:gd name="connsiteX12" fmla="*/ 1590440 w 1600504"/>
                <a:gd name="connsiteY12" fmla="*/ 198408 h 1512498"/>
                <a:gd name="connsiteX13" fmla="*/ 1538682 w 1600504"/>
                <a:gd name="connsiteY13" fmla="*/ 146649 h 1512498"/>
                <a:gd name="connsiteX14" fmla="*/ 1555935 w 1600504"/>
                <a:gd name="connsiteY14" fmla="*/ 17253 h 1512498"/>
                <a:gd name="connsiteX15" fmla="*/ 1055603 w 1600504"/>
                <a:gd name="connsiteY15" fmla="*/ 8627 h 1512498"/>
                <a:gd name="connsiteX0" fmla="*/ 270599 w 1600504"/>
                <a:gd name="connsiteY0" fmla="*/ 1512498 h 1512498"/>
                <a:gd name="connsiteX1" fmla="*/ 788184 w 1600504"/>
                <a:gd name="connsiteY1" fmla="*/ 1155940 h 1512498"/>
                <a:gd name="connsiteX2" fmla="*/ 891701 w 1600504"/>
                <a:gd name="connsiteY2" fmla="*/ 1130061 h 1512498"/>
                <a:gd name="connsiteX3" fmla="*/ 986591 w 1600504"/>
                <a:gd name="connsiteY3" fmla="*/ 1061049 h 1512498"/>
                <a:gd name="connsiteX4" fmla="*/ 1046976 w 1600504"/>
                <a:gd name="connsiteY4" fmla="*/ 992038 h 1512498"/>
                <a:gd name="connsiteX5" fmla="*/ 1141867 w 1600504"/>
                <a:gd name="connsiteY5" fmla="*/ 992038 h 1512498"/>
                <a:gd name="connsiteX6" fmla="*/ 1193625 w 1600504"/>
                <a:gd name="connsiteY6" fmla="*/ 948906 h 1512498"/>
                <a:gd name="connsiteX7" fmla="*/ 1262637 w 1600504"/>
                <a:gd name="connsiteY7" fmla="*/ 948906 h 1512498"/>
                <a:gd name="connsiteX8" fmla="*/ 1452418 w 1600504"/>
                <a:gd name="connsiteY8" fmla="*/ 810883 h 1512498"/>
                <a:gd name="connsiteX9" fmla="*/ 1512803 w 1600504"/>
                <a:gd name="connsiteY9" fmla="*/ 646981 h 1512498"/>
                <a:gd name="connsiteX10" fmla="*/ 1590440 w 1600504"/>
                <a:gd name="connsiteY10" fmla="*/ 379563 h 1512498"/>
                <a:gd name="connsiteX11" fmla="*/ 1573188 w 1600504"/>
                <a:gd name="connsiteY11" fmla="*/ 241540 h 1512498"/>
                <a:gd name="connsiteX12" fmla="*/ 1590440 w 1600504"/>
                <a:gd name="connsiteY12" fmla="*/ 198408 h 1512498"/>
                <a:gd name="connsiteX13" fmla="*/ 1538682 w 1600504"/>
                <a:gd name="connsiteY13" fmla="*/ 146649 h 1512498"/>
                <a:gd name="connsiteX14" fmla="*/ 1555935 w 1600504"/>
                <a:gd name="connsiteY14" fmla="*/ 17253 h 1512498"/>
                <a:gd name="connsiteX15" fmla="*/ 1055603 w 1600504"/>
                <a:gd name="connsiteY15" fmla="*/ 8627 h 1512498"/>
                <a:gd name="connsiteX0" fmla="*/ 270599 w 1600504"/>
                <a:gd name="connsiteY0" fmla="*/ 1512498 h 1512498"/>
                <a:gd name="connsiteX1" fmla="*/ 788184 w 1600504"/>
                <a:gd name="connsiteY1" fmla="*/ 1232140 h 1512498"/>
                <a:gd name="connsiteX2" fmla="*/ 891701 w 1600504"/>
                <a:gd name="connsiteY2" fmla="*/ 1130061 h 1512498"/>
                <a:gd name="connsiteX3" fmla="*/ 986591 w 1600504"/>
                <a:gd name="connsiteY3" fmla="*/ 1061049 h 1512498"/>
                <a:gd name="connsiteX4" fmla="*/ 1046976 w 1600504"/>
                <a:gd name="connsiteY4" fmla="*/ 992038 h 1512498"/>
                <a:gd name="connsiteX5" fmla="*/ 1141867 w 1600504"/>
                <a:gd name="connsiteY5" fmla="*/ 992038 h 1512498"/>
                <a:gd name="connsiteX6" fmla="*/ 1193625 w 1600504"/>
                <a:gd name="connsiteY6" fmla="*/ 948906 h 1512498"/>
                <a:gd name="connsiteX7" fmla="*/ 1262637 w 1600504"/>
                <a:gd name="connsiteY7" fmla="*/ 948906 h 1512498"/>
                <a:gd name="connsiteX8" fmla="*/ 1452418 w 1600504"/>
                <a:gd name="connsiteY8" fmla="*/ 810883 h 1512498"/>
                <a:gd name="connsiteX9" fmla="*/ 1512803 w 1600504"/>
                <a:gd name="connsiteY9" fmla="*/ 646981 h 1512498"/>
                <a:gd name="connsiteX10" fmla="*/ 1590440 w 1600504"/>
                <a:gd name="connsiteY10" fmla="*/ 379563 h 1512498"/>
                <a:gd name="connsiteX11" fmla="*/ 1573188 w 1600504"/>
                <a:gd name="connsiteY11" fmla="*/ 241540 h 1512498"/>
                <a:gd name="connsiteX12" fmla="*/ 1590440 w 1600504"/>
                <a:gd name="connsiteY12" fmla="*/ 198408 h 1512498"/>
                <a:gd name="connsiteX13" fmla="*/ 1538682 w 1600504"/>
                <a:gd name="connsiteY13" fmla="*/ 146649 h 1512498"/>
                <a:gd name="connsiteX14" fmla="*/ 1555935 w 1600504"/>
                <a:gd name="connsiteY14" fmla="*/ 17253 h 1512498"/>
                <a:gd name="connsiteX15" fmla="*/ 1055603 w 1600504"/>
                <a:gd name="connsiteY15" fmla="*/ 8627 h 1512498"/>
                <a:gd name="connsiteX0" fmla="*/ 0 w 1329905"/>
                <a:gd name="connsiteY0" fmla="*/ 1512498 h 1512498"/>
                <a:gd name="connsiteX1" fmla="*/ 621102 w 1329905"/>
                <a:gd name="connsiteY1" fmla="*/ 1130061 h 1512498"/>
                <a:gd name="connsiteX2" fmla="*/ 715992 w 1329905"/>
                <a:gd name="connsiteY2" fmla="*/ 1061049 h 1512498"/>
                <a:gd name="connsiteX3" fmla="*/ 776377 w 1329905"/>
                <a:gd name="connsiteY3" fmla="*/ 992038 h 1512498"/>
                <a:gd name="connsiteX4" fmla="*/ 871268 w 1329905"/>
                <a:gd name="connsiteY4" fmla="*/ 992038 h 1512498"/>
                <a:gd name="connsiteX5" fmla="*/ 923026 w 1329905"/>
                <a:gd name="connsiteY5" fmla="*/ 948906 h 1512498"/>
                <a:gd name="connsiteX6" fmla="*/ 992038 w 1329905"/>
                <a:gd name="connsiteY6" fmla="*/ 948906 h 1512498"/>
                <a:gd name="connsiteX7" fmla="*/ 1181819 w 1329905"/>
                <a:gd name="connsiteY7" fmla="*/ 810883 h 1512498"/>
                <a:gd name="connsiteX8" fmla="*/ 1242204 w 1329905"/>
                <a:gd name="connsiteY8" fmla="*/ 646981 h 1512498"/>
                <a:gd name="connsiteX9" fmla="*/ 1319841 w 1329905"/>
                <a:gd name="connsiteY9" fmla="*/ 379563 h 1512498"/>
                <a:gd name="connsiteX10" fmla="*/ 1302589 w 1329905"/>
                <a:gd name="connsiteY10" fmla="*/ 241540 h 1512498"/>
                <a:gd name="connsiteX11" fmla="*/ 1319841 w 1329905"/>
                <a:gd name="connsiteY11" fmla="*/ 198408 h 1512498"/>
                <a:gd name="connsiteX12" fmla="*/ 1268083 w 1329905"/>
                <a:gd name="connsiteY12" fmla="*/ 146649 h 1512498"/>
                <a:gd name="connsiteX13" fmla="*/ 1285336 w 1329905"/>
                <a:gd name="connsiteY13" fmla="*/ 17253 h 1512498"/>
                <a:gd name="connsiteX14" fmla="*/ 785004 w 1329905"/>
                <a:gd name="connsiteY14" fmla="*/ 8627 h 1512498"/>
                <a:gd name="connsiteX0" fmla="*/ 0 w 1177505"/>
                <a:gd name="connsiteY0" fmla="*/ 1207698 h 1207698"/>
                <a:gd name="connsiteX1" fmla="*/ 468702 w 1177505"/>
                <a:gd name="connsiteY1" fmla="*/ 1130061 h 1207698"/>
                <a:gd name="connsiteX2" fmla="*/ 563592 w 1177505"/>
                <a:gd name="connsiteY2" fmla="*/ 1061049 h 1207698"/>
                <a:gd name="connsiteX3" fmla="*/ 623977 w 1177505"/>
                <a:gd name="connsiteY3" fmla="*/ 992038 h 1207698"/>
                <a:gd name="connsiteX4" fmla="*/ 718868 w 1177505"/>
                <a:gd name="connsiteY4" fmla="*/ 992038 h 1207698"/>
                <a:gd name="connsiteX5" fmla="*/ 770626 w 1177505"/>
                <a:gd name="connsiteY5" fmla="*/ 948906 h 1207698"/>
                <a:gd name="connsiteX6" fmla="*/ 839638 w 1177505"/>
                <a:gd name="connsiteY6" fmla="*/ 948906 h 1207698"/>
                <a:gd name="connsiteX7" fmla="*/ 1029419 w 1177505"/>
                <a:gd name="connsiteY7" fmla="*/ 810883 h 1207698"/>
                <a:gd name="connsiteX8" fmla="*/ 1089804 w 1177505"/>
                <a:gd name="connsiteY8" fmla="*/ 646981 h 1207698"/>
                <a:gd name="connsiteX9" fmla="*/ 1167441 w 1177505"/>
                <a:gd name="connsiteY9" fmla="*/ 379563 h 1207698"/>
                <a:gd name="connsiteX10" fmla="*/ 1150189 w 1177505"/>
                <a:gd name="connsiteY10" fmla="*/ 241540 h 1207698"/>
                <a:gd name="connsiteX11" fmla="*/ 1167441 w 1177505"/>
                <a:gd name="connsiteY11" fmla="*/ 198408 h 1207698"/>
                <a:gd name="connsiteX12" fmla="*/ 1115683 w 1177505"/>
                <a:gd name="connsiteY12" fmla="*/ 146649 h 1207698"/>
                <a:gd name="connsiteX13" fmla="*/ 1132936 w 1177505"/>
                <a:gd name="connsiteY13" fmla="*/ 17253 h 1207698"/>
                <a:gd name="connsiteX14" fmla="*/ 632604 w 1177505"/>
                <a:gd name="connsiteY14" fmla="*/ 8627 h 1207698"/>
                <a:gd name="connsiteX0" fmla="*/ 0 w 1177505"/>
                <a:gd name="connsiteY0" fmla="*/ 1207698 h 1299348"/>
                <a:gd name="connsiteX1" fmla="*/ 468702 w 1177505"/>
                <a:gd name="connsiteY1" fmla="*/ 1130061 h 1299348"/>
                <a:gd name="connsiteX2" fmla="*/ 563592 w 1177505"/>
                <a:gd name="connsiteY2" fmla="*/ 1061049 h 1299348"/>
                <a:gd name="connsiteX3" fmla="*/ 623977 w 1177505"/>
                <a:gd name="connsiteY3" fmla="*/ 992038 h 1299348"/>
                <a:gd name="connsiteX4" fmla="*/ 718868 w 1177505"/>
                <a:gd name="connsiteY4" fmla="*/ 992038 h 1299348"/>
                <a:gd name="connsiteX5" fmla="*/ 770626 w 1177505"/>
                <a:gd name="connsiteY5" fmla="*/ 948906 h 1299348"/>
                <a:gd name="connsiteX6" fmla="*/ 839638 w 1177505"/>
                <a:gd name="connsiteY6" fmla="*/ 948906 h 1299348"/>
                <a:gd name="connsiteX7" fmla="*/ 1029419 w 1177505"/>
                <a:gd name="connsiteY7" fmla="*/ 810883 h 1299348"/>
                <a:gd name="connsiteX8" fmla="*/ 1089804 w 1177505"/>
                <a:gd name="connsiteY8" fmla="*/ 646981 h 1299348"/>
                <a:gd name="connsiteX9" fmla="*/ 1167441 w 1177505"/>
                <a:gd name="connsiteY9" fmla="*/ 379563 h 1299348"/>
                <a:gd name="connsiteX10" fmla="*/ 1150189 w 1177505"/>
                <a:gd name="connsiteY10" fmla="*/ 241540 h 1299348"/>
                <a:gd name="connsiteX11" fmla="*/ 1167441 w 1177505"/>
                <a:gd name="connsiteY11" fmla="*/ 198408 h 1299348"/>
                <a:gd name="connsiteX12" fmla="*/ 1115683 w 1177505"/>
                <a:gd name="connsiteY12" fmla="*/ 146649 h 1299348"/>
                <a:gd name="connsiteX13" fmla="*/ 1132936 w 1177505"/>
                <a:gd name="connsiteY13" fmla="*/ 17253 h 1299348"/>
                <a:gd name="connsiteX14" fmla="*/ 632604 w 1177505"/>
                <a:gd name="connsiteY14" fmla="*/ 8627 h 1299348"/>
                <a:gd name="connsiteX0" fmla="*/ 0 w 1177505"/>
                <a:gd name="connsiteY0" fmla="*/ 1207698 h 1299348"/>
                <a:gd name="connsiteX1" fmla="*/ 468702 w 1177505"/>
                <a:gd name="connsiteY1" fmla="*/ 1206261 h 1299348"/>
                <a:gd name="connsiteX2" fmla="*/ 563592 w 1177505"/>
                <a:gd name="connsiteY2" fmla="*/ 1061049 h 1299348"/>
                <a:gd name="connsiteX3" fmla="*/ 623977 w 1177505"/>
                <a:gd name="connsiteY3" fmla="*/ 992038 h 1299348"/>
                <a:gd name="connsiteX4" fmla="*/ 718868 w 1177505"/>
                <a:gd name="connsiteY4" fmla="*/ 992038 h 1299348"/>
                <a:gd name="connsiteX5" fmla="*/ 770626 w 1177505"/>
                <a:gd name="connsiteY5" fmla="*/ 948906 h 1299348"/>
                <a:gd name="connsiteX6" fmla="*/ 839638 w 1177505"/>
                <a:gd name="connsiteY6" fmla="*/ 948906 h 1299348"/>
                <a:gd name="connsiteX7" fmla="*/ 1029419 w 1177505"/>
                <a:gd name="connsiteY7" fmla="*/ 810883 h 1299348"/>
                <a:gd name="connsiteX8" fmla="*/ 1089804 w 1177505"/>
                <a:gd name="connsiteY8" fmla="*/ 646981 h 1299348"/>
                <a:gd name="connsiteX9" fmla="*/ 1167441 w 1177505"/>
                <a:gd name="connsiteY9" fmla="*/ 379563 h 1299348"/>
                <a:gd name="connsiteX10" fmla="*/ 1150189 w 1177505"/>
                <a:gd name="connsiteY10" fmla="*/ 241540 h 1299348"/>
                <a:gd name="connsiteX11" fmla="*/ 1167441 w 1177505"/>
                <a:gd name="connsiteY11" fmla="*/ 198408 h 1299348"/>
                <a:gd name="connsiteX12" fmla="*/ 1115683 w 1177505"/>
                <a:gd name="connsiteY12" fmla="*/ 146649 h 1299348"/>
                <a:gd name="connsiteX13" fmla="*/ 1132936 w 1177505"/>
                <a:gd name="connsiteY13" fmla="*/ 17253 h 1299348"/>
                <a:gd name="connsiteX14" fmla="*/ 632604 w 1177505"/>
                <a:gd name="connsiteY14" fmla="*/ 8627 h 1299348"/>
                <a:gd name="connsiteX0" fmla="*/ 0 w 1177505"/>
                <a:gd name="connsiteY0" fmla="*/ 1207698 h 1299348"/>
                <a:gd name="connsiteX1" fmla="*/ 468702 w 1177505"/>
                <a:gd name="connsiteY1" fmla="*/ 1206261 h 1299348"/>
                <a:gd name="connsiteX2" fmla="*/ 563592 w 1177505"/>
                <a:gd name="connsiteY2" fmla="*/ 1061049 h 1299348"/>
                <a:gd name="connsiteX3" fmla="*/ 623977 w 1177505"/>
                <a:gd name="connsiteY3" fmla="*/ 992038 h 1299348"/>
                <a:gd name="connsiteX4" fmla="*/ 718868 w 1177505"/>
                <a:gd name="connsiteY4" fmla="*/ 992038 h 1299348"/>
                <a:gd name="connsiteX5" fmla="*/ 770626 w 1177505"/>
                <a:gd name="connsiteY5" fmla="*/ 948906 h 1299348"/>
                <a:gd name="connsiteX6" fmla="*/ 839638 w 1177505"/>
                <a:gd name="connsiteY6" fmla="*/ 948906 h 1299348"/>
                <a:gd name="connsiteX7" fmla="*/ 1029419 w 1177505"/>
                <a:gd name="connsiteY7" fmla="*/ 810883 h 1299348"/>
                <a:gd name="connsiteX8" fmla="*/ 1089804 w 1177505"/>
                <a:gd name="connsiteY8" fmla="*/ 646981 h 1299348"/>
                <a:gd name="connsiteX9" fmla="*/ 1167441 w 1177505"/>
                <a:gd name="connsiteY9" fmla="*/ 379563 h 1299348"/>
                <a:gd name="connsiteX10" fmla="*/ 1150189 w 1177505"/>
                <a:gd name="connsiteY10" fmla="*/ 241540 h 1299348"/>
                <a:gd name="connsiteX11" fmla="*/ 1167441 w 1177505"/>
                <a:gd name="connsiteY11" fmla="*/ 198408 h 1299348"/>
                <a:gd name="connsiteX12" fmla="*/ 1115683 w 1177505"/>
                <a:gd name="connsiteY12" fmla="*/ 146649 h 1299348"/>
                <a:gd name="connsiteX13" fmla="*/ 1132936 w 1177505"/>
                <a:gd name="connsiteY13" fmla="*/ 17253 h 1299348"/>
                <a:gd name="connsiteX14" fmla="*/ 632604 w 1177505"/>
                <a:gd name="connsiteY14" fmla="*/ 8627 h 1299348"/>
                <a:gd name="connsiteX0" fmla="*/ 0 w 1177505"/>
                <a:gd name="connsiteY0" fmla="*/ 1207698 h 1299348"/>
                <a:gd name="connsiteX1" fmla="*/ 468702 w 1177505"/>
                <a:gd name="connsiteY1" fmla="*/ 1206261 h 1299348"/>
                <a:gd name="connsiteX2" fmla="*/ 563592 w 1177505"/>
                <a:gd name="connsiteY2" fmla="*/ 1061049 h 1299348"/>
                <a:gd name="connsiteX3" fmla="*/ 623977 w 1177505"/>
                <a:gd name="connsiteY3" fmla="*/ 992038 h 1299348"/>
                <a:gd name="connsiteX4" fmla="*/ 718868 w 1177505"/>
                <a:gd name="connsiteY4" fmla="*/ 992038 h 1299348"/>
                <a:gd name="connsiteX5" fmla="*/ 770626 w 1177505"/>
                <a:gd name="connsiteY5" fmla="*/ 948906 h 1299348"/>
                <a:gd name="connsiteX6" fmla="*/ 839638 w 1177505"/>
                <a:gd name="connsiteY6" fmla="*/ 948906 h 1299348"/>
                <a:gd name="connsiteX7" fmla="*/ 1029419 w 1177505"/>
                <a:gd name="connsiteY7" fmla="*/ 810883 h 1299348"/>
                <a:gd name="connsiteX8" fmla="*/ 1089804 w 1177505"/>
                <a:gd name="connsiteY8" fmla="*/ 646981 h 1299348"/>
                <a:gd name="connsiteX9" fmla="*/ 1167441 w 1177505"/>
                <a:gd name="connsiteY9" fmla="*/ 379563 h 1299348"/>
                <a:gd name="connsiteX10" fmla="*/ 1150189 w 1177505"/>
                <a:gd name="connsiteY10" fmla="*/ 241540 h 1299348"/>
                <a:gd name="connsiteX11" fmla="*/ 1167441 w 1177505"/>
                <a:gd name="connsiteY11" fmla="*/ 198408 h 1299348"/>
                <a:gd name="connsiteX12" fmla="*/ 1115683 w 1177505"/>
                <a:gd name="connsiteY12" fmla="*/ 146649 h 1299348"/>
                <a:gd name="connsiteX13" fmla="*/ 1132936 w 1177505"/>
                <a:gd name="connsiteY13" fmla="*/ 17253 h 1299348"/>
                <a:gd name="connsiteX14" fmla="*/ 632604 w 1177505"/>
                <a:gd name="connsiteY14" fmla="*/ 8627 h 1299348"/>
                <a:gd name="connsiteX0" fmla="*/ 0 w 1177505"/>
                <a:gd name="connsiteY0" fmla="*/ 1207698 h 1299348"/>
                <a:gd name="connsiteX1" fmla="*/ 468702 w 1177505"/>
                <a:gd name="connsiteY1" fmla="*/ 1206261 h 1299348"/>
                <a:gd name="connsiteX2" fmla="*/ 563592 w 1177505"/>
                <a:gd name="connsiteY2" fmla="*/ 1061049 h 1299348"/>
                <a:gd name="connsiteX3" fmla="*/ 623977 w 1177505"/>
                <a:gd name="connsiteY3" fmla="*/ 992038 h 1299348"/>
                <a:gd name="connsiteX4" fmla="*/ 718868 w 1177505"/>
                <a:gd name="connsiteY4" fmla="*/ 992038 h 1299348"/>
                <a:gd name="connsiteX5" fmla="*/ 770626 w 1177505"/>
                <a:gd name="connsiteY5" fmla="*/ 948906 h 1299348"/>
                <a:gd name="connsiteX6" fmla="*/ 839638 w 1177505"/>
                <a:gd name="connsiteY6" fmla="*/ 948906 h 1299348"/>
                <a:gd name="connsiteX7" fmla="*/ 1029419 w 1177505"/>
                <a:gd name="connsiteY7" fmla="*/ 810883 h 1299348"/>
                <a:gd name="connsiteX8" fmla="*/ 1089804 w 1177505"/>
                <a:gd name="connsiteY8" fmla="*/ 646981 h 1299348"/>
                <a:gd name="connsiteX9" fmla="*/ 1167441 w 1177505"/>
                <a:gd name="connsiteY9" fmla="*/ 379563 h 1299348"/>
                <a:gd name="connsiteX10" fmla="*/ 1150189 w 1177505"/>
                <a:gd name="connsiteY10" fmla="*/ 241540 h 1299348"/>
                <a:gd name="connsiteX11" fmla="*/ 1167441 w 1177505"/>
                <a:gd name="connsiteY11" fmla="*/ 198408 h 1299348"/>
                <a:gd name="connsiteX12" fmla="*/ 1115683 w 1177505"/>
                <a:gd name="connsiteY12" fmla="*/ 146649 h 1299348"/>
                <a:gd name="connsiteX13" fmla="*/ 1132936 w 1177505"/>
                <a:gd name="connsiteY13" fmla="*/ 17253 h 1299348"/>
                <a:gd name="connsiteX14" fmla="*/ 632604 w 1177505"/>
                <a:gd name="connsiteY14" fmla="*/ 8627 h 1299348"/>
                <a:gd name="connsiteX0" fmla="*/ 0 w 1177505"/>
                <a:gd name="connsiteY0" fmla="*/ 1207698 h 1242251"/>
                <a:gd name="connsiteX1" fmla="*/ 222162 w 1177505"/>
                <a:gd name="connsiteY1" fmla="*/ 1242011 h 1242251"/>
                <a:gd name="connsiteX2" fmla="*/ 468702 w 1177505"/>
                <a:gd name="connsiteY2" fmla="*/ 1206261 h 1242251"/>
                <a:gd name="connsiteX3" fmla="*/ 563592 w 1177505"/>
                <a:gd name="connsiteY3" fmla="*/ 1061049 h 1242251"/>
                <a:gd name="connsiteX4" fmla="*/ 623977 w 1177505"/>
                <a:gd name="connsiteY4" fmla="*/ 992038 h 1242251"/>
                <a:gd name="connsiteX5" fmla="*/ 718868 w 1177505"/>
                <a:gd name="connsiteY5" fmla="*/ 992038 h 1242251"/>
                <a:gd name="connsiteX6" fmla="*/ 770626 w 1177505"/>
                <a:gd name="connsiteY6" fmla="*/ 948906 h 1242251"/>
                <a:gd name="connsiteX7" fmla="*/ 839638 w 1177505"/>
                <a:gd name="connsiteY7" fmla="*/ 948906 h 1242251"/>
                <a:gd name="connsiteX8" fmla="*/ 1029419 w 1177505"/>
                <a:gd name="connsiteY8" fmla="*/ 810883 h 1242251"/>
                <a:gd name="connsiteX9" fmla="*/ 1089804 w 1177505"/>
                <a:gd name="connsiteY9" fmla="*/ 646981 h 1242251"/>
                <a:gd name="connsiteX10" fmla="*/ 1167441 w 1177505"/>
                <a:gd name="connsiteY10" fmla="*/ 379563 h 1242251"/>
                <a:gd name="connsiteX11" fmla="*/ 1150189 w 1177505"/>
                <a:gd name="connsiteY11" fmla="*/ 241540 h 1242251"/>
                <a:gd name="connsiteX12" fmla="*/ 1167441 w 1177505"/>
                <a:gd name="connsiteY12" fmla="*/ 198408 h 1242251"/>
                <a:gd name="connsiteX13" fmla="*/ 1115683 w 1177505"/>
                <a:gd name="connsiteY13" fmla="*/ 146649 h 1242251"/>
                <a:gd name="connsiteX14" fmla="*/ 1132936 w 1177505"/>
                <a:gd name="connsiteY14" fmla="*/ 17253 h 1242251"/>
                <a:gd name="connsiteX15" fmla="*/ 632604 w 1177505"/>
                <a:gd name="connsiteY15" fmla="*/ 8627 h 1242251"/>
                <a:gd name="connsiteX0" fmla="*/ 0 w 1177505"/>
                <a:gd name="connsiteY0" fmla="*/ 1207698 h 1317001"/>
                <a:gd name="connsiteX1" fmla="*/ 222162 w 1177505"/>
                <a:gd name="connsiteY1" fmla="*/ 1242011 h 1317001"/>
                <a:gd name="connsiteX2" fmla="*/ 468702 w 1177505"/>
                <a:gd name="connsiteY2" fmla="*/ 1206261 h 1317001"/>
                <a:gd name="connsiteX3" fmla="*/ 563592 w 1177505"/>
                <a:gd name="connsiteY3" fmla="*/ 1061049 h 1317001"/>
                <a:gd name="connsiteX4" fmla="*/ 623977 w 1177505"/>
                <a:gd name="connsiteY4" fmla="*/ 992038 h 1317001"/>
                <a:gd name="connsiteX5" fmla="*/ 718868 w 1177505"/>
                <a:gd name="connsiteY5" fmla="*/ 992038 h 1317001"/>
                <a:gd name="connsiteX6" fmla="*/ 770626 w 1177505"/>
                <a:gd name="connsiteY6" fmla="*/ 948906 h 1317001"/>
                <a:gd name="connsiteX7" fmla="*/ 839638 w 1177505"/>
                <a:gd name="connsiteY7" fmla="*/ 948906 h 1317001"/>
                <a:gd name="connsiteX8" fmla="*/ 1029419 w 1177505"/>
                <a:gd name="connsiteY8" fmla="*/ 810883 h 1317001"/>
                <a:gd name="connsiteX9" fmla="*/ 1089804 w 1177505"/>
                <a:gd name="connsiteY9" fmla="*/ 646981 h 1317001"/>
                <a:gd name="connsiteX10" fmla="*/ 1167441 w 1177505"/>
                <a:gd name="connsiteY10" fmla="*/ 379563 h 1317001"/>
                <a:gd name="connsiteX11" fmla="*/ 1150189 w 1177505"/>
                <a:gd name="connsiteY11" fmla="*/ 241540 h 1317001"/>
                <a:gd name="connsiteX12" fmla="*/ 1167441 w 1177505"/>
                <a:gd name="connsiteY12" fmla="*/ 198408 h 1317001"/>
                <a:gd name="connsiteX13" fmla="*/ 1115683 w 1177505"/>
                <a:gd name="connsiteY13" fmla="*/ 146649 h 1317001"/>
                <a:gd name="connsiteX14" fmla="*/ 1132936 w 1177505"/>
                <a:gd name="connsiteY14" fmla="*/ 17253 h 1317001"/>
                <a:gd name="connsiteX15" fmla="*/ 632604 w 1177505"/>
                <a:gd name="connsiteY15" fmla="*/ 8627 h 1317001"/>
                <a:gd name="connsiteX0" fmla="*/ 0 w 1177505"/>
                <a:gd name="connsiteY0" fmla="*/ 1207698 h 1242251"/>
                <a:gd name="connsiteX1" fmla="*/ 222162 w 1177505"/>
                <a:gd name="connsiteY1" fmla="*/ 1242011 h 1242251"/>
                <a:gd name="connsiteX2" fmla="*/ 468702 w 1177505"/>
                <a:gd name="connsiteY2" fmla="*/ 1206261 h 1242251"/>
                <a:gd name="connsiteX3" fmla="*/ 563592 w 1177505"/>
                <a:gd name="connsiteY3" fmla="*/ 1061049 h 1242251"/>
                <a:gd name="connsiteX4" fmla="*/ 623977 w 1177505"/>
                <a:gd name="connsiteY4" fmla="*/ 992038 h 1242251"/>
                <a:gd name="connsiteX5" fmla="*/ 718868 w 1177505"/>
                <a:gd name="connsiteY5" fmla="*/ 992038 h 1242251"/>
                <a:gd name="connsiteX6" fmla="*/ 770626 w 1177505"/>
                <a:gd name="connsiteY6" fmla="*/ 948906 h 1242251"/>
                <a:gd name="connsiteX7" fmla="*/ 839638 w 1177505"/>
                <a:gd name="connsiteY7" fmla="*/ 948906 h 1242251"/>
                <a:gd name="connsiteX8" fmla="*/ 1029419 w 1177505"/>
                <a:gd name="connsiteY8" fmla="*/ 810883 h 1242251"/>
                <a:gd name="connsiteX9" fmla="*/ 1089804 w 1177505"/>
                <a:gd name="connsiteY9" fmla="*/ 646981 h 1242251"/>
                <a:gd name="connsiteX10" fmla="*/ 1167441 w 1177505"/>
                <a:gd name="connsiteY10" fmla="*/ 379563 h 1242251"/>
                <a:gd name="connsiteX11" fmla="*/ 1150189 w 1177505"/>
                <a:gd name="connsiteY11" fmla="*/ 241540 h 1242251"/>
                <a:gd name="connsiteX12" fmla="*/ 1167441 w 1177505"/>
                <a:gd name="connsiteY12" fmla="*/ 198408 h 1242251"/>
                <a:gd name="connsiteX13" fmla="*/ 1115683 w 1177505"/>
                <a:gd name="connsiteY13" fmla="*/ 146649 h 1242251"/>
                <a:gd name="connsiteX14" fmla="*/ 1132936 w 1177505"/>
                <a:gd name="connsiteY14" fmla="*/ 17253 h 1242251"/>
                <a:gd name="connsiteX15" fmla="*/ 632604 w 1177505"/>
                <a:gd name="connsiteY15" fmla="*/ 8627 h 1242251"/>
                <a:gd name="connsiteX0" fmla="*/ 0 w 1177505"/>
                <a:gd name="connsiteY0" fmla="*/ 1207698 h 1247970"/>
                <a:gd name="connsiteX1" fmla="*/ 222162 w 1177505"/>
                <a:gd name="connsiteY1" fmla="*/ 1242011 h 1247970"/>
                <a:gd name="connsiteX2" fmla="*/ 233810 w 1177505"/>
                <a:gd name="connsiteY2" fmla="*/ 1242012 h 1247970"/>
                <a:gd name="connsiteX3" fmla="*/ 468702 w 1177505"/>
                <a:gd name="connsiteY3" fmla="*/ 1206261 h 1247970"/>
                <a:gd name="connsiteX4" fmla="*/ 563592 w 1177505"/>
                <a:gd name="connsiteY4" fmla="*/ 1061049 h 1247970"/>
                <a:gd name="connsiteX5" fmla="*/ 623977 w 1177505"/>
                <a:gd name="connsiteY5" fmla="*/ 992038 h 1247970"/>
                <a:gd name="connsiteX6" fmla="*/ 718868 w 1177505"/>
                <a:gd name="connsiteY6" fmla="*/ 992038 h 1247970"/>
                <a:gd name="connsiteX7" fmla="*/ 770626 w 1177505"/>
                <a:gd name="connsiteY7" fmla="*/ 948906 h 1247970"/>
                <a:gd name="connsiteX8" fmla="*/ 839638 w 1177505"/>
                <a:gd name="connsiteY8" fmla="*/ 948906 h 1247970"/>
                <a:gd name="connsiteX9" fmla="*/ 1029419 w 1177505"/>
                <a:gd name="connsiteY9" fmla="*/ 810883 h 1247970"/>
                <a:gd name="connsiteX10" fmla="*/ 1089804 w 1177505"/>
                <a:gd name="connsiteY10" fmla="*/ 646981 h 1247970"/>
                <a:gd name="connsiteX11" fmla="*/ 1167441 w 1177505"/>
                <a:gd name="connsiteY11" fmla="*/ 379563 h 1247970"/>
                <a:gd name="connsiteX12" fmla="*/ 1150189 w 1177505"/>
                <a:gd name="connsiteY12" fmla="*/ 241540 h 1247970"/>
                <a:gd name="connsiteX13" fmla="*/ 1167441 w 1177505"/>
                <a:gd name="connsiteY13" fmla="*/ 198408 h 1247970"/>
                <a:gd name="connsiteX14" fmla="*/ 1115683 w 1177505"/>
                <a:gd name="connsiteY14" fmla="*/ 146649 h 1247970"/>
                <a:gd name="connsiteX15" fmla="*/ 1132936 w 1177505"/>
                <a:gd name="connsiteY15" fmla="*/ 17253 h 1247970"/>
                <a:gd name="connsiteX16" fmla="*/ 632604 w 1177505"/>
                <a:gd name="connsiteY16" fmla="*/ 8627 h 1247970"/>
                <a:gd name="connsiteX0" fmla="*/ 0 w 1177505"/>
                <a:gd name="connsiteY0" fmla="*/ 1207698 h 1270514"/>
                <a:gd name="connsiteX1" fmla="*/ 222162 w 1177505"/>
                <a:gd name="connsiteY1" fmla="*/ 1242011 h 1270514"/>
                <a:gd name="connsiteX2" fmla="*/ 233810 w 1177505"/>
                <a:gd name="connsiteY2" fmla="*/ 1242012 h 1270514"/>
                <a:gd name="connsiteX3" fmla="*/ 468702 w 1177505"/>
                <a:gd name="connsiteY3" fmla="*/ 1206261 h 1270514"/>
                <a:gd name="connsiteX4" fmla="*/ 563592 w 1177505"/>
                <a:gd name="connsiteY4" fmla="*/ 1061049 h 1270514"/>
                <a:gd name="connsiteX5" fmla="*/ 623977 w 1177505"/>
                <a:gd name="connsiteY5" fmla="*/ 992038 h 1270514"/>
                <a:gd name="connsiteX6" fmla="*/ 718868 w 1177505"/>
                <a:gd name="connsiteY6" fmla="*/ 992038 h 1270514"/>
                <a:gd name="connsiteX7" fmla="*/ 770626 w 1177505"/>
                <a:gd name="connsiteY7" fmla="*/ 948906 h 1270514"/>
                <a:gd name="connsiteX8" fmla="*/ 839638 w 1177505"/>
                <a:gd name="connsiteY8" fmla="*/ 948906 h 1270514"/>
                <a:gd name="connsiteX9" fmla="*/ 1029419 w 1177505"/>
                <a:gd name="connsiteY9" fmla="*/ 810883 h 1270514"/>
                <a:gd name="connsiteX10" fmla="*/ 1089804 w 1177505"/>
                <a:gd name="connsiteY10" fmla="*/ 646981 h 1270514"/>
                <a:gd name="connsiteX11" fmla="*/ 1167441 w 1177505"/>
                <a:gd name="connsiteY11" fmla="*/ 379563 h 1270514"/>
                <a:gd name="connsiteX12" fmla="*/ 1150189 w 1177505"/>
                <a:gd name="connsiteY12" fmla="*/ 241540 h 1270514"/>
                <a:gd name="connsiteX13" fmla="*/ 1167441 w 1177505"/>
                <a:gd name="connsiteY13" fmla="*/ 198408 h 1270514"/>
                <a:gd name="connsiteX14" fmla="*/ 1115683 w 1177505"/>
                <a:gd name="connsiteY14" fmla="*/ 146649 h 1270514"/>
                <a:gd name="connsiteX15" fmla="*/ 1132936 w 1177505"/>
                <a:gd name="connsiteY15" fmla="*/ 17253 h 1270514"/>
                <a:gd name="connsiteX16" fmla="*/ 632604 w 1177505"/>
                <a:gd name="connsiteY16" fmla="*/ 8627 h 1270514"/>
                <a:gd name="connsiteX0" fmla="*/ 0 w 1177505"/>
                <a:gd name="connsiteY0" fmla="*/ 1207698 h 1247970"/>
                <a:gd name="connsiteX1" fmla="*/ 222162 w 1177505"/>
                <a:gd name="connsiteY1" fmla="*/ 1242011 h 1247970"/>
                <a:gd name="connsiteX2" fmla="*/ 233810 w 1177505"/>
                <a:gd name="connsiteY2" fmla="*/ 1242012 h 1247970"/>
                <a:gd name="connsiteX3" fmla="*/ 468702 w 1177505"/>
                <a:gd name="connsiteY3" fmla="*/ 1206261 h 1247970"/>
                <a:gd name="connsiteX4" fmla="*/ 563592 w 1177505"/>
                <a:gd name="connsiteY4" fmla="*/ 1061049 h 1247970"/>
                <a:gd name="connsiteX5" fmla="*/ 623977 w 1177505"/>
                <a:gd name="connsiteY5" fmla="*/ 992038 h 1247970"/>
                <a:gd name="connsiteX6" fmla="*/ 718868 w 1177505"/>
                <a:gd name="connsiteY6" fmla="*/ 992038 h 1247970"/>
                <a:gd name="connsiteX7" fmla="*/ 770626 w 1177505"/>
                <a:gd name="connsiteY7" fmla="*/ 948906 h 1247970"/>
                <a:gd name="connsiteX8" fmla="*/ 839638 w 1177505"/>
                <a:gd name="connsiteY8" fmla="*/ 948906 h 1247970"/>
                <a:gd name="connsiteX9" fmla="*/ 1029419 w 1177505"/>
                <a:gd name="connsiteY9" fmla="*/ 810883 h 1247970"/>
                <a:gd name="connsiteX10" fmla="*/ 1089804 w 1177505"/>
                <a:gd name="connsiteY10" fmla="*/ 646981 h 1247970"/>
                <a:gd name="connsiteX11" fmla="*/ 1167441 w 1177505"/>
                <a:gd name="connsiteY11" fmla="*/ 379563 h 1247970"/>
                <a:gd name="connsiteX12" fmla="*/ 1150189 w 1177505"/>
                <a:gd name="connsiteY12" fmla="*/ 241540 h 1247970"/>
                <a:gd name="connsiteX13" fmla="*/ 1167441 w 1177505"/>
                <a:gd name="connsiteY13" fmla="*/ 198408 h 1247970"/>
                <a:gd name="connsiteX14" fmla="*/ 1115683 w 1177505"/>
                <a:gd name="connsiteY14" fmla="*/ 146649 h 1247970"/>
                <a:gd name="connsiteX15" fmla="*/ 1132936 w 1177505"/>
                <a:gd name="connsiteY15" fmla="*/ 17253 h 1247970"/>
                <a:gd name="connsiteX16" fmla="*/ 632604 w 1177505"/>
                <a:gd name="connsiteY16" fmla="*/ 8627 h 1247970"/>
                <a:gd name="connsiteX0" fmla="*/ 0 w 1177505"/>
                <a:gd name="connsiteY0" fmla="*/ 1207698 h 1299902"/>
                <a:gd name="connsiteX1" fmla="*/ 222162 w 1177505"/>
                <a:gd name="connsiteY1" fmla="*/ 1242011 h 1299902"/>
                <a:gd name="connsiteX2" fmla="*/ 233810 w 1177505"/>
                <a:gd name="connsiteY2" fmla="*/ 1242012 h 1299902"/>
                <a:gd name="connsiteX3" fmla="*/ 468702 w 1177505"/>
                <a:gd name="connsiteY3" fmla="*/ 1206261 h 1299902"/>
                <a:gd name="connsiteX4" fmla="*/ 563592 w 1177505"/>
                <a:gd name="connsiteY4" fmla="*/ 1061049 h 1299902"/>
                <a:gd name="connsiteX5" fmla="*/ 623977 w 1177505"/>
                <a:gd name="connsiteY5" fmla="*/ 992038 h 1299902"/>
                <a:gd name="connsiteX6" fmla="*/ 718868 w 1177505"/>
                <a:gd name="connsiteY6" fmla="*/ 992038 h 1299902"/>
                <a:gd name="connsiteX7" fmla="*/ 770626 w 1177505"/>
                <a:gd name="connsiteY7" fmla="*/ 948906 h 1299902"/>
                <a:gd name="connsiteX8" fmla="*/ 839638 w 1177505"/>
                <a:gd name="connsiteY8" fmla="*/ 948906 h 1299902"/>
                <a:gd name="connsiteX9" fmla="*/ 1029419 w 1177505"/>
                <a:gd name="connsiteY9" fmla="*/ 810883 h 1299902"/>
                <a:gd name="connsiteX10" fmla="*/ 1089804 w 1177505"/>
                <a:gd name="connsiteY10" fmla="*/ 646981 h 1299902"/>
                <a:gd name="connsiteX11" fmla="*/ 1167441 w 1177505"/>
                <a:gd name="connsiteY11" fmla="*/ 379563 h 1299902"/>
                <a:gd name="connsiteX12" fmla="*/ 1150189 w 1177505"/>
                <a:gd name="connsiteY12" fmla="*/ 241540 h 1299902"/>
                <a:gd name="connsiteX13" fmla="*/ 1167441 w 1177505"/>
                <a:gd name="connsiteY13" fmla="*/ 198408 h 1299902"/>
                <a:gd name="connsiteX14" fmla="*/ 1115683 w 1177505"/>
                <a:gd name="connsiteY14" fmla="*/ 146649 h 1299902"/>
                <a:gd name="connsiteX15" fmla="*/ 1132936 w 1177505"/>
                <a:gd name="connsiteY15" fmla="*/ 17253 h 1299902"/>
                <a:gd name="connsiteX16" fmla="*/ 632604 w 1177505"/>
                <a:gd name="connsiteY16" fmla="*/ 8627 h 1299902"/>
                <a:gd name="connsiteX0" fmla="*/ 0 w 1177505"/>
                <a:gd name="connsiteY0" fmla="*/ 1207698 h 1299902"/>
                <a:gd name="connsiteX1" fmla="*/ 222162 w 1177505"/>
                <a:gd name="connsiteY1" fmla="*/ 1242011 h 1299902"/>
                <a:gd name="connsiteX2" fmla="*/ 233810 w 1177505"/>
                <a:gd name="connsiteY2" fmla="*/ 1242012 h 1299902"/>
                <a:gd name="connsiteX3" fmla="*/ 563592 w 1177505"/>
                <a:gd name="connsiteY3" fmla="*/ 1061049 h 1299902"/>
                <a:gd name="connsiteX4" fmla="*/ 623977 w 1177505"/>
                <a:gd name="connsiteY4" fmla="*/ 992038 h 1299902"/>
                <a:gd name="connsiteX5" fmla="*/ 718868 w 1177505"/>
                <a:gd name="connsiteY5" fmla="*/ 992038 h 1299902"/>
                <a:gd name="connsiteX6" fmla="*/ 770626 w 1177505"/>
                <a:gd name="connsiteY6" fmla="*/ 948906 h 1299902"/>
                <a:gd name="connsiteX7" fmla="*/ 839638 w 1177505"/>
                <a:gd name="connsiteY7" fmla="*/ 948906 h 1299902"/>
                <a:gd name="connsiteX8" fmla="*/ 1029419 w 1177505"/>
                <a:gd name="connsiteY8" fmla="*/ 810883 h 1299902"/>
                <a:gd name="connsiteX9" fmla="*/ 1089804 w 1177505"/>
                <a:gd name="connsiteY9" fmla="*/ 646981 h 1299902"/>
                <a:gd name="connsiteX10" fmla="*/ 1167441 w 1177505"/>
                <a:gd name="connsiteY10" fmla="*/ 379563 h 1299902"/>
                <a:gd name="connsiteX11" fmla="*/ 1150189 w 1177505"/>
                <a:gd name="connsiteY11" fmla="*/ 241540 h 1299902"/>
                <a:gd name="connsiteX12" fmla="*/ 1167441 w 1177505"/>
                <a:gd name="connsiteY12" fmla="*/ 198408 h 1299902"/>
                <a:gd name="connsiteX13" fmla="*/ 1115683 w 1177505"/>
                <a:gd name="connsiteY13" fmla="*/ 146649 h 1299902"/>
                <a:gd name="connsiteX14" fmla="*/ 1132936 w 1177505"/>
                <a:gd name="connsiteY14" fmla="*/ 17253 h 1299902"/>
                <a:gd name="connsiteX15" fmla="*/ 632604 w 1177505"/>
                <a:gd name="connsiteY15" fmla="*/ 8627 h 1299902"/>
                <a:gd name="connsiteX0" fmla="*/ 0 w 1177505"/>
                <a:gd name="connsiteY0" fmla="*/ 1207698 h 1299902"/>
                <a:gd name="connsiteX1" fmla="*/ 222162 w 1177505"/>
                <a:gd name="connsiteY1" fmla="*/ 1242011 h 1299902"/>
                <a:gd name="connsiteX2" fmla="*/ 233810 w 1177505"/>
                <a:gd name="connsiteY2" fmla="*/ 1242012 h 1299902"/>
                <a:gd name="connsiteX3" fmla="*/ 455130 w 1177505"/>
                <a:gd name="connsiteY3" fmla="*/ 1138049 h 1299902"/>
                <a:gd name="connsiteX4" fmla="*/ 563592 w 1177505"/>
                <a:gd name="connsiteY4" fmla="*/ 1061049 h 1299902"/>
                <a:gd name="connsiteX5" fmla="*/ 623977 w 1177505"/>
                <a:gd name="connsiteY5" fmla="*/ 992038 h 1299902"/>
                <a:gd name="connsiteX6" fmla="*/ 718868 w 1177505"/>
                <a:gd name="connsiteY6" fmla="*/ 992038 h 1299902"/>
                <a:gd name="connsiteX7" fmla="*/ 770626 w 1177505"/>
                <a:gd name="connsiteY7" fmla="*/ 948906 h 1299902"/>
                <a:gd name="connsiteX8" fmla="*/ 839638 w 1177505"/>
                <a:gd name="connsiteY8" fmla="*/ 948906 h 1299902"/>
                <a:gd name="connsiteX9" fmla="*/ 1029419 w 1177505"/>
                <a:gd name="connsiteY9" fmla="*/ 810883 h 1299902"/>
                <a:gd name="connsiteX10" fmla="*/ 1089804 w 1177505"/>
                <a:gd name="connsiteY10" fmla="*/ 646981 h 1299902"/>
                <a:gd name="connsiteX11" fmla="*/ 1167441 w 1177505"/>
                <a:gd name="connsiteY11" fmla="*/ 379563 h 1299902"/>
                <a:gd name="connsiteX12" fmla="*/ 1150189 w 1177505"/>
                <a:gd name="connsiteY12" fmla="*/ 241540 h 1299902"/>
                <a:gd name="connsiteX13" fmla="*/ 1167441 w 1177505"/>
                <a:gd name="connsiteY13" fmla="*/ 198408 h 1299902"/>
                <a:gd name="connsiteX14" fmla="*/ 1115683 w 1177505"/>
                <a:gd name="connsiteY14" fmla="*/ 146649 h 1299902"/>
                <a:gd name="connsiteX15" fmla="*/ 1132936 w 1177505"/>
                <a:gd name="connsiteY15" fmla="*/ 17253 h 1299902"/>
                <a:gd name="connsiteX16" fmla="*/ 632604 w 1177505"/>
                <a:gd name="connsiteY16" fmla="*/ 8627 h 1299902"/>
                <a:gd name="connsiteX0" fmla="*/ 0 w 1177505"/>
                <a:gd name="connsiteY0" fmla="*/ 1207698 h 1299902"/>
                <a:gd name="connsiteX1" fmla="*/ 222162 w 1177505"/>
                <a:gd name="connsiteY1" fmla="*/ 1242011 h 1299902"/>
                <a:gd name="connsiteX2" fmla="*/ 233810 w 1177505"/>
                <a:gd name="connsiteY2" fmla="*/ 1242012 h 1299902"/>
                <a:gd name="connsiteX3" fmla="*/ 455130 w 1177505"/>
                <a:gd name="connsiteY3" fmla="*/ 1138049 h 1299902"/>
                <a:gd name="connsiteX4" fmla="*/ 563592 w 1177505"/>
                <a:gd name="connsiteY4" fmla="*/ 1061049 h 1299902"/>
                <a:gd name="connsiteX5" fmla="*/ 623977 w 1177505"/>
                <a:gd name="connsiteY5" fmla="*/ 992038 h 1299902"/>
                <a:gd name="connsiteX6" fmla="*/ 718868 w 1177505"/>
                <a:gd name="connsiteY6" fmla="*/ 992038 h 1299902"/>
                <a:gd name="connsiteX7" fmla="*/ 770626 w 1177505"/>
                <a:gd name="connsiteY7" fmla="*/ 948906 h 1299902"/>
                <a:gd name="connsiteX8" fmla="*/ 839638 w 1177505"/>
                <a:gd name="connsiteY8" fmla="*/ 948906 h 1299902"/>
                <a:gd name="connsiteX9" fmla="*/ 1029419 w 1177505"/>
                <a:gd name="connsiteY9" fmla="*/ 810883 h 1299902"/>
                <a:gd name="connsiteX10" fmla="*/ 1089804 w 1177505"/>
                <a:gd name="connsiteY10" fmla="*/ 646981 h 1299902"/>
                <a:gd name="connsiteX11" fmla="*/ 1167441 w 1177505"/>
                <a:gd name="connsiteY11" fmla="*/ 379563 h 1299902"/>
                <a:gd name="connsiteX12" fmla="*/ 1150189 w 1177505"/>
                <a:gd name="connsiteY12" fmla="*/ 241540 h 1299902"/>
                <a:gd name="connsiteX13" fmla="*/ 1167441 w 1177505"/>
                <a:gd name="connsiteY13" fmla="*/ 198408 h 1299902"/>
                <a:gd name="connsiteX14" fmla="*/ 1115683 w 1177505"/>
                <a:gd name="connsiteY14" fmla="*/ 146649 h 1299902"/>
                <a:gd name="connsiteX15" fmla="*/ 1132936 w 1177505"/>
                <a:gd name="connsiteY15" fmla="*/ 17253 h 1299902"/>
                <a:gd name="connsiteX16" fmla="*/ 632604 w 1177505"/>
                <a:gd name="connsiteY16" fmla="*/ 8627 h 1299902"/>
                <a:gd name="connsiteX0" fmla="*/ 0 w 1177505"/>
                <a:gd name="connsiteY0" fmla="*/ 1207698 h 1242251"/>
                <a:gd name="connsiteX1" fmla="*/ 222162 w 1177505"/>
                <a:gd name="connsiteY1" fmla="*/ 1242011 h 1242251"/>
                <a:gd name="connsiteX2" fmla="*/ 455130 w 1177505"/>
                <a:gd name="connsiteY2" fmla="*/ 1138049 h 1242251"/>
                <a:gd name="connsiteX3" fmla="*/ 563592 w 1177505"/>
                <a:gd name="connsiteY3" fmla="*/ 1061049 h 1242251"/>
                <a:gd name="connsiteX4" fmla="*/ 623977 w 1177505"/>
                <a:gd name="connsiteY4" fmla="*/ 992038 h 1242251"/>
                <a:gd name="connsiteX5" fmla="*/ 718868 w 1177505"/>
                <a:gd name="connsiteY5" fmla="*/ 992038 h 1242251"/>
                <a:gd name="connsiteX6" fmla="*/ 770626 w 1177505"/>
                <a:gd name="connsiteY6" fmla="*/ 948906 h 1242251"/>
                <a:gd name="connsiteX7" fmla="*/ 839638 w 1177505"/>
                <a:gd name="connsiteY7" fmla="*/ 948906 h 1242251"/>
                <a:gd name="connsiteX8" fmla="*/ 1029419 w 1177505"/>
                <a:gd name="connsiteY8" fmla="*/ 810883 h 1242251"/>
                <a:gd name="connsiteX9" fmla="*/ 1089804 w 1177505"/>
                <a:gd name="connsiteY9" fmla="*/ 646981 h 1242251"/>
                <a:gd name="connsiteX10" fmla="*/ 1167441 w 1177505"/>
                <a:gd name="connsiteY10" fmla="*/ 379563 h 1242251"/>
                <a:gd name="connsiteX11" fmla="*/ 1150189 w 1177505"/>
                <a:gd name="connsiteY11" fmla="*/ 241540 h 1242251"/>
                <a:gd name="connsiteX12" fmla="*/ 1167441 w 1177505"/>
                <a:gd name="connsiteY12" fmla="*/ 198408 h 1242251"/>
                <a:gd name="connsiteX13" fmla="*/ 1115683 w 1177505"/>
                <a:gd name="connsiteY13" fmla="*/ 146649 h 1242251"/>
                <a:gd name="connsiteX14" fmla="*/ 1132936 w 1177505"/>
                <a:gd name="connsiteY14" fmla="*/ 17253 h 1242251"/>
                <a:gd name="connsiteX15" fmla="*/ 632604 w 1177505"/>
                <a:gd name="connsiteY15" fmla="*/ 8627 h 1242251"/>
                <a:gd name="connsiteX0" fmla="*/ 0 w 1177505"/>
                <a:gd name="connsiteY0" fmla="*/ 1207698 h 1213417"/>
                <a:gd name="connsiteX1" fmla="*/ 222162 w 1177505"/>
                <a:gd name="connsiteY1" fmla="*/ 1165811 h 1213417"/>
                <a:gd name="connsiteX2" fmla="*/ 455130 w 1177505"/>
                <a:gd name="connsiteY2" fmla="*/ 1138049 h 1213417"/>
                <a:gd name="connsiteX3" fmla="*/ 563592 w 1177505"/>
                <a:gd name="connsiteY3" fmla="*/ 1061049 h 1213417"/>
                <a:gd name="connsiteX4" fmla="*/ 623977 w 1177505"/>
                <a:gd name="connsiteY4" fmla="*/ 992038 h 1213417"/>
                <a:gd name="connsiteX5" fmla="*/ 718868 w 1177505"/>
                <a:gd name="connsiteY5" fmla="*/ 992038 h 1213417"/>
                <a:gd name="connsiteX6" fmla="*/ 770626 w 1177505"/>
                <a:gd name="connsiteY6" fmla="*/ 948906 h 1213417"/>
                <a:gd name="connsiteX7" fmla="*/ 839638 w 1177505"/>
                <a:gd name="connsiteY7" fmla="*/ 948906 h 1213417"/>
                <a:gd name="connsiteX8" fmla="*/ 1029419 w 1177505"/>
                <a:gd name="connsiteY8" fmla="*/ 810883 h 1213417"/>
                <a:gd name="connsiteX9" fmla="*/ 1089804 w 1177505"/>
                <a:gd name="connsiteY9" fmla="*/ 646981 h 1213417"/>
                <a:gd name="connsiteX10" fmla="*/ 1167441 w 1177505"/>
                <a:gd name="connsiteY10" fmla="*/ 379563 h 1213417"/>
                <a:gd name="connsiteX11" fmla="*/ 1150189 w 1177505"/>
                <a:gd name="connsiteY11" fmla="*/ 241540 h 1213417"/>
                <a:gd name="connsiteX12" fmla="*/ 1167441 w 1177505"/>
                <a:gd name="connsiteY12" fmla="*/ 198408 h 1213417"/>
                <a:gd name="connsiteX13" fmla="*/ 1115683 w 1177505"/>
                <a:gd name="connsiteY13" fmla="*/ 146649 h 1213417"/>
                <a:gd name="connsiteX14" fmla="*/ 1132936 w 1177505"/>
                <a:gd name="connsiteY14" fmla="*/ 17253 h 1213417"/>
                <a:gd name="connsiteX15" fmla="*/ 632604 w 1177505"/>
                <a:gd name="connsiteY15" fmla="*/ 8627 h 1213417"/>
                <a:gd name="connsiteX0" fmla="*/ 0 w 1177505"/>
                <a:gd name="connsiteY0" fmla="*/ 1207698 h 1213417"/>
                <a:gd name="connsiteX1" fmla="*/ 222162 w 1177505"/>
                <a:gd name="connsiteY1" fmla="*/ 1165811 h 1213417"/>
                <a:gd name="connsiteX2" fmla="*/ 455130 w 1177505"/>
                <a:gd name="connsiteY2" fmla="*/ 1138049 h 1213417"/>
                <a:gd name="connsiteX3" fmla="*/ 563592 w 1177505"/>
                <a:gd name="connsiteY3" fmla="*/ 1061049 h 1213417"/>
                <a:gd name="connsiteX4" fmla="*/ 623977 w 1177505"/>
                <a:gd name="connsiteY4" fmla="*/ 992038 h 1213417"/>
                <a:gd name="connsiteX5" fmla="*/ 718868 w 1177505"/>
                <a:gd name="connsiteY5" fmla="*/ 992038 h 1213417"/>
                <a:gd name="connsiteX6" fmla="*/ 770626 w 1177505"/>
                <a:gd name="connsiteY6" fmla="*/ 948906 h 1213417"/>
                <a:gd name="connsiteX7" fmla="*/ 839638 w 1177505"/>
                <a:gd name="connsiteY7" fmla="*/ 948906 h 1213417"/>
                <a:gd name="connsiteX8" fmla="*/ 1029419 w 1177505"/>
                <a:gd name="connsiteY8" fmla="*/ 810883 h 1213417"/>
                <a:gd name="connsiteX9" fmla="*/ 1089804 w 1177505"/>
                <a:gd name="connsiteY9" fmla="*/ 646981 h 1213417"/>
                <a:gd name="connsiteX10" fmla="*/ 1167441 w 1177505"/>
                <a:gd name="connsiteY10" fmla="*/ 379563 h 1213417"/>
                <a:gd name="connsiteX11" fmla="*/ 1150189 w 1177505"/>
                <a:gd name="connsiteY11" fmla="*/ 241540 h 1213417"/>
                <a:gd name="connsiteX12" fmla="*/ 1167441 w 1177505"/>
                <a:gd name="connsiteY12" fmla="*/ 198408 h 1213417"/>
                <a:gd name="connsiteX13" fmla="*/ 1115683 w 1177505"/>
                <a:gd name="connsiteY13" fmla="*/ 146649 h 1213417"/>
                <a:gd name="connsiteX14" fmla="*/ 1132936 w 1177505"/>
                <a:gd name="connsiteY14" fmla="*/ 17253 h 1213417"/>
                <a:gd name="connsiteX15" fmla="*/ 632604 w 1177505"/>
                <a:gd name="connsiteY15" fmla="*/ 8627 h 1213417"/>
                <a:gd name="connsiteX0" fmla="*/ 0 w 1177505"/>
                <a:gd name="connsiteY0" fmla="*/ 1207698 h 1213417"/>
                <a:gd name="connsiteX1" fmla="*/ 222162 w 1177505"/>
                <a:gd name="connsiteY1" fmla="*/ 1165811 h 1213417"/>
                <a:gd name="connsiteX2" fmla="*/ 455130 w 1177505"/>
                <a:gd name="connsiteY2" fmla="*/ 1138049 h 1213417"/>
                <a:gd name="connsiteX3" fmla="*/ 563592 w 1177505"/>
                <a:gd name="connsiteY3" fmla="*/ 1061049 h 1213417"/>
                <a:gd name="connsiteX4" fmla="*/ 623977 w 1177505"/>
                <a:gd name="connsiteY4" fmla="*/ 992038 h 1213417"/>
                <a:gd name="connsiteX5" fmla="*/ 718868 w 1177505"/>
                <a:gd name="connsiteY5" fmla="*/ 992038 h 1213417"/>
                <a:gd name="connsiteX6" fmla="*/ 770626 w 1177505"/>
                <a:gd name="connsiteY6" fmla="*/ 948906 h 1213417"/>
                <a:gd name="connsiteX7" fmla="*/ 839638 w 1177505"/>
                <a:gd name="connsiteY7" fmla="*/ 948906 h 1213417"/>
                <a:gd name="connsiteX8" fmla="*/ 1029419 w 1177505"/>
                <a:gd name="connsiteY8" fmla="*/ 810883 h 1213417"/>
                <a:gd name="connsiteX9" fmla="*/ 1089804 w 1177505"/>
                <a:gd name="connsiteY9" fmla="*/ 646981 h 1213417"/>
                <a:gd name="connsiteX10" fmla="*/ 1167441 w 1177505"/>
                <a:gd name="connsiteY10" fmla="*/ 379563 h 1213417"/>
                <a:gd name="connsiteX11" fmla="*/ 1150189 w 1177505"/>
                <a:gd name="connsiteY11" fmla="*/ 241540 h 1213417"/>
                <a:gd name="connsiteX12" fmla="*/ 1167441 w 1177505"/>
                <a:gd name="connsiteY12" fmla="*/ 198408 h 1213417"/>
                <a:gd name="connsiteX13" fmla="*/ 1115683 w 1177505"/>
                <a:gd name="connsiteY13" fmla="*/ 146649 h 1213417"/>
                <a:gd name="connsiteX14" fmla="*/ 1132936 w 1177505"/>
                <a:gd name="connsiteY14" fmla="*/ 17253 h 1213417"/>
                <a:gd name="connsiteX15" fmla="*/ 632604 w 1177505"/>
                <a:gd name="connsiteY15" fmla="*/ 8627 h 1213417"/>
                <a:gd name="connsiteX0" fmla="*/ 0 w 1177505"/>
                <a:gd name="connsiteY0" fmla="*/ 1207698 h 1229917"/>
                <a:gd name="connsiteX1" fmla="*/ 222162 w 1177505"/>
                <a:gd name="connsiteY1" fmla="*/ 1165811 h 1229917"/>
                <a:gd name="connsiteX2" fmla="*/ 455130 w 1177505"/>
                <a:gd name="connsiteY2" fmla="*/ 1138049 h 1229917"/>
                <a:gd name="connsiteX3" fmla="*/ 563592 w 1177505"/>
                <a:gd name="connsiteY3" fmla="*/ 1061049 h 1229917"/>
                <a:gd name="connsiteX4" fmla="*/ 623977 w 1177505"/>
                <a:gd name="connsiteY4" fmla="*/ 992038 h 1229917"/>
                <a:gd name="connsiteX5" fmla="*/ 718868 w 1177505"/>
                <a:gd name="connsiteY5" fmla="*/ 992038 h 1229917"/>
                <a:gd name="connsiteX6" fmla="*/ 770626 w 1177505"/>
                <a:gd name="connsiteY6" fmla="*/ 948906 h 1229917"/>
                <a:gd name="connsiteX7" fmla="*/ 839638 w 1177505"/>
                <a:gd name="connsiteY7" fmla="*/ 948906 h 1229917"/>
                <a:gd name="connsiteX8" fmla="*/ 1029419 w 1177505"/>
                <a:gd name="connsiteY8" fmla="*/ 810883 h 1229917"/>
                <a:gd name="connsiteX9" fmla="*/ 1089804 w 1177505"/>
                <a:gd name="connsiteY9" fmla="*/ 646981 h 1229917"/>
                <a:gd name="connsiteX10" fmla="*/ 1167441 w 1177505"/>
                <a:gd name="connsiteY10" fmla="*/ 379563 h 1229917"/>
                <a:gd name="connsiteX11" fmla="*/ 1150189 w 1177505"/>
                <a:gd name="connsiteY11" fmla="*/ 241540 h 1229917"/>
                <a:gd name="connsiteX12" fmla="*/ 1167441 w 1177505"/>
                <a:gd name="connsiteY12" fmla="*/ 198408 h 1229917"/>
                <a:gd name="connsiteX13" fmla="*/ 1115683 w 1177505"/>
                <a:gd name="connsiteY13" fmla="*/ 146649 h 1229917"/>
                <a:gd name="connsiteX14" fmla="*/ 1132936 w 1177505"/>
                <a:gd name="connsiteY14" fmla="*/ 17253 h 1229917"/>
                <a:gd name="connsiteX15" fmla="*/ 632604 w 1177505"/>
                <a:gd name="connsiteY15" fmla="*/ 8627 h 1229917"/>
                <a:gd name="connsiteX0" fmla="*/ 0 w 1177505"/>
                <a:gd name="connsiteY0" fmla="*/ 1207698 h 1229917"/>
                <a:gd name="connsiteX1" fmla="*/ 222162 w 1177505"/>
                <a:gd name="connsiteY1" fmla="*/ 1165811 h 1229917"/>
                <a:gd name="connsiteX2" fmla="*/ 455130 w 1177505"/>
                <a:gd name="connsiteY2" fmla="*/ 1138049 h 1229917"/>
                <a:gd name="connsiteX3" fmla="*/ 563592 w 1177505"/>
                <a:gd name="connsiteY3" fmla="*/ 1061049 h 1229917"/>
                <a:gd name="connsiteX4" fmla="*/ 623977 w 1177505"/>
                <a:gd name="connsiteY4" fmla="*/ 992038 h 1229917"/>
                <a:gd name="connsiteX5" fmla="*/ 718868 w 1177505"/>
                <a:gd name="connsiteY5" fmla="*/ 992038 h 1229917"/>
                <a:gd name="connsiteX6" fmla="*/ 770626 w 1177505"/>
                <a:gd name="connsiteY6" fmla="*/ 948906 h 1229917"/>
                <a:gd name="connsiteX7" fmla="*/ 839638 w 1177505"/>
                <a:gd name="connsiteY7" fmla="*/ 948906 h 1229917"/>
                <a:gd name="connsiteX8" fmla="*/ 1029419 w 1177505"/>
                <a:gd name="connsiteY8" fmla="*/ 810883 h 1229917"/>
                <a:gd name="connsiteX9" fmla="*/ 1089804 w 1177505"/>
                <a:gd name="connsiteY9" fmla="*/ 646981 h 1229917"/>
                <a:gd name="connsiteX10" fmla="*/ 1167441 w 1177505"/>
                <a:gd name="connsiteY10" fmla="*/ 379563 h 1229917"/>
                <a:gd name="connsiteX11" fmla="*/ 1150189 w 1177505"/>
                <a:gd name="connsiteY11" fmla="*/ 241540 h 1229917"/>
                <a:gd name="connsiteX12" fmla="*/ 1167441 w 1177505"/>
                <a:gd name="connsiteY12" fmla="*/ 198408 h 1229917"/>
                <a:gd name="connsiteX13" fmla="*/ 1115683 w 1177505"/>
                <a:gd name="connsiteY13" fmla="*/ 146649 h 1229917"/>
                <a:gd name="connsiteX14" fmla="*/ 1132936 w 1177505"/>
                <a:gd name="connsiteY14" fmla="*/ 17253 h 1229917"/>
                <a:gd name="connsiteX15" fmla="*/ 632604 w 1177505"/>
                <a:gd name="connsiteY15" fmla="*/ 8627 h 122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7505" h="1229917">
                  <a:moveTo>
                    <a:pt x="0" y="1207698"/>
                  </a:moveTo>
                  <a:cubicBezTo>
                    <a:pt x="37027" y="1213417"/>
                    <a:pt x="221216" y="1200511"/>
                    <a:pt x="222162" y="1165811"/>
                  </a:cubicBezTo>
                  <a:cubicBezTo>
                    <a:pt x="357230" y="1229917"/>
                    <a:pt x="404049" y="1073485"/>
                    <a:pt x="455130" y="1138049"/>
                  </a:cubicBezTo>
                  <a:cubicBezTo>
                    <a:pt x="512035" y="1120589"/>
                    <a:pt x="535451" y="1085384"/>
                    <a:pt x="563592" y="1061049"/>
                  </a:cubicBezTo>
                  <a:cubicBezTo>
                    <a:pt x="591733" y="1036714"/>
                    <a:pt x="598098" y="1003540"/>
                    <a:pt x="623977" y="992038"/>
                  </a:cubicBezTo>
                  <a:cubicBezTo>
                    <a:pt x="649856" y="980536"/>
                    <a:pt x="694427" y="999227"/>
                    <a:pt x="718868" y="992038"/>
                  </a:cubicBezTo>
                  <a:cubicBezTo>
                    <a:pt x="743309" y="984849"/>
                    <a:pt x="750498" y="956095"/>
                    <a:pt x="770626" y="948906"/>
                  </a:cubicBezTo>
                  <a:cubicBezTo>
                    <a:pt x="790754" y="941717"/>
                    <a:pt x="796506" y="971910"/>
                    <a:pt x="839638" y="948906"/>
                  </a:cubicBezTo>
                  <a:cubicBezTo>
                    <a:pt x="882770" y="925902"/>
                    <a:pt x="987725" y="861204"/>
                    <a:pt x="1029419" y="810883"/>
                  </a:cubicBezTo>
                  <a:cubicBezTo>
                    <a:pt x="1071113" y="760562"/>
                    <a:pt x="1066800" y="718868"/>
                    <a:pt x="1089804" y="646981"/>
                  </a:cubicBezTo>
                  <a:cubicBezTo>
                    <a:pt x="1112808" y="575094"/>
                    <a:pt x="1157377" y="447136"/>
                    <a:pt x="1167441" y="379563"/>
                  </a:cubicBezTo>
                  <a:cubicBezTo>
                    <a:pt x="1177505" y="311990"/>
                    <a:pt x="1150189" y="271732"/>
                    <a:pt x="1150189" y="241540"/>
                  </a:cubicBezTo>
                  <a:cubicBezTo>
                    <a:pt x="1150189" y="211348"/>
                    <a:pt x="1173192" y="214223"/>
                    <a:pt x="1167441" y="198408"/>
                  </a:cubicBezTo>
                  <a:cubicBezTo>
                    <a:pt x="1161690" y="182593"/>
                    <a:pt x="1121434" y="176841"/>
                    <a:pt x="1115683" y="146649"/>
                  </a:cubicBezTo>
                  <a:cubicBezTo>
                    <a:pt x="1109932" y="116457"/>
                    <a:pt x="1065362" y="140899"/>
                    <a:pt x="1132936" y="17253"/>
                  </a:cubicBezTo>
                  <a:cubicBezTo>
                    <a:pt x="797944" y="0"/>
                    <a:pt x="842513" y="1438"/>
                    <a:pt x="632604" y="8627"/>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7926237" y="4973128"/>
              <a:ext cx="836763" cy="208472"/>
            </a:xfrm>
            <a:custGeom>
              <a:avLst/>
              <a:gdLst>
                <a:gd name="connsiteX0" fmla="*/ 0 w 836763"/>
                <a:gd name="connsiteY0" fmla="*/ 173966 h 208472"/>
                <a:gd name="connsiteX1" fmla="*/ 172529 w 836763"/>
                <a:gd name="connsiteY1" fmla="*/ 199846 h 208472"/>
                <a:gd name="connsiteX2" fmla="*/ 250166 w 836763"/>
                <a:gd name="connsiteY2" fmla="*/ 148087 h 208472"/>
                <a:gd name="connsiteX3" fmla="*/ 353683 w 836763"/>
                <a:gd name="connsiteY3" fmla="*/ 10064 h 208472"/>
                <a:gd name="connsiteX4" fmla="*/ 388189 w 836763"/>
                <a:gd name="connsiteY4" fmla="*/ 87702 h 208472"/>
                <a:gd name="connsiteX5" fmla="*/ 448574 w 836763"/>
                <a:gd name="connsiteY5" fmla="*/ 87702 h 208472"/>
                <a:gd name="connsiteX6" fmla="*/ 448574 w 836763"/>
                <a:gd name="connsiteY6" fmla="*/ 139461 h 208472"/>
                <a:gd name="connsiteX7" fmla="*/ 500332 w 836763"/>
                <a:gd name="connsiteY7" fmla="*/ 139461 h 208472"/>
                <a:gd name="connsiteX8" fmla="*/ 517585 w 836763"/>
                <a:gd name="connsiteY8" fmla="*/ 173966 h 208472"/>
                <a:gd name="connsiteX9" fmla="*/ 560717 w 836763"/>
                <a:gd name="connsiteY9" fmla="*/ 148087 h 208472"/>
                <a:gd name="connsiteX10" fmla="*/ 621102 w 836763"/>
                <a:gd name="connsiteY10" fmla="*/ 191219 h 208472"/>
                <a:gd name="connsiteX11" fmla="*/ 664234 w 836763"/>
                <a:gd name="connsiteY11" fmla="*/ 139461 h 208472"/>
                <a:gd name="connsiteX12" fmla="*/ 741872 w 836763"/>
                <a:gd name="connsiteY12" fmla="*/ 208472 h 208472"/>
                <a:gd name="connsiteX13" fmla="*/ 776378 w 836763"/>
                <a:gd name="connsiteY13" fmla="*/ 139461 h 208472"/>
                <a:gd name="connsiteX14" fmla="*/ 836763 w 836763"/>
                <a:gd name="connsiteY14" fmla="*/ 122208 h 20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6763" h="208472">
                  <a:moveTo>
                    <a:pt x="0" y="173966"/>
                  </a:moveTo>
                  <a:cubicBezTo>
                    <a:pt x="65417" y="189062"/>
                    <a:pt x="130835" y="204159"/>
                    <a:pt x="172529" y="199846"/>
                  </a:cubicBezTo>
                  <a:cubicBezTo>
                    <a:pt x="214223" y="195533"/>
                    <a:pt x="219974" y="179717"/>
                    <a:pt x="250166" y="148087"/>
                  </a:cubicBezTo>
                  <a:cubicBezTo>
                    <a:pt x="280358" y="116457"/>
                    <a:pt x="330679" y="20128"/>
                    <a:pt x="353683" y="10064"/>
                  </a:cubicBezTo>
                  <a:cubicBezTo>
                    <a:pt x="376687" y="0"/>
                    <a:pt x="372374" y="74762"/>
                    <a:pt x="388189" y="87702"/>
                  </a:cubicBezTo>
                  <a:cubicBezTo>
                    <a:pt x="404004" y="100642"/>
                    <a:pt x="438510" y="79076"/>
                    <a:pt x="448574" y="87702"/>
                  </a:cubicBezTo>
                  <a:cubicBezTo>
                    <a:pt x="458638" y="96328"/>
                    <a:pt x="439948" y="130835"/>
                    <a:pt x="448574" y="139461"/>
                  </a:cubicBezTo>
                  <a:cubicBezTo>
                    <a:pt x="457200" y="148088"/>
                    <a:pt x="488830" y="133710"/>
                    <a:pt x="500332" y="139461"/>
                  </a:cubicBezTo>
                  <a:cubicBezTo>
                    <a:pt x="511834" y="145212"/>
                    <a:pt x="507521" y="172528"/>
                    <a:pt x="517585" y="173966"/>
                  </a:cubicBezTo>
                  <a:cubicBezTo>
                    <a:pt x="527649" y="175404"/>
                    <a:pt x="543464" y="145211"/>
                    <a:pt x="560717" y="148087"/>
                  </a:cubicBezTo>
                  <a:cubicBezTo>
                    <a:pt x="577970" y="150963"/>
                    <a:pt x="603849" y="192657"/>
                    <a:pt x="621102" y="191219"/>
                  </a:cubicBezTo>
                  <a:cubicBezTo>
                    <a:pt x="638355" y="189781"/>
                    <a:pt x="644106" y="136586"/>
                    <a:pt x="664234" y="139461"/>
                  </a:cubicBezTo>
                  <a:cubicBezTo>
                    <a:pt x="684362" y="142337"/>
                    <a:pt x="723181" y="208472"/>
                    <a:pt x="741872" y="208472"/>
                  </a:cubicBezTo>
                  <a:cubicBezTo>
                    <a:pt x="760563" y="208472"/>
                    <a:pt x="760563" y="153838"/>
                    <a:pt x="776378" y="139461"/>
                  </a:cubicBezTo>
                  <a:cubicBezTo>
                    <a:pt x="792193" y="125084"/>
                    <a:pt x="836763" y="122208"/>
                    <a:pt x="836763" y="122208"/>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4" name="Freeform 13"/>
          <p:cNvSpPr/>
          <p:nvPr/>
        </p:nvSpPr>
        <p:spPr>
          <a:xfrm>
            <a:off x="6127124" y="4184045"/>
            <a:ext cx="219834" cy="727324"/>
          </a:xfrm>
          <a:custGeom>
            <a:avLst/>
            <a:gdLst>
              <a:gd name="connsiteX0" fmla="*/ 0 w 152400"/>
              <a:gd name="connsiteY0" fmla="*/ 37289 h 504217"/>
              <a:gd name="connsiteX1" fmla="*/ 58366 w 152400"/>
              <a:gd name="connsiteY1" fmla="*/ 66472 h 504217"/>
              <a:gd name="connsiteX2" fmla="*/ 107004 w 152400"/>
              <a:gd name="connsiteY2" fmla="*/ 47017 h 504217"/>
              <a:gd name="connsiteX3" fmla="*/ 145915 w 152400"/>
              <a:gd name="connsiteY3" fmla="*/ 76200 h 504217"/>
              <a:gd name="connsiteX4" fmla="*/ 145915 w 152400"/>
              <a:gd name="connsiteY4" fmla="*/ 504217 h 504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504217">
                <a:moveTo>
                  <a:pt x="0" y="37289"/>
                </a:moveTo>
                <a:cubicBezTo>
                  <a:pt x="20266" y="51070"/>
                  <a:pt x="40532" y="64851"/>
                  <a:pt x="58366" y="66472"/>
                </a:cubicBezTo>
                <a:cubicBezTo>
                  <a:pt x="76200" y="68093"/>
                  <a:pt x="92413" y="45396"/>
                  <a:pt x="107004" y="47017"/>
                </a:cubicBezTo>
                <a:cubicBezTo>
                  <a:pt x="121595" y="48638"/>
                  <a:pt x="139430" y="0"/>
                  <a:pt x="145915" y="76200"/>
                </a:cubicBezTo>
                <a:cubicBezTo>
                  <a:pt x="152400" y="152400"/>
                  <a:pt x="149157" y="328308"/>
                  <a:pt x="145915" y="504217"/>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rot="2146899">
            <a:off x="6863006" y="2635901"/>
            <a:ext cx="1590756" cy="523220"/>
          </a:xfrm>
          <a:prstGeom prst="rect">
            <a:avLst/>
          </a:prstGeom>
          <a:noFill/>
        </p:spPr>
        <p:txBody>
          <a:bodyPr wrap="none" rtlCol="0">
            <a:spAutoFit/>
          </a:bodyPr>
          <a:lstStyle/>
          <a:p>
            <a:r>
              <a:rPr lang="en-US" sz="2800" b="1" dirty="0" smtClean="0"/>
              <a:t>Cherokee</a:t>
            </a:r>
            <a:endParaRPr lang="en-US" sz="2800" b="1" dirty="0"/>
          </a:p>
        </p:txBody>
      </p:sp>
      <p:sp>
        <p:nvSpPr>
          <p:cNvPr id="16" name="TextBox 15"/>
          <p:cNvSpPr txBox="1"/>
          <p:nvPr/>
        </p:nvSpPr>
        <p:spPr>
          <a:xfrm>
            <a:off x="6615905" y="5114833"/>
            <a:ext cx="1475147" cy="523220"/>
          </a:xfrm>
          <a:prstGeom prst="rect">
            <a:avLst/>
          </a:prstGeom>
          <a:noFill/>
        </p:spPr>
        <p:txBody>
          <a:bodyPr wrap="none" rtlCol="0">
            <a:spAutoFit/>
          </a:bodyPr>
          <a:lstStyle/>
          <a:p>
            <a:r>
              <a:rPr lang="en-US" sz="2800" b="1" dirty="0" smtClean="0"/>
              <a:t>Choctaw</a:t>
            </a:r>
            <a:endParaRPr lang="en-US" sz="2800" b="1" dirty="0"/>
          </a:p>
        </p:txBody>
      </p:sp>
      <p:sp>
        <p:nvSpPr>
          <p:cNvPr id="17" name="TextBox 16"/>
          <p:cNvSpPr txBox="1"/>
          <p:nvPr/>
        </p:nvSpPr>
        <p:spPr>
          <a:xfrm rot="20095858">
            <a:off x="4531173" y="5296112"/>
            <a:ext cx="1738809" cy="523220"/>
          </a:xfrm>
          <a:prstGeom prst="rect">
            <a:avLst/>
          </a:prstGeom>
          <a:noFill/>
        </p:spPr>
        <p:txBody>
          <a:bodyPr wrap="none" rtlCol="0">
            <a:spAutoFit/>
          </a:bodyPr>
          <a:lstStyle/>
          <a:p>
            <a:r>
              <a:rPr lang="en-US" sz="2800" b="1" dirty="0" smtClean="0"/>
              <a:t>Chickasaw</a:t>
            </a:r>
            <a:endParaRPr lang="en-US" sz="2800" b="1" dirty="0"/>
          </a:p>
        </p:txBody>
      </p:sp>
      <p:sp>
        <p:nvSpPr>
          <p:cNvPr id="18" name="TextBox 17"/>
          <p:cNvSpPr txBox="1"/>
          <p:nvPr/>
        </p:nvSpPr>
        <p:spPr>
          <a:xfrm>
            <a:off x="4637395" y="3356158"/>
            <a:ext cx="1035027" cy="523220"/>
          </a:xfrm>
          <a:prstGeom prst="rect">
            <a:avLst/>
          </a:prstGeom>
          <a:noFill/>
        </p:spPr>
        <p:txBody>
          <a:bodyPr wrap="none" rtlCol="0">
            <a:spAutoFit/>
          </a:bodyPr>
          <a:lstStyle/>
          <a:p>
            <a:r>
              <a:rPr lang="en-US" sz="2800" b="1" dirty="0" smtClean="0"/>
              <a:t>Creek</a:t>
            </a:r>
            <a:endParaRPr lang="en-US" sz="2800" b="1" dirty="0"/>
          </a:p>
        </p:txBody>
      </p:sp>
      <p:sp>
        <p:nvSpPr>
          <p:cNvPr id="28" name="Freeform 27"/>
          <p:cNvSpPr/>
          <p:nvPr/>
        </p:nvSpPr>
        <p:spPr>
          <a:xfrm>
            <a:off x="4619625" y="2133600"/>
            <a:ext cx="2295525" cy="4057650"/>
          </a:xfrm>
          <a:custGeom>
            <a:avLst/>
            <a:gdLst>
              <a:gd name="connsiteX0" fmla="*/ 19050 w 2343150"/>
              <a:gd name="connsiteY0" fmla="*/ 4057650 h 4057650"/>
              <a:gd name="connsiteX1" fmla="*/ 76200 w 2343150"/>
              <a:gd name="connsiteY1" fmla="*/ 2171700 h 4057650"/>
              <a:gd name="connsiteX2" fmla="*/ 476250 w 2343150"/>
              <a:gd name="connsiteY2" fmla="*/ 2228850 h 4057650"/>
              <a:gd name="connsiteX3" fmla="*/ 514350 w 2343150"/>
              <a:gd name="connsiteY3" fmla="*/ 2286000 h 4057650"/>
              <a:gd name="connsiteX4" fmla="*/ 609600 w 2343150"/>
              <a:gd name="connsiteY4" fmla="*/ 2438400 h 4057650"/>
              <a:gd name="connsiteX5" fmla="*/ 723900 w 2343150"/>
              <a:gd name="connsiteY5" fmla="*/ 2514600 h 4057650"/>
              <a:gd name="connsiteX6" fmla="*/ 723900 w 2343150"/>
              <a:gd name="connsiteY6" fmla="*/ 2686050 h 4057650"/>
              <a:gd name="connsiteX7" fmla="*/ 971550 w 2343150"/>
              <a:gd name="connsiteY7" fmla="*/ 2762250 h 4057650"/>
              <a:gd name="connsiteX8" fmla="*/ 1123950 w 2343150"/>
              <a:gd name="connsiteY8" fmla="*/ 2838450 h 4057650"/>
              <a:gd name="connsiteX9" fmla="*/ 1219200 w 2343150"/>
              <a:gd name="connsiteY9" fmla="*/ 2724150 h 4057650"/>
              <a:gd name="connsiteX10" fmla="*/ 1371600 w 2343150"/>
              <a:gd name="connsiteY10" fmla="*/ 2800350 h 4057650"/>
              <a:gd name="connsiteX11" fmla="*/ 1428750 w 2343150"/>
              <a:gd name="connsiteY11" fmla="*/ 2133600 h 4057650"/>
              <a:gd name="connsiteX12" fmla="*/ 1447800 w 2343150"/>
              <a:gd name="connsiteY12" fmla="*/ 2114550 h 4057650"/>
              <a:gd name="connsiteX13" fmla="*/ 1543050 w 2343150"/>
              <a:gd name="connsiteY13" fmla="*/ 2171700 h 4057650"/>
              <a:gd name="connsiteX14" fmla="*/ 1543050 w 2343150"/>
              <a:gd name="connsiteY14" fmla="*/ 2000250 h 4057650"/>
              <a:gd name="connsiteX15" fmla="*/ 1581150 w 2343150"/>
              <a:gd name="connsiteY15" fmla="*/ 1162050 h 4057650"/>
              <a:gd name="connsiteX16" fmla="*/ 2228850 w 2343150"/>
              <a:gd name="connsiteY16" fmla="*/ 1085850 h 4057650"/>
              <a:gd name="connsiteX17" fmla="*/ 2266950 w 2343150"/>
              <a:gd name="connsiteY17" fmla="*/ 0 h 4057650"/>
              <a:gd name="connsiteX0" fmla="*/ 19050 w 2343150"/>
              <a:gd name="connsiteY0" fmla="*/ 4057650 h 4057650"/>
              <a:gd name="connsiteX1" fmla="*/ 76200 w 2343150"/>
              <a:gd name="connsiteY1" fmla="*/ 2171700 h 4057650"/>
              <a:gd name="connsiteX2" fmla="*/ 476250 w 2343150"/>
              <a:gd name="connsiteY2" fmla="*/ 2228850 h 4057650"/>
              <a:gd name="connsiteX3" fmla="*/ 514350 w 2343150"/>
              <a:gd name="connsiteY3" fmla="*/ 2286000 h 4057650"/>
              <a:gd name="connsiteX4" fmla="*/ 609600 w 2343150"/>
              <a:gd name="connsiteY4" fmla="*/ 2438400 h 4057650"/>
              <a:gd name="connsiteX5" fmla="*/ 723900 w 2343150"/>
              <a:gd name="connsiteY5" fmla="*/ 2514600 h 4057650"/>
              <a:gd name="connsiteX6" fmla="*/ 723900 w 2343150"/>
              <a:gd name="connsiteY6" fmla="*/ 2686050 h 4057650"/>
              <a:gd name="connsiteX7" fmla="*/ 971550 w 2343150"/>
              <a:gd name="connsiteY7" fmla="*/ 2762250 h 4057650"/>
              <a:gd name="connsiteX8" fmla="*/ 1123950 w 2343150"/>
              <a:gd name="connsiteY8" fmla="*/ 2838450 h 4057650"/>
              <a:gd name="connsiteX9" fmla="*/ 1219200 w 2343150"/>
              <a:gd name="connsiteY9" fmla="*/ 2724150 h 4057650"/>
              <a:gd name="connsiteX10" fmla="*/ 1371600 w 2343150"/>
              <a:gd name="connsiteY10" fmla="*/ 2800350 h 4057650"/>
              <a:gd name="connsiteX11" fmla="*/ 1428750 w 2343150"/>
              <a:gd name="connsiteY11" fmla="*/ 2133600 h 4057650"/>
              <a:gd name="connsiteX12" fmla="*/ 1447800 w 2343150"/>
              <a:gd name="connsiteY12" fmla="*/ 2114550 h 4057650"/>
              <a:gd name="connsiteX13" fmla="*/ 1543050 w 2343150"/>
              <a:gd name="connsiteY13" fmla="*/ 2171700 h 4057650"/>
              <a:gd name="connsiteX14" fmla="*/ 1543050 w 2343150"/>
              <a:gd name="connsiteY14" fmla="*/ 2000250 h 4057650"/>
              <a:gd name="connsiteX15" fmla="*/ 1581150 w 2343150"/>
              <a:gd name="connsiteY15" fmla="*/ 1162050 h 4057650"/>
              <a:gd name="connsiteX16" fmla="*/ 2228850 w 2343150"/>
              <a:gd name="connsiteY16" fmla="*/ 1085850 h 4057650"/>
              <a:gd name="connsiteX17" fmla="*/ 2266950 w 2343150"/>
              <a:gd name="connsiteY17" fmla="*/ 0 h 4057650"/>
              <a:gd name="connsiteX0" fmla="*/ 19050 w 2305050"/>
              <a:gd name="connsiteY0" fmla="*/ 4057650 h 4057650"/>
              <a:gd name="connsiteX1" fmla="*/ 76200 w 2305050"/>
              <a:gd name="connsiteY1" fmla="*/ 2171700 h 4057650"/>
              <a:gd name="connsiteX2" fmla="*/ 476250 w 2305050"/>
              <a:gd name="connsiteY2" fmla="*/ 2228850 h 4057650"/>
              <a:gd name="connsiteX3" fmla="*/ 514350 w 2305050"/>
              <a:gd name="connsiteY3" fmla="*/ 2286000 h 4057650"/>
              <a:gd name="connsiteX4" fmla="*/ 609600 w 2305050"/>
              <a:gd name="connsiteY4" fmla="*/ 2438400 h 4057650"/>
              <a:gd name="connsiteX5" fmla="*/ 723900 w 2305050"/>
              <a:gd name="connsiteY5" fmla="*/ 2514600 h 4057650"/>
              <a:gd name="connsiteX6" fmla="*/ 723900 w 2305050"/>
              <a:gd name="connsiteY6" fmla="*/ 2686050 h 4057650"/>
              <a:gd name="connsiteX7" fmla="*/ 971550 w 2305050"/>
              <a:gd name="connsiteY7" fmla="*/ 2762250 h 4057650"/>
              <a:gd name="connsiteX8" fmla="*/ 1123950 w 2305050"/>
              <a:gd name="connsiteY8" fmla="*/ 2838450 h 4057650"/>
              <a:gd name="connsiteX9" fmla="*/ 1219200 w 2305050"/>
              <a:gd name="connsiteY9" fmla="*/ 2724150 h 4057650"/>
              <a:gd name="connsiteX10" fmla="*/ 1371600 w 2305050"/>
              <a:gd name="connsiteY10" fmla="*/ 2800350 h 4057650"/>
              <a:gd name="connsiteX11" fmla="*/ 1428750 w 2305050"/>
              <a:gd name="connsiteY11" fmla="*/ 2133600 h 4057650"/>
              <a:gd name="connsiteX12" fmla="*/ 1447800 w 2305050"/>
              <a:gd name="connsiteY12" fmla="*/ 2114550 h 4057650"/>
              <a:gd name="connsiteX13" fmla="*/ 1543050 w 2305050"/>
              <a:gd name="connsiteY13" fmla="*/ 2171700 h 4057650"/>
              <a:gd name="connsiteX14" fmla="*/ 1543050 w 2305050"/>
              <a:gd name="connsiteY14" fmla="*/ 2000250 h 4057650"/>
              <a:gd name="connsiteX15" fmla="*/ 1581150 w 2305050"/>
              <a:gd name="connsiteY15" fmla="*/ 1162050 h 4057650"/>
              <a:gd name="connsiteX16" fmla="*/ 2228850 w 2305050"/>
              <a:gd name="connsiteY16" fmla="*/ 1085850 h 4057650"/>
              <a:gd name="connsiteX17" fmla="*/ 2266950 w 2305050"/>
              <a:gd name="connsiteY17" fmla="*/ 0 h 4057650"/>
              <a:gd name="connsiteX0" fmla="*/ 19050 w 2305050"/>
              <a:gd name="connsiteY0" fmla="*/ 4057650 h 4057650"/>
              <a:gd name="connsiteX1" fmla="*/ 76200 w 2305050"/>
              <a:gd name="connsiteY1" fmla="*/ 2171700 h 4057650"/>
              <a:gd name="connsiteX2" fmla="*/ 476250 w 2305050"/>
              <a:gd name="connsiteY2" fmla="*/ 2228850 h 4057650"/>
              <a:gd name="connsiteX3" fmla="*/ 514350 w 2305050"/>
              <a:gd name="connsiteY3" fmla="*/ 2286000 h 4057650"/>
              <a:gd name="connsiteX4" fmla="*/ 609600 w 2305050"/>
              <a:gd name="connsiteY4" fmla="*/ 2438400 h 4057650"/>
              <a:gd name="connsiteX5" fmla="*/ 723900 w 2305050"/>
              <a:gd name="connsiteY5" fmla="*/ 2514600 h 4057650"/>
              <a:gd name="connsiteX6" fmla="*/ 723900 w 2305050"/>
              <a:gd name="connsiteY6" fmla="*/ 2686050 h 4057650"/>
              <a:gd name="connsiteX7" fmla="*/ 971550 w 2305050"/>
              <a:gd name="connsiteY7" fmla="*/ 2762250 h 4057650"/>
              <a:gd name="connsiteX8" fmla="*/ 1123950 w 2305050"/>
              <a:gd name="connsiteY8" fmla="*/ 2838450 h 4057650"/>
              <a:gd name="connsiteX9" fmla="*/ 1219200 w 2305050"/>
              <a:gd name="connsiteY9" fmla="*/ 2724150 h 4057650"/>
              <a:gd name="connsiteX10" fmla="*/ 1371600 w 2305050"/>
              <a:gd name="connsiteY10" fmla="*/ 2800350 h 4057650"/>
              <a:gd name="connsiteX11" fmla="*/ 1428750 w 2305050"/>
              <a:gd name="connsiteY11" fmla="*/ 2133600 h 4057650"/>
              <a:gd name="connsiteX12" fmla="*/ 1447800 w 2305050"/>
              <a:gd name="connsiteY12" fmla="*/ 2114550 h 4057650"/>
              <a:gd name="connsiteX13" fmla="*/ 1543050 w 2305050"/>
              <a:gd name="connsiteY13" fmla="*/ 2171700 h 4057650"/>
              <a:gd name="connsiteX14" fmla="*/ 1543050 w 2305050"/>
              <a:gd name="connsiteY14" fmla="*/ 2000250 h 4057650"/>
              <a:gd name="connsiteX15" fmla="*/ 1581150 w 2305050"/>
              <a:gd name="connsiteY15" fmla="*/ 1162050 h 4057650"/>
              <a:gd name="connsiteX16" fmla="*/ 2228850 w 2305050"/>
              <a:gd name="connsiteY16" fmla="*/ 1085850 h 4057650"/>
              <a:gd name="connsiteX17" fmla="*/ 2266950 w 2305050"/>
              <a:gd name="connsiteY17" fmla="*/ 0 h 4057650"/>
              <a:gd name="connsiteX0" fmla="*/ 19050 w 2305050"/>
              <a:gd name="connsiteY0" fmla="*/ 4057650 h 4057650"/>
              <a:gd name="connsiteX1" fmla="*/ 76200 w 2305050"/>
              <a:gd name="connsiteY1" fmla="*/ 2171700 h 4057650"/>
              <a:gd name="connsiteX2" fmla="*/ 476250 w 2305050"/>
              <a:gd name="connsiteY2" fmla="*/ 2228850 h 4057650"/>
              <a:gd name="connsiteX3" fmla="*/ 514350 w 2305050"/>
              <a:gd name="connsiteY3" fmla="*/ 2286000 h 4057650"/>
              <a:gd name="connsiteX4" fmla="*/ 609600 w 2305050"/>
              <a:gd name="connsiteY4" fmla="*/ 2438400 h 4057650"/>
              <a:gd name="connsiteX5" fmla="*/ 723900 w 2305050"/>
              <a:gd name="connsiteY5" fmla="*/ 2514600 h 4057650"/>
              <a:gd name="connsiteX6" fmla="*/ 723900 w 2305050"/>
              <a:gd name="connsiteY6" fmla="*/ 2686050 h 4057650"/>
              <a:gd name="connsiteX7" fmla="*/ 971550 w 2305050"/>
              <a:gd name="connsiteY7" fmla="*/ 2762250 h 4057650"/>
              <a:gd name="connsiteX8" fmla="*/ 1123950 w 2305050"/>
              <a:gd name="connsiteY8" fmla="*/ 2838450 h 4057650"/>
              <a:gd name="connsiteX9" fmla="*/ 1219200 w 2305050"/>
              <a:gd name="connsiteY9" fmla="*/ 2724150 h 4057650"/>
              <a:gd name="connsiteX10" fmla="*/ 1371600 w 2305050"/>
              <a:gd name="connsiteY10" fmla="*/ 2800350 h 4057650"/>
              <a:gd name="connsiteX11" fmla="*/ 1428750 w 2305050"/>
              <a:gd name="connsiteY11" fmla="*/ 2133600 h 4057650"/>
              <a:gd name="connsiteX12" fmla="*/ 1447800 w 2305050"/>
              <a:gd name="connsiteY12" fmla="*/ 2114550 h 4057650"/>
              <a:gd name="connsiteX13" fmla="*/ 1543050 w 2305050"/>
              <a:gd name="connsiteY13" fmla="*/ 2171700 h 4057650"/>
              <a:gd name="connsiteX14" fmla="*/ 1543050 w 2305050"/>
              <a:gd name="connsiteY14" fmla="*/ 2000250 h 4057650"/>
              <a:gd name="connsiteX15" fmla="*/ 1581150 w 2305050"/>
              <a:gd name="connsiteY15" fmla="*/ 1162050 h 4057650"/>
              <a:gd name="connsiteX16" fmla="*/ 2228850 w 2305050"/>
              <a:gd name="connsiteY16" fmla="*/ 1085850 h 4057650"/>
              <a:gd name="connsiteX17" fmla="*/ 2266950 w 2305050"/>
              <a:gd name="connsiteY17" fmla="*/ 0 h 4057650"/>
              <a:gd name="connsiteX0" fmla="*/ 19050 w 2305050"/>
              <a:gd name="connsiteY0" fmla="*/ 4057650 h 4057650"/>
              <a:gd name="connsiteX1" fmla="*/ 76200 w 2305050"/>
              <a:gd name="connsiteY1" fmla="*/ 2171700 h 4057650"/>
              <a:gd name="connsiteX2" fmla="*/ 476250 w 2305050"/>
              <a:gd name="connsiteY2" fmla="*/ 2228850 h 4057650"/>
              <a:gd name="connsiteX3" fmla="*/ 514350 w 2305050"/>
              <a:gd name="connsiteY3" fmla="*/ 2286000 h 4057650"/>
              <a:gd name="connsiteX4" fmla="*/ 609600 w 2305050"/>
              <a:gd name="connsiteY4" fmla="*/ 2438400 h 4057650"/>
              <a:gd name="connsiteX5" fmla="*/ 723900 w 2305050"/>
              <a:gd name="connsiteY5" fmla="*/ 2514600 h 4057650"/>
              <a:gd name="connsiteX6" fmla="*/ 723900 w 2305050"/>
              <a:gd name="connsiteY6" fmla="*/ 2686050 h 4057650"/>
              <a:gd name="connsiteX7" fmla="*/ 971550 w 2305050"/>
              <a:gd name="connsiteY7" fmla="*/ 2762250 h 4057650"/>
              <a:gd name="connsiteX8" fmla="*/ 1123950 w 2305050"/>
              <a:gd name="connsiteY8" fmla="*/ 2838450 h 4057650"/>
              <a:gd name="connsiteX9" fmla="*/ 1219200 w 2305050"/>
              <a:gd name="connsiteY9" fmla="*/ 2724150 h 4057650"/>
              <a:gd name="connsiteX10" fmla="*/ 1371600 w 2305050"/>
              <a:gd name="connsiteY10" fmla="*/ 2800350 h 4057650"/>
              <a:gd name="connsiteX11" fmla="*/ 1428750 w 2305050"/>
              <a:gd name="connsiteY11" fmla="*/ 2133600 h 4057650"/>
              <a:gd name="connsiteX12" fmla="*/ 1447800 w 2305050"/>
              <a:gd name="connsiteY12" fmla="*/ 2114550 h 4057650"/>
              <a:gd name="connsiteX13" fmla="*/ 1543050 w 2305050"/>
              <a:gd name="connsiteY13" fmla="*/ 2171700 h 4057650"/>
              <a:gd name="connsiteX14" fmla="*/ 1543050 w 2305050"/>
              <a:gd name="connsiteY14" fmla="*/ 2000250 h 4057650"/>
              <a:gd name="connsiteX15" fmla="*/ 1581150 w 2305050"/>
              <a:gd name="connsiteY15" fmla="*/ 1162050 h 4057650"/>
              <a:gd name="connsiteX16" fmla="*/ 2228850 w 2305050"/>
              <a:gd name="connsiteY16" fmla="*/ 1085850 h 4057650"/>
              <a:gd name="connsiteX17" fmla="*/ 2266950 w 2305050"/>
              <a:gd name="connsiteY17" fmla="*/ 0 h 4057650"/>
              <a:gd name="connsiteX0" fmla="*/ 19050 w 2305050"/>
              <a:gd name="connsiteY0" fmla="*/ 4057650 h 4057650"/>
              <a:gd name="connsiteX1" fmla="*/ 76200 w 2305050"/>
              <a:gd name="connsiteY1" fmla="*/ 2171700 h 4057650"/>
              <a:gd name="connsiteX2" fmla="*/ 476250 w 2305050"/>
              <a:gd name="connsiteY2" fmla="*/ 2228850 h 4057650"/>
              <a:gd name="connsiteX3" fmla="*/ 514350 w 2305050"/>
              <a:gd name="connsiteY3" fmla="*/ 2286000 h 4057650"/>
              <a:gd name="connsiteX4" fmla="*/ 609600 w 2305050"/>
              <a:gd name="connsiteY4" fmla="*/ 2438400 h 4057650"/>
              <a:gd name="connsiteX5" fmla="*/ 723900 w 2305050"/>
              <a:gd name="connsiteY5" fmla="*/ 2514600 h 4057650"/>
              <a:gd name="connsiteX6" fmla="*/ 723900 w 2305050"/>
              <a:gd name="connsiteY6" fmla="*/ 2686050 h 4057650"/>
              <a:gd name="connsiteX7" fmla="*/ 971550 w 2305050"/>
              <a:gd name="connsiteY7" fmla="*/ 2762250 h 4057650"/>
              <a:gd name="connsiteX8" fmla="*/ 1123950 w 2305050"/>
              <a:gd name="connsiteY8" fmla="*/ 2838450 h 4057650"/>
              <a:gd name="connsiteX9" fmla="*/ 1219200 w 2305050"/>
              <a:gd name="connsiteY9" fmla="*/ 2724150 h 4057650"/>
              <a:gd name="connsiteX10" fmla="*/ 1371600 w 2305050"/>
              <a:gd name="connsiteY10" fmla="*/ 2800350 h 4057650"/>
              <a:gd name="connsiteX11" fmla="*/ 1428750 w 2305050"/>
              <a:gd name="connsiteY11" fmla="*/ 2133600 h 4057650"/>
              <a:gd name="connsiteX12" fmla="*/ 1447800 w 2305050"/>
              <a:gd name="connsiteY12" fmla="*/ 2114550 h 4057650"/>
              <a:gd name="connsiteX13" fmla="*/ 1543050 w 2305050"/>
              <a:gd name="connsiteY13" fmla="*/ 2171700 h 4057650"/>
              <a:gd name="connsiteX14" fmla="*/ 1543050 w 2305050"/>
              <a:gd name="connsiteY14" fmla="*/ 2000250 h 4057650"/>
              <a:gd name="connsiteX15" fmla="*/ 1581150 w 2305050"/>
              <a:gd name="connsiteY15" fmla="*/ 1162050 h 4057650"/>
              <a:gd name="connsiteX16" fmla="*/ 2228850 w 2305050"/>
              <a:gd name="connsiteY16" fmla="*/ 1085850 h 4057650"/>
              <a:gd name="connsiteX17" fmla="*/ 2266950 w 2305050"/>
              <a:gd name="connsiteY17" fmla="*/ 0 h 4057650"/>
              <a:gd name="connsiteX0" fmla="*/ 19050 w 2305050"/>
              <a:gd name="connsiteY0" fmla="*/ 4057650 h 4057650"/>
              <a:gd name="connsiteX1" fmla="*/ 76200 w 2305050"/>
              <a:gd name="connsiteY1" fmla="*/ 2171700 h 4057650"/>
              <a:gd name="connsiteX2" fmla="*/ 476250 w 2305050"/>
              <a:gd name="connsiteY2" fmla="*/ 2228850 h 4057650"/>
              <a:gd name="connsiteX3" fmla="*/ 514350 w 2305050"/>
              <a:gd name="connsiteY3" fmla="*/ 2286000 h 4057650"/>
              <a:gd name="connsiteX4" fmla="*/ 609600 w 2305050"/>
              <a:gd name="connsiteY4" fmla="*/ 2438400 h 4057650"/>
              <a:gd name="connsiteX5" fmla="*/ 723900 w 2305050"/>
              <a:gd name="connsiteY5" fmla="*/ 2514600 h 4057650"/>
              <a:gd name="connsiteX6" fmla="*/ 723900 w 2305050"/>
              <a:gd name="connsiteY6" fmla="*/ 2686050 h 4057650"/>
              <a:gd name="connsiteX7" fmla="*/ 971550 w 2305050"/>
              <a:gd name="connsiteY7" fmla="*/ 2762250 h 4057650"/>
              <a:gd name="connsiteX8" fmla="*/ 1123950 w 2305050"/>
              <a:gd name="connsiteY8" fmla="*/ 2838450 h 4057650"/>
              <a:gd name="connsiteX9" fmla="*/ 1219200 w 2305050"/>
              <a:gd name="connsiteY9" fmla="*/ 2724150 h 4057650"/>
              <a:gd name="connsiteX10" fmla="*/ 1371600 w 2305050"/>
              <a:gd name="connsiteY10" fmla="*/ 2800350 h 4057650"/>
              <a:gd name="connsiteX11" fmla="*/ 1428750 w 2305050"/>
              <a:gd name="connsiteY11" fmla="*/ 2133600 h 4057650"/>
              <a:gd name="connsiteX12" fmla="*/ 1447800 w 2305050"/>
              <a:gd name="connsiteY12" fmla="*/ 2114550 h 4057650"/>
              <a:gd name="connsiteX13" fmla="*/ 1543050 w 2305050"/>
              <a:gd name="connsiteY13" fmla="*/ 2171700 h 4057650"/>
              <a:gd name="connsiteX14" fmla="*/ 1543050 w 2305050"/>
              <a:gd name="connsiteY14" fmla="*/ 2000250 h 4057650"/>
              <a:gd name="connsiteX15" fmla="*/ 1581150 w 2305050"/>
              <a:gd name="connsiteY15" fmla="*/ 1162050 h 4057650"/>
              <a:gd name="connsiteX16" fmla="*/ 2228850 w 2305050"/>
              <a:gd name="connsiteY16" fmla="*/ 1085850 h 4057650"/>
              <a:gd name="connsiteX17" fmla="*/ 2266950 w 2305050"/>
              <a:gd name="connsiteY17" fmla="*/ 0 h 4057650"/>
              <a:gd name="connsiteX0" fmla="*/ 9525 w 2295525"/>
              <a:gd name="connsiteY0" fmla="*/ 4057650 h 4057650"/>
              <a:gd name="connsiteX1" fmla="*/ 66675 w 2295525"/>
              <a:gd name="connsiteY1" fmla="*/ 2171700 h 4057650"/>
              <a:gd name="connsiteX2" fmla="*/ 466725 w 2295525"/>
              <a:gd name="connsiteY2" fmla="*/ 2228850 h 4057650"/>
              <a:gd name="connsiteX3" fmla="*/ 504825 w 2295525"/>
              <a:gd name="connsiteY3" fmla="*/ 2286000 h 4057650"/>
              <a:gd name="connsiteX4" fmla="*/ 600075 w 2295525"/>
              <a:gd name="connsiteY4" fmla="*/ 2438400 h 4057650"/>
              <a:gd name="connsiteX5" fmla="*/ 714375 w 2295525"/>
              <a:gd name="connsiteY5" fmla="*/ 2514600 h 4057650"/>
              <a:gd name="connsiteX6" fmla="*/ 714375 w 2295525"/>
              <a:gd name="connsiteY6" fmla="*/ 2686050 h 4057650"/>
              <a:gd name="connsiteX7" fmla="*/ 962025 w 2295525"/>
              <a:gd name="connsiteY7" fmla="*/ 2762250 h 4057650"/>
              <a:gd name="connsiteX8" fmla="*/ 1114425 w 2295525"/>
              <a:gd name="connsiteY8" fmla="*/ 2838450 h 4057650"/>
              <a:gd name="connsiteX9" fmla="*/ 1209675 w 2295525"/>
              <a:gd name="connsiteY9" fmla="*/ 2724150 h 4057650"/>
              <a:gd name="connsiteX10" fmla="*/ 1362075 w 2295525"/>
              <a:gd name="connsiteY10" fmla="*/ 2800350 h 4057650"/>
              <a:gd name="connsiteX11" fmla="*/ 1419225 w 2295525"/>
              <a:gd name="connsiteY11" fmla="*/ 2133600 h 4057650"/>
              <a:gd name="connsiteX12" fmla="*/ 1438275 w 2295525"/>
              <a:gd name="connsiteY12" fmla="*/ 2114550 h 4057650"/>
              <a:gd name="connsiteX13" fmla="*/ 1533525 w 2295525"/>
              <a:gd name="connsiteY13" fmla="*/ 2171700 h 4057650"/>
              <a:gd name="connsiteX14" fmla="*/ 1533525 w 2295525"/>
              <a:gd name="connsiteY14" fmla="*/ 2000250 h 4057650"/>
              <a:gd name="connsiteX15" fmla="*/ 1571625 w 2295525"/>
              <a:gd name="connsiteY15" fmla="*/ 1162050 h 4057650"/>
              <a:gd name="connsiteX16" fmla="*/ 2219325 w 2295525"/>
              <a:gd name="connsiteY16" fmla="*/ 1085850 h 4057650"/>
              <a:gd name="connsiteX17" fmla="*/ 2257425 w 2295525"/>
              <a:gd name="connsiteY17" fmla="*/ 0 h 405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5525" h="4057650">
                <a:moveTo>
                  <a:pt x="9525" y="4057650"/>
                </a:moveTo>
                <a:cubicBezTo>
                  <a:pt x="0" y="3267075"/>
                  <a:pt x="104775" y="2571750"/>
                  <a:pt x="66675" y="2171700"/>
                </a:cubicBezTo>
                <a:cubicBezTo>
                  <a:pt x="333375" y="2247900"/>
                  <a:pt x="393700" y="2209800"/>
                  <a:pt x="466725" y="2228850"/>
                </a:cubicBezTo>
                <a:cubicBezTo>
                  <a:pt x="539750" y="2247900"/>
                  <a:pt x="482600" y="2251075"/>
                  <a:pt x="504825" y="2286000"/>
                </a:cubicBezTo>
                <a:cubicBezTo>
                  <a:pt x="527050" y="2320925"/>
                  <a:pt x="565150" y="2400300"/>
                  <a:pt x="600075" y="2438400"/>
                </a:cubicBezTo>
                <a:cubicBezTo>
                  <a:pt x="635000" y="2476500"/>
                  <a:pt x="695325" y="2473325"/>
                  <a:pt x="714375" y="2514600"/>
                </a:cubicBezTo>
                <a:cubicBezTo>
                  <a:pt x="733425" y="2555875"/>
                  <a:pt x="673100" y="2644775"/>
                  <a:pt x="714375" y="2686050"/>
                </a:cubicBezTo>
                <a:cubicBezTo>
                  <a:pt x="755650" y="2727325"/>
                  <a:pt x="895350" y="2736850"/>
                  <a:pt x="962025" y="2762250"/>
                </a:cubicBezTo>
                <a:cubicBezTo>
                  <a:pt x="1028700" y="2787650"/>
                  <a:pt x="1073150" y="2844800"/>
                  <a:pt x="1114425" y="2838450"/>
                </a:cubicBezTo>
                <a:cubicBezTo>
                  <a:pt x="1155700" y="2832100"/>
                  <a:pt x="1168400" y="2730500"/>
                  <a:pt x="1209675" y="2724150"/>
                </a:cubicBezTo>
                <a:cubicBezTo>
                  <a:pt x="1250950" y="2717800"/>
                  <a:pt x="1327150" y="2898775"/>
                  <a:pt x="1362075" y="2800350"/>
                </a:cubicBezTo>
                <a:cubicBezTo>
                  <a:pt x="1397000" y="2701925"/>
                  <a:pt x="1406525" y="2247900"/>
                  <a:pt x="1419225" y="2133600"/>
                </a:cubicBezTo>
                <a:cubicBezTo>
                  <a:pt x="1431925" y="2019300"/>
                  <a:pt x="1419225" y="2108200"/>
                  <a:pt x="1438275" y="2114550"/>
                </a:cubicBezTo>
                <a:cubicBezTo>
                  <a:pt x="1457325" y="2120900"/>
                  <a:pt x="1517650" y="2190750"/>
                  <a:pt x="1533525" y="2171700"/>
                </a:cubicBezTo>
                <a:cubicBezTo>
                  <a:pt x="1549400" y="2152650"/>
                  <a:pt x="1527175" y="2168525"/>
                  <a:pt x="1533525" y="2000250"/>
                </a:cubicBezTo>
                <a:cubicBezTo>
                  <a:pt x="1539875" y="1831975"/>
                  <a:pt x="1590675" y="1714500"/>
                  <a:pt x="1571625" y="1162050"/>
                </a:cubicBezTo>
                <a:cubicBezTo>
                  <a:pt x="2143125" y="1085850"/>
                  <a:pt x="1933575" y="1050925"/>
                  <a:pt x="2219325" y="1085850"/>
                </a:cubicBezTo>
                <a:cubicBezTo>
                  <a:pt x="2219325" y="815975"/>
                  <a:pt x="2295525" y="446087"/>
                  <a:pt x="2257425" y="0"/>
                </a:cubicBezTo>
              </a:path>
            </a:pathLst>
          </a:custGeom>
          <a:ln w="76200">
            <a:solidFill>
              <a:srgbClr val="FF0000"/>
            </a:solidFill>
          </a:ln>
          <a:effectLst>
            <a:outerShdw dist="38100" dir="4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7848600" y="2057400"/>
            <a:ext cx="499621" cy="520046"/>
          </a:xfrm>
          <a:custGeom>
            <a:avLst/>
            <a:gdLst>
              <a:gd name="connsiteX0" fmla="*/ 0 w 499621"/>
              <a:gd name="connsiteY0" fmla="*/ 0 h 520046"/>
              <a:gd name="connsiteX1" fmla="*/ 141402 w 499621"/>
              <a:gd name="connsiteY1" fmla="*/ 103695 h 520046"/>
              <a:gd name="connsiteX2" fmla="*/ 273377 w 499621"/>
              <a:gd name="connsiteY2" fmla="*/ 197963 h 520046"/>
              <a:gd name="connsiteX3" fmla="*/ 339365 w 499621"/>
              <a:gd name="connsiteY3" fmla="*/ 263950 h 520046"/>
              <a:gd name="connsiteX4" fmla="*/ 329938 w 499621"/>
              <a:gd name="connsiteY4" fmla="*/ 395926 h 520046"/>
              <a:gd name="connsiteX5" fmla="*/ 273377 w 499621"/>
              <a:gd name="connsiteY5" fmla="*/ 499621 h 520046"/>
              <a:gd name="connsiteX6" fmla="*/ 499621 w 499621"/>
              <a:gd name="connsiteY6" fmla="*/ 518474 h 52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621" h="520046">
                <a:moveTo>
                  <a:pt x="0" y="0"/>
                </a:moveTo>
                <a:lnTo>
                  <a:pt x="141402" y="103695"/>
                </a:lnTo>
                <a:cubicBezTo>
                  <a:pt x="186965" y="136689"/>
                  <a:pt x="240383" y="171254"/>
                  <a:pt x="273377" y="197963"/>
                </a:cubicBezTo>
                <a:cubicBezTo>
                  <a:pt x="306371" y="224672"/>
                  <a:pt x="329938" y="230956"/>
                  <a:pt x="339365" y="263950"/>
                </a:cubicBezTo>
                <a:cubicBezTo>
                  <a:pt x="348792" y="296944"/>
                  <a:pt x="340936" y="356647"/>
                  <a:pt x="329938" y="395926"/>
                </a:cubicBezTo>
                <a:cubicBezTo>
                  <a:pt x="318940" y="435205"/>
                  <a:pt x="245097" y="479196"/>
                  <a:pt x="273377" y="499621"/>
                </a:cubicBezTo>
                <a:cubicBezTo>
                  <a:pt x="301657" y="520046"/>
                  <a:pt x="400639" y="519260"/>
                  <a:pt x="499621" y="518474"/>
                </a:cubicBezTo>
              </a:path>
            </a:pathLst>
          </a:custGeom>
          <a:ln w="50800">
            <a:solidFill>
              <a:srgbClr val="FF0000"/>
            </a:solidFill>
          </a:ln>
          <a:effectLst>
            <a:outerShdw dist="38100" dir="6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rot="1470487">
            <a:off x="3196277" y="3475166"/>
            <a:ext cx="1273105" cy="430887"/>
          </a:xfrm>
          <a:prstGeom prst="rect">
            <a:avLst/>
          </a:prstGeom>
          <a:noFill/>
        </p:spPr>
        <p:txBody>
          <a:bodyPr wrap="none" rtlCol="0">
            <a:spAutoFit/>
          </a:bodyPr>
          <a:lstStyle/>
          <a:p>
            <a:r>
              <a:rPr lang="en-US" sz="2200" b="1" dirty="0" smtClean="0"/>
              <a:t>Seminole</a:t>
            </a:r>
            <a:endParaRPr lang="en-US" sz="22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right)">
                                      <p:cBhvr>
                                        <p:cTn id="18" dur="1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Effect transition="in" filter="fade">
                                      <p:cBhvr>
                                        <p:cTn id="25" dur="1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1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1000" fill="hold"/>
                                        <p:tgtEl>
                                          <p:spTgt spid="16"/>
                                        </p:tgtEl>
                                        <p:attrNameLst>
                                          <p:attrName>ppt_w</p:attrName>
                                        </p:attrNameLst>
                                      </p:cBhvr>
                                      <p:tavLst>
                                        <p:tav tm="0">
                                          <p:val>
                                            <p:fltVal val="0"/>
                                          </p:val>
                                        </p:tav>
                                        <p:tav tm="100000">
                                          <p:val>
                                            <p:strVal val="#ppt_w"/>
                                          </p:val>
                                        </p:tav>
                                      </p:tavLst>
                                    </p:anim>
                                    <p:anim calcmode="lin" valueType="num">
                                      <p:cBhvr>
                                        <p:cTn id="36" dur="1000" fill="hold"/>
                                        <p:tgtEl>
                                          <p:spTgt spid="16"/>
                                        </p:tgtEl>
                                        <p:attrNameLst>
                                          <p:attrName>ppt_h</p:attrName>
                                        </p:attrNameLst>
                                      </p:cBhvr>
                                      <p:tavLst>
                                        <p:tav tm="0">
                                          <p:val>
                                            <p:fltVal val="0"/>
                                          </p:val>
                                        </p:tav>
                                        <p:tav tm="100000">
                                          <p:val>
                                            <p:strVal val="#ppt_h"/>
                                          </p:val>
                                        </p:tav>
                                      </p:tavLst>
                                    </p:anim>
                                    <p:animEffect transition="in" filter="fade">
                                      <p:cBhvr>
                                        <p:cTn id="37" dur="1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1000" fill="hold"/>
                                        <p:tgtEl>
                                          <p:spTgt spid="17"/>
                                        </p:tgtEl>
                                        <p:attrNameLst>
                                          <p:attrName>ppt_w</p:attrName>
                                        </p:attrNameLst>
                                      </p:cBhvr>
                                      <p:tavLst>
                                        <p:tav tm="0">
                                          <p:val>
                                            <p:fltVal val="0"/>
                                          </p:val>
                                        </p:tav>
                                        <p:tav tm="100000">
                                          <p:val>
                                            <p:strVal val="#ppt_w"/>
                                          </p:val>
                                        </p:tav>
                                      </p:tavLst>
                                    </p:anim>
                                    <p:anim calcmode="lin" valueType="num">
                                      <p:cBhvr>
                                        <p:cTn id="43" dur="1000" fill="hold"/>
                                        <p:tgtEl>
                                          <p:spTgt spid="17"/>
                                        </p:tgtEl>
                                        <p:attrNameLst>
                                          <p:attrName>ppt_h</p:attrName>
                                        </p:attrNameLst>
                                      </p:cBhvr>
                                      <p:tavLst>
                                        <p:tav tm="0">
                                          <p:val>
                                            <p:fltVal val="0"/>
                                          </p:val>
                                        </p:tav>
                                        <p:tav tm="100000">
                                          <p:val>
                                            <p:strVal val="#ppt_h"/>
                                          </p:val>
                                        </p:tav>
                                      </p:tavLst>
                                    </p:anim>
                                    <p:animEffect transition="in" filter="fade">
                                      <p:cBhvr>
                                        <p:cTn id="44" dur="10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childTnLst>
                                </p:cTn>
                              </p:par>
                            </p:childTnLst>
                          </p:cTn>
                        </p:par>
                        <p:par>
                          <p:cTn id="50" fill="hold">
                            <p:stCondLst>
                              <p:cond delay="1000"/>
                            </p:stCondLst>
                            <p:childTnLst>
                              <p:par>
                                <p:cTn id="51" presetID="63" presetClass="path" presetSubtype="0" accel="50000" decel="50000" fill="hold" grpId="1" nodeType="afterEffect">
                                  <p:stCondLst>
                                    <p:cond delay="0"/>
                                  </p:stCondLst>
                                  <p:childTnLst>
                                    <p:animMotion origin="layout" path="M 4.72222E-6 3.7037E-6 L 0.18628 0.01689 " pathEditMode="relative" rAng="0" ptsTypes="AA">
                                      <p:cBhvr>
                                        <p:cTn id="52" dur="1000" fill="hold"/>
                                        <p:tgtEl>
                                          <p:spTgt spid="18"/>
                                        </p:tgtEl>
                                        <p:attrNameLst>
                                          <p:attrName>ppt_x</p:attrName>
                                          <p:attrName>ppt_y</p:attrName>
                                        </p:attrNameLst>
                                      </p:cBhvr>
                                      <p:rCtr x="93" y="8"/>
                                    </p:animMotion>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up)">
                                      <p:cBhvr>
                                        <p:cTn id="57" dur="10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childTnLst>
                                </p:cTn>
                              </p:par>
                              <p:par>
                                <p:cTn id="63" presetID="63" presetClass="path" presetSubtype="0" accel="50000" decel="50000" fill="hold" grpId="1" nodeType="withEffect">
                                  <p:stCondLst>
                                    <p:cond delay="0"/>
                                  </p:stCondLst>
                                  <p:childTnLst>
                                    <p:animMotion origin="layout" path="M 2.77778E-6 -4.44444E-6 L 0.31423 0.13959 " pathEditMode="relative" rAng="0" ptsTypes="AA">
                                      <p:cBhvr>
                                        <p:cTn id="64" dur="1000" fill="hold"/>
                                        <p:tgtEl>
                                          <p:spTgt spid="22"/>
                                        </p:tgtEl>
                                        <p:attrNameLst>
                                          <p:attrName>ppt_x</p:attrName>
                                          <p:attrName>ppt_y</p:attrName>
                                        </p:attrNameLst>
                                      </p:cBhvr>
                                      <p:rCtr x="157" y="70"/>
                                    </p:animMotion>
                                  </p:childTnLst>
                                </p:cTn>
                              </p:par>
                              <p:par>
                                <p:cTn id="65" presetID="8" presetClass="emph" presetSubtype="0" fill="hold" grpId="2" nodeType="withEffect">
                                  <p:stCondLst>
                                    <p:cond delay="0"/>
                                  </p:stCondLst>
                                  <p:childTnLst>
                                    <p:animRot by="-1500000">
                                      <p:cBhvr>
                                        <p:cTn id="66" dur="1000" fill="hold"/>
                                        <p:tgtEl>
                                          <p:spTgt spid="22"/>
                                        </p:tgtEl>
                                        <p:attrNameLst>
                                          <p:attrName>r</p:attrName>
                                        </p:attrNameLst>
                                      </p:cBhvr>
                                    </p:animRot>
                                  </p:childTnLst>
                                </p:cTn>
                              </p:par>
                              <p:par>
                                <p:cTn id="67" presetID="10"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1000"/>
                                        <p:tgtEl>
                                          <p:spTgt spid="2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026"/>
                                        </p:tgtEl>
                                        <p:attrNameLst>
                                          <p:attrName>style.visibility</p:attrName>
                                        </p:attrNameLst>
                                      </p:cBhvr>
                                      <p:to>
                                        <p:strVal val="visible"/>
                                      </p:to>
                                    </p:set>
                                    <p:animEffect transition="in" filter="fade">
                                      <p:cBhvr>
                                        <p:cTn id="74" dur="1000"/>
                                        <p:tgtEl>
                                          <p:spTgt spid="1026"/>
                                        </p:tgtEl>
                                      </p:cBhvr>
                                    </p:animEffect>
                                  </p:childTnLst>
                                </p:cTn>
                              </p:par>
                              <p:par>
                                <p:cTn id="75" presetID="10" presetClass="exit" presetSubtype="0" fill="hold" nodeType="withEffect">
                                  <p:stCondLst>
                                    <p:cond delay="0"/>
                                  </p:stCondLst>
                                  <p:childTnLst>
                                    <p:animEffect transition="out" filter="fade">
                                      <p:cBhvr>
                                        <p:cTn id="76" dur="1000"/>
                                        <p:tgtEl>
                                          <p:spTgt spid="5"/>
                                        </p:tgtEl>
                                      </p:cBhvr>
                                    </p:animEffect>
                                    <p:set>
                                      <p:cBhvr>
                                        <p:cTn id="77" dur="1" fill="hold">
                                          <p:stCondLst>
                                            <p:cond delay="999"/>
                                          </p:stCondLst>
                                        </p:cTn>
                                        <p:tgtEl>
                                          <p:spTgt spid="5"/>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21"/>
                                        </p:tgtEl>
                                      </p:cBhvr>
                                    </p:animEffect>
                                    <p:set>
                                      <p:cBhvr>
                                        <p:cTn id="80" dur="1" fill="hold">
                                          <p:stCondLst>
                                            <p:cond delay="999"/>
                                          </p:stCondLst>
                                        </p:cTn>
                                        <p:tgtEl>
                                          <p:spTgt spid="2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2" nodeType="clickEffect">
                                  <p:stCondLst>
                                    <p:cond delay="0"/>
                                  </p:stCondLst>
                                  <p:childTnLst>
                                    <p:animEffect transition="out" filter="fade">
                                      <p:cBhvr>
                                        <p:cTn id="84" dur="1000"/>
                                        <p:tgtEl>
                                          <p:spTgt spid="18"/>
                                        </p:tgtEl>
                                      </p:cBhvr>
                                    </p:animEffect>
                                    <p:set>
                                      <p:cBhvr>
                                        <p:cTn id="85" dur="1" fill="hold">
                                          <p:stCondLst>
                                            <p:cond delay="999"/>
                                          </p:stCondLst>
                                        </p:cTn>
                                        <p:tgtEl>
                                          <p:spTgt spid="18"/>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1000"/>
                                        <p:tgtEl>
                                          <p:spTgt spid="17"/>
                                        </p:tgtEl>
                                      </p:cBhvr>
                                    </p:animEffect>
                                    <p:set>
                                      <p:cBhvr>
                                        <p:cTn id="88" dur="1" fill="hold">
                                          <p:stCondLst>
                                            <p:cond delay="999"/>
                                          </p:stCondLst>
                                        </p:cTn>
                                        <p:tgtEl>
                                          <p:spTgt spid="17"/>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1000"/>
                                        <p:tgtEl>
                                          <p:spTgt spid="15"/>
                                        </p:tgtEl>
                                      </p:cBhvr>
                                    </p:animEffect>
                                    <p:set>
                                      <p:cBhvr>
                                        <p:cTn id="91" dur="1" fill="hold">
                                          <p:stCondLst>
                                            <p:cond delay="999"/>
                                          </p:stCondLst>
                                        </p:cTn>
                                        <p:tgtEl>
                                          <p:spTgt spid="15"/>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9"/>
                                        </p:tgtEl>
                                      </p:cBhvr>
                                    </p:animEffect>
                                    <p:set>
                                      <p:cBhvr>
                                        <p:cTn id="94" dur="1" fill="hold">
                                          <p:stCondLst>
                                            <p:cond delay="999"/>
                                          </p:stCondLst>
                                        </p:cTn>
                                        <p:tgtEl>
                                          <p:spTgt spid="9"/>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1000"/>
                                        <p:tgtEl>
                                          <p:spTgt spid="20"/>
                                        </p:tgtEl>
                                      </p:cBhvr>
                                    </p:animEffect>
                                    <p:set>
                                      <p:cBhvr>
                                        <p:cTn id="97" dur="1" fill="hold">
                                          <p:stCondLst>
                                            <p:cond delay="999"/>
                                          </p:stCondLst>
                                        </p:cTn>
                                        <p:tgtEl>
                                          <p:spTgt spid="20"/>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1000"/>
                                        <p:tgtEl>
                                          <p:spTgt spid="11"/>
                                        </p:tgtEl>
                                      </p:cBhvr>
                                    </p:animEffect>
                                    <p:set>
                                      <p:cBhvr>
                                        <p:cTn id="100" dur="1" fill="hold">
                                          <p:stCondLst>
                                            <p:cond delay="999"/>
                                          </p:stCondLst>
                                        </p:cTn>
                                        <p:tgtEl>
                                          <p:spTgt spid="11"/>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1000"/>
                                        <p:tgtEl>
                                          <p:spTgt spid="14"/>
                                        </p:tgtEl>
                                      </p:cBhvr>
                                    </p:animEffect>
                                    <p:set>
                                      <p:cBhvr>
                                        <p:cTn id="103" dur="1" fill="hold">
                                          <p:stCondLst>
                                            <p:cond delay="999"/>
                                          </p:stCondLst>
                                        </p:cTn>
                                        <p:tgtEl>
                                          <p:spTgt spid="14"/>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1000"/>
                                        <p:tgtEl>
                                          <p:spTgt spid="16"/>
                                        </p:tgtEl>
                                      </p:cBhvr>
                                    </p:animEffect>
                                    <p:set>
                                      <p:cBhvr>
                                        <p:cTn id="106" dur="1" fill="hold">
                                          <p:stCondLst>
                                            <p:cond delay="999"/>
                                          </p:stCondLst>
                                        </p:cTn>
                                        <p:tgtEl>
                                          <p:spTgt spid="16"/>
                                        </p:tgtEl>
                                        <p:attrNameLst>
                                          <p:attrName>style.visibility</p:attrName>
                                        </p:attrNameLst>
                                      </p:cBhvr>
                                      <p:to>
                                        <p:strVal val="hidden"/>
                                      </p:to>
                                    </p:set>
                                  </p:childTnLst>
                                </p:cTn>
                              </p:par>
                              <p:par>
                                <p:cTn id="107" presetID="10" presetClass="exit" presetSubtype="0" fill="hold" grpId="3" nodeType="withEffect">
                                  <p:stCondLst>
                                    <p:cond delay="0"/>
                                  </p:stCondLst>
                                  <p:childTnLst>
                                    <p:animEffect transition="out" filter="fade">
                                      <p:cBhvr>
                                        <p:cTn id="108" dur="1000"/>
                                        <p:tgtEl>
                                          <p:spTgt spid="22"/>
                                        </p:tgtEl>
                                      </p:cBhvr>
                                    </p:animEffect>
                                    <p:set>
                                      <p:cBhvr>
                                        <p:cTn id="109" dur="1" fill="hold">
                                          <p:stCondLst>
                                            <p:cond delay="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9" grpId="0" animBg="1"/>
      <p:bldP spid="9" grpId="1" animBg="1"/>
      <p:bldP spid="11" grpId="0" animBg="1"/>
      <p:bldP spid="11" grpId="1" animBg="1"/>
      <p:bldP spid="14" grpId="0" animBg="1"/>
      <p:bldP spid="14" grpId="1" animBg="1"/>
      <p:bldP spid="15" grpId="0"/>
      <p:bldP spid="15" grpId="1"/>
      <p:bldP spid="16" grpId="0"/>
      <p:bldP spid="16" grpId="1"/>
      <p:bldP spid="17" grpId="0"/>
      <p:bldP spid="17" grpId="1"/>
      <p:bldP spid="18" grpId="0"/>
      <p:bldP spid="18" grpId="1"/>
      <p:bldP spid="18" grpId="2"/>
      <p:bldP spid="28" grpId="0" animBg="1"/>
      <p:bldP spid="29" grpId="0" animBg="1"/>
      <p:bldP spid="22" grpId="0"/>
      <p:bldP spid="22" grpId="1"/>
      <p:bldP spid="22" grpId="2"/>
      <p:bldP spid="22" grpId="3"/>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6914" name="Picture 2" descr="Image result for cherokee tribe factors"/>
          <p:cNvPicPr>
            <a:picLocks noChangeAspect="1" noChangeArrowheads="1"/>
          </p:cNvPicPr>
          <p:nvPr/>
        </p:nvPicPr>
        <p:blipFill>
          <a:blip r:embed="rId2" cstate="print"/>
          <a:srcRect/>
          <a:stretch>
            <a:fillRect/>
          </a:stretch>
        </p:blipFill>
        <p:spPr bwMode="auto">
          <a:xfrm>
            <a:off x="0" y="1404322"/>
            <a:ext cx="9144000" cy="5453678"/>
          </a:xfrm>
          <a:prstGeom prst="rect">
            <a:avLst/>
          </a:prstGeom>
          <a:noFill/>
        </p:spPr>
      </p:pic>
      <p:sp>
        <p:nvSpPr>
          <p:cNvPr id="3" name="Rectangle 2"/>
          <p:cNvSpPr/>
          <p:nvPr/>
        </p:nvSpPr>
        <p:spPr>
          <a:xfrm>
            <a:off x="0" y="0"/>
            <a:ext cx="9144000" cy="646331"/>
          </a:xfrm>
          <a:prstGeom prst="rect">
            <a:avLst/>
          </a:prstGeom>
        </p:spPr>
        <p:txBody>
          <a:bodyPr wrap="square">
            <a:spAutoFit/>
          </a:bodyPr>
          <a:lstStyle/>
          <a:p>
            <a:r>
              <a:rPr lang="en-US" dirty="0" smtClean="0">
                <a:hlinkClick r:id="rId3"/>
              </a:rPr>
              <a:t>https://tshaonline.org/sites/default/files/images/handbook/CC/cherokee_reservations.jpg</a:t>
            </a:r>
            <a:endParaRPr lang="en-US" dirty="0" smtClean="0"/>
          </a:p>
          <a:p>
            <a:endParaRPr lang="en-US"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Group 102"/>
          <p:cNvGrpSpPr/>
          <p:nvPr/>
        </p:nvGrpSpPr>
        <p:grpSpPr>
          <a:xfrm>
            <a:off x="0" y="667510"/>
            <a:ext cx="9756370" cy="6317952"/>
            <a:chOff x="0" y="667510"/>
            <a:chExt cx="9756370" cy="6317952"/>
          </a:xfrm>
        </p:grpSpPr>
        <p:grpSp>
          <p:nvGrpSpPr>
            <p:cNvPr id="104" name="Group 38"/>
            <p:cNvGrpSpPr/>
            <p:nvPr/>
          </p:nvGrpSpPr>
          <p:grpSpPr>
            <a:xfrm>
              <a:off x="0" y="667510"/>
              <a:ext cx="9756370" cy="6317952"/>
              <a:chOff x="0" y="667510"/>
              <a:chExt cx="9756370" cy="6317952"/>
            </a:xfrm>
          </p:grpSpPr>
          <p:pic>
            <p:nvPicPr>
              <p:cNvPr id="106" name="Picture 2" descr="Image result for us states and territories 1805 map"/>
              <p:cNvPicPr>
                <a:picLocks noChangeAspect="1" noChangeArrowheads="1"/>
              </p:cNvPicPr>
              <p:nvPr/>
            </p:nvPicPr>
            <p:blipFill>
              <a:blip r:embed="rId2" cstate="print"/>
              <a:srcRect/>
              <a:stretch>
                <a:fillRect/>
              </a:stretch>
            </p:blipFill>
            <p:spPr bwMode="auto">
              <a:xfrm>
                <a:off x="1" y="667510"/>
                <a:ext cx="9144000" cy="6190489"/>
              </a:xfrm>
              <a:prstGeom prst="rect">
                <a:avLst/>
              </a:prstGeom>
              <a:noFill/>
            </p:spPr>
          </p:pic>
          <p:grpSp>
            <p:nvGrpSpPr>
              <p:cNvPr id="107" name="Group 15"/>
              <p:cNvGrpSpPr/>
              <p:nvPr/>
            </p:nvGrpSpPr>
            <p:grpSpPr>
              <a:xfrm>
                <a:off x="0" y="803565"/>
                <a:ext cx="9756370" cy="6181897"/>
                <a:chOff x="0" y="803565"/>
                <a:chExt cx="9756370" cy="6181897"/>
              </a:xfrm>
            </p:grpSpPr>
            <p:grpSp>
              <p:nvGrpSpPr>
                <p:cNvPr id="108" name="Group 35"/>
                <p:cNvGrpSpPr/>
                <p:nvPr/>
              </p:nvGrpSpPr>
              <p:grpSpPr>
                <a:xfrm>
                  <a:off x="0" y="803565"/>
                  <a:ext cx="9756370" cy="6181897"/>
                  <a:chOff x="0" y="803565"/>
                  <a:chExt cx="9756370" cy="6181897"/>
                </a:xfrm>
              </p:grpSpPr>
              <p:grpSp>
                <p:nvGrpSpPr>
                  <p:cNvPr id="110" name="Group 34"/>
                  <p:cNvGrpSpPr/>
                  <p:nvPr/>
                </p:nvGrpSpPr>
                <p:grpSpPr>
                  <a:xfrm>
                    <a:off x="0" y="803565"/>
                    <a:ext cx="9756370" cy="6181897"/>
                    <a:chOff x="0" y="803565"/>
                    <a:chExt cx="9756370" cy="6181897"/>
                  </a:xfrm>
                </p:grpSpPr>
                <p:grpSp>
                  <p:nvGrpSpPr>
                    <p:cNvPr id="112" name="Group 33"/>
                    <p:cNvGrpSpPr/>
                    <p:nvPr/>
                  </p:nvGrpSpPr>
                  <p:grpSpPr>
                    <a:xfrm>
                      <a:off x="3391593" y="803565"/>
                      <a:ext cx="6364777" cy="6181897"/>
                      <a:chOff x="3391593" y="803565"/>
                      <a:chExt cx="6364777" cy="6181897"/>
                    </a:xfrm>
                  </p:grpSpPr>
                  <p:sp>
                    <p:nvSpPr>
                      <p:cNvPr id="116" name="Freeform 115"/>
                      <p:cNvSpPr/>
                      <p:nvPr/>
                    </p:nvSpPr>
                    <p:spPr>
                      <a:xfrm>
                        <a:off x="3581400" y="803565"/>
                        <a:ext cx="55473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47360" h="1330035">
                            <a:moveTo>
                              <a:pt x="0" y="224443"/>
                            </a:moveTo>
                            <a:cubicBezTo>
                              <a:pt x="52647" y="260464"/>
                              <a:pt x="486295" y="677486"/>
                              <a:pt x="606829" y="781395"/>
                            </a:cubicBezTo>
                            <a:cubicBezTo>
                              <a:pt x="727363" y="885304"/>
                              <a:pt x="701040" y="834042"/>
                              <a:pt x="723207" y="847897"/>
                            </a:cubicBezTo>
                            <a:cubicBezTo>
                              <a:pt x="745374" y="861752"/>
                              <a:pt x="712124" y="858981"/>
                              <a:pt x="739833" y="864523"/>
                            </a:cubicBezTo>
                            <a:cubicBezTo>
                              <a:pt x="767542" y="870065"/>
                              <a:pt x="847899" y="878377"/>
                              <a:pt x="889462" y="881148"/>
                            </a:cubicBezTo>
                            <a:cubicBezTo>
                              <a:pt x="931025" y="883919"/>
                              <a:pt x="961505" y="850668"/>
                              <a:pt x="989214" y="881148"/>
                            </a:cubicBezTo>
                            <a:cubicBezTo>
                              <a:pt x="1016923" y="911628"/>
                              <a:pt x="1033549" y="994755"/>
                              <a:pt x="1055716" y="1064028"/>
                            </a:cubicBezTo>
                            <a:cubicBezTo>
                              <a:pt x="1077883" y="1133301"/>
                              <a:pt x="1094509" y="1263533"/>
                              <a:pt x="1122218" y="1296784"/>
                            </a:cubicBezTo>
                            <a:cubicBezTo>
                              <a:pt x="1149927" y="1330035"/>
                              <a:pt x="1197033" y="1294013"/>
                              <a:pt x="1221971" y="1263533"/>
                            </a:cubicBezTo>
                            <a:cubicBezTo>
                              <a:pt x="1246909" y="1233053"/>
                              <a:pt x="1252451" y="1152697"/>
                              <a:pt x="1271847" y="1113904"/>
                            </a:cubicBezTo>
                            <a:cubicBezTo>
                              <a:pt x="1291243" y="1075111"/>
                              <a:pt x="1330036" y="1069570"/>
                              <a:pt x="1338349" y="1030777"/>
                            </a:cubicBezTo>
                            <a:cubicBezTo>
                              <a:pt x="1346662" y="991984"/>
                              <a:pt x="1330036" y="942108"/>
                              <a:pt x="1321723" y="881148"/>
                            </a:cubicBezTo>
                            <a:cubicBezTo>
                              <a:pt x="1313410" y="820188"/>
                              <a:pt x="1277389" y="701039"/>
                              <a:pt x="1288473" y="665017"/>
                            </a:cubicBezTo>
                            <a:cubicBezTo>
                              <a:pt x="1299557" y="628995"/>
                              <a:pt x="1321723" y="653933"/>
                              <a:pt x="1388225" y="665017"/>
                            </a:cubicBezTo>
                            <a:cubicBezTo>
                              <a:pt x="1454727" y="676101"/>
                              <a:pt x="1587730" y="720435"/>
                              <a:pt x="1687483" y="731519"/>
                            </a:cubicBezTo>
                            <a:cubicBezTo>
                              <a:pt x="1787236" y="742603"/>
                              <a:pt x="1986742" y="731519"/>
                              <a:pt x="1986742" y="731519"/>
                            </a:cubicBezTo>
                            <a:cubicBezTo>
                              <a:pt x="2061557" y="731519"/>
                              <a:pt x="2100349" y="712123"/>
                              <a:pt x="2136371" y="731519"/>
                            </a:cubicBezTo>
                            <a:cubicBezTo>
                              <a:pt x="2172393" y="750915"/>
                              <a:pt x="2083724" y="825730"/>
                              <a:pt x="2202873" y="847897"/>
                            </a:cubicBezTo>
                            <a:cubicBezTo>
                              <a:pt x="23220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38996" y="1119446"/>
                              <a:pt x="4530436" y="1113904"/>
                            </a:cubicBezTo>
                            <a:cubicBezTo>
                              <a:pt x="4621876" y="1108362"/>
                              <a:pt x="4699462" y="1149926"/>
                              <a:pt x="4746567" y="1113904"/>
                            </a:cubicBezTo>
                            <a:cubicBezTo>
                              <a:pt x="4793672" y="1077882"/>
                              <a:pt x="4801985" y="969816"/>
                              <a:pt x="4813069" y="897773"/>
                            </a:cubicBezTo>
                            <a:cubicBezTo>
                              <a:pt x="4824153" y="825730"/>
                              <a:pt x="4790902" y="753686"/>
                              <a:pt x="4813069" y="681643"/>
                            </a:cubicBezTo>
                            <a:cubicBezTo>
                              <a:pt x="4835236" y="609600"/>
                              <a:pt x="4904509" y="515388"/>
                              <a:pt x="4946073" y="465512"/>
                            </a:cubicBezTo>
                            <a:cubicBezTo>
                              <a:pt x="4987637" y="415636"/>
                              <a:pt x="5029200" y="415635"/>
                              <a:pt x="5062451" y="382384"/>
                            </a:cubicBezTo>
                            <a:cubicBezTo>
                              <a:pt x="5095702" y="3491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7" name="Freeform 116"/>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3" name="Group 112"/>
                    <p:cNvGrpSpPr/>
                    <p:nvPr/>
                  </p:nvGrpSpPr>
                  <p:grpSpPr>
                    <a:xfrm>
                      <a:off x="0" y="5181600"/>
                      <a:ext cx="3352800" cy="1676400"/>
                      <a:chOff x="0" y="5181600"/>
                      <a:chExt cx="3352800" cy="1676400"/>
                    </a:xfrm>
                  </p:grpSpPr>
                  <p:sp>
                    <p:nvSpPr>
                      <p:cNvPr id="114" name="Rectangle 10"/>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11"/>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111" name="Picture 2" descr="Image result for united states in 1783"/>
                  <p:cNvPicPr>
                    <a:picLocks noChangeAspect="1" noChangeArrowheads="1"/>
                  </p:cNvPicPr>
                  <p:nvPr/>
                </p:nvPicPr>
                <p:blipFill>
                  <a:blip r:embed="rId3" cstate="print"/>
                  <a:srcRect l="17500" t="47037" r="70000" b="45572"/>
                  <a:stretch>
                    <a:fillRect/>
                  </a:stretch>
                </p:blipFill>
                <p:spPr bwMode="auto">
                  <a:xfrm>
                    <a:off x="1752600" y="4114800"/>
                    <a:ext cx="1143000" cy="457200"/>
                  </a:xfrm>
                  <a:prstGeom prst="rect">
                    <a:avLst/>
                  </a:prstGeom>
                  <a:noFill/>
                </p:spPr>
              </p:pic>
            </p:grpSp>
            <p:pic>
              <p:nvPicPr>
                <p:cNvPr id="109" name="Picture 2" descr="Image result for united states in 1783"/>
                <p:cNvPicPr>
                  <a:picLocks noChangeAspect="1" noChangeArrowheads="1"/>
                </p:cNvPicPr>
                <p:nvPr/>
              </p:nvPicPr>
              <p:blipFill>
                <a:blip r:embed="rId3" cstate="print"/>
                <a:srcRect l="17500" t="47037" r="70000" b="45572"/>
                <a:stretch>
                  <a:fillRect/>
                </a:stretch>
              </p:blipFill>
              <p:spPr bwMode="auto">
                <a:xfrm>
                  <a:off x="762000" y="1524000"/>
                  <a:ext cx="1143000" cy="457200"/>
                </a:xfrm>
                <a:prstGeom prst="rect">
                  <a:avLst/>
                </a:prstGeom>
                <a:noFill/>
              </p:spPr>
            </p:pic>
          </p:grpSp>
        </p:grpSp>
        <p:sp>
          <p:nvSpPr>
            <p:cNvPr id="105" name="Freeform 104"/>
            <p:cNvSpPr/>
            <p:nvPr/>
          </p:nvSpPr>
          <p:spPr>
            <a:xfrm>
              <a:off x="4713112" y="5520267"/>
              <a:ext cx="1168399" cy="555978"/>
            </a:xfrm>
            <a:custGeom>
              <a:avLst/>
              <a:gdLst>
                <a:gd name="connsiteX0" fmla="*/ 45155 w 1168399"/>
                <a:gd name="connsiteY0" fmla="*/ 355600 h 555978"/>
                <a:gd name="connsiteX1" fmla="*/ 45155 w 1168399"/>
                <a:gd name="connsiteY1" fmla="*/ 254000 h 555978"/>
                <a:gd name="connsiteX2" fmla="*/ 316088 w 1168399"/>
                <a:gd name="connsiteY2" fmla="*/ 50800 h 555978"/>
                <a:gd name="connsiteX3" fmla="*/ 417688 w 1168399"/>
                <a:gd name="connsiteY3" fmla="*/ 0 h 555978"/>
                <a:gd name="connsiteX4" fmla="*/ 705555 w 1168399"/>
                <a:gd name="connsiteY4" fmla="*/ 50800 h 555978"/>
                <a:gd name="connsiteX5" fmla="*/ 993421 w 1168399"/>
                <a:gd name="connsiteY5" fmla="*/ 101600 h 555978"/>
                <a:gd name="connsiteX6" fmla="*/ 1095021 w 1168399"/>
                <a:gd name="connsiteY6" fmla="*/ 186266 h 555978"/>
                <a:gd name="connsiteX7" fmla="*/ 1027288 w 1168399"/>
                <a:gd name="connsiteY7" fmla="*/ 508000 h 555978"/>
                <a:gd name="connsiteX8" fmla="*/ 248355 w 1168399"/>
                <a:gd name="connsiteY8" fmla="*/ 474133 h 555978"/>
                <a:gd name="connsiteX9" fmla="*/ 95955 w 1168399"/>
                <a:gd name="connsiteY9" fmla="*/ 372533 h 555978"/>
                <a:gd name="connsiteX10" fmla="*/ 45155 w 1168399"/>
                <a:gd name="connsiteY10" fmla="*/ 355600 h 5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399" h="555978">
                  <a:moveTo>
                    <a:pt x="45155" y="355600"/>
                  </a:moveTo>
                  <a:cubicBezTo>
                    <a:pt x="36688" y="335845"/>
                    <a:pt x="0" y="304800"/>
                    <a:pt x="45155" y="254000"/>
                  </a:cubicBezTo>
                  <a:cubicBezTo>
                    <a:pt x="90310" y="203200"/>
                    <a:pt x="253999" y="93133"/>
                    <a:pt x="316088" y="50800"/>
                  </a:cubicBezTo>
                  <a:cubicBezTo>
                    <a:pt x="378177" y="8467"/>
                    <a:pt x="352777" y="0"/>
                    <a:pt x="417688" y="0"/>
                  </a:cubicBezTo>
                  <a:cubicBezTo>
                    <a:pt x="482599" y="0"/>
                    <a:pt x="705555" y="50800"/>
                    <a:pt x="705555" y="50800"/>
                  </a:cubicBezTo>
                  <a:cubicBezTo>
                    <a:pt x="801510" y="67733"/>
                    <a:pt x="928510" y="79022"/>
                    <a:pt x="993421" y="101600"/>
                  </a:cubicBezTo>
                  <a:cubicBezTo>
                    <a:pt x="1058332" y="124178"/>
                    <a:pt x="1089377" y="118533"/>
                    <a:pt x="1095021" y="186266"/>
                  </a:cubicBezTo>
                  <a:cubicBezTo>
                    <a:pt x="1100665" y="253999"/>
                    <a:pt x="1168399" y="460022"/>
                    <a:pt x="1027288" y="508000"/>
                  </a:cubicBezTo>
                  <a:cubicBezTo>
                    <a:pt x="886177" y="555978"/>
                    <a:pt x="403577" y="496711"/>
                    <a:pt x="248355" y="474133"/>
                  </a:cubicBezTo>
                  <a:cubicBezTo>
                    <a:pt x="93133" y="451555"/>
                    <a:pt x="126999" y="389466"/>
                    <a:pt x="95955" y="372533"/>
                  </a:cubicBezTo>
                  <a:cubicBezTo>
                    <a:pt x="64911" y="355600"/>
                    <a:pt x="53622" y="375355"/>
                    <a:pt x="45155" y="3556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Freeform 52"/>
          <p:cNvSpPr/>
          <p:nvPr/>
        </p:nvSpPr>
        <p:spPr>
          <a:xfrm>
            <a:off x="5109556" y="1961804"/>
            <a:ext cx="759229" cy="3574472"/>
          </a:xfrm>
          <a:custGeom>
            <a:avLst/>
            <a:gdLst>
              <a:gd name="connsiteX0" fmla="*/ 160713 w 759229"/>
              <a:gd name="connsiteY0" fmla="*/ 0 h 3574472"/>
              <a:gd name="connsiteX1" fmla="*/ 77586 w 759229"/>
              <a:gd name="connsiteY1" fmla="*/ 166254 h 3574472"/>
              <a:gd name="connsiteX2" fmla="*/ 27709 w 759229"/>
              <a:gd name="connsiteY2" fmla="*/ 182880 h 3574472"/>
              <a:gd name="connsiteX3" fmla="*/ 27709 w 759229"/>
              <a:gd name="connsiteY3" fmla="*/ 349134 h 3574472"/>
              <a:gd name="connsiteX4" fmla="*/ 193964 w 759229"/>
              <a:gd name="connsiteY4" fmla="*/ 515389 h 3574472"/>
              <a:gd name="connsiteX5" fmla="*/ 310342 w 759229"/>
              <a:gd name="connsiteY5" fmla="*/ 581891 h 3574472"/>
              <a:gd name="connsiteX6" fmla="*/ 310342 w 759229"/>
              <a:gd name="connsiteY6" fmla="*/ 748145 h 3574472"/>
              <a:gd name="connsiteX7" fmla="*/ 426720 w 759229"/>
              <a:gd name="connsiteY7" fmla="*/ 881149 h 3574472"/>
              <a:gd name="connsiteX8" fmla="*/ 476597 w 759229"/>
              <a:gd name="connsiteY8" fmla="*/ 1047403 h 3574472"/>
              <a:gd name="connsiteX9" fmla="*/ 376844 w 759229"/>
              <a:gd name="connsiteY9" fmla="*/ 1097280 h 3574472"/>
              <a:gd name="connsiteX10" fmla="*/ 360219 w 759229"/>
              <a:gd name="connsiteY10" fmla="*/ 1180407 h 3574472"/>
              <a:gd name="connsiteX11" fmla="*/ 293717 w 759229"/>
              <a:gd name="connsiteY11" fmla="*/ 1313411 h 3574472"/>
              <a:gd name="connsiteX12" fmla="*/ 360219 w 759229"/>
              <a:gd name="connsiteY12" fmla="*/ 1479665 h 3574472"/>
              <a:gd name="connsiteX13" fmla="*/ 393469 w 759229"/>
              <a:gd name="connsiteY13" fmla="*/ 1562792 h 3574472"/>
              <a:gd name="connsiteX14" fmla="*/ 543099 w 759229"/>
              <a:gd name="connsiteY14" fmla="*/ 1612669 h 3574472"/>
              <a:gd name="connsiteX15" fmla="*/ 459971 w 759229"/>
              <a:gd name="connsiteY15" fmla="*/ 1679171 h 3574472"/>
              <a:gd name="connsiteX16" fmla="*/ 543099 w 759229"/>
              <a:gd name="connsiteY16" fmla="*/ 1778923 h 3574472"/>
              <a:gd name="connsiteX17" fmla="*/ 642851 w 759229"/>
              <a:gd name="connsiteY17" fmla="*/ 1928552 h 3574472"/>
              <a:gd name="connsiteX18" fmla="*/ 709353 w 759229"/>
              <a:gd name="connsiteY18" fmla="*/ 2044931 h 3574472"/>
              <a:gd name="connsiteX19" fmla="*/ 609600 w 759229"/>
              <a:gd name="connsiteY19" fmla="*/ 2194560 h 3574472"/>
              <a:gd name="connsiteX20" fmla="*/ 543099 w 759229"/>
              <a:gd name="connsiteY20" fmla="*/ 2310938 h 3574472"/>
              <a:gd name="connsiteX21" fmla="*/ 393469 w 759229"/>
              <a:gd name="connsiteY21" fmla="*/ 2676698 h 3574472"/>
              <a:gd name="connsiteX22" fmla="*/ 376844 w 759229"/>
              <a:gd name="connsiteY22" fmla="*/ 2793076 h 3574472"/>
              <a:gd name="connsiteX23" fmla="*/ 410095 w 759229"/>
              <a:gd name="connsiteY23" fmla="*/ 2876203 h 3574472"/>
              <a:gd name="connsiteX24" fmla="*/ 426720 w 759229"/>
              <a:gd name="connsiteY24" fmla="*/ 2959331 h 3574472"/>
              <a:gd name="connsiteX25" fmla="*/ 376844 w 759229"/>
              <a:gd name="connsiteY25" fmla="*/ 3092334 h 3574472"/>
              <a:gd name="connsiteX26" fmla="*/ 326968 w 759229"/>
              <a:gd name="connsiteY26" fmla="*/ 3192087 h 3574472"/>
              <a:gd name="connsiteX27" fmla="*/ 376844 w 759229"/>
              <a:gd name="connsiteY27" fmla="*/ 3391592 h 3574472"/>
              <a:gd name="connsiteX28" fmla="*/ 526473 w 759229"/>
              <a:gd name="connsiteY28" fmla="*/ 3474720 h 3574472"/>
              <a:gd name="connsiteX29" fmla="*/ 759229 w 759229"/>
              <a:gd name="connsiteY29" fmla="*/ 3574472 h 357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9229" h="3574472">
                <a:moveTo>
                  <a:pt x="160713" y="0"/>
                </a:moveTo>
                <a:cubicBezTo>
                  <a:pt x="130233" y="67887"/>
                  <a:pt x="99753" y="135774"/>
                  <a:pt x="77586" y="166254"/>
                </a:cubicBezTo>
                <a:cubicBezTo>
                  <a:pt x="55419" y="196734"/>
                  <a:pt x="36022" y="152400"/>
                  <a:pt x="27709" y="182880"/>
                </a:cubicBezTo>
                <a:cubicBezTo>
                  <a:pt x="19396" y="213360"/>
                  <a:pt x="0" y="293716"/>
                  <a:pt x="27709" y="349134"/>
                </a:cubicBezTo>
                <a:cubicBezTo>
                  <a:pt x="55418" y="404552"/>
                  <a:pt x="146859" y="476596"/>
                  <a:pt x="193964" y="515389"/>
                </a:cubicBezTo>
                <a:cubicBezTo>
                  <a:pt x="241069" y="554182"/>
                  <a:pt x="290946" y="543098"/>
                  <a:pt x="310342" y="581891"/>
                </a:cubicBezTo>
                <a:cubicBezTo>
                  <a:pt x="329738" y="620684"/>
                  <a:pt x="290946" y="698269"/>
                  <a:pt x="310342" y="748145"/>
                </a:cubicBezTo>
                <a:cubicBezTo>
                  <a:pt x="329738" y="798021"/>
                  <a:pt x="399011" y="831273"/>
                  <a:pt x="426720" y="881149"/>
                </a:cubicBezTo>
                <a:cubicBezTo>
                  <a:pt x="454429" y="931025"/>
                  <a:pt x="484910" y="1011381"/>
                  <a:pt x="476597" y="1047403"/>
                </a:cubicBezTo>
                <a:cubicBezTo>
                  <a:pt x="468284" y="1083425"/>
                  <a:pt x="396240" y="1075113"/>
                  <a:pt x="376844" y="1097280"/>
                </a:cubicBezTo>
                <a:cubicBezTo>
                  <a:pt x="357448" y="1119447"/>
                  <a:pt x="374073" y="1144385"/>
                  <a:pt x="360219" y="1180407"/>
                </a:cubicBezTo>
                <a:cubicBezTo>
                  <a:pt x="346365" y="1216429"/>
                  <a:pt x="293717" y="1263535"/>
                  <a:pt x="293717" y="1313411"/>
                </a:cubicBezTo>
                <a:cubicBezTo>
                  <a:pt x="293717" y="1363287"/>
                  <a:pt x="360219" y="1479665"/>
                  <a:pt x="360219" y="1479665"/>
                </a:cubicBezTo>
                <a:cubicBezTo>
                  <a:pt x="376844" y="1521229"/>
                  <a:pt x="362989" y="1540625"/>
                  <a:pt x="393469" y="1562792"/>
                </a:cubicBezTo>
                <a:cubicBezTo>
                  <a:pt x="423949" y="1584959"/>
                  <a:pt x="532015" y="1593272"/>
                  <a:pt x="543099" y="1612669"/>
                </a:cubicBezTo>
                <a:cubicBezTo>
                  <a:pt x="554183" y="1632066"/>
                  <a:pt x="459971" y="1651462"/>
                  <a:pt x="459971" y="1679171"/>
                </a:cubicBezTo>
                <a:cubicBezTo>
                  <a:pt x="459971" y="1706880"/>
                  <a:pt x="512619" y="1737360"/>
                  <a:pt x="543099" y="1778923"/>
                </a:cubicBezTo>
                <a:cubicBezTo>
                  <a:pt x="573579" y="1820486"/>
                  <a:pt x="615142" y="1884217"/>
                  <a:pt x="642851" y="1928552"/>
                </a:cubicBezTo>
                <a:cubicBezTo>
                  <a:pt x="670560" y="1972887"/>
                  <a:pt x="714895" y="2000596"/>
                  <a:pt x="709353" y="2044931"/>
                </a:cubicBezTo>
                <a:cubicBezTo>
                  <a:pt x="703811" y="2089266"/>
                  <a:pt x="637309" y="2150226"/>
                  <a:pt x="609600" y="2194560"/>
                </a:cubicBezTo>
                <a:cubicBezTo>
                  <a:pt x="581891" y="2238894"/>
                  <a:pt x="579121" y="2230582"/>
                  <a:pt x="543099" y="2310938"/>
                </a:cubicBezTo>
                <a:cubicBezTo>
                  <a:pt x="507077" y="2391294"/>
                  <a:pt x="421178" y="2596342"/>
                  <a:pt x="393469" y="2676698"/>
                </a:cubicBezTo>
                <a:cubicBezTo>
                  <a:pt x="365760" y="2757054"/>
                  <a:pt x="374073" y="2759825"/>
                  <a:pt x="376844" y="2793076"/>
                </a:cubicBezTo>
                <a:cubicBezTo>
                  <a:pt x="379615" y="2826327"/>
                  <a:pt x="401782" y="2848494"/>
                  <a:pt x="410095" y="2876203"/>
                </a:cubicBezTo>
                <a:cubicBezTo>
                  <a:pt x="418408" y="2903912"/>
                  <a:pt x="432262" y="2923309"/>
                  <a:pt x="426720" y="2959331"/>
                </a:cubicBezTo>
                <a:cubicBezTo>
                  <a:pt x="421178" y="2995353"/>
                  <a:pt x="393469" y="3053542"/>
                  <a:pt x="376844" y="3092334"/>
                </a:cubicBezTo>
                <a:cubicBezTo>
                  <a:pt x="360219" y="3131126"/>
                  <a:pt x="326968" y="3142211"/>
                  <a:pt x="326968" y="3192087"/>
                </a:cubicBezTo>
                <a:cubicBezTo>
                  <a:pt x="326968" y="3241963"/>
                  <a:pt x="343593" y="3344487"/>
                  <a:pt x="376844" y="3391592"/>
                </a:cubicBezTo>
                <a:cubicBezTo>
                  <a:pt x="410095" y="3438698"/>
                  <a:pt x="462742" y="3444240"/>
                  <a:pt x="526473" y="3474720"/>
                </a:cubicBezTo>
                <a:cubicBezTo>
                  <a:pt x="590204" y="3505200"/>
                  <a:pt x="674716" y="3539836"/>
                  <a:pt x="759229" y="3574472"/>
                </a:cubicBezTo>
              </a:path>
            </a:pathLst>
          </a:custGeom>
          <a:ln w="50800"/>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42"/>
          <p:cNvGrpSpPr/>
          <p:nvPr/>
        </p:nvGrpSpPr>
        <p:grpSpPr>
          <a:xfrm>
            <a:off x="0" y="1192389"/>
            <a:ext cx="9144000" cy="5665611"/>
            <a:chOff x="0" y="1192389"/>
            <a:chExt cx="9144000" cy="5665611"/>
          </a:xfrm>
        </p:grpSpPr>
        <p:pic>
          <p:nvPicPr>
            <p:cNvPr id="22" name="Picture 3"/>
            <p:cNvPicPr>
              <a:picLocks noChangeAspect="1" noChangeArrowheads="1"/>
            </p:cNvPicPr>
            <p:nvPr/>
          </p:nvPicPr>
          <p:blipFill>
            <a:blip r:embed="rId4" cstate="print"/>
            <a:srcRect l="28065" t="36939" r="13645" b="9190"/>
            <a:stretch>
              <a:fillRect/>
            </a:stretch>
          </p:blipFill>
          <p:spPr bwMode="auto">
            <a:xfrm>
              <a:off x="0" y="1192389"/>
              <a:ext cx="9144000" cy="5665611"/>
            </a:xfrm>
            <a:prstGeom prst="rect">
              <a:avLst/>
            </a:prstGeom>
            <a:noFill/>
            <a:ln w="63500">
              <a:solidFill>
                <a:schemeClr val="tx1"/>
              </a:solidFill>
              <a:miter lim="800000"/>
              <a:headEnd/>
              <a:tailEnd/>
            </a:ln>
            <a:effectLst/>
          </p:spPr>
        </p:pic>
        <p:grpSp>
          <p:nvGrpSpPr>
            <p:cNvPr id="3" name="Group 37"/>
            <p:cNvGrpSpPr/>
            <p:nvPr/>
          </p:nvGrpSpPr>
          <p:grpSpPr>
            <a:xfrm>
              <a:off x="2057400" y="1219200"/>
              <a:ext cx="4343400" cy="3404616"/>
              <a:chOff x="2057400" y="1219200"/>
              <a:chExt cx="4343400" cy="3404616"/>
            </a:xfrm>
          </p:grpSpPr>
          <p:pic>
            <p:nvPicPr>
              <p:cNvPr id="39" name="Picture 2" descr="Image result for us states and territories 1805 map"/>
              <p:cNvPicPr>
                <a:picLocks noChangeAspect="1" noChangeArrowheads="1"/>
              </p:cNvPicPr>
              <p:nvPr/>
            </p:nvPicPr>
            <p:blipFill>
              <a:blip r:embed="rId2" cstate="print"/>
              <a:srcRect l="35000" t="23683" r="46473" b="61546"/>
              <a:stretch>
                <a:fillRect/>
              </a:stretch>
            </p:blipFill>
            <p:spPr bwMode="auto">
              <a:xfrm>
                <a:off x="2057400" y="1222248"/>
                <a:ext cx="2209800" cy="987552"/>
              </a:xfrm>
              <a:prstGeom prst="rect">
                <a:avLst/>
              </a:prstGeom>
              <a:noFill/>
            </p:spPr>
          </p:pic>
          <p:pic>
            <p:nvPicPr>
              <p:cNvPr id="40" name="Picture 2" descr="Image result for us states and territories 1805 map"/>
              <p:cNvPicPr>
                <a:picLocks noChangeAspect="1" noChangeArrowheads="1"/>
              </p:cNvPicPr>
              <p:nvPr/>
            </p:nvPicPr>
            <p:blipFill>
              <a:blip r:embed="rId2" cstate="print"/>
              <a:srcRect l="35000" t="23683" r="48230" b="61546"/>
              <a:stretch>
                <a:fillRect/>
              </a:stretch>
            </p:blipFill>
            <p:spPr bwMode="auto">
              <a:xfrm>
                <a:off x="4953000" y="1219200"/>
                <a:ext cx="1219200" cy="838200"/>
              </a:xfrm>
              <a:prstGeom prst="rect">
                <a:avLst/>
              </a:prstGeom>
              <a:noFill/>
            </p:spPr>
          </p:pic>
          <p:pic>
            <p:nvPicPr>
              <p:cNvPr id="41" name="Picture 2" descr="Image result for us states and territories 1805 map"/>
              <p:cNvPicPr>
                <a:picLocks noChangeAspect="1" noChangeArrowheads="1"/>
              </p:cNvPicPr>
              <p:nvPr/>
            </p:nvPicPr>
            <p:blipFill>
              <a:blip r:embed="rId2" cstate="print"/>
              <a:srcRect l="35000" t="23683" r="45834" b="61546"/>
              <a:stretch>
                <a:fillRect/>
              </a:stretch>
            </p:blipFill>
            <p:spPr bwMode="auto">
              <a:xfrm>
                <a:off x="4953000" y="3657600"/>
                <a:ext cx="1447800" cy="914400"/>
              </a:xfrm>
              <a:prstGeom prst="rect">
                <a:avLst/>
              </a:prstGeom>
              <a:noFill/>
            </p:spPr>
          </p:pic>
          <p:pic>
            <p:nvPicPr>
              <p:cNvPr id="42" name="Picture 2" descr="Image result for us states and territories 1805 map"/>
              <p:cNvPicPr preferRelativeResize="0">
                <a:picLocks noChangeArrowheads="1"/>
              </p:cNvPicPr>
              <p:nvPr/>
            </p:nvPicPr>
            <p:blipFill>
              <a:blip r:embed="rId2" cstate="print"/>
              <a:srcRect l="35000" t="23683" r="45834" b="61546"/>
              <a:stretch>
                <a:fillRect/>
              </a:stretch>
            </p:blipFill>
            <p:spPr bwMode="auto">
              <a:xfrm>
                <a:off x="4114800" y="4242816"/>
                <a:ext cx="676656" cy="381000"/>
              </a:xfrm>
              <a:prstGeom prst="rect">
                <a:avLst/>
              </a:prstGeom>
              <a:noFill/>
            </p:spPr>
          </p:pic>
        </p:grpSp>
      </p:grpSp>
      <p:sp useBgFill="1">
        <p:nvSpPr>
          <p:cNvPr id="51" name="TextBox 3"/>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defRPr/>
            </a:pPr>
            <a:r>
              <a:rPr lang="en-US" sz="4400" b="1" dirty="0" smtClean="0">
                <a:solidFill>
                  <a:srgbClr val="00B050"/>
                </a:solidFill>
                <a:effectLst>
                  <a:outerShdw dist="50800" dir="5400000" algn="ctr" rotWithShape="0">
                    <a:schemeClr val="tx1"/>
                  </a:outerShdw>
                </a:effectLst>
                <a:latin typeface="Tempus Sans ITC" pitchFamily="82" charset="0"/>
              </a:rPr>
              <a:t>People we met on the trails</a:t>
            </a:r>
            <a:endParaRPr lang="en-US" sz="4400" b="1" dirty="0">
              <a:solidFill>
                <a:srgbClr val="00B050"/>
              </a:solidFill>
              <a:effectLst>
                <a:outerShdw dist="50800" dir="5400000" algn="ctr" rotWithShape="0">
                  <a:schemeClr val="tx1"/>
                </a:outerShdw>
              </a:effectLst>
              <a:latin typeface="Tempus Sans ITC" pitchFamily="82" charset="0"/>
            </a:endParaRPr>
          </a:p>
        </p:txBody>
      </p:sp>
      <p:sp>
        <p:nvSpPr>
          <p:cNvPr id="3074" name="AutoShape 2" descr="Image result for sequoya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Image result for sequoya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54" name="Group 53"/>
          <p:cNvGrpSpPr/>
          <p:nvPr/>
        </p:nvGrpSpPr>
        <p:grpSpPr>
          <a:xfrm>
            <a:off x="1170432" y="977122"/>
            <a:ext cx="7141464" cy="4814078"/>
            <a:chOff x="1170432" y="977122"/>
            <a:chExt cx="7141464" cy="4814078"/>
          </a:xfrm>
        </p:grpSpPr>
        <p:grpSp>
          <p:nvGrpSpPr>
            <p:cNvPr id="55" name="Group 15"/>
            <p:cNvGrpSpPr/>
            <p:nvPr/>
          </p:nvGrpSpPr>
          <p:grpSpPr>
            <a:xfrm>
              <a:off x="2026920" y="990599"/>
              <a:ext cx="1295400" cy="1905001"/>
              <a:chOff x="2514600" y="3428999"/>
              <a:chExt cx="1295400" cy="1905001"/>
            </a:xfrm>
          </p:grpSpPr>
          <p:pic>
            <p:nvPicPr>
              <p:cNvPr id="88" name="Picture 2"/>
              <p:cNvPicPr>
                <a:picLocks noChangeAspect="1" noChangeArrowheads="1"/>
              </p:cNvPicPr>
              <p:nvPr/>
            </p:nvPicPr>
            <p:blipFill>
              <a:blip r:embed="rId5" cstate="print"/>
              <a:srcRect r="11677" b="54997"/>
              <a:stretch>
                <a:fillRect/>
              </a:stretch>
            </p:blipFill>
            <p:spPr bwMode="auto">
              <a:xfrm>
                <a:off x="2514600" y="3428999"/>
                <a:ext cx="1249680" cy="1443335"/>
              </a:xfrm>
              <a:prstGeom prst="rect">
                <a:avLst/>
              </a:prstGeom>
              <a:noFill/>
              <a:ln w="25400">
                <a:solidFill>
                  <a:schemeClr val="tx1"/>
                </a:solidFill>
                <a:miter lim="800000"/>
                <a:headEnd/>
                <a:tailEnd/>
              </a:ln>
              <a:effectLst/>
            </p:spPr>
          </p:pic>
          <p:sp>
            <p:nvSpPr>
              <p:cNvPr id="89" name="TextBox 88"/>
              <p:cNvSpPr txBox="1"/>
              <p:nvPr/>
            </p:nvSpPr>
            <p:spPr>
              <a:xfrm>
                <a:off x="2514600" y="4872335"/>
                <a:ext cx="1295400" cy="461665"/>
              </a:xfrm>
              <a:prstGeom prst="rect">
                <a:avLst/>
              </a:prstGeom>
              <a:solidFill>
                <a:schemeClr val="bg1"/>
              </a:solidFill>
              <a:ln w="25400">
                <a:solidFill>
                  <a:schemeClr val="tx1"/>
                </a:solidFill>
              </a:ln>
            </p:spPr>
            <p:txBody>
              <a:bodyPr wrap="square" rtlCol="0">
                <a:spAutoFit/>
              </a:bodyPr>
              <a:lstStyle/>
              <a:p>
                <a:pPr algn="ctr"/>
                <a:r>
                  <a:rPr lang="en-US" sz="2400" b="1" dirty="0" err="1" smtClean="0">
                    <a:latin typeface="Tempus Sans ITC" pitchFamily="82" charset="0"/>
                  </a:rPr>
                  <a:t>Milly</a:t>
                </a:r>
                <a:endParaRPr lang="en-US" sz="2400" b="1" dirty="0">
                  <a:latin typeface="Tempus Sans ITC" pitchFamily="82" charset="0"/>
                </a:endParaRPr>
              </a:p>
            </p:txBody>
          </p:sp>
        </p:grpSp>
        <p:grpSp>
          <p:nvGrpSpPr>
            <p:cNvPr id="56" name="Group 18"/>
            <p:cNvGrpSpPr/>
            <p:nvPr/>
          </p:nvGrpSpPr>
          <p:grpSpPr>
            <a:xfrm>
              <a:off x="3749040" y="977122"/>
              <a:ext cx="1499616" cy="1918478"/>
              <a:chOff x="4312105" y="4334387"/>
              <a:chExt cx="1499616" cy="1918478"/>
            </a:xfrm>
          </p:grpSpPr>
          <p:pic>
            <p:nvPicPr>
              <p:cNvPr id="86" name="Picture 6" descr="Image result for sequoyah"/>
              <p:cNvPicPr>
                <a:picLocks noChangeAspect="1" noChangeArrowheads="1"/>
              </p:cNvPicPr>
              <p:nvPr/>
            </p:nvPicPr>
            <p:blipFill>
              <a:blip r:embed="rId6" cstate="print"/>
              <a:srcRect r="35862" b="51680"/>
              <a:stretch>
                <a:fillRect/>
              </a:stretch>
            </p:blipFill>
            <p:spPr bwMode="auto">
              <a:xfrm>
                <a:off x="4342585" y="4334387"/>
                <a:ext cx="1449022" cy="1456813"/>
              </a:xfrm>
              <a:prstGeom prst="rect">
                <a:avLst/>
              </a:prstGeom>
              <a:noFill/>
              <a:ln w="25400">
                <a:solidFill>
                  <a:schemeClr val="tx1"/>
                </a:solidFill>
              </a:ln>
            </p:spPr>
          </p:pic>
          <p:sp>
            <p:nvSpPr>
              <p:cNvPr id="87" name="TextBox 86"/>
              <p:cNvSpPr txBox="1"/>
              <p:nvPr/>
            </p:nvSpPr>
            <p:spPr>
              <a:xfrm>
                <a:off x="4312105" y="5791200"/>
                <a:ext cx="1499616" cy="461665"/>
              </a:xfrm>
              <a:prstGeom prst="rect">
                <a:avLst/>
              </a:prstGeom>
              <a:solidFill>
                <a:schemeClr val="bg1"/>
              </a:solidFill>
              <a:ln w="25400">
                <a:solidFill>
                  <a:schemeClr val="tx1"/>
                </a:solidFill>
              </a:ln>
            </p:spPr>
            <p:txBody>
              <a:bodyPr wrap="square" rtlCol="0">
                <a:spAutoFit/>
              </a:bodyPr>
              <a:lstStyle/>
              <a:p>
                <a:pPr algn="ctr"/>
                <a:r>
                  <a:rPr lang="en-US" sz="2300" b="1" dirty="0" smtClean="0">
                    <a:latin typeface="Tempus Sans ITC" pitchFamily="82" charset="0"/>
                  </a:rPr>
                  <a:t>Sequoyah</a:t>
                </a:r>
                <a:endParaRPr lang="en-US" sz="2300" b="1" dirty="0">
                  <a:latin typeface="Tempus Sans ITC" pitchFamily="82" charset="0"/>
                </a:endParaRPr>
              </a:p>
            </p:txBody>
          </p:sp>
        </p:grpSp>
        <p:grpSp>
          <p:nvGrpSpPr>
            <p:cNvPr id="57" name="Group 21"/>
            <p:cNvGrpSpPr/>
            <p:nvPr/>
          </p:nvGrpSpPr>
          <p:grpSpPr>
            <a:xfrm>
              <a:off x="5532120" y="1016615"/>
              <a:ext cx="1325880" cy="1832543"/>
              <a:chOff x="6163056" y="4267200"/>
              <a:chExt cx="1325880" cy="1832543"/>
            </a:xfrm>
          </p:grpSpPr>
          <p:pic>
            <p:nvPicPr>
              <p:cNvPr id="71" name="Picture 2" descr="Major ridge.jpg"/>
              <p:cNvPicPr>
                <a:picLocks noChangeAspect="1" noChangeArrowheads="1"/>
              </p:cNvPicPr>
              <p:nvPr/>
            </p:nvPicPr>
            <p:blipFill>
              <a:blip r:embed="rId7" cstate="print"/>
              <a:srcRect l="9039" t="6452" r="5455" b="16129"/>
              <a:stretch>
                <a:fillRect/>
              </a:stretch>
            </p:blipFill>
            <p:spPr bwMode="auto">
              <a:xfrm>
                <a:off x="6172201" y="4267200"/>
                <a:ext cx="1298834" cy="1373008"/>
              </a:xfrm>
              <a:prstGeom prst="rect">
                <a:avLst/>
              </a:prstGeom>
              <a:noFill/>
              <a:ln w="25400">
                <a:solidFill>
                  <a:schemeClr val="tx1"/>
                </a:solidFill>
              </a:ln>
            </p:spPr>
          </p:pic>
          <p:sp>
            <p:nvSpPr>
              <p:cNvPr id="72" name="TextBox 71"/>
              <p:cNvSpPr txBox="1"/>
              <p:nvPr/>
            </p:nvSpPr>
            <p:spPr>
              <a:xfrm>
                <a:off x="6163056" y="5638078"/>
                <a:ext cx="132588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Ridge</a:t>
                </a:r>
                <a:endParaRPr lang="en-US" sz="2400" b="1" dirty="0">
                  <a:latin typeface="Tempus Sans ITC" pitchFamily="82" charset="0"/>
                </a:endParaRPr>
              </a:p>
            </p:txBody>
          </p:sp>
        </p:grpSp>
        <p:grpSp>
          <p:nvGrpSpPr>
            <p:cNvPr id="58" name="Group 2"/>
            <p:cNvGrpSpPr/>
            <p:nvPr/>
          </p:nvGrpSpPr>
          <p:grpSpPr>
            <a:xfrm>
              <a:off x="6842760" y="3876020"/>
              <a:ext cx="1463040" cy="1909464"/>
              <a:chOff x="8357232" y="1757066"/>
              <a:chExt cx="1463040" cy="1909464"/>
            </a:xfrm>
          </p:grpSpPr>
          <p:pic>
            <p:nvPicPr>
              <p:cNvPr id="69" name="Picture 2" descr="Image result for teenage hunters in 19th century"/>
              <p:cNvPicPr>
                <a:picLocks noChangeAspect="1" noChangeArrowheads="1"/>
              </p:cNvPicPr>
              <p:nvPr/>
            </p:nvPicPr>
            <p:blipFill>
              <a:blip r:embed="rId8" cstate="print"/>
              <a:srcRect l="57240" t="8628" r="18547" b="44306"/>
              <a:stretch>
                <a:fillRect/>
              </a:stretch>
            </p:blipFill>
            <p:spPr bwMode="auto">
              <a:xfrm>
                <a:off x="8357236" y="1757066"/>
                <a:ext cx="1447801" cy="1447800"/>
              </a:xfrm>
              <a:prstGeom prst="rect">
                <a:avLst/>
              </a:prstGeom>
              <a:noFill/>
              <a:ln w="25400">
                <a:solidFill>
                  <a:schemeClr val="tx1"/>
                </a:solidFill>
              </a:ln>
            </p:spPr>
          </p:pic>
          <p:sp>
            <p:nvSpPr>
              <p:cNvPr id="70" name="TextBox 4"/>
              <p:cNvSpPr txBox="1"/>
              <p:nvPr/>
            </p:nvSpPr>
            <p:spPr>
              <a:xfrm>
                <a:off x="8357232" y="3204865"/>
                <a:ext cx="146304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Becknell</a:t>
                </a:r>
                <a:endParaRPr lang="en-US" sz="2400" b="1" dirty="0">
                  <a:latin typeface="Tempus Sans ITC" pitchFamily="82" charset="0"/>
                </a:endParaRPr>
              </a:p>
            </p:txBody>
          </p:sp>
        </p:grpSp>
        <p:grpSp>
          <p:nvGrpSpPr>
            <p:cNvPr id="59" name="Group 9"/>
            <p:cNvGrpSpPr/>
            <p:nvPr/>
          </p:nvGrpSpPr>
          <p:grpSpPr>
            <a:xfrm>
              <a:off x="3733800" y="3836313"/>
              <a:ext cx="1143000" cy="1954887"/>
              <a:chOff x="5722653" y="1362878"/>
              <a:chExt cx="1063845" cy="1748105"/>
            </a:xfrm>
          </p:grpSpPr>
          <p:pic>
            <p:nvPicPr>
              <p:cNvPr id="67" name="Picture 3" descr="C:\Users\Sandra\AppData\Local\Microsoft\Windows\INetCache\IE\AAJ30NL3\silhouette-clipart-5[1].jpg"/>
              <p:cNvPicPr>
                <a:picLocks noChangeAspect="1" noChangeArrowheads="1"/>
              </p:cNvPicPr>
              <p:nvPr/>
            </p:nvPicPr>
            <p:blipFill>
              <a:blip r:embed="rId9" cstate="print"/>
              <a:srcRect/>
              <a:stretch>
                <a:fillRect/>
              </a:stretch>
            </p:blipFill>
            <p:spPr bwMode="auto">
              <a:xfrm>
                <a:off x="5722653" y="1362878"/>
                <a:ext cx="1059529" cy="1362796"/>
              </a:xfrm>
              <a:prstGeom prst="rect">
                <a:avLst/>
              </a:prstGeom>
              <a:noFill/>
              <a:ln w="25400">
                <a:solidFill>
                  <a:schemeClr val="tx1"/>
                </a:solidFill>
              </a:ln>
            </p:spPr>
          </p:pic>
          <p:sp>
            <p:nvSpPr>
              <p:cNvPr id="68" name="TextBox 67"/>
              <p:cNvSpPr txBox="1"/>
              <p:nvPr/>
            </p:nvSpPr>
            <p:spPr>
              <a:xfrm>
                <a:off x="5722653" y="2725674"/>
                <a:ext cx="1063845" cy="385309"/>
              </a:xfrm>
              <a:prstGeom prst="rect">
                <a:avLst/>
              </a:prstGeom>
              <a:solidFill>
                <a:schemeClr val="bg1"/>
              </a:solidFill>
              <a:ln w="25400">
                <a:solidFill>
                  <a:schemeClr val="tx1"/>
                </a:solidFill>
              </a:ln>
            </p:spPr>
            <p:txBody>
              <a:bodyPr wrap="square" rtlCol="0">
                <a:spAutoFit/>
              </a:bodyPr>
              <a:lstStyle/>
              <a:p>
                <a:pPr algn="ctr"/>
                <a:r>
                  <a:rPr lang="en-US" sz="2200" b="1" dirty="0" smtClean="0">
                    <a:latin typeface="Tempus Sans ITC" pitchFamily="82" charset="0"/>
                  </a:rPr>
                  <a:t>Shelby</a:t>
                </a:r>
                <a:endParaRPr lang="en-US" sz="2200" b="1" dirty="0">
                  <a:latin typeface="Tempus Sans ITC" pitchFamily="82" charset="0"/>
                </a:endParaRPr>
              </a:p>
            </p:txBody>
          </p:sp>
        </p:grpSp>
        <p:grpSp>
          <p:nvGrpSpPr>
            <p:cNvPr id="60" name="Group 24"/>
            <p:cNvGrpSpPr/>
            <p:nvPr/>
          </p:nvGrpSpPr>
          <p:grpSpPr>
            <a:xfrm>
              <a:off x="7050024" y="1024128"/>
              <a:ext cx="1261872" cy="1817430"/>
              <a:chOff x="9088993" y="-110247"/>
              <a:chExt cx="1144097" cy="1590250"/>
            </a:xfrm>
          </p:grpSpPr>
          <p:pic>
            <p:nvPicPr>
              <p:cNvPr id="65" name="Picture 2" descr="https://history.army.mil/LC/The%20Mission/Facts/3fixa.JPG"/>
              <p:cNvPicPr>
                <a:picLocks noChangeAspect="1" noChangeArrowheads="1"/>
              </p:cNvPicPr>
              <p:nvPr/>
            </p:nvPicPr>
            <p:blipFill>
              <a:blip r:embed="rId10" cstate="print"/>
              <a:srcRect l="21152" t="9876" r="27379" b="65603"/>
              <a:stretch>
                <a:fillRect/>
              </a:stretch>
            </p:blipFill>
            <p:spPr bwMode="auto">
              <a:xfrm>
                <a:off x="9105421" y="-110247"/>
                <a:ext cx="1122139" cy="1224152"/>
              </a:xfrm>
              <a:prstGeom prst="rect">
                <a:avLst/>
              </a:prstGeom>
              <a:noFill/>
              <a:ln w="25400">
                <a:solidFill>
                  <a:schemeClr val="tx1"/>
                </a:solidFill>
              </a:ln>
            </p:spPr>
          </p:pic>
          <p:sp>
            <p:nvSpPr>
              <p:cNvPr id="66" name="TextBox 65"/>
              <p:cNvSpPr txBox="1"/>
              <p:nvPr/>
            </p:nvSpPr>
            <p:spPr>
              <a:xfrm>
                <a:off x="9088993" y="1129907"/>
                <a:ext cx="1144097" cy="350096"/>
              </a:xfrm>
              <a:prstGeom prst="rect">
                <a:avLst/>
              </a:prstGeom>
              <a:solidFill>
                <a:schemeClr val="bg1"/>
              </a:solidFill>
              <a:ln w="25400">
                <a:solidFill>
                  <a:schemeClr val="tx1"/>
                </a:solidFill>
              </a:ln>
            </p:spPr>
            <p:txBody>
              <a:bodyPr wrap="square" rtlCol="0">
                <a:spAutoFit/>
              </a:bodyPr>
              <a:lstStyle/>
              <a:p>
                <a:pPr algn="ctr"/>
                <a:r>
                  <a:rPr lang="en-US" sz="2000" b="1" dirty="0" smtClean="0">
                    <a:latin typeface="Tempus Sans ITC" pitchFamily="82" charset="0"/>
                  </a:rPr>
                  <a:t>Arbuckle</a:t>
                </a:r>
                <a:endParaRPr lang="en-US" sz="2000" b="1" dirty="0">
                  <a:latin typeface="Tempus Sans ITC" pitchFamily="82" charset="0"/>
                </a:endParaRPr>
              </a:p>
            </p:txBody>
          </p:sp>
        </p:grpSp>
        <p:sp>
          <p:nvSpPr>
            <p:cNvPr id="61" name="TextBox 60"/>
            <p:cNvSpPr txBox="1"/>
            <p:nvPr/>
          </p:nvSpPr>
          <p:spPr>
            <a:xfrm>
              <a:off x="1170432" y="5329535"/>
              <a:ext cx="2276856"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Bent Brothers</a:t>
              </a:r>
              <a:endParaRPr lang="en-US" sz="2400" b="1" dirty="0">
                <a:latin typeface="Tempus Sans ITC" pitchFamily="82" charset="0"/>
              </a:endParaRPr>
            </a:p>
          </p:txBody>
        </p:sp>
        <p:pic>
          <p:nvPicPr>
            <p:cNvPr id="62" name="Picture 1"/>
            <p:cNvPicPr>
              <a:picLocks noChangeAspect="1" noChangeArrowheads="1"/>
            </p:cNvPicPr>
            <p:nvPr/>
          </p:nvPicPr>
          <p:blipFill>
            <a:blip r:embed="rId11" cstate="print"/>
            <a:srcRect/>
            <a:stretch>
              <a:fillRect/>
            </a:stretch>
          </p:blipFill>
          <p:spPr bwMode="auto">
            <a:xfrm>
              <a:off x="1193058" y="3810000"/>
              <a:ext cx="2235942" cy="1524000"/>
            </a:xfrm>
            <a:prstGeom prst="rect">
              <a:avLst/>
            </a:prstGeom>
            <a:noFill/>
            <a:ln w="25400">
              <a:solidFill>
                <a:schemeClr val="tx1"/>
              </a:solidFill>
              <a:miter lim="800000"/>
              <a:headEnd/>
              <a:tailEnd/>
            </a:ln>
            <a:effectLst/>
          </p:spPr>
        </p:pic>
        <p:pic>
          <p:nvPicPr>
            <p:cNvPr id="63" name="Picture 2" descr="Image result for young backwoods boy in 1800"/>
            <p:cNvPicPr>
              <a:picLocks noChangeAspect="1" noChangeArrowheads="1"/>
            </p:cNvPicPr>
            <p:nvPr/>
          </p:nvPicPr>
          <p:blipFill>
            <a:blip r:embed="rId12" cstate="print"/>
            <a:srcRect l="19955" t="6356" r="38652" b="63791"/>
            <a:stretch>
              <a:fillRect/>
            </a:stretch>
          </p:blipFill>
          <p:spPr bwMode="auto">
            <a:xfrm>
              <a:off x="5105400" y="3831336"/>
              <a:ext cx="1520647" cy="1510708"/>
            </a:xfrm>
            <a:prstGeom prst="rect">
              <a:avLst/>
            </a:prstGeom>
            <a:noFill/>
            <a:ln w="25400">
              <a:solidFill>
                <a:schemeClr val="tx1"/>
              </a:solidFill>
            </a:ln>
          </p:spPr>
        </p:pic>
        <p:sp>
          <p:nvSpPr>
            <p:cNvPr id="64" name="TextBox 63"/>
            <p:cNvSpPr txBox="1"/>
            <p:nvPr/>
          </p:nvSpPr>
          <p:spPr>
            <a:xfrm>
              <a:off x="5074920" y="5334000"/>
              <a:ext cx="1554480" cy="430887"/>
            </a:xfrm>
            <a:prstGeom prst="rect">
              <a:avLst/>
            </a:prstGeom>
            <a:solidFill>
              <a:schemeClr val="bg1"/>
            </a:solidFill>
            <a:ln w="25400">
              <a:solidFill>
                <a:schemeClr val="tx1"/>
              </a:solidFill>
            </a:ln>
          </p:spPr>
          <p:txBody>
            <a:bodyPr wrap="square" rtlCol="0">
              <a:spAutoFit/>
            </a:bodyPr>
            <a:lstStyle/>
            <a:p>
              <a:pPr algn="ctr"/>
              <a:r>
                <a:rPr lang="en-US" sz="2200" b="1" dirty="0" smtClean="0">
                  <a:latin typeface="Tempus Sans ITC" pitchFamily="82" charset="0"/>
                </a:rPr>
                <a:t>Magoffin</a:t>
              </a:r>
              <a:endParaRPr lang="en-US" sz="2200" b="1" dirty="0">
                <a:latin typeface="Tempus Sans ITC" pitchFamily="82" charset="0"/>
              </a:endParaRPr>
            </a:p>
          </p:txBody>
        </p:sp>
      </p:grpSp>
      <p:sp>
        <p:nvSpPr>
          <p:cNvPr id="50" name="TextBox 49"/>
          <p:cNvSpPr txBox="1"/>
          <p:nvPr/>
        </p:nvSpPr>
        <p:spPr>
          <a:xfrm>
            <a:off x="88992" y="-76200"/>
            <a:ext cx="1435008" cy="830997"/>
          </a:xfrm>
          <a:prstGeom prst="rect">
            <a:avLst/>
          </a:prstGeom>
          <a:noFill/>
        </p:spPr>
        <p:txBody>
          <a:bodyPr wrap="none" rtlCol="0">
            <a:spAutoFit/>
          </a:bodyPr>
          <a:lstStyle/>
          <a:p>
            <a:r>
              <a:rPr lang="en-US" sz="4800" b="1" dirty="0" smtClean="0">
                <a:solidFill>
                  <a:srgbClr val="00B050"/>
                </a:solidFill>
                <a:effectLst>
                  <a:outerShdw dist="50800" dir="7200000" algn="ctr" rotWithShape="0">
                    <a:schemeClr val="tx1"/>
                  </a:outerShdw>
                </a:effectLst>
              </a:rPr>
              <a:t>1806</a:t>
            </a:r>
            <a:endParaRPr lang="en-US" sz="4800" b="1" dirty="0">
              <a:solidFill>
                <a:srgbClr val="00B05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1000"/>
                                        <p:tgtEl>
                                          <p:spTgt spid="10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1000"/>
                                        <p:tgtEl>
                                          <p:spTgt spid="53"/>
                                        </p:tgtEl>
                                      </p:cBhvr>
                                    </p:animEffect>
                                  </p:childTnLst>
                                </p:cTn>
                              </p:par>
                              <p:par>
                                <p:cTn id="11" presetID="53" presetClass="exit" presetSubtype="0" fill="hold" nodeType="withEffect">
                                  <p:stCondLst>
                                    <p:cond delay="500"/>
                                  </p:stCondLst>
                                  <p:childTnLst>
                                    <p:anim calcmode="lin" valueType="num">
                                      <p:cBhvr>
                                        <p:cTn id="12" dur="2000"/>
                                        <p:tgtEl>
                                          <p:spTgt spid="54"/>
                                        </p:tgtEl>
                                        <p:attrNameLst>
                                          <p:attrName>ppt_w</p:attrName>
                                        </p:attrNameLst>
                                      </p:cBhvr>
                                      <p:tavLst>
                                        <p:tav tm="0">
                                          <p:val>
                                            <p:strVal val="ppt_w"/>
                                          </p:val>
                                        </p:tav>
                                        <p:tav tm="100000">
                                          <p:val>
                                            <p:fltVal val="0"/>
                                          </p:val>
                                        </p:tav>
                                      </p:tavLst>
                                    </p:anim>
                                    <p:anim calcmode="lin" valueType="num">
                                      <p:cBhvr>
                                        <p:cTn id="13" dur="2000"/>
                                        <p:tgtEl>
                                          <p:spTgt spid="54"/>
                                        </p:tgtEl>
                                        <p:attrNameLst>
                                          <p:attrName>ppt_h</p:attrName>
                                        </p:attrNameLst>
                                      </p:cBhvr>
                                      <p:tavLst>
                                        <p:tav tm="0">
                                          <p:val>
                                            <p:strVal val="ppt_h"/>
                                          </p:val>
                                        </p:tav>
                                        <p:tav tm="100000">
                                          <p:val>
                                            <p:fltVal val="0"/>
                                          </p:val>
                                        </p:tav>
                                      </p:tavLst>
                                    </p:anim>
                                    <p:animEffect transition="out" filter="fade">
                                      <p:cBhvr>
                                        <p:cTn id="14" dur="2000"/>
                                        <p:tgtEl>
                                          <p:spTgt spid="54"/>
                                        </p:tgtEl>
                                      </p:cBhvr>
                                    </p:animEffect>
                                    <p:set>
                                      <p:cBhvr>
                                        <p:cTn id="15" dur="1" fill="hold">
                                          <p:stCondLst>
                                            <p:cond delay="1999"/>
                                          </p:stCondLst>
                                        </p:cTn>
                                        <p:tgtEl>
                                          <p:spTgt spid="54"/>
                                        </p:tgtEl>
                                        <p:attrNameLst>
                                          <p:attrName>style.visibility</p:attrName>
                                        </p:attrNameLst>
                                      </p:cBhvr>
                                      <p:to>
                                        <p:strVal val="hidden"/>
                                      </p:to>
                                    </p:set>
                                  </p:childTnLst>
                                </p:cTn>
                              </p:par>
                              <p:par>
                                <p:cTn id="16" presetID="53" presetClass="exit" presetSubtype="0" fill="hold" nodeType="withEffect">
                                  <p:stCondLst>
                                    <p:cond delay="500"/>
                                  </p:stCondLst>
                                  <p:childTnLst>
                                    <p:anim calcmode="lin" valueType="num">
                                      <p:cBhvr>
                                        <p:cTn id="17" dur="2000"/>
                                        <p:tgtEl>
                                          <p:spTgt spid="2"/>
                                        </p:tgtEl>
                                        <p:attrNameLst>
                                          <p:attrName>ppt_w</p:attrName>
                                        </p:attrNameLst>
                                      </p:cBhvr>
                                      <p:tavLst>
                                        <p:tav tm="0">
                                          <p:val>
                                            <p:strVal val="ppt_w"/>
                                          </p:val>
                                        </p:tav>
                                        <p:tav tm="100000">
                                          <p:val>
                                            <p:fltVal val="0"/>
                                          </p:val>
                                        </p:tav>
                                      </p:tavLst>
                                    </p:anim>
                                    <p:anim calcmode="lin" valueType="num">
                                      <p:cBhvr>
                                        <p:cTn id="18" dur="2000"/>
                                        <p:tgtEl>
                                          <p:spTgt spid="2"/>
                                        </p:tgtEl>
                                        <p:attrNameLst>
                                          <p:attrName>ppt_h</p:attrName>
                                        </p:attrNameLst>
                                      </p:cBhvr>
                                      <p:tavLst>
                                        <p:tav tm="0">
                                          <p:val>
                                            <p:strVal val="ppt_h"/>
                                          </p:val>
                                        </p:tav>
                                        <p:tav tm="100000">
                                          <p:val>
                                            <p:fltVal val="0"/>
                                          </p:val>
                                        </p:tav>
                                      </p:tavLst>
                                    </p:anim>
                                    <p:animEffect transition="out" filter="fade">
                                      <p:cBhvr>
                                        <p:cTn id="19" dur="2000"/>
                                        <p:tgtEl>
                                          <p:spTgt spid="2"/>
                                        </p:tgtEl>
                                      </p:cBhvr>
                                    </p:animEffect>
                                    <p:set>
                                      <p:cBhvr>
                                        <p:cTn id="20" dur="1" fill="hold">
                                          <p:stCondLst>
                                            <p:cond delay="1999"/>
                                          </p:stCondLst>
                                        </p:cTn>
                                        <p:tgtEl>
                                          <p:spTgt spid="2"/>
                                        </p:tgtEl>
                                        <p:attrNameLst>
                                          <p:attrName>style.visibility</p:attrName>
                                        </p:attrNameLst>
                                      </p:cBhvr>
                                      <p:to>
                                        <p:strVal val="hidden"/>
                                      </p:to>
                                    </p:set>
                                  </p:childTnLst>
                                </p:cTn>
                              </p:par>
                              <p:par>
                                <p:cTn id="21" presetID="63" presetClass="path" presetSubtype="0" accel="50000" decel="50000" fill="hold" nodeType="withEffect">
                                  <p:stCondLst>
                                    <p:cond delay="500"/>
                                  </p:stCondLst>
                                  <p:childTnLst>
                                    <p:animMotion origin="layout" path="M 0 2.83237E-6 L 0.225 0.06867 " pathEditMode="relative" rAng="0" ptsTypes="AA">
                                      <p:cBhvr>
                                        <p:cTn id="22" dur="2000" fill="hold"/>
                                        <p:tgtEl>
                                          <p:spTgt spid="2"/>
                                        </p:tgtEl>
                                        <p:attrNameLst>
                                          <p:attrName>ppt_x</p:attrName>
                                          <p:attrName>ppt_y</p:attrName>
                                        </p:attrNameLst>
                                      </p:cBhvr>
                                      <p:rCtr x="112" y="34"/>
                                    </p:animMotion>
                                  </p:childTnLst>
                                </p:cTn>
                              </p:par>
                              <p:par>
                                <p:cTn id="23" presetID="10" presetClass="exit" presetSubtype="0" fill="hold" grpId="0" nodeType="withEffect">
                                  <p:stCondLst>
                                    <p:cond delay="500"/>
                                  </p:stCondLst>
                                  <p:childTnLst>
                                    <p:animEffect transition="out" filter="fade">
                                      <p:cBhvr>
                                        <p:cTn id="24" dur="2000"/>
                                        <p:tgtEl>
                                          <p:spTgt spid="51"/>
                                        </p:tgtEl>
                                      </p:cBhvr>
                                    </p:animEffect>
                                    <p:set>
                                      <p:cBhvr>
                                        <p:cTn id="25" dur="1" fill="hold">
                                          <p:stCondLst>
                                            <p:cond delay="1999"/>
                                          </p:stCondLst>
                                        </p:cTn>
                                        <p:tgtEl>
                                          <p:spTgt spid="51"/>
                                        </p:tgtEl>
                                        <p:attrNameLst>
                                          <p:attrName>style.visibility</p:attrName>
                                        </p:attrNameLst>
                                      </p:cBhvr>
                                      <p:to>
                                        <p:strVal val="hidden"/>
                                      </p:to>
                                    </p:set>
                                  </p:childTnLst>
                                </p:cTn>
                              </p:par>
                            </p:childTnLst>
                          </p:cTn>
                        </p:par>
                        <p:par>
                          <p:cTn id="26" fill="hold">
                            <p:stCondLst>
                              <p:cond delay="2500"/>
                            </p:stCondLst>
                            <p:childTnLst>
                              <p:par>
                                <p:cTn id="27" presetID="49" presetClass="entr" presetSubtype="0" decel="100000" fill="hold" grpId="0" nodeType="afterEffect">
                                  <p:stCondLst>
                                    <p:cond delay="0"/>
                                  </p:stCondLst>
                                  <p:childTnLst>
                                    <p:set>
                                      <p:cBhvr>
                                        <p:cTn id="28" dur="1" fill="hold">
                                          <p:stCondLst>
                                            <p:cond delay="0"/>
                                          </p:stCondLst>
                                        </p:cTn>
                                        <p:tgtEl>
                                          <p:spTgt spid="50"/>
                                        </p:tgtEl>
                                        <p:attrNameLst>
                                          <p:attrName>style.visibility</p:attrName>
                                        </p:attrNameLst>
                                      </p:cBhvr>
                                      <p:to>
                                        <p:strVal val="visible"/>
                                      </p:to>
                                    </p:set>
                                    <p:anim calcmode="lin" valueType="num">
                                      <p:cBhvr>
                                        <p:cTn id="29" dur="1000" fill="hold"/>
                                        <p:tgtEl>
                                          <p:spTgt spid="50"/>
                                        </p:tgtEl>
                                        <p:attrNameLst>
                                          <p:attrName>ppt_w</p:attrName>
                                        </p:attrNameLst>
                                      </p:cBhvr>
                                      <p:tavLst>
                                        <p:tav tm="0">
                                          <p:val>
                                            <p:fltVal val="0"/>
                                          </p:val>
                                        </p:tav>
                                        <p:tav tm="100000">
                                          <p:val>
                                            <p:strVal val="#ppt_w"/>
                                          </p:val>
                                        </p:tav>
                                      </p:tavLst>
                                    </p:anim>
                                    <p:anim calcmode="lin" valueType="num">
                                      <p:cBhvr>
                                        <p:cTn id="30" dur="1000" fill="hold"/>
                                        <p:tgtEl>
                                          <p:spTgt spid="50"/>
                                        </p:tgtEl>
                                        <p:attrNameLst>
                                          <p:attrName>ppt_h</p:attrName>
                                        </p:attrNameLst>
                                      </p:cBhvr>
                                      <p:tavLst>
                                        <p:tav tm="0">
                                          <p:val>
                                            <p:fltVal val="0"/>
                                          </p:val>
                                        </p:tav>
                                        <p:tav tm="100000">
                                          <p:val>
                                            <p:strVal val="#ppt_h"/>
                                          </p:val>
                                        </p:tav>
                                      </p:tavLst>
                                    </p:anim>
                                    <p:anim calcmode="lin" valueType="num">
                                      <p:cBhvr>
                                        <p:cTn id="31" dur="1000" fill="hold"/>
                                        <p:tgtEl>
                                          <p:spTgt spid="50"/>
                                        </p:tgtEl>
                                        <p:attrNameLst>
                                          <p:attrName>style.rotation</p:attrName>
                                        </p:attrNameLst>
                                      </p:cBhvr>
                                      <p:tavLst>
                                        <p:tav tm="0">
                                          <p:val>
                                            <p:fltVal val="360"/>
                                          </p:val>
                                        </p:tav>
                                        <p:tav tm="100000">
                                          <p:val>
                                            <p:fltVal val="0"/>
                                          </p:val>
                                        </p:tav>
                                      </p:tavLst>
                                    </p:anim>
                                    <p:animEffect transition="in" filter="fade">
                                      <p:cBhvr>
                                        <p:cTn id="32"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1" grpId="0" animBg="1"/>
      <p:bldP spid="50" grpId="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cstate="print"/>
          <a:srcRect/>
          <a:stretch>
            <a:fillRect/>
          </a:stretch>
        </p:blipFill>
        <p:spPr bwMode="auto">
          <a:xfrm>
            <a:off x="685800" y="738752"/>
            <a:ext cx="7848600" cy="6119248"/>
          </a:xfrm>
          <a:prstGeom prst="rect">
            <a:avLst/>
          </a:prstGeom>
          <a:noFill/>
        </p:spPr>
      </p:pic>
      <p:sp>
        <p:nvSpPr>
          <p:cNvPr id="3" name="Rectangle 2"/>
          <p:cNvSpPr/>
          <p:nvPr/>
        </p:nvSpPr>
        <p:spPr>
          <a:xfrm>
            <a:off x="0" y="0"/>
            <a:ext cx="9144000" cy="923330"/>
          </a:xfrm>
          <a:prstGeom prst="rect">
            <a:avLst/>
          </a:prstGeom>
        </p:spPr>
        <p:txBody>
          <a:bodyPr wrap="square">
            <a:spAutoFit/>
          </a:bodyPr>
          <a:lstStyle/>
          <a:p>
            <a:r>
              <a:rPr lang="en-US" dirty="0" smtClean="0">
                <a:hlinkClick r:id="rId3"/>
              </a:rPr>
              <a:t>http://apushcanvas.pbworks.com/w/page/72810365/Oklahoma%20Territory%20on%20unoccupied%20lands%20in%20the%20Indian%20Territory</a:t>
            </a:r>
            <a:endParaRPr lang="en-US" dirty="0" smtClean="0"/>
          </a:p>
          <a:p>
            <a:endParaRPr lang="en-US" dirty="0"/>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TextBox 1"/>
          <p:cNvSpPr txBox="1"/>
          <p:nvPr/>
        </p:nvSpPr>
        <p:spPr>
          <a:xfrm>
            <a:off x="0" y="0"/>
            <a:ext cx="9144000" cy="11726287"/>
          </a:xfrm>
          <a:prstGeom prst="rect">
            <a:avLst/>
          </a:prstGeom>
        </p:spPr>
        <p:txBody>
          <a:bodyPr wrap="square" rtlCol="0">
            <a:spAutoFit/>
          </a:bodyPr>
          <a:lstStyle/>
          <a:p>
            <a:endParaRPr lang="en-US" b="1" dirty="0" smtClean="0"/>
          </a:p>
          <a:p>
            <a:r>
              <a:rPr lang="en-US" b="1" dirty="0" smtClean="0"/>
              <a:t>1871 -- Indian Appropriations Act</a:t>
            </a:r>
          </a:p>
          <a:p>
            <a:r>
              <a:rPr lang="en-US" dirty="0" smtClean="0"/>
              <a:t> - tribes not recognized by US as independent nations</a:t>
            </a:r>
          </a:p>
          <a:p>
            <a:r>
              <a:rPr lang="en-US" dirty="0" smtClean="0"/>
              <a:t> - interactions between tribes and US were no longer</a:t>
            </a:r>
          </a:p>
          <a:p>
            <a:r>
              <a:rPr lang="en-US" dirty="0" smtClean="0"/>
              <a:t>   done by Treaty (2 foreign countries)</a:t>
            </a:r>
          </a:p>
          <a:p>
            <a:r>
              <a:rPr lang="en-US" b="1" dirty="0" smtClean="0"/>
              <a:t> 1885 Act </a:t>
            </a:r>
          </a:p>
          <a:p>
            <a:r>
              <a:rPr lang="en-US" dirty="0" smtClean="0"/>
              <a:t>  - allows tribes or </a:t>
            </a:r>
            <a:r>
              <a:rPr lang="en-US" dirty="0" err="1" smtClean="0"/>
              <a:t>indians</a:t>
            </a:r>
            <a:r>
              <a:rPr lang="en-US" dirty="0" smtClean="0"/>
              <a:t> to sell unoccupied land</a:t>
            </a:r>
          </a:p>
          <a:p>
            <a:r>
              <a:rPr lang="en-US" b="1" dirty="0" smtClean="0"/>
              <a:t>1889 Act</a:t>
            </a:r>
          </a:p>
          <a:p>
            <a:r>
              <a:rPr lang="en-US" dirty="0" smtClean="0"/>
              <a:t>  - opens unassigned land to settlers (Homestead Act)</a:t>
            </a:r>
          </a:p>
          <a:p>
            <a:r>
              <a:rPr lang="en-US" b="1" dirty="0" smtClean="0"/>
              <a:t>1887 – DAWES, 1898 – CURTIS, 1906 – BURKE ACTS</a:t>
            </a:r>
          </a:p>
          <a:p>
            <a:r>
              <a:rPr lang="en-US" u="sng" dirty="0" smtClean="0"/>
              <a:t>Goals</a:t>
            </a:r>
            <a:r>
              <a:rPr lang="en-US" dirty="0" smtClean="0"/>
              <a:t>:</a:t>
            </a:r>
          </a:p>
          <a:p>
            <a:r>
              <a:rPr lang="en-US" dirty="0" smtClean="0"/>
              <a:t>	- breaking up of tribes as a social unit</a:t>
            </a:r>
          </a:p>
          <a:p>
            <a:r>
              <a:rPr lang="en-US" dirty="0" smtClean="0"/>
              <a:t>	- encouraging individual initiatives</a:t>
            </a:r>
          </a:p>
          <a:p>
            <a:r>
              <a:rPr lang="en-US" dirty="0" smtClean="0"/>
              <a:t>	- furthering the progress of native farmers</a:t>
            </a:r>
          </a:p>
          <a:p>
            <a:r>
              <a:rPr lang="en-US" dirty="0" smtClean="0"/>
              <a:t>	- reducing the cost of native administration,</a:t>
            </a:r>
          </a:p>
          <a:p>
            <a:r>
              <a:rPr lang="en-US" dirty="0" smtClean="0"/>
              <a:t>	- securing parts of the reservations as Indian land, and</a:t>
            </a:r>
          </a:p>
          <a:p>
            <a:r>
              <a:rPr lang="en-US" dirty="0" smtClean="0"/>
              <a:t>	- opening the remainder of the land to white settlers for profit</a:t>
            </a:r>
          </a:p>
          <a:p>
            <a:r>
              <a:rPr lang="en-US" u="sng" dirty="0" smtClean="0"/>
              <a:t>Provisions: </a:t>
            </a:r>
          </a:p>
          <a:p>
            <a:pPr>
              <a:buFontTx/>
              <a:buChar char="-"/>
            </a:pPr>
            <a:r>
              <a:rPr lang="en-US" dirty="0" smtClean="0"/>
              <a:t> abolish tribal governments</a:t>
            </a:r>
          </a:p>
          <a:p>
            <a:pPr>
              <a:buFontTx/>
              <a:buChar char="-"/>
            </a:pPr>
            <a:r>
              <a:rPr lang="en-US" dirty="0" smtClean="0"/>
              <a:t> register </a:t>
            </a:r>
            <a:r>
              <a:rPr lang="en-US" dirty="0" err="1" smtClean="0"/>
              <a:t>indians</a:t>
            </a:r>
            <a:r>
              <a:rPr lang="en-US" dirty="0" smtClean="0"/>
              <a:t> as tribal members (Dawes Rolls)</a:t>
            </a:r>
          </a:p>
          <a:p>
            <a:pPr>
              <a:buFontTx/>
              <a:buChar char="-"/>
            </a:pPr>
            <a:r>
              <a:rPr lang="en-US" dirty="0" smtClean="0"/>
              <a:t> allot communal lands to registered  members</a:t>
            </a:r>
          </a:p>
          <a:p>
            <a:pPr>
              <a:buFontTx/>
              <a:buChar char="-"/>
            </a:pPr>
            <a:r>
              <a:rPr lang="en-US" dirty="0" smtClean="0"/>
              <a:t> sell lands declared surplus</a:t>
            </a:r>
          </a:p>
          <a:p>
            <a:pPr>
              <a:buFontTx/>
              <a:buChar char="-"/>
            </a:pPr>
            <a:r>
              <a:rPr lang="en-US" dirty="0" smtClean="0"/>
              <a:t> dissolve tribal courts</a:t>
            </a:r>
          </a:p>
          <a:p>
            <a:r>
              <a:rPr lang="en-US" u="sng" dirty="0" smtClean="0"/>
              <a:t>Consequences:</a:t>
            </a:r>
          </a:p>
          <a:p>
            <a:r>
              <a:rPr lang="en-US" dirty="0" smtClean="0"/>
              <a:t>- tribal land titles extinguished</a:t>
            </a:r>
            <a:endParaRPr lang="en-US" u="sng" dirty="0" smtClean="0"/>
          </a:p>
          <a:p>
            <a:r>
              <a:rPr lang="en-US" dirty="0" smtClean="0"/>
              <a:t>- Five tribes lost 90M acres of tribal lands to white sales</a:t>
            </a:r>
          </a:p>
          <a:p>
            <a:pPr>
              <a:buFontTx/>
              <a:buChar char="-"/>
            </a:pPr>
            <a:r>
              <a:rPr lang="en-US" dirty="0" smtClean="0"/>
              <a:t> Some land allotments too small for profitable farming, speculators</a:t>
            </a:r>
          </a:p>
          <a:p>
            <a:pPr>
              <a:buFontTx/>
              <a:buChar char="-"/>
            </a:pPr>
            <a:r>
              <a:rPr lang="en-US" dirty="0" smtClean="0"/>
              <a:t> break down of social structure</a:t>
            </a:r>
          </a:p>
          <a:p>
            <a:r>
              <a:rPr lang="en-US" b="1" dirty="0" smtClean="0"/>
              <a:t>Oklahoma Statehood</a:t>
            </a:r>
          </a:p>
          <a:p>
            <a:r>
              <a:rPr lang="en-US" dirty="0" smtClean="0"/>
              <a:t> - 1890: Oklahoma Organic Act</a:t>
            </a:r>
          </a:p>
          <a:p>
            <a:r>
              <a:rPr lang="en-US" b="1" dirty="0" smtClean="0"/>
              <a:t>	</a:t>
            </a:r>
            <a:r>
              <a:rPr lang="en-US" dirty="0" smtClean="0"/>
              <a:t>- create organized incorporated territories in anticipation of statehood</a:t>
            </a:r>
          </a:p>
          <a:p>
            <a:r>
              <a:rPr lang="en-US" dirty="0" smtClean="0"/>
              <a:t> - 1891-1907: Congress passes several laws to join Oklahoma and Indian territories</a:t>
            </a:r>
          </a:p>
          <a:p>
            <a:r>
              <a:rPr lang="en-US" dirty="0" smtClean="0"/>
              <a:t> - 1905: ‘Sequoyah’ statehood attempt</a:t>
            </a:r>
          </a:p>
          <a:p>
            <a:r>
              <a:rPr lang="en-US" dirty="0" smtClean="0"/>
              <a:t> - 1906: Oklahoma Enabling Act</a:t>
            </a:r>
          </a:p>
          <a:p>
            <a:r>
              <a:rPr lang="en-US" dirty="0" smtClean="0"/>
              <a:t> - Nov 16, 1907: OK becomes 46</a:t>
            </a:r>
            <a:r>
              <a:rPr lang="en-US" baseline="30000" dirty="0" smtClean="0"/>
              <a:t>th</a:t>
            </a:r>
            <a:r>
              <a:rPr lang="en-US" dirty="0" smtClean="0"/>
              <a:t>  state</a:t>
            </a:r>
          </a:p>
          <a:p>
            <a:r>
              <a:rPr lang="en-US" b="1" dirty="0" smtClean="0"/>
              <a:t>1934 – Indian Reorganization Act</a:t>
            </a:r>
          </a:p>
          <a:p>
            <a:pPr>
              <a:buFontTx/>
              <a:buChar char="-"/>
            </a:pPr>
            <a:r>
              <a:rPr lang="en-US" dirty="0" smtClean="0"/>
              <a:t>ends land allotment </a:t>
            </a:r>
          </a:p>
          <a:p>
            <a:pPr>
              <a:buFontTx/>
              <a:buChar char="-"/>
            </a:pPr>
            <a:r>
              <a:rPr lang="en-US" dirty="0" smtClean="0"/>
              <a:t> returns rights to reorganize and form their self-governments</a:t>
            </a:r>
          </a:p>
          <a:p>
            <a:r>
              <a:rPr lang="en-US" b="1" dirty="0" smtClean="0"/>
              <a:t>1965 – Economic Opportunity Act</a:t>
            </a:r>
          </a:p>
          <a:p>
            <a:r>
              <a:rPr lang="en-US" b="1" dirty="0" smtClean="0"/>
              <a:t>1968 – Indian Civil Rights Act</a:t>
            </a:r>
          </a:p>
          <a:p>
            <a:pPr>
              <a:buFontTx/>
              <a:buChar char="-"/>
            </a:pPr>
            <a:endParaRPr lang="en-US" dirty="0" smtClean="0"/>
          </a:p>
          <a:p>
            <a:endParaRPr lang="en-US" dirty="0"/>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76200" y="0"/>
            <a:ext cx="9144000" cy="20036254"/>
          </a:xfrm>
          <a:prstGeom prst="rect">
            <a:avLst/>
          </a:prstGeom>
        </p:spPr>
        <p:txBody>
          <a:bodyPr wrap="square">
            <a:spAutoFit/>
          </a:bodyPr>
          <a:lstStyle/>
          <a:p>
            <a:r>
              <a:rPr lang="en-US" dirty="0" smtClean="0">
                <a:hlinkClick r:id="rId2"/>
              </a:rPr>
              <a:t>http://www.okhistory.org/publications/enc/entry.php?entry=RE001</a:t>
            </a:r>
            <a:endParaRPr lang="en-US" dirty="0" smtClean="0"/>
          </a:p>
          <a:p>
            <a:r>
              <a:rPr lang="en-US" b="1" dirty="0" smtClean="0"/>
              <a:t>RECONSTRUCTION TREATIES (Treaties of Washington)</a:t>
            </a:r>
          </a:p>
          <a:p>
            <a:r>
              <a:rPr lang="en-US" dirty="0" smtClean="0"/>
              <a:t>	On the eve of the Civil War in 1861 the Five Civilized Tribes had well-established homes and tribal governments in Indian Territory (I.T.). These five republics were forced to respond to the crisis in the United States when U.S. troops were withdrawn from I.T., leaving them vulnerable to the Confederacy. The tribes had little choice but to enter into agreements with Albert Pike, representative of the Confederate government. The Choctaw and Chickasaw were united in their support of the Confederacy, but the other three tribes either had an almost equal number of troops fighting on both sides or had more on the side of the Union, as was the case of the Cherokee. As the </a:t>
            </a:r>
            <a:r>
              <a:rPr lang="en-US" b="1" dirty="0" smtClean="0"/>
              <a:t>United States </a:t>
            </a:r>
            <a:r>
              <a:rPr lang="en-US" dirty="0" smtClean="0"/>
              <a:t>drew up the Reconstruction Treaties at the conclusion of the Civil War, it </a:t>
            </a:r>
            <a:r>
              <a:rPr lang="en-US" b="1" dirty="0" smtClean="0"/>
              <a:t>disregarded the fact that some tribe members had supported the Union</a:t>
            </a:r>
            <a:r>
              <a:rPr lang="en-US" dirty="0" smtClean="0"/>
              <a:t>. With pressure from Kansas and other </a:t>
            </a:r>
            <a:r>
              <a:rPr lang="en-US" dirty="0" err="1" smtClean="0"/>
              <a:t>midwestern</a:t>
            </a:r>
            <a:r>
              <a:rPr lang="en-US" dirty="0" smtClean="0"/>
              <a:t> states, politicians were determined to retaliate for the tribes' support of the Confederacy.</a:t>
            </a:r>
          </a:p>
          <a:p>
            <a:r>
              <a:rPr lang="en-US" dirty="0" smtClean="0"/>
              <a:t>	Negotiations between the federal government and the Five Civilized Tribes began at the Fort Smith Council in September 1865. Commissioner of Indian Affairs Dennis N. Cooley told the American Indian delegates that new treaties had to be written. It was explained that they had forfeited their rights, annuities, and land claims under the old treaties when they joined the Confederacy. Cooley was joined by Superintendent of Indian Affairs for the Southern </a:t>
            </a:r>
            <a:r>
              <a:rPr lang="en-US" dirty="0" err="1" smtClean="0"/>
              <a:t>Superintendency</a:t>
            </a:r>
            <a:r>
              <a:rPr lang="en-US" dirty="0" smtClean="0"/>
              <a:t> Elijah Sells and Special Commissioner Ely S. Parker (a Seneca and future commissioner of Indian affairs under Pres. Ulysses S. Grant) in representing the federal government. Cooley insisted that each of the tribes abolish slavery, make homes for the freedmen, and give up part of their lands for the settlement of other American Indians. Because of the differing views and attitudes between the two sides and because some tribal delegates had no authority to accept treaty terms, the council adjourned, and negotiations were not taken up again until spring and summer 1866.</a:t>
            </a:r>
          </a:p>
          <a:p>
            <a:r>
              <a:rPr lang="en-US" dirty="0" smtClean="0"/>
              <a:t>	The definitive </a:t>
            </a:r>
            <a:r>
              <a:rPr lang="en-US" b="1" dirty="0" smtClean="0"/>
              <a:t>treaties were finalized in Washington, D.C. in 1866</a:t>
            </a:r>
            <a:r>
              <a:rPr lang="en-US" dirty="0" smtClean="0"/>
              <a:t>;  The Chickasaw and Choctaw signed a joint treaty on July 10, 1866. The Creek and Cherokee treaties were proclaimed on August 11 and the Seminole treaty on August 16. Generally, all the treaties contained </a:t>
            </a:r>
          </a:p>
          <a:p>
            <a:r>
              <a:rPr lang="en-US" dirty="0" smtClean="0"/>
              <a:t>1) </a:t>
            </a:r>
            <a:r>
              <a:rPr lang="en-US" b="1" dirty="0" smtClean="0"/>
              <a:t>amnesty for all crimes committed against the United States</a:t>
            </a:r>
            <a:r>
              <a:rPr lang="en-US" dirty="0" smtClean="0"/>
              <a:t> prior to the treaties and included specific provisions of peace and friendship toward the United States. The terms of these treaties were more favorable to the Five Civilized Tribes than the offerings at the Fort Smith Council.</a:t>
            </a:r>
          </a:p>
          <a:p>
            <a:r>
              <a:rPr lang="en-US" dirty="0" smtClean="0"/>
              <a:t>At the Washington meeting Cooley, Sells, and Parker joined Secretary of the Interior James Harlan in representing the federal government. The Cherokees had two delegations: the Northern delegation directed by John Ross, who died shortly after the treaty was completed, and the Southern delegation led by former Confederate leaders Elias C. </a:t>
            </a:r>
            <a:r>
              <a:rPr lang="en-US" dirty="0" err="1" smtClean="0"/>
              <a:t>Boudinot</a:t>
            </a:r>
            <a:r>
              <a:rPr lang="en-US" dirty="0" smtClean="0"/>
              <a:t> and Stand </a:t>
            </a:r>
            <a:r>
              <a:rPr lang="en-US" dirty="0" err="1" smtClean="0"/>
              <a:t>Watie</a:t>
            </a:r>
            <a:r>
              <a:rPr lang="en-US" dirty="0" smtClean="0"/>
              <a:t>. The Creek and Seminole also had Northern and Southern delegations. The other two tribes had only one delegation each.</a:t>
            </a:r>
          </a:p>
          <a:p>
            <a:r>
              <a:rPr lang="en-US" dirty="0" smtClean="0"/>
              <a:t>	Concessions were made by all of the tribes. The first was to </a:t>
            </a:r>
          </a:p>
          <a:p>
            <a:r>
              <a:rPr lang="en-US" b="1" dirty="0" smtClean="0"/>
              <a:t>2) abolish slavery and give the freedmen tribal rights. </a:t>
            </a:r>
            <a:r>
              <a:rPr lang="en-US" dirty="0" smtClean="0"/>
              <a:t>The </a:t>
            </a:r>
            <a:r>
              <a:rPr lang="en-US" b="1" dirty="0" smtClean="0"/>
              <a:t>Cherokee, Creek, and Seminole treaties gave the freedmen unqualified rights, but the Choctaw and Chickasaw treaty gave them the choice of being adopted into their nations or being removed by the federal government and settled elsewhere</a:t>
            </a:r>
            <a:r>
              <a:rPr lang="en-US" dirty="0" smtClean="0"/>
              <a:t>. The second compromise was to</a:t>
            </a:r>
          </a:p>
          <a:p>
            <a:r>
              <a:rPr lang="en-US" b="1" dirty="0" smtClean="0"/>
              <a:t>3)  establish an intertribal council</a:t>
            </a:r>
            <a:r>
              <a:rPr lang="en-US" dirty="0" smtClean="0"/>
              <a:t>. Each tribe would have one representative, with an additional representative for each one thousand tribal members. The superintendent of Indian affairs would serve as the council's chief executive. The third concession was the agreement that all the 4) </a:t>
            </a:r>
            <a:r>
              <a:rPr lang="en-US" b="1" dirty="0" smtClean="0"/>
              <a:t>tribes would give up land in their various domains for rights-of-way for railroad construction </a:t>
            </a:r>
            <a:r>
              <a:rPr lang="en-US" dirty="0" smtClean="0"/>
              <a:t>through I.T.</a:t>
            </a:r>
          </a:p>
          <a:p>
            <a:r>
              <a:rPr lang="en-US" dirty="0" smtClean="0"/>
              <a:t>	The final compromise was that </a:t>
            </a:r>
            <a:r>
              <a:rPr lang="en-US" b="1" dirty="0" smtClean="0"/>
              <a:t>5) each tribe would give up a considerable amount of land as a penalty for having supported of Confederacy. </a:t>
            </a:r>
            <a:r>
              <a:rPr lang="en-US" dirty="0" smtClean="0"/>
              <a:t>The Cherokee gave up their "Neutral Lands" in southeastern Kansas and the Cherokee Strip, to be sold to the highest bidder for not less than $1.25 an acre. They also agreed </a:t>
            </a:r>
            <a:r>
              <a:rPr lang="en-US" b="1" dirty="0" smtClean="0"/>
              <a:t>to allow the federal government to settle other tribes in the Cherokee Outlet in exchange for payment made by the government to the Cherokee Nation.</a:t>
            </a:r>
          </a:p>
          <a:p>
            <a:r>
              <a:rPr lang="en-US" dirty="0" smtClean="0"/>
              <a:t>	Through their reconstruction treaty the </a:t>
            </a:r>
            <a:r>
              <a:rPr lang="en-US" b="1" dirty="0" smtClean="0"/>
              <a:t>Choctaw and Chickasaw ceded to the United States the Leased District in the western half of their domain for $300,000. </a:t>
            </a:r>
            <a:r>
              <a:rPr lang="en-US" dirty="0" smtClean="0"/>
              <a:t>A clause in this treaty (July 1866) referred to all the area of the Five Civilized Tribes as the "territory of Oklahoma." This was the first mention of the name Oklahoma in an official document of the United States and had been suggested by Allen Wright, member of the Choctaw delegation.</a:t>
            </a:r>
          </a:p>
          <a:p>
            <a:r>
              <a:rPr lang="en-US" dirty="0" smtClean="0"/>
              <a:t>The </a:t>
            </a:r>
            <a:r>
              <a:rPr lang="en-US" b="1" dirty="0" smtClean="0"/>
              <a:t>Creek ceded the western half of their lands for $975,168</a:t>
            </a:r>
            <a:r>
              <a:rPr lang="en-US" dirty="0" smtClean="0"/>
              <a:t>. Some of the land was to be used for rebuilding, and the remainder was to be held in trust. The </a:t>
            </a:r>
            <a:r>
              <a:rPr lang="en-US" b="1" dirty="0" smtClean="0"/>
              <a:t>Seminole ceded all of their land to the federal government for fifteen cents an acre. They then had to purchase two hundred thousand acres for fifty cents an acre from the government.</a:t>
            </a:r>
            <a:r>
              <a:rPr lang="en-US" dirty="0" smtClean="0"/>
              <a:t> Ironically, the government had purchased it for thirty cents from the Creek.</a:t>
            </a:r>
          </a:p>
          <a:p>
            <a:r>
              <a:rPr lang="en-US" dirty="0" smtClean="0"/>
              <a:t>	As a result of this final concession, the </a:t>
            </a:r>
            <a:r>
              <a:rPr lang="en-US" b="1" dirty="0" smtClean="0"/>
              <a:t>Five Civilized Tribes lost the western half of present Oklahoma.</a:t>
            </a:r>
            <a:r>
              <a:rPr lang="en-US" dirty="0" smtClean="0"/>
              <a:t> These treaties had a tremendous impact on future relations between the federal government and the Five Civilized Tribes. The influx of whites moving into Indian Territory after the Civil War pressed for statehood during the 1890s and early 1900s. However, tribe members fought to retain their sovereignty based on the </a:t>
            </a:r>
            <a:r>
              <a:rPr lang="en-US" b="1" dirty="0" smtClean="0"/>
              <a:t>clause in the Reconstruction Treaties that stated that no federal legislation could interfere with or annul their tribal organization.</a:t>
            </a:r>
          </a:p>
          <a:p>
            <a:endParaRPr lang="en-US" dirty="0"/>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46074151"/>
          </a:xfrm>
          <a:prstGeom prst="rect">
            <a:avLst/>
          </a:prstGeom>
        </p:spPr>
        <p:txBody>
          <a:bodyPr wrap="square">
            <a:spAutoFit/>
          </a:bodyPr>
          <a:lstStyle/>
          <a:p>
            <a:r>
              <a:rPr lang="en-US" dirty="0" smtClean="0">
                <a:hlinkClick r:id="rId2"/>
              </a:rPr>
              <a:t>https://en.wikipedia.org/wiki/Reconstruction_Treaties</a:t>
            </a:r>
            <a:endParaRPr lang="en-US" dirty="0" smtClean="0"/>
          </a:p>
          <a:p>
            <a:r>
              <a:rPr lang="en-US" dirty="0" smtClean="0"/>
              <a:t>	On the eve of the American Civil War in 1861, a significant number of Indigenous peoples of the Americas had been relocated from the Southeastern United States to Indian Territory, west of the Mississippi. The inhabitants of the eastern part of the Indian Territory, the Five Civilized Tribes, were suzerain nations with established tribal governments, well established cultures, and legal systems that allowed for slavery. Before European Contact these tribes were generally </a:t>
            </a:r>
            <a:r>
              <a:rPr lang="en-US" dirty="0" err="1" smtClean="0"/>
              <a:t>matriarchial</a:t>
            </a:r>
            <a:r>
              <a:rPr lang="en-US" dirty="0" smtClean="0"/>
              <a:t> societies, with agriculture being the primary economic pursuit. The bulk of the tribes lived in towns (some covering hundreds of acres and containing thousands of people) with planned streets, residential and public areas. The people were ruled by complex hereditary chiefdoms of varying size and complexity with high levels of military organization.</a:t>
            </a:r>
          </a:p>
          <a:p>
            <a:r>
              <a:rPr lang="en-US" dirty="0" smtClean="0"/>
              <a:t>	By the middle of the 19th century, the United States Government had started leasing land from the Five Civilized Tribes (ex. Choctaw and Chickasaw) in the western, more arid, part of Indian Territory. These </a:t>
            </a:r>
            <a:r>
              <a:rPr lang="en-US" b="1" dirty="0" smtClean="0"/>
              <a:t>leased lands</a:t>
            </a:r>
            <a:r>
              <a:rPr lang="en-US" dirty="0" smtClean="0"/>
              <a:t> were used to resettle several Plains Indian tribes that tended to be nomadic in nature, embracing the Horse </a:t>
            </a:r>
            <a:r>
              <a:rPr lang="en-US" dirty="0" err="1" smtClean="0"/>
              <a:t>cultur</a:t>
            </a:r>
            <a:r>
              <a:rPr lang="en-US" dirty="0" smtClean="0"/>
              <a:t>. At the extreme, the Comanche society was based on </a:t>
            </a:r>
            <a:r>
              <a:rPr lang="en-US" dirty="0" err="1" smtClean="0"/>
              <a:t>patrilinear</a:t>
            </a:r>
            <a:r>
              <a:rPr lang="en-US" dirty="0" smtClean="0"/>
              <a:t> and </a:t>
            </a:r>
            <a:r>
              <a:rPr lang="en-US" dirty="0" err="1" smtClean="0"/>
              <a:t>patrilocal</a:t>
            </a:r>
            <a:r>
              <a:rPr lang="en-US" dirty="0" smtClean="0"/>
              <a:t> extended family sharing a common language; they did not developed the political idea of forming a nation or tribe until their relocation to Indian Territory.</a:t>
            </a:r>
          </a:p>
          <a:p>
            <a:r>
              <a:rPr lang="en-US" dirty="0" smtClean="0"/>
              <a:t>	At the beginning of the Civil War, the Union Army was withdrawn from Indian Territory exposing the Five Civilized Tribes to aggression from the Plains Indians. The Confederacy filled the vacuum. All of the Five Civilized Tribes as well as other surrounding tribes signed treaties with the Confederacy. As a part of reconstruction, the Southern Treaty Commission was created by Congress to write new treaties with the Tribes that sided with the Confederacy.</a:t>
            </a:r>
          </a:p>
          <a:p>
            <a:r>
              <a:rPr lang="en-US" dirty="0" smtClean="0"/>
              <a:t>	The Choctaw Nation and Chickasaw Nation in Indian Territory strongly support the Confederacy which signed the Treaty with Choctaws and Chickasaws. The Cherokee Nation, Muscogee (Creek) Nation and Seminole Nation had troops fighting on both sides. Other tribes such as Osage, Seneca, Seneca and Shawnee of the Neosho Agency, and Quapaw Tribes also signed treaties with the Confederacy.</a:t>
            </a:r>
          </a:p>
          <a:p>
            <a:r>
              <a:rPr lang="en-US" dirty="0" smtClean="0"/>
              <a:t>	During the Civil War, the Union Congress passed a statute that gave the President the authority to suspend the appropriations of any tribe if the tribe is "in a state of actual hostility to the government of the United States… and, by proclamation, to declare all treaties with such tribe to be abrogated by such tribe"(25 U.S.C. Sec. 72).</a:t>
            </a:r>
          </a:p>
          <a:p>
            <a:r>
              <a:rPr lang="en-US" dirty="0" smtClean="0"/>
              <a:t>	The term Reconstruction Era typically covers the transformation of the Southern United States in the decade after the Civil War. However, the reconstruction of the Indian Territory lasted significantly longer and fostered policy changes that impacted other tribes in the rest of the country.</a:t>
            </a:r>
          </a:p>
          <a:p>
            <a:r>
              <a:rPr lang="en-US" dirty="0" smtClean="0"/>
              <a:t>	As a component of Reconstruction, a "grand council was called by the President of the United States, through the department of the Interior, to which a summons was issued to each of the five tribes to send representatives. This call was mandatory as far as it related to all Indian tribes which had been identified by treaty or otherwise with the late southern confederacy. Word was also given to other tribes, many of whom had reservations in Kansas."The Council, the Southern Treaty Commission, held in Ft. Smith, Arkansas, was attended by hundreds of Indians representing dozens of tribes. Over the next several years the commission negotiated treaties with different tribes that resulted in additional relocations to Indian Territory and the de facto creation (initially by treaty) of an unorganized Oklahoma Territory.</a:t>
            </a:r>
          </a:p>
          <a:p>
            <a:r>
              <a:rPr lang="en-US" dirty="0" smtClean="0"/>
              <a:t>	In September 1865, the Southern Treaty Commission, headed by Dennis N.  Cooley, </a:t>
            </a:r>
          </a:p>
          <a:p>
            <a:r>
              <a:rPr lang="en-US" dirty="0" smtClean="0"/>
              <a:t>Commissioner of Indian Affairs met with delegates of the Five Civilized Tribes as well as other tribes. At the meeting Cooley informed the Tribes that by joining the Confederacy, their previous treaties were null and void, and that new treaties would need to be negotiated. Key components of new treaties would be the abolishment of slavery, providing homes for the freedmen, and giving up part of their lands for the settlement of other American Indians.</a:t>
            </a:r>
          </a:p>
          <a:p>
            <a:r>
              <a:rPr lang="en-US" dirty="0" smtClean="0"/>
              <a:t>It was stated that it was the policy of the US Government that "all nations and tribes in the Indian Territory be formed into one consolidated government after the plan proposed by the Senate of the United States, in a bill for organizing the Indian territory."</a:t>
            </a:r>
          </a:p>
          <a:p>
            <a:r>
              <a:rPr lang="en-US" dirty="0" smtClean="0"/>
              <a:t>	One result of the meeting was an "agreement" (not an officially ratified treaty) that served as a basis for the treaties that were signed the following year. In the agreement, the tribes agreed to "in all things recognize the government of the United States as exercising exclusive jurisdiction over them, and will not enter into any allegiance or conventional arrangement with any state, nation, power or sovereign whatsoever; that any treaty of alliance for cession of land, or any act heretofore done by them, or any of their people, by which they renounce their allegiance to the United States, is hereby revoked, cancelled, and repudiated" The council adjourned, and was called back to order the middle of 1866.</a:t>
            </a:r>
          </a:p>
          <a:p>
            <a:r>
              <a:rPr lang="en-US" dirty="0" smtClean="0"/>
              <a:t>	The United States House Committee on Territories was initially formed in 1825. Shortly after the Civil War, the Committee began discussing how best to assimilate the Five Civilized Tribes into the Union. Two significant decisions were made by the committee with regards to how the Union interacted with the Native Americans:</a:t>
            </a:r>
          </a:p>
          <a:p>
            <a:r>
              <a:rPr lang="en-US" dirty="0" smtClean="0"/>
              <a:t>	It was decided that Indian removal had limited effectiveness and that the new policy would be one of assimilation. One component of assimilation would be the distribution of property held in-common by the tribe to individual members of the tribe.</a:t>
            </a:r>
          </a:p>
          <a:p>
            <a:r>
              <a:rPr lang="en-US" dirty="0" smtClean="0"/>
              <a:t>	In 1871, Congress decided that the United States would no longer deal with Indian tribes through a formal treaty-making process, providing that "[n]o Indian nation or tribe within the territory of the United States shall be acknowledged or recognized as an independent nation . . ."</a:t>
            </a:r>
          </a:p>
          <a:p>
            <a:r>
              <a:rPr lang="en-US" dirty="0" smtClean="0"/>
              <a:t>	These decisions were implemented over subsequent years through numerous "reconstruction treaties" and subsequent laws, including the Indian Appropriations Act, Homestead Act (which provided a framework for land runs, Dawes Act, Dawes Commission, Curtis Act of 1898 (which extended the allotment process to the tribes of Indian Territory and limited the scope of tribal courts and governments), Oklahoma organic act in 1890, and the Five Civilized Tribe Act of April 26, 1906 which "Provide for the Final Disposition of the Affairs of the Five Civilized Tribes in Oklahoma.</a:t>
            </a:r>
            <a:r>
              <a:rPr lang="en-US" baseline="30000" dirty="0" smtClean="0">
                <a:hlinkClick r:id="rId2"/>
              </a:rPr>
              <a:t>[</a:t>
            </a:r>
            <a:endParaRPr lang="en-US" dirty="0" smtClean="0"/>
          </a:p>
          <a:p>
            <a:r>
              <a:rPr lang="en-US" dirty="0" smtClean="0"/>
              <a:t>	Some tribes sent two delegations, one representing a Southern faction and the other representing a Northern faction. The Government typically negotiated only with the Northern </a:t>
            </a:r>
            <a:r>
              <a:rPr lang="en-US" dirty="0" err="1" smtClean="0"/>
              <a:t>delegates.Tribes</a:t>
            </a:r>
            <a:r>
              <a:rPr lang="en-US" dirty="0" smtClean="0"/>
              <a:t> represented include:</a:t>
            </a:r>
          </a:p>
          <a:p>
            <a:r>
              <a:rPr lang="en-US" dirty="0" smtClean="0"/>
              <a:t>-  Choctaw: Colonel RM Jones (President), JR Kingsbury (Secretary), David Birney</a:t>
            </a:r>
          </a:p>
          <a:p>
            <a:pPr>
              <a:buFontTx/>
              <a:buChar char="-"/>
            </a:pPr>
            <a:r>
              <a:rPr lang="en-US" dirty="0" smtClean="0"/>
              <a:t> Chickasaw: Colbert Carter (President), Lewis Johnson (Secretary), AG Griffith, (</a:t>
            </a:r>
            <a:r>
              <a:rPr lang="en-US" dirty="0" err="1" smtClean="0"/>
              <a:t>Maharda</a:t>
            </a:r>
            <a:r>
              <a:rPr lang="en-US" dirty="0" smtClean="0"/>
              <a:t> Colbert-Interpreter)</a:t>
            </a:r>
          </a:p>
          <a:p>
            <a:r>
              <a:rPr lang="en-US" dirty="0" smtClean="0"/>
              <a:t>- Cherokee</a:t>
            </a:r>
          </a:p>
          <a:p>
            <a:pPr lvl="1"/>
            <a:r>
              <a:rPr lang="en-US" dirty="0" smtClean="0"/>
              <a:t>Northern: headed by John Ross (Cherokee chief), Colonel Reese, Pas-co-</a:t>
            </a:r>
            <a:r>
              <a:rPr lang="en-US" dirty="0" err="1" smtClean="0"/>
              <a:t>fa</a:t>
            </a:r>
            <a:r>
              <a:rPr lang="en-US" dirty="0" smtClean="0"/>
              <a:t>, </a:t>
            </a:r>
            <a:r>
              <a:rPr lang="en-US" dirty="0" err="1" smtClean="0"/>
              <a:t>Fos</a:t>
            </a:r>
            <a:r>
              <a:rPr lang="en-US" dirty="0" smtClean="0"/>
              <a:t>-</a:t>
            </a:r>
            <a:r>
              <a:rPr lang="en-US" dirty="0" err="1" smtClean="0"/>
              <a:t>har</a:t>
            </a:r>
            <a:r>
              <a:rPr lang="en-US" dirty="0" smtClean="0"/>
              <a:t>-go, Cho-Cote </a:t>
            </a:r>
            <a:r>
              <a:rPr lang="en-US" dirty="0" err="1" smtClean="0"/>
              <a:t>Har</a:t>
            </a:r>
            <a:r>
              <a:rPr lang="en-US" dirty="0" smtClean="0"/>
              <a:t>-go, </a:t>
            </a:r>
            <a:r>
              <a:rPr lang="en-US" dirty="0" err="1" smtClean="0"/>
              <a:t>Fos</a:t>
            </a:r>
            <a:r>
              <a:rPr lang="en-US" dirty="0" smtClean="0"/>
              <a:t>-hut-she</a:t>
            </a:r>
          </a:p>
          <a:p>
            <a:pPr lvl="1"/>
            <a:r>
              <a:rPr lang="en-US" dirty="0" smtClean="0"/>
              <a:t>Southern: headed by Elias Cornelius </a:t>
            </a:r>
            <a:r>
              <a:rPr lang="en-US" dirty="0" err="1" smtClean="0"/>
              <a:t>Boudinot</a:t>
            </a:r>
            <a:r>
              <a:rPr lang="en-US" dirty="0" smtClean="0"/>
              <a:t> (a colonel in the Confederate States Army, and a territorial representative in the Confederate Congress) and Stand </a:t>
            </a:r>
            <a:r>
              <a:rPr lang="en-US" dirty="0" err="1" smtClean="0"/>
              <a:t>Watie</a:t>
            </a:r>
            <a:r>
              <a:rPr lang="en-US" dirty="0" smtClean="0"/>
              <a:t> (a brigadier general of the Confederate States Army, and the last Confederate general in the field to surrender.)</a:t>
            </a:r>
          </a:p>
          <a:p>
            <a:r>
              <a:rPr lang="en-US" dirty="0" smtClean="0"/>
              <a:t>- Muscogee (Creek)</a:t>
            </a:r>
          </a:p>
          <a:p>
            <a:pPr lvl="1"/>
            <a:r>
              <a:rPr lang="en-US" dirty="0" smtClean="0"/>
              <a:t>Northern: </a:t>
            </a:r>
            <a:r>
              <a:rPr lang="en-US" dirty="0" err="1" smtClean="0"/>
              <a:t>Mik</a:t>
            </a:r>
            <a:r>
              <a:rPr lang="en-US" dirty="0" smtClean="0"/>
              <a:t>-</a:t>
            </a:r>
            <a:r>
              <a:rPr lang="en-US" dirty="0" err="1" smtClean="0"/>
              <a:t>ko</a:t>
            </a:r>
            <a:r>
              <a:rPr lang="en-US" dirty="0" smtClean="0"/>
              <a:t>-hut-</a:t>
            </a:r>
            <a:r>
              <a:rPr lang="en-US" dirty="0" err="1" smtClean="0"/>
              <a:t>kee</a:t>
            </a:r>
            <a:r>
              <a:rPr lang="en-US" dirty="0" smtClean="0"/>
              <a:t> (Little White Chief), Sanford Berryman</a:t>
            </a:r>
          </a:p>
          <a:p>
            <a:pPr lvl="1"/>
            <a:r>
              <a:rPr lang="en-US" dirty="0" smtClean="0"/>
              <a:t>Southern: Colonel Daniel N. McIntosh</a:t>
            </a:r>
          </a:p>
          <a:p>
            <a:r>
              <a:rPr lang="en-US" dirty="0" smtClean="0"/>
              <a:t>- Seminole</a:t>
            </a:r>
          </a:p>
          <a:p>
            <a:pPr lvl="1"/>
            <a:r>
              <a:rPr lang="en-US" dirty="0" smtClean="0"/>
              <a:t>Northern: John </a:t>
            </a:r>
            <a:r>
              <a:rPr lang="en-US" dirty="0" err="1" smtClean="0"/>
              <a:t>Chupco</a:t>
            </a:r>
            <a:endParaRPr lang="en-US" dirty="0" smtClean="0"/>
          </a:p>
          <a:p>
            <a:pPr lvl="1"/>
            <a:r>
              <a:rPr lang="en-US" dirty="0" smtClean="0"/>
              <a:t>Southern: John Brown</a:t>
            </a:r>
          </a:p>
          <a:p>
            <a:r>
              <a:rPr lang="en-US" dirty="0" smtClean="0"/>
              <a:t>Many of the Reconstruction Treaties were titled with the phrase "Treaty of Washington." These treaties replaced the treaties that were voided when the tribes signed treaties with the Confederacy. Some Indian tribes signed treaties at the Ft. Smith conference. The Five Civilized Tribes agreed to draft treaties, but final treaties were signed in Washington, D.C. during the year of 1866.</a:t>
            </a:r>
          </a:p>
          <a:p>
            <a:pPr lvl="1"/>
            <a:r>
              <a:rPr lang="en-US" dirty="0" smtClean="0"/>
              <a:t>The Chickasaw and Choctaw signed the Chickasaw and Choctaw Treaty of Washington July 10, 1866</a:t>
            </a:r>
          </a:p>
          <a:p>
            <a:pPr lvl="1"/>
            <a:r>
              <a:rPr lang="en-US" dirty="0" smtClean="0"/>
              <a:t>Creek August 11, 1866</a:t>
            </a:r>
          </a:p>
          <a:p>
            <a:pPr lvl="1"/>
            <a:r>
              <a:rPr lang="en-US" dirty="0" smtClean="0"/>
              <a:t>Cherokee Reconstruction Treaty of 1866 (August 11)</a:t>
            </a:r>
          </a:p>
          <a:p>
            <a:pPr lvl="1"/>
            <a:r>
              <a:rPr lang="en-US" dirty="0" smtClean="0"/>
              <a:t>Seminole treaty ratified on August 16, 1866</a:t>
            </a:r>
            <a:endParaRPr lang="en-US" baseline="30000" dirty="0" smtClean="0"/>
          </a:p>
          <a:p>
            <a:r>
              <a:rPr lang="en-US" dirty="0" smtClean="0"/>
              <a:t>	All the treaties contained:</a:t>
            </a:r>
          </a:p>
          <a:p>
            <a:r>
              <a:rPr lang="en-US" dirty="0" smtClean="0"/>
              <a:t>amnesty for all crimes committed against the United States prior to the treaties</a:t>
            </a:r>
          </a:p>
          <a:p>
            <a:r>
              <a:rPr lang="en-US" dirty="0" smtClean="0"/>
              <a:t>included specific provisions of peace and friendship toward the United States</a:t>
            </a:r>
          </a:p>
          <a:p>
            <a:r>
              <a:rPr lang="en-US" dirty="0" smtClean="0"/>
              <a:t>notice that previous treaties were null and void</a:t>
            </a:r>
          </a:p>
          <a:p>
            <a:r>
              <a:rPr lang="en-US" dirty="0" smtClean="0"/>
              <a:t>the Tribes acknowledgement of the supremacy of the United States Government, its Constitution, and its laws: past, present and future</a:t>
            </a:r>
          </a:p>
          <a:p>
            <a:r>
              <a:rPr lang="en-US" dirty="0" smtClean="0"/>
              <a:t>clause stating that no federal legislation could interfere with their tribal organization</a:t>
            </a:r>
          </a:p>
          <a:p>
            <a:r>
              <a:rPr lang="en-US" dirty="0" smtClean="0"/>
              <a:t>tribes would provide Land grants in their various domains for rights-of-way for railroad (and sometimes telegraph) construction through Indian Territory</a:t>
            </a:r>
          </a:p>
          <a:p>
            <a:pPr marL="0" lvl="1"/>
            <a:r>
              <a:rPr lang="en-US" dirty="0" smtClean="0"/>
              <a:t>	Different tribes addressed freedman tribal rights (resulting from the abolition of slavery) in different ways. The Cherokee, Creek, and Seminole treaties gave the freedmen unqualified rights, while the Choctaw and Chickasaw treaty gave them the choice of being adopted into their nations or being removed by the federal government and settled elsewhere. The Chickasaw however refused to accept the Freedmen into the Chickasaw Nation on the grounds that the Nation was so small that absorbing their Freedmen would dilute the Chickasaw Nation. This refusal resulted in the Chickasaw Freedmen spending a significant number of years being citizens of no country at all.</a:t>
            </a:r>
          </a:p>
          <a:p>
            <a:pPr marL="0" lvl="1"/>
            <a:r>
              <a:rPr lang="en-US" dirty="0" smtClean="0"/>
              <a:t>	The Intertribal Council evolved into the Territorial Legislature for the Indian Territory described in the Oklahoma Organic Act which established Oklahoma and Indian Territories. Each tribe would have one representative, with an additional representative for each one thousand tribal members. The superintendent of Indian affairs would serve as the council's chief executive.</a:t>
            </a:r>
          </a:p>
          <a:p>
            <a:pPr marL="0" lvl="1"/>
            <a:r>
              <a:rPr lang="en-US" dirty="0" smtClean="0"/>
              <a:t>	The Choctaw and Chickasaw Nations had a single Reconstruction Treaty, the Choctaw and Chickasaw Treaty of Washington (1866).  in which they sold land west of the 98 longitude to the United States for $300,000. Much of this land was previously "leased" to the Federal Government and was the home of other Indian tribes.</a:t>
            </a:r>
          </a:p>
          <a:p>
            <a:pPr marL="0" lvl="1"/>
            <a:r>
              <a:rPr lang="en-US" dirty="0" smtClean="0"/>
              <a:t>	Cherokee gave up their "Neutral Lands" in southeastern Kansas and the Cherokee Strip, to be sold to the highest bidder for not less than $1.25 an acre. They also agreed sell land to the Osage Nation and to allow the federal government to settle other tribes in the Cherokee Outlet in exchange for payment made by the government to the Cherokee Nation.</a:t>
            </a:r>
          </a:p>
          <a:p>
            <a:pPr marL="0" lvl="1"/>
            <a:r>
              <a:rPr lang="en-US" dirty="0" smtClean="0"/>
              <a:t>	The Creek ceded the western half of their lands to the Federal Government for $975,168, about $0.30 per acre</a:t>
            </a:r>
          </a:p>
          <a:p>
            <a:pPr marL="0" lvl="1"/>
            <a:r>
              <a:rPr lang="en-US" dirty="0" smtClean="0"/>
              <a:t>	The Seminole sold all of their land in the western part of the territory for $0.15 per acre to the Federal Government. The Seminole then purchased from the Federal Government about two hundred thousand acres of land (the current Seminole County, Oklahoma) for $0.50 per acre (former Creek land).</a:t>
            </a:r>
          </a:p>
          <a:p>
            <a:pPr marL="0" lvl="1"/>
            <a:r>
              <a:rPr lang="en-US" dirty="0" smtClean="0"/>
              <a:t>	 The Osage tribe sells significant territory in Kansas and Missouri to the US for $1.25 per acre. The Drum Creek Treaty of 1870 provided that the remainder of Osage land in Kansas be sold and the proceeds used to relocate the tribe to the Cherokee Outlet. That Osage purchased the land from the Cherokees, receiving Fee simple title, provided the tribe with a legitimately that later allowed them more autonomy when the State of Oklahoma was formed. The land purchased is now the present Osage County, Oklahoma.</a:t>
            </a:r>
          </a:p>
          <a:p>
            <a:pPr marL="0" lvl="1"/>
            <a:r>
              <a:rPr lang="en-US" dirty="0" smtClean="0"/>
              <a:t>	The tribes of the Quapaw Indian Agency are the Eastern Shawnee, Miami, Modoc, </a:t>
            </a:r>
          </a:p>
          <a:p>
            <a:pPr marL="0" lvl="1"/>
            <a:r>
              <a:rPr lang="en-US" dirty="0" smtClean="0"/>
              <a:t>Ottawa, Peoria of the Illinois Confederation, Quapaw Tribe, Seneca and Cayuga of the Iroquois Confederacy, and Wyandotte, and some small remnants of other tribes. The tribes were originally removed from Illinois, Indiana, Ohio and New York to Kansas, Missouri and Arkansas Territory in the 1820s and 1830s. The post-Civil War Treaties negotiated by the Southern Treaty Commission with the various tribes relocated these tribes to an area northeast of the Cherokee nation, chiefly in what is today Ottawa and Delaware Counties in Oklahoma. Many of the tribal governments are located in Miami, Oklahoma.</a:t>
            </a:r>
          </a:p>
          <a:p>
            <a:endParaRPr lang="en-US" dirty="0" smtClean="0"/>
          </a:p>
          <a:p>
            <a:endParaRPr lang="en-US" dirty="0" smtClean="0"/>
          </a:p>
          <a:p>
            <a:r>
              <a:rPr lang="en-US" dirty="0" smtClean="0"/>
              <a:t>	</a:t>
            </a:r>
          </a:p>
          <a:p>
            <a:endParaRPr lang="en-US" dirty="0"/>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upload.wikimedia.org/wikipedia/commons/thumb/4/45/Okterritory.png/1024px-Okterritory.png"/>
          <p:cNvPicPr preferRelativeResize="0">
            <a:picLocks noChangeArrowheads="1"/>
          </p:cNvPicPr>
          <p:nvPr/>
        </p:nvPicPr>
        <p:blipFill>
          <a:blip r:embed="rId2" cstate="print"/>
          <a:srcRect/>
          <a:stretch>
            <a:fillRect/>
          </a:stretch>
        </p:blipFill>
        <p:spPr bwMode="auto">
          <a:xfrm>
            <a:off x="-1066800" y="1039104"/>
            <a:ext cx="10210800" cy="6032255"/>
          </a:xfrm>
          <a:prstGeom prst="rect">
            <a:avLst/>
          </a:prstGeom>
          <a:noFill/>
        </p:spPr>
      </p:pic>
      <p:sp>
        <p:nvSpPr>
          <p:cNvPr id="3" name="Freeform 2"/>
          <p:cNvSpPr/>
          <p:nvPr/>
        </p:nvSpPr>
        <p:spPr>
          <a:xfrm>
            <a:off x="4619625" y="2133600"/>
            <a:ext cx="2295525" cy="4057650"/>
          </a:xfrm>
          <a:custGeom>
            <a:avLst/>
            <a:gdLst>
              <a:gd name="connsiteX0" fmla="*/ 19050 w 2343150"/>
              <a:gd name="connsiteY0" fmla="*/ 4057650 h 4057650"/>
              <a:gd name="connsiteX1" fmla="*/ 76200 w 2343150"/>
              <a:gd name="connsiteY1" fmla="*/ 2171700 h 4057650"/>
              <a:gd name="connsiteX2" fmla="*/ 476250 w 2343150"/>
              <a:gd name="connsiteY2" fmla="*/ 2228850 h 4057650"/>
              <a:gd name="connsiteX3" fmla="*/ 514350 w 2343150"/>
              <a:gd name="connsiteY3" fmla="*/ 2286000 h 4057650"/>
              <a:gd name="connsiteX4" fmla="*/ 609600 w 2343150"/>
              <a:gd name="connsiteY4" fmla="*/ 2438400 h 4057650"/>
              <a:gd name="connsiteX5" fmla="*/ 723900 w 2343150"/>
              <a:gd name="connsiteY5" fmla="*/ 2514600 h 4057650"/>
              <a:gd name="connsiteX6" fmla="*/ 723900 w 2343150"/>
              <a:gd name="connsiteY6" fmla="*/ 2686050 h 4057650"/>
              <a:gd name="connsiteX7" fmla="*/ 971550 w 2343150"/>
              <a:gd name="connsiteY7" fmla="*/ 2762250 h 4057650"/>
              <a:gd name="connsiteX8" fmla="*/ 1123950 w 2343150"/>
              <a:gd name="connsiteY8" fmla="*/ 2838450 h 4057650"/>
              <a:gd name="connsiteX9" fmla="*/ 1219200 w 2343150"/>
              <a:gd name="connsiteY9" fmla="*/ 2724150 h 4057650"/>
              <a:gd name="connsiteX10" fmla="*/ 1371600 w 2343150"/>
              <a:gd name="connsiteY10" fmla="*/ 2800350 h 4057650"/>
              <a:gd name="connsiteX11" fmla="*/ 1428750 w 2343150"/>
              <a:gd name="connsiteY11" fmla="*/ 2133600 h 4057650"/>
              <a:gd name="connsiteX12" fmla="*/ 1447800 w 2343150"/>
              <a:gd name="connsiteY12" fmla="*/ 2114550 h 4057650"/>
              <a:gd name="connsiteX13" fmla="*/ 1543050 w 2343150"/>
              <a:gd name="connsiteY13" fmla="*/ 2171700 h 4057650"/>
              <a:gd name="connsiteX14" fmla="*/ 1543050 w 2343150"/>
              <a:gd name="connsiteY14" fmla="*/ 2000250 h 4057650"/>
              <a:gd name="connsiteX15" fmla="*/ 1581150 w 2343150"/>
              <a:gd name="connsiteY15" fmla="*/ 1162050 h 4057650"/>
              <a:gd name="connsiteX16" fmla="*/ 2228850 w 2343150"/>
              <a:gd name="connsiteY16" fmla="*/ 1085850 h 4057650"/>
              <a:gd name="connsiteX17" fmla="*/ 2266950 w 2343150"/>
              <a:gd name="connsiteY17" fmla="*/ 0 h 4057650"/>
              <a:gd name="connsiteX0" fmla="*/ 19050 w 2343150"/>
              <a:gd name="connsiteY0" fmla="*/ 4057650 h 4057650"/>
              <a:gd name="connsiteX1" fmla="*/ 76200 w 2343150"/>
              <a:gd name="connsiteY1" fmla="*/ 2171700 h 4057650"/>
              <a:gd name="connsiteX2" fmla="*/ 476250 w 2343150"/>
              <a:gd name="connsiteY2" fmla="*/ 2228850 h 4057650"/>
              <a:gd name="connsiteX3" fmla="*/ 514350 w 2343150"/>
              <a:gd name="connsiteY3" fmla="*/ 2286000 h 4057650"/>
              <a:gd name="connsiteX4" fmla="*/ 609600 w 2343150"/>
              <a:gd name="connsiteY4" fmla="*/ 2438400 h 4057650"/>
              <a:gd name="connsiteX5" fmla="*/ 723900 w 2343150"/>
              <a:gd name="connsiteY5" fmla="*/ 2514600 h 4057650"/>
              <a:gd name="connsiteX6" fmla="*/ 723900 w 2343150"/>
              <a:gd name="connsiteY6" fmla="*/ 2686050 h 4057650"/>
              <a:gd name="connsiteX7" fmla="*/ 971550 w 2343150"/>
              <a:gd name="connsiteY7" fmla="*/ 2762250 h 4057650"/>
              <a:gd name="connsiteX8" fmla="*/ 1123950 w 2343150"/>
              <a:gd name="connsiteY8" fmla="*/ 2838450 h 4057650"/>
              <a:gd name="connsiteX9" fmla="*/ 1219200 w 2343150"/>
              <a:gd name="connsiteY9" fmla="*/ 2724150 h 4057650"/>
              <a:gd name="connsiteX10" fmla="*/ 1371600 w 2343150"/>
              <a:gd name="connsiteY10" fmla="*/ 2800350 h 4057650"/>
              <a:gd name="connsiteX11" fmla="*/ 1428750 w 2343150"/>
              <a:gd name="connsiteY11" fmla="*/ 2133600 h 4057650"/>
              <a:gd name="connsiteX12" fmla="*/ 1447800 w 2343150"/>
              <a:gd name="connsiteY12" fmla="*/ 2114550 h 4057650"/>
              <a:gd name="connsiteX13" fmla="*/ 1543050 w 2343150"/>
              <a:gd name="connsiteY13" fmla="*/ 2171700 h 4057650"/>
              <a:gd name="connsiteX14" fmla="*/ 1543050 w 2343150"/>
              <a:gd name="connsiteY14" fmla="*/ 2000250 h 4057650"/>
              <a:gd name="connsiteX15" fmla="*/ 1581150 w 2343150"/>
              <a:gd name="connsiteY15" fmla="*/ 1162050 h 4057650"/>
              <a:gd name="connsiteX16" fmla="*/ 2228850 w 2343150"/>
              <a:gd name="connsiteY16" fmla="*/ 1085850 h 4057650"/>
              <a:gd name="connsiteX17" fmla="*/ 2266950 w 2343150"/>
              <a:gd name="connsiteY17" fmla="*/ 0 h 4057650"/>
              <a:gd name="connsiteX0" fmla="*/ 19050 w 2305050"/>
              <a:gd name="connsiteY0" fmla="*/ 4057650 h 4057650"/>
              <a:gd name="connsiteX1" fmla="*/ 76200 w 2305050"/>
              <a:gd name="connsiteY1" fmla="*/ 2171700 h 4057650"/>
              <a:gd name="connsiteX2" fmla="*/ 476250 w 2305050"/>
              <a:gd name="connsiteY2" fmla="*/ 2228850 h 4057650"/>
              <a:gd name="connsiteX3" fmla="*/ 514350 w 2305050"/>
              <a:gd name="connsiteY3" fmla="*/ 2286000 h 4057650"/>
              <a:gd name="connsiteX4" fmla="*/ 609600 w 2305050"/>
              <a:gd name="connsiteY4" fmla="*/ 2438400 h 4057650"/>
              <a:gd name="connsiteX5" fmla="*/ 723900 w 2305050"/>
              <a:gd name="connsiteY5" fmla="*/ 2514600 h 4057650"/>
              <a:gd name="connsiteX6" fmla="*/ 723900 w 2305050"/>
              <a:gd name="connsiteY6" fmla="*/ 2686050 h 4057650"/>
              <a:gd name="connsiteX7" fmla="*/ 971550 w 2305050"/>
              <a:gd name="connsiteY7" fmla="*/ 2762250 h 4057650"/>
              <a:gd name="connsiteX8" fmla="*/ 1123950 w 2305050"/>
              <a:gd name="connsiteY8" fmla="*/ 2838450 h 4057650"/>
              <a:gd name="connsiteX9" fmla="*/ 1219200 w 2305050"/>
              <a:gd name="connsiteY9" fmla="*/ 2724150 h 4057650"/>
              <a:gd name="connsiteX10" fmla="*/ 1371600 w 2305050"/>
              <a:gd name="connsiteY10" fmla="*/ 2800350 h 4057650"/>
              <a:gd name="connsiteX11" fmla="*/ 1428750 w 2305050"/>
              <a:gd name="connsiteY11" fmla="*/ 2133600 h 4057650"/>
              <a:gd name="connsiteX12" fmla="*/ 1447800 w 2305050"/>
              <a:gd name="connsiteY12" fmla="*/ 2114550 h 4057650"/>
              <a:gd name="connsiteX13" fmla="*/ 1543050 w 2305050"/>
              <a:gd name="connsiteY13" fmla="*/ 2171700 h 4057650"/>
              <a:gd name="connsiteX14" fmla="*/ 1543050 w 2305050"/>
              <a:gd name="connsiteY14" fmla="*/ 2000250 h 4057650"/>
              <a:gd name="connsiteX15" fmla="*/ 1581150 w 2305050"/>
              <a:gd name="connsiteY15" fmla="*/ 1162050 h 4057650"/>
              <a:gd name="connsiteX16" fmla="*/ 2228850 w 2305050"/>
              <a:gd name="connsiteY16" fmla="*/ 1085850 h 4057650"/>
              <a:gd name="connsiteX17" fmla="*/ 2266950 w 2305050"/>
              <a:gd name="connsiteY17" fmla="*/ 0 h 4057650"/>
              <a:gd name="connsiteX0" fmla="*/ 19050 w 2305050"/>
              <a:gd name="connsiteY0" fmla="*/ 4057650 h 4057650"/>
              <a:gd name="connsiteX1" fmla="*/ 76200 w 2305050"/>
              <a:gd name="connsiteY1" fmla="*/ 2171700 h 4057650"/>
              <a:gd name="connsiteX2" fmla="*/ 476250 w 2305050"/>
              <a:gd name="connsiteY2" fmla="*/ 2228850 h 4057650"/>
              <a:gd name="connsiteX3" fmla="*/ 514350 w 2305050"/>
              <a:gd name="connsiteY3" fmla="*/ 2286000 h 4057650"/>
              <a:gd name="connsiteX4" fmla="*/ 609600 w 2305050"/>
              <a:gd name="connsiteY4" fmla="*/ 2438400 h 4057650"/>
              <a:gd name="connsiteX5" fmla="*/ 723900 w 2305050"/>
              <a:gd name="connsiteY5" fmla="*/ 2514600 h 4057650"/>
              <a:gd name="connsiteX6" fmla="*/ 723900 w 2305050"/>
              <a:gd name="connsiteY6" fmla="*/ 2686050 h 4057650"/>
              <a:gd name="connsiteX7" fmla="*/ 971550 w 2305050"/>
              <a:gd name="connsiteY7" fmla="*/ 2762250 h 4057650"/>
              <a:gd name="connsiteX8" fmla="*/ 1123950 w 2305050"/>
              <a:gd name="connsiteY8" fmla="*/ 2838450 h 4057650"/>
              <a:gd name="connsiteX9" fmla="*/ 1219200 w 2305050"/>
              <a:gd name="connsiteY9" fmla="*/ 2724150 h 4057650"/>
              <a:gd name="connsiteX10" fmla="*/ 1371600 w 2305050"/>
              <a:gd name="connsiteY10" fmla="*/ 2800350 h 4057650"/>
              <a:gd name="connsiteX11" fmla="*/ 1428750 w 2305050"/>
              <a:gd name="connsiteY11" fmla="*/ 2133600 h 4057650"/>
              <a:gd name="connsiteX12" fmla="*/ 1447800 w 2305050"/>
              <a:gd name="connsiteY12" fmla="*/ 2114550 h 4057650"/>
              <a:gd name="connsiteX13" fmla="*/ 1543050 w 2305050"/>
              <a:gd name="connsiteY13" fmla="*/ 2171700 h 4057650"/>
              <a:gd name="connsiteX14" fmla="*/ 1543050 w 2305050"/>
              <a:gd name="connsiteY14" fmla="*/ 2000250 h 4057650"/>
              <a:gd name="connsiteX15" fmla="*/ 1581150 w 2305050"/>
              <a:gd name="connsiteY15" fmla="*/ 1162050 h 4057650"/>
              <a:gd name="connsiteX16" fmla="*/ 2228850 w 2305050"/>
              <a:gd name="connsiteY16" fmla="*/ 1085850 h 4057650"/>
              <a:gd name="connsiteX17" fmla="*/ 2266950 w 2305050"/>
              <a:gd name="connsiteY17" fmla="*/ 0 h 4057650"/>
              <a:gd name="connsiteX0" fmla="*/ 19050 w 2305050"/>
              <a:gd name="connsiteY0" fmla="*/ 4057650 h 4057650"/>
              <a:gd name="connsiteX1" fmla="*/ 76200 w 2305050"/>
              <a:gd name="connsiteY1" fmla="*/ 2171700 h 4057650"/>
              <a:gd name="connsiteX2" fmla="*/ 476250 w 2305050"/>
              <a:gd name="connsiteY2" fmla="*/ 2228850 h 4057650"/>
              <a:gd name="connsiteX3" fmla="*/ 514350 w 2305050"/>
              <a:gd name="connsiteY3" fmla="*/ 2286000 h 4057650"/>
              <a:gd name="connsiteX4" fmla="*/ 609600 w 2305050"/>
              <a:gd name="connsiteY4" fmla="*/ 2438400 h 4057650"/>
              <a:gd name="connsiteX5" fmla="*/ 723900 w 2305050"/>
              <a:gd name="connsiteY5" fmla="*/ 2514600 h 4057650"/>
              <a:gd name="connsiteX6" fmla="*/ 723900 w 2305050"/>
              <a:gd name="connsiteY6" fmla="*/ 2686050 h 4057650"/>
              <a:gd name="connsiteX7" fmla="*/ 971550 w 2305050"/>
              <a:gd name="connsiteY7" fmla="*/ 2762250 h 4057650"/>
              <a:gd name="connsiteX8" fmla="*/ 1123950 w 2305050"/>
              <a:gd name="connsiteY8" fmla="*/ 2838450 h 4057650"/>
              <a:gd name="connsiteX9" fmla="*/ 1219200 w 2305050"/>
              <a:gd name="connsiteY9" fmla="*/ 2724150 h 4057650"/>
              <a:gd name="connsiteX10" fmla="*/ 1371600 w 2305050"/>
              <a:gd name="connsiteY10" fmla="*/ 2800350 h 4057650"/>
              <a:gd name="connsiteX11" fmla="*/ 1428750 w 2305050"/>
              <a:gd name="connsiteY11" fmla="*/ 2133600 h 4057650"/>
              <a:gd name="connsiteX12" fmla="*/ 1447800 w 2305050"/>
              <a:gd name="connsiteY12" fmla="*/ 2114550 h 4057650"/>
              <a:gd name="connsiteX13" fmla="*/ 1543050 w 2305050"/>
              <a:gd name="connsiteY13" fmla="*/ 2171700 h 4057650"/>
              <a:gd name="connsiteX14" fmla="*/ 1543050 w 2305050"/>
              <a:gd name="connsiteY14" fmla="*/ 2000250 h 4057650"/>
              <a:gd name="connsiteX15" fmla="*/ 1581150 w 2305050"/>
              <a:gd name="connsiteY15" fmla="*/ 1162050 h 4057650"/>
              <a:gd name="connsiteX16" fmla="*/ 2228850 w 2305050"/>
              <a:gd name="connsiteY16" fmla="*/ 1085850 h 4057650"/>
              <a:gd name="connsiteX17" fmla="*/ 2266950 w 2305050"/>
              <a:gd name="connsiteY17" fmla="*/ 0 h 4057650"/>
              <a:gd name="connsiteX0" fmla="*/ 19050 w 2305050"/>
              <a:gd name="connsiteY0" fmla="*/ 4057650 h 4057650"/>
              <a:gd name="connsiteX1" fmla="*/ 76200 w 2305050"/>
              <a:gd name="connsiteY1" fmla="*/ 2171700 h 4057650"/>
              <a:gd name="connsiteX2" fmla="*/ 476250 w 2305050"/>
              <a:gd name="connsiteY2" fmla="*/ 2228850 h 4057650"/>
              <a:gd name="connsiteX3" fmla="*/ 514350 w 2305050"/>
              <a:gd name="connsiteY3" fmla="*/ 2286000 h 4057650"/>
              <a:gd name="connsiteX4" fmla="*/ 609600 w 2305050"/>
              <a:gd name="connsiteY4" fmla="*/ 2438400 h 4057650"/>
              <a:gd name="connsiteX5" fmla="*/ 723900 w 2305050"/>
              <a:gd name="connsiteY5" fmla="*/ 2514600 h 4057650"/>
              <a:gd name="connsiteX6" fmla="*/ 723900 w 2305050"/>
              <a:gd name="connsiteY6" fmla="*/ 2686050 h 4057650"/>
              <a:gd name="connsiteX7" fmla="*/ 971550 w 2305050"/>
              <a:gd name="connsiteY7" fmla="*/ 2762250 h 4057650"/>
              <a:gd name="connsiteX8" fmla="*/ 1123950 w 2305050"/>
              <a:gd name="connsiteY8" fmla="*/ 2838450 h 4057650"/>
              <a:gd name="connsiteX9" fmla="*/ 1219200 w 2305050"/>
              <a:gd name="connsiteY9" fmla="*/ 2724150 h 4057650"/>
              <a:gd name="connsiteX10" fmla="*/ 1371600 w 2305050"/>
              <a:gd name="connsiteY10" fmla="*/ 2800350 h 4057650"/>
              <a:gd name="connsiteX11" fmla="*/ 1428750 w 2305050"/>
              <a:gd name="connsiteY11" fmla="*/ 2133600 h 4057650"/>
              <a:gd name="connsiteX12" fmla="*/ 1447800 w 2305050"/>
              <a:gd name="connsiteY12" fmla="*/ 2114550 h 4057650"/>
              <a:gd name="connsiteX13" fmla="*/ 1543050 w 2305050"/>
              <a:gd name="connsiteY13" fmla="*/ 2171700 h 4057650"/>
              <a:gd name="connsiteX14" fmla="*/ 1543050 w 2305050"/>
              <a:gd name="connsiteY14" fmla="*/ 2000250 h 4057650"/>
              <a:gd name="connsiteX15" fmla="*/ 1581150 w 2305050"/>
              <a:gd name="connsiteY15" fmla="*/ 1162050 h 4057650"/>
              <a:gd name="connsiteX16" fmla="*/ 2228850 w 2305050"/>
              <a:gd name="connsiteY16" fmla="*/ 1085850 h 4057650"/>
              <a:gd name="connsiteX17" fmla="*/ 2266950 w 2305050"/>
              <a:gd name="connsiteY17" fmla="*/ 0 h 4057650"/>
              <a:gd name="connsiteX0" fmla="*/ 19050 w 2305050"/>
              <a:gd name="connsiteY0" fmla="*/ 4057650 h 4057650"/>
              <a:gd name="connsiteX1" fmla="*/ 76200 w 2305050"/>
              <a:gd name="connsiteY1" fmla="*/ 2171700 h 4057650"/>
              <a:gd name="connsiteX2" fmla="*/ 476250 w 2305050"/>
              <a:gd name="connsiteY2" fmla="*/ 2228850 h 4057650"/>
              <a:gd name="connsiteX3" fmla="*/ 514350 w 2305050"/>
              <a:gd name="connsiteY3" fmla="*/ 2286000 h 4057650"/>
              <a:gd name="connsiteX4" fmla="*/ 609600 w 2305050"/>
              <a:gd name="connsiteY4" fmla="*/ 2438400 h 4057650"/>
              <a:gd name="connsiteX5" fmla="*/ 723900 w 2305050"/>
              <a:gd name="connsiteY5" fmla="*/ 2514600 h 4057650"/>
              <a:gd name="connsiteX6" fmla="*/ 723900 w 2305050"/>
              <a:gd name="connsiteY6" fmla="*/ 2686050 h 4057650"/>
              <a:gd name="connsiteX7" fmla="*/ 971550 w 2305050"/>
              <a:gd name="connsiteY7" fmla="*/ 2762250 h 4057650"/>
              <a:gd name="connsiteX8" fmla="*/ 1123950 w 2305050"/>
              <a:gd name="connsiteY8" fmla="*/ 2838450 h 4057650"/>
              <a:gd name="connsiteX9" fmla="*/ 1219200 w 2305050"/>
              <a:gd name="connsiteY9" fmla="*/ 2724150 h 4057650"/>
              <a:gd name="connsiteX10" fmla="*/ 1371600 w 2305050"/>
              <a:gd name="connsiteY10" fmla="*/ 2800350 h 4057650"/>
              <a:gd name="connsiteX11" fmla="*/ 1428750 w 2305050"/>
              <a:gd name="connsiteY11" fmla="*/ 2133600 h 4057650"/>
              <a:gd name="connsiteX12" fmla="*/ 1447800 w 2305050"/>
              <a:gd name="connsiteY12" fmla="*/ 2114550 h 4057650"/>
              <a:gd name="connsiteX13" fmla="*/ 1543050 w 2305050"/>
              <a:gd name="connsiteY13" fmla="*/ 2171700 h 4057650"/>
              <a:gd name="connsiteX14" fmla="*/ 1543050 w 2305050"/>
              <a:gd name="connsiteY14" fmla="*/ 2000250 h 4057650"/>
              <a:gd name="connsiteX15" fmla="*/ 1581150 w 2305050"/>
              <a:gd name="connsiteY15" fmla="*/ 1162050 h 4057650"/>
              <a:gd name="connsiteX16" fmla="*/ 2228850 w 2305050"/>
              <a:gd name="connsiteY16" fmla="*/ 1085850 h 4057650"/>
              <a:gd name="connsiteX17" fmla="*/ 2266950 w 2305050"/>
              <a:gd name="connsiteY17" fmla="*/ 0 h 4057650"/>
              <a:gd name="connsiteX0" fmla="*/ 19050 w 2305050"/>
              <a:gd name="connsiteY0" fmla="*/ 4057650 h 4057650"/>
              <a:gd name="connsiteX1" fmla="*/ 76200 w 2305050"/>
              <a:gd name="connsiteY1" fmla="*/ 2171700 h 4057650"/>
              <a:gd name="connsiteX2" fmla="*/ 476250 w 2305050"/>
              <a:gd name="connsiteY2" fmla="*/ 2228850 h 4057650"/>
              <a:gd name="connsiteX3" fmla="*/ 514350 w 2305050"/>
              <a:gd name="connsiteY3" fmla="*/ 2286000 h 4057650"/>
              <a:gd name="connsiteX4" fmla="*/ 609600 w 2305050"/>
              <a:gd name="connsiteY4" fmla="*/ 2438400 h 4057650"/>
              <a:gd name="connsiteX5" fmla="*/ 723900 w 2305050"/>
              <a:gd name="connsiteY5" fmla="*/ 2514600 h 4057650"/>
              <a:gd name="connsiteX6" fmla="*/ 723900 w 2305050"/>
              <a:gd name="connsiteY6" fmla="*/ 2686050 h 4057650"/>
              <a:gd name="connsiteX7" fmla="*/ 971550 w 2305050"/>
              <a:gd name="connsiteY7" fmla="*/ 2762250 h 4057650"/>
              <a:gd name="connsiteX8" fmla="*/ 1123950 w 2305050"/>
              <a:gd name="connsiteY8" fmla="*/ 2838450 h 4057650"/>
              <a:gd name="connsiteX9" fmla="*/ 1219200 w 2305050"/>
              <a:gd name="connsiteY9" fmla="*/ 2724150 h 4057650"/>
              <a:gd name="connsiteX10" fmla="*/ 1371600 w 2305050"/>
              <a:gd name="connsiteY10" fmla="*/ 2800350 h 4057650"/>
              <a:gd name="connsiteX11" fmla="*/ 1428750 w 2305050"/>
              <a:gd name="connsiteY11" fmla="*/ 2133600 h 4057650"/>
              <a:gd name="connsiteX12" fmla="*/ 1447800 w 2305050"/>
              <a:gd name="connsiteY12" fmla="*/ 2114550 h 4057650"/>
              <a:gd name="connsiteX13" fmla="*/ 1543050 w 2305050"/>
              <a:gd name="connsiteY13" fmla="*/ 2171700 h 4057650"/>
              <a:gd name="connsiteX14" fmla="*/ 1543050 w 2305050"/>
              <a:gd name="connsiteY14" fmla="*/ 2000250 h 4057650"/>
              <a:gd name="connsiteX15" fmla="*/ 1581150 w 2305050"/>
              <a:gd name="connsiteY15" fmla="*/ 1162050 h 4057650"/>
              <a:gd name="connsiteX16" fmla="*/ 2228850 w 2305050"/>
              <a:gd name="connsiteY16" fmla="*/ 1085850 h 4057650"/>
              <a:gd name="connsiteX17" fmla="*/ 2266950 w 2305050"/>
              <a:gd name="connsiteY17" fmla="*/ 0 h 4057650"/>
              <a:gd name="connsiteX0" fmla="*/ 9525 w 2295525"/>
              <a:gd name="connsiteY0" fmla="*/ 4057650 h 4057650"/>
              <a:gd name="connsiteX1" fmla="*/ 66675 w 2295525"/>
              <a:gd name="connsiteY1" fmla="*/ 2171700 h 4057650"/>
              <a:gd name="connsiteX2" fmla="*/ 466725 w 2295525"/>
              <a:gd name="connsiteY2" fmla="*/ 2228850 h 4057650"/>
              <a:gd name="connsiteX3" fmla="*/ 504825 w 2295525"/>
              <a:gd name="connsiteY3" fmla="*/ 2286000 h 4057650"/>
              <a:gd name="connsiteX4" fmla="*/ 600075 w 2295525"/>
              <a:gd name="connsiteY4" fmla="*/ 2438400 h 4057650"/>
              <a:gd name="connsiteX5" fmla="*/ 714375 w 2295525"/>
              <a:gd name="connsiteY5" fmla="*/ 2514600 h 4057650"/>
              <a:gd name="connsiteX6" fmla="*/ 714375 w 2295525"/>
              <a:gd name="connsiteY6" fmla="*/ 2686050 h 4057650"/>
              <a:gd name="connsiteX7" fmla="*/ 962025 w 2295525"/>
              <a:gd name="connsiteY7" fmla="*/ 2762250 h 4057650"/>
              <a:gd name="connsiteX8" fmla="*/ 1114425 w 2295525"/>
              <a:gd name="connsiteY8" fmla="*/ 2838450 h 4057650"/>
              <a:gd name="connsiteX9" fmla="*/ 1209675 w 2295525"/>
              <a:gd name="connsiteY9" fmla="*/ 2724150 h 4057650"/>
              <a:gd name="connsiteX10" fmla="*/ 1362075 w 2295525"/>
              <a:gd name="connsiteY10" fmla="*/ 2800350 h 4057650"/>
              <a:gd name="connsiteX11" fmla="*/ 1419225 w 2295525"/>
              <a:gd name="connsiteY11" fmla="*/ 2133600 h 4057650"/>
              <a:gd name="connsiteX12" fmla="*/ 1438275 w 2295525"/>
              <a:gd name="connsiteY12" fmla="*/ 2114550 h 4057650"/>
              <a:gd name="connsiteX13" fmla="*/ 1533525 w 2295525"/>
              <a:gd name="connsiteY13" fmla="*/ 2171700 h 4057650"/>
              <a:gd name="connsiteX14" fmla="*/ 1533525 w 2295525"/>
              <a:gd name="connsiteY14" fmla="*/ 2000250 h 4057650"/>
              <a:gd name="connsiteX15" fmla="*/ 1571625 w 2295525"/>
              <a:gd name="connsiteY15" fmla="*/ 1162050 h 4057650"/>
              <a:gd name="connsiteX16" fmla="*/ 2219325 w 2295525"/>
              <a:gd name="connsiteY16" fmla="*/ 1085850 h 4057650"/>
              <a:gd name="connsiteX17" fmla="*/ 2257425 w 2295525"/>
              <a:gd name="connsiteY17" fmla="*/ 0 h 405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5525" h="4057650">
                <a:moveTo>
                  <a:pt x="9525" y="4057650"/>
                </a:moveTo>
                <a:cubicBezTo>
                  <a:pt x="0" y="3267075"/>
                  <a:pt x="104775" y="2571750"/>
                  <a:pt x="66675" y="2171700"/>
                </a:cubicBezTo>
                <a:cubicBezTo>
                  <a:pt x="333375" y="2247900"/>
                  <a:pt x="393700" y="2209800"/>
                  <a:pt x="466725" y="2228850"/>
                </a:cubicBezTo>
                <a:cubicBezTo>
                  <a:pt x="539750" y="2247900"/>
                  <a:pt x="482600" y="2251075"/>
                  <a:pt x="504825" y="2286000"/>
                </a:cubicBezTo>
                <a:cubicBezTo>
                  <a:pt x="527050" y="2320925"/>
                  <a:pt x="565150" y="2400300"/>
                  <a:pt x="600075" y="2438400"/>
                </a:cubicBezTo>
                <a:cubicBezTo>
                  <a:pt x="635000" y="2476500"/>
                  <a:pt x="695325" y="2473325"/>
                  <a:pt x="714375" y="2514600"/>
                </a:cubicBezTo>
                <a:cubicBezTo>
                  <a:pt x="733425" y="2555875"/>
                  <a:pt x="673100" y="2644775"/>
                  <a:pt x="714375" y="2686050"/>
                </a:cubicBezTo>
                <a:cubicBezTo>
                  <a:pt x="755650" y="2727325"/>
                  <a:pt x="895350" y="2736850"/>
                  <a:pt x="962025" y="2762250"/>
                </a:cubicBezTo>
                <a:cubicBezTo>
                  <a:pt x="1028700" y="2787650"/>
                  <a:pt x="1073150" y="2844800"/>
                  <a:pt x="1114425" y="2838450"/>
                </a:cubicBezTo>
                <a:cubicBezTo>
                  <a:pt x="1155700" y="2832100"/>
                  <a:pt x="1168400" y="2730500"/>
                  <a:pt x="1209675" y="2724150"/>
                </a:cubicBezTo>
                <a:cubicBezTo>
                  <a:pt x="1250950" y="2717800"/>
                  <a:pt x="1327150" y="2898775"/>
                  <a:pt x="1362075" y="2800350"/>
                </a:cubicBezTo>
                <a:cubicBezTo>
                  <a:pt x="1397000" y="2701925"/>
                  <a:pt x="1406525" y="2247900"/>
                  <a:pt x="1419225" y="2133600"/>
                </a:cubicBezTo>
                <a:cubicBezTo>
                  <a:pt x="1431925" y="2019300"/>
                  <a:pt x="1419225" y="2108200"/>
                  <a:pt x="1438275" y="2114550"/>
                </a:cubicBezTo>
                <a:cubicBezTo>
                  <a:pt x="1457325" y="2120900"/>
                  <a:pt x="1517650" y="2190750"/>
                  <a:pt x="1533525" y="2171700"/>
                </a:cubicBezTo>
                <a:cubicBezTo>
                  <a:pt x="1549400" y="2152650"/>
                  <a:pt x="1527175" y="2168525"/>
                  <a:pt x="1533525" y="2000250"/>
                </a:cubicBezTo>
                <a:cubicBezTo>
                  <a:pt x="1539875" y="1831975"/>
                  <a:pt x="1590675" y="1714500"/>
                  <a:pt x="1571625" y="1162050"/>
                </a:cubicBezTo>
                <a:cubicBezTo>
                  <a:pt x="2143125" y="1085850"/>
                  <a:pt x="1933575" y="1050925"/>
                  <a:pt x="2219325" y="1085850"/>
                </a:cubicBezTo>
                <a:cubicBezTo>
                  <a:pt x="2219325" y="815975"/>
                  <a:pt x="2295525" y="446087"/>
                  <a:pt x="2257425" y="0"/>
                </a:cubicBezTo>
              </a:path>
            </a:pathLst>
          </a:custGeom>
          <a:ln w="76200">
            <a:solidFill>
              <a:srgbClr val="FF0000"/>
            </a:solidFill>
          </a:ln>
          <a:effectLst>
            <a:outerShdw dist="38100" dir="4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Freeform 3"/>
          <p:cNvSpPr/>
          <p:nvPr/>
        </p:nvSpPr>
        <p:spPr>
          <a:xfrm>
            <a:off x="7848600" y="2070754"/>
            <a:ext cx="499621" cy="520046"/>
          </a:xfrm>
          <a:custGeom>
            <a:avLst/>
            <a:gdLst>
              <a:gd name="connsiteX0" fmla="*/ 0 w 499621"/>
              <a:gd name="connsiteY0" fmla="*/ 0 h 520046"/>
              <a:gd name="connsiteX1" fmla="*/ 141402 w 499621"/>
              <a:gd name="connsiteY1" fmla="*/ 103695 h 520046"/>
              <a:gd name="connsiteX2" fmla="*/ 273377 w 499621"/>
              <a:gd name="connsiteY2" fmla="*/ 197963 h 520046"/>
              <a:gd name="connsiteX3" fmla="*/ 339365 w 499621"/>
              <a:gd name="connsiteY3" fmla="*/ 263950 h 520046"/>
              <a:gd name="connsiteX4" fmla="*/ 329938 w 499621"/>
              <a:gd name="connsiteY4" fmla="*/ 395926 h 520046"/>
              <a:gd name="connsiteX5" fmla="*/ 273377 w 499621"/>
              <a:gd name="connsiteY5" fmla="*/ 499621 h 520046"/>
              <a:gd name="connsiteX6" fmla="*/ 499621 w 499621"/>
              <a:gd name="connsiteY6" fmla="*/ 518474 h 52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621" h="520046">
                <a:moveTo>
                  <a:pt x="0" y="0"/>
                </a:moveTo>
                <a:lnTo>
                  <a:pt x="141402" y="103695"/>
                </a:lnTo>
                <a:cubicBezTo>
                  <a:pt x="186965" y="136689"/>
                  <a:pt x="240383" y="171254"/>
                  <a:pt x="273377" y="197963"/>
                </a:cubicBezTo>
                <a:cubicBezTo>
                  <a:pt x="306371" y="224672"/>
                  <a:pt x="329938" y="230956"/>
                  <a:pt x="339365" y="263950"/>
                </a:cubicBezTo>
                <a:cubicBezTo>
                  <a:pt x="348792" y="296944"/>
                  <a:pt x="340936" y="356647"/>
                  <a:pt x="329938" y="395926"/>
                </a:cubicBezTo>
                <a:cubicBezTo>
                  <a:pt x="318940" y="435205"/>
                  <a:pt x="245097" y="479196"/>
                  <a:pt x="273377" y="499621"/>
                </a:cubicBezTo>
                <a:cubicBezTo>
                  <a:pt x="301657" y="520046"/>
                  <a:pt x="400639" y="519260"/>
                  <a:pt x="499621" y="518474"/>
                </a:cubicBezTo>
              </a:path>
            </a:pathLst>
          </a:custGeom>
          <a:ln w="50800">
            <a:solidFill>
              <a:srgbClr val="FF0000"/>
            </a:solidFill>
          </a:ln>
          <a:effectLst>
            <a:outerShdw dist="38100" dir="6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Oval 5"/>
          <p:cNvSpPr/>
          <p:nvPr/>
        </p:nvSpPr>
        <p:spPr>
          <a:xfrm>
            <a:off x="5715000" y="2057400"/>
            <a:ext cx="609600" cy="304800"/>
          </a:xfrm>
          <a:prstGeom prst="ellipse">
            <a:avLst/>
          </a:prstGeom>
          <a:noFill/>
          <a:ln>
            <a:solidFill>
              <a:srgbClr val="FF0000"/>
            </a:solidFill>
          </a:ln>
          <a:effectLst>
            <a:outerShdw dist="381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724400" y="2209800"/>
            <a:ext cx="762000" cy="304800"/>
          </a:xfrm>
          <a:prstGeom prst="ellipse">
            <a:avLst/>
          </a:prstGeom>
          <a:noFill/>
          <a:ln>
            <a:solidFill>
              <a:srgbClr val="FF0000"/>
            </a:solidFill>
          </a:ln>
          <a:effectLst>
            <a:outerShdw dist="381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181600" y="2532888"/>
            <a:ext cx="609600" cy="304800"/>
          </a:xfrm>
          <a:prstGeom prst="ellipse">
            <a:avLst/>
          </a:prstGeom>
          <a:noFill/>
          <a:ln>
            <a:solidFill>
              <a:srgbClr val="FF0000"/>
            </a:solidFill>
          </a:ln>
          <a:effectLst>
            <a:outerShdw dist="381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648200" y="2779776"/>
            <a:ext cx="1219200" cy="304800"/>
          </a:xfrm>
          <a:prstGeom prst="ellipse">
            <a:avLst/>
          </a:prstGeom>
          <a:noFill/>
          <a:ln>
            <a:solidFill>
              <a:srgbClr val="FF0000"/>
            </a:solidFill>
          </a:ln>
          <a:effectLst>
            <a:outerShdw dist="381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172200" y="2514600"/>
            <a:ext cx="609600" cy="304800"/>
          </a:xfrm>
          <a:prstGeom prst="ellipse">
            <a:avLst/>
          </a:prstGeom>
          <a:noFill/>
          <a:ln>
            <a:solidFill>
              <a:srgbClr val="FF0000"/>
            </a:solidFill>
          </a:ln>
          <a:effectLst>
            <a:outerShdw dist="381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791200" y="2971800"/>
            <a:ext cx="609600" cy="304800"/>
          </a:xfrm>
          <a:prstGeom prst="ellipse">
            <a:avLst/>
          </a:prstGeom>
          <a:noFill/>
          <a:ln>
            <a:solidFill>
              <a:srgbClr val="FF0000"/>
            </a:solidFill>
          </a:ln>
          <a:effectLst>
            <a:outerShdw dist="381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334000" y="3505200"/>
            <a:ext cx="609600" cy="304800"/>
          </a:xfrm>
          <a:prstGeom prst="ellipse">
            <a:avLst/>
          </a:prstGeom>
          <a:noFill/>
          <a:ln>
            <a:solidFill>
              <a:srgbClr val="FF0000"/>
            </a:solidFill>
          </a:ln>
          <a:effectLst>
            <a:outerShdw dist="381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5400000">
            <a:off x="5715000" y="3429000"/>
            <a:ext cx="609600" cy="304800"/>
          </a:xfrm>
          <a:prstGeom prst="ellipse">
            <a:avLst/>
          </a:prstGeom>
          <a:noFill/>
          <a:ln>
            <a:solidFill>
              <a:srgbClr val="FF0000"/>
            </a:solidFill>
          </a:ln>
          <a:effectLst>
            <a:outerShdw dist="381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181600" y="3810000"/>
            <a:ext cx="685800" cy="304800"/>
          </a:xfrm>
          <a:prstGeom prst="ellipse">
            <a:avLst/>
          </a:prstGeom>
          <a:noFill/>
          <a:ln>
            <a:solidFill>
              <a:srgbClr val="FF0000"/>
            </a:solidFill>
          </a:ln>
          <a:effectLst>
            <a:outerShdw dist="381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257800" y="4267200"/>
            <a:ext cx="838200" cy="304800"/>
          </a:xfrm>
          <a:prstGeom prst="ellipse">
            <a:avLst/>
          </a:prstGeom>
          <a:noFill/>
          <a:ln>
            <a:solidFill>
              <a:srgbClr val="FF0000"/>
            </a:solidFill>
          </a:ln>
          <a:effectLst>
            <a:outerShdw dist="381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334000" y="4572000"/>
            <a:ext cx="685800" cy="304800"/>
          </a:xfrm>
          <a:prstGeom prst="ellipse">
            <a:avLst/>
          </a:prstGeom>
          <a:noFill/>
          <a:ln>
            <a:solidFill>
              <a:srgbClr val="FF0000"/>
            </a:solidFill>
          </a:ln>
          <a:effectLst>
            <a:outerShdw dist="381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514600" y="3886200"/>
            <a:ext cx="1524000" cy="304800"/>
          </a:xfrm>
          <a:prstGeom prst="ellipse">
            <a:avLst/>
          </a:prstGeom>
          <a:noFill/>
          <a:ln>
            <a:solidFill>
              <a:srgbClr val="FF0000"/>
            </a:solidFill>
          </a:ln>
          <a:effectLst>
            <a:outerShdw dist="381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810000" y="4078224"/>
            <a:ext cx="838200" cy="228600"/>
          </a:xfrm>
          <a:prstGeom prst="ellipse">
            <a:avLst/>
          </a:prstGeom>
          <a:noFill/>
          <a:ln>
            <a:solidFill>
              <a:srgbClr val="FF0000"/>
            </a:solidFill>
          </a:ln>
          <a:effectLst>
            <a:outerShdw dist="381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962400" y="4230624"/>
            <a:ext cx="838200" cy="228600"/>
          </a:xfrm>
          <a:prstGeom prst="ellipse">
            <a:avLst/>
          </a:prstGeom>
          <a:noFill/>
          <a:ln>
            <a:solidFill>
              <a:srgbClr val="FF0000"/>
            </a:solidFill>
          </a:ln>
          <a:effectLst>
            <a:outerShdw dist="381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931920" y="4383024"/>
            <a:ext cx="838200" cy="228600"/>
          </a:xfrm>
          <a:prstGeom prst="ellipse">
            <a:avLst/>
          </a:prstGeom>
          <a:noFill/>
          <a:ln>
            <a:solidFill>
              <a:srgbClr val="FF0000"/>
            </a:solidFill>
          </a:ln>
          <a:effectLst>
            <a:outerShdw dist="381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505200" y="5001768"/>
            <a:ext cx="838200" cy="228600"/>
          </a:xfrm>
          <a:prstGeom prst="ellipse">
            <a:avLst/>
          </a:prstGeom>
          <a:noFill/>
          <a:ln>
            <a:solidFill>
              <a:srgbClr val="FF0000"/>
            </a:solidFill>
          </a:ln>
          <a:effectLst>
            <a:outerShdw dist="381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657600" y="5154168"/>
            <a:ext cx="838200" cy="228600"/>
          </a:xfrm>
          <a:prstGeom prst="ellipse">
            <a:avLst/>
          </a:prstGeom>
          <a:noFill/>
          <a:ln>
            <a:solidFill>
              <a:srgbClr val="FF0000"/>
            </a:solidFill>
          </a:ln>
          <a:effectLst>
            <a:outerShdw dist="381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657600" y="5334000"/>
            <a:ext cx="838200" cy="228600"/>
          </a:xfrm>
          <a:prstGeom prst="ellipse">
            <a:avLst/>
          </a:prstGeom>
          <a:noFill/>
          <a:ln>
            <a:solidFill>
              <a:srgbClr val="FF0000"/>
            </a:solidFill>
          </a:ln>
          <a:effectLst>
            <a:outerShdw dist="381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086600" y="1883664"/>
            <a:ext cx="609600" cy="228600"/>
          </a:xfrm>
          <a:prstGeom prst="ellipse">
            <a:avLst/>
          </a:prstGeom>
          <a:noFill/>
          <a:ln>
            <a:solidFill>
              <a:srgbClr val="FF0000"/>
            </a:solidFill>
          </a:ln>
          <a:effectLst>
            <a:outerShdw dist="381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391400" y="1752600"/>
            <a:ext cx="609600" cy="228600"/>
          </a:xfrm>
          <a:prstGeom prst="ellipse">
            <a:avLst/>
          </a:prstGeom>
          <a:noFill/>
          <a:ln>
            <a:solidFill>
              <a:srgbClr val="FF0000"/>
            </a:solidFill>
          </a:ln>
          <a:effectLst>
            <a:outerShdw dist="381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635240" y="1447800"/>
            <a:ext cx="838200" cy="381000"/>
          </a:xfrm>
          <a:prstGeom prst="ellipse">
            <a:avLst/>
          </a:prstGeom>
          <a:noFill/>
          <a:ln>
            <a:solidFill>
              <a:srgbClr val="FF0000"/>
            </a:solidFill>
          </a:ln>
          <a:effectLst>
            <a:outerShdw dist="381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8305800" y="1828800"/>
            <a:ext cx="685800" cy="1143000"/>
          </a:xfrm>
          <a:prstGeom prst="ellipse">
            <a:avLst/>
          </a:prstGeom>
          <a:noFill/>
          <a:ln>
            <a:solidFill>
              <a:srgbClr val="FF0000"/>
            </a:solidFill>
          </a:ln>
          <a:effectLst>
            <a:outerShdw dist="381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TextBox 27"/>
          <p:cNvSpPr txBox="1"/>
          <p:nvPr/>
        </p:nvSpPr>
        <p:spPr>
          <a:xfrm>
            <a:off x="0" y="0"/>
            <a:ext cx="9144000" cy="584775"/>
          </a:xfrm>
          <a:prstGeom prst="rect">
            <a:avLst/>
          </a:prstGeom>
        </p:spPr>
        <p:txBody>
          <a:bodyPr wrap="square" rtlCol="0">
            <a:spAutoFit/>
          </a:bodyPr>
          <a:lstStyle/>
          <a:p>
            <a:pPr algn="ctr"/>
            <a:r>
              <a:rPr lang="en-US" sz="3200" b="1" dirty="0" smtClean="0"/>
              <a:t>1865-1907: TERMINATION OF THE FIVE NATIONS</a:t>
            </a:r>
            <a:endParaRPr lang="en-US" sz="3200" b="1" dirty="0"/>
          </a:p>
        </p:txBody>
      </p:sp>
      <p:sp useBgFill="1">
        <p:nvSpPr>
          <p:cNvPr id="29" name="TextBox 28"/>
          <p:cNvSpPr txBox="1"/>
          <p:nvPr/>
        </p:nvSpPr>
        <p:spPr>
          <a:xfrm>
            <a:off x="0" y="609600"/>
            <a:ext cx="9144000" cy="553998"/>
          </a:xfrm>
          <a:prstGeom prst="rect">
            <a:avLst/>
          </a:prstGeom>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1866: TREATIES OF WASHINGTON</a:t>
            </a:r>
          </a:p>
        </p:txBody>
      </p:sp>
      <p:sp useBgFill="1">
        <p:nvSpPr>
          <p:cNvPr id="30" name="TextBox 29"/>
          <p:cNvSpPr txBox="1"/>
          <p:nvPr/>
        </p:nvSpPr>
        <p:spPr>
          <a:xfrm>
            <a:off x="0" y="665202"/>
            <a:ext cx="9144000" cy="553998"/>
          </a:xfrm>
          <a:prstGeom prst="rect">
            <a:avLst/>
          </a:prstGeom>
        </p:spPr>
        <p:txBody>
          <a:bodyPr wrap="square" rtlCol="0">
            <a:spAutoFit/>
          </a:bodyPr>
          <a:lstStyle/>
          <a:p>
            <a:pPr algn="ctr"/>
            <a:r>
              <a:rPr lang="en-US" sz="3000" b="1" dirty="0" smtClean="0"/>
              <a:t>Numerous tribes are relocated to lands of Five Tribes</a:t>
            </a:r>
          </a:p>
        </p:txBody>
      </p:sp>
      <p:sp>
        <p:nvSpPr>
          <p:cNvPr id="31" name="Rounded Rectangle 30"/>
          <p:cNvSpPr/>
          <p:nvPr/>
        </p:nvSpPr>
        <p:spPr>
          <a:xfrm>
            <a:off x="3124200" y="2819400"/>
            <a:ext cx="1600200" cy="76200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6629400" y="4104382"/>
            <a:ext cx="1713384" cy="954107"/>
            <a:chOff x="6629400" y="4104382"/>
            <a:chExt cx="1713384" cy="954107"/>
          </a:xfrm>
        </p:grpSpPr>
        <p:sp>
          <p:nvSpPr>
            <p:cNvPr id="32" name="Rounded Rectangle 31"/>
            <p:cNvSpPr/>
            <p:nvPr/>
          </p:nvSpPr>
          <p:spPr>
            <a:xfrm>
              <a:off x="6629400" y="4191000"/>
              <a:ext cx="1676400" cy="83820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6738755" y="4104382"/>
              <a:ext cx="1604029" cy="954107"/>
            </a:xfrm>
            <a:prstGeom prst="rect">
              <a:avLst/>
            </a:prstGeom>
            <a:noFill/>
          </p:spPr>
          <p:txBody>
            <a:bodyPr wrap="none" rtlCol="0">
              <a:spAutoFit/>
            </a:bodyPr>
            <a:lstStyle/>
            <a:p>
              <a:r>
                <a:rPr lang="en-US" sz="2800" b="1" spc="-50" dirty="0" smtClean="0">
                  <a:latin typeface="Times New Roman" pitchFamily="18" charset="0"/>
                  <a:cs typeface="Times New Roman" pitchFamily="18" charset="0"/>
                </a:rPr>
                <a:t>Indian</a:t>
              </a:r>
            </a:p>
            <a:p>
              <a:r>
                <a:rPr lang="en-US" sz="2800" b="1" spc="-50" dirty="0" smtClean="0">
                  <a:latin typeface="Times New Roman" pitchFamily="18" charset="0"/>
                  <a:cs typeface="Times New Roman" pitchFamily="18" charset="0"/>
                </a:rPr>
                <a:t>Territory</a:t>
              </a:r>
              <a:endParaRPr lang="en-US" sz="2800" b="1" spc="-50" dirty="0">
                <a:latin typeface="Times New Roman" pitchFamily="18" charset="0"/>
                <a:cs typeface="Times New Roman" pitchFamily="18" charset="0"/>
              </a:endParaRPr>
            </a:p>
          </p:txBody>
        </p:sp>
      </p:grpSp>
      <p:sp useBgFill="1">
        <p:nvSpPr>
          <p:cNvPr id="33" name="TextBox 32"/>
          <p:cNvSpPr txBox="1"/>
          <p:nvPr/>
        </p:nvSpPr>
        <p:spPr>
          <a:xfrm>
            <a:off x="0" y="5029200"/>
            <a:ext cx="9144000" cy="1938992"/>
          </a:xfrm>
          <a:prstGeom prst="rect">
            <a:avLst/>
          </a:prstGeom>
        </p:spPr>
        <p:txBody>
          <a:bodyPr wrap="square" rtlCol="0">
            <a:spAutoFit/>
          </a:bodyPr>
          <a:lstStyle/>
          <a:p>
            <a:r>
              <a:rPr lang="en-US" sz="3000" b="1" dirty="0" smtClean="0"/>
              <a:t> 1871: Indian Appropriation Act</a:t>
            </a:r>
          </a:p>
          <a:p>
            <a:r>
              <a:rPr lang="en-US" sz="3000" b="1" dirty="0" smtClean="0"/>
              <a:t>    - tribes not recognized by U.S. as independent nations</a:t>
            </a:r>
          </a:p>
          <a:p>
            <a:r>
              <a:rPr lang="en-US" sz="3000" b="1" dirty="0" smtClean="0"/>
              <a:t>    - interactions between tribes &amp; U.S. are no longer</a:t>
            </a:r>
          </a:p>
          <a:p>
            <a:r>
              <a:rPr lang="en-US" sz="3000" b="1" dirty="0" smtClean="0"/>
              <a:t>      done by Treaty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grpId="0" nodeType="withEffect">
                                  <p:stCondLst>
                                    <p:cond delay="0"/>
                                  </p:stCondLst>
                                  <p:childTnLst>
                                    <p:anim calcmode="lin" valueType="num">
                                      <p:cBhvr>
                                        <p:cTn id="6" dur="1000"/>
                                        <p:tgtEl>
                                          <p:spTgt spid="29"/>
                                        </p:tgtEl>
                                        <p:attrNameLst>
                                          <p:attrName>ppt_w</p:attrName>
                                        </p:attrNameLst>
                                      </p:cBhvr>
                                      <p:tavLst>
                                        <p:tav tm="0">
                                          <p:val>
                                            <p:strVal val="ppt_w"/>
                                          </p:val>
                                        </p:tav>
                                        <p:tav tm="100000">
                                          <p:val>
                                            <p:fltVal val="0"/>
                                          </p:val>
                                        </p:tav>
                                      </p:tavLst>
                                    </p:anim>
                                    <p:anim calcmode="lin" valueType="num">
                                      <p:cBhvr>
                                        <p:cTn id="7" dur="1000"/>
                                        <p:tgtEl>
                                          <p:spTgt spid="29"/>
                                        </p:tgtEl>
                                        <p:attrNameLst>
                                          <p:attrName>ppt_h</p:attrName>
                                        </p:attrNameLst>
                                      </p:cBhvr>
                                      <p:tavLst>
                                        <p:tav tm="0">
                                          <p:val>
                                            <p:strVal val="ppt_h"/>
                                          </p:val>
                                        </p:tav>
                                        <p:tav tm="100000">
                                          <p:val>
                                            <p:fltVal val="0"/>
                                          </p:val>
                                        </p:tav>
                                      </p:tavLst>
                                    </p:anim>
                                    <p:animEffect transition="out" filter="fade">
                                      <p:cBhvr>
                                        <p:cTn id="8" dur="1000"/>
                                        <p:tgtEl>
                                          <p:spTgt spid="29"/>
                                        </p:tgtEl>
                                      </p:cBhvr>
                                    </p:animEffect>
                                    <p:set>
                                      <p:cBhvr>
                                        <p:cTn id="9" dur="1" fill="hold">
                                          <p:stCondLst>
                                            <p:cond delay="999"/>
                                          </p:stCondLst>
                                        </p:cTn>
                                        <p:tgtEl>
                                          <p:spTgt spid="29"/>
                                        </p:tgtEl>
                                        <p:attrNameLst>
                                          <p:attrName>style.visibility</p:attrName>
                                        </p:attrNameLst>
                                      </p:cBhvr>
                                      <p:to>
                                        <p:strVal val="hidden"/>
                                      </p:to>
                                    </p:set>
                                  </p:childTnLst>
                                </p:cTn>
                              </p:par>
                              <p:par>
                                <p:cTn id="10" presetID="53"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1000" fill="hold"/>
                                        <p:tgtEl>
                                          <p:spTgt spid="30"/>
                                        </p:tgtEl>
                                        <p:attrNameLst>
                                          <p:attrName>ppt_w</p:attrName>
                                        </p:attrNameLst>
                                      </p:cBhvr>
                                      <p:tavLst>
                                        <p:tav tm="0">
                                          <p:val>
                                            <p:fltVal val="0"/>
                                          </p:val>
                                        </p:tav>
                                        <p:tav tm="100000">
                                          <p:val>
                                            <p:strVal val="#ppt_w"/>
                                          </p:val>
                                        </p:tav>
                                      </p:tavLst>
                                    </p:anim>
                                    <p:anim calcmode="lin" valueType="num">
                                      <p:cBhvr>
                                        <p:cTn id="13" dur="1000" fill="hold"/>
                                        <p:tgtEl>
                                          <p:spTgt spid="30"/>
                                        </p:tgtEl>
                                        <p:attrNameLst>
                                          <p:attrName>ppt_h</p:attrName>
                                        </p:attrNameLst>
                                      </p:cBhvr>
                                      <p:tavLst>
                                        <p:tav tm="0">
                                          <p:val>
                                            <p:fltVal val="0"/>
                                          </p:val>
                                        </p:tav>
                                        <p:tav tm="100000">
                                          <p:val>
                                            <p:strVal val="#ppt_h"/>
                                          </p:val>
                                        </p:tav>
                                      </p:tavLst>
                                    </p:anim>
                                    <p:animEffect transition="in" filter="fade">
                                      <p:cBhvr>
                                        <p:cTn id="14" dur="10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145">
                                          <p:stCondLst>
                                            <p:cond delay="0"/>
                                          </p:stCondLst>
                                        </p:cTn>
                                        <p:tgtEl>
                                          <p:spTgt spid="17"/>
                                        </p:tgtEl>
                                      </p:cBhvr>
                                    </p:animEffect>
                                    <p:anim calcmode="lin" valueType="num">
                                      <p:cBhvr>
                                        <p:cTn id="20" dur="456"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16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166" tmFilter="0, 0; 0.125,0.2665; 0.25,0.4; 0.375,0.465; 0.5,0.5;  0.625,0.535; 0.75,0.6; 0.875,0.7335; 1,1">
                                          <p:stCondLst>
                                            <p:cond delay="166"/>
                                          </p:stCondLst>
                                        </p:cTn>
                                        <p:tgtEl>
                                          <p:spTgt spid="17"/>
                                        </p:tgtEl>
                                        <p:attrNameLst>
                                          <p:attrName>ppt_y</p:attrName>
                                        </p:attrNameLst>
                                      </p:cBhvr>
                                      <p:tavLst>
                                        <p:tav tm="0" fmla="#ppt_y-sin(pi*$)/9">
                                          <p:val>
                                            <p:fltVal val="0"/>
                                          </p:val>
                                        </p:tav>
                                        <p:tav tm="100000">
                                          <p:val>
                                            <p:fltVal val="1"/>
                                          </p:val>
                                        </p:tav>
                                      </p:tavLst>
                                    </p:anim>
                                    <p:anim calcmode="lin" valueType="num">
                                      <p:cBhvr>
                                        <p:cTn id="23" dur="83" tmFilter="0, 0; 0.125,0.2665; 0.25,0.4; 0.375,0.465; 0.5,0.5;  0.625,0.535; 0.75,0.6; 0.875,0.7335; 1,1">
                                          <p:stCondLst>
                                            <p:cond delay="331"/>
                                          </p:stCondLst>
                                        </p:cTn>
                                        <p:tgtEl>
                                          <p:spTgt spid="17"/>
                                        </p:tgtEl>
                                        <p:attrNameLst>
                                          <p:attrName>ppt_y</p:attrName>
                                        </p:attrNameLst>
                                      </p:cBhvr>
                                      <p:tavLst>
                                        <p:tav tm="0" fmla="#ppt_y-sin(pi*$)/27">
                                          <p:val>
                                            <p:fltVal val="0"/>
                                          </p:val>
                                        </p:tav>
                                        <p:tav tm="100000">
                                          <p:val>
                                            <p:fltVal val="1"/>
                                          </p:val>
                                        </p:tav>
                                      </p:tavLst>
                                    </p:anim>
                                    <p:anim calcmode="lin" valueType="num">
                                      <p:cBhvr>
                                        <p:cTn id="24" dur="41" tmFilter="0, 0; 0.125,0.2665; 0.25,0.4; 0.375,0.465; 0.5,0.5;  0.625,0.535; 0.75,0.6; 0.875,0.7335; 1,1">
                                          <p:stCondLst>
                                            <p:cond delay="414"/>
                                          </p:stCondLst>
                                        </p:cTn>
                                        <p:tgtEl>
                                          <p:spTgt spid="17"/>
                                        </p:tgtEl>
                                        <p:attrNameLst>
                                          <p:attrName>ppt_y</p:attrName>
                                        </p:attrNameLst>
                                      </p:cBhvr>
                                      <p:tavLst>
                                        <p:tav tm="0" fmla="#ppt_y-sin(pi*$)/81">
                                          <p:val>
                                            <p:fltVal val="0"/>
                                          </p:val>
                                        </p:tav>
                                        <p:tav tm="100000">
                                          <p:val>
                                            <p:fltVal val="1"/>
                                          </p:val>
                                        </p:tav>
                                      </p:tavLst>
                                    </p:anim>
                                    <p:animScale>
                                      <p:cBhvr>
                                        <p:cTn id="25" dur="7">
                                          <p:stCondLst>
                                            <p:cond delay="163"/>
                                          </p:stCondLst>
                                        </p:cTn>
                                        <p:tgtEl>
                                          <p:spTgt spid="17"/>
                                        </p:tgtEl>
                                      </p:cBhvr>
                                      <p:to x="100000" y="60000"/>
                                    </p:animScale>
                                    <p:animScale>
                                      <p:cBhvr>
                                        <p:cTn id="26" dur="42" decel="50000">
                                          <p:stCondLst>
                                            <p:cond delay="169"/>
                                          </p:stCondLst>
                                        </p:cTn>
                                        <p:tgtEl>
                                          <p:spTgt spid="17"/>
                                        </p:tgtEl>
                                      </p:cBhvr>
                                      <p:to x="100000" y="100000"/>
                                    </p:animScale>
                                    <p:animScale>
                                      <p:cBhvr>
                                        <p:cTn id="27" dur="7">
                                          <p:stCondLst>
                                            <p:cond delay="328"/>
                                          </p:stCondLst>
                                        </p:cTn>
                                        <p:tgtEl>
                                          <p:spTgt spid="17"/>
                                        </p:tgtEl>
                                      </p:cBhvr>
                                      <p:to x="100000" y="80000"/>
                                    </p:animScale>
                                    <p:animScale>
                                      <p:cBhvr>
                                        <p:cTn id="28" dur="42" decel="50000">
                                          <p:stCondLst>
                                            <p:cond delay="335"/>
                                          </p:stCondLst>
                                        </p:cTn>
                                        <p:tgtEl>
                                          <p:spTgt spid="17"/>
                                        </p:tgtEl>
                                      </p:cBhvr>
                                      <p:to x="100000" y="100000"/>
                                    </p:animScale>
                                    <p:animScale>
                                      <p:cBhvr>
                                        <p:cTn id="29" dur="7">
                                          <p:stCondLst>
                                            <p:cond delay="411"/>
                                          </p:stCondLst>
                                        </p:cTn>
                                        <p:tgtEl>
                                          <p:spTgt spid="17"/>
                                        </p:tgtEl>
                                      </p:cBhvr>
                                      <p:to x="100000" y="90000"/>
                                    </p:animScale>
                                    <p:animScale>
                                      <p:cBhvr>
                                        <p:cTn id="30" dur="42" decel="50000">
                                          <p:stCondLst>
                                            <p:cond delay="417"/>
                                          </p:stCondLst>
                                        </p:cTn>
                                        <p:tgtEl>
                                          <p:spTgt spid="17"/>
                                        </p:tgtEl>
                                      </p:cBhvr>
                                      <p:to x="100000" y="100000"/>
                                    </p:animScale>
                                    <p:animScale>
                                      <p:cBhvr>
                                        <p:cTn id="31" dur="7">
                                          <p:stCondLst>
                                            <p:cond delay="452"/>
                                          </p:stCondLst>
                                        </p:cTn>
                                        <p:tgtEl>
                                          <p:spTgt spid="17"/>
                                        </p:tgtEl>
                                      </p:cBhvr>
                                      <p:to x="100000" y="95000"/>
                                    </p:animScale>
                                    <p:animScale>
                                      <p:cBhvr>
                                        <p:cTn id="32" dur="42" decel="50000">
                                          <p:stCondLst>
                                            <p:cond delay="459"/>
                                          </p:stCondLst>
                                        </p:cTn>
                                        <p:tgtEl>
                                          <p:spTgt spid="17"/>
                                        </p:tgtEl>
                                      </p:cBhvr>
                                      <p:to x="100000" y="100000"/>
                                    </p:animScale>
                                  </p:childTnLst>
                                </p:cTn>
                              </p:par>
                            </p:childTnLst>
                          </p:cTn>
                        </p:par>
                        <p:par>
                          <p:cTn id="33" fill="hold">
                            <p:stCondLst>
                              <p:cond delay="500"/>
                            </p:stCondLst>
                            <p:childTnLst>
                              <p:par>
                                <p:cTn id="34" presetID="26"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145">
                                          <p:stCondLst>
                                            <p:cond delay="0"/>
                                          </p:stCondLst>
                                        </p:cTn>
                                        <p:tgtEl>
                                          <p:spTgt spid="18"/>
                                        </p:tgtEl>
                                      </p:cBhvr>
                                    </p:animEffect>
                                    <p:anim calcmode="lin" valueType="num">
                                      <p:cBhvr>
                                        <p:cTn id="37"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8"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9"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40"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41"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42" dur="7">
                                          <p:stCondLst>
                                            <p:cond delay="163"/>
                                          </p:stCondLst>
                                        </p:cTn>
                                        <p:tgtEl>
                                          <p:spTgt spid="18"/>
                                        </p:tgtEl>
                                      </p:cBhvr>
                                      <p:to x="100000" y="60000"/>
                                    </p:animScale>
                                    <p:animScale>
                                      <p:cBhvr>
                                        <p:cTn id="43" dur="42" decel="50000">
                                          <p:stCondLst>
                                            <p:cond delay="169"/>
                                          </p:stCondLst>
                                        </p:cTn>
                                        <p:tgtEl>
                                          <p:spTgt spid="18"/>
                                        </p:tgtEl>
                                      </p:cBhvr>
                                      <p:to x="100000" y="100000"/>
                                    </p:animScale>
                                    <p:animScale>
                                      <p:cBhvr>
                                        <p:cTn id="44" dur="7">
                                          <p:stCondLst>
                                            <p:cond delay="328"/>
                                          </p:stCondLst>
                                        </p:cTn>
                                        <p:tgtEl>
                                          <p:spTgt spid="18"/>
                                        </p:tgtEl>
                                      </p:cBhvr>
                                      <p:to x="100000" y="80000"/>
                                    </p:animScale>
                                    <p:animScale>
                                      <p:cBhvr>
                                        <p:cTn id="45" dur="42" decel="50000">
                                          <p:stCondLst>
                                            <p:cond delay="335"/>
                                          </p:stCondLst>
                                        </p:cTn>
                                        <p:tgtEl>
                                          <p:spTgt spid="18"/>
                                        </p:tgtEl>
                                      </p:cBhvr>
                                      <p:to x="100000" y="100000"/>
                                    </p:animScale>
                                    <p:animScale>
                                      <p:cBhvr>
                                        <p:cTn id="46" dur="7">
                                          <p:stCondLst>
                                            <p:cond delay="411"/>
                                          </p:stCondLst>
                                        </p:cTn>
                                        <p:tgtEl>
                                          <p:spTgt spid="18"/>
                                        </p:tgtEl>
                                      </p:cBhvr>
                                      <p:to x="100000" y="90000"/>
                                    </p:animScale>
                                    <p:animScale>
                                      <p:cBhvr>
                                        <p:cTn id="47" dur="42" decel="50000">
                                          <p:stCondLst>
                                            <p:cond delay="417"/>
                                          </p:stCondLst>
                                        </p:cTn>
                                        <p:tgtEl>
                                          <p:spTgt spid="18"/>
                                        </p:tgtEl>
                                      </p:cBhvr>
                                      <p:to x="100000" y="100000"/>
                                    </p:animScale>
                                    <p:animScale>
                                      <p:cBhvr>
                                        <p:cTn id="48" dur="7">
                                          <p:stCondLst>
                                            <p:cond delay="452"/>
                                          </p:stCondLst>
                                        </p:cTn>
                                        <p:tgtEl>
                                          <p:spTgt spid="18"/>
                                        </p:tgtEl>
                                      </p:cBhvr>
                                      <p:to x="100000" y="95000"/>
                                    </p:animScale>
                                    <p:animScale>
                                      <p:cBhvr>
                                        <p:cTn id="49" dur="42" decel="50000">
                                          <p:stCondLst>
                                            <p:cond delay="459"/>
                                          </p:stCondLst>
                                        </p:cTn>
                                        <p:tgtEl>
                                          <p:spTgt spid="18"/>
                                        </p:tgtEl>
                                      </p:cBhvr>
                                      <p:to x="100000" y="100000"/>
                                    </p:animScale>
                                  </p:childTnLst>
                                </p:cTn>
                              </p:par>
                            </p:childTnLst>
                          </p:cTn>
                        </p:par>
                        <p:par>
                          <p:cTn id="50" fill="hold">
                            <p:stCondLst>
                              <p:cond delay="1000"/>
                            </p:stCondLst>
                            <p:childTnLst>
                              <p:par>
                                <p:cTn id="51" presetID="26" presetClass="entr" presetSubtype="0"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145">
                                          <p:stCondLst>
                                            <p:cond delay="0"/>
                                          </p:stCondLst>
                                        </p:cTn>
                                        <p:tgtEl>
                                          <p:spTgt spid="19"/>
                                        </p:tgtEl>
                                      </p:cBhvr>
                                    </p:animEffect>
                                    <p:anim calcmode="lin" valueType="num">
                                      <p:cBhvr>
                                        <p:cTn id="54" dur="456"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5" dur="166"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6" dur="166" tmFilter="0, 0; 0.125,0.2665; 0.25,0.4; 0.375,0.465; 0.5,0.5;  0.625,0.535; 0.75,0.6; 0.875,0.7335; 1,1">
                                          <p:stCondLst>
                                            <p:cond delay="166"/>
                                          </p:stCondLst>
                                        </p:cTn>
                                        <p:tgtEl>
                                          <p:spTgt spid="19"/>
                                        </p:tgtEl>
                                        <p:attrNameLst>
                                          <p:attrName>ppt_y</p:attrName>
                                        </p:attrNameLst>
                                      </p:cBhvr>
                                      <p:tavLst>
                                        <p:tav tm="0" fmla="#ppt_y-sin(pi*$)/9">
                                          <p:val>
                                            <p:fltVal val="0"/>
                                          </p:val>
                                        </p:tav>
                                        <p:tav tm="100000">
                                          <p:val>
                                            <p:fltVal val="1"/>
                                          </p:val>
                                        </p:tav>
                                      </p:tavLst>
                                    </p:anim>
                                    <p:anim calcmode="lin" valueType="num">
                                      <p:cBhvr>
                                        <p:cTn id="57" dur="83" tmFilter="0, 0; 0.125,0.2665; 0.25,0.4; 0.375,0.465; 0.5,0.5;  0.625,0.535; 0.75,0.6; 0.875,0.7335; 1,1">
                                          <p:stCondLst>
                                            <p:cond delay="331"/>
                                          </p:stCondLst>
                                        </p:cTn>
                                        <p:tgtEl>
                                          <p:spTgt spid="19"/>
                                        </p:tgtEl>
                                        <p:attrNameLst>
                                          <p:attrName>ppt_y</p:attrName>
                                        </p:attrNameLst>
                                      </p:cBhvr>
                                      <p:tavLst>
                                        <p:tav tm="0" fmla="#ppt_y-sin(pi*$)/27">
                                          <p:val>
                                            <p:fltVal val="0"/>
                                          </p:val>
                                        </p:tav>
                                        <p:tav tm="100000">
                                          <p:val>
                                            <p:fltVal val="1"/>
                                          </p:val>
                                        </p:tav>
                                      </p:tavLst>
                                    </p:anim>
                                    <p:anim calcmode="lin" valueType="num">
                                      <p:cBhvr>
                                        <p:cTn id="58" dur="41" tmFilter="0, 0; 0.125,0.2665; 0.25,0.4; 0.375,0.465; 0.5,0.5;  0.625,0.535; 0.75,0.6; 0.875,0.7335; 1,1">
                                          <p:stCondLst>
                                            <p:cond delay="414"/>
                                          </p:stCondLst>
                                        </p:cTn>
                                        <p:tgtEl>
                                          <p:spTgt spid="19"/>
                                        </p:tgtEl>
                                        <p:attrNameLst>
                                          <p:attrName>ppt_y</p:attrName>
                                        </p:attrNameLst>
                                      </p:cBhvr>
                                      <p:tavLst>
                                        <p:tav tm="0" fmla="#ppt_y-sin(pi*$)/81">
                                          <p:val>
                                            <p:fltVal val="0"/>
                                          </p:val>
                                        </p:tav>
                                        <p:tav tm="100000">
                                          <p:val>
                                            <p:fltVal val="1"/>
                                          </p:val>
                                        </p:tav>
                                      </p:tavLst>
                                    </p:anim>
                                    <p:animScale>
                                      <p:cBhvr>
                                        <p:cTn id="59" dur="7">
                                          <p:stCondLst>
                                            <p:cond delay="163"/>
                                          </p:stCondLst>
                                        </p:cTn>
                                        <p:tgtEl>
                                          <p:spTgt spid="19"/>
                                        </p:tgtEl>
                                      </p:cBhvr>
                                      <p:to x="100000" y="60000"/>
                                    </p:animScale>
                                    <p:animScale>
                                      <p:cBhvr>
                                        <p:cTn id="60" dur="42" decel="50000">
                                          <p:stCondLst>
                                            <p:cond delay="169"/>
                                          </p:stCondLst>
                                        </p:cTn>
                                        <p:tgtEl>
                                          <p:spTgt spid="19"/>
                                        </p:tgtEl>
                                      </p:cBhvr>
                                      <p:to x="100000" y="100000"/>
                                    </p:animScale>
                                    <p:animScale>
                                      <p:cBhvr>
                                        <p:cTn id="61" dur="7">
                                          <p:stCondLst>
                                            <p:cond delay="328"/>
                                          </p:stCondLst>
                                        </p:cTn>
                                        <p:tgtEl>
                                          <p:spTgt spid="19"/>
                                        </p:tgtEl>
                                      </p:cBhvr>
                                      <p:to x="100000" y="80000"/>
                                    </p:animScale>
                                    <p:animScale>
                                      <p:cBhvr>
                                        <p:cTn id="62" dur="42" decel="50000">
                                          <p:stCondLst>
                                            <p:cond delay="335"/>
                                          </p:stCondLst>
                                        </p:cTn>
                                        <p:tgtEl>
                                          <p:spTgt spid="19"/>
                                        </p:tgtEl>
                                      </p:cBhvr>
                                      <p:to x="100000" y="100000"/>
                                    </p:animScale>
                                    <p:animScale>
                                      <p:cBhvr>
                                        <p:cTn id="63" dur="7">
                                          <p:stCondLst>
                                            <p:cond delay="411"/>
                                          </p:stCondLst>
                                        </p:cTn>
                                        <p:tgtEl>
                                          <p:spTgt spid="19"/>
                                        </p:tgtEl>
                                      </p:cBhvr>
                                      <p:to x="100000" y="90000"/>
                                    </p:animScale>
                                    <p:animScale>
                                      <p:cBhvr>
                                        <p:cTn id="64" dur="42" decel="50000">
                                          <p:stCondLst>
                                            <p:cond delay="417"/>
                                          </p:stCondLst>
                                        </p:cTn>
                                        <p:tgtEl>
                                          <p:spTgt spid="19"/>
                                        </p:tgtEl>
                                      </p:cBhvr>
                                      <p:to x="100000" y="100000"/>
                                    </p:animScale>
                                    <p:animScale>
                                      <p:cBhvr>
                                        <p:cTn id="65" dur="7">
                                          <p:stCondLst>
                                            <p:cond delay="452"/>
                                          </p:stCondLst>
                                        </p:cTn>
                                        <p:tgtEl>
                                          <p:spTgt spid="19"/>
                                        </p:tgtEl>
                                      </p:cBhvr>
                                      <p:to x="100000" y="95000"/>
                                    </p:animScale>
                                    <p:animScale>
                                      <p:cBhvr>
                                        <p:cTn id="66" dur="42" decel="50000">
                                          <p:stCondLst>
                                            <p:cond delay="459"/>
                                          </p:stCondLst>
                                        </p:cTn>
                                        <p:tgtEl>
                                          <p:spTgt spid="19"/>
                                        </p:tgtEl>
                                      </p:cBhvr>
                                      <p:to x="100000" y="100000"/>
                                    </p:animScale>
                                  </p:childTnLst>
                                </p:cTn>
                              </p:par>
                            </p:childTnLst>
                          </p:cTn>
                        </p:par>
                        <p:par>
                          <p:cTn id="67" fill="hold">
                            <p:stCondLst>
                              <p:cond delay="1500"/>
                            </p:stCondLst>
                            <p:childTnLst>
                              <p:par>
                                <p:cTn id="68" presetID="26" presetClass="entr" presetSubtype="0" fill="hold" grpId="0" nodeType="after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wipe(down)">
                                      <p:cBhvr>
                                        <p:cTn id="70" dur="145">
                                          <p:stCondLst>
                                            <p:cond delay="0"/>
                                          </p:stCondLst>
                                        </p:cTn>
                                        <p:tgtEl>
                                          <p:spTgt spid="20"/>
                                        </p:tgtEl>
                                      </p:cBhvr>
                                    </p:animEffect>
                                    <p:anim calcmode="lin" valueType="num">
                                      <p:cBhvr>
                                        <p:cTn id="71" dur="456"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2"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3"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74" dur="83" tmFilter="0, 0; 0.125,0.2665; 0.25,0.4; 0.375,0.465; 0.5,0.5;  0.625,0.535; 0.75,0.6; 0.875,0.7335; 1,1">
                                          <p:stCondLst>
                                            <p:cond delay="331"/>
                                          </p:stCondLst>
                                        </p:cTn>
                                        <p:tgtEl>
                                          <p:spTgt spid="20"/>
                                        </p:tgtEl>
                                        <p:attrNameLst>
                                          <p:attrName>ppt_y</p:attrName>
                                        </p:attrNameLst>
                                      </p:cBhvr>
                                      <p:tavLst>
                                        <p:tav tm="0" fmla="#ppt_y-sin(pi*$)/27">
                                          <p:val>
                                            <p:fltVal val="0"/>
                                          </p:val>
                                        </p:tav>
                                        <p:tav tm="100000">
                                          <p:val>
                                            <p:fltVal val="1"/>
                                          </p:val>
                                        </p:tav>
                                      </p:tavLst>
                                    </p:anim>
                                    <p:anim calcmode="lin" valueType="num">
                                      <p:cBhvr>
                                        <p:cTn id="75" dur="41" tmFilter="0, 0; 0.125,0.2665; 0.25,0.4; 0.375,0.465; 0.5,0.5;  0.625,0.535; 0.75,0.6; 0.875,0.7335; 1,1">
                                          <p:stCondLst>
                                            <p:cond delay="414"/>
                                          </p:stCondLst>
                                        </p:cTn>
                                        <p:tgtEl>
                                          <p:spTgt spid="20"/>
                                        </p:tgtEl>
                                        <p:attrNameLst>
                                          <p:attrName>ppt_y</p:attrName>
                                        </p:attrNameLst>
                                      </p:cBhvr>
                                      <p:tavLst>
                                        <p:tav tm="0" fmla="#ppt_y-sin(pi*$)/81">
                                          <p:val>
                                            <p:fltVal val="0"/>
                                          </p:val>
                                        </p:tav>
                                        <p:tav tm="100000">
                                          <p:val>
                                            <p:fltVal val="1"/>
                                          </p:val>
                                        </p:tav>
                                      </p:tavLst>
                                    </p:anim>
                                    <p:animScale>
                                      <p:cBhvr>
                                        <p:cTn id="76" dur="7">
                                          <p:stCondLst>
                                            <p:cond delay="163"/>
                                          </p:stCondLst>
                                        </p:cTn>
                                        <p:tgtEl>
                                          <p:spTgt spid="20"/>
                                        </p:tgtEl>
                                      </p:cBhvr>
                                      <p:to x="100000" y="60000"/>
                                    </p:animScale>
                                    <p:animScale>
                                      <p:cBhvr>
                                        <p:cTn id="77" dur="42" decel="50000">
                                          <p:stCondLst>
                                            <p:cond delay="169"/>
                                          </p:stCondLst>
                                        </p:cTn>
                                        <p:tgtEl>
                                          <p:spTgt spid="20"/>
                                        </p:tgtEl>
                                      </p:cBhvr>
                                      <p:to x="100000" y="100000"/>
                                    </p:animScale>
                                    <p:animScale>
                                      <p:cBhvr>
                                        <p:cTn id="78" dur="7">
                                          <p:stCondLst>
                                            <p:cond delay="328"/>
                                          </p:stCondLst>
                                        </p:cTn>
                                        <p:tgtEl>
                                          <p:spTgt spid="20"/>
                                        </p:tgtEl>
                                      </p:cBhvr>
                                      <p:to x="100000" y="80000"/>
                                    </p:animScale>
                                    <p:animScale>
                                      <p:cBhvr>
                                        <p:cTn id="79" dur="42" decel="50000">
                                          <p:stCondLst>
                                            <p:cond delay="335"/>
                                          </p:stCondLst>
                                        </p:cTn>
                                        <p:tgtEl>
                                          <p:spTgt spid="20"/>
                                        </p:tgtEl>
                                      </p:cBhvr>
                                      <p:to x="100000" y="100000"/>
                                    </p:animScale>
                                    <p:animScale>
                                      <p:cBhvr>
                                        <p:cTn id="80" dur="7">
                                          <p:stCondLst>
                                            <p:cond delay="411"/>
                                          </p:stCondLst>
                                        </p:cTn>
                                        <p:tgtEl>
                                          <p:spTgt spid="20"/>
                                        </p:tgtEl>
                                      </p:cBhvr>
                                      <p:to x="100000" y="90000"/>
                                    </p:animScale>
                                    <p:animScale>
                                      <p:cBhvr>
                                        <p:cTn id="81" dur="42" decel="50000">
                                          <p:stCondLst>
                                            <p:cond delay="417"/>
                                          </p:stCondLst>
                                        </p:cTn>
                                        <p:tgtEl>
                                          <p:spTgt spid="20"/>
                                        </p:tgtEl>
                                      </p:cBhvr>
                                      <p:to x="100000" y="100000"/>
                                    </p:animScale>
                                    <p:animScale>
                                      <p:cBhvr>
                                        <p:cTn id="82" dur="7">
                                          <p:stCondLst>
                                            <p:cond delay="452"/>
                                          </p:stCondLst>
                                        </p:cTn>
                                        <p:tgtEl>
                                          <p:spTgt spid="20"/>
                                        </p:tgtEl>
                                      </p:cBhvr>
                                      <p:to x="100000" y="95000"/>
                                    </p:animScale>
                                    <p:animScale>
                                      <p:cBhvr>
                                        <p:cTn id="83" dur="42" decel="50000">
                                          <p:stCondLst>
                                            <p:cond delay="459"/>
                                          </p:stCondLst>
                                        </p:cTn>
                                        <p:tgtEl>
                                          <p:spTgt spid="20"/>
                                        </p:tgtEl>
                                      </p:cBhvr>
                                      <p:to x="100000" y="100000"/>
                                    </p:animScale>
                                  </p:childTnLst>
                                </p:cTn>
                              </p:par>
                            </p:childTnLst>
                          </p:cTn>
                        </p:par>
                        <p:par>
                          <p:cTn id="84" fill="hold">
                            <p:stCondLst>
                              <p:cond delay="2000"/>
                            </p:stCondLst>
                            <p:childTnLst>
                              <p:par>
                                <p:cTn id="85" presetID="26" presetClass="entr" presetSubtype="0" fill="hold" grpId="0" nodeType="after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wipe(down)">
                                      <p:cBhvr>
                                        <p:cTn id="87" dur="145">
                                          <p:stCondLst>
                                            <p:cond delay="0"/>
                                          </p:stCondLst>
                                        </p:cTn>
                                        <p:tgtEl>
                                          <p:spTgt spid="21"/>
                                        </p:tgtEl>
                                      </p:cBhvr>
                                    </p:animEffect>
                                    <p:anim calcmode="lin" valueType="num">
                                      <p:cBhvr>
                                        <p:cTn id="88" dur="45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89" dur="166"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90" dur="166" tmFilter="0, 0; 0.125,0.2665; 0.25,0.4; 0.375,0.465; 0.5,0.5;  0.625,0.535; 0.75,0.6; 0.875,0.7335; 1,1">
                                          <p:stCondLst>
                                            <p:cond delay="166"/>
                                          </p:stCondLst>
                                        </p:cTn>
                                        <p:tgtEl>
                                          <p:spTgt spid="21"/>
                                        </p:tgtEl>
                                        <p:attrNameLst>
                                          <p:attrName>ppt_y</p:attrName>
                                        </p:attrNameLst>
                                      </p:cBhvr>
                                      <p:tavLst>
                                        <p:tav tm="0" fmla="#ppt_y-sin(pi*$)/9">
                                          <p:val>
                                            <p:fltVal val="0"/>
                                          </p:val>
                                        </p:tav>
                                        <p:tav tm="100000">
                                          <p:val>
                                            <p:fltVal val="1"/>
                                          </p:val>
                                        </p:tav>
                                      </p:tavLst>
                                    </p:anim>
                                    <p:anim calcmode="lin" valueType="num">
                                      <p:cBhvr>
                                        <p:cTn id="91" dur="83" tmFilter="0, 0; 0.125,0.2665; 0.25,0.4; 0.375,0.465; 0.5,0.5;  0.625,0.535; 0.75,0.6; 0.875,0.7335; 1,1">
                                          <p:stCondLst>
                                            <p:cond delay="331"/>
                                          </p:stCondLst>
                                        </p:cTn>
                                        <p:tgtEl>
                                          <p:spTgt spid="21"/>
                                        </p:tgtEl>
                                        <p:attrNameLst>
                                          <p:attrName>ppt_y</p:attrName>
                                        </p:attrNameLst>
                                      </p:cBhvr>
                                      <p:tavLst>
                                        <p:tav tm="0" fmla="#ppt_y-sin(pi*$)/27">
                                          <p:val>
                                            <p:fltVal val="0"/>
                                          </p:val>
                                        </p:tav>
                                        <p:tav tm="100000">
                                          <p:val>
                                            <p:fltVal val="1"/>
                                          </p:val>
                                        </p:tav>
                                      </p:tavLst>
                                    </p:anim>
                                    <p:anim calcmode="lin" valueType="num">
                                      <p:cBhvr>
                                        <p:cTn id="92" dur="41" tmFilter="0, 0; 0.125,0.2665; 0.25,0.4; 0.375,0.465; 0.5,0.5;  0.625,0.535; 0.75,0.6; 0.875,0.7335; 1,1">
                                          <p:stCondLst>
                                            <p:cond delay="414"/>
                                          </p:stCondLst>
                                        </p:cTn>
                                        <p:tgtEl>
                                          <p:spTgt spid="21"/>
                                        </p:tgtEl>
                                        <p:attrNameLst>
                                          <p:attrName>ppt_y</p:attrName>
                                        </p:attrNameLst>
                                      </p:cBhvr>
                                      <p:tavLst>
                                        <p:tav tm="0" fmla="#ppt_y-sin(pi*$)/81">
                                          <p:val>
                                            <p:fltVal val="0"/>
                                          </p:val>
                                        </p:tav>
                                        <p:tav tm="100000">
                                          <p:val>
                                            <p:fltVal val="1"/>
                                          </p:val>
                                        </p:tav>
                                      </p:tavLst>
                                    </p:anim>
                                    <p:animScale>
                                      <p:cBhvr>
                                        <p:cTn id="93" dur="7">
                                          <p:stCondLst>
                                            <p:cond delay="163"/>
                                          </p:stCondLst>
                                        </p:cTn>
                                        <p:tgtEl>
                                          <p:spTgt spid="21"/>
                                        </p:tgtEl>
                                      </p:cBhvr>
                                      <p:to x="100000" y="60000"/>
                                    </p:animScale>
                                    <p:animScale>
                                      <p:cBhvr>
                                        <p:cTn id="94" dur="42" decel="50000">
                                          <p:stCondLst>
                                            <p:cond delay="169"/>
                                          </p:stCondLst>
                                        </p:cTn>
                                        <p:tgtEl>
                                          <p:spTgt spid="21"/>
                                        </p:tgtEl>
                                      </p:cBhvr>
                                      <p:to x="100000" y="100000"/>
                                    </p:animScale>
                                    <p:animScale>
                                      <p:cBhvr>
                                        <p:cTn id="95" dur="7">
                                          <p:stCondLst>
                                            <p:cond delay="328"/>
                                          </p:stCondLst>
                                        </p:cTn>
                                        <p:tgtEl>
                                          <p:spTgt spid="21"/>
                                        </p:tgtEl>
                                      </p:cBhvr>
                                      <p:to x="100000" y="80000"/>
                                    </p:animScale>
                                    <p:animScale>
                                      <p:cBhvr>
                                        <p:cTn id="96" dur="42" decel="50000">
                                          <p:stCondLst>
                                            <p:cond delay="335"/>
                                          </p:stCondLst>
                                        </p:cTn>
                                        <p:tgtEl>
                                          <p:spTgt spid="21"/>
                                        </p:tgtEl>
                                      </p:cBhvr>
                                      <p:to x="100000" y="100000"/>
                                    </p:animScale>
                                    <p:animScale>
                                      <p:cBhvr>
                                        <p:cTn id="97" dur="7">
                                          <p:stCondLst>
                                            <p:cond delay="411"/>
                                          </p:stCondLst>
                                        </p:cTn>
                                        <p:tgtEl>
                                          <p:spTgt spid="21"/>
                                        </p:tgtEl>
                                      </p:cBhvr>
                                      <p:to x="100000" y="90000"/>
                                    </p:animScale>
                                    <p:animScale>
                                      <p:cBhvr>
                                        <p:cTn id="98" dur="42" decel="50000">
                                          <p:stCondLst>
                                            <p:cond delay="417"/>
                                          </p:stCondLst>
                                        </p:cTn>
                                        <p:tgtEl>
                                          <p:spTgt spid="21"/>
                                        </p:tgtEl>
                                      </p:cBhvr>
                                      <p:to x="100000" y="100000"/>
                                    </p:animScale>
                                    <p:animScale>
                                      <p:cBhvr>
                                        <p:cTn id="99" dur="7">
                                          <p:stCondLst>
                                            <p:cond delay="452"/>
                                          </p:stCondLst>
                                        </p:cTn>
                                        <p:tgtEl>
                                          <p:spTgt spid="21"/>
                                        </p:tgtEl>
                                      </p:cBhvr>
                                      <p:to x="100000" y="95000"/>
                                    </p:animScale>
                                    <p:animScale>
                                      <p:cBhvr>
                                        <p:cTn id="100" dur="42" decel="50000">
                                          <p:stCondLst>
                                            <p:cond delay="459"/>
                                          </p:stCondLst>
                                        </p:cTn>
                                        <p:tgtEl>
                                          <p:spTgt spid="21"/>
                                        </p:tgtEl>
                                      </p:cBhvr>
                                      <p:to x="100000" y="100000"/>
                                    </p:animScale>
                                  </p:childTnLst>
                                </p:cTn>
                              </p:par>
                            </p:childTnLst>
                          </p:cTn>
                        </p:par>
                        <p:par>
                          <p:cTn id="101" fill="hold">
                            <p:stCondLst>
                              <p:cond delay="2500"/>
                            </p:stCondLst>
                            <p:childTnLst>
                              <p:par>
                                <p:cTn id="102" presetID="26" presetClass="entr" presetSubtype="0" fill="hold" grpId="0" nodeType="afterEffect">
                                  <p:stCondLst>
                                    <p:cond delay="0"/>
                                  </p:stCondLst>
                                  <p:childTnLst>
                                    <p:set>
                                      <p:cBhvr>
                                        <p:cTn id="103" dur="1" fill="hold">
                                          <p:stCondLst>
                                            <p:cond delay="0"/>
                                          </p:stCondLst>
                                        </p:cTn>
                                        <p:tgtEl>
                                          <p:spTgt spid="22"/>
                                        </p:tgtEl>
                                        <p:attrNameLst>
                                          <p:attrName>style.visibility</p:attrName>
                                        </p:attrNameLst>
                                      </p:cBhvr>
                                      <p:to>
                                        <p:strVal val="visible"/>
                                      </p:to>
                                    </p:set>
                                    <p:animEffect transition="in" filter="wipe(down)">
                                      <p:cBhvr>
                                        <p:cTn id="104" dur="145">
                                          <p:stCondLst>
                                            <p:cond delay="0"/>
                                          </p:stCondLst>
                                        </p:cTn>
                                        <p:tgtEl>
                                          <p:spTgt spid="22"/>
                                        </p:tgtEl>
                                      </p:cBhvr>
                                    </p:animEffect>
                                    <p:anim calcmode="lin" valueType="num">
                                      <p:cBhvr>
                                        <p:cTn id="105"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06"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7"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108"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109"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110" dur="7">
                                          <p:stCondLst>
                                            <p:cond delay="163"/>
                                          </p:stCondLst>
                                        </p:cTn>
                                        <p:tgtEl>
                                          <p:spTgt spid="22"/>
                                        </p:tgtEl>
                                      </p:cBhvr>
                                      <p:to x="100000" y="60000"/>
                                    </p:animScale>
                                    <p:animScale>
                                      <p:cBhvr>
                                        <p:cTn id="111" dur="42" decel="50000">
                                          <p:stCondLst>
                                            <p:cond delay="169"/>
                                          </p:stCondLst>
                                        </p:cTn>
                                        <p:tgtEl>
                                          <p:spTgt spid="22"/>
                                        </p:tgtEl>
                                      </p:cBhvr>
                                      <p:to x="100000" y="100000"/>
                                    </p:animScale>
                                    <p:animScale>
                                      <p:cBhvr>
                                        <p:cTn id="112" dur="7">
                                          <p:stCondLst>
                                            <p:cond delay="328"/>
                                          </p:stCondLst>
                                        </p:cTn>
                                        <p:tgtEl>
                                          <p:spTgt spid="22"/>
                                        </p:tgtEl>
                                      </p:cBhvr>
                                      <p:to x="100000" y="80000"/>
                                    </p:animScale>
                                    <p:animScale>
                                      <p:cBhvr>
                                        <p:cTn id="113" dur="42" decel="50000">
                                          <p:stCondLst>
                                            <p:cond delay="335"/>
                                          </p:stCondLst>
                                        </p:cTn>
                                        <p:tgtEl>
                                          <p:spTgt spid="22"/>
                                        </p:tgtEl>
                                      </p:cBhvr>
                                      <p:to x="100000" y="100000"/>
                                    </p:animScale>
                                    <p:animScale>
                                      <p:cBhvr>
                                        <p:cTn id="114" dur="7">
                                          <p:stCondLst>
                                            <p:cond delay="411"/>
                                          </p:stCondLst>
                                        </p:cTn>
                                        <p:tgtEl>
                                          <p:spTgt spid="22"/>
                                        </p:tgtEl>
                                      </p:cBhvr>
                                      <p:to x="100000" y="90000"/>
                                    </p:animScale>
                                    <p:animScale>
                                      <p:cBhvr>
                                        <p:cTn id="115" dur="42" decel="50000">
                                          <p:stCondLst>
                                            <p:cond delay="417"/>
                                          </p:stCondLst>
                                        </p:cTn>
                                        <p:tgtEl>
                                          <p:spTgt spid="22"/>
                                        </p:tgtEl>
                                      </p:cBhvr>
                                      <p:to x="100000" y="100000"/>
                                    </p:animScale>
                                    <p:animScale>
                                      <p:cBhvr>
                                        <p:cTn id="116" dur="7">
                                          <p:stCondLst>
                                            <p:cond delay="452"/>
                                          </p:stCondLst>
                                        </p:cTn>
                                        <p:tgtEl>
                                          <p:spTgt spid="22"/>
                                        </p:tgtEl>
                                      </p:cBhvr>
                                      <p:to x="100000" y="95000"/>
                                    </p:animScale>
                                    <p:animScale>
                                      <p:cBhvr>
                                        <p:cTn id="117" dur="42" decel="50000">
                                          <p:stCondLst>
                                            <p:cond delay="459"/>
                                          </p:stCondLst>
                                        </p:cTn>
                                        <p:tgtEl>
                                          <p:spTgt spid="22"/>
                                        </p:tgtEl>
                                      </p:cBhvr>
                                      <p:to x="100000" y="100000"/>
                                    </p:animScale>
                                  </p:childTnLst>
                                </p:cTn>
                              </p:par>
                            </p:childTnLst>
                          </p:cTn>
                        </p:par>
                        <p:par>
                          <p:cTn id="118" fill="hold">
                            <p:stCondLst>
                              <p:cond delay="3000"/>
                            </p:stCondLst>
                            <p:childTnLst>
                              <p:par>
                                <p:cTn id="119" presetID="26" presetClass="entr" presetSubtype="0" fill="hold" grpId="0" nodeType="afterEffect">
                                  <p:stCondLst>
                                    <p:cond delay="0"/>
                                  </p:stCondLst>
                                  <p:childTnLst>
                                    <p:set>
                                      <p:cBhvr>
                                        <p:cTn id="120" dur="1" fill="hold">
                                          <p:stCondLst>
                                            <p:cond delay="0"/>
                                          </p:stCondLst>
                                        </p:cTn>
                                        <p:tgtEl>
                                          <p:spTgt spid="23"/>
                                        </p:tgtEl>
                                        <p:attrNameLst>
                                          <p:attrName>style.visibility</p:attrName>
                                        </p:attrNameLst>
                                      </p:cBhvr>
                                      <p:to>
                                        <p:strVal val="visible"/>
                                      </p:to>
                                    </p:set>
                                    <p:animEffect transition="in" filter="wipe(down)">
                                      <p:cBhvr>
                                        <p:cTn id="121" dur="145">
                                          <p:stCondLst>
                                            <p:cond delay="0"/>
                                          </p:stCondLst>
                                        </p:cTn>
                                        <p:tgtEl>
                                          <p:spTgt spid="23"/>
                                        </p:tgtEl>
                                      </p:cBhvr>
                                    </p:animEffect>
                                    <p:anim calcmode="lin" valueType="num">
                                      <p:cBhvr>
                                        <p:cTn id="122" dur="456"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23" dur="166"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24" dur="166" tmFilter="0, 0; 0.125,0.2665; 0.25,0.4; 0.375,0.465; 0.5,0.5;  0.625,0.535; 0.75,0.6; 0.875,0.7335; 1,1">
                                          <p:stCondLst>
                                            <p:cond delay="166"/>
                                          </p:stCondLst>
                                        </p:cTn>
                                        <p:tgtEl>
                                          <p:spTgt spid="23"/>
                                        </p:tgtEl>
                                        <p:attrNameLst>
                                          <p:attrName>ppt_y</p:attrName>
                                        </p:attrNameLst>
                                      </p:cBhvr>
                                      <p:tavLst>
                                        <p:tav tm="0" fmla="#ppt_y-sin(pi*$)/9">
                                          <p:val>
                                            <p:fltVal val="0"/>
                                          </p:val>
                                        </p:tav>
                                        <p:tav tm="100000">
                                          <p:val>
                                            <p:fltVal val="1"/>
                                          </p:val>
                                        </p:tav>
                                      </p:tavLst>
                                    </p:anim>
                                    <p:anim calcmode="lin" valueType="num">
                                      <p:cBhvr>
                                        <p:cTn id="125" dur="83" tmFilter="0, 0; 0.125,0.2665; 0.25,0.4; 0.375,0.465; 0.5,0.5;  0.625,0.535; 0.75,0.6; 0.875,0.7335; 1,1">
                                          <p:stCondLst>
                                            <p:cond delay="331"/>
                                          </p:stCondLst>
                                        </p:cTn>
                                        <p:tgtEl>
                                          <p:spTgt spid="23"/>
                                        </p:tgtEl>
                                        <p:attrNameLst>
                                          <p:attrName>ppt_y</p:attrName>
                                        </p:attrNameLst>
                                      </p:cBhvr>
                                      <p:tavLst>
                                        <p:tav tm="0" fmla="#ppt_y-sin(pi*$)/27">
                                          <p:val>
                                            <p:fltVal val="0"/>
                                          </p:val>
                                        </p:tav>
                                        <p:tav tm="100000">
                                          <p:val>
                                            <p:fltVal val="1"/>
                                          </p:val>
                                        </p:tav>
                                      </p:tavLst>
                                    </p:anim>
                                    <p:anim calcmode="lin" valueType="num">
                                      <p:cBhvr>
                                        <p:cTn id="126" dur="41" tmFilter="0, 0; 0.125,0.2665; 0.25,0.4; 0.375,0.465; 0.5,0.5;  0.625,0.535; 0.75,0.6; 0.875,0.7335; 1,1">
                                          <p:stCondLst>
                                            <p:cond delay="414"/>
                                          </p:stCondLst>
                                        </p:cTn>
                                        <p:tgtEl>
                                          <p:spTgt spid="23"/>
                                        </p:tgtEl>
                                        <p:attrNameLst>
                                          <p:attrName>ppt_y</p:attrName>
                                        </p:attrNameLst>
                                      </p:cBhvr>
                                      <p:tavLst>
                                        <p:tav tm="0" fmla="#ppt_y-sin(pi*$)/81">
                                          <p:val>
                                            <p:fltVal val="0"/>
                                          </p:val>
                                        </p:tav>
                                        <p:tav tm="100000">
                                          <p:val>
                                            <p:fltVal val="1"/>
                                          </p:val>
                                        </p:tav>
                                      </p:tavLst>
                                    </p:anim>
                                    <p:animScale>
                                      <p:cBhvr>
                                        <p:cTn id="127" dur="7">
                                          <p:stCondLst>
                                            <p:cond delay="163"/>
                                          </p:stCondLst>
                                        </p:cTn>
                                        <p:tgtEl>
                                          <p:spTgt spid="23"/>
                                        </p:tgtEl>
                                      </p:cBhvr>
                                      <p:to x="100000" y="60000"/>
                                    </p:animScale>
                                    <p:animScale>
                                      <p:cBhvr>
                                        <p:cTn id="128" dur="42" decel="50000">
                                          <p:stCondLst>
                                            <p:cond delay="169"/>
                                          </p:stCondLst>
                                        </p:cTn>
                                        <p:tgtEl>
                                          <p:spTgt spid="23"/>
                                        </p:tgtEl>
                                      </p:cBhvr>
                                      <p:to x="100000" y="100000"/>
                                    </p:animScale>
                                    <p:animScale>
                                      <p:cBhvr>
                                        <p:cTn id="129" dur="7">
                                          <p:stCondLst>
                                            <p:cond delay="328"/>
                                          </p:stCondLst>
                                        </p:cTn>
                                        <p:tgtEl>
                                          <p:spTgt spid="23"/>
                                        </p:tgtEl>
                                      </p:cBhvr>
                                      <p:to x="100000" y="80000"/>
                                    </p:animScale>
                                    <p:animScale>
                                      <p:cBhvr>
                                        <p:cTn id="130" dur="42" decel="50000">
                                          <p:stCondLst>
                                            <p:cond delay="335"/>
                                          </p:stCondLst>
                                        </p:cTn>
                                        <p:tgtEl>
                                          <p:spTgt spid="23"/>
                                        </p:tgtEl>
                                      </p:cBhvr>
                                      <p:to x="100000" y="100000"/>
                                    </p:animScale>
                                    <p:animScale>
                                      <p:cBhvr>
                                        <p:cTn id="131" dur="7">
                                          <p:stCondLst>
                                            <p:cond delay="411"/>
                                          </p:stCondLst>
                                        </p:cTn>
                                        <p:tgtEl>
                                          <p:spTgt spid="23"/>
                                        </p:tgtEl>
                                      </p:cBhvr>
                                      <p:to x="100000" y="90000"/>
                                    </p:animScale>
                                    <p:animScale>
                                      <p:cBhvr>
                                        <p:cTn id="132" dur="42" decel="50000">
                                          <p:stCondLst>
                                            <p:cond delay="417"/>
                                          </p:stCondLst>
                                        </p:cTn>
                                        <p:tgtEl>
                                          <p:spTgt spid="23"/>
                                        </p:tgtEl>
                                      </p:cBhvr>
                                      <p:to x="100000" y="100000"/>
                                    </p:animScale>
                                    <p:animScale>
                                      <p:cBhvr>
                                        <p:cTn id="133" dur="7">
                                          <p:stCondLst>
                                            <p:cond delay="452"/>
                                          </p:stCondLst>
                                        </p:cTn>
                                        <p:tgtEl>
                                          <p:spTgt spid="23"/>
                                        </p:tgtEl>
                                      </p:cBhvr>
                                      <p:to x="100000" y="95000"/>
                                    </p:animScale>
                                    <p:animScale>
                                      <p:cBhvr>
                                        <p:cTn id="134" dur="42" decel="50000">
                                          <p:stCondLst>
                                            <p:cond delay="459"/>
                                          </p:stCondLst>
                                        </p:cTn>
                                        <p:tgtEl>
                                          <p:spTgt spid="23"/>
                                        </p:tgtEl>
                                      </p:cBhvr>
                                      <p:to x="100000" y="100000"/>
                                    </p:animScale>
                                  </p:childTnLst>
                                </p:cTn>
                              </p:par>
                            </p:childTnLst>
                          </p:cTn>
                        </p:par>
                        <p:par>
                          <p:cTn id="135" fill="hold">
                            <p:stCondLst>
                              <p:cond delay="3500"/>
                            </p:stCondLst>
                            <p:childTnLst>
                              <p:par>
                                <p:cTn id="136" presetID="26" presetClass="entr" presetSubtype="0" fill="hold" grpId="0" nodeType="afterEffect">
                                  <p:stCondLst>
                                    <p:cond delay="0"/>
                                  </p:stCondLst>
                                  <p:childTnLst>
                                    <p:set>
                                      <p:cBhvr>
                                        <p:cTn id="137" dur="1" fill="hold">
                                          <p:stCondLst>
                                            <p:cond delay="0"/>
                                          </p:stCondLst>
                                        </p:cTn>
                                        <p:tgtEl>
                                          <p:spTgt spid="7"/>
                                        </p:tgtEl>
                                        <p:attrNameLst>
                                          <p:attrName>style.visibility</p:attrName>
                                        </p:attrNameLst>
                                      </p:cBhvr>
                                      <p:to>
                                        <p:strVal val="visible"/>
                                      </p:to>
                                    </p:set>
                                    <p:animEffect transition="in" filter="wipe(down)">
                                      <p:cBhvr>
                                        <p:cTn id="138" dur="145">
                                          <p:stCondLst>
                                            <p:cond delay="0"/>
                                          </p:stCondLst>
                                        </p:cTn>
                                        <p:tgtEl>
                                          <p:spTgt spid="7"/>
                                        </p:tgtEl>
                                      </p:cBhvr>
                                    </p:animEffect>
                                    <p:anim calcmode="lin" valueType="num">
                                      <p:cBhvr>
                                        <p:cTn id="139"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0"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41"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142"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143"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144" dur="7">
                                          <p:stCondLst>
                                            <p:cond delay="163"/>
                                          </p:stCondLst>
                                        </p:cTn>
                                        <p:tgtEl>
                                          <p:spTgt spid="7"/>
                                        </p:tgtEl>
                                      </p:cBhvr>
                                      <p:to x="100000" y="60000"/>
                                    </p:animScale>
                                    <p:animScale>
                                      <p:cBhvr>
                                        <p:cTn id="145" dur="42" decel="50000">
                                          <p:stCondLst>
                                            <p:cond delay="169"/>
                                          </p:stCondLst>
                                        </p:cTn>
                                        <p:tgtEl>
                                          <p:spTgt spid="7"/>
                                        </p:tgtEl>
                                      </p:cBhvr>
                                      <p:to x="100000" y="100000"/>
                                    </p:animScale>
                                    <p:animScale>
                                      <p:cBhvr>
                                        <p:cTn id="146" dur="7">
                                          <p:stCondLst>
                                            <p:cond delay="328"/>
                                          </p:stCondLst>
                                        </p:cTn>
                                        <p:tgtEl>
                                          <p:spTgt spid="7"/>
                                        </p:tgtEl>
                                      </p:cBhvr>
                                      <p:to x="100000" y="80000"/>
                                    </p:animScale>
                                    <p:animScale>
                                      <p:cBhvr>
                                        <p:cTn id="147" dur="42" decel="50000">
                                          <p:stCondLst>
                                            <p:cond delay="335"/>
                                          </p:stCondLst>
                                        </p:cTn>
                                        <p:tgtEl>
                                          <p:spTgt spid="7"/>
                                        </p:tgtEl>
                                      </p:cBhvr>
                                      <p:to x="100000" y="100000"/>
                                    </p:animScale>
                                    <p:animScale>
                                      <p:cBhvr>
                                        <p:cTn id="148" dur="7">
                                          <p:stCondLst>
                                            <p:cond delay="411"/>
                                          </p:stCondLst>
                                        </p:cTn>
                                        <p:tgtEl>
                                          <p:spTgt spid="7"/>
                                        </p:tgtEl>
                                      </p:cBhvr>
                                      <p:to x="100000" y="90000"/>
                                    </p:animScale>
                                    <p:animScale>
                                      <p:cBhvr>
                                        <p:cTn id="149" dur="42" decel="50000">
                                          <p:stCondLst>
                                            <p:cond delay="417"/>
                                          </p:stCondLst>
                                        </p:cTn>
                                        <p:tgtEl>
                                          <p:spTgt spid="7"/>
                                        </p:tgtEl>
                                      </p:cBhvr>
                                      <p:to x="100000" y="100000"/>
                                    </p:animScale>
                                    <p:animScale>
                                      <p:cBhvr>
                                        <p:cTn id="150" dur="7">
                                          <p:stCondLst>
                                            <p:cond delay="452"/>
                                          </p:stCondLst>
                                        </p:cTn>
                                        <p:tgtEl>
                                          <p:spTgt spid="7"/>
                                        </p:tgtEl>
                                      </p:cBhvr>
                                      <p:to x="100000" y="95000"/>
                                    </p:animScale>
                                    <p:animScale>
                                      <p:cBhvr>
                                        <p:cTn id="151" dur="42" decel="50000">
                                          <p:stCondLst>
                                            <p:cond delay="459"/>
                                          </p:stCondLst>
                                        </p:cTn>
                                        <p:tgtEl>
                                          <p:spTgt spid="7"/>
                                        </p:tgtEl>
                                      </p:cBhvr>
                                      <p:to x="100000" y="100000"/>
                                    </p:animScale>
                                  </p:childTnLst>
                                </p:cTn>
                              </p:par>
                            </p:childTnLst>
                          </p:cTn>
                        </p:par>
                        <p:par>
                          <p:cTn id="152" fill="hold">
                            <p:stCondLst>
                              <p:cond delay="4000"/>
                            </p:stCondLst>
                            <p:childTnLst>
                              <p:par>
                                <p:cTn id="153" presetID="26" presetClass="entr" presetSubtype="0" fill="hold" grpId="0" nodeType="afterEffect">
                                  <p:stCondLst>
                                    <p:cond delay="0"/>
                                  </p:stCondLst>
                                  <p:childTnLst>
                                    <p:set>
                                      <p:cBhvr>
                                        <p:cTn id="154" dur="1" fill="hold">
                                          <p:stCondLst>
                                            <p:cond delay="0"/>
                                          </p:stCondLst>
                                        </p:cTn>
                                        <p:tgtEl>
                                          <p:spTgt spid="6"/>
                                        </p:tgtEl>
                                        <p:attrNameLst>
                                          <p:attrName>style.visibility</p:attrName>
                                        </p:attrNameLst>
                                      </p:cBhvr>
                                      <p:to>
                                        <p:strVal val="visible"/>
                                      </p:to>
                                    </p:set>
                                    <p:animEffect transition="in" filter="wipe(down)">
                                      <p:cBhvr>
                                        <p:cTn id="155" dur="145">
                                          <p:stCondLst>
                                            <p:cond delay="0"/>
                                          </p:stCondLst>
                                        </p:cTn>
                                        <p:tgtEl>
                                          <p:spTgt spid="6"/>
                                        </p:tgtEl>
                                      </p:cBhvr>
                                    </p:animEffect>
                                    <p:anim calcmode="lin" valueType="num">
                                      <p:cBhvr>
                                        <p:cTn id="156" dur="45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7" dur="1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8" dur="166" tmFilter="0, 0; 0.125,0.2665; 0.25,0.4; 0.375,0.465; 0.5,0.5;  0.625,0.535; 0.75,0.6; 0.875,0.7335; 1,1">
                                          <p:stCondLst>
                                            <p:cond delay="166"/>
                                          </p:stCondLst>
                                        </p:cTn>
                                        <p:tgtEl>
                                          <p:spTgt spid="6"/>
                                        </p:tgtEl>
                                        <p:attrNameLst>
                                          <p:attrName>ppt_y</p:attrName>
                                        </p:attrNameLst>
                                      </p:cBhvr>
                                      <p:tavLst>
                                        <p:tav tm="0" fmla="#ppt_y-sin(pi*$)/9">
                                          <p:val>
                                            <p:fltVal val="0"/>
                                          </p:val>
                                        </p:tav>
                                        <p:tav tm="100000">
                                          <p:val>
                                            <p:fltVal val="1"/>
                                          </p:val>
                                        </p:tav>
                                      </p:tavLst>
                                    </p:anim>
                                    <p:anim calcmode="lin" valueType="num">
                                      <p:cBhvr>
                                        <p:cTn id="159" dur="83" tmFilter="0, 0; 0.125,0.2665; 0.25,0.4; 0.375,0.465; 0.5,0.5;  0.625,0.535; 0.75,0.6; 0.875,0.7335; 1,1">
                                          <p:stCondLst>
                                            <p:cond delay="331"/>
                                          </p:stCondLst>
                                        </p:cTn>
                                        <p:tgtEl>
                                          <p:spTgt spid="6"/>
                                        </p:tgtEl>
                                        <p:attrNameLst>
                                          <p:attrName>ppt_y</p:attrName>
                                        </p:attrNameLst>
                                      </p:cBhvr>
                                      <p:tavLst>
                                        <p:tav tm="0" fmla="#ppt_y-sin(pi*$)/27">
                                          <p:val>
                                            <p:fltVal val="0"/>
                                          </p:val>
                                        </p:tav>
                                        <p:tav tm="100000">
                                          <p:val>
                                            <p:fltVal val="1"/>
                                          </p:val>
                                        </p:tav>
                                      </p:tavLst>
                                    </p:anim>
                                    <p:anim calcmode="lin" valueType="num">
                                      <p:cBhvr>
                                        <p:cTn id="160" dur="41" tmFilter="0, 0; 0.125,0.2665; 0.25,0.4; 0.375,0.465; 0.5,0.5;  0.625,0.535; 0.75,0.6; 0.875,0.7335; 1,1">
                                          <p:stCondLst>
                                            <p:cond delay="414"/>
                                          </p:stCondLst>
                                        </p:cTn>
                                        <p:tgtEl>
                                          <p:spTgt spid="6"/>
                                        </p:tgtEl>
                                        <p:attrNameLst>
                                          <p:attrName>ppt_y</p:attrName>
                                        </p:attrNameLst>
                                      </p:cBhvr>
                                      <p:tavLst>
                                        <p:tav tm="0" fmla="#ppt_y-sin(pi*$)/81">
                                          <p:val>
                                            <p:fltVal val="0"/>
                                          </p:val>
                                        </p:tav>
                                        <p:tav tm="100000">
                                          <p:val>
                                            <p:fltVal val="1"/>
                                          </p:val>
                                        </p:tav>
                                      </p:tavLst>
                                    </p:anim>
                                    <p:animScale>
                                      <p:cBhvr>
                                        <p:cTn id="161" dur="7">
                                          <p:stCondLst>
                                            <p:cond delay="163"/>
                                          </p:stCondLst>
                                        </p:cTn>
                                        <p:tgtEl>
                                          <p:spTgt spid="6"/>
                                        </p:tgtEl>
                                      </p:cBhvr>
                                      <p:to x="100000" y="60000"/>
                                    </p:animScale>
                                    <p:animScale>
                                      <p:cBhvr>
                                        <p:cTn id="162" dur="42" decel="50000">
                                          <p:stCondLst>
                                            <p:cond delay="169"/>
                                          </p:stCondLst>
                                        </p:cTn>
                                        <p:tgtEl>
                                          <p:spTgt spid="6"/>
                                        </p:tgtEl>
                                      </p:cBhvr>
                                      <p:to x="100000" y="100000"/>
                                    </p:animScale>
                                    <p:animScale>
                                      <p:cBhvr>
                                        <p:cTn id="163" dur="7">
                                          <p:stCondLst>
                                            <p:cond delay="328"/>
                                          </p:stCondLst>
                                        </p:cTn>
                                        <p:tgtEl>
                                          <p:spTgt spid="6"/>
                                        </p:tgtEl>
                                      </p:cBhvr>
                                      <p:to x="100000" y="80000"/>
                                    </p:animScale>
                                    <p:animScale>
                                      <p:cBhvr>
                                        <p:cTn id="164" dur="42" decel="50000">
                                          <p:stCondLst>
                                            <p:cond delay="335"/>
                                          </p:stCondLst>
                                        </p:cTn>
                                        <p:tgtEl>
                                          <p:spTgt spid="6"/>
                                        </p:tgtEl>
                                      </p:cBhvr>
                                      <p:to x="100000" y="100000"/>
                                    </p:animScale>
                                    <p:animScale>
                                      <p:cBhvr>
                                        <p:cTn id="165" dur="7">
                                          <p:stCondLst>
                                            <p:cond delay="411"/>
                                          </p:stCondLst>
                                        </p:cTn>
                                        <p:tgtEl>
                                          <p:spTgt spid="6"/>
                                        </p:tgtEl>
                                      </p:cBhvr>
                                      <p:to x="100000" y="90000"/>
                                    </p:animScale>
                                    <p:animScale>
                                      <p:cBhvr>
                                        <p:cTn id="166" dur="42" decel="50000">
                                          <p:stCondLst>
                                            <p:cond delay="417"/>
                                          </p:stCondLst>
                                        </p:cTn>
                                        <p:tgtEl>
                                          <p:spTgt spid="6"/>
                                        </p:tgtEl>
                                      </p:cBhvr>
                                      <p:to x="100000" y="100000"/>
                                    </p:animScale>
                                    <p:animScale>
                                      <p:cBhvr>
                                        <p:cTn id="167" dur="7">
                                          <p:stCondLst>
                                            <p:cond delay="452"/>
                                          </p:stCondLst>
                                        </p:cTn>
                                        <p:tgtEl>
                                          <p:spTgt spid="6"/>
                                        </p:tgtEl>
                                      </p:cBhvr>
                                      <p:to x="100000" y="95000"/>
                                    </p:animScale>
                                    <p:animScale>
                                      <p:cBhvr>
                                        <p:cTn id="168" dur="42" decel="50000">
                                          <p:stCondLst>
                                            <p:cond delay="459"/>
                                          </p:stCondLst>
                                        </p:cTn>
                                        <p:tgtEl>
                                          <p:spTgt spid="6"/>
                                        </p:tgtEl>
                                      </p:cBhvr>
                                      <p:to x="100000" y="100000"/>
                                    </p:animScale>
                                  </p:childTnLst>
                                </p:cTn>
                              </p:par>
                            </p:childTnLst>
                          </p:cTn>
                        </p:par>
                        <p:par>
                          <p:cTn id="169" fill="hold">
                            <p:stCondLst>
                              <p:cond delay="4500"/>
                            </p:stCondLst>
                            <p:childTnLst>
                              <p:par>
                                <p:cTn id="170" presetID="26" presetClass="entr" presetSubtype="0" fill="hold" grpId="0" nodeType="afterEffect">
                                  <p:stCondLst>
                                    <p:cond delay="0"/>
                                  </p:stCondLst>
                                  <p:childTnLst>
                                    <p:set>
                                      <p:cBhvr>
                                        <p:cTn id="171" dur="1" fill="hold">
                                          <p:stCondLst>
                                            <p:cond delay="0"/>
                                          </p:stCondLst>
                                        </p:cTn>
                                        <p:tgtEl>
                                          <p:spTgt spid="8"/>
                                        </p:tgtEl>
                                        <p:attrNameLst>
                                          <p:attrName>style.visibility</p:attrName>
                                        </p:attrNameLst>
                                      </p:cBhvr>
                                      <p:to>
                                        <p:strVal val="visible"/>
                                      </p:to>
                                    </p:set>
                                    <p:animEffect transition="in" filter="wipe(down)">
                                      <p:cBhvr>
                                        <p:cTn id="172" dur="145">
                                          <p:stCondLst>
                                            <p:cond delay="0"/>
                                          </p:stCondLst>
                                        </p:cTn>
                                        <p:tgtEl>
                                          <p:spTgt spid="8"/>
                                        </p:tgtEl>
                                      </p:cBhvr>
                                    </p:animEffect>
                                    <p:anim calcmode="lin" valueType="num">
                                      <p:cBhvr>
                                        <p:cTn id="173"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4"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5"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176"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177"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178" dur="7">
                                          <p:stCondLst>
                                            <p:cond delay="163"/>
                                          </p:stCondLst>
                                        </p:cTn>
                                        <p:tgtEl>
                                          <p:spTgt spid="8"/>
                                        </p:tgtEl>
                                      </p:cBhvr>
                                      <p:to x="100000" y="60000"/>
                                    </p:animScale>
                                    <p:animScale>
                                      <p:cBhvr>
                                        <p:cTn id="179" dur="42" decel="50000">
                                          <p:stCondLst>
                                            <p:cond delay="169"/>
                                          </p:stCondLst>
                                        </p:cTn>
                                        <p:tgtEl>
                                          <p:spTgt spid="8"/>
                                        </p:tgtEl>
                                      </p:cBhvr>
                                      <p:to x="100000" y="100000"/>
                                    </p:animScale>
                                    <p:animScale>
                                      <p:cBhvr>
                                        <p:cTn id="180" dur="7">
                                          <p:stCondLst>
                                            <p:cond delay="328"/>
                                          </p:stCondLst>
                                        </p:cTn>
                                        <p:tgtEl>
                                          <p:spTgt spid="8"/>
                                        </p:tgtEl>
                                      </p:cBhvr>
                                      <p:to x="100000" y="80000"/>
                                    </p:animScale>
                                    <p:animScale>
                                      <p:cBhvr>
                                        <p:cTn id="181" dur="42" decel="50000">
                                          <p:stCondLst>
                                            <p:cond delay="335"/>
                                          </p:stCondLst>
                                        </p:cTn>
                                        <p:tgtEl>
                                          <p:spTgt spid="8"/>
                                        </p:tgtEl>
                                      </p:cBhvr>
                                      <p:to x="100000" y="100000"/>
                                    </p:animScale>
                                    <p:animScale>
                                      <p:cBhvr>
                                        <p:cTn id="182" dur="7">
                                          <p:stCondLst>
                                            <p:cond delay="411"/>
                                          </p:stCondLst>
                                        </p:cTn>
                                        <p:tgtEl>
                                          <p:spTgt spid="8"/>
                                        </p:tgtEl>
                                      </p:cBhvr>
                                      <p:to x="100000" y="90000"/>
                                    </p:animScale>
                                    <p:animScale>
                                      <p:cBhvr>
                                        <p:cTn id="183" dur="42" decel="50000">
                                          <p:stCondLst>
                                            <p:cond delay="417"/>
                                          </p:stCondLst>
                                        </p:cTn>
                                        <p:tgtEl>
                                          <p:spTgt spid="8"/>
                                        </p:tgtEl>
                                      </p:cBhvr>
                                      <p:to x="100000" y="100000"/>
                                    </p:animScale>
                                    <p:animScale>
                                      <p:cBhvr>
                                        <p:cTn id="184" dur="7">
                                          <p:stCondLst>
                                            <p:cond delay="452"/>
                                          </p:stCondLst>
                                        </p:cTn>
                                        <p:tgtEl>
                                          <p:spTgt spid="8"/>
                                        </p:tgtEl>
                                      </p:cBhvr>
                                      <p:to x="100000" y="95000"/>
                                    </p:animScale>
                                    <p:animScale>
                                      <p:cBhvr>
                                        <p:cTn id="185" dur="42" decel="50000">
                                          <p:stCondLst>
                                            <p:cond delay="459"/>
                                          </p:stCondLst>
                                        </p:cTn>
                                        <p:tgtEl>
                                          <p:spTgt spid="8"/>
                                        </p:tgtEl>
                                      </p:cBhvr>
                                      <p:to x="100000" y="100000"/>
                                    </p:animScale>
                                  </p:childTnLst>
                                </p:cTn>
                              </p:par>
                            </p:childTnLst>
                          </p:cTn>
                        </p:par>
                        <p:par>
                          <p:cTn id="186" fill="hold">
                            <p:stCondLst>
                              <p:cond delay="5000"/>
                            </p:stCondLst>
                            <p:childTnLst>
                              <p:par>
                                <p:cTn id="187" presetID="26" presetClass="entr" presetSubtype="0" fill="hold" grpId="0" nodeType="afterEffect">
                                  <p:stCondLst>
                                    <p:cond delay="0"/>
                                  </p:stCondLst>
                                  <p:childTnLst>
                                    <p:set>
                                      <p:cBhvr>
                                        <p:cTn id="188" dur="1" fill="hold">
                                          <p:stCondLst>
                                            <p:cond delay="0"/>
                                          </p:stCondLst>
                                        </p:cTn>
                                        <p:tgtEl>
                                          <p:spTgt spid="9"/>
                                        </p:tgtEl>
                                        <p:attrNameLst>
                                          <p:attrName>style.visibility</p:attrName>
                                        </p:attrNameLst>
                                      </p:cBhvr>
                                      <p:to>
                                        <p:strVal val="visible"/>
                                      </p:to>
                                    </p:set>
                                    <p:animEffect transition="in" filter="wipe(down)">
                                      <p:cBhvr>
                                        <p:cTn id="189" dur="145">
                                          <p:stCondLst>
                                            <p:cond delay="0"/>
                                          </p:stCondLst>
                                        </p:cTn>
                                        <p:tgtEl>
                                          <p:spTgt spid="9"/>
                                        </p:tgtEl>
                                      </p:cBhvr>
                                    </p:animEffect>
                                    <p:anim calcmode="lin" valueType="num">
                                      <p:cBhvr>
                                        <p:cTn id="190"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1"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92"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93"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94"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95" dur="7">
                                          <p:stCondLst>
                                            <p:cond delay="163"/>
                                          </p:stCondLst>
                                        </p:cTn>
                                        <p:tgtEl>
                                          <p:spTgt spid="9"/>
                                        </p:tgtEl>
                                      </p:cBhvr>
                                      <p:to x="100000" y="60000"/>
                                    </p:animScale>
                                    <p:animScale>
                                      <p:cBhvr>
                                        <p:cTn id="196" dur="42" decel="50000">
                                          <p:stCondLst>
                                            <p:cond delay="169"/>
                                          </p:stCondLst>
                                        </p:cTn>
                                        <p:tgtEl>
                                          <p:spTgt spid="9"/>
                                        </p:tgtEl>
                                      </p:cBhvr>
                                      <p:to x="100000" y="100000"/>
                                    </p:animScale>
                                    <p:animScale>
                                      <p:cBhvr>
                                        <p:cTn id="197" dur="7">
                                          <p:stCondLst>
                                            <p:cond delay="328"/>
                                          </p:stCondLst>
                                        </p:cTn>
                                        <p:tgtEl>
                                          <p:spTgt spid="9"/>
                                        </p:tgtEl>
                                      </p:cBhvr>
                                      <p:to x="100000" y="80000"/>
                                    </p:animScale>
                                    <p:animScale>
                                      <p:cBhvr>
                                        <p:cTn id="198" dur="42" decel="50000">
                                          <p:stCondLst>
                                            <p:cond delay="335"/>
                                          </p:stCondLst>
                                        </p:cTn>
                                        <p:tgtEl>
                                          <p:spTgt spid="9"/>
                                        </p:tgtEl>
                                      </p:cBhvr>
                                      <p:to x="100000" y="100000"/>
                                    </p:animScale>
                                    <p:animScale>
                                      <p:cBhvr>
                                        <p:cTn id="199" dur="7">
                                          <p:stCondLst>
                                            <p:cond delay="411"/>
                                          </p:stCondLst>
                                        </p:cTn>
                                        <p:tgtEl>
                                          <p:spTgt spid="9"/>
                                        </p:tgtEl>
                                      </p:cBhvr>
                                      <p:to x="100000" y="90000"/>
                                    </p:animScale>
                                    <p:animScale>
                                      <p:cBhvr>
                                        <p:cTn id="200" dur="42" decel="50000">
                                          <p:stCondLst>
                                            <p:cond delay="417"/>
                                          </p:stCondLst>
                                        </p:cTn>
                                        <p:tgtEl>
                                          <p:spTgt spid="9"/>
                                        </p:tgtEl>
                                      </p:cBhvr>
                                      <p:to x="100000" y="100000"/>
                                    </p:animScale>
                                    <p:animScale>
                                      <p:cBhvr>
                                        <p:cTn id="201" dur="7">
                                          <p:stCondLst>
                                            <p:cond delay="452"/>
                                          </p:stCondLst>
                                        </p:cTn>
                                        <p:tgtEl>
                                          <p:spTgt spid="9"/>
                                        </p:tgtEl>
                                      </p:cBhvr>
                                      <p:to x="100000" y="95000"/>
                                    </p:animScale>
                                    <p:animScale>
                                      <p:cBhvr>
                                        <p:cTn id="202" dur="42" decel="50000">
                                          <p:stCondLst>
                                            <p:cond delay="459"/>
                                          </p:stCondLst>
                                        </p:cTn>
                                        <p:tgtEl>
                                          <p:spTgt spid="9"/>
                                        </p:tgtEl>
                                      </p:cBhvr>
                                      <p:to x="100000" y="100000"/>
                                    </p:animScale>
                                  </p:childTnLst>
                                </p:cTn>
                              </p:par>
                            </p:childTnLst>
                          </p:cTn>
                        </p:par>
                        <p:par>
                          <p:cTn id="203" fill="hold">
                            <p:stCondLst>
                              <p:cond delay="5500"/>
                            </p:stCondLst>
                            <p:childTnLst>
                              <p:par>
                                <p:cTn id="204" presetID="26" presetClass="entr" presetSubtype="0" fill="hold" grpId="0" nodeType="afterEffect">
                                  <p:stCondLst>
                                    <p:cond delay="0"/>
                                  </p:stCondLst>
                                  <p:childTnLst>
                                    <p:set>
                                      <p:cBhvr>
                                        <p:cTn id="205" dur="1" fill="hold">
                                          <p:stCondLst>
                                            <p:cond delay="0"/>
                                          </p:stCondLst>
                                        </p:cTn>
                                        <p:tgtEl>
                                          <p:spTgt spid="10"/>
                                        </p:tgtEl>
                                        <p:attrNameLst>
                                          <p:attrName>style.visibility</p:attrName>
                                        </p:attrNameLst>
                                      </p:cBhvr>
                                      <p:to>
                                        <p:strVal val="visible"/>
                                      </p:to>
                                    </p:set>
                                    <p:animEffect transition="in" filter="wipe(down)">
                                      <p:cBhvr>
                                        <p:cTn id="206" dur="145">
                                          <p:stCondLst>
                                            <p:cond delay="0"/>
                                          </p:stCondLst>
                                        </p:cTn>
                                        <p:tgtEl>
                                          <p:spTgt spid="10"/>
                                        </p:tgtEl>
                                      </p:cBhvr>
                                    </p:animEffect>
                                    <p:anim calcmode="lin" valueType="num">
                                      <p:cBhvr>
                                        <p:cTn id="207"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08"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09"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210"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211"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212" dur="7">
                                          <p:stCondLst>
                                            <p:cond delay="163"/>
                                          </p:stCondLst>
                                        </p:cTn>
                                        <p:tgtEl>
                                          <p:spTgt spid="10"/>
                                        </p:tgtEl>
                                      </p:cBhvr>
                                      <p:to x="100000" y="60000"/>
                                    </p:animScale>
                                    <p:animScale>
                                      <p:cBhvr>
                                        <p:cTn id="213" dur="42" decel="50000">
                                          <p:stCondLst>
                                            <p:cond delay="169"/>
                                          </p:stCondLst>
                                        </p:cTn>
                                        <p:tgtEl>
                                          <p:spTgt spid="10"/>
                                        </p:tgtEl>
                                      </p:cBhvr>
                                      <p:to x="100000" y="100000"/>
                                    </p:animScale>
                                    <p:animScale>
                                      <p:cBhvr>
                                        <p:cTn id="214" dur="7">
                                          <p:stCondLst>
                                            <p:cond delay="328"/>
                                          </p:stCondLst>
                                        </p:cTn>
                                        <p:tgtEl>
                                          <p:spTgt spid="10"/>
                                        </p:tgtEl>
                                      </p:cBhvr>
                                      <p:to x="100000" y="80000"/>
                                    </p:animScale>
                                    <p:animScale>
                                      <p:cBhvr>
                                        <p:cTn id="215" dur="42" decel="50000">
                                          <p:stCondLst>
                                            <p:cond delay="335"/>
                                          </p:stCondLst>
                                        </p:cTn>
                                        <p:tgtEl>
                                          <p:spTgt spid="10"/>
                                        </p:tgtEl>
                                      </p:cBhvr>
                                      <p:to x="100000" y="100000"/>
                                    </p:animScale>
                                    <p:animScale>
                                      <p:cBhvr>
                                        <p:cTn id="216" dur="7">
                                          <p:stCondLst>
                                            <p:cond delay="411"/>
                                          </p:stCondLst>
                                        </p:cTn>
                                        <p:tgtEl>
                                          <p:spTgt spid="10"/>
                                        </p:tgtEl>
                                      </p:cBhvr>
                                      <p:to x="100000" y="90000"/>
                                    </p:animScale>
                                    <p:animScale>
                                      <p:cBhvr>
                                        <p:cTn id="217" dur="42" decel="50000">
                                          <p:stCondLst>
                                            <p:cond delay="417"/>
                                          </p:stCondLst>
                                        </p:cTn>
                                        <p:tgtEl>
                                          <p:spTgt spid="10"/>
                                        </p:tgtEl>
                                      </p:cBhvr>
                                      <p:to x="100000" y="100000"/>
                                    </p:animScale>
                                    <p:animScale>
                                      <p:cBhvr>
                                        <p:cTn id="218" dur="7">
                                          <p:stCondLst>
                                            <p:cond delay="452"/>
                                          </p:stCondLst>
                                        </p:cTn>
                                        <p:tgtEl>
                                          <p:spTgt spid="10"/>
                                        </p:tgtEl>
                                      </p:cBhvr>
                                      <p:to x="100000" y="95000"/>
                                    </p:animScale>
                                    <p:animScale>
                                      <p:cBhvr>
                                        <p:cTn id="219" dur="42" decel="50000">
                                          <p:stCondLst>
                                            <p:cond delay="459"/>
                                          </p:stCondLst>
                                        </p:cTn>
                                        <p:tgtEl>
                                          <p:spTgt spid="10"/>
                                        </p:tgtEl>
                                      </p:cBhvr>
                                      <p:to x="100000" y="100000"/>
                                    </p:animScale>
                                  </p:childTnLst>
                                </p:cTn>
                              </p:par>
                            </p:childTnLst>
                          </p:cTn>
                        </p:par>
                        <p:par>
                          <p:cTn id="220" fill="hold">
                            <p:stCondLst>
                              <p:cond delay="6000"/>
                            </p:stCondLst>
                            <p:childTnLst>
                              <p:par>
                                <p:cTn id="221" presetID="26" presetClass="entr" presetSubtype="0" fill="hold" grpId="0" nodeType="afterEffect">
                                  <p:stCondLst>
                                    <p:cond delay="0"/>
                                  </p:stCondLst>
                                  <p:childTnLst>
                                    <p:set>
                                      <p:cBhvr>
                                        <p:cTn id="222" dur="1" fill="hold">
                                          <p:stCondLst>
                                            <p:cond delay="0"/>
                                          </p:stCondLst>
                                        </p:cTn>
                                        <p:tgtEl>
                                          <p:spTgt spid="11"/>
                                        </p:tgtEl>
                                        <p:attrNameLst>
                                          <p:attrName>style.visibility</p:attrName>
                                        </p:attrNameLst>
                                      </p:cBhvr>
                                      <p:to>
                                        <p:strVal val="visible"/>
                                      </p:to>
                                    </p:set>
                                    <p:animEffect transition="in" filter="wipe(down)">
                                      <p:cBhvr>
                                        <p:cTn id="223" dur="145">
                                          <p:stCondLst>
                                            <p:cond delay="0"/>
                                          </p:stCondLst>
                                        </p:cTn>
                                        <p:tgtEl>
                                          <p:spTgt spid="11"/>
                                        </p:tgtEl>
                                      </p:cBhvr>
                                    </p:animEffect>
                                    <p:anim calcmode="lin" valueType="num">
                                      <p:cBhvr>
                                        <p:cTn id="224"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25"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26"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27"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28"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29" dur="7">
                                          <p:stCondLst>
                                            <p:cond delay="163"/>
                                          </p:stCondLst>
                                        </p:cTn>
                                        <p:tgtEl>
                                          <p:spTgt spid="11"/>
                                        </p:tgtEl>
                                      </p:cBhvr>
                                      <p:to x="100000" y="60000"/>
                                    </p:animScale>
                                    <p:animScale>
                                      <p:cBhvr>
                                        <p:cTn id="230" dur="42" decel="50000">
                                          <p:stCondLst>
                                            <p:cond delay="169"/>
                                          </p:stCondLst>
                                        </p:cTn>
                                        <p:tgtEl>
                                          <p:spTgt spid="11"/>
                                        </p:tgtEl>
                                      </p:cBhvr>
                                      <p:to x="100000" y="100000"/>
                                    </p:animScale>
                                    <p:animScale>
                                      <p:cBhvr>
                                        <p:cTn id="231" dur="7">
                                          <p:stCondLst>
                                            <p:cond delay="328"/>
                                          </p:stCondLst>
                                        </p:cTn>
                                        <p:tgtEl>
                                          <p:spTgt spid="11"/>
                                        </p:tgtEl>
                                      </p:cBhvr>
                                      <p:to x="100000" y="80000"/>
                                    </p:animScale>
                                    <p:animScale>
                                      <p:cBhvr>
                                        <p:cTn id="232" dur="42" decel="50000">
                                          <p:stCondLst>
                                            <p:cond delay="335"/>
                                          </p:stCondLst>
                                        </p:cTn>
                                        <p:tgtEl>
                                          <p:spTgt spid="11"/>
                                        </p:tgtEl>
                                      </p:cBhvr>
                                      <p:to x="100000" y="100000"/>
                                    </p:animScale>
                                    <p:animScale>
                                      <p:cBhvr>
                                        <p:cTn id="233" dur="7">
                                          <p:stCondLst>
                                            <p:cond delay="411"/>
                                          </p:stCondLst>
                                        </p:cTn>
                                        <p:tgtEl>
                                          <p:spTgt spid="11"/>
                                        </p:tgtEl>
                                      </p:cBhvr>
                                      <p:to x="100000" y="90000"/>
                                    </p:animScale>
                                    <p:animScale>
                                      <p:cBhvr>
                                        <p:cTn id="234" dur="42" decel="50000">
                                          <p:stCondLst>
                                            <p:cond delay="417"/>
                                          </p:stCondLst>
                                        </p:cTn>
                                        <p:tgtEl>
                                          <p:spTgt spid="11"/>
                                        </p:tgtEl>
                                      </p:cBhvr>
                                      <p:to x="100000" y="100000"/>
                                    </p:animScale>
                                    <p:animScale>
                                      <p:cBhvr>
                                        <p:cTn id="235" dur="7">
                                          <p:stCondLst>
                                            <p:cond delay="452"/>
                                          </p:stCondLst>
                                        </p:cTn>
                                        <p:tgtEl>
                                          <p:spTgt spid="11"/>
                                        </p:tgtEl>
                                      </p:cBhvr>
                                      <p:to x="100000" y="95000"/>
                                    </p:animScale>
                                    <p:animScale>
                                      <p:cBhvr>
                                        <p:cTn id="236" dur="42" decel="50000">
                                          <p:stCondLst>
                                            <p:cond delay="459"/>
                                          </p:stCondLst>
                                        </p:cTn>
                                        <p:tgtEl>
                                          <p:spTgt spid="11"/>
                                        </p:tgtEl>
                                      </p:cBhvr>
                                      <p:to x="100000" y="100000"/>
                                    </p:animScale>
                                  </p:childTnLst>
                                </p:cTn>
                              </p:par>
                            </p:childTnLst>
                          </p:cTn>
                        </p:par>
                        <p:par>
                          <p:cTn id="237" fill="hold">
                            <p:stCondLst>
                              <p:cond delay="6500"/>
                            </p:stCondLst>
                            <p:childTnLst>
                              <p:par>
                                <p:cTn id="238" presetID="26" presetClass="entr" presetSubtype="0" fill="hold" grpId="0" nodeType="afterEffect">
                                  <p:stCondLst>
                                    <p:cond delay="0"/>
                                  </p:stCondLst>
                                  <p:childTnLst>
                                    <p:set>
                                      <p:cBhvr>
                                        <p:cTn id="239" dur="1" fill="hold">
                                          <p:stCondLst>
                                            <p:cond delay="0"/>
                                          </p:stCondLst>
                                        </p:cTn>
                                        <p:tgtEl>
                                          <p:spTgt spid="12"/>
                                        </p:tgtEl>
                                        <p:attrNameLst>
                                          <p:attrName>style.visibility</p:attrName>
                                        </p:attrNameLst>
                                      </p:cBhvr>
                                      <p:to>
                                        <p:strVal val="visible"/>
                                      </p:to>
                                    </p:set>
                                    <p:animEffect transition="in" filter="wipe(down)">
                                      <p:cBhvr>
                                        <p:cTn id="240" dur="145">
                                          <p:stCondLst>
                                            <p:cond delay="0"/>
                                          </p:stCondLst>
                                        </p:cTn>
                                        <p:tgtEl>
                                          <p:spTgt spid="12"/>
                                        </p:tgtEl>
                                      </p:cBhvr>
                                    </p:animEffect>
                                    <p:anim calcmode="lin" valueType="num">
                                      <p:cBhvr>
                                        <p:cTn id="241"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42"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43"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244"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245"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246" dur="7">
                                          <p:stCondLst>
                                            <p:cond delay="163"/>
                                          </p:stCondLst>
                                        </p:cTn>
                                        <p:tgtEl>
                                          <p:spTgt spid="12"/>
                                        </p:tgtEl>
                                      </p:cBhvr>
                                      <p:to x="100000" y="60000"/>
                                    </p:animScale>
                                    <p:animScale>
                                      <p:cBhvr>
                                        <p:cTn id="247" dur="42" decel="50000">
                                          <p:stCondLst>
                                            <p:cond delay="169"/>
                                          </p:stCondLst>
                                        </p:cTn>
                                        <p:tgtEl>
                                          <p:spTgt spid="12"/>
                                        </p:tgtEl>
                                      </p:cBhvr>
                                      <p:to x="100000" y="100000"/>
                                    </p:animScale>
                                    <p:animScale>
                                      <p:cBhvr>
                                        <p:cTn id="248" dur="7">
                                          <p:stCondLst>
                                            <p:cond delay="328"/>
                                          </p:stCondLst>
                                        </p:cTn>
                                        <p:tgtEl>
                                          <p:spTgt spid="12"/>
                                        </p:tgtEl>
                                      </p:cBhvr>
                                      <p:to x="100000" y="80000"/>
                                    </p:animScale>
                                    <p:animScale>
                                      <p:cBhvr>
                                        <p:cTn id="249" dur="42" decel="50000">
                                          <p:stCondLst>
                                            <p:cond delay="335"/>
                                          </p:stCondLst>
                                        </p:cTn>
                                        <p:tgtEl>
                                          <p:spTgt spid="12"/>
                                        </p:tgtEl>
                                      </p:cBhvr>
                                      <p:to x="100000" y="100000"/>
                                    </p:animScale>
                                    <p:animScale>
                                      <p:cBhvr>
                                        <p:cTn id="250" dur="7">
                                          <p:stCondLst>
                                            <p:cond delay="411"/>
                                          </p:stCondLst>
                                        </p:cTn>
                                        <p:tgtEl>
                                          <p:spTgt spid="12"/>
                                        </p:tgtEl>
                                      </p:cBhvr>
                                      <p:to x="100000" y="90000"/>
                                    </p:animScale>
                                    <p:animScale>
                                      <p:cBhvr>
                                        <p:cTn id="251" dur="42" decel="50000">
                                          <p:stCondLst>
                                            <p:cond delay="417"/>
                                          </p:stCondLst>
                                        </p:cTn>
                                        <p:tgtEl>
                                          <p:spTgt spid="12"/>
                                        </p:tgtEl>
                                      </p:cBhvr>
                                      <p:to x="100000" y="100000"/>
                                    </p:animScale>
                                    <p:animScale>
                                      <p:cBhvr>
                                        <p:cTn id="252" dur="7">
                                          <p:stCondLst>
                                            <p:cond delay="452"/>
                                          </p:stCondLst>
                                        </p:cTn>
                                        <p:tgtEl>
                                          <p:spTgt spid="12"/>
                                        </p:tgtEl>
                                      </p:cBhvr>
                                      <p:to x="100000" y="95000"/>
                                    </p:animScale>
                                    <p:animScale>
                                      <p:cBhvr>
                                        <p:cTn id="253" dur="42" decel="50000">
                                          <p:stCondLst>
                                            <p:cond delay="459"/>
                                          </p:stCondLst>
                                        </p:cTn>
                                        <p:tgtEl>
                                          <p:spTgt spid="12"/>
                                        </p:tgtEl>
                                      </p:cBhvr>
                                      <p:to x="100000" y="100000"/>
                                    </p:animScale>
                                  </p:childTnLst>
                                </p:cTn>
                              </p:par>
                            </p:childTnLst>
                          </p:cTn>
                        </p:par>
                        <p:par>
                          <p:cTn id="254" fill="hold">
                            <p:stCondLst>
                              <p:cond delay="7000"/>
                            </p:stCondLst>
                            <p:childTnLst>
                              <p:par>
                                <p:cTn id="255" presetID="26" presetClass="entr" presetSubtype="0" fill="hold" grpId="0" nodeType="afterEffect">
                                  <p:stCondLst>
                                    <p:cond delay="0"/>
                                  </p:stCondLst>
                                  <p:childTnLst>
                                    <p:set>
                                      <p:cBhvr>
                                        <p:cTn id="256" dur="1" fill="hold">
                                          <p:stCondLst>
                                            <p:cond delay="0"/>
                                          </p:stCondLst>
                                        </p:cTn>
                                        <p:tgtEl>
                                          <p:spTgt spid="13"/>
                                        </p:tgtEl>
                                        <p:attrNameLst>
                                          <p:attrName>style.visibility</p:attrName>
                                        </p:attrNameLst>
                                      </p:cBhvr>
                                      <p:to>
                                        <p:strVal val="visible"/>
                                      </p:to>
                                    </p:set>
                                    <p:animEffect transition="in" filter="wipe(down)">
                                      <p:cBhvr>
                                        <p:cTn id="257" dur="145">
                                          <p:stCondLst>
                                            <p:cond delay="0"/>
                                          </p:stCondLst>
                                        </p:cTn>
                                        <p:tgtEl>
                                          <p:spTgt spid="13"/>
                                        </p:tgtEl>
                                      </p:cBhvr>
                                    </p:animEffect>
                                    <p:anim calcmode="lin" valueType="num">
                                      <p:cBhvr>
                                        <p:cTn id="258"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9"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0"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261"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262"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263" dur="7">
                                          <p:stCondLst>
                                            <p:cond delay="163"/>
                                          </p:stCondLst>
                                        </p:cTn>
                                        <p:tgtEl>
                                          <p:spTgt spid="13"/>
                                        </p:tgtEl>
                                      </p:cBhvr>
                                      <p:to x="100000" y="60000"/>
                                    </p:animScale>
                                    <p:animScale>
                                      <p:cBhvr>
                                        <p:cTn id="264" dur="42" decel="50000">
                                          <p:stCondLst>
                                            <p:cond delay="169"/>
                                          </p:stCondLst>
                                        </p:cTn>
                                        <p:tgtEl>
                                          <p:spTgt spid="13"/>
                                        </p:tgtEl>
                                      </p:cBhvr>
                                      <p:to x="100000" y="100000"/>
                                    </p:animScale>
                                    <p:animScale>
                                      <p:cBhvr>
                                        <p:cTn id="265" dur="7">
                                          <p:stCondLst>
                                            <p:cond delay="328"/>
                                          </p:stCondLst>
                                        </p:cTn>
                                        <p:tgtEl>
                                          <p:spTgt spid="13"/>
                                        </p:tgtEl>
                                      </p:cBhvr>
                                      <p:to x="100000" y="80000"/>
                                    </p:animScale>
                                    <p:animScale>
                                      <p:cBhvr>
                                        <p:cTn id="266" dur="42" decel="50000">
                                          <p:stCondLst>
                                            <p:cond delay="335"/>
                                          </p:stCondLst>
                                        </p:cTn>
                                        <p:tgtEl>
                                          <p:spTgt spid="13"/>
                                        </p:tgtEl>
                                      </p:cBhvr>
                                      <p:to x="100000" y="100000"/>
                                    </p:animScale>
                                    <p:animScale>
                                      <p:cBhvr>
                                        <p:cTn id="267" dur="7">
                                          <p:stCondLst>
                                            <p:cond delay="411"/>
                                          </p:stCondLst>
                                        </p:cTn>
                                        <p:tgtEl>
                                          <p:spTgt spid="13"/>
                                        </p:tgtEl>
                                      </p:cBhvr>
                                      <p:to x="100000" y="90000"/>
                                    </p:animScale>
                                    <p:animScale>
                                      <p:cBhvr>
                                        <p:cTn id="268" dur="42" decel="50000">
                                          <p:stCondLst>
                                            <p:cond delay="417"/>
                                          </p:stCondLst>
                                        </p:cTn>
                                        <p:tgtEl>
                                          <p:spTgt spid="13"/>
                                        </p:tgtEl>
                                      </p:cBhvr>
                                      <p:to x="100000" y="100000"/>
                                    </p:animScale>
                                    <p:animScale>
                                      <p:cBhvr>
                                        <p:cTn id="269" dur="7">
                                          <p:stCondLst>
                                            <p:cond delay="452"/>
                                          </p:stCondLst>
                                        </p:cTn>
                                        <p:tgtEl>
                                          <p:spTgt spid="13"/>
                                        </p:tgtEl>
                                      </p:cBhvr>
                                      <p:to x="100000" y="95000"/>
                                    </p:animScale>
                                    <p:animScale>
                                      <p:cBhvr>
                                        <p:cTn id="270" dur="42" decel="50000">
                                          <p:stCondLst>
                                            <p:cond delay="459"/>
                                          </p:stCondLst>
                                        </p:cTn>
                                        <p:tgtEl>
                                          <p:spTgt spid="13"/>
                                        </p:tgtEl>
                                      </p:cBhvr>
                                      <p:to x="100000" y="100000"/>
                                    </p:animScale>
                                  </p:childTnLst>
                                </p:cTn>
                              </p:par>
                            </p:childTnLst>
                          </p:cTn>
                        </p:par>
                        <p:par>
                          <p:cTn id="271" fill="hold">
                            <p:stCondLst>
                              <p:cond delay="7500"/>
                            </p:stCondLst>
                            <p:childTnLst>
                              <p:par>
                                <p:cTn id="272" presetID="26" presetClass="entr" presetSubtype="0" fill="hold" grpId="0" nodeType="afterEffect">
                                  <p:stCondLst>
                                    <p:cond delay="0"/>
                                  </p:stCondLst>
                                  <p:childTnLst>
                                    <p:set>
                                      <p:cBhvr>
                                        <p:cTn id="273" dur="1" fill="hold">
                                          <p:stCondLst>
                                            <p:cond delay="0"/>
                                          </p:stCondLst>
                                        </p:cTn>
                                        <p:tgtEl>
                                          <p:spTgt spid="14"/>
                                        </p:tgtEl>
                                        <p:attrNameLst>
                                          <p:attrName>style.visibility</p:attrName>
                                        </p:attrNameLst>
                                      </p:cBhvr>
                                      <p:to>
                                        <p:strVal val="visible"/>
                                      </p:to>
                                    </p:set>
                                    <p:animEffect transition="in" filter="wipe(down)">
                                      <p:cBhvr>
                                        <p:cTn id="274" dur="145">
                                          <p:stCondLst>
                                            <p:cond delay="0"/>
                                          </p:stCondLst>
                                        </p:cTn>
                                        <p:tgtEl>
                                          <p:spTgt spid="14"/>
                                        </p:tgtEl>
                                      </p:cBhvr>
                                    </p:animEffect>
                                    <p:anim calcmode="lin" valueType="num">
                                      <p:cBhvr>
                                        <p:cTn id="275" dur="456"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76" dur="1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77" dur="166" tmFilter="0, 0; 0.125,0.2665; 0.25,0.4; 0.375,0.465; 0.5,0.5;  0.625,0.535; 0.75,0.6; 0.875,0.7335; 1,1">
                                          <p:stCondLst>
                                            <p:cond delay="166"/>
                                          </p:stCondLst>
                                        </p:cTn>
                                        <p:tgtEl>
                                          <p:spTgt spid="14"/>
                                        </p:tgtEl>
                                        <p:attrNameLst>
                                          <p:attrName>ppt_y</p:attrName>
                                        </p:attrNameLst>
                                      </p:cBhvr>
                                      <p:tavLst>
                                        <p:tav tm="0" fmla="#ppt_y-sin(pi*$)/9">
                                          <p:val>
                                            <p:fltVal val="0"/>
                                          </p:val>
                                        </p:tav>
                                        <p:tav tm="100000">
                                          <p:val>
                                            <p:fltVal val="1"/>
                                          </p:val>
                                        </p:tav>
                                      </p:tavLst>
                                    </p:anim>
                                    <p:anim calcmode="lin" valueType="num">
                                      <p:cBhvr>
                                        <p:cTn id="278" dur="83" tmFilter="0, 0; 0.125,0.2665; 0.25,0.4; 0.375,0.465; 0.5,0.5;  0.625,0.535; 0.75,0.6; 0.875,0.7335; 1,1">
                                          <p:stCondLst>
                                            <p:cond delay="331"/>
                                          </p:stCondLst>
                                        </p:cTn>
                                        <p:tgtEl>
                                          <p:spTgt spid="14"/>
                                        </p:tgtEl>
                                        <p:attrNameLst>
                                          <p:attrName>ppt_y</p:attrName>
                                        </p:attrNameLst>
                                      </p:cBhvr>
                                      <p:tavLst>
                                        <p:tav tm="0" fmla="#ppt_y-sin(pi*$)/27">
                                          <p:val>
                                            <p:fltVal val="0"/>
                                          </p:val>
                                        </p:tav>
                                        <p:tav tm="100000">
                                          <p:val>
                                            <p:fltVal val="1"/>
                                          </p:val>
                                        </p:tav>
                                      </p:tavLst>
                                    </p:anim>
                                    <p:anim calcmode="lin" valueType="num">
                                      <p:cBhvr>
                                        <p:cTn id="279" dur="41" tmFilter="0, 0; 0.125,0.2665; 0.25,0.4; 0.375,0.465; 0.5,0.5;  0.625,0.535; 0.75,0.6; 0.875,0.7335; 1,1">
                                          <p:stCondLst>
                                            <p:cond delay="414"/>
                                          </p:stCondLst>
                                        </p:cTn>
                                        <p:tgtEl>
                                          <p:spTgt spid="14"/>
                                        </p:tgtEl>
                                        <p:attrNameLst>
                                          <p:attrName>ppt_y</p:attrName>
                                        </p:attrNameLst>
                                      </p:cBhvr>
                                      <p:tavLst>
                                        <p:tav tm="0" fmla="#ppt_y-sin(pi*$)/81">
                                          <p:val>
                                            <p:fltVal val="0"/>
                                          </p:val>
                                        </p:tav>
                                        <p:tav tm="100000">
                                          <p:val>
                                            <p:fltVal val="1"/>
                                          </p:val>
                                        </p:tav>
                                      </p:tavLst>
                                    </p:anim>
                                    <p:animScale>
                                      <p:cBhvr>
                                        <p:cTn id="280" dur="7">
                                          <p:stCondLst>
                                            <p:cond delay="163"/>
                                          </p:stCondLst>
                                        </p:cTn>
                                        <p:tgtEl>
                                          <p:spTgt spid="14"/>
                                        </p:tgtEl>
                                      </p:cBhvr>
                                      <p:to x="100000" y="60000"/>
                                    </p:animScale>
                                    <p:animScale>
                                      <p:cBhvr>
                                        <p:cTn id="281" dur="42" decel="50000">
                                          <p:stCondLst>
                                            <p:cond delay="169"/>
                                          </p:stCondLst>
                                        </p:cTn>
                                        <p:tgtEl>
                                          <p:spTgt spid="14"/>
                                        </p:tgtEl>
                                      </p:cBhvr>
                                      <p:to x="100000" y="100000"/>
                                    </p:animScale>
                                    <p:animScale>
                                      <p:cBhvr>
                                        <p:cTn id="282" dur="7">
                                          <p:stCondLst>
                                            <p:cond delay="328"/>
                                          </p:stCondLst>
                                        </p:cTn>
                                        <p:tgtEl>
                                          <p:spTgt spid="14"/>
                                        </p:tgtEl>
                                      </p:cBhvr>
                                      <p:to x="100000" y="80000"/>
                                    </p:animScale>
                                    <p:animScale>
                                      <p:cBhvr>
                                        <p:cTn id="283" dur="42" decel="50000">
                                          <p:stCondLst>
                                            <p:cond delay="335"/>
                                          </p:stCondLst>
                                        </p:cTn>
                                        <p:tgtEl>
                                          <p:spTgt spid="14"/>
                                        </p:tgtEl>
                                      </p:cBhvr>
                                      <p:to x="100000" y="100000"/>
                                    </p:animScale>
                                    <p:animScale>
                                      <p:cBhvr>
                                        <p:cTn id="284" dur="7">
                                          <p:stCondLst>
                                            <p:cond delay="411"/>
                                          </p:stCondLst>
                                        </p:cTn>
                                        <p:tgtEl>
                                          <p:spTgt spid="14"/>
                                        </p:tgtEl>
                                      </p:cBhvr>
                                      <p:to x="100000" y="90000"/>
                                    </p:animScale>
                                    <p:animScale>
                                      <p:cBhvr>
                                        <p:cTn id="285" dur="42" decel="50000">
                                          <p:stCondLst>
                                            <p:cond delay="417"/>
                                          </p:stCondLst>
                                        </p:cTn>
                                        <p:tgtEl>
                                          <p:spTgt spid="14"/>
                                        </p:tgtEl>
                                      </p:cBhvr>
                                      <p:to x="100000" y="100000"/>
                                    </p:animScale>
                                    <p:animScale>
                                      <p:cBhvr>
                                        <p:cTn id="286" dur="7">
                                          <p:stCondLst>
                                            <p:cond delay="452"/>
                                          </p:stCondLst>
                                        </p:cTn>
                                        <p:tgtEl>
                                          <p:spTgt spid="14"/>
                                        </p:tgtEl>
                                      </p:cBhvr>
                                      <p:to x="100000" y="95000"/>
                                    </p:animScale>
                                    <p:animScale>
                                      <p:cBhvr>
                                        <p:cTn id="287" dur="42" decel="50000">
                                          <p:stCondLst>
                                            <p:cond delay="459"/>
                                          </p:stCondLst>
                                        </p:cTn>
                                        <p:tgtEl>
                                          <p:spTgt spid="14"/>
                                        </p:tgtEl>
                                      </p:cBhvr>
                                      <p:to x="100000" y="100000"/>
                                    </p:animScale>
                                  </p:childTnLst>
                                </p:cTn>
                              </p:par>
                            </p:childTnLst>
                          </p:cTn>
                        </p:par>
                        <p:par>
                          <p:cTn id="288" fill="hold">
                            <p:stCondLst>
                              <p:cond delay="8000"/>
                            </p:stCondLst>
                            <p:childTnLst>
                              <p:par>
                                <p:cTn id="289" presetID="26" presetClass="entr" presetSubtype="0" fill="hold" grpId="0" nodeType="afterEffect">
                                  <p:stCondLst>
                                    <p:cond delay="0"/>
                                  </p:stCondLst>
                                  <p:childTnLst>
                                    <p:set>
                                      <p:cBhvr>
                                        <p:cTn id="290" dur="1" fill="hold">
                                          <p:stCondLst>
                                            <p:cond delay="0"/>
                                          </p:stCondLst>
                                        </p:cTn>
                                        <p:tgtEl>
                                          <p:spTgt spid="15"/>
                                        </p:tgtEl>
                                        <p:attrNameLst>
                                          <p:attrName>style.visibility</p:attrName>
                                        </p:attrNameLst>
                                      </p:cBhvr>
                                      <p:to>
                                        <p:strVal val="visible"/>
                                      </p:to>
                                    </p:set>
                                    <p:animEffect transition="in" filter="wipe(down)">
                                      <p:cBhvr>
                                        <p:cTn id="291" dur="145">
                                          <p:stCondLst>
                                            <p:cond delay="0"/>
                                          </p:stCondLst>
                                        </p:cTn>
                                        <p:tgtEl>
                                          <p:spTgt spid="15"/>
                                        </p:tgtEl>
                                      </p:cBhvr>
                                    </p:animEffect>
                                    <p:anim calcmode="lin" valueType="num">
                                      <p:cBhvr>
                                        <p:cTn id="292" dur="456"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93"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94"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295"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296"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297" dur="7">
                                          <p:stCondLst>
                                            <p:cond delay="163"/>
                                          </p:stCondLst>
                                        </p:cTn>
                                        <p:tgtEl>
                                          <p:spTgt spid="15"/>
                                        </p:tgtEl>
                                      </p:cBhvr>
                                      <p:to x="100000" y="60000"/>
                                    </p:animScale>
                                    <p:animScale>
                                      <p:cBhvr>
                                        <p:cTn id="298" dur="42" decel="50000">
                                          <p:stCondLst>
                                            <p:cond delay="169"/>
                                          </p:stCondLst>
                                        </p:cTn>
                                        <p:tgtEl>
                                          <p:spTgt spid="15"/>
                                        </p:tgtEl>
                                      </p:cBhvr>
                                      <p:to x="100000" y="100000"/>
                                    </p:animScale>
                                    <p:animScale>
                                      <p:cBhvr>
                                        <p:cTn id="299" dur="7">
                                          <p:stCondLst>
                                            <p:cond delay="328"/>
                                          </p:stCondLst>
                                        </p:cTn>
                                        <p:tgtEl>
                                          <p:spTgt spid="15"/>
                                        </p:tgtEl>
                                      </p:cBhvr>
                                      <p:to x="100000" y="80000"/>
                                    </p:animScale>
                                    <p:animScale>
                                      <p:cBhvr>
                                        <p:cTn id="300" dur="42" decel="50000">
                                          <p:stCondLst>
                                            <p:cond delay="335"/>
                                          </p:stCondLst>
                                        </p:cTn>
                                        <p:tgtEl>
                                          <p:spTgt spid="15"/>
                                        </p:tgtEl>
                                      </p:cBhvr>
                                      <p:to x="100000" y="100000"/>
                                    </p:animScale>
                                    <p:animScale>
                                      <p:cBhvr>
                                        <p:cTn id="301" dur="7">
                                          <p:stCondLst>
                                            <p:cond delay="411"/>
                                          </p:stCondLst>
                                        </p:cTn>
                                        <p:tgtEl>
                                          <p:spTgt spid="15"/>
                                        </p:tgtEl>
                                      </p:cBhvr>
                                      <p:to x="100000" y="90000"/>
                                    </p:animScale>
                                    <p:animScale>
                                      <p:cBhvr>
                                        <p:cTn id="302" dur="42" decel="50000">
                                          <p:stCondLst>
                                            <p:cond delay="417"/>
                                          </p:stCondLst>
                                        </p:cTn>
                                        <p:tgtEl>
                                          <p:spTgt spid="15"/>
                                        </p:tgtEl>
                                      </p:cBhvr>
                                      <p:to x="100000" y="100000"/>
                                    </p:animScale>
                                    <p:animScale>
                                      <p:cBhvr>
                                        <p:cTn id="303" dur="7">
                                          <p:stCondLst>
                                            <p:cond delay="452"/>
                                          </p:stCondLst>
                                        </p:cTn>
                                        <p:tgtEl>
                                          <p:spTgt spid="15"/>
                                        </p:tgtEl>
                                      </p:cBhvr>
                                      <p:to x="100000" y="95000"/>
                                    </p:animScale>
                                    <p:animScale>
                                      <p:cBhvr>
                                        <p:cTn id="304" dur="42" decel="50000">
                                          <p:stCondLst>
                                            <p:cond delay="459"/>
                                          </p:stCondLst>
                                        </p:cTn>
                                        <p:tgtEl>
                                          <p:spTgt spid="15"/>
                                        </p:tgtEl>
                                      </p:cBhvr>
                                      <p:to x="100000" y="100000"/>
                                    </p:animScale>
                                  </p:childTnLst>
                                </p:cTn>
                              </p:par>
                            </p:childTnLst>
                          </p:cTn>
                        </p:par>
                        <p:par>
                          <p:cTn id="305" fill="hold">
                            <p:stCondLst>
                              <p:cond delay="8500"/>
                            </p:stCondLst>
                            <p:childTnLst>
                              <p:par>
                                <p:cTn id="306" presetID="26" presetClass="entr" presetSubtype="0" fill="hold" grpId="0" nodeType="afterEffect">
                                  <p:stCondLst>
                                    <p:cond delay="0"/>
                                  </p:stCondLst>
                                  <p:childTnLst>
                                    <p:set>
                                      <p:cBhvr>
                                        <p:cTn id="307" dur="1" fill="hold">
                                          <p:stCondLst>
                                            <p:cond delay="0"/>
                                          </p:stCondLst>
                                        </p:cTn>
                                        <p:tgtEl>
                                          <p:spTgt spid="16"/>
                                        </p:tgtEl>
                                        <p:attrNameLst>
                                          <p:attrName>style.visibility</p:attrName>
                                        </p:attrNameLst>
                                      </p:cBhvr>
                                      <p:to>
                                        <p:strVal val="visible"/>
                                      </p:to>
                                    </p:set>
                                    <p:animEffect transition="in" filter="wipe(down)">
                                      <p:cBhvr>
                                        <p:cTn id="308" dur="145">
                                          <p:stCondLst>
                                            <p:cond delay="0"/>
                                          </p:stCondLst>
                                        </p:cTn>
                                        <p:tgtEl>
                                          <p:spTgt spid="16"/>
                                        </p:tgtEl>
                                      </p:cBhvr>
                                    </p:animEffect>
                                    <p:anim calcmode="lin" valueType="num">
                                      <p:cBhvr>
                                        <p:cTn id="309" dur="456"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10"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11"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312"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313"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314" dur="7">
                                          <p:stCondLst>
                                            <p:cond delay="163"/>
                                          </p:stCondLst>
                                        </p:cTn>
                                        <p:tgtEl>
                                          <p:spTgt spid="16"/>
                                        </p:tgtEl>
                                      </p:cBhvr>
                                      <p:to x="100000" y="60000"/>
                                    </p:animScale>
                                    <p:animScale>
                                      <p:cBhvr>
                                        <p:cTn id="315" dur="42" decel="50000">
                                          <p:stCondLst>
                                            <p:cond delay="169"/>
                                          </p:stCondLst>
                                        </p:cTn>
                                        <p:tgtEl>
                                          <p:spTgt spid="16"/>
                                        </p:tgtEl>
                                      </p:cBhvr>
                                      <p:to x="100000" y="100000"/>
                                    </p:animScale>
                                    <p:animScale>
                                      <p:cBhvr>
                                        <p:cTn id="316" dur="7">
                                          <p:stCondLst>
                                            <p:cond delay="328"/>
                                          </p:stCondLst>
                                        </p:cTn>
                                        <p:tgtEl>
                                          <p:spTgt spid="16"/>
                                        </p:tgtEl>
                                      </p:cBhvr>
                                      <p:to x="100000" y="80000"/>
                                    </p:animScale>
                                    <p:animScale>
                                      <p:cBhvr>
                                        <p:cTn id="317" dur="42" decel="50000">
                                          <p:stCondLst>
                                            <p:cond delay="335"/>
                                          </p:stCondLst>
                                        </p:cTn>
                                        <p:tgtEl>
                                          <p:spTgt spid="16"/>
                                        </p:tgtEl>
                                      </p:cBhvr>
                                      <p:to x="100000" y="100000"/>
                                    </p:animScale>
                                    <p:animScale>
                                      <p:cBhvr>
                                        <p:cTn id="318" dur="7">
                                          <p:stCondLst>
                                            <p:cond delay="411"/>
                                          </p:stCondLst>
                                        </p:cTn>
                                        <p:tgtEl>
                                          <p:spTgt spid="16"/>
                                        </p:tgtEl>
                                      </p:cBhvr>
                                      <p:to x="100000" y="90000"/>
                                    </p:animScale>
                                    <p:animScale>
                                      <p:cBhvr>
                                        <p:cTn id="319" dur="42" decel="50000">
                                          <p:stCondLst>
                                            <p:cond delay="417"/>
                                          </p:stCondLst>
                                        </p:cTn>
                                        <p:tgtEl>
                                          <p:spTgt spid="16"/>
                                        </p:tgtEl>
                                      </p:cBhvr>
                                      <p:to x="100000" y="100000"/>
                                    </p:animScale>
                                    <p:animScale>
                                      <p:cBhvr>
                                        <p:cTn id="320" dur="7">
                                          <p:stCondLst>
                                            <p:cond delay="452"/>
                                          </p:stCondLst>
                                        </p:cTn>
                                        <p:tgtEl>
                                          <p:spTgt spid="16"/>
                                        </p:tgtEl>
                                      </p:cBhvr>
                                      <p:to x="100000" y="95000"/>
                                    </p:animScale>
                                    <p:animScale>
                                      <p:cBhvr>
                                        <p:cTn id="321" dur="42" decel="50000">
                                          <p:stCondLst>
                                            <p:cond delay="459"/>
                                          </p:stCondLst>
                                        </p:cTn>
                                        <p:tgtEl>
                                          <p:spTgt spid="16"/>
                                        </p:tgtEl>
                                      </p:cBhvr>
                                      <p:to x="100000" y="100000"/>
                                    </p:animScale>
                                  </p:childTnLst>
                                </p:cTn>
                              </p:par>
                            </p:childTnLst>
                          </p:cTn>
                        </p:par>
                        <p:par>
                          <p:cTn id="322" fill="hold">
                            <p:stCondLst>
                              <p:cond delay="9000"/>
                            </p:stCondLst>
                            <p:childTnLst>
                              <p:par>
                                <p:cTn id="323" presetID="26" presetClass="entr" presetSubtype="0" fill="hold" grpId="0" nodeType="afterEffect">
                                  <p:stCondLst>
                                    <p:cond delay="0"/>
                                  </p:stCondLst>
                                  <p:childTnLst>
                                    <p:set>
                                      <p:cBhvr>
                                        <p:cTn id="324" dur="1" fill="hold">
                                          <p:stCondLst>
                                            <p:cond delay="0"/>
                                          </p:stCondLst>
                                        </p:cTn>
                                        <p:tgtEl>
                                          <p:spTgt spid="24"/>
                                        </p:tgtEl>
                                        <p:attrNameLst>
                                          <p:attrName>style.visibility</p:attrName>
                                        </p:attrNameLst>
                                      </p:cBhvr>
                                      <p:to>
                                        <p:strVal val="visible"/>
                                      </p:to>
                                    </p:set>
                                    <p:animEffect transition="in" filter="wipe(down)">
                                      <p:cBhvr>
                                        <p:cTn id="325" dur="145">
                                          <p:stCondLst>
                                            <p:cond delay="0"/>
                                          </p:stCondLst>
                                        </p:cTn>
                                        <p:tgtEl>
                                          <p:spTgt spid="24"/>
                                        </p:tgtEl>
                                      </p:cBhvr>
                                    </p:animEffect>
                                    <p:anim calcmode="lin" valueType="num">
                                      <p:cBhvr>
                                        <p:cTn id="326" dur="456"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27" dur="166"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28" dur="166" tmFilter="0, 0; 0.125,0.2665; 0.25,0.4; 0.375,0.465; 0.5,0.5;  0.625,0.535; 0.75,0.6; 0.875,0.7335; 1,1">
                                          <p:stCondLst>
                                            <p:cond delay="166"/>
                                          </p:stCondLst>
                                        </p:cTn>
                                        <p:tgtEl>
                                          <p:spTgt spid="24"/>
                                        </p:tgtEl>
                                        <p:attrNameLst>
                                          <p:attrName>ppt_y</p:attrName>
                                        </p:attrNameLst>
                                      </p:cBhvr>
                                      <p:tavLst>
                                        <p:tav tm="0" fmla="#ppt_y-sin(pi*$)/9">
                                          <p:val>
                                            <p:fltVal val="0"/>
                                          </p:val>
                                        </p:tav>
                                        <p:tav tm="100000">
                                          <p:val>
                                            <p:fltVal val="1"/>
                                          </p:val>
                                        </p:tav>
                                      </p:tavLst>
                                    </p:anim>
                                    <p:anim calcmode="lin" valueType="num">
                                      <p:cBhvr>
                                        <p:cTn id="329" dur="83" tmFilter="0, 0; 0.125,0.2665; 0.25,0.4; 0.375,0.465; 0.5,0.5;  0.625,0.535; 0.75,0.6; 0.875,0.7335; 1,1">
                                          <p:stCondLst>
                                            <p:cond delay="331"/>
                                          </p:stCondLst>
                                        </p:cTn>
                                        <p:tgtEl>
                                          <p:spTgt spid="24"/>
                                        </p:tgtEl>
                                        <p:attrNameLst>
                                          <p:attrName>ppt_y</p:attrName>
                                        </p:attrNameLst>
                                      </p:cBhvr>
                                      <p:tavLst>
                                        <p:tav tm="0" fmla="#ppt_y-sin(pi*$)/27">
                                          <p:val>
                                            <p:fltVal val="0"/>
                                          </p:val>
                                        </p:tav>
                                        <p:tav tm="100000">
                                          <p:val>
                                            <p:fltVal val="1"/>
                                          </p:val>
                                        </p:tav>
                                      </p:tavLst>
                                    </p:anim>
                                    <p:anim calcmode="lin" valueType="num">
                                      <p:cBhvr>
                                        <p:cTn id="330" dur="41" tmFilter="0, 0; 0.125,0.2665; 0.25,0.4; 0.375,0.465; 0.5,0.5;  0.625,0.535; 0.75,0.6; 0.875,0.7335; 1,1">
                                          <p:stCondLst>
                                            <p:cond delay="414"/>
                                          </p:stCondLst>
                                        </p:cTn>
                                        <p:tgtEl>
                                          <p:spTgt spid="24"/>
                                        </p:tgtEl>
                                        <p:attrNameLst>
                                          <p:attrName>ppt_y</p:attrName>
                                        </p:attrNameLst>
                                      </p:cBhvr>
                                      <p:tavLst>
                                        <p:tav tm="0" fmla="#ppt_y-sin(pi*$)/81">
                                          <p:val>
                                            <p:fltVal val="0"/>
                                          </p:val>
                                        </p:tav>
                                        <p:tav tm="100000">
                                          <p:val>
                                            <p:fltVal val="1"/>
                                          </p:val>
                                        </p:tav>
                                      </p:tavLst>
                                    </p:anim>
                                    <p:animScale>
                                      <p:cBhvr>
                                        <p:cTn id="331" dur="7">
                                          <p:stCondLst>
                                            <p:cond delay="163"/>
                                          </p:stCondLst>
                                        </p:cTn>
                                        <p:tgtEl>
                                          <p:spTgt spid="24"/>
                                        </p:tgtEl>
                                      </p:cBhvr>
                                      <p:to x="100000" y="60000"/>
                                    </p:animScale>
                                    <p:animScale>
                                      <p:cBhvr>
                                        <p:cTn id="332" dur="42" decel="50000">
                                          <p:stCondLst>
                                            <p:cond delay="169"/>
                                          </p:stCondLst>
                                        </p:cTn>
                                        <p:tgtEl>
                                          <p:spTgt spid="24"/>
                                        </p:tgtEl>
                                      </p:cBhvr>
                                      <p:to x="100000" y="100000"/>
                                    </p:animScale>
                                    <p:animScale>
                                      <p:cBhvr>
                                        <p:cTn id="333" dur="7">
                                          <p:stCondLst>
                                            <p:cond delay="328"/>
                                          </p:stCondLst>
                                        </p:cTn>
                                        <p:tgtEl>
                                          <p:spTgt spid="24"/>
                                        </p:tgtEl>
                                      </p:cBhvr>
                                      <p:to x="100000" y="80000"/>
                                    </p:animScale>
                                    <p:animScale>
                                      <p:cBhvr>
                                        <p:cTn id="334" dur="42" decel="50000">
                                          <p:stCondLst>
                                            <p:cond delay="335"/>
                                          </p:stCondLst>
                                        </p:cTn>
                                        <p:tgtEl>
                                          <p:spTgt spid="24"/>
                                        </p:tgtEl>
                                      </p:cBhvr>
                                      <p:to x="100000" y="100000"/>
                                    </p:animScale>
                                    <p:animScale>
                                      <p:cBhvr>
                                        <p:cTn id="335" dur="7">
                                          <p:stCondLst>
                                            <p:cond delay="411"/>
                                          </p:stCondLst>
                                        </p:cTn>
                                        <p:tgtEl>
                                          <p:spTgt spid="24"/>
                                        </p:tgtEl>
                                      </p:cBhvr>
                                      <p:to x="100000" y="90000"/>
                                    </p:animScale>
                                    <p:animScale>
                                      <p:cBhvr>
                                        <p:cTn id="336" dur="42" decel="50000">
                                          <p:stCondLst>
                                            <p:cond delay="417"/>
                                          </p:stCondLst>
                                        </p:cTn>
                                        <p:tgtEl>
                                          <p:spTgt spid="24"/>
                                        </p:tgtEl>
                                      </p:cBhvr>
                                      <p:to x="100000" y="100000"/>
                                    </p:animScale>
                                    <p:animScale>
                                      <p:cBhvr>
                                        <p:cTn id="337" dur="7">
                                          <p:stCondLst>
                                            <p:cond delay="452"/>
                                          </p:stCondLst>
                                        </p:cTn>
                                        <p:tgtEl>
                                          <p:spTgt spid="24"/>
                                        </p:tgtEl>
                                      </p:cBhvr>
                                      <p:to x="100000" y="95000"/>
                                    </p:animScale>
                                    <p:animScale>
                                      <p:cBhvr>
                                        <p:cTn id="338" dur="42" decel="50000">
                                          <p:stCondLst>
                                            <p:cond delay="459"/>
                                          </p:stCondLst>
                                        </p:cTn>
                                        <p:tgtEl>
                                          <p:spTgt spid="24"/>
                                        </p:tgtEl>
                                      </p:cBhvr>
                                      <p:to x="100000" y="100000"/>
                                    </p:animScale>
                                  </p:childTnLst>
                                </p:cTn>
                              </p:par>
                            </p:childTnLst>
                          </p:cTn>
                        </p:par>
                        <p:par>
                          <p:cTn id="339" fill="hold">
                            <p:stCondLst>
                              <p:cond delay="9500"/>
                            </p:stCondLst>
                            <p:childTnLst>
                              <p:par>
                                <p:cTn id="340" presetID="26" presetClass="entr" presetSubtype="0" fill="hold" grpId="0" nodeType="afterEffect">
                                  <p:stCondLst>
                                    <p:cond delay="0"/>
                                  </p:stCondLst>
                                  <p:childTnLst>
                                    <p:set>
                                      <p:cBhvr>
                                        <p:cTn id="341" dur="1" fill="hold">
                                          <p:stCondLst>
                                            <p:cond delay="0"/>
                                          </p:stCondLst>
                                        </p:cTn>
                                        <p:tgtEl>
                                          <p:spTgt spid="25"/>
                                        </p:tgtEl>
                                        <p:attrNameLst>
                                          <p:attrName>style.visibility</p:attrName>
                                        </p:attrNameLst>
                                      </p:cBhvr>
                                      <p:to>
                                        <p:strVal val="visible"/>
                                      </p:to>
                                    </p:set>
                                    <p:animEffect transition="in" filter="wipe(down)">
                                      <p:cBhvr>
                                        <p:cTn id="342" dur="145">
                                          <p:stCondLst>
                                            <p:cond delay="0"/>
                                          </p:stCondLst>
                                        </p:cTn>
                                        <p:tgtEl>
                                          <p:spTgt spid="25"/>
                                        </p:tgtEl>
                                      </p:cBhvr>
                                    </p:animEffect>
                                    <p:anim calcmode="lin" valueType="num">
                                      <p:cBhvr>
                                        <p:cTn id="343" dur="456"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44" dur="1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45" dur="166" tmFilter="0, 0; 0.125,0.2665; 0.25,0.4; 0.375,0.465; 0.5,0.5;  0.625,0.535; 0.75,0.6; 0.875,0.7335; 1,1">
                                          <p:stCondLst>
                                            <p:cond delay="166"/>
                                          </p:stCondLst>
                                        </p:cTn>
                                        <p:tgtEl>
                                          <p:spTgt spid="25"/>
                                        </p:tgtEl>
                                        <p:attrNameLst>
                                          <p:attrName>ppt_y</p:attrName>
                                        </p:attrNameLst>
                                      </p:cBhvr>
                                      <p:tavLst>
                                        <p:tav tm="0" fmla="#ppt_y-sin(pi*$)/9">
                                          <p:val>
                                            <p:fltVal val="0"/>
                                          </p:val>
                                        </p:tav>
                                        <p:tav tm="100000">
                                          <p:val>
                                            <p:fltVal val="1"/>
                                          </p:val>
                                        </p:tav>
                                      </p:tavLst>
                                    </p:anim>
                                    <p:anim calcmode="lin" valueType="num">
                                      <p:cBhvr>
                                        <p:cTn id="346" dur="83" tmFilter="0, 0; 0.125,0.2665; 0.25,0.4; 0.375,0.465; 0.5,0.5;  0.625,0.535; 0.75,0.6; 0.875,0.7335; 1,1">
                                          <p:stCondLst>
                                            <p:cond delay="331"/>
                                          </p:stCondLst>
                                        </p:cTn>
                                        <p:tgtEl>
                                          <p:spTgt spid="25"/>
                                        </p:tgtEl>
                                        <p:attrNameLst>
                                          <p:attrName>ppt_y</p:attrName>
                                        </p:attrNameLst>
                                      </p:cBhvr>
                                      <p:tavLst>
                                        <p:tav tm="0" fmla="#ppt_y-sin(pi*$)/27">
                                          <p:val>
                                            <p:fltVal val="0"/>
                                          </p:val>
                                        </p:tav>
                                        <p:tav tm="100000">
                                          <p:val>
                                            <p:fltVal val="1"/>
                                          </p:val>
                                        </p:tav>
                                      </p:tavLst>
                                    </p:anim>
                                    <p:anim calcmode="lin" valueType="num">
                                      <p:cBhvr>
                                        <p:cTn id="347" dur="41" tmFilter="0, 0; 0.125,0.2665; 0.25,0.4; 0.375,0.465; 0.5,0.5;  0.625,0.535; 0.75,0.6; 0.875,0.7335; 1,1">
                                          <p:stCondLst>
                                            <p:cond delay="414"/>
                                          </p:stCondLst>
                                        </p:cTn>
                                        <p:tgtEl>
                                          <p:spTgt spid="25"/>
                                        </p:tgtEl>
                                        <p:attrNameLst>
                                          <p:attrName>ppt_y</p:attrName>
                                        </p:attrNameLst>
                                      </p:cBhvr>
                                      <p:tavLst>
                                        <p:tav tm="0" fmla="#ppt_y-sin(pi*$)/81">
                                          <p:val>
                                            <p:fltVal val="0"/>
                                          </p:val>
                                        </p:tav>
                                        <p:tav tm="100000">
                                          <p:val>
                                            <p:fltVal val="1"/>
                                          </p:val>
                                        </p:tav>
                                      </p:tavLst>
                                    </p:anim>
                                    <p:animScale>
                                      <p:cBhvr>
                                        <p:cTn id="348" dur="7">
                                          <p:stCondLst>
                                            <p:cond delay="163"/>
                                          </p:stCondLst>
                                        </p:cTn>
                                        <p:tgtEl>
                                          <p:spTgt spid="25"/>
                                        </p:tgtEl>
                                      </p:cBhvr>
                                      <p:to x="100000" y="60000"/>
                                    </p:animScale>
                                    <p:animScale>
                                      <p:cBhvr>
                                        <p:cTn id="349" dur="42" decel="50000">
                                          <p:stCondLst>
                                            <p:cond delay="169"/>
                                          </p:stCondLst>
                                        </p:cTn>
                                        <p:tgtEl>
                                          <p:spTgt spid="25"/>
                                        </p:tgtEl>
                                      </p:cBhvr>
                                      <p:to x="100000" y="100000"/>
                                    </p:animScale>
                                    <p:animScale>
                                      <p:cBhvr>
                                        <p:cTn id="350" dur="7">
                                          <p:stCondLst>
                                            <p:cond delay="328"/>
                                          </p:stCondLst>
                                        </p:cTn>
                                        <p:tgtEl>
                                          <p:spTgt spid="25"/>
                                        </p:tgtEl>
                                      </p:cBhvr>
                                      <p:to x="100000" y="80000"/>
                                    </p:animScale>
                                    <p:animScale>
                                      <p:cBhvr>
                                        <p:cTn id="351" dur="42" decel="50000">
                                          <p:stCondLst>
                                            <p:cond delay="335"/>
                                          </p:stCondLst>
                                        </p:cTn>
                                        <p:tgtEl>
                                          <p:spTgt spid="25"/>
                                        </p:tgtEl>
                                      </p:cBhvr>
                                      <p:to x="100000" y="100000"/>
                                    </p:animScale>
                                    <p:animScale>
                                      <p:cBhvr>
                                        <p:cTn id="352" dur="7">
                                          <p:stCondLst>
                                            <p:cond delay="411"/>
                                          </p:stCondLst>
                                        </p:cTn>
                                        <p:tgtEl>
                                          <p:spTgt spid="25"/>
                                        </p:tgtEl>
                                      </p:cBhvr>
                                      <p:to x="100000" y="90000"/>
                                    </p:animScale>
                                    <p:animScale>
                                      <p:cBhvr>
                                        <p:cTn id="353" dur="42" decel="50000">
                                          <p:stCondLst>
                                            <p:cond delay="417"/>
                                          </p:stCondLst>
                                        </p:cTn>
                                        <p:tgtEl>
                                          <p:spTgt spid="25"/>
                                        </p:tgtEl>
                                      </p:cBhvr>
                                      <p:to x="100000" y="100000"/>
                                    </p:animScale>
                                    <p:animScale>
                                      <p:cBhvr>
                                        <p:cTn id="354" dur="7">
                                          <p:stCondLst>
                                            <p:cond delay="452"/>
                                          </p:stCondLst>
                                        </p:cTn>
                                        <p:tgtEl>
                                          <p:spTgt spid="25"/>
                                        </p:tgtEl>
                                      </p:cBhvr>
                                      <p:to x="100000" y="95000"/>
                                    </p:animScale>
                                    <p:animScale>
                                      <p:cBhvr>
                                        <p:cTn id="355" dur="42" decel="50000">
                                          <p:stCondLst>
                                            <p:cond delay="459"/>
                                          </p:stCondLst>
                                        </p:cTn>
                                        <p:tgtEl>
                                          <p:spTgt spid="25"/>
                                        </p:tgtEl>
                                      </p:cBhvr>
                                      <p:to x="100000" y="100000"/>
                                    </p:animScale>
                                  </p:childTnLst>
                                </p:cTn>
                              </p:par>
                            </p:childTnLst>
                          </p:cTn>
                        </p:par>
                        <p:par>
                          <p:cTn id="356" fill="hold">
                            <p:stCondLst>
                              <p:cond delay="10000"/>
                            </p:stCondLst>
                            <p:childTnLst>
                              <p:par>
                                <p:cTn id="357" presetID="26" presetClass="entr" presetSubtype="0" fill="hold" grpId="0" nodeType="afterEffect">
                                  <p:stCondLst>
                                    <p:cond delay="0"/>
                                  </p:stCondLst>
                                  <p:childTnLst>
                                    <p:set>
                                      <p:cBhvr>
                                        <p:cTn id="358" dur="1" fill="hold">
                                          <p:stCondLst>
                                            <p:cond delay="0"/>
                                          </p:stCondLst>
                                        </p:cTn>
                                        <p:tgtEl>
                                          <p:spTgt spid="26"/>
                                        </p:tgtEl>
                                        <p:attrNameLst>
                                          <p:attrName>style.visibility</p:attrName>
                                        </p:attrNameLst>
                                      </p:cBhvr>
                                      <p:to>
                                        <p:strVal val="visible"/>
                                      </p:to>
                                    </p:set>
                                    <p:animEffect transition="in" filter="wipe(down)">
                                      <p:cBhvr>
                                        <p:cTn id="359" dur="145">
                                          <p:stCondLst>
                                            <p:cond delay="0"/>
                                          </p:stCondLst>
                                        </p:cTn>
                                        <p:tgtEl>
                                          <p:spTgt spid="26"/>
                                        </p:tgtEl>
                                      </p:cBhvr>
                                    </p:animEffect>
                                    <p:anim calcmode="lin" valueType="num">
                                      <p:cBhvr>
                                        <p:cTn id="360" dur="456"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61" dur="166"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62" dur="166" tmFilter="0, 0; 0.125,0.2665; 0.25,0.4; 0.375,0.465; 0.5,0.5;  0.625,0.535; 0.75,0.6; 0.875,0.7335; 1,1">
                                          <p:stCondLst>
                                            <p:cond delay="166"/>
                                          </p:stCondLst>
                                        </p:cTn>
                                        <p:tgtEl>
                                          <p:spTgt spid="26"/>
                                        </p:tgtEl>
                                        <p:attrNameLst>
                                          <p:attrName>ppt_y</p:attrName>
                                        </p:attrNameLst>
                                      </p:cBhvr>
                                      <p:tavLst>
                                        <p:tav tm="0" fmla="#ppt_y-sin(pi*$)/9">
                                          <p:val>
                                            <p:fltVal val="0"/>
                                          </p:val>
                                        </p:tav>
                                        <p:tav tm="100000">
                                          <p:val>
                                            <p:fltVal val="1"/>
                                          </p:val>
                                        </p:tav>
                                      </p:tavLst>
                                    </p:anim>
                                    <p:anim calcmode="lin" valueType="num">
                                      <p:cBhvr>
                                        <p:cTn id="363" dur="83" tmFilter="0, 0; 0.125,0.2665; 0.25,0.4; 0.375,0.465; 0.5,0.5;  0.625,0.535; 0.75,0.6; 0.875,0.7335; 1,1">
                                          <p:stCondLst>
                                            <p:cond delay="331"/>
                                          </p:stCondLst>
                                        </p:cTn>
                                        <p:tgtEl>
                                          <p:spTgt spid="26"/>
                                        </p:tgtEl>
                                        <p:attrNameLst>
                                          <p:attrName>ppt_y</p:attrName>
                                        </p:attrNameLst>
                                      </p:cBhvr>
                                      <p:tavLst>
                                        <p:tav tm="0" fmla="#ppt_y-sin(pi*$)/27">
                                          <p:val>
                                            <p:fltVal val="0"/>
                                          </p:val>
                                        </p:tav>
                                        <p:tav tm="100000">
                                          <p:val>
                                            <p:fltVal val="1"/>
                                          </p:val>
                                        </p:tav>
                                      </p:tavLst>
                                    </p:anim>
                                    <p:anim calcmode="lin" valueType="num">
                                      <p:cBhvr>
                                        <p:cTn id="364" dur="41" tmFilter="0, 0; 0.125,0.2665; 0.25,0.4; 0.375,0.465; 0.5,0.5;  0.625,0.535; 0.75,0.6; 0.875,0.7335; 1,1">
                                          <p:stCondLst>
                                            <p:cond delay="414"/>
                                          </p:stCondLst>
                                        </p:cTn>
                                        <p:tgtEl>
                                          <p:spTgt spid="26"/>
                                        </p:tgtEl>
                                        <p:attrNameLst>
                                          <p:attrName>ppt_y</p:attrName>
                                        </p:attrNameLst>
                                      </p:cBhvr>
                                      <p:tavLst>
                                        <p:tav tm="0" fmla="#ppt_y-sin(pi*$)/81">
                                          <p:val>
                                            <p:fltVal val="0"/>
                                          </p:val>
                                        </p:tav>
                                        <p:tav tm="100000">
                                          <p:val>
                                            <p:fltVal val="1"/>
                                          </p:val>
                                        </p:tav>
                                      </p:tavLst>
                                    </p:anim>
                                    <p:animScale>
                                      <p:cBhvr>
                                        <p:cTn id="365" dur="7">
                                          <p:stCondLst>
                                            <p:cond delay="163"/>
                                          </p:stCondLst>
                                        </p:cTn>
                                        <p:tgtEl>
                                          <p:spTgt spid="26"/>
                                        </p:tgtEl>
                                      </p:cBhvr>
                                      <p:to x="100000" y="60000"/>
                                    </p:animScale>
                                    <p:animScale>
                                      <p:cBhvr>
                                        <p:cTn id="366" dur="42" decel="50000">
                                          <p:stCondLst>
                                            <p:cond delay="169"/>
                                          </p:stCondLst>
                                        </p:cTn>
                                        <p:tgtEl>
                                          <p:spTgt spid="26"/>
                                        </p:tgtEl>
                                      </p:cBhvr>
                                      <p:to x="100000" y="100000"/>
                                    </p:animScale>
                                    <p:animScale>
                                      <p:cBhvr>
                                        <p:cTn id="367" dur="7">
                                          <p:stCondLst>
                                            <p:cond delay="328"/>
                                          </p:stCondLst>
                                        </p:cTn>
                                        <p:tgtEl>
                                          <p:spTgt spid="26"/>
                                        </p:tgtEl>
                                      </p:cBhvr>
                                      <p:to x="100000" y="80000"/>
                                    </p:animScale>
                                    <p:animScale>
                                      <p:cBhvr>
                                        <p:cTn id="368" dur="42" decel="50000">
                                          <p:stCondLst>
                                            <p:cond delay="335"/>
                                          </p:stCondLst>
                                        </p:cTn>
                                        <p:tgtEl>
                                          <p:spTgt spid="26"/>
                                        </p:tgtEl>
                                      </p:cBhvr>
                                      <p:to x="100000" y="100000"/>
                                    </p:animScale>
                                    <p:animScale>
                                      <p:cBhvr>
                                        <p:cTn id="369" dur="7">
                                          <p:stCondLst>
                                            <p:cond delay="411"/>
                                          </p:stCondLst>
                                        </p:cTn>
                                        <p:tgtEl>
                                          <p:spTgt spid="26"/>
                                        </p:tgtEl>
                                      </p:cBhvr>
                                      <p:to x="100000" y="90000"/>
                                    </p:animScale>
                                    <p:animScale>
                                      <p:cBhvr>
                                        <p:cTn id="370" dur="42" decel="50000">
                                          <p:stCondLst>
                                            <p:cond delay="417"/>
                                          </p:stCondLst>
                                        </p:cTn>
                                        <p:tgtEl>
                                          <p:spTgt spid="26"/>
                                        </p:tgtEl>
                                      </p:cBhvr>
                                      <p:to x="100000" y="100000"/>
                                    </p:animScale>
                                    <p:animScale>
                                      <p:cBhvr>
                                        <p:cTn id="371" dur="7">
                                          <p:stCondLst>
                                            <p:cond delay="452"/>
                                          </p:stCondLst>
                                        </p:cTn>
                                        <p:tgtEl>
                                          <p:spTgt spid="26"/>
                                        </p:tgtEl>
                                      </p:cBhvr>
                                      <p:to x="100000" y="95000"/>
                                    </p:animScale>
                                    <p:animScale>
                                      <p:cBhvr>
                                        <p:cTn id="372" dur="42" decel="50000">
                                          <p:stCondLst>
                                            <p:cond delay="459"/>
                                          </p:stCondLst>
                                        </p:cTn>
                                        <p:tgtEl>
                                          <p:spTgt spid="26"/>
                                        </p:tgtEl>
                                      </p:cBhvr>
                                      <p:to x="100000" y="100000"/>
                                    </p:animScale>
                                  </p:childTnLst>
                                </p:cTn>
                              </p:par>
                            </p:childTnLst>
                          </p:cTn>
                        </p:par>
                        <p:par>
                          <p:cTn id="373" fill="hold">
                            <p:stCondLst>
                              <p:cond delay="10500"/>
                            </p:stCondLst>
                            <p:childTnLst>
                              <p:par>
                                <p:cTn id="374" presetID="26" presetClass="entr" presetSubtype="0" fill="hold" grpId="0" nodeType="afterEffect">
                                  <p:stCondLst>
                                    <p:cond delay="0"/>
                                  </p:stCondLst>
                                  <p:childTnLst>
                                    <p:set>
                                      <p:cBhvr>
                                        <p:cTn id="375" dur="1" fill="hold">
                                          <p:stCondLst>
                                            <p:cond delay="0"/>
                                          </p:stCondLst>
                                        </p:cTn>
                                        <p:tgtEl>
                                          <p:spTgt spid="27"/>
                                        </p:tgtEl>
                                        <p:attrNameLst>
                                          <p:attrName>style.visibility</p:attrName>
                                        </p:attrNameLst>
                                      </p:cBhvr>
                                      <p:to>
                                        <p:strVal val="visible"/>
                                      </p:to>
                                    </p:set>
                                    <p:animEffect transition="in" filter="wipe(down)">
                                      <p:cBhvr>
                                        <p:cTn id="376" dur="145">
                                          <p:stCondLst>
                                            <p:cond delay="0"/>
                                          </p:stCondLst>
                                        </p:cTn>
                                        <p:tgtEl>
                                          <p:spTgt spid="27"/>
                                        </p:tgtEl>
                                      </p:cBhvr>
                                    </p:animEffect>
                                    <p:anim calcmode="lin" valueType="num">
                                      <p:cBhvr>
                                        <p:cTn id="377" dur="456"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78" dur="166"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79" dur="166" tmFilter="0, 0; 0.125,0.2665; 0.25,0.4; 0.375,0.465; 0.5,0.5;  0.625,0.535; 0.75,0.6; 0.875,0.7335; 1,1">
                                          <p:stCondLst>
                                            <p:cond delay="166"/>
                                          </p:stCondLst>
                                        </p:cTn>
                                        <p:tgtEl>
                                          <p:spTgt spid="27"/>
                                        </p:tgtEl>
                                        <p:attrNameLst>
                                          <p:attrName>ppt_y</p:attrName>
                                        </p:attrNameLst>
                                      </p:cBhvr>
                                      <p:tavLst>
                                        <p:tav tm="0" fmla="#ppt_y-sin(pi*$)/9">
                                          <p:val>
                                            <p:fltVal val="0"/>
                                          </p:val>
                                        </p:tav>
                                        <p:tav tm="100000">
                                          <p:val>
                                            <p:fltVal val="1"/>
                                          </p:val>
                                        </p:tav>
                                      </p:tavLst>
                                    </p:anim>
                                    <p:anim calcmode="lin" valueType="num">
                                      <p:cBhvr>
                                        <p:cTn id="380" dur="83" tmFilter="0, 0; 0.125,0.2665; 0.25,0.4; 0.375,0.465; 0.5,0.5;  0.625,0.535; 0.75,0.6; 0.875,0.7335; 1,1">
                                          <p:stCondLst>
                                            <p:cond delay="331"/>
                                          </p:stCondLst>
                                        </p:cTn>
                                        <p:tgtEl>
                                          <p:spTgt spid="27"/>
                                        </p:tgtEl>
                                        <p:attrNameLst>
                                          <p:attrName>ppt_y</p:attrName>
                                        </p:attrNameLst>
                                      </p:cBhvr>
                                      <p:tavLst>
                                        <p:tav tm="0" fmla="#ppt_y-sin(pi*$)/27">
                                          <p:val>
                                            <p:fltVal val="0"/>
                                          </p:val>
                                        </p:tav>
                                        <p:tav tm="100000">
                                          <p:val>
                                            <p:fltVal val="1"/>
                                          </p:val>
                                        </p:tav>
                                      </p:tavLst>
                                    </p:anim>
                                    <p:anim calcmode="lin" valueType="num">
                                      <p:cBhvr>
                                        <p:cTn id="381" dur="41" tmFilter="0, 0; 0.125,0.2665; 0.25,0.4; 0.375,0.465; 0.5,0.5;  0.625,0.535; 0.75,0.6; 0.875,0.7335; 1,1">
                                          <p:stCondLst>
                                            <p:cond delay="414"/>
                                          </p:stCondLst>
                                        </p:cTn>
                                        <p:tgtEl>
                                          <p:spTgt spid="27"/>
                                        </p:tgtEl>
                                        <p:attrNameLst>
                                          <p:attrName>ppt_y</p:attrName>
                                        </p:attrNameLst>
                                      </p:cBhvr>
                                      <p:tavLst>
                                        <p:tav tm="0" fmla="#ppt_y-sin(pi*$)/81">
                                          <p:val>
                                            <p:fltVal val="0"/>
                                          </p:val>
                                        </p:tav>
                                        <p:tav tm="100000">
                                          <p:val>
                                            <p:fltVal val="1"/>
                                          </p:val>
                                        </p:tav>
                                      </p:tavLst>
                                    </p:anim>
                                    <p:animScale>
                                      <p:cBhvr>
                                        <p:cTn id="382" dur="7">
                                          <p:stCondLst>
                                            <p:cond delay="163"/>
                                          </p:stCondLst>
                                        </p:cTn>
                                        <p:tgtEl>
                                          <p:spTgt spid="27"/>
                                        </p:tgtEl>
                                      </p:cBhvr>
                                      <p:to x="100000" y="60000"/>
                                    </p:animScale>
                                    <p:animScale>
                                      <p:cBhvr>
                                        <p:cTn id="383" dur="42" decel="50000">
                                          <p:stCondLst>
                                            <p:cond delay="169"/>
                                          </p:stCondLst>
                                        </p:cTn>
                                        <p:tgtEl>
                                          <p:spTgt spid="27"/>
                                        </p:tgtEl>
                                      </p:cBhvr>
                                      <p:to x="100000" y="100000"/>
                                    </p:animScale>
                                    <p:animScale>
                                      <p:cBhvr>
                                        <p:cTn id="384" dur="7">
                                          <p:stCondLst>
                                            <p:cond delay="328"/>
                                          </p:stCondLst>
                                        </p:cTn>
                                        <p:tgtEl>
                                          <p:spTgt spid="27"/>
                                        </p:tgtEl>
                                      </p:cBhvr>
                                      <p:to x="100000" y="80000"/>
                                    </p:animScale>
                                    <p:animScale>
                                      <p:cBhvr>
                                        <p:cTn id="385" dur="42" decel="50000">
                                          <p:stCondLst>
                                            <p:cond delay="335"/>
                                          </p:stCondLst>
                                        </p:cTn>
                                        <p:tgtEl>
                                          <p:spTgt spid="27"/>
                                        </p:tgtEl>
                                      </p:cBhvr>
                                      <p:to x="100000" y="100000"/>
                                    </p:animScale>
                                    <p:animScale>
                                      <p:cBhvr>
                                        <p:cTn id="386" dur="7">
                                          <p:stCondLst>
                                            <p:cond delay="411"/>
                                          </p:stCondLst>
                                        </p:cTn>
                                        <p:tgtEl>
                                          <p:spTgt spid="27"/>
                                        </p:tgtEl>
                                      </p:cBhvr>
                                      <p:to x="100000" y="90000"/>
                                    </p:animScale>
                                    <p:animScale>
                                      <p:cBhvr>
                                        <p:cTn id="387" dur="42" decel="50000">
                                          <p:stCondLst>
                                            <p:cond delay="417"/>
                                          </p:stCondLst>
                                        </p:cTn>
                                        <p:tgtEl>
                                          <p:spTgt spid="27"/>
                                        </p:tgtEl>
                                      </p:cBhvr>
                                      <p:to x="100000" y="100000"/>
                                    </p:animScale>
                                    <p:animScale>
                                      <p:cBhvr>
                                        <p:cTn id="388" dur="7">
                                          <p:stCondLst>
                                            <p:cond delay="452"/>
                                          </p:stCondLst>
                                        </p:cTn>
                                        <p:tgtEl>
                                          <p:spTgt spid="27"/>
                                        </p:tgtEl>
                                      </p:cBhvr>
                                      <p:to x="100000" y="95000"/>
                                    </p:animScale>
                                    <p:animScale>
                                      <p:cBhvr>
                                        <p:cTn id="389" dur="42" decel="50000">
                                          <p:stCondLst>
                                            <p:cond delay="459"/>
                                          </p:stCondLst>
                                        </p:cTn>
                                        <p:tgtEl>
                                          <p:spTgt spid="27"/>
                                        </p:tgtEl>
                                      </p:cBhvr>
                                      <p:to x="100000" y="100000"/>
                                    </p:animScale>
                                  </p:childTnLst>
                                </p:cTn>
                              </p:par>
                            </p:childTnLst>
                          </p:cTn>
                        </p:par>
                      </p:childTnLst>
                    </p:cTn>
                  </p:par>
                  <p:par>
                    <p:cTn id="390" fill="hold">
                      <p:stCondLst>
                        <p:cond delay="indefinite"/>
                      </p:stCondLst>
                      <p:childTnLst>
                        <p:par>
                          <p:cTn id="391" fill="hold">
                            <p:stCondLst>
                              <p:cond delay="0"/>
                            </p:stCondLst>
                            <p:childTnLst>
                              <p:par>
                                <p:cTn id="392" presetID="22" presetClass="entr" presetSubtype="8" fill="hold" grpId="0" nodeType="clickEffect">
                                  <p:stCondLst>
                                    <p:cond delay="0"/>
                                  </p:stCondLst>
                                  <p:childTnLst>
                                    <p:set>
                                      <p:cBhvr>
                                        <p:cTn id="393" dur="1" fill="hold">
                                          <p:stCondLst>
                                            <p:cond delay="0"/>
                                          </p:stCondLst>
                                        </p:cTn>
                                        <p:tgtEl>
                                          <p:spTgt spid="31"/>
                                        </p:tgtEl>
                                        <p:attrNameLst>
                                          <p:attrName>style.visibility</p:attrName>
                                        </p:attrNameLst>
                                      </p:cBhvr>
                                      <p:to>
                                        <p:strVal val="visible"/>
                                      </p:to>
                                    </p:set>
                                    <p:animEffect transition="in" filter="wipe(left)">
                                      <p:cBhvr>
                                        <p:cTn id="394" dur="1000"/>
                                        <p:tgtEl>
                                          <p:spTgt spid="31"/>
                                        </p:tgtEl>
                                      </p:cBhvr>
                                    </p:animEffect>
                                  </p:childTnLst>
                                </p:cTn>
                              </p:par>
                            </p:childTnLst>
                          </p:cTn>
                        </p:par>
                      </p:childTnLst>
                    </p:cTn>
                  </p:par>
                  <p:par>
                    <p:cTn id="395" fill="hold">
                      <p:stCondLst>
                        <p:cond delay="indefinite"/>
                      </p:stCondLst>
                      <p:childTnLst>
                        <p:par>
                          <p:cTn id="396" fill="hold">
                            <p:stCondLst>
                              <p:cond delay="0"/>
                            </p:stCondLst>
                            <p:childTnLst>
                              <p:par>
                                <p:cTn id="397" presetID="22" presetClass="entr" presetSubtype="8" fill="hold" nodeType="clickEffect">
                                  <p:stCondLst>
                                    <p:cond delay="0"/>
                                  </p:stCondLst>
                                  <p:childTnLst>
                                    <p:set>
                                      <p:cBhvr>
                                        <p:cTn id="398" dur="1" fill="hold">
                                          <p:stCondLst>
                                            <p:cond delay="0"/>
                                          </p:stCondLst>
                                        </p:cTn>
                                        <p:tgtEl>
                                          <p:spTgt spid="35"/>
                                        </p:tgtEl>
                                        <p:attrNameLst>
                                          <p:attrName>style.visibility</p:attrName>
                                        </p:attrNameLst>
                                      </p:cBhvr>
                                      <p:to>
                                        <p:strVal val="visible"/>
                                      </p:to>
                                    </p:set>
                                    <p:animEffect transition="in" filter="wipe(left)">
                                      <p:cBhvr>
                                        <p:cTn id="399" dur="1000"/>
                                        <p:tgtEl>
                                          <p:spTgt spid="35"/>
                                        </p:tgtEl>
                                      </p:cBhvr>
                                    </p:animEffect>
                                  </p:childTnLst>
                                </p:cTn>
                              </p:par>
                            </p:childTnLst>
                          </p:cTn>
                        </p:par>
                      </p:childTnLst>
                    </p:cTn>
                  </p:par>
                  <p:par>
                    <p:cTn id="400" fill="hold">
                      <p:stCondLst>
                        <p:cond delay="indefinite"/>
                      </p:stCondLst>
                      <p:childTnLst>
                        <p:par>
                          <p:cTn id="401" fill="hold">
                            <p:stCondLst>
                              <p:cond delay="0"/>
                            </p:stCondLst>
                            <p:childTnLst>
                              <p:par>
                                <p:cTn id="402" presetID="10" presetClass="exit" presetSubtype="0" fill="hold" grpId="1" nodeType="clickEffect">
                                  <p:stCondLst>
                                    <p:cond delay="0"/>
                                  </p:stCondLst>
                                  <p:childTnLst>
                                    <p:animEffect transition="out" filter="fade">
                                      <p:cBhvr>
                                        <p:cTn id="403" dur="1000"/>
                                        <p:tgtEl>
                                          <p:spTgt spid="23"/>
                                        </p:tgtEl>
                                      </p:cBhvr>
                                    </p:animEffect>
                                    <p:set>
                                      <p:cBhvr>
                                        <p:cTn id="404" dur="1" fill="hold">
                                          <p:stCondLst>
                                            <p:cond delay="999"/>
                                          </p:stCondLst>
                                        </p:cTn>
                                        <p:tgtEl>
                                          <p:spTgt spid="23"/>
                                        </p:tgtEl>
                                        <p:attrNameLst>
                                          <p:attrName>style.visibility</p:attrName>
                                        </p:attrNameLst>
                                      </p:cBhvr>
                                      <p:to>
                                        <p:strVal val="hidden"/>
                                      </p:to>
                                    </p:set>
                                  </p:childTnLst>
                                </p:cTn>
                              </p:par>
                              <p:par>
                                <p:cTn id="405" presetID="10" presetClass="exit" presetSubtype="0" fill="hold" grpId="1" nodeType="withEffect">
                                  <p:stCondLst>
                                    <p:cond delay="0"/>
                                  </p:stCondLst>
                                  <p:childTnLst>
                                    <p:animEffect transition="out" filter="fade">
                                      <p:cBhvr>
                                        <p:cTn id="406" dur="1000"/>
                                        <p:tgtEl>
                                          <p:spTgt spid="22"/>
                                        </p:tgtEl>
                                      </p:cBhvr>
                                    </p:animEffect>
                                    <p:set>
                                      <p:cBhvr>
                                        <p:cTn id="407" dur="1" fill="hold">
                                          <p:stCondLst>
                                            <p:cond delay="999"/>
                                          </p:stCondLst>
                                        </p:cTn>
                                        <p:tgtEl>
                                          <p:spTgt spid="22"/>
                                        </p:tgtEl>
                                        <p:attrNameLst>
                                          <p:attrName>style.visibility</p:attrName>
                                        </p:attrNameLst>
                                      </p:cBhvr>
                                      <p:to>
                                        <p:strVal val="hidden"/>
                                      </p:to>
                                    </p:set>
                                  </p:childTnLst>
                                </p:cTn>
                              </p:par>
                              <p:par>
                                <p:cTn id="408" presetID="10" presetClass="exit" presetSubtype="0" fill="hold" grpId="1" nodeType="withEffect">
                                  <p:stCondLst>
                                    <p:cond delay="0"/>
                                  </p:stCondLst>
                                  <p:childTnLst>
                                    <p:animEffect transition="out" filter="fade">
                                      <p:cBhvr>
                                        <p:cTn id="409" dur="1000"/>
                                        <p:tgtEl>
                                          <p:spTgt spid="21"/>
                                        </p:tgtEl>
                                      </p:cBhvr>
                                    </p:animEffect>
                                    <p:set>
                                      <p:cBhvr>
                                        <p:cTn id="410" dur="1" fill="hold">
                                          <p:stCondLst>
                                            <p:cond delay="999"/>
                                          </p:stCondLst>
                                        </p:cTn>
                                        <p:tgtEl>
                                          <p:spTgt spid="21"/>
                                        </p:tgtEl>
                                        <p:attrNameLst>
                                          <p:attrName>style.visibility</p:attrName>
                                        </p:attrNameLst>
                                      </p:cBhvr>
                                      <p:to>
                                        <p:strVal val="hidden"/>
                                      </p:to>
                                    </p:set>
                                  </p:childTnLst>
                                </p:cTn>
                              </p:par>
                              <p:par>
                                <p:cTn id="411" presetID="10" presetClass="exit" presetSubtype="0" fill="hold" grpId="1" nodeType="withEffect">
                                  <p:stCondLst>
                                    <p:cond delay="0"/>
                                  </p:stCondLst>
                                  <p:childTnLst>
                                    <p:animEffect transition="out" filter="fade">
                                      <p:cBhvr>
                                        <p:cTn id="412" dur="1000"/>
                                        <p:tgtEl>
                                          <p:spTgt spid="20"/>
                                        </p:tgtEl>
                                      </p:cBhvr>
                                    </p:animEffect>
                                    <p:set>
                                      <p:cBhvr>
                                        <p:cTn id="413" dur="1" fill="hold">
                                          <p:stCondLst>
                                            <p:cond delay="999"/>
                                          </p:stCondLst>
                                        </p:cTn>
                                        <p:tgtEl>
                                          <p:spTgt spid="20"/>
                                        </p:tgtEl>
                                        <p:attrNameLst>
                                          <p:attrName>style.visibility</p:attrName>
                                        </p:attrNameLst>
                                      </p:cBhvr>
                                      <p:to>
                                        <p:strVal val="hidden"/>
                                      </p:to>
                                    </p:set>
                                  </p:childTnLst>
                                </p:cTn>
                              </p:par>
                              <p:par>
                                <p:cTn id="414" presetID="10" presetClass="exit" presetSubtype="0" fill="hold" grpId="1" nodeType="withEffect">
                                  <p:stCondLst>
                                    <p:cond delay="0"/>
                                  </p:stCondLst>
                                  <p:childTnLst>
                                    <p:animEffect transition="out" filter="fade">
                                      <p:cBhvr>
                                        <p:cTn id="415" dur="1000"/>
                                        <p:tgtEl>
                                          <p:spTgt spid="19"/>
                                        </p:tgtEl>
                                      </p:cBhvr>
                                    </p:animEffect>
                                    <p:set>
                                      <p:cBhvr>
                                        <p:cTn id="416" dur="1" fill="hold">
                                          <p:stCondLst>
                                            <p:cond delay="999"/>
                                          </p:stCondLst>
                                        </p:cTn>
                                        <p:tgtEl>
                                          <p:spTgt spid="19"/>
                                        </p:tgtEl>
                                        <p:attrNameLst>
                                          <p:attrName>style.visibility</p:attrName>
                                        </p:attrNameLst>
                                      </p:cBhvr>
                                      <p:to>
                                        <p:strVal val="hidden"/>
                                      </p:to>
                                    </p:set>
                                  </p:childTnLst>
                                </p:cTn>
                              </p:par>
                              <p:par>
                                <p:cTn id="417" presetID="10" presetClass="exit" presetSubtype="0" fill="hold" grpId="1" nodeType="withEffect">
                                  <p:stCondLst>
                                    <p:cond delay="0"/>
                                  </p:stCondLst>
                                  <p:childTnLst>
                                    <p:animEffect transition="out" filter="fade">
                                      <p:cBhvr>
                                        <p:cTn id="418" dur="1000"/>
                                        <p:tgtEl>
                                          <p:spTgt spid="18"/>
                                        </p:tgtEl>
                                      </p:cBhvr>
                                    </p:animEffect>
                                    <p:set>
                                      <p:cBhvr>
                                        <p:cTn id="419" dur="1" fill="hold">
                                          <p:stCondLst>
                                            <p:cond delay="999"/>
                                          </p:stCondLst>
                                        </p:cTn>
                                        <p:tgtEl>
                                          <p:spTgt spid="18"/>
                                        </p:tgtEl>
                                        <p:attrNameLst>
                                          <p:attrName>style.visibility</p:attrName>
                                        </p:attrNameLst>
                                      </p:cBhvr>
                                      <p:to>
                                        <p:strVal val="hidden"/>
                                      </p:to>
                                    </p:set>
                                  </p:childTnLst>
                                </p:cTn>
                              </p:par>
                              <p:par>
                                <p:cTn id="420" presetID="10" presetClass="exit" presetSubtype="0" fill="hold" grpId="1" nodeType="withEffect">
                                  <p:stCondLst>
                                    <p:cond delay="0"/>
                                  </p:stCondLst>
                                  <p:childTnLst>
                                    <p:animEffect transition="out" filter="fade">
                                      <p:cBhvr>
                                        <p:cTn id="421" dur="1000"/>
                                        <p:tgtEl>
                                          <p:spTgt spid="17"/>
                                        </p:tgtEl>
                                      </p:cBhvr>
                                    </p:animEffect>
                                    <p:set>
                                      <p:cBhvr>
                                        <p:cTn id="422" dur="1" fill="hold">
                                          <p:stCondLst>
                                            <p:cond delay="999"/>
                                          </p:stCondLst>
                                        </p:cTn>
                                        <p:tgtEl>
                                          <p:spTgt spid="17"/>
                                        </p:tgtEl>
                                        <p:attrNameLst>
                                          <p:attrName>style.visibility</p:attrName>
                                        </p:attrNameLst>
                                      </p:cBhvr>
                                      <p:to>
                                        <p:strVal val="hidden"/>
                                      </p:to>
                                    </p:set>
                                  </p:childTnLst>
                                </p:cTn>
                              </p:par>
                              <p:par>
                                <p:cTn id="423" presetID="10" presetClass="exit" presetSubtype="0" fill="hold" grpId="1" nodeType="withEffect">
                                  <p:stCondLst>
                                    <p:cond delay="0"/>
                                  </p:stCondLst>
                                  <p:childTnLst>
                                    <p:animEffect transition="out" filter="fade">
                                      <p:cBhvr>
                                        <p:cTn id="424" dur="1000"/>
                                        <p:tgtEl>
                                          <p:spTgt spid="16"/>
                                        </p:tgtEl>
                                      </p:cBhvr>
                                    </p:animEffect>
                                    <p:set>
                                      <p:cBhvr>
                                        <p:cTn id="425" dur="1" fill="hold">
                                          <p:stCondLst>
                                            <p:cond delay="999"/>
                                          </p:stCondLst>
                                        </p:cTn>
                                        <p:tgtEl>
                                          <p:spTgt spid="16"/>
                                        </p:tgtEl>
                                        <p:attrNameLst>
                                          <p:attrName>style.visibility</p:attrName>
                                        </p:attrNameLst>
                                      </p:cBhvr>
                                      <p:to>
                                        <p:strVal val="hidden"/>
                                      </p:to>
                                    </p:set>
                                  </p:childTnLst>
                                </p:cTn>
                              </p:par>
                              <p:par>
                                <p:cTn id="426" presetID="10" presetClass="exit" presetSubtype="0" fill="hold" grpId="1" nodeType="withEffect">
                                  <p:stCondLst>
                                    <p:cond delay="0"/>
                                  </p:stCondLst>
                                  <p:childTnLst>
                                    <p:animEffect transition="out" filter="fade">
                                      <p:cBhvr>
                                        <p:cTn id="427" dur="1000"/>
                                        <p:tgtEl>
                                          <p:spTgt spid="15"/>
                                        </p:tgtEl>
                                      </p:cBhvr>
                                    </p:animEffect>
                                    <p:set>
                                      <p:cBhvr>
                                        <p:cTn id="428" dur="1" fill="hold">
                                          <p:stCondLst>
                                            <p:cond delay="999"/>
                                          </p:stCondLst>
                                        </p:cTn>
                                        <p:tgtEl>
                                          <p:spTgt spid="15"/>
                                        </p:tgtEl>
                                        <p:attrNameLst>
                                          <p:attrName>style.visibility</p:attrName>
                                        </p:attrNameLst>
                                      </p:cBhvr>
                                      <p:to>
                                        <p:strVal val="hidden"/>
                                      </p:to>
                                    </p:set>
                                  </p:childTnLst>
                                </p:cTn>
                              </p:par>
                              <p:par>
                                <p:cTn id="429" presetID="10" presetClass="exit" presetSubtype="0" fill="hold" grpId="1" nodeType="withEffect">
                                  <p:stCondLst>
                                    <p:cond delay="0"/>
                                  </p:stCondLst>
                                  <p:childTnLst>
                                    <p:animEffect transition="out" filter="fade">
                                      <p:cBhvr>
                                        <p:cTn id="430" dur="1000"/>
                                        <p:tgtEl>
                                          <p:spTgt spid="14"/>
                                        </p:tgtEl>
                                      </p:cBhvr>
                                    </p:animEffect>
                                    <p:set>
                                      <p:cBhvr>
                                        <p:cTn id="431" dur="1" fill="hold">
                                          <p:stCondLst>
                                            <p:cond delay="999"/>
                                          </p:stCondLst>
                                        </p:cTn>
                                        <p:tgtEl>
                                          <p:spTgt spid="14"/>
                                        </p:tgtEl>
                                        <p:attrNameLst>
                                          <p:attrName>style.visibility</p:attrName>
                                        </p:attrNameLst>
                                      </p:cBhvr>
                                      <p:to>
                                        <p:strVal val="hidden"/>
                                      </p:to>
                                    </p:set>
                                  </p:childTnLst>
                                </p:cTn>
                              </p:par>
                              <p:par>
                                <p:cTn id="432" presetID="10" presetClass="exit" presetSubtype="0" fill="hold" grpId="1" nodeType="withEffect">
                                  <p:stCondLst>
                                    <p:cond delay="0"/>
                                  </p:stCondLst>
                                  <p:childTnLst>
                                    <p:animEffect transition="out" filter="fade">
                                      <p:cBhvr>
                                        <p:cTn id="433" dur="1000"/>
                                        <p:tgtEl>
                                          <p:spTgt spid="13"/>
                                        </p:tgtEl>
                                      </p:cBhvr>
                                    </p:animEffect>
                                    <p:set>
                                      <p:cBhvr>
                                        <p:cTn id="434" dur="1" fill="hold">
                                          <p:stCondLst>
                                            <p:cond delay="999"/>
                                          </p:stCondLst>
                                        </p:cTn>
                                        <p:tgtEl>
                                          <p:spTgt spid="13"/>
                                        </p:tgtEl>
                                        <p:attrNameLst>
                                          <p:attrName>style.visibility</p:attrName>
                                        </p:attrNameLst>
                                      </p:cBhvr>
                                      <p:to>
                                        <p:strVal val="hidden"/>
                                      </p:to>
                                    </p:set>
                                  </p:childTnLst>
                                </p:cTn>
                              </p:par>
                              <p:par>
                                <p:cTn id="435" presetID="10" presetClass="exit" presetSubtype="0" fill="hold" grpId="1" nodeType="withEffect">
                                  <p:stCondLst>
                                    <p:cond delay="0"/>
                                  </p:stCondLst>
                                  <p:childTnLst>
                                    <p:animEffect transition="out" filter="fade">
                                      <p:cBhvr>
                                        <p:cTn id="436" dur="1000"/>
                                        <p:tgtEl>
                                          <p:spTgt spid="12"/>
                                        </p:tgtEl>
                                      </p:cBhvr>
                                    </p:animEffect>
                                    <p:set>
                                      <p:cBhvr>
                                        <p:cTn id="437" dur="1" fill="hold">
                                          <p:stCondLst>
                                            <p:cond delay="999"/>
                                          </p:stCondLst>
                                        </p:cTn>
                                        <p:tgtEl>
                                          <p:spTgt spid="12"/>
                                        </p:tgtEl>
                                        <p:attrNameLst>
                                          <p:attrName>style.visibility</p:attrName>
                                        </p:attrNameLst>
                                      </p:cBhvr>
                                      <p:to>
                                        <p:strVal val="hidden"/>
                                      </p:to>
                                    </p:set>
                                  </p:childTnLst>
                                </p:cTn>
                              </p:par>
                              <p:par>
                                <p:cTn id="438" presetID="10" presetClass="exit" presetSubtype="0" fill="hold" grpId="1" nodeType="withEffect">
                                  <p:stCondLst>
                                    <p:cond delay="0"/>
                                  </p:stCondLst>
                                  <p:childTnLst>
                                    <p:animEffect transition="out" filter="fade">
                                      <p:cBhvr>
                                        <p:cTn id="439" dur="1000"/>
                                        <p:tgtEl>
                                          <p:spTgt spid="11"/>
                                        </p:tgtEl>
                                      </p:cBhvr>
                                    </p:animEffect>
                                    <p:set>
                                      <p:cBhvr>
                                        <p:cTn id="440" dur="1" fill="hold">
                                          <p:stCondLst>
                                            <p:cond delay="999"/>
                                          </p:stCondLst>
                                        </p:cTn>
                                        <p:tgtEl>
                                          <p:spTgt spid="11"/>
                                        </p:tgtEl>
                                        <p:attrNameLst>
                                          <p:attrName>style.visibility</p:attrName>
                                        </p:attrNameLst>
                                      </p:cBhvr>
                                      <p:to>
                                        <p:strVal val="hidden"/>
                                      </p:to>
                                    </p:set>
                                  </p:childTnLst>
                                </p:cTn>
                              </p:par>
                              <p:par>
                                <p:cTn id="441" presetID="10" presetClass="exit" presetSubtype="0" fill="hold" grpId="1" nodeType="withEffect">
                                  <p:stCondLst>
                                    <p:cond delay="0"/>
                                  </p:stCondLst>
                                  <p:childTnLst>
                                    <p:animEffect transition="out" filter="fade">
                                      <p:cBhvr>
                                        <p:cTn id="442" dur="1000"/>
                                        <p:tgtEl>
                                          <p:spTgt spid="9"/>
                                        </p:tgtEl>
                                      </p:cBhvr>
                                    </p:animEffect>
                                    <p:set>
                                      <p:cBhvr>
                                        <p:cTn id="443" dur="1" fill="hold">
                                          <p:stCondLst>
                                            <p:cond delay="999"/>
                                          </p:stCondLst>
                                        </p:cTn>
                                        <p:tgtEl>
                                          <p:spTgt spid="9"/>
                                        </p:tgtEl>
                                        <p:attrNameLst>
                                          <p:attrName>style.visibility</p:attrName>
                                        </p:attrNameLst>
                                      </p:cBhvr>
                                      <p:to>
                                        <p:strVal val="hidden"/>
                                      </p:to>
                                    </p:set>
                                  </p:childTnLst>
                                </p:cTn>
                              </p:par>
                              <p:par>
                                <p:cTn id="444" presetID="10" presetClass="exit" presetSubtype="0" fill="hold" grpId="1" nodeType="withEffect">
                                  <p:stCondLst>
                                    <p:cond delay="0"/>
                                  </p:stCondLst>
                                  <p:childTnLst>
                                    <p:animEffect transition="out" filter="fade">
                                      <p:cBhvr>
                                        <p:cTn id="445" dur="1000"/>
                                        <p:tgtEl>
                                          <p:spTgt spid="7"/>
                                        </p:tgtEl>
                                      </p:cBhvr>
                                    </p:animEffect>
                                    <p:set>
                                      <p:cBhvr>
                                        <p:cTn id="446" dur="1" fill="hold">
                                          <p:stCondLst>
                                            <p:cond delay="999"/>
                                          </p:stCondLst>
                                        </p:cTn>
                                        <p:tgtEl>
                                          <p:spTgt spid="7"/>
                                        </p:tgtEl>
                                        <p:attrNameLst>
                                          <p:attrName>style.visibility</p:attrName>
                                        </p:attrNameLst>
                                      </p:cBhvr>
                                      <p:to>
                                        <p:strVal val="hidden"/>
                                      </p:to>
                                    </p:set>
                                  </p:childTnLst>
                                </p:cTn>
                              </p:par>
                              <p:par>
                                <p:cTn id="447" presetID="10" presetClass="exit" presetSubtype="0" fill="hold" grpId="1" nodeType="withEffect">
                                  <p:stCondLst>
                                    <p:cond delay="0"/>
                                  </p:stCondLst>
                                  <p:childTnLst>
                                    <p:animEffect transition="out" filter="fade">
                                      <p:cBhvr>
                                        <p:cTn id="448" dur="1000"/>
                                        <p:tgtEl>
                                          <p:spTgt spid="8"/>
                                        </p:tgtEl>
                                      </p:cBhvr>
                                    </p:animEffect>
                                    <p:set>
                                      <p:cBhvr>
                                        <p:cTn id="449" dur="1" fill="hold">
                                          <p:stCondLst>
                                            <p:cond delay="999"/>
                                          </p:stCondLst>
                                        </p:cTn>
                                        <p:tgtEl>
                                          <p:spTgt spid="8"/>
                                        </p:tgtEl>
                                        <p:attrNameLst>
                                          <p:attrName>style.visibility</p:attrName>
                                        </p:attrNameLst>
                                      </p:cBhvr>
                                      <p:to>
                                        <p:strVal val="hidden"/>
                                      </p:to>
                                    </p:set>
                                  </p:childTnLst>
                                </p:cTn>
                              </p:par>
                              <p:par>
                                <p:cTn id="450" presetID="10" presetClass="exit" presetSubtype="0" fill="hold" grpId="1" nodeType="withEffect">
                                  <p:stCondLst>
                                    <p:cond delay="0"/>
                                  </p:stCondLst>
                                  <p:childTnLst>
                                    <p:animEffect transition="out" filter="fade">
                                      <p:cBhvr>
                                        <p:cTn id="451" dur="1000"/>
                                        <p:tgtEl>
                                          <p:spTgt spid="6"/>
                                        </p:tgtEl>
                                      </p:cBhvr>
                                    </p:animEffect>
                                    <p:set>
                                      <p:cBhvr>
                                        <p:cTn id="452" dur="1" fill="hold">
                                          <p:stCondLst>
                                            <p:cond delay="999"/>
                                          </p:stCondLst>
                                        </p:cTn>
                                        <p:tgtEl>
                                          <p:spTgt spid="6"/>
                                        </p:tgtEl>
                                        <p:attrNameLst>
                                          <p:attrName>style.visibility</p:attrName>
                                        </p:attrNameLst>
                                      </p:cBhvr>
                                      <p:to>
                                        <p:strVal val="hidden"/>
                                      </p:to>
                                    </p:set>
                                  </p:childTnLst>
                                </p:cTn>
                              </p:par>
                              <p:par>
                                <p:cTn id="453" presetID="10" presetClass="exit" presetSubtype="0" fill="hold" grpId="1" nodeType="withEffect">
                                  <p:stCondLst>
                                    <p:cond delay="0"/>
                                  </p:stCondLst>
                                  <p:childTnLst>
                                    <p:animEffect transition="out" filter="fade">
                                      <p:cBhvr>
                                        <p:cTn id="454" dur="1000"/>
                                        <p:tgtEl>
                                          <p:spTgt spid="10"/>
                                        </p:tgtEl>
                                      </p:cBhvr>
                                    </p:animEffect>
                                    <p:set>
                                      <p:cBhvr>
                                        <p:cTn id="455" dur="1" fill="hold">
                                          <p:stCondLst>
                                            <p:cond delay="999"/>
                                          </p:stCondLst>
                                        </p:cTn>
                                        <p:tgtEl>
                                          <p:spTgt spid="10"/>
                                        </p:tgtEl>
                                        <p:attrNameLst>
                                          <p:attrName>style.visibility</p:attrName>
                                        </p:attrNameLst>
                                      </p:cBhvr>
                                      <p:to>
                                        <p:strVal val="hidden"/>
                                      </p:to>
                                    </p:set>
                                  </p:childTnLst>
                                </p:cTn>
                              </p:par>
                              <p:par>
                                <p:cTn id="456" presetID="10" presetClass="exit" presetSubtype="0" fill="hold" grpId="1" nodeType="withEffect">
                                  <p:stCondLst>
                                    <p:cond delay="0"/>
                                  </p:stCondLst>
                                  <p:childTnLst>
                                    <p:animEffect transition="out" filter="fade">
                                      <p:cBhvr>
                                        <p:cTn id="457" dur="1000"/>
                                        <p:tgtEl>
                                          <p:spTgt spid="25"/>
                                        </p:tgtEl>
                                      </p:cBhvr>
                                    </p:animEffect>
                                    <p:set>
                                      <p:cBhvr>
                                        <p:cTn id="458" dur="1" fill="hold">
                                          <p:stCondLst>
                                            <p:cond delay="999"/>
                                          </p:stCondLst>
                                        </p:cTn>
                                        <p:tgtEl>
                                          <p:spTgt spid="25"/>
                                        </p:tgtEl>
                                        <p:attrNameLst>
                                          <p:attrName>style.visibility</p:attrName>
                                        </p:attrNameLst>
                                      </p:cBhvr>
                                      <p:to>
                                        <p:strVal val="hidden"/>
                                      </p:to>
                                    </p:set>
                                  </p:childTnLst>
                                </p:cTn>
                              </p:par>
                              <p:par>
                                <p:cTn id="459" presetID="10" presetClass="exit" presetSubtype="0" fill="hold" grpId="1" nodeType="withEffect">
                                  <p:stCondLst>
                                    <p:cond delay="0"/>
                                  </p:stCondLst>
                                  <p:childTnLst>
                                    <p:animEffect transition="out" filter="fade">
                                      <p:cBhvr>
                                        <p:cTn id="460" dur="1000"/>
                                        <p:tgtEl>
                                          <p:spTgt spid="24"/>
                                        </p:tgtEl>
                                      </p:cBhvr>
                                    </p:animEffect>
                                    <p:set>
                                      <p:cBhvr>
                                        <p:cTn id="461" dur="1" fill="hold">
                                          <p:stCondLst>
                                            <p:cond delay="999"/>
                                          </p:stCondLst>
                                        </p:cTn>
                                        <p:tgtEl>
                                          <p:spTgt spid="24"/>
                                        </p:tgtEl>
                                        <p:attrNameLst>
                                          <p:attrName>style.visibility</p:attrName>
                                        </p:attrNameLst>
                                      </p:cBhvr>
                                      <p:to>
                                        <p:strVal val="hidden"/>
                                      </p:to>
                                    </p:set>
                                  </p:childTnLst>
                                </p:cTn>
                              </p:par>
                              <p:par>
                                <p:cTn id="462" presetID="10" presetClass="exit" presetSubtype="0" fill="hold" grpId="1" nodeType="withEffect">
                                  <p:stCondLst>
                                    <p:cond delay="0"/>
                                  </p:stCondLst>
                                  <p:childTnLst>
                                    <p:animEffect transition="out" filter="fade">
                                      <p:cBhvr>
                                        <p:cTn id="463" dur="1000"/>
                                        <p:tgtEl>
                                          <p:spTgt spid="26"/>
                                        </p:tgtEl>
                                      </p:cBhvr>
                                    </p:animEffect>
                                    <p:set>
                                      <p:cBhvr>
                                        <p:cTn id="464" dur="1" fill="hold">
                                          <p:stCondLst>
                                            <p:cond delay="999"/>
                                          </p:stCondLst>
                                        </p:cTn>
                                        <p:tgtEl>
                                          <p:spTgt spid="26"/>
                                        </p:tgtEl>
                                        <p:attrNameLst>
                                          <p:attrName>style.visibility</p:attrName>
                                        </p:attrNameLst>
                                      </p:cBhvr>
                                      <p:to>
                                        <p:strVal val="hidden"/>
                                      </p:to>
                                    </p:set>
                                  </p:childTnLst>
                                </p:cTn>
                              </p:par>
                              <p:par>
                                <p:cTn id="465" presetID="10" presetClass="exit" presetSubtype="0" fill="hold" grpId="1" nodeType="withEffect">
                                  <p:stCondLst>
                                    <p:cond delay="0"/>
                                  </p:stCondLst>
                                  <p:childTnLst>
                                    <p:animEffect transition="out" filter="fade">
                                      <p:cBhvr>
                                        <p:cTn id="466" dur="1000"/>
                                        <p:tgtEl>
                                          <p:spTgt spid="27"/>
                                        </p:tgtEl>
                                      </p:cBhvr>
                                    </p:animEffect>
                                    <p:set>
                                      <p:cBhvr>
                                        <p:cTn id="467" dur="1" fill="hold">
                                          <p:stCondLst>
                                            <p:cond delay="999"/>
                                          </p:stCondLst>
                                        </p:cTn>
                                        <p:tgtEl>
                                          <p:spTgt spid="27"/>
                                        </p:tgtEl>
                                        <p:attrNameLst>
                                          <p:attrName>style.visibility</p:attrName>
                                        </p:attrNameLst>
                                      </p:cBhvr>
                                      <p:to>
                                        <p:strVal val="hidden"/>
                                      </p:to>
                                    </p:set>
                                  </p:childTnLst>
                                </p:cTn>
                              </p:par>
                              <p:par>
                                <p:cTn id="468" presetID="10" presetClass="exit" presetSubtype="0" fill="hold" grpId="1" nodeType="withEffect">
                                  <p:stCondLst>
                                    <p:cond delay="0"/>
                                  </p:stCondLst>
                                  <p:childTnLst>
                                    <p:animEffect transition="out" filter="fade">
                                      <p:cBhvr>
                                        <p:cTn id="469" dur="1000"/>
                                        <p:tgtEl>
                                          <p:spTgt spid="31"/>
                                        </p:tgtEl>
                                      </p:cBhvr>
                                    </p:animEffect>
                                    <p:set>
                                      <p:cBhvr>
                                        <p:cTn id="470" dur="1" fill="hold">
                                          <p:stCondLst>
                                            <p:cond delay="999"/>
                                          </p:stCondLst>
                                        </p:cTn>
                                        <p:tgtEl>
                                          <p:spTgt spid="31"/>
                                        </p:tgtEl>
                                        <p:attrNameLst>
                                          <p:attrName>style.visibility</p:attrName>
                                        </p:attrNameLst>
                                      </p:cBhvr>
                                      <p:to>
                                        <p:strVal val="hidden"/>
                                      </p:to>
                                    </p:set>
                                  </p:childTnLst>
                                </p:cTn>
                              </p:par>
                            </p:childTnLst>
                          </p:cTn>
                        </p:par>
                        <p:par>
                          <p:cTn id="471" fill="hold">
                            <p:stCondLst>
                              <p:cond delay="1000"/>
                            </p:stCondLst>
                            <p:childTnLst>
                              <p:par>
                                <p:cTn id="472" presetID="10" presetClass="entr" presetSubtype="0" fill="hold" grpId="0" nodeType="afterEffect">
                                  <p:stCondLst>
                                    <p:cond delay="0"/>
                                  </p:stCondLst>
                                  <p:childTnLst>
                                    <p:set>
                                      <p:cBhvr>
                                        <p:cTn id="473" dur="1" fill="hold">
                                          <p:stCondLst>
                                            <p:cond delay="0"/>
                                          </p:stCondLst>
                                        </p:cTn>
                                        <p:tgtEl>
                                          <p:spTgt spid="33">
                                            <p:bg/>
                                          </p:spTgt>
                                        </p:tgtEl>
                                        <p:attrNameLst>
                                          <p:attrName>style.visibility</p:attrName>
                                        </p:attrNameLst>
                                      </p:cBhvr>
                                      <p:to>
                                        <p:strVal val="visible"/>
                                      </p:to>
                                    </p:set>
                                    <p:animEffect transition="in" filter="fade">
                                      <p:cBhvr>
                                        <p:cTn id="474" dur="1000"/>
                                        <p:tgtEl>
                                          <p:spTgt spid="33">
                                            <p:bg/>
                                          </p:spTgt>
                                        </p:tgtEl>
                                      </p:cBhvr>
                                    </p:animEffect>
                                  </p:childTnLst>
                                </p:cTn>
                              </p:par>
                              <p:par>
                                <p:cTn id="475" presetID="22" presetClass="entr" presetSubtype="8" fill="hold" grpId="0" nodeType="withEffect">
                                  <p:stCondLst>
                                    <p:cond delay="0"/>
                                  </p:stCondLst>
                                  <p:childTnLst>
                                    <p:set>
                                      <p:cBhvr>
                                        <p:cTn id="476" dur="1" fill="hold">
                                          <p:stCondLst>
                                            <p:cond delay="0"/>
                                          </p:stCondLst>
                                        </p:cTn>
                                        <p:tgtEl>
                                          <p:spTgt spid="33">
                                            <p:txEl>
                                              <p:pRg st="0" end="0"/>
                                            </p:txEl>
                                          </p:spTgt>
                                        </p:tgtEl>
                                        <p:attrNameLst>
                                          <p:attrName>style.visibility</p:attrName>
                                        </p:attrNameLst>
                                      </p:cBhvr>
                                      <p:to>
                                        <p:strVal val="visible"/>
                                      </p:to>
                                    </p:set>
                                    <p:animEffect transition="in" filter="wipe(left)">
                                      <p:cBhvr>
                                        <p:cTn id="477" dur="1000"/>
                                        <p:tgtEl>
                                          <p:spTgt spid="33">
                                            <p:txEl>
                                              <p:pRg st="0" end="0"/>
                                            </p:txEl>
                                          </p:spTgt>
                                        </p:tgtEl>
                                      </p:cBhvr>
                                    </p:animEffect>
                                  </p:childTnLst>
                                </p:cTn>
                              </p:par>
                            </p:childTnLst>
                          </p:cTn>
                        </p:par>
                      </p:childTnLst>
                    </p:cTn>
                  </p:par>
                  <p:par>
                    <p:cTn id="478" fill="hold">
                      <p:stCondLst>
                        <p:cond delay="indefinite"/>
                      </p:stCondLst>
                      <p:childTnLst>
                        <p:par>
                          <p:cTn id="479" fill="hold">
                            <p:stCondLst>
                              <p:cond delay="0"/>
                            </p:stCondLst>
                            <p:childTnLst>
                              <p:par>
                                <p:cTn id="480" presetID="10" presetClass="entr" presetSubtype="0" fill="hold" grpId="0" nodeType="clickEffect">
                                  <p:stCondLst>
                                    <p:cond delay="0"/>
                                  </p:stCondLst>
                                  <p:childTnLst>
                                    <p:set>
                                      <p:cBhvr>
                                        <p:cTn id="481" dur="1" fill="hold">
                                          <p:stCondLst>
                                            <p:cond delay="0"/>
                                          </p:stCondLst>
                                        </p:cTn>
                                        <p:tgtEl>
                                          <p:spTgt spid="33">
                                            <p:txEl>
                                              <p:pRg st="1" end="1"/>
                                            </p:txEl>
                                          </p:spTgt>
                                        </p:tgtEl>
                                        <p:attrNameLst>
                                          <p:attrName>style.visibility</p:attrName>
                                        </p:attrNameLst>
                                      </p:cBhvr>
                                      <p:to>
                                        <p:strVal val="visible"/>
                                      </p:to>
                                    </p:set>
                                    <p:animEffect transition="in" filter="fade">
                                      <p:cBhvr>
                                        <p:cTn id="482" dur="1000"/>
                                        <p:tgtEl>
                                          <p:spTgt spid="33">
                                            <p:txEl>
                                              <p:pRg st="1" end="1"/>
                                            </p:txEl>
                                          </p:spTgt>
                                        </p:tgtEl>
                                      </p:cBhvr>
                                    </p:animEffect>
                                  </p:childTnLst>
                                </p:cTn>
                              </p:par>
                            </p:childTnLst>
                          </p:cTn>
                        </p:par>
                      </p:childTnLst>
                    </p:cTn>
                  </p:par>
                  <p:par>
                    <p:cTn id="483" fill="hold">
                      <p:stCondLst>
                        <p:cond delay="indefinite"/>
                      </p:stCondLst>
                      <p:childTnLst>
                        <p:par>
                          <p:cTn id="484" fill="hold">
                            <p:stCondLst>
                              <p:cond delay="0"/>
                            </p:stCondLst>
                            <p:childTnLst>
                              <p:par>
                                <p:cTn id="485" presetID="10" presetClass="entr" presetSubtype="0" fill="hold" grpId="0" nodeType="clickEffect">
                                  <p:stCondLst>
                                    <p:cond delay="0"/>
                                  </p:stCondLst>
                                  <p:childTnLst>
                                    <p:set>
                                      <p:cBhvr>
                                        <p:cTn id="486" dur="1" fill="hold">
                                          <p:stCondLst>
                                            <p:cond delay="0"/>
                                          </p:stCondLst>
                                        </p:cTn>
                                        <p:tgtEl>
                                          <p:spTgt spid="33">
                                            <p:txEl>
                                              <p:pRg st="2" end="2"/>
                                            </p:txEl>
                                          </p:spTgt>
                                        </p:tgtEl>
                                        <p:attrNameLst>
                                          <p:attrName>style.visibility</p:attrName>
                                        </p:attrNameLst>
                                      </p:cBhvr>
                                      <p:to>
                                        <p:strVal val="visible"/>
                                      </p:to>
                                    </p:set>
                                    <p:animEffect transition="in" filter="fade">
                                      <p:cBhvr>
                                        <p:cTn id="487" dur="1000"/>
                                        <p:tgtEl>
                                          <p:spTgt spid="33">
                                            <p:txEl>
                                              <p:pRg st="2" end="2"/>
                                            </p:txEl>
                                          </p:spTgt>
                                        </p:tgtEl>
                                      </p:cBhvr>
                                    </p:animEffect>
                                  </p:childTnLst>
                                </p:cTn>
                              </p:par>
                              <p:par>
                                <p:cTn id="488" presetID="10" presetClass="entr" presetSubtype="0" fill="hold" grpId="0" nodeType="withEffect">
                                  <p:stCondLst>
                                    <p:cond delay="0"/>
                                  </p:stCondLst>
                                  <p:childTnLst>
                                    <p:set>
                                      <p:cBhvr>
                                        <p:cTn id="489" dur="1" fill="hold">
                                          <p:stCondLst>
                                            <p:cond delay="0"/>
                                          </p:stCondLst>
                                        </p:cTn>
                                        <p:tgtEl>
                                          <p:spTgt spid="33">
                                            <p:txEl>
                                              <p:pRg st="3" end="3"/>
                                            </p:txEl>
                                          </p:spTgt>
                                        </p:tgtEl>
                                        <p:attrNameLst>
                                          <p:attrName>style.visibility</p:attrName>
                                        </p:attrNameLst>
                                      </p:cBhvr>
                                      <p:to>
                                        <p:strVal val="visible"/>
                                      </p:to>
                                    </p:set>
                                    <p:animEffect transition="in" filter="fade">
                                      <p:cBhvr>
                                        <p:cTn id="490" dur="1000"/>
                                        <p:tgtEl>
                                          <p:spTgt spid="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9" grpId="0" animBg="1"/>
      <p:bldP spid="30" grpId="0" animBg="1"/>
      <p:bldP spid="31" grpId="0" animBg="1"/>
      <p:bldP spid="31" grpId="1" animBg="1"/>
      <p:bldP spid="33" grpId="0" uiExpand="1" build="allAtOnce" animBg="1"/>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9787295"/>
          </a:xfrm>
          <a:prstGeom prst="rect">
            <a:avLst/>
          </a:prstGeom>
        </p:spPr>
        <p:txBody>
          <a:bodyPr wrap="square">
            <a:spAutoFit/>
          </a:bodyPr>
          <a:lstStyle/>
          <a:p>
            <a:r>
              <a:rPr lang="en-US" dirty="0" smtClean="0">
                <a:hlinkClick r:id="rId2"/>
              </a:rPr>
              <a:t>https://en.wikipedia.org/wiki/Indian_Appropriations_Act</a:t>
            </a:r>
            <a:endParaRPr lang="en-US" dirty="0" smtClean="0"/>
          </a:p>
          <a:p>
            <a:r>
              <a:rPr lang="en-US" dirty="0" smtClean="0"/>
              <a:t>	The </a:t>
            </a:r>
            <a:r>
              <a:rPr lang="en-US" b="1" dirty="0" smtClean="0"/>
              <a:t>Indian Appropriation Act</a:t>
            </a:r>
            <a:r>
              <a:rPr lang="en-US" dirty="0" smtClean="0"/>
              <a:t> is the name of several acts passed by the United States Congress. A considerable number of acts were passed under the same name throughout the 19th and early 20th centuries, but the most notable landmark acts consist of the Appropriation Bill for Indian Affairs of 1851</a:t>
            </a:r>
            <a:r>
              <a:rPr lang="en-US" baseline="30000" dirty="0" smtClean="0"/>
              <a:t> </a:t>
            </a:r>
            <a:r>
              <a:rPr lang="en-US" dirty="0" smtClean="0"/>
              <a:t>and the 1871 Indian Appropriations Act.</a:t>
            </a:r>
          </a:p>
          <a:p>
            <a:r>
              <a:rPr lang="en-US" b="1" dirty="0" smtClean="0"/>
              <a:t>1871 Act</a:t>
            </a:r>
          </a:p>
          <a:p>
            <a:r>
              <a:rPr lang="en-US" dirty="0" smtClean="0"/>
              <a:t>	According to the Indian Appropriation Act of March 3, 1871, no longer was any group of Indians in the United States recognized as an independent nation by the federal government.</a:t>
            </a:r>
            <a:r>
              <a:rPr lang="en-US" baseline="30000" dirty="0" smtClean="0"/>
              <a:t> </a:t>
            </a:r>
            <a:r>
              <a:rPr lang="en-US" dirty="0" smtClean="0"/>
              <a:t>Moreover, Congress directed that all Indians should be treated as individuals and legally designated "wards" of the federal government. Before this bill was enacted, the federal government signed treaties with different Native American tribes, committing the tribes to land cessions, in exchange for specific lands designated to Indians for exclusive indigenous use as well as annual payments in the form of cash, livestock, supplies, and services. These treaties, which took much time and effort to finalize, ceased with the passage of the 1871 Indian Appropriation Act, declaring that “no Indian nation or tribe” would be recognized “as an independent nation, tribe, or power with whom the United States may contract by treaty.” Thus, it can be argued that this bill made it significantly easier for the federal government to secure lands that were previously owned by Native Americans.</a:t>
            </a:r>
          </a:p>
          <a:p>
            <a:r>
              <a:rPr lang="en-US" b="1" dirty="0" smtClean="0"/>
              <a:t>1885 Act</a:t>
            </a:r>
          </a:p>
          <a:p>
            <a:r>
              <a:rPr lang="en-US" dirty="0" smtClean="0"/>
              <a:t>After several attempts by the Boomers to enter Indian Territory, Congress passed the 1885 Act which allowed Indian tribes, and individual Indians to sell unoccupied lands that they claimed to be their own.</a:t>
            </a:r>
          </a:p>
          <a:p>
            <a:r>
              <a:rPr lang="en-US" b="1" dirty="0" smtClean="0"/>
              <a:t>1889 Act</a:t>
            </a:r>
          </a:p>
          <a:p>
            <a:r>
              <a:rPr lang="en-US" dirty="0" smtClean="0"/>
              <a:t>After years of trying to open Indian Territory, President Grover Cleveland, on March 2, 1889, signed the 1889 Act which officially opened the Unassigned Lands to white settlers under tenets of the Homestead Act. On a side-note, Grover Cleveland signed the Act into law days before his successor, Benjamin Harrison, took over as President of the United States. However, under a section in this original act, those who entered these unassigned lands illegally, before their respective racing times as designated in the President’s opening proclamation, would be denied the rights to the lands they claimed. These people were termed "Sooners,” with this section of the act being termed as the "sooner clause.” But there was growing political pressure to open these unassigned lands to settlement quickly. Thus, later in 1889, an amendment to the Indian Appropriations Act allowed President Benjamin Harrison to be involved in this historical bill as well, proclaiming unassigned lands were open for settlement under much less stringent rules.</a:t>
            </a:r>
          </a:p>
          <a:p>
            <a:endParaRPr lang="en-US" dirty="0"/>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6"/>
          <p:cNvGrpSpPr>
            <a:grpSpLocks noChangeAspect="1"/>
          </p:cNvGrpSpPr>
          <p:nvPr/>
        </p:nvGrpSpPr>
        <p:grpSpPr>
          <a:xfrm>
            <a:off x="-1066800" y="1039104"/>
            <a:ext cx="10210800" cy="6032255"/>
            <a:chOff x="-1066800" y="1039104"/>
            <a:chExt cx="10210800" cy="6032255"/>
          </a:xfrm>
        </p:grpSpPr>
        <p:grpSp>
          <p:nvGrpSpPr>
            <p:cNvPr id="6" name="Group 34"/>
            <p:cNvGrpSpPr/>
            <p:nvPr/>
          </p:nvGrpSpPr>
          <p:grpSpPr>
            <a:xfrm>
              <a:off x="-1066800" y="1039104"/>
              <a:ext cx="10210800" cy="6032255"/>
              <a:chOff x="-1066800" y="1039104"/>
              <a:chExt cx="10210800" cy="6032255"/>
            </a:xfrm>
          </p:grpSpPr>
          <p:grpSp>
            <p:nvGrpSpPr>
              <p:cNvPr id="7" name="Group 33"/>
              <p:cNvGrpSpPr/>
              <p:nvPr/>
            </p:nvGrpSpPr>
            <p:grpSpPr>
              <a:xfrm>
                <a:off x="-1066800" y="1039104"/>
                <a:ext cx="10210800" cy="6032255"/>
                <a:chOff x="-1066800" y="1039104"/>
                <a:chExt cx="10210800" cy="6032255"/>
              </a:xfrm>
            </p:grpSpPr>
            <p:pic>
              <p:nvPicPr>
                <p:cNvPr id="2" name="Picture 2" descr="https://upload.wikimedia.org/wikipedia/commons/thumb/4/45/Okterritory.png/1024px-Okterritory.png"/>
                <p:cNvPicPr preferRelativeResize="0">
                  <a:picLocks noChangeArrowheads="1"/>
                </p:cNvPicPr>
                <p:nvPr/>
              </p:nvPicPr>
              <p:blipFill>
                <a:blip r:embed="rId3" cstate="print"/>
                <a:srcRect/>
                <a:stretch>
                  <a:fillRect/>
                </a:stretch>
              </p:blipFill>
              <p:spPr bwMode="auto">
                <a:xfrm>
                  <a:off x="-1066800" y="1039104"/>
                  <a:ext cx="10210800" cy="6032255"/>
                </a:xfrm>
                <a:prstGeom prst="rect">
                  <a:avLst/>
                </a:prstGeom>
                <a:noFill/>
              </p:spPr>
            </p:pic>
            <p:sp>
              <p:nvSpPr>
                <p:cNvPr id="3" name="Freeform 2"/>
                <p:cNvSpPr/>
                <p:nvPr/>
              </p:nvSpPr>
              <p:spPr>
                <a:xfrm>
                  <a:off x="4619625" y="2133600"/>
                  <a:ext cx="2295525" cy="4057650"/>
                </a:xfrm>
                <a:custGeom>
                  <a:avLst/>
                  <a:gdLst>
                    <a:gd name="connsiteX0" fmla="*/ 19050 w 2343150"/>
                    <a:gd name="connsiteY0" fmla="*/ 4057650 h 4057650"/>
                    <a:gd name="connsiteX1" fmla="*/ 76200 w 2343150"/>
                    <a:gd name="connsiteY1" fmla="*/ 2171700 h 4057650"/>
                    <a:gd name="connsiteX2" fmla="*/ 476250 w 2343150"/>
                    <a:gd name="connsiteY2" fmla="*/ 2228850 h 4057650"/>
                    <a:gd name="connsiteX3" fmla="*/ 514350 w 2343150"/>
                    <a:gd name="connsiteY3" fmla="*/ 2286000 h 4057650"/>
                    <a:gd name="connsiteX4" fmla="*/ 609600 w 2343150"/>
                    <a:gd name="connsiteY4" fmla="*/ 2438400 h 4057650"/>
                    <a:gd name="connsiteX5" fmla="*/ 723900 w 2343150"/>
                    <a:gd name="connsiteY5" fmla="*/ 2514600 h 4057650"/>
                    <a:gd name="connsiteX6" fmla="*/ 723900 w 2343150"/>
                    <a:gd name="connsiteY6" fmla="*/ 2686050 h 4057650"/>
                    <a:gd name="connsiteX7" fmla="*/ 971550 w 2343150"/>
                    <a:gd name="connsiteY7" fmla="*/ 2762250 h 4057650"/>
                    <a:gd name="connsiteX8" fmla="*/ 1123950 w 2343150"/>
                    <a:gd name="connsiteY8" fmla="*/ 2838450 h 4057650"/>
                    <a:gd name="connsiteX9" fmla="*/ 1219200 w 2343150"/>
                    <a:gd name="connsiteY9" fmla="*/ 2724150 h 4057650"/>
                    <a:gd name="connsiteX10" fmla="*/ 1371600 w 2343150"/>
                    <a:gd name="connsiteY10" fmla="*/ 2800350 h 4057650"/>
                    <a:gd name="connsiteX11" fmla="*/ 1428750 w 2343150"/>
                    <a:gd name="connsiteY11" fmla="*/ 2133600 h 4057650"/>
                    <a:gd name="connsiteX12" fmla="*/ 1447800 w 2343150"/>
                    <a:gd name="connsiteY12" fmla="*/ 2114550 h 4057650"/>
                    <a:gd name="connsiteX13" fmla="*/ 1543050 w 2343150"/>
                    <a:gd name="connsiteY13" fmla="*/ 2171700 h 4057650"/>
                    <a:gd name="connsiteX14" fmla="*/ 1543050 w 2343150"/>
                    <a:gd name="connsiteY14" fmla="*/ 2000250 h 4057650"/>
                    <a:gd name="connsiteX15" fmla="*/ 1581150 w 2343150"/>
                    <a:gd name="connsiteY15" fmla="*/ 1162050 h 4057650"/>
                    <a:gd name="connsiteX16" fmla="*/ 2228850 w 2343150"/>
                    <a:gd name="connsiteY16" fmla="*/ 1085850 h 4057650"/>
                    <a:gd name="connsiteX17" fmla="*/ 2266950 w 2343150"/>
                    <a:gd name="connsiteY17" fmla="*/ 0 h 4057650"/>
                    <a:gd name="connsiteX0" fmla="*/ 19050 w 2343150"/>
                    <a:gd name="connsiteY0" fmla="*/ 4057650 h 4057650"/>
                    <a:gd name="connsiteX1" fmla="*/ 76200 w 2343150"/>
                    <a:gd name="connsiteY1" fmla="*/ 2171700 h 4057650"/>
                    <a:gd name="connsiteX2" fmla="*/ 476250 w 2343150"/>
                    <a:gd name="connsiteY2" fmla="*/ 2228850 h 4057650"/>
                    <a:gd name="connsiteX3" fmla="*/ 514350 w 2343150"/>
                    <a:gd name="connsiteY3" fmla="*/ 2286000 h 4057650"/>
                    <a:gd name="connsiteX4" fmla="*/ 609600 w 2343150"/>
                    <a:gd name="connsiteY4" fmla="*/ 2438400 h 4057650"/>
                    <a:gd name="connsiteX5" fmla="*/ 723900 w 2343150"/>
                    <a:gd name="connsiteY5" fmla="*/ 2514600 h 4057650"/>
                    <a:gd name="connsiteX6" fmla="*/ 723900 w 2343150"/>
                    <a:gd name="connsiteY6" fmla="*/ 2686050 h 4057650"/>
                    <a:gd name="connsiteX7" fmla="*/ 971550 w 2343150"/>
                    <a:gd name="connsiteY7" fmla="*/ 2762250 h 4057650"/>
                    <a:gd name="connsiteX8" fmla="*/ 1123950 w 2343150"/>
                    <a:gd name="connsiteY8" fmla="*/ 2838450 h 4057650"/>
                    <a:gd name="connsiteX9" fmla="*/ 1219200 w 2343150"/>
                    <a:gd name="connsiteY9" fmla="*/ 2724150 h 4057650"/>
                    <a:gd name="connsiteX10" fmla="*/ 1371600 w 2343150"/>
                    <a:gd name="connsiteY10" fmla="*/ 2800350 h 4057650"/>
                    <a:gd name="connsiteX11" fmla="*/ 1428750 w 2343150"/>
                    <a:gd name="connsiteY11" fmla="*/ 2133600 h 4057650"/>
                    <a:gd name="connsiteX12" fmla="*/ 1447800 w 2343150"/>
                    <a:gd name="connsiteY12" fmla="*/ 2114550 h 4057650"/>
                    <a:gd name="connsiteX13" fmla="*/ 1543050 w 2343150"/>
                    <a:gd name="connsiteY13" fmla="*/ 2171700 h 4057650"/>
                    <a:gd name="connsiteX14" fmla="*/ 1543050 w 2343150"/>
                    <a:gd name="connsiteY14" fmla="*/ 2000250 h 4057650"/>
                    <a:gd name="connsiteX15" fmla="*/ 1581150 w 2343150"/>
                    <a:gd name="connsiteY15" fmla="*/ 1162050 h 4057650"/>
                    <a:gd name="connsiteX16" fmla="*/ 2228850 w 2343150"/>
                    <a:gd name="connsiteY16" fmla="*/ 1085850 h 4057650"/>
                    <a:gd name="connsiteX17" fmla="*/ 2266950 w 2343150"/>
                    <a:gd name="connsiteY17" fmla="*/ 0 h 4057650"/>
                    <a:gd name="connsiteX0" fmla="*/ 19050 w 2305050"/>
                    <a:gd name="connsiteY0" fmla="*/ 4057650 h 4057650"/>
                    <a:gd name="connsiteX1" fmla="*/ 76200 w 2305050"/>
                    <a:gd name="connsiteY1" fmla="*/ 2171700 h 4057650"/>
                    <a:gd name="connsiteX2" fmla="*/ 476250 w 2305050"/>
                    <a:gd name="connsiteY2" fmla="*/ 2228850 h 4057650"/>
                    <a:gd name="connsiteX3" fmla="*/ 514350 w 2305050"/>
                    <a:gd name="connsiteY3" fmla="*/ 2286000 h 4057650"/>
                    <a:gd name="connsiteX4" fmla="*/ 609600 w 2305050"/>
                    <a:gd name="connsiteY4" fmla="*/ 2438400 h 4057650"/>
                    <a:gd name="connsiteX5" fmla="*/ 723900 w 2305050"/>
                    <a:gd name="connsiteY5" fmla="*/ 2514600 h 4057650"/>
                    <a:gd name="connsiteX6" fmla="*/ 723900 w 2305050"/>
                    <a:gd name="connsiteY6" fmla="*/ 2686050 h 4057650"/>
                    <a:gd name="connsiteX7" fmla="*/ 971550 w 2305050"/>
                    <a:gd name="connsiteY7" fmla="*/ 2762250 h 4057650"/>
                    <a:gd name="connsiteX8" fmla="*/ 1123950 w 2305050"/>
                    <a:gd name="connsiteY8" fmla="*/ 2838450 h 4057650"/>
                    <a:gd name="connsiteX9" fmla="*/ 1219200 w 2305050"/>
                    <a:gd name="connsiteY9" fmla="*/ 2724150 h 4057650"/>
                    <a:gd name="connsiteX10" fmla="*/ 1371600 w 2305050"/>
                    <a:gd name="connsiteY10" fmla="*/ 2800350 h 4057650"/>
                    <a:gd name="connsiteX11" fmla="*/ 1428750 w 2305050"/>
                    <a:gd name="connsiteY11" fmla="*/ 2133600 h 4057650"/>
                    <a:gd name="connsiteX12" fmla="*/ 1447800 w 2305050"/>
                    <a:gd name="connsiteY12" fmla="*/ 2114550 h 4057650"/>
                    <a:gd name="connsiteX13" fmla="*/ 1543050 w 2305050"/>
                    <a:gd name="connsiteY13" fmla="*/ 2171700 h 4057650"/>
                    <a:gd name="connsiteX14" fmla="*/ 1543050 w 2305050"/>
                    <a:gd name="connsiteY14" fmla="*/ 2000250 h 4057650"/>
                    <a:gd name="connsiteX15" fmla="*/ 1581150 w 2305050"/>
                    <a:gd name="connsiteY15" fmla="*/ 1162050 h 4057650"/>
                    <a:gd name="connsiteX16" fmla="*/ 2228850 w 2305050"/>
                    <a:gd name="connsiteY16" fmla="*/ 1085850 h 4057650"/>
                    <a:gd name="connsiteX17" fmla="*/ 2266950 w 2305050"/>
                    <a:gd name="connsiteY17" fmla="*/ 0 h 4057650"/>
                    <a:gd name="connsiteX0" fmla="*/ 19050 w 2305050"/>
                    <a:gd name="connsiteY0" fmla="*/ 4057650 h 4057650"/>
                    <a:gd name="connsiteX1" fmla="*/ 76200 w 2305050"/>
                    <a:gd name="connsiteY1" fmla="*/ 2171700 h 4057650"/>
                    <a:gd name="connsiteX2" fmla="*/ 476250 w 2305050"/>
                    <a:gd name="connsiteY2" fmla="*/ 2228850 h 4057650"/>
                    <a:gd name="connsiteX3" fmla="*/ 514350 w 2305050"/>
                    <a:gd name="connsiteY3" fmla="*/ 2286000 h 4057650"/>
                    <a:gd name="connsiteX4" fmla="*/ 609600 w 2305050"/>
                    <a:gd name="connsiteY4" fmla="*/ 2438400 h 4057650"/>
                    <a:gd name="connsiteX5" fmla="*/ 723900 w 2305050"/>
                    <a:gd name="connsiteY5" fmla="*/ 2514600 h 4057650"/>
                    <a:gd name="connsiteX6" fmla="*/ 723900 w 2305050"/>
                    <a:gd name="connsiteY6" fmla="*/ 2686050 h 4057650"/>
                    <a:gd name="connsiteX7" fmla="*/ 971550 w 2305050"/>
                    <a:gd name="connsiteY7" fmla="*/ 2762250 h 4057650"/>
                    <a:gd name="connsiteX8" fmla="*/ 1123950 w 2305050"/>
                    <a:gd name="connsiteY8" fmla="*/ 2838450 h 4057650"/>
                    <a:gd name="connsiteX9" fmla="*/ 1219200 w 2305050"/>
                    <a:gd name="connsiteY9" fmla="*/ 2724150 h 4057650"/>
                    <a:gd name="connsiteX10" fmla="*/ 1371600 w 2305050"/>
                    <a:gd name="connsiteY10" fmla="*/ 2800350 h 4057650"/>
                    <a:gd name="connsiteX11" fmla="*/ 1428750 w 2305050"/>
                    <a:gd name="connsiteY11" fmla="*/ 2133600 h 4057650"/>
                    <a:gd name="connsiteX12" fmla="*/ 1447800 w 2305050"/>
                    <a:gd name="connsiteY12" fmla="*/ 2114550 h 4057650"/>
                    <a:gd name="connsiteX13" fmla="*/ 1543050 w 2305050"/>
                    <a:gd name="connsiteY13" fmla="*/ 2171700 h 4057650"/>
                    <a:gd name="connsiteX14" fmla="*/ 1543050 w 2305050"/>
                    <a:gd name="connsiteY14" fmla="*/ 2000250 h 4057650"/>
                    <a:gd name="connsiteX15" fmla="*/ 1581150 w 2305050"/>
                    <a:gd name="connsiteY15" fmla="*/ 1162050 h 4057650"/>
                    <a:gd name="connsiteX16" fmla="*/ 2228850 w 2305050"/>
                    <a:gd name="connsiteY16" fmla="*/ 1085850 h 4057650"/>
                    <a:gd name="connsiteX17" fmla="*/ 2266950 w 2305050"/>
                    <a:gd name="connsiteY17" fmla="*/ 0 h 4057650"/>
                    <a:gd name="connsiteX0" fmla="*/ 19050 w 2305050"/>
                    <a:gd name="connsiteY0" fmla="*/ 4057650 h 4057650"/>
                    <a:gd name="connsiteX1" fmla="*/ 76200 w 2305050"/>
                    <a:gd name="connsiteY1" fmla="*/ 2171700 h 4057650"/>
                    <a:gd name="connsiteX2" fmla="*/ 476250 w 2305050"/>
                    <a:gd name="connsiteY2" fmla="*/ 2228850 h 4057650"/>
                    <a:gd name="connsiteX3" fmla="*/ 514350 w 2305050"/>
                    <a:gd name="connsiteY3" fmla="*/ 2286000 h 4057650"/>
                    <a:gd name="connsiteX4" fmla="*/ 609600 w 2305050"/>
                    <a:gd name="connsiteY4" fmla="*/ 2438400 h 4057650"/>
                    <a:gd name="connsiteX5" fmla="*/ 723900 w 2305050"/>
                    <a:gd name="connsiteY5" fmla="*/ 2514600 h 4057650"/>
                    <a:gd name="connsiteX6" fmla="*/ 723900 w 2305050"/>
                    <a:gd name="connsiteY6" fmla="*/ 2686050 h 4057650"/>
                    <a:gd name="connsiteX7" fmla="*/ 971550 w 2305050"/>
                    <a:gd name="connsiteY7" fmla="*/ 2762250 h 4057650"/>
                    <a:gd name="connsiteX8" fmla="*/ 1123950 w 2305050"/>
                    <a:gd name="connsiteY8" fmla="*/ 2838450 h 4057650"/>
                    <a:gd name="connsiteX9" fmla="*/ 1219200 w 2305050"/>
                    <a:gd name="connsiteY9" fmla="*/ 2724150 h 4057650"/>
                    <a:gd name="connsiteX10" fmla="*/ 1371600 w 2305050"/>
                    <a:gd name="connsiteY10" fmla="*/ 2800350 h 4057650"/>
                    <a:gd name="connsiteX11" fmla="*/ 1428750 w 2305050"/>
                    <a:gd name="connsiteY11" fmla="*/ 2133600 h 4057650"/>
                    <a:gd name="connsiteX12" fmla="*/ 1447800 w 2305050"/>
                    <a:gd name="connsiteY12" fmla="*/ 2114550 h 4057650"/>
                    <a:gd name="connsiteX13" fmla="*/ 1543050 w 2305050"/>
                    <a:gd name="connsiteY13" fmla="*/ 2171700 h 4057650"/>
                    <a:gd name="connsiteX14" fmla="*/ 1543050 w 2305050"/>
                    <a:gd name="connsiteY14" fmla="*/ 2000250 h 4057650"/>
                    <a:gd name="connsiteX15" fmla="*/ 1581150 w 2305050"/>
                    <a:gd name="connsiteY15" fmla="*/ 1162050 h 4057650"/>
                    <a:gd name="connsiteX16" fmla="*/ 2228850 w 2305050"/>
                    <a:gd name="connsiteY16" fmla="*/ 1085850 h 4057650"/>
                    <a:gd name="connsiteX17" fmla="*/ 2266950 w 2305050"/>
                    <a:gd name="connsiteY17" fmla="*/ 0 h 4057650"/>
                    <a:gd name="connsiteX0" fmla="*/ 19050 w 2305050"/>
                    <a:gd name="connsiteY0" fmla="*/ 4057650 h 4057650"/>
                    <a:gd name="connsiteX1" fmla="*/ 76200 w 2305050"/>
                    <a:gd name="connsiteY1" fmla="*/ 2171700 h 4057650"/>
                    <a:gd name="connsiteX2" fmla="*/ 476250 w 2305050"/>
                    <a:gd name="connsiteY2" fmla="*/ 2228850 h 4057650"/>
                    <a:gd name="connsiteX3" fmla="*/ 514350 w 2305050"/>
                    <a:gd name="connsiteY3" fmla="*/ 2286000 h 4057650"/>
                    <a:gd name="connsiteX4" fmla="*/ 609600 w 2305050"/>
                    <a:gd name="connsiteY4" fmla="*/ 2438400 h 4057650"/>
                    <a:gd name="connsiteX5" fmla="*/ 723900 w 2305050"/>
                    <a:gd name="connsiteY5" fmla="*/ 2514600 h 4057650"/>
                    <a:gd name="connsiteX6" fmla="*/ 723900 w 2305050"/>
                    <a:gd name="connsiteY6" fmla="*/ 2686050 h 4057650"/>
                    <a:gd name="connsiteX7" fmla="*/ 971550 w 2305050"/>
                    <a:gd name="connsiteY7" fmla="*/ 2762250 h 4057650"/>
                    <a:gd name="connsiteX8" fmla="*/ 1123950 w 2305050"/>
                    <a:gd name="connsiteY8" fmla="*/ 2838450 h 4057650"/>
                    <a:gd name="connsiteX9" fmla="*/ 1219200 w 2305050"/>
                    <a:gd name="connsiteY9" fmla="*/ 2724150 h 4057650"/>
                    <a:gd name="connsiteX10" fmla="*/ 1371600 w 2305050"/>
                    <a:gd name="connsiteY10" fmla="*/ 2800350 h 4057650"/>
                    <a:gd name="connsiteX11" fmla="*/ 1428750 w 2305050"/>
                    <a:gd name="connsiteY11" fmla="*/ 2133600 h 4057650"/>
                    <a:gd name="connsiteX12" fmla="*/ 1447800 w 2305050"/>
                    <a:gd name="connsiteY12" fmla="*/ 2114550 h 4057650"/>
                    <a:gd name="connsiteX13" fmla="*/ 1543050 w 2305050"/>
                    <a:gd name="connsiteY13" fmla="*/ 2171700 h 4057650"/>
                    <a:gd name="connsiteX14" fmla="*/ 1543050 w 2305050"/>
                    <a:gd name="connsiteY14" fmla="*/ 2000250 h 4057650"/>
                    <a:gd name="connsiteX15" fmla="*/ 1581150 w 2305050"/>
                    <a:gd name="connsiteY15" fmla="*/ 1162050 h 4057650"/>
                    <a:gd name="connsiteX16" fmla="*/ 2228850 w 2305050"/>
                    <a:gd name="connsiteY16" fmla="*/ 1085850 h 4057650"/>
                    <a:gd name="connsiteX17" fmla="*/ 2266950 w 2305050"/>
                    <a:gd name="connsiteY17" fmla="*/ 0 h 4057650"/>
                    <a:gd name="connsiteX0" fmla="*/ 19050 w 2305050"/>
                    <a:gd name="connsiteY0" fmla="*/ 4057650 h 4057650"/>
                    <a:gd name="connsiteX1" fmla="*/ 76200 w 2305050"/>
                    <a:gd name="connsiteY1" fmla="*/ 2171700 h 4057650"/>
                    <a:gd name="connsiteX2" fmla="*/ 476250 w 2305050"/>
                    <a:gd name="connsiteY2" fmla="*/ 2228850 h 4057650"/>
                    <a:gd name="connsiteX3" fmla="*/ 514350 w 2305050"/>
                    <a:gd name="connsiteY3" fmla="*/ 2286000 h 4057650"/>
                    <a:gd name="connsiteX4" fmla="*/ 609600 w 2305050"/>
                    <a:gd name="connsiteY4" fmla="*/ 2438400 h 4057650"/>
                    <a:gd name="connsiteX5" fmla="*/ 723900 w 2305050"/>
                    <a:gd name="connsiteY5" fmla="*/ 2514600 h 4057650"/>
                    <a:gd name="connsiteX6" fmla="*/ 723900 w 2305050"/>
                    <a:gd name="connsiteY6" fmla="*/ 2686050 h 4057650"/>
                    <a:gd name="connsiteX7" fmla="*/ 971550 w 2305050"/>
                    <a:gd name="connsiteY7" fmla="*/ 2762250 h 4057650"/>
                    <a:gd name="connsiteX8" fmla="*/ 1123950 w 2305050"/>
                    <a:gd name="connsiteY8" fmla="*/ 2838450 h 4057650"/>
                    <a:gd name="connsiteX9" fmla="*/ 1219200 w 2305050"/>
                    <a:gd name="connsiteY9" fmla="*/ 2724150 h 4057650"/>
                    <a:gd name="connsiteX10" fmla="*/ 1371600 w 2305050"/>
                    <a:gd name="connsiteY10" fmla="*/ 2800350 h 4057650"/>
                    <a:gd name="connsiteX11" fmla="*/ 1428750 w 2305050"/>
                    <a:gd name="connsiteY11" fmla="*/ 2133600 h 4057650"/>
                    <a:gd name="connsiteX12" fmla="*/ 1447800 w 2305050"/>
                    <a:gd name="connsiteY12" fmla="*/ 2114550 h 4057650"/>
                    <a:gd name="connsiteX13" fmla="*/ 1543050 w 2305050"/>
                    <a:gd name="connsiteY13" fmla="*/ 2171700 h 4057650"/>
                    <a:gd name="connsiteX14" fmla="*/ 1543050 w 2305050"/>
                    <a:gd name="connsiteY14" fmla="*/ 2000250 h 4057650"/>
                    <a:gd name="connsiteX15" fmla="*/ 1581150 w 2305050"/>
                    <a:gd name="connsiteY15" fmla="*/ 1162050 h 4057650"/>
                    <a:gd name="connsiteX16" fmla="*/ 2228850 w 2305050"/>
                    <a:gd name="connsiteY16" fmla="*/ 1085850 h 4057650"/>
                    <a:gd name="connsiteX17" fmla="*/ 2266950 w 2305050"/>
                    <a:gd name="connsiteY17" fmla="*/ 0 h 4057650"/>
                    <a:gd name="connsiteX0" fmla="*/ 19050 w 2305050"/>
                    <a:gd name="connsiteY0" fmla="*/ 4057650 h 4057650"/>
                    <a:gd name="connsiteX1" fmla="*/ 76200 w 2305050"/>
                    <a:gd name="connsiteY1" fmla="*/ 2171700 h 4057650"/>
                    <a:gd name="connsiteX2" fmla="*/ 476250 w 2305050"/>
                    <a:gd name="connsiteY2" fmla="*/ 2228850 h 4057650"/>
                    <a:gd name="connsiteX3" fmla="*/ 514350 w 2305050"/>
                    <a:gd name="connsiteY3" fmla="*/ 2286000 h 4057650"/>
                    <a:gd name="connsiteX4" fmla="*/ 609600 w 2305050"/>
                    <a:gd name="connsiteY4" fmla="*/ 2438400 h 4057650"/>
                    <a:gd name="connsiteX5" fmla="*/ 723900 w 2305050"/>
                    <a:gd name="connsiteY5" fmla="*/ 2514600 h 4057650"/>
                    <a:gd name="connsiteX6" fmla="*/ 723900 w 2305050"/>
                    <a:gd name="connsiteY6" fmla="*/ 2686050 h 4057650"/>
                    <a:gd name="connsiteX7" fmla="*/ 971550 w 2305050"/>
                    <a:gd name="connsiteY7" fmla="*/ 2762250 h 4057650"/>
                    <a:gd name="connsiteX8" fmla="*/ 1123950 w 2305050"/>
                    <a:gd name="connsiteY8" fmla="*/ 2838450 h 4057650"/>
                    <a:gd name="connsiteX9" fmla="*/ 1219200 w 2305050"/>
                    <a:gd name="connsiteY9" fmla="*/ 2724150 h 4057650"/>
                    <a:gd name="connsiteX10" fmla="*/ 1371600 w 2305050"/>
                    <a:gd name="connsiteY10" fmla="*/ 2800350 h 4057650"/>
                    <a:gd name="connsiteX11" fmla="*/ 1428750 w 2305050"/>
                    <a:gd name="connsiteY11" fmla="*/ 2133600 h 4057650"/>
                    <a:gd name="connsiteX12" fmla="*/ 1447800 w 2305050"/>
                    <a:gd name="connsiteY12" fmla="*/ 2114550 h 4057650"/>
                    <a:gd name="connsiteX13" fmla="*/ 1543050 w 2305050"/>
                    <a:gd name="connsiteY13" fmla="*/ 2171700 h 4057650"/>
                    <a:gd name="connsiteX14" fmla="*/ 1543050 w 2305050"/>
                    <a:gd name="connsiteY14" fmla="*/ 2000250 h 4057650"/>
                    <a:gd name="connsiteX15" fmla="*/ 1581150 w 2305050"/>
                    <a:gd name="connsiteY15" fmla="*/ 1162050 h 4057650"/>
                    <a:gd name="connsiteX16" fmla="*/ 2228850 w 2305050"/>
                    <a:gd name="connsiteY16" fmla="*/ 1085850 h 4057650"/>
                    <a:gd name="connsiteX17" fmla="*/ 2266950 w 2305050"/>
                    <a:gd name="connsiteY17" fmla="*/ 0 h 4057650"/>
                    <a:gd name="connsiteX0" fmla="*/ 9525 w 2295525"/>
                    <a:gd name="connsiteY0" fmla="*/ 4057650 h 4057650"/>
                    <a:gd name="connsiteX1" fmla="*/ 66675 w 2295525"/>
                    <a:gd name="connsiteY1" fmla="*/ 2171700 h 4057650"/>
                    <a:gd name="connsiteX2" fmla="*/ 466725 w 2295525"/>
                    <a:gd name="connsiteY2" fmla="*/ 2228850 h 4057650"/>
                    <a:gd name="connsiteX3" fmla="*/ 504825 w 2295525"/>
                    <a:gd name="connsiteY3" fmla="*/ 2286000 h 4057650"/>
                    <a:gd name="connsiteX4" fmla="*/ 600075 w 2295525"/>
                    <a:gd name="connsiteY4" fmla="*/ 2438400 h 4057650"/>
                    <a:gd name="connsiteX5" fmla="*/ 714375 w 2295525"/>
                    <a:gd name="connsiteY5" fmla="*/ 2514600 h 4057650"/>
                    <a:gd name="connsiteX6" fmla="*/ 714375 w 2295525"/>
                    <a:gd name="connsiteY6" fmla="*/ 2686050 h 4057650"/>
                    <a:gd name="connsiteX7" fmla="*/ 962025 w 2295525"/>
                    <a:gd name="connsiteY7" fmla="*/ 2762250 h 4057650"/>
                    <a:gd name="connsiteX8" fmla="*/ 1114425 w 2295525"/>
                    <a:gd name="connsiteY8" fmla="*/ 2838450 h 4057650"/>
                    <a:gd name="connsiteX9" fmla="*/ 1209675 w 2295525"/>
                    <a:gd name="connsiteY9" fmla="*/ 2724150 h 4057650"/>
                    <a:gd name="connsiteX10" fmla="*/ 1362075 w 2295525"/>
                    <a:gd name="connsiteY10" fmla="*/ 2800350 h 4057650"/>
                    <a:gd name="connsiteX11" fmla="*/ 1419225 w 2295525"/>
                    <a:gd name="connsiteY11" fmla="*/ 2133600 h 4057650"/>
                    <a:gd name="connsiteX12" fmla="*/ 1438275 w 2295525"/>
                    <a:gd name="connsiteY12" fmla="*/ 2114550 h 4057650"/>
                    <a:gd name="connsiteX13" fmla="*/ 1533525 w 2295525"/>
                    <a:gd name="connsiteY13" fmla="*/ 2171700 h 4057650"/>
                    <a:gd name="connsiteX14" fmla="*/ 1533525 w 2295525"/>
                    <a:gd name="connsiteY14" fmla="*/ 2000250 h 4057650"/>
                    <a:gd name="connsiteX15" fmla="*/ 1571625 w 2295525"/>
                    <a:gd name="connsiteY15" fmla="*/ 1162050 h 4057650"/>
                    <a:gd name="connsiteX16" fmla="*/ 2219325 w 2295525"/>
                    <a:gd name="connsiteY16" fmla="*/ 1085850 h 4057650"/>
                    <a:gd name="connsiteX17" fmla="*/ 2257425 w 2295525"/>
                    <a:gd name="connsiteY17" fmla="*/ 0 h 405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5525" h="4057650">
                      <a:moveTo>
                        <a:pt x="9525" y="4057650"/>
                      </a:moveTo>
                      <a:cubicBezTo>
                        <a:pt x="0" y="3267075"/>
                        <a:pt x="104775" y="2571750"/>
                        <a:pt x="66675" y="2171700"/>
                      </a:cubicBezTo>
                      <a:cubicBezTo>
                        <a:pt x="333375" y="2247900"/>
                        <a:pt x="393700" y="2209800"/>
                        <a:pt x="466725" y="2228850"/>
                      </a:cubicBezTo>
                      <a:cubicBezTo>
                        <a:pt x="539750" y="2247900"/>
                        <a:pt x="482600" y="2251075"/>
                        <a:pt x="504825" y="2286000"/>
                      </a:cubicBezTo>
                      <a:cubicBezTo>
                        <a:pt x="527050" y="2320925"/>
                        <a:pt x="565150" y="2400300"/>
                        <a:pt x="600075" y="2438400"/>
                      </a:cubicBezTo>
                      <a:cubicBezTo>
                        <a:pt x="635000" y="2476500"/>
                        <a:pt x="695325" y="2473325"/>
                        <a:pt x="714375" y="2514600"/>
                      </a:cubicBezTo>
                      <a:cubicBezTo>
                        <a:pt x="733425" y="2555875"/>
                        <a:pt x="673100" y="2644775"/>
                        <a:pt x="714375" y="2686050"/>
                      </a:cubicBezTo>
                      <a:cubicBezTo>
                        <a:pt x="755650" y="2727325"/>
                        <a:pt x="895350" y="2736850"/>
                        <a:pt x="962025" y="2762250"/>
                      </a:cubicBezTo>
                      <a:cubicBezTo>
                        <a:pt x="1028700" y="2787650"/>
                        <a:pt x="1073150" y="2844800"/>
                        <a:pt x="1114425" y="2838450"/>
                      </a:cubicBezTo>
                      <a:cubicBezTo>
                        <a:pt x="1155700" y="2832100"/>
                        <a:pt x="1168400" y="2730500"/>
                        <a:pt x="1209675" y="2724150"/>
                      </a:cubicBezTo>
                      <a:cubicBezTo>
                        <a:pt x="1250950" y="2717800"/>
                        <a:pt x="1327150" y="2898775"/>
                        <a:pt x="1362075" y="2800350"/>
                      </a:cubicBezTo>
                      <a:cubicBezTo>
                        <a:pt x="1397000" y="2701925"/>
                        <a:pt x="1406525" y="2247900"/>
                        <a:pt x="1419225" y="2133600"/>
                      </a:cubicBezTo>
                      <a:cubicBezTo>
                        <a:pt x="1431925" y="2019300"/>
                        <a:pt x="1419225" y="2108200"/>
                        <a:pt x="1438275" y="2114550"/>
                      </a:cubicBezTo>
                      <a:cubicBezTo>
                        <a:pt x="1457325" y="2120900"/>
                        <a:pt x="1517650" y="2190750"/>
                        <a:pt x="1533525" y="2171700"/>
                      </a:cubicBezTo>
                      <a:cubicBezTo>
                        <a:pt x="1549400" y="2152650"/>
                        <a:pt x="1527175" y="2168525"/>
                        <a:pt x="1533525" y="2000250"/>
                      </a:cubicBezTo>
                      <a:cubicBezTo>
                        <a:pt x="1539875" y="1831975"/>
                        <a:pt x="1590675" y="1714500"/>
                        <a:pt x="1571625" y="1162050"/>
                      </a:cubicBezTo>
                      <a:cubicBezTo>
                        <a:pt x="2143125" y="1085850"/>
                        <a:pt x="1933575" y="1050925"/>
                        <a:pt x="2219325" y="1085850"/>
                      </a:cubicBezTo>
                      <a:cubicBezTo>
                        <a:pt x="2219325" y="815975"/>
                        <a:pt x="2295525" y="446087"/>
                        <a:pt x="2257425" y="0"/>
                      </a:cubicBezTo>
                    </a:path>
                  </a:pathLst>
                </a:custGeom>
                <a:ln w="76200">
                  <a:solidFill>
                    <a:srgbClr val="FF0000"/>
                  </a:solidFill>
                </a:ln>
                <a:effectLst>
                  <a:outerShdw dist="38100" dir="4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Freeform 3"/>
                <p:cNvSpPr/>
                <p:nvPr/>
              </p:nvSpPr>
              <p:spPr>
                <a:xfrm>
                  <a:off x="7848600" y="2070754"/>
                  <a:ext cx="499621" cy="520046"/>
                </a:xfrm>
                <a:custGeom>
                  <a:avLst/>
                  <a:gdLst>
                    <a:gd name="connsiteX0" fmla="*/ 0 w 499621"/>
                    <a:gd name="connsiteY0" fmla="*/ 0 h 520046"/>
                    <a:gd name="connsiteX1" fmla="*/ 141402 w 499621"/>
                    <a:gd name="connsiteY1" fmla="*/ 103695 h 520046"/>
                    <a:gd name="connsiteX2" fmla="*/ 273377 w 499621"/>
                    <a:gd name="connsiteY2" fmla="*/ 197963 h 520046"/>
                    <a:gd name="connsiteX3" fmla="*/ 339365 w 499621"/>
                    <a:gd name="connsiteY3" fmla="*/ 263950 h 520046"/>
                    <a:gd name="connsiteX4" fmla="*/ 329938 w 499621"/>
                    <a:gd name="connsiteY4" fmla="*/ 395926 h 520046"/>
                    <a:gd name="connsiteX5" fmla="*/ 273377 w 499621"/>
                    <a:gd name="connsiteY5" fmla="*/ 499621 h 520046"/>
                    <a:gd name="connsiteX6" fmla="*/ 499621 w 499621"/>
                    <a:gd name="connsiteY6" fmla="*/ 518474 h 52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621" h="520046">
                      <a:moveTo>
                        <a:pt x="0" y="0"/>
                      </a:moveTo>
                      <a:lnTo>
                        <a:pt x="141402" y="103695"/>
                      </a:lnTo>
                      <a:cubicBezTo>
                        <a:pt x="186965" y="136689"/>
                        <a:pt x="240383" y="171254"/>
                        <a:pt x="273377" y="197963"/>
                      </a:cubicBezTo>
                      <a:cubicBezTo>
                        <a:pt x="306371" y="224672"/>
                        <a:pt x="329938" y="230956"/>
                        <a:pt x="339365" y="263950"/>
                      </a:cubicBezTo>
                      <a:cubicBezTo>
                        <a:pt x="348792" y="296944"/>
                        <a:pt x="340936" y="356647"/>
                        <a:pt x="329938" y="395926"/>
                      </a:cubicBezTo>
                      <a:cubicBezTo>
                        <a:pt x="318940" y="435205"/>
                        <a:pt x="245097" y="479196"/>
                        <a:pt x="273377" y="499621"/>
                      </a:cubicBezTo>
                      <a:cubicBezTo>
                        <a:pt x="301657" y="520046"/>
                        <a:pt x="400639" y="519260"/>
                        <a:pt x="499621" y="518474"/>
                      </a:cubicBezTo>
                    </a:path>
                  </a:pathLst>
                </a:custGeom>
                <a:ln w="50800">
                  <a:solidFill>
                    <a:srgbClr val="FF0000"/>
                  </a:solidFill>
                </a:ln>
                <a:effectLst>
                  <a:outerShdw dist="38100" dir="6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2" name="Rounded Rectangle 31"/>
              <p:cNvSpPr/>
              <p:nvPr/>
            </p:nvSpPr>
            <p:spPr>
              <a:xfrm>
                <a:off x="6629400" y="4191000"/>
                <a:ext cx="1676400" cy="83820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p:cNvSpPr txBox="1"/>
            <p:nvPr/>
          </p:nvSpPr>
          <p:spPr>
            <a:xfrm>
              <a:off x="6738755" y="4104382"/>
              <a:ext cx="1604029" cy="954107"/>
            </a:xfrm>
            <a:prstGeom prst="rect">
              <a:avLst/>
            </a:prstGeom>
            <a:noFill/>
          </p:spPr>
          <p:txBody>
            <a:bodyPr wrap="none" rtlCol="0">
              <a:spAutoFit/>
            </a:bodyPr>
            <a:lstStyle/>
            <a:p>
              <a:r>
                <a:rPr lang="en-US" sz="2800" b="1" spc="-50" dirty="0" smtClean="0">
                  <a:latin typeface="Times New Roman" pitchFamily="18" charset="0"/>
                  <a:cs typeface="Times New Roman" pitchFamily="18" charset="0"/>
                </a:rPr>
                <a:t>Indian</a:t>
              </a:r>
            </a:p>
            <a:p>
              <a:r>
                <a:rPr lang="en-US" sz="2800" b="1" spc="-50" dirty="0" smtClean="0">
                  <a:latin typeface="Times New Roman" pitchFamily="18" charset="0"/>
                  <a:cs typeface="Times New Roman" pitchFamily="18" charset="0"/>
                </a:rPr>
                <a:t>Territory</a:t>
              </a:r>
              <a:endParaRPr lang="en-US" sz="2800" b="1" spc="-50" dirty="0">
                <a:latin typeface="Times New Roman" pitchFamily="18" charset="0"/>
                <a:cs typeface="Times New Roman" pitchFamily="18" charset="0"/>
              </a:endParaRPr>
            </a:p>
          </p:txBody>
        </p:sp>
      </p:grpSp>
      <p:sp useBgFill="1">
        <p:nvSpPr>
          <p:cNvPr id="28" name="TextBox 27"/>
          <p:cNvSpPr txBox="1"/>
          <p:nvPr/>
        </p:nvSpPr>
        <p:spPr>
          <a:xfrm>
            <a:off x="0" y="0"/>
            <a:ext cx="9144000" cy="584775"/>
          </a:xfrm>
          <a:prstGeom prst="rect">
            <a:avLst/>
          </a:prstGeom>
        </p:spPr>
        <p:txBody>
          <a:bodyPr wrap="square" rtlCol="0">
            <a:spAutoFit/>
          </a:bodyPr>
          <a:lstStyle/>
          <a:p>
            <a:pPr algn="ctr"/>
            <a:r>
              <a:rPr lang="en-US" sz="3200" b="1" dirty="0" smtClean="0"/>
              <a:t>1865-1907: TERMINATION OF THE FIVE NATIONS</a:t>
            </a:r>
            <a:endParaRPr lang="en-US" sz="3200" b="1" dirty="0"/>
          </a:p>
        </p:txBody>
      </p:sp>
      <p:sp useBgFill="1">
        <p:nvSpPr>
          <p:cNvPr id="33" name="TextBox 32"/>
          <p:cNvSpPr txBox="1"/>
          <p:nvPr/>
        </p:nvSpPr>
        <p:spPr>
          <a:xfrm>
            <a:off x="0" y="5029200"/>
            <a:ext cx="9144000" cy="1938992"/>
          </a:xfrm>
          <a:prstGeom prst="rect">
            <a:avLst/>
          </a:prstGeom>
        </p:spPr>
        <p:txBody>
          <a:bodyPr wrap="square" rtlCol="0">
            <a:spAutoFit/>
          </a:bodyPr>
          <a:lstStyle/>
          <a:p>
            <a:r>
              <a:rPr lang="en-US" sz="3000" b="1" dirty="0" smtClean="0"/>
              <a:t> 1871: Indian Appropriation Act</a:t>
            </a:r>
          </a:p>
          <a:p>
            <a:r>
              <a:rPr lang="en-US" sz="3000" b="1" dirty="0" smtClean="0"/>
              <a:t>    - tribes not recognized by U.S. as independent nations</a:t>
            </a:r>
          </a:p>
          <a:p>
            <a:r>
              <a:rPr lang="en-US" sz="3000" b="1" dirty="0" smtClean="0"/>
              <a:t>    - interactions between tribes &amp; U.S. are no longer</a:t>
            </a:r>
          </a:p>
          <a:p>
            <a:r>
              <a:rPr lang="en-US" sz="3000" b="1" dirty="0" smtClean="0"/>
              <a:t>      done by Treaty</a:t>
            </a:r>
          </a:p>
        </p:txBody>
      </p:sp>
      <p:pic>
        <p:nvPicPr>
          <p:cNvPr id="38" name="Picture 2"/>
          <p:cNvPicPr>
            <a:picLocks noChangeAspect="1" noChangeArrowheads="1"/>
          </p:cNvPicPr>
          <p:nvPr/>
        </p:nvPicPr>
        <p:blipFill>
          <a:blip r:embed="rId4" cstate="print"/>
          <a:srcRect l="26699" t="4103" r="2136" b="4135"/>
          <a:stretch>
            <a:fillRect/>
          </a:stretch>
        </p:blipFill>
        <p:spPr bwMode="auto">
          <a:xfrm>
            <a:off x="5943600" y="4419600"/>
            <a:ext cx="3048000" cy="2325154"/>
          </a:xfrm>
          <a:prstGeom prst="rect">
            <a:avLst/>
          </a:prstGeom>
          <a:noFill/>
          <a:ln w="12700">
            <a:solidFill>
              <a:schemeClr val="tx1">
                <a:lumMod val="65000"/>
                <a:lumOff val="35000"/>
              </a:schemeClr>
            </a:solidFill>
            <a:miter lim="800000"/>
            <a:headEnd/>
            <a:tailEnd/>
          </a:ln>
          <a:effectLst/>
        </p:spPr>
      </p:pic>
      <p:sp useBgFill="1">
        <p:nvSpPr>
          <p:cNvPr id="30" name="TextBox 29"/>
          <p:cNvSpPr txBox="1"/>
          <p:nvPr/>
        </p:nvSpPr>
        <p:spPr>
          <a:xfrm>
            <a:off x="0" y="665202"/>
            <a:ext cx="9144000" cy="553998"/>
          </a:xfrm>
          <a:prstGeom prst="rect">
            <a:avLst/>
          </a:prstGeom>
        </p:spPr>
        <p:txBody>
          <a:bodyPr wrap="square" rtlCol="0">
            <a:spAutoFit/>
          </a:bodyPr>
          <a:lstStyle/>
          <a:p>
            <a:pPr algn="ctr"/>
            <a:r>
              <a:rPr lang="en-US" sz="3000" b="1" dirty="0" smtClean="0"/>
              <a:t>Numerous tribes are relocated to lands of Five Tribes</a:t>
            </a:r>
          </a:p>
        </p:txBody>
      </p:sp>
      <p:sp useBgFill="1">
        <p:nvSpPr>
          <p:cNvPr id="39" name="TextBox 38"/>
          <p:cNvSpPr txBox="1"/>
          <p:nvPr/>
        </p:nvSpPr>
        <p:spPr>
          <a:xfrm>
            <a:off x="0" y="609600"/>
            <a:ext cx="9144000" cy="553998"/>
          </a:xfrm>
          <a:prstGeom prst="rect">
            <a:avLst/>
          </a:prstGeom>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Dawes Act (1887) &amp; Curtis Act (1898)</a:t>
            </a:r>
          </a:p>
        </p:txBody>
      </p:sp>
      <p:sp>
        <p:nvSpPr>
          <p:cNvPr id="40" name="TextBox 39"/>
          <p:cNvSpPr txBox="1"/>
          <p:nvPr/>
        </p:nvSpPr>
        <p:spPr>
          <a:xfrm rot="21273300">
            <a:off x="444151" y="2274925"/>
            <a:ext cx="8077083" cy="1754326"/>
          </a:xfrm>
          <a:prstGeom prst="rect">
            <a:avLst/>
          </a:prstGeom>
          <a:noFill/>
        </p:spPr>
        <p:txBody>
          <a:bodyPr wrap="none" rtlCol="0">
            <a:spAutoFit/>
          </a:bodyPr>
          <a:lstStyle/>
          <a:p>
            <a:pPr algn="ctr"/>
            <a:r>
              <a:rPr lang="en-US" sz="3600" b="1" dirty="0" smtClean="0"/>
              <a:t>Note:  </a:t>
            </a:r>
          </a:p>
          <a:p>
            <a:pPr algn="ctr"/>
            <a:r>
              <a:rPr lang="en-US" sz="3600" b="1" dirty="0" smtClean="0"/>
              <a:t>tribal interactions with U.S. are no longer</a:t>
            </a:r>
          </a:p>
          <a:p>
            <a:pPr algn="ctr"/>
            <a:r>
              <a:rPr lang="en-US" sz="3600" b="1" dirty="0" smtClean="0"/>
              <a:t>by TREATIES, but by ACTS of CONGRESS</a:t>
            </a:r>
            <a:endParaRPr lang="en-US" sz="3600" b="1" dirty="0"/>
          </a:p>
        </p:txBody>
      </p:sp>
      <p:grpSp>
        <p:nvGrpSpPr>
          <p:cNvPr id="8" name="Group 28"/>
          <p:cNvGrpSpPr/>
          <p:nvPr/>
        </p:nvGrpSpPr>
        <p:grpSpPr>
          <a:xfrm>
            <a:off x="2590800" y="609600"/>
            <a:ext cx="3962400" cy="1669283"/>
            <a:chOff x="2590800" y="609600"/>
            <a:chExt cx="3962400" cy="1669283"/>
          </a:xfrm>
        </p:grpSpPr>
        <p:grpSp>
          <p:nvGrpSpPr>
            <p:cNvPr id="9" name="Group 50"/>
            <p:cNvGrpSpPr/>
            <p:nvPr/>
          </p:nvGrpSpPr>
          <p:grpSpPr>
            <a:xfrm>
              <a:off x="4399459" y="609600"/>
              <a:ext cx="2153741" cy="1669283"/>
              <a:chOff x="4557328" y="609601"/>
              <a:chExt cx="2073002" cy="1462733"/>
            </a:xfrm>
          </p:grpSpPr>
          <p:sp>
            <p:nvSpPr>
              <p:cNvPr id="41" name="Oval 40"/>
              <p:cNvSpPr/>
              <p:nvPr/>
            </p:nvSpPr>
            <p:spPr>
              <a:xfrm>
                <a:off x="5823552" y="609601"/>
                <a:ext cx="806778" cy="53417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Elbow Connector 42"/>
              <p:cNvCxnSpPr>
                <a:stCxn id="41" idx="4"/>
                <a:endCxn id="40" idx="0"/>
              </p:cNvCxnSpPr>
              <p:nvPr/>
            </p:nvCxnSpPr>
            <p:spPr>
              <a:xfrm rot="5400000">
                <a:off x="4927854" y="773246"/>
                <a:ext cx="928562" cy="1669613"/>
              </a:xfrm>
              <a:prstGeom prst="bentConnector3">
                <a:avLst>
                  <a:gd name="adj1" fmla="val 50000"/>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0" name="Oval 19"/>
            <p:cNvSpPr/>
            <p:nvPr/>
          </p:nvSpPr>
          <p:spPr>
            <a:xfrm>
              <a:off x="2590800" y="609600"/>
              <a:ext cx="914400" cy="6096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Elbow Connector 23"/>
            <p:cNvCxnSpPr>
              <a:stCxn id="20" idx="4"/>
              <a:endCxn id="40" idx="0"/>
            </p:cNvCxnSpPr>
            <p:nvPr/>
          </p:nvCxnSpPr>
          <p:spPr>
            <a:xfrm rot="16200000" flipH="1">
              <a:off x="3193888" y="1073311"/>
              <a:ext cx="1059683" cy="1351459"/>
            </a:xfrm>
            <a:prstGeom prst="bentConnector3">
              <a:avLst>
                <a:gd name="adj1" fmla="val 50000"/>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3"/>
                                        </p:tgtEl>
                                      </p:cBhvr>
                                    </p:animEffect>
                                    <p:set>
                                      <p:cBhvr>
                                        <p:cTn id="7" dur="1" fill="hold">
                                          <p:stCondLst>
                                            <p:cond delay="999"/>
                                          </p:stCondLst>
                                        </p:cTn>
                                        <p:tgtEl>
                                          <p:spTgt spid="3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30"/>
                                        </p:tgtEl>
                                      </p:cBhvr>
                                    </p:animEffect>
                                    <p:set>
                                      <p:cBhvr>
                                        <p:cTn id="10" dur="1" fill="hold">
                                          <p:stCondLst>
                                            <p:cond delay="999"/>
                                          </p:stCondLst>
                                        </p:cTn>
                                        <p:tgtEl>
                                          <p:spTgt spid="30"/>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childTnLst>
                                </p:cTn>
                              </p:par>
                              <p:par>
                                <p:cTn id="15" presetID="10" presetClass="exit" presetSubtype="0" fill="hold" nodeType="withEffect">
                                  <p:stCondLst>
                                    <p:cond delay="0"/>
                                  </p:stCondLst>
                                  <p:childTnLst>
                                    <p:animEffect transition="out" filter="fade">
                                      <p:cBhvr>
                                        <p:cTn id="16" dur="1000"/>
                                        <p:tgtEl>
                                          <p:spTgt spid="5"/>
                                        </p:tgtEl>
                                      </p:cBhvr>
                                    </p:animEffect>
                                    <p:set>
                                      <p:cBhvr>
                                        <p:cTn id="17" dur="1" fill="hold">
                                          <p:stCondLst>
                                            <p:cond delay="999"/>
                                          </p:stCondLst>
                                        </p:cTn>
                                        <p:tgtEl>
                                          <p:spTgt spid="5"/>
                                        </p:tgtEl>
                                        <p:attrNameLst>
                                          <p:attrName>style.visibility</p:attrName>
                                        </p:attrNameLst>
                                      </p:cBhvr>
                                      <p:to>
                                        <p:strVal val="hidden"/>
                                      </p:to>
                                    </p:set>
                                  </p:childTnLst>
                                </p:cTn>
                              </p:par>
                              <p:par>
                                <p:cTn id="18" presetID="42" presetClass="path" presetSubtype="0" accel="50000" decel="50000" fill="hold" nodeType="withEffect">
                                  <p:stCondLst>
                                    <p:cond delay="0"/>
                                  </p:stCondLst>
                                  <p:childTnLst>
                                    <p:animMotion origin="layout" path="M 3.33333E-6 -3.7037E-6 L 0.375 0.29769 " pathEditMode="relative" rAng="0" ptsTypes="AA">
                                      <p:cBhvr>
                                        <p:cTn id="19" dur="1000" fill="hold"/>
                                        <p:tgtEl>
                                          <p:spTgt spid="5"/>
                                        </p:tgtEl>
                                        <p:attrNameLst>
                                          <p:attrName>ppt_x</p:attrName>
                                          <p:attrName>ppt_y</p:attrName>
                                        </p:attrNameLst>
                                      </p:cBhvr>
                                      <p:rCtr x="188" y="149"/>
                                    </p:animMotion>
                                  </p:childTnLst>
                                </p:cTn>
                              </p:par>
                            </p:childTnLst>
                          </p:cTn>
                        </p:par>
                        <p:par>
                          <p:cTn id="20" fill="hold">
                            <p:stCondLst>
                              <p:cond delay="2000"/>
                            </p:stCondLst>
                            <p:childTnLst>
                              <p:par>
                                <p:cTn id="21" presetID="53" presetClass="entr" presetSubtype="0"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p:cTn id="23" dur="1000" fill="hold"/>
                                        <p:tgtEl>
                                          <p:spTgt spid="39"/>
                                        </p:tgtEl>
                                        <p:attrNameLst>
                                          <p:attrName>ppt_w</p:attrName>
                                        </p:attrNameLst>
                                      </p:cBhvr>
                                      <p:tavLst>
                                        <p:tav tm="0">
                                          <p:val>
                                            <p:fltVal val="0"/>
                                          </p:val>
                                        </p:tav>
                                        <p:tav tm="100000">
                                          <p:val>
                                            <p:strVal val="#ppt_w"/>
                                          </p:val>
                                        </p:tav>
                                      </p:tavLst>
                                    </p:anim>
                                    <p:anim calcmode="lin" valueType="num">
                                      <p:cBhvr>
                                        <p:cTn id="24" dur="1000" fill="hold"/>
                                        <p:tgtEl>
                                          <p:spTgt spid="39"/>
                                        </p:tgtEl>
                                        <p:attrNameLst>
                                          <p:attrName>ppt_h</p:attrName>
                                        </p:attrNameLst>
                                      </p:cBhvr>
                                      <p:tavLst>
                                        <p:tav tm="0">
                                          <p:val>
                                            <p:fltVal val="0"/>
                                          </p:val>
                                        </p:tav>
                                        <p:tav tm="100000">
                                          <p:val>
                                            <p:strVal val="#ppt_h"/>
                                          </p:val>
                                        </p:tav>
                                      </p:tavLst>
                                    </p:anim>
                                    <p:animEffect transition="in" filter="fade">
                                      <p:cBhvr>
                                        <p:cTn id="25" dur="1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1000"/>
                                        <p:tgtEl>
                                          <p:spTgt spid="8"/>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9" grpId="0" animBg="1"/>
      <p:bldP spid="4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TextBox 4"/>
          <p:cNvSpPr txBox="1"/>
          <p:nvPr/>
        </p:nvSpPr>
        <p:spPr>
          <a:xfrm>
            <a:off x="0" y="609600"/>
            <a:ext cx="9144000" cy="553998"/>
          </a:xfrm>
          <a:prstGeom prst="rect">
            <a:avLst/>
          </a:prstGeom>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Dawes Act (1887) &amp; Curtis Act (1898)</a:t>
            </a:r>
          </a:p>
        </p:txBody>
      </p:sp>
      <p:sp>
        <p:nvSpPr>
          <p:cNvPr id="14" name="TextBox 13"/>
          <p:cNvSpPr txBox="1"/>
          <p:nvPr/>
        </p:nvSpPr>
        <p:spPr>
          <a:xfrm rot="21273300">
            <a:off x="444151" y="2274925"/>
            <a:ext cx="8077083" cy="1754326"/>
          </a:xfrm>
          <a:prstGeom prst="rect">
            <a:avLst/>
          </a:prstGeom>
          <a:noFill/>
        </p:spPr>
        <p:txBody>
          <a:bodyPr wrap="none" rtlCol="0">
            <a:spAutoFit/>
          </a:bodyPr>
          <a:lstStyle/>
          <a:p>
            <a:pPr algn="ctr"/>
            <a:r>
              <a:rPr lang="en-US" sz="3600" b="1" dirty="0" smtClean="0"/>
              <a:t>Note:  </a:t>
            </a:r>
          </a:p>
          <a:p>
            <a:pPr algn="ctr"/>
            <a:r>
              <a:rPr lang="en-US" sz="3600" b="1" dirty="0" smtClean="0"/>
              <a:t>tribal interactions with U.S. are no longer</a:t>
            </a:r>
          </a:p>
          <a:p>
            <a:pPr algn="ctr"/>
            <a:r>
              <a:rPr lang="en-US" sz="3600" b="1" dirty="0" smtClean="0"/>
              <a:t>by TREATIES, but by ACTS of CONGRESS</a:t>
            </a:r>
            <a:endParaRPr lang="en-US" sz="3600" b="1" dirty="0"/>
          </a:p>
        </p:txBody>
      </p:sp>
      <p:grpSp>
        <p:nvGrpSpPr>
          <p:cNvPr id="2" name="Group 14"/>
          <p:cNvGrpSpPr/>
          <p:nvPr/>
        </p:nvGrpSpPr>
        <p:grpSpPr>
          <a:xfrm>
            <a:off x="2590800" y="609600"/>
            <a:ext cx="3962400" cy="1669283"/>
            <a:chOff x="2590800" y="609600"/>
            <a:chExt cx="3962400" cy="1669283"/>
          </a:xfrm>
        </p:grpSpPr>
        <p:grpSp>
          <p:nvGrpSpPr>
            <p:cNvPr id="6" name="Group 50"/>
            <p:cNvGrpSpPr/>
            <p:nvPr/>
          </p:nvGrpSpPr>
          <p:grpSpPr>
            <a:xfrm>
              <a:off x="4399457" y="609600"/>
              <a:ext cx="2153740" cy="1669282"/>
              <a:chOff x="4557328" y="609601"/>
              <a:chExt cx="2073002" cy="1462733"/>
            </a:xfrm>
          </p:grpSpPr>
          <p:sp>
            <p:nvSpPr>
              <p:cNvPr id="19" name="Oval 18"/>
              <p:cNvSpPr/>
              <p:nvPr/>
            </p:nvSpPr>
            <p:spPr>
              <a:xfrm>
                <a:off x="5823552" y="609601"/>
                <a:ext cx="806778" cy="53417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Elbow Connector 19"/>
              <p:cNvCxnSpPr>
                <a:stCxn id="19" idx="4"/>
                <a:endCxn id="14" idx="0"/>
              </p:cNvCxnSpPr>
              <p:nvPr/>
            </p:nvCxnSpPr>
            <p:spPr>
              <a:xfrm rot="5400000">
                <a:off x="4927854" y="773246"/>
                <a:ext cx="928562" cy="1669613"/>
              </a:xfrm>
              <a:prstGeom prst="bentConnector3">
                <a:avLst>
                  <a:gd name="adj1" fmla="val 50000"/>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7" name="Oval 16"/>
            <p:cNvSpPr/>
            <p:nvPr/>
          </p:nvSpPr>
          <p:spPr>
            <a:xfrm>
              <a:off x="2590800" y="609600"/>
              <a:ext cx="914400" cy="6096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Elbow Connector 17"/>
            <p:cNvCxnSpPr>
              <a:stCxn id="17" idx="4"/>
              <a:endCxn id="14" idx="0"/>
            </p:cNvCxnSpPr>
            <p:nvPr/>
          </p:nvCxnSpPr>
          <p:spPr>
            <a:xfrm rot="16200000" flipH="1">
              <a:off x="3193888" y="1073311"/>
              <a:ext cx="1059683" cy="1351459"/>
            </a:xfrm>
            <a:prstGeom prst="bentConnector3">
              <a:avLst>
                <a:gd name="adj1" fmla="val 50000"/>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useBgFill="1">
        <p:nvSpPr>
          <p:cNvPr id="4" name="TextBox 3"/>
          <p:cNvSpPr txBox="1"/>
          <p:nvPr/>
        </p:nvSpPr>
        <p:spPr>
          <a:xfrm>
            <a:off x="0" y="1219200"/>
            <a:ext cx="9144000" cy="2523768"/>
          </a:xfrm>
          <a:prstGeom prst="rect">
            <a:avLst/>
          </a:prstGeom>
        </p:spPr>
        <p:txBody>
          <a:bodyPr wrap="square" rtlCol="0">
            <a:spAutoFit/>
          </a:bodyPr>
          <a:lstStyle/>
          <a:p>
            <a:pPr algn="ctr"/>
            <a:r>
              <a:rPr lang="en-US" sz="3000" b="1" dirty="0" smtClean="0"/>
              <a:t> GOALS</a:t>
            </a:r>
          </a:p>
          <a:p>
            <a:r>
              <a:rPr lang="en-US" sz="3200" dirty="0" smtClean="0"/>
              <a:t>  - encourage individual initiatives &amp; break tribal units</a:t>
            </a:r>
          </a:p>
          <a:p>
            <a:r>
              <a:rPr lang="en-US" sz="3200" dirty="0" smtClean="0"/>
              <a:t>  - further the progress/success of native farmers</a:t>
            </a:r>
          </a:p>
          <a:p>
            <a:r>
              <a:rPr lang="en-US" sz="3200" dirty="0" smtClean="0"/>
              <a:t>  - reduce cost of native administration</a:t>
            </a:r>
          </a:p>
          <a:p>
            <a:r>
              <a:rPr lang="en-US" sz="3200" dirty="0" smtClean="0"/>
              <a:t>  - open remainder of land to white settlers for profit</a:t>
            </a:r>
          </a:p>
        </p:txBody>
      </p:sp>
      <p:pic>
        <p:nvPicPr>
          <p:cNvPr id="1026" name="Picture 2"/>
          <p:cNvPicPr>
            <a:picLocks noChangeAspect="1" noChangeArrowheads="1"/>
          </p:cNvPicPr>
          <p:nvPr/>
        </p:nvPicPr>
        <p:blipFill>
          <a:blip r:embed="rId2" cstate="print"/>
          <a:srcRect l="26699" t="4103" r="2136" b="4135"/>
          <a:stretch>
            <a:fillRect/>
          </a:stretch>
        </p:blipFill>
        <p:spPr bwMode="auto">
          <a:xfrm>
            <a:off x="5943600" y="4419600"/>
            <a:ext cx="3048000" cy="2325154"/>
          </a:xfrm>
          <a:prstGeom prst="rect">
            <a:avLst/>
          </a:prstGeom>
          <a:noFill/>
          <a:ln w="12700">
            <a:solidFill>
              <a:schemeClr val="tx1">
                <a:lumMod val="65000"/>
                <a:lumOff val="35000"/>
              </a:schemeClr>
            </a:solidFill>
            <a:miter lim="800000"/>
            <a:headEnd/>
            <a:tailEnd/>
          </a:ln>
          <a:effectLst/>
        </p:spPr>
      </p:pic>
      <p:sp useBgFill="1">
        <p:nvSpPr>
          <p:cNvPr id="3" name="TextBox 2"/>
          <p:cNvSpPr txBox="1"/>
          <p:nvPr/>
        </p:nvSpPr>
        <p:spPr>
          <a:xfrm>
            <a:off x="0" y="0"/>
            <a:ext cx="9144000" cy="584775"/>
          </a:xfrm>
          <a:prstGeom prst="rect">
            <a:avLst/>
          </a:prstGeom>
        </p:spPr>
        <p:txBody>
          <a:bodyPr wrap="square" rtlCol="0">
            <a:spAutoFit/>
          </a:bodyPr>
          <a:lstStyle/>
          <a:p>
            <a:pPr algn="ctr"/>
            <a:r>
              <a:rPr lang="en-US" sz="3200" b="1" dirty="0" smtClean="0"/>
              <a:t>1865-1907: TERMINATION OF THE FIVE NATIONS</a:t>
            </a:r>
            <a:endParaRPr lang="en-US" sz="3200" b="1" dirty="0"/>
          </a:p>
        </p:txBody>
      </p:sp>
      <p:sp useBgFill="1">
        <p:nvSpPr>
          <p:cNvPr id="10" name="TextBox 9"/>
          <p:cNvSpPr txBox="1"/>
          <p:nvPr/>
        </p:nvSpPr>
        <p:spPr>
          <a:xfrm>
            <a:off x="0" y="3733800"/>
            <a:ext cx="9144000" cy="3016210"/>
          </a:xfrm>
          <a:prstGeom prst="rect">
            <a:avLst/>
          </a:prstGeom>
        </p:spPr>
        <p:txBody>
          <a:bodyPr wrap="square" rtlCol="0">
            <a:spAutoFit/>
          </a:bodyPr>
          <a:lstStyle/>
          <a:p>
            <a:pPr algn="ctr"/>
            <a:r>
              <a:rPr lang="en-US" sz="3000" b="1" dirty="0" smtClean="0"/>
              <a:t>PROVISIONS (grouped)</a:t>
            </a:r>
          </a:p>
          <a:p>
            <a:r>
              <a:rPr lang="en-US" sz="3200" dirty="0" smtClean="0"/>
              <a:t>  - abolish tribal governments </a:t>
            </a:r>
          </a:p>
          <a:p>
            <a:r>
              <a:rPr lang="en-US" sz="3200" dirty="0" smtClean="0"/>
              <a:t>  - register Indians as tribal members (Dawes Rolls)</a:t>
            </a:r>
          </a:p>
          <a:p>
            <a:r>
              <a:rPr lang="en-US" sz="3200" dirty="0" smtClean="0"/>
              <a:t>  - allot communal lands to registered  members</a:t>
            </a:r>
          </a:p>
          <a:p>
            <a:r>
              <a:rPr lang="en-US" sz="3200" dirty="0" smtClean="0"/>
              <a:t>  - sell lands declared surplus</a:t>
            </a:r>
          </a:p>
          <a:p>
            <a:r>
              <a:rPr lang="en-US" sz="3200" dirty="0" smtClean="0"/>
              <a:t>  - dissolve tribal courts</a:t>
            </a:r>
          </a:p>
        </p:txBody>
      </p:sp>
      <p:sp>
        <p:nvSpPr>
          <p:cNvPr id="70658" name="AutoShape 2" descr="Image result for sequoyah constitutional conven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0661" name="AutoShape 5" descr="https://d9lvdmmwvuqi1.cloudfront.net/uploads/production/document/picture/362/thumb_1280x/event-1904-allotment-act.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0663" name="Picture 7"/>
          <p:cNvPicPr>
            <a:picLocks noChangeAspect="1" noChangeArrowheads="1"/>
          </p:cNvPicPr>
          <p:nvPr/>
        </p:nvPicPr>
        <p:blipFill>
          <a:blip r:embed="rId3" cstate="print"/>
          <a:srcRect/>
          <a:stretch>
            <a:fillRect/>
          </a:stretch>
        </p:blipFill>
        <p:spPr bwMode="auto">
          <a:xfrm rot="20682585">
            <a:off x="4934691" y="1516882"/>
            <a:ext cx="3694113" cy="2090738"/>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bg/>
                                          </p:spTgt>
                                        </p:tgtEl>
                                        <p:attrNameLst>
                                          <p:attrName>style.visibility</p:attrName>
                                        </p:attrNameLst>
                                      </p:cBhvr>
                                      <p:to>
                                        <p:strVal val="visible"/>
                                      </p:to>
                                    </p:set>
                                    <p:animEffect transition="in" filter="fade">
                                      <p:cBhvr>
                                        <p:cTn id="14" dur="2000"/>
                                        <p:tgtEl>
                                          <p:spTgt spid="4">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20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10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left)">
                                      <p:cBhvr>
                                        <p:cTn id="27" dur="10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left)">
                                      <p:cBhvr>
                                        <p:cTn id="32" dur="10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wipe(left)">
                                      <p:cBhvr>
                                        <p:cTn id="37" dur="10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bg/>
                                          </p:spTgt>
                                        </p:tgtEl>
                                        <p:attrNameLst>
                                          <p:attrName>style.visibility</p:attrName>
                                        </p:attrNameLst>
                                      </p:cBhvr>
                                      <p:to>
                                        <p:strVal val="visible"/>
                                      </p:to>
                                    </p:set>
                                    <p:animEffect transition="in" filter="fade">
                                      <p:cBhvr>
                                        <p:cTn id="42" dur="2000"/>
                                        <p:tgtEl>
                                          <p:spTgt spid="10">
                                            <p:bg/>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xEl>
                                              <p:pRg st="0" end="0"/>
                                            </p:txEl>
                                          </p:spTgt>
                                        </p:tgtEl>
                                        <p:attrNameLst>
                                          <p:attrName>style.visibility</p:attrName>
                                        </p:attrNameLst>
                                      </p:cBhvr>
                                      <p:to>
                                        <p:strVal val="visible"/>
                                      </p:to>
                                    </p:set>
                                    <p:animEffect transition="in" filter="fade">
                                      <p:cBhvr>
                                        <p:cTn id="45" dur="2000"/>
                                        <p:tgtEl>
                                          <p:spTgt spid="10">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0">
                                            <p:txEl>
                                              <p:pRg st="1" end="1"/>
                                            </p:txEl>
                                          </p:spTgt>
                                        </p:tgtEl>
                                        <p:attrNameLst>
                                          <p:attrName>style.visibility</p:attrName>
                                        </p:attrNameLst>
                                      </p:cBhvr>
                                      <p:to>
                                        <p:strVal val="visible"/>
                                      </p:to>
                                    </p:set>
                                    <p:animEffect transition="in" filter="wipe(left)">
                                      <p:cBhvr>
                                        <p:cTn id="50" dur="1000"/>
                                        <p:tgtEl>
                                          <p:spTgt spid="10">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0">
                                            <p:txEl>
                                              <p:pRg st="2" end="2"/>
                                            </p:txEl>
                                          </p:spTgt>
                                        </p:tgtEl>
                                        <p:attrNameLst>
                                          <p:attrName>style.visibility</p:attrName>
                                        </p:attrNameLst>
                                      </p:cBhvr>
                                      <p:to>
                                        <p:strVal val="visible"/>
                                      </p:to>
                                    </p:set>
                                    <p:animEffect transition="in" filter="wipe(left)">
                                      <p:cBhvr>
                                        <p:cTn id="55" dur="1000"/>
                                        <p:tgtEl>
                                          <p:spTgt spid="10">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0">
                                            <p:txEl>
                                              <p:pRg st="3" end="3"/>
                                            </p:txEl>
                                          </p:spTgt>
                                        </p:tgtEl>
                                        <p:attrNameLst>
                                          <p:attrName>style.visibility</p:attrName>
                                        </p:attrNameLst>
                                      </p:cBhvr>
                                      <p:to>
                                        <p:strVal val="visible"/>
                                      </p:to>
                                    </p:set>
                                    <p:animEffect transition="in" filter="wipe(left)">
                                      <p:cBhvr>
                                        <p:cTn id="60" dur="1000"/>
                                        <p:tgtEl>
                                          <p:spTgt spid="10">
                                            <p:txEl>
                                              <p:pRg st="3" end="3"/>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70663"/>
                                        </p:tgtEl>
                                        <p:attrNameLst>
                                          <p:attrName>style.visibility</p:attrName>
                                        </p:attrNameLst>
                                      </p:cBhvr>
                                      <p:to>
                                        <p:strVal val="visible"/>
                                      </p:to>
                                    </p:set>
                                    <p:animEffect transition="in" filter="fade">
                                      <p:cBhvr>
                                        <p:cTn id="63" dur="1000"/>
                                        <p:tgtEl>
                                          <p:spTgt spid="70663"/>
                                        </p:tgtEl>
                                      </p:cBhvr>
                                    </p:animEffect>
                                  </p:childTnLst>
                                </p:cTn>
                              </p:par>
                            </p:childTnLst>
                          </p:cTn>
                        </p:par>
                      </p:childTnLst>
                    </p:cTn>
                  </p:par>
                  <p:par>
                    <p:cTn id="64" fill="hold">
                      <p:stCondLst>
                        <p:cond delay="indefinite"/>
                      </p:stCondLst>
                      <p:childTnLst>
                        <p:par>
                          <p:cTn id="65" fill="hold">
                            <p:stCondLst>
                              <p:cond delay="0"/>
                            </p:stCondLst>
                            <p:childTnLst>
                              <p:par>
                                <p:cTn id="66" presetID="35" presetClass="path" presetSubtype="0" accel="50000" decel="50000" fill="hold" nodeType="clickEffect">
                                  <p:stCondLst>
                                    <p:cond delay="0"/>
                                  </p:stCondLst>
                                  <p:childTnLst>
                                    <p:animMotion origin="layout" path="M -3.05556E-6 -1.11111E-6 L -0.25816 0.02639 " pathEditMode="relative" rAng="0" ptsTypes="AA">
                                      <p:cBhvr>
                                        <p:cTn id="67" dur="1000" fill="hold"/>
                                        <p:tgtEl>
                                          <p:spTgt spid="70663"/>
                                        </p:tgtEl>
                                        <p:attrNameLst>
                                          <p:attrName>ppt_x</p:attrName>
                                          <p:attrName>ppt_y</p:attrName>
                                        </p:attrNameLst>
                                      </p:cBhvr>
                                      <p:rCtr x="-129" y="13"/>
                                    </p:animMotion>
                                  </p:childTnLst>
                                </p:cTn>
                              </p:par>
                              <p:par>
                                <p:cTn id="68" presetID="6" presetClass="emph" presetSubtype="0" fill="hold" nodeType="withEffect">
                                  <p:stCondLst>
                                    <p:cond delay="0"/>
                                  </p:stCondLst>
                                  <p:childTnLst>
                                    <p:animScale>
                                      <p:cBhvr>
                                        <p:cTn id="69" dur="1000" fill="hold"/>
                                        <p:tgtEl>
                                          <p:spTgt spid="70663"/>
                                        </p:tgtEl>
                                      </p:cBhvr>
                                      <p:by x="150000" y="150000"/>
                                    </p:animScale>
                                  </p:childTnLst>
                                </p:cTn>
                              </p:par>
                              <p:par>
                                <p:cTn id="70" presetID="8" presetClass="emph" presetSubtype="0" fill="hold" nodeType="withEffect">
                                  <p:stCondLst>
                                    <p:cond delay="0"/>
                                  </p:stCondLst>
                                  <p:childTnLst>
                                    <p:animRot by="900000">
                                      <p:cBhvr>
                                        <p:cTn id="71" dur="1000" fill="hold"/>
                                        <p:tgtEl>
                                          <p:spTgt spid="70663"/>
                                        </p:tgtEl>
                                        <p:attrNameLst>
                                          <p:attrName>r</p:attrName>
                                        </p:attrNameLst>
                                      </p:cBhvr>
                                    </p:animRo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0">
                                            <p:txEl>
                                              <p:pRg st="4" end="4"/>
                                            </p:txEl>
                                          </p:spTgt>
                                        </p:tgtEl>
                                        <p:attrNameLst>
                                          <p:attrName>style.visibility</p:attrName>
                                        </p:attrNameLst>
                                      </p:cBhvr>
                                      <p:to>
                                        <p:strVal val="visible"/>
                                      </p:to>
                                    </p:set>
                                    <p:animEffect transition="in" filter="wipe(left)">
                                      <p:cBhvr>
                                        <p:cTn id="76" dur="1000"/>
                                        <p:tgtEl>
                                          <p:spTgt spid="10">
                                            <p:txEl>
                                              <p:pRg st="4" end="4"/>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0">
                                            <p:txEl>
                                              <p:pRg st="5" end="5"/>
                                            </p:txEl>
                                          </p:spTgt>
                                        </p:tgtEl>
                                        <p:attrNameLst>
                                          <p:attrName>style.visibility</p:attrName>
                                        </p:attrNameLst>
                                      </p:cBhvr>
                                      <p:to>
                                        <p:strVal val="visible"/>
                                      </p:to>
                                    </p:set>
                                    <p:animEffect transition="in" filter="wipe(left)">
                                      <p:cBhvr>
                                        <p:cTn id="81" dur="10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build="allAtOnce" animBg="1"/>
      <p:bldP spid="10" grpId="0" build="allAtOnce" animBg="1"/>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1"/>
            <a:ext cx="9144000" cy="79591019"/>
          </a:xfrm>
          <a:prstGeom prst="rect">
            <a:avLst/>
          </a:prstGeom>
        </p:spPr>
        <p:txBody>
          <a:bodyPr wrap="square">
            <a:spAutoFit/>
          </a:bodyPr>
          <a:lstStyle/>
          <a:p>
            <a:r>
              <a:rPr lang="en-US" dirty="0" smtClean="0">
                <a:hlinkClick r:id="rId2"/>
              </a:rPr>
              <a:t>https://en.wikipedia.org/wiki/Dawes_Act</a:t>
            </a:r>
            <a:endParaRPr lang="en-US" dirty="0" smtClean="0"/>
          </a:p>
          <a:p>
            <a:r>
              <a:rPr lang="en-US" dirty="0" smtClean="0"/>
              <a:t>	The </a:t>
            </a:r>
            <a:r>
              <a:rPr lang="en-US" b="1" dirty="0" smtClean="0"/>
              <a:t>Dawes Act of 1887</a:t>
            </a:r>
            <a:r>
              <a:rPr lang="en-US" dirty="0" smtClean="0"/>
              <a:t> adopted by Congress in 1887, authorized the President of the United States to </a:t>
            </a:r>
            <a:r>
              <a:rPr lang="en-US" b="1" dirty="0" smtClean="0"/>
              <a:t>survey American Indian tribal land and divide it into allotments for individual Indians</a:t>
            </a:r>
            <a:r>
              <a:rPr lang="en-US" dirty="0" smtClean="0"/>
              <a:t>. Those who accepted allotments and lived separately from the tribe would be granted </a:t>
            </a:r>
            <a:r>
              <a:rPr lang="en-US" b="1" dirty="0" smtClean="0"/>
              <a:t>United States citizenship</a:t>
            </a:r>
            <a:r>
              <a:rPr lang="en-US" dirty="0" smtClean="0"/>
              <a:t>. The Dawes Act was amended in 1891, in 1898 by the Curtis Act, and again in 1906 by the Burke Act.</a:t>
            </a:r>
          </a:p>
          <a:p>
            <a:r>
              <a:rPr lang="en-US" dirty="0" smtClean="0"/>
              <a:t>	The Act was named for its creator, Senator Henry Laurens Dawes of Massachusetts. The </a:t>
            </a:r>
            <a:r>
              <a:rPr lang="en-US" b="1" dirty="0" smtClean="0"/>
              <a:t>objectives</a:t>
            </a:r>
            <a:r>
              <a:rPr lang="en-US" dirty="0" smtClean="0"/>
              <a:t> of the Dawes Act were to </a:t>
            </a:r>
            <a:r>
              <a:rPr lang="en-US" b="1" dirty="0" smtClean="0"/>
              <a:t>abolish tribal and communal rights </a:t>
            </a:r>
            <a:r>
              <a:rPr lang="en-US" dirty="0" smtClean="0"/>
              <a:t>of Native Americans in order to </a:t>
            </a:r>
            <a:r>
              <a:rPr lang="en-US" b="1" dirty="0" smtClean="0"/>
              <a:t>stimulate assimilation </a:t>
            </a:r>
            <a:r>
              <a:rPr lang="en-US" dirty="0" smtClean="0"/>
              <a:t>of them into mainstream American society, to </a:t>
            </a:r>
            <a:r>
              <a:rPr lang="en-US" b="1" dirty="0" smtClean="0"/>
              <a:t>transfer lands under Indian control to white settlers</a:t>
            </a:r>
            <a:r>
              <a:rPr lang="en-US" dirty="0" smtClean="0"/>
              <a:t>, and thereby lift Native Americans out of poverty.  Individual household ownership of land and subsistence farming on the European-American model was seen as an essential step. The act provided that the government would classify as "excess" those Indian reservation lands remaining </a:t>
            </a:r>
            <a:r>
              <a:rPr lang="en-US" b="1" dirty="0" smtClean="0"/>
              <a:t>after allotments, and sell those lands on the open market</a:t>
            </a:r>
            <a:r>
              <a:rPr lang="en-US" dirty="0" smtClean="0"/>
              <a:t>, allowing purchase and settlement by non-Native Americans.</a:t>
            </a:r>
          </a:p>
          <a:p>
            <a:r>
              <a:rPr lang="en-US" dirty="0" smtClean="0"/>
              <a:t>	The Dawes Commission, set up under an Indian Office appropriation bill in 1893, was created to try to persuade the Five Civilized Tribes to agree to allotment plans. (They had been excluded from the Dawes Act by their treaties.) This commission </a:t>
            </a:r>
            <a:r>
              <a:rPr lang="en-US" b="1" dirty="0" smtClean="0"/>
              <a:t>registered the members </a:t>
            </a:r>
            <a:r>
              <a:rPr lang="en-US" dirty="0" smtClean="0"/>
              <a:t>of the Five Civilized Tribes on what became known </a:t>
            </a:r>
            <a:r>
              <a:rPr lang="en-US" b="1" dirty="0" smtClean="0"/>
              <a:t>as the Dawes Rolls</a:t>
            </a:r>
            <a:r>
              <a:rPr lang="en-US" dirty="0" smtClean="0"/>
              <a:t>.</a:t>
            </a:r>
          </a:p>
          <a:p>
            <a:r>
              <a:rPr lang="en-US" dirty="0" smtClean="0"/>
              <a:t>	The </a:t>
            </a:r>
            <a:r>
              <a:rPr lang="en-US" b="1" dirty="0" smtClean="0"/>
              <a:t>Curtis Act of 1898</a:t>
            </a:r>
            <a:r>
              <a:rPr lang="en-US" dirty="0" smtClean="0"/>
              <a:t> amended the Dawes Act to extend its provisions to the Five Civilized Tribes; it required </a:t>
            </a:r>
            <a:r>
              <a:rPr lang="en-US" b="1" dirty="0" smtClean="0"/>
              <a:t>abolition of their governments</a:t>
            </a:r>
            <a:r>
              <a:rPr lang="en-US" dirty="0" smtClean="0"/>
              <a:t>, </a:t>
            </a:r>
            <a:r>
              <a:rPr lang="en-US" b="1" dirty="0" smtClean="0"/>
              <a:t>allotment of communal lands to people registered as tribal members</a:t>
            </a:r>
            <a:r>
              <a:rPr lang="en-US" dirty="0" smtClean="0"/>
              <a:t>, and </a:t>
            </a:r>
            <a:r>
              <a:rPr lang="en-US" b="1" dirty="0" smtClean="0"/>
              <a:t>sale of lands declared surplus</a:t>
            </a:r>
            <a:r>
              <a:rPr lang="en-US" dirty="0" smtClean="0"/>
              <a:t>, as well as </a:t>
            </a:r>
            <a:r>
              <a:rPr lang="en-US" b="1" dirty="0" smtClean="0"/>
              <a:t>dissolving tribal courts.</a:t>
            </a:r>
            <a:r>
              <a:rPr lang="en-US" dirty="0" smtClean="0"/>
              <a:t> This completed the </a:t>
            </a:r>
            <a:r>
              <a:rPr lang="en-US" b="1" dirty="0" smtClean="0"/>
              <a:t>extinguishment of tribal land titles </a:t>
            </a:r>
            <a:r>
              <a:rPr lang="en-US" dirty="0" smtClean="0"/>
              <a:t>in Indian Territory, preparing it to be admitted to the Union as the state of Oklahoma.</a:t>
            </a:r>
          </a:p>
          <a:p>
            <a:r>
              <a:rPr lang="en-US" dirty="0" smtClean="0"/>
              <a:t>	During the ensuing decades, the </a:t>
            </a:r>
            <a:r>
              <a:rPr lang="en-US" b="1" dirty="0" smtClean="0"/>
              <a:t>Five Civilized Tribes lost 90 million acres of former communal lands, which were sold to non-Natives</a:t>
            </a:r>
            <a:r>
              <a:rPr lang="en-US" dirty="0" smtClean="0"/>
              <a:t>. In addition, many individuals, unfamiliar with land ownership, became </a:t>
            </a:r>
            <a:r>
              <a:rPr lang="en-US" b="1" dirty="0" smtClean="0"/>
              <a:t>the target of speculators </a:t>
            </a:r>
            <a:r>
              <a:rPr lang="en-US" dirty="0" smtClean="0"/>
              <a:t>and criminals, were stuck with allotments that were </a:t>
            </a:r>
            <a:r>
              <a:rPr lang="en-US" b="1" dirty="0" smtClean="0"/>
              <a:t>too small for profitable farming</a:t>
            </a:r>
            <a:r>
              <a:rPr lang="en-US" dirty="0" smtClean="0"/>
              <a:t>, and lost their household lands. Tribe members also suffered from the breakdown of the social structure of the tribes.</a:t>
            </a:r>
          </a:p>
          <a:p>
            <a:r>
              <a:rPr lang="en-US" dirty="0" smtClean="0"/>
              <a:t>	During the Great Depression, the Franklin D. Roosevelt  administration supported passage on June 18, </a:t>
            </a:r>
            <a:r>
              <a:rPr lang="en-US" b="1" dirty="0" smtClean="0"/>
              <a:t>1934 of the US Indian Reorganization Act</a:t>
            </a:r>
            <a:r>
              <a:rPr lang="en-US" dirty="0" smtClean="0"/>
              <a:t> (also known as the Wheeler-Howard Law). It ended land allotment and created a "New Deal" for Indians, renewing their rights to reorganize and form their self-governments.</a:t>
            </a:r>
          </a:p>
          <a:p>
            <a:r>
              <a:rPr lang="en-US" b="1" dirty="0" smtClean="0"/>
              <a:t>BACKGROUND</a:t>
            </a:r>
          </a:p>
          <a:p>
            <a:r>
              <a:rPr lang="en-US" dirty="0" smtClean="0"/>
              <a:t>	During the 1850s, the United States federal government's attempt to exert control over the Native Americans expanded. Numerous new European immigrants were settling on the eastern border of the Indian territories, where most of the Native American tribes were situated. Conflicts between the groups increased as they competed for resources and operated according to different cultural systems. Many European Americans did not believe that members of the two racial societies could coexist within the same communities. Searching for a quick solution to their problem, William Medill the Commissioner of Indian Affairs, proposed establishing "colonies" or "reservations" that would be exclusively for the natives, similar to those which some native tribes had created for themselves in the east.   It was a form of removal whereby the US government would uproot the natives from their current locations to positions to areas in the region beyond the Mississippi River; this would enable settlement by European Americans in the Southeast in turn opening up new placement for the new white settlers and at the same time protecting them from the corrupt "evil" ways of the subordinate natives.</a:t>
            </a:r>
          </a:p>
          <a:p>
            <a:r>
              <a:rPr lang="en-US" dirty="0" smtClean="0"/>
              <a:t>	The new policy intended to concentrate Native Americans in areas away from encroaching settlers, but it caused considerable suffering and many deaths. During the nineteenth century, Native American tribes resisted the imposition of the reservation system and engaged with the United States Army in what were called the Indian Wars in the West for decades. Finally defeated by the US military force and continuing waves of encroaching settlers, the tribes negotiated agreements to resettle on reservations.</a:t>
            </a:r>
            <a:r>
              <a:rPr lang="en-US" baseline="30000" dirty="0" smtClean="0"/>
              <a:t> </a:t>
            </a:r>
            <a:r>
              <a:rPr lang="en-US" dirty="0" smtClean="0"/>
              <a:t> Native Americans ended up with a total of over 155 million acres (630,000 km</a:t>
            </a:r>
            <a:r>
              <a:rPr lang="en-US" baseline="30000" dirty="0" smtClean="0"/>
              <a:t>2</a:t>
            </a:r>
            <a:r>
              <a:rPr lang="en-US" dirty="0" smtClean="0"/>
              <a:t>) of land, ranging from arid deserts to prime agricultural land.</a:t>
            </a:r>
          </a:p>
          <a:p>
            <a:r>
              <a:rPr lang="en-US" dirty="0" smtClean="0"/>
              <a:t>	The Reservation system, though forced upon Native Americans, was a system that allotted each tribe a claim to their new lands, protection over their territories, and the right to govern themselves. With the Senate supposedly being able to intervene only through the negotiation of treaties, they adjusted their ways of life and tried to continue their traditions.</a:t>
            </a:r>
            <a:r>
              <a:rPr lang="en-US" baseline="30000" dirty="0" smtClean="0"/>
              <a:t> </a:t>
            </a:r>
            <a:r>
              <a:rPr lang="en-US" dirty="0" smtClean="0"/>
              <a:t> </a:t>
            </a:r>
          </a:p>
          <a:p>
            <a:r>
              <a:rPr lang="en-US" dirty="0" smtClean="0"/>
              <a:t>	The traditional tribal organization, a defining characteristic of Native Americans as a social unit, became apparent to the non-native communities of the United States and created a mixed stir of emotions. The tribe was viewed as a highly cohesive group, led by a hereditary, chosen chief, who exercised power and influence among the members of the tribe by aging traditions.</a:t>
            </a:r>
            <a:r>
              <a:rPr lang="en-US" baseline="30000" dirty="0" smtClean="0"/>
              <a:t> </a:t>
            </a:r>
            <a:r>
              <a:rPr lang="en-US" dirty="0" smtClean="0"/>
              <a:t> The tribes were seen as strong, tight-knit societies led by powerful men who were opposed to any change that weakened their positions. Many white Americans feared them and sought reformation. The Indians' failure to adopt the "Euro-</a:t>
            </a:r>
            <a:r>
              <a:rPr lang="en-US" dirty="0" err="1" smtClean="0"/>
              <a:t>american</a:t>
            </a:r>
            <a:r>
              <a:rPr lang="en-US" dirty="0" smtClean="0"/>
              <a:t>" lifestyle, which was the social norm in the United States at the time, was seen as both unacceptable and uncivilized.</a:t>
            </a:r>
          </a:p>
          <a:p>
            <a:r>
              <a:rPr lang="en-US" dirty="0" smtClean="0"/>
              <a:t>	By the end of the 1880s, a general consensus seem to have been reached among many US stakeholders that the assimilation of Native Americans into American culture was top priority; it was the time for them to leave behind their tribal landholding, reservations, traditions and ultimately their Indian identities.</a:t>
            </a:r>
          </a:p>
          <a:p>
            <a:r>
              <a:rPr lang="en-US" dirty="0" smtClean="0"/>
              <a:t>	On February 8, 1887, the </a:t>
            </a:r>
            <a:r>
              <a:rPr lang="en-US" b="1" dirty="0" smtClean="0"/>
              <a:t>Dawes Allotment Act </a:t>
            </a:r>
            <a:r>
              <a:rPr lang="en-US" dirty="0" smtClean="0"/>
              <a:t>was signed into law by President Grover Cleveland.  Responsible for enacting the division of the American native reserves into plots of land for individual households, the Dawes Act was created by reformers to achieve six goals:</a:t>
            </a:r>
          </a:p>
          <a:p>
            <a:r>
              <a:rPr lang="en-US" dirty="0" smtClean="0"/>
              <a:t>	- breaking up of tribes as a social unit,</a:t>
            </a:r>
          </a:p>
          <a:p>
            <a:r>
              <a:rPr lang="en-US" dirty="0" smtClean="0"/>
              <a:t>	-encouraging individual initiatives,</a:t>
            </a:r>
          </a:p>
          <a:p>
            <a:r>
              <a:rPr lang="en-US" dirty="0" smtClean="0"/>
              <a:t>	- furthering the progress of native farmers,</a:t>
            </a:r>
          </a:p>
          <a:p>
            <a:r>
              <a:rPr lang="en-US" dirty="0" smtClean="0"/>
              <a:t>	- reducing the cost of native administration,</a:t>
            </a:r>
          </a:p>
          <a:p>
            <a:r>
              <a:rPr lang="en-US" dirty="0" smtClean="0"/>
              <a:t>	- securing parts of the reservations as Indian land, and</a:t>
            </a:r>
          </a:p>
          <a:p>
            <a:r>
              <a:rPr lang="en-US" dirty="0" smtClean="0"/>
              <a:t>	- opening the remainder of the land to white settlers for profit</a:t>
            </a:r>
          </a:p>
          <a:p>
            <a:r>
              <a:rPr lang="en-US" dirty="0" smtClean="0"/>
              <a:t>	The compulsory Act forced natives to succumb to their inevitable fate; they would undergo severe attempts to become "Euro-Americanized" as the government allotted their reservations with or without their consent. Native Americans held very specific ideologies pertaining to their land, to them the land and earth were things to be valued and cared for, for they represented all things that produced and sustained life, it embodied their existence and identity, and created an environment of belonging. In opposition to their white counterparts, they did not see it from an economic standpoint.</a:t>
            </a:r>
          </a:p>
          <a:p>
            <a:r>
              <a:rPr lang="en-US" dirty="0" smtClean="0"/>
              <a:t>	But, many natives began to believe they had to adapt to the majority culture in order to survive. They would have to embrace these beliefs and surrender to the forces of progress. They were to adopt the values of the dominant society and see land as real estate to be bought and developed; they were to learn how to use their land effectively in order to become prosperous farmers.</a:t>
            </a:r>
            <a:r>
              <a:rPr lang="en-US" baseline="30000" dirty="0" smtClean="0"/>
              <a:t> </a:t>
            </a:r>
            <a:r>
              <a:rPr lang="en-US" dirty="0" smtClean="0"/>
              <a:t> As they were inducted as citizens of the country, they would shed their uncivilized discourses and ideologies, and exchange them for ones that allowed them to become industrious self-supporting citizens, and finally rid themselves of their "need" for government supervision.</a:t>
            </a:r>
          </a:p>
          <a:p>
            <a:r>
              <a:rPr lang="en-US" dirty="0" smtClean="0"/>
              <a:t>	The important provisions of the Dawes Act were:</a:t>
            </a:r>
          </a:p>
          <a:p>
            <a:r>
              <a:rPr lang="en-US" dirty="0" smtClean="0"/>
              <a:t>1) A head of family would receive a grant of 160 acres (65 ha), a single person or orphan over 18 years of age would receive a grant of 80 acres (32 ha), and persons under the age of 18 would receive 40 acres (16 ha) each;</a:t>
            </a:r>
          </a:p>
          <a:p>
            <a:r>
              <a:rPr lang="en-US" dirty="0" smtClean="0"/>
              <a:t>2) the allotments would be held in trust by the U.S. Government for 25 years;</a:t>
            </a:r>
          </a:p>
          <a:p>
            <a:r>
              <a:rPr lang="en-US" dirty="0" smtClean="0"/>
              <a:t>3) Eligible Indians had four years to select their land; afterward the selection would be made for them by the Secretary of the Interior.</a:t>
            </a:r>
          </a:p>
          <a:p>
            <a:r>
              <a:rPr lang="en-US" dirty="0" smtClean="0"/>
              <a:t>4) Every member of the bands or tribes receiving a land allotment is subject to laws of the state or territory in which they reside. Every Indian who receives a land allotment "and has adopted the habits of civilized life" (lived separate and apart from the tribe) is bestowed with United States citizenship "without in any manner impairing or otherwise affecting the right of any such Indian to tribal or other property".</a:t>
            </a:r>
          </a:p>
          <a:p>
            <a:r>
              <a:rPr lang="en-US" dirty="0" smtClean="0"/>
              <a:t>5) The Secretary of Interior could issue rules to assure equal distribution of water for irrigation among the tribes, and provided that "no other appropriation or grant of water by any riparian proprietor shall be authorized or permitted to the damage of any other riparian proprietor."</a:t>
            </a:r>
          </a:p>
          <a:p>
            <a:r>
              <a:rPr lang="en-US" dirty="0" smtClean="0"/>
              <a:t>	The Dawes Act did not apply to the territory of the:  Cherokee, Creek, Choctaw, Chickasaw, Seminole, Miami, and Peoria in Indian Territory;	  Osage, Sac, and Fox, in the Oklahoma Territory; any of the reservations of the Seneca Nation of New York, or</a:t>
            </a:r>
          </a:p>
          <a:p>
            <a:r>
              <a:rPr lang="en-US" dirty="0" smtClean="0"/>
              <a:t>a strip of territory in the State of Nebraska adjoining the Sioux Nation.  </a:t>
            </a:r>
          </a:p>
          <a:p>
            <a:r>
              <a:rPr lang="en-US" dirty="0" smtClean="0"/>
              <a:t>	Provisions were later extended to the </a:t>
            </a:r>
            <a:r>
              <a:rPr lang="en-US" dirty="0" err="1" smtClean="0"/>
              <a:t>Wea</a:t>
            </a:r>
            <a:r>
              <a:rPr lang="en-US" dirty="0" smtClean="0"/>
              <a:t>, Peoria, Kaskaskia, </a:t>
            </a:r>
            <a:r>
              <a:rPr lang="en-US" dirty="0" err="1" smtClean="0"/>
              <a:t>Piankeshaw</a:t>
            </a:r>
            <a:r>
              <a:rPr lang="en-US" dirty="0" smtClean="0"/>
              <a:t>, and Western Miami tribes by act of 1889.</a:t>
            </a:r>
            <a:r>
              <a:rPr lang="en-US" baseline="30000" dirty="0" smtClean="0"/>
              <a:t> </a:t>
            </a:r>
            <a:r>
              <a:rPr lang="en-US" dirty="0" smtClean="0"/>
              <a:t> Allotment of the lands of these tribes was mandated by the Act of 1891, which amplified the provisions of the Dawes Act.</a:t>
            </a:r>
          </a:p>
          <a:p>
            <a:r>
              <a:rPr lang="en-US" b="1" dirty="0" smtClean="0"/>
              <a:t>Dawes Act 1891 </a:t>
            </a:r>
            <a:r>
              <a:rPr lang="en-US" b="1" dirty="0" err="1" smtClean="0"/>
              <a:t>AmendmentS</a:t>
            </a:r>
            <a:endParaRPr lang="en-US" b="1" dirty="0" smtClean="0"/>
          </a:p>
          <a:p>
            <a:r>
              <a:rPr lang="en-US" dirty="0" smtClean="0"/>
              <a:t>In 1891 the Dawes Act was amended:</a:t>
            </a:r>
          </a:p>
          <a:p>
            <a:pPr marL="342900" indent="-342900"/>
            <a:r>
              <a:rPr lang="en-US" dirty="0" smtClean="0"/>
              <a:t>1) Allowed for pro-rata distribution when the reservation did not have enough land for each individual to receive allotments in original quantities</a:t>
            </a:r>
          </a:p>
          <a:p>
            <a:pPr marL="342900" indent="-342900"/>
            <a:r>
              <a:rPr lang="en-US" dirty="0" smtClean="0"/>
              <a:t>2) provided that when land is only suitable for grazing purposes, such land be allotted in double quantities</a:t>
            </a:r>
          </a:p>
          <a:p>
            <a:r>
              <a:rPr lang="en-US" dirty="0" smtClean="0"/>
              <a:t>3) Established criteria for inheritance</a:t>
            </a:r>
          </a:p>
          <a:p>
            <a:r>
              <a:rPr lang="en-US" dirty="0" smtClean="0"/>
              <a:t>4) Does not apply to Cherokee Outlet</a:t>
            </a:r>
          </a:p>
          <a:p>
            <a:r>
              <a:rPr lang="en-US" b="1" dirty="0" smtClean="0"/>
              <a:t>Provisions of the Curtis Act</a:t>
            </a:r>
          </a:p>
          <a:p>
            <a:r>
              <a:rPr lang="en-US" dirty="0" smtClean="0"/>
              <a:t>The Curtis Act of 1898 extended the provisions of the Dawes Act to the Five Civilized Tribes in Indian Territory. </a:t>
            </a:r>
          </a:p>
          <a:p>
            <a:pPr marL="342900" indent="-342900">
              <a:buAutoNum type="arabicParenR"/>
            </a:pPr>
            <a:r>
              <a:rPr lang="en-US" dirty="0" smtClean="0"/>
              <a:t>It did away with their self-government, including tribal courts. </a:t>
            </a:r>
          </a:p>
          <a:p>
            <a:pPr marL="342900" indent="-342900">
              <a:buAutoNum type="arabicParenR"/>
            </a:pPr>
            <a:r>
              <a:rPr lang="en-US" dirty="0" smtClean="0"/>
              <a:t>providing for allotment of lands to tribal members, </a:t>
            </a:r>
          </a:p>
          <a:p>
            <a:pPr marL="342900" indent="-342900">
              <a:buAutoNum type="arabicParenR"/>
            </a:pPr>
            <a:r>
              <a:rPr lang="en-US" dirty="0" smtClean="0"/>
              <a:t> authorized the Dawes Commission to make determination of members when registering tribal members</a:t>
            </a:r>
          </a:p>
          <a:p>
            <a:r>
              <a:rPr lang="en-US" b="1" dirty="0" smtClean="0"/>
              <a:t>Provisions of the Burke Act</a:t>
            </a:r>
          </a:p>
          <a:p>
            <a:r>
              <a:rPr lang="en-US" dirty="0" smtClean="0"/>
              <a:t>	The Burke Act of 1906 amended the sections of the Dawes Act dealing with US Citizenship (Section 6) and the mechanism for issuing allotments. The Secretary of Interior could force the Indian </a:t>
            </a:r>
            <a:r>
              <a:rPr lang="en-US" dirty="0" err="1" smtClean="0"/>
              <a:t>Allottee</a:t>
            </a:r>
            <a:r>
              <a:rPr lang="en-US" dirty="0" smtClean="0"/>
              <a:t> to accept title for land. US Citizenship was granted unconditionally upon receipt of land allotment (the individual did not need to move off the reservation to receive citizenship). Land allotted to Indians was taken out of Trust and subject to taxation. The Burke Act did not apply to any Indians in Indian Territory.</a:t>
            </a:r>
          </a:p>
          <a:p>
            <a:r>
              <a:rPr lang="en-US" dirty="0" smtClean="0"/>
              <a:t>	The Dawes Act had a negative effect on American Indians, as it ended their communal holding of property (with crop land often being privately owned by families or clans), by which they had ensured that everyone had a home and a place in the tribe. The act "was the culmination of American attempts to destroy tribes and their governments and to open Indian lands to settlement by non-Indians and to development by railroads".</a:t>
            </a:r>
            <a:r>
              <a:rPr lang="en-US" baseline="30000" dirty="0" smtClean="0"/>
              <a:t> </a:t>
            </a:r>
            <a:r>
              <a:rPr lang="en-US" dirty="0" smtClean="0"/>
              <a:t> Land owned by Indians decreased from 138 million acres (560,000 km</a:t>
            </a:r>
            <a:r>
              <a:rPr lang="en-US" baseline="30000" dirty="0" smtClean="0"/>
              <a:t>2</a:t>
            </a:r>
            <a:r>
              <a:rPr lang="en-US" dirty="0" smtClean="0"/>
              <a:t>) in 1887 to 48 million acres (190,000 km</a:t>
            </a:r>
            <a:r>
              <a:rPr lang="en-US" baseline="30000" dirty="0" smtClean="0"/>
              <a:t>2</a:t>
            </a:r>
            <a:r>
              <a:rPr lang="en-US" dirty="0" smtClean="0"/>
              <a:t>) in 1934.</a:t>
            </a:r>
          </a:p>
          <a:p>
            <a:r>
              <a:rPr lang="en-US" dirty="0" smtClean="0"/>
              <a:t>	Senator Henry M. Teller of Colorado was one of the most outspoken opponents of allotment. In 1881, he said that allotment was a policy "to despoil the Indians of their lands and to make them vagabonds on the face of the earth". Teller also said, "the real aim [of allotment]</a:t>
            </a:r>
          </a:p>
          <a:p>
            <a:r>
              <a:rPr lang="en-US" dirty="0" smtClean="0"/>
              <a:t> was "to get at the Indian lands and open them up to settlement. The provisions for the apparent benefit of the Indians are but the pretext to get at his lands and occupy them. ... If this were done in the name of Greed, it would be bad enough; but to do it in the name of Humanity ... is infinitely worse."</a:t>
            </a:r>
          </a:p>
          <a:p>
            <a:r>
              <a:rPr lang="en-US" dirty="0" smtClean="0"/>
              <a:t>	The amount of land in native hands rapidly depleted from some 150 million acres (610,000 km</a:t>
            </a:r>
            <a:r>
              <a:rPr lang="en-US" baseline="30000" dirty="0" smtClean="0"/>
              <a:t>2</a:t>
            </a:r>
            <a:r>
              <a:rPr lang="en-US" dirty="0" smtClean="0"/>
              <a:t>) to a small 78 million acres (320,000 km</a:t>
            </a:r>
            <a:r>
              <a:rPr lang="en-US" baseline="30000" dirty="0" smtClean="0"/>
              <a:t>2</a:t>
            </a:r>
            <a:r>
              <a:rPr lang="en-US" dirty="0" smtClean="0"/>
              <a:t>) by 1900. The remainder of the land once allotted to appointed natives was declared surplus and sold to non-native settlers as well as railroad and other large corporations; other sections were converted into federal parks and military compounds. The concern shifted from encouraging private native landownership to satisfying the white settlers' demand for larger portions of land.</a:t>
            </a:r>
          </a:p>
          <a:p>
            <a:r>
              <a:rPr lang="en-US" dirty="0" smtClean="0"/>
              <a:t>	By dividing reservation lands into privately owned parcels, legislators hoped to complete the assimilation process by forcing Indians to adopt individual households, and strengthen the nuclear family and values of economic dependency strictly within this small household unit.</a:t>
            </a:r>
          </a:p>
          <a:p>
            <a:r>
              <a:rPr lang="en-US" dirty="0" smtClean="0"/>
              <a:t>	Given the conditions on the Great Plains, the land granted to most </a:t>
            </a:r>
            <a:r>
              <a:rPr lang="en-US" dirty="0" err="1" smtClean="0"/>
              <a:t>allottees</a:t>
            </a:r>
            <a:r>
              <a:rPr lang="en-US" dirty="0" smtClean="0"/>
              <a:t> was not sufficient for economic viability of farming. Division of land among heirs upon the </a:t>
            </a:r>
            <a:r>
              <a:rPr lang="en-US" dirty="0" err="1" smtClean="0"/>
              <a:t>allottees</a:t>
            </a:r>
            <a:r>
              <a:rPr lang="en-US" dirty="0" smtClean="0"/>
              <a:t>' deaths quickly led to </a:t>
            </a:r>
            <a:r>
              <a:rPr lang="en-US" b="1" dirty="0" smtClean="0"/>
              <a:t>land fractionalization</a:t>
            </a:r>
            <a:r>
              <a:rPr lang="en-US" dirty="0" smtClean="0"/>
              <a:t>. Most allotment land, which could be sold after a statutory period of 25 years, was eventually sold to non-Native buyers at bargain prices. 	Additionally, land deemed to be "surplus" beyond what was needed for allotment was opened to white settlers, though the profits from the sales of these lands were often invested in programs meant to aid the American Indians. Over the 47 years of the Act's life, Native Americans lost about 90 million acres (360,000 km</a:t>
            </a:r>
            <a:r>
              <a:rPr lang="en-US" baseline="30000" dirty="0" smtClean="0"/>
              <a:t>2</a:t>
            </a:r>
            <a:r>
              <a:rPr lang="en-US" dirty="0" smtClean="0"/>
              <a:t>) of treaty land, or about two-thirds of the 1887 land base. About 90,000 Native Americans were made landless.</a:t>
            </a:r>
          </a:p>
          <a:p>
            <a:r>
              <a:rPr lang="en-US" dirty="0" smtClean="0"/>
              <a:t>	In 1906 the Burke Act (also known as the forced patenting act) amended the GAA to give the Secretary of the Interior the power to issue </a:t>
            </a:r>
            <a:r>
              <a:rPr lang="en-US" dirty="0" err="1" smtClean="0"/>
              <a:t>allottees</a:t>
            </a:r>
            <a:r>
              <a:rPr lang="en-US" dirty="0" smtClean="0"/>
              <a:t> a patent in fee simple to people classified "competent and capable". The criteria for this determination is unclear but meant that </a:t>
            </a:r>
            <a:r>
              <a:rPr lang="en-US" dirty="0" err="1" smtClean="0"/>
              <a:t>allottees</a:t>
            </a:r>
            <a:r>
              <a:rPr lang="en-US" dirty="0" smtClean="0"/>
              <a:t> deemed "competent" by the Secretary of the Interior would have their land taken out of trust status, subject to taxation, and could be sold by the </a:t>
            </a:r>
            <a:r>
              <a:rPr lang="en-US" dirty="0" err="1" smtClean="0"/>
              <a:t>allottee</a:t>
            </a:r>
            <a:r>
              <a:rPr lang="en-US" dirty="0" smtClean="0"/>
              <a:t>. The allotted lands of Indians determined to be incompetent by the Secretary of the Interior were automatically leased out by the federal government.</a:t>
            </a:r>
            <a:r>
              <a:rPr lang="en-US" baseline="30000" dirty="0" smtClean="0"/>
              <a:t> </a:t>
            </a:r>
            <a:r>
              <a:rPr lang="en-US" dirty="0" smtClean="0"/>
              <a:t>The act reads:</a:t>
            </a:r>
          </a:p>
          <a:p>
            <a:r>
              <a:rPr lang="en-US" dirty="0" smtClean="0"/>
              <a:t>... the Secretary of the Interior may, in his discretion, and he is hereby authorized, whenever he shall be satisfied that any Indian </a:t>
            </a:r>
            <a:r>
              <a:rPr lang="en-US" dirty="0" err="1" smtClean="0"/>
              <a:t>allottee</a:t>
            </a:r>
            <a:r>
              <a:rPr lang="en-US" dirty="0" smtClean="0"/>
              <a:t> is competent and capable of managing his or her affairs at any time to cause to be issued to such </a:t>
            </a:r>
            <a:r>
              <a:rPr lang="en-US" dirty="0" err="1" smtClean="0"/>
              <a:t>allottee</a:t>
            </a:r>
            <a:r>
              <a:rPr lang="en-US" dirty="0" smtClean="0"/>
              <a:t> a patent in fee simple, and thereafter all restrictions as to sale, encumbrance, or taxation of said land shall be removed.</a:t>
            </a:r>
          </a:p>
          <a:p>
            <a:r>
              <a:rPr lang="en-US" dirty="0" smtClean="0"/>
              <a:t>	The use of competence opens up the categorization, making it much more subjective and thus increasing the exclusionary power of the Secretary of Interior. Although this act gives power to the </a:t>
            </a:r>
            <a:r>
              <a:rPr lang="en-US" dirty="0" err="1" smtClean="0"/>
              <a:t>allottee</a:t>
            </a:r>
            <a:r>
              <a:rPr lang="en-US" dirty="0" smtClean="0"/>
              <a:t> to decide whether to keep or sell the land, given the harsh economic reality of the time, and lack of access to credit and markets, liquidation of Indian lands was almost inevitable. It was known by the Department of Interior that virtually 95% of fee patented land would eventually be sold to whites.</a:t>
            </a:r>
          </a:p>
          <a:p>
            <a:r>
              <a:rPr lang="en-US" dirty="0" smtClean="0"/>
              <a:t>	The allotment policy depleted the land base, ending hunting as a means of subsistence. According to Victorian ideals, the men were forced into the fields (but the Indians thought this made them take on what in their society had traditionally been the woman's role, and the women were relegated to the domestic sphere).</a:t>
            </a:r>
            <a:r>
              <a:rPr lang="en-US" baseline="30000" dirty="0" smtClean="0"/>
              <a:t> </a:t>
            </a:r>
            <a:r>
              <a:rPr lang="en-US" dirty="0" smtClean="0"/>
              <a:t> This Act imposed a patriarchal nuclear household onto many matrilineal Native societies, in which women had controlled property and descent.</a:t>
            </a:r>
          </a:p>
          <a:p>
            <a:r>
              <a:rPr lang="en-US" dirty="0" smtClean="0"/>
              <a:t>	Native gender roles and relations quickly changed with this policy, since communal living had shaped the social order of Native communities. Women were no longer the caretakers of the land and they were no longer valued in the public political sphere. Even in the home, the Native woman was dependent on her husband. Before allotment, women divorced easily and had important political and social status, as they were usually the center of their kin network. Under the Dawes Act, to receive the full 160 acres (0.65 km</a:t>
            </a:r>
            <a:r>
              <a:rPr lang="en-US" baseline="30000" dirty="0" smtClean="0"/>
              <a:t>2</a:t>
            </a:r>
            <a:r>
              <a:rPr lang="en-US" dirty="0" smtClean="0"/>
              <a:t>), women had to be officially married.</a:t>
            </a:r>
          </a:p>
          <a:p>
            <a:r>
              <a:rPr lang="en-US" dirty="0" smtClean="0"/>
              <a:t>	In 1926, Secretary of the Interior Hubert Work commissioned a study of federal administration of Indian policy and the condition of Indian people. Completed in 1928, </a:t>
            </a:r>
            <a:r>
              <a:rPr lang="en-US" i="1" dirty="0" smtClean="0"/>
              <a:t>The Problem of Indian Administration</a:t>
            </a:r>
            <a:r>
              <a:rPr lang="en-US" dirty="0" smtClean="0"/>
              <a:t> – commonly known as the </a:t>
            </a:r>
            <a:r>
              <a:rPr lang="en-US" dirty="0" err="1" smtClean="0"/>
              <a:t>Meriam</a:t>
            </a:r>
            <a:r>
              <a:rPr lang="en-US" dirty="0" smtClean="0"/>
              <a:t> Report after the study's director, Lewis </a:t>
            </a:r>
            <a:r>
              <a:rPr lang="en-US" dirty="0" err="1" smtClean="0"/>
              <a:t>Meriam</a:t>
            </a:r>
            <a:r>
              <a:rPr lang="en-US" dirty="0" smtClean="0"/>
              <a:t> – documented fraud and misappropriation by government agents. In particular, the </a:t>
            </a:r>
            <a:r>
              <a:rPr lang="en-US" dirty="0" err="1" smtClean="0"/>
              <a:t>Meriam</a:t>
            </a:r>
            <a:r>
              <a:rPr lang="en-US" dirty="0" smtClean="0"/>
              <a:t> Report found that the General Allotment Act had been used to illegally deprive Native Americans of their land rights.</a:t>
            </a:r>
          </a:p>
          <a:p>
            <a:r>
              <a:rPr lang="en-US" dirty="0" smtClean="0"/>
              <a:t>	After considerable debate, Congress terminated the allotment process under the Dawes Act by enacting the Indian Reorganization Act of 1934 ("Wheeler-Howard Act"). However, the allotment process in Alaska, under the separate Alaska Native Allotment Act, continued until its revocation in 1971 by the Alaska Native Claims Settlement Act.</a:t>
            </a:r>
          </a:p>
          <a:p>
            <a:r>
              <a:rPr lang="en-US" dirty="0" smtClean="0"/>
              <a:t>	Despite termination of the allotment process in 1934, effects of the General Allotment Act continue into the present. For example, one provision of the Act was the establishment of a trust fund, administered by the Bureau of Indian Affairs, to collect and distribute revenues from oil, mineral, timber, and grazing leases on Native American lands. The BIA's alleged improper management of the trust fund resulted in litigation, in particular the case </a:t>
            </a:r>
            <a:r>
              <a:rPr lang="en-US" i="1" dirty="0" err="1" smtClean="0"/>
              <a:t>Cobell</a:t>
            </a:r>
            <a:r>
              <a:rPr lang="en-US" i="1" dirty="0" smtClean="0"/>
              <a:t> v. </a:t>
            </a:r>
            <a:r>
              <a:rPr lang="en-US" i="1" dirty="0" err="1" smtClean="0"/>
              <a:t>Kempthorne</a:t>
            </a:r>
            <a:r>
              <a:rPr lang="en-US" dirty="0" smtClean="0"/>
              <a:t> (settled in 2009 for $3.4 billion), to force a proper accounting of revenues.</a:t>
            </a:r>
          </a:p>
          <a:p>
            <a:r>
              <a:rPr lang="en-US" dirty="0" smtClean="0"/>
              <a:t>	For nearly one hundred years, the consequences of federal Indian allotments have developed into the problem of </a:t>
            </a:r>
            <a:r>
              <a:rPr lang="en-US" i="1" dirty="0" smtClean="0"/>
              <a:t>fractionation</a:t>
            </a:r>
            <a:r>
              <a:rPr lang="en-US" dirty="0" smtClean="0"/>
              <a:t>. As original </a:t>
            </a:r>
            <a:r>
              <a:rPr lang="en-US" dirty="0" err="1" smtClean="0"/>
              <a:t>allottees</a:t>
            </a:r>
            <a:r>
              <a:rPr lang="en-US" dirty="0" smtClean="0"/>
              <a:t> die, their heirs receive equal, undivided interests in the </a:t>
            </a:r>
            <a:r>
              <a:rPr lang="en-US" dirty="0" err="1" smtClean="0"/>
              <a:t>allottees</a:t>
            </a:r>
            <a:r>
              <a:rPr lang="en-US" dirty="0" smtClean="0"/>
              <a:t>' lands. In successive generations, smaller undivided interests descend to the next generation. Fractionated interests in individual Indian allotted land continue to expand exponentially with each new generation.</a:t>
            </a:r>
          </a:p>
          <a:p>
            <a:r>
              <a:rPr lang="en-US" dirty="0" smtClean="0"/>
              <a:t>	Today,</a:t>
            </a:r>
            <a:r>
              <a:rPr lang="en-US" baseline="30000" dirty="0" smtClean="0"/>
              <a:t> </a:t>
            </a:r>
            <a:r>
              <a:rPr lang="en-US" dirty="0" smtClean="0"/>
              <a:t>there are approximately four million owner interests in the 10,000,000 acres (40,000 km</a:t>
            </a:r>
            <a:r>
              <a:rPr lang="en-US" baseline="30000" dirty="0" smtClean="0"/>
              <a:t>2</a:t>
            </a:r>
            <a:r>
              <a:rPr lang="en-US" dirty="0" smtClean="0"/>
              <a:t>) of individually owned trust lands,</a:t>
            </a:r>
            <a:r>
              <a:rPr lang="en-US" baseline="30000" dirty="0" smtClean="0"/>
              <a:t> </a:t>
            </a:r>
            <a:r>
              <a:rPr lang="en-US" dirty="0" smtClean="0"/>
              <a:t>a situation the magnitude of which makes management of trust assets extremely difficult and costly. These four million interests could expand to 11 million interests by the year 2030 unless an aggressive approach to fractionation is taken.</a:t>
            </a:r>
            <a:r>
              <a:rPr lang="en-US" baseline="30000" dirty="0" smtClean="0"/>
              <a:t> </a:t>
            </a:r>
            <a:r>
              <a:rPr lang="en-US" dirty="0" smtClean="0"/>
              <a:t>There are now single pieces of property with ownership interests that are less than 0.0000001% or 1/9 millionth of the whole interest, which has an estimated value of .004 cent.</a:t>
            </a:r>
          </a:p>
          <a:p>
            <a:r>
              <a:rPr lang="en-US" dirty="0" smtClean="0"/>
              <a:t>	The economic consequences of fractionation are severe. Some recent appraisal studies</a:t>
            </a:r>
            <a:r>
              <a:rPr lang="en-US" baseline="30000" dirty="0" smtClean="0"/>
              <a:t> </a:t>
            </a:r>
            <a:r>
              <a:rPr lang="en-US" dirty="0" smtClean="0"/>
              <a:t>suggest that when the number of owners of a tract of land reaches between ten and twenty, the value of that tract drops to zero. Highly fractionated land is for all practical purposes worthless.</a:t>
            </a:r>
          </a:p>
          <a:p>
            <a:r>
              <a:rPr lang="en-US" dirty="0" smtClean="0"/>
              <a:t>	In addition, the fractionation of land and the resultant ballooning number of trust accounts quickly produced an administrative nightmare. Over the past 40 years, the area of trust land has grown by approximately 80,000 acres (320 km</a:t>
            </a:r>
            <a:r>
              <a:rPr lang="en-US" baseline="30000" dirty="0" smtClean="0"/>
              <a:t>2</a:t>
            </a:r>
            <a:r>
              <a:rPr lang="en-US" dirty="0" smtClean="0"/>
              <a:t>) per year. Approximately 357 million dollars is collected annually from all sources of trust asset management, including coal sales, timber harvesting, oil and gas leases and other rights-of-way and lease activity. No single fiduciary institution has ever managed as many trust accounts as the Department of the Interior has managed over the last century.</a:t>
            </a:r>
          </a:p>
          <a:p>
            <a:r>
              <a:rPr lang="en-US" dirty="0" smtClean="0"/>
              <a:t>	Interior is involved in the management of 100,000 leases for individual Indians and tribes on trust land that encompasses approximately 56,000,000 acres (230,000 km</a:t>
            </a:r>
            <a:r>
              <a:rPr lang="en-US" baseline="30000" dirty="0" smtClean="0"/>
              <a:t>2</a:t>
            </a:r>
            <a:r>
              <a:rPr lang="en-US" dirty="0" smtClean="0"/>
              <a:t>). Leasing, use permits, sale revenues, and interest of approximately $226 million per year are collected for approximately 230,000 individual Indian money (IIM) accounts, and about $530 million per year are collected for approximately 1,400 tribal accounts. In addition, the trust currently manages approximately $2.8 billion in tribal funds and $400 million in individual Indian funds.</a:t>
            </a:r>
          </a:p>
          <a:p>
            <a:r>
              <a:rPr lang="en-US" dirty="0" smtClean="0"/>
              <a:t>Under current regulations, probates need to be conducted for every account with trust assets, even those with balances between one cent and one dollar. While the average cost for a probate process exceeds $3,000, even a streamlined, expedited process costing as little as $500 would require almost $10,000,000 to probate the $5,700 in these accounts.</a:t>
            </a:r>
          </a:p>
          <a:p>
            <a:r>
              <a:rPr lang="en-US" dirty="0" smtClean="0"/>
              <a:t>	Unlike most private trusts, the federal government bears the entire cost of administering the Indian trust. As a result, the usual incentives found in the commercial sector for reducing the number of small or inactive accounts do not apply to the Indian trust. Similarly, the United States has not adopted many of the tools that states and local government entities have for ensuring that unclaimed or abandoned property is returned to productive use within the local community.</a:t>
            </a:r>
          </a:p>
          <a:p>
            <a:r>
              <a:rPr lang="en-US" dirty="0" smtClean="0"/>
              <a:t>	Fractionation is not a new issue. In the 1920s, the Brookings Institution conducted a major study of conditions of the American Indian and included data on the impacts of fractionation. This report, which became known as the </a:t>
            </a:r>
            <a:r>
              <a:rPr lang="en-US" dirty="0" err="1" smtClean="0"/>
              <a:t>Meriam</a:t>
            </a:r>
            <a:r>
              <a:rPr lang="en-US" dirty="0" smtClean="0"/>
              <a:t> Report, was issued in 1928. Its conclusions and recommendations formed the basis for land reform provisions that were included in what would become the IRA. The original versions of the IRA included two key titles, one dealing with probate and the other with land consolidation. Because of opposition to many of these provisions in Indian Country, often by the major European-American ranchers and industry who leased land and other private interests, most were removed while Congress was considering the bill. The final version of the IRA included only a few basic land reform and probate measures. Although Congress enabled major reforms in the structure of tribes through the IRA and stopped the allotment process, it did not meaningfully address fractionation as had been envisioned by John Collier, then Commissioner of Indian Affairs, or the Brookings Institution.</a:t>
            </a:r>
          </a:p>
          <a:p>
            <a:r>
              <a:rPr lang="en-US" dirty="0" smtClean="0"/>
              <a:t>	In 1922, the General Accounting Office (GAO) conducted an audit of 12 reservations to determine the severity of fractionation on those reservations. The GAO found that on the 12 reservations for which it compiled data, there were approximately 80,000 discrete owners but, because of fractionation, there were over a million ownership records associated with those owners. The GAO also found that if the land were physically divided by the fractional interests, many of these interests would represent less than one square foot of ground. In early 2002, the Department of the Interior attempted to replicate the audit methodology used by the GAO and to update the GAO report data to assess the continued growth of fractionation; it found that it increased by more than 40% between 1992 and 2002.</a:t>
            </a:r>
          </a:p>
          <a:p>
            <a:r>
              <a:rPr lang="en-US" dirty="0" smtClean="0"/>
              <a:t>	Fractionation has become significantly worse. As noted above, in some cases the land is so highly fractionated that it can never be made productive. With such small ownership interests, it is nearly impossible to obtain the level of consent necessary to lease the land. In addition, to manage highly fractionated parcels of land, the government spends more money probating estates, maintaining title records, leasing the land, and attempting to manage and distribute tiny amounts of income to individual owners than is received in income from the land. In many cases, the costs associated with managing these lands can be significantly more than the value of the underlying asset.</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8651260"/>
          </a:xfrm>
          <a:prstGeom prst="rect">
            <a:avLst/>
          </a:prstGeom>
        </p:spPr>
        <p:txBody>
          <a:bodyPr wrap="square">
            <a:spAutoFit/>
          </a:bodyPr>
          <a:lstStyle/>
          <a:p>
            <a:r>
              <a:rPr lang="en-US" dirty="0" smtClean="0">
                <a:hlinkClick r:id="rId2"/>
              </a:rPr>
              <a:t>https://en.wikipedia.org/wiki/Curtis_Act_of_1898</a:t>
            </a:r>
            <a:endParaRPr lang="en-US" dirty="0" smtClean="0"/>
          </a:p>
          <a:p>
            <a:r>
              <a:rPr lang="en-US" dirty="0" smtClean="0"/>
              <a:t>         The </a:t>
            </a:r>
            <a:r>
              <a:rPr lang="en-US" b="1" dirty="0" smtClean="0"/>
              <a:t>Curtis Act of 1898</a:t>
            </a:r>
            <a:r>
              <a:rPr lang="en-US" dirty="0" smtClean="0"/>
              <a:t> was an amendment to the United States Dawes Act; it resulted in  the </a:t>
            </a:r>
            <a:r>
              <a:rPr lang="en-US" b="1" dirty="0" smtClean="0"/>
              <a:t>break-up of tribal governments and communal lands</a:t>
            </a:r>
            <a:r>
              <a:rPr lang="en-US" dirty="0" smtClean="0"/>
              <a:t> in Indian Territory (now Oklahoma) of the Five Civilized Tribes of Indian Territory: the Choctaw, Chickasaw, Muscogee (Creek),</a:t>
            </a:r>
          </a:p>
          <a:p>
            <a:r>
              <a:rPr lang="en-US" dirty="0" smtClean="0"/>
              <a:t> Cherokee, and Seminole. These tribes had been previously exempt from the 1887 General Allotment Act (Dawes Act) because of the terms of their treaties.</a:t>
            </a:r>
            <a:r>
              <a:rPr lang="en-US" baseline="30000" dirty="0" smtClean="0"/>
              <a:t> </a:t>
            </a:r>
            <a:r>
              <a:rPr lang="en-US" dirty="0" smtClean="0"/>
              <a:t>In total, the tribes immediately lost control of about 90 million acres of their communal lands; they lost more in subsequent years.</a:t>
            </a:r>
          </a:p>
          <a:p>
            <a:r>
              <a:rPr lang="en-US" dirty="0" smtClean="0"/>
              <a:t>	The act also </a:t>
            </a:r>
            <a:r>
              <a:rPr lang="en-US" b="1" dirty="0" smtClean="0"/>
              <a:t>transferred to the Dawes Commission the authority to determine members of tribes</a:t>
            </a:r>
            <a:r>
              <a:rPr lang="en-US" dirty="0" smtClean="0"/>
              <a:t>, as part of the registration of members. Thus, individuals could be enrolled as members without tribal consent. By effectively </a:t>
            </a:r>
            <a:r>
              <a:rPr lang="en-US" b="1" dirty="0" smtClean="0"/>
              <a:t>abolishing the remainder of tribal courts, tribal governments, and tribal land claims in the Indian Territory </a:t>
            </a:r>
            <a:r>
              <a:rPr lang="en-US" dirty="0" smtClean="0"/>
              <a:t>of Oklahoma, the act enabled Oklahoma to be admitted as a state, which followed in 1907.</a:t>
            </a:r>
          </a:p>
          <a:p>
            <a:r>
              <a:rPr lang="en-US" dirty="0" smtClean="0"/>
              <a:t>	Officially titled the "Act for the Protection of the People of Indian Territory", the Act is named for Charles Curtis, congressman from Kansas and its author. He was of mixed Native American and European descent: on his mother's side -Kansa, Osage, Potawatomi, and French; and on his father's - three ethnic lines of British Isles ancestry.  Curtis was raised in part on the Kaw Reservation of his maternal grandparents, but also lived with his paternal grandparents and attended Topeka High School.  He read the law, became an attorney, and later was elected to the United States House of Representatives and Senate.</a:t>
            </a:r>
            <a:r>
              <a:rPr lang="en-US" baseline="30000" dirty="0" smtClean="0"/>
              <a:t> </a:t>
            </a:r>
            <a:r>
              <a:rPr lang="en-US" dirty="0" smtClean="0"/>
              <a:t> He served as Vice-President under Herbert Hoover.</a:t>
            </a:r>
          </a:p>
          <a:p>
            <a:r>
              <a:rPr lang="en-US" dirty="0" smtClean="0"/>
              <a:t>	In the usual fashion, by the time the bill HR 8581 had gone through five revisions in committees in both the House of Representatives and the Senate, there was little left of Curtis' original draft. In his hand-written autobiography, Curtis noted having been unhappy with the final version of the Curtis Act. He believed that the Five Civilized Tribes needed to make changes. He thought that the way ahead for Native Americans was through education and use of both their and the majority cultures, but he also had hoped to give more support to Native American transitions.</a:t>
            </a:r>
          </a:p>
          <a:p>
            <a:r>
              <a:rPr lang="en-US" b="1" dirty="0" smtClean="0"/>
              <a:t>Abolition of tribal governments</a:t>
            </a:r>
          </a:p>
          <a:p>
            <a:r>
              <a:rPr lang="en-US" dirty="0" smtClean="0"/>
              <a:t>	The Curtis Act called for the </a:t>
            </a:r>
            <a:r>
              <a:rPr lang="en-US" b="1" dirty="0" smtClean="0"/>
              <a:t>abolition of tribal governments on March 6, 1906</a:t>
            </a:r>
            <a:r>
              <a:rPr lang="en-US" dirty="0" smtClean="0"/>
              <a:t>. It was intended to </a:t>
            </a:r>
            <a:r>
              <a:rPr lang="en-US" b="1" dirty="0" smtClean="0"/>
              <a:t>establish individual land holdings </a:t>
            </a:r>
            <a:r>
              <a:rPr lang="en-US" dirty="0" smtClean="0"/>
              <a:t>in the European-American model, for subsistence farming by families. The act also provided for the </a:t>
            </a:r>
            <a:r>
              <a:rPr lang="en-US" b="1" dirty="0" smtClean="0"/>
              <a:t>establishment of public schools</a:t>
            </a:r>
            <a:r>
              <a:rPr lang="en-US" dirty="0" smtClean="0"/>
              <a:t>.</a:t>
            </a:r>
            <a:r>
              <a:rPr lang="en-US" baseline="30000" dirty="0" smtClean="0"/>
              <a:t> </a:t>
            </a:r>
            <a:r>
              <a:rPr lang="en-US" dirty="0" smtClean="0"/>
              <a:t>Due to the nature of the lands in Indian Territory and dry climate, the 160-acre allotments were often too small to permit profitable farming, and many Indian families had to give up and lost their lands in future years.</a:t>
            </a:r>
          </a:p>
          <a:p>
            <a:r>
              <a:rPr lang="en-US" b="1" dirty="0" smtClean="0"/>
              <a:t>Land allotments modification</a:t>
            </a:r>
          </a:p>
          <a:p>
            <a:r>
              <a:rPr lang="en-US" dirty="0" smtClean="0"/>
              <a:t>	The Act incorporated the basic points regarding land allotments and termination of tribal governments that had earlier appeared in the Atoka Agreement between the Choctaw </a:t>
            </a:r>
          </a:p>
          <a:p>
            <a:r>
              <a:rPr lang="en-US" dirty="0" smtClean="0"/>
              <a:t>and Chickasaw Nations. The Atoka Agreement had been rejected by a popular vote of the Chickasaw, but accepted by the Choctaw. The Curtis Act required that the Atoka Agreement be resubmitted to a vote of both nations. The agreement was approved in a joint election on August 24, 1898.</a:t>
            </a:r>
          </a:p>
          <a:p>
            <a:r>
              <a:rPr lang="en-US" b="1" dirty="0" smtClean="0"/>
              <a:t>Registration of tribal members</a:t>
            </a:r>
          </a:p>
          <a:p>
            <a:r>
              <a:rPr lang="en-US" dirty="0" smtClean="0"/>
              <a:t>	The Curtis Act also scrapped the registration of tribal members that had been conducted under the Dawes Act and ordered that new enrollments.</a:t>
            </a:r>
            <a:r>
              <a:rPr lang="en-US" baseline="30000" dirty="0" smtClean="0"/>
              <a:t> </a:t>
            </a:r>
            <a:r>
              <a:rPr lang="en-US" dirty="0" smtClean="0"/>
              <a:t>This Act extended all provisions of the Dawes Act to the lands of the Five Civilized Tribes. In the end, the </a:t>
            </a:r>
            <a:r>
              <a:rPr lang="en-US" b="1" dirty="0" smtClean="0"/>
              <a:t>large parts declared by the government to be "surplus" to their needs were made available for sale</a:t>
            </a:r>
            <a:r>
              <a:rPr lang="en-US" dirty="0" smtClean="0"/>
              <a:t>, including to non-Natives. An estimated 90 million acres of land formerly reserved for Native Americans were removed from their control.</a:t>
            </a:r>
          </a:p>
          <a:p>
            <a:r>
              <a:rPr lang="en-US" b="1" dirty="0" smtClean="0"/>
              <a:t>Incorporation of towns</a:t>
            </a:r>
          </a:p>
          <a:p>
            <a:r>
              <a:rPr lang="en-US" dirty="0" smtClean="0"/>
              <a:t>	The Curtis Act also authorized the </a:t>
            </a:r>
            <a:r>
              <a:rPr lang="en-US" b="1" dirty="0" smtClean="0"/>
              <a:t>incorporation of towns in Indian Territory</a:t>
            </a:r>
            <a:r>
              <a:rPr lang="en-US" dirty="0" smtClean="0"/>
              <a:t>. This meant that towns had a legal basis for being laid out, surveyed and platted. Any individual could obtain title to the lot in fee simple. The title owner of a lot had the legal right to sell or mortgage the property. An incorporated town or city had the right to self-regulation and levy taxes, allowing them to establish public services. By 1900, the largest towns in Indian Territory had incorporated. These included: Ardmore, with 1,500 residents; Muskogee 4,200; McAlester 3,500; Wagoner 2,300; Tulsa 1,300; and Eufaula 800.</a:t>
            </a:r>
          </a:p>
          <a:p>
            <a:r>
              <a:rPr lang="en-US" b="1" dirty="0" smtClean="0"/>
              <a:t>Provision for vote by residents</a:t>
            </a:r>
          </a:p>
          <a:p>
            <a:r>
              <a:rPr lang="en-US" b="1" dirty="0" smtClean="0"/>
              <a:t>	 </a:t>
            </a:r>
            <a:r>
              <a:rPr lang="en-US" dirty="0" smtClean="0"/>
              <a:t>The Act also provided that residents could vote for city officials. As the area was still a US Territory, residents could not vote for candidates for national office. Since Territorial government officials were appointed by the President of the United States, the question of voting for these officials was moot. After Oklahoma was admitted as a state in 1907, residents could vote for both state and national officials.</a:t>
            </a:r>
          </a:p>
          <a:p>
            <a:endParaRPr lang="en-US" dirty="0" smtClean="0"/>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p:cNvGrpSpPr/>
          <p:nvPr/>
        </p:nvGrpSpPr>
        <p:grpSpPr>
          <a:xfrm>
            <a:off x="0" y="667510"/>
            <a:ext cx="9756370" cy="6317952"/>
            <a:chOff x="0" y="667510"/>
            <a:chExt cx="9756370" cy="6317952"/>
          </a:xfrm>
        </p:grpSpPr>
        <p:grpSp>
          <p:nvGrpSpPr>
            <p:cNvPr id="74" name="Group 38"/>
            <p:cNvGrpSpPr/>
            <p:nvPr/>
          </p:nvGrpSpPr>
          <p:grpSpPr>
            <a:xfrm>
              <a:off x="0" y="667510"/>
              <a:ext cx="9756370" cy="6317952"/>
              <a:chOff x="0" y="667510"/>
              <a:chExt cx="9756370" cy="6317952"/>
            </a:xfrm>
          </p:grpSpPr>
          <p:pic>
            <p:nvPicPr>
              <p:cNvPr id="76" name="Picture 2" descr="Image result for us states and territories 1805 map"/>
              <p:cNvPicPr>
                <a:picLocks noChangeAspect="1" noChangeArrowheads="1"/>
              </p:cNvPicPr>
              <p:nvPr/>
            </p:nvPicPr>
            <p:blipFill>
              <a:blip r:embed="rId3" cstate="print"/>
              <a:srcRect/>
              <a:stretch>
                <a:fillRect/>
              </a:stretch>
            </p:blipFill>
            <p:spPr bwMode="auto">
              <a:xfrm>
                <a:off x="1" y="667510"/>
                <a:ext cx="9144000" cy="6190489"/>
              </a:xfrm>
              <a:prstGeom prst="rect">
                <a:avLst/>
              </a:prstGeom>
              <a:noFill/>
            </p:spPr>
          </p:pic>
          <p:grpSp>
            <p:nvGrpSpPr>
              <p:cNvPr id="77" name="Group 15"/>
              <p:cNvGrpSpPr/>
              <p:nvPr/>
            </p:nvGrpSpPr>
            <p:grpSpPr>
              <a:xfrm>
                <a:off x="0" y="803565"/>
                <a:ext cx="9756370" cy="6181897"/>
                <a:chOff x="0" y="803565"/>
                <a:chExt cx="9756370" cy="6181897"/>
              </a:xfrm>
            </p:grpSpPr>
            <p:grpSp>
              <p:nvGrpSpPr>
                <p:cNvPr id="78" name="Group 35"/>
                <p:cNvGrpSpPr/>
                <p:nvPr/>
              </p:nvGrpSpPr>
              <p:grpSpPr>
                <a:xfrm>
                  <a:off x="0" y="803565"/>
                  <a:ext cx="9756370" cy="6181897"/>
                  <a:chOff x="0" y="803565"/>
                  <a:chExt cx="9756370" cy="6181897"/>
                </a:xfrm>
              </p:grpSpPr>
              <p:grpSp>
                <p:nvGrpSpPr>
                  <p:cNvPr id="80" name="Group 34"/>
                  <p:cNvGrpSpPr/>
                  <p:nvPr/>
                </p:nvGrpSpPr>
                <p:grpSpPr>
                  <a:xfrm>
                    <a:off x="0" y="803565"/>
                    <a:ext cx="9756370" cy="6181897"/>
                    <a:chOff x="0" y="803565"/>
                    <a:chExt cx="9756370" cy="6181897"/>
                  </a:xfrm>
                </p:grpSpPr>
                <p:grpSp>
                  <p:nvGrpSpPr>
                    <p:cNvPr id="82" name="Group 33"/>
                    <p:cNvGrpSpPr/>
                    <p:nvPr/>
                  </p:nvGrpSpPr>
                  <p:grpSpPr>
                    <a:xfrm>
                      <a:off x="3391593" y="803565"/>
                      <a:ext cx="6364777" cy="6181897"/>
                      <a:chOff x="3391593" y="803565"/>
                      <a:chExt cx="6364777" cy="6181897"/>
                    </a:xfrm>
                  </p:grpSpPr>
                  <p:sp>
                    <p:nvSpPr>
                      <p:cNvPr id="86" name="Freeform 85"/>
                      <p:cNvSpPr/>
                      <p:nvPr/>
                    </p:nvSpPr>
                    <p:spPr>
                      <a:xfrm>
                        <a:off x="3581400" y="803565"/>
                        <a:ext cx="55473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47360" h="1330035">
                            <a:moveTo>
                              <a:pt x="0" y="224443"/>
                            </a:moveTo>
                            <a:cubicBezTo>
                              <a:pt x="52647" y="260464"/>
                              <a:pt x="486295" y="677486"/>
                              <a:pt x="606829" y="781395"/>
                            </a:cubicBezTo>
                            <a:cubicBezTo>
                              <a:pt x="727363" y="885304"/>
                              <a:pt x="701040" y="834042"/>
                              <a:pt x="723207" y="847897"/>
                            </a:cubicBezTo>
                            <a:cubicBezTo>
                              <a:pt x="745374" y="861752"/>
                              <a:pt x="712124" y="858981"/>
                              <a:pt x="739833" y="864523"/>
                            </a:cubicBezTo>
                            <a:cubicBezTo>
                              <a:pt x="767542" y="870065"/>
                              <a:pt x="847899" y="878377"/>
                              <a:pt x="889462" y="881148"/>
                            </a:cubicBezTo>
                            <a:cubicBezTo>
                              <a:pt x="931025" y="883919"/>
                              <a:pt x="961505" y="850668"/>
                              <a:pt x="989214" y="881148"/>
                            </a:cubicBezTo>
                            <a:cubicBezTo>
                              <a:pt x="1016923" y="911628"/>
                              <a:pt x="1033549" y="994755"/>
                              <a:pt x="1055716" y="1064028"/>
                            </a:cubicBezTo>
                            <a:cubicBezTo>
                              <a:pt x="1077883" y="1133301"/>
                              <a:pt x="1094509" y="1263533"/>
                              <a:pt x="1122218" y="1296784"/>
                            </a:cubicBezTo>
                            <a:cubicBezTo>
                              <a:pt x="1149927" y="1330035"/>
                              <a:pt x="1197033" y="1294013"/>
                              <a:pt x="1221971" y="1263533"/>
                            </a:cubicBezTo>
                            <a:cubicBezTo>
                              <a:pt x="1246909" y="1233053"/>
                              <a:pt x="1252451" y="1152697"/>
                              <a:pt x="1271847" y="1113904"/>
                            </a:cubicBezTo>
                            <a:cubicBezTo>
                              <a:pt x="1291243" y="1075111"/>
                              <a:pt x="1330036" y="1069570"/>
                              <a:pt x="1338349" y="1030777"/>
                            </a:cubicBezTo>
                            <a:cubicBezTo>
                              <a:pt x="1346662" y="991984"/>
                              <a:pt x="1330036" y="942108"/>
                              <a:pt x="1321723" y="881148"/>
                            </a:cubicBezTo>
                            <a:cubicBezTo>
                              <a:pt x="1313410" y="820188"/>
                              <a:pt x="1277389" y="701039"/>
                              <a:pt x="1288473" y="665017"/>
                            </a:cubicBezTo>
                            <a:cubicBezTo>
                              <a:pt x="1299557" y="628995"/>
                              <a:pt x="1321723" y="653933"/>
                              <a:pt x="1388225" y="665017"/>
                            </a:cubicBezTo>
                            <a:cubicBezTo>
                              <a:pt x="1454727" y="676101"/>
                              <a:pt x="1587730" y="720435"/>
                              <a:pt x="1687483" y="731519"/>
                            </a:cubicBezTo>
                            <a:cubicBezTo>
                              <a:pt x="1787236" y="742603"/>
                              <a:pt x="1986742" y="731519"/>
                              <a:pt x="1986742" y="731519"/>
                            </a:cubicBezTo>
                            <a:cubicBezTo>
                              <a:pt x="2061557" y="731519"/>
                              <a:pt x="2100349" y="712123"/>
                              <a:pt x="2136371" y="731519"/>
                            </a:cubicBezTo>
                            <a:cubicBezTo>
                              <a:pt x="2172393" y="750915"/>
                              <a:pt x="2083724" y="825730"/>
                              <a:pt x="2202873" y="847897"/>
                            </a:cubicBezTo>
                            <a:cubicBezTo>
                              <a:pt x="23220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38996" y="1119446"/>
                              <a:pt x="4530436" y="1113904"/>
                            </a:cubicBezTo>
                            <a:cubicBezTo>
                              <a:pt x="4621876" y="1108362"/>
                              <a:pt x="4699462" y="1149926"/>
                              <a:pt x="4746567" y="1113904"/>
                            </a:cubicBezTo>
                            <a:cubicBezTo>
                              <a:pt x="4793672" y="1077882"/>
                              <a:pt x="4801985" y="969816"/>
                              <a:pt x="4813069" y="897773"/>
                            </a:cubicBezTo>
                            <a:cubicBezTo>
                              <a:pt x="4824153" y="825730"/>
                              <a:pt x="4790902" y="753686"/>
                              <a:pt x="4813069" y="681643"/>
                            </a:cubicBezTo>
                            <a:cubicBezTo>
                              <a:pt x="4835236" y="609600"/>
                              <a:pt x="4904509" y="515388"/>
                              <a:pt x="4946073" y="465512"/>
                            </a:cubicBezTo>
                            <a:cubicBezTo>
                              <a:pt x="4987637" y="415636"/>
                              <a:pt x="5029200" y="415635"/>
                              <a:pt x="5062451" y="382384"/>
                            </a:cubicBezTo>
                            <a:cubicBezTo>
                              <a:pt x="5095702" y="3491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7" name="Freeform 86"/>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3" name="Group 82"/>
                    <p:cNvGrpSpPr/>
                    <p:nvPr/>
                  </p:nvGrpSpPr>
                  <p:grpSpPr>
                    <a:xfrm>
                      <a:off x="0" y="5181600"/>
                      <a:ext cx="3352800" cy="1676400"/>
                      <a:chOff x="0" y="5181600"/>
                      <a:chExt cx="3352800" cy="1676400"/>
                    </a:xfrm>
                  </p:grpSpPr>
                  <p:sp>
                    <p:nvSpPr>
                      <p:cNvPr id="84" name="Rectangle 10"/>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11"/>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81" name="Picture 2" descr="Image result for united states in 1783"/>
                  <p:cNvPicPr>
                    <a:picLocks noChangeAspect="1" noChangeArrowheads="1"/>
                  </p:cNvPicPr>
                  <p:nvPr/>
                </p:nvPicPr>
                <p:blipFill>
                  <a:blip r:embed="rId4" cstate="print"/>
                  <a:srcRect l="17500" t="47037" r="70000" b="45572"/>
                  <a:stretch>
                    <a:fillRect/>
                  </a:stretch>
                </p:blipFill>
                <p:spPr bwMode="auto">
                  <a:xfrm>
                    <a:off x="1752600" y="4114800"/>
                    <a:ext cx="1143000" cy="457200"/>
                  </a:xfrm>
                  <a:prstGeom prst="rect">
                    <a:avLst/>
                  </a:prstGeom>
                  <a:noFill/>
                </p:spPr>
              </p:pic>
            </p:grpSp>
            <p:pic>
              <p:nvPicPr>
                <p:cNvPr id="79" name="Picture 2" descr="Image result for united states in 1783"/>
                <p:cNvPicPr>
                  <a:picLocks noChangeAspect="1" noChangeArrowheads="1"/>
                </p:cNvPicPr>
                <p:nvPr/>
              </p:nvPicPr>
              <p:blipFill>
                <a:blip r:embed="rId4" cstate="print"/>
                <a:srcRect l="17500" t="47037" r="70000" b="45572"/>
                <a:stretch>
                  <a:fillRect/>
                </a:stretch>
              </p:blipFill>
              <p:spPr bwMode="auto">
                <a:xfrm>
                  <a:off x="762000" y="1524000"/>
                  <a:ext cx="1143000" cy="457200"/>
                </a:xfrm>
                <a:prstGeom prst="rect">
                  <a:avLst/>
                </a:prstGeom>
                <a:noFill/>
              </p:spPr>
            </p:pic>
          </p:grpSp>
        </p:grpSp>
        <p:sp>
          <p:nvSpPr>
            <p:cNvPr id="75" name="Freeform 74"/>
            <p:cNvSpPr/>
            <p:nvPr/>
          </p:nvSpPr>
          <p:spPr>
            <a:xfrm>
              <a:off x="4713112" y="5520267"/>
              <a:ext cx="1168399" cy="555978"/>
            </a:xfrm>
            <a:custGeom>
              <a:avLst/>
              <a:gdLst>
                <a:gd name="connsiteX0" fmla="*/ 45155 w 1168399"/>
                <a:gd name="connsiteY0" fmla="*/ 355600 h 555978"/>
                <a:gd name="connsiteX1" fmla="*/ 45155 w 1168399"/>
                <a:gd name="connsiteY1" fmla="*/ 254000 h 555978"/>
                <a:gd name="connsiteX2" fmla="*/ 316088 w 1168399"/>
                <a:gd name="connsiteY2" fmla="*/ 50800 h 555978"/>
                <a:gd name="connsiteX3" fmla="*/ 417688 w 1168399"/>
                <a:gd name="connsiteY3" fmla="*/ 0 h 555978"/>
                <a:gd name="connsiteX4" fmla="*/ 705555 w 1168399"/>
                <a:gd name="connsiteY4" fmla="*/ 50800 h 555978"/>
                <a:gd name="connsiteX5" fmla="*/ 993421 w 1168399"/>
                <a:gd name="connsiteY5" fmla="*/ 101600 h 555978"/>
                <a:gd name="connsiteX6" fmla="*/ 1095021 w 1168399"/>
                <a:gd name="connsiteY6" fmla="*/ 186266 h 555978"/>
                <a:gd name="connsiteX7" fmla="*/ 1027288 w 1168399"/>
                <a:gd name="connsiteY7" fmla="*/ 508000 h 555978"/>
                <a:gd name="connsiteX8" fmla="*/ 248355 w 1168399"/>
                <a:gd name="connsiteY8" fmla="*/ 474133 h 555978"/>
                <a:gd name="connsiteX9" fmla="*/ 95955 w 1168399"/>
                <a:gd name="connsiteY9" fmla="*/ 372533 h 555978"/>
                <a:gd name="connsiteX10" fmla="*/ 45155 w 1168399"/>
                <a:gd name="connsiteY10" fmla="*/ 355600 h 5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399" h="555978">
                  <a:moveTo>
                    <a:pt x="45155" y="355600"/>
                  </a:moveTo>
                  <a:cubicBezTo>
                    <a:pt x="36688" y="335845"/>
                    <a:pt x="0" y="304800"/>
                    <a:pt x="45155" y="254000"/>
                  </a:cubicBezTo>
                  <a:cubicBezTo>
                    <a:pt x="90310" y="203200"/>
                    <a:pt x="253999" y="93133"/>
                    <a:pt x="316088" y="50800"/>
                  </a:cubicBezTo>
                  <a:cubicBezTo>
                    <a:pt x="378177" y="8467"/>
                    <a:pt x="352777" y="0"/>
                    <a:pt x="417688" y="0"/>
                  </a:cubicBezTo>
                  <a:cubicBezTo>
                    <a:pt x="482599" y="0"/>
                    <a:pt x="705555" y="50800"/>
                    <a:pt x="705555" y="50800"/>
                  </a:cubicBezTo>
                  <a:cubicBezTo>
                    <a:pt x="801510" y="67733"/>
                    <a:pt x="928510" y="79022"/>
                    <a:pt x="993421" y="101600"/>
                  </a:cubicBezTo>
                  <a:cubicBezTo>
                    <a:pt x="1058332" y="124178"/>
                    <a:pt x="1089377" y="118533"/>
                    <a:pt x="1095021" y="186266"/>
                  </a:cubicBezTo>
                  <a:cubicBezTo>
                    <a:pt x="1100665" y="253999"/>
                    <a:pt x="1168399" y="460022"/>
                    <a:pt x="1027288" y="508000"/>
                  </a:cubicBezTo>
                  <a:cubicBezTo>
                    <a:pt x="886177" y="555978"/>
                    <a:pt x="403577" y="496711"/>
                    <a:pt x="248355" y="474133"/>
                  </a:cubicBezTo>
                  <a:cubicBezTo>
                    <a:pt x="93133" y="451555"/>
                    <a:pt x="126999" y="389466"/>
                    <a:pt x="95955" y="372533"/>
                  </a:cubicBezTo>
                  <a:cubicBezTo>
                    <a:pt x="64911" y="355600"/>
                    <a:pt x="53622" y="375355"/>
                    <a:pt x="45155" y="3556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4" name="Picture 2" descr="File:United States 1854-1858.png"/>
          <p:cNvPicPr>
            <a:picLocks noChangeAspect="1" noChangeArrowheads="1"/>
          </p:cNvPicPr>
          <p:nvPr/>
        </p:nvPicPr>
        <p:blipFill>
          <a:blip r:embed="rId5" cstate="print"/>
          <a:srcRect/>
          <a:stretch>
            <a:fillRect/>
          </a:stretch>
        </p:blipFill>
        <p:spPr bwMode="auto">
          <a:xfrm>
            <a:off x="0" y="662940"/>
            <a:ext cx="9144000" cy="6195060"/>
          </a:xfrm>
          <a:prstGeom prst="rect">
            <a:avLst/>
          </a:prstGeom>
          <a:noFill/>
        </p:spPr>
      </p:pic>
      <p:sp>
        <p:nvSpPr>
          <p:cNvPr id="13" name="TextBox 12"/>
          <p:cNvSpPr txBox="1"/>
          <p:nvPr/>
        </p:nvSpPr>
        <p:spPr>
          <a:xfrm>
            <a:off x="88992" y="-76200"/>
            <a:ext cx="1435008" cy="830997"/>
          </a:xfrm>
          <a:prstGeom prst="rect">
            <a:avLst/>
          </a:prstGeom>
          <a:noFill/>
        </p:spPr>
        <p:txBody>
          <a:bodyPr wrap="none" rtlCol="0">
            <a:spAutoFit/>
          </a:bodyPr>
          <a:lstStyle/>
          <a:p>
            <a:r>
              <a:rPr lang="en-US" sz="4800" b="1" dirty="0" smtClean="0">
                <a:solidFill>
                  <a:srgbClr val="00B050"/>
                </a:solidFill>
                <a:effectLst>
                  <a:outerShdw dist="50800" dir="7200000" algn="ctr" rotWithShape="0">
                    <a:schemeClr val="tx1"/>
                  </a:outerShdw>
                </a:effectLst>
              </a:rPr>
              <a:t>1806</a:t>
            </a:r>
            <a:endParaRPr lang="en-US" sz="4800" b="1" dirty="0">
              <a:solidFill>
                <a:srgbClr val="00B050"/>
              </a:solidFill>
              <a:effectLst>
                <a:outerShdw dist="50800" dir="7200000" algn="ctr" rotWithShape="0">
                  <a:schemeClr val="tx1"/>
                </a:outerShdw>
              </a:effectLst>
            </a:endParaRPr>
          </a:p>
        </p:txBody>
      </p:sp>
      <p:sp>
        <p:nvSpPr>
          <p:cNvPr id="14" name="TextBox 13"/>
          <p:cNvSpPr txBox="1"/>
          <p:nvPr/>
        </p:nvSpPr>
        <p:spPr>
          <a:xfrm>
            <a:off x="7620000" y="-76200"/>
            <a:ext cx="1435008" cy="830997"/>
          </a:xfrm>
          <a:prstGeom prst="rect">
            <a:avLst/>
          </a:prstGeom>
          <a:noFill/>
        </p:spPr>
        <p:txBody>
          <a:bodyPr wrap="none" rtlCol="0">
            <a:spAutoFit/>
          </a:bodyPr>
          <a:lstStyle/>
          <a:p>
            <a:r>
              <a:rPr lang="en-US" sz="4800" b="1" dirty="0" smtClean="0">
                <a:solidFill>
                  <a:srgbClr val="00B050"/>
                </a:solidFill>
                <a:effectLst>
                  <a:outerShdw dist="50800" dir="7200000" algn="ctr" rotWithShape="0">
                    <a:schemeClr val="tx1"/>
                  </a:outerShdw>
                </a:effectLst>
              </a:rPr>
              <a:t>1856</a:t>
            </a:r>
            <a:endParaRPr lang="en-US" sz="4800" b="1" dirty="0">
              <a:solidFill>
                <a:srgbClr val="00B050"/>
              </a:solidFill>
              <a:effectLst>
                <a:outerShdw dist="50800" dir="7200000" algn="ctr" rotWithShape="0">
                  <a:schemeClr val="tx1"/>
                </a:outerShdw>
              </a:effectLst>
            </a:endParaRPr>
          </a:p>
        </p:txBody>
      </p:sp>
      <p:grpSp>
        <p:nvGrpSpPr>
          <p:cNvPr id="2" name="Group 15"/>
          <p:cNvGrpSpPr/>
          <p:nvPr/>
        </p:nvGrpSpPr>
        <p:grpSpPr>
          <a:xfrm>
            <a:off x="0" y="762000"/>
            <a:ext cx="9756370" cy="6181897"/>
            <a:chOff x="0" y="803565"/>
            <a:chExt cx="9756370" cy="6181897"/>
          </a:xfrm>
        </p:grpSpPr>
        <p:grpSp>
          <p:nvGrpSpPr>
            <p:cNvPr id="3" name="Group 34"/>
            <p:cNvGrpSpPr/>
            <p:nvPr/>
          </p:nvGrpSpPr>
          <p:grpSpPr>
            <a:xfrm>
              <a:off x="0" y="803565"/>
              <a:ext cx="9756370" cy="6181897"/>
              <a:chOff x="0" y="803565"/>
              <a:chExt cx="9756370" cy="6181897"/>
            </a:xfrm>
          </p:grpSpPr>
          <p:grpSp>
            <p:nvGrpSpPr>
              <p:cNvPr id="6" name="Group 33"/>
              <p:cNvGrpSpPr/>
              <p:nvPr/>
            </p:nvGrpSpPr>
            <p:grpSpPr>
              <a:xfrm>
                <a:off x="3391593" y="803565"/>
                <a:ext cx="6364777" cy="6181897"/>
                <a:chOff x="3391593" y="803565"/>
                <a:chExt cx="6364777" cy="6181897"/>
              </a:xfrm>
            </p:grpSpPr>
            <p:sp>
              <p:nvSpPr>
                <p:cNvPr id="10" name="Freeform 9"/>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3440084" y="803565"/>
                  <a:ext cx="5688676" cy="1227511"/>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288473 w 5547360"/>
                    <a:gd name="connsiteY11" fmla="*/ 665017 h 1330035"/>
                    <a:gd name="connsiteX12" fmla="*/ 1388225 w 5547360"/>
                    <a:gd name="connsiteY12" fmla="*/ 665017 h 1330035"/>
                    <a:gd name="connsiteX13" fmla="*/ 1687483 w 5547360"/>
                    <a:gd name="connsiteY13" fmla="*/ 731519 h 1330035"/>
                    <a:gd name="connsiteX14" fmla="*/ 1986742 w 5547360"/>
                    <a:gd name="connsiteY14" fmla="*/ 731519 h 1330035"/>
                    <a:gd name="connsiteX15" fmla="*/ 2136371 w 5547360"/>
                    <a:gd name="connsiteY15" fmla="*/ 731519 h 1330035"/>
                    <a:gd name="connsiteX16" fmla="*/ 2202873 w 5547360"/>
                    <a:gd name="connsiteY16" fmla="*/ 847897 h 1330035"/>
                    <a:gd name="connsiteX17" fmla="*/ 2851265 w 5547360"/>
                    <a:gd name="connsiteY17" fmla="*/ 864523 h 1330035"/>
                    <a:gd name="connsiteX18" fmla="*/ 3682538 w 5547360"/>
                    <a:gd name="connsiteY18" fmla="*/ 864523 h 1330035"/>
                    <a:gd name="connsiteX19" fmla="*/ 3948545 w 5547360"/>
                    <a:gd name="connsiteY19" fmla="*/ 1180406 h 1330035"/>
                    <a:gd name="connsiteX20" fmla="*/ 4197927 w 5547360"/>
                    <a:gd name="connsiteY20" fmla="*/ 1147155 h 1330035"/>
                    <a:gd name="connsiteX21" fmla="*/ 4530436 w 5547360"/>
                    <a:gd name="connsiteY21" fmla="*/ 1113904 h 1330035"/>
                    <a:gd name="connsiteX22" fmla="*/ 4746567 w 5547360"/>
                    <a:gd name="connsiteY22" fmla="*/ 1113904 h 1330035"/>
                    <a:gd name="connsiteX23" fmla="*/ 4813069 w 5547360"/>
                    <a:gd name="connsiteY23" fmla="*/ 897773 h 1330035"/>
                    <a:gd name="connsiteX24" fmla="*/ 4813069 w 5547360"/>
                    <a:gd name="connsiteY24" fmla="*/ 681643 h 1330035"/>
                    <a:gd name="connsiteX25" fmla="*/ 4946073 w 5547360"/>
                    <a:gd name="connsiteY25" fmla="*/ 465512 h 1330035"/>
                    <a:gd name="connsiteX26" fmla="*/ 5062451 w 5547360"/>
                    <a:gd name="connsiteY26" fmla="*/ 382384 h 1330035"/>
                    <a:gd name="connsiteX27" fmla="*/ 5145578 w 5547360"/>
                    <a:gd name="connsiteY27" fmla="*/ 266006 h 1330035"/>
                    <a:gd name="connsiteX28" fmla="*/ 5178829 w 5547360"/>
                    <a:gd name="connsiteY28" fmla="*/ 133003 h 1330035"/>
                    <a:gd name="connsiteX29" fmla="*/ 5178829 w 5547360"/>
                    <a:gd name="connsiteY29" fmla="*/ 49875 h 1330035"/>
                    <a:gd name="connsiteX30" fmla="*/ 2320635 w 5547360"/>
                    <a:gd name="connsiteY30" fmla="*/ 0 h 1330035"/>
                    <a:gd name="connsiteX31" fmla="*/ 0 w 5547360"/>
                    <a:gd name="connsiteY31"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1055716 w 5547360"/>
                    <a:gd name="connsiteY5" fmla="*/ 1064028 h 1330035"/>
                    <a:gd name="connsiteX6" fmla="*/ 1122218 w 5547360"/>
                    <a:gd name="connsiteY6" fmla="*/ 1296784 h 1330035"/>
                    <a:gd name="connsiteX7" fmla="*/ 1221971 w 5547360"/>
                    <a:gd name="connsiteY7" fmla="*/ 1263533 h 1330035"/>
                    <a:gd name="connsiteX8" fmla="*/ 1271847 w 5547360"/>
                    <a:gd name="connsiteY8" fmla="*/ 1113904 h 1330035"/>
                    <a:gd name="connsiteX9" fmla="*/ 1338349 w 5547360"/>
                    <a:gd name="connsiteY9" fmla="*/ 1030777 h 1330035"/>
                    <a:gd name="connsiteX10" fmla="*/ 1288473 w 5547360"/>
                    <a:gd name="connsiteY10" fmla="*/ 665017 h 1330035"/>
                    <a:gd name="connsiteX11" fmla="*/ 1388225 w 5547360"/>
                    <a:gd name="connsiteY11" fmla="*/ 665017 h 1330035"/>
                    <a:gd name="connsiteX12" fmla="*/ 1687483 w 5547360"/>
                    <a:gd name="connsiteY12" fmla="*/ 731519 h 1330035"/>
                    <a:gd name="connsiteX13" fmla="*/ 1986742 w 5547360"/>
                    <a:gd name="connsiteY13" fmla="*/ 731519 h 1330035"/>
                    <a:gd name="connsiteX14" fmla="*/ 2136371 w 5547360"/>
                    <a:gd name="connsiteY14" fmla="*/ 731519 h 1330035"/>
                    <a:gd name="connsiteX15" fmla="*/ 2202873 w 5547360"/>
                    <a:gd name="connsiteY15" fmla="*/ 847897 h 1330035"/>
                    <a:gd name="connsiteX16" fmla="*/ 2851265 w 5547360"/>
                    <a:gd name="connsiteY16" fmla="*/ 864523 h 1330035"/>
                    <a:gd name="connsiteX17" fmla="*/ 3682538 w 5547360"/>
                    <a:gd name="connsiteY17" fmla="*/ 864523 h 1330035"/>
                    <a:gd name="connsiteX18" fmla="*/ 3948545 w 5547360"/>
                    <a:gd name="connsiteY18" fmla="*/ 1180406 h 1330035"/>
                    <a:gd name="connsiteX19" fmla="*/ 4197927 w 5547360"/>
                    <a:gd name="connsiteY19" fmla="*/ 1147155 h 1330035"/>
                    <a:gd name="connsiteX20" fmla="*/ 4530436 w 5547360"/>
                    <a:gd name="connsiteY20" fmla="*/ 1113904 h 1330035"/>
                    <a:gd name="connsiteX21" fmla="*/ 4746567 w 5547360"/>
                    <a:gd name="connsiteY21" fmla="*/ 1113904 h 1330035"/>
                    <a:gd name="connsiteX22" fmla="*/ 4813069 w 5547360"/>
                    <a:gd name="connsiteY22" fmla="*/ 897773 h 1330035"/>
                    <a:gd name="connsiteX23" fmla="*/ 4813069 w 5547360"/>
                    <a:gd name="connsiteY23" fmla="*/ 681643 h 1330035"/>
                    <a:gd name="connsiteX24" fmla="*/ 4946073 w 5547360"/>
                    <a:gd name="connsiteY24" fmla="*/ 465512 h 1330035"/>
                    <a:gd name="connsiteX25" fmla="*/ 5062451 w 5547360"/>
                    <a:gd name="connsiteY25" fmla="*/ 382384 h 1330035"/>
                    <a:gd name="connsiteX26" fmla="*/ 5145578 w 5547360"/>
                    <a:gd name="connsiteY26" fmla="*/ 266006 h 1330035"/>
                    <a:gd name="connsiteX27" fmla="*/ 5178829 w 5547360"/>
                    <a:gd name="connsiteY27" fmla="*/ 133003 h 1330035"/>
                    <a:gd name="connsiteX28" fmla="*/ 5178829 w 5547360"/>
                    <a:gd name="connsiteY28" fmla="*/ 49875 h 1330035"/>
                    <a:gd name="connsiteX29" fmla="*/ 2320635 w 5547360"/>
                    <a:gd name="connsiteY29" fmla="*/ 0 h 1330035"/>
                    <a:gd name="connsiteX30" fmla="*/ 0 w 5547360"/>
                    <a:gd name="connsiteY30" fmla="*/ 224443 h 1330035"/>
                    <a:gd name="connsiteX0" fmla="*/ 0 w 5547360"/>
                    <a:gd name="connsiteY0" fmla="*/ 224443 h 1360515"/>
                    <a:gd name="connsiteX1" fmla="*/ 606829 w 5547360"/>
                    <a:gd name="connsiteY1" fmla="*/ 781395 h 1360515"/>
                    <a:gd name="connsiteX2" fmla="*/ 723207 w 5547360"/>
                    <a:gd name="connsiteY2" fmla="*/ 847897 h 1360515"/>
                    <a:gd name="connsiteX3" fmla="*/ 739833 w 5547360"/>
                    <a:gd name="connsiteY3" fmla="*/ 864523 h 1360515"/>
                    <a:gd name="connsiteX4" fmla="*/ 889462 w 5547360"/>
                    <a:gd name="connsiteY4" fmla="*/ 881148 h 1360515"/>
                    <a:gd name="connsiteX5" fmla="*/ 1122218 w 5547360"/>
                    <a:gd name="connsiteY5" fmla="*/ 1296784 h 1360515"/>
                    <a:gd name="connsiteX6" fmla="*/ 1221971 w 5547360"/>
                    <a:gd name="connsiteY6" fmla="*/ 1263533 h 1360515"/>
                    <a:gd name="connsiteX7" fmla="*/ 1271847 w 5547360"/>
                    <a:gd name="connsiteY7" fmla="*/ 1113904 h 1360515"/>
                    <a:gd name="connsiteX8" fmla="*/ 1338349 w 5547360"/>
                    <a:gd name="connsiteY8" fmla="*/ 1030777 h 1360515"/>
                    <a:gd name="connsiteX9" fmla="*/ 1288473 w 5547360"/>
                    <a:gd name="connsiteY9" fmla="*/ 665017 h 1360515"/>
                    <a:gd name="connsiteX10" fmla="*/ 1388225 w 5547360"/>
                    <a:gd name="connsiteY10" fmla="*/ 665017 h 1360515"/>
                    <a:gd name="connsiteX11" fmla="*/ 1687483 w 5547360"/>
                    <a:gd name="connsiteY11" fmla="*/ 731519 h 1360515"/>
                    <a:gd name="connsiteX12" fmla="*/ 1986742 w 5547360"/>
                    <a:gd name="connsiteY12" fmla="*/ 731519 h 1360515"/>
                    <a:gd name="connsiteX13" fmla="*/ 2136371 w 5547360"/>
                    <a:gd name="connsiteY13" fmla="*/ 731519 h 1360515"/>
                    <a:gd name="connsiteX14" fmla="*/ 2202873 w 5547360"/>
                    <a:gd name="connsiteY14" fmla="*/ 847897 h 1360515"/>
                    <a:gd name="connsiteX15" fmla="*/ 2851265 w 5547360"/>
                    <a:gd name="connsiteY15" fmla="*/ 864523 h 1360515"/>
                    <a:gd name="connsiteX16" fmla="*/ 3682538 w 5547360"/>
                    <a:gd name="connsiteY16" fmla="*/ 864523 h 1360515"/>
                    <a:gd name="connsiteX17" fmla="*/ 3948545 w 5547360"/>
                    <a:gd name="connsiteY17" fmla="*/ 1180406 h 1360515"/>
                    <a:gd name="connsiteX18" fmla="*/ 4197927 w 5547360"/>
                    <a:gd name="connsiteY18" fmla="*/ 1147155 h 1360515"/>
                    <a:gd name="connsiteX19" fmla="*/ 4530436 w 5547360"/>
                    <a:gd name="connsiteY19" fmla="*/ 1113904 h 1360515"/>
                    <a:gd name="connsiteX20" fmla="*/ 4746567 w 5547360"/>
                    <a:gd name="connsiteY20" fmla="*/ 1113904 h 1360515"/>
                    <a:gd name="connsiteX21" fmla="*/ 4813069 w 5547360"/>
                    <a:gd name="connsiteY21" fmla="*/ 897773 h 1360515"/>
                    <a:gd name="connsiteX22" fmla="*/ 4813069 w 5547360"/>
                    <a:gd name="connsiteY22" fmla="*/ 681643 h 1360515"/>
                    <a:gd name="connsiteX23" fmla="*/ 4946073 w 5547360"/>
                    <a:gd name="connsiteY23" fmla="*/ 465512 h 1360515"/>
                    <a:gd name="connsiteX24" fmla="*/ 5062451 w 5547360"/>
                    <a:gd name="connsiteY24" fmla="*/ 382384 h 1360515"/>
                    <a:gd name="connsiteX25" fmla="*/ 5145578 w 5547360"/>
                    <a:gd name="connsiteY25" fmla="*/ 266006 h 1360515"/>
                    <a:gd name="connsiteX26" fmla="*/ 5178829 w 5547360"/>
                    <a:gd name="connsiteY26" fmla="*/ 133003 h 1360515"/>
                    <a:gd name="connsiteX27" fmla="*/ 5178829 w 5547360"/>
                    <a:gd name="connsiteY27" fmla="*/ 49875 h 1360515"/>
                    <a:gd name="connsiteX28" fmla="*/ 2320635 w 5547360"/>
                    <a:gd name="connsiteY28" fmla="*/ 0 h 1360515"/>
                    <a:gd name="connsiteX29" fmla="*/ 0 w 5547360"/>
                    <a:gd name="connsiteY29" fmla="*/ 224443 h 1360515"/>
                    <a:gd name="connsiteX0" fmla="*/ 0 w 5547360"/>
                    <a:gd name="connsiteY0" fmla="*/ 224443 h 1360515"/>
                    <a:gd name="connsiteX1" fmla="*/ 606829 w 5547360"/>
                    <a:gd name="connsiteY1" fmla="*/ 781395 h 1360515"/>
                    <a:gd name="connsiteX2" fmla="*/ 723207 w 5547360"/>
                    <a:gd name="connsiteY2" fmla="*/ 847897 h 1360515"/>
                    <a:gd name="connsiteX3" fmla="*/ 739833 w 5547360"/>
                    <a:gd name="connsiteY3" fmla="*/ 864523 h 1360515"/>
                    <a:gd name="connsiteX4" fmla="*/ 889462 w 5547360"/>
                    <a:gd name="connsiteY4" fmla="*/ 881148 h 1360515"/>
                    <a:gd name="connsiteX5" fmla="*/ 1122218 w 5547360"/>
                    <a:gd name="connsiteY5" fmla="*/ 1296784 h 1360515"/>
                    <a:gd name="connsiteX6" fmla="*/ 1221971 w 5547360"/>
                    <a:gd name="connsiteY6" fmla="*/ 1263533 h 1360515"/>
                    <a:gd name="connsiteX7" fmla="*/ 1271847 w 5547360"/>
                    <a:gd name="connsiteY7" fmla="*/ 1113904 h 1360515"/>
                    <a:gd name="connsiteX8" fmla="*/ 1338349 w 5547360"/>
                    <a:gd name="connsiteY8" fmla="*/ 1030777 h 1360515"/>
                    <a:gd name="connsiteX9" fmla="*/ 1339735 w 5547360"/>
                    <a:gd name="connsiteY9" fmla="*/ 788324 h 1360515"/>
                    <a:gd name="connsiteX10" fmla="*/ 1288473 w 5547360"/>
                    <a:gd name="connsiteY10" fmla="*/ 665017 h 1360515"/>
                    <a:gd name="connsiteX11" fmla="*/ 1388225 w 5547360"/>
                    <a:gd name="connsiteY11" fmla="*/ 665017 h 1360515"/>
                    <a:gd name="connsiteX12" fmla="*/ 1687483 w 5547360"/>
                    <a:gd name="connsiteY12" fmla="*/ 731519 h 1360515"/>
                    <a:gd name="connsiteX13" fmla="*/ 1986742 w 5547360"/>
                    <a:gd name="connsiteY13" fmla="*/ 731519 h 1360515"/>
                    <a:gd name="connsiteX14" fmla="*/ 2136371 w 5547360"/>
                    <a:gd name="connsiteY14" fmla="*/ 731519 h 1360515"/>
                    <a:gd name="connsiteX15" fmla="*/ 2202873 w 5547360"/>
                    <a:gd name="connsiteY15" fmla="*/ 847897 h 1360515"/>
                    <a:gd name="connsiteX16" fmla="*/ 2851265 w 5547360"/>
                    <a:gd name="connsiteY16" fmla="*/ 864523 h 1360515"/>
                    <a:gd name="connsiteX17" fmla="*/ 3682538 w 5547360"/>
                    <a:gd name="connsiteY17" fmla="*/ 864523 h 1360515"/>
                    <a:gd name="connsiteX18" fmla="*/ 3948545 w 5547360"/>
                    <a:gd name="connsiteY18" fmla="*/ 1180406 h 1360515"/>
                    <a:gd name="connsiteX19" fmla="*/ 4197927 w 5547360"/>
                    <a:gd name="connsiteY19" fmla="*/ 1147155 h 1360515"/>
                    <a:gd name="connsiteX20" fmla="*/ 4530436 w 5547360"/>
                    <a:gd name="connsiteY20" fmla="*/ 1113904 h 1360515"/>
                    <a:gd name="connsiteX21" fmla="*/ 4746567 w 5547360"/>
                    <a:gd name="connsiteY21" fmla="*/ 1113904 h 1360515"/>
                    <a:gd name="connsiteX22" fmla="*/ 4813069 w 5547360"/>
                    <a:gd name="connsiteY22" fmla="*/ 897773 h 1360515"/>
                    <a:gd name="connsiteX23" fmla="*/ 4813069 w 5547360"/>
                    <a:gd name="connsiteY23" fmla="*/ 681643 h 1360515"/>
                    <a:gd name="connsiteX24" fmla="*/ 4946073 w 5547360"/>
                    <a:gd name="connsiteY24" fmla="*/ 465512 h 1360515"/>
                    <a:gd name="connsiteX25" fmla="*/ 5062451 w 5547360"/>
                    <a:gd name="connsiteY25" fmla="*/ 382384 h 1360515"/>
                    <a:gd name="connsiteX26" fmla="*/ 5145578 w 5547360"/>
                    <a:gd name="connsiteY26" fmla="*/ 266006 h 1360515"/>
                    <a:gd name="connsiteX27" fmla="*/ 5178829 w 5547360"/>
                    <a:gd name="connsiteY27" fmla="*/ 133003 h 1360515"/>
                    <a:gd name="connsiteX28" fmla="*/ 5178829 w 5547360"/>
                    <a:gd name="connsiteY28" fmla="*/ 49875 h 1360515"/>
                    <a:gd name="connsiteX29" fmla="*/ 2320635 w 5547360"/>
                    <a:gd name="connsiteY29" fmla="*/ 0 h 1360515"/>
                    <a:gd name="connsiteX30" fmla="*/ 0 w 5547360"/>
                    <a:gd name="connsiteY30" fmla="*/ 224443 h 1360515"/>
                    <a:gd name="connsiteX0" fmla="*/ 0 w 5547360"/>
                    <a:gd name="connsiteY0" fmla="*/ 224443 h 1360515"/>
                    <a:gd name="connsiteX1" fmla="*/ 606829 w 5547360"/>
                    <a:gd name="connsiteY1" fmla="*/ 781395 h 1360515"/>
                    <a:gd name="connsiteX2" fmla="*/ 723207 w 5547360"/>
                    <a:gd name="connsiteY2" fmla="*/ 847897 h 1360515"/>
                    <a:gd name="connsiteX3" fmla="*/ 739833 w 5547360"/>
                    <a:gd name="connsiteY3" fmla="*/ 864523 h 1360515"/>
                    <a:gd name="connsiteX4" fmla="*/ 889462 w 5547360"/>
                    <a:gd name="connsiteY4" fmla="*/ 881148 h 1360515"/>
                    <a:gd name="connsiteX5" fmla="*/ 1122218 w 5547360"/>
                    <a:gd name="connsiteY5" fmla="*/ 1296784 h 1360515"/>
                    <a:gd name="connsiteX6" fmla="*/ 1221971 w 5547360"/>
                    <a:gd name="connsiteY6" fmla="*/ 1263533 h 1360515"/>
                    <a:gd name="connsiteX7" fmla="*/ 1271847 w 5547360"/>
                    <a:gd name="connsiteY7" fmla="*/ 1113904 h 1360515"/>
                    <a:gd name="connsiteX8" fmla="*/ 1339735 w 5547360"/>
                    <a:gd name="connsiteY8" fmla="*/ 788324 h 1360515"/>
                    <a:gd name="connsiteX9" fmla="*/ 1288473 w 5547360"/>
                    <a:gd name="connsiteY9" fmla="*/ 665017 h 1360515"/>
                    <a:gd name="connsiteX10" fmla="*/ 1388225 w 5547360"/>
                    <a:gd name="connsiteY10" fmla="*/ 665017 h 1360515"/>
                    <a:gd name="connsiteX11" fmla="*/ 1687483 w 5547360"/>
                    <a:gd name="connsiteY11" fmla="*/ 731519 h 1360515"/>
                    <a:gd name="connsiteX12" fmla="*/ 1986742 w 5547360"/>
                    <a:gd name="connsiteY12" fmla="*/ 731519 h 1360515"/>
                    <a:gd name="connsiteX13" fmla="*/ 2136371 w 5547360"/>
                    <a:gd name="connsiteY13" fmla="*/ 731519 h 1360515"/>
                    <a:gd name="connsiteX14" fmla="*/ 2202873 w 5547360"/>
                    <a:gd name="connsiteY14" fmla="*/ 847897 h 1360515"/>
                    <a:gd name="connsiteX15" fmla="*/ 2851265 w 5547360"/>
                    <a:gd name="connsiteY15" fmla="*/ 864523 h 1360515"/>
                    <a:gd name="connsiteX16" fmla="*/ 3682538 w 5547360"/>
                    <a:gd name="connsiteY16" fmla="*/ 864523 h 1360515"/>
                    <a:gd name="connsiteX17" fmla="*/ 3948545 w 5547360"/>
                    <a:gd name="connsiteY17" fmla="*/ 1180406 h 1360515"/>
                    <a:gd name="connsiteX18" fmla="*/ 4197927 w 5547360"/>
                    <a:gd name="connsiteY18" fmla="*/ 1147155 h 1360515"/>
                    <a:gd name="connsiteX19" fmla="*/ 4530436 w 5547360"/>
                    <a:gd name="connsiteY19" fmla="*/ 1113904 h 1360515"/>
                    <a:gd name="connsiteX20" fmla="*/ 4746567 w 5547360"/>
                    <a:gd name="connsiteY20" fmla="*/ 1113904 h 1360515"/>
                    <a:gd name="connsiteX21" fmla="*/ 4813069 w 5547360"/>
                    <a:gd name="connsiteY21" fmla="*/ 897773 h 1360515"/>
                    <a:gd name="connsiteX22" fmla="*/ 4813069 w 5547360"/>
                    <a:gd name="connsiteY22" fmla="*/ 681643 h 1360515"/>
                    <a:gd name="connsiteX23" fmla="*/ 4946073 w 5547360"/>
                    <a:gd name="connsiteY23" fmla="*/ 465512 h 1360515"/>
                    <a:gd name="connsiteX24" fmla="*/ 5062451 w 5547360"/>
                    <a:gd name="connsiteY24" fmla="*/ 382384 h 1360515"/>
                    <a:gd name="connsiteX25" fmla="*/ 5145578 w 5547360"/>
                    <a:gd name="connsiteY25" fmla="*/ 266006 h 1360515"/>
                    <a:gd name="connsiteX26" fmla="*/ 5178829 w 5547360"/>
                    <a:gd name="connsiteY26" fmla="*/ 133003 h 1360515"/>
                    <a:gd name="connsiteX27" fmla="*/ 5178829 w 5547360"/>
                    <a:gd name="connsiteY27" fmla="*/ 49875 h 1360515"/>
                    <a:gd name="connsiteX28" fmla="*/ 2320635 w 5547360"/>
                    <a:gd name="connsiteY28" fmla="*/ 0 h 1360515"/>
                    <a:gd name="connsiteX29" fmla="*/ 0 w 5547360"/>
                    <a:gd name="connsiteY29" fmla="*/ 224443 h 1360515"/>
                    <a:gd name="connsiteX0" fmla="*/ 0 w 5547360"/>
                    <a:gd name="connsiteY0" fmla="*/ 224443 h 1360515"/>
                    <a:gd name="connsiteX1" fmla="*/ 606829 w 5547360"/>
                    <a:gd name="connsiteY1" fmla="*/ 781395 h 1360515"/>
                    <a:gd name="connsiteX2" fmla="*/ 723207 w 5547360"/>
                    <a:gd name="connsiteY2" fmla="*/ 847897 h 1360515"/>
                    <a:gd name="connsiteX3" fmla="*/ 739833 w 5547360"/>
                    <a:gd name="connsiteY3" fmla="*/ 864523 h 1360515"/>
                    <a:gd name="connsiteX4" fmla="*/ 889462 w 5547360"/>
                    <a:gd name="connsiteY4" fmla="*/ 881148 h 1360515"/>
                    <a:gd name="connsiteX5" fmla="*/ 1122218 w 5547360"/>
                    <a:gd name="connsiteY5" fmla="*/ 1296784 h 1360515"/>
                    <a:gd name="connsiteX6" fmla="*/ 1221971 w 5547360"/>
                    <a:gd name="connsiteY6" fmla="*/ 1263533 h 1360515"/>
                    <a:gd name="connsiteX7" fmla="*/ 1339735 w 5547360"/>
                    <a:gd name="connsiteY7" fmla="*/ 788324 h 1360515"/>
                    <a:gd name="connsiteX8" fmla="*/ 1288473 w 5547360"/>
                    <a:gd name="connsiteY8" fmla="*/ 665017 h 1360515"/>
                    <a:gd name="connsiteX9" fmla="*/ 1388225 w 5547360"/>
                    <a:gd name="connsiteY9" fmla="*/ 665017 h 1360515"/>
                    <a:gd name="connsiteX10" fmla="*/ 1687483 w 5547360"/>
                    <a:gd name="connsiteY10" fmla="*/ 731519 h 1360515"/>
                    <a:gd name="connsiteX11" fmla="*/ 1986742 w 5547360"/>
                    <a:gd name="connsiteY11" fmla="*/ 731519 h 1360515"/>
                    <a:gd name="connsiteX12" fmla="*/ 2136371 w 5547360"/>
                    <a:gd name="connsiteY12" fmla="*/ 731519 h 1360515"/>
                    <a:gd name="connsiteX13" fmla="*/ 2202873 w 5547360"/>
                    <a:gd name="connsiteY13" fmla="*/ 847897 h 1360515"/>
                    <a:gd name="connsiteX14" fmla="*/ 2851265 w 5547360"/>
                    <a:gd name="connsiteY14" fmla="*/ 864523 h 1360515"/>
                    <a:gd name="connsiteX15" fmla="*/ 3682538 w 5547360"/>
                    <a:gd name="connsiteY15" fmla="*/ 864523 h 1360515"/>
                    <a:gd name="connsiteX16" fmla="*/ 3948545 w 5547360"/>
                    <a:gd name="connsiteY16" fmla="*/ 1180406 h 1360515"/>
                    <a:gd name="connsiteX17" fmla="*/ 4197927 w 5547360"/>
                    <a:gd name="connsiteY17" fmla="*/ 1147155 h 1360515"/>
                    <a:gd name="connsiteX18" fmla="*/ 4530436 w 5547360"/>
                    <a:gd name="connsiteY18" fmla="*/ 1113904 h 1360515"/>
                    <a:gd name="connsiteX19" fmla="*/ 4746567 w 5547360"/>
                    <a:gd name="connsiteY19" fmla="*/ 1113904 h 1360515"/>
                    <a:gd name="connsiteX20" fmla="*/ 4813069 w 5547360"/>
                    <a:gd name="connsiteY20" fmla="*/ 897773 h 1360515"/>
                    <a:gd name="connsiteX21" fmla="*/ 4813069 w 5547360"/>
                    <a:gd name="connsiteY21" fmla="*/ 681643 h 1360515"/>
                    <a:gd name="connsiteX22" fmla="*/ 4946073 w 5547360"/>
                    <a:gd name="connsiteY22" fmla="*/ 465512 h 1360515"/>
                    <a:gd name="connsiteX23" fmla="*/ 5062451 w 5547360"/>
                    <a:gd name="connsiteY23" fmla="*/ 382384 h 1360515"/>
                    <a:gd name="connsiteX24" fmla="*/ 5145578 w 5547360"/>
                    <a:gd name="connsiteY24" fmla="*/ 266006 h 1360515"/>
                    <a:gd name="connsiteX25" fmla="*/ 5178829 w 5547360"/>
                    <a:gd name="connsiteY25" fmla="*/ 133003 h 1360515"/>
                    <a:gd name="connsiteX26" fmla="*/ 5178829 w 5547360"/>
                    <a:gd name="connsiteY26" fmla="*/ 49875 h 1360515"/>
                    <a:gd name="connsiteX27" fmla="*/ 2320635 w 5547360"/>
                    <a:gd name="connsiteY27" fmla="*/ 0 h 1360515"/>
                    <a:gd name="connsiteX28" fmla="*/ 0 w 5547360"/>
                    <a:gd name="connsiteY28" fmla="*/ 224443 h 1360515"/>
                    <a:gd name="connsiteX0" fmla="*/ 0 w 5547360"/>
                    <a:gd name="connsiteY0" fmla="*/ 224443 h 1312255"/>
                    <a:gd name="connsiteX1" fmla="*/ 606829 w 5547360"/>
                    <a:gd name="connsiteY1" fmla="*/ 781395 h 1312255"/>
                    <a:gd name="connsiteX2" fmla="*/ 723207 w 5547360"/>
                    <a:gd name="connsiteY2" fmla="*/ 847897 h 1312255"/>
                    <a:gd name="connsiteX3" fmla="*/ 739833 w 5547360"/>
                    <a:gd name="connsiteY3" fmla="*/ 864523 h 1312255"/>
                    <a:gd name="connsiteX4" fmla="*/ 889462 w 5547360"/>
                    <a:gd name="connsiteY4" fmla="*/ 881148 h 1312255"/>
                    <a:gd name="connsiteX5" fmla="*/ 1122218 w 5547360"/>
                    <a:gd name="connsiteY5" fmla="*/ 1296784 h 1312255"/>
                    <a:gd name="connsiteX6" fmla="*/ 1339735 w 5547360"/>
                    <a:gd name="connsiteY6" fmla="*/ 788324 h 1312255"/>
                    <a:gd name="connsiteX7" fmla="*/ 1288473 w 5547360"/>
                    <a:gd name="connsiteY7" fmla="*/ 665017 h 1312255"/>
                    <a:gd name="connsiteX8" fmla="*/ 1388225 w 5547360"/>
                    <a:gd name="connsiteY8" fmla="*/ 665017 h 1312255"/>
                    <a:gd name="connsiteX9" fmla="*/ 1687483 w 5547360"/>
                    <a:gd name="connsiteY9" fmla="*/ 731519 h 1312255"/>
                    <a:gd name="connsiteX10" fmla="*/ 1986742 w 5547360"/>
                    <a:gd name="connsiteY10" fmla="*/ 731519 h 1312255"/>
                    <a:gd name="connsiteX11" fmla="*/ 2136371 w 5547360"/>
                    <a:gd name="connsiteY11" fmla="*/ 731519 h 1312255"/>
                    <a:gd name="connsiteX12" fmla="*/ 2202873 w 5547360"/>
                    <a:gd name="connsiteY12" fmla="*/ 847897 h 1312255"/>
                    <a:gd name="connsiteX13" fmla="*/ 2851265 w 5547360"/>
                    <a:gd name="connsiteY13" fmla="*/ 864523 h 1312255"/>
                    <a:gd name="connsiteX14" fmla="*/ 3682538 w 5547360"/>
                    <a:gd name="connsiteY14" fmla="*/ 864523 h 1312255"/>
                    <a:gd name="connsiteX15" fmla="*/ 3948545 w 5547360"/>
                    <a:gd name="connsiteY15" fmla="*/ 1180406 h 1312255"/>
                    <a:gd name="connsiteX16" fmla="*/ 4197927 w 5547360"/>
                    <a:gd name="connsiteY16" fmla="*/ 1147155 h 1312255"/>
                    <a:gd name="connsiteX17" fmla="*/ 4530436 w 5547360"/>
                    <a:gd name="connsiteY17" fmla="*/ 1113904 h 1312255"/>
                    <a:gd name="connsiteX18" fmla="*/ 4746567 w 5547360"/>
                    <a:gd name="connsiteY18" fmla="*/ 1113904 h 1312255"/>
                    <a:gd name="connsiteX19" fmla="*/ 4813069 w 5547360"/>
                    <a:gd name="connsiteY19" fmla="*/ 897773 h 1312255"/>
                    <a:gd name="connsiteX20" fmla="*/ 4813069 w 5547360"/>
                    <a:gd name="connsiteY20" fmla="*/ 681643 h 1312255"/>
                    <a:gd name="connsiteX21" fmla="*/ 4946073 w 5547360"/>
                    <a:gd name="connsiteY21" fmla="*/ 465512 h 1312255"/>
                    <a:gd name="connsiteX22" fmla="*/ 5062451 w 5547360"/>
                    <a:gd name="connsiteY22" fmla="*/ 382384 h 1312255"/>
                    <a:gd name="connsiteX23" fmla="*/ 5145578 w 5547360"/>
                    <a:gd name="connsiteY23" fmla="*/ 266006 h 1312255"/>
                    <a:gd name="connsiteX24" fmla="*/ 5178829 w 5547360"/>
                    <a:gd name="connsiteY24" fmla="*/ 133003 h 1312255"/>
                    <a:gd name="connsiteX25" fmla="*/ 5178829 w 5547360"/>
                    <a:gd name="connsiteY25" fmla="*/ 49875 h 1312255"/>
                    <a:gd name="connsiteX26" fmla="*/ 2320635 w 5547360"/>
                    <a:gd name="connsiteY26" fmla="*/ 0 h 1312255"/>
                    <a:gd name="connsiteX27" fmla="*/ 0 w 5547360"/>
                    <a:gd name="connsiteY27" fmla="*/ 224443 h 1312255"/>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1339735 w 5547360"/>
                    <a:gd name="connsiteY5" fmla="*/ 788324 h 1227511"/>
                    <a:gd name="connsiteX6" fmla="*/ 1288473 w 5547360"/>
                    <a:gd name="connsiteY6" fmla="*/ 665017 h 1227511"/>
                    <a:gd name="connsiteX7" fmla="*/ 1388225 w 5547360"/>
                    <a:gd name="connsiteY7" fmla="*/ 665017 h 1227511"/>
                    <a:gd name="connsiteX8" fmla="*/ 1687483 w 5547360"/>
                    <a:gd name="connsiteY8" fmla="*/ 731519 h 1227511"/>
                    <a:gd name="connsiteX9" fmla="*/ 1986742 w 5547360"/>
                    <a:gd name="connsiteY9" fmla="*/ 731519 h 1227511"/>
                    <a:gd name="connsiteX10" fmla="*/ 2136371 w 5547360"/>
                    <a:gd name="connsiteY10" fmla="*/ 731519 h 1227511"/>
                    <a:gd name="connsiteX11" fmla="*/ 2202873 w 5547360"/>
                    <a:gd name="connsiteY11" fmla="*/ 847897 h 1227511"/>
                    <a:gd name="connsiteX12" fmla="*/ 2851265 w 5547360"/>
                    <a:gd name="connsiteY12" fmla="*/ 864523 h 1227511"/>
                    <a:gd name="connsiteX13" fmla="*/ 3682538 w 5547360"/>
                    <a:gd name="connsiteY13" fmla="*/ 864523 h 1227511"/>
                    <a:gd name="connsiteX14" fmla="*/ 3948545 w 5547360"/>
                    <a:gd name="connsiteY14" fmla="*/ 1180406 h 1227511"/>
                    <a:gd name="connsiteX15" fmla="*/ 4197927 w 5547360"/>
                    <a:gd name="connsiteY15" fmla="*/ 1147155 h 1227511"/>
                    <a:gd name="connsiteX16" fmla="*/ 4530436 w 5547360"/>
                    <a:gd name="connsiteY16" fmla="*/ 1113904 h 1227511"/>
                    <a:gd name="connsiteX17" fmla="*/ 4746567 w 5547360"/>
                    <a:gd name="connsiteY17" fmla="*/ 1113904 h 1227511"/>
                    <a:gd name="connsiteX18" fmla="*/ 4813069 w 5547360"/>
                    <a:gd name="connsiteY18" fmla="*/ 897773 h 1227511"/>
                    <a:gd name="connsiteX19" fmla="*/ 4813069 w 5547360"/>
                    <a:gd name="connsiteY19" fmla="*/ 681643 h 1227511"/>
                    <a:gd name="connsiteX20" fmla="*/ 4946073 w 5547360"/>
                    <a:gd name="connsiteY20" fmla="*/ 465512 h 1227511"/>
                    <a:gd name="connsiteX21" fmla="*/ 5062451 w 5547360"/>
                    <a:gd name="connsiteY21" fmla="*/ 382384 h 1227511"/>
                    <a:gd name="connsiteX22" fmla="*/ 5145578 w 5547360"/>
                    <a:gd name="connsiteY22" fmla="*/ 266006 h 1227511"/>
                    <a:gd name="connsiteX23" fmla="*/ 5178829 w 5547360"/>
                    <a:gd name="connsiteY23" fmla="*/ 133003 h 1227511"/>
                    <a:gd name="connsiteX24" fmla="*/ 5178829 w 5547360"/>
                    <a:gd name="connsiteY24" fmla="*/ 49875 h 1227511"/>
                    <a:gd name="connsiteX25" fmla="*/ 2320635 w 5547360"/>
                    <a:gd name="connsiteY25" fmla="*/ 0 h 1227511"/>
                    <a:gd name="connsiteX26" fmla="*/ 0 w 5547360"/>
                    <a:gd name="connsiteY26"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1339735 w 5547360"/>
                    <a:gd name="connsiteY4" fmla="*/ 788324 h 1227511"/>
                    <a:gd name="connsiteX5" fmla="*/ 1288473 w 5547360"/>
                    <a:gd name="connsiteY5" fmla="*/ 665017 h 1227511"/>
                    <a:gd name="connsiteX6" fmla="*/ 1388225 w 5547360"/>
                    <a:gd name="connsiteY6" fmla="*/ 665017 h 1227511"/>
                    <a:gd name="connsiteX7" fmla="*/ 1687483 w 5547360"/>
                    <a:gd name="connsiteY7" fmla="*/ 731519 h 1227511"/>
                    <a:gd name="connsiteX8" fmla="*/ 1986742 w 5547360"/>
                    <a:gd name="connsiteY8" fmla="*/ 731519 h 1227511"/>
                    <a:gd name="connsiteX9" fmla="*/ 2136371 w 5547360"/>
                    <a:gd name="connsiteY9" fmla="*/ 731519 h 1227511"/>
                    <a:gd name="connsiteX10" fmla="*/ 2202873 w 5547360"/>
                    <a:gd name="connsiteY10" fmla="*/ 847897 h 1227511"/>
                    <a:gd name="connsiteX11" fmla="*/ 2851265 w 5547360"/>
                    <a:gd name="connsiteY11" fmla="*/ 864523 h 1227511"/>
                    <a:gd name="connsiteX12" fmla="*/ 3682538 w 5547360"/>
                    <a:gd name="connsiteY12" fmla="*/ 864523 h 1227511"/>
                    <a:gd name="connsiteX13" fmla="*/ 3948545 w 5547360"/>
                    <a:gd name="connsiteY13" fmla="*/ 1180406 h 1227511"/>
                    <a:gd name="connsiteX14" fmla="*/ 4197927 w 5547360"/>
                    <a:gd name="connsiteY14" fmla="*/ 1147155 h 1227511"/>
                    <a:gd name="connsiteX15" fmla="*/ 4530436 w 5547360"/>
                    <a:gd name="connsiteY15" fmla="*/ 1113904 h 1227511"/>
                    <a:gd name="connsiteX16" fmla="*/ 4746567 w 5547360"/>
                    <a:gd name="connsiteY16" fmla="*/ 1113904 h 1227511"/>
                    <a:gd name="connsiteX17" fmla="*/ 4813069 w 5547360"/>
                    <a:gd name="connsiteY17" fmla="*/ 897773 h 1227511"/>
                    <a:gd name="connsiteX18" fmla="*/ 4813069 w 5547360"/>
                    <a:gd name="connsiteY18" fmla="*/ 681643 h 1227511"/>
                    <a:gd name="connsiteX19" fmla="*/ 4946073 w 5547360"/>
                    <a:gd name="connsiteY19" fmla="*/ 465512 h 1227511"/>
                    <a:gd name="connsiteX20" fmla="*/ 5062451 w 5547360"/>
                    <a:gd name="connsiteY20" fmla="*/ 382384 h 1227511"/>
                    <a:gd name="connsiteX21" fmla="*/ 5145578 w 5547360"/>
                    <a:gd name="connsiteY21" fmla="*/ 266006 h 1227511"/>
                    <a:gd name="connsiteX22" fmla="*/ 5178829 w 5547360"/>
                    <a:gd name="connsiteY22" fmla="*/ 133003 h 1227511"/>
                    <a:gd name="connsiteX23" fmla="*/ 5178829 w 5547360"/>
                    <a:gd name="connsiteY23" fmla="*/ 49875 h 1227511"/>
                    <a:gd name="connsiteX24" fmla="*/ 2320635 w 5547360"/>
                    <a:gd name="connsiteY24" fmla="*/ 0 h 1227511"/>
                    <a:gd name="connsiteX25" fmla="*/ 0 w 5547360"/>
                    <a:gd name="connsiteY25"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1339735 w 5547360"/>
                    <a:gd name="connsiteY3" fmla="*/ 788324 h 1227511"/>
                    <a:gd name="connsiteX4" fmla="*/ 1288473 w 5547360"/>
                    <a:gd name="connsiteY4" fmla="*/ 665017 h 1227511"/>
                    <a:gd name="connsiteX5" fmla="*/ 1388225 w 5547360"/>
                    <a:gd name="connsiteY5" fmla="*/ 665017 h 1227511"/>
                    <a:gd name="connsiteX6" fmla="*/ 1687483 w 5547360"/>
                    <a:gd name="connsiteY6" fmla="*/ 731519 h 1227511"/>
                    <a:gd name="connsiteX7" fmla="*/ 1986742 w 5547360"/>
                    <a:gd name="connsiteY7" fmla="*/ 731519 h 1227511"/>
                    <a:gd name="connsiteX8" fmla="*/ 2136371 w 5547360"/>
                    <a:gd name="connsiteY8" fmla="*/ 731519 h 1227511"/>
                    <a:gd name="connsiteX9" fmla="*/ 2202873 w 5547360"/>
                    <a:gd name="connsiteY9" fmla="*/ 847897 h 1227511"/>
                    <a:gd name="connsiteX10" fmla="*/ 2851265 w 5547360"/>
                    <a:gd name="connsiteY10" fmla="*/ 864523 h 1227511"/>
                    <a:gd name="connsiteX11" fmla="*/ 3682538 w 5547360"/>
                    <a:gd name="connsiteY11" fmla="*/ 864523 h 1227511"/>
                    <a:gd name="connsiteX12" fmla="*/ 3948545 w 5547360"/>
                    <a:gd name="connsiteY12" fmla="*/ 1180406 h 1227511"/>
                    <a:gd name="connsiteX13" fmla="*/ 4197927 w 5547360"/>
                    <a:gd name="connsiteY13" fmla="*/ 1147155 h 1227511"/>
                    <a:gd name="connsiteX14" fmla="*/ 4530436 w 5547360"/>
                    <a:gd name="connsiteY14" fmla="*/ 1113904 h 1227511"/>
                    <a:gd name="connsiteX15" fmla="*/ 4746567 w 5547360"/>
                    <a:gd name="connsiteY15" fmla="*/ 1113904 h 1227511"/>
                    <a:gd name="connsiteX16" fmla="*/ 4813069 w 5547360"/>
                    <a:gd name="connsiteY16" fmla="*/ 897773 h 1227511"/>
                    <a:gd name="connsiteX17" fmla="*/ 4813069 w 5547360"/>
                    <a:gd name="connsiteY17" fmla="*/ 681643 h 1227511"/>
                    <a:gd name="connsiteX18" fmla="*/ 4946073 w 5547360"/>
                    <a:gd name="connsiteY18" fmla="*/ 465512 h 1227511"/>
                    <a:gd name="connsiteX19" fmla="*/ 5062451 w 5547360"/>
                    <a:gd name="connsiteY19" fmla="*/ 382384 h 1227511"/>
                    <a:gd name="connsiteX20" fmla="*/ 5145578 w 5547360"/>
                    <a:gd name="connsiteY20" fmla="*/ 266006 h 1227511"/>
                    <a:gd name="connsiteX21" fmla="*/ 5178829 w 5547360"/>
                    <a:gd name="connsiteY21" fmla="*/ 133003 h 1227511"/>
                    <a:gd name="connsiteX22" fmla="*/ 5178829 w 5547360"/>
                    <a:gd name="connsiteY22" fmla="*/ 49875 h 1227511"/>
                    <a:gd name="connsiteX23" fmla="*/ 2320635 w 5547360"/>
                    <a:gd name="connsiteY23" fmla="*/ 0 h 1227511"/>
                    <a:gd name="connsiteX24" fmla="*/ 0 w 5547360"/>
                    <a:gd name="connsiteY24" fmla="*/ 224443 h 1227511"/>
                    <a:gd name="connsiteX0" fmla="*/ 0 w 5547360"/>
                    <a:gd name="connsiteY0" fmla="*/ 224443 h 1227511"/>
                    <a:gd name="connsiteX1" fmla="*/ 606829 w 5547360"/>
                    <a:gd name="connsiteY1" fmla="*/ 781395 h 1227511"/>
                    <a:gd name="connsiteX2" fmla="*/ 1339735 w 5547360"/>
                    <a:gd name="connsiteY2" fmla="*/ 788324 h 1227511"/>
                    <a:gd name="connsiteX3" fmla="*/ 1288473 w 5547360"/>
                    <a:gd name="connsiteY3" fmla="*/ 665017 h 1227511"/>
                    <a:gd name="connsiteX4" fmla="*/ 1388225 w 5547360"/>
                    <a:gd name="connsiteY4" fmla="*/ 665017 h 1227511"/>
                    <a:gd name="connsiteX5" fmla="*/ 1687483 w 5547360"/>
                    <a:gd name="connsiteY5" fmla="*/ 731519 h 1227511"/>
                    <a:gd name="connsiteX6" fmla="*/ 1986742 w 5547360"/>
                    <a:gd name="connsiteY6" fmla="*/ 731519 h 1227511"/>
                    <a:gd name="connsiteX7" fmla="*/ 2136371 w 5547360"/>
                    <a:gd name="connsiteY7" fmla="*/ 731519 h 1227511"/>
                    <a:gd name="connsiteX8" fmla="*/ 2202873 w 5547360"/>
                    <a:gd name="connsiteY8" fmla="*/ 847897 h 1227511"/>
                    <a:gd name="connsiteX9" fmla="*/ 2851265 w 5547360"/>
                    <a:gd name="connsiteY9" fmla="*/ 864523 h 1227511"/>
                    <a:gd name="connsiteX10" fmla="*/ 3682538 w 5547360"/>
                    <a:gd name="connsiteY10" fmla="*/ 864523 h 1227511"/>
                    <a:gd name="connsiteX11" fmla="*/ 3948545 w 5547360"/>
                    <a:gd name="connsiteY11" fmla="*/ 1180406 h 1227511"/>
                    <a:gd name="connsiteX12" fmla="*/ 4197927 w 5547360"/>
                    <a:gd name="connsiteY12" fmla="*/ 1147155 h 1227511"/>
                    <a:gd name="connsiteX13" fmla="*/ 4530436 w 5547360"/>
                    <a:gd name="connsiteY13" fmla="*/ 1113904 h 1227511"/>
                    <a:gd name="connsiteX14" fmla="*/ 4746567 w 5547360"/>
                    <a:gd name="connsiteY14" fmla="*/ 1113904 h 1227511"/>
                    <a:gd name="connsiteX15" fmla="*/ 4813069 w 5547360"/>
                    <a:gd name="connsiteY15" fmla="*/ 897773 h 1227511"/>
                    <a:gd name="connsiteX16" fmla="*/ 4813069 w 5547360"/>
                    <a:gd name="connsiteY16" fmla="*/ 681643 h 1227511"/>
                    <a:gd name="connsiteX17" fmla="*/ 4946073 w 5547360"/>
                    <a:gd name="connsiteY17" fmla="*/ 465512 h 1227511"/>
                    <a:gd name="connsiteX18" fmla="*/ 5062451 w 5547360"/>
                    <a:gd name="connsiteY18" fmla="*/ 382384 h 1227511"/>
                    <a:gd name="connsiteX19" fmla="*/ 5145578 w 5547360"/>
                    <a:gd name="connsiteY19" fmla="*/ 266006 h 1227511"/>
                    <a:gd name="connsiteX20" fmla="*/ 5178829 w 5547360"/>
                    <a:gd name="connsiteY20" fmla="*/ 133003 h 1227511"/>
                    <a:gd name="connsiteX21" fmla="*/ 5178829 w 5547360"/>
                    <a:gd name="connsiteY21" fmla="*/ 49875 h 1227511"/>
                    <a:gd name="connsiteX22" fmla="*/ 2320635 w 5547360"/>
                    <a:gd name="connsiteY22" fmla="*/ 0 h 1227511"/>
                    <a:gd name="connsiteX23" fmla="*/ 0 w 5547360"/>
                    <a:gd name="connsiteY23" fmla="*/ 224443 h 1227511"/>
                    <a:gd name="connsiteX0" fmla="*/ 0 w 5547360"/>
                    <a:gd name="connsiteY0" fmla="*/ 224443 h 1227511"/>
                    <a:gd name="connsiteX1" fmla="*/ 606829 w 5547360"/>
                    <a:gd name="connsiteY1" fmla="*/ 781395 h 1227511"/>
                    <a:gd name="connsiteX2" fmla="*/ 1288473 w 5547360"/>
                    <a:gd name="connsiteY2" fmla="*/ 665017 h 1227511"/>
                    <a:gd name="connsiteX3" fmla="*/ 1388225 w 5547360"/>
                    <a:gd name="connsiteY3" fmla="*/ 665017 h 1227511"/>
                    <a:gd name="connsiteX4" fmla="*/ 1687483 w 5547360"/>
                    <a:gd name="connsiteY4" fmla="*/ 731519 h 1227511"/>
                    <a:gd name="connsiteX5" fmla="*/ 1986742 w 5547360"/>
                    <a:gd name="connsiteY5" fmla="*/ 731519 h 1227511"/>
                    <a:gd name="connsiteX6" fmla="*/ 2136371 w 5547360"/>
                    <a:gd name="connsiteY6" fmla="*/ 731519 h 1227511"/>
                    <a:gd name="connsiteX7" fmla="*/ 2202873 w 5547360"/>
                    <a:gd name="connsiteY7" fmla="*/ 847897 h 1227511"/>
                    <a:gd name="connsiteX8" fmla="*/ 2851265 w 5547360"/>
                    <a:gd name="connsiteY8" fmla="*/ 864523 h 1227511"/>
                    <a:gd name="connsiteX9" fmla="*/ 3682538 w 5547360"/>
                    <a:gd name="connsiteY9" fmla="*/ 864523 h 1227511"/>
                    <a:gd name="connsiteX10" fmla="*/ 3948545 w 5547360"/>
                    <a:gd name="connsiteY10" fmla="*/ 1180406 h 1227511"/>
                    <a:gd name="connsiteX11" fmla="*/ 4197927 w 5547360"/>
                    <a:gd name="connsiteY11" fmla="*/ 1147155 h 1227511"/>
                    <a:gd name="connsiteX12" fmla="*/ 4530436 w 5547360"/>
                    <a:gd name="connsiteY12" fmla="*/ 1113904 h 1227511"/>
                    <a:gd name="connsiteX13" fmla="*/ 4746567 w 5547360"/>
                    <a:gd name="connsiteY13" fmla="*/ 1113904 h 1227511"/>
                    <a:gd name="connsiteX14" fmla="*/ 4813069 w 5547360"/>
                    <a:gd name="connsiteY14" fmla="*/ 897773 h 1227511"/>
                    <a:gd name="connsiteX15" fmla="*/ 4813069 w 5547360"/>
                    <a:gd name="connsiteY15" fmla="*/ 681643 h 1227511"/>
                    <a:gd name="connsiteX16" fmla="*/ 4946073 w 5547360"/>
                    <a:gd name="connsiteY16" fmla="*/ 4655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 name="connsiteX0" fmla="*/ 0 w 5547360"/>
                    <a:gd name="connsiteY0" fmla="*/ 224443 h 1227511"/>
                    <a:gd name="connsiteX1" fmla="*/ 302029 w 5547360"/>
                    <a:gd name="connsiteY1" fmla="*/ 552795 h 1227511"/>
                    <a:gd name="connsiteX2" fmla="*/ 1288473 w 5547360"/>
                    <a:gd name="connsiteY2" fmla="*/ 665017 h 1227511"/>
                    <a:gd name="connsiteX3" fmla="*/ 1388225 w 5547360"/>
                    <a:gd name="connsiteY3" fmla="*/ 665017 h 1227511"/>
                    <a:gd name="connsiteX4" fmla="*/ 1687483 w 5547360"/>
                    <a:gd name="connsiteY4" fmla="*/ 731519 h 1227511"/>
                    <a:gd name="connsiteX5" fmla="*/ 1986742 w 5547360"/>
                    <a:gd name="connsiteY5" fmla="*/ 731519 h 1227511"/>
                    <a:gd name="connsiteX6" fmla="*/ 2136371 w 5547360"/>
                    <a:gd name="connsiteY6" fmla="*/ 731519 h 1227511"/>
                    <a:gd name="connsiteX7" fmla="*/ 2202873 w 5547360"/>
                    <a:gd name="connsiteY7" fmla="*/ 847897 h 1227511"/>
                    <a:gd name="connsiteX8" fmla="*/ 2851265 w 5547360"/>
                    <a:gd name="connsiteY8" fmla="*/ 864523 h 1227511"/>
                    <a:gd name="connsiteX9" fmla="*/ 3682538 w 5547360"/>
                    <a:gd name="connsiteY9" fmla="*/ 864523 h 1227511"/>
                    <a:gd name="connsiteX10" fmla="*/ 3948545 w 5547360"/>
                    <a:gd name="connsiteY10" fmla="*/ 1180406 h 1227511"/>
                    <a:gd name="connsiteX11" fmla="*/ 4197927 w 5547360"/>
                    <a:gd name="connsiteY11" fmla="*/ 1147155 h 1227511"/>
                    <a:gd name="connsiteX12" fmla="*/ 4530436 w 5547360"/>
                    <a:gd name="connsiteY12" fmla="*/ 1113904 h 1227511"/>
                    <a:gd name="connsiteX13" fmla="*/ 4746567 w 5547360"/>
                    <a:gd name="connsiteY13" fmla="*/ 1113904 h 1227511"/>
                    <a:gd name="connsiteX14" fmla="*/ 4813069 w 5547360"/>
                    <a:gd name="connsiteY14" fmla="*/ 897773 h 1227511"/>
                    <a:gd name="connsiteX15" fmla="*/ 4813069 w 5547360"/>
                    <a:gd name="connsiteY15" fmla="*/ 681643 h 1227511"/>
                    <a:gd name="connsiteX16" fmla="*/ 4946073 w 5547360"/>
                    <a:gd name="connsiteY16" fmla="*/ 4655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 name="connsiteX0" fmla="*/ 141316 w 5688676"/>
                    <a:gd name="connsiteY0" fmla="*/ 224443 h 1227511"/>
                    <a:gd name="connsiteX1" fmla="*/ 214745 w 5688676"/>
                    <a:gd name="connsiteY1" fmla="*/ 552795 h 1227511"/>
                    <a:gd name="connsiteX2" fmla="*/ 1429789 w 5688676"/>
                    <a:gd name="connsiteY2" fmla="*/ 665017 h 1227511"/>
                    <a:gd name="connsiteX3" fmla="*/ 1529541 w 5688676"/>
                    <a:gd name="connsiteY3" fmla="*/ 665017 h 1227511"/>
                    <a:gd name="connsiteX4" fmla="*/ 1828799 w 5688676"/>
                    <a:gd name="connsiteY4" fmla="*/ 731519 h 1227511"/>
                    <a:gd name="connsiteX5" fmla="*/ 2128058 w 5688676"/>
                    <a:gd name="connsiteY5" fmla="*/ 731519 h 1227511"/>
                    <a:gd name="connsiteX6" fmla="*/ 2277687 w 5688676"/>
                    <a:gd name="connsiteY6" fmla="*/ 731519 h 1227511"/>
                    <a:gd name="connsiteX7" fmla="*/ 2344189 w 5688676"/>
                    <a:gd name="connsiteY7" fmla="*/ 847897 h 1227511"/>
                    <a:gd name="connsiteX8" fmla="*/ 2992581 w 5688676"/>
                    <a:gd name="connsiteY8" fmla="*/ 864523 h 1227511"/>
                    <a:gd name="connsiteX9" fmla="*/ 3823854 w 5688676"/>
                    <a:gd name="connsiteY9" fmla="*/ 864523 h 1227511"/>
                    <a:gd name="connsiteX10" fmla="*/ 4089861 w 5688676"/>
                    <a:gd name="connsiteY10" fmla="*/ 1180406 h 1227511"/>
                    <a:gd name="connsiteX11" fmla="*/ 4339243 w 5688676"/>
                    <a:gd name="connsiteY11" fmla="*/ 1147155 h 1227511"/>
                    <a:gd name="connsiteX12" fmla="*/ 4671752 w 5688676"/>
                    <a:gd name="connsiteY12" fmla="*/ 1113904 h 1227511"/>
                    <a:gd name="connsiteX13" fmla="*/ 4887883 w 5688676"/>
                    <a:gd name="connsiteY13" fmla="*/ 1113904 h 1227511"/>
                    <a:gd name="connsiteX14" fmla="*/ 4954385 w 5688676"/>
                    <a:gd name="connsiteY14" fmla="*/ 897773 h 1227511"/>
                    <a:gd name="connsiteX15" fmla="*/ 4954385 w 5688676"/>
                    <a:gd name="connsiteY15" fmla="*/ 681643 h 1227511"/>
                    <a:gd name="connsiteX16" fmla="*/ 5087389 w 5688676"/>
                    <a:gd name="connsiteY16" fmla="*/ 465512 h 1227511"/>
                    <a:gd name="connsiteX17" fmla="*/ 5203767 w 5688676"/>
                    <a:gd name="connsiteY17" fmla="*/ 382384 h 1227511"/>
                    <a:gd name="connsiteX18" fmla="*/ 5286894 w 5688676"/>
                    <a:gd name="connsiteY18" fmla="*/ 266006 h 1227511"/>
                    <a:gd name="connsiteX19" fmla="*/ 5320145 w 5688676"/>
                    <a:gd name="connsiteY19" fmla="*/ 133003 h 1227511"/>
                    <a:gd name="connsiteX20" fmla="*/ 5320145 w 5688676"/>
                    <a:gd name="connsiteY20" fmla="*/ 49875 h 1227511"/>
                    <a:gd name="connsiteX21" fmla="*/ 2461951 w 5688676"/>
                    <a:gd name="connsiteY21" fmla="*/ 0 h 1227511"/>
                    <a:gd name="connsiteX22" fmla="*/ 141316 w 5688676"/>
                    <a:gd name="connsiteY22" fmla="*/ 224443 h 122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88676" h="1227511">
                      <a:moveTo>
                        <a:pt x="141316" y="224443"/>
                      </a:moveTo>
                      <a:cubicBezTo>
                        <a:pt x="193963" y="260464"/>
                        <a:pt x="0" y="479366"/>
                        <a:pt x="214745" y="552795"/>
                      </a:cubicBezTo>
                      <a:cubicBezTo>
                        <a:pt x="429491" y="626224"/>
                        <a:pt x="1210656" y="646313"/>
                        <a:pt x="1429789" y="665017"/>
                      </a:cubicBezTo>
                      <a:cubicBezTo>
                        <a:pt x="1648922" y="683721"/>
                        <a:pt x="1463039" y="653933"/>
                        <a:pt x="1529541" y="665017"/>
                      </a:cubicBezTo>
                      <a:cubicBezTo>
                        <a:pt x="1596043" y="676101"/>
                        <a:pt x="1729046" y="720435"/>
                        <a:pt x="1828799" y="731519"/>
                      </a:cubicBezTo>
                      <a:cubicBezTo>
                        <a:pt x="1928552" y="742603"/>
                        <a:pt x="2128058" y="731519"/>
                        <a:pt x="2128058" y="731519"/>
                      </a:cubicBezTo>
                      <a:cubicBezTo>
                        <a:pt x="2202873" y="731519"/>
                        <a:pt x="2241665" y="712123"/>
                        <a:pt x="2277687" y="731519"/>
                      </a:cubicBezTo>
                      <a:cubicBezTo>
                        <a:pt x="2313709" y="750915"/>
                        <a:pt x="2225040" y="825730"/>
                        <a:pt x="2344189" y="847897"/>
                      </a:cubicBezTo>
                      <a:cubicBezTo>
                        <a:pt x="2463338" y="870064"/>
                        <a:pt x="2745970" y="861752"/>
                        <a:pt x="2992581" y="864523"/>
                      </a:cubicBezTo>
                      <a:cubicBezTo>
                        <a:pt x="3239192" y="867294"/>
                        <a:pt x="3640974" y="811876"/>
                        <a:pt x="3823854" y="864523"/>
                      </a:cubicBezTo>
                      <a:cubicBezTo>
                        <a:pt x="4006734" y="917170"/>
                        <a:pt x="4003963" y="1133301"/>
                        <a:pt x="4089861" y="1180406"/>
                      </a:cubicBezTo>
                      <a:cubicBezTo>
                        <a:pt x="4175759" y="1227511"/>
                        <a:pt x="4242261" y="1158239"/>
                        <a:pt x="4339243" y="1147155"/>
                      </a:cubicBezTo>
                      <a:cubicBezTo>
                        <a:pt x="4436225" y="1136071"/>
                        <a:pt x="4580312" y="1119446"/>
                        <a:pt x="4671752" y="1113904"/>
                      </a:cubicBezTo>
                      <a:cubicBezTo>
                        <a:pt x="4763192" y="1108362"/>
                        <a:pt x="4840778" y="1149926"/>
                        <a:pt x="4887883" y="1113904"/>
                      </a:cubicBezTo>
                      <a:cubicBezTo>
                        <a:pt x="4934988" y="1077882"/>
                        <a:pt x="4943301" y="969816"/>
                        <a:pt x="4954385" y="897773"/>
                      </a:cubicBezTo>
                      <a:cubicBezTo>
                        <a:pt x="4965469" y="825730"/>
                        <a:pt x="4932218" y="753686"/>
                        <a:pt x="4954385" y="681643"/>
                      </a:cubicBezTo>
                      <a:cubicBezTo>
                        <a:pt x="4976552" y="609600"/>
                        <a:pt x="5045825" y="515388"/>
                        <a:pt x="5087389" y="465512"/>
                      </a:cubicBezTo>
                      <a:cubicBezTo>
                        <a:pt x="5128953" y="415636"/>
                        <a:pt x="5170516" y="415635"/>
                        <a:pt x="5203767" y="382384"/>
                      </a:cubicBezTo>
                      <a:cubicBezTo>
                        <a:pt x="5237018" y="349133"/>
                        <a:pt x="5267498" y="307569"/>
                        <a:pt x="5286894" y="266006"/>
                      </a:cubicBezTo>
                      <a:cubicBezTo>
                        <a:pt x="5306290" y="224443"/>
                        <a:pt x="5314603" y="169025"/>
                        <a:pt x="5320145" y="133003"/>
                      </a:cubicBezTo>
                      <a:cubicBezTo>
                        <a:pt x="5325687" y="96981"/>
                        <a:pt x="5688676" y="33250"/>
                        <a:pt x="5320145" y="49875"/>
                      </a:cubicBezTo>
                      <a:lnTo>
                        <a:pt x="2461951" y="0"/>
                      </a:lnTo>
                      <a:lnTo>
                        <a:pt x="141316"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 name="Group 11"/>
              <p:cNvGrpSpPr/>
              <p:nvPr/>
            </p:nvGrpSpPr>
            <p:grpSpPr>
              <a:xfrm>
                <a:off x="0" y="5105400"/>
                <a:ext cx="3352800" cy="1794165"/>
                <a:chOff x="0" y="5105400"/>
                <a:chExt cx="3352800" cy="1794165"/>
              </a:xfrm>
            </p:grpSpPr>
            <p:sp>
              <p:nvSpPr>
                <p:cNvPr id="8" name="Rectangle 7"/>
                <p:cNvSpPr/>
                <p:nvPr/>
              </p:nvSpPr>
              <p:spPr>
                <a:xfrm>
                  <a:off x="0" y="51054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209800" y="5832765"/>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Freeform 3"/>
            <p:cNvSpPr/>
            <p:nvPr/>
          </p:nvSpPr>
          <p:spPr>
            <a:xfrm>
              <a:off x="4652356" y="5588925"/>
              <a:ext cx="1313411" cy="548640"/>
            </a:xfrm>
            <a:custGeom>
              <a:avLst/>
              <a:gdLst>
                <a:gd name="connsiteX0" fmla="*/ 36022 w 1313411"/>
                <a:gd name="connsiteY0" fmla="*/ 387927 h 548640"/>
                <a:gd name="connsiteX1" fmla="*/ 302029 w 1313411"/>
                <a:gd name="connsiteY1" fmla="*/ 55418 h 548640"/>
                <a:gd name="connsiteX2" fmla="*/ 551411 w 1313411"/>
                <a:gd name="connsiteY2" fmla="*/ 55418 h 548640"/>
                <a:gd name="connsiteX3" fmla="*/ 800793 w 1313411"/>
                <a:gd name="connsiteY3" fmla="*/ 88669 h 548640"/>
                <a:gd name="connsiteX4" fmla="*/ 1100051 w 1313411"/>
                <a:gd name="connsiteY4" fmla="*/ 155171 h 548640"/>
                <a:gd name="connsiteX5" fmla="*/ 1233055 w 1313411"/>
                <a:gd name="connsiteY5" fmla="*/ 171796 h 548640"/>
                <a:gd name="connsiteX6" fmla="*/ 1233055 w 1313411"/>
                <a:gd name="connsiteY6" fmla="*/ 387927 h 548640"/>
                <a:gd name="connsiteX7" fmla="*/ 750917 w 1313411"/>
                <a:gd name="connsiteY7" fmla="*/ 520931 h 548640"/>
                <a:gd name="connsiteX8" fmla="*/ 518160 w 1313411"/>
                <a:gd name="connsiteY8" fmla="*/ 520931 h 548640"/>
                <a:gd name="connsiteX9" fmla="*/ 36022 w 1313411"/>
                <a:gd name="connsiteY9" fmla="*/ 387927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411" h="548640">
                  <a:moveTo>
                    <a:pt x="36022" y="387927"/>
                  </a:moveTo>
                  <a:cubicBezTo>
                    <a:pt x="0" y="310342"/>
                    <a:pt x="216131" y="110836"/>
                    <a:pt x="302029" y="55418"/>
                  </a:cubicBezTo>
                  <a:cubicBezTo>
                    <a:pt x="387927" y="0"/>
                    <a:pt x="468284" y="49876"/>
                    <a:pt x="551411" y="55418"/>
                  </a:cubicBezTo>
                  <a:cubicBezTo>
                    <a:pt x="634538" y="60960"/>
                    <a:pt x="709353" y="72044"/>
                    <a:pt x="800793" y="88669"/>
                  </a:cubicBezTo>
                  <a:cubicBezTo>
                    <a:pt x="892233" y="105294"/>
                    <a:pt x="1028007" y="141317"/>
                    <a:pt x="1100051" y="155171"/>
                  </a:cubicBezTo>
                  <a:cubicBezTo>
                    <a:pt x="1172095" y="169026"/>
                    <a:pt x="1210888" y="133003"/>
                    <a:pt x="1233055" y="171796"/>
                  </a:cubicBezTo>
                  <a:cubicBezTo>
                    <a:pt x="1255222" y="210589"/>
                    <a:pt x="1313411" y="329738"/>
                    <a:pt x="1233055" y="387927"/>
                  </a:cubicBezTo>
                  <a:cubicBezTo>
                    <a:pt x="1152699" y="446116"/>
                    <a:pt x="870066" y="498764"/>
                    <a:pt x="750917" y="520931"/>
                  </a:cubicBezTo>
                  <a:cubicBezTo>
                    <a:pt x="631768" y="543098"/>
                    <a:pt x="637309" y="548640"/>
                    <a:pt x="518160" y="520931"/>
                  </a:cubicBezTo>
                  <a:cubicBezTo>
                    <a:pt x="399011" y="493222"/>
                    <a:pt x="72044" y="465513"/>
                    <a:pt x="36022" y="3879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965960" y="1054100"/>
              <a:ext cx="2092960" cy="424180"/>
            </a:xfrm>
            <a:custGeom>
              <a:avLst/>
              <a:gdLst>
                <a:gd name="connsiteX0" fmla="*/ 228600 w 2092960"/>
                <a:gd name="connsiteY0" fmla="*/ 210820 h 424180"/>
                <a:gd name="connsiteX1" fmla="*/ 1813560 w 2092960"/>
                <a:gd name="connsiteY1" fmla="*/ 393700 h 424180"/>
                <a:gd name="connsiteX2" fmla="*/ 1905000 w 2092960"/>
                <a:gd name="connsiteY2" fmla="*/ 393700 h 424180"/>
                <a:gd name="connsiteX3" fmla="*/ 1905000 w 2092960"/>
                <a:gd name="connsiteY3" fmla="*/ 317500 h 424180"/>
                <a:gd name="connsiteX4" fmla="*/ 1066800 w 2092960"/>
                <a:gd name="connsiteY4" fmla="*/ 43180 h 424180"/>
                <a:gd name="connsiteX5" fmla="*/ 441960 w 2092960"/>
                <a:gd name="connsiteY5" fmla="*/ 58420 h 424180"/>
                <a:gd name="connsiteX6" fmla="*/ 228600 w 2092960"/>
                <a:gd name="connsiteY6" fmla="*/ 210820 h 42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960" h="424180">
                  <a:moveTo>
                    <a:pt x="228600" y="210820"/>
                  </a:moveTo>
                  <a:cubicBezTo>
                    <a:pt x="457200" y="266700"/>
                    <a:pt x="1534160" y="363220"/>
                    <a:pt x="1813560" y="393700"/>
                  </a:cubicBezTo>
                  <a:cubicBezTo>
                    <a:pt x="2092960" y="424180"/>
                    <a:pt x="1889760" y="406400"/>
                    <a:pt x="1905000" y="393700"/>
                  </a:cubicBezTo>
                  <a:cubicBezTo>
                    <a:pt x="1920240" y="381000"/>
                    <a:pt x="2044700" y="375920"/>
                    <a:pt x="1905000" y="317500"/>
                  </a:cubicBezTo>
                  <a:cubicBezTo>
                    <a:pt x="1765300" y="259080"/>
                    <a:pt x="1310640" y="86360"/>
                    <a:pt x="1066800" y="43180"/>
                  </a:cubicBezTo>
                  <a:cubicBezTo>
                    <a:pt x="822960" y="0"/>
                    <a:pt x="584200" y="30480"/>
                    <a:pt x="441960" y="58420"/>
                  </a:cubicBezTo>
                  <a:cubicBezTo>
                    <a:pt x="299720" y="86360"/>
                    <a:pt x="0" y="154940"/>
                    <a:pt x="228600" y="2108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
          <p:cNvSpPr txBox="1">
            <a:spLocks noChangeArrowheads="1"/>
          </p:cNvSpPr>
          <p:nvPr/>
        </p:nvSpPr>
        <p:spPr bwMode="auto">
          <a:xfrm>
            <a:off x="0" y="0"/>
            <a:ext cx="9144000" cy="707886"/>
          </a:xfrm>
          <a:prstGeom prst="rect">
            <a:avLst/>
          </a:prstGeom>
          <a:noFill/>
          <a:ln w="9525">
            <a:noFill/>
            <a:miter lim="800000"/>
            <a:headEnd/>
            <a:tailEnd/>
          </a:ln>
        </p:spPr>
        <p:txBody>
          <a:bodyPr wrap="square">
            <a:spAutoFit/>
          </a:bodyPr>
          <a:lstStyle/>
          <a:p>
            <a:pPr algn="ctr">
              <a:defRPr/>
            </a:pPr>
            <a:r>
              <a:rPr lang="en-US" sz="4000" b="1" dirty="0" smtClean="0">
                <a:solidFill>
                  <a:srgbClr val="00B050"/>
                </a:solidFill>
                <a:effectLst>
                  <a:outerShdw dist="50800" dir="5400000" algn="ctr" rotWithShape="0">
                    <a:schemeClr val="tx1"/>
                  </a:outerShdw>
                </a:effectLst>
                <a:latin typeface="Calibri" pitchFamily="34" charset="0"/>
              </a:rPr>
              <a:t>	Time goes by . . . . </a:t>
            </a:r>
            <a:endParaRPr lang="en-US" sz="4000" b="1" dirty="0">
              <a:solidFill>
                <a:srgbClr val="00B050"/>
              </a:solidFill>
              <a:effectLst>
                <a:outerShdw dist="50800" dir="5400000" algn="ctr" rotWithShape="0">
                  <a:schemeClr val="tx1"/>
                </a:outerShdw>
              </a:effectLst>
              <a:latin typeface="Calibri" pitchFamily="34" charset="0"/>
            </a:endParaRPr>
          </a:p>
        </p:txBody>
      </p:sp>
      <p:sp>
        <p:nvSpPr>
          <p:cNvPr id="40" name="TextBox 3"/>
          <p:cNvSpPr txBox="1">
            <a:spLocks noChangeArrowheads="1"/>
          </p:cNvSpPr>
          <p:nvPr/>
        </p:nvSpPr>
        <p:spPr bwMode="auto">
          <a:xfrm>
            <a:off x="0" y="0"/>
            <a:ext cx="9144000" cy="707886"/>
          </a:xfrm>
          <a:prstGeom prst="rect">
            <a:avLst/>
          </a:prstGeom>
          <a:noFill/>
          <a:ln w="9525">
            <a:noFill/>
            <a:miter lim="800000"/>
            <a:headEnd/>
            <a:tailEnd/>
          </a:ln>
        </p:spPr>
        <p:txBody>
          <a:bodyPr wrap="square">
            <a:spAutoFit/>
          </a:bodyPr>
          <a:lstStyle/>
          <a:p>
            <a:pPr algn="ctr">
              <a:defRPr/>
            </a:pPr>
            <a:r>
              <a:rPr lang="en-US" sz="4000" b="1" dirty="0" smtClean="0">
                <a:solidFill>
                  <a:srgbClr val="00B050"/>
                </a:solidFill>
                <a:effectLst>
                  <a:outerShdw dist="50800" dir="5400000" algn="ctr" rotWithShape="0">
                    <a:schemeClr val="tx1"/>
                  </a:outerShdw>
                </a:effectLst>
                <a:latin typeface="Calibri" pitchFamily="34" charset="0"/>
              </a:rPr>
              <a:t>50 YEARS!!</a:t>
            </a:r>
            <a:endParaRPr lang="en-US" sz="4000" b="1" dirty="0">
              <a:solidFill>
                <a:srgbClr val="00B050"/>
              </a:solidFill>
              <a:effectLst>
                <a:outerShdw dist="50800" dir="5400000" algn="ctr" rotWithShape="0">
                  <a:schemeClr val="tx1"/>
                </a:outerShdw>
              </a:effectLst>
              <a:latin typeface="Calibri" pitchFamily="34" charset="0"/>
            </a:endParaRPr>
          </a:p>
        </p:txBody>
      </p:sp>
      <p:sp>
        <p:nvSpPr>
          <p:cNvPr id="53" name="Freeform 52"/>
          <p:cNvSpPr/>
          <p:nvPr/>
        </p:nvSpPr>
        <p:spPr>
          <a:xfrm>
            <a:off x="5109556" y="1961804"/>
            <a:ext cx="759229" cy="3574472"/>
          </a:xfrm>
          <a:custGeom>
            <a:avLst/>
            <a:gdLst>
              <a:gd name="connsiteX0" fmla="*/ 160713 w 759229"/>
              <a:gd name="connsiteY0" fmla="*/ 0 h 3574472"/>
              <a:gd name="connsiteX1" fmla="*/ 77586 w 759229"/>
              <a:gd name="connsiteY1" fmla="*/ 166254 h 3574472"/>
              <a:gd name="connsiteX2" fmla="*/ 27709 w 759229"/>
              <a:gd name="connsiteY2" fmla="*/ 182880 h 3574472"/>
              <a:gd name="connsiteX3" fmla="*/ 27709 w 759229"/>
              <a:gd name="connsiteY3" fmla="*/ 349134 h 3574472"/>
              <a:gd name="connsiteX4" fmla="*/ 193964 w 759229"/>
              <a:gd name="connsiteY4" fmla="*/ 515389 h 3574472"/>
              <a:gd name="connsiteX5" fmla="*/ 310342 w 759229"/>
              <a:gd name="connsiteY5" fmla="*/ 581891 h 3574472"/>
              <a:gd name="connsiteX6" fmla="*/ 310342 w 759229"/>
              <a:gd name="connsiteY6" fmla="*/ 748145 h 3574472"/>
              <a:gd name="connsiteX7" fmla="*/ 426720 w 759229"/>
              <a:gd name="connsiteY7" fmla="*/ 881149 h 3574472"/>
              <a:gd name="connsiteX8" fmla="*/ 476597 w 759229"/>
              <a:gd name="connsiteY8" fmla="*/ 1047403 h 3574472"/>
              <a:gd name="connsiteX9" fmla="*/ 376844 w 759229"/>
              <a:gd name="connsiteY9" fmla="*/ 1097280 h 3574472"/>
              <a:gd name="connsiteX10" fmla="*/ 360219 w 759229"/>
              <a:gd name="connsiteY10" fmla="*/ 1180407 h 3574472"/>
              <a:gd name="connsiteX11" fmla="*/ 293717 w 759229"/>
              <a:gd name="connsiteY11" fmla="*/ 1313411 h 3574472"/>
              <a:gd name="connsiteX12" fmla="*/ 360219 w 759229"/>
              <a:gd name="connsiteY12" fmla="*/ 1479665 h 3574472"/>
              <a:gd name="connsiteX13" fmla="*/ 393469 w 759229"/>
              <a:gd name="connsiteY13" fmla="*/ 1562792 h 3574472"/>
              <a:gd name="connsiteX14" fmla="*/ 543099 w 759229"/>
              <a:gd name="connsiteY14" fmla="*/ 1612669 h 3574472"/>
              <a:gd name="connsiteX15" fmla="*/ 459971 w 759229"/>
              <a:gd name="connsiteY15" fmla="*/ 1679171 h 3574472"/>
              <a:gd name="connsiteX16" fmla="*/ 543099 w 759229"/>
              <a:gd name="connsiteY16" fmla="*/ 1778923 h 3574472"/>
              <a:gd name="connsiteX17" fmla="*/ 642851 w 759229"/>
              <a:gd name="connsiteY17" fmla="*/ 1928552 h 3574472"/>
              <a:gd name="connsiteX18" fmla="*/ 709353 w 759229"/>
              <a:gd name="connsiteY18" fmla="*/ 2044931 h 3574472"/>
              <a:gd name="connsiteX19" fmla="*/ 609600 w 759229"/>
              <a:gd name="connsiteY19" fmla="*/ 2194560 h 3574472"/>
              <a:gd name="connsiteX20" fmla="*/ 543099 w 759229"/>
              <a:gd name="connsiteY20" fmla="*/ 2310938 h 3574472"/>
              <a:gd name="connsiteX21" fmla="*/ 393469 w 759229"/>
              <a:gd name="connsiteY21" fmla="*/ 2676698 h 3574472"/>
              <a:gd name="connsiteX22" fmla="*/ 376844 w 759229"/>
              <a:gd name="connsiteY22" fmla="*/ 2793076 h 3574472"/>
              <a:gd name="connsiteX23" fmla="*/ 410095 w 759229"/>
              <a:gd name="connsiteY23" fmla="*/ 2876203 h 3574472"/>
              <a:gd name="connsiteX24" fmla="*/ 426720 w 759229"/>
              <a:gd name="connsiteY24" fmla="*/ 2959331 h 3574472"/>
              <a:gd name="connsiteX25" fmla="*/ 376844 w 759229"/>
              <a:gd name="connsiteY25" fmla="*/ 3092334 h 3574472"/>
              <a:gd name="connsiteX26" fmla="*/ 326968 w 759229"/>
              <a:gd name="connsiteY26" fmla="*/ 3192087 h 3574472"/>
              <a:gd name="connsiteX27" fmla="*/ 376844 w 759229"/>
              <a:gd name="connsiteY27" fmla="*/ 3391592 h 3574472"/>
              <a:gd name="connsiteX28" fmla="*/ 526473 w 759229"/>
              <a:gd name="connsiteY28" fmla="*/ 3474720 h 3574472"/>
              <a:gd name="connsiteX29" fmla="*/ 759229 w 759229"/>
              <a:gd name="connsiteY29" fmla="*/ 3574472 h 357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9229" h="3574472">
                <a:moveTo>
                  <a:pt x="160713" y="0"/>
                </a:moveTo>
                <a:cubicBezTo>
                  <a:pt x="130233" y="67887"/>
                  <a:pt x="99753" y="135774"/>
                  <a:pt x="77586" y="166254"/>
                </a:cubicBezTo>
                <a:cubicBezTo>
                  <a:pt x="55419" y="196734"/>
                  <a:pt x="36022" y="152400"/>
                  <a:pt x="27709" y="182880"/>
                </a:cubicBezTo>
                <a:cubicBezTo>
                  <a:pt x="19396" y="213360"/>
                  <a:pt x="0" y="293716"/>
                  <a:pt x="27709" y="349134"/>
                </a:cubicBezTo>
                <a:cubicBezTo>
                  <a:pt x="55418" y="404552"/>
                  <a:pt x="146859" y="476596"/>
                  <a:pt x="193964" y="515389"/>
                </a:cubicBezTo>
                <a:cubicBezTo>
                  <a:pt x="241069" y="554182"/>
                  <a:pt x="290946" y="543098"/>
                  <a:pt x="310342" y="581891"/>
                </a:cubicBezTo>
                <a:cubicBezTo>
                  <a:pt x="329738" y="620684"/>
                  <a:pt x="290946" y="698269"/>
                  <a:pt x="310342" y="748145"/>
                </a:cubicBezTo>
                <a:cubicBezTo>
                  <a:pt x="329738" y="798021"/>
                  <a:pt x="399011" y="831273"/>
                  <a:pt x="426720" y="881149"/>
                </a:cubicBezTo>
                <a:cubicBezTo>
                  <a:pt x="454429" y="931025"/>
                  <a:pt x="484910" y="1011381"/>
                  <a:pt x="476597" y="1047403"/>
                </a:cubicBezTo>
                <a:cubicBezTo>
                  <a:pt x="468284" y="1083425"/>
                  <a:pt x="396240" y="1075113"/>
                  <a:pt x="376844" y="1097280"/>
                </a:cubicBezTo>
                <a:cubicBezTo>
                  <a:pt x="357448" y="1119447"/>
                  <a:pt x="374073" y="1144385"/>
                  <a:pt x="360219" y="1180407"/>
                </a:cubicBezTo>
                <a:cubicBezTo>
                  <a:pt x="346365" y="1216429"/>
                  <a:pt x="293717" y="1263535"/>
                  <a:pt x="293717" y="1313411"/>
                </a:cubicBezTo>
                <a:cubicBezTo>
                  <a:pt x="293717" y="1363287"/>
                  <a:pt x="360219" y="1479665"/>
                  <a:pt x="360219" y="1479665"/>
                </a:cubicBezTo>
                <a:cubicBezTo>
                  <a:pt x="376844" y="1521229"/>
                  <a:pt x="362989" y="1540625"/>
                  <a:pt x="393469" y="1562792"/>
                </a:cubicBezTo>
                <a:cubicBezTo>
                  <a:pt x="423949" y="1584959"/>
                  <a:pt x="532015" y="1593272"/>
                  <a:pt x="543099" y="1612669"/>
                </a:cubicBezTo>
                <a:cubicBezTo>
                  <a:pt x="554183" y="1632066"/>
                  <a:pt x="459971" y="1651462"/>
                  <a:pt x="459971" y="1679171"/>
                </a:cubicBezTo>
                <a:cubicBezTo>
                  <a:pt x="459971" y="1706880"/>
                  <a:pt x="512619" y="1737360"/>
                  <a:pt x="543099" y="1778923"/>
                </a:cubicBezTo>
                <a:cubicBezTo>
                  <a:pt x="573579" y="1820486"/>
                  <a:pt x="615142" y="1884217"/>
                  <a:pt x="642851" y="1928552"/>
                </a:cubicBezTo>
                <a:cubicBezTo>
                  <a:pt x="670560" y="1972887"/>
                  <a:pt x="714895" y="2000596"/>
                  <a:pt x="709353" y="2044931"/>
                </a:cubicBezTo>
                <a:cubicBezTo>
                  <a:pt x="703811" y="2089266"/>
                  <a:pt x="637309" y="2150226"/>
                  <a:pt x="609600" y="2194560"/>
                </a:cubicBezTo>
                <a:cubicBezTo>
                  <a:pt x="581891" y="2238894"/>
                  <a:pt x="579121" y="2230582"/>
                  <a:pt x="543099" y="2310938"/>
                </a:cubicBezTo>
                <a:cubicBezTo>
                  <a:pt x="507077" y="2391294"/>
                  <a:pt x="421178" y="2596342"/>
                  <a:pt x="393469" y="2676698"/>
                </a:cubicBezTo>
                <a:cubicBezTo>
                  <a:pt x="365760" y="2757054"/>
                  <a:pt x="374073" y="2759825"/>
                  <a:pt x="376844" y="2793076"/>
                </a:cubicBezTo>
                <a:cubicBezTo>
                  <a:pt x="379615" y="2826327"/>
                  <a:pt x="401782" y="2848494"/>
                  <a:pt x="410095" y="2876203"/>
                </a:cubicBezTo>
                <a:cubicBezTo>
                  <a:pt x="418408" y="2903912"/>
                  <a:pt x="432262" y="2923309"/>
                  <a:pt x="426720" y="2959331"/>
                </a:cubicBezTo>
                <a:cubicBezTo>
                  <a:pt x="421178" y="2995353"/>
                  <a:pt x="393469" y="3053542"/>
                  <a:pt x="376844" y="3092334"/>
                </a:cubicBezTo>
                <a:cubicBezTo>
                  <a:pt x="360219" y="3131126"/>
                  <a:pt x="326968" y="3142211"/>
                  <a:pt x="326968" y="3192087"/>
                </a:cubicBezTo>
                <a:cubicBezTo>
                  <a:pt x="326968" y="3241963"/>
                  <a:pt x="343593" y="3344487"/>
                  <a:pt x="376844" y="3391592"/>
                </a:cubicBezTo>
                <a:cubicBezTo>
                  <a:pt x="410095" y="3438698"/>
                  <a:pt x="462742" y="3444240"/>
                  <a:pt x="526473" y="3474720"/>
                </a:cubicBezTo>
                <a:cubicBezTo>
                  <a:pt x="590204" y="3505200"/>
                  <a:pt x="674716" y="3539836"/>
                  <a:pt x="759229" y="3574472"/>
                </a:cubicBezTo>
              </a:path>
            </a:pathLst>
          </a:custGeom>
          <a:ln w="50800"/>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8" name="Group 39"/>
          <p:cNvGrpSpPr/>
          <p:nvPr/>
        </p:nvGrpSpPr>
        <p:grpSpPr>
          <a:xfrm>
            <a:off x="685800" y="1600200"/>
            <a:ext cx="7196095" cy="4226243"/>
            <a:chOff x="685800" y="1600200"/>
            <a:chExt cx="7196095" cy="4226243"/>
          </a:xfrm>
        </p:grpSpPr>
        <p:sp>
          <p:nvSpPr>
            <p:cNvPr id="69" name="TextBox 68"/>
            <p:cNvSpPr txBox="1"/>
            <p:nvPr/>
          </p:nvSpPr>
          <p:spPr>
            <a:xfrm>
              <a:off x="6934200" y="5334000"/>
              <a:ext cx="947695" cy="492443"/>
            </a:xfrm>
            <a:prstGeom prst="rect">
              <a:avLst/>
            </a:prstGeom>
            <a:noFill/>
            <a:ln w="25400">
              <a:noFill/>
            </a:ln>
          </p:spPr>
          <p:txBody>
            <a:bodyPr wrap="none" rtlCol="0">
              <a:spAutoFit/>
            </a:bodyPr>
            <a:lstStyle/>
            <a:p>
              <a:pPr algn="ctr"/>
              <a:r>
                <a:rPr lang="en-US" sz="2600" b="1" dirty="0" smtClean="0">
                  <a:solidFill>
                    <a:srgbClr val="0000CC"/>
                  </a:solidFill>
                </a:rPr>
                <a:t>Spain</a:t>
              </a:r>
              <a:endParaRPr lang="en-US" sz="2600" b="1" dirty="0">
                <a:solidFill>
                  <a:srgbClr val="0000CC"/>
                </a:solidFill>
              </a:endParaRPr>
            </a:p>
          </p:txBody>
        </p:sp>
        <p:sp>
          <p:nvSpPr>
            <p:cNvPr id="70" name="TextBox 69"/>
            <p:cNvSpPr txBox="1"/>
            <p:nvPr/>
          </p:nvSpPr>
          <p:spPr>
            <a:xfrm>
              <a:off x="1905000" y="3810000"/>
              <a:ext cx="947695" cy="492443"/>
            </a:xfrm>
            <a:prstGeom prst="rect">
              <a:avLst/>
            </a:prstGeom>
            <a:noFill/>
            <a:ln w="25400">
              <a:noFill/>
            </a:ln>
          </p:spPr>
          <p:txBody>
            <a:bodyPr wrap="none" rtlCol="0">
              <a:spAutoFit/>
            </a:bodyPr>
            <a:lstStyle/>
            <a:p>
              <a:pPr algn="ctr"/>
              <a:r>
                <a:rPr lang="en-US" sz="2600" b="1" dirty="0" smtClean="0">
                  <a:solidFill>
                    <a:srgbClr val="0000CC"/>
                  </a:solidFill>
                </a:rPr>
                <a:t>Spain</a:t>
              </a:r>
              <a:endParaRPr lang="en-US" sz="2600" b="1" dirty="0">
                <a:solidFill>
                  <a:srgbClr val="0000CC"/>
                </a:solidFill>
              </a:endParaRPr>
            </a:p>
          </p:txBody>
        </p:sp>
        <p:sp>
          <p:nvSpPr>
            <p:cNvPr id="72" name="TextBox 71"/>
            <p:cNvSpPr txBox="1"/>
            <p:nvPr/>
          </p:nvSpPr>
          <p:spPr>
            <a:xfrm>
              <a:off x="685800" y="1600200"/>
              <a:ext cx="1397306" cy="492443"/>
            </a:xfrm>
            <a:prstGeom prst="rect">
              <a:avLst/>
            </a:prstGeom>
            <a:noFill/>
            <a:ln w="25400">
              <a:noFill/>
            </a:ln>
          </p:spPr>
          <p:txBody>
            <a:bodyPr wrap="none" rtlCol="0">
              <a:spAutoFit/>
            </a:bodyPr>
            <a:lstStyle/>
            <a:p>
              <a:pPr algn="ctr"/>
              <a:r>
                <a:rPr lang="en-US" sz="2600" b="1" dirty="0" smtClean="0">
                  <a:solidFill>
                    <a:srgbClr val="0000CC"/>
                  </a:solidFill>
                </a:rPr>
                <a:t>disputed</a:t>
              </a:r>
              <a:endParaRPr lang="en-US" sz="2600" b="1" dirty="0">
                <a:solidFill>
                  <a:srgbClr val="0000CC"/>
                </a:solidFill>
              </a:endParaRPr>
            </a:p>
          </p:txBody>
        </p:sp>
      </p:grpSp>
      <p:grpSp>
        <p:nvGrpSpPr>
          <p:cNvPr id="65" name="Group 64"/>
          <p:cNvGrpSpPr/>
          <p:nvPr/>
        </p:nvGrpSpPr>
        <p:grpSpPr>
          <a:xfrm>
            <a:off x="6477000" y="1447800"/>
            <a:ext cx="5334000" cy="4343400"/>
            <a:chOff x="6477000" y="1447800"/>
            <a:chExt cx="5334000" cy="4343400"/>
          </a:xfrm>
        </p:grpSpPr>
        <p:sp>
          <p:nvSpPr>
            <p:cNvPr id="66" name="Left Arrow 65"/>
            <p:cNvSpPr/>
            <p:nvPr/>
          </p:nvSpPr>
          <p:spPr>
            <a:xfrm>
              <a:off x="6477000" y="1447800"/>
              <a:ext cx="5334000" cy="4343400"/>
            </a:xfrm>
            <a:prstGeom prst="leftArrow">
              <a:avLst/>
            </a:prstGeom>
            <a:gradFill flip="none" rotWithShape="1">
              <a:gsLst>
                <a:gs pos="0">
                  <a:srgbClr val="FF0000"/>
                </a:gs>
                <a:gs pos="30000">
                  <a:srgbClr val="002060"/>
                </a:gs>
                <a:gs pos="64999">
                  <a:schemeClr val="bg1"/>
                </a:gs>
                <a:gs pos="89999">
                  <a:srgbClr val="FF0000"/>
                </a:gs>
                <a:gs pos="100000">
                  <a:srgbClr val="FF0000"/>
                </a:gs>
              </a:gsLst>
              <a:lin ang="6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8229600" y="2514600"/>
              <a:ext cx="3496149" cy="2123658"/>
            </a:xfrm>
            <a:prstGeom prst="rect">
              <a:avLst/>
            </a:prstGeom>
            <a:noFill/>
          </p:spPr>
          <p:txBody>
            <a:bodyPr wrap="none" rtlCol="0">
              <a:spAutoFit/>
            </a:bodyPr>
            <a:lstStyle/>
            <a:p>
              <a:pPr algn="ctr"/>
              <a:r>
                <a:rPr lang="en-US" sz="6600" b="1" dirty="0" smtClean="0"/>
                <a:t>Manifest </a:t>
              </a:r>
            </a:p>
            <a:p>
              <a:pPr algn="ctr"/>
              <a:r>
                <a:rPr lang="en-US" sz="6600" b="1" dirty="0" smtClean="0"/>
                <a:t>Destiny</a:t>
              </a:r>
            </a:p>
          </p:txBody>
        </p:sp>
      </p:grpSp>
      <p:grpSp>
        <p:nvGrpSpPr>
          <p:cNvPr id="94" name="Group 93"/>
          <p:cNvGrpSpPr/>
          <p:nvPr/>
        </p:nvGrpSpPr>
        <p:grpSpPr>
          <a:xfrm>
            <a:off x="6019800" y="747355"/>
            <a:ext cx="2667000" cy="1909465"/>
            <a:chOff x="5867400" y="838200"/>
            <a:chExt cx="2667000" cy="1909465"/>
          </a:xfrm>
        </p:grpSpPr>
        <p:pic>
          <p:nvPicPr>
            <p:cNvPr id="90" name="Picture 4" descr="Related image"/>
            <p:cNvPicPr preferRelativeResize="0">
              <a:picLocks noChangeAspect="1" noChangeArrowheads="1"/>
            </p:cNvPicPr>
            <p:nvPr/>
          </p:nvPicPr>
          <p:blipFill>
            <a:blip r:embed="rId6" cstate="print"/>
            <a:srcRect t="16232" r="524" b="9732"/>
            <a:stretch>
              <a:fillRect/>
            </a:stretch>
          </p:blipFill>
          <p:spPr bwMode="auto">
            <a:xfrm>
              <a:off x="5867400" y="838200"/>
              <a:ext cx="2667000" cy="1473868"/>
            </a:xfrm>
            <a:prstGeom prst="rect">
              <a:avLst/>
            </a:prstGeom>
            <a:noFill/>
            <a:ln w="12700">
              <a:solidFill>
                <a:schemeClr val="accent6">
                  <a:lumMod val="50000"/>
                </a:schemeClr>
              </a:solidFill>
            </a:ln>
          </p:spPr>
        </p:pic>
        <p:sp>
          <p:nvSpPr>
            <p:cNvPr id="91" name="Rectangle 90"/>
            <p:cNvSpPr/>
            <p:nvPr/>
          </p:nvSpPr>
          <p:spPr>
            <a:xfrm>
              <a:off x="5867400" y="2286000"/>
              <a:ext cx="2667000" cy="461665"/>
            </a:xfrm>
            <a:prstGeom prst="rect">
              <a:avLst/>
            </a:prstGeom>
            <a:solidFill>
              <a:srgbClr val="6666FF"/>
            </a:solidFill>
            <a:ln w="50800">
              <a:solidFill>
                <a:schemeClr val="bg2">
                  <a:lumMod val="50000"/>
                </a:schemeClr>
              </a:solidFill>
            </a:ln>
          </p:spPr>
          <p:txBody>
            <a:bodyPr wrap="square">
              <a:spAutoFit/>
            </a:bodyPr>
            <a:lstStyle/>
            <a:p>
              <a:pPr algn="ctr"/>
              <a:r>
                <a:rPr lang="en-US" sz="2400" b="1" dirty="0" smtClean="0"/>
                <a:t>Indian Removal </a:t>
              </a:r>
            </a:p>
          </p:txBody>
        </p:sp>
      </p:grpSp>
      <p:grpSp>
        <p:nvGrpSpPr>
          <p:cNvPr id="95" name="Group 94"/>
          <p:cNvGrpSpPr/>
          <p:nvPr/>
        </p:nvGrpSpPr>
        <p:grpSpPr>
          <a:xfrm>
            <a:off x="6019800" y="2880955"/>
            <a:ext cx="2590800" cy="1757065"/>
            <a:chOff x="5486400" y="3200400"/>
            <a:chExt cx="2590800" cy="1757065"/>
          </a:xfrm>
        </p:grpSpPr>
        <p:pic>
          <p:nvPicPr>
            <p:cNvPr id="89" name="Picture 3"/>
            <p:cNvPicPr preferRelativeResize="0">
              <a:picLocks noChangeAspect="1" noChangeArrowheads="1"/>
            </p:cNvPicPr>
            <p:nvPr/>
          </p:nvPicPr>
          <p:blipFill>
            <a:blip r:embed="rId7" cstate="print"/>
            <a:srcRect t="8571" r="355"/>
            <a:stretch>
              <a:fillRect/>
            </a:stretch>
          </p:blipFill>
          <p:spPr bwMode="auto">
            <a:xfrm>
              <a:off x="5486400" y="3200400"/>
              <a:ext cx="2560320" cy="1365504"/>
            </a:xfrm>
            <a:prstGeom prst="rect">
              <a:avLst/>
            </a:prstGeom>
            <a:noFill/>
            <a:ln w="12700">
              <a:solidFill>
                <a:schemeClr val="accent6">
                  <a:lumMod val="50000"/>
                </a:schemeClr>
              </a:solidFill>
              <a:miter lim="800000"/>
              <a:headEnd/>
              <a:tailEnd/>
            </a:ln>
            <a:effectLst/>
          </p:spPr>
        </p:pic>
        <p:sp>
          <p:nvSpPr>
            <p:cNvPr id="92" name="Rectangle 91"/>
            <p:cNvSpPr/>
            <p:nvPr/>
          </p:nvSpPr>
          <p:spPr>
            <a:xfrm>
              <a:off x="5486400" y="4495800"/>
              <a:ext cx="2590800" cy="461665"/>
            </a:xfrm>
            <a:prstGeom prst="rect">
              <a:avLst/>
            </a:prstGeom>
            <a:solidFill>
              <a:srgbClr val="6666FF"/>
            </a:solidFill>
            <a:ln w="50800">
              <a:solidFill>
                <a:schemeClr val="bg2">
                  <a:lumMod val="50000"/>
                </a:schemeClr>
              </a:solidFill>
            </a:ln>
          </p:spPr>
          <p:txBody>
            <a:bodyPr wrap="square">
              <a:spAutoFit/>
            </a:bodyPr>
            <a:lstStyle/>
            <a:p>
              <a:pPr algn="ctr"/>
              <a:r>
                <a:rPr lang="en-US" sz="2400" b="1" dirty="0" smtClean="0"/>
                <a:t>Settling the West</a:t>
              </a:r>
            </a:p>
          </p:txBody>
        </p:sp>
      </p:grpSp>
      <p:grpSp>
        <p:nvGrpSpPr>
          <p:cNvPr id="96" name="Group 95"/>
          <p:cNvGrpSpPr/>
          <p:nvPr/>
        </p:nvGrpSpPr>
        <p:grpSpPr>
          <a:xfrm>
            <a:off x="5562600" y="4785955"/>
            <a:ext cx="3200400" cy="1995845"/>
            <a:chOff x="5410200" y="4800600"/>
            <a:chExt cx="3200400" cy="1995845"/>
          </a:xfrm>
        </p:grpSpPr>
        <p:pic>
          <p:nvPicPr>
            <p:cNvPr id="88" name="Picture 6" descr="Image result for mexican war"/>
            <p:cNvPicPr preferRelativeResize="0">
              <a:picLocks noChangeAspect="1" noChangeArrowheads="1"/>
            </p:cNvPicPr>
            <p:nvPr/>
          </p:nvPicPr>
          <p:blipFill>
            <a:blip r:embed="rId8" cstate="print"/>
            <a:srcRect t="30069"/>
            <a:stretch>
              <a:fillRect/>
            </a:stretch>
          </p:blipFill>
          <p:spPr bwMode="auto">
            <a:xfrm>
              <a:off x="5410200" y="4800600"/>
              <a:ext cx="3200400" cy="1524000"/>
            </a:xfrm>
            <a:prstGeom prst="rect">
              <a:avLst/>
            </a:prstGeom>
            <a:noFill/>
            <a:ln w="12700">
              <a:solidFill>
                <a:schemeClr val="accent6">
                  <a:lumMod val="50000"/>
                </a:schemeClr>
              </a:solidFill>
            </a:ln>
          </p:spPr>
        </p:pic>
        <p:sp>
          <p:nvSpPr>
            <p:cNvPr id="93" name="Rectangle 92"/>
            <p:cNvSpPr/>
            <p:nvPr/>
          </p:nvSpPr>
          <p:spPr>
            <a:xfrm>
              <a:off x="5410200" y="6334780"/>
              <a:ext cx="3200400" cy="461665"/>
            </a:xfrm>
            <a:prstGeom prst="rect">
              <a:avLst/>
            </a:prstGeom>
            <a:solidFill>
              <a:srgbClr val="6666FF"/>
            </a:solidFill>
            <a:ln w="50800">
              <a:solidFill>
                <a:schemeClr val="bg2">
                  <a:lumMod val="50000"/>
                </a:schemeClr>
              </a:solidFill>
            </a:ln>
          </p:spPr>
          <p:txBody>
            <a:bodyPr wrap="square">
              <a:spAutoFit/>
            </a:bodyPr>
            <a:lstStyle/>
            <a:p>
              <a:pPr algn="ctr"/>
              <a:r>
                <a:rPr lang="en-US" sz="2400" b="1" dirty="0" smtClean="0"/>
                <a:t>War with Mexico</a:t>
              </a:r>
              <a:endParaRPr lang="en-US" sz="2400" b="1" dirty="0"/>
            </a:p>
          </p:txBody>
        </p:sp>
      </p:grpSp>
      <p:grpSp>
        <p:nvGrpSpPr>
          <p:cNvPr id="99" name="Group 98"/>
          <p:cNvGrpSpPr/>
          <p:nvPr/>
        </p:nvGrpSpPr>
        <p:grpSpPr>
          <a:xfrm>
            <a:off x="3968241" y="3961144"/>
            <a:ext cx="1019762" cy="687056"/>
            <a:chOff x="3968241" y="3961144"/>
            <a:chExt cx="1019762" cy="687056"/>
          </a:xfrm>
        </p:grpSpPr>
        <p:sp>
          <p:nvSpPr>
            <p:cNvPr id="100" name="Freeform 99"/>
            <p:cNvSpPr/>
            <p:nvPr/>
          </p:nvSpPr>
          <p:spPr>
            <a:xfrm rot="60000">
              <a:off x="3968241" y="3961144"/>
              <a:ext cx="1019762" cy="678208"/>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1" name="Straight Connector 100"/>
            <p:cNvCxnSpPr/>
            <p:nvPr/>
          </p:nvCxnSpPr>
          <p:spPr>
            <a:xfrm rot="60000" flipV="1">
              <a:off x="3986275" y="4154986"/>
              <a:ext cx="950392" cy="849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2" name="Freeform 101"/>
            <p:cNvSpPr/>
            <p:nvPr/>
          </p:nvSpPr>
          <p:spPr>
            <a:xfrm rot="60000">
              <a:off x="3980271" y="4280447"/>
              <a:ext cx="981498" cy="152156"/>
            </a:xfrm>
            <a:custGeom>
              <a:avLst/>
              <a:gdLst>
                <a:gd name="connsiteX0" fmla="*/ 0 w 4170784"/>
                <a:gd name="connsiteY0" fmla="*/ 0 h 668693"/>
                <a:gd name="connsiteX1" fmla="*/ 475862 w 4170784"/>
                <a:gd name="connsiteY1" fmla="*/ 223934 h 668693"/>
                <a:gd name="connsiteX2" fmla="*/ 765110 w 4170784"/>
                <a:gd name="connsiteY2" fmla="*/ 149289 h 668693"/>
                <a:gd name="connsiteX3" fmla="*/ 951723 w 4170784"/>
                <a:gd name="connsiteY3" fmla="*/ 167951 h 668693"/>
                <a:gd name="connsiteX4" fmla="*/ 1129004 w 4170784"/>
                <a:gd name="connsiteY4" fmla="*/ 335902 h 668693"/>
                <a:gd name="connsiteX5" fmla="*/ 1278294 w 4170784"/>
                <a:gd name="connsiteY5" fmla="*/ 307910 h 668693"/>
                <a:gd name="connsiteX6" fmla="*/ 1315617 w 4170784"/>
                <a:gd name="connsiteY6" fmla="*/ 363894 h 668693"/>
                <a:gd name="connsiteX7" fmla="*/ 1418253 w 4170784"/>
                <a:gd name="connsiteY7" fmla="*/ 373224 h 668693"/>
                <a:gd name="connsiteX8" fmla="*/ 1492898 w 4170784"/>
                <a:gd name="connsiteY8" fmla="*/ 475861 h 668693"/>
                <a:gd name="connsiteX9" fmla="*/ 1707502 w 4170784"/>
                <a:gd name="connsiteY9" fmla="*/ 531845 h 668693"/>
                <a:gd name="connsiteX10" fmla="*/ 2080727 w 4170784"/>
                <a:gd name="connsiteY10" fmla="*/ 550506 h 668693"/>
                <a:gd name="connsiteX11" fmla="*/ 2295331 w 4170784"/>
                <a:gd name="connsiteY11" fmla="*/ 634481 h 668693"/>
                <a:gd name="connsiteX12" fmla="*/ 2509935 w 4170784"/>
                <a:gd name="connsiteY12" fmla="*/ 643812 h 668693"/>
                <a:gd name="connsiteX13" fmla="*/ 2920482 w 4170784"/>
                <a:gd name="connsiteY13" fmla="*/ 485192 h 668693"/>
                <a:gd name="connsiteX14" fmla="*/ 2985796 w 4170784"/>
                <a:gd name="connsiteY14" fmla="*/ 363894 h 668693"/>
                <a:gd name="connsiteX15" fmla="*/ 3349690 w 4170784"/>
                <a:gd name="connsiteY15" fmla="*/ 242596 h 668693"/>
                <a:gd name="connsiteX16" fmla="*/ 3517641 w 4170784"/>
                <a:gd name="connsiteY16" fmla="*/ 205273 h 668693"/>
                <a:gd name="connsiteX17" fmla="*/ 3685592 w 4170784"/>
                <a:gd name="connsiteY17" fmla="*/ 55983 h 668693"/>
                <a:gd name="connsiteX18" fmla="*/ 3928188 w 4170784"/>
                <a:gd name="connsiteY18" fmla="*/ 74645 h 668693"/>
                <a:gd name="connsiteX19" fmla="*/ 4086808 w 4170784"/>
                <a:gd name="connsiteY19" fmla="*/ 83975 h 668693"/>
                <a:gd name="connsiteX20" fmla="*/ 4170784 w 4170784"/>
                <a:gd name="connsiteY20" fmla="*/ 83975 h 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0784" h="668693">
                  <a:moveTo>
                    <a:pt x="0" y="0"/>
                  </a:moveTo>
                  <a:cubicBezTo>
                    <a:pt x="174172" y="99526"/>
                    <a:pt x="348344" y="199053"/>
                    <a:pt x="475862" y="223934"/>
                  </a:cubicBezTo>
                  <a:cubicBezTo>
                    <a:pt x="603380" y="248816"/>
                    <a:pt x="685800" y="158619"/>
                    <a:pt x="765110" y="149289"/>
                  </a:cubicBezTo>
                  <a:cubicBezTo>
                    <a:pt x="844420" y="139959"/>
                    <a:pt x="891074" y="136849"/>
                    <a:pt x="951723" y="167951"/>
                  </a:cubicBezTo>
                  <a:cubicBezTo>
                    <a:pt x="1012372" y="199053"/>
                    <a:pt x="1074576" y="312576"/>
                    <a:pt x="1129004" y="335902"/>
                  </a:cubicBezTo>
                  <a:cubicBezTo>
                    <a:pt x="1183432" y="359228"/>
                    <a:pt x="1247192" y="303245"/>
                    <a:pt x="1278294" y="307910"/>
                  </a:cubicBezTo>
                  <a:cubicBezTo>
                    <a:pt x="1309396" y="312575"/>
                    <a:pt x="1292291" y="353008"/>
                    <a:pt x="1315617" y="363894"/>
                  </a:cubicBezTo>
                  <a:cubicBezTo>
                    <a:pt x="1338943" y="374780"/>
                    <a:pt x="1388706" y="354563"/>
                    <a:pt x="1418253" y="373224"/>
                  </a:cubicBezTo>
                  <a:cubicBezTo>
                    <a:pt x="1447800" y="391885"/>
                    <a:pt x="1444690" y="449424"/>
                    <a:pt x="1492898" y="475861"/>
                  </a:cubicBezTo>
                  <a:cubicBezTo>
                    <a:pt x="1541106" y="502298"/>
                    <a:pt x="1609531" y="519404"/>
                    <a:pt x="1707502" y="531845"/>
                  </a:cubicBezTo>
                  <a:cubicBezTo>
                    <a:pt x="1805473" y="544286"/>
                    <a:pt x="1982756" y="533400"/>
                    <a:pt x="2080727" y="550506"/>
                  </a:cubicBezTo>
                  <a:cubicBezTo>
                    <a:pt x="2178698" y="567612"/>
                    <a:pt x="2223796" y="618930"/>
                    <a:pt x="2295331" y="634481"/>
                  </a:cubicBezTo>
                  <a:cubicBezTo>
                    <a:pt x="2366866" y="650032"/>
                    <a:pt x="2405743" y="668693"/>
                    <a:pt x="2509935" y="643812"/>
                  </a:cubicBezTo>
                  <a:cubicBezTo>
                    <a:pt x="2614127" y="618931"/>
                    <a:pt x="2841172" y="531845"/>
                    <a:pt x="2920482" y="485192"/>
                  </a:cubicBezTo>
                  <a:cubicBezTo>
                    <a:pt x="2999792" y="438539"/>
                    <a:pt x="2914261" y="404327"/>
                    <a:pt x="2985796" y="363894"/>
                  </a:cubicBezTo>
                  <a:cubicBezTo>
                    <a:pt x="3057331" y="323461"/>
                    <a:pt x="3261049" y="269033"/>
                    <a:pt x="3349690" y="242596"/>
                  </a:cubicBezTo>
                  <a:cubicBezTo>
                    <a:pt x="3438331" y="216159"/>
                    <a:pt x="3461657" y="236375"/>
                    <a:pt x="3517641" y="205273"/>
                  </a:cubicBezTo>
                  <a:cubicBezTo>
                    <a:pt x="3573625" y="174171"/>
                    <a:pt x="3617168" y="77754"/>
                    <a:pt x="3685592" y="55983"/>
                  </a:cubicBezTo>
                  <a:cubicBezTo>
                    <a:pt x="3754016" y="34212"/>
                    <a:pt x="3861319" y="69980"/>
                    <a:pt x="3928188" y="74645"/>
                  </a:cubicBezTo>
                  <a:cubicBezTo>
                    <a:pt x="3995057" y="79310"/>
                    <a:pt x="4046375" y="82420"/>
                    <a:pt x="4086808" y="83975"/>
                  </a:cubicBezTo>
                  <a:cubicBezTo>
                    <a:pt x="4127241" y="85530"/>
                    <a:pt x="4149012" y="84752"/>
                    <a:pt x="4170784" y="83975"/>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Freeform 102"/>
            <p:cNvSpPr/>
            <p:nvPr/>
          </p:nvSpPr>
          <p:spPr>
            <a:xfrm rot="60000">
              <a:off x="4515586" y="4303928"/>
              <a:ext cx="290204" cy="117832"/>
            </a:xfrm>
            <a:custGeom>
              <a:avLst/>
              <a:gdLst>
                <a:gd name="connsiteX0" fmla="*/ 1233196 w 1233196"/>
                <a:gd name="connsiteY0" fmla="*/ 97971 h 517848"/>
                <a:gd name="connsiteX1" fmla="*/ 1111899 w 1233196"/>
                <a:gd name="connsiteY1" fmla="*/ 60648 h 517848"/>
                <a:gd name="connsiteX2" fmla="*/ 822650 w 1233196"/>
                <a:gd name="connsiteY2" fmla="*/ 60648 h 517848"/>
                <a:gd name="connsiteX3" fmla="*/ 645368 w 1233196"/>
                <a:gd name="connsiteY3" fmla="*/ 4665 h 517848"/>
                <a:gd name="connsiteX4" fmla="*/ 533401 w 1233196"/>
                <a:gd name="connsiteY4" fmla="*/ 88640 h 517848"/>
                <a:gd name="connsiteX5" fmla="*/ 402772 w 1233196"/>
                <a:gd name="connsiteY5" fmla="*/ 97971 h 517848"/>
                <a:gd name="connsiteX6" fmla="*/ 272143 w 1233196"/>
                <a:gd name="connsiteY6" fmla="*/ 153955 h 517848"/>
                <a:gd name="connsiteX7" fmla="*/ 178837 w 1233196"/>
                <a:gd name="connsiteY7" fmla="*/ 181946 h 517848"/>
                <a:gd name="connsiteX8" fmla="*/ 66870 w 1233196"/>
                <a:gd name="connsiteY8" fmla="*/ 135293 h 517848"/>
                <a:gd name="connsiteX9" fmla="*/ 10886 w 1233196"/>
                <a:gd name="connsiteY9" fmla="*/ 116632 h 517848"/>
                <a:gd name="connsiteX10" fmla="*/ 1556 w 1233196"/>
                <a:gd name="connsiteY10" fmla="*/ 219269 h 517848"/>
                <a:gd name="connsiteX11" fmla="*/ 1556 w 1233196"/>
                <a:gd name="connsiteY11" fmla="*/ 517848 h 5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3196" h="517848">
                  <a:moveTo>
                    <a:pt x="1233196" y="97971"/>
                  </a:moveTo>
                  <a:cubicBezTo>
                    <a:pt x="1206759" y="82419"/>
                    <a:pt x="1180323" y="66868"/>
                    <a:pt x="1111899" y="60648"/>
                  </a:cubicBezTo>
                  <a:cubicBezTo>
                    <a:pt x="1043475" y="54428"/>
                    <a:pt x="900405" y="69978"/>
                    <a:pt x="822650" y="60648"/>
                  </a:cubicBezTo>
                  <a:cubicBezTo>
                    <a:pt x="744895" y="51318"/>
                    <a:pt x="693576" y="0"/>
                    <a:pt x="645368" y="4665"/>
                  </a:cubicBezTo>
                  <a:cubicBezTo>
                    <a:pt x="597160" y="9330"/>
                    <a:pt x="573834" y="73089"/>
                    <a:pt x="533401" y="88640"/>
                  </a:cubicBezTo>
                  <a:cubicBezTo>
                    <a:pt x="492968" y="104191"/>
                    <a:pt x="446315" y="87085"/>
                    <a:pt x="402772" y="97971"/>
                  </a:cubicBezTo>
                  <a:cubicBezTo>
                    <a:pt x="359229" y="108857"/>
                    <a:pt x="309465" y="139959"/>
                    <a:pt x="272143" y="153955"/>
                  </a:cubicBezTo>
                  <a:cubicBezTo>
                    <a:pt x="234821" y="167951"/>
                    <a:pt x="213049" y="185056"/>
                    <a:pt x="178837" y="181946"/>
                  </a:cubicBezTo>
                  <a:cubicBezTo>
                    <a:pt x="144625" y="178836"/>
                    <a:pt x="94862" y="146179"/>
                    <a:pt x="66870" y="135293"/>
                  </a:cubicBezTo>
                  <a:cubicBezTo>
                    <a:pt x="38878" y="124407"/>
                    <a:pt x="21772" y="102636"/>
                    <a:pt x="10886" y="116632"/>
                  </a:cubicBezTo>
                  <a:cubicBezTo>
                    <a:pt x="0" y="130628"/>
                    <a:pt x="3111" y="152400"/>
                    <a:pt x="1556" y="219269"/>
                  </a:cubicBezTo>
                  <a:cubicBezTo>
                    <a:pt x="1" y="286138"/>
                    <a:pt x="1556" y="517848"/>
                    <a:pt x="1556" y="517848"/>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Oval 103"/>
            <p:cNvSpPr/>
            <p:nvPr/>
          </p:nvSpPr>
          <p:spPr>
            <a:xfrm>
              <a:off x="4572000" y="41148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4495800" y="44958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4724400" y="42672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Freeform 106"/>
          <p:cNvSpPr/>
          <p:nvPr/>
        </p:nvSpPr>
        <p:spPr>
          <a:xfrm>
            <a:off x="1087315" y="3537439"/>
            <a:ext cx="2488223" cy="1515208"/>
          </a:xfrm>
          <a:custGeom>
            <a:avLst/>
            <a:gdLst>
              <a:gd name="connsiteX0" fmla="*/ 231531 w 2508739"/>
              <a:gd name="connsiteY0" fmla="*/ 49823 h 1667607"/>
              <a:gd name="connsiteX1" fmla="*/ 1567962 w 2508739"/>
              <a:gd name="connsiteY1" fmla="*/ 313592 h 1667607"/>
              <a:gd name="connsiteX2" fmla="*/ 1831731 w 2508739"/>
              <a:gd name="connsiteY2" fmla="*/ 348761 h 1667607"/>
              <a:gd name="connsiteX3" fmla="*/ 1778977 w 2508739"/>
              <a:gd name="connsiteY3" fmla="*/ 190499 h 1667607"/>
              <a:gd name="connsiteX4" fmla="*/ 2376854 w 2508739"/>
              <a:gd name="connsiteY4" fmla="*/ 260838 h 1667607"/>
              <a:gd name="connsiteX5" fmla="*/ 2447193 w 2508739"/>
              <a:gd name="connsiteY5" fmla="*/ 260838 h 1667607"/>
              <a:gd name="connsiteX6" fmla="*/ 2394439 w 2508739"/>
              <a:gd name="connsiteY6" fmla="*/ 1474176 h 1667607"/>
              <a:gd name="connsiteX7" fmla="*/ 1761393 w 2508739"/>
              <a:gd name="connsiteY7" fmla="*/ 1421423 h 1667607"/>
              <a:gd name="connsiteX8" fmla="*/ 1743808 w 2508739"/>
              <a:gd name="connsiteY8" fmla="*/ 1421423 h 1667607"/>
              <a:gd name="connsiteX9" fmla="*/ 1462454 w 2508739"/>
              <a:gd name="connsiteY9" fmla="*/ 1421423 h 1667607"/>
              <a:gd name="connsiteX10" fmla="*/ 1462454 w 2508739"/>
              <a:gd name="connsiteY10" fmla="*/ 1509346 h 1667607"/>
              <a:gd name="connsiteX11" fmla="*/ 934916 w 2508739"/>
              <a:gd name="connsiteY11" fmla="*/ 1386253 h 1667607"/>
              <a:gd name="connsiteX12" fmla="*/ 424962 w 2508739"/>
              <a:gd name="connsiteY12" fmla="*/ 1087315 h 1667607"/>
              <a:gd name="connsiteX13" fmla="*/ 460131 w 2508739"/>
              <a:gd name="connsiteY13" fmla="*/ 841130 h 1667607"/>
              <a:gd name="connsiteX14" fmla="*/ 512885 w 2508739"/>
              <a:gd name="connsiteY14" fmla="*/ 612530 h 1667607"/>
              <a:gd name="connsiteX15" fmla="*/ 389793 w 2508739"/>
              <a:gd name="connsiteY15" fmla="*/ 401515 h 1667607"/>
              <a:gd name="connsiteX16" fmla="*/ 196362 w 2508739"/>
              <a:gd name="connsiteY16" fmla="*/ 137746 h 1667607"/>
              <a:gd name="connsiteX17" fmla="*/ 178777 w 2508739"/>
              <a:gd name="connsiteY17" fmla="*/ 14653 h 1667607"/>
              <a:gd name="connsiteX18" fmla="*/ 231531 w 2508739"/>
              <a:gd name="connsiteY18" fmla="*/ 49823 h 1667607"/>
              <a:gd name="connsiteX0" fmla="*/ 231531 w 2488223"/>
              <a:gd name="connsiteY0" fmla="*/ 49823 h 1667607"/>
              <a:gd name="connsiteX1" fmla="*/ 1567962 w 2488223"/>
              <a:gd name="connsiteY1" fmla="*/ 313592 h 1667607"/>
              <a:gd name="connsiteX2" fmla="*/ 1831731 w 2488223"/>
              <a:gd name="connsiteY2" fmla="*/ 348761 h 1667607"/>
              <a:gd name="connsiteX3" fmla="*/ 1778977 w 2488223"/>
              <a:gd name="connsiteY3" fmla="*/ 190499 h 1667607"/>
              <a:gd name="connsiteX4" fmla="*/ 2376854 w 2488223"/>
              <a:gd name="connsiteY4" fmla="*/ 260838 h 1667607"/>
              <a:gd name="connsiteX5" fmla="*/ 2447193 w 2488223"/>
              <a:gd name="connsiteY5" fmla="*/ 260838 h 1667607"/>
              <a:gd name="connsiteX6" fmla="*/ 2394439 w 2488223"/>
              <a:gd name="connsiteY6" fmla="*/ 1474176 h 1667607"/>
              <a:gd name="connsiteX7" fmla="*/ 1761393 w 2488223"/>
              <a:gd name="connsiteY7" fmla="*/ 1421423 h 1667607"/>
              <a:gd name="connsiteX8" fmla="*/ 1743808 w 2488223"/>
              <a:gd name="connsiteY8" fmla="*/ 1421423 h 1667607"/>
              <a:gd name="connsiteX9" fmla="*/ 1462454 w 2488223"/>
              <a:gd name="connsiteY9" fmla="*/ 1421423 h 1667607"/>
              <a:gd name="connsiteX10" fmla="*/ 1462454 w 2488223"/>
              <a:gd name="connsiteY10" fmla="*/ 1509346 h 1667607"/>
              <a:gd name="connsiteX11" fmla="*/ 934916 w 2488223"/>
              <a:gd name="connsiteY11" fmla="*/ 1386253 h 1667607"/>
              <a:gd name="connsiteX12" fmla="*/ 424962 w 2488223"/>
              <a:gd name="connsiteY12" fmla="*/ 1087315 h 1667607"/>
              <a:gd name="connsiteX13" fmla="*/ 460131 w 2488223"/>
              <a:gd name="connsiteY13" fmla="*/ 841130 h 1667607"/>
              <a:gd name="connsiteX14" fmla="*/ 512885 w 2488223"/>
              <a:gd name="connsiteY14" fmla="*/ 612530 h 1667607"/>
              <a:gd name="connsiteX15" fmla="*/ 389793 w 2488223"/>
              <a:gd name="connsiteY15" fmla="*/ 401515 h 1667607"/>
              <a:gd name="connsiteX16" fmla="*/ 196362 w 2488223"/>
              <a:gd name="connsiteY16" fmla="*/ 137746 h 1667607"/>
              <a:gd name="connsiteX17" fmla="*/ 178777 w 2488223"/>
              <a:gd name="connsiteY17" fmla="*/ 14653 h 1667607"/>
              <a:gd name="connsiteX18" fmla="*/ 231531 w 2488223"/>
              <a:gd name="connsiteY18" fmla="*/ 49823 h 1667607"/>
              <a:gd name="connsiteX0" fmla="*/ 231531 w 2488223"/>
              <a:gd name="connsiteY0" fmla="*/ 49823 h 1515208"/>
              <a:gd name="connsiteX1" fmla="*/ 1567962 w 2488223"/>
              <a:gd name="connsiteY1" fmla="*/ 313592 h 1515208"/>
              <a:gd name="connsiteX2" fmla="*/ 1831731 w 2488223"/>
              <a:gd name="connsiteY2" fmla="*/ 348761 h 1515208"/>
              <a:gd name="connsiteX3" fmla="*/ 1778977 w 2488223"/>
              <a:gd name="connsiteY3" fmla="*/ 190499 h 1515208"/>
              <a:gd name="connsiteX4" fmla="*/ 2376854 w 2488223"/>
              <a:gd name="connsiteY4" fmla="*/ 260838 h 1515208"/>
              <a:gd name="connsiteX5" fmla="*/ 2447193 w 2488223"/>
              <a:gd name="connsiteY5" fmla="*/ 260838 h 1515208"/>
              <a:gd name="connsiteX6" fmla="*/ 2394439 w 2488223"/>
              <a:gd name="connsiteY6" fmla="*/ 1474176 h 1515208"/>
              <a:gd name="connsiteX7" fmla="*/ 1761393 w 2488223"/>
              <a:gd name="connsiteY7" fmla="*/ 1421423 h 1515208"/>
              <a:gd name="connsiteX8" fmla="*/ 1743808 w 2488223"/>
              <a:gd name="connsiteY8" fmla="*/ 1421423 h 1515208"/>
              <a:gd name="connsiteX9" fmla="*/ 1462454 w 2488223"/>
              <a:gd name="connsiteY9" fmla="*/ 1421423 h 1515208"/>
              <a:gd name="connsiteX10" fmla="*/ 1462454 w 2488223"/>
              <a:gd name="connsiteY10" fmla="*/ 1509346 h 1515208"/>
              <a:gd name="connsiteX11" fmla="*/ 934916 w 2488223"/>
              <a:gd name="connsiteY11" fmla="*/ 1386253 h 1515208"/>
              <a:gd name="connsiteX12" fmla="*/ 424962 w 2488223"/>
              <a:gd name="connsiteY12" fmla="*/ 1087315 h 1515208"/>
              <a:gd name="connsiteX13" fmla="*/ 460131 w 2488223"/>
              <a:gd name="connsiteY13" fmla="*/ 841130 h 1515208"/>
              <a:gd name="connsiteX14" fmla="*/ 512885 w 2488223"/>
              <a:gd name="connsiteY14" fmla="*/ 612530 h 1515208"/>
              <a:gd name="connsiteX15" fmla="*/ 389793 w 2488223"/>
              <a:gd name="connsiteY15" fmla="*/ 401515 h 1515208"/>
              <a:gd name="connsiteX16" fmla="*/ 196362 w 2488223"/>
              <a:gd name="connsiteY16" fmla="*/ 137746 h 1515208"/>
              <a:gd name="connsiteX17" fmla="*/ 178777 w 2488223"/>
              <a:gd name="connsiteY17" fmla="*/ 14653 h 1515208"/>
              <a:gd name="connsiteX18" fmla="*/ 231531 w 2488223"/>
              <a:gd name="connsiteY18" fmla="*/ 49823 h 151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88223" h="1515208">
                <a:moveTo>
                  <a:pt x="231531" y="49823"/>
                </a:moveTo>
                <a:cubicBezTo>
                  <a:pt x="463062" y="99646"/>
                  <a:pt x="1301262" y="263769"/>
                  <a:pt x="1567962" y="313592"/>
                </a:cubicBezTo>
                <a:cubicBezTo>
                  <a:pt x="1834662" y="363415"/>
                  <a:pt x="1796562" y="369277"/>
                  <a:pt x="1831731" y="348761"/>
                </a:cubicBezTo>
                <a:cubicBezTo>
                  <a:pt x="1866900" y="328246"/>
                  <a:pt x="1688123" y="205153"/>
                  <a:pt x="1778977" y="190499"/>
                </a:cubicBezTo>
                <a:cubicBezTo>
                  <a:pt x="1869831" y="175845"/>
                  <a:pt x="2265485" y="249115"/>
                  <a:pt x="2376854" y="260838"/>
                </a:cubicBezTo>
                <a:cubicBezTo>
                  <a:pt x="2488223" y="272561"/>
                  <a:pt x="2444262" y="58615"/>
                  <a:pt x="2447193" y="260838"/>
                </a:cubicBezTo>
                <a:cubicBezTo>
                  <a:pt x="2450124" y="463061"/>
                  <a:pt x="2391508" y="1052145"/>
                  <a:pt x="2394439" y="1474176"/>
                </a:cubicBezTo>
                <a:cubicBezTo>
                  <a:pt x="1846385" y="1439007"/>
                  <a:pt x="1869831" y="1430215"/>
                  <a:pt x="1761393" y="1421423"/>
                </a:cubicBezTo>
                <a:cubicBezTo>
                  <a:pt x="1652955" y="1412631"/>
                  <a:pt x="1743808" y="1421423"/>
                  <a:pt x="1743808" y="1421423"/>
                </a:cubicBezTo>
                <a:cubicBezTo>
                  <a:pt x="1693985" y="1421423"/>
                  <a:pt x="1509346" y="1406769"/>
                  <a:pt x="1462454" y="1421423"/>
                </a:cubicBezTo>
                <a:cubicBezTo>
                  <a:pt x="1415562" y="1436077"/>
                  <a:pt x="1550377" y="1515208"/>
                  <a:pt x="1462454" y="1509346"/>
                </a:cubicBezTo>
                <a:cubicBezTo>
                  <a:pt x="1374531" y="1503484"/>
                  <a:pt x="1107831" y="1456592"/>
                  <a:pt x="934916" y="1386253"/>
                </a:cubicBezTo>
                <a:cubicBezTo>
                  <a:pt x="762001" y="1315915"/>
                  <a:pt x="504093" y="1178169"/>
                  <a:pt x="424962" y="1087315"/>
                </a:cubicBezTo>
                <a:cubicBezTo>
                  <a:pt x="345831" y="996461"/>
                  <a:pt x="445477" y="920261"/>
                  <a:pt x="460131" y="841130"/>
                </a:cubicBezTo>
                <a:cubicBezTo>
                  <a:pt x="474785" y="761999"/>
                  <a:pt x="524608" y="685799"/>
                  <a:pt x="512885" y="612530"/>
                </a:cubicBezTo>
                <a:cubicBezTo>
                  <a:pt x="501162" y="539261"/>
                  <a:pt x="442547" y="480646"/>
                  <a:pt x="389793" y="401515"/>
                </a:cubicBezTo>
                <a:cubicBezTo>
                  <a:pt x="337039" y="322384"/>
                  <a:pt x="231531" y="202223"/>
                  <a:pt x="196362" y="137746"/>
                </a:cubicBezTo>
                <a:cubicBezTo>
                  <a:pt x="161193" y="73269"/>
                  <a:pt x="178777" y="26376"/>
                  <a:pt x="178777" y="14653"/>
                </a:cubicBezTo>
                <a:cubicBezTo>
                  <a:pt x="178777" y="2930"/>
                  <a:pt x="0" y="0"/>
                  <a:pt x="231531" y="49823"/>
                </a:cubicBezTo>
                <a:close/>
              </a:path>
            </a:pathLst>
          </a:cu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     </a:t>
            </a:r>
            <a:r>
              <a:rPr lang="en-US" sz="2400" b="1" dirty="0" smtClean="0"/>
              <a:t>New Mexico</a:t>
            </a:r>
          </a:p>
          <a:p>
            <a:pPr algn="ctr"/>
            <a:r>
              <a:rPr lang="en-US" sz="2400" b="1" dirty="0" smtClean="0"/>
              <a:t>Territory</a:t>
            </a:r>
            <a:endParaRPr lang="en-US" sz="2400" b="1" dirty="0"/>
          </a:p>
        </p:txBody>
      </p:sp>
      <p:grpSp>
        <p:nvGrpSpPr>
          <p:cNvPr id="111" name="Group 110"/>
          <p:cNvGrpSpPr/>
          <p:nvPr/>
        </p:nvGrpSpPr>
        <p:grpSpPr>
          <a:xfrm>
            <a:off x="4799974" y="4599269"/>
            <a:ext cx="1959212" cy="2258731"/>
            <a:chOff x="4799974" y="4599269"/>
            <a:chExt cx="1959212" cy="2258731"/>
          </a:xfrm>
        </p:grpSpPr>
        <p:sp>
          <p:nvSpPr>
            <p:cNvPr id="108" name="TextBox 107"/>
            <p:cNvSpPr txBox="1"/>
            <p:nvPr/>
          </p:nvSpPr>
          <p:spPr>
            <a:xfrm>
              <a:off x="5105400" y="5780782"/>
              <a:ext cx="1653786" cy="1077218"/>
            </a:xfrm>
            <a:prstGeom prst="rect">
              <a:avLst/>
            </a:prstGeom>
            <a:solidFill>
              <a:schemeClr val="bg1"/>
            </a:solidFill>
            <a:ln>
              <a:solidFill>
                <a:schemeClr val="tx1"/>
              </a:solidFill>
            </a:ln>
          </p:spPr>
          <p:txBody>
            <a:bodyPr wrap="none" rtlCol="0">
              <a:spAutoFit/>
            </a:bodyPr>
            <a:lstStyle/>
            <a:p>
              <a:pPr algn="ctr"/>
              <a:r>
                <a:rPr lang="en-US" sz="3200" b="1" dirty="0" smtClean="0">
                  <a:effectLst>
                    <a:outerShdw dist="50800" dir="7200000" algn="ctr" rotWithShape="0">
                      <a:schemeClr val="bg1"/>
                    </a:outerShdw>
                  </a:effectLst>
                </a:rPr>
                <a:t>Indian </a:t>
              </a:r>
            </a:p>
            <a:p>
              <a:pPr algn="ctr"/>
              <a:r>
                <a:rPr lang="en-US" sz="3200" b="1" dirty="0" smtClean="0">
                  <a:effectLst>
                    <a:outerShdw dist="50800" dir="7200000" algn="ctr" rotWithShape="0">
                      <a:schemeClr val="bg1"/>
                    </a:outerShdw>
                  </a:effectLst>
                </a:rPr>
                <a:t>Territory</a:t>
              </a:r>
              <a:endParaRPr lang="en-US" sz="3200" b="1" dirty="0">
                <a:effectLst>
                  <a:outerShdw dist="50800" dir="7200000" algn="ctr" rotWithShape="0">
                    <a:schemeClr val="bg1"/>
                  </a:outerShdw>
                </a:effectLst>
              </a:endParaRPr>
            </a:p>
          </p:txBody>
        </p:sp>
        <p:cxnSp>
          <p:nvCxnSpPr>
            <p:cNvPr id="110" name="Straight Arrow Connector 109"/>
            <p:cNvCxnSpPr>
              <a:endCxn id="100" idx="7"/>
            </p:cNvCxnSpPr>
            <p:nvPr/>
          </p:nvCxnSpPr>
          <p:spPr>
            <a:xfrm rot="16200000" flipV="1">
              <a:off x="4394822" y="5004421"/>
              <a:ext cx="1191931" cy="381627"/>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22" name="Left-Right Arrow 121"/>
          <p:cNvSpPr/>
          <p:nvPr/>
        </p:nvSpPr>
        <p:spPr>
          <a:xfrm>
            <a:off x="3200400" y="2895600"/>
            <a:ext cx="4800600" cy="1018032"/>
          </a:xfrm>
          <a:prstGeom prst="leftRightArrow">
            <a:avLst/>
          </a:prstGeom>
          <a:gradFill flip="none" rotWithShape="1">
            <a:gsLst>
              <a:gs pos="0">
                <a:srgbClr val="FF0000"/>
              </a:gs>
              <a:gs pos="30000">
                <a:srgbClr val="002060"/>
              </a:gs>
              <a:gs pos="64999">
                <a:schemeClr val="bg1"/>
              </a:gs>
              <a:gs pos="89999">
                <a:srgbClr val="FF0000"/>
              </a:gs>
              <a:gs pos="100000">
                <a:srgbClr val="FF0000"/>
              </a:gs>
            </a:gsLst>
            <a:lin ang="96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t>USA</a:t>
            </a:r>
            <a:endParaRPr lang="en-US" sz="4800" b="1" dirty="0"/>
          </a:p>
        </p:txBody>
      </p:sp>
      <p:sp>
        <p:nvSpPr>
          <p:cNvPr id="123" name="Left-Right Arrow 122"/>
          <p:cNvSpPr/>
          <p:nvPr/>
        </p:nvSpPr>
        <p:spPr>
          <a:xfrm>
            <a:off x="609600" y="2895600"/>
            <a:ext cx="7391400" cy="1018032"/>
          </a:xfrm>
          <a:prstGeom prst="leftRightArrow">
            <a:avLst/>
          </a:prstGeom>
          <a:gradFill flip="none" rotWithShape="1">
            <a:gsLst>
              <a:gs pos="0">
                <a:srgbClr val="FF0000"/>
              </a:gs>
              <a:gs pos="30000">
                <a:srgbClr val="002060"/>
              </a:gs>
              <a:gs pos="64999">
                <a:schemeClr val="bg1"/>
              </a:gs>
              <a:gs pos="89999">
                <a:srgbClr val="FF0000"/>
              </a:gs>
              <a:gs pos="100000">
                <a:srgbClr val="FF0000"/>
              </a:gs>
            </a:gsLst>
            <a:lin ang="96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t>USA</a:t>
            </a:r>
            <a:endParaRPr lang="en-US" sz="4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2" nodeType="with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barn(outVertical)">
                                      <p:cBhvr>
                                        <p:cTn id="7" dur="10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p:cTn id="12" dur="1000" fill="hold"/>
                                        <p:tgtEl>
                                          <p:spTgt spid="68"/>
                                        </p:tgtEl>
                                        <p:attrNameLst>
                                          <p:attrName>ppt_w</p:attrName>
                                        </p:attrNameLst>
                                      </p:cBhvr>
                                      <p:tavLst>
                                        <p:tav tm="0">
                                          <p:val>
                                            <p:fltVal val="0"/>
                                          </p:val>
                                        </p:tav>
                                        <p:tav tm="100000">
                                          <p:val>
                                            <p:strVal val="#ppt_w"/>
                                          </p:val>
                                        </p:tav>
                                      </p:tavLst>
                                    </p:anim>
                                    <p:anim calcmode="lin" valueType="num">
                                      <p:cBhvr>
                                        <p:cTn id="13" dur="1000" fill="hold"/>
                                        <p:tgtEl>
                                          <p:spTgt spid="68"/>
                                        </p:tgtEl>
                                        <p:attrNameLst>
                                          <p:attrName>ppt_h</p:attrName>
                                        </p:attrNameLst>
                                      </p:cBhvr>
                                      <p:tavLst>
                                        <p:tav tm="0">
                                          <p:val>
                                            <p:fltVal val="0"/>
                                          </p:val>
                                        </p:tav>
                                        <p:tav tm="100000">
                                          <p:val>
                                            <p:strVal val="#ppt_h"/>
                                          </p:val>
                                        </p:tav>
                                      </p:tavLst>
                                    </p:anim>
                                    <p:animEffect transition="in" filter="fade">
                                      <p:cBhvr>
                                        <p:cTn id="14" dur="1000"/>
                                        <p:tgtEl>
                                          <p:spTgt spid="6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2000"/>
                                        <p:tgtEl>
                                          <p:spTgt spid="65"/>
                                        </p:tgtEl>
                                      </p:cBhvr>
                                    </p:animEffect>
                                  </p:childTnLst>
                                </p:cTn>
                              </p:par>
                              <p:par>
                                <p:cTn id="20" presetID="35" presetClass="path" presetSubtype="0" accel="50000" decel="50000" fill="hold" nodeType="withEffect">
                                  <p:stCondLst>
                                    <p:cond delay="0"/>
                                  </p:stCondLst>
                                  <p:childTnLst>
                                    <p:animMotion origin="layout" path="M 0 2.22222E-6 L -0.725 0.00555 " pathEditMode="relative" rAng="0" ptsTypes="AA">
                                      <p:cBhvr>
                                        <p:cTn id="21" dur="2000" fill="hold"/>
                                        <p:tgtEl>
                                          <p:spTgt spid="65"/>
                                        </p:tgtEl>
                                        <p:attrNameLst>
                                          <p:attrName>ppt_x</p:attrName>
                                          <p:attrName>ppt_y</p:attrName>
                                        </p:attrNameLst>
                                      </p:cBhvr>
                                      <p:rCtr x="-363" y="3"/>
                                    </p:animMotion>
                                  </p:childTnLst>
                                </p:cTn>
                              </p:par>
                              <p:par>
                                <p:cTn id="22" presetID="10" presetClass="exit" presetSubtype="0" fill="hold" grpId="3" nodeType="withEffect">
                                  <p:stCondLst>
                                    <p:cond delay="0"/>
                                  </p:stCondLst>
                                  <p:childTnLst>
                                    <p:animEffect transition="out" filter="fade">
                                      <p:cBhvr>
                                        <p:cTn id="23" dur="2000"/>
                                        <p:tgtEl>
                                          <p:spTgt spid="122"/>
                                        </p:tgtEl>
                                      </p:cBhvr>
                                    </p:animEffect>
                                    <p:set>
                                      <p:cBhvr>
                                        <p:cTn id="24" dur="1" fill="hold">
                                          <p:stCondLst>
                                            <p:cond delay="1999"/>
                                          </p:stCondLst>
                                        </p:cTn>
                                        <p:tgtEl>
                                          <p:spTgt spid="12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1"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left)">
                                      <p:cBhvr>
                                        <p:cTn id="29" dur="1000"/>
                                        <p:tgtEl>
                                          <p:spTgt spid="36"/>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94"/>
                                        </p:tgtEl>
                                        <p:attrNameLst>
                                          <p:attrName>style.visibility</p:attrName>
                                        </p:attrNameLst>
                                      </p:cBhvr>
                                      <p:to>
                                        <p:strVal val="visible"/>
                                      </p:to>
                                    </p:set>
                                    <p:animEffect transition="in" filter="fade">
                                      <p:cBhvr>
                                        <p:cTn id="33" dur="1000"/>
                                        <p:tgtEl>
                                          <p:spTgt spid="94"/>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1000"/>
                                        <p:tgtEl>
                                          <p:spTgt spid="95"/>
                                        </p:tgtEl>
                                      </p:cBhvr>
                                    </p:animEffect>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96"/>
                                        </p:tgtEl>
                                        <p:attrNameLst>
                                          <p:attrName>style.visibility</p:attrName>
                                        </p:attrNameLst>
                                      </p:cBhvr>
                                      <p:to>
                                        <p:strVal val="visible"/>
                                      </p:to>
                                    </p:set>
                                    <p:animEffect transition="in" filter="fade">
                                      <p:cBhvr>
                                        <p:cTn id="41" dur="1000"/>
                                        <p:tgtEl>
                                          <p:spTgt spid="9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cBhvr>
                                        <p:cTn id="46" dur="1000" fill="hold"/>
                                        <p:tgtEl>
                                          <p:spTgt spid="40"/>
                                        </p:tgtEl>
                                        <p:attrNameLst>
                                          <p:attrName>ppt_w</p:attrName>
                                        </p:attrNameLst>
                                      </p:cBhvr>
                                      <p:tavLst>
                                        <p:tav tm="0">
                                          <p:val>
                                            <p:fltVal val="0"/>
                                          </p:val>
                                        </p:tav>
                                        <p:tav tm="100000">
                                          <p:val>
                                            <p:strVal val="#ppt_w"/>
                                          </p:val>
                                        </p:tav>
                                      </p:tavLst>
                                    </p:anim>
                                    <p:anim calcmode="lin" valueType="num">
                                      <p:cBhvr>
                                        <p:cTn id="47" dur="1000" fill="hold"/>
                                        <p:tgtEl>
                                          <p:spTgt spid="40"/>
                                        </p:tgtEl>
                                        <p:attrNameLst>
                                          <p:attrName>ppt_h</p:attrName>
                                        </p:attrNameLst>
                                      </p:cBhvr>
                                      <p:tavLst>
                                        <p:tav tm="0">
                                          <p:val>
                                            <p:fltVal val="0"/>
                                          </p:val>
                                        </p:tav>
                                        <p:tav tm="100000">
                                          <p:val>
                                            <p:strVal val="#ppt_h"/>
                                          </p:val>
                                        </p:tav>
                                      </p:tavLst>
                                    </p:anim>
                                    <p:animEffect transition="in" filter="fade">
                                      <p:cBhvr>
                                        <p:cTn id="48" dur="1000"/>
                                        <p:tgtEl>
                                          <p:spTgt spid="40"/>
                                        </p:tgtEl>
                                      </p:cBhvr>
                                    </p:animEffect>
                                  </p:childTnLst>
                                </p:cTn>
                              </p:par>
                              <p:par>
                                <p:cTn id="49" presetID="53" presetClass="exit" presetSubtype="0" fill="hold" grpId="0" nodeType="withEffect">
                                  <p:stCondLst>
                                    <p:cond delay="0"/>
                                  </p:stCondLst>
                                  <p:childTnLst>
                                    <p:anim calcmode="lin" valueType="num">
                                      <p:cBhvr>
                                        <p:cTn id="50" dur="1000"/>
                                        <p:tgtEl>
                                          <p:spTgt spid="36"/>
                                        </p:tgtEl>
                                        <p:attrNameLst>
                                          <p:attrName>ppt_w</p:attrName>
                                        </p:attrNameLst>
                                      </p:cBhvr>
                                      <p:tavLst>
                                        <p:tav tm="0">
                                          <p:val>
                                            <p:strVal val="ppt_w"/>
                                          </p:val>
                                        </p:tav>
                                        <p:tav tm="100000">
                                          <p:val>
                                            <p:fltVal val="0"/>
                                          </p:val>
                                        </p:tav>
                                      </p:tavLst>
                                    </p:anim>
                                    <p:anim calcmode="lin" valueType="num">
                                      <p:cBhvr>
                                        <p:cTn id="51" dur="1000"/>
                                        <p:tgtEl>
                                          <p:spTgt spid="36"/>
                                        </p:tgtEl>
                                        <p:attrNameLst>
                                          <p:attrName>ppt_h</p:attrName>
                                        </p:attrNameLst>
                                      </p:cBhvr>
                                      <p:tavLst>
                                        <p:tav tm="0">
                                          <p:val>
                                            <p:strVal val="ppt_h"/>
                                          </p:val>
                                        </p:tav>
                                        <p:tav tm="100000">
                                          <p:val>
                                            <p:fltVal val="0"/>
                                          </p:val>
                                        </p:tav>
                                      </p:tavLst>
                                    </p:anim>
                                    <p:animEffect transition="out" filter="fade">
                                      <p:cBhvr>
                                        <p:cTn id="52" dur="1000"/>
                                        <p:tgtEl>
                                          <p:spTgt spid="36"/>
                                        </p:tgtEl>
                                      </p:cBhvr>
                                    </p:animEffect>
                                    <p:set>
                                      <p:cBhvr>
                                        <p:cTn id="53" dur="1" fill="hold">
                                          <p:stCondLst>
                                            <p:cond delay="999"/>
                                          </p:stCondLst>
                                        </p:cTn>
                                        <p:tgtEl>
                                          <p:spTgt spid="3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94"/>
                                        </p:tgtEl>
                                      </p:cBhvr>
                                    </p:animEffect>
                                    <p:set>
                                      <p:cBhvr>
                                        <p:cTn id="56" dur="1" fill="hold">
                                          <p:stCondLst>
                                            <p:cond delay="999"/>
                                          </p:stCondLst>
                                        </p:cTn>
                                        <p:tgtEl>
                                          <p:spTgt spid="94"/>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00"/>
                                        <p:tgtEl>
                                          <p:spTgt spid="95"/>
                                        </p:tgtEl>
                                      </p:cBhvr>
                                    </p:animEffect>
                                    <p:set>
                                      <p:cBhvr>
                                        <p:cTn id="59" dur="1" fill="hold">
                                          <p:stCondLst>
                                            <p:cond delay="999"/>
                                          </p:stCondLst>
                                        </p:cTn>
                                        <p:tgtEl>
                                          <p:spTgt spid="95"/>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96"/>
                                        </p:tgtEl>
                                      </p:cBhvr>
                                    </p:animEffect>
                                    <p:set>
                                      <p:cBhvr>
                                        <p:cTn id="62" dur="1" fill="hold">
                                          <p:stCondLst>
                                            <p:cond delay="999"/>
                                          </p:stCondLst>
                                        </p:cTn>
                                        <p:tgtEl>
                                          <p:spTgt spid="9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65"/>
                                        </p:tgtEl>
                                      </p:cBhvr>
                                    </p:animEffect>
                                    <p:set>
                                      <p:cBhvr>
                                        <p:cTn id="65" dur="1" fill="hold">
                                          <p:stCondLst>
                                            <p:cond delay="999"/>
                                          </p:stCondLst>
                                        </p:cTn>
                                        <p:tgtEl>
                                          <p:spTgt spid="65"/>
                                        </p:tgtEl>
                                        <p:attrNameLst>
                                          <p:attrName>style.visibility</p:attrName>
                                        </p:attrNameLst>
                                      </p:cBhvr>
                                      <p:to>
                                        <p:strVal val="hidden"/>
                                      </p:to>
                                    </p:set>
                                  </p:childTnLst>
                                </p:cTn>
                              </p:par>
                              <p:par>
                                <p:cTn id="66" presetID="49" presetClass="entr" presetSubtype="0" decel="100000" fill="hold" grpId="0" nodeType="withEffect">
                                  <p:stCondLst>
                                    <p:cond delay="3000"/>
                                  </p:stCondLst>
                                  <p:childTnLst>
                                    <p:set>
                                      <p:cBhvr>
                                        <p:cTn id="67" dur="1" fill="hold">
                                          <p:stCondLst>
                                            <p:cond delay="0"/>
                                          </p:stCondLst>
                                        </p:cTn>
                                        <p:tgtEl>
                                          <p:spTgt spid="14"/>
                                        </p:tgtEl>
                                        <p:attrNameLst>
                                          <p:attrName>style.visibility</p:attrName>
                                        </p:attrNameLst>
                                      </p:cBhvr>
                                      <p:to>
                                        <p:strVal val="visible"/>
                                      </p:to>
                                    </p:set>
                                    <p:anim calcmode="lin" valueType="num">
                                      <p:cBhvr>
                                        <p:cTn id="68" dur="2000" fill="hold"/>
                                        <p:tgtEl>
                                          <p:spTgt spid="14"/>
                                        </p:tgtEl>
                                        <p:attrNameLst>
                                          <p:attrName>ppt_w</p:attrName>
                                        </p:attrNameLst>
                                      </p:cBhvr>
                                      <p:tavLst>
                                        <p:tav tm="0">
                                          <p:val>
                                            <p:fltVal val="0"/>
                                          </p:val>
                                        </p:tav>
                                        <p:tav tm="100000">
                                          <p:val>
                                            <p:strVal val="#ppt_w"/>
                                          </p:val>
                                        </p:tav>
                                      </p:tavLst>
                                    </p:anim>
                                    <p:anim calcmode="lin" valueType="num">
                                      <p:cBhvr>
                                        <p:cTn id="69" dur="2000" fill="hold"/>
                                        <p:tgtEl>
                                          <p:spTgt spid="14"/>
                                        </p:tgtEl>
                                        <p:attrNameLst>
                                          <p:attrName>ppt_h</p:attrName>
                                        </p:attrNameLst>
                                      </p:cBhvr>
                                      <p:tavLst>
                                        <p:tav tm="0">
                                          <p:val>
                                            <p:fltVal val="0"/>
                                          </p:val>
                                        </p:tav>
                                        <p:tav tm="100000">
                                          <p:val>
                                            <p:strVal val="#ppt_h"/>
                                          </p:val>
                                        </p:tav>
                                      </p:tavLst>
                                    </p:anim>
                                    <p:anim calcmode="lin" valueType="num">
                                      <p:cBhvr>
                                        <p:cTn id="70" dur="2000" fill="hold"/>
                                        <p:tgtEl>
                                          <p:spTgt spid="14"/>
                                        </p:tgtEl>
                                        <p:attrNameLst>
                                          <p:attrName>style.rotation</p:attrName>
                                        </p:attrNameLst>
                                      </p:cBhvr>
                                      <p:tavLst>
                                        <p:tav tm="0">
                                          <p:val>
                                            <p:fltVal val="360"/>
                                          </p:val>
                                        </p:tav>
                                        <p:tav tm="100000">
                                          <p:val>
                                            <p:fltVal val="0"/>
                                          </p:val>
                                        </p:tav>
                                      </p:tavLst>
                                    </p:anim>
                                    <p:animEffect transition="in" filter="fade">
                                      <p:cBhvr>
                                        <p:cTn id="71" dur="2000"/>
                                        <p:tgtEl>
                                          <p:spTgt spid="14"/>
                                        </p:tgtEl>
                                      </p:cBhvr>
                                    </p:animEffect>
                                  </p:childTnLst>
                                </p:cTn>
                              </p:par>
                              <p:par>
                                <p:cTn id="72" presetID="9" presetClass="entr" presetSubtype="0" fill="hold" nodeType="withEffect">
                                  <p:stCondLst>
                                    <p:cond delay="2000"/>
                                  </p:stCondLst>
                                  <p:childTnLst>
                                    <p:set>
                                      <p:cBhvr>
                                        <p:cTn id="73" dur="1" fill="hold">
                                          <p:stCondLst>
                                            <p:cond delay="0"/>
                                          </p:stCondLst>
                                        </p:cTn>
                                        <p:tgtEl>
                                          <p:spTgt spid="64"/>
                                        </p:tgtEl>
                                        <p:attrNameLst>
                                          <p:attrName>style.visibility</p:attrName>
                                        </p:attrNameLst>
                                      </p:cBhvr>
                                      <p:to>
                                        <p:strVal val="visible"/>
                                      </p:to>
                                    </p:set>
                                    <p:animEffect transition="in" filter="dissolve">
                                      <p:cBhvr>
                                        <p:cTn id="74" dur="2000"/>
                                        <p:tgtEl>
                                          <p:spTgt spid="64"/>
                                        </p:tgtEl>
                                      </p:cBhvr>
                                    </p:animEffect>
                                  </p:childTnLst>
                                </p:cTn>
                              </p:par>
                              <p:par>
                                <p:cTn id="75" presetID="10" presetClass="exit" presetSubtype="0" fill="hold" nodeType="withEffect">
                                  <p:stCondLst>
                                    <p:cond delay="2000"/>
                                  </p:stCondLst>
                                  <p:childTnLst>
                                    <p:animEffect transition="out" filter="fade">
                                      <p:cBhvr>
                                        <p:cTn id="76" dur="1000"/>
                                        <p:tgtEl>
                                          <p:spTgt spid="68"/>
                                        </p:tgtEl>
                                      </p:cBhvr>
                                    </p:animEffect>
                                    <p:set>
                                      <p:cBhvr>
                                        <p:cTn id="77" dur="1" fill="hold">
                                          <p:stCondLst>
                                            <p:cond delay="999"/>
                                          </p:stCondLst>
                                        </p:cTn>
                                        <p:tgtEl>
                                          <p:spTgt spid="68"/>
                                        </p:tgtEl>
                                        <p:attrNameLst>
                                          <p:attrName>style.visibility</p:attrName>
                                        </p:attrNameLst>
                                      </p:cBhvr>
                                      <p:to>
                                        <p:strVal val="hidden"/>
                                      </p:to>
                                    </p:set>
                                  </p:childTnLst>
                                </p:cTn>
                              </p:par>
                              <p:par>
                                <p:cTn id="78" presetID="10" presetClass="exit" presetSubtype="0" fill="hold" nodeType="withEffect">
                                  <p:stCondLst>
                                    <p:cond delay="2000"/>
                                  </p:stCondLst>
                                  <p:childTnLst>
                                    <p:animEffect transition="out" filter="fade">
                                      <p:cBhvr>
                                        <p:cTn id="79" dur="1000"/>
                                        <p:tgtEl>
                                          <p:spTgt spid="73"/>
                                        </p:tgtEl>
                                      </p:cBhvr>
                                    </p:animEffect>
                                    <p:set>
                                      <p:cBhvr>
                                        <p:cTn id="80" dur="1" fill="hold">
                                          <p:stCondLst>
                                            <p:cond delay="999"/>
                                          </p:stCondLst>
                                        </p:cTn>
                                        <p:tgtEl>
                                          <p:spTgt spid="73"/>
                                        </p:tgtEl>
                                        <p:attrNameLst>
                                          <p:attrName>style.visibility</p:attrName>
                                        </p:attrNameLst>
                                      </p:cBhvr>
                                      <p:to>
                                        <p:strVal val="hidden"/>
                                      </p:to>
                                    </p:set>
                                  </p:childTnLst>
                                </p:cTn>
                              </p:par>
                            </p:childTnLst>
                          </p:cTn>
                        </p:par>
                        <p:par>
                          <p:cTn id="81" fill="hold">
                            <p:stCondLst>
                              <p:cond delay="5000"/>
                            </p:stCondLst>
                            <p:childTnLst>
                              <p:par>
                                <p:cTn id="82" presetID="16" presetClass="entr" presetSubtype="37" fill="hold" grpId="0" nodeType="afterEffect">
                                  <p:stCondLst>
                                    <p:cond delay="0"/>
                                  </p:stCondLst>
                                  <p:childTnLst>
                                    <p:set>
                                      <p:cBhvr>
                                        <p:cTn id="83" dur="1" fill="hold">
                                          <p:stCondLst>
                                            <p:cond delay="0"/>
                                          </p:stCondLst>
                                        </p:cTn>
                                        <p:tgtEl>
                                          <p:spTgt spid="123"/>
                                        </p:tgtEl>
                                        <p:attrNameLst>
                                          <p:attrName>style.visibility</p:attrName>
                                        </p:attrNameLst>
                                      </p:cBhvr>
                                      <p:to>
                                        <p:strVal val="visible"/>
                                      </p:to>
                                    </p:set>
                                    <p:animEffect transition="in" filter="barn(outVertical)">
                                      <p:cBhvr>
                                        <p:cTn id="84" dur="1000"/>
                                        <p:tgtEl>
                                          <p:spTgt spid="123"/>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111"/>
                                        </p:tgtEl>
                                        <p:attrNameLst>
                                          <p:attrName>style.visibility</p:attrName>
                                        </p:attrNameLst>
                                      </p:cBhvr>
                                      <p:to>
                                        <p:strVal val="visible"/>
                                      </p:to>
                                    </p:set>
                                    <p:animEffect transition="in" filter="wipe(down)">
                                      <p:cBhvr>
                                        <p:cTn id="89" dur="1000"/>
                                        <p:tgtEl>
                                          <p:spTgt spid="111"/>
                                        </p:tgtEl>
                                      </p:cBhvr>
                                    </p:animEffect>
                                  </p:childTnLst>
                                </p:cTn>
                              </p:par>
                            </p:childTnLst>
                          </p:cTn>
                        </p:par>
                        <p:par>
                          <p:cTn id="90" fill="hold">
                            <p:stCondLst>
                              <p:cond delay="1000"/>
                            </p:stCondLst>
                            <p:childTnLst>
                              <p:par>
                                <p:cTn id="91" presetID="10" presetClass="entr" presetSubtype="0" fill="hold" nodeType="afterEffect">
                                  <p:stCondLst>
                                    <p:cond delay="0"/>
                                  </p:stCondLst>
                                  <p:childTnLst>
                                    <p:set>
                                      <p:cBhvr>
                                        <p:cTn id="92" dur="1" fill="hold">
                                          <p:stCondLst>
                                            <p:cond delay="0"/>
                                          </p:stCondLst>
                                        </p:cTn>
                                        <p:tgtEl>
                                          <p:spTgt spid="99"/>
                                        </p:tgtEl>
                                        <p:attrNameLst>
                                          <p:attrName>style.visibility</p:attrName>
                                        </p:attrNameLst>
                                      </p:cBhvr>
                                      <p:to>
                                        <p:strVal val="visible"/>
                                      </p:to>
                                    </p:set>
                                    <p:animEffect transition="in" filter="fade">
                                      <p:cBhvr>
                                        <p:cTn id="93" dur="1000"/>
                                        <p:tgtEl>
                                          <p:spTgt spid="99"/>
                                        </p:tgtEl>
                                      </p:cBhvr>
                                    </p:animEffect>
                                  </p:childTnLst>
                                </p:cTn>
                              </p:par>
                              <p:par>
                                <p:cTn id="94" presetID="10" presetClass="exit" presetSubtype="0" fill="hold" grpId="3" nodeType="withEffect">
                                  <p:stCondLst>
                                    <p:cond delay="0"/>
                                  </p:stCondLst>
                                  <p:childTnLst>
                                    <p:animEffect transition="out" filter="fade">
                                      <p:cBhvr>
                                        <p:cTn id="95" dur="2000"/>
                                        <p:tgtEl>
                                          <p:spTgt spid="123"/>
                                        </p:tgtEl>
                                      </p:cBhvr>
                                    </p:animEffect>
                                    <p:set>
                                      <p:cBhvr>
                                        <p:cTn id="96" dur="1" fill="hold">
                                          <p:stCondLst>
                                            <p:cond delay="1999"/>
                                          </p:stCondLst>
                                        </p:cTn>
                                        <p:tgtEl>
                                          <p:spTgt spid="123"/>
                                        </p:tgtEl>
                                        <p:attrNameLst>
                                          <p:attrName>style.visibility</p:attrName>
                                        </p:attrNameLst>
                                      </p:cBhvr>
                                      <p:to>
                                        <p:strVal val="hidden"/>
                                      </p:to>
                                    </p:set>
                                  </p:childTnLst>
                                </p:cTn>
                              </p:par>
                            </p:childTnLst>
                          </p:cTn>
                        </p:par>
                        <p:par>
                          <p:cTn id="97" fill="hold">
                            <p:stCondLst>
                              <p:cond delay="3000"/>
                            </p:stCondLst>
                            <p:childTnLst>
                              <p:par>
                                <p:cTn id="98" presetID="53" presetClass="entr" presetSubtype="0" fill="hold" grpId="0" nodeType="afterEffect">
                                  <p:stCondLst>
                                    <p:cond delay="0"/>
                                  </p:stCondLst>
                                  <p:childTnLst>
                                    <p:set>
                                      <p:cBhvr>
                                        <p:cTn id="99" dur="1" fill="hold">
                                          <p:stCondLst>
                                            <p:cond delay="0"/>
                                          </p:stCondLst>
                                        </p:cTn>
                                        <p:tgtEl>
                                          <p:spTgt spid="107"/>
                                        </p:tgtEl>
                                        <p:attrNameLst>
                                          <p:attrName>style.visibility</p:attrName>
                                        </p:attrNameLst>
                                      </p:cBhvr>
                                      <p:to>
                                        <p:strVal val="visible"/>
                                      </p:to>
                                    </p:set>
                                    <p:anim calcmode="lin" valueType="num">
                                      <p:cBhvr>
                                        <p:cTn id="100" dur="1000" fill="hold"/>
                                        <p:tgtEl>
                                          <p:spTgt spid="107"/>
                                        </p:tgtEl>
                                        <p:attrNameLst>
                                          <p:attrName>ppt_w</p:attrName>
                                        </p:attrNameLst>
                                      </p:cBhvr>
                                      <p:tavLst>
                                        <p:tav tm="0">
                                          <p:val>
                                            <p:fltVal val="0"/>
                                          </p:val>
                                        </p:tav>
                                        <p:tav tm="100000">
                                          <p:val>
                                            <p:strVal val="#ppt_w"/>
                                          </p:val>
                                        </p:tav>
                                      </p:tavLst>
                                    </p:anim>
                                    <p:anim calcmode="lin" valueType="num">
                                      <p:cBhvr>
                                        <p:cTn id="101" dur="1000" fill="hold"/>
                                        <p:tgtEl>
                                          <p:spTgt spid="107"/>
                                        </p:tgtEl>
                                        <p:attrNameLst>
                                          <p:attrName>ppt_h</p:attrName>
                                        </p:attrNameLst>
                                      </p:cBhvr>
                                      <p:tavLst>
                                        <p:tav tm="0">
                                          <p:val>
                                            <p:fltVal val="0"/>
                                          </p:val>
                                        </p:tav>
                                        <p:tav tm="100000">
                                          <p:val>
                                            <p:strVal val="#ppt_h"/>
                                          </p:val>
                                        </p:tav>
                                      </p:tavLst>
                                    </p:anim>
                                    <p:animEffect transition="in" filter="fade">
                                      <p:cBhvr>
                                        <p:cTn id="102" dur="1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6" grpId="0"/>
      <p:bldP spid="36" grpId="1"/>
      <p:bldP spid="40" grpId="0"/>
      <p:bldP spid="107" grpId="0" animBg="1"/>
      <p:bldP spid="122" grpId="2" animBg="1"/>
      <p:bldP spid="122" grpId="3" animBg="1"/>
      <p:bldP spid="123" grpId="0" animBg="1"/>
      <p:bldP spid="123" grpId="3" animBg="1"/>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18928259"/>
          </a:xfrm>
          <a:prstGeom prst="rect">
            <a:avLst/>
          </a:prstGeom>
        </p:spPr>
        <p:txBody>
          <a:bodyPr wrap="square">
            <a:spAutoFit/>
          </a:bodyPr>
          <a:lstStyle/>
          <a:p>
            <a:r>
              <a:rPr lang="en-US" dirty="0" smtClean="0">
                <a:hlinkClick r:id="rId2"/>
              </a:rPr>
              <a:t>https://en.wikipedia.org/wiki/Burke_Act</a:t>
            </a:r>
            <a:endParaRPr lang="en-US" dirty="0" smtClean="0"/>
          </a:p>
          <a:p>
            <a:r>
              <a:rPr lang="en-US" dirty="0" smtClean="0"/>
              <a:t>	</a:t>
            </a:r>
            <a:r>
              <a:rPr lang="en-US" b="1" dirty="0" smtClean="0"/>
              <a:t>Burke Act</a:t>
            </a:r>
            <a:r>
              <a:rPr lang="en-US" dirty="0" smtClean="0"/>
              <a:t> (1906), also known as the </a:t>
            </a:r>
            <a:r>
              <a:rPr lang="en-US" b="1" dirty="0" smtClean="0"/>
              <a:t>Forced Fee Patenting Act</a:t>
            </a:r>
            <a:r>
              <a:rPr lang="en-US" dirty="0" smtClean="0"/>
              <a:t>, amended the Dawes Act of 1887 (formally known as the General Allotment Act ("GAA"), under which the communal land held by tribes on the Indian reservations was broken up and distributed in severalty to individual households of tribal members. It required the government to assess whether individuals were "competent and capable" before giving them free simple patents to their allotted land.</a:t>
            </a:r>
          </a:p>
          <a:p>
            <a:r>
              <a:rPr lang="en-US" dirty="0" smtClean="0"/>
              <a:t>	Because the federal government believed that most Indians were not prepared for United States citizenship, the act further provided that citizenship not be granted to Native American individuals until at the time of the final validation of their trust patents, at the end of the probationary period of 25 years, instead of upon the receipt of the trust patents, as stated in the Dawes Act. It was named for U. S. Congressman Charles H. Burke.</a:t>
            </a:r>
          </a:p>
          <a:p>
            <a:r>
              <a:rPr lang="en-US" dirty="0" smtClean="0"/>
              <a:t>	The Burke Act amended the GAA to provide for the </a:t>
            </a:r>
            <a:r>
              <a:rPr lang="en-US" b="1" dirty="0" smtClean="0"/>
              <a:t>Secretary of the Interior to assess individual Native Americans as ‘competent and capable.’ before issuing any person receiving a land allotment a patent in fee simple</a:t>
            </a:r>
            <a:r>
              <a:rPr lang="en-US" dirty="0" smtClean="0"/>
              <a:t>. Receiving a fee simple patent meant that the land of the </a:t>
            </a:r>
            <a:r>
              <a:rPr lang="en-US" dirty="0" err="1" smtClean="0"/>
              <a:t>allotee</a:t>
            </a:r>
            <a:r>
              <a:rPr lang="en-US" dirty="0" smtClean="0"/>
              <a:t> would be removed from federal trust status and made subject to taxation. The </a:t>
            </a:r>
            <a:r>
              <a:rPr lang="en-US" dirty="0" err="1" smtClean="0"/>
              <a:t>allotee</a:t>
            </a:r>
            <a:r>
              <a:rPr lang="en-US" dirty="0" smtClean="0"/>
              <a:t> would be able to sell it on the private market.</a:t>
            </a:r>
          </a:p>
          <a:p>
            <a:r>
              <a:rPr lang="en-US" dirty="0" smtClean="0"/>
              <a:t>The act reads:</a:t>
            </a:r>
          </a:p>
          <a:p>
            <a:r>
              <a:rPr lang="en-US" dirty="0" smtClean="0"/>
              <a:t>“..the Secretary of the Interior may, in his discretion, and he is hereby authorized, whenever he shall be satisfied that any Indian </a:t>
            </a:r>
            <a:r>
              <a:rPr lang="en-US" dirty="0" err="1" smtClean="0"/>
              <a:t>allottee</a:t>
            </a:r>
            <a:r>
              <a:rPr lang="en-US" dirty="0" smtClean="0"/>
              <a:t> is competent and capable of managing his or her affairs at any time to cause to be issued to such </a:t>
            </a:r>
            <a:r>
              <a:rPr lang="en-US" dirty="0" err="1" smtClean="0"/>
              <a:t>allottee</a:t>
            </a:r>
            <a:r>
              <a:rPr lang="en-US" dirty="0" smtClean="0"/>
              <a:t> a patent in fee simple, and thereafter all restrictions as to sale, </a:t>
            </a:r>
            <a:r>
              <a:rPr lang="en-US" dirty="0" err="1" smtClean="0"/>
              <a:t>incumbrance</a:t>
            </a:r>
            <a:r>
              <a:rPr lang="en-US" dirty="0" smtClean="0"/>
              <a:t> [sic], or taxation of said land shall be removed.”  Studies have shown that Bureau of Indian Affairs officials tended first to classify people as 'competent and capable' if they were of mixed-race (with some European ancestry). These </a:t>
            </a:r>
            <a:r>
              <a:rPr lang="en-US" dirty="0" err="1" smtClean="0"/>
              <a:t>allotees</a:t>
            </a:r>
            <a:r>
              <a:rPr lang="en-US" dirty="0" smtClean="0"/>
              <a:t> were deemed ‘competent’ because BIA officials believed that their European ancestry made them mentally superior, that they were more likely to be assimilated culturally, and therefore they were able to take responsibility of their land.</a:t>
            </a:r>
          </a:p>
          <a:p>
            <a:r>
              <a:rPr lang="en-US" dirty="0" smtClean="0"/>
              <a:t>	Allowing officials to assess competence made administration of the act more subjective, increasing the exclusionary power of the Secretary of Interior and inviting corruption among those with an opportunity to profit by gaining Indian-owned land.</a:t>
            </a:r>
            <a:r>
              <a:rPr lang="en-US" baseline="30000" dirty="0" smtClean="0"/>
              <a:t> </a:t>
            </a:r>
            <a:r>
              <a:rPr lang="en-US" dirty="0" smtClean="0"/>
              <a:t> Although the act gave power to the </a:t>
            </a:r>
            <a:r>
              <a:rPr lang="en-US" dirty="0" err="1" smtClean="0"/>
              <a:t>allotee</a:t>
            </a:r>
            <a:r>
              <a:rPr lang="en-US" dirty="0" smtClean="0"/>
              <a:t> to decide whether to keep or sell the land, provided the harsh economic reality of the time, and lack of access by many Native Americans on reservations to credit and markets, liquidation of Indian-owned lands was almost inevitable.</a:t>
            </a:r>
            <a:r>
              <a:rPr lang="en-US" baseline="30000" dirty="0" smtClean="0"/>
              <a:t> </a:t>
            </a:r>
            <a:r>
              <a:rPr lang="en-US" dirty="0" smtClean="0"/>
              <a:t> The Department of Interior officials associated with this program expected that virtually 95% of fee patented land would eventually be sold to whites.</a:t>
            </a:r>
          </a:p>
          <a:p>
            <a:r>
              <a:rPr lang="en-US" dirty="0" smtClean="0"/>
              <a:t>	The following passage from the 1913 annual report from the Pine Ridge Indian Reservation reveals that the supervisor of the reservation expected eventual dispossession of land after individual Lakota people had been issued fee patent. The Bureau of Indian Affairs (BIA) reservation superintendent characterized this result as a ‘valuable lesson.’</a:t>
            </a:r>
          </a:p>
          <a:p>
            <a:r>
              <a:rPr lang="en-US" dirty="0" smtClean="0"/>
              <a:t>	“It is still the conviction of this office that the issue of a patent in fee for a portion of an Indian’s land who is judged as being competent or near-competent, is the proper procedure in dealing with the land question among the Indians… Even if the proceeds derived from the dispossession of the land are squandered he still has plenty of land left and he may have learned a few lessons that will prove of value in the future.” (Department of the Interior, Annual Report of the Pine Ridge Agency, SD, August 1, 1913)</a:t>
            </a:r>
            <a:endParaRPr lang="en-US" baseline="30000" dirty="0" smtClean="0"/>
          </a:p>
          <a:p>
            <a:r>
              <a:rPr lang="en-US" baseline="30000" dirty="0" smtClean="0"/>
              <a:t>	</a:t>
            </a:r>
            <a:r>
              <a:rPr lang="en-US" dirty="0" smtClean="0"/>
              <a:t>The Burke Act had </a:t>
            </a:r>
            <a:r>
              <a:rPr lang="en-US" b="1" dirty="0" smtClean="0"/>
              <a:t>other consequences</a:t>
            </a:r>
            <a:r>
              <a:rPr lang="en-US" dirty="0" smtClean="0"/>
              <a:t>. In some cases, individual Indians deemed "competent" were not notified of the status and were not informed that their land's status had shifted from trust land to fee patent. As a result, individual owners did not realize the land was subject to taxation. After a period of taxes being unpaid, local or state jurisdictions could </a:t>
            </a:r>
            <a:r>
              <a:rPr lang="en-US" b="1" dirty="0" smtClean="0"/>
              <a:t>sell the land without the owner's consent to pay past taxes</a:t>
            </a:r>
            <a:r>
              <a:rPr lang="en-US" dirty="0" smtClean="0"/>
              <a:t>. This process was known as the "forced fee patent process." In this way, the Burke Act contributed to the </a:t>
            </a:r>
            <a:r>
              <a:rPr lang="en-US" b="1" dirty="0" smtClean="0"/>
              <a:t>ongoing fractionation</a:t>
            </a:r>
            <a:r>
              <a:rPr lang="en-US" dirty="0" smtClean="0"/>
              <a:t> of lands within reservation boundaries and overall loss of Tribal or Indian-owned lands.</a:t>
            </a:r>
          </a:p>
          <a:p>
            <a:r>
              <a:rPr lang="en-US" b="1" dirty="0" smtClean="0"/>
              <a:t>Citizenship</a:t>
            </a:r>
          </a:p>
          <a:p>
            <a:r>
              <a:rPr lang="en-US" dirty="0" smtClean="0"/>
              <a:t>The Dawes Act had provided for Native Americans to be granted United States citizenship (for those who did not yet have it) when they received their trust patents to the individual allotment of land.  Because of a range of problems that arose during implementation of the allotment program on different reservations, federal officials had concluded that most Indians were not prepared for United States citizenship and its obligations.</a:t>
            </a:r>
          </a:p>
          <a:p>
            <a:r>
              <a:rPr lang="en-US" dirty="0" smtClean="0"/>
              <a:t>	The Burke Act was amended to </a:t>
            </a:r>
            <a:r>
              <a:rPr lang="en-US" b="1" dirty="0" smtClean="0"/>
              <a:t>postpone granting of citizenship </a:t>
            </a:r>
            <a:r>
              <a:rPr lang="en-US" dirty="0" smtClean="0"/>
              <a:t>to Native American individuals in cases related to land allotments </a:t>
            </a:r>
            <a:r>
              <a:rPr lang="en-US" b="1" dirty="0" smtClean="0"/>
              <a:t>until the conclusion of a 25-year probationary </a:t>
            </a:r>
            <a:r>
              <a:rPr lang="en-US" dirty="0" smtClean="0"/>
              <a:t>period, at the end of which their trust patents would receive final validation.</a:t>
            </a:r>
            <a:r>
              <a:rPr lang="en-US" baseline="30000" dirty="0" smtClean="0"/>
              <a:t> </a:t>
            </a:r>
            <a:r>
              <a:rPr lang="en-US" dirty="0" smtClean="0"/>
              <a:t>This had numerous adverse results. For one, effectively this meant that Native Americans were given some tools to participate in United States society in an assimilated way (by holding private lands) but they were excluded as voters from the political system and could not draw on it, even to gain help from Congressional or state representatives, to help them through problems arising from the lucrative markets in land.</a:t>
            </a:r>
          </a:p>
          <a:p>
            <a:endParaRPr lang="en-US" dirty="0"/>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10" name="TextBox 9"/>
          <p:cNvSpPr txBox="1"/>
          <p:nvPr/>
        </p:nvSpPr>
        <p:spPr>
          <a:xfrm>
            <a:off x="0" y="3733800"/>
            <a:ext cx="9144000" cy="3016210"/>
          </a:xfrm>
          <a:prstGeom prst="rect">
            <a:avLst/>
          </a:prstGeom>
        </p:spPr>
        <p:txBody>
          <a:bodyPr wrap="square" rtlCol="0">
            <a:spAutoFit/>
          </a:bodyPr>
          <a:lstStyle/>
          <a:p>
            <a:pPr algn="ctr"/>
            <a:r>
              <a:rPr lang="en-US" sz="3000" b="1" dirty="0" smtClean="0"/>
              <a:t>PROVISIONS (grouped)</a:t>
            </a:r>
          </a:p>
          <a:p>
            <a:r>
              <a:rPr lang="en-US" sz="3200" dirty="0" smtClean="0"/>
              <a:t>  - abolish tribal governments </a:t>
            </a:r>
          </a:p>
          <a:p>
            <a:r>
              <a:rPr lang="en-US" sz="3200" dirty="0" smtClean="0"/>
              <a:t>  - register Indians as tribal members (Dawes Rolls)</a:t>
            </a:r>
          </a:p>
          <a:p>
            <a:r>
              <a:rPr lang="en-US" sz="3200" dirty="0" smtClean="0"/>
              <a:t>  - allot communal lands to registered  members</a:t>
            </a:r>
          </a:p>
          <a:p>
            <a:r>
              <a:rPr lang="en-US" sz="3200" dirty="0" smtClean="0"/>
              <a:t>  - sell lands declared surplus</a:t>
            </a:r>
          </a:p>
          <a:p>
            <a:r>
              <a:rPr lang="en-US" sz="3200" dirty="0" smtClean="0"/>
              <a:t>  - dissolve tribal courts</a:t>
            </a:r>
          </a:p>
        </p:txBody>
      </p:sp>
      <p:pic>
        <p:nvPicPr>
          <p:cNvPr id="1026" name="Picture 2"/>
          <p:cNvPicPr>
            <a:picLocks noChangeAspect="1" noChangeArrowheads="1"/>
          </p:cNvPicPr>
          <p:nvPr/>
        </p:nvPicPr>
        <p:blipFill>
          <a:blip r:embed="rId2" cstate="print"/>
          <a:srcRect l="26699" t="4103" r="2136" b="4135"/>
          <a:stretch>
            <a:fillRect/>
          </a:stretch>
        </p:blipFill>
        <p:spPr bwMode="auto">
          <a:xfrm>
            <a:off x="5943600" y="4419600"/>
            <a:ext cx="3048000" cy="2325154"/>
          </a:xfrm>
          <a:prstGeom prst="rect">
            <a:avLst/>
          </a:prstGeom>
          <a:noFill/>
          <a:ln w="12700">
            <a:solidFill>
              <a:schemeClr val="tx1">
                <a:lumMod val="65000"/>
                <a:lumOff val="35000"/>
              </a:schemeClr>
            </a:solidFill>
            <a:miter lim="800000"/>
            <a:headEnd/>
            <a:tailEnd/>
          </a:ln>
          <a:effectLst/>
        </p:spPr>
      </p:pic>
      <p:sp useBgFill="1">
        <p:nvSpPr>
          <p:cNvPr id="3" name="TextBox 2"/>
          <p:cNvSpPr txBox="1"/>
          <p:nvPr/>
        </p:nvSpPr>
        <p:spPr>
          <a:xfrm>
            <a:off x="0" y="0"/>
            <a:ext cx="9144000" cy="584775"/>
          </a:xfrm>
          <a:prstGeom prst="rect">
            <a:avLst/>
          </a:prstGeom>
        </p:spPr>
        <p:txBody>
          <a:bodyPr wrap="square" rtlCol="0">
            <a:spAutoFit/>
          </a:bodyPr>
          <a:lstStyle/>
          <a:p>
            <a:pPr algn="ctr"/>
            <a:r>
              <a:rPr lang="en-US" sz="3200" b="1" dirty="0" smtClean="0"/>
              <a:t>1865-1907: TERMINATION OF THE FIVE NATIONS</a:t>
            </a:r>
            <a:endParaRPr lang="en-US" sz="3200" b="1" dirty="0"/>
          </a:p>
        </p:txBody>
      </p:sp>
      <p:sp useBgFill="1">
        <p:nvSpPr>
          <p:cNvPr id="5" name="TextBox 4"/>
          <p:cNvSpPr txBox="1"/>
          <p:nvPr/>
        </p:nvSpPr>
        <p:spPr>
          <a:xfrm>
            <a:off x="0" y="609600"/>
            <a:ext cx="9144000" cy="553998"/>
          </a:xfrm>
          <a:prstGeom prst="rect">
            <a:avLst/>
          </a:prstGeom>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Dawes Act (1887) &amp; Curtis Act (1898)</a:t>
            </a:r>
          </a:p>
        </p:txBody>
      </p:sp>
      <p:sp useBgFill="1">
        <p:nvSpPr>
          <p:cNvPr id="4" name="TextBox 3"/>
          <p:cNvSpPr txBox="1"/>
          <p:nvPr/>
        </p:nvSpPr>
        <p:spPr>
          <a:xfrm>
            <a:off x="0" y="1219200"/>
            <a:ext cx="9144000" cy="2523768"/>
          </a:xfrm>
          <a:prstGeom prst="rect">
            <a:avLst/>
          </a:prstGeom>
        </p:spPr>
        <p:txBody>
          <a:bodyPr wrap="square" rtlCol="0">
            <a:spAutoFit/>
          </a:bodyPr>
          <a:lstStyle/>
          <a:p>
            <a:pPr algn="ctr"/>
            <a:r>
              <a:rPr lang="en-US" sz="3000" b="1" dirty="0" smtClean="0"/>
              <a:t> GOALS</a:t>
            </a:r>
          </a:p>
          <a:p>
            <a:r>
              <a:rPr lang="en-US" sz="3200" dirty="0" smtClean="0"/>
              <a:t>  - encourage individual initiatives &amp; break tribal units</a:t>
            </a:r>
          </a:p>
          <a:p>
            <a:r>
              <a:rPr lang="en-US" sz="3200" dirty="0" smtClean="0"/>
              <a:t>  - further the progress/success of native farmers</a:t>
            </a:r>
          </a:p>
          <a:p>
            <a:r>
              <a:rPr lang="en-US" sz="3200" dirty="0" smtClean="0"/>
              <a:t>  - reduce cost of native administration</a:t>
            </a:r>
          </a:p>
          <a:p>
            <a:r>
              <a:rPr lang="en-US" sz="3200" dirty="0" smtClean="0"/>
              <a:t>  - open remainder of land to white settlers for profit</a:t>
            </a:r>
          </a:p>
        </p:txBody>
      </p:sp>
      <p:sp useBgFill="1">
        <p:nvSpPr>
          <p:cNvPr id="11" name="TextBox 10"/>
          <p:cNvSpPr txBox="1"/>
          <p:nvPr/>
        </p:nvSpPr>
        <p:spPr>
          <a:xfrm>
            <a:off x="0" y="1174790"/>
            <a:ext cx="9144000" cy="3016210"/>
          </a:xfrm>
          <a:prstGeom prst="rect">
            <a:avLst/>
          </a:prstGeom>
        </p:spPr>
        <p:txBody>
          <a:bodyPr wrap="square" rtlCol="0">
            <a:spAutoFit/>
          </a:bodyPr>
          <a:lstStyle/>
          <a:p>
            <a:pPr algn="ctr"/>
            <a:r>
              <a:rPr lang="en-US" sz="3000" b="1" dirty="0" smtClean="0"/>
              <a:t>CONSEQUENCES</a:t>
            </a:r>
          </a:p>
          <a:p>
            <a:r>
              <a:rPr lang="en-US" sz="3200" dirty="0" smtClean="0"/>
              <a:t>  - tribal land titles are extinguished</a:t>
            </a:r>
            <a:endParaRPr lang="en-US" sz="3200" u="sng" dirty="0" smtClean="0"/>
          </a:p>
          <a:p>
            <a:r>
              <a:rPr lang="en-US" sz="3200" dirty="0" smtClean="0"/>
              <a:t>  - Five tribes lose 90M acres of tribal lands to settlers</a:t>
            </a:r>
          </a:p>
          <a:p>
            <a:r>
              <a:rPr lang="en-US" sz="3200" dirty="0" smtClean="0"/>
              <a:t>  - Some land allotments too small/arid for profitable</a:t>
            </a:r>
          </a:p>
          <a:p>
            <a:r>
              <a:rPr lang="en-US" sz="3200" dirty="0" smtClean="0"/>
              <a:t>     farming, sell to speculators, lose home/livelihood</a:t>
            </a:r>
          </a:p>
          <a:p>
            <a:r>
              <a:rPr lang="en-US" sz="3200" dirty="0" smtClean="0"/>
              <a:t>  - break down of social structure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1">
                                            <p:bg/>
                                          </p:spTgt>
                                        </p:tgtEl>
                                        <p:attrNameLst>
                                          <p:attrName>style.visibility</p:attrName>
                                        </p:attrNameLst>
                                      </p:cBhvr>
                                      <p:to>
                                        <p:strVal val="visible"/>
                                      </p:to>
                                    </p:set>
                                    <p:animEffect transition="in" filter="fade">
                                      <p:cBhvr>
                                        <p:cTn id="17" dur="1000"/>
                                        <p:tgtEl>
                                          <p:spTgt spid="11">
                                            <p:bg/>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fade">
                                      <p:cBhvr>
                                        <p:cTn id="20" dur="1000"/>
                                        <p:tgtEl>
                                          <p:spTgt spid="1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wipe(left)">
                                      <p:cBhvr>
                                        <p:cTn id="25" dur="1000"/>
                                        <p:tgtEl>
                                          <p:spTgt spid="1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animEffect transition="in" filter="wipe(left)">
                                      <p:cBhvr>
                                        <p:cTn id="30" dur="1000"/>
                                        <p:tgtEl>
                                          <p:spTgt spid="1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animEffect transition="in" filter="wipe(left)">
                                      <p:cBhvr>
                                        <p:cTn id="35" dur="1000"/>
                                        <p:tgtEl>
                                          <p:spTgt spid="11">
                                            <p:txEl>
                                              <p:pRg st="3" end="3"/>
                                            </p:txEl>
                                          </p:spTgt>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11">
                                            <p:txEl>
                                              <p:pRg st="4" end="4"/>
                                            </p:txEl>
                                          </p:spTgt>
                                        </p:tgtEl>
                                        <p:attrNameLst>
                                          <p:attrName>style.visibility</p:attrName>
                                        </p:attrNameLst>
                                      </p:cBhvr>
                                      <p:to>
                                        <p:strVal val="visible"/>
                                      </p:to>
                                    </p:set>
                                    <p:animEffect transition="in" filter="wipe(left)">
                                      <p:cBhvr>
                                        <p:cTn id="39" dur="1000"/>
                                        <p:tgtEl>
                                          <p:spTgt spid="11">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1">
                                            <p:txEl>
                                              <p:pRg st="5" end="5"/>
                                            </p:txEl>
                                          </p:spTgt>
                                        </p:tgtEl>
                                        <p:attrNameLst>
                                          <p:attrName>style.visibility</p:attrName>
                                        </p:attrNameLst>
                                      </p:cBhvr>
                                      <p:to>
                                        <p:strVal val="visible"/>
                                      </p:to>
                                    </p:set>
                                    <p:animEffect transition="in" filter="wipe(left)">
                                      <p:cBhvr>
                                        <p:cTn id="44" dur="10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11" grpId="0" uiExpand="1" build="allAtOnce"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TextBox 4"/>
          <p:cNvSpPr txBox="1"/>
          <p:nvPr/>
        </p:nvSpPr>
        <p:spPr>
          <a:xfrm>
            <a:off x="0" y="609600"/>
            <a:ext cx="9144000" cy="553998"/>
          </a:xfrm>
          <a:prstGeom prst="rect">
            <a:avLst/>
          </a:prstGeom>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Dawes Act (1887) &amp; Curtis Act (1898)</a:t>
            </a:r>
          </a:p>
        </p:txBody>
      </p:sp>
      <p:sp useBgFill="1">
        <p:nvSpPr>
          <p:cNvPr id="9" name="TextBox 8"/>
          <p:cNvSpPr txBox="1"/>
          <p:nvPr/>
        </p:nvSpPr>
        <p:spPr>
          <a:xfrm>
            <a:off x="0" y="589002"/>
            <a:ext cx="9144000" cy="553998"/>
          </a:xfrm>
          <a:prstGeom prst="rect">
            <a:avLst/>
          </a:prstGeom>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Move toward Statehood – 1889-1907</a:t>
            </a:r>
          </a:p>
        </p:txBody>
      </p:sp>
      <p:sp useBgFill="1">
        <p:nvSpPr>
          <p:cNvPr id="11" name="TextBox 10"/>
          <p:cNvSpPr txBox="1"/>
          <p:nvPr/>
        </p:nvSpPr>
        <p:spPr>
          <a:xfrm>
            <a:off x="0" y="1174790"/>
            <a:ext cx="9144000" cy="3016210"/>
          </a:xfrm>
          <a:prstGeom prst="rect">
            <a:avLst/>
          </a:prstGeom>
        </p:spPr>
        <p:txBody>
          <a:bodyPr wrap="square" rtlCol="0">
            <a:spAutoFit/>
          </a:bodyPr>
          <a:lstStyle/>
          <a:p>
            <a:pPr algn="ctr"/>
            <a:r>
              <a:rPr lang="en-US" sz="3000" b="1" dirty="0" smtClean="0"/>
              <a:t>CONSEQUENCES</a:t>
            </a:r>
          </a:p>
          <a:p>
            <a:r>
              <a:rPr lang="en-US" sz="3200" dirty="0" smtClean="0"/>
              <a:t>  - tribal land titles are extinguished</a:t>
            </a:r>
            <a:endParaRPr lang="en-US" sz="3200" u="sng" dirty="0" smtClean="0"/>
          </a:p>
          <a:p>
            <a:r>
              <a:rPr lang="en-US" sz="3200" dirty="0" smtClean="0"/>
              <a:t>  - Five tribes lose 90M acres of tribal lands to settlers</a:t>
            </a:r>
          </a:p>
          <a:p>
            <a:r>
              <a:rPr lang="en-US" sz="3200" dirty="0" smtClean="0"/>
              <a:t>  - Some land allotments too small/arid for profitable</a:t>
            </a:r>
          </a:p>
          <a:p>
            <a:r>
              <a:rPr lang="en-US" sz="3200" dirty="0" smtClean="0"/>
              <a:t>     farming, sell to speculators, lose home/livelihood</a:t>
            </a:r>
          </a:p>
          <a:p>
            <a:r>
              <a:rPr lang="en-US" sz="3200" dirty="0" smtClean="0"/>
              <a:t>  - break down of social structure</a:t>
            </a:r>
          </a:p>
        </p:txBody>
      </p:sp>
      <p:pic>
        <p:nvPicPr>
          <p:cNvPr id="17" name="Picture 2" descr="https://upload.wikimedia.org/wikipedia/commons/thumb/4/45/Okterritory.png/1024px-Okterritory.png"/>
          <p:cNvPicPr preferRelativeResize="0">
            <a:picLocks noChangeArrowheads="1"/>
          </p:cNvPicPr>
          <p:nvPr/>
        </p:nvPicPr>
        <p:blipFill>
          <a:blip r:embed="rId2" cstate="print"/>
          <a:srcRect t="12839" r="1493"/>
          <a:stretch>
            <a:fillRect/>
          </a:stretch>
        </p:blipFill>
        <p:spPr bwMode="auto">
          <a:xfrm>
            <a:off x="-914400" y="1981200"/>
            <a:ext cx="10058400" cy="5257800"/>
          </a:xfrm>
          <a:prstGeom prst="rect">
            <a:avLst/>
          </a:prstGeom>
          <a:noFill/>
        </p:spPr>
      </p:pic>
      <p:grpSp>
        <p:nvGrpSpPr>
          <p:cNvPr id="2" name="Group 22"/>
          <p:cNvGrpSpPr/>
          <p:nvPr/>
        </p:nvGrpSpPr>
        <p:grpSpPr>
          <a:xfrm>
            <a:off x="4772025" y="2238395"/>
            <a:ext cx="3728596" cy="4120496"/>
            <a:chOff x="4772025" y="2238395"/>
            <a:chExt cx="3728596" cy="4120496"/>
          </a:xfrm>
        </p:grpSpPr>
        <p:sp>
          <p:nvSpPr>
            <p:cNvPr id="16" name="Rounded Rectangle 15"/>
            <p:cNvSpPr/>
            <p:nvPr/>
          </p:nvSpPr>
          <p:spPr>
            <a:xfrm>
              <a:off x="6781800" y="4358641"/>
              <a:ext cx="1676400" cy="83820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21"/>
            <p:cNvGrpSpPr/>
            <p:nvPr/>
          </p:nvGrpSpPr>
          <p:grpSpPr>
            <a:xfrm>
              <a:off x="4772025" y="2238395"/>
              <a:ext cx="3728596" cy="4120496"/>
              <a:chOff x="4772025" y="2238395"/>
              <a:chExt cx="3728596" cy="4120496"/>
            </a:xfrm>
          </p:grpSpPr>
          <p:sp>
            <p:nvSpPr>
              <p:cNvPr id="18" name="Freeform 2"/>
              <p:cNvSpPr/>
              <p:nvPr/>
            </p:nvSpPr>
            <p:spPr>
              <a:xfrm>
                <a:off x="4772025" y="2301241"/>
                <a:ext cx="2295525" cy="4057650"/>
              </a:xfrm>
              <a:custGeom>
                <a:avLst/>
                <a:gdLst>
                  <a:gd name="connsiteX0" fmla="*/ 19050 w 2343150"/>
                  <a:gd name="connsiteY0" fmla="*/ 4057650 h 4057650"/>
                  <a:gd name="connsiteX1" fmla="*/ 76200 w 2343150"/>
                  <a:gd name="connsiteY1" fmla="*/ 2171700 h 4057650"/>
                  <a:gd name="connsiteX2" fmla="*/ 476250 w 2343150"/>
                  <a:gd name="connsiteY2" fmla="*/ 2228850 h 4057650"/>
                  <a:gd name="connsiteX3" fmla="*/ 514350 w 2343150"/>
                  <a:gd name="connsiteY3" fmla="*/ 2286000 h 4057650"/>
                  <a:gd name="connsiteX4" fmla="*/ 609600 w 2343150"/>
                  <a:gd name="connsiteY4" fmla="*/ 2438400 h 4057650"/>
                  <a:gd name="connsiteX5" fmla="*/ 723900 w 2343150"/>
                  <a:gd name="connsiteY5" fmla="*/ 2514600 h 4057650"/>
                  <a:gd name="connsiteX6" fmla="*/ 723900 w 2343150"/>
                  <a:gd name="connsiteY6" fmla="*/ 2686050 h 4057650"/>
                  <a:gd name="connsiteX7" fmla="*/ 971550 w 2343150"/>
                  <a:gd name="connsiteY7" fmla="*/ 2762250 h 4057650"/>
                  <a:gd name="connsiteX8" fmla="*/ 1123950 w 2343150"/>
                  <a:gd name="connsiteY8" fmla="*/ 2838450 h 4057650"/>
                  <a:gd name="connsiteX9" fmla="*/ 1219200 w 2343150"/>
                  <a:gd name="connsiteY9" fmla="*/ 2724150 h 4057650"/>
                  <a:gd name="connsiteX10" fmla="*/ 1371600 w 2343150"/>
                  <a:gd name="connsiteY10" fmla="*/ 2800350 h 4057650"/>
                  <a:gd name="connsiteX11" fmla="*/ 1428750 w 2343150"/>
                  <a:gd name="connsiteY11" fmla="*/ 2133600 h 4057650"/>
                  <a:gd name="connsiteX12" fmla="*/ 1447800 w 2343150"/>
                  <a:gd name="connsiteY12" fmla="*/ 2114550 h 4057650"/>
                  <a:gd name="connsiteX13" fmla="*/ 1543050 w 2343150"/>
                  <a:gd name="connsiteY13" fmla="*/ 2171700 h 4057650"/>
                  <a:gd name="connsiteX14" fmla="*/ 1543050 w 2343150"/>
                  <a:gd name="connsiteY14" fmla="*/ 2000250 h 4057650"/>
                  <a:gd name="connsiteX15" fmla="*/ 1581150 w 2343150"/>
                  <a:gd name="connsiteY15" fmla="*/ 1162050 h 4057650"/>
                  <a:gd name="connsiteX16" fmla="*/ 2228850 w 2343150"/>
                  <a:gd name="connsiteY16" fmla="*/ 1085850 h 4057650"/>
                  <a:gd name="connsiteX17" fmla="*/ 2266950 w 2343150"/>
                  <a:gd name="connsiteY17" fmla="*/ 0 h 4057650"/>
                  <a:gd name="connsiteX0" fmla="*/ 19050 w 2343150"/>
                  <a:gd name="connsiteY0" fmla="*/ 4057650 h 4057650"/>
                  <a:gd name="connsiteX1" fmla="*/ 76200 w 2343150"/>
                  <a:gd name="connsiteY1" fmla="*/ 2171700 h 4057650"/>
                  <a:gd name="connsiteX2" fmla="*/ 476250 w 2343150"/>
                  <a:gd name="connsiteY2" fmla="*/ 2228850 h 4057650"/>
                  <a:gd name="connsiteX3" fmla="*/ 514350 w 2343150"/>
                  <a:gd name="connsiteY3" fmla="*/ 2286000 h 4057650"/>
                  <a:gd name="connsiteX4" fmla="*/ 609600 w 2343150"/>
                  <a:gd name="connsiteY4" fmla="*/ 2438400 h 4057650"/>
                  <a:gd name="connsiteX5" fmla="*/ 723900 w 2343150"/>
                  <a:gd name="connsiteY5" fmla="*/ 2514600 h 4057650"/>
                  <a:gd name="connsiteX6" fmla="*/ 723900 w 2343150"/>
                  <a:gd name="connsiteY6" fmla="*/ 2686050 h 4057650"/>
                  <a:gd name="connsiteX7" fmla="*/ 971550 w 2343150"/>
                  <a:gd name="connsiteY7" fmla="*/ 2762250 h 4057650"/>
                  <a:gd name="connsiteX8" fmla="*/ 1123950 w 2343150"/>
                  <a:gd name="connsiteY8" fmla="*/ 2838450 h 4057650"/>
                  <a:gd name="connsiteX9" fmla="*/ 1219200 w 2343150"/>
                  <a:gd name="connsiteY9" fmla="*/ 2724150 h 4057650"/>
                  <a:gd name="connsiteX10" fmla="*/ 1371600 w 2343150"/>
                  <a:gd name="connsiteY10" fmla="*/ 2800350 h 4057650"/>
                  <a:gd name="connsiteX11" fmla="*/ 1428750 w 2343150"/>
                  <a:gd name="connsiteY11" fmla="*/ 2133600 h 4057650"/>
                  <a:gd name="connsiteX12" fmla="*/ 1447800 w 2343150"/>
                  <a:gd name="connsiteY12" fmla="*/ 2114550 h 4057650"/>
                  <a:gd name="connsiteX13" fmla="*/ 1543050 w 2343150"/>
                  <a:gd name="connsiteY13" fmla="*/ 2171700 h 4057650"/>
                  <a:gd name="connsiteX14" fmla="*/ 1543050 w 2343150"/>
                  <a:gd name="connsiteY14" fmla="*/ 2000250 h 4057650"/>
                  <a:gd name="connsiteX15" fmla="*/ 1581150 w 2343150"/>
                  <a:gd name="connsiteY15" fmla="*/ 1162050 h 4057650"/>
                  <a:gd name="connsiteX16" fmla="*/ 2228850 w 2343150"/>
                  <a:gd name="connsiteY16" fmla="*/ 1085850 h 4057650"/>
                  <a:gd name="connsiteX17" fmla="*/ 2266950 w 2343150"/>
                  <a:gd name="connsiteY17" fmla="*/ 0 h 4057650"/>
                  <a:gd name="connsiteX0" fmla="*/ 19050 w 2305050"/>
                  <a:gd name="connsiteY0" fmla="*/ 4057650 h 4057650"/>
                  <a:gd name="connsiteX1" fmla="*/ 76200 w 2305050"/>
                  <a:gd name="connsiteY1" fmla="*/ 2171700 h 4057650"/>
                  <a:gd name="connsiteX2" fmla="*/ 476250 w 2305050"/>
                  <a:gd name="connsiteY2" fmla="*/ 2228850 h 4057650"/>
                  <a:gd name="connsiteX3" fmla="*/ 514350 w 2305050"/>
                  <a:gd name="connsiteY3" fmla="*/ 2286000 h 4057650"/>
                  <a:gd name="connsiteX4" fmla="*/ 609600 w 2305050"/>
                  <a:gd name="connsiteY4" fmla="*/ 2438400 h 4057650"/>
                  <a:gd name="connsiteX5" fmla="*/ 723900 w 2305050"/>
                  <a:gd name="connsiteY5" fmla="*/ 2514600 h 4057650"/>
                  <a:gd name="connsiteX6" fmla="*/ 723900 w 2305050"/>
                  <a:gd name="connsiteY6" fmla="*/ 2686050 h 4057650"/>
                  <a:gd name="connsiteX7" fmla="*/ 971550 w 2305050"/>
                  <a:gd name="connsiteY7" fmla="*/ 2762250 h 4057650"/>
                  <a:gd name="connsiteX8" fmla="*/ 1123950 w 2305050"/>
                  <a:gd name="connsiteY8" fmla="*/ 2838450 h 4057650"/>
                  <a:gd name="connsiteX9" fmla="*/ 1219200 w 2305050"/>
                  <a:gd name="connsiteY9" fmla="*/ 2724150 h 4057650"/>
                  <a:gd name="connsiteX10" fmla="*/ 1371600 w 2305050"/>
                  <a:gd name="connsiteY10" fmla="*/ 2800350 h 4057650"/>
                  <a:gd name="connsiteX11" fmla="*/ 1428750 w 2305050"/>
                  <a:gd name="connsiteY11" fmla="*/ 2133600 h 4057650"/>
                  <a:gd name="connsiteX12" fmla="*/ 1447800 w 2305050"/>
                  <a:gd name="connsiteY12" fmla="*/ 2114550 h 4057650"/>
                  <a:gd name="connsiteX13" fmla="*/ 1543050 w 2305050"/>
                  <a:gd name="connsiteY13" fmla="*/ 2171700 h 4057650"/>
                  <a:gd name="connsiteX14" fmla="*/ 1543050 w 2305050"/>
                  <a:gd name="connsiteY14" fmla="*/ 2000250 h 4057650"/>
                  <a:gd name="connsiteX15" fmla="*/ 1581150 w 2305050"/>
                  <a:gd name="connsiteY15" fmla="*/ 1162050 h 4057650"/>
                  <a:gd name="connsiteX16" fmla="*/ 2228850 w 2305050"/>
                  <a:gd name="connsiteY16" fmla="*/ 1085850 h 4057650"/>
                  <a:gd name="connsiteX17" fmla="*/ 2266950 w 2305050"/>
                  <a:gd name="connsiteY17" fmla="*/ 0 h 4057650"/>
                  <a:gd name="connsiteX0" fmla="*/ 19050 w 2305050"/>
                  <a:gd name="connsiteY0" fmla="*/ 4057650 h 4057650"/>
                  <a:gd name="connsiteX1" fmla="*/ 76200 w 2305050"/>
                  <a:gd name="connsiteY1" fmla="*/ 2171700 h 4057650"/>
                  <a:gd name="connsiteX2" fmla="*/ 476250 w 2305050"/>
                  <a:gd name="connsiteY2" fmla="*/ 2228850 h 4057650"/>
                  <a:gd name="connsiteX3" fmla="*/ 514350 w 2305050"/>
                  <a:gd name="connsiteY3" fmla="*/ 2286000 h 4057650"/>
                  <a:gd name="connsiteX4" fmla="*/ 609600 w 2305050"/>
                  <a:gd name="connsiteY4" fmla="*/ 2438400 h 4057650"/>
                  <a:gd name="connsiteX5" fmla="*/ 723900 w 2305050"/>
                  <a:gd name="connsiteY5" fmla="*/ 2514600 h 4057650"/>
                  <a:gd name="connsiteX6" fmla="*/ 723900 w 2305050"/>
                  <a:gd name="connsiteY6" fmla="*/ 2686050 h 4057650"/>
                  <a:gd name="connsiteX7" fmla="*/ 971550 w 2305050"/>
                  <a:gd name="connsiteY7" fmla="*/ 2762250 h 4057650"/>
                  <a:gd name="connsiteX8" fmla="*/ 1123950 w 2305050"/>
                  <a:gd name="connsiteY8" fmla="*/ 2838450 h 4057650"/>
                  <a:gd name="connsiteX9" fmla="*/ 1219200 w 2305050"/>
                  <a:gd name="connsiteY9" fmla="*/ 2724150 h 4057650"/>
                  <a:gd name="connsiteX10" fmla="*/ 1371600 w 2305050"/>
                  <a:gd name="connsiteY10" fmla="*/ 2800350 h 4057650"/>
                  <a:gd name="connsiteX11" fmla="*/ 1428750 w 2305050"/>
                  <a:gd name="connsiteY11" fmla="*/ 2133600 h 4057650"/>
                  <a:gd name="connsiteX12" fmla="*/ 1447800 w 2305050"/>
                  <a:gd name="connsiteY12" fmla="*/ 2114550 h 4057650"/>
                  <a:gd name="connsiteX13" fmla="*/ 1543050 w 2305050"/>
                  <a:gd name="connsiteY13" fmla="*/ 2171700 h 4057650"/>
                  <a:gd name="connsiteX14" fmla="*/ 1543050 w 2305050"/>
                  <a:gd name="connsiteY14" fmla="*/ 2000250 h 4057650"/>
                  <a:gd name="connsiteX15" fmla="*/ 1581150 w 2305050"/>
                  <a:gd name="connsiteY15" fmla="*/ 1162050 h 4057650"/>
                  <a:gd name="connsiteX16" fmla="*/ 2228850 w 2305050"/>
                  <a:gd name="connsiteY16" fmla="*/ 1085850 h 4057650"/>
                  <a:gd name="connsiteX17" fmla="*/ 2266950 w 2305050"/>
                  <a:gd name="connsiteY17" fmla="*/ 0 h 4057650"/>
                  <a:gd name="connsiteX0" fmla="*/ 19050 w 2305050"/>
                  <a:gd name="connsiteY0" fmla="*/ 4057650 h 4057650"/>
                  <a:gd name="connsiteX1" fmla="*/ 76200 w 2305050"/>
                  <a:gd name="connsiteY1" fmla="*/ 2171700 h 4057650"/>
                  <a:gd name="connsiteX2" fmla="*/ 476250 w 2305050"/>
                  <a:gd name="connsiteY2" fmla="*/ 2228850 h 4057650"/>
                  <a:gd name="connsiteX3" fmla="*/ 514350 w 2305050"/>
                  <a:gd name="connsiteY3" fmla="*/ 2286000 h 4057650"/>
                  <a:gd name="connsiteX4" fmla="*/ 609600 w 2305050"/>
                  <a:gd name="connsiteY4" fmla="*/ 2438400 h 4057650"/>
                  <a:gd name="connsiteX5" fmla="*/ 723900 w 2305050"/>
                  <a:gd name="connsiteY5" fmla="*/ 2514600 h 4057650"/>
                  <a:gd name="connsiteX6" fmla="*/ 723900 w 2305050"/>
                  <a:gd name="connsiteY6" fmla="*/ 2686050 h 4057650"/>
                  <a:gd name="connsiteX7" fmla="*/ 971550 w 2305050"/>
                  <a:gd name="connsiteY7" fmla="*/ 2762250 h 4057650"/>
                  <a:gd name="connsiteX8" fmla="*/ 1123950 w 2305050"/>
                  <a:gd name="connsiteY8" fmla="*/ 2838450 h 4057650"/>
                  <a:gd name="connsiteX9" fmla="*/ 1219200 w 2305050"/>
                  <a:gd name="connsiteY9" fmla="*/ 2724150 h 4057650"/>
                  <a:gd name="connsiteX10" fmla="*/ 1371600 w 2305050"/>
                  <a:gd name="connsiteY10" fmla="*/ 2800350 h 4057650"/>
                  <a:gd name="connsiteX11" fmla="*/ 1428750 w 2305050"/>
                  <a:gd name="connsiteY11" fmla="*/ 2133600 h 4057650"/>
                  <a:gd name="connsiteX12" fmla="*/ 1447800 w 2305050"/>
                  <a:gd name="connsiteY12" fmla="*/ 2114550 h 4057650"/>
                  <a:gd name="connsiteX13" fmla="*/ 1543050 w 2305050"/>
                  <a:gd name="connsiteY13" fmla="*/ 2171700 h 4057650"/>
                  <a:gd name="connsiteX14" fmla="*/ 1543050 w 2305050"/>
                  <a:gd name="connsiteY14" fmla="*/ 2000250 h 4057650"/>
                  <a:gd name="connsiteX15" fmla="*/ 1581150 w 2305050"/>
                  <a:gd name="connsiteY15" fmla="*/ 1162050 h 4057650"/>
                  <a:gd name="connsiteX16" fmla="*/ 2228850 w 2305050"/>
                  <a:gd name="connsiteY16" fmla="*/ 1085850 h 4057650"/>
                  <a:gd name="connsiteX17" fmla="*/ 2266950 w 2305050"/>
                  <a:gd name="connsiteY17" fmla="*/ 0 h 4057650"/>
                  <a:gd name="connsiteX0" fmla="*/ 19050 w 2305050"/>
                  <a:gd name="connsiteY0" fmla="*/ 4057650 h 4057650"/>
                  <a:gd name="connsiteX1" fmla="*/ 76200 w 2305050"/>
                  <a:gd name="connsiteY1" fmla="*/ 2171700 h 4057650"/>
                  <a:gd name="connsiteX2" fmla="*/ 476250 w 2305050"/>
                  <a:gd name="connsiteY2" fmla="*/ 2228850 h 4057650"/>
                  <a:gd name="connsiteX3" fmla="*/ 514350 w 2305050"/>
                  <a:gd name="connsiteY3" fmla="*/ 2286000 h 4057650"/>
                  <a:gd name="connsiteX4" fmla="*/ 609600 w 2305050"/>
                  <a:gd name="connsiteY4" fmla="*/ 2438400 h 4057650"/>
                  <a:gd name="connsiteX5" fmla="*/ 723900 w 2305050"/>
                  <a:gd name="connsiteY5" fmla="*/ 2514600 h 4057650"/>
                  <a:gd name="connsiteX6" fmla="*/ 723900 w 2305050"/>
                  <a:gd name="connsiteY6" fmla="*/ 2686050 h 4057650"/>
                  <a:gd name="connsiteX7" fmla="*/ 971550 w 2305050"/>
                  <a:gd name="connsiteY7" fmla="*/ 2762250 h 4057650"/>
                  <a:gd name="connsiteX8" fmla="*/ 1123950 w 2305050"/>
                  <a:gd name="connsiteY8" fmla="*/ 2838450 h 4057650"/>
                  <a:gd name="connsiteX9" fmla="*/ 1219200 w 2305050"/>
                  <a:gd name="connsiteY9" fmla="*/ 2724150 h 4057650"/>
                  <a:gd name="connsiteX10" fmla="*/ 1371600 w 2305050"/>
                  <a:gd name="connsiteY10" fmla="*/ 2800350 h 4057650"/>
                  <a:gd name="connsiteX11" fmla="*/ 1428750 w 2305050"/>
                  <a:gd name="connsiteY11" fmla="*/ 2133600 h 4057650"/>
                  <a:gd name="connsiteX12" fmla="*/ 1447800 w 2305050"/>
                  <a:gd name="connsiteY12" fmla="*/ 2114550 h 4057650"/>
                  <a:gd name="connsiteX13" fmla="*/ 1543050 w 2305050"/>
                  <a:gd name="connsiteY13" fmla="*/ 2171700 h 4057650"/>
                  <a:gd name="connsiteX14" fmla="*/ 1543050 w 2305050"/>
                  <a:gd name="connsiteY14" fmla="*/ 2000250 h 4057650"/>
                  <a:gd name="connsiteX15" fmla="*/ 1581150 w 2305050"/>
                  <a:gd name="connsiteY15" fmla="*/ 1162050 h 4057650"/>
                  <a:gd name="connsiteX16" fmla="*/ 2228850 w 2305050"/>
                  <a:gd name="connsiteY16" fmla="*/ 1085850 h 4057650"/>
                  <a:gd name="connsiteX17" fmla="*/ 2266950 w 2305050"/>
                  <a:gd name="connsiteY17" fmla="*/ 0 h 4057650"/>
                  <a:gd name="connsiteX0" fmla="*/ 19050 w 2305050"/>
                  <a:gd name="connsiteY0" fmla="*/ 4057650 h 4057650"/>
                  <a:gd name="connsiteX1" fmla="*/ 76200 w 2305050"/>
                  <a:gd name="connsiteY1" fmla="*/ 2171700 h 4057650"/>
                  <a:gd name="connsiteX2" fmla="*/ 476250 w 2305050"/>
                  <a:gd name="connsiteY2" fmla="*/ 2228850 h 4057650"/>
                  <a:gd name="connsiteX3" fmla="*/ 514350 w 2305050"/>
                  <a:gd name="connsiteY3" fmla="*/ 2286000 h 4057650"/>
                  <a:gd name="connsiteX4" fmla="*/ 609600 w 2305050"/>
                  <a:gd name="connsiteY4" fmla="*/ 2438400 h 4057650"/>
                  <a:gd name="connsiteX5" fmla="*/ 723900 w 2305050"/>
                  <a:gd name="connsiteY5" fmla="*/ 2514600 h 4057650"/>
                  <a:gd name="connsiteX6" fmla="*/ 723900 w 2305050"/>
                  <a:gd name="connsiteY6" fmla="*/ 2686050 h 4057650"/>
                  <a:gd name="connsiteX7" fmla="*/ 971550 w 2305050"/>
                  <a:gd name="connsiteY7" fmla="*/ 2762250 h 4057650"/>
                  <a:gd name="connsiteX8" fmla="*/ 1123950 w 2305050"/>
                  <a:gd name="connsiteY8" fmla="*/ 2838450 h 4057650"/>
                  <a:gd name="connsiteX9" fmla="*/ 1219200 w 2305050"/>
                  <a:gd name="connsiteY9" fmla="*/ 2724150 h 4057650"/>
                  <a:gd name="connsiteX10" fmla="*/ 1371600 w 2305050"/>
                  <a:gd name="connsiteY10" fmla="*/ 2800350 h 4057650"/>
                  <a:gd name="connsiteX11" fmla="*/ 1428750 w 2305050"/>
                  <a:gd name="connsiteY11" fmla="*/ 2133600 h 4057650"/>
                  <a:gd name="connsiteX12" fmla="*/ 1447800 w 2305050"/>
                  <a:gd name="connsiteY12" fmla="*/ 2114550 h 4057650"/>
                  <a:gd name="connsiteX13" fmla="*/ 1543050 w 2305050"/>
                  <a:gd name="connsiteY13" fmla="*/ 2171700 h 4057650"/>
                  <a:gd name="connsiteX14" fmla="*/ 1543050 w 2305050"/>
                  <a:gd name="connsiteY14" fmla="*/ 2000250 h 4057650"/>
                  <a:gd name="connsiteX15" fmla="*/ 1581150 w 2305050"/>
                  <a:gd name="connsiteY15" fmla="*/ 1162050 h 4057650"/>
                  <a:gd name="connsiteX16" fmla="*/ 2228850 w 2305050"/>
                  <a:gd name="connsiteY16" fmla="*/ 1085850 h 4057650"/>
                  <a:gd name="connsiteX17" fmla="*/ 2266950 w 2305050"/>
                  <a:gd name="connsiteY17" fmla="*/ 0 h 4057650"/>
                  <a:gd name="connsiteX0" fmla="*/ 19050 w 2305050"/>
                  <a:gd name="connsiteY0" fmla="*/ 4057650 h 4057650"/>
                  <a:gd name="connsiteX1" fmla="*/ 76200 w 2305050"/>
                  <a:gd name="connsiteY1" fmla="*/ 2171700 h 4057650"/>
                  <a:gd name="connsiteX2" fmla="*/ 476250 w 2305050"/>
                  <a:gd name="connsiteY2" fmla="*/ 2228850 h 4057650"/>
                  <a:gd name="connsiteX3" fmla="*/ 514350 w 2305050"/>
                  <a:gd name="connsiteY3" fmla="*/ 2286000 h 4057650"/>
                  <a:gd name="connsiteX4" fmla="*/ 609600 w 2305050"/>
                  <a:gd name="connsiteY4" fmla="*/ 2438400 h 4057650"/>
                  <a:gd name="connsiteX5" fmla="*/ 723900 w 2305050"/>
                  <a:gd name="connsiteY5" fmla="*/ 2514600 h 4057650"/>
                  <a:gd name="connsiteX6" fmla="*/ 723900 w 2305050"/>
                  <a:gd name="connsiteY6" fmla="*/ 2686050 h 4057650"/>
                  <a:gd name="connsiteX7" fmla="*/ 971550 w 2305050"/>
                  <a:gd name="connsiteY7" fmla="*/ 2762250 h 4057650"/>
                  <a:gd name="connsiteX8" fmla="*/ 1123950 w 2305050"/>
                  <a:gd name="connsiteY8" fmla="*/ 2838450 h 4057650"/>
                  <a:gd name="connsiteX9" fmla="*/ 1219200 w 2305050"/>
                  <a:gd name="connsiteY9" fmla="*/ 2724150 h 4057650"/>
                  <a:gd name="connsiteX10" fmla="*/ 1371600 w 2305050"/>
                  <a:gd name="connsiteY10" fmla="*/ 2800350 h 4057650"/>
                  <a:gd name="connsiteX11" fmla="*/ 1428750 w 2305050"/>
                  <a:gd name="connsiteY11" fmla="*/ 2133600 h 4057650"/>
                  <a:gd name="connsiteX12" fmla="*/ 1447800 w 2305050"/>
                  <a:gd name="connsiteY12" fmla="*/ 2114550 h 4057650"/>
                  <a:gd name="connsiteX13" fmla="*/ 1543050 w 2305050"/>
                  <a:gd name="connsiteY13" fmla="*/ 2171700 h 4057650"/>
                  <a:gd name="connsiteX14" fmla="*/ 1543050 w 2305050"/>
                  <a:gd name="connsiteY14" fmla="*/ 2000250 h 4057650"/>
                  <a:gd name="connsiteX15" fmla="*/ 1581150 w 2305050"/>
                  <a:gd name="connsiteY15" fmla="*/ 1162050 h 4057650"/>
                  <a:gd name="connsiteX16" fmla="*/ 2228850 w 2305050"/>
                  <a:gd name="connsiteY16" fmla="*/ 1085850 h 4057650"/>
                  <a:gd name="connsiteX17" fmla="*/ 2266950 w 2305050"/>
                  <a:gd name="connsiteY17" fmla="*/ 0 h 4057650"/>
                  <a:gd name="connsiteX0" fmla="*/ 9525 w 2295525"/>
                  <a:gd name="connsiteY0" fmla="*/ 4057650 h 4057650"/>
                  <a:gd name="connsiteX1" fmla="*/ 66675 w 2295525"/>
                  <a:gd name="connsiteY1" fmla="*/ 2171700 h 4057650"/>
                  <a:gd name="connsiteX2" fmla="*/ 466725 w 2295525"/>
                  <a:gd name="connsiteY2" fmla="*/ 2228850 h 4057650"/>
                  <a:gd name="connsiteX3" fmla="*/ 504825 w 2295525"/>
                  <a:gd name="connsiteY3" fmla="*/ 2286000 h 4057650"/>
                  <a:gd name="connsiteX4" fmla="*/ 600075 w 2295525"/>
                  <a:gd name="connsiteY4" fmla="*/ 2438400 h 4057650"/>
                  <a:gd name="connsiteX5" fmla="*/ 714375 w 2295525"/>
                  <a:gd name="connsiteY5" fmla="*/ 2514600 h 4057650"/>
                  <a:gd name="connsiteX6" fmla="*/ 714375 w 2295525"/>
                  <a:gd name="connsiteY6" fmla="*/ 2686050 h 4057650"/>
                  <a:gd name="connsiteX7" fmla="*/ 962025 w 2295525"/>
                  <a:gd name="connsiteY7" fmla="*/ 2762250 h 4057650"/>
                  <a:gd name="connsiteX8" fmla="*/ 1114425 w 2295525"/>
                  <a:gd name="connsiteY8" fmla="*/ 2838450 h 4057650"/>
                  <a:gd name="connsiteX9" fmla="*/ 1209675 w 2295525"/>
                  <a:gd name="connsiteY9" fmla="*/ 2724150 h 4057650"/>
                  <a:gd name="connsiteX10" fmla="*/ 1362075 w 2295525"/>
                  <a:gd name="connsiteY10" fmla="*/ 2800350 h 4057650"/>
                  <a:gd name="connsiteX11" fmla="*/ 1419225 w 2295525"/>
                  <a:gd name="connsiteY11" fmla="*/ 2133600 h 4057650"/>
                  <a:gd name="connsiteX12" fmla="*/ 1438275 w 2295525"/>
                  <a:gd name="connsiteY12" fmla="*/ 2114550 h 4057650"/>
                  <a:gd name="connsiteX13" fmla="*/ 1533525 w 2295525"/>
                  <a:gd name="connsiteY13" fmla="*/ 2171700 h 4057650"/>
                  <a:gd name="connsiteX14" fmla="*/ 1533525 w 2295525"/>
                  <a:gd name="connsiteY14" fmla="*/ 2000250 h 4057650"/>
                  <a:gd name="connsiteX15" fmla="*/ 1571625 w 2295525"/>
                  <a:gd name="connsiteY15" fmla="*/ 1162050 h 4057650"/>
                  <a:gd name="connsiteX16" fmla="*/ 2219325 w 2295525"/>
                  <a:gd name="connsiteY16" fmla="*/ 1085850 h 4057650"/>
                  <a:gd name="connsiteX17" fmla="*/ 2257425 w 2295525"/>
                  <a:gd name="connsiteY17" fmla="*/ 0 h 405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5525" h="4057650">
                    <a:moveTo>
                      <a:pt x="9525" y="4057650"/>
                    </a:moveTo>
                    <a:cubicBezTo>
                      <a:pt x="0" y="3267075"/>
                      <a:pt x="104775" y="2571750"/>
                      <a:pt x="66675" y="2171700"/>
                    </a:cubicBezTo>
                    <a:cubicBezTo>
                      <a:pt x="333375" y="2247900"/>
                      <a:pt x="393700" y="2209800"/>
                      <a:pt x="466725" y="2228850"/>
                    </a:cubicBezTo>
                    <a:cubicBezTo>
                      <a:pt x="539750" y="2247900"/>
                      <a:pt x="482600" y="2251075"/>
                      <a:pt x="504825" y="2286000"/>
                    </a:cubicBezTo>
                    <a:cubicBezTo>
                      <a:pt x="527050" y="2320925"/>
                      <a:pt x="565150" y="2400300"/>
                      <a:pt x="600075" y="2438400"/>
                    </a:cubicBezTo>
                    <a:cubicBezTo>
                      <a:pt x="635000" y="2476500"/>
                      <a:pt x="695325" y="2473325"/>
                      <a:pt x="714375" y="2514600"/>
                    </a:cubicBezTo>
                    <a:cubicBezTo>
                      <a:pt x="733425" y="2555875"/>
                      <a:pt x="673100" y="2644775"/>
                      <a:pt x="714375" y="2686050"/>
                    </a:cubicBezTo>
                    <a:cubicBezTo>
                      <a:pt x="755650" y="2727325"/>
                      <a:pt x="895350" y="2736850"/>
                      <a:pt x="962025" y="2762250"/>
                    </a:cubicBezTo>
                    <a:cubicBezTo>
                      <a:pt x="1028700" y="2787650"/>
                      <a:pt x="1073150" y="2844800"/>
                      <a:pt x="1114425" y="2838450"/>
                    </a:cubicBezTo>
                    <a:cubicBezTo>
                      <a:pt x="1155700" y="2832100"/>
                      <a:pt x="1168400" y="2730500"/>
                      <a:pt x="1209675" y="2724150"/>
                    </a:cubicBezTo>
                    <a:cubicBezTo>
                      <a:pt x="1250950" y="2717800"/>
                      <a:pt x="1327150" y="2898775"/>
                      <a:pt x="1362075" y="2800350"/>
                    </a:cubicBezTo>
                    <a:cubicBezTo>
                      <a:pt x="1397000" y="2701925"/>
                      <a:pt x="1406525" y="2247900"/>
                      <a:pt x="1419225" y="2133600"/>
                    </a:cubicBezTo>
                    <a:cubicBezTo>
                      <a:pt x="1431925" y="2019300"/>
                      <a:pt x="1419225" y="2108200"/>
                      <a:pt x="1438275" y="2114550"/>
                    </a:cubicBezTo>
                    <a:cubicBezTo>
                      <a:pt x="1457325" y="2120900"/>
                      <a:pt x="1517650" y="2190750"/>
                      <a:pt x="1533525" y="2171700"/>
                    </a:cubicBezTo>
                    <a:cubicBezTo>
                      <a:pt x="1549400" y="2152650"/>
                      <a:pt x="1527175" y="2168525"/>
                      <a:pt x="1533525" y="2000250"/>
                    </a:cubicBezTo>
                    <a:cubicBezTo>
                      <a:pt x="1539875" y="1831975"/>
                      <a:pt x="1590675" y="1714500"/>
                      <a:pt x="1571625" y="1162050"/>
                    </a:cubicBezTo>
                    <a:cubicBezTo>
                      <a:pt x="2143125" y="1085850"/>
                      <a:pt x="1933575" y="1050925"/>
                      <a:pt x="2219325" y="1085850"/>
                    </a:cubicBezTo>
                    <a:cubicBezTo>
                      <a:pt x="2219325" y="815975"/>
                      <a:pt x="2295525" y="446087"/>
                      <a:pt x="2257425" y="0"/>
                    </a:cubicBezTo>
                  </a:path>
                </a:pathLst>
              </a:custGeom>
              <a:ln w="76200">
                <a:solidFill>
                  <a:srgbClr val="FF0000"/>
                </a:solidFill>
              </a:ln>
              <a:effectLst>
                <a:outerShdw dist="38100" dir="4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3"/>
              <p:cNvSpPr/>
              <p:nvPr/>
            </p:nvSpPr>
            <p:spPr>
              <a:xfrm>
                <a:off x="8001000" y="2238395"/>
                <a:ext cx="499621" cy="520046"/>
              </a:xfrm>
              <a:custGeom>
                <a:avLst/>
                <a:gdLst>
                  <a:gd name="connsiteX0" fmla="*/ 0 w 499621"/>
                  <a:gd name="connsiteY0" fmla="*/ 0 h 520046"/>
                  <a:gd name="connsiteX1" fmla="*/ 141402 w 499621"/>
                  <a:gd name="connsiteY1" fmla="*/ 103695 h 520046"/>
                  <a:gd name="connsiteX2" fmla="*/ 273377 w 499621"/>
                  <a:gd name="connsiteY2" fmla="*/ 197963 h 520046"/>
                  <a:gd name="connsiteX3" fmla="*/ 339365 w 499621"/>
                  <a:gd name="connsiteY3" fmla="*/ 263950 h 520046"/>
                  <a:gd name="connsiteX4" fmla="*/ 329938 w 499621"/>
                  <a:gd name="connsiteY4" fmla="*/ 395926 h 520046"/>
                  <a:gd name="connsiteX5" fmla="*/ 273377 w 499621"/>
                  <a:gd name="connsiteY5" fmla="*/ 499621 h 520046"/>
                  <a:gd name="connsiteX6" fmla="*/ 499621 w 499621"/>
                  <a:gd name="connsiteY6" fmla="*/ 518474 h 52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621" h="520046">
                    <a:moveTo>
                      <a:pt x="0" y="0"/>
                    </a:moveTo>
                    <a:lnTo>
                      <a:pt x="141402" y="103695"/>
                    </a:lnTo>
                    <a:cubicBezTo>
                      <a:pt x="186965" y="136689"/>
                      <a:pt x="240383" y="171254"/>
                      <a:pt x="273377" y="197963"/>
                    </a:cubicBezTo>
                    <a:cubicBezTo>
                      <a:pt x="306371" y="224672"/>
                      <a:pt x="329938" y="230956"/>
                      <a:pt x="339365" y="263950"/>
                    </a:cubicBezTo>
                    <a:cubicBezTo>
                      <a:pt x="348792" y="296944"/>
                      <a:pt x="340936" y="356647"/>
                      <a:pt x="329938" y="395926"/>
                    </a:cubicBezTo>
                    <a:cubicBezTo>
                      <a:pt x="318940" y="435205"/>
                      <a:pt x="245097" y="479196"/>
                      <a:pt x="273377" y="499621"/>
                    </a:cubicBezTo>
                    <a:cubicBezTo>
                      <a:pt x="301657" y="520046"/>
                      <a:pt x="400639" y="519260"/>
                      <a:pt x="499621" y="518474"/>
                    </a:cubicBezTo>
                  </a:path>
                </a:pathLst>
              </a:custGeom>
              <a:ln w="50800">
                <a:solidFill>
                  <a:srgbClr val="FF0000"/>
                </a:solidFill>
              </a:ln>
              <a:effectLst>
                <a:outerShdw dist="38100" dir="6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1026" name="Picture 2"/>
          <p:cNvPicPr>
            <a:picLocks noChangeAspect="1" noChangeArrowheads="1"/>
          </p:cNvPicPr>
          <p:nvPr/>
        </p:nvPicPr>
        <p:blipFill>
          <a:blip r:embed="rId3" cstate="print"/>
          <a:srcRect l="26699" t="4103" r="2136" b="4135"/>
          <a:stretch>
            <a:fillRect/>
          </a:stretch>
        </p:blipFill>
        <p:spPr bwMode="auto">
          <a:xfrm>
            <a:off x="5943600" y="4419600"/>
            <a:ext cx="3048000" cy="2325154"/>
          </a:xfrm>
          <a:prstGeom prst="rect">
            <a:avLst/>
          </a:prstGeom>
          <a:noFill/>
          <a:ln w="12700">
            <a:solidFill>
              <a:schemeClr val="tx1">
                <a:lumMod val="65000"/>
                <a:lumOff val="35000"/>
              </a:schemeClr>
            </a:solidFill>
            <a:miter lim="800000"/>
            <a:headEnd/>
            <a:tailEnd/>
          </a:ln>
          <a:effectLst/>
        </p:spPr>
      </p:pic>
      <p:sp useBgFill="1">
        <p:nvSpPr>
          <p:cNvPr id="3" name="TextBox 2"/>
          <p:cNvSpPr txBox="1"/>
          <p:nvPr/>
        </p:nvSpPr>
        <p:spPr>
          <a:xfrm>
            <a:off x="0" y="0"/>
            <a:ext cx="9144000" cy="584775"/>
          </a:xfrm>
          <a:prstGeom prst="rect">
            <a:avLst/>
          </a:prstGeom>
        </p:spPr>
        <p:txBody>
          <a:bodyPr wrap="square" rtlCol="0">
            <a:spAutoFit/>
          </a:bodyPr>
          <a:lstStyle/>
          <a:p>
            <a:pPr algn="ctr"/>
            <a:r>
              <a:rPr lang="en-US" sz="3200" b="1" dirty="0" smtClean="0"/>
              <a:t>1865-1907: TERMINATION OF THE FIVE NATIONS</a:t>
            </a:r>
            <a:endParaRPr lang="en-US" sz="3200" b="1" dirty="0"/>
          </a:p>
        </p:txBody>
      </p:sp>
      <p:sp>
        <p:nvSpPr>
          <p:cNvPr id="20" name="Freeform 19"/>
          <p:cNvSpPr/>
          <p:nvPr/>
        </p:nvSpPr>
        <p:spPr>
          <a:xfrm>
            <a:off x="5121728" y="3366407"/>
            <a:ext cx="1213758" cy="1453243"/>
          </a:xfrm>
          <a:custGeom>
            <a:avLst/>
            <a:gdLst>
              <a:gd name="connsiteX0" fmla="*/ 204108 w 1532165"/>
              <a:gd name="connsiteY0" fmla="*/ 1276350 h 1524000"/>
              <a:gd name="connsiteX1" fmla="*/ 187779 w 1532165"/>
              <a:gd name="connsiteY1" fmla="*/ 1015093 h 1524000"/>
              <a:gd name="connsiteX2" fmla="*/ 138793 w 1532165"/>
              <a:gd name="connsiteY2" fmla="*/ 737507 h 1524000"/>
              <a:gd name="connsiteX3" fmla="*/ 220436 w 1532165"/>
              <a:gd name="connsiteY3" fmla="*/ 606879 h 1524000"/>
              <a:gd name="connsiteX4" fmla="*/ 187779 w 1532165"/>
              <a:gd name="connsiteY4" fmla="*/ 84364 h 1524000"/>
              <a:gd name="connsiteX5" fmla="*/ 1347108 w 1532165"/>
              <a:gd name="connsiteY5" fmla="*/ 100693 h 1524000"/>
              <a:gd name="connsiteX6" fmla="*/ 1298122 w 1532165"/>
              <a:gd name="connsiteY6" fmla="*/ 263979 h 1524000"/>
              <a:gd name="connsiteX7" fmla="*/ 1232808 w 1532165"/>
              <a:gd name="connsiteY7" fmla="*/ 263979 h 1524000"/>
              <a:gd name="connsiteX8" fmla="*/ 1102179 w 1532165"/>
              <a:gd name="connsiteY8" fmla="*/ 280307 h 1524000"/>
              <a:gd name="connsiteX9" fmla="*/ 1069522 w 1532165"/>
              <a:gd name="connsiteY9" fmla="*/ 329293 h 1524000"/>
              <a:gd name="connsiteX10" fmla="*/ 840922 w 1532165"/>
              <a:gd name="connsiteY10" fmla="*/ 378279 h 1524000"/>
              <a:gd name="connsiteX11" fmla="*/ 628651 w 1532165"/>
              <a:gd name="connsiteY11" fmla="*/ 329293 h 1524000"/>
              <a:gd name="connsiteX12" fmla="*/ 644979 w 1532165"/>
              <a:gd name="connsiteY12" fmla="*/ 704850 h 1524000"/>
              <a:gd name="connsiteX13" fmla="*/ 742951 w 1532165"/>
              <a:gd name="connsiteY13" fmla="*/ 802821 h 1524000"/>
              <a:gd name="connsiteX14" fmla="*/ 791936 w 1532165"/>
              <a:gd name="connsiteY14" fmla="*/ 802821 h 1524000"/>
              <a:gd name="connsiteX15" fmla="*/ 791936 w 1532165"/>
              <a:gd name="connsiteY15" fmla="*/ 966107 h 1524000"/>
              <a:gd name="connsiteX16" fmla="*/ 595993 w 1532165"/>
              <a:gd name="connsiteY16" fmla="*/ 884464 h 1524000"/>
              <a:gd name="connsiteX17" fmla="*/ 547008 w 1532165"/>
              <a:gd name="connsiteY17" fmla="*/ 1080407 h 1524000"/>
              <a:gd name="connsiteX18" fmla="*/ 563336 w 1532165"/>
              <a:gd name="connsiteY18" fmla="*/ 1455964 h 1524000"/>
              <a:gd name="connsiteX19" fmla="*/ 563336 w 1532165"/>
              <a:gd name="connsiteY19" fmla="*/ 1488621 h 1524000"/>
              <a:gd name="connsiteX20" fmla="*/ 204108 w 1532165"/>
              <a:gd name="connsiteY20" fmla="*/ 1276350 h 1524000"/>
              <a:gd name="connsiteX0" fmla="*/ 204108 w 1532165"/>
              <a:gd name="connsiteY0" fmla="*/ 1205593 h 1453243"/>
              <a:gd name="connsiteX1" fmla="*/ 187779 w 1532165"/>
              <a:gd name="connsiteY1" fmla="*/ 944336 h 1453243"/>
              <a:gd name="connsiteX2" fmla="*/ 138793 w 1532165"/>
              <a:gd name="connsiteY2" fmla="*/ 666750 h 1453243"/>
              <a:gd name="connsiteX3" fmla="*/ 220436 w 1532165"/>
              <a:gd name="connsiteY3" fmla="*/ 536122 h 1453243"/>
              <a:gd name="connsiteX4" fmla="*/ 187779 w 1532165"/>
              <a:gd name="connsiteY4" fmla="*/ 13607 h 1453243"/>
              <a:gd name="connsiteX5" fmla="*/ 1347108 w 1532165"/>
              <a:gd name="connsiteY5" fmla="*/ 29936 h 1453243"/>
              <a:gd name="connsiteX6" fmla="*/ 1298122 w 1532165"/>
              <a:gd name="connsiteY6" fmla="*/ 193222 h 1453243"/>
              <a:gd name="connsiteX7" fmla="*/ 1232808 w 1532165"/>
              <a:gd name="connsiteY7" fmla="*/ 193222 h 1453243"/>
              <a:gd name="connsiteX8" fmla="*/ 1102179 w 1532165"/>
              <a:gd name="connsiteY8" fmla="*/ 209550 h 1453243"/>
              <a:gd name="connsiteX9" fmla="*/ 1069522 w 1532165"/>
              <a:gd name="connsiteY9" fmla="*/ 258536 h 1453243"/>
              <a:gd name="connsiteX10" fmla="*/ 840922 w 1532165"/>
              <a:gd name="connsiteY10" fmla="*/ 307522 h 1453243"/>
              <a:gd name="connsiteX11" fmla="*/ 628651 w 1532165"/>
              <a:gd name="connsiteY11" fmla="*/ 258536 h 1453243"/>
              <a:gd name="connsiteX12" fmla="*/ 644979 w 1532165"/>
              <a:gd name="connsiteY12" fmla="*/ 634093 h 1453243"/>
              <a:gd name="connsiteX13" fmla="*/ 742951 w 1532165"/>
              <a:gd name="connsiteY13" fmla="*/ 732064 h 1453243"/>
              <a:gd name="connsiteX14" fmla="*/ 791936 w 1532165"/>
              <a:gd name="connsiteY14" fmla="*/ 732064 h 1453243"/>
              <a:gd name="connsiteX15" fmla="*/ 791936 w 1532165"/>
              <a:gd name="connsiteY15" fmla="*/ 895350 h 1453243"/>
              <a:gd name="connsiteX16" fmla="*/ 595993 w 1532165"/>
              <a:gd name="connsiteY16" fmla="*/ 813707 h 1453243"/>
              <a:gd name="connsiteX17" fmla="*/ 547008 w 1532165"/>
              <a:gd name="connsiteY17" fmla="*/ 1009650 h 1453243"/>
              <a:gd name="connsiteX18" fmla="*/ 563336 w 1532165"/>
              <a:gd name="connsiteY18" fmla="*/ 1385207 h 1453243"/>
              <a:gd name="connsiteX19" fmla="*/ 563336 w 1532165"/>
              <a:gd name="connsiteY19" fmla="*/ 1417864 h 1453243"/>
              <a:gd name="connsiteX20" fmla="*/ 204108 w 1532165"/>
              <a:gd name="connsiteY20" fmla="*/ 1205593 h 1453243"/>
              <a:gd name="connsiteX0" fmla="*/ 70758 w 1398815"/>
              <a:gd name="connsiteY0" fmla="*/ 1205593 h 1453243"/>
              <a:gd name="connsiteX1" fmla="*/ 54429 w 1398815"/>
              <a:gd name="connsiteY1" fmla="*/ 944336 h 1453243"/>
              <a:gd name="connsiteX2" fmla="*/ 5443 w 1398815"/>
              <a:gd name="connsiteY2" fmla="*/ 666750 h 1453243"/>
              <a:gd name="connsiteX3" fmla="*/ 87086 w 1398815"/>
              <a:gd name="connsiteY3" fmla="*/ 536122 h 1453243"/>
              <a:gd name="connsiteX4" fmla="*/ 54429 w 1398815"/>
              <a:gd name="connsiteY4" fmla="*/ 13607 h 1453243"/>
              <a:gd name="connsiteX5" fmla="*/ 1213758 w 1398815"/>
              <a:gd name="connsiteY5" fmla="*/ 29936 h 1453243"/>
              <a:gd name="connsiteX6" fmla="*/ 1164772 w 1398815"/>
              <a:gd name="connsiteY6" fmla="*/ 193222 h 1453243"/>
              <a:gd name="connsiteX7" fmla="*/ 1099458 w 1398815"/>
              <a:gd name="connsiteY7" fmla="*/ 193222 h 1453243"/>
              <a:gd name="connsiteX8" fmla="*/ 968829 w 1398815"/>
              <a:gd name="connsiteY8" fmla="*/ 209550 h 1453243"/>
              <a:gd name="connsiteX9" fmla="*/ 936172 w 1398815"/>
              <a:gd name="connsiteY9" fmla="*/ 258536 h 1453243"/>
              <a:gd name="connsiteX10" fmla="*/ 707572 w 1398815"/>
              <a:gd name="connsiteY10" fmla="*/ 307522 h 1453243"/>
              <a:gd name="connsiteX11" fmla="*/ 495301 w 1398815"/>
              <a:gd name="connsiteY11" fmla="*/ 258536 h 1453243"/>
              <a:gd name="connsiteX12" fmla="*/ 511629 w 1398815"/>
              <a:gd name="connsiteY12" fmla="*/ 634093 h 1453243"/>
              <a:gd name="connsiteX13" fmla="*/ 609601 w 1398815"/>
              <a:gd name="connsiteY13" fmla="*/ 732064 h 1453243"/>
              <a:gd name="connsiteX14" fmla="*/ 658586 w 1398815"/>
              <a:gd name="connsiteY14" fmla="*/ 732064 h 1453243"/>
              <a:gd name="connsiteX15" fmla="*/ 658586 w 1398815"/>
              <a:gd name="connsiteY15" fmla="*/ 895350 h 1453243"/>
              <a:gd name="connsiteX16" fmla="*/ 462643 w 1398815"/>
              <a:gd name="connsiteY16" fmla="*/ 813707 h 1453243"/>
              <a:gd name="connsiteX17" fmla="*/ 413658 w 1398815"/>
              <a:gd name="connsiteY17" fmla="*/ 1009650 h 1453243"/>
              <a:gd name="connsiteX18" fmla="*/ 429986 w 1398815"/>
              <a:gd name="connsiteY18" fmla="*/ 1385207 h 1453243"/>
              <a:gd name="connsiteX19" fmla="*/ 429986 w 1398815"/>
              <a:gd name="connsiteY19" fmla="*/ 1417864 h 1453243"/>
              <a:gd name="connsiteX20" fmla="*/ 70758 w 1398815"/>
              <a:gd name="connsiteY20" fmla="*/ 1205593 h 1453243"/>
              <a:gd name="connsiteX0" fmla="*/ 70758 w 1213758"/>
              <a:gd name="connsiteY0" fmla="*/ 1205593 h 1453243"/>
              <a:gd name="connsiteX1" fmla="*/ 54429 w 1213758"/>
              <a:gd name="connsiteY1" fmla="*/ 944336 h 1453243"/>
              <a:gd name="connsiteX2" fmla="*/ 5443 w 1213758"/>
              <a:gd name="connsiteY2" fmla="*/ 666750 h 1453243"/>
              <a:gd name="connsiteX3" fmla="*/ 87086 w 1213758"/>
              <a:gd name="connsiteY3" fmla="*/ 536122 h 1453243"/>
              <a:gd name="connsiteX4" fmla="*/ 54429 w 1213758"/>
              <a:gd name="connsiteY4" fmla="*/ 13607 h 1453243"/>
              <a:gd name="connsiteX5" fmla="*/ 1213758 w 1213758"/>
              <a:gd name="connsiteY5" fmla="*/ 29936 h 1453243"/>
              <a:gd name="connsiteX6" fmla="*/ 1164772 w 1213758"/>
              <a:gd name="connsiteY6" fmla="*/ 193222 h 1453243"/>
              <a:gd name="connsiteX7" fmla="*/ 1099458 w 1213758"/>
              <a:gd name="connsiteY7" fmla="*/ 193222 h 1453243"/>
              <a:gd name="connsiteX8" fmla="*/ 968829 w 1213758"/>
              <a:gd name="connsiteY8" fmla="*/ 209550 h 1453243"/>
              <a:gd name="connsiteX9" fmla="*/ 936172 w 1213758"/>
              <a:gd name="connsiteY9" fmla="*/ 258536 h 1453243"/>
              <a:gd name="connsiteX10" fmla="*/ 707572 w 1213758"/>
              <a:gd name="connsiteY10" fmla="*/ 307522 h 1453243"/>
              <a:gd name="connsiteX11" fmla="*/ 495301 w 1213758"/>
              <a:gd name="connsiteY11" fmla="*/ 258536 h 1453243"/>
              <a:gd name="connsiteX12" fmla="*/ 511629 w 1213758"/>
              <a:gd name="connsiteY12" fmla="*/ 634093 h 1453243"/>
              <a:gd name="connsiteX13" fmla="*/ 609601 w 1213758"/>
              <a:gd name="connsiteY13" fmla="*/ 732064 h 1453243"/>
              <a:gd name="connsiteX14" fmla="*/ 658586 w 1213758"/>
              <a:gd name="connsiteY14" fmla="*/ 732064 h 1453243"/>
              <a:gd name="connsiteX15" fmla="*/ 658586 w 1213758"/>
              <a:gd name="connsiteY15" fmla="*/ 895350 h 1453243"/>
              <a:gd name="connsiteX16" fmla="*/ 462643 w 1213758"/>
              <a:gd name="connsiteY16" fmla="*/ 813707 h 1453243"/>
              <a:gd name="connsiteX17" fmla="*/ 413658 w 1213758"/>
              <a:gd name="connsiteY17" fmla="*/ 1009650 h 1453243"/>
              <a:gd name="connsiteX18" fmla="*/ 429986 w 1213758"/>
              <a:gd name="connsiteY18" fmla="*/ 1385207 h 1453243"/>
              <a:gd name="connsiteX19" fmla="*/ 429986 w 1213758"/>
              <a:gd name="connsiteY19" fmla="*/ 1417864 h 1453243"/>
              <a:gd name="connsiteX20" fmla="*/ 70758 w 1213758"/>
              <a:gd name="connsiteY20" fmla="*/ 1205593 h 1453243"/>
              <a:gd name="connsiteX0" fmla="*/ 70758 w 1213758"/>
              <a:gd name="connsiteY0" fmla="*/ 1205593 h 1453243"/>
              <a:gd name="connsiteX1" fmla="*/ 54429 w 1213758"/>
              <a:gd name="connsiteY1" fmla="*/ 944336 h 1453243"/>
              <a:gd name="connsiteX2" fmla="*/ 5443 w 1213758"/>
              <a:gd name="connsiteY2" fmla="*/ 666750 h 1453243"/>
              <a:gd name="connsiteX3" fmla="*/ 87086 w 1213758"/>
              <a:gd name="connsiteY3" fmla="*/ 536122 h 1453243"/>
              <a:gd name="connsiteX4" fmla="*/ 54429 w 1213758"/>
              <a:gd name="connsiteY4" fmla="*/ 13607 h 1453243"/>
              <a:gd name="connsiteX5" fmla="*/ 1213758 w 1213758"/>
              <a:gd name="connsiteY5" fmla="*/ 29936 h 1453243"/>
              <a:gd name="connsiteX6" fmla="*/ 1164772 w 1213758"/>
              <a:gd name="connsiteY6" fmla="*/ 193222 h 1453243"/>
              <a:gd name="connsiteX7" fmla="*/ 1099458 w 1213758"/>
              <a:gd name="connsiteY7" fmla="*/ 193222 h 1453243"/>
              <a:gd name="connsiteX8" fmla="*/ 968829 w 1213758"/>
              <a:gd name="connsiteY8" fmla="*/ 209550 h 1453243"/>
              <a:gd name="connsiteX9" fmla="*/ 936172 w 1213758"/>
              <a:gd name="connsiteY9" fmla="*/ 258536 h 1453243"/>
              <a:gd name="connsiteX10" fmla="*/ 707572 w 1213758"/>
              <a:gd name="connsiteY10" fmla="*/ 307522 h 1453243"/>
              <a:gd name="connsiteX11" fmla="*/ 495301 w 1213758"/>
              <a:gd name="connsiteY11" fmla="*/ 258536 h 1453243"/>
              <a:gd name="connsiteX12" fmla="*/ 511629 w 1213758"/>
              <a:gd name="connsiteY12" fmla="*/ 634093 h 1453243"/>
              <a:gd name="connsiteX13" fmla="*/ 609601 w 1213758"/>
              <a:gd name="connsiteY13" fmla="*/ 732064 h 1453243"/>
              <a:gd name="connsiteX14" fmla="*/ 658586 w 1213758"/>
              <a:gd name="connsiteY14" fmla="*/ 732064 h 1453243"/>
              <a:gd name="connsiteX15" fmla="*/ 658586 w 1213758"/>
              <a:gd name="connsiteY15" fmla="*/ 895350 h 1453243"/>
              <a:gd name="connsiteX16" fmla="*/ 462643 w 1213758"/>
              <a:gd name="connsiteY16" fmla="*/ 813707 h 1453243"/>
              <a:gd name="connsiteX17" fmla="*/ 413658 w 1213758"/>
              <a:gd name="connsiteY17" fmla="*/ 1009650 h 1453243"/>
              <a:gd name="connsiteX18" fmla="*/ 429986 w 1213758"/>
              <a:gd name="connsiteY18" fmla="*/ 1385207 h 1453243"/>
              <a:gd name="connsiteX19" fmla="*/ 429986 w 1213758"/>
              <a:gd name="connsiteY19" fmla="*/ 1417864 h 1453243"/>
              <a:gd name="connsiteX20" fmla="*/ 70758 w 1213758"/>
              <a:gd name="connsiteY20" fmla="*/ 1205593 h 1453243"/>
              <a:gd name="connsiteX0" fmla="*/ 70758 w 1213758"/>
              <a:gd name="connsiteY0" fmla="*/ 1205593 h 1453243"/>
              <a:gd name="connsiteX1" fmla="*/ 54429 w 1213758"/>
              <a:gd name="connsiteY1" fmla="*/ 944336 h 1453243"/>
              <a:gd name="connsiteX2" fmla="*/ 5443 w 1213758"/>
              <a:gd name="connsiteY2" fmla="*/ 666750 h 1453243"/>
              <a:gd name="connsiteX3" fmla="*/ 87086 w 1213758"/>
              <a:gd name="connsiteY3" fmla="*/ 536122 h 1453243"/>
              <a:gd name="connsiteX4" fmla="*/ 54429 w 1213758"/>
              <a:gd name="connsiteY4" fmla="*/ 13607 h 1453243"/>
              <a:gd name="connsiteX5" fmla="*/ 1213758 w 1213758"/>
              <a:gd name="connsiteY5" fmla="*/ 29936 h 1453243"/>
              <a:gd name="connsiteX6" fmla="*/ 1164772 w 1213758"/>
              <a:gd name="connsiteY6" fmla="*/ 193222 h 1453243"/>
              <a:gd name="connsiteX7" fmla="*/ 1099458 w 1213758"/>
              <a:gd name="connsiteY7" fmla="*/ 193222 h 1453243"/>
              <a:gd name="connsiteX8" fmla="*/ 968829 w 1213758"/>
              <a:gd name="connsiteY8" fmla="*/ 209550 h 1453243"/>
              <a:gd name="connsiteX9" fmla="*/ 936172 w 1213758"/>
              <a:gd name="connsiteY9" fmla="*/ 258536 h 1453243"/>
              <a:gd name="connsiteX10" fmla="*/ 707572 w 1213758"/>
              <a:gd name="connsiteY10" fmla="*/ 307522 h 1453243"/>
              <a:gd name="connsiteX11" fmla="*/ 495301 w 1213758"/>
              <a:gd name="connsiteY11" fmla="*/ 258536 h 1453243"/>
              <a:gd name="connsiteX12" fmla="*/ 511629 w 1213758"/>
              <a:gd name="connsiteY12" fmla="*/ 634093 h 1453243"/>
              <a:gd name="connsiteX13" fmla="*/ 609601 w 1213758"/>
              <a:gd name="connsiteY13" fmla="*/ 732064 h 1453243"/>
              <a:gd name="connsiteX14" fmla="*/ 658586 w 1213758"/>
              <a:gd name="connsiteY14" fmla="*/ 732064 h 1453243"/>
              <a:gd name="connsiteX15" fmla="*/ 658586 w 1213758"/>
              <a:gd name="connsiteY15" fmla="*/ 895350 h 1453243"/>
              <a:gd name="connsiteX16" fmla="*/ 462643 w 1213758"/>
              <a:gd name="connsiteY16" fmla="*/ 813707 h 1453243"/>
              <a:gd name="connsiteX17" fmla="*/ 413658 w 1213758"/>
              <a:gd name="connsiteY17" fmla="*/ 1009650 h 1453243"/>
              <a:gd name="connsiteX18" fmla="*/ 429986 w 1213758"/>
              <a:gd name="connsiteY18" fmla="*/ 1385207 h 1453243"/>
              <a:gd name="connsiteX19" fmla="*/ 429986 w 1213758"/>
              <a:gd name="connsiteY19" fmla="*/ 1417864 h 1453243"/>
              <a:gd name="connsiteX20" fmla="*/ 70758 w 1213758"/>
              <a:gd name="connsiteY20" fmla="*/ 1205593 h 1453243"/>
              <a:gd name="connsiteX0" fmla="*/ 70758 w 1213758"/>
              <a:gd name="connsiteY0" fmla="*/ 1205593 h 1453243"/>
              <a:gd name="connsiteX1" fmla="*/ 54429 w 1213758"/>
              <a:gd name="connsiteY1" fmla="*/ 944336 h 1453243"/>
              <a:gd name="connsiteX2" fmla="*/ 5443 w 1213758"/>
              <a:gd name="connsiteY2" fmla="*/ 666750 h 1453243"/>
              <a:gd name="connsiteX3" fmla="*/ 87086 w 1213758"/>
              <a:gd name="connsiteY3" fmla="*/ 536122 h 1453243"/>
              <a:gd name="connsiteX4" fmla="*/ 54429 w 1213758"/>
              <a:gd name="connsiteY4" fmla="*/ 13607 h 1453243"/>
              <a:gd name="connsiteX5" fmla="*/ 1213758 w 1213758"/>
              <a:gd name="connsiteY5" fmla="*/ 29936 h 1453243"/>
              <a:gd name="connsiteX6" fmla="*/ 1164772 w 1213758"/>
              <a:gd name="connsiteY6" fmla="*/ 193222 h 1453243"/>
              <a:gd name="connsiteX7" fmla="*/ 1099458 w 1213758"/>
              <a:gd name="connsiteY7" fmla="*/ 193222 h 1453243"/>
              <a:gd name="connsiteX8" fmla="*/ 968829 w 1213758"/>
              <a:gd name="connsiteY8" fmla="*/ 209550 h 1453243"/>
              <a:gd name="connsiteX9" fmla="*/ 936172 w 1213758"/>
              <a:gd name="connsiteY9" fmla="*/ 258536 h 1453243"/>
              <a:gd name="connsiteX10" fmla="*/ 707572 w 1213758"/>
              <a:gd name="connsiteY10" fmla="*/ 307522 h 1453243"/>
              <a:gd name="connsiteX11" fmla="*/ 495301 w 1213758"/>
              <a:gd name="connsiteY11" fmla="*/ 258536 h 1453243"/>
              <a:gd name="connsiteX12" fmla="*/ 511629 w 1213758"/>
              <a:gd name="connsiteY12" fmla="*/ 634093 h 1453243"/>
              <a:gd name="connsiteX13" fmla="*/ 609601 w 1213758"/>
              <a:gd name="connsiteY13" fmla="*/ 732064 h 1453243"/>
              <a:gd name="connsiteX14" fmla="*/ 658586 w 1213758"/>
              <a:gd name="connsiteY14" fmla="*/ 732064 h 1453243"/>
              <a:gd name="connsiteX15" fmla="*/ 658586 w 1213758"/>
              <a:gd name="connsiteY15" fmla="*/ 895350 h 1453243"/>
              <a:gd name="connsiteX16" fmla="*/ 462643 w 1213758"/>
              <a:gd name="connsiteY16" fmla="*/ 813707 h 1453243"/>
              <a:gd name="connsiteX17" fmla="*/ 413658 w 1213758"/>
              <a:gd name="connsiteY17" fmla="*/ 1009650 h 1453243"/>
              <a:gd name="connsiteX18" fmla="*/ 429986 w 1213758"/>
              <a:gd name="connsiteY18" fmla="*/ 1385207 h 1453243"/>
              <a:gd name="connsiteX19" fmla="*/ 429986 w 1213758"/>
              <a:gd name="connsiteY19" fmla="*/ 1417864 h 1453243"/>
              <a:gd name="connsiteX20" fmla="*/ 70758 w 1213758"/>
              <a:gd name="connsiteY20" fmla="*/ 1205593 h 1453243"/>
              <a:gd name="connsiteX0" fmla="*/ 70758 w 1213758"/>
              <a:gd name="connsiteY0" fmla="*/ 1205593 h 1453243"/>
              <a:gd name="connsiteX1" fmla="*/ 54429 w 1213758"/>
              <a:gd name="connsiteY1" fmla="*/ 944336 h 1453243"/>
              <a:gd name="connsiteX2" fmla="*/ 5443 w 1213758"/>
              <a:gd name="connsiteY2" fmla="*/ 666750 h 1453243"/>
              <a:gd name="connsiteX3" fmla="*/ 87086 w 1213758"/>
              <a:gd name="connsiteY3" fmla="*/ 536122 h 1453243"/>
              <a:gd name="connsiteX4" fmla="*/ 54429 w 1213758"/>
              <a:gd name="connsiteY4" fmla="*/ 13607 h 1453243"/>
              <a:gd name="connsiteX5" fmla="*/ 1213758 w 1213758"/>
              <a:gd name="connsiteY5" fmla="*/ 29936 h 1453243"/>
              <a:gd name="connsiteX6" fmla="*/ 1164772 w 1213758"/>
              <a:gd name="connsiteY6" fmla="*/ 193222 h 1453243"/>
              <a:gd name="connsiteX7" fmla="*/ 1099458 w 1213758"/>
              <a:gd name="connsiteY7" fmla="*/ 193222 h 1453243"/>
              <a:gd name="connsiteX8" fmla="*/ 968829 w 1213758"/>
              <a:gd name="connsiteY8" fmla="*/ 209550 h 1453243"/>
              <a:gd name="connsiteX9" fmla="*/ 936172 w 1213758"/>
              <a:gd name="connsiteY9" fmla="*/ 258536 h 1453243"/>
              <a:gd name="connsiteX10" fmla="*/ 707572 w 1213758"/>
              <a:gd name="connsiteY10" fmla="*/ 307522 h 1453243"/>
              <a:gd name="connsiteX11" fmla="*/ 495301 w 1213758"/>
              <a:gd name="connsiteY11" fmla="*/ 258536 h 1453243"/>
              <a:gd name="connsiteX12" fmla="*/ 511629 w 1213758"/>
              <a:gd name="connsiteY12" fmla="*/ 634093 h 1453243"/>
              <a:gd name="connsiteX13" fmla="*/ 609601 w 1213758"/>
              <a:gd name="connsiteY13" fmla="*/ 732064 h 1453243"/>
              <a:gd name="connsiteX14" fmla="*/ 658586 w 1213758"/>
              <a:gd name="connsiteY14" fmla="*/ 732064 h 1453243"/>
              <a:gd name="connsiteX15" fmla="*/ 658586 w 1213758"/>
              <a:gd name="connsiteY15" fmla="*/ 895350 h 1453243"/>
              <a:gd name="connsiteX16" fmla="*/ 462643 w 1213758"/>
              <a:gd name="connsiteY16" fmla="*/ 813707 h 1453243"/>
              <a:gd name="connsiteX17" fmla="*/ 413658 w 1213758"/>
              <a:gd name="connsiteY17" fmla="*/ 1009650 h 1453243"/>
              <a:gd name="connsiteX18" fmla="*/ 429986 w 1213758"/>
              <a:gd name="connsiteY18" fmla="*/ 1385207 h 1453243"/>
              <a:gd name="connsiteX19" fmla="*/ 429986 w 1213758"/>
              <a:gd name="connsiteY19" fmla="*/ 1417864 h 1453243"/>
              <a:gd name="connsiteX20" fmla="*/ 70758 w 1213758"/>
              <a:gd name="connsiteY20" fmla="*/ 1205593 h 1453243"/>
              <a:gd name="connsiteX0" fmla="*/ 70758 w 1213758"/>
              <a:gd name="connsiteY0" fmla="*/ 1205593 h 1453243"/>
              <a:gd name="connsiteX1" fmla="*/ 54429 w 1213758"/>
              <a:gd name="connsiteY1" fmla="*/ 944336 h 1453243"/>
              <a:gd name="connsiteX2" fmla="*/ 5443 w 1213758"/>
              <a:gd name="connsiteY2" fmla="*/ 666750 h 1453243"/>
              <a:gd name="connsiteX3" fmla="*/ 87086 w 1213758"/>
              <a:gd name="connsiteY3" fmla="*/ 536122 h 1453243"/>
              <a:gd name="connsiteX4" fmla="*/ 54429 w 1213758"/>
              <a:gd name="connsiteY4" fmla="*/ 13607 h 1453243"/>
              <a:gd name="connsiteX5" fmla="*/ 1213758 w 1213758"/>
              <a:gd name="connsiteY5" fmla="*/ 29936 h 1453243"/>
              <a:gd name="connsiteX6" fmla="*/ 1164772 w 1213758"/>
              <a:gd name="connsiteY6" fmla="*/ 193222 h 1453243"/>
              <a:gd name="connsiteX7" fmla="*/ 1099458 w 1213758"/>
              <a:gd name="connsiteY7" fmla="*/ 193222 h 1453243"/>
              <a:gd name="connsiteX8" fmla="*/ 968829 w 1213758"/>
              <a:gd name="connsiteY8" fmla="*/ 209550 h 1453243"/>
              <a:gd name="connsiteX9" fmla="*/ 936172 w 1213758"/>
              <a:gd name="connsiteY9" fmla="*/ 258536 h 1453243"/>
              <a:gd name="connsiteX10" fmla="*/ 707572 w 1213758"/>
              <a:gd name="connsiteY10" fmla="*/ 307522 h 1453243"/>
              <a:gd name="connsiteX11" fmla="*/ 495301 w 1213758"/>
              <a:gd name="connsiteY11" fmla="*/ 258536 h 1453243"/>
              <a:gd name="connsiteX12" fmla="*/ 511629 w 1213758"/>
              <a:gd name="connsiteY12" fmla="*/ 634093 h 1453243"/>
              <a:gd name="connsiteX13" fmla="*/ 609601 w 1213758"/>
              <a:gd name="connsiteY13" fmla="*/ 732064 h 1453243"/>
              <a:gd name="connsiteX14" fmla="*/ 658586 w 1213758"/>
              <a:gd name="connsiteY14" fmla="*/ 732064 h 1453243"/>
              <a:gd name="connsiteX15" fmla="*/ 658586 w 1213758"/>
              <a:gd name="connsiteY15" fmla="*/ 895350 h 1453243"/>
              <a:gd name="connsiteX16" fmla="*/ 462643 w 1213758"/>
              <a:gd name="connsiteY16" fmla="*/ 813707 h 1453243"/>
              <a:gd name="connsiteX17" fmla="*/ 413658 w 1213758"/>
              <a:gd name="connsiteY17" fmla="*/ 1009650 h 1453243"/>
              <a:gd name="connsiteX18" fmla="*/ 429986 w 1213758"/>
              <a:gd name="connsiteY18" fmla="*/ 1385207 h 1453243"/>
              <a:gd name="connsiteX19" fmla="*/ 429986 w 1213758"/>
              <a:gd name="connsiteY19" fmla="*/ 1417864 h 1453243"/>
              <a:gd name="connsiteX20" fmla="*/ 70758 w 1213758"/>
              <a:gd name="connsiteY20" fmla="*/ 1205593 h 145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3758" h="1453243">
                <a:moveTo>
                  <a:pt x="70758" y="1205593"/>
                </a:moveTo>
                <a:cubicBezTo>
                  <a:pt x="8165" y="1126672"/>
                  <a:pt x="65315" y="1034143"/>
                  <a:pt x="54429" y="944336"/>
                </a:cubicBezTo>
                <a:cubicBezTo>
                  <a:pt x="43543" y="854529"/>
                  <a:pt x="0" y="734786"/>
                  <a:pt x="5443" y="666750"/>
                </a:cubicBezTo>
                <a:cubicBezTo>
                  <a:pt x="10886" y="598714"/>
                  <a:pt x="78922" y="644979"/>
                  <a:pt x="87086" y="536122"/>
                </a:cubicBezTo>
                <a:cubicBezTo>
                  <a:pt x="95250" y="427265"/>
                  <a:pt x="46264" y="413657"/>
                  <a:pt x="54429" y="13607"/>
                </a:cubicBezTo>
                <a:cubicBezTo>
                  <a:pt x="590551" y="38100"/>
                  <a:pt x="1028701" y="0"/>
                  <a:pt x="1213758" y="29936"/>
                </a:cubicBezTo>
                <a:cubicBezTo>
                  <a:pt x="1168038" y="157843"/>
                  <a:pt x="1183822" y="166008"/>
                  <a:pt x="1164772" y="193222"/>
                </a:cubicBezTo>
                <a:cubicBezTo>
                  <a:pt x="1145722" y="220436"/>
                  <a:pt x="1132115" y="190501"/>
                  <a:pt x="1099458" y="193222"/>
                </a:cubicBezTo>
                <a:cubicBezTo>
                  <a:pt x="1066801" y="195943"/>
                  <a:pt x="996043" y="198664"/>
                  <a:pt x="968829" y="209550"/>
                </a:cubicBezTo>
                <a:cubicBezTo>
                  <a:pt x="941615" y="220436"/>
                  <a:pt x="979715" y="242207"/>
                  <a:pt x="936172" y="258536"/>
                </a:cubicBezTo>
                <a:cubicBezTo>
                  <a:pt x="892629" y="274865"/>
                  <a:pt x="781050" y="307522"/>
                  <a:pt x="707572" y="307522"/>
                </a:cubicBezTo>
                <a:cubicBezTo>
                  <a:pt x="634094" y="307522"/>
                  <a:pt x="597627" y="286839"/>
                  <a:pt x="495301" y="258536"/>
                </a:cubicBezTo>
                <a:cubicBezTo>
                  <a:pt x="504010" y="467541"/>
                  <a:pt x="492579" y="555172"/>
                  <a:pt x="511629" y="634093"/>
                </a:cubicBezTo>
                <a:cubicBezTo>
                  <a:pt x="530679" y="713014"/>
                  <a:pt x="585108" y="715736"/>
                  <a:pt x="609601" y="732064"/>
                </a:cubicBezTo>
                <a:cubicBezTo>
                  <a:pt x="634094" y="748392"/>
                  <a:pt x="650422" y="704850"/>
                  <a:pt x="658586" y="732064"/>
                </a:cubicBezTo>
                <a:cubicBezTo>
                  <a:pt x="666750" y="759278"/>
                  <a:pt x="691243" y="881743"/>
                  <a:pt x="658586" y="895350"/>
                </a:cubicBezTo>
                <a:cubicBezTo>
                  <a:pt x="625929" y="908957"/>
                  <a:pt x="503464" y="794657"/>
                  <a:pt x="462643" y="813707"/>
                </a:cubicBezTo>
                <a:cubicBezTo>
                  <a:pt x="421822" y="832757"/>
                  <a:pt x="419101" y="914400"/>
                  <a:pt x="413658" y="1009650"/>
                </a:cubicBezTo>
                <a:cubicBezTo>
                  <a:pt x="408215" y="1104900"/>
                  <a:pt x="427265" y="1317171"/>
                  <a:pt x="429986" y="1385207"/>
                </a:cubicBezTo>
                <a:cubicBezTo>
                  <a:pt x="432707" y="1453243"/>
                  <a:pt x="416923" y="1219200"/>
                  <a:pt x="429986" y="1417864"/>
                </a:cubicBezTo>
                <a:cubicBezTo>
                  <a:pt x="375558" y="1387928"/>
                  <a:pt x="133351" y="1284514"/>
                  <a:pt x="70758" y="1205593"/>
                </a:cubicBezTo>
                <a:close/>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034143" y="1992086"/>
            <a:ext cx="3831772" cy="832757"/>
          </a:xfrm>
          <a:custGeom>
            <a:avLst/>
            <a:gdLst>
              <a:gd name="connsiteX0" fmla="*/ 3744686 w 4280807"/>
              <a:gd name="connsiteY0" fmla="*/ 261257 h 996043"/>
              <a:gd name="connsiteX1" fmla="*/ 3744686 w 4280807"/>
              <a:gd name="connsiteY1" fmla="*/ 914400 h 996043"/>
              <a:gd name="connsiteX2" fmla="*/ 527957 w 4280807"/>
              <a:gd name="connsiteY2" fmla="*/ 751114 h 996043"/>
              <a:gd name="connsiteX3" fmla="*/ 576943 w 4280807"/>
              <a:gd name="connsiteY3" fmla="*/ 81643 h 996043"/>
              <a:gd name="connsiteX4" fmla="*/ 3744686 w 4280807"/>
              <a:gd name="connsiteY4" fmla="*/ 261257 h 996043"/>
              <a:gd name="connsiteX0" fmla="*/ 3744686 w 4280807"/>
              <a:gd name="connsiteY0" fmla="*/ 261257 h 996043"/>
              <a:gd name="connsiteX1" fmla="*/ 3744686 w 4280807"/>
              <a:gd name="connsiteY1" fmla="*/ 914400 h 996043"/>
              <a:gd name="connsiteX2" fmla="*/ 527957 w 4280807"/>
              <a:gd name="connsiteY2" fmla="*/ 751114 h 996043"/>
              <a:gd name="connsiteX3" fmla="*/ 576943 w 4280807"/>
              <a:gd name="connsiteY3" fmla="*/ 81643 h 996043"/>
              <a:gd name="connsiteX4" fmla="*/ 3744686 w 4280807"/>
              <a:gd name="connsiteY4" fmla="*/ 261257 h 996043"/>
              <a:gd name="connsiteX0" fmla="*/ 3744686 w 4280807"/>
              <a:gd name="connsiteY0" fmla="*/ 261257 h 996043"/>
              <a:gd name="connsiteX1" fmla="*/ 3744686 w 4280807"/>
              <a:gd name="connsiteY1" fmla="*/ 914400 h 996043"/>
              <a:gd name="connsiteX2" fmla="*/ 527957 w 4280807"/>
              <a:gd name="connsiteY2" fmla="*/ 751114 h 996043"/>
              <a:gd name="connsiteX3" fmla="*/ 576943 w 4280807"/>
              <a:gd name="connsiteY3" fmla="*/ 81643 h 996043"/>
              <a:gd name="connsiteX4" fmla="*/ 3744686 w 4280807"/>
              <a:gd name="connsiteY4" fmla="*/ 261257 h 996043"/>
              <a:gd name="connsiteX0" fmla="*/ 3744686 w 3831772"/>
              <a:gd name="connsiteY0" fmla="*/ 261257 h 996043"/>
              <a:gd name="connsiteX1" fmla="*/ 3744686 w 3831772"/>
              <a:gd name="connsiteY1" fmla="*/ 914400 h 996043"/>
              <a:gd name="connsiteX2" fmla="*/ 527957 w 3831772"/>
              <a:gd name="connsiteY2" fmla="*/ 751114 h 996043"/>
              <a:gd name="connsiteX3" fmla="*/ 576943 w 3831772"/>
              <a:gd name="connsiteY3" fmla="*/ 81643 h 996043"/>
              <a:gd name="connsiteX4" fmla="*/ 3744686 w 3831772"/>
              <a:gd name="connsiteY4" fmla="*/ 261257 h 996043"/>
              <a:gd name="connsiteX0" fmla="*/ 3744686 w 3831772"/>
              <a:gd name="connsiteY0" fmla="*/ 261257 h 914400"/>
              <a:gd name="connsiteX1" fmla="*/ 3744686 w 3831772"/>
              <a:gd name="connsiteY1" fmla="*/ 914400 h 914400"/>
              <a:gd name="connsiteX2" fmla="*/ 527957 w 3831772"/>
              <a:gd name="connsiteY2" fmla="*/ 751114 h 914400"/>
              <a:gd name="connsiteX3" fmla="*/ 576943 w 3831772"/>
              <a:gd name="connsiteY3" fmla="*/ 81643 h 914400"/>
              <a:gd name="connsiteX4" fmla="*/ 3744686 w 3831772"/>
              <a:gd name="connsiteY4" fmla="*/ 261257 h 914400"/>
              <a:gd name="connsiteX0" fmla="*/ 3744686 w 3831772"/>
              <a:gd name="connsiteY0" fmla="*/ 261257 h 914400"/>
              <a:gd name="connsiteX1" fmla="*/ 3744686 w 3831772"/>
              <a:gd name="connsiteY1" fmla="*/ 914400 h 914400"/>
              <a:gd name="connsiteX2" fmla="*/ 527957 w 3831772"/>
              <a:gd name="connsiteY2" fmla="*/ 751114 h 914400"/>
              <a:gd name="connsiteX3" fmla="*/ 576943 w 3831772"/>
              <a:gd name="connsiteY3" fmla="*/ 81643 h 914400"/>
              <a:gd name="connsiteX4" fmla="*/ 3744686 w 3831772"/>
              <a:gd name="connsiteY4" fmla="*/ 261257 h 914400"/>
              <a:gd name="connsiteX0" fmla="*/ 3744686 w 3831772"/>
              <a:gd name="connsiteY0" fmla="*/ 179614 h 832757"/>
              <a:gd name="connsiteX1" fmla="*/ 3744686 w 3831772"/>
              <a:gd name="connsiteY1" fmla="*/ 832757 h 832757"/>
              <a:gd name="connsiteX2" fmla="*/ 527957 w 3831772"/>
              <a:gd name="connsiteY2" fmla="*/ 669471 h 832757"/>
              <a:gd name="connsiteX3" fmla="*/ 576943 w 3831772"/>
              <a:gd name="connsiteY3" fmla="*/ 0 h 832757"/>
              <a:gd name="connsiteX4" fmla="*/ 3744686 w 3831772"/>
              <a:gd name="connsiteY4" fmla="*/ 179614 h 832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1772" h="832757">
                <a:moveTo>
                  <a:pt x="3744686" y="179614"/>
                </a:moveTo>
                <a:cubicBezTo>
                  <a:pt x="3831772" y="661307"/>
                  <a:pt x="3763736" y="277585"/>
                  <a:pt x="3744686" y="832757"/>
                </a:cubicBezTo>
                <a:lnTo>
                  <a:pt x="527957" y="669471"/>
                </a:lnTo>
                <a:cubicBezTo>
                  <a:pt x="0" y="530678"/>
                  <a:pt x="48986" y="81643"/>
                  <a:pt x="576943" y="0"/>
                </a:cubicBezTo>
                <a:cubicBezTo>
                  <a:pt x="1643743" y="103414"/>
                  <a:pt x="2803072" y="231321"/>
                  <a:pt x="3744686" y="179614"/>
                </a:cubicBezTo>
                <a:close/>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970" name="AutoShape 2" descr="Image result for oklahoma land rus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6" name="Freeform 25"/>
          <p:cNvSpPr/>
          <p:nvPr/>
        </p:nvSpPr>
        <p:spPr>
          <a:xfrm>
            <a:off x="2570480" y="2209800"/>
            <a:ext cx="3477260" cy="1272540"/>
          </a:xfrm>
          <a:custGeom>
            <a:avLst/>
            <a:gdLst>
              <a:gd name="connsiteX0" fmla="*/ 543560 w 4320540"/>
              <a:gd name="connsiteY0" fmla="*/ 111760 h 1460500"/>
              <a:gd name="connsiteX1" fmla="*/ 3774440 w 4320540"/>
              <a:gd name="connsiteY1" fmla="*/ 248920 h 1460500"/>
              <a:gd name="connsiteX2" fmla="*/ 3820160 w 4320540"/>
              <a:gd name="connsiteY2" fmla="*/ 568960 h 1460500"/>
              <a:gd name="connsiteX3" fmla="*/ 3698240 w 4320540"/>
              <a:gd name="connsiteY3" fmla="*/ 690880 h 1460500"/>
              <a:gd name="connsiteX4" fmla="*/ 3515360 w 4320540"/>
              <a:gd name="connsiteY4" fmla="*/ 675640 h 1460500"/>
              <a:gd name="connsiteX5" fmla="*/ 3484880 w 4320540"/>
              <a:gd name="connsiteY5" fmla="*/ 675640 h 1460500"/>
              <a:gd name="connsiteX6" fmla="*/ 3484880 w 4320540"/>
              <a:gd name="connsiteY6" fmla="*/ 1041400 h 1460500"/>
              <a:gd name="connsiteX7" fmla="*/ 3454400 w 4320540"/>
              <a:gd name="connsiteY7" fmla="*/ 1193800 h 1460500"/>
              <a:gd name="connsiteX8" fmla="*/ 3759200 w 4320540"/>
              <a:gd name="connsiteY8" fmla="*/ 1163320 h 1460500"/>
              <a:gd name="connsiteX9" fmla="*/ 3789680 w 4320540"/>
              <a:gd name="connsiteY9" fmla="*/ 1376680 h 1460500"/>
              <a:gd name="connsiteX10" fmla="*/ 1610360 w 4320540"/>
              <a:gd name="connsiteY10" fmla="*/ 1330960 h 1460500"/>
              <a:gd name="connsiteX11" fmla="*/ 543560 w 4320540"/>
              <a:gd name="connsiteY11" fmla="*/ 1330960 h 1460500"/>
              <a:gd name="connsiteX12" fmla="*/ 482600 w 4320540"/>
              <a:gd name="connsiteY12" fmla="*/ 1270000 h 1460500"/>
              <a:gd name="connsiteX13" fmla="*/ 513080 w 4320540"/>
              <a:gd name="connsiteY13" fmla="*/ 187960 h 1460500"/>
              <a:gd name="connsiteX14" fmla="*/ 543560 w 4320540"/>
              <a:gd name="connsiteY14" fmla="*/ 111760 h 1460500"/>
              <a:gd name="connsiteX0" fmla="*/ 548640 w 4361180"/>
              <a:gd name="connsiteY0" fmla="*/ 170180 h 1442720"/>
              <a:gd name="connsiteX1" fmla="*/ 3810000 w 4361180"/>
              <a:gd name="connsiteY1" fmla="*/ 231140 h 1442720"/>
              <a:gd name="connsiteX2" fmla="*/ 3855720 w 4361180"/>
              <a:gd name="connsiteY2" fmla="*/ 551180 h 1442720"/>
              <a:gd name="connsiteX3" fmla="*/ 3733800 w 4361180"/>
              <a:gd name="connsiteY3" fmla="*/ 673100 h 1442720"/>
              <a:gd name="connsiteX4" fmla="*/ 3550920 w 4361180"/>
              <a:gd name="connsiteY4" fmla="*/ 657860 h 1442720"/>
              <a:gd name="connsiteX5" fmla="*/ 3520440 w 4361180"/>
              <a:gd name="connsiteY5" fmla="*/ 657860 h 1442720"/>
              <a:gd name="connsiteX6" fmla="*/ 3520440 w 4361180"/>
              <a:gd name="connsiteY6" fmla="*/ 1023620 h 1442720"/>
              <a:gd name="connsiteX7" fmla="*/ 3489960 w 4361180"/>
              <a:gd name="connsiteY7" fmla="*/ 1176020 h 1442720"/>
              <a:gd name="connsiteX8" fmla="*/ 3794760 w 4361180"/>
              <a:gd name="connsiteY8" fmla="*/ 1145540 h 1442720"/>
              <a:gd name="connsiteX9" fmla="*/ 3825240 w 4361180"/>
              <a:gd name="connsiteY9" fmla="*/ 1358900 h 1442720"/>
              <a:gd name="connsiteX10" fmla="*/ 1645920 w 4361180"/>
              <a:gd name="connsiteY10" fmla="*/ 1313180 h 1442720"/>
              <a:gd name="connsiteX11" fmla="*/ 579120 w 4361180"/>
              <a:gd name="connsiteY11" fmla="*/ 1313180 h 1442720"/>
              <a:gd name="connsiteX12" fmla="*/ 518160 w 4361180"/>
              <a:gd name="connsiteY12" fmla="*/ 1252220 h 1442720"/>
              <a:gd name="connsiteX13" fmla="*/ 548640 w 4361180"/>
              <a:gd name="connsiteY13" fmla="*/ 170180 h 1442720"/>
              <a:gd name="connsiteX0" fmla="*/ 548640 w 4361180"/>
              <a:gd name="connsiteY0" fmla="*/ 2540 h 1275080"/>
              <a:gd name="connsiteX1" fmla="*/ 3810000 w 4361180"/>
              <a:gd name="connsiteY1" fmla="*/ 63500 h 1275080"/>
              <a:gd name="connsiteX2" fmla="*/ 3855720 w 4361180"/>
              <a:gd name="connsiteY2" fmla="*/ 383540 h 1275080"/>
              <a:gd name="connsiteX3" fmla="*/ 3733800 w 4361180"/>
              <a:gd name="connsiteY3" fmla="*/ 505460 h 1275080"/>
              <a:gd name="connsiteX4" fmla="*/ 3550920 w 4361180"/>
              <a:gd name="connsiteY4" fmla="*/ 490220 h 1275080"/>
              <a:gd name="connsiteX5" fmla="*/ 3520440 w 4361180"/>
              <a:gd name="connsiteY5" fmla="*/ 490220 h 1275080"/>
              <a:gd name="connsiteX6" fmla="*/ 3520440 w 4361180"/>
              <a:gd name="connsiteY6" fmla="*/ 855980 h 1275080"/>
              <a:gd name="connsiteX7" fmla="*/ 3489960 w 4361180"/>
              <a:gd name="connsiteY7" fmla="*/ 1008380 h 1275080"/>
              <a:gd name="connsiteX8" fmla="*/ 3794760 w 4361180"/>
              <a:gd name="connsiteY8" fmla="*/ 977900 h 1275080"/>
              <a:gd name="connsiteX9" fmla="*/ 3825240 w 4361180"/>
              <a:gd name="connsiteY9" fmla="*/ 1191260 h 1275080"/>
              <a:gd name="connsiteX10" fmla="*/ 1645920 w 4361180"/>
              <a:gd name="connsiteY10" fmla="*/ 1145540 h 1275080"/>
              <a:gd name="connsiteX11" fmla="*/ 579120 w 4361180"/>
              <a:gd name="connsiteY11" fmla="*/ 1145540 h 1275080"/>
              <a:gd name="connsiteX12" fmla="*/ 518160 w 4361180"/>
              <a:gd name="connsiteY12" fmla="*/ 1084580 h 1275080"/>
              <a:gd name="connsiteX13" fmla="*/ 548640 w 4361180"/>
              <a:gd name="connsiteY13" fmla="*/ 2540 h 1275080"/>
              <a:gd name="connsiteX0" fmla="*/ 157480 w 3970020"/>
              <a:gd name="connsiteY0" fmla="*/ 2540 h 1275080"/>
              <a:gd name="connsiteX1" fmla="*/ 3418840 w 3970020"/>
              <a:gd name="connsiteY1" fmla="*/ 63500 h 1275080"/>
              <a:gd name="connsiteX2" fmla="*/ 3464560 w 3970020"/>
              <a:gd name="connsiteY2" fmla="*/ 383540 h 1275080"/>
              <a:gd name="connsiteX3" fmla="*/ 3342640 w 3970020"/>
              <a:gd name="connsiteY3" fmla="*/ 505460 h 1275080"/>
              <a:gd name="connsiteX4" fmla="*/ 3159760 w 3970020"/>
              <a:gd name="connsiteY4" fmla="*/ 490220 h 1275080"/>
              <a:gd name="connsiteX5" fmla="*/ 3129280 w 3970020"/>
              <a:gd name="connsiteY5" fmla="*/ 490220 h 1275080"/>
              <a:gd name="connsiteX6" fmla="*/ 3129280 w 3970020"/>
              <a:gd name="connsiteY6" fmla="*/ 855980 h 1275080"/>
              <a:gd name="connsiteX7" fmla="*/ 3098800 w 3970020"/>
              <a:gd name="connsiteY7" fmla="*/ 1008380 h 1275080"/>
              <a:gd name="connsiteX8" fmla="*/ 3403600 w 3970020"/>
              <a:gd name="connsiteY8" fmla="*/ 977900 h 1275080"/>
              <a:gd name="connsiteX9" fmla="*/ 3434080 w 3970020"/>
              <a:gd name="connsiteY9" fmla="*/ 1191260 h 1275080"/>
              <a:gd name="connsiteX10" fmla="*/ 1254760 w 3970020"/>
              <a:gd name="connsiteY10" fmla="*/ 1145540 h 1275080"/>
              <a:gd name="connsiteX11" fmla="*/ 187960 w 3970020"/>
              <a:gd name="connsiteY11" fmla="*/ 1145540 h 1275080"/>
              <a:gd name="connsiteX12" fmla="*/ 127000 w 3970020"/>
              <a:gd name="connsiteY12" fmla="*/ 1084580 h 1275080"/>
              <a:gd name="connsiteX13" fmla="*/ 157480 w 3970020"/>
              <a:gd name="connsiteY13" fmla="*/ 2540 h 1275080"/>
              <a:gd name="connsiteX0" fmla="*/ 157480 w 3792220"/>
              <a:gd name="connsiteY0" fmla="*/ 2540 h 1275080"/>
              <a:gd name="connsiteX1" fmla="*/ 3418840 w 3792220"/>
              <a:gd name="connsiteY1" fmla="*/ 63500 h 1275080"/>
              <a:gd name="connsiteX2" fmla="*/ 3464560 w 3792220"/>
              <a:gd name="connsiteY2" fmla="*/ 383540 h 1275080"/>
              <a:gd name="connsiteX3" fmla="*/ 3342640 w 3792220"/>
              <a:gd name="connsiteY3" fmla="*/ 505460 h 1275080"/>
              <a:gd name="connsiteX4" fmla="*/ 3159760 w 3792220"/>
              <a:gd name="connsiteY4" fmla="*/ 490220 h 1275080"/>
              <a:gd name="connsiteX5" fmla="*/ 3129280 w 3792220"/>
              <a:gd name="connsiteY5" fmla="*/ 490220 h 1275080"/>
              <a:gd name="connsiteX6" fmla="*/ 3129280 w 3792220"/>
              <a:gd name="connsiteY6" fmla="*/ 855980 h 1275080"/>
              <a:gd name="connsiteX7" fmla="*/ 3098800 w 3792220"/>
              <a:gd name="connsiteY7" fmla="*/ 1008380 h 1275080"/>
              <a:gd name="connsiteX8" fmla="*/ 3403600 w 3792220"/>
              <a:gd name="connsiteY8" fmla="*/ 977900 h 1275080"/>
              <a:gd name="connsiteX9" fmla="*/ 3434080 w 3792220"/>
              <a:gd name="connsiteY9" fmla="*/ 1191260 h 1275080"/>
              <a:gd name="connsiteX10" fmla="*/ 1254760 w 3792220"/>
              <a:gd name="connsiteY10" fmla="*/ 1145540 h 1275080"/>
              <a:gd name="connsiteX11" fmla="*/ 187960 w 3792220"/>
              <a:gd name="connsiteY11" fmla="*/ 1145540 h 1275080"/>
              <a:gd name="connsiteX12" fmla="*/ 127000 w 3792220"/>
              <a:gd name="connsiteY12" fmla="*/ 1084580 h 1275080"/>
              <a:gd name="connsiteX13" fmla="*/ 157480 w 3792220"/>
              <a:gd name="connsiteY13" fmla="*/ 2540 h 1275080"/>
              <a:gd name="connsiteX0" fmla="*/ 157480 w 3792220"/>
              <a:gd name="connsiteY0" fmla="*/ 0 h 1272540"/>
              <a:gd name="connsiteX1" fmla="*/ 3418840 w 3792220"/>
              <a:gd name="connsiteY1" fmla="*/ 60960 h 1272540"/>
              <a:gd name="connsiteX2" fmla="*/ 3464560 w 3792220"/>
              <a:gd name="connsiteY2" fmla="*/ 381000 h 1272540"/>
              <a:gd name="connsiteX3" fmla="*/ 3342640 w 3792220"/>
              <a:gd name="connsiteY3" fmla="*/ 502920 h 1272540"/>
              <a:gd name="connsiteX4" fmla="*/ 3159760 w 3792220"/>
              <a:gd name="connsiteY4" fmla="*/ 487680 h 1272540"/>
              <a:gd name="connsiteX5" fmla="*/ 3129280 w 3792220"/>
              <a:gd name="connsiteY5" fmla="*/ 487680 h 1272540"/>
              <a:gd name="connsiteX6" fmla="*/ 3129280 w 3792220"/>
              <a:gd name="connsiteY6" fmla="*/ 853440 h 1272540"/>
              <a:gd name="connsiteX7" fmla="*/ 3098800 w 3792220"/>
              <a:gd name="connsiteY7" fmla="*/ 1005840 h 1272540"/>
              <a:gd name="connsiteX8" fmla="*/ 3403600 w 3792220"/>
              <a:gd name="connsiteY8" fmla="*/ 975360 h 1272540"/>
              <a:gd name="connsiteX9" fmla="*/ 3434080 w 3792220"/>
              <a:gd name="connsiteY9" fmla="*/ 1188720 h 1272540"/>
              <a:gd name="connsiteX10" fmla="*/ 1254760 w 3792220"/>
              <a:gd name="connsiteY10" fmla="*/ 1143000 h 1272540"/>
              <a:gd name="connsiteX11" fmla="*/ 187960 w 3792220"/>
              <a:gd name="connsiteY11" fmla="*/ 1143000 h 1272540"/>
              <a:gd name="connsiteX12" fmla="*/ 127000 w 3792220"/>
              <a:gd name="connsiteY12" fmla="*/ 1082040 h 1272540"/>
              <a:gd name="connsiteX13" fmla="*/ 157480 w 3792220"/>
              <a:gd name="connsiteY13" fmla="*/ 0 h 1272540"/>
              <a:gd name="connsiteX0" fmla="*/ 157480 w 3477260"/>
              <a:gd name="connsiteY0" fmla="*/ 0 h 1272540"/>
              <a:gd name="connsiteX1" fmla="*/ 3418840 w 3477260"/>
              <a:gd name="connsiteY1" fmla="*/ 60960 h 1272540"/>
              <a:gd name="connsiteX2" fmla="*/ 3464560 w 3477260"/>
              <a:gd name="connsiteY2" fmla="*/ 381000 h 1272540"/>
              <a:gd name="connsiteX3" fmla="*/ 3342640 w 3477260"/>
              <a:gd name="connsiteY3" fmla="*/ 502920 h 1272540"/>
              <a:gd name="connsiteX4" fmla="*/ 3159760 w 3477260"/>
              <a:gd name="connsiteY4" fmla="*/ 487680 h 1272540"/>
              <a:gd name="connsiteX5" fmla="*/ 3129280 w 3477260"/>
              <a:gd name="connsiteY5" fmla="*/ 487680 h 1272540"/>
              <a:gd name="connsiteX6" fmla="*/ 3129280 w 3477260"/>
              <a:gd name="connsiteY6" fmla="*/ 853440 h 1272540"/>
              <a:gd name="connsiteX7" fmla="*/ 3098800 w 3477260"/>
              <a:gd name="connsiteY7" fmla="*/ 1005840 h 1272540"/>
              <a:gd name="connsiteX8" fmla="*/ 3403600 w 3477260"/>
              <a:gd name="connsiteY8" fmla="*/ 975360 h 1272540"/>
              <a:gd name="connsiteX9" fmla="*/ 3434080 w 3477260"/>
              <a:gd name="connsiteY9" fmla="*/ 1188720 h 1272540"/>
              <a:gd name="connsiteX10" fmla="*/ 1254760 w 3477260"/>
              <a:gd name="connsiteY10" fmla="*/ 1143000 h 1272540"/>
              <a:gd name="connsiteX11" fmla="*/ 187960 w 3477260"/>
              <a:gd name="connsiteY11" fmla="*/ 1143000 h 1272540"/>
              <a:gd name="connsiteX12" fmla="*/ 127000 w 3477260"/>
              <a:gd name="connsiteY12" fmla="*/ 1082040 h 1272540"/>
              <a:gd name="connsiteX13" fmla="*/ 157480 w 3477260"/>
              <a:gd name="connsiteY13" fmla="*/ 0 h 127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77260" h="1272540">
                <a:moveTo>
                  <a:pt x="157480" y="0"/>
                </a:moveTo>
                <a:cubicBezTo>
                  <a:pt x="1193800" y="12700"/>
                  <a:pt x="2715260" y="88900"/>
                  <a:pt x="3418840" y="60960"/>
                </a:cubicBezTo>
                <a:cubicBezTo>
                  <a:pt x="3421380" y="474980"/>
                  <a:pt x="3477260" y="307340"/>
                  <a:pt x="3464560" y="381000"/>
                </a:cubicBezTo>
                <a:cubicBezTo>
                  <a:pt x="3451860" y="454660"/>
                  <a:pt x="3393440" y="485140"/>
                  <a:pt x="3342640" y="502920"/>
                </a:cubicBezTo>
                <a:cubicBezTo>
                  <a:pt x="3291840" y="520700"/>
                  <a:pt x="3195320" y="490220"/>
                  <a:pt x="3159760" y="487680"/>
                </a:cubicBezTo>
                <a:cubicBezTo>
                  <a:pt x="3124200" y="485140"/>
                  <a:pt x="3134360" y="426720"/>
                  <a:pt x="3129280" y="487680"/>
                </a:cubicBezTo>
                <a:cubicBezTo>
                  <a:pt x="3124200" y="548640"/>
                  <a:pt x="3134360" y="767080"/>
                  <a:pt x="3129280" y="853440"/>
                </a:cubicBezTo>
                <a:cubicBezTo>
                  <a:pt x="3124200" y="939800"/>
                  <a:pt x="3053080" y="985520"/>
                  <a:pt x="3098800" y="1005840"/>
                </a:cubicBezTo>
                <a:cubicBezTo>
                  <a:pt x="3144520" y="1026160"/>
                  <a:pt x="3347720" y="944880"/>
                  <a:pt x="3403600" y="975360"/>
                </a:cubicBezTo>
                <a:cubicBezTo>
                  <a:pt x="3459480" y="1005840"/>
                  <a:pt x="3365500" y="993140"/>
                  <a:pt x="3434080" y="1188720"/>
                </a:cubicBezTo>
                <a:cubicBezTo>
                  <a:pt x="3075940" y="1216660"/>
                  <a:pt x="1795780" y="1150620"/>
                  <a:pt x="1254760" y="1143000"/>
                </a:cubicBezTo>
                <a:cubicBezTo>
                  <a:pt x="713740" y="1135380"/>
                  <a:pt x="375920" y="1153160"/>
                  <a:pt x="187960" y="1143000"/>
                </a:cubicBezTo>
                <a:cubicBezTo>
                  <a:pt x="0" y="1132840"/>
                  <a:pt x="132080" y="1272540"/>
                  <a:pt x="127000" y="1082040"/>
                </a:cubicBezTo>
                <a:cubicBezTo>
                  <a:pt x="121920" y="891540"/>
                  <a:pt x="142240" y="612140"/>
                  <a:pt x="157480" y="0"/>
                </a:cubicBezTo>
                <a:close/>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TextBox 23"/>
          <p:cNvSpPr txBox="1"/>
          <p:nvPr/>
        </p:nvSpPr>
        <p:spPr>
          <a:xfrm>
            <a:off x="0" y="1066800"/>
            <a:ext cx="9144000" cy="1015663"/>
          </a:xfrm>
          <a:prstGeom prst="rect">
            <a:avLst/>
          </a:prstGeom>
        </p:spPr>
        <p:txBody>
          <a:bodyPr wrap="square" rtlCol="0">
            <a:spAutoFit/>
          </a:bodyPr>
          <a:lstStyle/>
          <a:p>
            <a:r>
              <a:rPr lang="en-US" sz="3000" b="1" dirty="0" smtClean="0">
                <a:solidFill>
                  <a:srgbClr val="FF0000"/>
                </a:solidFill>
                <a:effectLst>
                  <a:outerShdw dist="50800" dir="7200000" algn="ctr" rotWithShape="0">
                    <a:schemeClr val="tx1"/>
                  </a:outerShdw>
                </a:effectLst>
              </a:rPr>
              <a:t>LAND RUNS</a:t>
            </a:r>
            <a:r>
              <a:rPr lang="en-US" sz="3000" b="1" dirty="0" smtClean="0"/>
              <a:t>: unclaimed territories open for settlement    </a:t>
            </a:r>
          </a:p>
          <a:p>
            <a:r>
              <a:rPr lang="en-US" sz="3000" dirty="0" smtClean="0"/>
              <a:t>    ( </a:t>
            </a:r>
            <a:r>
              <a:rPr lang="en-US" sz="2900" dirty="0" smtClean="0"/>
              <a:t>part of Creek Nation, Cherokee Outlet, Neutral Strip)</a:t>
            </a:r>
            <a:endParaRPr lang="en-US" sz="3000" dirty="0" smtClean="0">
              <a:solidFill>
                <a:srgbClr val="FF0000"/>
              </a:solidFill>
              <a:effectLst>
                <a:outerShdw dist="38100" dir="5400000" algn="ctr" rotWithShape="0">
                  <a:schemeClr val="tx1"/>
                </a:outerShdw>
              </a:effectLst>
            </a:endParaRPr>
          </a:p>
        </p:txBody>
      </p:sp>
      <p:grpSp>
        <p:nvGrpSpPr>
          <p:cNvPr id="6" name="Group 26"/>
          <p:cNvGrpSpPr/>
          <p:nvPr/>
        </p:nvGrpSpPr>
        <p:grpSpPr>
          <a:xfrm>
            <a:off x="0" y="1600200"/>
            <a:ext cx="9144000" cy="5257800"/>
            <a:chOff x="0" y="1600200"/>
            <a:chExt cx="9144000" cy="5257800"/>
          </a:xfrm>
        </p:grpSpPr>
        <p:pic>
          <p:nvPicPr>
            <p:cNvPr id="211971" name="Picture 3"/>
            <p:cNvPicPr>
              <a:picLocks noChangeAspect="1" noChangeArrowheads="1"/>
            </p:cNvPicPr>
            <p:nvPr/>
          </p:nvPicPr>
          <p:blipFill>
            <a:blip r:embed="rId4" cstate="print"/>
            <a:srcRect/>
            <a:stretch>
              <a:fillRect/>
            </a:stretch>
          </p:blipFill>
          <p:spPr bwMode="auto">
            <a:xfrm>
              <a:off x="0" y="1600200"/>
              <a:ext cx="9144000" cy="5257800"/>
            </a:xfrm>
            <a:prstGeom prst="rect">
              <a:avLst/>
            </a:prstGeom>
            <a:noFill/>
            <a:ln w="9525">
              <a:noFill/>
              <a:miter lim="800000"/>
              <a:headEnd/>
              <a:tailEnd/>
            </a:ln>
            <a:effectLst/>
          </p:spPr>
        </p:pic>
        <p:sp>
          <p:nvSpPr>
            <p:cNvPr id="25" name="TextBox 24"/>
            <p:cNvSpPr txBox="1"/>
            <p:nvPr/>
          </p:nvSpPr>
          <p:spPr>
            <a:xfrm>
              <a:off x="0" y="6273225"/>
              <a:ext cx="3772186" cy="584775"/>
            </a:xfrm>
            <a:prstGeom prst="rect">
              <a:avLst/>
            </a:prstGeom>
            <a:gradFill>
              <a:gsLst>
                <a:gs pos="0">
                  <a:srgbClr val="D6B19C"/>
                </a:gs>
                <a:gs pos="30000">
                  <a:srgbClr val="D49E6C"/>
                </a:gs>
                <a:gs pos="70000">
                  <a:srgbClr val="A65528"/>
                </a:gs>
                <a:gs pos="100000">
                  <a:srgbClr val="663012"/>
                </a:gs>
              </a:gsLst>
              <a:lin ang="5400000" scaled="0"/>
            </a:gradFill>
          </p:spPr>
          <p:txBody>
            <a:bodyPr wrap="none" rtlCol="0">
              <a:spAutoFit/>
            </a:bodyPr>
            <a:lstStyle/>
            <a:p>
              <a:pPr algn="ctr"/>
              <a:r>
                <a:rPr lang="en-US" sz="3200" b="1" dirty="0" smtClean="0">
                  <a:solidFill>
                    <a:schemeClr val="bg1"/>
                  </a:solidFill>
                </a:rPr>
                <a:t>Oklahoma Land Rush</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grpId="0" nodeType="with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1000"/>
                                        <p:tgtEl>
                                          <p:spTgt spid="11"/>
                                        </p:tgtEl>
                                      </p:cBhvr>
                                    </p:animEffect>
                                    <p:set>
                                      <p:cBhvr>
                                        <p:cTn id="12" dur="1" fill="hold">
                                          <p:stCondLst>
                                            <p:cond delay="999"/>
                                          </p:stCondLst>
                                        </p:cTn>
                                        <p:tgtEl>
                                          <p:spTgt spid="11"/>
                                        </p:tgtEl>
                                        <p:attrNameLst>
                                          <p:attrName>style.visibility</p:attrName>
                                        </p:attrNameLst>
                                      </p:cBhvr>
                                      <p:to>
                                        <p:strVal val="hidden"/>
                                      </p:to>
                                    </p:set>
                                  </p:childTnLst>
                                </p:cTn>
                              </p:par>
                              <p:par>
                                <p:cTn id="13" presetID="53"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Effect transition="in" filter="fade">
                                      <p:cBhvr>
                                        <p:cTn id="17" dur="1000"/>
                                        <p:tgtEl>
                                          <p:spTgt spid="9"/>
                                        </p:tgtEl>
                                      </p:cBhvr>
                                    </p:animEffect>
                                  </p:childTnLst>
                                </p:cTn>
                              </p:par>
                            </p:childTnLst>
                          </p:cTn>
                        </p:par>
                        <p:par>
                          <p:cTn id="18" fill="hold">
                            <p:stCondLst>
                              <p:cond delay="1000"/>
                            </p:stCondLst>
                            <p:childTnLst>
                              <p:par>
                                <p:cTn id="19" presetID="6" presetClass="emph" presetSubtype="0" fill="hold" nodeType="afterEffect">
                                  <p:stCondLst>
                                    <p:cond delay="0"/>
                                  </p:stCondLst>
                                  <p:childTnLst>
                                    <p:animScale>
                                      <p:cBhvr>
                                        <p:cTn id="20" dur="1000" fill="hold"/>
                                        <p:tgtEl>
                                          <p:spTgt spid="1026"/>
                                        </p:tgtEl>
                                      </p:cBhvr>
                                      <p:by x="200000" y="200000"/>
                                    </p:animScale>
                                  </p:childTnLst>
                                </p:cTn>
                              </p:par>
                              <p:par>
                                <p:cTn id="21" presetID="64" presetClass="path" presetSubtype="0" accel="50000" decel="50000" fill="hold" nodeType="withEffect">
                                  <p:stCondLst>
                                    <p:cond delay="0"/>
                                  </p:stCondLst>
                                  <p:childTnLst>
                                    <p:animMotion origin="layout" path="M 3.33333E-6 1.11111E-6 L -0.19167 -0.14722 " pathEditMode="relative" rAng="0" ptsTypes="AA">
                                      <p:cBhvr>
                                        <p:cTn id="22" dur="1000" fill="hold"/>
                                        <p:tgtEl>
                                          <p:spTgt spid="1026"/>
                                        </p:tgtEl>
                                        <p:attrNameLst>
                                          <p:attrName>ppt_x</p:attrName>
                                          <p:attrName>ppt_y</p:attrName>
                                        </p:attrNameLst>
                                      </p:cBhvr>
                                      <p:rCtr x="-96" y="-74"/>
                                    </p:animMotion>
                                  </p:childTnLst>
                                </p:cTn>
                              </p:par>
                              <p:par>
                                <p:cTn id="23" presetID="10" presetClass="exit" presetSubtype="0" fill="hold" nodeType="withEffect">
                                  <p:stCondLst>
                                    <p:cond delay="500"/>
                                  </p:stCondLst>
                                  <p:childTnLst>
                                    <p:animEffect transition="out" filter="fade">
                                      <p:cBhvr>
                                        <p:cTn id="24" dur="1000"/>
                                        <p:tgtEl>
                                          <p:spTgt spid="1026"/>
                                        </p:tgtEl>
                                      </p:cBhvr>
                                    </p:animEffect>
                                    <p:set>
                                      <p:cBhvr>
                                        <p:cTn id="25" dur="1" fill="hold">
                                          <p:stCondLst>
                                            <p:cond delay="999"/>
                                          </p:stCondLst>
                                        </p:cTn>
                                        <p:tgtEl>
                                          <p:spTgt spid="1026"/>
                                        </p:tgtEl>
                                        <p:attrNameLst>
                                          <p:attrName>style.visibility</p:attrName>
                                        </p:attrNameLst>
                                      </p:cBhvr>
                                      <p:to>
                                        <p:strVal val="hidden"/>
                                      </p:to>
                                    </p:set>
                                  </p:childTnLst>
                                </p:cTn>
                              </p:par>
                              <p:par>
                                <p:cTn id="26" presetID="10" presetClass="entr" presetSubtype="0" fill="hold" nodeType="withEffect">
                                  <p:stCondLst>
                                    <p:cond delay="50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childTnLst>
                                </p:cTn>
                              </p:par>
                              <p:par>
                                <p:cTn id="29" presetID="10" presetClass="entr" presetSubtype="0" fill="hold" nodeType="withEffect">
                                  <p:stCondLst>
                                    <p:cond delay="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1000"/>
                                        <p:tgtEl>
                                          <p:spTgt spid="2"/>
                                        </p:tgtEl>
                                      </p:cBhvr>
                                    </p:animEffect>
                                    <p:set>
                                      <p:cBhvr>
                                        <p:cTn id="41" dur="1" fill="hold">
                                          <p:stCondLst>
                                            <p:cond delay="999"/>
                                          </p:stCondLst>
                                        </p:cTn>
                                        <p:tgtEl>
                                          <p:spTgt spid="2"/>
                                        </p:tgtEl>
                                        <p:attrNameLst>
                                          <p:attrName>style.visibility</p:attrName>
                                        </p:attrNameLst>
                                      </p:cBhvr>
                                      <p:to>
                                        <p:strVal val="hidden"/>
                                      </p:to>
                                    </p:set>
                                  </p:childTnLst>
                                </p:cTn>
                              </p:par>
                              <p:par>
                                <p:cTn id="42" presetID="22" presetClass="entr" presetSubtype="8"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10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10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left)">
                                      <p:cBhvr>
                                        <p:cTn id="54" dur="10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30" presetClass="entr" presetSubtype="0"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800" decel="100000"/>
                                        <p:tgtEl>
                                          <p:spTgt spid="6"/>
                                        </p:tgtEl>
                                      </p:cBhvr>
                                    </p:animEffect>
                                    <p:anim calcmode="lin" valueType="num">
                                      <p:cBhvr>
                                        <p:cTn id="60" dur="800" decel="100000" fill="hold"/>
                                        <p:tgtEl>
                                          <p:spTgt spid="6"/>
                                        </p:tgtEl>
                                        <p:attrNameLst>
                                          <p:attrName>style.rotation</p:attrName>
                                        </p:attrNameLst>
                                      </p:cBhvr>
                                      <p:tavLst>
                                        <p:tav tm="0">
                                          <p:val>
                                            <p:fltVal val="-90"/>
                                          </p:val>
                                        </p:tav>
                                        <p:tav tm="100000">
                                          <p:val>
                                            <p:fltVal val="0"/>
                                          </p:val>
                                        </p:tav>
                                      </p:tavLst>
                                    </p:anim>
                                    <p:anim calcmode="lin" valueType="num">
                                      <p:cBhvr>
                                        <p:cTn id="61" dur="800" decel="100000" fill="hold"/>
                                        <p:tgtEl>
                                          <p:spTgt spid="6"/>
                                        </p:tgtEl>
                                        <p:attrNameLst>
                                          <p:attrName>ppt_x</p:attrName>
                                        </p:attrNameLst>
                                      </p:cBhvr>
                                      <p:tavLst>
                                        <p:tav tm="0">
                                          <p:val>
                                            <p:strVal val="#ppt_x+0.4"/>
                                          </p:val>
                                        </p:tav>
                                        <p:tav tm="100000">
                                          <p:val>
                                            <p:strVal val="#ppt_x-0.05"/>
                                          </p:val>
                                        </p:tav>
                                      </p:tavLst>
                                    </p:anim>
                                    <p:anim calcmode="lin" valueType="num">
                                      <p:cBhvr>
                                        <p:cTn id="62" dur="800" decel="100000" fill="hold"/>
                                        <p:tgtEl>
                                          <p:spTgt spid="6"/>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P spid="20" grpId="0" animBg="1"/>
      <p:bldP spid="21" grpId="0" animBg="1"/>
      <p:bldP spid="26" grpId="0" animBg="1"/>
      <p:bldP spid="24"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1975247"/>
          </a:xfrm>
          <a:prstGeom prst="rect">
            <a:avLst/>
          </a:prstGeom>
        </p:spPr>
        <p:txBody>
          <a:bodyPr wrap="square">
            <a:spAutoFit/>
          </a:bodyPr>
          <a:lstStyle/>
          <a:p>
            <a:pPr fontAlgn="base"/>
            <a:r>
              <a:rPr lang="en-US" dirty="0" smtClean="0">
                <a:hlinkClick r:id="rId2"/>
              </a:rPr>
              <a:t>https://culturequarks.wordpress.com/2012/04/22/the-1889-land-rush/</a:t>
            </a:r>
            <a:endParaRPr lang="en-US" dirty="0" smtClean="0"/>
          </a:p>
          <a:p>
            <a:pPr fontAlgn="base"/>
            <a:r>
              <a:rPr lang="en-US" dirty="0" smtClean="0"/>
              <a:t>	The 1889 Land Rush concerns the opening of the Oklahoma District, commonly referred to as ‘The Unassigned Lands’, which comprised some two million acres of public land in the heart of Indian Territory and the center of present-day Oklahoma. The area was ceded to the United States government in the wake of the Civil War by the Creek and Seminole tribes, who had allied themselves with the Confederacy. These tribes, having been previously relocated from their native homelands in the American Southeast, were then forced to relinquish a substantial portion of their Oklahoma landholdings.</a:t>
            </a:r>
          </a:p>
          <a:p>
            <a:pPr fontAlgn="base"/>
            <a:r>
              <a:rPr lang="en-US" dirty="0" smtClean="0"/>
              <a:t>	Despite the language in the post-Civil War treaties, no other Indian tribes were relocated on or assigned to the area, which subsequently became known as The Unassigned Lands, and by the 1880s, there was a growing clamor to open the territory to non-Indian settlement. Advocates of this policy became known as ‘Boomers’.</a:t>
            </a:r>
          </a:p>
          <a:p>
            <a:pPr fontAlgn="base"/>
            <a:r>
              <a:rPr lang="en-US" dirty="0" smtClean="0"/>
              <a:t>	The legal foundation for the 1889 Land Rush came earlier that year when Congressman William Springer (Illinois) amended the annual Indian Appropriations Bill, authorizing President Benjamin Harrison to open The Unassigned Lands to settlement, which he signed into law on March 23, 1889. The law followed the terms of The Homestead Act of 1862, which allowed settlers to claim 160 acres of public land and then to qualify for land title in five years time pending the occupation and ‘improvement’ of the land.</a:t>
            </a:r>
          </a:p>
          <a:p>
            <a:pPr fontAlgn="base"/>
            <a:r>
              <a:rPr lang="en-US" dirty="0" smtClean="0"/>
              <a:t>	According to the proclamation, the area would be opened to the non-Indian public on a first-come, first-served basis beginning at twelve noon on April 22, 1889. Some 50,000 hopeful settlers, ostensibly monitored by the United States Army, gathered along the periphery of the district, waiting to vie for the 12,000 newly-available homesteads. The event attracted national and international attention (see The New York Times article from April 22, 1889). Those who illegally entered the area early – many did so at night, hiding out in ravines until the appointed time – became known as ‘Sooners’, an epithet that also applied to marshals, land surveyors and railroad employees who were able to enter the territory beforehand in an official capacity.</a:t>
            </a:r>
          </a:p>
          <a:p>
            <a:pPr fontAlgn="base"/>
            <a:r>
              <a:rPr lang="en-US" dirty="0" smtClean="0"/>
              <a:t>	Although the 1889 Land Rush resulted in the permanent transfer of land from Indian to non-Indian hands, not all of the homesteads were claimed by Anglo settlers. While an unknown number of African-Americans were among the 50,000 participants, some fifty families were successful in staking claims, primary in the Cimarron River Valley in present-day Kingfisher County. Three African-American towns, Red Wing, Wanamaker and Lincoln City, were established.</a:t>
            </a:r>
          </a:p>
          <a:p>
            <a:pPr fontAlgn="base"/>
            <a:r>
              <a:rPr lang="en-US" dirty="0" smtClean="0"/>
              <a:t>	The 1889 Land Run, creating literally overnight the cities of Guthrie, Norman and Oklahoma City, established a legal and demographic footprint in the heart of Oklahoma, which would achieve statehood in 1907.</a:t>
            </a:r>
          </a:p>
          <a:p>
            <a:pPr fontAlgn="base"/>
            <a:r>
              <a:rPr lang="en-US" dirty="0" smtClean="0"/>
              <a:t>	Today, the 1889 Land Rush remains an important part of Oklahoma’s commemorative imagination. Several local festivals are celebrating the occasion this weekend, including the </a:t>
            </a:r>
            <a:r>
              <a:rPr lang="en-US" dirty="0" smtClean="0">
                <a:hlinkClick r:id="rId3"/>
              </a:rPr>
              <a:t>82nd Annual ’89 Celebration</a:t>
            </a:r>
            <a:r>
              <a:rPr lang="en-US" dirty="0" smtClean="0"/>
              <a:t> in Guthrie, the </a:t>
            </a:r>
            <a:r>
              <a:rPr lang="en-US" dirty="0" smtClean="0">
                <a:hlinkClick r:id="rId4"/>
              </a:rPr>
              <a:t>2012 Norman 89er Day</a:t>
            </a:r>
            <a:r>
              <a:rPr lang="en-US" dirty="0" smtClean="0"/>
              <a:t>, and the </a:t>
            </a:r>
            <a:r>
              <a:rPr lang="en-US" dirty="0" smtClean="0">
                <a:hlinkClick r:id="rId5"/>
              </a:rPr>
              <a:t>9th Annual Choctaw Land Run Festival</a:t>
            </a:r>
            <a:r>
              <a:rPr lang="en-US" dirty="0" smtClean="0"/>
              <a:t>. Among the festivals’ activities are land rush re-enactments for children, who will receive replicas of a historic land deed. Festivities also include a commemorative pilgrimage – the </a:t>
            </a:r>
            <a:r>
              <a:rPr lang="en-US" dirty="0" smtClean="0">
                <a:hlinkClick r:id="rId6"/>
              </a:rPr>
              <a:t>34th Annual Land Run Ride</a:t>
            </a:r>
            <a:r>
              <a:rPr lang="en-US" dirty="0" smtClean="0"/>
              <a:t>, comprised of about 100 people and 25 wagons, will make a three-day trek from Lebanon to Norman.</a:t>
            </a:r>
          </a:p>
          <a:p>
            <a:pPr fontAlgn="base"/>
            <a:r>
              <a:rPr lang="en-US" dirty="0" smtClean="0"/>
              <a:t>	The Land Rush commemorations range from the festive to the monumental. Upon completion in 2015, </a:t>
            </a:r>
            <a:r>
              <a:rPr lang="en-US" dirty="0" smtClean="0">
                <a:hlinkClick r:id="rId7"/>
              </a:rPr>
              <a:t>The Centennial Land Run Monument</a:t>
            </a:r>
            <a:r>
              <a:rPr lang="en-US" dirty="0" smtClean="0"/>
              <a:t>, located in downtown Oklahoma City, will be one of the largest bronze sculptures in the world. Comprised of forty-five Land Rush participants, though absent of Native American representation, the monument will span a distance of 365 feet in length by 36 feet in width and over 16 feet in height. For the hobbyists, there is a Lucky Luke comic book dedicated to the Land Rush, while </a:t>
            </a:r>
            <a:r>
              <a:rPr lang="en-US" dirty="0" err="1" smtClean="0"/>
              <a:t>geocache</a:t>
            </a:r>
            <a:r>
              <a:rPr lang="en-US" dirty="0" smtClean="0"/>
              <a:t> fans can cross the entire state following the caches of </a:t>
            </a:r>
            <a:r>
              <a:rPr lang="en-US" dirty="0" smtClean="0">
                <a:hlinkClick r:id="rId8"/>
              </a:rPr>
              <a:t>The Oklahoma Land Run</a:t>
            </a:r>
            <a:r>
              <a:rPr lang="en-US" dirty="0" smtClean="0"/>
              <a:t>.</a:t>
            </a:r>
          </a:p>
          <a:p>
            <a:pPr fontAlgn="base"/>
            <a:r>
              <a:rPr lang="en-US" dirty="0" smtClean="0"/>
              <a:t>According to an April 19, 2012 editorial published in </a:t>
            </a:r>
            <a:r>
              <a:rPr lang="en-US" i="1" dirty="0" smtClean="0">
                <a:hlinkClick r:id="rId9"/>
              </a:rPr>
              <a:t>The Oklahoma Daily</a:t>
            </a:r>
            <a:r>
              <a:rPr lang="en-US" dirty="0" smtClean="0"/>
              <a:t>, ‘around this time each year, many students in Oklahoma schools are treated to re-enactments of their own, celebrating Land Run Day by racing to stake their claim on sections of the playground. The native-Oklahoman members of the editorial board have fond memories of this excuse to play outside. What those memories don’t include is any mention of the native peoples who lived on the land those settlers claimed.</a:t>
            </a:r>
          </a:p>
          <a:p>
            <a:pPr fontAlgn="base"/>
            <a:r>
              <a:rPr lang="en-US" dirty="0" smtClean="0"/>
              <a:t>	Don’t get us wrong: We understand these celebrations are important traditions that celebrate Oklahoma’s history. They have an important place in many people’s lives and memories, which cannot be ignored.</a:t>
            </a:r>
          </a:p>
          <a:p>
            <a:pPr fontAlgn="base"/>
            <a:r>
              <a:rPr lang="en-US" dirty="0" smtClean="0"/>
              <a:t>	But they come at a heavy price. In order to enjoy these celebrations comfortably, Oklahomans sanitize the real events. They focus on the land claiming and the Western cultural trappings of the land-runners, ignoring the native peoples who — already displaced once and forced to settle in Oklahoma — were then displaced once again to make way for settlers’ land claims. . . . A cursory glance at the media coverage and advertising for this year’s land run celebrations reveals not one mention of a Native American event, a native speaker or any attempt to educate the crowds about the other side of these events — those who lost everything to encroaching foreign settlers’.</a:t>
            </a:r>
          </a:p>
          <a:p>
            <a:pPr fontAlgn="base"/>
            <a:r>
              <a:rPr lang="en-US" dirty="0" smtClean="0"/>
              <a:t>	Having laid out its position, the editorial advocates an honest and inclusive dialogue as a way forward in remembering and commemorating its state history:</a:t>
            </a:r>
          </a:p>
          <a:p>
            <a:pPr fontAlgn="base"/>
            <a:r>
              <a:rPr lang="en-US" dirty="0" smtClean="0"/>
              <a:t>	‘The land run is Oklahoma’s history, and no matter how tarnished, it should be remembered. But that’s exactly the point: No matter how tarnished, our real history should be remembered. Being proud of this state means acknowledging its true legacy — all the good and the bad. It may be difficult to love something while recognizing its faults, but Oklahomans owe that much to the people hurt and the cultures all but destroyed by those ’89ers’.</a:t>
            </a:r>
          </a:p>
          <a:p>
            <a:pPr fontAlgn="base"/>
            <a:r>
              <a:rPr lang="en-US" dirty="0" smtClean="0"/>
              <a:t>	The dialogue that is needed is one that acknowledges all parties while denying the experiences of none. The annual Land Rush celebrations seem to be a perfect venue for such future conversations.</a:t>
            </a:r>
          </a:p>
          <a:p>
            <a:pPr fontAlgn="base"/>
            <a:endParaRPr lang="en-US" dirty="0"/>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6684228"/>
          </a:xfrm>
          <a:prstGeom prst="rect">
            <a:avLst/>
          </a:prstGeom>
        </p:spPr>
        <p:txBody>
          <a:bodyPr wrap="square">
            <a:spAutoFit/>
          </a:bodyPr>
          <a:lstStyle/>
          <a:p>
            <a:r>
              <a:rPr lang="en-US" dirty="0" smtClean="0">
                <a:hlinkClick r:id="rId2"/>
              </a:rPr>
              <a:t>https://en.wikipedia.org/wiki/History_of_Oklahoma</a:t>
            </a:r>
            <a:endParaRPr lang="en-US" dirty="0" smtClean="0"/>
          </a:p>
          <a:p>
            <a:r>
              <a:rPr lang="en-US" dirty="0" smtClean="0"/>
              <a:t>	The </a:t>
            </a:r>
            <a:r>
              <a:rPr lang="en-US" b="1" dirty="0" smtClean="0"/>
              <a:t>history of Oklahoma</a:t>
            </a:r>
            <a:r>
              <a:rPr lang="en-US" dirty="0" smtClean="0"/>
              <a:t> refers to the history of the state of Oklahoma and the land that the state now occupies. Areas of Oklahoma east of its panhandle were acquired in the Louisiana Purchase of 1803, while the Panhandle was not acquired until the U.S. land acquisitions following the Mexican–American War.</a:t>
            </a:r>
          </a:p>
          <a:p>
            <a:r>
              <a:rPr lang="en-US" dirty="0" smtClean="0"/>
              <a:t>	Most of Oklahoma was set aside as Indian Territory before the Civil War. It was opened for general settlement around 1890—the "Sooners" were settlers who jumped the gun. Statehood came to the poor ranching and farming state in Oklahoma, but soon oil was discovered and new wealth poured in.</a:t>
            </a:r>
          </a:p>
          <a:p>
            <a:r>
              <a:rPr lang="en-US" dirty="0" smtClean="0"/>
              <a:t>	In 1860, the Indian Territory had a population of 55,000 Indians, 8,400 black slaves owned by Indians, and 3000 whites. In 1861, as the American Civil War began, Texas forces moved north and the United States withdrew its military forces from the territory. Confederate Commissioner Albert Pike signed formal treaties of alliance with all the major tribes, and the territories sent a delegate to the Confederate Congress in Richmond. However, there were minority factions who opposed the Confederacy, with the result that a small-scale Civil War raged inside the territory. A force of Union troops and loyal Indians invaded Indian Territory and won a strategic victory at Honey Springs on July 17, 1863. By late summer 1863, Union forces controlled Fort Smith in neighboring Arkansas, and Confederate hopes for retaining control of the territory collapsed.  Many pro-Confederate Cherokee, Creek, and Seminole Indians fled south, becoming refugees among the Chickasaw and Choctaws.  However, Confederate Brigadier General Stand </a:t>
            </a:r>
            <a:r>
              <a:rPr lang="en-US" dirty="0" err="1" smtClean="0"/>
              <a:t>Watie</a:t>
            </a:r>
            <a:r>
              <a:rPr lang="en-US" dirty="0" smtClean="0"/>
              <a:t>, a Cherokee, captured Union supplies and kept the insurgency active. </a:t>
            </a:r>
            <a:r>
              <a:rPr lang="en-US" dirty="0" err="1" smtClean="0"/>
              <a:t>Watie</a:t>
            </a:r>
            <a:r>
              <a:rPr lang="en-US" dirty="0" smtClean="0"/>
              <a:t> was the last Confederate general to give up; he surrendered on June 23, 1865.</a:t>
            </a:r>
          </a:p>
          <a:p>
            <a:r>
              <a:rPr lang="en-US" dirty="0" smtClean="0"/>
              <a:t>	During the Civil War, Congress passed a statute (still in effect) that gave the President the authority to suspend the appropriations of any tribe if the tribe is "in a state of actual hostility to the government of the United States … and, by proclamation, to declare all treaties with such tribe to be abrogated by such tribe.“</a:t>
            </a:r>
          </a:p>
          <a:p>
            <a:r>
              <a:rPr lang="en-US" b="1" dirty="0" smtClean="0"/>
              <a:t>Post-Civil War Period</a:t>
            </a:r>
          </a:p>
          <a:p>
            <a:r>
              <a:rPr lang="en-US" dirty="0" smtClean="0"/>
              <a:t>	In 1866 the federal government forced the tribes that had allied with the Confederacy into new Reconstruction Treaties.  Most of the land in central and western Indian Territory was ceded to the government.  Some of the land was given to other tribes, but the central part, the so-called Unassigned Lands, remained with the government. Another concession allowed railroads to cross Indian lands. Furthermore, the practice of slavery was outlawed. Some nations were integrated racially with their slaves, but other nations were extremely hostile to the former slaves and wanted them exiled from their territory. It was also during this time that the policy of the federal government gradually shifted from Indian removal and relocation to one of assimilation.</a:t>
            </a:r>
          </a:p>
          <a:p>
            <a:r>
              <a:rPr lang="en-US" dirty="0" smtClean="0"/>
              <a:t>	In the 1870s, a movement began by whites and blacks wanting to settle the government lands in the Indian Territory under the Homestead Act of 1862. They referred to the Unassigned Lands as </a:t>
            </a:r>
            <a:r>
              <a:rPr lang="en-US" i="1" dirty="0" smtClean="0"/>
              <a:t>Oklahoma</a:t>
            </a:r>
            <a:r>
              <a:rPr lang="en-US" dirty="0" smtClean="0"/>
              <a:t> and to themselves as "Boomers". In 1884, in </a:t>
            </a:r>
            <a:r>
              <a:rPr lang="en-US" i="1" dirty="0" smtClean="0"/>
              <a:t>United States v. Payne</a:t>
            </a:r>
            <a:r>
              <a:rPr lang="en-US" dirty="0" smtClean="0"/>
              <a:t>, the United States District Court in Topeka, Kansas, ruled that settling on the lands ceded to the government by the Indians under the 1866 treaties was not a crime. The government at first resisted, but Congress soon enacted laws authorizing settlement.</a:t>
            </a:r>
          </a:p>
          <a:p>
            <a:r>
              <a:rPr lang="en-US" dirty="0" smtClean="0"/>
              <a:t>	In the 1880s, early settlers of the state's very sparsely populated Panhandle region tried to form the Cimarron Territory but lost a lawsuit against the federal government. This prompted a judge in Paris, Texas, to unintentionally create a moniker for the area. "That is land that can be owned by no man", the judge said, and after that the panhandle was referred to as No Man's Land until statehood arrived decades later.</a:t>
            </a:r>
          </a:p>
          <a:p>
            <a:r>
              <a:rPr lang="en-US" dirty="0" smtClean="0"/>
              <a:t>	Congress passed the Dawes Act, or General Allotment Act, in 1887 requiring the government to negotiate agreements with the tribes to divide Indian lands into individual holdings. Under the allotment system, tribal lands left over would be surveyed for settlement by non-Indians. Following settlement, many whites accused Republican officials of giving preferential treatment to ex-slaves in land disputes.</a:t>
            </a:r>
          </a:p>
          <a:p>
            <a:r>
              <a:rPr lang="en-US" b="1" dirty="0" smtClean="0"/>
              <a:t>The Land Run of 1889</a:t>
            </a:r>
            <a:endParaRPr lang="en-US" dirty="0" smtClean="0"/>
          </a:p>
          <a:p>
            <a:r>
              <a:rPr lang="en-US" dirty="0" smtClean="0"/>
              <a:t>	The United States entered into two new treaties with the Creeks and the Seminoles. Under these treaties, tribes would sell at least part of their land in Oklahoma to the U.S. to settle other Indian tribes and freemen.</a:t>
            </a:r>
            <a:r>
              <a:rPr lang="en-US" baseline="30000" dirty="0" smtClean="0"/>
              <a:t> </a:t>
            </a:r>
            <a:r>
              <a:rPr lang="en-US" dirty="0" smtClean="0"/>
              <a:t> This land would be widely called the Unassigned Lands or Oklahoma Country in the 1880s due to it remaining uninhabited for over a decade.</a:t>
            </a:r>
          </a:p>
          <a:p>
            <a:r>
              <a:rPr lang="en-US" dirty="0" smtClean="0"/>
              <a:t>	In 1879, part-Cherokee Elias C. </a:t>
            </a:r>
            <a:r>
              <a:rPr lang="en-US" dirty="0" err="1" smtClean="0"/>
              <a:t>Boudinot</a:t>
            </a:r>
            <a:r>
              <a:rPr lang="en-US" dirty="0" smtClean="0"/>
              <a:t> argued that these Unassigned Lands be open for settlement because the title to these lands belonged to the United States and "whatever may have been the desire or intention of the United States Government in 1866 to locate Indians and negroes upon these lands, it is certain that no such desire or intention exists in 1879. The Negro since that date, has become a citizen of the United States, and Congress has recently enacted laws which practically forbid the removal of any more Indians into the Territory".</a:t>
            </a:r>
          </a:p>
          <a:p>
            <a:r>
              <a:rPr lang="en-US" dirty="0" smtClean="0"/>
              <a:t>	On March 23, 1889, President Benjamin Harrison signed legislation which opened up the two million acres (8,000 km²) of the Unassigned Lands for settlement on April 22, 1889. It was to be the first of many land runs, but later land openings were conducted by means of a lottery because of widespread cheating—some of the settlers were called Sooners because they had already staked their land claims before the land was officially opened for settlement.</a:t>
            </a:r>
          </a:p>
          <a:p>
            <a:r>
              <a:rPr lang="en-US" b="1" dirty="0" smtClean="0"/>
              <a:t>Oklahoma and Indian Territories</a:t>
            </a:r>
          </a:p>
          <a:p>
            <a:r>
              <a:rPr lang="en-US" b="1" dirty="0" smtClean="0"/>
              <a:t>	</a:t>
            </a:r>
            <a:r>
              <a:rPr lang="en-US" dirty="0" smtClean="0"/>
              <a:t>Indian Territory (lands owned by the Five Civilized Tribes and other Indian tribes from east of the Mississippi River) and Oklahoma Territory (lands set aside to relocate Plains Indians and other Midwestern tribes, as well as the recently settled "Unassigned Lands" and the Neutral Strip) were formally constituted by Congress on May 2, </a:t>
            </a:r>
            <a:r>
              <a:rPr lang="en-US" b="1" dirty="0" smtClean="0"/>
              <a:t>1890 in the Oklahoma Organic Act. </a:t>
            </a:r>
            <a:r>
              <a:rPr lang="en-US" dirty="0" smtClean="0"/>
              <a:t>An </a:t>
            </a:r>
            <a:r>
              <a:rPr lang="en-US" i="1" dirty="0" smtClean="0"/>
              <a:t>Organic Act</a:t>
            </a:r>
            <a:r>
              <a:rPr lang="en-US" dirty="0" smtClean="0"/>
              <a:t> is a statute used by the U.S. Congress to </a:t>
            </a:r>
            <a:r>
              <a:rPr lang="en-US" b="1" dirty="0" smtClean="0"/>
              <a:t>create organized incorporated territories in anticipation of them being admitted to the Union as state(s</a:t>
            </a:r>
            <a:r>
              <a:rPr lang="en-US" dirty="0" smtClean="0"/>
              <a:t>). The following 16 years saw Congress pass several laws whose purpose was to join Oklahoma and Indian territories into a single State of Oklahoma.</a:t>
            </a:r>
          </a:p>
          <a:p>
            <a:r>
              <a:rPr lang="en-US" b="1" dirty="0" smtClean="0"/>
              <a:t>Land Runs (1891–1895)</a:t>
            </a:r>
          </a:p>
          <a:p>
            <a:r>
              <a:rPr lang="en-US" b="1" dirty="0" smtClean="0"/>
              <a:t>	</a:t>
            </a:r>
            <a:r>
              <a:rPr lang="en-US" dirty="0" smtClean="0"/>
              <a:t>In 1893, the government purchased the rights to settle the Cherokee Outlet, or Cherokee Strip, from the Cherokee Nation. The Cherokee Outlet was part of the lands ceded to the government in the 1866 treaty, but the Cherokees retained access to the area and had leased it to several Chicago meat-packing plants for huge cattle ranches. The Cherokee Strip was opened to settlement by land run in 1893. Also in 1893 Congress set up the Dawes Commission to negotiate agreements with each of the Five Civilized Tribes for the allotment of tribal lands to individual Indians. Finally, the Curtis Act of 1898 abolished tribal jurisdiction over all of Indian Territory.</a:t>
            </a:r>
          </a:p>
          <a:p>
            <a:r>
              <a:rPr lang="en-US" b="1" dirty="0" smtClean="0"/>
              <a:t>Statehood</a:t>
            </a:r>
          </a:p>
          <a:p>
            <a:r>
              <a:rPr lang="en-US" b="1" dirty="0" smtClean="0"/>
              <a:t>	</a:t>
            </a:r>
            <a:r>
              <a:rPr lang="en-US" dirty="0" smtClean="0"/>
              <a:t>In 1902, the leaders of Indian Territory sought to become their own state, to be named Sequoyah. They held a convention in Eufaula, consisting of representatives from the Cherokee, Choctaw, Chickasaw, Muscogee (Creek), and Seminole tribes, known as the Five Civilized Tribes. They met again next year to establish a constitutional convention.</a:t>
            </a:r>
          </a:p>
          <a:p>
            <a:endParaRPr lang="en-US" b="1" dirty="0" smtClean="0"/>
          </a:p>
          <a:p>
            <a:endParaRPr lang="en-US" dirty="0" smtClean="0"/>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upload.wikimedia.org/wikipedia/commons/thumb/4/45/Okterritory.png/1024px-Okterritory.png"/>
          <p:cNvPicPr preferRelativeResize="0">
            <a:picLocks noChangeArrowheads="1"/>
          </p:cNvPicPr>
          <p:nvPr/>
        </p:nvPicPr>
        <p:blipFill>
          <a:blip r:embed="rId3" cstate="print"/>
          <a:srcRect t="12839" r="1493"/>
          <a:stretch>
            <a:fillRect/>
          </a:stretch>
        </p:blipFill>
        <p:spPr bwMode="auto">
          <a:xfrm>
            <a:off x="-914400" y="1981200"/>
            <a:ext cx="10058400" cy="5257800"/>
          </a:xfrm>
          <a:prstGeom prst="rect">
            <a:avLst/>
          </a:prstGeom>
          <a:noFill/>
        </p:spPr>
      </p:pic>
      <p:sp useBgFill="1">
        <p:nvSpPr>
          <p:cNvPr id="4" name="TextBox 3"/>
          <p:cNvSpPr txBox="1"/>
          <p:nvPr/>
        </p:nvSpPr>
        <p:spPr>
          <a:xfrm>
            <a:off x="0" y="1066800"/>
            <a:ext cx="9144000" cy="1015663"/>
          </a:xfrm>
          <a:prstGeom prst="rect">
            <a:avLst/>
          </a:prstGeom>
        </p:spPr>
        <p:txBody>
          <a:bodyPr wrap="square" rtlCol="0">
            <a:spAutoFit/>
          </a:bodyPr>
          <a:lstStyle/>
          <a:p>
            <a:r>
              <a:rPr lang="en-US" sz="3000" b="1" dirty="0" smtClean="0">
                <a:solidFill>
                  <a:srgbClr val="FF0000"/>
                </a:solidFill>
                <a:effectLst>
                  <a:outerShdw dist="50800" dir="7200000" algn="ctr" rotWithShape="0">
                    <a:schemeClr val="tx1"/>
                  </a:outerShdw>
                </a:effectLst>
              </a:rPr>
              <a:t>LAND RUNS</a:t>
            </a:r>
            <a:r>
              <a:rPr lang="en-US" sz="3000" b="1" dirty="0" smtClean="0"/>
              <a:t>: unclaimed territories open for settlement    </a:t>
            </a:r>
          </a:p>
          <a:p>
            <a:r>
              <a:rPr lang="en-US" sz="3000" dirty="0" smtClean="0"/>
              <a:t>    ( </a:t>
            </a:r>
            <a:r>
              <a:rPr lang="en-US" sz="2900" dirty="0" smtClean="0"/>
              <a:t>part of Creek Nation, Cherokee Outlet, Neutral Strip)</a:t>
            </a:r>
            <a:endParaRPr lang="en-US" sz="3000" dirty="0" smtClean="0">
              <a:solidFill>
                <a:srgbClr val="FF0000"/>
              </a:solidFill>
              <a:effectLst>
                <a:outerShdw dist="38100" dir="5400000" algn="ctr" rotWithShape="0">
                  <a:schemeClr val="tx1"/>
                </a:outerShdw>
              </a:effectLst>
            </a:endParaRPr>
          </a:p>
        </p:txBody>
      </p:sp>
      <p:sp useBgFill="1">
        <p:nvSpPr>
          <p:cNvPr id="2" name="TextBox 1"/>
          <p:cNvSpPr txBox="1"/>
          <p:nvPr/>
        </p:nvSpPr>
        <p:spPr>
          <a:xfrm>
            <a:off x="0" y="0"/>
            <a:ext cx="9144000" cy="584775"/>
          </a:xfrm>
          <a:prstGeom prst="rect">
            <a:avLst/>
          </a:prstGeom>
        </p:spPr>
        <p:txBody>
          <a:bodyPr wrap="square" rtlCol="0">
            <a:spAutoFit/>
          </a:bodyPr>
          <a:lstStyle/>
          <a:p>
            <a:pPr algn="ctr"/>
            <a:r>
              <a:rPr lang="en-US" sz="3200" b="1" dirty="0" smtClean="0"/>
              <a:t>1865-1907: TERMINATION OF THE FIVE NATIONS</a:t>
            </a:r>
            <a:endParaRPr lang="en-US" sz="3200" b="1" dirty="0"/>
          </a:p>
        </p:txBody>
      </p:sp>
      <p:sp useBgFill="1">
        <p:nvSpPr>
          <p:cNvPr id="3" name="TextBox 2"/>
          <p:cNvSpPr txBox="1"/>
          <p:nvPr/>
        </p:nvSpPr>
        <p:spPr>
          <a:xfrm>
            <a:off x="0" y="589002"/>
            <a:ext cx="9144000" cy="553998"/>
          </a:xfrm>
          <a:prstGeom prst="rect">
            <a:avLst/>
          </a:prstGeom>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Move toward Statehood – 1889-1907</a:t>
            </a:r>
          </a:p>
        </p:txBody>
      </p:sp>
      <p:pic>
        <p:nvPicPr>
          <p:cNvPr id="5" name="Picture 3"/>
          <p:cNvPicPr>
            <a:picLocks noChangeAspect="1" noChangeArrowheads="1"/>
          </p:cNvPicPr>
          <p:nvPr/>
        </p:nvPicPr>
        <p:blipFill>
          <a:blip r:embed="rId4" cstate="print"/>
          <a:srcRect/>
          <a:stretch>
            <a:fillRect/>
          </a:stretch>
        </p:blipFill>
        <p:spPr bwMode="auto">
          <a:xfrm>
            <a:off x="0" y="1600200"/>
            <a:ext cx="9144000" cy="5257800"/>
          </a:xfrm>
          <a:prstGeom prst="rect">
            <a:avLst/>
          </a:prstGeom>
          <a:noFill/>
          <a:ln w="9525">
            <a:noFill/>
            <a:miter lim="800000"/>
            <a:headEnd/>
            <a:tailEnd/>
          </a:ln>
          <a:effectLst/>
        </p:spPr>
      </p:pic>
      <p:pic>
        <p:nvPicPr>
          <p:cNvPr id="6" name="Picture 3"/>
          <p:cNvPicPr>
            <a:picLocks noChangeAspect="1" noChangeArrowheads="1"/>
          </p:cNvPicPr>
          <p:nvPr/>
        </p:nvPicPr>
        <p:blipFill>
          <a:blip r:embed="rId5" cstate="print"/>
          <a:srcRect t="4371" b="25156"/>
          <a:stretch>
            <a:fillRect/>
          </a:stretch>
        </p:blipFill>
        <p:spPr bwMode="auto">
          <a:xfrm flipH="1">
            <a:off x="-3" y="1600200"/>
            <a:ext cx="9175231" cy="5257800"/>
          </a:xfrm>
          <a:prstGeom prst="rect">
            <a:avLst/>
          </a:prstGeom>
          <a:noFill/>
          <a:ln w="9525">
            <a:noFill/>
            <a:miter lim="800000"/>
            <a:headEnd/>
            <a:tailEnd/>
          </a:ln>
          <a:effectLst/>
        </p:spPr>
      </p:pic>
      <p:sp>
        <p:nvSpPr>
          <p:cNvPr id="221186" name="AutoShape 2" descr="Image result for land run oklahoma cit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21187" name="Picture 3"/>
          <p:cNvPicPr>
            <a:picLocks noChangeAspect="1" noChangeArrowheads="1"/>
          </p:cNvPicPr>
          <p:nvPr/>
        </p:nvPicPr>
        <p:blipFill>
          <a:blip r:embed="rId6" cstate="print"/>
          <a:srcRect t="5741" r="1982" b="15031"/>
          <a:stretch>
            <a:fillRect/>
          </a:stretch>
        </p:blipFill>
        <p:spPr bwMode="auto">
          <a:xfrm>
            <a:off x="0" y="1589445"/>
            <a:ext cx="9144000" cy="5268555"/>
          </a:xfrm>
          <a:prstGeom prst="rect">
            <a:avLst/>
          </a:prstGeom>
          <a:noFill/>
          <a:ln w="9525">
            <a:noFill/>
            <a:miter lim="800000"/>
            <a:headEnd/>
            <a:tailEnd/>
          </a:ln>
          <a:effectLst/>
        </p:spPr>
      </p:pic>
      <p:pic>
        <p:nvPicPr>
          <p:cNvPr id="8" name="Picture 20"/>
          <p:cNvPicPr>
            <a:picLocks noChangeAspect="1" noChangeArrowheads="1"/>
          </p:cNvPicPr>
          <p:nvPr/>
        </p:nvPicPr>
        <p:blipFill>
          <a:blip r:embed="rId7" cstate="print"/>
          <a:srcRect/>
          <a:stretch>
            <a:fillRect/>
          </a:stretch>
        </p:blipFill>
        <p:spPr bwMode="auto">
          <a:xfrm>
            <a:off x="0" y="1536866"/>
            <a:ext cx="19126200" cy="5321134"/>
          </a:xfrm>
          <a:prstGeom prst="rect">
            <a:avLst/>
          </a:prstGeom>
          <a:noFill/>
          <a:ln w="9525">
            <a:noFill/>
            <a:miter lim="800000"/>
            <a:headEnd/>
            <a:tailEnd/>
          </a:ln>
          <a:effectLst/>
        </p:spPr>
      </p:pic>
      <p:sp>
        <p:nvSpPr>
          <p:cNvPr id="11" name="TextBox 10"/>
          <p:cNvSpPr txBox="1"/>
          <p:nvPr/>
        </p:nvSpPr>
        <p:spPr>
          <a:xfrm>
            <a:off x="1066800" y="6273225"/>
            <a:ext cx="7562904" cy="584775"/>
          </a:xfrm>
          <a:prstGeom prst="rect">
            <a:avLst/>
          </a:prstGeom>
          <a:noFill/>
        </p:spPr>
        <p:txBody>
          <a:bodyPr wrap="none" rtlCol="0">
            <a:spAutoFit/>
          </a:bodyPr>
          <a:lstStyle/>
          <a:p>
            <a:r>
              <a:rPr lang="en-US" sz="3200" dirty="0" smtClean="0">
                <a:solidFill>
                  <a:schemeClr val="bg1"/>
                </a:solidFill>
                <a:effectLst>
                  <a:outerShdw dist="50800" dir="7200000" algn="ctr" rotWithShape="0">
                    <a:schemeClr val="tx1"/>
                  </a:outerShdw>
                </a:effectLst>
              </a:rPr>
              <a:t>45 bronze figures by artist Paul Moore, 2015</a:t>
            </a:r>
            <a:endParaRPr lang="en-US" sz="3200" dirty="0">
              <a:solidFill>
                <a:schemeClr val="bg1"/>
              </a:solidFill>
              <a:effectLst>
                <a:outerShdw dist="50800" dir="7200000" algn="ctr" rotWithShape="0">
                  <a:schemeClr val="tx1"/>
                </a:outerShdw>
              </a:effectLst>
            </a:endParaRPr>
          </a:p>
        </p:txBody>
      </p:sp>
      <p:sp>
        <p:nvSpPr>
          <p:cNvPr id="13" name="TextBox 12"/>
          <p:cNvSpPr txBox="1"/>
          <p:nvPr/>
        </p:nvSpPr>
        <p:spPr>
          <a:xfrm>
            <a:off x="0" y="6273225"/>
            <a:ext cx="3772186" cy="584775"/>
          </a:xfrm>
          <a:prstGeom prst="rect">
            <a:avLst/>
          </a:prstGeom>
          <a:gradFill>
            <a:gsLst>
              <a:gs pos="0">
                <a:srgbClr val="D6B19C"/>
              </a:gs>
              <a:gs pos="30000">
                <a:srgbClr val="D49E6C"/>
              </a:gs>
              <a:gs pos="70000">
                <a:srgbClr val="A65528"/>
              </a:gs>
              <a:gs pos="100000">
                <a:srgbClr val="663012"/>
              </a:gs>
            </a:gsLst>
            <a:lin ang="5400000" scaled="0"/>
          </a:gradFill>
        </p:spPr>
        <p:txBody>
          <a:bodyPr wrap="none" rtlCol="0">
            <a:spAutoFit/>
          </a:bodyPr>
          <a:lstStyle/>
          <a:p>
            <a:pPr algn="ctr"/>
            <a:r>
              <a:rPr lang="en-US" sz="3200" b="1" dirty="0" smtClean="0">
                <a:solidFill>
                  <a:schemeClr val="bg1"/>
                </a:solidFill>
              </a:rPr>
              <a:t>Oklahoma Land Rush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xit" presetSubtype="0" fill="hold" grpId="0" nodeType="withEffect">
                                  <p:stCondLst>
                                    <p:cond delay="0"/>
                                  </p:stCondLst>
                                  <p:childTnLst>
                                    <p:animEffect transition="out" filter="fade">
                                      <p:cBhvr>
                                        <p:cTn id="9" dur="1000"/>
                                        <p:tgtEl>
                                          <p:spTgt spid="13"/>
                                        </p:tgtEl>
                                      </p:cBhvr>
                                    </p:animEffect>
                                    <p:set>
                                      <p:cBhvr>
                                        <p:cTn id="10" dur="1" fill="hold">
                                          <p:stCondLst>
                                            <p:cond delay="999"/>
                                          </p:stCondLst>
                                        </p:cTn>
                                        <p:tgtEl>
                                          <p:spTgt spid="13"/>
                                        </p:tgtEl>
                                        <p:attrNameLst>
                                          <p:attrName>style.visibility</p:attrName>
                                        </p:attrNameLst>
                                      </p:cBhvr>
                                      <p:to>
                                        <p:strVal val="hidden"/>
                                      </p:to>
                                    </p:set>
                                  </p:childTnLst>
                                </p:cTn>
                              </p:par>
                            </p:childTnLst>
                          </p:cTn>
                        </p:par>
                        <p:par>
                          <p:cTn id="11" fill="hold">
                            <p:stCondLst>
                              <p:cond delay="1000"/>
                            </p:stCondLst>
                            <p:childTnLst>
                              <p:par>
                                <p:cTn id="12" presetID="10" presetClass="exit" presetSubtype="0" fill="hold" nodeType="afterEffect">
                                  <p:stCondLst>
                                    <p:cond delay="0"/>
                                  </p:stCondLst>
                                  <p:childTnLst>
                                    <p:animEffect transition="out" filter="fade">
                                      <p:cBhvr>
                                        <p:cTn id="13" dur="1000"/>
                                        <p:tgtEl>
                                          <p:spTgt spid="5"/>
                                        </p:tgtEl>
                                      </p:cBhvr>
                                    </p:animEffect>
                                    <p:set>
                                      <p:cBhvr>
                                        <p:cTn id="14" dur="1" fill="hold">
                                          <p:stCondLst>
                                            <p:cond delay="9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21187"/>
                                        </p:tgtEl>
                                        <p:attrNameLst>
                                          <p:attrName>style.visibility</p:attrName>
                                        </p:attrNameLst>
                                      </p:cBhvr>
                                      <p:to>
                                        <p:strVal val="visible"/>
                                      </p:to>
                                    </p:set>
                                    <p:animEffect transition="in" filter="fade">
                                      <p:cBhvr>
                                        <p:cTn id="19" dur="1000"/>
                                        <p:tgtEl>
                                          <p:spTgt spid="221187"/>
                                        </p:tgtEl>
                                      </p:cBhvr>
                                    </p:animEffect>
                                  </p:childTnLst>
                                </p:cTn>
                              </p:par>
                            </p:childTnLst>
                          </p:cTn>
                        </p:par>
                        <p:par>
                          <p:cTn id="20" fill="hold">
                            <p:stCondLst>
                              <p:cond delay="1000"/>
                            </p:stCondLst>
                            <p:childTnLst>
                              <p:par>
                                <p:cTn id="21" presetID="10" presetClass="exit" presetSubtype="0" fill="hold" nodeType="afterEffect">
                                  <p:stCondLst>
                                    <p:cond delay="0"/>
                                  </p:stCondLst>
                                  <p:childTnLst>
                                    <p:animEffect transition="out" filter="fade">
                                      <p:cBhvr>
                                        <p:cTn id="22" dur="1000"/>
                                        <p:tgtEl>
                                          <p:spTgt spid="6"/>
                                        </p:tgtEl>
                                      </p:cBhvr>
                                    </p:animEffect>
                                    <p:set>
                                      <p:cBhvr>
                                        <p:cTn id="23" dur="1" fill="hold">
                                          <p:stCondLst>
                                            <p:cond delay="9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childTnLst>
                                </p:cTn>
                              </p:par>
                            </p:childTnLst>
                          </p:cTn>
                        </p:par>
                        <p:par>
                          <p:cTn id="29" fill="hold">
                            <p:stCondLst>
                              <p:cond delay="1000"/>
                            </p:stCondLst>
                            <p:childTnLst>
                              <p:par>
                                <p:cTn id="30" presetID="35" presetClass="path" presetSubtype="0" accel="50000" decel="50000" fill="hold" nodeType="afterEffect">
                                  <p:stCondLst>
                                    <p:cond delay="0"/>
                                  </p:stCondLst>
                                  <p:childTnLst>
                                    <p:animMotion origin="layout" path="M -3.33333E-6 -4.61076E-6 L -1.02916 -0.00092 " pathEditMode="relative" rAng="0" ptsTypes="AA">
                                      <p:cBhvr>
                                        <p:cTn id="31" dur="10000" fill="hold"/>
                                        <p:tgtEl>
                                          <p:spTgt spid="8"/>
                                        </p:tgtEl>
                                        <p:attrNameLst>
                                          <p:attrName>ppt_x</p:attrName>
                                          <p:attrName>ppt_y</p:attrName>
                                        </p:attrNameLst>
                                      </p:cBhvr>
                                      <p:rCtr x="-515" y="0"/>
                                    </p:animMotion>
                                  </p:childTnLst>
                                </p:cTn>
                              </p:par>
                              <p:par>
                                <p:cTn id="32" presetID="10" presetClass="exit" presetSubtype="0" fill="hold" nodeType="withEffect">
                                  <p:stCondLst>
                                    <p:cond delay="0"/>
                                  </p:stCondLst>
                                  <p:childTnLst>
                                    <p:animEffect transition="out" filter="fade">
                                      <p:cBhvr>
                                        <p:cTn id="33" dur="1000"/>
                                        <p:tgtEl>
                                          <p:spTgt spid="221187"/>
                                        </p:tgtEl>
                                      </p:cBhvr>
                                    </p:animEffect>
                                    <p:set>
                                      <p:cBhvr>
                                        <p:cTn id="34" dur="1" fill="hold">
                                          <p:stCondLst>
                                            <p:cond delay="999"/>
                                          </p:stCondLst>
                                        </p:cTn>
                                        <p:tgtEl>
                                          <p:spTgt spid="221187"/>
                                        </p:tgtEl>
                                        <p:attrNameLst>
                                          <p:attrName>style.visibility</p:attrName>
                                        </p:attrNameLst>
                                      </p:cBhvr>
                                      <p:to>
                                        <p:strVal val="hidden"/>
                                      </p:to>
                                    </p:set>
                                  </p:childTnLst>
                                </p:cTn>
                              </p:par>
                            </p:childTnLst>
                          </p:cTn>
                        </p:par>
                        <p:par>
                          <p:cTn id="35" fill="hold">
                            <p:stCondLst>
                              <p:cond delay="11000"/>
                            </p:stCondLst>
                            <p:childTnLst>
                              <p:par>
                                <p:cTn id="36" presetID="10"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1000"/>
                                        <p:tgtEl>
                                          <p:spTgt spid="8"/>
                                        </p:tgtEl>
                                      </p:cBhvr>
                                    </p:animEffect>
                                    <p:set>
                                      <p:cBhvr>
                                        <p:cTn id="43" dur="1" fill="hold">
                                          <p:stCondLst>
                                            <p:cond delay="999"/>
                                          </p:stCondLst>
                                        </p:cTn>
                                        <p:tgtEl>
                                          <p:spTgt spid="8"/>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1000"/>
                                        <p:tgtEl>
                                          <p:spTgt spid="11"/>
                                        </p:tgtEl>
                                      </p:cBhvr>
                                    </p:animEffect>
                                    <p:set>
                                      <p:cBhvr>
                                        <p:cTn id="46" dur="1" fill="hold">
                                          <p:stCondLst>
                                            <p:cond delay="999"/>
                                          </p:stCondLst>
                                        </p:cTn>
                                        <p:tgtEl>
                                          <p:spTgt spid="11"/>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1000"/>
                                        <p:tgtEl>
                                          <p:spTgt spid="4"/>
                                        </p:tgtEl>
                                      </p:cBhvr>
                                    </p:animEffect>
                                    <p:set>
                                      <p:cBhvr>
                                        <p:cTn id="49" dur="1" fill="hold">
                                          <p:stCondLst>
                                            <p:cond delay="999"/>
                                          </p:stCondLst>
                                        </p:cTn>
                                        <p:tgtEl>
                                          <p:spTgt spid="4"/>
                                        </p:tgtEl>
                                        <p:attrNameLst>
                                          <p:attrName>style.visibility</p:attrName>
                                        </p:attrNameLst>
                                      </p:cBhvr>
                                      <p:to>
                                        <p:strVal val="hidden"/>
                                      </p:to>
                                    </p:set>
                                  </p:childTnLst>
                                </p:cTn>
                              </p:par>
                              <p:par>
                                <p:cTn id="50" presetID="10" presetClass="entr" presetSubtype="0" fill="hold" nodeType="withEffect">
                                  <p:stCondLst>
                                    <p:cond delay="50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1" grpId="1"/>
      <p:bldP spid="13"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8125301"/>
          </a:xfrm>
          <a:prstGeom prst="rect">
            <a:avLst/>
          </a:prstGeom>
        </p:spPr>
        <p:txBody>
          <a:bodyPr wrap="square">
            <a:spAutoFit/>
          </a:bodyPr>
          <a:lstStyle/>
          <a:p>
            <a:r>
              <a:rPr lang="en-US" dirty="0" smtClean="0">
                <a:hlinkClick r:id="rId2"/>
              </a:rPr>
              <a:t>https://uhoklahoma.wikispaces.com/Statehood</a:t>
            </a:r>
            <a:endParaRPr lang="en-US" dirty="0" smtClean="0"/>
          </a:p>
          <a:p>
            <a:r>
              <a:rPr lang="en-US" dirty="0" smtClean="0"/>
              <a:t>	From the moment the Sooners started to take over lands in the Western half of Oklahoma, they started arguing for statehood so that they could gain representation in  of Congress. The Organic Act of 1890 split the territory into two separate territories: Oklahoma Territory (O.T) and Indian Territory (I.T)</a:t>
            </a:r>
          </a:p>
          <a:p>
            <a:r>
              <a:rPr lang="en-US" dirty="0" smtClean="0"/>
              <a:t>	There are had been four proposals for statehood: single statehood where the territories would be combined into one state; double statehood where the territories would be admitted to the Union as separate states; piecemeal absorption into the union; and the admission of the OT without any reference to the IT whatsoever.  For fourteen years from 1891-1905, statehood conventions were held all over both territories, resulting in the Oklahoma Enabling Act of 1906, which started the process towards establishing a constitutional government for the proposed state of Oklahoma.</a:t>
            </a:r>
            <a:br>
              <a:rPr lang="en-US" dirty="0" smtClean="0"/>
            </a:br>
            <a:r>
              <a:rPr lang="en-US" dirty="0" smtClean="0"/>
              <a:t>	There was also an economic factor in settlers' wishes for statehood. Oil and other minerals were discovered in Oklahoma, which spurred the growth of cities such as Oklahoma City and Tulsa. People were pouring into the territory to create their fortunes. As people got richer, the more they wanted representation in the Congress to protect their interests</a:t>
            </a:r>
          </a:p>
          <a:p>
            <a:r>
              <a:rPr lang="en-US" dirty="0" smtClean="0"/>
              <a:t>	In general, the Native American tribes were not in favor of statehood. They wanted to retain their territorial governments and control of their lands. Mostly, the Native Americans and the White settlers who lived in Indian Territory supported double statehood. The Native Americans feared that the Oklahoma Territory politicians would dominate policy and ignore what was important to those living in Indian Territory. On the other hand, people who owned businesses in the I.T did not support double statehood because they thought that they would have to carry the burden of the taxes because the tribes in the IT would not have to pay taxes for 25 years.  As a result, business owners started to clamor for a single state.</a:t>
            </a:r>
          </a:p>
          <a:p>
            <a:r>
              <a:rPr lang="en-US" dirty="0" smtClean="0"/>
              <a:t>	Despite the I.T.'s attempts to create a separate state for themselves, President Roosevelt signed the Oklahoma Enabling Act of 1906, which abolished Native American sovereignty and started the process towards statehood, merging the Oklahoma and Indian Territories. Oklahoma became a state on November 16, 1907.</a:t>
            </a:r>
            <a:br>
              <a:rPr lang="en-US" dirty="0" smtClean="0"/>
            </a:br>
            <a:endParaRPr lang="en-US" dirty="0"/>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a:grpSpLocks noChangeAspect="1"/>
          </p:cNvGrpSpPr>
          <p:nvPr/>
        </p:nvGrpSpPr>
        <p:grpSpPr>
          <a:xfrm>
            <a:off x="-611522" y="2056053"/>
            <a:ext cx="9374534" cy="5029200"/>
            <a:chOff x="-153047" y="1065535"/>
            <a:chExt cx="9297059" cy="4724400"/>
          </a:xfrm>
        </p:grpSpPr>
        <p:pic>
          <p:nvPicPr>
            <p:cNvPr id="29" name="Picture 6" descr="Related image"/>
            <p:cNvPicPr>
              <a:picLocks noChangeAspect="1" noChangeArrowheads="1"/>
            </p:cNvPicPr>
            <p:nvPr/>
          </p:nvPicPr>
          <p:blipFill>
            <a:blip r:embed="rId2" cstate="print"/>
            <a:srcRect t="16023" r="1193" b="13019"/>
            <a:stretch>
              <a:fillRect/>
            </a:stretch>
          </p:blipFill>
          <p:spPr bwMode="auto">
            <a:xfrm rot="60000">
              <a:off x="-153047" y="1065535"/>
              <a:ext cx="9297059" cy="4724400"/>
            </a:xfrm>
            <a:prstGeom prst="rect">
              <a:avLst/>
            </a:prstGeom>
            <a:noFill/>
          </p:spPr>
        </p:pic>
        <p:sp>
          <p:nvSpPr>
            <p:cNvPr id="30" name="Rectangle 29"/>
            <p:cNvSpPr/>
            <p:nvPr/>
          </p:nvSpPr>
          <p:spPr>
            <a:xfrm>
              <a:off x="0" y="1981200"/>
              <a:ext cx="3048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2" descr="https://upload.wikimedia.org/wikipedia/commons/thumb/4/45/Okterritory.png/1024px-Okterritory.png"/>
          <p:cNvPicPr preferRelativeResize="0">
            <a:picLocks noChangeArrowheads="1"/>
          </p:cNvPicPr>
          <p:nvPr/>
        </p:nvPicPr>
        <p:blipFill>
          <a:blip r:embed="rId3" cstate="print"/>
          <a:srcRect t="12839" r="1493"/>
          <a:stretch>
            <a:fillRect/>
          </a:stretch>
        </p:blipFill>
        <p:spPr bwMode="auto">
          <a:xfrm>
            <a:off x="-914400" y="1981200"/>
            <a:ext cx="10058400" cy="5257800"/>
          </a:xfrm>
          <a:prstGeom prst="rect">
            <a:avLst/>
          </a:prstGeom>
          <a:noFill/>
        </p:spPr>
      </p:pic>
      <p:sp useBgFill="1">
        <p:nvSpPr>
          <p:cNvPr id="6" name="TextBox 5"/>
          <p:cNvSpPr txBox="1"/>
          <p:nvPr/>
        </p:nvSpPr>
        <p:spPr>
          <a:xfrm>
            <a:off x="0" y="0"/>
            <a:ext cx="9144000" cy="584775"/>
          </a:xfrm>
          <a:prstGeom prst="rect">
            <a:avLst/>
          </a:prstGeom>
        </p:spPr>
        <p:txBody>
          <a:bodyPr wrap="square" rtlCol="0">
            <a:spAutoFit/>
          </a:bodyPr>
          <a:lstStyle/>
          <a:p>
            <a:pPr algn="ctr"/>
            <a:r>
              <a:rPr lang="en-US" sz="3200" b="1" dirty="0" smtClean="0"/>
              <a:t>1865-1907: TERMINATION OF THE FIVE NATIONS</a:t>
            </a:r>
            <a:endParaRPr lang="en-US" sz="3200" b="1" dirty="0"/>
          </a:p>
        </p:txBody>
      </p:sp>
      <p:sp useBgFill="1">
        <p:nvSpPr>
          <p:cNvPr id="7" name="TextBox 6"/>
          <p:cNvSpPr txBox="1"/>
          <p:nvPr/>
        </p:nvSpPr>
        <p:spPr>
          <a:xfrm>
            <a:off x="0" y="589002"/>
            <a:ext cx="9144000" cy="553998"/>
          </a:xfrm>
          <a:prstGeom prst="rect">
            <a:avLst/>
          </a:prstGeom>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Move toward Statehood – 1889-1907</a:t>
            </a:r>
          </a:p>
        </p:txBody>
      </p:sp>
      <p:sp useBgFill="1">
        <p:nvSpPr>
          <p:cNvPr id="8" name="TextBox 7"/>
          <p:cNvSpPr txBox="1"/>
          <p:nvPr/>
        </p:nvSpPr>
        <p:spPr>
          <a:xfrm>
            <a:off x="0" y="1274802"/>
            <a:ext cx="9144000" cy="553998"/>
          </a:xfrm>
          <a:prstGeom prst="rect">
            <a:avLst/>
          </a:prstGeom>
        </p:spPr>
        <p:txBody>
          <a:bodyPr wrap="square" rtlCol="0">
            <a:spAutoFit/>
          </a:bodyPr>
          <a:lstStyle/>
          <a:p>
            <a:pPr algn="ctr"/>
            <a:r>
              <a:rPr lang="en-US" sz="3000" b="1" dirty="0" smtClean="0"/>
              <a:t>Four Proposals for Statehood . . . </a:t>
            </a:r>
            <a:endParaRPr lang="en-US" sz="3000" dirty="0" smtClean="0">
              <a:solidFill>
                <a:srgbClr val="FF0000"/>
              </a:solidFill>
              <a:effectLst>
                <a:outerShdw dist="38100" dir="5400000" algn="ctr" rotWithShape="0">
                  <a:schemeClr val="tx1"/>
                </a:outerShdw>
              </a:effectLst>
            </a:endParaRPr>
          </a:p>
        </p:txBody>
      </p:sp>
      <p:sp>
        <p:nvSpPr>
          <p:cNvPr id="9" name="TextBox 8"/>
          <p:cNvSpPr txBox="1"/>
          <p:nvPr/>
        </p:nvSpPr>
        <p:spPr>
          <a:xfrm>
            <a:off x="0" y="3500497"/>
            <a:ext cx="2743200" cy="2554545"/>
          </a:xfrm>
          <a:prstGeom prst="rect">
            <a:avLst/>
          </a:prstGeom>
          <a:noFill/>
        </p:spPr>
        <p:txBody>
          <a:bodyPr wrap="square" rtlCol="0">
            <a:spAutoFit/>
          </a:bodyPr>
          <a:lstStyle/>
          <a:p>
            <a:pPr marL="514350" indent="-514350"/>
            <a:r>
              <a:rPr lang="en-US" sz="2800" b="1" dirty="0" smtClean="0"/>
              <a:t>1) Ok Terr. only</a:t>
            </a:r>
          </a:p>
          <a:p>
            <a:pPr marL="514350" indent="-514350"/>
            <a:endParaRPr lang="en-US" sz="1600" b="1" dirty="0" smtClean="0"/>
          </a:p>
          <a:p>
            <a:r>
              <a:rPr lang="en-US" sz="2800" b="1" dirty="0" smtClean="0"/>
              <a:t>2) two states </a:t>
            </a:r>
          </a:p>
          <a:p>
            <a:endParaRPr lang="en-US" sz="1600" b="1" dirty="0" smtClean="0"/>
          </a:p>
          <a:p>
            <a:r>
              <a:rPr lang="en-US" sz="2800" b="1" dirty="0" smtClean="0"/>
              <a:t>3) both together</a:t>
            </a:r>
          </a:p>
          <a:p>
            <a:endParaRPr lang="en-US" sz="1600" b="1" dirty="0" smtClean="0"/>
          </a:p>
          <a:p>
            <a:r>
              <a:rPr lang="en-US" sz="2800" b="1" dirty="0" smtClean="0"/>
              <a:t> 4) piecemeal</a:t>
            </a:r>
            <a:endParaRPr lang="en-US" sz="2800" b="1" dirty="0" smtClean="0">
              <a:solidFill>
                <a:srgbClr val="FF0000"/>
              </a:solidFill>
              <a:effectLst>
                <a:outerShdw dist="38100" dir="5400000" algn="ctr" rotWithShape="0">
                  <a:schemeClr val="tx1"/>
                </a:outerShdw>
              </a:effectLst>
            </a:endParaRPr>
          </a:p>
        </p:txBody>
      </p:sp>
      <p:sp>
        <p:nvSpPr>
          <p:cNvPr id="15" name="Rounded Rectangle 14"/>
          <p:cNvSpPr/>
          <p:nvPr/>
        </p:nvSpPr>
        <p:spPr>
          <a:xfrm>
            <a:off x="6705600" y="4343400"/>
            <a:ext cx="1676400" cy="83820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854171" y="4267200"/>
            <a:ext cx="1604029" cy="954107"/>
          </a:xfrm>
          <a:prstGeom prst="rect">
            <a:avLst/>
          </a:prstGeom>
          <a:noFill/>
        </p:spPr>
        <p:txBody>
          <a:bodyPr wrap="none" rtlCol="0">
            <a:spAutoFit/>
          </a:bodyPr>
          <a:lstStyle/>
          <a:p>
            <a:r>
              <a:rPr lang="en-US" sz="2800" b="1" spc="-50" dirty="0" smtClean="0">
                <a:latin typeface="Times New Roman" pitchFamily="18" charset="0"/>
                <a:cs typeface="Times New Roman" pitchFamily="18" charset="0"/>
              </a:rPr>
              <a:t>Indian</a:t>
            </a:r>
          </a:p>
          <a:p>
            <a:r>
              <a:rPr lang="en-US" sz="2800" b="1" spc="-50" dirty="0" smtClean="0">
                <a:latin typeface="Times New Roman" pitchFamily="18" charset="0"/>
                <a:cs typeface="Times New Roman" pitchFamily="18" charset="0"/>
              </a:rPr>
              <a:t>Territory</a:t>
            </a:r>
            <a:endParaRPr lang="en-US" sz="2800" b="1" spc="-50" dirty="0">
              <a:latin typeface="Times New Roman" pitchFamily="18" charset="0"/>
              <a:cs typeface="Times New Roman" pitchFamily="18" charset="0"/>
            </a:endParaRPr>
          </a:p>
        </p:txBody>
      </p:sp>
      <p:cxnSp>
        <p:nvCxnSpPr>
          <p:cNvPr id="21" name="Straight Arrow Connector 20"/>
          <p:cNvCxnSpPr/>
          <p:nvPr/>
        </p:nvCxnSpPr>
        <p:spPr>
          <a:xfrm flipV="1">
            <a:off x="2362200" y="3429000"/>
            <a:ext cx="914400" cy="30480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133600" y="3657600"/>
            <a:ext cx="1066800" cy="76200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a:off x="-1045029" y="2020824"/>
            <a:ext cx="7445829" cy="2806555"/>
            <a:chOff x="-1045029" y="2020824"/>
            <a:chExt cx="7445829" cy="2806555"/>
          </a:xfrm>
        </p:grpSpPr>
        <p:grpSp>
          <p:nvGrpSpPr>
            <p:cNvPr id="42" name="Group 41"/>
            <p:cNvGrpSpPr/>
            <p:nvPr/>
          </p:nvGrpSpPr>
          <p:grpSpPr>
            <a:xfrm>
              <a:off x="-1045029" y="2020824"/>
              <a:ext cx="7445829" cy="2806555"/>
              <a:chOff x="-1034143" y="2031710"/>
              <a:chExt cx="7445829" cy="2806555"/>
            </a:xfrm>
          </p:grpSpPr>
          <p:grpSp>
            <p:nvGrpSpPr>
              <p:cNvPr id="39" name="Group 38"/>
              <p:cNvGrpSpPr/>
              <p:nvPr/>
            </p:nvGrpSpPr>
            <p:grpSpPr>
              <a:xfrm>
                <a:off x="-1034143" y="2031710"/>
                <a:ext cx="7445829" cy="2806555"/>
                <a:chOff x="-1034143" y="2031710"/>
                <a:chExt cx="7445829" cy="2806555"/>
              </a:xfrm>
            </p:grpSpPr>
            <p:sp>
              <p:nvSpPr>
                <p:cNvPr id="36" name="Freeform 35"/>
                <p:cNvSpPr/>
                <p:nvPr/>
              </p:nvSpPr>
              <p:spPr>
                <a:xfrm>
                  <a:off x="5116286" y="3385022"/>
                  <a:ext cx="1295400" cy="1453243"/>
                </a:xfrm>
                <a:custGeom>
                  <a:avLst/>
                  <a:gdLst>
                    <a:gd name="connsiteX0" fmla="*/ 204108 w 1532165"/>
                    <a:gd name="connsiteY0" fmla="*/ 1276350 h 1524000"/>
                    <a:gd name="connsiteX1" fmla="*/ 187779 w 1532165"/>
                    <a:gd name="connsiteY1" fmla="*/ 1015093 h 1524000"/>
                    <a:gd name="connsiteX2" fmla="*/ 138793 w 1532165"/>
                    <a:gd name="connsiteY2" fmla="*/ 737507 h 1524000"/>
                    <a:gd name="connsiteX3" fmla="*/ 220436 w 1532165"/>
                    <a:gd name="connsiteY3" fmla="*/ 606879 h 1524000"/>
                    <a:gd name="connsiteX4" fmla="*/ 187779 w 1532165"/>
                    <a:gd name="connsiteY4" fmla="*/ 84364 h 1524000"/>
                    <a:gd name="connsiteX5" fmla="*/ 1347108 w 1532165"/>
                    <a:gd name="connsiteY5" fmla="*/ 100693 h 1524000"/>
                    <a:gd name="connsiteX6" fmla="*/ 1298122 w 1532165"/>
                    <a:gd name="connsiteY6" fmla="*/ 263979 h 1524000"/>
                    <a:gd name="connsiteX7" fmla="*/ 1232808 w 1532165"/>
                    <a:gd name="connsiteY7" fmla="*/ 263979 h 1524000"/>
                    <a:gd name="connsiteX8" fmla="*/ 1102179 w 1532165"/>
                    <a:gd name="connsiteY8" fmla="*/ 280307 h 1524000"/>
                    <a:gd name="connsiteX9" fmla="*/ 1069522 w 1532165"/>
                    <a:gd name="connsiteY9" fmla="*/ 329293 h 1524000"/>
                    <a:gd name="connsiteX10" fmla="*/ 840922 w 1532165"/>
                    <a:gd name="connsiteY10" fmla="*/ 378279 h 1524000"/>
                    <a:gd name="connsiteX11" fmla="*/ 628651 w 1532165"/>
                    <a:gd name="connsiteY11" fmla="*/ 329293 h 1524000"/>
                    <a:gd name="connsiteX12" fmla="*/ 644979 w 1532165"/>
                    <a:gd name="connsiteY12" fmla="*/ 704850 h 1524000"/>
                    <a:gd name="connsiteX13" fmla="*/ 742951 w 1532165"/>
                    <a:gd name="connsiteY13" fmla="*/ 802821 h 1524000"/>
                    <a:gd name="connsiteX14" fmla="*/ 791936 w 1532165"/>
                    <a:gd name="connsiteY14" fmla="*/ 802821 h 1524000"/>
                    <a:gd name="connsiteX15" fmla="*/ 791936 w 1532165"/>
                    <a:gd name="connsiteY15" fmla="*/ 966107 h 1524000"/>
                    <a:gd name="connsiteX16" fmla="*/ 595993 w 1532165"/>
                    <a:gd name="connsiteY16" fmla="*/ 884464 h 1524000"/>
                    <a:gd name="connsiteX17" fmla="*/ 547008 w 1532165"/>
                    <a:gd name="connsiteY17" fmla="*/ 1080407 h 1524000"/>
                    <a:gd name="connsiteX18" fmla="*/ 563336 w 1532165"/>
                    <a:gd name="connsiteY18" fmla="*/ 1455964 h 1524000"/>
                    <a:gd name="connsiteX19" fmla="*/ 563336 w 1532165"/>
                    <a:gd name="connsiteY19" fmla="*/ 1488621 h 1524000"/>
                    <a:gd name="connsiteX20" fmla="*/ 204108 w 1532165"/>
                    <a:gd name="connsiteY20" fmla="*/ 1276350 h 1524000"/>
                    <a:gd name="connsiteX0" fmla="*/ 204108 w 1532165"/>
                    <a:gd name="connsiteY0" fmla="*/ 1205593 h 1453243"/>
                    <a:gd name="connsiteX1" fmla="*/ 187779 w 1532165"/>
                    <a:gd name="connsiteY1" fmla="*/ 944336 h 1453243"/>
                    <a:gd name="connsiteX2" fmla="*/ 138793 w 1532165"/>
                    <a:gd name="connsiteY2" fmla="*/ 666750 h 1453243"/>
                    <a:gd name="connsiteX3" fmla="*/ 220436 w 1532165"/>
                    <a:gd name="connsiteY3" fmla="*/ 536122 h 1453243"/>
                    <a:gd name="connsiteX4" fmla="*/ 187779 w 1532165"/>
                    <a:gd name="connsiteY4" fmla="*/ 13607 h 1453243"/>
                    <a:gd name="connsiteX5" fmla="*/ 1347108 w 1532165"/>
                    <a:gd name="connsiteY5" fmla="*/ 29936 h 1453243"/>
                    <a:gd name="connsiteX6" fmla="*/ 1298122 w 1532165"/>
                    <a:gd name="connsiteY6" fmla="*/ 193222 h 1453243"/>
                    <a:gd name="connsiteX7" fmla="*/ 1232808 w 1532165"/>
                    <a:gd name="connsiteY7" fmla="*/ 193222 h 1453243"/>
                    <a:gd name="connsiteX8" fmla="*/ 1102179 w 1532165"/>
                    <a:gd name="connsiteY8" fmla="*/ 209550 h 1453243"/>
                    <a:gd name="connsiteX9" fmla="*/ 1069522 w 1532165"/>
                    <a:gd name="connsiteY9" fmla="*/ 258536 h 1453243"/>
                    <a:gd name="connsiteX10" fmla="*/ 840922 w 1532165"/>
                    <a:gd name="connsiteY10" fmla="*/ 307522 h 1453243"/>
                    <a:gd name="connsiteX11" fmla="*/ 628651 w 1532165"/>
                    <a:gd name="connsiteY11" fmla="*/ 258536 h 1453243"/>
                    <a:gd name="connsiteX12" fmla="*/ 644979 w 1532165"/>
                    <a:gd name="connsiteY12" fmla="*/ 634093 h 1453243"/>
                    <a:gd name="connsiteX13" fmla="*/ 742951 w 1532165"/>
                    <a:gd name="connsiteY13" fmla="*/ 732064 h 1453243"/>
                    <a:gd name="connsiteX14" fmla="*/ 791936 w 1532165"/>
                    <a:gd name="connsiteY14" fmla="*/ 732064 h 1453243"/>
                    <a:gd name="connsiteX15" fmla="*/ 791936 w 1532165"/>
                    <a:gd name="connsiteY15" fmla="*/ 895350 h 1453243"/>
                    <a:gd name="connsiteX16" fmla="*/ 595993 w 1532165"/>
                    <a:gd name="connsiteY16" fmla="*/ 813707 h 1453243"/>
                    <a:gd name="connsiteX17" fmla="*/ 547008 w 1532165"/>
                    <a:gd name="connsiteY17" fmla="*/ 1009650 h 1453243"/>
                    <a:gd name="connsiteX18" fmla="*/ 563336 w 1532165"/>
                    <a:gd name="connsiteY18" fmla="*/ 1385207 h 1453243"/>
                    <a:gd name="connsiteX19" fmla="*/ 563336 w 1532165"/>
                    <a:gd name="connsiteY19" fmla="*/ 1417864 h 1453243"/>
                    <a:gd name="connsiteX20" fmla="*/ 204108 w 1532165"/>
                    <a:gd name="connsiteY20" fmla="*/ 1205593 h 1453243"/>
                    <a:gd name="connsiteX0" fmla="*/ 70758 w 1398815"/>
                    <a:gd name="connsiteY0" fmla="*/ 1205593 h 1453243"/>
                    <a:gd name="connsiteX1" fmla="*/ 54429 w 1398815"/>
                    <a:gd name="connsiteY1" fmla="*/ 944336 h 1453243"/>
                    <a:gd name="connsiteX2" fmla="*/ 5443 w 1398815"/>
                    <a:gd name="connsiteY2" fmla="*/ 666750 h 1453243"/>
                    <a:gd name="connsiteX3" fmla="*/ 87086 w 1398815"/>
                    <a:gd name="connsiteY3" fmla="*/ 536122 h 1453243"/>
                    <a:gd name="connsiteX4" fmla="*/ 54429 w 1398815"/>
                    <a:gd name="connsiteY4" fmla="*/ 13607 h 1453243"/>
                    <a:gd name="connsiteX5" fmla="*/ 1213758 w 1398815"/>
                    <a:gd name="connsiteY5" fmla="*/ 29936 h 1453243"/>
                    <a:gd name="connsiteX6" fmla="*/ 1164772 w 1398815"/>
                    <a:gd name="connsiteY6" fmla="*/ 193222 h 1453243"/>
                    <a:gd name="connsiteX7" fmla="*/ 1099458 w 1398815"/>
                    <a:gd name="connsiteY7" fmla="*/ 193222 h 1453243"/>
                    <a:gd name="connsiteX8" fmla="*/ 968829 w 1398815"/>
                    <a:gd name="connsiteY8" fmla="*/ 209550 h 1453243"/>
                    <a:gd name="connsiteX9" fmla="*/ 936172 w 1398815"/>
                    <a:gd name="connsiteY9" fmla="*/ 258536 h 1453243"/>
                    <a:gd name="connsiteX10" fmla="*/ 707572 w 1398815"/>
                    <a:gd name="connsiteY10" fmla="*/ 307522 h 1453243"/>
                    <a:gd name="connsiteX11" fmla="*/ 495301 w 1398815"/>
                    <a:gd name="connsiteY11" fmla="*/ 258536 h 1453243"/>
                    <a:gd name="connsiteX12" fmla="*/ 511629 w 1398815"/>
                    <a:gd name="connsiteY12" fmla="*/ 634093 h 1453243"/>
                    <a:gd name="connsiteX13" fmla="*/ 609601 w 1398815"/>
                    <a:gd name="connsiteY13" fmla="*/ 732064 h 1453243"/>
                    <a:gd name="connsiteX14" fmla="*/ 658586 w 1398815"/>
                    <a:gd name="connsiteY14" fmla="*/ 732064 h 1453243"/>
                    <a:gd name="connsiteX15" fmla="*/ 658586 w 1398815"/>
                    <a:gd name="connsiteY15" fmla="*/ 895350 h 1453243"/>
                    <a:gd name="connsiteX16" fmla="*/ 462643 w 1398815"/>
                    <a:gd name="connsiteY16" fmla="*/ 813707 h 1453243"/>
                    <a:gd name="connsiteX17" fmla="*/ 413658 w 1398815"/>
                    <a:gd name="connsiteY17" fmla="*/ 1009650 h 1453243"/>
                    <a:gd name="connsiteX18" fmla="*/ 429986 w 1398815"/>
                    <a:gd name="connsiteY18" fmla="*/ 1385207 h 1453243"/>
                    <a:gd name="connsiteX19" fmla="*/ 429986 w 1398815"/>
                    <a:gd name="connsiteY19" fmla="*/ 1417864 h 1453243"/>
                    <a:gd name="connsiteX20" fmla="*/ 70758 w 1398815"/>
                    <a:gd name="connsiteY20" fmla="*/ 1205593 h 1453243"/>
                    <a:gd name="connsiteX0" fmla="*/ 70758 w 1213758"/>
                    <a:gd name="connsiteY0" fmla="*/ 1205593 h 1453243"/>
                    <a:gd name="connsiteX1" fmla="*/ 54429 w 1213758"/>
                    <a:gd name="connsiteY1" fmla="*/ 944336 h 1453243"/>
                    <a:gd name="connsiteX2" fmla="*/ 5443 w 1213758"/>
                    <a:gd name="connsiteY2" fmla="*/ 666750 h 1453243"/>
                    <a:gd name="connsiteX3" fmla="*/ 87086 w 1213758"/>
                    <a:gd name="connsiteY3" fmla="*/ 536122 h 1453243"/>
                    <a:gd name="connsiteX4" fmla="*/ 54429 w 1213758"/>
                    <a:gd name="connsiteY4" fmla="*/ 13607 h 1453243"/>
                    <a:gd name="connsiteX5" fmla="*/ 1213758 w 1213758"/>
                    <a:gd name="connsiteY5" fmla="*/ 29936 h 1453243"/>
                    <a:gd name="connsiteX6" fmla="*/ 1164772 w 1213758"/>
                    <a:gd name="connsiteY6" fmla="*/ 193222 h 1453243"/>
                    <a:gd name="connsiteX7" fmla="*/ 1099458 w 1213758"/>
                    <a:gd name="connsiteY7" fmla="*/ 193222 h 1453243"/>
                    <a:gd name="connsiteX8" fmla="*/ 968829 w 1213758"/>
                    <a:gd name="connsiteY8" fmla="*/ 209550 h 1453243"/>
                    <a:gd name="connsiteX9" fmla="*/ 936172 w 1213758"/>
                    <a:gd name="connsiteY9" fmla="*/ 258536 h 1453243"/>
                    <a:gd name="connsiteX10" fmla="*/ 707572 w 1213758"/>
                    <a:gd name="connsiteY10" fmla="*/ 307522 h 1453243"/>
                    <a:gd name="connsiteX11" fmla="*/ 495301 w 1213758"/>
                    <a:gd name="connsiteY11" fmla="*/ 258536 h 1453243"/>
                    <a:gd name="connsiteX12" fmla="*/ 511629 w 1213758"/>
                    <a:gd name="connsiteY12" fmla="*/ 634093 h 1453243"/>
                    <a:gd name="connsiteX13" fmla="*/ 609601 w 1213758"/>
                    <a:gd name="connsiteY13" fmla="*/ 732064 h 1453243"/>
                    <a:gd name="connsiteX14" fmla="*/ 658586 w 1213758"/>
                    <a:gd name="connsiteY14" fmla="*/ 732064 h 1453243"/>
                    <a:gd name="connsiteX15" fmla="*/ 658586 w 1213758"/>
                    <a:gd name="connsiteY15" fmla="*/ 895350 h 1453243"/>
                    <a:gd name="connsiteX16" fmla="*/ 462643 w 1213758"/>
                    <a:gd name="connsiteY16" fmla="*/ 813707 h 1453243"/>
                    <a:gd name="connsiteX17" fmla="*/ 413658 w 1213758"/>
                    <a:gd name="connsiteY17" fmla="*/ 1009650 h 1453243"/>
                    <a:gd name="connsiteX18" fmla="*/ 429986 w 1213758"/>
                    <a:gd name="connsiteY18" fmla="*/ 1385207 h 1453243"/>
                    <a:gd name="connsiteX19" fmla="*/ 429986 w 1213758"/>
                    <a:gd name="connsiteY19" fmla="*/ 1417864 h 1453243"/>
                    <a:gd name="connsiteX20" fmla="*/ 70758 w 1213758"/>
                    <a:gd name="connsiteY20" fmla="*/ 1205593 h 1453243"/>
                    <a:gd name="connsiteX0" fmla="*/ 70758 w 1213758"/>
                    <a:gd name="connsiteY0" fmla="*/ 1205593 h 1453243"/>
                    <a:gd name="connsiteX1" fmla="*/ 54429 w 1213758"/>
                    <a:gd name="connsiteY1" fmla="*/ 944336 h 1453243"/>
                    <a:gd name="connsiteX2" fmla="*/ 5443 w 1213758"/>
                    <a:gd name="connsiteY2" fmla="*/ 666750 h 1453243"/>
                    <a:gd name="connsiteX3" fmla="*/ 87086 w 1213758"/>
                    <a:gd name="connsiteY3" fmla="*/ 536122 h 1453243"/>
                    <a:gd name="connsiteX4" fmla="*/ 54429 w 1213758"/>
                    <a:gd name="connsiteY4" fmla="*/ 13607 h 1453243"/>
                    <a:gd name="connsiteX5" fmla="*/ 1213758 w 1213758"/>
                    <a:gd name="connsiteY5" fmla="*/ 29936 h 1453243"/>
                    <a:gd name="connsiteX6" fmla="*/ 1164772 w 1213758"/>
                    <a:gd name="connsiteY6" fmla="*/ 193222 h 1453243"/>
                    <a:gd name="connsiteX7" fmla="*/ 1099458 w 1213758"/>
                    <a:gd name="connsiteY7" fmla="*/ 193222 h 1453243"/>
                    <a:gd name="connsiteX8" fmla="*/ 968829 w 1213758"/>
                    <a:gd name="connsiteY8" fmla="*/ 209550 h 1453243"/>
                    <a:gd name="connsiteX9" fmla="*/ 936172 w 1213758"/>
                    <a:gd name="connsiteY9" fmla="*/ 258536 h 1453243"/>
                    <a:gd name="connsiteX10" fmla="*/ 707572 w 1213758"/>
                    <a:gd name="connsiteY10" fmla="*/ 307522 h 1453243"/>
                    <a:gd name="connsiteX11" fmla="*/ 495301 w 1213758"/>
                    <a:gd name="connsiteY11" fmla="*/ 258536 h 1453243"/>
                    <a:gd name="connsiteX12" fmla="*/ 511629 w 1213758"/>
                    <a:gd name="connsiteY12" fmla="*/ 634093 h 1453243"/>
                    <a:gd name="connsiteX13" fmla="*/ 609601 w 1213758"/>
                    <a:gd name="connsiteY13" fmla="*/ 732064 h 1453243"/>
                    <a:gd name="connsiteX14" fmla="*/ 658586 w 1213758"/>
                    <a:gd name="connsiteY14" fmla="*/ 732064 h 1453243"/>
                    <a:gd name="connsiteX15" fmla="*/ 658586 w 1213758"/>
                    <a:gd name="connsiteY15" fmla="*/ 895350 h 1453243"/>
                    <a:gd name="connsiteX16" fmla="*/ 462643 w 1213758"/>
                    <a:gd name="connsiteY16" fmla="*/ 813707 h 1453243"/>
                    <a:gd name="connsiteX17" fmla="*/ 413658 w 1213758"/>
                    <a:gd name="connsiteY17" fmla="*/ 1009650 h 1453243"/>
                    <a:gd name="connsiteX18" fmla="*/ 429986 w 1213758"/>
                    <a:gd name="connsiteY18" fmla="*/ 1385207 h 1453243"/>
                    <a:gd name="connsiteX19" fmla="*/ 429986 w 1213758"/>
                    <a:gd name="connsiteY19" fmla="*/ 1417864 h 1453243"/>
                    <a:gd name="connsiteX20" fmla="*/ 70758 w 1213758"/>
                    <a:gd name="connsiteY20" fmla="*/ 1205593 h 1453243"/>
                    <a:gd name="connsiteX0" fmla="*/ 70758 w 1213758"/>
                    <a:gd name="connsiteY0" fmla="*/ 1205593 h 1453243"/>
                    <a:gd name="connsiteX1" fmla="*/ 54429 w 1213758"/>
                    <a:gd name="connsiteY1" fmla="*/ 944336 h 1453243"/>
                    <a:gd name="connsiteX2" fmla="*/ 5443 w 1213758"/>
                    <a:gd name="connsiteY2" fmla="*/ 666750 h 1453243"/>
                    <a:gd name="connsiteX3" fmla="*/ 87086 w 1213758"/>
                    <a:gd name="connsiteY3" fmla="*/ 536122 h 1453243"/>
                    <a:gd name="connsiteX4" fmla="*/ 54429 w 1213758"/>
                    <a:gd name="connsiteY4" fmla="*/ 13607 h 1453243"/>
                    <a:gd name="connsiteX5" fmla="*/ 1213758 w 1213758"/>
                    <a:gd name="connsiteY5" fmla="*/ 29936 h 1453243"/>
                    <a:gd name="connsiteX6" fmla="*/ 1164772 w 1213758"/>
                    <a:gd name="connsiteY6" fmla="*/ 193222 h 1453243"/>
                    <a:gd name="connsiteX7" fmla="*/ 1099458 w 1213758"/>
                    <a:gd name="connsiteY7" fmla="*/ 193222 h 1453243"/>
                    <a:gd name="connsiteX8" fmla="*/ 968829 w 1213758"/>
                    <a:gd name="connsiteY8" fmla="*/ 209550 h 1453243"/>
                    <a:gd name="connsiteX9" fmla="*/ 936172 w 1213758"/>
                    <a:gd name="connsiteY9" fmla="*/ 258536 h 1453243"/>
                    <a:gd name="connsiteX10" fmla="*/ 707572 w 1213758"/>
                    <a:gd name="connsiteY10" fmla="*/ 307522 h 1453243"/>
                    <a:gd name="connsiteX11" fmla="*/ 495301 w 1213758"/>
                    <a:gd name="connsiteY11" fmla="*/ 258536 h 1453243"/>
                    <a:gd name="connsiteX12" fmla="*/ 511629 w 1213758"/>
                    <a:gd name="connsiteY12" fmla="*/ 634093 h 1453243"/>
                    <a:gd name="connsiteX13" fmla="*/ 609601 w 1213758"/>
                    <a:gd name="connsiteY13" fmla="*/ 732064 h 1453243"/>
                    <a:gd name="connsiteX14" fmla="*/ 658586 w 1213758"/>
                    <a:gd name="connsiteY14" fmla="*/ 732064 h 1453243"/>
                    <a:gd name="connsiteX15" fmla="*/ 658586 w 1213758"/>
                    <a:gd name="connsiteY15" fmla="*/ 895350 h 1453243"/>
                    <a:gd name="connsiteX16" fmla="*/ 462643 w 1213758"/>
                    <a:gd name="connsiteY16" fmla="*/ 813707 h 1453243"/>
                    <a:gd name="connsiteX17" fmla="*/ 413658 w 1213758"/>
                    <a:gd name="connsiteY17" fmla="*/ 1009650 h 1453243"/>
                    <a:gd name="connsiteX18" fmla="*/ 429986 w 1213758"/>
                    <a:gd name="connsiteY18" fmla="*/ 1385207 h 1453243"/>
                    <a:gd name="connsiteX19" fmla="*/ 429986 w 1213758"/>
                    <a:gd name="connsiteY19" fmla="*/ 1417864 h 1453243"/>
                    <a:gd name="connsiteX20" fmla="*/ 70758 w 1213758"/>
                    <a:gd name="connsiteY20" fmla="*/ 1205593 h 1453243"/>
                    <a:gd name="connsiteX0" fmla="*/ 70758 w 1213758"/>
                    <a:gd name="connsiteY0" fmla="*/ 1205593 h 1453243"/>
                    <a:gd name="connsiteX1" fmla="*/ 54429 w 1213758"/>
                    <a:gd name="connsiteY1" fmla="*/ 944336 h 1453243"/>
                    <a:gd name="connsiteX2" fmla="*/ 5443 w 1213758"/>
                    <a:gd name="connsiteY2" fmla="*/ 666750 h 1453243"/>
                    <a:gd name="connsiteX3" fmla="*/ 87086 w 1213758"/>
                    <a:gd name="connsiteY3" fmla="*/ 536122 h 1453243"/>
                    <a:gd name="connsiteX4" fmla="*/ 54429 w 1213758"/>
                    <a:gd name="connsiteY4" fmla="*/ 13607 h 1453243"/>
                    <a:gd name="connsiteX5" fmla="*/ 1213758 w 1213758"/>
                    <a:gd name="connsiteY5" fmla="*/ 29936 h 1453243"/>
                    <a:gd name="connsiteX6" fmla="*/ 1164772 w 1213758"/>
                    <a:gd name="connsiteY6" fmla="*/ 193222 h 1453243"/>
                    <a:gd name="connsiteX7" fmla="*/ 1099458 w 1213758"/>
                    <a:gd name="connsiteY7" fmla="*/ 193222 h 1453243"/>
                    <a:gd name="connsiteX8" fmla="*/ 968829 w 1213758"/>
                    <a:gd name="connsiteY8" fmla="*/ 209550 h 1453243"/>
                    <a:gd name="connsiteX9" fmla="*/ 936172 w 1213758"/>
                    <a:gd name="connsiteY9" fmla="*/ 258536 h 1453243"/>
                    <a:gd name="connsiteX10" fmla="*/ 707572 w 1213758"/>
                    <a:gd name="connsiteY10" fmla="*/ 307522 h 1453243"/>
                    <a:gd name="connsiteX11" fmla="*/ 495301 w 1213758"/>
                    <a:gd name="connsiteY11" fmla="*/ 258536 h 1453243"/>
                    <a:gd name="connsiteX12" fmla="*/ 511629 w 1213758"/>
                    <a:gd name="connsiteY12" fmla="*/ 634093 h 1453243"/>
                    <a:gd name="connsiteX13" fmla="*/ 609601 w 1213758"/>
                    <a:gd name="connsiteY13" fmla="*/ 732064 h 1453243"/>
                    <a:gd name="connsiteX14" fmla="*/ 658586 w 1213758"/>
                    <a:gd name="connsiteY14" fmla="*/ 732064 h 1453243"/>
                    <a:gd name="connsiteX15" fmla="*/ 658586 w 1213758"/>
                    <a:gd name="connsiteY15" fmla="*/ 895350 h 1453243"/>
                    <a:gd name="connsiteX16" fmla="*/ 462643 w 1213758"/>
                    <a:gd name="connsiteY16" fmla="*/ 813707 h 1453243"/>
                    <a:gd name="connsiteX17" fmla="*/ 413658 w 1213758"/>
                    <a:gd name="connsiteY17" fmla="*/ 1009650 h 1453243"/>
                    <a:gd name="connsiteX18" fmla="*/ 429986 w 1213758"/>
                    <a:gd name="connsiteY18" fmla="*/ 1385207 h 1453243"/>
                    <a:gd name="connsiteX19" fmla="*/ 429986 w 1213758"/>
                    <a:gd name="connsiteY19" fmla="*/ 1417864 h 1453243"/>
                    <a:gd name="connsiteX20" fmla="*/ 70758 w 1213758"/>
                    <a:gd name="connsiteY20" fmla="*/ 1205593 h 1453243"/>
                    <a:gd name="connsiteX0" fmla="*/ 70758 w 1213758"/>
                    <a:gd name="connsiteY0" fmla="*/ 1205593 h 1453243"/>
                    <a:gd name="connsiteX1" fmla="*/ 54429 w 1213758"/>
                    <a:gd name="connsiteY1" fmla="*/ 944336 h 1453243"/>
                    <a:gd name="connsiteX2" fmla="*/ 5443 w 1213758"/>
                    <a:gd name="connsiteY2" fmla="*/ 666750 h 1453243"/>
                    <a:gd name="connsiteX3" fmla="*/ 87086 w 1213758"/>
                    <a:gd name="connsiteY3" fmla="*/ 536122 h 1453243"/>
                    <a:gd name="connsiteX4" fmla="*/ 54429 w 1213758"/>
                    <a:gd name="connsiteY4" fmla="*/ 13607 h 1453243"/>
                    <a:gd name="connsiteX5" fmla="*/ 1213758 w 1213758"/>
                    <a:gd name="connsiteY5" fmla="*/ 29936 h 1453243"/>
                    <a:gd name="connsiteX6" fmla="*/ 1164772 w 1213758"/>
                    <a:gd name="connsiteY6" fmla="*/ 193222 h 1453243"/>
                    <a:gd name="connsiteX7" fmla="*/ 1099458 w 1213758"/>
                    <a:gd name="connsiteY7" fmla="*/ 193222 h 1453243"/>
                    <a:gd name="connsiteX8" fmla="*/ 968829 w 1213758"/>
                    <a:gd name="connsiteY8" fmla="*/ 209550 h 1453243"/>
                    <a:gd name="connsiteX9" fmla="*/ 936172 w 1213758"/>
                    <a:gd name="connsiteY9" fmla="*/ 258536 h 1453243"/>
                    <a:gd name="connsiteX10" fmla="*/ 707572 w 1213758"/>
                    <a:gd name="connsiteY10" fmla="*/ 307522 h 1453243"/>
                    <a:gd name="connsiteX11" fmla="*/ 495301 w 1213758"/>
                    <a:gd name="connsiteY11" fmla="*/ 258536 h 1453243"/>
                    <a:gd name="connsiteX12" fmla="*/ 511629 w 1213758"/>
                    <a:gd name="connsiteY12" fmla="*/ 634093 h 1453243"/>
                    <a:gd name="connsiteX13" fmla="*/ 609601 w 1213758"/>
                    <a:gd name="connsiteY13" fmla="*/ 732064 h 1453243"/>
                    <a:gd name="connsiteX14" fmla="*/ 658586 w 1213758"/>
                    <a:gd name="connsiteY14" fmla="*/ 732064 h 1453243"/>
                    <a:gd name="connsiteX15" fmla="*/ 658586 w 1213758"/>
                    <a:gd name="connsiteY15" fmla="*/ 895350 h 1453243"/>
                    <a:gd name="connsiteX16" fmla="*/ 462643 w 1213758"/>
                    <a:gd name="connsiteY16" fmla="*/ 813707 h 1453243"/>
                    <a:gd name="connsiteX17" fmla="*/ 413658 w 1213758"/>
                    <a:gd name="connsiteY17" fmla="*/ 1009650 h 1453243"/>
                    <a:gd name="connsiteX18" fmla="*/ 429986 w 1213758"/>
                    <a:gd name="connsiteY18" fmla="*/ 1385207 h 1453243"/>
                    <a:gd name="connsiteX19" fmla="*/ 429986 w 1213758"/>
                    <a:gd name="connsiteY19" fmla="*/ 1417864 h 1453243"/>
                    <a:gd name="connsiteX20" fmla="*/ 70758 w 1213758"/>
                    <a:gd name="connsiteY20" fmla="*/ 1205593 h 1453243"/>
                    <a:gd name="connsiteX0" fmla="*/ 70758 w 1213758"/>
                    <a:gd name="connsiteY0" fmla="*/ 1205593 h 1453243"/>
                    <a:gd name="connsiteX1" fmla="*/ 54429 w 1213758"/>
                    <a:gd name="connsiteY1" fmla="*/ 944336 h 1453243"/>
                    <a:gd name="connsiteX2" fmla="*/ 5443 w 1213758"/>
                    <a:gd name="connsiteY2" fmla="*/ 666750 h 1453243"/>
                    <a:gd name="connsiteX3" fmla="*/ 87086 w 1213758"/>
                    <a:gd name="connsiteY3" fmla="*/ 536122 h 1453243"/>
                    <a:gd name="connsiteX4" fmla="*/ 54429 w 1213758"/>
                    <a:gd name="connsiteY4" fmla="*/ 13607 h 1453243"/>
                    <a:gd name="connsiteX5" fmla="*/ 1213758 w 1213758"/>
                    <a:gd name="connsiteY5" fmla="*/ 29936 h 1453243"/>
                    <a:gd name="connsiteX6" fmla="*/ 1164772 w 1213758"/>
                    <a:gd name="connsiteY6" fmla="*/ 193222 h 1453243"/>
                    <a:gd name="connsiteX7" fmla="*/ 1099458 w 1213758"/>
                    <a:gd name="connsiteY7" fmla="*/ 193222 h 1453243"/>
                    <a:gd name="connsiteX8" fmla="*/ 968829 w 1213758"/>
                    <a:gd name="connsiteY8" fmla="*/ 209550 h 1453243"/>
                    <a:gd name="connsiteX9" fmla="*/ 936172 w 1213758"/>
                    <a:gd name="connsiteY9" fmla="*/ 258536 h 1453243"/>
                    <a:gd name="connsiteX10" fmla="*/ 707572 w 1213758"/>
                    <a:gd name="connsiteY10" fmla="*/ 307522 h 1453243"/>
                    <a:gd name="connsiteX11" fmla="*/ 495301 w 1213758"/>
                    <a:gd name="connsiteY11" fmla="*/ 258536 h 1453243"/>
                    <a:gd name="connsiteX12" fmla="*/ 511629 w 1213758"/>
                    <a:gd name="connsiteY12" fmla="*/ 634093 h 1453243"/>
                    <a:gd name="connsiteX13" fmla="*/ 609601 w 1213758"/>
                    <a:gd name="connsiteY13" fmla="*/ 732064 h 1453243"/>
                    <a:gd name="connsiteX14" fmla="*/ 658586 w 1213758"/>
                    <a:gd name="connsiteY14" fmla="*/ 732064 h 1453243"/>
                    <a:gd name="connsiteX15" fmla="*/ 658586 w 1213758"/>
                    <a:gd name="connsiteY15" fmla="*/ 895350 h 1453243"/>
                    <a:gd name="connsiteX16" fmla="*/ 462643 w 1213758"/>
                    <a:gd name="connsiteY16" fmla="*/ 813707 h 1453243"/>
                    <a:gd name="connsiteX17" fmla="*/ 413658 w 1213758"/>
                    <a:gd name="connsiteY17" fmla="*/ 1009650 h 1453243"/>
                    <a:gd name="connsiteX18" fmla="*/ 429986 w 1213758"/>
                    <a:gd name="connsiteY18" fmla="*/ 1385207 h 1453243"/>
                    <a:gd name="connsiteX19" fmla="*/ 429986 w 1213758"/>
                    <a:gd name="connsiteY19" fmla="*/ 1417864 h 1453243"/>
                    <a:gd name="connsiteX20" fmla="*/ 70758 w 1213758"/>
                    <a:gd name="connsiteY20" fmla="*/ 1205593 h 145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3758" h="1453243">
                      <a:moveTo>
                        <a:pt x="70758" y="1205593"/>
                      </a:moveTo>
                      <a:cubicBezTo>
                        <a:pt x="8165" y="1126672"/>
                        <a:pt x="65315" y="1034143"/>
                        <a:pt x="54429" y="944336"/>
                      </a:cubicBezTo>
                      <a:cubicBezTo>
                        <a:pt x="43543" y="854529"/>
                        <a:pt x="0" y="734786"/>
                        <a:pt x="5443" y="666750"/>
                      </a:cubicBezTo>
                      <a:cubicBezTo>
                        <a:pt x="10886" y="598714"/>
                        <a:pt x="78922" y="644979"/>
                        <a:pt x="87086" y="536122"/>
                      </a:cubicBezTo>
                      <a:cubicBezTo>
                        <a:pt x="95250" y="427265"/>
                        <a:pt x="46264" y="413657"/>
                        <a:pt x="54429" y="13607"/>
                      </a:cubicBezTo>
                      <a:cubicBezTo>
                        <a:pt x="590551" y="38100"/>
                        <a:pt x="1028701" y="0"/>
                        <a:pt x="1213758" y="29936"/>
                      </a:cubicBezTo>
                      <a:cubicBezTo>
                        <a:pt x="1168038" y="157843"/>
                        <a:pt x="1183822" y="166008"/>
                        <a:pt x="1164772" y="193222"/>
                      </a:cubicBezTo>
                      <a:cubicBezTo>
                        <a:pt x="1145722" y="220436"/>
                        <a:pt x="1132115" y="190501"/>
                        <a:pt x="1099458" y="193222"/>
                      </a:cubicBezTo>
                      <a:cubicBezTo>
                        <a:pt x="1066801" y="195943"/>
                        <a:pt x="996043" y="198664"/>
                        <a:pt x="968829" y="209550"/>
                      </a:cubicBezTo>
                      <a:cubicBezTo>
                        <a:pt x="941615" y="220436"/>
                        <a:pt x="979715" y="242207"/>
                        <a:pt x="936172" y="258536"/>
                      </a:cubicBezTo>
                      <a:cubicBezTo>
                        <a:pt x="892629" y="274865"/>
                        <a:pt x="781050" y="307522"/>
                        <a:pt x="707572" y="307522"/>
                      </a:cubicBezTo>
                      <a:cubicBezTo>
                        <a:pt x="634094" y="307522"/>
                        <a:pt x="597627" y="286839"/>
                        <a:pt x="495301" y="258536"/>
                      </a:cubicBezTo>
                      <a:cubicBezTo>
                        <a:pt x="504010" y="467541"/>
                        <a:pt x="492579" y="555172"/>
                        <a:pt x="511629" y="634093"/>
                      </a:cubicBezTo>
                      <a:cubicBezTo>
                        <a:pt x="530679" y="713014"/>
                        <a:pt x="585108" y="715736"/>
                        <a:pt x="609601" y="732064"/>
                      </a:cubicBezTo>
                      <a:cubicBezTo>
                        <a:pt x="634094" y="748392"/>
                        <a:pt x="650422" y="704850"/>
                        <a:pt x="658586" y="732064"/>
                      </a:cubicBezTo>
                      <a:cubicBezTo>
                        <a:pt x="666750" y="759278"/>
                        <a:pt x="691243" y="881743"/>
                        <a:pt x="658586" y="895350"/>
                      </a:cubicBezTo>
                      <a:cubicBezTo>
                        <a:pt x="625929" y="908957"/>
                        <a:pt x="503464" y="794657"/>
                        <a:pt x="462643" y="813707"/>
                      </a:cubicBezTo>
                      <a:cubicBezTo>
                        <a:pt x="421822" y="832757"/>
                        <a:pt x="419101" y="914400"/>
                        <a:pt x="413658" y="1009650"/>
                      </a:cubicBezTo>
                      <a:cubicBezTo>
                        <a:pt x="408215" y="1104900"/>
                        <a:pt x="427265" y="1317171"/>
                        <a:pt x="429986" y="1385207"/>
                      </a:cubicBezTo>
                      <a:cubicBezTo>
                        <a:pt x="432707" y="1453243"/>
                        <a:pt x="416923" y="1219200"/>
                        <a:pt x="429986" y="1417864"/>
                      </a:cubicBezTo>
                      <a:cubicBezTo>
                        <a:pt x="375558" y="1387928"/>
                        <a:pt x="133351" y="1284514"/>
                        <a:pt x="70758" y="1205593"/>
                      </a:cubicBezTo>
                      <a:close/>
                    </a:path>
                  </a:pathLst>
                </a:custGeom>
                <a:solidFill>
                  <a:srgbClr val="FFC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1034143" y="2031710"/>
                  <a:ext cx="3831772" cy="832757"/>
                </a:xfrm>
                <a:custGeom>
                  <a:avLst/>
                  <a:gdLst>
                    <a:gd name="connsiteX0" fmla="*/ 3744686 w 4280807"/>
                    <a:gd name="connsiteY0" fmla="*/ 261257 h 996043"/>
                    <a:gd name="connsiteX1" fmla="*/ 3744686 w 4280807"/>
                    <a:gd name="connsiteY1" fmla="*/ 914400 h 996043"/>
                    <a:gd name="connsiteX2" fmla="*/ 527957 w 4280807"/>
                    <a:gd name="connsiteY2" fmla="*/ 751114 h 996043"/>
                    <a:gd name="connsiteX3" fmla="*/ 576943 w 4280807"/>
                    <a:gd name="connsiteY3" fmla="*/ 81643 h 996043"/>
                    <a:gd name="connsiteX4" fmla="*/ 3744686 w 4280807"/>
                    <a:gd name="connsiteY4" fmla="*/ 261257 h 996043"/>
                    <a:gd name="connsiteX0" fmla="*/ 3744686 w 4280807"/>
                    <a:gd name="connsiteY0" fmla="*/ 261257 h 996043"/>
                    <a:gd name="connsiteX1" fmla="*/ 3744686 w 4280807"/>
                    <a:gd name="connsiteY1" fmla="*/ 914400 h 996043"/>
                    <a:gd name="connsiteX2" fmla="*/ 527957 w 4280807"/>
                    <a:gd name="connsiteY2" fmla="*/ 751114 h 996043"/>
                    <a:gd name="connsiteX3" fmla="*/ 576943 w 4280807"/>
                    <a:gd name="connsiteY3" fmla="*/ 81643 h 996043"/>
                    <a:gd name="connsiteX4" fmla="*/ 3744686 w 4280807"/>
                    <a:gd name="connsiteY4" fmla="*/ 261257 h 996043"/>
                    <a:gd name="connsiteX0" fmla="*/ 3744686 w 4280807"/>
                    <a:gd name="connsiteY0" fmla="*/ 261257 h 996043"/>
                    <a:gd name="connsiteX1" fmla="*/ 3744686 w 4280807"/>
                    <a:gd name="connsiteY1" fmla="*/ 914400 h 996043"/>
                    <a:gd name="connsiteX2" fmla="*/ 527957 w 4280807"/>
                    <a:gd name="connsiteY2" fmla="*/ 751114 h 996043"/>
                    <a:gd name="connsiteX3" fmla="*/ 576943 w 4280807"/>
                    <a:gd name="connsiteY3" fmla="*/ 81643 h 996043"/>
                    <a:gd name="connsiteX4" fmla="*/ 3744686 w 4280807"/>
                    <a:gd name="connsiteY4" fmla="*/ 261257 h 996043"/>
                    <a:gd name="connsiteX0" fmla="*/ 3744686 w 3831772"/>
                    <a:gd name="connsiteY0" fmla="*/ 261257 h 996043"/>
                    <a:gd name="connsiteX1" fmla="*/ 3744686 w 3831772"/>
                    <a:gd name="connsiteY1" fmla="*/ 914400 h 996043"/>
                    <a:gd name="connsiteX2" fmla="*/ 527957 w 3831772"/>
                    <a:gd name="connsiteY2" fmla="*/ 751114 h 996043"/>
                    <a:gd name="connsiteX3" fmla="*/ 576943 w 3831772"/>
                    <a:gd name="connsiteY3" fmla="*/ 81643 h 996043"/>
                    <a:gd name="connsiteX4" fmla="*/ 3744686 w 3831772"/>
                    <a:gd name="connsiteY4" fmla="*/ 261257 h 996043"/>
                    <a:gd name="connsiteX0" fmla="*/ 3744686 w 3831772"/>
                    <a:gd name="connsiteY0" fmla="*/ 261257 h 914400"/>
                    <a:gd name="connsiteX1" fmla="*/ 3744686 w 3831772"/>
                    <a:gd name="connsiteY1" fmla="*/ 914400 h 914400"/>
                    <a:gd name="connsiteX2" fmla="*/ 527957 w 3831772"/>
                    <a:gd name="connsiteY2" fmla="*/ 751114 h 914400"/>
                    <a:gd name="connsiteX3" fmla="*/ 576943 w 3831772"/>
                    <a:gd name="connsiteY3" fmla="*/ 81643 h 914400"/>
                    <a:gd name="connsiteX4" fmla="*/ 3744686 w 3831772"/>
                    <a:gd name="connsiteY4" fmla="*/ 261257 h 914400"/>
                    <a:gd name="connsiteX0" fmla="*/ 3744686 w 3831772"/>
                    <a:gd name="connsiteY0" fmla="*/ 261257 h 914400"/>
                    <a:gd name="connsiteX1" fmla="*/ 3744686 w 3831772"/>
                    <a:gd name="connsiteY1" fmla="*/ 914400 h 914400"/>
                    <a:gd name="connsiteX2" fmla="*/ 527957 w 3831772"/>
                    <a:gd name="connsiteY2" fmla="*/ 751114 h 914400"/>
                    <a:gd name="connsiteX3" fmla="*/ 576943 w 3831772"/>
                    <a:gd name="connsiteY3" fmla="*/ 81643 h 914400"/>
                    <a:gd name="connsiteX4" fmla="*/ 3744686 w 3831772"/>
                    <a:gd name="connsiteY4" fmla="*/ 261257 h 914400"/>
                    <a:gd name="connsiteX0" fmla="*/ 3744686 w 3831772"/>
                    <a:gd name="connsiteY0" fmla="*/ 179614 h 832757"/>
                    <a:gd name="connsiteX1" fmla="*/ 3744686 w 3831772"/>
                    <a:gd name="connsiteY1" fmla="*/ 832757 h 832757"/>
                    <a:gd name="connsiteX2" fmla="*/ 527957 w 3831772"/>
                    <a:gd name="connsiteY2" fmla="*/ 669471 h 832757"/>
                    <a:gd name="connsiteX3" fmla="*/ 576943 w 3831772"/>
                    <a:gd name="connsiteY3" fmla="*/ 0 h 832757"/>
                    <a:gd name="connsiteX4" fmla="*/ 3744686 w 3831772"/>
                    <a:gd name="connsiteY4" fmla="*/ 179614 h 832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1772" h="832757">
                      <a:moveTo>
                        <a:pt x="3744686" y="179614"/>
                      </a:moveTo>
                      <a:cubicBezTo>
                        <a:pt x="3831772" y="661307"/>
                        <a:pt x="3763736" y="277585"/>
                        <a:pt x="3744686" y="832757"/>
                      </a:cubicBezTo>
                      <a:lnTo>
                        <a:pt x="527957" y="669471"/>
                      </a:lnTo>
                      <a:cubicBezTo>
                        <a:pt x="0" y="530678"/>
                        <a:pt x="48986" y="81643"/>
                        <a:pt x="576943" y="0"/>
                      </a:cubicBezTo>
                      <a:cubicBezTo>
                        <a:pt x="1643743" y="103414"/>
                        <a:pt x="2803072" y="231321"/>
                        <a:pt x="3744686" y="179614"/>
                      </a:cubicBezTo>
                      <a:close/>
                    </a:path>
                  </a:pathLst>
                </a:custGeom>
                <a:solidFill>
                  <a:srgbClr val="FFC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2570480" y="2209800"/>
                  <a:ext cx="3477260" cy="1272540"/>
                </a:xfrm>
                <a:custGeom>
                  <a:avLst/>
                  <a:gdLst>
                    <a:gd name="connsiteX0" fmla="*/ 543560 w 4320540"/>
                    <a:gd name="connsiteY0" fmla="*/ 111760 h 1460500"/>
                    <a:gd name="connsiteX1" fmla="*/ 3774440 w 4320540"/>
                    <a:gd name="connsiteY1" fmla="*/ 248920 h 1460500"/>
                    <a:gd name="connsiteX2" fmla="*/ 3820160 w 4320540"/>
                    <a:gd name="connsiteY2" fmla="*/ 568960 h 1460500"/>
                    <a:gd name="connsiteX3" fmla="*/ 3698240 w 4320540"/>
                    <a:gd name="connsiteY3" fmla="*/ 690880 h 1460500"/>
                    <a:gd name="connsiteX4" fmla="*/ 3515360 w 4320540"/>
                    <a:gd name="connsiteY4" fmla="*/ 675640 h 1460500"/>
                    <a:gd name="connsiteX5" fmla="*/ 3484880 w 4320540"/>
                    <a:gd name="connsiteY5" fmla="*/ 675640 h 1460500"/>
                    <a:gd name="connsiteX6" fmla="*/ 3484880 w 4320540"/>
                    <a:gd name="connsiteY6" fmla="*/ 1041400 h 1460500"/>
                    <a:gd name="connsiteX7" fmla="*/ 3454400 w 4320540"/>
                    <a:gd name="connsiteY7" fmla="*/ 1193800 h 1460500"/>
                    <a:gd name="connsiteX8" fmla="*/ 3759200 w 4320540"/>
                    <a:gd name="connsiteY8" fmla="*/ 1163320 h 1460500"/>
                    <a:gd name="connsiteX9" fmla="*/ 3789680 w 4320540"/>
                    <a:gd name="connsiteY9" fmla="*/ 1376680 h 1460500"/>
                    <a:gd name="connsiteX10" fmla="*/ 1610360 w 4320540"/>
                    <a:gd name="connsiteY10" fmla="*/ 1330960 h 1460500"/>
                    <a:gd name="connsiteX11" fmla="*/ 543560 w 4320540"/>
                    <a:gd name="connsiteY11" fmla="*/ 1330960 h 1460500"/>
                    <a:gd name="connsiteX12" fmla="*/ 482600 w 4320540"/>
                    <a:gd name="connsiteY12" fmla="*/ 1270000 h 1460500"/>
                    <a:gd name="connsiteX13" fmla="*/ 513080 w 4320540"/>
                    <a:gd name="connsiteY13" fmla="*/ 187960 h 1460500"/>
                    <a:gd name="connsiteX14" fmla="*/ 543560 w 4320540"/>
                    <a:gd name="connsiteY14" fmla="*/ 111760 h 1460500"/>
                    <a:gd name="connsiteX0" fmla="*/ 548640 w 4361180"/>
                    <a:gd name="connsiteY0" fmla="*/ 170180 h 1442720"/>
                    <a:gd name="connsiteX1" fmla="*/ 3810000 w 4361180"/>
                    <a:gd name="connsiteY1" fmla="*/ 231140 h 1442720"/>
                    <a:gd name="connsiteX2" fmla="*/ 3855720 w 4361180"/>
                    <a:gd name="connsiteY2" fmla="*/ 551180 h 1442720"/>
                    <a:gd name="connsiteX3" fmla="*/ 3733800 w 4361180"/>
                    <a:gd name="connsiteY3" fmla="*/ 673100 h 1442720"/>
                    <a:gd name="connsiteX4" fmla="*/ 3550920 w 4361180"/>
                    <a:gd name="connsiteY4" fmla="*/ 657860 h 1442720"/>
                    <a:gd name="connsiteX5" fmla="*/ 3520440 w 4361180"/>
                    <a:gd name="connsiteY5" fmla="*/ 657860 h 1442720"/>
                    <a:gd name="connsiteX6" fmla="*/ 3520440 w 4361180"/>
                    <a:gd name="connsiteY6" fmla="*/ 1023620 h 1442720"/>
                    <a:gd name="connsiteX7" fmla="*/ 3489960 w 4361180"/>
                    <a:gd name="connsiteY7" fmla="*/ 1176020 h 1442720"/>
                    <a:gd name="connsiteX8" fmla="*/ 3794760 w 4361180"/>
                    <a:gd name="connsiteY8" fmla="*/ 1145540 h 1442720"/>
                    <a:gd name="connsiteX9" fmla="*/ 3825240 w 4361180"/>
                    <a:gd name="connsiteY9" fmla="*/ 1358900 h 1442720"/>
                    <a:gd name="connsiteX10" fmla="*/ 1645920 w 4361180"/>
                    <a:gd name="connsiteY10" fmla="*/ 1313180 h 1442720"/>
                    <a:gd name="connsiteX11" fmla="*/ 579120 w 4361180"/>
                    <a:gd name="connsiteY11" fmla="*/ 1313180 h 1442720"/>
                    <a:gd name="connsiteX12" fmla="*/ 518160 w 4361180"/>
                    <a:gd name="connsiteY12" fmla="*/ 1252220 h 1442720"/>
                    <a:gd name="connsiteX13" fmla="*/ 548640 w 4361180"/>
                    <a:gd name="connsiteY13" fmla="*/ 170180 h 1442720"/>
                    <a:gd name="connsiteX0" fmla="*/ 548640 w 4361180"/>
                    <a:gd name="connsiteY0" fmla="*/ 2540 h 1275080"/>
                    <a:gd name="connsiteX1" fmla="*/ 3810000 w 4361180"/>
                    <a:gd name="connsiteY1" fmla="*/ 63500 h 1275080"/>
                    <a:gd name="connsiteX2" fmla="*/ 3855720 w 4361180"/>
                    <a:gd name="connsiteY2" fmla="*/ 383540 h 1275080"/>
                    <a:gd name="connsiteX3" fmla="*/ 3733800 w 4361180"/>
                    <a:gd name="connsiteY3" fmla="*/ 505460 h 1275080"/>
                    <a:gd name="connsiteX4" fmla="*/ 3550920 w 4361180"/>
                    <a:gd name="connsiteY4" fmla="*/ 490220 h 1275080"/>
                    <a:gd name="connsiteX5" fmla="*/ 3520440 w 4361180"/>
                    <a:gd name="connsiteY5" fmla="*/ 490220 h 1275080"/>
                    <a:gd name="connsiteX6" fmla="*/ 3520440 w 4361180"/>
                    <a:gd name="connsiteY6" fmla="*/ 855980 h 1275080"/>
                    <a:gd name="connsiteX7" fmla="*/ 3489960 w 4361180"/>
                    <a:gd name="connsiteY7" fmla="*/ 1008380 h 1275080"/>
                    <a:gd name="connsiteX8" fmla="*/ 3794760 w 4361180"/>
                    <a:gd name="connsiteY8" fmla="*/ 977900 h 1275080"/>
                    <a:gd name="connsiteX9" fmla="*/ 3825240 w 4361180"/>
                    <a:gd name="connsiteY9" fmla="*/ 1191260 h 1275080"/>
                    <a:gd name="connsiteX10" fmla="*/ 1645920 w 4361180"/>
                    <a:gd name="connsiteY10" fmla="*/ 1145540 h 1275080"/>
                    <a:gd name="connsiteX11" fmla="*/ 579120 w 4361180"/>
                    <a:gd name="connsiteY11" fmla="*/ 1145540 h 1275080"/>
                    <a:gd name="connsiteX12" fmla="*/ 518160 w 4361180"/>
                    <a:gd name="connsiteY12" fmla="*/ 1084580 h 1275080"/>
                    <a:gd name="connsiteX13" fmla="*/ 548640 w 4361180"/>
                    <a:gd name="connsiteY13" fmla="*/ 2540 h 1275080"/>
                    <a:gd name="connsiteX0" fmla="*/ 157480 w 3970020"/>
                    <a:gd name="connsiteY0" fmla="*/ 2540 h 1275080"/>
                    <a:gd name="connsiteX1" fmla="*/ 3418840 w 3970020"/>
                    <a:gd name="connsiteY1" fmla="*/ 63500 h 1275080"/>
                    <a:gd name="connsiteX2" fmla="*/ 3464560 w 3970020"/>
                    <a:gd name="connsiteY2" fmla="*/ 383540 h 1275080"/>
                    <a:gd name="connsiteX3" fmla="*/ 3342640 w 3970020"/>
                    <a:gd name="connsiteY3" fmla="*/ 505460 h 1275080"/>
                    <a:gd name="connsiteX4" fmla="*/ 3159760 w 3970020"/>
                    <a:gd name="connsiteY4" fmla="*/ 490220 h 1275080"/>
                    <a:gd name="connsiteX5" fmla="*/ 3129280 w 3970020"/>
                    <a:gd name="connsiteY5" fmla="*/ 490220 h 1275080"/>
                    <a:gd name="connsiteX6" fmla="*/ 3129280 w 3970020"/>
                    <a:gd name="connsiteY6" fmla="*/ 855980 h 1275080"/>
                    <a:gd name="connsiteX7" fmla="*/ 3098800 w 3970020"/>
                    <a:gd name="connsiteY7" fmla="*/ 1008380 h 1275080"/>
                    <a:gd name="connsiteX8" fmla="*/ 3403600 w 3970020"/>
                    <a:gd name="connsiteY8" fmla="*/ 977900 h 1275080"/>
                    <a:gd name="connsiteX9" fmla="*/ 3434080 w 3970020"/>
                    <a:gd name="connsiteY9" fmla="*/ 1191260 h 1275080"/>
                    <a:gd name="connsiteX10" fmla="*/ 1254760 w 3970020"/>
                    <a:gd name="connsiteY10" fmla="*/ 1145540 h 1275080"/>
                    <a:gd name="connsiteX11" fmla="*/ 187960 w 3970020"/>
                    <a:gd name="connsiteY11" fmla="*/ 1145540 h 1275080"/>
                    <a:gd name="connsiteX12" fmla="*/ 127000 w 3970020"/>
                    <a:gd name="connsiteY12" fmla="*/ 1084580 h 1275080"/>
                    <a:gd name="connsiteX13" fmla="*/ 157480 w 3970020"/>
                    <a:gd name="connsiteY13" fmla="*/ 2540 h 1275080"/>
                    <a:gd name="connsiteX0" fmla="*/ 157480 w 3792220"/>
                    <a:gd name="connsiteY0" fmla="*/ 2540 h 1275080"/>
                    <a:gd name="connsiteX1" fmla="*/ 3418840 w 3792220"/>
                    <a:gd name="connsiteY1" fmla="*/ 63500 h 1275080"/>
                    <a:gd name="connsiteX2" fmla="*/ 3464560 w 3792220"/>
                    <a:gd name="connsiteY2" fmla="*/ 383540 h 1275080"/>
                    <a:gd name="connsiteX3" fmla="*/ 3342640 w 3792220"/>
                    <a:gd name="connsiteY3" fmla="*/ 505460 h 1275080"/>
                    <a:gd name="connsiteX4" fmla="*/ 3159760 w 3792220"/>
                    <a:gd name="connsiteY4" fmla="*/ 490220 h 1275080"/>
                    <a:gd name="connsiteX5" fmla="*/ 3129280 w 3792220"/>
                    <a:gd name="connsiteY5" fmla="*/ 490220 h 1275080"/>
                    <a:gd name="connsiteX6" fmla="*/ 3129280 w 3792220"/>
                    <a:gd name="connsiteY6" fmla="*/ 855980 h 1275080"/>
                    <a:gd name="connsiteX7" fmla="*/ 3098800 w 3792220"/>
                    <a:gd name="connsiteY7" fmla="*/ 1008380 h 1275080"/>
                    <a:gd name="connsiteX8" fmla="*/ 3403600 w 3792220"/>
                    <a:gd name="connsiteY8" fmla="*/ 977900 h 1275080"/>
                    <a:gd name="connsiteX9" fmla="*/ 3434080 w 3792220"/>
                    <a:gd name="connsiteY9" fmla="*/ 1191260 h 1275080"/>
                    <a:gd name="connsiteX10" fmla="*/ 1254760 w 3792220"/>
                    <a:gd name="connsiteY10" fmla="*/ 1145540 h 1275080"/>
                    <a:gd name="connsiteX11" fmla="*/ 187960 w 3792220"/>
                    <a:gd name="connsiteY11" fmla="*/ 1145540 h 1275080"/>
                    <a:gd name="connsiteX12" fmla="*/ 127000 w 3792220"/>
                    <a:gd name="connsiteY12" fmla="*/ 1084580 h 1275080"/>
                    <a:gd name="connsiteX13" fmla="*/ 157480 w 3792220"/>
                    <a:gd name="connsiteY13" fmla="*/ 2540 h 1275080"/>
                    <a:gd name="connsiteX0" fmla="*/ 157480 w 3792220"/>
                    <a:gd name="connsiteY0" fmla="*/ 0 h 1272540"/>
                    <a:gd name="connsiteX1" fmla="*/ 3418840 w 3792220"/>
                    <a:gd name="connsiteY1" fmla="*/ 60960 h 1272540"/>
                    <a:gd name="connsiteX2" fmla="*/ 3464560 w 3792220"/>
                    <a:gd name="connsiteY2" fmla="*/ 381000 h 1272540"/>
                    <a:gd name="connsiteX3" fmla="*/ 3342640 w 3792220"/>
                    <a:gd name="connsiteY3" fmla="*/ 502920 h 1272540"/>
                    <a:gd name="connsiteX4" fmla="*/ 3159760 w 3792220"/>
                    <a:gd name="connsiteY4" fmla="*/ 487680 h 1272540"/>
                    <a:gd name="connsiteX5" fmla="*/ 3129280 w 3792220"/>
                    <a:gd name="connsiteY5" fmla="*/ 487680 h 1272540"/>
                    <a:gd name="connsiteX6" fmla="*/ 3129280 w 3792220"/>
                    <a:gd name="connsiteY6" fmla="*/ 853440 h 1272540"/>
                    <a:gd name="connsiteX7" fmla="*/ 3098800 w 3792220"/>
                    <a:gd name="connsiteY7" fmla="*/ 1005840 h 1272540"/>
                    <a:gd name="connsiteX8" fmla="*/ 3403600 w 3792220"/>
                    <a:gd name="connsiteY8" fmla="*/ 975360 h 1272540"/>
                    <a:gd name="connsiteX9" fmla="*/ 3434080 w 3792220"/>
                    <a:gd name="connsiteY9" fmla="*/ 1188720 h 1272540"/>
                    <a:gd name="connsiteX10" fmla="*/ 1254760 w 3792220"/>
                    <a:gd name="connsiteY10" fmla="*/ 1143000 h 1272540"/>
                    <a:gd name="connsiteX11" fmla="*/ 187960 w 3792220"/>
                    <a:gd name="connsiteY11" fmla="*/ 1143000 h 1272540"/>
                    <a:gd name="connsiteX12" fmla="*/ 127000 w 3792220"/>
                    <a:gd name="connsiteY12" fmla="*/ 1082040 h 1272540"/>
                    <a:gd name="connsiteX13" fmla="*/ 157480 w 3792220"/>
                    <a:gd name="connsiteY13" fmla="*/ 0 h 1272540"/>
                    <a:gd name="connsiteX0" fmla="*/ 157480 w 3477260"/>
                    <a:gd name="connsiteY0" fmla="*/ 0 h 1272540"/>
                    <a:gd name="connsiteX1" fmla="*/ 3418840 w 3477260"/>
                    <a:gd name="connsiteY1" fmla="*/ 60960 h 1272540"/>
                    <a:gd name="connsiteX2" fmla="*/ 3464560 w 3477260"/>
                    <a:gd name="connsiteY2" fmla="*/ 381000 h 1272540"/>
                    <a:gd name="connsiteX3" fmla="*/ 3342640 w 3477260"/>
                    <a:gd name="connsiteY3" fmla="*/ 502920 h 1272540"/>
                    <a:gd name="connsiteX4" fmla="*/ 3159760 w 3477260"/>
                    <a:gd name="connsiteY4" fmla="*/ 487680 h 1272540"/>
                    <a:gd name="connsiteX5" fmla="*/ 3129280 w 3477260"/>
                    <a:gd name="connsiteY5" fmla="*/ 487680 h 1272540"/>
                    <a:gd name="connsiteX6" fmla="*/ 3129280 w 3477260"/>
                    <a:gd name="connsiteY6" fmla="*/ 853440 h 1272540"/>
                    <a:gd name="connsiteX7" fmla="*/ 3098800 w 3477260"/>
                    <a:gd name="connsiteY7" fmla="*/ 1005840 h 1272540"/>
                    <a:gd name="connsiteX8" fmla="*/ 3403600 w 3477260"/>
                    <a:gd name="connsiteY8" fmla="*/ 975360 h 1272540"/>
                    <a:gd name="connsiteX9" fmla="*/ 3434080 w 3477260"/>
                    <a:gd name="connsiteY9" fmla="*/ 1188720 h 1272540"/>
                    <a:gd name="connsiteX10" fmla="*/ 1254760 w 3477260"/>
                    <a:gd name="connsiteY10" fmla="*/ 1143000 h 1272540"/>
                    <a:gd name="connsiteX11" fmla="*/ 187960 w 3477260"/>
                    <a:gd name="connsiteY11" fmla="*/ 1143000 h 1272540"/>
                    <a:gd name="connsiteX12" fmla="*/ 127000 w 3477260"/>
                    <a:gd name="connsiteY12" fmla="*/ 1082040 h 1272540"/>
                    <a:gd name="connsiteX13" fmla="*/ 157480 w 3477260"/>
                    <a:gd name="connsiteY13" fmla="*/ 0 h 127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77260" h="1272540">
                      <a:moveTo>
                        <a:pt x="157480" y="0"/>
                      </a:moveTo>
                      <a:cubicBezTo>
                        <a:pt x="1193800" y="12700"/>
                        <a:pt x="2715260" y="88900"/>
                        <a:pt x="3418840" y="60960"/>
                      </a:cubicBezTo>
                      <a:cubicBezTo>
                        <a:pt x="3421380" y="474980"/>
                        <a:pt x="3477260" y="307340"/>
                        <a:pt x="3464560" y="381000"/>
                      </a:cubicBezTo>
                      <a:cubicBezTo>
                        <a:pt x="3451860" y="454660"/>
                        <a:pt x="3393440" y="485140"/>
                        <a:pt x="3342640" y="502920"/>
                      </a:cubicBezTo>
                      <a:cubicBezTo>
                        <a:pt x="3291840" y="520700"/>
                        <a:pt x="3195320" y="490220"/>
                        <a:pt x="3159760" y="487680"/>
                      </a:cubicBezTo>
                      <a:cubicBezTo>
                        <a:pt x="3124200" y="485140"/>
                        <a:pt x="3134360" y="426720"/>
                        <a:pt x="3129280" y="487680"/>
                      </a:cubicBezTo>
                      <a:cubicBezTo>
                        <a:pt x="3124200" y="548640"/>
                        <a:pt x="3134360" y="767080"/>
                        <a:pt x="3129280" y="853440"/>
                      </a:cubicBezTo>
                      <a:cubicBezTo>
                        <a:pt x="3124200" y="939800"/>
                        <a:pt x="3053080" y="985520"/>
                        <a:pt x="3098800" y="1005840"/>
                      </a:cubicBezTo>
                      <a:cubicBezTo>
                        <a:pt x="3144520" y="1026160"/>
                        <a:pt x="3347720" y="944880"/>
                        <a:pt x="3403600" y="975360"/>
                      </a:cubicBezTo>
                      <a:cubicBezTo>
                        <a:pt x="3459480" y="1005840"/>
                        <a:pt x="3365500" y="993140"/>
                        <a:pt x="3434080" y="1188720"/>
                      </a:cubicBezTo>
                      <a:cubicBezTo>
                        <a:pt x="3075940" y="1216660"/>
                        <a:pt x="1795780" y="1150620"/>
                        <a:pt x="1254760" y="1143000"/>
                      </a:cubicBezTo>
                      <a:cubicBezTo>
                        <a:pt x="713740" y="1135380"/>
                        <a:pt x="375920" y="1153160"/>
                        <a:pt x="187960" y="1143000"/>
                      </a:cubicBezTo>
                      <a:cubicBezTo>
                        <a:pt x="0" y="1132840"/>
                        <a:pt x="132080" y="1272540"/>
                        <a:pt x="127000" y="1082040"/>
                      </a:cubicBezTo>
                      <a:cubicBezTo>
                        <a:pt x="121920" y="891540"/>
                        <a:pt x="142240" y="612140"/>
                        <a:pt x="157480" y="0"/>
                      </a:cubicBezTo>
                      <a:close/>
                    </a:path>
                  </a:pathLst>
                </a:custGeom>
                <a:solidFill>
                  <a:srgbClr val="FFC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p:cNvSpPr txBox="1"/>
              <p:nvPr/>
            </p:nvSpPr>
            <p:spPr>
              <a:xfrm rot="1411599">
                <a:off x="4311054" y="2379754"/>
                <a:ext cx="1287725" cy="523220"/>
              </a:xfrm>
              <a:prstGeom prst="rect">
                <a:avLst/>
              </a:prstGeom>
              <a:noFill/>
            </p:spPr>
            <p:txBody>
              <a:bodyPr wrap="none" rtlCol="0">
                <a:spAutoFit/>
              </a:bodyPr>
              <a:lstStyle/>
              <a:p>
                <a:r>
                  <a:rPr lang="en-US" sz="2800" b="1" dirty="0" smtClean="0">
                    <a:solidFill>
                      <a:srgbClr val="996600"/>
                    </a:solidFill>
                    <a:effectLst>
                      <a:outerShdw dist="38100" dir="7200000" algn="ctr" rotWithShape="0">
                        <a:schemeClr val="tx1"/>
                      </a:outerShdw>
                    </a:effectLst>
                  </a:rPr>
                  <a:t>settlers</a:t>
                </a:r>
                <a:endParaRPr lang="en-US" sz="2800" b="1" dirty="0">
                  <a:solidFill>
                    <a:srgbClr val="996600"/>
                  </a:solidFill>
                  <a:effectLst>
                    <a:outerShdw dist="38100" dir="7200000" algn="ctr" rotWithShape="0">
                      <a:schemeClr val="tx1"/>
                    </a:outerShdw>
                  </a:effectLst>
                </a:endParaRPr>
              </a:p>
            </p:txBody>
          </p:sp>
        </p:grpSp>
        <p:sp>
          <p:nvSpPr>
            <p:cNvPr id="41" name="TextBox 40"/>
            <p:cNvSpPr txBox="1"/>
            <p:nvPr/>
          </p:nvSpPr>
          <p:spPr>
            <a:xfrm>
              <a:off x="3276600" y="2905780"/>
              <a:ext cx="1802096" cy="523220"/>
            </a:xfrm>
            <a:prstGeom prst="rect">
              <a:avLst/>
            </a:prstGeom>
            <a:noFill/>
          </p:spPr>
          <p:txBody>
            <a:bodyPr wrap="none" rtlCol="0">
              <a:spAutoFit/>
            </a:bodyPr>
            <a:lstStyle/>
            <a:p>
              <a:r>
                <a:rPr lang="en-US" sz="2800" b="1" dirty="0" smtClean="0">
                  <a:latin typeface="Times New Roman" pitchFamily="18" charset="0"/>
                  <a:cs typeface="Times New Roman" pitchFamily="18" charset="0"/>
                </a:rPr>
                <a:t>Oklahoma</a:t>
              </a:r>
            </a:p>
          </p:txBody>
        </p:sp>
      </p:grpSp>
      <p:sp>
        <p:nvSpPr>
          <p:cNvPr id="35" name="Rounded Rectangle 34"/>
          <p:cNvSpPr/>
          <p:nvPr/>
        </p:nvSpPr>
        <p:spPr>
          <a:xfrm>
            <a:off x="3200400" y="2971800"/>
            <a:ext cx="1828800" cy="685800"/>
          </a:xfrm>
          <a:prstGeom prst="roundRect">
            <a:avLst/>
          </a:prstGeom>
          <a:solidFill>
            <a:schemeClr val="bg2">
              <a:lumMod val="7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3352800" y="2935224"/>
            <a:ext cx="1676400" cy="83820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2"/>
          <p:cNvSpPr/>
          <p:nvPr/>
        </p:nvSpPr>
        <p:spPr>
          <a:xfrm>
            <a:off x="4791075" y="2266950"/>
            <a:ext cx="2295525" cy="4057650"/>
          </a:xfrm>
          <a:custGeom>
            <a:avLst/>
            <a:gdLst>
              <a:gd name="connsiteX0" fmla="*/ 19050 w 2343150"/>
              <a:gd name="connsiteY0" fmla="*/ 4057650 h 4057650"/>
              <a:gd name="connsiteX1" fmla="*/ 76200 w 2343150"/>
              <a:gd name="connsiteY1" fmla="*/ 2171700 h 4057650"/>
              <a:gd name="connsiteX2" fmla="*/ 476250 w 2343150"/>
              <a:gd name="connsiteY2" fmla="*/ 2228850 h 4057650"/>
              <a:gd name="connsiteX3" fmla="*/ 514350 w 2343150"/>
              <a:gd name="connsiteY3" fmla="*/ 2286000 h 4057650"/>
              <a:gd name="connsiteX4" fmla="*/ 609600 w 2343150"/>
              <a:gd name="connsiteY4" fmla="*/ 2438400 h 4057650"/>
              <a:gd name="connsiteX5" fmla="*/ 723900 w 2343150"/>
              <a:gd name="connsiteY5" fmla="*/ 2514600 h 4057650"/>
              <a:gd name="connsiteX6" fmla="*/ 723900 w 2343150"/>
              <a:gd name="connsiteY6" fmla="*/ 2686050 h 4057650"/>
              <a:gd name="connsiteX7" fmla="*/ 971550 w 2343150"/>
              <a:gd name="connsiteY7" fmla="*/ 2762250 h 4057650"/>
              <a:gd name="connsiteX8" fmla="*/ 1123950 w 2343150"/>
              <a:gd name="connsiteY8" fmla="*/ 2838450 h 4057650"/>
              <a:gd name="connsiteX9" fmla="*/ 1219200 w 2343150"/>
              <a:gd name="connsiteY9" fmla="*/ 2724150 h 4057650"/>
              <a:gd name="connsiteX10" fmla="*/ 1371600 w 2343150"/>
              <a:gd name="connsiteY10" fmla="*/ 2800350 h 4057650"/>
              <a:gd name="connsiteX11" fmla="*/ 1428750 w 2343150"/>
              <a:gd name="connsiteY11" fmla="*/ 2133600 h 4057650"/>
              <a:gd name="connsiteX12" fmla="*/ 1447800 w 2343150"/>
              <a:gd name="connsiteY12" fmla="*/ 2114550 h 4057650"/>
              <a:gd name="connsiteX13" fmla="*/ 1543050 w 2343150"/>
              <a:gd name="connsiteY13" fmla="*/ 2171700 h 4057650"/>
              <a:gd name="connsiteX14" fmla="*/ 1543050 w 2343150"/>
              <a:gd name="connsiteY14" fmla="*/ 2000250 h 4057650"/>
              <a:gd name="connsiteX15" fmla="*/ 1581150 w 2343150"/>
              <a:gd name="connsiteY15" fmla="*/ 1162050 h 4057650"/>
              <a:gd name="connsiteX16" fmla="*/ 2228850 w 2343150"/>
              <a:gd name="connsiteY16" fmla="*/ 1085850 h 4057650"/>
              <a:gd name="connsiteX17" fmla="*/ 2266950 w 2343150"/>
              <a:gd name="connsiteY17" fmla="*/ 0 h 4057650"/>
              <a:gd name="connsiteX0" fmla="*/ 19050 w 2343150"/>
              <a:gd name="connsiteY0" fmla="*/ 4057650 h 4057650"/>
              <a:gd name="connsiteX1" fmla="*/ 76200 w 2343150"/>
              <a:gd name="connsiteY1" fmla="*/ 2171700 h 4057650"/>
              <a:gd name="connsiteX2" fmla="*/ 476250 w 2343150"/>
              <a:gd name="connsiteY2" fmla="*/ 2228850 h 4057650"/>
              <a:gd name="connsiteX3" fmla="*/ 514350 w 2343150"/>
              <a:gd name="connsiteY3" fmla="*/ 2286000 h 4057650"/>
              <a:gd name="connsiteX4" fmla="*/ 609600 w 2343150"/>
              <a:gd name="connsiteY4" fmla="*/ 2438400 h 4057650"/>
              <a:gd name="connsiteX5" fmla="*/ 723900 w 2343150"/>
              <a:gd name="connsiteY5" fmla="*/ 2514600 h 4057650"/>
              <a:gd name="connsiteX6" fmla="*/ 723900 w 2343150"/>
              <a:gd name="connsiteY6" fmla="*/ 2686050 h 4057650"/>
              <a:gd name="connsiteX7" fmla="*/ 971550 w 2343150"/>
              <a:gd name="connsiteY7" fmla="*/ 2762250 h 4057650"/>
              <a:gd name="connsiteX8" fmla="*/ 1123950 w 2343150"/>
              <a:gd name="connsiteY8" fmla="*/ 2838450 h 4057650"/>
              <a:gd name="connsiteX9" fmla="*/ 1219200 w 2343150"/>
              <a:gd name="connsiteY9" fmla="*/ 2724150 h 4057650"/>
              <a:gd name="connsiteX10" fmla="*/ 1371600 w 2343150"/>
              <a:gd name="connsiteY10" fmla="*/ 2800350 h 4057650"/>
              <a:gd name="connsiteX11" fmla="*/ 1428750 w 2343150"/>
              <a:gd name="connsiteY11" fmla="*/ 2133600 h 4057650"/>
              <a:gd name="connsiteX12" fmla="*/ 1447800 w 2343150"/>
              <a:gd name="connsiteY12" fmla="*/ 2114550 h 4057650"/>
              <a:gd name="connsiteX13" fmla="*/ 1543050 w 2343150"/>
              <a:gd name="connsiteY13" fmla="*/ 2171700 h 4057650"/>
              <a:gd name="connsiteX14" fmla="*/ 1543050 w 2343150"/>
              <a:gd name="connsiteY14" fmla="*/ 2000250 h 4057650"/>
              <a:gd name="connsiteX15" fmla="*/ 1581150 w 2343150"/>
              <a:gd name="connsiteY15" fmla="*/ 1162050 h 4057650"/>
              <a:gd name="connsiteX16" fmla="*/ 2228850 w 2343150"/>
              <a:gd name="connsiteY16" fmla="*/ 1085850 h 4057650"/>
              <a:gd name="connsiteX17" fmla="*/ 2266950 w 2343150"/>
              <a:gd name="connsiteY17" fmla="*/ 0 h 4057650"/>
              <a:gd name="connsiteX0" fmla="*/ 19050 w 2305050"/>
              <a:gd name="connsiteY0" fmla="*/ 4057650 h 4057650"/>
              <a:gd name="connsiteX1" fmla="*/ 76200 w 2305050"/>
              <a:gd name="connsiteY1" fmla="*/ 2171700 h 4057650"/>
              <a:gd name="connsiteX2" fmla="*/ 476250 w 2305050"/>
              <a:gd name="connsiteY2" fmla="*/ 2228850 h 4057650"/>
              <a:gd name="connsiteX3" fmla="*/ 514350 w 2305050"/>
              <a:gd name="connsiteY3" fmla="*/ 2286000 h 4057650"/>
              <a:gd name="connsiteX4" fmla="*/ 609600 w 2305050"/>
              <a:gd name="connsiteY4" fmla="*/ 2438400 h 4057650"/>
              <a:gd name="connsiteX5" fmla="*/ 723900 w 2305050"/>
              <a:gd name="connsiteY5" fmla="*/ 2514600 h 4057650"/>
              <a:gd name="connsiteX6" fmla="*/ 723900 w 2305050"/>
              <a:gd name="connsiteY6" fmla="*/ 2686050 h 4057650"/>
              <a:gd name="connsiteX7" fmla="*/ 971550 w 2305050"/>
              <a:gd name="connsiteY7" fmla="*/ 2762250 h 4057650"/>
              <a:gd name="connsiteX8" fmla="*/ 1123950 w 2305050"/>
              <a:gd name="connsiteY8" fmla="*/ 2838450 h 4057650"/>
              <a:gd name="connsiteX9" fmla="*/ 1219200 w 2305050"/>
              <a:gd name="connsiteY9" fmla="*/ 2724150 h 4057650"/>
              <a:gd name="connsiteX10" fmla="*/ 1371600 w 2305050"/>
              <a:gd name="connsiteY10" fmla="*/ 2800350 h 4057650"/>
              <a:gd name="connsiteX11" fmla="*/ 1428750 w 2305050"/>
              <a:gd name="connsiteY11" fmla="*/ 2133600 h 4057650"/>
              <a:gd name="connsiteX12" fmla="*/ 1447800 w 2305050"/>
              <a:gd name="connsiteY12" fmla="*/ 2114550 h 4057650"/>
              <a:gd name="connsiteX13" fmla="*/ 1543050 w 2305050"/>
              <a:gd name="connsiteY13" fmla="*/ 2171700 h 4057650"/>
              <a:gd name="connsiteX14" fmla="*/ 1543050 w 2305050"/>
              <a:gd name="connsiteY14" fmla="*/ 2000250 h 4057650"/>
              <a:gd name="connsiteX15" fmla="*/ 1581150 w 2305050"/>
              <a:gd name="connsiteY15" fmla="*/ 1162050 h 4057650"/>
              <a:gd name="connsiteX16" fmla="*/ 2228850 w 2305050"/>
              <a:gd name="connsiteY16" fmla="*/ 1085850 h 4057650"/>
              <a:gd name="connsiteX17" fmla="*/ 2266950 w 2305050"/>
              <a:gd name="connsiteY17" fmla="*/ 0 h 4057650"/>
              <a:gd name="connsiteX0" fmla="*/ 19050 w 2305050"/>
              <a:gd name="connsiteY0" fmla="*/ 4057650 h 4057650"/>
              <a:gd name="connsiteX1" fmla="*/ 76200 w 2305050"/>
              <a:gd name="connsiteY1" fmla="*/ 2171700 h 4057650"/>
              <a:gd name="connsiteX2" fmla="*/ 476250 w 2305050"/>
              <a:gd name="connsiteY2" fmla="*/ 2228850 h 4057650"/>
              <a:gd name="connsiteX3" fmla="*/ 514350 w 2305050"/>
              <a:gd name="connsiteY3" fmla="*/ 2286000 h 4057650"/>
              <a:gd name="connsiteX4" fmla="*/ 609600 w 2305050"/>
              <a:gd name="connsiteY4" fmla="*/ 2438400 h 4057650"/>
              <a:gd name="connsiteX5" fmla="*/ 723900 w 2305050"/>
              <a:gd name="connsiteY5" fmla="*/ 2514600 h 4057650"/>
              <a:gd name="connsiteX6" fmla="*/ 723900 w 2305050"/>
              <a:gd name="connsiteY6" fmla="*/ 2686050 h 4057650"/>
              <a:gd name="connsiteX7" fmla="*/ 971550 w 2305050"/>
              <a:gd name="connsiteY7" fmla="*/ 2762250 h 4057650"/>
              <a:gd name="connsiteX8" fmla="*/ 1123950 w 2305050"/>
              <a:gd name="connsiteY8" fmla="*/ 2838450 h 4057650"/>
              <a:gd name="connsiteX9" fmla="*/ 1219200 w 2305050"/>
              <a:gd name="connsiteY9" fmla="*/ 2724150 h 4057650"/>
              <a:gd name="connsiteX10" fmla="*/ 1371600 w 2305050"/>
              <a:gd name="connsiteY10" fmla="*/ 2800350 h 4057650"/>
              <a:gd name="connsiteX11" fmla="*/ 1428750 w 2305050"/>
              <a:gd name="connsiteY11" fmla="*/ 2133600 h 4057650"/>
              <a:gd name="connsiteX12" fmla="*/ 1447800 w 2305050"/>
              <a:gd name="connsiteY12" fmla="*/ 2114550 h 4057650"/>
              <a:gd name="connsiteX13" fmla="*/ 1543050 w 2305050"/>
              <a:gd name="connsiteY13" fmla="*/ 2171700 h 4057650"/>
              <a:gd name="connsiteX14" fmla="*/ 1543050 w 2305050"/>
              <a:gd name="connsiteY14" fmla="*/ 2000250 h 4057650"/>
              <a:gd name="connsiteX15" fmla="*/ 1581150 w 2305050"/>
              <a:gd name="connsiteY15" fmla="*/ 1162050 h 4057650"/>
              <a:gd name="connsiteX16" fmla="*/ 2228850 w 2305050"/>
              <a:gd name="connsiteY16" fmla="*/ 1085850 h 4057650"/>
              <a:gd name="connsiteX17" fmla="*/ 2266950 w 2305050"/>
              <a:gd name="connsiteY17" fmla="*/ 0 h 4057650"/>
              <a:gd name="connsiteX0" fmla="*/ 19050 w 2305050"/>
              <a:gd name="connsiteY0" fmla="*/ 4057650 h 4057650"/>
              <a:gd name="connsiteX1" fmla="*/ 76200 w 2305050"/>
              <a:gd name="connsiteY1" fmla="*/ 2171700 h 4057650"/>
              <a:gd name="connsiteX2" fmla="*/ 476250 w 2305050"/>
              <a:gd name="connsiteY2" fmla="*/ 2228850 h 4057650"/>
              <a:gd name="connsiteX3" fmla="*/ 514350 w 2305050"/>
              <a:gd name="connsiteY3" fmla="*/ 2286000 h 4057650"/>
              <a:gd name="connsiteX4" fmla="*/ 609600 w 2305050"/>
              <a:gd name="connsiteY4" fmla="*/ 2438400 h 4057650"/>
              <a:gd name="connsiteX5" fmla="*/ 723900 w 2305050"/>
              <a:gd name="connsiteY5" fmla="*/ 2514600 h 4057650"/>
              <a:gd name="connsiteX6" fmla="*/ 723900 w 2305050"/>
              <a:gd name="connsiteY6" fmla="*/ 2686050 h 4057650"/>
              <a:gd name="connsiteX7" fmla="*/ 971550 w 2305050"/>
              <a:gd name="connsiteY7" fmla="*/ 2762250 h 4057650"/>
              <a:gd name="connsiteX8" fmla="*/ 1123950 w 2305050"/>
              <a:gd name="connsiteY8" fmla="*/ 2838450 h 4057650"/>
              <a:gd name="connsiteX9" fmla="*/ 1219200 w 2305050"/>
              <a:gd name="connsiteY9" fmla="*/ 2724150 h 4057650"/>
              <a:gd name="connsiteX10" fmla="*/ 1371600 w 2305050"/>
              <a:gd name="connsiteY10" fmla="*/ 2800350 h 4057650"/>
              <a:gd name="connsiteX11" fmla="*/ 1428750 w 2305050"/>
              <a:gd name="connsiteY11" fmla="*/ 2133600 h 4057650"/>
              <a:gd name="connsiteX12" fmla="*/ 1447800 w 2305050"/>
              <a:gd name="connsiteY12" fmla="*/ 2114550 h 4057650"/>
              <a:gd name="connsiteX13" fmla="*/ 1543050 w 2305050"/>
              <a:gd name="connsiteY13" fmla="*/ 2171700 h 4057650"/>
              <a:gd name="connsiteX14" fmla="*/ 1543050 w 2305050"/>
              <a:gd name="connsiteY14" fmla="*/ 2000250 h 4057650"/>
              <a:gd name="connsiteX15" fmla="*/ 1581150 w 2305050"/>
              <a:gd name="connsiteY15" fmla="*/ 1162050 h 4057650"/>
              <a:gd name="connsiteX16" fmla="*/ 2228850 w 2305050"/>
              <a:gd name="connsiteY16" fmla="*/ 1085850 h 4057650"/>
              <a:gd name="connsiteX17" fmla="*/ 2266950 w 2305050"/>
              <a:gd name="connsiteY17" fmla="*/ 0 h 4057650"/>
              <a:gd name="connsiteX0" fmla="*/ 19050 w 2305050"/>
              <a:gd name="connsiteY0" fmla="*/ 4057650 h 4057650"/>
              <a:gd name="connsiteX1" fmla="*/ 76200 w 2305050"/>
              <a:gd name="connsiteY1" fmla="*/ 2171700 h 4057650"/>
              <a:gd name="connsiteX2" fmla="*/ 476250 w 2305050"/>
              <a:gd name="connsiteY2" fmla="*/ 2228850 h 4057650"/>
              <a:gd name="connsiteX3" fmla="*/ 514350 w 2305050"/>
              <a:gd name="connsiteY3" fmla="*/ 2286000 h 4057650"/>
              <a:gd name="connsiteX4" fmla="*/ 609600 w 2305050"/>
              <a:gd name="connsiteY4" fmla="*/ 2438400 h 4057650"/>
              <a:gd name="connsiteX5" fmla="*/ 723900 w 2305050"/>
              <a:gd name="connsiteY5" fmla="*/ 2514600 h 4057650"/>
              <a:gd name="connsiteX6" fmla="*/ 723900 w 2305050"/>
              <a:gd name="connsiteY6" fmla="*/ 2686050 h 4057650"/>
              <a:gd name="connsiteX7" fmla="*/ 971550 w 2305050"/>
              <a:gd name="connsiteY7" fmla="*/ 2762250 h 4057650"/>
              <a:gd name="connsiteX8" fmla="*/ 1123950 w 2305050"/>
              <a:gd name="connsiteY8" fmla="*/ 2838450 h 4057650"/>
              <a:gd name="connsiteX9" fmla="*/ 1219200 w 2305050"/>
              <a:gd name="connsiteY9" fmla="*/ 2724150 h 4057650"/>
              <a:gd name="connsiteX10" fmla="*/ 1371600 w 2305050"/>
              <a:gd name="connsiteY10" fmla="*/ 2800350 h 4057650"/>
              <a:gd name="connsiteX11" fmla="*/ 1428750 w 2305050"/>
              <a:gd name="connsiteY11" fmla="*/ 2133600 h 4057650"/>
              <a:gd name="connsiteX12" fmla="*/ 1447800 w 2305050"/>
              <a:gd name="connsiteY12" fmla="*/ 2114550 h 4057650"/>
              <a:gd name="connsiteX13" fmla="*/ 1543050 w 2305050"/>
              <a:gd name="connsiteY13" fmla="*/ 2171700 h 4057650"/>
              <a:gd name="connsiteX14" fmla="*/ 1543050 w 2305050"/>
              <a:gd name="connsiteY14" fmla="*/ 2000250 h 4057650"/>
              <a:gd name="connsiteX15" fmla="*/ 1581150 w 2305050"/>
              <a:gd name="connsiteY15" fmla="*/ 1162050 h 4057650"/>
              <a:gd name="connsiteX16" fmla="*/ 2228850 w 2305050"/>
              <a:gd name="connsiteY16" fmla="*/ 1085850 h 4057650"/>
              <a:gd name="connsiteX17" fmla="*/ 2266950 w 2305050"/>
              <a:gd name="connsiteY17" fmla="*/ 0 h 4057650"/>
              <a:gd name="connsiteX0" fmla="*/ 19050 w 2305050"/>
              <a:gd name="connsiteY0" fmla="*/ 4057650 h 4057650"/>
              <a:gd name="connsiteX1" fmla="*/ 76200 w 2305050"/>
              <a:gd name="connsiteY1" fmla="*/ 2171700 h 4057650"/>
              <a:gd name="connsiteX2" fmla="*/ 476250 w 2305050"/>
              <a:gd name="connsiteY2" fmla="*/ 2228850 h 4057650"/>
              <a:gd name="connsiteX3" fmla="*/ 514350 w 2305050"/>
              <a:gd name="connsiteY3" fmla="*/ 2286000 h 4057650"/>
              <a:gd name="connsiteX4" fmla="*/ 609600 w 2305050"/>
              <a:gd name="connsiteY4" fmla="*/ 2438400 h 4057650"/>
              <a:gd name="connsiteX5" fmla="*/ 723900 w 2305050"/>
              <a:gd name="connsiteY5" fmla="*/ 2514600 h 4057650"/>
              <a:gd name="connsiteX6" fmla="*/ 723900 w 2305050"/>
              <a:gd name="connsiteY6" fmla="*/ 2686050 h 4057650"/>
              <a:gd name="connsiteX7" fmla="*/ 971550 w 2305050"/>
              <a:gd name="connsiteY7" fmla="*/ 2762250 h 4057650"/>
              <a:gd name="connsiteX8" fmla="*/ 1123950 w 2305050"/>
              <a:gd name="connsiteY8" fmla="*/ 2838450 h 4057650"/>
              <a:gd name="connsiteX9" fmla="*/ 1219200 w 2305050"/>
              <a:gd name="connsiteY9" fmla="*/ 2724150 h 4057650"/>
              <a:gd name="connsiteX10" fmla="*/ 1371600 w 2305050"/>
              <a:gd name="connsiteY10" fmla="*/ 2800350 h 4057650"/>
              <a:gd name="connsiteX11" fmla="*/ 1428750 w 2305050"/>
              <a:gd name="connsiteY11" fmla="*/ 2133600 h 4057650"/>
              <a:gd name="connsiteX12" fmla="*/ 1447800 w 2305050"/>
              <a:gd name="connsiteY12" fmla="*/ 2114550 h 4057650"/>
              <a:gd name="connsiteX13" fmla="*/ 1543050 w 2305050"/>
              <a:gd name="connsiteY13" fmla="*/ 2171700 h 4057650"/>
              <a:gd name="connsiteX14" fmla="*/ 1543050 w 2305050"/>
              <a:gd name="connsiteY14" fmla="*/ 2000250 h 4057650"/>
              <a:gd name="connsiteX15" fmla="*/ 1581150 w 2305050"/>
              <a:gd name="connsiteY15" fmla="*/ 1162050 h 4057650"/>
              <a:gd name="connsiteX16" fmla="*/ 2228850 w 2305050"/>
              <a:gd name="connsiteY16" fmla="*/ 1085850 h 4057650"/>
              <a:gd name="connsiteX17" fmla="*/ 2266950 w 2305050"/>
              <a:gd name="connsiteY17" fmla="*/ 0 h 4057650"/>
              <a:gd name="connsiteX0" fmla="*/ 19050 w 2305050"/>
              <a:gd name="connsiteY0" fmla="*/ 4057650 h 4057650"/>
              <a:gd name="connsiteX1" fmla="*/ 76200 w 2305050"/>
              <a:gd name="connsiteY1" fmla="*/ 2171700 h 4057650"/>
              <a:gd name="connsiteX2" fmla="*/ 476250 w 2305050"/>
              <a:gd name="connsiteY2" fmla="*/ 2228850 h 4057650"/>
              <a:gd name="connsiteX3" fmla="*/ 514350 w 2305050"/>
              <a:gd name="connsiteY3" fmla="*/ 2286000 h 4057650"/>
              <a:gd name="connsiteX4" fmla="*/ 609600 w 2305050"/>
              <a:gd name="connsiteY4" fmla="*/ 2438400 h 4057650"/>
              <a:gd name="connsiteX5" fmla="*/ 723900 w 2305050"/>
              <a:gd name="connsiteY5" fmla="*/ 2514600 h 4057650"/>
              <a:gd name="connsiteX6" fmla="*/ 723900 w 2305050"/>
              <a:gd name="connsiteY6" fmla="*/ 2686050 h 4057650"/>
              <a:gd name="connsiteX7" fmla="*/ 971550 w 2305050"/>
              <a:gd name="connsiteY7" fmla="*/ 2762250 h 4057650"/>
              <a:gd name="connsiteX8" fmla="*/ 1123950 w 2305050"/>
              <a:gd name="connsiteY8" fmla="*/ 2838450 h 4057650"/>
              <a:gd name="connsiteX9" fmla="*/ 1219200 w 2305050"/>
              <a:gd name="connsiteY9" fmla="*/ 2724150 h 4057650"/>
              <a:gd name="connsiteX10" fmla="*/ 1371600 w 2305050"/>
              <a:gd name="connsiteY10" fmla="*/ 2800350 h 4057650"/>
              <a:gd name="connsiteX11" fmla="*/ 1428750 w 2305050"/>
              <a:gd name="connsiteY11" fmla="*/ 2133600 h 4057650"/>
              <a:gd name="connsiteX12" fmla="*/ 1447800 w 2305050"/>
              <a:gd name="connsiteY12" fmla="*/ 2114550 h 4057650"/>
              <a:gd name="connsiteX13" fmla="*/ 1543050 w 2305050"/>
              <a:gd name="connsiteY13" fmla="*/ 2171700 h 4057650"/>
              <a:gd name="connsiteX14" fmla="*/ 1543050 w 2305050"/>
              <a:gd name="connsiteY14" fmla="*/ 2000250 h 4057650"/>
              <a:gd name="connsiteX15" fmla="*/ 1581150 w 2305050"/>
              <a:gd name="connsiteY15" fmla="*/ 1162050 h 4057650"/>
              <a:gd name="connsiteX16" fmla="*/ 2228850 w 2305050"/>
              <a:gd name="connsiteY16" fmla="*/ 1085850 h 4057650"/>
              <a:gd name="connsiteX17" fmla="*/ 2266950 w 2305050"/>
              <a:gd name="connsiteY17" fmla="*/ 0 h 4057650"/>
              <a:gd name="connsiteX0" fmla="*/ 9525 w 2295525"/>
              <a:gd name="connsiteY0" fmla="*/ 4057650 h 4057650"/>
              <a:gd name="connsiteX1" fmla="*/ 66675 w 2295525"/>
              <a:gd name="connsiteY1" fmla="*/ 2171700 h 4057650"/>
              <a:gd name="connsiteX2" fmla="*/ 466725 w 2295525"/>
              <a:gd name="connsiteY2" fmla="*/ 2228850 h 4057650"/>
              <a:gd name="connsiteX3" fmla="*/ 504825 w 2295525"/>
              <a:gd name="connsiteY3" fmla="*/ 2286000 h 4057650"/>
              <a:gd name="connsiteX4" fmla="*/ 600075 w 2295525"/>
              <a:gd name="connsiteY4" fmla="*/ 2438400 h 4057650"/>
              <a:gd name="connsiteX5" fmla="*/ 714375 w 2295525"/>
              <a:gd name="connsiteY5" fmla="*/ 2514600 h 4057650"/>
              <a:gd name="connsiteX6" fmla="*/ 714375 w 2295525"/>
              <a:gd name="connsiteY6" fmla="*/ 2686050 h 4057650"/>
              <a:gd name="connsiteX7" fmla="*/ 962025 w 2295525"/>
              <a:gd name="connsiteY7" fmla="*/ 2762250 h 4057650"/>
              <a:gd name="connsiteX8" fmla="*/ 1114425 w 2295525"/>
              <a:gd name="connsiteY8" fmla="*/ 2838450 h 4057650"/>
              <a:gd name="connsiteX9" fmla="*/ 1209675 w 2295525"/>
              <a:gd name="connsiteY9" fmla="*/ 2724150 h 4057650"/>
              <a:gd name="connsiteX10" fmla="*/ 1362075 w 2295525"/>
              <a:gd name="connsiteY10" fmla="*/ 2800350 h 4057650"/>
              <a:gd name="connsiteX11" fmla="*/ 1419225 w 2295525"/>
              <a:gd name="connsiteY11" fmla="*/ 2133600 h 4057650"/>
              <a:gd name="connsiteX12" fmla="*/ 1438275 w 2295525"/>
              <a:gd name="connsiteY12" fmla="*/ 2114550 h 4057650"/>
              <a:gd name="connsiteX13" fmla="*/ 1533525 w 2295525"/>
              <a:gd name="connsiteY13" fmla="*/ 2171700 h 4057650"/>
              <a:gd name="connsiteX14" fmla="*/ 1533525 w 2295525"/>
              <a:gd name="connsiteY14" fmla="*/ 2000250 h 4057650"/>
              <a:gd name="connsiteX15" fmla="*/ 1571625 w 2295525"/>
              <a:gd name="connsiteY15" fmla="*/ 1162050 h 4057650"/>
              <a:gd name="connsiteX16" fmla="*/ 2219325 w 2295525"/>
              <a:gd name="connsiteY16" fmla="*/ 1085850 h 4057650"/>
              <a:gd name="connsiteX17" fmla="*/ 2257425 w 2295525"/>
              <a:gd name="connsiteY17" fmla="*/ 0 h 405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5525" h="4057650">
                <a:moveTo>
                  <a:pt x="9525" y="4057650"/>
                </a:moveTo>
                <a:cubicBezTo>
                  <a:pt x="0" y="3267075"/>
                  <a:pt x="104775" y="2571750"/>
                  <a:pt x="66675" y="2171700"/>
                </a:cubicBezTo>
                <a:cubicBezTo>
                  <a:pt x="333375" y="2247900"/>
                  <a:pt x="393700" y="2209800"/>
                  <a:pt x="466725" y="2228850"/>
                </a:cubicBezTo>
                <a:cubicBezTo>
                  <a:pt x="539750" y="2247900"/>
                  <a:pt x="482600" y="2251075"/>
                  <a:pt x="504825" y="2286000"/>
                </a:cubicBezTo>
                <a:cubicBezTo>
                  <a:pt x="527050" y="2320925"/>
                  <a:pt x="565150" y="2400300"/>
                  <a:pt x="600075" y="2438400"/>
                </a:cubicBezTo>
                <a:cubicBezTo>
                  <a:pt x="635000" y="2476500"/>
                  <a:pt x="695325" y="2473325"/>
                  <a:pt x="714375" y="2514600"/>
                </a:cubicBezTo>
                <a:cubicBezTo>
                  <a:pt x="733425" y="2555875"/>
                  <a:pt x="673100" y="2644775"/>
                  <a:pt x="714375" y="2686050"/>
                </a:cubicBezTo>
                <a:cubicBezTo>
                  <a:pt x="755650" y="2727325"/>
                  <a:pt x="895350" y="2736850"/>
                  <a:pt x="962025" y="2762250"/>
                </a:cubicBezTo>
                <a:cubicBezTo>
                  <a:pt x="1028700" y="2787650"/>
                  <a:pt x="1073150" y="2844800"/>
                  <a:pt x="1114425" y="2838450"/>
                </a:cubicBezTo>
                <a:cubicBezTo>
                  <a:pt x="1155700" y="2832100"/>
                  <a:pt x="1168400" y="2730500"/>
                  <a:pt x="1209675" y="2724150"/>
                </a:cubicBezTo>
                <a:cubicBezTo>
                  <a:pt x="1250950" y="2717800"/>
                  <a:pt x="1327150" y="2898775"/>
                  <a:pt x="1362075" y="2800350"/>
                </a:cubicBezTo>
                <a:cubicBezTo>
                  <a:pt x="1397000" y="2701925"/>
                  <a:pt x="1406525" y="2247900"/>
                  <a:pt x="1419225" y="2133600"/>
                </a:cubicBezTo>
                <a:cubicBezTo>
                  <a:pt x="1431925" y="2019300"/>
                  <a:pt x="1419225" y="2108200"/>
                  <a:pt x="1438275" y="2114550"/>
                </a:cubicBezTo>
                <a:cubicBezTo>
                  <a:pt x="1457325" y="2120900"/>
                  <a:pt x="1517650" y="2190750"/>
                  <a:pt x="1533525" y="2171700"/>
                </a:cubicBezTo>
                <a:cubicBezTo>
                  <a:pt x="1549400" y="2152650"/>
                  <a:pt x="1527175" y="2168525"/>
                  <a:pt x="1533525" y="2000250"/>
                </a:cubicBezTo>
                <a:cubicBezTo>
                  <a:pt x="1539875" y="1831975"/>
                  <a:pt x="1590675" y="1714500"/>
                  <a:pt x="1571625" y="1162050"/>
                </a:cubicBezTo>
                <a:cubicBezTo>
                  <a:pt x="2143125" y="1085850"/>
                  <a:pt x="1933575" y="1050925"/>
                  <a:pt x="2219325" y="1085850"/>
                </a:cubicBezTo>
                <a:cubicBezTo>
                  <a:pt x="2219325" y="815975"/>
                  <a:pt x="2295525" y="446087"/>
                  <a:pt x="2257425" y="0"/>
                </a:cubicBezTo>
              </a:path>
            </a:pathLst>
          </a:custGeom>
          <a:ln w="76200">
            <a:solidFill>
              <a:srgbClr val="FF0000"/>
            </a:solidFill>
          </a:ln>
          <a:effectLst>
            <a:outerShdw dist="38100" dir="4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a:off x="2057400" y="4419600"/>
            <a:ext cx="4572000" cy="30480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useBgFill="1">
        <p:nvSpPr>
          <p:cNvPr id="46" name="TextBox 45"/>
          <p:cNvSpPr txBox="1"/>
          <p:nvPr/>
        </p:nvSpPr>
        <p:spPr>
          <a:xfrm>
            <a:off x="0" y="1143000"/>
            <a:ext cx="9144000" cy="584775"/>
          </a:xfrm>
          <a:prstGeom prst="rect">
            <a:avLst/>
          </a:prstGeom>
        </p:spPr>
        <p:txBody>
          <a:bodyPr wrap="square" rtlCol="0">
            <a:spAutoFit/>
          </a:bodyPr>
          <a:lstStyle/>
          <a:p>
            <a:pPr algn="ctr"/>
            <a:r>
              <a:rPr lang="en-US" sz="3200" b="1" dirty="0" smtClean="0"/>
              <a:t>1905:  ‘Sequoyah’ statehood attempt</a:t>
            </a:r>
            <a:endParaRPr lang="en-US" sz="3000" b="1" dirty="0" smtClean="0">
              <a:solidFill>
                <a:srgbClr val="FF0000"/>
              </a:solidFill>
              <a:effectLst>
                <a:outerShdw dist="38100" dir="5400000" algn="ctr" rotWithShape="0">
                  <a:schemeClr val="tx1"/>
                </a:outerShdw>
              </a:effectLst>
            </a:endParaRPr>
          </a:p>
        </p:txBody>
      </p:sp>
      <p:grpSp>
        <p:nvGrpSpPr>
          <p:cNvPr id="34" name="Group 33"/>
          <p:cNvGrpSpPr/>
          <p:nvPr/>
        </p:nvGrpSpPr>
        <p:grpSpPr>
          <a:xfrm>
            <a:off x="3810000" y="4038600"/>
            <a:ext cx="3886200" cy="838200"/>
            <a:chOff x="3810000" y="3810000"/>
            <a:chExt cx="3886200" cy="838200"/>
          </a:xfrm>
        </p:grpSpPr>
        <p:sp>
          <p:nvSpPr>
            <p:cNvPr id="32" name="Rounded Rectangle 31"/>
            <p:cNvSpPr/>
            <p:nvPr/>
          </p:nvSpPr>
          <p:spPr>
            <a:xfrm>
              <a:off x="3810000" y="3810000"/>
              <a:ext cx="3886200" cy="838200"/>
            </a:xfrm>
            <a:prstGeom prst="roundRect">
              <a:avLst/>
            </a:prstGeom>
            <a:solidFill>
              <a:srgbClr val="DBDBDB"/>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114800" y="3810000"/>
              <a:ext cx="3288080" cy="830997"/>
            </a:xfrm>
            <a:prstGeom prst="rect">
              <a:avLst/>
            </a:prstGeom>
            <a:noFill/>
          </p:spPr>
          <p:txBody>
            <a:bodyPr wrap="none" rtlCol="0">
              <a:spAutoFit/>
            </a:bodyPr>
            <a:lstStyle/>
            <a:p>
              <a:r>
                <a:rPr lang="en-US" sz="4800" b="1" dirty="0" smtClean="0"/>
                <a:t>OKLAHOMA</a:t>
              </a:r>
              <a:endParaRPr lang="en-US" sz="4800" b="1" dirty="0"/>
            </a:p>
          </p:txBody>
        </p:sp>
      </p:grpSp>
      <p:sp>
        <p:nvSpPr>
          <p:cNvPr id="45" name="Rounded Rectangle 44"/>
          <p:cNvSpPr/>
          <p:nvPr/>
        </p:nvSpPr>
        <p:spPr>
          <a:xfrm>
            <a:off x="381000" y="4151376"/>
            <a:ext cx="1676400" cy="533400"/>
          </a:xfrm>
          <a:prstGeom prst="roundRect">
            <a:avLst/>
          </a:prstGeom>
          <a:noFill/>
          <a:ln w="508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ssolve">
                                      <p:cBhvr>
                                        <p:cTn id="7" dur="1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1"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1000"/>
                                        <p:tgtEl>
                                          <p:spTgt spid="9">
                                            <p:txEl>
                                              <p:pRg st="0" end="0"/>
                                            </p:txEl>
                                          </p:spTgt>
                                        </p:tgtEl>
                                      </p:cBhvr>
                                    </p:animEffect>
                                  </p:childTnLst>
                                </p:cTn>
                              </p:par>
                            </p:childTnLst>
                          </p:cTn>
                        </p:par>
                        <p:par>
                          <p:cTn id="17" fill="hold">
                            <p:stCondLst>
                              <p:cond delay="2000"/>
                            </p:stCondLst>
                            <p:childTnLst>
                              <p:par>
                                <p:cTn id="18" presetID="22" presetClass="entr" presetSubtype="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1000"/>
                                        <p:tgtEl>
                                          <p:spTgt spid="17"/>
                                        </p:tgtEl>
                                      </p:cBhvr>
                                    </p:animEffect>
                                  </p:childTnLst>
                                </p:cTn>
                              </p:par>
                            </p:childTnLst>
                          </p:cTn>
                        </p:par>
                        <p:par>
                          <p:cTn id="21" fill="hold">
                            <p:stCondLst>
                              <p:cond delay="3000"/>
                            </p:stCondLst>
                            <p:childTnLst>
                              <p:par>
                                <p:cTn id="22" presetID="22" presetClass="entr" presetSubtype="8"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1000"/>
                                        <p:tgtEl>
                                          <p:spTgt spid="21"/>
                                        </p:tgtEl>
                                      </p:cBhvr>
                                    </p:animEffect>
                                  </p:childTnLst>
                                </p:cTn>
                              </p:par>
                            </p:childTnLst>
                          </p:cTn>
                        </p:par>
                        <p:par>
                          <p:cTn id="25" fill="hold">
                            <p:stCondLst>
                              <p:cond delay="4000"/>
                            </p:stCondLst>
                            <p:childTnLst>
                              <p:par>
                                <p:cTn id="26" presetID="22" presetClass="entr" presetSubtype="8"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10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fade">
                                      <p:cBhvr>
                                        <p:cTn id="33" dur="1000"/>
                                        <p:tgtEl>
                                          <p:spTgt spid="9">
                                            <p:txEl>
                                              <p:pRg st="2" end="2"/>
                                            </p:txEl>
                                          </p:spTgt>
                                        </p:tgtEl>
                                      </p:cBhvr>
                                    </p:animEffect>
                                  </p:childTnLst>
                                </p:cTn>
                              </p:par>
                              <p:par>
                                <p:cTn id="34" presetID="10" presetClass="exit" presetSubtype="0" fill="hold" nodeType="withEffect">
                                  <p:stCondLst>
                                    <p:cond delay="0"/>
                                  </p:stCondLst>
                                  <p:childTnLst>
                                    <p:animEffect transition="out" filter="fade">
                                      <p:cBhvr>
                                        <p:cTn id="35" dur="1000"/>
                                        <p:tgtEl>
                                          <p:spTgt spid="21"/>
                                        </p:tgtEl>
                                      </p:cBhvr>
                                    </p:animEffect>
                                    <p:set>
                                      <p:cBhvr>
                                        <p:cTn id="36" dur="1" fill="hold">
                                          <p:stCondLst>
                                            <p:cond delay="999"/>
                                          </p:stCondLst>
                                        </p:cTn>
                                        <p:tgtEl>
                                          <p:spTgt spid="21"/>
                                        </p:tgtEl>
                                        <p:attrNameLst>
                                          <p:attrName>style.visibility</p:attrName>
                                        </p:attrNameLst>
                                      </p:cBhvr>
                                      <p:to>
                                        <p:strVal val="hidden"/>
                                      </p:to>
                                    </p:se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1000"/>
                                        <p:tgtEl>
                                          <p:spTgt spid="22"/>
                                        </p:tgtEl>
                                      </p:cBhvr>
                                    </p:animEffect>
                                  </p:childTnLst>
                                </p:cTn>
                              </p:par>
                              <p:par>
                                <p:cTn id="41" presetID="22" presetClass="entr" presetSubtype="8"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1000"/>
                                        <p:tgtEl>
                                          <p:spTgt spid="25"/>
                                        </p:tgtEl>
                                      </p:cBhvr>
                                    </p:animEffect>
                                  </p:childTnLst>
                                </p:cTn>
                              </p:par>
                            </p:childTnLst>
                          </p:cTn>
                        </p:par>
                        <p:par>
                          <p:cTn id="44" fill="hold">
                            <p:stCondLst>
                              <p:cond delay="2000"/>
                            </p:stCondLst>
                            <p:childTnLst>
                              <p:par>
                                <p:cTn id="45" presetID="22" presetClass="entr" presetSubtype="8"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1000"/>
                                        <p:tgtEl>
                                          <p:spTgt spid="13"/>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10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9">
                                            <p:txEl>
                                              <p:pRg st="4" end="4"/>
                                            </p:txEl>
                                          </p:spTgt>
                                        </p:tgtEl>
                                        <p:attrNameLst>
                                          <p:attrName>style.visibility</p:attrName>
                                        </p:attrNameLst>
                                      </p:cBhvr>
                                      <p:to>
                                        <p:strVal val="visible"/>
                                      </p:to>
                                    </p:set>
                                    <p:animEffect transition="in" filter="fade">
                                      <p:cBhvr>
                                        <p:cTn id="55" dur="1000"/>
                                        <p:tgtEl>
                                          <p:spTgt spid="9">
                                            <p:txEl>
                                              <p:pRg st="4" end="4"/>
                                            </p:txEl>
                                          </p:spTgt>
                                        </p:tgtEl>
                                      </p:cBhvr>
                                    </p:animEffect>
                                  </p:childTnLst>
                                </p:cTn>
                              </p:par>
                              <p:par>
                                <p:cTn id="56" presetID="10" presetClass="exit" presetSubtype="0" fill="hold" nodeType="withEffect">
                                  <p:stCondLst>
                                    <p:cond delay="0"/>
                                  </p:stCondLst>
                                  <p:childTnLst>
                                    <p:animEffect transition="out" filter="fade">
                                      <p:cBhvr>
                                        <p:cTn id="57" dur="1000"/>
                                        <p:tgtEl>
                                          <p:spTgt spid="25"/>
                                        </p:tgtEl>
                                      </p:cBhvr>
                                    </p:animEffect>
                                    <p:set>
                                      <p:cBhvr>
                                        <p:cTn id="58" dur="1" fill="hold">
                                          <p:stCondLst>
                                            <p:cond delay="999"/>
                                          </p:stCondLst>
                                        </p:cTn>
                                        <p:tgtEl>
                                          <p:spTgt spid="25"/>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1000"/>
                                        <p:tgtEl>
                                          <p:spTgt spid="22"/>
                                        </p:tgtEl>
                                      </p:cBhvr>
                                    </p:animEffect>
                                    <p:set>
                                      <p:cBhvr>
                                        <p:cTn id="61" dur="1" fill="hold">
                                          <p:stCondLst>
                                            <p:cond delay="999"/>
                                          </p:stCondLst>
                                        </p:cTn>
                                        <p:tgtEl>
                                          <p:spTgt spid="22"/>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000"/>
                                        <p:tgtEl>
                                          <p:spTgt spid="13"/>
                                        </p:tgtEl>
                                      </p:cBhvr>
                                    </p:animEffect>
                                    <p:set>
                                      <p:cBhvr>
                                        <p:cTn id="64" dur="1" fill="hold">
                                          <p:stCondLst>
                                            <p:cond delay="999"/>
                                          </p:stCondLst>
                                        </p:cTn>
                                        <p:tgtEl>
                                          <p:spTgt spid="13"/>
                                        </p:tgtEl>
                                        <p:attrNameLst>
                                          <p:attrName>style.visibility</p:attrName>
                                        </p:attrNameLst>
                                      </p:cBhvr>
                                      <p:to>
                                        <p:strVal val="hidden"/>
                                      </p:to>
                                    </p:set>
                                  </p:childTnLst>
                                </p:cTn>
                              </p:par>
                            </p:childTnLst>
                          </p:cTn>
                        </p:par>
                        <p:par>
                          <p:cTn id="65" fill="hold">
                            <p:stCondLst>
                              <p:cond delay="1000"/>
                            </p:stCondLst>
                            <p:childTnLst>
                              <p:par>
                                <p:cTn id="66" presetID="42" presetClass="path" presetSubtype="0" accel="50000" decel="50000" fill="hold" grpId="2" nodeType="afterEffect">
                                  <p:stCondLst>
                                    <p:cond delay="0"/>
                                  </p:stCondLst>
                                  <p:childTnLst>
                                    <p:animMotion origin="layout" path="M 0 -4.44444E-6 L -0.15 -0.03888 " pathEditMode="relative" rAng="0" ptsTypes="AA">
                                      <p:cBhvr>
                                        <p:cTn id="67" dur="1000" fill="hold"/>
                                        <p:tgtEl>
                                          <p:spTgt spid="15"/>
                                        </p:tgtEl>
                                        <p:attrNameLst>
                                          <p:attrName>ppt_x</p:attrName>
                                          <p:attrName>ppt_y</p:attrName>
                                        </p:attrNameLst>
                                      </p:cBhvr>
                                      <p:rCtr x="-75" y="-19"/>
                                    </p:animMotion>
                                  </p:childTnLst>
                                </p:cTn>
                              </p:par>
                              <p:par>
                                <p:cTn id="68" presetID="42" presetClass="path" presetSubtype="0" accel="50000" decel="50000" fill="hold" grpId="2" nodeType="withEffect">
                                  <p:stCondLst>
                                    <p:cond delay="0"/>
                                  </p:stCondLst>
                                  <p:childTnLst>
                                    <p:animMotion origin="layout" path="M 0 -3.33333E-6 L 0.09167 0.17223 " pathEditMode="relative" rAng="0" ptsTypes="AA">
                                      <p:cBhvr>
                                        <p:cTn id="69" dur="1000" fill="hold"/>
                                        <p:tgtEl>
                                          <p:spTgt spid="19"/>
                                        </p:tgtEl>
                                        <p:attrNameLst>
                                          <p:attrName>ppt_x</p:attrName>
                                          <p:attrName>ppt_y</p:attrName>
                                        </p:attrNameLst>
                                      </p:cBhvr>
                                      <p:rCtr x="46" y="86"/>
                                    </p:animMotion>
                                  </p:childTnLst>
                                </p:cTn>
                              </p:par>
                              <p:par>
                                <p:cTn id="70" presetID="10" presetClass="entr" presetSubtype="0" fill="hold" grpId="0" nodeType="with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1000"/>
                                        <p:tgtEl>
                                          <p:spTgt spid="35"/>
                                        </p:tgtEl>
                                      </p:cBhvr>
                                    </p:animEffect>
                                  </p:childTnLst>
                                </p:cTn>
                              </p:par>
                              <p:par>
                                <p:cTn id="73" presetID="10" presetClass="exit" presetSubtype="0" fill="hold" grpId="1" nodeType="withEffect">
                                  <p:stCondLst>
                                    <p:cond delay="0"/>
                                  </p:stCondLst>
                                  <p:childTnLst>
                                    <p:animEffect transition="out" filter="fade">
                                      <p:cBhvr>
                                        <p:cTn id="74" dur="1000"/>
                                        <p:tgtEl>
                                          <p:spTgt spid="17"/>
                                        </p:tgtEl>
                                      </p:cBhvr>
                                    </p:animEffect>
                                    <p:set>
                                      <p:cBhvr>
                                        <p:cTn id="75" dur="1" fill="hold">
                                          <p:stCondLst>
                                            <p:cond delay="999"/>
                                          </p:stCondLst>
                                        </p:cTn>
                                        <p:tgtEl>
                                          <p:spTgt spid="17"/>
                                        </p:tgtEl>
                                        <p:attrNameLst>
                                          <p:attrName>style.visibility</p:attrName>
                                        </p:attrNameLst>
                                      </p:cBhvr>
                                      <p:to>
                                        <p:strVal val="hidden"/>
                                      </p:to>
                                    </p:set>
                                  </p:childTnLst>
                                </p:cTn>
                              </p:par>
                              <p:par>
                                <p:cTn id="76" presetID="10" presetClass="entr" presetSubtype="0" fill="hold" nodeType="withEffect">
                                  <p:stCondLst>
                                    <p:cond delay="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1000"/>
                                        <p:tgtEl>
                                          <p:spTgt spid="34"/>
                                        </p:tgtEl>
                                      </p:cBhvr>
                                    </p:animEffect>
                                  </p:childTnLst>
                                </p:cTn>
                              </p:par>
                              <p:par>
                                <p:cTn id="79" presetID="10" presetClass="exit" presetSubtype="0" fill="hold" grpId="1" nodeType="withEffect">
                                  <p:stCondLst>
                                    <p:cond delay="500"/>
                                  </p:stCondLst>
                                  <p:childTnLst>
                                    <p:animEffect transition="out" filter="fade">
                                      <p:cBhvr>
                                        <p:cTn id="80" dur="1000"/>
                                        <p:tgtEl>
                                          <p:spTgt spid="15"/>
                                        </p:tgtEl>
                                      </p:cBhvr>
                                    </p:animEffect>
                                    <p:set>
                                      <p:cBhvr>
                                        <p:cTn id="81" dur="1" fill="hold">
                                          <p:stCondLst>
                                            <p:cond delay="999"/>
                                          </p:stCondLst>
                                        </p:cTn>
                                        <p:tgtEl>
                                          <p:spTgt spid="15"/>
                                        </p:tgtEl>
                                        <p:attrNameLst>
                                          <p:attrName>style.visibility</p:attrName>
                                        </p:attrNameLst>
                                      </p:cBhvr>
                                      <p:to>
                                        <p:strVal val="hidden"/>
                                      </p:to>
                                    </p:set>
                                  </p:childTnLst>
                                </p:cTn>
                              </p:par>
                              <p:par>
                                <p:cTn id="82" presetID="10" presetClass="exit" presetSubtype="0" fill="hold" grpId="1" nodeType="withEffect">
                                  <p:stCondLst>
                                    <p:cond delay="500"/>
                                  </p:stCondLst>
                                  <p:childTnLst>
                                    <p:animEffect transition="out" filter="fade">
                                      <p:cBhvr>
                                        <p:cTn id="83" dur="1000"/>
                                        <p:tgtEl>
                                          <p:spTgt spid="19"/>
                                        </p:tgtEl>
                                      </p:cBhvr>
                                    </p:animEffect>
                                    <p:set>
                                      <p:cBhvr>
                                        <p:cTn id="84" dur="1" fill="hold">
                                          <p:stCondLst>
                                            <p:cond delay="999"/>
                                          </p:stCondLst>
                                        </p:cTn>
                                        <p:tgtEl>
                                          <p:spTgt spid="19"/>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9">
                                            <p:txEl>
                                              <p:pRg st="6" end="6"/>
                                            </p:txEl>
                                          </p:spTgt>
                                        </p:tgtEl>
                                        <p:attrNameLst>
                                          <p:attrName>style.visibility</p:attrName>
                                        </p:attrNameLst>
                                      </p:cBhvr>
                                      <p:to>
                                        <p:strVal val="visible"/>
                                      </p:to>
                                    </p:set>
                                    <p:animEffect transition="in" filter="fade">
                                      <p:cBhvr>
                                        <p:cTn id="89" dur="1000"/>
                                        <p:tgtEl>
                                          <p:spTgt spid="9">
                                            <p:txEl>
                                              <p:pRg st="6" end="6"/>
                                            </p:txEl>
                                          </p:spTgt>
                                        </p:tgtEl>
                                      </p:cBhvr>
                                    </p:animEffect>
                                  </p:childTnLst>
                                </p:cTn>
                              </p:par>
                              <p:par>
                                <p:cTn id="90" presetID="10" presetClass="exit" presetSubtype="0" fill="hold" nodeType="withEffect">
                                  <p:stCondLst>
                                    <p:cond delay="0"/>
                                  </p:stCondLst>
                                  <p:childTnLst>
                                    <p:animEffect transition="out" filter="fade">
                                      <p:cBhvr>
                                        <p:cTn id="91" dur="1000"/>
                                        <p:tgtEl>
                                          <p:spTgt spid="34"/>
                                        </p:tgtEl>
                                      </p:cBhvr>
                                    </p:animEffect>
                                    <p:set>
                                      <p:cBhvr>
                                        <p:cTn id="92" dur="1" fill="hold">
                                          <p:stCondLst>
                                            <p:cond delay="999"/>
                                          </p:stCondLst>
                                        </p:cTn>
                                        <p:tgtEl>
                                          <p:spTgt spid="3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wipe(left)">
                                      <p:cBhvr>
                                        <p:cTn id="97" dur="1000"/>
                                        <p:tgtEl>
                                          <p:spTgt spid="45"/>
                                        </p:tgtEl>
                                      </p:cBhvr>
                                    </p:animEffect>
                                  </p:childTnLst>
                                </p:cTn>
                              </p:par>
                            </p:childTnLst>
                          </p:cTn>
                        </p:par>
                      </p:childTnLst>
                    </p:cTn>
                  </p:par>
                  <p:par>
                    <p:cTn id="98" fill="hold">
                      <p:stCondLst>
                        <p:cond delay="indefinite"/>
                      </p:stCondLst>
                      <p:childTnLst>
                        <p:par>
                          <p:cTn id="99" fill="hold">
                            <p:stCondLst>
                              <p:cond delay="0"/>
                            </p:stCondLst>
                            <p:childTnLst>
                              <p:par>
                                <p:cTn id="100" presetID="64" presetClass="path" presetSubtype="0" accel="50000" decel="50000" fill="hold" grpId="1" nodeType="clickEffect">
                                  <p:stCondLst>
                                    <p:cond delay="0"/>
                                  </p:stCondLst>
                                  <p:childTnLst>
                                    <p:animMotion origin="layout" path="M -3.33333E-6 -2.96296E-6 L 0.05 -0.44421 " pathEditMode="relative" rAng="0" ptsTypes="AA">
                                      <p:cBhvr>
                                        <p:cTn id="101" dur="1000" fill="hold"/>
                                        <p:tgtEl>
                                          <p:spTgt spid="45"/>
                                        </p:tgtEl>
                                        <p:attrNameLst>
                                          <p:attrName>ppt_x</p:attrName>
                                          <p:attrName>ppt_y</p:attrName>
                                        </p:attrNameLst>
                                      </p:cBhvr>
                                      <p:rCtr x="25" y="-222"/>
                                    </p:animMotion>
                                  </p:childTnLst>
                                </p:cTn>
                              </p:par>
                              <p:par>
                                <p:cTn id="102" presetID="10" presetClass="exit" presetSubtype="0" fill="hold" grpId="2" nodeType="withEffect">
                                  <p:stCondLst>
                                    <p:cond delay="0"/>
                                  </p:stCondLst>
                                  <p:childTnLst>
                                    <p:animEffect transition="out" filter="fade">
                                      <p:cBhvr>
                                        <p:cTn id="103" dur="1000"/>
                                        <p:tgtEl>
                                          <p:spTgt spid="8"/>
                                        </p:tgtEl>
                                      </p:cBhvr>
                                    </p:animEffect>
                                    <p:set>
                                      <p:cBhvr>
                                        <p:cTn id="104" dur="1" fill="hold">
                                          <p:stCondLst>
                                            <p:cond delay="999"/>
                                          </p:stCondLst>
                                        </p:cTn>
                                        <p:tgtEl>
                                          <p:spTgt spid="8"/>
                                        </p:tgtEl>
                                        <p:attrNameLst>
                                          <p:attrName>style.visibility</p:attrName>
                                        </p:attrNameLst>
                                      </p:cBhvr>
                                      <p:to>
                                        <p:strVal val="hidden"/>
                                      </p:to>
                                    </p:set>
                                  </p:childTnLst>
                                </p:cTn>
                              </p:par>
                            </p:childTnLst>
                          </p:cTn>
                        </p:par>
                        <p:par>
                          <p:cTn id="105" fill="hold">
                            <p:stCondLst>
                              <p:cond delay="1000"/>
                            </p:stCondLst>
                            <p:childTnLst>
                              <p:par>
                                <p:cTn id="106" presetID="22" presetClass="entr" presetSubtype="8" fill="hold" grpId="0" nodeType="afterEffect">
                                  <p:stCondLst>
                                    <p:cond delay="0"/>
                                  </p:stCondLst>
                                  <p:childTnLst>
                                    <p:set>
                                      <p:cBhvr>
                                        <p:cTn id="107" dur="1" fill="hold">
                                          <p:stCondLst>
                                            <p:cond delay="0"/>
                                          </p:stCondLst>
                                        </p:cTn>
                                        <p:tgtEl>
                                          <p:spTgt spid="46"/>
                                        </p:tgtEl>
                                        <p:attrNameLst>
                                          <p:attrName>style.visibility</p:attrName>
                                        </p:attrNameLst>
                                      </p:cBhvr>
                                      <p:to>
                                        <p:strVal val="visible"/>
                                      </p:to>
                                    </p:set>
                                    <p:animEffect transition="in" filter="wipe(left)">
                                      <p:cBhvr>
                                        <p:cTn id="108" dur="1000"/>
                                        <p:tgtEl>
                                          <p:spTgt spid="46"/>
                                        </p:tgtEl>
                                      </p:cBhvr>
                                    </p:animEffect>
                                  </p:childTnLst>
                                </p:cTn>
                              </p:par>
                              <p:par>
                                <p:cTn id="109" presetID="10" presetClass="exit" presetSubtype="0" fill="hold" grpId="0" nodeType="withEffect">
                                  <p:stCondLst>
                                    <p:cond delay="0"/>
                                  </p:stCondLst>
                                  <p:childTnLst>
                                    <p:animEffect transition="out" filter="fade">
                                      <p:cBhvr>
                                        <p:cTn id="110" dur="1000"/>
                                        <p:tgtEl>
                                          <p:spTgt spid="9">
                                            <p:txEl>
                                              <p:pRg st="0" end="0"/>
                                            </p:txEl>
                                          </p:spTgt>
                                        </p:tgtEl>
                                      </p:cBhvr>
                                    </p:animEffect>
                                    <p:set>
                                      <p:cBhvr>
                                        <p:cTn id="111" dur="1" fill="hold">
                                          <p:stCondLst>
                                            <p:cond delay="999"/>
                                          </p:stCondLst>
                                        </p:cTn>
                                        <p:tgtEl>
                                          <p:spTgt spid="9">
                                            <p:txEl>
                                              <p:pRg st="0" end="0"/>
                                            </p:txEl>
                                          </p:spTgt>
                                        </p:tgtEl>
                                        <p:attrNameLst>
                                          <p:attrName>style.visibility</p:attrName>
                                        </p:attrNameLst>
                                      </p:cBhvr>
                                      <p:to>
                                        <p:strVal val="hidden"/>
                                      </p:to>
                                    </p:set>
                                  </p:childTnLst>
                                </p:cTn>
                              </p:par>
                              <p:par>
                                <p:cTn id="112" presetID="10" presetClass="exit" presetSubtype="0" fill="hold" grpId="0" nodeType="withEffect">
                                  <p:stCondLst>
                                    <p:cond delay="0"/>
                                  </p:stCondLst>
                                  <p:childTnLst>
                                    <p:animEffect transition="out" filter="fade">
                                      <p:cBhvr>
                                        <p:cTn id="113" dur="1000"/>
                                        <p:tgtEl>
                                          <p:spTgt spid="9">
                                            <p:txEl>
                                              <p:pRg st="2" end="2"/>
                                            </p:txEl>
                                          </p:spTgt>
                                        </p:tgtEl>
                                      </p:cBhvr>
                                    </p:animEffect>
                                    <p:set>
                                      <p:cBhvr>
                                        <p:cTn id="114" dur="1" fill="hold">
                                          <p:stCondLst>
                                            <p:cond delay="999"/>
                                          </p:stCondLst>
                                        </p:cTn>
                                        <p:tgtEl>
                                          <p:spTgt spid="9">
                                            <p:txEl>
                                              <p:pRg st="2" end="2"/>
                                            </p:txEl>
                                          </p:spTgt>
                                        </p:tgtEl>
                                        <p:attrNameLst>
                                          <p:attrName>style.visibility</p:attrName>
                                        </p:attrNameLst>
                                      </p:cBhvr>
                                      <p:to>
                                        <p:strVal val="hidden"/>
                                      </p:to>
                                    </p:set>
                                  </p:childTnLst>
                                </p:cTn>
                              </p:par>
                              <p:par>
                                <p:cTn id="115" presetID="10" presetClass="exit" presetSubtype="0" fill="hold" grpId="0" nodeType="withEffect">
                                  <p:stCondLst>
                                    <p:cond delay="0"/>
                                  </p:stCondLst>
                                  <p:childTnLst>
                                    <p:animEffect transition="out" filter="fade">
                                      <p:cBhvr>
                                        <p:cTn id="116" dur="1000"/>
                                        <p:tgtEl>
                                          <p:spTgt spid="9">
                                            <p:txEl>
                                              <p:pRg st="4" end="4"/>
                                            </p:txEl>
                                          </p:spTgt>
                                        </p:tgtEl>
                                      </p:cBhvr>
                                    </p:animEffect>
                                    <p:set>
                                      <p:cBhvr>
                                        <p:cTn id="117" dur="1" fill="hold">
                                          <p:stCondLst>
                                            <p:cond delay="999"/>
                                          </p:stCondLst>
                                        </p:cTn>
                                        <p:tgtEl>
                                          <p:spTgt spid="9">
                                            <p:txEl>
                                              <p:pRg st="4" end="4"/>
                                            </p:txEl>
                                          </p:spTgt>
                                        </p:tgtEl>
                                        <p:attrNameLst>
                                          <p:attrName>style.visibility</p:attrName>
                                        </p:attrNameLst>
                                      </p:cBhvr>
                                      <p:to>
                                        <p:strVal val="hidden"/>
                                      </p:to>
                                    </p:set>
                                  </p:childTnLst>
                                </p:cTn>
                              </p:par>
                              <p:par>
                                <p:cTn id="118" presetID="10" presetClass="exit" presetSubtype="0" fill="hold" grpId="0" nodeType="withEffect">
                                  <p:stCondLst>
                                    <p:cond delay="0"/>
                                  </p:stCondLst>
                                  <p:childTnLst>
                                    <p:animEffect transition="out" filter="fade">
                                      <p:cBhvr>
                                        <p:cTn id="119" dur="1000"/>
                                        <p:tgtEl>
                                          <p:spTgt spid="9">
                                            <p:txEl>
                                              <p:pRg st="6" end="6"/>
                                            </p:txEl>
                                          </p:spTgt>
                                        </p:tgtEl>
                                      </p:cBhvr>
                                    </p:animEffect>
                                    <p:set>
                                      <p:cBhvr>
                                        <p:cTn id="120" dur="1" fill="hold">
                                          <p:stCondLst>
                                            <p:cond delay="999"/>
                                          </p:stCondLst>
                                        </p:cTn>
                                        <p:tgtEl>
                                          <p:spTgt spid="9">
                                            <p:txEl>
                                              <p:pRg st="6" end="6"/>
                                            </p:txEl>
                                          </p:spTgt>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1000"/>
                                        <p:tgtEl>
                                          <p:spTgt spid="5"/>
                                        </p:tgtEl>
                                      </p:cBhvr>
                                    </p:animEffect>
                                    <p:set>
                                      <p:cBhvr>
                                        <p:cTn id="123" dur="1" fill="hold">
                                          <p:stCondLst>
                                            <p:cond delay="999"/>
                                          </p:stCondLst>
                                        </p:cTn>
                                        <p:tgtEl>
                                          <p:spTgt spid="5"/>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1000"/>
                                        <p:tgtEl>
                                          <p:spTgt spid="35"/>
                                        </p:tgtEl>
                                      </p:cBhvr>
                                    </p:animEffect>
                                    <p:set>
                                      <p:cBhvr>
                                        <p:cTn id="126" dur="1" fill="hold">
                                          <p:stCondLst>
                                            <p:cond delay="999"/>
                                          </p:stCondLst>
                                        </p:cTn>
                                        <p:tgtEl>
                                          <p:spTgt spid="35"/>
                                        </p:tgtEl>
                                        <p:attrNameLst>
                                          <p:attrName>style.visibility</p:attrName>
                                        </p:attrNameLst>
                                      </p:cBhvr>
                                      <p:to>
                                        <p:strVal val="hidden"/>
                                      </p:to>
                                    </p:set>
                                  </p:childTnLst>
                                </p:cTn>
                              </p:par>
                              <p:par>
                                <p:cTn id="127" presetID="10" presetClass="exit" presetSubtype="0" fill="hold" nodeType="withEffect">
                                  <p:stCondLst>
                                    <p:cond delay="0"/>
                                  </p:stCondLst>
                                  <p:childTnLst>
                                    <p:animEffect transition="out" filter="fade">
                                      <p:cBhvr>
                                        <p:cTn id="128" dur="1000"/>
                                        <p:tgtEl>
                                          <p:spTgt spid="43"/>
                                        </p:tgtEl>
                                      </p:cBhvr>
                                    </p:animEffect>
                                    <p:set>
                                      <p:cBhvr>
                                        <p:cTn id="129" dur="1" fill="hold">
                                          <p:stCondLst>
                                            <p:cond delay="999"/>
                                          </p:stCondLst>
                                        </p:cTn>
                                        <p:tgtEl>
                                          <p:spTgt spid="43"/>
                                        </p:tgtEl>
                                        <p:attrNameLst>
                                          <p:attrName>style.visibility</p:attrName>
                                        </p:attrNameLst>
                                      </p:cBhvr>
                                      <p:to>
                                        <p:strVal val="hidden"/>
                                      </p:to>
                                    </p:set>
                                  </p:childTnLst>
                                </p:cTn>
                              </p:par>
                              <p:par>
                                <p:cTn id="130" presetID="10" presetClass="entr" presetSubtype="0" fill="hold" nodeType="withEffect">
                                  <p:stCondLst>
                                    <p:cond delay="0"/>
                                  </p:stCondLst>
                                  <p:childTnLst>
                                    <p:set>
                                      <p:cBhvr>
                                        <p:cTn id="131" dur="1" fill="hold">
                                          <p:stCondLst>
                                            <p:cond delay="0"/>
                                          </p:stCondLst>
                                        </p:cTn>
                                        <p:tgtEl>
                                          <p:spTgt spid="28"/>
                                        </p:tgtEl>
                                        <p:attrNameLst>
                                          <p:attrName>style.visibility</p:attrName>
                                        </p:attrNameLst>
                                      </p:cBhvr>
                                      <p:to>
                                        <p:strVal val="visible"/>
                                      </p:to>
                                    </p:set>
                                    <p:animEffect transition="in" filter="fade">
                                      <p:cBhvr>
                                        <p:cTn id="13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8" grpId="2" animBg="1"/>
      <p:bldP spid="9" grpId="0" uiExpand="1" build="allAtOnce"/>
      <p:bldP spid="15" grpId="0" animBg="1"/>
      <p:bldP spid="15" grpId="1" animBg="1"/>
      <p:bldP spid="15" grpId="2" animBg="1"/>
      <p:bldP spid="13" grpId="0"/>
      <p:bldP spid="13" grpId="1"/>
      <p:bldP spid="35" grpId="0" animBg="1"/>
      <p:bldP spid="35" grpId="1" animBg="1"/>
      <p:bldP spid="19" grpId="0" animBg="1"/>
      <p:bldP spid="19" grpId="1" animBg="1"/>
      <p:bldP spid="19" grpId="2" animBg="1"/>
      <p:bldP spid="17" grpId="0" animBg="1"/>
      <p:bldP spid="17" grpId="1" animBg="1"/>
      <p:bldP spid="46" grpId="0" animBg="1"/>
      <p:bldP spid="45" grpId="0" animBg="1"/>
      <p:bldP spid="45" grpId="1"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noChangeAspect="1"/>
          </p:cNvGrpSpPr>
          <p:nvPr/>
        </p:nvGrpSpPr>
        <p:grpSpPr>
          <a:xfrm>
            <a:off x="-611522" y="2056053"/>
            <a:ext cx="9374534" cy="5029200"/>
            <a:chOff x="-153047" y="1065535"/>
            <a:chExt cx="9297059" cy="4724400"/>
          </a:xfrm>
        </p:grpSpPr>
        <p:pic>
          <p:nvPicPr>
            <p:cNvPr id="10" name="Picture 6" descr="Related image"/>
            <p:cNvPicPr>
              <a:picLocks noChangeAspect="1" noChangeArrowheads="1"/>
            </p:cNvPicPr>
            <p:nvPr/>
          </p:nvPicPr>
          <p:blipFill>
            <a:blip r:embed="rId2" cstate="print"/>
            <a:srcRect t="16023" r="1193" b="13019"/>
            <a:stretch>
              <a:fillRect/>
            </a:stretch>
          </p:blipFill>
          <p:spPr bwMode="auto">
            <a:xfrm rot="60000">
              <a:off x="-153047" y="1065535"/>
              <a:ext cx="9297059" cy="4724400"/>
            </a:xfrm>
            <a:prstGeom prst="rect">
              <a:avLst/>
            </a:prstGeom>
            <a:noFill/>
          </p:spPr>
        </p:pic>
        <p:sp>
          <p:nvSpPr>
            <p:cNvPr id="11" name="Rectangle 10"/>
            <p:cNvSpPr/>
            <p:nvPr/>
          </p:nvSpPr>
          <p:spPr>
            <a:xfrm>
              <a:off x="0" y="1981200"/>
              <a:ext cx="3048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6" name="TextBox 5"/>
          <p:cNvSpPr txBox="1"/>
          <p:nvPr/>
        </p:nvSpPr>
        <p:spPr>
          <a:xfrm>
            <a:off x="0" y="1676400"/>
            <a:ext cx="9144000" cy="5170646"/>
          </a:xfrm>
          <a:prstGeom prst="rect">
            <a:avLst/>
          </a:prstGeom>
        </p:spPr>
        <p:txBody>
          <a:bodyPr wrap="square" rtlCol="0">
            <a:spAutoFit/>
          </a:bodyPr>
          <a:lstStyle/>
          <a:p>
            <a:r>
              <a:rPr lang="en-US" sz="3000" dirty="0" smtClean="0"/>
              <a:t>   - delegates from the Five Tribes meet at the new</a:t>
            </a:r>
          </a:p>
          <a:p>
            <a:r>
              <a:rPr lang="en-US" sz="3000" dirty="0" smtClean="0"/>
              <a:t>     Hinton Hotel in Muscogee</a:t>
            </a:r>
          </a:p>
          <a:p>
            <a:r>
              <a:rPr lang="en-US" sz="3000" dirty="0" smtClean="0"/>
              <a:t> 	 - draft a constitution </a:t>
            </a:r>
          </a:p>
          <a:p>
            <a:r>
              <a:rPr lang="en-US" sz="3000" dirty="0" smtClean="0"/>
              <a:t> 	 - establish an organizational plan for a government</a:t>
            </a:r>
          </a:p>
          <a:p>
            <a:r>
              <a:rPr lang="en-US" sz="3000" dirty="0" smtClean="0"/>
              <a:t> 	 - propose county designations for their new state</a:t>
            </a:r>
          </a:p>
          <a:p>
            <a:r>
              <a:rPr lang="en-US" sz="3000" dirty="0" smtClean="0"/>
              <a:t>				 	 - elect delegates to petition					    U.S. Congress for 						   “Sequoyah” statehood</a:t>
            </a:r>
          </a:p>
          <a:p>
            <a:r>
              <a:rPr lang="en-US" sz="3000" dirty="0" smtClean="0"/>
              <a:t>					</a:t>
            </a:r>
            <a:r>
              <a:rPr lang="en-US" sz="3000" b="1" dirty="0" smtClean="0"/>
              <a:t> </a:t>
            </a:r>
            <a:r>
              <a:rPr lang="en-US" sz="3000" dirty="0" smtClean="0"/>
              <a:t>- Congress/President want </a:t>
            </a:r>
          </a:p>
          <a:p>
            <a:r>
              <a:rPr lang="en-US" sz="3000" dirty="0" smtClean="0"/>
              <a:t>					    one-state solution</a:t>
            </a:r>
          </a:p>
          <a:p>
            <a:r>
              <a:rPr lang="en-US" sz="3000" b="1" dirty="0" smtClean="0"/>
              <a:t>						</a:t>
            </a:r>
            <a:r>
              <a:rPr lang="en-US" sz="3000" b="1" dirty="0" smtClean="0">
                <a:solidFill>
                  <a:srgbClr val="FF0000"/>
                </a:solidFill>
                <a:effectLst>
                  <a:outerShdw dist="50800" dir="5400000" algn="ctr" rotWithShape="0">
                    <a:schemeClr val="tx1"/>
                  </a:outerShdw>
                </a:effectLst>
              </a:rPr>
              <a:t>OKLAHOMA</a:t>
            </a:r>
          </a:p>
        </p:txBody>
      </p:sp>
      <p:sp useBgFill="1">
        <p:nvSpPr>
          <p:cNvPr id="2" name="TextBox 1"/>
          <p:cNvSpPr txBox="1"/>
          <p:nvPr/>
        </p:nvSpPr>
        <p:spPr>
          <a:xfrm>
            <a:off x="0" y="0"/>
            <a:ext cx="9144000" cy="584775"/>
          </a:xfrm>
          <a:prstGeom prst="rect">
            <a:avLst/>
          </a:prstGeom>
        </p:spPr>
        <p:txBody>
          <a:bodyPr wrap="square" rtlCol="0">
            <a:spAutoFit/>
          </a:bodyPr>
          <a:lstStyle/>
          <a:p>
            <a:pPr algn="ctr"/>
            <a:r>
              <a:rPr lang="en-US" sz="3200" b="1" dirty="0" smtClean="0"/>
              <a:t>1865-1907: TERMINATION OF THE FIVE NATIONS</a:t>
            </a:r>
            <a:endParaRPr lang="en-US" sz="3200" b="1" dirty="0"/>
          </a:p>
        </p:txBody>
      </p:sp>
      <p:sp useBgFill="1">
        <p:nvSpPr>
          <p:cNvPr id="3" name="TextBox 2"/>
          <p:cNvSpPr txBox="1"/>
          <p:nvPr/>
        </p:nvSpPr>
        <p:spPr>
          <a:xfrm>
            <a:off x="0" y="589002"/>
            <a:ext cx="9144000" cy="553998"/>
          </a:xfrm>
          <a:prstGeom prst="rect">
            <a:avLst/>
          </a:prstGeom>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Move toward Statehood – 1889-1907</a:t>
            </a:r>
          </a:p>
        </p:txBody>
      </p:sp>
      <p:sp useBgFill="1">
        <p:nvSpPr>
          <p:cNvPr id="4" name="TextBox 3"/>
          <p:cNvSpPr txBox="1"/>
          <p:nvPr/>
        </p:nvSpPr>
        <p:spPr>
          <a:xfrm>
            <a:off x="0" y="1143000"/>
            <a:ext cx="9144000" cy="584775"/>
          </a:xfrm>
          <a:prstGeom prst="rect">
            <a:avLst/>
          </a:prstGeom>
        </p:spPr>
        <p:txBody>
          <a:bodyPr wrap="square" rtlCol="0">
            <a:spAutoFit/>
          </a:bodyPr>
          <a:lstStyle/>
          <a:p>
            <a:pPr algn="ctr"/>
            <a:r>
              <a:rPr lang="en-US" sz="3200" b="1" dirty="0" smtClean="0"/>
              <a:t>1905:  ‘Sequoyah’ statehood attempt</a:t>
            </a:r>
            <a:endParaRPr lang="en-US" sz="3000" b="1" dirty="0" smtClean="0">
              <a:solidFill>
                <a:srgbClr val="FF0000"/>
              </a:solidFill>
              <a:effectLst>
                <a:outerShdw dist="38100" dir="5400000" algn="ctr" rotWithShape="0">
                  <a:schemeClr val="tx1"/>
                </a:outerShdw>
              </a:effectLst>
            </a:endParaRPr>
          </a:p>
        </p:txBody>
      </p:sp>
      <p:pic>
        <p:nvPicPr>
          <p:cNvPr id="5" name="Picture 4"/>
          <p:cNvPicPr>
            <a:picLocks noChangeAspect="1" noChangeArrowheads="1"/>
          </p:cNvPicPr>
          <p:nvPr/>
        </p:nvPicPr>
        <p:blipFill>
          <a:blip r:embed="rId3" cstate="print"/>
          <a:srcRect/>
          <a:stretch>
            <a:fillRect/>
          </a:stretch>
        </p:blipFill>
        <p:spPr bwMode="auto">
          <a:xfrm>
            <a:off x="152401" y="4087273"/>
            <a:ext cx="4267199" cy="2725678"/>
          </a:xfrm>
          <a:prstGeom prst="rect">
            <a:avLst/>
          </a:prstGeom>
          <a:noFill/>
          <a:ln w="25400">
            <a:solidFill>
              <a:schemeClr val="tx1"/>
            </a:solidFill>
            <a:miter lim="800000"/>
            <a:headEnd/>
            <a:tailEnd/>
          </a:ln>
          <a:effectLst/>
        </p:spPr>
      </p:pic>
      <p:pic>
        <p:nvPicPr>
          <p:cNvPr id="7" name="Picture 5"/>
          <p:cNvPicPr>
            <a:picLocks noChangeAspect="1" noChangeArrowheads="1"/>
          </p:cNvPicPr>
          <p:nvPr/>
        </p:nvPicPr>
        <p:blipFill>
          <a:blip r:embed="rId4" cstate="print">
            <a:lum bright="-14000" contrast="56000"/>
          </a:blip>
          <a:srcRect l="8678" t="7870" r="19421" b="5093"/>
          <a:stretch>
            <a:fillRect/>
          </a:stretch>
        </p:blipFill>
        <p:spPr bwMode="auto">
          <a:xfrm rot="1576933">
            <a:off x="5061148" y="2371122"/>
            <a:ext cx="2833191" cy="4591722"/>
          </a:xfrm>
          <a:prstGeom prst="rect">
            <a:avLst/>
          </a:prstGeom>
          <a:noFill/>
          <a:ln w="9525">
            <a:noFill/>
            <a:miter lim="800000"/>
            <a:headEnd/>
            <a:tailEnd/>
          </a:ln>
          <a:effectLst/>
        </p:spPr>
      </p:pic>
      <p:sp>
        <p:nvSpPr>
          <p:cNvPr id="8" name="TextBox 7"/>
          <p:cNvSpPr txBox="1"/>
          <p:nvPr/>
        </p:nvSpPr>
        <p:spPr>
          <a:xfrm rot="20831740">
            <a:off x="2332272" y="2118430"/>
            <a:ext cx="3880165" cy="1200329"/>
          </a:xfrm>
          <a:prstGeom prst="rect">
            <a:avLst/>
          </a:prstGeom>
          <a:noFill/>
          <a:ln w="101600">
            <a:solidFill>
              <a:schemeClr val="tx1"/>
            </a:solidFill>
          </a:ln>
        </p:spPr>
        <p:txBody>
          <a:bodyPr wrap="none" rtlCol="0">
            <a:spAutoFit/>
          </a:bodyPr>
          <a:lstStyle/>
          <a:p>
            <a:r>
              <a:rPr lang="en-US" sz="7200" b="1" dirty="0" smtClean="0">
                <a:ln>
                  <a:solidFill>
                    <a:schemeClr val="tx1"/>
                  </a:solidFill>
                </a:ln>
                <a:solidFill>
                  <a:srgbClr val="FF0000"/>
                </a:solidFill>
              </a:rPr>
              <a:t>REJECTED</a:t>
            </a:r>
            <a:endParaRPr lang="en-US" sz="7200" b="1" dirty="0">
              <a:ln>
                <a:solidFill>
                  <a:schemeClr val="tx1"/>
                </a:solidFill>
              </a:ln>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bg/>
                                          </p:spTgt>
                                        </p:tgtEl>
                                        <p:attrNameLst>
                                          <p:attrName>style.visibility</p:attrName>
                                        </p:attrNameLst>
                                      </p:cBhvr>
                                      <p:to>
                                        <p:strVal val="visible"/>
                                      </p:to>
                                    </p:set>
                                    <p:animEffect transition="in" filter="fade">
                                      <p:cBhvr>
                                        <p:cTn id="11" dur="1000"/>
                                        <p:tgtEl>
                                          <p:spTgt spid="6">
                                            <p:bg/>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1000"/>
                                        <p:tgtEl>
                                          <p:spTgt spid="6">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1000"/>
                                        <p:tgtEl>
                                          <p:spTgt spid="6">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wipe(left)">
                                      <p:cBhvr>
                                        <p:cTn id="33" dur="1000"/>
                                        <p:tgtEl>
                                          <p:spTgt spid="6">
                                            <p:txEl>
                                              <p:pRg st="3" end="3"/>
                                            </p:txEl>
                                          </p:spTgt>
                                        </p:tgtEl>
                                      </p:cBhvr>
                                    </p:animEffect>
                                  </p:childTnLst>
                                </p:cTn>
                              </p:par>
                              <p:par>
                                <p:cTn id="34" presetID="6" presetClass="emph" presetSubtype="0" fill="hold" nodeType="withEffect">
                                  <p:stCondLst>
                                    <p:cond delay="0"/>
                                  </p:stCondLst>
                                  <p:childTnLst>
                                    <p:animScale>
                                      <p:cBhvr>
                                        <p:cTn id="35" dur="1000" fill="hold"/>
                                        <p:tgtEl>
                                          <p:spTgt spid="7"/>
                                        </p:tgtEl>
                                      </p:cBhvr>
                                      <p:by x="40000" y="40000"/>
                                    </p:animScale>
                                  </p:childTnLst>
                                </p:cTn>
                              </p:par>
                              <p:par>
                                <p:cTn id="36" presetID="35" presetClass="path" presetSubtype="0" accel="50000" decel="50000" fill="hold" nodeType="withEffect">
                                  <p:stCondLst>
                                    <p:cond delay="0"/>
                                  </p:stCondLst>
                                  <p:childTnLst>
                                    <p:animMotion origin="layout" path="M -3.33333E-6 4.44444E-6 L -0.29166 0.06388 " pathEditMode="relative" rAng="0" ptsTypes="AA">
                                      <p:cBhvr>
                                        <p:cTn id="37" dur="1000" fill="hold"/>
                                        <p:tgtEl>
                                          <p:spTgt spid="7"/>
                                        </p:tgtEl>
                                        <p:attrNameLst>
                                          <p:attrName>ppt_x</p:attrName>
                                          <p:attrName>ppt_y</p:attrName>
                                        </p:attrNameLst>
                                      </p:cBhvr>
                                      <p:rCtr x="-146" y="32"/>
                                    </p:animMotion>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wipe(left)">
                                      <p:cBhvr>
                                        <p:cTn id="42" dur="1000"/>
                                        <p:tgtEl>
                                          <p:spTgt spid="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animEffect transition="in" filter="fade">
                                      <p:cBhvr>
                                        <p:cTn id="47" dur="1000"/>
                                        <p:tgtEl>
                                          <p:spTgt spid="6">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1"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770" decel="100000"/>
                                        <p:tgtEl>
                                          <p:spTgt spid="8"/>
                                        </p:tgtEl>
                                      </p:cBhvr>
                                    </p:animEffect>
                                    <p:animScale>
                                      <p:cBhvr>
                                        <p:cTn id="53" dur="770" decel="100000"/>
                                        <p:tgtEl>
                                          <p:spTgt spid="8"/>
                                        </p:tgtEl>
                                      </p:cBhvr>
                                      <p:from x="10000" y="10000"/>
                                      <p:to x="200000" y="450000"/>
                                    </p:animScale>
                                    <p:animScale>
                                      <p:cBhvr>
                                        <p:cTn id="54" dur="1230" accel="100000" fill="hold">
                                          <p:stCondLst>
                                            <p:cond delay="770"/>
                                          </p:stCondLst>
                                        </p:cTn>
                                        <p:tgtEl>
                                          <p:spTgt spid="8"/>
                                        </p:tgtEl>
                                      </p:cBhvr>
                                      <p:from x="200000" y="450000"/>
                                      <p:to x="100000" y="100000"/>
                                    </p:animScale>
                                    <p:set>
                                      <p:cBhvr>
                                        <p:cTn id="55" dur="770" fill="hold"/>
                                        <p:tgtEl>
                                          <p:spTgt spid="8"/>
                                        </p:tgtEl>
                                        <p:attrNameLst>
                                          <p:attrName>ppt_x</p:attrName>
                                        </p:attrNameLst>
                                      </p:cBhvr>
                                      <p:to>
                                        <p:strVal val="(0.5)"/>
                                      </p:to>
                                    </p:set>
                                    <p:anim from="(0.5)" to="(#ppt_x)" calcmode="lin" valueType="num">
                                      <p:cBhvr>
                                        <p:cTn id="56" dur="1230" accel="100000" fill="hold">
                                          <p:stCondLst>
                                            <p:cond delay="770"/>
                                          </p:stCondLst>
                                        </p:cTn>
                                        <p:tgtEl>
                                          <p:spTgt spid="8"/>
                                        </p:tgtEl>
                                        <p:attrNameLst>
                                          <p:attrName>ppt_x</p:attrName>
                                        </p:attrNameLst>
                                      </p:cBhvr>
                                    </p:anim>
                                    <p:set>
                                      <p:cBhvr>
                                        <p:cTn id="57" dur="770" fill="hold"/>
                                        <p:tgtEl>
                                          <p:spTgt spid="8"/>
                                        </p:tgtEl>
                                        <p:attrNameLst>
                                          <p:attrName>ppt_y</p:attrName>
                                        </p:attrNameLst>
                                      </p:cBhvr>
                                      <p:to>
                                        <p:strVal val="(#ppt_y+0.4)"/>
                                      </p:to>
                                    </p:set>
                                    <p:anim from="(#ppt_y+0.4)" to="(#ppt_y)" calcmode="lin" valueType="num">
                                      <p:cBhvr>
                                        <p:cTn id="58" dur="1230" accel="100000" fill="hold">
                                          <p:stCondLst>
                                            <p:cond delay="770"/>
                                          </p:stCondLst>
                                        </p:cTn>
                                        <p:tgtEl>
                                          <p:spTgt spid="8"/>
                                        </p:tgtEl>
                                        <p:attrNameLst>
                                          <p:attrName>ppt_y</p:attrName>
                                        </p:attrNameLst>
                                      </p:cBhvr>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6">
                                            <p:txEl>
                                              <p:pRg st="6" end="6"/>
                                            </p:txEl>
                                          </p:spTgt>
                                        </p:tgtEl>
                                        <p:attrNameLst>
                                          <p:attrName>style.visibility</p:attrName>
                                        </p:attrNameLst>
                                      </p:cBhvr>
                                      <p:to>
                                        <p:strVal val="visible"/>
                                      </p:to>
                                    </p:set>
                                    <p:animEffect transition="in" filter="fade">
                                      <p:cBhvr>
                                        <p:cTn id="63" dur="1000"/>
                                        <p:tgtEl>
                                          <p:spTgt spid="6">
                                            <p:txEl>
                                              <p:pRg st="6" end="6"/>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6">
                                            <p:txEl>
                                              <p:pRg st="7" end="7"/>
                                            </p:txEl>
                                          </p:spTgt>
                                        </p:tgtEl>
                                        <p:attrNameLst>
                                          <p:attrName>style.visibility</p:attrName>
                                        </p:attrNameLst>
                                      </p:cBhvr>
                                      <p:to>
                                        <p:strVal val="visible"/>
                                      </p:to>
                                    </p:set>
                                    <p:animEffect transition="in" filter="fade">
                                      <p:cBhvr>
                                        <p:cTn id="66" dur="1000"/>
                                        <p:tgtEl>
                                          <p:spTgt spid="6">
                                            <p:txEl>
                                              <p:pRg st="7" end="7"/>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6">
                                            <p:txEl>
                                              <p:pRg st="8" end="8"/>
                                            </p:txEl>
                                          </p:spTgt>
                                        </p:tgtEl>
                                        <p:attrNameLst>
                                          <p:attrName>style.visibility</p:attrName>
                                        </p:attrNameLst>
                                      </p:cBhvr>
                                      <p:to>
                                        <p:strVal val="visible"/>
                                      </p:to>
                                    </p:set>
                                    <p:animEffect transition="in" filter="fade">
                                      <p:cBhvr>
                                        <p:cTn id="69" dur="10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8" grpId="0" animBg="1"/>
    </p:bld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9787295"/>
          </a:xfrm>
          <a:prstGeom prst="rect">
            <a:avLst/>
          </a:prstGeom>
        </p:spPr>
        <p:txBody>
          <a:bodyPr wrap="square">
            <a:spAutoFit/>
          </a:bodyPr>
          <a:lstStyle/>
          <a:p>
            <a:r>
              <a:rPr lang="en-US" dirty="0" smtClean="0">
                <a:hlinkClick r:id="rId2"/>
              </a:rPr>
              <a:t>https://en.wikipedia.org/wiki/History_of_Oklahoma</a:t>
            </a:r>
            <a:endParaRPr lang="en-US" dirty="0" smtClean="0"/>
          </a:p>
          <a:p>
            <a:r>
              <a:rPr lang="en-US" b="1" dirty="0" smtClean="0"/>
              <a:t>The Sequoyah Constitutional Convention and statehood attempt</a:t>
            </a:r>
          </a:p>
          <a:p>
            <a:r>
              <a:rPr lang="en-US" dirty="0" smtClean="0"/>
              <a:t>	The Sequoyah Constitutional Convention met in Muskogee, on August 21, 1905.   General Pleasant Porter, Principal Chief of the Muscogee Creek Nation, was selected as president of the convention. The elected delegates decided that the executive officers of the Five Civilized Tribes would also be appointed as vice-presidents: William Charles Rogers, Principal Chief of the Cherokees; William H. Murray, appointed by Chickasaw Governor Douglas H. Johnston to represent the Chickasaws; Chief Green McCurtain of the Choctaws; Chief John Brown of the Seminoles; and Charles N. Haskell, selected to represent the Creeks (as General Porter had been elected President).</a:t>
            </a:r>
          </a:p>
          <a:p>
            <a:r>
              <a:rPr lang="en-US" dirty="0" smtClean="0"/>
              <a:t>	The convention drafted the constitution, established an organizational plan for a government, outlined proposed county designations in the new state, and elected delegates to go to the United States Congress to petition for statehood. If this had happened, the Sequoyah would have been the first state to have a Native American majority population.</a:t>
            </a:r>
          </a:p>
          <a:p>
            <a:r>
              <a:rPr lang="en-US" dirty="0" smtClean="0"/>
              <a:t>	The convention's proposals were overwhelmingly endorsed by the residents of Indian Territory in a referendum election in 1905. The U.S. government, however, reacted coolly to the idea of Indian Territory and Oklahoma Territory becoming separate states; they preferred to have them share a singular state.</a:t>
            </a:r>
          </a:p>
          <a:p>
            <a:r>
              <a:rPr lang="en-US" b="1" dirty="0" smtClean="0"/>
              <a:t>Murray's Proposal</a:t>
            </a:r>
          </a:p>
          <a:p>
            <a:r>
              <a:rPr lang="en-US" b="1" dirty="0" smtClean="0"/>
              <a:t>	</a:t>
            </a:r>
            <a:r>
              <a:rPr lang="en-US" dirty="0" smtClean="0"/>
              <a:t>William Murray (Chickasaw representative to the Convention), known for his eccentricities and political astuteness, foresaw this possibility prior to the constitutional convention.  When Johnston asked Murray to represent the Chickasaw Nation during </a:t>
            </a:r>
            <a:r>
              <a:rPr lang="en-US" dirty="0" err="1" smtClean="0"/>
              <a:t>Sequoyah's</a:t>
            </a:r>
            <a:r>
              <a:rPr lang="en-US" dirty="0" smtClean="0"/>
              <a:t> attempt at statehood, Murray predicted the plan would not succeed in Washington, D.C..  He suggested that if the attempt failed, the Indian Territory should work with the Oklahoma Territory to become one state.  President Theodore Roosevelt and Congress turned down the Indian Territory proposal.</a:t>
            </a:r>
          </a:p>
          <a:p>
            <a:r>
              <a:rPr lang="en-US" dirty="0" smtClean="0"/>
              <a:t>	Seeing an opportunity for statehood, Murray and Haskell proposed another convention for the combined territories to be named Oklahoma.  </a:t>
            </a:r>
            <a:r>
              <a:rPr lang="en-US" b="1" dirty="0" smtClean="0"/>
              <a:t>In 1906, the Oklahoma Enabling Ac</a:t>
            </a:r>
            <a:r>
              <a:rPr lang="en-US" dirty="0" smtClean="0"/>
              <a:t>t was passed by the U.S. Congress and approved by President Roosevelt. The act </a:t>
            </a:r>
            <a:r>
              <a:rPr lang="en-US" b="1" dirty="0" smtClean="0"/>
              <a:t>established several specific requirements</a:t>
            </a:r>
            <a:r>
              <a:rPr lang="en-US" dirty="0" smtClean="0"/>
              <a:t> for the proposed constitution. Using the constitution from the Sequoyah convention as a basis (and the majority) of the new state constitution, Haskell and Murray returned to Washington with the proposal for statehood. </a:t>
            </a:r>
          </a:p>
          <a:p>
            <a:r>
              <a:rPr lang="en-US" dirty="0" smtClean="0"/>
              <a:t>On </a:t>
            </a:r>
            <a:r>
              <a:rPr lang="en-US" b="1" dirty="0" smtClean="0"/>
              <a:t>November 16, 1907 </a:t>
            </a:r>
            <a:r>
              <a:rPr lang="en-US" dirty="0" smtClean="0"/>
              <a:t>President Theodore Roosevelt signed the proclamation establishing </a:t>
            </a:r>
            <a:r>
              <a:rPr lang="en-US" b="1" dirty="0" smtClean="0"/>
              <a:t>Oklahoma as the nation's 46th state</a:t>
            </a:r>
            <a:r>
              <a:rPr lang="en-US" dirty="0" smtClean="0"/>
              <a:t>.</a:t>
            </a:r>
          </a:p>
        </p:txBody>
      </p:sp>
      <p:sp>
        <p:nvSpPr>
          <p:cNvPr id="222210" name="AutoShape 2" descr="Image result for sequoyah constitutional conven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2212" name="AutoShape 4" descr="Image result for sequoyah constitutional conven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9394" name="AutoShape 2" descr="Image result for hinton theater muskoge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rgbClr val="FF0000"/>
        </a:solidFill>
      </a:spPr>
      <a:bodyPr wrap="none" rtlCol="0">
        <a:spAutoFit/>
      </a:bodyPr>
      <a:lstStyle>
        <a:defPPr algn="ctr">
          <a:defRPr sz="4000" b="1"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9539</TotalTime>
  <Words>14620</Words>
  <Application>Microsoft Office PowerPoint</Application>
  <PresentationFormat>On-screen Show (4:3)</PresentationFormat>
  <Paragraphs>3192</Paragraphs>
  <Slides>205</Slides>
  <Notes>56</Notes>
  <HiddenSlides>74</HiddenSlides>
  <MMClips>3</MMClips>
  <ScaleCrop>false</ScaleCrop>
  <HeadingPairs>
    <vt:vector size="4" baseType="variant">
      <vt:variant>
        <vt:lpstr>Theme</vt:lpstr>
      </vt:variant>
      <vt:variant>
        <vt:i4>1</vt:i4>
      </vt:variant>
      <vt:variant>
        <vt:lpstr>Slide Titles</vt:lpstr>
      </vt:variant>
      <vt:variant>
        <vt:i4>205</vt:i4>
      </vt:variant>
    </vt:vector>
  </HeadingPairs>
  <TitlesOfParts>
    <vt:vector size="20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MYSTERY ON THE SANTA FE TRAIL…</vt:lpstr>
      <vt:lpstr>WILLIAM BECKNELL</vt:lpstr>
      <vt:lpstr>From last week - William Alexander Becknell</vt:lpstr>
      <vt:lpstr>William Alexander Becknell</vt:lpstr>
      <vt:lpstr>OBITUARY OF WILLIAM BECKNELL</vt:lpstr>
      <vt:lpstr>MYSTERY ON THE SANTA FE TRAIL…</vt:lpstr>
      <vt:lpstr>Slide 147</vt:lpstr>
      <vt:lpstr>From Last Week - BENT BROTHERS</vt:lpstr>
      <vt:lpstr>From Last Week - BENT BROTHERS</vt:lpstr>
      <vt:lpstr>WILLIAM BENT</vt:lpstr>
      <vt:lpstr>WILLIAM BENT</vt:lpstr>
      <vt:lpstr>WILLIAM BENT</vt:lpstr>
      <vt:lpstr>WILLIAM BENT</vt:lpstr>
      <vt:lpstr>MYSTERY ON THE SANTA FE TRAIL…</vt:lpstr>
      <vt:lpstr>Slide 155</vt:lpstr>
      <vt:lpstr>From last week - Susan Shelby Magoffin</vt:lpstr>
      <vt:lpstr>Susan Shelby Magoffin</vt:lpstr>
      <vt:lpstr>Susan Shelby Magoffin</vt:lpstr>
      <vt:lpstr>Slide 159</vt:lpstr>
      <vt:lpstr>From Last Week…</vt:lpstr>
      <vt:lpstr>STEPHEN WATTS KEARNY</vt:lpstr>
      <vt:lpstr>STEPHEN WATTS KEARNY</vt:lpstr>
      <vt:lpstr>STEPHEN WATTS KEARNY</vt:lpstr>
      <vt:lpstr>STEPHEN WATTS KEARNY</vt:lpstr>
      <vt:lpstr>STEPHEN WATTS KEARNY</vt:lpstr>
      <vt:lpstr>Susan Shelby Magoffin</vt:lpstr>
      <vt:lpstr>Susan Shelby Magoffin</vt:lpstr>
      <vt:lpstr>Susan Shelby Magoffin</vt:lpstr>
      <vt:lpstr>Susan Shelby Magoffin</vt:lpstr>
      <vt:lpstr>Slide 170</vt:lpstr>
      <vt:lpstr>JAMES WILEY MAGOFFIN</vt:lpstr>
      <vt:lpstr>JAMES WILEY MAGOFFIN</vt:lpstr>
      <vt:lpstr>JAMES WILEY MAGOFFIN</vt:lpstr>
      <vt:lpstr>JAMES WILEY MAGOFFIN</vt:lpstr>
      <vt:lpstr>Susan Shelby Magoffin</vt:lpstr>
      <vt:lpstr>Susan Shelby Magoffin</vt:lpstr>
      <vt:lpstr>Susan Shelby Magoffin</vt:lpstr>
      <vt:lpstr>TAOS RIOTS</vt:lpstr>
      <vt:lpstr>TAOS RIOTS</vt:lpstr>
      <vt:lpstr>Susan Shelby Magoffin</vt:lpstr>
      <vt:lpstr>Susan Shelby Magoffin</vt:lpstr>
      <vt:lpstr>Susan Shelby Magoffin</vt:lpstr>
      <vt:lpstr>Susan Shelby Magoffin</vt:lpstr>
      <vt:lpstr>Susan Shelby Magoffin</vt:lpstr>
      <vt:lpstr>SUSAN MAGOFFIN’S TRAVEL ADVENTURE</vt:lpstr>
      <vt:lpstr>MYSTERY ON THE SANTA FE TRAIL…</vt:lpstr>
      <vt:lpstr>Slide 187</vt:lpstr>
      <vt:lpstr>THE TRAIL</vt:lpstr>
      <vt:lpstr>THE TRAIL</vt:lpstr>
      <vt:lpstr>Slide 190</vt:lpstr>
      <vt:lpstr>Slide 191</vt:lpstr>
      <vt:lpstr>ARRIVAL OF TRAINS</vt:lpstr>
      <vt:lpstr>THE NEW AGE OF RAILROADS</vt:lpstr>
      <vt:lpstr>Slide 194</vt:lpstr>
      <vt:lpstr>Santa Fe, NM</vt:lpstr>
      <vt:lpstr>Santa Fe, NM</vt:lpstr>
      <vt:lpstr>Santa Fe, NM</vt:lpstr>
      <vt:lpstr>Santa Fe, NM</vt:lpstr>
      <vt:lpstr>Santa Fe, NM</vt:lpstr>
      <vt:lpstr>Last thoughts . . . </vt:lpstr>
      <vt:lpstr>Slide 201</vt:lpstr>
      <vt:lpstr>Slide 202</vt:lpstr>
      <vt:lpstr>Slide 203</vt:lpstr>
      <vt:lpstr>Slide 204</vt:lpstr>
      <vt:lpstr>Slide 205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Sandra; Rocky</dc:creator>
  <cp:lastModifiedBy>Sandra</cp:lastModifiedBy>
  <cp:revision>853</cp:revision>
  <dcterms:created xsi:type="dcterms:W3CDTF">2017-07-29T00:23:00Z</dcterms:created>
  <dcterms:modified xsi:type="dcterms:W3CDTF">2019-02-13T12:24:11Z</dcterms:modified>
</cp:coreProperties>
</file>